
<file path=[Content_Types].xml><?xml version="1.0" encoding="utf-8"?>
<Types xmlns="http://schemas.openxmlformats.org/package/2006/content-types">
  <Default Extension="jpeg" ContentType="image/jpeg"/>
  <Default Extension="png" ContentType="image/png"/>
  <Default Extension="bmp" ContentType="image/bmp"/>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9" r:id="rId4"/>
    <p:sldMasterId id="2147483694" r:id="rId5"/>
  </p:sldMasterIdLst>
  <p:notesMasterIdLst>
    <p:notesMasterId r:id="rId9"/>
  </p:notesMasterIdLst>
  <p:handoutMasterIdLst>
    <p:handoutMasterId r:id="rId101"/>
  </p:handoutMasterIdLst>
  <p:sldIdLst>
    <p:sldId id="404" r:id="rId6"/>
    <p:sldId id="405" r:id="rId7"/>
    <p:sldId id="493" r:id="rId8"/>
    <p:sldId id="874" r:id="rId10"/>
    <p:sldId id="869" r:id="rId11"/>
    <p:sldId id="486" r:id="rId12"/>
    <p:sldId id="870" r:id="rId13"/>
    <p:sldId id="871" r:id="rId14"/>
    <p:sldId id="872" r:id="rId15"/>
    <p:sldId id="876" r:id="rId16"/>
    <p:sldId id="879" r:id="rId17"/>
    <p:sldId id="880" r:id="rId18"/>
    <p:sldId id="961" r:id="rId19"/>
    <p:sldId id="962" r:id="rId20"/>
    <p:sldId id="965" r:id="rId21"/>
    <p:sldId id="966" r:id="rId22"/>
    <p:sldId id="967" r:id="rId23"/>
    <p:sldId id="422" r:id="rId24"/>
    <p:sldId id="445" r:id="rId25"/>
    <p:sldId id="435" r:id="rId26"/>
    <p:sldId id="446" r:id="rId27"/>
    <p:sldId id="448" r:id="rId28"/>
    <p:sldId id="277" r:id="rId29"/>
    <p:sldId id="303" r:id="rId30"/>
    <p:sldId id="304" r:id="rId31"/>
    <p:sldId id="478" r:id="rId32"/>
    <p:sldId id="307" r:id="rId33"/>
    <p:sldId id="314" r:id="rId34"/>
    <p:sldId id="315" r:id="rId35"/>
    <p:sldId id="316" r:id="rId36"/>
    <p:sldId id="517" r:id="rId37"/>
    <p:sldId id="685" r:id="rId38"/>
    <p:sldId id="461" r:id="rId39"/>
    <p:sldId id="968" r:id="rId40"/>
    <p:sldId id="969" r:id="rId41"/>
    <p:sldId id="466" r:id="rId42"/>
    <p:sldId id="467" r:id="rId43"/>
    <p:sldId id="687" r:id="rId44"/>
    <p:sldId id="326" r:id="rId45"/>
    <p:sldId id="327" r:id="rId46"/>
    <p:sldId id="328" r:id="rId47"/>
    <p:sldId id="497" r:id="rId48"/>
    <p:sldId id="330" r:id="rId49"/>
    <p:sldId id="331" r:id="rId50"/>
    <p:sldId id="746" r:id="rId51"/>
    <p:sldId id="333" r:id="rId52"/>
    <p:sldId id="334" r:id="rId53"/>
    <p:sldId id="336" r:id="rId54"/>
    <p:sldId id="361" r:id="rId55"/>
    <p:sldId id="970" r:id="rId56"/>
    <p:sldId id="971" r:id="rId57"/>
    <p:sldId id="972" r:id="rId58"/>
    <p:sldId id="973" r:id="rId59"/>
    <p:sldId id="477" r:id="rId60"/>
    <p:sldId id="480" r:id="rId61"/>
    <p:sldId id="974" r:id="rId62"/>
    <p:sldId id="857" r:id="rId63"/>
    <p:sldId id="747" r:id="rId64"/>
    <p:sldId id="652" r:id="rId65"/>
    <p:sldId id="653" r:id="rId66"/>
    <p:sldId id="654" r:id="rId67"/>
    <p:sldId id="655" r:id="rId68"/>
    <p:sldId id="656" r:id="rId69"/>
    <p:sldId id="657" r:id="rId70"/>
    <p:sldId id="658" r:id="rId71"/>
    <p:sldId id="659" r:id="rId72"/>
    <p:sldId id="660" r:id="rId73"/>
    <p:sldId id="661" r:id="rId74"/>
    <p:sldId id="663" r:id="rId75"/>
    <p:sldId id="664" r:id="rId76"/>
    <p:sldId id="665" r:id="rId77"/>
    <p:sldId id="666" r:id="rId78"/>
    <p:sldId id="667" r:id="rId79"/>
    <p:sldId id="668" r:id="rId80"/>
    <p:sldId id="669" r:id="rId81"/>
    <p:sldId id="670" r:id="rId82"/>
    <p:sldId id="677" r:id="rId83"/>
    <p:sldId id="671" r:id="rId84"/>
    <p:sldId id="672" r:id="rId85"/>
    <p:sldId id="673" r:id="rId86"/>
    <p:sldId id="674" r:id="rId87"/>
    <p:sldId id="675" r:id="rId88"/>
    <p:sldId id="676" r:id="rId89"/>
    <p:sldId id="849" r:id="rId90"/>
    <p:sldId id="856" r:id="rId91"/>
    <p:sldId id="862" r:id="rId92"/>
    <p:sldId id="860" r:id="rId93"/>
    <p:sldId id="861" r:id="rId94"/>
    <p:sldId id="751" r:id="rId95"/>
    <p:sldId id="753" r:id="rId96"/>
    <p:sldId id="960" r:id="rId97"/>
    <p:sldId id="752" r:id="rId98"/>
    <p:sldId id="867" r:id="rId99"/>
    <p:sldId id="259" r:id="rId100"/>
  </p:sldIdLst>
  <p:sldSz cx="12192000" cy="6858000"/>
  <p:notesSz cx="9926955" cy="679767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35"/>
    <p:restoredTop sz="94634"/>
  </p:normalViewPr>
  <p:slideViewPr>
    <p:cSldViewPr showGuides="1">
      <p:cViewPr>
        <p:scale>
          <a:sx n="82" d="100"/>
          <a:sy n="82" d="100"/>
        </p:scale>
        <p:origin x="-120" y="300"/>
      </p:cViewPr>
      <p:guideLst>
        <p:guide orient="horz" pos="2283"/>
        <p:guide pos="390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notesMaster" Target="notesMasters/notesMaster1.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3.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5" Type="http://schemas.openxmlformats.org/officeDocument/2006/relationships/commentAuthors" Target="commentAuthors.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handoutMaster" Target="handoutMasters/handoutMaster1.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507331F-E1A2-4446-88EC-2EECF6EBF5DB}" type="doc">
      <dgm:prSet loTypeId="urn:microsoft.com/office/officeart/2005/8/layout/radial5" loCatId="relationship" qsTypeId="urn:microsoft.com/office/officeart/2005/8/quickstyle/3d4#3" qsCatId="3D" csTypeId="urn:microsoft.com/office/officeart/2005/8/colors/colorful1#1" csCatId="colorful" phldr="1"/>
      <dgm:spPr/>
      <dgm:t>
        <a:bodyPr/>
        <a:lstStyle/>
        <a:p>
          <a:endParaRPr lang="zh-CN" altLang="en-US"/>
        </a:p>
      </dgm:t>
    </dgm:pt>
    <dgm:pt modelId="{915CAC55-4937-415F-830B-1C9E5FE603E0}">
      <dgm:prSet phldrT="[文本]"/>
      <dgm:spPr/>
      <dgm:t>
        <a:bodyPr/>
        <a:lstStyle/>
        <a:p>
          <a:r>
            <a:rPr lang="zh-CN" altLang="en-US" b="1" smtClean="0">
              <a:solidFill>
                <a:schemeClr val="tx1"/>
              </a:solidFill>
            </a:rPr>
            <a:t>项目类别</a:t>
          </a:r>
          <a:endParaRPr lang="zh-CN" altLang="en-US" b="1" dirty="0">
            <a:solidFill>
              <a:schemeClr val="tx1"/>
            </a:solidFill>
          </a:endParaRPr>
        </a:p>
      </dgm:t>
    </dgm:pt>
    <dgm:pt modelId="{B1C95598-1688-424E-BF15-17B94C73AAAE}" cxnId="{8EDE25A9-AC28-41B0-9265-8EB5245408CF}" type="parTrans">
      <dgm:prSet/>
      <dgm:spPr/>
      <dgm:t>
        <a:bodyPr/>
        <a:lstStyle/>
        <a:p>
          <a:endParaRPr lang="zh-CN" altLang="en-US" b="1">
            <a:solidFill>
              <a:schemeClr val="tx1"/>
            </a:solidFill>
          </a:endParaRPr>
        </a:p>
      </dgm:t>
    </dgm:pt>
    <dgm:pt modelId="{D0617A0A-A012-4A08-85F1-BD6595939B54}" cxnId="{8EDE25A9-AC28-41B0-9265-8EB5245408CF}" type="sibTrans">
      <dgm:prSet/>
      <dgm:spPr/>
      <dgm:t>
        <a:bodyPr/>
        <a:lstStyle/>
        <a:p>
          <a:endParaRPr lang="zh-CN" altLang="en-US" b="1">
            <a:solidFill>
              <a:schemeClr val="tx1"/>
            </a:solidFill>
          </a:endParaRPr>
        </a:p>
      </dgm:t>
    </dgm:pt>
    <dgm:pt modelId="{FE5206A1-44CE-48D2-84D5-14B707BE362A}">
      <dgm:prSet phldrT="[文本]"/>
      <dgm:spPr/>
      <dgm:t>
        <a:bodyPr/>
        <a:lstStyle/>
        <a:p>
          <a:r>
            <a:rPr lang="en-US" altLang="zh-CN" b="1" dirty="0" smtClean="0">
              <a:solidFill>
                <a:schemeClr val="tx1"/>
              </a:solidFill>
            </a:rPr>
            <a:t>1</a:t>
          </a:r>
          <a:r>
            <a:rPr lang="zh-CN" altLang="en-US" b="1" dirty="0" smtClean="0">
              <a:solidFill>
                <a:schemeClr val="tx1"/>
              </a:solidFill>
            </a:rPr>
            <a:t>工业企业技术改造</a:t>
          </a:r>
          <a:endParaRPr lang="zh-CN" altLang="en-US" b="1" dirty="0">
            <a:solidFill>
              <a:schemeClr val="tx1"/>
            </a:solidFill>
          </a:endParaRPr>
        </a:p>
      </dgm:t>
    </dgm:pt>
    <dgm:pt modelId="{BD0B6B8C-9064-4309-AC54-A8A29ECEDE6A}" cxnId="{7FB29F6F-279F-401D-8A12-215D0A7EB364}" type="parTrans">
      <dgm:prSet/>
      <dgm:spPr/>
      <dgm:t>
        <a:bodyPr/>
        <a:lstStyle/>
        <a:p>
          <a:endParaRPr lang="zh-CN" altLang="en-US" b="1">
            <a:solidFill>
              <a:schemeClr val="tx1"/>
            </a:solidFill>
          </a:endParaRPr>
        </a:p>
      </dgm:t>
    </dgm:pt>
    <dgm:pt modelId="{2779007B-B1A9-43A6-AFCC-F31187589056}" cxnId="{7FB29F6F-279F-401D-8A12-215D0A7EB364}" type="sibTrans">
      <dgm:prSet/>
      <dgm:spPr/>
      <dgm:t>
        <a:bodyPr/>
        <a:lstStyle/>
        <a:p>
          <a:endParaRPr lang="zh-CN" altLang="en-US" b="1">
            <a:solidFill>
              <a:schemeClr val="tx1"/>
            </a:solidFill>
          </a:endParaRPr>
        </a:p>
      </dgm:t>
    </dgm:pt>
    <dgm:pt modelId="{7501444E-9A91-46D7-93CC-57811A57BB71}">
      <dgm:prSet phldrT="[文本]"/>
      <dgm:spPr/>
      <dgm:t>
        <a:bodyPr/>
        <a:lstStyle/>
        <a:p>
          <a:r>
            <a:rPr lang="en-US" altLang="zh-CN" b="1" smtClean="0">
              <a:solidFill>
                <a:schemeClr val="tx1"/>
              </a:solidFill>
            </a:rPr>
            <a:t>3</a:t>
          </a:r>
          <a:r>
            <a:rPr lang="zh-CN" b="1" smtClean="0">
              <a:solidFill>
                <a:schemeClr val="tx1"/>
              </a:solidFill>
            </a:rPr>
            <a:t>涉农项目</a:t>
          </a:r>
          <a:endParaRPr lang="zh-CN" altLang="en-US" b="1" dirty="0">
            <a:solidFill>
              <a:schemeClr val="tx1"/>
            </a:solidFill>
          </a:endParaRPr>
        </a:p>
      </dgm:t>
    </dgm:pt>
    <dgm:pt modelId="{E95DB529-D5E4-400C-B4F6-0AE507659F0C}" cxnId="{79444182-0215-4915-AF9C-DA859B419FF8}" type="parTrans">
      <dgm:prSet/>
      <dgm:spPr/>
      <dgm:t>
        <a:bodyPr/>
        <a:lstStyle/>
        <a:p>
          <a:endParaRPr lang="zh-CN" altLang="en-US" b="1">
            <a:solidFill>
              <a:schemeClr val="tx1"/>
            </a:solidFill>
          </a:endParaRPr>
        </a:p>
      </dgm:t>
    </dgm:pt>
    <dgm:pt modelId="{B3E5DF4E-3414-4E30-8387-BD59229DE2B4}" cxnId="{79444182-0215-4915-AF9C-DA859B419FF8}" type="sibTrans">
      <dgm:prSet/>
      <dgm:spPr/>
      <dgm:t>
        <a:bodyPr/>
        <a:lstStyle/>
        <a:p>
          <a:endParaRPr lang="zh-CN" altLang="en-US" b="1">
            <a:solidFill>
              <a:schemeClr val="tx1"/>
            </a:solidFill>
          </a:endParaRPr>
        </a:p>
      </dgm:t>
    </dgm:pt>
    <dgm:pt modelId="{1D285817-03ED-45C5-B9BE-E7D6F000C478}">
      <dgm:prSet phldrT="[文本]"/>
      <dgm:spPr/>
      <dgm:t>
        <a:bodyPr/>
        <a:lstStyle/>
        <a:p>
          <a:r>
            <a:rPr lang="en-US" b="1" smtClean="0">
              <a:solidFill>
                <a:schemeClr val="tx1"/>
              </a:solidFill>
              <a:latin typeface="+mn-lt"/>
              <a:ea typeface="+mn-ea"/>
              <a:cs typeface="+mn-cs"/>
            </a:rPr>
            <a:t>4</a:t>
          </a:r>
          <a:r>
            <a:rPr lang="zh-CN" altLang="en-US" b="1" smtClean="0">
              <a:solidFill>
                <a:schemeClr val="tx1"/>
              </a:solidFill>
              <a:latin typeface="+mn-lt"/>
              <a:ea typeface="+mn-ea"/>
              <a:cs typeface="+mn-cs"/>
            </a:rPr>
            <a:t>老旧小区改造项目</a:t>
          </a:r>
          <a:endParaRPr lang="zh-CN" altLang="en-US" b="1" dirty="0">
            <a:solidFill>
              <a:schemeClr val="tx1"/>
            </a:solidFill>
          </a:endParaRPr>
        </a:p>
      </dgm:t>
    </dgm:pt>
    <dgm:pt modelId="{D8A41B44-CDED-4586-9C42-72670E0FB612}" cxnId="{1E8BB2E4-6B34-4057-9A5B-763554500C1E}" type="parTrans">
      <dgm:prSet/>
      <dgm:spPr/>
      <dgm:t>
        <a:bodyPr/>
        <a:lstStyle/>
        <a:p>
          <a:endParaRPr lang="zh-CN" altLang="en-US" b="1">
            <a:solidFill>
              <a:schemeClr val="tx1"/>
            </a:solidFill>
          </a:endParaRPr>
        </a:p>
      </dgm:t>
    </dgm:pt>
    <dgm:pt modelId="{9AC774D4-D0DD-4E90-A71D-D6E559FDF08F}" cxnId="{1E8BB2E4-6B34-4057-9A5B-763554500C1E}" type="sibTrans">
      <dgm:prSet/>
      <dgm:spPr/>
      <dgm:t>
        <a:bodyPr/>
        <a:lstStyle/>
        <a:p>
          <a:endParaRPr lang="zh-CN" altLang="en-US" b="1">
            <a:solidFill>
              <a:schemeClr val="tx1"/>
            </a:solidFill>
          </a:endParaRPr>
        </a:p>
      </dgm:t>
    </dgm:pt>
    <dgm:pt modelId="{14703FFD-C9B6-41C9-B5CE-7CE169BC3152}">
      <dgm:prSet/>
      <dgm:spPr/>
      <dgm:t>
        <a:bodyPr/>
        <a:lstStyle/>
        <a:p>
          <a:r>
            <a:rPr lang="en-US" b="1" smtClean="0">
              <a:solidFill>
                <a:schemeClr val="tx1"/>
              </a:solidFill>
              <a:latin typeface="+mn-lt"/>
              <a:ea typeface="+mn-ea"/>
              <a:cs typeface="+mn-cs"/>
            </a:rPr>
            <a:t>5</a:t>
          </a:r>
          <a:r>
            <a:rPr lang="zh-CN" altLang="en-US" b="1" smtClean="0">
              <a:solidFill>
                <a:schemeClr val="tx1"/>
              </a:solidFill>
              <a:latin typeface="+mn-lt"/>
              <a:ea typeface="+mn-ea"/>
              <a:cs typeface="+mn-cs"/>
            </a:rPr>
            <a:t>信息类新型基础设施项目</a:t>
          </a:r>
          <a:endParaRPr lang="zh-CN" altLang="en-US" b="1" dirty="0" smtClean="0">
            <a:solidFill>
              <a:schemeClr val="tx1"/>
            </a:solidFill>
            <a:latin typeface="+mn-lt"/>
            <a:ea typeface="+mn-ea"/>
            <a:cs typeface="+mn-cs"/>
          </a:endParaRPr>
        </a:p>
      </dgm:t>
    </dgm:pt>
    <dgm:pt modelId="{F3D45A74-B874-4F0D-ACCB-E5843A9050E2}" cxnId="{2DD77C12-8CB7-4639-8113-53910EDC49E3}" type="parTrans">
      <dgm:prSet/>
      <dgm:spPr/>
      <dgm:t>
        <a:bodyPr/>
        <a:lstStyle/>
        <a:p>
          <a:endParaRPr lang="zh-CN" altLang="en-US" b="1">
            <a:solidFill>
              <a:schemeClr val="tx1"/>
            </a:solidFill>
          </a:endParaRPr>
        </a:p>
      </dgm:t>
    </dgm:pt>
    <dgm:pt modelId="{B9F323A3-2E47-4624-B12C-07D8A154C8C9}" cxnId="{2DD77C12-8CB7-4639-8113-53910EDC49E3}" type="sibTrans">
      <dgm:prSet/>
      <dgm:spPr/>
      <dgm:t>
        <a:bodyPr/>
        <a:lstStyle/>
        <a:p>
          <a:endParaRPr lang="zh-CN" altLang="en-US" b="1">
            <a:solidFill>
              <a:schemeClr val="tx1"/>
            </a:solidFill>
          </a:endParaRPr>
        </a:p>
      </dgm:t>
    </dgm:pt>
    <dgm:pt modelId="{9ED05E9F-4B6B-494B-BB59-48ACC978316F}">
      <dgm:prSet/>
      <dgm:spPr/>
      <dgm:t>
        <a:bodyPr/>
        <a:lstStyle/>
        <a:p>
          <a:r>
            <a:rPr lang="en-US" altLang="zh-CN" b="1" smtClean="0">
              <a:solidFill>
                <a:schemeClr val="tx1"/>
              </a:solidFill>
              <a:latin typeface="+mn-lt"/>
              <a:ea typeface="+mn-ea"/>
              <a:cs typeface="+mn-cs"/>
            </a:rPr>
            <a:t>6</a:t>
          </a:r>
          <a:r>
            <a:rPr lang="zh-CN" altLang="en-US" b="1" smtClean="0">
              <a:solidFill>
                <a:schemeClr val="tx1"/>
              </a:solidFill>
              <a:latin typeface="+mn-lt"/>
              <a:ea typeface="+mn-ea"/>
              <a:cs typeface="+mn-cs"/>
            </a:rPr>
            <a:t>融合类新型基础设施项目</a:t>
          </a:r>
          <a:endParaRPr lang="zh-CN" altLang="en-US" b="1" dirty="0" smtClean="0">
            <a:solidFill>
              <a:schemeClr val="tx1"/>
            </a:solidFill>
            <a:latin typeface="+mn-lt"/>
            <a:ea typeface="+mn-ea"/>
            <a:cs typeface="+mn-cs"/>
          </a:endParaRPr>
        </a:p>
      </dgm:t>
    </dgm:pt>
    <dgm:pt modelId="{41BFB566-2ED9-4217-B8EE-432ECA2DDB12}" cxnId="{7BFD2464-018F-44B6-B347-D19A52EA345B}" type="parTrans">
      <dgm:prSet/>
      <dgm:spPr/>
      <dgm:t>
        <a:bodyPr/>
        <a:lstStyle/>
        <a:p>
          <a:endParaRPr lang="zh-CN" altLang="en-US" b="1">
            <a:solidFill>
              <a:schemeClr val="tx1"/>
            </a:solidFill>
          </a:endParaRPr>
        </a:p>
      </dgm:t>
    </dgm:pt>
    <dgm:pt modelId="{90CBF3E3-4AF6-456F-A3ED-FC39D01B15A4}" cxnId="{7BFD2464-018F-44B6-B347-D19A52EA345B}" type="sibTrans">
      <dgm:prSet/>
      <dgm:spPr/>
      <dgm:t>
        <a:bodyPr/>
        <a:lstStyle/>
        <a:p>
          <a:endParaRPr lang="zh-CN" altLang="en-US" b="1">
            <a:solidFill>
              <a:schemeClr val="tx1"/>
            </a:solidFill>
          </a:endParaRPr>
        </a:p>
      </dgm:t>
    </dgm:pt>
    <dgm:pt modelId="{43C384C2-8C4A-4D8F-BF02-3359145BF522}">
      <dgm:prSet/>
      <dgm:spPr/>
      <dgm:t>
        <a:bodyPr/>
        <a:lstStyle/>
        <a:p>
          <a:r>
            <a:rPr lang="en-US" b="1" smtClean="0">
              <a:solidFill>
                <a:schemeClr val="tx1"/>
              </a:solidFill>
              <a:latin typeface="+mn-lt"/>
              <a:ea typeface="+mn-ea"/>
              <a:cs typeface="+mn-cs"/>
            </a:rPr>
            <a:t>7</a:t>
          </a:r>
          <a:r>
            <a:rPr lang="zh-CN" altLang="en-US" b="1" smtClean="0">
              <a:solidFill>
                <a:schemeClr val="tx1"/>
              </a:solidFill>
              <a:latin typeface="+mn-lt"/>
              <a:ea typeface="+mn-ea"/>
              <a:cs typeface="+mn-cs"/>
            </a:rPr>
            <a:t>创新类新型基础设施项目</a:t>
          </a:r>
          <a:endParaRPr lang="zh-CN" altLang="en-US" b="1" dirty="0" smtClean="0">
            <a:solidFill>
              <a:schemeClr val="tx1"/>
            </a:solidFill>
            <a:latin typeface="+mn-lt"/>
            <a:ea typeface="+mn-ea"/>
            <a:cs typeface="+mn-cs"/>
          </a:endParaRPr>
        </a:p>
      </dgm:t>
    </dgm:pt>
    <dgm:pt modelId="{881D7577-B84A-4691-BEAA-7761828F54C0}" cxnId="{CC9B701B-ADE9-4ECE-8A1A-CC57D98D0832}" type="parTrans">
      <dgm:prSet/>
      <dgm:spPr/>
      <dgm:t>
        <a:bodyPr/>
        <a:lstStyle/>
        <a:p>
          <a:endParaRPr lang="zh-CN" altLang="en-US" b="1">
            <a:solidFill>
              <a:schemeClr val="tx1"/>
            </a:solidFill>
          </a:endParaRPr>
        </a:p>
      </dgm:t>
    </dgm:pt>
    <dgm:pt modelId="{B44E3C38-EF9E-40EB-A63A-1833BCF33CF9}" cxnId="{CC9B701B-ADE9-4ECE-8A1A-CC57D98D0832}" type="sibTrans">
      <dgm:prSet/>
      <dgm:spPr/>
      <dgm:t>
        <a:bodyPr/>
        <a:lstStyle/>
        <a:p>
          <a:endParaRPr lang="zh-CN" altLang="en-US" b="1">
            <a:solidFill>
              <a:schemeClr val="tx1"/>
            </a:solidFill>
          </a:endParaRPr>
        </a:p>
      </dgm:t>
    </dgm:pt>
    <dgm:pt modelId="{E7155081-9B7B-4068-896E-F65D1ADDD808}">
      <dgm:prSet/>
      <dgm:spPr/>
      <dgm:t>
        <a:bodyPr/>
        <a:lstStyle/>
        <a:p>
          <a:r>
            <a:rPr lang="en-US" b="1" smtClean="0">
              <a:solidFill>
                <a:schemeClr val="tx1"/>
              </a:solidFill>
              <a:latin typeface="+mn-lt"/>
              <a:ea typeface="+mn-ea"/>
              <a:cs typeface="+mn-cs"/>
            </a:rPr>
            <a:t>9</a:t>
          </a:r>
          <a:r>
            <a:rPr lang="zh-CN" altLang="en-US" b="1" smtClean="0">
              <a:solidFill>
                <a:schemeClr val="tx1"/>
              </a:solidFill>
              <a:latin typeface="+mn-lt"/>
              <a:ea typeface="+mn-ea"/>
              <a:cs typeface="+mn-cs"/>
            </a:rPr>
            <a:t>其他项目</a:t>
          </a:r>
          <a:endParaRPr lang="zh-CN" b="1" dirty="0">
            <a:solidFill>
              <a:schemeClr val="tx1"/>
            </a:solidFill>
            <a:latin typeface="Times New Roman" panose="02020503050405090304"/>
            <a:ea typeface="宋体" panose="02010600030101010101" pitchFamily="2" charset="-122"/>
            <a:cs typeface="Times New Roman" panose="02020503050405090304"/>
          </a:endParaRPr>
        </a:p>
      </dgm:t>
    </dgm:pt>
    <dgm:pt modelId="{0CC749BB-46FE-4671-85D3-C4E3452A3C64}" cxnId="{5BD2BF39-ACCC-4081-851D-CC485353B157}" type="parTrans">
      <dgm:prSet/>
      <dgm:spPr/>
      <dgm:t>
        <a:bodyPr/>
        <a:lstStyle/>
        <a:p>
          <a:endParaRPr lang="zh-CN" altLang="en-US" b="1">
            <a:solidFill>
              <a:schemeClr val="tx1"/>
            </a:solidFill>
          </a:endParaRPr>
        </a:p>
      </dgm:t>
    </dgm:pt>
    <dgm:pt modelId="{9780DC40-47CE-4ED6-9B74-AA0F4157E1A0}" cxnId="{5BD2BF39-ACCC-4081-851D-CC485353B157}" type="sibTrans">
      <dgm:prSet/>
      <dgm:spPr/>
      <dgm:t>
        <a:bodyPr/>
        <a:lstStyle/>
        <a:p>
          <a:endParaRPr lang="zh-CN" altLang="en-US" b="1">
            <a:solidFill>
              <a:schemeClr val="tx1"/>
            </a:solidFill>
          </a:endParaRPr>
        </a:p>
      </dgm:t>
    </dgm:pt>
    <dgm:pt modelId="{E8C6FC84-7866-424B-9040-36F2E00F3918}">
      <dgm:prSet phldrT="[文本]"/>
      <dgm:spPr/>
      <dgm:t>
        <a:bodyPr/>
        <a:lstStyle/>
        <a:p>
          <a:r>
            <a:rPr lang="en-US" altLang="zh-CN" b="1" dirty="0" smtClean="0">
              <a:solidFill>
                <a:schemeClr val="tx1"/>
              </a:solidFill>
            </a:rPr>
            <a:t>2</a:t>
          </a:r>
          <a:r>
            <a:rPr lang="zh-CN" altLang="en-US" b="1" dirty="0" smtClean="0">
              <a:solidFill>
                <a:schemeClr val="tx1"/>
              </a:solidFill>
            </a:rPr>
            <a:t>棚户区改造项目</a:t>
          </a:r>
          <a:endParaRPr lang="zh-CN" altLang="en-US" b="1" dirty="0">
            <a:solidFill>
              <a:schemeClr val="tx1"/>
            </a:solidFill>
          </a:endParaRPr>
        </a:p>
      </dgm:t>
    </dgm:pt>
    <dgm:pt modelId="{23F5CC46-5E9F-43C9-963B-A64AED61B2AF}" cxnId="{CDE60782-0EC8-4637-8FFC-C863D2C321A4}" type="sibTrans">
      <dgm:prSet/>
      <dgm:spPr/>
      <dgm:t>
        <a:bodyPr/>
        <a:lstStyle/>
        <a:p>
          <a:endParaRPr lang="zh-CN" altLang="en-US"/>
        </a:p>
      </dgm:t>
    </dgm:pt>
    <dgm:pt modelId="{56FBE8D8-E903-4176-BB51-914C3A19C2EE}" cxnId="{CDE60782-0EC8-4637-8FFC-C863D2C321A4}" type="parTrans">
      <dgm:prSet/>
      <dgm:spPr/>
      <dgm:t>
        <a:bodyPr/>
        <a:lstStyle/>
        <a:p>
          <a:endParaRPr lang="zh-CN" altLang="en-US"/>
        </a:p>
      </dgm:t>
    </dgm:pt>
    <dgm:pt modelId="{E811B114-9145-49CB-98A2-3D7152196C54}" type="pres">
      <dgm:prSet presAssocID="{9507331F-E1A2-4446-88EC-2EECF6EBF5DB}" presName="Name0" presStyleCnt="0">
        <dgm:presLayoutVars>
          <dgm:chMax val="1"/>
          <dgm:dir/>
          <dgm:animLvl val="ctr"/>
          <dgm:resizeHandles val="exact"/>
        </dgm:presLayoutVars>
      </dgm:prSet>
      <dgm:spPr/>
      <dgm:t>
        <a:bodyPr/>
        <a:lstStyle/>
        <a:p>
          <a:endParaRPr lang="zh-CN" altLang="en-US"/>
        </a:p>
      </dgm:t>
    </dgm:pt>
    <dgm:pt modelId="{F399A332-CE5F-471E-AB13-5E593550CD61}" type="pres">
      <dgm:prSet presAssocID="{915CAC55-4937-415F-830B-1C9E5FE603E0}" presName="centerShape" presStyleLbl="node0" presStyleIdx="0" presStyleCnt="1"/>
      <dgm:spPr/>
      <dgm:t>
        <a:bodyPr/>
        <a:lstStyle/>
        <a:p>
          <a:endParaRPr lang="zh-CN" altLang="en-US"/>
        </a:p>
      </dgm:t>
    </dgm:pt>
    <dgm:pt modelId="{EE8388A9-FF86-4971-922E-D10938D49A6D}" type="pres">
      <dgm:prSet presAssocID="{BD0B6B8C-9064-4309-AC54-A8A29ECEDE6A}" presName="parTrans" presStyleLbl="sibTrans2D1" presStyleIdx="0" presStyleCnt="8"/>
      <dgm:spPr/>
      <dgm:t>
        <a:bodyPr/>
        <a:lstStyle/>
        <a:p>
          <a:endParaRPr lang="zh-CN" altLang="en-US"/>
        </a:p>
      </dgm:t>
    </dgm:pt>
    <dgm:pt modelId="{A7AC66AB-4EE8-46C5-BFAA-8D508AA029E5}" type="pres">
      <dgm:prSet presAssocID="{BD0B6B8C-9064-4309-AC54-A8A29ECEDE6A}" presName="connectorText" presStyleLbl="sibTrans2D1" presStyleIdx="0" presStyleCnt="8"/>
      <dgm:spPr/>
      <dgm:t>
        <a:bodyPr/>
        <a:lstStyle/>
        <a:p>
          <a:endParaRPr lang="zh-CN" altLang="en-US"/>
        </a:p>
      </dgm:t>
    </dgm:pt>
    <dgm:pt modelId="{1A4F81A6-C177-4718-9D63-F822E42FAA93}" type="pres">
      <dgm:prSet presAssocID="{FE5206A1-44CE-48D2-84D5-14B707BE362A}" presName="node" presStyleLbl="node1" presStyleIdx="0" presStyleCnt="8">
        <dgm:presLayoutVars>
          <dgm:bulletEnabled val="1"/>
        </dgm:presLayoutVars>
      </dgm:prSet>
      <dgm:spPr/>
      <dgm:t>
        <a:bodyPr/>
        <a:lstStyle/>
        <a:p>
          <a:endParaRPr lang="zh-CN" altLang="en-US"/>
        </a:p>
      </dgm:t>
    </dgm:pt>
    <dgm:pt modelId="{ABA8B9F4-7AE1-4726-9881-24D5B620B7CB}" type="pres">
      <dgm:prSet presAssocID="{56FBE8D8-E903-4176-BB51-914C3A19C2EE}" presName="parTrans" presStyleLbl="sibTrans2D1" presStyleIdx="1" presStyleCnt="8"/>
      <dgm:spPr/>
      <dgm:t>
        <a:bodyPr/>
        <a:lstStyle/>
        <a:p>
          <a:endParaRPr lang="zh-CN" altLang="en-US"/>
        </a:p>
      </dgm:t>
    </dgm:pt>
    <dgm:pt modelId="{527792E4-0CFD-41EE-94DF-8A519847C4F2}" type="pres">
      <dgm:prSet presAssocID="{56FBE8D8-E903-4176-BB51-914C3A19C2EE}" presName="connectorText" presStyleLbl="sibTrans2D1" presStyleIdx="1" presStyleCnt="8"/>
      <dgm:spPr/>
      <dgm:t>
        <a:bodyPr/>
        <a:lstStyle/>
        <a:p>
          <a:endParaRPr lang="zh-CN" altLang="en-US"/>
        </a:p>
      </dgm:t>
    </dgm:pt>
    <dgm:pt modelId="{162FFEA4-A540-4C79-BB32-11DE199B47EA}" type="pres">
      <dgm:prSet presAssocID="{E8C6FC84-7866-424B-9040-36F2E00F3918}" presName="node" presStyleLbl="node1" presStyleIdx="1" presStyleCnt="8">
        <dgm:presLayoutVars>
          <dgm:bulletEnabled val="1"/>
        </dgm:presLayoutVars>
      </dgm:prSet>
      <dgm:spPr/>
      <dgm:t>
        <a:bodyPr/>
        <a:lstStyle/>
        <a:p>
          <a:endParaRPr lang="zh-CN" altLang="en-US"/>
        </a:p>
      </dgm:t>
    </dgm:pt>
    <dgm:pt modelId="{2779FA48-78EB-418D-AB40-ADC5D489DB3D}" type="pres">
      <dgm:prSet presAssocID="{E95DB529-D5E4-400C-B4F6-0AE507659F0C}" presName="parTrans" presStyleLbl="sibTrans2D1" presStyleIdx="2" presStyleCnt="8"/>
      <dgm:spPr/>
      <dgm:t>
        <a:bodyPr/>
        <a:lstStyle/>
        <a:p>
          <a:endParaRPr lang="zh-CN" altLang="en-US"/>
        </a:p>
      </dgm:t>
    </dgm:pt>
    <dgm:pt modelId="{BDFF03F3-355D-40C4-A926-BF65E67D444F}" type="pres">
      <dgm:prSet presAssocID="{E95DB529-D5E4-400C-B4F6-0AE507659F0C}" presName="connectorText" presStyleLbl="sibTrans2D1" presStyleIdx="2" presStyleCnt="8"/>
      <dgm:spPr/>
      <dgm:t>
        <a:bodyPr/>
        <a:lstStyle/>
        <a:p>
          <a:endParaRPr lang="zh-CN" altLang="en-US"/>
        </a:p>
      </dgm:t>
    </dgm:pt>
    <dgm:pt modelId="{03B749BD-9D73-41B3-B2AA-3A77B0AE55A4}" type="pres">
      <dgm:prSet presAssocID="{7501444E-9A91-46D7-93CC-57811A57BB71}" presName="node" presStyleLbl="node1" presStyleIdx="2" presStyleCnt="8">
        <dgm:presLayoutVars>
          <dgm:bulletEnabled val="1"/>
        </dgm:presLayoutVars>
      </dgm:prSet>
      <dgm:spPr/>
      <dgm:t>
        <a:bodyPr/>
        <a:lstStyle/>
        <a:p>
          <a:endParaRPr lang="zh-CN" altLang="en-US"/>
        </a:p>
      </dgm:t>
    </dgm:pt>
    <dgm:pt modelId="{EB36AD68-22A7-45C4-8315-75F266077116}" type="pres">
      <dgm:prSet presAssocID="{D8A41B44-CDED-4586-9C42-72670E0FB612}" presName="parTrans" presStyleLbl="sibTrans2D1" presStyleIdx="3" presStyleCnt="8"/>
      <dgm:spPr/>
      <dgm:t>
        <a:bodyPr/>
        <a:lstStyle/>
        <a:p>
          <a:endParaRPr lang="zh-CN" altLang="en-US"/>
        </a:p>
      </dgm:t>
    </dgm:pt>
    <dgm:pt modelId="{6AB20D58-9E52-4A02-9AEF-7DEC489A1466}" type="pres">
      <dgm:prSet presAssocID="{D8A41B44-CDED-4586-9C42-72670E0FB612}" presName="connectorText" presStyleLbl="sibTrans2D1" presStyleIdx="3" presStyleCnt="8"/>
      <dgm:spPr/>
      <dgm:t>
        <a:bodyPr/>
        <a:lstStyle/>
        <a:p>
          <a:endParaRPr lang="zh-CN" altLang="en-US"/>
        </a:p>
      </dgm:t>
    </dgm:pt>
    <dgm:pt modelId="{1BCC346F-3801-42F4-A47A-C3CB91C5786F}" type="pres">
      <dgm:prSet presAssocID="{1D285817-03ED-45C5-B9BE-E7D6F000C478}" presName="node" presStyleLbl="node1" presStyleIdx="3" presStyleCnt="8">
        <dgm:presLayoutVars>
          <dgm:bulletEnabled val="1"/>
        </dgm:presLayoutVars>
      </dgm:prSet>
      <dgm:spPr/>
      <dgm:t>
        <a:bodyPr/>
        <a:lstStyle/>
        <a:p>
          <a:endParaRPr lang="zh-CN" altLang="en-US"/>
        </a:p>
      </dgm:t>
    </dgm:pt>
    <dgm:pt modelId="{C9127024-62E3-4190-8AA5-865F9693DC1B}" type="pres">
      <dgm:prSet presAssocID="{F3D45A74-B874-4F0D-ACCB-E5843A9050E2}" presName="parTrans" presStyleLbl="sibTrans2D1" presStyleIdx="4" presStyleCnt="8"/>
      <dgm:spPr/>
      <dgm:t>
        <a:bodyPr/>
        <a:lstStyle/>
        <a:p>
          <a:endParaRPr lang="zh-CN" altLang="en-US"/>
        </a:p>
      </dgm:t>
    </dgm:pt>
    <dgm:pt modelId="{7A942E4F-C4AB-43FB-90A1-4218D65C6FD2}" type="pres">
      <dgm:prSet presAssocID="{F3D45A74-B874-4F0D-ACCB-E5843A9050E2}" presName="connectorText" presStyleLbl="sibTrans2D1" presStyleIdx="4" presStyleCnt="8"/>
      <dgm:spPr/>
      <dgm:t>
        <a:bodyPr/>
        <a:lstStyle/>
        <a:p>
          <a:endParaRPr lang="zh-CN" altLang="en-US"/>
        </a:p>
      </dgm:t>
    </dgm:pt>
    <dgm:pt modelId="{481B9877-2FC6-44AB-B931-453AD2B000E4}" type="pres">
      <dgm:prSet presAssocID="{14703FFD-C9B6-41C9-B5CE-7CE169BC3152}" presName="node" presStyleLbl="node1" presStyleIdx="4" presStyleCnt="8">
        <dgm:presLayoutVars>
          <dgm:bulletEnabled val="1"/>
        </dgm:presLayoutVars>
      </dgm:prSet>
      <dgm:spPr/>
      <dgm:t>
        <a:bodyPr/>
        <a:lstStyle/>
        <a:p>
          <a:endParaRPr lang="zh-CN" altLang="en-US"/>
        </a:p>
      </dgm:t>
    </dgm:pt>
    <dgm:pt modelId="{DD2772B5-4CB4-4A0A-BD81-4774BB2D133D}" type="pres">
      <dgm:prSet presAssocID="{41BFB566-2ED9-4217-B8EE-432ECA2DDB12}" presName="parTrans" presStyleLbl="sibTrans2D1" presStyleIdx="5" presStyleCnt="8"/>
      <dgm:spPr/>
      <dgm:t>
        <a:bodyPr/>
        <a:lstStyle/>
        <a:p>
          <a:endParaRPr lang="zh-CN" altLang="en-US"/>
        </a:p>
      </dgm:t>
    </dgm:pt>
    <dgm:pt modelId="{01A887B3-2548-4BCC-B464-7503DB7AC930}" type="pres">
      <dgm:prSet presAssocID="{41BFB566-2ED9-4217-B8EE-432ECA2DDB12}" presName="connectorText" presStyleLbl="sibTrans2D1" presStyleIdx="5" presStyleCnt="8"/>
      <dgm:spPr/>
      <dgm:t>
        <a:bodyPr/>
        <a:lstStyle/>
        <a:p>
          <a:endParaRPr lang="zh-CN" altLang="en-US"/>
        </a:p>
      </dgm:t>
    </dgm:pt>
    <dgm:pt modelId="{0CFD69C4-070B-49B3-B375-8A6546085AC5}" type="pres">
      <dgm:prSet presAssocID="{9ED05E9F-4B6B-494B-BB59-48ACC978316F}" presName="node" presStyleLbl="node1" presStyleIdx="5" presStyleCnt="8">
        <dgm:presLayoutVars>
          <dgm:bulletEnabled val="1"/>
        </dgm:presLayoutVars>
      </dgm:prSet>
      <dgm:spPr/>
      <dgm:t>
        <a:bodyPr/>
        <a:lstStyle/>
        <a:p>
          <a:endParaRPr lang="zh-CN" altLang="en-US"/>
        </a:p>
      </dgm:t>
    </dgm:pt>
    <dgm:pt modelId="{50E0F716-B4FD-454F-963C-4F17F1211C2C}" type="pres">
      <dgm:prSet presAssocID="{881D7577-B84A-4691-BEAA-7761828F54C0}" presName="parTrans" presStyleLbl="sibTrans2D1" presStyleIdx="6" presStyleCnt="8"/>
      <dgm:spPr/>
      <dgm:t>
        <a:bodyPr/>
        <a:lstStyle/>
        <a:p>
          <a:endParaRPr lang="zh-CN" altLang="en-US"/>
        </a:p>
      </dgm:t>
    </dgm:pt>
    <dgm:pt modelId="{E6B4D370-1C83-4F30-9936-2EC8F386125D}" type="pres">
      <dgm:prSet presAssocID="{881D7577-B84A-4691-BEAA-7761828F54C0}" presName="connectorText" presStyleLbl="sibTrans2D1" presStyleIdx="6" presStyleCnt="8"/>
      <dgm:spPr/>
      <dgm:t>
        <a:bodyPr/>
        <a:lstStyle/>
        <a:p>
          <a:endParaRPr lang="zh-CN" altLang="en-US"/>
        </a:p>
      </dgm:t>
    </dgm:pt>
    <dgm:pt modelId="{0F5317B0-CCA6-4BED-86D7-28ECEBCF7ADD}" type="pres">
      <dgm:prSet presAssocID="{43C384C2-8C4A-4D8F-BF02-3359145BF522}" presName="node" presStyleLbl="node1" presStyleIdx="6" presStyleCnt="8">
        <dgm:presLayoutVars>
          <dgm:bulletEnabled val="1"/>
        </dgm:presLayoutVars>
      </dgm:prSet>
      <dgm:spPr/>
      <dgm:t>
        <a:bodyPr/>
        <a:lstStyle/>
        <a:p>
          <a:endParaRPr lang="zh-CN" altLang="en-US"/>
        </a:p>
      </dgm:t>
    </dgm:pt>
    <dgm:pt modelId="{41A57376-4131-41EA-83B1-16A1852BB7BA}" type="pres">
      <dgm:prSet presAssocID="{0CC749BB-46FE-4671-85D3-C4E3452A3C64}" presName="parTrans" presStyleLbl="sibTrans2D1" presStyleIdx="7" presStyleCnt="8"/>
      <dgm:spPr/>
      <dgm:t>
        <a:bodyPr/>
        <a:lstStyle/>
        <a:p>
          <a:endParaRPr lang="zh-CN" altLang="en-US"/>
        </a:p>
      </dgm:t>
    </dgm:pt>
    <dgm:pt modelId="{5FC8B16B-F9BF-471F-8960-225EB2DFC569}" type="pres">
      <dgm:prSet presAssocID="{0CC749BB-46FE-4671-85D3-C4E3452A3C64}" presName="connectorText" presStyleLbl="sibTrans2D1" presStyleIdx="7" presStyleCnt="8"/>
      <dgm:spPr/>
      <dgm:t>
        <a:bodyPr/>
        <a:lstStyle/>
        <a:p>
          <a:endParaRPr lang="zh-CN" altLang="en-US"/>
        </a:p>
      </dgm:t>
    </dgm:pt>
    <dgm:pt modelId="{0293ACF9-075A-4F4B-AD18-E1417D414504}" type="pres">
      <dgm:prSet presAssocID="{E7155081-9B7B-4068-896E-F65D1ADDD808}" presName="node" presStyleLbl="node1" presStyleIdx="7" presStyleCnt="8">
        <dgm:presLayoutVars>
          <dgm:bulletEnabled val="1"/>
        </dgm:presLayoutVars>
      </dgm:prSet>
      <dgm:spPr/>
      <dgm:t>
        <a:bodyPr/>
        <a:lstStyle/>
        <a:p>
          <a:endParaRPr lang="zh-CN" altLang="en-US"/>
        </a:p>
      </dgm:t>
    </dgm:pt>
  </dgm:ptLst>
  <dgm:cxnLst>
    <dgm:cxn modelId="{CB3CF01B-AE08-48BD-8736-AD18ED0F4E8F}" type="presOf" srcId="{7501444E-9A91-46D7-93CC-57811A57BB71}" destId="{03B749BD-9D73-41B3-B2AA-3A77B0AE55A4}" srcOrd="0" destOrd="0" presId="urn:microsoft.com/office/officeart/2005/8/layout/radial5"/>
    <dgm:cxn modelId="{79444182-0215-4915-AF9C-DA859B419FF8}" srcId="{915CAC55-4937-415F-830B-1C9E5FE603E0}" destId="{7501444E-9A91-46D7-93CC-57811A57BB71}" srcOrd="2" destOrd="0" parTransId="{E95DB529-D5E4-400C-B4F6-0AE507659F0C}" sibTransId="{B3E5DF4E-3414-4E30-8387-BD59229DE2B4}"/>
    <dgm:cxn modelId="{2790F223-BACD-46C8-94D8-C1C686F4D8CF}" type="presOf" srcId="{E95DB529-D5E4-400C-B4F6-0AE507659F0C}" destId="{BDFF03F3-355D-40C4-A926-BF65E67D444F}" srcOrd="1" destOrd="0" presId="urn:microsoft.com/office/officeart/2005/8/layout/radial5"/>
    <dgm:cxn modelId="{12E7217B-696C-4838-844E-9798D64E1139}" type="presOf" srcId="{56FBE8D8-E903-4176-BB51-914C3A19C2EE}" destId="{527792E4-0CFD-41EE-94DF-8A519847C4F2}" srcOrd="1" destOrd="0" presId="urn:microsoft.com/office/officeart/2005/8/layout/radial5"/>
    <dgm:cxn modelId="{454F2A8B-9068-4D3A-95FC-16CE0AB66D31}" type="presOf" srcId="{D8A41B44-CDED-4586-9C42-72670E0FB612}" destId="{EB36AD68-22A7-45C4-8315-75F266077116}" srcOrd="0" destOrd="0" presId="urn:microsoft.com/office/officeart/2005/8/layout/radial5"/>
    <dgm:cxn modelId="{004C88A3-AE1A-484F-BF43-49A4B963596C}" type="presOf" srcId="{41BFB566-2ED9-4217-B8EE-432ECA2DDB12}" destId="{01A887B3-2548-4BCC-B464-7503DB7AC930}" srcOrd="1" destOrd="0" presId="urn:microsoft.com/office/officeart/2005/8/layout/radial5"/>
    <dgm:cxn modelId="{7BFD2464-018F-44B6-B347-D19A52EA345B}" srcId="{915CAC55-4937-415F-830B-1C9E5FE603E0}" destId="{9ED05E9F-4B6B-494B-BB59-48ACC978316F}" srcOrd="5" destOrd="0" parTransId="{41BFB566-2ED9-4217-B8EE-432ECA2DDB12}" sibTransId="{90CBF3E3-4AF6-456F-A3ED-FC39D01B15A4}"/>
    <dgm:cxn modelId="{9F0B7A72-C4F3-4A5B-B32B-71B119D1DDB7}" type="presOf" srcId="{FE5206A1-44CE-48D2-84D5-14B707BE362A}" destId="{1A4F81A6-C177-4718-9D63-F822E42FAA93}" srcOrd="0" destOrd="0" presId="urn:microsoft.com/office/officeart/2005/8/layout/radial5"/>
    <dgm:cxn modelId="{CC9B701B-ADE9-4ECE-8A1A-CC57D98D0832}" srcId="{915CAC55-4937-415F-830B-1C9E5FE603E0}" destId="{43C384C2-8C4A-4D8F-BF02-3359145BF522}" srcOrd="6" destOrd="0" parTransId="{881D7577-B84A-4691-BEAA-7761828F54C0}" sibTransId="{B44E3C38-EF9E-40EB-A63A-1833BCF33CF9}"/>
    <dgm:cxn modelId="{894CBCF1-CC47-414F-9CA8-9FBF95169531}" type="presOf" srcId="{9ED05E9F-4B6B-494B-BB59-48ACC978316F}" destId="{0CFD69C4-070B-49B3-B375-8A6546085AC5}" srcOrd="0" destOrd="0" presId="urn:microsoft.com/office/officeart/2005/8/layout/radial5"/>
    <dgm:cxn modelId="{1E8BB2E4-6B34-4057-9A5B-763554500C1E}" srcId="{915CAC55-4937-415F-830B-1C9E5FE603E0}" destId="{1D285817-03ED-45C5-B9BE-E7D6F000C478}" srcOrd="3" destOrd="0" parTransId="{D8A41B44-CDED-4586-9C42-72670E0FB612}" sibTransId="{9AC774D4-D0DD-4E90-A71D-D6E559FDF08F}"/>
    <dgm:cxn modelId="{B58918EF-A4A1-4C37-ADD3-3A28AD8BD8A2}" type="presOf" srcId="{9507331F-E1A2-4446-88EC-2EECF6EBF5DB}" destId="{E811B114-9145-49CB-98A2-3D7152196C54}" srcOrd="0" destOrd="0" presId="urn:microsoft.com/office/officeart/2005/8/layout/radial5"/>
    <dgm:cxn modelId="{5BD2BF39-ACCC-4081-851D-CC485353B157}" srcId="{915CAC55-4937-415F-830B-1C9E5FE603E0}" destId="{E7155081-9B7B-4068-896E-F65D1ADDD808}" srcOrd="7" destOrd="0" parTransId="{0CC749BB-46FE-4671-85D3-C4E3452A3C64}" sibTransId="{9780DC40-47CE-4ED6-9B74-AA0F4157E1A0}"/>
    <dgm:cxn modelId="{DF52470A-4AAF-44E2-A1F8-EEB222867CB7}" type="presOf" srcId="{1D285817-03ED-45C5-B9BE-E7D6F000C478}" destId="{1BCC346F-3801-42F4-A47A-C3CB91C5786F}" srcOrd="0" destOrd="0" presId="urn:microsoft.com/office/officeart/2005/8/layout/radial5"/>
    <dgm:cxn modelId="{0A15AA5A-7B68-49EB-A6A6-0AAC5EF6DA47}" type="presOf" srcId="{BD0B6B8C-9064-4309-AC54-A8A29ECEDE6A}" destId="{A7AC66AB-4EE8-46C5-BFAA-8D508AA029E5}" srcOrd="1" destOrd="0" presId="urn:microsoft.com/office/officeart/2005/8/layout/radial5"/>
    <dgm:cxn modelId="{31039FBA-FD57-4C62-88E0-8A57D1E6A560}" type="presOf" srcId="{F3D45A74-B874-4F0D-ACCB-E5843A9050E2}" destId="{C9127024-62E3-4190-8AA5-865F9693DC1B}" srcOrd="0" destOrd="0" presId="urn:microsoft.com/office/officeart/2005/8/layout/radial5"/>
    <dgm:cxn modelId="{D88DE7F3-7897-49DF-8773-78ACAB15E4A1}" type="presOf" srcId="{881D7577-B84A-4691-BEAA-7761828F54C0}" destId="{E6B4D370-1C83-4F30-9936-2EC8F386125D}" srcOrd="1" destOrd="0" presId="urn:microsoft.com/office/officeart/2005/8/layout/radial5"/>
    <dgm:cxn modelId="{CDE60782-0EC8-4637-8FFC-C863D2C321A4}" srcId="{915CAC55-4937-415F-830B-1C9E5FE603E0}" destId="{E8C6FC84-7866-424B-9040-36F2E00F3918}" srcOrd="1" destOrd="0" parTransId="{56FBE8D8-E903-4176-BB51-914C3A19C2EE}" sibTransId="{23F5CC46-5E9F-43C9-963B-A64AED61B2AF}"/>
    <dgm:cxn modelId="{F71B7810-B41A-4BB6-A64A-08144B31D7BF}" type="presOf" srcId="{881D7577-B84A-4691-BEAA-7761828F54C0}" destId="{50E0F716-B4FD-454F-963C-4F17F1211C2C}" srcOrd="0" destOrd="0" presId="urn:microsoft.com/office/officeart/2005/8/layout/radial5"/>
    <dgm:cxn modelId="{91296E87-BA6B-4772-B8C5-BF3F6A222CEF}" type="presOf" srcId="{43C384C2-8C4A-4D8F-BF02-3359145BF522}" destId="{0F5317B0-CCA6-4BED-86D7-28ECEBCF7ADD}" srcOrd="0" destOrd="0" presId="urn:microsoft.com/office/officeart/2005/8/layout/radial5"/>
    <dgm:cxn modelId="{8BC6347D-BAB7-4D44-BCB9-C35B058B3A15}" type="presOf" srcId="{14703FFD-C9B6-41C9-B5CE-7CE169BC3152}" destId="{481B9877-2FC6-44AB-B931-453AD2B000E4}" srcOrd="0" destOrd="0" presId="urn:microsoft.com/office/officeart/2005/8/layout/radial5"/>
    <dgm:cxn modelId="{19C0C3B0-DC36-4C29-AB5D-C31F72593652}" type="presOf" srcId="{D8A41B44-CDED-4586-9C42-72670E0FB612}" destId="{6AB20D58-9E52-4A02-9AEF-7DEC489A1466}" srcOrd="1" destOrd="0" presId="urn:microsoft.com/office/officeart/2005/8/layout/radial5"/>
    <dgm:cxn modelId="{B7665318-DAB1-472C-9CE5-7F88FAB7ABDF}" type="presOf" srcId="{F3D45A74-B874-4F0D-ACCB-E5843A9050E2}" destId="{7A942E4F-C4AB-43FB-90A1-4218D65C6FD2}" srcOrd="1" destOrd="0" presId="urn:microsoft.com/office/officeart/2005/8/layout/radial5"/>
    <dgm:cxn modelId="{E6109B0A-760A-4895-834F-8D4B20625DF8}" type="presOf" srcId="{0CC749BB-46FE-4671-85D3-C4E3452A3C64}" destId="{41A57376-4131-41EA-83B1-16A1852BB7BA}" srcOrd="0" destOrd="0" presId="urn:microsoft.com/office/officeart/2005/8/layout/radial5"/>
    <dgm:cxn modelId="{AFBF99EE-E254-4754-996E-E18654E5B7A6}" type="presOf" srcId="{E95DB529-D5E4-400C-B4F6-0AE507659F0C}" destId="{2779FA48-78EB-418D-AB40-ADC5D489DB3D}" srcOrd="0" destOrd="0" presId="urn:microsoft.com/office/officeart/2005/8/layout/radial5"/>
    <dgm:cxn modelId="{0E558E37-0B41-4F6B-B618-8960F4AAF43A}" type="presOf" srcId="{41BFB566-2ED9-4217-B8EE-432ECA2DDB12}" destId="{DD2772B5-4CB4-4A0A-BD81-4774BB2D133D}" srcOrd="0" destOrd="0" presId="urn:microsoft.com/office/officeart/2005/8/layout/radial5"/>
    <dgm:cxn modelId="{D983A659-1D85-488E-9011-CADA83A4A630}" type="presOf" srcId="{BD0B6B8C-9064-4309-AC54-A8A29ECEDE6A}" destId="{EE8388A9-FF86-4971-922E-D10938D49A6D}" srcOrd="0" destOrd="0" presId="urn:microsoft.com/office/officeart/2005/8/layout/radial5"/>
    <dgm:cxn modelId="{17012316-AEC3-4D1C-BEEC-D26CD1D4954F}" type="presOf" srcId="{56FBE8D8-E903-4176-BB51-914C3A19C2EE}" destId="{ABA8B9F4-7AE1-4726-9881-24D5B620B7CB}" srcOrd="0" destOrd="0" presId="urn:microsoft.com/office/officeart/2005/8/layout/radial5"/>
    <dgm:cxn modelId="{2DD77C12-8CB7-4639-8113-53910EDC49E3}" srcId="{915CAC55-4937-415F-830B-1C9E5FE603E0}" destId="{14703FFD-C9B6-41C9-B5CE-7CE169BC3152}" srcOrd="4" destOrd="0" parTransId="{F3D45A74-B874-4F0D-ACCB-E5843A9050E2}" sibTransId="{B9F323A3-2E47-4624-B12C-07D8A154C8C9}"/>
    <dgm:cxn modelId="{76A5772A-5CC1-41D9-A84B-59839B9A9DB7}" type="presOf" srcId="{0CC749BB-46FE-4671-85D3-C4E3452A3C64}" destId="{5FC8B16B-F9BF-471F-8960-225EB2DFC569}" srcOrd="1" destOrd="0" presId="urn:microsoft.com/office/officeart/2005/8/layout/radial5"/>
    <dgm:cxn modelId="{476CB48B-519D-46EB-A6BE-593DD5B8DB80}" type="presOf" srcId="{915CAC55-4937-415F-830B-1C9E5FE603E0}" destId="{F399A332-CE5F-471E-AB13-5E593550CD61}" srcOrd="0" destOrd="0" presId="urn:microsoft.com/office/officeart/2005/8/layout/radial5"/>
    <dgm:cxn modelId="{8EDE25A9-AC28-41B0-9265-8EB5245408CF}" srcId="{9507331F-E1A2-4446-88EC-2EECF6EBF5DB}" destId="{915CAC55-4937-415F-830B-1C9E5FE603E0}" srcOrd="0" destOrd="0" parTransId="{B1C95598-1688-424E-BF15-17B94C73AAAE}" sibTransId="{D0617A0A-A012-4A08-85F1-BD6595939B54}"/>
    <dgm:cxn modelId="{640DED74-8B6B-4CE1-8DCE-C7498878F2CC}" type="presOf" srcId="{E8C6FC84-7866-424B-9040-36F2E00F3918}" destId="{162FFEA4-A540-4C79-BB32-11DE199B47EA}" srcOrd="0" destOrd="0" presId="urn:microsoft.com/office/officeart/2005/8/layout/radial5"/>
    <dgm:cxn modelId="{8AEEC825-F85E-4B82-81D5-780FC4C82DE0}" type="presOf" srcId="{E7155081-9B7B-4068-896E-F65D1ADDD808}" destId="{0293ACF9-075A-4F4B-AD18-E1417D414504}" srcOrd="0" destOrd="0" presId="urn:microsoft.com/office/officeart/2005/8/layout/radial5"/>
    <dgm:cxn modelId="{7FB29F6F-279F-401D-8A12-215D0A7EB364}" srcId="{915CAC55-4937-415F-830B-1C9E5FE603E0}" destId="{FE5206A1-44CE-48D2-84D5-14B707BE362A}" srcOrd="0" destOrd="0" parTransId="{BD0B6B8C-9064-4309-AC54-A8A29ECEDE6A}" sibTransId="{2779007B-B1A9-43A6-AFCC-F31187589056}"/>
    <dgm:cxn modelId="{4777A65D-C4A5-4BB2-A5C0-7124C40825C2}" type="presParOf" srcId="{E811B114-9145-49CB-98A2-3D7152196C54}" destId="{F399A332-CE5F-471E-AB13-5E593550CD61}" srcOrd="0" destOrd="0" presId="urn:microsoft.com/office/officeart/2005/8/layout/radial5"/>
    <dgm:cxn modelId="{87B10783-EB6F-4CBF-A44B-318AA512B954}" type="presParOf" srcId="{E811B114-9145-49CB-98A2-3D7152196C54}" destId="{EE8388A9-FF86-4971-922E-D10938D49A6D}" srcOrd="1" destOrd="0" presId="urn:microsoft.com/office/officeart/2005/8/layout/radial5"/>
    <dgm:cxn modelId="{73CA2739-0172-4A48-A05D-F1817965DAC3}" type="presParOf" srcId="{EE8388A9-FF86-4971-922E-D10938D49A6D}" destId="{A7AC66AB-4EE8-46C5-BFAA-8D508AA029E5}" srcOrd="0" destOrd="0" presId="urn:microsoft.com/office/officeart/2005/8/layout/radial5"/>
    <dgm:cxn modelId="{6F86691F-9011-41B0-BBA4-48A7422072C1}" type="presParOf" srcId="{E811B114-9145-49CB-98A2-3D7152196C54}" destId="{1A4F81A6-C177-4718-9D63-F822E42FAA93}" srcOrd="2" destOrd="0" presId="urn:microsoft.com/office/officeart/2005/8/layout/radial5"/>
    <dgm:cxn modelId="{B2B7B93D-C1B1-404D-9EA8-7DACFFA1BFBF}" type="presParOf" srcId="{E811B114-9145-49CB-98A2-3D7152196C54}" destId="{ABA8B9F4-7AE1-4726-9881-24D5B620B7CB}" srcOrd="3" destOrd="0" presId="urn:microsoft.com/office/officeart/2005/8/layout/radial5"/>
    <dgm:cxn modelId="{3C334D60-2623-47B8-9830-84A7D31F3E4D}" type="presParOf" srcId="{ABA8B9F4-7AE1-4726-9881-24D5B620B7CB}" destId="{527792E4-0CFD-41EE-94DF-8A519847C4F2}" srcOrd="0" destOrd="0" presId="urn:microsoft.com/office/officeart/2005/8/layout/radial5"/>
    <dgm:cxn modelId="{915E57AB-C655-4B77-A41D-0D95EF3850EA}" type="presParOf" srcId="{E811B114-9145-49CB-98A2-3D7152196C54}" destId="{162FFEA4-A540-4C79-BB32-11DE199B47EA}" srcOrd="4" destOrd="0" presId="urn:microsoft.com/office/officeart/2005/8/layout/radial5"/>
    <dgm:cxn modelId="{8838C948-91C8-4DBB-8156-15A4BF2CBCF1}" type="presParOf" srcId="{E811B114-9145-49CB-98A2-3D7152196C54}" destId="{2779FA48-78EB-418D-AB40-ADC5D489DB3D}" srcOrd="5" destOrd="0" presId="urn:microsoft.com/office/officeart/2005/8/layout/radial5"/>
    <dgm:cxn modelId="{D674AC72-7F37-4F57-9B14-9487B7D4B950}" type="presParOf" srcId="{2779FA48-78EB-418D-AB40-ADC5D489DB3D}" destId="{BDFF03F3-355D-40C4-A926-BF65E67D444F}" srcOrd="0" destOrd="0" presId="urn:microsoft.com/office/officeart/2005/8/layout/radial5"/>
    <dgm:cxn modelId="{BC006D69-6ABD-4159-A944-774C1F7DD7DC}" type="presParOf" srcId="{E811B114-9145-49CB-98A2-3D7152196C54}" destId="{03B749BD-9D73-41B3-B2AA-3A77B0AE55A4}" srcOrd="6" destOrd="0" presId="urn:microsoft.com/office/officeart/2005/8/layout/radial5"/>
    <dgm:cxn modelId="{F85E22C8-AA3E-4C84-B5E7-6ED7D97FD49F}" type="presParOf" srcId="{E811B114-9145-49CB-98A2-3D7152196C54}" destId="{EB36AD68-22A7-45C4-8315-75F266077116}" srcOrd="7" destOrd="0" presId="urn:microsoft.com/office/officeart/2005/8/layout/radial5"/>
    <dgm:cxn modelId="{B6D034C1-DFDC-434F-9EBD-D7A42595E784}" type="presParOf" srcId="{EB36AD68-22A7-45C4-8315-75F266077116}" destId="{6AB20D58-9E52-4A02-9AEF-7DEC489A1466}" srcOrd="0" destOrd="0" presId="urn:microsoft.com/office/officeart/2005/8/layout/radial5"/>
    <dgm:cxn modelId="{749AE038-46C1-41FF-A53C-9C2AE7630B9C}" type="presParOf" srcId="{E811B114-9145-49CB-98A2-3D7152196C54}" destId="{1BCC346F-3801-42F4-A47A-C3CB91C5786F}" srcOrd="8" destOrd="0" presId="urn:microsoft.com/office/officeart/2005/8/layout/radial5"/>
    <dgm:cxn modelId="{A0612DA2-4473-44D9-9627-A015DD693BDD}" type="presParOf" srcId="{E811B114-9145-49CB-98A2-3D7152196C54}" destId="{C9127024-62E3-4190-8AA5-865F9693DC1B}" srcOrd="9" destOrd="0" presId="urn:microsoft.com/office/officeart/2005/8/layout/radial5"/>
    <dgm:cxn modelId="{1E1B8BE2-199B-4520-9F8B-4C5FAEC31214}" type="presParOf" srcId="{C9127024-62E3-4190-8AA5-865F9693DC1B}" destId="{7A942E4F-C4AB-43FB-90A1-4218D65C6FD2}" srcOrd="0" destOrd="0" presId="urn:microsoft.com/office/officeart/2005/8/layout/radial5"/>
    <dgm:cxn modelId="{468BF5C6-2D97-4E86-8E83-0DF3B44D7208}" type="presParOf" srcId="{E811B114-9145-49CB-98A2-3D7152196C54}" destId="{481B9877-2FC6-44AB-B931-453AD2B000E4}" srcOrd="10" destOrd="0" presId="urn:microsoft.com/office/officeart/2005/8/layout/radial5"/>
    <dgm:cxn modelId="{55D8F444-2A3B-4F9A-A8AC-7BFEDEA717F5}" type="presParOf" srcId="{E811B114-9145-49CB-98A2-3D7152196C54}" destId="{DD2772B5-4CB4-4A0A-BD81-4774BB2D133D}" srcOrd="11" destOrd="0" presId="urn:microsoft.com/office/officeart/2005/8/layout/radial5"/>
    <dgm:cxn modelId="{DD39D067-0E4E-464A-A090-48073A9FC74C}" type="presParOf" srcId="{DD2772B5-4CB4-4A0A-BD81-4774BB2D133D}" destId="{01A887B3-2548-4BCC-B464-7503DB7AC930}" srcOrd="0" destOrd="0" presId="urn:microsoft.com/office/officeart/2005/8/layout/radial5"/>
    <dgm:cxn modelId="{85CA3836-90F9-40C5-BF47-571C01645562}" type="presParOf" srcId="{E811B114-9145-49CB-98A2-3D7152196C54}" destId="{0CFD69C4-070B-49B3-B375-8A6546085AC5}" srcOrd="12" destOrd="0" presId="urn:microsoft.com/office/officeart/2005/8/layout/radial5"/>
    <dgm:cxn modelId="{368F35DB-EE1A-4145-99DD-362E18D678D1}" type="presParOf" srcId="{E811B114-9145-49CB-98A2-3D7152196C54}" destId="{50E0F716-B4FD-454F-963C-4F17F1211C2C}" srcOrd="13" destOrd="0" presId="urn:microsoft.com/office/officeart/2005/8/layout/radial5"/>
    <dgm:cxn modelId="{2C073F3E-1387-40C0-8DE7-9940EE3A1F8E}" type="presParOf" srcId="{50E0F716-B4FD-454F-963C-4F17F1211C2C}" destId="{E6B4D370-1C83-4F30-9936-2EC8F386125D}" srcOrd="0" destOrd="0" presId="urn:microsoft.com/office/officeart/2005/8/layout/radial5"/>
    <dgm:cxn modelId="{23ABA46E-0319-4047-94B3-EB651728B7EA}" type="presParOf" srcId="{E811B114-9145-49CB-98A2-3D7152196C54}" destId="{0F5317B0-CCA6-4BED-86D7-28ECEBCF7ADD}" srcOrd="14" destOrd="0" presId="urn:microsoft.com/office/officeart/2005/8/layout/radial5"/>
    <dgm:cxn modelId="{FEF6DDE0-D6FD-4AF1-9CBC-498588CCE44B}" type="presParOf" srcId="{E811B114-9145-49CB-98A2-3D7152196C54}" destId="{41A57376-4131-41EA-83B1-16A1852BB7BA}" srcOrd="15" destOrd="0" presId="urn:microsoft.com/office/officeart/2005/8/layout/radial5"/>
    <dgm:cxn modelId="{A753FBCE-68F2-495D-8D95-63F86C536293}" type="presParOf" srcId="{41A57376-4131-41EA-83B1-16A1852BB7BA}" destId="{5FC8B16B-F9BF-471F-8960-225EB2DFC569}" srcOrd="0" destOrd="0" presId="urn:microsoft.com/office/officeart/2005/8/layout/radial5"/>
    <dgm:cxn modelId="{C9214591-1D5D-46BB-BEBF-6DEB928D24E7}" type="presParOf" srcId="{E811B114-9145-49CB-98A2-3D7152196C54}" destId="{0293ACF9-075A-4F4B-AD18-E1417D414504}" srcOrd="1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60324" cy="4662858"/>
        <a:chOff x="0" y="0"/>
        <a:chExt cx="7460324" cy="4662858"/>
      </a:xfrm>
    </dsp:grpSpPr>
    <dsp:sp modelId="{F399A332-CE5F-471E-AB13-5E593550CD61}">
      <dsp:nvSpPr>
        <dsp:cNvPr id="3" name="椭圆 2"/>
        <dsp:cNvSpPr/>
      </dsp:nvSpPr>
      <dsp:spPr bwMode="white">
        <a:xfrm>
          <a:off x="3199938" y="1801205"/>
          <a:ext cx="1060448" cy="1060448"/>
        </a:xfrm>
        <a:prstGeom prst="ellipse">
          <a:avLst/>
        </a:prstGeom>
        <a:sp3d prstMaterial="translucentPowder">
          <a:bevelT w="127000" h="25400" prst="softRound"/>
        </a:sp3d>
      </dsp:spPr>
      <dsp:style>
        <a:lnRef idx="0">
          <a:schemeClr val="lt1"/>
        </a:lnRef>
        <a:fillRef idx="1">
          <a:schemeClr val="accent1"/>
        </a:fillRef>
        <a:effectRef idx="0">
          <a:scrgbClr r="0" g="0" b="0"/>
        </a:effectRef>
        <a:fontRef idx="minor">
          <a:schemeClr val="lt1"/>
        </a:fontRef>
      </dsp:style>
      <dsp:txBody>
        <a:bodyPr lIns="27940" tIns="27940" rIns="2794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smtClean="0">
              <a:solidFill>
                <a:schemeClr val="tx1"/>
              </a:solidFill>
            </a:rPr>
            <a:t>项目类别</a:t>
          </a:r>
          <a:endParaRPr lang="zh-CN" altLang="en-US" b="1" dirty="0">
            <a:solidFill>
              <a:schemeClr val="tx1"/>
            </a:solidFill>
          </a:endParaRPr>
        </a:p>
      </dsp:txBody>
      <dsp:txXfrm>
        <a:off x="3199938" y="1801205"/>
        <a:ext cx="1060448" cy="1060448"/>
      </dsp:txXfrm>
    </dsp:sp>
    <dsp:sp modelId="{EE8388A9-FF86-4971-922E-D10938D49A6D}">
      <dsp:nvSpPr>
        <dsp:cNvPr id="4" name="右箭头 3"/>
        <dsp:cNvSpPr/>
      </dsp:nvSpPr>
      <dsp:spPr bwMode="white">
        <a:xfrm rot="16199999">
          <a:off x="3533861" y="1250550"/>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16199999">
        <a:off x="3533861" y="1250550"/>
        <a:ext cx="392601" cy="360552"/>
      </dsp:txXfrm>
    </dsp:sp>
    <dsp:sp modelId="{1A4F81A6-C177-4718-9D63-F822E42FAA93}">
      <dsp:nvSpPr>
        <dsp:cNvPr id="5" name="椭圆 4"/>
        <dsp:cNvSpPr/>
      </dsp:nvSpPr>
      <dsp:spPr bwMode="white">
        <a:xfrm>
          <a:off x="3199938" y="0"/>
          <a:ext cx="1060448" cy="1060448"/>
        </a:xfrm>
        <a:prstGeom prst="ellipse">
          <a:avLst/>
        </a:prstGeom>
        <a:sp3d prstMaterial="translucentPowder">
          <a:bevelT w="127000" h="25400" prst="softRound"/>
        </a:sp3d>
      </dsp:spPr>
      <dsp:style>
        <a:lnRef idx="0">
          <a:schemeClr val="lt1"/>
        </a:lnRef>
        <a:fillRef idx="1">
          <a:schemeClr val="accent2"/>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b="1" dirty="0" smtClean="0">
              <a:solidFill>
                <a:schemeClr val="tx1"/>
              </a:solidFill>
            </a:rPr>
            <a:t>1</a:t>
          </a:r>
          <a:r>
            <a:rPr lang="zh-CN" altLang="en-US" b="1" dirty="0" smtClean="0">
              <a:solidFill>
                <a:schemeClr val="tx1"/>
              </a:solidFill>
            </a:rPr>
            <a:t>工业企业技术改造</a:t>
          </a:r>
          <a:endParaRPr lang="zh-CN" altLang="en-US" b="1" dirty="0">
            <a:solidFill>
              <a:schemeClr val="tx1"/>
            </a:solidFill>
          </a:endParaRPr>
        </a:p>
      </dsp:txBody>
      <dsp:txXfrm>
        <a:off x="3199938" y="0"/>
        <a:ext cx="1060448" cy="1060448"/>
      </dsp:txXfrm>
    </dsp:sp>
    <dsp:sp modelId="{ABA8B9F4-7AE1-4726-9881-24D5B620B7CB}">
      <dsp:nvSpPr>
        <dsp:cNvPr id="6" name="右箭头 5"/>
        <dsp:cNvSpPr/>
      </dsp:nvSpPr>
      <dsp:spPr bwMode="white">
        <a:xfrm rot="-2699999">
          <a:off x="4170684" y="1514331"/>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2699999">
        <a:off x="4170684" y="1514331"/>
        <a:ext cx="392601" cy="360552"/>
      </dsp:txXfrm>
    </dsp:sp>
    <dsp:sp modelId="{162FFEA4-A540-4C79-BB32-11DE199B47EA}">
      <dsp:nvSpPr>
        <dsp:cNvPr id="7" name="椭圆 6"/>
        <dsp:cNvSpPr/>
      </dsp:nvSpPr>
      <dsp:spPr bwMode="white">
        <a:xfrm>
          <a:off x="4473582" y="527561"/>
          <a:ext cx="1060448" cy="1060448"/>
        </a:xfrm>
        <a:prstGeom prst="ellipse">
          <a:avLst/>
        </a:prstGeom>
        <a:sp3d prstMaterial="translucentPowder">
          <a:bevelT w="127000" h="25400" prst="softRound"/>
        </a:sp3d>
      </dsp:spPr>
      <dsp:style>
        <a:lnRef idx="0">
          <a:schemeClr val="lt1"/>
        </a:lnRef>
        <a:fillRef idx="1">
          <a:schemeClr val="accent3"/>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b="1" dirty="0" smtClean="0">
              <a:solidFill>
                <a:schemeClr val="tx1"/>
              </a:solidFill>
            </a:rPr>
            <a:t>2</a:t>
          </a:r>
          <a:r>
            <a:rPr lang="zh-CN" altLang="en-US" b="1" dirty="0" smtClean="0">
              <a:solidFill>
                <a:schemeClr val="tx1"/>
              </a:solidFill>
            </a:rPr>
            <a:t>棚户区改造项目</a:t>
          </a:r>
          <a:endParaRPr lang="zh-CN" altLang="en-US" b="1" dirty="0">
            <a:solidFill>
              <a:schemeClr val="tx1"/>
            </a:solidFill>
          </a:endParaRPr>
        </a:p>
      </dsp:txBody>
      <dsp:txXfrm>
        <a:off x="4473582" y="527561"/>
        <a:ext cx="1060448" cy="1060448"/>
      </dsp:txXfrm>
    </dsp:sp>
    <dsp:sp modelId="{2779FA48-78EB-418D-AB40-ADC5D489DB3D}">
      <dsp:nvSpPr>
        <dsp:cNvPr id="8" name="右箭头 7"/>
        <dsp:cNvSpPr/>
      </dsp:nvSpPr>
      <dsp:spPr bwMode="white">
        <a:xfrm>
          <a:off x="4434464" y="2151153"/>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a:off x="4434464" y="2151153"/>
        <a:ext cx="392601" cy="360552"/>
      </dsp:txXfrm>
    </dsp:sp>
    <dsp:sp modelId="{03B749BD-9D73-41B3-B2AA-3A77B0AE55A4}">
      <dsp:nvSpPr>
        <dsp:cNvPr id="9" name="椭圆 8"/>
        <dsp:cNvSpPr/>
      </dsp:nvSpPr>
      <dsp:spPr bwMode="white">
        <a:xfrm>
          <a:off x="5001143" y="1801205"/>
          <a:ext cx="1060448" cy="1060448"/>
        </a:xfrm>
        <a:prstGeom prst="ellipse">
          <a:avLst/>
        </a:prstGeom>
        <a:sp3d prstMaterial="translucentPowder">
          <a:bevelT w="127000" h="25400" prst="softRound"/>
        </a:sp3d>
      </dsp:spPr>
      <dsp:style>
        <a:lnRef idx="0">
          <a:schemeClr val="lt1"/>
        </a:lnRef>
        <a:fillRef idx="1">
          <a:schemeClr val="accent4"/>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b="1" smtClean="0">
              <a:solidFill>
                <a:schemeClr val="tx1"/>
              </a:solidFill>
            </a:rPr>
            <a:t>3</a:t>
          </a:r>
          <a:r>
            <a:rPr lang="zh-CN" b="1" smtClean="0">
              <a:solidFill>
                <a:schemeClr val="tx1"/>
              </a:solidFill>
            </a:rPr>
            <a:t>涉农项目</a:t>
          </a:r>
          <a:endParaRPr lang="zh-CN" altLang="en-US" b="1" dirty="0">
            <a:solidFill>
              <a:schemeClr val="tx1"/>
            </a:solidFill>
          </a:endParaRPr>
        </a:p>
      </dsp:txBody>
      <dsp:txXfrm>
        <a:off x="5001143" y="1801205"/>
        <a:ext cx="1060448" cy="1060448"/>
      </dsp:txXfrm>
    </dsp:sp>
    <dsp:sp modelId="{EB36AD68-22A7-45C4-8315-75F266077116}">
      <dsp:nvSpPr>
        <dsp:cNvPr id="10" name="右箭头 9"/>
        <dsp:cNvSpPr/>
      </dsp:nvSpPr>
      <dsp:spPr bwMode="white">
        <a:xfrm rot="2700000">
          <a:off x="4170684" y="2787975"/>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2700000">
        <a:off x="4170684" y="2787975"/>
        <a:ext cx="392601" cy="360552"/>
      </dsp:txXfrm>
    </dsp:sp>
    <dsp:sp modelId="{1BCC346F-3801-42F4-A47A-C3CB91C5786F}">
      <dsp:nvSpPr>
        <dsp:cNvPr id="11" name="椭圆 10"/>
        <dsp:cNvSpPr/>
      </dsp:nvSpPr>
      <dsp:spPr bwMode="white">
        <a:xfrm>
          <a:off x="4473582" y="3074849"/>
          <a:ext cx="1060448" cy="1060448"/>
        </a:xfrm>
        <a:prstGeom prst="ellipse">
          <a:avLst/>
        </a:prstGeom>
        <a:sp3d prstMaterial="translucentPowder">
          <a:bevelT w="127000" h="25400" prst="softRound"/>
        </a:sp3d>
      </dsp:spPr>
      <dsp:style>
        <a:lnRef idx="0">
          <a:schemeClr val="lt1"/>
        </a:lnRef>
        <a:fillRef idx="1">
          <a:schemeClr val="accent5"/>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b="1" smtClean="0">
              <a:solidFill>
                <a:schemeClr val="tx1"/>
              </a:solidFill>
              <a:latin typeface="+mn-lt"/>
              <a:ea typeface="+mn-ea"/>
              <a:cs typeface="+mn-cs"/>
            </a:rPr>
            <a:t>4</a:t>
          </a:r>
          <a:r>
            <a:rPr lang="zh-CN" altLang="en-US" b="1" smtClean="0">
              <a:solidFill>
                <a:schemeClr val="tx1"/>
              </a:solidFill>
              <a:latin typeface="+mn-lt"/>
              <a:ea typeface="+mn-ea"/>
              <a:cs typeface="+mn-cs"/>
            </a:rPr>
            <a:t>老旧小区改造项目</a:t>
          </a:r>
          <a:endParaRPr lang="zh-CN" altLang="en-US" b="1" dirty="0">
            <a:solidFill>
              <a:schemeClr val="tx1"/>
            </a:solidFill>
          </a:endParaRPr>
        </a:p>
      </dsp:txBody>
      <dsp:txXfrm>
        <a:off x="4473582" y="3074849"/>
        <a:ext cx="1060448" cy="1060448"/>
      </dsp:txXfrm>
    </dsp:sp>
    <dsp:sp modelId="{C9127024-62E3-4190-8AA5-865F9693DC1B}">
      <dsp:nvSpPr>
        <dsp:cNvPr id="12" name="右箭头 11"/>
        <dsp:cNvSpPr/>
      </dsp:nvSpPr>
      <dsp:spPr bwMode="white">
        <a:xfrm rot="5400000">
          <a:off x="3533861" y="3051755"/>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5400000">
        <a:off x="3533861" y="3051755"/>
        <a:ext cx="392601" cy="360552"/>
      </dsp:txXfrm>
    </dsp:sp>
    <dsp:sp modelId="{481B9877-2FC6-44AB-B931-453AD2B000E4}">
      <dsp:nvSpPr>
        <dsp:cNvPr id="13" name="椭圆 12"/>
        <dsp:cNvSpPr/>
      </dsp:nvSpPr>
      <dsp:spPr bwMode="white">
        <a:xfrm>
          <a:off x="3199938" y="3602410"/>
          <a:ext cx="1060448" cy="1060448"/>
        </a:xfrm>
        <a:prstGeom prst="ellipse">
          <a:avLst/>
        </a:prstGeom>
        <a:sp3d prstMaterial="translucentPowder">
          <a:bevelT w="127000" h="25400" prst="softRound"/>
        </a:sp3d>
      </dsp:spPr>
      <dsp:style>
        <a:lnRef idx="0">
          <a:schemeClr val="lt1"/>
        </a:lnRef>
        <a:fillRef idx="1">
          <a:schemeClr val="accent6"/>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b="1" smtClean="0">
              <a:solidFill>
                <a:schemeClr val="tx1"/>
              </a:solidFill>
              <a:latin typeface="+mn-lt"/>
              <a:ea typeface="+mn-ea"/>
              <a:cs typeface="+mn-cs"/>
            </a:rPr>
            <a:t>5</a:t>
          </a:r>
          <a:r>
            <a:rPr lang="zh-CN" altLang="en-US" b="1" smtClean="0">
              <a:solidFill>
                <a:schemeClr val="tx1"/>
              </a:solidFill>
              <a:latin typeface="+mn-lt"/>
              <a:ea typeface="+mn-ea"/>
              <a:cs typeface="+mn-cs"/>
            </a:rPr>
            <a:t>信息类新型基础设施项目</a:t>
          </a:r>
          <a:endParaRPr lang="zh-CN" altLang="en-US" b="1" dirty="0" smtClean="0">
            <a:solidFill>
              <a:schemeClr val="tx1"/>
            </a:solidFill>
            <a:latin typeface="+mn-lt"/>
            <a:ea typeface="+mn-ea"/>
            <a:cs typeface="+mn-cs"/>
          </a:endParaRPr>
        </a:p>
      </dsp:txBody>
      <dsp:txXfrm>
        <a:off x="3199938" y="3602410"/>
        <a:ext cx="1060448" cy="1060448"/>
      </dsp:txXfrm>
    </dsp:sp>
    <dsp:sp modelId="{DD2772B5-4CB4-4A0A-BD81-4774BB2D133D}">
      <dsp:nvSpPr>
        <dsp:cNvPr id="14" name="右箭头 13"/>
        <dsp:cNvSpPr/>
      </dsp:nvSpPr>
      <dsp:spPr bwMode="white">
        <a:xfrm rot="8100000">
          <a:off x="2897039" y="2787975"/>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8100000">
        <a:off x="2897039" y="2787975"/>
        <a:ext cx="392601" cy="360552"/>
      </dsp:txXfrm>
    </dsp:sp>
    <dsp:sp modelId="{0CFD69C4-070B-49B3-B375-8A6546085AC5}">
      <dsp:nvSpPr>
        <dsp:cNvPr id="15" name="椭圆 14"/>
        <dsp:cNvSpPr/>
      </dsp:nvSpPr>
      <dsp:spPr bwMode="white">
        <a:xfrm>
          <a:off x="1926294" y="3074849"/>
          <a:ext cx="1060448" cy="1060448"/>
        </a:xfrm>
        <a:prstGeom prst="ellipse">
          <a:avLst/>
        </a:prstGeom>
        <a:sp3d prstMaterial="translucentPowder">
          <a:bevelT w="127000" h="25400" prst="softRound"/>
        </a:sp3d>
      </dsp:spPr>
      <dsp:style>
        <a:lnRef idx="0">
          <a:schemeClr val="lt1"/>
        </a:lnRef>
        <a:fillRef idx="1">
          <a:schemeClr val="accent2"/>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b="1" smtClean="0">
              <a:solidFill>
                <a:schemeClr val="tx1"/>
              </a:solidFill>
              <a:latin typeface="+mn-lt"/>
              <a:ea typeface="+mn-ea"/>
              <a:cs typeface="+mn-cs"/>
            </a:rPr>
            <a:t>6</a:t>
          </a:r>
          <a:r>
            <a:rPr lang="zh-CN" altLang="en-US" b="1" smtClean="0">
              <a:solidFill>
                <a:schemeClr val="tx1"/>
              </a:solidFill>
              <a:latin typeface="+mn-lt"/>
              <a:ea typeface="+mn-ea"/>
              <a:cs typeface="+mn-cs"/>
            </a:rPr>
            <a:t>融合类新型基础设施项目</a:t>
          </a:r>
          <a:endParaRPr lang="zh-CN" altLang="en-US" b="1" dirty="0" smtClean="0">
            <a:solidFill>
              <a:schemeClr val="tx1"/>
            </a:solidFill>
            <a:latin typeface="+mn-lt"/>
            <a:ea typeface="+mn-ea"/>
            <a:cs typeface="+mn-cs"/>
          </a:endParaRPr>
        </a:p>
      </dsp:txBody>
      <dsp:txXfrm>
        <a:off x="1926294" y="3074849"/>
        <a:ext cx="1060448" cy="1060448"/>
      </dsp:txXfrm>
    </dsp:sp>
    <dsp:sp modelId="{50E0F716-B4FD-454F-963C-4F17F1211C2C}">
      <dsp:nvSpPr>
        <dsp:cNvPr id="16" name="右箭头 15"/>
        <dsp:cNvSpPr/>
      </dsp:nvSpPr>
      <dsp:spPr bwMode="white">
        <a:xfrm rot="10800000">
          <a:off x="2633259" y="2151153"/>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10800000">
        <a:off x="2633259" y="2151153"/>
        <a:ext cx="392601" cy="360552"/>
      </dsp:txXfrm>
    </dsp:sp>
    <dsp:sp modelId="{0F5317B0-CCA6-4BED-86D7-28ECEBCF7ADD}">
      <dsp:nvSpPr>
        <dsp:cNvPr id="17" name="椭圆 16"/>
        <dsp:cNvSpPr/>
      </dsp:nvSpPr>
      <dsp:spPr bwMode="white">
        <a:xfrm>
          <a:off x="1398733" y="1801205"/>
          <a:ext cx="1060448" cy="1060448"/>
        </a:xfrm>
        <a:prstGeom prst="ellipse">
          <a:avLst/>
        </a:prstGeom>
        <a:sp3d prstMaterial="translucentPowder">
          <a:bevelT w="127000" h="25400" prst="softRound"/>
        </a:sp3d>
      </dsp:spPr>
      <dsp:style>
        <a:lnRef idx="0">
          <a:schemeClr val="lt1"/>
        </a:lnRef>
        <a:fillRef idx="1">
          <a:schemeClr val="accent3"/>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b="1" smtClean="0">
              <a:solidFill>
                <a:schemeClr val="tx1"/>
              </a:solidFill>
              <a:latin typeface="+mn-lt"/>
              <a:ea typeface="+mn-ea"/>
              <a:cs typeface="+mn-cs"/>
            </a:rPr>
            <a:t>7</a:t>
          </a:r>
          <a:r>
            <a:rPr lang="zh-CN" altLang="en-US" b="1" smtClean="0">
              <a:solidFill>
                <a:schemeClr val="tx1"/>
              </a:solidFill>
              <a:latin typeface="+mn-lt"/>
              <a:ea typeface="+mn-ea"/>
              <a:cs typeface="+mn-cs"/>
            </a:rPr>
            <a:t>创新类新型基础设施项目</a:t>
          </a:r>
          <a:endParaRPr lang="zh-CN" altLang="en-US" b="1" dirty="0" smtClean="0">
            <a:solidFill>
              <a:schemeClr val="tx1"/>
            </a:solidFill>
            <a:latin typeface="+mn-lt"/>
            <a:ea typeface="+mn-ea"/>
            <a:cs typeface="+mn-cs"/>
          </a:endParaRPr>
        </a:p>
      </dsp:txBody>
      <dsp:txXfrm>
        <a:off x="1398733" y="1801205"/>
        <a:ext cx="1060448" cy="1060448"/>
      </dsp:txXfrm>
    </dsp:sp>
    <dsp:sp modelId="{41A57376-4131-41EA-83B1-16A1852BB7BA}">
      <dsp:nvSpPr>
        <dsp:cNvPr id="18" name="右箭头 17"/>
        <dsp:cNvSpPr/>
      </dsp:nvSpPr>
      <dsp:spPr bwMode="white">
        <a:xfrm rot="13500000">
          <a:off x="2897039" y="1514331"/>
          <a:ext cx="392601" cy="360552"/>
        </a:xfrm>
        <a:prstGeom prst="rightArrow">
          <a:avLst>
            <a:gd name="adj1" fmla="val 60000"/>
            <a:gd name="adj2" fmla="val 50000"/>
          </a:avLst>
        </a:prstGeom>
        <a:sp3d z="-70000" extrusionH="1700" prstMaterial="translucentPowder">
          <a:bevelT w="25400" h="6350" prst="softRound"/>
          <a:bevelB w="0" h="0" prst="convex"/>
        </a:sp3d>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solidFill>
              <a:schemeClr val="tx1"/>
            </a:solidFill>
          </a:endParaRPr>
        </a:p>
      </dsp:txBody>
      <dsp:txXfrm rot="13500000">
        <a:off x="2897039" y="1514331"/>
        <a:ext cx="392601" cy="360552"/>
      </dsp:txXfrm>
    </dsp:sp>
    <dsp:sp modelId="{0293ACF9-075A-4F4B-AD18-E1417D414504}">
      <dsp:nvSpPr>
        <dsp:cNvPr id="19" name="椭圆 18"/>
        <dsp:cNvSpPr/>
      </dsp:nvSpPr>
      <dsp:spPr bwMode="white">
        <a:xfrm>
          <a:off x="1926294" y="527561"/>
          <a:ext cx="1060448" cy="1060448"/>
        </a:xfrm>
        <a:prstGeom prst="ellipse">
          <a:avLst/>
        </a:prstGeom>
        <a:sp3d prstMaterial="translucentPowder">
          <a:bevelT w="127000" h="25400" prst="softRound"/>
        </a:sp3d>
      </dsp:spPr>
      <dsp:style>
        <a:lnRef idx="0">
          <a:schemeClr val="lt1"/>
        </a:lnRef>
        <a:fillRef idx="1">
          <a:schemeClr val="accent4"/>
        </a:fillRef>
        <a:effectRef idx="0">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b="1" smtClean="0">
              <a:solidFill>
                <a:schemeClr val="tx1"/>
              </a:solidFill>
              <a:latin typeface="+mn-lt"/>
              <a:ea typeface="+mn-ea"/>
              <a:cs typeface="+mn-cs"/>
            </a:rPr>
            <a:t>9</a:t>
          </a:r>
          <a:r>
            <a:rPr lang="zh-CN" altLang="en-US" b="1" smtClean="0">
              <a:solidFill>
                <a:schemeClr val="tx1"/>
              </a:solidFill>
              <a:latin typeface="+mn-lt"/>
              <a:ea typeface="+mn-ea"/>
              <a:cs typeface="+mn-cs"/>
            </a:rPr>
            <a:t>其他项目</a:t>
          </a:r>
          <a:endParaRPr lang="zh-CN" b="1" dirty="0">
            <a:solidFill>
              <a:schemeClr val="tx1"/>
            </a:solidFill>
            <a:latin typeface="Times New Roman" panose="02020603050405020304"/>
            <a:ea typeface="宋体" panose="02010600030101010101" pitchFamily="2" charset="-122"/>
            <a:cs typeface="Times New Roman" panose="02020603050405020304"/>
          </a:endParaRPr>
        </a:p>
      </dsp:txBody>
      <dsp:txXfrm>
        <a:off x="1926294" y="527561"/>
        <a:ext cx="1060448" cy="10604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3">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hangingPunct="1">
              <a:buFontTx/>
              <a:buNone/>
              <a:defRPr sz="16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5621338" y="0"/>
            <a:ext cx="4303713" cy="339725"/>
          </a:xfrm>
          <a:prstGeom prst="rect">
            <a:avLst/>
          </a:prstGeom>
        </p:spPr>
        <p:txBody>
          <a:bodyPr vert="horz" lIns="91440" tIns="45720" rIns="91440" bIns="45720" rtlCol="0"/>
          <a:lstStyle>
            <a:lvl1pPr algn="r" eaLnBrk="1" hangingPunct="1">
              <a:buFontTx/>
              <a:buNone/>
              <a:defRPr sz="1600">
                <a:latin typeface="Arial" panose="020B060402020209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11F723-C5F6-42A3-8339-B044051ABC81}" type="datetimeFigureOut">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hangingPunct="1">
              <a:buFontTx/>
              <a:buNone/>
              <a:defRPr sz="16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5621338" y="6456363"/>
            <a:ext cx="4303713" cy="339725"/>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9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hangingPunct="1">
              <a:buFontTx/>
              <a:buNone/>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日期占位符 2"/>
          <p:cNvSpPr>
            <a:spLocks noGrp="1"/>
          </p:cNvSpPr>
          <p:nvPr>
            <p:ph type="dt" idx="1"/>
          </p:nvPr>
        </p:nvSpPr>
        <p:spPr>
          <a:xfrm>
            <a:off x="5621338" y="0"/>
            <a:ext cx="4303713" cy="339725"/>
          </a:xfrm>
          <a:prstGeom prst="rect">
            <a:avLst/>
          </a:prstGeom>
        </p:spPr>
        <p:txBody>
          <a:bodyPr vert="horz" lIns="91440" tIns="45720" rIns="91440" bIns="45720" rtlCol="0"/>
          <a:lstStyle>
            <a:lvl1pPr algn="r" eaLnBrk="1" hangingPunct="1">
              <a:buFontTx/>
              <a:buNone/>
              <a:defRPr sz="1200">
                <a:latin typeface="Arial" panose="020B060402020209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0E8773-5A16-4E0F-A90D-0854D93FC428}" type="datetimeFigureOut">
              <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698750" y="509588"/>
            <a:ext cx="4530725" cy="254952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92188" y="3228975"/>
            <a:ext cx="7942263" cy="3059113"/>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hangingPunct="1">
              <a:buFontTx/>
              <a:buNone/>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5621338" y="6456363"/>
            <a:ext cx="4303713" cy="339725"/>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9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433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Arial" panose="020B0604020202090204" pitchFamily="34" charset="0"/>
                <a:ea typeface="宋体" panose="02010600030101010101" pitchFamily="2" charset="-122"/>
              </a:rPr>
            </a:fld>
            <a:endParaRPr lang="zh-CN" altLang="en-US" sz="1200" dirty="0">
              <a:latin typeface="Arial" panose="020B060402020209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TextEdit="1"/>
          </p:cNvSpPr>
          <p:nvPr>
            <p:ph type="sldImg"/>
          </p:nvPr>
        </p:nvSpPr>
        <p:spPr>
          <a:ln>
            <a:solidFill>
              <a:srgbClr val="000000"/>
            </a:solidFill>
            <a:miter/>
          </a:ln>
        </p:spPr>
      </p:sp>
      <p:sp>
        <p:nvSpPr>
          <p:cNvPr id="52226" name="文本占位符 2"/>
          <p:cNvSpPr/>
          <p:nvPr>
            <p:ph type="body"/>
          </p:nvPr>
        </p:nvSpPr>
        <p:spPr>
          <a:xfrm>
            <a:off x="992188" y="3228975"/>
            <a:ext cx="7942262" cy="3059113"/>
          </a:xfrm>
          <a:noFill/>
          <a:ln>
            <a:noFill/>
          </a:ln>
        </p:spPr>
        <p:txBody>
          <a:bodyPr wrap="square" lIns="91440" tIns="45720" rIns="91440" bIns="45720" anchor="t" anchorCtr="0"/>
          <a:p>
            <a:pPr lvl="0"/>
            <a:r>
              <a:rPr lang="zh-CN" altLang="en-US" dirty="0"/>
              <a:t>加审核，注意填报</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ln>
            <a:solidFill>
              <a:srgbClr val="000000"/>
            </a:solidFill>
            <a:miter/>
          </a:ln>
        </p:spPr>
      </p:sp>
      <p:sp>
        <p:nvSpPr>
          <p:cNvPr id="66562"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制度的话</a:t>
            </a:r>
            <a:endParaRPr lang="zh-CN" altLang="en-US" dirty="0"/>
          </a:p>
        </p:txBody>
      </p:sp>
      <p:sp>
        <p:nvSpPr>
          <p:cNvPr id="66563"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r>
              <a:rPr lang="zh-CN" altLang="en-US" dirty="0"/>
              <a:t>此处，</a:t>
            </a:r>
            <a:r>
              <a:rPr lang="en-US" altLang="zh-CN" dirty="0"/>
              <a:t>18</a:t>
            </a:r>
            <a:r>
              <a:rPr lang="zh-CN" altLang="en-US" dirty="0"/>
              <a:t>年制度是有关的费用，</a:t>
            </a:r>
            <a:r>
              <a:rPr lang="en-US" altLang="zh-CN" dirty="0"/>
              <a:t>19</a:t>
            </a:r>
            <a:r>
              <a:rPr lang="zh-CN" altLang="en-US" dirty="0"/>
              <a:t>年明确为土地费用。</a:t>
            </a:r>
            <a:endParaRPr lang="zh-CN" altLang="en-US" dirty="0"/>
          </a:p>
        </p:txBody>
      </p:sp>
      <p:sp>
        <p:nvSpPr>
          <p:cNvPr id="76803"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endParaRPr lang="zh-CN" altLang="en-US" dirty="0"/>
          </a:p>
        </p:txBody>
      </p:sp>
      <p:sp>
        <p:nvSpPr>
          <p:cNvPr id="7987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noTextEdit="1"/>
          </p:cNvSpPr>
          <p:nvPr>
            <p:ph type="sldImg"/>
          </p:nvPr>
        </p:nvSpPr>
        <p:spPr>
          <a:ln>
            <a:solidFill>
              <a:srgbClr val="000000"/>
            </a:solidFill>
            <a:miter/>
          </a:ln>
        </p:spPr>
      </p:sp>
      <p:sp>
        <p:nvSpPr>
          <p:cNvPr id="82946"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资金细项的各项内容，请大家仔细学习投资统计制度，在此不做一一去念了。</a:t>
            </a:r>
            <a:endParaRPr lang="en-US" altLang="zh-CN" dirty="0"/>
          </a:p>
          <a:p>
            <a:pPr lvl="0" eaLnBrk="1" hangingPunct="1"/>
            <a:endParaRPr lang="zh-CN" altLang="en-US" dirty="0"/>
          </a:p>
        </p:txBody>
      </p:sp>
      <p:sp>
        <p:nvSpPr>
          <p:cNvPr id="82947"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noTextEdit="1"/>
          </p:cNvSpPr>
          <p:nvPr>
            <p:ph type="sldImg"/>
          </p:nvPr>
        </p:nvSpPr>
        <p:spPr>
          <a:ln>
            <a:solidFill>
              <a:srgbClr val="000000"/>
            </a:solidFill>
            <a:miter/>
          </a:ln>
        </p:spPr>
      </p:sp>
      <p:sp>
        <p:nvSpPr>
          <p:cNvPr id="8499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资金细项的各项内容，请大家仔细学习投资统计制度，在此不做一一去念了。</a:t>
            </a:r>
            <a:endParaRPr lang="en-US" altLang="zh-CN" dirty="0"/>
          </a:p>
          <a:p>
            <a:pPr lvl="0" eaLnBrk="1" hangingPunct="1"/>
            <a:endParaRPr lang="zh-CN" altLang="en-US" dirty="0"/>
          </a:p>
        </p:txBody>
      </p:sp>
      <p:sp>
        <p:nvSpPr>
          <p:cNvPr id="8499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资金细项的各项内容，请大家仔细学习投资统计制度，在此不做一一去念了。</a:t>
            </a:r>
            <a:endParaRPr lang="en-US" altLang="zh-CN" dirty="0"/>
          </a:p>
          <a:p>
            <a:pPr lvl="0" eaLnBrk="1" hangingPunct="1"/>
            <a:endParaRPr lang="zh-CN" altLang="en-US" dirty="0"/>
          </a:p>
        </p:txBody>
      </p:sp>
      <p:sp>
        <p:nvSpPr>
          <p:cNvPr id="89091"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noTextEdit="1"/>
          </p:cNvSpPr>
          <p:nvPr>
            <p:ph type="sldImg"/>
          </p:nvPr>
        </p:nvSpPr>
        <p:spPr>
          <a:ln>
            <a:solidFill>
              <a:srgbClr val="000000"/>
            </a:solidFill>
            <a:miter/>
          </a:ln>
        </p:spPr>
      </p:sp>
      <p:sp>
        <p:nvSpPr>
          <p:cNvPr id="9113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113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Arial" panose="020B0604020202090204" pitchFamily="34" charset="0"/>
                <a:ea typeface="宋体" panose="02010600030101010101" pitchFamily="2" charset="-122"/>
              </a:rPr>
            </a:fld>
            <a:endParaRPr lang="zh-CN" altLang="en-US" sz="1200" dirty="0">
              <a:latin typeface="Arial" panose="020B060402020209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7283"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547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fld id="{9A0DB2DC-4C9A-4742-B13C-FB6460FD3503}" type="slidenum">
              <a:rPr lang="zh-CN" altLang="en-US" sz="1800" dirty="0">
                <a:latin typeface="Arial" panose="020B0604020202090204" pitchFamily="34" charset="0"/>
                <a:ea typeface="宋体" panose="02010600030101010101" pitchFamily="2" charset="-122"/>
              </a:rPr>
            </a:fld>
            <a:endParaRPr lang="zh-CN" altLang="en-US" sz="1800" dirty="0">
              <a:latin typeface="Arial" panose="020B060402020209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noTextEdit="1"/>
          </p:cNvSpPr>
          <p:nvPr>
            <p:ph type="sldImg"/>
          </p:nvPr>
        </p:nvSpPr>
        <p:spPr>
          <a:ln>
            <a:solidFill>
              <a:srgbClr val="000000"/>
            </a:solidFill>
            <a:miter/>
          </a:ln>
        </p:spPr>
      </p:sp>
      <p:sp>
        <p:nvSpPr>
          <p:cNvPr id="9113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113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Arial" panose="020B0604020202090204" pitchFamily="34" charset="0"/>
                <a:ea typeface="宋体" panose="02010600030101010101" pitchFamily="2" charset="-122"/>
              </a:rPr>
            </a:fld>
            <a:endParaRPr lang="zh-CN" altLang="en-US" sz="1200" dirty="0">
              <a:latin typeface="Arial" panose="020B060402020209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4915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9156" name="灯片编号占位符 3"/>
          <p:cNvSpPr txBox="1">
            <a:spLocks noGrp="1"/>
          </p:cNvSpPr>
          <p:nvPr>
            <p:ph type="sldNum" sz="quarter"/>
          </p:nvPr>
        </p:nvSpPr>
        <p:spPr>
          <a:xfrm>
            <a:off x="3849688" y="9429750"/>
            <a:ext cx="2946400" cy="498475"/>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7348" name="灯片编号占位符 3"/>
          <p:cNvSpPr txBox="1">
            <a:spLocks noGrp="1"/>
          </p:cNvSpPr>
          <p:nvPr>
            <p:ph type="sldNum" sz="quarter"/>
          </p:nvPr>
        </p:nvSpPr>
        <p:spPr>
          <a:xfrm>
            <a:off x="3849688" y="9429750"/>
            <a:ext cx="2946400" cy="498475"/>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noTextEdit="1"/>
          </p:cNvSpPr>
          <p:nvPr>
            <p:ph type="sldImg"/>
          </p:nvPr>
        </p:nvSpPr>
        <p:spPr>
          <a:ln>
            <a:solidFill>
              <a:srgbClr val="000000"/>
            </a:solidFill>
            <a:miter/>
          </a:ln>
        </p:spPr>
      </p:sp>
      <p:sp>
        <p:nvSpPr>
          <p:cNvPr id="9113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113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Arial" panose="020B0604020202090204" pitchFamily="34" charset="0"/>
                <a:ea typeface="宋体" panose="02010600030101010101" pitchFamily="2" charset="-122"/>
              </a:rPr>
            </a:fld>
            <a:endParaRPr lang="zh-CN" altLang="en-US" sz="1200" dirty="0">
              <a:latin typeface="Arial" panose="020B060402020209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523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523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99331"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01379"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90204" pitchFamily="34" charset="0"/>
              </a:rPr>
            </a:fld>
            <a:endParaRPr lang="en-US" altLang="en-US" sz="1200" dirty="0">
              <a:latin typeface="Arial" panose="020B060402020209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a:endParaRPr lang="zh-CN" altLang="en-US" dirty="0"/>
          </a:p>
        </p:txBody>
      </p:sp>
      <p:sp>
        <p:nvSpPr>
          <p:cNvPr id="18435" name="灯片编号占位符 3"/>
          <p:cNvSpPr txBox="1">
            <a:spLocks noGrp="1"/>
          </p:cNvSpPr>
          <p:nvPr>
            <p:ph type="sldNum" sz="quarter"/>
          </p:nvPr>
        </p:nvSpPr>
        <p:spPr>
          <a:xfrm>
            <a:off x="5621338" y="6456363"/>
            <a:ext cx="4303712" cy="339725"/>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Arial" panose="020B0604020202090204" pitchFamily="34" charset="0"/>
                <a:ea typeface="宋体" panose="02010600030101010101" pitchFamily="2" charset="-122"/>
              </a:rPr>
            </a:fld>
            <a:endParaRPr lang="zh-CN" altLang="en-US" sz="1200" dirty="0">
              <a:latin typeface="Arial" panose="020B060402020209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a:ln>
            <a:solidFill>
              <a:srgbClr val="000000"/>
            </a:solidFill>
            <a:miter/>
          </a:ln>
        </p:spPr>
      </p:sp>
      <p:sp>
        <p:nvSpPr>
          <p:cNvPr id="21506"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定报代年报，这没有也要上报空表</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xfrm>
            <a:off x="992188" y="3228975"/>
            <a:ext cx="7942262" cy="3059113"/>
          </a:xfrm>
          <a:noFill/>
          <a:ln>
            <a:noFill/>
          </a:ln>
        </p:spPr>
        <p:txBody>
          <a:bodyPr wrap="square" lIns="91440" tIns="45720" rIns="91440" bIns="45720" anchor="t" anchorCtr="0"/>
          <a:p>
            <a:pPr lvl="0" eaLnBrk="1" hangingPunct="1"/>
            <a:r>
              <a:rPr lang="zh-CN" altLang="en-US" dirty="0"/>
              <a:t>定报代年报，这没有也要上报空表</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注意核实民间投资项目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914400" y="2393950"/>
            <a:ext cx="10363200" cy="109538"/>
          </a:xfrm>
          <a:custGeom>
            <a:avLst/>
            <a:gdLst/>
            <a:ahLst/>
            <a:cxnLst>
              <a:cxn ang="0">
                <a:pos x="0" y="0"/>
              </a:cxn>
              <a:cxn ang="0">
                <a:pos x="618" y="0"/>
              </a:cxn>
              <a:cxn ang="0">
                <a:pos x="618" y="1000"/>
              </a:cxn>
              <a:cxn ang="0">
                <a:pos x="0" y="1000"/>
              </a:cxn>
              <a:cxn ang="0">
                <a:pos x="0" y="0"/>
              </a:cxn>
              <a:cxn ang="0">
                <a:pos x="0" y="0"/>
              </a:cxn>
              <a:cxn ang="0">
                <a:pos x="1000" y="0"/>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20226" name="Rectangle 2"/>
          <p:cNvSpPr>
            <a:spLocks noGrp="1" noChangeArrowheads="1"/>
          </p:cNvSpPr>
          <p:nvPr>
            <p:ph type="ctrTitle"/>
          </p:nvPr>
        </p:nvSpPr>
        <p:spPr>
          <a:xfrm>
            <a:off x="914400" y="990600"/>
            <a:ext cx="10363200" cy="1371600"/>
          </a:xfrm>
        </p:spPr>
        <p:txBody>
          <a:bodyPr/>
          <a:lstStyle>
            <a:lvl1pPr>
              <a:defRPr sz="4000"/>
            </a:lvl1pPr>
          </a:lstStyle>
          <a:p>
            <a:pPr lvl="0" fontAlgn="base"/>
            <a:r>
              <a:rPr lang="zh-CN" altLang="en-US" strike="noStrike" noProof="0" smtClean="0"/>
              <a:t>单击此处编辑母版标题样式</a:t>
            </a:r>
            <a:endParaRPr lang="zh-CN" altLang="en-US" strike="noStrike" noProof="0" smtClean="0"/>
          </a:p>
        </p:txBody>
      </p:sp>
      <p:sp>
        <p:nvSpPr>
          <p:cNvPr id="82022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fontAlgn="base"/>
            <a:r>
              <a:rPr lang="zh-CN" altLang="en-US" strike="noStrike" noProof="0" smtClean="0"/>
              <a:t>单击此处编辑母版副标题样式</a:t>
            </a:r>
            <a:endParaRPr lang="zh-CN" altLang="en-US" strike="noStrike" noProof="0" smtClean="0"/>
          </a:p>
        </p:txBody>
      </p:sp>
      <p:sp>
        <p:nvSpPr>
          <p:cNvPr id="10"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49325" y="304800"/>
            <a:ext cx="268458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9711" y="304800"/>
            <a:ext cx="7872045"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9709" y="304800"/>
            <a:ext cx="10744200" cy="5715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9709" y="1268416"/>
            <a:ext cx="5273431"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9711" y="1268416"/>
            <a:ext cx="10734431" cy="4751387"/>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p:nvSpPr>
        <p:spPr>
          <a:xfrm>
            <a:off x="0" y="6718300"/>
            <a:ext cx="12192000" cy="139700"/>
          </a:xfrm>
          <a:prstGeom prst="rect">
            <a:avLst/>
          </a:prstGeom>
          <a:solidFill>
            <a:srgbClr val="2E5A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795338"/>
            <a:ext cx="2432050" cy="71438"/>
          </a:xfrm>
          <a:prstGeom prst="rect">
            <a:avLst/>
          </a:prstGeom>
          <a:solidFill>
            <a:srgbClr val="2E5A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2441575" y="795338"/>
            <a:ext cx="9758363" cy="71438"/>
          </a:xfrm>
          <a:prstGeom prst="rect">
            <a:avLst/>
          </a:prstGeom>
          <a:solidFill>
            <a:srgbClr val="D80D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3" name="Picture 2" descr="https://gimg2.baidu.com/image_search/src=http%3A%2F%2Fwww.lyhhtl.cn%2Frepository%2Fimage%2FQCRLv1JZQoOkAkG7Gd9kwA.jpg&amp;refer=http%3A%2F%2Fwww.lyhhtl.cn&amp;app=2002&amp;size=f9999,10000&amp;q=a80&amp;n=0&amp;g=0n&amp;fmt=jpeg?sec=1612921430&amp;t=49160fb923fe891e56a3cd246365626b"/>
          <p:cNvPicPr>
            <a:picLocks noChangeAspect="1"/>
          </p:cNvPicPr>
          <p:nvPr userDrawn="1"/>
        </p:nvPicPr>
        <p:blipFill>
          <a:blip r:embed="rId2"/>
          <a:srcRect l="19530" t="3091" r="19231" b="4442"/>
          <a:stretch>
            <a:fillRect/>
          </a:stretch>
        </p:blipFill>
        <p:spPr>
          <a:xfrm>
            <a:off x="128588" y="0"/>
            <a:ext cx="936625" cy="795338"/>
          </a:xfrm>
          <a:prstGeom prst="rect">
            <a:avLst/>
          </a:prstGeom>
          <a:noFill/>
          <a:ln w="9525">
            <a:noFill/>
          </a:ln>
        </p:spPr>
      </p:pic>
      <p:sp>
        <p:nvSpPr>
          <p:cNvPr id="10" name="标题 1"/>
          <p:cNvSpPr>
            <a:spLocks noGrp="1"/>
          </p:cNvSpPr>
          <p:nvPr>
            <p:ph type="title"/>
          </p:nvPr>
        </p:nvSpPr>
        <p:spPr>
          <a:xfrm>
            <a:off x="1065420" y="222420"/>
            <a:ext cx="11126579" cy="515442"/>
          </a:xfrm>
        </p:spPr>
        <p:txBody>
          <a:bodyPr>
            <a:normAutofit/>
          </a:bodyPr>
          <a:lstStyle>
            <a:lvl1pPr>
              <a:defRPr sz="2800">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44CC2F4-D42C-4097-A0E2-5808671B895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FCECAB9-CC72-4D07-9D66-7F9C22A4BFAC}" type="slidenum">
              <a:rPr kumimoji="0" lang="zh-CN" altLang="en-US" sz="12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914400" y="2393950"/>
            <a:ext cx="10363200" cy="109538"/>
          </a:xfrm>
          <a:custGeom>
            <a:avLst/>
            <a:gdLst/>
            <a:ahLst/>
            <a:cxnLst>
              <a:cxn ang="0">
                <a:pos x="0" y="0"/>
              </a:cxn>
              <a:cxn ang="0">
                <a:pos x="618" y="0"/>
              </a:cxn>
              <a:cxn ang="0">
                <a:pos x="618" y="1000"/>
              </a:cxn>
              <a:cxn ang="0">
                <a:pos x="0" y="1000"/>
              </a:cxn>
              <a:cxn ang="0">
                <a:pos x="0" y="0"/>
              </a:cxn>
              <a:cxn ang="0">
                <a:pos x="0" y="0"/>
              </a:cxn>
              <a:cxn ang="0">
                <a:pos x="1000" y="0"/>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20226" name="Rectangle 2"/>
          <p:cNvSpPr>
            <a:spLocks noGrp="1" noChangeArrowheads="1"/>
          </p:cNvSpPr>
          <p:nvPr>
            <p:ph type="ctrTitle"/>
          </p:nvPr>
        </p:nvSpPr>
        <p:spPr>
          <a:xfrm>
            <a:off x="914400" y="990600"/>
            <a:ext cx="10363200" cy="1371600"/>
          </a:xfrm>
        </p:spPr>
        <p:txBody>
          <a:bodyPr/>
          <a:lstStyle>
            <a:lvl1pPr>
              <a:defRPr sz="4000"/>
            </a:lvl1pPr>
          </a:lstStyle>
          <a:p>
            <a:pPr lvl="0" fontAlgn="base"/>
            <a:r>
              <a:rPr lang="zh-CN" altLang="en-US" strike="noStrike" noProof="0" smtClean="0"/>
              <a:t>单击此处编辑母版标题样式</a:t>
            </a:r>
            <a:endParaRPr lang="zh-CN" altLang="en-US" strike="noStrike" noProof="0" smtClean="0"/>
          </a:p>
        </p:txBody>
      </p:sp>
      <p:sp>
        <p:nvSpPr>
          <p:cNvPr id="82022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fontAlgn="base"/>
            <a:r>
              <a:rPr lang="zh-CN" altLang="en-US" strike="noStrike" noProof="0" smtClean="0"/>
              <a:t>单击此处编辑母版副标题样式</a:t>
            </a:r>
            <a:endParaRPr lang="zh-CN" altLang="en-US" strike="noStrike" noProof="0" smtClean="0"/>
          </a:p>
        </p:txBody>
      </p:sp>
      <p:sp>
        <p:nvSpPr>
          <p:cNvPr id="10"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47" y="4406903"/>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9709" y="1268416"/>
            <a:ext cx="5273431"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69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247"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384" y="273053"/>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55" y="4800600"/>
            <a:ext cx="73152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5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49325" y="304800"/>
            <a:ext cx="268458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9711" y="304800"/>
            <a:ext cx="7872045"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9709" y="304800"/>
            <a:ext cx="10744200" cy="5715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9709" y="1268416"/>
            <a:ext cx="5273431"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9711" y="1268416"/>
            <a:ext cx="10734431" cy="4751387"/>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47" y="4406903"/>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914400" y="2393950"/>
            <a:ext cx="10363200" cy="109538"/>
          </a:xfrm>
          <a:custGeom>
            <a:avLst/>
            <a:gdLst/>
            <a:ahLst/>
            <a:cxnLst>
              <a:cxn ang="0">
                <a:pos x="0" y="0"/>
              </a:cxn>
              <a:cxn ang="0">
                <a:pos x="618" y="0"/>
              </a:cxn>
              <a:cxn ang="0">
                <a:pos x="618" y="1000"/>
              </a:cxn>
              <a:cxn ang="0">
                <a:pos x="0" y="1000"/>
              </a:cxn>
              <a:cxn ang="0">
                <a:pos x="0" y="0"/>
              </a:cxn>
              <a:cxn ang="0">
                <a:pos x="0" y="0"/>
              </a:cxn>
              <a:cxn ang="0">
                <a:pos x="1000" y="0"/>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20226" name="Rectangle 2"/>
          <p:cNvSpPr>
            <a:spLocks noGrp="1" noChangeArrowheads="1"/>
          </p:cNvSpPr>
          <p:nvPr>
            <p:ph type="ctrTitle"/>
          </p:nvPr>
        </p:nvSpPr>
        <p:spPr>
          <a:xfrm>
            <a:off x="914400" y="990600"/>
            <a:ext cx="10363200" cy="1371600"/>
          </a:xfrm>
        </p:spPr>
        <p:txBody>
          <a:bodyPr/>
          <a:lstStyle>
            <a:lvl1pPr>
              <a:defRPr sz="4000"/>
            </a:lvl1pPr>
          </a:lstStyle>
          <a:p>
            <a:pPr lvl="0" fontAlgn="base"/>
            <a:r>
              <a:rPr lang="zh-CN" altLang="en-US" strike="noStrike" noProof="0" smtClean="0"/>
              <a:t>单击此处编辑母版标题样式</a:t>
            </a:r>
            <a:endParaRPr lang="zh-CN" altLang="en-US" strike="noStrike" noProof="0" smtClean="0"/>
          </a:p>
        </p:txBody>
      </p:sp>
      <p:sp>
        <p:nvSpPr>
          <p:cNvPr id="82022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fontAlgn="base"/>
            <a:r>
              <a:rPr lang="zh-CN" altLang="en-US" strike="noStrike" noProof="0" smtClean="0"/>
              <a:t>单击此处编辑母版副标题样式</a:t>
            </a:r>
            <a:endParaRPr lang="zh-CN" altLang="en-US" strike="noStrike" noProof="0" smtClean="0"/>
          </a:p>
        </p:txBody>
      </p:sp>
      <p:sp>
        <p:nvSpPr>
          <p:cNvPr id="10"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47" y="4406903"/>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9709" y="1268416"/>
            <a:ext cx="5273431"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69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247"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384" y="273053"/>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55" y="4800600"/>
            <a:ext cx="73152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5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9709" y="1268416"/>
            <a:ext cx="5273431"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49325" y="304800"/>
            <a:ext cx="268458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9711" y="304800"/>
            <a:ext cx="7872045"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9709" y="304800"/>
            <a:ext cx="10744200" cy="5715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9709" y="1268416"/>
            <a:ext cx="5273431"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9711" y="1268416"/>
            <a:ext cx="10734431" cy="4751387"/>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914400" y="2393950"/>
            <a:ext cx="10363200" cy="109538"/>
          </a:xfrm>
          <a:custGeom>
            <a:avLst/>
            <a:gdLst/>
            <a:ahLst/>
            <a:cxnLst>
              <a:cxn ang="0">
                <a:pos x="0" y="0"/>
              </a:cxn>
              <a:cxn ang="0">
                <a:pos x="618" y="0"/>
              </a:cxn>
              <a:cxn ang="0">
                <a:pos x="618" y="1000"/>
              </a:cxn>
              <a:cxn ang="0">
                <a:pos x="0" y="1000"/>
              </a:cxn>
              <a:cxn ang="0">
                <a:pos x="0" y="0"/>
              </a:cxn>
              <a:cxn ang="0">
                <a:pos x="0" y="0"/>
              </a:cxn>
              <a:cxn ang="0">
                <a:pos x="1000" y="0"/>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20226" name="Rectangle 2"/>
          <p:cNvSpPr>
            <a:spLocks noGrp="1" noChangeArrowheads="1"/>
          </p:cNvSpPr>
          <p:nvPr>
            <p:ph type="ctrTitle"/>
          </p:nvPr>
        </p:nvSpPr>
        <p:spPr>
          <a:xfrm>
            <a:off x="914400" y="990600"/>
            <a:ext cx="10363200" cy="1371600"/>
          </a:xfrm>
        </p:spPr>
        <p:txBody>
          <a:bodyPr/>
          <a:lstStyle>
            <a:lvl1pPr>
              <a:defRPr sz="4000"/>
            </a:lvl1pPr>
          </a:lstStyle>
          <a:p>
            <a:pPr lvl="0" fontAlgn="base"/>
            <a:r>
              <a:rPr lang="zh-CN" altLang="en-US" strike="noStrike" noProof="0" smtClean="0"/>
              <a:t>单击此处编辑母版标题样式</a:t>
            </a:r>
            <a:endParaRPr lang="zh-CN" altLang="en-US" strike="noStrike" noProof="0" smtClean="0"/>
          </a:p>
        </p:txBody>
      </p:sp>
      <p:sp>
        <p:nvSpPr>
          <p:cNvPr id="82022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fontAlgn="base"/>
            <a:r>
              <a:rPr lang="zh-CN" altLang="en-US" strike="noStrike" noProof="0" smtClean="0"/>
              <a:t>单击此处编辑母版副标题样式</a:t>
            </a:r>
            <a:endParaRPr lang="zh-CN" altLang="en-US" strike="noStrike" noProof="0" smtClean="0"/>
          </a:p>
        </p:txBody>
      </p:sp>
      <p:sp>
        <p:nvSpPr>
          <p:cNvPr id="10"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47" y="4406903"/>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9709" y="1268416"/>
            <a:ext cx="5273431"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69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69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247"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384" y="273053"/>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55" y="4800600"/>
            <a:ext cx="73152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5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49325" y="304800"/>
            <a:ext cx="268458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9711" y="304800"/>
            <a:ext cx="7872045"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9709" y="304800"/>
            <a:ext cx="10744200" cy="5715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89709" y="1268416"/>
            <a:ext cx="5273431"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50708" y="1268416"/>
            <a:ext cx="5273432" cy="47513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461847" y="304800"/>
            <a:ext cx="8972061" cy="60325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9711" y="1268416"/>
            <a:ext cx="10734431" cy="4751387"/>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247"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384" y="273053"/>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55" y="4800600"/>
            <a:ext cx="73152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5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image" Target="../media/image2.png"/><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6" Type="http://schemas.openxmlformats.org/officeDocument/2006/relationships/theme" Target="../theme/theme3.xml"/><Relationship Id="rId15" Type="http://schemas.openxmlformats.org/officeDocument/2006/relationships/image" Target="../media/image2.png"/><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6" Type="http://schemas.openxmlformats.org/officeDocument/2006/relationships/theme" Target="../theme/theme4.xml"/><Relationship Id="rId15" Type="http://schemas.openxmlformats.org/officeDocument/2006/relationships/image" Target="../media/image2.png"/><Relationship Id="rId14" Type="http://schemas.openxmlformats.org/officeDocument/2006/relationships/slideLayout" Target="../slideLayouts/slideLayout57.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952500" y="0"/>
            <a:ext cx="8972550" cy="60325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66750" y="928688"/>
            <a:ext cx="10733088" cy="4751387"/>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AutoShape 4"/>
          <p:cNvSpPr>
            <a:spLocks noChangeArrowheads="1"/>
          </p:cNvSpPr>
          <p:nvPr/>
        </p:nvSpPr>
        <p:spPr bwMode="auto">
          <a:xfrm>
            <a:off x="381000" y="642938"/>
            <a:ext cx="10953750" cy="109538"/>
          </a:xfrm>
          <a:custGeom>
            <a:avLst/>
            <a:gdLst/>
            <a:ahLst/>
            <a:cxnLst>
              <a:cxn ang="0">
                <a:pos x="0" y="0"/>
              </a:cxn>
              <a:cxn ang="0">
                <a:pos x="585" y="0"/>
              </a:cxn>
              <a:cxn ang="0">
                <a:pos x="585" y="1000"/>
              </a:cxn>
              <a:cxn ang="0">
                <a:pos x="0" y="1000"/>
              </a:cxn>
              <a:cxn ang="0">
                <a:pos x="0" y="0"/>
              </a:cxn>
              <a:cxn ang="0">
                <a:pos x="0" y="0"/>
              </a:cxn>
              <a:cxn ang="0">
                <a:pos x="1000" y="0"/>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6" name="Rectangle 6"/>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lstStyle>
            <a:lvl1pPr eaLnBrk="1" hangingPunct="1">
              <a:buFontTx/>
              <a:buNone/>
              <a:defRPr sz="1200" b="0">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7" name="Rectangle 7"/>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Tx/>
              <a:buNone/>
              <a:defRPr sz="1200" b="0">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8" name="Rectangle 8"/>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lstStyle>
            <a:lvl1pPr algn="r">
              <a:defRPr sz="1200"/>
            </a:lvl1pPr>
          </a:lstStyle>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pic>
        <p:nvPicPr>
          <p:cNvPr id="1032" name="Picture 2" descr="C:\Documents and Settings\Administrator\桌面\图片3.png"/>
          <p:cNvPicPr>
            <a:picLocks noChangeAspect="1"/>
          </p:cNvPicPr>
          <p:nvPr/>
        </p:nvPicPr>
        <p:blipFill>
          <a:blip r:embed="rId16"/>
          <a:stretch>
            <a:fillRect/>
          </a:stretch>
        </p:blipFill>
        <p:spPr>
          <a:xfrm>
            <a:off x="381000" y="71438"/>
            <a:ext cx="774700" cy="5730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952500" y="0"/>
            <a:ext cx="8972550" cy="60325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2051" name="Rectangle 3"/>
          <p:cNvSpPr>
            <a:spLocks noGrp="1"/>
          </p:cNvSpPr>
          <p:nvPr>
            <p:ph type="body"/>
          </p:nvPr>
        </p:nvSpPr>
        <p:spPr>
          <a:xfrm>
            <a:off x="666750" y="928688"/>
            <a:ext cx="10733088" cy="4751387"/>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AutoShape 4"/>
          <p:cNvSpPr>
            <a:spLocks noChangeArrowheads="1"/>
          </p:cNvSpPr>
          <p:nvPr/>
        </p:nvSpPr>
        <p:spPr bwMode="auto">
          <a:xfrm>
            <a:off x="381000" y="642938"/>
            <a:ext cx="10953750" cy="109538"/>
          </a:xfrm>
          <a:custGeom>
            <a:avLst/>
            <a:gdLst/>
            <a:ahLst/>
            <a:cxnLst>
              <a:cxn ang="0">
                <a:pos x="0" y="0"/>
              </a:cxn>
              <a:cxn ang="0">
                <a:pos x="585" y="0"/>
              </a:cxn>
              <a:cxn ang="0">
                <a:pos x="585" y="1000"/>
              </a:cxn>
              <a:cxn ang="0">
                <a:pos x="0" y="1000"/>
              </a:cxn>
              <a:cxn ang="0">
                <a:pos x="0" y="0"/>
              </a:cxn>
              <a:cxn ang="0">
                <a:pos x="0" y="0"/>
              </a:cxn>
              <a:cxn ang="0">
                <a:pos x="1000" y="0"/>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6" name="Rectangle 6"/>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lstStyle>
            <a:lvl1pPr eaLnBrk="1" hangingPunct="1">
              <a:buFontTx/>
              <a:buNone/>
              <a:defRPr sz="1200" b="0">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7" name="Rectangle 7"/>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Tx/>
              <a:buNone/>
              <a:defRPr sz="1200" b="0">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8" name="Rectangle 8"/>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lstStyle>
            <a:lvl1pPr algn="r">
              <a:defRPr sz="1200"/>
            </a:lvl1pPr>
          </a:lstStyle>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pic>
        <p:nvPicPr>
          <p:cNvPr id="2056" name="Picture 2" descr="C:\Documents and Settings\Administrator\桌面\图片3.png"/>
          <p:cNvPicPr>
            <a:picLocks noChangeAspect="1"/>
          </p:cNvPicPr>
          <p:nvPr/>
        </p:nvPicPr>
        <p:blipFill>
          <a:blip r:embed="rId15"/>
          <a:stretch>
            <a:fillRect/>
          </a:stretch>
        </p:blipFill>
        <p:spPr>
          <a:xfrm>
            <a:off x="381000" y="71438"/>
            <a:ext cx="774700" cy="5730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
          <p:cNvSpPr>
            <a:spLocks noGrp="1"/>
          </p:cNvSpPr>
          <p:nvPr>
            <p:ph type="title"/>
          </p:nvPr>
        </p:nvSpPr>
        <p:spPr>
          <a:xfrm>
            <a:off x="952500" y="0"/>
            <a:ext cx="8972550" cy="60325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3075" name="Rectangle 3"/>
          <p:cNvSpPr>
            <a:spLocks noGrp="1"/>
          </p:cNvSpPr>
          <p:nvPr>
            <p:ph type="body"/>
          </p:nvPr>
        </p:nvSpPr>
        <p:spPr>
          <a:xfrm>
            <a:off x="666750" y="928688"/>
            <a:ext cx="10733088" cy="4751387"/>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AutoShape 4"/>
          <p:cNvSpPr>
            <a:spLocks noChangeArrowheads="1"/>
          </p:cNvSpPr>
          <p:nvPr/>
        </p:nvSpPr>
        <p:spPr bwMode="auto">
          <a:xfrm>
            <a:off x="381000" y="642938"/>
            <a:ext cx="10953750" cy="109538"/>
          </a:xfrm>
          <a:custGeom>
            <a:avLst/>
            <a:gdLst/>
            <a:ahLst/>
            <a:cxnLst>
              <a:cxn ang="0">
                <a:pos x="0" y="0"/>
              </a:cxn>
              <a:cxn ang="0">
                <a:pos x="585" y="0"/>
              </a:cxn>
              <a:cxn ang="0">
                <a:pos x="585" y="1000"/>
              </a:cxn>
              <a:cxn ang="0">
                <a:pos x="0" y="1000"/>
              </a:cxn>
              <a:cxn ang="0">
                <a:pos x="0" y="0"/>
              </a:cxn>
              <a:cxn ang="0">
                <a:pos x="0" y="0"/>
              </a:cxn>
              <a:cxn ang="0">
                <a:pos x="1000" y="0"/>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6" name="Rectangle 6"/>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lstStyle>
            <a:lvl1pPr eaLnBrk="1" hangingPunct="1">
              <a:buFontTx/>
              <a:buNone/>
              <a:defRPr sz="1200" b="0">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7" name="Rectangle 7"/>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Tx/>
              <a:buNone/>
              <a:defRPr sz="1200" b="0">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8" name="Rectangle 8"/>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lstStyle>
            <a:lvl1pPr algn="r">
              <a:defRPr sz="1200"/>
            </a:lvl1pPr>
          </a:lstStyle>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pic>
        <p:nvPicPr>
          <p:cNvPr id="3080" name="Picture 2" descr="C:\Documents and Settings\Administrator\桌面\图片3.png"/>
          <p:cNvPicPr>
            <a:picLocks noChangeAspect="1"/>
          </p:cNvPicPr>
          <p:nvPr/>
        </p:nvPicPr>
        <p:blipFill>
          <a:blip r:embed="rId15"/>
          <a:stretch>
            <a:fillRect/>
          </a:stretch>
        </p:blipFill>
        <p:spPr>
          <a:xfrm>
            <a:off x="381000" y="71438"/>
            <a:ext cx="774700" cy="5730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ransition/>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952500" y="0"/>
            <a:ext cx="8972550" cy="60325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66750" y="928688"/>
            <a:ext cx="10733088" cy="4751387"/>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AutoShape 4"/>
          <p:cNvSpPr>
            <a:spLocks noChangeArrowheads="1"/>
          </p:cNvSpPr>
          <p:nvPr/>
        </p:nvSpPr>
        <p:spPr bwMode="auto">
          <a:xfrm>
            <a:off x="381000" y="642938"/>
            <a:ext cx="10953750" cy="109538"/>
          </a:xfrm>
          <a:custGeom>
            <a:avLst/>
            <a:gdLst/>
            <a:ahLst/>
            <a:cxnLst>
              <a:cxn ang="0">
                <a:pos x="0" y="0"/>
              </a:cxn>
              <a:cxn ang="0">
                <a:pos x="585" y="0"/>
              </a:cxn>
              <a:cxn ang="0">
                <a:pos x="585" y="1000"/>
              </a:cxn>
              <a:cxn ang="0">
                <a:pos x="0" y="1000"/>
              </a:cxn>
              <a:cxn ang="0">
                <a:pos x="0" y="0"/>
              </a:cxn>
              <a:cxn ang="0">
                <a:pos x="0" y="0"/>
              </a:cxn>
              <a:cxn ang="0">
                <a:pos x="1000" y="0"/>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6" name="Rectangle 6"/>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lstStyle>
            <a:lvl1pPr eaLnBrk="1" hangingPunct="1">
              <a:buFontTx/>
              <a:buNone/>
              <a:defRPr sz="1200" b="0">
                <a:latin typeface="Arial" panose="020B060402020209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7" name="Rectangle 7"/>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Tx/>
              <a:buNone/>
              <a:defRPr sz="1200" b="0">
                <a:latin typeface="Arial" panose="020B060402020209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19208" name="Rectangle 8"/>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lstStyle>
            <a:lvl1pPr algn="r">
              <a:defRPr sz="1200"/>
            </a:lvl1pPr>
          </a:lstStyle>
          <a:p>
            <a:pPr lvl="0" eaLnBrk="1" fontAlgn="base" hangingPunct="1"/>
            <a:fld id="{9A0DB2DC-4C9A-4742-B13C-FB6460FD3503}" type="slidenum">
              <a:rPr lang="zh-CN" altLang="en-US" strike="noStrike" noProof="1" dirty="0">
                <a:latin typeface="Arial" panose="020B0604020202090204" pitchFamily="34" charset="0"/>
                <a:ea typeface="宋体" panose="02010600030101010101" pitchFamily="2" charset="-122"/>
                <a:cs typeface="+mn-cs"/>
              </a:rPr>
            </a:fld>
            <a:endParaRPr lang="zh-CN" altLang="en-US" strike="noStrike" noProof="1" dirty="0">
              <a:latin typeface="Arial" panose="020B0604020202090204" pitchFamily="34" charset="0"/>
            </a:endParaRPr>
          </a:p>
        </p:txBody>
      </p:sp>
      <p:pic>
        <p:nvPicPr>
          <p:cNvPr id="1032" name="Picture 2" descr="C:\Documents and Settings\Administrator\桌面\图片3.png"/>
          <p:cNvPicPr>
            <a:picLocks noChangeAspect="1"/>
          </p:cNvPicPr>
          <p:nvPr/>
        </p:nvPicPr>
        <p:blipFill>
          <a:blip r:embed="rId15"/>
          <a:stretch>
            <a:fillRect/>
          </a:stretch>
        </p:blipFill>
        <p:spPr>
          <a:xfrm>
            <a:off x="381000" y="71438"/>
            <a:ext cx="774700" cy="5730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bmp"/><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bm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wmf"/><Relationship Id="rId1" Type="http://schemas.openxmlformats.org/officeDocument/2006/relationships/hyperlink" Target="PPT&#38468;&#20214;2&#20016;&#21488;&#20851;&#20110;&#20844;&#32852;&#20844;&#21496;&#39033;&#30446;&#34892;&#19994;&#20195;&#30721;&#30340;&#24847;&#35265;.docx"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bmp"/><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1.png"/><Relationship Id="rId1" Type="http://schemas.openxmlformats.org/officeDocument/2006/relationships/image" Target="../media/image1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6.png"/><Relationship Id="rId1" Type="http://schemas.openxmlformats.org/officeDocument/2006/relationships/image" Target="../media/image15.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1.png"/><Relationship Id="rId1"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5.png"/><Relationship Id="rId1"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6.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7.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9.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3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ctrTitle"/>
          </p:nvPr>
        </p:nvSpPr>
        <p:spPr/>
        <p:txBody>
          <a:bodyPr vert="horz" wrap="square" lIns="91440" tIns="45720" rIns="91440" bIns="45720" anchor="b" anchorCtr="0"/>
          <a:p>
            <a:pPr>
              <a:buClrTx/>
              <a:buSzTx/>
              <a:buFontTx/>
            </a:pPr>
            <a:r>
              <a:rPr lang="en-US" altLang="zh-CN" dirty="0">
                <a:solidFill>
                  <a:schemeClr val="tx1"/>
                </a:solidFill>
                <a:latin typeface="黑体" panose="02010609060101010101" pitchFamily="49" charset="-122"/>
                <a:ea typeface="黑体" panose="02010609060101010101" pitchFamily="49" charset="-122"/>
                <a:cs typeface="+mj-cs"/>
              </a:rPr>
              <a:t>2022</a:t>
            </a:r>
            <a:r>
              <a:rPr lang="zh-CN" altLang="en-US" dirty="0">
                <a:solidFill>
                  <a:schemeClr val="tx1"/>
                </a:solidFill>
                <a:latin typeface="黑体" panose="02010609060101010101" pitchFamily="49" charset="-122"/>
                <a:ea typeface="黑体" panose="02010609060101010101" pitchFamily="49" charset="-122"/>
                <a:cs typeface="+mj-cs"/>
              </a:rPr>
              <a:t>年统计年报和</a:t>
            </a:r>
            <a:r>
              <a:rPr lang="en-US" altLang="zh-CN" dirty="0">
                <a:solidFill>
                  <a:schemeClr val="tx1"/>
                </a:solidFill>
                <a:latin typeface="黑体" panose="02010609060101010101" pitchFamily="49" charset="-122"/>
                <a:ea typeface="黑体" panose="02010609060101010101" pitchFamily="49" charset="-122"/>
                <a:cs typeface="+mj-cs"/>
              </a:rPr>
              <a:t>2023</a:t>
            </a:r>
            <a:r>
              <a:rPr lang="zh-CN" altLang="en-US" dirty="0">
                <a:solidFill>
                  <a:schemeClr val="tx1"/>
                </a:solidFill>
                <a:latin typeface="黑体" panose="02010609060101010101" pitchFamily="49" charset="-122"/>
                <a:ea typeface="黑体" panose="02010609060101010101" pitchFamily="49" charset="-122"/>
                <a:cs typeface="+mj-cs"/>
              </a:rPr>
              <a:t>年定期</a:t>
            </a:r>
            <a:br>
              <a:rPr lang="zh-CN" altLang="en-US" dirty="0">
                <a:solidFill>
                  <a:schemeClr val="tx1"/>
                </a:solidFill>
                <a:latin typeface="黑体" panose="02010609060101010101" pitchFamily="49" charset="-122"/>
                <a:ea typeface="黑体" panose="02010609060101010101" pitchFamily="49" charset="-122"/>
                <a:cs typeface="+mj-cs"/>
              </a:rPr>
            </a:br>
            <a:r>
              <a:rPr lang="zh-CN" altLang="en-US" dirty="0">
                <a:solidFill>
                  <a:schemeClr val="tx1"/>
                </a:solidFill>
                <a:latin typeface="黑体" panose="02010609060101010101" pitchFamily="49" charset="-122"/>
                <a:ea typeface="黑体" panose="02010609060101010101" pitchFamily="49" charset="-122"/>
                <a:cs typeface="+mj-cs"/>
              </a:rPr>
              <a:t>统计报表制度培训课件</a:t>
            </a:r>
            <a:endParaRPr lang="zh-CN" altLang="en-US" dirty="0">
              <a:solidFill>
                <a:schemeClr val="tx1"/>
              </a:solidFill>
              <a:latin typeface="+mj-lt"/>
              <a:ea typeface="+mj-ea"/>
              <a:cs typeface="+mj-cs"/>
            </a:endParaRPr>
          </a:p>
        </p:txBody>
      </p:sp>
      <p:sp>
        <p:nvSpPr>
          <p:cNvPr id="8195" name="副标题 2"/>
          <p:cNvSpPr>
            <a:spLocks noGrp="1"/>
          </p:cNvSpPr>
          <p:nvPr>
            <p:ph type="subTitle" idx="1"/>
          </p:nvPr>
        </p:nvSpPr>
        <p:spPr>
          <a:xfrm>
            <a:off x="4167188" y="2928938"/>
            <a:ext cx="3714750" cy="1600200"/>
          </a:xfrm>
        </p:spPr>
        <p:txBody>
          <a:bodyPr vert="horz" wrap="square" lIns="91440" tIns="45720" rIns="91440" bIns="45720" anchor="t" anchorCtr="0"/>
          <a:p>
            <a:pPr marL="0" marR="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pPr>
            <a:r>
              <a:rPr kumimoji="0" lang="en-US" altLang="en-US" sz="4000" b="0" i="0" u="none" strike="noStrike" kern="0" cap="none" spc="0" normalizeH="0" baseline="0" noProof="1" dirty="0">
                <a:solidFill>
                  <a:schemeClr val="tx1"/>
                </a:solidFill>
                <a:latin typeface="黑体" panose="02010609060101010101" pitchFamily="49" charset="-122"/>
                <a:ea typeface="黑体" panose="02010609060101010101" pitchFamily="49" charset="-122"/>
                <a:cs typeface="+mn-cs"/>
              </a:rPr>
              <a:t>固定资产投资</a:t>
            </a:r>
            <a:endParaRPr kumimoji="0" lang="en-US" altLang="zh-CN" sz="4000" b="0" i="0" u="none" strike="noStrike" kern="0" cap="none" spc="0" normalizeH="0" baseline="0" noProof="1" dirty="0">
              <a:solidFill>
                <a:schemeClr val="tx1"/>
              </a:solidFill>
              <a:latin typeface="黑体" panose="02010609060101010101" pitchFamily="49" charset="-122"/>
              <a:ea typeface="黑体" panose="02010609060101010101" pitchFamily="49" charset="-122"/>
              <a:cs typeface="+mn-cs"/>
            </a:endParaRPr>
          </a:p>
          <a:p>
            <a:pPr marL="0" marR="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pPr>
            <a:endParaRPr kumimoji="0" lang="en-US" altLang="en-US" sz="2800" b="0" i="0" u="none" strike="noStrike" kern="0" cap="none" spc="0" normalizeH="0" baseline="0" noProof="1" dirty="0">
              <a:solidFill>
                <a:schemeClr val="tx1"/>
              </a:solidFill>
              <a:latin typeface="+mn-lt"/>
              <a:ea typeface="+mn-ea"/>
              <a:cs typeface="+mn-cs"/>
            </a:endParaRPr>
          </a:p>
        </p:txBody>
      </p:sp>
      <p:sp>
        <p:nvSpPr>
          <p:cNvPr id="9219" name="Rectangle 4"/>
          <p:cNvSpPr/>
          <p:nvPr/>
        </p:nvSpPr>
        <p:spPr>
          <a:xfrm>
            <a:off x="2738438" y="4857750"/>
            <a:ext cx="6143625" cy="1357313"/>
          </a:xfrm>
          <a:prstGeom prst="rect">
            <a:avLst/>
          </a:prstGeom>
          <a:noFill/>
          <a:ln w="9525">
            <a:noFill/>
          </a:ln>
        </p:spPr>
        <p:txBody>
          <a:bodyPr anchor="t" anchorCtr="0"/>
          <a:p>
            <a:pPr algn="ctr">
              <a:spcBef>
                <a:spcPct val="20000"/>
              </a:spcBef>
            </a:pPr>
            <a:r>
              <a:rPr lang="zh-CN" altLang="en-US" sz="2000" b="1" dirty="0">
                <a:latin typeface="方正楷体_GB2312" panose="02000000000000000000" charset="-122"/>
                <a:ea typeface="方正楷体_GB2312" panose="02000000000000000000" charset="-122"/>
              </a:rPr>
              <a:t>朝  阳  区  统  计  局</a:t>
            </a:r>
            <a:endParaRPr lang="en-US" altLang="zh-CN" sz="2000" b="1" dirty="0">
              <a:latin typeface="方正楷体_GB2312" panose="02000000000000000000" charset="-122"/>
              <a:ea typeface="方正楷体_GB2312" panose="02000000000000000000" charset="-122"/>
            </a:endParaRPr>
          </a:p>
          <a:p>
            <a:pPr algn="ctr">
              <a:spcBef>
                <a:spcPct val="20000"/>
              </a:spcBef>
            </a:pPr>
            <a:r>
              <a:rPr lang="en-US" altLang="zh-CN" sz="2000" b="1" dirty="0">
                <a:latin typeface="方正楷体_GB2312" panose="02000000000000000000" charset="-122"/>
                <a:ea typeface="方正楷体_GB2312" panose="02000000000000000000" charset="-122"/>
              </a:rPr>
              <a:t>2022</a:t>
            </a:r>
            <a:r>
              <a:rPr lang="zh-CN" altLang="en-US" sz="2000" b="1" dirty="0">
                <a:latin typeface="方正楷体_GB2312" panose="02000000000000000000" charset="-122"/>
                <a:ea typeface="方正楷体_GB2312" panose="02000000000000000000" charset="-122"/>
              </a:rPr>
              <a:t>年</a:t>
            </a:r>
            <a:r>
              <a:rPr lang="en-US" altLang="zh-CN" sz="2000" b="1" dirty="0">
                <a:latin typeface="方正楷体_GB2312" panose="02000000000000000000" charset="-122"/>
                <a:ea typeface="方正楷体_GB2312" panose="02000000000000000000" charset="-122"/>
              </a:rPr>
              <a:t>12</a:t>
            </a:r>
            <a:r>
              <a:rPr lang="zh-CN" altLang="en-US" sz="2000" b="1" dirty="0">
                <a:latin typeface="方正楷体_GB2312" panose="02000000000000000000" charset="-122"/>
                <a:ea typeface="方正楷体_GB2312" panose="02000000000000000000" charset="-122"/>
              </a:rPr>
              <a:t>月制作</a:t>
            </a:r>
            <a:endParaRPr lang="zh-CN" altLang="en-US" sz="2000" b="1" dirty="0">
              <a:latin typeface="方正楷体_GB2312" panose="02000000000000000000" charset="-122"/>
              <a:ea typeface="方正楷体_GB2312" panose="0200000000000000000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76530" y="812165"/>
          <a:ext cx="11839575" cy="5624195"/>
        </p:xfrm>
        <a:graphic>
          <a:graphicData uri="http://schemas.openxmlformats.org/drawingml/2006/table">
            <a:tbl>
              <a:tblPr firstRow="1" bandRow="1">
                <a:tableStyleId>{5940675A-B579-460E-94D1-54222C63F5DA}</a:tableStyleId>
              </a:tblPr>
              <a:tblGrid>
                <a:gridCol w="1290955"/>
                <a:gridCol w="3746500"/>
                <a:gridCol w="6802120"/>
              </a:tblGrid>
              <a:tr h="524510">
                <a:tc>
                  <a:txBody>
                    <a:bodyPr/>
                    <a:p>
                      <a:pPr indent="0" algn="ctr">
                        <a:buNone/>
                      </a:pPr>
                      <a:r>
                        <a:rPr lang="en-US" sz="1400" b="0">
                          <a:latin typeface="+mj-lt"/>
                          <a:ea typeface="仿宋_GB2312" charset="0"/>
                          <a:cs typeface="宋体" panose="02010600030101010101" pitchFamily="2" charset="-122"/>
                        </a:rPr>
                        <a:t>指标名称</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mj-lt"/>
                          <a:sym typeface="+mn-ea"/>
                        </a:rPr>
                        <a:t>注意事项及报送要求</a:t>
                      </a:r>
                      <a:r>
                        <a:rPr lang="en-US" sz="1400" b="0">
                          <a:solidFill>
                            <a:srgbClr val="FF0000"/>
                          </a:solidFill>
                          <a:latin typeface="+mj-lt"/>
                          <a:ea typeface="仿宋_GB2312" charset="0"/>
                          <a:cs typeface="+mj-lt"/>
                          <a:sym typeface="+mn-ea"/>
                        </a:rPr>
                        <a:t>(</a:t>
                      </a:r>
                      <a:r>
                        <a:rPr lang="en-US" sz="1400" b="0">
                          <a:solidFill>
                            <a:srgbClr val="FF0000"/>
                          </a:solidFill>
                          <a:latin typeface="+mj-lt"/>
                          <a:ea typeface="仿宋_GB2312" charset="0"/>
                          <a:cs typeface="+mj-lt"/>
                        </a:rPr>
                        <a:t>2022</a:t>
                      </a:r>
                      <a:r>
                        <a:rPr lang="zh-CN" altLang="en-US" sz="1400" b="0">
                          <a:solidFill>
                            <a:srgbClr val="FF0000"/>
                          </a:solidFill>
                          <a:latin typeface="+mj-lt"/>
                          <a:ea typeface="仿宋_GB2312" charset="0"/>
                          <a:cs typeface="+mj-lt"/>
                        </a:rPr>
                        <a:t>年制度</a:t>
                      </a:r>
                      <a:r>
                        <a:rPr lang="en-US" altLang="zh-CN" sz="1400" b="0">
                          <a:solidFill>
                            <a:srgbClr val="FF0000"/>
                          </a:solidFill>
                          <a:latin typeface="+mj-lt"/>
                          <a:ea typeface="仿宋_GB2312" charset="0"/>
                          <a:cs typeface="+mj-lt"/>
                        </a:rPr>
                        <a:t>)</a:t>
                      </a:r>
                      <a:endParaRPr lang="en-US" altLang="zh-CN" sz="1400" b="0">
                        <a:solidFill>
                          <a:srgbClr val="FF0000"/>
                        </a:solidFill>
                        <a:latin typeface="+mj-lt"/>
                        <a:ea typeface="仿宋_GB2312" charset="0"/>
                        <a:cs typeface="+mj-lt"/>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mj-lt"/>
                        </a:rPr>
                        <a:t>注意事项及报送要求</a:t>
                      </a:r>
                      <a:r>
                        <a:rPr lang="en-US" sz="1400" b="0">
                          <a:solidFill>
                            <a:srgbClr val="FF0000"/>
                          </a:solidFill>
                          <a:latin typeface="+mj-lt"/>
                          <a:ea typeface="仿宋_GB2312" charset="0"/>
                          <a:cs typeface="+mj-lt"/>
                          <a:sym typeface="+mn-ea"/>
                        </a:rPr>
                        <a:t>2023</a:t>
                      </a:r>
                      <a:r>
                        <a:rPr lang="zh-CN" altLang="en-US" sz="1400" b="0">
                          <a:solidFill>
                            <a:srgbClr val="FF0000"/>
                          </a:solidFill>
                          <a:latin typeface="+mj-lt"/>
                          <a:ea typeface="仿宋_GB2312" charset="0"/>
                          <a:cs typeface="+mj-lt"/>
                          <a:sym typeface="+mn-ea"/>
                        </a:rPr>
                        <a:t>年制度</a:t>
                      </a:r>
                      <a:r>
                        <a:rPr lang="en-US" altLang="zh-CN" sz="1400" b="0">
                          <a:solidFill>
                            <a:srgbClr val="FF0000"/>
                          </a:solidFill>
                          <a:latin typeface="+mj-lt"/>
                          <a:ea typeface="仿宋_GB2312" charset="0"/>
                          <a:cs typeface="+mj-lt"/>
                          <a:sym typeface="+mn-ea"/>
                        </a:rPr>
                        <a:t>)</a:t>
                      </a:r>
                      <a:endParaRPr lang="en-US" altLang="en-US" sz="1400" b="0">
                        <a:latin typeface="+mj-lt"/>
                        <a:ea typeface="仿宋_GB2312" charset="0"/>
                        <a:cs typeface="+mj-lt"/>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99685">
                <a:tc>
                  <a:txBody>
                    <a:bodyPr/>
                    <a:p>
                      <a:pPr indent="0">
                        <a:buNone/>
                      </a:pPr>
                      <a:r>
                        <a:rPr lang="en-US" sz="1800" b="0">
                          <a:latin typeface="+mj-lt"/>
                          <a:ea typeface="仿宋_GB2312" charset="0"/>
                          <a:cs typeface="+mj-lt"/>
                        </a:rPr>
                        <a:t>(1)建筑工程、安装工程</a:t>
                      </a:r>
                      <a:endParaRPr lang="en-US" altLang="en-US" sz="1800" b="0">
                        <a:latin typeface="+mj-lt"/>
                        <a:ea typeface="仿宋_GB2312" charset="0"/>
                        <a:cs typeface="+mj-lt"/>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mj-lt"/>
                          <a:ea typeface="仿宋_GB2312" charset="0"/>
                          <a:cs typeface="宋体" panose="02010600030101010101" pitchFamily="2" charset="-122"/>
                        </a:rPr>
                        <a:t>①调查单位可在两种依据中择一计算填报建筑安装工程投资，并在整个项目期间保持一致。</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②项目开工后报送建筑安装工程投资；依据会计科目或支付凭证报送的项目，竣工投产后，质保金和尾款可一次性计入。</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③工程结算单或进度单标准格式：三方签字盖章的当月工程结算单或进度单，包括三方盖章、投资完成量的具体数值；工程进度单后应付工程计价明细表。</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④依据会计科目的，在财务软件导出的明细账中标出所取数据，并明确数据汇总加减过程盖章确认。提供支付凭证的，应将凭证分类汇总。</a:t>
                      </a:r>
                      <a:endParaRPr lang="en-US" sz="1800" b="0">
                        <a:latin typeface="+mj-lt"/>
                        <a:ea typeface="仿宋_GB2312" charset="0"/>
                        <a:cs typeface="宋体" panose="02010600030101010101" pitchFamily="2" charset="-122"/>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mj-lt"/>
                          <a:ea typeface="仿宋_GB2312" charset="0"/>
                          <a:cs typeface="宋体" panose="02010600030101010101" pitchFamily="2" charset="-122"/>
                        </a:rPr>
                        <a:t>①调查单位可在两类中择一作为填报项目建筑工程、安装工程投资的依据，并在该项目期间保持一致。</a:t>
                      </a:r>
                      <a:r>
                        <a:rPr lang="en-US" sz="1800" b="0">
                          <a:solidFill>
                            <a:srgbClr val="FF0000"/>
                          </a:solidFill>
                          <a:latin typeface="+mj-lt"/>
                          <a:ea typeface="仿宋_GB2312" charset="0"/>
                          <a:cs typeface="宋体" panose="02010600030101010101" pitchFamily="2" charset="-122"/>
                        </a:rPr>
                        <a:t>若确需变更填报依据，调查单位按照变更前后的依据分别计算项目的累计投资额和本年完成投资额，报省级投资处审核确定后，由投资司变更。对执行企业会计准则的调查单位的新入库项目，建议采用会计科目或支付凭证作为填报依据。</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②项目开工后报送建筑安装工程投资。依据</a:t>
                      </a:r>
                      <a:r>
                        <a:rPr lang="en-US" sz="1800" b="0">
                          <a:solidFill>
                            <a:srgbClr val="FF0000"/>
                          </a:solidFill>
                          <a:latin typeface="+mj-lt"/>
                          <a:ea typeface="仿宋_GB2312" charset="0"/>
                          <a:cs typeface="宋体" panose="02010600030101010101" pitchFamily="2" charset="-122"/>
                        </a:rPr>
                        <a:t>会计科目填报</a:t>
                      </a:r>
                      <a:r>
                        <a:rPr lang="en-US" sz="1800" b="0">
                          <a:latin typeface="+mj-lt"/>
                          <a:ea typeface="仿宋_GB2312" charset="0"/>
                          <a:cs typeface="宋体" panose="02010600030101010101" pitchFamily="2" charset="-122"/>
                        </a:rPr>
                        <a:t>的，项目竣工投产后，</a:t>
                      </a:r>
                      <a:r>
                        <a:rPr lang="en-US" sz="1800" b="0">
                          <a:solidFill>
                            <a:srgbClr val="FF0000"/>
                          </a:solidFill>
                          <a:latin typeface="+mj-lt"/>
                          <a:ea typeface="仿宋_GB2312" charset="0"/>
                          <a:cs typeface="宋体" panose="02010600030101010101" pitchFamily="2" charset="-122"/>
                        </a:rPr>
                        <a:t>会计科目中将质保金和尾款计入在建工程，则可一次性计入投资额。</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③工程结算单或进度单标准格式：</a:t>
                      </a:r>
                      <a:r>
                        <a:rPr lang="en-US" sz="1800" b="0">
                          <a:solidFill>
                            <a:schemeClr val="tx1"/>
                          </a:solidFill>
                          <a:latin typeface="+mj-lt"/>
                          <a:ea typeface="仿宋_GB2312" charset="0"/>
                          <a:cs typeface="宋体" panose="02010600030101010101" pitchFamily="2" charset="-122"/>
                        </a:rPr>
                        <a:t>三方签字盖章的进度工程结算单或进度单，按照</a:t>
                      </a:r>
                      <a:r>
                        <a:rPr lang="en-US" sz="1800" b="0">
                          <a:solidFill>
                            <a:srgbClr val="FF0000"/>
                          </a:solidFill>
                          <a:latin typeface="+mj-lt"/>
                          <a:ea typeface="仿宋_GB2312" charset="0"/>
                          <a:cs typeface="宋体" panose="02010600030101010101" pitchFamily="2" charset="-122"/>
                        </a:rPr>
                        <a:t>建设方</a:t>
                      </a:r>
                      <a:r>
                        <a:rPr lang="en-US" sz="1800" b="0">
                          <a:solidFill>
                            <a:schemeClr val="tx1"/>
                          </a:solidFill>
                          <a:latin typeface="+mj-lt"/>
                          <a:ea typeface="仿宋_GB2312" charset="0"/>
                          <a:cs typeface="宋体" panose="02010600030101010101" pitchFamily="2" charset="-122"/>
                        </a:rPr>
                        <a:t>认定的工程完成量填报投资额。</a:t>
                      </a:r>
                      <a:r>
                        <a:rPr lang="en-US" sz="1800" b="0">
                          <a:solidFill>
                            <a:srgbClr val="FF0000"/>
                          </a:solidFill>
                          <a:latin typeface="+mj-lt"/>
                          <a:ea typeface="仿宋_GB2312" charset="0"/>
                          <a:cs typeface="宋体" panose="02010600030101010101" pitchFamily="2" charset="-122"/>
                        </a:rPr>
                        <a:t>在统计部门核查数据时，提供结算单或进度单的同时，应附工程计价明细表、相关合同和可佐证项目施工的财务资料。</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④依据会计科目填报的，数据核查时</a:t>
                      </a:r>
                      <a:r>
                        <a:rPr lang="en-US" sz="1800" b="0">
                          <a:solidFill>
                            <a:srgbClr val="FF0000"/>
                          </a:solidFill>
                          <a:latin typeface="+mj-lt"/>
                          <a:ea typeface="仿宋_GB2312" charset="0"/>
                          <a:cs typeface="宋体" panose="02010600030101010101" pitchFamily="2" charset="-122"/>
                        </a:rPr>
                        <a:t>，</a:t>
                      </a:r>
                      <a:r>
                        <a:rPr lang="en-US" sz="1800" b="0">
                          <a:solidFill>
                            <a:schemeClr val="tx1"/>
                          </a:solidFill>
                          <a:latin typeface="+mj-lt"/>
                          <a:ea typeface="仿宋_GB2312" charset="0"/>
                          <a:cs typeface="宋体" panose="02010600030101010101" pitchFamily="2" charset="-122"/>
                        </a:rPr>
                        <a:t>在财务软件导出的相关账目中</a:t>
                      </a:r>
                      <a:r>
                        <a:rPr lang="en-US" sz="1800" b="0">
                          <a:solidFill>
                            <a:srgbClr val="FF0000"/>
                          </a:solidFill>
                          <a:latin typeface="+mj-lt"/>
                          <a:ea typeface="仿宋_GB2312" charset="0"/>
                          <a:cs typeface="宋体" panose="02010600030101010101" pitchFamily="2" charset="-122"/>
                        </a:rPr>
                        <a:t>标出所取数据</a:t>
                      </a:r>
                      <a:r>
                        <a:rPr lang="en-US" sz="1800" b="0">
                          <a:solidFill>
                            <a:schemeClr val="tx1"/>
                          </a:solidFill>
                          <a:latin typeface="+mj-lt"/>
                          <a:ea typeface="仿宋_GB2312" charset="0"/>
                          <a:cs typeface="宋体" panose="02010600030101010101" pitchFamily="2" charset="-122"/>
                        </a:rPr>
                        <a:t>，明确数据汇总过程并盖章确认。</a:t>
                      </a:r>
                      <a:endParaRPr lang="en-US" sz="1800" b="0">
                        <a:latin typeface="+mj-lt"/>
                        <a:ea typeface="仿宋_GB2312" charset="0"/>
                        <a:cs typeface="宋体" panose="02010600030101010101" pitchFamily="2" charset="-122"/>
                      </a:endParaRPr>
                    </a:p>
                    <a:p>
                      <a:pPr indent="0">
                        <a:buNone/>
                      </a:pPr>
                      <a:r>
                        <a:rPr lang="en-US" sz="1800" b="0">
                          <a:latin typeface="+mj-lt"/>
                          <a:ea typeface="仿宋_GB2312" charset="0"/>
                          <a:cs typeface="宋体" panose="02010600030101010101" pitchFamily="2" charset="-122"/>
                        </a:rPr>
                        <a:t>⑤依据支付凭证填报的，数据核查时，</a:t>
                      </a:r>
                      <a:r>
                        <a:rPr lang="en-US" sz="1800" b="0">
                          <a:solidFill>
                            <a:schemeClr val="tx1"/>
                          </a:solidFill>
                          <a:latin typeface="+mj-lt"/>
                          <a:ea typeface="仿宋_GB2312" charset="0"/>
                          <a:cs typeface="宋体" panose="02010600030101010101" pitchFamily="2" charset="-122"/>
                        </a:rPr>
                        <a:t>应将凭证分类汇总。</a:t>
                      </a:r>
                      <a:r>
                        <a:rPr lang="en-US" sz="1800" b="0">
                          <a:solidFill>
                            <a:srgbClr val="FF0000"/>
                          </a:solidFill>
                          <a:latin typeface="+mj-lt"/>
                          <a:ea typeface="仿宋_GB2312" charset="0"/>
                          <a:cs typeface="宋体" panose="02010600030101010101" pitchFamily="2" charset="-122"/>
                        </a:rPr>
                        <a:t>银行承兑汇票不作为支付凭证，银行回单需体现与项目有关的信息，发票需可验证。</a:t>
                      </a:r>
                      <a:endParaRPr lang="en-US" altLang="en-US" sz="1800" b="0">
                        <a:solidFill>
                          <a:srgbClr val="FF0000"/>
                        </a:solidFill>
                        <a:latin typeface="+mj-lt"/>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矩形 3"/>
          <p:cNvSpPr>
            <a:spLocks noChangeArrowheads="1"/>
          </p:cNvSpPr>
          <p:nvPr/>
        </p:nvSpPr>
        <p:spPr bwMode="auto">
          <a:xfrm>
            <a:off x="1024255" y="44450"/>
            <a:ext cx="6619240" cy="534035"/>
          </a:xfrm>
          <a:prstGeom prst="rect">
            <a:avLst/>
          </a:prstGeom>
          <a:noFill/>
          <a:ln w="9525">
            <a:noFill/>
            <a:miter lim="800000"/>
          </a:ln>
        </p:spPr>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投资项目主要指标填报依据一览表</a:t>
            </a:r>
            <a:endParaRPr kumimoji="0" lang="en-US" altLang="zh-CN" sz="3200" b="1" i="0" u="none" strike="noStrike" kern="1200" cap="none" spc="0" normalizeH="0" baseline="0" noProof="0" dirty="0">
              <a:ln>
                <a:noFill/>
              </a:ln>
              <a:solidFill>
                <a:srgbClr val="FF0000"/>
              </a:solidFill>
              <a:effectLst/>
              <a:uLnTx/>
              <a:uFillTx/>
              <a:latin typeface="+mn-ea"/>
              <a:ea typeface="+mn-ea"/>
              <a:cs typeface="+mj-cs"/>
              <a:sym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a:spLocks noChangeArrowheads="1"/>
          </p:cNvSpPr>
          <p:nvPr/>
        </p:nvSpPr>
        <p:spPr bwMode="auto">
          <a:xfrm>
            <a:off x="1024255" y="44450"/>
            <a:ext cx="6619240" cy="534035"/>
          </a:xfrm>
          <a:prstGeom prst="rect">
            <a:avLst/>
          </a:prstGeom>
          <a:noFill/>
          <a:ln w="9525">
            <a:noFill/>
            <a:miter lim="800000"/>
          </a:ln>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投资项目主要指标填报依据一览表</a:t>
            </a:r>
            <a:endParaRPr kumimoji="0" lang="en-US" altLang="zh-CN" sz="3200" b="1" i="0" u="none" strike="noStrike" kern="1200" cap="none" spc="0" normalizeH="0" baseline="0" noProof="0" dirty="0">
              <a:ln>
                <a:noFill/>
              </a:ln>
              <a:solidFill>
                <a:srgbClr val="FF0000"/>
              </a:solidFill>
              <a:effectLst/>
              <a:uLnTx/>
              <a:uFillTx/>
              <a:latin typeface="+mn-ea"/>
              <a:ea typeface="+mn-ea"/>
              <a:cs typeface="+mj-cs"/>
              <a:sym typeface="+mn-lt"/>
            </a:endParaRPr>
          </a:p>
        </p:txBody>
      </p:sp>
      <p:graphicFrame>
        <p:nvGraphicFramePr>
          <p:cNvPr id="2" name="表格 1"/>
          <p:cNvGraphicFramePr/>
          <p:nvPr>
            <p:custDataLst>
              <p:tags r:id="rId1"/>
            </p:custDataLst>
          </p:nvPr>
        </p:nvGraphicFramePr>
        <p:xfrm>
          <a:off x="239395" y="764540"/>
          <a:ext cx="11839575" cy="5913120"/>
        </p:xfrm>
        <a:graphic>
          <a:graphicData uri="http://schemas.openxmlformats.org/drawingml/2006/table">
            <a:tbl>
              <a:tblPr firstRow="1" bandRow="1">
                <a:tableStyleId>{5940675A-B579-460E-94D1-54222C63F5DA}</a:tableStyleId>
              </a:tblPr>
              <a:tblGrid>
                <a:gridCol w="1290955"/>
                <a:gridCol w="3746500"/>
                <a:gridCol w="6802120"/>
              </a:tblGrid>
              <a:tr h="294005">
                <a:tc>
                  <a:txBody>
                    <a:bodyPr/>
                    <a:p>
                      <a:pPr indent="0" algn="ctr">
                        <a:buNone/>
                      </a:pPr>
                      <a:r>
                        <a:rPr lang="en-US" sz="1400" b="0">
                          <a:latin typeface="+mj-lt"/>
                          <a:ea typeface="仿宋_GB2312" charset="0"/>
                          <a:cs typeface="宋体" panose="02010600030101010101" pitchFamily="2" charset="-122"/>
                        </a:rPr>
                        <a:t>指标名称</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mj-lt"/>
                          <a:sym typeface="+mn-ea"/>
                        </a:rPr>
                        <a:t>注意事项及报送要求</a:t>
                      </a:r>
                      <a:r>
                        <a:rPr lang="en-US" sz="1400" b="0">
                          <a:solidFill>
                            <a:srgbClr val="FF0000"/>
                          </a:solidFill>
                          <a:latin typeface="+mj-lt"/>
                          <a:ea typeface="仿宋_GB2312" charset="0"/>
                          <a:cs typeface="+mj-lt"/>
                          <a:sym typeface="+mn-ea"/>
                        </a:rPr>
                        <a:t>(</a:t>
                      </a:r>
                      <a:r>
                        <a:rPr lang="en-US" sz="1400" b="0">
                          <a:solidFill>
                            <a:srgbClr val="FF0000"/>
                          </a:solidFill>
                          <a:latin typeface="+mj-lt"/>
                          <a:ea typeface="仿宋_GB2312" charset="0"/>
                          <a:cs typeface="+mj-lt"/>
                        </a:rPr>
                        <a:t>2022</a:t>
                      </a:r>
                      <a:r>
                        <a:rPr lang="zh-CN" altLang="en-US" sz="1400" b="0">
                          <a:solidFill>
                            <a:srgbClr val="FF0000"/>
                          </a:solidFill>
                          <a:latin typeface="+mj-lt"/>
                          <a:ea typeface="仿宋_GB2312" charset="0"/>
                          <a:cs typeface="+mj-lt"/>
                        </a:rPr>
                        <a:t>年制度</a:t>
                      </a:r>
                      <a:r>
                        <a:rPr lang="en-US" altLang="zh-CN" sz="1400" b="0">
                          <a:solidFill>
                            <a:srgbClr val="FF0000"/>
                          </a:solidFill>
                          <a:latin typeface="+mj-lt"/>
                          <a:ea typeface="仿宋_GB2312" charset="0"/>
                          <a:cs typeface="+mj-lt"/>
                        </a:rPr>
                        <a:t>)</a:t>
                      </a:r>
                      <a:endParaRPr lang="en-US" altLang="zh-CN" sz="1400" b="0">
                        <a:solidFill>
                          <a:srgbClr val="FF0000"/>
                        </a:solidFill>
                        <a:latin typeface="+mj-lt"/>
                        <a:ea typeface="仿宋_GB2312" charset="0"/>
                        <a:cs typeface="+mj-lt"/>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mj-lt"/>
                        </a:rPr>
                        <a:t>注意事项及报送要求</a:t>
                      </a:r>
                      <a:r>
                        <a:rPr lang="en-US" sz="1400" b="0">
                          <a:solidFill>
                            <a:srgbClr val="FF0000"/>
                          </a:solidFill>
                          <a:latin typeface="+mj-lt"/>
                          <a:ea typeface="仿宋_GB2312" charset="0"/>
                          <a:cs typeface="+mj-lt"/>
                        </a:rPr>
                        <a:t>(</a:t>
                      </a:r>
                      <a:r>
                        <a:rPr lang="en-US" sz="1400" b="0">
                          <a:solidFill>
                            <a:srgbClr val="FF0000"/>
                          </a:solidFill>
                          <a:latin typeface="+mj-lt"/>
                          <a:ea typeface="仿宋_GB2312" charset="0"/>
                          <a:cs typeface="+mj-lt"/>
                          <a:sym typeface="+mn-ea"/>
                        </a:rPr>
                        <a:t>2023</a:t>
                      </a:r>
                      <a:r>
                        <a:rPr lang="zh-CN" altLang="en-US" sz="1400" b="0">
                          <a:solidFill>
                            <a:srgbClr val="FF0000"/>
                          </a:solidFill>
                          <a:latin typeface="+mj-lt"/>
                          <a:ea typeface="仿宋_GB2312" charset="0"/>
                          <a:cs typeface="+mj-lt"/>
                          <a:sym typeface="+mn-ea"/>
                        </a:rPr>
                        <a:t>年制度</a:t>
                      </a:r>
                      <a:r>
                        <a:rPr lang="en-US" altLang="zh-CN" sz="1400" b="0">
                          <a:solidFill>
                            <a:srgbClr val="FF0000"/>
                          </a:solidFill>
                          <a:latin typeface="+mj-lt"/>
                          <a:ea typeface="仿宋_GB2312" charset="0"/>
                          <a:cs typeface="+mj-lt"/>
                          <a:sym typeface="+mn-ea"/>
                        </a:rPr>
                        <a:t>)</a:t>
                      </a:r>
                      <a:endParaRPr lang="en-US" altLang="zh-CN" sz="1400" b="0">
                        <a:solidFill>
                          <a:srgbClr val="FF0000"/>
                        </a:solidFill>
                        <a:latin typeface="+mj-lt"/>
                        <a:ea typeface="仿宋_GB2312" charset="0"/>
                        <a:cs typeface="+mj-lt"/>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8395">
                <a:tc>
                  <a:txBody>
                    <a:bodyPr/>
                    <a:p>
                      <a:pPr indent="0">
                        <a:buNone/>
                      </a:pPr>
                      <a:r>
                        <a:rPr lang="en-US" sz="1800" b="0">
                          <a:latin typeface="+mj-lt"/>
                          <a:ea typeface="仿宋_GB2312" charset="0"/>
                          <a:cs typeface="+mj-lt"/>
                        </a:rPr>
                        <a:t>(2)设备工器具购置</a:t>
                      </a:r>
                      <a:endParaRPr lang="en-US" altLang="en-US" sz="1800" b="0">
                        <a:latin typeface="+mj-lt"/>
                        <a:ea typeface="仿宋_GB2312" charset="0"/>
                        <a:cs typeface="+mj-lt"/>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1800" b="0">
                          <a:latin typeface="+mj-lt"/>
                          <a:ea typeface="仿宋_GB2312" charset="0"/>
                          <a:cs typeface="宋体" panose="02010600030101010101" pitchFamily="2" charset="-122"/>
                        </a:rPr>
                        <a:t>①质保金和尾款可一次性计入。</a:t>
                      </a:r>
                      <a:endParaRPr lang="en-US" sz="1800" b="0">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②提供相关会计科目明细账的，应明确数据加总过程，加盖公章。</a:t>
                      </a:r>
                      <a:endParaRPr lang="en-US" sz="1800" b="0">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③支付凭证可为设备购置发票或银行支付票据。</a:t>
                      </a:r>
                      <a:endParaRPr lang="en-US" sz="1800" b="0">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④项目完工时，设备应到位或安装完毕。</a:t>
                      </a:r>
                      <a:endParaRPr lang="en-US" sz="1800" b="0">
                        <a:latin typeface="+mj-lt"/>
                        <a:ea typeface="仿宋_GB2312" charset="0"/>
                        <a:cs typeface="宋体" panose="02010600030101010101" pitchFamily="2" charset="-122"/>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nSpc>
                          <a:spcPct val="150000"/>
                        </a:lnSpc>
                        <a:buNone/>
                      </a:pPr>
                      <a:r>
                        <a:rPr lang="en-US" sz="1800" b="0">
                          <a:latin typeface="+mj-lt"/>
                          <a:ea typeface="仿宋_GB2312" charset="0"/>
                          <a:cs typeface="宋体" panose="02010600030101010101" pitchFamily="2" charset="-122"/>
                        </a:rPr>
                        <a:t>①依据会计科目填报的，</a:t>
                      </a:r>
                      <a:r>
                        <a:rPr lang="en-US" sz="1800" b="0">
                          <a:solidFill>
                            <a:srgbClr val="FF0000"/>
                          </a:solidFill>
                          <a:latin typeface="+mj-lt"/>
                          <a:ea typeface="仿宋_GB2312" charset="0"/>
                          <a:cs typeface="宋体" panose="02010600030101010101" pitchFamily="2" charset="-122"/>
                        </a:rPr>
                        <a:t>购置完成后，会计科目中将质保金和尾款计入固定资产，则可一次性计入投资额。</a:t>
                      </a:r>
                      <a:r>
                        <a:rPr lang="en-US" sz="1800" b="0">
                          <a:solidFill>
                            <a:schemeClr val="tx1"/>
                          </a:solidFill>
                          <a:latin typeface="+mj-lt"/>
                          <a:ea typeface="仿宋_GB2312" charset="0"/>
                          <a:cs typeface="宋体" panose="02010600030101010101" pitchFamily="2" charset="-122"/>
                        </a:rPr>
                        <a:t>数据核查时，在财务软件导出的相关账目中标出所取数据，明确数据汇总过程并盖章确认。</a:t>
                      </a:r>
                      <a:endParaRPr lang="en-US" sz="1800" b="0">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②依据支付凭证填报的，数据核查时，应将凭证分类汇总。</a:t>
                      </a:r>
                      <a:r>
                        <a:rPr lang="en-US" sz="1800" b="0">
                          <a:solidFill>
                            <a:srgbClr val="FF0000"/>
                          </a:solidFill>
                          <a:latin typeface="+mj-lt"/>
                          <a:ea typeface="仿宋_GB2312" charset="0"/>
                          <a:cs typeface="宋体" panose="02010600030101010101" pitchFamily="2" charset="-122"/>
                        </a:rPr>
                        <a:t>银行承兑汇票不作为支付凭证，银行回单需体现与项目有关的信息，发票需可验证。</a:t>
                      </a:r>
                      <a:endParaRPr lang="en-US" sz="1800" b="0">
                        <a:solidFill>
                          <a:srgbClr val="FF0000"/>
                        </a:solidFill>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③项目完工时，设备应到位或安装完毕。</a:t>
                      </a:r>
                      <a:endParaRPr lang="en-US" altLang="en-US" sz="1800" b="0">
                        <a:latin typeface="+mj-lt"/>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4080">
                <a:tc>
                  <a:txBody>
                    <a:bodyPr/>
                    <a:p>
                      <a:pPr indent="0">
                        <a:buNone/>
                      </a:pPr>
                      <a:r>
                        <a:rPr lang="en-US" sz="1800" b="0">
                          <a:latin typeface="+mj-lt"/>
                          <a:ea typeface="仿宋_GB2312" charset="0"/>
                          <a:cs typeface="+mj-lt"/>
                        </a:rPr>
                        <a:t>(3)其他费用</a:t>
                      </a:r>
                      <a:endParaRPr lang="en-US" altLang="en-US" sz="1800" b="0">
                        <a:latin typeface="+mj-lt"/>
                        <a:ea typeface="仿宋_GB2312" charset="0"/>
                        <a:cs typeface="+mj-lt"/>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1800" b="0">
                          <a:latin typeface="+mj-lt"/>
                          <a:ea typeface="仿宋_GB2312" charset="0"/>
                          <a:cs typeface="宋体" panose="02010600030101010101" pitchFamily="2" charset="-122"/>
                        </a:rPr>
                        <a:t>①提供相关科目余额表，把其他费用填报的各个数据标注，并把计算过程写出，盖章确认。</a:t>
                      </a:r>
                      <a:endParaRPr lang="en-US" sz="1800" b="0">
                        <a:latin typeface="+mj-lt"/>
                        <a:ea typeface="仿宋_GB2312" charset="0"/>
                        <a:cs typeface="宋体" panose="02010600030101010101" pitchFamily="2" charset="-122"/>
                      </a:endParaRPr>
                    </a:p>
                    <a:p>
                      <a:pPr indent="0">
                        <a:lnSpc>
                          <a:spcPct val="150000"/>
                        </a:lnSpc>
                        <a:buNone/>
                      </a:pPr>
                      <a:r>
                        <a:rPr lang="en-US" sz="1800" b="0">
                          <a:latin typeface="+mj-lt"/>
                          <a:ea typeface="仿宋_GB2312" charset="0"/>
                          <a:cs typeface="宋体" panose="02010600030101010101" pitchFamily="2" charset="-122"/>
                        </a:rPr>
                        <a:t>②提供支付凭证的，应将凭证分类汇总。</a:t>
                      </a:r>
                      <a:endParaRPr lang="en-US" sz="1800" b="0">
                        <a:latin typeface="+mj-lt"/>
                        <a:ea typeface="仿宋_GB2312" charset="0"/>
                        <a:cs typeface="宋体" panose="02010600030101010101" pitchFamily="2" charset="-122"/>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a:spLocks noChangeArrowheads="1"/>
          </p:cNvSpPr>
          <p:nvPr/>
        </p:nvSpPr>
        <p:spPr bwMode="auto">
          <a:xfrm>
            <a:off x="1024255" y="44450"/>
            <a:ext cx="6619240" cy="534035"/>
          </a:xfrm>
          <a:prstGeom prst="rect">
            <a:avLst/>
          </a:prstGeom>
          <a:noFill/>
          <a:ln w="9525">
            <a:noFill/>
            <a:miter lim="800000"/>
          </a:ln>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投资项目主要指标填报依据一览表</a:t>
            </a:r>
            <a:endParaRPr kumimoji="0" lang="en-US" altLang="zh-CN" sz="3200" b="1" i="0" u="none" strike="noStrike" kern="1200" cap="none" spc="0" normalizeH="0" baseline="0" noProof="0" dirty="0">
              <a:ln>
                <a:noFill/>
              </a:ln>
              <a:solidFill>
                <a:srgbClr val="FF0000"/>
              </a:solidFill>
              <a:effectLst/>
              <a:uLnTx/>
              <a:uFillTx/>
              <a:latin typeface="+mn-ea"/>
              <a:ea typeface="+mn-ea"/>
              <a:cs typeface="+mj-cs"/>
              <a:sym typeface="+mn-lt"/>
            </a:endParaRPr>
          </a:p>
        </p:txBody>
      </p:sp>
      <p:graphicFrame>
        <p:nvGraphicFramePr>
          <p:cNvPr id="3" name="表格 2"/>
          <p:cNvGraphicFramePr/>
          <p:nvPr>
            <p:custDataLst>
              <p:tags r:id="rId1"/>
            </p:custDataLst>
          </p:nvPr>
        </p:nvGraphicFramePr>
        <p:xfrm>
          <a:off x="646430" y="1556385"/>
          <a:ext cx="9989185" cy="1036320"/>
        </p:xfrm>
        <a:graphic>
          <a:graphicData uri="http://schemas.openxmlformats.org/drawingml/2006/table">
            <a:tbl>
              <a:tblPr firstRow="1" bandRow="1">
                <a:tableStyleId>{5940675A-B579-460E-94D1-54222C63F5DA}</a:tableStyleId>
              </a:tblPr>
              <a:tblGrid>
                <a:gridCol w="1435735"/>
                <a:gridCol w="3888740"/>
                <a:gridCol w="4664710"/>
              </a:tblGrid>
              <a:tr h="304800">
                <a:tc>
                  <a:txBody>
                    <a:bodyPr/>
                    <a:p>
                      <a:pPr indent="0" algn="ctr">
                        <a:buNone/>
                      </a:pPr>
                      <a:r>
                        <a:rPr lang="en-US" sz="1400" b="0">
                          <a:latin typeface="+mj-lt"/>
                          <a:ea typeface="仿宋_GB2312" charset="0"/>
                          <a:cs typeface="宋体" panose="02010600030101010101" pitchFamily="2" charset="-122"/>
                        </a:rPr>
                        <a:t>指标名称</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宋体" panose="02010600030101010101" pitchFamily="2" charset="-122"/>
                        </a:rPr>
                        <a:t>填报依据</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宋体" panose="02010600030101010101" pitchFamily="2" charset="-122"/>
                        </a:rPr>
                        <a:t>注意事项及报送要求</a:t>
                      </a:r>
                      <a:endParaRPr lang="en-US" altLang="en-US" sz="1400" b="0">
                        <a:latin typeface="+mj-lt"/>
                        <a:ea typeface="仿宋_GB2312" charset="0"/>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lgn="l">
                        <a:buClrTx/>
                        <a:buSzTx/>
                        <a:buFontTx/>
                        <a:buNone/>
                      </a:pPr>
                      <a:r>
                        <a:rPr lang="en-US" sz="1800" b="0">
                          <a:latin typeface="+mj-lt"/>
                          <a:ea typeface="仿宋_GB2312" charset="0"/>
                          <a:cs typeface="宋体" panose="02010600030101010101" pitchFamily="2" charset="-122"/>
                        </a:rPr>
                        <a:t>其中：建设用地费</a:t>
                      </a:r>
                      <a:endParaRPr lang="en-US" sz="1800" b="0">
                        <a:latin typeface="+mj-lt"/>
                        <a:ea typeface="仿宋_GB2312" charset="0"/>
                        <a:cs typeface="宋体" panose="02010600030101010101" pitchFamily="2" charset="-122"/>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solidFill>
                            <a:srgbClr val="FF0000"/>
                          </a:solidFill>
                          <a:latin typeface="+mj-lt"/>
                          <a:ea typeface="仿宋_GB2312" charset="0"/>
                          <a:cs typeface="+mj-lt"/>
                        </a:rPr>
                        <a:t>余额表或相关支付凭证</a:t>
                      </a:r>
                      <a:r>
                        <a:rPr lang="en-US" sz="1800" b="0">
                          <a:latin typeface="+mj-lt"/>
                          <a:ea typeface="仿宋_GB2312" charset="0"/>
                          <a:cs typeface="+mj-lt"/>
                        </a:rPr>
                        <a:t>。根据余额表本年借方累计填报。对应会计科目为：无形资产—土地使用权</a:t>
                      </a:r>
                      <a:endParaRPr lang="en-US" sz="1800" b="0">
                        <a:latin typeface="+mj-lt"/>
                        <a:ea typeface="仿宋_GB2312" charset="0"/>
                        <a:cs typeface="+mj-lt"/>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latin typeface="+mj-lt"/>
                          <a:ea typeface="仿宋_GB2312" charset="0"/>
                          <a:cs typeface="宋体" panose="02010600030101010101" pitchFamily="2" charset="-122"/>
                        </a:rPr>
                        <a:t>①建设用地费</a:t>
                      </a:r>
                      <a:r>
                        <a:rPr lang="en-US" sz="1800" b="0">
                          <a:solidFill>
                            <a:srgbClr val="FF0000"/>
                          </a:solidFill>
                          <a:latin typeface="+mj-lt"/>
                          <a:ea typeface="仿宋_GB2312" charset="0"/>
                          <a:cs typeface="宋体" panose="02010600030101010101" pitchFamily="2" charset="-122"/>
                        </a:rPr>
                        <a:t>在项目正式开工动土时</a:t>
                      </a:r>
                      <a:r>
                        <a:rPr lang="en-US" sz="1800" b="0">
                          <a:latin typeface="+mj-lt"/>
                          <a:ea typeface="仿宋_GB2312" charset="0"/>
                          <a:cs typeface="宋体" panose="02010600030101010101" pitchFamily="2" charset="-122"/>
                        </a:rPr>
                        <a:t>计入本年完成投资。</a:t>
                      </a:r>
                      <a:endParaRPr lang="en-US" sz="1800" b="0">
                        <a:latin typeface="+mj-lt"/>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3"/>
          <p:cNvGraphicFramePr/>
          <p:nvPr>
            <p:custDataLst>
              <p:tags r:id="rId2"/>
            </p:custDataLst>
          </p:nvPr>
        </p:nvGraphicFramePr>
        <p:xfrm>
          <a:off x="551815" y="4076700"/>
          <a:ext cx="9893300" cy="1242060"/>
        </p:xfrm>
        <a:graphic>
          <a:graphicData uri="http://schemas.openxmlformats.org/drawingml/2006/table">
            <a:tbl>
              <a:tblPr firstRow="1" bandRow="1">
                <a:tableStyleId>{5940675A-B579-460E-94D1-54222C63F5DA}</a:tableStyleId>
              </a:tblPr>
              <a:tblGrid>
                <a:gridCol w="1598930"/>
                <a:gridCol w="3858895"/>
                <a:gridCol w="4435475"/>
              </a:tblGrid>
              <a:tr h="327660">
                <a:tc>
                  <a:txBody>
                    <a:bodyPr/>
                    <a:p>
                      <a:pPr indent="0" algn="ctr">
                        <a:buNone/>
                      </a:pPr>
                      <a:r>
                        <a:rPr lang="en-US" sz="1400" b="0">
                          <a:latin typeface="+mj-lt"/>
                          <a:ea typeface="仿宋_GB2312" charset="0"/>
                          <a:cs typeface="宋体" panose="02010600030101010101" pitchFamily="2" charset="-122"/>
                        </a:rPr>
                        <a:t>指标名称</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宋体" panose="02010600030101010101" pitchFamily="2" charset="-122"/>
                        </a:rPr>
                        <a:t>填报依据</a:t>
                      </a:r>
                      <a:endParaRPr lang="en-US" altLang="en-US" sz="1400" b="0">
                        <a:latin typeface="+mj-lt"/>
                        <a:ea typeface="仿宋_GB2312" charset="0"/>
                        <a:cs typeface="宋体" panose="02010600030101010101" pitchFamily="2" charset="-122"/>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j-lt"/>
                          <a:ea typeface="仿宋_GB2312" charset="0"/>
                          <a:cs typeface="宋体" panose="02010600030101010101" pitchFamily="2" charset="-122"/>
                        </a:rPr>
                        <a:t>注意事项及报送要求</a:t>
                      </a:r>
                      <a:endParaRPr lang="en-US" altLang="en-US" sz="1400" b="0">
                        <a:latin typeface="+mj-lt"/>
                        <a:ea typeface="仿宋_GB2312" charset="0"/>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5495">
                <a:tc>
                  <a:txBody>
                    <a:bodyPr/>
                    <a:p>
                      <a:pPr algn="l">
                        <a:buClrTx/>
                        <a:buSzTx/>
                        <a:buFontTx/>
                        <a:buNone/>
                      </a:pPr>
                      <a:r>
                        <a:rPr lang="en-US" sz="1800" b="0">
                          <a:latin typeface="+mj-lt"/>
                          <a:ea typeface="仿宋_GB2312" charset="0"/>
                          <a:cs typeface="+mj-lt"/>
                        </a:rPr>
                        <a:t>其中:建设用地费</a:t>
                      </a:r>
                      <a:endParaRPr lang="en-US" sz="1800" b="0">
                        <a:latin typeface="+mj-lt"/>
                        <a:ea typeface="仿宋_GB2312" charset="0"/>
                        <a:cs typeface="+mj-lt"/>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solidFill>
                            <a:srgbClr val="FF0000"/>
                          </a:solidFill>
                          <a:latin typeface="+mj-lt"/>
                          <a:ea typeface="仿宋_GB2312" charset="0"/>
                          <a:cs typeface="+mj-lt"/>
                        </a:rPr>
                        <a:t>会计科目或支付凭证。</a:t>
                      </a:r>
                      <a:r>
                        <a:rPr lang="en-US" sz="1800" b="0">
                          <a:solidFill>
                            <a:schemeClr val="tx1"/>
                          </a:solidFill>
                          <a:latin typeface="+mj-lt"/>
                          <a:ea typeface="仿宋_GB2312" charset="0"/>
                          <a:cs typeface="+mj-lt"/>
                        </a:rPr>
                        <a:t>根据明细科目本年借方累计填报。对应会计科目为：无形资产—土地使用权</a:t>
                      </a:r>
                      <a:endParaRPr lang="en-US" sz="1800" b="0">
                        <a:solidFill>
                          <a:schemeClr val="tx1"/>
                        </a:solidFill>
                        <a:latin typeface="+mj-lt"/>
                        <a:ea typeface="仿宋_GB2312" charset="0"/>
                        <a:cs typeface="+mj-lt"/>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latin typeface="+mj-lt"/>
                          <a:ea typeface="仿宋_GB2312" charset="0"/>
                          <a:cs typeface="宋体" panose="02010600030101010101" pitchFamily="2" charset="-122"/>
                        </a:rPr>
                        <a:t>建设用地费在</a:t>
                      </a:r>
                      <a:r>
                        <a:rPr lang="en-US" sz="1800" b="0">
                          <a:solidFill>
                            <a:srgbClr val="FF0000"/>
                          </a:solidFill>
                          <a:latin typeface="+mj-lt"/>
                          <a:ea typeface="仿宋_GB2312" charset="0"/>
                          <a:cs typeface="宋体" panose="02010600030101010101" pitchFamily="2" charset="-122"/>
                        </a:rPr>
                        <a:t>项目入库纳统时</a:t>
                      </a:r>
                      <a:r>
                        <a:rPr lang="en-US" sz="1800" b="0">
                          <a:latin typeface="+mj-lt"/>
                          <a:ea typeface="仿宋_GB2312" charset="0"/>
                          <a:cs typeface="宋体" panose="02010600030101010101" pitchFamily="2" charset="-122"/>
                        </a:rPr>
                        <a:t>计入本年完成投资。</a:t>
                      </a:r>
                      <a:endParaRPr lang="en-US" altLang="en-US" sz="1800" b="0">
                        <a:latin typeface="+mj-lt"/>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下箭头 6"/>
          <p:cNvSpPr/>
          <p:nvPr/>
        </p:nvSpPr>
        <p:spPr>
          <a:xfrm>
            <a:off x="5735955" y="2936875"/>
            <a:ext cx="485775" cy="979170"/>
          </a:xfrm>
          <a:prstGeom prst="downArrow">
            <a:avLst/>
          </a:prstGeom>
          <a:solidFill>
            <a:schemeClr val="accent1">
              <a:alpha val="0"/>
            </a:schemeClr>
          </a:solidFill>
          <a:ln w="38100">
            <a:solidFill>
              <a:srgbClr val="FF0000"/>
            </a:solidFill>
            <a:round/>
          </a:ln>
        </p:spPr>
        <p:txBody>
          <a:bodyPr wrap="none" anchor="ctr"/>
          <a:p>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4"/>
          <p:cNvSpPr/>
          <p:nvPr/>
        </p:nvSpPr>
        <p:spPr>
          <a:xfrm>
            <a:off x="1524000" y="1588"/>
            <a:ext cx="309563" cy="368300"/>
          </a:xfrm>
          <a:prstGeom prst="rect">
            <a:avLst/>
          </a:prstGeom>
          <a:noFill/>
          <a:ln w="9525">
            <a:noFill/>
          </a:ln>
        </p:spPr>
        <p:txBody>
          <a:bodyPr wrap="none" anchor="ctr" anchorCtr="0">
            <a:spAutoFit/>
          </a:bodyPr>
          <a:p>
            <a:endParaRPr lang="zh-CN" altLang="en-US" dirty="0">
              <a:latin typeface="Arial" panose="020B0604020202090204" pitchFamily="34" charset="0"/>
              <a:ea typeface="宋体" panose="02010600030101010101" pitchFamily="2" charset="-122"/>
            </a:endParaRPr>
          </a:p>
        </p:txBody>
      </p:sp>
      <p:sp>
        <p:nvSpPr>
          <p:cNvPr id="17410" name="矩形 27"/>
          <p:cNvSpPr/>
          <p:nvPr/>
        </p:nvSpPr>
        <p:spPr>
          <a:xfrm>
            <a:off x="2246313" y="1428750"/>
            <a:ext cx="5679440" cy="922020"/>
          </a:xfrm>
          <a:prstGeom prst="rect">
            <a:avLst/>
          </a:prstGeom>
          <a:noFill/>
          <a:ln w="9525">
            <a:noFill/>
          </a:ln>
        </p:spPr>
        <p:txBody>
          <a:bodyPr wrap="none" anchor="t" anchorCtr="0">
            <a:spAutoFit/>
          </a:bodyPr>
          <a:p>
            <a:r>
              <a:rPr lang="zh-CN" altLang="en-US" sz="5400" b="1" dirty="0">
                <a:latin typeface="Arial" panose="020B0604020202090204" pitchFamily="34" charset="0"/>
                <a:ea typeface="宋体" panose="02010600030101010101" pitchFamily="2" charset="-122"/>
              </a:rPr>
              <a:t>二、报表填报说明</a:t>
            </a:r>
            <a:endParaRPr lang="zh-CN" altLang="en-US" sz="5400" b="1" dirty="0">
              <a:latin typeface="Arial" panose="020B0604020202090204" pitchFamily="34" charset="0"/>
              <a:ea typeface="宋体" panose="02010600030101010101" pitchFamily="2" charset="-122"/>
            </a:endParaRPr>
          </a:p>
        </p:txBody>
      </p:sp>
      <p:sp>
        <p:nvSpPr>
          <p:cNvPr id="10244" name="矩形 17"/>
          <p:cNvSpPr>
            <a:spLocks noChangeArrowheads="1"/>
          </p:cNvSpPr>
          <p:nvPr/>
        </p:nvSpPr>
        <p:spPr bwMode="auto">
          <a:xfrm>
            <a:off x="3024188" y="3071813"/>
            <a:ext cx="4643438" cy="2355215"/>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H108</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a:t>
            </a: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206</a:t>
            </a:r>
            <a:endPar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ctr" defTabSz="914400" rtl="0" eaLnBrk="0" fontAlgn="base" latinLnBrk="0" hangingPunct="0">
              <a:lnSpc>
                <a:spcPct val="10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1.</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统计范围和填报时间</a:t>
            </a:r>
            <a:endPar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ctr" defTabSz="914400" rtl="0" eaLnBrk="0" fontAlgn="base" latinLnBrk="0" hangingPunct="0">
              <a:lnSpc>
                <a:spcPct val="10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2.</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指标解释及填写说明</a:t>
            </a:r>
            <a:endPar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ctr" defTabSz="914400" rtl="0" eaLnBrk="0" fontAlgn="base" latinLnBrk="0" hangingPunct="0">
              <a:lnSpc>
                <a:spcPct val="10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3.</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审核要点和注意事项</a:t>
            </a:r>
            <a:endParaRPr kumimoji="0" lang="zh-CN" altLang="en-US" sz="1800" i="0" u="none" strike="noStrike" kern="1200" cap="none" spc="0" normalizeH="0" baseline="0" noProof="0" dirty="0">
              <a:ln>
                <a:noFill/>
              </a:ln>
              <a:solidFill>
                <a:schemeClr val="tx1"/>
              </a:solidFill>
              <a:effectLst/>
              <a:uLnTx/>
              <a:uFillTx/>
              <a:latin typeface="+mj-lt"/>
              <a:ea typeface="+mn-ea"/>
              <a:cs typeface="+mj-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452688" y="2143125"/>
            <a:ext cx="6858000" cy="1445260"/>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Arial" panose="020B0604020202090204" pitchFamily="34" charset="0"/>
              <a:buNone/>
              <a:defRPr/>
            </a:pPr>
            <a:r>
              <a:rPr kumimoji="0" lang="zh-CN" altLang="en-US" sz="4000" b="1" i="0" u="none" strike="noStrike" kern="1200" cap="none" spc="0" normalizeH="0" baseline="0" noProof="0" dirty="0">
                <a:ln>
                  <a:noFill/>
                </a:ln>
                <a:solidFill>
                  <a:schemeClr val="tx1"/>
                </a:solidFill>
                <a:effectLst/>
                <a:uLnTx/>
                <a:uFillTx/>
                <a:latin typeface="+mj-lt"/>
                <a:ea typeface="+mn-ea"/>
                <a:cs typeface="+mj-lt"/>
                <a:sym typeface="+mn-lt"/>
              </a:rPr>
              <a:t>（一）固定资产投资项目</a:t>
            </a:r>
            <a:endParaRPr kumimoji="0" lang="en-US" altLang="zh-CN" sz="4000" b="1"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l" defTabSz="914400" rtl="0" eaLnBrk="0" fontAlgn="base" latinLnBrk="0" hangingPunct="0">
              <a:lnSpc>
                <a:spcPct val="100000"/>
              </a:lnSpc>
              <a:spcBef>
                <a:spcPct val="20000"/>
              </a:spcBef>
              <a:spcAft>
                <a:spcPct val="0"/>
              </a:spcAft>
              <a:buClr>
                <a:schemeClr val="accent2"/>
              </a:buClr>
              <a:buSzTx/>
              <a:buFont typeface="Arial" panose="020B0604020202090204" pitchFamily="34" charset="0"/>
              <a:buNone/>
              <a:defRPr/>
            </a:pPr>
            <a:r>
              <a:rPr kumimoji="0" lang="zh-CN" altLang="en-US" sz="4000" b="1" i="0" u="none" strike="noStrike" kern="1200" cap="none" spc="0" normalizeH="0" baseline="0" noProof="0" dirty="0">
                <a:ln>
                  <a:noFill/>
                </a:ln>
                <a:solidFill>
                  <a:schemeClr val="tx1"/>
                </a:solidFill>
                <a:effectLst/>
                <a:uLnTx/>
                <a:uFillTx/>
                <a:latin typeface="+mj-lt"/>
                <a:ea typeface="+mn-ea"/>
                <a:cs typeface="+mj-lt"/>
                <a:sym typeface="+mn-lt"/>
              </a:rPr>
              <a:t>新增生产能力情况（</a:t>
            </a:r>
            <a:r>
              <a:rPr kumimoji="0" lang="en-US" altLang="zh-CN" sz="4000" i="0" u="none" strike="noStrike" kern="1200" cap="none" spc="0" normalizeH="0" baseline="0" noProof="0" dirty="0">
                <a:ln>
                  <a:noFill/>
                </a:ln>
                <a:solidFill>
                  <a:schemeClr val="tx1"/>
                </a:solidFill>
                <a:effectLst/>
                <a:uLnTx/>
                <a:uFillTx/>
                <a:latin typeface="+mj-lt"/>
                <a:ea typeface="+mn-ea"/>
                <a:cs typeface="+mj-lt"/>
                <a:sym typeface="+mn-lt"/>
              </a:rPr>
              <a:t>H108</a:t>
            </a:r>
            <a:r>
              <a:rPr kumimoji="0" lang="zh-CN" altLang="en-US" sz="4000" b="1" i="0" u="none" strike="noStrike" kern="1200" cap="none" spc="0" normalizeH="0" baseline="0" noProof="0" dirty="0">
                <a:ln>
                  <a:noFill/>
                </a:ln>
                <a:solidFill>
                  <a:schemeClr val="tx1"/>
                </a:solidFill>
                <a:effectLst/>
                <a:uLnTx/>
                <a:uFillTx/>
                <a:latin typeface="+mj-lt"/>
                <a:ea typeface="+mn-ea"/>
                <a:cs typeface="+mj-lt"/>
                <a:sym typeface="+mn-lt"/>
              </a:rPr>
              <a:t>）</a:t>
            </a:r>
            <a:endParaRPr kumimoji="0" lang="zh-CN" altLang="en-US" sz="4000" b="1" i="0" u="none" strike="noStrike" kern="0" cap="none" spc="0" normalizeH="0" baseline="0" noProof="0" dirty="0">
              <a:ln>
                <a:noFill/>
              </a:ln>
              <a:solidFill>
                <a:schemeClr val="tx1"/>
              </a:solidFill>
              <a:effectLst/>
              <a:uLnTx/>
              <a:uFillTx/>
              <a:latin typeface="+mj-lt"/>
              <a:ea typeface="+mn-ea"/>
              <a:cs typeface="+mj-lt"/>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
          <p:cNvSpPr>
            <a:spLocks noGrp="1"/>
          </p:cNvSpPr>
          <p:nvPr>
            <p:ph type="title"/>
          </p:nvPr>
        </p:nvSpPr>
        <p:spPr>
          <a:xfrm>
            <a:off x="1238250" y="39688"/>
            <a:ext cx="9001125"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i="0" u="none" strike="noStrike" kern="1200" cap="none" spc="0" normalizeH="0" baseline="0" noProof="0" dirty="0" smtClean="0">
                <a:ln>
                  <a:noFill/>
                </a:ln>
                <a:solidFill>
                  <a:schemeClr val="tx1"/>
                </a:solidFill>
                <a:effectLst/>
                <a:uLnTx/>
                <a:uFillTx/>
                <a:latin typeface="黑体" charset="0"/>
                <a:ea typeface="黑体" charset="0"/>
                <a:cs typeface="+mj-cs"/>
                <a:sym typeface="+mn-lt"/>
              </a:rPr>
              <a:t>统计范围和填报时间</a:t>
            </a:r>
            <a:endParaRPr kumimoji="0" lang="zh-CN" altLang="en-US" sz="3200" i="0" u="none" strike="noStrike" kern="1200" cap="none" spc="0" normalizeH="0" baseline="0" noProof="0" dirty="0" smtClean="0">
              <a:ln>
                <a:noFill/>
              </a:ln>
              <a:solidFill>
                <a:schemeClr val="tx1"/>
              </a:solidFill>
              <a:effectLst/>
              <a:uLnTx/>
              <a:uFillTx/>
              <a:latin typeface="黑体" charset="0"/>
              <a:ea typeface="黑体" charset="0"/>
              <a:cs typeface="+mj-cs"/>
              <a:sym typeface="+mn-lt"/>
            </a:endParaRPr>
          </a:p>
        </p:txBody>
      </p:sp>
      <p:sp>
        <p:nvSpPr>
          <p:cNvPr id="20482" name="TextBox 10"/>
          <p:cNvSpPr txBox="1"/>
          <p:nvPr/>
        </p:nvSpPr>
        <p:spPr>
          <a:xfrm>
            <a:off x="1095375" y="3071813"/>
            <a:ext cx="9572625" cy="3415030"/>
          </a:xfrm>
          <a:prstGeom prst="rect">
            <a:avLst/>
          </a:prstGeom>
          <a:noFill/>
          <a:ln w="9525">
            <a:noFill/>
          </a:ln>
        </p:spPr>
        <p:txBody>
          <a:bodyPr anchor="t" anchorCtr="0">
            <a:spAutoFit/>
          </a:bodyPr>
          <a:p>
            <a:pPr>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统计范围：</a:t>
            </a:r>
            <a:endParaRPr lang="en-US" altLang="zh-CN" sz="2400" dirty="0">
              <a:solidFill>
                <a:srgbClr val="0000FF"/>
              </a:solidFill>
              <a:latin typeface="+mj-lt"/>
              <a:ea typeface="仿宋_GB2312" panose="02010609030101010101" pitchFamily="49" charset="-122"/>
              <a:cs typeface="+mj-lt"/>
            </a:endParaRPr>
          </a:p>
          <a:p>
            <a:pPr>
              <a:lnSpc>
                <a:spcPct val="150000"/>
              </a:lnSpc>
            </a:pPr>
            <a:r>
              <a:rPr lang="zh-CN" altLang="en-US" sz="2400" dirty="0">
                <a:latin typeface="+mj-lt"/>
                <a:ea typeface="仿宋_GB2312" panose="02010609030101010101" pitchFamily="49" charset="-122"/>
                <a:cs typeface="+mj-lt"/>
              </a:rPr>
              <a:t>    辖区内规模以上工业、有资质的建筑业、限额以上批发和零售业、限额以上住宿和餐饮业、房地产开发经营业、规模以上服务业、投资法人单位和其他调查单位的</a:t>
            </a:r>
            <a:r>
              <a:rPr lang="en-US" altLang="en-US" sz="2400" dirty="0">
                <a:latin typeface="+mj-lt"/>
                <a:ea typeface="仿宋_GB2312" panose="02010609030101010101" pitchFamily="49" charset="-122"/>
                <a:cs typeface="+mj-lt"/>
              </a:rPr>
              <a:t>500</a:t>
            </a:r>
            <a:r>
              <a:rPr lang="zh-CN" altLang="en-US" sz="2400" dirty="0">
                <a:latin typeface="+mj-lt"/>
                <a:ea typeface="仿宋_GB2312" panose="02010609030101010101" pitchFamily="49" charset="-122"/>
                <a:cs typeface="+mj-lt"/>
              </a:rPr>
              <a:t>万元及以上固定资产投资项目中有能力目录的项目。</a:t>
            </a:r>
            <a:endParaRPr lang="en-US" altLang="zh-CN" sz="2400" dirty="0">
              <a:latin typeface="+mj-lt"/>
              <a:ea typeface="仿宋_GB2312" panose="02010609030101010101" pitchFamily="49" charset="-122"/>
              <a:cs typeface="+mj-lt"/>
            </a:endParaRPr>
          </a:p>
          <a:p>
            <a:pPr>
              <a:lnSpc>
                <a:spcPct val="150000"/>
              </a:lnSpc>
            </a:pPr>
            <a:r>
              <a:rPr lang="zh-CN" altLang="en-US" sz="2400" dirty="0">
                <a:latin typeface="+mj-lt"/>
                <a:ea typeface="仿宋_GB2312" panose="02010609030101010101" pitchFamily="49" charset="-122"/>
                <a:cs typeface="+mj-lt"/>
              </a:rPr>
              <a:t>    </a:t>
            </a:r>
            <a:r>
              <a:rPr lang="zh-CN" altLang="en-US" sz="2400" dirty="0">
                <a:solidFill>
                  <a:srgbClr val="FF0000"/>
                </a:solidFill>
                <a:latin typeface="+mj-lt"/>
                <a:ea typeface="仿宋_GB2312" panose="02010609030101010101" pitchFamily="49" charset="-122"/>
                <a:cs typeface="+mj-lt"/>
              </a:rPr>
              <a:t>平台按</a:t>
            </a:r>
            <a:r>
              <a:rPr lang="en-US" altLang="zh-CN" sz="2400" dirty="0">
                <a:solidFill>
                  <a:srgbClr val="FF0000"/>
                </a:solidFill>
                <a:latin typeface="+mj-lt"/>
                <a:ea typeface="仿宋_GB2312" panose="02010609030101010101" pitchFamily="49" charset="-122"/>
                <a:cs typeface="+mj-lt"/>
              </a:rPr>
              <a:t>2022</a:t>
            </a:r>
            <a:r>
              <a:rPr lang="zh-CN" altLang="en-US" sz="2400" dirty="0">
                <a:solidFill>
                  <a:srgbClr val="FF0000"/>
                </a:solidFill>
                <a:latin typeface="+mj-lt"/>
                <a:ea typeface="仿宋_GB2312" panose="02010609030101010101" pitchFamily="49" charset="-122"/>
                <a:cs typeface="+mj-lt"/>
              </a:rPr>
              <a:t>年</a:t>
            </a:r>
            <a:r>
              <a:rPr lang="en-US" altLang="zh-CN" sz="2400" dirty="0">
                <a:solidFill>
                  <a:srgbClr val="FF0000"/>
                </a:solidFill>
                <a:latin typeface="+mj-lt"/>
                <a:ea typeface="仿宋_GB2312" panose="02010609030101010101" pitchFamily="49" charset="-122"/>
                <a:cs typeface="+mj-lt"/>
              </a:rPr>
              <a:t>12</a:t>
            </a:r>
            <a:r>
              <a:rPr lang="zh-CN" altLang="en-US" sz="2400" dirty="0">
                <a:solidFill>
                  <a:srgbClr val="FF0000"/>
                </a:solidFill>
                <a:latin typeface="+mj-lt"/>
                <a:ea typeface="仿宋_GB2312" panose="02010609030101010101" pitchFamily="49" charset="-122"/>
                <a:cs typeface="+mj-lt"/>
              </a:rPr>
              <a:t>月月报</a:t>
            </a:r>
            <a:r>
              <a:rPr lang="en-US" altLang="zh-CN" sz="2400" dirty="0">
                <a:solidFill>
                  <a:srgbClr val="FF0000"/>
                </a:solidFill>
                <a:latin typeface="+mj-lt"/>
                <a:ea typeface="仿宋_GB2312" panose="02010609030101010101" pitchFamily="49" charset="-122"/>
                <a:cs typeface="+mj-lt"/>
              </a:rPr>
              <a:t>206</a:t>
            </a:r>
            <a:r>
              <a:rPr lang="zh-CN" altLang="en-US" sz="2400" dirty="0">
                <a:solidFill>
                  <a:srgbClr val="FF0000"/>
                </a:solidFill>
                <a:latin typeface="+mj-lt"/>
                <a:ea typeface="仿宋_GB2312" panose="02010609030101010101" pitchFamily="49" charset="-122"/>
                <a:cs typeface="+mj-lt"/>
              </a:rPr>
              <a:t>表名单布表</a:t>
            </a:r>
            <a:endParaRPr lang="en-US" altLang="zh-CN" sz="2400" dirty="0">
              <a:solidFill>
                <a:srgbClr val="FF0000"/>
              </a:solidFill>
              <a:latin typeface="+mj-lt"/>
              <a:ea typeface="仿宋_GB2312" panose="02010609030101010101" pitchFamily="49" charset="-122"/>
              <a:cs typeface="+mj-lt"/>
            </a:endParaRPr>
          </a:p>
        </p:txBody>
      </p:sp>
      <p:graphicFrame>
        <p:nvGraphicFramePr>
          <p:cNvPr id="7" name="表格 6"/>
          <p:cNvGraphicFramePr>
            <a:graphicFrameLocks noGrp="1"/>
          </p:cNvGraphicFramePr>
          <p:nvPr>
            <p:custDataLst>
              <p:tags r:id="rId1"/>
            </p:custDataLst>
          </p:nvPr>
        </p:nvGraphicFramePr>
        <p:xfrm>
          <a:off x="1381125" y="928688"/>
          <a:ext cx="9572724" cy="2143125"/>
        </p:xfrm>
        <a:graphic>
          <a:graphicData uri="http://schemas.openxmlformats.org/drawingml/2006/table">
            <a:tbl>
              <a:tblPr/>
              <a:tblGrid>
                <a:gridCol w="1914545"/>
                <a:gridCol w="736468"/>
                <a:gridCol w="727024"/>
                <a:gridCol w="1009462"/>
                <a:gridCol w="1037045"/>
                <a:gridCol w="1435908"/>
                <a:gridCol w="1575267"/>
                <a:gridCol w="1137005"/>
              </a:tblGrid>
              <a:tr h="406185">
                <a:tc rowSpan="2">
                  <a:txBody>
                    <a:bodyPr/>
                    <a:lstStyle/>
                    <a:p>
                      <a:pPr algn="ctr">
                        <a:lnSpc>
                          <a:spcPts val="2000"/>
                        </a:lnSpc>
                        <a:spcAft>
                          <a:spcPts val="0"/>
                        </a:spcAft>
                      </a:pPr>
                      <a:r>
                        <a:rPr lang="zh-CN" sz="1400" b="0" kern="100" baseline="0" dirty="0">
                          <a:solidFill>
                            <a:srgbClr val="000000"/>
                          </a:solidFill>
                          <a:latin typeface="Times New Roman" panose="02020503050405090304"/>
                          <a:ea typeface="宋体" panose="02010600030101010101" pitchFamily="2" charset="-122"/>
                          <a:cs typeface="宋体" panose="02010600030101010101" pitchFamily="2" charset="-122"/>
                        </a:rPr>
                        <a:t>新增生产能力</a:t>
                      </a:r>
                      <a:endParaRPr lang="zh-CN" sz="1400" b="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b="0" kern="100" baseline="0" dirty="0">
                          <a:solidFill>
                            <a:srgbClr val="000000"/>
                          </a:solidFill>
                          <a:latin typeface="Times New Roman" panose="02020503050405090304"/>
                          <a:ea typeface="宋体" panose="02010600030101010101" pitchFamily="2" charset="-122"/>
                          <a:cs typeface="宋体" panose="02010600030101010101" pitchFamily="2" charset="-122"/>
                        </a:rPr>
                        <a:t>（或工程效益）名称</a:t>
                      </a:r>
                      <a:endParaRPr lang="zh-CN" sz="1400" b="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计量</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单位</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代码</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建设</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规模</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本年施</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工规模</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endParaRPr lang="en-US" sz="1400" kern="100" baseline="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14300"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累计新增</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indent="114300"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生产能力</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（或工程效益）</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927">
                <a:tc vMerge="1">
                  <a:tcPr/>
                </a:tc>
                <a:tc vMerge="1">
                  <a:tcPr/>
                </a:tc>
                <a:tc vMerge="1">
                  <a:tcPr/>
                </a:tc>
                <a:tc vMerge="1">
                  <a:tcPr/>
                </a:tc>
                <a:tc vMerge="1">
                  <a:tcPr/>
                </a:tc>
                <a:tc>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本年新开工</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本年新增</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814">
                <a:tc>
                  <a:txBody>
                    <a:bodyPr/>
                    <a:lstStyle/>
                    <a:p>
                      <a:pPr algn="ctr">
                        <a:lnSpc>
                          <a:spcPts val="12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甲</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乙</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100" baseline="0">
                          <a:solidFill>
                            <a:srgbClr val="000000"/>
                          </a:solidFill>
                          <a:latin typeface="Times New Roman" panose="02020503050405090304"/>
                          <a:ea typeface="宋体" panose="02010600030101010101" pitchFamily="2" charset="-122"/>
                          <a:cs typeface="宋体" panose="02010600030101010101" pitchFamily="2" charset="-122"/>
                        </a:rPr>
                        <a:t>丙</a:t>
                      </a:r>
                      <a:endParaRPr lang="zh-CN" sz="1400" kern="100" baseline="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401</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402</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403</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404</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405</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197">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
          <p:cNvSpPr>
            <a:spLocks noGrp="1"/>
          </p:cNvSpPr>
          <p:nvPr>
            <p:ph type="title"/>
          </p:nvPr>
        </p:nvSpPr>
        <p:spPr>
          <a:xfrm>
            <a:off x="1238250" y="39688"/>
            <a:ext cx="9001125"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i="0" u="none" strike="noStrike" kern="1200" cap="none" spc="0" normalizeH="0" baseline="0" noProof="0" dirty="0" smtClean="0">
                <a:ln>
                  <a:noFill/>
                </a:ln>
                <a:solidFill>
                  <a:schemeClr val="tx1"/>
                </a:solidFill>
                <a:effectLst/>
                <a:uLnTx/>
                <a:uFillTx/>
                <a:latin typeface="黑体" charset="0"/>
                <a:ea typeface="黑体" charset="0"/>
                <a:cs typeface="+mj-cs"/>
                <a:sym typeface="+mn-lt"/>
              </a:rPr>
              <a:t>统计范围和填报时间</a:t>
            </a:r>
            <a:endParaRPr kumimoji="0" lang="zh-CN" altLang="en-US" sz="3200" i="0" u="none" strike="noStrike" kern="1200" cap="none" spc="0" normalizeH="0" baseline="0" noProof="0" dirty="0" smtClean="0">
              <a:ln>
                <a:noFill/>
              </a:ln>
              <a:solidFill>
                <a:schemeClr val="tx1"/>
              </a:solidFill>
              <a:effectLst/>
              <a:uLnTx/>
              <a:uFillTx/>
              <a:latin typeface="黑体" charset="0"/>
              <a:ea typeface="黑体" charset="0"/>
              <a:cs typeface="+mj-cs"/>
              <a:sym typeface="+mn-lt"/>
            </a:endParaRPr>
          </a:p>
        </p:txBody>
      </p:sp>
      <p:sp>
        <p:nvSpPr>
          <p:cNvPr id="22530" name="TextBox 10"/>
          <p:cNvSpPr txBox="1"/>
          <p:nvPr/>
        </p:nvSpPr>
        <p:spPr>
          <a:xfrm>
            <a:off x="1095375" y="3072130"/>
            <a:ext cx="9572625" cy="1198880"/>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填报时间</a:t>
            </a:r>
            <a:endParaRPr lang="en-US" altLang="zh-CN" sz="2400" dirty="0">
              <a:solidFill>
                <a:srgbClr val="FF0000"/>
              </a:solidFill>
              <a:latin typeface="+mj-lt"/>
              <a:ea typeface="仿宋_GB2312" panose="02010609030101010101" pitchFamily="49" charset="-122"/>
              <a:cs typeface="+mj-lt"/>
            </a:endParaRPr>
          </a:p>
          <a:p>
            <a:pPr>
              <a:lnSpc>
                <a:spcPct val="150000"/>
              </a:lnSpc>
            </a:pPr>
            <a:r>
              <a:rPr lang="en-US" altLang="zh-CN" sz="2400" dirty="0">
                <a:solidFill>
                  <a:srgbClr val="FF0000"/>
                </a:solidFill>
                <a:latin typeface="+mj-lt"/>
                <a:ea typeface="仿宋_GB2312" panose="02010609030101010101" pitchFamily="49" charset="-122"/>
                <a:cs typeface="+mj-lt"/>
              </a:rPr>
              <a:t>     2023</a:t>
            </a:r>
            <a:r>
              <a:rPr lang="zh-CN" altLang="en-US" sz="2400" dirty="0">
                <a:solidFill>
                  <a:srgbClr val="FF0000"/>
                </a:solidFill>
                <a:latin typeface="+mj-lt"/>
                <a:ea typeface="仿宋_GB2312" panose="02010609030101010101" pitchFamily="49" charset="-122"/>
                <a:cs typeface="+mj-lt"/>
              </a:rPr>
              <a:t>年</a:t>
            </a:r>
            <a:r>
              <a:rPr lang="en-US" altLang="zh-CN" sz="2400" dirty="0">
                <a:solidFill>
                  <a:srgbClr val="FF0000"/>
                </a:solidFill>
                <a:latin typeface="+mj-lt"/>
                <a:ea typeface="仿宋_GB2312" panose="02010609030101010101" pitchFamily="49" charset="-122"/>
                <a:cs typeface="+mj-lt"/>
              </a:rPr>
              <a:t>1</a:t>
            </a:r>
            <a:r>
              <a:rPr lang="zh-CN" altLang="en-US" sz="2400" dirty="0">
                <a:solidFill>
                  <a:srgbClr val="FF0000"/>
                </a:solidFill>
                <a:latin typeface="+mj-lt"/>
                <a:ea typeface="仿宋_GB2312" panose="02010609030101010101" pitchFamily="49" charset="-122"/>
                <a:cs typeface="+mj-lt"/>
              </a:rPr>
              <a:t>月</a:t>
            </a:r>
            <a:r>
              <a:rPr lang="en-US" altLang="zh-CN" sz="2400" dirty="0">
                <a:solidFill>
                  <a:srgbClr val="FF0000"/>
                </a:solidFill>
                <a:latin typeface="+mj-lt"/>
                <a:ea typeface="仿宋_GB2312" panose="02010609030101010101" pitchFamily="49" charset="-122"/>
                <a:cs typeface="+mj-lt"/>
              </a:rPr>
              <a:t>20</a:t>
            </a:r>
            <a:r>
              <a:rPr lang="zh-CN" altLang="en-US" sz="2400" dirty="0">
                <a:solidFill>
                  <a:srgbClr val="FF0000"/>
                </a:solidFill>
                <a:latin typeface="+mj-lt"/>
                <a:ea typeface="仿宋_GB2312" panose="02010609030101010101" pitchFamily="49" charset="-122"/>
                <a:cs typeface="+mj-lt"/>
              </a:rPr>
              <a:t>日</a:t>
            </a:r>
            <a:r>
              <a:rPr lang="en-US" altLang="zh-CN" sz="2400" dirty="0">
                <a:solidFill>
                  <a:srgbClr val="FF0000"/>
                </a:solidFill>
                <a:latin typeface="+mj-lt"/>
                <a:ea typeface="仿宋_GB2312" panose="02010609030101010101" pitchFamily="49" charset="-122"/>
                <a:cs typeface="+mj-lt"/>
              </a:rPr>
              <a:t>0</a:t>
            </a:r>
            <a:r>
              <a:rPr lang="zh-CN" altLang="en-US" sz="2400" dirty="0">
                <a:solidFill>
                  <a:srgbClr val="FF0000"/>
                </a:solidFill>
                <a:latin typeface="+mj-lt"/>
                <a:ea typeface="仿宋_GB2312" panose="02010609030101010101" pitchFamily="49" charset="-122"/>
                <a:cs typeface="+mj-lt"/>
              </a:rPr>
              <a:t>时开网，各单位需在</a:t>
            </a:r>
            <a:r>
              <a:rPr lang="en-US" altLang="zh-CN" sz="2400" dirty="0">
                <a:solidFill>
                  <a:srgbClr val="FF0000"/>
                </a:solidFill>
                <a:latin typeface="+mj-lt"/>
                <a:ea typeface="仿宋_GB2312" panose="02010609030101010101" pitchFamily="49" charset="-122"/>
                <a:cs typeface="+mj-lt"/>
              </a:rPr>
              <a:t>3</a:t>
            </a:r>
            <a:r>
              <a:rPr lang="zh-CN" altLang="en-US" sz="2400" dirty="0">
                <a:solidFill>
                  <a:srgbClr val="FF0000"/>
                </a:solidFill>
                <a:latin typeface="+mj-lt"/>
                <a:ea typeface="仿宋_GB2312" panose="02010609030101010101" pitchFamily="49" charset="-122"/>
                <a:cs typeface="+mj-lt"/>
              </a:rPr>
              <a:t>月</a:t>
            </a:r>
            <a:r>
              <a:rPr lang="en-US" altLang="zh-CN" sz="2400" dirty="0">
                <a:solidFill>
                  <a:srgbClr val="FF0000"/>
                </a:solidFill>
                <a:latin typeface="+mj-lt"/>
                <a:ea typeface="仿宋_GB2312" panose="02010609030101010101" pitchFamily="49" charset="-122"/>
                <a:cs typeface="+mj-lt"/>
              </a:rPr>
              <a:t>10</a:t>
            </a:r>
            <a:r>
              <a:rPr lang="zh-CN" altLang="en-US" sz="2400" dirty="0">
                <a:solidFill>
                  <a:srgbClr val="FF0000"/>
                </a:solidFill>
                <a:latin typeface="+mj-lt"/>
                <a:ea typeface="仿宋_GB2312" panose="02010609030101010101" pitchFamily="49" charset="-122"/>
                <a:cs typeface="+mj-lt"/>
              </a:rPr>
              <a:t>日</a:t>
            </a:r>
            <a:r>
              <a:rPr lang="en-US" altLang="zh-CN" sz="2400" dirty="0">
                <a:solidFill>
                  <a:srgbClr val="FF0000"/>
                </a:solidFill>
                <a:latin typeface="+mj-lt"/>
                <a:ea typeface="仿宋_GB2312" panose="02010609030101010101" pitchFamily="49" charset="-122"/>
                <a:cs typeface="+mj-lt"/>
              </a:rPr>
              <a:t>24</a:t>
            </a:r>
            <a:r>
              <a:rPr lang="zh-CN" altLang="en-US" sz="2400" dirty="0">
                <a:solidFill>
                  <a:srgbClr val="FF0000"/>
                </a:solidFill>
                <a:latin typeface="+mj-lt"/>
                <a:ea typeface="仿宋_GB2312" panose="02010609030101010101" pitchFamily="49" charset="-122"/>
                <a:cs typeface="+mj-lt"/>
              </a:rPr>
              <a:t>时前网上填报</a:t>
            </a:r>
            <a:endParaRPr lang="en-US" altLang="zh-CN" sz="2400" dirty="0">
              <a:solidFill>
                <a:srgbClr val="FF0000"/>
              </a:solidFill>
              <a:latin typeface="+mj-lt"/>
              <a:ea typeface="仿宋_GB2312" panose="02010609030101010101" pitchFamily="49" charset="-122"/>
              <a:cs typeface="+mj-lt"/>
            </a:endParaRPr>
          </a:p>
        </p:txBody>
      </p:sp>
      <p:graphicFrame>
        <p:nvGraphicFramePr>
          <p:cNvPr id="7" name="表格 6"/>
          <p:cNvGraphicFramePr>
            <a:graphicFrameLocks noGrp="1"/>
          </p:cNvGraphicFramePr>
          <p:nvPr/>
        </p:nvGraphicFramePr>
        <p:xfrm>
          <a:off x="1381125" y="928688"/>
          <a:ext cx="9572724" cy="2143125"/>
        </p:xfrm>
        <a:graphic>
          <a:graphicData uri="http://schemas.openxmlformats.org/drawingml/2006/table">
            <a:tbl>
              <a:tblPr/>
              <a:tblGrid>
                <a:gridCol w="1914545"/>
                <a:gridCol w="736468"/>
                <a:gridCol w="727024"/>
                <a:gridCol w="1009462"/>
                <a:gridCol w="1037045"/>
                <a:gridCol w="1435908"/>
                <a:gridCol w="1575267"/>
                <a:gridCol w="1137005"/>
              </a:tblGrid>
              <a:tr h="406185">
                <a:tc rowSpan="2">
                  <a:txBody>
                    <a:bodyPr/>
                    <a:lstStyle/>
                    <a:p>
                      <a:pPr algn="ctr">
                        <a:lnSpc>
                          <a:spcPts val="2000"/>
                        </a:lnSpc>
                        <a:spcAft>
                          <a:spcPts val="0"/>
                        </a:spcAft>
                      </a:pPr>
                      <a:r>
                        <a:rPr lang="zh-CN" sz="1400" b="0" kern="100" baseline="0" dirty="0">
                          <a:solidFill>
                            <a:srgbClr val="000000"/>
                          </a:solidFill>
                          <a:latin typeface="Times New Roman" panose="02020503050405090304"/>
                          <a:ea typeface="宋体" panose="02010600030101010101" pitchFamily="2" charset="-122"/>
                          <a:cs typeface="宋体" panose="02010600030101010101" pitchFamily="2" charset="-122"/>
                        </a:rPr>
                        <a:t>新增生产能力</a:t>
                      </a:r>
                      <a:endParaRPr lang="zh-CN" sz="1400" b="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b="0" kern="100" baseline="0" dirty="0">
                          <a:solidFill>
                            <a:srgbClr val="000000"/>
                          </a:solidFill>
                          <a:latin typeface="Times New Roman" panose="02020503050405090304"/>
                          <a:ea typeface="宋体" panose="02010600030101010101" pitchFamily="2" charset="-122"/>
                          <a:cs typeface="宋体" panose="02010600030101010101" pitchFamily="2" charset="-122"/>
                        </a:rPr>
                        <a:t>（或工程效益）名称</a:t>
                      </a:r>
                      <a:endParaRPr lang="zh-CN" sz="1400" b="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计量</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单位</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代码</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建设</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规模</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本年施</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工规模</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endParaRPr lang="en-US" sz="1400" kern="100" baseline="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14300"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累计新增</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indent="114300"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生产能力</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p>
                      <a:pPr algn="just">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（或工程效益）</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927">
                <a:tc vMerge="1">
                  <a:tcPr/>
                </a:tc>
                <a:tc vMerge="1">
                  <a:tcPr/>
                </a:tc>
                <a:tc vMerge="1">
                  <a:tcPr/>
                </a:tc>
                <a:tc vMerge="1">
                  <a:tcPr/>
                </a:tc>
                <a:tc vMerge="1">
                  <a:tcPr/>
                </a:tc>
                <a:tc>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本年新开工</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20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本年新增</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814">
                <a:tc>
                  <a:txBody>
                    <a:bodyPr/>
                    <a:lstStyle/>
                    <a:p>
                      <a:pPr algn="ctr">
                        <a:lnSpc>
                          <a:spcPts val="12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甲</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100" baseline="0" dirty="0">
                          <a:solidFill>
                            <a:srgbClr val="000000"/>
                          </a:solidFill>
                          <a:latin typeface="Times New Roman" panose="02020503050405090304"/>
                          <a:ea typeface="宋体" panose="02010600030101010101" pitchFamily="2" charset="-122"/>
                          <a:cs typeface="宋体" panose="02010600030101010101" pitchFamily="2" charset="-122"/>
                        </a:rPr>
                        <a:t>乙</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100" baseline="0">
                          <a:solidFill>
                            <a:srgbClr val="000000"/>
                          </a:solidFill>
                          <a:latin typeface="Times New Roman" panose="02020503050405090304"/>
                          <a:ea typeface="宋体" panose="02010600030101010101" pitchFamily="2" charset="-122"/>
                          <a:cs typeface="宋体" panose="02010600030101010101" pitchFamily="2" charset="-122"/>
                        </a:rPr>
                        <a:t>丙</a:t>
                      </a:r>
                      <a:endParaRPr lang="zh-CN" sz="1400" kern="100" baseline="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401</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402</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403</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404</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1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405</a:t>
                      </a:r>
                      <a:endParaRPr lang="zh-CN" sz="1400" kern="100" baseline="0" dirty="0">
                        <a:solidFill>
                          <a:srgbClr val="000000"/>
                        </a:solidFill>
                        <a:latin typeface="Times New Roman" panose="02020503050405090304"/>
                        <a:ea typeface="宋体" panose="02010600030101010101" pitchFamily="2" charset="-122"/>
                        <a:cs typeface="Times New Roman" panose="02020503050405090304"/>
                      </a:endParaRPr>
                    </a:p>
                  </a:txBody>
                  <a:tcPr marL="16411" marR="16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197">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200"/>
                        </a:lnSpc>
                        <a:spcAft>
                          <a:spcPts val="0"/>
                        </a:spcAft>
                      </a:pPr>
                      <a:endParaRPr lang="en-US" sz="1400" kern="100" baseline="0" dirty="0">
                        <a:solidFill>
                          <a:srgbClr val="000000"/>
                        </a:solidFill>
                        <a:latin typeface="宋体" panose="02010600030101010101" pitchFamily="2" charset="-122"/>
                        <a:ea typeface="宋体" panose="02010600030101010101" pitchFamily="2" charset="-122"/>
                        <a:cs typeface="Times New Roman" panose="02020503050405090304"/>
                      </a:endParaRPr>
                    </a:p>
                  </a:txBody>
                  <a:tcPr marL="16411" marR="1641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txBox="1"/>
          <p:nvPr/>
        </p:nvSpPr>
        <p:spPr>
          <a:xfrm>
            <a:off x="1078865" y="2000250"/>
            <a:ext cx="5534025" cy="1143000"/>
          </a:xfrm>
          <a:prstGeom prst="rect">
            <a:avLst/>
          </a:prstGeom>
          <a:noFill/>
          <a:ln w="9525">
            <a:noFill/>
          </a:ln>
        </p:spPr>
        <p:txBody>
          <a:bodyPr anchor="t" anchorCtr="0"/>
          <a:p>
            <a:pPr eaLnBrk="0" hangingPunct="0">
              <a:spcBef>
                <a:spcPct val="20000"/>
              </a:spcBef>
              <a:buClr>
                <a:schemeClr val="accent2"/>
              </a:buClr>
            </a:pPr>
            <a:r>
              <a:rPr lang="zh-CN" altLang="en-US" sz="3200" b="1" dirty="0">
                <a:latin typeface="+mj-lt"/>
                <a:ea typeface="仿宋_GB2312" panose="02010609030101010101" pitchFamily="49" charset="-122"/>
                <a:cs typeface="+mj-lt"/>
                <a:sym typeface="仿宋_GB2312" panose="02010609030101010101" pitchFamily="49" charset="-122"/>
              </a:rPr>
              <a:t>（二）固定资产投资项目情况</a:t>
            </a:r>
            <a:endParaRPr lang="en-US" altLang="zh-CN" sz="3200" b="1" dirty="0">
              <a:latin typeface="+mj-lt"/>
              <a:ea typeface="仿宋_GB2312" panose="02010609030101010101" pitchFamily="49" charset="-122"/>
              <a:cs typeface="+mj-lt"/>
              <a:sym typeface="仿宋_GB2312" panose="02010609030101010101" pitchFamily="49" charset="-122"/>
            </a:endParaRPr>
          </a:p>
          <a:p>
            <a:pPr algn="ctr" eaLnBrk="0" hangingPunct="0">
              <a:spcBef>
                <a:spcPct val="20000"/>
              </a:spcBef>
              <a:buClr>
                <a:schemeClr val="accent2"/>
              </a:buClr>
            </a:pPr>
            <a:r>
              <a:rPr lang="zh-CN" altLang="en-US" sz="3200" b="1" dirty="0">
                <a:latin typeface="+mj-lt"/>
                <a:ea typeface="仿宋_GB2312" panose="02010609030101010101" pitchFamily="49" charset="-122"/>
                <a:cs typeface="+mj-lt"/>
                <a:sym typeface="仿宋_GB2312" panose="02010609030101010101" pitchFamily="49" charset="-122"/>
              </a:rPr>
              <a:t>（</a:t>
            </a:r>
            <a:r>
              <a:rPr lang="en-US" altLang="zh-CN" sz="3200" b="1" dirty="0">
                <a:latin typeface="+mj-lt"/>
                <a:ea typeface="仿宋_GB2312" panose="02010609030101010101" pitchFamily="49" charset="-122"/>
                <a:cs typeface="+mj-lt"/>
                <a:sym typeface="仿宋_GB2312" panose="02010609030101010101" pitchFamily="49" charset="-122"/>
              </a:rPr>
              <a:t>206</a:t>
            </a:r>
            <a:r>
              <a:rPr lang="zh-CN" altLang="en-US" sz="3200" b="1" dirty="0">
                <a:latin typeface="+mj-lt"/>
                <a:ea typeface="仿宋_GB2312" panose="02010609030101010101" pitchFamily="49" charset="-122"/>
                <a:cs typeface="+mj-lt"/>
                <a:sym typeface="仿宋_GB2312" panose="02010609030101010101" pitchFamily="49" charset="-122"/>
              </a:rPr>
              <a:t>表）</a:t>
            </a:r>
            <a:endParaRPr lang="zh-CN" altLang="en-US" sz="3200" b="1" dirty="0">
              <a:latin typeface="+mj-lt"/>
              <a:ea typeface="仿宋_GB2312" panose="02010609030101010101" pitchFamily="49" charset="-122"/>
              <a:cs typeface="+mj-lt"/>
              <a:sym typeface="仿宋_GB2312" panose="02010609030101010101" pitchFamily="49" charset="-122"/>
            </a:endParaRPr>
          </a:p>
        </p:txBody>
      </p:sp>
      <p:sp>
        <p:nvSpPr>
          <p:cNvPr id="16387" name="矩形 3"/>
          <p:cNvSpPr>
            <a:spLocks noChangeArrowheads="1"/>
          </p:cNvSpPr>
          <p:nvPr/>
        </p:nvSpPr>
        <p:spPr bwMode="auto">
          <a:xfrm>
            <a:off x="6867525" y="2305050"/>
            <a:ext cx="4657725" cy="2503170"/>
          </a:xfrm>
          <a:prstGeom prst="rect">
            <a:avLst/>
          </a:prstGeom>
          <a:noFill/>
          <a:ln w="9525">
            <a:noFill/>
            <a:miter lim="800000"/>
          </a:ln>
        </p:spPr>
        <p:txBody>
          <a:bodyPr>
            <a:spAutoFit/>
          </a:bodyPr>
          <a:lstStyle/>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1.</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统计范围和填报时间</a:t>
            </a:r>
            <a:endPar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2.</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指标解释及填写说明</a:t>
            </a:r>
            <a:endPar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endParaRPr>
          </a:p>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en-US" altLang="zh-CN" sz="3200" i="0" u="none" strike="noStrike" kern="1200" cap="none" spc="0" normalizeH="0" baseline="0" noProof="0" dirty="0">
                <a:ln>
                  <a:noFill/>
                </a:ln>
                <a:solidFill>
                  <a:schemeClr val="tx1"/>
                </a:solidFill>
                <a:effectLst/>
                <a:uLnTx/>
                <a:uFillTx/>
                <a:latin typeface="+mj-lt"/>
                <a:ea typeface="+mn-ea"/>
                <a:cs typeface="+mj-lt"/>
                <a:sym typeface="+mn-lt"/>
              </a:rPr>
              <a:t>3.</a:t>
            </a:r>
            <a:r>
              <a:rPr kumimoji="0" lang="zh-CN" altLang="en-US" sz="3200" i="0" u="none" strike="noStrike" kern="1200" cap="none" spc="0" normalizeH="0" baseline="0" noProof="0" dirty="0">
                <a:ln>
                  <a:noFill/>
                </a:ln>
                <a:solidFill>
                  <a:schemeClr val="tx1"/>
                </a:solidFill>
                <a:effectLst/>
                <a:uLnTx/>
                <a:uFillTx/>
                <a:latin typeface="+mj-lt"/>
                <a:ea typeface="+mn-ea"/>
                <a:cs typeface="+mj-lt"/>
                <a:sym typeface="+mn-lt"/>
              </a:rPr>
              <a:t>审核要点和注意事项</a:t>
            </a:r>
            <a:endParaRPr kumimoji="0" lang="zh-CN" altLang="en-US" sz="1800" i="0" u="none" strike="noStrike" kern="1200" cap="none" spc="0" normalizeH="0" baseline="0" noProof="0" dirty="0">
              <a:ln>
                <a:noFill/>
              </a:ln>
              <a:solidFill>
                <a:schemeClr val="tx1"/>
              </a:solidFill>
              <a:effectLst/>
              <a:uLnTx/>
              <a:uFillTx/>
              <a:latin typeface="+mj-lt"/>
              <a:ea typeface="+mn-ea"/>
              <a:cs typeface="+mj-lt"/>
            </a:endParaRPr>
          </a:p>
        </p:txBody>
      </p:sp>
      <p:grpSp>
        <p:nvGrpSpPr>
          <p:cNvPr id="30723" name="组合 11"/>
          <p:cNvGrpSpPr/>
          <p:nvPr/>
        </p:nvGrpSpPr>
        <p:grpSpPr>
          <a:xfrm>
            <a:off x="4667250" y="1214438"/>
            <a:ext cx="2986088" cy="4286250"/>
            <a:chOff x="4667240" y="1285860"/>
            <a:chExt cx="2986102" cy="4286280"/>
          </a:xfrm>
        </p:grpSpPr>
        <p:sp>
          <p:nvSpPr>
            <p:cNvPr id="30724" name="线形标注 1(带强调线) 4"/>
            <p:cNvSpPr/>
            <p:nvPr/>
          </p:nvSpPr>
          <p:spPr>
            <a:xfrm>
              <a:off x="6738942" y="1285860"/>
              <a:ext cx="914400" cy="4286280"/>
            </a:xfrm>
            <a:prstGeom prst="accentCallout1">
              <a:avLst>
                <a:gd name="adj1" fmla="val 18750"/>
                <a:gd name="adj2" fmla="val -8333"/>
                <a:gd name="adj3" fmla="val 18639"/>
                <a:gd name="adj4" fmla="val 99940"/>
              </a:avLst>
            </a:prstGeom>
            <a:solidFill>
              <a:schemeClr val="accent1">
                <a:alpha val="0"/>
              </a:schemeClr>
            </a:solidFill>
            <a:ln w="38100"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90204" pitchFamily="34" charset="0"/>
                <a:ea typeface="宋体" panose="02010600030101010101" pitchFamily="2" charset="-122"/>
              </a:endParaRPr>
            </a:p>
          </p:txBody>
        </p:sp>
        <p:cxnSp>
          <p:nvCxnSpPr>
            <p:cNvPr id="30725" name="直接连接符 9"/>
            <p:cNvCxnSpPr/>
            <p:nvPr/>
          </p:nvCxnSpPr>
          <p:spPr>
            <a:xfrm rot="10800000">
              <a:off x="4667240" y="3429000"/>
              <a:ext cx="2000264" cy="1588"/>
            </a:xfrm>
            <a:prstGeom prst="line">
              <a:avLst/>
            </a:prstGeom>
            <a:ln w="28575" cap="flat" cmpd="sng">
              <a:solidFill>
                <a:srgbClr val="FF0000"/>
              </a:solidFill>
              <a:prstDash val="solid"/>
              <a:round/>
              <a:headEnd type="none" w="sm" len="sm"/>
              <a:tailEnd type="none" w="sm" len="sm"/>
            </a:ln>
          </p:spPr>
        </p:cxnSp>
      </p:grpSp>
      <p:sp>
        <p:nvSpPr>
          <p:cNvPr id="16389" name="矩形 12"/>
          <p:cNvSpPr>
            <a:spLocks noChangeArrowheads="1"/>
          </p:cNvSpPr>
          <p:nvPr/>
        </p:nvSpPr>
        <p:spPr bwMode="auto">
          <a:xfrm>
            <a:off x="1738313" y="3357563"/>
            <a:ext cx="4214813" cy="2103438"/>
          </a:xfrm>
          <a:prstGeom prst="rect">
            <a:avLst/>
          </a:prstGeom>
          <a:noFill/>
          <a:ln w="9525">
            <a:noFill/>
            <a:miter lim="800000"/>
          </a:ln>
        </p:spPr>
        <p:txBody>
          <a:bodyPr>
            <a:spAutoFit/>
          </a:bodyPr>
          <a:lstStyle/>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ea"/>
                <a:ea typeface="+mn-ea"/>
                <a:cs typeface="+mn-cs"/>
              </a:rPr>
              <a:t>项目基本情况</a:t>
            </a:r>
            <a:endParaRPr kumimoji="0" lang="en-US" altLang="zh-CN" sz="2800" b="1" i="0" u="none" strike="noStrike" kern="1200" cap="none" spc="0" normalizeH="0" baseline="0" noProof="0" dirty="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ea"/>
                <a:ea typeface="+mn-ea"/>
                <a:cs typeface="+mn-cs"/>
              </a:rPr>
              <a:t>项目投资情况</a:t>
            </a:r>
            <a:endParaRPr kumimoji="0" lang="en-US" altLang="zh-CN" sz="2800" b="1" i="0" u="none" strike="noStrike" kern="1200" cap="none" spc="0" normalizeH="0" baseline="0" noProof="0" dirty="0">
              <a:ln>
                <a:noFill/>
              </a:ln>
              <a:solidFill>
                <a:schemeClr val="tx1"/>
              </a:solidFill>
              <a:effectLst/>
              <a:uLnTx/>
              <a:uFillTx/>
              <a:latin typeface="+mn-ea"/>
              <a:ea typeface="+mn-ea"/>
              <a:cs typeface="+mn-cs"/>
            </a:endParaRPr>
          </a:p>
          <a:p>
            <a:pPr marL="0" marR="0" lvl="0" indent="0" algn="ctr" defTabSz="914400" rtl="0" eaLnBrk="0" fontAlgn="base" latinLnBrk="0" hangingPunct="0">
              <a:lnSpc>
                <a:spcPct val="150000"/>
              </a:lnSpc>
              <a:spcBef>
                <a:spcPct val="20000"/>
              </a:spcBef>
              <a:spcAft>
                <a:spcPct val="0"/>
              </a:spcAft>
              <a:buClr>
                <a:srgbClr val="C0504D"/>
              </a:buClr>
              <a:buSzTx/>
              <a:buFont typeface="Arial" panose="020B060402020209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ea"/>
                <a:ea typeface="+mn-ea"/>
                <a:cs typeface="+mn-cs"/>
              </a:rPr>
              <a:t>项目资金情况</a:t>
            </a:r>
            <a:endParaRPr kumimoji="0" lang="en-US" altLang="zh-CN" sz="28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2"/>
          <p:cNvSpPr/>
          <p:nvPr/>
        </p:nvSpPr>
        <p:spPr>
          <a:xfrm>
            <a:off x="497205" y="857250"/>
            <a:ext cx="10865485" cy="5409565"/>
          </a:xfrm>
          <a:prstGeom prst="rect">
            <a:avLst/>
          </a:prstGeom>
          <a:noFill/>
          <a:ln w="9525">
            <a:noFill/>
          </a:ln>
        </p:spPr>
        <p:txBody>
          <a:bodyPr wrap="square" anchor="t" anchorCtr="0">
            <a:spAutoFit/>
          </a:bodyPr>
          <a:p>
            <a:pPr>
              <a:lnSpc>
                <a:spcPct val="120000"/>
              </a:lnSpc>
              <a:spcBef>
                <a:spcPts val="0"/>
              </a:spcBef>
              <a:spcAft>
                <a:spcPts val="0"/>
              </a:spcAft>
            </a:pPr>
            <a:r>
              <a:rPr lang="zh-CN" altLang="en-US" sz="2400" b="1" dirty="0">
                <a:latin typeface="仿宋_GB2312" panose="02010609030101010101" pitchFamily="49" charset="-122"/>
                <a:ea typeface="仿宋_GB2312" panose="02010609030101010101" pitchFamily="49" charset="-122"/>
                <a:sym typeface="Times New Roman" panose="02020503050405090304" pitchFamily="18" charset="0"/>
              </a:rPr>
              <a:t>固定资产投资额：</a:t>
            </a:r>
            <a:r>
              <a:rPr lang="zh-CN" altLang="en-US" sz="2000" dirty="0">
                <a:latin typeface="仿宋_GB2312" panose="02010609030101010101" pitchFamily="49" charset="-122"/>
                <a:ea typeface="仿宋_GB2312" panose="02010609030101010101" pitchFamily="49" charset="-122"/>
                <a:sym typeface="+mn-ea"/>
              </a:rPr>
              <a:t>以货币形式表现的在一定时期内建造和购置固定资产的工作量以及与此有关的费用的总称。</a:t>
            </a:r>
            <a:endParaRPr lang="en-US" altLang="zh-CN" sz="2000" dirty="0">
              <a:latin typeface="仿宋_GB2312" panose="02010609030101010101" pitchFamily="49" charset="-122"/>
              <a:ea typeface="仿宋_GB2312" panose="02010609030101010101" pitchFamily="49" charset="-122"/>
              <a:sym typeface="+mn-ea"/>
            </a:endParaRPr>
          </a:p>
          <a:p>
            <a:pPr>
              <a:lnSpc>
                <a:spcPct val="120000"/>
              </a:lnSpc>
              <a:spcBef>
                <a:spcPts val="0"/>
              </a:spcBef>
              <a:spcAft>
                <a:spcPts val="0"/>
              </a:spcAft>
            </a:pPr>
            <a:r>
              <a:rPr lang="zh-CN" altLang="en-US" sz="2400" b="1" dirty="0">
                <a:latin typeface="仿宋_GB2312" panose="02010609030101010101" pitchFamily="49" charset="-122"/>
                <a:ea typeface="仿宋_GB2312" panose="02010609030101010101" pitchFamily="49" charset="-122"/>
                <a:sym typeface="+mn-ea"/>
              </a:rPr>
              <a:t>不包括：</a:t>
            </a:r>
            <a:endParaRPr lang="en-US" altLang="zh-CN" sz="2400" b="1" dirty="0">
              <a:latin typeface="仿宋_GB2312" panose="02010609030101010101" pitchFamily="49" charset="-122"/>
              <a:ea typeface="仿宋_GB2312" panose="02010609030101010101" pitchFamily="49" charset="-122"/>
              <a:sym typeface="+mn-ea"/>
            </a:endParaRPr>
          </a:p>
          <a:p>
            <a:pPr>
              <a:lnSpc>
                <a:spcPct val="120000"/>
              </a:lnSpc>
              <a:spcBef>
                <a:spcPts val="0"/>
              </a:spcBef>
              <a:spcAft>
                <a:spcPts val="0"/>
              </a:spcAft>
            </a:pPr>
            <a:r>
              <a:rPr lang="zh-CN" altLang="en-US" sz="2000" b="1" dirty="0">
                <a:latin typeface="+mj-ea"/>
                <a:ea typeface="+mj-ea"/>
                <a:cs typeface="+mj-ea"/>
                <a:sym typeface="+mn-ea"/>
              </a:rPr>
              <a:t>（</a:t>
            </a:r>
            <a:r>
              <a:rPr lang="en-US" altLang="zh-CN" sz="2000" b="1" dirty="0">
                <a:latin typeface="+mj-ea"/>
                <a:ea typeface="+mj-ea"/>
                <a:cs typeface="+mj-ea"/>
                <a:sym typeface="+mn-ea"/>
              </a:rPr>
              <a:t>1</a:t>
            </a:r>
            <a:r>
              <a:rPr lang="zh-CN" altLang="en-US" sz="2000" b="1" dirty="0">
                <a:latin typeface="+mj-ea"/>
                <a:ea typeface="+mj-ea"/>
                <a:cs typeface="+mj-ea"/>
                <a:sym typeface="+mn-ea"/>
              </a:rPr>
              <a:t>）不属于固定资产的</a:t>
            </a:r>
            <a:endParaRPr lang="en-US" altLang="zh-CN" sz="2000" b="1" dirty="0">
              <a:latin typeface="+mj-ea"/>
              <a:ea typeface="+mj-ea"/>
              <a:cs typeface="+mj-ea"/>
              <a:sym typeface="+mn-ea"/>
            </a:endParaRPr>
          </a:p>
          <a:p>
            <a:pPr>
              <a:lnSpc>
                <a:spcPct val="120000"/>
              </a:lnSpc>
              <a:spcBef>
                <a:spcPts val="0"/>
              </a:spcBef>
              <a:spcAft>
                <a:spcPts val="0"/>
              </a:spcAft>
            </a:pPr>
            <a:r>
              <a:rPr lang="zh-CN" altLang="en-US" sz="2000" dirty="0">
                <a:latin typeface="+mj-ea"/>
                <a:ea typeface="+mj-ea"/>
                <a:cs typeface="+mj-ea"/>
                <a:sym typeface="+mn-ea"/>
              </a:rPr>
              <a:t>①流动资产。②消耗品。③投资品。④消耗性生物资产。⑤发放给农户的货币补贴。⑥其他。</a:t>
            </a:r>
            <a:endParaRPr lang="en-US" altLang="zh-CN" sz="2000" dirty="0">
              <a:latin typeface="+mj-ea"/>
              <a:ea typeface="+mj-ea"/>
              <a:cs typeface="+mj-ea"/>
              <a:sym typeface="+mn-ea"/>
            </a:endParaRPr>
          </a:p>
          <a:p>
            <a:pPr>
              <a:lnSpc>
                <a:spcPct val="120000"/>
              </a:lnSpc>
              <a:spcBef>
                <a:spcPts val="0"/>
              </a:spcBef>
              <a:spcAft>
                <a:spcPts val="0"/>
              </a:spcAft>
            </a:pPr>
            <a:r>
              <a:rPr lang="zh-CN" altLang="en-US" sz="2000" b="1" dirty="0">
                <a:latin typeface="+mj-ea"/>
                <a:ea typeface="+mj-ea"/>
                <a:cs typeface="+mj-ea"/>
                <a:sym typeface="+mn-ea"/>
              </a:rPr>
              <a:t>（</a:t>
            </a:r>
            <a:r>
              <a:rPr lang="en-US" altLang="zh-CN" sz="2000" b="1" dirty="0">
                <a:latin typeface="+mj-ea"/>
                <a:ea typeface="+mj-ea"/>
                <a:cs typeface="+mj-ea"/>
                <a:sym typeface="+mn-ea"/>
              </a:rPr>
              <a:t>2</a:t>
            </a:r>
            <a:r>
              <a:rPr lang="zh-CN" altLang="en-US" sz="2000" b="1" dirty="0">
                <a:latin typeface="+mj-ea"/>
                <a:ea typeface="+mj-ea"/>
                <a:cs typeface="+mj-ea"/>
                <a:sym typeface="+mn-ea"/>
              </a:rPr>
              <a:t>）相关支出在会计上作为</a:t>
            </a:r>
            <a:r>
              <a:rPr lang="zh-CN" altLang="en-US" sz="2000" b="1" dirty="0">
                <a:solidFill>
                  <a:srgbClr val="FF0000"/>
                </a:solidFill>
                <a:latin typeface="+mj-ea"/>
                <a:ea typeface="+mj-ea"/>
                <a:cs typeface="+mj-ea"/>
                <a:sym typeface="+mn-ea"/>
              </a:rPr>
              <a:t>成本费用处理</a:t>
            </a:r>
            <a:r>
              <a:rPr lang="zh-CN" altLang="en-US" sz="2000" b="1" dirty="0">
                <a:latin typeface="+mj-ea"/>
                <a:ea typeface="+mj-ea"/>
                <a:cs typeface="+mj-ea"/>
                <a:sym typeface="+mn-ea"/>
              </a:rPr>
              <a:t>的建设活动</a:t>
            </a:r>
            <a:endParaRPr lang="en-US" altLang="zh-CN" sz="2000" b="1" dirty="0">
              <a:latin typeface="+mj-ea"/>
              <a:ea typeface="+mj-ea"/>
              <a:cs typeface="+mj-ea"/>
              <a:sym typeface="+mn-ea"/>
            </a:endParaRPr>
          </a:p>
          <a:p>
            <a:pPr>
              <a:lnSpc>
                <a:spcPct val="120000"/>
              </a:lnSpc>
              <a:spcBef>
                <a:spcPts val="0"/>
              </a:spcBef>
              <a:spcAft>
                <a:spcPts val="0"/>
              </a:spcAft>
            </a:pPr>
            <a:r>
              <a:rPr lang="zh-CN" altLang="en-US" sz="2000" dirty="0">
                <a:latin typeface="仿宋_GB2312" panose="02010609030101010101" pitchFamily="49" charset="-122"/>
                <a:ea typeface="仿宋_GB2312" panose="02010609030101010101" pitchFamily="49" charset="-122"/>
                <a:sym typeface="+mn-ea"/>
              </a:rPr>
              <a:t>一般包括大修理、养护、维护性质的工程，如设备维修、建筑物翻修和加固、单纯装饰装修、农田水利工程（堤防、水库）维修、铁路大修、道路日常养护、景观维护等。这类建设活动未替换原有的固定资产，也没有增加新的固定资产，属于生产范畴，不属于投资活动。</a:t>
            </a:r>
            <a:endParaRPr lang="en-US" altLang="zh-CN" sz="2000" dirty="0">
              <a:latin typeface="仿宋_GB2312" panose="02010609030101010101" pitchFamily="49" charset="-122"/>
              <a:ea typeface="仿宋_GB2312" panose="02010609030101010101" pitchFamily="49" charset="-122"/>
              <a:sym typeface="+mn-ea"/>
            </a:endParaRPr>
          </a:p>
          <a:p>
            <a:pPr>
              <a:lnSpc>
                <a:spcPct val="120000"/>
              </a:lnSpc>
              <a:spcBef>
                <a:spcPts val="0"/>
              </a:spcBef>
              <a:spcAft>
                <a:spcPts val="0"/>
              </a:spcAft>
            </a:pPr>
            <a:r>
              <a:rPr lang="zh-CN" altLang="en-US" sz="2000" b="1" dirty="0">
                <a:latin typeface="仿宋_GB2312" panose="02010609030101010101" pitchFamily="49" charset="-122"/>
                <a:ea typeface="仿宋_GB2312" panose="02010609030101010101" pitchFamily="49" charset="-122"/>
                <a:sym typeface="+mn-ea"/>
              </a:rPr>
              <a:t>（</a:t>
            </a:r>
            <a:r>
              <a:rPr lang="en-US" altLang="zh-CN" sz="2000" b="1" dirty="0">
                <a:latin typeface="仿宋_GB2312" panose="02010609030101010101" pitchFamily="49" charset="-122"/>
                <a:ea typeface="仿宋_GB2312" panose="02010609030101010101" pitchFamily="49" charset="-122"/>
                <a:sym typeface="+mn-ea"/>
              </a:rPr>
              <a:t>3</a:t>
            </a:r>
            <a:r>
              <a:rPr lang="zh-CN" altLang="en-US" sz="2000" b="1" dirty="0">
                <a:latin typeface="仿宋_GB2312" panose="02010609030101010101" pitchFamily="49" charset="-122"/>
                <a:ea typeface="仿宋_GB2312" panose="02010609030101010101" pitchFamily="49" charset="-122"/>
                <a:sym typeface="+mn-ea"/>
              </a:rPr>
              <a:t>）造成重复统计的</a:t>
            </a:r>
            <a:endParaRPr lang="en-US" altLang="zh-CN" sz="2000" b="1" dirty="0">
              <a:latin typeface="仿宋_GB2312" panose="02010609030101010101" pitchFamily="49" charset="-122"/>
              <a:ea typeface="仿宋_GB2312" panose="02010609030101010101" pitchFamily="49" charset="-122"/>
              <a:sym typeface="+mn-ea"/>
            </a:endParaRPr>
          </a:p>
          <a:p>
            <a:pPr>
              <a:lnSpc>
                <a:spcPct val="120000"/>
              </a:lnSpc>
              <a:spcBef>
                <a:spcPts val="0"/>
              </a:spcBef>
              <a:spcAft>
                <a:spcPts val="0"/>
              </a:spcAft>
            </a:pPr>
            <a:r>
              <a:rPr lang="zh-CN" altLang="en-US" sz="2000" dirty="0">
                <a:latin typeface="仿宋_GB2312" panose="02010609030101010101" pitchFamily="49" charset="-122"/>
                <a:ea typeface="仿宋_GB2312" panose="02010609030101010101" pitchFamily="49" charset="-122"/>
                <a:sym typeface="+mn-ea"/>
              </a:rPr>
              <a:t>一般包括</a:t>
            </a:r>
            <a:r>
              <a:rPr lang="zh-CN" altLang="en-US" sz="2000" b="1" dirty="0">
                <a:latin typeface="仿宋_GB2312" panose="02010609030101010101" pitchFamily="49" charset="-122"/>
                <a:ea typeface="仿宋_GB2312" panose="02010609030101010101" pitchFamily="49" charset="-122"/>
                <a:sym typeface="+mn-ea"/>
              </a:rPr>
              <a:t>单纯购置的</a:t>
            </a:r>
            <a:r>
              <a:rPr lang="zh-CN" altLang="en-US" sz="2000" dirty="0">
                <a:latin typeface="仿宋_GB2312" panose="02010609030101010101" pitchFamily="49" charset="-122"/>
                <a:ea typeface="仿宋_GB2312" panose="02010609030101010101" pitchFamily="49" charset="-122"/>
                <a:sym typeface="+mn-ea"/>
              </a:rPr>
              <a:t>旧建筑物和旧设备、临时性租赁租入（融资租赁除外）的固定资产、单位购置的商品房（包括主管部门购置商品房转换为保障性住房）、单纯土地平整、土地一级开发、围海造地等。这类建设项目虽然符合固定资产投资属性，但由于其相关支出</a:t>
            </a:r>
            <a:r>
              <a:rPr lang="zh-CN" altLang="en-US" sz="2000" b="1" dirty="0">
                <a:latin typeface="仿宋_GB2312" panose="02010609030101010101" pitchFamily="49" charset="-122"/>
                <a:ea typeface="仿宋_GB2312" panose="02010609030101010101" pitchFamily="49" charset="-122"/>
                <a:sym typeface="+mn-ea"/>
              </a:rPr>
              <a:t>已经在前期统计或将在后期建设时进行统计</a:t>
            </a:r>
            <a:r>
              <a:rPr lang="zh-CN" altLang="en-US" sz="2000" dirty="0">
                <a:latin typeface="仿宋_GB2312" panose="02010609030101010101" pitchFamily="49" charset="-122"/>
                <a:ea typeface="仿宋_GB2312" panose="02010609030101010101" pitchFamily="49" charset="-122"/>
                <a:sym typeface="+mn-ea"/>
              </a:rPr>
              <a:t>，为避免重复统计，制度上规定的上述内容不纳入固定资产投资统计范围。</a:t>
            </a:r>
            <a:endParaRPr lang="zh-CN" altLang="en-US" dirty="0">
              <a:latin typeface="仿宋_GB2312" panose="02010609030101010101" pitchFamily="49" charset="-122"/>
              <a:ea typeface="仿宋_GB2312" panose="02010609030101010101" pitchFamily="49"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2"/>
          <p:cNvSpPr/>
          <p:nvPr/>
        </p:nvSpPr>
        <p:spPr>
          <a:xfrm>
            <a:off x="402590" y="833755"/>
            <a:ext cx="11030585" cy="4707890"/>
          </a:xfrm>
          <a:prstGeom prst="rect">
            <a:avLst/>
          </a:prstGeom>
          <a:noFill/>
          <a:ln w="9525">
            <a:noFill/>
          </a:ln>
        </p:spPr>
        <p:txBody>
          <a:bodyPr wrap="square" anchor="t" anchorCtr="0">
            <a:spAutoFit/>
          </a:bodyPr>
          <a:p>
            <a:pPr>
              <a:lnSpc>
                <a:spcPct val="150000"/>
              </a:lnSpc>
            </a:pPr>
            <a:r>
              <a:rPr lang="zh-CN" altLang="en-US" sz="2000" dirty="0">
                <a:latin typeface="+mj-lt"/>
                <a:ea typeface="仿宋_GB2312" panose="02010609030101010101" pitchFamily="49" charset="-122"/>
                <a:cs typeface="+mj-lt"/>
                <a:sym typeface="+mn-ea"/>
              </a:rPr>
              <a:t>应纳入：</a:t>
            </a:r>
            <a:endParaRPr lang="en-US" altLang="zh-CN" sz="2000" dirty="0">
              <a:latin typeface="+mj-lt"/>
              <a:ea typeface="仿宋_GB2312" panose="02010609030101010101" pitchFamily="49" charset="-122"/>
              <a:cs typeface="+mj-lt"/>
              <a:sym typeface="+mn-ea"/>
            </a:endParaRPr>
          </a:p>
          <a:p>
            <a:pPr>
              <a:lnSpc>
                <a:spcPct val="150000"/>
              </a:lnSpc>
            </a:pPr>
            <a:r>
              <a:rPr lang="zh-CN" altLang="en-US" sz="2000" dirty="0">
                <a:latin typeface="+mj-lt"/>
                <a:ea typeface="仿宋_GB2312" panose="02010609030101010101" pitchFamily="49" charset="-122"/>
                <a:cs typeface="+mj-lt"/>
                <a:sym typeface="+mn-ea"/>
              </a:rPr>
              <a:t>（</a:t>
            </a:r>
            <a:r>
              <a:rPr lang="en-US" altLang="zh-CN" sz="2000" dirty="0">
                <a:latin typeface="+mj-lt"/>
                <a:ea typeface="仿宋_GB2312" panose="02010609030101010101" pitchFamily="49" charset="-122"/>
                <a:cs typeface="+mj-lt"/>
                <a:sym typeface="+mn-ea"/>
              </a:rPr>
              <a:t>1</a:t>
            </a:r>
            <a:r>
              <a:rPr lang="zh-CN" altLang="en-US" sz="2000" dirty="0">
                <a:latin typeface="+mj-lt"/>
                <a:ea typeface="仿宋_GB2312" panose="02010609030101010101" pitchFamily="49" charset="-122"/>
                <a:cs typeface="+mj-lt"/>
                <a:sym typeface="+mn-ea"/>
              </a:rPr>
              <a:t>）对现有固定资产进行</a:t>
            </a:r>
            <a:r>
              <a:rPr lang="zh-CN" altLang="en-US" sz="2000" u="sng" dirty="0">
                <a:solidFill>
                  <a:srgbClr val="FF0000"/>
                </a:solidFill>
                <a:latin typeface="+mj-lt"/>
                <a:ea typeface="仿宋_GB2312" panose="02010609030101010101" pitchFamily="49" charset="-122"/>
                <a:cs typeface="+mj-lt"/>
                <a:sym typeface="+mn-ea"/>
              </a:rPr>
              <a:t>投入再建设，改变其使用价值，调查单位在会计上进行资本化处理，</a:t>
            </a:r>
            <a:r>
              <a:rPr lang="zh-CN" altLang="en-US" sz="2000" dirty="0">
                <a:latin typeface="+mj-lt"/>
                <a:ea typeface="仿宋_GB2312" panose="02010609030101010101" pitchFamily="49" charset="-122"/>
                <a:cs typeface="+mj-lt"/>
                <a:sym typeface="+mn-ea"/>
              </a:rPr>
              <a:t>且达到投资项目报送起点的项目，可纳入固定资产投资统计范围。如在现有道路基础上进行路面拓宽（如</a:t>
            </a:r>
            <a:r>
              <a:rPr lang="en-US" altLang="zh-CN" sz="2000" dirty="0">
                <a:latin typeface="+mj-lt"/>
                <a:ea typeface="仿宋_GB2312" panose="02010609030101010101" pitchFamily="49" charset="-122"/>
                <a:cs typeface="+mj-lt"/>
                <a:sym typeface="+mn-ea"/>
              </a:rPr>
              <a:t>4</a:t>
            </a:r>
            <a:r>
              <a:rPr lang="zh-CN" altLang="en-US" sz="2000" dirty="0">
                <a:latin typeface="+mj-lt"/>
                <a:ea typeface="仿宋_GB2312" panose="02010609030101010101" pitchFamily="49" charset="-122"/>
                <a:cs typeface="+mj-lt"/>
                <a:sym typeface="+mn-ea"/>
              </a:rPr>
              <a:t>车道扩为</a:t>
            </a:r>
            <a:r>
              <a:rPr lang="en-US" altLang="zh-CN" sz="2000" dirty="0">
                <a:latin typeface="+mj-lt"/>
                <a:ea typeface="仿宋_GB2312" panose="02010609030101010101" pitchFamily="49" charset="-122"/>
                <a:cs typeface="+mj-lt"/>
                <a:sym typeface="+mn-ea"/>
              </a:rPr>
              <a:t>6</a:t>
            </a:r>
            <a:r>
              <a:rPr lang="zh-CN" altLang="en-US" sz="2000" dirty="0">
                <a:latin typeface="+mj-lt"/>
                <a:ea typeface="仿宋_GB2312" panose="02010609030101010101" pitchFamily="49" charset="-122"/>
                <a:cs typeface="+mj-lt"/>
                <a:sym typeface="+mn-ea"/>
              </a:rPr>
              <a:t>车道）或升级（如低等级道路升级为高等级公路）。</a:t>
            </a:r>
            <a:endParaRPr lang="en-US" altLang="zh-CN" sz="2000" dirty="0">
              <a:latin typeface="+mj-lt"/>
              <a:ea typeface="仿宋_GB2312" panose="02010609030101010101" pitchFamily="49" charset="-122"/>
              <a:cs typeface="+mj-lt"/>
              <a:sym typeface="+mn-ea"/>
            </a:endParaRPr>
          </a:p>
          <a:p>
            <a:pPr lvl="1" indent="0" eaLnBrk="1" hangingPunct="1">
              <a:lnSpc>
                <a:spcPct val="150000"/>
              </a:lnSpc>
              <a:buFont typeface="Arial" panose="020B0604020202090204" pitchFamily="34" charset="0"/>
              <a:buChar char="•"/>
            </a:pPr>
            <a:r>
              <a:rPr lang="zh-CN" altLang="en-US" sz="2000" dirty="0">
                <a:solidFill>
                  <a:srgbClr val="FF0000"/>
                </a:solidFill>
                <a:latin typeface="+mj-lt"/>
                <a:ea typeface="仿宋_GB2312" panose="02010609030101010101" pitchFamily="49" charset="-122"/>
                <a:cs typeface="+mj-lt"/>
                <a:sym typeface="+mn-ea"/>
              </a:rPr>
              <a:t> 单纯装饰装修，成本费用处理，不纳统。</a:t>
            </a:r>
            <a:endParaRPr lang="en-US" altLang="zh-CN" sz="2000" dirty="0">
              <a:solidFill>
                <a:srgbClr val="FF0000"/>
              </a:solidFill>
              <a:latin typeface="+mj-lt"/>
              <a:ea typeface="仿宋_GB2312" panose="02010609030101010101" pitchFamily="49" charset="-122"/>
              <a:cs typeface="+mj-lt"/>
              <a:sym typeface="+mn-ea"/>
            </a:endParaRPr>
          </a:p>
          <a:p>
            <a:pPr lvl="1" indent="0" eaLnBrk="1" hangingPunct="1">
              <a:lnSpc>
                <a:spcPct val="150000"/>
              </a:lnSpc>
              <a:buFont typeface="Arial" panose="020B0604020202090204" pitchFamily="34" charset="0"/>
              <a:buChar char="•"/>
            </a:pPr>
            <a:r>
              <a:rPr lang="zh-CN" altLang="en-US" sz="2000" dirty="0">
                <a:solidFill>
                  <a:srgbClr val="FF0000"/>
                </a:solidFill>
                <a:latin typeface="+mj-lt"/>
                <a:ea typeface="仿宋_GB2312" panose="02010609030101010101" pitchFamily="49" charset="-122"/>
                <a:cs typeface="+mj-lt"/>
                <a:sym typeface="+mn-ea"/>
              </a:rPr>
              <a:t> 装修改造，改变使用价值，计入在建工程、固定资产、投资性房地产</a:t>
            </a:r>
            <a:r>
              <a:rPr lang="en-US" altLang="zh-CN" sz="2000" dirty="0">
                <a:solidFill>
                  <a:srgbClr val="FF0000"/>
                </a:solidFill>
                <a:latin typeface="+mj-lt"/>
                <a:ea typeface="仿宋_GB2312" panose="02010609030101010101" pitchFamily="49" charset="-122"/>
                <a:cs typeface="+mj-lt"/>
                <a:sym typeface="+mn-ea"/>
              </a:rPr>
              <a:t>——</a:t>
            </a:r>
            <a:r>
              <a:rPr lang="zh-CN" altLang="en-US" sz="2000" dirty="0">
                <a:solidFill>
                  <a:srgbClr val="FF0000"/>
                </a:solidFill>
                <a:latin typeface="+mj-lt"/>
                <a:ea typeface="仿宋_GB2312" panose="02010609030101010101" pitchFamily="49" charset="-122"/>
                <a:cs typeface="+mj-lt"/>
                <a:sym typeface="+mn-ea"/>
              </a:rPr>
              <a:t>在建工程、长期待摊费用的，可以纳统。</a:t>
            </a:r>
            <a:endParaRPr lang="en-US" altLang="zh-CN" sz="2000" dirty="0">
              <a:solidFill>
                <a:srgbClr val="FF0000"/>
              </a:solidFill>
              <a:latin typeface="+mj-lt"/>
              <a:ea typeface="仿宋_GB2312" panose="02010609030101010101" pitchFamily="49" charset="-122"/>
              <a:cs typeface="+mj-lt"/>
              <a:sym typeface="+mn-ea"/>
            </a:endParaRPr>
          </a:p>
          <a:p>
            <a:pPr>
              <a:lnSpc>
                <a:spcPct val="150000"/>
              </a:lnSpc>
            </a:pPr>
            <a:r>
              <a:rPr lang="zh-CN" altLang="en-US" sz="2000" dirty="0">
                <a:latin typeface="+mj-lt"/>
                <a:ea typeface="仿宋_GB2312" panose="02010609030101010101" pitchFamily="49" charset="-122"/>
                <a:cs typeface="+mj-lt"/>
                <a:sym typeface="+mn-ea"/>
              </a:rPr>
              <a:t>（</a:t>
            </a:r>
            <a:r>
              <a:rPr lang="en-US" altLang="zh-CN" sz="2000" dirty="0">
                <a:latin typeface="+mj-lt"/>
                <a:ea typeface="仿宋_GB2312" panose="02010609030101010101" pitchFamily="49" charset="-122"/>
                <a:cs typeface="+mj-lt"/>
                <a:sym typeface="+mn-ea"/>
              </a:rPr>
              <a:t>2</a:t>
            </a:r>
            <a:r>
              <a:rPr lang="zh-CN" altLang="en-US" sz="2000" dirty="0">
                <a:latin typeface="+mj-lt"/>
                <a:ea typeface="仿宋_GB2312" panose="02010609030101010101" pitchFamily="49" charset="-122"/>
                <a:cs typeface="+mj-lt"/>
                <a:sym typeface="+mn-ea"/>
              </a:rPr>
              <a:t>）生产性生物资产，如种畜、役畜和各种经济林木；公益性生物资产，如防风固沙林、水土保持林和水源涵养林；新建城市绿化或道路绿化项目中购置的苗木等，可纳入固定资产投资统计，填入其他费用。</a:t>
            </a:r>
            <a:endParaRPr lang="zh-CN" altLang="en-US" sz="2000" dirty="0">
              <a:latin typeface="+mj-lt"/>
              <a:ea typeface="仿宋_GB2312" panose="02010609030101010101" pitchFamily="49" charset="-122"/>
              <a:cs typeface="+mj-lt"/>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2999740" y="1095375"/>
            <a:ext cx="6560820" cy="4897755"/>
          </a:xfrm>
        </p:spPr>
        <p:txBody>
          <a:bodyPr vert="horz" wrap="square" lIns="91440" tIns="45720" rIns="91440" bIns="45720" anchor="t" anchorCtr="0"/>
          <a:p>
            <a:pPr marL="0" indent="0">
              <a:lnSpc>
                <a:spcPct val="150000"/>
              </a:lnSpc>
              <a:buNone/>
            </a:pPr>
            <a:r>
              <a:rPr lang="zh-CN" altLang="en-US" sz="3600" b="1" dirty="0">
                <a:latin typeface="微软雅黑" panose="020B0503020204020204" charset="-122"/>
                <a:ea typeface="微软雅黑" panose="020B0503020204020204" charset="-122"/>
                <a:sym typeface="+mn-ea"/>
              </a:rPr>
              <a:t>一、制度修订内容</a:t>
            </a:r>
            <a:endParaRPr lang="zh-CN" altLang="en-US" sz="3600" b="1" dirty="0">
              <a:latin typeface="微软雅黑" panose="020B0503020204020204" charset="-122"/>
              <a:ea typeface="微软雅黑" panose="020B0503020204020204" charset="-122"/>
              <a:sym typeface="+mn-ea"/>
            </a:endParaRPr>
          </a:p>
          <a:p>
            <a:pPr marL="0" indent="0">
              <a:lnSpc>
                <a:spcPct val="150000"/>
              </a:lnSpc>
              <a:buNone/>
            </a:pPr>
            <a:r>
              <a:rPr lang="zh-CN" altLang="en-US" sz="3600" b="1" dirty="0">
                <a:latin typeface="微软雅黑" panose="020B0503020204020204" charset="-122"/>
                <a:ea typeface="微软雅黑" panose="020B0503020204020204" charset="-122"/>
              </a:rPr>
              <a:t>二、报表填报说明</a:t>
            </a:r>
            <a:endParaRPr lang="zh-CN" altLang="en-US" sz="3600" b="1" dirty="0">
              <a:latin typeface="微软雅黑" panose="020B0503020204020204" charset="-122"/>
              <a:ea typeface="微软雅黑" panose="020B0503020204020204" charset="-122"/>
            </a:endParaRPr>
          </a:p>
          <a:p>
            <a:pPr marL="0" indent="0">
              <a:lnSpc>
                <a:spcPct val="150000"/>
              </a:lnSpc>
              <a:buNone/>
            </a:pPr>
            <a:r>
              <a:rPr lang="zh-CN" altLang="en-US" sz="3600" b="1" dirty="0">
                <a:latin typeface="微软雅黑" panose="020B0503020204020204" charset="-122"/>
                <a:ea typeface="微软雅黑" panose="020B0503020204020204" charset="-122"/>
              </a:rPr>
              <a:t>三、填报凭证</a:t>
            </a:r>
            <a:endParaRPr lang="zh-CN" altLang="en-US" sz="3600" b="1" dirty="0">
              <a:latin typeface="微软雅黑" panose="020B0503020204020204" charset="-122"/>
              <a:ea typeface="微软雅黑" panose="020B0503020204020204" charset="-122"/>
            </a:endParaRPr>
          </a:p>
          <a:p>
            <a:pPr marL="0" indent="0">
              <a:lnSpc>
                <a:spcPct val="150000"/>
              </a:lnSpc>
              <a:buNone/>
            </a:pPr>
            <a:r>
              <a:rPr lang="zh-CN" altLang="en-US" sz="3600" b="1" dirty="0">
                <a:latin typeface="微软雅黑" panose="020B0503020204020204" charset="-122"/>
                <a:ea typeface="微软雅黑" panose="020B0503020204020204" charset="-122"/>
              </a:rPr>
              <a:t>四、存在的问题</a:t>
            </a:r>
            <a:endParaRPr lang="zh-CN" altLang="en-US" sz="3600" b="1" dirty="0">
              <a:latin typeface="微软雅黑" panose="020B0503020204020204" charset="-122"/>
              <a:ea typeface="微软雅黑" panose="020B0503020204020204" charset="-122"/>
            </a:endParaRPr>
          </a:p>
          <a:p>
            <a:pPr marL="0" indent="0">
              <a:lnSpc>
                <a:spcPct val="150000"/>
              </a:lnSpc>
              <a:buNone/>
            </a:pPr>
            <a:r>
              <a:rPr lang="zh-CN" altLang="en-US" sz="3600" b="1" dirty="0">
                <a:latin typeface="微软雅黑" panose="020B0503020204020204" charset="-122"/>
                <a:ea typeface="微软雅黑" panose="020B0503020204020204" charset="-122"/>
                <a:sym typeface="+mn-ea"/>
              </a:rPr>
              <a:t>五、工作要求</a:t>
            </a:r>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矩形 34"/>
          <p:cNvSpPr>
            <a:spLocks noChangeArrowheads="1"/>
          </p:cNvSpPr>
          <p:nvPr/>
        </p:nvSpPr>
        <p:spPr bwMode="auto">
          <a:xfrm>
            <a:off x="1372870" y="130810"/>
            <a:ext cx="8023225" cy="583565"/>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uLnTx/>
                <a:uFillTx/>
                <a:latin typeface="仿宋_GB2312" charset="0"/>
                <a:ea typeface="仿宋_GB2312" charset="0"/>
                <a:cs typeface="+mj-cs"/>
                <a:sym typeface="+mn-ea"/>
              </a:rPr>
              <a:t>固定资产投资纳统情况一览表</a:t>
            </a:r>
            <a:endParaRPr kumimoji="0" lang="zh-CN" altLang="en-US" sz="3200" b="1" i="0" u="none" strike="noStrike" kern="0" cap="none" spc="0" normalizeH="0" baseline="0" noProof="0" dirty="0">
              <a:ln>
                <a:noFill/>
              </a:ln>
              <a:solidFill>
                <a:schemeClr val="tx1"/>
              </a:solidFill>
              <a:effectLst/>
              <a:uLnTx/>
              <a:uFillTx/>
              <a:latin typeface="仿宋_GB2312" charset="0"/>
              <a:ea typeface="仿宋_GB2312" charset="0"/>
              <a:cs typeface="+mj-cs"/>
              <a:sym typeface="+mn-ea"/>
            </a:endParaRPr>
          </a:p>
        </p:txBody>
      </p:sp>
      <p:graphicFrame>
        <p:nvGraphicFramePr>
          <p:cNvPr id="6" name="表格 5"/>
          <p:cNvGraphicFramePr>
            <a:graphicFrameLocks noGrp="1"/>
          </p:cNvGraphicFramePr>
          <p:nvPr>
            <p:custDataLst>
              <p:tags r:id="rId1"/>
            </p:custDataLst>
          </p:nvPr>
        </p:nvGraphicFramePr>
        <p:xfrm>
          <a:off x="1952625" y="714375"/>
          <a:ext cx="8072438" cy="6045200"/>
        </p:xfrm>
        <a:graphic>
          <a:graphicData uri="http://schemas.openxmlformats.org/drawingml/2006/table">
            <a:tbl>
              <a:tblPr/>
              <a:tblGrid>
                <a:gridCol w="6357620"/>
                <a:gridCol w="1714500"/>
              </a:tblGrid>
              <a:tr h="446405">
                <a:tc>
                  <a:txBody>
                    <a:bodyPr/>
                    <a:lstStyle/>
                    <a:p>
                      <a:pPr indent="229235" algn="ctr">
                        <a:lnSpc>
                          <a:spcPts val="1800"/>
                        </a:lnSpc>
                        <a:spcAft>
                          <a:spcPts val="0"/>
                        </a:spcAft>
                      </a:pPr>
                      <a:r>
                        <a:rPr lang="zh-CN" sz="1400" b="1" kern="0" dirty="0">
                          <a:latin typeface="仿宋_GB2312" panose="02010609030101010101" pitchFamily="49" charset="-122"/>
                          <a:ea typeface="仿宋_GB2312" panose="02010609030101010101" pitchFamily="49" charset="-122"/>
                          <a:cs typeface="宋体" panose="02010600030101010101" pitchFamily="2" charset="-122"/>
                        </a:rPr>
                        <a:t>常 见 类 别</a:t>
                      </a:r>
                      <a:endParaRPr lang="zh-CN" sz="14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0">
                          <a:latin typeface="仿宋_GB2312" panose="02010609030101010101" pitchFamily="49" charset="-122"/>
                          <a:ea typeface="仿宋_GB2312" panose="02010609030101010101" pitchFamily="49" charset="-122"/>
                          <a:cs typeface="宋体" panose="02010600030101010101" pitchFamily="2" charset="-122"/>
                        </a:rPr>
                        <a:t>是否能纳入固定资产投资统计范围</a:t>
                      </a:r>
                      <a:endParaRPr lang="zh-CN" sz="1400" kern="100">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latin typeface="仿宋_GB2312" panose="02010609030101010101" pitchFamily="49" charset="-122"/>
                          <a:ea typeface="仿宋_GB2312" panose="02010609030101010101" pitchFamily="49" charset="-122"/>
                          <a:cs typeface="Times New Roman" panose="02020503050405090304"/>
                        </a:rPr>
                        <a:t>厂房、仓库、办公室、住宅、商店、学校、医院、俱乐部、食堂、招待所等房屋建设支出</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latin typeface="仿宋_GB2312" panose="02010609030101010101" pitchFamily="49" charset="-122"/>
                          <a:ea typeface="仿宋_GB2312" panose="02010609030101010101" pitchFamily="49" charset="-122"/>
                          <a:cs typeface="Times New Roman" panose="02020503050405090304"/>
                        </a:rPr>
                        <a:t>生产、动力、起重、运输、传动和医疗等设备的安装和调试费用</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005">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各种生产设备、传导设备、动力设备、运输设备、生产工具、仪器仪表等的购置支出以及</a:t>
                      </a:r>
                      <a:r>
                        <a:rPr lang="zh-CN" sz="1200" b="1" kern="100" dirty="0">
                          <a:solidFill>
                            <a:schemeClr val="tx1"/>
                          </a:solidFill>
                          <a:latin typeface="仿宋_GB2312" panose="02010609030101010101" pitchFamily="49" charset="-122"/>
                          <a:ea typeface="仿宋_GB2312" panose="02010609030101010101" pitchFamily="49" charset="-122"/>
                          <a:cs typeface="Times New Roman" panose="02020503050405090304"/>
                        </a:rPr>
                        <a:t>在项目建设内容中用于支持设备运转的软件系统购置支出</a:t>
                      </a:r>
                      <a:endParaRPr lang="zh-CN" sz="1200" b="1"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96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项目管理人员的工资、贷款利息支出等</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项目可研费、勘察设计费、工程监理费、招标费、环评费等前期费用</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项目所属的专利权、采矿权支出、项目建设期利息支出</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项目建设用地费用（不含土地收储）</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原有固定资产改扩建，如</a:t>
                      </a:r>
                      <a:r>
                        <a:rPr lang="en-US"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4</a:t>
                      </a: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车道扩为</a:t>
                      </a:r>
                      <a:r>
                        <a:rPr lang="en-US"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6</a:t>
                      </a: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车道或低等级道路升级为高等级公路</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种畜、役畜和各种经济林木购置支出</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防风固沙林、水土保持林和水源涵养林</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rPr>
                        <a:t>新建城市绿化或道路绿化项目中购置的苗木</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228600" algn="ctr">
                        <a:lnSpc>
                          <a:spcPts val="2000"/>
                        </a:lnSpc>
                        <a:spcAft>
                          <a:spcPts val="0"/>
                        </a:spcAft>
                      </a:pPr>
                      <a:r>
                        <a:rPr lang="en-US" sz="1600" b="1" kern="0" dirty="0" smtClean="0">
                          <a:solidFill>
                            <a:srgbClr val="00B050"/>
                          </a:solidFill>
                          <a:latin typeface="仿宋_GB2312" panose="02010609030101010101" pitchFamily="49" charset="-122"/>
                          <a:ea typeface="仿宋_GB2312" panose="02010609030101010101" pitchFamily="49" charset="-122"/>
                          <a:cs typeface="宋体" panose="02010600030101010101" pitchFamily="2" charset="-122"/>
                        </a:rPr>
                        <a:t>√</a:t>
                      </a:r>
                      <a:endParaRPr lang="zh-CN" altLang="en-US" sz="1600" b="1" kern="100" dirty="0">
                        <a:solidFill>
                          <a:srgbClr val="00B05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单纯土地平整、土地一级开发、围海造地等支出</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流动资产</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办公耗材等低值易耗品</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股票（或股权）、期货、金融衍生产品、古玩字画、</a:t>
                      </a:r>
                      <a:r>
                        <a:rPr lang="zh-CN" sz="12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艺术品</a:t>
                      </a: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等投资品</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农作物、蔬菜</a:t>
                      </a:r>
                      <a:r>
                        <a:rPr lang="zh-CN" sz="1200" kern="0" dirty="0" smtClean="0">
                          <a:solidFill>
                            <a:schemeClr val="tx1"/>
                          </a:solidFill>
                          <a:latin typeface="仿宋_GB2312" panose="02010609030101010101" pitchFamily="49" charset="-122"/>
                          <a:ea typeface="仿宋_GB2312" panose="02010609030101010101" pitchFamily="49" charset="-122"/>
                          <a:cs typeface="宋体" panose="02010600030101010101" pitchFamily="2" charset="-122"/>
                        </a:rPr>
                        <a:t>、</a:t>
                      </a:r>
                      <a:r>
                        <a:rPr lang="zh-CN" altLang="en-US" sz="1200" b="1" kern="0" dirty="0" smtClean="0">
                          <a:solidFill>
                            <a:schemeClr val="tx1"/>
                          </a:solidFill>
                          <a:latin typeface="仿宋_GB2312" panose="02010609030101010101" pitchFamily="49" charset="-122"/>
                          <a:ea typeface="仿宋_GB2312" panose="02010609030101010101" pitchFamily="49" charset="-122"/>
                          <a:cs typeface="宋体" panose="02010600030101010101" pitchFamily="2" charset="-122"/>
                        </a:rPr>
                        <a:t>中药材</a:t>
                      </a:r>
                      <a:r>
                        <a:rPr lang="zh-CN" altLang="en-US" sz="1200" kern="0" dirty="0" smtClean="0">
                          <a:solidFill>
                            <a:schemeClr val="tx1"/>
                          </a:solidFill>
                          <a:latin typeface="仿宋_GB2312" panose="02010609030101010101" pitchFamily="49" charset="-122"/>
                          <a:ea typeface="仿宋_GB2312" panose="02010609030101010101" pitchFamily="49" charset="-122"/>
                          <a:cs typeface="宋体" panose="02010600030101010101" pitchFamily="2" charset="-122"/>
                        </a:rPr>
                        <a:t>、</a:t>
                      </a:r>
                      <a:r>
                        <a:rPr lang="zh-CN" sz="1200" kern="0" dirty="0" smtClean="0">
                          <a:solidFill>
                            <a:schemeClr val="tx1"/>
                          </a:solidFill>
                          <a:latin typeface="仿宋_GB2312" panose="02010609030101010101" pitchFamily="49" charset="-122"/>
                          <a:ea typeface="仿宋_GB2312" panose="02010609030101010101" pitchFamily="49" charset="-122"/>
                          <a:cs typeface="宋体" panose="02010600030101010101" pitchFamily="2" charset="-122"/>
                        </a:rPr>
                        <a:t>花卉</a:t>
                      </a:r>
                      <a:r>
                        <a:rPr lang="zh-CN" sz="1200" kern="0" dirty="0">
                          <a:solidFill>
                            <a:schemeClr val="tx1"/>
                          </a:solidFill>
                          <a:latin typeface="仿宋_GB2312" panose="02010609030101010101" pitchFamily="49" charset="-122"/>
                          <a:ea typeface="仿宋_GB2312" panose="02010609030101010101" pitchFamily="49" charset="-122"/>
                          <a:cs typeface="宋体" panose="02010600030101010101" pitchFamily="2" charset="-122"/>
                        </a:rPr>
                        <a:t>、存栏待售的牲畜等消耗性生物资产</a:t>
                      </a:r>
                      <a:endParaRPr lang="zh-CN" sz="1200" kern="100" dirty="0">
                        <a:solidFill>
                          <a:schemeClr val="tx1"/>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latin typeface="仿宋_GB2312" panose="02010609030101010101" pitchFamily="49" charset="-122"/>
                          <a:ea typeface="仿宋_GB2312" panose="02010609030101010101" pitchFamily="49" charset="-122"/>
                          <a:cs typeface="宋体" panose="02010600030101010101" pitchFamily="2" charset="-122"/>
                        </a:rPr>
                        <a:t>发放给农户的货币补贴</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latin typeface="仿宋_GB2312" panose="02010609030101010101" pitchFamily="49" charset="-122"/>
                          <a:ea typeface="仿宋_GB2312" panose="02010609030101010101" pitchFamily="49" charset="-122"/>
                          <a:cs typeface="宋体" panose="02010600030101010101" pitchFamily="2" charset="-122"/>
                        </a:rPr>
                        <a:t>大修理、养护、维护工程</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latin typeface="仿宋_GB2312" panose="02010609030101010101" pitchFamily="49" charset="-122"/>
                          <a:ea typeface="仿宋_GB2312" panose="02010609030101010101" pitchFamily="49" charset="-122"/>
                          <a:cs typeface="宋体" panose="02010600030101010101" pitchFamily="2" charset="-122"/>
                        </a:rPr>
                        <a:t>单纯购置旧建筑物和旧设备</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latin typeface="仿宋_GB2312" panose="02010609030101010101" pitchFamily="49" charset="-122"/>
                          <a:ea typeface="仿宋_GB2312" panose="02010609030101010101" pitchFamily="49" charset="-122"/>
                          <a:cs typeface="宋体" panose="02010600030101010101" pitchFamily="2" charset="-122"/>
                        </a:rPr>
                        <a:t>经营租赁的固定资产的租金支出</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3">
                <a:tc>
                  <a:txBody>
                    <a:bodyPr/>
                    <a:lstStyle/>
                    <a:p>
                      <a:pPr indent="228600" algn="just">
                        <a:lnSpc>
                          <a:spcPts val="2000"/>
                        </a:lnSpc>
                        <a:spcAft>
                          <a:spcPts val="0"/>
                        </a:spcAft>
                      </a:pPr>
                      <a:r>
                        <a:rPr lang="zh-CN" sz="1200" kern="0" dirty="0">
                          <a:latin typeface="仿宋_GB2312" panose="02010609030101010101" pitchFamily="49" charset="-122"/>
                          <a:ea typeface="仿宋_GB2312" panose="02010609030101010101" pitchFamily="49" charset="-122"/>
                          <a:cs typeface="宋体" panose="02010600030101010101" pitchFamily="2" charset="-122"/>
                        </a:rPr>
                        <a:t>单位购置商品房支出</a:t>
                      </a:r>
                      <a:endParaRPr lang="zh-CN" sz="1200" kern="100" dirty="0">
                        <a:latin typeface="仿宋_GB2312" panose="02010609030101010101" pitchFamily="49" charset="-122"/>
                        <a:ea typeface="仿宋_GB2312" panose="02010609030101010101" pitchFamily="49" charset="-122"/>
                        <a:cs typeface="Times New Roman" panose="02020503050405090304"/>
                      </a:endParaRPr>
                    </a:p>
                  </a:txBody>
                  <a:tcPr marL="46313" marR="463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28600" algn="ctr">
                        <a:lnSpc>
                          <a:spcPts val="2000"/>
                        </a:lnSpc>
                        <a:spcAft>
                          <a:spcPts val="0"/>
                        </a:spcAft>
                      </a:pPr>
                      <a:r>
                        <a:rPr lang="en-US" sz="1600" b="1" kern="0" dirty="0">
                          <a:solidFill>
                            <a:srgbClr val="FF0000"/>
                          </a:solidFill>
                          <a:latin typeface="仿宋_GB2312" panose="02010609030101010101" pitchFamily="49" charset="-122"/>
                          <a:ea typeface="仿宋_GB2312" panose="02010609030101010101" pitchFamily="49" charset="-122"/>
                          <a:cs typeface="宋体" panose="02010600030101010101" pitchFamily="2" charset="-122"/>
                        </a:rPr>
                        <a:t>×</a:t>
                      </a:r>
                      <a:endParaRPr lang="zh-CN" sz="1600" b="1" kern="100" dirty="0">
                        <a:solidFill>
                          <a:srgbClr val="FF0000"/>
                        </a:solidFill>
                        <a:latin typeface="仿宋_GB2312" panose="02010609030101010101" pitchFamily="49" charset="-122"/>
                        <a:ea typeface="仿宋_GB2312" panose="02010609030101010101" pitchFamily="49" charset="-122"/>
                        <a:cs typeface="Times New Roman" panose="02020503050405090304"/>
                      </a:endParaRPr>
                    </a:p>
                  </a:txBody>
                  <a:tcPr marL="46313" marR="463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2"/>
          <p:cNvSpPr/>
          <p:nvPr/>
        </p:nvSpPr>
        <p:spPr>
          <a:xfrm>
            <a:off x="472440" y="810260"/>
            <a:ext cx="10842625" cy="5039995"/>
          </a:xfrm>
          <a:prstGeom prst="rect">
            <a:avLst/>
          </a:prstGeom>
          <a:noFill/>
          <a:ln w="9525">
            <a:noFill/>
          </a:ln>
        </p:spPr>
        <p:txBody>
          <a:bodyPr wrap="square" anchor="t" anchorCtr="0">
            <a:spAutoFit/>
          </a:bodyPr>
          <a:p>
            <a:pPr>
              <a:lnSpc>
                <a:spcPct val="120000"/>
              </a:lnSpc>
            </a:pPr>
            <a:r>
              <a:rPr lang="zh-CN" altLang="en-US" sz="2400" dirty="0">
                <a:latin typeface="+mj-lt"/>
                <a:ea typeface="仿宋_GB2312" panose="02010609030101010101" pitchFamily="49" charset="-122"/>
                <a:cs typeface="+mj-lt"/>
                <a:sym typeface="Times New Roman" panose="02020503050405090304" pitchFamily="18" charset="0"/>
              </a:rPr>
              <a:t>部分领域固定资产投资填报应注意的问题</a:t>
            </a:r>
            <a:endParaRPr lang="en-US" altLang="zh-CN" sz="2400" dirty="0">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000" dirty="0">
                <a:solidFill>
                  <a:srgbClr val="000000"/>
                </a:solidFill>
                <a:latin typeface="+mj-lt"/>
                <a:ea typeface="仿宋_GB2312" panose="02010609030101010101" pitchFamily="49" charset="-122"/>
                <a:cs typeface="+mj-lt"/>
                <a:sym typeface="Times New Roman" panose="02020503050405090304" pitchFamily="18" charset="0"/>
              </a:rPr>
              <a:t>    电信、电力、燃气、市政、通信、交通、教育、农业、卫生、水利等领域，存在一个建设项目包括多个建设内容相同、涉及多个行政区域的情况，在实际工作中，应遵循不重不漏的原则进行报送。</a:t>
            </a:r>
            <a:endParaRPr lang="zh-CN" altLang="en-US" sz="2000" dirty="0">
              <a:solidFill>
                <a:srgbClr val="000000"/>
              </a:solidFill>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000" dirty="0">
                <a:solidFill>
                  <a:srgbClr val="000000"/>
                </a:solidFill>
                <a:latin typeface="+mj-lt"/>
                <a:ea typeface="仿宋_GB2312" panose="02010609030101010101" pitchFamily="49" charset="-122"/>
                <a:cs typeface="+mj-lt"/>
                <a:sym typeface="Times New Roman" panose="02020503050405090304" pitchFamily="18" charset="0"/>
              </a:rPr>
              <a:t>（</a:t>
            </a:r>
            <a:r>
              <a:rPr lang="en-US" altLang="zh-CN" sz="2000" dirty="0">
                <a:solidFill>
                  <a:srgbClr val="000000"/>
                </a:solidFill>
                <a:latin typeface="+mj-lt"/>
                <a:ea typeface="仿宋_GB2312" panose="02010609030101010101" pitchFamily="49" charset="-122"/>
                <a:cs typeface="+mj-lt"/>
                <a:sym typeface="Times New Roman" panose="02020503050405090304" pitchFamily="18" charset="0"/>
              </a:rPr>
              <a:t>1</a:t>
            </a:r>
            <a:r>
              <a:rPr lang="zh-CN" altLang="en-US" sz="2000" dirty="0">
                <a:solidFill>
                  <a:srgbClr val="000000"/>
                </a:solidFill>
                <a:latin typeface="+mj-lt"/>
                <a:ea typeface="仿宋_GB2312" panose="02010609030101010101" pitchFamily="49" charset="-122"/>
                <a:cs typeface="+mj-lt"/>
                <a:sym typeface="Times New Roman" panose="02020503050405090304" pitchFamily="18" charset="0"/>
              </a:rPr>
              <a:t>）依据发改等行业主管部门的批复、核准、备案文件（投资项目在线监管平台登记信息）或规划文</a:t>
            </a:r>
            <a:r>
              <a:rPr lang="zh-CN" altLang="en-US" sz="2000" dirty="0">
                <a:latin typeface="+mj-lt"/>
                <a:ea typeface="仿宋_GB2312" panose="02010609030101010101" pitchFamily="49" charset="-122"/>
                <a:cs typeface="+mj-lt"/>
                <a:sym typeface="Times New Roman" panose="02020503050405090304" pitchFamily="18" charset="0"/>
              </a:rPr>
              <a:t>件填报，</a:t>
            </a:r>
            <a:r>
              <a:rPr lang="zh-CN" altLang="en-US" sz="2000" u="sng" dirty="0">
                <a:solidFill>
                  <a:srgbClr val="FF0000"/>
                </a:solidFill>
                <a:latin typeface="+mj-lt"/>
                <a:ea typeface="仿宋_GB2312" panose="02010609030101010101" pitchFamily="49" charset="-122"/>
                <a:cs typeface="+mj-lt"/>
                <a:sym typeface="Times New Roman" panose="02020503050405090304" pitchFamily="18" charset="0"/>
              </a:rPr>
              <a:t>一个文件只能作为一个投资项目的报送依据</a:t>
            </a:r>
            <a:r>
              <a:rPr lang="zh-CN" altLang="en-US" sz="2000" dirty="0">
                <a:latin typeface="+mj-lt"/>
                <a:ea typeface="仿宋_GB2312" panose="02010609030101010101" pitchFamily="49" charset="-122"/>
                <a:cs typeface="+mj-lt"/>
                <a:sym typeface="Times New Roman" panose="02020503050405090304" pitchFamily="18" charset="0"/>
              </a:rPr>
              <a:t>，由立项单位负责统计。</a:t>
            </a:r>
            <a:endParaRPr lang="zh-CN" altLang="en-US" sz="2000" dirty="0">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000" dirty="0">
                <a:latin typeface="+mj-lt"/>
                <a:ea typeface="仿宋_GB2312" panose="02010609030101010101" pitchFamily="49" charset="-122"/>
                <a:cs typeface="+mj-lt"/>
                <a:sym typeface="Times New Roman" panose="02020503050405090304" pitchFamily="18" charset="0"/>
              </a:rPr>
              <a:t>（</a:t>
            </a:r>
            <a:r>
              <a:rPr lang="en-US" altLang="zh-CN" sz="2000" dirty="0">
                <a:latin typeface="+mj-lt"/>
                <a:ea typeface="仿宋_GB2312" panose="02010609030101010101" pitchFamily="49" charset="-122"/>
                <a:cs typeface="+mj-lt"/>
                <a:sym typeface="Times New Roman" panose="02020503050405090304" pitchFamily="18" charset="0"/>
              </a:rPr>
              <a:t>2</a:t>
            </a:r>
            <a:r>
              <a:rPr lang="zh-CN" altLang="en-US" sz="2000" dirty="0">
                <a:latin typeface="+mj-lt"/>
                <a:ea typeface="仿宋_GB2312" panose="02010609030101010101" pitchFamily="49" charset="-122"/>
                <a:cs typeface="+mj-lt"/>
                <a:sym typeface="Times New Roman" panose="02020503050405090304" pitchFamily="18" charset="0"/>
              </a:rPr>
              <a:t>）</a:t>
            </a:r>
            <a:r>
              <a:rPr lang="zh-CN" altLang="en-US" sz="2000" u="sng" dirty="0">
                <a:solidFill>
                  <a:srgbClr val="FF0000"/>
                </a:solidFill>
                <a:latin typeface="+mj-lt"/>
                <a:ea typeface="仿宋_GB2312" panose="02010609030101010101" pitchFamily="49" charset="-122"/>
                <a:cs typeface="+mj-lt"/>
                <a:sym typeface="Times New Roman" panose="02020503050405090304" pitchFamily="18" charset="0"/>
              </a:rPr>
              <a:t>不得人为合并项目报送</a:t>
            </a:r>
            <a:r>
              <a:rPr lang="zh-CN" altLang="en-US" sz="2000" dirty="0">
                <a:latin typeface="+mj-lt"/>
                <a:ea typeface="仿宋_GB2312" panose="02010609030101010101" pitchFamily="49" charset="-122"/>
                <a:cs typeface="+mj-lt"/>
                <a:sym typeface="Times New Roman" panose="02020503050405090304" pitchFamily="18" charset="0"/>
              </a:rPr>
              <a:t>。有单独批复、核准、备案或规划文件但未达到</a:t>
            </a:r>
            <a:r>
              <a:rPr lang="en-US" altLang="zh-CN" sz="2000" dirty="0">
                <a:latin typeface="+mj-lt"/>
                <a:ea typeface="仿宋_GB2312" panose="02010609030101010101" pitchFamily="49" charset="-122"/>
                <a:cs typeface="+mj-lt"/>
                <a:sym typeface="Times New Roman" panose="02020503050405090304" pitchFamily="18" charset="0"/>
              </a:rPr>
              <a:t>500</a:t>
            </a:r>
            <a:r>
              <a:rPr lang="zh-CN" altLang="en-US" sz="2000" dirty="0">
                <a:latin typeface="+mj-lt"/>
                <a:ea typeface="仿宋_GB2312" panose="02010609030101010101" pitchFamily="49" charset="-122"/>
                <a:cs typeface="+mj-lt"/>
                <a:sym typeface="Times New Roman" panose="02020503050405090304" pitchFamily="18" charset="0"/>
              </a:rPr>
              <a:t>万元标准的投资项目，不能与其它项目合并纳入</a:t>
            </a:r>
            <a:r>
              <a:rPr lang="en-US" altLang="zh-CN" sz="2000" dirty="0">
                <a:latin typeface="+mj-lt"/>
                <a:ea typeface="仿宋_GB2312" panose="02010609030101010101" pitchFamily="49" charset="-122"/>
                <a:cs typeface="+mj-lt"/>
                <a:sym typeface="Times New Roman" panose="02020503050405090304" pitchFamily="18" charset="0"/>
              </a:rPr>
              <a:t>500</a:t>
            </a:r>
            <a:r>
              <a:rPr lang="zh-CN" altLang="en-US" sz="2000" dirty="0">
                <a:latin typeface="+mj-lt"/>
                <a:ea typeface="仿宋_GB2312" panose="02010609030101010101" pitchFamily="49" charset="-122"/>
                <a:cs typeface="+mj-lt"/>
                <a:sym typeface="Times New Roman" panose="02020503050405090304" pitchFamily="18" charset="0"/>
              </a:rPr>
              <a:t>万元以上固定资产投资项目统计。</a:t>
            </a:r>
            <a:endParaRPr lang="zh-CN" altLang="en-US" sz="2000" dirty="0">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000" dirty="0">
                <a:latin typeface="+mj-lt"/>
                <a:ea typeface="仿宋_GB2312" panose="02010609030101010101" pitchFamily="49" charset="-122"/>
                <a:cs typeface="+mj-lt"/>
                <a:sym typeface="Times New Roman" panose="02020503050405090304" pitchFamily="18" charset="0"/>
              </a:rPr>
              <a:t>（</a:t>
            </a:r>
            <a:r>
              <a:rPr lang="en-US" altLang="zh-CN" sz="2000" dirty="0">
                <a:latin typeface="+mj-lt"/>
                <a:ea typeface="仿宋_GB2312" panose="02010609030101010101" pitchFamily="49" charset="-122"/>
                <a:cs typeface="+mj-lt"/>
                <a:sym typeface="Times New Roman" panose="02020503050405090304" pitchFamily="18" charset="0"/>
              </a:rPr>
              <a:t>3</a:t>
            </a:r>
            <a:r>
              <a:rPr lang="zh-CN" altLang="en-US" sz="2000" dirty="0">
                <a:latin typeface="+mj-lt"/>
                <a:ea typeface="仿宋_GB2312" panose="02010609030101010101" pitchFamily="49" charset="-122"/>
                <a:cs typeface="+mj-lt"/>
                <a:sym typeface="Times New Roman" panose="02020503050405090304" pitchFamily="18" charset="0"/>
              </a:rPr>
              <a:t>）各级统计部门要加大对该类项目入库及数据质量的审核力度。</a:t>
            </a:r>
            <a:endParaRPr lang="en-US" altLang="zh-CN" sz="2000" dirty="0">
              <a:latin typeface="+mj-lt"/>
              <a:ea typeface="仿宋_GB2312" panose="02010609030101010101" pitchFamily="49" charset="-122"/>
              <a:cs typeface="+mj-lt"/>
              <a:sym typeface="Times New Roman" panose="02020503050405090304" pitchFamily="18" charset="0"/>
            </a:endParaRPr>
          </a:p>
          <a:p>
            <a:pPr>
              <a:lnSpc>
                <a:spcPct val="120000"/>
              </a:lnSpc>
            </a:pPr>
            <a:endParaRPr lang="en-US" altLang="zh-CN" sz="2000" dirty="0">
              <a:solidFill>
                <a:srgbClr val="000000"/>
              </a:solidFill>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400" dirty="0">
                <a:solidFill>
                  <a:srgbClr val="FF0000"/>
                </a:solidFill>
                <a:latin typeface="+mj-lt"/>
                <a:ea typeface="仿宋_GB2312" panose="02010609030101010101" pitchFamily="49" charset="-122"/>
                <a:cs typeface="+mj-lt"/>
                <a:sym typeface="Times New Roman" panose="02020503050405090304" pitchFamily="18" charset="0"/>
              </a:rPr>
              <a:t>单纯设备购置项目填报应注意的问题</a:t>
            </a:r>
            <a:endParaRPr lang="en-US" altLang="zh-CN" sz="2400" dirty="0">
              <a:solidFill>
                <a:srgbClr val="FF0000"/>
              </a:solidFill>
              <a:latin typeface="+mj-lt"/>
              <a:ea typeface="仿宋_GB2312" panose="02010609030101010101" pitchFamily="49" charset="-122"/>
              <a:cs typeface="+mj-lt"/>
              <a:sym typeface="Times New Roman" panose="02020503050405090304" pitchFamily="18" charset="0"/>
            </a:endParaRPr>
          </a:p>
          <a:p>
            <a:pPr>
              <a:lnSpc>
                <a:spcPct val="120000"/>
              </a:lnSpc>
            </a:pPr>
            <a:r>
              <a:rPr lang="zh-CN" altLang="en-US" sz="2000" dirty="0">
                <a:solidFill>
                  <a:srgbClr val="000000"/>
                </a:solidFill>
                <a:latin typeface="+mj-lt"/>
                <a:ea typeface="仿宋_GB2312" panose="02010609030101010101" pitchFamily="49" charset="-122"/>
                <a:cs typeface="+mj-lt"/>
                <a:sym typeface="Times New Roman" panose="02020503050405090304" pitchFamily="18" charset="0"/>
              </a:rPr>
              <a:t>    部分调查单位的单纯设备购置在年初没有统一计划，且在年内分批多次实施，如果在报告期内达到</a:t>
            </a:r>
            <a:r>
              <a:rPr lang="en-US" altLang="zh-CN" sz="2000" dirty="0">
                <a:solidFill>
                  <a:srgbClr val="000000"/>
                </a:solidFill>
                <a:latin typeface="+mj-lt"/>
                <a:ea typeface="仿宋_GB2312" panose="02010609030101010101" pitchFamily="49" charset="-122"/>
                <a:cs typeface="+mj-lt"/>
                <a:sym typeface="Times New Roman" panose="02020503050405090304" pitchFamily="18" charset="0"/>
              </a:rPr>
              <a:t>500</a:t>
            </a:r>
            <a:r>
              <a:rPr lang="zh-CN" altLang="en-US" sz="2000" dirty="0">
                <a:solidFill>
                  <a:srgbClr val="000000"/>
                </a:solidFill>
                <a:latin typeface="+mj-lt"/>
                <a:ea typeface="仿宋_GB2312" panose="02010609030101010101" pitchFamily="49" charset="-122"/>
                <a:cs typeface="+mj-lt"/>
                <a:sym typeface="Times New Roman" panose="02020503050405090304" pitchFamily="18" charset="0"/>
              </a:rPr>
              <a:t>万元的报送标准，可在当月纳入统计范围。</a:t>
            </a:r>
            <a:endParaRPr lang="en-US" altLang="zh-CN" sz="2400" dirty="0">
              <a:latin typeface="+mj-lt"/>
              <a:ea typeface="宋体" panose="02010600030101010101" pitchFamily="2" charset="-122"/>
              <a:cs typeface="+mj-lt"/>
              <a:sym typeface="Times New Roman" panose="0202050305040509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1205865" y="777875"/>
          <a:ext cx="9486900" cy="1037590"/>
        </p:xfrm>
        <a:graphic>
          <a:graphicData uri="http://schemas.openxmlformats.org/drawingml/2006/table">
            <a:tbl>
              <a:tblPr/>
              <a:tblGrid>
                <a:gridCol w="6113780"/>
                <a:gridCol w="1116965"/>
                <a:gridCol w="2256155"/>
              </a:tblGrid>
              <a:tr h="220345">
                <a:tc>
                  <a:txBody>
                    <a:bodyPr/>
                    <a:lstStyle/>
                    <a:p>
                      <a:pPr algn="just">
                        <a:spcAft>
                          <a:spcPts val="0"/>
                        </a:spcAft>
                      </a:pPr>
                      <a:endParaRPr lang="en-US" sz="1400" kern="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r">
                        <a:spcAft>
                          <a:spcPts val="0"/>
                        </a:spcAft>
                      </a:pPr>
                      <a:r>
                        <a:rPr lang="zh-CN" sz="1400" kern="0">
                          <a:latin typeface="Times New Roman" panose="02020503050405090304"/>
                          <a:ea typeface="宋体" panose="02010600030101010101" pitchFamily="2" charset="-122"/>
                          <a:cs typeface="宋体" panose="02010600030101010101" pitchFamily="2" charset="-122"/>
                        </a:rPr>
                        <a:t>表　　号：</a:t>
                      </a:r>
                      <a:r>
                        <a:rPr lang="en-US" sz="1400" kern="0">
                          <a:latin typeface="Times New Roman" panose="02020503050405090304"/>
                          <a:ea typeface="宋体" panose="02010600030101010101" pitchFamily="2" charset="-122"/>
                          <a:cs typeface="宋体" panose="02010600030101010101" pitchFamily="2" charset="-122"/>
                        </a:rPr>
                        <a:t> </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dist">
                        <a:spcAft>
                          <a:spcPts val="0"/>
                        </a:spcAft>
                      </a:pPr>
                      <a:r>
                        <a:rPr lang="en-US" sz="1400" kern="0">
                          <a:latin typeface="宋体" panose="02010600030101010101" pitchFamily="2" charset="-122"/>
                          <a:ea typeface="宋体" panose="02010600030101010101" pitchFamily="2" charset="-122"/>
                          <a:cs typeface="宋体" panose="02010600030101010101" pitchFamily="2" charset="-122"/>
                        </a:rPr>
                        <a:t>206</a:t>
                      </a:r>
                      <a:r>
                        <a:rPr lang="zh-CN" sz="1400" kern="0">
                          <a:latin typeface="Times New Roman" panose="02020503050405090304"/>
                          <a:ea typeface="宋体" panose="02010600030101010101" pitchFamily="2" charset="-122"/>
                          <a:cs typeface="宋体" panose="02010600030101010101" pitchFamily="2" charset="-122"/>
                        </a:rPr>
                        <a:t>表</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220345">
                <a:tc>
                  <a:txBody>
                    <a:bodyPr/>
                    <a:lstStyle/>
                    <a:p>
                      <a:pPr algn="just">
                        <a:spcAft>
                          <a:spcPts val="0"/>
                        </a:spcAft>
                      </a:pPr>
                      <a:r>
                        <a:rPr lang="zh-CN" sz="1400" kern="0">
                          <a:latin typeface="Times New Roman" panose="02020503050405090304"/>
                          <a:ea typeface="宋体" panose="02010600030101010101" pitchFamily="2" charset="-122"/>
                          <a:cs typeface="Times New Roman" panose="02020503050405090304"/>
                        </a:rPr>
                        <a:t>统一社会信用代码</a:t>
                      </a:r>
                      <a:r>
                        <a:rPr lang="zh-CN" sz="1400" kern="100">
                          <a:latin typeface="Times New Roman" panose="02020503050405090304"/>
                          <a:ea typeface="宋体" panose="02010600030101010101" pitchFamily="2" charset="-122"/>
                          <a:cs typeface="Times New Roman" panose="02020503050405090304"/>
                        </a:rPr>
                        <a:t>□□□□□□□□□□□□□□□□□□</a:t>
                      </a:r>
                      <a:endParaRPr lang="zh-CN" sz="1400" kern="100">
                        <a:latin typeface="Times New Roman" panose="02020503050405090304"/>
                        <a:ea typeface="宋体" panose="02010600030101010101" pitchFamily="2" charset="-122"/>
                        <a:cs typeface="Times New Roman" panose="02020503050405090304"/>
                      </a:endParaRPr>
                    </a:p>
                  </a:txBody>
                  <a:tcPr marL="68580" marR="68580" marT="0" marB="0" anchor="ctr">
                    <a:lnL>
                      <a:noFill/>
                    </a:lnL>
                    <a:lnR>
                      <a:noFill/>
                    </a:lnR>
                    <a:lnT>
                      <a:noFill/>
                    </a:lnT>
                    <a:lnB>
                      <a:noFill/>
                    </a:lnB>
                  </a:tcPr>
                </a:tc>
                <a:tc>
                  <a:txBody>
                    <a:bodyPr/>
                    <a:lstStyle/>
                    <a:p>
                      <a:pPr algn="r">
                        <a:spcAft>
                          <a:spcPts val="0"/>
                        </a:spcAft>
                      </a:pPr>
                      <a:r>
                        <a:rPr lang="zh-CN" sz="1400" kern="0">
                          <a:latin typeface="Times New Roman" panose="02020503050405090304"/>
                          <a:ea typeface="宋体" panose="02010600030101010101" pitchFamily="2" charset="-122"/>
                          <a:cs typeface="宋体" panose="02010600030101010101" pitchFamily="2" charset="-122"/>
                        </a:rPr>
                        <a:t>制定机关：</a:t>
                      </a:r>
                      <a:r>
                        <a:rPr lang="en-US" sz="1400" kern="0">
                          <a:latin typeface="Times New Roman" panose="02020503050405090304"/>
                          <a:ea typeface="宋体" panose="02010600030101010101" pitchFamily="2" charset="-122"/>
                          <a:cs typeface="宋体" panose="02010600030101010101" pitchFamily="2" charset="-122"/>
                        </a:rPr>
                        <a:t> </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dist">
                        <a:spcAft>
                          <a:spcPts val="0"/>
                        </a:spcAft>
                      </a:pPr>
                      <a:r>
                        <a:rPr lang="zh-CN" sz="1400" kern="0">
                          <a:latin typeface="Times New Roman" panose="02020503050405090304"/>
                          <a:ea typeface="宋体" panose="02010600030101010101" pitchFamily="2" charset="-122"/>
                          <a:cs typeface="宋体" panose="02010600030101010101" pitchFamily="2" charset="-122"/>
                        </a:rPr>
                        <a:t>国家统计局</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376555">
                <a:tc>
                  <a:txBody>
                    <a:bodyPr/>
                    <a:lstStyle/>
                    <a:p>
                      <a:pPr algn="just">
                        <a:spcAft>
                          <a:spcPts val="0"/>
                        </a:spcAft>
                      </a:pPr>
                      <a:r>
                        <a:rPr lang="zh-CN" sz="1400" kern="0" dirty="0">
                          <a:solidFill>
                            <a:srgbClr val="000000"/>
                          </a:solidFill>
                          <a:latin typeface="Times New Roman" panose="02020503050405090304"/>
                          <a:ea typeface="宋体" panose="02010600030101010101" pitchFamily="2" charset="-122"/>
                          <a:cs typeface="宋体" panose="02010600030101010101" pitchFamily="2" charset="-122"/>
                        </a:rPr>
                        <a:t>尚未领取统一社会信用代码的填原组织机构代码□□□□□□□□－□</a:t>
                      </a:r>
                      <a:endParaRPr lang="zh-CN" sz="1400" kern="0" dirty="0">
                        <a:solidFill>
                          <a:srgbClr val="000000"/>
                        </a:solidFill>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r">
                        <a:spcAft>
                          <a:spcPts val="0"/>
                        </a:spcAft>
                      </a:pPr>
                      <a:r>
                        <a:rPr lang="zh-CN" sz="1400" kern="0">
                          <a:latin typeface="Times New Roman" panose="02020503050405090304"/>
                          <a:ea typeface="宋体" panose="02010600030101010101" pitchFamily="2" charset="-122"/>
                          <a:cs typeface="宋体" panose="02010600030101010101" pitchFamily="2" charset="-122"/>
                        </a:rPr>
                        <a:t>文　　号：</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dist">
                        <a:spcAft>
                          <a:spcPts val="0"/>
                        </a:spcAft>
                      </a:pPr>
                      <a:r>
                        <a:rPr lang="zh-CN" sz="1400" kern="0" dirty="0">
                          <a:latin typeface="Times New Roman" panose="02020503050405090304"/>
                          <a:ea typeface="宋体" panose="02010600030101010101" pitchFamily="2" charset="-122"/>
                          <a:cs typeface="Times New Roman" panose="02020503050405090304"/>
                        </a:rPr>
                        <a:t>国统字（</a:t>
                      </a:r>
                      <a:r>
                        <a:rPr lang="en-US" sz="1400" kern="0" dirty="0" smtClean="0">
                          <a:latin typeface="Times New Roman" panose="02020503050405090304"/>
                          <a:ea typeface="宋体" panose="02010600030101010101" pitchFamily="2" charset="-122"/>
                          <a:cs typeface="Times New Roman" panose="02020503050405090304"/>
                        </a:rPr>
                        <a:t>2022</a:t>
                      </a:r>
                      <a:r>
                        <a:rPr lang="zh-CN" sz="1400" kern="0" dirty="0" smtClean="0">
                          <a:latin typeface="Times New Roman" panose="02020503050405090304"/>
                          <a:ea typeface="宋体" panose="02010600030101010101" pitchFamily="2" charset="-122"/>
                          <a:cs typeface="Times New Roman" panose="02020503050405090304"/>
                        </a:rPr>
                        <a:t>）</a:t>
                      </a:r>
                      <a:r>
                        <a:rPr lang="en-US" sz="1400" kern="0" dirty="0" smtClean="0">
                          <a:latin typeface="Times New Roman" panose="02020503050405090304"/>
                          <a:ea typeface="宋体" panose="02010600030101010101" pitchFamily="2" charset="-122"/>
                          <a:cs typeface="Times New Roman" panose="02020503050405090304"/>
                        </a:rPr>
                        <a:t>90</a:t>
                      </a:r>
                      <a:r>
                        <a:rPr lang="zh-CN" sz="1400" kern="0" dirty="0" smtClean="0">
                          <a:latin typeface="Times New Roman" panose="02020503050405090304"/>
                          <a:ea typeface="宋体" panose="02010600030101010101" pitchFamily="2" charset="-122"/>
                          <a:cs typeface="Times New Roman" panose="02020503050405090304"/>
                        </a:rPr>
                        <a:t>号</a:t>
                      </a:r>
                      <a:endParaRPr lang="zh-CN" sz="1400" kern="0" dirty="0">
                        <a:latin typeface="Times New Roman" panose="02020503050405090304"/>
                        <a:ea typeface="宋体" panose="02010600030101010101" pitchFamily="2" charset="-122"/>
                        <a:cs typeface="Times New Roman" panose="02020503050405090304"/>
                      </a:endParaRPr>
                    </a:p>
                  </a:txBody>
                  <a:tcPr marL="68580" marR="68580" marT="0" marB="0" anchor="ctr">
                    <a:lnL>
                      <a:noFill/>
                    </a:lnL>
                    <a:lnR>
                      <a:noFill/>
                    </a:lnR>
                    <a:lnT>
                      <a:noFill/>
                    </a:lnT>
                    <a:lnB>
                      <a:noFill/>
                    </a:lnB>
                  </a:tcPr>
                </a:tc>
              </a:tr>
              <a:tr h="220345">
                <a:tc>
                  <a:txBody>
                    <a:bodyPr/>
                    <a:lstStyle/>
                    <a:p>
                      <a:pPr algn="just">
                        <a:spcAft>
                          <a:spcPts val="0"/>
                        </a:spcAft>
                      </a:pPr>
                      <a:r>
                        <a:rPr lang="zh-CN" sz="1400" kern="0" dirty="0">
                          <a:latin typeface="Times New Roman" panose="02020503050405090304"/>
                          <a:ea typeface="宋体" panose="02010600030101010101" pitchFamily="2" charset="-122"/>
                          <a:cs typeface="Times New Roman" panose="02020503050405090304"/>
                        </a:rPr>
                        <a:t>单位详细名称</a:t>
                      </a:r>
                      <a:r>
                        <a:rPr lang="zh-CN" sz="1400" kern="100" dirty="0">
                          <a:latin typeface="Times New Roman" panose="02020503050405090304"/>
                          <a:ea typeface="宋体" panose="02010600030101010101" pitchFamily="2" charset="-122"/>
                          <a:cs typeface="Times New Roman" panose="02020503050405090304"/>
                        </a:rPr>
                        <a:t>（签章）：</a:t>
                      </a:r>
                      <a:r>
                        <a:rPr lang="en-US" sz="1400" kern="100" dirty="0">
                          <a:latin typeface="Times New Roman" panose="02020503050405090304"/>
                          <a:ea typeface="宋体" panose="02010600030101010101" pitchFamily="2" charset="-122"/>
                          <a:cs typeface="Times New Roman" panose="02020503050405090304"/>
                        </a:rPr>
                        <a:t>                           </a:t>
                      </a:r>
                      <a:r>
                        <a:rPr lang="en-US" sz="1400" kern="100" dirty="0" smtClean="0">
                          <a:latin typeface="Times New Roman" panose="02020503050405090304"/>
                          <a:ea typeface="宋体" panose="02010600030101010101" pitchFamily="2" charset="-122"/>
                          <a:cs typeface="Times New Roman" panose="02020503050405090304"/>
                        </a:rPr>
                        <a:t>2023</a:t>
                      </a:r>
                      <a:r>
                        <a:rPr lang="zh-CN" sz="1400" kern="100" dirty="0" smtClean="0">
                          <a:latin typeface="Times New Roman" panose="02020503050405090304"/>
                          <a:ea typeface="宋体" panose="02010600030101010101" pitchFamily="2" charset="-122"/>
                          <a:cs typeface="Times New Roman" panose="02020503050405090304"/>
                        </a:rPr>
                        <a:t>年</a:t>
                      </a:r>
                      <a:r>
                        <a:rPr lang="en-US" sz="1400" kern="100" dirty="0">
                          <a:latin typeface="Times New Roman" panose="02020503050405090304"/>
                          <a:ea typeface="宋体" panose="02010600030101010101" pitchFamily="2" charset="-122"/>
                          <a:cs typeface="Times New Roman" panose="02020503050405090304"/>
                        </a:rPr>
                        <a:t>1-  </a:t>
                      </a:r>
                      <a:r>
                        <a:rPr lang="zh-CN" sz="1400" kern="100" dirty="0">
                          <a:latin typeface="Times New Roman" panose="02020503050405090304"/>
                          <a:ea typeface="宋体" panose="02010600030101010101" pitchFamily="2" charset="-122"/>
                          <a:cs typeface="Times New Roman" panose="02020503050405090304"/>
                        </a:rPr>
                        <a:t>月</a:t>
                      </a:r>
                      <a:endParaRPr lang="zh-CN" sz="1400" kern="100" dirty="0">
                        <a:latin typeface="Times New Roman" panose="02020503050405090304"/>
                        <a:ea typeface="宋体" panose="02010600030101010101" pitchFamily="2" charset="-122"/>
                        <a:cs typeface="Times New Roman" panose="02020503050405090304"/>
                      </a:endParaRPr>
                    </a:p>
                  </a:txBody>
                  <a:tcPr marL="68580" marR="68580" marT="0" marB="0" anchor="ctr">
                    <a:lnL>
                      <a:noFill/>
                    </a:lnL>
                    <a:lnR>
                      <a:noFill/>
                    </a:lnR>
                    <a:lnT>
                      <a:noFill/>
                    </a:lnT>
                    <a:lnB>
                      <a:noFill/>
                    </a:lnB>
                  </a:tcPr>
                </a:tc>
                <a:tc>
                  <a:txBody>
                    <a:bodyPr/>
                    <a:lstStyle/>
                    <a:p>
                      <a:pPr algn="r">
                        <a:spcAft>
                          <a:spcPts val="0"/>
                        </a:spcAft>
                        <a:tabLst>
                          <a:tab pos="4582160" algn="l"/>
                        </a:tabLst>
                      </a:pPr>
                      <a:r>
                        <a:rPr lang="zh-CN" sz="1400" kern="0">
                          <a:latin typeface="Times New Roman" panose="02020503050405090304"/>
                          <a:ea typeface="宋体" panose="02010600030101010101" pitchFamily="2" charset="-122"/>
                          <a:cs typeface="宋体" panose="02010600030101010101" pitchFamily="2" charset="-122"/>
                        </a:rPr>
                        <a:t>有效期至：</a:t>
                      </a:r>
                      <a:endParaRPr lang="zh-CN" sz="1400" kern="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c>
                  <a:txBody>
                    <a:bodyPr/>
                    <a:lstStyle/>
                    <a:p>
                      <a:pPr algn="dist">
                        <a:spcAft>
                          <a:spcPts val="0"/>
                        </a:spcAft>
                      </a:pPr>
                      <a:r>
                        <a:rPr lang="en-US" sz="1400" kern="0" dirty="0" smtClean="0">
                          <a:latin typeface="宋体" panose="02010600030101010101" pitchFamily="2" charset="-122"/>
                          <a:ea typeface="宋体" panose="02010600030101010101" pitchFamily="2" charset="-122"/>
                          <a:cs typeface="宋体" panose="02010600030101010101" pitchFamily="2" charset="-122"/>
                        </a:rPr>
                        <a:t>2024</a:t>
                      </a:r>
                      <a:r>
                        <a:rPr lang="zh-CN" sz="1400" kern="0" dirty="0" smtClean="0">
                          <a:latin typeface="Times New Roman" panose="02020503050405090304"/>
                          <a:ea typeface="宋体" panose="02010600030101010101" pitchFamily="2" charset="-122"/>
                          <a:cs typeface="宋体" panose="02010600030101010101" pitchFamily="2" charset="-122"/>
                        </a:rPr>
                        <a:t>年</a:t>
                      </a:r>
                      <a:r>
                        <a:rPr lang="en-US" sz="1400" kern="0" dirty="0">
                          <a:latin typeface="Times New Roman" panose="02020503050405090304"/>
                          <a:ea typeface="宋体" panose="02010600030101010101" pitchFamily="2" charset="-122"/>
                          <a:cs typeface="宋体" panose="02010600030101010101" pitchFamily="2" charset="-122"/>
                        </a:rPr>
                        <a:t>1</a:t>
                      </a:r>
                      <a:r>
                        <a:rPr lang="zh-CN" sz="1400" kern="0" dirty="0">
                          <a:latin typeface="Times New Roman" panose="02020503050405090304"/>
                          <a:ea typeface="宋体" panose="02010600030101010101" pitchFamily="2" charset="-122"/>
                          <a:cs typeface="宋体" panose="02010600030101010101" pitchFamily="2" charset="-122"/>
                        </a:rPr>
                        <a:t>月</a:t>
                      </a:r>
                      <a:endParaRPr lang="zh-CN" sz="1400" kern="0" dirty="0">
                        <a:latin typeface="Times New Roman" panose="02020503050405090304"/>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bl>
          </a:graphicData>
        </a:graphic>
      </p:graphicFrame>
      <p:pic>
        <p:nvPicPr>
          <p:cNvPr id="100" name="图片 99"/>
          <p:cNvPicPr/>
          <p:nvPr/>
        </p:nvPicPr>
        <p:blipFill>
          <a:blip r:embed="rId2"/>
          <a:stretch>
            <a:fillRect/>
          </a:stretch>
        </p:blipFill>
        <p:spPr>
          <a:xfrm>
            <a:off x="1205865" y="1919605"/>
            <a:ext cx="9566275" cy="4706620"/>
          </a:xfrm>
          <a:prstGeom prst="rect">
            <a:avLst/>
          </a:prstGeom>
          <a:noFill/>
          <a:ln w="9525">
            <a:noFill/>
          </a:ln>
        </p:spPr>
      </p:pic>
      <p:sp>
        <p:nvSpPr>
          <p:cNvPr id="101" name="文本框 100"/>
          <p:cNvSpPr txBox="1"/>
          <p:nvPr/>
        </p:nvSpPr>
        <p:spPr>
          <a:xfrm>
            <a:off x="1654175" y="4566285"/>
            <a:ext cx="8201660" cy="368300"/>
          </a:xfrm>
          <a:prstGeom prst="rect">
            <a:avLst/>
          </a:prstGeom>
          <a:noFill/>
          <a:ln w="9525">
            <a:noFill/>
          </a:ln>
        </p:spPr>
        <p:txBody>
          <a:bodyPr wrap="square">
            <a:spAutoFit/>
          </a:bodyPr>
          <a:p>
            <a:r>
              <a:rPr lang="zh-CN" altLang="en-US"/>
              <a:t> </a:t>
            </a:r>
            <a:endParaRPr lang="zh-CN" altLang="en-US"/>
          </a:p>
        </p:txBody>
      </p:sp>
      <p:sp>
        <p:nvSpPr>
          <p:cNvPr id="36919" name="TextBox 3"/>
          <p:cNvSpPr txBox="1"/>
          <p:nvPr/>
        </p:nvSpPr>
        <p:spPr>
          <a:xfrm>
            <a:off x="7348855" y="4293235"/>
            <a:ext cx="3423285" cy="450215"/>
          </a:xfrm>
          <a:prstGeom prst="rect">
            <a:avLst/>
          </a:prstGeom>
          <a:solidFill>
            <a:srgbClr val="FCFCC0"/>
          </a:solidFill>
          <a:ln w="22225" cap="flat" cmpd="sng">
            <a:solidFill>
              <a:srgbClr val="0712E7"/>
            </a:solidFill>
            <a:prstDash val="solid"/>
            <a:miter/>
            <a:headEnd type="none" w="med" len="med"/>
            <a:tailEnd type="none" w="med" len="med"/>
          </a:ln>
        </p:spPr>
        <p:txBody>
          <a:bodyPr wrap="square" anchor="t" anchorCtr="0">
            <a:spAutoFit/>
          </a:bodyPr>
          <a:p>
            <a:pPr>
              <a:lnSpc>
                <a:spcPts val="2800"/>
              </a:lnSpc>
            </a:pPr>
            <a:r>
              <a:rPr lang="zh-CN" altLang="en-US" sz="2000" b="1" dirty="0">
                <a:latin typeface="仿宋_GB2312" panose="02010609030101010101" pitchFamily="49" charset="-122"/>
                <a:ea typeface="宋体" panose="02010600030101010101" pitchFamily="2" charset="-122"/>
              </a:rPr>
              <a:t>标灰项平台预制，不必填写</a:t>
            </a:r>
            <a:endParaRPr lang="zh-CN" altLang="en-US" sz="2000" b="1" dirty="0">
              <a:solidFill>
                <a:srgbClr val="FF0000"/>
              </a:solidFill>
              <a:latin typeface="仿宋_GB2312" panose="02010609030101010101" pitchFamily="49" charset="-122"/>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1005840" y="5393055"/>
            <a:ext cx="8542020" cy="368300"/>
          </a:xfrm>
          <a:prstGeom prst="rect">
            <a:avLst/>
          </a:prstGeom>
          <a:noFill/>
          <a:ln w="9525">
            <a:noFill/>
          </a:ln>
        </p:spPr>
        <p:txBody>
          <a:bodyPr wrap="square">
            <a:spAutoFit/>
          </a:bodyPr>
          <a:p>
            <a:r>
              <a:rPr lang="zh-CN" altLang="en-US"/>
              <a:t> </a:t>
            </a:r>
            <a:endParaRPr lang="zh-CN" altLang="en-US"/>
          </a:p>
        </p:txBody>
      </p:sp>
      <p:sp>
        <p:nvSpPr>
          <p:cNvPr id="103" name="文本框 102"/>
          <p:cNvSpPr txBox="1"/>
          <p:nvPr/>
        </p:nvSpPr>
        <p:spPr>
          <a:xfrm>
            <a:off x="2938463" y="5387975"/>
            <a:ext cx="5080000" cy="368300"/>
          </a:xfrm>
          <a:prstGeom prst="rect">
            <a:avLst/>
          </a:prstGeom>
          <a:noFill/>
          <a:ln w="9525">
            <a:noFill/>
          </a:ln>
        </p:spPr>
        <p:txBody>
          <a:bodyPr>
            <a:spAutoFit/>
          </a:bodyPr>
          <a:p>
            <a:r>
              <a:rPr lang="zh-CN" altLang="en-US"/>
              <a:t> </a:t>
            </a:r>
            <a:endParaRPr lang="zh-CN" altLang="en-US"/>
          </a:p>
        </p:txBody>
      </p:sp>
      <p:pic>
        <p:nvPicPr>
          <p:cNvPr id="3" name="图片 2"/>
          <p:cNvPicPr/>
          <p:nvPr/>
        </p:nvPicPr>
        <p:blipFill>
          <a:blip r:embed="rId1"/>
          <a:stretch>
            <a:fillRect/>
          </a:stretch>
        </p:blipFill>
        <p:spPr>
          <a:xfrm>
            <a:off x="461010" y="798195"/>
            <a:ext cx="10910570" cy="5945505"/>
          </a:xfrm>
          <a:prstGeom prst="rect">
            <a:avLst/>
          </a:prstGeom>
          <a:noFill/>
          <a:ln w="9525">
            <a:noFill/>
          </a:ln>
        </p:spPr>
      </p:pic>
      <p:sp>
        <p:nvSpPr>
          <p:cNvPr id="12" name="TextBox 3"/>
          <p:cNvSpPr txBox="1"/>
          <p:nvPr/>
        </p:nvSpPr>
        <p:spPr>
          <a:xfrm>
            <a:off x="9983788" y="2204403"/>
            <a:ext cx="1911350" cy="3322955"/>
          </a:xfrm>
          <a:prstGeom prst="rect">
            <a:avLst/>
          </a:prstGeom>
          <a:solidFill>
            <a:srgbClr val="FCFCC0"/>
          </a:solidFill>
          <a:ln w="22225" cap="flat" cmpd="sng">
            <a:solidFill>
              <a:srgbClr val="0712E7"/>
            </a:solidFill>
            <a:prstDash val="solid"/>
            <a:miter/>
            <a:headEnd type="none" w="med" len="med"/>
            <a:tailEnd type="none" w="med" len="med"/>
          </a:ln>
        </p:spPr>
        <p:txBody>
          <a:bodyPr anchor="t" anchorCtr="0">
            <a:spAutoFit/>
          </a:bodyPr>
          <a:p>
            <a:pPr>
              <a:lnSpc>
                <a:spcPts val="2800"/>
              </a:lnSpc>
            </a:pPr>
            <a:r>
              <a:rPr lang="zh-CN" altLang="en-US" sz="2000" dirty="0">
                <a:latin typeface="仿宋_GB2312" panose="02010609030101010101" pitchFamily="49" charset="-122"/>
                <a:ea typeface="宋体" panose="02010600030101010101" pitchFamily="2" charset="-122"/>
              </a:rPr>
              <a:t>根据实际情况填写，登记注册类型、行业代码、控股情况、隶属关系、填报依据等，如需修改，需要在月底前提交修改材料。</a:t>
            </a:r>
            <a:endParaRPr lang="en-US" altLang="zh-CN" sz="2000" dirty="0">
              <a:latin typeface="仿宋_GB2312" panose="02010609030101010101" pitchFamily="49" charset="-122"/>
              <a:ea typeface="宋体" panose="02010600030101010101" pitchFamily="2" charset="-122"/>
            </a:endParaRPr>
          </a:p>
        </p:txBody>
      </p:sp>
      <p:sp>
        <p:nvSpPr>
          <p:cNvPr id="104" name="文本框 103"/>
          <p:cNvSpPr txBox="1"/>
          <p:nvPr/>
        </p:nvSpPr>
        <p:spPr>
          <a:xfrm>
            <a:off x="2909888" y="5411788"/>
            <a:ext cx="5080000" cy="368300"/>
          </a:xfrm>
          <a:prstGeom prst="rect">
            <a:avLst/>
          </a:prstGeom>
          <a:noFill/>
          <a:ln w="9525">
            <a:noFill/>
          </a:ln>
        </p:spPr>
        <p:txBody>
          <a:bodyPr>
            <a:spAutoFit/>
          </a:bodyPr>
          <a:p>
            <a:r>
              <a:rPr lang="zh-CN" altLang="en-US"/>
              <a:t>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7" descr="C:\Documents and Settings\Administrator\feiq\RichOle\2163413452.bmp"/>
          <p:cNvPicPr>
            <a:picLocks noChangeAspect="1"/>
          </p:cNvPicPr>
          <p:nvPr/>
        </p:nvPicPr>
        <p:blipFill>
          <a:blip r:embed="rId1"/>
          <a:stretch>
            <a:fillRect/>
          </a:stretch>
        </p:blipFill>
        <p:spPr>
          <a:xfrm>
            <a:off x="1703070" y="1268730"/>
            <a:ext cx="8696325" cy="1246505"/>
          </a:xfrm>
          <a:prstGeom prst="rect">
            <a:avLst/>
          </a:prstGeom>
          <a:noFill/>
          <a:ln w="25400" cap="flat" cmpd="sng">
            <a:solidFill>
              <a:srgbClr val="0000C8"/>
            </a:solidFill>
            <a:prstDash val="solid"/>
            <a:miter/>
            <a:headEnd type="none" w="med" len="med"/>
            <a:tailEnd type="none" w="med" len="med"/>
          </a:ln>
        </p:spPr>
      </p:pic>
      <p:sp>
        <p:nvSpPr>
          <p:cNvPr id="44034" name="标题 1"/>
          <p:cNvSpPr txBox="1"/>
          <p:nvPr/>
        </p:nvSpPr>
        <p:spPr>
          <a:xfrm>
            <a:off x="1198880" y="44450"/>
            <a:ext cx="6357938" cy="552450"/>
          </a:xfrm>
          <a:prstGeom prst="rect">
            <a:avLst/>
          </a:prstGeom>
          <a:noFill/>
          <a:ln w="9525">
            <a:noFill/>
          </a:ln>
        </p:spPr>
        <p:txBody>
          <a:bodyPr anchor="t" anchorCtr="0"/>
          <a:p>
            <a:pPr>
              <a:buFontTx/>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项目建设所在地及区划</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
        <p:nvSpPr>
          <p:cNvPr id="44035" name="矩形 6"/>
          <p:cNvSpPr/>
          <p:nvPr/>
        </p:nvSpPr>
        <p:spPr>
          <a:xfrm>
            <a:off x="1914525" y="2981008"/>
            <a:ext cx="8274050" cy="2861310"/>
          </a:xfrm>
          <a:prstGeom prst="rect">
            <a:avLst/>
          </a:prstGeom>
          <a:noFill/>
          <a:ln w="9525">
            <a:noFill/>
          </a:ln>
        </p:spPr>
        <p:txBody>
          <a:bodyPr anchor="t" anchorCtr="0">
            <a:spAutoFit/>
          </a:bodyPr>
          <a:p>
            <a:pPr indent="266700">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指</a:t>
            </a:r>
            <a:r>
              <a:rPr lang="zh-CN" altLang="en-US" sz="2400" dirty="0">
                <a:latin typeface="+mj-lt"/>
                <a:ea typeface="仿宋_GB2312" panose="02010609030101010101" pitchFamily="49" charset="-122"/>
                <a:cs typeface="+mj-lt"/>
              </a:rPr>
              <a:t>项目</a:t>
            </a:r>
            <a:r>
              <a:rPr lang="zh-CN" altLang="en-US" sz="2400" u="sng" dirty="0">
                <a:solidFill>
                  <a:schemeClr val="tx1"/>
                </a:solidFill>
                <a:latin typeface="+mj-lt"/>
                <a:ea typeface="仿宋_GB2312" panose="02010609030101010101" pitchFamily="49" charset="-122"/>
                <a:cs typeface="+mj-lt"/>
              </a:rPr>
              <a:t>实际所处的详细地址</a:t>
            </a:r>
            <a:r>
              <a:rPr lang="zh-CN" altLang="en-US" sz="2400" dirty="0">
                <a:latin typeface="+mj-lt"/>
                <a:ea typeface="仿宋_GB2312" panose="02010609030101010101" pitchFamily="49" charset="-122"/>
                <a:cs typeface="+mj-lt"/>
              </a:rPr>
              <a:t>及相应的区划代码。</a:t>
            </a:r>
            <a:endParaRPr lang="en-US" altLang="zh-CN" sz="2400" dirty="0">
              <a:latin typeface="+mj-lt"/>
              <a:ea typeface="仿宋_GB2312" panose="02010609030101010101" pitchFamily="49" charset="-122"/>
              <a:cs typeface="+mj-lt"/>
            </a:endParaRPr>
          </a:p>
          <a:p>
            <a:pPr indent="266700">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地址代码与文字要一致。</a:t>
            </a:r>
            <a:endParaRPr lang="en-US" altLang="zh-CN" sz="2400" dirty="0">
              <a:latin typeface="+mj-lt"/>
              <a:ea typeface="仿宋_GB2312" panose="02010609030101010101" pitchFamily="49" charset="-122"/>
              <a:cs typeface="+mj-lt"/>
            </a:endParaRPr>
          </a:p>
          <a:p>
            <a:pPr indent="266700">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文字不能完全空白，代码不能为</a:t>
            </a:r>
            <a:r>
              <a:rPr lang="en-US" altLang="zh-CN" sz="2400" dirty="0">
                <a:latin typeface="+mj-lt"/>
                <a:ea typeface="仿宋_GB2312" panose="02010609030101010101" pitchFamily="49" charset="-122"/>
                <a:cs typeface="+mj-lt"/>
              </a:rPr>
              <a:t>110000</a:t>
            </a:r>
            <a:endParaRPr lang="zh-CN" altLang="en-US" sz="2400" dirty="0">
              <a:latin typeface="+mj-lt"/>
              <a:ea typeface="仿宋_GB2312" panose="02010609030101010101" pitchFamily="49" charset="-122"/>
              <a:cs typeface="+mj-lt"/>
            </a:endParaRPr>
          </a:p>
          <a:p>
            <a:pPr indent="266700">
              <a:lnSpc>
                <a:spcPct val="150000"/>
              </a:lnSpc>
              <a:buFont typeface="Wingdings" panose="05000000000000000000" pitchFamily="2" charset="2"/>
              <a:buChar char="l"/>
            </a:pPr>
            <a:r>
              <a:rPr lang="zh-CN" altLang="zh-CN" sz="2400" dirty="0">
                <a:solidFill>
                  <a:schemeClr val="tx1"/>
                </a:solidFill>
                <a:latin typeface="+mj-lt"/>
                <a:ea typeface="仿宋_GB2312" panose="02010609030101010101" pitchFamily="49" charset="-122"/>
                <a:cs typeface="+mj-lt"/>
              </a:rPr>
              <a:t>所在区名填报在第三个空</a:t>
            </a:r>
            <a:r>
              <a:rPr lang="en-US" altLang="zh-CN" sz="2400" dirty="0">
                <a:solidFill>
                  <a:schemeClr val="tx1"/>
                </a:solidFill>
                <a:latin typeface="+mj-lt"/>
                <a:ea typeface="仿宋_GB2312" panose="02010609030101010101" pitchFamily="49" charset="-122"/>
                <a:cs typeface="+mj-lt"/>
              </a:rPr>
              <a:t>“</a:t>
            </a:r>
            <a:r>
              <a:rPr lang="zh-CN" altLang="zh-CN" sz="2400" dirty="0">
                <a:solidFill>
                  <a:schemeClr val="tx1"/>
                </a:solidFill>
                <a:latin typeface="+mj-lt"/>
                <a:ea typeface="仿宋_GB2312" panose="02010609030101010101" pitchFamily="49" charset="-122"/>
                <a:cs typeface="+mj-lt"/>
              </a:rPr>
              <a:t>县</a:t>
            </a:r>
            <a:r>
              <a:rPr lang="en-US" altLang="zh-CN" sz="2400" dirty="0">
                <a:solidFill>
                  <a:schemeClr val="tx1"/>
                </a:solidFill>
                <a:latin typeface="+mj-lt"/>
                <a:ea typeface="仿宋_GB2312" panose="02010609030101010101" pitchFamily="49" charset="-122"/>
                <a:cs typeface="+mj-lt"/>
              </a:rPr>
              <a:t>”</a:t>
            </a:r>
            <a:r>
              <a:rPr lang="zh-CN" altLang="en-US" sz="2400" dirty="0">
                <a:solidFill>
                  <a:schemeClr val="tx1"/>
                </a:solidFill>
                <a:latin typeface="+mj-lt"/>
                <a:ea typeface="仿宋_GB2312" panose="02010609030101010101" pitchFamily="49" charset="-122"/>
                <a:cs typeface="+mj-lt"/>
                <a:sym typeface="仿宋_GB2312" panose="02010609030101010101" pitchFamily="49" charset="-122"/>
              </a:rPr>
              <a:t>前面</a:t>
            </a:r>
            <a:endParaRPr lang="zh-CN" altLang="en-US" sz="2400" dirty="0">
              <a:solidFill>
                <a:schemeClr val="tx1"/>
              </a:solidFill>
              <a:latin typeface="+mj-lt"/>
              <a:ea typeface="仿宋_GB2312" panose="02010609030101010101" pitchFamily="49" charset="-122"/>
              <a:cs typeface="+mj-lt"/>
              <a:sym typeface="仿宋_GB2312" panose="02010609030101010101" pitchFamily="49" charset="-122"/>
            </a:endParaRPr>
          </a:p>
          <a:p>
            <a:pPr indent="266700">
              <a:lnSpc>
                <a:spcPct val="150000"/>
              </a:lnSpc>
              <a:buFont typeface="Wingdings" panose="05000000000000000000" pitchFamily="2" charset="2"/>
              <a:buChar char="l"/>
            </a:pPr>
            <a:r>
              <a:rPr lang="zh-CN" altLang="en-US" sz="2400" dirty="0">
                <a:solidFill>
                  <a:srgbClr val="FF0000"/>
                </a:solidFill>
                <a:latin typeface="+mj-lt"/>
                <a:ea typeface="仿宋_GB2312" panose="02010609030101010101" pitchFamily="49" charset="-122"/>
                <a:cs typeface="+mj-lt"/>
                <a:sym typeface="仿宋_GB2312" panose="02010609030101010101" pitchFamily="49" charset="-122"/>
              </a:rPr>
              <a:t>注意不要填错区</a:t>
            </a:r>
            <a:endParaRPr lang="zh-CN" altLang="en-US" sz="2400" dirty="0">
              <a:solidFill>
                <a:srgbClr val="000000"/>
              </a:solidFill>
              <a:latin typeface="+mj-lt"/>
              <a:ea typeface="仿宋_GB2312" panose="02010609030101010101" pitchFamily="49" charset="-122"/>
              <a:cs typeface="+mj-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441960" y="1003935"/>
            <a:ext cx="10806430" cy="1476375"/>
          </a:xfrm>
          <a:prstGeom prst="rect">
            <a:avLst/>
          </a:prstGeom>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mj-lt"/>
                <a:ea typeface="宋体" panose="02010600030101010101" pitchFamily="2" charset="-122"/>
                <a:cs typeface="+mj-lt"/>
                <a:sym typeface="+mn-ea"/>
              </a:rPr>
              <a:t>       </a:t>
            </a:r>
            <a:r>
              <a:rPr kumimoji="0" lang="zh-CN" altLang="en-US" sz="2400" b="0" i="0" u="none" strike="noStrike" kern="1200" cap="none" spc="0" normalizeH="0" baseline="0" noProof="0" dirty="0">
                <a:ln>
                  <a:noFill/>
                </a:ln>
                <a:solidFill>
                  <a:srgbClr val="000000"/>
                </a:solidFill>
                <a:effectLst/>
                <a:uLnTx/>
                <a:uFillTx/>
                <a:latin typeface="+mj-lt"/>
                <a:ea typeface="仿宋_GB2312" panose="02010609030101010101" pitchFamily="49" charset="-122"/>
                <a:cs typeface="+mj-lt"/>
                <a:sym typeface="+mn-ea"/>
              </a:rPr>
              <a:t>根据</a:t>
            </a:r>
            <a:r>
              <a:rPr kumimoji="0" lang="zh-CN" altLang="en-US" sz="2400" b="1" i="0" u="sng"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建设项目建成投产后的主要产品种类或主要用途及社会经济活动种类来填报，</a:t>
            </a:r>
            <a:r>
              <a:rPr kumimoji="0" lang="zh-CN" altLang="en-US" sz="2400" b="0" i="0" u="none" strike="noStrike" kern="1200" cap="none" spc="0" normalizeH="0" baseline="0" noProof="0" dirty="0">
                <a:ln>
                  <a:noFill/>
                </a:ln>
                <a:solidFill>
                  <a:srgbClr val="000000"/>
                </a:solidFill>
                <a:effectLst/>
                <a:uLnTx/>
                <a:uFillTx/>
                <a:latin typeface="+mj-lt"/>
                <a:ea typeface="仿宋_GB2312" panose="02010609030101010101" pitchFamily="49" charset="-122"/>
                <a:cs typeface="+mj-lt"/>
                <a:sym typeface="+mn-ea"/>
              </a:rPr>
              <a:t>不根据项目单位本身的行业类别来划分。</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根据最新的</a:t>
            </a:r>
            <a:r>
              <a:rPr kumimoji="0" lang="en-US" altLang="zh-CN"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国民经济行业分类和代码</a:t>
            </a:r>
            <a:r>
              <a:rPr kumimoji="0" lang="en-US" altLang="zh-CN"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a:t>
            </a:r>
            <a:r>
              <a:rPr kumimoji="0" 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GB/T 4754-2017</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）来填报。</a:t>
            </a:r>
            <a:endPar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endParaRPr>
          </a:p>
        </p:txBody>
      </p:sp>
      <p:sp>
        <p:nvSpPr>
          <p:cNvPr id="45058" name="标题 1"/>
          <p:cNvSpPr txBox="1"/>
          <p:nvPr/>
        </p:nvSpPr>
        <p:spPr>
          <a:xfrm>
            <a:off x="1127125" y="115888"/>
            <a:ext cx="6556375" cy="552450"/>
          </a:xfrm>
          <a:prstGeom prst="rect">
            <a:avLst/>
          </a:prstGeom>
          <a:noFill/>
          <a:ln w="9525">
            <a:noFill/>
          </a:ln>
        </p:spPr>
        <p:txBody>
          <a:bodyPr anchor="t" anchorCtr="0"/>
          <a:p>
            <a:pPr>
              <a:buFontTx/>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项目行业编码</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
        <p:nvSpPr>
          <p:cNvPr id="45059" name="矩形 5"/>
          <p:cNvSpPr/>
          <p:nvPr/>
        </p:nvSpPr>
        <p:spPr>
          <a:xfrm>
            <a:off x="441960" y="2661920"/>
            <a:ext cx="10852150" cy="3553460"/>
          </a:xfrm>
          <a:prstGeom prst="rect">
            <a:avLst/>
          </a:prstGeom>
          <a:noFill/>
          <a:ln w="9525">
            <a:noFill/>
          </a:ln>
        </p:spPr>
        <p:txBody>
          <a:bodyPr wrap="square" anchor="t" anchorCtr="0">
            <a:spAutoFit/>
          </a:bodyPr>
          <a:p>
            <a:pPr>
              <a:lnSpc>
                <a:spcPct val="125000"/>
              </a:lnSpc>
              <a:buFont typeface="Wingdings" panose="05000000000000000000" pitchFamily="2" charset="2"/>
              <a:buChar char="l"/>
            </a:pPr>
            <a:r>
              <a:rPr lang="zh-CN" altLang="en-US" sz="2000" dirty="0">
                <a:latin typeface="+mj-lt"/>
                <a:ea typeface="仿宋_GB2312" panose="02010609030101010101" pitchFamily="49" charset="-122"/>
                <a:cs typeface="+mj-lt"/>
              </a:rPr>
              <a:t>如果项目投产后有几种产品，应根据主要产品来确定行业类别。如某矿业公司的“镁及镁合金生产线”项目，行业类别应为“镁冶炼（</a:t>
            </a:r>
            <a:r>
              <a:rPr lang="en-US" altLang="zh-CN" sz="2000" dirty="0">
                <a:latin typeface="+mj-lt"/>
                <a:ea typeface="仿宋_GB2312" panose="02010609030101010101" pitchFamily="49" charset="-122"/>
                <a:cs typeface="+mj-lt"/>
              </a:rPr>
              <a:t>3217</a:t>
            </a:r>
            <a:r>
              <a:rPr lang="zh-CN" altLang="en-US" sz="2000" dirty="0">
                <a:latin typeface="+mj-lt"/>
                <a:ea typeface="仿宋_GB2312" panose="02010609030101010101" pitchFamily="49" charset="-122"/>
                <a:cs typeface="+mj-lt"/>
              </a:rPr>
              <a:t>）”。</a:t>
            </a:r>
            <a:endParaRPr lang="en-US" altLang="zh-CN" sz="2000" dirty="0">
              <a:latin typeface="+mj-lt"/>
              <a:ea typeface="仿宋_GB2312" panose="02010609030101010101" pitchFamily="49" charset="-122"/>
              <a:cs typeface="+mj-lt"/>
            </a:endParaRPr>
          </a:p>
          <a:p>
            <a:pPr>
              <a:lnSpc>
                <a:spcPct val="125000"/>
              </a:lnSpc>
              <a:buFont typeface="Wingdings" panose="05000000000000000000" pitchFamily="2" charset="2"/>
              <a:buChar char="l"/>
            </a:pPr>
            <a:r>
              <a:rPr lang="zh-CN" altLang="en-US" sz="2000" dirty="0">
                <a:latin typeface="+mj-lt"/>
                <a:ea typeface="仿宋_GB2312" panose="02010609030101010101" pitchFamily="49" charset="-122"/>
                <a:cs typeface="+mj-lt"/>
              </a:rPr>
              <a:t>建筑业企业承建的项目，应按项目用途填写行业类别，如某建筑企业承建的棚户区改造项目，行业类别应为 “其他房地产（</a:t>
            </a:r>
            <a:r>
              <a:rPr lang="en-US" altLang="zh-CN" sz="2000" dirty="0">
                <a:latin typeface="+mj-lt"/>
                <a:ea typeface="仿宋_GB2312" panose="02010609030101010101" pitchFamily="49" charset="-122"/>
                <a:cs typeface="+mj-lt"/>
              </a:rPr>
              <a:t>7090</a:t>
            </a:r>
            <a:r>
              <a:rPr lang="zh-CN" altLang="en-US" sz="2000" dirty="0">
                <a:latin typeface="+mj-lt"/>
                <a:ea typeface="仿宋_GB2312" panose="02010609030101010101" pitchFamily="49" charset="-122"/>
                <a:cs typeface="+mj-lt"/>
              </a:rPr>
              <a:t>）”。特别注意</a:t>
            </a:r>
            <a:r>
              <a:rPr lang="en-US" altLang="zh-CN" sz="2000" dirty="0">
                <a:latin typeface="+mj-lt"/>
                <a:ea typeface="仿宋_GB2312" panose="02010609030101010101" pitchFamily="49" charset="-122"/>
                <a:cs typeface="+mj-lt"/>
              </a:rPr>
              <a:t>47-50</a:t>
            </a:r>
            <a:r>
              <a:rPr lang="zh-CN" altLang="en-US" sz="2000" dirty="0">
                <a:latin typeface="+mj-lt"/>
                <a:ea typeface="仿宋_GB2312" panose="02010609030101010101" pitchFamily="49" charset="-122"/>
                <a:cs typeface="+mj-lt"/>
              </a:rPr>
              <a:t>的项目。</a:t>
            </a:r>
            <a:endParaRPr lang="en-US" altLang="zh-CN" sz="2000" dirty="0">
              <a:latin typeface="+mj-lt"/>
              <a:ea typeface="仿宋_GB2312" panose="02010609030101010101" pitchFamily="49" charset="-122"/>
              <a:cs typeface="+mj-lt"/>
            </a:endParaRPr>
          </a:p>
          <a:p>
            <a:pPr>
              <a:lnSpc>
                <a:spcPct val="125000"/>
              </a:lnSpc>
              <a:buFont typeface="Wingdings" panose="05000000000000000000" pitchFamily="2" charset="2"/>
              <a:buChar char="l"/>
            </a:pPr>
            <a:r>
              <a:rPr lang="zh-CN" altLang="en-US" sz="2000" dirty="0">
                <a:latin typeface="+mj-lt"/>
                <a:ea typeface="仿宋_GB2312" panose="02010609030101010101" pitchFamily="49" charset="-122"/>
                <a:cs typeface="+mj-lt"/>
              </a:rPr>
              <a:t>行政事业单位报送的基础设施项目，应按项目用途填写行业类别，如某地政府部门报送的污水管网工程，行业类别应为 “公共设施管理业（</a:t>
            </a:r>
            <a:r>
              <a:rPr lang="en-US" altLang="en-US" sz="2000" dirty="0">
                <a:latin typeface="+mj-lt"/>
                <a:ea typeface="仿宋_GB2312" panose="02010609030101010101" pitchFamily="49" charset="-122"/>
                <a:cs typeface="+mj-lt"/>
              </a:rPr>
              <a:t>7810</a:t>
            </a:r>
            <a:r>
              <a:rPr lang="zh-CN" altLang="en-US" sz="2000" dirty="0">
                <a:latin typeface="+mj-lt"/>
                <a:ea typeface="仿宋_GB2312" panose="02010609030101010101" pitchFamily="49" charset="-122"/>
                <a:cs typeface="+mj-lt"/>
              </a:rPr>
              <a:t>）”。</a:t>
            </a:r>
            <a:endParaRPr lang="en-US" altLang="zh-CN" sz="2000" dirty="0">
              <a:latin typeface="+mj-lt"/>
              <a:ea typeface="仿宋_GB2312" panose="02010609030101010101" pitchFamily="49" charset="-122"/>
              <a:cs typeface="+mj-lt"/>
            </a:endParaRPr>
          </a:p>
          <a:p>
            <a:pPr>
              <a:lnSpc>
                <a:spcPct val="125000"/>
              </a:lnSpc>
              <a:buFont typeface="Wingdings" panose="05000000000000000000" pitchFamily="2" charset="2"/>
              <a:buChar char="l"/>
            </a:pPr>
            <a:r>
              <a:rPr lang="zh-CN" altLang="en-US" sz="2000" dirty="0">
                <a:latin typeface="+mj-lt"/>
                <a:ea typeface="仿宋_GB2312" panose="02010609030101010101" pitchFamily="49" charset="-122"/>
                <a:cs typeface="+mj-lt"/>
              </a:rPr>
              <a:t>高标准农田建设应根据项目用途填写相应的种植业行业代码。</a:t>
            </a:r>
            <a:endParaRPr lang="zh-CN" altLang="en-US" sz="2000" dirty="0">
              <a:latin typeface="+mj-lt"/>
              <a:ea typeface="仿宋_GB2312" panose="02010609030101010101" pitchFamily="49" charset="-122"/>
              <a:cs typeface="+mj-lt"/>
            </a:endParaRPr>
          </a:p>
          <a:p>
            <a:pPr>
              <a:lnSpc>
                <a:spcPct val="125000"/>
              </a:lnSpc>
              <a:buFont typeface="Wingdings" panose="05000000000000000000" pitchFamily="2" charset="2"/>
              <a:buChar char="l"/>
            </a:pPr>
            <a:r>
              <a:rPr lang="en-US" altLang="zh-CN" sz="2000" dirty="0">
                <a:solidFill>
                  <a:srgbClr val="FF0000"/>
                </a:solidFill>
                <a:latin typeface="+mj-lt"/>
                <a:ea typeface="仿宋_GB2312" panose="02010609030101010101" pitchFamily="49" charset="-122"/>
                <a:cs typeface="+mj-lt"/>
              </a:rPr>
              <a:t>标准厂房建设项目，如厂房用途明确，应按建成后主要用途填报行业类别，如仅用作出租经营且没有明确用途，行业类别应为“ 其他房地产（7090）”。</a:t>
            </a:r>
            <a:endParaRPr lang="en-US" altLang="zh-CN" sz="2000" dirty="0">
              <a:solidFill>
                <a:srgbClr val="FF0000"/>
              </a:solidFill>
              <a:latin typeface="+mj-lt"/>
              <a:ea typeface="仿宋_GB2312" panose="02010609030101010101" pitchFamily="49" charset="-122"/>
              <a:cs typeface="+mj-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矩形 3"/>
          <p:cNvSpPr>
            <a:spLocks noChangeArrowheads="1"/>
          </p:cNvSpPr>
          <p:nvPr/>
        </p:nvSpPr>
        <p:spPr bwMode="auto">
          <a:xfrm>
            <a:off x="561340" y="916940"/>
            <a:ext cx="10358755" cy="4485640"/>
          </a:xfrm>
          <a:prstGeom prst="rect">
            <a:avLst/>
          </a:prstGeom>
          <a:noFill/>
          <a:ln w="9525">
            <a:noFill/>
            <a:miter lim="800000"/>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行业代码：</a:t>
            </a:r>
            <a:endPar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2" panose="05020102010507070707" pitchFamily="18" charset="2"/>
              <a:buChar char="T"/>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  不能按照现有企、事业及行政单位的行业代码填报</a:t>
            </a:r>
            <a:endPar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2" panose="05020102010507070707" pitchFamily="18" charset="2"/>
              <a:buChar char="T"/>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  不能照抄单位</a:t>
            </a:r>
            <a:r>
              <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rPr>
              <a:t>101</a:t>
            </a: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表“法人单位基本情况”中的行业代码</a:t>
            </a:r>
            <a:endPar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2" panose="05020102010507070707" pitchFamily="18" charset="2"/>
              <a:buChar char="T"/>
              <a:defRPr/>
            </a:pPr>
            <a:r>
              <a:rPr kumimoji="0" lang="zh-CN" altLang="en-US" sz="2400" i="0" u="none" strike="noStrike" kern="1200" cap="none" spc="0" normalizeH="0" baseline="0" noProof="0" dirty="0">
                <a:ln>
                  <a:noFill/>
                </a:ln>
                <a:solidFill>
                  <a:srgbClr val="FF0000"/>
                </a:solidFill>
                <a:effectLst/>
                <a:uLnTx/>
                <a:uFillTx/>
                <a:latin typeface="+mj-lt"/>
                <a:ea typeface="仿宋_GB2312" charset="0"/>
                <a:cs typeface="+mj-lt"/>
                <a:sym typeface="+mn-ea"/>
              </a:rPr>
              <a:t>  不能按照审批单位要求填报</a:t>
            </a:r>
            <a:endParaRPr kumimoji="0" lang="en-US" altLang="zh-CN" sz="2400" i="0" u="none" strike="noStrike" kern="1200" cap="none" spc="0" normalizeH="0" baseline="0" noProof="0" dirty="0">
              <a:ln>
                <a:noFill/>
              </a:ln>
              <a:solidFill>
                <a:srgbClr val="FF0000"/>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2" panose="05020102010507070707" pitchFamily="18" charset="2"/>
              <a:buChar char="T"/>
              <a:defRPr/>
            </a:pPr>
            <a:endPar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l"/>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重点核实：建筑业、其他房地产业、重点行业。</a:t>
            </a:r>
            <a:endPar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l"/>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对于有争议、难确定、多种经营（园区建设）的行业代码，一定要保存确定行业代码的依据备查。</a:t>
            </a:r>
            <a:endParaRPr kumimoji="0" lang="en-US" altLang="zh-CN"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a:p>
            <a:pPr marL="342900" marR="0" lvl="0" indent="-342900" algn="just"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l"/>
              <a:defRPr/>
            </a:pPr>
            <a:r>
              <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rPr>
              <a:t>行业代码修改：确因填报错误需要修改该指标，应提交相应的材料；对于重点、重大项目调整行业代码，请区统计局签字盖章。</a:t>
            </a:r>
            <a:endParaRPr kumimoji="0" lang="zh-CN" altLang="en-US" sz="2400" i="0" u="none" strike="noStrike" kern="1200" cap="none" spc="0" normalizeH="0" baseline="0" noProof="0" dirty="0">
              <a:ln>
                <a:noFill/>
              </a:ln>
              <a:solidFill>
                <a:schemeClr val="tx1"/>
              </a:solidFill>
              <a:effectLst/>
              <a:uLnTx/>
              <a:uFillTx/>
              <a:latin typeface="+mj-lt"/>
              <a:ea typeface="仿宋_GB2312" charset="0"/>
              <a:cs typeface="+mj-lt"/>
              <a:sym typeface="+mn-ea"/>
            </a:endParaRPr>
          </a:p>
        </p:txBody>
      </p:sp>
      <p:pic>
        <p:nvPicPr>
          <p:cNvPr id="46082" name="Picture 5" descr="C:\Program Files\Microsoft Office\MEDIA\CAGCAT10\j0187423.wmf">
            <a:hlinkClick r:id="rId1" action="ppaction://hlinkfile"/>
          </p:cNvPr>
          <p:cNvPicPr>
            <a:picLocks noChangeAspect="1"/>
          </p:cNvPicPr>
          <p:nvPr/>
        </p:nvPicPr>
        <p:blipFill>
          <a:blip r:embed="rId2"/>
          <a:stretch>
            <a:fillRect/>
          </a:stretch>
        </p:blipFill>
        <p:spPr>
          <a:xfrm>
            <a:off x="9953625" y="1643063"/>
            <a:ext cx="1073150" cy="1112837"/>
          </a:xfrm>
          <a:prstGeom prst="rect">
            <a:avLst/>
          </a:prstGeom>
          <a:noFill/>
          <a:ln w="9525">
            <a:noFill/>
          </a:ln>
        </p:spPr>
      </p:pic>
      <p:sp>
        <p:nvSpPr>
          <p:cNvPr id="45058" name="标题 1"/>
          <p:cNvSpPr txBox="1"/>
          <p:nvPr/>
        </p:nvSpPr>
        <p:spPr>
          <a:xfrm>
            <a:off x="1127125" y="115888"/>
            <a:ext cx="6556375" cy="552450"/>
          </a:xfrm>
          <a:prstGeom prst="rect">
            <a:avLst/>
          </a:prstGeom>
          <a:noFill/>
          <a:ln w="9525">
            <a:noFill/>
          </a:ln>
        </p:spPr>
        <p:txBody>
          <a:bodyPr anchor="t" anchorCtr="0"/>
          <a:p>
            <a:pPr>
              <a:buFontTx/>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项目行业编码</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noChangeArrowheads="1"/>
          </p:cNvSpPr>
          <p:nvPr>
            <p:ph type="title"/>
          </p:nvPr>
        </p:nvSpPr>
        <p:spPr>
          <a:xfrm>
            <a:off x="1127125" y="-317"/>
            <a:ext cx="8243888" cy="708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chemeClr val="tx1"/>
                </a:solidFill>
                <a:effectLst/>
                <a:uLnTx/>
                <a:uFillTx/>
                <a:latin typeface="+mn-ea"/>
                <a:ea typeface="+mn-ea"/>
                <a:cs typeface="+mj-cs"/>
                <a:sym typeface="+mn-lt"/>
              </a:rPr>
              <a:t>民 间 投 资</a:t>
            </a:r>
            <a:endParaRPr kumimoji="0" lang="zh-CN" altLang="en-US" sz="3200" b="1" i="0" u="none" strike="noStrike" kern="0" cap="none" spc="0" normalizeH="0" baseline="0" noProof="0" dirty="0" smtClean="0">
              <a:ln>
                <a:noFill/>
              </a:ln>
              <a:solidFill>
                <a:schemeClr val="tx1"/>
              </a:solidFill>
              <a:effectLst/>
              <a:uLnTx/>
              <a:uFillTx/>
              <a:latin typeface="+mn-ea"/>
              <a:ea typeface="+mn-ea"/>
              <a:cs typeface="+mj-cs"/>
              <a:sym typeface="+mn-lt"/>
            </a:endParaRPr>
          </a:p>
        </p:txBody>
      </p:sp>
      <p:sp>
        <p:nvSpPr>
          <p:cNvPr id="11" name="矩形 7"/>
          <p:cNvSpPr>
            <a:spLocks noChangeArrowheads="1"/>
          </p:cNvSpPr>
          <p:nvPr/>
        </p:nvSpPr>
        <p:spPr bwMode="auto">
          <a:xfrm>
            <a:off x="738188" y="2500313"/>
            <a:ext cx="2835275" cy="2676525"/>
          </a:xfrm>
          <a:prstGeom prst="rect">
            <a:avLst/>
          </a:prstGeom>
          <a:solidFill>
            <a:srgbClr val="A9EFF1"/>
          </a:solid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指具有集体、私营、个人性质的内资企事业单位以及由其控股（包括绝对控股和相对控股）的企业单位在中华人民共和国境内建造或购置固定资产的投资。</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流程图: 联系 12"/>
          <p:cNvSpPr/>
          <p:nvPr/>
        </p:nvSpPr>
        <p:spPr bwMode="auto">
          <a:xfrm>
            <a:off x="1265238" y="785813"/>
            <a:ext cx="1649413" cy="1643063"/>
          </a:xfrm>
          <a:prstGeom prst="flowChartConnector">
            <a:avLst/>
          </a:prstGeom>
          <a:solidFill>
            <a:srgbClr val="92D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lt"/>
                <a:ea typeface="+mn-ea"/>
                <a:cs typeface="+mn-cs"/>
                <a:sym typeface="+mn-ea"/>
              </a:rPr>
              <a:t>民间</a:t>
            </a:r>
            <a:endParaRPr kumimoji="0" lang="en-US" altLang="zh-CN" sz="3200" b="1" i="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lt"/>
                <a:ea typeface="+mn-ea"/>
                <a:cs typeface="+mn-cs"/>
                <a:sym typeface="+mn-ea"/>
              </a:rPr>
              <a:t>投资</a:t>
            </a:r>
            <a:endParaRPr kumimoji="0" lang="zh-CN" altLang="en-US" sz="3200" b="1"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14" name="等于号 13"/>
          <p:cNvSpPr/>
          <p:nvPr/>
        </p:nvSpPr>
        <p:spPr bwMode="auto">
          <a:xfrm>
            <a:off x="3243263" y="1143000"/>
            <a:ext cx="844550" cy="914400"/>
          </a:xfrm>
          <a:prstGeom prst="mathEqual">
            <a:avLst/>
          </a:prstGeom>
          <a:solidFill>
            <a:schemeClr val="bg1">
              <a:lumMod val="75000"/>
            </a:schemeClr>
          </a:solidFill>
          <a:ln w="12700" cap="flat" cmpd="sng" algn="ctr">
            <a:solidFill>
              <a:schemeClr val="bg2">
                <a:lumMod val="75000"/>
              </a:schemeClr>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5" name="流程图: 联系 14"/>
          <p:cNvSpPr/>
          <p:nvPr/>
        </p:nvSpPr>
        <p:spPr bwMode="auto">
          <a:xfrm>
            <a:off x="6937375" y="785813"/>
            <a:ext cx="1647825" cy="1643063"/>
          </a:xfrm>
          <a:prstGeom prst="flowChartConnector">
            <a:avLst/>
          </a:prstGeom>
          <a:solidFill>
            <a:srgbClr val="92D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rPr>
              <a:t>混合经济</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rPr>
              <a:t>投资主体</a:t>
            </a:r>
            <a:endPar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endParaRPr>
          </a:p>
        </p:txBody>
      </p:sp>
      <p:sp>
        <p:nvSpPr>
          <p:cNvPr id="16" name="流程图: 联系 15"/>
          <p:cNvSpPr/>
          <p:nvPr/>
        </p:nvSpPr>
        <p:spPr bwMode="auto">
          <a:xfrm>
            <a:off x="4233863" y="785813"/>
            <a:ext cx="1647825" cy="1643063"/>
          </a:xfrm>
          <a:prstGeom prst="flowChartConnector">
            <a:avLst/>
          </a:prstGeom>
          <a:solidFill>
            <a:srgbClr val="00B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rPr>
              <a:t>纯民间</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rPr>
              <a:t>投资</a:t>
            </a:r>
            <a:endParaRPr kumimoji="0" lang="zh-CN" altLang="en-US" sz="2400" b="1" i="0" u="none" strike="noStrike" kern="1200" cap="none" spc="0" normalizeH="0" baseline="0" noProof="0" dirty="0">
              <a:ln>
                <a:noFill/>
              </a:ln>
              <a:solidFill>
                <a:schemeClr val="tx1"/>
              </a:solidFill>
              <a:effectLst/>
              <a:uLnTx/>
              <a:uFillTx/>
              <a:latin typeface="+mn-ea"/>
              <a:ea typeface="+mn-ea"/>
              <a:cs typeface="+mn-cs"/>
              <a:sym typeface="+mn-ea"/>
            </a:endParaRPr>
          </a:p>
        </p:txBody>
      </p:sp>
      <p:sp>
        <p:nvSpPr>
          <p:cNvPr id="17" name="加号 16"/>
          <p:cNvSpPr/>
          <p:nvPr/>
        </p:nvSpPr>
        <p:spPr bwMode="auto">
          <a:xfrm>
            <a:off x="6080125" y="1143000"/>
            <a:ext cx="842963" cy="914400"/>
          </a:xfrm>
          <a:prstGeom prst="mathPlus">
            <a:avLst/>
          </a:prstGeom>
          <a:solidFill>
            <a:schemeClr val="bg1">
              <a:lumMod val="75000"/>
            </a:schemeClr>
          </a:solidFill>
          <a:ln w="12700" cap="flat" cmpd="sng" algn="ctr">
            <a:solidFill>
              <a:schemeClr val="bg2">
                <a:lumMod val="75000"/>
              </a:schemeClr>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graphicFrame>
        <p:nvGraphicFramePr>
          <p:cNvPr id="18" name="表格 17"/>
          <p:cNvGraphicFramePr>
            <a:graphicFrameLocks noGrp="1"/>
          </p:cNvGraphicFramePr>
          <p:nvPr>
            <p:custDataLst>
              <p:tags r:id="rId1"/>
            </p:custDataLst>
          </p:nvPr>
        </p:nvGraphicFramePr>
        <p:xfrm>
          <a:off x="3881438" y="2428875"/>
          <a:ext cx="6072188" cy="2925763"/>
        </p:xfrm>
        <a:graphic>
          <a:graphicData uri="http://schemas.openxmlformats.org/drawingml/2006/table">
            <a:tbl>
              <a:tblPr/>
              <a:tblGrid>
                <a:gridCol w="2400522"/>
                <a:gridCol w="3671360"/>
              </a:tblGrid>
              <a:tr h="237464">
                <a:tc>
                  <a:txBody>
                    <a:bodyPr/>
                    <a:lstStyle/>
                    <a:p>
                      <a:pPr algn="just">
                        <a:spcAft>
                          <a:spcPts val="0"/>
                        </a:spcAft>
                      </a:pPr>
                      <a:r>
                        <a:rPr lang="zh-CN" sz="1600" b="0" kern="0" dirty="0">
                          <a:solidFill>
                            <a:srgbClr val="000000"/>
                          </a:solidFill>
                          <a:latin typeface="+mj-lt"/>
                          <a:ea typeface="+mn-ea"/>
                          <a:cs typeface="宋体" panose="02010600030101010101" pitchFamily="2" charset="-122"/>
                        </a:rPr>
                        <a:t>纯民间固定资产投资主体</a:t>
                      </a:r>
                      <a:endParaRPr lang="zh-CN" sz="1600" b="0" kern="0" dirty="0">
                        <a:solidFill>
                          <a:srgbClr val="000000"/>
                        </a:solidFill>
                        <a:latin typeface="+mj-lt"/>
                        <a:ea typeface="+mn-ea"/>
                        <a:cs typeface="宋体" panose="02010600030101010101" pitchFamily="2" charset="-122"/>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just">
                        <a:lnSpc>
                          <a:spcPts val="1800"/>
                        </a:lnSpc>
                        <a:spcAft>
                          <a:spcPts val="0"/>
                        </a:spcAft>
                      </a:pPr>
                      <a:r>
                        <a:rPr lang="zh-CN" sz="1600" b="0" kern="0" dirty="0">
                          <a:latin typeface="+mj-lt"/>
                          <a:ea typeface="+mn-ea"/>
                          <a:cs typeface="宋体" panose="02010600030101010101" pitchFamily="2" charset="-122"/>
                        </a:rPr>
                        <a:t>混合经济投资主体</a:t>
                      </a:r>
                      <a:endParaRPr lang="zh-CN" sz="1600" b="0" kern="0" dirty="0">
                        <a:latin typeface="+mj-lt"/>
                        <a:ea typeface="+mn-ea"/>
                        <a:cs typeface="宋体" panose="02010600030101010101" pitchFamily="2" charset="-122"/>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120 </a:t>
                      </a:r>
                      <a:r>
                        <a:rPr lang="zh-CN" sz="1600" b="0" kern="0" dirty="0">
                          <a:solidFill>
                            <a:srgbClr val="000000"/>
                          </a:solidFill>
                          <a:latin typeface="+mj-lt"/>
                          <a:ea typeface="+mn-ea"/>
                          <a:cs typeface="+mj-lt"/>
                        </a:rPr>
                        <a:t>集体企业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143 </a:t>
                      </a:r>
                      <a:r>
                        <a:rPr lang="zh-CN" sz="1600" b="0" kern="0" dirty="0">
                          <a:latin typeface="+mj-lt"/>
                          <a:ea typeface="+mn-ea"/>
                          <a:cs typeface="+mj-lt"/>
                        </a:rPr>
                        <a:t>国有与集体联营企业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130 </a:t>
                      </a:r>
                      <a:r>
                        <a:rPr lang="zh-CN" sz="1600" b="0" kern="0" dirty="0">
                          <a:solidFill>
                            <a:srgbClr val="000000"/>
                          </a:solidFill>
                          <a:latin typeface="+mj-lt"/>
                          <a:ea typeface="+mn-ea"/>
                          <a:cs typeface="+mj-lt"/>
                        </a:rPr>
                        <a:t>股份合作企业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159 </a:t>
                      </a:r>
                      <a:r>
                        <a:rPr lang="zh-CN" sz="1600" b="0" kern="0" dirty="0">
                          <a:latin typeface="+mj-lt"/>
                          <a:ea typeface="+mn-ea"/>
                          <a:cs typeface="+mj-lt"/>
                        </a:rPr>
                        <a:t>其他有限责任公司</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142 </a:t>
                      </a:r>
                      <a:r>
                        <a:rPr lang="zh-CN" sz="1600" b="0" kern="0" dirty="0">
                          <a:solidFill>
                            <a:srgbClr val="000000"/>
                          </a:solidFill>
                          <a:latin typeface="+mj-lt"/>
                          <a:ea typeface="+mn-ea"/>
                          <a:cs typeface="+mj-lt"/>
                        </a:rPr>
                        <a:t>集体联营企业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160 </a:t>
                      </a:r>
                      <a:r>
                        <a:rPr lang="zh-CN" sz="1600" b="0" kern="0" dirty="0">
                          <a:latin typeface="+mj-lt"/>
                          <a:ea typeface="+mn-ea"/>
                          <a:cs typeface="+mj-lt"/>
                        </a:rPr>
                        <a:t>股份有限公司</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149 </a:t>
                      </a:r>
                      <a:r>
                        <a:rPr lang="zh-CN" sz="1600" b="0" kern="0" dirty="0">
                          <a:solidFill>
                            <a:srgbClr val="000000"/>
                          </a:solidFill>
                          <a:latin typeface="+mj-lt"/>
                          <a:ea typeface="+mn-ea"/>
                          <a:cs typeface="+mj-lt"/>
                        </a:rPr>
                        <a:t>其他联营企业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210</a:t>
                      </a:r>
                      <a:r>
                        <a:rPr lang="zh-CN" sz="1600" b="0" kern="0" dirty="0">
                          <a:latin typeface="+mj-lt"/>
                          <a:ea typeface="+mn-ea"/>
                          <a:cs typeface="+mj-lt"/>
                        </a:rPr>
                        <a:t>合资经营企业（港或澳、台资）</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170 </a:t>
                      </a:r>
                      <a:r>
                        <a:rPr lang="zh-CN" sz="1600" b="0" kern="0" dirty="0">
                          <a:solidFill>
                            <a:srgbClr val="000000"/>
                          </a:solidFill>
                          <a:latin typeface="+mj-lt"/>
                          <a:ea typeface="+mn-ea"/>
                          <a:cs typeface="+mj-lt"/>
                        </a:rPr>
                        <a:t>私营企业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220</a:t>
                      </a:r>
                      <a:r>
                        <a:rPr lang="zh-CN" sz="1600" b="0" kern="0" dirty="0">
                          <a:latin typeface="+mj-lt"/>
                          <a:ea typeface="+mn-ea"/>
                          <a:cs typeface="+mj-lt"/>
                        </a:rPr>
                        <a:t>合作经营企业（港或澳、台资）</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190 </a:t>
                      </a:r>
                      <a:r>
                        <a:rPr lang="zh-CN" sz="1600" b="0" kern="0" dirty="0">
                          <a:solidFill>
                            <a:srgbClr val="000000"/>
                          </a:solidFill>
                          <a:latin typeface="+mj-lt"/>
                          <a:ea typeface="+mn-ea"/>
                          <a:cs typeface="+mj-lt"/>
                        </a:rPr>
                        <a:t>其他企业</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240</a:t>
                      </a:r>
                      <a:r>
                        <a:rPr lang="zh-CN" sz="1600" b="0" kern="0" dirty="0">
                          <a:latin typeface="+mj-lt"/>
                          <a:ea typeface="+mn-ea"/>
                          <a:cs typeface="+mj-lt"/>
                        </a:rPr>
                        <a:t>港、澳、台商投资股份有限企业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dirty="0">
                          <a:solidFill>
                            <a:srgbClr val="000000"/>
                          </a:solidFill>
                          <a:latin typeface="+mj-lt"/>
                          <a:ea typeface="+mn-ea"/>
                          <a:cs typeface="+mj-lt"/>
                        </a:rPr>
                        <a:t>410 </a:t>
                      </a:r>
                      <a:r>
                        <a:rPr lang="zh-CN" sz="1600" b="0" kern="0" dirty="0">
                          <a:solidFill>
                            <a:srgbClr val="000000"/>
                          </a:solidFill>
                          <a:latin typeface="+mj-lt"/>
                          <a:ea typeface="+mn-ea"/>
                          <a:cs typeface="+mj-lt"/>
                        </a:rPr>
                        <a:t>个体户</a:t>
                      </a:r>
                      <a:endParaRPr lang="zh-CN" sz="2000" b="0" kern="100" dirty="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290 </a:t>
                      </a:r>
                      <a:r>
                        <a:rPr lang="zh-CN" sz="1600" b="0" kern="0" dirty="0">
                          <a:latin typeface="+mj-lt"/>
                          <a:ea typeface="+mn-ea"/>
                          <a:cs typeface="+mj-lt"/>
                        </a:rPr>
                        <a:t>其他港、澳、台商投资企业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en-US" sz="1600" b="0" kern="0">
                          <a:solidFill>
                            <a:srgbClr val="000000"/>
                          </a:solidFill>
                          <a:latin typeface="+mj-lt"/>
                          <a:ea typeface="+mn-ea"/>
                          <a:cs typeface="+mj-lt"/>
                        </a:rPr>
                        <a:t>420 </a:t>
                      </a:r>
                      <a:r>
                        <a:rPr lang="zh-CN" sz="1600" b="0" kern="0">
                          <a:solidFill>
                            <a:srgbClr val="000000"/>
                          </a:solidFill>
                          <a:latin typeface="+mj-lt"/>
                          <a:ea typeface="+mn-ea"/>
                          <a:cs typeface="+mj-lt"/>
                        </a:rPr>
                        <a:t>个人合伙</a:t>
                      </a:r>
                      <a:endParaRPr lang="zh-CN" sz="2000" b="0" kern="100">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310 </a:t>
                      </a:r>
                      <a:r>
                        <a:rPr lang="zh-CN" sz="1600" b="0" kern="0" dirty="0">
                          <a:latin typeface="+mj-lt"/>
                          <a:ea typeface="+mn-ea"/>
                          <a:cs typeface="+mj-lt"/>
                        </a:rPr>
                        <a:t>中外合资经营企业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endParaRPr lang="en-US" sz="1600" b="0" kern="0">
                        <a:solidFill>
                          <a:srgbClr val="000000"/>
                        </a:solidFill>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320</a:t>
                      </a:r>
                      <a:r>
                        <a:rPr lang="zh-CN" sz="1600" b="0" kern="0" dirty="0">
                          <a:latin typeface="+mj-lt"/>
                          <a:ea typeface="+mn-ea"/>
                          <a:cs typeface="+mj-lt"/>
                        </a:rPr>
                        <a:t>中外合作经营企业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endParaRPr lang="en-US" sz="1600" b="0" kern="0">
                        <a:solidFill>
                          <a:srgbClr val="000000"/>
                        </a:solidFill>
                        <a:latin typeface="+mj-lt"/>
                        <a:ea typeface="+mn-ea"/>
                        <a:cs typeface="+mj-lt"/>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340 </a:t>
                      </a:r>
                      <a:r>
                        <a:rPr lang="zh-CN" sz="1600" b="0" kern="0" dirty="0">
                          <a:latin typeface="+mj-lt"/>
                          <a:ea typeface="+mn-ea"/>
                          <a:cs typeface="+mj-lt"/>
                        </a:rPr>
                        <a:t>外商投资股份有限公司</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spcAft>
                          <a:spcPts val="0"/>
                        </a:spcAft>
                      </a:pPr>
                      <a:r>
                        <a:rPr lang="zh-CN" sz="1600" b="0" kern="0">
                          <a:latin typeface="+mj-lt"/>
                          <a:ea typeface="+mn-ea"/>
                          <a:cs typeface="宋体" panose="02010600030101010101" pitchFamily="2" charset="-122"/>
                        </a:rPr>
                        <a:t>　</a:t>
                      </a:r>
                      <a:endParaRPr lang="zh-CN" sz="1600" b="0" kern="0">
                        <a:latin typeface="+mj-lt"/>
                        <a:ea typeface="+mn-ea"/>
                        <a:cs typeface="宋体" panose="02010600030101010101" pitchFamily="2" charset="-122"/>
                      </a:endParaRPr>
                    </a:p>
                  </a:txBody>
                  <a:tcPr marL="63306" marR="633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800"/>
                        </a:lnSpc>
                        <a:spcAft>
                          <a:spcPts val="0"/>
                        </a:spcAft>
                      </a:pPr>
                      <a:r>
                        <a:rPr lang="en-US" sz="1600" b="0" kern="0" dirty="0">
                          <a:latin typeface="+mj-lt"/>
                          <a:ea typeface="+mn-ea"/>
                          <a:cs typeface="+mj-lt"/>
                        </a:rPr>
                        <a:t>390 </a:t>
                      </a:r>
                      <a:r>
                        <a:rPr lang="zh-CN" sz="1600" b="0" kern="0" dirty="0">
                          <a:latin typeface="+mj-lt"/>
                          <a:ea typeface="+mn-ea"/>
                          <a:cs typeface="+mj-lt"/>
                        </a:rPr>
                        <a:t>其他外商投资企业</a:t>
                      </a:r>
                      <a:endParaRPr lang="zh-CN" sz="2000" b="0" kern="100" dirty="0">
                        <a:latin typeface="+mj-lt"/>
                        <a:ea typeface="+mn-ea"/>
                        <a:cs typeface="+mj-lt"/>
                      </a:endParaRPr>
                    </a:p>
                  </a:txBody>
                  <a:tcPr marL="63306" marR="63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矩形 18"/>
          <p:cNvSpPr/>
          <p:nvPr/>
        </p:nvSpPr>
        <p:spPr>
          <a:xfrm>
            <a:off x="9024938" y="1357313"/>
            <a:ext cx="2571750" cy="9239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1800" b="0" i="0" u="none" strike="noStrike" kern="1200" cap="none" spc="0" normalizeH="0" baseline="0" noProof="0" dirty="0">
                <a:ln>
                  <a:noFill/>
                </a:ln>
                <a:solidFill>
                  <a:schemeClr val="tx1"/>
                </a:solidFill>
                <a:effectLst/>
                <a:uLnTx/>
                <a:uFillTx/>
                <a:latin typeface="+mn-ea"/>
                <a:ea typeface="+mn-ea"/>
                <a:cs typeface="+mn-cs"/>
              </a:rPr>
              <a:t>混合经济投资主体是否属于民间投资主体，须根据控股情况确定</a:t>
            </a:r>
            <a:endParaRPr kumimoji="0" lang="zh-CN" altLang="en-US" sz="1800" b="0" i="0" u="none" strike="noStrike" kern="1200" cap="none" spc="0" normalizeH="0" baseline="0" noProof="0" dirty="0">
              <a:ln>
                <a:noFill/>
              </a:ln>
              <a:solidFill>
                <a:schemeClr val="tx1"/>
              </a:solidFill>
              <a:effectLst/>
              <a:uLnTx/>
              <a:uFillTx/>
              <a:latin typeface="+mn-ea"/>
              <a:ea typeface="+mn-ea"/>
              <a:cs typeface="+mn-cs"/>
            </a:endParaRPr>
          </a:p>
        </p:txBody>
      </p:sp>
      <p:sp>
        <p:nvSpPr>
          <p:cNvPr id="20" name="矩形 4"/>
          <p:cNvSpPr>
            <a:spLocks noChangeArrowheads="1"/>
          </p:cNvSpPr>
          <p:nvPr/>
        </p:nvSpPr>
        <p:spPr bwMode="auto">
          <a:xfrm>
            <a:off x="738505" y="5429250"/>
            <a:ext cx="11214735" cy="1322070"/>
          </a:xfrm>
          <a:prstGeom prst="rect">
            <a:avLst/>
          </a:prstGeom>
          <a:solidFill>
            <a:srgbClr val="A9EFF1"/>
          </a:solid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Arial" panose="020B0604020202090204" pitchFamily="34" charset="0"/>
              </a:rPr>
              <a:t>16</a:t>
            </a:r>
            <a:r>
              <a:rPr kumimoji="0" lang="zh-CN" altLang="en-US" sz="2000" b="0" i="0" u="none" strike="noStrike" kern="1200" cap="none" spc="0" normalizeH="0" baseline="0" noProof="0" dirty="0">
                <a:ln>
                  <a:noFill/>
                </a:ln>
                <a:solidFill>
                  <a:schemeClr val="tx1"/>
                </a:solidFill>
                <a:effectLst/>
                <a:uLnTx/>
                <a:uFillTx/>
                <a:latin typeface="+mn-ea"/>
                <a:ea typeface="+mn-ea"/>
                <a:cs typeface="Arial" panose="020B0604020202090204" pitchFamily="34" charset="0"/>
              </a:rPr>
              <a:t>年及以后民间投资</a:t>
            </a:r>
            <a:endParaRPr kumimoji="0" lang="en-US" altLang="zh-CN" sz="2000" b="0" i="0" u="none" strike="noStrike" kern="1200" cap="none" spc="0" normalizeH="0" baseline="0" noProof="0" dirty="0">
              <a:ln>
                <a:noFill/>
              </a:ln>
              <a:solidFill>
                <a:schemeClr val="tx1"/>
              </a:solidFill>
              <a:effectLst/>
              <a:uLnTx/>
              <a:uFillTx/>
              <a:latin typeface="+mn-ea"/>
              <a:ea typeface="+mn-ea"/>
              <a:cs typeface="Arial" panose="020B0604020202090204" pitchFamily="34" charset="0"/>
            </a:endParaRPr>
          </a:p>
          <a:p>
            <a:pPr marL="457200" marR="0" lvl="1"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90204" pitchFamily="34" charset="0"/>
                <a:ea typeface="+mn-ea"/>
                <a:cs typeface="Arial" panose="020B0604020202090204" pitchFamily="34" charset="0"/>
              </a:rPr>
              <a:t>纯民间投资：</a:t>
            </a:r>
            <a:r>
              <a:rPr kumimoji="0" lang="en-US" altLang="zh-CN" sz="2000" b="0" i="0" u="none" strike="noStrike" kern="1200" cap="none" spc="0" normalizeH="0" baseline="0" noProof="0" dirty="0">
                <a:ln>
                  <a:noFill/>
                </a:ln>
                <a:solidFill>
                  <a:schemeClr val="tx1"/>
                </a:solidFill>
                <a:effectLst/>
                <a:uLnTx/>
                <a:uFillTx/>
                <a:latin typeface="Arial" panose="020B0604020202090204" pitchFamily="34" charset="0"/>
                <a:ea typeface="+mn-ea"/>
                <a:cs typeface="Arial" panose="020B0604020202090204" pitchFamily="34" charset="0"/>
              </a:rPr>
              <a:t>z204=‘120’ or z204=‘130’ or z204=‘142’ or z204=‘149’ or z204=‘17’ or z204=‘190’ or z204=‘4’ </a:t>
            </a:r>
            <a:r>
              <a:rPr kumimoji="0" lang="zh-CN" altLang="en-US" sz="2000" b="0" i="0" u="none" strike="noStrike" kern="1200" cap="none" spc="0" normalizeH="0" baseline="0" noProof="0" dirty="0">
                <a:ln>
                  <a:noFill/>
                </a:ln>
                <a:solidFill>
                  <a:schemeClr val="tx1"/>
                </a:solidFill>
                <a:effectLst/>
                <a:uLnTx/>
                <a:uFillTx/>
                <a:latin typeface="Arial" panose="020B0604020202090204" pitchFamily="34" charset="0"/>
                <a:ea typeface="+mn-ea"/>
                <a:cs typeface="Arial" panose="020B0604020202090204" pitchFamily="34" charset="0"/>
              </a:rPr>
              <a:t>。混合民间投资</a:t>
            </a:r>
            <a:r>
              <a:rPr kumimoji="0" lang="en-US" altLang="zh-CN" sz="2000" b="0" i="0" u="none" strike="noStrike" kern="1200" cap="none" spc="0" normalizeH="0" baseline="0" noProof="0" dirty="0">
                <a:ln>
                  <a:noFill/>
                </a:ln>
                <a:solidFill>
                  <a:schemeClr val="tx1"/>
                </a:solidFill>
                <a:effectLst/>
                <a:uLnTx/>
                <a:uFillTx/>
                <a:latin typeface="Arial" panose="020B0604020202090204" pitchFamily="34" charset="0"/>
                <a:ea typeface="+mn-ea"/>
                <a:cs typeface="Arial" panose="020B0604020202090204" pitchFamily="34" charset="0"/>
              </a:rPr>
              <a:t> ((z06='2' or z06='3' or z06='9') and (z204='143' or z204='159' or z204='160' or z204='2' or z204='3') and z204&lt;&gt;"230" and z204&lt;&gt;"330")   </a:t>
            </a:r>
            <a:endParaRPr kumimoji="0" lang="en-US" altLang="zh-CN" sz="2000" b="0" i="0" u="none" strike="noStrike" kern="1200" cap="none" spc="0" normalizeH="0" baseline="0" noProof="0" dirty="0">
              <a:ln>
                <a:noFill/>
              </a:ln>
              <a:solidFill>
                <a:schemeClr val="tx1"/>
              </a:solidFill>
              <a:effectLst/>
              <a:uLnTx/>
              <a:uFillTx/>
              <a:latin typeface="Arial" panose="020B0604020202090204" pitchFamily="34" charset="0"/>
              <a:ea typeface="+mn-ea"/>
              <a:cs typeface="Arial" panose="020B060402020209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3875373" y="1479847"/>
          <a:ext cx="7460324" cy="46628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1202" name="标题 1"/>
          <p:cNvSpPr txBox="1"/>
          <p:nvPr/>
        </p:nvSpPr>
        <p:spPr>
          <a:xfrm>
            <a:off x="1198880" y="44450"/>
            <a:ext cx="6357938" cy="552450"/>
          </a:xfrm>
          <a:prstGeom prst="rect">
            <a:avLst/>
          </a:prstGeom>
          <a:noFill/>
          <a:ln w="9525">
            <a:noFill/>
          </a:ln>
        </p:spPr>
        <p:txBody>
          <a:bodyPr anchor="t" anchorCtr="0"/>
          <a:p>
            <a:pPr>
              <a:buFontTx/>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项目类别</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
        <p:nvSpPr>
          <p:cNvPr id="51203" name="椭圆形标注 7"/>
          <p:cNvSpPr/>
          <p:nvPr/>
        </p:nvSpPr>
        <p:spPr>
          <a:xfrm>
            <a:off x="7427595" y="693420"/>
            <a:ext cx="1857375" cy="785813"/>
          </a:xfrm>
          <a:prstGeom prst="wedgeEllipseCallout">
            <a:avLst>
              <a:gd name="adj1" fmla="val -20833"/>
              <a:gd name="adj2" fmla="val 62500"/>
            </a:avLst>
          </a:prstGeom>
          <a:solidFill>
            <a:schemeClr val="accent1">
              <a:alpha val="0"/>
            </a:schemeClr>
          </a:solidFill>
          <a:ln w="38100" cap="flat" cmpd="sng">
            <a:solidFill>
              <a:srgbClr val="FF0000"/>
            </a:solidFill>
            <a:prstDash val="solid"/>
            <a:round/>
            <a:headEnd type="none" w="med" len="med"/>
            <a:tailEnd type="none" w="med" len="med"/>
          </a:ln>
        </p:spPr>
        <p:txBody>
          <a:bodyPr wrap="none" anchor="ctr" anchorCtr="0"/>
          <a:p>
            <a:pPr algn="ctr"/>
            <a:r>
              <a:rPr lang="en-US" altLang="zh-CN" dirty="0">
                <a:latin typeface="+mj-lt"/>
                <a:ea typeface="宋体" panose="02010600030101010101" pitchFamily="2" charset="-122"/>
                <a:cs typeface="+mj-lt"/>
              </a:rPr>
              <a:t>Z05=[06,46]</a:t>
            </a:r>
            <a:endParaRPr lang="en-US" altLang="zh-CN" dirty="0">
              <a:latin typeface="+mj-lt"/>
              <a:ea typeface="宋体" panose="02010600030101010101" pitchFamily="2" charset="-122"/>
              <a:cs typeface="+mj-lt"/>
            </a:endParaRPr>
          </a:p>
        </p:txBody>
      </p:sp>
      <p:sp>
        <p:nvSpPr>
          <p:cNvPr id="51204" name="椭圆形标注 8"/>
          <p:cNvSpPr/>
          <p:nvPr/>
        </p:nvSpPr>
        <p:spPr>
          <a:xfrm>
            <a:off x="9284970" y="1339850"/>
            <a:ext cx="1868805" cy="786130"/>
          </a:xfrm>
          <a:prstGeom prst="wedgeEllipseCallout">
            <a:avLst>
              <a:gd name="adj1" fmla="val -31773"/>
              <a:gd name="adj2" fmla="val 69685"/>
            </a:avLst>
          </a:prstGeom>
          <a:solidFill>
            <a:schemeClr val="accent1">
              <a:alpha val="0"/>
            </a:schemeClr>
          </a:solidFill>
          <a:ln w="38100" cap="flat" cmpd="sng">
            <a:solidFill>
              <a:srgbClr val="FF0000"/>
            </a:solidFill>
            <a:prstDash val="solid"/>
            <a:round/>
            <a:headEnd type="none" w="med" len="med"/>
            <a:tailEnd type="none" w="med" len="med"/>
          </a:ln>
        </p:spPr>
        <p:txBody>
          <a:bodyPr wrap="none" anchor="ctr" anchorCtr="0"/>
          <a:p>
            <a:pPr algn="ctr"/>
            <a:r>
              <a:rPr lang="zh-CN" altLang="en-US" dirty="0">
                <a:latin typeface="+mj-lt"/>
                <a:ea typeface="宋体" panose="02010600030101010101" pitchFamily="2" charset="-122"/>
                <a:cs typeface="+mj-lt"/>
              </a:rPr>
              <a:t>项目名称</a:t>
            </a:r>
            <a:endParaRPr lang="en-US" altLang="zh-CN" dirty="0">
              <a:latin typeface="+mj-lt"/>
              <a:ea typeface="宋体" panose="02010600030101010101" pitchFamily="2" charset="-122"/>
              <a:cs typeface="+mj-lt"/>
            </a:endParaRPr>
          </a:p>
          <a:p>
            <a:pPr algn="ctr"/>
            <a:r>
              <a:rPr lang="en-US" altLang="zh-CN" dirty="0">
                <a:latin typeface="+mj-lt"/>
                <a:ea typeface="宋体" panose="02010600030101010101" pitchFamily="2" charset="-122"/>
                <a:cs typeface="+mj-lt"/>
              </a:rPr>
              <a:t>Z05=7090</a:t>
            </a:r>
            <a:endParaRPr lang="en-US" altLang="zh-CN" dirty="0">
              <a:latin typeface="+mj-lt"/>
              <a:ea typeface="宋体" panose="02010600030101010101" pitchFamily="2" charset="-122"/>
              <a:cs typeface="+mj-lt"/>
            </a:endParaRPr>
          </a:p>
        </p:txBody>
      </p:sp>
      <p:sp>
        <p:nvSpPr>
          <p:cNvPr id="51205" name="椭圆形标注 10"/>
          <p:cNvSpPr/>
          <p:nvPr/>
        </p:nvSpPr>
        <p:spPr>
          <a:xfrm>
            <a:off x="3625215" y="5128260"/>
            <a:ext cx="1857375" cy="1143000"/>
          </a:xfrm>
          <a:prstGeom prst="wedgeEllipseCallout">
            <a:avLst>
              <a:gd name="adj1" fmla="val 54532"/>
              <a:gd name="adj2" fmla="val -65356"/>
            </a:avLst>
          </a:prstGeom>
          <a:solidFill>
            <a:schemeClr val="accent1">
              <a:alpha val="0"/>
            </a:schemeClr>
          </a:solidFill>
          <a:ln w="38100" cap="flat" cmpd="sng">
            <a:solidFill>
              <a:srgbClr val="FF0000"/>
            </a:solidFill>
            <a:prstDash val="solid"/>
            <a:round/>
            <a:headEnd type="none" w="med" len="med"/>
            <a:tailEnd type="none" w="med" len="med"/>
          </a:ln>
        </p:spPr>
        <p:txBody>
          <a:bodyPr wrap="none" anchor="ctr" anchorCtr="0"/>
          <a:p>
            <a:pPr algn="ctr"/>
            <a:r>
              <a:rPr lang="en-US" altLang="zh-CN" dirty="0">
                <a:latin typeface="+mj-lt"/>
                <a:ea typeface="宋体" panose="02010600030101010101" pitchFamily="2" charset="-122"/>
                <a:cs typeface="+mj-lt"/>
              </a:rPr>
              <a:t>567</a:t>
            </a:r>
            <a:r>
              <a:rPr lang="zh-CN" altLang="en-US" dirty="0">
                <a:latin typeface="+mj-lt"/>
                <a:ea typeface="宋体" panose="02010600030101010101" pitchFamily="2" charset="-122"/>
                <a:cs typeface="+mj-lt"/>
              </a:rPr>
              <a:t>新基建</a:t>
            </a:r>
            <a:endParaRPr lang="en-US" altLang="zh-CN" dirty="0">
              <a:latin typeface="+mj-lt"/>
              <a:ea typeface="宋体" panose="02010600030101010101" pitchFamily="2" charset="-122"/>
              <a:cs typeface="+mj-lt"/>
            </a:endParaRPr>
          </a:p>
        </p:txBody>
      </p:sp>
      <p:sp>
        <p:nvSpPr>
          <p:cNvPr id="51206" name="文本框 1"/>
          <p:cNvSpPr txBox="1"/>
          <p:nvPr/>
        </p:nvSpPr>
        <p:spPr>
          <a:xfrm>
            <a:off x="443230" y="1147445"/>
            <a:ext cx="5440680" cy="1198880"/>
          </a:xfrm>
          <a:prstGeom prst="rect">
            <a:avLst/>
          </a:prstGeom>
          <a:noFill/>
          <a:ln w="9525">
            <a:noFill/>
          </a:ln>
        </p:spPr>
        <p:txBody>
          <a:bodyPr wrap="square" anchor="t" anchorCtr="0">
            <a:spAutoFit/>
          </a:bodyPr>
          <a:p>
            <a:r>
              <a:rPr lang="zh-CN" altLang="zh-CN" sz="2400" dirty="0">
                <a:solidFill>
                  <a:srgbClr val="FF0000"/>
                </a:solidFill>
                <a:latin typeface="+mj-lt"/>
                <a:ea typeface="仿宋_GB2312" charset="0"/>
                <a:cs typeface="+mj-lt"/>
              </a:rPr>
              <a:t>！！注意一个指标两个选项，不能填错。</a:t>
            </a:r>
            <a:endParaRPr lang="zh-CN" altLang="zh-CN" sz="2400" dirty="0">
              <a:solidFill>
                <a:srgbClr val="FF0000"/>
              </a:solidFill>
              <a:latin typeface="+mj-lt"/>
              <a:ea typeface="仿宋_GB2312" charset="0"/>
              <a:cs typeface="+mj-lt"/>
            </a:endParaRPr>
          </a:p>
          <a:p>
            <a:r>
              <a:rPr lang="zh-CN" altLang="en-US" sz="2400" dirty="0">
                <a:solidFill>
                  <a:srgbClr val="FF0000"/>
                </a:solidFill>
                <a:latin typeface="+mj-lt"/>
                <a:ea typeface="仿宋_GB2312" charset="0"/>
                <a:cs typeface="+mj-lt"/>
              </a:rPr>
              <a:t>第一个填写</a:t>
            </a:r>
            <a:r>
              <a:rPr lang="en-US" altLang="zh-CN" sz="2400" dirty="0">
                <a:solidFill>
                  <a:srgbClr val="FF0000"/>
                </a:solidFill>
                <a:latin typeface="+mj-lt"/>
                <a:ea typeface="仿宋_GB2312" charset="0"/>
                <a:cs typeface="+mj-lt"/>
              </a:rPr>
              <a:t>1</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2</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3</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4</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9</a:t>
            </a:r>
            <a:r>
              <a:rPr lang="zh-CN" altLang="en-US" sz="2400" dirty="0">
                <a:solidFill>
                  <a:srgbClr val="FF0000"/>
                </a:solidFill>
                <a:latin typeface="+mj-lt"/>
                <a:ea typeface="仿宋_GB2312" charset="0"/>
                <a:cs typeface="+mj-lt"/>
              </a:rPr>
              <a:t>其中之一，第二个选项填写</a:t>
            </a:r>
            <a:r>
              <a:rPr lang="en-US" altLang="zh-CN" sz="2400" dirty="0">
                <a:solidFill>
                  <a:srgbClr val="FF0000"/>
                </a:solidFill>
                <a:latin typeface="+mj-lt"/>
                <a:ea typeface="仿宋_GB2312" charset="0"/>
                <a:cs typeface="+mj-lt"/>
              </a:rPr>
              <a:t>5</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6</a:t>
            </a:r>
            <a:r>
              <a:rPr lang="zh-CN" altLang="en-US" sz="2400" dirty="0">
                <a:solidFill>
                  <a:srgbClr val="FF0000"/>
                </a:solidFill>
                <a:latin typeface="+mj-lt"/>
                <a:ea typeface="仿宋_GB2312" charset="0"/>
                <a:cs typeface="+mj-lt"/>
              </a:rPr>
              <a:t>、</a:t>
            </a:r>
            <a:r>
              <a:rPr lang="en-US" altLang="zh-CN" sz="2400" dirty="0">
                <a:solidFill>
                  <a:srgbClr val="FF0000"/>
                </a:solidFill>
                <a:latin typeface="+mj-lt"/>
                <a:ea typeface="仿宋_GB2312" charset="0"/>
                <a:cs typeface="+mj-lt"/>
              </a:rPr>
              <a:t>7</a:t>
            </a:r>
            <a:r>
              <a:rPr lang="zh-CN" altLang="en-US" sz="2400" dirty="0">
                <a:solidFill>
                  <a:srgbClr val="FF0000"/>
                </a:solidFill>
                <a:latin typeface="+mj-lt"/>
                <a:ea typeface="仿宋_GB2312" charset="0"/>
                <a:cs typeface="+mj-lt"/>
              </a:rPr>
              <a:t>之一</a:t>
            </a:r>
            <a:endParaRPr lang="zh-CN" altLang="en-US" sz="2400" dirty="0">
              <a:solidFill>
                <a:srgbClr val="FF0000"/>
              </a:solidFill>
              <a:latin typeface="+mj-lt"/>
              <a:ea typeface="仿宋_GB2312" charset="0"/>
              <a:cs typeface="+mj-lt"/>
            </a:endParaRPr>
          </a:p>
        </p:txBody>
      </p:sp>
      <p:pic>
        <p:nvPicPr>
          <p:cNvPr id="2" name="图片 1"/>
          <p:cNvPicPr>
            <a:picLocks noChangeAspect="1"/>
          </p:cNvPicPr>
          <p:nvPr/>
        </p:nvPicPr>
        <p:blipFill>
          <a:blip r:embed="rId6"/>
          <a:stretch>
            <a:fillRect/>
          </a:stretch>
        </p:blipFill>
        <p:spPr>
          <a:xfrm>
            <a:off x="571500" y="2896870"/>
            <a:ext cx="4013200" cy="15748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圆角矩形 12"/>
          <p:cNvSpPr/>
          <p:nvPr/>
        </p:nvSpPr>
        <p:spPr bwMode="auto">
          <a:xfrm>
            <a:off x="1083310" y="3640773"/>
            <a:ext cx="2241550" cy="1071563"/>
          </a:xfrm>
          <a:prstGeom prst="roundRect">
            <a:avLst/>
          </a:prstGeom>
          <a:solidFill>
            <a:srgbClr val="92D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等于号 13"/>
          <p:cNvSpPr/>
          <p:nvPr/>
        </p:nvSpPr>
        <p:spPr bwMode="auto">
          <a:xfrm>
            <a:off x="3369310" y="3855085"/>
            <a:ext cx="657225" cy="739775"/>
          </a:xfrm>
          <a:prstGeom prst="mathEqual">
            <a:avLst/>
          </a:prstGeom>
          <a:solidFill>
            <a:schemeClr val="bg1">
              <a:lumMod val="75000"/>
            </a:schemeClr>
          </a:solidFill>
          <a:ln w="12700" cap="flat" cmpd="sng" algn="ctr">
            <a:solidFill>
              <a:schemeClr val="bg2">
                <a:lumMod val="90000"/>
              </a:schemeClr>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7" name="加号 16"/>
          <p:cNvSpPr/>
          <p:nvPr/>
        </p:nvSpPr>
        <p:spPr bwMode="auto">
          <a:xfrm>
            <a:off x="6523673" y="3855085"/>
            <a:ext cx="690563" cy="714375"/>
          </a:xfrm>
          <a:prstGeom prst="mathPlus">
            <a:avLst/>
          </a:prstGeom>
          <a:solidFill>
            <a:schemeClr val="bg1">
              <a:lumMod val="75000"/>
            </a:schemeClr>
          </a:solidFill>
          <a:ln w="12700" cap="flat" cmpd="sng" algn="ctr">
            <a:solidFill>
              <a:schemeClr val="bg2">
                <a:lumMod val="90000"/>
              </a:schemeClr>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grpSp>
        <p:nvGrpSpPr>
          <p:cNvPr id="53252" name="组合 20"/>
          <p:cNvGrpSpPr/>
          <p:nvPr/>
        </p:nvGrpSpPr>
        <p:grpSpPr>
          <a:xfrm>
            <a:off x="4170998" y="3426460"/>
            <a:ext cx="2444750" cy="1646238"/>
            <a:chOff x="4238611" y="3714752"/>
            <a:chExt cx="1855496" cy="2400000"/>
          </a:xfrm>
        </p:grpSpPr>
        <p:sp>
          <p:nvSpPr>
            <p:cNvPr id="16" name="圆角矩形 15"/>
            <p:cNvSpPr/>
            <p:nvPr/>
          </p:nvSpPr>
          <p:spPr bwMode="auto">
            <a:xfrm>
              <a:off x="4238611" y="3714752"/>
              <a:ext cx="1785614" cy="2400000"/>
            </a:xfrm>
            <a:prstGeom prst="roundRect">
              <a:avLst/>
            </a:prstGeom>
            <a:solidFill>
              <a:srgbClr val="92D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53254" name="TextBox 17"/>
            <p:cNvSpPr txBox="1"/>
            <p:nvPr/>
          </p:nvSpPr>
          <p:spPr>
            <a:xfrm>
              <a:off x="4238800" y="4139295"/>
              <a:ext cx="1855307" cy="1479059"/>
            </a:xfrm>
            <a:prstGeom prst="rect">
              <a:avLst/>
            </a:prstGeom>
            <a:noFill/>
            <a:ln w="9525">
              <a:noFill/>
            </a:ln>
          </p:spPr>
          <p:txBody>
            <a:bodyPr anchor="t" anchorCtr="0">
              <a:spAutoFit/>
            </a:bodyPr>
            <a:p>
              <a:r>
                <a:rPr lang="zh-CN" altLang="en-US" sz="2000" dirty="0">
                  <a:solidFill>
                    <a:srgbClr val="000000"/>
                  </a:solidFill>
                  <a:latin typeface="Arial" panose="020B0604020202090204" pitchFamily="34" charset="0"/>
                  <a:ea typeface="宋体" panose="02010600030101010101" pitchFamily="2" charset="-122"/>
                </a:rPr>
                <a:t>建设性质填</a:t>
              </a:r>
              <a:r>
                <a:rPr lang="zh-CN" altLang="en-US" sz="2000" dirty="0">
                  <a:latin typeface="Arial" panose="020B0604020202090204" pitchFamily="34" charset="0"/>
                  <a:ea typeface="宋体" panose="02010600030101010101" pitchFamily="2" charset="-122"/>
                </a:rPr>
                <a:t>“</a:t>
              </a:r>
              <a:r>
                <a:rPr lang="en-US" altLang="zh-CN" sz="2000" dirty="0">
                  <a:latin typeface="Arial" panose="020B0604020202090204" pitchFamily="34" charset="0"/>
                  <a:ea typeface="宋体" panose="02010600030101010101" pitchFamily="2" charset="-122"/>
                </a:rPr>
                <a:t>3</a:t>
              </a:r>
              <a:r>
                <a:rPr lang="zh-CN" altLang="en-US" sz="2000" dirty="0">
                  <a:latin typeface="Arial" panose="020B0604020202090204" pitchFamily="34" charset="0"/>
                  <a:ea typeface="宋体" panose="02010600030101010101" pitchFamily="2" charset="-122"/>
                </a:rPr>
                <a:t>”</a:t>
              </a:r>
              <a:r>
                <a:rPr lang="zh-CN" altLang="en-US" sz="2000" dirty="0">
                  <a:solidFill>
                    <a:srgbClr val="000000"/>
                  </a:solidFill>
                  <a:latin typeface="Arial" panose="020B0604020202090204" pitchFamily="34" charset="0"/>
                  <a:ea typeface="宋体" panose="02010600030101010101" pitchFamily="2" charset="-122"/>
                </a:rPr>
                <a:t>：改建和技术改造的全部工业投资项目</a:t>
              </a:r>
              <a:endParaRPr lang="zh-CN" altLang="en-US" sz="2000" dirty="0">
                <a:solidFill>
                  <a:srgbClr val="000000"/>
                </a:solidFill>
                <a:latin typeface="Arial" panose="020B0604020202090204" pitchFamily="34" charset="0"/>
                <a:ea typeface="宋体" panose="02010600030101010101" pitchFamily="2" charset="-122"/>
              </a:endParaRPr>
            </a:p>
          </p:txBody>
        </p:sp>
      </p:grpSp>
      <p:grpSp>
        <p:nvGrpSpPr>
          <p:cNvPr id="53255" name="组合 19"/>
          <p:cNvGrpSpPr/>
          <p:nvPr/>
        </p:nvGrpSpPr>
        <p:grpSpPr>
          <a:xfrm>
            <a:off x="7215823" y="3269298"/>
            <a:ext cx="2868612" cy="1785937"/>
            <a:chOff x="6953263" y="3187042"/>
            <a:chExt cx="1799736" cy="2599025"/>
          </a:xfrm>
        </p:grpSpPr>
        <p:sp>
          <p:nvSpPr>
            <p:cNvPr id="15" name="圆角矩形 14"/>
            <p:cNvSpPr/>
            <p:nvPr/>
          </p:nvSpPr>
          <p:spPr bwMode="auto">
            <a:xfrm>
              <a:off x="6953263" y="3187042"/>
              <a:ext cx="1785792" cy="2599025"/>
            </a:xfrm>
            <a:prstGeom prst="roundRect">
              <a:avLst/>
            </a:prstGeom>
            <a:solidFill>
              <a:srgbClr val="92D05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53257" name="TextBox 18"/>
            <p:cNvSpPr txBox="1"/>
            <p:nvPr/>
          </p:nvSpPr>
          <p:spPr>
            <a:xfrm>
              <a:off x="6953263" y="3510477"/>
              <a:ext cx="1799736" cy="1963707"/>
            </a:xfrm>
            <a:prstGeom prst="rect">
              <a:avLst/>
            </a:prstGeom>
            <a:noFill/>
            <a:ln w="9525">
              <a:noFill/>
            </a:ln>
          </p:spPr>
          <p:txBody>
            <a:bodyPr anchor="t" anchorCtr="0">
              <a:spAutoFit/>
            </a:bodyPr>
            <a:p>
              <a:r>
                <a:rPr lang="zh-CN" altLang="en-US" sz="2000" dirty="0">
                  <a:solidFill>
                    <a:srgbClr val="000000"/>
                  </a:solidFill>
                  <a:latin typeface="Arial" panose="020B0604020202090204" pitchFamily="34" charset="0"/>
                  <a:ea typeface="宋体" panose="02010600030101010101" pitchFamily="2" charset="-122"/>
                </a:rPr>
                <a:t>扩建、迁建、恢复和单纯购置项目</a:t>
              </a:r>
              <a:r>
                <a:rPr lang="zh-CN" altLang="en-US" sz="2000" dirty="0">
                  <a:latin typeface="Arial" panose="020B0604020202090204" pitchFamily="34" charset="0"/>
                  <a:ea typeface="宋体" panose="02010600030101010101" pitchFamily="2" charset="-122"/>
                </a:rPr>
                <a:t>“</a:t>
              </a:r>
              <a:r>
                <a:rPr lang="en-US" altLang="zh-CN" sz="2000" dirty="0">
                  <a:latin typeface="Arial" panose="020B0604020202090204" pitchFamily="34" charset="0"/>
                  <a:ea typeface="宋体" panose="02010600030101010101" pitchFamily="2" charset="-122"/>
                </a:rPr>
                <a:t>2</a:t>
              </a:r>
              <a:r>
                <a:rPr lang="zh-CN" altLang="en-US" sz="2000" dirty="0">
                  <a:latin typeface="Arial" panose="020B0604020202090204" pitchFamily="34" charset="0"/>
                  <a:ea typeface="宋体" panose="02010600030101010101" pitchFamily="2" charset="-122"/>
                </a:rPr>
                <a:t>、</a:t>
              </a:r>
              <a:r>
                <a:rPr lang="en-US" altLang="zh-CN" sz="2000" dirty="0">
                  <a:latin typeface="Arial" panose="020B0604020202090204" pitchFamily="34" charset="0"/>
                  <a:ea typeface="宋体" panose="02010600030101010101" pitchFamily="2" charset="-122"/>
                </a:rPr>
                <a:t>5</a:t>
              </a:r>
              <a:r>
                <a:rPr lang="zh-CN" altLang="en-US" sz="2000" dirty="0">
                  <a:latin typeface="Arial" panose="020B0604020202090204" pitchFamily="34" charset="0"/>
                  <a:ea typeface="宋体" panose="02010600030101010101" pitchFamily="2" charset="-122"/>
                </a:rPr>
                <a:t>、</a:t>
              </a:r>
              <a:r>
                <a:rPr lang="en-US" altLang="zh-CN" sz="2000" dirty="0">
                  <a:latin typeface="Arial" panose="020B0604020202090204" pitchFamily="34" charset="0"/>
                  <a:ea typeface="宋体" panose="02010600030101010101" pitchFamily="2" charset="-122"/>
                </a:rPr>
                <a:t>6</a:t>
              </a:r>
              <a:r>
                <a:rPr lang="zh-CN" altLang="en-US" sz="2000" dirty="0">
                  <a:latin typeface="Arial" panose="020B0604020202090204" pitchFamily="34" charset="0"/>
                  <a:ea typeface="宋体" panose="02010600030101010101" pitchFamily="2" charset="-122"/>
                </a:rPr>
                <a:t>、</a:t>
              </a:r>
              <a:r>
                <a:rPr lang="en-US" altLang="zh-CN" sz="2000" dirty="0">
                  <a:latin typeface="Arial" panose="020B0604020202090204" pitchFamily="34" charset="0"/>
                  <a:ea typeface="宋体" panose="02010600030101010101" pitchFamily="2" charset="-122"/>
                </a:rPr>
                <a:t>7</a:t>
              </a:r>
              <a:r>
                <a:rPr lang="zh-CN" altLang="en-US" sz="2000" dirty="0">
                  <a:latin typeface="Arial" panose="020B0604020202090204" pitchFamily="34" charset="0"/>
                  <a:ea typeface="宋体" panose="02010600030101010101" pitchFamily="2" charset="-122"/>
                </a:rPr>
                <a:t>”中属于技术改造性质的工业投资项目</a:t>
              </a:r>
              <a:endParaRPr lang="zh-CN" altLang="en-US" sz="2000" dirty="0">
                <a:latin typeface="Arial" panose="020B0604020202090204" pitchFamily="34" charset="0"/>
                <a:ea typeface="宋体" panose="02010600030101010101" pitchFamily="2" charset="-122"/>
              </a:endParaRPr>
            </a:p>
          </p:txBody>
        </p:sp>
      </p:grpSp>
      <p:sp>
        <p:nvSpPr>
          <p:cNvPr id="53258" name="TextBox 21"/>
          <p:cNvSpPr txBox="1"/>
          <p:nvPr/>
        </p:nvSpPr>
        <p:spPr>
          <a:xfrm>
            <a:off x="1149985" y="3712210"/>
            <a:ext cx="1974850" cy="830263"/>
          </a:xfrm>
          <a:prstGeom prst="rect">
            <a:avLst/>
          </a:prstGeom>
          <a:noFill/>
          <a:ln w="9525">
            <a:noFill/>
          </a:ln>
        </p:spPr>
        <p:txBody>
          <a:bodyPr anchor="t" anchorCtr="0">
            <a:spAutoFit/>
          </a:bodyPr>
          <a:p>
            <a:pPr algn="ctr"/>
            <a:r>
              <a:rPr lang="zh-CN" altLang="en-US" sz="2400" b="1" dirty="0">
                <a:latin typeface="仿宋_GB2312" panose="02010609030101010101" pitchFamily="49" charset="-122"/>
                <a:ea typeface="仿宋_GB2312" panose="02010609030101010101" pitchFamily="49" charset="-122"/>
              </a:rPr>
              <a:t>工业</a:t>
            </a:r>
            <a:r>
              <a:rPr lang="zh-CN" altLang="en-US" sz="2400" dirty="0">
                <a:solidFill>
                  <a:srgbClr val="000000"/>
                </a:solidFill>
                <a:latin typeface="仿宋_GB2312" panose="02010609030101010101" pitchFamily="49" charset="-122"/>
                <a:ea typeface="仿宋_GB2312" panose="02010609030101010101" pitchFamily="49" charset="-122"/>
              </a:rPr>
              <a:t>企业技术改造项目</a:t>
            </a:r>
            <a:endParaRPr lang="en-US" altLang="ko-KR" sz="2400" dirty="0">
              <a:solidFill>
                <a:srgbClr val="000000"/>
              </a:solidFill>
              <a:latin typeface="仿宋_GB2312" panose="02010609030101010101" pitchFamily="49" charset="-122"/>
              <a:ea typeface="仿宋_GB2312" panose="02010609030101010101" pitchFamily="49" charset="-122"/>
            </a:endParaRPr>
          </a:p>
        </p:txBody>
      </p:sp>
      <p:sp>
        <p:nvSpPr>
          <p:cNvPr id="20" name="标题 1"/>
          <p:cNvSpPr txBox="1"/>
          <p:nvPr/>
        </p:nvSpPr>
        <p:spPr bwMode="auto">
          <a:xfrm>
            <a:off x="1270953" y="65088"/>
            <a:ext cx="5945188" cy="603250"/>
          </a:xfrm>
          <a:prstGeom prst="rect">
            <a:avLst/>
          </a:prstGeom>
          <a:noFill/>
          <a:ln w="9525">
            <a:noFill/>
            <a:miter lim="800000"/>
          </a:ln>
        </p:spPr>
        <p:txBody>
          <a:bodyPr anchor="b"/>
          <a:lstStyle/>
          <a:p>
            <a:pPr marR="0" defTabSz="914400">
              <a:lnSpc>
                <a:spcPct val="90000"/>
              </a:lnSpc>
              <a:buClrTx/>
              <a:buSzTx/>
              <a:buFontTx/>
              <a:buNone/>
              <a:defRPr/>
            </a:pPr>
            <a:r>
              <a:rPr kumimoji="0" lang="zh-CN" altLang="en-US" sz="3200" b="1" kern="1200" cap="none" spc="0" normalizeH="0" baseline="0" noProof="0" dirty="0">
                <a:effectLst>
                  <a:outerShdw blurRad="38100" dist="38100" dir="2700000" algn="tl">
                    <a:srgbClr val="C0C0C0"/>
                  </a:outerShdw>
                </a:effectLst>
                <a:latin typeface="+mn-ea"/>
                <a:ea typeface="+mn-ea"/>
                <a:cs typeface="+mj-cs"/>
                <a:sym typeface="+mn-lt"/>
              </a:rPr>
              <a:t>工业企业技术改造项目</a:t>
            </a:r>
            <a:endParaRPr kumimoji="0" lang="zh-CN" altLang="en-US" sz="3200" b="1" kern="1200" cap="none" spc="0" normalizeH="0" baseline="0" noProof="0" dirty="0">
              <a:effectLst>
                <a:outerShdw blurRad="38100" dist="38100" dir="2700000" algn="tl">
                  <a:srgbClr val="C0C0C0"/>
                </a:outerShdw>
              </a:effectLst>
              <a:latin typeface="+mn-ea"/>
              <a:ea typeface="+mn-ea"/>
              <a:cs typeface="+mj-cs"/>
              <a:sym typeface="+mn-lt"/>
            </a:endParaRPr>
          </a:p>
        </p:txBody>
      </p:sp>
      <p:sp>
        <p:nvSpPr>
          <p:cNvPr id="53260" name="矩形 22"/>
          <p:cNvSpPr/>
          <p:nvPr/>
        </p:nvSpPr>
        <p:spPr>
          <a:xfrm>
            <a:off x="658495" y="859155"/>
            <a:ext cx="10095865" cy="1753235"/>
          </a:xfrm>
          <a:prstGeom prst="rect">
            <a:avLst/>
          </a:prstGeom>
          <a:noFill/>
          <a:ln w="9525">
            <a:noFill/>
          </a:ln>
        </p:spPr>
        <p:txBody>
          <a:bodyPr wrap="square" anchor="t" anchorCtr="0">
            <a:spAutoFit/>
          </a:bodyPr>
          <a:p>
            <a:pPr algn="just">
              <a:lnSpc>
                <a:spcPct val="150000"/>
              </a:lnSpc>
              <a:buFont typeface="Wingdings" panose="05000000000000000000" pitchFamily="2" charset="2"/>
              <a:buChar char="l"/>
            </a:pPr>
            <a:r>
              <a:rPr lang="zh-CN" altLang="en-US" dirty="0">
                <a:latin typeface="仿宋_GB2312" panose="02010609030101010101" pitchFamily="49" charset="-122"/>
                <a:ea typeface="宋体" panose="02010600030101010101" pitchFamily="2" charset="-122"/>
              </a:rPr>
              <a:t> </a:t>
            </a:r>
            <a:r>
              <a:rPr lang="zh-CN" altLang="en-US" sz="2400" dirty="0">
                <a:latin typeface="仿宋_GB2312" panose="02010609030101010101" pitchFamily="49" charset="-122"/>
                <a:ea typeface="宋体" panose="02010600030101010101" pitchFamily="2" charset="-122"/>
              </a:rPr>
              <a:t> </a:t>
            </a:r>
            <a:r>
              <a:rPr lang="zh-CN" altLang="en-US" sz="2400" dirty="0">
                <a:latin typeface="仿宋_GB2312" panose="02010609030101010101" pitchFamily="49" charset="-122"/>
                <a:ea typeface="仿宋_GB2312" panose="02010609030101010101" pitchFamily="49" charset="-122"/>
              </a:rPr>
              <a:t>指工业企业采用新技术、新工艺、新设备、新材料对现有设施、工艺条件及生产服务等进行改造提升，实现内涵式发展的投资活动。</a:t>
            </a:r>
            <a:endParaRPr lang="en-US" altLang="zh-CN" sz="2400" dirty="0">
              <a:latin typeface="仿宋_GB2312" panose="02010609030101010101" pitchFamily="49" charset="-122"/>
              <a:ea typeface="仿宋_GB2312" panose="02010609030101010101" pitchFamily="49" charset="-122"/>
            </a:endParaRPr>
          </a:p>
          <a:p>
            <a:pPr algn="just">
              <a:lnSpc>
                <a:spcPct val="150000"/>
              </a:lnSpc>
              <a:buFont typeface="Wingdings" panose="05000000000000000000" pitchFamily="2" charset="2"/>
              <a:buChar char="l"/>
            </a:pPr>
            <a:r>
              <a:rPr lang="zh-CN" altLang="en-US" sz="2400" dirty="0">
                <a:latin typeface="仿宋_GB2312" panose="02010609030101010101" pitchFamily="49" charset="-122"/>
                <a:ea typeface="仿宋_GB2312" panose="02010609030101010101" pitchFamily="49" charset="-122"/>
              </a:rPr>
              <a:t>  该指标用于反映</a:t>
            </a:r>
            <a:r>
              <a:rPr lang="zh-CN" altLang="en-US" sz="2400" b="1" dirty="0">
                <a:latin typeface="仿宋_GB2312" panose="02010609030101010101" pitchFamily="49" charset="-122"/>
                <a:ea typeface="仿宋_GB2312" panose="02010609030101010101" pitchFamily="49" charset="-122"/>
              </a:rPr>
              <a:t>投资转型升级</a:t>
            </a:r>
            <a:r>
              <a:rPr lang="zh-CN" altLang="en-US" sz="2400" dirty="0">
                <a:latin typeface="仿宋_GB2312" panose="02010609030101010101" pitchFamily="49" charset="-122"/>
                <a:ea typeface="仿宋_GB2312" panose="02010609030101010101" pitchFamily="49" charset="-122"/>
              </a:rPr>
              <a:t>情况。</a:t>
            </a:r>
            <a:endParaRPr lang="en-US" altLang="zh-CN" sz="2400" dirty="0">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4"/>
          <p:cNvSpPr/>
          <p:nvPr/>
        </p:nvSpPr>
        <p:spPr>
          <a:xfrm>
            <a:off x="1524000" y="1588"/>
            <a:ext cx="309563" cy="368300"/>
          </a:xfrm>
          <a:prstGeom prst="rect">
            <a:avLst/>
          </a:prstGeom>
          <a:noFill/>
          <a:ln w="9525">
            <a:noFill/>
          </a:ln>
        </p:spPr>
        <p:txBody>
          <a:bodyPr wrap="none" anchor="ctr" anchorCtr="0">
            <a:spAutoFit/>
          </a:bodyPr>
          <a:p>
            <a:endParaRPr lang="zh-CN" altLang="en-US" dirty="0">
              <a:latin typeface="Arial" panose="020B0604020202090204" pitchFamily="34" charset="0"/>
              <a:ea typeface="宋体" panose="02010600030101010101" pitchFamily="2" charset="-122"/>
            </a:endParaRPr>
          </a:p>
        </p:txBody>
      </p:sp>
      <p:sp>
        <p:nvSpPr>
          <p:cNvPr id="13314" name="矩形 27"/>
          <p:cNvSpPr/>
          <p:nvPr/>
        </p:nvSpPr>
        <p:spPr>
          <a:xfrm>
            <a:off x="2246313" y="1428750"/>
            <a:ext cx="5694680" cy="922020"/>
          </a:xfrm>
          <a:prstGeom prst="rect">
            <a:avLst/>
          </a:prstGeom>
          <a:noFill/>
          <a:ln w="9525">
            <a:noFill/>
          </a:ln>
        </p:spPr>
        <p:txBody>
          <a:bodyPr wrap="none" anchor="t" anchorCtr="0">
            <a:spAutoFit/>
          </a:bodyPr>
          <a:p>
            <a:r>
              <a:rPr lang="zh-CN" altLang="en-US" sz="5400" b="1" dirty="0">
                <a:latin typeface="Arial" panose="020B0604020202090204" pitchFamily="34" charset="0"/>
                <a:ea typeface="宋体" panose="02010600030101010101" pitchFamily="2" charset="-122"/>
              </a:rPr>
              <a:t>一、制度修订内容</a:t>
            </a:r>
            <a:endParaRPr lang="zh-CN" altLang="en-US" sz="5400" b="1" dirty="0">
              <a:latin typeface="Arial" panose="020B0604020202090204" pitchFamily="34"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43"/>
          <p:cNvSpPr/>
          <p:nvPr/>
        </p:nvSpPr>
        <p:spPr>
          <a:xfrm>
            <a:off x="2141538" y="1533525"/>
            <a:ext cx="7837487" cy="644525"/>
          </a:xfrm>
          <a:prstGeom prst="rect">
            <a:avLst/>
          </a:prstGeom>
          <a:noFill/>
          <a:ln w="9525">
            <a:noFill/>
          </a:ln>
        </p:spPr>
        <p:txBody>
          <a:bodyPr anchor="t" anchorCtr="0">
            <a:spAutoFit/>
          </a:bodyPr>
          <a:p>
            <a:pPr>
              <a:lnSpc>
                <a:spcPct val="150000"/>
              </a:lnSpc>
            </a:pPr>
            <a:endParaRPr lang="en-US" altLang="zh-CN" sz="2400" dirty="0">
              <a:solidFill>
                <a:schemeClr val="bg1"/>
              </a:solidFill>
              <a:latin typeface="Arial" panose="020B0604020202090204" pitchFamily="34" charset="0"/>
              <a:ea typeface="宋体" panose="02010600030101010101" pitchFamily="2" charset="-122"/>
            </a:endParaRPr>
          </a:p>
        </p:txBody>
      </p:sp>
      <p:sp>
        <p:nvSpPr>
          <p:cNvPr id="54274" name="矩形 19"/>
          <p:cNvSpPr/>
          <p:nvPr/>
        </p:nvSpPr>
        <p:spPr>
          <a:xfrm>
            <a:off x="474345" y="1143000"/>
            <a:ext cx="10546715" cy="2861310"/>
          </a:xfrm>
          <a:prstGeom prst="rect">
            <a:avLst/>
          </a:prstGeom>
          <a:noFill/>
          <a:ln w="9525">
            <a:noFill/>
          </a:ln>
        </p:spPr>
        <p:txBody>
          <a:bodyPr wrap="square" anchor="t" anchorCtr="0">
            <a:spAutoFit/>
          </a:bodyPr>
          <a:p>
            <a:pPr>
              <a:lnSpc>
                <a:spcPct val="150000"/>
              </a:lnSpc>
              <a:spcBef>
                <a:spcPts val="0"/>
              </a:spcBef>
              <a:spcAft>
                <a:spcPts val="0"/>
              </a:spcAft>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指以改造城镇危旧住房、改善困难家庭住房条件为目的投资项目，包括城市棚户区（危旧房）改造房、国有工矿棚户区改造房、国有林区棚户区和国有林场危旧房改造房、国有垦区危房改造房和中央下放的地方煤矿棚户区改造房。</a:t>
            </a:r>
            <a:endParaRPr lang="en-US" altLang="zh-CN" sz="2400" dirty="0">
              <a:solidFill>
                <a:srgbClr val="000000"/>
              </a:solidFill>
              <a:latin typeface="+mj-lt"/>
              <a:ea typeface="仿宋_GB2312" panose="02010609030101010101" pitchFamily="49" charset="-122"/>
              <a:cs typeface="+mj-lt"/>
            </a:endParaRPr>
          </a:p>
          <a:p>
            <a:pPr>
              <a:lnSpc>
                <a:spcPct val="150000"/>
              </a:lnSpc>
              <a:spcBef>
                <a:spcPts val="0"/>
              </a:spcBef>
              <a:spcAft>
                <a:spcPts val="0"/>
              </a:spcAft>
              <a:buFont typeface="Wingdings" panose="05000000000000000000" pitchFamily="2" charset="2"/>
              <a:buChar char="l"/>
            </a:pPr>
            <a:r>
              <a:rPr lang="zh-CN" altLang="en-US" sz="2400" dirty="0">
                <a:latin typeface="+mj-lt"/>
                <a:ea typeface="仿宋_GB2312" panose="02010609030101010101" pitchFamily="49" charset="-122"/>
                <a:cs typeface="+mj-lt"/>
              </a:rPr>
              <a:t>该指标用于反映棚户区改造投资情况。</a:t>
            </a:r>
            <a:endParaRPr lang="en-US" altLang="zh-CN" sz="2400" dirty="0">
              <a:latin typeface="+mj-lt"/>
              <a:ea typeface="仿宋_GB2312" panose="02010609030101010101" pitchFamily="49" charset="-122"/>
              <a:cs typeface="+mj-lt"/>
            </a:endParaRPr>
          </a:p>
          <a:p>
            <a:pPr>
              <a:lnSpc>
                <a:spcPct val="150000"/>
              </a:lnSpc>
              <a:spcBef>
                <a:spcPts val="0"/>
              </a:spcBef>
              <a:spcAft>
                <a:spcPts val="0"/>
              </a:spcAft>
              <a:buFont typeface="Wingdings" panose="05000000000000000000" pitchFamily="2" charset="2"/>
              <a:buChar char="l"/>
            </a:pPr>
            <a:r>
              <a:rPr lang="zh-CN" altLang="en-US" sz="2400" dirty="0">
                <a:solidFill>
                  <a:srgbClr val="FF0000"/>
                </a:solidFill>
                <a:latin typeface="+mj-lt"/>
                <a:ea typeface="仿宋_GB2312" panose="02010609030101010101" pitchFamily="49" charset="-122"/>
                <a:cs typeface="+mj-lt"/>
              </a:rPr>
              <a:t>棚户区改造项目属于保障性住房建设项目，项目行业编码应为</a:t>
            </a:r>
            <a:r>
              <a:rPr lang="en-US" altLang="zh-CN" sz="2400" dirty="0">
                <a:solidFill>
                  <a:srgbClr val="FF0000"/>
                </a:solidFill>
                <a:latin typeface="+mj-lt"/>
                <a:ea typeface="仿宋_GB2312" panose="02010609030101010101" pitchFamily="49" charset="-122"/>
                <a:cs typeface="+mj-lt"/>
              </a:rPr>
              <a:t>7090</a:t>
            </a:r>
            <a:endParaRPr lang="en-US" altLang="zh-CN" sz="2400" dirty="0">
              <a:solidFill>
                <a:srgbClr val="FF0000"/>
              </a:solidFill>
              <a:latin typeface="+mj-lt"/>
              <a:ea typeface="仿宋_GB2312" panose="02010609030101010101" pitchFamily="49" charset="-122"/>
              <a:cs typeface="+mj-lt"/>
            </a:endParaRPr>
          </a:p>
        </p:txBody>
      </p:sp>
      <p:sp>
        <p:nvSpPr>
          <p:cNvPr id="54275" name="标题 1"/>
          <p:cNvSpPr txBox="1"/>
          <p:nvPr/>
        </p:nvSpPr>
        <p:spPr>
          <a:xfrm>
            <a:off x="1198880" y="44450"/>
            <a:ext cx="5000625" cy="603250"/>
          </a:xfrm>
          <a:prstGeom prst="rect">
            <a:avLst/>
          </a:prstGeom>
          <a:noFill/>
          <a:ln w="9525">
            <a:noFill/>
          </a:ln>
        </p:spPr>
        <p:txBody>
          <a:bodyPr anchor="b" anchorCtr="0"/>
          <a:p>
            <a:pPr>
              <a:lnSpc>
                <a:spcPct val="90000"/>
              </a:lnSpc>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棚户区改造项目</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43"/>
          <p:cNvSpPr/>
          <p:nvPr/>
        </p:nvSpPr>
        <p:spPr>
          <a:xfrm>
            <a:off x="2141538" y="1973263"/>
            <a:ext cx="7837487" cy="644525"/>
          </a:xfrm>
          <a:prstGeom prst="rect">
            <a:avLst/>
          </a:prstGeom>
          <a:noFill/>
          <a:ln w="9525">
            <a:noFill/>
          </a:ln>
        </p:spPr>
        <p:txBody>
          <a:bodyPr anchor="t" anchorCtr="0">
            <a:spAutoFit/>
          </a:bodyPr>
          <a:p>
            <a:pPr>
              <a:lnSpc>
                <a:spcPct val="150000"/>
              </a:lnSpc>
            </a:pPr>
            <a:endParaRPr lang="en-US" altLang="zh-CN" sz="2400" dirty="0">
              <a:solidFill>
                <a:schemeClr val="bg1"/>
              </a:solidFill>
              <a:latin typeface="Arial" panose="020B0604020202090204" pitchFamily="34" charset="0"/>
              <a:ea typeface="宋体" panose="02010600030101010101" pitchFamily="2" charset="-122"/>
            </a:endParaRPr>
          </a:p>
        </p:txBody>
      </p:sp>
      <p:sp>
        <p:nvSpPr>
          <p:cNvPr id="56322" name="矩形 19"/>
          <p:cNvSpPr/>
          <p:nvPr/>
        </p:nvSpPr>
        <p:spPr>
          <a:xfrm>
            <a:off x="548005" y="890270"/>
            <a:ext cx="10518775" cy="5077460"/>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指对城市、县城（城关镇）建成于</a:t>
            </a:r>
            <a:r>
              <a:rPr lang="en-US" altLang="zh-CN" sz="2400" dirty="0">
                <a:solidFill>
                  <a:srgbClr val="000000"/>
                </a:solidFill>
                <a:latin typeface="+mj-lt"/>
                <a:ea typeface="仿宋_GB2312" panose="02010609030101010101" pitchFamily="49" charset="-122"/>
                <a:cs typeface="+mj-lt"/>
              </a:rPr>
              <a:t>2000</a:t>
            </a:r>
            <a:r>
              <a:rPr lang="zh-CN" altLang="en-US" sz="2400" dirty="0">
                <a:solidFill>
                  <a:srgbClr val="000000"/>
                </a:solidFill>
                <a:latin typeface="+mj-lt"/>
                <a:ea typeface="仿宋_GB2312" panose="02010609030101010101" pitchFamily="49" charset="-122"/>
                <a:cs typeface="+mj-lt"/>
              </a:rPr>
              <a:t>年以前、公共设施落后影响居民基本生活、居民改造意愿强烈的住宅小区的改造提升项目。</a:t>
            </a:r>
            <a:endParaRPr lang="zh-CN" altLang="en-US" sz="2400" dirty="0">
              <a:solidFill>
                <a:srgbClr val="000000"/>
              </a:solidFill>
              <a:latin typeface="+mj-lt"/>
              <a:ea typeface="仿宋_GB2312" panose="02010609030101010101" pitchFamily="49" charset="-122"/>
              <a:cs typeface="+mj-lt"/>
            </a:endParaRPr>
          </a:p>
          <a:p>
            <a:pPr>
              <a:lnSpc>
                <a:spcPct val="150000"/>
              </a:lnSpc>
              <a:buFont typeface="Wingdings" panose="05000000000000000000" pitchFamily="2" charset="2"/>
              <a:buChar char="l"/>
            </a:pPr>
            <a:r>
              <a:rPr lang="en-US" altLang="zh-CN" sz="2400" dirty="0">
                <a:solidFill>
                  <a:srgbClr val="000000"/>
                </a:solidFill>
                <a:latin typeface="+mj-lt"/>
                <a:ea typeface="仿宋_GB2312" panose="02010609030101010101" pitchFamily="49" charset="-122"/>
                <a:cs typeface="+mj-lt"/>
              </a:rPr>
              <a:t>改造内容包括小区内道路、供排水、供电、供气、供热、绿化、照明、围墙等基础设施的更新改造；小区内配套养老扶幼、无障碍设施、便民市场等服务设施的建设、改造；小区内房屋公共区域修缮、建筑节能改造，有条件的居住建筑加装电梯等；与小区直接相关的城市、县城（城关镇）道路和公共交通、通信、供排水、供气、供热、停车库（场）、污水与垃圾处理等基础设施的改造提升。</a:t>
            </a:r>
            <a:endParaRPr lang="en-US" altLang="zh-CN" sz="2400" dirty="0">
              <a:solidFill>
                <a:srgbClr val="000000"/>
              </a:solidFill>
              <a:latin typeface="+mj-lt"/>
              <a:ea typeface="仿宋_GB2312" panose="02010609030101010101" pitchFamily="49" charset="-122"/>
              <a:cs typeface="+mj-lt"/>
            </a:endParaRPr>
          </a:p>
          <a:p>
            <a:pPr>
              <a:lnSpc>
                <a:spcPct val="150000"/>
              </a:lnSpc>
              <a:buFont typeface="Wingdings" panose="05000000000000000000" pitchFamily="2" charset="2"/>
              <a:buChar char="l"/>
            </a:pPr>
            <a:r>
              <a:rPr lang="en-US" altLang="zh-CN" sz="2400" dirty="0">
                <a:solidFill>
                  <a:srgbClr val="FF0000"/>
                </a:solidFill>
                <a:latin typeface="+mj-lt"/>
                <a:ea typeface="仿宋_GB2312" panose="02010609030101010101" pitchFamily="49" charset="-122"/>
                <a:cs typeface="+mj-lt"/>
              </a:rPr>
              <a:t>老旧小区项目应列入本地区老旧小区改造计划。</a:t>
            </a:r>
            <a:endParaRPr lang="en-US" altLang="zh-CN" sz="2400" dirty="0">
              <a:solidFill>
                <a:srgbClr val="FF0000"/>
              </a:solidFill>
              <a:latin typeface="+mj-lt"/>
              <a:ea typeface="仿宋_GB2312" panose="02010609030101010101" pitchFamily="49" charset="-122"/>
              <a:cs typeface="+mj-lt"/>
            </a:endParaRPr>
          </a:p>
        </p:txBody>
      </p:sp>
      <p:sp>
        <p:nvSpPr>
          <p:cNvPr id="56323" name="标题 1"/>
          <p:cNvSpPr txBox="1"/>
          <p:nvPr/>
        </p:nvSpPr>
        <p:spPr>
          <a:xfrm>
            <a:off x="1198880" y="44450"/>
            <a:ext cx="5000625" cy="603250"/>
          </a:xfrm>
          <a:prstGeom prst="rect">
            <a:avLst/>
          </a:prstGeom>
          <a:noFill/>
          <a:ln w="9525">
            <a:noFill/>
          </a:ln>
        </p:spPr>
        <p:txBody>
          <a:bodyPr anchor="b" anchorCtr="0"/>
          <a:p>
            <a:pPr>
              <a:lnSpc>
                <a:spcPct val="90000"/>
              </a:lnSpc>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老旧小区改造项目</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43"/>
          <p:cNvSpPr/>
          <p:nvPr/>
        </p:nvSpPr>
        <p:spPr>
          <a:xfrm>
            <a:off x="2141538" y="1973263"/>
            <a:ext cx="7837487" cy="644525"/>
          </a:xfrm>
          <a:prstGeom prst="rect">
            <a:avLst/>
          </a:prstGeom>
          <a:noFill/>
          <a:ln w="9525">
            <a:noFill/>
          </a:ln>
        </p:spPr>
        <p:txBody>
          <a:bodyPr anchor="t" anchorCtr="0">
            <a:spAutoFit/>
          </a:bodyPr>
          <a:p>
            <a:pPr>
              <a:lnSpc>
                <a:spcPct val="150000"/>
              </a:lnSpc>
            </a:pPr>
            <a:endParaRPr lang="en-US" altLang="zh-CN" sz="2400" dirty="0">
              <a:solidFill>
                <a:schemeClr val="bg1"/>
              </a:solidFill>
              <a:latin typeface="Arial" panose="020B0604020202090204" pitchFamily="34" charset="0"/>
              <a:ea typeface="宋体" panose="02010600030101010101" pitchFamily="2" charset="-122"/>
            </a:endParaRPr>
          </a:p>
        </p:txBody>
      </p:sp>
      <p:sp>
        <p:nvSpPr>
          <p:cNvPr id="56322" name="矩形 19"/>
          <p:cNvSpPr/>
          <p:nvPr/>
        </p:nvSpPr>
        <p:spPr>
          <a:xfrm>
            <a:off x="648335" y="929640"/>
            <a:ext cx="10824845" cy="4523105"/>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400" dirty="0">
                <a:solidFill>
                  <a:schemeClr val="tx1"/>
                </a:solidFill>
                <a:latin typeface="+mj-lt"/>
                <a:ea typeface="仿宋_GB2312" panose="02010609030101010101" pitchFamily="49" charset="-122"/>
                <a:cs typeface="+mj-lt"/>
              </a:rPr>
              <a:t>信息类新型基础设施项目：主要指基于新一代信息技术演化生成的基础设施。包括：以5G、千兆光纤宽带、物联网等为代表的通信网络建设项目；以人工智能、云计算、区块链为代表的新技术投资项目；以数据中心、智能计算中心为代表的算力基础设施项目。</a:t>
            </a:r>
            <a:endParaRPr lang="zh-CN" altLang="en-US" sz="2400" dirty="0">
              <a:solidFill>
                <a:schemeClr val="tx1"/>
              </a:solidFill>
              <a:latin typeface="+mj-lt"/>
              <a:ea typeface="仿宋_GB2312" panose="02010609030101010101" pitchFamily="49" charset="-122"/>
              <a:cs typeface="+mj-lt"/>
            </a:endParaRPr>
          </a:p>
          <a:p>
            <a:pPr>
              <a:lnSpc>
                <a:spcPct val="150000"/>
              </a:lnSpc>
              <a:buFont typeface="Wingdings" panose="05000000000000000000" pitchFamily="2" charset="2"/>
              <a:buChar char="l"/>
            </a:pPr>
            <a:r>
              <a:rPr lang="zh-CN" altLang="en-US" sz="2400" dirty="0">
                <a:solidFill>
                  <a:schemeClr val="tx1"/>
                </a:solidFill>
                <a:latin typeface="+mj-lt"/>
                <a:ea typeface="仿宋_GB2312" panose="02010609030101010101" pitchFamily="49" charset="-122"/>
                <a:cs typeface="+mj-lt"/>
              </a:rPr>
              <a:t>融合类新型基础设施项目：主要指深度应用互联网、大数据、人工智能等技术，支撑传统基础设施转型升级，进而形成传统与新科技相融合的基础设施。</a:t>
            </a:r>
            <a:endParaRPr lang="zh-CN" altLang="en-US" sz="2400" dirty="0">
              <a:solidFill>
                <a:schemeClr val="tx1"/>
              </a:solidFill>
              <a:latin typeface="+mj-lt"/>
              <a:ea typeface="仿宋_GB2312" panose="02010609030101010101" pitchFamily="49" charset="-122"/>
              <a:cs typeface="+mj-lt"/>
            </a:endParaRPr>
          </a:p>
          <a:p>
            <a:pPr>
              <a:lnSpc>
                <a:spcPct val="150000"/>
              </a:lnSpc>
              <a:buFont typeface="Wingdings" panose="05000000000000000000" pitchFamily="2" charset="2"/>
              <a:buChar char="l"/>
            </a:pPr>
            <a:r>
              <a:rPr lang="zh-CN" altLang="en-US" sz="2400" dirty="0">
                <a:solidFill>
                  <a:schemeClr val="tx1"/>
                </a:solidFill>
                <a:latin typeface="+mj-lt"/>
                <a:ea typeface="仿宋_GB2312" panose="02010609030101010101" pitchFamily="49" charset="-122"/>
                <a:cs typeface="+mj-lt"/>
              </a:rPr>
              <a:t>创新类新型基础设施项目：主要指支撑科学研究、技术开发、产品研制的具有公益属性的基础设施。如，重大科技、科学研究、产业技术创新等建设项目。</a:t>
            </a:r>
            <a:endParaRPr lang="zh-CN" altLang="en-US" sz="2400" dirty="0">
              <a:solidFill>
                <a:schemeClr val="tx1"/>
              </a:solidFill>
              <a:latin typeface="+mj-lt"/>
              <a:ea typeface="仿宋_GB2312" panose="02010609030101010101" pitchFamily="49" charset="-122"/>
              <a:cs typeface="+mj-lt"/>
            </a:endParaRPr>
          </a:p>
        </p:txBody>
      </p:sp>
      <p:sp>
        <p:nvSpPr>
          <p:cNvPr id="56323" name="标题 1"/>
          <p:cNvSpPr txBox="1"/>
          <p:nvPr/>
        </p:nvSpPr>
        <p:spPr>
          <a:xfrm>
            <a:off x="1271905" y="116205"/>
            <a:ext cx="5000625" cy="603250"/>
          </a:xfrm>
          <a:prstGeom prst="rect">
            <a:avLst/>
          </a:prstGeom>
          <a:noFill/>
          <a:ln w="9525">
            <a:noFill/>
          </a:ln>
        </p:spPr>
        <p:txBody>
          <a:bodyPr anchor="b" anchorCtr="0"/>
          <a:p>
            <a:pPr>
              <a:lnSpc>
                <a:spcPct val="90000"/>
              </a:lnSpc>
            </a:pPr>
            <a:r>
              <a:rPr lang="zh-CN" altLang="en-US" sz="3200" b="1" dirty="0">
                <a:solidFill>
                  <a:schemeClr val="tx1"/>
                </a:solidFill>
                <a:latin typeface="仿宋_GB2312" panose="02010609030101010101" pitchFamily="49" charset="-122"/>
                <a:ea typeface="仿宋_GB2312" panose="02010609030101010101" pitchFamily="49" charset="-122"/>
                <a:sym typeface="+mn-ea"/>
              </a:rPr>
              <a:t>新型基础设施项目</a:t>
            </a:r>
            <a:endParaRPr lang="zh-CN" altLang="en-US" sz="3200" b="1" dirty="0">
              <a:solidFill>
                <a:schemeClr val="tx1"/>
              </a:solidFill>
              <a:latin typeface="仿宋_GB2312" panose="02010609030101010101" pitchFamily="49" charset="-122"/>
              <a:ea typeface="仿宋_GB2312" panose="02010609030101010101" pitchFamily="49" charset="-122"/>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594995" y="980440"/>
            <a:ext cx="10988040" cy="5169535"/>
          </a:xfrm>
          <a:prstGeom prst="rect">
            <a:avLst/>
          </a:prstGeom>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mj-lt"/>
                <a:ea typeface="宋体" panose="02010600030101010101" pitchFamily="2" charset="-122"/>
                <a:cs typeface="+mj-lt"/>
                <a:sym typeface="+mn-ea"/>
              </a:rPr>
              <a:t>  </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按建设项目设计文件中规定的</a:t>
            </a:r>
            <a:r>
              <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永久性工程第一次开始施工</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的年月填写。建设项目永久性工程的开工时间，一般是指永久性工程正式破土开槽开始施工的时间，作为建筑物组成部分的正式打桩也算为开工。</a:t>
            </a:r>
            <a:endPar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在此以前的准备工作，如工程地质勘察、平整场地、旧有建筑物的拆除、临时建筑、施工用临时道路、水、电等工程都不算正式开工。总体设计内的工程开工之前，用迁移补偿费先进行拆迁还建工程的项目不算正式开工。</a:t>
            </a:r>
            <a:endPar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没有土建工程的项目，开工时间填写</a:t>
            </a:r>
            <a:r>
              <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安装工程开始施工</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的时间。水利、交通、铁路等需要进行大量土、石方工程的项目，开工时间按</a:t>
            </a:r>
            <a:r>
              <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开始进行土、石方工程</a:t>
            </a:r>
            <a:r>
              <a:rPr kumimoji="0" lang="zh-CN" altLang="en-US"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rPr>
              <a:t>的时间填写。</a:t>
            </a:r>
            <a:endParaRPr kumimoji="0" lang="en-US" altLang="zh-CN" sz="2400" b="0" i="0" u="none" strike="noStrike" kern="1200" cap="none" spc="0" normalizeH="0" baseline="0" noProof="0" dirty="0">
              <a:ln>
                <a:noFill/>
              </a:ln>
              <a:solidFill>
                <a:schemeClr val="tx1"/>
              </a:solidFill>
              <a:effectLst/>
              <a:uLnTx/>
              <a:uFillTx/>
              <a:latin typeface="+mj-lt"/>
              <a:ea typeface="仿宋_GB2312" panose="02010609030101010101" pitchFamily="49" charset="-122"/>
              <a:cs typeface="+mj-lt"/>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项目正式开工才能报送数据。</a:t>
            </a:r>
            <a:endParaRPr kumimoji="0" lang="en-US" altLang="zh-CN"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rPr>
              <a:t>开工时间≠开始拆迁时间≠准备工作时间 ≠入库时间</a:t>
            </a:r>
            <a:endParaRPr kumimoji="0" lang="zh-CN" altLang="en-US" sz="2400" b="1" i="0" u="none" strike="noStrike" kern="1200" cap="none" spc="0" normalizeH="0" baseline="0" noProof="0" dirty="0">
              <a:ln>
                <a:noFill/>
              </a:ln>
              <a:solidFill>
                <a:srgbClr val="FF0000"/>
              </a:solidFill>
              <a:effectLst/>
              <a:uLnTx/>
              <a:uFillTx/>
              <a:latin typeface="+mj-lt"/>
              <a:ea typeface="仿宋_GB2312" panose="02010609030101010101" pitchFamily="49" charset="-122"/>
              <a:cs typeface="+mj-lt"/>
              <a:sym typeface="+mn-ea"/>
            </a:endParaRPr>
          </a:p>
        </p:txBody>
      </p:sp>
      <p:sp>
        <p:nvSpPr>
          <p:cNvPr id="57346" name="标题 1"/>
          <p:cNvSpPr txBox="1"/>
          <p:nvPr/>
        </p:nvSpPr>
        <p:spPr>
          <a:xfrm>
            <a:off x="1126808" y="116205"/>
            <a:ext cx="6357937" cy="552450"/>
          </a:xfrm>
          <a:prstGeom prst="rect">
            <a:avLst/>
          </a:prstGeom>
          <a:noFill/>
          <a:ln w="9525">
            <a:noFill/>
          </a:ln>
        </p:spPr>
        <p:txBody>
          <a:bodyPr anchor="t" anchorCtr="0"/>
          <a:p>
            <a:pPr>
              <a:buFontTx/>
            </a:pPr>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项目开工时间</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783590" y="908685"/>
            <a:ext cx="10624820" cy="4523105"/>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rgbClr val="000000"/>
                </a:solidFill>
                <a:effectLst/>
                <a:uLnTx/>
                <a:uFillTx/>
                <a:latin typeface="仿宋_GB2312" panose="02010609030101010101" pitchFamily="49" charset="-122"/>
                <a:ea typeface="仿宋_GB2312" panose="02010609030101010101" pitchFamily="49" charset="-122"/>
                <a:cs typeface="+mn-cs"/>
              </a:rPr>
              <a:t>指建设项目按计划规定的生产能力（或效益）在本年内按合同规定全部建成，经验收合格或达到竣工验收标准</a:t>
            </a:r>
            <a:r>
              <a:rPr lang="zh-CN" altLang="en-US" sz="2400" noProof="0" dirty="0">
                <a:ln>
                  <a:noFill/>
                </a:ln>
                <a:solidFill>
                  <a:srgbClr val="000000"/>
                </a:solidFill>
                <a:effectLst/>
                <a:uLnTx/>
                <a:uFillTx/>
                <a:latin typeface="仿宋_GB2312" panose="02010609030101010101" pitchFamily="49" charset="-122"/>
                <a:ea typeface="仿宋_GB2312" panose="02010609030101010101" pitchFamily="49" charset="-122"/>
                <a:sym typeface="+mn-ea"/>
              </a:rPr>
              <a:t>（</a:t>
            </a:r>
            <a:r>
              <a:rPr kumimoji="0" lang="zh-CN" altLang="en-US" sz="2400" b="0" i="0" u="none" strike="noStrike" kern="1200" cap="none" spc="0" normalizeH="0" baseline="0" noProof="0" dirty="0">
                <a:ln>
                  <a:noFill/>
                </a:ln>
                <a:solidFill>
                  <a:srgbClr val="000000"/>
                </a:solidFill>
                <a:effectLst/>
                <a:uLnTx/>
                <a:uFillTx/>
                <a:latin typeface="仿宋_GB2312" panose="02010609030101010101" pitchFamily="49" charset="-122"/>
                <a:ea typeface="仿宋_GB2312" panose="02010609030101010101" pitchFamily="49" charset="-122"/>
                <a:cs typeface="+mn-cs"/>
              </a:rPr>
              <a:t>引进项目并应按合同规定经过试生产考核达到验收标准，经双方签字确认</a:t>
            </a:r>
            <a:r>
              <a:rPr lang="zh-CN" altLang="en-US" sz="2400" noProof="0" dirty="0">
                <a:ln>
                  <a:noFill/>
                </a:ln>
                <a:solidFill>
                  <a:srgbClr val="000000"/>
                </a:solidFill>
                <a:effectLst/>
                <a:uLnTx/>
                <a:uFillTx/>
                <a:latin typeface="仿宋_GB2312" panose="02010609030101010101" pitchFamily="49" charset="-122"/>
                <a:ea typeface="仿宋_GB2312" panose="02010609030101010101" pitchFamily="49" charset="-122"/>
                <a:sym typeface="+mn-ea"/>
              </a:rPr>
              <a:t>）</a:t>
            </a:r>
            <a:r>
              <a:rPr kumimoji="0" lang="zh-CN" altLang="en-US" sz="2400" b="0" i="0" u="none" strike="noStrike" kern="1200" cap="none" spc="0" normalizeH="0" baseline="0" noProof="0" dirty="0">
                <a:ln>
                  <a:noFill/>
                </a:ln>
                <a:solidFill>
                  <a:srgbClr val="000000"/>
                </a:solidFill>
                <a:effectLst/>
                <a:uLnTx/>
                <a:uFillTx/>
                <a:latin typeface="仿宋_GB2312" panose="02010609030101010101" pitchFamily="49" charset="-122"/>
                <a:ea typeface="仿宋_GB2312" panose="02010609030101010101" pitchFamily="49" charset="-122"/>
                <a:cs typeface="+mn-cs"/>
              </a:rPr>
              <a:t>正式移交生产或交付使用的时间。</a:t>
            </a:r>
            <a:endParaRPr kumimoji="0" lang="zh-CN" altLang="en-US" sz="2400" b="0" i="0" u="none" strike="noStrike" kern="1200" cap="none" spc="0" normalizeH="0" baseline="0" noProof="0" dirty="0">
              <a:ln>
                <a:noFill/>
              </a:ln>
              <a:solidFill>
                <a:srgbClr val="000000"/>
              </a:solidFill>
              <a:effectLst/>
              <a:uLnTx/>
              <a:uFillTx/>
              <a:latin typeface="仿宋_GB2312" panose="02010609030101010101" pitchFamily="49" charset="-122"/>
              <a:ea typeface="仿宋_GB2312" panose="02010609030101010101" pitchFamily="49" charset="-122"/>
              <a:cs typeface="+mn-cs"/>
            </a:endParaRPr>
          </a:p>
          <a:p>
            <a:pPr marL="0" marR="0" lvl="0" algn="l" defTabSz="914400" rtl="0" eaLnBrk="1" fontAlgn="base" latinLnBrk="0" hangingPunct="1">
              <a:lnSpc>
                <a:spcPct val="200000"/>
              </a:lnSpc>
              <a:spcBef>
                <a:spcPct val="0"/>
              </a:spcBef>
              <a:spcAft>
                <a:spcPct val="0"/>
              </a:spcAft>
              <a:buClrTx/>
              <a:buSzTx/>
              <a:buFont typeface="Wingdings" panose="05000000000000000000" pitchFamily="2" charset="2"/>
              <a:defRPr/>
            </a:pPr>
            <a:endParaRPr kumimoji="0" lang="zh-CN" altLang="en-US"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开工时间和投产时间填报格式：</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202212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202208</a:t>
            </a:r>
            <a:endPar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a:p>
            <a:pPr marL="342900" marR="0" lvl="0" indent="-342900" algn="l" defTabSz="914400" rtl="0" eaLnBrk="1" fontAlgn="base" latinLnBrk="0" hangingPunct="1">
              <a:lnSpc>
                <a:spcPct val="200000"/>
              </a:lnSpc>
              <a:spcBef>
                <a:spcPct val="0"/>
              </a:spcBef>
              <a:spcAft>
                <a:spcPct val="0"/>
              </a:spcAft>
              <a:buClrTx/>
              <a:buSzTx/>
              <a:buFont typeface="Wingdings" panose="05000000000000000000" charset="0"/>
              <a:buChar char="ý"/>
              <a:defRPr/>
            </a:pP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错误格式示例：</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12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2022.12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20228</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2022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年</a:t>
            </a:r>
            <a:r>
              <a:rPr kumimoji="0" lang="en-US" altLang="zh-CN"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12</a:t>
            </a:r>
            <a:r>
              <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月</a:t>
            </a:r>
            <a:endParaRPr kumimoji="0" lang="zh-CN" altLang="en-US" sz="2400" b="1"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p:txBody>
      </p:sp>
      <p:sp>
        <p:nvSpPr>
          <p:cNvPr id="58370" name="标题 1"/>
          <p:cNvSpPr txBox="1"/>
          <p:nvPr/>
        </p:nvSpPr>
        <p:spPr>
          <a:xfrm>
            <a:off x="1198880" y="44450"/>
            <a:ext cx="6357938" cy="552450"/>
          </a:xfrm>
          <a:prstGeom prst="rect">
            <a:avLst/>
          </a:prstGeom>
          <a:noFill/>
          <a:ln w="9525">
            <a:noFill/>
          </a:ln>
        </p:spPr>
        <p:txBody>
          <a:bodyPr anchor="t" anchorCtr="0"/>
          <a:p>
            <a:r>
              <a:rPr lang="zh-CN" altLang="zh-CN" sz="3200" b="1" dirty="0">
                <a:latin typeface="仿宋_GB2312" panose="02010609030101010101" pitchFamily="49" charset="-122"/>
                <a:ea typeface="仿宋_GB2312" panose="02010609030101010101" pitchFamily="49" charset="-122"/>
                <a:sym typeface="Times New Roman" panose="02020503050405090304" pitchFamily="18" charset="0"/>
              </a:rPr>
              <a:t>本年全部投产时间</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66750" y="981710"/>
            <a:ext cx="10487025" cy="4523105"/>
          </a:xfrm>
          <a:prstGeom prst="rect">
            <a:avLst/>
          </a:prstGeom>
        </p:spPr>
        <p:txBody>
          <a:bodyPr wrap="square">
            <a:spAutoFit/>
          </a:bodyPr>
          <a:lstStyle/>
          <a:p>
            <a:pPr marL="342900" marR="0" lvl="0" indent="-342900" algn="l" defTabSz="914400" rtl="0" eaLnBrk="1" fontAlgn="base" latinLnBrk="0" hangingPunct="1">
              <a:lnSpc>
                <a:spcPct val="200000"/>
              </a:lnSpc>
              <a:spcBef>
                <a:spcPct val="0"/>
              </a:spcBef>
              <a:spcAft>
                <a:spcPct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在建：指项目本年正式进行过建筑或安装施工活动，但在报告期末尚未建成投产</a:t>
            </a:r>
            <a:r>
              <a:rPr kumimoji="0" lang="en-US" altLang="zh-CN"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处于建设阶段。包括本期施工项目，也包括以前年度施过工结转到本期尚未开工的建设项目。</a:t>
            </a:r>
            <a:endPar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a:p>
            <a:pPr marL="342900" marR="0" lvl="0" indent="-342900" algn="l" defTabSz="914400" rtl="0" eaLnBrk="1" fontAlgn="base" latinLnBrk="0" hangingPunct="1">
              <a:lnSpc>
                <a:spcPct val="200000"/>
              </a:lnSpc>
              <a:spcBef>
                <a:spcPct val="0"/>
              </a:spcBef>
              <a:spcAft>
                <a:spcPct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全部投产：指项目按计划规定的生产能力（或效益）在报告期内全部建成，经验收合格或达到竣工验收标准。</a:t>
            </a:r>
            <a:endPar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a:p>
            <a:pPr marL="342900" marR="0" lvl="0" indent="-342900" algn="l" defTabSz="914400" rtl="0" eaLnBrk="1" fontAlgn="base" latinLnBrk="0" hangingPunct="1">
              <a:lnSpc>
                <a:spcPct val="200000"/>
              </a:lnSpc>
              <a:spcBef>
                <a:spcPct val="0"/>
              </a:spcBef>
              <a:spcAft>
                <a:spcPct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全部停缓建：指在报告期内经批准并已收到全部停缓建通知的项目。</a:t>
            </a:r>
            <a:endPar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p:txBody>
      </p:sp>
      <p:sp>
        <p:nvSpPr>
          <p:cNvPr id="59394" name="标题 1"/>
          <p:cNvSpPr txBox="1"/>
          <p:nvPr/>
        </p:nvSpPr>
        <p:spPr>
          <a:xfrm>
            <a:off x="1127125" y="116205"/>
            <a:ext cx="6357938" cy="552450"/>
          </a:xfrm>
          <a:prstGeom prst="rect">
            <a:avLst/>
          </a:prstGeom>
          <a:noFill/>
          <a:ln w="9525">
            <a:noFill/>
          </a:ln>
        </p:spPr>
        <p:txBody>
          <a:bodyPr anchor="t" anchorCtr="0"/>
          <a:p>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期末项目建设状态</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23570" y="1412875"/>
            <a:ext cx="10629265" cy="2306955"/>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sym typeface="+mn-ea"/>
              </a:rPr>
              <a:t> </a:t>
            </a:r>
            <a:r>
              <a:rPr kumimoji="0" lang="en-US" altLang="zh-CN" sz="18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sym typeface="+mn-ea"/>
              </a:rPr>
              <a:t>    </a:t>
            </a:r>
            <a:r>
              <a:rPr kumimoji="0"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指使用地方政府专项债券资金的项目。地方政府专项债券指省级政府为有一定收益的公益性项目发行的、以公益性项目对应的政府性基金收入或专项收入作为还本付息资金来源的政府债券，包括新增专项债券和再融资专项债券等。</a:t>
            </a:r>
            <a:endParaRPr kumimoji="0"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p:txBody>
      </p:sp>
      <p:sp>
        <p:nvSpPr>
          <p:cNvPr id="61442" name="标题 1"/>
          <p:cNvSpPr txBox="1"/>
          <p:nvPr/>
        </p:nvSpPr>
        <p:spPr>
          <a:xfrm>
            <a:off x="1198880" y="44450"/>
            <a:ext cx="6357938" cy="552450"/>
          </a:xfrm>
          <a:prstGeom prst="rect">
            <a:avLst/>
          </a:prstGeom>
          <a:noFill/>
          <a:ln w="9525">
            <a:noFill/>
          </a:ln>
        </p:spPr>
        <p:txBody>
          <a:bodyPr anchor="t" anchorCtr="0"/>
          <a:p>
            <a:r>
              <a:rPr lang="zh-CN" altLang="en-US" sz="3200" b="1" dirty="0">
                <a:solidFill>
                  <a:srgbClr val="FF0000"/>
                </a:solidFill>
                <a:latin typeface="仿宋_GB2312" panose="02010609030101010101" pitchFamily="49" charset="-122"/>
                <a:ea typeface="仿宋_GB2312" panose="02010609030101010101" pitchFamily="49" charset="-122"/>
                <a:sym typeface="Times New Roman" panose="02020503050405090304" pitchFamily="18" charset="0"/>
              </a:rPr>
              <a:t>政府专项债项目</a:t>
            </a:r>
            <a:endParaRPr lang="zh-CN" altLang="en-US" sz="3200" b="1" dirty="0">
              <a:solidFill>
                <a:srgbClr val="FF0000"/>
              </a:solidFill>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430530" y="824865"/>
            <a:ext cx="10875010" cy="5169535"/>
          </a:xfrm>
          <a:prstGeom prst="rect">
            <a:avLst/>
          </a:prstGeom>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lang="zh-CN" altLang="en-US" sz="2400" b="1" noProof="0" dirty="0">
                <a:ln>
                  <a:noFill/>
                </a:ln>
                <a:solidFill>
                  <a:schemeClr val="tx1"/>
                </a:solidFill>
                <a:effectLst/>
                <a:uLnTx/>
                <a:uFillTx/>
                <a:latin typeface="仿宋_GB2312" panose="02010609030101010101" pitchFamily="49" charset="-122"/>
                <a:ea typeface="仿宋_GB2312" panose="02010609030101010101" pitchFamily="49" charset="-122"/>
                <a:sym typeface="+mn-ea"/>
              </a:rPr>
              <a:t>项目建筑工程、安装工程投资的依据，</a:t>
            </a:r>
            <a:r>
              <a:rPr lang="zh-CN" altLang="en-US" sz="2400" noProof="0" dirty="0">
                <a:ln>
                  <a:noFill/>
                </a:ln>
                <a:solidFill>
                  <a:schemeClr val="tx1"/>
                </a:solidFill>
                <a:effectLst/>
                <a:uLnTx/>
                <a:uFillTx/>
                <a:latin typeface="+mn-ea"/>
                <a:sym typeface="+mn-ea"/>
              </a:rPr>
              <a:t> </a:t>
            </a:r>
            <a:r>
              <a:rPr lang="zh-CN" altLang="en-US" sz="2400" b="1" noProof="0" dirty="0">
                <a:ln>
                  <a:noFill/>
                </a:ln>
                <a:solidFill>
                  <a:schemeClr val="tx1"/>
                </a:solidFill>
                <a:effectLst/>
                <a:uLnTx/>
                <a:uFillTx/>
                <a:latin typeface="仿宋_GB2312" panose="02010609030101010101" pitchFamily="49" charset="-122"/>
                <a:ea typeface="仿宋_GB2312" panose="02010609030101010101" pitchFamily="49" charset="-122"/>
                <a:sym typeface="+mn-ea"/>
              </a:rPr>
              <a:t>调查单位可在两类中择一作为填报依据并在该项目期间保持一致。</a:t>
            </a: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a:t>
            </a:r>
            <a:endParaRPr kumimoji="0" lang="en-US" altLang="zh-CN"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ü"/>
              <a:defRPr/>
            </a:pPr>
            <a:r>
              <a:rPr kumimoji="0" lang="zh-CN" altLang="en-US"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rPr>
              <a:t>如确因新报填错或在统计检查中发现填错，确实无法满足凭证要求的，可进行修改，各级统计机构需要严格审核材料，</a:t>
            </a:r>
            <a:r>
              <a:rPr lang="zh-CN" altLang="en-US" sz="2400" b="1" noProof="0" dirty="0">
                <a:ln>
                  <a:noFill/>
                </a:ln>
                <a:solidFill>
                  <a:srgbClr val="FF0000"/>
                </a:solidFill>
                <a:effectLst/>
                <a:uLnTx/>
                <a:uFillTx/>
                <a:latin typeface="仿宋_GB2312" panose="02010609030101010101" pitchFamily="49" charset="-122"/>
                <a:ea typeface="仿宋_GB2312" panose="02010609030101010101" pitchFamily="49" charset="-122"/>
                <a:sym typeface="+mn-ea"/>
              </a:rPr>
              <a:t>调查单位按照变更前后的依据分别计算项目的累计投资额和本年完成投资额，报省级投资处审核确定后，由投资司变更。</a:t>
            </a:r>
            <a:r>
              <a:rPr kumimoji="0" lang="zh-CN" altLang="en-US"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rPr>
              <a:t>（指无法提供凭证，而不是因方法不同数据报送快慢不同）</a:t>
            </a:r>
            <a:endParaRPr kumimoji="0" lang="zh-CN" altLang="en-US"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endParaRPr>
          </a:p>
          <a:p>
            <a:pPr marL="0" marR="0" lvl="0" indent="0" algn="l" defTabSz="914400" rtl="0" eaLnBrk="1" fontAlgn="base" latinLnBrk="0" hangingPunct="1">
              <a:lnSpc>
                <a:spcPct val="125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建筑安装工程可以选择以下两种方式之一填报：</a:t>
            </a:r>
            <a:endParaRPr kumimoji="0" lang="en-US" altLang="zh-CN"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a:p>
            <a:pPr marL="457200" marR="0" lvl="1" indent="0" algn="l" defTabSz="914400" rtl="0" eaLnBrk="1" fontAlgn="base" latinLnBrk="0" hangingPunct="1">
              <a:lnSpc>
                <a:spcPct val="125000"/>
              </a:lnSpc>
              <a:spcBef>
                <a:spcPct val="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①工程结算单或进度单：由工程三方（建设方、施工方、监理方）签字认定，</a:t>
            </a:r>
            <a:r>
              <a:rPr kumimoji="0" lang="zh-CN" altLang="en-US"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rPr>
              <a:t>单方或双方出具的进度单不做为填报依据。</a:t>
            </a:r>
            <a:endParaRPr kumimoji="0" lang="en-US" altLang="zh-CN" sz="2400" b="1" i="0" u="none" strike="noStrike" kern="1200" cap="none" spc="0" normalizeH="0" baseline="0" noProof="0" dirty="0">
              <a:ln>
                <a:noFill/>
              </a:ln>
              <a:solidFill>
                <a:srgbClr val="FF0000"/>
              </a:solidFill>
              <a:effectLst/>
              <a:uLnTx/>
              <a:uFillTx/>
              <a:latin typeface="仿宋_GB2312" panose="02010609030101010101" pitchFamily="49" charset="-122"/>
              <a:ea typeface="仿宋_GB2312" panose="02010609030101010101" pitchFamily="49" charset="-122"/>
              <a:cs typeface="+mn-cs"/>
              <a:sym typeface="+mn-ea"/>
            </a:endParaRPr>
          </a:p>
          <a:p>
            <a:pPr marL="457200" marR="0" lvl="1" indent="0" algn="l" defTabSz="914400" rtl="0" eaLnBrk="1" fontAlgn="base" latinLnBrk="0" hangingPunct="1">
              <a:lnSpc>
                <a:spcPct val="125000"/>
              </a:lnSpc>
              <a:spcBef>
                <a:spcPct val="0"/>
              </a:spcBef>
              <a:spcAft>
                <a:spcPct val="0"/>
              </a:spcAft>
              <a:buClrTx/>
              <a:buSzTx/>
              <a:buFont typeface="Arial" panose="020B060402020209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rPr>
              <a:t>②会计科目或支付凭证。</a:t>
            </a:r>
            <a:r>
              <a:rPr lang="zh-CN" altLang="en-US" sz="2400" b="1" noProof="0" dirty="0">
                <a:ln>
                  <a:noFill/>
                </a:ln>
                <a:solidFill>
                  <a:srgbClr val="FF0000"/>
                </a:solidFill>
                <a:effectLst/>
                <a:uLnTx/>
                <a:uFillTx/>
                <a:latin typeface="仿宋_GB2312" panose="02010609030101010101" pitchFamily="49" charset="-122"/>
                <a:ea typeface="仿宋_GB2312" panose="02010609030101010101" pitchFamily="49" charset="-122"/>
                <a:sym typeface="+mn-ea"/>
              </a:rPr>
              <a:t>对执行企业会计准则的调查单位的新入库项目，建议采用会计科目或支付凭证作为填报依据。</a:t>
            </a:r>
            <a:endParaRPr kumimoji="0" lang="zh-CN" altLang="en-US" sz="2400" b="0" i="0" u="none" strike="noStrike" kern="1200" cap="none" spc="0" normalizeH="0" baseline="0" noProof="0" dirty="0">
              <a:ln>
                <a:noFill/>
              </a:ln>
              <a:solidFill>
                <a:schemeClr val="tx1"/>
              </a:solidFill>
              <a:effectLst/>
              <a:uLnTx/>
              <a:uFillTx/>
              <a:latin typeface="仿宋_GB2312" panose="02010609030101010101" pitchFamily="49" charset="-122"/>
              <a:ea typeface="仿宋_GB2312" panose="02010609030101010101" pitchFamily="49" charset="-122"/>
              <a:cs typeface="+mn-cs"/>
              <a:sym typeface="+mn-ea"/>
            </a:endParaRPr>
          </a:p>
        </p:txBody>
      </p:sp>
      <p:sp>
        <p:nvSpPr>
          <p:cNvPr id="62466" name="标题 1"/>
          <p:cNvSpPr txBox="1"/>
          <p:nvPr/>
        </p:nvSpPr>
        <p:spPr>
          <a:xfrm>
            <a:off x="1126808" y="116205"/>
            <a:ext cx="6357937" cy="552450"/>
          </a:xfrm>
          <a:prstGeom prst="rect">
            <a:avLst/>
          </a:prstGeom>
          <a:noFill/>
          <a:ln w="9525">
            <a:noFill/>
          </a:ln>
        </p:spPr>
        <p:txBody>
          <a:bodyPr anchor="t" anchorCtr="0"/>
          <a:p>
            <a:r>
              <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rPr>
              <a:t>建筑安装工程填报依据</a:t>
            </a:r>
            <a:endParaRPr lang="zh-CN" altLang="en-US" sz="3200" b="1" dirty="0">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191770" y="672465"/>
            <a:ext cx="11809095" cy="618553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sz="2400" b="0" i="0" u="none" strike="noStrike" kern="1200" cap="none" spc="0" normalizeH="0" baseline="0" noProof="0" dirty="0">
                <a:ln>
                  <a:noFill/>
                </a:ln>
                <a:effectLst/>
                <a:uLnTx/>
                <a:uFillTx/>
                <a:latin typeface="+mj-lt"/>
                <a:ea typeface="仿宋_GB2312" charset="0"/>
                <a:cs typeface="+mj-lt"/>
                <a:sym typeface="+mn-ea"/>
              </a:rPr>
              <a:t>     </a:t>
            </a:r>
            <a:r>
              <a:rPr kumimoji="0" sz="2400" b="0" i="0" u="none" strike="noStrike" kern="1200" cap="none" spc="0" normalizeH="0" baseline="0" noProof="0" dirty="0">
                <a:ln>
                  <a:noFill/>
                </a:ln>
                <a:effectLst/>
                <a:uLnTx/>
                <a:uFillTx/>
                <a:latin typeface="+mj-lt"/>
                <a:ea typeface="仿宋_GB2312" charset="0"/>
                <a:cs typeface="+mj-lt"/>
                <a:sym typeface="+mn-ea"/>
              </a:rPr>
              <a:t>指对本市建成区内城市空间形态和城市功能的持续完善和优化调整</a:t>
            </a:r>
            <a:r>
              <a:rPr kumimoji="0" lang="zh-CN" sz="2400" b="0" i="0" u="none" strike="noStrike" kern="1200" cap="none" spc="0" normalizeH="0" baseline="0" noProof="0" dirty="0">
                <a:ln>
                  <a:noFill/>
                </a:ln>
                <a:effectLst/>
                <a:uLnTx/>
                <a:uFillTx/>
                <a:latin typeface="+mj-lt"/>
                <a:ea typeface="仿宋_GB2312" charset="0"/>
                <a:cs typeface="+mj-lt"/>
                <a:sym typeface="+mn-ea"/>
              </a:rPr>
              <a:t>，</a:t>
            </a:r>
            <a:r>
              <a:rPr sz="2400" noProof="0" dirty="0">
                <a:ln>
                  <a:noFill/>
                </a:ln>
                <a:effectLst/>
                <a:uLnTx/>
                <a:uFillTx/>
                <a:latin typeface="+mj-lt"/>
                <a:ea typeface="仿宋_GB2312" charset="0"/>
                <a:cs typeface="+mj-lt"/>
                <a:sym typeface="+mn-ea"/>
              </a:rPr>
              <a:t>城市更新活动不包括土地储备、房地产一级开发等项目。</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1.以保障老旧平房院落、危旧楼房、老旧小区等房屋安全，提升居住品质为主的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居住类</a:t>
            </a:r>
            <a:r>
              <a:rPr kumimoji="0" sz="2400" b="0" i="0" u="none" strike="noStrike" kern="1200" cap="none" spc="0" normalizeH="0" baseline="0" noProof="0" dirty="0">
                <a:ln>
                  <a:noFill/>
                </a:ln>
                <a:effectLst/>
                <a:uLnTx/>
                <a:uFillTx/>
                <a:latin typeface="+mj-lt"/>
                <a:ea typeface="仿宋_GB2312" charset="0"/>
                <a:cs typeface="+mj-lt"/>
                <a:sym typeface="+mn-ea"/>
              </a:rPr>
              <a:t>城市更新；</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2.以推动老旧厂房、低效产业园区、老旧低效楼宇、传统商业设施等存量空间资源提质增效为主的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产业类</a:t>
            </a:r>
            <a:r>
              <a:rPr kumimoji="0" sz="2400" b="0" i="0" u="none" strike="noStrike" kern="1200" cap="none" spc="0" normalizeH="0" baseline="0" noProof="0" dirty="0">
                <a:ln>
                  <a:noFill/>
                </a:ln>
                <a:effectLst/>
                <a:uLnTx/>
                <a:uFillTx/>
                <a:latin typeface="+mj-lt"/>
                <a:ea typeface="仿宋_GB2312" charset="0"/>
                <a:cs typeface="+mj-lt"/>
                <a:sym typeface="+mn-ea"/>
              </a:rPr>
              <a:t>城市更新；</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3.以更新改造老旧市政基础设施、公共服务设施、公共安全设施，保障安全、补足短板为主的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设施类</a:t>
            </a:r>
            <a:r>
              <a:rPr kumimoji="0" sz="2400" b="0" i="0" u="none" strike="noStrike" kern="1200" cap="none" spc="0" normalizeH="0" baseline="0" noProof="0" dirty="0">
                <a:ln>
                  <a:noFill/>
                </a:ln>
                <a:effectLst/>
                <a:uLnTx/>
                <a:uFillTx/>
                <a:latin typeface="+mj-lt"/>
                <a:ea typeface="仿宋_GB2312" charset="0"/>
                <a:cs typeface="+mj-lt"/>
                <a:sym typeface="+mn-ea"/>
              </a:rPr>
              <a:t>城市更新；</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4.以提升绿色空间、滨水空间、慢行系统等环境品质为主的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公共空间类</a:t>
            </a:r>
            <a:r>
              <a:rPr kumimoji="0" sz="2400" b="0" i="0" u="none" strike="noStrike" kern="1200" cap="none" spc="0" normalizeH="0" baseline="0" noProof="0" dirty="0">
                <a:ln>
                  <a:noFill/>
                </a:ln>
                <a:effectLst/>
                <a:uLnTx/>
                <a:uFillTx/>
                <a:latin typeface="+mj-lt"/>
                <a:ea typeface="仿宋_GB2312" charset="0"/>
                <a:cs typeface="+mj-lt"/>
                <a:sym typeface="+mn-ea"/>
              </a:rPr>
              <a:t>城市更新；</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5.以统筹存量资源配置，优化功能布局，实现片区可持续发展的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区域综合性</a:t>
            </a:r>
            <a:r>
              <a:rPr kumimoji="0" sz="2400" b="0" i="0" u="none" strike="noStrike" kern="1200" cap="none" spc="0" normalizeH="0" baseline="0" noProof="0" dirty="0">
                <a:ln>
                  <a:noFill/>
                </a:ln>
                <a:effectLst/>
                <a:uLnTx/>
                <a:uFillTx/>
                <a:latin typeface="+mj-lt"/>
                <a:ea typeface="仿宋_GB2312" charset="0"/>
                <a:cs typeface="+mj-lt"/>
                <a:sym typeface="+mn-ea"/>
              </a:rPr>
              <a:t>城市更新；</a:t>
            </a:r>
            <a:endParaRPr kumimoji="0" sz="2400" b="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l"/>
              <a:defRPr/>
            </a:pPr>
            <a:r>
              <a:rPr kumimoji="0" sz="2400" b="0" i="0" u="none" strike="noStrike" kern="1200" cap="none" spc="0" normalizeH="0" baseline="0" noProof="0" dirty="0">
                <a:ln>
                  <a:noFill/>
                </a:ln>
                <a:effectLst/>
                <a:uLnTx/>
                <a:uFillTx/>
                <a:latin typeface="+mj-lt"/>
                <a:ea typeface="仿宋_GB2312" charset="0"/>
                <a:cs typeface="+mj-lt"/>
                <a:sym typeface="+mn-ea"/>
              </a:rPr>
              <a:t>6.市人民政府确定的</a:t>
            </a:r>
            <a:r>
              <a:rPr kumimoji="0" sz="2400" b="0" i="0" u="none" strike="noStrike" kern="1200" cap="none" spc="0" normalizeH="0" baseline="0" noProof="0" dirty="0">
                <a:ln>
                  <a:noFill/>
                </a:ln>
                <a:solidFill>
                  <a:srgbClr val="FF0000"/>
                </a:solidFill>
                <a:effectLst/>
                <a:uLnTx/>
                <a:uFillTx/>
                <a:latin typeface="+mj-lt"/>
                <a:ea typeface="仿宋_GB2312" charset="0"/>
                <a:cs typeface="+mj-lt"/>
                <a:sym typeface="+mn-ea"/>
              </a:rPr>
              <a:t>其他</a:t>
            </a:r>
            <a:r>
              <a:rPr kumimoji="0" sz="2400" b="0" i="0" u="none" strike="noStrike" kern="1200" cap="none" spc="0" normalizeH="0" baseline="0" noProof="0" dirty="0">
                <a:ln>
                  <a:noFill/>
                </a:ln>
                <a:effectLst/>
                <a:uLnTx/>
                <a:uFillTx/>
                <a:latin typeface="+mj-lt"/>
                <a:ea typeface="仿宋_GB2312" charset="0"/>
                <a:cs typeface="+mj-lt"/>
                <a:sym typeface="+mn-ea"/>
              </a:rPr>
              <a:t>城市更新活动。</a:t>
            </a:r>
            <a:endParaRPr kumimoji="0" sz="2400" b="0" i="0" u="none" strike="noStrike" kern="1200" cap="none" spc="0" normalizeH="0" baseline="0" noProof="0" dirty="0">
              <a:ln>
                <a:noFill/>
              </a:ln>
              <a:effectLst/>
              <a:uLnTx/>
              <a:uFillTx/>
              <a:latin typeface="+mj-lt"/>
              <a:ea typeface="仿宋_GB2312" charset="0"/>
              <a:cs typeface="+mj-lt"/>
              <a:sym typeface="+mn-ea"/>
            </a:endParaRPr>
          </a:p>
        </p:txBody>
      </p:sp>
      <p:sp>
        <p:nvSpPr>
          <p:cNvPr id="61442" name="标题 1"/>
          <p:cNvSpPr txBox="1"/>
          <p:nvPr/>
        </p:nvSpPr>
        <p:spPr>
          <a:xfrm>
            <a:off x="1198880" y="44450"/>
            <a:ext cx="6357938" cy="552450"/>
          </a:xfrm>
          <a:prstGeom prst="rect">
            <a:avLst/>
          </a:prstGeom>
          <a:noFill/>
          <a:ln w="9525">
            <a:noFill/>
          </a:ln>
        </p:spPr>
        <p:txBody>
          <a:bodyPr anchor="t" anchorCtr="0"/>
          <a:p>
            <a:r>
              <a:rPr sz="3200" b="1" dirty="0">
                <a:solidFill>
                  <a:srgbClr val="FF0000"/>
                </a:solidFill>
                <a:latin typeface="仿宋_GB2312" panose="02010609030101010101" pitchFamily="49" charset="-122"/>
                <a:ea typeface="仿宋_GB2312" panose="02010609030101010101" pitchFamily="49" charset="-122"/>
                <a:sym typeface="Times New Roman" panose="02020503050405090304" pitchFamily="18" charset="0"/>
              </a:rPr>
              <a:t>城市有机更新项目</a:t>
            </a:r>
            <a:r>
              <a:rPr lang="zh-CN" altLang="en-US" sz="3200" b="1" dirty="0">
                <a:solidFill>
                  <a:srgbClr val="FF0000"/>
                </a:solidFill>
                <a:latin typeface="仿宋_GB2312" panose="02010609030101010101" pitchFamily="49" charset="-122"/>
                <a:ea typeface="仿宋_GB2312" panose="02010609030101010101" pitchFamily="49" charset="-122"/>
                <a:sym typeface="Times New Roman" panose="02020503050405090304" pitchFamily="18" charset="0"/>
              </a:rPr>
              <a:t> </a:t>
            </a:r>
            <a:endParaRPr lang="zh-CN" altLang="en-US" sz="3200" b="1" dirty="0">
              <a:solidFill>
                <a:srgbClr val="FF0000"/>
              </a:solidFill>
              <a:latin typeface="仿宋_GB2312" panose="02010609030101010101" pitchFamily="49" charset="-122"/>
              <a:ea typeface="仿宋_GB2312" panose="02010609030101010101" pitchFamily="49" charset="-122"/>
              <a:sym typeface="Times New Roman" panose="0202050305040509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xfrm>
            <a:off x="1198880" y="-317"/>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rPr>
              <a:t>项目投资情况</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
        <p:nvSpPr>
          <p:cNvPr id="105" name="文本框 104"/>
          <p:cNvSpPr txBox="1"/>
          <p:nvPr/>
        </p:nvSpPr>
        <p:spPr>
          <a:xfrm>
            <a:off x="911225" y="5085080"/>
            <a:ext cx="9528810" cy="368300"/>
          </a:xfrm>
          <a:prstGeom prst="rect">
            <a:avLst/>
          </a:prstGeom>
          <a:noFill/>
          <a:ln w="9525">
            <a:noFill/>
          </a:ln>
        </p:spPr>
        <p:txBody>
          <a:bodyPr wrap="square">
            <a:spAutoFit/>
          </a:bodyPr>
          <a:p>
            <a:r>
              <a:rPr lang="zh-CN" altLang="en-US"/>
              <a:t> </a:t>
            </a:r>
            <a:endParaRPr lang="zh-CN" altLang="en-US"/>
          </a:p>
        </p:txBody>
      </p:sp>
      <p:pic>
        <p:nvPicPr>
          <p:cNvPr id="4" name="图片 3"/>
          <p:cNvPicPr/>
          <p:nvPr/>
        </p:nvPicPr>
        <p:blipFill>
          <a:blip r:embed="rId1"/>
          <a:stretch>
            <a:fillRect/>
          </a:stretch>
        </p:blipFill>
        <p:spPr>
          <a:xfrm>
            <a:off x="695325" y="908685"/>
            <a:ext cx="10215880" cy="5444490"/>
          </a:xfrm>
          <a:prstGeom prst="rect">
            <a:avLst/>
          </a:prstGeom>
          <a:noFill/>
          <a:ln w="9525">
            <a:noFill/>
          </a:ln>
        </p:spPr>
      </p:pic>
      <p:sp>
        <p:nvSpPr>
          <p:cNvPr id="106" name="文本框 105"/>
          <p:cNvSpPr txBox="1"/>
          <p:nvPr/>
        </p:nvSpPr>
        <p:spPr>
          <a:xfrm>
            <a:off x="3433763" y="5164138"/>
            <a:ext cx="5080000" cy="368300"/>
          </a:xfrm>
          <a:prstGeom prst="rect">
            <a:avLst/>
          </a:prstGeom>
          <a:noFill/>
          <a:ln w="9525">
            <a:noFill/>
          </a:ln>
        </p:spPr>
        <p:txBody>
          <a:bodyPr>
            <a:spAutoFit/>
          </a:bodyPr>
          <a:p>
            <a:r>
              <a:rPr lang="zh-CN" altLang="en-US"/>
              <a:t> </a:t>
            </a: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xfrm>
            <a:off x="1198880" y="-317"/>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
        <p:nvSpPr>
          <p:cNvPr id="105" name="文本框 104"/>
          <p:cNvSpPr txBox="1"/>
          <p:nvPr/>
        </p:nvSpPr>
        <p:spPr>
          <a:xfrm>
            <a:off x="911225" y="5085080"/>
            <a:ext cx="9528810" cy="368300"/>
          </a:xfrm>
          <a:prstGeom prst="rect">
            <a:avLst/>
          </a:prstGeom>
          <a:noFill/>
          <a:ln w="9525">
            <a:noFill/>
          </a:ln>
        </p:spPr>
        <p:txBody>
          <a:bodyPr wrap="square">
            <a:spAutoFit/>
          </a:bodyPr>
          <a:p>
            <a:r>
              <a:rPr lang="zh-CN" altLang="en-US"/>
              <a:t> </a:t>
            </a:r>
            <a:endParaRPr lang="zh-CN" altLang="en-US"/>
          </a:p>
        </p:txBody>
      </p:sp>
      <p:sp>
        <p:nvSpPr>
          <p:cNvPr id="106" name="文本框 105"/>
          <p:cNvSpPr txBox="1"/>
          <p:nvPr/>
        </p:nvSpPr>
        <p:spPr>
          <a:xfrm>
            <a:off x="3433763" y="5164138"/>
            <a:ext cx="5080000" cy="368300"/>
          </a:xfrm>
          <a:prstGeom prst="rect">
            <a:avLst/>
          </a:prstGeom>
          <a:noFill/>
          <a:ln w="9525">
            <a:noFill/>
          </a:ln>
        </p:spPr>
        <p:txBody>
          <a:bodyPr>
            <a:spAutoFit/>
          </a:bodyPr>
          <a:p>
            <a:r>
              <a:rPr lang="zh-CN" altLang="en-US"/>
              <a:t> </a:t>
            </a:r>
            <a:endParaRPr lang="zh-CN" altLang="en-US"/>
          </a:p>
        </p:txBody>
      </p:sp>
      <p:pic>
        <p:nvPicPr>
          <p:cNvPr id="3" name="图片 2"/>
          <p:cNvPicPr/>
          <p:nvPr>
            <p:custDataLst>
              <p:tags r:id="rId1"/>
            </p:custDataLst>
          </p:nvPr>
        </p:nvPicPr>
        <p:blipFill>
          <a:blip r:embed="rId2"/>
          <a:stretch>
            <a:fillRect/>
          </a:stretch>
        </p:blipFill>
        <p:spPr>
          <a:xfrm>
            <a:off x="382905" y="798195"/>
            <a:ext cx="10910570" cy="5945505"/>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txBox="1"/>
          <p:nvPr/>
        </p:nvSpPr>
        <p:spPr>
          <a:xfrm>
            <a:off x="1354138" y="0"/>
            <a:ext cx="7056437" cy="654050"/>
          </a:xfrm>
          <a:prstGeom prst="rect">
            <a:avLst/>
          </a:prstGeom>
          <a:noFill/>
          <a:ln w="9525">
            <a:noFill/>
          </a:ln>
        </p:spPr>
        <p:txBody>
          <a:bodyPr anchor="b" anchorCtr="0"/>
          <a:p>
            <a:pPr>
              <a:lnSpc>
                <a:spcPct val="90000"/>
              </a:lnSpc>
            </a:pPr>
            <a:r>
              <a:rPr lang="en-US" altLang="zh-CN" sz="3200" b="1" dirty="0">
                <a:latin typeface="+mj-lt"/>
                <a:ea typeface="仿宋_GB2312" panose="02010609030101010101" pitchFamily="49" charset="-122"/>
                <a:cs typeface="+mj-lt"/>
                <a:sym typeface="Times New Roman" panose="02020503050405090304" pitchFamily="18" charset="0"/>
              </a:rPr>
              <a:t>c101 </a:t>
            </a:r>
            <a:r>
              <a:rPr lang="zh-CN" altLang="en-US" sz="3200" b="1" dirty="0">
                <a:latin typeface="+mj-lt"/>
                <a:ea typeface="仿宋_GB2312" panose="02010609030101010101" pitchFamily="49" charset="-122"/>
                <a:cs typeface="+mj-lt"/>
                <a:sym typeface="Times New Roman" panose="02020503050405090304" pitchFamily="18" charset="0"/>
              </a:rPr>
              <a:t>计划总投资</a:t>
            </a:r>
            <a:endParaRPr lang="zh-CN" altLang="en-US" sz="3200" b="1" dirty="0">
              <a:latin typeface="+mj-lt"/>
              <a:ea typeface="仿宋_GB2312" panose="02010609030101010101" pitchFamily="49" charset="-122"/>
              <a:cs typeface="+mj-lt"/>
              <a:sym typeface="Times New Roman" panose="02020503050405090304" pitchFamily="18" charset="0"/>
            </a:endParaRPr>
          </a:p>
        </p:txBody>
      </p:sp>
      <p:sp>
        <p:nvSpPr>
          <p:cNvPr id="64514" name="矩形 5"/>
          <p:cNvSpPr/>
          <p:nvPr/>
        </p:nvSpPr>
        <p:spPr>
          <a:xfrm>
            <a:off x="376555" y="852170"/>
            <a:ext cx="11021695" cy="5631180"/>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 与项目审批文件（或其他文件）中计划总投资一致。</a:t>
            </a:r>
            <a:endParaRPr lang="en-US" altLang="zh-CN" sz="2400" dirty="0">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latin typeface="+mj-lt"/>
                <a:ea typeface="仿宋_GB2312" panose="02010609030101010101" pitchFamily="49" charset="-122"/>
                <a:cs typeface="+mj-lt"/>
              </a:rPr>
              <a:t>计划总投资按以下办法确定填报：</a:t>
            </a:r>
            <a:endParaRPr lang="zh-CN" altLang="en-US" sz="2400" dirty="0">
              <a:latin typeface="+mj-lt"/>
              <a:ea typeface="仿宋_GB2312" panose="02010609030101010101" pitchFamily="49" charset="-122"/>
              <a:cs typeface="+mj-lt"/>
            </a:endParaRPr>
          </a:p>
          <a:p>
            <a:pPr algn="just">
              <a:lnSpc>
                <a:spcPct val="150000"/>
              </a:lnSpc>
            </a:pPr>
            <a:r>
              <a:rPr lang="zh-CN" altLang="en-US" sz="2400" dirty="0">
                <a:latin typeface="+mj-lt"/>
                <a:ea typeface="仿宋_GB2312" panose="02010609030101010101" pitchFamily="49" charset="-122"/>
                <a:cs typeface="+mj-lt"/>
              </a:rPr>
              <a:t>（</a:t>
            </a:r>
            <a:r>
              <a:rPr lang="en-US" altLang="zh-CN" sz="2400" dirty="0">
                <a:latin typeface="+mj-lt"/>
                <a:ea typeface="仿宋_GB2312" panose="02010609030101010101" pitchFamily="49" charset="-122"/>
                <a:cs typeface="+mj-lt"/>
              </a:rPr>
              <a:t>1</a:t>
            </a:r>
            <a:r>
              <a:rPr lang="zh-CN" altLang="en-US" sz="2400" dirty="0">
                <a:latin typeface="+mj-lt"/>
                <a:ea typeface="仿宋_GB2312" panose="02010609030101010101" pitchFamily="49" charset="-122"/>
                <a:cs typeface="+mj-lt"/>
              </a:rPr>
              <a:t>）有上级批准计划总投资的，填列上级批准数额。在上级批准计划总投资后，又批准调整（追加或减少）时，应填列批准后的调整数字；</a:t>
            </a:r>
            <a:endParaRPr lang="zh-CN" altLang="en-US" sz="2400" dirty="0">
              <a:latin typeface="+mj-lt"/>
              <a:ea typeface="仿宋_GB2312" panose="02010609030101010101" pitchFamily="49" charset="-122"/>
              <a:cs typeface="+mj-lt"/>
            </a:endParaRPr>
          </a:p>
          <a:p>
            <a:pPr algn="just">
              <a:lnSpc>
                <a:spcPct val="150000"/>
              </a:lnSpc>
            </a:pPr>
            <a:r>
              <a:rPr lang="zh-CN" altLang="en-US" sz="2400" dirty="0">
                <a:latin typeface="+mj-lt"/>
                <a:ea typeface="仿宋_GB2312" panose="02010609030101010101" pitchFamily="49" charset="-122"/>
                <a:cs typeface="+mj-lt"/>
              </a:rPr>
              <a:t>（</a:t>
            </a:r>
            <a:r>
              <a:rPr lang="en-US" altLang="zh-CN" sz="2400" dirty="0">
                <a:latin typeface="+mj-lt"/>
                <a:ea typeface="仿宋_GB2312" panose="02010609030101010101" pitchFamily="49" charset="-122"/>
                <a:cs typeface="+mj-lt"/>
              </a:rPr>
              <a:t>2</a:t>
            </a:r>
            <a:r>
              <a:rPr lang="zh-CN" altLang="en-US" sz="2400" dirty="0">
                <a:latin typeface="+mj-lt"/>
                <a:ea typeface="仿宋_GB2312" panose="02010609030101010101" pitchFamily="49" charset="-122"/>
                <a:cs typeface="+mj-lt"/>
              </a:rPr>
              <a:t>）无上级批准的计划总投资的，填列有关权威单位编制的概算或预算中的计划总投资；</a:t>
            </a:r>
            <a:endParaRPr lang="zh-CN" altLang="en-US" sz="2400" dirty="0">
              <a:latin typeface="+mj-lt"/>
              <a:ea typeface="仿宋_GB2312" panose="02010609030101010101" pitchFamily="49" charset="-122"/>
              <a:cs typeface="+mj-lt"/>
            </a:endParaRPr>
          </a:p>
          <a:p>
            <a:pPr algn="just">
              <a:lnSpc>
                <a:spcPct val="150000"/>
              </a:lnSpc>
            </a:pPr>
            <a:r>
              <a:rPr lang="zh-CN" altLang="en-US" sz="2400" dirty="0">
                <a:latin typeface="+mj-lt"/>
                <a:ea typeface="仿宋_GB2312" panose="02010609030101010101" pitchFamily="49" charset="-122"/>
                <a:cs typeface="+mj-lt"/>
              </a:rPr>
              <a:t>（</a:t>
            </a:r>
            <a:r>
              <a:rPr lang="en-US" altLang="zh-CN" sz="2400" dirty="0">
                <a:latin typeface="+mj-lt"/>
                <a:ea typeface="仿宋_GB2312" panose="02010609030101010101" pitchFamily="49" charset="-122"/>
                <a:cs typeface="+mj-lt"/>
              </a:rPr>
              <a:t>3</a:t>
            </a:r>
            <a:r>
              <a:rPr lang="zh-CN" altLang="en-US" sz="2400" dirty="0">
                <a:latin typeface="+mj-lt"/>
                <a:ea typeface="仿宋_GB2312" panose="02010609030101010101" pitchFamily="49" charset="-122"/>
                <a:cs typeface="+mj-lt"/>
              </a:rPr>
              <a:t>）前两者都没有的，填列年内施工工程计划总投资。</a:t>
            </a:r>
            <a:endParaRPr lang="zh-CN" altLang="en-US" sz="2400" dirty="0">
              <a:latin typeface="+mj-lt"/>
              <a:ea typeface="仿宋_GB2312" panose="02010609030101010101" pitchFamily="49" charset="-122"/>
              <a:cs typeface="+mj-lt"/>
            </a:endParaRPr>
          </a:p>
          <a:p>
            <a:pPr algn="just">
              <a:lnSpc>
                <a:spcPct val="150000"/>
              </a:lnSpc>
            </a:pPr>
            <a:r>
              <a:rPr lang="en-US" altLang="zh-CN" sz="2400" dirty="0">
                <a:solidFill>
                  <a:srgbClr val="000000"/>
                </a:solidFill>
                <a:latin typeface="+mj-lt"/>
                <a:ea typeface="仿宋_GB2312" panose="02010609030101010101" pitchFamily="49" charset="-122"/>
                <a:cs typeface="+mj-lt"/>
              </a:rPr>
              <a:t> </a:t>
            </a:r>
            <a:endParaRPr lang="en-US" altLang="zh-CN" sz="2400" dirty="0">
              <a:solidFill>
                <a:srgbClr val="000000"/>
              </a:solidFill>
              <a:latin typeface="+mj-lt"/>
              <a:ea typeface="仿宋_GB2312" panose="02010609030101010101" pitchFamily="49" charset="-122"/>
              <a:cs typeface="+mj-lt"/>
            </a:endParaRPr>
          </a:p>
          <a:p>
            <a:pPr algn="just">
              <a:lnSpc>
                <a:spcPct val="150000"/>
              </a:lnSpc>
            </a:pPr>
            <a:r>
              <a:rPr lang="zh-CN" altLang="zh-CN" sz="2400" dirty="0">
                <a:solidFill>
                  <a:srgbClr val="FF0000"/>
                </a:solidFill>
                <a:latin typeface="+mj-lt"/>
                <a:ea typeface="仿宋_GB2312" panose="02010609030101010101" pitchFamily="49" charset="-122"/>
                <a:cs typeface="+mj-lt"/>
                <a:sym typeface="仿宋_GB2312" panose="02010609030101010101" pitchFamily="49" charset="-122"/>
              </a:rPr>
              <a:t>调整</a:t>
            </a:r>
            <a:r>
              <a:rPr lang="zh-CN" altLang="en-US" sz="2400" dirty="0">
                <a:solidFill>
                  <a:srgbClr val="FF0000"/>
                </a:solidFill>
                <a:latin typeface="+mj-lt"/>
                <a:ea typeface="仿宋_GB2312" panose="02010609030101010101" pitchFamily="49" charset="-122"/>
                <a:cs typeface="+mj-lt"/>
                <a:sym typeface="仿宋_GB2312" panose="02010609030101010101" pitchFamily="49" charset="-122"/>
              </a:rPr>
              <a:t>计划总投资，填写</a:t>
            </a:r>
            <a:r>
              <a:rPr lang="en-US" altLang="zh-CN" sz="2400" dirty="0">
                <a:solidFill>
                  <a:srgbClr val="FF0000"/>
                </a:solidFill>
                <a:latin typeface="+mj-lt"/>
                <a:ea typeface="仿宋_GB2312" panose="02010609030101010101" pitchFamily="49" charset="-122"/>
                <a:cs typeface="+mj-lt"/>
                <a:sym typeface="仿宋_GB2312" panose="02010609030101010101" pitchFamily="49" charset="-122"/>
              </a:rPr>
              <a:t>《</a:t>
            </a:r>
            <a:r>
              <a:rPr lang="zh-CN" altLang="en-US" sz="2400" dirty="0">
                <a:solidFill>
                  <a:srgbClr val="FF0000"/>
                </a:solidFill>
                <a:latin typeface="+mj-lt"/>
                <a:ea typeface="仿宋_GB2312" panose="02010609030101010101" pitchFamily="49" charset="-122"/>
                <a:cs typeface="+mj-lt"/>
                <a:sym typeface="仿宋_GB2312" panose="02010609030101010101" pitchFamily="49" charset="-122"/>
              </a:rPr>
              <a:t>项目入库申请表</a:t>
            </a:r>
            <a:r>
              <a:rPr lang="en-US" altLang="zh-CN" sz="2400" dirty="0">
                <a:solidFill>
                  <a:srgbClr val="FF0000"/>
                </a:solidFill>
                <a:latin typeface="+mj-lt"/>
                <a:ea typeface="仿宋_GB2312" panose="02010609030101010101" pitchFamily="49" charset="-122"/>
                <a:cs typeface="+mj-lt"/>
                <a:sym typeface="仿宋_GB2312" panose="02010609030101010101" pitchFamily="49" charset="-122"/>
              </a:rPr>
              <a:t>》</a:t>
            </a:r>
            <a:r>
              <a:rPr lang="zh-CN" altLang="en-US" sz="2400" dirty="0">
                <a:solidFill>
                  <a:srgbClr val="FF0000"/>
                </a:solidFill>
                <a:latin typeface="+mj-lt"/>
                <a:ea typeface="仿宋_GB2312" panose="02010609030101010101" pitchFamily="49" charset="-122"/>
                <a:cs typeface="+mj-lt"/>
                <a:sym typeface="仿宋_GB2312" panose="02010609030101010101" pitchFamily="49" charset="-122"/>
              </a:rPr>
              <a:t>，审核类型选“</a:t>
            </a:r>
            <a:r>
              <a:rPr lang="en-US" altLang="zh-CN" sz="2400" dirty="0">
                <a:solidFill>
                  <a:srgbClr val="FF0000"/>
                </a:solidFill>
                <a:latin typeface="+mj-lt"/>
                <a:ea typeface="仿宋_GB2312" panose="02010609030101010101" pitchFamily="49" charset="-122"/>
                <a:cs typeface="+mj-lt"/>
                <a:sym typeface="仿宋_GB2312" panose="02010609030101010101" pitchFamily="49" charset="-122"/>
              </a:rPr>
              <a:t>03</a:t>
            </a:r>
            <a:r>
              <a:rPr lang="zh-CN" altLang="en-US" sz="2400" dirty="0">
                <a:solidFill>
                  <a:srgbClr val="FF0000"/>
                </a:solidFill>
                <a:latin typeface="+mj-lt"/>
                <a:ea typeface="仿宋_GB2312" panose="02010609030101010101" pitchFamily="49" charset="-122"/>
                <a:cs typeface="+mj-lt"/>
                <a:sym typeface="仿宋_GB2312" panose="02010609030101010101" pitchFamily="49" charset="-122"/>
              </a:rPr>
              <a:t>调整计划总投资</a:t>
            </a:r>
            <a:endParaRPr lang="zh-CN" altLang="en-US" sz="2400" dirty="0">
              <a:latin typeface="+mj-lt"/>
              <a:ea typeface="仿宋_GB2312" panose="02010609030101010101" pitchFamily="49" charset="-122"/>
              <a:cs typeface="+mj-lt"/>
              <a:sym typeface="仿宋_GB2312" panose="02010609030101010101" pitchFamily="49" charset="-122"/>
            </a:endParaRPr>
          </a:p>
          <a:p>
            <a:pPr algn="just">
              <a:lnSpc>
                <a:spcPct val="150000"/>
              </a:lnSpc>
              <a:buFont typeface="Wingdings" panose="05000000000000000000" pitchFamily="2" charset="2"/>
              <a:buChar char="l"/>
            </a:pPr>
            <a:r>
              <a:rPr lang="en-US" altLang="zh-CN" sz="2400" dirty="0">
                <a:solidFill>
                  <a:srgbClr val="FF0000"/>
                </a:solidFill>
                <a:latin typeface="+mj-lt"/>
                <a:ea typeface="仿宋_GB2312" panose="02010609030101010101" pitchFamily="49" charset="-122"/>
                <a:cs typeface="+mj-lt"/>
                <a:sym typeface="仿宋_GB2312" panose="02010609030101010101" pitchFamily="49" charset="-122"/>
              </a:rPr>
              <a:t>填报计划总投资应扣除铺底流动资金。</a:t>
            </a:r>
            <a:endParaRPr lang="en-US" altLang="zh-CN" sz="2400" dirty="0">
              <a:solidFill>
                <a:srgbClr val="FF0000"/>
              </a:solidFill>
              <a:latin typeface="+mj-lt"/>
              <a:ea typeface="仿宋_GB2312" panose="02010609030101010101" pitchFamily="49" charset="-122"/>
              <a:cs typeface="+mj-lt"/>
              <a:sym typeface="仿宋_GB2312" panose="02010609030101010101" pitchFamily="49"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标题 1"/>
          <p:cNvSpPr>
            <a:spLocks noGrp="1"/>
          </p:cNvSpPr>
          <p:nvPr>
            <p:ph type="title"/>
          </p:nvPr>
        </p:nvSpPr>
        <p:spPr>
          <a:xfrm>
            <a:off x="1173798" y="-317"/>
            <a:ext cx="7224713"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mn-ea"/>
                <a:cs typeface="+mj-lt"/>
                <a:sym typeface="+mn-lt"/>
              </a:rPr>
              <a:t>c103 </a:t>
            </a:r>
            <a:r>
              <a:rPr kumimoji="0" lang="zh-CN" altLang="en-US" sz="3200" b="1" i="0" u="none" strike="noStrike" kern="1200" cap="none" spc="0" normalizeH="0" baseline="0" noProof="0" dirty="0" smtClean="0">
                <a:ln>
                  <a:noFill/>
                </a:ln>
                <a:solidFill>
                  <a:schemeClr val="tx1"/>
                </a:solidFill>
                <a:effectLst/>
                <a:uLnTx/>
                <a:uFillTx/>
                <a:ea typeface="+mn-ea"/>
                <a:cs typeface="+mj-lt"/>
                <a:sym typeface="+mn-lt"/>
              </a:rPr>
              <a:t>自开始建设累计完成投资</a:t>
            </a:r>
            <a:endParaRPr kumimoji="0" lang="zh-CN" altLang="en-US" sz="3200" b="1" i="0" u="none" strike="noStrike" kern="1200" cap="none" spc="0" normalizeH="0" baseline="0" noProof="0" dirty="0" smtClean="0">
              <a:ln>
                <a:noFill/>
              </a:ln>
              <a:solidFill>
                <a:schemeClr val="tx1"/>
              </a:solidFill>
              <a:effectLst/>
              <a:uLnTx/>
              <a:uFillTx/>
              <a:ea typeface="+mn-ea"/>
              <a:cs typeface="+mj-lt"/>
              <a:sym typeface="+mn-lt"/>
            </a:endParaRPr>
          </a:p>
        </p:txBody>
      </p:sp>
      <p:sp>
        <p:nvSpPr>
          <p:cNvPr id="65538" name="矩形 5"/>
          <p:cNvSpPr/>
          <p:nvPr/>
        </p:nvSpPr>
        <p:spPr>
          <a:xfrm>
            <a:off x="450850" y="942975"/>
            <a:ext cx="10842625" cy="3415030"/>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反映建设项目总进度指标。根据自项目开始累计完成投资与计划总投资的关系来观察项目进度情况。</a:t>
            </a:r>
            <a:endParaRPr lang="zh-CN" altLang="en-US" sz="2400" dirty="0">
              <a:solidFill>
                <a:srgbClr val="000000"/>
              </a:solidFill>
              <a:latin typeface="+mj-lt"/>
              <a:ea typeface="仿宋_GB2312" panose="02010609030101010101" pitchFamily="49" charset="-122"/>
              <a:cs typeface="+mj-lt"/>
            </a:endParaRPr>
          </a:p>
          <a:p>
            <a:pPr>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计划总投资</a:t>
            </a:r>
            <a:r>
              <a:rPr lang="en-US" altLang="zh-CN" sz="2400" dirty="0">
                <a:solidFill>
                  <a:srgbClr val="000000"/>
                </a:solidFill>
                <a:latin typeface="+mj-lt"/>
                <a:ea typeface="仿宋_GB2312" panose="02010609030101010101" pitchFamily="49" charset="-122"/>
                <a:cs typeface="+mj-lt"/>
              </a:rPr>
              <a:t>&lt;=</a:t>
            </a:r>
            <a:r>
              <a:rPr lang="zh-CN" altLang="en-US" sz="2400" dirty="0">
                <a:solidFill>
                  <a:srgbClr val="000000"/>
                </a:solidFill>
                <a:latin typeface="+mj-lt"/>
                <a:ea typeface="仿宋_GB2312" panose="02010609030101010101" pitchFamily="49" charset="-122"/>
                <a:cs typeface="+mj-lt"/>
              </a:rPr>
              <a:t>自开始建设累计完成投资：</a:t>
            </a:r>
            <a:endParaRPr lang="en-US" altLang="zh-CN" sz="2400" dirty="0">
              <a:solidFill>
                <a:srgbClr val="000000"/>
              </a:solidFill>
              <a:latin typeface="+mj-lt"/>
              <a:ea typeface="仿宋_GB2312" panose="02010609030101010101" pitchFamily="49" charset="-122"/>
              <a:cs typeface="+mj-lt"/>
            </a:endParaRPr>
          </a:p>
          <a:p>
            <a:pPr>
              <a:lnSpc>
                <a:spcPct val="150000"/>
              </a:lnSpc>
            </a:pPr>
            <a:r>
              <a:rPr lang="zh-CN" altLang="en-US" sz="2400" dirty="0">
                <a:latin typeface="+mj-lt"/>
                <a:ea typeface="仿宋_GB2312" panose="02010609030101010101" pitchFamily="49" charset="-122"/>
                <a:cs typeface="+mj-lt"/>
              </a:rPr>
              <a:t>是否已经竣工？（涉及投产时间、期末建设状态）</a:t>
            </a:r>
            <a:endParaRPr lang="en-US" altLang="zh-CN" sz="2400" dirty="0">
              <a:latin typeface="+mj-lt"/>
              <a:ea typeface="仿宋_GB2312" panose="02010609030101010101" pitchFamily="49" charset="-122"/>
              <a:cs typeface="+mj-lt"/>
            </a:endParaRPr>
          </a:p>
          <a:p>
            <a:pPr>
              <a:lnSpc>
                <a:spcPct val="150000"/>
              </a:lnSpc>
            </a:pPr>
            <a:r>
              <a:rPr lang="zh-CN" altLang="en-US" sz="2400" dirty="0">
                <a:solidFill>
                  <a:srgbClr val="FF0000"/>
                </a:solidFill>
                <a:latin typeface="+mj-lt"/>
                <a:ea typeface="仿宋_GB2312" panose="02010609030101010101" pitchFamily="49" charset="-122"/>
                <a:cs typeface="+mj-lt"/>
              </a:rPr>
              <a:t>是否调整计划总投资？（</a:t>
            </a:r>
            <a:r>
              <a:rPr lang="en-US" altLang="zh-CN" sz="2400" dirty="0">
                <a:solidFill>
                  <a:srgbClr val="FF0000"/>
                </a:solidFill>
                <a:latin typeface="+mj-lt"/>
                <a:ea typeface="仿宋_GB2312" panose="02010609030101010101" pitchFamily="49" charset="-122"/>
                <a:cs typeface="+mj-lt"/>
              </a:rPr>
              <a:t>H202</a:t>
            </a:r>
            <a:r>
              <a:rPr lang="zh-CN" altLang="en-US" sz="2400" dirty="0">
                <a:solidFill>
                  <a:srgbClr val="FF0000"/>
                </a:solidFill>
                <a:latin typeface="+mj-lt"/>
                <a:ea typeface="仿宋_GB2312" panose="02010609030101010101" pitchFamily="49" charset="-122"/>
                <a:cs typeface="+mj-lt"/>
              </a:rPr>
              <a:t>）</a:t>
            </a:r>
            <a:endParaRPr lang="en-US" altLang="zh-CN" sz="2400" dirty="0">
              <a:solidFill>
                <a:srgbClr val="FF0000"/>
              </a:solidFill>
              <a:latin typeface="+mj-lt"/>
              <a:ea typeface="仿宋_GB2312" panose="02010609030101010101" pitchFamily="49" charset="-122"/>
              <a:cs typeface="+mj-lt"/>
            </a:endParaRPr>
          </a:p>
          <a:p>
            <a:pPr>
              <a:lnSpc>
                <a:spcPct val="150000"/>
              </a:lnSpc>
            </a:pPr>
            <a:r>
              <a:rPr lang="zh-CN" altLang="en-US" sz="2400" dirty="0">
                <a:solidFill>
                  <a:srgbClr val="FF0000"/>
                </a:solidFill>
                <a:latin typeface="+mj-lt"/>
                <a:ea typeface="仿宋_GB2312" panose="02010609030101010101" pitchFamily="49" charset="-122"/>
                <a:cs typeface="+mj-lt"/>
              </a:rPr>
              <a:t>如果不调整，平台是否有详细说明？说明是否合理？</a:t>
            </a:r>
            <a:endParaRPr lang="zh-CN" altLang="en-US" sz="2400" dirty="0">
              <a:solidFill>
                <a:srgbClr val="FF0000"/>
              </a:solidFill>
              <a:latin typeface="+mj-lt"/>
              <a:ea typeface="仿宋_GB2312" panose="02010609030101010101" pitchFamily="49" charset="-122"/>
              <a:cs typeface="+mj-l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ph type="title"/>
          </p:nvPr>
        </p:nvSpPr>
        <p:spPr>
          <a:xfrm>
            <a:off x="1257300" y="0"/>
            <a:ext cx="7225030"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mn-ea"/>
                <a:cs typeface="+mj-lt"/>
                <a:sym typeface="+mn-lt"/>
              </a:rPr>
              <a:t>c107 </a:t>
            </a:r>
            <a:r>
              <a:rPr kumimoji="0" lang="zh-CN" altLang="en-US" sz="3200" b="1" i="0" u="none" strike="noStrike" kern="1200" cap="none" spc="0" normalizeH="0" baseline="0" noProof="0" dirty="0" smtClean="0">
                <a:ln>
                  <a:noFill/>
                </a:ln>
                <a:solidFill>
                  <a:schemeClr val="tx1"/>
                </a:solidFill>
                <a:effectLst/>
                <a:uLnTx/>
                <a:uFillTx/>
                <a:ea typeface="+mn-ea"/>
                <a:cs typeface="+mj-lt"/>
                <a:sym typeface="+mn-lt"/>
              </a:rPr>
              <a:t>本年完成投资</a:t>
            </a:r>
            <a:endParaRPr kumimoji="0" lang="zh-CN" altLang="en-US" sz="3200" b="1" i="0" u="none" strike="noStrike" kern="1200" cap="none" spc="0" normalizeH="0" baseline="0" noProof="0" dirty="0" smtClean="0">
              <a:ln>
                <a:noFill/>
              </a:ln>
              <a:solidFill>
                <a:schemeClr val="tx1"/>
              </a:solidFill>
              <a:effectLst/>
              <a:uLnTx/>
              <a:uFillTx/>
              <a:ea typeface="+mn-ea"/>
              <a:cs typeface="+mj-lt"/>
              <a:sym typeface="+mn-lt"/>
            </a:endParaRPr>
          </a:p>
        </p:txBody>
      </p:sp>
      <p:sp>
        <p:nvSpPr>
          <p:cNvPr id="68610" name="矩形 11"/>
          <p:cNvSpPr/>
          <p:nvPr/>
        </p:nvSpPr>
        <p:spPr>
          <a:xfrm>
            <a:off x="433705" y="857250"/>
            <a:ext cx="10906125" cy="5323205"/>
          </a:xfrm>
          <a:prstGeom prst="rect">
            <a:avLst/>
          </a:prstGeom>
          <a:noFill/>
          <a:ln w="9525">
            <a:noFill/>
          </a:ln>
        </p:spPr>
        <p:txBody>
          <a:bodyPr wrap="square" anchor="t" anchorCtr="0">
            <a:spAutoFit/>
          </a:bodyPr>
          <a:p>
            <a:pPr>
              <a:lnSpc>
                <a:spcPct val="125000"/>
              </a:lnSpc>
              <a:buFont typeface="Wingdings" panose="05000000000000000000" pitchFamily="2" charset="2"/>
              <a:buChar char="l"/>
            </a:pPr>
            <a:r>
              <a:rPr lang="zh-CN" altLang="en-US" sz="2800" dirty="0">
                <a:latin typeface="+mj-lt"/>
                <a:ea typeface="仿宋_GB2312" charset="0"/>
                <a:cs typeface="+mj-lt"/>
                <a:sym typeface="+mn-ea"/>
              </a:rPr>
              <a:t>指从本年</a:t>
            </a:r>
            <a:r>
              <a:rPr lang="en-US" altLang="zh-CN" sz="2800" dirty="0">
                <a:latin typeface="+mj-lt"/>
                <a:ea typeface="仿宋_GB2312" charset="0"/>
                <a:cs typeface="+mj-lt"/>
                <a:sym typeface="+mn-ea"/>
              </a:rPr>
              <a:t>1</a:t>
            </a:r>
            <a:r>
              <a:rPr lang="zh-CN" altLang="en-US" sz="2800" dirty="0">
                <a:latin typeface="+mj-lt"/>
                <a:ea typeface="仿宋_GB2312" charset="0"/>
                <a:cs typeface="+mj-lt"/>
                <a:sym typeface="+mn-ea"/>
              </a:rPr>
              <a:t>月</a:t>
            </a:r>
            <a:r>
              <a:rPr lang="en-US" altLang="zh-CN" sz="2800" dirty="0">
                <a:latin typeface="+mj-lt"/>
                <a:ea typeface="仿宋_GB2312" charset="0"/>
                <a:cs typeface="+mj-lt"/>
                <a:sym typeface="+mn-ea"/>
              </a:rPr>
              <a:t>1</a:t>
            </a:r>
            <a:r>
              <a:rPr lang="zh-CN" altLang="en-US" sz="2800" dirty="0">
                <a:latin typeface="+mj-lt"/>
                <a:ea typeface="仿宋_GB2312" charset="0"/>
                <a:cs typeface="+mj-lt"/>
                <a:sym typeface="+mn-ea"/>
              </a:rPr>
              <a:t>日起至报告期完成的全部投资额。</a:t>
            </a:r>
            <a:endParaRPr lang="en-US" altLang="zh-CN" sz="2800" dirty="0">
              <a:latin typeface="+mj-lt"/>
              <a:ea typeface="仿宋_GB2312" charset="0"/>
              <a:cs typeface="+mj-lt"/>
            </a:endParaRPr>
          </a:p>
          <a:p>
            <a:pPr>
              <a:lnSpc>
                <a:spcPct val="125000"/>
              </a:lnSpc>
              <a:buFont typeface="Wingdings" panose="05000000000000000000" pitchFamily="2" charset="2"/>
              <a:buChar char="l"/>
            </a:pPr>
            <a:r>
              <a:rPr lang="zh-CN" altLang="en-US" sz="2800" dirty="0">
                <a:solidFill>
                  <a:srgbClr val="FF0000"/>
                </a:solidFill>
                <a:latin typeface="+mj-lt"/>
                <a:ea typeface="仿宋_GB2312" charset="0"/>
                <a:cs typeface="+mj-lt"/>
              </a:rPr>
              <a:t>项目投资额的填报原则</a:t>
            </a:r>
            <a:endParaRPr lang="en-US" altLang="zh-CN" sz="1100" dirty="0">
              <a:solidFill>
                <a:srgbClr val="FF0000"/>
              </a:solidFill>
              <a:latin typeface="+mj-lt"/>
              <a:ea typeface="仿宋_GB2312" charset="0"/>
              <a:cs typeface="+mj-lt"/>
            </a:endParaRPr>
          </a:p>
          <a:p>
            <a:pPr>
              <a:lnSpc>
                <a:spcPct val="125000"/>
              </a:lnSpc>
            </a:pPr>
            <a:r>
              <a:rPr lang="zh-CN" altLang="en-US" sz="2400" dirty="0">
                <a:latin typeface="+mj-lt"/>
                <a:ea typeface="仿宋_GB2312" charset="0"/>
                <a:cs typeface="+mj-lt"/>
              </a:rPr>
              <a:t>①</a:t>
            </a:r>
            <a:r>
              <a:rPr lang="zh-CN" altLang="en-US" sz="2400" dirty="0">
                <a:solidFill>
                  <a:srgbClr val="FF0000"/>
                </a:solidFill>
                <a:latin typeface="+mj-lt"/>
                <a:ea typeface="仿宋_GB2312" charset="0"/>
                <a:cs typeface="+mj-lt"/>
              </a:rPr>
              <a:t>投资额应依据凭证规范填报，按照凭证取得时点作为计量时点。</a:t>
            </a:r>
            <a:r>
              <a:rPr lang="zh-CN" altLang="en-US" sz="2400" dirty="0">
                <a:latin typeface="+mj-lt"/>
                <a:ea typeface="仿宋_GB2312" charset="0"/>
                <a:cs typeface="+mj-lt"/>
              </a:rPr>
              <a:t>以工程结算单或进度单为依据的，按照三方签章中最后一方签章时间为计量时点；以会计科目为计量依据的，按照入账时间为计量时点；以支付凭证为依据的，按照开票日期为计量时点。</a:t>
            </a:r>
            <a:endParaRPr lang="zh-CN" altLang="en-US" sz="2400" dirty="0">
              <a:latin typeface="+mj-lt"/>
              <a:ea typeface="仿宋_GB2312" charset="0"/>
              <a:cs typeface="+mj-lt"/>
            </a:endParaRPr>
          </a:p>
          <a:p>
            <a:pPr>
              <a:lnSpc>
                <a:spcPct val="125000"/>
              </a:lnSpc>
            </a:pPr>
            <a:r>
              <a:rPr lang="zh-CN" altLang="en-US" sz="2400" dirty="0">
                <a:latin typeface="+mj-lt"/>
                <a:ea typeface="仿宋_GB2312" charset="0"/>
                <a:cs typeface="+mj-lt"/>
              </a:rPr>
              <a:t>②入库当年的投资额计入“本年完成投资”；</a:t>
            </a:r>
            <a:r>
              <a:rPr lang="zh-CN" altLang="en-US" sz="2400" dirty="0">
                <a:solidFill>
                  <a:srgbClr val="FF0000"/>
                </a:solidFill>
                <a:latin typeface="+mj-lt"/>
                <a:ea typeface="仿宋_GB2312" charset="0"/>
                <a:cs typeface="+mj-lt"/>
              </a:rPr>
              <a:t>入库之前年度的投资额中除其他费用可计入“本年完成投资”外，建安工程等投资额不得计入“本年完成投资”，</a:t>
            </a:r>
            <a:r>
              <a:rPr lang="zh-CN" altLang="en-US" sz="2400" dirty="0">
                <a:latin typeface="+mj-lt"/>
                <a:ea typeface="仿宋_GB2312" charset="0"/>
                <a:cs typeface="+mj-lt"/>
              </a:rPr>
              <a:t>只计入“自开始建设累计完成投资”。</a:t>
            </a:r>
            <a:endParaRPr lang="zh-CN" altLang="en-US" sz="2400" dirty="0">
              <a:latin typeface="+mj-lt"/>
              <a:ea typeface="仿宋_GB2312" charset="0"/>
              <a:cs typeface="+mj-lt"/>
            </a:endParaRPr>
          </a:p>
          <a:p>
            <a:pPr>
              <a:lnSpc>
                <a:spcPct val="125000"/>
              </a:lnSpc>
            </a:pPr>
            <a:r>
              <a:rPr lang="zh-CN" altLang="en-US" sz="2400" dirty="0">
                <a:latin typeface="+mj-lt"/>
                <a:ea typeface="仿宋_GB2312" charset="0"/>
                <a:cs typeface="+mj-lt"/>
              </a:rPr>
              <a:t>③按会计科目或支付凭证为依据报送的项目，竣工投产后，项目质保金和尾款可一次性纳入。</a:t>
            </a:r>
            <a:endParaRPr lang="zh-CN" altLang="en-US" sz="2400" dirty="0">
              <a:latin typeface="+mj-lt"/>
              <a:ea typeface="仿宋_GB2312" charset="0"/>
              <a:cs typeface="+mj-lt"/>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5" name="标题 1"/>
          <p:cNvSpPr>
            <a:spLocks noGrp="1"/>
          </p:cNvSpPr>
          <p:nvPr>
            <p:ph type="title"/>
          </p:nvPr>
        </p:nvSpPr>
        <p:spPr>
          <a:xfrm>
            <a:off x="1287463" y="-317"/>
            <a:ext cx="6461125"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rPr>
              <a:t>本年完成投资按构成分组</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
        <p:nvSpPr>
          <p:cNvPr id="71682" name="矩形 18"/>
          <p:cNvSpPr/>
          <p:nvPr/>
        </p:nvSpPr>
        <p:spPr>
          <a:xfrm>
            <a:off x="765175" y="1084580"/>
            <a:ext cx="10159365" cy="953135"/>
          </a:xfrm>
          <a:prstGeom prst="rect">
            <a:avLst/>
          </a:prstGeom>
          <a:noFill/>
          <a:ln w="9525">
            <a:noFill/>
          </a:ln>
        </p:spPr>
        <p:txBody>
          <a:bodyPr wrap="square" anchor="t" anchorCtr="0">
            <a:spAutoFit/>
          </a:bodyPr>
          <a:p>
            <a:pPr>
              <a:buFont typeface="Wingdings" panose="05000000000000000000" pitchFamily="2" charset="2"/>
              <a:buChar char="l"/>
            </a:pPr>
            <a:r>
              <a:rPr lang="zh-CN" altLang="en-US" dirty="0">
                <a:solidFill>
                  <a:srgbClr val="000000"/>
                </a:solidFill>
                <a:latin typeface="+mj-lt"/>
                <a:ea typeface="仿宋_GB2312" panose="02010609030101010101" pitchFamily="49" charset="-122"/>
                <a:cs typeface="+mj-lt"/>
              </a:rPr>
              <a:t> </a:t>
            </a:r>
            <a:r>
              <a:rPr lang="zh-CN" altLang="en-US" sz="2800" dirty="0">
                <a:solidFill>
                  <a:srgbClr val="000000"/>
                </a:solidFill>
                <a:latin typeface="+mj-lt"/>
                <a:ea typeface="仿宋_GB2312" panose="02010609030101010101" pitchFamily="49" charset="-122"/>
                <a:cs typeface="+mj-lt"/>
              </a:rPr>
              <a:t>包括实际完成的建筑安装工程工作量价值，设备、工具、器具的购置费，以及实际发生的其他费用。即</a:t>
            </a:r>
            <a:r>
              <a:rPr lang="en-US" altLang="zh-CN" sz="2800" dirty="0">
                <a:latin typeface="+mj-lt"/>
                <a:ea typeface="仿宋_GB2312" panose="02010609030101010101" pitchFamily="49" charset="-122"/>
                <a:cs typeface="+mj-lt"/>
              </a:rPr>
              <a:t>107=108+109+110+112</a:t>
            </a:r>
            <a:endParaRPr lang="en-US" altLang="zh-CN" sz="2800" dirty="0">
              <a:latin typeface="+mj-lt"/>
              <a:ea typeface="仿宋_GB2312" panose="02010609030101010101" pitchFamily="49" charset="-122"/>
              <a:cs typeface="+mj-lt"/>
            </a:endParaRPr>
          </a:p>
        </p:txBody>
      </p:sp>
      <p:grpSp>
        <p:nvGrpSpPr>
          <p:cNvPr id="71683" name="Group 86"/>
          <p:cNvGrpSpPr/>
          <p:nvPr/>
        </p:nvGrpSpPr>
        <p:grpSpPr>
          <a:xfrm>
            <a:off x="3810000" y="2571750"/>
            <a:ext cx="3486150" cy="3502025"/>
            <a:chOff x="1909" y="1440"/>
            <a:chExt cx="2196" cy="2206"/>
          </a:xfrm>
        </p:grpSpPr>
        <p:sp>
          <p:nvSpPr>
            <p:cNvPr id="71684" name="AutoShape 66"/>
            <p:cNvSpPr/>
            <p:nvPr/>
          </p:nvSpPr>
          <p:spPr>
            <a:xfrm rot="2692993">
              <a:off x="1911" y="1464"/>
              <a:ext cx="2173" cy="2182"/>
            </a:xfrm>
            <a:custGeom>
              <a:avLst/>
              <a:gdLst/>
              <a:ahLst/>
              <a:cxnLst>
                <a:cxn ang="0">
                  <a:pos x="5908" y="5862"/>
                </a:cxn>
                <a:cxn ang="0">
                  <a:pos x="10800" y="3850"/>
                </a:cxn>
                <a:cxn ang="0">
                  <a:pos x="15691" y="5862"/>
                </a:cxn>
                <a:cxn ang="0">
                  <a:pos x="18400" y="3127"/>
                </a:cxn>
                <a:cxn ang="0">
                  <a:pos x="10799" y="0"/>
                </a:cxn>
                <a:cxn ang="0">
                  <a:pos x="3199" y="3127"/>
                </a:cxn>
                <a:cxn ang="0">
                  <a:pos x="5908" y="5862"/>
                </a:cxn>
              </a:cxnLst>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gradFill rotWithShape="1">
              <a:gsLst>
                <a:gs pos="0">
                  <a:srgbClr val="6FB9D7"/>
                </a:gs>
                <a:gs pos="100000">
                  <a:srgbClr val="95CBE2"/>
                </a:gs>
              </a:gsLst>
              <a:lin ang="5400000" scaled="1"/>
              <a:tileRect/>
            </a:gradFill>
            <a:ln w="9525"/>
            <a:scene3d>
              <a:camera prst="legacyObliqueBottom">
                <a:rot lat="0" lon="0" rev="0"/>
              </a:camera>
              <a:lightRig rig="legacyFlat3" dir="t"/>
            </a:scene3d>
            <a:sp3d extrusionH="100000" prstMaterial="legacyMatte">
              <a:bevelT w="13500" h="13500" prst="angle"/>
              <a:bevelB w="13500" h="13500" prst="angle"/>
              <a:extrusionClr>
                <a:srgbClr val="6FB9D7"/>
              </a:extrusionClr>
            </a:sp3d>
          </p:spPr>
          <p:txBody>
            <a:bodyPr/>
            <a:p>
              <a:endParaRPr lang="zh-CN" altLang="en-US"/>
            </a:p>
          </p:txBody>
        </p:sp>
        <p:sp>
          <p:nvSpPr>
            <p:cNvPr id="71685" name="AutoShape 67"/>
            <p:cNvSpPr/>
            <p:nvPr/>
          </p:nvSpPr>
          <p:spPr>
            <a:xfrm rot="-2707007">
              <a:off x="1914" y="1450"/>
              <a:ext cx="2173" cy="2182"/>
            </a:xfrm>
            <a:custGeom>
              <a:avLst/>
              <a:gdLst/>
              <a:ahLst/>
              <a:cxnLst>
                <a:cxn ang="0">
                  <a:pos x="5908" y="5862"/>
                </a:cxn>
                <a:cxn ang="0">
                  <a:pos x="10800" y="3850"/>
                </a:cxn>
                <a:cxn ang="0">
                  <a:pos x="15691" y="5862"/>
                </a:cxn>
                <a:cxn ang="0">
                  <a:pos x="18400" y="3127"/>
                </a:cxn>
                <a:cxn ang="0">
                  <a:pos x="10799" y="0"/>
                </a:cxn>
                <a:cxn ang="0">
                  <a:pos x="3199" y="3127"/>
                </a:cxn>
                <a:cxn ang="0">
                  <a:pos x="5908" y="5862"/>
                </a:cxn>
              </a:cxnLst>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solidFill>
              <a:srgbClr val="F93D17"/>
            </a:solidFill>
            <a:ln w="9525"/>
            <a:scene3d>
              <a:camera prst="legacyObliqueBottom">
                <a:rot lat="0" lon="0" rev="0"/>
              </a:camera>
              <a:lightRig rig="legacyFlat3" dir="t"/>
            </a:scene3d>
            <a:sp3d extrusionH="100000" prstMaterial="legacyMatte">
              <a:bevelT w="13500" h="13500" prst="angle"/>
              <a:bevelB w="13500" h="13500" prst="angle"/>
              <a:extrusionClr>
                <a:srgbClr val="F93D17"/>
              </a:extrusionClr>
            </a:sp3d>
          </p:spPr>
          <p:txBody>
            <a:bodyPr/>
            <a:p>
              <a:endParaRPr lang="zh-CN" altLang="en-US"/>
            </a:p>
          </p:txBody>
        </p:sp>
        <p:sp>
          <p:nvSpPr>
            <p:cNvPr id="71686" name="AutoShape 68"/>
            <p:cNvSpPr/>
            <p:nvPr/>
          </p:nvSpPr>
          <p:spPr>
            <a:xfrm rot="-2692993" flipV="1">
              <a:off x="1909" y="1440"/>
              <a:ext cx="2173" cy="2182"/>
            </a:xfrm>
            <a:custGeom>
              <a:avLst/>
              <a:gdLst/>
              <a:ahLst/>
              <a:cxnLst>
                <a:cxn ang="0">
                  <a:pos x="5908" y="5862"/>
                </a:cxn>
                <a:cxn ang="0">
                  <a:pos x="10800" y="3850"/>
                </a:cxn>
                <a:cxn ang="0">
                  <a:pos x="15691" y="5862"/>
                </a:cxn>
                <a:cxn ang="0">
                  <a:pos x="18400" y="3127"/>
                </a:cxn>
                <a:cxn ang="0">
                  <a:pos x="10799" y="0"/>
                </a:cxn>
                <a:cxn ang="0">
                  <a:pos x="3199" y="3127"/>
                </a:cxn>
                <a:cxn ang="0">
                  <a:pos x="5908" y="5862"/>
                </a:cxn>
              </a:cxnLst>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gradFill rotWithShape="1">
              <a:gsLst>
                <a:gs pos="0">
                  <a:srgbClr val="FF7F00"/>
                </a:gs>
                <a:gs pos="100000">
                  <a:srgbClr val="FFA143"/>
                </a:gs>
              </a:gsLst>
              <a:lin ang="5400000" scaled="1"/>
              <a:tileRect/>
            </a:gradFill>
            <a:ln w="9525"/>
            <a:scene3d>
              <a:camera prst="legacyObliqueBottom">
                <a:rot lat="0" lon="0" rev="0"/>
              </a:camera>
              <a:lightRig rig="legacyFlat3" dir="t"/>
            </a:scene3d>
            <a:sp3d extrusionH="100000" prstMaterial="legacyMatte">
              <a:bevelT w="13500" h="13500" prst="angle"/>
              <a:bevelB w="13500" h="13500" prst="angle"/>
              <a:extrusionClr>
                <a:srgbClr val="FF7F00"/>
              </a:extrusionClr>
            </a:sp3d>
          </p:spPr>
          <p:txBody>
            <a:bodyPr/>
            <a:p>
              <a:endParaRPr lang="zh-CN" altLang="en-US"/>
            </a:p>
          </p:txBody>
        </p:sp>
        <p:sp>
          <p:nvSpPr>
            <p:cNvPr id="71687" name="AutoShape 69"/>
            <p:cNvSpPr/>
            <p:nvPr/>
          </p:nvSpPr>
          <p:spPr>
            <a:xfrm rot="2692993" flipH="1" flipV="1">
              <a:off x="1927" y="1440"/>
              <a:ext cx="2173" cy="2182"/>
            </a:xfrm>
            <a:custGeom>
              <a:avLst/>
              <a:gdLst/>
              <a:ahLst/>
              <a:cxnLst>
                <a:cxn ang="0">
                  <a:pos x="5908" y="5862"/>
                </a:cxn>
                <a:cxn ang="0">
                  <a:pos x="10800" y="3850"/>
                </a:cxn>
                <a:cxn ang="0">
                  <a:pos x="15691" y="5862"/>
                </a:cxn>
                <a:cxn ang="0">
                  <a:pos x="18400" y="3127"/>
                </a:cxn>
                <a:cxn ang="0">
                  <a:pos x="10799" y="0"/>
                </a:cxn>
                <a:cxn ang="0">
                  <a:pos x="3199" y="3127"/>
                </a:cxn>
                <a:cxn ang="0">
                  <a:pos x="5908" y="5862"/>
                </a:cxn>
              </a:cxnLst>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gradFill rotWithShape="1">
              <a:gsLst>
                <a:gs pos="0">
                  <a:srgbClr val="B3DC27"/>
                </a:gs>
                <a:gs pos="100000">
                  <a:srgbClr val="C7E560"/>
                </a:gs>
              </a:gsLst>
              <a:lin ang="5400000" scaled="1"/>
              <a:tileRect/>
            </a:gradFill>
            <a:ln w="9525"/>
            <a:scene3d>
              <a:camera prst="legacyObliqueBottom">
                <a:rot lat="0" lon="0" rev="0"/>
              </a:camera>
              <a:lightRig rig="legacyFlat3" dir="t"/>
            </a:scene3d>
            <a:sp3d extrusionH="100000" prstMaterial="legacyMatte">
              <a:bevelT w="13500" h="13500" prst="angle"/>
              <a:bevelB w="13500" h="13500" prst="angle"/>
              <a:extrusionClr>
                <a:srgbClr val="B3DC27"/>
              </a:extrusionClr>
            </a:sp3d>
          </p:spPr>
          <p:txBody>
            <a:bodyPr/>
            <a:p>
              <a:endParaRPr lang="zh-CN" altLang="en-US"/>
            </a:p>
          </p:txBody>
        </p:sp>
        <p:sp>
          <p:nvSpPr>
            <p:cNvPr id="71688" name="WordArt 70"/>
            <p:cNvSpPr>
              <a:spLocks noTextEdit="1"/>
            </p:cNvSpPr>
            <p:nvPr/>
          </p:nvSpPr>
          <p:spPr>
            <a:xfrm rot="-2607704">
              <a:off x="1956" y="1834"/>
              <a:ext cx="1362" cy="680"/>
            </a:xfrm>
            <a:prstGeom prst="rect">
              <a:avLst/>
            </a:prstGeom>
          </p:spPr>
          <p:txBody>
            <a:bodyPr wrap="none" fromWordArt="1">
              <a:prstTxWarp prst="textArchUp">
                <a:avLst>
                  <a:gd name="adj" fmla="val 13123524"/>
                </a:avLst>
              </a:prstTxWarp>
              <a:normAutofit/>
            </a:bodyPr>
            <a:p>
              <a:pPr algn="ctr"/>
              <a:r>
                <a:rPr lang="zh-CN" altLang="en-US" sz="1800">
                  <a:solidFill>
                    <a:srgbClr val="FFFFFF"/>
                  </a:solidFill>
                  <a:latin typeface="黑体" panose="02010609060101010101" pitchFamily="49" charset="-122"/>
                  <a:ea typeface="黑体" panose="02010609060101010101" pitchFamily="49" charset="-122"/>
                </a:rPr>
                <a:t>建筑工程</a:t>
              </a:r>
              <a:endParaRPr lang="zh-CN" altLang="en-US" sz="1800">
                <a:solidFill>
                  <a:srgbClr val="FFFFFF"/>
                </a:solidFill>
                <a:latin typeface="黑体" panose="02010609060101010101" pitchFamily="49" charset="-122"/>
                <a:ea typeface="黑体" panose="02010609060101010101" pitchFamily="49" charset="-122"/>
              </a:endParaRPr>
            </a:p>
          </p:txBody>
        </p:sp>
        <p:sp>
          <p:nvSpPr>
            <p:cNvPr id="71689" name="WordArt 71"/>
            <p:cNvSpPr>
              <a:spLocks noTextEdit="1"/>
            </p:cNvSpPr>
            <p:nvPr/>
          </p:nvSpPr>
          <p:spPr>
            <a:xfrm rot="2855621">
              <a:off x="2691" y="1870"/>
              <a:ext cx="1362" cy="680"/>
            </a:xfrm>
            <a:prstGeom prst="rect">
              <a:avLst/>
            </a:prstGeom>
          </p:spPr>
          <p:txBody>
            <a:bodyPr wrap="none" fromWordArt="1">
              <a:prstTxWarp prst="textArchUp">
                <a:avLst>
                  <a:gd name="adj" fmla="val 13054874"/>
                </a:avLst>
              </a:prstTxWarp>
              <a:normAutofit/>
            </a:bodyPr>
            <a:p>
              <a:pPr algn="ctr"/>
              <a:r>
                <a:rPr lang="zh-CN" altLang="en-US" sz="1800">
                  <a:solidFill>
                    <a:srgbClr val="FFFFFF"/>
                  </a:solidFill>
                  <a:latin typeface="黑体" panose="02010609060101010101" pitchFamily="49" charset="-122"/>
                  <a:ea typeface="黑体" panose="02010609060101010101" pitchFamily="49" charset="-122"/>
                </a:rPr>
                <a:t>安装工程</a:t>
              </a:r>
              <a:endParaRPr lang="zh-CN" altLang="en-US" sz="1800">
                <a:solidFill>
                  <a:srgbClr val="FFFFFF"/>
                </a:solidFill>
                <a:latin typeface="黑体" panose="02010609060101010101" pitchFamily="49" charset="-122"/>
                <a:ea typeface="黑体" panose="02010609060101010101" pitchFamily="49" charset="-122"/>
              </a:endParaRPr>
            </a:p>
          </p:txBody>
        </p:sp>
        <p:sp>
          <p:nvSpPr>
            <p:cNvPr id="71690" name="WordArt 72"/>
            <p:cNvSpPr>
              <a:spLocks noTextEdit="1"/>
            </p:cNvSpPr>
            <p:nvPr/>
          </p:nvSpPr>
          <p:spPr>
            <a:xfrm rot="2855621">
              <a:off x="1952" y="2588"/>
              <a:ext cx="1362" cy="680"/>
            </a:xfrm>
            <a:prstGeom prst="rect">
              <a:avLst/>
            </a:prstGeom>
          </p:spPr>
          <p:txBody>
            <a:bodyPr wrap="none" fromWordArt="1">
              <a:prstTxWarp prst="textArchDown">
                <a:avLst>
                  <a:gd name="adj" fmla="val 2405064"/>
                </a:avLst>
              </a:prstTxWarp>
              <a:normAutofit/>
            </a:bodyPr>
            <a:p>
              <a:pPr algn="ctr"/>
              <a:r>
                <a:rPr lang="zh-CN" altLang="en-US" sz="1800">
                  <a:solidFill>
                    <a:srgbClr val="FFFFFF"/>
                  </a:solidFill>
                  <a:latin typeface="黑体" panose="02010609060101010101" pitchFamily="49" charset="-122"/>
                  <a:ea typeface="黑体" panose="02010609060101010101" pitchFamily="49" charset="-122"/>
                </a:rPr>
                <a:t>其他费用</a:t>
              </a:r>
              <a:endParaRPr lang="zh-CN" altLang="en-US" sz="1800">
                <a:solidFill>
                  <a:srgbClr val="FFFFFF"/>
                </a:solidFill>
                <a:latin typeface="黑体" panose="02010609060101010101" pitchFamily="49" charset="-122"/>
                <a:ea typeface="黑体" panose="02010609060101010101" pitchFamily="49" charset="-122"/>
              </a:endParaRPr>
            </a:p>
          </p:txBody>
        </p:sp>
        <p:sp>
          <p:nvSpPr>
            <p:cNvPr id="71691" name="WordArt 73"/>
            <p:cNvSpPr>
              <a:spLocks noTextEdit="1"/>
            </p:cNvSpPr>
            <p:nvPr/>
          </p:nvSpPr>
          <p:spPr>
            <a:xfrm rot="-2860605">
              <a:off x="2692" y="2536"/>
              <a:ext cx="1362" cy="721"/>
            </a:xfrm>
            <a:prstGeom prst="rect">
              <a:avLst/>
            </a:prstGeom>
          </p:spPr>
          <p:txBody>
            <a:bodyPr wrap="none" fromWordArt="1">
              <a:prstTxWarp prst="textArchDown">
                <a:avLst>
                  <a:gd name="adj" fmla="val 2405064"/>
                </a:avLst>
              </a:prstTxWarp>
              <a:normAutofit/>
            </a:bodyPr>
            <a:p>
              <a:pPr algn="ctr"/>
              <a:r>
                <a:rPr lang="zh-CN" altLang="en-US" sz="1800">
                  <a:solidFill>
                    <a:srgbClr val="FFFFFF"/>
                  </a:solidFill>
                  <a:latin typeface="黑体" panose="02010609060101010101" pitchFamily="49" charset="-122"/>
                  <a:ea typeface="黑体" panose="02010609060101010101" pitchFamily="49" charset="-122"/>
                </a:rPr>
                <a:t>设备工器具购置</a:t>
              </a:r>
              <a:endParaRPr lang="zh-CN" altLang="en-US" sz="1800">
                <a:solidFill>
                  <a:srgbClr val="FFFFFF"/>
                </a:solidFill>
                <a:latin typeface="黑体" panose="02010609060101010101" pitchFamily="49" charset="-122"/>
                <a:ea typeface="黑体" panose="02010609060101010101" pitchFamily="49" charset="-122"/>
              </a:endParaRPr>
            </a:p>
          </p:txBody>
        </p:sp>
        <p:grpSp>
          <p:nvGrpSpPr>
            <p:cNvPr id="71692" name="Group 85"/>
            <p:cNvGrpSpPr/>
            <p:nvPr/>
          </p:nvGrpSpPr>
          <p:grpSpPr>
            <a:xfrm>
              <a:off x="2311" y="1888"/>
              <a:ext cx="1406" cy="1361"/>
              <a:chOff x="930" y="1888"/>
              <a:chExt cx="1406" cy="1361"/>
            </a:xfrm>
          </p:grpSpPr>
          <p:sp>
            <p:nvSpPr>
              <p:cNvPr id="71693" name="Oval 84"/>
              <p:cNvSpPr/>
              <p:nvPr/>
            </p:nvSpPr>
            <p:spPr>
              <a:xfrm>
                <a:off x="930" y="1888"/>
                <a:ext cx="1406" cy="1361"/>
              </a:xfrm>
              <a:prstGeom prst="ellipse">
                <a:avLst/>
              </a:prstGeom>
              <a:solidFill>
                <a:srgbClr val="FFFFCC"/>
              </a:solidFill>
              <a:ln w="9525" cap="flat" cmpd="sng">
                <a:solidFill>
                  <a:schemeClr val="tx1"/>
                </a:solidFill>
                <a:prstDash val="solid"/>
                <a:round/>
                <a:headEnd type="none" w="med" len="med"/>
                <a:tailEnd type="none" w="med" len="med"/>
              </a:ln>
            </p:spPr>
            <p:txBody>
              <a:bodyPr wrap="none" anchor="ctr" anchorCtr="0"/>
              <a:p>
                <a:pPr eaLnBrk="0" hangingPunct="0"/>
                <a:endParaRPr lang="zh-CN" altLang="en-US" dirty="0">
                  <a:latin typeface="Arial" panose="020B0604020202090204" pitchFamily="34" charset="0"/>
                  <a:ea typeface="宋体" panose="02010600030101010101" pitchFamily="2" charset="-122"/>
                </a:endParaRPr>
              </a:p>
            </p:txBody>
          </p:sp>
          <p:sp>
            <p:nvSpPr>
              <p:cNvPr id="71694" name="Text Box 74"/>
              <p:cNvSpPr txBox="1"/>
              <p:nvPr/>
            </p:nvSpPr>
            <p:spPr>
              <a:xfrm>
                <a:off x="1202" y="2115"/>
                <a:ext cx="907" cy="755"/>
              </a:xfrm>
              <a:prstGeom prst="rect">
                <a:avLst/>
              </a:prstGeom>
              <a:noFill/>
              <a:ln w="9525">
                <a:noFill/>
              </a:ln>
            </p:spPr>
            <p:txBody>
              <a:bodyPr anchor="t" anchorCtr="0">
                <a:spAutoFit/>
              </a:bodyPr>
              <a:p>
                <a:pPr algn="ctr" eaLnBrk="0" hangingPunct="0">
                  <a:spcBef>
                    <a:spcPct val="50000"/>
                  </a:spcBef>
                </a:pPr>
                <a:r>
                  <a:rPr lang="zh-CN" altLang="en-US" sz="2400" dirty="0">
                    <a:solidFill>
                      <a:srgbClr val="000000"/>
                    </a:solidFill>
                    <a:latin typeface="Arial" panose="020B0604020202090204" pitchFamily="34" charset="0"/>
                    <a:ea typeface="方正楷体_GB2312" panose="02000000000000000000" charset="-122"/>
                  </a:rPr>
                  <a:t>本年完成投资按构成划分</a:t>
                </a:r>
                <a:endParaRPr lang="zh-CN" altLang="en-US" sz="2400" dirty="0">
                  <a:solidFill>
                    <a:srgbClr val="000000"/>
                  </a:solidFill>
                  <a:latin typeface="Arial" panose="020B0604020202090204" pitchFamily="34" charset="0"/>
                  <a:ea typeface="方正楷体_GB2312" panose="02000000000000000000" charset="-122"/>
                </a:endParaRPr>
              </a:p>
            </p:txBody>
          </p:sp>
        </p:gr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标题 1"/>
          <p:cNvSpPr>
            <a:spLocks noGrp="1"/>
          </p:cNvSpPr>
          <p:nvPr>
            <p:ph type="title"/>
          </p:nvPr>
        </p:nvSpPr>
        <p:spPr>
          <a:xfrm>
            <a:off x="1350328" y="0"/>
            <a:ext cx="7572375"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c108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建筑工程</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72706" name="矩形 6"/>
          <p:cNvSpPr/>
          <p:nvPr/>
        </p:nvSpPr>
        <p:spPr>
          <a:xfrm>
            <a:off x="695325" y="1556385"/>
            <a:ext cx="10319385" cy="1383665"/>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指各种房屋、建筑物的建造工程。这部分投资额必须</a:t>
            </a:r>
            <a:r>
              <a:rPr lang="zh-CN" altLang="en-US" sz="2800" dirty="0">
                <a:latin typeface="仿宋_GB2312" panose="02010609030101010101" pitchFamily="49" charset="-122"/>
                <a:ea typeface="仿宋_GB2312" panose="02010609030101010101" pitchFamily="49" charset="-122"/>
              </a:rPr>
              <a:t>兴工动料</a:t>
            </a:r>
            <a:r>
              <a:rPr lang="zh-CN" altLang="en-US" sz="2800" dirty="0">
                <a:solidFill>
                  <a:srgbClr val="000000"/>
                </a:solidFill>
                <a:latin typeface="仿宋_GB2312" panose="02010609030101010101" pitchFamily="49" charset="-122"/>
                <a:ea typeface="仿宋_GB2312" panose="02010609030101010101" pitchFamily="49" charset="-122"/>
              </a:rPr>
              <a:t>，通过施工活动才能实现，是固定资产投资额的重要组成部分。</a:t>
            </a:r>
            <a:endParaRPr lang="zh-CN" altLang="en-US" sz="2800" dirty="0">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标题 1"/>
          <p:cNvSpPr>
            <a:spLocks noGrp="1"/>
          </p:cNvSpPr>
          <p:nvPr>
            <p:ph type="title"/>
          </p:nvPr>
        </p:nvSpPr>
        <p:spPr>
          <a:xfrm>
            <a:off x="1372553" y="0"/>
            <a:ext cx="7572375"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c109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安装工程</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72707" name="矩形 6"/>
          <p:cNvSpPr/>
          <p:nvPr/>
        </p:nvSpPr>
        <p:spPr>
          <a:xfrm>
            <a:off x="725805" y="1216660"/>
            <a:ext cx="10473690" cy="3969385"/>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指各种设备、装置的安装工程，又称安装工作量。</a:t>
            </a:r>
            <a:endParaRPr lang="en-US" altLang="zh-CN" sz="2800" dirty="0">
              <a:solidFill>
                <a:srgbClr val="000000"/>
              </a:solidFill>
              <a:latin typeface="仿宋_GB2312" panose="02010609030101010101" pitchFamily="49" charset="-122"/>
              <a:ea typeface="仿宋_GB2312" panose="02010609030101010101" pitchFamily="49" charset="-122"/>
            </a:endParaRPr>
          </a:p>
          <a:p>
            <a:pPr>
              <a:lnSpc>
                <a:spcPct val="150000"/>
              </a:lnSpc>
              <a:buFont typeface="Wingdings" panose="05000000000000000000" pitchFamily="2" charset="2"/>
              <a:buChar char="l"/>
            </a:pPr>
            <a:r>
              <a:rPr lang="zh-CN" altLang="en-US" sz="2800" b="1" dirty="0">
                <a:solidFill>
                  <a:srgbClr val="FF0000"/>
                </a:solidFill>
                <a:latin typeface="仿宋_GB2312" panose="02010609030101010101" pitchFamily="49" charset="-122"/>
                <a:ea typeface="仿宋_GB2312" panose="02010609030101010101" pitchFamily="49" charset="-122"/>
              </a:rPr>
              <a:t>在安装工程中，不包括被安装设备本身价值。</a:t>
            </a:r>
            <a:endParaRPr lang="zh-CN" altLang="en-US" sz="2800" b="1" dirty="0">
              <a:solidFill>
                <a:srgbClr val="FF0000"/>
              </a:solidFill>
              <a:latin typeface="仿宋_GB2312" panose="02010609030101010101" pitchFamily="49" charset="-122"/>
              <a:ea typeface="仿宋_GB2312" panose="02010609030101010101" pitchFamily="49" charset="-122"/>
            </a:endParaRPr>
          </a:p>
          <a:p>
            <a:pPr>
              <a:lnSpc>
                <a:spcPct val="150000"/>
              </a:lnSpc>
              <a:buFont typeface="Wingdings" panose="05000000000000000000" pitchFamily="2" charset="2"/>
              <a:buChar char="l"/>
            </a:pPr>
            <a:r>
              <a:rPr lang="zh-CN" altLang="en-US" sz="2800" b="1" dirty="0">
                <a:latin typeface="仿宋_GB2312" panose="02010609030101010101" pitchFamily="49" charset="-122"/>
                <a:ea typeface="仿宋_GB2312" panose="02010609030101010101" pitchFamily="49" charset="-122"/>
              </a:rPr>
              <a:t>设备工器具购置投资额依据会计科目或支付凭证填报。</a:t>
            </a:r>
            <a:endParaRPr lang="zh-CN" altLang="en-US" sz="2800" b="1" dirty="0">
              <a:latin typeface="仿宋_GB2312" panose="02010609030101010101" pitchFamily="49" charset="-122"/>
              <a:ea typeface="仿宋_GB2312" panose="02010609030101010101" pitchFamily="49" charset="-122"/>
            </a:endParaRPr>
          </a:p>
          <a:p>
            <a:pPr>
              <a:lnSpc>
                <a:spcPct val="150000"/>
              </a:lnSpc>
              <a:buFont typeface="Wingdings" panose="05000000000000000000" pitchFamily="2" charset="2"/>
              <a:buChar char="l"/>
            </a:pPr>
            <a:endParaRPr lang="zh-CN" altLang="en-US" sz="2800" b="1" dirty="0">
              <a:latin typeface="仿宋_GB2312" panose="02010609030101010101" pitchFamily="49" charset="-122"/>
              <a:ea typeface="仿宋_GB2312" panose="02010609030101010101" pitchFamily="49" charset="-122"/>
            </a:endParaRPr>
          </a:p>
          <a:p>
            <a:pPr>
              <a:lnSpc>
                <a:spcPct val="150000"/>
              </a:lnSpc>
              <a:buFont typeface="Wingdings" panose="05000000000000000000" pitchFamily="2" charset="2"/>
            </a:pPr>
            <a:r>
              <a:rPr lang="zh-CN" altLang="en-US" sz="2800" b="1" dirty="0">
                <a:solidFill>
                  <a:srgbClr val="FF0000"/>
                </a:solidFill>
                <a:latin typeface="仿宋_GB2312" panose="02010609030101010101" pitchFamily="49" charset="-122"/>
                <a:ea typeface="仿宋_GB2312" panose="02010609030101010101" pitchFamily="49" charset="-122"/>
              </a:rPr>
              <a:t>如果设备和安装工程打包，无法分劈，则安装和设备一起计入设备购置中。</a:t>
            </a:r>
            <a:endParaRPr lang="zh-CN" altLang="en-US" sz="2800" b="1" dirty="0">
              <a:solidFill>
                <a:srgbClr val="FF0000"/>
              </a:solidFill>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标题 1"/>
          <p:cNvSpPr>
            <a:spLocks noGrp="1"/>
          </p:cNvSpPr>
          <p:nvPr>
            <p:ph type="title"/>
          </p:nvPr>
        </p:nvSpPr>
        <p:spPr>
          <a:xfrm>
            <a:off x="1388110" y="0"/>
            <a:ext cx="5278438"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c110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设备工器具购置</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73730" name="矩形 6"/>
          <p:cNvSpPr/>
          <p:nvPr/>
        </p:nvSpPr>
        <p:spPr>
          <a:xfrm>
            <a:off x="541655" y="1340485"/>
            <a:ext cx="10677525" cy="3322955"/>
          </a:xfrm>
          <a:prstGeom prst="rect">
            <a:avLst/>
          </a:prstGeom>
          <a:noFill/>
          <a:ln w="9525">
            <a:noFill/>
          </a:ln>
        </p:spPr>
        <p:txBody>
          <a:bodyPr wrap="square" anchor="t" anchorCtr="0">
            <a:spAutoFit/>
          </a:bodyPr>
          <a:p>
            <a:pPr>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指报告期内购置或自制的，达到固定资产标准的设备、工具、器具的价值。</a:t>
            </a:r>
            <a:endParaRPr lang="en-US" altLang="zh-CN" sz="2800" dirty="0">
              <a:solidFill>
                <a:srgbClr val="000000"/>
              </a:solidFill>
              <a:latin typeface="仿宋_GB2312" panose="02010609030101010101" pitchFamily="49" charset="-122"/>
              <a:ea typeface="仿宋_GB2312" panose="02010609030101010101" pitchFamily="49" charset="-122"/>
            </a:endParaRPr>
          </a:p>
          <a:p>
            <a:pPr>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外购设备、工具、器具除设备本身的价格外，还应包括运杂费、仓库</a:t>
            </a:r>
            <a:r>
              <a:rPr lang="zh-CN" altLang="en-US" sz="2800" dirty="0">
                <a:latin typeface="仿宋_GB2312" panose="02010609030101010101" pitchFamily="49" charset="-122"/>
                <a:ea typeface="仿宋_GB2312" panose="02010609030101010101" pitchFamily="49" charset="-122"/>
              </a:rPr>
              <a:t>保管费、</a:t>
            </a:r>
            <a:r>
              <a:rPr lang="zh-CN" altLang="en-US" sz="2800" b="1" dirty="0">
                <a:solidFill>
                  <a:srgbClr val="FF0000"/>
                </a:solidFill>
                <a:latin typeface="仿宋_GB2312" panose="02010609030101010101" pitchFamily="49" charset="-122"/>
                <a:ea typeface="仿宋_GB2312" panose="02010609030101010101" pitchFamily="49" charset="-122"/>
              </a:rPr>
              <a:t>购买支持设备运行的软件系统的费用</a:t>
            </a:r>
            <a:r>
              <a:rPr lang="zh-CN" altLang="en-US" sz="2800" b="1" dirty="0">
                <a:latin typeface="仿宋_GB2312" panose="02010609030101010101" pitchFamily="49" charset="-122"/>
                <a:ea typeface="仿宋_GB2312" panose="02010609030101010101" pitchFamily="49" charset="-122"/>
              </a:rPr>
              <a:t>等，但不包括软件系统的后续技术服务费。</a:t>
            </a:r>
            <a:endParaRPr lang="zh-CN" altLang="en-US" sz="2800" b="1" dirty="0">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标题 1"/>
          <p:cNvSpPr>
            <a:spLocks noGrp="1"/>
          </p:cNvSpPr>
          <p:nvPr>
            <p:ph type="title"/>
          </p:nvPr>
        </p:nvSpPr>
        <p:spPr>
          <a:xfrm>
            <a:off x="1342708" y="0"/>
            <a:ext cx="5278438"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c112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其他费用</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74754" name="矩形 6"/>
          <p:cNvSpPr/>
          <p:nvPr/>
        </p:nvSpPr>
        <p:spPr>
          <a:xfrm>
            <a:off x="511175" y="809625"/>
            <a:ext cx="10748645" cy="5408295"/>
          </a:xfrm>
          <a:prstGeom prst="rect">
            <a:avLst/>
          </a:prstGeom>
          <a:noFill/>
          <a:ln w="9525">
            <a:noFill/>
          </a:ln>
        </p:spPr>
        <p:txBody>
          <a:bodyPr wrap="square" anchor="t" anchorCtr="0">
            <a:spAutoFit/>
          </a:bodyPr>
          <a:p>
            <a:pPr>
              <a:lnSpc>
                <a:spcPct val="120000"/>
              </a:lnSpc>
            </a:pPr>
            <a:r>
              <a:rPr lang="zh-CN" altLang="en-US" sz="2400" dirty="0">
                <a:solidFill>
                  <a:srgbClr val="000000"/>
                </a:solidFill>
                <a:latin typeface="仿宋_GB2312" panose="02010609030101010101" pitchFamily="49" charset="-122"/>
                <a:ea typeface="仿宋_GB2312" panose="02010609030101010101" pitchFamily="49" charset="-122"/>
              </a:rPr>
              <a:t>● 指在固定资产建造和购置过程中发生的，除建筑安装工程和设备、工器具购置投资完成额以外的应当分摊计入固定资产投资项目的费用，不指经营中财务上的其他费用。</a:t>
            </a:r>
            <a:endParaRPr lang="en-US" altLang="zh-CN" sz="2400" dirty="0">
              <a:solidFill>
                <a:srgbClr val="000000"/>
              </a:solidFill>
              <a:latin typeface="仿宋_GB2312" panose="02010609030101010101" pitchFamily="49" charset="-122"/>
              <a:ea typeface="仿宋_GB2312" panose="02010609030101010101" pitchFamily="49" charset="-122"/>
            </a:endParaRPr>
          </a:p>
          <a:p>
            <a:pPr>
              <a:lnSpc>
                <a:spcPct val="120000"/>
              </a:lnSpc>
              <a:buFont typeface="Wingdings" panose="05000000000000000000" pitchFamily="2" charset="2"/>
              <a:buChar char="l"/>
            </a:pPr>
            <a:r>
              <a:rPr lang="zh-CN" altLang="en-US" sz="2400" dirty="0">
                <a:solidFill>
                  <a:srgbClr val="000000"/>
                </a:solidFill>
                <a:latin typeface="仿宋_GB2312" panose="02010609030101010101" pitchFamily="49" charset="-122"/>
                <a:ea typeface="仿宋_GB2312" panose="02010609030101010101" pitchFamily="49" charset="-122"/>
              </a:rPr>
              <a:t>项目</a:t>
            </a:r>
            <a:r>
              <a:rPr lang="zh-CN" altLang="en-US" sz="2400" b="1" dirty="0">
                <a:latin typeface="仿宋_GB2312" panose="02010609030101010101" pitchFamily="49" charset="-122"/>
                <a:ea typeface="仿宋_GB2312" panose="02010609030101010101" pitchFamily="49" charset="-122"/>
              </a:rPr>
              <a:t>前期费用（如设计勘察费、土地购置费等）</a:t>
            </a:r>
            <a:r>
              <a:rPr lang="zh-CN" altLang="en-US" sz="2400" dirty="0">
                <a:latin typeface="仿宋_GB2312" panose="02010609030101010101" pitchFamily="49" charset="-122"/>
                <a:ea typeface="仿宋_GB2312" panose="02010609030101010101" pitchFamily="49" charset="-122"/>
              </a:rPr>
              <a:t>在</a:t>
            </a:r>
            <a:r>
              <a:rPr lang="zh-CN" altLang="en-US" sz="2400" dirty="0">
                <a:solidFill>
                  <a:srgbClr val="FF0000"/>
                </a:solidFill>
                <a:latin typeface="仿宋_GB2312" panose="02010609030101010101" pitchFamily="49" charset="-122"/>
                <a:ea typeface="仿宋_GB2312" panose="02010609030101010101" pitchFamily="49" charset="-122"/>
              </a:rPr>
              <a:t>项目正式开工动土时</a:t>
            </a:r>
            <a:r>
              <a:rPr lang="zh-CN" altLang="en-US" sz="2400" dirty="0">
                <a:latin typeface="仿宋_GB2312" panose="02010609030101010101" pitchFamily="49" charset="-122"/>
                <a:ea typeface="仿宋_GB2312" panose="02010609030101010101" pitchFamily="49" charset="-122"/>
              </a:rPr>
              <a:t>计入投资。</a:t>
            </a:r>
            <a:endParaRPr lang="zh-CN" altLang="en-US" sz="2400" dirty="0">
              <a:latin typeface="仿宋_GB2312" panose="02010609030101010101" pitchFamily="49" charset="-122"/>
              <a:ea typeface="仿宋_GB2312" panose="02010609030101010101" pitchFamily="49" charset="-122"/>
            </a:endParaRPr>
          </a:p>
          <a:p>
            <a:pPr>
              <a:lnSpc>
                <a:spcPct val="120000"/>
              </a:lnSpc>
              <a:buFont typeface="Wingdings" panose="05000000000000000000" pitchFamily="2" charset="2"/>
              <a:buChar char="l"/>
            </a:pPr>
            <a:r>
              <a:rPr lang="zh-CN" altLang="en-US" sz="2400" b="1" dirty="0">
                <a:latin typeface="仿宋_GB2312" panose="02010609030101010101" pitchFamily="49" charset="-122"/>
                <a:ea typeface="仿宋_GB2312" panose="02010609030101010101" pitchFamily="49" charset="-122"/>
              </a:rPr>
              <a:t>国内贷款利息</a:t>
            </a:r>
            <a:r>
              <a:rPr lang="zh-CN" altLang="en-US" sz="2400" dirty="0">
                <a:latin typeface="仿宋_GB2312" panose="02010609030101010101" pitchFamily="49" charset="-122"/>
                <a:ea typeface="仿宋_GB2312" panose="02010609030101010101" pitchFamily="49" charset="-122"/>
              </a:rPr>
              <a:t>按报告期实际支付的利息计算投资完成额，并作为增加固定资产的费用处理。利用国外资金或国家自有外汇购置的国外设备、工具、器具、材料以及支付的各种费用，按</a:t>
            </a:r>
            <a:r>
              <a:rPr lang="zh-CN" altLang="en-US" sz="2400" b="1" dirty="0">
                <a:latin typeface="仿宋_GB2312" panose="02010609030101010101" pitchFamily="49" charset="-122"/>
                <a:ea typeface="仿宋_GB2312" panose="02010609030101010101" pitchFamily="49" charset="-122"/>
              </a:rPr>
              <a:t>实际结算价格</a:t>
            </a:r>
            <a:r>
              <a:rPr lang="zh-CN" altLang="en-US" sz="2400" dirty="0">
                <a:latin typeface="仿宋_GB2312" panose="02010609030101010101" pitchFamily="49" charset="-122"/>
                <a:ea typeface="仿宋_GB2312" panose="02010609030101010101" pitchFamily="49" charset="-122"/>
              </a:rPr>
              <a:t>折合人民币计算。</a:t>
            </a:r>
            <a:endParaRPr lang="zh-CN" altLang="en-US" sz="2400" dirty="0">
              <a:latin typeface="仿宋_GB2312" panose="02010609030101010101" pitchFamily="49" charset="-122"/>
              <a:ea typeface="仿宋_GB2312" panose="02010609030101010101" pitchFamily="49" charset="-122"/>
            </a:endParaRPr>
          </a:p>
          <a:p>
            <a:pPr>
              <a:lnSpc>
                <a:spcPct val="120000"/>
              </a:lnSpc>
              <a:buFont typeface="Wingdings" panose="05000000000000000000" pitchFamily="2" charset="2"/>
              <a:buChar char="l"/>
            </a:pPr>
            <a:r>
              <a:rPr lang="zh-CN" altLang="en-US" sz="2400" b="1" dirty="0">
                <a:solidFill>
                  <a:srgbClr val="FF0000"/>
                </a:solidFill>
                <a:latin typeface="仿宋_GB2312" panose="02010609030101010101" pitchFamily="49" charset="-122"/>
                <a:ea typeface="仿宋_GB2312" panose="02010609030101010101" pitchFamily="49" charset="-122"/>
              </a:rPr>
              <a:t>其他费用的分摊问题：</a:t>
            </a:r>
            <a:r>
              <a:rPr lang="zh-CN" altLang="en-US" sz="2400" b="1" dirty="0">
                <a:latin typeface="仿宋_GB2312" panose="02010609030101010101" pitchFamily="49" charset="-122"/>
                <a:ea typeface="仿宋_GB2312" panose="02010609030101010101" pitchFamily="49" charset="-122"/>
              </a:rPr>
              <a:t>若多个项目统一征地拆迁，土地费用按照项目实际用地面积占比分摊，</a:t>
            </a:r>
            <a:r>
              <a:rPr lang="zh-CN" altLang="en-US" sz="2400" b="1" dirty="0">
                <a:solidFill>
                  <a:srgbClr val="FF0000"/>
                </a:solidFill>
                <a:latin typeface="仿宋_GB2312" panose="02010609030101010101" pitchFamily="49" charset="-122"/>
                <a:ea typeface="仿宋_GB2312" panose="02010609030101010101" pitchFamily="49" charset="-122"/>
              </a:rPr>
              <a:t>不得重复报送；</a:t>
            </a:r>
            <a:r>
              <a:rPr lang="zh-CN" altLang="en-US" sz="2400" b="1" dirty="0">
                <a:latin typeface="仿宋_GB2312" panose="02010609030101010101" pitchFamily="49" charset="-122"/>
                <a:ea typeface="仿宋_GB2312" panose="02010609030101010101" pitchFamily="49" charset="-122"/>
              </a:rPr>
              <a:t>若一笔贷款用于多个项目建设，且无法区分每个项目实际使用贷款数额，则利息支出按项目工程进度占比分摊。</a:t>
            </a:r>
            <a:endParaRPr lang="zh-CN" altLang="en-US" sz="2400" b="1" dirty="0">
              <a:latin typeface="仿宋_GB2312" panose="02010609030101010101" pitchFamily="49" charset="-122"/>
              <a:ea typeface="仿宋_GB2312" panose="02010609030101010101" pitchFamily="49" charset="-122"/>
            </a:endParaRPr>
          </a:p>
          <a:p>
            <a:pPr>
              <a:lnSpc>
                <a:spcPct val="120000"/>
              </a:lnSpc>
              <a:buFont typeface="Wingdings" panose="05000000000000000000" pitchFamily="2" charset="2"/>
              <a:buChar char="l"/>
            </a:pPr>
            <a:r>
              <a:rPr lang="zh-CN" altLang="en-US" sz="2400" b="1" dirty="0">
                <a:solidFill>
                  <a:srgbClr val="FF0000"/>
                </a:solidFill>
                <a:latin typeface="仿宋_GB2312" panose="02010609030101010101" pitchFamily="49" charset="-122"/>
                <a:ea typeface="仿宋_GB2312" panose="02010609030101010101" pitchFamily="49" charset="-122"/>
              </a:rPr>
              <a:t>续建项目其他费用不跨年，与房地产开发投资有区别。</a:t>
            </a:r>
            <a:endParaRPr lang="zh-CN" altLang="en-US" sz="2400" b="1" dirty="0">
              <a:solidFill>
                <a:srgbClr val="FF0000"/>
              </a:solidFill>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标题 1"/>
          <p:cNvSpPr>
            <a:spLocks noGrp="1"/>
          </p:cNvSpPr>
          <p:nvPr>
            <p:ph type="title"/>
          </p:nvPr>
        </p:nvSpPr>
        <p:spPr>
          <a:xfrm>
            <a:off x="1366203" y="0"/>
            <a:ext cx="5278438" cy="6540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c114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建设用地费</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75778" name="矩形 6"/>
          <p:cNvSpPr/>
          <p:nvPr/>
        </p:nvSpPr>
        <p:spPr>
          <a:xfrm>
            <a:off x="517525" y="890270"/>
            <a:ext cx="10839450" cy="5077460"/>
          </a:xfrm>
          <a:prstGeom prst="rect">
            <a:avLst/>
          </a:prstGeom>
          <a:noFill/>
          <a:ln w="9525">
            <a:noFill/>
          </a:ln>
        </p:spPr>
        <p:txBody>
          <a:bodyPr wrap="square" anchor="t" anchorCtr="0">
            <a:spAutoFit/>
          </a:bodyPr>
          <a:p>
            <a:pPr>
              <a:lnSpc>
                <a:spcPct val="150000"/>
              </a:lnSpc>
            </a:pPr>
            <a:r>
              <a:rPr lang="zh-CN" altLang="en-US" dirty="0">
                <a:solidFill>
                  <a:srgbClr val="000000"/>
                </a:solidFill>
                <a:latin typeface="+mj-lt"/>
                <a:ea typeface="仿宋_GB2312" panose="02010609030101010101" pitchFamily="49" charset="-122"/>
                <a:cs typeface="+mj-lt"/>
              </a:rPr>
              <a:t>● </a:t>
            </a:r>
            <a:r>
              <a:rPr lang="zh-CN" altLang="en-US" sz="2400" dirty="0">
                <a:solidFill>
                  <a:srgbClr val="000000"/>
                </a:solidFill>
                <a:latin typeface="+mj-lt"/>
                <a:ea typeface="仿宋_GB2312" panose="02010609030101010101" pitchFamily="49" charset="-122"/>
                <a:cs typeface="+mj-lt"/>
              </a:rPr>
              <a:t>指建设项目通过各种方式取得土地使用权而支付的费用。</a:t>
            </a:r>
            <a:endParaRPr lang="en-US" altLang="zh-CN" sz="2400" dirty="0">
              <a:solidFill>
                <a:srgbClr val="000000"/>
              </a:solidFill>
              <a:latin typeface="+mj-lt"/>
              <a:ea typeface="仿宋_GB2312" panose="02010609030101010101" pitchFamily="49" charset="-122"/>
              <a:cs typeface="+mj-lt"/>
            </a:endParaRPr>
          </a:p>
          <a:p>
            <a:pPr>
              <a:lnSpc>
                <a:spcPct val="150000"/>
              </a:lnSpc>
            </a:pPr>
            <a:r>
              <a:rPr lang="zh-CN" altLang="en-US" sz="2400" dirty="0">
                <a:solidFill>
                  <a:srgbClr val="000000"/>
                </a:solidFill>
                <a:latin typeface="+mj-lt"/>
                <a:ea typeface="仿宋_GB2312" panose="02010609030101010101" pitchFamily="49" charset="-122"/>
                <a:cs typeface="+mj-lt"/>
              </a:rPr>
              <a:t>   </a:t>
            </a:r>
            <a:r>
              <a:rPr lang="zh-CN" altLang="en-US" sz="2400" dirty="0">
                <a:solidFill>
                  <a:srgbClr val="FF0000"/>
                </a:solidFill>
                <a:latin typeface="+mj-lt"/>
                <a:ea typeface="仿宋_GB2312" panose="02010609030101010101" pitchFamily="49" charset="-122"/>
                <a:cs typeface="+mj-lt"/>
              </a:rPr>
              <a:t>包括七种</a:t>
            </a:r>
            <a:r>
              <a:rPr lang="zh-CN" altLang="en-US" sz="2400" dirty="0">
                <a:solidFill>
                  <a:srgbClr val="000000"/>
                </a:solidFill>
                <a:latin typeface="+mj-lt"/>
                <a:ea typeface="仿宋_GB2312" panose="02010609030101010101" pitchFamily="49" charset="-122"/>
                <a:cs typeface="+mj-lt"/>
              </a:rPr>
              <a:t>方式：</a:t>
            </a:r>
            <a:endParaRPr lang="en-US" altLang="zh-CN" sz="2400" dirty="0">
              <a:solidFill>
                <a:srgbClr val="000000"/>
              </a:solidFill>
              <a:latin typeface="+mj-lt"/>
              <a:ea typeface="仿宋_GB2312" panose="02010609030101010101" pitchFamily="49" charset="-122"/>
              <a:cs typeface="+mj-lt"/>
            </a:endParaRPr>
          </a:p>
          <a:p>
            <a:pPr>
              <a:lnSpc>
                <a:spcPct val="150000"/>
              </a:lnSpc>
            </a:pPr>
            <a:r>
              <a:rPr lang="zh-CN" altLang="en-US" sz="2400" dirty="0">
                <a:solidFill>
                  <a:srgbClr val="000000"/>
                </a:solidFill>
                <a:latin typeface="+mj-lt"/>
                <a:ea typeface="仿宋_GB2312" panose="02010609030101010101" pitchFamily="49" charset="-122"/>
                <a:cs typeface="+mj-lt"/>
              </a:rPr>
              <a:t>   （</a:t>
            </a:r>
            <a:r>
              <a:rPr lang="en-US" altLang="zh-CN" sz="2400" dirty="0">
                <a:solidFill>
                  <a:srgbClr val="000000"/>
                </a:solidFill>
                <a:latin typeface="+mj-lt"/>
                <a:ea typeface="仿宋_GB2312" panose="02010609030101010101" pitchFamily="49" charset="-122"/>
                <a:cs typeface="+mj-lt"/>
              </a:rPr>
              <a:t>1</a:t>
            </a:r>
            <a:r>
              <a:rPr lang="zh-CN" altLang="en-US" sz="2400" dirty="0">
                <a:solidFill>
                  <a:srgbClr val="000000"/>
                </a:solidFill>
                <a:latin typeface="+mj-lt"/>
                <a:ea typeface="仿宋_GB2312" panose="02010609030101010101" pitchFamily="49" charset="-122"/>
                <a:cs typeface="+mj-lt"/>
              </a:rPr>
              <a:t>）土地购置费</a:t>
            </a:r>
            <a:r>
              <a:rPr lang="en-US" altLang="zh-CN" sz="2400" dirty="0">
                <a:solidFill>
                  <a:srgbClr val="000000"/>
                </a:solidFill>
                <a:latin typeface="+mj-lt"/>
                <a:ea typeface="仿宋_GB2312" panose="02010609030101010101" pitchFamily="49" charset="-122"/>
                <a:cs typeface="+mj-lt"/>
              </a:rPr>
              <a:t>                 </a:t>
            </a:r>
            <a:r>
              <a:rPr lang="zh-CN" altLang="en-US" sz="2400" dirty="0">
                <a:solidFill>
                  <a:srgbClr val="000000"/>
                </a:solidFill>
                <a:latin typeface="+mj-lt"/>
                <a:ea typeface="仿宋_GB2312" panose="02010609030101010101" pitchFamily="49" charset="-122"/>
                <a:cs typeface="+mj-lt"/>
              </a:rPr>
              <a:t>（</a:t>
            </a:r>
            <a:r>
              <a:rPr lang="en-US" altLang="zh-CN" sz="2400" dirty="0">
                <a:solidFill>
                  <a:srgbClr val="000000"/>
                </a:solidFill>
                <a:latin typeface="+mj-lt"/>
                <a:ea typeface="仿宋_GB2312" panose="02010609030101010101" pitchFamily="49" charset="-122"/>
                <a:cs typeface="+mj-lt"/>
              </a:rPr>
              <a:t>2</a:t>
            </a:r>
            <a:r>
              <a:rPr lang="zh-CN" altLang="en-US" sz="2400" dirty="0">
                <a:solidFill>
                  <a:srgbClr val="000000"/>
                </a:solidFill>
                <a:latin typeface="+mj-lt"/>
                <a:ea typeface="仿宋_GB2312" panose="02010609030101010101" pitchFamily="49" charset="-122"/>
                <a:cs typeface="+mj-lt"/>
              </a:rPr>
              <a:t>）土地征用及迁移补偿费</a:t>
            </a:r>
            <a:endParaRPr lang="en-US" altLang="zh-CN" sz="2400" dirty="0">
              <a:solidFill>
                <a:srgbClr val="000000"/>
              </a:solidFill>
              <a:latin typeface="+mj-lt"/>
              <a:ea typeface="仿宋_GB2312" panose="02010609030101010101" pitchFamily="49" charset="-122"/>
              <a:cs typeface="+mj-lt"/>
            </a:endParaRPr>
          </a:p>
          <a:p>
            <a:pPr>
              <a:lnSpc>
                <a:spcPct val="150000"/>
              </a:lnSpc>
            </a:pPr>
            <a:r>
              <a:rPr lang="en-US" altLang="zh-CN" sz="2400" dirty="0">
                <a:solidFill>
                  <a:srgbClr val="000000"/>
                </a:solidFill>
                <a:latin typeface="+mj-lt"/>
                <a:ea typeface="仿宋_GB2312" panose="02010609030101010101" pitchFamily="49" charset="-122"/>
                <a:cs typeface="+mj-lt"/>
              </a:rPr>
              <a:t>   </a:t>
            </a:r>
            <a:r>
              <a:rPr lang="zh-CN" sz="2400" dirty="0">
                <a:solidFill>
                  <a:srgbClr val="000000"/>
                </a:solidFill>
                <a:latin typeface="+mj-lt"/>
                <a:ea typeface="仿宋_GB2312" panose="02010609030101010101" pitchFamily="49" charset="-122"/>
                <a:cs typeface="+mj-lt"/>
              </a:rPr>
              <a:t>（</a:t>
            </a:r>
            <a:r>
              <a:rPr lang="en-US" altLang="zh-CN" sz="2400" dirty="0">
                <a:solidFill>
                  <a:srgbClr val="000000"/>
                </a:solidFill>
                <a:latin typeface="+mj-lt"/>
                <a:ea typeface="仿宋_GB2312" panose="02010609030101010101" pitchFamily="49" charset="-122"/>
                <a:cs typeface="+mj-lt"/>
              </a:rPr>
              <a:t>3</a:t>
            </a:r>
            <a:r>
              <a:rPr lang="zh-CN" altLang="en-US" sz="2400" dirty="0">
                <a:solidFill>
                  <a:srgbClr val="000000"/>
                </a:solidFill>
                <a:latin typeface="+mj-lt"/>
                <a:ea typeface="仿宋_GB2312" panose="02010609030101010101" pitchFamily="49" charset="-122"/>
                <a:cs typeface="+mj-lt"/>
              </a:rPr>
              <a:t>）土地复垦及补偿费     （</a:t>
            </a:r>
            <a:r>
              <a:rPr lang="en-US" altLang="zh-CN" sz="2400" dirty="0">
                <a:solidFill>
                  <a:srgbClr val="000000"/>
                </a:solidFill>
                <a:latin typeface="+mj-lt"/>
                <a:ea typeface="仿宋_GB2312" panose="02010609030101010101" pitchFamily="49" charset="-122"/>
                <a:cs typeface="+mj-lt"/>
              </a:rPr>
              <a:t>4</a:t>
            </a:r>
            <a:r>
              <a:rPr lang="zh-CN" altLang="en-US" sz="2400" dirty="0">
                <a:solidFill>
                  <a:srgbClr val="000000"/>
                </a:solidFill>
                <a:latin typeface="+mj-lt"/>
                <a:ea typeface="仿宋_GB2312" panose="02010609030101010101" pitchFamily="49" charset="-122"/>
                <a:cs typeface="+mj-lt"/>
              </a:rPr>
              <a:t>）土地使用税</a:t>
            </a:r>
            <a:endParaRPr lang="en-US" altLang="zh-CN" sz="2400" dirty="0">
              <a:solidFill>
                <a:srgbClr val="000000"/>
              </a:solidFill>
              <a:latin typeface="+mj-lt"/>
              <a:ea typeface="仿宋_GB2312" panose="02010609030101010101" pitchFamily="49" charset="-122"/>
              <a:cs typeface="+mj-lt"/>
            </a:endParaRPr>
          </a:p>
          <a:p>
            <a:pPr>
              <a:lnSpc>
                <a:spcPct val="150000"/>
              </a:lnSpc>
            </a:pPr>
            <a:r>
              <a:rPr lang="en-US" altLang="zh-CN" sz="2400" dirty="0">
                <a:solidFill>
                  <a:srgbClr val="000000"/>
                </a:solidFill>
                <a:latin typeface="+mj-lt"/>
                <a:ea typeface="仿宋_GB2312" panose="02010609030101010101" pitchFamily="49" charset="-122"/>
                <a:cs typeface="+mj-lt"/>
              </a:rPr>
              <a:t>   </a:t>
            </a:r>
            <a:r>
              <a:rPr lang="zh-CN" altLang="en-US" sz="2400" dirty="0">
                <a:solidFill>
                  <a:srgbClr val="000000"/>
                </a:solidFill>
                <a:latin typeface="+mj-lt"/>
                <a:ea typeface="仿宋_GB2312" panose="02010609030101010101" pitchFamily="49" charset="-122"/>
                <a:cs typeface="+mj-lt"/>
              </a:rPr>
              <a:t>（</a:t>
            </a:r>
            <a:r>
              <a:rPr lang="en-US" altLang="zh-CN" sz="2400" dirty="0">
                <a:solidFill>
                  <a:srgbClr val="000000"/>
                </a:solidFill>
                <a:latin typeface="+mj-lt"/>
                <a:ea typeface="仿宋_GB2312" panose="02010609030101010101" pitchFamily="49" charset="-122"/>
                <a:cs typeface="+mj-lt"/>
              </a:rPr>
              <a:t>5</a:t>
            </a:r>
            <a:r>
              <a:rPr lang="zh-CN" altLang="en-US" sz="2400" dirty="0">
                <a:solidFill>
                  <a:srgbClr val="000000"/>
                </a:solidFill>
                <a:latin typeface="+mj-lt"/>
                <a:ea typeface="仿宋_GB2312" panose="02010609030101010101" pitchFamily="49" charset="-122"/>
                <a:cs typeface="+mj-lt"/>
              </a:rPr>
              <a:t>）耕地占用税</a:t>
            </a:r>
            <a:r>
              <a:rPr lang="en-US" altLang="zh-CN" sz="2400" dirty="0">
                <a:solidFill>
                  <a:srgbClr val="000000"/>
                </a:solidFill>
                <a:latin typeface="+mj-lt"/>
                <a:ea typeface="仿宋_GB2312" panose="02010609030101010101" pitchFamily="49" charset="-122"/>
                <a:cs typeface="+mj-lt"/>
              </a:rPr>
              <a:t>                 </a:t>
            </a:r>
            <a:r>
              <a:rPr lang="zh-CN" altLang="en-US" sz="2400" dirty="0">
                <a:solidFill>
                  <a:srgbClr val="000000"/>
                </a:solidFill>
                <a:latin typeface="+mj-lt"/>
                <a:ea typeface="仿宋_GB2312" panose="02010609030101010101" pitchFamily="49" charset="-122"/>
                <a:cs typeface="+mj-lt"/>
              </a:rPr>
              <a:t>（</a:t>
            </a:r>
            <a:r>
              <a:rPr lang="en-US" altLang="zh-CN" sz="2400" dirty="0">
                <a:solidFill>
                  <a:srgbClr val="000000"/>
                </a:solidFill>
                <a:latin typeface="+mj-lt"/>
                <a:ea typeface="仿宋_GB2312" panose="02010609030101010101" pitchFamily="49" charset="-122"/>
                <a:cs typeface="+mj-lt"/>
              </a:rPr>
              <a:t>6</a:t>
            </a:r>
            <a:r>
              <a:rPr lang="zh-CN" altLang="en-US" sz="2400" dirty="0">
                <a:solidFill>
                  <a:srgbClr val="000000"/>
                </a:solidFill>
                <a:latin typeface="+mj-lt"/>
                <a:ea typeface="仿宋_GB2312" panose="02010609030101010101" pitchFamily="49" charset="-122"/>
                <a:cs typeface="+mj-lt"/>
              </a:rPr>
              <a:t>）契税</a:t>
            </a:r>
            <a:endParaRPr lang="zh-CN" altLang="en-US" sz="2400" dirty="0">
              <a:solidFill>
                <a:srgbClr val="000000"/>
              </a:solidFill>
              <a:latin typeface="+mj-lt"/>
              <a:ea typeface="仿宋_GB2312" panose="02010609030101010101" pitchFamily="49" charset="-122"/>
              <a:cs typeface="+mj-lt"/>
            </a:endParaRPr>
          </a:p>
          <a:p>
            <a:pPr>
              <a:lnSpc>
                <a:spcPct val="150000"/>
              </a:lnSpc>
            </a:pPr>
            <a:r>
              <a:rPr lang="en-US" altLang="zh-CN" dirty="0">
                <a:solidFill>
                  <a:srgbClr val="000000"/>
                </a:solidFill>
                <a:latin typeface="+mj-lt"/>
                <a:ea typeface="仿宋_GB2312" panose="02010609030101010101" pitchFamily="49" charset="-122"/>
                <a:cs typeface="+mj-lt"/>
              </a:rPr>
              <a:t>    </a:t>
            </a:r>
            <a:r>
              <a:rPr lang="zh-CN" altLang="en-US" sz="2400" b="1" dirty="0">
                <a:solidFill>
                  <a:srgbClr val="FF0000"/>
                </a:solidFill>
                <a:latin typeface="+mj-lt"/>
                <a:ea typeface="仿宋_GB2312" panose="02010609030101010101" pitchFamily="49" charset="-122"/>
                <a:cs typeface="+mj-lt"/>
                <a:sym typeface="+mn-ea"/>
              </a:rPr>
              <a:t>（7）</a:t>
            </a:r>
            <a:r>
              <a:rPr lang="zh-CN" altLang="en-US" sz="2400" b="1" dirty="0">
                <a:solidFill>
                  <a:srgbClr val="FF0000"/>
                </a:solidFill>
                <a:latin typeface="+mj-lt"/>
                <a:ea typeface="仿宋_GB2312" panose="02010609030101010101" pitchFamily="49" charset="-122"/>
                <a:cs typeface="+mj-lt"/>
              </a:rPr>
              <a:t>失地农民养老保险</a:t>
            </a:r>
            <a:endParaRPr lang="zh-CN" altLang="en-US" sz="2400" dirty="0">
              <a:solidFill>
                <a:srgbClr val="FF0000"/>
              </a:solidFill>
              <a:latin typeface="+mj-lt"/>
              <a:ea typeface="仿宋_GB2312" panose="02010609030101010101" pitchFamily="49" charset="-122"/>
              <a:cs typeface="+mj-lt"/>
            </a:endParaRPr>
          </a:p>
          <a:p>
            <a:pPr>
              <a:lnSpc>
                <a:spcPct val="150000"/>
              </a:lnSpc>
            </a:pPr>
            <a:r>
              <a:rPr lang="en-US" altLang="zh-CN" sz="2400" dirty="0">
                <a:solidFill>
                  <a:srgbClr val="FF0000"/>
                </a:solidFill>
                <a:latin typeface="+mj-lt"/>
                <a:ea typeface="仿宋_GB2312" panose="02010609030101010101" pitchFamily="49" charset="-122"/>
                <a:cs typeface="+mj-lt"/>
              </a:rPr>
              <a:t>     </a:t>
            </a:r>
            <a:r>
              <a:rPr lang="zh-CN" altLang="en-US" sz="2400" dirty="0">
                <a:solidFill>
                  <a:srgbClr val="FF0000"/>
                </a:solidFill>
                <a:latin typeface="+mj-lt"/>
                <a:ea typeface="仿宋_GB2312" panose="02010609030101010101" pitchFamily="49" charset="-122"/>
                <a:cs typeface="+mj-lt"/>
              </a:rPr>
              <a:t>指为保障失地农民的权益，政府出台失地养老保险制度，将失地农民纳入社保，从而解决其长期基本生活保障的需要。包括：失地农民基本生活保障资金、社会保障风险准备金、政府补助资金等。</a:t>
            </a:r>
            <a:endParaRPr lang="zh-CN" altLang="en-US" sz="2400" dirty="0">
              <a:solidFill>
                <a:srgbClr val="FF0000"/>
              </a:solidFill>
              <a:latin typeface="+mj-lt"/>
              <a:ea typeface="仿宋_GB2312" panose="02010609030101010101" pitchFamily="49" charset="-122"/>
              <a:cs typeface="+mj-l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b="1084"/>
          <a:stretch>
            <a:fillRect/>
          </a:stretch>
        </p:blipFill>
        <p:spPr>
          <a:xfrm>
            <a:off x="360045" y="717550"/>
            <a:ext cx="5735955" cy="6140450"/>
          </a:xfrm>
          <a:prstGeom prst="rect">
            <a:avLst/>
          </a:prstGeom>
        </p:spPr>
      </p:pic>
      <p:sp>
        <p:nvSpPr>
          <p:cNvPr id="7" name="矩形标注 6"/>
          <p:cNvSpPr/>
          <p:nvPr/>
        </p:nvSpPr>
        <p:spPr>
          <a:xfrm>
            <a:off x="6165850" y="1384300"/>
            <a:ext cx="5923915" cy="4571365"/>
          </a:xfrm>
          <a:prstGeom prst="wedgeRectCallout">
            <a:avLst>
              <a:gd name="adj1" fmla="val -58157"/>
              <a:gd name="adj2" fmla="val -12599"/>
            </a:avLst>
          </a:prstGeom>
          <a:solidFill>
            <a:srgbClr val="E7FFE8"/>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rgbClr val="000000"/>
                </a:solidFill>
                <a:effectLst/>
                <a:uLnTx/>
                <a:uFillTx/>
                <a:latin typeface="+mn-ea"/>
                <a:ea typeface="+mn-ea"/>
                <a:cs typeface="+mn-cs"/>
                <a:sym typeface="+mn-ea"/>
              </a:rPr>
              <a:t>资金填报只计来源不计去向，即按项目实际到账资金累计，不考虑会计核算的转出</a:t>
            </a:r>
            <a:endParaRPr kumimoji="0" lang="en-US" altLang="zh-CN" sz="2400" b="0" i="0" u="none" strike="noStrike" kern="1200" cap="none" spc="0" normalizeH="0" baseline="0" noProof="0" dirty="0">
              <a:ln>
                <a:noFill/>
              </a:ln>
              <a:solidFill>
                <a:srgbClr val="000000"/>
              </a:solidFill>
              <a:effectLst/>
              <a:uLnTx/>
              <a:uFillTx/>
              <a:latin typeface="+mn-ea"/>
              <a:ea typeface="+mn-ea"/>
              <a:cs typeface="+mn-cs"/>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srgbClr val="000000"/>
                </a:solidFill>
                <a:effectLst/>
                <a:uLnTx/>
                <a:uFillTx/>
                <a:latin typeface="+mn-ea"/>
                <a:ea typeface="+mn-ea"/>
                <a:cs typeface="+mn-cs"/>
                <a:sym typeface="+mn-ea"/>
              </a:rPr>
              <a:t>本表填报的资金是为建设项目而使用的资金，不是企业财务账上的资金</a:t>
            </a:r>
            <a:endParaRPr kumimoji="0" lang="en-US" altLang="zh-CN" sz="2400" b="0" i="0" u="none" strike="noStrike" kern="1200" cap="none" spc="0" normalizeH="0" baseline="0" noProof="0" dirty="0">
              <a:ln>
                <a:noFill/>
              </a:ln>
              <a:solidFill>
                <a:srgbClr val="000000"/>
              </a:solidFill>
              <a:effectLst/>
              <a:uLnTx/>
              <a:uFillTx/>
              <a:latin typeface="+mn-ea"/>
              <a:ea typeface="+mn-ea"/>
              <a:cs typeface="+mn-cs"/>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FF0000"/>
                </a:solidFill>
                <a:effectLst/>
                <a:uLnTx/>
                <a:uFillTx/>
                <a:latin typeface="+mn-ea"/>
                <a:ea typeface="+mn-ea"/>
                <a:cs typeface="+mn-cs"/>
                <a:sym typeface="+mn-ea"/>
              </a:rPr>
              <a:t>各级政府债、</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n-cs"/>
                <a:sym typeface="+mn-ea"/>
              </a:rPr>
              <a:t>政府专项</a:t>
            </a:r>
            <a:r>
              <a:rPr kumimoji="0" lang="zh-CN" altLang="en-US" sz="2400" b="1" i="0" u="none" strike="noStrike" kern="1200" cap="none" spc="0" normalizeH="0" baseline="0" noProof="0" dirty="0">
                <a:ln>
                  <a:noFill/>
                </a:ln>
                <a:solidFill>
                  <a:srgbClr val="FF0000"/>
                </a:solidFill>
                <a:effectLst/>
                <a:uLnTx/>
                <a:uFillTx/>
                <a:latin typeface="+mn-ea"/>
                <a:ea typeface="+mn-ea"/>
                <a:cs typeface="+mn-cs"/>
                <a:sym typeface="+mn-ea"/>
              </a:rPr>
              <a:t>债，应归入国家预算资金，不属于债券。</a:t>
            </a:r>
            <a:endParaRPr kumimoji="0" lang="zh-CN" altLang="en-US" sz="2400" b="1" i="0" u="none" strike="noStrike" kern="1200" cap="none" spc="0" normalizeH="0" baseline="0" noProof="0" dirty="0">
              <a:ln>
                <a:noFill/>
              </a:ln>
              <a:solidFill>
                <a:srgbClr val="FF0000"/>
              </a:solidFill>
              <a:effectLst/>
              <a:uLnTx/>
              <a:uFillTx/>
              <a:latin typeface="+mn-ea"/>
              <a:ea typeface="+mn-ea"/>
              <a:cs typeface="+mn-cs"/>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FF0000"/>
                </a:solidFill>
                <a:effectLst/>
                <a:uLnTx/>
                <a:uFillTx/>
                <a:latin typeface="+mn-ea"/>
                <a:ea typeface="+mn-ea"/>
                <a:cs typeface="+mn-cs"/>
                <a:sym typeface="+mn-ea"/>
              </a:rPr>
              <a:t>金融债券和企业债券归入债券。</a:t>
            </a:r>
            <a:endParaRPr kumimoji="0" lang="en-US" altLang="zh-CN" sz="2400" b="0" i="0" u="none" strike="noStrike" kern="1200" cap="none" spc="0" normalizeH="0" baseline="0" noProof="0" dirty="0">
              <a:ln>
                <a:noFill/>
              </a:ln>
              <a:solidFill>
                <a:srgbClr val="000000"/>
              </a:solidFill>
              <a:effectLst/>
              <a:uLnTx/>
              <a:uFillTx/>
              <a:latin typeface="+mn-ea"/>
              <a:ea typeface="+mn-ea"/>
              <a:cs typeface="+mn-cs"/>
              <a:sym typeface="+mn-ea"/>
            </a:endParaRPr>
          </a:p>
        </p:txBody>
      </p:sp>
      <p:sp>
        <p:nvSpPr>
          <p:cNvPr id="78851" name="标题 1"/>
          <p:cNvSpPr txBox="1"/>
          <p:nvPr/>
        </p:nvSpPr>
        <p:spPr>
          <a:xfrm>
            <a:off x="1343025" y="156845"/>
            <a:ext cx="4327525" cy="607695"/>
          </a:xfrm>
          <a:prstGeom prst="rect">
            <a:avLst/>
          </a:prstGeom>
          <a:noFill/>
          <a:ln w="9525">
            <a:noFill/>
          </a:ln>
        </p:spPr>
        <p:txBody>
          <a:bodyPr bIns="91440" anchor="ctr" anchorCtr="0"/>
          <a:p>
            <a:pPr fontAlgn="ctr">
              <a:lnSpc>
                <a:spcPct val="90000"/>
              </a:lnSpc>
            </a:pPr>
            <a:r>
              <a:rPr lang="zh-CN" altLang="en-US" sz="3200" b="1" dirty="0">
                <a:solidFill>
                  <a:schemeClr val="tx1"/>
                </a:solidFill>
                <a:latin typeface="仿宋_GB2312" charset="0"/>
                <a:ea typeface="仿宋_GB2312" charset="0"/>
                <a:sym typeface="Times New Roman" panose="02020503050405090304" pitchFamily="18" charset="0"/>
              </a:rPr>
              <a:t>资金来源</a:t>
            </a:r>
            <a:endParaRPr lang="zh-CN" altLang="en-US" sz="3200" b="1" dirty="0">
              <a:solidFill>
                <a:schemeClr val="tx1"/>
              </a:solidFill>
              <a:latin typeface="仿宋_GB2312" charset="0"/>
              <a:ea typeface="仿宋_GB2312" charset="0"/>
              <a:sym typeface="Times New Roman" panose="02020503050405090304" pitchFamily="18" charset="0"/>
            </a:endParaRPr>
          </a:p>
        </p:txBody>
      </p:sp>
      <p:sp>
        <p:nvSpPr>
          <p:cNvPr id="78852" name="矩形 14"/>
          <p:cNvSpPr/>
          <p:nvPr/>
        </p:nvSpPr>
        <p:spPr>
          <a:xfrm>
            <a:off x="7373938" y="1384300"/>
            <a:ext cx="914400" cy="914400"/>
          </a:xfrm>
          <a:prstGeom prst="rect">
            <a:avLst/>
          </a:prstGeom>
          <a:noFill/>
          <a:ln w="9525">
            <a:noFill/>
          </a:ln>
        </p:spPr>
        <p:txBody>
          <a:bodyPr anchor="ctr" anchorCtr="0"/>
          <a:p>
            <a:pPr algn="ctr"/>
            <a:endParaRPr lang="zh-CN" altLang="en-US" dirty="0">
              <a:latin typeface="Arial" panose="020B0604020202090204" pitchFamily="34" charset="0"/>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xfrm>
            <a:off x="1198880" y="-317"/>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
        <p:nvSpPr>
          <p:cNvPr id="105" name="文本框 104"/>
          <p:cNvSpPr txBox="1"/>
          <p:nvPr/>
        </p:nvSpPr>
        <p:spPr>
          <a:xfrm>
            <a:off x="911225" y="5085080"/>
            <a:ext cx="9528810" cy="368300"/>
          </a:xfrm>
          <a:prstGeom prst="rect">
            <a:avLst/>
          </a:prstGeom>
          <a:noFill/>
          <a:ln w="9525">
            <a:noFill/>
          </a:ln>
        </p:spPr>
        <p:txBody>
          <a:bodyPr wrap="square">
            <a:spAutoFit/>
          </a:bodyPr>
          <a:p>
            <a:r>
              <a:rPr lang="zh-CN" altLang="en-US"/>
              <a:t> </a:t>
            </a:r>
            <a:endParaRPr lang="zh-CN" altLang="en-US"/>
          </a:p>
        </p:txBody>
      </p:sp>
      <p:pic>
        <p:nvPicPr>
          <p:cNvPr id="4" name="图片 3"/>
          <p:cNvPicPr/>
          <p:nvPr/>
        </p:nvPicPr>
        <p:blipFill>
          <a:blip r:embed="rId1"/>
          <a:stretch>
            <a:fillRect/>
          </a:stretch>
        </p:blipFill>
        <p:spPr>
          <a:xfrm>
            <a:off x="695325" y="908685"/>
            <a:ext cx="10215880" cy="5444490"/>
          </a:xfrm>
          <a:prstGeom prst="rect">
            <a:avLst/>
          </a:prstGeom>
          <a:noFill/>
          <a:ln w="9525">
            <a:noFill/>
          </a:ln>
        </p:spPr>
      </p:pic>
      <p:sp>
        <p:nvSpPr>
          <p:cNvPr id="106" name="文本框 105"/>
          <p:cNvSpPr txBox="1"/>
          <p:nvPr/>
        </p:nvSpPr>
        <p:spPr>
          <a:xfrm>
            <a:off x="3433763" y="5164138"/>
            <a:ext cx="5080000" cy="368300"/>
          </a:xfrm>
          <a:prstGeom prst="rect">
            <a:avLst/>
          </a:prstGeom>
          <a:noFill/>
          <a:ln w="9525">
            <a:noFill/>
          </a:ln>
        </p:spPr>
        <p:txBody>
          <a:bodyPr>
            <a:spAutoFit/>
          </a:bodyPr>
          <a:p>
            <a:r>
              <a:rPr lang="zh-CN" altLang="en-US"/>
              <a:t> </a:t>
            </a:r>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标题 1"/>
          <p:cNvSpPr>
            <a:spLocks noGrp="1"/>
          </p:cNvSpPr>
          <p:nvPr>
            <p:ph type="title"/>
          </p:nvPr>
        </p:nvSpPr>
        <p:spPr>
          <a:xfrm>
            <a:off x="1334135" y="635"/>
            <a:ext cx="5202555" cy="63373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ea typeface="仿宋_GB2312" charset="0"/>
                <a:cs typeface="+mj-lt"/>
                <a:sym typeface="+mn-lt"/>
              </a:rPr>
              <a:t>c302 </a:t>
            </a:r>
            <a:r>
              <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rPr>
              <a:t>上年末结余资金</a:t>
            </a:r>
            <a:endParaRPr kumimoji="0" lang="zh-CN" altLang="en-US" sz="3200" b="1" i="0" u="none" strike="noStrike" kern="1200" cap="none" spc="0" normalizeH="0" baseline="0" noProof="0" dirty="0" smtClean="0">
              <a:ln>
                <a:noFill/>
              </a:ln>
              <a:solidFill>
                <a:schemeClr val="tx1"/>
              </a:solidFill>
              <a:effectLst/>
              <a:uLnTx/>
              <a:uFillTx/>
              <a:ea typeface="仿宋_GB2312" charset="0"/>
              <a:cs typeface="+mj-lt"/>
              <a:sym typeface="+mn-lt"/>
            </a:endParaRPr>
          </a:p>
        </p:txBody>
      </p:sp>
      <p:sp>
        <p:nvSpPr>
          <p:cNvPr id="80898" name="矩形 6"/>
          <p:cNvSpPr/>
          <p:nvPr/>
        </p:nvSpPr>
        <p:spPr>
          <a:xfrm>
            <a:off x="481330" y="960755"/>
            <a:ext cx="10917555" cy="4615815"/>
          </a:xfrm>
          <a:prstGeom prst="rect">
            <a:avLst/>
          </a:prstGeom>
          <a:noFill/>
          <a:ln w="9525">
            <a:noFill/>
          </a:ln>
        </p:spPr>
        <p:txBody>
          <a:bodyPr wrap="square" anchor="t" anchorCtr="0">
            <a:spAutoFit/>
          </a:bodyPr>
          <a:p>
            <a:pPr algn="just">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 指上年资金来源中没有形成投资额而结余的资金。</a:t>
            </a:r>
            <a:endParaRPr lang="zh-CN" altLang="en-US" sz="2800" dirty="0">
              <a:solidFill>
                <a:srgbClr val="000000"/>
              </a:solidFill>
              <a:latin typeface="仿宋_GB2312" panose="02010609030101010101" pitchFamily="49" charset="-122"/>
              <a:ea typeface="仿宋_GB2312" panose="02010609030101010101" pitchFamily="49" charset="-122"/>
            </a:endParaRPr>
          </a:p>
          <a:p>
            <a:pPr algn="just">
              <a:lnSpc>
                <a:spcPct val="150000"/>
              </a:lnSpc>
              <a:buFont typeface="Wingdings" panose="05000000000000000000" pitchFamily="2" charset="2"/>
              <a:buChar char="l"/>
            </a:pPr>
            <a:r>
              <a:rPr lang="zh-CN" altLang="en-US" sz="2800" dirty="0">
                <a:solidFill>
                  <a:srgbClr val="000000"/>
                </a:solidFill>
                <a:latin typeface="仿宋_GB2312" panose="02010609030101010101" pitchFamily="49" charset="-122"/>
                <a:ea typeface="仿宋_GB2312" panose="02010609030101010101" pitchFamily="49" charset="-122"/>
              </a:rPr>
              <a:t> 包括尚未用到工程中的材料价值、未开始安装的需要安装设备价值及结存的现金和银行存款等。可根据有关财务数字填报。   </a:t>
            </a:r>
            <a:endParaRPr lang="zh-CN" altLang="en-US" sz="2800" dirty="0">
              <a:solidFill>
                <a:srgbClr val="000000"/>
              </a:solidFill>
              <a:latin typeface="仿宋_GB2312" panose="02010609030101010101" pitchFamily="49" charset="-122"/>
              <a:ea typeface="仿宋_GB2312" panose="02010609030101010101" pitchFamily="49" charset="-122"/>
            </a:endParaRPr>
          </a:p>
          <a:p>
            <a:pPr algn="just">
              <a:lnSpc>
                <a:spcPct val="150000"/>
              </a:lnSpc>
              <a:buFont typeface="Wingdings" panose="05000000000000000000" pitchFamily="2" charset="2"/>
              <a:buChar char="l"/>
            </a:pPr>
            <a:r>
              <a:rPr lang="zh-CN" altLang="en-US" sz="2800" dirty="0">
                <a:latin typeface="仿宋_GB2312" panose="02010609030101010101" pitchFamily="49" charset="-122"/>
                <a:ea typeface="仿宋_GB2312" panose="02010609030101010101" pitchFamily="49" charset="-122"/>
              </a:rPr>
              <a:t> 上年末结余资金不能出现负数，即不能把上年应付工程、材料款作为上年末结余资金的负数来处理。</a:t>
            </a:r>
            <a:endParaRPr lang="zh-CN" altLang="en-US" sz="2800" dirty="0">
              <a:latin typeface="仿宋_GB2312" panose="02010609030101010101" pitchFamily="49" charset="-122"/>
              <a:ea typeface="仿宋_GB2312" panose="02010609030101010101" pitchFamily="49" charset="-122"/>
            </a:endParaRPr>
          </a:p>
          <a:p>
            <a:pPr algn="just">
              <a:lnSpc>
                <a:spcPct val="150000"/>
              </a:lnSpc>
              <a:buFont typeface="Wingdings" panose="05000000000000000000" pitchFamily="2" charset="2"/>
              <a:buChar char="l"/>
            </a:pPr>
            <a:endParaRPr lang="zh-CN" altLang="en-US" sz="2800" dirty="0">
              <a:latin typeface="仿宋_GB2312" panose="02010609030101010101" pitchFamily="49" charset="-122"/>
              <a:ea typeface="仿宋_GB2312" panose="02010609030101010101" pitchFamily="49" charset="-122"/>
            </a:endParaRPr>
          </a:p>
          <a:p>
            <a:pPr algn="just">
              <a:lnSpc>
                <a:spcPct val="150000"/>
              </a:lnSpc>
              <a:buFont typeface="Wingdings" panose="05000000000000000000" pitchFamily="2" charset="2"/>
            </a:pPr>
            <a:r>
              <a:rPr lang="zh-CN" altLang="en-US" sz="2800" dirty="0">
                <a:solidFill>
                  <a:srgbClr val="FF0000"/>
                </a:solidFill>
                <a:latin typeface="仿宋_GB2312" panose="02010609030101010101" pitchFamily="49" charset="-122"/>
                <a:ea typeface="仿宋_GB2312" panose="02010609030101010101" pitchFamily="49" charset="-122"/>
              </a:rPr>
              <a:t>该指标根据财务账填写，在来年第一次报表时填写，不要漏填、错填。</a:t>
            </a:r>
            <a:endParaRPr lang="zh-CN" altLang="en-US" sz="2800" dirty="0">
              <a:solidFill>
                <a:srgbClr val="FF0000"/>
              </a:solidFill>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txBox="1"/>
          <p:nvPr/>
        </p:nvSpPr>
        <p:spPr>
          <a:xfrm>
            <a:off x="1324293" y="0"/>
            <a:ext cx="6411912" cy="654050"/>
          </a:xfrm>
          <a:prstGeom prst="rect">
            <a:avLst/>
          </a:prstGeom>
          <a:noFill/>
          <a:ln w="9525">
            <a:noFill/>
          </a:ln>
        </p:spPr>
        <p:txBody>
          <a:bodyPr bIns="91440" anchor="b" anchorCtr="0"/>
          <a:p>
            <a:pPr eaLnBrk="0" hangingPunct="0"/>
            <a:r>
              <a:rPr lang="en-US" altLang="zh-CN" sz="3200" b="1" dirty="0">
                <a:solidFill>
                  <a:schemeClr val="tx1"/>
                </a:solidFill>
                <a:latin typeface="+mj-lt"/>
                <a:ea typeface="仿宋_GB2312" charset="0"/>
                <a:cs typeface="+mj-lt"/>
                <a:sym typeface="Times New Roman" panose="02020503050405090304" pitchFamily="18" charset="0"/>
              </a:rPr>
              <a:t>c303 </a:t>
            </a:r>
            <a:r>
              <a:rPr lang="zh-CN" altLang="en-US" sz="3200" b="1" dirty="0">
                <a:solidFill>
                  <a:schemeClr val="tx1"/>
                </a:solidFill>
                <a:latin typeface="+mj-lt"/>
                <a:ea typeface="仿宋_GB2312" charset="0"/>
                <a:cs typeface="+mj-lt"/>
                <a:sym typeface="Times New Roman" panose="02020503050405090304" pitchFamily="18" charset="0"/>
              </a:rPr>
              <a:t>本年实际到位资金</a:t>
            </a:r>
            <a:endParaRPr lang="zh-CN" altLang="en-US" sz="3200" b="1" dirty="0">
              <a:solidFill>
                <a:schemeClr val="tx1"/>
              </a:solidFill>
              <a:latin typeface="+mj-lt"/>
              <a:ea typeface="仿宋_GB2312" charset="0"/>
              <a:cs typeface="+mj-lt"/>
              <a:sym typeface="Times New Roman" panose="02020503050405090304" pitchFamily="18" charset="0"/>
            </a:endParaRPr>
          </a:p>
        </p:txBody>
      </p:sp>
      <p:sp>
        <p:nvSpPr>
          <p:cNvPr id="82946" name="矩形 9"/>
          <p:cNvSpPr/>
          <p:nvPr/>
        </p:nvSpPr>
        <p:spPr>
          <a:xfrm>
            <a:off x="527050" y="892810"/>
            <a:ext cx="10803255" cy="5367020"/>
          </a:xfrm>
          <a:prstGeom prst="rect">
            <a:avLst/>
          </a:prstGeom>
          <a:noFill/>
          <a:ln w="9525">
            <a:noFill/>
          </a:ln>
        </p:spPr>
        <p:txBody>
          <a:bodyPr wrap="square">
            <a:spAutoFit/>
          </a:bodyPr>
          <a:lstStyle/>
          <a:p>
            <a:pPr marL="0" marR="0" lvl="0" indent="0" algn="just" defTabSz="914400" rtl="0" eaLnBrk="1" fontAlgn="base" latinLnBrk="0" hangingPunct="1">
              <a:lnSpc>
                <a:spcPct val="130000"/>
              </a:lnSpc>
              <a:spcBef>
                <a:spcPct val="0"/>
              </a:spcBef>
              <a:spcAft>
                <a:spcPct val="0"/>
              </a:spcAft>
              <a:buClrTx/>
              <a:buSzTx/>
              <a:buFont typeface="Arial" panose="020B0604020202090204" pitchFamily="34" charset="0"/>
              <a:buNone/>
              <a:defRPr/>
            </a:pPr>
            <a:r>
              <a:rPr kumimoji="0" lang="zh-CN" altLang="en-US" sz="2400" i="0" u="none" strike="noStrike" kern="1200" cap="none" spc="0" normalizeH="0" baseline="0" noProof="1">
                <a:ln>
                  <a:noFill/>
                </a:ln>
                <a:solidFill>
                  <a:srgbClr val="000000"/>
                </a:solidFill>
                <a:effectLst/>
                <a:uLnTx/>
                <a:uFillTx/>
                <a:latin typeface="+mj-lt"/>
                <a:ea typeface="仿宋_GB2312" charset="0"/>
                <a:cs typeface="+mj-lt"/>
              </a:rPr>
              <a:t>  指在报告期收到的，用于固定资产投资的各种货币资金。</a:t>
            </a:r>
            <a:endParaRPr kumimoji="0" lang="en-US" altLang="zh-CN" sz="2400" i="0" u="none" strike="noStrike" kern="1200" cap="none" spc="0" normalizeH="0" baseline="0" noProof="1">
              <a:ln>
                <a:noFill/>
              </a:ln>
              <a:solidFill>
                <a:srgbClr val="000000"/>
              </a:solidFill>
              <a:effectLst/>
              <a:uLnTx/>
              <a:uFillTx/>
              <a:latin typeface="+mj-lt"/>
              <a:ea typeface="仿宋_GB2312" charset="0"/>
              <a:cs typeface="+mj-lt"/>
            </a:endParaRPr>
          </a:p>
          <a:p>
            <a:pPr marL="0" marR="0" lvl="0" indent="0" algn="just" defTabSz="914400" rtl="0" eaLnBrk="1" fontAlgn="base" latinLnBrk="0" hangingPunct="1">
              <a:lnSpc>
                <a:spcPct val="130000"/>
              </a:lnSpc>
              <a:spcBef>
                <a:spcPct val="0"/>
              </a:spcBef>
              <a:spcAft>
                <a:spcPct val="0"/>
              </a:spcAft>
              <a:buClrTx/>
              <a:buSzTx/>
              <a:buFont typeface="Wingdings" panose="05000000000000000000" pitchFamily="2" charset="2"/>
              <a:buChar char="l"/>
              <a:defRPr/>
            </a:pPr>
            <a:r>
              <a:rPr kumimoji="0" lang="zh-CN" altLang="en-US" sz="2400" i="0" u="none" strike="noStrike" kern="1200" cap="none" spc="0" normalizeH="0" baseline="0" noProof="1">
                <a:ln>
                  <a:noFill/>
                </a:ln>
                <a:solidFill>
                  <a:srgbClr val="FF0000"/>
                </a:solidFill>
                <a:effectLst/>
                <a:uLnTx/>
                <a:uFillTx/>
                <a:latin typeface="+mj-lt"/>
                <a:ea typeface="仿宋_GB2312" charset="0"/>
                <a:cs typeface="+mj-lt"/>
              </a:rPr>
              <a:t>国家预算资金：指各级政府用于固定资产投资的财政资金，包括中央预算资金和地方预算资金。</a:t>
            </a:r>
            <a:endParaRPr kumimoji="0" lang="en-US" altLang="zh-CN" sz="2400" i="0" u="none" strike="noStrike" kern="1200" cap="none" spc="0" normalizeH="0" baseline="0" noProof="1">
              <a:ln>
                <a:noFill/>
              </a:ln>
              <a:solidFill>
                <a:srgbClr val="FF0000"/>
              </a:solidFill>
              <a:effectLst/>
              <a:uLnTx/>
              <a:uFillTx/>
              <a:latin typeface="+mj-lt"/>
              <a:ea typeface="仿宋_GB2312" charset="0"/>
              <a:cs typeface="+mj-lt"/>
            </a:endParaRPr>
          </a:p>
          <a:p>
            <a:pPr marL="342900" marR="0" lvl="0" indent="-342900" algn="just" defTabSz="914400" rtl="0" eaLnBrk="1" fontAlgn="base" latinLnBrk="0" hangingPunct="1">
              <a:lnSpc>
                <a:spcPct val="130000"/>
              </a:lnSpc>
              <a:spcBef>
                <a:spcPct val="0"/>
              </a:spcBef>
              <a:spcAft>
                <a:spcPct val="0"/>
              </a:spcAft>
              <a:buClrTx/>
              <a:buSzTx/>
              <a:buFont typeface="Wingdings" panose="05000000000000000000" charset="0"/>
              <a:buChar char=""/>
              <a:defRPr/>
            </a:pPr>
            <a:r>
              <a:rPr kumimoji="0" lang="zh-CN" altLang="en-US" sz="2400" i="0" u="none" strike="noStrike" kern="1200" cap="none" spc="0" normalizeH="0" baseline="0" noProof="1">
                <a:ln>
                  <a:noFill/>
                </a:ln>
                <a:solidFill>
                  <a:schemeClr val="tx1"/>
                </a:solidFill>
                <a:effectLst/>
                <a:uLnTx/>
                <a:uFillTx/>
                <a:latin typeface="+mj-lt"/>
                <a:ea typeface="仿宋_GB2312" charset="0"/>
                <a:cs typeface="+mj-lt"/>
              </a:rPr>
              <a:t>中央预算资金：指国家预算资金中，来源于中央公共预算安排的用于项目建设的资金数额。</a:t>
            </a:r>
            <a:endParaRPr kumimoji="0" lang="en-US" altLang="zh-CN" sz="2400" i="0" u="none" strike="noStrike" kern="1200" cap="none" spc="0" normalizeH="0" baseline="0" noProof="1">
              <a:ln>
                <a:noFill/>
              </a:ln>
              <a:solidFill>
                <a:schemeClr val="tx1"/>
              </a:solidFill>
              <a:effectLst/>
              <a:uLnTx/>
              <a:uFillTx/>
              <a:latin typeface="+mj-lt"/>
              <a:ea typeface="仿宋_GB2312" charset="0"/>
              <a:cs typeface="+mj-lt"/>
            </a:endParaRPr>
          </a:p>
          <a:p>
            <a:pPr marL="342900" marR="0" lvl="0" indent="-342900" algn="just" defTabSz="914400" rtl="0" eaLnBrk="1" fontAlgn="base" latinLnBrk="0" hangingPunct="1">
              <a:lnSpc>
                <a:spcPct val="130000"/>
              </a:lnSpc>
              <a:spcBef>
                <a:spcPct val="0"/>
              </a:spcBef>
              <a:spcAft>
                <a:spcPct val="0"/>
              </a:spcAft>
              <a:buClrTx/>
              <a:buSzTx/>
              <a:buFont typeface="Wingdings" panose="05000000000000000000" charset="0"/>
              <a:buChar char=""/>
              <a:defRPr/>
            </a:pPr>
            <a:r>
              <a:rPr kumimoji="0" lang="zh-CN" altLang="en-US" sz="2400" i="0" u="none" strike="noStrike" kern="1200" cap="none" spc="0" normalizeH="0" baseline="0" noProof="1">
                <a:ln>
                  <a:noFill/>
                </a:ln>
                <a:solidFill>
                  <a:schemeClr val="tx1"/>
                </a:solidFill>
                <a:effectLst/>
                <a:uLnTx/>
                <a:uFillTx/>
                <a:latin typeface="+mj-lt"/>
                <a:ea typeface="仿宋_GB2312" charset="0"/>
                <a:cs typeface="+mj-lt"/>
              </a:rPr>
              <a:t>市级预算资金：指列入北京市发展和改革委员会投资计划，由市财政部门拨给建设单位的资金。</a:t>
            </a:r>
            <a:endParaRPr kumimoji="0" lang="en-US" altLang="zh-CN" sz="2400" i="0" u="none" strike="noStrike" kern="1200" cap="none" spc="0" normalizeH="0" baseline="0" noProof="1">
              <a:ln>
                <a:noFill/>
              </a:ln>
              <a:solidFill>
                <a:schemeClr val="tx1"/>
              </a:solidFill>
              <a:effectLst/>
              <a:uLnTx/>
              <a:uFillTx/>
              <a:latin typeface="+mj-lt"/>
              <a:ea typeface="仿宋_GB2312" charset="0"/>
              <a:cs typeface="+mj-lt"/>
            </a:endParaRPr>
          </a:p>
          <a:p>
            <a:pPr marL="342900" marR="0" lvl="0" indent="-342900" algn="just" defTabSz="914400" rtl="0" eaLnBrk="1" fontAlgn="base" latinLnBrk="0" hangingPunct="1">
              <a:lnSpc>
                <a:spcPct val="130000"/>
              </a:lnSpc>
              <a:spcBef>
                <a:spcPct val="0"/>
              </a:spcBef>
              <a:spcAft>
                <a:spcPct val="0"/>
              </a:spcAft>
              <a:buClrTx/>
              <a:buSzTx/>
              <a:buFont typeface="Wingdings" panose="05000000000000000000" charset="0"/>
              <a:buChar char=""/>
              <a:defRPr/>
            </a:pPr>
            <a:r>
              <a:rPr kumimoji="0" lang="zh-CN" altLang="en-US" sz="2400" i="0" u="none" strike="noStrike" kern="1200" cap="none" spc="0" normalizeH="0" baseline="0" noProof="1">
                <a:ln>
                  <a:noFill/>
                </a:ln>
                <a:solidFill>
                  <a:schemeClr val="tx1"/>
                </a:solidFill>
                <a:effectLst/>
                <a:uLnTx/>
                <a:uFillTx/>
                <a:latin typeface="+mj-lt"/>
                <a:ea typeface="仿宋_GB2312" charset="0"/>
                <a:cs typeface="+mj-lt"/>
              </a:rPr>
              <a:t>区级预算资金：指列入区发展和改革委员会投资计划，由区财政部门拨给建设单位的资金。</a:t>
            </a:r>
            <a:endParaRPr kumimoji="0" lang="zh-CN" altLang="en-US" sz="2400" i="0" u="none" strike="noStrike" kern="1200" cap="none" spc="0" normalizeH="0" baseline="0" noProof="1">
              <a:ln>
                <a:noFill/>
              </a:ln>
              <a:solidFill>
                <a:schemeClr val="tx1"/>
              </a:solidFill>
              <a:effectLst/>
              <a:uLnTx/>
              <a:uFillTx/>
              <a:latin typeface="+mj-lt"/>
              <a:ea typeface="仿宋_GB2312" charset="0"/>
              <a:cs typeface="+mj-lt"/>
            </a:endParaRPr>
          </a:p>
          <a:p>
            <a:pPr marL="0" marR="0" lvl="0" algn="just" defTabSz="914400" rtl="0" eaLnBrk="1" fontAlgn="base" latinLnBrk="0" hangingPunct="1">
              <a:lnSpc>
                <a:spcPct val="130000"/>
              </a:lnSpc>
              <a:spcBef>
                <a:spcPct val="0"/>
              </a:spcBef>
              <a:spcAft>
                <a:spcPct val="0"/>
              </a:spcAft>
              <a:buClrTx/>
              <a:buSzTx/>
              <a:buFont typeface="Wingdings" panose="05000000000000000000" pitchFamily="2" charset="2"/>
              <a:defRPr/>
            </a:pPr>
            <a:endParaRPr kumimoji="0" lang="zh-CN" altLang="en-US" sz="2400" i="0" u="none" strike="noStrike" kern="1200" cap="none" spc="0" normalizeH="0" baseline="0" noProof="0" dirty="0">
              <a:ln>
                <a:noFill/>
              </a:ln>
              <a:solidFill>
                <a:srgbClr val="FF0000"/>
              </a:solidFill>
              <a:effectLst/>
              <a:uLnTx/>
              <a:uFillTx/>
              <a:latin typeface="+mj-lt"/>
              <a:ea typeface="仿宋_GB2312" charset="0"/>
              <a:cs typeface="+mj-lt"/>
              <a:sym typeface="+mn-ea"/>
            </a:endParaRPr>
          </a:p>
          <a:p>
            <a:pPr marL="0" marR="0" lvl="0" algn="just" defTabSz="914400" rtl="0" eaLnBrk="1" fontAlgn="base" latinLnBrk="0" hangingPunct="1">
              <a:lnSpc>
                <a:spcPct val="130000"/>
              </a:lnSpc>
              <a:spcBef>
                <a:spcPct val="0"/>
              </a:spcBef>
              <a:spcAft>
                <a:spcPct val="0"/>
              </a:spcAft>
              <a:buClrTx/>
              <a:buSzTx/>
              <a:buFont typeface="Wingdings" panose="05000000000000000000" pitchFamily="2" charset="2"/>
              <a:defRPr/>
            </a:pPr>
            <a:r>
              <a:rPr kumimoji="0" lang="zh-CN" altLang="en-US" sz="2400" b="1" i="0" u="none" strike="noStrike" kern="1200" cap="none" spc="0" normalizeH="0" baseline="0" noProof="0" dirty="0">
                <a:ln>
                  <a:noFill/>
                </a:ln>
                <a:solidFill>
                  <a:srgbClr val="FF0000"/>
                </a:solidFill>
                <a:effectLst/>
                <a:uLnTx/>
                <a:uFillTx/>
                <a:latin typeface="+mj-lt"/>
                <a:ea typeface="仿宋_GB2312" charset="0"/>
                <a:cs typeface="+mj-lt"/>
                <a:sym typeface="+mn-ea"/>
              </a:rPr>
              <a:t>各级政府债、</a:t>
            </a:r>
            <a:r>
              <a:rPr kumimoji="0" lang="zh-CN" altLang="en-US" sz="2400" b="1" i="0" u="none" strike="noStrike" kern="1200" cap="none" spc="0" normalizeH="0" baseline="0" noProof="0" dirty="0" smtClean="0">
                <a:ln>
                  <a:noFill/>
                </a:ln>
                <a:solidFill>
                  <a:srgbClr val="FF0000"/>
                </a:solidFill>
                <a:effectLst/>
                <a:uLnTx/>
                <a:uFillTx/>
                <a:latin typeface="+mj-lt"/>
                <a:ea typeface="仿宋_GB2312" charset="0"/>
                <a:cs typeface="+mj-lt"/>
                <a:sym typeface="+mn-ea"/>
              </a:rPr>
              <a:t>政府专项</a:t>
            </a:r>
            <a:r>
              <a:rPr kumimoji="0" lang="zh-CN" altLang="en-US" sz="2400" b="1" i="0" u="none" strike="noStrike" kern="1200" cap="none" spc="0" normalizeH="0" baseline="0" noProof="0" dirty="0">
                <a:ln>
                  <a:noFill/>
                </a:ln>
                <a:solidFill>
                  <a:srgbClr val="FF0000"/>
                </a:solidFill>
                <a:effectLst/>
                <a:uLnTx/>
                <a:uFillTx/>
                <a:latin typeface="+mj-lt"/>
                <a:ea typeface="仿宋_GB2312" charset="0"/>
                <a:cs typeface="+mj-lt"/>
                <a:sym typeface="+mn-ea"/>
              </a:rPr>
              <a:t>债，应归入国家预算资金，不属于债券。</a:t>
            </a:r>
            <a:endParaRPr kumimoji="0" lang="zh-CN" altLang="en-US" sz="2400" b="1" i="0" u="none" strike="noStrike" kern="1200" cap="none" spc="0" normalizeH="0" baseline="0" noProof="0" dirty="0">
              <a:ln>
                <a:noFill/>
              </a:ln>
              <a:solidFill>
                <a:srgbClr val="FF0000"/>
              </a:solidFill>
              <a:effectLst/>
              <a:uLnTx/>
              <a:uFillTx/>
              <a:latin typeface="+mj-lt"/>
              <a:ea typeface="仿宋_GB2312" charset="0"/>
              <a:cs typeface="+mj-lt"/>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矩形 9"/>
          <p:cNvSpPr/>
          <p:nvPr/>
        </p:nvSpPr>
        <p:spPr>
          <a:xfrm>
            <a:off x="483870" y="868045"/>
            <a:ext cx="10786745" cy="4707890"/>
          </a:xfrm>
          <a:prstGeom prst="rect">
            <a:avLst/>
          </a:prstGeom>
          <a:noFill/>
          <a:ln w="9525">
            <a:noFill/>
          </a:ln>
        </p:spPr>
        <p:txBody>
          <a:bodyPr wrap="square" anchor="t" anchorCtr="0">
            <a:spAutoFit/>
          </a:bodyPr>
          <a:p>
            <a:pPr algn="just">
              <a:lnSpc>
                <a:spcPct val="120000"/>
              </a:lnSpc>
              <a:buFont typeface="Wingdings" panose="05000000000000000000" pitchFamily="2" charset="2"/>
              <a:buChar char="l"/>
            </a:pPr>
            <a:r>
              <a:rPr lang="zh-CN" altLang="en-US" sz="2500" dirty="0">
                <a:latin typeface="仿宋_GB2312" panose="02010609030101010101" pitchFamily="49" charset="-122"/>
                <a:ea typeface="仿宋_GB2312" panose="02010609030101010101" pitchFamily="49" charset="-122"/>
              </a:rPr>
              <a:t>国内贷款：包括向银行和非银行等金融机构借入的用于固定资产投资的各项贷款。项目单位从上级部门，总公司或者企业股东处取得的资金，若来源于金融机构贷款，也应当归入国内贷款，不应作为自筹资金。</a:t>
            </a:r>
            <a:endParaRPr lang="zh-CN" altLang="en-US" sz="2500" dirty="0">
              <a:latin typeface="仿宋_GB2312" panose="02010609030101010101" pitchFamily="49" charset="-122"/>
              <a:ea typeface="仿宋_GB2312" panose="02010609030101010101" pitchFamily="49" charset="-122"/>
            </a:endParaRPr>
          </a:p>
          <a:p>
            <a:pPr algn="just">
              <a:lnSpc>
                <a:spcPct val="120000"/>
              </a:lnSpc>
              <a:buFont typeface="Wingdings" panose="05000000000000000000" pitchFamily="2" charset="2"/>
            </a:pPr>
            <a:endParaRPr lang="en-US" altLang="zh-CN" sz="2500" dirty="0">
              <a:latin typeface="仿宋_GB2312" panose="02010609030101010101" pitchFamily="49" charset="-122"/>
              <a:ea typeface="仿宋_GB2312" panose="02010609030101010101" pitchFamily="49" charset="-122"/>
            </a:endParaRPr>
          </a:p>
          <a:p>
            <a:pPr algn="just">
              <a:lnSpc>
                <a:spcPct val="120000"/>
              </a:lnSpc>
              <a:buFont typeface="Wingdings" panose="05000000000000000000" pitchFamily="2" charset="2"/>
              <a:buChar char="l"/>
            </a:pPr>
            <a:r>
              <a:rPr lang="zh-CN" altLang="en-US" sz="2500" dirty="0">
                <a:latin typeface="仿宋_GB2312" panose="02010609030101010101" pitchFamily="49" charset="-122"/>
                <a:ea typeface="仿宋_GB2312" panose="02010609030101010101" pitchFamily="49" charset="-122"/>
              </a:rPr>
              <a:t>利用外资：指报告期收到的境外（包括外国及港澳台地区）资金</a:t>
            </a:r>
            <a:r>
              <a:rPr lang="en-US" altLang="zh-CN" sz="2500" dirty="0">
                <a:latin typeface="仿宋_GB2312" panose="02010609030101010101" pitchFamily="49" charset="-122"/>
                <a:ea typeface="仿宋_GB2312" panose="02010609030101010101" pitchFamily="49" charset="-122"/>
              </a:rPr>
              <a:t>(</a:t>
            </a:r>
            <a:r>
              <a:rPr lang="zh-CN" altLang="en-US" sz="2500" dirty="0">
                <a:latin typeface="仿宋_GB2312" panose="02010609030101010101" pitchFamily="49" charset="-122"/>
                <a:ea typeface="仿宋_GB2312" panose="02010609030101010101" pitchFamily="49" charset="-122"/>
              </a:rPr>
              <a:t>包括设备、材料、技术</a:t>
            </a:r>
            <a:r>
              <a:rPr lang="zh-CN" altLang="en-US" sz="2500" dirty="0">
                <a:solidFill>
                  <a:srgbClr val="000000"/>
                </a:solidFill>
                <a:latin typeface="仿宋_GB2312" panose="02010609030101010101" pitchFamily="49" charset="-122"/>
                <a:ea typeface="仿宋_GB2312" panose="02010609030101010101" pitchFamily="49" charset="-122"/>
              </a:rPr>
              <a:t>在内</a:t>
            </a:r>
            <a:r>
              <a:rPr lang="en-US" altLang="zh-CN" sz="2500" dirty="0">
                <a:solidFill>
                  <a:srgbClr val="000000"/>
                </a:solidFill>
                <a:latin typeface="仿宋_GB2312" panose="02010609030101010101" pitchFamily="49" charset="-122"/>
                <a:ea typeface="仿宋_GB2312" panose="02010609030101010101" pitchFamily="49" charset="-122"/>
              </a:rPr>
              <a:t>)</a:t>
            </a:r>
            <a:r>
              <a:rPr lang="zh-CN" altLang="en-US" sz="2500" dirty="0">
                <a:solidFill>
                  <a:srgbClr val="000000"/>
                </a:solidFill>
                <a:latin typeface="仿宋_GB2312" panose="02010609030101010101" pitchFamily="49" charset="-122"/>
                <a:ea typeface="仿宋_GB2312" panose="02010609030101010101" pitchFamily="49" charset="-122"/>
              </a:rPr>
              <a:t>。</a:t>
            </a:r>
            <a:endParaRPr lang="zh-CN" altLang="en-US" sz="2500" dirty="0">
              <a:solidFill>
                <a:srgbClr val="000000"/>
              </a:solidFill>
              <a:latin typeface="仿宋_GB2312" panose="02010609030101010101" pitchFamily="49" charset="-122"/>
              <a:ea typeface="仿宋_GB2312" panose="02010609030101010101" pitchFamily="49" charset="-122"/>
            </a:endParaRPr>
          </a:p>
          <a:p>
            <a:pPr algn="just">
              <a:lnSpc>
                <a:spcPct val="120000"/>
              </a:lnSpc>
              <a:buFont typeface="Wingdings" panose="05000000000000000000" pitchFamily="2" charset="2"/>
              <a:buChar char="l"/>
            </a:pPr>
            <a:endParaRPr lang="zh-CN" altLang="en-US" sz="2500" dirty="0">
              <a:solidFill>
                <a:srgbClr val="000000"/>
              </a:solidFill>
              <a:latin typeface="仿宋_GB2312" panose="02010609030101010101" pitchFamily="49" charset="-122"/>
              <a:ea typeface="仿宋_GB2312" panose="02010609030101010101" pitchFamily="49" charset="-122"/>
            </a:endParaRPr>
          </a:p>
          <a:p>
            <a:pPr algn="just">
              <a:lnSpc>
                <a:spcPct val="120000"/>
              </a:lnSpc>
              <a:buFont typeface="Wingdings" panose="05000000000000000000" pitchFamily="2" charset="2"/>
              <a:buChar char="l"/>
            </a:pPr>
            <a:r>
              <a:rPr lang="zh-CN" altLang="en-US" sz="2500" noProof="0" dirty="0">
                <a:ln>
                  <a:noFill/>
                </a:ln>
                <a:effectLst/>
                <a:uLnTx/>
                <a:uFillTx/>
                <a:latin typeface="仿宋_GB2312" panose="02010609030101010101" pitchFamily="49" charset="-122"/>
                <a:ea typeface="仿宋_GB2312" panose="02010609030101010101" pitchFamily="49" charset="-122"/>
                <a:sym typeface="+mn-ea"/>
              </a:rPr>
              <a:t>自筹资金：</a:t>
            </a:r>
            <a:r>
              <a:rPr lang="zh-CN" altLang="en-US" sz="2500" noProof="0" dirty="0">
                <a:ln>
                  <a:noFill/>
                </a:ln>
                <a:effectLst/>
                <a:uLnTx/>
                <a:uFillTx/>
                <a:latin typeface="+mn-ea"/>
                <a:ea typeface="+mn-ea"/>
                <a:sym typeface="+mn-ea"/>
              </a:rPr>
              <a:t>指在报告期内筹集用于项目建设和购置的资金，包括自有资金、股东投入资金和借入资金，但不包括各类财政性资金、从各类金融机借入资金和国外资金。</a:t>
            </a:r>
            <a:endParaRPr lang="en-US" altLang="zh-CN" sz="2500" dirty="0">
              <a:solidFill>
                <a:srgbClr val="000000"/>
              </a:solidFill>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txBox="1"/>
          <p:nvPr/>
        </p:nvSpPr>
        <p:spPr>
          <a:xfrm>
            <a:off x="1281113" y="0"/>
            <a:ext cx="6411912" cy="654050"/>
          </a:xfrm>
          <a:prstGeom prst="rect">
            <a:avLst/>
          </a:prstGeom>
          <a:noFill/>
          <a:ln w="9525">
            <a:noFill/>
          </a:ln>
        </p:spPr>
        <p:txBody>
          <a:bodyPr bIns="91440" anchor="b" anchorCtr="0"/>
          <a:p>
            <a:pPr eaLnBrk="0" hangingPunct="0"/>
            <a:r>
              <a:rPr lang="en-US" altLang="zh-CN" sz="3200" b="1" dirty="0">
                <a:solidFill>
                  <a:schemeClr val="tx1"/>
                </a:solidFill>
                <a:latin typeface="+mj-lt"/>
                <a:ea typeface="仿宋_GB2312" charset="0"/>
                <a:cs typeface="+mj-lt"/>
                <a:sym typeface="Times New Roman" panose="02020503050405090304" pitchFamily="18" charset="0"/>
              </a:rPr>
              <a:t>c320 </a:t>
            </a:r>
            <a:r>
              <a:rPr lang="zh-CN" altLang="en-US" sz="3200" b="1" dirty="0">
                <a:solidFill>
                  <a:schemeClr val="tx1"/>
                </a:solidFill>
                <a:latin typeface="+mj-lt"/>
                <a:ea typeface="仿宋_GB2312" charset="0"/>
                <a:cs typeface="+mj-lt"/>
                <a:sym typeface="Times New Roman" panose="02020503050405090304" pitchFamily="18" charset="0"/>
              </a:rPr>
              <a:t>各项应付款合计</a:t>
            </a:r>
            <a:endParaRPr lang="zh-CN" altLang="en-US" sz="3200" b="1" dirty="0">
              <a:solidFill>
                <a:schemeClr val="tx1"/>
              </a:solidFill>
              <a:latin typeface="+mj-lt"/>
              <a:ea typeface="仿宋_GB2312" charset="0"/>
              <a:cs typeface="+mj-lt"/>
              <a:sym typeface="Times New Roman" panose="02020503050405090304" pitchFamily="18" charset="0"/>
            </a:endParaRPr>
          </a:p>
        </p:txBody>
      </p:sp>
      <p:sp>
        <p:nvSpPr>
          <p:cNvPr id="88066" name="矩形 9"/>
          <p:cNvSpPr/>
          <p:nvPr/>
        </p:nvSpPr>
        <p:spPr>
          <a:xfrm>
            <a:off x="693420" y="928370"/>
            <a:ext cx="9718040" cy="3415030"/>
          </a:xfrm>
          <a:prstGeom prst="rect">
            <a:avLst/>
          </a:prstGeom>
          <a:noFill/>
          <a:ln w="9525">
            <a:noFill/>
          </a:ln>
        </p:spPr>
        <p:txBody>
          <a:bodyPr wrap="square" anchor="t" anchorCtr="0">
            <a:spAutoFit/>
          </a:bodyPr>
          <a:p>
            <a:pPr algn="just">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即当年因建造和购置固定资产而应付未付的各种应付款。</a:t>
            </a:r>
            <a:endParaRPr lang="en-US" altLang="zh-CN" sz="2400" dirty="0">
              <a:solidFill>
                <a:srgbClr val="000000"/>
              </a:solidFill>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填报</a:t>
            </a:r>
            <a:r>
              <a:rPr lang="zh-CN" altLang="en-US" sz="2400" dirty="0">
                <a:solidFill>
                  <a:srgbClr val="FF0000"/>
                </a:solidFill>
                <a:latin typeface="+mj-lt"/>
                <a:ea typeface="仿宋_GB2312" panose="02010609030101010101" pitchFamily="49" charset="-122"/>
                <a:cs typeface="+mj-lt"/>
              </a:rPr>
              <a:t>报告期实际发生数</a:t>
            </a:r>
            <a:r>
              <a:rPr lang="zh-CN" altLang="en-US" sz="2400" dirty="0">
                <a:solidFill>
                  <a:srgbClr val="000000"/>
                </a:solidFill>
                <a:latin typeface="+mj-lt"/>
                <a:ea typeface="仿宋_GB2312" panose="02010609030101010101" pitchFamily="49" charset="-122"/>
                <a:cs typeface="+mj-lt"/>
              </a:rPr>
              <a:t>。</a:t>
            </a:r>
            <a:endParaRPr lang="en-US" altLang="zh-CN" sz="2400" dirty="0">
              <a:solidFill>
                <a:srgbClr val="000000"/>
              </a:solidFill>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不包括以前年度累计的应付款。</a:t>
            </a:r>
            <a:endParaRPr lang="en-US" altLang="zh-CN" sz="2400" dirty="0">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solidFill>
                  <a:srgbClr val="FF0000"/>
                </a:solidFill>
                <a:latin typeface="+mj-lt"/>
                <a:ea typeface="仿宋_GB2312" panose="02010609030101010101" pitchFamily="49" charset="-122"/>
                <a:cs typeface="+mj-lt"/>
              </a:rPr>
              <a:t>应付未付款≤本年完成投资</a:t>
            </a:r>
            <a:endParaRPr lang="zh-CN" altLang="en-US" sz="2400" dirty="0">
              <a:solidFill>
                <a:srgbClr val="FF0000"/>
              </a:solidFill>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solidFill>
                  <a:srgbClr val="000000"/>
                </a:solidFill>
                <a:latin typeface="+mj-lt"/>
                <a:ea typeface="仿宋_GB2312" panose="02010609030101010101" pitchFamily="49" charset="-122"/>
                <a:cs typeface="+mj-lt"/>
              </a:rPr>
              <a:t>应付未付工程款≤本年建安投资</a:t>
            </a:r>
            <a:endParaRPr lang="zh-CN" altLang="en-US" sz="2400" dirty="0">
              <a:solidFill>
                <a:srgbClr val="000000"/>
              </a:solidFill>
              <a:latin typeface="+mj-lt"/>
              <a:ea typeface="仿宋_GB2312" panose="02010609030101010101" pitchFamily="49" charset="-122"/>
              <a:cs typeface="+mj-lt"/>
            </a:endParaRPr>
          </a:p>
          <a:p>
            <a:pPr algn="just">
              <a:lnSpc>
                <a:spcPct val="150000"/>
              </a:lnSpc>
              <a:buFont typeface="Wingdings" panose="05000000000000000000" pitchFamily="2" charset="2"/>
              <a:buChar char="l"/>
            </a:pPr>
            <a:r>
              <a:rPr lang="zh-CN" altLang="en-US" sz="2400" dirty="0">
                <a:solidFill>
                  <a:srgbClr val="FF0000"/>
                </a:solidFill>
                <a:latin typeface="+mj-lt"/>
                <a:ea typeface="仿宋_GB2312" panose="02010609030101010101" pitchFamily="49" charset="-122"/>
                <a:cs typeface="+mj-lt"/>
              </a:rPr>
              <a:t>仅</a:t>
            </a:r>
            <a:r>
              <a:rPr lang="en-US" altLang="zh-CN" sz="2400" dirty="0">
                <a:solidFill>
                  <a:srgbClr val="FF0000"/>
                </a:solidFill>
                <a:latin typeface="+mj-lt"/>
                <a:ea typeface="仿宋_GB2312" panose="02010609030101010101" pitchFamily="49" charset="-122"/>
                <a:cs typeface="+mj-lt"/>
              </a:rPr>
              <a:t>12</a:t>
            </a:r>
            <a:r>
              <a:rPr lang="zh-CN" altLang="en-US" sz="2400" dirty="0">
                <a:solidFill>
                  <a:srgbClr val="FF0000"/>
                </a:solidFill>
                <a:latin typeface="+mj-lt"/>
                <a:ea typeface="仿宋_GB2312" panose="02010609030101010101" pitchFamily="49" charset="-122"/>
                <a:cs typeface="+mj-lt"/>
              </a:rPr>
              <a:t>月月报填报</a:t>
            </a:r>
            <a:endParaRPr lang="zh-CN" altLang="en-US" sz="2400" dirty="0">
              <a:solidFill>
                <a:srgbClr val="FF0000"/>
              </a:solidFill>
              <a:latin typeface="+mj-lt"/>
              <a:ea typeface="仿宋_GB2312" panose="02010609030101010101" pitchFamily="49" charset="-122"/>
              <a:cs typeface="+mj-lt"/>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4"/>
          <p:cNvSpPr/>
          <p:nvPr/>
        </p:nvSpPr>
        <p:spPr>
          <a:xfrm>
            <a:off x="1524000" y="1588"/>
            <a:ext cx="309563" cy="368300"/>
          </a:xfrm>
          <a:prstGeom prst="rect">
            <a:avLst/>
          </a:prstGeom>
          <a:noFill/>
          <a:ln w="9525">
            <a:noFill/>
          </a:ln>
        </p:spPr>
        <p:txBody>
          <a:bodyPr wrap="none" anchor="ctr" anchorCtr="0">
            <a:spAutoFit/>
          </a:bodyPr>
          <a:p>
            <a:endParaRPr lang="zh-CN" altLang="en-US" dirty="0">
              <a:latin typeface="Arial" panose="020B0604020202090204" pitchFamily="34" charset="0"/>
              <a:ea typeface="宋体" panose="02010600030101010101" pitchFamily="2" charset="-122"/>
            </a:endParaRPr>
          </a:p>
        </p:txBody>
      </p:sp>
      <p:sp>
        <p:nvSpPr>
          <p:cNvPr id="90114" name="矩形 27"/>
          <p:cNvSpPr/>
          <p:nvPr/>
        </p:nvSpPr>
        <p:spPr>
          <a:xfrm>
            <a:off x="2246313" y="1428750"/>
            <a:ext cx="4305300" cy="922020"/>
          </a:xfrm>
          <a:prstGeom prst="rect">
            <a:avLst/>
          </a:prstGeom>
          <a:noFill/>
          <a:ln w="9525">
            <a:noFill/>
          </a:ln>
        </p:spPr>
        <p:txBody>
          <a:bodyPr wrap="none" anchor="t" anchorCtr="0">
            <a:spAutoFit/>
          </a:bodyPr>
          <a:p>
            <a:r>
              <a:rPr lang="zh-CN" altLang="en-US" sz="5400" b="1" dirty="0">
                <a:latin typeface="Arial" panose="020B0604020202090204" pitchFamily="34" charset="0"/>
                <a:ea typeface="宋体" panose="02010600030101010101" pitchFamily="2" charset="-122"/>
              </a:rPr>
              <a:t>三、填报凭证</a:t>
            </a:r>
            <a:endParaRPr lang="en-US" altLang="zh-CN" sz="5400" b="1" dirty="0">
              <a:latin typeface="Arial" panose="020B0604020202090204" pitchFamily="34" charset="0"/>
              <a:ea typeface="宋体" panose="02010600030101010101" pitchFamily="2" charset="-122"/>
            </a:endParaRPr>
          </a:p>
        </p:txBody>
      </p:sp>
      <p:sp>
        <p:nvSpPr>
          <p:cNvPr id="90115" name="内容占位符 2"/>
          <p:cNvSpPr txBox="1"/>
          <p:nvPr/>
        </p:nvSpPr>
        <p:spPr>
          <a:xfrm>
            <a:off x="1774190" y="2924493"/>
            <a:ext cx="8643938" cy="2500312"/>
          </a:xfrm>
          <a:prstGeom prst="rect">
            <a:avLst/>
          </a:prstGeom>
          <a:noFill/>
          <a:ln w="9525">
            <a:noFill/>
          </a:ln>
        </p:spPr>
        <p:txBody>
          <a:bodyPr anchor="t" anchorCtr="0"/>
          <a:p>
            <a:pPr eaLnBrk="0" hangingPunct="0">
              <a:spcBef>
                <a:spcPct val="20000"/>
              </a:spcBef>
              <a:buClr>
                <a:schemeClr val="accent2"/>
              </a:buClr>
            </a:pPr>
            <a:endParaRPr lang="zh-CN" altLang="en-US" sz="3200" b="1" dirty="0">
              <a:solidFill>
                <a:srgbClr val="FF0000"/>
              </a:solidFill>
              <a:latin typeface="隶书" panose="02010509060101010101" pitchFamily="49" charset="-122"/>
              <a:ea typeface="隶书" panose="02010509060101010101" pitchFamily="49" charset="-122"/>
              <a:sym typeface="Times New Roman" panose="0202050305040509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TextBox 7"/>
          <p:cNvSpPr txBox="1"/>
          <p:nvPr/>
        </p:nvSpPr>
        <p:spPr>
          <a:xfrm>
            <a:off x="809625" y="1725930"/>
            <a:ext cx="10215563" cy="2030095"/>
          </a:xfrm>
          <a:prstGeom prst="rect">
            <a:avLst/>
          </a:prstGeom>
          <a:noFill/>
          <a:ln w="9525">
            <a:noFill/>
          </a:ln>
        </p:spPr>
        <p:txBody>
          <a:bodyPr anchor="t" anchorCtr="0">
            <a:spAutoFit/>
          </a:bodyPr>
          <a:p>
            <a:pPr>
              <a:lnSpc>
                <a:spcPct val="150000"/>
              </a:lnSpc>
            </a:pPr>
            <a:r>
              <a:rPr lang="en-US" altLang="zh-CN" sz="2800" dirty="0">
                <a:latin typeface="仿宋_GB2312" panose="02010609030101010101" pitchFamily="49" charset="-122"/>
                <a:ea typeface="仿宋_GB2312" panose="02010609030101010101" pitchFamily="49" charset="-122"/>
              </a:rPr>
              <a:t>    </a:t>
            </a:r>
            <a:r>
              <a:rPr lang="zh-CN" altLang="en-US" sz="2800" dirty="0">
                <a:latin typeface="仿宋_GB2312" panose="02010609030101010101" pitchFamily="49" charset="-122"/>
                <a:ea typeface="仿宋_GB2312" panose="02010609030101010101" pitchFamily="49" charset="-122"/>
              </a:rPr>
              <a:t>填报凭证审核主要依据为</a:t>
            </a:r>
            <a:r>
              <a:rPr lang="zh-CN" altLang="en-US" sz="2800" dirty="0">
                <a:latin typeface="仿宋_GB2312" panose="02010609030101010101" pitchFamily="49" charset="-122"/>
                <a:ea typeface="仿宋_GB2312" panose="02010609030101010101" pitchFamily="49" charset="-122"/>
                <a:sym typeface="仿宋_GB2312" panose="02010609030101010101" pitchFamily="49" charset="-122"/>
              </a:rPr>
              <a:t>投资司</a:t>
            </a:r>
            <a:r>
              <a:rPr lang="en-US" altLang="zh-CN" sz="2800" dirty="0">
                <a:latin typeface="仿宋_GB2312" panose="02010609030101010101" pitchFamily="49" charset="-122"/>
                <a:ea typeface="仿宋_GB2312" panose="02010609030101010101" pitchFamily="49" charset="-122"/>
                <a:sym typeface="仿宋_GB2312" panose="02010609030101010101" pitchFamily="49" charset="-122"/>
              </a:rPr>
              <a:t>下发</a:t>
            </a:r>
            <a:r>
              <a:rPr lang="zh-CN" altLang="en-US" sz="2800" dirty="0">
                <a:latin typeface="仿宋_GB2312" panose="02010609030101010101" pitchFamily="49" charset="-122"/>
                <a:ea typeface="仿宋_GB2312" panose="02010609030101010101" pitchFamily="49" charset="-122"/>
                <a:sym typeface="仿宋_GB2312" panose="02010609030101010101" pitchFamily="49" charset="-122"/>
              </a:rPr>
              <a:t>的</a:t>
            </a:r>
            <a:r>
              <a:rPr lang="en-US" altLang="zh-CN" sz="2800" b="1" dirty="0">
                <a:solidFill>
                  <a:srgbClr val="FF0000"/>
                </a:solidFill>
                <a:latin typeface="仿宋_GB2312" panose="02010609030101010101" pitchFamily="49" charset="-122"/>
                <a:ea typeface="仿宋_GB2312" panose="02010609030101010101" pitchFamily="49" charset="-122"/>
                <a:sym typeface="仿宋_GB2312" panose="02010609030101010101" pitchFamily="49" charset="-122"/>
              </a:rPr>
              <a:t>《投资额填报凭证审核规范（试行）》</a:t>
            </a:r>
            <a:r>
              <a:rPr lang="zh-CN" altLang="en-US" sz="2800" dirty="0">
                <a:latin typeface="仿宋_GB2312" panose="02010609030101010101" pitchFamily="49" charset="-122"/>
                <a:ea typeface="仿宋_GB2312" panose="02010609030101010101" pitchFamily="49" charset="-122"/>
                <a:sym typeface="仿宋_GB2312" panose="02010609030101010101" pitchFamily="49" charset="-122"/>
              </a:rPr>
              <a:t>，</a:t>
            </a:r>
            <a:r>
              <a:rPr lang="zh-CN" altLang="en-US" sz="2800" dirty="0">
                <a:latin typeface="仿宋_GB2312" panose="02010609030101010101" pitchFamily="49" charset="-122"/>
                <a:ea typeface="仿宋_GB2312" panose="02010609030101010101" pitchFamily="49" charset="-122"/>
              </a:rPr>
              <a:t>请各单位严格按照规范有关要求执行，</a:t>
            </a:r>
            <a:r>
              <a:rPr lang="zh-CN" altLang="en-US" sz="2800" dirty="0">
                <a:latin typeface="仿宋_GB2312" panose="02010609030101010101" pitchFamily="49" charset="-122"/>
                <a:ea typeface="仿宋_GB2312" panose="02010609030101010101" pitchFamily="49" charset="-122"/>
                <a:sym typeface="+mn-ea"/>
              </a:rPr>
              <a:t>做好</a:t>
            </a:r>
            <a:r>
              <a:rPr lang="zh-CN" altLang="en-US" sz="2800" dirty="0">
                <a:latin typeface="仿宋_GB2312" panose="02010609030101010101" pitchFamily="49" charset="-122"/>
                <a:ea typeface="仿宋_GB2312" panose="02010609030101010101" pitchFamily="49" charset="-122"/>
                <a:sym typeface="仿宋_GB2312" panose="02010609030101010101" pitchFamily="49" charset="-122"/>
              </a:rPr>
              <a:t>凭证汇总上报</a:t>
            </a:r>
            <a:r>
              <a:rPr lang="zh-CN" altLang="en-US" sz="2800" dirty="0">
                <a:latin typeface="仿宋_GB2312" panose="02010609030101010101" pitchFamily="49" charset="-122"/>
                <a:ea typeface="仿宋_GB2312" panose="02010609030101010101" pitchFamily="49" charset="-122"/>
                <a:sym typeface="+mn-ea"/>
              </a:rPr>
              <a:t>工作，</a:t>
            </a:r>
            <a:r>
              <a:rPr lang="zh-CN" altLang="en-US" sz="2800" dirty="0">
                <a:latin typeface="仿宋_GB2312" panose="02010609030101010101" pitchFamily="49" charset="-122"/>
                <a:ea typeface="仿宋_GB2312" panose="02010609030101010101" pitchFamily="49" charset="-122"/>
              </a:rPr>
              <a:t>不断提高数据质量。</a:t>
            </a:r>
            <a:r>
              <a:rPr lang="en-US" altLang="zh-CN" sz="2800" b="1" dirty="0">
                <a:latin typeface="仿宋_GB2312" panose="02010609030101010101" pitchFamily="49" charset="-122"/>
                <a:ea typeface="仿宋_GB2312" panose="02010609030101010101" pitchFamily="49" charset="-122"/>
              </a:rPr>
              <a:t>   </a:t>
            </a:r>
            <a:endParaRPr lang="en-US" altLang="zh-CN" sz="2800" b="1" dirty="0">
              <a:latin typeface="仿宋_GB2312" panose="02010609030101010101" pitchFamily="49" charset="-122"/>
              <a:ea typeface="仿宋_GB2312" panose="02010609030101010101" pitchFamily="49" charset="-122"/>
            </a:endParaRPr>
          </a:p>
        </p:txBody>
      </p:sp>
      <p:sp>
        <p:nvSpPr>
          <p:cNvPr id="2" name="文本框 1"/>
          <p:cNvSpPr txBox="1"/>
          <p:nvPr/>
        </p:nvSpPr>
        <p:spPr>
          <a:xfrm>
            <a:off x="1323340" y="151765"/>
            <a:ext cx="3449320" cy="534035"/>
          </a:xfrm>
          <a:prstGeom prst="rect">
            <a:avLst/>
          </a:prstGeom>
          <a:noFill/>
        </p:spPr>
        <p:txBody>
          <a:bodyPr wrap="none" rtlCol="0" anchor="t">
            <a:spAutoFit/>
          </a:bodyPr>
          <a:p>
            <a:pPr marL="0" marR="0" lvl="0" indent="0" algn="l" defTabSz="914400" rtl="0" eaLnBrk="1" fontAlgn="base" latinLnBrk="0" hangingPunct="1">
              <a:lnSpc>
                <a:spcPct val="90000"/>
              </a:lnSpc>
              <a:spcBef>
                <a:spcPct val="0"/>
              </a:spcBef>
              <a:spcAft>
                <a:spcPct val="0"/>
              </a:spcAft>
              <a:buClrTx/>
              <a:buSzTx/>
              <a:buFontTx/>
              <a:buNone/>
              <a:defRPr/>
            </a:pPr>
            <a:r>
              <a:rPr lang="zh-CN" altLang="en-US" sz="3200" b="1" noProof="0" dirty="0">
                <a:ln>
                  <a:noFill/>
                </a:ln>
                <a:effectLst/>
                <a:uLnTx/>
                <a:uFillTx/>
                <a:latin typeface="仿宋_GB2312" charset="0"/>
                <a:ea typeface="仿宋_GB2312" charset="0"/>
                <a:cs typeface="+mj-cs"/>
                <a:sym typeface="+mn-ea"/>
              </a:rPr>
              <a:t>凭证规范总体要求</a:t>
            </a:r>
            <a:endParaRPr lang="zh-CN" altLang="en-US" sz="3200" b="1" noProof="0" dirty="0">
              <a:ln>
                <a:noFill/>
              </a:ln>
              <a:effectLst/>
              <a:uLnTx/>
              <a:uFillTx/>
              <a:latin typeface="仿宋_GB2312" charset="0"/>
              <a:ea typeface="仿宋_GB2312" charset="0"/>
              <a:cs typeface="+mj-cs"/>
              <a:sym typeface="+mn-ea"/>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a:spLocks noChangeArrowheads="1"/>
          </p:cNvSpPr>
          <p:nvPr/>
        </p:nvSpPr>
        <p:spPr bwMode="auto">
          <a:xfrm>
            <a:off x="1209993" y="114300"/>
            <a:ext cx="3962400" cy="534035"/>
          </a:xfrm>
          <a:prstGeom prst="rect">
            <a:avLst/>
          </a:prstGeom>
          <a:noFill/>
          <a:ln w="9525">
            <a:noFill/>
            <a:miter lim="800000"/>
          </a:ln>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仿宋_GB2312" charset="0"/>
                <a:ea typeface="仿宋_GB2312" charset="0"/>
                <a:cs typeface="+mj-cs"/>
                <a:sym typeface="+mn-ea"/>
              </a:rPr>
              <a:t>凭证规范总体要求</a:t>
            </a:r>
            <a:endParaRPr kumimoji="0" lang="zh-CN" altLang="en-US" sz="3200" b="1" i="0" u="none" strike="noStrike" kern="1200" cap="none" spc="0" normalizeH="0" baseline="0" noProof="0" dirty="0">
              <a:ln>
                <a:noFill/>
              </a:ln>
              <a:solidFill>
                <a:schemeClr val="tx1"/>
              </a:solidFill>
              <a:effectLst/>
              <a:uLnTx/>
              <a:uFillTx/>
              <a:latin typeface="仿宋_GB2312" charset="0"/>
              <a:ea typeface="仿宋_GB2312" charset="0"/>
              <a:cs typeface="+mj-cs"/>
              <a:sym typeface="+mn-ea"/>
            </a:endParaRPr>
          </a:p>
        </p:txBody>
      </p:sp>
      <p:sp>
        <p:nvSpPr>
          <p:cNvPr id="100354" name="TextBox 7"/>
          <p:cNvSpPr txBox="1"/>
          <p:nvPr/>
        </p:nvSpPr>
        <p:spPr>
          <a:xfrm>
            <a:off x="455930" y="1012190"/>
            <a:ext cx="10916285" cy="5077460"/>
          </a:xfrm>
          <a:prstGeom prst="rect">
            <a:avLst/>
          </a:prstGeom>
          <a:noFill/>
          <a:ln w="9525">
            <a:noFill/>
          </a:ln>
        </p:spPr>
        <p:txBody>
          <a:bodyPr wrap="square" anchor="t" anchorCtr="0">
            <a:spAutoFit/>
          </a:bodyPr>
          <a:p>
            <a:pPr>
              <a:lnSpc>
                <a:spcPct val="150000"/>
              </a:lnSpc>
            </a:pPr>
            <a:r>
              <a:rPr lang="en-US" altLang="zh-CN" sz="2400" dirty="0">
                <a:latin typeface="+mj-lt"/>
                <a:ea typeface="仿宋_GB2312" charset="0"/>
                <a:cs typeface="+mj-lt"/>
              </a:rPr>
              <a:t>1.</a:t>
            </a:r>
            <a:r>
              <a:rPr lang="zh-CN" altLang="en-US" sz="2400" dirty="0">
                <a:latin typeface="+mj-lt"/>
                <a:ea typeface="仿宋_GB2312" charset="0"/>
                <a:cs typeface="+mj-lt"/>
              </a:rPr>
              <a:t>投资项目凭证按照项目整理成</a:t>
            </a:r>
            <a:r>
              <a:rPr lang="en-US" altLang="zh-CN" sz="2400" dirty="0">
                <a:latin typeface="+mj-lt"/>
                <a:ea typeface="仿宋_GB2312" charset="0"/>
                <a:cs typeface="+mj-lt"/>
              </a:rPr>
              <a:t>word</a:t>
            </a:r>
            <a:r>
              <a:rPr lang="zh-CN" altLang="en-US" sz="2400" dirty="0">
                <a:latin typeface="+mj-lt"/>
                <a:ea typeface="仿宋_GB2312" charset="0"/>
                <a:cs typeface="+mj-lt"/>
              </a:rPr>
              <a:t>文档，文档包含两部分：一是填报依据汇总表，注明建筑工程、安装工程、设备工器具购置和其他费用</a:t>
            </a:r>
            <a:r>
              <a:rPr lang="zh-CN" altLang="en-US" sz="2400" dirty="0">
                <a:solidFill>
                  <a:srgbClr val="FF0000"/>
                </a:solidFill>
                <a:latin typeface="+mj-lt"/>
                <a:ea typeface="仿宋_GB2312" charset="0"/>
                <a:cs typeface="+mj-lt"/>
              </a:rPr>
              <a:t>按照哪种依据</a:t>
            </a:r>
            <a:r>
              <a:rPr lang="zh-CN" altLang="en-US" sz="2400" dirty="0">
                <a:latin typeface="+mj-lt"/>
                <a:ea typeface="仿宋_GB2312" charset="0"/>
                <a:cs typeface="+mj-lt"/>
              </a:rPr>
              <a:t>填报数据，并写明提供凭证的份数和总金额；二是按照建筑安装工程、设备工器具购置、其他费用分类整理各类凭证，并标</a:t>
            </a:r>
            <a:r>
              <a:rPr lang="zh-CN" altLang="en-US" sz="2400" dirty="0">
                <a:solidFill>
                  <a:srgbClr val="FF0000"/>
                </a:solidFill>
                <a:latin typeface="+mj-lt"/>
                <a:ea typeface="仿宋_GB2312" charset="0"/>
                <a:cs typeface="+mj-lt"/>
              </a:rPr>
              <a:t>注取数的位置及计算过程</a:t>
            </a:r>
            <a:r>
              <a:rPr lang="zh-CN" altLang="en-US" sz="2400" dirty="0">
                <a:latin typeface="+mj-lt"/>
                <a:ea typeface="仿宋_GB2312" charset="0"/>
                <a:cs typeface="+mj-lt"/>
              </a:rPr>
              <a:t>。</a:t>
            </a:r>
            <a:endParaRPr lang="zh-CN" altLang="en-US" sz="2400" dirty="0">
              <a:latin typeface="+mj-lt"/>
              <a:ea typeface="仿宋_GB2312" charset="0"/>
              <a:cs typeface="+mj-lt"/>
            </a:endParaRPr>
          </a:p>
          <a:p>
            <a:pPr>
              <a:lnSpc>
                <a:spcPct val="150000"/>
              </a:lnSpc>
            </a:pPr>
            <a:r>
              <a:rPr lang="en-US" altLang="zh-CN" sz="2400" dirty="0">
                <a:latin typeface="+mj-lt"/>
                <a:ea typeface="仿宋_GB2312" charset="0"/>
                <a:cs typeface="+mj-lt"/>
              </a:rPr>
              <a:t>2.上传材料命名规则，项目代码+项目名称+</a:t>
            </a:r>
            <a:r>
              <a:rPr lang="zh-CN" altLang="en-US" sz="2400" dirty="0">
                <a:latin typeface="+mj-lt"/>
                <a:ea typeface="仿宋_GB2312" charset="0"/>
                <a:cs typeface="+mj-lt"/>
              </a:rPr>
              <a:t>区划码</a:t>
            </a:r>
            <a:r>
              <a:rPr lang="en-US" altLang="zh-CN" sz="2400" dirty="0">
                <a:latin typeface="+mj-lt"/>
                <a:ea typeface="仿宋_GB2312" charset="0"/>
                <a:cs typeface="+mj-lt"/>
              </a:rPr>
              <a:t>+序号（多个材料的情况）。</a:t>
            </a:r>
            <a:endParaRPr lang="en-US" altLang="zh-CN" sz="2400" dirty="0">
              <a:latin typeface="+mj-lt"/>
              <a:ea typeface="仿宋_GB2312" charset="0"/>
              <a:cs typeface="+mj-lt"/>
            </a:endParaRPr>
          </a:p>
          <a:p>
            <a:pPr>
              <a:lnSpc>
                <a:spcPct val="150000"/>
              </a:lnSpc>
            </a:pPr>
            <a:r>
              <a:rPr lang="en-US" altLang="zh-CN" sz="2400" dirty="0">
                <a:latin typeface="+mj-lt"/>
                <a:ea typeface="仿宋_GB2312" charset="0"/>
                <a:cs typeface="+mj-lt"/>
              </a:rPr>
              <a:t>3</a:t>
            </a:r>
            <a:r>
              <a:rPr lang="zh-CN" altLang="en-US" sz="2400" dirty="0">
                <a:latin typeface="+mj-lt"/>
                <a:ea typeface="仿宋_GB2312" charset="0"/>
                <a:cs typeface="+mj-lt"/>
              </a:rPr>
              <a:t>.</a:t>
            </a:r>
            <a:r>
              <a:rPr lang="zh-CN" altLang="en-US" sz="2400" dirty="0">
                <a:latin typeface="+mj-lt"/>
                <a:ea typeface="仿宋_GB2312" charset="0"/>
                <a:cs typeface="+mj-lt"/>
                <a:sym typeface="+mn-ea"/>
              </a:rPr>
              <a:t>建安工程提供凭证应与报表指标15建安工程填报依据所选类型一致。与所选类型不符的，不作为认定依据。</a:t>
            </a:r>
            <a:r>
              <a:rPr lang="zh-CN" altLang="en-US" sz="2400" dirty="0">
                <a:solidFill>
                  <a:srgbClr val="FF0000"/>
                </a:solidFill>
                <a:latin typeface="+mj-lt"/>
                <a:ea typeface="仿宋_GB2312" charset="0"/>
                <a:cs typeface="+mj-lt"/>
                <a:sym typeface="+mn-ea"/>
              </a:rPr>
              <a:t>若确需变更填报依据，调查单位按照变更前后的依据分别计算项目的累计投资额和本年完成投资额，报省级投资处审核确定后，由投资司变更。</a:t>
            </a:r>
            <a:endParaRPr lang="zh-CN" altLang="en-US" sz="2400" dirty="0">
              <a:solidFill>
                <a:srgbClr val="FF0000"/>
              </a:solidFill>
              <a:latin typeface="+mj-lt"/>
              <a:ea typeface="仿宋_GB2312" charset="0"/>
              <a:cs typeface="+mj-lt"/>
              <a:sym typeface="+mn-ea"/>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a:spLocks noChangeArrowheads="1"/>
          </p:cNvSpPr>
          <p:nvPr/>
        </p:nvSpPr>
        <p:spPr bwMode="auto">
          <a:xfrm>
            <a:off x="1257618" y="137795"/>
            <a:ext cx="3962400" cy="533400"/>
          </a:xfrm>
          <a:prstGeom prst="rect">
            <a:avLst/>
          </a:prstGeom>
          <a:noFill/>
          <a:ln w="9525">
            <a:noFill/>
            <a:miter lim="800000"/>
          </a:ln>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j-cs"/>
                <a:sym typeface="+mn-ea"/>
              </a:rPr>
              <a:t>凭证规范总体要求</a:t>
            </a:r>
            <a:endParaRPr kumimoji="0" lang="zh-CN" altLang="en-US" sz="3200" b="1" i="0" u="none" strike="noStrike" kern="1200" cap="none" spc="0" normalizeH="0" baseline="0" noProof="0" dirty="0">
              <a:ln>
                <a:noFill/>
              </a:ln>
              <a:solidFill>
                <a:schemeClr val="tx1"/>
              </a:solidFill>
              <a:effectLst/>
              <a:uLnTx/>
              <a:uFillTx/>
              <a:latin typeface="+mn-ea"/>
              <a:ea typeface="+mn-ea"/>
              <a:cs typeface="+mj-cs"/>
              <a:sym typeface="+mn-ea"/>
            </a:endParaRPr>
          </a:p>
        </p:txBody>
      </p:sp>
      <p:sp>
        <p:nvSpPr>
          <p:cNvPr id="100354" name="TextBox 7"/>
          <p:cNvSpPr txBox="1"/>
          <p:nvPr/>
        </p:nvSpPr>
        <p:spPr>
          <a:xfrm>
            <a:off x="409575" y="1000760"/>
            <a:ext cx="10928350" cy="5077460"/>
          </a:xfrm>
          <a:prstGeom prst="rect">
            <a:avLst/>
          </a:prstGeom>
          <a:noFill/>
          <a:ln w="9525">
            <a:noFill/>
          </a:ln>
        </p:spPr>
        <p:txBody>
          <a:bodyPr wrap="square" anchor="t" anchorCtr="0">
            <a:spAutoFit/>
          </a:bodyPr>
          <a:p>
            <a:pPr>
              <a:lnSpc>
                <a:spcPct val="150000"/>
              </a:lnSpc>
            </a:pPr>
            <a:r>
              <a:rPr lang="en-US" altLang="zh-CN" sz="2400" dirty="0">
                <a:solidFill>
                  <a:schemeClr val="tx1"/>
                </a:solidFill>
                <a:latin typeface="+mj-lt"/>
                <a:ea typeface="仿宋_GB2312" charset="0"/>
                <a:cs typeface="+mj-lt"/>
              </a:rPr>
              <a:t>4.</a:t>
            </a:r>
            <a:r>
              <a:rPr lang="zh-CN" altLang="en-US" sz="2400" dirty="0">
                <a:solidFill>
                  <a:schemeClr val="tx1"/>
                </a:solidFill>
                <a:latin typeface="+mj-lt"/>
                <a:ea typeface="仿宋_GB2312" charset="0"/>
                <a:cs typeface="+mj-lt"/>
              </a:rPr>
              <a:t>除有特殊要求除外，提供填报凭证应是截止当前</a:t>
            </a:r>
            <a:r>
              <a:rPr lang="zh-CN" altLang="en-US" sz="2400" dirty="0">
                <a:solidFill>
                  <a:srgbClr val="FF0000"/>
                </a:solidFill>
                <a:latin typeface="+mj-lt"/>
                <a:ea typeface="仿宋_GB2312" charset="0"/>
                <a:cs typeface="+mj-lt"/>
              </a:rPr>
              <a:t>累计数据</a:t>
            </a:r>
            <a:r>
              <a:rPr lang="zh-CN" altLang="en-US" sz="2400" dirty="0">
                <a:solidFill>
                  <a:schemeClr val="tx1"/>
                </a:solidFill>
                <a:latin typeface="+mj-lt"/>
                <a:ea typeface="仿宋_GB2312" charset="0"/>
                <a:cs typeface="+mj-lt"/>
              </a:rPr>
              <a:t>的有关凭证。后期根据国家局本月投资试点进度，调整所提供凭证内容。</a:t>
            </a:r>
            <a:endParaRPr lang="en-US" altLang="zh-CN" sz="2400" dirty="0">
              <a:solidFill>
                <a:schemeClr val="tx1"/>
              </a:solidFill>
              <a:latin typeface="+mj-lt"/>
              <a:ea typeface="仿宋_GB2312" charset="0"/>
              <a:cs typeface="+mj-lt"/>
            </a:endParaRPr>
          </a:p>
          <a:p>
            <a:pPr>
              <a:lnSpc>
                <a:spcPct val="150000"/>
              </a:lnSpc>
            </a:pPr>
            <a:r>
              <a:rPr lang="en-US" altLang="zh-CN" sz="2400" dirty="0">
                <a:solidFill>
                  <a:schemeClr val="tx1"/>
                </a:solidFill>
                <a:latin typeface="+mj-lt"/>
                <a:ea typeface="仿宋_GB2312" charset="0"/>
                <a:cs typeface="+mj-lt"/>
              </a:rPr>
              <a:t>5.</a:t>
            </a:r>
            <a:r>
              <a:rPr lang="zh-CN" altLang="en-US" sz="2400" dirty="0">
                <a:solidFill>
                  <a:schemeClr val="tx1"/>
                </a:solidFill>
                <a:latin typeface="+mj-lt"/>
                <a:ea typeface="仿宋_GB2312" charset="0"/>
                <a:cs typeface="+mj-lt"/>
              </a:rPr>
              <a:t>国家和市局标记查询需通过联网直报平台上传凭证材料，文档大小限制在</a:t>
            </a:r>
            <a:r>
              <a:rPr sz="2400" dirty="0">
                <a:latin typeface="+mj-lt"/>
                <a:ea typeface="仿宋_GB2312" charset="0"/>
                <a:cs typeface="+mj-lt"/>
                <a:sym typeface="+mn-ea"/>
              </a:rPr>
              <a:t>16M</a:t>
            </a:r>
            <a:r>
              <a:rPr lang="zh-CN" sz="2400" dirty="0">
                <a:latin typeface="+mj-lt"/>
                <a:ea typeface="仿宋_GB2312" charset="0"/>
                <a:cs typeface="+mj-lt"/>
                <a:sym typeface="+mn-ea"/>
              </a:rPr>
              <a:t>以内（</a:t>
            </a:r>
            <a:r>
              <a:rPr lang="en-US" altLang="zh-CN" sz="2400" dirty="0">
                <a:latin typeface="+mj-lt"/>
                <a:ea typeface="仿宋_GB2312" charset="0"/>
                <a:cs typeface="+mj-lt"/>
                <a:sym typeface="+mn-ea"/>
              </a:rPr>
              <a:t>4*4M</a:t>
            </a:r>
            <a:r>
              <a:rPr lang="zh-CN" altLang="en-US" sz="2400" dirty="0">
                <a:latin typeface="+mj-lt"/>
                <a:ea typeface="仿宋_GB2312" charset="0"/>
                <a:cs typeface="+mj-lt"/>
                <a:sym typeface="+mn-ea"/>
              </a:rPr>
              <a:t>）️</a:t>
            </a:r>
            <a:r>
              <a:rPr lang="zh-CN" sz="2400" dirty="0">
                <a:latin typeface="+mj-lt"/>
                <a:ea typeface="仿宋_GB2312" charset="0"/>
                <a:cs typeface="+mj-lt"/>
                <a:sym typeface="+mn-ea"/>
              </a:rPr>
              <a:t>，若凭证内容较多，经过处理后仍超过</a:t>
            </a:r>
            <a:r>
              <a:rPr lang="en-US" altLang="zh-CN" sz="2400" dirty="0">
                <a:latin typeface="+mj-lt"/>
                <a:ea typeface="仿宋_GB2312" charset="0"/>
                <a:cs typeface="+mj-lt"/>
                <a:sym typeface="+mn-ea"/>
              </a:rPr>
              <a:t>16</a:t>
            </a:r>
            <a:r>
              <a:rPr sz="2400" dirty="0">
                <a:latin typeface="+mj-lt"/>
                <a:ea typeface="仿宋_GB2312" charset="0"/>
                <a:cs typeface="+mj-lt"/>
                <a:sym typeface="+mn-ea"/>
              </a:rPr>
              <a:t>M</a:t>
            </a:r>
            <a:r>
              <a:rPr lang="zh-CN" sz="2400" dirty="0">
                <a:latin typeface="+mj-lt"/>
                <a:ea typeface="仿宋_GB2312" charset="0"/>
                <a:cs typeface="+mj-lt"/>
                <a:sym typeface="+mn-ea"/>
              </a:rPr>
              <a:t>，由统计机构将凭证发送市局邮箱。</a:t>
            </a:r>
            <a:r>
              <a:rPr sz="2400" dirty="0">
                <a:solidFill>
                  <a:schemeClr val="tx1"/>
                </a:solidFill>
                <a:latin typeface="+mj-lt"/>
                <a:ea typeface="仿宋_GB2312" charset="0"/>
                <a:cs typeface="+mj-lt"/>
              </a:rPr>
              <a:t>低于16M的项目凭证通过平台上传</a:t>
            </a:r>
            <a:r>
              <a:rPr lang="zh-CN" sz="2400" dirty="0">
                <a:solidFill>
                  <a:schemeClr val="tx1"/>
                </a:solidFill>
                <a:latin typeface="+mj-lt"/>
                <a:ea typeface="仿宋_GB2312" charset="0"/>
                <a:cs typeface="+mj-lt"/>
              </a:rPr>
              <a:t>，</a:t>
            </a:r>
            <a:r>
              <a:rPr sz="2400" dirty="0">
                <a:solidFill>
                  <a:schemeClr val="tx1"/>
                </a:solidFill>
                <a:latin typeface="+mj-lt"/>
                <a:ea typeface="仿宋_GB2312" charset="0"/>
                <a:cs typeface="+mj-lt"/>
              </a:rPr>
              <a:t>同时注意上传材料的清晰度。</a:t>
            </a:r>
            <a:endParaRPr sz="2400" dirty="0">
              <a:solidFill>
                <a:schemeClr val="tx1"/>
              </a:solidFill>
              <a:latin typeface="+mj-lt"/>
              <a:ea typeface="仿宋_GB2312" charset="0"/>
              <a:cs typeface="+mj-lt"/>
            </a:endParaRPr>
          </a:p>
          <a:p>
            <a:pPr>
              <a:lnSpc>
                <a:spcPct val="150000"/>
              </a:lnSpc>
            </a:pPr>
            <a:r>
              <a:rPr lang="zh-CN" altLang="en-US" sz="2400" dirty="0">
                <a:solidFill>
                  <a:schemeClr val="tx1"/>
                </a:solidFill>
                <a:latin typeface="+mj-lt"/>
                <a:ea typeface="仿宋_GB2312" charset="0"/>
                <a:cs typeface="+mj-lt"/>
              </a:rPr>
              <a:t>各单位严格按照要求提供凭证材料。（命名是否规范，附件是否上传完整，合同发票是否提供，是否盖章，是否分类整理）</a:t>
            </a:r>
            <a:endParaRPr lang="zh-CN" altLang="en-US" sz="2400" dirty="0">
              <a:solidFill>
                <a:schemeClr val="tx1"/>
              </a:solidFill>
              <a:latin typeface="+mj-lt"/>
              <a:ea typeface="仿宋_GB2312" charset="0"/>
              <a:cs typeface="+mj-lt"/>
            </a:endParaRPr>
          </a:p>
          <a:p>
            <a:pPr>
              <a:lnSpc>
                <a:spcPct val="150000"/>
              </a:lnSpc>
            </a:pPr>
            <a:r>
              <a:rPr sz="2400" dirty="0">
                <a:latin typeface="+mj-lt"/>
                <a:ea typeface="仿宋_GB2312" charset="0"/>
                <a:cs typeface="+mj-lt"/>
                <a:sym typeface="+mn-ea"/>
              </a:rPr>
              <a:t>6.如无法上传填报依据，或上传填报依据不符合制度规定、数据无法验证，则该项目本年或者本月完成投资额当月不参与数据汇总。</a:t>
            </a:r>
            <a:endParaRPr sz="2400" dirty="0">
              <a:solidFill>
                <a:srgbClr val="FF0000"/>
              </a:solidFill>
              <a:latin typeface="+mj-lt"/>
              <a:ea typeface="仿宋_GB2312" charset="0"/>
              <a:cs typeface="+mj-lt"/>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a:spLocks noChangeArrowheads="1"/>
          </p:cNvSpPr>
          <p:nvPr/>
        </p:nvSpPr>
        <p:spPr bwMode="auto">
          <a:xfrm>
            <a:off x="1023938" y="44450"/>
            <a:ext cx="3962400" cy="534035"/>
          </a:xfrm>
          <a:prstGeom prst="rect">
            <a:avLst/>
          </a:prstGeom>
          <a:noFill/>
          <a:ln w="9525">
            <a:noFill/>
            <a:miter lim="800000"/>
          </a:ln>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defRPr/>
            </a:pPr>
            <a:endParaRPr kumimoji="0" lang="en-US" altLang="zh-CN" sz="3200" b="1" i="0" u="none" strike="noStrike" kern="1200" cap="none" spc="0" normalizeH="0" baseline="0" noProof="0" dirty="0">
              <a:ln>
                <a:noFill/>
              </a:ln>
              <a:solidFill>
                <a:srgbClr val="FF0000"/>
              </a:solidFill>
              <a:effectLst/>
              <a:uLnTx/>
              <a:uFillTx/>
              <a:latin typeface="+mn-ea"/>
              <a:ea typeface="+mn-ea"/>
              <a:cs typeface="+mj-cs"/>
              <a:sym typeface="+mn-lt"/>
            </a:endParaRPr>
          </a:p>
        </p:txBody>
      </p:sp>
      <p:graphicFrame>
        <p:nvGraphicFramePr>
          <p:cNvPr id="2" name="表格 1"/>
          <p:cNvGraphicFramePr/>
          <p:nvPr>
            <p:custDataLst>
              <p:tags r:id="rId1"/>
            </p:custDataLst>
          </p:nvPr>
        </p:nvGraphicFramePr>
        <p:xfrm>
          <a:off x="239395" y="764540"/>
          <a:ext cx="11839575" cy="5878195"/>
        </p:xfrm>
        <a:graphic>
          <a:graphicData uri="http://schemas.openxmlformats.org/drawingml/2006/table">
            <a:tbl>
              <a:tblPr firstRow="1" bandRow="1">
                <a:tableStyleId>{5940675A-B579-460E-94D1-54222C63F5DA}</a:tableStyleId>
              </a:tblPr>
              <a:tblGrid>
                <a:gridCol w="1290955"/>
                <a:gridCol w="3746500"/>
                <a:gridCol w="6802120"/>
              </a:tblGrid>
              <a:tr h="294005">
                <a:tc>
                  <a:txBody>
                    <a:bodyPr/>
                    <a:p>
                      <a:pPr indent="0" algn="ctr">
                        <a:buNone/>
                      </a:pPr>
                      <a:r>
                        <a:rPr lang="en-US" sz="1400" b="0">
                          <a:latin typeface="仿宋_GB2312" charset="0"/>
                          <a:ea typeface="仿宋_GB2312" charset="0"/>
                          <a:cs typeface="宋体" panose="02010600030101010101" pitchFamily="2" charset="-122"/>
                        </a:rPr>
                        <a:t>指标名称</a:t>
                      </a:r>
                      <a:endParaRPr lang="en-US" altLang="en-US" sz="1400" b="0">
                        <a:latin typeface="仿宋_GB2312" charset="0"/>
                        <a:ea typeface="仿宋_GB2312" charset="0"/>
                        <a:cs typeface="宋体" panose="02010600030101010101" pitchFamily="2" charset="-122"/>
                      </a:endParaRPr>
                    </a:p>
                  </a:txBody>
                  <a:tcPr marL="91439" marR="91439" marT="45719" marB="45719" vert="horz" anchor="ctr"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charset="0"/>
                          <a:ea typeface="仿宋_GB2312" charset="0"/>
                          <a:cs typeface="宋体" panose="02010600030101010101" pitchFamily="2" charset="-122"/>
                        </a:rPr>
                        <a:t>填报依据</a:t>
                      </a:r>
                      <a:endParaRPr lang="en-US" altLang="en-US" sz="1400" b="0">
                        <a:latin typeface="仿宋_GB2312" charset="0"/>
                        <a:ea typeface="仿宋_GB2312" charset="0"/>
                        <a:cs typeface="宋体" panose="02010600030101010101" pitchFamily="2" charset="-122"/>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charset="0"/>
                          <a:ea typeface="仿宋_GB2312" charset="0"/>
                          <a:cs typeface="宋体" panose="02010600030101010101" pitchFamily="2" charset="-122"/>
                        </a:rPr>
                        <a:t>注意事项及报送要求</a:t>
                      </a:r>
                      <a:endParaRPr lang="en-US" altLang="en-US" sz="1400" b="0">
                        <a:latin typeface="仿宋_GB2312" charset="0"/>
                        <a:ea typeface="仿宋_GB2312" charset="0"/>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8755">
                <a:tc>
                  <a:txBody>
                    <a:bodyPr/>
                    <a:p>
                      <a:pPr indent="0">
                        <a:buNone/>
                      </a:pPr>
                      <a:r>
                        <a:rPr lang="en-US" sz="1400" b="0">
                          <a:latin typeface="仿宋_GB2312" charset="0"/>
                          <a:ea typeface="仿宋_GB2312" charset="0"/>
                          <a:cs typeface="仿宋_GB2312" charset="0"/>
                        </a:rPr>
                        <a:t>(1)建筑工程、安装工程</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_GB2312" charset="0"/>
                          <a:ea typeface="仿宋_GB2312" charset="0"/>
                          <a:cs typeface="仿宋_GB2312" charset="0"/>
                        </a:rPr>
                        <a:t>①工程结算单或进度单（三方签字盖章）</a:t>
                      </a:r>
                      <a:endParaRPr lang="en-US" sz="1400" b="0">
                        <a:latin typeface="仿宋_GB2312" charset="0"/>
                        <a:ea typeface="仿宋_GB2312" charset="0"/>
                        <a:cs typeface="仿宋_GB2312" charset="0"/>
                      </a:endParaRPr>
                    </a:p>
                    <a:p>
                      <a:pPr indent="0">
                        <a:buNone/>
                      </a:pPr>
                      <a:r>
                        <a:rPr lang="en-US" sz="1400" b="0">
                          <a:latin typeface="仿宋_GB2312" charset="0"/>
                          <a:ea typeface="仿宋_GB2312" charset="0"/>
                          <a:cs typeface="仿宋_GB2312" charset="0"/>
                        </a:rPr>
                        <a:t>②会计科目或支付凭证，主要对应会计科目为：在建工程—建筑安装工程 </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_GB2312" charset="0"/>
                          <a:ea typeface="仿宋_GB2312" charset="0"/>
                          <a:cs typeface="宋体" panose="02010600030101010101" pitchFamily="2" charset="-122"/>
                        </a:rPr>
                        <a:t>①调查单位可在两类中择一作为填报项目建筑工程、安装工程投资的依据，并在该项目期间保持一致。</a:t>
                      </a:r>
                      <a:r>
                        <a:rPr lang="en-US" sz="1400" b="0">
                          <a:solidFill>
                            <a:srgbClr val="FF0000"/>
                          </a:solidFill>
                          <a:latin typeface="仿宋_GB2312" charset="0"/>
                          <a:ea typeface="仿宋_GB2312" charset="0"/>
                          <a:cs typeface="宋体" panose="02010600030101010101" pitchFamily="2" charset="-122"/>
                        </a:rPr>
                        <a:t>若确需变更填报依据，调查单位按照变更前后的依据分别计算项目的累计投资额和本年完成投资额，报省级投资处审核确定后，由投资司变更。对执行企业会计准则的调查单位的新入库项目，建议采用会计科目或支付凭证作为填报依据。</a:t>
                      </a:r>
                      <a:endParaRPr lang="en-US" sz="1400" b="0">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②项目开工后报送建筑安装工程投资。依据会计科目填报的，项目竣工投产后，</a:t>
                      </a:r>
                      <a:r>
                        <a:rPr lang="en-US" sz="1400" b="0">
                          <a:solidFill>
                            <a:srgbClr val="FF0000"/>
                          </a:solidFill>
                          <a:latin typeface="仿宋_GB2312" charset="0"/>
                          <a:ea typeface="仿宋_GB2312" charset="0"/>
                          <a:cs typeface="宋体" panose="02010600030101010101" pitchFamily="2" charset="-122"/>
                        </a:rPr>
                        <a:t>会计科目中将质保金和尾款计入在建工程，则可一次性计入投资额。</a:t>
                      </a:r>
                      <a:endParaRPr lang="en-US" sz="1400" b="0">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③工程结算单或进度单标准格式：</a:t>
                      </a:r>
                      <a:r>
                        <a:rPr lang="en-US" sz="1400" b="0">
                          <a:solidFill>
                            <a:schemeClr val="tx1"/>
                          </a:solidFill>
                          <a:latin typeface="仿宋_GB2312" charset="0"/>
                          <a:ea typeface="仿宋_GB2312" charset="0"/>
                          <a:cs typeface="宋体" panose="02010600030101010101" pitchFamily="2" charset="-122"/>
                        </a:rPr>
                        <a:t>三方签字盖章的进度工程结算单或进度单，按照</a:t>
                      </a:r>
                      <a:r>
                        <a:rPr lang="en-US" sz="1400" b="0">
                          <a:solidFill>
                            <a:srgbClr val="FF0000"/>
                          </a:solidFill>
                          <a:latin typeface="仿宋_GB2312" charset="0"/>
                          <a:ea typeface="仿宋_GB2312" charset="0"/>
                          <a:cs typeface="宋体" panose="02010600030101010101" pitchFamily="2" charset="-122"/>
                        </a:rPr>
                        <a:t>建设方</a:t>
                      </a:r>
                      <a:r>
                        <a:rPr lang="en-US" sz="1400" b="0">
                          <a:solidFill>
                            <a:schemeClr val="tx1"/>
                          </a:solidFill>
                          <a:latin typeface="仿宋_GB2312" charset="0"/>
                          <a:ea typeface="仿宋_GB2312" charset="0"/>
                          <a:cs typeface="宋体" panose="02010600030101010101" pitchFamily="2" charset="-122"/>
                        </a:rPr>
                        <a:t>认定的工程完成量填报投资额。</a:t>
                      </a:r>
                      <a:r>
                        <a:rPr lang="en-US" sz="1400" b="0">
                          <a:solidFill>
                            <a:srgbClr val="FF0000"/>
                          </a:solidFill>
                          <a:latin typeface="仿宋_GB2312" charset="0"/>
                          <a:ea typeface="仿宋_GB2312" charset="0"/>
                          <a:cs typeface="宋体" panose="02010600030101010101" pitchFamily="2" charset="-122"/>
                        </a:rPr>
                        <a:t>在统计部门核查数据时，提供结算单或进度单的同时，应附工程计价明细表、相关合同和可佐证项目施工的财务资料。</a:t>
                      </a:r>
                      <a:endParaRPr lang="en-US" sz="1400" b="0">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④依据会计科目填报的，数据核查时</a:t>
                      </a:r>
                      <a:r>
                        <a:rPr lang="en-US" sz="1400" b="0">
                          <a:solidFill>
                            <a:srgbClr val="FF0000"/>
                          </a:solidFill>
                          <a:latin typeface="仿宋_GB2312" charset="0"/>
                          <a:ea typeface="仿宋_GB2312" charset="0"/>
                          <a:cs typeface="宋体" panose="02010600030101010101" pitchFamily="2" charset="-122"/>
                        </a:rPr>
                        <a:t>，在财务软件导出的相关账目中标出所取数据，明确数据汇总过程并盖章确认</a:t>
                      </a:r>
                      <a:r>
                        <a:rPr lang="en-US" sz="1400" b="0">
                          <a:latin typeface="仿宋_GB2312" charset="0"/>
                          <a:ea typeface="仿宋_GB2312" charset="0"/>
                          <a:cs typeface="宋体" panose="02010600030101010101" pitchFamily="2" charset="-122"/>
                        </a:rPr>
                        <a:t>。</a:t>
                      </a:r>
                      <a:endParaRPr lang="en-US" sz="1400" b="0">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⑤依据支付凭证填报的，数据核查时，</a:t>
                      </a:r>
                      <a:r>
                        <a:rPr lang="en-US" sz="1400" b="0">
                          <a:solidFill>
                            <a:schemeClr val="tx1"/>
                          </a:solidFill>
                          <a:latin typeface="仿宋_GB2312" charset="0"/>
                          <a:ea typeface="仿宋_GB2312" charset="0"/>
                          <a:cs typeface="宋体" panose="02010600030101010101" pitchFamily="2" charset="-122"/>
                        </a:rPr>
                        <a:t>应将凭证分类汇总。</a:t>
                      </a:r>
                      <a:r>
                        <a:rPr lang="en-US" sz="1400" b="0">
                          <a:solidFill>
                            <a:srgbClr val="FF0000"/>
                          </a:solidFill>
                          <a:latin typeface="仿宋_GB2312" charset="0"/>
                          <a:ea typeface="仿宋_GB2312" charset="0"/>
                          <a:cs typeface="宋体" panose="02010600030101010101" pitchFamily="2" charset="-122"/>
                        </a:rPr>
                        <a:t>银行承兑汇票不作为支付凭证，银行回单需体现与项目有关的信息，发票需可验证。</a:t>
                      </a:r>
                      <a:endParaRPr lang="en-US" altLang="en-US" sz="1400" b="0">
                        <a:solidFill>
                          <a:srgbClr val="FF0000"/>
                        </a:solidFill>
                        <a:latin typeface="仿宋_GB2312" charset="0"/>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8395">
                <a:tc>
                  <a:txBody>
                    <a:bodyPr/>
                    <a:p>
                      <a:pPr indent="0">
                        <a:buNone/>
                      </a:pPr>
                      <a:r>
                        <a:rPr lang="en-US" sz="1400" b="0">
                          <a:latin typeface="仿宋_GB2312" charset="0"/>
                          <a:ea typeface="仿宋_GB2312" charset="0"/>
                          <a:cs typeface="仿宋_GB2312" charset="0"/>
                        </a:rPr>
                        <a:t>(2)设备工器具购置</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_GB2312" charset="0"/>
                          <a:ea typeface="仿宋_GB2312" charset="0"/>
                          <a:cs typeface="仿宋_GB2312" charset="0"/>
                        </a:rPr>
                        <a:t>会计科目或支付凭证，根据明细科目本年借方累计或相关会计分录借方发生额加总填报。</a:t>
                      </a:r>
                      <a:endParaRPr lang="en-US" sz="1400" b="0">
                        <a:latin typeface="仿宋_GB2312" charset="0"/>
                        <a:ea typeface="仿宋_GB2312" charset="0"/>
                        <a:cs typeface="仿宋_GB2312" charset="0"/>
                      </a:endParaRPr>
                    </a:p>
                    <a:p>
                      <a:pPr indent="0">
                        <a:buNone/>
                      </a:pPr>
                      <a:r>
                        <a:rPr lang="en-US" sz="1400" b="0">
                          <a:latin typeface="仿宋_GB2312" charset="0"/>
                          <a:ea typeface="仿宋_GB2312" charset="0"/>
                          <a:cs typeface="仿宋_GB2312" charset="0"/>
                        </a:rPr>
                        <a:t>主要对应会计科目为：在建工程—在安装设备（需安装设备）；固定资产下二级科目（不需安装设备）</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400" b="0">
                          <a:latin typeface="仿宋_GB2312" charset="0"/>
                          <a:ea typeface="仿宋_GB2312" charset="0"/>
                          <a:cs typeface="宋体" panose="02010600030101010101" pitchFamily="2" charset="-122"/>
                        </a:rPr>
                        <a:t>①依据会计科目填报的，</a:t>
                      </a:r>
                      <a:r>
                        <a:rPr lang="en-US" sz="1400" b="0">
                          <a:solidFill>
                            <a:srgbClr val="FF0000"/>
                          </a:solidFill>
                          <a:latin typeface="仿宋_GB2312" charset="0"/>
                          <a:ea typeface="仿宋_GB2312" charset="0"/>
                          <a:cs typeface="宋体" panose="02010600030101010101" pitchFamily="2" charset="-122"/>
                        </a:rPr>
                        <a:t>购置完成后，会计科目中将质保金和尾款计入固定资产，则可一次性计入投资额。</a:t>
                      </a:r>
                      <a:r>
                        <a:rPr lang="en-US" sz="1400" b="0">
                          <a:solidFill>
                            <a:schemeClr val="tx1"/>
                          </a:solidFill>
                          <a:latin typeface="仿宋_GB2312" charset="0"/>
                          <a:ea typeface="仿宋_GB2312" charset="0"/>
                          <a:cs typeface="宋体" panose="02010600030101010101" pitchFamily="2" charset="-122"/>
                        </a:rPr>
                        <a:t>数据核查时，在财务软件导出的相关账目中标出所取数据，明确数据汇总过程并盖章确认。</a:t>
                      </a:r>
                      <a:endParaRPr lang="en-US" sz="1400" b="0">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②依据支付凭证填报的，数据核查时，应将凭证分类汇总。</a:t>
                      </a:r>
                      <a:r>
                        <a:rPr lang="en-US" sz="1400" b="0">
                          <a:solidFill>
                            <a:srgbClr val="FF0000"/>
                          </a:solidFill>
                          <a:latin typeface="仿宋_GB2312" charset="0"/>
                          <a:ea typeface="仿宋_GB2312" charset="0"/>
                          <a:cs typeface="宋体" panose="02010600030101010101" pitchFamily="2" charset="-122"/>
                        </a:rPr>
                        <a:t>银行承兑汇票不作为支付凭证，银行回单需体现与项目有关的信息，发票需可验证。</a:t>
                      </a:r>
                      <a:endParaRPr lang="en-US" sz="1400" b="0">
                        <a:solidFill>
                          <a:srgbClr val="FF0000"/>
                        </a:solidFill>
                        <a:latin typeface="仿宋_GB2312" charset="0"/>
                        <a:ea typeface="仿宋_GB2312" charset="0"/>
                        <a:cs typeface="宋体" panose="02010600030101010101" pitchFamily="2" charset="-122"/>
                      </a:endParaRPr>
                    </a:p>
                    <a:p>
                      <a:pPr indent="0">
                        <a:buNone/>
                      </a:pPr>
                      <a:r>
                        <a:rPr lang="en-US" sz="1400" b="0">
                          <a:latin typeface="仿宋_GB2312" charset="0"/>
                          <a:ea typeface="仿宋_GB2312" charset="0"/>
                          <a:cs typeface="宋体" panose="02010600030101010101" pitchFamily="2" charset="-122"/>
                        </a:rPr>
                        <a:t>③项目完工时，设备应到位或安装完毕。</a:t>
                      </a:r>
                      <a:endParaRPr lang="en-US" altLang="en-US" sz="1400" b="0">
                        <a:latin typeface="仿宋_GB2312" charset="0"/>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4080">
                <a:tc>
                  <a:txBody>
                    <a:bodyPr/>
                    <a:p>
                      <a:pPr indent="0">
                        <a:buNone/>
                      </a:pPr>
                      <a:r>
                        <a:rPr lang="en-US" sz="1400" b="0">
                          <a:latin typeface="仿宋_GB2312" charset="0"/>
                          <a:ea typeface="仿宋_GB2312" charset="0"/>
                          <a:cs typeface="仿宋_GB2312" charset="0"/>
                        </a:rPr>
                        <a:t>(3)其他费用</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_GB2312" charset="0"/>
                          <a:ea typeface="仿宋_GB2312" charset="0"/>
                          <a:cs typeface="仿宋_GB2312" charset="0"/>
                        </a:rPr>
                        <a:t>会计科目或支付凭证，根据明细科目本年借方累计或相关会计分录借方发生额加总填报。主要对应会计科目为：在建工程—待摊支出；无形资产—土地使用权等</a:t>
                      </a:r>
                      <a:endParaRPr lang="en-US" altLang="en-US" sz="1400" b="0">
                        <a:latin typeface="仿宋_GB2312" charset="0"/>
                        <a:ea typeface="仿宋_GB2312" charset="0"/>
                        <a:cs typeface="仿宋_GB2312" charset="0"/>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r>
              <a:tr h="731520">
                <a:tc>
                  <a:txBody>
                    <a:bodyPr/>
                    <a:p>
                      <a:pPr algn="l">
                        <a:buClrTx/>
                        <a:buSzTx/>
                        <a:buFontTx/>
                        <a:buNone/>
                      </a:pPr>
                      <a:r>
                        <a:rPr lang="en-US" sz="1400" b="0">
                          <a:latin typeface="仿宋_GB2312" charset="0"/>
                          <a:ea typeface="仿宋_GB2312" charset="0"/>
                          <a:cs typeface="仿宋_GB2312" charset="0"/>
                        </a:rPr>
                        <a:t>其中:建设用地费</a:t>
                      </a:r>
                      <a:endParaRPr lang="en-US" sz="1400" b="0">
                        <a:latin typeface="仿宋_GB2312" charset="0"/>
                        <a:ea typeface="仿宋_GB2312" charset="0"/>
                        <a:cs typeface="仿宋_GB2312" charset="0"/>
                      </a:endParaRPr>
                    </a:p>
                  </a:txBody>
                  <a:tcPr marL="91439" marR="91439" marT="45719" marB="45719" vert="horz" anchor="t" anchorCtr="0">
                    <a:lnL w="12700" cap="flat" cmpd="sng">
                      <a:solidFill>
                        <a:srgbClr val="FFFFFF"/>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400" b="0">
                          <a:solidFill>
                            <a:srgbClr val="FF0000"/>
                          </a:solidFill>
                          <a:latin typeface="仿宋_GB2312" charset="0"/>
                          <a:ea typeface="仿宋_GB2312" charset="0"/>
                          <a:cs typeface="仿宋_GB2312" charset="0"/>
                        </a:rPr>
                        <a:t>会计科目或支付凭证。</a:t>
                      </a:r>
                      <a:r>
                        <a:rPr lang="en-US" sz="1400" b="0">
                          <a:solidFill>
                            <a:schemeClr val="tx1"/>
                          </a:solidFill>
                          <a:latin typeface="仿宋_GB2312" charset="0"/>
                          <a:ea typeface="仿宋_GB2312" charset="0"/>
                          <a:cs typeface="仿宋_GB2312" charset="0"/>
                        </a:rPr>
                        <a:t>根据明细科目本年借方累计填报。对应会计科目为：无形资产—土地使用权</a:t>
                      </a:r>
                      <a:endParaRPr lang="en-US" sz="1400" b="0">
                        <a:solidFill>
                          <a:schemeClr val="tx1"/>
                        </a:solidFill>
                        <a:latin typeface="仿宋_GB2312" charset="0"/>
                        <a:ea typeface="仿宋_GB2312" charset="0"/>
                        <a:cs typeface="仿宋_GB2312" charset="0"/>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仿宋_GB2312" charset="0"/>
                          <a:ea typeface="仿宋_GB2312" charset="0"/>
                          <a:cs typeface="宋体" panose="02010600030101010101" pitchFamily="2" charset="-122"/>
                        </a:rPr>
                        <a:t>建设用地费在</a:t>
                      </a:r>
                      <a:r>
                        <a:rPr lang="en-US" sz="1400" b="0">
                          <a:solidFill>
                            <a:srgbClr val="FF0000"/>
                          </a:solidFill>
                          <a:latin typeface="仿宋_GB2312" charset="0"/>
                          <a:ea typeface="仿宋_GB2312" charset="0"/>
                          <a:cs typeface="宋体" panose="02010600030101010101" pitchFamily="2" charset="-122"/>
                        </a:rPr>
                        <a:t>项目入库纳统时</a:t>
                      </a:r>
                      <a:r>
                        <a:rPr lang="en-US" sz="1400" b="0">
                          <a:latin typeface="仿宋_GB2312" charset="0"/>
                          <a:ea typeface="仿宋_GB2312" charset="0"/>
                          <a:cs typeface="宋体" panose="02010600030101010101" pitchFamily="2" charset="-122"/>
                        </a:rPr>
                        <a:t>计入本年完成投资。</a:t>
                      </a:r>
                      <a:endParaRPr lang="en-US" altLang="en-US" sz="1400" b="0">
                        <a:latin typeface="仿宋_GB2312" charset="0"/>
                        <a:ea typeface="仿宋_GB2312" charset="0"/>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矩形 3"/>
          <p:cNvSpPr>
            <a:spLocks noChangeArrowheads="1"/>
          </p:cNvSpPr>
          <p:nvPr/>
        </p:nvSpPr>
        <p:spPr bwMode="auto">
          <a:xfrm>
            <a:off x="1024255" y="126365"/>
            <a:ext cx="6619240" cy="534035"/>
          </a:xfrm>
          <a:prstGeom prst="rect">
            <a:avLst/>
          </a:prstGeom>
          <a:noFill/>
          <a:ln w="9525">
            <a:noFill/>
            <a:miter lim="800000"/>
          </a:ln>
        </p:spPr>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lang="zh-CN" altLang="en-US" sz="3200" b="1" dirty="0">
                <a:latin typeface="仿宋_GB2312" charset="0"/>
                <a:ea typeface="仿宋_GB2312" charset="0"/>
                <a:sym typeface="+mn-ea"/>
              </a:rPr>
              <a:t>投资项目主要指标填报依据一览表</a:t>
            </a:r>
            <a:endParaRPr kumimoji="0" lang="zh-CN" altLang="en-US" sz="3200" b="1" i="0" u="none" strike="noStrike" kern="1200" cap="none" spc="0" normalizeH="0" baseline="0" noProof="0" dirty="0">
              <a:ln>
                <a:noFill/>
              </a:ln>
              <a:solidFill>
                <a:srgbClr val="FF0000"/>
              </a:solidFill>
              <a:effectLst/>
              <a:uLnTx/>
              <a:uFillTx/>
              <a:latin typeface="仿宋_GB2312" charset="0"/>
              <a:ea typeface="仿宋_GB2312" charset="0"/>
              <a:cs typeface="+mj-cs"/>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52500" y="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（一）</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建筑</a:t>
            </a: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安装工程</a:t>
            </a:r>
            <a:endPar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a:xfrm>
            <a:off x="368300" y="855980"/>
            <a:ext cx="11024235" cy="5161280"/>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en-US" altLang="zh-CN" sz="2800" i="0" u="none" strike="noStrike" kern="0" cap="none" spc="0" normalizeH="0" baseline="0" noProof="1" smtClean="0">
                <a:ln>
                  <a:noFill/>
                </a:ln>
                <a:solidFill>
                  <a:schemeClr val="tx1"/>
                </a:solidFill>
                <a:effectLst/>
                <a:uLnTx/>
                <a:uFillTx/>
                <a:latin typeface="+mj-lt"/>
                <a:ea typeface="仿宋_GB2312" charset="0"/>
                <a:cs typeface="+mj-lt"/>
              </a:rPr>
              <a:t>1.</a:t>
            </a:r>
            <a:r>
              <a:rPr kumimoji="0" lang="zh-CN" altLang="en-US" sz="2800" i="0" u="none" strike="noStrike" kern="0" cap="none" spc="0" normalizeH="0" baseline="0" noProof="1" smtClean="0">
                <a:ln>
                  <a:noFill/>
                </a:ln>
                <a:solidFill>
                  <a:schemeClr val="tx1"/>
                </a:solidFill>
                <a:effectLst/>
                <a:uLnTx/>
                <a:uFillTx/>
                <a:latin typeface="+mj-lt"/>
                <a:ea typeface="仿宋_GB2312" charset="0"/>
                <a:cs typeface="+mj-lt"/>
              </a:rPr>
              <a:t>建筑安装工程填报依据选择</a:t>
            </a:r>
            <a:r>
              <a:rPr kumimoji="0" lang="zh-CN" altLang="en-US" sz="2800" i="0" u="none" strike="noStrike" kern="0" cap="none" spc="0" normalizeH="0" baseline="0" noProof="1" smtClean="0">
                <a:ln>
                  <a:noFill/>
                </a:ln>
                <a:solidFill>
                  <a:srgbClr val="FF0000"/>
                </a:solidFill>
                <a:effectLst/>
                <a:uLnTx/>
                <a:uFillTx/>
                <a:latin typeface="+mj-lt"/>
                <a:ea typeface="仿宋_GB2312" charset="0"/>
                <a:cs typeface="+mj-lt"/>
              </a:rPr>
              <a:t>工程结算单或进度单</a:t>
            </a:r>
            <a:r>
              <a:rPr kumimoji="0" lang="zh-CN" altLang="en-US" sz="2800" i="0" u="none" strike="noStrike" kern="0" cap="none" spc="0" normalizeH="0" baseline="0" noProof="1" smtClean="0">
                <a:ln>
                  <a:noFill/>
                </a:ln>
                <a:solidFill>
                  <a:schemeClr val="tx1"/>
                </a:solidFill>
                <a:effectLst/>
                <a:uLnTx/>
                <a:uFillTx/>
                <a:latin typeface="+mj-lt"/>
                <a:ea typeface="仿宋_GB2312" charset="0"/>
                <a:cs typeface="+mj-lt"/>
              </a:rPr>
              <a:t>的项目</a:t>
            </a:r>
            <a:r>
              <a:rPr kumimoji="0" lang="zh-CN" altLang="en-US" sz="2800" i="0" u="none" strike="noStrike" kern="0" cap="none" spc="0" normalizeH="0" baseline="0" noProof="1">
                <a:ln>
                  <a:noFill/>
                </a:ln>
                <a:solidFill>
                  <a:schemeClr val="tx1"/>
                </a:solidFill>
                <a:effectLst/>
                <a:uLnTx/>
                <a:uFillTx/>
                <a:latin typeface="+mj-lt"/>
                <a:ea typeface="仿宋_GB2312" charset="0"/>
                <a:cs typeface="+mj-lt"/>
              </a:rPr>
              <a:t>可提供的凭证：</a:t>
            </a:r>
            <a:endParaRPr kumimoji="0" lang="zh-CN" altLang="en-US" sz="2800" i="0" u="none" strike="noStrike" kern="0" cap="none" spc="0" normalizeH="0" baseline="0" noProof="1">
              <a:ln>
                <a:noFill/>
              </a:ln>
              <a:solidFill>
                <a:schemeClr val="tx1"/>
              </a:solidFill>
              <a:effectLst/>
              <a:uLnTx/>
              <a:uFillTx/>
              <a:latin typeface="+mj-lt"/>
              <a:ea typeface="仿宋_GB2312" charset="0"/>
              <a:cs typeface="+mj-lt"/>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①</a:t>
            </a:r>
            <a:r>
              <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rPr>
              <a:t>工程</a:t>
            </a:r>
            <a:r>
              <a:rPr kumimoji="0" lang="zh-CN" altLang="zh-CN" sz="2800" i="0" u="none" strike="noStrike" kern="0" cap="none" spc="0" normalizeH="0" baseline="0" noProof="1">
                <a:ln>
                  <a:noFill/>
                </a:ln>
                <a:solidFill>
                  <a:schemeClr val="tx1"/>
                </a:solidFill>
                <a:effectLst/>
                <a:uLnTx/>
                <a:uFillTx/>
                <a:latin typeface="+mj-lt"/>
                <a:ea typeface="仿宋_GB2312" charset="0"/>
                <a:cs typeface="+mj-lt"/>
              </a:rPr>
              <a:t>支付审批</a:t>
            </a:r>
            <a:r>
              <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rPr>
              <a:t>表</a:t>
            </a:r>
            <a:r>
              <a:rPr kumimoji="0" lang="zh-CN" altLang="en-US" sz="2800" i="0" u="none" strike="noStrike" kern="0" cap="none" spc="0" normalizeH="0" baseline="0" noProof="1">
                <a:ln>
                  <a:noFill/>
                </a:ln>
                <a:solidFill>
                  <a:schemeClr val="tx1"/>
                </a:solidFill>
                <a:effectLst/>
                <a:uLnTx/>
                <a:uFillTx/>
                <a:latin typeface="+mj-lt"/>
                <a:ea typeface="仿宋_GB2312" charset="0"/>
                <a:cs typeface="+mj-lt"/>
              </a:rPr>
              <a:t>，按审批表</a:t>
            </a:r>
            <a:r>
              <a:rPr kumimoji="0" lang="zh-CN" altLang="en-US" sz="2800" i="0" u="none" strike="noStrike" kern="0" cap="none" spc="0" normalizeH="0" baseline="0" noProof="1">
                <a:ln>
                  <a:noFill/>
                </a:ln>
                <a:solidFill>
                  <a:srgbClr val="FF0000"/>
                </a:solidFill>
                <a:effectLst/>
                <a:uLnTx/>
                <a:uFillTx/>
                <a:latin typeface="+mj-lt"/>
                <a:ea typeface="仿宋_GB2312" charset="0"/>
                <a:cs typeface="+mj-lt"/>
              </a:rPr>
              <a:t>甲方</a:t>
            </a:r>
            <a:r>
              <a:rPr kumimoji="0" lang="zh-CN" altLang="en-US" sz="2800" i="0" u="none" strike="noStrike" kern="0" cap="none" spc="0" normalizeH="0" baseline="0" noProof="1">
                <a:ln>
                  <a:noFill/>
                </a:ln>
                <a:solidFill>
                  <a:schemeClr val="tx1"/>
                </a:solidFill>
                <a:effectLst/>
                <a:uLnTx/>
                <a:uFillTx/>
                <a:latin typeface="+mj-lt"/>
                <a:ea typeface="仿宋_GB2312" charset="0"/>
                <a:cs typeface="+mj-lt"/>
              </a:rPr>
              <a:t>确定的工程量取数</a:t>
            </a:r>
            <a:r>
              <a:rPr kumimoji="0" lang="zh-CN" altLang="en-US" sz="2800" i="0" u="none" strike="noStrike" kern="0" cap="none" spc="0" normalizeH="0" baseline="0" noProof="1" smtClean="0">
                <a:ln>
                  <a:noFill/>
                </a:ln>
                <a:solidFill>
                  <a:schemeClr val="tx1"/>
                </a:solidFill>
                <a:effectLst/>
                <a:uLnTx/>
                <a:uFillTx/>
                <a:latin typeface="+mj-lt"/>
                <a:ea typeface="仿宋_GB2312" charset="0"/>
                <a:cs typeface="+mj-lt"/>
              </a:rPr>
              <a:t>。</a:t>
            </a:r>
            <a:endParaRPr kumimoji="0" lang="zh-CN" altLang="en-US" sz="2800" i="0" u="none" strike="noStrike" kern="0" cap="none" spc="0" normalizeH="0" baseline="0" noProof="1" smtClean="0">
              <a:ln>
                <a:noFill/>
              </a:ln>
              <a:solidFill>
                <a:schemeClr val="tx1"/>
              </a:solidFill>
              <a:effectLst/>
              <a:uLnTx/>
              <a:uFillTx/>
              <a:latin typeface="+mj-lt"/>
              <a:ea typeface="仿宋_GB2312" charset="0"/>
              <a:cs typeface="+mj-lt"/>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②</a:t>
            </a:r>
            <a:r>
              <a:rPr kumimoji="0" lang="en-US" altLang="zh-CN" sz="2800" i="0" u="none" strike="noStrike" kern="0" cap="none" spc="0" normalizeH="0" baseline="0" noProof="1" smtClean="0">
                <a:ln>
                  <a:noFill/>
                </a:ln>
                <a:solidFill>
                  <a:schemeClr val="tx1"/>
                </a:solidFill>
                <a:effectLst/>
                <a:uLnTx/>
                <a:uFillTx/>
                <a:latin typeface="+mj-lt"/>
                <a:ea typeface="仿宋_GB2312" charset="0"/>
                <a:cs typeface="+mj-lt"/>
              </a:rPr>
              <a:t>三方签字盖章的结算单或进度单，</a:t>
            </a:r>
            <a:r>
              <a:rPr lang="zh-CN" altLang="en-US" sz="2800">
                <a:ln>
                  <a:noFill/>
                </a:ln>
                <a:effectLst/>
                <a:uLnTx/>
                <a:uFillTx/>
                <a:latin typeface="+mj-lt"/>
                <a:ea typeface="仿宋_GB2312" charset="0"/>
                <a:cs typeface="+mj-lt"/>
                <a:sym typeface="+mn-ea"/>
              </a:rPr>
              <a:t>按照建设方认定的工程完成量填报投资额，</a:t>
            </a:r>
            <a:r>
              <a:rPr kumimoji="0" lang="en-US" altLang="zh-CN" sz="2800" i="0" u="none" strike="noStrike" kern="0" cap="none" spc="0" normalizeH="0" baseline="0" noProof="1" smtClean="0">
                <a:ln>
                  <a:noFill/>
                </a:ln>
                <a:solidFill>
                  <a:schemeClr val="tx1"/>
                </a:solidFill>
                <a:effectLst/>
                <a:uLnTx/>
                <a:uFillTx/>
                <a:latin typeface="+mj-lt"/>
                <a:ea typeface="仿宋_GB2312" charset="0"/>
                <a:cs typeface="+mj-lt"/>
              </a:rPr>
              <a:t>同时</a:t>
            </a:r>
            <a:r>
              <a:rPr lang="en-US" sz="2800">
                <a:solidFill>
                  <a:srgbClr val="FF0000"/>
                </a:solidFill>
                <a:latin typeface="+mj-lt"/>
                <a:ea typeface="仿宋_GB2312" charset="0"/>
                <a:cs typeface="+mj-lt"/>
                <a:sym typeface="+mn-ea"/>
              </a:rPr>
              <a:t>应附工程计价明细表、相关合同</a:t>
            </a:r>
            <a:r>
              <a:rPr lang="en-US" altLang="zh-CN" sz="2800" smtClean="0">
                <a:ln>
                  <a:noFill/>
                </a:ln>
                <a:effectLst/>
                <a:uLnTx/>
                <a:uFillTx/>
                <a:latin typeface="+mj-lt"/>
                <a:ea typeface="仿宋_GB2312" charset="0"/>
                <a:cs typeface="+mj-lt"/>
                <a:sym typeface="+mn-ea"/>
              </a:rPr>
              <a:t>（涵盖建设方、施工方单位名称、项目名称、合同造价、签字盖章等信息）</a:t>
            </a:r>
            <a:r>
              <a:rPr lang="en-US" sz="2800">
                <a:solidFill>
                  <a:srgbClr val="FF0000"/>
                </a:solidFill>
                <a:latin typeface="+mj-lt"/>
                <a:ea typeface="仿宋_GB2312" charset="0"/>
                <a:cs typeface="+mj-lt"/>
                <a:sym typeface="+mn-ea"/>
              </a:rPr>
              <a:t>和可佐证项目施工的财务资料</a:t>
            </a:r>
            <a:r>
              <a:rPr lang="zh-CN" altLang="en-US" sz="2800">
                <a:solidFill>
                  <a:srgbClr val="FF0000"/>
                </a:solidFill>
                <a:latin typeface="+mj-lt"/>
                <a:ea typeface="仿宋_GB2312" charset="0"/>
                <a:cs typeface="+mj-lt"/>
                <a:sym typeface="+mn-ea"/>
              </a:rPr>
              <a:t>（工程款发票、会计记账凭证或合规的银行转账凭证等）</a:t>
            </a:r>
            <a:r>
              <a:rPr lang="en-US" sz="2800">
                <a:solidFill>
                  <a:srgbClr val="FF0000"/>
                </a:solidFill>
                <a:latin typeface="+mj-lt"/>
                <a:ea typeface="仿宋_GB2312" charset="0"/>
                <a:cs typeface="+mj-lt"/>
                <a:sym typeface="+mn-ea"/>
              </a:rPr>
              <a:t>。</a:t>
            </a:r>
            <a:r>
              <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rPr>
              <a:t> </a:t>
            </a:r>
            <a:endPar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i="0" u="none" strike="noStrike" kern="0" cap="none" spc="0" normalizeH="0" baseline="0" noProof="1" smtClean="0">
                <a:ln>
                  <a:noFill/>
                </a:ln>
                <a:solidFill>
                  <a:schemeClr val="tx1"/>
                </a:solidFill>
                <a:effectLst/>
                <a:uLnTx/>
                <a:uFillTx/>
                <a:latin typeface="+mj-lt"/>
                <a:ea typeface="仿宋_GB2312" charset="0"/>
                <a:cs typeface="+mj-lt"/>
              </a:rPr>
              <a:t>注</a:t>
            </a:r>
            <a:r>
              <a:rPr kumimoji="0" lang="zh-CN" altLang="en-US" sz="2800" i="0" u="none" strike="noStrike" kern="0" cap="none" spc="0" normalizeH="0" baseline="0" noProof="1" smtClean="0">
                <a:ln>
                  <a:noFill/>
                </a:ln>
                <a:solidFill>
                  <a:schemeClr val="tx1"/>
                </a:solidFill>
                <a:effectLst/>
                <a:uLnTx/>
                <a:uFillTx/>
                <a:latin typeface="+mj-lt"/>
                <a:ea typeface="仿宋_GB2312" charset="0"/>
                <a:cs typeface="+mj-lt"/>
              </a:rPr>
              <a:t>：监理</a:t>
            </a:r>
            <a:r>
              <a:rPr kumimoji="0" lang="zh-CN" altLang="en-US" sz="2800" i="0" u="none" strike="noStrike" kern="0" cap="none" spc="0" normalizeH="0" baseline="0" noProof="1">
                <a:ln>
                  <a:noFill/>
                </a:ln>
                <a:solidFill>
                  <a:schemeClr val="tx1"/>
                </a:solidFill>
                <a:effectLst/>
                <a:uLnTx/>
                <a:uFillTx/>
                <a:latin typeface="+mj-lt"/>
                <a:ea typeface="仿宋_GB2312" charset="0"/>
                <a:cs typeface="+mj-lt"/>
              </a:rPr>
              <a:t>章原则上应为公司章，</a:t>
            </a:r>
            <a:r>
              <a:rPr kumimoji="0" lang="zh-CN" altLang="en-US" sz="2800" i="0" u="none" strike="noStrike" kern="0" cap="none" spc="0" normalizeH="0" baseline="0" noProof="1">
                <a:ln>
                  <a:noFill/>
                </a:ln>
                <a:solidFill>
                  <a:srgbClr val="FF0000"/>
                </a:solidFill>
                <a:effectLst/>
                <a:uLnTx/>
                <a:uFillTx/>
                <a:latin typeface="+mj-lt"/>
                <a:ea typeface="仿宋_GB2312" charset="0"/>
                <a:cs typeface="+mj-lt"/>
              </a:rPr>
              <a:t>对于没有三</a:t>
            </a:r>
            <a:r>
              <a:rPr kumimoji="0" lang="zh-CN" altLang="en-US" sz="2800" i="0" u="none" strike="noStrike" kern="0" cap="none" spc="0" normalizeH="0" baseline="0" noProof="1" smtClean="0">
                <a:ln>
                  <a:noFill/>
                </a:ln>
                <a:solidFill>
                  <a:srgbClr val="FF0000"/>
                </a:solidFill>
                <a:effectLst/>
                <a:uLnTx/>
                <a:uFillTx/>
                <a:latin typeface="+mj-lt"/>
                <a:ea typeface="仿宋_GB2312" charset="0"/>
                <a:cs typeface="+mj-lt"/>
              </a:rPr>
              <a:t>方监理的</a:t>
            </a:r>
            <a:r>
              <a:rPr kumimoji="0" lang="zh-CN" altLang="en-US" sz="2800" i="0" u="none" strike="noStrike" kern="0" cap="none" spc="0" normalizeH="0" baseline="0" noProof="1">
                <a:ln>
                  <a:noFill/>
                </a:ln>
                <a:solidFill>
                  <a:srgbClr val="FF0000"/>
                </a:solidFill>
                <a:effectLst/>
                <a:uLnTx/>
                <a:uFillTx/>
                <a:latin typeface="+mj-lt"/>
                <a:ea typeface="仿宋_GB2312" charset="0"/>
                <a:cs typeface="+mj-lt"/>
              </a:rPr>
              <a:t>项目</a:t>
            </a:r>
            <a:r>
              <a:rPr kumimoji="0" lang="zh-CN" altLang="en-US" sz="2800" i="0" u="none" strike="noStrike" kern="0" cap="none" spc="0" normalizeH="0" baseline="0" noProof="1">
                <a:ln>
                  <a:noFill/>
                </a:ln>
                <a:solidFill>
                  <a:schemeClr val="tx1"/>
                </a:solidFill>
                <a:effectLst/>
                <a:uLnTx/>
                <a:uFillTx/>
                <a:latin typeface="+mj-lt"/>
                <a:ea typeface="仿宋_GB2312" charset="0"/>
                <a:cs typeface="+mj-lt"/>
              </a:rPr>
              <a:t>，不应选择工程结算单做为填报依据。</a:t>
            </a:r>
            <a:endParaRPr kumimoji="0" lang="zh-CN" altLang="en-US" sz="3000" i="0" u="none" strike="noStrike" kern="0" cap="none" spc="0" normalizeH="0" baseline="0" noProof="1">
              <a:ln>
                <a:noFill/>
              </a:ln>
              <a:solidFill>
                <a:schemeClr val="tx1"/>
              </a:solidFill>
              <a:effectLst/>
              <a:uLnTx/>
              <a:uFillTx/>
              <a:latin typeface="+mj-lt"/>
              <a:ea typeface="仿宋_GB2312" charset="0"/>
              <a:cs typeface="+mj-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2"/>
          <p:cNvSpPr>
            <a:spLocks noChangeArrowheads="1"/>
          </p:cNvSpPr>
          <p:nvPr/>
        </p:nvSpPr>
        <p:spPr bwMode="auto">
          <a:xfrm>
            <a:off x="335915" y="908685"/>
            <a:ext cx="11588750" cy="4615815"/>
          </a:xfrm>
          <a:prstGeom prst="rect">
            <a:avLst/>
          </a:prstGeom>
          <a:noFill/>
          <a:ln w="9525">
            <a:noFill/>
            <a:miter lim="800000"/>
          </a:ln>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90204" pitchFamily="34" charset="0"/>
              <a:buNone/>
              <a:defRPr/>
            </a:pPr>
            <a:r>
              <a:rPr kumimoji="0" lang="en-US" altLang="zh-CN" sz="2800" i="0" spc="-100" baseline="0" noProof="0" dirty="0">
                <a:ln>
                  <a:noFill/>
                </a:ln>
                <a:solidFill>
                  <a:srgbClr val="FF0000"/>
                </a:solidFill>
                <a:effectLst/>
                <a:uLnTx/>
                <a:uFillTx/>
                <a:latin typeface="+mj-lt"/>
                <a:ea typeface="仿宋_GB2312" charset="0"/>
                <a:cs typeface="+mj-lt"/>
              </a:rPr>
              <a:t>1.</a:t>
            </a:r>
            <a:r>
              <a:rPr kumimoji="0" sz="2800" i="0" spc="-100" baseline="0" noProof="0" dirty="0">
                <a:ln>
                  <a:noFill/>
                </a:ln>
                <a:solidFill>
                  <a:srgbClr val="FF0000"/>
                </a:solidFill>
                <a:effectLst/>
                <a:uLnTx/>
                <a:uFillTx/>
                <a:latin typeface="+mj-lt"/>
                <a:ea typeface="仿宋_GB2312" charset="0"/>
                <a:cs typeface="+mj-lt"/>
              </a:rPr>
              <a:t>“项目基本情况”中</a:t>
            </a:r>
            <a:r>
              <a:rPr kumimoji="0" lang="en-US" sz="2800" i="0" spc="-100" baseline="0" noProof="0" dirty="0">
                <a:ln>
                  <a:noFill/>
                </a:ln>
                <a:solidFill>
                  <a:srgbClr val="FF0000"/>
                </a:solidFill>
                <a:effectLst/>
                <a:uLnTx/>
                <a:uFillTx/>
                <a:latin typeface="+mj-lt"/>
                <a:ea typeface="仿宋_GB2312" charset="0"/>
                <a:cs typeface="+mj-lt"/>
              </a:rPr>
              <a:t>“</a:t>
            </a:r>
            <a:r>
              <a:rPr kumimoji="0" sz="2800" i="0" spc="-100" baseline="0" noProof="0" dirty="0">
                <a:ln>
                  <a:noFill/>
                </a:ln>
                <a:solidFill>
                  <a:srgbClr val="FF0000"/>
                </a:solidFill>
                <a:effectLst/>
                <a:uLnTx/>
                <a:uFillTx/>
                <a:latin typeface="+mj-lt"/>
                <a:ea typeface="仿宋_GB2312" charset="0"/>
                <a:cs typeface="+mj-lt"/>
              </a:rPr>
              <a:t>是否为PPP项目”改为</a:t>
            </a:r>
            <a:r>
              <a:rPr kumimoji="0" lang="en-US" sz="2800" i="0" spc="-100" baseline="0" noProof="0" dirty="0">
                <a:ln>
                  <a:noFill/>
                </a:ln>
                <a:solidFill>
                  <a:srgbClr val="FF0000"/>
                </a:solidFill>
                <a:effectLst/>
                <a:uLnTx/>
                <a:uFillTx/>
                <a:latin typeface="+mj-lt"/>
                <a:ea typeface="仿宋_GB2312" charset="0"/>
                <a:cs typeface="+mj-lt"/>
              </a:rPr>
              <a:t>”</a:t>
            </a:r>
            <a:r>
              <a:rPr kumimoji="0" sz="2800" i="0" spc="-100" baseline="0" noProof="0" dirty="0">
                <a:ln>
                  <a:noFill/>
                </a:ln>
                <a:solidFill>
                  <a:srgbClr val="FF0000"/>
                </a:solidFill>
                <a:effectLst/>
                <a:uLnTx/>
                <a:uFillTx/>
                <a:latin typeface="+mj-lt"/>
                <a:ea typeface="仿宋_GB2312" charset="0"/>
                <a:cs typeface="+mj-lt"/>
              </a:rPr>
              <a:t>是否为政府专项债项目”</a:t>
            </a:r>
            <a:endParaRPr kumimoji="0" sz="2800" i="0" u="none" strike="noStrike" kern="1200" cap="none" spc="0" normalizeH="0" baseline="0" noProof="0" dirty="0">
              <a:ln>
                <a:noFill/>
              </a:ln>
              <a:solidFill>
                <a:srgbClr val="FF0000"/>
              </a:solidFill>
              <a:effectLst/>
              <a:uLnTx/>
              <a:uFillTx/>
              <a:latin typeface="+mj-lt"/>
              <a:ea typeface="仿宋_GB2312" charset="0"/>
              <a:cs typeface="+mj-lt"/>
            </a:endParaRPr>
          </a:p>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lang="en-US" altLang="zh-CN" sz="2800" dirty="0">
                <a:latin typeface="+mj-lt"/>
                <a:ea typeface="仿宋_GB2312" charset="0"/>
                <a:cs typeface="+mj-lt"/>
                <a:sym typeface="+mn-ea"/>
              </a:rPr>
              <a:t>        </a:t>
            </a:r>
            <a:r>
              <a:rPr lang="zh-CN" altLang="en-US" sz="2800" b="1" dirty="0">
                <a:solidFill>
                  <a:schemeClr val="tx1"/>
                </a:solidFill>
                <a:latin typeface="+mj-lt"/>
                <a:ea typeface="仿宋_GB2312" charset="0"/>
                <a:cs typeface="+mj-lt"/>
                <a:sym typeface="+mn-ea"/>
              </a:rPr>
              <a:t>政府专项债项目</a:t>
            </a:r>
            <a:r>
              <a:rPr lang="zh-CN" altLang="en-US" sz="2800" dirty="0">
                <a:latin typeface="+mj-lt"/>
                <a:ea typeface="仿宋_GB2312" charset="0"/>
                <a:cs typeface="+mj-lt"/>
                <a:sym typeface="+mn-ea"/>
              </a:rPr>
              <a:t>指使用地方政府专项债券资金的项目。地方政府专项债券指省级政府为有一定收益的公益性项目发行的、以公益性项目对应的政府性基金收入或专项收入作为还本付息资金来源的政府债券，包括新增专项债券和再融资专项债券等。</a:t>
            </a:r>
            <a:endParaRPr lang="en-US" altLang="zh-CN" sz="2800" dirty="0">
              <a:latin typeface="+mj-lt"/>
              <a:ea typeface="仿宋_GB2312" charset="0"/>
              <a:cs typeface="+mj-lt"/>
            </a:endParaRPr>
          </a:p>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endParaRPr kumimoji="0" lang="zh-CN" altLang="en-US" sz="2800" i="0" u="none" strike="noStrike" kern="1200" cap="none" spc="0" normalizeH="0" baseline="0" noProof="0" dirty="0" smtClean="0">
              <a:ln>
                <a:noFill/>
              </a:ln>
              <a:solidFill>
                <a:srgbClr val="FF0000"/>
              </a:solidFill>
              <a:effectLst/>
              <a:uLnTx/>
              <a:uFillTx/>
              <a:latin typeface="+mj-lt"/>
              <a:ea typeface="仿宋_GB2312" charset="0"/>
              <a:cs typeface="+mj-lt"/>
            </a:endParaRPr>
          </a:p>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0" dirty="0" smtClean="0">
                <a:ln>
                  <a:noFill/>
                </a:ln>
                <a:solidFill>
                  <a:srgbClr val="FF0000"/>
                </a:solidFill>
                <a:effectLst/>
                <a:uLnTx/>
                <a:uFillTx/>
                <a:latin typeface="+mj-lt"/>
                <a:ea typeface="仿宋_GB2312" charset="0"/>
                <a:cs typeface="+mj-lt"/>
              </a:rPr>
              <a:t>注意：</a:t>
            </a:r>
            <a:r>
              <a:rPr lang="zh-CN" altLang="en-US" sz="2800" noProof="0" dirty="0" smtClean="0">
                <a:ln>
                  <a:noFill/>
                </a:ln>
                <a:solidFill>
                  <a:srgbClr val="FF0000"/>
                </a:solidFill>
                <a:effectLst/>
                <a:uLnTx/>
                <a:uFillTx/>
                <a:latin typeface="+mj-lt"/>
                <a:ea typeface="仿宋_GB2312" charset="0"/>
                <a:cs typeface="+mj-lt"/>
                <a:sym typeface="+mn-ea"/>
              </a:rPr>
              <a:t>政府专项</a:t>
            </a:r>
            <a:r>
              <a:rPr lang="zh-CN" altLang="en-US" sz="2800" noProof="0" dirty="0">
                <a:ln>
                  <a:noFill/>
                </a:ln>
                <a:solidFill>
                  <a:srgbClr val="FF0000"/>
                </a:solidFill>
                <a:effectLst/>
                <a:uLnTx/>
                <a:uFillTx/>
                <a:latin typeface="+mj-lt"/>
                <a:ea typeface="仿宋_GB2312" charset="0"/>
                <a:cs typeface="+mj-lt"/>
                <a:sym typeface="+mn-ea"/>
              </a:rPr>
              <a:t>债资金，应归入国家预算资金，不属于债券</a:t>
            </a:r>
            <a:endParaRPr kumimoji="0" lang="en-US" sz="2800" i="0" u="none" strike="noStrike" kern="1200" cap="none" spc="0" normalizeH="0" baseline="0" noProof="0" dirty="0">
              <a:ln>
                <a:noFill/>
              </a:ln>
              <a:solidFill>
                <a:schemeClr val="tx1"/>
              </a:solidFill>
              <a:effectLst/>
              <a:uLnTx/>
              <a:uFillTx/>
              <a:latin typeface="+mj-lt"/>
              <a:ea typeface="仿宋_GB2312" charset="0"/>
              <a:cs typeface="+mj-lt"/>
            </a:endParaRPr>
          </a:p>
        </p:txBody>
      </p:sp>
      <p:sp>
        <p:nvSpPr>
          <p:cNvPr id="3" name="标题 1"/>
          <p:cNvSpPr>
            <a:spLocks noGrp="1"/>
          </p:cNvSpPr>
          <p:nvPr>
            <p:ph type="title"/>
          </p:nvPr>
        </p:nvSpPr>
        <p:spPr>
          <a:xfrm>
            <a:off x="1187450" y="69533"/>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44600" y="0"/>
            <a:ext cx="2395855"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合</a:t>
            </a: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规凭证</a:t>
            </a:r>
            <a:endParaRPr kumimoji="0" lang="zh-CN" altLang="en-US" sz="2800" i="0" u="none" strike="noStrike" kern="0" cap="none" spc="0" normalizeH="0" baseline="0" noProof="1">
              <a:ln>
                <a:noFill/>
              </a:ln>
              <a:solidFill>
                <a:schemeClr val="tx2"/>
              </a:solidFill>
              <a:effectLst/>
              <a:uLnTx/>
              <a:uFillTx/>
              <a:latin typeface="+mj-lt"/>
              <a:ea typeface="+mj-ea"/>
              <a:cs typeface="+mj-cs"/>
            </a:endParaRPr>
          </a:p>
        </p:txBody>
      </p:sp>
      <p:pic>
        <p:nvPicPr>
          <p:cNvPr id="1026" name="图片 1"/>
          <p:cNvPicPr>
            <a:picLocks noChangeAspect="1"/>
          </p:cNvPicPr>
          <p:nvPr/>
        </p:nvPicPr>
        <p:blipFill>
          <a:blip r:embed="rId1"/>
          <a:stretch>
            <a:fillRect/>
          </a:stretch>
        </p:blipFill>
        <p:spPr>
          <a:xfrm>
            <a:off x="838200" y="692150"/>
            <a:ext cx="5276850" cy="6096000"/>
          </a:xfrm>
          <a:prstGeom prst="rect">
            <a:avLst/>
          </a:prstGeom>
          <a:noFill/>
          <a:ln w="9525">
            <a:noFill/>
          </a:ln>
        </p:spPr>
      </p:pic>
      <p:pic>
        <p:nvPicPr>
          <p:cNvPr id="1027" name="图片 1"/>
          <p:cNvPicPr>
            <a:picLocks noChangeAspect="1"/>
          </p:cNvPicPr>
          <p:nvPr/>
        </p:nvPicPr>
        <p:blipFill>
          <a:blip r:embed="rId2"/>
          <a:stretch>
            <a:fillRect/>
          </a:stretch>
        </p:blipFill>
        <p:spPr>
          <a:xfrm>
            <a:off x="6238875" y="692150"/>
            <a:ext cx="4602163" cy="60563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9040" y="0"/>
            <a:ext cx="2652395"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 name="内容占位符 2"/>
          <p:cNvSpPr>
            <a:spLocks noGrp="1"/>
          </p:cNvSpPr>
          <p:nvPr>
            <p:ph idx="1"/>
          </p:nvPr>
        </p:nvSpPr>
        <p:spPr>
          <a:xfrm>
            <a:off x="543560" y="957580"/>
            <a:ext cx="10561955" cy="5295900"/>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1.伪造、编造、篡改的进度单、结算单或计价明细</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38150" marR="0" lvl="1"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①</a:t>
            </a:r>
            <a:r>
              <a:rPr kumimoji="0" lang="zh-CN" altLang="en-US" sz="2800" i="0" u="none" strike="noStrike" kern="0" cap="none" spc="0" normalizeH="0" baseline="0" noProof="1" smtClean="0">
                <a:ln>
                  <a:noFill/>
                </a:ln>
                <a:solidFill>
                  <a:schemeClr val="tx1"/>
                </a:solidFill>
                <a:effectLst/>
                <a:uLnTx/>
                <a:uFillTx/>
                <a:latin typeface="+mj-lt"/>
                <a:ea typeface="+mn-ea"/>
                <a:cs typeface="+mj-lt"/>
              </a:rPr>
              <a:t>进度单中含土地、设备购置、维修费等</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38150" marR="0" lvl="1"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②</a:t>
            </a:r>
            <a:r>
              <a:rPr kumimoji="0" lang="zh-CN" altLang="en-US" sz="2800" i="0" u="none" strike="noStrike" kern="0" cap="none" spc="0" normalizeH="0" baseline="0" noProof="1" smtClean="0">
                <a:ln>
                  <a:noFill/>
                </a:ln>
                <a:solidFill>
                  <a:schemeClr val="tx1"/>
                </a:solidFill>
                <a:effectLst/>
                <a:uLnTx/>
                <a:uFillTx/>
                <a:latin typeface="+mj-lt"/>
                <a:ea typeface="+mn-ea"/>
                <a:cs typeface="+mj-lt"/>
              </a:rPr>
              <a:t>投资进度异常，有明显不符合实际的施工量</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38150" marR="0" lvl="1"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③</a:t>
            </a:r>
            <a:r>
              <a:rPr kumimoji="0" lang="zh-CN" altLang="en-US" sz="2800" i="0" u="none" strike="noStrike" kern="0" cap="none" spc="0" normalizeH="0" baseline="0" noProof="1" smtClean="0">
                <a:ln>
                  <a:noFill/>
                </a:ln>
                <a:solidFill>
                  <a:schemeClr val="tx1"/>
                </a:solidFill>
                <a:effectLst/>
                <a:uLnTx/>
                <a:uFillTx/>
                <a:latin typeface="+mj-lt"/>
                <a:ea typeface="+mn-ea"/>
                <a:cs typeface="+mj-lt"/>
              </a:rPr>
              <a:t>明显背离市场的单位造价 </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2.三方签章不完整或不具备法律效力的签章。</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3.进度单缺少关键要素</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38150" marR="0" lvl="1"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计量的时段不明确或包含之前年度投资</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38150" marR="0" lvl="1"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工程计价表过于简单，没有明确的计量单位和工程量</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4.统计台账或投资完成说明不能替代凭证</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800" i="0" u="none" strike="noStrike" kern="0" cap="none" spc="0" normalizeH="0" baseline="0" noProof="1" smtClean="0">
                <a:ln>
                  <a:noFill/>
                </a:ln>
                <a:solidFill>
                  <a:schemeClr val="tx1"/>
                </a:solidFill>
                <a:effectLst/>
                <a:uLnTx/>
                <a:uFillTx/>
                <a:latin typeface="+mj-lt"/>
                <a:ea typeface="+mn-ea"/>
                <a:cs typeface="+mj-lt"/>
              </a:rPr>
              <a:t>5.提供的凭证与上报的投资额不符合</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908050" marR="0" lvl="1" indent="-43688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n"/>
              <a:defRPr/>
            </a:pPr>
            <a:endParaRPr kumimoji="0" lang="en-US" altLang="zh-CN" sz="2600" i="0" u="none" strike="noStrike" kern="0" cap="none" spc="0" normalizeH="0" baseline="0" noProof="1">
              <a:ln>
                <a:noFill/>
              </a:ln>
              <a:solidFill>
                <a:schemeClr val="accent2"/>
              </a:solidFill>
              <a:effectLst/>
              <a:uLnTx/>
              <a:uFillTx/>
              <a:latin typeface="+mj-lt"/>
              <a:ea typeface="华文中宋" panose="02010600040101010101" pitchFamily="2" charset="-122"/>
              <a:cs typeface="+mj-lt"/>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7" name="图片 4"/>
          <p:cNvPicPr>
            <a:picLocks noChangeAspect="1"/>
          </p:cNvPicPr>
          <p:nvPr/>
        </p:nvPicPr>
        <p:blipFill>
          <a:blip r:embed="rId1"/>
          <a:stretch>
            <a:fillRect/>
          </a:stretch>
        </p:blipFill>
        <p:spPr>
          <a:xfrm>
            <a:off x="5016500" y="260350"/>
            <a:ext cx="5397500" cy="6545263"/>
          </a:xfrm>
          <a:prstGeom prst="rect">
            <a:avLst/>
          </a:prstGeom>
          <a:noFill/>
          <a:ln w="9525">
            <a:noFill/>
          </a:ln>
        </p:spPr>
      </p:pic>
      <p:sp>
        <p:nvSpPr>
          <p:cNvPr id="106498" name="矩形 1"/>
          <p:cNvSpPr/>
          <p:nvPr/>
        </p:nvSpPr>
        <p:spPr>
          <a:xfrm>
            <a:off x="154305" y="1584325"/>
            <a:ext cx="5001895" cy="953135"/>
          </a:xfrm>
          <a:prstGeom prst="rect">
            <a:avLst/>
          </a:prstGeom>
          <a:noFill/>
          <a:ln w="9525">
            <a:noFill/>
          </a:ln>
        </p:spPr>
        <p:txBody>
          <a:bodyPr wrap="square" anchor="t" anchorCtr="0">
            <a:spAutoFit/>
          </a:bodyPr>
          <a:p>
            <a:pPr lvl="1" indent="0" algn="l" eaLnBrk="1" hangingPunct="1"/>
            <a:r>
              <a:rPr lang="zh-CN" altLang="en-US" sz="2800" dirty="0">
                <a:solidFill>
                  <a:schemeClr val="tx1"/>
                </a:solidFill>
                <a:latin typeface="仿宋_GB2312" charset="0"/>
                <a:ea typeface="仿宋_GB2312" charset="0"/>
              </a:rPr>
              <a:t>进度单中含土地、设备购置、维修费等</a:t>
            </a:r>
            <a:endParaRPr lang="zh-CN" altLang="en-US" sz="2800" dirty="0">
              <a:solidFill>
                <a:schemeClr val="tx1"/>
              </a:solidFill>
              <a:latin typeface="仿宋_GB2312" charset="0"/>
              <a:ea typeface="仿宋_GB2312" charset="0"/>
            </a:endParaRPr>
          </a:p>
        </p:txBody>
      </p:sp>
      <p:sp>
        <p:nvSpPr>
          <p:cNvPr id="3" name="标题 2"/>
          <p:cNvSpPr>
            <a:spLocks noGrp="1"/>
          </p:cNvSpPr>
          <p:nvPr>
            <p:ph type="title"/>
          </p:nvPr>
        </p:nvSpPr>
        <p:spPr>
          <a:xfrm>
            <a:off x="1127125" y="4445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521" name="图片 3"/>
          <p:cNvPicPr>
            <a:picLocks noChangeAspect="1"/>
          </p:cNvPicPr>
          <p:nvPr/>
        </p:nvPicPr>
        <p:blipFill>
          <a:blip r:embed="rId1"/>
          <a:stretch>
            <a:fillRect/>
          </a:stretch>
        </p:blipFill>
        <p:spPr>
          <a:xfrm>
            <a:off x="5088255" y="766445"/>
            <a:ext cx="5249545" cy="5993130"/>
          </a:xfrm>
          <a:prstGeom prst="rect">
            <a:avLst/>
          </a:prstGeom>
          <a:noFill/>
          <a:ln w="9525">
            <a:noFill/>
          </a:ln>
        </p:spPr>
      </p:pic>
      <p:sp>
        <p:nvSpPr>
          <p:cNvPr id="107522" name="矩形 1"/>
          <p:cNvSpPr/>
          <p:nvPr/>
        </p:nvSpPr>
        <p:spPr>
          <a:xfrm>
            <a:off x="622300" y="1268730"/>
            <a:ext cx="4322445" cy="953135"/>
          </a:xfrm>
          <a:prstGeom prst="rect">
            <a:avLst/>
          </a:prstGeom>
          <a:noFill/>
          <a:ln w="9525">
            <a:noFill/>
          </a:ln>
        </p:spPr>
        <p:txBody>
          <a:bodyPr wrap="square" anchor="t" anchorCtr="0">
            <a:spAutoFit/>
          </a:bodyPr>
          <a:p>
            <a:r>
              <a:rPr lang="zh-CN" altLang="zh-CN" sz="2800" dirty="0">
                <a:solidFill>
                  <a:schemeClr val="tx1"/>
                </a:solidFill>
                <a:latin typeface="仿宋_GB2312" charset="0"/>
                <a:ea typeface="仿宋_GB2312" charset="0"/>
              </a:rPr>
              <a:t>进度单缺少关键要素（时间、签字、盖章）</a:t>
            </a:r>
            <a:endParaRPr lang="zh-CN" altLang="zh-CN" sz="2800" dirty="0">
              <a:solidFill>
                <a:schemeClr val="tx1"/>
              </a:solidFill>
              <a:latin typeface="仿宋_GB2312" charset="0"/>
              <a:ea typeface="仿宋_GB2312" charset="0"/>
            </a:endParaRPr>
          </a:p>
        </p:txBody>
      </p:sp>
      <p:sp>
        <p:nvSpPr>
          <p:cNvPr id="5" name="标题 4"/>
          <p:cNvSpPr>
            <a:spLocks noGrp="1"/>
          </p:cNvSpPr>
          <p:nvPr>
            <p:ph type="title"/>
          </p:nvPr>
        </p:nvSpPr>
        <p:spPr>
          <a:xfrm>
            <a:off x="1127125" y="4445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a:ln>
                <a:noFill/>
              </a:ln>
              <a:solidFill>
                <a:schemeClr val="tx2"/>
              </a:solidFill>
              <a:effectLst/>
              <a:uLnTx/>
              <a:uFillTx/>
              <a:latin typeface="+mj-lt"/>
              <a:ea typeface="+mj-ea"/>
              <a:cs typeface="+mj-cs"/>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5" name="图片 3"/>
          <p:cNvPicPr>
            <a:picLocks noChangeAspect="1"/>
          </p:cNvPicPr>
          <p:nvPr/>
        </p:nvPicPr>
        <p:blipFill>
          <a:blip r:embed="rId1"/>
          <a:stretch>
            <a:fillRect/>
          </a:stretch>
        </p:blipFill>
        <p:spPr>
          <a:xfrm>
            <a:off x="4408488" y="328613"/>
            <a:ext cx="5276850" cy="6399212"/>
          </a:xfrm>
          <a:prstGeom prst="rect">
            <a:avLst/>
          </a:prstGeom>
          <a:noFill/>
          <a:ln w="9525">
            <a:noFill/>
          </a:ln>
        </p:spPr>
      </p:pic>
      <p:sp>
        <p:nvSpPr>
          <p:cNvPr id="108546" name="矩形 4"/>
          <p:cNvSpPr/>
          <p:nvPr/>
        </p:nvSpPr>
        <p:spPr>
          <a:xfrm>
            <a:off x="227965" y="1807210"/>
            <a:ext cx="4104640" cy="521970"/>
          </a:xfrm>
          <a:prstGeom prst="rect">
            <a:avLst/>
          </a:prstGeom>
          <a:noFill/>
          <a:ln w="9525">
            <a:noFill/>
          </a:ln>
        </p:spPr>
        <p:txBody>
          <a:bodyPr wrap="square" anchor="t" anchorCtr="0">
            <a:spAutoFit/>
          </a:bodyPr>
          <a:p>
            <a:pPr lvl="1" indent="0" eaLnBrk="1" hangingPunct="1"/>
            <a:r>
              <a:rPr lang="zh-CN" altLang="en-US" sz="2800" dirty="0">
                <a:solidFill>
                  <a:srgbClr val="FF0000"/>
                </a:solidFill>
                <a:latin typeface="仿宋_GB2312" charset="0"/>
                <a:ea typeface="仿宋_GB2312" charset="0"/>
              </a:rPr>
              <a:t>工程计价表过于简单</a:t>
            </a:r>
            <a:endParaRPr lang="zh-CN" altLang="en-US" sz="2800" dirty="0">
              <a:solidFill>
                <a:srgbClr val="FF0000"/>
              </a:solidFill>
              <a:latin typeface="仿宋_GB2312" charset="0"/>
              <a:ea typeface="仿宋_GB2312" charset="0"/>
            </a:endParaRPr>
          </a:p>
        </p:txBody>
      </p:sp>
      <p:sp>
        <p:nvSpPr>
          <p:cNvPr id="7" name="标题 6"/>
          <p:cNvSpPr>
            <a:spLocks noGrp="1"/>
          </p:cNvSpPr>
          <p:nvPr>
            <p:ph type="title"/>
          </p:nvPr>
        </p:nvSpPr>
        <p:spPr>
          <a:xfrm>
            <a:off x="1127125" y="4445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a:ln>
                <a:noFill/>
              </a:ln>
              <a:solidFill>
                <a:schemeClr val="tx2"/>
              </a:solidFill>
              <a:effectLst/>
              <a:uLnTx/>
              <a:uFillTx/>
              <a:latin typeface="+mj-lt"/>
              <a:ea typeface="+mj-ea"/>
              <a:cs typeface="+mj-cs"/>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69" name="内容占位符 4"/>
          <p:cNvPicPr>
            <a:picLocks noGrp="1" noChangeAspect="1"/>
          </p:cNvPicPr>
          <p:nvPr>
            <p:ph idx="1"/>
          </p:nvPr>
        </p:nvPicPr>
        <p:blipFill>
          <a:blip r:embed="rId1"/>
          <a:stretch>
            <a:fillRect/>
          </a:stretch>
        </p:blipFill>
        <p:spPr>
          <a:xfrm>
            <a:off x="5880100" y="698500"/>
            <a:ext cx="4343400" cy="5845175"/>
          </a:xfrm>
        </p:spPr>
      </p:pic>
      <p:pic>
        <p:nvPicPr>
          <p:cNvPr id="109570" name="图片 3"/>
          <p:cNvPicPr>
            <a:picLocks noChangeAspect="1"/>
          </p:cNvPicPr>
          <p:nvPr/>
        </p:nvPicPr>
        <p:blipFill>
          <a:blip r:embed="rId2"/>
          <a:stretch>
            <a:fillRect/>
          </a:stretch>
        </p:blipFill>
        <p:spPr>
          <a:xfrm>
            <a:off x="1343025" y="692150"/>
            <a:ext cx="4286250" cy="5851525"/>
          </a:xfrm>
          <a:prstGeom prst="rect">
            <a:avLst/>
          </a:prstGeom>
          <a:noFill/>
          <a:ln w="9525">
            <a:noFill/>
          </a:ln>
        </p:spPr>
      </p:pic>
      <p:sp>
        <p:nvSpPr>
          <p:cNvPr id="109571" name="矩形 2"/>
          <p:cNvSpPr/>
          <p:nvPr/>
        </p:nvSpPr>
        <p:spPr>
          <a:xfrm>
            <a:off x="1139508" y="100013"/>
            <a:ext cx="6260465" cy="521970"/>
          </a:xfrm>
          <a:prstGeom prst="rect">
            <a:avLst/>
          </a:prstGeom>
          <a:noFill/>
          <a:ln w="9525">
            <a:noFill/>
          </a:ln>
        </p:spPr>
        <p:txBody>
          <a:bodyPr wrap="square" anchor="t" anchorCtr="0">
            <a:spAutoFit/>
          </a:bodyPr>
          <a:p>
            <a:r>
              <a:rPr lang="zh-CN" altLang="en-US" sz="2800" b="1" dirty="0">
                <a:solidFill>
                  <a:schemeClr val="tx1"/>
                </a:solidFill>
                <a:latin typeface="仿宋_GB2312" charset="0"/>
                <a:ea typeface="仿宋_GB2312" charset="0"/>
              </a:rPr>
              <a:t>统计台账或投资完成说明不能替代凭证</a:t>
            </a:r>
            <a:endParaRPr lang="zh-CN" altLang="en-US" sz="2800" b="1" dirty="0">
              <a:solidFill>
                <a:schemeClr val="tx1"/>
              </a:solidFill>
              <a:latin typeface="仿宋_GB2312" charset="0"/>
              <a:ea typeface="仿宋_GB2312"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3" name="图片 3"/>
          <p:cNvPicPr>
            <a:picLocks noChangeAspect="1"/>
          </p:cNvPicPr>
          <p:nvPr/>
        </p:nvPicPr>
        <p:blipFill>
          <a:blip r:embed="rId1"/>
          <a:srcRect b="-1382"/>
          <a:stretch>
            <a:fillRect/>
          </a:stretch>
        </p:blipFill>
        <p:spPr>
          <a:xfrm>
            <a:off x="252413" y="1557338"/>
            <a:ext cx="11485562" cy="4056062"/>
          </a:xfrm>
          <a:prstGeom prst="rect">
            <a:avLst/>
          </a:prstGeom>
          <a:noFill/>
          <a:ln w="9525">
            <a:noFill/>
          </a:ln>
        </p:spPr>
      </p:pic>
      <p:sp>
        <p:nvSpPr>
          <p:cNvPr id="110594" name="矩形 4"/>
          <p:cNvSpPr/>
          <p:nvPr/>
        </p:nvSpPr>
        <p:spPr>
          <a:xfrm>
            <a:off x="3713163" y="909638"/>
            <a:ext cx="5516880" cy="521970"/>
          </a:xfrm>
          <a:prstGeom prst="rect">
            <a:avLst/>
          </a:prstGeom>
          <a:noFill/>
          <a:ln w="9525">
            <a:noFill/>
          </a:ln>
        </p:spPr>
        <p:txBody>
          <a:bodyPr wrap="none" anchor="t" anchorCtr="0">
            <a:spAutoFit/>
          </a:bodyPr>
          <a:p>
            <a:r>
              <a:rPr lang="zh-CN" altLang="en-US" sz="2800" dirty="0">
                <a:solidFill>
                  <a:schemeClr val="tx1"/>
                </a:solidFill>
                <a:latin typeface="仿宋_GB2312" charset="0"/>
                <a:ea typeface="仿宋_GB2312" charset="0"/>
              </a:rPr>
              <a:t>提供的凭证与上报的投资额不符合</a:t>
            </a:r>
            <a:endParaRPr lang="zh-CN" altLang="en-US" sz="2800" dirty="0">
              <a:solidFill>
                <a:schemeClr val="tx1"/>
              </a:solidFill>
              <a:latin typeface="仿宋_GB2312" charset="0"/>
              <a:ea typeface="仿宋_GB2312" charset="0"/>
            </a:endParaRPr>
          </a:p>
        </p:txBody>
      </p:sp>
      <p:sp>
        <p:nvSpPr>
          <p:cNvPr id="7" name="标题 6"/>
          <p:cNvSpPr>
            <a:spLocks noGrp="1"/>
          </p:cNvSpPr>
          <p:nvPr>
            <p:ph type="title"/>
          </p:nvPr>
        </p:nvSpPr>
        <p:spPr>
          <a:xfrm>
            <a:off x="1127125" y="4445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0050" y="836930"/>
            <a:ext cx="11276330" cy="5323205"/>
          </a:xfrm>
        </p:spPr>
        <p:txBody>
          <a:bodyPr vert="horz" wrap="square" lIns="91440" tIns="45720" rIns="91440" bIns="45720" numCol="1" anchor="t" anchorCtr="0" compatLnSpc="1"/>
          <a:lstStyle/>
          <a:p>
            <a:pPr marR="0" lvl="0" algn="l" defTabSz="914400" rtl="0" eaLnBrk="0" fontAlgn="base" latinLnBrk="0" hangingPunct="0">
              <a:lnSpc>
                <a:spcPct val="100000"/>
              </a:lnSpc>
              <a:spcBef>
                <a:spcPct val="20000"/>
              </a:spcBef>
              <a:spcAft>
                <a:spcPct val="0"/>
              </a:spcAft>
              <a:buClr>
                <a:schemeClr val="accent2"/>
              </a:buClr>
              <a:buSzTx/>
              <a:buFont typeface="Wingdings" panose="05000000000000000000" charset="0"/>
              <a:buChar char=""/>
              <a:defRPr/>
            </a:pPr>
            <a:r>
              <a:rPr kumimoji="0" lang="en-US" altLang="zh-CN" sz="2800" b="1" i="0" u="none" strike="noStrike" kern="0" cap="none" spc="0" normalizeH="0" baseline="0" noProof="1" smtClean="0">
                <a:ln>
                  <a:noFill/>
                </a:ln>
                <a:solidFill>
                  <a:schemeClr val="tx1"/>
                </a:solidFill>
                <a:effectLst/>
                <a:uLnTx/>
                <a:uFillTx/>
                <a:latin typeface="+mj-lt"/>
                <a:ea typeface="+mn-ea"/>
                <a:cs typeface="+mj-lt"/>
              </a:rPr>
              <a:t>2.选择</a:t>
            </a:r>
            <a:r>
              <a:rPr kumimoji="0" lang="en-US" altLang="zh-CN" sz="2800" b="1" i="0" u="none" strike="noStrike" kern="0" cap="none" spc="0" normalizeH="0" baseline="0" noProof="1" smtClean="0">
                <a:ln>
                  <a:noFill/>
                </a:ln>
                <a:solidFill>
                  <a:srgbClr val="FF0000"/>
                </a:solidFill>
                <a:effectLst/>
                <a:uLnTx/>
                <a:uFillTx/>
                <a:latin typeface="+mj-lt"/>
                <a:ea typeface="+mn-ea"/>
                <a:cs typeface="+mj-lt"/>
              </a:rPr>
              <a:t>会计科目或支付凭证</a:t>
            </a:r>
            <a:r>
              <a:rPr kumimoji="0" lang="en-US" altLang="zh-CN" sz="2800" b="1" i="0" u="none" strike="noStrike" kern="0" cap="none" spc="0" normalizeH="0" baseline="0" noProof="1" smtClean="0">
                <a:ln>
                  <a:noFill/>
                </a:ln>
                <a:solidFill>
                  <a:schemeClr val="tx1"/>
                </a:solidFill>
                <a:effectLst/>
                <a:uLnTx/>
                <a:uFillTx/>
                <a:latin typeface="+mj-lt"/>
                <a:ea typeface="+mn-ea"/>
                <a:cs typeface="+mj-lt"/>
              </a:rPr>
              <a:t>的项目，提供凭证为：</a:t>
            </a:r>
            <a:endParaRPr kumimoji="0" lang="en-US" altLang="zh-CN" sz="2800" b="1" i="0" u="none" strike="noStrike" kern="0" cap="none" spc="0" normalizeH="0" baseline="0" noProof="1" smtClean="0">
              <a:ln>
                <a:noFill/>
              </a:ln>
              <a:solidFill>
                <a:schemeClr val="tx1"/>
              </a:solidFill>
              <a:effectLst/>
              <a:uLnTx/>
              <a:uFillTx/>
              <a:latin typeface="+mj-lt"/>
              <a:ea typeface="+mn-ea"/>
              <a:cs typeface="+mj-lt"/>
            </a:endParaRPr>
          </a:p>
          <a:p>
            <a:pPr marL="0" marR="0" lvl="1" indent="0" algn="l" defTabSz="914400" rtl="0" latinLnBrk="0">
              <a:lnSpc>
                <a:spcPct val="100000"/>
              </a:lnSpc>
              <a:spcBef>
                <a:spcPts val="0"/>
              </a:spcBef>
              <a:spcAft>
                <a:spcPct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chemeClr val="tx1"/>
                </a:solidFill>
                <a:effectLst/>
                <a:uLnTx/>
                <a:uFillTx/>
                <a:latin typeface="+mj-lt"/>
                <a:ea typeface="+mn-ea"/>
                <a:cs typeface="+mj-lt"/>
              </a:rPr>
              <a:t>  </a:t>
            </a: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a:p>
            <a:pPr marL="0" marR="0" lvl="1" indent="0" algn="l" defTabSz="914400" rtl="0" latinLnBrk="0">
              <a:lnSpc>
                <a:spcPct val="120000"/>
              </a:lnSpc>
              <a:spcBef>
                <a:spcPts val="0"/>
              </a:spcBef>
              <a:spcAft>
                <a:spcPts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①</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加盖单位公章的“在建工程—建筑安装工程”科目余额表，取本年借方累计发生额。</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并附大额工程款的原始记账凭证</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a:t>
            </a: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a:p>
            <a:pPr marL="0" marR="0" lvl="2" indent="0" algn="l" defTabSz="914400" rtl="0" latinLnBrk="0">
              <a:lnSpc>
                <a:spcPct val="120000"/>
              </a:lnSpc>
              <a:spcBef>
                <a:spcPts val="0"/>
              </a:spcBef>
              <a:spcAft>
                <a:spcPts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rgbClr val="FF0000"/>
                </a:solidFill>
                <a:effectLst/>
                <a:uLnTx/>
                <a:uFillTx/>
                <a:latin typeface="+mj-lt"/>
                <a:ea typeface="+mn-ea"/>
                <a:cs typeface="+mj-lt"/>
              </a:rPr>
              <a:t>    注：工程预付款、工程物资不计入投资额。</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  </a:t>
            </a: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a:p>
            <a:pPr marL="0" marR="0" lvl="1" indent="0" algn="l" defTabSz="914400" rtl="0" latinLnBrk="0">
              <a:lnSpc>
                <a:spcPct val="120000"/>
              </a:lnSpc>
              <a:spcBef>
                <a:spcPts val="0"/>
              </a:spcBef>
              <a:spcAft>
                <a:spcPts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②</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未设置建筑安装工程科目的，可提供对应科目明细账，(标出所取数据，并明确数据加减汇总过程)，提供的财务报表应加盖单位公章。</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并附大额工程款发票</a:t>
            </a:r>
            <a:r>
              <a:rPr kumimoji="0" lang="zh-CN" altLang="en-US" sz="2800" i="0" u="none" strike="noStrike" kern="0" cap="none" spc="0" normalizeH="0" baseline="0" noProof="1" smtClean="0">
                <a:ln>
                  <a:noFill/>
                </a:ln>
                <a:solidFill>
                  <a:srgbClr val="FF0000"/>
                </a:solidFill>
                <a:effectLst/>
                <a:uLnTx/>
                <a:uFillTx/>
                <a:latin typeface="+mj-lt"/>
                <a:ea typeface="+mn-ea"/>
                <a:cs typeface="+mj-lt"/>
              </a:rPr>
              <a:t>（</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200</a:t>
            </a:r>
            <a:r>
              <a:rPr kumimoji="0" lang="zh-CN" altLang="en-US" sz="2800" i="0" u="none" strike="noStrike" kern="0" cap="none" spc="0" normalizeH="0" baseline="0" noProof="1" smtClean="0">
                <a:ln>
                  <a:noFill/>
                </a:ln>
                <a:solidFill>
                  <a:srgbClr val="FF0000"/>
                </a:solidFill>
                <a:effectLst/>
                <a:uLnTx/>
                <a:uFillTx/>
                <a:latin typeface="+mj-lt"/>
                <a:ea typeface="+mn-ea"/>
                <a:cs typeface="+mj-lt"/>
              </a:rPr>
              <a:t>万以上）</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 </a:t>
            </a: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a:p>
            <a:pPr marL="0" marR="0" lvl="1" indent="0" algn="l" defTabSz="914400" rtl="0" latinLnBrk="0">
              <a:lnSpc>
                <a:spcPct val="120000"/>
              </a:lnSpc>
              <a:spcBef>
                <a:spcPts val="0"/>
              </a:spcBef>
              <a:spcAft>
                <a:spcPts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③</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提供工程款发票或支付凭证的，</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需同时提供对应收款方的建筑施工合同，</a:t>
            </a:r>
            <a:r>
              <a:rPr kumimoji="0" lang="en-US" altLang="zh-CN" sz="2800" i="0" u="none" strike="noStrike" kern="0" cap="none" spc="0" normalizeH="0" baseline="0" noProof="1" smtClean="0">
                <a:ln>
                  <a:noFill/>
                </a:ln>
                <a:solidFill>
                  <a:schemeClr val="tx1"/>
                </a:solidFill>
                <a:effectLst/>
                <a:uLnTx/>
                <a:uFillTx/>
                <a:latin typeface="+mj-lt"/>
                <a:ea typeface="+mn-ea"/>
                <a:cs typeface="+mj-lt"/>
              </a:rPr>
              <a:t>将发票或支付凭证按照开票时间排列并提供汇总清单。</a:t>
            </a: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p:txBody>
      </p:sp>
      <p:sp>
        <p:nvSpPr>
          <p:cNvPr id="2" name="标题 1"/>
          <p:cNvSpPr>
            <a:spLocks noGrp="1"/>
          </p:cNvSpPr>
          <p:nvPr>
            <p:ph type="title"/>
          </p:nvPr>
        </p:nvSpPr>
        <p:spPr>
          <a:xfrm>
            <a:off x="952500" y="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（一）</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建筑</a:t>
            </a: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安装工程</a:t>
            </a:r>
            <a:endPar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41" name="图片 1"/>
          <p:cNvPicPr>
            <a:picLocks noChangeAspect="1"/>
          </p:cNvPicPr>
          <p:nvPr/>
        </p:nvPicPr>
        <p:blipFill>
          <a:blip r:embed="rId1"/>
          <a:stretch>
            <a:fillRect/>
          </a:stretch>
        </p:blipFill>
        <p:spPr>
          <a:xfrm>
            <a:off x="919163" y="1322388"/>
            <a:ext cx="10861675" cy="3529012"/>
          </a:xfrm>
          <a:prstGeom prst="rect">
            <a:avLst/>
          </a:prstGeom>
          <a:noFill/>
          <a:ln w="9525">
            <a:noFill/>
          </a:ln>
        </p:spPr>
      </p:pic>
      <p:sp>
        <p:nvSpPr>
          <p:cNvPr id="3" name="矩形 2"/>
          <p:cNvSpPr/>
          <p:nvPr/>
        </p:nvSpPr>
        <p:spPr>
          <a:xfrm>
            <a:off x="1335088" y="5049838"/>
            <a:ext cx="9490075"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800" b="1" i="0" u="none" strike="noStrike" kern="1200" cap="none" spc="0" normalizeH="0" baseline="0" noProof="1" smtClean="0">
                <a:ln>
                  <a:noFill/>
                </a:ln>
                <a:solidFill>
                  <a:srgbClr val="FF0000"/>
                </a:solidFill>
                <a:effectLst/>
                <a:uLnTx/>
                <a:uFillTx/>
                <a:latin typeface="+mn-lt"/>
                <a:ea typeface="+mn-ea"/>
                <a:cs typeface="+mn-cs"/>
              </a:rPr>
              <a:t>会计科目表是基础，原则上都应该有。</a:t>
            </a:r>
            <a:endParaRPr kumimoji="0" lang="zh-CN" altLang="en-US" sz="2800" b="1" i="0" u="none" strike="noStrike" kern="1200" cap="none" spc="0" normalizeH="0" baseline="0" noProof="1">
              <a:ln>
                <a:noFill/>
              </a:ln>
              <a:solidFill>
                <a:srgbClr val="FF0000"/>
              </a:solidFill>
              <a:effectLst/>
              <a:uLnTx/>
              <a:uFillTx/>
              <a:latin typeface="+mn-lt"/>
              <a:ea typeface="+mn-ea"/>
              <a:cs typeface="+mn-cs"/>
            </a:endParaRPr>
          </a:p>
        </p:txBody>
      </p:sp>
      <p:sp>
        <p:nvSpPr>
          <p:cNvPr id="4" name="矩形 3"/>
          <p:cNvSpPr/>
          <p:nvPr/>
        </p:nvSpPr>
        <p:spPr>
          <a:xfrm>
            <a:off x="1240790" y="81280"/>
            <a:ext cx="2618105" cy="52197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会计</a:t>
            </a: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科目表</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27125" y="44450"/>
            <a:ext cx="8972550" cy="603250"/>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会计科目的支撑</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a:ln>
                <a:noFill/>
              </a:ln>
              <a:solidFill>
                <a:schemeClr val="tx2"/>
              </a:solidFill>
              <a:effectLst/>
              <a:uLnTx/>
              <a:uFillTx/>
              <a:latin typeface="+mj-lt"/>
              <a:ea typeface="+mj-ea"/>
              <a:cs typeface="+mj-cs"/>
            </a:endParaRPr>
          </a:p>
        </p:txBody>
      </p:sp>
      <p:sp>
        <p:nvSpPr>
          <p:cNvPr id="114690" name="内容占位符 2"/>
          <p:cNvSpPr>
            <a:spLocks noGrp="1"/>
          </p:cNvSpPr>
          <p:nvPr>
            <p:ph idx="1"/>
          </p:nvPr>
        </p:nvSpPr>
        <p:spPr>
          <a:xfrm>
            <a:off x="1487488" y="908050"/>
            <a:ext cx="8915400" cy="4684713"/>
          </a:xfrm>
        </p:spPr>
        <p:txBody>
          <a:bodyPr vert="horz" wrap="square" lIns="91440" tIns="45720" rIns="91440" bIns="45720" anchor="t" anchorCtr="0"/>
          <a:p>
            <a:pPr marL="0" indent="0">
              <a:buNone/>
            </a:pPr>
            <a:r>
              <a:rPr lang="zh-CN" altLang="en-US" sz="2800" b="1" dirty="0">
                <a:solidFill>
                  <a:schemeClr val="tx1"/>
                </a:solidFill>
                <a:latin typeface="仿宋_GB2312" charset="0"/>
                <a:ea typeface="仿宋_GB2312" charset="0"/>
                <a:cs typeface="仿宋_GB2312" charset="0"/>
              </a:rPr>
              <a:t>工程款发票</a:t>
            </a:r>
            <a:endParaRPr lang="zh-CN" altLang="en-US" sz="2800" b="1" dirty="0">
              <a:solidFill>
                <a:schemeClr val="tx1"/>
              </a:solidFill>
              <a:latin typeface="仿宋_GB2312" charset="0"/>
              <a:ea typeface="仿宋_GB2312" charset="0"/>
              <a:cs typeface="仿宋_GB2312" charset="0"/>
            </a:endParaRPr>
          </a:p>
        </p:txBody>
      </p:sp>
      <p:pic>
        <p:nvPicPr>
          <p:cNvPr id="114691" name="图片 4"/>
          <p:cNvPicPr>
            <a:picLocks noChangeAspect="1"/>
          </p:cNvPicPr>
          <p:nvPr/>
        </p:nvPicPr>
        <p:blipFill>
          <a:blip r:embed="rId1"/>
          <a:stretch>
            <a:fillRect/>
          </a:stretch>
        </p:blipFill>
        <p:spPr>
          <a:xfrm>
            <a:off x="2927350" y="1484313"/>
            <a:ext cx="7862888" cy="5043487"/>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2"/>
          <p:cNvSpPr>
            <a:spLocks noChangeArrowheads="1"/>
          </p:cNvSpPr>
          <p:nvPr/>
        </p:nvSpPr>
        <p:spPr bwMode="auto">
          <a:xfrm>
            <a:off x="462915" y="603250"/>
            <a:ext cx="11420475" cy="6054725"/>
          </a:xfrm>
          <a:prstGeom prst="rect">
            <a:avLst/>
          </a:prstGeom>
          <a:noFill/>
          <a:ln w="9525">
            <a:noFill/>
            <a:miter lim="800000"/>
          </a:ln>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kumimoji="0" lang="en-US" sz="2800" i="0" u="none" strike="noStrike" kern="1200" cap="none" spc="0" normalizeH="0" baseline="0" noProof="0" dirty="0">
                <a:ln>
                  <a:noFill/>
                </a:ln>
                <a:solidFill>
                  <a:srgbClr val="FF0000"/>
                </a:solidFill>
                <a:effectLst/>
                <a:uLnTx/>
                <a:uFillTx/>
                <a:latin typeface="+mj-lt"/>
                <a:ea typeface="仿宋_GB2312" charset="0"/>
                <a:cs typeface="+mj-lt"/>
              </a:rPr>
              <a:t>2.</a:t>
            </a:r>
            <a:r>
              <a:rPr kumimoji="0" sz="2800" i="0" u="none" strike="noStrike" kern="1200" cap="none" spc="0" normalizeH="0" baseline="0" noProof="0" dirty="0">
                <a:ln>
                  <a:noFill/>
                </a:ln>
                <a:solidFill>
                  <a:srgbClr val="FF0000"/>
                </a:solidFill>
                <a:effectLst/>
                <a:uLnTx/>
                <a:uFillTx/>
                <a:latin typeface="+mj-lt"/>
                <a:ea typeface="仿宋_GB2312" charset="0"/>
                <a:cs typeface="+mj-lt"/>
              </a:rPr>
              <a:t>“是否城市更新项目”改为“城市更新项目类型”</a:t>
            </a:r>
            <a:endParaRPr kumimoji="0" sz="2800" i="0" u="none" strike="noStrike" kern="1200" cap="none" spc="0" normalizeH="0" baseline="0" noProof="0" dirty="0">
              <a:ln>
                <a:noFill/>
              </a:ln>
              <a:solidFill>
                <a:srgbClr val="FF0000"/>
              </a:solidFill>
              <a:effectLst/>
              <a:uLnTx/>
              <a:uFillTx/>
              <a:latin typeface="+mj-lt"/>
              <a:ea typeface="仿宋_GB2312" charset="0"/>
              <a:cs typeface="+mj-lt"/>
            </a:endParaRPr>
          </a:p>
          <a:p>
            <a:pPr marL="0" marR="0" lvl="0" indent="0" algn="l" defTabSz="914400" rtl="0" eaLnBrk="1" fontAlgn="base" latinLnBrk="0" hangingPunct="1">
              <a:lnSpc>
                <a:spcPct val="120000"/>
              </a:lnSpc>
              <a:spcBef>
                <a:spcPct val="0"/>
              </a:spcBef>
              <a:spcAft>
                <a:spcPct val="0"/>
              </a:spcAft>
              <a:buClrTx/>
              <a:buSzTx/>
              <a:buFontTx/>
              <a:buNone/>
              <a:defRPr/>
            </a:pPr>
            <a:r>
              <a:rPr lang="en-US" sz="2400" dirty="0">
                <a:solidFill>
                  <a:srgbClr val="FF0000"/>
                </a:solidFill>
                <a:latin typeface="+mj-lt"/>
                <a:ea typeface="仿宋_GB2312" charset="0"/>
                <a:cs typeface="+mj-lt"/>
                <a:sym typeface="Times New Roman" panose="02020503050405090304" pitchFamily="18" charset="0"/>
              </a:rPr>
              <a:t>     </a:t>
            </a:r>
            <a:r>
              <a:rPr sz="2400" b="1" dirty="0">
                <a:solidFill>
                  <a:schemeClr val="tx1"/>
                </a:solidFill>
                <a:latin typeface="+mj-lt"/>
                <a:ea typeface="仿宋_GB2312" charset="0"/>
                <a:cs typeface="+mj-lt"/>
                <a:sym typeface="Times New Roman" panose="02020503050405090304" pitchFamily="18" charset="0"/>
              </a:rPr>
              <a:t>城市有机更新项目</a:t>
            </a:r>
            <a:r>
              <a:rPr sz="2400" noProof="0" dirty="0">
                <a:ln>
                  <a:noFill/>
                </a:ln>
                <a:effectLst/>
                <a:uLnTx/>
                <a:uFillTx/>
                <a:latin typeface="+mj-lt"/>
                <a:ea typeface="仿宋_GB2312" charset="0"/>
                <a:cs typeface="+mj-lt"/>
                <a:sym typeface="+mn-ea"/>
              </a:rPr>
              <a:t>指对本市建成区内城市空间形态和城市功能的持续完善和优化调整</a:t>
            </a:r>
            <a:r>
              <a:rPr lang="zh-CN" sz="2400" noProof="0" dirty="0">
                <a:ln>
                  <a:noFill/>
                </a:ln>
                <a:effectLst/>
                <a:uLnTx/>
                <a:uFillTx/>
                <a:latin typeface="+mj-lt"/>
                <a:ea typeface="仿宋_GB2312" charset="0"/>
                <a:cs typeface="+mj-lt"/>
                <a:sym typeface="+mn-ea"/>
              </a:rPr>
              <a:t>，</a:t>
            </a:r>
            <a:r>
              <a:rPr sz="2400" noProof="0" dirty="0">
                <a:ln>
                  <a:noFill/>
                </a:ln>
                <a:effectLst/>
                <a:uLnTx/>
                <a:uFillTx/>
                <a:latin typeface="+mj-lt"/>
                <a:ea typeface="仿宋_GB2312" charset="0"/>
                <a:cs typeface="+mj-lt"/>
                <a:sym typeface="+mn-ea"/>
              </a:rPr>
              <a:t>城市更新活动不包括土地储备、房地产一级开发等项目。</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Calibri" panose="020F0502020204030204" charset="0"/>
                <a:cs typeface="+mj-lt"/>
                <a:sym typeface="+mn-ea"/>
              </a:rPr>
              <a:t>①</a:t>
            </a:r>
            <a:r>
              <a:rPr sz="2400" noProof="0" dirty="0">
                <a:ln>
                  <a:noFill/>
                </a:ln>
                <a:effectLst/>
                <a:uLnTx/>
                <a:uFillTx/>
                <a:latin typeface="+mj-lt"/>
                <a:ea typeface="仿宋_GB2312" charset="0"/>
                <a:cs typeface="+mj-lt"/>
                <a:sym typeface="+mn-ea"/>
              </a:rPr>
              <a:t>以保障老旧平房院落、危旧楼房、老旧小区等房屋安全，提升居住品质为主的</a:t>
            </a:r>
            <a:r>
              <a:rPr sz="2400" noProof="0" dirty="0">
                <a:ln>
                  <a:noFill/>
                </a:ln>
                <a:solidFill>
                  <a:srgbClr val="FF0000"/>
                </a:solidFill>
                <a:effectLst/>
                <a:uLnTx/>
                <a:uFillTx/>
                <a:latin typeface="+mj-lt"/>
                <a:ea typeface="仿宋_GB2312" charset="0"/>
                <a:cs typeface="+mj-lt"/>
                <a:sym typeface="+mn-ea"/>
              </a:rPr>
              <a:t>居住类</a:t>
            </a:r>
            <a:r>
              <a:rPr sz="2400" noProof="0" dirty="0">
                <a:ln>
                  <a:noFill/>
                </a:ln>
                <a:effectLst/>
                <a:uLnTx/>
                <a:uFillTx/>
                <a:latin typeface="+mj-lt"/>
                <a:ea typeface="仿宋_GB2312" charset="0"/>
                <a:cs typeface="+mj-lt"/>
                <a:sym typeface="+mn-ea"/>
              </a:rPr>
              <a:t>城市更新；</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Calibri" panose="020F0502020204030204" charset="0"/>
                <a:cs typeface="+mj-lt"/>
                <a:sym typeface="+mn-ea"/>
              </a:rPr>
              <a:t>②</a:t>
            </a:r>
            <a:r>
              <a:rPr sz="2400" noProof="0" dirty="0">
                <a:ln>
                  <a:noFill/>
                </a:ln>
                <a:effectLst/>
                <a:uLnTx/>
                <a:uFillTx/>
                <a:latin typeface="+mj-lt"/>
                <a:ea typeface="仿宋_GB2312" charset="0"/>
                <a:cs typeface="+mj-lt"/>
                <a:sym typeface="+mn-ea"/>
              </a:rPr>
              <a:t>以推动老旧厂房、低效产业园区、老旧低效楼宇、传统商业设施等存量空间资源提质增效为主的</a:t>
            </a:r>
            <a:r>
              <a:rPr sz="2400" noProof="0" dirty="0">
                <a:ln>
                  <a:noFill/>
                </a:ln>
                <a:solidFill>
                  <a:srgbClr val="FF0000"/>
                </a:solidFill>
                <a:effectLst/>
                <a:uLnTx/>
                <a:uFillTx/>
                <a:latin typeface="+mj-lt"/>
                <a:ea typeface="仿宋_GB2312" charset="0"/>
                <a:cs typeface="+mj-lt"/>
                <a:sym typeface="+mn-ea"/>
              </a:rPr>
              <a:t>产业类</a:t>
            </a:r>
            <a:r>
              <a:rPr sz="2400" noProof="0" dirty="0">
                <a:ln>
                  <a:noFill/>
                </a:ln>
                <a:effectLst/>
                <a:uLnTx/>
                <a:uFillTx/>
                <a:latin typeface="+mj-lt"/>
                <a:ea typeface="仿宋_GB2312" charset="0"/>
                <a:cs typeface="+mj-lt"/>
                <a:sym typeface="+mn-ea"/>
              </a:rPr>
              <a:t>城市更新；</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Calibri" panose="020F0502020204030204" charset="0"/>
                <a:cs typeface="+mj-lt"/>
                <a:sym typeface="+mn-ea"/>
              </a:rPr>
              <a:t>③</a:t>
            </a:r>
            <a:r>
              <a:rPr sz="2400" noProof="0" dirty="0">
                <a:ln>
                  <a:noFill/>
                </a:ln>
                <a:effectLst/>
                <a:uLnTx/>
                <a:uFillTx/>
                <a:latin typeface="+mj-lt"/>
                <a:ea typeface="仿宋_GB2312" charset="0"/>
                <a:cs typeface="+mj-lt"/>
                <a:sym typeface="+mn-ea"/>
              </a:rPr>
              <a:t>以更新改造老旧市政基础设施、公共服务设施、公共安全设施，保障安全、补足短板为主的</a:t>
            </a:r>
            <a:r>
              <a:rPr sz="2400" noProof="0" dirty="0">
                <a:ln>
                  <a:noFill/>
                </a:ln>
                <a:solidFill>
                  <a:srgbClr val="FF0000"/>
                </a:solidFill>
                <a:effectLst/>
                <a:uLnTx/>
                <a:uFillTx/>
                <a:latin typeface="+mj-lt"/>
                <a:ea typeface="仿宋_GB2312" charset="0"/>
                <a:cs typeface="+mj-lt"/>
                <a:sym typeface="+mn-ea"/>
              </a:rPr>
              <a:t>设施类</a:t>
            </a:r>
            <a:r>
              <a:rPr sz="2400" noProof="0" dirty="0">
                <a:ln>
                  <a:noFill/>
                </a:ln>
                <a:effectLst/>
                <a:uLnTx/>
                <a:uFillTx/>
                <a:latin typeface="+mj-lt"/>
                <a:ea typeface="仿宋_GB2312" charset="0"/>
                <a:cs typeface="+mj-lt"/>
                <a:sym typeface="+mn-ea"/>
              </a:rPr>
              <a:t>城市更新；</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Songti TC Light" panose="02010600040101010101" charset="-122"/>
                <a:cs typeface="+mj-lt"/>
                <a:sym typeface="+mn-ea"/>
              </a:rPr>
              <a:t>④</a:t>
            </a:r>
            <a:r>
              <a:rPr sz="2400" noProof="0" dirty="0">
                <a:ln>
                  <a:noFill/>
                </a:ln>
                <a:effectLst/>
                <a:uLnTx/>
                <a:uFillTx/>
                <a:latin typeface="+mj-lt"/>
                <a:ea typeface="仿宋_GB2312" charset="0"/>
                <a:cs typeface="+mj-lt"/>
                <a:sym typeface="+mn-ea"/>
              </a:rPr>
              <a:t>以提升绿色空间、滨水空间、慢行系统等环境品质为主的</a:t>
            </a:r>
            <a:r>
              <a:rPr sz="2400" noProof="0" dirty="0">
                <a:ln>
                  <a:noFill/>
                </a:ln>
                <a:solidFill>
                  <a:srgbClr val="FF0000"/>
                </a:solidFill>
                <a:effectLst/>
                <a:uLnTx/>
                <a:uFillTx/>
                <a:latin typeface="+mj-lt"/>
                <a:ea typeface="仿宋_GB2312" charset="0"/>
                <a:cs typeface="+mj-lt"/>
                <a:sym typeface="+mn-ea"/>
              </a:rPr>
              <a:t>公共空间类</a:t>
            </a:r>
            <a:r>
              <a:rPr sz="2400" noProof="0" dirty="0">
                <a:ln>
                  <a:noFill/>
                </a:ln>
                <a:effectLst/>
                <a:uLnTx/>
                <a:uFillTx/>
                <a:latin typeface="+mj-lt"/>
                <a:ea typeface="仿宋_GB2312" charset="0"/>
                <a:cs typeface="+mj-lt"/>
                <a:sym typeface="+mn-ea"/>
              </a:rPr>
              <a:t>城市更新；</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Songti TC Light" panose="02010600040101010101" charset="-122"/>
                <a:cs typeface="+mj-lt"/>
                <a:sym typeface="+mn-ea"/>
              </a:rPr>
              <a:t>⑤</a:t>
            </a:r>
            <a:r>
              <a:rPr sz="2400" noProof="0" dirty="0">
                <a:ln>
                  <a:noFill/>
                </a:ln>
                <a:effectLst/>
                <a:uLnTx/>
                <a:uFillTx/>
                <a:latin typeface="+mj-lt"/>
                <a:ea typeface="仿宋_GB2312" charset="0"/>
                <a:cs typeface="+mj-lt"/>
                <a:sym typeface="+mn-ea"/>
              </a:rPr>
              <a:t>以统筹存量资源配置，优化功能布局，55实现片区可持续发展的</a:t>
            </a:r>
            <a:r>
              <a:rPr sz="2400" noProof="0" dirty="0">
                <a:ln>
                  <a:noFill/>
                </a:ln>
                <a:solidFill>
                  <a:srgbClr val="FF0000"/>
                </a:solidFill>
                <a:effectLst/>
                <a:uLnTx/>
                <a:uFillTx/>
                <a:latin typeface="+mj-lt"/>
                <a:ea typeface="仿宋_GB2312" charset="0"/>
                <a:cs typeface="+mj-lt"/>
                <a:sym typeface="+mn-ea"/>
              </a:rPr>
              <a:t>区域综合性</a:t>
            </a:r>
            <a:r>
              <a:rPr sz="2400" noProof="0" dirty="0">
                <a:ln>
                  <a:noFill/>
                </a:ln>
                <a:effectLst/>
                <a:uLnTx/>
                <a:uFillTx/>
                <a:latin typeface="+mj-lt"/>
                <a:ea typeface="仿宋_GB2312" charset="0"/>
                <a:cs typeface="+mj-lt"/>
                <a:sym typeface="+mn-ea"/>
              </a:rPr>
              <a:t>城市更新；</a:t>
            </a:r>
            <a:endParaRPr kumimoji="0" sz="2400" i="0" u="none" strike="noStrike" kern="1200" cap="none" spc="0" normalizeH="0" baseline="0" noProof="0" dirty="0">
              <a:ln>
                <a:noFill/>
              </a:ln>
              <a:effectLst/>
              <a:uLnTx/>
              <a:uFillTx/>
              <a:latin typeface="+mj-lt"/>
              <a:ea typeface="仿宋_GB2312" charset="0"/>
              <a:cs typeface="+mj-lt"/>
              <a:sym typeface="+mn-ea"/>
            </a:endParaRPr>
          </a:p>
          <a:p>
            <a:pPr marL="342900" marR="0" lvl="0" indent="-342900" algn="l" defTabSz="914400" rtl="0" eaLnBrk="1" fontAlgn="base" latinLnBrk="0" hangingPunct="1">
              <a:lnSpc>
                <a:spcPct val="120000"/>
              </a:lnSpc>
              <a:spcBef>
                <a:spcPct val="0"/>
              </a:spcBef>
              <a:spcAft>
                <a:spcPct val="0"/>
              </a:spcAft>
              <a:buClrTx/>
              <a:buSzTx/>
              <a:buFont typeface="Wingdings" panose="05000000000000000000" charset="0"/>
              <a:buChar char="l"/>
              <a:defRPr/>
            </a:pPr>
            <a:r>
              <a:rPr sz="2400" noProof="0" dirty="0">
                <a:ln>
                  <a:noFill/>
                </a:ln>
                <a:effectLst/>
                <a:uLnTx/>
                <a:uFillTx/>
                <a:latin typeface="+mj-lt"/>
                <a:ea typeface="Songti TC Light" panose="02010600040101010101" charset="-122"/>
                <a:cs typeface="+mj-lt"/>
                <a:sym typeface="+mn-ea"/>
              </a:rPr>
              <a:t>⑥</a:t>
            </a:r>
            <a:r>
              <a:rPr sz="2400" noProof="0" dirty="0">
                <a:ln>
                  <a:noFill/>
                </a:ln>
                <a:effectLst/>
                <a:uLnTx/>
                <a:uFillTx/>
                <a:latin typeface="+mj-lt"/>
                <a:ea typeface="仿宋_GB2312" charset="0"/>
                <a:cs typeface="+mj-lt"/>
                <a:sym typeface="+mn-ea"/>
              </a:rPr>
              <a:t>市人民政府确定的</a:t>
            </a:r>
            <a:r>
              <a:rPr sz="2400" noProof="0" dirty="0">
                <a:ln>
                  <a:noFill/>
                </a:ln>
                <a:solidFill>
                  <a:srgbClr val="FF0000"/>
                </a:solidFill>
                <a:effectLst/>
                <a:uLnTx/>
                <a:uFillTx/>
                <a:latin typeface="+mj-lt"/>
                <a:ea typeface="仿宋_GB2312" charset="0"/>
                <a:cs typeface="+mj-lt"/>
                <a:sym typeface="+mn-ea"/>
              </a:rPr>
              <a:t>其他</a:t>
            </a:r>
            <a:r>
              <a:rPr sz="2400" noProof="0" dirty="0">
                <a:ln>
                  <a:noFill/>
                </a:ln>
                <a:effectLst/>
                <a:uLnTx/>
                <a:uFillTx/>
                <a:latin typeface="+mj-lt"/>
                <a:ea typeface="仿宋_GB2312" charset="0"/>
                <a:cs typeface="+mj-lt"/>
                <a:sym typeface="+mn-ea"/>
              </a:rPr>
              <a:t>城市更新活动。</a:t>
            </a:r>
            <a:endParaRPr kumimoji="0" sz="2400" i="0" u="none" strike="noStrike" kern="1200" cap="none" spc="0" normalizeH="0" baseline="0" noProof="0" dirty="0">
              <a:ln>
                <a:noFill/>
              </a:ln>
              <a:solidFill>
                <a:schemeClr val="tx1"/>
              </a:solidFill>
              <a:effectLst/>
              <a:uLnTx/>
              <a:uFillTx/>
              <a:latin typeface="+mj-lt"/>
              <a:ea typeface="仿宋_GB2312" charset="0"/>
              <a:cs typeface="+mj-lt"/>
            </a:endParaRPr>
          </a:p>
        </p:txBody>
      </p:sp>
      <p:sp>
        <p:nvSpPr>
          <p:cNvPr id="84994" name="标题 1"/>
          <p:cNvSpPr>
            <a:spLocks noGrp="1"/>
          </p:cNvSpPr>
          <p:nvPr>
            <p:ph type="title"/>
          </p:nvPr>
        </p:nvSpPr>
        <p:spPr>
          <a:xfrm>
            <a:off x="1198880" y="-317"/>
            <a:ext cx="7234238" cy="603250"/>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会计科目的支撑</a:t>
            </a: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凭证</a:t>
            </a:r>
            <a:endParaRPr kumimoji="0" lang="zh-CN" altLang="en-US" sz="2800" i="0" u="none" strike="noStrike" kern="0" cap="none" spc="0" normalizeH="0" baseline="0" noProof="1">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1847850" y="836930"/>
            <a:ext cx="4780280" cy="47752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en-US" sz="2800" i="0" u="none" strike="noStrike" kern="0" cap="none" spc="0" normalizeH="0" baseline="0" noProof="1" smtClean="0">
                <a:ln>
                  <a:noFill/>
                </a:ln>
                <a:solidFill>
                  <a:schemeClr val="tx1"/>
                </a:solidFill>
                <a:effectLst/>
                <a:uLnTx/>
                <a:uFillTx/>
                <a:latin typeface="仿宋_GB2312" charset="0"/>
                <a:ea typeface="仿宋_GB2312" charset="0"/>
                <a:cs typeface="仿宋_GB2312" charset="0"/>
              </a:rPr>
              <a:t>银行回单 财政支付凭证等</a:t>
            </a:r>
            <a:endParaRPr kumimoji="0" lang="zh-CN" altLang="en-US" sz="2800" b="1" i="0" u="none" strike="noStrike" kern="0" cap="none" spc="0" normalizeH="0" baseline="0" noProof="1" smtClean="0">
              <a:ln>
                <a:noFill/>
              </a:ln>
              <a:solidFill>
                <a:schemeClr val="tx1"/>
              </a:solidFill>
              <a:effectLst/>
              <a:uLnTx/>
              <a:uFillTx/>
              <a:latin typeface="仿宋_GB2312" charset="0"/>
              <a:ea typeface="仿宋_GB2312" charset="0"/>
              <a:cs typeface="仿宋_GB2312" charset="0"/>
            </a:endParaRPr>
          </a:p>
        </p:txBody>
      </p:sp>
      <p:pic>
        <p:nvPicPr>
          <p:cNvPr id="115715" name="图片 3"/>
          <p:cNvPicPr>
            <a:picLocks noChangeAspect="1"/>
          </p:cNvPicPr>
          <p:nvPr/>
        </p:nvPicPr>
        <p:blipFill>
          <a:blip r:embed="rId1"/>
          <a:stretch>
            <a:fillRect/>
          </a:stretch>
        </p:blipFill>
        <p:spPr>
          <a:xfrm>
            <a:off x="219075" y="1669415"/>
            <a:ext cx="5732463" cy="4737100"/>
          </a:xfrm>
          <a:prstGeom prst="rect">
            <a:avLst/>
          </a:prstGeom>
          <a:noFill/>
          <a:ln w="9525">
            <a:noFill/>
          </a:ln>
        </p:spPr>
      </p:pic>
      <p:pic>
        <p:nvPicPr>
          <p:cNvPr id="115716" name="图片 6"/>
          <p:cNvPicPr>
            <a:picLocks noChangeAspect="1"/>
          </p:cNvPicPr>
          <p:nvPr/>
        </p:nvPicPr>
        <p:blipFill>
          <a:blip r:embed="rId2"/>
          <a:stretch>
            <a:fillRect/>
          </a:stretch>
        </p:blipFill>
        <p:spPr>
          <a:xfrm>
            <a:off x="5951538" y="1735773"/>
            <a:ext cx="6092825" cy="4670425"/>
          </a:xfrm>
          <a:prstGeom prst="rect">
            <a:avLst/>
          </a:prstGeom>
          <a:noFill/>
          <a:ln w="9525">
            <a:noFill/>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98563" y="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16738" name="内容占位符 2"/>
          <p:cNvSpPr>
            <a:spLocks noGrp="1"/>
          </p:cNvSpPr>
          <p:nvPr>
            <p:ph idx="1"/>
          </p:nvPr>
        </p:nvSpPr>
        <p:spPr>
          <a:xfrm>
            <a:off x="541655" y="1208405"/>
            <a:ext cx="11109325" cy="3723005"/>
          </a:xfrm>
        </p:spPr>
        <p:txBody>
          <a:bodyPr vert="horz" wrap="square" lIns="91440" tIns="45720" rIns="91440" bIns="45720" anchor="t" anchorCtr="0"/>
          <a:p>
            <a:pPr>
              <a:lnSpc>
                <a:spcPct val="150000"/>
              </a:lnSpc>
            </a:pPr>
            <a:r>
              <a:rPr lang="en-US" altLang="zh-CN" sz="2800" dirty="0">
                <a:solidFill>
                  <a:schemeClr val="tx1"/>
                </a:solidFill>
                <a:latin typeface="+mj-lt"/>
                <a:cs typeface="+mj-lt"/>
              </a:rPr>
              <a:t>1.</a:t>
            </a:r>
            <a:r>
              <a:rPr lang="zh-CN" altLang="en-US" sz="2800" dirty="0">
                <a:solidFill>
                  <a:schemeClr val="tx1"/>
                </a:solidFill>
                <a:latin typeface="+mj-lt"/>
                <a:cs typeface="+mj-lt"/>
              </a:rPr>
              <a:t>提供的支付凭证不能说明用于该项目</a:t>
            </a:r>
            <a:endParaRPr lang="en-US" altLang="zh-CN" sz="2800" dirty="0">
              <a:solidFill>
                <a:schemeClr val="tx1"/>
              </a:solidFill>
              <a:latin typeface="+mj-lt"/>
              <a:cs typeface="+mj-lt"/>
            </a:endParaRPr>
          </a:p>
          <a:p>
            <a:pPr>
              <a:lnSpc>
                <a:spcPct val="150000"/>
              </a:lnSpc>
            </a:pPr>
            <a:r>
              <a:rPr lang="en-US" altLang="zh-CN" sz="2800" dirty="0">
                <a:solidFill>
                  <a:schemeClr val="tx1"/>
                </a:solidFill>
                <a:latin typeface="+mj-lt"/>
                <a:cs typeface="+mj-lt"/>
              </a:rPr>
              <a:t>2.</a:t>
            </a:r>
            <a:r>
              <a:rPr lang="zh-CN" altLang="en-US" sz="2800" dirty="0">
                <a:solidFill>
                  <a:schemeClr val="tx1"/>
                </a:solidFill>
                <a:latin typeface="+mj-lt"/>
                <a:cs typeface="+mj-lt"/>
              </a:rPr>
              <a:t>财务凭证未加盖单位公章</a:t>
            </a:r>
            <a:endParaRPr lang="en-US" altLang="zh-CN" sz="2800" dirty="0">
              <a:solidFill>
                <a:schemeClr val="tx1"/>
              </a:solidFill>
              <a:latin typeface="+mj-lt"/>
              <a:cs typeface="+mj-lt"/>
            </a:endParaRPr>
          </a:p>
          <a:p>
            <a:pPr>
              <a:lnSpc>
                <a:spcPct val="150000"/>
              </a:lnSpc>
            </a:pPr>
            <a:r>
              <a:rPr lang="en-US" altLang="zh-CN" sz="2800" dirty="0">
                <a:solidFill>
                  <a:schemeClr val="tx1"/>
                </a:solidFill>
                <a:latin typeface="+mj-lt"/>
                <a:cs typeface="+mj-lt"/>
              </a:rPr>
              <a:t>3.</a:t>
            </a:r>
            <a:r>
              <a:rPr lang="zh-CN" altLang="en-US" sz="2800" dirty="0">
                <a:solidFill>
                  <a:schemeClr val="tx1"/>
                </a:solidFill>
                <a:latin typeface="+mj-lt"/>
                <a:cs typeface="+mj-lt"/>
              </a:rPr>
              <a:t>提供的明细账混乱繁杂，未标注取数来源及汇总过程 </a:t>
            </a:r>
            <a:endParaRPr lang="en-US" altLang="zh-CN" sz="2800" dirty="0">
              <a:solidFill>
                <a:schemeClr val="tx1"/>
              </a:solidFill>
              <a:latin typeface="+mj-lt"/>
              <a:cs typeface="+mj-lt"/>
            </a:endParaRPr>
          </a:p>
          <a:p>
            <a:pPr>
              <a:lnSpc>
                <a:spcPct val="150000"/>
              </a:lnSpc>
            </a:pPr>
            <a:r>
              <a:rPr lang="en-US" altLang="zh-CN" sz="2800" dirty="0">
                <a:solidFill>
                  <a:schemeClr val="tx1"/>
                </a:solidFill>
                <a:latin typeface="+mj-lt"/>
                <a:cs typeface="+mj-lt"/>
              </a:rPr>
              <a:t>4.</a:t>
            </a:r>
            <a:r>
              <a:rPr lang="en-US" altLang="zh-CN" sz="2800" dirty="0">
                <a:solidFill>
                  <a:schemeClr val="tx1"/>
                </a:solidFill>
                <a:latin typeface="+mj-lt"/>
                <a:cs typeface="+mj-lt"/>
                <a:sym typeface="+mn-ea"/>
              </a:rPr>
              <a:t>取数科目非规定科目</a:t>
            </a:r>
            <a:endParaRPr lang="en-US" altLang="zh-CN" sz="2800" dirty="0">
              <a:solidFill>
                <a:schemeClr val="tx1"/>
              </a:solidFill>
              <a:latin typeface="+mj-lt"/>
              <a:cs typeface="+mj-lt"/>
            </a:endParaRPr>
          </a:p>
          <a:p>
            <a:pPr>
              <a:lnSpc>
                <a:spcPct val="150000"/>
              </a:lnSpc>
            </a:pPr>
            <a:r>
              <a:rPr lang="en-US" altLang="zh-CN" sz="2800" dirty="0">
                <a:solidFill>
                  <a:schemeClr val="tx1"/>
                </a:solidFill>
                <a:latin typeface="+mj-lt"/>
                <a:cs typeface="+mj-lt"/>
              </a:rPr>
              <a:t>5.只提供汇款单、电子转账等支付凭证未同时提供建筑施工合同</a:t>
            </a:r>
            <a:endParaRPr lang="en-US" altLang="zh-CN" sz="2800" dirty="0">
              <a:solidFill>
                <a:schemeClr val="tx1"/>
              </a:solidFill>
              <a:latin typeface="+mj-lt"/>
              <a:cs typeface="+mj-lt"/>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63320" y="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17762" name="内容占位符 2"/>
          <p:cNvSpPr>
            <a:spLocks noGrp="1"/>
          </p:cNvSpPr>
          <p:nvPr>
            <p:ph idx="1"/>
          </p:nvPr>
        </p:nvSpPr>
        <p:spPr>
          <a:xfrm>
            <a:off x="1679575" y="908050"/>
            <a:ext cx="10512425" cy="589280"/>
          </a:xfrm>
        </p:spPr>
        <p:txBody>
          <a:bodyPr vert="horz" wrap="square" lIns="91440" tIns="45720" rIns="91440" bIns="45720" anchor="t" anchorCtr="0"/>
          <a:p>
            <a:pPr marL="0" indent="0">
              <a:buNone/>
            </a:pPr>
            <a:r>
              <a:rPr lang="zh-CN" altLang="en-US" sz="2800" dirty="0">
                <a:solidFill>
                  <a:schemeClr val="tx1"/>
                </a:solidFill>
                <a:latin typeface="仿宋_GB2312" panose="02010609030101010101" pitchFamily="49" charset="-122"/>
              </a:rPr>
              <a:t>提供的支付凭证不能说明用于该项目</a:t>
            </a:r>
            <a:endParaRPr lang="zh-CN" altLang="en-US" sz="2800" b="1" dirty="0">
              <a:solidFill>
                <a:schemeClr val="tx1"/>
              </a:solidFill>
              <a:latin typeface="仿宋_GB2312" panose="02010609030101010101" pitchFamily="49" charset="-122"/>
              <a:ea typeface="华文中宋" panose="02010600040101010101" pitchFamily="2" charset="-122"/>
            </a:endParaRPr>
          </a:p>
        </p:txBody>
      </p:sp>
      <p:pic>
        <p:nvPicPr>
          <p:cNvPr id="4" name="图片 3"/>
          <p:cNvPicPr>
            <a:picLocks noChangeAspect="1"/>
          </p:cNvPicPr>
          <p:nvPr/>
        </p:nvPicPr>
        <p:blipFill>
          <a:blip r:embed="rId1"/>
          <a:stretch>
            <a:fillRect/>
          </a:stretch>
        </p:blipFill>
        <p:spPr>
          <a:xfrm>
            <a:off x="2043113" y="1822450"/>
            <a:ext cx="6276975" cy="4667250"/>
          </a:xfrm>
          <a:prstGeom prst="rect">
            <a:avLst/>
          </a:prstGeom>
          <a:noFill/>
          <a:ln w="9525">
            <a:noFill/>
          </a:ln>
        </p:spPr>
      </p:pic>
      <p:sp>
        <p:nvSpPr>
          <p:cNvPr id="5" name="文本框 4"/>
          <p:cNvSpPr txBox="1"/>
          <p:nvPr/>
        </p:nvSpPr>
        <p:spPr>
          <a:xfrm>
            <a:off x="8688388" y="1052513"/>
            <a:ext cx="1350962" cy="368300"/>
          </a:xfrm>
          <a:prstGeom prst="rect">
            <a:avLst/>
          </a:prstGeom>
          <a:noFill/>
          <a:ln w="9525">
            <a:noFill/>
          </a:ln>
        </p:spPr>
        <p:txBody>
          <a:bodyPr anchor="t" anchorCtr="0">
            <a:spAutoFit/>
          </a:bodyPr>
          <a:p>
            <a:endParaRPr lang="zh-CN" altLang="en-US" dirty="0">
              <a:solidFill>
                <a:srgbClr val="FF0000"/>
              </a:solidFill>
              <a:latin typeface="Arial" panose="020B0604020202090204" pitchFamily="34" charset="0"/>
              <a:ea typeface="宋体" panose="02010600030101010101" pitchFamily="2" charset="-122"/>
            </a:endParaRPr>
          </a:p>
        </p:txBody>
      </p:sp>
      <p:pic>
        <p:nvPicPr>
          <p:cNvPr id="6" name="图片 5"/>
          <p:cNvPicPr>
            <a:picLocks noChangeAspect="1"/>
          </p:cNvPicPr>
          <p:nvPr/>
        </p:nvPicPr>
        <p:blipFill>
          <a:blip r:embed="rId2"/>
          <a:stretch>
            <a:fillRect/>
          </a:stretch>
        </p:blipFill>
        <p:spPr>
          <a:xfrm>
            <a:off x="2817813" y="2538413"/>
            <a:ext cx="6638925" cy="43195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（二）</a:t>
            </a: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设备工器具购置</a:t>
            </a:r>
            <a:endPar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 name="内容占位符 2"/>
          <p:cNvSpPr>
            <a:spLocks noGrp="1"/>
          </p:cNvSpPr>
          <p:nvPr>
            <p:ph idx="1"/>
          </p:nvPr>
        </p:nvSpPr>
        <p:spPr>
          <a:xfrm>
            <a:off x="666750" y="929005"/>
            <a:ext cx="10733405" cy="5506085"/>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r>
              <a:rPr kumimoji="0" lang="zh-CN" altLang="zh-CN" sz="2800" i="0" u="none" strike="noStrike" kern="0" cap="none" spc="0" normalizeH="0" baseline="0" noProof="1">
                <a:ln>
                  <a:noFill/>
                </a:ln>
                <a:solidFill>
                  <a:schemeClr val="tx1"/>
                </a:solidFill>
                <a:effectLst/>
                <a:uLnTx/>
                <a:uFillTx/>
                <a:latin typeface="+mj-lt"/>
                <a:ea typeface="+mn-ea"/>
                <a:cs typeface="+mj-lt"/>
              </a:rPr>
              <a:t>依据</a:t>
            </a:r>
            <a:r>
              <a:rPr kumimoji="0" lang="zh-CN" altLang="zh-CN" sz="2800" i="0" u="none" strike="noStrike" kern="0" cap="none" spc="0" normalizeH="0" baseline="0" noProof="1">
                <a:ln>
                  <a:noFill/>
                </a:ln>
                <a:solidFill>
                  <a:srgbClr val="FF0000"/>
                </a:solidFill>
                <a:effectLst/>
                <a:uLnTx/>
                <a:uFillTx/>
                <a:latin typeface="+mj-lt"/>
                <a:ea typeface="+mn-ea"/>
                <a:cs typeface="+mj-lt"/>
              </a:rPr>
              <a:t>会计科目或</a:t>
            </a:r>
            <a:r>
              <a:rPr kumimoji="0" lang="zh-CN" altLang="en-US" sz="2800" i="0" u="none" strike="noStrike" kern="0" cap="none" spc="0" normalizeH="0" baseline="0" noProof="1">
                <a:ln>
                  <a:noFill/>
                </a:ln>
                <a:solidFill>
                  <a:srgbClr val="FF0000"/>
                </a:solidFill>
                <a:effectLst/>
                <a:uLnTx/>
                <a:uFillTx/>
                <a:latin typeface="+mj-lt"/>
                <a:ea typeface="+mn-ea"/>
                <a:cs typeface="+mj-lt"/>
              </a:rPr>
              <a:t>设备购置</a:t>
            </a:r>
            <a:r>
              <a:rPr kumimoji="0" lang="zh-CN" altLang="en-US" sz="2800" i="0" u="none" strike="noStrike" kern="0" cap="none" spc="0" normalizeH="0" baseline="0" noProof="1">
                <a:ln>
                  <a:noFill/>
                </a:ln>
                <a:solidFill>
                  <a:schemeClr val="tx1"/>
                </a:solidFill>
                <a:effectLst/>
                <a:uLnTx/>
                <a:uFillTx/>
                <a:latin typeface="+mj-lt"/>
                <a:ea typeface="+mn-ea"/>
                <a:cs typeface="+mj-lt"/>
              </a:rPr>
              <a:t>发票</a:t>
            </a:r>
            <a:r>
              <a:rPr kumimoji="0" lang="zh-CN" altLang="zh-CN" sz="2800" i="0" u="none" strike="noStrike" kern="0" cap="none" spc="0" normalizeH="0" baseline="0" noProof="1">
                <a:ln>
                  <a:noFill/>
                </a:ln>
                <a:solidFill>
                  <a:schemeClr val="tx1"/>
                </a:solidFill>
                <a:effectLst/>
                <a:uLnTx/>
                <a:uFillTx/>
                <a:latin typeface="+mj-lt"/>
                <a:ea typeface="+mn-ea"/>
                <a:cs typeface="+mj-lt"/>
              </a:rPr>
              <a:t>填报，</a:t>
            </a:r>
            <a:r>
              <a:rPr kumimoji="0" lang="zh-CN" altLang="en-US" sz="2800" i="0" u="none" strike="noStrike" kern="0" cap="none" spc="0" normalizeH="0" baseline="0" noProof="1" smtClean="0">
                <a:ln>
                  <a:noFill/>
                </a:ln>
                <a:solidFill>
                  <a:schemeClr val="tx1"/>
                </a:solidFill>
                <a:effectLst/>
                <a:uLnTx/>
                <a:uFillTx/>
                <a:latin typeface="+mj-lt"/>
                <a:ea typeface="+mn-ea"/>
                <a:cs typeface="+mj-lt"/>
              </a:rPr>
              <a:t>可提供的凭证：</a:t>
            </a:r>
            <a:endParaRPr kumimoji="0" lang="zh-CN" altLang="en-US" sz="2800" i="0" u="none" strike="noStrike" kern="0" cap="none" spc="0" normalizeH="0" baseline="0" noProof="1" smtClean="0">
              <a:ln>
                <a:noFill/>
              </a:ln>
              <a:solidFill>
                <a:schemeClr val="tx1"/>
              </a:solidFill>
              <a:effectLst/>
              <a:uLnTx/>
              <a:uFillTx/>
              <a:latin typeface="+mj-lt"/>
              <a:ea typeface="+mn-ea"/>
              <a:cs typeface="+mj-lt"/>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en-US" altLang="zh-CN" sz="2800" i="0" u="none" strike="noStrike" kern="0" cap="none" spc="0" normalizeH="0" baseline="0" noProof="1" smtClean="0">
              <a:ln>
                <a:noFill/>
              </a:ln>
              <a:solidFill>
                <a:schemeClr val="tx1"/>
              </a:solidFill>
              <a:effectLst/>
              <a:uLnTx/>
              <a:uFillTx/>
              <a:latin typeface="+mj-lt"/>
              <a:ea typeface="+mn-ea"/>
              <a:cs typeface="+mj-lt"/>
            </a:endParaRPr>
          </a:p>
          <a:p>
            <a:pPr marL="0" marR="0" lvl="1" indent="0" algn="l" defTabSz="914400" rtl="0" latinLnBrk="0">
              <a:lnSpc>
                <a:spcPct val="100000"/>
              </a:lnSpc>
              <a:spcBef>
                <a:spcPts val="0"/>
              </a:spcBef>
              <a:spcAft>
                <a:spcPct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smtClean="0">
                <a:ln>
                  <a:noFill/>
                </a:ln>
                <a:solidFill>
                  <a:schemeClr val="tx1"/>
                </a:solidFill>
                <a:effectLst/>
                <a:uLnTx/>
                <a:uFillTx/>
                <a:latin typeface="Calibri" panose="020F0502020204030204" charset="0"/>
                <a:ea typeface="Calibri" panose="020F0502020204030204" charset="0"/>
                <a:cs typeface="+mj-lt"/>
              </a:rPr>
              <a:t>    ①</a:t>
            </a:r>
            <a:r>
              <a:rPr kumimoji="0" lang="zh-CN" altLang="zh-CN" sz="2800" i="0" u="none" strike="noStrike" kern="0" cap="none" spc="0" normalizeH="0" baseline="0" noProof="1" smtClean="0">
                <a:ln>
                  <a:noFill/>
                </a:ln>
                <a:solidFill>
                  <a:schemeClr val="tx1"/>
                </a:solidFill>
                <a:effectLst/>
                <a:uLnTx/>
                <a:uFillTx/>
                <a:latin typeface="+mj-lt"/>
                <a:ea typeface="+mn-ea"/>
                <a:cs typeface="+mj-lt"/>
              </a:rPr>
              <a:t>加盖</a:t>
            </a:r>
            <a:r>
              <a:rPr kumimoji="0" lang="zh-CN" altLang="zh-CN" sz="2800" i="0" u="none" strike="noStrike" kern="0" cap="none" spc="0" normalizeH="0" baseline="0" noProof="1">
                <a:ln>
                  <a:noFill/>
                </a:ln>
                <a:solidFill>
                  <a:schemeClr val="tx1"/>
                </a:solidFill>
                <a:effectLst/>
                <a:uLnTx/>
                <a:uFillTx/>
                <a:latin typeface="+mj-lt"/>
                <a:ea typeface="+mn-ea"/>
                <a:cs typeface="+mj-lt"/>
              </a:rPr>
              <a:t>公章的“在建工程—在安装设备”科目余额</a:t>
            </a:r>
            <a:r>
              <a:rPr kumimoji="0" lang="zh-CN" altLang="zh-CN" sz="2800" i="0" u="none" strike="noStrike" kern="0" cap="none" spc="0" normalizeH="0" baseline="0" noProof="1" smtClean="0">
                <a:ln>
                  <a:noFill/>
                </a:ln>
                <a:solidFill>
                  <a:schemeClr val="tx1"/>
                </a:solidFill>
                <a:effectLst/>
                <a:uLnTx/>
                <a:uFillTx/>
                <a:latin typeface="+mj-lt"/>
                <a:ea typeface="+mn-ea"/>
                <a:cs typeface="+mj-lt"/>
              </a:rPr>
              <a:t>表</a:t>
            </a:r>
            <a:r>
              <a:rPr kumimoji="0" lang="zh-CN" altLang="en-US" sz="2800" i="0" u="none" strike="noStrike" kern="0" cap="none" spc="0" normalizeH="0" baseline="0" noProof="1" smtClean="0">
                <a:ln>
                  <a:noFill/>
                </a:ln>
                <a:solidFill>
                  <a:schemeClr val="tx1"/>
                </a:solidFill>
                <a:effectLst/>
                <a:uLnTx/>
                <a:uFillTx/>
                <a:latin typeface="+mj-lt"/>
                <a:ea typeface="+mn-ea"/>
                <a:cs typeface="+mj-lt"/>
              </a:rPr>
              <a:t>；</a:t>
            </a:r>
            <a:r>
              <a:rPr kumimoji="0" lang="zh-CN" altLang="en-US" sz="2800" i="0" u="none" strike="noStrike" kern="0" cap="none" spc="0" normalizeH="0" baseline="0" noProof="1" smtClean="0">
                <a:ln>
                  <a:noFill/>
                </a:ln>
                <a:solidFill>
                  <a:srgbClr val="FF0000"/>
                </a:solidFill>
                <a:effectLst/>
                <a:uLnTx/>
                <a:uFillTx/>
                <a:latin typeface="+mj-lt"/>
                <a:ea typeface="+mn-ea"/>
                <a:cs typeface="+mj-lt"/>
              </a:rPr>
              <a:t>超过</a:t>
            </a:r>
            <a:r>
              <a:rPr kumimoji="0" lang="en-US" altLang="zh-CN" sz="2800" i="0" u="none" strike="noStrike" kern="0" cap="none" spc="0" normalizeH="0" baseline="0" noProof="1" smtClean="0">
                <a:ln>
                  <a:noFill/>
                </a:ln>
                <a:solidFill>
                  <a:srgbClr val="FF0000"/>
                </a:solidFill>
                <a:effectLst/>
                <a:uLnTx/>
                <a:uFillTx/>
                <a:latin typeface="+mj-lt"/>
                <a:ea typeface="+mn-ea"/>
                <a:cs typeface="+mj-lt"/>
              </a:rPr>
              <a:t>200</a:t>
            </a:r>
            <a:r>
              <a:rPr kumimoji="0" lang="zh-CN" altLang="en-US" sz="2800" i="0" u="none" strike="noStrike" kern="0" cap="none" spc="0" normalizeH="0" baseline="0" noProof="1" smtClean="0">
                <a:ln>
                  <a:noFill/>
                </a:ln>
                <a:solidFill>
                  <a:srgbClr val="FF0000"/>
                </a:solidFill>
                <a:effectLst/>
                <a:uLnTx/>
                <a:uFillTx/>
                <a:latin typeface="+mj-lt"/>
                <a:ea typeface="+mn-ea"/>
                <a:cs typeface="+mj-lt"/>
              </a:rPr>
              <a:t>万的一并提供设备购置发票。</a:t>
            </a:r>
            <a:endParaRPr kumimoji="0" lang="en-US" altLang="zh-CN" sz="2800" i="0" u="none" strike="noStrike" kern="0" cap="none" spc="0" normalizeH="0" baseline="0" noProof="1">
              <a:ln>
                <a:noFill/>
              </a:ln>
              <a:solidFill>
                <a:srgbClr val="FF0000"/>
              </a:solidFill>
              <a:effectLst/>
              <a:uLnTx/>
              <a:uFillTx/>
              <a:latin typeface="+mj-lt"/>
              <a:ea typeface="+mn-ea"/>
              <a:cs typeface="+mj-lt"/>
            </a:endParaRPr>
          </a:p>
          <a:p>
            <a:pPr marL="0" marR="0" lvl="1" indent="0" algn="l" defTabSz="914400" rtl="0" latinLnBrk="0">
              <a:lnSpc>
                <a:spcPct val="100000"/>
              </a:lnSpc>
              <a:spcBef>
                <a:spcPts val="0"/>
              </a:spcBef>
              <a:spcAft>
                <a:spcPct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a:ln>
                  <a:noFill/>
                </a:ln>
                <a:solidFill>
                  <a:schemeClr val="tx1"/>
                </a:solidFill>
                <a:effectLst/>
                <a:uLnTx/>
                <a:uFillTx/>
                <a:latin typeface="Calibri" panose="020F0502020204030204" charset="0"/>
                <a:ea typeface="Calibri" panose="020F0502020204030204" charset="0"/>
                <a:cs typeface="+mj-lt"/>
              </a:rPr>
              <a:t>    ②</a:t>
            </a:r>
            <a:r>
              <a:rPr kumimoji="0" lang="zh-CN" altLang="zh-CN" sz="2800" i="0" u="none" strike="noStrike" kern="0" cap="none" spc="0" normalizeH="0" baseline="0" noProof="1">
                <a:ln>
                  <a:noFill/>
                </a:ln>
                <a:solidFill>
                  <a:schemeClr val="tx1"/>
                </a:solidFill>
                <a:effectLst/>
                <a:uLnTx/>
                <a:uFillTx/>
                <a:latin typeface="+mj-lt"/>
                <a:ea typeface="+mn-ea"/>
                <a:cs typeface="+mj-lt"/>
              </a:rPr>
              <a:t>固定资产下</a:t>
            </a:r>
            <a:r>
              <a:rPr kumimoji="0" lang="zh-CN" altLang="zh-CN" sz="2800" i="0" u="none" strike="noStrike" kern="0" cap="none" spc="0" normalizeH="0" baseline="0" noProof="1" smtClean="0">
                <a:ln>
                  <a:noFill/>
                </a:ln>
                <a:solidFill>
                  <a:schemeClr val="tx1"/>
                </a:solidFill>
                <a:effectLst/>
                <a:uLnTx/>
                <a:uFillTx/>
                <a:latin typeface="+mj-lt"/>
                <a:ea typeface="+mn-ea"/>
                <a:cs typeface="+mj-lt"/>
              </a:rPr>
              <a:t>单位相关</a:t>
            </a:r>
            <a:r>
              <a:rPr kumimoji="0" lang="zh-CN" altLang="zh-CN" sz="2800" i="0" u="none" strike="noStrike" kern="0" cap="none" spc="0" normalizeH="0" baseline="0" noProof="1">
                <a:ln>
                  <a:noFill/>
                </a:ln>
                <a:solidFill>
                  <a:schemeClr val="tx1"/>
                </a:solidFill>
                <a:effectLst/>
                <a:uLnTx/>
                <a:uFillTx/>
                <a:latin typeface="+mj-lt"/>
                <a:ea typeface="+mn-ea"/>
                <a:cs typeface="+mj-lt"/>
              </a:rPr>
              <a:t>科目本年借方累计发生额或会计分录借方累计发生额。提供的</a:t>
            </a:r>
            <a:r>
              <a:rPr kumimoji="0" lang="zh-CN" altLang="zh-CN" sz="2800" i="0" u="sng" strike="noStrike" kern="0" cap="none" spc="0" normalizeH="0" baseline="0" noProof="1">
                <a:ln>
                  <a:noFill/>
                </a:ln>
                <a:solidFill>
                  <a:srgbClr val="FF0000"/>
                </a:solidFill>
                <a:effectLst/>
                <a:uLnTx/>
                <a:uFillTx/>
                <a:latin typeface="+mj-lt"/>
                <a:ea typeface="+mn-ea"/>
                <a:cs typeface="+mj-lt"/>
              </a:rPr>
              <a:t>明细账的应注明取数科目及数据加总过程</a:t>
            </a:r>
            <a:r>
              <a:rPr kumimoji="0" lang="zh-CN" altLang="zh-CN" sz="2800" i="0" u="none" strike="noStrike" kern="0" cap="none" spc="0" normalizeH="0" baseline="0" noProof="1">
                <a:ln>
                  <a:noFill/>
                </a:ln>
                <a:solidFill>
                  <a:srgbClr val="FF0000"/>
                </a:solidFill>
                <a:effectLst/>
                <a:uLnTx/>
                <a:uFillTx/>
                <a:latin typeface="+mj-lt"/>
                <a:ea typeface="+mn-ea"/>
                <a:cs typeface="+mj-lt"/>
              </a:rPr>
              <a:t>。</a:t>
            </a:r>
            <a:r>
              <a:rPr kumimoji="0" lang="zh-CN" altLang="zh-CN" sz="2800" i="0" u="none" strike="noStrike" kern="0" cap="none" spc="0" normalizeH="0" baseline="0" noProof="1">
                <a:ln>
                  <a:noFill/>
                </a:ln>
                <a:solidFill>
                  <a:schemeClr val="tx1"/>
                </a:solidFill>
                <a:effectLst/>
                <a:uLnTx/>
                <a:uFillTx/>
                <a:latin typeface="+mj-lt"/>
                <a:ea typeface="+mn-ea"/>
                <a:cs typeface="+mj-lt"/>
              </a:rPr>
              <a:t>加盖单位公章。</a:t>
            </a:r>
            <a:endParaRPr kumimoji="0" lang="en-US" altLang="zh-CN" sz="2800" i="0" u="none" strike="noStrike" kern="0" cap="none" spc="0" normalizeH="0" baseline="0" noProof="1">
              <a:ln>
                <a:noFill/>
              </a:ln>
              <a:solidFill>
                <a:schemeClr val="tx1"/>
              </a:solidFill>
              <a:effectLst/>
              <a:uLnTx/>
              <a:uFillTx/>
              <a:latin typeface="+mj-lt"/>
              <a:ea typeface="+mn-ea"/>
              <a:cs typeface="+mj-lt"/>
            </a:endParaRPr>
          </a:p>
          <a:p>
            <a:pPr marL="0" marR="0" lvl="1" indent="0" algn="l" defTabSz="914400" rtl="0" latinLnBrk="0">
              <a:lnSpc>
                <a:spcPct val="100000"/>
              </a:lnSpc>
              <a:spcBef>
                <a:spcPts val="0"/>
              </a:spcBef>
              <a:spcAft>
                <a:spcPct val="0"/>
              </a:spcAft>
              <a:buClr>
                <a:schemeClr val="accent2"/>
              </a:buClr>
              <a:buSzTx/>
              <a:buFont typeface="Wingdings" panose="05000000000000000000" pitchFamily="2" charset="2"/>
              <a:buNone/>
              <a:defRPr/>
              <a:extLst>
                <a:ext uri="{35155182-B16C-46BC-9424-99874614C6A1}">
                  <wpsdc:marlchars xmlns:wpsdc="http://www.wps.cn/officeDocument/2017/drawingmlCustomData" val="0" checksum="0"/>
                </a:ext>
              </a:extLst>
            </a:pPr>
            <a:r>
              <a:rPr kumimoji="0" lang="en-US" altLang="zh-CN" sz="2800" i="0" u="none" strike="noStrike" kern="0" cap="none" spc="0" normalizeH="0" baseline="0" noProof="1">
                <a:ln>
                  <a:noFill/>
                </a:ln>
                <a:solidFill>
                  <a:schemeClr val="tx1"/>
                </a:solidFill>
                <a:effectLst/>
                <a:uLnTx/>
                <a:uFillTx/>
                <a:latin typeface="Calibri" panose="020F0502020204030204" charset="0"/>
                <a:ea typeface="Calibri" panose="020F0502020204030204" charset="0"/>
                <a:cs typeface="+mj-lt"/>
              </a:rPr>
              <a:t>    ③</a:t>
            </a:r>
            <a:r>
              <a:rPr kumimoji="0" lang="zh-CN" altLang="zh-CN" sz="2800" i="0" u="none" strike="noStrike" kern="0" cap="none" spc="0" normalizeH="0" baseline="0" noProof="1">
                <a:ln>
                  <a:noFill/>
                </a:ln>
                <a:solidFill>
                  <a:schemeClr val="tx1"/>
                </a:solidFill>
                <a:effectLst/>
                <a:uLnTx/>
                <a:uFillTx/>
                <a:latin typeface="+mj-lt"/>
                <a:ea typeface="+mn-ea"/>
                <a:cs typeface="+mj-lt"/>
              </a:rPr>
              <a:t>设备购置发票，提供设备购置</a:t>
            </a:r>
            <a:r>
              <a:rPr kumimoji="0" lang="zh-CN" altLang="zh-CN" sz="2800" i="0" u="none" strike="noStrike" kern="0" cap="none" spc="0" normalizeH="0" baseline="0" noProof="1">
                <a:ln>
                  <a:noFill/>
                </a:ln>
                <a:solidFill>
                  <a:srgbClr val="FF0000"/>
                </a:solidFill>
                <a:effectLst/>
                <a:uLnTx/>
                <a:uFillTx/>
                <a:latin typeface="+mj-lt"/>
                <a:ea typeface="+mn-ea"/>
                <a:cs typeface="+mj-lt"/>
              </a:rPr>
              <a:t>明细清单及合计</a:t>
            </a:r>
            <a:r>
              <a:rPr kumimoji="0" lang="zh-CN" altLang="zh-CN" sz="2800" i="0" u="none" strike="noStrike" kern="0" cap="none" spc="0" normalizeH="0" baseline="0" noProof="1">
                <a:ln>
                  <a:noFill/>
                </a:ln>
                <a:solidFill>
                  <a:schemeClr val="tx1"/>
                </a:solidFill>
                <a:effectLst/>
                <a:uLnTx/>
                <a:uFillTx/>
                <a:latin typeface="+mj-lt"/>
                <a:ea typeface="+mn-ea"/>
                <a:cs typeface="+mj-lt"/>
              </a:rPr>
              <a:t>，并附按时间排列的设备购置发票。</a:t>
            </a:r>
            <a:endParaRPr kumimoji="0" lang="zh-CN" altLang="zh-CN" sz="2800" i="0" u="none" strike="noStrike" kern="0" cap="none" spc="0" normalizeH="0" baseline="0" noProof="1">
              <a:ln>
                <a:noFill/>
              </a:ln>
              <a:solidFill>
                <a:schemeClr val="tx1"/>
              </a:solidFill>
              <a:effectLst/>
              <a:uLnTx/>
              <a:uFillTx/>
              <a:latin typeface="+mj-lt"/>
              <a:ea typeface="+mn-ea"/>
              <a:cs typeface="+mj-lt"/>
            </a:endParaRPr>
          </a:p>
        </p:txBody>
      </p:sp>
      <p:sp>
        <p:nvSpPr>
          <p:cNvPr id="4" name="矩形 3"/>
          <p:cNvSpPr/>
          <p:nvPr/>
        </p:nvSpPr>
        <p:spPr>
          <a:xfrm>
            <a:off x="766445" y="5358130"/>
            <a:ext cx="10008235" cy="93218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90204" pitchFamily="34" charset="0"/>
              <a:buNone/>
              <a:defRPr/>
            </a:pPr>
            <a:r>
              <a:rPr kumimoji="0" lang="zh-CN" altLang="zh-CN" sz="2000" b="1" i="0" u="none" strike="noStrike" kern="1200" cap="none" spc="0" normalizeH="0" baseline="0" noProof="1">
                <a:ln>
                  <a:noFill/>
                </a:ln>
                <a:solidFill>
                  <a:srgbClr val="FF0000"/>
                </a:solidFill>
                <a:effectLst/>
                <a:uLnTx/>
                <a:uFillTx/>
                <a:latin typeface="仿宋_GB2312" charset="0"/>
                <a:ea typeface="仿宋_GB2312" charset="0"/>
                <a:cs typeface="仿宋_GB2312" charset="0"/>
              </a:rPr>
              <a:t>需要确认项目性质是否是“单纯购置项目”，若不是“单纯购置”，需要注意在“固定资产”科目中明晰仅属于该项目的固定资产，而非整个调查单位的固定资产</a:t>
            </a:r>
            <a:r>
              <a:rPr kumimoji="0" lang="zh-CN" altLang="zh-CN" sz="2000" b="1" i="0" u="none" strike="noStrike" kern="1200" cap="none" spc="0" normalizeH="0" baseline="0" noProof="1" smtClean="0">
                <a:ln>
                  <a:noFill/>
                </a:ln>
                <a:solidFill>
                  <a:srgbClr val="FF0000"/>
                </a:solidFill>
                <a:effectLst/>
                <a:uLnTx/>
                <a:uFillTx/>
                <a:latin typeface="仿宋_GB2312" charset="0"/>
                <a:ea typeface="仿宋_GB2312" charset="0"/>
                <a:cs typeface="仿宋_GB2312" charset="0"/>
              </a:rPr>
              <a:t>。</a:t>
            </a:r>
            <a:endParaRPr kumimoji="0" lang="zh-CN" altLang="zh-CN" sz="2000" b="1" i="0" u="none" strike="noStrike" kern="1200" cap="none" spc="0" normalizeH="0" baseline="0" noProof="1" smtClean="0">
              <a:ln>
                <a:noFill/>
              </a:ln>
              <a:solidFill>
                <a:srgbClr val="FF0000"/>
              </a:solidFill>
              <a:effectLst/>
              <a:uLnTx/>
              <a:uFillTx/>
              <a:latin typeface="仿宋_GB2312" charset="0"/>
              <a:ea typeface="仿宋_GB2312" charset="0"/>
              <a:cs typeface="仿宋_GB2312"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09" name="图片 1"/>
          <p:cNvPicPr>
            <a:picLocks noChangeAspect="1"/>
          </p:cNvPicPr>
          <p:nvPr/>
        </p:nvPicPr>
        <p:blipFill>
          <a:blip r:embed="rId1"/>
          <a:stretch>
            <a:fillRect/>
          </a:stretch>
        </p:blipFill>
        <p:spPr>
          <a:xfrm>
            <a:off x="5303838" y="3140075"/>
            <a:ext cx="5267325" cy="2914650"/>
          </a:xfrm>
          <a:prstGeom prst="rect">
            <a:avLst/>
          </a:prstGeom>
          <a:noFill/>
          <a:ln w="9525">
            <a:noFill/>
          </a:ln>
        </p:spPr>
      </p:pic>
      <p:pic>
        <p:nvPicPr>
          <p:cNvPr id="119810" name="图片 1"/>
          <p:cNvPicPr>
            <a:picLocks noChangeAspect="1"/>
          </p:cNvPicPr>
          <p:nvPr/>
        </p:nvPicPr>
        <p:blipFill>
          <a:blip r:embed="rId2"/>
          <a:stretch>
            <a:fillRect/>
          </a:stretch>
        </p:blipFill>
        <p:spPr>
          <a:xfrm>
            <a:off x="1703388" y="836613"/>
            <a:ext cx="5276850" cy="2209800"/>
          </a:xfrm>
          <a:prstGeom prst="rect">
            <a:avLst/>
          </a:prstGeom>
          <a:noFill/>
          <a:ln w="9525">
            <a:noFill/>
          </a:ln>
        </p:spPr>
      </p:pic>
      <p:sp>
        <p:nvSpPr>
          <p:cNvPr id="119811" name="标题 2"/>
          <p:cNvSpPr>
            <a:spLocks noGrp="1"/>
          </p:cNvSpPr>
          <p:nvPr>
            <p:ph type="title"/>
          </p:nvPr>
        </p:nvSpPr>
        <p:spPr>
          <a:xfrm>
            <a:off x="1127125" y="117475"/>
            <a:ext cx="8972550" cy="534988"/>
          </a:xfrm>
        </p:spPr>
        <p:txBody>
          <a:bodyPr vert="horz" wrap="square" lIns="91440" tIns="45720" rIns="91440" bIns="45720" anchor="b" anchorCtr="0"/>
          <a:p>
            <a:r>
              <a:rPr lang="zh-CN" altLang="en-US" sz="2600" b="1" dirty="0">
                <a:solidFill>
                  <a:srgbClr val="FF0000"/>
                </a:solidFill>
              </a:rPr>
              <a:t>明细需要汇总数</a:t>
            </a:r>
            <a:endParaRPr lang="zh-CN" altLang="en-US" sz="2600" b="1" dirty="0">
              <a:solidFill>
                <a:srgbClr val="FF0000"/>
              </a:solidFil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内容占位符 2"/>
          <p:cNvSpPr>
            <a:spLocks noGrp="1"/>
          </p:cNvSpPr>
          <p:nvPr>
            <p:ph idx="1"/>
          </p:nvPr>
        </p:nvSpPr>
        <p:spPr>
          <a:xfrm>
            <a:off x="643255" y="1080135"/>
            <a:ext cx="10733405" cy="3496310"/>
          </a:xfrm>
        </p:spPr>
        <p:txBody>
          <a:bodyPr vert="horz" wrap="square" lIns="91440" tIns="45720" rIns="91440" bIns="45720" anchor="t" anchorCtr="0"/>
          <a:p>
            <a:r>
              <a:rPr lang="zh-CN" altLang="en-US" sz="2800" dirty="0">
                <a:solidFill>
                  <a:schemeClr val="tx1"/>
                </a:solidFill>
                <a:latin typeface="仿宋_GB2312" panose="02010609030101010101" pitchFamily="49" charset="-122"/>
              </a:rPr>
              <a:t>预付款计入投资</a:t>
            </a:r>
            <a:endParaRPr lang="en-US" altLang="zh-CN" sz="2800" dirty="0">
              <a:solidFill>
                <a:schemeClr val="tx1"/>
              </a:solidFill>
              <a:latin typeface="仿宋_GB2312" panose="02010609030101010101" pitchFamily="49" charset="-122"/>
            </a:endParaRPr>
          </a:p>
          <a:p>
            <a:r>
              <a:rPr lang="zh-CN" altLang="en-US" sz="2800" dirty="0">
                <a:solidFill>
                  <a:schemeClr val="tx1"/>
                </a:solidFill>
                <a:latin typeface="仿宋_GB2312" panose="02010609030101010101" pitchFamily="49" charset="-122"/>
              </a:rPr>
              <a:t>提供“固定资产”下相关设备明细的，混乱繁杂，未标注取数来源及加总过程的</a:t>
            </a:r>
            <a:endParaRPr lang="en-US" altLang="zh-CN" sz="2800" dirty="0">
              <a:solidFill>
                <a:schemeClr val="tx1"/>
              </a:solidFill>
              <a:latin typeface="仿宋_GB2312" panose="02010609030101010101" pitchFamily="49" charset="-122"/>
            </a:endParaRPr>
          </a:p>
          <a:p>
            <a:r>
              <a:rPr lang="zh-CN" altLang="en-US" sz="2800" dirty="0">
                <a:solidFill>
                  <a:schemeClr val="tx1"/>
                </a:solidFill>
                <a:latin typeface="仿宋_GB2312" panose="02010609030101010101" pitchFamily="49" charset="-122"/>
              </a:rPr>
              <a:t>提供整个调查单位而非项目的“固定资产”科目 </a:t>
            </a:r>
            <a:endParaRPr lang="en-US" altLang="zh-CN" sz="2800" dirty="0">
              <a:solidFill>
                <a:schemeClr val="tx1"/>
              </a:solidFill>
              <a:latin typeface="仿宋_GB2312" panose="02010609030101010101" pitchFamily="49" charset="-122"/>
            </a:endParaRPr>
          </a:p>
          <a:p>
            <a:r>
              <a:rPr lang="zh-CN" altLang="en-US" sz="2800" dirty="0">
                <a:solidFill>
                  <a:schemeClr val="tx1"/>
                </a:solidFill>
                <a:latin typeface="仿宋_GB2312" panose="02010609030101010101" pitchFamily="49" charset="-122"/>
              </a:rPr>
              <a:t>只提供货物采购单或合同</a:t>
            </a:r>
            <a:endParaRPr lang="en-US" altLang="zh-CN" sz="2800" dirty="0">
              <a:solidFill>
                <a:schemeClr val="tx1"/>
              </a:solidFill>
              <a:latin typeface="仿宋_GB2312" panose="02010609030101010101" pitchFamily="49" charset="-122"/>
            </a:endParaRPr>
          </a:p>
          <a:p>
            <a:r>
              <a:rPr lang="zh-CN" altLang="en-US" sz="2800" dirty="0">
                <a:solidFill>
                  <a:schemeClr val="tx1"/>
                </a:solidFill>
                <a:latin typeface="仿宋_GB2312" panose="02010609030101010101" pitchFamily="49" charset="-122"/>
              </a:rPr>
              <a:t>支付汇总表、台账代替支付凭证 </a:t>
            </a:r>
            <a:endParaRPr lang="zh-CN" altLang="en-US" sz="2800" dirty="0">
              <a:solidFill>
                <a:schemeClr val="tx1"/>
              </a:solidFill>
              <a:latin typeface="仿宋_GB2312" panose="02010609030101010101" pitchFamily="49" charset="-122"/>
            </a:endParaRPr>
          </a:p>
        </p:txBody>
      </p:sp>
      <p:sp>
        <p:nvSpPr>
          <p:cNvPr id="4" name="标题 1"/>
          <p:cNvSpPr>
            <a:spLocks noGrp="1"/>
          </p:cNvSpPr>
          <p:nvPr/>
        </p:nvSpPr>
        <p:spPr>
          <a:xfrm>
            <a:off x="1127125" y="44450"/>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标题 1"/>
          <p:cNvSpPr>
            <a:spLocks noGrp="1"/>
          </p:cNvSpPr>
          <p:nvPr>
            <p:ph type="title"/>
          </p:nvPr>
        </p:nvSpPr>
        <p:spPr>
          <a:xfrm>
            <a:off x="1200150" y="765175"/>
            <a:ext cx="5384800" cy="460375"/>
          </a:xfrm>
        </p:spPr>
        <p:txBody>
          <a:bodyPr vert="horz" wrap="none" lIns="91440" tIns="45720" rIns="91440" bIns="45720" anchor="t" anchorCtr="0">
            <a:spAutoFit/>
          </a:bodyPr>
          <a:p>
            <a:pPr eaLnBrk="1" hangingPunct="1"/>
            <a:r>
              <a:rPr lang="zh-CN" altLang="en-US" sz="2400" b="1" dirty="0">
                <a:solidFill>
                  <a:schemeClr val="tx1"/>
                </a:solidFill>
                <a:latin typeface="仿宋_GB2312" panose="02010609030101010101" pitchFamily="49" charset="-122"/>
              </a:rPr>
              <a:t>未标明所取数据，同时需扣除预付款等</a:t>
            </a:r>
            <a:endParaRPr lang="zh-CN" altLang="en-US" sz="2400" b="1" dirty="0">
              <a:solidFill>
                <a:schemeClr val="tx1"/>
              </a:solidFill>
              <a:latin typeface="仿宋_GB2312" panose="02010609030101010101" pitchFamily="49" charset="-122"/>
            </a:endParaRPr>
          </a:p>
        </p:txBody>
      </p:sp>
      <p:pic>
        <p:nvPicPr>
          <p:cNvPr id="121858" name="图片 3"/>
          <p:cNvPicPr>
            <a:picLocks noChangeAspect="1"/>
          </p:cNvPicPr>
          <p:nvPr/>
        </p:nvPicPr>
        <p:blipFill>
          <a:blip r:embed="rId1"/>
          <a:stretch>
            <a:fillRect/>
          </a:stretch>
        </p:blipFill>
        <p:spPr>
          <a:xfrm>
            <a:off x="1200150" y="1268413"/>
            <a:ext cx="9942513" cy="5467350"/>
          </a:xfrm>
          <a:prstGeom prst="rect">
            <a:avLst/>
          </a:prstGeom>
          <a:noFill/>
          <a:ln w="9525">
            <a:noFill/>
          </a:ln>
        </p:spPr>
      </p:pic>
      <p:sp>
        <p:nvSpPr>
          <p:cNvPr id="6" name="标题 1"/>
          <p:cNvSpPr>
            <a:spLocks noGrp="1"/>
          </p:cNvSpPr>
          <p:nvPr/>
        </p:nvSpPr>
        <p:spPr>
          <a:xfrm>
            <a:off x="1199833" y="0"/>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
          <p:cNvSpPr>
            <a:spLocks noGrp="1"/>
          </p:cNvSpPr>
          <p:nvPr>
            <p:ph type="title"/>
          </p:nvPr>
        </p:nvSpPr>
        <p:spPr>
          <a:xfrm>
            <a:off x="1200150" y="981075"/>
            <a:ext cx="3243263" cy="460375"/>
          </a:xfrm>
        </p:spPr>
        <p:txBody>
          <a:bodyPr vert="horz" wrap="none" lIns="91440" tIns="45720" rIns="91440" bIns="45720" anchor="t" anchorCtr="0">
            <a:spAutoFit/>
          </a:bodyPr>
          <a:p>
            <a:pPr eaLnBrk="1" hangingPunct="1"/>
            <a:r>
              <a:rPr lang="zh-CN" altLang="en-US" sz="2400" b="1" dirty="0">
                <a:solidFill>
                  <a:schemeClr val="tx1"/>
                </a:solidFill>
                <a:latin typeface="仿宋_GB2312" panose="02010609030101010101" pitchFamily="49" charset="-122"/>
                <a:sym typeface="仿宋_GB2312" panose="02010609030101010101" pitchFamily="49" charset="-122"/>
              </a:rPr>
              <a:t>会计科目摘要显示不全</a:t>
            </a:r>
            <a:endParaRPr lang="zh-CN" altLang="en-US" sz="2400" b="1" dirty="0">
              <a:solidFill>
                <a:schemeClr val="tx1"/>
              </a:solidFill>
              <a:latin typeface="仿宋_GB2312" panose="02010609030101010101" pitchFamily="49" charset="-122"/>
              <a:sym typeface="仿宋_GB2312" panose="02010609030101010101" pitchFamily="49" charset="-122"/>
            </a:endParaRPr>
          </a:p>
        </p:txBody>
      </p:sp>
      <p:pic>
        <p:nvPicPr>
          <p:cNvPr id="122882" name="图片 5"/>
          <p:cNvPicPr>
            <a:picLocks noChangeAspect="1"/>
          </p:cNvPicPr>
          <p:nvPr/>
        </p:nvPicPr>
        <p:blipFill>
          <a:blip r:embed="rId1"/>
          <a:stretch>
            <a:fillRect/>
          </a:stretch>
        </p:blipFill>
        <p:spPr>
          <a:xfrm>
            <a:off x="1343025" y="1773238"/>
            <a:ext cx="9028113" cy="3074987"/>
          </a:xfrm>
          <a:prstGeom prst="rect">
            <a:avLst/>
          </a:prstGeom>
          <a:noFill/>
          <a:ln w="9525">
            <a:noFill/>
          </a:ln>
        </p:spPr>
      </p:pic>
      <p:sp>
        <p:nvSpPr>
          <p:cNvPr id="7" name="标题 1"/>
          <p:cNvSpPr>
            <a:spLocks noGrp="1"/>
          </p:cNvSpPr>
          <p:nvPr/>
        </p:nvSpPr>
        <p:spPr>
          <a:xfrm>
            <a:off x="1199833" y="45720"/>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3905" name="图片 1"/>
          <p:cNvPicPr>
            <a:picLocks noChangeAspect="1"/>
          </p:cNvPicPr>
          <p:nvPr/>
        </p:nvPicPr>
        <p:blipFill>
          <a:blip r:embed="rId1"/>
          <a:stretch>
            <a:fillRect/>
          </a:stretch>
        </p:blipFill>
        <p:spPr>
          <a:xfrm>
            <a:off x="1047750" y="1370013"/>
            <a:ext cx="10096500" cy="5513387"/>
          </a:xfrm>
          <a:prstGeom prst="rect">
            <a:avLst/>
          </a:prstGeom>
          <a:noFill/>
          <a:ln w="9525">
            <a:noFill/>
          </a:ln>
        </p:spPr>
      </p:pic>
      <p:sp>
        <p:nvSpPr>
          <p:cNvPr id="123906" name="文本框 2"/>
          <p:cNvSpPr txBox="1"/>
          <p:nvPr/>
        </p:nvSpPr>
        <p:spPr>
          <a:xfrm>
            <a:off x="984250" y="765175"/>
            <a:ext cx="9364663" cy="460375"/>
          </a:xfrm>
          <a:prstGeom prst="rect">
            <a:avLst/>
          </a:prstGeom>
          <a:noFill/>
          <a:ln w="9525">
            <a:noFill/>
          </a:ln>
        </p:spPr>
        <p:txBody>
          <a:bodyPr wrap="none" anchor="t" anchorCtr="0">
            <a:spAutoFit/>
          </a:bodyPr>
          <a:p>
            <a:r>
              <a:rPr lang="zh-CN" altLang="en-US" sz="2400" b="1" dirty="0">
                <a:solidFill>
                  <a:schemeClr val="tx1"/>
                </a:solidFill>
                <a:latin typeface="仿宋_GB2312" panose="02010609030101010101" pitchFamily="49" charset="-122"/>
                <a:ea typeface="仿宋_GB2312" panose="02010609030101010101" pitchFamily="49" charset="-122"/>
              </a:rPr>
              <a:t>用支付汇总表、台账代替支付凭证，应同时提供对应会计科目及发票</a:t>
            </a:r>
            <a:endParaRPr lang="zh-CN" altLang="en-US" sz="2400" b="1" dirty="0">
              <a:solidFill>
                <a:schemeClr val="tx1"/>
              </a:solidFill>
              <a:latin typeface="仿宋_GB2312" panose="02010609030101010101" pitchFamily="49" charset="-122"/>
              <a:ea typeface="仿宋_GB2312" panose="02010609030101010101" pitchFamily="49" charset="-122"/>
            </a:endParaRPr>
          </a:p>
        </p:txBody>
      </p:sp>
      <p:sp>
        <p:nvSpPr>
          <p:cNvPr id="4" name="标题 1"/>
          <p:cNvSpPr>
            <a:spLocks noGrp="1"/>
          </p:cNvSpPr>
          <p:nvPr/>
        </p:nvSpPr>
        <p:spPr>
          <a:xfrm>
            <a:off x="1180148" y="17145"/>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（三）其他费用</a:t>
            </a:r>
            <a:endParaRPr kumimoji="0" lang="zh-CN" altLang="en-US" sz="2800" i="0" u="none" strike="noStrike" kern="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 name="内容占位符 2"/>
          <p:cNvSpPr>
            <a:spLocks noGrp="1"/>
          </p:cNvSpPr>
          <p:nvPr>
            <p:ph idx="1"/>
          </p:nvPr>
        </p:nvSpPr>
        <p:spPr>
          <a:xfrm>
            <a:off x="666750" y="928688"/>
            <a:ext cx="10733088" cy="4751388"/>
          </a:xfrm>
        </p:spPr>
        <p:txBody>
          <a:bodyPr vert="horz" wrap="square" lIns="91440" tIns="45720" rIns="91440" bIns="45720" numCol="1" anchor="t" anchorCtr="0" compatLnSpc="1"/>
          <a:lstStyle/>
          <a:p>
            <a:pPr marR="0" lvl="0" algn="l" defTabSz="914400" rtl="0" eaLnBrk="0" fontAlgn="base" latinLnBrk="0" hangingPunct="0">
              <a:lnSpc>
                <a:spcPct val="150000"/>
              </a:lnSpc>
              <a:spcBef>
                <a:spcPct val="20000"/>
              </a:spcBef>
              <a:spcAft>
                <a:spcPct val="0"/>
              </a:spcAft>
              <a:buClr>
                <a:schemeClr val="accent2"/>
              </a:buClr>
              <a:buSzTx/>
              <a:buFont typeface="Wingdings" panose="05000000000000000000" charset="0"/>
              <a:buChar char=""/>
              <a:defRPr/>
            </a:pPr>
            <a:r>
              <a:rPr kumimoji="0" lang="zh-CN" altLang="zh-CN" sz="2800" i="0" u="none" strike="noStrike" kern="0" cap="none" spc="0" normalizeH="0" baseline="0" noProof="1">
                <a:ln>
                  <a:noFill/>
                </a:ln>
                <a:solidFill>
                  <a:schemeClr val="tx1"/>
                </a:solidFill>
                <a:effectLst/>
                <a:uLnTx/>
                <a:uFillTx/>
                <a:latin typeface="+mj-lt"/>
                <a:ea typeface="+mn-ea"/>
                <a:cs typeface="+mn-cs"/>
              </a:rPr>
              <a:t>根据与项目相关的待摊支出、土地使用权（建设用地费）等会计科目或相关支付凭证填报。</a:t>
            </a:r>
            <a:endParaRPr kumimoji="0" lang="en-US" altLang="zh-CN" sz="2800" i="0" u="none" strike="noStrike" kern="0" cap="none" spc="0" normalizeH="0" baseline="0" noProof="1">
              <a:ln>
                <a:noFill/>
              </a:ln>
              <a:solidFill>
                <a:schemeClr val="tx1"/>
              </a:solidFill>
              <a:effectLst/>
              <a:uLnTx/>
              <a:uFillTx/>
              <a:latin typeface="+mj-lt"/>
              <a:ea typeface="+mn-ea"/>
              <a:cs typeface="+mn-cs"/>
            </a:endParaRPr>
          </a:p>
          <a:p>
            <a:pPr marR="0" lvl="0" algn="l" defTabSz="914400" rtl="0" eaLnBrk="0" fontAlgn="base" latinLnBrk="0" hangingPunct="0">
              <a:lnSpc>
                <a:spcPct val="150000"/>
              </a:lnSpc>
              <a:spcBef>
                <a:spcPct val="20000"/>
              </a:spcBef>
              <a:spcAft>
                <a:spcPct val="0"/>
              </a:spcAft>
              <a:buClr>
                <a:schemeClr val="accent2"/>
              </a:buClr>
              <a:buSzTx/>
              <a:buFont typeface="Wingdings" panose="05000000000000000000" charset="0"/>
              <a:buChar char=""/>
              <a:defRPr/>
            </a:pPr>
            <a:r>
              <a:rPr kumimoji="0" lang="zh-CN" altLang="zh-CN" sz="2800" i="0" u="none" strike="noStrike" kern="0" cap="none" spc="0" normalizeH="0" baseline="0" noProof="1">
                <a:ln>
                  <a:noFill/>
                </a:ln>
                <a:solidFill>
                  <a:schemeClr val="tx1"/>
                </a:solidFill>
                <a:effectLst/>
                <a:uLnTx/>
                <a:uFillTx/>
                <a:latin typeface="+mj-lt"/>
                <a:ea typeface="+mn-ea"/>
                <a:cs typeface="+mn-cs"/>
              </a:rPr>
              <a:t>其他费用必须是用于本项目支出，而非企业全部支出，因此在提供凭证时，</a:t>
            </a:r>
            <a:r>
              <a:rPr kumimoji="0" lang="zh-CN" altLang="zh-CN" sz="2800" i="0" u="none" strike="noStrike" kern="0" cap="none" spc="0" normalizeH="0" baseline="0" noProof="1">
                <a:ln>
                  <a:noFill/>
                </a:ln>
                <a:solidFill>
                  <a:srgbClr val="FF0000"/>
                </a:solidFill>
                <a:effectLst/>
                <a:uLnTx/>
                <a:uFillTx/>
                <a:latin typeface="+mj-lt"/>
                <a:ea typeface="+mn-ea"/>
                <a:cs typeface="+mn-cs"/>
              </a:rPr>
              <a:t>需能够说明该笔支出用于项目</a:t>
            </a:r>
            <a:r>
              <a:rPr kumimoji="0" lang="zh-CN" altLang="zh-CN" sz="2800" i="0" u="none" strike="noStrike" kern="0" cap="none" spc="0" normalizeH="0" baseline="0" noProof="1">
                <a:ln>
                  <a:noFill/>
                </a:ln>
                <a:solidFill>
                  <a:schemeClr val="tx1"/>
                </a:solidFill>
                <a:effectLst/>
                <a:uLnTx/>
                <a:uFillTx/>
                <a:latin typeface="+mj-lt"/>
                <a:ea typeface="+mn-ea"/>
                <a:cs typeface="+mn-cs"/>
              </a:rPr>
              <a:t>。</a:t>
            </a:r>
            <a:endParaRPr kumimoji="0" lang="zh-CN" altLang="zh-CN" sz="2800" i="0" u="none" strike="noStrike" kern="0" cap="none" spc="0" normalizeH="0" baseline="0" noProof="1">
              <a:ln>
                <a:noFill/>
              </a:ln>
              <a:solidFill>
                <a:schemeClr val="tx1"/>
              </a:solidFill>
              <a:effectLst/>
              <a:uLnTx/>
              <a:uFillTx/>
              <a:latin typeface="+mj-lt"/>
              <a:ea typeface="+mn-ea"/>
              <a:cs typeface="+mn-cs"/>
            </a:endParaRPr>
          </a:p>
          <a:p>
            <a:pPr marR="0" lvl="0" algn="l" defTabSz="914400" rtl="0" eaLnBrk="0" fontAlgn="base" latinLnBrk="0" hangingPunct="0">
              <a:lnSpc>
                <a:spcPct val="150000"/>
              </a:lnSpc>
              <a:spcBef>
                <a:spcPct val="20000"/>
              </a:spcBef>
              <a:spcAft>
                <a:spcPct val="0"/>
              </a:spcAft>
              <a:buClr>
                <a:schemeClr val="accent2"/>
              </a:buClr>
              <a:buSzTx/>
              <a:buFont typeface="Wingdings" panose="05000000000000000000" charset="0"/>
              <a:buChar char=""/>
              <a:defRPr/>
            </a:pPr>
            <a:r>
              <a:rPr kumimoji="0" lang="zh-CN" altLang="zh-CN" sz="2800" i="0" u="none" strike="noStrike" kern="0" cap="none" spc="0" normalizeH="0" baseline="0" noProof="1">
                <a:ln>
                  <a:noFill/>
                </a:ln>
                <a:solidFill>
                  <a:schemeClr val="tx1"/>
                </a:solidFill>
                <a:effectLst/>
                <a:uLnTx/>
                <a:uFillTx/>
                <a:latin typeface="+mj-lt"/>
                <a:ea typeface="+mn-ea"/>
                <a:cs typeface="+mn-cs"/>
              </a:rPr>
              <a:t>建设用地费必须实际已经支出且该土地实际已经开工建设，非建设单位支出的费用不得计入本项目投资。</a:t>
            </a:r>
            <a:endParaRPr kumimoji="0" lang="zh-CN" altLang="en-US" sz="3000" i="0" u="none" strike="noStrike" kern="0" cap="none" spc="0" normalizeH="0" baseline="0" noProof="1">
              <a:ln>
                <a:noFill/>
              </a:ln>
              <a:solidFill>
                <a:schemeClr val="tx1"/>
              </a:solidFill>
              <a:effectLst/>
              <a:uLnTx/>
              <a:uFillTx/>
              <a:latin typeface="+mj-lt"/>
              <a:ea typeface="+mn-ea"/>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2"/>
          <p:cNvSpPr>
            <a:spLocks noChangeArrowheads="1"/>
          </p:cNvSpPr>
          <p:nvPr/>
        </p:nvSpPr>
        <p:spPr bwMode="auto">
          <a:xfrm>
            <a:off x="459740" y="908685"/>
            <a:ext cx="11598910" cy="3753485"/>
          </a:xfrm>
          <a:prstGeom prst="rect">
            <a:avLst/>
          </a:prstGeom>
          <a:noFill/>
          <a:ln w="9525">
            <a:noFill/>
            <a:miter lim="800000"/>
          </a:ln>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lang="en-US" sz="2800" noProof="0" dirty="0">
                <a:ln>
                  <a:noFill/>
                </a:ln>
                <a:solidFill>
                  <a:srgbClr val="FF0000"/>
                </a:solidFill>
                <a:effectLst/>
                <a:uLnTx/>
                <a:uFillTx/>
                <a:latin typeface="+mj-lt"/>
                <a:ea typeface="仿宋_GB2312" charset="0"/>
                <a:cs typeface="+mj-lt"/>
                <a:sym typeface="+mn-ea"/>
              </a:rPr>
              <a:t>3.</a:t>
            </a:r>
            <a:r>
              <a:rPr sz="2800" noProof="0" dirty="0">
                <a:ln>
                  <a:noFill/>
                </a:ln>
                <a:solidFill>
                  <a:srgbClr val="FF0000"/>
                </a:solidFill>
                <a:effectLst/>
                <a:uLnTx/>
                <a:uFillTx/>
                <a:latin typeface="+mj-lt"/>
                <a:ea typeface="仿宋_GB2312" charset="0"/>
                <a:cs typeface="+mj-lt"/>
                <a:sym typeface="+mn-ea"/>
              </a:rPr>
              <a:t>“本年完成投资”下增加“本月完成投资”</a:t>
            </a:r>
            <a:endParaRPr kumimoji="0" sz="2800" i="0" u="none" strike="noStrike" kern="1200" cap="none" spc="0" normalizeH="0" baseline="0" noProof="0" dirty="0">
              <a:ln>
                <a:noFill/>
              </a:ln>
              <a:solidFill>
                <a:srgbClr val="FF0000"/>
              </a:solidFill>
              <a:effectLst/>
              <a:uLnTx/>
              <a:uFillTx/>
              <a:latin typeface="+mj-lt"/>
              <a:ea typeface="仿宋_GB2312" charset="0"/>
              <a:cs typeface="+mj-lt"/>
            </a:endParaRPr>
          </a:p>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lang="en-US" altLang="zh-CN" sz="2800" dirty="0">
                <a:latin typeface="+mj-lt"/>
                <a:ea typeface="仿宋_GB2312" charset="0"/>
                <a:cs typeface="+mj-lt"/>
                <a:sym typeface="+mn-ea"/>
              </a:rPr>
              <a:t>      </a:t>
            </a:r>
            <a:r>
              <a:rPr sz="2800" b="1" dirty="0">
                <a:solidFill>
                  <a:schemeClr val="tx1"/>
                </a:solidFill>
                <a:latin typeface="+mj-lt"/>
                <a:ea typeface="仿宋_GB2312" charset="0"/>
                <a:cs typeface="+mj-lt"/>
                <a:sym typeface="+mn-ea"/>
              </a:rPr>
              <a:t>本月完成投资</a:t>
            </a:r>
            <a:r>
              <a:rPr lang="zh-CN" altLang="en-US" sz="2800" dirty="0">
                <a:latin typeface="+mj-lt"/>
                <a:ea typeface="仿宋_GB2312" charset="0"/>
                <a:cs typeface="+mj-lt"/>
                <a:sym typeface="+mn-ea"/>
              </a:rPr>
              <a:t>指从本月</a:t>
            </a:r>
            <a:r>
              <a:rPr lang="en-US" altLang="zh-CN" sz="2800" dirty="0">
                <a:latin typeface="+mj-lt"/>
                <a:ea typeface="仿宋_GB2312" charset="0"/>
                <a:cs typeface="+mj-lt"/>
                <a:sym typeface="+mn-ea"/>
              </a:rPr>
              <a:t>1</a:t>
            </a:r>
            <a:r>
              <a:rPr lang="zh-CN" altLang="en-US" sz="2800" dirty="0">
                <a:latin typeface="+mj-lt"/>
                <a:ea typeface="仿宋_GB2312" charset="0"/>
                <a:cs typeface="+mj-lt"/>
                <a:sym typeface="+mn-ea"/>
              </a:rPr>
              <a:t>日起至报告期完成的全部投资额。按照本月实际发生的投资额，依据工程形象进度、会计科目或付款凭证进行填报。</a:t>
            </a:r>
            <a:endParaRPr lang="en-US" sz="2800" noProof="0" dirty="0">
              <a:ln>
                <a:noFill/>
              </a:ln>
              <a:solidFill>
                <a:srgbClr val="FF0000"/>
              </a:solidFill>
              <a:effectLst/>
              <a:uLnTx/>
              <a:uFillTx/>
              <a:latin typeface="+mj-lt"/>
              <a:ea typeface="仿宋_GB2312" charset="0"/>
              <a:cs typeface="+mj-lt"/>
              <a:sym typeface="+mn-ea"/>
            </a:endParaRPr>
          </a:p>
          <a:p>
            <a:pPr marL="0" lvl="0" indent="0">
              <a:lnSpc>
                <a:spcPct val="200000"/>
              </a:lnSpc>
              <a:spcBef>
                <a:spcPct val="0"/>
              </a:spcBef>
              <a:buFontTx/>
              <a:buNone/>
            </a:pPr>
            <a:r>
              <a:rPr lang="en-US" sz="2800" noProof="0" dirty="0">
                <a:ln>
                  <a:noFill/>
                </a:ln>
                <a:solidFill>
                  <a:srgbClr val="FF0000"/>
                </a:solidFill>
                <a:effectLst/>
                <a:uLnTx/>
                <a:uFillTx/>
                <a:latin typeface="+mj-lt"/>
                <a:ea typeface="仿宋_GB2312" charset="0"/>
                <a:cs typeface="+mj-lt"/>
                <a:sym typeface="+mn-ea"/>
              </a:rPr>
              <a:t>4.</a:t>
            </a:r>
            <a:r>
              <a:rPr sz="2800" noProof="0" dirty="0">
                <a:ln>
                  <a:noFill/>
                </a:ln>
                <a:solidFill>
                  <a:srgbClr val="FF0000"/>
                </a:solidFill>
                <a:effectLst/>
                <a:uLnTx/>
                <a:uFillTx/>
                <a:latin typeface="+mj-lt"/>
                <a:ea typeface="仿宋_GB2312" charset="0"/>
                <a:cs typeface="+mj-lt"/>
                <a:sym typeface="+mn-ea"/>
              </a:rPr>
              <a:t>“其中：住宅118”由月报改为年报，仅12月月报填报。</a:t>
            </a:r>
            <a:endParaRPr lang="en-US" sz="2800" noProof="0" dirty="0">
              <a:ln>
                <a:noFill/>
              </a:ln>
              <a:solidFill>
                <a:srgbClr val="FF0000"/>
              </a:solidFill>
              <a:effectLst/>
              <a:uLnTx/>
              <a:uFillTx/>
              <a:latin typeface="+mj-lt"/>
              <a:ea typeface="仿宋_GB2312" charset="0"/>
              <a:cs typeface="+mj-lt"/>
              <a:sym typeface="+mn-ea"/>
            </a:endParaRPr>
          </a:p>
          <a:p>
            <a:pPr marL="0" lvl="0" indent="0">
              <a:lnSpc>
                <a:spcPct val="200000"/>
              </a:lnSpc>
              <a:spcBef>
                <a:spcPct val="0"/>
              </a:spcBef>
              <a:buFontTx/>
              <a:buNone/>
            </a:pPr>
            <a:r>
              <a:rPr lang="en-US" sz="2800" noProof="0" dirty="0">
                <a:ln>
                  <a:noFill/>
                </a:ln>
                <a:solidFill>
                  <a:srgbClr val="FF0000"/>
                </a:solidFill>
                <a:effectLst/>
                <a:uLnTx/>
                <a:uFillTx/>
                <a:latin typeface="+mj-lt"/>
                <a:ea typeface="仿宋_GB2312" charset="0"/>
                <a:cs typeface="+mj-lt"/>
                <a:sym typeface="+mn-ea"/>
              </a:rPr>
              <a:t>5.</a:t>
            </a:r>
            <a:r>
              <a:rPr sz="2800" noProof="0" dirty="0">
                <a:ln>
                  <a:noFill/>
                </a:ln>
                <a:solidFill>
                  <a:srgbClr val="FF0000"/>
                </a:solidFill>
                <a:effectLst/>
                <a:uLnTx/>
                <a:uFillTx/>
                <a:latin typeface="+mj-lt"/>
                <a:ea typeface="仿宋_GB2312" charset="0"/>
                <a:cs typeface="+mj-lt"/>
                <a:sym typeface="+mn-ea"/>
              </a:rPr>
              <a:t>“其中：债券306”改为“其他资金来源318”的其中项。</a:t>
            </a:r>
            <a:endParaRPr kumimoji="0" sz="2800" i="0" u="none" strike="noStrike" kern="1200" cap="none" spc="0" normalizeH="0" baseline="0" noProof="0" dirty="0">
              <a:ln>
                <a:noFill/>
              </a:ln>
              <a:solidFill>
                <a:schemeClr val="tx1"/>
              </a:solidFill>
              <a:effectLst/>
              <a:uLnTx/>
              <a:uFillTx/>
              <a:latin typeface="+mj-lt"/>
              <a:ea typeface="仿宋_GB2312" charset="0"/>
              <a:cs typeface="+mj-lt"/>
            </a:endParaRPr>
          </a:p>
        </p:txBody>
      </p:sp>
      <p:sp>
        <p:nvSpPr>
          <p:cNvPr id="84994" name="标题 1"/>
          <p:cNvSpPr>
            <a:spLocks noGrp="1"/>
          </p:cNvSpPr>
          <p:nvPr>
            <p:ph type="title"/>
          </p:nvPr>
        </p:nvSpPr>
        <p:spPr>
          <a:xfrm>
            <a:off x="1198880" y="-317"/>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内容占位符 2"/>
          <p:cNvSpPr>
            <a:spLocks noGrp="1"/>
          </p:cNvSpPr>
          <p:nvPr>
            <p:ph idx="1"/>
          </p:nvPr>
        </p:nvSpPr>
        <p:spPr>
          <a:xfrm>
            <a:off x="479425" y="908050"/>
            <a:ext cx="10897870" cy="5348605"/>
          </a:xfrm>
        </p:spPr>
        <p:txBody>
          <a:bodyPr vert="horz" wrap="square" lIns="91440" tIns="45720" rIns="91440" bIns="45720" anchor="t" anchorCtr="0"/>
          <a:p>
            <a:pPr marL="0" indent="0">
              <a:lnSpc>
                <a:spcPct val="130000"/>
              </a:lnSpc>
              <a:buNone/>
            </a:pPr>
            <a:r>
              <a:rPr lang="zh-CN" altLang="en-US" sz="2600" dirty="0">
                <a:latin typeface="Calibri" panose="020F0502020204030204" charset="0"/>
                <a:ea typeface="Calibri" panose="020F0502020204030204" charset="0"/>
                <a:cs typeface="+mj-lt"/>
              </a:rPr>
              <a:t>①</a:t>
            </a:r>
            <a:r>
              <a:rPr lang="zh-CN" altLang="zh-CN" sz="2600" dirty="0">
                <a:latin typeface="+mj-lt"/>
                <a:cs typeface="+mj-lt"/>
              </a:rPr>
              <a:t>企业盖章的财务科目（明细），</a:t>
            </a:r>
            <a:r>
              <a:rPr lang="zh-CN" altLang="en-US" sz="2600" dirty="0">
                <a:latin typeface="+mj-lt"/>
                <a:cs typeface="+mj-lt"/>
              </a:rPr>
              <a:t>主要为“在建工程</a:t>
            </a:r>
            <a:r>
              <a:rPr lang="en-US" altLang="zh-CN" sz="2600" dirty="0">
                <a:latin typeface="+mj-lt"/>
                <a:cs typeface="+mj-lt"/>
              </a:rPr>
              <a:t>—</a:t>
            </a:r>
            <a:r>
              <a:rPr lang="zh-CN" altLang="en-US" sz="2600" dirty="0">
                <a:latin typeface="+mj-lt"/>
                <a:cs typeface="+mj-lt"/>
              </a:rPr>
              <a:t>待摊支出</a:t>
            </a:r>
            <a:r>
              <a:rPr lang="en-US" altLang="zh-CN" sz="2600" dirty="0">
                <a:latin typeface="+mj-lt"/>
                <a:cs typeface="+mj-lt"/>
              </a:rPr>
              <a:t>”</a:t>
            </a:r>
            <a:r>
              <a:rPr lang="zh-CN" altLang="en-US" sz="2600" dirty="0">
                <a:latin typeface="+mj-lt"/>
                <a:cs typeface="+mj-lt"/>
              </a:rPr>
              <a:t>“无形资产</a:t>
            </a:r>
            <a:r>
              <a:rPr lang="en-US" altLang="zh-CN" sz="2600" dirty="0">
                <a:latin typeface="+mj-lt"/>
                <a:cs typeface="+mj-lt"/>
              </a:rPr>
              <a:t>——</a:t>
            </a:r>
            <a:r>
              <a:rPr lang="zh-CN" altLang="en-US" sz="2600" dirty="0">
                <a:latin typeface="+mj-lt"/>
                <a:cs typeface="+mj-lt"/>
              </a:rPr>
              <a:t>土地使用权”科目余额表</a:t>
            </a:r>
            <a:r>
              <a:rPr lang="zh-CN" altLang="zh-CN" sz="2600" dirty="0">
                <a:latin typeface="+mj-lt"/>
                <a:cs typeface="+mj-lt"/>
              </a:rPr>
              <a:t>。</a:t>
            </a:r>
            <a:endParaRPr lang="zh-CN" altLang="zh-CN" sz="2600" dirty="0">
              <a:latin typeface="+mj-lt"/>
              <a:cs typeface="+mj-lt"/>
            </a:endParaRPr>
          </a:p>
          <a:p>
            <a:pPr>
              <a:lnSpc>
                <a:spcPct val="130000"/>
              </a:lnSpc>
              <a:buFont typeface="Wingdings" panose="05000000000000000000" charset="0"/>
              <a:buChar char=""/>
            </a:pPr>
            <a:r>
              <a:rPr lang="zh-CN" altLang="en-US" sz="2600" dirty="0">
                <a:latin typeface="+mj-lt"/>
                <a:cs typeface="+mj-lt"/>
              </a:rPr>
              <a:t> 提供“在建工程</a:t>
            </a:r>
            <a:r>
              <a:rPr lang="en-US" altLang="zh-CN" sz="2600" dirty="0">
                <a:latin typeface="+mj-lt"/>
                <a:cs typeface="+mj-lt"/>
              </a:rPr>
              <a:t>——</a:t>
            </a:r>
            <a:r>
              <a:rPr lang="zh-CN" altLang="en-US" sz="2600" dirty="0">
                <a:latin typeface="+mj-lt"/>
                <a:cs typeface="+mj-lt"/>
              </a:rPr>
              <a:t>待摊支出”余额表的，应展开“在建工程”下科目，核实是否有多个在建项目，</a:t>
            </a:r>
            <a:r>
              <a:rPr lang="zh-CN" altLang="en-US" sz="2600" dirty="0">
                <a:solidFill>
                  <a:srgbClr val="FF0000"/>
                </a:solidFill>
                <a:latin typeface="+mj-lt"/>
                <a:cs typeface="+mj-lt"/>
              </a:rPr>
              <a:t>并标注用于本项目的待摊支出</a:t>
            </a:r>
            <a:r>
              <a:rPr lang="zh-CN" altLang="en-US" sz="2600" dirty="0">
                <a:latin typeface="+mj-lt"/>
                <a:cs typeface="+mj-lt"/>
              </a:rPr>
              <a:t>；</a:t>
            </a:r>
            <a:endParaRPr lang="zh-CN" altLang="en-US" sz="2600" dirty="0">
              <a:latin typeface="+mj-lt"/>
              <a:cs typeface="+mj-lt"/>
            </a:endParaRPr>
          </a:p>
          <a:p>
            <a:pPr>
              <a:lnSpc>
                <a:spcPct val="130000"/>
              </a:lnSpc>
              <a:buFont typeface="Wingdings" panose="05000000000000000000" charset="0"/>
              <a:buChar char=""/>
            </a:pPr>
            <a:r>
              <a:rPr lang="zh-CN" altLang="en-US" sz="2600" dirty="0">
                <a:latin typeface="+mj-lt"/>
                <a:cs typeface="+mj-lt"/>
              </a:rPr>
              <a:t> 对于一个企业有多个项目的，需明晰该“土地使用权”供几个项目使用，并按照实际使用面积进行分摊。</a:t>
            </a:r>
            <a:endParaRPr lang="en-US" altLang="zh-CN" sz="2600" dirty="0">
              <a:latin typeface="+mj-lt"/>
              <a:cs typeface="+mj-lt"/>
            </a:endParaRPr>
          </a:p>
          <a:p>
            <a:pPr marL="0" indent="0">
              <a:lnSpc>
                <a:spcPct val="130000"/>
              </a:lnSpc>
              <a:buNone/>
            </a:pPr>
            <a:r>
              <a:rPr lang="zh-CN" altLang="en-US" sz="2600" dirty="0">
                <a:latin typeface="Calibri" panose="020F0502020204030204" charset="0"/>
                <a:ea typeface="Calibri" panose="020F0502020204030204" charset="0"/>
                <a:cs typeface="+mj-lt"/>
              </a:rPr>
              <a:t>②</a:t>
            </a:r>
            <a:r>
              <a:rPr lang="zh-CN" altLang="en-US" sz="2600" dirty="0">
                <a:latin typeface="+mj-lt"/>
                <a:cs typeface="+mj-lt"/>
              </a:rPr>
              <a:t>土地费用支付凭证，可使用土地购置发票或统一财政票据。</a:t>
            </a:r>
            <a:endParaRPr lang="en-US" altLang="zh-CN" sz="2600" dirty="0">
              <a:latin typeface="+mj-lt"/>
              <a:cs typeface="+mj-lt"/>
            </a:endParaRPr>
          </a:p>
          <a:p>
            <a:pPr marL="0" indent="0">
              <a:lnSpc>
                <a:spcPct val="130000"/>
              </a:lnSpc>
              <a:buNone/>
            </a:pPr>
            <a:r>
              <a:rPr lang="zh-CN" altLang="en-US" sz="2600" dirty="0">
                <a:latin typeface="Calibri" panose="020F0502020204030204" charset="0"/>
                <a:ea typeface="Calibri" panose="020F0502020204030204" charset="0"/>
                <a:cs typeface="+mj-lt"/>
              </a:rPr>
              <a:t>③</a:t>
            </a:r>
            <a:r>
              <a:rPr lang="zh-CN" altLang="en-US" sz="2600" dirty="0">
                <a:latin typeface="+mj-lt"/>
                <a:cs typeface="+mj-lt"/>
              </a:rPr>
              <a:t>将增值税计入其他费用，需提供与项目相关的大额发票。</a:t>
            </a:r>
            <a:endParaRPr lang="en-US" altLang="zh-CN" sz="2600" dirty="0">
              <a:latin typeface="+mj-lt"/>
              <a:cs typeface="+mj-lt"/>
            </a:endParaRPr>
          </a:p>
          <a:p>
            <a:pPr marL="0" indent="0">
              <a:lnSpc>
                <a:spcPct val="130000"/>
              </a:lnSpc>
              <a:buNone/>
            </a:pPr>
            <a:r>
              <a:rPr lang="zh-CN" altLang="en-US" sz="2600" dirty="0">
                <a:latin typeface="Songti TC Light" panose="02010600040101010101" charset="-122"/>
                <a:ea typeface="Songti TC Light" panose="02010600040101010101" charset="-122"/>
                <a:cs typeface="+mj-lt"/>
              </a:rPr>
              <a:t>④</a:t>
            </a:r>
            <a:r>
              <a:rPr lang="zh-CN" altLang="en-US" sz="2600" dirty="0">
                <a:latin typeface="+mj-lt"/>
                <a:cs typeface="+mj-lt"/>
              </a:rPr>
              <a:t>将项目资金产生的利息计入其他费用，需提供支付利息的凭证</a:t>
            </a:r>
            <a:r>
              <a:rPr lang="zh-CN" altLang="en-US" sz="2800" dirty="0">
                <a:latin typeface="+mj-lt"/>
                <a:cs typeface="+mj-lt"/>
              </a:rPr>
              <a:t>。</a:t>
            </a:r>
            <a:endParaRPr lang="zh-CN" altLang="en-US" sz="2800" dirty="0">
              <a:latin typeface="+mj-lt"/>
              <a:cs typeface="+mj-lt"/>
            </a:endParaRPr>
          </a:p>
        </p:txBody>
      </p:sp>
      <p:sp>
        <p:nvSpPr>
          <p:cNvPr id="4" name="文本框 3"/>
          <p:cNvSpPr txBox="1"/>
          <p:nvPr/>
        </p:nvSpPr>
        <p:spPr>
          <a:xfrm>
            <a:off x="1271588" y="44450"/>
            <a:ext cx="2672080" cy="521970"/>
          </a:xfrm>
          <a:prstGeom prst="rect">
            <a:avLst/>
          </a:prstGeom>
          <a:noFill/>
        </p:spPr>
        <p:txBody>
          <a:bodyPr wrap="none">
            <a:spAutoFit/>
          </a:bodyPr>
          <a:lstStyle/>
          <a:p>
            <a:pPr marR="0" defTabSz="914400">
              <a:buClrTx/>
              <a:buSzTx/>
              <a:buFont typeface="Arial" panose="020B0604020202090204" pitchFamily="34" charset="0"/>
              <a:buNone/>
              <a:defRPr/>
            </a:pPr>
            <a:r>
              <a:rPr kumimoji="0" lang="zh-CN" altLang="en-US" sz="2800" kern="1200" cap="none" spc="0" normalizeH="0" baseline="0"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可提供的凭证：</a:t>
            </a:r>
            <a:endParaRPr kumimoji="0" lang="zh-CN" altLang="en-US" sz="2800" kern="1200" cap="none" spc="0" normalizeH="0" baseline="0" noProof="1">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27125" y="0"/>
            <a:ext cx="8972550" cy="603250"/>
          </a:xfrm>
        </p:spPr>
        <p:txBody>
          <a:bodyPr vert="horz"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0" cap="none" spc="0" normalizeH="0" baseline="0" noProof="1">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26978" name="内容占位符 2"/>
          <p:cNvSpPr>
            <a:spLocks noGrp="1"/>
          </p:cNvSpPr>
          <p:nvPr>
            <p:ph idx="1"/>
          </p:nvPr>
        </p:nvSpPr>
        <p:spPr/>
        <p:txBody>
          <a:bodyPr vert="horz" wrap="square" lIns="91440" tIns="45720" rIns="91440" bIns="45720" anchor="t" anchorCtr="0"/>
          <a:p>
            <a:pPr>
              <a:lnSpc>
                <a:spcPct val="150000"/>
              </a:lnSpc>
            </a:pPr>
            <a:r>
              <a:rPr lang="zh-CN" altLang="en-US" sz="2800" dirty="0">
                <a:solidFill>
                  <a:schemeClr val="tx1"/>
                </a:solidFill>
                <a:latin typeface="仿宋_GB2312" panose="02010609030101010101" pitchFamily="49" charset="-122"/>
              </a:rPr>
              <a:t>提供的其他费用票证不能反映与项目的关系（一并提供对应会计账目）</a:t>
            </a:r>
            <a:endParaRPr lang="en-US" altLang="zh-CN" sz="2800" dirty="0">
              <a:solidFill>
                <a:schemeClr val="tx1"/>
              </a:solidFill>
              <a:latin typeface="仿宋_GB2312" panose="02010609030101010101" pitchFamily="49" charset="-122"/>
            </a:endParaRPr>
          </a:p>
          <a:p>
            <a:pPr>
              <a:lnSpc>
                <a:spcPct val="150000"/>
              </a:lnSpc>
            </a:pPr>
            <a:r>
              <a:rPr lang="zh-CN" altLang="en-US" sz="2800" dirty="0">
                <a:solidFill>
                  <a:schemeClr val="tx1"/>
                </a:solidFill>
                <a:latin typeface="仿宋_GB2312" panose="02010609030101010101" pitchFamily="49" charset="-122"/>
              </a:rPr>
              <a:t>提供整个调查单位而非项目的“待摊费用”科目 </a:t>
            </a:r>
            <a:endParaRPr lang="en-US" altLang="zh-CN" sz="2800" dirty="0">
              <a:solidFill>
                <a:schemeClr val="tx1"/>
              </a:solidFill>
              <a:latin typeface="仿宋_GB2312" panose="02010609030101010101" pitchFamily="49" charset="-122"/>
            </a:endParaRPr>
          </a:p>
          <a:p>
            <a:pPr>
              <a:lnSpc>
                <a:spcPct val="150000"/>
              </a:lnSpc>
            </a:pPr>
            <a:r>
              <a:rPr lang="zh-CN" altLang="en-US" sz="2800" dirty="0">
                <a:solidFill>
                  <a:schemeClr val="tx1"/>
                </a:solidFill>
                <a:latin typeface="仿宋_GB2312" panose="02010609030101010101" pitchFamily="49" charset="-122"/>
              </a:rPr>
              <a:t>提供的土地购置发票非建设单位支付</a:t>
            </a:r>
            <a:endParaRPr lang="en-US" altLang="zh-CN" dirty="0">
              <a:solidFill>
                <a:schemeClr val="tx1"/>
              </a:solidFill>
              <a:latin typeface="华文中宋" panose="02010600040101010101" pitchFamily="2" charset="-122"/>
              <a:ea typeface="华文中宋" panose="02010600040101010101" pitchFamily="2" charset="-122"/>
            </a:endParaRPr>
          </a:p>
          <a:p>
            <a:endParaRPr lang="en-US" altLang="zh-CN" dirty="0">
              <a:solidFill>
                <a:schemeClr val="tx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8001" name="图片 4"/>
          <p:cNvPicPr>
            <a:picLocks noChangeAspect="1"/>
          </p:cNvPicPr>
          <p:nvPr/>
        </p:nvPicPr>
        <p:blipFill>
          <a:blip r:embed="rId1"/>
          <a:stretch>
            <a:fillRect/>
          </a:stretch>
        </p:blipFill>
        <p:spPr>
          <a:xfrm>
            <a:off x="1271588" y="1712913"/>
            <a:ext cx="9690100" cy="5119687"/>
          </a:xfrm>
          <a:prstGeom prst="rect">
            <a:avLst/>
          </a:prstGeom>
          <a:noFill/>
          <a:ln w="9525">
            <a:noFill/>
          </a:ln>
        </p:spPr>
      </p:pic>
      <p:sp>
        <p:nvSpPr>
          <p:cNvPr id="128002" name="标题 3"/>
          <p:cNvSpPr>
            <a:spLocks noGrp="1"/>
          </p:cNvSpPr>
          <p:nvPr>
            <p:ph type="title"/>
          </p:nvPr>
        </p:nvSpPr>
        <p:spPr>
          <a:xfrm>
            <a:off x="984250" y="908050"/>
            <a:ext cx="8972550" cy="603250"/>
          </a:xfrm>
        </p:spPr>
        <p:txBody>
          <a:bodyPr vert="horz" wrap="square" lIns="91440" tIns="45720" rIns="91440" bIns="45720" anchor="b" anchorCtr="0"/>
          <a:p>
            <a:r>
              <a:rPr lang="zh-CN" altLang="en-US" sz="2800" dirty="0">
                <a:solidFill>
                  <a:schemeClr val="tx1"/>
                </a:solidFill>
              </a:rPr>
              <a:t>不能反映是否为该项目支出</a:t>
            </a:r>
            <a:endParaRPr lang="zh-CN" altLang="en-US" sz="2800" dirty="0">
              <a:solidFill>
                <a:schemeClr val="tx1"/>
              </a:solidFill>
            </a:endParaRPr>
          </a:p>
        </p:txBody>
      </p:sp>
      <p:sp>
        <p:nvSpPr>
          <p:cNvPr id="6" name="标题 1"/>
          <p:cNvSpPr>
            <a:spLocks noGrp="1"/>
          </p:cNvSpPr>
          <p:nvPr/>
        </p:nvSpPr>
        <p:spPr>
          <a:xfrm>
            <a:off x="1187133" y="0"/>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标题 1"/>
          <p:cNvSpPr>
            <a:spLocks noGrp="1"/>
          </p:cNvSpPr>
          <p:nvPr>
            <p:ph type="title"/>
          </p:nvPr>
        </p:nvSpPr>
        <p:spPr>
          <a:xfrm>
            <a:off x="915035" y="838835"/>
            <a:ext cx="10361930" cy="603250"/>
          </a:xfrm>
        </p:spPr>
        <p:txBody>
          <a:bodyPr vert="horz" wrap="square" lIns="91440" tIns="45720" rIns="91440" bIns="45720" anchor="b" anchorCtr="0"/>
          <a:p>
            <a:r>
              <a:rPr lang="zh-CN" altLang="en-US" sz="2800" dirty="0">
                <a:solidFill>
                  <a:schemeClr val="tx1"/>
                </a:solidFill>
              </a:rPr>
              <a:t>应提供该项目的待摊投资，而不是整个单位的待摊投资明细账</a:t>
            </a:r>
            <a:endParaRPr lang="zh-CN" altLang="en-US" sz="2800" dirty="0">
              <a:solidFill>
                <a:schemeClr val="tx1"/>
              </a:solidFill>
            </a:endParaRPr>
          </a:p>
        </p:txBody>
      </p:sp>
      <p:pic>
        <p:nvPicPr>
          <p:cNvPr id="129026" name="图片 3"/>
          <p:cNvPicPr>
            <a:picLocks noChangeAspect="1"/>
          </p:cNvPicPr>
          <p:nvPr/>
        </p:nvPicPr>
        <p:blipFill>
          <a:blip r:embed="rId1"/>
          <a:stretch>
            <a:fillRect/>
          </a:stretch>
        </p:blipFill>
        <p:spPr>
          <a:xfrm>
            <a:off x="2871788" y="1560513"/>
            <a:ext cx="6323012" cy="5116512"/>
          </a:xfrm>
          <a:prstGeom prst="rect">
            <a:avLst/>
          </a:prstGeom>
          <a:noFill/>
          <a:ln w="9525">
            <a:noFill/>
          </a:ln>
        </p:spPr>
      </p:pic>
      <p:sp>
        <p:nvSpPr>
          <p:cNvPr id="5" name="标题 1"/>
          <p:cNvSpPr>
            <a:spLocks noGrp="1"/>
          </p:cNvSpPr>
          <p:nvPr/>
        </p:nvSpPr>
        <p:spPr>
          <a:xfrm>
            <a:off x="1198563" y="117475"/>
            <a:ext cx="8972550" cy="603250"/>
          </a:xfrm>
          <a:prstGeom prst="rect">
            <a:avLst/>
          </a:prstGeom>
          <a:noFill/>
          <a:ln w="9525">
            <a:noFill/>
          </a:ln>
        </p:spPr>
        <p:txBody>
          <a:bodyPr anchor="b">
            <a:norm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2pPr>
            <a:lvl3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3pPr>
            <a:lvl4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4pPr>
            <a:lvl5pPr algn="l" rtl="0" eaLnBrk="0" fontAlgn="base" hangingPunct="0">
              <a:spcBef>
                <a:spcPct val="0"/>
              </a:spcBef>
              <a:spcAft>
                <a:spcPct val="0"/>
              </a:spcAft>
              <a:defRPr sz="3800">
                <a:solidFill>
                  <a:schemeClr val="tx2"/>
                </a:solidFill>
                <a:latin typeface="Times New Roman" panose="02020503050405090304" pitchFamily="18" charset="0"/>
                <a:ea typeface="仿宋_GB2312" panose="02010609030101010101" pitchFamily="49" charset="-122"/>
              </a:defRPr>
            </a:lvl5pPr>
            <a:lvl6pPr marL="4572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8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90204" pitchFamily="34" charset="0"/>
              <a:buNone/>
              <a:defRPr/>
            </a:pPr>
            <a:r>
              <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不合规凭证</a:t>
            </a:r>
            <a:endParaRPr kumimoji="0" lang="zh-CN" altLang="en-US" sz="2800" i="0" u="none" strike="noStrike" kern="1200" cap="none" spc="0" normalizeH="0" baseline="0" noProof="1" smtClean="0">
              <a:ln>
                <a:noFill/>
              </a:ln>
              <a:solidFill>
                <a:srgbClr val="C0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4"/>
          <p:cNvSpPr/>
          <p:nvPr/>
        </p:nvSpPr>
        <p:spPr>
          <a:xfrm>
            <a:off x="1524000" y="1588"/>
            <a:ext cx="309563" cy="368300"/>
          </a:xfrm>
          <a:prstGeom prst="rect">
            <a:avLst/>
          </a:prstGeom>
          <a:noFill/>
          <a:ln w="9525">
            <a:noFill/>
          </a:ln>
        </p:spPr>
        <p:txBody>
          <a:bodyPr wrap="none" anchor="ctr" anchorCtr="0">
            <a:spAutoFit/>
          </a:bodyPr>
          <a:p>
            <a:endParaRPr lang="zh-CN" altLang="en-US" dirty="0">
              <a:latin typeface="Arial" panose="020B0604020202090204" pitchFamily="34" charset="0"/>
              <a:ea typeface="宋体" panose="02010600030101010101" pitchFamily="2" charset="-122"/>
            </a:endParaRPr>
          </a:p>
        </p:txBody>
      </p:sp>
      <p:sp>
        <p:nvSpPr>
          <p:cNvPr id="90114" name="矩形 27"/>
          <p:cNvSpPr/>
          <p:nvPr/>
        </p:nvSpPr>
        <p:spPr>
          <a:xfrm>
            <a:off x="2246313" y="1428750"/>
            <a:ext cx="4305300" cy="922020"/>
          </a:xfrm>
          <a:prstGeom prst="rect">
            <a:avLst/>
          </a:prstGeom>
          <a:noFill/>
          <a:ln w="9525">
            <a:noFill/>
          </a:ln>
        </p:spPr>
        <p:txBody>
          <a:bodyPr wrap="none" anchor="t" anchorCtr="0">
            <a:spAutoFit/>
          </a:bodyPr>
          <a:p>
            <a:r>
              <a:rPr lang="zh-CN" altLang="en-US" sz="5400" b="1" dirty="0">
                <a:latin typeface="Arial" panose="020B0604020202090204" pitchFamily="34" charset="0"/>
                <a:ea typeface="宋体" panose="02010600030101010101" pitchFamily="2" charset="-122"/>
              </a:rPr>
              <a:t>四、存在问题</a:t>
            </a:r>
            <a:endParaRPr lang="zh-CN" altLang="en-US" sz="5400" b="1" dirty="0">
              <a:latin typeface="Arial" panose="020B0604020202090204" pitchFamily="34" charset="0"/>
              <a:ea typeface="宋体" panose="02010600030101010101" pitchFamily="2" charset="-122"/>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矩形 60"/>
          <p:cNvSpPr/>
          <p:nvPr/>
        </p:nvSpPr>
        <p:spPr>
          <a:xfrm>
            <a:off x="407670" y="909320"/>
            <a:ext cx="11028045" cy="2848610"/>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C00000"/>
                </a:solidFill>
                <a:effectLst/>
                <a:uLnTx/>
                <a:uFillTx/>
                <a:latin typeface="+mj-lt"/>
                <a:ea typeface="微软雅黑" panose="020B0503020204020204" charset="-122"/>
                <a:cs typeface="+mj-lt"/>
              </a:rPr>
              <a:t>（一）月报工作中存在问题</a:t>
            </a:r>
            <a:br>
              <a:rPr kumimoji="0" lang="zh-CN" altLang="en-US" sz="2800" b="1" i="0" u="none" strike="noStrike" kern="100" cap="none" spc="0" normalizeH="0" baseline="0" noProof="0" dirty="0">
                <a:ln>
                  <a:noFill/>
                </a:ln>
                <a:solidFill>
                  <a:srgbClr val="FF0000"/>
                </a:solidFill>
                <a:effectLst/>
                <a:uLnTx/>
                <a:uFillTx/>
                <a:latin typeface="+mj-lt"/>
                <a:ea typeface="微软雅黑" panose="020B0503020204020204" charset="-122"/>
                <a:cs typeface="+mj-lt"/>
              </a:rPr>
            </a:br>
            <a:r>
              <a:rPr kumimoji="0" lang="en-US" altLang="zh-CN"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1.</a:t>
            </a:r>
            <a:r>
              <a:rPr kumimoji="0" lang="zh-CN" altLang="en-US"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部分项目当月新增投资超过</a:t>
            </a:r>
            <a:r>
              <a:rPr kumimoji="0" lang="en-US" altLang="zh-CN"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2000</a:t>
            </a:r>
            <a:r>
              <a:rPr kumimoji="0" lang="zh-CN" altLang="en-US"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万，但上报拖延，导致未能及时审核数据，无法上报当月投资</a:t>
            </a:r>
            <a:endParaRPr kumimoji="0" lang="zh-CN" altLang="en-US"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endParaRPr>
          </a:p>
          <a:p>
            <a:pPr marL="0" marR="0" lvl="0" indent="0" algn="l" defTabSz="914400" rtl="0" eaLnBrk="1" fontAlgn="auto" latinLnBrk="0" hangingPunct="1">
              <a:lnSpc>
                <a:spcPct val="160000"/>
              </a:lnSpc>
              <a:spcBef>
                <a:spcPts val="0"/>
              </a:spcBef>
              <a:spcAft>
                <a:spcPts val="0"/>
              </a:spcAft>
              <a:buClrTx/>
              <a:buSzTx/>
              <a:buFontTx/>
              <a:buNone/>
              <a:defRPr/>
            </a:pPr>
            <a:r>
              <a:rPr kumimoji="0" lang="en-US" altLang="zh-CN"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2.</a:t>
            </a:r>
            <a:r>
              <a:rPr kumimoji="0" lang="zh-CN" altLang="en-US"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部分项目只填报项目投资情况，未填写项目资金情况</a:t>
            </a:r>
            <a:endParaRPr kumimoji="0" lang="en-US" altLang="zh-CN" sz="280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矩形 60"/>
          <p:cNvSpPr/>
          <p:nvPr/>
        </p:nvSpPr>
        <p:spPr>
          <a:xfrm>
            <a:off x="433070" y="809308"/>
            <a:ext cx="11504613" cy="4852035"/>
          </a:xfrm>
          <a:prstGeom prst="rect">
            <a:avLst/>
          </a:prstGeom>
        </p:spPr>
        <p:txBody>
          <a:bodyPr>
            <a:spAutoFit/>
          </a:bodyPr>
          <a:lstStyle/>
          <a:p>
            <a:pPr marL="0" marR="0" lvl="0" indent="0" algn="l" defTabSz="914400" rtl="0" eaLnBrk="1" fontAlgn="auto" latinLnBrk="0" hangingPunct="1">
              <a:lnSpc>
                <a:spcPct val="180000"/>
              </a:lnSpc>
              <a:spcBef>
                <a:spcPts val="0"/>
              </a:spcBef>
              <a:spcAft>
                <a:spcPts val="0"/>
              </a:spcAft>
              <a:buClrTx/>
              <a:buSzTx/>
              <a:buFontTx/>
              <a:buNone/>
              <a:defRPr/>
            </a:pPr>
            <a:r>
              <a:rPr lang="zh-CN" altLang="en-US" sz="2800" b="1" kern="100" noProof="0" dirty="0">
                <a:ln>
                  <a:noFill/>
                </a:ln>
                <a:solidFill>
                  <a:srgbClr val="C00000"/>
                </a:solidFill>
                <a:effectLst/>
                <a:uLnTx/>
                <a:uFillTx/>
                <a:latin typeface="+mj-lt"/>
                <a:ea typeface="微软雅黑" panose="020B0503020204020204" charset="-122"/>
                <a:cs typeface="+mj-lt"/>
                <a:sym typeface="+mn-ea"/>
              </a:rPr>
              <a:t>（二）凭证审核中的具体问题</a:t>
            </a:r>
            <a:br>
              <a:rPr kumimoji="0" lang="zh-CN" altLang="en-US" sz="2400" b="0" i="0" u="none" strike="noStrike" kern="100" cap="none" spc="0" normalizeH="0" baseline="0" noProof="0" dirty="0">
                <a:ln>
                  <a:noFill/>
                </a:ln>
                <a:solidFill>
                  <a:schemeClr val="tx1"/>
                </a:solidFill>
                <a:effectLst/>
                <a:uLnTx/>
                <a:uFillTx/>
                <a:latin typeface="+mj-lt"/>
                <a:ea typeface="微软雅黑" panose="020B0503020204020204" charset="-122"/>
                <a:cs typeface="+mj-lt"/>
              </a:rPr>
            </a:br>
            <a:r>
              <a:rPr kumimoji="0"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1.</a:t>
            </a:r>
            <a:r>
              <a:rPr kumimoji="0" 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填报依据汇总表（</a:t>
            </a:r>
            <a:r>
              <a:rPr kumimoji="0" lang="en-US" alt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word</a:t>
            </a:r>
            <a:r>
              <a:rPr kumimoji="0" lang="zh-CN" alt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）的本年完成投资与系统上填报的数据不一致，若存在四舍五入情况请保持一致。汇总表的单位是万元保留整数，不要到两位小数</a:t>
            </a:r>
            <a:endParaRPr kumimoji="0"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endParaRPr>
          </a:p>
          <a:p>
            <a:pPr marL="0" marR="0" lvl="0" indent="0" algn="l" defTabSz="914400" rtl="0" eaLnBrk="1" fontAlgn="auto" latinLnBrk="0" hangingPunct="1">
              <a:lnSpc>
                <a:spcPct val="180000"/>
              </a:lnSpc>
              <a:spcBef>
                <a:spcPts val="0"/>
              </a:spcBef>
              <a:spcAft>
                <a:spcPts val="0"/>
              </a:spcAft>
              <a:buClrTx/>
              <a:buSzTx/>
              <a:buFontTx/>
              <a:buNone/>
              <a:defRPr/>
            </a:pPr>
            <a:r>
              <a:rPr kumimoji="0"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2.</a:t>
            </a:r>
            <a:r>
              <a:rPr kumimoji="0" 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粘贴凭证不规范，部分项目未按投资构成粘凭证</a:t>
            </a:r>
            <a:endParaRPr kumimoji="0" lang="zh-CN" altLang="en-US" sz="2400" b="0" i="0" u="none" strike="noStrike" kern="100" cap="none" spc="0" normalizeH="0" baseline="0" noProof="0" dirty="0">
              <a:ln>
                <a:noFill/>
              </a:ln>
              <a:solidFill>
                <a:schemeClr val="tx1"/>
              </a:solidFill>
              <a:effectLst/>
              <a:uLnTx/>
              <a:uFillTx/>
              <a:latin typeface="+mj-lt"/>
              <a:ea typeface="微软雅黑" panose="020B0503020204020204" charset="-122"/>
              <a:cs typeface="+mj-lt"/>
            </a:endParaRPr>
          </a:p>
          <a:p>
            <a:pPr marL="0" marR="0" lvl="0" indent="0" algn="l" defTabSz="914400" rtl="0" eaLnBrk="1" fontAlgn="auto" latinLnBrk="0" hangingPunct="1">
              <a:lnSpc>
                <a:spcPct val="180000"/>
              </a:lnSpc>
              <a:spcBef>
                <a:spcPts val="0"/>
              </a:spcBef>
              <a:spcAft>
                <a:spcPts val="0"/>
              </a:spcAft>
              <a:buClrTx/>
              <a:buSzTx/>
              <a:buFontTx/>
              <a:buNone/>
              <a:defRPr/>
            </a:pPr>
            <a:r>
              <a:rPr kumimoji="0" 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3.</a:t>
            </a:r>
            <a:r>
              <a:rPr kumimoji="0" lang="zh-CN" alt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部分项目当月新增投资超</a:t>
            </a:r>
            <a:r>
              <a:rPr kumimoji="0" lang="en-US" alt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2000</a:t>
            </a:r>
            <a:r>
              <a:rPr kumimoji="0" lang="zh-CN" alt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万时，只提供当月材料。需提供本年完成投资累计数据盖章版，若每次按月度提供凭证，某月未超</a:t>
            </a:r>
            <a:r>
              <a:rPr kumimoji="0" lang="en-US" alt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2000</a:t>
            </a:r>
            <a:r>
              <a:rPr kumimoji="0" lang="zh-CN" alt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万的凭证也需盖章</a:t>
            </a:r>
            <a:endParaRPr kumimoji="0" 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endParaRPr>
          </a:p>
          <a:p>
            <a:pPr marL="0" marR="0" lvl="0" indent="0" algn="l" defTabSz="914400" rtl="0" eaLnBrk="1" fontAlgn="auto" latinLnBrk="0" hangingPunct="1">
              <a:lnSpc>
                <a:spcPct val="180000"/>
              </a:lnSpc>
              <a:spcBef>
                <a:spcPts val="0"/>
              </a:spcBef>
              <a:spcAft>
                <a:spcPts val="0"/>
              </a:spcAft>
              <a:buClrTx/>
              <a:buSzTx/>
              <a:buFontTx/>
              <a:buNone/>
              <a:defRPr/>
            </a:pPr>
            <a:r>
              <a:rPr kumimoji="0" lang="en-US" alt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4.</a:t>
            </a:r>
            <a:r>
              <a:rPr kumimoji="0" lang="zh-CN" altLang="en-US"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形象进度确认单没有三方盖章，</a:t>
            </a:r>
            <a:r>
              <a:rPr kumimoji="0"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缺少</a:t>
            </a:r>
            <a:r>
              <a:rPr kumimoji="0" lang="zh-CN"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日期、审核人签字及</a:t>
            </a:r>
            <a:r>
              <a:rPr kumimoji="0" sz="24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rPr>
              <a:t>审核意见等</a:t>
            </a:r>
            <a:endParaRPr kumimoji="0" lang="zh-CN" altLang="en-US" sz="2000" b="0" i="0" u="none" strike="noStrike" kern="100" cap="none" spc="0" normalizeH="0" baseline="0" noProof="0" dirty="0">
              <a:ln>
                <a:noFill/>
              </a:ln>
              <a:solidFill>
                <a:schemeClr val="tx1"/>
              </a:solidFill>
              <a:effectLst/>
              <a:uLnTx/>
              <a:uFillTx/>
              <a:latin typeface="+mj-lt"/>
              <a:ea typeface="仿宋_GB2312" panose="02010609030101010101" pitchFamily="49" charset="-122"/>
              <a:cs typeface="+mj-lt"/>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内容占位符 2"/>
          <p:cNvSpPr>
            <a:spLocks noGrp="1"/>
          </p:cNvSpPr>
          <p:nvPr>
            <p:ph idx="1"/>
          </p:nvPr>
        </p:nvSpPr>
        <p:spPr>
          <a:xfrm>
            <a:off x="435610" y="948690"/>
            <a:ext cx="11563350" cy="4288790"/>
          </a:xfrm>
        </p:spPr>
        <p:txBody>
          <a:bodyPr vert="horz" wrap="square" lIns="91440" tIns="45720" rIns="91440" bIns="45720" anchor="t" anchorCtr="0"/>
          <a:p>
            <a:pPr marL="0" indent="0">
              <a:lnSpc>
                <a:spcPct val="150000"/>
              </a:lnSpc>
              <a:buNone/>
            </a:pPr>
            <a:r>
              <a:rPr lang="zh-CN" altLang="en-US" sz="2800">
                <a:ln>
                  <a:noFill/>
                </a:ln>
                <a:solidFill>
                  <a:srgbClr val="C00000"/>
                </a:solidFill>
                <a:effectLst/>
                <a:uLnTx/>
                <a:uFillTx/>
                <a:latin typeface="+mj-lt"/>
                <a:ea typeface="黑体" panose="02010609060101010101" pitchFamily="49" charset="-122"/>
                <a:cs typeface="+mj-lt"/>
                <a:sym typeface="+mn-ea"/>
              </a:rPr>
              <a:t>提供合同情况</a:t>
            </a:r>
            <a:endParaRPr lang="zh-CN" altLang="en-US" sz="2800" b="1">
              <a:ln>
                <a:noFill/>
              </a:ln>
              <a:solidFill>
                <a:srgbClr val="C00000"/>
              </a:solidFill>
              <a:effectLst>
                <a:outerShdw blurRad="38100" dist="38100" dir="2700000" algn="tl">
                  <a:srgbClr val="C0C0C0"/>
                </a:outerShdw>
              </a:effectLst>
              <a:uLnTx/>
              <a:uFillTx/>
              <a:latin typeface="+mj-lt"/>
              <a:ea typeface="黑体" panose="02010609060101010101" pitchFamily="49" charset="-122"/>
              <a:cs typeface="+mj-lt"/>
              <a:sym typeface="+mn-ea"/>
            </a:endParaRPr>
          </a:p>
          <a:p>
            <a:pPr marL="0" indent="0">
              <a:lnSpc>
                <a:spcPct val="150000"/>
              </a:lnSpc>
              <a:buNone/>
            </a:pPr>
            <a:r>
              <a:rPr lang="zh-CN" altLang="en-US" sz="2800" dirty="0">
                <a:solidFill>
                  <a:schemeClr val="tx1"/>
                </a:solidFill>
                <a:latin typeface="+mj-lt"/>
                <a:ea typeface="仿宋_GB2312" panose="02010609030101010101" pitchFamily="49" charset="-122"/>
                <a:cs typeface="+mj-lt"/>
              </a:rPr>
              <a:t>1.建筑安装填报依据为工程结算单或进度单的，需要提供建筑施工合同。</a:t>
            </a:r>
            <a:endParaRPr lang="zh-CN" altLang="en-US" sz="2800" dirty="0">
              <a:solidFill>
                <a:schemeClr val="tx1"/>
              </a:solidFill>
              <a:latin typeface="+mj-lt"/>
              <a:ea typeface="仿宋_GB2312" panose="02010609030101010101" pitchFamily="49" charset="-122"/>
              <a:cs typeface="+mj-lt"/>
            </a:endParaRPr>
          </a:p>
          <a:p>
            <a:pPr marL="0" indent="0">
              <a:lnSpc>
                <a:spcPct val="150000"/>
              </a:lnSpc>
              <a:buNone/>
            </a:pPr>
            <a:r>
              <a:rPr lang="zh-CN" altLang="en-US" sz="2800" dirty="0">
                <a:solidFill>
                  <a:schemeClr val="tx1"/>
                </a:solidFill>
                <a:latin typeface="+mj-lt"/>
                <a:ea typeface="仿宋_GB2312" panose="02010609030101010101" pitchFamily="49" charset="-122"/>
                <a:cs typeface="+mj-lt"/>
              </a:rPr>
              <a:t>2.建筑安装填报依据为工程款发票或支付凭证的，需要提供对应收款方的建筑施工合同。</a:t>
            </a:r>
            <a:endParaRPr lang="zh-CN" altLang="en-US" sz="2800" dirty="0">
              <a:solidFill>
                <a:schemeClr val="tx1"/>
              </a:solidFill>
              <a:latin typeface="+mj-lt"/>
              <a:ea typeface="仿宋_GB2312" panose="02010609030101010101" pitchFamily="49" charset="-122"/>
              <a:cs typeface="+mj-lt"/>
            </a:endParaRPr>
          </a:p>
          <a:p>
            <a:pPr marL="0" indent="0">
              <a:lnSpc>
                <a:spcPct val="150000"/>
              </a:lnSpc>
              <a:buNone/>
            </a:pPr>
            <a:r>
              <a:rPr lang="en-US" altLang="zh-CN" sz="2800" dirty="0">
                <a:solidFill>
                  <a:schemeClr val="tx1"/>
                </a:solidFill>
                <a:latin typeface="+mj-lt"/>
                <a:ea typeface="仿宋_GB2312" panose="02010609030101010101" pitchFamily="49" charset="-122"/>
                <a:cs typeface="+mj-lt"/>
              </a:rPr>
              <a:t>3</a:t>
            </a:r>
            <a:r>
              <a:rPr lang="zh-CN" altLang="en-US" sz="2800" dirty="0">
                <a:solidFill>
                  <a:schemeClr val="tx1"/>
                </a:solidFill>
                <a:latin typeface="+mj-lt"/>
                <a:ea typeface="仿宋_GB2312" panose="02010609030101010101" pitchFamily="49" charset="-122"/>
                <a:cs typeface="+mj-lt"/>
              </a:rPr>
              <a:t>.设备工器具购置提供发票或者支付凭证的，需提供对应收款的设备购置合同。</a:t>
            </a:r>
            <a:endParaRPr lang="zh-CN" altLang="en-US" sz="2800" dirty="0">
              <a:solidFill>
                <a:schemeClr val="tx1"/>
              </a:solidFill>
              <a:latin typeface="+mj-lt"/>
              <a:ea typeface="仿宋_GB2312" panose="02010609030101010101" pitchFamily="49" charset="-122"/>
              <a:cs typeface="+mj-lt"/>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内容占位符 2"/>
          <p:cNvSpPr>
            <a:spLocks noGrp="1"/>
          </p:cNvSpPr>
          <p:nvPr>
            <p:ph idx="1"/>
          </p:nvPr>
        </p:nvSpPr>
        <p:spPr>
          <a:xfrm>
            <a:off x="471805" y="1000125"/>
            <a:ext cx="10955020" cy="4894580"/>
          </a:xfrm>
        </p:spPr>
        <p:txBody>
          <a:bodyPr vert="horz" wrap="square" lIns="91440" tIns="45720" rIns="91440" bIns="45720" anchor="t" anchorCtr="0"/>
          <a:p>
            <a:pPr marL="0" indent="0">
              <a:lnSpc>
                <a:spcPct val="150000"/>
              </a:lnSpc>
              <a:buNone/>
            </a:pPr>
            <a:r>
              <a:rPr lang="zh-CN" altLang="en-US" sz="2800">
                <a:ln>
                  <a:noFill/>
                </a:ln>
                <a:solidFill>
                  <a:srgbClr val="C00000"/>
                </a:solidFill>
                <a:effectLst/>
                <a:uLnTx/>
                <a:uFillTx/>
                <a:latin typeface="+mj-lt"/>
                <a:ea typeface="黑体" panose="02010609060101010101" pitchFamily="49" charset="-122"/>
                <a:cs typeface="+mj-lt"/>
                <a:sym typeface="+mn-ea"/>
              </a:rPr>
              <a:t>提供发票情况</a:t>
            </a:r>
            <a:endParaRPr lang="zh-CN" altLang="en-US" sz="2800" dirty="0">
              <a:solidFill>
                <a:schemeClr val="tx1"/>
              </a:solidFill>
              <a:latin typeface="+mj-lt"/>
              <a:cs typeface="+mj-lt"/>
            </a:endParaRPr>
          </a:p>
          <a:p>
            <a:pPr marL="0" indent="0">
              <a:lnSpc>
                <a:spcPct val="150000"/>
              </a:lnSpc>
              <a:buNone/>
            </a:pPr>
            <a:r>
              <a:rPr lang="zh-CN" altLang="en-US" sz="2800" dirty="0">
                <a:solidFill>
                  <a:schemeClr val="tx1"/>
                </a:solidFill>
                <a:latin typeface="+mj-lt"/>
                <a:cs typeface="+mj-lt"/>
              </a:rPr>
              <a:t>1.建筑安装填报依据为工程结算单或进度单的，需要提供最近一期工程款发票或支付凭证。</a:t>
            </a:r>
            <a:endParaRPr lang="zh-CN" altLang="en-US" sz="2800" dirty="0">
              <a:solidFill>
                <a:schemeClr val="tx1"/>
              </a:solidFill>
              <a:latin typeface="+mj-lt"/>
              <a:cs typeface="+mj-lt"/>
            </a:endParaRPr>
          </a:p>
          <a:p>
            <a:pPr marL="0" indent="0">
              <a:lnSpc>
                <a:spcPct val="150000"/>
              </a:lnSpc>
              <a:buNone/>
            </a:pPr>
            <a:r>
              <a:rPr lang="zh-CN" altLang="en-US" sz="2800" dirty="0">
                <a:solidFill>
                  <a:schemeClr val="tx1"/>
                </a:solidFill>
                <a:latin typeface="+mj-lt"/>
                <a:cs typeface="+mj-lt"/>
              </a:rPr>
              <a:t>2.建筑安装填报依据为项目支付明细账的，需要提供明细账汇中大额工程款</a:t>
            </a:r>
            <a:r>
              <a:rPr lang="zh-CN" altLang="en-US" sz="2800" dirty="0">
                <a:latin typeface="+mj-lt"/>
                <a:cs typeface="+mj-lt"/>
                <a:sym typeface="+mn-ea"/>
              </a:rPr>
              <a:t>发票</a:t>
            </a:r>
            <a:r>
              <a:rPr lang="zh-CN" altLang="en-US" sz="2800" dirty="0">
                <a:solidFill>
                  <a:schemeClr val="tx1"/>
                </a:solidFill>
                <a:latin typeface="+mj-lt"/>
                <a:cs typeface="+mj-lt"/>
              </a:rPr>
              <a:t>（200万以上）。</a:t>
            </a:r>
            <a:endParaRPr lang="zh-CN" altLang="en-US" sz="2800" dirty="0">
              <a:solidFill>
                <a:schemeClr val="tx1"/>
              </a:solidFill>
              <a:latin typeface="+mj-lt"/>
              <a:cs typeface="+mj-lt"/>
            </a:endParaRPr>
          </a:p>
          <a:p>
            <a:pPr marL="0" indent="0">
              <a:lnSpc>
                <a:spcPct val="150000"/>
              </a:lnSpc>
              <a:buNone/>
            </a:pPr>
            <a:r>
              <a:rPr lang="zh-CN" altLang="en-US" sz="2800" dirty="0">
                <a:solidFill>
                  <a:schemeClr val="tx1"/>
                </a:solidFill>
                <a:latin typeface="+mj-lt"/>
                <a:cs typeface="+mj-lt"/>
              </a:rPr>
              <a:t>3.设备工器具凭证为“在建工程--在安装设备”或</a:t>
            </a:r>
            <a:r>
              <a:rPr lang="zh-CN" altLang="en-US" sz="2800" dirty="0">
                <a:latin typeface="+mj-lt"/>
                <a:cs typeface="+mj-lt"/>
                <a:sym typeface="+mn-ea"/>
              </a:rPr>
              <a:t>“固定资产”</a:t>
            </a:r>
            <a:r>
              <a:rPr lang="zh-CN" altLang="en-US" sz="2800" dirty="0">
                <a:solidFill>
                  <a:schemeClr val="tx1"/>
                </a:solidFill>
                <a:latin typeface="+mj-lt"/>
                <a:cs typeface="+mj-lt"/>
              </a:rPr>
              <a:t>科目余额表的，需要提供大额设备购置发票（200万以上）。</a:t>
            </a:r>
            <a:endParaRPr lang="zh-CN" altLang="en-US" sz="2800" dirty="0">
              <a:solidFill>
                <a:schemeClr val="tx1"/>
              </a:solidFill>
              <a:latin typeface="+mj-lt"/>
              <a:cs typeface="+mj-lt"/>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4"/>
          <p:cNvSpPr/>
          <p:nvPr/>
        </p:nvSpPr>
        <p:spPr>
          <a:xfrm>
            <a:off x="1524000" y="1588"/>
            <a:ext cx="309563" cy="368300"/>
          </a:xfrm>
          <a:prstGeom prst="rect">
            <a:avLst/>
          </a:prstGeom>
          <a:noFill/>
          <a:ln w="9525">
            <a:noFill/>
          </a:ln>
        </p:spPr>
        <p:txBody>
          <a:bodyPr wrap="none" anchor="ctr" anchorCtr="0">
            <a:spAutoFit/>
          </a:bodyPr>
          <a:p>
            <a:endParaRPr lang="zh-CN" altLang="en-US" dirty="0">
              <a:latin typeface="Arial" panose="020B0604020202090204" pitchFamily="34" charset="0"/>
              <a:ea typeface="宋体" panose="02010600030101010101" pitchFamily="2" charset="-122"/>
            </a:endParaRPr>
          </a:p>
        </p:txBody>
      </p:sp>
      <p:sp>
        <p:nvSpPr>
          <p:cNvPr id="90114" name="矩形 27"/>
          <p:cNvSpPr/>
          <p:nvPr/>
        </p:nvSpPr>
        <p:spPr>
          <a:xfrm>
            <a:off x="2246313" y="1428750"/>
            <a:ext cx="4305300" cy="922020"/>
          </a:xfrm>
          <a:prstGeom prst="rect">
            <a:avLst/>
          </a:prstGeom>
          <a:noFill/>
          <a:ln w="9525">
            <a:noFill/>
          </a:ln>
        </p:spPr>
        <p:txBody>
          <a:bodyPr wrap="none" anchor="t" anchorCtr="0">
            <a:spAutoFit/>
          </a:bodyPr>
          <a:p>
            <a:r>
              <a:rPr lang="zh-CN" altLang="en-US" sz="5400" b="1" dirty="0">
                <a:latin typeface="Arial" panose="020B0604020202090204" pitchFamily="34" charset="0"/>
                <a:ea typeface="宋体" panose="02010600030101010101" pitchFamily="2" charset="-122"/>
              </a:rPr>
              <a:t>五、工作要求</a:t>
            </a:r>
            <a:endParaRPr lang="zh-CN" altLang="en-US" sz="5400" b="1" dirty="0">
              <a:latin typeface="Arial" panose="020B0604020202090204" pitchFamily="34" charset="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2"/>
          <p:cNvSpPr>
            <a:spLocks noChangeArrowheads="1"/>
          </p:cNvSpPr>
          <p:nvPr/>
        </p:nvSpPr>
        <p:spPr bwMode="auto">
          <a:xfrm>
            <a:off x="493395" y="862330"/>
            <a:ext cx="10997565" cy="3322955"/>
          </a:xfrm>
          <a:prstGeom prst="rect">
            <a:avLst/>
          </a:prstGeom>
          <a:noFill/>
          <a:ln w="9525">
            <a:noFill/>
            <a:miter lim="800000"/>
          </a:ln>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lang="en-US" sz="2800" noProof="0" dirty="0">
                <a:ln>
                  <a:noFill/>
                </a:ln>
                <a:solidFill>
                  <a:srgbClr val="FF0000"/>
                </a:solidFill>
                <a:effectLst/>
                <a:uLnTx/>
                <a:uFillTx/>
                <a:latin typeface="+mj-lt"/>
                <a:ea typeface="仿宋_GB2312" charset="0"/>
                <a:cs typeface="+mj-lt"/>
                <a:sym typeface="+mn-ea"/>
              </a:rPr>
              <a:t>6.“</a:t>
            </a:r>
            <a:r>
              <a:rPr sz="2800" noProof="0" dirty="0">
                <a:ln>
                  <a:noFill/>
                </a:ln>
                <a:solidFill>
                  <a:srgbClr val="FF0000"/>
                </a:solidFill>
                <a:effectLst/>
                <a:uLnTx/>
                <a:uFillTx/>
                <a:latin typeface="+mj-lt"/>
                <a:ea typeface="仿宋_GB2312" charset="0"/>
                <a:cs typeface="+mj-lt"/>
                <a:sym typeface="+mn-ea"/>
              </a:rPr>
              <a:t>建设用地费</a:t>
            </a:r>
            <a:r>
              <a:rPr lang="en-US" sz="2800" noProof="0" dirty="0">
                <a:ln>
                  <a:noFill/>
                </a:ln>
                <a:solidFill>
                  <a:srgbClr val="FF0000"/>
                </a:solidFill>
                <a:effectLst/>
                <a:uLnTx/>
                <a:uFillTx/>
                <a:latin typeface="+mj-lt"/>
                <a:ea typeface="仿宋_GB2312" charset="0"/>
                <a:cs typeface="+mj-lt"/>
                <a:sym typeface="+mn-ea"/>
              </a:rPr>
              <a:t>”</a:t>
            </a:r>
            <a:r>
              <a:rPr sz="2800" noProof="0" dirty="0">
                <a:ln>
                  <a:noFill/>
                </a:ln>
                <a:solidFill>
                  <a:srgbClr val="FF0000"/>
                </a:solidFill>
                <a:effectLst/>
                <a:uLnTx/>
                <a:uFillTx/>
                <a:latin typeface="+mj-lt"/>
                <a:ea typeface="仿宋_GB2312" charset="0"/>
                <a:cs typeface="+mj-lt"/>
                <a:sym typeface="+mn-ea"/>
              </a:rPr>
              <a:t>解释中增加“（7）失地农民养老保险”，</a:t>
            </a:r>
            <a:endParaRPr sz="2800" noProof="0" dirty="0">
              <a:ln>
                <a:noFill/>
              </a:ln>
              <a:solidFill>
                <a:srgbClr val="FF0000"/>
              </a:solidFill>
              <a:effectLst/>
              <a:uLnTx/>
              <a:uFillTx/>
              <a:latin typeface="+mj-lt"/>
              <a:ea typeface="仿宋_GB2312" charset="0"/>
              <a:cs typeface="+mj-lt"/>
              <a:sym typeface="+mn-ea"/>
            </a:endParaRPr>
          </a:p>
          <a:p>
            <a:pPr marL="0" marR="0" lvl="0" indent="0" algn="just" defTabSz="914400" rtl="0" eaLnBrk="0" fontAlgn="base" latinLnBrk="0" hangingPunct="0">
              <a:lnSpc>
                <a:spcPct val="150000"/>
              </a:lnSpc>
              <a:spcBef>
                <a:spcPct val="0"/>
              </a:spcBef>
              <a:spcAft>
                <a:spcPct val="0"/>
              </a:spcAft>
              <a:buClrTx/>
              <a:buSzTx/>
              <a:buFont typeface="Arial" panose="020B0604020202090204" pitchFamily="34" charset="0"/>
              <a:buNone/>
              <a:defRPr/>
            </a:pPr>
            <a:r>
              <a:rPr lang="en-US" sz="2800" noProof="0" dirty="0">
                <a:ln>
                  <a:noFill/>
                </a:ln>
                <a:solidFill>
                  <a:srgbClr val="FF0000"/>
                </a:solidFill>
                <a:effectLst/>
                <a:uLnTx/>
                <a:uFillTx/>
                <a:latin typeface="+mj-lt"/>
                <a:ea typeface="仿宋_GB2312" charset="0"/>
                <a:cs typeface="+mj-lt"/>
                <a:sym typeface="+mn-ea"/>
              </a:rPr>
              <a:t>      </a:t>
            </a:r>
            <a:r>
              <a:rPr sz="2800" b="1" noProof="0" dirty="0">
                <a:ln>
                  <a:noFill/>
                </a:ln>
                <a:solidFill>
                  <a:schemeClr val="tx1"/>
                </a:solidFill>
                <a:effectLst/>
                <a:uLnTx/>
                <a:uFillTx/>
                <a:latin typeface="+mj-lt"/>
                <a:ea typeface="仿宋_GB2312" charset="0"/>
                <a:cs typeface="+mj-lt"/>
                <a:sym typeface="+mn-ea"/>
              </a:rPr>
              <a:t>失地农民养老保险</a:t>
            </a:r>
            <a:r>
              <a:rPr sz="2800" noProof="0" dirty="0">
                <a:ln>
                  <a:noFill/>
                </a:ln>
                <a:solidFill>
                  <a:schemeClr val="tx1"/>
                </a:solidFill>
                <a:effectLst/>
                <a:uLnTx/>
                <a:uFillTx/>
                <a:latin typeface="+mj-lt"/>
                <a:ea typeface="仿宋_GB2312" charset="0"/>
                <a:cs typeface="+mj-lt"/>
                <a:sym typeface="+mn-ea"/>
              </a:rPr>
              <a:t>指为保障失地农民的权益，政府出台失地养老保险制度，将失地农民纳入社保，从而解决其长期基本生活保障的需要。包括：失地农民基本生活保障资金、社会保障风险准备金、政府补助资金等。</a:t>
            </a:r>
            <a:endParaRPr kumimoji="0" sz="2800" i="0" u="none" strike="noStrike" kern="1200" cap="none" spc="0" normalizeH="0" baseline="0" noProof="0" dirty="0">
              <a:ln>
                <a:noFill/>
              </a:ln>
              <a:solidFill>
                <a:schemeClr val="tx1"/>
              </a:solidFill>
              <a:effectLst/>
              <a:uLnTx/>
              <a:uFillTx/>
              <a:latin typeface="+mj-lt"/>
              <a:ea typeface="仿宋_GB2312" charset="0"/>
              <a:cs typeface="+mj-lt"/>
              <a:sym typeface="+mn-ea"/>
            </a:endParaRPr>
          </a:p>
        </p:txBody>
      </p:sp>
      <p:sp>
        <p:nvSpPr>
          <p:cNvPr id="84994" name="标题 1"/>
          <p:cNvSpPr>
            <a:spLocks noGrp="1"/>
          </p:cNvSpPr>
          <p:nvPr>
            <p:ph type="title"/>
          </p:nvPr>
        </p:nvSpPr>
        <p:spPr>
          <a:xfrm>
            <a:off x="1198880" y="-317"/>
            <a:ext cx="7234238" cy="60325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200" dirty="0">
                <a:latin typeface="微软雅黑" panose="020B0503020204020204" charset="-122"/>
                <a:ea typeface="微软雅黑" panose="020B0503020204020204" charset="-122"/>
                <a:sym typeface="+mn-ea"/>
              </a:rPr>
              <a:t>固定资产投资项目情况（</a:t>
            </a:r>
            <a:r>
              <a:rPr lang="en-US" altLang="zh-CN" sz="3200" dirty="0">
                <a:latin typeface="微软雅黑" panose="020B0503020204020204" charset="-122"/>
                <a:ea typeface="微软雅黑" panose="020B0503020204020204" charset="-122"/>
                <a:sym typeface="+mn-ea"/>
              </a:rPr>
              <a:t>206</a:t>
            </a:r>
            <a:r>
              <a:rPr lang="zh-CN" altLang="en-US" sz="3200" dirty="0">
                <a:latin typeface="微软雅黑" panose="020B0503020204020204" charset="-122"/>
                <a:ea typeface="微软雅黑" panose="020B0503020204020204" charset="-122"/>
                <a:sym typeface="+mn-ea"/>
              </a:rPr>
              <a:t>表）</a:t>
            </a:r>
            <a:endParaRPr kumimoji="0" lang="zh-CN" altLang="en-US" sz="3200" b="1" i="0" u="none" strike="noStrike" kern="1200" cap="none" spc="0" normalizeH="0" baseline="0" noProof="0" dirty="0" smtClean="0">
              <a:ln>
                <a:noFill/>
              </a:ln>
              <a:solidFill>
                <a:schemeClr val="tx1"/>
              </a:solidFill>
              <a:effectLst/>
              <a:uLnTx/>
              <a:uFillTx/>
              <a:latin typeface="+mn-ea"/>
              <a:ea typeface="+mn-ea"/>
              <a:cs typeface="+mj-cs"/>
              <a:sym typeface="+mn-lt"/>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Box 7"/>
          <p:cNvSpPr txBox="1"/>
          <p:nvPr/>
        </p:nvSpPr>
        <p:spPr>
          <a:xfrm>
            <a:off x="478155" y="1052830"/>
            <a:ext cx="10835005" cy="3969385"/>
          </a:xfrm>
          <a:prstGeom prst="rect">
            <a:avLst/>
          </a:prstGeom>
          <a:noFill/>
          <a:ln w="9525">
            <a:noFill/>
          </a:ln>
        </p:spPr>
        <p:txBody>
          <a:bodyPr wrap="square" anchor="t" anchorCtr="0">
            <a:spAutoFit/>
          </a:bodyPr>
          <a:p>
            <a:pPr>
              <a:lnSpc>
                <a:spcPct val="150000"/>
              </a:lnSpc>
            </a:pPr>
            <a:r>
              <a:rPr lang="en-US" altLang="zh-CN" sz="2800" b="1" dirty="0">
                <a:solidFill>
                  <a:schemeClr val="tx1"/>
                </a:solidFill>
                <a:latin typeface="+mj-lt"/>
                <a:ea typeface="仿宋_GB2312" panose="02010609030101010101" pitchFamily="49" charset="-122"/>
                <a:cs typeface="+mj-lt"/>
              </a:rPr>
              <a:t> </a:t>
            </a:r>
            <a:r>
              <a:rPr lang="en-US" altLang="zh-CN" sz="2800" b="1" dirty="0">
                <a:solidFill>
                  <a:schemeClr val="tx1"/>
                </a:solidFill>
                <a:latin typeface="黑体" charset="0"/>
                <a:ea typeface="黑体" charset="0"/>
                <a:cs typeface="黑体" charset="0"/>
              </a:rPr>
              <a:t> 一</a:t>
            </a:r>
            <a:r>
              <a:rPr lang="zh-CN" altLang="en-US" sz="2800" b="1" dirty="0">
                <a:solidFill>
                  <a:schemeClr val="tx1"/>
                </a:solidFill>
                <a:latin typeface="黑体" charset="0"/>
                <a:ea typeface="黑体" charset="0"/>
                <a:cs typeface="黑体" charset="0"/>
              </a:rPr>
              <a:t>、</a:t>
            </a:r>
            <a:r>
              <a:rPr lang="zh-CN" sz="2800" b="1" dirty="0">
                <a:solidFill>
                  <a:schemeClr val="tx1"/>
                </a:solidFill>
                <a:latin typeface="黑体" charset="0"/>
                <a:ea typeface="黑体" charset="0"/>
                <a:cs typeface="黑体" charset="0"/>
              </a:rPr>
              <a:t>年报工作</a:t>
            </a:r>
            <a:endParaRPr lang="zh-CN" sz="2800" b="1" dirty="0">
              <a:solidFill>
                <a:schemeClr val="tx1"/>
              </a:solidFill>
              <a:latin typeface="+mj-lt"/>
              <a:ea typeface="微软雅黑" panose="020B0503020204020204" charset="-122"/>
              <a:cs typeface="+mj-lt"/>
            </a:endParaRPr>
          </a:p>
          <a:p>
            <a:pPr>
              <a:lnSpc>
                <a:spcPct val="150000"/>
              </a:lnSpc>
            </a:pPr>
            <a:r>
              <a:rPr lang="zh-CN" altLang="en-US" sz="2800" b="1" kern="100" noProof="0" dirty="0">
                <a:solidFill>
                  <a:schemeClr val="tx1"/>
                </a:solidFill>
                <a:latin typeface="+mj-lt"/>
                <a:ea typeface="微软雅黑" panose="020B0503020204020204" charset="-122"/>
                <a:cs typeface="+mj-lt"/>
                <a:sym typeface="+mn-ea"/>
              </a:rPr>
              <a:t> </a:t>
            </a:r>
            <a:r>
              <a:rPr lang="en-US" altLang="zh-CN" sz="2800" b="1" kern="100" noProof="0" dirty="0">
                <a:solidFill>
                  <a:schemeClr val="tx1"/>
                </a:solidFill>
                <a:latin typeface="+mj-lt"/>
                <a:ea typeface="微软雅黑" panose="020B0503020204020204" charset="-122"/>
                <a:cs typeface="+mj-lt"/>
                <a:sym typeface="+mn-ea"/>
              </a:rPr>
              <a:t> </a:t>
            </a:r>
            <a:endParaRPr lang="en-US" altLang="zh-CN" sz="2800" b="1" kern="100" noProof="0" dirty="0">
              <a:solidFill>
                <a:schemeClr val="tx1"/>
              </a:solidFill>
              <a:latin typeface="+mj-lt"/>
              <a:ea typeface="微软雅黑" panose="020B0503020204020204" charset="-122"/>
              <a:cs typeface="+mj-lt"/>
              <a:sym typeface="+mn-ea"/>
            </a:endParaRPr>
          </a:p>
          <a:p>
            <a:pPr>
              <a:lnSpc>
                <a:spcPct val="150000"/>
              </a:lnSpc>
            </a:pPr>
            <a:r>
              <a:rPr lang="en-US" altLang="zh-CN" sz="2800" b="1" kern="100" noProof="0" dirty="0">
                <a:solidFill>
                  <a:schemeClr val="tx1"/>
                </a:solidFill>
                <a:latin typeface="+mj-lt"/>
                <a:ea typeface="微软雅黑" panose="020B0503020204020204" charset="-122"/>
                <a:cs typeface="+mj-lt"/>
                <a:sym typeface="+mn-ea"/>
              </a:rPr>
              <a:t>   </a:t>
            </a:r>
            <a:r>
              <a:rPr lang="zh-CN" altLang="en-US" sz="2800" kern="100" noProof="0" dirty="0">
                <a:solidFill>
                  <a:schemeClr val="tx1"/>
                </a:solidFill>
                <a:latin typeface="+mj-lt"/>
                <a:ea typeface="仿宋_GB2312" panose="02010609030101010101" pitchFamily="49" charset="-122"/>
                <a:cs typeface="+mj-lt"/>
                <a:sym typeface="+mn-ea"/>
              </a:rPr>
              <a:t>101 调查单位基本情况</a:t>
            </a:r>
            <a:endParaRPr lang="en-US" altLang="zh-CN" sz="2800" b="1" kern="100" noProof="0" dirty="0">
              <a:solidFill>
                <a:schemeClr val="tx1"/>
              </a:solidFill>
              <a:latin typeface="+mj-lt"/>
              <a:ea typeface="微软雅黑" panose="020B0503020204020204" charset="-122"/>
              <a:cs typeface="+mj-lt"/>
              <a:sym typeface="+mn-ea"/>
            </a:endParaRPr>
          </a:p>
          <a:p>
            <a:pPr>
              <a:lnSpc>
                <a:spcPct val="150000"/>
              </a:lnSpc>
            </a:pPr>
            <a:r>
              <a:rPr lang="en-US" altLang="zh-CN" sz="2800" dirty="0">
                <a:solidFill>
                  <a:schemeClr val="tx1"/>
                </a:solidFill>
                <a:latin typeface="+mj-lt"/>
                <a:ea typeface="仿宋_GB2312" panose="02010609030101010101" pitchFamily="49" charset="-122"/>
                <a:cs typeface="+mj-lt"/>
              </a:rPr>
              <a:t>   H108 固定资产投资项目新增生产能力情况</a:t>
            </a:r>
            <a:endParaRPr lang="en-US" altLang="zh-CN" sz="2800" dirty="0">
              <a:solidFill>
                <a:schemeClr val="tx1"/>
              </a:solidFill>
              <a:latin typeface="+mj-lt"/>
              <a:ea typeface="仿宋_GB2312" panose="02010609030101010101" pitchFamily="49" charset="-122"/>
              <a:cs typeface="+mj-lt"/>
            </a:endParaRPr>
          </a:p>
          <a:p>
            <a:pPr>
              <a:lnSpc>
                <a:spcPct val="150000"/>
              </a:lnSpc>
            </a:pPr>
            <a:r>
              <a:rPr lang="en-US" altLang="zh-CN" sz="2800" dirty="0">
                <a:solidFill>
                  <a:schemeClr val="tx1"/>
                </a:solidFill>
                <a:latin typeface="+mj-lt"/>
                <a:ea typeface="仿宋_GB2312" panose="02010609030101010101" pitchFamily="49" charset="-122"/>
                <a:cs typeface="+mj-lt"/>
              </a:rPr>
              <a:t> </a:t>
            </a:r>
            <a:r>
              <a:rPr lang="zh-CN" altLang="en-US" sz="2800" dirty="0">
                <a:solidFill>
                  <a:schemeClr val="tx1"/>
                </a:solidFill>
                <a:latin typeface="+mj-lt"/>
                <a:ea typeface="仿宋_GB2312" panose="02010609030101010101" pitchFamily="49" charset="-122"/>
                <a:cs typeface="+mj-lt"/>
              </a:rPr>
              <a:t>  </a:t>
            </a:r>
            <a:endParaRPr lang="zh-CN" altLang="en-US" sz="2800" dirty="0">
              <a:solidFill>
                <a:schemeClr val="tx1"/>
              </a:solidFill>
              <a:latin typeface="+mj-lt"/>
              <a:ea typeface="仿宋_GB2312" panose="02010609030101010101" pitchFamily="49" charset="-122"/>
              <a:cs typeface="+mj-lt"/>
            </a:endParaRPr>
          </a:p>
          <a:p>
            <a:pPr>
              <a:lnSpc>
                <a:spcPct val="150000"/>
              </a:lnSpc>
            </a:pPr>
            <a:r>
              <a:rPr lang="zh-CN" altLang="en-US" sz="2800" dirty="0">
                <a:solidFill>
                  <a:schemeClr val="tx1"/>
                </a:solidFill>
                <a:latin typeface="+mj-lt"/>
                <a:ea typeface="仿宋_GB2312" charset="0"/>
                <a:cs typeface="+mj-lt"/>
              </a:rPr>
              <a:t>   </a:t>
            </a:r>
            <a:r>
              <a:rPr lang="en-US" altLang="zh-CN" sz="2800">
                <a:solidFill>
                  <a:srgbClr val="FF0000"/>
                </a:solidFill>
                <a:latin typeface="+mj-lt"/>
                <a:ea typeface="仿宋_GB2312" charset="0"/>
                <a:cs typeface="+mj-lt"/>
                <a:sym typeface="+mn-ea"/>
              </a:rPr>
              <a:t>1</a:t>
            </a:r>
            <a:r>
              <a:rPr lang="zh-CN" altLang="en-US" sz="2800">
                <a:solidFill>
                  <a:srgbClr val="FF0000"/>
                </a:solidFill>
                <a:latin typeface="+mj-lt"/>
                <a:ea typeface="仿宋_GB2312" charset="0"/>
                <a:cs typeface="+mj-lt"/>
                <a:sym typeface="+mn-ea"/>
              </a:rPr>
              <a:t>月</a:t>
            </a:r>
            <a:r>
              <a:rPr lang="en-US" altLang="zh-CN" sz="2800">
                <a:solidFill>
                  <a:srgbClr val="FF0000"/>
                </a:solidFill>
                <a:latin typeface="+mj-lt"/>
                <a:ea typeface="仿宋_GB2312" charset="0"/>
                <a:cs typeface="+mj-lt"/>
                <a:sym typeface="+mn-ea"/>
              </a:rPr>
              <a:t>20</a:t>
            </a:r>
            <a:r>
              <a:rPr lang="zh-CN" altLang="en-US" sz="2800">
                <a:solidFill>
                  <a:srgbClr val="FF0000"/>
                </a:solidFill>
                <a:latin typeface="+mj-lt"/>
                <a:ea typeface="仿宋_GB2312" charset="0"/>
                <a:cs typeface="+mj-lt"/>
                <a:sym typeface="+mn-ea"/>
              </a:rPr>
              <a:t>日</a:t>
            </a:r>
            <a:r>
              <a:rPr lang="en-US" altLang="zh-CN" sz="2800">
                <a:solidFill>
                  <a:srgbClr val="FF0000"/>
                </a:solidFill>
                <a:latin typeface="+mj-lt"/>
                <a:ea typeface="仿宋_GB2312" charset="0"/>
                <a:cs typeface="+mj-lt"/>
                <a:sym typeface="+mn-ea"/>
              </a:rPr>
              <a:t>0</a:t>
            </a:r>
            <a:r>
              <a:rPr lang="zh-CN" altLang="en-US" sz="2800">
                <a:solidFill>
                  <a:srgbClr val="FF0000"/>
                </a:solidFill>
                <a:latin typeface="+mj-lt"/>
                <a:ea typeface="仿宋_GB2312" charset="0"/>
                <a:cs typeface="+mj-lt"/>
                <a:sym typeface="+mn-ea"/>
              </a:rPr>
              <a:t>时开网</a:t>
            </a:r>
            <a:r>
              <a:rPr lang="en-US" altLang="zh-CN" sz="2800">
                <a:solidFill>
                  <a:srgbClr val="FF0000"/>
                </a:solidFill>
                <a:latin typeface="+mj-lt"/>
                <a:ea typeface="仿宋_GB2312" charset="0"/>
                <a:cs typeface="+mj-lt"/>
                <a:sym typeface="+mn-ea"/>
              </a:rPr>
              <a:t>,3</a:t>
            </a:r>
            <a:r>
              <a:rPr lang="zh-CN" altLang="en-US" sz="2800">
                <a:solidFill>
                  <a:srgbClr val="FF0000"/>
                </a:solidFill>
                <a:latin typeface="+mj-lt"/>
                <a:ea typeface="仿宋_GB2312" charset="0"/>
                <a:cs typeface="+mj-lt"/>
                <a:sym typeface="+mn-ea"/>
              </a:rPr>
              <a:t>月</a:t>
            </a:r>
            <a:r>
              <a:rPr lang="en-US" altLang="zh-CN" sz="2800">
                <a:solidFill>
                  <a:srgbClr val="FF0000"/>
                </a:solidFill>
                <a:latin typeface="+mj-lt"/>
                <a:ea typeface="仿宋_GB2312" charset="0"/>
                <a:cs typeface="+mj-lt"/>
                <a:sym typeface="+mn-ea"/>
              </a:rPr>
              <a:t>10</a:t>
            </a:r>
            <a:r>
              <a:rPr lang="zh-CN" altLang="en-US" sz="2800">
                <a:solidFill>
                  <a:srgbClr val="FF0000"/>
                </a:solidFill>
                <a:latin typeface="+mj-lt"/>
                <a:ea typeface="仿宋_GB2312" charset="0"/>
                <a:cs typeface="+mj-lt"/>
                <a:sym typeface="+mn-ea"/>
              </a:rPr>
              <a:t>日</a:t>
            </a:r>
            <a:r>
              <a:rPr lang="en-US" altLang="zh-CN" sz="2800">
                <a:solidFill>
                  <a:srgbClr val="FF0000"/>
                </a:solidFill>
                <a:latin typeface="+mj-lt"/>
                <a:ea typeface="仿宋_GB2312" charset="0"/>
                <a:cs typeface="+mj-lt"/>
                <a:sym typeface="+mn-ea"/>
              </a:rPr>
              <a:t>24</a:t>
            </a:r>
            <a:r>
              <a:rPr lang="zh-CN" altLang="en-US" sz="2800">
                <a:solidFill>
                  <a:srgbClr val="FF0000"/>
                </a:solidFill>
                <a:latin typeface="+mj-lt"/>
                <a:ea typeface="仿宋_GB2312" charset="0"/>
                <a:cs typeface="+mj-lt"/>
                <a:sym typeface="+mn-ea"/>
              </a:rPr>
              <a:t>时前填报</a:t>
            </a:r>
            <a:endParaRPr lang="zh-CN" altLang="en-US" sz="2800" b="1" dirty="0">
              <a:solidFill>
                <a:schemeClr val="tx1"/>
              </a:solidFill>
              <a:latin typeface="+mj-lt"/>
              <a:ea typeface="仿宋_GB2312" charset="0"/>
              <a:cs typeface="+mj-lt"/>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1170" y="671195"/>
            <a:ext cx="11382375" cy="5908040"/>
          </a:xfrm>
          <a:prstGeom prst="rect">
            <a:avLst/>
          </a:prstGeom>
          <a:noFill/>
          <a:ln w="9525">
            <a:noFill/>
          </a:ln>
        </p:spPr>
        <p:txBody>
          <a:bodyPr wrap="square">
            <a:spAutoFit/>
          </a:bodyPr>
          <a:p>
            <a:pPr>
              <a:lnSpc>
                <a:spcPct val="150000"/>
              </a:lnSpc>
            </a:pPr>
            <a:r>
              <a:rPr lang="zh-CN" altLang="en-US" sz="2800">
                <a:latin typeface="+mj-lt"/>
                <a:ea typeface="仿宋_GB2312" charset="0"/>
                <a:cs typeface="+mj-lt"/>
              </a:rPr>
              <a:t>退库流程：</a:t>
            </a:r>
            <a:endParaRPr lang="zh-CN" altLang="en-US" sz="2800">
              <a:latin typeface="+mj-lt"/>
              <a:ea typeface="仿宋_GB2312" charset="0"/>
              <a:cs typeface="+mj-lt"/>
            </a:endParaRPr>
          </a:p>
          <a:p>
            <a:pPr marL="457200" indent="-457200">
              <a:lnSpc>
                <a:spcPct val="150000"/>
              </a:lnSpc>
              <a:spcBef>
                <a:spcPts val="0"/>
              </a:spcBef>
              <a:spcAft>
                <a:spcPts val="0"/>
              </a:spcAft>
              <a:buClr>
                <a:srgbClr val="C00000"/>
              </a:buClr>
              <a:buFont typeface="Wingdings" panose="05000000000000000000" charset="0"/>
              <a:buChar char=""/>
            </a:pPr>
            <a:r>
              <a:rPr lang="en-US" altLang="zh-CN" sz="2800">
                <a:latin typeface="+mj-lt"/>
                <a:ea typeface="仿宋_GB2312" charset="0"/>
                <a:cs typeface="+mj-lt"/>
              </a:rPr>
              <a:t>1.填写206表</a:t>
            </a:r>
            <a:endParaRPr lang="en-US" altLang="zh-CN" sz="2800">
              <a:latin typeface="+mj-lt"/>
              <a:ea typeface="仿宋_GB2312" charset="0"/>
              <a:cs typeface="+mj-lt"/>
            </a:endParaRPr>
          </a:p>
          <a:p>
            <a:pPr>
              <a:lnSpc>
                <a:spcPct val="150000"/>
              </a:lnSpc>
              <a:spcBef>
                <a:spcPts val="0"/>
              </a:spcBef>
              <a:spcAft>
                <a:spcPts val="0"/>
              </a:spcAft>
            </a:pPr>
            <a:r>
              <a:rPr lang="en-US" altLang="zh-CN" sz="2800">
                <a:latin typeface="+mj-lt"/>
                <a:ea typeface="仿宋_GB2312" charset="0"/>
                <a:cs typeface="+mj-lt"/>
              </a:rPr>
              <a:t>    ①11本年全部投产时间填上，格式：202211，202208</a:t>
            </a:r>
            <a:endParaRPr lang="en-US" altLang="zh-CN" sz="2800">
              <a:latin typeface="+mj-lt"/>
              <a:ea typeface="仿宋_GB2312" charset="0"/>
              <a:cs typeface="+mj-lt"/>
            </a:endParaRPr>
          </a:p>
          <a:p>
            <a:pPr>
              <a:lnSpc>
                <a:spcPct val="150000"/>
              </a:lnSpc>
              <a:spcBef>
                <a:spcPts val="0"/>
              </a:spcBef>
              <a:spcAft>
                <a:spcPts val="0"/>
              </a:spcAft>
            </a:pPr>
            <a:r>
              <a:rPr lang="en-US" altLang="zh-CN" sz="2800">
                <a:latin typeface="+mj-lt"/>
                <a:ea typeface="仿宋_GB2312" charset="0"/>
                <a:cs typeface="+mj-lt"/>
              </a:rPr>
              <a:t>    ②12期末建设状态，选2全部投产</a:t>
            </a:r>
            <a:endParaRPr lang="en-US" altLang="zh-CN" sz="2800">
              <a:latin typeface="+mj-lt"/>
              <a:ea typeface="仿宋_GB2312" charset="0"/>
              <a:cs typeface="+mj-lt"/>
            </a:endParaRPr>
          </a:p>
          <a:p>
            <a:pPr>
              <a:lnSpc>
                <a:spcPct val="150000"/>
              </a:lnSpc>
              <a:spcBef>
                <a:spcPts val="0"/>
              </a:spcBef>
              <a:spcAft>
                <a:spcPts val="0"/>
              </a:spcAft>
            </a:pPr>
            <a:r>
              <a:rPr lang="en-US" altLang="zh-CN" sz="2800">
                <a:latin typeface="+mj-lt"/>
                <a:ea typeface="仿宋_GB2312" charset="0"/>
                <a:cs typeface="+mj-lt"/>
              </a:rPr>
              <a:t>    ③本年新增固定资产128，与自开始建设累计完成投资103填写一致</a:t>
            </a:r>
            <a:endParaRPr lang="en-US" altLang="zh-CN" sz="2800">
              <a:latin typeface="+mj-lt"/>
              <a:ea typeface="仿宋_GB2312" charset="0"/>
              <a:cs typeface="+mj-lt"/>
            </a:endParaRPr>
          </a:p>
          <a:p>
            <a:pPr marL="457200" indent="-457200">
              <a:lnSpc>
                <a:spcPct val="150000"/>
              </a:lnSpc>
              <a:spcBef>
                <a:spcPts val="0"/>
              </a:spcBef>
              <a:spcAft>
                <a:spcPts val="0"/>
              </a:spcAft>
              <a:buClr>
                <a:srgbClr val="C00000"/>
              </a:buClr>
              <a:buFont typeface="Wingdings" panose="05000000000000000000" charset="0"/>
              <a:buChar char=""/>
            </a:pPr>
            <a:r>
              <a:rPr lang="en-US" altLang="zh-CN" sz="2800">
                <a:latin typeface="+mj-lt"/>
                <a:ea typeface="仿宋_GB2312" charset="0"/>
                <a:cs typeface="+mj-lt"/>
              </a:rPr>
              <a:t>2.填写投资项目申请表2022</a:t>
            </a:r>
            <a:endParaRPr lang="en-US" altLang="zh-CN" sz="2800">
              <a:latin typeface="+mj-lt"/>
              <a:ea typeface="仿宋_GB2312" charset="0"/>
              <a:cs typeface="+mj-lt"/>
            </a:endParaRPr>
          </a:p>
          <a:p>
            <a:pPr>
              <a:lnSpc>
                <a:spcPct val="150000"/>
              </a:lnSpc>
              <a:spcBef>
                <a:spcPts val="0"/>
              </a:spcBef>
              <a:spcAft>
                <a:spcPts val="0"/>
              </a:spcAft>
            </a:pPr>
            <a:r>
              <a:rPr lang="en-US" altLang="zh-CN" sz="2800">
                <a:latin typeface="+mj-lt"/>
                <a:ea typeface="仿宋_GB2312" charset="0"/>
                <a:cs typeface="+mj-lt"/>
              </a:rPr>
              <a:t>    ①03审批类型，选择4退出</a:t>
            </a:r>
            <a:endParaRPr lang="en-US" altLang="zh-CN" sz="2800">
              <a:latin typeface="+mj-lt"/>
              <a:ea typeface="仿宋_GB2312" charset="0"/>
              <a:cs typeface="+mj-lt"/>
            </a:endParaRPr>
          </a:p>
          <a:p>
            <a:pPr>
              <a:lnSpc>
                <a:spcPct val="150000"/>
              </a:lnSpc>
              <a:spcBef>
                <a:spcPts val="0"/>
              </a:spcBef>
              <a:spcAft>
                <a:spcPts val="0"/>
              </a:spcAft>
            </a:pPr>
            <a:r>
              <a:rPr lang="en-US" altLang="zh-CN" sz="2800">
                <a:latin typeface="+mj-lt"/>
                <a:ea typeface="仿宋_GB2312" charset="0"/>
                <a:cs typeface="+mj-lt"/>
              </a:rPr>
              <a:t>    ②其余空格根据实际情况填写</a:t>
            </a:r>
            <a:endParaRPr lang="en-US" altLang="zh-CN" sz="2800">
              <a:latin typeface="+mj-lt"/>
              <a:ea typeface="仿宋_GB2312" charset="0"/>
              <a:cs typeface="+mj-lt"/>
            </a:endParaRPr>
          </a:p>
          <a:p>
            <a:pPr>
              <a:lnSpc>
                <a:spcPct val="150000"/>
              </a:lnSpc>
              <a:spcBef>
                <a:spcPts val="0"/>
              </a:spcBef>
              <a:spcAft>
                <a:spcPts val="0"/>
              </a:spcAft>
            </a:pPr>
            <a:r>
              <a:rPr lang="zh-CN" altLang="en-US" sz="2800">
                <a:solidFill>
                  <a:srgbClr val="FF0000"/>
                </a:solidFill>
                <a:latin typeface="+mj-lt"/>
                <a:ea typeface="仿宋_GB2312" charset="0"/>
                <a:cs typeface="+mj-lt"/>
                <a:sym typeface="+mn-ea"/>
              </a:rPr>
              <a:t>注：退出的项目本年也需填写</a:t>
            </a:r>
            <a:r>
              <a:rPr lang="en-US" altLang="zh-CN" sz="2800">
                <a:solidFill>
                  <a:srgbClr val="FF0000"/>
                </a:solidFill>
                <a:latin typeface="+mj-lt"/>
                <a:ea typeface="仿宋_GB2312" charset="0"/>
                <a:cs typeface="+mj-lt"/>
                <a:sym typeface="+mn-ea"/>
              </a:rPr>
              <a:t>H108</a:t>
            </a:r>
            <a:r>
              <a:rPr lang="zh-CN" altLang="en-US" sz="2800">
                <a:solidFill>
                  <a:srgbClr val="FF0000"/>
                </a:solidFill>
                <a:latin typeface="+mj-lt"/>
                <a:ea typeface="仿宋_GB2312" charset="0"/>
                <a:cs typeface="+mj-lt"/>
                <a:sym typeface="+mn-ea"/>
              </a:rPr>
              <a:t>表，不要忘记</a:t>
            </a:r>
            <a:endParaRPr lang="en-US" altLang="zh-CN" sz="2800">
              <a:latin typeface="+mj-lt"/>
              <a:ea typeface="仿宋_GB2312" charset="0"/>
              <a:cs typeface="+mj-lt"/>
            </a:endParaRPr>
          </a:p>
        </p:txBody>
      </p:sp>
      <p:sp>
        <p:nvSpPr>
          <p:cNvPr id="4" name="文本框 3"/>
          <p:cNvSpPr txBox="1"/>
          <p:nvPr/>
        </p:nvSpPr>
        <p:spPr>
          <a:xfrm>
            <a:off x="1143000" y="149225"/>
            <a:ext cx="6617970" cy="521970"/>
          </a:xfrm>
          <a:prstGeom prst="rect">
            <a:avLst/>
          </a:prstGeom>
          <a:noFill/>
        </p:spPr>
        <p:txBody>
          <a:bodyPr wrap="none" rtlCol="0" anchor="t">
            <a:spAutoFit/>
          </a:bodyPr>
          <a:p>
            <a:r>
              <a:rPr lang="zh-CN" altLang="en-US" sz="2800" b="1">
                <a:latin typeface="仿宋_GB2312" charset="0"/>
                <a:ea typeface="仿宋_GB2312" charset="0"/>
                <a:cs typeface="仿宋_GB2312" charset="0"/>
                <a:sym typeface="+mn-ea"/>
              </a:rPr>
              <a:t>认真梳理项目进展，已完工项目及时退库</a:t>
            </a:r>
            <a:endParaRPr lang="zh-CN" altLang="en-US" sz="2800" b="1">
              <a:latin typeface="仿宋_GB2312" charset="0"/>
              <a:ea typeface="仿宋_GB2312" charset="0"/>
              <a:cs typeface="仿宋_GB2312" charset="0"/>
              <a:sym typeface="+mn-ea"/>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Box 7"/>
          <p:cNvSpPr txBox="1"/>
          <p:nvPr/>
        </p:nvSpPr>
        <p:spPr>
          <a:xfrm>
            <a:off x="466090" y="1004570"/>
            <a:ext cx="11411585" cy="4615815"/>
          </a:xfrm>
          <a:prstGeom prst="rect">
            <a:avLst/>
          </a:prstGeom>
          <a:noFill/>
          <a:ln w="9525">
            <a:noFill/>
          </a:ln>
        </p:spPr>
        <p:txBody>
          <a:bodyPr wrap="square" anchor="t" anchorCtr="0">
            <a:spAutoFit/>
          </a:bodyPr>
          <a:p>
            <a:pPr>
              <a:lnSpc>
                <a:spcPct val="150000"/>
              </a:lnSpc>
            </a:pPr>
            <a:r>
              <a:rPr lang="en-US" altLang="zh-CN" sz="2800" b="1" dirty="0">
                <a:latin typeface="黑体" charset="0"/>
                <a:ea typeface="黑体" charset="0"/>
                <a:cs typeface="黑体" charset="0"/>
              </a:rPr>
              <a:t>  </a:t>
            </a:r>
            <a:r>
              <a:rPr lang="zh-CN" altLang="en-US" sz="2800" b="1" dirty="0">
                <a:latin typeface="黑体" charset="0"/>
                <a:ea typeface="黑体" charset="0"/>
                <a:cs typeface="黑体" charset="0"/>
              </a:rPr>
              <a:t>二、月报工作</a:t>
            </a:r>
            <a:endParaRPr lang="en-US" altLang="zh-CN" sz="2800" dirty="0">
              <a:latin typeface="+mj-lt"/>
              <a:ea typeface="微软雅黑" panose="020B0503020204020204" charset="-122"/>
              <a:cs typeface="+mj-lt"/>
            </a:endParaRPr>
          </a:p>
          <a:p>
            <a:pPr>
              <a:lnSpc>
                <a:spcPct val="150000"/>
              </a:lnSpc>
            </a:pPr>
            <a:r>
              <a:rPr lang="zh-CN" altLang="en-US" sz="2800" dirty="0">
                <a:latin typeface="+mj-lt"/>
                <a:ea typeface="仿宋_GB2312" panose="02010609030101010101" pitchFamily="49" charset="-122"/>
                <a:cs typeface="+mj-lt"/>
              </a:rPr>
              <a:t>    </a:t>
            </a:r>
            <a:endParaRPr lang="zh-CN" altLang="en-US" sz="2800" dirty="0">
              <a:latin typeface="+mj-lt"/>
              <a:ea typeface="仿宋_GB2312" panose="02010609030101010101" pitchFamily="49" charset="-122"/>
              <a:cs typeface="+mj-lt"/>
            </a:endParaRPr>
          </a:p>
          <a:p>
            <a:pPr>
              <a:lnSpc>
                <a:spcPct val="150000"/>
              </a:lnSpc>
            </a:pPr>
            <a:r>
              <a:rPr lang="zh-CN" altLang="en-US" sz="2800" dirty="0">
                <a:latin typeface="+mj-lt"/>
                <a:ea typeface="仿宋_GB2312" panose="02010609030101010101" pitchFamily="49" charset="-122"/>
                <a:cs typeface="+mj-lt"/>
              </a:rPr>
              <a:t>    各项目报数时需提供相关支撑材料，特别是当月新增投资超过</a:t>
            </a:r>
            <a:r>
              <a:rPr lang="en-US" altLang="zh-CN" sz="2800" dirty="0">
                <a:latin typeface="+mj-lt"/>
                <a:ea typeface="仿宋_GB2312" panose="02010609030101010101" pitchFamily="49" charset="-122"/>
                <a:cs typeface="+mj-lt"/>
              </a:rPr>
              <a:t>2000</a:t>
            </a:r>
            <a:r>
              <a:rPr lang="zh-CN" altLang="en-US" sz="2800" dirty="0">
                <a:latin typeface="+mj-lt"/>
                <a:ea typeface="仿宋_GB2312" panose="02010609030101010101" pitchFamily="49" charset="-122"/>
                <a:cs typeface="+mj-lt"/>
              </a:rPr>
              <a:t>万元的项目，需提供盖章版本年完成投资材料，并不是只提供当月投资。</a:t>
            </a:r>
            <a:endParaRPr lang="zh-CN" altLang="en-US" sz="2800" dirty="0">
              <a:latin typeface="+mj-lt"/>
              <a:ea typeface="仿宋_GB2312" panose="02010609030101010101" pitchFamily="49" charset="-122"/>
              <a:cs typeface="+mj-lt"/>
            </a:endParaRPr>
          </a:p>
          <a:p>
            <a:pPr>
              <a:lnSpc>
                <a:spcPct val="150000"/>
              </a:lnSpc>
            </a:pPr>
            <a:r>
              <a:rPr lang="en-US" altLang="zh-CN" sz="2800" dirty="0">
                <a:solidFill>
                  <a:schemeClr val="tx1"/>
                </a:solidFill>
                <a:latin typeface="+mj-lt"/>
                <a:ea typeface="仿宋_GB2312" panose="02010609030101010101" pitchFamily="49" charset="-122"/>
                <a:cs typeface="+mj-lt"/>
              </a:rPr>
              <a:t>     </a:t>
            </a:r>
            <a:endParaRPr lang="en-US" altLang="zh-CN" sz="2800" dirty="0">
              <a:solidFill>
                <a:schemeClr val="tx1"/>
              </a:solidFill>
              <a:latin typeface="+mj-lt"/>
              <a:ea typeface="仿宋_GB2312" panose="02010609030101010101" pitchFamily="49" charset="-122"/>
              <a:cs typeface="+mj-lt"/>
            </a:endParaRPr>
          </a:p>
          <a:p>
            <a:pPr>
              <a:lnSpc>
                <a:spcPct val="150000"/>
              </a:lnSpc>
            </a:pPr>
            <a:r>
              <a:rPr lang="en-US" altLang="zh-CN" sz="2800" dirty="0">
                <a:solidFill>
                  <a:schemeClr val="tx1"/>
                </a:solidFill>
                <a:latin typeface="+mj-lt"/>
                <a:ea typeface="仿宋_GB2312" panose="02010609030101010101" pitchFamily="49" charset="-122"/>
                <a:cs typeface="+mj-lt"/>
              </a:rPr>
              <a:t>    word</a:t>
            </a:r>
            <a:r>
              <a:rPr lang="zh-CN" altLang="en-US" sz="2800" dirty="0">
                <a:solidFill>
                  <a:schemeClr val="tx1"/>
                </a:solidFill>
                <a:latin typeface="+mj-lt"/>
                <a:ea typeface="仿宋_GB2312" panose="02010609030101010101" pitchFamily="49" charset="-122"/>
                <a:cs typeface="+mj-lt"/>
              </a:rPr>
              <a:t>文档命名格式：</a:t>
            </a:r>
            <a:r>
              <a:rPr lang="en-US" altLang="zh-CN" sz="2800" dirty="0">
                <a:solidFill>
                  <a:schemeClr val="tx1"/>
                </a:solidFill>
                <a:latin typeface="+mj-lt"/>
                <a:ea typeface="仿宋_GB2312" panose="02010609030101010101" pitchFamily="49" charset="-122"/>
                <a:cs typeface="+mj-lt"/>
              </a:rPr>
              <a:t>18</a:t>
            </a:r>
            <a:r>
              <a:rPr lang="zh-CN" altLang="en-US" sz="2800" dirty="0">
                <a:solidFill>
                  <a:schemeClr val="tx1"/>
                </a:solidFill>
                <a:latin typeface="+mj-lt"/>
                <a:ea typeface="仿宋_GB2312" panose="02010609030101010101" pitchFamily="49" charset="-122"/>
                <a:cs typeface="+mj-lt"/>
              </a:rPr>
              <a:t>位项目代码</a:t>
            </a:r>
            <a:r>
              <a:rPr lang="en-US" altLang="zh-CN" sz="2800" dirty="0">
                <a:solidFill>
                  <a:schemeClr val="tx1"/>
                </a:solidFill>
                <a:latin typeface="+mj-lt"/>
                <a:ea typeface="仿宋_GB2312" panose="02010609030101010101" pitchFamily="49" charset="-122"/>
                <a:cs typeface="+mj-lt"/>
              </a:rPr>
              <a:t>+</a:t>
            </a:r>
            <a:r>
              <a:rPr lang="zh-CN" altLang="en-US" sz="2800" dirty="0">
                <a:solidFill>
                  <a:schemeClr val="tx1"/>
                </a:solidFill>
                <a:latin typeface="+mj-lt"/>
                <a:ea typeface="仿宋_GB2312" panose="02010609030101010101" pitchFamily="49" charset="-122"/>
                <a:cs typeface="+mj-lt"/>
              </a:rPr>
              <a:t>项目名称</a:t>
            </a:r>
            <a:r>
              <a:rPr lang="en-US" altLang="zh-CN" sz="2800" dirty="0">
                <a:solidFill>
                  <a:schemeClr val="tx1"/>
                </a:solidFill>
                <a:latin typeface="+mj-lt"/>
                <a:ea typeface="仿宋_GB2312" panose="02010609030101010101" pitchFamily="49" charset="-122"/>
                <a:cs typeface="+mj-lt"/>
              </a:rPr>
              <a:t>+</a:t>
            </a:r>
            <a:r>
              <a:rPr lang="zh-CN" altLang="en-US" sz="2800" dirty="0">
                <a:solidFill>
                  <a:schemeClr val="tx1"/>
                </a:solidFill>
                <a:latin typeface="+mj-lt"/>
                <a:ea typeface="仿宋_GB2312" panose="02010609030101010101" pitchFamily="49" charset="-122"/>
                <a:cs typeface="+mj-lt"/>
              </a:rPr>
              <a:t>区划码</a:t>
            </a:r>
            <a:endParaRPr lang="zh-CN" altLang="en-US" sz="2800" dirty="0">
              <a:solidFill>
                <a:schemeClr val="tx1"/>
              </a:solidFill>
              <a:latin typeface="+mj-lt"/>
              <a:ea typeface="仿宋_GB2312" panose="02010609030101010101" pitchFamily="49" charset="-122"/>
              <a:cs typeface="+mj-lt"/>
            </a:endParaRPr>
          </a:p>
          <a:p>
            <a:pPr>
              <a:lnSpc>
                <a:spcPct val="150000"/>
              </a:lnSpc>
            </a:pPr>
            <a:r>
              <a:rPr lang="zh-CN" altLang="en-US" sz="2800" dirty="0">
                <a:solidFill>
                  <a:schemeClr val="tx1"/>
                </a:solidFill>
                <a:latin typeface="+mj-lt"/>
                <a:ea typeface="仿宋_GB2312" panose="02010609030101010101" pitchFamily="49" charset="-122"/>
                <a:cs typeface="+mj-lt"/>
              </a:rPr>
              <a:t>    </a:t>
            </a:r>
            <a:r>
              <a:rPr lang="zh-CN" altLang="en-US" sz="2800" dirty="0">
                <a:latin typeface="+mj-lt"/>
                <a:ea typeface="仿宋_GB2312" panose="02010609030101010101" pitchFamily="49" charset="-122"/>
                <a:cs typeface="+mj-lt"/>
                <a:sym typeface="+mn-ea"/>
              </a:rPr>
              <a:t>例如：</a:t>
            </a:r>
            <a:r>
              <a:rPr lang="en-US" altLang="zh-CN" sz="2800" dirty="0">
                <a:latin typeface="+mj-lt"/>
                <a:ea typeface="仿宋_GB2312" panose="02010609030101010101" pitchFamily="49" charset="-122"/>
                <a:cs typeface="+mj-lt"/>
                <a:sym typeface="+mn-ea"/>
              </a:rPr>
              <a:t>123456789123456789</a:t>
            </a:r>
            <a:r>
              <a:rPr lang="zh-CN" altLang="en-US" sz="2800" dirty="0">
                <a:latin typeface="+mj-lt"/>
                <a:ea typeface="仿宋_GB2312" panose="02010609030101010101" pitchFamily="49" charset="-122"/>
                <a:cs typeface="+mj-lt"/>
                <a:sym typeface="+mn-ea"/>
              </a:rPr>
              <a:t>某某项目</a:t>
            </a:r>
            <a:r>
              <a:rPr lang="en-US" altLang="zh-CN" sz="2800" dirty="0">
                <a:latin typeface="+mj-lt"/>
                <a:ea typeface="仿宋_GB2312" panose="02010609030101010101" pitchFamily="49" charset="-122"/>
                <a:cs typeface="+mj-lt"/>
                <a:sym typeface="+mn-ea"/>
              </a:rPr>
              <a:t>110105</a:t>
            </a:r>
            <a:endParaRPr lang="en-US" altLang="zh-CN" sz="2800" dirty="0">
              <a:solidFill>
                <a:schemeClr val="tx1"/>
              </a:solidFill>
              <a:latin typeface="+mj-lt"/>
              <a:ea typeface="仿宋_GB2312" panose="02010609030101010101" pitchFamily="49" charset="-122"/>
              <a:cs typeface="+mj-lt"/>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Box 7"/>
          <p:cNvSpPr txBox="1"/>
          <p:nvPr/>
        </p:nvSpPr>
        <p:spPr>
          <a:xfrm>
            <a:off x="638810" y="1046480"/>
            <a:ext cx="10669905" cy="4184650"/>
          </a:xfrm>
          <a:prstGeom prst="rect">
            <a:avLst/>
          </a:prstGeom>
          <a:noFill/>
          <a:ln w="9525">
            <a:noFill/>
          </a:ln>
        </p:spPr>
        <p:txBody>
          <a:bodyPr wrap="square" anchor="t" anchorCtr="0">
            <a:spAutoFit/>
          </a:bodyPr>
          <a:p>
            <a:pPr>
              <a:lnSpc>
                <a:spcPct val="150000"/>
              </a:lnSpc>
            </a:pPr>
            <a:r>
              <a:rPr lang="en-US" altLang="zh-CN" sz="2800" dirty="0">
                <a:latin typeface="黑体" charset="0"/>
                <a:ea typeface="黑体" charset="0"/>
                <a:cs typeface="黑体" charset="0"/>
                <a:sym typeface="+mn-ea"/>
              </a:rPr>
              <a:t>  </a:t>
            </a:r>
            <a:r>
              <a:rPr lang="zh-CN" altLang="en-US" sz="2800" dirty="0">
                <a:solidFill>
                  <a:schemeClr val="tx1"/>
                </a:solidFill>
                <a:latin typeface="黑体" charset="0"/>
                <a:ea typeface="黑体" charset="0"/>
                <a:cs typeface="黑体" charset="0"/>
                <a:sym typeface="+mn-ea"/>
              </a:rPr>
              <a:t>三、日常工作</a:t>
            </a:r>
            <a:endParaRPr kumimoji="0" lang="zh-CN" altLang="en-US" sz="2800" b="1" i="0" u="none" strike="noStrike" cap="none" spc="0" normalizeH="0" baseline="0" dirty="0">
              <a:solidFill>
                <a:schemeClr val="tx1"/>
              </a:solidFill>
              <a:latin typeface="+mj-lt"/>
              <a:ea typeface="微软雅黑" panose="020B0503020204020204" charset="-122"/>
              <a:cs typeface="+mj-lt"/>
            </a:endParaRPr>
          </a:p>
          <a:p>
            <a:pPr marL="0" marR="0" lvl="0" indent="0" algn="l" defTabSz="914400" rtl="0" eaLnBrk="1" fontAlgn="auto" latinLnBrk="0" hangingPunct="1">
              <a:lnSpc>
                <a:spcPct val="200000"/>
              </a:lnSpc>
              <a:spcBef>
                <a:spcPts val="0"/>
              </a:spcBef>
              <a:spcAft>
                <a:spcPts val="0"/>
              </a:spcAft>
              <a:buClrTx/>
              <a:buSzTx/>
              <a:buFontTx/>
              <a:buNone/>
              <a:defRPr/>
            </a:pPr>
            <a:r>
              <a:rPr lang="zh-CN" altLang="en-US" sz="2800" kern="100" noProof="0" dirty="0">
                <a:ln>
                  <a:noFill/>
                </a:ln>
                <a:effectLst/>
                <a:uLnTx/>
                <a:uFillTx/>
                <a:latin typeface="+mj-lt"/>
                <a:ea typeface="微软雅黑" panose="020B0503020204020204" charset="-122"/>
                <a:cs typeface="+mj-lt"/>
                <a:sym typeface="+mn-ea"/>
              </a:rPr>
              <a:t>   </a:t>
            </a:r>
            <a:r>
              <a:rPr lang="zh-CN" altLang="en-US" sz="2800" kern="100" noProof="0" dirty="0">
                <a:ln>
                  <a:noFill/>
                </a:ln>
                <a:effectLst/>
                <a:uLnTx/>
                <a:uFillTx/>
                <a:latin typeface="+mj-lt"/>
                <a:ea typeface="仿宋_GB2312" charset="0"/>
                <a:cs typeface="+mj-lt"/>
                <a:sym typeface="+mn-ea"/>
              </a:rPr>
              <a:t> </a:t>
            </a:r>
            <a:r>
              <a:rPr lang="en-US" altLang="zh-CN" sz="2800" kern="100" noProof="0" dirty="0">
                <a:ln>
                  <a:noFill/>
                </a:ln>
                <a:effectLst/>
                <a:uLnTx/>
                <a:uFillTx/>
                <a:latin typeface="+mj-lt"/>
                <a:ea typeface="仿宋_GB2312" charset="0"/>
                <a:cs typeface="+mj-lt"/>
                <a:sym typeface="+mn-ea"/>
              </a:rPr>
              <a:t>1.</a:t>
            </a:r>
            <a:r>
              <a:rPr lang="zh-CN" altLang="en-US" sz="2800" kern="100" noProof="0" dirty="0">
                <a:ln>
                  <a:noFill/>
                </a:ln>
                <a:effectLst/>
                <a:uLnTx/>
                <a:uFillTx/>
                <a:latin typeface="+mj-lt"/>
                <a:ea typeface="仿宋_GB2312" charset="0"/>
                <a:cs typeface="+mj-lt"/>
                <a:sym typeface="+mn-ea"/>
              </a:rPr>
              <a:t>若更换报表人，请做好交接工作</a:t>
            </a:r>
            <a:r>
              <a:rPr lang="zh-CN" altLang="en-US" sz="2800" kern="100" noProof="0" dirty="0">
                <a:ln>
                  <a:noFill/>
                </a:ln>
                <a:effectLst/>
                <a:uLnTx/>
                <a:uFillTx/>
                <a:latin typeface="+mj-lt"/>
                <a:ea typeface="微软雅黑" panose="020B0503020204020204" charset="-122"/>
                <a:cs typeface="+mj-lt"/>
                <a:sym typeface="+mn-ea"/>
              </a:rPr>
              <a:t> </a:t>
            </a:r>
            <a:endParaRPr lang="zh-CN" altLang="en-US" sz="2800" kern="100" noProof="0" dirty="0">
              <a:ln>
                <a:noFill/>
              </a:ln>
              <a:effectLst/>
              <a:uLnTx/>
              <a:uFillTx/>
              <a:latin typeface="+mj-lt"/>
              <a:ea typeface="微软雅黑" panose="020B0503020204020204" charset="-122"/>
              <a:cs typeface="+mj-lt"/>
              <a:sym typeface="+mn-ea"/>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2800" dirty="0">
                <a:latin typeface="+mj-lt"/>
                <a:ea typeface="仿宋_GB2312" panose="02010609030101010101" pitchFamily="49" charset="-122"/>
                <a:cs typeface="+mj-lt"/>
              </a:rPr>
              <a:t>    2.</a:t>
            </a:r>
            <a:r>
              <a:rPr lang="zh-CN" altLang="en-US" sz="2800" dirty="0">
                <a:latin typeface="+mj-lt"/>
                <a:ea typeface="仿宋_GB2312" panose="02010609030101010101" pitchFamily="49" charset="-122"/>
                <a:cs typeface="+mj-lt"/>
              </a:rPr>
              <a:t>网址：</a:t>
            </a:r>
            <a:r>
              <a:rPr lang="en-US" altLang="zh-CN" sz="2800" dirty="0">
                <a:latin typeface="+mj-lt"/>
                <a:ea typeface="仿宋_GB2312" panose="02010609030101010101" pitchFamily="49" charset="-122"/>
                <a:cs typeface="+mj-lt"/>
              </a:rPr>
              <a:t>tjj.beijing.gov.cn</a:t>
            </a:r>
            <a:endParaRPr lang="en-US" altLang="zh-CN" sz="2800" dirty="0">
              <a:latin typeface="+mj-lt"/>
              <a:ea typeface="仿宋_GB2312" panose="02010609030101010101" pitchFamily="49" charset="-122"/>
              <a:cs typeface="+mj-lt"/>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2800" dirty="0">
                <a:latin typeface="+mj-lt"/>
                <a:ea typeface="仿宋_GB2312" panose="02010609030101010101" pitchFamily="49" charset="-122"/>
                <a:cs typeface="+mj-lt"/>
              </a:rPr>
              <a:t>    登不进去平台，请拨打83547403</a:t>
            </a:r>
            <a:endParaRPr lang="en-US" altLang="zh-CN" sz="2800" dirty="0">
              <a:latin typeface="+mj-lt"/>
              <a:ea typeface="仿宋_GB2312" panose="02010609030101010101" pitchFamily="49" charset="-122"/>
              <a:cs typeface="+mj-lt"/>
            </a:endParaRPr>
          </a:p>
          <a:p>
            <a:pPr marL="0" marR="0" lvl="0" indent="0" algn="l" defTabSz="914400" rtl="0" eaLnBrk="1" fontAlgn="auto" latinLnBrk="0" hangingPunct="1">
              <a:lnSpc>
                <a:spcPct val="200000"/>
              </a:lnSpc>
              <a:spcBef>
                <a:spcPts val="0"/>
              </a:spcBef>
              <a:spcAft>
                <a:spcPts val="0"/>
              </a:spcAft>
              <a:buClrTx/>
              <a:buSzTx/>
              <a:buFontTx/>
              <a:buNone/>
              <a:defRPr/>
            </a:pPr>
            <a:r>
              <a:rPr lang="en-US" altLang="zh-CN" sz="2800" dirty="0">
                <a:latin typeface="+mj-lt"/>
                <a:ea typeface="仿宋_GB2312" panose="02010609030101010101" pitchFamily="49" charset="-122"/>
                <a:cs typeface="+mj-lt"/>
              </a:rPr>
              <a:t>    能登进平台，找不到206表，请拨打83547113</a:t>
            </a:r>
            <a:endParaRPr lang="en-US" altLang="zh-CN" sz="2800" dirty="0">
              <a:latin typeface="+mj-lt"/>
              <a:ea typeface="仿宋_GB2312" panose="02010609030101010101" pitchFamily="49" charset="-122"/>
              <a:cs typeface="+mj-lt"/>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标题 1"/>
          <p:cNvSpPr>
            <a:spLocks noGrp="1"/>
          </p:cNvSpPr>
          <p:nvPr>
            <p:ph type="ctrTitle"/>
          </p:nvPr>
        </p:nvSpPr>
        <p:spPr>
          <a:xfrm>
            <a:off x="2287270" y="908685"/>
            <a:ext cx="6235065" cy="1470025"/>
          </a:xfrm>
        </p:spPr>
        <p:txBody>
          <a:bodyPr vert="horz" wrap="square" lIns="91440" tIns="45720" rIns="91440" bIns="45720" anchor="b" anchorCtr="0"/>
          <a:p>
            <a:pPr eaLnBrk="1" hangingPunct="1">
              <a:buClrTx/>
              <a:buSzTx/>
              <a:buFontTx/>
            </a:pPr>
            <a:r>
              <a:rPr lang="zh-CN" altLang="en-US" sz="5400" b="1" dirty="0" smtClean="0">
                <a:sym typeface="+mn-ea"/>
              </a:rPr>
              <a:t>谢谢</a:t>
            </a:r>
            <a:endParaRPr lang="zh-CN" altLang="en-US" sz="5400" b="1" dirty="0" smtClean="0">
              <a:sym typeface="+mn-ea"/>
            </a:endParaRPr>
          </a:p>
        </p:txBody>
      </p:sp>
      <p:sp>
        <p:nvSpPr>
          <p:cNvPr id="103427" name="副标题 2"/>
          <p:cNvSpPr>
            <a:spLocks noGrp="1"/>
          </p:cNvSpPr>
          <p:nvPr>
            <p:ph type="subTitle" idx="1"/>
          </p:nvPr>
        </p:nvSpPr>
        <p:spPr>
          <a:xfrm>
            <a:off x="2895600" y="3122295"/>
            <a:ext cx="6400800" cy="1690370"/>
          </a:xfrm>
        </p:spPr>
        <p:txBody>
          <a:bodyPr vert="horz" wrap="square" lIns="91440" tIns="45720" rIns="91440" bIns="45720" anchor="t" anchorCtr="0"/>
          <a:p>
            <a:pPr marL="0" marR="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2800" b="0" i="0" u="none" strike="noStrike" kern="0" cap="none" spc="0" normalizeH="0" baseline="0" noProof="1" dirty="0">
                <a:solidFill>
                  <a:schemeClr val="tx1"/>
                </a:solidFill>
                <a:latin typeface="+mn-lt"/>
                <a:ea typeface="+mn-ea"/>
                <a:cs typeface="+mn-cs"/>
              </a:rPr>
              <a:t>范昕欣  </a:t>
            </a:r>
            <a:r>
              <a:rPr kumimoji="0" lang="en-US" altLang="zh-CN" sz="2800" b="0" i="0" u="none" strike="noStrike" kern="0" cap="none" spc="0" normalizeH="0" baseline="0" noProof="1" dirty="0">
                <a:solidFill>
                  <a:schemeClr val="tx1"/>
                </a:solidFill>
                <a:latin typeface="+mn-lt"/>
                <a:ea typeface="+mn-ea"/>
                <a:cs typeface="+mn-cs"/>
              </a:rPr>
              <a:t>85412147</a:t>
            </a:r>
            <a:endParaRPr kumimoji="0" lang="en-US" altLang="zh-CN" sz="2800" b="0" i="0" u="none" strike="noStrike" kern="0" cap="none" spc="0" normalizeH="0" baseline="0" noProof="1" dirty="0">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2800" b="0" i="0" u="none" strike="noStrike" kern="0" cap="none" spc="0" normalizeH="0" baseline="0" noProof="1" dirty="0">
                <a:solidFill>
                  <a:schemeClr val="tx1"/>
                </a:solidFill>
                <a:latin typeface="+mn-lt"/>
                <a:ea typeface="+mn-ea"/>
                <a:cs typeface="+mn-cs"/>
              </a:rPr>
              <a:t>王海燕  </a:t>
            </a:r>
            <a:r>
              <a:rPr kumimoji="0" lang="en-US" altLang="zh-CN" sz="2800" b="0" i="0" u="none" strike="noStrike" kern="0" cap="none" spc="0" normalizeH="0" baseline="0" noProof="1" dirty="0">
                <a:solidFill>
                  <a:schemeClr val="tx1"/>
                </a:solidFill>
                <a:latin typeface="+mn-lt"/>
                <a:ea typeface="+mn-ea"/>
                <a:cs typeface="+mn-cs"/>
              </a:rPr>
              <a:t>85412178</a:t>
            </a:r>
            <a:endParaRPr kumimoji="0" lang="en-US" altLang="zh-CN" sz="2800" b="0" i="0" u="none" strike="noStrike" kern="0" cap="none" spc="0" normalizeH="0" baseline="0" noProof="1" dirty="0">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zh-CN" sz="2800" b="0" i="0" u="none" strike="noStrike" kern="0" cap="none" spc="0" normalizeH="0" baseline="0" noProof="1" dirty="0">
                <a:solidFill>
                  <a:schemeClr val="tx1"/>
                </a:solidFill>
                <a:latin typeface="+mn-lt"/>
                <a:ea typeface="+mn-ea"/>
                <a:cs typeface="+mn-cs"/>
              </a:rPr>
              <a:t>tjjjjk@bjchy.gov.cn</a:t>
            </a:r>
            <a:endParaRPr kumimoji="0" lang="en-US" altLang="zh-CN" sz="2800" b="0" i="0" u="none" strike="noStrike" kern="0" cap="none" spc="0" normalizeH="0" baseline="0" noProof="1" dirty="0">
              <a:solidFill>
                <a:schemeClr val="tx1"/>
              </a:solidFill>
              <a:latin typeface="+mn-lt"/>
              <a:ea typeface="+mn-ea"/>
              <a:cs typeface="+mn-cs"/>
            </a:endParaRPr>
          </a:p>
        </p:txBody>
      </p:sp>
    </p:spTree>
  </p:cSld>
  <p:clrMapOvr>
    <a:masterClrMapping/>
  </p:clrMapOvr>
  <p:transition/>
</p:sld>
</file>

<file path=ppt/tags/tag1.xml><?xml version="1.0" encoding="utf-8"?>
<p:tagLst xmlns:p="http://schemas.openxmlformats.org/presentationml/2006/main">
  <p:tag name="KSO_WM_UNIT_PLACING_PICTURE_USER_VIEWPORT" val="{&quot;height&quot;:9363,&quot;width&quot;:17182}"/>
</p:tagLst>
</file>

<file path=ppt/tags/tag10.xml><?xml version="1.0" encoding="utf-8"?>
<p:tagLst xmlns:p="http://schemas.openxmlformats.org/presentationml/2006/main">
  <p:tag name="KSO_WM_UNIT_PLACING_PICTURE_USER_VIEWPORT" val="{&quot;height&quot;:3570,&quot;width&quot;:3140}"/>
</p:tagLst>
</file>

<file path=ppt/tags/tag11.xml><?xml version="1.0" encoding="utf-8"?>
<p:tagLst xmlns:p="http://schemas.openxmlformats.org/presentationml/2006/main">
  <p:tag name="KSO_WM_UNIT_TABLE_BEAUTIFY" val="smartTable{ae6f7391-4d11-4665-99af-1f01de4cb681}"/>
  <p:tag name="TABLE_ENDDRAG_ORIGIN_RECT" val="792*345"/>
  <p:tag name="TABLE_ENDDRAG_RECT" val="41*83*792*345"/>
</p:tagLst>
</file>

<file path=ppt/tags/tag2.xml><?xml version="1.0" encoding="utf-8"?>
<p:tagLst xmlns:p="http://schemas.openxmlformats.org/presentationml/2006/main">
  <p:tag name="KSO_WM_UNIT_TABLE_BEAUTIFY" val="smartTable{ae6f7391-4d11-4665-99af-1f01de4cb681}"/>
  <p:tag name="TABLE_ENDDRAG_ORIGIN_RECT" val="932*466"/>
  <p:tag name="TABLE_ENDDRAG_RECT" val="18*60*932*466"/>
</p:tagLst>
</file>

<file path=ppt/tags/tag3.xml><?xml version="1.0" encoding="utf-8"?>
<p:tagLst xmlns:p="http://schemas.openxmlformats.org/presentationml/2006/main">
  <p:tag name="KSO_WM_UNIT_TABLE_BEAUTIFY" val="smartTable{ae6f7391-4d11-4665-99af-1f01de4cb681}"/>
  <p:tag name="TABLE_ENDDRAG_ORIGIN_RECT" val="792*345"/>
  <p:tag name="TABLE_ENDDRAG_RECT" val="41*83*792*345"/>
</p:tagLst>
</file>

<file path=ppt/tags/tag4.xml><?xml version="1.0" encoding="utf-8"?>
<p:tagLst xmlns:p="http://schemas.openxmlformats.org/presentationml/2006/main">
  <p:tag name="KSO_WM_UNIT_TABLE_BEAUTIFY" val="smartTable{fbfae62b-810b-4d46-b7b2-2365be9b15be}"/>
  <p:tag name="TABLE_ENDDRAG_ORIGIN_RECT" val="786*81"/>
  <p:tag name="TABLE_ENDDRAG_RECT" val="50*122*786*81"/>
</p:tagLst>
</file>

<file path=ppt/tags/tag5.xml><?xml version="1.0" encoding="utf-8"?>
<p:tagLst xmlns:p="http://schemas.openxmlformats.org/presentationml/2006/main">
  <p:tag name="KSO_WM_UNIT_TABLE_BEAUTIFY" val="smartTable{eafbbec6-ded9-4ca0-8236-31865b7b0ef7}"/>
  <p:tag name="TABLE_ENDDRAG_ORIGIN_RECT" val="778*87"/>
  <p:tag name="TABLE_ENDDRAG_RECT" val="50*287*778*87"/>
</p:tagLst>
</file>

<file path=ppt/tags/tag6.xml><?xml version="1.0" encoding="utf-8"?>
<p:tagLst xmlns:p="http://schemas.openxmlformats.org/presentationml/2006/main">
  <p:tag name="KSO_WM_UNIT_TABLE_BEAUTIFY" val="smartTable{d86ac59e-adb3-45b4-96e1-46cb902a7569}"/>
</p:tagLst>
</file>

<file path=ppt/tags/tag7.xml><?xml version="1.0" encoding="utf-8"?>
<p:tagLst xmlns:p="http://schemas.openxmlformats.org/presentationml/2006/main">
  <p:tag name="KSO_WM_UNIT_TABLE_BEAUTIFY" val="smartTable{d0a618e5-8ed1-4382-98a1-6bd0095990d0}"/>
</p:tagLst>
</file>

<file path=ppt/tags/tag8.xml><?xml version="1.0" encoding="utf-8"?>
<p:tagLst xmlns:p="http://schemas.openxmlformats.org/presentationml/2006/main">
  <p:tag name="TABLE_ENDDRAG_ORIGIN_RECT" val="754*81"/>
  <p:tag name="TABLE_ENDDRAG_RECT" val="110*73*754*81"/>
  <p:tag name="KSO_WM_UNIT_TABLE_BEAUTIFY" val="smartTable{800bb16f-d41e-4fd5-99dd-ffc8240dc2ca}"/>
</p:tagLst>
</file>

<file path=ppt/tags/tag9.xml><?xml version="1.0" encoding="utf-8"?>
<p:tagLst xmlns:p="http://schemas.openxmlformats.org/presentationml/2006/main">
  <p:tag name="KSO_WM_UNIT_TABLE_BEAUTIFY" val="smartTable{61b83838-90b7-480a-b2bb-ef609f22c4b5}"/>
</p:tagLst>
</file>

<file path=ppt/theme/theme1.xml><?xml version="1.0" encoding="utf-8"?>
<a:theme xmlns:a="http://schemas.openxmlformats.org/drawingml/2006/main" name="1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仿宋_GB2312"/>
        <a:cs typeface=""/>
      </a:majorFont>
      <a:minorFont>
        <a:latin typeface="Times New Roman"/>
        <a:ea typeface="仿宋_GB2312"/>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38100">
          <a:solidFill>
            <a:srgbClr val="FF0000"/>
          </a:solidFill>
          <a:round/>
        </a:ln>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800" b="1" i="0" u="none" strike="noStrike" cap="none" normalizeH="0" baseline="0" smtClean="0">
            <a:ln>
              <a:noFill/>
            </a:ln>
            <a:solidFill>
              <a:schemeClr val="tx1"/>
            </a:solidFill>
            <a:effectLst/>
            <a:latin typeface="Verdana" panose="020B0804030504040204" pitchFamily="34" charset="0"/>
            <a:ea typeface="宋体" panose="02010600030101010101" pitchFamily="2" charset="-122"/>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仿宋_GB2312"/>
        <a:cs typeface=""/>
      </a:majorFont>
      <a:minorFont>
        <a:latin typeface="Times New Roman"/>
        <a:ea typeface="仿宋_GB2312"/>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38100">
          <a:solidFill>
            <a:srgbClr val="FF0000"/>
          </a:solidFill>
          <a:round/>
        </a:ln>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800" b="1" i="0" u="none" strike="noStrike" cap="none" normalizeH="0" baseline="0" smtClean="0">
            <a:ln>
              <a:noFill/>
            </a:ln>
            <a:solidFill>
              <a:schemeClr val="tx1"/>
            </a:solidFill>
            <a:effectLst/>
            <a:latin typeface="Verdana" panose="020B0804030504040204" pitchFamily="34" charset="0"/>
            <a:ea typeface="宋体" panose="02010600030101010101" pitchFamily="2" charset="-122"/>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仿宋_GB2312"/>
        <a:cs typeface=""/>
      </a:majorFont>
      <a:minorFont>
        <a:latin typeface="Times New Roman"/>
        <a:ea typeface="仿宋_GB2312"/>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38100">
          <a:solidFill>
            <a:srgbClr val="FF0000"/>
          </a:solidFill>
          <a:round/>
        </a:ln>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800" b="1" i="0" u="none" strike="noStrike" cap="none" normalizeH="0" baseline="0" smtClean="0">
            <a:ln>
              <a:noFill/>
            </a:ln>
            <a:solidFill>
              <a:schemeClr val="tx1"/>
            </a:solidFill>
            <a:effectLst/>
            <a:latin typeface="Verdana" panose="020B0804030504040204" pitchFamily="34" charset="0"/>
            <a:ea typeface="宋体" panose="02010600030101010101" pitchFamily="2" charset="-122"/>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仿宋_GB2312"/>
        <a:cs typeface=""/>
      </a:majorFont>
      <a:minorFont>
        <a:latin typeface="Times New Roman"/>
        <a:ea typeface="仿宋_GB2312"/>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38100">
          <a:solidFill>
            <a:srgbClr val="FF0000"/>
          </a:solidFill>
          <a:round/>
        </a:ln>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800" b="1" i="0" u="none" strike="noStrike" cap="none" normalizeH="0" baseline="0" smtClean="0">
            <a:ln>
              <a:noFill/>
            </a:ln>
            <a:solidFill>
              <a:schemeClr val="tx1"/>
            </a:solidFill>
            <a:effectLst/>
            <a:latin typeface="Verdana" panose="020B0804030504040204" pitchFamily="34" charset="0"/>
            <a:ea typeface="宋体" panose="02010600030101010101" pitchFamily="2" charset="-122"/>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15749</Words>
  <Application>WPS 表格</Application>
  <PresentationFormat>自定义</PresentationFormat>
  <Paragraphs>980</Paragraphs>
  <Slides>94</Slides>
  <Notes>24</Notes>
  <HiddenSlides>0</HiddenSlides>
  <MMClips>0</MMClips>
  <ScaleCrop>false</ScaleCrop>
  <HeadingPairs>
    <vt:vector size="6" baseType="variant">
      <vt:variant>
        <vt:lpstr>已用的字体</vt:lpstr>
      </vt:variant>
      <vt:variant>
        <vt:i4>29</vt:i4>
      </vt:variant>
      <vt:variant>
        <vt:lpstr>主题</vt:lpstr>
      </vt:variant>
      <vt:variant>
        <vt:i4>4</vt:i4>
      </vt:variant>
      <vt:variant>
        <vt:lpstr>幻灯片标题</vt:lpstr>
      </vt:variant>
      <vt:variant>
        <vt:i4>94</vt:i4>
      </vt:variant>
    </vt:vector>
  </HeadingPairs>
  <TitlesOfParts>
    <vt:vector size="127" baseType="lpstr">
      <vt:lpstr>Arial</vt:lpstr>
      <vt:lpstr>方正书宋_GBK</vt:lpstr>
      <vt:lpstr>Wingdings</vt:lpstr>
      <vt:lpstr>宋体</vt:lpstr>
      <vt:lpstr>汉仪书宋二KW</vt:lpstr>
      <vt:lpstr>Verdana</vt:lpstr>
      <vt:lpstr>Times New Roman</vt:lpstr>
      <vt:lpstr>仿宋_GB2312</vt:lpstr>
      <vt:lpstr>方正仿宋_GBK</vt:lpstr>
      <vt:lpstr>微软雅黑</vt:lpstr>
      <vt:lpstr>汉仪旗黑</vt:lpstr>
      <vt:lpstr>Calibri</vt:lpstr>
      <vt:lpstr>黑体</vt:lpstr>
      <vt:lpstr>汉仪中黑KW</vt:lpstr>
      <vt:lpstr>方正楷体_GB2312</vt:lpstr>
      <vt:lpstr>仿宋_GB2312</vt:lpstr>
      <vt:lpstr>Wingdings</vt:lpstr>
      <vt:lpstr>Songti TC Light</vt:lpstr>
      <vt:lpstr>黑体</vt:lpstr>
      <vt:lpstr>Times New Roman</vt:lpstr>
      <vt:lpstr>Wingdings 2</vt:lpstr>
      <vt:lpstr>隶书</vt:lpstr>
      <vt:lpstr>华文中宋</vt:lpstr>
      <vt:lpstr>Helvetica Neue</vt:lpstr>
      <vt:lpstr>冬青黑体简体中文</vt:lpstr>
      <vt:lpstr>宋体</vt:lpstr>
      <vt:lpstr>Arial Unicode MS</vt:lpstr>
      <vt:lpstr>宋体-简</vt:lpstr>
      <vt:lpstr>华文宋体</vt:lpstr>
      <vt:lpstr>1_Profile</vt:lpstr>
      <vt:lpstr>2_Profile</vt:lpstr>
      <vt:lpstr>3_Profile</vt:lpstr>
      <vt:lpstr>4_Profile</vt:lpstr>
      <vt:lpstr>2022年统计年报和2023年定期 统计报表制度培训课件</vt:lpstr>
      <vt:lpstr>PowerPoint 演示文稿</vt:lpstr>
      <vt:lpstr>PowerPoint 演示文稿</vt:lpstr>
      <vt:lpstr>固定资产投资项目情况（206表）</vt:lpstr>
      <vt:lpstr>固定资产投资项目情况（206表）</vt:lpstr>
      <vt:lpstr>固定资产投资项目情况（206表）</vt:lpstr>
      <vt:lpstr>固定资产投资项目情况（206表）</vt:lpstr>
      <vt:lpstr>固定资产投资项目情况（206表）</vt:lpstr>
      <vt:lpstr>固定资产投资项目情况（206表）</vt:lpstr>
      <vt:lpstr>PowerPoint 演示文稿</vt:lpstr>
      <vt:lpstr>PowerPoint 演示文稿</vt:lpstr>
      <vt:lpstr>PowerPoint 演示文稿</vt:lpstr>
      <vt:lpstr>PowerPoint 演示文稿</vt:lpstr>
      <vt:lpstr>PowerPoint 演示文稿</vt:lpstr>
      <vt:lpstr>统计范围和填报时间</vt:lpstr>
      <vt:lpstr>统计范围和填报时间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民 间 投 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项目投资情况</vt:lpstr>
      <vt:lpstr>PowerPoint 演示文稿</vt:lpstr>
      <vt:lpstr>c103 自开始建设累计完成投资</vt:lpstr>
      <vt:lpstr>c107 本年完成投资</vt:lpstr>
      <vt:lpstr>本年完成投资按构成分组</vt:lpstr>
      <vt:lpstr>c108 建筑工程</vt:lpstr>
      <vt:lpstr>c109 安装工程</vt:lpstr>
      <vt:lpstr>c110 设备工器具购置</vt:lpstr>
      <vt:lpstr>c112 其他费用</vt:lpstr>
      <vt:lpstr>c114 建设用地费</vt:lpstr>
      <vt:lpstr>PowerPoint 演示文稿</vt:lpstr>
      <vt:lpstr>c302 上年末结余资金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（一）建筑安装工程</vt:lpstr>
      <vt:lpstr>合规凭证</vt:lpstr>
      <vt:lpstr>不合规凭证</vt:lpstr>
      <vt:lpstr>不合规凭证</vt:lpstr>
      <vt:lpstr>不合规凭证</vt:lpstr>
      <vt:lpstr>不合规凭证</vt:lpstr>
      <vt:lpstr>PowerPoint 演示文稿</vt:lpstr>
      <vt:lpstr>不合规凭证</vt:lpstr>
      <vt:lpstr>（一）建筑安装工程</vt:lpstr>
      <vt:lpstr>PowerPoint 演示文稿</vt:lpstr>
      <vt:lpstr>会计科目的支撑凭证</vt:lpstr>
      <vt:lpstr>会计科目的支撑凭证</vt:lpstr>
      <vt:lpstr>不合规凭证</vt:lpstr>
      <vt:lpstr>不合规凭证</vt:lpstr>
      <vt:lpstr>（二）设备工器具购置</vt:lpstr>
      <vt:lpstr>明细需要汇总数</vt:lpstr>
      <vt:lpstr>PowerPoint 演示文稿</vt:lpstr>
      <vt:lpstr>未标明所取数据，同时需扣除预付款等</vt:lpstr>
      <vt:lpstr>会计科目摘要显示不全</vt:lpstr>
      <vt:lpstr>PowerPoint 演示文稿</vt:lpstr>
      <vt:lpstr>（三）其他费用</vt:lpstr>
      <vt:lpstr>PowerPoint 演示文稿</vt:lpstr>
      <vt:lpstr>不合规凭证</vt:lpstr>
      <vt:lpstr>不能反映是否为该项目支出</vt:lpstr>
      <vt:lpstr>应提供该项目的待摊投资，而不是整个单位的待摊投资明细账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李涵</dc:creator>
  <cp:lastModifiedBy>huanghuangzi</cp:lastModifiedBy>
  <cp:revision>532</cp:revision>
  <dcterms:created xsi:type="dcterms:W3CDTF">2022-12-14T06:15:22Z</dcterms:created>
  <dcterms:modified xsi:type="dcterms:W3CDTF">2022-12-14T06:15:22Z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2052-3.6.2.5883</vt:lpwstr>
  </property>
  <property fmtid="{D5CDD505-2E9C-101B-9397-08002B2CF9AE}" pid="3" name="ICV">
    <vt:lpwstr>2EA4317D7B0348BEB3F383557A239ADB</vt:lpwstr>
  </property>
</Properties>
</file>