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5" r:id="rId2"/>
  </p:sldMasterIdLst>
  <p:notesMasterIdLst>
    <p:notesMasterId r:id="rId12"/>
  </p:notesMasterIdLst>
  <p:handoutMasterIdLst>
    <p:handoutMasterId r:id="rId13"/>
  </p:handoutMasterIdLst>
  <p:sldIdLst>
    <p:sldId id="256" r:id="rId3"/>
    <p:sldId id="11089820" r:id="rId4"/>
    <p:sldId id="11089794" r:id="rId5"/>
    <p:sldId id="11089797" r:id="rId6"/>
    <p:sldId id="11089805" r:id="rId7"/>
    <p:sldId id="11089769" r:id="rId8"/>
    <p:sldId id="11089770" r:id="rId9"/>
    <p:sldId id="11089819" r:id="rId10"/>
    <p:sldId id="288" r:id="rId11"/>
  </p:sldIdLst>
  <p:sldSz cx="9144000" cy="5143500" type="screen16x9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徐晓" initials="徐晓 [7]" lastIdx="1" clrIdx="6"/>
  <p:cmAuthor id="1" name="Yiping Qi" initials="YQ" lastIdx="4" clrIdx="0"/>
  <p:cmAuthor id="2" name="未知用户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FE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4908" autoAdjust="0"/>
  </p:normalViewPr>
  <p:slideViewPr>
    <p:cSldViewPr snapToGrid="0">
      <p:cViewPr varScale="1">
        <p:scale>
          <a:sx n="77" d="100"/>
          <a:sy n="77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36F5C-AB3A-A04B-9484-6ADC3E2E21F4}" type="datetime1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5C933-74A5-4A4D-B3F1-D428FDB7A8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71221509-9874-D742-A498-2E725D8C6299}" type="datetime1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5250F315-5387-9149-8A7B-CDB0964830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D8F0A0-D4C1-D040-9279-E374777F8282}" type="datetime1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F315-5387-9149-8A7B-CDB09648309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927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879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221509-9874-D742-A498-2E725D8C6299}" type="datetime1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0F315-5387-9149-8A7B-CDB09648309A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形状"/>
          <p:cNvSpPr/>
          <p:nvPr userDrawn="1"/>
        </p:nvSpPr>
        <p:spPr>
          <a:xfrm>
            <a:off x="-5052" y="-8281"/>
            <a:ext cx="9149052" cy="3994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597" y="16463"/>
                </a:lnTo>
                <a:cubicBezTo>
                  <a:pt x="21597" y="17199"/>
                  <a:pt x="21597" y="17754"/>
                  <a:pt x="21585" y="18225"/>
                </a:cubicBezTo>
                <a:cubicBezTo>
                  <a:pt x="21573" y="18695"/>
                  <a:pt x="21549" y="19080"/>
                  <a:pt x="21501" y="19478"/>
                </a:cubicBezTo>
                <a:cubicBezTo>
                  <a:pt x="21441" y="19912"/>
                  <a:pt x="21346" y="20301"/>
                  <a:pt x="21225" y="20620"/>
                </a:cubicBezTo>
                <a:cubicBezTo>
                  <a:pt x="21104" y="20940"/>
                  <a:pt x="20956" y="21190"/>
                  <a:pt x="20791" y="21348"/>
                </a:cubicBezTo>
                <a:cubicBezTo>
                  <a:pt x="20640" y="21474"/>
                  <a:pt x="20494" y="21537"/>
                  <a:pt x="20315" y="21569"/>
                </a:cubicBezTo>
                <a:cubicBezTo>
                  <a:pt x="20135" y="21600"/>
                  <a:pt x="19922" y="21600"/>
                  <a:pt x="19638" y="21600"/>
                </a:cubicBezTo>
                <a:lnTo>
                  <a:pt x="0" y="21598"/>
                </a:lnTo>
                <a:lnTo>
                  <a:pt x="9" y="5"/>
                </a:lnTo>
                <a:lnTo>
                  <a:pt x="21600" y="0"/>
                </a:lnTo>
                <a:close/>
              </a:path>
            </a:pathLst>
          </a:custGeom>
          <a:solidFill>
            <a:srgbClr val="FFD3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/>
          </a:p>
        </p:txBody>
      </p:sp>
      <p:graphicFrame>
        <p:nvGraphicFramePr>
          <p:cNvPr id="5" name="对象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"/>
          <p:cNvSpPr/>
          <p:nvPr userDrawn="1"/>
        </p:nvSpPr>
        <p:spPr>
          <a:xfrm>
            <a:off x="1084" y="3986481"/>
            <a:ext cx="9142915" cy="115702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54049" y="898741"/>
            <a:ext cx="7920000" cy="623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6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单击此处添加封面标题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663700"/>
            <a:ext cx="7920000" cy="5191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单击此处添加副标题信息</a:t>
            </a: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654050" y="3078045"/>
            <a:ext cx="1078947" cy="25181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部门 </a:t>
            </a:r>
            <a:r>
              <a:rPr kumimoji="1" lang="en-US" altLang="zh-CN" dirty="0"/>
              <a:t>/</a:t>
            </a:r>
            <a:r>
              <a:rPr kumimoji="1" lang="zh-CN" altLang="en-US" dirty="0"/>
              <a:t> 编者信息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654048" y="3445056"/>
            <a:ext cx="1078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0997D77-3F33-4334-AE3E-EF7765A4EBD1}" type="datetime6">
              <a:rPr kumimoji="1" lang="zh-CN" altLang="en-US" sz="10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2023年8月</a:t>
            </a:fld>
            <a:endParaRPr kumimoji="1" lang="zh-CN" altLang="en-US" sz="1000" b="0" i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9" y="4393997"/>
            <a:ext cx="966354" cy="34937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双标题_上下型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759834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759834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34%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3483000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3483000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130</a:t>
            </a:r>
            <a:r>
              <a:rPr kumimoji="1" lang="zh-CN" altLang="en-US" dirty="0"/>
              <a:t>亿</a:t>
            </a:r>
          </a:p>
        </p:txBody>
      </p:sp>
      <p:sp>
        <p:nvSpPr>
          <p:cNvPr id="18" name="文本占位符 2"/>
          <p:cNvSpPr>
            <a:spLocks noGrp="1"/>
          </p:cNvSpPr>
          <p:nvPr>
            <p:ph type="body" sz="quarter" idx="19" hasCustomPrompt="1"/>
          </p:nvPr>
        </p:nvSpPr>
        <p:spPr>
          <a:xfrm>
            <a:off x="6206166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20" hasCustomPrompt="1"/>
          </p:nvPr>
        </p:nvSpPr>
        <p:spPr>
          <a:xfrm>
            <a:off x="6206168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2,260</a:t>
            </a:r>
            <a:r>
              <a:rPr kumimoji="1" lang="zh-CN" altLang="en-US" dirty="0"/>
              <a:t>人</a:t>
            </a:r>
          </a:p>
        </p:txBody>
      </p:sp>
      <p:sp>
        <p:nvSpPr>
          <p:cNvPr id="2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122324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20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标题_左右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7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内容占位符 4"/>
          <p:cNvSpPr>
            <a:spLocks noGrp="1"/>
          </p:cNvSpPr>
          <p:nvPr>
            <p:ph sz="quarter" idx="16" hasCustomPrompt="1"/>
          </p:nvPr>
        </p:nvSpPr>
        <p:spPr>
          <a:xfrm>
            <a:off x="4572000" y="1223247"/>
            <a:ext cx="4320000" cy="34249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单击中间图标添加图片等对象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1224832"/>
            <a:ext cx="4140000" cy="3424953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左右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873312"/>
            <a:ext cx="4140000" cy="3776473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标题_左右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350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1224832"/>
            <a:ext cx="4140000" cy="338532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左右型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9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873313"/>
            <a:ext cx="2700000" cy="3774888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23" hasCustomPrompt="1"/>
          </p:nvPr>
        </p:nvSpPr>
        <p:spPr>
          <a:xfrm>
            <a:off x="3221897" y="873313"/>
            <a:ext cx="2700000" cy="3774888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7" name="内容占位符 4"/>
          <p:cNvSpPr>
            <a:spLocks noGrp="1"/>
          </p:cNvSpPr>
          <p:nvPr>
            <p:ph sz="quarter" idx="16" hasCustomPrompt="1"/>
          </p:nvPr>
        </p:nvSpPr>
        <p:spPr>
          <a:xfrm>
            <a:off x="6191794" y="873313"/>
            <a:ext cx="2700000" cy="3774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单击中间图标添加图片等对象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标题_左右型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3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5633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1223247"/>
            <a:ext cx="2700000" cy="3424953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23" hasCustomPrompt="1"/>
          </p:nvPr>
        </p:nvSpPr>
        <p:spPr>
          <a:xfrm>
            <a:off x="3221897" y="1223247"/>
            <a:ext cx="2700000" cy="3424953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7" name="内容占位符 4"/>
          <p:cNvSpPr>
            <a:spLocks noGrp="1"/>
          </p:cNvSpPr>
          <p:nvPr>
            <p:ph sz="quarter" idx="16" hasCustomPrompt="1"/>
          </p:nvPr>
        </p:nvSpPr>
        <p:spPr>
          <a:xfrm>
            <a:off x="6191794" y="1223247"/>
            <a:ext cx="2700000" cy="34249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单击中间图标添加图片等对象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45C486B-CDB0-4A54-86E9-95C5F2BE21DD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6681754-BE06-4307-9D0B-5BA0E958F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516-416D-4B7D-98BC-38DB64C3808E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EB37-F75E-4614-90BE-2C035A361B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843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形状"/>
          <p:cNvSpPr/>
          <p:nvPr userDrawn="1"/>
        </p:nvSpPr>
        <p:spPr>
          <a:xfrm>
            <a:off x="-5052" y="-8281"/>
            <a:ext cx="9149052" cy="3994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597" y="16463"/>
                </a:lnTo>
                <a:cubicBezTo>
                  <a:pt x="21597" y="17199"/>
                  <a:pt x="21597" y="17754"/>
                  <a:pt x="21585" y="18225"/>
                </a:cubicBezTo>
                <a:cubicBezTo>
                  <a:pt x="21573" y="18695"/>
                  <a:pt x="21549" y="19080"/>
                  <a:pt x="21501" y="19478"/>
                </a:cubicBezTo>
                <a:cubicBezTo>
                  <a:pt x="21441" y="19912"/>
                  <a:pt x="21346" y="20301"/>
                  <a:pt x="21225" y="20620"/>
                </a:cubicBezTo>
                <a:cubicBezTo>
                  <a:pt x="21104" y="20940"/>
                  <a:pt x="20956" y="21190"/>
                  <a:pt x="20791" y="21348"/>
                </a:cubicBezTo>
                <a:cubicBezTo>
                  <a:pt x="20640" y="21474"/>
                  <a:pt x="20494" y="21537"/>
                  <a:pt x="20315" y="21569"/>
                </a:cubicBezTo>
                <a:cubicBezTo>
                  <a:pt x="20135" y="21600"/>
                  <a:pt x="19922" y="21600"/>
                  <a:pt x="19638" y="21600"/>
                </a:cubicBezTo>
                <a:lnTo>
                  <a:pt x="0" y="21598"/>
                </a:lnTo>
                <a:lnTo>
                  <a:pt x="9" y="5"/>
                </a:lnTo>
                <a:lnTo>
                  <a:pt x="21600" y="0"/>
                </a:lnTo>
                <a:close/>
              </a:path>
            </a:pathLst>
          </a:custGeom>
          <a:solidFill>
            <a:srgbClr val="FFD3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/>
          </a:p>
        </p:txBody>
      </p:sp>
      <p:graphicFrame>
        <p:nvGraphicFramePr>
          <p:cNvPr id="5" name="对象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"/>
          <p:cNvSpPr/>
          <p:nvPr userDrawn="1"/>
        </p:nvSpPr>
        <p:spPr>
          <a:xfrm>
            <a:off x="1084" y="3986481"/>
            <a:ext cx="9142915" cy="115702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54049" y="898741"/>
            <a:ext cx="7920000" cy="623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6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单击此处添加封面标题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663700"/>
            <a:ext cx="7920000" cy="5191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单击此处添加副标题信息</a:t>
            </a: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654050" y="3078045"/>
            <a:ext cx="1078947" cy="25181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部门 </a:t>
            </a:r>
            <a:r>
              <a:rPr kumimoji="1" lang="en-US" altLang="zh-CN" dirty="0"/>
              <a:t>/</a:t>
            </a:r>
            <a:r>
              <a:rPr kumimoji="1" lang="zh-CN" altLang="en-US" dirty="0"/>
              <a:t> 编者信息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654048" y="3445056"/>
            <a:ext cx="1078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0997D77-3F33-4334-AE3E-EF7765A4EBD1}" type="datetime6">
              <a:rPr kumimoji="1" lang="zh-CN" altLang="en-US" sz="10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2023年8月</a:t>
            </a:fld>
            <a:endParaRPr kumimoji="1" lang="zh-CN" altLang="en-US" sz="1000" b="0" i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9" y="4393997"/>
            <a:ext cx="966354" cy="34937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145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999" y="1115568"/>
            <a:ext cx="8639999" cy="3466882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20000"/>
              </a:lnSpc>
              <a:spcBef>
                <a:spcPts val="1200"/>
              </a:spcBef>
              <a:buClr>
                <a:srgbClr val="FFD100"/>
              </a:buClr>
              <a:defRPr sz="18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目录一
目录二
目录三
目录四
目录五</a:t>
            </a: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84305" y="288000"/>
            <a:ext cx="7285837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251999" y="298633"/>
            <a:ext cx="45719" cy="427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145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999" y="1115568"/>
            <a:ext cx="8639999" cy="3466882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20000"/>
              </a:lnSpc>
              <a:spcBef>
                <a:spcPts val="1200"/>
              </a:spcBef>
              <a:buClr>
                <a:srgbClr val="FFD100"/>
              </a:buClr>
              <a:defRPr sz="18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目录一
目录二
目录三
目录四
目录五</a:t>
            </a: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84305" y="288000"/>
            <a:ext cx="7285837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251999" y="298633"/>
            <a:ext cx="45719" cy="427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24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1354104" y="2045244"/>
            <a:ext cx="6435792" cy="5765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单击此处添加章节标题</a:t>
            </a:r>
          </a:p>
        </p:txBody>
      </p:sp>
      <p:sp>
        <p:nvSpPr>
          <p:cNvPr id="4" name="矩形"/>
          <p:cNvSpPr/>
          <p:nvPr userDrawn="1"/>
        </p:nvSpPr>
        <p:spPr>
          <a:xfrm>
            <a:off x="-5052" y="4061865"/>
            <a:ext cx="9149052" cy="108163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 dirty="0">
              <a:latin typeface="+mn-lt"/>
              <a:ea typeface="+mn-ea"/>
              <a:cs typeface="+mn-cs"/>
              <a:sym typeface="+mn-l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默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7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23" hasCustomPrompt="1"/>
          </p:nvPr>
        </p:nvSpPr>
        <p:spPr>
          <a:xfrm>
            <a:off x="252206" y="871728"/>
            <a:ext cx="8639588" cy="37764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defRPr sz="1050"/>
            </a:lvl3pPr>
            <a:lvl4pPr>
              <a:lnSpc>
                <a:spcPct val="120000"/>
              </a:lnSpc>
              <a:defRPr sz="1050"/>
            </a:lvl4pPr>
            <a:lvl5pPr>
              <a:lnSpc>
                <a:spcPct val="120000"/>
              </a:lnSpc>
              <a:defRPr sz="1050"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标题_默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23" hasCustomPrompt="1"/>
          </p:nvPr>
        </p:nvSpPr>
        <p:spPr>
          <a:xfrm>
            <a:off x="252206" y="1223248"/>
            <a:ext cx="8639588" cy="34249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defRPr sz="1050"/>
            </a:lvl3pPr>
            <a:lvl4pPr>
              <a:lnSpc>
                <a:spcPct val="120000"/>
              </a:lnSpc>
              <a:defRPr sz="1050"/>
            </a:lvl4pPr>
            <a:lvl5pPr>
              <a:lnSpc>
                <a:spcPct val="120000"/>
              </a:lnSpc>
              <a:defRPr sz="1050"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上下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内容占位符 20"/>
          <p:cNvSpPr>
            <a:spLocks noGrp="1"/>
          </p:cNvSpPr>
          <p:nvPr>
            <p:ph sz="quarter" idx="21" hasCustomPrompt="1"/>
          </p:nvPr>
        </p:nvSpPr>
        <p:spPr>
          <a:xfrm>
            <a:off x="4695625" y="2388141"/>
            <a:ext cx="4196374" cy="226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单击此处添加图表、图片等</a:t>
            </a:r>
          </a:p>
        </p:txBody>
      </p:sp>
      <p:sp>
        <p:nvSpPr>
          <p:cNvPr id="23" name="内容占位符 4"/>
          <p:cNvSpPr>
            <a:spLocks noGrp="1"/>
          </p:cNvSpPr>
          <p:nvPr>
            <p:ph sz="quarter" idx="16" hasCustomPrompt="1"/>
          </p:nvPr>
        </p:nvSpPr>
        <p:spPr>
          <a:xfrm>
            <a:off x="251999" y="2388142"/>
            <a:ext cx="4210967" cy="226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单击中间图标添加图片等对象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87172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上下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87172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双标题_上下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122324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上下型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1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759834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759834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34%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3483000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3483000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130</a:t>
            </a:r>
            <a:r>
              <a:rPr kumimoji="1" lang="zh-CN" altLang="en-US" dirty="0"/>
              <a:t>亿</a:t>
            </a:r>
          </a:p>
        </p:txBody>
      </p:sp>
      <p:sp>
        <p:nvSpPr>
          <p:cNvPr id="18" name="文本占位符 2"/>
          <p:cNvSpPr>
            <a:spLocks noGrp="1"/>
          </p:cNvSpPr>
          <p:nvPr>
            <p:ph type="body" sz="quarter" idx="19" hasCustomPrompt="1"/>
          </p:nvPr>
        </p:nvSpPr>
        <p:spPr>
          <a:xfrm>
            <a:off x="6206166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20" hasCustomPrompt="1"/>
          </p:nvPr>
        </p:nvSpPr>
        <p:spPr>
          <a:xfrm>
            <a:off x="6206168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2,260</a:t>
            </a:r>
            <a:r>
              <a:rPr kumimoji="1" lang="zh-CN" altLang="en-US" dirty="0"/>
              <a:t>人</a:t>
            </a:r>
          </a:p>
        </p:txBody>
      </p:sp>
      <p:sp>
        <p:nvSpPr>
          <p:cNvPr id="2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87172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双标题_上下型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5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759834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759834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34%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3483000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3483000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130</a:t>
            </a:r>
            <a:r>
              <a:rPr kumimoji="1" lang="zh-CN" altLang="en-US" dirty="0"/>
              <a:t>亿</a:t>
            </a:r>
          </a:p>
        </p:txBody>
      </p:sp>
      <p:sp>
        <p:nvSpPr>
          <p:cNvPr id="18" name="文本占位符 2"/>
          <p:cNvSpPr>
            <a:spLocks noGrp="1"/>
          </p:cNvSpPr>
          <p:nvPr>
            <p:ph type="body" sz="quarter" idx="19" hasCustomPrompt="1"/>
          </p:nvPr>
        </p:nvSpPr>
        <p:spPr>
          <a:xfrm>
            <a:off x="6206166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20" hasCustomPrompt="1"/>
          </p:nvPr>
        </p:nvSpPr>
        <p:spPr>
          <a:xfrm>
            <a:off x="6206168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2,260</a:t>
            </a:r>
            <a:r>
              <a:rPr kumimoji="1" lang="zh-CN" altLang="en-US" dirty="0"/>
              <a:t>人</a:t>
            </a:r>
          </a:p>
        </p:txBody>
      </p:sp>
      <p:sp>
        <p:nvSpPr>
          <p:cNvPr id="2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122324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20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标题_左右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9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内容占位符 4"/>
          <p:cNvSpPr>
            <a:spLocks noGrp="1"/>
          </p:cNvSpPr>
          <p:nvPr>
            <p:ph sz="quarter" idx="16" hasCustomPrompt="1"/>
          </p:nvPr>
        </p:nvSpPr>
        <p:spPr>
          <a:xfrm>
            <a:off x="4572000" y="1223247"/>
            <a:ext cx="4320000" cy="34249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单击中间图标添加图片等对象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1224832"/>
            <a:ext cx="4140000" cy="3424953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左右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873312"/>
            <a:ext cx="4140000" cy="3776473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24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1354104" y="2045244"/>
            <a:ext cx="6435792" cy="5765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单击此处添加章节标题</a:t>
            </a:r>
          </a:p>
        </p:txBody>
      </p:sp>
      <p:sp>
        <p:nvSpPr>
          <p:cNvPr id="4" name="矩形"/>
          <p:cNvSpPr/>
          <p:nvPr userDrawn="1"/>
        </p:nvSpPr>
        <p:spPr>
          <a:xfrm>
            <a:off x="-5052" y="4061865"/>
            <a:ext cx="9149052" cy="108163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dirty="0">
              <a:latin typeface="+mn-lt"/>
              <a:ea typeface="+mn-ea"/>
              <a:cs typeface="+mn-cs"/>
              <a:sym typeface="+mn-l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标题_左右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7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350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1224832"/>
            <a:ext cx="4140000" cy="338532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左右型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1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873313"/>
            <a:ext cx="2700000" cy="3774888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23" hasCustomPrompt="1"/>
          </p:nvPr>
        </p:nvSpPr>
        <p:spPr>
          <a:xfrm>
            <a:off x="3221897" y="873313"/>
            <a:ext cx="2700000" cy="3774888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7" name="内容占位符 4"/>
          <p:cNvSpPr>
            <a:spLocks noGrp="1"/>
          </p:cNvSpPr>
          <p:nvPr>
            <p:ph sz="quarter" idx="16" hasCustomPrompt="1"/>
          </p:nvPr>
        </p:nvSpPr>
        <p:spPr>
          <a:xfrm>
            <a:off x="6191794" y="873313"/>
            <a:ext cx="2700000" cy="3774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单击中间图标添加图片等对象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标题_左右型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5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5633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1223247"/>
            <a:ext cx="2700000" cy="3424953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23" hasCustomPrompt="1"/>
          </p:nvPr>
        </p:nvSpPr>
        <p:spPr>
          <a:xfrm>
            <a:off x="3221897" y="1223247"/>
            <a:ext cx="2700000" cy="3424953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7" name="内容占位符 4"/>
          <p:cNvSpPr>
            <a:spLocks noGrp="1"/>
          </p:cNvSpPr>
          <p:nvPr>
            <p:ph sz="quarter" idx="16" hasCustomPrompt="1"/>
          </p:nvPr>
        </p:nvSpPr>
        <p:spPr>
          <a:xfrm>
            <a:off x="6191794" y="1223247"/>
            <a:ext cx="2700000" cy="34249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单击中间图标添加图片等对象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"/>
          <p:cNvSpPr/>
          <p:nvPr userDrawn="1"/>
        </p:nvSpPr>
        <p:spPr>
          <a:xfrm>
            <a:off x="-5052" y="-4366"/>
            <a:ext cx="9149052" cy="5147866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23656"/>
            <a:ext cx="8280000" cy="5480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感谢垂听！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 userDrawn="1"/>
        </p:nvSpPr>
        <p:spPr>
          <a:xfrm>
            <a:off x="5719763" y="349091"/>
            <a:ext cx="2911793" cy="321945"/>
          </a:xfrm>
          <a:prstGeom prst="parallelogram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平行四边形 4"/>
          <p:cNvSpPr/>
          <p:nvPr userDrawn="1"/>
        </p:nvSpPr>
        <p:spPr>
          <a:xfrm>
            <a:off x="7585758" y="210374"/>
            <a:ext cx="1293599" cy="321983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50800" dist="1143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8572" y="5098256"/>
            <a:ext cx="9145429" cy="67628"/>
            <a:chOff x="-11411" y="6799130"/>
            <a:chExt cx="9155197" cy="74894"/>
          </a:xfrm>
        </p:grpSpPr>
        <p:sp>
          <p:nvSpPr>
            <p:cNvPr id="16" name="矩形 15"/>
            <p:cNvSpPr/>
            <p:nvPr/>
          </p:nvSpPr>
          <p:spPr bwMode="auto">
            <a:xfrm>
              <a:off x="3016632" y="6799134"/>
              <a:ext cx="3096000" cy="7489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6047786" y="6799134"/>
              <a:ext cx="3096000" cy="74890"/>
            </a:xfrm>
            <a:prstGeom prst="rect">
              <a:avLst/>
            </a:prstGeom>
            <a:solidFill>
              <a:srgbClr val="014E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-11411" y="6799130"/>
              <a:ext cx="3060000" cy="7489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22" name="直接连接符 21"/>
          <p:cNvCxnSpPr/>
          <p:nvPr userDrawn="1"/>
        </p:nvCxnSpPr>
        <p:spPr>
          <a:xfrm>
            <a:off x="366236" y="601504"/>
            <a:ext cx="491013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140970" y="698659"/>
            <a:ext cx="4910138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占位符 23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308134"/>
            <a:ext cx="5566886" cy="293370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800" b="1" kern="1200" dirty="0">
                <a:solidFill>
                  <a:srgbClr val="006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请输入章节名称</a:t>
            </a: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23" y="-21945"/>
            <a:ext cx="569503" cy="6013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页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97223"/>
            <a:ext cx="9144000" cy="1102519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507854"/>
            <a:ext cx="6400800" cy="703645"/>
          </a:xfrm>
        </p:spPr>
        <p:txBody>
          <a:bodyPr>
            <a:spAutoFit/>
          </a:bodyPr>
          <a:lstStyle>
            <a:lvl1pPr marL="0" indent="0" algn="ctr">
              <a:spcBef>
                <a:spcPts val="60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16913" y="4884738"/>
            <a:ext cx="574675" cy="215900"/>
          </a:xfrm>
          <a:prstGeom prst="rect">
            <a:avLst/>
          </a:prstGeom>
        </p:spPr>
        <p:txBody>
          <a:bodyPr vert="horz" wrap="square" lIns="36000" tIns="0" rIns="36000" bIns="0" numCol="1" anchor="ctr" anchorCtr="0" compatLnSpc="1">
            <a:noAutofit/>
          </a:bodyPr>
          <a:lstStyle/>
          <a:p>
            <a:pPr algn="ctr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124200" y="4884738"/>
            <a:ext cx="2895600" cy="2159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0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默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23" hasCustomPrompt="1"/>
          </p:nvPr>
        </p:nvSpPr>
        <p:spPr>
          <a:xfrm>
            <a:off x="252206" y="871728"/>
            <a:ext cx="8639588" cy="37764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defRPr sz="1050"/>
            </a:lvl3pPr>
            <a:lvl4pPr>
              <a:lnSpc>
                <a:spcPct val="120000"/>
              </a:lnSpc>
              <a:defRPr sz="1050"/>
            </a:lvl4pPr>
            <a:lvl5pPr>
              <a:lnSpc>
                <a:spcPct val="120000"/>
              </a:lnSpc>
              <a:defRPr sz="1050"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标题_默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23" hasCustomPrompt="1"/>
          </p:nvPr>
        </p:nvSpPr>
        <p:spPr>
          <a:xfrm>
            <a:off x="252206" y="1223248"/>
            <a:ext cx="8639588" cy="34249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defRPr sz="1050"/>
            </a:lvl3pPr>
            <a:lvl4pPr>
              <a:lnSpc>
                <a:spcPct val="120000"/>
              </a:lnSpc>
              <a:defRPr sz="1050"/>
            </a:lvl4pPr>
            <a:lvl5pPr>
              <a:lnSpc>
                <a:spcPct val="120000"/>
              </a:lnSpc>
              <a:defRPr sz="1050"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上下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内容占位符 20"/>
          <p:cNvSpPr>
            <a:spLocks noGrp="1"/>
          </p:cNvSpPr>
          <p:nvPr>
            <p:ph sz="quarter" idx="21" hasCustomPrompt="1"/>
          </p:nvPr>
        </p:nvSpPr>
        <p:spPr>
          <a:xfrm>
            <a:off x="4695625" y="2388141"/>
            <a:ext cx="4196374" cy="226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单击此处添加图表、图片等</a:t>
            </a:r>
          </a:p>
        </p:txBody>
      </p:sp>
      <p:sp>
        <p:nvSpPr>
          <p:cNvPr id="23" name="内容占位符 4"/>
          <p:cNvSpPr>
            <a:spLocks noGrp="1"/>
          </p:cNvSpPr>
          <p:nvPr>
            <p:ph sz="quarter" idx="16" hasCustomPrompt="1"/>
          </p:nvPr>
        </p:nvSpPr>
        <p:spPr>
          <a:xfrm>
            <a:off x="251999" y="2388142"/>
            <a:ext cx="4210967" cy="22600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400" b="0" i="0" kern="1200" dirty="0">
                <a:solidFill>
                  <a:srgbClr val="1E1E1E"/>
                </a:solidFill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单击中间图标添加图片等对象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87172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上下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87172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双标题_上下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122324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1" y="803904"/>
            <a:ext cx="7664380" cy="3307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1800" b="0" i="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单击此处添加副标题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标题_上下型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759834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759834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34%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3483000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3483000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130</a:t>
            </a:r>
            <a:r>
              <a:rPr kumimoji="1" lang="zh-CN" altLang="en-US" dirty="0"/>
              <a:t>亿</a:t>
            </a:r>
          </a:p>
        </p:txBody>
      </p:sp>
      <p:sp>
        <p:nvSpPr>
          <p:cNvPr id="18" name="文本占位符 2"/>
          <p:cNvSpPr>
            <a:spLocks noGrp="1"/>
          </p:cNvSpPr>
          <p:nvPr>
            <p:ph type="body" sz="quarter" idx="19" hasCustomPrompt="1"/>
          </p:nvPr>
        </p:nvSpPr>
        <p:spPr>
          <a:xfrm>
            <a:off x="6206166" y="3004137"/>
            <a:ext cx="2178000" cy="36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14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数据说明文字</a:t>
            </a:r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20" hasCustomPrompt="1"/>
          </p:nvPr>
        </p:nvSpPr>
        <p:spPr>
          <a:xfrm>
            <a:off x="6206168" y="3501168"/>
            <a:ext cx="2178000" cy="7200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4000" b="1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en-US" altLang="zh-CN" dirty="0"/>
              <a:t>2,260</a:t>
            </a:r>
            <a:r>
              <a:rPr kumimoji="1" lang="zh-CN" altLang="en-US" dirty="0"/>
              <a:t>人</a:t>
            </a:r>
          </a:p>
        </p:txBody>
      </p:sp>
      <p:sp>
        <p:nvSpPr>
          <p:cNvPr id="23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标题 2"/>
          <p:cNvSpPr>
            <a:spLocks noGrp="1"/>
          </p:cNvSpPr>
          <p:nvPr>
            <p:ph type="title"/>
          </p:nvPr>
        </p:nvSpPr>
        <p:spPr>
          <a:xfrm>
            <a:off x="252000" y="288000"/>
            <a:ext cx="7664380" cy="4273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251999" y="871727"/>
            <a:ext cx="8640000" cy="1359999"/>
          </a:xfrm>
          <a:prstGeom prst="rect">
            <a:avLst/>
          </a:prstGeom>
        </p:spPr>
        <p:txBody>
          <a:bodyPr/>
          <a:lstStyle>
            <a:lvl1pPr marL="71755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zh-CN" altLang="en-US" sz="1400" b="0" i="0" smtClean="0">
                <a:effectLst/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zh-CN" alt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编辑母版文本样式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vmlDrawing" Target="../drawings/vmlDrawing17.v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oleObject" Target="../embeddings/oleObject17.bin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think-cell 幻灯片" r:id="rId21" imgW="0" imgH="0" progId="TCLayout.ActiveDocument.1">
                  <p:embed/>
                </p:oleObj>
              </mc:Choice>
              <mc:Fallback>
                <p:oleObj name="think-cell 幻灯片" r:id="rId21" imgW="0" imgH="0" progId="TCLayout.ActiveDocument.1">
                  <p:embed/>
                  <p:pic>
                    <p:nvPicPr>
                      <p:cNvPr id="0" name="图片 5532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文本占位符 11"/>
          <p:cNvSpPr txBox="1"/>
          <p:nvPr userDrawn="1"/>
        </p:nvSpPr>
        <p:spPr>
          <a:xfrm>
            <a:off x="7817599" y="4719644"/>
            <a:ext cx="1078947" cy="251811"/>
          </a:xfrm>
          <a:prstGeom prst="rect">
            <a:avLst/>
          </a:prstGeom>
        </p:spPr>
        <p:txBody>
          <a:bodyPr wrap="none" anchor="ctr"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48968B-9B7E-4AEF-AF8F-76389AEE4EF7}" type="slidenum">
              <a:rPr kumimoji="1" lang="zh-CN" altLang="en-US" smtClean="0">
                <a:latin typeface="+mn-lt"/>
                <a:ea typeface="+mn-ea"/>
                <a:cs typeface="+mn-cs"/>
                <a:sym typeface="+mn-lt"/>
              </a:rPr>
              <a:t>‹#›</a:t>
            </a:fld>
            <a:endParaRPr kumimoji="1" lang="zh-CN" alt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87" y="345538"/>
            <a:ext cx="855005" cy="3091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89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/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3" name="think-cell 幻灯片" r:id="rId23" imgW="0" imgH="0" progId="TCLayout.ActiveDocument.1">
                  <p:embed/>
                </p:oleObj>
              </mc:Choice>
              <mc:Fallback>
                <p:oleObj name="think-cell 幻灯片" r:id="rId23" imgW="0" imgH="0" progId="TCLayout.ActiveDocument.1">
                  <p:embed/>
                  <p:pic>
                    <p:nvPicPr>
                      <p:cNvPr id="0" name="图片 5532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"/>
          <p:cNvSpPr/>
          <p:nvPr userDrawn="1"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文本占位符 11"/>
          <p:cNvSpPr txBox="1"/>
          <p:nvPr userDrawn="1"/>
        </p:nvSpPr>
        <p:spPr>
          <a:xfrm>
            <a:off x="7817599" y="4719644"/>
            <a:ext cx="1078947" cy="251811"/>
          </a:xfrm>
          <a:prstGeom prst="rect">
            <a:avLst/>
          </a:prstGeom>
        </p:spPr>
        <p:txBody>
          <a:bodyPr wrap="none" anchor="ctr"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48968B-9B7E-4AEF-AF8F-76389AEE4EF7}" type="slidenum">
              <a:rPr kumimoji="1" lang="zh-CN" altLang="en-US" smtClean="0">
                <a:latin typeface="+mn-lt"/>
                <a:ea typeface="+mn-ea"/>
                <a:cs typeface="+mn-cs"/>
                <a:sym typeface="+mn-lt"/>
              </a:rPr>
              <a:t>‹#›</a:t>
            </a:fld>
            <a:endParaRPr kumimoji="1" lang="zh-CN" alt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87" y="345538"/>
            <a:ext cx="855005" cy="3091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4" r:id="rId17"/>
    <p:sldLayoutId id="2147483685" r:id="rId18"/>
    <p:sldLayoutId id="2147483688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3" name="think-cell 幻灯片" r:id="rId5" imgW="0" imgH="0" progId="TCLayout.ActiveDocument.1">
                  <p:embed/>
                </p:oleObj>
              </mc:Choice>
              <mc:Fallback>
                <p:oleObj name="think-cell 幻灯片" r:id="rId5" imgW="0" imgH="0" progId="TCLayout.ActiveDocument.1">
                  <p:embed/>
                  <p:pic>
                    <p:nvPicPr>
                      <p:cNvPr id="0" name="图片 205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54050" y="1424884"/>
            <a:ext cx="7920000" cy="1186236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dirty="0">
                <a:sym typeface="+mn-ea"/>
              </a:rPr>
              <a:t>美团</a:t>
            </a:r>
            <a:r>
              <a:rPr lang="zh-CN" altLang="en-US" sz="3200" dirty="0" smtClean="0">
                <a:sym typeface="+mn-ea"/>
              </a:rPr>
              <a:t>无人配送车道路测试方案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5"/>
          </p:nvPr>
        </p:nvSpPr>
        <p:spPr>
          <a:xfrm>
            <a:off x="654050" y="3077845"/>
            <a:ext cx="1477645" cy="307975"/>
          </a:xfrm>
        </p:spPr>
        <p:txBody>
          <a:bodyPr/>
          <a:lstStyle/>
          <a:p>
            <a:r>
              <a:rPr lang="zh-CN" altLang="en-US"/>
              <a:t>美团</a:t>
            </a:r>
            <a:r>
              <a:rPr lang="en-US" altLang="zh-CN"/>
              <a:t> </a:t>
            </a:r>
            <a:r>
              <a:rPr lang="zh-CN" altLang="en-US"/>
              <a:t>自动车配送部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252000" y="297033"/>
            <a:ext cx="7664380" cy="427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0" y="742481"/>
            <a:ext cx="915700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4"/>
          <p:cNvSpPr txBox="1">
            <a:spLocks/>
          </p:cNvSpPr>
          <p:nvPr/>
        </p:nvSpPr>
        <p:spPr>
          <a:xfrm>
            <a:off x="404400" y="338027"/>
            <a:ext cx="7664380" cy="427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b="1">
                <a:solidFill>
                  <a:srgbClr val="000000"/>
                </a:solidFill>
                <a:latin typeface="meituan type" panose="02000500000000000000" pitchFamily="2" charset="-122"/>
                <a:ea typeface="meituan type" panose="02000500000000000000" pitchFamily="2" charset="-122"/>
                <a:cs typeface="+mj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1</a:t>
            </a:r>
            <a:r>
              <a:rPr lang="zh-CN" altLang="en-US" dirty="0" smtClean="0"/>
              <a:t>、申请企业主体信息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60730"/>
              </p:ext>
            </p:extLst>
          </p:nvPr>
        </p:nvGraphicFramePr>
        <p:xfrm>
          <a:off x="783005" y="1192654"/>
          <a:ext cx="7064394" cy="33023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16330">
                  <a:extLst>
                    <a:ext uri="{9D8B030D-6E8A-4147-A177-3AD203B41FA5}">
                      <a16:colId xmlns:a16="http://schemas.microsoft.com/office/drawing/2014/main" val="3849467335"/>
                    </a:ext>
                  </a:extLst>
                </a:gridCol>
                <a:gridCol w="4748064">
                  <a:extLst>
                    <a:ext uri="{9D8B030D-6E8A-4147-A177-3AD203B41FA5}">
                      <a16:colId xmlns:a16="http://schemas.microsoft.com/office/drawing/2014/main" val="2436370910"/>
                    </a:ext>
                  </a:extLst>
                </a:gridCol>
              </a:tblGrid>
              <a:tr h="55039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企业名称</a:t>
                      </a:r>
                      <a:endParaRPr lang="zh-CN" sz="1600" b="0" kern="1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黑体" panose="02010609060101010101" pitchFamily="49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北京三快云计算有限公司</a:t>
                      </a:r>
                      <a:endParaRPr lang="zh-CN" sz="1600" b="0" kern="1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512542"/>
                  </a:ext>
                </a:extLst>
              </a:tr>
              <a:tr h="55039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统一社会信用代码</a:t>
                      </a:r>
                      <a:endParaRPr lang="zh-CN" sz="1600" b="0" kern="1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黑体" panose="02010609060101010101" pitchFamily="49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911101053483484038</a:t>
                      </a:r>
                      <a:endParaRPr lang="zh-CN" sz="1600" b="0" kern="10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800951"/>
                  </a:ext>
                </a:extLst>
              </a:tr>
              <a:tr h="55039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企业类型</a:t>
                      </a:r>
                      <a:endParaRPr lang="zh-CN" sz="1600" b="0" kern="10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黑体" panose="02010609060101010101" pitchFamily="49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有限责任公司</a:t>
                      </a:r>
                      <a:r>
                        <a:rPr lang="en-US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(</a:t>
                      </a:r>
                      <a:r>
                        <a:rPr lang="zh-CN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自然人投资或控股</a:t>
                      </a:r>
                      <a:r>
                        <a:rPr lang="en-US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)</a:t>
                      </a:r>
                      <a:endParaRPr lang="zh-CN" sz="1600" b="0" kern="1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190740"/>
                  </a:ext>
                </a:extLst>
              </a:tr>
              <a:tr h="55039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注册资本</a:t>
                      </a:r>
                      <a:endParaRPr lang="zh-CN" sz="1600" b="0" kern="10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黑体" panose="02010609060101010101" pitchFamily="49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87,000</a:t>
                      </a:r>
                      <a:r>
                        <a:rPr lang="zh-CN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万</a:t>
                      </a:r>
                      <a:r>
                        <a:rPr lang="en-US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(</a:t>
                      </a:r>
                      <a:r>
                        <a:rPr lang="zh-CN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元</a:t>
                      </a:r>
                      <a:r>
                        <a:rPr lang="en-US" sz="1600" b="0" kern="1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)</a:t>
                      </a:r>
                      <a:endParaRPr lang="zh-CN" sz="1600" b="0" kern="1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766766"/>
                  </a:ext>
                </a:extLst>
              </a:tr>
              <a:tr h="55039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黑体" panose="02010609060101010101" pitchFamily="49" charset="-122"/>
                        </a:rPr>
                        <a:t>成立时间</a:t>
                      </a:r>
                      <a:endParaRPr lang="zh-CN" sz="1600" b="0" kern="1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黑体" panose="02010609060101010101" pitchFamily="49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宋体" panose="02010600030101010101" pitchFamily="2" charset="-122"/>
                        </a:rPr>
                        <a:t>2015-06-17</a:t>
                      </a:r>
                      <a:endParaRPr lang="zh-CN" sz="1600" b="0" kern="1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657277"/>
                  </a:ext>
                </a:extLst>
              </a:tr>
              <a:tr h="55039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黑体" panose="02010609060101010101" pitchFamily="49" charset="-122"/>
                        </a:rPr>
                        <a:t>注册地址</a:t>
                      </a:r>
                      <a:endParaRPr lang="zh-CN" sz="1600" b="0" kern="1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黑体" panose="02010609060101010101" pitchFamily="49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北京市朝阳区望京东路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6</a:t>
                      </a: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号院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6</a:t>
                      </a: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号楼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-2</a:t>
                      </a: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至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4</a:t>
                      </a: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层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01</a:t>
                      </a: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内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3</a:t>
                      </a: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层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01</a:t>
                      </a:r>
                      <a:endParaRPr lang="zh-CN" sz="1600" b="0" kern="1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0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98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4"/>
          <p:cNvSpPr txBox="1">
            <a:spLocks/>
          </p:cNvSpPr>
          <p:nvPr/>
        </p:nvSpPr>
        <p:spPr>
          <a:xfrm>
            <a:off x="252000" y="297033"/>
            <a:ext cx="7664380" cy="427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0" y="742481"/>
            <a:ext cx="915700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5" y="1596901"/>
            <a:ext cx="4264955" cy="16266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0823" y="3801395"/>
            <a:ext cx="563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defRPr sz="1600">
                <a:latin typeface="meituan type" panose="02000500000000000000" pitchFamily="2" charset="-122"/>
                <a:ea typeface="meituan type" panose="02000500000000000000" pitchFamily="2" charset="-122"/>
                <a:cs typeface="微软雅黑" charset="0"/>
              </a:defRPr>
            </a:lvl1pPr>
          </a:lstStyle>
          <a:p>
            <a:r>
              <a:rPr lang="zh-CN" altLang="en-US" dirty="0" smtClean="0"/>
              <a:t>起点</a:t>
            </a:r>
            <a:r>
              <a:rPr lang="zh-CN" altLang="en-US" dirty="0"/>
              <a:t>：观塘</a:t>
            </a:r>
            <a:r>
              <a:rPr lang="zh-CN" altLang="en-US" dirty="0" smtClean="0"/>
              <a:t>东路。终点</a:t>
            </a:r>
            <a:r>
              <a:rPr lang="zh-CN" altLang="en-US" dirty="0"/>
              <a:t>：融</a:t>
            </a:r>
            <a:r>
              <a:rPr lang="zh-CN" altLang="en-US" dirty="0" smtClean="0"/>
              <a:t>新。长度：</a:t>
            </a:r>
            <a:r>
              <a:rPr lang="en-US" altLang="zh-CN" dirty="0" smtClean="0"/>
              <a:t>5.11</a:t>
            </a:r>
            <a:r>
              <a:rPr lang="zh-CN" altLang="en-US" dirty="0" smtClean="0"/>
              <a:t>公里</a:t>
            </a:r>
            <a:endParaRPr lang="zh-CN" altLang="en-US" dirty="0"/>
          </a:p>
        </p:txBody>
      </p:sp>
      <p:sp>
        <p:nvSpPr>
          <p:cNvPr id="14" name="标题 4"/>
          <p:cNvSpPr txBox="1">
            <a:spLocks/>
          </p:cNvSpPr>
          <p:nvPr/>
        </p:nvSpPr>
        <p:spPr>
          <a:xfrm>
            <a:off x="404400" y="338027"/>
            <a:ext cx="7664380" cy="427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、道路测试路段</a:t>
            </a:r>
            <a:endParaRPr lang="zh-CN" altLang="en-US" sz="20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51002"/>
              </p:ext>
            </p:extLst>
          </p:nvPr>
        </p:nvGraphicFramePr>
        <p:xfrm>
          <a:off x="4950299" y="1128800"/>
          <a:ext cx="3399435" cy="3262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199">
                  <a:extLst>
                    <a:ext uri="{9D8B030D-6E8A-4147-A177-3AD203B41FA5}">
                      <a16:colId xmlns:a16="http://schemas.microsoft.com/office/drawing/2014/main" val="3535015230"/>
                    </a:ext>
                  </a:extLst>
                </a:gridCol>
                <a:gridCol w="595587">
                  <a:extLst>
                    <a:ext uri="{9D8B030D-6E8A-4147-A177-3AD203B41FA5}">
                      <a16:colId xmlns:a16="http://schemas.microsoft.com/office/drawing/2014/main" val="2437613470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val="4122052538"/>
                    </a:ext>
                  </a:extLst>
                </a:gridCol>
                <a:gridCol w="733901">
                  <a:extLst>
                    <a:ext uri="{9D8B030D-6E8A-4147-A177-3AD203B41FA5}">
                      <a16:colId xmlns:a16="http://schemas.microsoft.com/office/drawing/2014/main" val="4175549965"/>
                    </a:ext>
                  </a:extLst>
                </a:gridCol>
                <a:gridCol w="528814">
                  <a:extLst>
                    <a:ext uri="{9D8B030D-6E8A-4147-A177-3AD203B41FA5}">
                      <a16:colId xmlns:a16="http://schemas.microsoft.com/office/drawing/2014/main" val="3526398693"/>
                    </a:ext>
                  </a:extLst>
                </a:gridCol>
              </a:tblGrid>
              <a:tr h="343401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路段编号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路段名称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路段区间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路段里程（</a:t>
                      </a:r>
                      <a:r>
                        <a:rPr lang="en-US" sz="1100" kern="0">
                          <a:effectLst/>
                        </a:rPr>
                        <a:t>Km</a:t>
                      </a:r>
                      <a:r>
                        <a:rPr lang="zh-CN" sz="1100" kern="0">
                          <a:effectLst/>
                        </a:rPr>
                        <a:t>）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道路方向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extLst>
                  <a:ext uri="{0D108BD9-81ED-4DB2-BD59-A6C34878D82A}">
                    <a16:rowId xmlns:a16="http://schemas.microsoft.com/office/drawing/2014/main" val="2004543932"/>
                  </a:ext>
                </a:extLst>
              </a:tr>
              <a:tr h="686803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来广营东路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观塘东路至创远路之间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3.0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双向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extLst>
                  <a:ext uri="{0D108BD9-81ED-4DB2-BD59-A6C34878D82A}">
                    <a16:rowId xmlns:a16="http://schemas.microsoft.com/office/drawing/2014/main" val="2710774229"/>
                  </a:ext>
                </a:extLst>
              </a:tr>
              <a:tr h="515102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创远路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来广营东路至容达路之间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1.2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双向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extLst>
                  <a:ext uri="{0D108BD9-81ED-4DB2-BD59-A6C34878D82A}">
                    <a16:rowId xmlns:a16="http://schemas.microsoft.com/office/drawing/2014/main" val="2450713383"/>
                  </a:ext>
                </a:extLst>
              </a:tr>
              <a:tr h="686803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紫月路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创远路至紫月北路之间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0.37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双向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extLst>
                  <a:ext uri="{0D108BD9-81ED-4DB2-BD59-A6C34878D82A}">
                    <a16:rowId xmlns:a16="http://schemas.microsoft.com/office/drawing/2014/main" val="2884107619"/>
                  </a:ext>
                </a:extLst>
              </a:tr>
              <a:tr h="515102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紫月小街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紫月路至容达路之间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0.22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双向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extLst>
                  <a:ext uri="{0D108BD9-81ED-4DB2-BD59-A6C34878D82A}">
                    <a16:rowId xmlns:a16="http://schemas.microsoft.com/office/drawing/2014/main" val="3641991838"/>
                  </a:ext>
                </a:extLst>
              </a:tr>
              <a:tr h="343401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容达路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创远路至紫月路之间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0.32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双向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extLst>
                  <a:ext uri="{0D108BD9-81ED-4DB2-BD59-A6C34878D82A}">
                    <a16:rowId xmlns:a16="http://schemas.microsoft.com/office/drawing/2014/main" val="1277452989"/>
                  </a:ext>
                </a:extLst>
              </a:tr>
              <a:tr h="171701">
                <a:tc gridSpan="3"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100" kern="0">
                          <a:effectLst/>
                        </a:rPr>
                        <a:t>总计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0">
                          <a:effectLst/>
                        </a:rPr>
                        <a:t>5.11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4388" marR="64388" marT="0" marB="0" anchor="ctr"/>
                </a:tc>
                <a:tc>
                  <a:txBody>
                    <a:bodyPr/>
                    <a:lstStyle/>
                    <a:p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4388" marR="64388" marT="0" marB="0" anchor="ctr"/>
                </a:tc>
                <a:extLst>
                  <a:ext uri="{0D108BD9-81ED-4DB2-BD59-A6C34878D82A}">
                    <a16:rowId xmlns:a16="http://schemas.microsoft.com/office/drawing/2014/main" val="218254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4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742481"/>
            <a:ext cx="915700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404400" y="338027"/>
            <a:ext cx="7664380" cy="427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、道路测试车辆及时段</a:t>
            </a:r>
            <a:endParaRPr lang="zh-CN" altLang="en-US" sz="20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28650" y="1370013"/>
          <a:ext cx="7984446" cy="33880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65166">
                  <a:extLst>
                    <a:ext uri="{9D8B030D-6E8A-4147-A177-3AD203B41FA5}">
                      <a16:colId xmlns:a16="http://schemas.microsoft.com/office/drawing/2014/main" val="3031733117"/>
                    </a:ext>
                  </a:extLst>
                </a:gridCol>
                <a:gridCol w="5619280">
                  <a:extLst>
                    <a:ext uri="{9D8B030D-6E8A-4147-A177-3AD203B41FA5}">
                      <a16:colId xmlns:a16="http://schemas.microsoft.com/office/drawing/2014/main" val="3939539984"/>
                    </a:ext>
                  </a:extLst>
                </a:gridCol>
              </a:tblGrid>
              <a:tr h="345722">
                <a:tc>
                  <a:txBody>
                    <a:bodyPr/>
                    <a:lstStyle/>
                    <a:p>
                      <a:pPr marL="0" marR="0"/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测试要求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717559"/>
                  </a:ext>
                </a:extLst>
              </a:tr>
              <a:tr h="671344"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通行规则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非机动车道行驶，没有非机动车道靠右侧行驶，非机动车道占道借道行驶（参照</a:t>
                      </a:r>
                      <a:r>
                        <a:rPr lang="en-US" altLang="zh-CN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《</a:t>
                      </a:r>
                      <a:r>
                        <a:rPr lang="zh-CN" alt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北京市管理办法</a:t>
                      </a:r>
                      <a:r>
                        <a:rPr lang="en-US" altLang="zh-CN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》</a:t>
                      </a:r>
                      <a:r>
                        <a:rPr lang="zh-CN" alt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）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795245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测试时间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2023</a:t>
                      </a:r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年 </a:t>
                      </a:r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8</a:t>
                      </a:r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月 </a:t>
                      </a:r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17 </a:t>
                      </a:r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日 至   </a:t>
                      </a:r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2025</a:t>
                      </a:r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年 </a:t>
                      </a:r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8</a:t>
                      </a:r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月 </a:t>
                      </a:r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17</a:t>
                      </a:r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日</a:t>
                      </a:r>
                      <a:endParaRPr lang="en-US" altLang="zh-CN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998354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测试时段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0:00-24:00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697730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测试车辆数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4</a:t>
                      </a:r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辆车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571036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测试车辆型号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MT5010XXYZSV02H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296116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测试车辆识别代码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LMTZSV026NC007729</a:t>
                      </a:r>
                    </a:p>
                    <a:p>
                      <a:pPr marL="0" marR="0" algn="ctr"/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LMTZSV026NC016091</a:t>
                      </a:r>
                    </a:p>
                    <a:p>
                      <a:pPr marL="0" marR="0" algn="ctr"/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LMTZSV029NC009555</a:t>
                      </a:r>
                    </a:p>
                    <a:p>
                      <a:pPr marL="0" marR="0" algn="ctr"/>
                      <a:r>
                        <a:rPr lang="en-US" altLang="zh-CN" sz="1600" dirty="0" smtClean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LMTZSV022NC078426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31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34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742481"/>
            <a:ext cx="915700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404400" y="338027"/>
            <a:ext cx="7664380" cy="427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、驾驶员及安全员</a:t>
            </a:r>
            <a:endParaRPr lang="zh-CN" altLang="en-US" sz="20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7770"/>
              </p:ext>
            </p:extLst>
          </p:nvPr>
        </p:nvGraphicFramePr>
        <p:xfrm>
          <a:off x="299590" y="1005332"/>
          <a:ext cx="8615027" cy="3223768"/>
        </p:xfrm>
        <a:graphic>
          <a:graphicData uri="http://schemas.openxmlformats.org/drawingml/2006/table">
            <a:tbl>
              <a:tblPr/>
              <a:tblGrid>
                <a:gridCol w="694760">
                  <a:extLst>
                    <a:ext uri="{9D8B030D-6E8A-4147-A177-3AD203B41FA5}">
                      <a16:colId xmlns:a16="http://schemas.microsoft.com/office/drawing/2014/main" val="4097496445"/>
                    </a:ext>
                  </a:extLst>
                </a:gridCol>
                <a:gridCol w="944874">
                  <a:extLst>
                    <a:ext uri="{9D8B030D-6E8A-4147-A177-3AD203B41FA5}">
                      <a16:colId xmlns:a16="http://schemas.microsoft.com/office/drawing/2014/main" val="811491879"/>
                    </a:ext>
                  </a:extLst>
                </a:gridCol>
                <a:gridCol w="2582900">
                  <a:extLst>
                    <a:ext uri="{9D8B030D-6E8A-4147-A177-3AD203B41FA5}">
                      <a16:colId xmlns:a16="http://schemas.microsoft.com/office/drawing/2014/main" val="2473744343"/>
                    </a:ext>
                  </a:extLst>
                </a:gridCol>
                <a:gridCol w="668578">
                  <a:extLst>
                    <a:ext uri="{9D8B030D-6E8A-4147-A177-3AD203B41FA5}">
                      <a16:colId xmlns:a16="http://schemas.microsoft.com/office/drawing/2014/main" val="3442784743"/>
                    </a:ext>
                  </a:extLst>
                </a:gridCol>
                <a:gridCol w="1472892">
                  <a:extLst>
                    <a:ext uri="{9D8B030D-6E8A-4147-A177-3AD203B41FA5}">
                      <a16:colId xmlns:a16="http://schemas.microsoft.com/office/drawing/2014/main" val="1142706396"/>
                    </a:ext>
                  </a:extLst>
                </a:gridCol>
                <a:gridCol w="1472892">
                  <a:extLst>
                    <a:ext uri="{9D8B030D-6E8A-4147-A177-3AD203B41FA5}">
                      <a16:colId xmlns:a16="http://schemas.microsoft.com/office/drawing/2014/main" val="3365091993"/>
                    </a:ext>
                  </a:extLst>
                </a:gridCol>
                <a:gridCol w="778131">
                  <a:extLst>
                    <a:ext uri="{9D8B030D-6E8A-4147-A177-3AD203B41FA5}">
                      <a16:colId xmlns:a16="http://schemas.microsoft.com/office/drawing/2014/main" val="2517460841"/>
                    </a:ext>
                  </a:extLst>
                </a:gridCol>
              </a:tblGrid>
              <a:tr h="1053560"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序号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姓名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身份照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准驾车型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驾驶证有效期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初次申领驾照时间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驾龄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743001"/>
                  </a:ext>
                </a:extLst>
              </a:tr>
              <a:tr h="54255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>
                          <a:solidFill>
                            <a:srgbClr val="000000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康维富</a:t>
                      </a:r>
                      <a:endParaRPr lang="zh-CN" altLang="en-US" sz="160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1102XXXXXXXXXX2713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C1D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2024-06-12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2008-06-12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15</a:t>
                      </a:r>
                      <a:r>
                        <a:rPr lang="zh-CN" altLang="en-US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年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680800"/>
                  </a:ext>
                </a:extLst>
              </a:tr>
              <a:tr h="54255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>
                          <a:solidFill>
                            <a:srgbClr val="000000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张继刚</a:t>
                      </a:r>
                      <a:endParaRPr lang="zh-CN" altLang="en-US" sz="160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1102XXXXXXXXXX0874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C1D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2024-11-18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2008-04-16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15</a:t>
                      </a:r>
                      <a:r>
                        <a:rPr lang="zh-CN" altLang="en-US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年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380216"/>
                  </a:ext>
                </a:extLst>
              </a:tr>
              <a:tr h="54255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3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>
                          <a:solidFill>
                            <a:srgbClr val="000000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庞雅君</a:t>
                      </a:r>
                      <a:endParaRPr lang="zh-CN" altLang="en-US" sz="160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1102XXXXXXXXXX1411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C1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2031-12-09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2015-12-09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7</a:t>
                      </a:r>
                      <a:r>
                        <a:rPr lang="zh-CN" alt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年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285723"/>
                  </a:ext>
                </a:extLst>
              </a:tr>
              <a:tr h="54255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4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zh-CN" altLang="en-US" sz="1600">
                          <a:solidFill>
                            <a:srgbClr val="000000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杨浩</a:t>
                      </a:r>
                      <a:endParaRPr lang="zh-CN" altLang="en-US" sz="160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smtClean="0">
                          <a:solidFill>
                            <a:srgbClr val="000000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1307XXXXXXXXXX1895</a:t>
                      </a:r>
                      <a:endParaRPr lang="zh-CN" altLang="en-US" sz="1600" dirty="0">
                        <a:effectLst/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C1D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2023-12-06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2017-12-06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altLang="zh-CN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4</a:t>
                      </a:r>
                      <a:r>
                        <a:rPr lang="zh-CN" altLang="en-US" sz="1600" dirty="0"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年</a:t>
                      </a:r>
                    </a:p>
                  </a:txBody>
                  <a:tcPr marL="50800" marR="50800" marT="6350" marB="6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43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53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83582" y="4410043"/>
            <a:ext cx="7975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zh-CN" altLang="en-US" sz="1600" kern="100" dirty="0">
                <a:solidFill>
                  <a:srgbClr val="000000"/>
                </a:solidFill>
                <a:latin typeface="meituan type" panose="02000500000000000000" pitchFamily="2" charset="-122"/>
                <a:ea typeface="meituan type" panose="02000500000000000000" pitchFamily="2" charset="-122"/>
                <a:cs typeface="微软雅黑" panose="020B0503020204020204" pitchFamily="34" charset="-122"/>
              </a:rPr>
              <a:t>自动配送车</a:t>
            </a:r>
            <a:r>
              <a:rPr lang="zh-CN" altLang="zh-CN" sz="1600" kern="100" dirty="0">
                <a:solidFill>
                  <a:srgbClr val="000000"/>
                </a:solidFill>
                <a:latin typeface="meituan type" panose="02000500000000000000" pitchFamily="2" charset="-122"/>
                <a:ea typeface="meituan type" panose="02000500000000000000" pitchFamily="2" charset="-122"/>
                <a:cs typeface="微软雅黑" panose="020B0503020204020204" pitchFamily="34" charset="-122"/>
              </a:rPr>
              <a:t>可以提示让行、停车、左右转，变道会有转向灯</a:t>
            </a:r>
            <a:r>
              <a:rPr lang="zh-CN" altLang="en-US" sz="1600" kern="100" dirty="0">
                <a:solidFill>
                  <a:srgbClr val="000000"/>
                </a:solidFill>
                <a:latin typeface="meituan type" panose="02000500000000000000" pitchFamily="2" charset="-122"/>
                <a:ea typeface="meituan type" panose="02000500000000000000" pitchFamily="2" charset="-122"/>
                <a:cs typeface="微软雅黑" panose="020B0503020204020204" pitchFamily="34" charset="-122"/>
              </a:rPr>
              <a:t>等</a:t>
            </a:r>
            <a:r>
              <a:rPr lang="zh-CN" altLang="zh-CN" sz="1600" kern="100" dirty="0">
                <a:solidFill>
                  <a:srgbClr val="000000"/>
                </a:solidFill>
                <a:latin typeface="meituan type" panose="02000500000000000000" pitchFamily="2" charset="-122"/>
                <a:ea typeface="meituan type" panose="02000500000000000000" pitchFamily="2" charset="-122"/>
                <a:cs typeface="微软雅黑" panose="020B0503020204020204" pitchFamily="34" charset="-122"/>
              </a:rPr>
              <a:t>提示。夜间行驶车身两侧有</a:t>
            </a:r>
            <a:r>
              <a:rPr lang="zh-CN" altLang="zh-CN" sz="1600" kern="100" dirty="0" smtClean="0">
                <a:solidFill>
                  <a:srgbClr val="000000"/>
                </a:solidFill>
                <a:latin typeface="meituan type" panose="02000500000000000000" pitchFamily="2" charset="-122"/>
                <a:ea typeface="meituan type" panose="02000500000000000000" pitchFamily="2" charset="-122"/>
                <a:cs typeface="微软雅黑" panose="020B0503020204020204" pitchFamily="34" charset="-122"/>
              </a:rPr>
              <a:t>反光标识</a:t>
            </a:r>
            <a:endParaRPr lang="zh-CN" altLang="zh-CN" sz="1600" kern="100" dirty="0">
              <a:latin typeface="meituan type" panose="02000500000000000000" pitchFamily="2" charset="-122"/>
              <a:ea typeface="meituan type" panose="02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1" y="1058224"/>
            <a:ext cx="2468022" cy="13951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31" y="1058224"/>
            <a:ext cx="2215879" cy="1395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2" y="2630088"/>
            <a:ext cx="2468021" cy="14994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4632" y="2630088"/>
            <a:ext cx="2215879" cy="147348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742481"/>
            <a:ext cx="915700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31140" y="306070"/>
            <a:ext cx="6245860" cy="36933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kumimoji="1" sz="2000" b="1" i="0">
                <a:latin typeface="meituan type" panose="02000500000000000000" pitchFamily="2" charset="-122"/>
                <a:ea typeface="meituan type" panose="02000500000000000000" pitchFamily="2" charset="-122"/>
                <a:cs typeface="+mj-cs"/>
              </a:defRPr>
            </a:lvl1pPr>
          </a:lstStyle>
          <a:p>
            <a:r>
              <a:rPr lang="en-US" altLang="zh-CN" dirty="0" smtClean="0"/>
              <a:t>5</a:t>
            </a:r>
            <a:r>
              <a:rPr lang="zh-CN" altLang="en-US" dirty="0" smtClean="0"/>
              <a:t>、自动配送车安全技术</a:t>
            </a:r>
            <a:r>
              <a:rPr lang="zh-CN" altLang="en-US" dirty="0"/>
              <a:t>防范与提示</a:t>
            </a:r>
          </a:p>
        </p:txBody>
      </p:sp>
    </p:spTree>
    <p:extLst>
      <p:ext uri="{BB962C8B-B14F-4D97-AF65-F5344CB8AC3E}">
        <p14:creationId xmlns:p14="http://schemas.microsoft.com/office/powerpoint/2010/main" val="2492070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 descr="599a3549eb50ada5a2f4cf7f873b14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58" y="1423001"/>
            <a:ext cx="3449717" cy="22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14" y="1423001"/>
            <a:ext cx="3384765" cy="226674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4885" y="4041940"/>
            <a:ext cx="118738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350" b="1" dirty="0">
                <a:latin typeface="微软雅黑" panose="020B0503020204020204" pitchFamily="34" charset="-122"/>
                <a:sym typeface="Arial" panose="020B0604020202020204" pitchFamily="34" charset="0"/>
              </a:rPr>
              <a:t>自动</a:t>
            </a:r>
            <a:r>
              <a:rPr lang="zh-CN" altLang="zh-CN" sz="1350" b="1" dirty="0">
                <a:latin typeface="微软雅黑" panose="020B0503020204020204" pitchFamily="34" charset="-122"/>
                <a:sym typeface="Arial" panose="020B0604020202020204" pitchFamily="34" charset="0"/>
              </a:rPr>
              <a:t>配送车</a:t>
            </a:r>
            <a:endParaRPr lang="zh-CN" altLang="en-US" sz="1350" dirty="0"/>
          </a:p>
        </p:txBody>
      </p:sp>
      <p:sp>
        <p:nvSpPr>
          <p:cNvPr id="9" name="文本框 8"/>
          <p:cNvSpPr txBox="1"/>
          <p:nvPr/>
        </p:nvSpPr>
        <p:spPr>
          <a:xfrm>
            <a:off x="6429375" y="4041796"/>
            <a:ext cx="9903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350" b="1" dirty="0">
                <a:latin typeface="微软雅黑" panose="020B0503020204020204" pitchFamily="34" charset="-122"/>
                <a:sym typeface="Arial" panose="020B0604020202020204" pitchFamily="34" charset="0"/>
              </a:rPr>
              <a:t>保障车</a:t>
            </a:r>
            <a:endParaRPr lang="zh-CN" altLang="en-US" sz="1350" dirty="0"/>
          </a:p>
        </p:txBody>
      </p:sp>
      <p:sp>
        <p:nvSpPr>
          <p:cNvPr id="13" name="矩形 12"/>
          <p:cNvSpPr/>
          <p:nvPr/>
        </p:nvSpPr>
        <p:spPr>
          <a:xfrm>
            <a:off x="0" y="742481"/>
            <a:ext cx="915700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31140" y="306070"/>
            <a:ext cx="6245860" cy="36933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kumimoji="1" sz="2000" b="1" i="0">
                <a:latin typeface="meituan type" panose="02000500000000000000" pitchFamily="2" charset="-122"/>
                <a:ea typeface="meituan type" panose="02000500000000000000" pitchFamily="2" charset="-122"/>
                <a:cs typeface="+mj-cs"/>
              </a:defRPr>
            </a:lvl1pPr>
          </a:lstStyle>
          <a:p>
            <a:r>
              <a:rPr lang="en-US" altLang="zh-CN" dirty="0" smtClean="0"/>
              <a:t>6</a:t>
            </a:r>
            <a:r>
              <a:rPr lang="zh-CN" altLang="en-US" dirty="0" smtClean="0"/>
              <a:t>、自动配送车安全技术</a:t>
            </a:r>
            <a:r>
              <a:rPr lang="zh-CN" altLang="en-US" dirty="0"/>
              <a:t>防范与提示</a:t>
            </a:r>
          </a:p>
        </p:txBody>
      </p:sp>
    </p:spTree>
    <p:extLst>
      <p:ext uri="{BB962C8B-B14F-4D97-AF65-F5344CB8AC3E}">
        <p14:creationId xmlns:p14="http://schemas.microsoft.com/office/powerpoint/2010/main" val="2128817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742481"/>
            <a:ext cx="915700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1140" y="306070"/>
            <a:ext cx="6245860" cy="36933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kumimoji="1" sz="2000" b="1" i="0">
                <a:latin typeface="meituan type" panose="02000500000000000000" pitchFamily="2" charset="-122"/>
                <a:ea typeface="meituan type" panose="02000500000000000000" pitchFamily="2" charset="-122"/>
                <a:cs typeface="+mj-cs"/>
              </a:defRPr>
            </a:lvl1pPr>
          </a:lstStyle>
          <a:p>
            <a:r>
              <a:rPr lang="en-US" altLang="zh-CN" dirty="0" smtClean="0"/>
              <a:t>7</a:t>
            </a:r>
            <a:r>
              <a:rPr lang="zh-CN" altLang="en-US" dirty="0" smtClean="0"/>
              <a:t>、管理运营团队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1084AA7-497D-7359-E746-EEAD4170B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82009"/>
              </p:ext>
            </p:extLst>
          </p:nvPr>
        </p:nvGraphicFramePr>
        <p:xfrm>
          <a:off x="344945" y="1143398"/>
          <a:ext cx="8254604" cy="3637388"/>
        </p:xfrm>
        <a:graphic>
          <a:graphicData uri="http://schemas.openxmlformats.org/drawingml/2006/table">
            <a:tbl>
              <a:tblPr/>
              <a:tblGrid>
                <a:gridCol w="2999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9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zh-CN" sz="1500" b="1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职务</a:t>
                      </a:r>
                      <a:endParaRPr lang="zh-CN" altLang="en-US" sz="1500" b="1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zh-CN" sz="1500" b="1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姓名</a:t>
                      </a:r>
                      <a:endParaRPr lang="zh-CN" altLang="en-US" sz="1500" b="1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zh-CN" sz="1500" b="1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联系方式</a:t>
                      </a:r>
                      <a:endParaRPr lang="zh-CN" altLang="en-US" sz="1500" b="1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</a:t>
                      </a:r>
                      <a:r>
                        <a:rPr lang="zh-CN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.</a:t>
                      </a: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崔各庄区域</a:t>
                      </a:r>
                      <a:r>
                        <a:rPr lang="zh-CN" altLang="zh-CN" sz="1400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负责人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马明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15117967481</a:t>
                      </a:r>
                      <a:endParaRPr lang="en-US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2</a:t>
                      </a:r>
                      <a:r>
                        <a:rPr lang="zh-CN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.</a:t>
                      </a:r>
                      <a:r>
                        <a:rPr lang="zh-CN" altLang="zh-CN" sz="1400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  <a:sym typeface="+mn-ea"/>
                        </a:rPr>
                        <a:t>安全负责人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  <a:sym typeface="+mn-ea"/>
                        </a:rPr>
                        <a:t>刘庆伟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  <a:sym typeface="+mn-ea"/>
                        </a:rPr>
                        <a:t>18613859639</a:t>
                      </a:r>
                      <a:endParaRPr lang="en-US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506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3.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测试负责人</a:t>
                      </a: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付修刚</a:t>
                      </a: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18354190158</a:t>
                      </a:r>
                      <a:endParaRPr lang="en-US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228546"/>
                  </a:ext>
                </a:extLst>
              </a:tr>
              <a:tr h="4509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4</a:t>
                      </a:r>
                      <a:r>
                        <a:rPr lang="zh-CN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.</a:t>
                      </a:r>
                      <a:r>
                        <a:rPr lang="zh-CN" altLang="zh-CN" sz="1400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运营</a:t>
                      </a:r>
                      <a:r>
                        <a:rPr lang="zh-CN" altLang="zh-CN" sz="1400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  <a:sym typeface="+mn-ea"/>
                        </a:rPr>
                        <a:t>负责人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张艳宁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18611330655</a:t>
                      </a:r>
                      <a:endParaRPr lang="en-US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5.</a:t>
                      </a: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政府事务负责人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140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徐</a:t>
                      </a: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龙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15010331876</a:t>
                      </a:r>
                      <a:endParaRPr lang="en-US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133153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6.PR</a:t>
                      </a: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沟通和舆情处置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高晓东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meituan type" panose="02000500000000000000" pitchFamily="2" charset="-122"/>
                          <a:ea typeface="meituan type" panose="02000500000000000000" pitchFamily="2" charset="-122"/>
                          <a:cs typeface="+mn-cs"/>
                        </a:rPr>
                        <a:t>18811451879</a:t>
                      </a:r>
                      <a:endParaRPr lang="en-US" altLang="en-US" sz="1400" dirty="0">
                        <a:solidFill>
                          <a:srgbClr val="000000"/>
                        </a:solidFill>
                        <a:latin typeface="meituan type" panose="02000500000000000000" pitchFamily="2" charset="-122"/>
                        <a:ea typeface="meituan type" panose="02000500000000000000" pitchFamily="2" charset="-122"/>
                      </a:endParaRPr>
                    </a:p>
                  </a:txBody>
                  <a:tcPr marL="9525" marR="9525" marT="9525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503402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7.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美团自动配送车客服热线</a:t>
                      </a: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meituan type" panose="02000500000000000000" pitchFamily="2" charset="-122"/>
                          <a:ea typeface="meituan type" panose="02000500000000000000" pitchFamily="2" charset="-122"/>
                        </a:rPr>
                        <a:t>4006058500</a:t>
                      </a:r>
                    </a:p>
                  </a:txBody>
                  <a:tcPr marL="9525" marR="9525" marT="9525" marB="342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1" marB="45723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9813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4087749" y="3498870"/>
            <a:ext cx="100965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29442" y="1758698"/>
            <a:ext cx="8702057" cy="159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95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lt"/>
              </a:rPr>
              <a:t>用自动配送让服务</a:t>
            </a:r>
            <a:endParaRPr lang="en-US" altLang="zh-CN" sz="495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95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lt"/>
              </a:rPr>
              <a:t>触达世界每个角落</a:t>
            </a:r>
          </a:p>
        </p:txBody>
      </p:sp>
      <p:sp>
        <p:nvSpPr>
          <p:cNvPr id="13" name="椭圆 12"/>
          <p:cNvSpPr/>
          <p:nvPr/>
        </p:nvSpPr>
        <p:spPr>
          <a:xfrm>
            <a:off x="894432" y="-1106129"/>
            <a:ext cx="7355136" cy="7355759"/>
          </a:xfrm>
          <a:prstGeom prst="ellipse">
            <a:avLst/>
          </a:prstGeom>
          <a:noFill/>
          <a:ln w="0" cap="flat" cmpd="sng" algn="ctr">
            <a:solidFill>
              <a:srgbClr val="FFC000">
                <a:alpha val="2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Normal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48929" y="-1351653"/>
            <a:ext cx="7846142" cy="7846806"/>
          </a:xfrm>
          <a:prstGeom prst="ellipse">
            <a:avLst/>
          </a:prstGeom>
          <a:noFill/>
          <a:ln w="0" cap="flat" cmpd="sng" algn="ctr">
            <a:solidFill>
              <a:srgbClr val="FFC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Normal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美团点评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D100"/>
      </a:accent1>
      <a:accent2>
        <a:srgbClr val="FE8C00"/>
      </a:accent2>
      <a:accent3>
        <a:srgbClr val="FF4949"/>
      </a:accent3>
      <a:accent4>
        <a:srgbClr val="FF6600"/>
      </a:accent4>
      <a:accent5>
        <a:srgbClr val="0079FF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美团点评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D100"/>
      </a:accent1>
      <a:accent2>
        <a:srgbClr val="FE8C00"/>
      </a:accent2>
      <a:accent3>
        <a:srgbClr val="FF4949"/>
      </a:accent3>
      <a:accent4>
        <a:srgbClr val="FF6600"/>
      </a:accent4>
      <a:accent5>
        <a:srgbClr val="0079FF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454</Words>
  <Application>Microsoft Office PowerPoint</Application>
  <PresentationFormat>全屏显示(16:9)</PresentationFormat>
  <Paragraphs>139</Paragraphs>
  <Slides>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Helvetica Neue Medium</vt:lpstr>
      <vt:lpstr>meituan type</vt:lpstr>
      <vt:lpstr>Source Han Sans Normal</vt:lpstr>
      <vt:lpstr>等线</vt:lpstr>
      <vt:lpstr>黑体</vt:lpstr>
      <vt:lpstr>宋体</vt:lpstr>
      <vt:lpstr>微软雅黑</vt:lpstr>
      <vt:lpstr>微软雅黑 Light</vt:lpstr>
      <vt:lpstr>Arial</vt:lpstr>
      <vt:lpstr>Segoe UI</vt:lpstr>
      <vt:lpstr>Times New Roman</vt:lpstr>
      <vt:lpstr>Office 主题​​</vt:lpstr>
      <vt:lpstr>1_Office 主题​​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Windows10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王伦</dc:creator>
  <cp:lastModifiedBy>徐龙</cp:lastModifiedBy>
  <cp:revision>182</cp:revision>
  <cp:lastPrinted>2023-07-11T11:54:52Z</cp:lastPrinted>
  <dcterms:created xsi:type="dcterms:W3CDTF">2023-04-20T10:27:15Z</dcterms:created>
  <dcterms:modified xsi:type="dcterms:W3CDTF">2023-08-17T02:36:28Z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29CC037D3983866482134164545DE1A7</vt:lpwstr>
  </property>
  <property fmtid="{D5CDD505-2E9C-101B-9397-08002B2CF9AE}" pid="3" name="KSOProductBuildVer">
    <vt:lpwstr>2052-5.1.1.7662</vt:lpwstr>
  </property>
  <property fmtid="{D5CDD505-2E9C-101B-9397-08002B2CF9AE}" pid="4" name="f">
    <vt:lpwstr>美团自动配送车朝阳区小范围先行试点测试方案-20230421.pptx</vt:lpwstr>
  </property>
  <property fmtid="{D5CDD505-2E9C-101B-9397-08002B2CF9AE}" pid="5" name="o">
    <vt:lpwstr>ORG_INFO</vt:lpwstr>
  </property>
  <property fmtid="{D5CDD505-2E9C-101B-9397-08002B2CF9AE}" pid="6" name="d">
    <vt:lpwstr>XM</vt:lpwstr>
  </property>
  <property fmtid="{D5CDD505-2E9C-101B-9397-08002B2CF9AE}" pid="7" name="i">
    <vt:lpwstr>1</vt:lpwstr>
  </property>
  <property fmtid="{D5CDD505-2E9C-101B-9397-08002B2CF9AE}" pid="8" name="s">
    <vt:lpwstr>6c57334fc26b4d742081402d6e50cf70e42d4f08</vt:lpwstr>
  </property>
  <property fmtid="{D5CDD505-2E9C-101B-9397-08002B2CF9AE}" pid="9" name="ICP">
    <vt:lpwstr>cdda1960-fddb-43f6-8353-0bcdb7dc81cd</vt:lpwstr>
  </property>
  <property fmtid="{D5CDD505-2E9C-101B-9397-08002B2CF9AE}" pid="10" name="OF">
    <vt:lpwstr>wenshuoutfile</vt:lpwstr>
  </property>
</Properties>
</file>