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6" r:id="rId2"/>
    <p:sldId id="1384" r:id="rId3"/>
    <p:sldId id="1383" r:id="rId4"/>
    <p:sldId id="1398" r:id="rId5"/>
    <p:sldId id="1304" r:id="rId6"/>
    <p:sldId id="1382" r:id="rId7"/>
    <p:sldId id="1385" r:id="rId8"/>
    <p:sldId id="1312" r:id="rId9"/>
    <p:sldId id="1270" r:id="rId10"/>
    <p:sldId id="1271" r:id="rId11"/>
    <p:sldId id="1272" r:id="rId12"/>
    <p:sldId id="1273" r:id="rId13"/>
    <p:sldId id="1274" r:id="rId14"/>
    <p:sldId id="1275" r:id="rId15"/>
    <p:sldId id="1276" r:id="rId16"/>
    <p:sldId id="1388" r:id="rId17"/>
    <p:sldId id="1401" r:id="rId18"/>
    <p:sldId id="1402" r:id="rId19"/>
    <p:sldId id="1386" r:id="rId20"/>
    <p:sldId id="1389" r:id="rId21"/>
    <p:sldId id="1392" r:id="rId22"/>
    <p:sldId id="1278" r:id="rId23"/>
    <p:sldId id="1305" r:id="rId24"/>
    <p:sldId id="1306" r:id="rId25"/>
    <p:sldId id="1307" r:id="rId26"/>
    <p:sldId id="1314" r:id="rId27"/>
    <p:sldId id="1316" r:id="rId28"/>
    <p:sldId id="694" r:id="rId29"/>
  </p:sldIdLst>
  <p:sldSz cx="12190413" cy="6859588"/>
  <p:notesSz cx="9144000" cy="6858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544251"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088502"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632753"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177004"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721254" algn="l" defTabSz="1088502"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3265505" algn="l" defTabSz="1088502"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809756" algn="l" defTabSz="1088502"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4354007" algn="l" defTabSz="1088502"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F7147"/>
    <a:srgbClr val="FFF6E7"/>
    <a:srgbClr val="F0F9E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71" autoAdjust="0"/>
    <p:restoredTop sz="95051" autoAdjust="0"/>
  </p:normalViewPr>
  <p:slideViewPr>
    <p:cSldViewPr>
      <p:cViewPr>
        <p:scale>
          <a:sx n="90" d="100"/>
          <a:sy n="90" d="100"/>
        </p:scale>
        <p:origin x="-186" y="-78"/>
      </p:cViewPr>
      <p:guideLst>
        <p:guide orient="horz" pos="2297"/>
        <p:guide pos="3840"/>
      </p:guideLst>
    </p:cSldViewPr>
  </p:slideViewPr>
  <p:outlineViewPr>
    <p:cViewPr>
      <p:scale>
        <a:sx n="33" d="100"/>
        <a:sy n="33" d="100"/>
      </p:scale>
      <p:origin x="246" y="11616"/>
    </p:cViewPr>
  </p:outlineViewPr>
  <p:notesTextViewPr>
    <p:cViewPr>
      <p:scale>
        <a:sx n="100" d="100"/>
        <a:sy n="100" d="100"/>
      </p:scale>
      <p:origin x="0" y="0"/>
    </p:cViewPr>
  </p:notesTextViewPr>
  <p:sorterViewPr>
    <p:cViewPr>
      <p:scale>
        <a:sx n="66" d="100"/>
        <a:sy n="66" d="100"/>
      </p:scale>
      <p:origin x="0" y="834"/>
    </p:cViewPr>
  </p:sorterViewPr>
  <p:notesViewPr>
    <p:cSldViewPr>
      <p:cViewPr varScale="1">
        <p:scale>
          <a:sx n="91" d="100"/>
          <a:sy n="91" d="100"/>
        </p:scale>
        <p:origin x="-2190" y="-102"/>
      </p:cViewPr>
      <p:guideLst>
        <p:guide orient="horz" pos="2296"/>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6B36853-1288-4580-86DE-402AFDBAF689}" type="datetimeFigureOut">
              <a:rPr lang="zh-CN" altLang="en-US"/>
              <a:pPr>
                <a:defRPr/>
              </a:pPr>
              <a:t>2024/1/9 Tuesday</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88FD1034-D9F8-4DB9-BDB1-4980FFA0A2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962400" cy="3429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latin typeface="Arial" panose="020B0604020202020204" pitchFamily="34" charset="0"/>
                <a:ea typeface="宋体" panose="02010600030101010101" pitchFamily="2" charset="-122"/>
              </a:defRPr>
            </a:lvl1pPr>
          </a:lstStyle>
          <a:p>
            <a:pPr>
              <a:defRPr/>
            </a:pPr>
            <a:endParaRPr lang="zh-CN" altLang="en-US"/>
          </a:p>
        </p:txBody>
      </p:sp>
      <p:sp>
        <p:nvSpPr>
          <p:cNvPr id="39939" name="Rectangle 3"/>
          <p:cNvSpPr>
            <a:spLocks noGrp="1" noChangeArrowheads="1"/>
          </p:cNvSpPr>
          <p:nvPr>
            <p:ph type="dt" idx="1"/>
          </p:nvPr>
        </p:nvSpPr>
        <p:spPr bwMode="auto">
          <a:xfrm>
            <a:off x="5180013" y="0"/>
            <a:ext cx="3962400" cy="3429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atin typeface="Arial" panose="020B0604020202020204" pitchFamily="34" charset="0"/>
                <a:ea typeface="宋体" panose="02010600030101010101" pitchFamily="2" charset="-122"/>
              </a:defRPr>
            </a:lvl1pPr>
          </a:lstStyle>
          <a:p>
            <a:pPr>
              <a:defRPr/>
            </a:pPr>
            <a:fld id="{FEF4470E-3576-4163-AE44-E257CA9642CB}" type="datetimeFigureOut">
              <a:rPr lang="zh-CN" altLang="en-US"/>
              <a:pPr>
                <a:defRPr/>
              </a:pPr>
              <a:t>2024/1/9 Tuesday</a:t>
            </a:fld>
            <a:endParaRPr lang="en-US" altLang="zh-CN"/>
          </a:p>
        </p:txBody>
      </p:sp>
      <p:sp>
        <p:nvSpPr>
          <p:cNvPr id="73732" name="Rectangle 4"/>
          <p:cNvSpPr>
            <a:spLocks noGrp="1" noRot="1" noChangeAspect="1" noChangeArrowheads="1" noTextEdit="1"/>
          </p:cNvSpPr>
          <p:nvPr>
            <p:ph type="sldImg" idx="2"/>
          </p:nvPr>
        </p:nvSpPr>
        <p:spPr bwMode="auto">
          <a:xfrm>
            <a:off x="2287588" y="514350"/>
            <a:ext cx="4568825" cy="2571750"/>
          </a:xfrm>
          <a:prstGeom prst="rect">
            <a:avLst/>
          </a:prstGeom>
          <a:noFill/>
          <a:ln w="9525">
            <a:solidFill>
              <a:srgbClr val="000000"/>
            </a:solidFill>
            <a:miter lim="800000"/>
          </a:ln>
        </p:spPr>
      </p:sp>
      <p:sp>
        <p:nvSpPr>
          <p:cNvPr id="39941" name="Rectangle 5"/>
          <p:cNvSpPr>
            <a:spLocks noGrp="1" noChangeArrowheads="1"/>
          </p:cNvSpPr>
          <p:nvPr>
            <p:ph type="body" sz="quarter" idx="3"/>
          </p:nvPr>
        </p:nvSpPr>
        <p:spPr bwMode="auto">
          <a:xfrm>
            <a:off x="914400" y="3257550"/>
            <a:ext cx="7315200" cy="30861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9942" name="Rectangle 6"/>
          <p:cNvSpPr>
            <a:spLocks noGrp="1" noChangeArrowheads="1"/>
          </p:cNvSpPr>
          <p:nvPr>
            <p:ph type="ftr" sz="quarter" idx="4"/>
          </p:nvPr>
        </p:nvSpPr>
        <p:spPr bwMode="auto">
          <a:xfrm>
            <a:off x="0" y="6513513"/>
            <a:ext cx="3962400" cy="3429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latin typeface="Arial" panose="020B0604020202020204" pitchFamily="34" charset="0"/>
                <a:ea typeface="宋体" panose="02010600030101010101" pitchFamily="2" charset="-122"/>
              </a:defRPr>
            </a:lvl1pPr>
          </a:lstStyle>
          <a:p>
            <a:pPr>
              <a:defRPr/>
            </a:pPr>
            <a:endParaRPr lang="en-US" altLang="zh-CN"/>
          </a:p>
        </p:txBody>
      </p:sp>
      <p:sp>
        <p:nvSpPr>
          <p:cNvPr id="39943" name="Rectangle 7"/>
          <p:cNvSpPr>
            <a:spLocks noGrp="1" noChangeArrowheads="1"/>
          </p:cNvSpPr>
          <p:nvPr>
            <p:ph type="sldNum" sz="quarter" idx="5"/>
          </p:nvPr>
        </p:nvSpPr>
        <p:spPr bwMode="auto">
          <a:xfrm>
            <a:off x="5180013" y="6513513"/>
            <a:ext cx="3962400" cy="342900"/>
          </a:xfrm>
          <a:prstGeom prst="rect">
            <a:avLst/>
          </a:prstGeom>
          <a:noFill/>
          <a:ln w="9525">
            <a:noFill/>
            <a:miter lim="800000"/>
          </a:ln>
          <a:effectLst/>
        </p:spPr>
        <p:txBody>
          <a:bodyPr vert="horz" wrap="square" lIns="91440" tIns="45720" rIns="91440" bIns="45720" numCol="1" anchor="b" anchorCtr="0" compatLnSpc="1"/>
          <a:lstStyle>
            <a:lvl1pPr algn="r" eaLnBrk="0" hangingPunct="0">
              <a:defRPr sz="1200">
                <a:latin typeface="Arial" panose="020B0604020202020204" pitchFamily="34" charset="0"/>
                <a:ea typeface="宋体" panose="02010600030101010101" pitchFamily="2" charset="-122"/>
              </a:defRPr>
            </a:lvl1pPr>
          </a:lstStyle>
          <a:p>
            <a:pPr>
              <a:defRPr/>
            </a:pPr>
            <a:fld id="{84CAEB3E-2C36-483F-BCE3-60EF31FEEEC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Calibri" panose="020F0502020204030204" pitchFamily="34" charset="0"/>
        <a:ea typeface="宋体" panose="02010600030101010101" pitchFamily="2" charset="-122"/>
        <a:cs typeface="+mn-cs"/>
      </a:defRPr>
    </a:lvl1pPr>
    <a:lvl2pPr marL="544251" algn="l" rtl="0" eaLnBrk="0" fontAlgn="base" hangingPunct="0">
      <a:spcBef>
        <a:spcPct val="30000"/>
      </a:spcBef>
      <a:spcAft>
        <a:spcPct val="0"/>
      </a:spcAft>
      <a:defRPr sz="1400" kern="1200">
        <a:solidFill>
          <a:schemeClr val="tx1"/>
        </a:solidFill>
        <a:latin typeface="Calibri" panose="020F0502020204030204" pitchFamily="34" charset="0"/>
        <a:ea typeface="宋体" panose="02010600030101010101" pitchFamily="2" charset="-122"/>
        <a:cs typeface="+mn-cs"/>
      </a:defRPr>
    </a:lvl2pPr>
    <a:lvl3pPr marL="1088502" algn="l" rtl="0" eaLnBrk="0" fontAlgn="base" hangingPunct="0">
      <a:spcBef>
        <a:spcPct val="30000"/>
      </a:spcBef>
      <a:spcAft>
        <a:spcPct val="0"/>
      </a:spcAft>
      <a:defRPr sz="1400" kern="1200">
        <a:solidFill>
          <a:schemeClr val="tx1"/>
        </a:solidFill>
        <a:latin typeface="Calibri" panose="020F0502020204030204" pitchFamily="34" charset="0"/>
        <a:ea typeface="宋体" panose="02010600030101010101" pitchFamily="2" charset="-122"/>
        <a:cs typeface="+mn-cs"/>
      </a:defRPr>
    </a:lvl3pPr>
    <a:lvl4pPr marL="1632753" algn="l" rtl="0" eaLnBrk="0" fontAlgn="base" hangingPunct="0">
      <a:spcBef>
        <a:spcPct val="30000"/>
      </a:spcBef>
      <a:spcAft>
        <a:spcPct val="0"/>
      </a:spcAft>
      <a:defRPr sz="1400" kern="1200">
        <a:solidFill>
          <a:schemeClr val="tx1"/>
        </a:solidFill>
        <a:latin typeface="Calibri" panose="020F0502020204030204" pitchFamily="34" charset="0"/>
        <a:ea typeface="宋体" panose="02010600030101010101" pitchFamily="2" charset="-122"/>
        <a:cs typeface="+mn-cs"/>
      </a:defRPr>
    </a:lvl4pPr>
    <a:lvl5pPr marL="2177004" algn="l" rtl="0" eaLnBrk="0" fontAlgn="base" hangingPunct="0">
      <a:spcBef>
        <a:spcPct val="30000"/>
      </a:spcBef>
      <a:spcAft>
        <a:spcPct val="0"/>
      </a:spcAft>
      <a:defRPr sz="1400" kern="1200">
        <a:solidFill>
          <a:schemeClr val="tx1"/>
        </a:solidFill>
        <a:latin typeface="Calibri" panose="020F0502020204030204" pitchFamily="34" charset="0"/>
        <a:ea typeface="宋体" panose="02010600030101010101" pitchFamily="2" charset="-122"/>
        <a:cs typeface="+mn-cs"/>
      </a:defRPr>
    </a:lvl5pPr>
    <a:lvl6pPr marL="2721254" algn="l" defTabSz="1088502" rtl="0" eaLnBrk="1" latinLnBrk="0" hangingPunct="1">
      <a:defRPr sz="1400" kern="1200">
        <a:solidFill>
          <a:schemeClr val="tx1"/>
        </a:solidFill>
        <a:latin typeface="+mn-lt"/>
        <a:ea typeface="+mn-ea"/>
        <a:cs typeface="+mn-cs"/>
      </a:defRPr>
    </a:lvl6pPr>
    <a:lvl7pPr marL="3265505" algn="l" defTabSz="1088502" rtl="0" eaLnBrk="1" latinLnBrk="0" hangingPunct="1">
      <a:defRPr sz="1400" kern="1200">
        <a:solidFill>
          <a:schemeClr val="tx1"/>
        </a:solidFill>
        <a:latin typeface="+mn-lt"/>
        <a:ea typeface="+mn-ea"/>
        <a:cs typeface="+mn-cs"/>
      </a:defRPr>
    </a:lvl7pPr>
    <a:lvl8pPr marL="3809756" algn="l" defTabSz="1088502" rtl="0" eaLnBrk="1" latinLnBrk="0" hangingPunct="1">
      <a:defRPr sz="1400" kern="1200">
        <a:solidFill>
          <a:schemeClr val="tx1"/>
        </a:solidFill>
        <a:latin typeface="+mn-lt"/>
        <a:ea typeface="+mn-ea"/>
        <a:cs typeface="+mn-cs"/>
      </a:defRPr>
    </a:lvl8pPr>
    <a:lvl9pPr marL="4354007" algn="l" defTabSz="1088502"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xfrm>
            <a:off x="2287588" y="514350"/>
            <a:ext cx="4568825" cy="2571750"/>
          </a:xfrm>
        </p:spPr>
      </p:sp>
      <p:sp>
        <p:nvSpPr>
          <p:cNvPr id="74755" name="备注占位符 2"/>
          <p:cNvSpPr>
            <a:spLocks noGrp="1"/>
          </p:cNvSpPr>
          <p:nvPr>
            <p:ph type="body" idx="1"/>
          </p:nvPr>
        </p:nvSpPr>
        <p:spPr>
          <a:noFill/>
        </p:spPr>
        <p:txBody>
          <a:bodyPr/>
          <a:lstStyle/>
          <a:p>
            <a:endParaRPr lang="zh-CN" altLang="en-US">
              <a:ea typeface="宋体" panose="02010600030101010101" pitchFamily="2" charset="-122"/>
            </a:endParaRPr>
          </a:p>
        </p:txBody>
      </p:sp>
      <p:sp>
        <p:nvSpPr>
          <p:cNvPr id="74756" name="灯片编号占位符 3"/>
          <p:cNvSpPr>
            <a:spLocks noGrp="1"/>
          </p:cNvSpPr>
          <p:nvPr>
            <p:ph type="sldNum" sz="quarter" idx="5"/>
          </p:nvPr>
        </p:nvSpPr>
        <p:spPr>
          <a:noFill/>
        </p:spPr>
        <p:txBody>
          <a:bodyPr/>
          <a:lstStyle/>
          <a:p>
            <a:fld id="{570CE1B5-875A-4C1A-B633-B76B1D2F982E}" type="slidenum">
              <a:rPr lang="zh-CN" altLang="en-US" smtClean="0">
                <a:ea typeface="宋体" panose="02010600030101010101" pitchFamily="2" charset="-122"/>
              </a:rPr>
              <a:pPr/>
              <a:t>1</a:t>
            </a:fld>
            <a:endParaRPr lang="en-US" altLang="zh-CN">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r>
              <a:rPr lang="en-US" altLang="zh-CN"/>
              <a:t>6241</a:t>
            </a:r>
            <a:r>
              <a:rPr lang="zh-CN" altLang="en-US"/>
              <a:t>餐饮配送服务：指根据协议或合同，为民航、铁路、学校、公司、机关等机构提供餐饮配送服务（集中配餐）</a:t>
            </a:r>
          </a:p>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r>
              <a:rPr lang="en-US" altLang="zh-CN"/>
              <a:t>6241</a:t>
            </a:r>
            <a:r>
              <a:rPr lang="zh-CN" altLang="en-US"/>
              <a:t>餐饮配送服务：指根据协议或合同，为民航、铁路、学校、公司、机关等机构提供餐饮配送服务（集中配餐）</a:t>
            </a:r>
          </a:p>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文本框"/>
          <p:cNvSpPr>
            <a:spLocks noGrp="1"/>
          </p:cNvSpPr>
          <p:nvPr>
            <p:ph type="sldNum" idx="5"/>
          </p:nvPr>
        </p:nvSpPr>
        <p:spPr>
          <a:xfrm>
            <a:off x="3815825" y="10181602"/>
            <a:ext cx="2920483" cy="536055"/>
          </a:xfrm>
          <a:prstGeom prst="rect">
            <a:avLst/>
          </a:prstGeom>
          <a:noFill/>
          <a:ln w="9525" cap="flat" cmpd="sng">
            <a:noFill/>
            <a:prstDash val="solid"/>
            <a:miter/>
          </a:ln>
        </p:spPr>
        <p:txBody>
          <a:bodyPr vert="horz" wrap="square" lIns="95552" tIns="47776" rIns="95552" bIns="47776" anchor="b" anchorCtr="0"/>
          <a:lstStyle/>
          <a:p>
            <a:pPr algn="r" defTabSz="955675"/>
            <a:fld id="{CAD2D6BD-DE1B-4B5F-8B41-2702339687B9}" type="slidenum">
              <a:rPr lang="en-US" altLang="zh-CN" sz="1200" b="0" i="0" u="none" strike="noStrike" kern="1200" cap="none" spc="0" baseline="0">
                <a:solidFill>
                  <a:schemeClr val="tx1"/>
                </a:solidFill>
                <a:latin typeface="Arial" panose="020B0604020202020204" pitchFamily="34" charset="0"/>
                <a:ea typeface="宋体" panose="02010600030101010101" pitchFamily="2" charset="-122"/>
                <a:cs typeface="Calibri" panose="020F0502020204030204" pitchFamily="34" charset="0"/>
              </a:rPr>
              <a:pPr algn="r" defTabSz="955675"/>
              <a:t>25</a:t>
            </a:fld>
            <a:endParaRPr lang="zh-CN" altLang="en-US" sz="1200">
              <a:latin typeface="Arial" panose="020B0604020202020204" pitchFamily="34" charset="0"/>
              <a:ea typeface="宋体" panose="02010600030101010101" pitchFamily="2" charset="-122"/>
              <a:cs typeface="Calibri" panose="020F0502020204030204" pitchFamily="34" charset="0"/>
            </a:endParaRPr>
          </a:p>
        </p:txBody>
      </p:sp>
      <p:sp>
        <p:nvSpPr>
          <p:cNvPr id="684" name="对象"/>
          <p:cNvSpPr>
            <a:spLocks noGrp="1" noRot="1" noChangeAspect="1"/>
          </p:cNvSpPr>
          <p:nvPr>
            <p:ph type="sldImg"/>
          </p:nvPr>
        </p:nvSpPr>
        <p:spPr>
          <a:xfrm>
            <a:off x="-203200" y="803275"/>
            <a:ext cx="7145338" cy="4021138"/>
          </a:xfrm>
          <a:prstGeom prst="rect">
            <a:avLst/>
          </a:prstGeom>
          <a:noFill/>
          <a:ln w="9525" cap="flat" cmpd="sng">
            <a:noFill/>
            <a:prstDash val="solid"/>
            <a:miter/>
          </a:ln>
        </p:spPr>
      </p:sp>
      <p:sp>
        <p:nvSpPr>
          <p:cNvPr id="685" name="文本框"/>
          <p:cNvSpPr>
            <a:spLocks noGrp="1"/>
          </p:cNvSpPr>
          <p:nvPr>
            <p:ph type="body" idx="1"/>
          </p:nvPr>
        </p:nvSpPr>
        <p:spPr>
          <a:xfrm>
            <a:off x="673474" y="5091663"/>
            <a:ext cx="5390934" cy="4824497"/>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文本框"/>
          <p:cNvSpPr>
            <a:spLocks noGrp="1"/>
          </p:cNvSpPr>
          <p:nvPr>
            <p:ph type="sldNum" idx="5"/>
          </p:nvPr>
        </p:nvSpPr>
        <p:spPr>
          <a:xfrm>
            <a:off x="3815825" y="10181602"/>
            <a:ext cx="2920483" cy="536055"/>
          </a:xfrm>
          <a:prstGeom prst="rect">
            <a:avLst/>
          </a:prstGeom>
          <a:noFill/>
          <a:ln w="9525" cap="flat" cmpd="sng">
            <a:noFill/>
            <a:prstDash val="solid"/>
            <a:miter/>
          </a:ln>
        </p:spPr>
        <p:txBody>
          <a:bodyPr vert="horz" wrap="square" lIns="95552" tIns="47776" rIns="95552" bIns="47776" anchor="b" anchorCtr="0"/>
          <a:lstStyle/>
          <a:p>
            <a:pPr algn="r" defTabSz="955675"/>
            <a:fld id="{CAD2D6BD-DE1B-4B5F-8B41-2702339687B9}" type="slidenum">
              <a:rPr lang="en-US" altLang="zh-CN" sz="1200" b="0" i="0" u="none" strike="noStrike" kern="1200" cap="none" spc="0" baseline="0">
                <a:solidFill>
                  <a:schemeClr val="tx1"/>
                </a:solidFill>
                <a:latin typeface="Arial" panose="020B0604020202020204" pitchFamily="34" charset="0"/>
                <a:ea typeface="宋体" panose="02010600030101010101" pitchFamily="2" charset="-122"/>
                <a:cs typeface="Calibri" panose="020F0502020204030204" pitchFamily="34" charset="0"/>
              </a:rPr>
              <a:pPr algn="r" defTabSz="955675"/>
              <a:t>26</a:t>
            </a:fld>
            <a:endParaRPr lang="zh-CN" altLang="en-US" sz="1200">
              <a:latin typeface="Arial" panose="020B0604020202020204" pitchFamily="34" charset="0"/>
              <a:ea typeface="宋体" panose="02010600030101010101" pitchFamily="2" charset="-122"/>
              <a:cs typeface="Calibri" panose="020F0502020204030204" pitchFamily="34" charset="0"/>
            </a:endParaRPr>
          </a:p>
        </p:txBody>
      </p:sp>
      <p:sp>
        <p:nvSpPr>
          <p:cNvPr id="701" name="对象"/>
          <p:cNvSpPr>
            <a:spLocks noGrp="1" noRot="1" noChangeAspect="1"/>
          </p:cNvSpPr>
          <p:nvPr>
            <p:ph type="sldImg"/>
          </p:nvPr>
        </p:nvSpPr>
        <p:spPr>
          <a:xfrm>
            <a:off x="-203200" y="803275"/>
            <a:ext cx="7145338" cy="4021138"/>
          </a:xfrm>
          <a:prstGeom prst="rect">
            <a:avLst/>
          </a:prstGeom>
          <a:noFill/>
          <a:ln w="9525" cap="flat" cmpd="sng">
            <a:noFill/>
            <a:prstDash val="solid"/>
            <a:miter/>
          </a:ln>
        </p:spPr>
      </p:sp>
      <p:sp>
        <p:nvSpPr>
          <p:cNvPr id="702" name="文本框"/>
          <p:cNvSpPr>
            <a:spLocks noGrp="1"/>
          </p:cNvSpPr>
          <p:nvPr>
            <p:ph type="body" idx="1"/>
          </p:nvPr>
        </p:nvSpPr>
        <p:spPr>
          <a:xfrm>
            <a:off x="673474" y="5091663"/>
            <a:ext cx="5390934" cy="4824497"/>
          </a:xfrm>
          <a:prstGeom prst="rect">
            <a:avLst/>
          </a:prstGeom>
          <a:noFill/>
          <a:ln w="9525" cap="flat" cmpd="sng">
            <a:noFill/>
            <a:prstDash val="solid"/>
            <a:miter/>
          </a:ln>
        </p:spPr>
        <p:txBody>
          <a:bodyPr vert="horz" wrap="square" lIns="91440" tIns="45720" rIns="91440" bIns="45720" anchor="t" anchorCtr="0"/>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87588" y="514350"/>
            <a:ext cx="4568825" cy="257175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lvl="0">
              <a:spcBef>
                <a:spcPct val="0"/>
              </a:spcBef>
            </a:pP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文本框"/>
          <p:cNvSpPr>
            <a:spLocks noGrp="1"/>
          </p:cNvSpPr>
          <p:nvPr>
            <p:ph type="sldNum" idx="5"/>
          </p:nvPr>
        </p:nvSpPr>
        <p:spPr>
          <a:xfrm>
            <a:off x="3815825" y="10181602"/>
            <a:ext cx="2920483" cy="536055"/>
          </a:xfrm>
          <a:prstGeom prst="rect">
            <a:avLst/>
          </a:prstGeom>
          <a:noFill/>
          <a:ln w="9525" cap="flat" cmpd="sng">
            <a:noFill/>
            <a:prstDash val="solid"/>
            <a:miter/>
          </a:ln>
        </p:spPr>
        <p:txBody>
          <a:bodyPr vert="horz" wrap="square" lIns="95552" tIns="47776" rIns="95552" bIns="47776" anchor="b" anchorCtr="0"/>
          <a:lstStyle/>
          <a:p>
            <a:pPr algn="r" defTabSz="955675"/>
            <a:fld id="{CAD2D6BD-DE1B-4B5F-8B41-2702339687B9}" type="slidenum">
              <a:rPr lang="en-US" altLang="zh-CN" sz="1200" b="0" i="0" u="none" strike="noStrike" kern="1200" cap="none" spc="0" baseline="0">
                <a:solidFill>
                  <a:schemeClr val="tx1"/>
                </a:solidFill>
                <a:latin typeface="Arial" panose="020B0604020202020204" pitchFamily="34" charset="0"/>
                <a:ea typeface="宋体" panose="02010600030101010101" pitchFamily="2" charset="-122"/>
                <a:cs typeface="Calibri" panose="020F0502020204030204" pitchFamily="34" charset="0"/>
              </a:rPr>
              <a:pPr algn="r" defTabSz="955675"/>
              <a:t>11</a:t>
            </a:fld>
            <a:endParaRPr lang="zh-CN" altLang="en-US" sz="1200">
              <a:latin typeface="Arial" panose="020B0604020202020204" pitchFamily="34" charset="0"/>
              <a:ea typeface="宋体" panose="02010600030101010101" pitchFamily="2" charset="-122"/>
              <a:cs typeface="Calibri" panose="020F0502020204030204" pitchFamily="34" charset="0"/>
            </a:endParaRPr>
          </a:p>
        </p:txBody>
      </p:sp>
      <p:sp>
        <p:nvSpPr>
          <p:cNvPr id="233" name="对象"/>
          <p:cNvSpPr>
            <a:spLocks noGrp="1" noRot="1" noChangeAspect="1"/>
          </p:cNvSpPr>
          <p:nvPr>
            <p:ph type="sldImg"/>
          </p:nvPr>
        </p:nvSpPr>
        <p:spPr>
          <a:xfrm>
            <a:off x="-203200" y="803275"/>
            <a:ext cx="7145338" cy="4021138"/>
          </a:xfrm>
          <a:prstGeom prst="rect">
            <a:avLst/>
          </a:prstGeom>
          <a:noFill/>
          <a:ln w="9525" cap="flat" cmpd="sng">
            <a:noFill/>
            <a:prstDash val="solid"/>
            <a:miter/>
          </a:ln>
        </p:spPr>
      </p:sp>
      <p:sp>
        <p:nvSpPr>
          <p:cNvPr id="234" name="文本框"/>
          <p:cNvSpPr>
            <a:spLocks noGrp="1"/>
          </p:cNvSpPr>
          <p:nvPr>
            <p:ph type="body" idx="1"/>
          </p:nvPr>
        </p:nvSpPr>
        <p:spPr>
          <a:xfrm>
            <a:off x="673474" y="5091663"/>
            <a:ext cx="5390934" cy="4824497"/>
          </a:xfrm>
          <a:prstGeom prst="rect">
            <a:avLst/>
          </a:prstGeom>
          <a:noFill/>
          <a:ln w="9525" cap="flat" cmpd="sng">
            <a:noFill/>
            <a:prstDash val="solid"/>
            <a:miter/>
          </a:ln>
        </p:spPr>
        <p:txBody>
          <a:bodyPr vert="horz" wrap="square" lIns="91440" tIns="45720" rIns="91440" bIns="45720" anchor="t" anchorCtr="0"/>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r>
              <a:rPr lang="zh-CN" altLang="en-US" dirty="0" smtClean="0">
                <a:latin typeface="微软雅黑" panose="020B0503020204020204" charset="-122"/>
                <a:ea typeface="微软雅黑" panose="020B0503020204020204" charset="-122"/>
                <a:cs typeface="Times New Roman" panose="02020603050405020304" pitchFamily="18" charset="0"/>
                <a:sym typeface="+mn-ea"/>
              </a:rPr>
              <a:t>若外卖送餐服务收入占比</a:t>
            </a:r>
            <a:r>
              <a:rPr lang="zh-CN" altLang="en-US" smtClean="0">
                <a:latin typeface="微软雅黑" panose="020B0503020204020204" charset="-122"/>
                <a:ea typeface="微软雅黑" panose="020B0503020204020204" charset="-122"/>
                <a:cs typeface="Times New Roman" panose="02020603050405020304" pitchFamily="18" charset="0"/>
                <a:sym typeface="+mn-ea"/>
              </a:rPr>
              <a:t>过大（如大于</a:t>
            </a:r>
            <a:r>
              <a:rPr lang="en-US" altLang="zh-CN" smtClean="0">
                <a:latin typeface="微软雅黑" panose="020B0503020204020204" charset="-122"/>
                <a:ea typeface="微软雅黑" panose="020B0503020204020204" charset="-122"/>
                <a:cs typeface="Times New Roman" panose="02020603050405020304" pitchFamily="18" charset="0"/>
                <a:sym typeface="+mn-ea"/>
              </a:rPr>
              <a:t>50%</a:t>
            </a:r>
            <a:r>
              <a:rPr lang="zh-CN" altLang="en-US" smtClean="0">
                <a:latin typeface="微软雅黑" panose="020B0503020204020204" charset="-122"/>
                <a:ea typeface="微软雅黑" panose="020B0503020204020204" charset="-122"/>
                <a:cs typeface="Times New Roman" panose="02020603050405020304" pitchFamily="18" charset="0"/>
                <a:sym typeface="+mn-ea"/>
              </a:rPr>
              <a:t>），</a:t>
            </a:r>
            <a:r>
              <a:rPr lang="zh-CN" altLang="en-US" dirty="0" smtClean="0">
                <a:latin typeface="微软雅黑" panose="020B0503020204020204" charset="-122"/>
                <a:ea typeface="微软雅黑" panose="020B0503020204020204" charset="-122"/>
                <a:cs typeface="Times New Roman" panose="02020603050405020304" pitchFamily="18" charset="0"/>
                <a:sym typeface="+mn-ea"/>
              </a:rPr>
              <a:t>有可能企业指标理解有误。</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87588" y="514350"/>
            <a:ext cx="4568825" cy="257175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87588" y="514350"/>
            <a:ext cx="4568825" cy="257175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92075" y="744538"/>
            <a:ext cx="6613525" cy="37226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dirty="0"/>
              <a:t>单击此处编辑母版标题样式</a:t>
            </a:r>
          </a:p>
        </p:txBody>
      </p:sp>
      <p:sp>
        <p:nvSpPr>
          <p:cNvPr id="3" name="副标题 2"/>
          <p:cNvSpPr>
            <a:spLocks noGrp="1"/>
          </p:cNvSpPr>
          <p:nvPr>
            <p:ph type="subTitle" idx="1"/>
          </p:nvPr>
        </p:nvSpPr>
        <p:spPr>
          <a:xfrm>
            <a:off x="1828562" y="3887100"/>
            <a:ext cx="8533289" cy="1753006"/>
          </a:xfrm>
        </p:spPr>
        <p:txBody>
          <a:bodyPr/>
          <a:lstStyle>
            <a:lvl1pPr marL="0" indent="0" algn="ctr">
              <a:buNone/>
              <a:defRPr/>
            </a:lvl1pPr>
            <a:lvl2pPr marL="544251" indent="0" algn="ctr">
              <a:buNone/>
              <a:defRPr/>
            </a:lvl2pPr>
            <a:lvl3pPr marL="1088502" indent="0" algn="ctr">
              <a:buNone/>
              <a:defRPr/>
            </a:lvl3pPr>
            <a:lvl4pPr marL="1632753" indent="0" algn="ctr">
              <a:buNone/>
              <a:defRPr/>
            </a:lvl4pPr>
            <a:lvl5pPr marL="2177004" indent="0" algn="ctr">
              <a:buNone/>
              <a:defRPr/>
            </a:lvl5pPr>
            <a:lvl6pPr marL="2721254" indent="0" algn="ctr">
              <a:buNone/>
              <a:defRPr/>
            </a:lvl6pPr>
            <a:lvl7pPr marL="3265505" indent="0" algn="ctr">
              <a:buNone/>
              <a:defRPr/>
            </a:lvl7pPr>
            <a:lvl8pPr marL="3809756" indent="0" algn="ctr">
              <a:buNone/>
              <a:defRPr/>
            </a:lvl8pPr>
            <a:lvl9pPr marL="4354007" indent="0" algn="ctr">
              <a:buNone/>
              <a:defRPr/>
            </a:lvl9pPr>
          </a:lstStyle>
          <a:p>
            <a:r>
              <a:rPr lang="zh-CN" altLang="en-US"/>
              <a:t>单击此处编辑母版副标题样式</a:t>
            </a:r>
          </a:p>
        </p:txBody>
      </p:sp>
      <p:sp>
        <p:nvSpPr>
          <p:cNvPr id="4" name="Rectangle 5"/>
          <p:cNvSpPr>
            <a:spLocks noGrp="1" noChangeArrowheads="1"/>
          </p:cNvSpPr>
          <p:nvPr>
            <p:ph type="dt" sz="half" idx="10"/>
          </p:nvPr>
        </p:nvSpPr>
        <p:spPr/>
        <p:txBody>
          <a:bodyPr/>
          <a:lstStyle>
            <a:lvl1pPr>
              <a:defRPr/>
            </a:lvl1pPr>
          </a:lstStyle>
          <a:p>
            <a:pPr>
              <a:defRPr/>
            </a:pPr>
            <a:fld id="{359830AE-5149-4C38-8491-2C2F42C76CD3}"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F354364D-C28C-4B8B-A69C-88E30EF7AA7E}" type="slidenum">
              <a:rPr lang="zh-CN" altLang="en-US"/>
              <a:pPr>
                <a:defRPr/>
              </a:pPr>
              <a:t>‹#›</a:t>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fld id="{57D185B8-F006-4395-A9F4-D8CB23ACEEE1}"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792A1E3-7301-4549-A19C-2F3521F3F101}" type="slidenum">
              <a:rPr lang="zh-CN" altLang="en-US"/>
              <a:pPr>
                <a:defRPr/>
              </a:pPr>
              <a:t>‹#›</a:t>
            </a:fld>
            <a:endParaRPr lang="en-US" altLang="zh-CN"/>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12653" y="609741"/>
            <a:ext cx="2463479" cy="548767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422215" y="609741"/>
            <a:ext cx="7187264" cy="548767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fld id="{53270CFC-C1D5-47BA-9E0E-BB364CFBF9FB}"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F8CCBFFE-9E12-46F2-9CF1-2F2C7B76885C}" type="slidenum">
              <a:rPr lang="zh-CN" altLang="en-US"/>
              <a:pPr>
                <a:defRPr/>
              </a:pPr>
              <a:t>‹#›</a:t>
            </a:fld>
            <a:endParaRPr lang="en-US" altLang="zh-CN"/>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5" name="矩形 4"/>
          <p:cNvSpPr/>
          <p:nvPr userDrawn="1"/>
        </p:nvSpPr>
        <p:spPr>
          <a:xfrm>
            <a:off x="0" y="342875"/>
            <a:ext cx="213756" cy="5566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642" tIns="40821" rIns="81642" bIns="40821" anchor="ctr"/>
          <a:lstStyle/>
          <a:p>
            <a:pPr algn="ctr" defTabSz="816376">
              <a:defRPr/>
            </a:pPr>
            <a:endParaRPr lang="zh-CN" altLang="en-US" sz="17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2024/1/9 Tuesday</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0_仅标题">
    <p:spTree>
      <p:nvGrpSpPr>
        <p:cNvPr id="1" name=""/>
        <p:cNvGrpSpPr/>
        <p:nvPr/>
      </p:nvGrpSpPr>
      <p:grpSpPr>
        <a:xfrm>
          <a:off x="0" y="0"/>
          <a:ext cx="0" cy="0"/>
          <a:chOff x="0" y="0"/>
          <a:chExt cx="0" cy="0"/>
        </a:xfrm>
      </p:grpSpPr>
      <p:sp>
        <p:nvSpPr>
          <p:cNvPr id="5" name="矩形 4"/>
          <p:cNvSpPr/>
          <p:nvPr userDrawn="1"/>
        </p:nvSpPr>
        <p:spPr>
          <a:xfrm>
            <a:off x="0" y="342875"/>
            <a:ext cx="213756" cy="5566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642" tIns="40821" rIns="81642" bIns="40821" anchor="ctr"/>
          <a:lstStyle/>
          <a:p>
            <a:pPr algn="ctr" defTabSz="816376">
              <a:defRPr/>
            </a:pPr>
            <a:endParaRPr lang="zh-CN" altLang="en-US" sz="17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2024/1/9 Tuesday</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2024/1/9 Tuesday</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2024/1/9 Tuesday</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428531" y="0"/>
            <a:ext cx="10761882" cy="1000340"/>
          </a:xfrm>
        </p:spPr>
        <p:txBody>
          <a:bodyPr/>
          <a:lstStyle>
            <a:lvl1pPr>
              <a:defRPr sz="4800">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p:txBody>
          <a:bodyPr/>
          <a:lstStyle>
            <a:lvl1pPr>
              <a:defRPr/>
            </a:lvl1pPr>
          </a:lstStyle>
          <a:p>
            <a:pPr>
              <a:defRPr/>
            </a:pPr>
            <a:fld id="{E60E770F-3399-49EF-AC0F-C231BB1B9DBE}"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9A41363-BE2B-43A2-91BB-6DD7174D75D7}" type="slidenum">
              <a:rPr lang="zh-CN" altLang="en-US"/>
              <a:pPr>
                <a:defRPr/>
              </a:pPr>
              <a:t>‹#›</a:t>
            </a:fld>
            <a:endParaRPr lang="en-US" altLang="zh-CN"/>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a:t>单击此处编辑母版标题样式</a:t>
            </a:r>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lvl1pPr>
            <a:lvl2pPr marL="544251" indent="0">
              <a:buNone/>
              <a:defRPr sz="2100"/>
            </a:lvl2pPr>
            <a:lvl3pPr marL="1088502" indent="0">
              <a:buNone/>
              <a:defRPr sz="1900"/>
            </a:lvl3pPr>
            <a:lvl4pPr marL="1632753" indent="0">
              <a:buNone/>
              <a:defRPr sz="1700"/>
            </a:lvl4pPr>
            <a:lvl5pPr marL="2177004" indent="0">
              <a:buNone/>
              <a:defRPr sz="1700"/>
            </a:lvl5pPr>
            <a:lvl6pPr marL="2721254" indent="0">
              <a:buNone/>
              <a:defRPr sz="1700"/>
            </a:lvl6pPr>
            <a:lvl7pPr marL="3265505" indent="0">
              <a:buNone/>
              <a:defRPr sz="1700"/>
            </a:lvl7pPr>
            <a:lvl8pPr marL="3809756" indent="0">
              <a:buNone/>
              <a:defRPr sz="1700"/>
            </a:lvl8pPr>
            <a:lvl9pPr marL="4354007" indent="0">
              <a:buNone/>
              <a:defRPr sz="1700"/>
            </a:lvl9pPr>
          </a:lstStyle>
          <a:p>
            <a:pPr lvl="0"/>
            <a:r>
              <a:rPr lang="zh-CN" altLang="en-US"/>
              <a:t>单击此处编辑母版文本样式</a:t>
            </a:r>
          </a:p>
        </p:txBody>
      </p:sp>
      <p:sp>
        <p:nvSpPr>
          <p:cNvPr id="4" name="Rectangle 5"/>
          <p:cNvSpPr>
            <a:spLocks noGrp="1" noChangeArrowheads="1"/>
          </p:cNvSpPr>
          <p:nvPr>
            <p:ph type="dt" sz="half" idx="10"/>
          </p:nvPr>
        </p:nvSpPr>
        <p:spPr/>
        <p:txBody>
          <a:bodyPr/>
          <a:lstStyle>
            <a:lvl1pPr>
              <a:defRPr/>
            </a:lvl1pPr>
          </a:lstStyle>
          <a:p>
            <a:pPr>
              <a:defRPr/>
            </a:pPr>
            <a:fld id="{FF9BE806-4F13-4396-95E9-4C2F9FC35A6A}" type="datetime1">
              <a:rPr lang="zh-CN" altLang="en-US"/>
              <a:pPr>
                <a:defRPr/>
              </a:pPr>
              <a:t>2024/1/9 Tuesday</a:t>
            </a:fld>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F01C9E15-50A6-44E8-A4FD-184145BC840B}" type="slidenum">
              <a:rPr lang="zh-CN" altLang="en-US"/>
              <a:pPr>
                <a:defRPr/>
              </a:pPr>
              <a:t>‹#›</a:t>
            </a:fld>
            <a:endParaRPr lang="en-US" altLang="zh-CN"/>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422215" y="1981659"/>
            <a:ext cx="4825372" cy="4115753"/>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450760" y="1981659"/>
            <a:ext cx="4825372" cy="4115753"/>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dt" sz="half" idx="10"/>
          </p:nvPr>
        </p:nvSpPr>
        <p:spPr/>
        <p:txBody>
          <a:bodyPr/>
          <a:lstStyle>
            <a:lvl1pPr>
              <a:defRPr/>
            </a:lvl1pPr>
          </a:lstStyle>
          <a:p>
            <a:pPr>
              <a:defRPr/>
            </a:pPr>
            <a:fld id="{3614110B-5511-413F-A986-E4A9D6C27581}" type="datetime1">
              <a:rPr lang="zh-CN" altLang="en-US"/>
              <a:pPr>
                <a:defRPr/>
              </a:pPr>
              <a:t>2024/1/9 Tuesday</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A4B3BF9A-D23F-404B-845E-DD8273397E68}" type="slidenum">
              <a:rPr lang="zh-CN" altLang="en-US"/>
              <a:pPr>
                <a:defRPr/>
              </a:pPr>
              <a:t>‹#›</a:t>
            </a:fld>
            <a:endParaRPr lang="en-US" altLang="zh-CN"/>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dt" sz="half" idx="10"/>
          </p:nvPr>
        </p:nvSpPr>
        <p:spPr/>
        <p:txBody>
          <a:bodyPr/>
          <a:lstStyle>
            <a:lvl1pPr>
              <a:defRPr/>
            </a:lvl1pPr>
          </a:lstStyle>
          <a:p>
            <a:pPr>
              <a:defRPr/>
            </a:pPr>
            <a:fld id="{43B8D536-DFD1-4A22-8AB0-B4F6FDB1FE6C}" type="datetime1">
              <a:rPr lang="zh-CN" altLang="en-US"/>
              <a:pPr>
                <a:defRPr/>
              </a:pPr>
              <a:t>2024/1/9 Tuesday</a:t>
            </a:fld>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4BE2AE49-6460-47C8-9792-3387A766197F}" type="slidenum">
              <a:rPr lang="zh-CN" altLang="en-US"/>
              <a:pPr>
                <a:defRPr/>
              </a:pPr>
              <a:t>‹#›</a:t>
            </a:fld>
            <a:endParaRPr lang="en-US" altLang="zh-CN"/>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dt" sz="half" idx="10"/>
          </p:nvPr>
        </p:nvSpPr>
        <p:spPr/>
        <p:txBody>
          <a:bodyPr/>
          <a:lstStyle>
            <a:lvl1pPr>
              <a:defRPr/>
            </a:lvl1pPr>
          </a:lstStyle>
          <a:p>
            <a:pPr>
              <a:defRPr/>
            </a:pPr>
            <a:fld id="{DFD77066-D293-4C76-B441-D79E4BC1E229}" type="datetime1">
              <a:rPr lang="zh-CN" altLang="en-US"/>
              <a:pPr>
                <a:defRPr/>
              </a:pPr>
              <a:t>2024/1/9 Tuesday</a:t>
            </a:fld>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AD809095-B58D-450D-8491-10B70717739D}" type="slidenum">
              <a:rPr lang="zh-CN" altLang="en-US"/>
              <a:pPr>
                <a:defRPr/>
              </a:pPr>
              <a:t>‹#›</a:t>
            </a:fld>
            <a:endParaRPr lang="en-US" altLang="zh-CN"/>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fld id="{16419BE6-01E6-47E6-BB01-E6CFC1DB068A}" type="datetime1">
              <a:rPr lang="zh-CN" altLang="en-US"/>
              <a:pPr>
                <a:defRPr/>
              </a:pPr>
              <a:t>2024/1/9 Tuesday</a:t>
            </a:fld>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282F6A35-1BCC-4D9C-BB0A-D4CC55F0EACE}" type="slidenum">
              <a:rPr lang="zh-CN" altLang="en-US"/>
              <a:pPr>
                <a:defRPr/>
              </a:pPr>
              <a:t>‹#›</a:t>
            </a:fld>
            <a:endParaRPr lang="en-US" altLang="zh-CN"/>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a:t>单击此处编辑母版标题样式</a:t>
            </a:r>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a:t>单击此处编辑母版文本样式</a:t>
            </a:r>
          </a:p>
        </p:txBody>
      </p:sp>
      <p:sp>
        <p:nvSpPr>
          <p:cNvPr id="5" name="Rectangle 5"/>
          <p:cNvSpPr>
            <a:spLocks noGrp="1" noChangeArrowheads="1"/>
          </p:cNvSpPr>
          <p:nvPr>
            <p:ph type="dt" sz="half" idx="10"/>
          </p:nvPr>
        </p:nvSpPr>
        <p:spPr/>
        <p:txBody>
          <a:bodyPr/>
          <a:lstStyle>
            <a:lvl1pPr>
              <a:defRPr/>
            </a:lvl1pPr>
          </a:lstStyle>
          <a:p>
            <a:pPr>
              <a:defRPr/>
            </a:pPr>
            <a:fld id="{7B9454DC-2970-4A76-9A5A-0C4FA8201BE5}" type="datetime1">
              <a:rPr lang="zh-CN" altLang="en-US"/>
              <a:pPr>
                <a:defRPr/>
              </a:pPr>
              <a:t>2024/1/9 Tuesday</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AF25EBF1-F041-41FF-9106-7F839E3729EE}" type="slidenum">
              <a:rPr lang="zh-CN" altLang="en-US"/>
              <a:pPr>
                <a:defRPr/>
              </a:pPr>
              <a:t>‹#›</a:t>
            </a:fld>
            <a:endParaRPr lang="en-US" altLang="zh-CN"/>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a:t>单击此处编辑母版标题样式</a:t>
            </a:r>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pPr lvl="0"/>
            <a:endParaRPr lang="zh-CN" altLang="en-US" noProof="0"/>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a:t>单击此处编辑母版文本样式</a:t>
            </a:r>
          </a:p>
        </p:txBody>
      </p:sp>
      <p:sp>
        <p:nvSpPr>
          <p:cNvPr id="5" name="Rectangle 5"/>
          <p:cNvSpPr>
            <a:spLocks noGrp="1" noChangeArrowheads="1"/>
          </p:cNvSpPr>
          <p:nvPr>
            <p:ph type="dt" sz="half" idx="10"/>
          </p:nvPr>
        </p:nvSpPr>
        <p:spPr/>
        <p:txBody>
          <a:bodyPr/>
          <a:lstStyle>
            <a:lvl1pPr>
              <a:defRPr/>
            </a:lvl1pPr>
          </a:lstStyle>
          <a:p>
            <a:pPr>
              <a:defRPr/>
            </a:pPr>
            <a:fld id="{8552D279-926A-4DA3-A819-6E6F19958795}" type="datetime1">
              <a:rPr lang="zh-CN" altLang="en-US"/>
              <a:pPr>
                <a:defRPr/>
              </a:pPr>
              <a:t>2024/1/9 Tuesday</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6EE928B1-B278-4AD4-9CB9-15D31C4265E3}" type="slidenum">
              <a:rPr lang="zh-CN" altLang="en-US"/>
              <a:pPr>
                <a:defRPr/>
              </a:pPr>
              <a:t>‹#›</a:t>
            </a:fld>
            <a:endParaRPr lang="en-US" altLang="zh-CN"/>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8"/>
          <a:srcRect/>
          <a:stretch>
            <a:fillRect/>
          </a:stretch>
        </p:blipFill>
        <p:spPr bwMode="auto">
          <a:xfrm>
            <a:off x="0" y="0"/>
            <a:ext cx="12190413" cy="6859588"/>
          </a:xfrm>
          <a:prstGeom prst="rect">
            <a:avLst/>
          </a:prstGeom>
          <a:noFill/>
          <a:ln w="9525">
            <a:noFill/>
            <a:miter lim="800000"/>
            <a:headEnd/>
            <a:tailEnd/>
          </a:ln>
        </p:spPr>
      </p:pic>
      <p:sp>
        <p:nvSpPr>
          <p:cNvPr id="1027" name="Rectangle 3"/>
          <p:cNvSpPr>
            <a:spLocks noGrp="1" noChangeArrowheads="1"/>
          </p:cNvSpPr>
          <p:nvPr>
            <p:ph type="title"/>
          </p:nvPr>
        </p:nvSpPr>
        <p:spPr bwMode="auto">
          <a:xfrm>
            <a:off x="1422215" y="609741"/>
            <a:ext cx="9853917" cy="1143265"/>
          </a:xfrm>
          <a:prstGeom prst="rect">
            <a:avLst/>
          </a:prstGeom>
          <a:noFill/>
          <a:ln w="9525">
            <a:noFill/>
            <a:miter lim="800000"/>
          </a:ln>
        </p:spPr>
        <p:txBody>
          <a:bodyPr vert="horz" wrap="square" lIns="108850" tIns="54425" rIns="108850" bIns="54425" numCol="1" anchor="ctr" anchorCtr="0" compatLnSpc="1"/>
          <a:lstStyle/>
          <a:p>
            <a:pPr lvl="0"/>
            <a:r>
              <a:rPr lang="zh-CN" altLang="en-US"/>
              <a:t>单击此处编辑母版标题样式</a:t>
            </a:r>
          </a:p>
        </p:txBody>
      </p:sp>
      <p:sp>
        <p:nvSpPr>
          <p:cNvPr id="1028" name="Rectangle 4"/>
          <p:cNvSpPr>
            <a:spLocks noGrp="1" noChangeArrowheads="1"/>
          </p:cNvSpPr>
          <p:nvPr>
            <p:ph type="body" idx="1"/>
          </p:nvPr>
        </p:nvSpPr>
        <p:spPr bwMode="auto">
          <a:xfrm>
            <a:off x="1422215" y="1981659"/>
            <a:ext cx="9853917" cy="4115753"/>
          </a:xfrm>
          <a:prstGeom prst="rect">
            <a:avLst/>
          </a:prstGeom>
          <a:noFill/>
          <a:ln w="9525">
            <a:noFill/>
            <a:miter lim="800000"/>
          </a:ln>
        </p:spPr>
        <p:txBody>
          <a:bodyPr vert="horz" wrap="square" lIns="108850" tIns="54425" rIns="108850" bIns="54425"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74117" name="Rectangle 5"/>
          <p:cNvSpPr>
            <a:spLocks noGrp="1" noChangeArrowheads="1"/>
          </p:cNvSpPr>
          <p:nvPr>
            <p:ph type="dt" sz="half" idx="2"/>
          </p:nvPr>
        </p:nvSpPr>
        <p:spPr bwMode="auto">
          <a:xfrm>
            <a:off x="1422215" y="6249847"/>
            <a:ext cx="2438083" cy="457306"/>
          </a:xfrm>
          <a:prstGeom prst="rect">
            <a:avLst/>
          </a:prstGeom>
          <a:noFill/>
          <a:ln w="9525">
            <a:noFill/>
            <a:miter lim="800000"/>
          </a:ln>
          <a:effectLst/>
        </p:spPr>
        <p:txBody>
          <a:bodyPr vert="horz" wrap="square" lIns="108850" tIns="54425" rIns="108850" bIns="54425" numCol="1" anchor="t" anchorCtr="0" compatLnSpc="1"/>
          <a:lstStyle>
            <a:lvl1pPr algn="l" fontAlgn="auto">
              <a:spcBef>
                <a:spcPts val="0"/>
              </a:spcBef>
              <a:spcAft>
                <a:spcPts val="0"/>
              </a:spcAft>
              <a:defRPr kumimoji="1" sz="1700">
                <a:solidFill>
                  <a:schemeClr val="tx1"/>
                </a:solidFill>
                <a:latin typeface="+mn-lt"/>
                <a:ea typeface="+mn-ea"/>
              </a:defRPr>
            </a:lvl1pPr>
          </a:lstStyle>
          <a:p>
            <a:pPr>
              <a:defRPr/>
            </a:pPr>
            <a:fld id="{06704C99-309C-47FC-A217-76A2BF44B497}" type="datetime1">
              <a:rPr lang="zh-CN" altLang="en-US"/>
              <a:pPr>
                <a:defRPr/>
              </a:pPr>
              <a:t>2024/1/9 Tuesday</a:t>
            </a:fld>
            <a:endParaRPr lang="en-US" altLang="zh-CN"/>
          </a:p>
        </p:txBody>
      </p:sp>
      <p:sp>
        <p:nvSpPr>
          <p:cNvPr id="474118" name="Rectangle 6"/>
          <p:cNvSpPr>
            <a:spLocks noGrp="1" noChangeArrowheads="1"/>
          </p:cNvSpPr>
          <p:nvPr>
            <p:ph type="ftr" sz="quarter" idx="3"/>
          </p:nvPr>
        </p:nvSpPr>
        <p:spPr bwMode="auto">
          <a:xfrm>
            <a:off x="4571405" y="6249847"/>
            <a:ext cx="3860297" cy="457306"/>
          </a:xfrm>
          <a:prstGeom prst="rect">
            <a:avLst/>
          </a:prstGeom>
          <a:noFill/>
          <a:ln w="9525">
            <a:noFill/>
            <a:miter lim="800000"/>
          </a:ln>
          <a:effectLst/>
        </p:spPr>
        <p:txBody>
          <a:bodyPr vert="horz" wrap="square" lIns="108850" tIns="54425" rIns="108850" bIns="54425" numCol="1" anchor="t" anchorCtr="0" compatLnSpc="1"/>
          <a:lstStyle>
            <a:lvl1pPr fontAlgn="auto">
              <a:spcBef>
                <a:spcPts val="0"/>
              </a:spcBef>
              <a:spcAft>
                <a:spcPts val="0"/>
              </a:spcAft>
              <a:defRPr kumimoji="1" sz="1700">
                <a:solidFill>
                  <a:schemeClr val="tx1"/>
                </a:solidFill>
                <a:latin typeface="+mn-lt"/>
                <a:ea typeface="+mn-ea"/>
              </a:defRPr>
            </a:lvl1pPr>
          </a:lstStyle>
          <a:p>
            <a:pPr>
              <a:defRPr/>
            </a:pPr>
            <a:endParaRPr lang="en-US" altLang="zh-CN"/>
          </a:p>
        </p:txBody>
      </p:sp>
      <p:sp>
        <p:nvSpPr>
          <p:cNvPr id="474119" name="Rectangle 7"/>
          <p:cNvSpPr>
            <a:spLocks noGrp="1" noChangeArrowheads="1"/>
          </p:cNvSpPr>
          <p:nvPr>
            <p:ph type="sldNum" sz="quarter" idx="4"/>
          </p:nvPr>
        </p:nvSpPr>
        <p:spPr bwMode="auto">
          <a:xfrm>
            <a:off x="8736463" y="6249847"/>
            <a:ext cx="2539669" cy="457306"/>
          </a:xfrm>
          <a:prstGeom prst="rect">
            <a:avLst/>
          </a:prstGeom>
          <a:noFill/>
          <a:ln w="9525">
            <a:noFill/>
            <a:miter lim="800000"/>
          </a:ln>
          <a:effectLst/>
        </p:spPr>
        <p:txBody>
          <a:bodyPr vert="horz" wrap="square" lIns="108850" tIns="54425" rIns="108850" bIns="54425" numCol="1" anchor="t" anchorCtr="0" compatLnSpc="1"/>
          <a:lstStyle>
            <a:lvl1pPr algn="r" fontAlgn="auto">
              <a:spcBef>
                <a:spcPts val="0"/>
              </a:spcBef>
              <a:spcAft>
                <a:spcPts val="0"/>
              </a:spcAft>
              <a:defRPr kumimoji="1" sz="1700">
                <a:solidFill>
                  <a:schemeClr val="tx1"/>
                </a:solidFill>
                <a:latin typeface="+mn-lt"/>
                <a:ea typeface="+mn-ea"/>
              </a:defRPr>
            </a:lvl1pPr>
          </a:lstStyle>
          <a:p>
            <a:pPr>
              <a:defRPr/>
            </a:pPr>
            <a:fld id="{A5296562-3045-4BA7-B8FD-7933327F14BF}" type="slidenum">
              <a:rPr lang="zh-CN" altLang="en-US"/>
              <a:pPr>
                <a:defRPr/>
              </a:pPr>
              <a:t>‹#›</a:t>
            </a:fld>
            <a:endParaRPr lang="en-US" altLang="zh-C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71" r:id="rId14"/>
    <p:sldLayoutId id="2147483672" r:id="rId15"/>
  </p:sldLayoutIdLst>
  <p:transition spd="slow"/>
  <p:txStyles>
    <p:titleStyle>
      <a:lvl1pPr algn="ctr" rtl="0" eaLnBrk="0" fontAlgn="base" hangingPunct="0">
        <a:spcBef>
          <a:spcPct val="0"/>
        </a:spcBef>
        <a:spcAft>
          <a:spcPct val="0"/>
        </a:spcAft>
        <a:defRPr sz="5200">
          <a:solidFill>
            <a:schemeClr val="tx2"/>
          </a:solidFill>
          <a:latin typeface="+mj-lt"/>
          <a:ea typeface="+mj-ea"/>
          <a:cs typeface="+mj-cs"/>
        </a:defRPr>
      </a:lvl1pPr>
      <a:lvl2pPr algn="ctr" rtl="0" eaLnBrk="0" fontAlgn="base" hangingPunct="0">
        <a:spcBef>
          <a:spcPct val="0"/>
        </a:spcBef>
        <a:spcAft>
          <a:spcPct val="0"/>
        </a:spcAft>
        <a:defRPr sz="52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52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52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5200">
          <a:solidFill>
            <a:schemeClr val="tx2"/>
          </a:solidFill>
          <a:latin typeface="Times New Roman" panose="02020603050405020304" pitchFamily="18" charset="0"/>
          <a:ea typeface="宋体" panose="02010600030101010101" pitchFamily="2" charset="-122"/>
        </a:defRPr>
      </a:lvl5pPr>
      <a:lvl6pPr marL="544251" algn="ctr" rtl="0" fontAlgn="base">
        <a:spcBef>
          <a:spcPct val="0"/>
        </a:spcBef>
        <a:spcAft>
          <a:spcPct val="0"/>
        </a:spcAft>
        <a:defRPr sz="5200">
          <a:solidFill>
            <a:schemeClr val="tx2"/>
          </a:solidFill>
          <a:latin typeface="Times New Roman" panose="02020603050405020304" pitchFamily="18" charset="0"/>
          <a:ea typeface="宋体" panose="02010600030101010101" pitchFamily="2" charset="-122"/>
        </a:defRPr>
      </a:lvl6pPr>
      <a:lvl7pPr marL="1088502" algn="ctr" rtl="0" fontAlgn="base">
        <a:spcBef>
          <a:spcPct val="0"/>
        </a:spcBef>
        <a:spcAft>
          <a:spcPct val="0"/>
        </a:spcAft>
        <a:defRPr sz="5200">
          <a:solidFill>
            <a:schemeClr val="tx2"/>
          </a:solidFill>
          <a:latin typeface="Times New Roman" panose="02020603050405020304" pitchFamily="18" charset="0"/>
          <a:ea typeface="宋体" panose="02010600030101010101" pitchFamily="2" charset="-122"/>
        </a:defRPr>
      </a:lvl7pPr>
      <a:lvl8pPr marL="1632753" algn="ctr" rtl="0" fontAlgn="base">
        <a:spcBef>
          <a:spcPct val="0"/>
        </a:spcBef>
        <a:spcAft>
          <a:spcPct val="0"/>
        </a:spcAft>
        <a:defRPr sz="5200">
          <a:solidFill>
            <a:schemeClr val="tx2"/>
          </a:solidFill>
          <a:latin typeface="Times New Roman" panose="02020603050405020304" pitchFamily="18" charset="0"/>
          <a:ea typeface="宋体" panose="02010600030101010101" pitchFamily="2" charset="-122"/>
        </a:defRPr>
      </a:lvl8pPr>
      <a:lvl9pPr marL="2177004" algn="ctr" rtl="0" fontAlgn="base">
        <a:spcBef>
          <a:spcPct val="0"/>
        </a:spcBef>
        <a:spcAft>
          <a:spcPct val="0"/>
        </a:spcAft>
        <a:defRPr sz="5200">
          <a:solidFill>
            <a:schemeClr val="tx2"/>
          </a:solidFill>
          <a:latin typeface="Times New Roman" panose="02020603050405020304" pitchFamily="18" charset="0"/>
          <a:ea typeface="宋体" panose="02010600030101010101" pitchFamily="2" charset="-122"/>
        </a:defRPr>
      </a:lvl9pPr>
    </p:titleStyle>
    <p:bodyStyle>
      <a:lvl1pPr marL="408188" indent="-408188" algn="l" rtl="0" eaLnBrk="0" fontAlgn="base" hangingPunct="0">
        <a:spcBef>
          <a:spcPct val="20000"/>
        </a:spcBef>
        <a:spcAft>
          <a:spcPct val="0"/>
        </a:spcAft>
        <a:buChar char="•"/>
        <a:defRPr sz="3800">
          <a:solidFill>
            <a:schemeClr val="tx1"/>
          </a:solidFill>
          <a:latin typeface="+mn-lt"/>
          <a:ea typeface="+mn-ea"/>
          <a:cs typeface="+mn-cs"/>
        </a:defRPr>
      </a:lvl1pPr>
      <a:lvl2pPr marL="884408" indent="-340157" algn="l" rtl="0" eaLnBrk="0" fontAlgn="base" hangingPunct="0">
        <a:spcBef>
          <a:spcPct val="20000"/>
        </a:spcBef>
        <a:spcAft>
          <a:spcPct val="0"/>
        </a:spcAft>
        <a:buChar char="–"/>
        <a:defRPr sz="3300">
          <a:solidFill>
            <a:schemeClr val="tx1"/>
          </a:solidFill>
          <a:latin typeface="+mn-lt"/>
          <a:ea typeface="+mn-ea"/>
        </a:defRPr>
      </a:lvl2pPr>
      <a:lvl3pPr marL="1360627" indent="-272125" algn="l" rtl="0" eaLnBrk="0" fontAlgn="base" hangingPunct="0">
        <a:spcBef>
          <a:spcPct val="20000"/>
        </a:spcBef>
        <a:spcAft>
          <a:spcPct val="0"/>
        </a:spcAft>
        <a:buChar char="•"/>
        <a:defRPr sz="2900">
          <a:solidFill>
            <a:schemeClr val="tx1"/>
          </a:solidFill>
          <a:latin typeface="+mn-lt"/>
          <a:ea typeface="+mn-ea"/>
        </a:defRPr>
      </a:lvl3pPr>
      <a:lvl4pPr marL="1904878" indent="-272125" algn="l" rtl="0" eaLnBrk="0" fontAlgn="base" hangingPunct="0">
        <a:spcBef>
          <a:spcPct val="20000"/>
        </a:spcBef>
        <a:spcAft>
          <a:spcPct val="0"/>
        </a:spcAft>
        <a:buChar char="–"/>
        <a:defRPr sz="2400">
          <a:solidFill>
            <a:schemeClr val="tx1"/>
          </a:solidFill>
          <a:latin typeface="+mn-lt"/>
          <a:ea typeface="+mn-ea"/>
        </a:defRPr>
      </a:lvl4pPr>
      <a:lvl5pPr marL="2449129" indent="-272125" algn="l" rtl="0" eaLnBrk="0" fontAlgn="base" hangingPunct="0">
        <a:spcBef>
          <a:spcPct val="20000"/>
        </a:spcBef>
        <a:spcAft>
          <a:spcPct val="0"/>
        </a:spcAft>
        <a:buChar char="»"/>
        <a:defRPr sz="2400">
          <a:solidFill>
            <a:schemeClr val="tx1"/>
          </a:solidFill>
          <a:latin typeface="+mn-lt"/>
          <a:ea typeface="+mn-ea"/>
        </a:defRPr>
      </a:lvl5pPr>
      <a:lvl6pPr marL="2993380" indent="-272125" algn="l" rtl="0" fontAlgn="base">
        <a:spcBef>
          <a:spcPct val="20000"/>
        </a:spcBef>
        <a:spcAft>
          <a:spcPct val="0"/>
        </a:spcAft>
        <a:buChar char="»"/>
        <a:defRPr sz="2400">
          <a:solidFill>
            <a:schemeClr val="tx1"/>
          </a:solidFill>
          <a:latin typeface="+mn-lt"/>
          <a:ea typeface="+mn-ea"/>
        </a:defRPr>
      </a:lvl6pPr>
      <a:lvl7pPr marL="3537631" indent="-272125" algn="l" rtl="0" fontAlgn="base">
        <a:spcBef>
          <a:spcPct val="20000"/>
        </a:spcBef>
        <a:spcAft>
          <a:spcPct val="0"/>
        </a:spcAft>
        <a:buChar char="»"/>
        <a:defRPr sz="2400">
          <a:solidFill>
            <a:schemeClr val="tx1"/>
          </a:solidFill>
          <a:latin typeface="+mn-lt"/>
          <a:ea typeface="+mn-ea"/>
        </a:defRPr>
      </a:lvl7pPr>
      <a:lvl8pPr marL="4081882" indent="-272125" algn="l" rtl="0" fontAlgn="base">
        <a:spcBef>
          <a:spcPct val="20000"/>
        </a:spcBef>
        <a:spcAft>
          <a:spcPct val="0"/>
        </a:spcAft>
        <a:buChar char="»"/>
        <a:defRPr sz="2400">
          <a:solidFill>
            <a:schemeClr val="tx1"/>
          </a:solidFill>
          <a:latin typeface="+mn-lt"/>
          <a:ea typeface="+mn-ea"/>
        </a:defRPr>
      </a:lvl8pPr>
      <a:lvl9pPr marL="4626132" indent="-27212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62"/>
          <p:cNvSpPr txBox="1"/>
          <p:nvPr/>
        </p:nvSpPr>
        <p:spPr>
          <a:xfrm>
            <a:off x="690245" y="2997200"/>
            <a:ext cx="11040745" cy="768350"/>
          </a:xfrm>
          <a:prstGeom prst="rect">
            <a:avLst/>
          </a:prstGeom>
          <a:noFill/>
          <a:ln w="9525">
            <a:noFill/>
          </a:ln>
        </p:spPr>
        <p:txBody>
          <a:bodyPr wrap="square" anchor="t" anchorCtr="0">
            <a:spAutoFit/>
          </a:bodyPr>
          <a:lstStyle/>
          <a:p>
            <a:pPr algn="ctr" eaLnBrk="1" hangingPunct="1">
              <a:defRPr/>
            </a:pPr>
            <a:r>
              <a:rPr lang="zh-CN" altLang="en-US" sz="4400" b="1" dirty="0" smtClean="0">
                <a:solidFill>
                  <a:schemeClr val="bg2"/>
                </a:solidFill>
                <a:latin typeface="华文中宋" panose="02010600040101010101" pitchFamily="2" charset="-122"/>
                <a:ea typeface="华文中宋" panose="02010600040101010101" pitchFamily="2" charset="-122"/>
                <a:sym typeface="+mn-ea"/>
              </a:rPr>
              <a:t>住宿和餐饮业主</a:t>
            </a:r>
            <a:r>
              <a:rPr lang="zh-CN" altLang="en-US" sz="4400" b="1" dirty="0">
                <a:solidFill>
                  <a:schemeClr val="bg2"/>
                </a:solidFill>
                <a:latin typeface="华文中宋" panose="02010600040101010101" pitchFamily="2" charset="-122"/>
                <a:ea typeface="华文中宋" panose="02010600040101010101" pitchFamily="2" charset="-122"/>
                <a:sym typeface="+mn-ea"/>
              </a:rPr>
              <a:t>营及分地区情况</a:t>
            </a:r>
          </a:p>
        </p:txBody>
      </p:sp>
      <p:sp>
        <p:nvSpPr>
          <p:cNvPr id="8" name="Text Box 3"/>
          <p:cNvSpPr/>
          <p:nvPr/>
        </p:nvSpPr>
        <p:spPr>
          <a:xfrm>
            <a:off x="-24765" y="4797425"/>
            <a:ext cx="12198350" cy="1014730"/>
          </a:xfrm>
          <a:prstGeom prst="rect">
            <a:avLst/>
          </a:prstGeom>
          <a:noFill/>
          <a:ln w="9525">
            <a:noFill/>
          </a:ln>
        </p:spPr>
        <p:txBody>
          <a:bodyPr wrap="square" anchor="t" anchorCtr="0">
            <a:spAutoFit/>
          </a:bodyPr>
          <a:lstStyle/>
          <a:p>
            <a:pPr marL="342900" indent="-342900" algn="ctr">
              <a:spcBef>
                <a:spcPct val="50000"/>
              </a:spcBef>
              <a:buClrTx/>
              <a:buFontTx/>
            </a:pPr>
            <a:r>
              <a:rPr lang="en-US" altLang="zh-CN"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 </a:t>
            </a:r>
            <a:r>
              <a:rPr lang="zh-CN" altLang="en-US"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朝阳区统计局</a:t>
            </a:r>
            <a:endParaRPr lang="zh-CN" altLang="en-US" sz="2400" dirty="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342900" indent="-342900" algn="ctr">
              <a:spcBef>
                <a:spcPct val="50000"/>
              </a:spcBef>
              <a:buClrTx/>
              <a:buFontTx/>
            </a:pPr>
            <a:r>
              <a:rPr lang="zh-CN" altLang="en-US"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202</a:t>
            </a:r>
            <a:r>
              <a:rPr lang="en-US" altLang="zh-CN"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4</a:t>
            </a:r>
            <a:r>
              <a:rPr lang="zh-CN" altLang="en-US"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年</a:t>
            </a:r>
            <a:r>
              <a:rPr lang="en-US" altLang="en-US"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1</a:t>
            </a:r>
            <a:r>
              <a:rPr lang="zh-CN" altLang="en-US" sz="2400" dirty="0" smtClean="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月</a:t>
            </a:r>
            <a:endParaRPr lang="zh-CN" altLang="en-US" sz="2400" dirty="0">
              <a:solidFill>
                <a:schemeClr val="bg2"/>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extBox 16"/>
          <p:cNvSpPr txBox="1"/>
          <p:nvPr/>
        </p:nvSpPr>
        <p:spPr>
          <a:xfrm>
            <a:off x="1487431" y="858026"/>
            <a:ext cx="7408877"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客房收入、餐费收入、商品销售额</a:t>
            </a:r>
          </a:p>
        </p:txBody>
      </p:sp>
      <p:sp>
        <p:nvSpPr>
          <p:cNvPr id="2" name="文本框 1"/>
          <p:cNvSpPr txBox="1"/>
          <p:nvPr/>
        </p:nvSpPr>
        <p:spPr>
          <a:xfrm>
            <a:off x="1487401" y="1358092"/>
            <a:ext cx="10450739" cy="3803232"/>
          </a:xfrm>
          <a:prstGeom prst="rect">
            <a:avLst/>
          </a:prstGeom>
          <a:noFill/>
        </p:spPr>
        <p:txBody>
          <a:bodyPr wrap="square" lIns="108850" tIns="54425" rIns="108850" bIns="54425" rtlCol="0" anchor="t">
            <a:spAutoFit/>
          </a:bodyPr>
          <a:lstStyle/>
          <a:p>
            <a:pPr>
              <a:lnSpc>
                <a:spcPct val="150000"/>
              </a:lnSpc>
            </a:pPr>
            <a:r>
              <a:rPr lang="zh-CN" altLang="en-US" sz="2400" dirty="0" smtClean="0">
                <a:solidFill>
                  <a:srgbClr val="7030A0"/>
                </a:solidFill>
                <a:latin typeface="微软雅黑" panose="020B0503020204020204" charset="-122"/>
                <a:ea typeface="微软雅黑" panose="020B0503020204020204" charset="-122"/>
                <a:cs typeface="微软雅黑" panose="020B0503020204020204" charset="-122"/>
                <a:sym typeface="+mn-ea"/>
              </a:rPr>
              <a:t>客房收入</a:t>
            </a:r>
            <a:r>
              <a:rPr lang="en-US" altLang="zh-CN" sz="2400" dirty="0" smtClean="0">
                <a:solidFill>
                  <a:srgbClr val="7030A0"/>
                </a:solidFill>
                <a:latin typeface="微软雅黑" panose="020B0503020204020204" charset="-122"/>
                <a:ea typeface="微软雅黑" panose="020B0503020204020204" charset="-122"/>
                <a:cs typeface="微软雅黑" panose="020B0503020204020204" charset="-122"/>
                <a:sym typeface="+mn-ea"/>
              </a:rPr>
              <a:t> </a:t>
            </a:r>
            <a:r>
              <a:rPr lang="en-US" altLang="zh-CN" sz="2400" dirty="0" smtClean="0">
                <a:solidFill>
                  <a:schemeClr val="tx2"/>
                </a:solidFill>
                <a:latin typeface="微软雅黑" panose="020B0503020204020204" charset="-122"/>
                <a:ea typeface="微软雅黑" panose="020B0503020204020204" charset="-122"/>
                <a:cs typeface="微软雅黑" panose="020B0503020204020204" charset="-122"/>
                <a:sym typeface="+mn-ea"/>
              </a:rPr>
              <a:t> </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指住宿和餐饮业单位在经营活动中因</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提供短期住宿服务</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取得的收入（含增值税）。</a:t>
            </a:r>
          </a:p>
          <a:p>
            <a:pPr>
              <a:lnSpc>
                <a:spcPct val="150000"/>
              </a:lnSpc>
            </a:pPr>
            <a:endParaRPr lang="en-US" altLang="zh-CN" sz="2400" dirty="0" smtClean="0">
              <a:solidFill>
                <a:schemeClr val="tx2"/>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400" dirty="0" smtClean="0">
                <a:solidFill>
                  <a:srgbClr val="7030A0"/>
                </a:solidFill>
                <a:latin typeface="微软雅黑" panose="020B0503020204020204" charset="-122"/>
                <a:ea typeface="微软雅黑" panose="020B0503020204020204" charset="-122"/>
                <a:cs typeface="微软雅黑" panose="020B0503020204020204" charset="-122"/>
                <a:sym typeface="+mn-ea"/>
              </a:rPr>
              <a:t>餐</a:t>
            </a:r>
            <a:r>
              <a:rPr lang="zh-CN" altLang="en-US" sz="2400" dirty="0">
                <a:solidFill>
                  <a:srgbClr val="7030A0"/>
                </a:solidFill>
                <a:latin typeface="微软雅黑" panose="020B0503020204020204" charset="-122"/>
                <a:ea typeface="微软雅黑" panose="020B0503020204020204" charset="-122"/>
                <a:cs typeface="微软雅黑" panose="020B0503020204020204" charset="-122"/>
                <a:sym typeface="+mn-ea"/>
              </a:rPr>
              <a:t>费收入</a:t>
            </a:r>
            <a:r>
              <a:rPr lang="en-US" altLang="zh-CN" sz="2400" dirty="0">
                <a:solidFill>
                  <a:srgbClr val="7030A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指本单位为顾客</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提供就餐服务</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取得的收入（含增值税）</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bg2"/>
              </a:solidFill>
              <a:latin typeface="微软雅黑" panose="020B0503020204020204" charset="-122"/>
              <a:ea typeface="微软雅黑" panose="020B0503020204020204" charset="-122"/>
              <a:cs typeface="微软雅黑" panose="020B0503020204020204" charset="-122"/>
            </a:endParaRPr>
          </a:p>
          <a:p>
            <a:pPr>
              <a:lnSpc>
                <a:spcPct val="100000"/>
              </a:lnSpc>
            </a:pP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400" dirty="0">
                <a:solidFill>
                  <a:srgbClr val="7030A0"/>
                </a:solidFill>
                <a:latin typeface="微软雅黑" panose="020B0503020204020204" charset="-122"/>
                <a:ea typeface="微软雅黑" panose="020B0503020204020204" charset="-122"/>
                <a:cs typeface="微软雅黑" panose="020B0503020204020204" charset="-122"/>
                <a:sym typeface="+mn-ea"/>
              </a:rPr>
              <a:t>商品销售额</a:t>
            </a:r>
            <a:r>
              <a:rPr lang="en-US" altLang="zh-CN" sz="2400" dirty="0">
                <a:solidFill>
                  <a:srgbClr val="7030A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指对本单位以外的单位和个人出售的商品金额（含增值税），</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以及出售给本单位且开具增值税发票的商品</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金额</a:t>
            </a:r>
            <a:endParaRPr lang="zh-CN" altLang="en-US" sz="2400"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248704"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grpSp>
        <p:nvGrpSpPr>
          <p:cNvPr id="6" name="组合 5"/>
          <p:cNvGrpSpPr/>
          <p:nvPr/>
        </p:nvGrpSpPr>
        <p:grpSpPr>
          <a:xfrm>
            <a:off x="1583061" y="5012003"/>
            <a:ext cx="10123122" cy="989559"/>
            <a:chOff x="1870" y="6263"/>
            <a:chExt cx="11958" cy="1558"/>
          </a:xfrm>
        </p:grpSpPr>
        <p:sp>
          <p:nvSpPr>
            <p:cNvPr id="3" name="流程图: 可选过程 2"/>
            <p:cNvSpPr/>
            <p:nvPr/>
          </p:nvSpPr>
          <p:spPr>
            <a:xfrm>
              <a:off x="4459" y="6546"/>
              <a:ext cx="2760" cy="992"/>
            </a:xfrm>
            <a:prstGeom prst="flowChartAlternateProcess">
              <a:avLst/>
            </a:prstGeom>
            <a:noFill/>
            <a:ln w="38100">
              <a:solidFill>
                <a:schemeClr val="tx1"/>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solidFill>
                  <a:latin typeface="微软雅黑" panose="020B0503020204020204" charset="-122"/>
                  <a:ea typeface="微软雅黑" panose="020B0503020204020204" charset="-122"/>
                </a:rPr>
                <a:t>1. </a:t>
              </a:r>
              <a:r>
                <a:rPr lang="zh-CN" altLang="en-US" sz="2400" dirty="0">
                  <a:solidFill>
                    <a:schemeClr val="bg2"/>
                  </a:solidFill>
                  <a:latin typeface="微软雅黑" panose="020B0503020204020204" charset="-122"/>
                  <a:ea typeface="微软雅黑" panose="020B0503020204020204" charset="-122"/>
                </a:rPr>
                <a:t>含增值税</a:t>
              </a:r>
            </a:p>
          </p:txBody>
        </p:sp>
        <p:sp>
          <p:nvSpPr>
            <p:cNvPr id="4" name="流程图: 可选过程 3"/>
            <p:cNvSpPr/>
            <p:nvPr/>
          </p:nvSpPr>
          <p:spPr>
            <a:xfrm>
              <a:off x="7652" y="6546"/>
              <a:ext cx="6176" cy="992"/>
            </a:xfrm>
            <a:prstGeom prst="flowChartAlternateProcess">
              <a:avLst/>
            </a:prstGeom>
            <a:noFill/>
            <a:ln w="38100">
              <a:solidFill>
                <a:schemeClr val="tx1"/>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solidFill>
                  <a:latin typeface="微软雅黑" panose="020B0503020204020204" charset="-122"/>
                  <a:ea typeface="微软雅黑" panose="020B0503020204020204" charset="-122"/>
                  <a:cs typeface="微软雅黑" panose="020B0503020204020204" charset="-122"/>
                  <a:sym typeface="+mn-ea"/>
                </a:rPr>
                <a:t>2. </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不包括其他行业产业活动单位</a:t>
              </a:r>
            </a:p>
          </p:txBody>
        </p:sp>
        <p:sp>
          <p:nvSpPr>
            <p:cNvPr id="5" name="燕尾形箭头 4"/>
            <p:cNvSpPr/>
            <p:nvPr/>
          </p:nvSpPr>
          <p:spPr>
            <a:xfrm>
              <a:off x="1870" y="6263"/>
              <a:ext cx="2240" cy="1558"/>
            </a:xfrm>
            <a:prstGeom prst="notchedRightArrow">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charset="-122"/>
                  <a:ea typeface="微软雅黑" panose="020B0503020204020204" charset="-122"/>
                </a:rPr>
                <a:t>注意</a:t>
              </a:r>
            </a:p>
          </p:txBody>
        </p:sp>
      </p:gr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9" name="矩形"/>
          <p:cNvSpPr/>
          <p:nvPr/>
        </p:nvSpPr>
        <p:spPr>
          <a:xfrm>
            <a:off x="1487400" y="1593585"/>
            <a:ext cx="10244180" cy="4268823"/>
          </a:xfrm>
          <a:prstGeom prst="rect">
            <a:avLst/>
          </a:prstGeom>
          <a:noFill/>
          <a:ln w="9525" cap="flat" cmpd="sng">
            <a:noFill/>
            <a:prstDash val="solid"/>
            <a:miter/>
          </a:ln>
        </p:spPr>
        <p:txBody>
          <a:bodyPr vert="horz" wrap="square" lIns="81651" tIns="40825" rIns="81651" bIns="40825" anchor="t" anchorCtr="0"/>
          <a:lstStyle/>
          <a:p>
            <a:pPr indent="30236" algn="just">
              <a:lnSpc>
                <a:spcPct val="150000"/>
              </a:lnSpc>
              <a:spcBef>
                <a:spcPts val="0"/>
              </a:spcBef>
              <a:spcAft>
                <a:spcPts val="0"/>
              </a:spcAft>
            </a:pP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指提供客房、餐饮服务、商品销售以外的其他服务获取的收入（含增值税），如商务服务、娱乐健身、</a:t>
            </a:r>
            <a:r>
              <a:rPr lang="zh-CN" altLang="en-US" sz="2400" dirty="0" smtClean="0">
                <a:solidFill>
                  <a:srgbClr val="FF0000"/>
                </a:solidFill>
                <a:latin typeface="微软雅黑" panose="020B0503020204020204" pitchFamily="34" charset="-122"/>
                <a:cs typeface="微软雅黑" panose="020B0503020204020204" pitchFamily="34" charset="-122"/>
                <a:sym typeface="+mn-ea"/>
              </a:rPr>
              <a:t>长租房租金收入等</a:t>
            </a:r>
            <a:r>
              <a:rPr lang="zh-CN" altLang="en-US" sz="2400" dirty="0" smtClean="0">
                <a:solidFill>
                  <a:srgbClr val="4B649F"/>
                </a:solidFill>
                <a:latin typeface="微软雅黑" panose="020B0503020204020204" pitchFamily="34" charset="-122"/>
                <a:cs typeface="微软雅黑" panose="020B0503020204020204" pitchFamily="34" charset="-122"/>
                <a:sym typeface="+mn-ea"/>
              </a:rPr>
              <a:t>。</a:t>
            </a:r>
            <a:endParaRPr lang="zh-CN" altLang="en-US" sz="2400" dirty="0">
              <a:solidFill>
                <a:schemeClr val="bg2"/>
              </a:solidFill>
              <a:latin typeface="微软雅黑" panose="020B0503020204020204" charset="-122"/>
              <a:ea typeface="微软雅黑" panose="020B0503020204020204" charset="-122"/>
              <a:cs typeface="Times New Roman" panose="02020603050405020304" pitchFamily="18" charset="0"/>
            </a:endParaRPr>
          </a:p>
          <a:p>
            <a:pPr algn="just" fontAlgn="auto">
              <a:lnSpc>
                <a:spcPct val="150000"/>
              </a:lnSpc>
              <a:spcBef>
                <a:spcPts val="0"/>
              </a:spcBef>
              <a:spcAft>
                <a:spcPts val="0"/>
              </a:spcAft>
            </a:pPr>
            <a:endParaRPr lang="zh-CN" altLang="en-US" sz="2400" dirty="0">
              <a:solidFill>
                <a:schemeClr val="tx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spcBef>
                <a:spcPts val="0"/>
              </a:spcBef>
              <a:spcAft>
                <a:spcPts val="0"/>
              </a:spcAft>
            </a:pPr>
            <a:endParaRPr lang="zh-CN" altLang="en-US" sz="2400" dirty="0">
              <a:solidFill>
                <a:schemeClr val="tx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spcBef>
                <a:spcPts val="0"/>
              </a:spcBef>
              <a:spcAft>
                <a:spcPts val="0"/>
              </a:spcAft>
            </a:pPr>
            <a:endParaRPr lang="zh-CN" altLang="en-US" sz="2400" dirty="0">
              <a:solidFill>
                <a:schemeClr val="tx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spcBef>
                <a:spcPts val="0"/>
              </a:spcBef>
              <a:spcAft>
                <a:spcPts val="0"/>
              </a:spcAft>
            </a:pPr>
            <a:r>
              <a:rPr lang="zh-CN" altLang="en-US" sz="2400" b="1" dirty="0">
                <a:solidFill>
                  <a:schemeClr val="bg2"/>
                </a:solidFill>
                <a:latin typeface="微软雅黑" panose="020B0503020204020204" charset="-122"/>
                <a:ea typeface="微软雅黑" panose="020B0503020204020204" charset="-122"/>
                <a:cs typeface="Times New Roman" panose="02020603050405020304" pitchFamily="18" charset="0"/>
                <a:sym typeface="+mn-ea"/>
              </a:rPr>
              <a:t>例</a:t>
            </a:r>
            <a:r>
              <a:rPr lang="en-US" altLang="zh-CN" sz="2400" dirty="0">
                <a:solidFill>
                  <a:schemeClr val="bg2"/>
                </a:solidFill>
                <a:latin typeface="微软雅黑" panose="020B0503020204020204" charset="-122"/>
                <a:ea typeface="微软雅黑" panose="020B0503020204020204" charset="-122"/>
                <a:cs typeface="Times New Roman" panose="02020603050405020304" pitchFamily="18" charset="0"/>
                <a:sym typeface="+mn-ea"/>
              </a:rPr>
              <a:t>  </a:t>
            </a:r>
            <a:r>
              <a:rPr lang="zh-CN" altLang="en-US" sz="2400" dirty="0">
                <a:solidFill>
                  <a:schemeClr val="bg2"/>
                </a:solidFill>
                <a:latin typeface="微软雅黑" panose="020B0503020204020204" charset="-122"/>
                <a:ea typeface="微软雅黑" panose="020B0503020204020204" charset="-122"/>
                <a:cs typeface="Times New Roman" panose="02020603050405020304" pitchFamily="18" charset="0"/>
                <a:sym typeface="+mn-ea"/>
              </a:rPr>
              <a:t>某餐饮企业法人单位</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向其</a:t>
            </a:r>
            <a:r>
              <a:rPr lang="zh-CN" altLang="en-US" sz="2400" dirty="0">
                <a:solidFill>
                  <a:schemeClr val="bg2"/>
                </a:solidFill>
                <a:latin typeface="微软雅黑" panose="020B0503020204020204" charset="-122"/>
                <a:ea typeface="微软雅黑" panose="020B0503020204020204" charset="-122"/>
                <a:cs typeface="Times New Roman" panose="02020603050405020304" pitchFamily="18" charset="0"/>
                <a:sym typeface="+mn-ea"/>
              </a:rPr>
              <a:t>下属分店出售食品、饮料、烟酒</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等商品</a:t>
            </a:r>
            <a:r>
              <a:rPr lang="zh-CN" altLang="en-US" sz="2400" dirty="0">
                <a:solidFill>
                  <a:schemeClr val="bg2"/>
                </a:solidFill>
                <a:latin typeface="微软雅黑" panose="020B0503020204020204" charset="-122"/>
                <a:ea typeface="微软雅黑" panose="020B0503020204020204" charset="-122"/>
                <a:cs typeface="Times New Roman" panose="02020603050405020304" pitchFamily="18" charset="0"/>
                <a:sym typeface="+mn-ea"/>
              </a:rPr>
              <a:t>，并开具增值税发票，此项收入在会计科目中计入“其他业务收入”，在填写主营表时，需要将此部分收入单独分劈，填在“商品销售额”中。</a:t>
            </a:r>
          </a:p>
        </p:txBody>
      </p:sp>
      <p:sp>
        <p:nvSpPr>
          <p:cNvPr id="17" name="TextBox 16"/>
          <p:cNvSpPr txBox="1"/>
          <p:nvPr/>
        </p:nvSpPr>
        <p:spPr>
          <a:xfrm>
            <a:off x="1487431" y="1061546"/>
            <a:ext cx="7408877"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其他收入</a:t>
            </a:r>
          </a:p>
        </p:txBody>
      </p:sp>
      <p:sp>
        <p:nvSpPr>
          <p:cNvPr id="8" name="文本框 7"/>
          <p:cNvSpPr txBox="1"/>
          <p:nvPr/>
        </p:nvSpPr>
        <p:spPr>
          <a:xfrm>
            <a:off x="248704"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grpSp>
        <p:nvGrpSpPr>
          <p:cNvPr id="6" name="组合 5"/>
          <p:cNvGrpSpPr/>
          <p:nvPr/>
        </p:nvGrpSpPr>
        <p:grpSpPr>
          <a:xfrm>
            <a:off x="1678722" y="2782579"/>
            <a:ext cx="9477200" cy="995911"/>
            <a:chOff x="1983" y="3031"/>
            <a:chExt cx="11195" cy="1568"/>
          </a:xfrm>
        </p:grpSpPr>
        <p:sp>
          <p:nvSpPr>
            <p:cNvPr id="3" name="流程图: 可选过程 2"/>
            <p:cNvSpPr/>
            <p:nvPr/>
          </p:nvSpPr>
          <p:spPr>
            <a:xfrm>
              <a:off x="4705" y="3071"/>
              <a:ext cx="3334" cy="1528"/>
            </a:xfrm>
            <a:prstGeom prst="flowChartAlternateProcess">
              <a:avLst/>
            </a:prstGeom>
            <a:noFill/>
            <a:ln w="38100">
              <a:solidFill>
                <a:schemeClr val="tx1"/>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400" dirty="0">
                  <a:solidFill>
                    <a:schemeClr val="bg2"/>
                  </a:solidFill>
                  <a:latin typeface="微软雅黑" panose="020B0503020204020204" charset="-122"/>
                  <a:ea typeface="微软雅黑" panose="020B0503020204020204" charset="-122"/>
                </a:rPr>
                <a:t>1. </a:t>
              </a:r>
              <a:r>
                <a:rPr lang="zh-CN" altLang="en-US" sz="2400" dirty="0">
                  <a:solidFill>
                    <a:schemeClr val="bg2"/>
                  </a:solidFill>
                  <a:latin typeface="微软雅黑" panose="020B0503020204020204" charset="-122"/>
                  <a:ea typeface="微软雅黑" panose="020B0503020204020204" charset="-122"/>
                </a:rPr>
                <a:t>长租房收入计入其他收入</a:t>
              </a:r>
            </a:p>
          </p:txBody>
        </p:sp>
        <p:sp>
          <p:nvSpPr>
            <p:cNvPr id="2" name="流程图: 可选过程 1"/>
            <p:cNvSpPr/>
            <p:nvPr/>
          </p:nvSpPr>
          <p:spPr>
            <a:xfrm>
              <a:off x="8560" y="3071"/>
              <a:ext cx="4619" cy="1526"/>
            </a:xfrm>
            <a:prstGeom prst="flowChartAlternateProcess">
              <a:avLst/>
            </a:prstGeom>
            <a:noFill/>
            <a:ln w="38100">
              <a:solidFill>
                <a:schemeClr val="tx1"/>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just">
                <a:buClrTx/>
                <a:buSzTx/>
                <a:buFontTx/>
              </a:pPr>
              <a:r>
                <a:rPr lang="en-US" altLang="zh-CN" sz="2400" dirty="0">
                  <a:solidFill>
                    <a:schemeClr val="bg2"/>
                  </a:solidFill>
                  <a:latin typeface="微软雅黑" panose="020B0503020204020204" charset="-122"/>
                  <a:ea typeface="微软雅黑" panose="020B0503020204020204" charset="-122"/>
                  <a:sym typeface="+mn-ea"/>
                </a:rPr>
                <a:t>2. </a:t>
              </a:r>
              <a:r>
                <a:rPr lang="zh-CN" altLang="en-US" sz="2400" dirty="0">
                  <a:solidFill>
                    <a:schemeClr val="bg2"/>
                  </a:solidFill>
                  <a:latin typeface="微软雅黑" panose="020B0503020204020204" charset="-122"/>
                  <a:ea typeface="微软雅黑" panose="020B0503020204020204" charset="-122"/>
                  <a:sym typeface="+mn-ea"/>
                </a:rPr>
                <a:t>会计科目中的“其他业务收入”不完全对等</a:t>
              </a:r>
            </a:p>
          </p:txBody>
        </p:sp>
        <p:sp>
          <p:nvSpPr>
            <p:cNvPr id="5" name="燕尾形箭头 4"/>
            <p:cNvSpPr/>
            <p:nvPr/>
          </p:nvSpPr>
          <p:spPr>
            <a:xfrm>
              <a:off x="1983" y="3031"/>
              <a:ext cx="2240" cy="1558"/>
            </a:xfrm>
            <a:prstGeom prst="notchedRightArrow">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charset="-122"/>
                  <a:ea typeface="微软雅黑" panose="020B0503020204020204" charset="-122"/>
                </a:rPr>
                <a:t>注意</a:t>
              </a:r>
            </a:p>
          </p:txBody>
        </p:sp>
      </p:gr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1487399" y="1575800"/>
            <a:ext cx="10512579" cy="1217909"/>
          </a:xfrm>
          <a:prstGeom prst="rect">
            <a:avLst/>
          </a:prstGeom>
        </p:spPr>
        <p:txBody>
          <a:bodyPr wrap="square" lIns="108850" tIns="54425" rIns="108850" bIns="54425">
            <a:spAutoFit/>
          </a:bodyPr>
          <a:lstStyle/>
          <a:p>
            <a:pPr fontAlgn="ctr">
              <a:lnSpc>
                <a:spcPct val="150000"/>
              </a:lnSpc>
              <a:spcBef>
                <a:spcPts val="0"/>
              </a:spcBef>
              <a:spcAft>
                <a:spcPts val="0"/>
              </a:spcAft>
              <a:defRPr/>
            </a:pPr>
            <a:r>
              <a:rPr lang="zh-CN" altLang="en-US" sz="2400" dirty="0" smtClean="0">
                <a:solidFill>
                  <a:schemeClr val="bg2"/>
                </a:solidFill>
                <a:latin typeface="微软雅黑" panose="020B0503020204020204" charset="-122"/>
                <a:ea typeface="微软雅黑" panose="020B0503020204020204" charset="-122"/>
              </a:rPr>
              <a:t>指根据消费者订餐要求，提供餐饮配送服务所取得的收入，</a:t>
            </a:r>
            <a:r>
              <a:rPr lang="zh-CN" altLang="en-US" sz="2400" dirty="0" smtClean="0">
                <a:solidFill>
                  <a:srgbClr val="FF0000"/>
                </a:solidFill>
                <a:latin typeface="微软雅黑" panose="020B0503020204020204" charset="-122"/>
                <a:ea typeface="微软雅黑" panose="020B0503020204020204" charset="-122"/>
              </a:rPr>
              <a:t>不含</a:t>
            </a:r>
            <a:r>
              <a:rPr lang="zh-CN" altLang="en-US" sz="2400" dirty="0" smtClean="0">
                <a:solidFill>
                  <a:schemeClr val="bg2"/>
                </a:solidFill>
                <a:latin typeface="微软雅黑" panose="020B0503020204020204" charset="-122"/>
                <a:ea typeface="微软雅黑" panose="020B0503020204020204" charset="-122"/>
              </a:rPr>
              <a:t>所点餐饮食品的全额（食品计入餐费收入）。</a:t>
            </a:r>
          </a:p>
        </p:txBody>
      </p:sp>
      <p:sp>
        <p:nvSpPr>
          <p:cNvPr id="17" name="TextBox 16"/>
          <p:cNvSpPr txBox="1"/>
          <p:nvPr/>
        </p:nvSpPr>
        <p:spPr>
          <a:xfrm>
            <a:off x="1487431" y="1053924"/>
            <a:ext cx="7408877"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外卖送餐服务收入</a:t>
            </a:r>
          </a:p>
        </p:txBody>
      </p:sp>
      <p:sp>
        <p:nvSpPr>
          <p:cNvPr id="8" name="文本框 7"/>
          <p:cNvSpPr txBox="1"/>
          <p:nvPr/>
        </p:nvSpPr>
        <p:spPr>
          <a:xfrm>
            <a:off x="248704"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grpSp>
        <p:nvGrpSpPr>
          <p:cNvPr id="7" name="组合 6"/>
          <p:cNvGrpSpPr/>
          <p:nvPr/>
        </p:nvGrpSpPr>
        <p:grpSpPr>
          <a:xfrm>
            <a:off x="2951943" y="2858162"/>
            <a:ext cx="6727584" cy="1329998"/>
            <a:chOff x="3487" y="3263"/>
            <a:chExt cx="7947" cy="2094"/>
          </a:xfrm>
        </p:grpSpPr>
        <p:sp>
          <p:nvSpPr>
            <p:cNvPr id="2" name="流程图: 可选过程 1"/>
            <p:cNvSpPr/>
            <p:nvPr/>
          </p:nvSpPr>
          <p:spPr>
            <a:xfrm>
              <a:off x="7740" y="3363"/>
              <a:ext cx="3694" cy="1762"/>
            </a:xfrm>
            <a:prstGeom prst="flowChartAlternateProcess">
              <a:avLst/>
            </a:prstGeom>
            <a:noFill/>
            <a:ln w="38100">
              <a:solidFill>
                <a:schemeClr val="tx1"/>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dirty="0" smtClean="0">
                  <a:solidFill>
                    <a:srgbClr val="7030A0"/>
                  </a:solidFill>
                  <a:latin typeface="微软雅黑" panose="020B0503020204020204" charset="-122"/>
                  <a:ea typeface="微软雅黑" panose="020B0503020204020204" charset="-122"/>
                  <a:sym typeface="+mn-ea"/>
                </a:rPr>
                <a:t>外</a:t>
              </a:r>
              <a:r>
                <a:rPr lang="zh-CN" altLang="en-US" sz="2400" dirty="0">
                  <a:solidFill>
                    <a:srgbClr val="7030A0"/>
                  </a:solidFill>
                  <a:latin typeface="微软雅黑" panose="020B0503020204020204" charset="-122"/>
                  <a:ea typeface="微软雅黑" panose="020B0503020204020204" charset="-122"/>
                  <a:sym typeface="+mn-ea"/>
                </a:rPr>
                <a:t>卖送餐服务收入占比是否过大</a:t>
              </a:r>
              <a:endParaRPr lang="en-US" sz="2400" dirty="0">
                <a:solidFill>
                  <a:srgbClr val="7030A0"/>
                </a:solidFill>
                <a:latin typeface="微软雅黑" panose="020B0503020204020204" charset="-122"/>
                <a:ea typeface="微软雅黑" panose="020B0503020204020204" charset="-122"/>
              </a:endParaRPr>
            </a:p>
          </p:txBody>
        </p:sp>
        <p:sp>
          <p:nvSpPr>
            <p:cNvPr id="5" name="燕尾形箭头 4"/>
            <p:cNvSpPr/>
            <p:nvPr/>
          </p:nvSpPr>
          <p:spPr>
            <a:xfrm>
              <a:off x="3487" y="3263"/>
              <a:ext cx="2447" cy="2094"/>
            </a:xfrm>
            <a:prstGeom prst="notchedRightArrow">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charset="-122"/>
                  <a:ea typeface="微软雅黑" panose="020B0503020204020204" charset="-122"/>
                </a:rPr>
                <a:t>审核要点</a:t>
              </a:r>
            </a:p>
          </p:txBody>
        </p:sp>
      </p:grpSp>
      <p:sp>
        <p:nvSpPr>
          <p:cNvPr id="9" name="文本框 3"/>
          <p:cNvSpPr txBox="1"/>
          <p:nvPr>
            <p:custDataLst>
              <p:tags r:id="rId1"/>
            </p:custDataLst>
          </p:nvPr>
        </p:nvSpPr>
        <p:spPr>
          <a:xfrm>
            <a:off x="1666050" y="5430520"/>
            <a:ext cx="9616440" cy="481863"/>
          </a:xfrm>
          <a:prstGeom prst="rect">
            <a:avLst/>
          </a:prstGeom>
          <a:solidFill>
            <a:schemeClr val="tx1">
              <a:lumMod val="75000"/>
            </a:schemeClr>
          </a:solidFill>
        </p:spPr>
        <p:txBody>
          <a:bodyPr wrap="square" rtlCol="0">
            <a:spAutoFit/>
          </a:bodyPr>
          <a:lstStyle/>
          <a:p>
            <a:pPr>
              <a:lnSpc>
                <a:spcPct val="150000"/>
              </a:lnSpc>
              <a:defRPr/>
            </a:pPr>
            <a:r>
              <a:rPr lang="zh-CN" altLang="zh-CN" sz="2000" b="1" dirty="0">
                <a:solidFill>
                  <a:schemeClr val="bg2"/>
                </a:solidFill>
                <a:latin typeface="黑体" panose="02010609060101010101" pitchFamily="2" charset="-122"/>
                <a:ea typeface="黑体" panose="02010609060101010101" pitchFamily="2" charset="-122"/>
              </a:rPr>
              <a:t>强调：不能对外卖服务过程中的餐费进行重复计算，避免夸大外卖服务的份额。</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标注 5"/>
          <p:cNvSpPr/>
          <p:nvPr/>
        </p:nvSpPr>
        <p:spPr>
          <a:xfrm>
            <a:off x="7595404" y="1715282"/>
            <a:ext cx="2714644" cy="2643206"/>
          </a:xfrm>
          <a:prstGeom prst="wedgeRoundRectCallout">
            <a:avLst>
              <a:gd name="adj1" fmla="val -74239"/>
              <a:gd name="adj2" fmla="val -42860"/>
              <a:gd name="adj3" fmla="val 16667"/>
            </a:avLst>
          </a:prstGeom>
          <a:solidFill>
            <a:schemeClr val="tx1"/>
          </a:solidFill>
          <a:ln w="50800">
            <a:solidFill>
              <a:srgbClr val="7030A0"/>
            </a:solidFill>
          </a:ln>
        </p:spPr>
        <p:txBody>
          <a:bodyPr wrap="square" rtlCol="0" anchor="ctr">
            <a:noAutofit/>
          </a:bodyPr>
          <a:lstStyle/>
          <a:p>
            <a:pPr algn="l"/>
            <a:endParaRPr lang="zh-CN" altLang="en-US" sz="2800" b="1" dirty="0" smtClean="0">
              <a:solidFill>
                <a:srgbClr val="FF0000"/>
              </a:solidFill>
              <a:latin typeface="华文中宋" panose="02010600040101010101" pitchFamily="2" charset="-122"/>
              <a:ea typeface="华文中宋" panose="02010600040101010101" pitchFamily="2" charset="-122"/>
            </a:endParaRPr>
          </a:p>
        </p:txBody>
      </p:sp>
      <p:sp>
        <p:nvSpPr>
          <p:cNvPr id="16" name="矩形 15"/>
          <p:cNvSpPr/>
          <p:nvPr/>
        </p:nvSpPr>
        <p:spPr>
          <a:xfrm>
            <a:off x="1583061" y="1643844"/>
            <a:ext cx="9557622" cy="5058960"/>
          </a:xfrm>
          <a:prstGeom prst="rect">
            <a:avLst/>
          </a:prstGeom>
          <a:ln>
            <a:noFill/>
          </a:ln>
        </p:spPr>
        <p:txBody>
          <a:bodyPr wrap="square" lIns="108850" tIns="54425" rIns="108850" bIns="54425">
            <a:spAutoFit/>
          </a:bodyPr>
          <a:lstStyle/>
          <a:p>
            <a:pPr marL="408188" indent="-408188" algn="just" eaLnBrk="0" hangingPunct="0">
              <a:lnSpc>
                <a:spcPct val="120000"/>
              </a:lnSpc>
              <a:spcBef>
                <a:spcPct val="20000"/>
              </a:spcBef>
              <a:defRPr/>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sym typeface="+mn-ea"/>
              </a:rPr>
              <a:t>其中：通过公共网络实现的客房收入</a:t>
            </a:r>
          </a:p>
          <a:p>
            <a:pPr marL="408188" indent="-408188" algn="just" eaLnBrk="0" hangingPunct="0">
              <a:lnSpc>
                <a:spcPct val="120000"/>
              </a:lnSpc>
              <a:spcBef>
                <a:spcPct val="20000"/>
              </a:spcBef>
              <a:defRPr/>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sym typeface="+mn-ea"/>
              </a:rPr>
              <a:t>其中：通过公共网络实现的餐费收入</a:t>
            </a:r>
          </a:p>
          <a:p>
            <a:pPr marL="408188" indent="-408188" algn="just" eaLnBrk="0" hangingPunct="0">
              <a:lnSpc>
                <a:spcPct val="120000"/>
              </a:lnSpc>
              <a:spcBef>
                <a:spcPct val="20000"/>
              </a:spcBef>
              <a:defRPr/>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sym typeface="+mn-ea"/>
              </a:rPr>
              <a:t>其中：通过公共网络实现的商品销售额</a:t>
            </a:r>
          </a:p>
          <a:p>
            <a:pPr marL="408188" indent="-408188" algn="just" eaLnBrk="0" hangingPunct="0">
              <a:lnSpc>
                <a:spcPct val="120000"/>
              </a:lnSpc>
              <a:spcBef>
                <a:spcPct val="20000"/>
              </a:spcBef>
              <a:defRPr/>
            </a:pPr>
            <a:endParaRPr lang="zh-CN" altLang="en-US" sz="2400" dirty="0" smtClean="0">
              <a:solidFill>
                <a:schemeClr val="tx2"/>
              </a:solidFill>
              <a:latin typeface="微软雅黑" panose="020B0503020204020204" charset="-122"/>
              <a:ea typeface="微软雅黑" panose="020B0503020204020204" charset="-122"/>
            </a:endParaRPr>
          </a:p>
          <a:p>
            <a:pPr marL="408188" indent="-408188" algn="just" eaLnBrk="0" hangingPunct="0">
              <a:lnSpc>
                <a:spcPct val="120000"/>
              </a:lnSpc>
              <a:spcBef>
                <a:spcPct val="20000"/>
              </a:spcBef>
              <a:defRPr/>
            </a:pPr>
            <a:r>
              <a:rPr lang="zh-CN" altLang="en-US" sz="2400" b="1" dirty="0" smtClean="0">
                <a:solidFill>
                  <a:srgbClr val="7030A0"/>
                </a:solidFill>
                <a:latin typeface="微软雅黑" panose="020B0503020204020204" charset="-122"/>
                <a:ea typeface="微软雅黑" panose="020B0503020204020204" charset="-122"/>
              </a:rPr>
              <a:t>注意</a:t>
            </a:r>
            <a:endParaRPr lang="en-US" altLang="zh-CN" sz="2400" b="1" dirty="0" smtClean="0">
              <a:solidFill>
                <a:schemeClr val="bg2"/>
              </a:solidFill>
              <a:latin typeface="微软雅黑" panose="020B0503020204020204" charset="-122"/>
              <a:ea typeface="微软雅黑" panose="020B0503020204020204" charset="-122"/>
            </a:endParaRPr>
          </a:p>
          <a:p>
            <a:pPr marL="408188" indent="-408188" algn="just" eaLnBrk="0" hangingPunct="0">
              <a:lnSpc>
                <a:spcPct val="120000"/>
              </a:lnSpc>
              <a:spcBef>
                <a:spcPct val="20000"/>
              </a:spcBef>
              <a:defRPr/>
            </a:pPr>
            <a:r>
              <a:rPr lang="en-US" altLang="zh-CN" sz="2400" dirty="0" smtClean="0">
                <a:solidFill>
                  <a:schemeClr val="bg2"/>
                </a:solidFill>
                <a:latin typeface="微软雅黑" panose="020B0503020204020204" charset="-122"/>
                <a:ea typeface="微软雅黑" panose="020B0503020204020204" charset="-122"/>
              </a:rPr>
              <a:t>1. </a:t>
            </a:r>
            <a:r>
              <a:rPr lang="zh-CN" altLang="en-US" sz="2400" dirty="0" smtClean="0">
                <a:solidFill>
                  <a:schemeClr val="bg2"/>
                </a:solidFill>
                <a:latin typeface="微软雅黑" panose="020B0503020204020204" charset="-122"/>
                <a:ea typeface="微软雅黑" panose="020B0503020204020204" charset="-122"/>
              </a:rPr>
              <a:t>含增值税</a:t>
            </a:r>
            <a:endParaRPr lang="en-US" altLang="zh-CN" sz="2400" dirty="0" smtClean="0">
              <a:solidFill>
                <a:schemeClr val="bg2"/>
              </a:solidFill>
              <a:latin typeface="微软雅黑" panose="020B0503020204020204" charset="-122"/>
              <a:ea typeface="微软雅黑" panose="020B0503020204020204" charset="-122"/>
            </a:endParaRPr>
          </a:p>
          <a:p>
            <a:pPr algn="just" eaLnBrk="0" fontAlgn="auto" hangingPunct="0">
              <a:lnSpc>
                <a:spcPct val="120000"/>
              </a:lnSpc>
              <a:spcBef>
                <a:spcPts val="0"/>
              </a:spcBef>
              <a:defRPr/>
            </a:pPr>
            <a:r>
              <a:rPr lang="en-US" altLang="zh-CN" sz="2400" dirty="0" smtClean="0">
                <a:solidFill>
                  <a:schemeClr val="bg2"/>
                </a:solidFill>
                <a:latin typeface="微软雅黑" panose="020B0503020204020204" charset="-122"/>
                <a:ea typeface="微软雅黑" panose="020B0503020204020204" charset="-122"/>
              </a:rPr>
              <a:t>2. </a:t>
            </a:r>
            <a:r>
              <a:rPr lang="zh-CN" altLang="en-US" sz="2400" dirty="0" smtClean="0">
                <a:solidFill>
                  <a:schemeClr val="bg2"/>
                </a:solidFill>
                <a:latin typeface="微软雅黑" panose="020B0503020204020204" charset="-122"/>
                <a:ea typeface="微软雅黑" panose="020B0503020204020204" charset="-122"/>
              </a:rPr>
              <a:t>通过</a:t>
            </a:r>
            <a:r>
              <a:rPr lang="zh-CN" altLang="en-US" sz="2400" dirty="0" smtClean="0">
                <a:solidFill>
                  <a:srgbClr val="FF0000"/>
                </a:solidFill>
                <a:latin typeface="微软雅黑" panose="020B0503020204020204" charset="-122"/>
                <a:ea typeface="微软雅黑" panose="020B0503020204020204" charset="-122"/>
              </a:rPr>
              <a:t>公共网络</a:t>
            </a:r>
            <a:r>
              <a:rPr lang="zh-CN" altLang="en-US" sz="2400" dirty="0" smtClean="0">
                <a:solidFill>
                  <a:schemeClr val="bg2"/>
                </a:solidFill>
                <a:latin typeface="微软雅黑" panose="020B0503020204020204" charset="-122"/>
                <a:ea typeface="微软雅黑" panose="020B0503020204020204" charset="-122"/>
              </a:rPr>
              <a:t>交易平台（包括计算机互联网、移动互联网）</a:t>
            </a:r>
          </a:p>
          <a:p>
            <a:pPr algn="just" eaLnBrk="0" fontAlgn="auto" hangingPunct="0">
              <a:lnSpc>
                <a:spcPct val="120000"/>
              </a:lnSpc>
              <a:spcBef>
                <a:spcPts val="0"/>
              </a:spcBef>
              <a:defRPr/>
            </a:pPr>
            <a:r>
              <a:rPr lang="zh-CN" altLang="en-US" sz="2400" dirty="0" smtClean="0">
                <a:latin typeface="微软雅黑" panose="020B0503020204020204" charset="-122"/>
                <a:ea typeface="微软雅黑" panose="020B0503020204020204" charset="-122"/>
              </a:rPr>
              <a:t> </a:t>
            </a:r>
            <a:r>
              <a:rPr lang="en-US" altLang="zh-CN" sz="2400" dirty="0" smtClean="0">
                <a:latin typeface="微软雅黑" panose="020B0503020204020204" charset="-122"/>
                <a:ea typeface="微软雅黑" panose="020B0503020204020204" charset="-122"/>
              </a:rPr>
              <a:t>   </a:t>
            </a:r>
            <a:r>
              <a:rPr lang="zh-CN" altLang="en-US" sz="2400" dirty="0" smtClean="0">
                <a:solidFill>
                  <a:srgbClr val="FF0000"/>
                </a:solidFill>
                <a:latin typeface="微软雅黑" panose="020B0503020204020204" charset="-122"/>
                <a:ea typeface="微软雅黑" panose="020B0503020204020204" charset="-122"/>
              </a:rPr>
              <a:t>取得订单即可</a:t>
            </a:r>
            <a:endParaRPr lang="en-US" altLang="zh-CN" sz="2400" dirty="0" smtClean="0">
              <a:solidFill>
                <a:schemeClr val="bg2"/>
              </a:solidFill>
              <a:latin typeface="微软雅黑" panose="020B0503020204020204" charset="-122"/>
              <a:ea typeface="微软雅黑" panose="020B0503020204020204" charset="-122"/>
            </a:endParaRPr>
          </a:p>
          <a:p>
            <a:pPr marL="408188" indent="-408188" algn="just" eaLnBrk="0" hangingPunct="0">
              <a:lnSpc>
                <a:spcPct val="120000"/>
              </a:lnSpc>
              <a:spcBef>
                <a:spcPct val="20000"/>
              </a:spcBef>
              <a:defRPr/>
            </a:pPr>
            <a:r>
              <a:rPr lang="en-US" altLang="zh-CN" sz="2400" dirty="0" smtClean="0">
                <a:solidFill>
                  <a:schemeClr val="bg2"/>
                </a:solidFill>
                <a:latin typeface="微软雅黑" panose="020B0503020204020204" charset="-122"/>
                <a:ea typeface="微软雅黑" panose="020B0503020204020204" charset="-122"/>
              </a:rPr>
              <a:t>3. </a:t>
            </a:r>
            <a:r>
              <a:rPr lang="zh-CN" altLang="en-US" sz="2400" dirty="0" smtClean="0">
                <a:solidFill>
                  <a:schemeClr val="bg2"/>
                </a:solidFill>
                <a:latin typeface="微软雅黑" panose="020B0503020204020204" charset="-122"/>
                <a:ea typeface="微软雅黑" panose="020B0503020204020204" charset="-122"/>
              </a:rPr>
              <a:t>付款可以在网上进行，也可以在网下进行</a:t>
            </a:r>
            <a:endParaRPr lang="en-US" altLang="zh-CN" sz="2400" dirty="0" smtClean="0">
              <a:solidFill>
                <a:schemeClr val="bg2"/>
              </a:solidFill>
              <a:latin typeface="微软雅黑" panose="020B0503020204020204" charset="-122"/>
              <a:ea typeface="微软雅黑" panose="020B0503020204020204" charset="-122"/>
            </a:endParaRPr>
          </a:p>
          <a:p>
            <a:pPr marL="408188" indent="-408188" algn="just" eaLnBrk="0" hangingPunct="0">
              <a:lnSpc>
                <a:spcPct val="120000"/>
              </a:lnSpc>
              <a:spcBef>
                <a:spcPct val="20000"/>
              </a:spcBef>
              <a:defRPr/>
            </a:pPr>
            <a:r>
              <a:rPr lang="en-US" altLang="zh-CN" sz="2400" dirty="0" smtClean="0">
                <a:solidFill>
                  <a:schemeClr val="bg2"/>
                </a:solidFill>
                <a:latin typeface="微软雅黑" panose="020B0503020204020204" charset="-122"/>
                <a:ea typeface="微软雅黑" panose="020B0503020204020204" charset="-122"/>
                <a:sym typeface="+mn-ea"/>
              </a:rPr>
              <a:t>4.</a:t>
            </a:r>
            <a:r>
              <a:rPr lang="zh-CN" altLang="en-US" sz="2400" dirty="0" smtClean="0">
                <a:solidFill>
                  <a:srgbClr val="FF0000"/>
                </a:solidFill>
                <a:latin typeface="微软雅黑" panose="020B0503020204020204" charset="-122"/>
                <a:ea typeface="微软雅黑" panose="020B0503020204020204" charset="-122"/>
                <a:sym typeface="+mn-ea"/>
              </a:rPr>
              <a:t>餐厅餐桌二维码点单的，不算！</a:t>
            </a:r>
          </a:p>
        </p:txBody>
      </p:sp>
      <p:sp>
        <p:nvSpPr>
          <p:cNvPr id="17" name="TextBox 16"/>
          <p:cNvSpPr txBox="1"/>
          <p:nvPr/>
        </p:nvSpPr>
        <p:spPr>
          <a:xfrm>
            <a:off x="1487400" y="929464"/>
            <a:ext cx="6034254"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通过公共网络实现的</a:t>
            </a:r>
            <a:r>
              <a:rPr lang="en-US" altLang="zh-CN" sz="3300" dirty="0" smtClean="0">
                <a:solidFill>
                  <a:srgbClr val="7030A0"/>
                </a:solidFill>
                <a:latin typeface="黑体" panose="02010609060101010101" pitchFamily="49" charset="-122"/>
                <a:ea typeface="黑体" panose="02010609060101010101" pitchFamily="49" charset="-122"/>
              </a:rPr>
              <a:t>……</a:t>
            </a:r>
          </a:p>
        </p:txBody>
      </p:sp>
      <p:sp>
        <p:nvSpPr>
          <p:cNvPr id="8" name="文本框 7"/>
          <p:cNvSpPr txBox="1"/>
          <p:nvPr/>
        </p:nvSpPr>
        <p:spPr>
          <a:xfrm>
            <a:off x="248704"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sp>
        <p:nvSpPr>
          <p:cNvPr id="3" name="圆角矩形标注 2"/>
          <p:cNvSpPr/>
          <p:nvPr/>
        </p:nvSpPr>
        <p:spPr>
          <a:xfrm>
            <a:off x="7738280" y="1967320"/>
            <a:ext cx="2500330" cy="2176854"/>
          </a:xfrm>
          <a:prstGeom prst="wedgeRoundRectCallout">
            <a:avLst>
              <a:gd name="adj1" fmla="val -64025"/>
              <a:gd name="adj2" fmla="val -35321"/>
              <a:gd name="adj3" fmla="val 1666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rtlCol="0" anchor="ctr"/>
          <a:lstStyle/>
          <a:p>
            <a:pPr algn="just" eaLnBrk="0" fontAlgn="auto" hangingPunct="0">
              <a:lnSpc>
                <a:spcPts val="3095"/>
              </a:lnSpc>
              <a:spcBef>
                <a:spcPts val="0"/>
              </a:spcBef>
              <a:defRPr/>
            </a:pPr>
            <a:r>
              <a:rPr lang="zh-CN" altLang="en-US" b="1" dirty="0" smtClean="0">
                <a:solidFill>
                  <a:srgbClr val="FF0000"/>
                </a:solidFill>
                <a:latin typeface="微软雅黑" panose="020B0503020204020204" charset="-122"/>
                <a:ea typeface="微软雅黑" panose="020B0503020204020204" charset="-122"/>
                <a:sym typeface="+mn-ea"/>
              </a:rPr>
              <a:t>例</a:t>
            </a:r>
            <a:r>
              <a:rPr lang="en-US" altLang="zh-CN" b="1" dirty="0" smtClean="0">
                <a:solidFill>
                  <a:srgbClr val="FF0000"/>
                </a:solidFill>
                <a:latin typeface="微软雅黑" panose="020B0503020204020204" charset="-122"/>
                <a:ea typeface="微软雅黑" panose="020B0503020204020204" charset="-122"/>
                <a:sym typeface="+mn-ea"/>
              </a:rPr>
              <a:t> </a:t>
            </a:r>
            <a:r>
              <a:rPr lang="zh-CN" altLang="en-US" kern="0" dirty="0" smtClean="0">
                <a:solidFill>
                  <a:schemeClr val="bg2"/>
                </a:solidFill>
                <a:latin typeface="微软雅黑" panose="020B0503020204020204" charset="-122"/>
                <a:ea typeface="微软雅黑" panose="020B0503020204020204" charset="-122"/>
                <a:cs typeface="宋体" panose="02010600030101010101" pitchFamily="2" charset="-122"/>
                <a:sym typeface="+mn-ea"/>
              </a:rPr>
              <a:t>某旅客在网上订了某住宿企业的客房，并在前台进行现金支付，该部分收入计入通过公共网络实现的客房收入。</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9952858" y="1143778"/>
            <a:ext cx="1714512" cy="500066"/>
          </a:xfrm>
          <a:prstGeom prst="roundRect">
            <a:avLst/>
          </a:prstGeom>
          <a:solidFill>
            <a:schemeClr val="tx1"/>
          </a:solidFill>
          <a:ln w="50800">
            <a:solidFill>
              <a:srgbClr val="7030A0"/>
            </a:solidFill>
          </a:ln>
        </p:spPr>
        <p:txBody>
          <a:bodyPr wrap="square" rtlCol="0" anchor="ctr">
            <a:noAutofit/>
          </a:bodyPr>
          <a:lstStyle/>
          <a:p>
            <a:pPr algn="l"/>
            <a:endParaRPr lang="zh-CN" altLang="en-US" sz="2800" b="1" dirty="0" smtClean="0">
              <a:solidFill>
                <a:srgbClr val="FF0000"/>
              </a:solidFill>
              <a:latin typeface="华文中宋" panose="02010600040101010101" pitchFamily="2" charset="-122"/>
              <a:ea typeface="华文中宋" panose="02010600040101010101" pitchFamily="2" charset="-122"/>
            </a:endParaRPr>
          </a:p>
        </p:txBody>
      </p:sp>
      <p:sp>
        <p:nvSpPr>
          <p:cNvPr id="15" name="矩形 14"/>
          <p:cNvSpPr/>
          <p:nvPr/>
        </p:nvSpPr>
        <p:spPr>
          <a:xfrm>
            <a:off x="1517876" y="1629787"/>
            <a:ext cx="8910007" cy="4209497"/>
          </a:xfrm>
          <a:prstGeom prst="rect">
            <a:avLst/>
          </a:prstGeom>
        </p:spPr>
        <p:txBody>
          <a:bodyPr wrap="square" lIns="108850" tIns="54425" rIns="108850" bIns="54425">
            <a:spAutoFit/>
          </a:bodyPr>
          <a:lstStyle/>
          <a:p>
            <a:pPr>
              <a:lnSpc>
                <a:spcPct val="150000"/>
              </a:lnSpc>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sym typeface="+mn-ea"/>
              </a:rPr>
              <a:t>其中：通过非自营平台实现的客房收入</a:t>
            </a:r>
          </a:p>
          <a:p>
            <a:pPr>
              <a:lnSpc>
                <a:spcPct val="150000"/>
              </a:lnSpc>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sym typeface="+mn-ea"/>
              </a:rPr>
              <a:t>其中：通过非自营平台实现的餐费收入</a:t>
            </a:r>
            <a:endParaRPr lang="zh-CN" altLang="en-US" sz="2400" dirty="0" smtClean="0">
              <a:solidFill>
                <a:schemeClr val="bg2"/>
              </a:solidFill>
              <a:latin typeface="微软雅黑" panose="020B0503020204020204" charset="-122"/>
              <a:ea typeface="微软雅黑" panose="020B0503020204020204" charset="-122"/>
            </a:endParaRPr>
          </a:p>
          <a:p>
            <a:pPr>
              <a:lnSpc>
                <a:spcPct val="150000"/>
              </a:lnSpc>
            </a:pPr>
            <a:endParaRPr lang="zh-CN" altLang="en-US" sz="2400" dirty="0" smtClean="0">
              <a:latin typeface="微软雅黑" panose="020B0503020204020204" charset="-122"/>
              <a:ea typeface="微软雅黑" panose="020B0503020204020204" charset="-122"/>
            </a:endParaRPr>
          </a:p>
          <a:p>
            <a:pPr>
              <a:lnSpc>
                <a:spcPct val="150000"/>
              </a:lnSpc>
            </a:pPr>
            <a:r>
              <a:rPr lang="zh-CN" altLang="en-US" sz="2400" b="1" dirty="0" smtClean="0">
                <a:solidFill>
                  <a:srgbClr val="7030A0"/>
                </a:solidFill>
                <a:latin typeface="微软雅黑" panose="020B0503020204020204" charset="-122"/>
                <a:ea typeface="微软雅黑" panose="020B0503020204020204" charset="-122"/>
              </a:rPr>
              <a:t>注意</a:t>
            </a:r>
            <a:endParaRPr lang="en-US" altLang="zh-CN" sz="2400" b="1" dirty="0" smtClean="0">
              <a:solidFill>
                <a:schemeClr val="bg2"/>
              </a:solidFill>
              <a:latin typeface="微软雅黑" panose="020B0503020204020204" charset="-122"/>
              <a:ea typeface="微软雅黑" panose="020B0503020204020204" charset="-122"/>
            </a:endParaRPr>
          </a:p>
          <a:p>
            <a:pPr marL="408188" indent="-408188" algn="just" eaLnBrk="0" hangingPunct="0">
              <a:lnSpc>
                <a:spcPct val="150000"/>
              </a:lnSpc>
              <a:spcBef>
                <a:spcPct val="20000"/>
              </a:spcBef>
              <a:defRPr/>
            </a:pPr>
            <a:r>
              <a:rPr lang="en-US" altLang="zh-CN" sz="2400" dirty="0" smtClean="0">
                <a:solidFill>
                  <a:schemeClr val="bg2"/>
                </a:solidFill>
                <a:latin typeface="微软雅黑" panose="020B0503020204020204" charset="-122"/>
                <a:ea typeface="微软雅黑" panose="020B0503020204020204" charset="-122"/>
              </a:rPr>
              <a:t>1.</a:t>
            </a:r>
            <a:r>
              <a:rPr lang="zh-CN" altLang="en-US" sz="2400" dirty="0" smtClean="0">
                <a:solidFill>
                  <a:schemeClr val="bg2"/>
                </a:solidFill>
                <a:latin typeface="微软雅黑" panose="020B0503020204020204" charset="-122"/>
                <a:ea typeface="微软雅黑" panose="020B0503020204020204" charset="-122"/>
              </a:rPr>
              <a:t>含增值税。</a:t>
            </a:r>
            <a:endParaRPr lang="en-US" altLang="zh-CN" sz="2400" dirty="0" smtClean="0">
              <a:solidFill>
                <a:schemeClr val="bg2"/>
              </a:solidFill>
              <a:latin typeface="微软雅黑" panose="020B0503020204020204" charset="-122"/>
              <a:ea typeface="微软雅黑" panose="020B0503020204020204" charset="-122"/>
            </a:endParaRPr>
          </a:p>
          <a:p>
            <a:pPr marL="408188" indent="-408188" algn="just" eaLnBrk="0" hangingPunct="0">
              <a:lnSpc>
                <a:spcPct val="150000"/>
              </a:lnSpc>
              <a:spcBef>
                <a:spcPct val="20000"/>
              </a:spcBef>
              <a:defRPr/>
            </a:pPr>
            <a:r>
              <a:rPr lang="en-US" altLang="zh-CN" sz="2400" dirty="0" smtClean="0">
                <a:solidFill>
                  <a:schemeClr val="bg2"/>
                </a:solidFill>
                <a:latin typeface="微软雅黑" panose="020B0503020204020204" charset="-122"/>
                <a:ea typeface="微软雅黑" panose="020B0503020204020204" charset="-122"/>
              </a:rPr>
              <a:t>2.</a:t>
            </a:r>
            <a:r>
              <a:rPr lang="zh-CN" altLang="en-US" sz="2400" dirty="0" smtClean="0">
                <a:solidFill>
                  <a:schemeClr val="bg2"/>
                </a:solidFill>
                <a:latin typeface="微软雅黑" panose="020B0503020204020204" charset="-122"/>
                <a:ea typeface="微软雅黑" panose="020B0503020204020204" charset="-122"/>
              </a:rPr>
              <a:t> 通过公共网络</a:t>
            </a:r>
            <a:r>
              <a:rPr lang="zh-CN" altLang="en-US" sz="2400" dirty="0" smtClean="0">
                <a:solidFill>
                  <a:srgbClr val="FF0000"/>
                </a:solidFill>
                <a:latin typeface="微软雅黑" panose="020B0503020204020204" charset="-122"/>
                <a:ea typeface="微软雅黑" panose="020B0503020204020204" charset="-122"/>
              </a:rPr>
              <a:t>第三方交易平台</a:t>
            </a:r>
            <a:r>
              <a:rPr lang="zh-CN" altLang="en-US" sz="2400" dirty="0" smtClean="0">
                <a:solidFill>
                  <a:schemeClr val="bg2"/>
                </a:solidFill>
                <a:latin typeface="微软雅黑" panose="020B0503020204020204" charset="-122"/>
                <a:ea typeface="微软雅黑" panose="020B0503020204020204" charset="-122"/>
              </a:rPr>
              <a:t>取得订单。</a:t>
            </a:r>
            <a:endParaRPr lang="en-US" altLang="zh-CN" sz="2400" dirty="0" smtClean="0">
              <a:solidFill>
                <a:schemeClr val="bg2"/>
              </a:solidFill>
              <a:latin typeface="微软雅黑" panose="020B0503020204020204" charset="-122"/>
              <a:ea typeface="微软雅黑" panose="020B0503020204020204" charset="-122"/>
            </a:endParaRPr>
          </a:p>
          <a:p>
            <a:pPr marL="408188" indent="-408188" algn="just" eaLnBrk="0" hangingPunct="0">
              <a:lnSpc>
                <a:spcPct val="150000"/>
              </a:lnSpc>
              <a:spcBef>
                <a:spcPct val="20000"/>
              </a:spcBef>
              <a:defRPr/>
            </a:pPr>
            <a:r>
              <a:rPr lang="en-US" altLang="zh-CN" sz="2400" dirty="0" smtClean="0">
                <a:solidFill>
                  <a:schemeClr val="bg2"/>
                </a:solidFill>
                <a:latin typeface="微软雅黑" panose="020B0503020204020204" charset="-122"/>
                <a:ea typeface="微软雅黑" panose="020B0503020204020204" charset="-122"/>
              </a:rPr>
              <a:t>3.</a:t>
            </a:r>
            <a:r>
              <a:rPr lang="zh-CN" altLang="en-US" sz="2400" dirty="0" smtClean="0">
                <a:solidFill>
                  <a:schemeClr val="bg2"/>
                </a:solidFill>
                <a:latin typeface="微软雅黑" panose="020B0503020204020204" charset="-122"/>
                <a:ea typeface="微软雅黑" panose="020B0503020204020204" charset="-122"/>
              </a:rPr>
              <a:t>付款可以在网上也可以在网下进行。</a:t>
            </a:r>
          </a:p>
        </p:txBody>
      </p:sp>
      <p:sp>
        <p:nvSpPr>
          <p:cNvPr id="17" name="TextBox 16"/>
          <p:cNvSpPr txBox="1"/>
          <p:nvPr/>
        </p:nvSpPr>
        <p:spPr>
          <a:xfrm>
            <a:off x="1517876" y="1053709"/>
            <a:ext cx="6539649"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通过非自营平台实现的</a:t>
            </a:r>
            <a:r>
              <a:rPr lang="en-US" altLang="zh-CN" sz="3300" dirty="0" smtClean="0">
                <a:solidFill>
                  <a:srgbClr val="7030A0"/>
                </a:solidFill>
                <a:latin typeface="黑体" panose="02010609060101010101" pitchFamily="49" charset="-122"/>
                <a:ea typeface="黑体" panose="02010609060101010101" pitchFamily="49" charset="-122"/>
              </a:rPr>
              <a:t>……</a:t>
            </a:r>
          </a:p>
        </p:txBody>
      </p:sp>
      <p:sp>
        <p:nvSpPr>
          <p:cNvPr id="8" name="文本框 7"/>
          <p:cNvSpPr txBox="1"/>
          <p:nvPr/>
        </p:nvSpPr>
        <p:spPr>
          <a:xfrm>
            <a:off x="248704"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sp>
        <p:nvSpPr>
          <p:cNvPr id="2" name="圆角矩形 1"/>
          <p:cNvSpPr/>
          <p:nvPr/>
        </p:nvSpPr>
        <p:spPr bwMode="gray">
          <a:xfrm>
            <a:off x="9839526" y="1061966"/>
            <a:ext cx="1996180" cy="646580"/>
          </a:xfrm>
          <a:prstGeom prst="roundRect">
            <a:avLst/>
          </a:prstGeom>
          <a:noFill/>
          <a:ln w="44450">
            <a:solidFill>
              <a:schemeClr val="tx1"/>
            </a:solidFill>
            <a:prstDash val="solid"/>
            <a:round/>
          </a:ln>
        </p:spPr>
        <p:txBody>
          <a:bodyPr lIns="108850" tIns="54425" rIns="108850" bIns="54425" anchor="ctr"/>
          <a:lstStyle/>
          <a:p>
            <a:pPr algn="ctr" fontAlgn="auto">
              <a:spcBef>
                <a:spcPts val="0"/>
              </a:spcBef>
              <a:spcAft>
                <a:spcPts val="0"/>
              </a:spcAft>
              <a:defRPr/>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rPr>
              <a:t>年报指标</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p:cNvSpPr/>
          <p:nvPr/>
        </p:nvSpPr>
        <p:spPr>
          <a:xfrm>
            <a:off x="9952858" y="1143778"/>
            <a:ext cx="1714512" cy="500066"/>
          </a:xfrm>
          <a:prstGeom prst="roundRect">
            <a:avLst/>
          </a:prstGeom>
          <a:solidFill>
            <a:schemeClr val="tx1"/>
          </a:solidFill>
          <a:ln w="50800">
            <a:solidFill>
              <a:srgbClr val="7030A0"/>
            </a:solidFill>
          </a:ln>
        </p:spPr>
        <p:txBody>
          <a:bodyPr wrap="square" rtlCol="0" anchor="ctr">
            <a:noAutofit/>
          </a:bodyPr>
          <a:lstStyle/>
          <a:p>
            <a:pPr algn="l"/>
            <a:endParaRPr lang="zh-CN" altLang="en-US" sz="2800" b="1" dirty="0" smtClean="0">
              <a:solidFill>
                <a:srgbClr val="FF0000"/>
              </a:solidFill>
              <a:latin typeface="华文中宋" panose="02010600040101010101" pitchFamily="2" charset="-122"/>
              <a:ea typeface="华文中宋" panose="02010600040101010101" pitchFamily="2" charset="-122"/>
            </a:endParaRPr>
          </a:p>
        </p:txBody>
      </p:sp>
      <p:sp>
        <p:nvSpPr>
          <p:cNvPr id="7" name="TextBox 6"/>
          <p:cNvSpPr txBox="1"/>
          <p:nvPr/>
        </p:nvSpPr>
        <p:spPr>
          <a:xfrm>
            <a:off x="1487400" y="1676409"/>
            <a:ext cx="9643125" cy="4468029"/>
          </a:xfrm>
          <a:prstGeom prst="rect">
            <a:avLst/>
          </a:prstGeom>
          <a:noFill/>
        </p:spPr>
        <p:txBody>
          <a:bodyPr wrap="square" lIns="108850" tIns="54425" rIns="108850" bIns="54425" rtlCol="0">
            <a:spAutoFit/>
          </a:bodyPr>
          <a:lstStyle/>
          <a:p>
            <a:pPr eaLnBrk="0" fontAlgn="auto" hangingPunct="0">
              <a:lnSpc>
                <a:spcPct val="150000"/>
              </a:lnSpc>
              <a:spcBef>
                <a:spcPts val="0"/>
              </a:spcBef>
              <a:defRPr/>
            </a:pPr>
            <a:r>
              <a:rPr lang="zh-CN" altLang="en-US" sz="2400" dirty="0" smtClean="0">
                <a:solidFill>
                  <a:srgbClr val="7030A0"/>
                </a:solidFill>
                <a:latin typeface="微软雅黑" panose="020B0503020204020204" charset="-122"/>
                <a:ea typeface="微软雅黑" panose="020B0503020204020204" charset="-122"/>
              </a:rPr>
              <a:t>客房数</a:t>
            </a:r>
            <a:r>
              <a:rPr lang="en-US" altLang="zh-CN" sz="2400" dirty="0" smtClean="0">
                <a:solidFill>
                  <a:srgbClr val="7030A0"/>
                </a:solidFill>
                <a:latin typeface="微软雅黑" panose="020B0503020204020204" charset="-122"/>
                <a:ea typeface="微软雅黑" panose="020B0503020204020204" charset="-122"/>
              </a:rPr>
              <a:t>  </a:t>
            </a:r>
            <a:endParaRPr lang="zh-CN" altLang="en-US" sz="2400" dirty="0" smtClean="0">
              <a:solidFill>
                <a:srgbClr val="7030A0"/>
              </a:solidFill>
              <a:latin typeface="微软雅黑" panose="020B0503020204020204" charset="-122"/>
              <a:ea typeface="微软雅黑" panose="020B0503020204020204" charset="-122"/>
            </a:endParaRPr>
          </a:p>
          <a:p>
            <a:pPr eaLnBrk="0" fontAlgn="auto" hangingPunct="0">
              <a:lnSpc>
                <a:spcPct val="150000"/>
              </a:lnSpc>
              <a:spcBef>
                <a:spcPts val="0"/>
              </a:spcBef>
              <a:defRPr/>
            </a:pPr>
            <a:r>
              <a:rPr lang="zh-CN" altLang="en-US" sz="2400" dirty="0" smtClean="0">
                <a:solidFill>
                  <a:srgbClr val="7030A0"/>
                </a:solidFill>
                <a:latin typeface="微软雅黑" panose="020B0503020204020204" charset="-122"/>
                <a:ea typeface="微软雅黑" panose="020B0503020204020204" charset="-122"/>
              </a:rPr>
              <a:t>床位数</a:t>
            </a:r>
            <a:r>
              <a:rPr lang="en-US" altLang="zh-CN" sz="2400" dirty="0" smtClean="0">
                <a:solidFill>
                  <a:srgbClr val="7030A0"/>
                </a:solidFill>
                <a:latin typeface="微软雅黑" panose="020B0503020204020204" charset="-122"/>
                <a:ea typeface="微软雅黑" panose="020B0503020204020204" charset="-122"/>
              </a:rPr>
              <a:t>  </a:t>
            </a:r>
            <a:r>
              <a:rPr lang="en-US" altLang="zh-CN" sz="2400" dirty="0" smtClean="0">
                <a:solidFill>
                  <a:srgbClr val="FF0000"/>
                </a:solidFill>
                <a:latin typeface="微软雅黑" panose="020B0503020204020204" charset="-122"/>
                <a:ea typeface="微软雅黑" panose="020B0503020204020204" charset="-122"/>
              </a:rPr>
              <a:t>不包括临时加床和门店内部工作人员使用的床位</a:t>
            </a:r>
            <a:endParaRPr lang="zh-CN" altLang="en-US" sz="2400" b="1" kern="0" dirty="0" smtClean="0">
              <a:latin typeface="微软雅黑" panose="020B0503020204020204" charset="-122"/>
              <a:ea typeface="微软雅黑" panose="020B0503020204020204" charset="-122"/>
            </a:endParaRPr>
          </a:p>
          <a:p>
            <a:pPr eaLnBrk="0" fontAlgn="auto" hangingPunct="0">
              <a:lnSpc>
                <a:spcPct val="150000"/>
              </a:lnSpc>
              <a:spcBef>
                <a:spcPts val="0"/>
              </a:spcBef>
              <a:defRPr/>
            </a:pPr>
            <a:r>
              <a:rPr lang="zh-CN" altLang="en-US" sz="2400" dirty="0" smtClean="0">
                <a:solidFill>
                  <a:srgbClr val="7030A0"/>
                </a:solidFill>
                <a:latin typeface="微软雅黑" panose="020B0503020204020204" charset="-122"/>
                <a:ea typeface="微软雅黑" panose="020B0503020204020204" charset="-122"/>
              </a:rPr>
              <a:t>餐位数  </a:t>
            </a:r>
            <a:r>
              <a:rPr lang="zh-CN" altLang="en-US" sz="2400" kern="0" dirty="0" smtClean="0">
                <a:solidFill>
                  <a:srgbClr val="FF0000"/>
                </a:solidFill>
                <a:latin typeface="微软雅黑" panose="020B0503020204020204" charset="-122"/>
                <a:ea typeface="微软雅黑" panose="020B0503020204020204" charset="-122"/>
              </a:rPr>
              <a:t>不包括临时加的餐位</a:t>
            </a:r>
            <a:endParaRPr lang="zh-CN" altLang="en-US" sz="2400" kern="0" dirty="0" smtClean="0">
              <a:latin typeface="微软雅黑" panose="020B0503020204020204" charset="-122"/>
              <a:ea typeface="微软雅黑" panose="020B0503020204020204" charset="-122"/>
            </a:endParaRPr>
          </a:p>
          <a:p>
            <a:pPr marL="408188" indent="-408188" eaLnBrk="0" hangingPunct="0">
              <a:lnSpc>
                <a:spcPct val="120000"/>
              </a:lnSpc>
              <a:spcBef>
                <a:spcPct val="20000"/>
              </a:spcBef>
              <a:defRPr/>
            </a:pPr>
            <a:endParaRPr lang="zh-CN" altLang="en-US" sz="2400" kern="0" dirty="0" smtClean="0">
              <a:latin typeface="微软雅黑" panose="020B0503020204020204" charset="-122"/>
              <a:ea typeface="微软雅黑" panose="020B0503020204020204" charset="-122"/>
            </a:endParaRPr>
          </a:p>
          <a:p>
            <a:pPr marL="408188" indent="-408188" eaLnBrk="0" hangingPunct="0">
              <a:lnSpc>
                <a:spcPct val="120000"/>
              </a:lnSpc>
              <a:spcBef>
                <a:spcPct val="20000"/>
              </a:spcBef>
              <a:defRPr/>
            </a:pPr>
            <a:r>
              <a:rPr lang="zh-CN" altLang="en-US" sz="2400" b="1" kern="0" dirty="0" smtClean="0">
                <a:solidFill>
                  <a:srgbClr val="7030A0"/>
                </a:solidFill>
                <a:latin typeface="微软雅黑" panose="020B0503020204020204" charset="-122"/>
                <a:ea typeface="微软雅黑" panose="020B0503020204020204" charset="-122"/>
              </a:rPr>
              <a:t>注意</a:t>
            </a:r>
          </a:p>
          <a:p>
            <a:pPr>
              <a:lnSpc>
                <a:spcPct val="150000"/>
              </a:lnSpc>
            </a:pPr>
            <a:r>
              <a:rPr lang="en-US" altLang="zh-CN" sz="2400" kern="0" dirty="0" smtClean="0">
                <a:solidFill>
                  <a:schemeClr val="bg2"/>
                </a:solidFill>
                <a:latin typeface="微软雅黑" panose="020B0503020204020204" charset="-122"/>
                <a:ea typeface="微软雅黑" panose="020B0503020204020204" charset="-122"/>
                <a:sym typeface="+mn-ea"/>
              </a:rPr>
              <a:t>1.</a:t>
            </a:r>
            <a:r>
              <a:rPr lang="zh-CN" altLang="en-US" sz="2400" kern="0" dirty="0" smtClean="0">
                <a:solidFill>
                  <a:schemeClr val="bg2"/>
                </a:solidFill>
                <a:latin typeface="微软雅黑" panose="020B0503020204020204" charset="-122"/>
                <a:ea typeface="微软雅黑" panose="020B0503020204020204" charset="-122"/>
                <a:sym typeface="+mn-ea"/>
              </a:rPr>
              <a:t>有</a:t>
            </a:r>
            <a:r>
              <a:rPr lang="zh-CN" altLang="en-US" sz="2400" kern="0" dirty="0">
                <a:solidFill>
                  <a:schemeClr val="bg2"/>
                </a:solidFill>
                <a:latin typeface="微软雅黑" panose="020B0503020204020204" charset="-122"/>
                <a:ea typeface="微软雅黑" panose="020B0503020204020204" charset="-122"/>
                <a:sym typeface="+mn-ea"/>
              </a:rPr>
              <a:t>客房收入，应填报客房数</a:t>
            </a:r>
            <a:endParaRPr lang="en-US" altLang="zh-CN" sz="2400" kern="0" dirty="0">
              <a:solidFill>
                <a:schemeClr val="bg2"/>
              </a:solidFill>
              <a:latin typeface="微软雅黑" panose="020B0503020204020204" charset="-122"/>
              <a:ea typeface="微软雅黑" panose="020B0503020204020204" charset="-122"/>
            </a:endParaRPr>
          </a:p>
          <a:p>
            <a:pPr>
              <a:lnSpc>
                <a:spcPct val="150000"/>
              </a:lnSpc>
            </a:pPr>
            <a:r>
              <a:rPr lang="en-US" altLang="zh-CN" sz="2400" kern="0" dirty="0" smtClean="0">
                <a:solidFill>
                  <a:schemeClr val="bg2"/>
                </a:solidFill>
                <a:latin typeface="微软雅黑" panose="020B0503020204020204" charset="-122"/>
                <a:ea typeface="微软雅黑" panose="020B0503020204020204" charset="-122"/>
                <a:sym typeface="+mn-ea"/>
              </a:rPr>
              <a:t>2.</a:t>
            </a:r>
            <a:r>
              <a:rPr lang="zh-CN" altLang="en-US" sz="2400" kern="0" dirty="0" smtClean="0">
                <a:solidFill>
                  <a:schemeClr val="bg2"/>
                </a:solidFill>
                <a:latin typeface="微软雅黑" panose="020B0503020204020204" charset="-122"/>
                <a:ea typeface="微软雅黑" panose="020B0503020204020204" charset="-122"/>
                <a:sym typeface="+mn-ea"/>
              </a:rPr>
              <a:t>有</a:t>
            </a:r>
            <a:r>
              <a:rPr lang="zh-CN" altLang="en-US" sz="2400" kern="0" dirty="0">
                <a:solidFill>
                  <a:schemeClr val="bg2"/>
                </a:solidFill>
                <a:latin typeface="微软雅黑" panose="020B0503020204020204" charset="-122"/>
                <a:ea typeface="微软雅黑" panose="020B0503020204020204" charset="-122"/>
                <a:sym typeface="+mn-ea"/>
              </a:rPr>
              <a:t>客房数，应填报床位数</a:t>
            </a:r>
            <a:endParaRPr lang="en-US" altLang="zh-CN" sz="2400" kern="0" dirty="0">
              <a:solidFill>
                <a:schemeClr val="bg2"/>
              </a:solidFill>
              <a:latin typeface="微软雅黑" panose="020B0503020204020204" charset="-122"/>
              <a:ea typeface="微软雅黑" panose="020B0503020204020204" charset="-122"/>
            </a:endParaRPr>
          </a:p>
          <a:p>
            <a:pPr>
              <a:lnSpc>
                <a:spcPct val="150000"/>
              </a:lnSpc>
            </a:pPr>
            <a:r>
              <a:rPr lang="en-US" altLang="zh-CN" sz="2400" kern="0" dirty="0" smtClean="0">
                <a:solidFill>
                  <a:schemeClr val="bg2"/>
                </a:solidFill>
                <a:latin typeface="微软雅黑" panose="020B0503020204020204" charset="-122"/>
                <a:ea typeface="微软雅黑" panose="020B0503020204020204" charset="-122"/>
                <a:sym typeface="+mn-ea"/>
              </a:rPr>
              <a:t>3.</a:t>
            </a:r>
            <a:r>
              <a:rPr lang="zh-CN" altLang="en-US" sz="2400" kern="0" dirty="0" smtClean="0">
                <a:solidFill>
                  <a:schemeClr val="bg2"/>
                </a:solidFill>
                <a:latin typeface="微软雅黑" panose="020B0503020204020204" charset="-122"/>
                <a:ea typeface="微软雅黑" panose="020B0503020204020204" charset="-122"/>
                <a:sym typeface="+mn-ea"/>
              </a:rPr>
              <a:t>有</a:t>
            </a:r>
            <a:r>
              <a:rPr lang="zh-CN" altLang="en-US" sz="2400" kern="0" dirty="0">
                <a:solidFill>
                  <a:schemeClr val="bg2"/>
                </a:solidFill>
                <a:latin typeface="微软雅黑" panose="020B0503020204020204" charset="-122"/>
                <a:ea typeface="微软雅黑" panose="020B0503020204020204" charset="-122"/>
                <a:sym typeface="+mn-ea"/>
              </a:rPr>
              <a:t>餐费收入，应填报餐位数</a:t>
            </a:r>
            <a:r>
              <a:rPr lang="zh-CN" altLang="en-US" sz="2400" kern="0" dirty="0" smtClean="0">
                <a:latin typeface="微软雅黑" panose="020B0503020204020204" charset="-122"/>
                <a:ea typeface="微软雅黑" panose="020B0503020204020204" charset="-122"/>
                <a:sym typeface="+mn-ea"/>
              </a:rPr>
              <a:t>（）</a:t>
            </a:r>
            <a:endParaRPr lang="zh-CN" altLang="en-US" sz="2400" kern="0" dirty="0">
              <a:latin typeface="微软雅黑" panose="020B0503020204020204" charset="-122"/>
              <a:ea typeface="微软雅黑" panose="020B0503020204020204" charset="-122"/>
              <a:sym typeface="+mn-ea"/>
            </a:endParaRPr>
          </a:p>
        </p:txBody>
      </p:sp>
      <p:sp>
        <p:nvSpPr>
          <p:cNvPr id="17" name="TextBox 16"/>
          <p:cNvSpPr txBox="1"/>
          <p:nvPr/>
        </p:nvSpPr>
        <p:spPr>
          <a:xfrm>
            <a:off x="1487646" y="1083776"/>
            <a:ext cx="5788284"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客房数、床位数、餐位数</a:t>
            </a:r>
          </a:p>
        </p:txBody>
      </p:sp>
      <p:sp>
        <p:nvSpPr>
          <p:cNvPr id="8" name="文本框 7"/>
          <p:cNvSpPr txBox="1"/>
          <p:nvPr/>
        </p:nvSpPr>
        <p:spPr>
          <a:xfrm>
            <a:off x="248705"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sp>
        <p:nvSpPr>
          <p:cNvPr id="2" name="圆角矩形 1"/>
          <p:cNvSpPr/>
          <p:nvPr/>
        </p:nvSpPr>
        <p:spPr bwMode="gray">
          <a:xfrm>
            <a:off x="9839526" y="1061966"/>
            <a:ext cx="1996180" cy="646580"/>
          </a:xfrm>
          <a:prstGeom prst="roundRect">
            <a:avLst/>
          </a:prstGeom>
          <a:noFill/>
          <a:ln w="44450">
            <a:solidFill>
              <a:schemeClr val="tx1"/>
            </a:solidFill>
            <a:prstDash val="solid"/>
            <a:round/>
          </a:ln>
        </p:spPr>
        <p:txBody>
          <a:bodyPr lIns="108850" tIns="54425" rIns="108850" bIns="54425" anchor="ctr"/>
          <a:lstStyle/>
          <a:p>
            <a:pPr algn="ctr" fontAlgn="auto">
              <a:spcBef>
                <a:spcPts val="0"/>
              </a:spcBef>
              <a:spcAft>
                <a:spcPts val="0"/>
              </a:spcAft>
              <a:defRPr/>
            </a:pPr>
            <a:r>
              <a:rPr lang="zh-CN" altLang="en-US" sz="2400" kern="0" dirty="0" smtClean="0">
                <a:solidFill>
                  <a:schemeClr val="bg2"/>
                </a:solidFill>
                <a:latin typeface="微软雅黑" panose="020B0503020204020204" charset="-122"/>
                <a:ea typeface="微软雅黑" panose="020B0503020204020204" charset="-122"/>
                <a:cs typeface="宋体" panose="02010600030101010101" pitchFamily="2" charset="-122"/>
              </a:rPr>
              <a:t>年报指标</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09479" y="1"/>
            <a:ext cx="3580934" cy="1006708"/>
          </a:xfrm>
          <a:prstGeom prst="rect">
            <a:avLst/>
          </a:prstGeom>
          <a:noFill/>
          <a:ln w="9525">
            <a:noFill/>
          </a:ln>
        </p:spPr>
      </p:pic>
      <p:sp>
        <p:nvSpPr>
          <p:cNvPr id="25" name="矩形 24"/>
          <p:cNvSpPr/>
          <p:nvPr/>
        </p:nvSpPr>
        <p:spPr>
          <a:xfrm>
            <a:off x="0" y="6726207"/>
            <a:ext cx="12190413" cy="133381"/>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5" cstate="print"/>
          <a:srcRect r="77058"/>
          <a:stretch>
            <a:fillRect/>
          </a:stretch>
        </p:blipFill>
        <p:spPr>
          <a:xfrm>
            <a:off x="-76190" y="-225476"/>
            <a:ext cx="847615" cy="1155332"/>
          </a:xfrm>
          <a:prstGeom prst="rect">
            <a:avLst/>
          </a:prstGeom>
        </p:spPr>
      </p:pic>
      <p:cxnSp>
        <p:nvCxnSpPr>
          <p:cNvPr id="8" name="直接连接符 7"/>
          <p:cNvCxnSpPr/>
          <p:nvPr/>
        </p:nvCxnSpPr>
        <p:spPr>
          <a:xfrm>
            <a:off x="0" y="697074"/>
            <a:ext cx="11174545"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idx="4294967295"/>
          </p:nvPr>
        </p:nvSpPr>
        <p:spPr>
          <a:xfrm>
            <a:off x="913487" y="969552"/>
            <a:ext cx="10968197" cy="52209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l" defTabSz="914400" fontAlgn="auto">
              <a:lnSpc>
                <a:spcPct val="100000"/>
              </a:lnSpc>
              <a:buClrTx/>
              <a:buSzTx/>
              <a:buFontTx/>
              <a:defRPr/>
            </a:pPr>
            <a:r>
              <a:rPr lang="en-US" altLang="zh-CN" sz="2800" dirty="0">
                <a:ln>
                  <a:noFill/>
                </a:ln>
                <a:solidFill>
                  <a:srgbClr val="7030A0"/>
                </a:solidFill>
                <a:effectLst/>
                <a:uLnTx/>
                <a:uFillTx/>
                <a:sym typeface="+mn-ea"/>
              </a:rPr>
              <a:t> </a:t>
            </a:r>
            <a:r>
              <a:rPr lang="zh-CN" altLang="en-US" sz="3300" kern="1200" dirty="0">
                <a:solidFill>
                  <a:srgbClr val="7030A0"/>
                </a:solidFill>
                <a:latin typeface="黑体" panose="02010609060101010101" pitchFamily="49" charset="-122"/>
                <a:ea typeface="黑体" panose="02010609060101010101" pitchFamily="49" charset="-122"/>
                <a:sym typeface="+mn-ea"/>
              </a:rPr>
              <a:t>年末餐饮营业面积</a:t>
            </a:r>
          </a:p>
        </p:txBody>
      </p:sp>
      <p:sp>
        <p:nvSpPr>
          <p:cNvPr id="4" name="文本框 3"/>
          <p:cNvSpPr txBox="1"/>
          <p:nvPr>
            <p:custDataLst>
              <p:tags r:id="rId1"/>
            </p:custDataLst>
          </p:nvPr>
        </p:nvSpPr>
        <p:spPr>
          <a:xfrm>
            <a:off x="1033645" y="1764439"/>
            <a:ext cx="10363121" cy="1568813"/>
          </a:xfrm>
          <a:prstGeom prst="rect">
            <a:avLst/>
          </a:prstGeom>
          <a:noFill/>
        </p:spPr>
        <p:txBody>
          <a:bodyPr wrap="square" rtlCol="0">
            <a:spAutoFit/>
          </a:bodyPr>
          <a:lstStyle/>
          <a:p>
            <a:pPr marL="285750" indent="-285750">
              <a:buFont typeface="Wingdings" panose="05000000000000000000" pitchFamily="2" charset="2"/>
              <a:buChar char="l"/>
            </a:pPr>
            <a:r>
              <a:rPr lang="zh-CN" altLang="en-US" sz="2400" dirty="0" smtClean="0">
                <a:solidFill>
                  <a:schemeClr val="bg2"/>
                </a:solidFill>
                <a:latin typeface="微软雅黑" panose="020B0503020204020204" pitchFamily="34" charset="-122"/>
              </a:rPr>
              <a:t>对外提供餐饮服务的就餐面积和从事食品加工、烹饪、调制的厨房面积，</a:t>
            </a:r>
            <a:r>
              <a:rPr lang="zh-CN" altLang="en-US" sz="2400" dirty="0" smtClean="0">
                <a:solidFill>
                  <a:srgbClr val="FF0000"/>
                </a:solidFill>
                <a:latin typeface="微软雅黑" panose="020B0503020204020204" pitchFamily="34" charset="-122"/>
              </a:rPr>
              <a:t>不包括办公用房和仓库面积</a:t>
            </a:r>
            <a:endParaRPr lang="en-US" altLang="zh-CN" sz="2400" dirty="0" smtClean="0">
              <a:solidFill>
                <a:srgbClr val="FF0000"/>
              </a:solidFill>
              <a:latin typeface="微软雅黑" panose="020B0503020204020204" pitchFamily="34" charset="-122"/>
            </a:endParaRPr>
          </a:p>
          <a:p>
            <a:pPr marL="285750" indent="-285750">
              <a:buFont typeface="Wingdings" panose="05000000000000000000" pitchFamily="2" charset="2"/>
              <a:buChar char="l"/>
            </a:pPr>
            <a:endParaRPr lang="en-US" altLang="zh-CN" sz="2400" dirty="0">
              <a:solidFill>
                <a:schemeClr val="bg2"/>
              </a:solidFill>
              <a:latin typeface="微软雅黑" panose="020B0503020204020204" pitchFamily="34" charset="-122"/>
            </a:endParaRPr>
          </a:p>
          <a:p>
            <a:pPr marL="285750" indent="-285750">
              <a:buFont typeface="Wingdings" panose="05000000000000000000" pitchFamily="2" charset="2"/>
              <a:buChar char="l"/>
            </a:pPr>
            <a:r>
              <a:rPr lang="zh-CN" altLang="en-US" sz="2400" dirty="0">
                <a:solidFill>
                  <a:schemeClr val="bg2"/>
                </a:solidFill>
                <a:latin typeface="微软雅黑" panose="020B0503020204020204" pitchFamily="34" charset="-122"/>
              </a:rPr>
              <a:t>按年末实有建筑面积</a:t>
            </a:r>
            <a:r>
              <a:rPr lang="zh-CN" altLang="en-US" sz="2400" dirty="0" smtClean="0">
                <a:solidFill>
                  <a:schemeClr val="bg2"/>
                </a:solidFill>
                <a:latin typeface="微软雅黑" panose="020B0503020204020204" pitchFamily="34" charset="-122"/>
              </a:rPr>
              <a:t>统计</a:t>
            </a:r>
            <a:endParaRPr lang="en-US" altLang="zh-CN" sz="2400" dirty="0" smtClean="0">
              <a:solidFill>
                <a:schemeClr val="bg2"/>
              </a:solidFill>
              <a:latin typeface="微软雅黑" panose="020B0503020204020204" pitchFamily="34" charset="-122"/>
            </a:endParaRPr>
          </a:p>
        </p:txBody>
      </p:sp>
      <p:sp>
        <p:nvSpPr>
          <p:cNvPr id="11" name="文本框 10"/>
          <p:cNvSpPr txBox="1"/>
          <p:nvPr>
            <p:custDataLst>
              <p:tags r:id="rId2"/>
            </p:custDataLst>
          </p:nvPr>
        </p:nvSpPr>
        <p:spPr>
          <a:xfrm>
            <a:off x="1125074" y="3795003"/>
            <a:ext cx="9859631" cy="1938469"/>
          </a:xfrm>
          <a:prstGeom prst="rect">
            <a:avLst/>
          </a:prstGeom>
          <a:solidFill>
            <a:schemeClr val="tx1">
              <a:lumMod val="85000"/>
            </a:schemeClr>
          </a:solidFill>
        </p:spPr>
        <p:txBody>
          <a:bodyPr wrap="square" rtlCol="0">
            <a:spAutoFit/>
          </a:bodyPr>
          <a:lstStyle/>
          <a:p>
            <a:pPr>
              <a:lnSpc>
                <a:spcPct val="120000"/>
              </a:lnSpc>
            </a:pPr>
            <a:r>
              <a:rPr lang="zh-CN" altLang="en-US" sz="2000" dirty="0" smtClean="0">
                <a:solidFill>
                  <a:schemeClr val="bg2"/>
                </a:solidFill>
                <a:latin typeface="微软雅黑" panose="020B0503020204020204" pitchFamily="34" charset="-122"/>
                <a:ea typeface="微软雅黑" panose="020B0503020204020204" pitchFamily="34" charset="-122"/>
              </a:rPr>
              <a:t>要点：</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bg2"/>
                </a:solidFill>
                <a:latin typeface="微软雅黑" panose="020B0503020204020204" pitchFamily="34" charset="-122"/>
                <a:ea typeface="微软雅黑" panose="020B0503020204020204" pitchFamily="34" charset="-122"/>
              </a:rPr>
              <a:t>1.</a:t>
            </a:r>
            <a:r>
              <a:rPr lang="zh-CN" altLang="en-US" sz="2000" dirty="0">
                <a:solidFill>
                  <a:schemeClr val="bg2"/>
                </a:solidFill>
                <a:latin typeface="微软雅黑" panose="020B0503020204020204" pitchFamily="34" charset="-122"/>
                <a:ea typeface="微软雅黑" panose="020B0503020204020204" pitchFamily="34" charset="-122"/>
              </a:rPr>
              <a:t>不提供餐饮服务的住宿</a:t>
            </a:r>
            <a:r>
              <a:rPr lang="zh-CN" altLang="en-US" sz="2000" dirty="0" smtClean="0">
                <a:solidFill>
                  <a:schemeClr val="bg2"/>
                </a:solidFill>
                <a:latin typeface="微软雅黑" panose="020B0503020204020204" pitchFamily="34" charset="-122"/>
                <a:ea typeface="微软雅黑" panose="020B0503020204020204" pitchFamily="34" charset="-122"/>
              </a:rPr>
              <a:t>企业的</a:t>
            </a:r>
            <a:r>
              <a:rPr lang="zh-CN" altLang="en-US" sz="2000" dirty="0">
                <a:solidFill>
                  <a:schemeClr val="bg2"/>
                </a:solidFill>
                <a:latin typeface="微软雅黑" panose="020B0503020204020204" pitchFamily="34" charset="-122"/>
                <a:ea typeface="微软雅黑" panose="020B0503020204020204" pitchFamily="34" charset="-122"/>
              </a:rPr>
              <a:t>面积可为</a:t>
            </a:r>
            <a:r>
              <a:rPr lang="en-US" altLang="zh-CN" sz="2000" dirty="0">
                <a:solidFill>
                  <a:schemeClr val="bg2"/>
                </a:solidFill>
                <a:latin typeface="微软雅黑" panose="020B0503020204020204" pitchFamily="34" charset="-122"/>
                <a:ea typeface="微软雅黑" panose="020B0503020204020204" pitchFamily="34" charset="-122"/>
              </a:rPr>
              <a:t>0</a:t>
            </a:r>
            <a:r>
              <a:rPr lang="zh-CN" altLang="en-US" sz="2000" dirty="0">
                <a:solidFill>
                  <a:schemeClr val="bg2"/>
                </a:solidFill>
                <a:latin typeface="微软雅黑" panose="020B0503020204020204" pitchFamily="34" charset="-122"/>
                <a:ea typeface="微软雅黑" panose="020B0503020204020204" pitchFamily="34" charset="-122"/>
              </a:rPr>
              <a:t>，其他住宿和餐饮企业都不得为</a:t>
            </a:r>
            <a:r>
              <a:rPr lang="en-US" altLang="zh-CN" sz="2000" dirty="0" smtClean="0">
                <a:solidFill>
                  <a:schemeClr val="bg2"/>
                </a:solidFill>
                <a:latin typeface="微软雅黑" panose="020B0503020204020204" pitchFamily="34" charset="-122"/>
                <a:ea typeface="微软雅黑" panose="020B0503020204020204" pitchFamily="34" charset="-122"/>
              </a:rPr>
              <a:t>0</a:t>
            </a:r>
            <a:r>
              <a:rPr lang="zh-CN" altLang="en-US" sz="2000" dirty="0" smtClean="0">
                <a:solidFill>
                  <a:schemeClr val="bg2"/>
                </a:solidFill>
                <a:latin typeface="微软雅黑" panose="020B0503020204020204" pitchFamily="34" charset="-122"/>
                <a:ea typeface="微软雅黑" panose="020B0503020204020204" pitchFamily="34" charset="-122"/>
              </a:rPr>
              <a:t>（</a:t>
            </a:r>
            <a:r>
              <a:rPr lang="en-US" altLang="zh-CN" sz="2000" dirty="0" smtClean="0">
                <a:solidFill>
                  <a:schemeClr val="bg2"/>
                </a:solidFill>
                <a:latin typeface="微软雅黑" panose="020B0503020204020204" pitchFamily="34" charset="-122"/>
                <a:ea typeface="微软雅黑" panose="020B0503020204020204" pitchFamily="34" charset="-122"/>
              </a:rPr>
              <a:t>624 </a:t>
            </a:r>
            <a:r>
              <a:rPr lang="zh-CN" altLang="en-US" sz="2000" dirty="0" smtClean="0">
                <a:solidFill>
                  <a:schemeClr val="bg2"/>
                </a:solidFill>
                <a:latin typeface="微软雅黑" panose="020B0503020204020204" pitchFamily="34" charset="-122"/>
                <a:ea typeface="微软雅黑" panose="020B0503020204020204" pitchFamily="34" charset="-122"/>
              </a:rPr>
              <a:t>餐饮配送及外卖送餐服务除外）</a:t>
            </a:r>
            <a:endParaRPr lang="en-US" altLang="zh-CN" sz="2000" dirty="0" smtClean="0">
              <a:solidFill>
                <a:schemeClr val="bg2"/>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bg2"/>
                </a:solidFill>
                <a:latin typeface="微软雅黑" panose="020B0503020204020204" pitchFamily="34" charset="-122"/>
                <a:ea typeface="微软雅黑" panose="020B0503020204020204" pitchFamily="34" charset="-122"/>
              </a:rPr>
              <a:t>2.</a:t>
            </a:r>
            <a:r>
              <a:rPr lang="zh-CN" altLang="en-US" sz="2000" dirty="0" smtClean="0">
                <a:solidFill>
                  <a:schemeClr val="bg2"/>
                </a:solidFill>
                <a:latin typeface="微软雅黑" panose="020B0503020204020204" pitchFamily="34" charset="-122"/>
                <a:ea typeface="微软雅黑" panose="020B0503020204020204" pitchFamily="34" charset="-122"/>
              </a:rPr>
              <a:t>星级评定情况为</a:t>
            </a:r>
            <a:r>
              <a:rPr lang="en-US" altLang="zh-CN" sz="2000" dirty="0" smtClean="0">
                <a:solidFill>
                  <a:schemeClr val="bg2"/>
                </a:solidFill>
                <a:latin typeface="微软雅黑" panose="020B0503020204020204" pitchFamily="34" charset="-122"/>
                <a:ea typeface="微软雅黑" panose="020B0503020204020204" pitchFamily="34" charset="-122"/>
              </a:rPr>
              <a:t>1-5</a:t>
            </a:r>
            <a:r>
              <a:rPr lang="zh-CN" altLang="en-US" sz="2000" dirty="0" smtClean="0">
                <a:solidFill>
                  <a:schemeClr val="bg2"/>
                </a:solidFill>
                <a:latin typeface="微软雅黑" panose="020B0503020204020204" pitchFamily="34" charset="-122"/>
                <a:ea typeface="微软雅黑" panose="020B0503020204020204" pitchFamily="34" charset="-122"/>
              </a:rPr>
              <a:t>的住宿业企业，餐饮营业面积应大于</a:t>
            </a:r>
            <a:r>
              <a:rPr lang="en-US" altLang="zh-CN" sz="2000" dirty="0" smtClean="0">
                <a:solidFill>
                  <a:schemeClr val="bg2"/>
                </a:solidFill>
                <a:latin typeface="微软雅黑" panose="020B0503020204020204" pitchFamily="34" charset="-122"/>
                <a:ea typeface="微软雅黑" panose="020B0503020204020204" pitchFamily="34" charset="-122"/>
              </a:rPr>
              <a:t>0</a:t>
            </a:r>
          </a:p>
          <a:p>
            <a:pPr>
              <a:lnSpc>
                <a:spcPct val="120000"/>
              </a:lnSpc>
            </a:pPr>
            <a:r>
              <a:rPr lang="en-US" altLang="zh-CN" sz="2000" dirty="0" smtClean="0">
                <a:solidFill>
                  <a:schemeClr val="bg2"/>
                </a:solidFill>
                <a:latin typeface="微软雅黑" panose="020B0503020204020204" pitchFamily="34" charset="-122"/>
                <a:ea typeface="微软雅黑" panose="020B0503020204020204" pitchFamily="34" charset="-122"/>
              </a:rPr>
              <a:t>3.</a:t>
            </a:r>
            <a:r>
              <a:rPr lang="zh-CN" altLang="en-US" sz="2000" dirty="0" smtClean="0">
                <a:solidFill>
                  <a:schemeClr val="bg2"/>
                </a:solidFill>
                <a:latin typeface="微软雅黑" panose="020B0503020204020204" pitchFamily="34" charset="-122"/>
                <a:ea typeface="微软雅黑" panose="020B0503020204020204" pitchFamily="34" charset="-122"/>
              </a:rPr>
              <a:t>与餐费收入、餐位数关联审核，下属多个产业活动单位注意单店平均营业面积大小</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sp>
        <p:nvSpPr>
          <p:cNvPr id="10" name="文本框 7"/>
          <p:cNvSpPr txBox="1"/>
          <p:nvPr/>
        </p:nvSpPr>
        <p:spPr>
          <a:xfrm>
            <a:off x="248705"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捕获.PNG"/>
          <p:cNvPicPr>
            <a:picLocks noChangeAspect="1"/>
          </p:cNvPicPr>
          <p:nvPr/>
        </p:nvPicPr>
        <p:blipFill>
          <a:blip r:embed="rId2"/>
          <a:stretch>
            <a:fillRect/>
          </a:stretch>
        </p:blipFill>
        <p:spPr>
          <a:xfrm>
            <a:off x="523042" y="1429531"/>
            <a:ext cx="5410956" cy="5214974"/>
          </a:xfrm>
          <a:prstGeom prst="rect">
            <a:avLst/>
          </a:prstGeom>
        </p:spPr>
      </p:pic>
      <p:sp>
        <p:nvSpPr>
          <p:cNvPr id="3" name="文本框 10"/>
          <p:cNvSpPr txBox="1"/>
          <p:nvPr/>
        </p:nvSpPr>
        <p:spPr>
          <a:xfrm>
            <a:off x="479425" y="764540"/>
            <a:ext cx="11181715" cy="583565"/>
          </a:xfrm>
          <a:prstGeom prst="rect">
            <a:avLst/>
          </a:prstGeom>
          <a:noFill/>
        </p:spPr>
        <p:txBody>
          <a:bodyPr wrap="square" rtlCol="0" anchor="t">
            <a:spAutoFit/>
          </a:bodyPr>
          <a:lstStyle/>
          <a:p>
            <a:pPr marL="0" lvl="1">
              <a:spcAft>
                <a:spcPct val="15000"/>
              </a:spcAft>
            </a:pPr>
            <a:r>
              <a:rPr lang="en-US" altLang="zh-CN" sz="3200" b="1" dirty="0">
                <a:solidFill>
                  <a:schemeClr val="bg2"/>
                </a:solidFill>
                <a:latin typeface="华文中宋" panose="02010600040101010101" pitchFamily="2" charset="-122"/>
                <a:ea typeface="华文中宋" panose="02010600040101010101" pitchFamily="2" charset="-122"/>
                <a:sym typeface="+mn-ea"/>
              </a:rPr>
              <a:t>                      </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BJ</a:t>
            </a:r>
            <a:r>
              <a:rPr lang="en-US" altLang="zh-CN" sz="3200" b="1" dirty="0" smtClean="0">
                <a:solidFill>
                  <a:schemeClr val="bg2"/>
                </a:solidFill>
                <a:latin typeface="华文中宋" panose="02010600040101010101" pitchFamily="2" charset="-122"/>
                <a:ea typeface="华文中宋" panose="02010600040101010101" pitchFamily="2" charset="-122"/>
                <a:sym typeface="+mn-ea"/>
              </a:rPr>
              <a:t>S</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104</a:t>
            </a:r>
            <a:r>
              <a:rPr lang="zh-CN" altLang="en-US" sz="3200" b="1" dirty="0">
                <a:solidFill>
                  <a:schemeClr val="bg2"/>
                </a:solidFill>
                <a:latin typeface="华文中宋" panose="02010600040101010101" pitchFamily="2" charset="-122"/>
                <a:ea typeface="华文中宋" panose="02010600040101010101" pitchFamily="2" charset="-122"/>
                <a:sym typeface="+mn-ea"/>
              </a:rPr>
              <a:t>-6、</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BJ</a:t>
            </a:r>
            <a:r>
              <a:rPr lang="en-US" altLang="zh-CN" sz="3200" b="1" dirty="0" smtClean="0">
                <a:solidFill>
                  <a:schemeClr val="bg2"/>
                </a:solidFill>
                <a:latin typeface="华文中宋" panose="02010600040101010101" pitchFamily="2" charset="-122"/>
                <a:ea typeface="华文中宋" panose="02010600040101010101" pitchFamily="2" charset="-122"/>
                <a:sym typeface="+mn-ea"/>
              </a:rPr>
              <a:t>S</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204</a:t>
            </a:r>
            <a:r>
              <a:rPr lang="zh-CN" altLang="en-US" sz="3200" b="1" dirty="0">
                <a:solidFill>
                  <a:schemeClr val="bg2"/>
                </a:solidFill>
                <a:latin typeface="华文中宋" panose="02010600040101010101" pitchFamily="2" charset="-122"/>
                <a:ea typeface="华文中宋" panose="02010600040101010101" pitchFamily="2" charset="-122"/>
                <a:sym typeface="+mn-ea"/>
              </a:rPr>
              <a:t>-6表</a:t>
            </a:r>
          </a:p>
        </p:txBody>
      </p:sp>
      <p:sp>
        <p:nvSpPr>
          <p:cNvPr id="4" name="内容占位符 2"/>
          <p:cNvSpPr>
            <a:spLocks noGrp="1"/>
          </p:cNvSpPr>
          <p:nvPr/>
        </p:nvSpPr>
        <p:spPr>
          <a:xfrm>
            <a:off x="6744335" y="1340485"/>
            <a:ext cx="4752340" cy="3004820"/>
          </a:xfrm>
          <a:prstGeom prst="rect">
            <a:avLst/>
          </a:prstGeom>
          <a:noFill/>
          <a:ln w="9525">
            <a:noFill/>
          </a:ln>
        </p:spPr>
        <p:txBody>
          <a:bodyPr anchor="t"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ts val="3760"/>
              </a:lnSpc>
              <a:buFont typeface="Wingdings" panose="05000000000000000000" charset="0"/>
              <a:buChar char="Ø"/>
            </a:pPr>
            <a:r>
              <a:rPr lang="zh-CN" dirty="0" smtClean="0">
                <a:solidFill>
                  <a:schemeClr val="bg2"/>
                </a:solidFill>
                <a:latin typeface="方正姚体" panose="02010601030101010101" charset="-122"/>
                <a:ea typeface="方正姚体" panose="02010601030101010101" charset="-122"/>
                <a:cs typeface="方正姚体" panose="02010601030101010101" charset="-122"/>
                <a:sym typeface="+mn-ea"/>
              </a:rPr>
              <a:t>按照单位销售/营业网点所在地区进行填报。即本单位自身的经营场所</a:t>
            </a:r>
            <a:r>
              <a:rPr lang="zh-CN" sz="3200" i="1" u="sng" dirty="0" smtClean="0">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姚体" panose="02010601030101010101" charset="-122"/>
                <a:sym typeface="+mn-ea"/>
              </a:rPr>
              <a:t>（卖方所在地）</a:t>
            </a:r>
            <a:r>
              <a:rPr lang="zh-CN" dirty="0" smtClean="0">
                <a:solidFill>
                  <a:schemeClr val="bg2"/>
                </a:solidFill>
                <a:latin typeface="方正姚体" panose="02010601030101010101" charset="-122"/>
                <a:ea typeface="方正姚体" panose="02010601030101010101" charset="-122"/>
                <a:cs typeface="方正姚体" panose="02010601030101010101" charset="-122"/>
                <a:sym typeface="+mn-ea"/>
              </a:rPr>
              <a:t>，反映的是供给端的销售（营业）情况，不是销售对象的所在</a:t>
            </a:r>
            <a:r>
              <a:rPr lang="zh-CN" dirty="0" smtClean="0">
                <a:latin typeface="方正姚体" panose="02010601030101010101" charset="-122"/>
                <a:ea typeface="方正姚体" panose="02010601030101010101" charset="-122"/>
                <a:cs typeface="方正姚体" panose="02010601030101010101" charset="-122"/>
                <a:sym typeface="+mn-ea"/>
              </a:rPr>
              <a:t>地区。</a:t>
            </a:r>
            <a:endParaRPr lang="zh-CN" dirty="0">
              <a:latin typeface="方正姚体" panose="02010601030101010101" charset="-122"/>
              <a:ea typeface="方正姚体" panose="02010601030101010101" charset="-122"/>
              <a:cs typeface="方正姚体" panose="02010601030101010101" charset="-122"/>
              <a:sym typeface="+mn-ea"/>
            </a:endParaRPr>
          </a:p>
        </p:txBody>
      </p:sp>
      <p:sp>
        <p:nvSpPr>
          <p:cNvPr id="5" name="内容占位符 2"/>
          <p:cNvSpPr txBox="1">
            <a:spLocks/>
          </p:cNvSpPr>
          <p:nvPr/>
        </p:nvSpPr>
        <p:spPr>
          <a:xfrm>
            <a:off x="6595272" y="4436745"/>
            <a:ext cx="4892513" cy="1958975"/>
          </a:xfrm>
        </p:spPr>
        <p:txBody>
          <a:bodyPr/>
          <a:lstStyle/>
          <a:p>
            <a:pPr marL="408188" marR="0" lvl="0" indent="-408188" algn="just" defTabSz="914400" rtl="0" eaLnBrk="1" fontAlgn="base" latinLnBrk="0" hangingPunct="1">
              <a:lnSpc>
                <a:spcPts val="3700"/>
              </a:lnSpc>
              <a:spcBef>
                <a:spcPct val="20000"/>
              </a:spcBef>
              <a:spcAft>
                <a:spcPct val="0"/>
              </a:spcAft>
              <a:buClrTx/>
              <a:buSzTx/>
              <a:buFont typeface="Wingdings" panose="05000000000000000000" charset="0"/>
              <a:buChar char="Ø"/>
              <a:tabLst/>
              <a:defRPr/>
            </a:pPr>
            <a:r>
              <a:rPr kumimoji="0" lang="zh-CN" sz="2800" b="0" i="0" u="none" strike="noStrike" kern="0" cap="none" spc="0" normalizeH="0" baseline="0" noProof="0" dirty="0" smtClean="0">
                <a:ln>
                  <a:noFill/>
                </a:ln>
                <a:solidFill>
                  <a:schemeClr val="bg2"/>
                </a:solidFill>
                <a:effectLst/>
                <a:uLnTx/>
                <a:uFillTx/>
                <a:latin typeface="方正姚体" panose="02010601030101010101" charset="-122"/>
                <a:ea typeface="方正姚体" panose="02010601030101010101" charset="-122"/>
                <a:cs typeface="华文中宋" panose="02010600040101010101" pitchFamily="2" charset="-122"/>
              </a:rPr>
              <a:t>外省市含义，指</a:t>
            </a:r>
            <a:r>
              <a:rPr kumimoji="0" lang="zh-CN" sz="3200" b="0" i="1" u="sng" strike="noStrike" kern="0" cap="none" spc="0" normalizeH="0" baseline="0" noProof="0" dirty="0" smtClean="0">
                <a:ln>
                  <a:noFill/>
                </a:ln>
                <a:solidFill>
                  <a:srgbClr val="FF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姚体" panose="02010601030101010101" charset="-122"/>
              </a:rPr>
              <a:t>卖方</a:t>
            </a:r>
            <a:r>
              <a:rPr kumimoji="0" lang="zh-CN" sz="2800" b="0" i="0" u="none" strike="noStrike" kern="0" cap="none" spc="0" normalizeH="0" baseline="0" noProof="0" dirty="0" smtClean="0">
                <a:ln>
                  <a:noFill/>
                </a:ln>
                <a:solidFill>
                  <a:schemeClr val="bg2"/>
                </a:solidFill>
                <a:effectLst/>
                <a:uLnTx/>
                <a:uFillTx/>
                <a:latin typeface="方正姚体" panose="02010601030101010101" charset="-122"/>
                <a:ea typeface="方正姚体" panose="02010601030101010101" charset="-122"/>
                <a:cs typeface="华文中宋" panose="02010600040101010101" pitchFamily="2" charset="-122"/>
              </a:rPr>
              <a:t>即经营单位</a:t>
            </a:r>
            <a:r>
              <a:rPr kumimoji="0" lang="zh-CN" sz="3200" b="0" i="1" u="sng" strike="noStrike" kern="0" cap="none" spc="0" normalizeH="0" baseline="0" noProof="0" dirty="0" smtClean="0">
                <a:ln>
                  <a:noFill/>
                </a:ln>
                <a:solidFill>
                  <a:srgbClr val="FF0000"/>
                </a:solidFill>
                <a:effectLst>
                  <a:outerShdw blurRad="38100" dist="19050" dir="2700000" algn="tl" rotWithShape="0">
                    <a:schemeClr val="dk1">
                      <a:alpha val="40000"/>
                    </a:schemeClr>
                  </a:outerShdw>
                </a:effectLst>
                <a:uLnTx/>
                <a:uFillTx/>
                <a:latin typeface="方正粗黑宋简体" panose="02000000000000000000" charset="-122"/>
                <a:ea typeface="方正粗黑宋简体" panose="02000000000000000000" charset="-122"/>
                <a:cs typeface="方正姚体" panose="02010601030101010101" charset="-122"/>
              </a:rPr>
              <a:t>位于外省市</a:t>
            </a:r>
            <a:r>
              <a:rPr kumimoji="0" lang="zh-CN" sz="2800" b="0" i="0" u="none" strike="noStrike" kern="0" cap="none" spc="0" normalizeH="0" baseline="0" noProof="0" dirty="0" smtClean="0">
                <a:ln>
                  <a:noFill/>
                </a:ln>
                <a:solidFill>
                  <a:schemeClr val="bg2"/>
                </a:solidFill>
                <a:effectLst/>
                <a:uLnTx/>
                <a:uFillTx/>
                <a:latin typeface="方正姚体" panose="02010601030101010101" charset="-122"/>
                <a:ea typeface="方正姚体" panose="02010601030101010101" charset="-122"/>
                <a:cs typeface="华文中宋" panose="02010600040101010101" pitchFamily="2" charset="-122"/>
              </a:rPr>
              <a:t>，而不是买方（销售对象）位于外省市。</a:t>
            </a:r>
            <a:endParaRPr kumimoji="0" lang="zh-CN" altLang="en-US" sz="2800" b="0" i="0" u="none" strike="noStrike" kern="0" cap="none" spc="0" normalizeH="0" baseline="0" noProof="0" dirty="0" smtClean="0">
              <a:ln>
                <a:noFill/>
              </a:ln>
              <a:solidFill>
                <a:schemeClr val="bg2"/>
              </a:solidFill>
              <a:effectLst/>
              <a:uLnTx/>
              <a:uFillTx/>
              <a:latin typeface="方正姚体" panose="02010601030101010101" charset="-122"/>
              <a:ea typeface="方正姚体" panose="02010601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txBox="1">
            <a:spLocks/>
          </p:cNvSpPr>
          <p:nvPr/>
        </p:nvSpPr>
        <p:spPr>
          <a:xfrm>
            <a:off x="1737488" y="2143910"/>
            <a:ext cx="8501122" cy="2214578"/>
          </a:xfrm>
        </p:spPr>
        <p:txBody>
          <a:bodyPr/>
          <a:lstStyle/>
          <a:p>
            <a:pPr marL="408188" indent="-408188" algn="just">
              <a:lnSpc>
                <a:spcPts val="3700"/>
              </a:lnSpc>
              <a:spcBef>
                <a:spcPct val="20000"/>
              </a:spcBef>
              <a:buFont typeface="Wingdings" panose="05000000000000000000" charset="0"/>
              <a:buChar char="Ø"/>
            </a:pPr>
            <a:r>
              <a:rPr lang="zh-CN" altLang="en-US" sz="2800" dirty="0" smtClean="0">
                <a:solidFill>
                  <a:schemeClr val="bg2"/>
                </a:solidFill>
                <a:latin typeface="方正姚体" panose="02010601030101010101" charset="-122"/>
                <a:ea typeface="方正姚体" panose="02010601030101010101" charset="-122"/>
                <a:cs typeface="方正姚体" panose="02010601030101010101" charset="-122"/>
                <a:sym typeface="+mn-ea"/>
              </a:rPr>
              <a:t>特别注意餐饮业中机构餐饮、企业、学校餐饮配送等类型单位（行业代码为</a:t>
            </a:r>
            <a:r>
              <a:rPr lang="en-US" altLang="zh-CN" sz="2800" dirty="0" smtClean="0">
                <a:solidFill>
                  <a:schemeClr val="bg2"/>
                </a:solidFill>
                <a:latin typeface="方正姚体" panose="02010601030101010101" charset="-122"/>
                <a:ea typeface="方正姚体" panose="02010601030101010101" charset="-122"/>
                <a:cs typeface="方正姚体" panose="02010601030101010101" charset="-122"/>
                <a:sym typeface="+mn-ea"/>
              </a:rPr>
              <a:t>6241</a:t>
            </a:r>
            <a:r>
              <a:rPr lang="zh-CN" altLang="en-US" sz="2800" dirty="0" smtClean="0">
                <a:solidFill>
                  <a:schemeClr val="bg2"/>
                </a:solidFill>
                <a:latin typeface="方正姚体" panose="02010601030101010101" charset="-122"/>
                <a:ea typeface="方正姚体" panose="02010601030101010101" charset="-122"/>
                <a:cs typeface="方正姚体" panose="02010601030101010101" charset="-122"/>
                <a:sym typeface="+mn-ea"/>
              </a:rPr>
              <a:t>和</a:t>
            </a:r>
            <a:r>
              <a:rPr lang="en-US" altLang="zh-CN" sz="2800" dirty="0" smtClean="0">
                <a:solidFill>
                  <a:schemeClr val="bg2"/>
                </a:solidFill>
                <a:latin typeface="方正姚体" panose="02010601030101010101" charset="-122"/>
                <a:ea typeface="方正姚体" panose="02010601030101010101" charset="-122"/>
                <a:cs typeface="方正姚体" panose="02010601030101010101" charset="-122"/>
                <a:sym typeface="+mn-ea"/>
              </a:rPr>
              <a:t>6299</a:t>
            </a:r>
            <a:r>
              <a:rPr lang="zh-CN" altLang="en-US" sz="2800" dirty="0" smtClean="0">
                <a:solidFill>
                  <a:schemeClr val="bg2"/>
                </a:solidFill>
                <a:latin typeface="方正姚体" panose="02010601030101010101" charset="-122"/>
                <a:ea typeface="方正姚体" panose="02010601030101010101" charset="-122"/>
                <a:cs typeface="方正姚体" panose="02010601030101010101" charset="-122"/>
                <a:sym typeface="+mn-ea"/>
              </a:rPr>
              <a:t>等），其经营网点数量，按实际提供服务对象的个数填写。</a:t>
            </a:r>
          </a:p>
          <a:p>
            <a:pPr marL="408188" marR="0" lvl="0" indent="-408188" algn="just" defTabSz="914400" rtl="0" eaLnBrk="1" fontAlgn="base" latinLnBrk="0" hangingPunct="1">
              <a:lnSpc>
                <a:spcPts val="3700"/>
              </a:lnSpc>
              <a:spcBef>
                <a:spcPct val="20000"/>
              </a:spcBef>
              <a:spcAft>
                <a:spcPct val="0"/>
              </a:spcAft>
              <a:buClrTx/>
              <a:buSzTx/>
              <a:buFont typeface="Wingdings" panose="05000000000000000000" charset="0"/>
              <a:buChar char="Ø"/>
              <a:tabLst/>
              <a:defRPr/>
            </a:pPr>
            <a:endParaRPr kumimoji="0" lang="zh-CN" altLang="en-US" sz="2800" b="0" i="0" u="none" strike="noStrike" kern="0" cap="none" spc="0" normalizeH="0" baseline="0" noProof="0" dirty="0" smtClean="0">
              <a:ln>
                <a:noFill/>
              </a:ln>
              <a:solidFill>
                <a:schemeClr val="bg2"/>
              </a:solidFill>
              <a:effectLst/>
              <a:uLnTx/>
              <a:uFillTx/>
              <a:latin typeface="方正姚体" panose="02010601030101010101" charset="-122"/>
              <a:ea typeface="方正姚体" panose="02010601030101010101" charset="-122"/>
              <a:cs typeface="+mn-cs"/>
            </a:endParaRPr>
          </a:p>
        </p:txBody>
      </p:sp>
      <p:sp>
        <p:nvSpPr>
          <p:cNvPr id="4" name="文本框 10"/>
          <p:cNvSpPr txBox="1"/>
          <p:nvPr/>
        </p:nvSpPr>
        <p:spPr>
          <a:xfrm>
            <a:off x="479425" y="917403"/>
            <a:ext cx="11181715" cy="583565"/>
          </a:xfrm>
          <a:prstGeom prst="rect">
            <a:avLst/>
          </a:prstGeom>
          <a:noFill/>
        </p:spPr>
        <p:txBody>
          <a:bodyPr wrap="square" rtlCol="0" anchor="t">
            <a:spAutoFit/>
          </a:bodyPr>
          <a:lstStyle/>
          <a:p>
            <a:pPr marL="0" lvl="1">
              <a:spcAft>
                <a:spcPct val="15000"/>
              </a:spcAft>
            </a:pPr>
            <a:r>
              <a:rPr lang="en-US" altLang="zh-CN" sz="3200" b="1" dirty="0">
                <a:solidFill>
                  <a:schemeClr val="bg2"/>
                </a:solidFill>
                <a:latin typeface="华文中宋" panose="02010600040101010101" pitchFamily="2" charset="-122"/>
                <a:ea typeface="华文中宋" panose="02010600040101010101" pitchFamily="2" charset="-122"/>
                <a:sym typeface="+mn-ea"/>
              </a:rPr>
              <a:t>                      </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BJ</a:t>
            </a:r>
            <a:r>
              <a:rPr lang="en-US" altLang="zh-CN" sz="3200" b="1" dirty="0" smtClean="0">
                <a:solidFill>
                  <a:schemeClr val="bg2"/>
                </a:solidFill>
                <a:latin typeface="华文中宋" panose="02010600040101010101" pitchFamily="2" charset="-122"/>
                <a:ea typeface="华文中宋" panose="02010600040101010101" pitchFamily="2" charset="-122"/>
                <a:sym typeface="+mn-ea"/>
              </a:rPr>
              <a:t>S</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104</a:t>
            </a:r>
            <a:r>
              <a:rPr lang="zh-CN" altLang="en-US" sz="3200" b="1" dirty="0">
                <a:solidFill>
                  <a:schemeClr val="bg2"/>
                </a:solidFill>
                <a:latin typeface="华文中宋" panose="02010600040101010101" pitchFamily="2" charset="-122"/>
                <a:ea typeface="华文中宋" panose="02010600040101010101" pitchFamily="2" charset="-122"/>
                <a:sym typeface="+mn-ea"/>
              </a:rPr>
              <a:t>-6、</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BJ</a:t>
            </a:r>
            <a:r>
              <a:rPr lang="en-US" altLang="zh-CN" sz="3200" b="1" dirty="0" smtClean="0">
                <a:solidFill>
                  <a:schemeClr val="bg2"/>
                </a:solidFill>
                <a:latin typeface="华文中宋" panose="02010600040101010101" pitchFamily="2" charset="-122"/>
                <a:ea typeface="华文中宋" panose="02010600040101010101" pitchFamily="2" charset="-122"/>
                <a:sym typeface="+mn-ea"/>
              </a:rPr>
              <a:t>S</a:t>
            </a:r>
            <a:r>
              <a:rPr lang="zh-CN" altLang="en-US" sz="3200" b="1" dirty="0" smtClean="0">
                <a:solidFill>
                  <a:schemeClr val="bg2"/>
                </a:solidFill>
                <a:latin typeface="华文中宋" panose="02010600040101010101" pitchFamily="2" charset="-122"/>
                <a:ea typeface="华文中宋" panose="02010600040101010101" pitchFamily="2" charset="-122"/>
                <a:sym typeface="+mn-ea"/>
              </a:rPr>
              <a:t>204</a:t>
            </a:r>
            <a:r>
              <a:rPr lang="zh-CN" altLang="en-US" sz="3200" b="1" dirty="0">
                <a:solidFill>
                  <a:schemeClr val="bg2"/>
                </a:solidFill>
                <a:latin typeface="华文中宋" panose="02010600040101010101" pitchFamily="2" charset="-122"/>
                <a:ea typeface="华文中宋" panose="02010600040101010101" pitchFamily="2" charset="-122"/>
                <a:sym typeface="+mn-ea"/>
              </a:rPr>
              <a:t>-6表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5"/>
          <p:cNvSpPr txBox="1"/>
          <p:nvPr/>
        </p:nvSpPr>
        <p:spPr>
          <a:xfrm>
            <a:off x="1451737" y="2715395"/>
            <a:ext cx="10358510" cy="1357341"/>
          </a:xfrm>
          <a:prstGeom prst="rect">
            <a:avLst/>
          </a:prstGeom>
          <a:noFill/>
        </p:spPr>
        <p:txBody>
          <a:bodyPr wrap="square" rtlCol="0">
            <a:noAutofit/>
          </a:bodyPr>
          <a:lstStyle/>
          <a:p>
            <a:pPr algn="ctr"/>
            <a:r>
              <a:rPr lang="zh-CN" altLang="en-US"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第三部分</a:t>
            </a:r>
            <a:r>
              <a:rPr lang="en-US" altLang="zh-CN"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填报注意事项</a:t>
            </a:r>
            <a:endParaRPr lang="zh-CN" altLang="en-US" sz="54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4"/>
          <p:cNvGrpSpPr/>
          <p:nvPr/>
        </p:nvGrpSpPr>
        <p:grpSpPr>
          <a:xfrm>
            <a:off x="3414586" y="1756500"/>
            <a:ext cx="576188" cy="576395"/>
            <a:chOff x="1131485" y="2234042"/>
            <a:chExt cx="1607262" cy="1607262"/>
          </a:xfrm>
        </p:grpSpPr>
        <p:sp>
          <p:nvSpPr>
            <p:cNvPr id="25" name="椭圆 24"/>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椭圆 29"/>
            <p:cNvSpPr/>
            <p:nvPr/>
          </p:nvSpPr>
          <p:spPr>
            <a:xfrm>
              <a:off x="1241297" y="2343856"/>
              <a:ext cx="1387637" cy="1387635"/>
            </a:xfrm>
            <a:prstGeom prst="ellipse">
              <a:avLst/>
            </a:prstGeom>
            <a:solidFill>
              <a:schemeClr val="tx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87" name="KSO_Shape"/>
            <p:cNvSpPr/>
            <p:nvPr/>
          </p:nvSpPr>
          <p:spPr>
            <a:xfrm>
              <a:off x="1435125" y="2597149"/>
              <a:ext cx="909932" cy="881046"/>
            </a:xfrm>
            <a:custGeom>
              <a:avLst/>
              <a:gdLst/>
              <a:ahLst/>
              <a:cxnLst>
                <a:cxn ang="0">
                  <a:pos x="839090" y="366042"/>
                </a:cxn>
                <a:cxn ang="0">
                  <a:pos x="863104" y="366042"/>
                </a:cxn>
                <a:cxn ang="0">
                  <a:pos x="902746" y="441180"/>
                </a:cxn>
                <a:cxn ang="0">
                  <a:pos x="706823" y="736389"/>
                </a:cxn>
                <a:cxn ang="0">
                  <a:pos x="660701" y="759273"/>
                </a:cxn>
                <a:cxn ang="0">
                  <a:pos x="545586" y="759273"/>
                </a:cxn>
                <a:cxn ang="0">
                  <a:pos x="545586" y="852336"/>
                </a:cxn>
                <a:cxn ang="0">
                  <a:pos x="530339" y="877509"/>
                </a:cxn>
                <a:cxn ang="0">
                  <a:pos x="516236" y="880942"/>
                </a:cxn>
                <a:cxn ang="0">
                  <a:pos x="498320" y="875602"/>
                </a:cxn>
                <a:cxn ang="0">
                  <a:pos x="408745" y="814959"/>
                </a:cxn>
                <a:cxn ang="0">
                  <a:pos x="321074" y="875602"/>
                </a:cxn>
                <a:cxn ang="0">
                  <a:pos x="289056" y="877509"/>
                </a:cxn>
                <a:cxn ang="0">
                  <a:pos x="272665" y="852336"/>
                </a:cxn>
                <a:cxn ang="0">
                  <a:pos x="272665" y="619678"/>
                </a:cxn>
                <a:cxn ang="0">
                  <a:pos x="321837" y="521275"/>
                </a:cxn>
                <a:cxn ang="0">
                  <a:pos x="337465" y="517080"/>
                </a:cxn>
                <a:cxn ang="0">
                  <a:pos x="577605" y="517080"/>
                </a:cxn>
                <a:cxn ang="0">
                  <a:pos x="544824" y="637986"/>
                </a:cxn>
                <a:cxn ang="0">
                  <a:pos x="632113" y="637986"/>
                </a:cxn>
                <a:cxn ang="0">
                  <a:pos x="839090" y="366042"/>
                </a:cxn>
                <a:cxn ang="0">
                  <a:pos x="620142" y="13"/>
                </a:cxn>
                <a:cxn ang="0">
                  <a:pos x="832163" y="13977"/>
                </a:cxn>
                <a:cxn ang="0">
                  <a:pos x="870659" y="89869"/>
                </a:cxn>
                <a:cxn ang="0">
                  <a:pos x="630157" y="403735"/>
                </a:cxn>
                <a:cxn ang="0">
                  <a:pos x="586707" y="424329"/>
                </a:cxn>
                <a:cxn ang="0">
                  <a:pos x="224239" y="424329"/>
                </a:cxn>
                <a:cxn ang="0">
                  <a:pos x="116756" y="556282"/>
                </a:cxn>
                <a:cxn ang="0">
                  <a:pos x="182694" y="632175"/>
                </a:cxn>
                <a:cxn ang="0">
                  <a:pos x="211661" y="637895"/>
                </a:cxn>
                <a:cxn ang="0">
                  <a:pos x="211661" y="759170"/>
                </a:cxn>
                <a:cxn ang="0">
                  <a:pos x="5462" y="581071"/>
                </a:cxn>
                <a:cxn ang="0">
                  <a:pos x="6605" y="480390"/>
                </a:cxn>
                <a:cxn ang="0">
                  <a:pos x="275693" y="68131"/>
                </a:cxn>
                <a:cxn ang="0">
                  <a:pos x="356877" y="23130"/>
                </a:cxn>
                <a:cxn ang="0">
                  <a:pos x="620142" y="13"/>
                </a:cxn>
              </a:cxnLst>
              <a:rect l="0" t="0" r="0" b="0"/>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w="9525">
              <a:noFill/>
            </a:ln>
          </p:spPr>
          <p:txBody>
            <a:bodyPr/>
            <a:lstStyle/>
            <a:p>
              <a:endParaRPr lang="zh-CN" altLang="en-US"/>
            </a:p>
          </p:txBody>
        </p:sp>
      </p:grpSp>
      <p:grpSp>
        <p:nvGrpSpPr>
          <p:cNvPr id="5" name="组合 35"/>
          <p:cNvGrpSpPr/>
          <p:nvPr/>
        </p:nvGrpSpPr>
        <p:grpSpPr>
          <a:xfrm>
            <a:off x="3408236" y="2799729"/>
            <a:ext cx="574600" cy="576396"/>
            <a:chOff x="3209823" y="2234042"/>
            <a:chExt cx="1607262" cy="1607262"/>
          </a:xfrm>
        </p:grpSpPr>
        <p:sp>
          <p:nvSpPr>
            <p:cNvPr id="26" name="椭圆 25"/>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椭圆 30"/>
            <p:cNvSpPr/>
            <p:nvPr/>
          </p:nvSpPr>
          <p:spPr>
            <a:xfrm>
              <a:off x="3319637" y="2343856"/>
              <a:ext cx="1387635" cy="1387635"/>
            </a:xfrm>
            <a:prstGeom prst="ellipse">
              <a:avLst/>
            </a:prstGeom>
            <a:solidFill>
              <a:schemeClr val="tx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KSO_Shape"/>
            <p:cNvSpPr/>
            <p:nvPr/>
          </p:nvSpPr>
          <p:spPr bwMode="auto">
            <a:xfrm>
              <a:off x="3532064" y="2597424"/>
              <a:ext cx="924425" cy="880501"/>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7192" name="文本框 39"/>
          <p:cNvSpPr txBox="1"/>
          <p:nvPr/>
        </p:nvSpPr>
        <p:spPr>
          <a:xfrm>
            <a:off x="4300930" y="1814615"/>
            <a:ext cx="5860287" cy="522091"/>
          </a:xfrm>
          <a:prstGeom prst="rect">
            <a:avLst/>
          </a:prstGeom>
          <a:noFill/>
          <a:ln w="9525">
            <a:noFill/>
          </a:ln>
        </p:spPr>
        <p:txBody>
          <a:bodyPr wrap="square" anchor="t" anchorCtr="0">
            <a:spAutoFit/>
          </a:bodyPr>
          <a:lstStyle/>
          <a:p>
            <a:r>
              <a:rPr lang="zh-CN" altLang="en-US" sz="2800" b="1" dirty="0">
                <a:solidFill>
                  <a:srgbClr val="4B649F"/>
                </a:solidFill>
                <a:latin typeface="+mn-ea"/>
                <a:ea typeface="+mn-ea"/>
              </a:rPr>
              <a:t>第一部分</a:t>
            </a:r>
            <a:r>
              <a:rPr lang="en-US" altLang="zh-CN" sz="2800" b="1" dirty="0">
                <a:solidFill>
                  <a:srgbClr val="4B649F"/>
                </a:solidFill>
                <a:latin typeface="+mn-ea"/>
                <a:ea typeface="+mn-ea"/>
              </a:rPr>
              <a:t>   </a:t>
            </a:r>
            <a:r>
              <a:rPr lang="zh-CN" altLang="en-US" sz="2800" b="1" dirty="0" smtClean="0">
                <a:solidFill>
                  <a:srgbClr val="4B649F"/>
                </a:solidFill>
                <a:latin typeface="+mn-ea"/>
                <a:ea typeface="+mn-ea"/>
              </a:rPr>
              <a:t>报表制度说明</a:t>
            </a:r>
            <a:endParaRPr lang="zh-CN" altLang="en-US" sz="2800" b="1" dirty="0">
              <a:solidFill>
                <a:srgbClr val="4B649F"/>
              </a:solidFill>
              <a:latin typeface="+mn-ea"/>
              <a:ea typeface="+mn-ea"/>
            </a:endParaRPr>
          </a:p>
        </p:txBody>
      </p:sp>
      <p:sp>
        <p:nvSpPr>
          <p:cNvPr id="7193" name="文本框 40"/>
          <p:cNvSpPr txBox="1"/>
          <p:nvPr/>
        </p:nvSpPr>
        <p:spPr>
          <a:xfrm>
            <a:off x="4310454" y="2857526"/>
            <a:ext cx="5322512" cy="522091"/>
          </a:xfrm>
          <a:prstGeom prst="rect">
            <a:avLst/>
          </a:prstGeom>
          <a:noFill/>
          <a:ln w="9525">
            <a:noFill/>
          </a:ln>
        </p:spPr>
        <p:txBody>
          <a:bodyPr wrap="square" anchor="t" anchorCtr="0">
            <a:spAutoFit/>
          </a:bodyPr>
          <a:lstStyle/>
          <a:p>
            <a:pPr lvl="0" algn="l">
              <a:buClrTx/>
              <a:buSzTx/>
              <a:buFontTx/>
            </a:pPr>
            <a:r>
              <a:rPr lang="zh-CN" altLang="en-US" sz="2800" b="1" dirty="0">
                <a:solidFill>
                  <a:srgbClr val="4B649F"/>
                </a:solidFill>
                <a:sym typeface="+mn-ea"/>
              </a:rPr>
              <a:t>第二部分     主要指标说明</a:t>
            </a:r>
          </a:p>
        </p:txBody>
      </p:sp>
      <p:sp>
        <p:nvSpPr>
          <p:cNvPr id="7194" name="文本框 41"/>
          <p:cNvSpPr txBox="1"/>
          <p:nvPr/>
        </p:nvSpPr>
        <p:spPr>
          <a:xfrm>
            <a:off x="4310454" y="3888370"/>
            <a:ext cx="4629817" cy="522091"/>
          </a:xfrm>
          <a:prstGeom prst="rect">
            <a:avLst/>
          </a:prstGeom>
          <a:noFill/>
          <a:ln w="9525">
            <a:noFill/>
          </a:ln>
        </p:spPr>
        <p:txBody>
          <a:bodyPr wrap="square" anchor="t" anchorCtr="0">
            <a:spAutoFit/>
          </a:bodyPr>
          <a:lstStyle/>
          <a:p>
            <a:pPr lvl="0" algn="l">
              <a:buClrTx/>
              <a:buSzTx/>
              <a:buFontTx/>
            </a:pPr>
            <a:r>
              <a:rPr lang="zh-CN" altLang="en-US" sz="2800" b="1" dirty="0">
                <a:solidFill>
                  <a:srgbClr val="4B649F"/>
                </a:solidFill>
                <a:sym typeface="+mn-ea"/>
              </a:rPr>
              <a:t>第三部分     </a:t>
            </a:r>
            <a:r>
              <a:rPr lang="zh-CN" altLang="en-US" sz="2800" b="1" dirty="0" smtClean="0">
                <a:solidFill>
                  <a:srgbClr val="4B649F"/>
                </a:solidFill>
                <a:sym typeface="+mn-ea"/>
              </a:rPr>
              <a:t>填报注意事项</a:t>
            </a:r>
            <a:endParaRPr lang="zh-CN" altLang="en-US" sz="2800" b="1" dirty="0">
              <a:solidFill>
                <a:srgbClr val="4B649F"/>
              </a:solidFill>
              <a:sym typeface="+mn-ea"/>
            </a:endParaRPr>
          </a:p>
        </p:txBody>
      </p:sp>
      <p:cxnSp>
        <p:nvCxnSpPr>
          <p:cNvPr id="6" name="直接连接符 5"/>
          <p:cNvCxnSpPr/>
          <p:nvPr/>
        </p:nvCxnSpPr>
        <p:spPr>
          <a:xfrm>
            <a:off x="0" y="697074"/>
            <a:ext cx="11174545"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8" name="组合 37"/>
          <p:cNvGrpSpPr/>
          <p:nvPr/>
        </p:nvGrpSpPr>
        <p:grpSpPr>
          <a:xfrm>
            <a:off x="3393315" y="3888053"/>
            <a:ext cx="576187" cy="576395"/>
            <a:chOff x="7366499" y="2234042"/>
            <a:chExt cx="1607262" cy="1607262"/>
          </a:xfrm>
        </p:grpSpPr>
        <p:sp>
          <p:nvSpPr>
            <p:cNvPr id="16" name="椭圆 15"/>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7" name="椭圆 16"/>
            <p:cNvSpPr/>
            <p:nvPr/>
          </p:nvSpPr>
          <p:spPr>
            <a:xfrm>
              <a:off x="7476311" y="2343856"/>
              <a:ext cx="1387637" cy="1387635"/>
            </a:xfrm>
            <a:prstGeom prst="ellipse">
              <a:avLst/>
            </a:prstGeom>
            <a:solidFill>
              <a:schemeClr val="tx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KSO_Shape"/>
            <p:cNvSpPr/>
            <p:nvPr/>
          </p:nvSpPr>
          <p:spPr>
            <a:xfrm>
              <a:off x="7729474" y="2635303"/>
              <a:ext cx="804740" cy="804739"/>
            </a:xfrm>
            <a:custGeom>
              <a:avLst/>
              <a:gdLst/>
              <a:ahLst/>
              <a:cxnLst>
                <a:cxn ang="0">
                  <a:pos x="790395" y="137674"/>
                </a:cxn>
                <a:cxn ang="0">
                  <a:pos x="753099" y="174552"/>
                </a:cxn>
                <a:cxn ang="0">
                  <a:pos x="629119" y="51423"/>
                </a:cxn>
                <a:cxn ang="0">
                  <a:pos x="666416" y="14341"/>
                </a:cxn>
                <a:cxn ang="0">
                  <a:pos x="714368" y="12907"/>
                </a:cxn>
                <a:cxn ang="0">
                  <a:pos x="791830" y="89734"/>
                </a:cxn>
                <a:cxn ang="0">
                  <a:pos x="790395" y="137674"/>
                </a:cxn>
                <a:cxn ang="0">
                  <a:pos x="461491" y="464446"/>
                </a:cxn>
                <a:cxn ang="0">
                  <a:pos x="337511" y="341113"/>
                </a:cxn>
                <a:cxn ang="0">
                  <a:pos x="610266" y="70066"/>
                </a:cxn>
                <a:cxn ang="0">
                  <a:pos x="734246" y="193400"/>
                </a:cxn>
                <a:cxn ang="0">
                  <a:pos x="461491" y="464446"/>
                </a:cxn>
                <a:cxn ang="0">
                  <a:pos x="444277" y="481451"/>
                </a:cxn>
                <a:cxn ang="0">
                  <a:pos x="270706" y="530825"/>
                </a:cxn>
                <a:cxn ang="0">
                  <a:pos x="320298" y="358322"/>
                </a:cxn>
                <a:cxn ang="0">
                  <a:pos x="444277" y="481451"/>
                </a:cxn>
                <a:cxn ang="0">
                  <a:pos x="157792" y="101412"/>
                </a:cxn>
                <a:cxn ang="0">
                  <a:pos x="80331" y="179059"/>
                </a:cxn>
                <a:cxn ang="0">
                  <a:pos x="80331" y="646988"/>
                </a:cxn>
                <a:cxn ang="0">
                  <a:pos x="157792" y="724430"/>
                </a:cxn>
                <a:cxn ang="0">
                  <a:pos x="626046" y="724430"/>
                </a:cxn>
                <a:cxn ang="0">
                  <a:pos x="703507" y="646988"/>
                </a:cxn>
                <a:cxn ang="0">
                  <a:pos x="703507" y="339474"/>
                </a:cxn>
                <a:cxn ang="0">
                  <a:pos x="783633" y="261827"/>
                </a:cxn>
                <a:cxn ang="0">
                  <a:pos x="783633" y="675465"/>
                </a:cxn>
                <a:cxn ang="0">
                  <a:pos x="651866" y="804740"/>
                </a:cxn>
                <a:cxn ang="0">
                  <a:pos x="129308" y="804740"/>
                </a:cxn>
                <a:cxn ang="0">
                  <a:pos x="0" y="675465"/>
                </a:cxn>
                <a:cxn ang="0">
                  <a:pos x="0" y="158367"/>
                </a:cxn>
                <a:cxn ang="0">
                  <a:pos x="129308" y="21102"/>
                </a:cxn>
                <a:cxn ang="0">
                  <a:pos x="543051" y="21102"/>
                </a:cxn>
                <a:cxn ang="0">
                  <a:pos x="465384" y="101412"/>
                </a:cxn>
                <a:cxn ang="0">
                  <a:pos x="157792" y="101412"/>
                </a:cxn>
              </a:cxnLst>
              <a:rect l="0" t="0" r="0" b="0"/>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w="9525">
              <a:noFill/>
            </a:ln>
          </p:spPr>
          <p:txBody>
            <a:bodyPr/>
            <a:lstStyle/>
            <a:p>
              <a:endParaRPr lang="zh-CN" altLang="en-US"/>
            </a:p>
          </p:txBody>
        </p:sp>
      </p:grpSp>
      <p:sp>
        <p:nvSpPr>
          <p:cNvPr id="2" name="文本框"/>
          <p:cNvSpPr txBox="1">
            <a:spLocks noGrp="1"/>
          </p:cNvSpPr>
          <p:nvPr>
            <p:custDataLst>
              <p:tags r:id="rId1"/>
            </p:custDataLst>
          </p:nvPr>
        </p:nvSpPr>
        <p:spPr>
          <a:xfrm>
            <a:off x="3848234" y="697392"/>
            <a:ext cx="4589183" cy="706919"/>
          </a:xfrm>
          <a:prstGeom prst="rect">
            <a:avLst/>
          </a:prstGeom>
          <a:noFill/>
          <a:ln w="9525">
            <a:noFill/>
          </a:ln>
        </p:spPr>
        <p:txBody>
          <a:bodyPr vert="horz" wrap="square" lIns="91440" tIns="45720" rIns="91440" bIns="45720" anchor="t" anchorCtr="0">
            <a:spAutoFit/>
            <a:scene3d>
              <a:camera prst="orthographicFront"/>
              <a:lightRig rig="threePt" dir="t"/>
            </a:scene3d>
          </a:bodyPr>
          <a:lstStyle>
            <a:lvl1pPr algn="ctr" defTabSz="914400" eaLnBrk="0" fontAlgn="base" hangingPunct="0">
              <a:spcBef>
                <a:spcPts val="0"/>
              </a:spcBef>
              <a:spcAft>
                <a:spcPts val="0"/>
              </a:spcAft>
              <a:buNone/>
              <a:defRPr sz="4400">
                <a:solidFill>
                  <a:schemeClr val="tx2"/>
                </a:solidFill>
                <a:latin typeface="Times New Roman" panose="02020603050405020304" pitchFamily="18" charset="0"/>
                <a:ea typeface="宋体" panose="02010600030101010101" pitchFamily="2" charset="-122"/>
                <a:cs typeface="Times New Roman" panose="02020603050405020304" pitchFamily="18" charset="0"/>
              </a:defRPr>
            </a:lvl1pPr>
          </a:lstStyle>
          <a:p>
            <a:pPr lvl="0" algn="ctr" eaLnBrk="1" hangingPunct="1">
              <a:buClrTx/>
              <a:buSzTx/>
              <a:buFontTx/>
            </a:pPr>
            <a:r>
              <a:rPr lang="zh-CN" altLang="en-US" sz="4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cs"/>
                <a:sym typeface="+mn-ea"/>
              </a:rPr>
              <a:t>目</a:t>
            </a:r>
            <a:r>
              <a:rPr lang="en-US" altLang="zh-CN" sz="4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cs"/>
                <a:sym typeface="+mn-ea"/>
              </a:rPr>
              <a:t>  </a:t>
            </a:r>
            <a:r>
              <a:rPr lang="zh-CN" altLang="en-US" sz="4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cs"/>
                <a:sym typeface="+mn-ea"/>
              </a:rPr>
              <a:t>录</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487400" y="1918508"/>
            <a:ext cx="10413491" cy="4083054"/>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32146" tIns="54425" rIns="32146" bIns="54425" rtlCol="0" anchor="t"/>
          <a:lstStyle/>
          <a:p>
            <a:pPr marL="544251" indent="-544251" fontAlgn="auto">
              <a:lnSpc>
                <a:spcPct val="150000"/>
              </a:lnSpc>
              <a:spcBef>
                <a:spcPts val="0"/>
              </a:spcBef>
              <a:spcAft>
                <a:spcPts val="0"/>
              </a:spcAft>
              <a:buAutoNum type="arabicPeriod"/>
            </a:pP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法人（集团）内部经营活动往来，只要开票，就需计入营业额。</a:t>
            </a:r>
            <a:r>
              <a:rPr lang="en-US" altLang="zh-CN" sz="2400" dirty="0" smtClean="0">
                <a:solidFill>
                  <a:schemeClr val="bg2"/>
                </a:solidFill>
                <a:latin typeface="微软雅黑" pitchFamily="34" charset="-122"/>
                <a:ea typeface="微软雅黑" pitchFamily="34" charset="-122"/>
                <a:cs typeface="微软雅黑" panose="020B0503020204020204" pitchFamily="34" charset="-122"/>
                <a:sym typeface="+mn-ea"/>
              </a:rPr>
              <a:t>(</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法人所属的分支机构间经营销售外来，且开具发票的，计入营业额</a:t>
            </a:r>
            <a:r>
              <a:rPr lang="en-US" altLang="zh-CN" sz="2400" dirty="0" smtClean="0">
                <a:solidFill>
                  <a:schemeClr val="bg2"/>
                </a:solidFill>
                <a:latin typeface="微软雅黑" pitchFamily="34" charset="-122"/>
                <a:ea typeface="微软雅黑" pitchFamily="34" charset="-122"/>
                <a:cs typeface="微软雅黑" panose="020B0503020204020204" pitchFamily="34" charset="-122"/>
                <a:sym typeface="+mn-ea"/>
              </a:rPr>
              <a:t>)</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a:t>
            </a:r>
            <a:endParaRPr lang="en-US" altLang="zh-CN" sz="2400" dirty="0" smtClean="0">
              <a:solidFill>
                <a:schemeClr val="bg2"/>
              </a:solidFill>
              <a:latin typeface="微软雅黑" pitchFamily="34" charset="-122"/>
              <a:ea typeface="微软雅黑" pitchFamily="34" charset="-122"/>
              <a:cs typeface="微软雅黑" panose="020B0503020204020204" pitchFamily="34" charset="-122"/>
              <a:sym typeface="+mn-ea"/>
            </a:endParaRPr>
          </a:p>
          <a:p>
            <a:pPr marL="544251" indent="-544251" fontAlgn="auto">
              <a:lnSpc>
                <a:spcPct val="150000"/>
              </a:lnSpc>
              <a:spcBef>
                <a:spcPts val="0"/>
              </a:spcBef>
              <a:spcAft>
                <a:spcPts val="0"/>
              </a:spcAft>
              <a:buAutoNum type="arabicPeriod"/>
            </a:pP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预付款记账：例如储值卡、会员卡，财务列</a:t>
            </a:r>
            <a:r>
              <a:rPr lang="en-US" altLang="zh-CN" sz="2400" dirty="0" err="1" smtClean="0">
                <a:solidFill>
                  <a:schemeClr val="bg2"/>
                </a:solidFill>
                <a:latin typeface="微软雅黑" pitchFamily="34" charset="-122"/>
                <a:ea typeface="微软雅黑" pitchFamily="34" charset="-122"/>
                <a:cs typeface="微软雅黑" panose="020B0503020204020204" pitchFamily="34" charset="-122"/>
                <a:sym typeface="+mn-ea"/>
              </a:rPr>
              <a:t>入负债性质的预收账款科目，不</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列入</a:t>
            </a:r>
            <a:r>
              <a:rPr lang="en-US" altLang="zh-CN" sz="2400" dirty="0" err="1" smtClean="0">
                <a:solidFill>
                  <a:schemeClr val="bg2"/>
                </a:solidFill>
                <a:latin typeface="微软雅黑" pitchFamily="34" charset="-122"/>
                <a:ea typeface="微软雅黑" pitchFamily="34" charset="-122"/>
                <a:cs typeface="微软雅黑" panose="020B0503020204020204" pitchFamily="34" charset="-122"/>
                <a:sym typeface="+mn-ea"/>
              </a:rPr>
              <a:t>营业收入</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科目</a:t>
            </a:r>
            <a:r>
              <a:rPr lang="en-US" altLang="zh-CN" sz="2400" dirty="0" smtClean="0">
                <a:solidFill>
                  <a:schemeClr val="bg2"/>
                </a:solidFill>
                <a:latin typeface="微软雅黑" pitchFamily="34" charset="-122"/>
                <a:ea typeface="微软雅黑" pitchFamily="34" charset="-122"/>
                <a:cs typeface="微软雅黑" panose="020B0503020204020204" pitchFamily="34" charset="-122"/>
                <a:sym typeface="+mn-ea"/>
              </a:rPr>
              <a:t>；</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填报</a:t>
            </a:r>
            <a:r>
              <a:rPr lang="en-US" altLang="zh-CN" sz="2400" dirty="0" err="1" smtClean="0">
                <a:solidFill>
                  <a:schemeClr val="bg2"/>
                </a:solidFill>
                <a:latin typeface="微软雅黑" pitchFamily="34" charset="-122"/>
                <a:ea typeface="微软雅黑" pitchFamily="34" charset="-122"/>
                <a:cs typeface="微软雅黑" panose="020B0503020204020204" pitchFamily="34" charset="-122"/>
                <a:sym typeface="+mn-ea"/>
              </a:rPr>
              <a:t>主营</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表时未消费金额</a:t>
            </a:r>
            <a:r>
              <a:rPr lang="en-US" altLang="zh-CN" sz="2400" dirty="0" err="1" smtClean="0">
                <a:solidFill>
                  <a:schemeClr val="bg2"/>
                </a:solidFill>
                <a:latin typeface="微软雅黑" pitchFamily="34" charset="-122"/>
                <a:ea typeface="微软雅黑" pitchFamily="34" charset="-122"/>
                <a:cs typeface="微软雅黑" panose="020B0503020204020204" pitchFamily="34" charset="-122"/>
                <a:sym typeface="+mn-ea"/>
              </a:rPr>
              <a:t>不计入营业额，在消费实际发生月</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才</a:t>
            </a:r>
            <a:r>
              <a:rPr lang="en-US" altLang="zh-CN" sz="2400" dirty="0" err="1" smtClean="0">
                <a:solidFill>
                  <a:schemeClr val="bg2"/>
                </a:solidFill>
                <a:latin typeface="微软雅黑" pitchFamily="34" charset="-122"/>
                <a:ea typeface="微软雅黑" pitchFamily="34" charset="-122"/>
                <a:cs typeface="微软雅黑" panose="020B0503020204020204" pitchFamily="34" charset="-122"/>
                <a:sym typeface="+mn-ea"/>
              </a:rPr>
              <a:t>计入</a:t>
            </a:r>
            <a:r>
              <a:rPr lang="zh-CN" altLang="en-US" sz="2400" dirty="0" smtClean="0">
                <a:solidFill>
                  <a:schemeClr val="bg2"/>
                </a:solidFill>
                <a:latin typeface="微软雅黑" pitchFamily="34" charset="-122"/>
                <a:ea typeface="微软雅黑" pitchFamily="34" charset="-122"/>
                <a:cs typeface="微软雅黑" panose="020B0503020204020204" pitchFamily="34" charset="-122"/>
                <a:sym typeface="+mn-ea"/>
              </a:rPr>
              <a:t>。</a:t>
            </a:r>
            <a:endParaRPr lang="en-US" altLang="zh-CN" sz="2400" dirty="0" smtClean="0">
              <a:solidFill>
                <a:schemeClr val="bg2"/>
              </a:solidFill>
              <a:latin typeface="微软雅黑" pitchFamily="34" charset="-122"/>
              <a:ea typeface="微软雅黑" pitchFamily="34" charset="-122"/>
              <a:cs typeface="微软雅黑" panose="020B0503020204020204" pitchFamily="34" charset="-122"/>
              <a:sym typeface="+mn-ea"/>
            </a:endParaRPr>
          </a:p>
          <a:p>
            <a:pPr fontAlgn="auto">
              <a:lnSpc>
                <a:spcPct val="150000"/>
              </a:lnSpc>
              <a:spcBef>
                <a:spcPts val="0"/>
              </a:spcBef>
              <a:spcAft>
                <a:spcPts val="0"/>
              </a:spcAft>
            </a:pPr>
            <a:endParaRPr lang="zh-CN" altLang="en-US" sz="2400" dirty="0" smtClean="0">
              <a:solidFill>
                <a:srgbClr val="FF0000"/>
              </a:solidFill>
              <a:latin typeface="微软雅黑" panose="020B0503020204020204" charset="-122"/>
              <a:ea typeface="微软雅黑" panose="020B0503020204020204" charset="-122"/>
            </a:endParaRPr>
          </a:p>
        </p:txBody>
      </p:sp>
      <p:sp>
        <p:nvSpPr>
          <p:cNvPr id="7" name="矩形 6"/>
          <p:cNvSpPr/>
          <p:nvPr/>
        </p:nvSpPr>
        <p:spPr>
          <a:xfrm>
            <a:off x="1487547" y="1052777"/>
            <a:ext cx="4451754" cy="617744"/>
          </a:xfrm>
          <a:prstGeom prst="rect">
            <a:avLst/>
          </a:prstGeom>
        </p:spPr>
        <p:txBody>
          <a:bodyPr wrap="none" lIns="108850" tIns="54425" rIns="108850" bIns="54425">
            <a:spAutoFit/>
          </a:bodyPr>
          <a:lstStyle/>
          <a:p>
            <a:pPr marL="1170139" indent="-1170139">
              <a:spcBef>
                <a:spcPct val="20000"/>
              </a:spcBef>
              <a:buClr>
                <a:schemeClr val="hlink"/>
              </a:buClr>
              <a:defRPr/>
            </a:pP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r>
              <a:rPr lang="en-US" altLang="zh-CN"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填报口径</a:t>
            </a:r>
          </a:p>
        </p:txBody>
      </p:sp>
      <p:sp>
        <p:nvSpPr>
          <p:cNvPr id="4" name="文本框 3"/>
          <p:cNvSpPr txBox="1"/>
          <p:nvPr/>
        </p:nvSpPr>
        <p:spPr>
          <a:xfrm>
            <a:off x="243531"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6" name="内容占位符 5"/>
          <p:cNvGraphicFramePr>
            <a:graphicFrameLocks noGrp="1"/>
          </p:cNvGraphicFramePr>
          <p:nvPr>
            <p:ph idx="1"/>
          </p:nvPr>
        </p:nvGraphicFramePr>
        <p:xfrm>
          <a:off x="1666050" y="2215348"/>
          <a:ext cx="8442356" cy="2414622"/>
        </p:xfrm>
        <a:graphic>
          <a:graphicData uri="http://schemas.openxmlformats.org/drawingml/2006/table">
            <a:tbl>
              <a:tblPr/>
              <a:tblGrid>
                <a:gridCol w="928694"/>
                <a:gridCol w="4333518"/>
                <a:gridCol w="3180144"/>
              </a:tblGrid>
              <a:tr h="453876">
                <a:tc>
                  <a:txBody>
                    <a:bodyPr/>
                    <a:lstStyle/>
                    <a:p>
                      <a:pPr algn="l" fontAlgn="ctr"/>
                      <a:r>
                        <a:rPr lang="zh-CN" altLang="en-US" sz="1600" b="1" i="0" u="none" strike="noStrike" dirty="0">
                          <a:solidFill>
                            <a:srgbClr val="000000"/>
                          </a:solidFill>
                          <a:latin typeface="微软雅黑" pitchFamily="34" charset="-122"/>
                          <a:ea typeface="微软雅黑" pitchFamily="34" charset="-122"/>
                        </a:rPr>
                        <a:t>规则代码</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1" i="0" u="none" strike="noStrike" dirty="0">
                          <a:solidFill>
                            <a:srgbClr val="000000"/>
                          </a:solidFill>
                          <a:latin typeface="微软雅黑" pitchFamily="34" charset="-122"/>
                          <a:ea typeface="微软雅黑" pitchFamily="34" charset="-122"/>
                        </a:rPr>
                        <a:t>规则内容</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1" i="0" u="none" strike="noStrike" dirty="0">
                          <a:solidFill>
                            <a:srgbClr val="000000"/>
                          </a:solidFill>
                          <a:latin typeface="微软雅黑" pitchFamily="34" charset="-122"/>
                          <a:ea typeface="微软雅黑" pitchFamily="34" charset="-122"/>
                        </a:rPr>
                        <a:t>企业澄清说明</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3582">
                <a:tc>
                  <a:txBody>
                    <a:bodyPr/>
                    <a:lstStyle/>
                    <a:p>
                      <a:pPr algn="l" fontAlgn="ctr"/>
                      <a:r>
                        <a:rPr lang="en-US" sz="1600" b="0" i="0" u="none" strike="noStrike" dirty="0">
                          <a:solidFill>
                            <a:srgbClr val="000000"/>
                          </a:solidFill>
                          <a:latin typeface="微软雅黑" pitchFamily="34" charset="-122"/>
                          <a:ea typeface="微软雅黑" pitchFamily="34" charset="-122"/>
                        </a:rPr>
                        <a:t>C00001</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微软雅黑" pitchFamily="34" charset="-122"/>
                          <a:ea typeface="微软雅黑" pitchFamily="34" charset="-122"/>
                        </a:rPr>
                        <a:t>请核实上年同期是否有通过公共网络实现的客房收入。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微软雅黑" pitchFamily="34" charset="-122"/>
                          <a:ea typeface="微软雅黑" pitchFamily="34" charset="-122"/>
                        </a:rPr>
                        <a:t>统计口径有</a:t>
                      </a:r>
                      <a:r>
                        <a:rPr lang="zh-CN" altLang="en-US" sz="1600" b="0" i="0" u="none" strike="noStrike" dirty="0">
                          <a:solidFill>
                            <a:srgbClr val="FF0000"/>
                          </a:solidFill>
                          <a:latin typeface="微软雅黑" pitchFamily="34" charset="-122"/>
                          <a:ea typeface="微软雅黑" pitchFamily="34" charset="-122"/>
                        </a:rPr>
                        <a:t>调整</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3582">
                <a:tc>
                  <a:txBody>
                    <a:bodyPr/>
                    <a:lstStyle/>
                    <a:p>
                      <a:pPr algn="l" fontAlgn="ctr"/>
                      <a:r>
                        <a:rPr lang="en-US" sz="1600" b="0" i="0" u="none" strike="noStrike">
                          <a:solidFill>
                            <a:srgbClr val="000000"/>
                          </a:solidFill>
                          <a:latin typeface="微软雅黑" pitchFamily="34" charset="-122"/>
                          <a:ea typeface="微软雅黑" pitchFamily="34" charset="-122"/>
                        </a:rPr>
                        <a:t>C00015</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微软雅黑" pitchFamily="34" charset="-122"/>
                          <a:ea typeface="微软雅黑" pitchFamily="34" charset="-122"/>
                        </a:rPr>
                        <a:t>营业额当月环比增速变动超过</a:t>
                      </a:r>
                      <a:r>
                        <a:rPr lang="en-US" altLang="zh-CN" sz="1600" b="0" i="0" u="none" strike="noStrike" dirty="0">
                          <a:solidFill>
                            <a:srgbClr val="000000"/>
                          </a:solidFill>
                          <a:latin typeface="微软雅黑" pitchFamily="34" charset="-122"/>
                          <a:ea typeface="微软雅黑" pitchFamily="34" charset="-122"/>
                        </a:rPr>
                        <a:t>30%</a:t>
                      </a:r>
                      <a:r>
                        <a:rPr lang="zh-CN" altLang="en-US" sz="1600" b="0" i="0" u="none" strike="noStrike" dirty="0">
                          <a:solidFill>
                            <a:srgbClr val="000000"/>
                          </a:solidFill>
                          <a:latin typeface="微软雅黑" pitchFamily="34" charset="-122"/>
                          <a:ea typeface="微软雅黑" pitchFamily="34" charset="-122"/>
                        </a:rPr>
                        <a:t>，请修改或填写原因</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微软雅黑" pitchFamily="34" charset="-122"/>
                          <a:ea typeface="微软雅黑" pitchFamily="34" charset="-122"/>
                        </a:rPr>
                        <a:t>上月数据填写有误，金额已在本月</a:t>
                      </a:r>
                      <a:r>
                        <a:rPr lang="zh-CN" altLang="en-US" sz="1600" b="0" i="0" u="none" strike="noStrike" dirty="0">
                          <a:solidFill>
                            <a:srgbClr val="FF0000"/>
                          </a:solidFill>
                          <a:latin typeface="微软雅黑" pitchFamily="34" charset="-122"/>
                          <a:ea typeface="微软雅黑" pitchFamily="34" charset="-122"/>
                        </a:rPr>
                        <a:t>调整</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3582">
                <a:tc>
                  <a:txBody>
                    <a:bodyPr/>
                    <a:lstStyle/>
                    <a:p>
                      <a:pPr algn="l" fontAlgn="ctr"/>
                      <a:r>
                        <a:rPr lang="en-US" sz="1600" b="0" i="0" u="none" strike="noStrike" dirty="0">
                          <a:solidFill>
                            <a:srgbClr val="000000"/>
                          </a:solidFill>
                          <a:latin typeface="微软雅黑" pitchFamily="34" charset="-122"/>
                          <a:ea typeface="微软雅黑" pitchFamily="34" charset="-122"/>
                        </a:rPr>
                        <a:t>C99036</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微软雅黑" pitchFamily="34" charset="-122"/>
                          <a:ea typeface="微软雅黑" pitchFamily="34" charset="-122"/>
                        </a:rPr>
                        <a:t>本月餐费收入与上月（</a:t>
                      </a:r>
                      <a:r>
                        <a:rPr lang="en-US" altLang="zh-CN" sz="1600" b="0" i="0" u="none" strike="noStrike" dirty="0">
                          <a:solidFill>
                            <a:srgbClr val="000000"/>
                          </a:solidFill>
                          <a:latin typeface="微软雅黑" pitchFamily="34" charset="-122"/>
                          <a:ea typeface="微软雅黑" pitchFamily="34" charset="-122"/>
                        </a:rPr>
                        <a:t>[110.0]</a:t>
                      </a:r>
                      <a:r>
                        <a:rPr lang="zh-CN" altLang="en-US" sz="1600" b="0" i="0" u="none" strike="noStrike" dirty="0">
                          <a:solidFill>
                            <a:srgbClr val="000000"/>
                          </a:solidFill>
                          <a:latin typeface="微软雅黑" pitchFamily="34" charset="-122"/>
                          <a:ea typeface="微软雅黑" pitchFamily="34" charset="-122"/>
                        </a:rPr>
                        <a:t>）相比变动超过</a:t>
                      </a:r>
                      <a:r>
                        <a:rPr lang="en-US" altLang="zh-CN" sz="1600" b="0" i="0" u="none" strike="noStrike" dirty="0">
                          <a:solidFill>
                            <a:srgbClr val="000000"/>
                          </a:solidFill>
                          <a:latin typeface="微软雅黑" pitchFamily="34" charset="-122"/>
                          <a:ea typeface="微软雅黑" pitchFamily="34" charset="-122"/>
                        </a:rPr>
                        <a:t>10%</a:t>
                      </a:r>
                      <a:r>
                        <a:rPr lang="zh-CN" altLang="en-US" sz="1600" b="0" i="0" u="none" strike="noStrike" dirty="0">
                          <a:solidFill>
                            <a:srgbClr val="000000"/>
                          </a:solidFill>
                          <a:latin typeface="微软雅黑" pitchFamily="34" charset="-122"/>
                          <a:ea typeface="微软雅黑" pitchFamily="34" charset="-122"/>
                        </a:rPr>
                        <a:t>，请核实</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600" b="0" i="0" u="none" strike="noStrike" dirty="0">
                          <a:solidFill>
                            <a:srgbClr val="000000"/>
                          </a:solidFill>
                          <a:latin typeface="微软雅黑" pitchFamily="34" charset="-122"/>
                          <a:ea typeface="微软雅黑" pitchFamily="34" charset="-122"/>
                        </a:rPr>
                        <a:t>因本月做出</a:t>
                      </a:r>
                      <a:r>
                        <a:rPr lang="zh-CN" altLang="en-US" sz="1600" b="0" i="0" u="none" strike="noStrike" dirty="0">
                          <a:solidFill>
                            <a:srgbClr val="FF0000"/>
                          </a:solidFill>
                          <a:latin typeface="微软雅黑" pitchFamily="34" charset="-122"/>
                          <a:ea typeface="微软雅黑" pitchFamily="34" charset="-122"/>
                        </a:rPr>
                        <a:t>调整</a:t>
                      </a:r>
                      <a:r>
                        <a:rPr lang="zh-CN" altLang="en-US" sz="1600" b="0" i="0" u="none" strike="noStrike" dirty="0">
                          <a:solidFill>
                            <a:srgbClr val="000000"/>
                          </a:solidFill>
                          <a:latin typeface="微软雅黑" pitchFamily="34" charset="-122"/>
                          <a:ea typeface="微软雅黑" pitchFamily="34" charset="-122"/>
                        </a:rPr>
                        <a:t>，所以比上月变动</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文本框 3"/>
          <p:cNvSpPr txBox="1"/>
          <p:nvPr/>
        </p:nvSpPr>
        <p:spPr>
          <a:xfrm>
            <a:off x="243531"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p>
        </p:txBody>
      </p:sp>
      <p:sp>
        <p:nvSpPr>
          <p:cNvPr id="5" name="矩形 4"/>
          <p:cNvSpPr/>
          <p:nvPr/>
        </p:nvSpPr>
        <p:spPr>
          <a:xfrm>
            <a:off x="1487547" y="1052777"/>
            <a:ext cx="5298139" cy="617744"/>
          </a:xfrm>
          <a:prstGeom prst="rect">
            <a:avLst/>
          </a:prstGeom>
        </p:spPr>
        <p:txBody>
          <a:bodyPr wrap="none" lIns="108850" tIns="54425" rIns="108850" bIns="54425">
            <a:spAutoFit/>
          </a:bodyPr>
          <a:lstStyle/>
          <a:p>
            <a:pPr marL="1170139" indent="-1170139">
              <a:spcBef>
                <a:spcPct val="20000"/>
              </a:spcBef>
              <a:buClr>
                <a:schemeClr val="hlink"/>
              </a:buClr>
              <a:defRPr/>
            </a:pP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r>
              <a:rPr lang="en-US" altLang="zh-CN"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企业澄清说明</a:t>
            </a:r>
          </a:p>
        </p:txBody>
      </p:sp>
      <p:sp>
        <p:nvSpPr>
          <p:cNvPr id="7" name="文本框 10"/>
          <p:cNvSpPr txBox="1"/>
          <p:nvPr>
            <p:custDataLst>
              <p:tags r:id="rId1"/>
            </p:custDataLst>
          </p:nvPr>
        </p:nvSpPr>
        <p:spPr>
          <a:xfrm>
            <a:off x="1380299" y="5571188"/>
            <a:ext cx="9572692" cy="830997"/>
          </a:xfrm>
          <a:prstGeom prst="rect">
            <a:avLst/>
          </a:prstGeom>
          <a:solidFill>
            <a:schemeClr val="tx1">
              <a:lumMod val="85000"/>
            </a:schemeClr>
          </a:solidFill>
        </p:spPr>
        <p:txBody>
          <a:bodyPr wrap="square" rtlCol="0">
            <a:spAutoFit/>
          </a:bodyPr>
          <a:lstStyle/>
          <a:p>
            <a:pPr>
              <a:lnSpc>
                <a:spcPct val="120000"/>
              </a:lnSpc>
            </a:pPr>
            <a:r>
              <a:rPr lang="zh-CN" altLang="en-US" sz="2000" dirty="0" smtClean="0">
                <a:solidFill>
                  <a:schemeClr val="bg2"/>
                </a:solidFill>
                <a:latin typeface="微软雅黑" panose="020B0503020204020204" pitchFamily="34" charset="-122"/>
                <a:ea typeface="微软雅黑" panose="020B0503020204020204" pitchFamily="34" charset="-122"/>
              </a:rPr>
              <a:t>要点：不要仅用调整口径、调整数据来解释变动原因，且需注意调整数据需要在</a:t>
            </a:r>
            <a:r>
              <a:rPr lang="en-US" altLang="zh-CN" sz="2000" dirty="0" smtClean="0">
                <a:solidFill>
                  <a:schemeClr val="bg2"/>
                </a:solidFill>
                <a:latin typeface="微软雅黑" panose="020B0503020204020204" pitchFamily="34" charset="-122"/>
                <a:ea typeface="微软雅黑" panose="020B0503020204020204" pitchFamily="34" charset="-122"/>
              </a:rPr>
              <a:t>1-</a:t>
            </a:r>
            <a:r>
              <a:rPr lang="zh-CN" altLang="en-US" sz="2000" dirty="0" smtClean="0">
                <a:solidFill>
                  <a:schemeClr val="bg2"/>
                </a:solidFill>
                <a:latin typeface="微软雅黑" panose="020B0503020204020204" pitchFamily="34" charset="-122"/>
                <a:ea typeface="微软雅黑" panose="020B0503020204020204" pitchFamily="34" charset="-122"/>
              </a:rPr>
              <a:t>本月累计数中调整，不要在本月中调整，确保本月和</a:t>
            </a:r>
            <a:r>
              <a:rPr lang="en-US" altLang="zh-CN" sz="2000" dirty="0" smtClean="0">
                <a:solidFill>
                  <a:schemeClr val="bg2"/>
                </a:solidFill>
                <a:latin typeface="微软雅黑" panose="020B0503020204020204" pitchFamily="34" charset="-122"/>
                <a:ea typeface="微软雅黑" panose="020B0503020204020204" pitchFamily="34" charset="-122"/>
              </a:rPr>
              <a:t>1-</a:t>
            </a:r>
            <a:r>
              <a:rPr lang="zh-CN" altLang="en-US" sz="2000" dirty="0" smtClean="0">
                <a:solidFill>
                  <a:schemeClr val="bg2"/>
                </a:solidFill>
                <a:latin typeface="微软雅黑" panose="020B0503020204020204" pitchFamily="34" charset="-122"/>
                <a:ea typeface="微软雅黑" panose="020B0503020204020204" pitchFamily="34" charset="-122"/>
              </a:rPr>
              <a:t>本月均为正确数据。</a:t>
            </a:r>
            <a:endParaRPr lang="en-US" altLang="zh-CN" sz="2000" dirty="0" smtClean="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1487400" y="1585962"/>
            <a:ext cx="10318677" cy="4075739"/>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32146" tIns="54425" rIns="32146" bIns="54425" rtlCol="0" anchor="t"/>
          <a:lstStyle/>
          <a:p>
            <a:pPr algn="just" fontAlgn="auto">
              <a:lnSpc>
                <a:spcPct val="150000"/>
              </a:lnSpc>
            </a:pP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1.</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民宿服务（</a:t>
            </a: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6130</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）：指城乡居民及社会机构</a:t>
            </a:r>
            <a:r>
              <a:rPr lang="zh-CN" altLang="en-US" sz="24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mn-ea"/>
              </a:rPr>
              <a:t>利用闲置房屋</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开展的住宿活动和短期出租公寓服务。</a:t>
            </a:r>
            <a:endPar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pPr>
            <a:r>
              <a:rPr lang="zh-CN" altLang="en-US" sz="24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mn-ea"/>
              </a:rPr>
              <a:t>加强关注及审核！若核实是民宿行业，要及时调整行业代码。</a:t>
            </a:r>
            <a:endPar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pPr>
            <a:endPar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pP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2.</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露营地服务（</a:t>
            </a: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6140</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）：指在游览景区或其他地区，为自驾游、自行车游客及其他游客外出旅行提供使用自备露营设施（如帐篷、房车）或租借小木屋、移动别墅、房车等住宿和生活场所。</a:t>
            </a:r>
            <a:endPar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endParaRPr>
          </a:p>
          <a:p>
            <a:pPr algn="just" fontAlgn="auto">
              <a:lnSpc>
                <a:spcPct val="150000"/>
              </a:lnSpc>
            </a:pP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   </a:t>
            </a:r>
            <a:r>
              <a:rPr lang="en-US" altLang="zh-CN" sz="2400" b="1"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 </a:t>
            </a:r>
            <a:endPar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7" name="矩形 6"/>
          <p:cNvSpPr/>
          <p:nvPr/>
        </p:nvSpPr>
        <p:spPr>
          <a:xfrm>
            <a:off x="1467189" y="1053412"/>
            <a:ext cx="5721332" cy="617744"/>
          </a:xfrm>
          <a:prstGeom prst="rect">
            <a:avLst/>
          </a:prstGeom>
        </p:spPr>
        <p:txBody>
          <a:bodyPr wrap="none" lIns="108850" tIns="54425" rIns="108850" bIns="54425">
            <a:spAutoFit/>
          </a:bodyPr>
          <a:lstStyle/>
          <a:p>
            <a:pPr marL="1170139" indent="-1170139" algn="ctr">
              <a:spcBef>
                <a:spcPct val="20000"/>
              </a:spcBef>
              <a:buClr>
                <a:schemeClr val="hlink"/>
              </a:buClr>
              <a:defRPr/>
            </a:pP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r>
              <a:rPr lang="en-US" altLang="zh-CN"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需重点关注行业</a:t>
            </a:r>
          </a:p>
        </p:txBody>
      </p:sp>
      <p:sp>
        <p:nvSpPr>
          <p:cNvPr id="2" name="文本框 1"/>
          <p:cNvSpPr txBox="1"/>
          <p:nvPr/>
        </p:nvSpPr>
        <p:spPr>
          <a:xfrm>
            <a:off x="243531"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p>
        </p:txBody>
      </p:sp>
      <p:sp>
        <p:nvSpPr>
          <p:cNvPr id="8" name="圆角矩形标注 7"/>
          <p:cNvSpPr/>
          <p:nvPr/>
        </p:nvSpPr>
        <p:spPr>
          <a:xfrm>
            <a:off x="3714250" y="5504423"/>
            <a:ext cx="8000015" cy="1140081"/>
          </a:xfrm>
          <a:prstGeom prst="wedgeRoundRectCallout">
            <a:avLst>
              <a:gd name="adj1" fmla="val -61461"/>
              <a:gd name="adj2" fmla="val -46301"/>
              <a:gd name="adj3" fmla="val 16667"/>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rtlCol="0" anchor="ctr"/>
          <a:lstStyle/>
          <a:p>
            <a:pPr algn="just" eaLnBrk="0" fontAlgn="auto" hangingPunct="0">
              <a:lnSpc>
                <a:spcPts val="3095"/>
              </a:lnSpc>
              <a:spcBef>
                <a:spcPts val="0"/>
              </a:spcBef>
              <a:defRPr/>
            </a:pPr>
            <a:r>
              <a:rPr lang="zh-CN" altLang="en-US" sz="2400" dirty="0" smtClean="0">
                <a:solidFill>
                  <a:schemeClr val="bg2"/>
                </a:solidFill>
                <a:latin typeface="微软雅黑" panose="020B0503020204020204" charset="-122"/>
                <a:ea typeface="微软雅黑" panose="020B0503020204020204" charset="-122"/>
                <a:sym typeface="+mn-ea"/>
              </a:rPr>
              <a:t>例：某露营地服务企业只提供帐篷租赁，不提供相应客房服务，则将该部分收入计入其他收入。此种情况，营业额中没有客房收入，只有其他收入。</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1487400" y="1585962"/>
            <a:ext cx="10318677" cy="4075739"/>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32146" tIns="54425" rIns="32146" bIns="54425" rtlCol="0" anchor="t"/>
          <a:lstStyle/>
          <a:p>
            <a:pPr algn="just">
              <a:lnSpc>
                <a:spcPct val="150000"/>
              </a:lnSpc>
            </a:pPr>
            <a:endParaRPr lang="en-US" altLang="zh-CN" sz="2400" dirty="0" smtClean="0">
              <a:solidFill>
                <a:schemeClr val="bg2"/>
              </a:solidFill>
              <a:latin typeface="微软雅黑" panose="020B0503020204020204" charset="-122"/>
              <a:ea typeface="微软雅黑" panose="020B0503020204020204" charset="-122"/>
            </a:endParaRPr>
          </a:p>
          <a:p>
            <a:pPr algn="just">
              <a:lnSpc>
                <a:spcPct val="150000"/>
              </a:lnSpc>
            </a:pPr>
            <a:r>
              <a:rPr lang="en-US" altLang="zh-CN" sz="2400" dirty="0" smtClean="0">
                <a:solidFill>
                  <a:schemeClr val="bg2"/>
                </a:solidFill>
                <a:latin typeface="微软雅黑" panose="020B0503020204020204" charset="-122"/>
                <a:ea typeface="微软雅黑" panose="020B0503020204020204" charset="-122"/>
              </a:rPr>
              <a:t>3.</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企业和学校餐饮配送行业代码为</a:t>
            </a: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6241</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，机构餐饮行业代码为</a:t>
            </a:r>
            <a:r>
              <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6299</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。营业网点个数请按照</a:t>
            </a:r>
            <a:r>
              <a:rPr lang="zh-CN" altLang="en-US" sz="2400" dirty="0" smtClean="0">
                <a:solidFill>
                  <a:srgbClr val="FF0000"/>
                </a:solidFill>
                <a:latin typeface="微软雅黑" panose="020B0503020204020204" charset="-122"/>
                <a:ea typeface="微软雅黑" panose="020B0503020204020204" charset="-122"/>
                <a:cs typeface="Times New Roman" panose="02020603050405020304" pitchFamily="18" charset="0"/>
                <a:sym typeface="+mn-ea"/>
              </a:rPr>
              <a:t>实际提供服务对象</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sym typeface="+mn-ea"/>
              </a:rPr>
              <a:t>个数填写。</a:t>
            </a:r>
          </a:p>
          <a:p>
            <a:pPr fontAlgn="ctr">
              <a:lnSpc>
                <a:spcPct val="150000"/>
              </a:lnSpc>
              <a:spcBef>
                <a:spcPts val="0"/>
              </a:spcBef>
              <a:spcAft>
                <a:spcPts val="0"/>
              </a:spcAft>
              <a:defRPr/>
            </a:pPr>
            <a:endParaRPr lang="en-US" altLang="zh-CN" sz="2400" dirty="0" smtClean="0">
              <a:solidFill>
                <a:schemeClr val="bg2"/>
              </a:solidFill>
              <a:latin typeface="微软雅黑" panose="020B0503020204020204" charset="-122"/>
              <a:ea typeface="微软雅黑" panose="020B0503020204020204" charset="-122"/>
              <a:sym typeface="+mn-ea"/>
            </a:endParaRPr>
          </a:p>
          <a:p>
            <a:pPr fontAlgn="ctr">
              <a:lnSpc>
                <a:spcPct val="150000"/>
              </a:lnSpc>
              <a:spcBef>
                <a:spcPts val="0"/>
              </a:spcBef>
              <a:spcAft>
                <a:spcPts val="0"/>
              </a:spcAft>
              <a:defRPr/>
            </a:pPr>
            <a:r>
              <a:rPr lang="en-US" altLang="zh-CN" sz="2400" dirty="0" smtClean="0">
                <a:solidFill>
                  <a:schemeClr val="bg2"/>
                </a:solidFill>
                <a:latin typeface="微软雅黑" panose="020B0503020204020204" charset="-122"/>
                <a:ea typeface="微软雅黑" panose="020B0503020204020204" charset="-122"/>
                <a:sym typeface="+mn-ea"/>
              </a:rPr>
              <a:t>4.</a:t>
            </a:r>
            <a:r>
              <a:rPr lang="zh-CN" altLang="en-US" sz="2400" dirty="0" smtClean="0">
                <a:solidFill>
                  <a:schemeClr val="bg2"/>
                </a:solidFill>
                <a:latin typeface="微软雅黑" panose="020B0503020204020204" charset="-122"/>
                <a:ea typeface="微软雅黑" panose="020B0503020204020204" charset="-122"/>
                <a:sym typeface="+mn-ea"/>
              </a:rPr>
              <a:t>外卖送餐服务（</a:t>
            </a:r>
            <a:r>
              <a:rPr lang="en-US" altLang="zh-CN" sz="2400" dirty="0" smtClean="0">
                <a:solidFill>
                  <a:schemeClr val="bg2"/>
                </a:solidFill>
                <a:latin typeface="微软雅黑" panose="020B0503020204020204" charset="-122"/>
                <a:ea typeface="微软雅黑" panose="020B0503020204020204" charset="-122"/>
                <a:sym typeface="+mn-ea"/>
              </a:rPr>
              <a:t>6242</a:t>
            </a:r>
            <a:r>
              <a:rPr lang="zh-CN" altLang="en-US" sz="2400" dirty="0" smtClean="0">
                <a:solidFill>
                  <a:schemeClr val="bg2"/>
                </a:solidFill>
                <a:latin typeface="微软雅黑" panose="020B0503020204020204" charset="-122"/>
                <a:ea typeface="微软雅黑" panose="020B0503020204020204" charset="-122"/>
                <a:sym typeface="+mn-ea"/>
              </a:rPr>
              <a:t>）</a:t>
            </a:r>
            <a:r>
              <a:rPr lang="zh-CN" altLang="en-US" sz="2400" dirty="0" smtClean="0">
                <a:solidFill>
                  <a:schemeClr val="bg2"/>
                </a:solidFill>
                <a:latin typeface="微软雅黑" panose="020B0503020204020204" charset="-122"/>
                <a:ea typeface="微软雅黑" panose="020B0503020204020204" charset="-122"/>
              </a:rPr>
              <a:t>要求企业必须有餐食制作，同时主要业务是外卖服务，如果只是外卖送餐服务则属于服务业企业。</a:t>
            </a:r>
          </a:p>
        </p:txBody>
      </p:sp>
      <p:sp>
        <p:nvSpPr>
          <p:cNvPr id="7" name="矩形 6"/>
          <p:cNvSpPr/>
          <p:nvPr/>
        </p:nvSpPr>
        <p:spPr>
          <a:xfrm>
            <a:off x="1467189" y="1053412"/>
            <a:ext cx="5721332" cy="617744"/>
          </a:xfrm>
          <a:prstGeom prst="rect">
            <a:avLst/>
          </a:prstGeom>
        </p:spPr>
        <p:txBody>
          <a:bodyPr wrap="none" lIns="108850" tIns="54425" rIns="108850" bIns="54425">
            <a:spAutoFit/>
          </a:bodyPr>
          <a:lstStyle/>
          <a:p>
            <a:pPr marL="1170139" indent="-1170139" algn="ctr">
              <a:spcBef>
                <a:spcPct val="20000"/>
              </a:spcBef>
              <a:buClr>
                <a:schemeClr val="hlink"/>
              </a:buClr>
              <a:defRPr/>
            </a:pP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r>
              <a:rPr lang="en-US" altLang="zh-CN"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需重点关注行业</a:t>
            </a:r>
          </a:p>
        </p:txBody>
      </p:sp>
      <p:sp>
        <p:nvSpPr>
          <p:cNvPr id="2" name="文本框 1"/>
          <p:cNvSpPr txBox="1"/>
          <p:nvPr/>
        </p:nvSpPr>
        <p:spPr>
          <a:xfrm>
            <a:off x="243531"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1487400" y="2501100"/>
            <a:ext cx="10413491" cy="4083054"/>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32146" tIns="54425" rIns="32146" bIns="54425" rtlCol="0" anchor="t"/>
          <a:lstStyle/>
          <a:p>
            <a:pPr marL="544251" indent="-544251" fontAlgn="auto">
              <a:lnSpc>
                <a:spcPct val="150000"/>
              </a:lnSpc>
              <a:spcBef>
                <a:spcPts val="0"/>
              </a:spcBef>
              <a:spcAft>
                <a:spcPts val="0"/>
              </a:spcAft>
              <a:buAutoNum type="arabicPeriod"/>
            </a:pPr>
            <a:r>
              <a:rPr lang="zh-CN" altLang="en-US" sz="2400" dirty="0" smtClean="0">
                <a:solidFill>
                  <a:schemeClr val="bg2"/>
                </a:solidFill>
                <a:latin typeface="微软雅黑" panose="020B0503020204020204" charset="-122"/>
                <a:ea typeface="微软雅黑" panose="020B0503020204020204" charset="-122"/>
              </a:rPr>
              <a:t>当月会计确认的收入，“本月”及“</a:t>
            </a:r>
            <a:r>
              <a:rPr lang="en-US" altLang="zh-CN" sz="2400" dirty="0" smtClean="0">
                <a:solidFill>
                  <a:schemeClr val="bg2"/>
                </a:solidFill>
                <a:latin typeface="微软雅黑" panose="020B0503020204020204" charset="-122"/>
                <a:ea typeface="微软雅黑" panose="020B0503020204020204" charset="-122"/>
              </a:rPr>
              <a:t>1-</a:t>
            </a:r>
            <a:r>
              <a:rPr lang="zh-CN" altLang="en-US" sz="2400" dirty="0" smtClean="0">
                <a:solidFill>
                  <a:schemeClr val="bg2"/>
                </a:solidFill>
                <a:latin typeface="微软雅黑" panose="020B0503020204020204" charset="-122"/>
                <a:ea typeface="微软雅黑" panose="020B0503020204020204" charset="-122"/>
              </a:rPr>
              <a:t>本月”都计，无需分劈。</a:t>
            </a:r>
            <a:endParaRPr lang="en-US" altLang="zh-CN" sz="2400" dirty="0" smtClean="0">
              <a:solidFill>
                <a:schemeClr val="bg2"/>
              </a:solidFill>
              <a:latin typeface="微软雅黑" panose="020B0503020204020204" charset="-122"/>
              <a:ea typeface="微软雅黑" panose="020B0503020204020204" charset="-122"/>
            </a:endParaRPr>
          </a:p>
          <a:p>
            <a:pPr marL="544251" indent="-544251" fontAlgn="auto">
              <a:lnSpc>
                <a:spcPct val="150000"/>
              </a:lnSpc>
              <a:spcBef>
                <a:spcPts val="0"/>
              </a:spcBef>
              <a:spcAft>
                <a:spcPts val="0"/>
              </a:spcAft>
              <a:buAutoNum type="arabicPeriod"/>
            </a:pPr>
            <a:r>
              <a:rPr lang="zh-CN" altLang="en-US" sz="2400" dirty="0" smtClean="0">
                <a:solidFill>
                  <a:schemeClr val="bg2"/>
                </a:solidFill>
                <a:latin typeface="微软雅黑" panose="020B0503020204020204" charset="-122"/>
                <a:ea typeface="微软雅黑" panose="020B0503020204020204" charset="-122"/>
                <a:sym typeface="+mn-ea"/>
              </a:rPr>
              <a:t>对住宿业，短期为住宿，长期租房收入（</a:t>
            </a:r>
            <a:r>
              <a:rPr lang="zh-CN" altLang="en-US" sz="2400" dirty="0" smtClean="0">
                <a:solidFill>
                  <a:srgbClr val="FF0000"/>
                </a:solidFill>
                <a:latin typeface="微软雅黑" panose="020B0503020204020204" charset="-122"/>
                <a:ea typeface="微软雅黑" panose="020B0503020204020204" charset="-122"/>
                <a:sym typeface="+mn-ea"/>
              </a:rPr>
              <a:t>半年以上</a:t>
            </a:r>
            <a:r>
              <a:rPr lang="zh-CN" altLang="en-US" sz="2400" dirty="0" smtClean="0">
                <a:solidFill>
                  <a:schemeClr val="bg2"/>
                </a:solidFill>
                <a:latin typeface="微软雅黑" panose="020B0503020204020204" charset="-122"/>
                <a:ea typeface="微软雅黑" panose="020B0503020204020204" charset="-122"/>
                <a:sym typeface="+mn-ea"/>
              </a:rPr>
              <a:t>）计入</a:t>
            </a:r>
            <a:r>
              <a:rPr lang="en-US" altLang="zh-CN" sz="2400" dirty="0" smtClean="0">
                <a:solidFill>
                  <a:schemeClr val="bg2"/>
                </a:solidFill>
                <a:latin typeface="微软雅黑" panose="020B0503020204020204" charset="-122"/>
                <a:ea typeface="微软雅黑" panose="020B0503020204020204" charset="-122"/>
                <a:sym typeface="+mn-ea"/>
              </a:rPr>
              <a:t>”</a:t>
            </a:r>
            <a:r>
              <a:rPr lang="zh-CN" altLang="en-US" sz="2400" dirty="0" smtClean="0">
                <a:solidFill>
                  <a:schemeClr val="bg2"/>
                </a:solidFill>
                <a:latin typeface="微软雅黑" panose="020B0503020204020204" charset="-122"/>
                <a:ea typeface="微软雅黑" panose="020B0503020204020204" charset="-122"/>
                <a:sym typeface="+mn-ea"/>
              </a:rPr>
              <a:t>其他收入</a:t>
            </a:r>
            <a:r>
              <a:rPr lang="en-US" altLang="zh-CN" sz="2400" dirty="0" smtClean="0">
                <a:solidFill>
                  <a:schemeClr val="bg2"/>
                </a:solidFill>
                <a:latin typeface="微软雅黑" panose="020B0503020204020204" charset="-122"/>
                <a:ea typeface="微软雅黑" panose="020B0503020204020204" charset="-122"/>
                <a:sym typeface="+mn-ea"/>
              </a:rPr>
              <a:t>“</a:t>
            </a:r>
            <a:r>
              <a:rPr lang="zh-CN" altLang="en-US" sz="2400" dirty="0" smtClean="0">
                <a:solidFill>
                  <a:schemeClr val="bg2"/>
                </a:solidFill>
                <a:latin typeface="微软雅黑" panose="020B0503020204020204" charset="-122"/>
                <a:ea typeface="微软雅黑" panose="020B0503020204020204" charset="-122"/>
                <a:sym typeface="+mn-ea"/>
              </a:rPr>
              <a:t>，需</a:t>
            </a:r>
            <a:r>
              <a:rPr lang="zh-CN" altLang="en-US" sz="2400" dirty="0" smtClean="0">
                <a:solidFill>
                  <a:srgbClr val="FF0000"/>
                </a:solidFill>
                <a:latin typeface="微软雅黑" panose="020B0503020204020204" charset="-122"/>
                <a:ea typeface="微软雅黑" panose="020B0503020204020204" charset="-122"/>
                <a:sym typeface="+mn-ea"/>
              </a:rPr>
              <a:t>分劈到每个月</a:t>
            </a:r>
            <a:r>
              <a:rPr lang="zh-CN" altLang="en-US" sz="2400" dirty="0" smtClean="0">
                <a:solidFill>
                  <a:schemeClr val="bg2"/>
                </a:solidFill>
                <a:latin typeface="微软雅黑" panose="020B0503020204020204" charset="-122"/>
                <a:ea typeface="微软雅黑" panose="020B0503020204020204" charset="-122"/>
                <a:sym typeface="+mn-ea"/>
              </a:rPr>
              <a:t>的“本月” 。</a:t>
            </a:r>
            <a:endParaRPr lang="en-US" altLang="zh-CN" sz="2400" dirty="0" smtClean="0">
              <a:solidFill>
                <a:schemeClr val="bg2"/>
              </a:solidFill>
              <a:latin typeface="微软雅黑" panose="020B0503020204020204" charset="-122"/>
              <a:ea typeface="微软雅黑" panose="020B0503020204020204" charset="-122"/>
              <a:sym typeface="+mn-ea"/>
            </a:endParaRPr>
          </a:p>
          <a:p>
            <a:pPr fontAlgn="auto">
              <a:lnSpc>
                <a:spcPct val="150000"/>
              </a:lnSpc>
              <a:spcBef>
                <a:spcPts val="0"/>
              </a:spcBef>
              <a:spcAft>
                <a:spcPts val="0"/>
              </a:spcAft>
            </a:pPr>
            <a:endParaRPr lang="zh-CN" altLang="en-US" sz="2400" b="1" dirty="0" smtClean="0">
              <a:solidFill>
                <a:schemeClr val="tx2"/>
              </a:solidFill>
              <a:latin typeface="微软雅黑" panose="020B0503020204020204" charset="-122"/>
              <a:ea typeface="微软雅黑" panose="020B0503020204020204" charset="-122"/>
              <a:sym typeface="+mn-ea"/>
            </a:endParaRPr>
          </a:p>
          <a:p>
            <a:pPr fontAlgn="auto">
              <a:lnSpc>
                <a:spcPct val="150000"/>
              </a:lnSpc>
              <a:spcBef>
                <a:spcPts val="0"/>
              </a:spcBef>
              <a:spcAft>
                <a:spcPts val="0"/>
              </a:spcAft>
            </a:pPr>
            <a:endParaRPr lang="en-US" altLang="zh-CN" sz="2400" dirty="0" smtClean="0">
              <a:solidFill>
                <a:schemeClr val="tx1"/>
              </a:solidFill>
              <a:latin typeface="微软雅黑" panose="020B0503020204020204" charset="-122"/>
              <a:ea typeface="微软雅黑" panose="020B0503020204020204" charset="-122"/>
            </a:endParaRPr>
          </a:p>
          <a:p>
            <a:pPr fontAlgn="auto">
              <a:lnSpc>
                <a:spcPct val="150000"/>
              </a:lnSpc>
              <a:spcBef>
                <a:spcPts val="0"/>
              </a:spcBef>
              <a:spcAft>
                <a:spcPts val="0"/>
              </a:spcAft>
            </a:pPr>
            <a:endParaRPr lang="zh-CN" altLang="en-US" sz="2400" dirty="0" smtClean="0">
              <a:solidFill>
                <a:srgbClr val="FF0000"/>
              </a:solidFill>
              <a:latin typeface="微软雅黑" panose="020B0503020204020204" charset="-122"/>
              <a:ea typeface="微软雅黑" panose="020B0503020204020204" charset="-122"/>
            </a:endParaRPr>
          </a:p>
        </p:txBody>
      </p:sp>
      <p:sp>
        <p:nvSpPr>
          <p:cNvPr id="7" name="矩形 6"/>
          <p:cNvSpPr/>
          <p:nvPr/>
        </p:nvSpPr>
        <p:spPr>
          <a:xfrm>
            <a:off x="1487547" y="1052777"/>
            <a:ext cx="4451754" cy="617744"/>
          </a:xfrm>
          <a:prstGeom prst="rect">
            <a:avLst/>
          </a:prstGeom>
        </p:spPr>
        <p:txBody>
          <a:bodyPr wrap="none" lIns="108850" tIns="54425" rIns="108850" bIns="54425">
            <a:spAutoFit/>
          </a:bodyPr>
          <a:lstStyle/>
          <a:p>
            <a:pPr marL="1170139" indent="-1170139">
              <a:spcBef>
                <a:spcPct val="20000"/>
              </a:spcBef>
              <a:buClr>
                <a:schemeClr val="hlink"/>
              </a:buClr>
              <a:defRPr/>
            </a:pP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r>
              <a:rPr lang="en-US" altLang="zh-CN"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数据分劈</a:t>
            </a:r>
          </a:p>
        </p:txBody>
      </p:sp>
      <p:sp>
        <p:nvSpPr>
          <p:cNvPr id="4" name="文本框 3"/>
          <p:cNvSpPr txBox="1"/>
          <p:nvPr/>
        </p:nvSpPr>
        <p:spPr>
          <a:xfrm>
            <a:off x="243531"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1" name="矩形"/>
          <p:cNvSpPr/>
          <p:nvPr/>
        </p:nvSpPr>
        <p:spPr>
          <a:xfrm>
            <a:off x="1094545" y="1701559"/>
            <a:ext cx="11095867" cy="3960432"/>
          </a:xfrm>
          <a:prstGeom prst="rect">
            <a:avLst/>
          </a:prstGeom>
          <a:noFill/>
          <a:ln w="12700" cap="rnd" cmpd="sng">
            <a:noFill/>
            <a:prstDash val="sysDot"/>
            <a:miter/>
          </a:ln>
        </p:spPr>
        <p:txBody>
          <a:bodyPr vert="horz" wrap="square" lIns="81651" tIns="40825" rIns="81651" bIns="40825" anchor="t" anchorCtr="0">
            <a:spAutoFit/>
          </a:bodyPr>
          <a:lstStyle/>
          <a:p>
            <a:pPr>
              <a:lnSpc>
                <a:spcPct val="150000"/>
              </a:lnSpc>
              <a:spcBef>
                <a:spcPts val="0"/>
              </a:spcBef>
              <a:spcAft>
                <a:spcPts val="0"/>
              </a:spcAft>
            </a:pPr>
            <a:r>
              <a:rPr lang="zh-CN" altLang="en-US" sz="2400" dirty="0" smtClean="0">
                <a:solidFill>
                  <a:schemeClr val="bg2"/>
                </a:solidFill>
                <a:latin typeface="微软雅黑" panose="020B0503020204020204" charset="-122"/>
                <a:ea typeface="微软雅黑" panose="020B0503020204020204" charset="-122"/>
              </a:rPr>
              <a:t>如果在填报时间截止时，相关收入数据还未能获取的情况下，如结算单据未到，避免漏报数据，允许适当预估。</a:t>
            </a:r>
          </a:p>
          <a:p>
            <a:pPr algn="ctr">
              <a:lnSpc>
                <a:spcPct val="150000"/>
              </a:lnSpc>
              <a:spcBef>
                <a:spcPts val="0"/>
              </a:spcBef>
              <a:spcAft>
                <a:spcPts val="0"/>
              </a:spcAft>
            </a:pPr>
            <a:endParaRPr lang="en-US" altLang="zh-CN" sz="2400" dirty="0">
              <a:latin typeface="微软雅黑" panose="020B0503020204020204" charset="-122"/>
              <a:ea typeface="微软雅黑" panose="020B0503020204020204" charset="-122"/>
              <a:cs typeface="Times New Roman" panose="02020603050405020304" pitchFamily="18" charset="0"/>
            </a:endParaRPr>
          </a:p>
          <a:p>
            <a:pPr>
              <a:lnSpc>
                <a:spcPct val="150000"/>
              </a:lnSpc>
              <a:spcBef>
                <a:spcPts val="0"/>
              </a:spcBef>
              <a:spcAft>
                <a:spcPts val="0"/>
              </a:spcAft>
            </a:pPr>
            <a:r>
              <a:rPr lang="zh-CN" altLang="en-US" sz="2400" b="1" dirty="0" smtClean="0">
                <a:solidFill>
                  <a:srgbClr val="7030A0"/>
                </a:solidFill>
                <a:latin typeface="微软雅黑" panose="020B0503020204020204" charset="-122"/>
                <a:ea typeface="微软雅黑" panose="020B0503020204020204" charset="-122"/>
                <a:cs typeface="Times New Roman" panose="02020603050405020304" pitchFamily="18" charset="0"/>
              </a:rPr>
              <a:t>方法</a:t>
            </a:r>
            <a:r>
              <a:rPr lang="en-US" altLang="zh-CN" sz="2400" dirty="0" smtClean="0">
                <a:solidFill>
                  <a:schemeClr val="tx2"/>
                </a:solidFill>
                <a:latin typeface="微软雅黑" panose="020B0503020204020204" charset="-122"/>
                <a:ea typeface="微软雅黑" panose="020B0503020204020204" charset="-122"/>
                <a:cs typeface="Times New Roman" panose="02020603050405020304" pitchFamily="18" charset="0"/>
              </a:rPr>
              <a:t>  </a:t>
            </a:r>
            <a:r>
              <a:rPr lang="zh-CN" altLang="en-US" sz="2400" dirty="0">
                <a:solidFill>
                  <a:schemeClr val="bg2"/>
                </a:solidFill>
                <a:latin typeface="微软雅黑" panose="020B0503020204020204" charset="-122"/>
                <a:ea typeface="微软雅黑" panose="020B0503020204020204" charset="-122"/>
                <a:cs typeface="Times New Roman" panose="02020603050405020304" pitchFamily="18" charset="0"/>
              </a:rPr>
              <a:t>以上期、同期数据为基础，结合</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rPr>
              <a:t>企业本期</a:t>
            </a:r>
            <a:r>
              <a:rPr lang="zh-CN" altLang="en-US" sz="2400" dirty="0">
                <a:solidFill>
                  <a:schemeClr val="bg2"/>
                </a:solidFill>
                <a:latin typeface="微软雅黑" panose="020B0503020204020204" charset="-122"/>
                <a:ea typeface="微软雅黑" panose="020B0503020204020204" charset="-122"/>
                <a:cs typeface="Times New Roman" panose="02020603050405020304" pitchFamily="18" charset="0"/>
              </a:rPr>
              <a:t>经营状况做适当</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rPr>
              <a:t>调整（</a:t>
            </a:r>
            <a:r>
              <a:rPr lang="zh-CN" altLang="en-US" sz="2400" dirty="0" smtClean="0">
                <a:solidFill>
                  <a:srgbClr val="FF0000"/>
                </a:solidFill>
                <a:latin typeface="微软雅黑" panose="020B0503020204020204" charset="-122"/>
                <a:ea typeface="微软雅黑" panose="020B0503020204020204" charset="-122"/>
                <a:cs typeface="Times New Roman" panose="02020603050405020304" pitchFamily="18" charset="0"/>
              </a:rPr>
              <a:t>留存依据</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rPr>
              <a:t>）。</a:t>
            </a:r>
          </a:p>
          <a:p>
            <a:pPr>
              <a:lnSpc>
                <a:spcPct val="150000"/>
              </a:lnSpc>
              <a:spcBef>
                <a:spcPts val="0"/>
              </a:spcBef>
              <a:spcAft>
                <a:spcPts val="0"/>
              </a:spcAft>
            </a:pPr>
            <a:endParaRPr lang="en-US" altLang="zh-CN" sz="2400" dirty="0" smtClean="0">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zh-CN" altLang="en-US" sz="2400" b="1" dirty="0" smtClean="0">
                <a:solidFill>
                  <a:srgbClr val="7030A0"/>
                </a:solidFill>
                <a:latin typeface="微软雅黑" panose="020B0503020204020204" charset="-122"/>
                <a:ea typeface="微软雅黑" panose="020B0503020204020204" charset="-122"/>
                <a:cs typeface="Times New Roman" panose="02020603050405020304" pitchFamily="18" charset="0"/>
              </a:rPr>
              <a:t>注意</a:t>
            </a:r>
            <a:r>
              <a:rPr lang="en-US" altLang="zh-CN" sz="2400" b="1" dirty="0" smtClean="0">
                <a:solidFill>
                  <a:schemeClr val="tx2"/>
                </a:solidFill>
                <a:latin typeface="微软雅黑" panose="020B0503020204020204" charset="-122"/>
                <a:ea typeface="微软雅黑" panose="020B0503020204020204" charset="-122"/>
                <a:cs typeface="Times New Roman" panose="02020603050405020304" pitchFamily="18" charset="0"/>
              </a:rPr>
              <a:t> </a:t>
            </a:r>
            <a:r>
              <a:rPr lang="en-US" altLang="zh-CN" sz="2400" dirty="0" smtClean="0">
                <a:solidFill>
                  <a:schemeClr val="tx2"/>
                </a:solidFill>
                <a:latin typeface="微软雅黑" panose="020B0503020204020204" charset="-122"/>
                <a:ea typeface="微软雅黑" panose="020B0503020204020204" charset="-122"/>
                <a:cs typeface="Times New Roman" panose="02020603050405020304" pitchFamily="18" charset="0"/>
              </a:rPr>
              <a:t> </a:t>
            </a:r>
            <a:r>
              <a:rPr lang="zh-CN" altLang="en-US" sz="2400" dirty="0" smtClean="0">
                <a:solidFill>
                  <a:schemeClr val="bg2"/>
                </a:solidFill>
                <a:latin typeface="微软雅黑" panose="020B0503020204020204" charset="-122"/>
                <a:ea typeface="微软雅黑" panose="020B0503020204020204" charset="-122"/>
                <a:cs typeface="Times New Roman" panose="02020603050405020304" pitchFamily="18" charset="0"/>
              </a:rPr>
              <a:t>下月应结合上月的实际数据，将差额调整在下月的累计中。</a:t>
            </a:r>
            <a:endParaRPr lang="en-US" altLang="zh-CN" sz="2400" dirty="0" smtClean="0">
              <a:solidFill>
                <a:schemeClr val="bg2"/>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en-US" altLang="zh-CN" sz="2400" dirty="0" smtClean="0">
                <a:latin typeface="微软雅黑" panose="020B0503020204020204" charset="-122"/>
                <a:ea typeface="微软雅黑" panose="020B0503020204020204" charset="-122"/>
                <a:cs typeface="Times New Roman" panose="02020603050405020304" pitchFamily="18" charset="0"/>
              </a:rPr>
              <a:t>          </a:t>
            </a:r>
            <a:r>
              <a:rPr lang="en-US" altLang="zh-CN" sz="2400" dirty="0" smtClean="0">
                <a:solidFill>
                  <a:schemeClr val="tx2"/>
                </a:solidFill>
                <a:latin typeface="微软雅黑" panose="020B0503020204020204" charset="-122"/>
                <a:ea typeface="微软雅黑" panose="020B0503020204020204" charset="-122"/>
                <a:cs typeface="Times New Roman" panose="02020603050405020304" pitchFamily="18" charset="0"/>
              </a:rPr>
              <a:t>  </a:t>
            </a:r>
            <a:r>
              <a:rPr lang="zh-CN" altLang="en-US"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例：</a:t>
            </a:r>
            <a:r>
              <a:rPr lang="en-US" altLang="zh-CN"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1-9</a:t>
            </a:r>
            <a:r>
              <a:rPr lang="zh-CN" altLang="en-US"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月数据</a:t>
            </a:r>
            <a:r>
              <a:rPr lang="en-US" altLang="zh-CN"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=1-8</a:t>
            </a:r>
            <a:r>
              <a:rPr lang="zh-CN" altLang="en-US"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月实际数据</a:t>
            </a:r>
            <a:r>
              <a:rPr lang="en-US" altLang="zh-CN"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+9</a:t>
            </a:r>
            <a:r>
              <a:rPr lang="zh-CN" altLang="en-US" sz="2400" dirty="0" smtClean="0">
                <a:solidFill>
                  <a:srgbClr val="7030A0"/>
                </a:solidFill>
                <a:latin typeface="微软雅黑" panose="020B0503020204020204" charset="-122"/>
                <a:ea typeface="微软雅黑" panose="020B0503020204020204" charset="-122"/>
                <a:cs typeface="Times New Roman" panose="02020603050405020304" pitchFamily="18" charset="0"/>
              </a:rPr>
              <a:t>月预估数据</a:t>
            </a:r>
          </a:p>
        </p:txBody>
      </p:sp>
      <p:sp>
        <p:nvSpPr>
          <p:cNvPr id="5" name="TextBox 3"/>
          <p:cNvSpPr txBox="1"/>
          <p:nvPr/>
        </p:nvSpPr>
        <p:spPr>
          <a:xfrm>
            <a:off x="1487567" y="1053690"/>
            <a:ext cx="5077618" cy="617744"/>
          </a:xfrm>
          <a:prstGeom prst="rect">
            <a:avLst/>
          </a:prstGeom>
          <a:noFill/>
        </p:spPr>
        <p:txBody>
          <a:bodyPr wrap="square" lIns="108850" tIns="54425" rIns="108850" bIns="54425" rtlCol="0">
            <a:spAutoFit/>
          </a:bodyPr>
          <a:lstStyle/>
          <a:p>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r>
              <a:rPr lang="en-US" altLang="zh-CN"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30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合理预估</a:t>
            </a:r>
          </a:p>
        </p:txBody>
      </p:sp>
      <p:sp>
        <p:nvSpPr>
          <p:cNvPr id="2" name="文本框 1"/>
          <p:cNvSpPr txBox="1"/>
          <p:nvPr/>
        </p:nvSpPr>
        <p:spPr>
          <a:xfrm>
            <a:off x="243531"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8" name="矩形"/>
          <p:cNvSpPr/>
          <p:nvPr/>
        </p:nvSpPr>
        <p:spPr>
          <a:xfrm>
            <a:off x="1487396" y="1197451"/>
            <a:ext cx="4500795" cy="590279"/>
          </a:xfrm>
          <a:prstGeom prst="rect">
            <a:avLst/>
          </a:prstGeom>
          <a:noFill/>
          <a:ln w="41275" cap="flat" cmpd="sng">
            <a:noFill/>
            <a:prstDash val="solid"/>
            <a:miter/>
          </a:ln>
        </p:spPr>
        <p:txBody>
          <a:bodyPr vert="horz" wrap="square" lIns="81651" tIns="40825" rIns="81651" bIns="40825" anchor="t" anchorCtr="0">
            <a:spAutoFit/>
          </a:bodyPr>
          <a:lstStyle/>
          <a:p>
            <a:r>
              <a:rPr lang="zh-CN" altLang="en-US" sz="3300" b="1" dirty="0" smtClean="0">
                <a:solidFill>
                  <a:srgbClr val="7030A0"/>
                </a:solidFill>
                <a:latin typeface="黑体" panose="02010609060101010101" pitchFamily="49" charset="-122"/>
                <a:ea typeface="黑体" panose="02010609060101010101" pitchFamily="49" charset="-122"/>
              </a:rPr>
              <a:t>做好统计工作交接</a:t>
            </a:r>
          </a:p>
        </p:txBody>
      </p:sp>
      <p:sp>
        <p:nvSpPr>
          <p:cNvPr id="699" name="矩形"/>
          <p:cNvSpPr/>
          <p:nvPr/>
        </p:nvSpPr>
        <p:spPr>
          <a:xfrm>
            <a:off x="5107738" y="1755545"/>
            <a:ext cx="2736973" cy="432373"/>
          </a:xfrm>
          <a:prstGeom prst="rect">
            <a:avLst/>
          </a:prstGeom>
          <a:noFill/>
          <a:ln w="9525" cap="flat" cmpd="sng">
            <a:noFill/>
            <a:prstDash val="solid"/>
            <a:miter/>
          </a:ln>
        </p:spPr>
        <p:txBody>
          <a:bodyPr vert="horz" wrap="square" lIns="81651" tIns="40825" rIns="81651" bIns="40825" anchor="b" anchorCtr="0"/>
          <a:lstStyle/>
          <a:p>
            <a:pPr algn="ctr">
              <a:spcBef>
                <a:spcPts val="0"/>
              </a:spcBef>
              <a:spcAft>
                <a:spcPts val="0"/>
              </a:spcAft>
            </a:pPr>
            <a:endParaRPr lang="zh-CN" altLang="en-US" sz="29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700" name="矩形"/>
          <p:cNvSpPr/>
          <p:nvPr/>
        </p:nvSpPr>
        <p:spPr>
          <a:xfrm>
            <a:off x="1487400" y="2217496"/>
            <a:ext cx="10179970" cy="1855240"/>
          </a:xfrm>
          <a:prstGeom prst="rect">
            <a:avLst/>
          </a:prstGeom>
          <a:noFill/>
          <a:ln w="28575" cap="rnd" cmpd="sng">
            <a:noFill/>
            <a:prstDash val="sysDot"/>
            <a:miter/>
          </a:ln>
        </p:spPr>
        <p:txBody>
          <a:bodyPr vert="horz" wrap="square" lIns="81651" tIns="40825" rIns="81651" bIns="40825" anchor="t" anchorCtr="0">
            <a:spAutoFit/>
          </a:bodyPr>
          <a:lstStyle/>
          <a:p>
            <a:pPr>
              <a:lnSpc>
                <a:spcPct val="120000"/>
              </a:lnSpc>
              <a:defRPr/>
            </a:pPr>
            <a:r>
              <a:rPr lang="en-US" altLang="zh-CN" sz="2400" dirty="0" smtClean="0">
                <a:solidFill>
                  <a:schemeClr val="bg2"/>
                </a:solidFill>
                <a:latin typeface="微软雅黑" pitchFamily="34" charset="-122"/>
                <a:ea typeface="微软雅黑" pitchFamily="34" charset="-122"/>
              </a:rPr>
              <a:t>1.</a:t>
            </a:r>
            <a:r>
              <a:rPr lang="zh-CN" altLang="en-US" sz="2400" dirty="0" smtClean="0">
                <a:solidFill>
                  <a:schemeClr val="bg2"/>
                </a:solidFill>
                <a:latin typeface="微软雅黑" pitchFamily="34" charset="-122"/>
                <a:ea typeface="微软雅黑" pitchFamily="34" charset="-122"/>
              </a:rPr>
              <a:t>如出现统计人员变更</a:t>
            </a:r>
            <a:r>
              <a:rPr lang="zh-CN" altLang="en-US" sz="2400" dirty="0" smtClean="0">
                <a:solidFill>
                  <a:schemeClr val="bg2"/>
                </a:solidFill>
                <a:latin typeface="微软雅黑" pitchFamily="34" charset="-122"/>
                <a:ea typeface="微软雅黑" pitchFamily="34" charset="-122"/>
              </a:rPr>
              <a:t>，做好</a:t>
            </a:r>
            <a:r>
              <a:rPr lang="zh-CN" altLang="en-US" sz="2400" dirty="0" smtClean="0">
                <a:solidFill>
                  <a:schemeClr val="bg2"/>
                </a:solidFill>
                <a:latin typeface="微软雅黑" pitchFamily="34" charset="-122"/>
                <a:ea typeface="微软雅黑" pitchFamily="34" charset="-122"/>
              </a:rPr>
              <a:t>统计数据、统计台账和统计工作的交接。</a:t>
            </a:r>
          </a:p>
          <a:p>
            <a:pPr>
              <a:lnSpc>
                <a:spcPct val="120000"/>
              </a:lnSpc>
              <a:defRPr/>
            </a:pPr>
            <a:endParaRPr lang="en-US" altLang="zh-CN" sz="2400" dirty="0" smtClean="0">
              <a:solidFill>
                <a:schemeClr val="bg2"/>
              </a:solidFill>
              <a:latin typeface="微软雅黑" pitchFamily="34" charset="-122"/>
              <a:ea typeface="微软雅黑" pitchFamily="34" charset="-122"/>
            </a:endParaRPr>
          </a:p>
          <a:p>
            <a:pPr>
              <a:lnSpc>
                <a:spcPct val="120000"/>
              </a:lnSpc>
              <a:defRPr/>
            </a:pPr>
            <a:r>
              <a:rPr lang="en-US" altLang="zh-CN" sz="2400" dirty="0" smtClean="0">
                <a:solidFill>
                  <a:schemeClr val="bg2"/>
                </a:solidFill>
                <a:latin typeface="微软雅黑" pitchFamily="34" charset="-122"/>
                <a:ea typeface="微软雅黑" pitchFamily="34" charset="-122"/>
              </a:rPr>
              <a:t>2.</a:t>
            </a:r>
            <a:r>
              <a:rPr lang="zh-CN" altLang="en-US" sz="2400" dirty="0" smtClean="0">
                <a:solidFill>
                  <a:schemeClr val="bg2"/>
                </a:solidFill>
                <a:latin typeface="微软雅黑" pitchFamily="34" charset="-122"/>
                <a:ea typeface="微软雅黑" pitchFamily="34" charset="-122"/>
              </a:rPr>
              <a:t>请在系统内</a:t>
            </a:r>
            <a:r>
              <a:rPr lang="zh-CN" altLang="en-US" sz="2400" dirty="0" smtClean="0">
                <a:solidFill>
                  <a:srgbClr val="FF0000"/>
                </a:solidFill>
                <a:latin typeface="微软雅黑" pitchFamily="34" charset="-122"/>
                <a:ea typeface="微软雅黑" pitchFamily="34" charset="-122"/>
              </a:rPr>
              <a:t>及时更新</a:t>
            </a:r>
            <a:r>
              <a:rPr lang="zh-CN" altLang="en-US" sz="2400" dirty="0" smtClean="0">
                <a:solidFill>
                  <a:schemeClr val="bg2"/>
                </a:solidFill>
                <a:latin typeface="微软雅黑" pitchFamily="34" charset="-122"/>
                <a:ea typeface="微软雅黑" pitchFamily="34" charset="-122"/>
              </a:rPr>
              <a:t>报表的单位负责人、统计负责人、</a:t>
            </a:r>
            <a:r>
              <a:rPr lang="zh-CN" altLang="en-US" sz="2400" dirty="0" smtClean="0">
                <a:solidFill>
                  <a:srgbClr val="FF0000"/>
                </a:solidFill>
                <a:latin typeface="微软雅黑" pitchFamily="34" charset="-122"/>
                <a:ea typeface="微软雅黑" pitchFamily="34" charset="-122"/>
              </a:rPr>
              <a:t>填表人</a:t>
            </a:r>
            <a:r>
              <a:rPr lang="zh-CN" altLang="en-US" sz="2400" dirty="0" smtClean="0">
                <a:solidFill>
                  <a:schemeClr val="bg2"/>
                </a:solidFill>
                <a:latin typeface="微软雅黑" pitchFamily="34" charset="-122"/>
                <a:ea typeface="微软雅黑" pitchFamily="34" charset="-122"/>
              </a:rPr>
              <a:t>、</a:t>
            </a:r>
            <a:r>
              <a:rPr lang="zh-CN" altLang="en-US" sz="2400" dirty="0" smtClean="0">
                <a:solidFill>
                  <a:srgbClr val="FF0000"/>
                </a:solidFill>
                <a:latin typeface="微软雅黑" pitchFamily="34" charset="-122"/>
                <a:ea typeface="微软雅黑" pitchFamily="34" charset="-122"/>
              </a:rPr>
              <a:t>联系电话</a:t>
            </a:r>
            <a:r>
              <a:rPr lang="zh-CN" altLang="en-US" sz="2400" dirty="0" smtClean="0">
                <a:solidFill>
                  <a:schemeClr val="bg2"/>
                </a:solidFill>
                <a:latin typeface="微软雅黑" pitchFamily="34" charset="-122"/>
                <a:ea typeface="微软雅黑" pitchFamily="34" charset="-122"/>
              </a:rPr>
              <a:t>手机号码等信息，保证统计部门和报表单位的有效沟通。</a:t>
            </a:r>
            <a:endParaRPr lang="en-US" altLang="zh-CN" sz="2400" dirty="0" smtClean="0">
              <a:solidFill>
                <a:schemeClr val="bg2"/>
              </a:solidFill>
              <a:latin typeface="微软雅黑" pitchFamily="34" charset="-122"/>
              <a:ea typeface="微软雅黑" pitchFamily="34" charset="-122"/>
            </a:endParaRPr>
          </a:p>
        </p:txBody>
      </p:sp>
      <p:sp>
        <p:nvSpPr>
          <p:cNvPr id="7" name="文本框 6"/>
          <p:cNvSpPr txBox="1"/>
          <p:nvPr/>
        </p:nvSpPr>
        <p:spPr>
          <a:xfrm>
            <a:off x="243533"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endPar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5" name="矩形 7"/>
          <p:cNvSpPr>
            <a:spLocks noChangeArrowheads="1"/>
          </p:cNvSpPr>
          <p:nvPr/>
        </p:nvSpPr>
        <p:spPr bwMode="auto">
          <a:xfrm>
            <a:off x="1545813" y="1580882"/>
            <a:ext cx="9907243" cy="4521377"/>
          </a:xfrm>
          <a:prstGeom prst="rect">
            <a:avLst/>
          </a:prstGeom>
          <a:noFill/>
          <a:ln w="9525">
            <a:noFill/>
            <a:miter lim="800000"/>
          </a:ln>
        </p:spPr>
        <p:txBody>
          <a:bodyPr wrap="square" lIns="108850" tIns="54425" rIns="108850" bIns="54425">
            <a:spAutoFit/>
          </a:bodyPr>
          <a:lstStyle/>
          <a:p>
            <a:pPr marL="457200" indent="-457200">
              <a:lnSpc>
                <a:spcPts val="3928"/>
              </a:lnSpc>
              <a:spcBef>
                <a:spcPts val="357"/>
              </a:spcBef>
              <a:spcAft>
                <a:spcPts val="357"/>
              </a:spcAft>
              <a:buAutoNum type="arabicPeriod"/>
              <a:defRPr/>
            </a:pPr>
            <a:r>
              <a:rPr lang="zh-CN" altLang="en-US" sz="2400" dirty="0" smtClean="0">
                <a:solidFill>
                  <a:schemeClr val="bg2"/>
                </a:solidFill>
                <a:latin typeface="微软雅黑" panose="020B0503020204020204" charset="-122"/>
                <a:ea typeface="微软雅黑" panose="020B0503020204020204" charset="-122"/>
              </a:rPr>
              <a:t>注意计量单位</a:t>
            </a:r>
            <a:r>
              <a:rPr lang="zh-CN" altLang="en-US" sz="2400" dirty="0" smtClean="0">
                <a:solidFill>
                  <a:srgbClr val="FF0000"/>
                </a:solidFill>
                <a:latin typeface="微软雅黑" panose="020B0503020204020204" charset="-122"/>
                <a:ea typeface="微软雅黑" panose="020B0503020204020204" charset="-122"/>
              </a:rPr>
              <a:t>“千元”</a:t>
            </a:r>
            <a:r>
              <a:rPr lang="zh-CN" altLang="en-US" sz="2400" dirty="0" smtClean="0">
                <a:solidFill>
                  <a:schemeClr val="bg2"/>
                </a:solidFill>
                <a:latin typeface="微软雅黑" panose="020B0503020204020204" charset="-122"/>
                <a:ea typeface="微软雅黑" panose="020B0503020204020204" charset="-122"/>
              </a:rPr>
              <a:t>，</a:t>
            </a:r>
            <a:r>
              <a:rPr lang="zh-CN" altLang="en-US" sz="2400" dirty="0" smtClean="0">
                <a:solidFill>
                  <a:schemeClr val="bg2"/>
                </a:solidFill>
                <a:latin typeface="微软雅黑" panose="020B0503020204020204" charset="-122"/>
                <a:ea typeface="微软雅黑" panose="020B0503020204020204" charset="-122"/>
              </a:rPr>
              <a:t>切勿</a:t>
            </a:r>
            <a:r>
              <a:rPr lang="zh-CN" altLang="en-US" sz="2400" dirty="0" smtClean="0">
                <a:solidFill>
                  <a:schemeClr val="bg2"/>
                </a:solidFill>
                <a:latin typeface="微软雅黑" panose="020B0503020204020204" charset="-122"/>
                <a:ea typeface="微软雅黑" panose="020B0503020204020204" charset="-122"/>
              </a:rPr>
              <a:t>出现</a:t>
            </a:r>
            <a:r>
              <a:rPr lang="zh-CN" altLang="en-US" sz="2400" dirty="0" smtClean="0">
                <a:solidFill>
                  <a:schemeClr val="bg2"/>
                </a:solidFill>
                <a:latin typeface="微软雅黑" panose="020B0503020204020204" charset="-122"/>
                <a:ea typeface="微软雅黑" panose="020B0503020204020204" charset="-122"/>
              </a:rPr>
              <a:t>极值</a:t>
            </a:r>
            <a:endParaRPr lang="en-US" altLang="zh-CN" sz="2400" dirty="0" smtClean="0">
              <a:solidFill>
                <a:schemeClr val="bg2"/>
              </a:solidFill>
              <a:latin typeface="微软雅黑" panose="020B0503020204020204" charset="-122"/>
              <a:ea typeface="微软雅黑" panose="020B0503020204020204" charset="-122"/>
            </a:endParaRPr>
          </a:p>
          <a:p>
            <a:pPr marL="457200" indent="-457200">
              <a:lnSpc>
                <a:spcPts val="3928"/>
              </a:lnSpc>
              <a:spcBef>
                <a:spcPts val="357"/>
              </a:spcBef>
              <a:spcAft>
                <a:spcPts val="357"/>
              </a:spcAft>
              <a:buAutoNum type="arabicPeriod"/>
              <a:defRPr/>
            </a:pPr>
            <a:r>
              <a:rPr lang="zh-CN" altLang="en-US" sz="2400" dirty="0" smtClean="0">
                <a:solidFill>
                  <a:schemeClr val="bg2"/>
                </a:solidFill>
                <a:latin typeface="微软雅黑" panose="020B0503020204020204" charset="-122"/>
                <a:ea typeface="微软雅黑" panose="020B0503020204020204" charset="-122"/>
              </a:rPr>
              <a:t>新增单位不要漏报上年同期数</a:t>
            </a:r>
            <a:endParaRPr lang="en-US" altLang="zh-CN" sz="2400" dirty="0" smtClean="0">
              <a:solidFill>
                <a:schemeClr val="bg2"/>
              </a:solidFill>
              <a:latin typeface="微软雅黑" panose="020B0503020204020204" charset="-122"/>
              <a:ea typeface="微软雅黑" panose="020B0503020204020204" charset="-122"/>
            </a:endParaRPr>
          </a:p>
          <a:p>
            <a:pPr>
              <a:lnSpc>
                <a:spcPts val="3928"/>
              </a:lnSpc>
              <a:spcBef>
                <a:spcPts val="357"/>
              </a:spcBef>
              <a:spcAft>
                <a:spcPts val="357"/>
              </a:spcAft>
              <a:defRPr/>
            </a:pPr>
            <a:r>
              <a:rPr lang="en-US" altLang="zh-CN" sz="2400" dirty="0" smtClean="0">
                <a:solidFill>
                  <a:schemeClr val="bg2"/>
                </a:solidFill>
                <a:latin typeface="微软雅黑" panose="020B0503020204020204" charset="-122"/>
                <a:ea typeface="微软雅黑" panose="020B0503020204020204" charset="-122"/>
              </a:rPr>
              <a:t>3.</a:t>
            </a:r>
            <a:r>
              <a:rPr lang="zh-CN" altLang="en-US" sz="2400" dirty="0" smtClean="0">
                <a:solidFill>
                  <a:schemeClr val="bg2"/>
                </a:solidFill>
                <a:latin typeface="微软雅黑" panose="020B0503020204020204" charset="-122"/>
                <a:ea typeface="微软雅黑" panose="020B0503020204020204" charset="-122"/>
              </a:rPr>
              <a:t> “通过公共网络实现的</a:t>
            </a:r>
            <a:r>
              <a:rPr lang="en-US" altLang="zh-CN" sz="2400" dirty="0" smtClean="0">
                <a:solidFill>
                  <a:schemeClr val="bg2"/>
                </a:solidFill>
                <a:latin typeface="微软雅黑" panose="020B0503020204020204" charset="-122"/>
                <a:ea typeface="微软雅黑" panose="020B0503020204020204" charset="-122"/>
              </a:rPr>
              <a:t>……</a:t>
            </a:r>
            <a:r>
              <a:rPr lang="zh-CN" altLang="en-US" sz="2400" dirty="0" smtClean="0">
                <a:solidFill>
                  <a:schemeClr val="bg2"/>
                </a:solidFill>
                <a:latin typeface="微软雅黑" panose="020B0503020204020204" charset="-122"/>
                <a:ea typeface="微软雅黑" panose="020B0503020204020204" charset="-122"/>
              </a:rPr>
              <a:t>”占比过大（如超过</a:t>
            </a:r>
            <a:r>
              <a:rPr lang="en-US" altLang="zh-CN" sz="2400" dirty="0" smtClean="0">
                <a:solidFill>
                  <a:schemeClr val="bg2"/>
                </a:solidFill>
                <a:latin typeface="微软雅黑" panose="020B0503020204020204" charset="-122"/>
                <a:ea typeface="微软雅黑" panose="020B0503020204020204" charset="-122"/>
              </a:rPr>
              <a:t>70%</a:t>
            </a:r>
            <a:r>
              <a:rPr lang="zh-CN" altLang="en-US" sz="2400" dirty="0" smtClean="0">
                <a:solidFill>
                  <a:schemeClr val="bg2"/>
                </a:solidFill>
                <a:latin typeface="微软雅黑" panose="020B0503020204020204" charset="-122"/>
                <a:ea typeface="微软雅黑" panose="020B0503020204020204" charset="-122"/>
              </a:rPr>
              <a:t>），是否指标理解有误如将（通过微信、支付宝等支付的金额计入）</a:t>
            </a:r>
          </a:p>
          <a:p>
            <a:pPr>
              <a:lnSpc>
                <a:spcPts val="3928"/>
              </a:lnSpc>
              <a:spcBef>
                <a:spcPts val="357"/>
              </a:spcBef>
              <a:spcAft>
                <a:spcPts val="357"/>
              </a:spcAft>
              <a:defRPr/>
            </a:pPr>
            <a:r>
              <a:rPr lang="en-US" altLang="zh-CN" sz="2400" dirty="0" smtClean="0">
                <a:solidFill>
                  <a:schemeClr val="bg2"/>
                </a:solidFill>
                <a:latin typeface="微软雅黑" panose="020B0503020204020204" charset="-122"/>
                <a:ea typeface="微软雅黑" panose="020B0503020204020204" charset="-122"/>
              </a:rPr>
              <a:t>4.</a:t>
            </a:r>
            <a:r>
              <a:rPr lang="zh-CN" altLang="en-US" sz="2400" dirty="0" smtClean="0">
                <a:solidFill>
                  <a:schemeClr val="bg2"/>
                </a:solidFill>
                <a:latin typeface="微软雅黑" panose="020B0503020204020204" charset="-122"/>
                <a:ea typeface="微软雅黑" panose="020B0503020204020204" charset="-122"/>
              </a:rPr>
              <a:t>“外卖送餐服务收入”填报了数据，是否指标理解有误（不应包含食品金额计入；仅应填报</a:t>
            </a:r>
            <a:r>
              <a:rPr lang="en-US" altLang="zh-CN" sz="2400" dirty="0" smtClean="0">
                <a:solidFill>
                  <a:schemeClr val="accent1"/>
                </a:solidFill>
                <a:latin typeface="微软雅黑" panose="020B0503020204020204" charset="-122"/>
                <a:ea typeface="微软雅黑" panose="020B0503020204020204" charset="-122"/>
              </a:rPr>
              <a:t>“</a:t>
            </a:r>
            <a:r>
              <a:rPr lang="zh-CN" altLang="en-US" sz="2400" dirty="0" smtClean="0">
                <a:solidFill>
                  <a:srgbClr val="FF0000"/>
                </a:solidFill>
                <a:latin typeface="微软雅黑" panose="020B0503020204020204" charset="-122"/>
                <a:ea typeface="微软雅黑" panose="020B0503020204020204" charset="-122"/>
              </a:rPr>
              <a:t>配送费</a:t>
            </a:r>
            <a:r>
              <a:rPr lang="en-US" altLang="zh-CN" sz="2400" dirty="0" smtClean="0">
                <a:solidFill>
                  <a:srgbClr val="FF0000"/>
                </a:solidFill>
                <a:latin typeface="微软雅黑" panose="020B0503020204020204" charset="-122"/>
                <a:ea typeface="微软雅黑" panose="020B0503020204020204" charset="-122"/>
              </a:rPr>
              <a:t>”</a:t>
            </a:r>
          </a:p>
          <a:p>
            <a:pPr>
              <a:lnSpc>
                <a:spcPts val="3928"/>
              </a:lnSpc>
              <a:spcBef>
                <a:spcPts val="357"/>
              </a:spcBef>
              <a:spcAft>
                <a:spcPts val="357"/>
              </a:spcAft>
              <a:defRPr/>
            </a:pPr>
            <a:r>
              <a:rPr lang="en-US" altLang="zh-CN" sz="2400" dirty="0" smtClean="0">
                <a:solidFill>
                  <a:schemeClr val="bg2"/>
                </a:solidFill>
                <a:latin typeface="微软雅黑" panose="020B0503020204020204" charset="-122"/>
                <a:ea typeface="微软雅黑" panose="020B0503020204020204" charset="-122"/>
              </a:rPr>
              <a:t>5.</a:t>
            </a:r>
            <a:r>
              <a:rPr lang="zh-CN" altLang="en-US" sz="2400" dirty="0" smtClean="0">
                <a:solidFill>
                  <a:schemeClr val="bg2"/>
                </a:solidFill>
                <a:latin typeface="微软雅黑" panose="020B0503020204020204" charset="-122"/>
                <a:ea typeface="微软雅黑" panose="020B0503020204020204" charset="-122"/>
              </a:rPr>
              <a:t>表底澄清说明要清楚解释变动原因，做有针对性的解释说明，避免答非所问</a:t>
            </a:r>
          </a:p>
        </p:txBody>
      </p:sp>
      <p:sp>
        <p:nvSpPr>
          <p:cNvPr id="7" name="文本框 6"/>
          <p:cNvSpPr txBox="1"/>
          <p:nvPr/>
        </p:nvSpPr>
        <p:spPr>
          <a:xfrm>
            <a:off x="243533" y="1918144"/>
            <a:ext cx="881546"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smtClean="0">
                <a:solidFill>
                  <a:schemeClr val="bg2"/>
                </a:solidFill>
                <a:latin typeface="黑体" panose="02010609060101010101" pitchFamily="49" charset="-122"/>
                <a:ea typeface="黑体" panose="02010609060101010101" pitchFamily="49" charset="-122"/>
                <a:cs typeface="Times New Roman" panose="02020603050405020304" pitchFamily="18" charset="0"/>
              </a:rPr>
              <a:t>注意事项</a:t>
            </a:r>
            <a:endPar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标题 1"/>
          <p:cNvSpPr>
            <a:spLocks noGrp="1"/>
          </p:cNvSpPr>
          <p:nvPr>
            <p:ph type="ctrTitle"/>
          </p:nvPr>
        </p:nvSpPr>
        <p:spPr>
          <a:xfrm>
            <a:off x="1583485" y="1845103"/>
            <a:ext cx="10361851" cy="1470365"/>
          </a:xfrm>
        </p:spPr>
        <p:txBody>
          <a:bodyPr>
            <a:scene3d>
              <a:camera prst="orthographicFront"/>
              <a:lightRig rig="threePt" dir="t"/>
            </a:scene3d>
          </a:bodyPr>
          <a:lstStyle/>
          <a:p>
            <a:pPr eaLnBrk="1" hangingPunct="1"/>
            <a:r>
              <a:rPr lang="zh-CN" altLang="en-US" sz="9500" b="1" dirty="0" smtClean="0">
                <a:solidFill>
                  <a:schemeClr val="accent1"/>
                </a:solidFill>
                <a:effectLst>
                  <a:outerShdw blurRad="38100" dist="25400" dir="5400000" algn="ctr" rotWithShape="0">
                    <a:srgbClr val="6E747A">
                      <a:alpha val="43000"/>
                    </a:srgbClr>
                  </a:outerShdw>
                </a:effectLst>
                <a:latin typeface="华文楷体" panose="02010600040101010101" pitchFamily="2" charset="-122"/>
                <a:ea typeface="华文彩云" panose="02010800040101010101" pitchFamily="2" charset="-122"/>
              </a:rPr>
              <a:t>谢谢！</a:t>
            </a:r>
            <a:endParaRPr lang="zh-CN" altLang="en-US" sz="9500" b="1" dirty="0">
              <a:solidFill>
                <a:schemeClr val="accent1"/>
              </a:solidFill>
              <a:effectLst>
                <a:outerShdw blurRad="38100" dist="25400" dir="5400000" algn="ctr" rotWithShape="0">
                  <a:srgbClr val="6E747A">
                    <a:alpha val="43000"/>
                  </a:srgbClr>
                </a:outerShdw>
              </a:effectLst>
              <a:latin typeface="华文楷体" panose="02010600040101010101" pitchFamily="2" charset="-122"/>
              <a:ea typeface="华文彩云" panose="0201080004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5"/>
          <p:cNvSpPr txBox="1"/>
          <p:nvPr/>
        </p:nvSpPr>
        <p:spPr>
          <a:xfrm>
            <a:off x="1451737" y="2715395"/>
            <a:ext cx="10358510" cy="1357341"/>
          </a:xfrm>
          <a:prstGeom prst="rect">
            <a:avLst/>
          </a:prstGeom>
          <a:noFill/>
        </p:spPr>
        <p:txBody>
          <a:bodyPr wrap="square" rtlCol="0">
            <a:noAutofit/>
          </a:bodyPr>
          <a:lstStyle/>
          <a:p>
            <a:pPr algn="ctr"/>
            <a:r>
              <a:rPr lang="zh-CN" altLang="en-US"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第一部分</a:t>
            </a:r>
            <a:r>
              <a:rPr lang="en-US" altLang="zh-CN"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报表制度说明</a:t>
            </a:r>
            <a:endParaRPr lang="zh-CN" altLang="en-US" sz="54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5"/>
          <p:cNvSpPr>
            <a:spLocks noChangeArrowheads="1"/>
          </p:cNvSpPr>
          <p:nvPr/>
        </p:nvSpPr>
        <p:spPr bwMode="auto">
          <a:xfrm>
            <a:off x="4595008" y="632626"/>
            <a:ext cx="2762368" cy="725466"/>
          </a:xfrm>
          <a:prstGeom prst="rect">
            <a:avLst/>
          </a:prstGeom>
        </p:spPr>
        <p:txBody>
          <a:bodyPr wrap="square" lIns="108850" tIns="54425" rIns="108850" bIns="54425">
            <a:spAutoFit/>
          </a:bodyPr>
          <a:lstStyle/>
          <a:p>
            <a:pPr lvl="0" algn="l">
              <a:buClrTx/>
              <a:buSzTx/>
              <a:buFontTx/>
              <a:defRPr/>
            </a:pPr>
            <a:r>
              <a:rPr lang="zh-CN" altLang="en-US" sz="4000" dirty="0" smtClean="0">
                <a:solidFill>
                  <a:schemeClr val="bg2"/>
                </a:solidFill>
                <a:latin typeface="黑体" panose="02010609060101010101" pitchFamily="49" charset="-122"/>
                <a:ea typeface="黑体" panose="02010609060101010101" pitchFamily="49" charset="-122"/>
                <a:sym typeface="+mn-ea"/>
              </a:rPr>
              <a:t>报表范围</a:t>
            </a:r>
          </a:p>
        </p:txBody>
      </p:sp>
      <p:sp>
        <p:nvSpPr>
          <p:cNvPr id="3" name="文本框 2"/>
          <p:cNvSpPr txBox="1"/>
          <p:nvPr/>
        </p:nvSpPr>
        <p:spPr>
          <a:xfrm>
            <a:off x="248703"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latin typeface="黑体" panose="02010609060101010101" pitchFamily="49" charset="-122"/>
                <a:ea typeface="黑体" panose="02010609060101010101" pitchFamily="49" charset="-122"/>
                <a:cs typeface="Times New Roman" panose="02020603050405020304" pitchFamily="18" charset="0"/>
              </a:rPr>
              <a:t>制度概览</a:t>
            </a:r>
          </a:p>
        </p:txBody>
      </p:sp>
      <p:graphicFrame>
        <p:nvGraphicFramePr>
          <p:cNvPr id="7" name="内容占位符 9"/>
          <p:cNvGraphicFramePr>
            <a:graphicFrameLocks/>
          </p:cNvGraphicFramePr>
          <p:nvPr>
            <p:custDataLst>
              <p:tags r:id="rId1"/>
            </p:custDataLst>
          </p:nvPr>
        </p:nvGraphicFramePr>
        <p:xfrm>
          <a:off x="664725" y="1358092"/>
          <a:ext cx="11002645" cy="5286412"/>
        </p:xfrm>
        <a:graphic>
          <a:graphicData uri="http://schemas.openxmlformats.org/drawingml/2006/table">
            <a:tbl>
              <a:tblPr firstRow="1" bandRow="1">
                <a:tableStyleId>{93296810-A885-4BE3-A3E7-6D5BEEA58F35}</a:tableStyleId>
              </a:tblPr>
              <a:tblGrid>
                <a:gridCol w="1062990"/>
                <a:gridCol w="1362075"/>
                <a:gridCol w="2791102"/>
                <a:gridCol w="1785950"/>
                <a:gridCol w="4000528"/>
              </a:tblGrid>
              <a:tr h="606425">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频率</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表号</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表名</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对应去年表号</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统计范围</a:t>
                      </a:r>
                    </a:p>
                  </a:txBody>
                  <a:tcPr marL="68591" marR="68591" marT="34295" marB="34295" anchor="ctr" horzOverflow="overflow"/>
                </a:tc>
              </a:tr>
              <a:tr h="750897">
                <a:tc rowSpan="3">
                  <a:txBody>
                    <a:bodyPr/>
                    <a:lstStyle/>
                    <a:p>
                      <a:pPr algn="ctr"/>
                      <a:r>
                        <a:rPr lang="zh-CN" altLang="en-US" sz="1600" dirty="0" smtClean="0"/>
                        <a:t>年报（普查）</a:t>
                      </a:r>
                    </a:p>
                  </a:txBody>
                  <a:tcPr marL="68591" marR="68591" marT="34295" marB="34295" anchor="ctr"/>
                </a:tc>
                <a:tc>
                  <a:txBody>
                    <a:bodyPr/>
                    <a:lstStyle/>
                    <a:p>
                      <a:r>
                        <a:rPr lang="en-US" altLang="zh-CN" sz="1600" kern="1200" dirty="0" smtClean="0"/>
                        <a:t>S</a:t>
                      </a:r>
                      <a:r>
                        <a:rPr lang="en-US" sz="1600" kern="1200" dirty="0" smtClean="0"/>
                        <a:t>604</a:t>
                      </a:r>
                      <a:r>
                        <a:rPr lang="zh-CN" altLang="en-US" sz="1600" kern="1200" dirty="0" smtClean="0"/>
                        <a:t>表</a:t>
                      </a:r>
                      <a:endParaRPr lang="zh-CN" altLang="en-US" sz="1600" kern="1200" dirty="0" smtClean="0">
                        <a:solidFill>
                          <a:srgbClr val="FF0000"/>
                        </a:solidFill>
                      </a:endParaRPr>
                    </a:p>
                  </a:txBody>
                  <a:tcPr marL="68591" marR="68591" marT="34295" marB="34295" anchor="ctr"/>
                </a:tc>
                <a:tc>
                  <a:txBody>
                    <a:bodyPr/>
                    <a:lstStyle/>
                    <a:p>
                      <a:r>
                        <a:rPr lang="zh-CN" altLang="en-US" sz="1600" kern="1200" dirty="0" smtClean="0"/>
                        <a:t>住宿和餐饮业经营情况</a:t>
                      </a:r>
                    </a:p>
                  </a:txBody>
                  <a:tcPr marL="68591" marR="68591" marT="34295" marB="34295" anchor="ctr"/>
                </a:tc>
                <a:tc>
                  <a:txBody>
                    <a:bodyPr/>
                    <a:lstStyle/>
                    <a:p>
                      <a:pPr>
                        <a:buNone/>
                      </a:pPr>
                      <a:r>
                        <a:rPr lang="en-US" altLang="zh-CN" sz="1600" kern="1200" dirty="0" smtClean="0"/>
                        <a:t>S104-1</a:t>
                      </a:r>
                      <a:r>
                        <a:rPr lang="zh-CN" altLang="en-US" sz="1600" kern="1200" dirty="0" smtClean="0"/>
                        <a:t>表</a:t>
                      </a:r>
                    </a:p>
                  </a:txBody>
                  <a:tcPr marL="68591" marR="68591" marT="34295" marB="34295" anchor="ctr"/>
                </a:tc>
                <a:tc>
                  <a:txBody>
                    <a:bodyPr/>
                    <a:lstStyle/>
                    <a:p>
                      <a:pPr>
                        <a:buNone/>
                      </a:pPr>
                      <a:r>
                        <a:rPr lang="zh-CN" altLang="en-US" sz="1600" kern="1200" dirty="0" smtClean="0">
                          <a:solidFill>
                            <a:schemeClr val="bg2"/>
                          </a:solidFill>
                          <a:latin typeface="+mn-ea"/>
                          <a:ea typeface="+mn-ea"/>
                        </a:rPr>
                        <a:t>辖区内限额以上住宿和餐饮业法人单位。</a:t>
                      </a:r>
                    </a:p>
                  </a:txBody>
                  <a:tcPr marL="68591" marR="68591" marT="34295" marB="34295" anchor="ctr"/>
                </a:tc>
              </a:tr>
              <a:tr h="571504">
                <a:tc vMerge="1">
                  <a:txBody>
                    <a:bodyPr/>
                    <a:lstStyle/>
                    <a:p>
                      <a:endParaRPr lang="zh-CN"/>
                    </a:p>
                  </a:txBody>
                  <a:tcPr marL="68591" marR="68591" marT="34295" marB="34295" anchor="ctr"/>
                </a:tc>
                <a:tc>
                  <a:txBody>
                    <a:bodyPr/>
                    <a:lstStyle/>
                    <a:p>
                      <a:pPr>
                        <a:buNone/>
                      </a:pPr>
                      <a:r>
                        <a:rPr lang="en-US" altLang="zh-CN" sz="1600" kern="1200" dirty="0" smtClean="0"/>
                        <a:t>BJ601-2</a:t>
                      </a:r>
                      <a:r>
                        <a:rPr lang="zh-CN" altLang="en-US" sz="1600" kern="1200" dirty="0" smtClean="0"/>
                        <a:t>表</a:t>
                      </a:r>
                      <a:endParaRPr lang="zh-CN" altLang="en-US" sz="1600" kern="1200" dirty="0" smtClean="0">
                        <a:solidFill>
                          <a:srgbClr val="FF0000"/>
                        </a:solidFill>
                      </a:endParaRPr>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1600" kern="1200" dirty="0" smtClean="0"/>
                        <a:t>一套表单位补充调查表</a:t>
                      </a:r>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1600" kern="1200" dirty="0" smtClean="0"/>
                        <a:t>无</a:t>
                      </a:r>
                    </a:p>
                  </a:txBody>
                  <a:tcPr marL="68591" marR="68591" marT="34295" marB="34295" anchor="ctr"/>
                </a:tc>
                <a:tc>
                  <a:txBody>
                    <a:bodyPr/>
                    <a:lstStyle/>
                    <a:p>
                      <a:pPr>
                        <a:buNone/>
                      </a:pPr>
                      <a:r>
                        <a:rPr lang="zh-CN" altLang="en-US" sz="1600" kern="1200" dirty="0" smtClean="0">
                          <a:solidFill>
                            <a:schemeClr val="bg2"/>
                          </a:solidFill>
                          <a:latin typeface="+mn-ea"/>
                          <a:ea typeface="+mn-ea"/>
                        </a:rPr>
                        <a:t>辖区内限额以上住宿和餐饮业法人单位。</a:t>
                      </a:r>
                    </a:p>
                  </a:txBody>
                  <a:tcPr marL="68591" marR="68591" marT="34295" marB="34295" anchor="ctr"/>
                </a:tc>
              </a:tr>
              <a:tr h="735965">
                <a:tc vMerge="1">
                  <a:txBody>
                    <a:bodyPr/>
                    <a:lstStyle/>
                    <a:p>
                      <a:pPr algn="ctr"/>
                      <a:endParaRPr lang="zh-CN" altLang="en-US" sz="2000" dirty="0" smtClean="0"/>
                    </a:p>
                  </a:txBody>
                  <a:tcPr marL="68591" marR="68591" marT="34295" marB="34295" anchor="ctr"/>
                </a:tc>
                <a:tc>
                  <a:txBody>
                    <a:bodyPr/>
                    <a:lstStyle/>
                    <a:p>
                      <a:pPr marL="0" marR="0" indent="0" algn="l" defTabSz="1088502" rtl="0" eaLnBrk="1" fontAlgn="auto" latinLnBrk="0" hangingPunct="1">
                        <a:lnSpc>
                          <a:spcPct val="100000"/>
                        </a:lnSpc>
                        <a:spcBef>
                          <a:spcPts val="0"/>
                        </a:spcBef>
                        <a:spcAft>
                          <a:spcPts val="0"/>
                        </a:spcAft>
                        <a:buClrTx/>
                        <a:buSzTx/>
                        <a:buFontTx/>
                        <a:buNone/>
                        <a:tabLst/>
                        <a:defRPr/>
                      </a:pPr>
                      <a:r>
                        <a:rPr lang="en-US" altLang="zh-CN" sz="1600" kern="1200" dirty="0" smtClean="0"/>
                        <a:t>BJS104-6</a:t>
                      </a:r>
                      <a:r>
                        <a:rPr lang="zh-CN" altLang="en-US" sz="1600" kern="1200" dirty="0" smtClean="0"/>
                        <a:t>表</a:t>
                      </a:r>
                      <a:endParaRPr lang="zh-CN" altLang="en-US" sz="1600" kern="1200" dirty="0" smtClean="0">
                        <a:solidFill>
                          <a:srgbClr val="FF0000"/>
                        </a:solidFill>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dirty="0" smtClean="0">
                          <a:sym typeface="+mn-ea"/>
                        </a:rPr>
                        <a:t>住宿和餐饮业分地区经营情况</a:t>
                      </a:r>
                      <a:endParaRPr lang="zh-CN" altLang="en-US" sz="1600" kern="1200" dirty="0" smtClean="0"/>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kern="1200" dirty="0" smtClean="0"/>
                        <a:t>BJS104-6</a:t>
                      </a:r>
                      <a:r>
                        <a:rPr lang="zh-CN" altLang="en-US" sz="1600" kern="1200" dirty="0" smtClean="0"/>
                        <a:t>表</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dk1"/>
                          </a:solidFill>
                          <a:latin typeface="+mn-ea"/>
                          <a:ea typeface="+mn-ea"/>
                          <a:cs typeface="+mn-cs"/>
                        </a:rPr>
                        <a:t>辖区内限额以上住宿和餐饮业法人单位和个体经营户、非住宿和餐饮业法人单位附营的限额以上住宿和餐饮业产业活动单位</a:t>
                      </a:r>
                      <a:endParaRPr lang="zh-CN" altLang="en-US" sz="1600" kern="1200" dirty="0" smtClean="0">
                        <a:solidFill>
                          <a:srgbClr val="FF0000"/>
                        </a:solidFill>
                        <a:latin typeface="+mn-ea"/>
                        <a:ea typeface="+mn-ea"/>
                        <a:cs typeface="+mn-cs"/>
                        <a:sym typeface="+mn-ea"/>
                      </a:endParaRPr>
                    </a:p>
                  </a:txBody>
                  <a:tcPr marL="68591" marR="68591" marT="34295" marB="34295" anchor="ctr"/>
                </a:tc>
              </a:tr>
              <a:tr h="70993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600" kern="1200" dirty="0" smtClean="0"/>
                        <a:t>月报</a:t>
                      </a:r>
                    </a:p>
                  </a:txBody>
                  <a:tcPr marL="68591" marR="68591" marT="34295" marB="34295" anchor="ctr"/>
                </a:tc>
                <a:tc>
                  <a:txBody>
                    <a:bodyPr/>
                    <a:lstStyle/>
                    <a:p>
                      <a:r>
                        <a:rPr lang="en-US" altLang="zh-CN" sz="1600" kern="1200" dirty="0" smtClean="0"/>
                        <a:t>S</a:t>
                      </a:r>
                      <a:r>
                        <a:rPr lang="en-US" sz="1600" kern="1200" dirty="0" smtClean="0"/>
                        <a:t>204-1</a:t>
                      </a:r>
                      <a:r>
                        <a:rPr lang="zh-CN" altLang="en-US" sz="1600" kern="1200" dirty="0" smtClean="0"/>
                        <a:t>表</a:t>
                      </a:r>
                    </a:p>
                  </a:txBody>
                  <a:tcPr marL="68591" marR="68591" marT="34295" marB="34295" anchor="ctr"/>
                </a:tc>
                <a:tc>
                  <a:txBody>
                    <a:bodyPr/>
                    <a:lstStyle/>
                    <a:p>
                      <a:r>
                        <a:rPr lang="zh-CN" altLang="en-US" sz="1600" kern="1200" dirty="0" smtClean="0"/>
                        <a:t>住宿和餐饮业经营情况</a:t>
                      </a:r>
                    </a:p>
                  </a:txBody>
                  <a:tcPr marL="68591" marR="68591" marT="34295" marB="34295" anchor="ctr"/>
                </a:tc>
                <a:tc>
                  <a:txBody>
                    <a:bodyPr/>
                    <a:lstStyle/>
                    <a:p>
                      <a:pPr>
                        <a:buNone/>
                      </a:pPr>
                      <a:r>
                        <a:rPr lang="en-US" altLang="zh-CN" sz="1600" dirty="0" smtClean="0">
                          <a:sym typeface="+mn-ea"/>
                        </a:rPr>
                        <a:t>S</a:t>
                      </a:r>
                      <a:r>
                        <a:rPr lang="en-US" sz="1600" dirty="0" smtClean="0">
                          <a:sym typeface="+mn-ea"/>
                        </a:rPr>
                        <a:t>204-1</a:t>
                      </a:r>
                      <a:r>
                        <a:rPr lang="zh-CN" altLang="en-US" sz="1600" dirty="0" smtClean="0">
                          <a:sym typeface="+mn-ea"/>
                        </a:rPr>
                        <a:t>表</a:t>
                      </a:r>
                      <a:endParaRPr lang="zh-CN" altLang="en-US" sz="1600" kern="1200" dirty="0" smtClean="0"/>
                    </a:p>
                  </a:txBody>
                  <a:tcPr marL="68591" marR="68591" marT="34295" marB="34295" anchor="ctr"/>
                </a:tc>
                <a:tc>
                  <a:txBody>
                    <a:bodyPr/>
                    <a:lstStyle/>
                    <a:p>
                      <a:pPr algn="just">
                        <a:lnSpc>
                          <a:spcPts val="1400"/>
                        </a:lnSpc>
                        <a:spcAft>
                          <a:spcPts val="0"/>
                        </a:spcAft>
                      </a:pPr>
                      <a:r>
                        <a:rPr lang="zh-CN" sz="1600" kern="0" dirty="0">
                          <a:latin typeface="+mn-ea"/>
                          <a:ea typeface="+mn-ea"/>
                          <a:cs typeface="宋体"/>
                        </a:rPr>
                        <a:t>辖区内限额以上住宿和餐饮业法人单位</a:t>
                      </a:r>
                      <a:endParaRPr lang="zh-CN" sz="1600" kern="100" dirty="0">
                        <a:latin typeface="+mn-ea"/>
                        <a:ea typeface="+mn-ea"/>
                        <a:cs typeface="Times New Roman"/>
                      </a:endParaRPr>
                    </a:p>
                  </a:txBody>
                  <a:tcPr marL="68580" marR="68580" marT="0" marB="0" anchor="ctr"/>
                </a:tc>
              </a:tr>
              <a:tr h="885825">
                <a:tc vMerge="1">
                  <a:txBody>
                    <a:bodyPr/>
                    <a:lstStyle/>
                    <a:p>
                      <a:endParaRPr lang="zh-CN"/>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600" kern="1200" dirty="0" smtClean="0"/>
                        <a:t>S204-3</a:t>
                      </a:r>
                      <a:r>
                        <a:rPr lang="zh-CN" altLang="en-US" sz="1600" kern="1200" dirty="0" smtClean="0"/>
                        <a:t>表</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600" kern="1200" dirty="0" smtClean="0"/>
                        <a:t>住宿和餐饮业产业活动单位（个体经营户）经营情况</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600" dirty="0" smtClean="0">
                          <a:sym typeface="+mn-ea"/>
                        </a:rPr>
                        <a:t>S204-3</a:t>
                      </a:r>
                      <a:r>
                        <a:rPr lang="zh-CN" altLang="en-US" sz="1600" dirty="0" smtClean="0">
                          <a:sym typeface="+mn-ea"/>
                        </a:rPr>
                        <a:t>表</a:t>
                      </a:r>
                      <a:endParaRPr lang="zh-CN" altLang="en-US" sz="1600" kern="1200" dirty="0" smtClean="0"/>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1600" kern="1200" dirty="0" smtClean="0">
                          <a:solidFill>
                            <a:schemeClr val="dk1"/>
                          </a:solidFill>
                          <a:latin typeface="+mn-ea"/>
                          <a:ea typeface="+mn-ea"/>
                          <a:cs typeface="+mn-cs"/>
                        </a:rPr>
                        <a:t>辖区内非住宿和餐饮业法人单位附营的限额以上住宿和餐饮业产业活动单位、限额以上住宿和餐饮业个体经营户</a:t>
                      </a:r>
                      <a:endParaRPr lang="zh-CN" altLang="en-US" sz="1600" kern="1200" dirty="0" smtClean="0">
                        <a:solidFill>
                          <a:srgbClr val="FF0000"/>
                        </a:solidFill>
                        <a:latin typeface="+mn-ea"/>
                        <a:ea typeface="+mn-ea"/>
                        <a:sym typeface="+mn-ea"/>
                      </a:endParaRPr>
                    </a:p>
                  </a:txBody>
                  <a:tcPr marL="68591" marR="68591" marT="34295" marB="34295" anchor="ctr"/>
                </a:tc>
              </a:tr>
              <a:tr h="961721">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600" kern="1200" dirty="0" smtClean="0"/>
                        <a:t>半年报</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600" kern="1200" dirty="0" smtClean="0"/>
                        <a:t>BJS204-6</a:t>
                      </a:r>
                      <a:r>
                        <a:rPr lang="zh-CN" altLang="en-US" sz="1600" kern="1200" dirty="0" smtClean="0"/>
                        <a:t>表</a:t>
                      </a:r>
                      <a:endParaRPr lang="en-US" altLang="zh-CN" sz="1600" kern="1200" dirty="0" smtClean="0">
                        <a:solidFill>
                          <a:schemeClr val="dk1"/>
                        </a:solidFill>
                        <a:latin typeface="+mn-lt"/>
                        <a:ea typeface="+mn-ea"/>
                        <a:cs typeface="+mn-cs"/>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600" kern="1200" dirty="0" smtClean="0">
                          <a:sym typeface="+mn-ea"/>
                        </a:rPr>
                        <a:t>住宿和餐饮业分地区经营情况</a:t>
                      </a:r>
                      <a:endParaRPr lang="zh-CN" altLang="en-US" sz="1600" kern="1200" dirty="0" smtClean="0">
                        <a:solidFill>
                          <a:schemeClr val="dk1"/>
                        </a:solidFill>
                        <a:latin typeface="+mn-lt"/>
                        <a:ea typeface="+mn-ea"/>
                        <a:cs typeface="+mn-cs"/>
                        <a:sym typeface="+mn-ea"/>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600" kern="1200" dirty="0" smtClean="0">
                          <a:sym typeface="+mn-ea"/>
                        </a:rPr>
                        <a:t>BJS204-6</a:t>
                      </a:r>
                      <a:r>
                        <a:rPr lang="zh-CN" altLang="en-US" sz="1600" dirty="0" smtClean="0">
                          <a:sym typeface="+mn-ea"/>
                        </a:rPr>
                        <a:t>表</a:t>
                      </a:r>
                      <a:endParaRPr lang="en-US" altLang="zh-CN" sz="1600" kern="1200" dirty="0" smtClean="0">
                        <a:solidFill>
                          <a:schemeClr val="dk1"/>
                        </a:solidFill>
                        <a:latin typeface="+mn-lt"/>
                        <a:ea typeface="+mn-ea"/>
                        <a:cs typeface="+mn-cs"/>
                        <a:sym typeface="+mn-ea"/>
                      </a:endParaRPr>
                    </a:p>
                  </a:txBody>
                  <a:tcPr marL="68591" marR="68591" marT="34295" marB="34295" anchor="ctr"/>
                </a:tc>
                <a:tc>
                  <a:txBody>
                    <a:bodyPr/>
                    <a:lstStyle/>
                    <a:p>
                      <a:pPr marL="0" marR="0" indent="0" algn="l" defTabSz="1088502" rtl="0" eaLnBrk="1" fontAlgn="auto" latinLnBrk="0" hangingPunct="1">
                        <a:lnSpc>
                          <a:spcPts val="1400"/>
                        </a:lnSpc>
                        <a:spcBef>
                          <a:spcPts val="0"/>
                        </a:spcBef>
                        <a:spcAft>
                          <a:spcPts val="0"/>
                        </a:spcAft>
                        <a:buClrTx/>
                        <a:buSzTx/>
                        <a:buFontTx/>
                        <a:buNone/>
                        <a:tabLst>
                          <a:tab pos="2637155" algn="ctr"/>
                          <a:tab pos="5274310" algn="r"/>
                        </a:tabLst>
                        <a:defRPr/>
                      </a:pPr>
                      <a:r>
                        <a:rPr lang="zh-CN" altLang="en-US" sz="1600" kern="1200" dirty="0" smtClean="0">
                          <a:solidFill>
                            <a:schemeClr val="dk1"/>
                          </a:solidFill>
                          <a:latin typeface="+mn-ea"/>
                          <a:ea typeface="+mn-ea"/>
                          <a:cs typeface="+mn-cs"/>
                        </a:rPr>
                        <a:t>辖区内限额以上住宿和餐饮业法人单位和个体经营户、非住宿和餐饮业法人单位附营的限额以上住宿和餐饮业产业活动单位</a:t>
                      </a:r>
                      <a:endParaRPr lang="zh-CN" altLang="en-US" sz="1600" kern="1200" dirty="0">
                        <a:solidFill>
                          <a:schemeClr val="dk1"/>
                        </a:solidFill>
                        <a:latin typeface="+mn-ea"/>
                        <a:ea typeface="+mn-ea"/>
                        <a:cs typeface="+mn-cs"/>
                      </a:endParaRPr>
                    </a:p>
                  </a:txBody>
                  <a:tcPr marL="68580" marR="68580" marT="0" marB="0" anchor="ctr"/>
                </a:tc>
              </a:tr>
            </a:tbl>
          </a:graphicData>
        </a:graphic>
      </p:graphicFrame>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5"/>
          <p:cNvSpPr>
            <a:spLocks noChangeArrowheads="1"/>
          </p:cNvSpPr>
          <p:nvPr/>
        </p:nvSpPr>
        <p:spPr bwMode="auto">
          <a:xfrm>
            <a:off x="4595008" y="632626"/>
            <a:ext cx="2762368" cy="725466"/>
          </a:xfrm>
          <a:prstGeom prst="rect">
            <a:avLst/>
          </a:prstGeom>
        </p:spPr>
        <p:txBody>
          <a:bodyPr wrap="square" lIns="108850" tIns="54425" rIns="108850" bIns="54425">
            <a:spAutoFit/>
          </a:bodyPr>
          <a:lstStyle/>
          <a:p>
            <a:pPr lvl="0" algn="l">
              <a:buClrTx/>
              <a:buSzTx/>
              <a:buFontTx/>
              <a:defRPr/>
            </a:pPr>
            <a:r>
              <a:rPr lang="zh-CN" altLang="en-US" sz="4000" dirty="0" smtClean="0">
                <a:solidFill>
                  <a:schemeClr val="bg2"/>
                </a:solidFill>
                <a:latin typeface="黑体" panose="02010609060101010101" pitchFamily="49" charset="-122"/>
                <a:ea typeface="黑体" panose="02010609060101010101" pitchFamily="49" charset="-122"/>
                <a:sym typeface="+mn-ea"/>
              </a:rPr>
              <a:t>报表变化</a:t>
            </a:r>
          </a:p>
        </p:txBody>
      </p:sp>
      <p:sp>
        <p:nvSpPr>
          <p:cNvPr id="3" name="文本框 2"/>
          <p:cNvSpPr txBox="1"/>
          <p:nvPr/>
        </p:nvSpPr>
        <p:spPr>
          <a:xfrm>
            <a:off x="248703"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latin typeface="黑体" panose="02010609060101010101" pitchFamily="49" charset="-122"/>
                <a:ea typeface="黑体" panose="02010609060101010101" pitchFamily="49" charset="-122"/>
                <a:cs typeface="Times New Roman" panose="02020603050405020304" pitchFamily="18" charset="0"/>
              </a:rPr>
              <a:t>制度概览</a:t>
            </a:r>
          </a:p>
        </p:txBody>
      </p:sp>
      <p:graphicFrame>
        <p:nvGraphicFramePr>
          <p:cNvPr id="7" name="内容占位符 9"/>
          <p:cNvGraphicFramePr>
            <a:graphicFrameLocks/>
          </p:cNvGraphicFramePr>
          <p:nvPr>
            <p:custDataLst>
              <p:tags r:id="rId1"/>
            </p:custDataLst>
          </p:nvPr>
        </p:nvGraphicFramePr>
        <p:xfrm>
          <a:off x="664725" y="1358092"/>
          <a:ext cx="11002645" cy="5295265"/>
        </p:xfrm>
        <a:graphic>
          <a:graphicData uri="http://schemas.openxmlformats.org/drawingml/2006/table">
            <a:tbl>
              <a:tblPr firstRow="1" bandRow="1">
                <a:tableStyleId>{93296810-A885-4BE3-A3E7-6D5BEEA58F35}</a:tableStyleId>
              </a:tblPr>
              <a:tblGrid>
                <a:gridCol w="1062990"/>
                <a:gridCol w="1362075"/>
                <a:gridCol w="3495675"/>
                <a:gridCol w="1839595"/>
                <a:gridCol w="3242310"/>
              </a:tblGrid>
              <a:tr h="606425">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频率</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表号</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表名</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对应去年表号</a:t>
                      </a:r>
                    </a:p>
                  </a:txBody>
                  <a:tcPr marL="68591" marR="68591" marT="34295" marB="34295"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指标变化</a:t>
                      </a:r>
                    </a:p>
                  </a:txBody>
                  <a:tcPr marL="68591" marR="68591" marT="34295" marB="34295" anchor="ctr" horzOverflow="overflow"/>
                </a:tc>
              </a:tr>
              <a:tr h="735330">
                <a:tc rowSpan="3">
                  <a:txBody>
                    <a:bodyPr/>
                    <a:lstStyle/>
                    <a:p>
                      <a:pPr algn="ctr"/>
                      <a:r>
                        <a:rPr lang="zh-CN" altLang="en-US" sz="2000" dirty="0" smtClean="0"/>
                        <a:t>年报（普查）</a:t>
                      </a:r>
                    </a:p>
                  </a:txBody>
                  <a:tcPr marL="68591" marR="68591" marT="34295" marB="34295" anchor="ctr"/>
                </a:tc>
                <a:tc>
                  <a:txBody>
                    <a:bodyPr/>
                    <a:lstStyle/>
                    <a:p>
                      <a:r>
                        <a:rPr lang="en-US" altLang="zh-CN" sz="2000" kern="1200" dirty="0" smtClean="0"/>
                        <a:t>S</a:t>
                      </a:r>
                      <a:r>
                        <a:rPr lang="en-US" sz="2000" kern="1200" dirty="0" smtClean="0"/>
                        <a:t>604</a:t>
                      </a:r>
                      <a:r>
                        <a:rPr lang="zh-CN" altLang="en-US" sz="2000" kern="1200" dirty="0" smtClean="0"/>
                        <a:t>表</a:t>
                      </a:r>
                      <a:endParaRPr lang="zh-CN" altLang="en-US" sz="2000" kern="1200" dirty="0" smtClean="0">
                        <a:solidFill>
                          <a:srgbClr val="FF0000"/>
                        </a:solidFill>
                      </a:endParaRPr>
                    </a:p>
                  </a:txBody>
                  <a:tcPr marL="68591" marR="68591" marT="34295" marB="34295" anchor="ctr"/>
                </a:tc>
                <a:tc>
                  <a:txBody>
                    <a:bodyPr/>
                    <a:lstStyle/>
                    <a:p>
                      <a:r>
                        <a:rPr lang="zh-CN" altLang="en-US" sz="2000" kern="1200" dirty="0" smtClean="0"/>
                        <a:t>住宿和餐饮业经营情况</a:t>
                      </a:r>
                    </a:p>
                  </a:txBody>
                  <a:tcPr marL="68591" marR="68591" marT="34295" marB="34295" anchor="ctr"/>
                </a:tc>
                <a:tc>
                  <a:txBody>
                    <a:bodyPr/>
                    <a:lstStyle/>
                    <a:p>
                      <a:pPr>
                        <a:buNone/>
                      </a:pPr>
                      <a:r>
                        <a:rPr lang="en-US" altLang="zh-CN" sz="2000" kern="1200" dirty="0" smtClean="0"/>
                        <a:t>S104-1</a:t>
                      </a:r>
                      <a:r>
                        <a:rPr lang="zh-CN" altLang="en-US" sz="2000" kern="1200" dirty="0" smtClean="0"/>
                        <a:t>表</a:t>
                      </a:r>
                    </a:p>
                  </a:txBody>
                  <a:tcPr marL="68591" marR="68591" marT="34295" marB="34295" anchor="ctr"/>
                </a:tc>
                <a:tc>
                  <a:txBody>
                    <a:bodyPr/>
                    <a:lstStyle/>
                    <a:p>
                      <a:pPr>
                        <a:buNone/>
                      </a:pPr>
                      <a:r>
                        <a:rPr lang="zh-CN" altLang="en-US" sz="2000" kern="1200" dirty="0" smtClean="0">
                          <a:solidFill>
                            <a:srgbClr val="FF0000"/>
                          </a:solidFill>
                        </a:rPr>
                        <a:t>取消</a:t>
                      </a:r>
                      <a:r>
                        <a:rPr lang="en-US" altLang="zh-CN" sz="2000" kern="1200" dirty="0" smtClean="0">
                          <a:solidFill>
                            <a:srgbClr val="FF0000"/>
                          </a:solidFill>
                        </a:rPr>
                        <a:t>“</a:t>
                      </a:r>
                      <a:r>
                        <a:rPr lang="zh-CN" altLang="en-US" sz="2000" kern="1200" dirty="0" smtClean="0">
                          <a:solidFill>
                            <a:srgbClr val="FF0000"/>
                          </a:solidFill>
                        </a:rPr>
                        <a:t>通过公共网络实现的商品销售额</a:t>
                      </a:r>
                      <a:r>
                        <a:rPr lang="en-US" altLang="zh-CN" sz="2000" kern="1200" dirty="0" smtClean="0">
                          <a:solidFill>
                            <a:srgbClr val="FF0000"/>
                          </a:solidFill>
                        </a:rPr>
                        <a:t>”1</a:t>
                      </a:r>
                      <a:r>
                        <a:rPr lang="zh-CN" altLang="en-US" sz="2000" kern="1200" dirty="0" smtClean="0">
                          <a:solidFill>
                            <a:srgbClr val="FF0000"/>
                          </a:solidFill>
                        </a:rPr>
                        <a:t>个指标</a:t>
                      </a:r>
                    </a:p>
                  </a:txBody>
                  <a:tcPr marL="68591" marR="68591" marT="34295" marB="34295" anchor="ctr"/>
                </a:tc>
              </a:tr>
              <a:tr h="735965">
                <a:tc vMerge="1">
                  <a:txBody>
                    <a:bodyPr/>
                    <a:lstStyle/>
                    <a:p>
                      <a:endParaRPr lang="zh-CN"/>
                    </a:p>
                  </a:txBody>
                  <a:tcPr marL="68591" marR="68591" marT="34295" marB="34295" anchor="ctr"/>
                </a:tc>
                <a:tc>
                  <a:txBody>
                    <a:bodyPr/>
                    <a:lstStyle/>
                    <a:p>
                      <a:pPr>
                        <a:buNone/>
                      </a:pPr>
                      <a:r>
                        <a:rPr lang="en-US" altLang="zh-CN" sz="2000" kern="1200" dirty="0" smtClean="0"/>
                        <a:t>BJ601-2</a:t>
                      </a:r>
                      <a:r>
                        <a:rPr lang="zh-CN" altLang="en-US" sz="2000" kern="1200" dirty="0" smtClean="0"/>
                        <a:t>表</a:t>
                      </a:r>
                      <a:endParaRPr lang="zh-CN" altLang="en-US" sz="2000" kern="1200" dirty="0" smtClean="0">
                        <a:solidFill>
                          <a:srgbClr val="FF0000"/>
                        </a:solidFill>
                      </a:endParaRPr>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kern="1200" dirty="0" smtClean="0"/>
                        <a:t>一套表单位补充调查表</a:t>
                      </a:r>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kern="1200" dirty="0" smtClean="0"/>
                        <a:t>无</a:t>
                      </a:r>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kern="1200" dirty="0" smtClean="0">
                          <a:solidFill>
                            <a:srgbClr val="FF0000"/>
                          </a:solidFill>
                        </a:rPr>
                        <a:t>填报</a:t>
                      </a:r>
                      <a:r>
                        <a:rPr lang="en-US" altLang="zh-CN" sz="2000" kern="1200" dirty="0" smtClean="0">
                          <a:solidFill>
                            <a:srgbClr val="FF0000"/>
                          </a:solidFill>
                          <a:sym typeface="+mn-ea"/>
                        </a:rPr>
                        <a:t>“</a:t>
                      </a:r>
                      <a:r>
                        <a:rPr lang="zh-CN" altLang="en-US" sz="2000" kern="1200" dirty="0" smtClean="0">
                          <a:solidFill>
                            <a:srgbClr val="FF0000"/>
                          </a:solidFill>
                          <a:sym typeface="+mn-ea"/>
                        </a:rPr>
                        <a:t>通过公共网络实现的商品销售额</a:t>
                      </a:r>
                      <a:r>
                        <a:rPr lang="en-US" altLang="zh-CN" sz="2000" kern="1200" dirty="0" smtClean="0">
                          <a:solidFill>
                            <a:srgbClr val="FF0000"/>
                          </a:solidFill>
                          <a:sym typeface="+mn-ea"/>
                        </a:rPr>
                        <a:t>”1</a:t>
                      </a:r>
                      <a:r>
                        <a:rPr lang="zh-CN" altLang="en-US" sz="2000" kern="1200" dirty="0" smtClean="0">
                          <a:solidFill>
                            <a:srgbClr val="FF0000"/>
                          </a:solidFill>
                          <a:sym typeface="+mn-ea"/>
                        </a:rPr>
                        <a:t>个指标</a:t>
                      </a:r>
                      <a:endParaRPr lang="zh-CN" altLang="en-US" sz="2000" kern="1200" dirty="0" smtClean="0">
                        <a:solidFill>
                          <a:srgbClr val="FF0000"/>
                        </a:solidFill>
                        <a:latin typeface="+mn-lt"/>
                        <a:ea typeface="+mn-ea"/>
                        <a:cs typeface="+mn-cs"/>
                        <a:sym typeface="+mn-ea"/>
                      </a:endParaRPr>
                    </a:p>
                  </a:txBody>
                  <a:tcPr marL="68591" marR="68591" marT="34295" marB="34295" anchor="ctr"/>
                </a:tc>
              </a:tr>
              <a:tr h="735965">
                <a:tc vMerge="1">
                  <a:txBody>
                    <a:bodyPr/>
                    <a:lstStyle/>
                    <a:p>
                      <a:pPr algn="ctr"/>
                      <a:endParaRPr lang="zh-CN" altLang="en-US" sz="2000" dirty="0" smtClean="0"/>
                    </a:p>
                  </a:txBody>
                  <a:tcPr marL="68591" marR="68591" marT="34295" marB="34295" anchor="ctr"/>
                </a:tc>
                <a:tc>
                  <a:txBody>
                    <a:bodyPr/>
                    <a:lstStyle/>
                    <a:p>
                      <a:pPr marL="0" marR="0" indent="0" algn="l" defTabSz="1088502" rtl="0" eaLnBrk="1" fontAlgn="auto" latinLnBrk="0" hangingPunct="1">
                        <a:lnSpc>
                          <a:spcPct val="100000"/>
                        </a:lnSpc>
                        <a:spcBef>
                          <a:spcPts val="0"/>
                        </a:spcBef>
                        <a:spcAft>
                          <a:spcPts val="0"/>
                        </a:spcAft>
                        <a:buClrTx/>
                        <a:buSzTx/>
                        <a:buFontTx/>
                        <a:buNone/>
                        <a:tabLst/>
                        <a:defRPr/>
                      </a:pPr>
                      <a:r>
                        <a:rPr lang="en-US" altLang="zh-CN" sz="2000" kern="1200" dirty="0" smtClean="0"/>
                        <a:t>BJS104-6</a:t>
                      </a:r>
                      <a:r>
                        <a:rPr lang="zh-CN" altLang="en-US" sz="2000" kern="1200" dirty="0" smtClean="0"/>
                        <a:t>表</a:t>
                      </a:r>
                      <a:endParaRPr lang="zh-CN" altLang="en-US" sz="2000" kern="1200" dirty="0" smtClean="0">
                        <a:solidFill>
                          <a:srgbClr val="FF0000"/>
                        </a:solidFill>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kern="1200" dirty="0" smtClean="0">
                          <a:sym typeface="+mn-ea"/>
                        </a:rPr>
                        <a:t>住宿和餐饮业分地区经营情况</a:t>
                      </a:r>
                      <a:endParaRPr lang="zh-CN" altLang="en-US" sz="2000" kern="1200" dirty="0" smtClean="0"/>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000" kern="1200" dirty="0" smtClean="0"/>
                        <a:t>BJS104-6</a:t>
                      </a:r>
                      <a:r>
                        <a:rPr lang="zh-CN" altLang="en-US" sz="2000" kern="1200" dirty="0" smtClean="0"/>
                        <a:t>表</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000" kern="1200" dirty="0" smtClean="0"/>
                        <a:t>--</a:t>
                      </a:r>
                      <a:endParaRPr lang="zh-CN" altLang="en-US" sz="2000" kern="1200" dirty="0" smtClean="0">
                        <a:solidFill>
                          <a:srgbClr val="FF0000"/>
                        </a:solidFill>
                        <a:latin typeface="+mn-lt"/>
                        <a:ea typeface="+mn-ea"/>
                        <a:cs typeface="+mn-cs"/>
                        <a:sym typeface="+mn-ea"/>
                      </a:endParaRPr>
                    </a:p>
                  </a:txBody>
                  <a:tcPr marL="68591" marR="68591" marT="34295" marB="34295" anchor="ctr"/>
                </a:tc>
              </a:tr>
              <a:tr h="70993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kern="1200" dirty="0" smtClean="0"/>
                        <a:t>月报</a:t>
                      </a:r>
                    </a:p>
                  </a:txBody>
                  <a:tcPr marL="68591" marR="68591" marT="34295" marB="34295" anchor="ctr"/>
                </a:tc>
                <a:tc>
                  <a:txBody>
                    <a:bodyPr/>
                    <a:lstStyle/>
                    <a:p>
                      <a:r>
                        <a:rPr lang="en-US" altLang="zh-CN" sz="2000" kern="1200" dirty="0" smtClean="0"/>
                        <a:t>S</a:t>
                      </a:r>
                      <a:r>
                        <a:rPr lang="en-US" sz="2000" kern="1200" dirty="0" smtClean="0"/>
                        <a:t>204-1</a:t>
                      </a:r>
                      <a:r>
                        <a:rPr lang="zh-CN" altLang="en-US" sz="2000" kern="1200" dirty="0" smtClean="0"/>
                        <a:t>表</a:t>
                      </a:r>
                    </a:p>
                  </a:txBody>
                  <a:tcPr marL="68591" marR="68591" marT="34295" marB="34295" anchor="ctr"/>
                </a:tc>
                <a:tc>
                  <a:txBody>
                    <a:bodyPr/>
                    <a:lstStyle/>
                    <a:p>
                      <a:r>
                        <a:rPr lang="zh-CN" altLang="en-US" sz="2000" kern="1200" dirty="0" smtClean="0"/>
                        <a:t>住宿和餐饮业经营情况</a:t>
                      </a:r>
                    </a:p>
                  </a:txBody>
                  <a:tcPr marL="68591" marR="68591" marT="34295" marB="34295" anchor="ctr"/>
                </a:tc>
                <a:tc>
                  <a:txBody>
                    <a:bodyPr/>
                    <a:lstStyle/>
                    <a:p>
                      <a:pPr>
                        <a:buNone/>
                      </a:pPr>
                      <a:r>
                        <a:rPr lang="en-US" altLang="zh-CN" sz="2000" dirty="0" smtClean="0">
                          <a:sym typeface="+mn-ea"/>
                        </a:rPr>
                        <a:t>S</a:t>
                      </a:r>
                      <a:r>
                        <a:rPr lang="en-US" sz="2000" dirty="0" smtClean="0">
                          <a:sym typeface="+mn-ea"/>
                        </a:rPr>
                        <a:t>204-1</a:t>
                      </a:r>
                      <a:r>
                        <a:rPr lang="zh-CN" altLang="en-US" sz="2000" dirty="0" smtClean="0">
                          <a:sym typeface="+mn-ea"/>
                        </a:rPr>
                        <a:t>表</a:t>
                      </a:r>
                      <a:endParaRPr lang="zh-CN" altLang="en-US" sz="2000" kern="1200" dirty="0" smtClean="0"/>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dirty="0" smtClean="0">
                          <a:solidFill>
                            <a:srgbClr val="FF0000"/>
                          </a:solidFill>
                          <a:sym typeface="+mn-ea"/>
                        </a:rPr>
                        <a:t>删除</a:t>
                      </a:r>
                      <a:r>
                        <a:rPr lang="en-US" altLang="zh-CN" sz="2000" dirty="0" smtClean="0">
                          <a:solidFill>
                            <a:srgbClr val="FF0000"/>
                          </a:solidFill>
                          <a:sym typeface="+mn-ea"/>
                        </a:rPr>
                        <a:t>“</a:t>
                      </a:r>
                      <a:r>
                        <a:rPr lang="zh-CN" altLang="en-US" sz="2000" dirty="0" smtClean="0">
                          <a:solidFill>
                            <a:srgbClr val="FF0000"/>
                          </a:solidFill>
                          <a:sym typeface="+mn-ea"/>
                        </a:rPr>
                        <a:t>集团消费收入</a:t>
                      </a:r>
                      <a:r>
                        <a:rPr lang="en-US" altLang="zh-CN" sz="2000" dirty="0" smtClean="0">
                          <a:solidFill>
                            <a:srgbClr val="FF0000"/>
                          </a:solidFill>
                          <a:sym typeface="+mn-ea"/>
                        </a:rPr>
                        <a:t>”1</a:t>
                      </a:r>
                      <a:r>
                        <a:rPr lang="zh-CN" altLang="en-US" sz="2000" dirty="0" smtClean="0">
                          <a:solidFill>
                            <a:srgbClr val="FF0000"/>
                          </a:solidFill>
                          <a:sym typeface="+mn-ea"/>
                        </a:rPr>
                        <a:t>个指标</a:t>
                      </a:r>
                    </a:p>
                  </a:txBody>
                  <a:tcPr marL="68591" marR="68591" marT="34295" marB="34295" anchor="ctr"/>
                </a:tc>
              </a:tr>
              <a:tr h="885825">
                <a:tc vMerge="1">
                  <a:txBody>
                    <a:bodyPr/>
                    <a:lstStyle/>
                    <a:p>
                      <a:endParaRPr lang="zh-CN"/>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2000" kern="1200" dirty="0" smtClean="0"/>
                        <a:t>S204-3</a:t>
                      </a:r>
                      <a:r>
                        <a:rPr lang="zh-CN" altLang="en-US" sz="2000" kern="1200" dirty="0" smtClean="0"/>
                        <a:t>表</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kern="1200" dirty="0" smtClean="0"/>
                        <a:t>住宿和餐饮业产业活动单位（个体经营户）经营情况</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2000" dirty="0" smtClean="0">
                          <a:sym typeface="+mn-ea"/>
                        </a:rPr>
                        <a:t>S204-3</a:t>
                      </a:r>
                      <a:r>
                        <a:rPr lang="zh-CN" altLang="en-US" sz="2000" dirty="0" smtClean="0">
                          <a:sym typeface="+mn-ea"/>
                        </a:rPr>
                        <a:t>表</a:t>
                      </a:r>
                      <a:endParaRPr lang="zh-CN" altLang="en-US" sz="2000" kern="1200" dirty="0" smtClean="0"/>
                    </a:p>
                  </a:txBody>
                  <a:tcPr marL="68591" marR="68591" marT="34295" marB="34295"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dirty="0" smtClean="0">
                          <a:solidFill>
                            <a:srgbClr val="FF0000"/>
                          </a:solidFill>
                          <a:sym typeface="+mn-ea"/>
                        </a:rPr>
                        <a:t>删除</a:t>
                      </a:r>
                      <a:r>
                        <a:rPr lang="en-US" altLang="zh-CN" sz="2000" dirty="0" smtClean="0">
                          <a:solidFill>
                            <a:srgbClr val="FF0000"/>
                          </a:solidFill>
                          <a:sym typeface="+mn-ea"/>
                        </a:rPr>
                        <a:t>“</a:t>
                      </a:r>
                      <a:r>
                        <a:rPr lang="zh-CN" altLang="en-US" sz="2000" dirty="0" smtClean="0">
                          <a:solidFill>
                            <a:srgbClr val="FF0000"/>
                          </a:solidFill>
                          <a:sym typeface="+mn-ea"/>
                        </a:rPr>
                        <a:t>集团消费收入</a:t>
                      </a:r>
                      <a:r>
                        <a:rPr lang="en-US" altLang="zh-CN" sz="2000" dirty="0" smtClean="0">
                          <a:solidFill>
                            <a:srgbClr val="FF0000"/>
                          </a:solidFill>
                          <a:sym typeface="+mn-ea"/>
                        </a:rPr>
                        <a:t>”1</a:t>
                      </a:r>
                      <a:r>
                        <a:rPr lang="zh-CN" altLang="en-US" sz="2000" dirty="0" smtClean="0">
                          <a:solidFill>
                            <a:srgbClr val="FF0000"/>
                          </a:solidFill>
                          <a:sym typeface="+mn-ea"/>
                        </a:rPr>
                        <a:t>个指标</a:t>
                      </a:r>
                      <a:endParaRPr lang="zh-CN" altLang="en-US" sz="2000" kern="1200" dirty="0" smtClean="0">
                        <a:solidFill>
                          <a:srgbClr val="FF0000"/>
                        </a:solidFill>
                        <a:sym typeface="+mn-ea"/>
                      </a:endParaRPr>
                    </a:p>
                  </a:txBody>
                  <a:tcPr marL="68591" marR="68591" marT="34295" marB="34295" anchor="ctr"/>
                </a:tc>
              </a:tr>
              <a:tr h="88582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kern="1200" dirty="0" smtClean="0"/>
                        <a:t>半年报</a:t>
                      </a: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kern="1200" dirty="0" smtClean="0"/>
                        <a:t>BJS204-6</a:t>
                      </a:r>
                      <a:r>
                        <a:rPr lang="zh-CN" altLang="en-US" sz="2000" kern="1200" dirty="0" smtClean="0"/>
                        <a:t>表</a:t>
                      </a:r>
                      <a:endParaRPr lang="en-US" altLang="zh-CN" sz="2000" kern="1200" dirty="0" smtClean="0">
                        <a:solidFill>
                          <a:schemeClr val="dk1"/>
                        </a:solidFill>
                        <a:latin typeface="+mn-lt"/>
                        <a:ea typeface="+mn-ea"/>
                        <a:cs typeface="+mn-cs"/>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kern="1200" dirty="0" smtClean="0">
                          <a:sym typeface="+mn-ea"/>
                        </a:rPr>
                        <a:t>住宿和餐饮业分地区经营情况</a:t>
                      </a:r>
                      <a:endParaRPr lang="zh-CN" altLang="en-US" sz="2000" kern="1200" dirty="0" smtClean="0">
                        <a:solidFill>
                          <a:schemeClr val="dk1"/>
                        </a:solidFill>
                        <a:latin typeface="+mn-lt"/>
                        <a:ea typeface="+mn-ea"/>
                        <a:cs typeface="+mn-cs"/>
                        <a:sym typeface="+mn-ea"/>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kern="1200" dirty="0" smtClean="0">
                          <a:sym typeface="+mn-ea"/>
                        </a:rPr>
                        <a:t>BJS204-6</a:t>
                      </a:r>
                      <a:r>
                        <a:rPr lang="zh-CN" altLang="en-US" sz="2000" dirty="0" smtClean="0">
                          <a:sym typeface="+mn-ea"/>
                        </a:rPr>
                        <a:t>表</a:t>
                      </a:r>
                      <a:endParaRPr lang="en-US" altLang="zh-CN" sz="2000" kern="1200" dirty="0" smtClean="0">
                        <a:solidFill>
                          <a:schemeClr val="dk1"/>
                        </a:solidFill>
                        <a:latin typeface="+mn-lt"/>
                        <a:ea typeface="+mn-ea"/>
                        <a:cs typeface="+mn-cs"/>
                        <a:sym typeface="+mn-ea"/>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kern="1200" dirty="0" smtClean="0"/>
                        <a:t>--</a:t>
                      </a:r>
                      <a:endParaRPr lang="en-US" altLang="zh-CN" sz="2000" kern="1200" dirty="0" smtClean="0">
                        <a:solidFill>
                          <a:srgbClr val="FF0000"/>
                        </a:solidFill>
                        <a:latin typeface="微软雅黑" panose="020B0503020204020204" charset="-122"/>
                        <a:ea typeface="微软雅黑" panose="020B0503020204020204" charset="-122"/>
                        <a:cs typeface="+mn-cs"/>
                      </a:endParaRPr>
                    </a:p>
                  </a:txBody>
                  <a:tcPr marL="68591" marR="68591" marT="34295" marB="34295" anchor="ctr"/>
                </a:tc>
              </a:tr>
            </a:tbl>
          </a:graphicData>
        </a:graphic>
      </p:graphicFrame>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09479" y="1"/>
            <a:ext cx="3580934" cy="1006708"/>
          </a:xfrm>
          <a:prstGeom prst="rect">
            <a:avLst/>
          </a:prstGeom>
          <a:noFill/>
          <a:ln w="9525">
            <a:noFill/>
          </a:ln>
        </p:spPr>
      </p:pic>
      <p:sp>
        <p:nvSpPr>
          <p:cNvPr id="25" name="矩形 24"/>
          <p:cNvSpPr/>
          <p:nvPr/>
        </p:nvSpPr>
        <p:spPr>
          <a:xfrm>
            <a:off x="0" y="6726207"/>
            <a:ext cx="12190413" cy="133381"/>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190" y="-225476"/>
            <a:ext cx="847615" cy="1155332"/>
          </a:xfrm>
          <a:prstGeom prst="rect">
            <a:avLst/>
          </a:prstGeom>
        </p:spPr>
      </p:pic>
      <p:cxnSp>
        <p:nvCxnSpPr>
          <p:cNvPr id="8" name="直接连接符 7"/>
          <p:cNvCxnSpPr/>
          <p:nvPr/>
        </p:nvCxnSpPr>
        <p:spPr>
          <a:xfrm>
            <a:off x="0" y="697074"/>
            <a:ext cx="11174545"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0" name="内容占位符 9"/>
          <p:cNvGraphicFramePr>
            <a:graphicFrameLocks noGrp="1"/>
          </p:cNvGraphicFramePr>
          <p:nvPr>
            <p:ph idx="4294967295"/>
            <p:custDataLst>
              <p:tags r:id="rId1"/>
            </p:custDataLst>
          </p:nvPr>
        </p:nvGraphicFramePr>
        <p:xfrm>
          <a:off x="560667" y="1286654"/>
          <a:ext cx="11001034" cy="5299666"/>
        </p:xfrm>
        <a:graphic>
          <a:graphicData uri="http://schemas.openxmlformats.org/drawingml/2006/table">
            <a:tbl>
              <a:tblPr firstRow="1" bandRow="1">
                <a:tableStyleId>{93296810-A885-4BE3-A3E7-6D5BEEA58F35}</a:tableStyleId>
              </a:tblPr>
              <a:tblGrid>
                <a:gridCol w="1062852"/>
                <a:gridCol w="1361898"/>
                <a:gridCol w="3273634"/>
                <a:gridCol w="1900308"/>
                <a:gridCol w="3402342"/>
              </a:tblGrid>
              <a:tr h="607201">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频率</a:t>
                      </a:r>
                    </a:p>
                  </a:txBody>
                  <a:tcPr marL="68582" marR="68582" marT="34303" marB="34303"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表号</a:t>
                      </a:r>
                    </a:p>
                  </a:txBody>
                  <a:tcPr marL="68582" marR="68582" marT="34303" marB="34303"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表名</a:t>
                      </a:r>
                    </a:p>
                  </a:txBody>
                  <a:tcPr marL="68582" marR="68582" marT="34303" marB="34303"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effectLst/>
                        </a:rPr>
                        <a:t>报送方式</a:t>
                      </a:r>
                    </a:p>
                  </a:txBody>
                  <a:tcPr marL="68582" marR="68582" marT="34303" marB="34303" anchor="ctr" horzOverflow="overflow"/>
                </a:tc>
                <a:tc>
                  <a:txBody>
                    <a:bodyPr/>
                    <a:lstStyle/>
                    <a:p>
                      <a:pPr marL="982980" marR="0" lvl="0" indent="-98298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lang="zh-CN" altLang="en-US" sz="2000" dirty="0" smtClean="0">
                          <a:ln>
                            <a:noFill/>
                          </a:ln>
                          <a:effectLst/>
                          <a:sym typeface="+mn-ea"/>
                        </a:rPr>
                        <a:t>填报（验收）时间</a:t>
                      </a:r>
                      <a:endParaRPr kumimoji="0" lang="zh-CN" altLang="en-US" sz="2000" u="none" strike="noStrike" cap="none" normalizeH="0" baseline="0" dirty="0" smtClean="0">
                        <a:ln>
                          <a:noFill/>
                        </a:ln>
                        <a:effectLst/>
                      </a:endParaRPr>
                    </a:p>
                  </a:txBody>
                  <a:tcPr marL="68582" marR="68582" marT="34303" marB="34303" anchor="ctr" horzOverflow="overflow"/>
                </a:tc>
              </a:tr>
              <a:tr h="736135">
                <a:tc rowSpan="3">
                  <a:txBody>
                    <a:bodyPr/>
                    <a:lstStyle/>
                    <a:p>
                      <a:pPr algn="ctr"/>
                      <a:r>
                        <a:rPr lang="zh-CN" altLang="en-US" sz="2000" dirty="0" smtClean="0"/>
                        <a:t>年报（普查）</a:t>
                      </a:r>
                    </a:p>
                  </a:txBody>
                  <a:tcPr marL="68582" marR="68582" marT="34303" marB="34303" anchor="ctr"/>
                </a:tc>
                <a:tc>
                  <a:txBody>
                    <a:bodyPr/>
                    <a:lstStyle/>
                    <a:p>
                      <a:r>
                        <a:rPr lang="en-US" altLang="zh-CN" sz="2000" kern="1200" dirty="0" smtClean="0"/>
                        <a:t>S</a:t>
                      </a:r>
                      <a:r>
                        <a:rPr lang="en-US" sz="2000" kern="1200" dirty="0" smtClean="0"/>
                        <a:t>604</a:t>
                      </a:r>
                      <a:r>
                        <a:rPr lang="zh-CN" altLang="en-US" sz="2000" kern="1200" dirty="0" smtClean="0"/>
                        <a:t>表</a:t>
                      </a:r>
                      <a:endParaRPr lang="zh-CN" altLang="en-US" sz="2000" kern="1200" dirty="0" smtClean="0">
                        <a:solidFill>
                          <a:schemeClr val="bg2"/>
                        </a:solidFill>
                      </a:endParaRPr>
                    </a:p>
                  </a:txBody>
                  <a:tcPr marL="68582" marR="68582" marT="34303" marB="34303" anchor="ctr"/>
                </a:tc>
                <a:tc>
                  <a:txBody>
                    <a:bodyPr/>
                    <a:lstStyle/>
                    <a:p>
                      <a:r>
                        <a:rPr lang="zh-CN" altLang="en-US" sz="2000" kern="1200" dirty="0" smtClean="0"/>
                        <a:t>住宿和餐饮业经营情况</a:t>
                      </a:r>
                      <a:endParaRPr lang="zh-CN" altLang="en-US" sz="2000" kern="1200" dirty="0" smtClean="0">
                        <a:solidFill>
                          <a:schemeClr val="bg2"/>
                        </a:solidFill>
                      </a:endParaRPr>
                    </a:p>
                  </a:txBody>
                  <a:tcPr marL="68582" marR="68582" marT="34303" marB="34303" anchor="ctr"/>
                </a:tc>
                <a:tc>
                  <a:txBody>
                    <a:bodyPr/>
                    <a:lstStyle/>
                    <a:p>
                      <a:pPr algn="ctr">
                        <a:buNone/>
                      </a:pPr>
                      <a:r>
                        <a:rPr lang="zh-CN" altLang="en-US" sz="2000" kern="1200" dirty="0" smtClean="0">
                          <a:solidFill>
                            <a:srgbClr val="FF0000"/>
                          </a:solidFill>
                        </a:rPr>
                        <a:t>国家经普采集平台（新平台）</a:t>
                      </a:r>
                    </a:p>
                  </a:txBody>
                  <a:tcPr marL="68582" marR="68582" marT="34303" marB="34303" anchor="ctr"/>
                </a:tc>
                <a:tc rowSpan="2">
                  <a:txBody>
                    <a:bodyPr/>
                    <a:lstStyle/>
                    <a:p>
                      <a:pPr>
                        <a:buNone/>
                      </a:pPr>
                      <a:r>
                        <a:rPr lang="zh-CN" altLang="en-US" sz="2000" kern="1200" dirty="0" smtClean="0"/>
                        <a:t>企业：</a:t>
                      </a:r>
                      <a:r>
                        <a:rPr lang="en-US" altLang="zh-CN" sz="2000" kern="1200" dirty="0" smtClean="0"/>
                        <a:t>2024/3/10</a:t>
                      </a:r>
                      <a:r>
                        <a:rPr lang="zh-CN" altLang="en-US" sz="2000" kern="1200" dirty="0" smtClean="0"/>
                        <a:t>日</a:t>
                      </a:r>
                      <a:r>
                        <a:rPr lang="en-US" altLang="zh-CN" sz="2000" kern="1200" dirty="0" smtClean="0"/>
                        <a:t>24</a:t>
                      </a:r>
                      <a:r>
                        <a:rPr lang="zh-CN" altLang="en-US" sz="2000" kern="1200" dirty="0" smtClean="0"/>
                        <a:t>时前</a:t>
                      </a:r>
                      <a:endParaRPr lang="zh-CN" altLang="en-US" sz="2000" kern="1200" dirty="0" smtClean="0">
                        <a:solidFill>
                          <a:schemeClr val="bg2"/>
                        </a:solidFill>
                      </a:endParaRPr>
                    </a:p>
                  </a:txBody>
                  <a:tcPr marL="68582" marR="68582" marT="34303" marB="34303" anchor="ctr"/>
                </a:tc>
              </a:tr>
              <a:tr h="736135">
                <a:tc vMerge="1">
                  <a:txBody>
                    <a:bodyPr/>
                    <a:lstStyle/>
                    <a:p>
                      <a:endParaRPr lang="zh-CN"/>
                    </a:p>
                  </a:txBody>
                  <a:tcPr marL="68591" marR="68591" marT="34295" marB="34295" anchor="ctr"/>
                </a:tc>
                <a:tc>
                  <a:txBody>
                    <a:bodyPr/>
                    <a:lstStyle/>
                    <a:p>
                      <a:pPr>
                        <a:buNone/>
                      </a:pPr>
                      <a:r>
                        <a:rPr lang="en-US" altLang="zh-CN" sz="2000" kern="1200" dirty="0" smtClean="0"/>
                        <a:t>BJ601-2</a:t>
                      </a:r>
                      <a:r>
                        <a:rPr lang="zh-CN" altLang="en-US" sz="2000" kern="1200" dirty="0" smtClean="0"/>
                        <a:t>表</a:t>
                      </a:r>
                      <a:endParaRPr lang="zh-CN" altLang="en-US" sz="2000" kern="1200" dirty="0" smtClean="0">
                        <a:solidFill>
                          <a:schemeClr val="bg2"/>
                        </a:solidFill>
                      </a:endParaRPr>
                    </a:p>
                  </a:txBody>
                  <a:tcPr marL="68582" marR="68582" marT="34303" marB="34303"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kern="1200" dirty="0" smtClean="0"/>
                        <a:t>一套表单位补充调查表</a:t>
                      </a:r>
                      <a:endParaRPr lang="zh-CN" altLang="en-US" sz="2000" kern="1200" dirty="0" smtClean="0">
                        <a:solidFill>
                          <a:schemeClr val="bg2"/>
                        </a:solidFill>
                      </a:endParaRPr>
                    </a:p>
                  </a:txBody>
                  <a:tcPr marL="68582" marR="68582" marT="34303" marB="34303" anchor="ctr"/>
                </a:tc>
                <a:tc>
                  <a:txBody>
                    <a:bodyPr/>
                    <a:lstStyle/>
                    <a:p>
                      <a:pPr algn="ctr">
                        <a:buNone/>
                      </a:pPr>
                      <a:r>
                        <a:rPr lang="zh-CN" altLang="en-US" sz="2000" kern="1200" dirty="0" smtClean="0">
                          <a:solidFill>
                            <a:srgbClr val="FF0000"/>
                          </a:solidFill>
                        </a:rPr>
                        <a:t>国家经普采集平台（新平台）</a:t>
                      </a:r>
                      <a:endParaRPr lang="zh-CN" altLang="en-US" sz="2000" kern="1200" dirty="0" smtClean="0">
                        <a:solidFill>
                          <a:srgbClr val="FF0000"/>
                        </a:solidFill>
                      </a:endParaRPr>
                    </a:p>
                  </a:txBody>
                  <a:tcPr marL="68582" marR="68582" marT="34303" marB="34303" anchor="ctr"/>
                </a:tc>
                <a:tc vMerge="1">
                  <a:txBody>
                    <a:bodyPr/>
                    <a:lstStyle/>
                    <a:p>
                      <a:endParaRPr lang="zh-CN"/>
                    </a:p>
                  </a:txBody>
                  <a:tcPr marL="68591" marR="68591" marT="34295" marB="34295" anchor="ctr"/>
                </a:tc>
              </a:tr>
              <a:tr h="736135">
                <a:tc vMerge="1">
                  <a:txBody>
                    <a:bodyPr/>
                    <a:lstStyle/>
                    <a:p>
                      <a:pPr algn="ctr"/>
                      <a:endParaRPr lang="zh-CN" altLang="en-US" sz="2000" dirty="0" smtClean="0"/>
                    </a:p>
                  </a:txBody>
                  <a:tcPr marL="68582" marR="68582" marT="34303" marB="34303" anchor="ctr"/>
                </a:tc>
                <a:tc>
                  <a:txBody>
                    <a:bodyPr/>
                    <a:lstStyle/>
                    <a:p>
                      <a:pPr marL="0" marR="0" indent="0" algn="l" defTabSz="1088502" rtl="0" eaLnBrk="1" fontAlgn="auto" latinLnBrk="0" hangingPunct="1">
                        <a:lnSpc>
                          <a:spcPct val="100000"/>
                        </a:lnSpc>
                        <a:spcBef>
                          <a:spcPts val="0"/>
                        </a:spcBef>
                        <a:spcAft>
                          <a:spcPts val="0"/>
                        </a:spcAft>
                        <a:buClrTx/>
                        <a:buSzTx/>
                        <a:buFontTx/>
                        <a:buNone/>
                        <a:tabLst/>
                        <a:defRPr/>
                      </a:pPr>
                      <a:r>
                        <a:rPr lang="en-US" altLang="zh-CN" sz="2000" kern="1200" dirty="0" smtClean="0"/>
                        <a:t>BJS104-6</a:t>
                      </a:r>
                      <a:r>
                        <a:rPr lang="zh-CN" altLang="en-US" sz="2000" kern="1200" dirty="0" smtClean="0"/>
                        <a:t>表</a:t>
                      </a:r>
                      <a:endParaRPr lang="zh-CN" altLang="en-US" sz="2000" kern="1200" dirty="0" smtClean="0">
                        <a:solidFill>
                          <a:srgbClr val="FF0000"/>
                        </a:solidFill>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kern="1200" dirty="0" smtClean="0">
                          <a:sym typeface="+mn-ea"/>
                        </a:rPr>
                        <a:t>住宿和餐饮业分地区经营情况</a:t>
                      </a:r>
                      <a:endParaRPr lang="zh-CN" altLang="en-US" sz="2000" kern="1200" dirty="0" smtClean="0"/>
                    </a:p>
                  </a:txBody>
                  <a:tcPr marL="68591" marR="68591" marT="34295" marB="3429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dirty="0" smtClean="0">
                          <a:sym typeface="+mn-ea"/>
                        </a:rPr>
                        <a:t>北京联网直报平台（原平台）</a:t>
                      </a:r>
                      <a:endParaRPr lang="zh-CN" altLang="en-US" sz="2000" kern="1200" dirty="0" smtClean="0">
                        <a:solidFill>
                          <a:schemeClr val="bg2"/>
                        </a:solidFill>
                        <a:sym typeface="+mn-ea"/>
                      </a:endParaRPr>
                    </a:p>
                  </a:txBody>
                  <a:tcPr marL="68582" marR="68582" marT="34303" marB="34303" anchor="ctr"/>
                </a:tc>
                <a:tc>
                  <a:txBody>
                    <a:bodyPr/>
                    <a:lstStyle/>
                    <a:p>
                      <a:pPr>
                        <a:buNone/>
                      </a:pPr>
                      <a:r>
                        <a:rPr lang="zh-CN" altLang="en-US" sz="2000" kern="1200" dirty="0" smtClean="0"/>
                        <a:t>企业：</a:t>
                      </a:r>
                      <a:r>
                        <a:rPr lang="en-US" altLang="zh-CN" sz="2000" kern="1200" dirty="0" smtClean="0"/>
                        <a:t>2024/2/28</a:t>
                      </a:r>
                      <a:r>
                        <a:rPr lang="zh-CN" altLang="en-US" sz="2000" kern="1200" dirty="0" smtClean="0"/>
                        <a:t>日</a:t>
                      </a:r>
                      <a:r>
                        <a:rPr lang="en-US" altLang="zh-CN" sz="2000" kern="1200" dirty="0" smtClean="0"/>
                        <a:t>12</a:t>
                      </a:r>
                      <a:r>
                        <a:rPr lang="zh-CN" altLang="en-US" sz="2000" kern="1200" dirty="0" smtClean="0"/>
                        <a:t>时前</a:t>
                      </a:r>
                      <a:endParaRPr lang="zh-CN" altLang="en-US" sz="2000" kern="1200" dirty="0" smtClean="0">
                        <a:solidFill>
                          <a:schemeClr val="bg2"/>
                        </a:solidFill>
                        <a:latin typeface="+mn-lt"/>
                        <a:ea typeface="+mn-ea"/>
                        <a:cs typeface="+mn-cs"/>
                      </a:endParaRPr>
                    </a:p>
                  </a:txBody>
                  <a:tcPr marL="68582" marR="68582" marT="34303" marB="34303" anchor="ctr"/>
                </a:tc>
              </a:tr>
              <a:tr h="71073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kern="1200" dirty="0" smtClean="0"/>
                        <a:t>月报</a:t>
                      </a:r>
                    </a:p>
                  </a:txBody>
                  <a:tcPr marL="68582" marR="68582" marT="34303" marB="34303" anchor="ctr"/>
                </a:tc>
                <a:tc>
                  <a:txBody>
                    <a:bodyPr/>
                    <a:lstStyle/>
                    <a:p>
                      <a:r>
                        <a:rPr lang="en-US" altLang="zh-CN" sz="2000" kern="1200" dirty="0" smtClean="0"/>
                        <a:t>S</a:t>
                      </a:r>
                      <a:r>
                        <a:rPr lang="en-US" sz="2000" kern="1200" dirty="0" smtClean="0"/>
                        <a:t>204-1</a:t>
                      </a:r>
                      <a:r>
                        <a:rPr lang="zh-CN" altLang="en-US" sz="2000" kern="1200" dirty="0" smtClean="0"/>
                        <a:t>表</a:t>
                      </a:r>
                      <a:endParaRPr lang="zh-CN" altLang="en-US" sz="2000" kern="1200" dirty="0" smtClean="0">
                        <a:solidFill>
                          <a:schemeClr val="bg2"/>
                        </a:solidFill>
                      </a:endParaRPr>
                    </a:p>
                  </a:txBody>
                  <a:tcPr marL="68582" marR="68582" marT="34303" marB="34303" anchor="ctr"/>
                </a:tc>
                <a:tc>
                  <a:txBody>
                    <a:bodyPr/>
                    <a:lstStyle/>
                    <a:p>
                      <a:r>
                        <a:rPr lang="zh-CN" altLang="en-US" sz="2000" kern="1200" dirty="0" smtClean="0"/>
                        <a:t>住宿和餐饮业经营情况</a:t>
                      </a:r>
                      <a:endParaRPr lang="zh-CN" altLang="en-US" sz="2000" kern="1200" dirty="0" smtClean="0">
                        <a:solidFill>
                          <a:schemeClr val="bg2"/>
                        </a:solidFill>
                      </a:endParaRPr>
                    </a:p>
                  </a:txBody>
                  <a:tcPr marL="68582" marR="68582" marT="34303" marB="34303" anchor="ctr"/>
                </a:tc>
                <a:tc>
                  <a:txBody>
                    <a:bodyPr/>
                    <a:lstStyle/>
                    <a:p>
                      <a:pPr marL="0" marR="0" indent="0" algn="ctr" defTabSz="914400" eaLnBrk="1" fontAlgn="auto" latinLnBrk="0" hangingPunct="1">
                        <a:lnSpc>
                          <a:spcPct val="100000"/>
                        </a:lnSpc>
                        <a:spcBef>
                          <a:spcPts val="0"/>
                        </a:spcBef>
                        <a:spcAft>
                          <a:spcPts val="0"/>
                        </a:spcAft>
                        <a:buClrTx/>
                        <a:buSzTx/>
                        <a:buFontTx/>
                        <a:buNone/>
                        <a:defRPr/>
                      </a:pPr>
                      <a:r>
                        <a:rPr lang="zh-CN" altLang="en-US" sz="2000" dirty="0" smtClean="0">
                          <a:sym typeface="+mn-ea"/>
                        </a:rPr>
                        <a:t>北京联网直报平台（原平台）</a:t>
                      </a:r>
                      <a:endParaRPr lang="zh-CN" altLang="en-US" sz="2000" kern="1200" dirty="0" smtClean="0">
                        <a:solidFill>
                          <a:schemeClr val="bg2"/>
                        </a:solidFill>
                        <a:sym typeface="+mn-ea"/>
                      </a:endParaRPr>
                    </a:p>
                  </a:txBody>
                  <a:tcPr marL="68582" marR="68582" marT="34303" marB="34303" anchor="ctr"/>
                </a:tc>
                <a:tc rowSpan="2">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dirty="0" smtClean="0">
                          <a:sym typeface="+mn-ea"/>
                        </a:rPr>
                        <a:t>企业：月上旬某日</a:t>
                      </a:r>
                      <a:r>
                        <a:rPr lang="en-US" altLang="zh-CN" sz="2000" dirty="0" smtClean="0">
                          <a:sym typeface="+mn-ea"/>
                        </a:rPr>
                        <a:t>12</a:t>
                      </a:r>
                      <a:r>
                        <a:rPr lang="zh-CN" altLang="en-US" sz="2000" dirty="0" smtClean="0">
                          <a:sym typeface="+mn-ea"/>
                        </a:rPr>
                        <a:t>时前</a:t>
                      </a:r>
                      <a:endParaRPr lang="zh-CN" altLang="en-US" sz="2000" dirty="0" smtClean="0">
                        <a:solidFill>
                          <a:schemeClr val="bg2"/>
                        </a:solidFill>
                        <a:sym typeface="+mn-ea"/>
                      </a:endParaRPr>
                    </a:p>
                  </a:txBody>
                  <a:tcPr marL="68582" marR="68582" marT="34303" marB="34303" anchor="ctr"/>
                </a:tc>
              </a:tr>
              <a:tr h="886665">
                <a:tc vMerge="1">
                  <a:txBody>
                    <a:bodyPr/>
                    <a:lstStyle/>
                    <a:p>
                      <a:endParaRPr lang="zh-CN"/>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2000" kern="1200" dirty="0" smtClean="0"/>
                        <a:t>S204-3</a:t>
                      </a:r>
                      <a:r>
                        <a:rPr lang="zh-CN" altLang="en-US" sz="2000" kern="1200" dirty="0" smtClean="0"/>
                        <a:t>表</a:t>
                      </a:r>
                      <a:endParaRPr lang="zh-CN" altLang="en-US" sz="2000" kern="1200" dirty="0" smtClean="0">
                        <a:solidFill>
                          <a:schemeClr val="bg2"/>
                        </a:solidFill>
                      </a:endParaRPr>
                    </a:p>
                  </a:txBody>
                  <a:tcPr marL="68582" marR="68582" marT="34303" marB="34303"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kern="1200" dirty="0" smtClean="0"/>
                        <a:t>住宿和餐饮业产业活动单位（个体经营户）经营情况</a:t>
                      </a:r>
                      <a:endParaRPr lang="zh-CN" altLang="en-US" sz="2000" kern="1200" dirty="0" smtClean="0">
                        <a:solidFill>
                          <a:schemeClr val="bg2"/>
                        </a:solidFill>
                      </a:endParaRPr>
                    </a:p>
                  </a:txBody>
                  <a:tcPr marL="68582" marR="68582" marT="34303" marB="34303" anchor="ctr"/>
                </a:tc>
                <a:tc>
                  <a:txBody>
                    <a:bodyPr/>
                    <a:lstStyle/>
                    <a:p>
                      <a:pPr marL="0" marR="0" indent="0" algn="ctr" defTabSz="914400" eaLnBrk="1" fontAlgn="auto" latinLnBrk="0" hangingPunct="1">
                        <a:lnSpc>
                          <a:spcPct val="100000"/>
                        </a:lnSpc>
                        <a:spcBef>
                          <a:spcPts val="0"/>
                        </a:spcBef>
                        <a:spcAft>
                          <a:spcPts val="0"/>
                        </a:spcAft>
                        <a:buClrTx/>
                        <a:buSzTx/>
                        <a:buFontTx/>
                        <a:buNone/>
                        <a:defRPr/>
                      </a:pPr>
                      <a:r>
                        <a:rPr lang="zh-CN" altLang="en-US" sz="2000" dirty="0" smtClean="0">
                          <a:sym typeface="+mn-ea"/>
                        </a:rPr>
                        <a:t>北京联网直报平台（原平台）</a:t>
                      </a:r>
                      <a:endParaRPr lang="zh-CN" altLang="en-US" sz="2000" kern="1200" dirty="0" smtClean="0">
                        <a:solidFill>
                          <a:schemeClr val="bg2"/>
                        </a:solidFill>
                        <a:sym typeface="+mn-ea"/>
                      </a:endParaRPr>
                    </a:p>
                  </a:txBody>
                  <a:tcPr marL="68582" marR="68582" marT="34303" marB="34303" anchor="ctr"/>
                </a:tc>
                <a:tc vMerge="1">
                  <a:txBody>
                    <a:bodyPr/>
                    <a:lstStyle/>
                    <a:p>
                      <a:endParaRPr lang="zh-CN"/>
                    </a:p>
                  </a:txBody>
                  <a:tcPr marL="68591" marR="68591" marT="34295" marB="34295" anchor="ctr"/>
                </a:tc>
              </a:tr>
              <a:tr h="88666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kern="1200" dirty="0" smtClean="0"/>
                        <a:t>半年报</a:t>
                      </a:r>
                    </a:p>
                  </a:txBody>
                  <a:tcPr marL="68582" marR="68582" marT="34303" marB="34303"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000" kern="1200" dirty="0" smtClean="0"/>
                        <a:t>BJS204-6</a:t>
                      </a:r>
                      <a:r>
                        <a:rPr lang="zh-CN" altLang="en-US" sz="2000" kern="1200" dirty="0" smtClean="0"/>
                        <a:t>表</a:t>
                      </a:r>
                      <a:endParaRPr lang="en-US" altLang="zh-CN" sz="2000" kern="1200" dirty="0" smtClean="0">
                        <a:solidFill>
                          <a:schemeClr val="dk1"/>
                        </a:solidFill>
                        <a:latin typeface="+mn-lt"/>
                        <a:ea typeface="+mn-ea"/>
                        <a:cs typeface="+mn-cs"/>
                      </a:endParaRPr>
                    </a:p>
                  </a:txBody>
                  <a:tcPr marL="68591" marR="68591" marT="34295" marB="34295"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000" kern="1200" dirty="0" smtClean="0">
                          <a:sym typeface="+mn-ea"/>
                        </a:rPr>
                        <a:t>住宿和餐饮业分地区经营情况</a:t>
                      </a:r>
                      <a:endParaRPr lang="zh-CN" altLang="en-US" sz="2000" kern="1200" dirty="0" smtClean="0">
                        <a:solidFill>
                          <a:schemeClr val="dk1"/>
                        </a:solidFill>
                        <a:latin typeface="+mn-lt"/>
                        <a:ea typeface="+mn-ea"/>
                        <a:cs typeface="+mn-cs"/>
                        <a:sym typeface="+mn-ea"/>
                      </a:endParaRPr>
                    </a:p>
                  </a:txBody>
                  <a:tcPr marL="68591" marR="68591" marT="34295" marB="3429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dirty="0" smtClean="0">
                          <a:sym typeface="+mn-ea"/>
                        </a:rPr>
                        <a:t>北京联网直报平台（原平台）</a:t>
                      </a:r>
                      <a:endParaRPr lang="zh-CN" altLang="en-US" sz="2000" kern="1200" dirty="0" smtClean="0">
                        <a:solidFill>
                          <a:schemeClr val="bg2"/>
                        </a:solidFill>
                        <a:sym typeface="+mn-ea"/>
                      </a:endParaRPr>
                    </a:p>
                  </a:txBody>
                  <a:tcPr marL="68582" marR="68582" marT="34303" marB="34303" anchor="ctr"/>
                </a:tc>
                <a:tc>
                  <a:txBody>
                    <a:bodyPr/>
                    <a:lstStyle/>
                    <a:p>
                      <a:pPr marL="0" marR="0" indent="0" defTabSz="914400" eaLnBrk="1" fontAlgn="auto" latinLnBrk="0" hangingPunct="1">
                        <a:lnSpc>
                          <a:spcPct val="100000"/>
                        </a:lnSpc>
                        <a:spcBef>
                          <a:spcPts val="0"/>
                        </a:spcBef>
                        <a:spcAft>
                          <a:spcPts val="0"/>
                        </a:spcAft>
                        <a:buClrTx/>
                        <a:buSzTx/>
                        <a:buFontTx/>
                        <a:buNone/>
                        <a:defRPr/>
                      </a:pPr>
                      <a:r>
                        <a:rPr lang="zh-CN" altLang="en-US" sz="2000" kern="1200" dirty="0" smtClean="0">
                          <a:sym typeface="+mn-ea"/>
                        </a:rPr>
                        <a:t>企业：</a:t>
                      </a:r>
                      <a:r>
                        <a:rPr lang="en-US" altLang="zh-CN" sz="2000" kern="1200" dirty="0" smtClean="0">
                          <a:sym typeface="+mn-ea"/>
                        </a:rPr>
                        <a:t>2024</a:t>
                      </a:r>
                      <a:r>
                        <a:rPr lang="en-US" altLang="zh-CN" sz="2000" kern="1200" dirty="0" smtClean="0"/>
                        <a:t>/</a:t>
                      </a:r>
                      <a:r>
                        <a:rPr lang="en-US" altLang="zh-CN" sz="2000" kern="1200" dirty="0" smtClean="0">
                          <a:sym typeface="+mn-ea"/>
                        </a:rPr>
                        <a:t>7</a:t>
                      </a:r>
                      <a:r>
                        <a:rPr lang="en-US" altLang="zh-CN" sz="2000" kern="1200" dirty="0" smtClean="0"/>
                        <a:t>/</a:t>
                      </a:r>
                      <a:r>
                        <a:rPr lang="en-US" altLang="zh-CN" sz="2000" kern="1200" dirty="0" smtClean="0">
                          <a:sym typeface="+mn-ea"/>
                        </a:rPr>
                        <a:t>22</a:t>
                      </a:r>
                      <a:r>
                        <a:rPr lang="zh-CN" altLang="en-US" sz="2000" kern="1200" dirty="0" smtClean="0">
                          <a:sym typeface="+mn-ea"/>
                        </a:rPr>
                        <a:t>日</a:t>
                      </a:r>
                      <a:r>
                        <a:rPr lang="en-US" altLang="zh-CN" sz="2000" kern="1200" dirty="0" smtClean="0">
                          <a:sym typeface="+mn-ea"/>
                        </a:rPr>
                        <a:t>12</a:t>
                      </a:r>
                      <a:r>
                        <a:rPr lang="zh-CN" altLang="en-US" sz="2000" kern="1200" dirty="0" smtClean="0">
                          <a:sym typeface="+mn-ea"/>
                        </a:rPr>
                        <a:t>时前</a:t>
                      </a:r>
                      <a:endParaRPr lang="zh-CN" altLang="en-US" sz="2000" kern="1200" dirty="0" smtClean="0">
                        <a:solidFill>
                          <a:schemeClr val="bg2"/>
                        </a:solidFill>
                        <a:latin typeface="+mn-lt"/>
                        <a:ea typeface="+mn-ea"/>
                        <a:cs typeface="+mn-cs"/>
                        <a:sym typeface="+mn-ea"/>
                      </a:endParaRPr>
                    </a:p>
                  </a:txBody>
                  <a:tcPr marL="68582" marR="68582" marT="34303" marB="34303" anchor="ctr"/>
                </a:tc>
              </a:tr>
            </a:tbl>
          </a:graphicData>
        </a:graphic>
      </p:graphicFrame>
      <p:sp>
        <p:nvSpPr>
          <p:cNvPr id="13" name="矩形 5"/>
          <p:cNvSpPr>
            <a:spLocks noChangeArrowheads="1"/>
          </p:cNvSpPr>
          <p:nvPr/>
        </p:nvSpPr>
        <p:spPr bwMode="auto">
          <a:xfrm>
            <a:off x="4309256" y="632626"/>
            <a:ext cx="4071966" cy="725466"/>
          </a:xfrm>
          <a:prstGeom prst="rect">
            <a:avLst/>
          </a:prstGeom>
        </p:spPr>
        <p:txBody>
          <a:bodyPr wrap="square" lIns="108850" tIns="54425" rIns="108850" bIns="54425">
            <a:spAutoFit/>
          </a:bodyPr>
          <a:lstStyle/>
          <a:p>
            <a:pPr lvl="0" algn="l">
              <a:buClrTx/>
              <a:buSzTx/>
              <a:buFontTx/>
              <a:defRPr/>
            </a:pPr>
            <a:r>
              <a:rPr lang="zh-CN" altLang="en-US" sz="4000" dirty="0" smtClean="0">
                <a:solidFill>
                  <a:schemeClr val="bg2"/>
                </a:solidFill>
                <a:latin typeface="黑体" panose="02010609060101010101" pitchFamily="49" charset="-122"/>
                <a:ea typeface="黑体" panose="02010609060101010101" pitchFamily="49" charset="-122"/>
                <a:sym typeface="+mn-ea"/>
              </a:rPr>
              <a:t>填报方式和时间</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5"/>
          <p:cNvSpPr txBox="1"/>
          <p:nvPr/>
        </p:nvSpPr>
        <p:spPr>
          <a:xfrm>
            <a:off x="1451737" y="2715395"/>
            <a:ext cx="10358510" cy="1357341"/>
          </a:xfrm>
          <a:prstGeom prst="rect">
            <a:avLst/>
          </a:prstGeom>
          <a:noFill/>
        </p:spPr>
        <p:txBody>
          <a:bodyPr wrap="square" rtlCol="0">
            <a:noAutofit/>
          </a:bodyPr>
          <a:lstStyle/>
          <a:p>
            <a:pPr algn="ctr"/>
            <a:r>
              <a:rPr lang="zh-CN" altLang="en-US"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第二部分</a:t>
            </a:r>
            <a:r>
              <a:rPr lang="en-US" altLang="zh-CN"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5400" dirty="0" smtClean="0">
                <a:solidFill>
                  <a:srgbClr val="336699"/>
                </a:solidFill>
                <a:latin typeface="微软雅黑" panose="020B0503020204020204" pitchFamily="34" charset="-122"/>
                <a:ea typeface="微软雅黑" panose="020B0503020204020204" pitchFamily="34" charset="-122"/>
                <a:sym typeface="微软雅黑" panose="020B0503020204020204" pitchFamily="34" charset="-122"/>
              </a:rPr>
              <a:t>主要指标说明</a:t>
            </a:r>
            <a:endParaRPr lang="zh-CN" altLang="en-US" sz="5400" dirty="0">
              <a:solidFill>
                <a:srgbClr val="33669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498754" y="1643844"/>
            <a:ext cx="881546" cy="3071834"/>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3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填报小贴士</a:t>
            </a:r>
          </a:p>
        </p:txBody>
      </p:sp>
      <p:sp>
        <p:nvSpPr>
          <p:cNvPr id="4" name="文本框 3"/>
          <p:cNvSpPr txBox="1"/>
          <p:nvPr/>
        </p:nvSpPr>
        <p:spPr>
          <a:xfrm>
            <a:off x="2830885" y="1053074"/>
            <a:ext cx="7531813" cy="4952264"/>
          </a:xfrm>
          <a:prstGeom prst="rect">
            <a:avLst/>
          </a:prstGeom>
          <a:noFill/>
        </p:spPr>
        <p:txBody>
          <a:bodyPr wrap="square" lIns="108850" tIns="54425" rIns="108850" bIns="54425" rtlCol="0">
            <a:spAutoFit/>
          </a:bodyPr>
          <a:lstStyle/>
          <a:p>
            <a:pPr algn="just" fontAlgn="auto">
              <a:spcBef>
                <a:spcPts val="714"/>
              </a:spcBef>
              <a:spcAft>
                <a:spcPts val="714"/>
              </a:spcAft>
            </a:pPr>
            <a:r>
              <a:rPr lang="zh-CN" altLang="en-US" sz="2400" b="1" dirty="0">
                <a:solidFill>
                  <a:schemeClr val="bg2"/>
                </a:solidFill>
              </a:rPr>
              <a:t>所有指标均</a:t>
            </a:r>
            <a:r>
              <a:rPr lang="zh-CN" altLang="en-US" sz="2800" b="1" dirty="0">
                <a:solidFill>
                  <a:srgbClr val="FF0000"/>
                </a:solidFill>
                <a:latin typeface="楷体_GB2312" panose="02010609030101010101" pitchFamily="49" charset="-122"/>
                <a:ea typeface="楷体_GB2312" panose="02010609030101010101" pitchFamily="49" charset="-122"/>
              </a:rPr>
              <a:t>含</a:t>
            </a:r>
            <a:r>
              <a:rPr lang="zh-CN" altLang="en-US" sz="2800" b="1" dirty="0" smtClean="0">
                <a:solidFill>
                  <a:srgbClr val="FF0000"/>
                </a:solidFill>
                <a:latin typeface="楷体_GB2312" panose="02010609030101010101" pitchFamily="49" charset="-122"/>
                <a:ea typeface="楷体_GB2312" panose="02010609030101010101" pitchFamily="49" charset="-122"/>
              </a:rPr>
              <a:t>税 </a:t>
            </a:r>
            <a:r>
              <a:rPr lang="zh-CN" altLang="en-US" sz="2400" b="1" dirty="0" smtClean="0">
                <a:solidFill>
                  <a:schemeClr val="bg2"/>
                </a:solidFill>
              </a:rPr>
              <a:t>不同</a:t>
            </a:r>
            <a:r>
              <a:rPr lang="zh-CN" altLang="en-US" sz="2400" b="1" dirty="0">
                <a:solidFill>
                  <a:schemeClr val="bg2"/>
                </a:solidFill>
              </a:rPr>
              <a:t>税率要分开</a:t>
            </a:r>
          </a:p>
          <a:p>
            <a:pPr algn="just" fontAlgn="auto">
              <a:spcBef>
                <a:spcPts val="714"/>
              </a:spcBef>
              <a:spcAft>
                <a:spcPts val="714"/>
              </a:spcAft>
            </a:pPr>
            <a:r>
              <a:rPr lang="zh-CN" altLang="en-US" sz="2800" b="1" dirty="0">
                <a:solidFill>
                  <a:srgbClr val="FF0000"/>
                </a:solidFill>
                <a:latin typeface="楷体_GB2312" panose="02010609030101010101" pitchFamily="49" charset="-122"/>
                <a:ea typeface="楷体_GB2312" panose="02010609030101010101" pitchFamily="49" charset="-122"/>
              </a:rPr>
              <a:t>分公司</a:t>
            </a:r>
            <a:r>
              <a:rPr lang="zh-CN" altLang="en-US" sz="2400" b="1" dirty="0">
                <a:solidFill>
                  <a:schemeClr val="bg2"/>
                </a:solidFill>
              </a:rPr>
              <a:t>数据要</a:t>
            </a:r>
            <a:r>
              <a:rPr lang="zh-CN" altLang="en-US" sz="2400" b="1" dirty="0" smtClean="0">
                <a:solidFill>
                  <a:schemeClr val="bg2"/>
                </a:solidFill>
              </a:rPr>
              <a:t>分辨</a:t>
            </a:r>
            <a:r>
              <a:rPr lang="en-US" altLang="zh-CN" sz="2400" b="1" dirty="0" smtClean="0">
                <a:solidFill>
                  <a:schemeClr val="bg2"/>
                </a:solidFill>
              </a:rPr>
              <a:t>  </a:t>
            </a:r>
            <a:r>
              <a:rPr lang="zh-CN" altLang="en-US" sz="2800" b="1" dirty="0" smtClean="0">
                <a:solidFill>
                  <a:srgbClr val="FF0000"/>
                </a:solidFill>
                <a:latin typeface="楷体_GB2312" panose="02010609030101010101" pitchFamily="49" charset="-122"/>
                <a:ea typeface="楷体_GB2312" panose="02010609030101010101" pitchFamily="49" charset="-122"/>
              </a:rPr>
              <a:t>住</a:t>
            </a:r>
            <a:r>
              <a:rPr lang="zh-CN" altLang="en-US" sz="2800" b="1" dirty="0">
                <a:solidFill>
                  <a:srgbClr val="FF0000"/>
                </a:solidFill>
                <a:latin typeface="楷体_GB2312" panose="02010609030101010101" pitchFamily="49" charset="-122"/>
                <a:ea typeface="楷体_GB2312" panose="02010609030101010101" pitchFamily="49" charset="-122"/>
              </a:rPr>
              <a:t>餐行业</a:t>
            </a:r>
            <a:r>
              <a:rPr lang="zh-CN" altLang="en-US" sz="2400" b="1" dirty="0">
                <a:solidFill>
                  <a:schemeClr val="bg2"/>
                </a:solidFill>
              </a:rPr>
              <a:t>才能含</a:t>
            </a:r>
          </a:p>
          <a:p>
            <a:pPr algn="just" fontAlgn="auto">
              <a:spcBef>
                <a:spcPts val="714"/>
              </a:spcBef>
              <a:spcAft>
                <a:spcPts val="714"/>
              </a:spcAft>
            </a:pPr>
            <a:r>
              <a:rPr lang="zh-CN" altLang="en-US" sz="2400" b="1" dirty="0">
                <a:solidFill>
                  <a:schemeClr val="bg2"/>
                </a:solidFill>
              </a:rPr>
              <a:t>投资下属</a:t>
            </a:r>
            <a:r>
              <a:rPr lang="zh-CN" altLang="en-US" sz="2800" b="1" dirty="0">
                <a:solidFill>
                  <a:srgbClr val="FF0000"/>
                </a:solidFill>
                <a:latin typeface="楷体_GB2312" panose="02010609030101010101" pitchFamily="49" charset="-122"/>
                <a:ea typeface="楷体_GB2312" panose="02010609030101010101" pitchFamily="49" charset="-122"/>
              </a:rPr>
              <a:t>子公司</a:t>
            </a:r>
            <a:r>
              <a:rPr lang="en-US" altLang="zh-CN" sz="2900" b="1" dirty="0">
                <a:solidFill>
                  <a:schemeClr val="bg2"/>
                </a:solidFill>
              </a:rPr>
              <a:t>	</a:t>
            </a:r>
            <a:r>
              <a:rPr lang="zh-CN" altLang="en-US" sz="2400" b="1" dirty="0">
                <a:solidFill>
                  <a:schemeClr val="bg2"/>
                </a:solidFill>
              </a:rPr>
              <a:t>数据一定</a:t>
            </a:r>
            <a:r>
              <a:rPr lang="zh-CN" altLang="en-US" sz="2800" b="1" dirty="0">
                <a:solidFill>
                  <a:srgbClr val="FF0000"/>
                </a:solidFill>
                <a:latin typeface="楷体_GB2312" panose="02010609030101010101" pitchFamily="49" charset="-122"/>
                <a:ea typeface="楷体_GB2312" panose="02010609030101010101" pitchFamily="49" charset="-122"/>
              </a:rPr>
              <a:t>不能含</a:t>
            </a:r>
          </a:p>
          <a:p>
            <a:pPr algn="just" fontAlgn="auto">
              <a:spcBef>
                <a:spcPts val="714"/>
              </a:spcBef>
              <a:spcAft>
                <a:spcPts val="714"/>
              </a:spcAft>
            </a:pPr>
            <a:r>
              <a:rPr lang="en-US" altLang="zh-CN" sz="2400" b="1" dirty="0">
                <a:solidFill>
                  <a:schemeClr val="bg2"/>
                </a:solidFill>
              </a:rPr>
              <a:t>“</a:t>
            </a:r>
            <a:r>
              <a:rPr lang="zh-CN" altLang="en-US" sz="2400" b="1" dirty="0">
                <a:solidFill>
                  <a:schemeClr val="bg2"/>
                </a:solidFill>
              </a:rPr>
              <a:t>本月</a:t>
            </a:r>
            <a:r>
              <a:rPr lang="en-US" altLang="zh-CN" sz="2400" b="1" dirty="0">
                <a:solidFill>
                  <a:schemeClr val="bg2"/>
                </a:solidFill>
              </a:rPr>
              <a:t>”</a:t>
            </a:r>
            <a:r>
              <a:rPr lang="zh-CN" altLang="en-US" sz="2400" b="1" dirty="0">
                <a:solidFill>
                  <a:schemeClr val="bg2"/>
                </a:solidFill>
              </a:rPr>
              <a:t>只填</a:t>
            </a:r>
            <a:r>
              <a:rPr lang="zh-CN" altLang="en-US" sz="2800" b="1" dirty="0">
                <a:solidFill>
                  <a:srgbClr val="FF0000"/>
                </a:solidFill>
                <a:latin typeface="楷体_GB2312" panose="02010609030101010101" pitchFamily="49" charset="-122"/>
                <a:ea typeface="楷体_GB2312" panose="02010609030101010101" pitchFamily="49" charset="-122"/>
              </a:rPr>
              <a:t>当月</a:t>
            </a:r>
            <a:r>
              <a:rPr lang="zh-CN" altLang="en-US" sz="2800" b="1" dirty="0" smtClean="0">
                <a:solidFill>
                  <a:srgbClr val="FF0000"/>
                </a:solidFill>
                <a:latin typeface="楷体_GB2312" panose="02010609030101010101" pitchFamily="49" charset="-122"/>
                <a:ea typeface="楷体_GB2312" panose="02010609030101010101" pitchFamily="49" charset="-122"/>
              </a:rPr>
              <a:t>数</a:t>
            </a:r>
            <a:r>
              <a:rPr lang="en-US" altLang="zh-CN" sz="2900" b="1" dirty="0" smtClean="0">
                <a:solidFill>
                  <a:schemeClr val="bg2"/>
                </a:solidFill>
                <a:latin typeface="楷体_GB2312" panose="02010609030101010101" pitchFamily="49" charset="-122"/>
                <a:ea typeface="楷体_GB2312" panose="02010609030101010101" pitchFamily="49" charset="-122"/>
              </a:rPr>
              <a:t> </a:t>
            </a:r>
            <a:r>
              <a:rPr lang="zh-CN" altLang="en-US" sz="2400" b="1" dirty="0" smtClean="0">
                <a:solidFill>
                  <a:schemeClr val="bg2"/>
                </a:solidFill>
              </a:rPr>
              <a:t>一定</a:t>
            </a:r>
            <a:r>
              <a:rPr lang="zh-CN" altLang="en-US" sz="2400" b="1" dirty="0">
                <a:solidFill>
                  <a:schemeClr val="bg2"/>
                </a:solidFill>
              </a:rPr>
              <a:t>看好别抄串</a:t>
            </a:r>
          </a:p>
          <a:p>
            <a:pPr algn="just" fontAlgn="auto">
              <a:spcBef>
                <a:spcPts val="714"/>
              </a:spcBef>
              <a:spcAft>
                <a:spcPts val="714"/>
              </a:spcAft>
            </a:pPr>
            <a:r>
              <a:rPr lang="zh-CN" altLang="en-US" sz="2400" b="1" dirty="0">
                <a:solidFill>
                  <a:schemeClr val="bg2"/>
                </a:solidFill>
              </a:rPr>
              <a:t>上月财务</a:t>
            </a:r>
            <a:r>
              <a:rPr lang="zh-CN" altLang="en-US" sz="2800" b="1" dirty="0">
                <a:solidFill>
                  <a:srgbClr val="FF0000"/>
                </a:solidFill>
                <a:latin typeface="楷体_GB2312" panose="02010609030101010101" pitchFamily="49" charset="-122"/>
                <a:ea typeface="楷体_GB2312" panose="02010609030101010101" pitchFamily="49" charset="-122"/>
              </a:rPr>
              <a:t>账已出</a:t>
            </a:r>
            <a:r>
              <a:rPr lang="en-US" altLang="zh-CN" sz="2900" b="1" dirty="0">
                <a:solidFill>
                  <a:schemeClr val="bg2"/>
                </a:solidFill>
              </a:rPr>
              <a:t>	</a:t>
            </a:r>
            <a:r>
              <a:rPr lang="en-US" altLang="zh-CN" sz="2400" b="1" dirty="0">
                <a:solidFill>
                  <a:schemeClr val="bg2"/>
                </a:solidFill>
              </a:rPr>
              <a:t>“1-</a:t>
            </a:r>
            <a:r>
              <a:rPr lang="zh-CN" altLang="en-US" sz="2400" b="1" dirty="0">
                <a:solidFill>
                  <a:schemeClr val="bg2"/>
                </a:solidFill>
              </a:rPr>
              <a:t>本月</a:t>
            </a:r>
            <a:r>
              <a:rPr lang="en-US" altLang="zh-CN" sz="2400" b="1" dirty="0">
                <a:solidFill>
                  <a:schemeClr val="bg2"/>
                </a:solidFill>
              </a:rPr>
              <a:t>”</a:t>
            </a:r>
            <a:r>
              <a:rPr lang="zh-CN" altLang="en-US" sz="2400" b="1" dirty="0">
                <a:solidFill>
                  <a:schemeClr val="bg2"/>
                </a:solidFill>
              </a:rPr>
              <a:t>要</a:t>
            </a:r>
            <a:r>
              <a:rPr lang="zh-CN" altLang="en-US" sz="2800" b="1" dirty="0">
                <a:solidFill>
                  <a:srgbClr val="FF0000"/>
                </a:solidFill>
                <a:latin typeface="楷体_GB2312" panose="02010609030101010101" pitchFamily="49" charset="-122"/>
                <a:ea typeface="楷体_GB2312" panose="02010609030101010101" pitchFamily="49" charset="-122"/>
              </a:rPr>
              <a:t>核准</a:t>
            </a:r>
          </a:p>
          <a:p>
            <a:pPr algn="just" fontAlgn="auto">
              <a:spcBef>
                <a:spcPts val="714"/>
              </a:spcBef>
              <a:spcAft>
                <a:spcPts val="714"/>
              </a:spcAft>
            </a:pPr>
            <a:r>
              <a:rPr lang="zh-CN" altLang="en-US" sz="2400" b="1" dirty="0">
                <a:solidFill>
                  <a:schemeClr val="bg2"/>
                </a:solidFill>
              </a:rPr>
              <a:t>计量单位是</a:t>
            </a:r>
            <a:r>
              <a:rPr lang="zh-CN" altLang="en-US" sz="2800" b="1" dirty="0">
                <a:solidFill>
                  <a:srgbClr val="FF0000"/>
                </a:solidFill>
                <a:latin typeface="楷体_GB2312" panose="02010609030101010101" pitchFamily="49" charset="-122"/>
                <a:ea typeface="楷体_GB2312" panose="02010609030101010101" pitchFamily="49" charset="-122"/>
              </a:rPr>
              <a:t>千元</a:t>
            </a:r>
            <a:r>
              <a:rPr lang="en-US" altLang="zh-CN" sz="2900" b="1" dirty="0"/>
              <a:t>	</a:t>
            </a:r>
            <a:r>
              <a:rPr lang="zh-CN" altLang="en-US" sz="2400" b="1" dirty="0">
                <a:solidFill>
                  <a:schemeClr val="bg2"/>
                </a:solidFill>
              </a:rPr>
              <a:t>千万别按元来填</a:t>
            </a:r>
          </a:p>
          <a:p>
            <a:pPr algn="just" fontAlgn="auto">
              <a:spcBef>
                <a:spcPts val="714"/>
              </a:spcBef>
              <a:spcAft>
                <a:spcPts val="714"/>
              </a:spcAft>
            </a:pPr>
            <a:r>
              <a:rPr lang="zh-CN" altLang="en-US" sz="2800" b="1" dirty="0">
                <a:solidFill>
                  <a:srgbClr val="FF0000"/>
                </a:solidFill>
                <a:latin typeface="楷体_GB2312" panose="02010609030101010101" pitchFamily="49" charset="-122"/>
                <a:ea typeface="楷体_GB2312" panose="02010609030101010101" pitchFamily="49" charset="-122"/>
              </a:rPr>
              <a:t>网络</a:t>
            </a:r>
            <a:r>
              <a:rPr lang="zh-CN" altLang="en-US" sz="2400" b="1" dirty="0">
                <a:solidFill>
                  <a:schemeClr val="bg2"/>
                </a:solidFill>
              </a:rPr>
              <a:t>实现网上订</a:t>
            </a:r>
            <a:r>
              <a:rPr lang="en-US" altLang="zh-CN" sz="2400" b="1" dirty="0"/>
              <a:t>	</a:t>
            </a:r>
            <a:r>
              <a:rPr lang="zh-CN" altLang="en-US" sz="2800" b="1" dirty="0">
                <a:solidFill>
                  <a:srgbClr val="FF0000"/>
                </a:solidFill>
                <a:latin typeface="楷体_GB2312" panose="02010609030101010101" pitchFamily="49" charset="-122"/>
                <a:ea typeface="楷体_GB2312" panose="02010609030101010101" pitchFamily="49" charset="-122"/>
              </a:rPr>
              <a:t>外卖服务</a:t>
            </a:r>
            <a:r>
              <a:rPr lang="zh-CN" altLang="en-US" sz="2400" b="1" dirty="0">
                <a:solidFill>
                  <a:schemeClr val="bg2"/>
                </a:solidFill>
              </a:rPr>
              <a:t>指配送</a:t>
            </a:r>
          </a:p>
          <a:p>
            <a:pPr algn="just" fontAlgn="auto">
              <a:spcBef>
                <a:spcPts val="714"/>
              </a:spcBef>
              <a:spcAft>
                <a:spcPts val="714"/>
              </a:spcAft>
            </a:pPr>
            <a:r>
              <a:rPr lang="zh-CN" altLang="en-US" sz="2400" b="1" dirty="0">
                <a:solidFill>
                  <a:schemeClr val="bg2"/>
                </a:solidFill>
              </a:rPr>
              <a:t>营业网点要注意</a:t>
            </a:r>
            <a:r>
              <a:rPr lang="en-US" altLang="zh-CN" sz="2900" b="1" dirty="0">
                <a:solidFill>
                  <a:schemeClr val="bg2"/>
                </a:solidFill>
              </a:rPr>
              <a:t>	</a:t>
            </a:r>
            <a:r>
              <a:rPr lang="zh-CN" altLang="en-US" sz="2800" b="1" dirty="0">
                <a:solidFill>
                  <a:srgbClr val="FF0000"/>
                </a:solidFill>
                <a:latin typeface="楷体_GB2312" panose="02010609030101010101" pitchFamily="49" charset="-122"/>
                <a:ea typeface="楷体_GB2312" panose="02010609030101010101" pitchFamily="49" charset="-122"/>
              </a:rPr>
              <a:t>团餐</a:t>
            </a:r>
            <a:r>
              <a:rPr lang="zh-CN" altLang="en-US" sz="2400" b="1" dirty="0">
                <a:solidFill>
                  <a:schemeClr val="bg2"/>
                </a:solidFill>
              </a:rPr>
              <a:t>要按对象算</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55231" y="1570719"/>
            <a:ext cx="10225555" cy="5649891"/>
          </a:xfrm>
          <a:prstGeom prst="rect">
            <a:avLst/>
          </a:prstGeom>
          <a:noFill/>
        </p:spPr>
        <p:txBody>
          <a:bodyPr wrap="square" lIns="108850" tIns="54425" rIns="108850" bIns="54425" rtlCol="0" anchor="t">
            <a:spAutoFit/>
          </a:body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收入</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rPr>
              <a:t>主要来源于提供客房、餐费服务、商品销售和其他服务。</a:t>
            </a:r>
          </a:p>
          <a:p>
            <a:pPr>
              <a:lnSpc>
                <a:spcPct val="150000"/>
              </a:lnSpc>
            </a:pP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ea"/>
              </a:rPr>
              <a:t>注意</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1. </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含增值税。</a:t>
            </a:r>
            <a:endParaRPr lang="en-US" altLang="zh-CN" sz="2400" dirty="0">
              <a:solidFill>
                <a:schemeClr val="bg2"/>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2</a:t>
            </a:r>
            <a:r>
              <a:rPr lang="en-US" altLang="zh-CN" sz="2400" dirty="0" smtClean="0">
                <a:latin typeface="微软雅黑" panose="020B0503020204020204" charset="-122"/>
                <a:ea typeface="微软雅黑" panose="020B0503020204020204" charset="-122"/>
                <a:cs typeface="微软雅黑" panose="020B0503020204020204" charset="-122"/>
                <a:sym typeface="+mn-ea"/>
              </a:rPr>
              <a:t>. </a:t>
            </a:r>
            <a:r>
              <a:rPr lang="zh-CN" altLang="en-US" sz="2400" u="sng" dirty="0" smtClean="0">
                <a:solidFill>
                  <a:srgbClr val="FF0000"/>
                </a:solidFill>
                <a:latin typeface="微软雅黑" panose="020B0503020204020204" charset="-122"/>
                <a:ea typeface="微软雅黑" panose="020B0503020204020204" charset="-122"/>
                <a:cs typeface="微软雅黑" panose="020B0503020204020204" charset="-122"/>
                <a:sym typeface="+mn-ea"/>
              </a:rPr>
              <a:t>不</a:t>
            </a:r>
            <a:r>
              <a:rPr lang="zh-CN" altLang="en-US" sz="2400" u="sng" dirty="0">
                <a:solidFill>
                  <a:srgbClr val="FF0000"/>
                </a:solidFill>
                <a:latin typeface="微软雅黑" panose="020B0503020204020204" charset="-122"/>
                <a:ea typeface="微软雅黑" panose="020B0503020204020204" charset="-122"/>
                <a:cs typeface="微软雅黑" panose="020B0503020204020204" charset="-122"/>
                <a:sym typeface="+mn-ea"/>
              </a:rPr>
              <a:t>包括</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多产业</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法人单位附</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营的</a:t>
            </a:r>
            <a:r>
              <a:rPr lang="zh-CN" altLang="en-US" sz="2400" u="sng" dirty="0">
                <a:solidFill>
                  <a:srgbClr val="FF0000"/>
                </a:solidFill>
                <a:latin typeface="微软雅黑" panose="020B0503020204020204" charset="-122"/>
                <a:ea typeface="微软雅黑" panose="020B0503020204020204" charset="-122"/>
                <a:cs typeface="微软雅黑" panose="020B0503020204020204" charset="-122"/>
                <a:sym typeface="+mn-ea"/>
              </a:rPr>
              <a:t>其他行业</a:t>
            </a:r>
            <a:r>
              <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rPr>
              <a:t>产业活动</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单位的营业额，</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只包含  </a:t>
            </a:r>
            <a:endPar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住餐行业分支机构数据</a:t>
            </a: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a:t>
            </a:r>
            <a:endParaRPr lang="en-US" altLang="zh-CN" sz="2400" dirty="0" smtClean="0">
              <a:solidFill>
                <a:schemeClr val="bg2"/>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400" dirty="0" smtClean="0">
                <a:solidFill>
                  <a:schemeClr val="bg2"/>
                </a:solidFill>
                <a:latin typeface="微软雅黑" panose="020B0503020204020204" charset="-122"/>
                <a:ea typeface="微软雅黑" panose="020B0503020204020204" charset="-122"/>
                <a:cs typeface="微软雅黑" panose="020B0503020204020204" charset="-122"/>
                <a:sym typeface="+mn-ea"/>
              </a:rPr>
              <a:t>    利息收入、资金投资收益等营业外收入，不算营业额。</a:t>
            </a:r>
          </a:p>
          <a:p>
            <a:pPr>
              <a:lnSpc>
                <a:spcPct val="150000"/>
              </a:lnSpc>
            </a:pPr>
            <a:endParaRPr lang="zh-CN" altLang="en-US" sz="2400" dirty="0">
              <a:solidFill>
                <a:schemeClr val="bg2"/>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16"/>
          <p:cNvSpPr txBox="1"/>
          <p:nvPr/>
        </p:nvSpPr>
        <p:spPr>
          <a:xfrm>
            <a:off x="1487400" y="1013059"/>
            <a:ext cx="1695653" cy="617744"/>
          </a:xfrm>
          <a:prstGeom prst="rect">
            <a:avLst/>
          </a:prstGeom>
          <a:noFill/>
        </p:spPr>
        <p:txBody>
          <a:bodyPr wrap="square" lIns="108850" tIns="54425" rIns="108850" bIns="54425" rtlCol="0">
            <a:spAutoFit/>
          </a:bodyPr>
          <a:lstStyle/>
          <a:p>
            <a:r>
              <a:rPr lang="zh-CN" altLang="en-US" sz="3300" dirty="0" smtClean="0">
                <a:solidFill>
                  <a:srgbClr val="7030A0"/>
                </a:solidFill>
                <a:latin typeface="黑体" panose="02010609060101010101" pitchFamily="49" charset="-122"/>
                <a:ea typeface="黑体" panose="02010609060101010101" pitchFamily="49" charset="-122"/>
              </a:rPr>
              <a:t>营业额</a:t>
            </a:r>
          </a:p>
        </p:txBody>
      </p:sp>
      <p:sp>
        <p:nvSpPr>
          <p:cNvPr id="8" name="文本框 7"/>
          <p:cNvSpPr txBox="1"/>
          <p:nvPr/>
        </p:nvSpPr>
        <p:spPr>
          <a:xfrm>
            <a:off x="248704" y="1918144"/>
            <a:ext cx="958490" cy="2551386"/>
          </a:xfrm>
          <a:prstGeom prst="rect">
            <a:avLst/>
          </a:prstGeom>
          <a:noFill/>
        </p:spPr>
        <p:txBody>
          <a:bodyPr vert="eaVert" wrap="square" lIns="108850" tIns="54425" rIns="108850" bIns="54425" rtlCol="0">
            <a:spAutoFit/>
          </a:bodyPr>
          <a:lstStyle/>
          <a:p>
            <a:pPr algn="ctr" eaLnBrk="0" hangingPunct="0">
              <a:spcBef>
                <a:spcPts val="0"/>
              </a:spcBef>
              <a:spcAft>
                <a:spcPts val="0"/>
              </a:spcAft>
            </a:pPr>
            <a:r>
              <a:rPr lang="zh-CN" altLang="en-US" sz="4800" b="1" kern="0" dirty="0">
                <a:solidFill>
                  <a:schemeClr val="bg2"/>
                </a:solidFill>
                <a:latin typeface="黑体" panose="02010609060101010101" pitchFamily="49" charset="-122"/>
                <a:ea typeface="黑体" panose="02010609060101010101" pitchFamily="49" charset="-122"/>
                <a:cs typeface="Times New Roman" panose="02020603050405020304" pitchFamily="18" charset="0"/>
              </a:rPr>
              <a:t>重点指标</a:t>
            </a:r>
          </a:p>
        </p:txBody>
      </p:sp>
      <p:sp>
        <p:nvSpPr>
          <p:cNvPr id="5" name="流程图: 可选过程 4"/>
          <p:cNvSpPr/>
          <p:nvPr/>
        </p:nvSpPr>
        <p:spPr>
          <a:xfrm>
            <a:off x="1870891" y="2421815"/>
            <a:ext cx="9550003" cy="711365"/>
          </a:xfrm>
          <a:prstGeom prst="flowChartAlternateProcess">
            <a:avLst/>
          </a:prstGeom>
        </p:spPr>
        <p:style>
          <a:lnRef idx="2">
            <a:schemeClr val="accent6"/>
          </a:lnRef>
          <a:fillRef idx="1">
            <a:schemeClr val="lt1"/>
          </a:fillRef>
          <a:effectRef idx="0">
            <a:schemeClr val="accent6"/>
          </a:effectRef>
          <a:fontRef idx="minor">
            <a:schemeClr val="dk1"/>
          </a:fontRef>
        </p:style>
        <p:txBody>
          <a:bodyPr lIns="108850" tIns="54425" rIns="108850" bIns="54425" rtlCol="0" anchor="ctr"/>
          <a:lstStyle/>
          <a:p>
            <a:pPr algn="ctr"/>
            <a:r>
              <a:rPr lang="zh-CN" altLang="en-US" sz="2400" b="1" dirty="0">
                <a:solidFill>
                  <a:schemeClr val="bg2"/>
                </a:solidFill>
                <a:latin typeface="微软雅黑" panose="020B0503020204020204" charset="-122"/>
                <a:ea typeface="微软雅黑" panose="020B0503020204020204" charset="-122"/>
                <a:cs typeface="微软雅黑" panose="020B0503020204020204" charset="-122"/>
              </a:rPr>
              <a:t>营业额</a:t>
            </a:r>
            <a:r>
              <a:rPr lang="en-US" altLang="zh-CN" sz="2400" b="1" dirty="0">
                <a:solidFill>
                  <a:schemeClr val="bg2"/>
                </a:solidFill>
                <a:latin typeface="微软雅黑" panose="020B0503020204020204" charset="-122"/>
                <a:ea typeface="微软雅黑" panose="020B0503020204020204" charset="-122"/>
                <a:cs typeface="微软雅黑" panose="020B0503020204020204" charset="-122"/>
              </a:rPr>
              <a:t> = </a:t>
            </a:r>
            <a:r>
              <a:rPr lang="zh-CN" altLang="en-US" sz="2400" b="1" dirty="0" smtClean="0">
                <a:solidFill>
                  <a:schemeClr val="bg2"/>
                </a:solidFill>
                <a:latin typeface="微软雅黑" panose="020B0503020204020204" charset="-122"/>
                <a:ea typeface="微软雅黑" panose="020B0503020204020204" charset="-122"/>
                <a:cs typeface="微软雅黑" panose="020B0503020204020204" charset="-122"/>
              </a:rPr>
              <a:t>客房</a:t>
            </a:r>
            <a:r>
              <a:rPr lang="zh-CN" altLang="en-US" sz="2400" b="1" dirty="0">
                <a:solidFill>
                  <a:schemeClr val="bg2"/>
                </a:solidFill>
                <a:latin typeface="微软雅黑" panose="020B0503020204020204" charset="-122"/>
                <a:ea typeface="微软雅黑" panose="020B0503020204020204" charset="-122"/>
                <a:cs typeface="微软雅黑" panose="020B0503020204020204" charset="-122"/>
              </a:rPr>
              <a:t>收入</a:t>
            </a:r>
            <a:r>
              <a:rPr lang="en-US" altLang="zh-CN" sz="2400" b="1" dirty="0">
                <a:solidFill>
                  <a:schemeClr val="bg2"/>
                </a:solidFill>
                <a:latin typeface="微软雅黑" panose="020B0503020204020204" charset="-122"/>
                <a:ea typeface="微软雅黑" panose="020B0503020204020204" charset="-122"/>
                <a:cs typeface="微软雅黑" panose="020B0503020204020204" charset="-122"/>
              </a:rPr>
              <a:t> </a:t>
            </a:r>
            <a:r>
              <a:rPr lang="en-US" altLang="zh-CN" sz="2400" b="1" dirty="0" smtClean="0">
                <a:solidFill>
                  <a:schemeClr val="bg2"/>
                </a:solidFill>
                <a:latin typeface="微软雅黑" panose="020B0503020204020204" charset="-122"/>
                <a:ea typeface="微软雅黑" panose="020B0503020204020204" charset="-122"/>
                <a:cs typeface="微软雅黑" panose="020B0503020204020204" charset="-122"/>
              </a:rPr>
              <a:t>+ </a:t>
            </a:r>
            <a:r>
              <a:rPr lang="zh-CN" altLang="en-US" sz="2400" b="1" dirty="0" smtClean="0">
                <a:solidFill>
                  <a:schemeClr val="bg2"/>
                </a:solidFill>
                <a:latin typeface="微软雅黑" panose="020B0503020204020204" charset="-122"/>
                <a:ea typeface="微软雅黑" panose="020B0503020204020204" charset="-122"/>
                <a:cs typeface="微软雅黑" panose="020B0503020204020204" charset="-122"/>
              </a:rPr>
              <a:t>餐费收入</a:t>
            </a:r>
            <a:r>
              <a:rPr lang="en-US" altLang="zh-CN" sz="2400" b="1" dirty="0" smtClean="0">
                <a:solidFill>
                  <a:schemeClr val="bg2"/>
                </a:solidFill>
                <a:latin typeface="微软雅黑" panose="020B0503020204020204" charset="-122"/>
                <a:ea typeface="微软雅黑" panose="020B0503020204020204" charset="-122"/>
                <a:cs typeface="微软雅黑" panose="020B0503020204020204" charset="-122"/>
              </a:rPr>
              <a:t> + </a:t>
            </a:r>
            <a:r>
              <a:rPr lang="zh-CN" altLang="en-US" sz="2400" b="1" dirty="0">
                <a:solidFill>
                  <a:schemeClr val="bg2"/>
                </a:solidFill>
                <a:latin typeface="微软雅黑" panose="020B0503020204020204" charset="-122"/>
                <a:ea typeface="微软雅黑" panose="020B0503020204020204" charset="-122"/>
                <a:cs typeface="微软雅黑" panose="020B0503020204020204" charset="-122"/>
              </a:rPr>
              <a:t>商品销售额</a:t>
            </a:r>
            <a:r>
              <a:rPr lang="en-US" altLang="zh-CN" sz="2400" b="1" dirty="0">
                <a:solidFill>
                  <a:schemeClr val="bg2"/>
                </a:solidFill>
                <a:latin typeface="微软雅黑" panose="020B0503020204020204" charset="-122"/>
                <a:ea typeface="微软雅黑" panose="020B0503020204020204" charset="-122"/>
                <a:cs typeface="微软雅黑" panose="020B0503020204020204" charset="-122"/>
              </a:rPr>
              <a:t> + </a:t>
            </a:r>
            <a:r>
              <a:rPr lang="zh-CN" altLang="en-US" sz="2400" b="1" dirty="0">
                <a:solidFill>
                  <a:schemeClr val="bg2"/>
                </a:solidFill>
                <a:latin typeface="微软雅黑" panose="020B0503020204020204" charset="-122"/>
                <a:ea typeface="微软雅黑" panose="020B0503020204020204" charset="-122"/>
                <a:cs typeface="微软雅黑" panose="020B0503020204020204" charset="-122"/>
              </a:rPr>
              <a:t>其他收入</a:t>
            </a:r>
            <a:r>
              <a:rPr lang="en-US" altLang="zh-CN" sz="2400" dirty="0">
                <a:solidFill>
                  <a:schemeClr val="bg2"/>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f77e9b9-34e1-4650-ba70-514d029c00a3}"/>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f77e9b9-34e1-4650-ba70-514d029c00a3}"/>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4fa4a867-c4e0-4785-b5f5-e7acd3f7b09e}"/>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w="50800">
          <a:solidFill>
            <a:srgbClr val="FF0000"/>
          </a:solidFill>
        </a:ln>
      </a:spPr>
      <a:bodyPr wrap="square">
        <a:noAutofit/>
      </a:bodyPr>
      <a:lstStyle>
        <a:defPPr algn="l">
          <a:defRPr lang="en-US" altLang="zh-CN" sz="2800" b="1" dirty="0" smtClean="0">
            <a:solidFill>
              <a:srgbClr val="FF0000"/>
            </a:solidFill>
            <a:latin typeface="华文中宋" panose="02010600040101010101" pitchFamily="2" charset="-122"/>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1159</TotalTime>
  <Words>2293</Words>
  <Application>WPS 演示</Application>
  <PresentationFormat>自定义</PresentationFormat>
  <Paragraphs>269</Paragraphs>
  <Slides>28</Slides>
  <Notes>15</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国家</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 年末餐饮营业面积</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谢谢！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tjj</dc:creator>
  <cp:lastModifiedBy>USER-</cp:lastModifiedBy>
  <cp:revision>1588</cp:revision>
  <dcterms:created xsi:type="dcterms:W3CDTF">2021-11-23T02:41:00Z</dcterms:created>
  <dcterms:modified xsi:type="dcterms:W3CDTF">2024-01-09T08:18:15Z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07A2DAA552CA42E1A19E73F6070C498F</vt:lpwstr>
  </property>
</Properties>
</file>