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handoutMasterIdLst>
    <p:handoutMasterId r:id="rId47"/>
  </p:handoutMasterIdLst>
  <p:sldIdLst>
    <p:sldId id="484" r:id="rId2"/>
    <p:sldId id="488" r:id="rId3"/>
    <p:sldId id="486" r:id="rId4"/>
    <p:sldId id="416" r:id="rId5"/>
    <p:sldId id="478" r:id="rId6"/>
    <p:sldId id="418" r:id="rId7"/>
    <p:sldId id="419" r:id="rId8"/>
    <p:sldId id="420" r:id="rId9"/>
    <p:sldId id="505" r:id="rId10"/>
    <p:sldId id="506" r:id="rId11"/>
    <p:sldId id="423" r:id="rId12"/>
    <p:sldId id="507" r:id="rId13"/>
    <p:sldId id="508" r:id="rId14"/>
    <p:sldId id="509" r:id="rId15"/>
    <p:sldId id="510" r:id="rId16"/>
    <p:sldId id="428" r:id="rId17"/>
    <p:sldId id="515" r:id="rId18"/>
    <p:sldId id="516" r:id="rId19"/>
    <p:sldId id="432" r:id="rId20"/>
    <p:sldId id="527" r:id="rId21"/>
    <p:sldId id="522" r:id="rId22"/>
    <p:sldId id="523" r:id="rId23"/>
    <p:sldId id="524" r:id="rId24"/>
    <p:sldId id="525" r:id="rId25"/>
    <p:sldId id="526" r:id="rId26"/>
    <p:sldId id="470" r:id="rId27"/>
    <p:sldId id="471" r:id="rId28"/>
    <p:sldId id="528" r:id="rId29"/>
    <p:sldId id="458" r:id="rId30"/>
    <p:sldId id="435" r:id="rId31"/>
    <p:sldId id="436" r:id="rId32"/>
    <p:sldId id="437" r:id="rId33"/>
    <p:sldId id="438" r:id="rId34"/>
    <p:sldId id="460" r:id="rId35"/>
    <p:sldId id="454" r:id="rId36"/>
    <p:sldId id="455" r:id="rId37"/>
    <p:sldId id="456" r:id="rId38"/>
    <p:sldId id="457" r:id="rId39"/>
    <p:sldId id="459" r:id="rId40"/>
    <p:sldId id="444" r:id="rId41"/>
    <p:sldId id="497" r:id="rId42"/>
    <p:sldId id="498" r:id="rId43"/>
    <p:sldId id="555" r:id="rId44"/>
    <p:sldId id="504" r:id="rId45"/>
  </p:sldIdLst>
  <p:sldSz cx="9144000" cy="5143500" type="screen16x9"/>
  <p:notesSz cx="6669088" cy="9926638"/>
  <p:custDataLst>
    <p:tags r:id="rId48"/>
  </p:custDataLst>
  <p:defaultTextStyle>
    <a:defPPr>
      <a:defRPr lang="zh-CN"/>
    </a:defPPr>
    <a:lvl1pPr algn="ctr" rtl="0" fontAlgn="base">
      <a:spcBef>
        <a:spcPct val="0"/>
      </a:spcBef>
      <a:spcAft>
        <a:spcPct val="0"/>
      </a:spcAft>
      <a:defRPr sz="4800" kern="1200">
        <a:solidFill>
          <a:srgbClr val="FFCC00"/>
        </a:solidFill>
        <a:latin typeface="Times New Roman" panose="02020603050405020304" pitchFamily="18" charset="0"/>
        <a:ea typeface="仿宋_GB2312" panose="02010609030101010101" pitchFamily="49" charset="-122"/>
        <a:cs typeface="+mn-cs"/>
      </a:defRPr>
    </a:lvl1pPr>
    <a:lvl2pPr marL="457200" algn="ctr" rtl="0" fontAlgn="base">
      <a:spcBef>
        <a:spcPct val="0"/>
      </a:spcBef>
      <a:spcAft>
        <a:spcPct val="0"/>
      </a:spcAft>
      <a:defRPr sz="4800" kern="1200">
        <a:solidFill>
          <a:srgbClr val="FFCC00"/>
        </a:solidFill>
        <a:latin typeface="Times New Roman" panose="02020603050405020304" pitchFamily="18" charset="0"/>
        <a:ea typeface="仿宋_GB2312" panose="02010609030101010101" pitchFamily="49" charset="-122"/>
        <a:cs typeface="+mn-cs"/>
      </a:defRPr>
    </a:lvl2pPr>
    <a:lvl3pPr marL="914400" algn="ctr" rtl="0" fontAlgn="base">
      <a:spcBef>
        <a:spcPct val="0"/>
      </a:spcBef>
      <a:spcAft>
        <a:spcPct val="0"/>
      </a:spcAft>
      <a:defRPr sz="4800" kern="1200">
        <a:solidFill>
          <a:srgbClr val="FFCC00"/>
        </a:solidFill>
        <a:latin typeface="Times New Roman" panose="02020603050405020304" pitchFamily="18" charset="0"/>
        <a:ea typeface="仿宋_GB2312" panose="02010609030101010101" pitchFamily="49" charset="-122"/>
        <a:cs typeface="+mn-cs"/>
      </a:defRPr>
    </a:lvl3pPr>
    <a:lvl4pPr marL="1371600" algn="ctr" rtl="0" fontAlgn="base">
      <a:spcBef>
        <a:spcPct val="0"/>
      </a:spcBef>
      <a:spcAft>
        <a:spcPct val="0"/>
      </a:spcAft>
      <a:defRPr sz="4800" kern="1200">
        <a:solidFill>
          <a:srgbClr val="FFCC00"/>
        </a:solidFill>
        <a:latin typeface="Times New Roman" panose="02020603050405020304" pitchFamily="18" charset="0"/>
        <a:ea typeface="仿宋_GB2312" panose="02010609030101010101" pitchFamily="49" charset="-122"/>
        <a:cs typeface="+mn-cs"/>
      </a:defRPr>
    </a:lvl4pPr>
    <a:lvl5pPr marL="1828800" algn="ctr" rtl="0" fontAlgn="base">
      <a:spcBef>
        <a:spcPct val="0"/>
      </a:spcBef>
      <a:spcAft>
        <a:spcPct val="0"/>
      </a:spcAft>
      <a:defRPr sz="4800" kern="1200">
        <a:solidFill>
          <a:srgbClr val="FFCC00"/>
        </a:solidFill>
        <a:latin typeface="Times New Roman" panose="02020603050405020304" pitchFamily="18" charset="0"/>
        <a:ea typeface="仿宋_GB2312" panose="02010609030101010101" pitchFamily="49" charset="-122"/>
        <a:cs typeface="+mn-cs"/>
      </a:defRPr>
    </a:lvl5pPr>
    <a:lvl6pPr marL="2286000" algn="l" defTabSz="914400" rtl="0" eaLnBrk="1" latinLnBrk="0" hangingPunct="1">
      <a:defRPr sz="4800" kern="1200">
        <a:solidFill>
          <a:srgbClr val="FFCC00"/>
        </a:solidFill>
        <a:latin typeface="Times New Roman" panose="02020603050405020304" pitchFamily="18" charset="0"/>
        <a:ea typeface="仿宋_GB2312" panose="02010609030101010101" pitchFamily="49" charset="-122"/>
        <a:cs typeface="+mn-cs"/>
      </a:defRPr>
    </a:lvl6pPr>
    <a:lvl7pPr marL="2743200" algn="l" defTabSz="914400" rtl="0" eaLnBrk="1" latinLnBrk="0" hangingPunct="1">
      <a:defRPr sz="4800" kern="1200">
        <a:solidFill>
          <a:srgbClr val="FFCC00"/>
        </a:solidFill>
        <a:latin typeface="Times New Roman" panose="02020603050405020304" pitchFamily="18" charset="0"/>
        <a:ea typeface="仿宋_GB2312" panose="02010609030101010101" pitchFamily="49" charset="-122"/>
        <a:cs typeface="+mn-cs"/>
      </a:defRPr>
    </a:lvl7pPr>
    <a:lvl8pPr marL="3200400" algn="l" defTabSz="914400" rtl="0" eaLnBrk="1" latinLnBrk="0" hangingPunct="1">
      <a:defRPr sz="4800" kern="1200">
        <a:solidFill>
          <a:srgbClr val="FFCC00"/>
        </a:solidFill>
        <a:latin typeface="Times New Roman" panose="02020603050405020304" pitchFamily="18" charset="0"/>
        <a:ea typeface="仿宋_GB2312" panose="02010609030101010101" pitchFamily="49" charset="-122"/>
        <a:cs typeface="+mn-cs"/>
      </a:defRPr>
    </a:lvl8pPr>
    <a:lvl9pPr marL="3657600" algn="l" defTabSz="914400" rtl="0" eaLnBrk="1" latinLnBrk="0" hangingPunct="1">
      <a:defRPr sz="4800" kern="1200">
        <a:solidFill>
          <a:srgbClr val="FFCC00"/>
        </a:solidFill>
        <a:latin typeface="Times New Roman" panose="02020603050405020304" pitchFamily="18" charset="0"/>
        <a:ea typeface="仿宋_GB2312" panose="0201060903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00"/>
    <a:srgbClr val="FFCC00"/>
    <a:srgbClr val="3366CC"/>
    <a:srgbClr val="6600FF"/>
    <a:srgbClr val="6666FF"/>
    <a:srgbClr val="33CCFF"/>
    <a:srgbClr val="3399FF"/>
    <a:srgbClr val="FFFF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35059" autoAdjust="0"/>
    <p:restoredTop sz="96327" autoAdjust="0"/>
  </p:normalViewPr>
  <p:slideViewPr>
    <p:cSldViewPr>
      <p:cViewPr varScale="1">
        <p:scale>
          <a:sx n="119" d="100"/>
          <a:sy n="119" d="100"/>
        </p:scale>
        <p:origin x="-444" y="-90"/>
      </p:cViewPr>
      <p:guideLst>
        <p:guide orient="horz" pos="1574"/>
        <p:guide pos="2925"/>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49" d="100"/>
          <a:sy n="49" d="100"/>
        </p:scale>
        <p:origin x="-1962" y="-90"/>
      </p:cViewPr>
      <p:guideLst>
        <p:guide orient="horz" pos="3039"/>
        <p:guide pos="210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solidFill>
                  <a:schemeClr val="tx1"/>
                </a:solidFill>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solidFill>
                  <a:schemeClr val="tx1"/>
                </a:solidFill>
                <a:latin typeface="Arial" panose="020B0604020202020204" pitchFamily="34" charset="0"/>
                <a:ea typeface="宋体" panose="02010600030101010101" pitchFamily="2" charset="-122"/>
              </a:defRPr>
            </a:lvl1pPr>
          </a:lstStyle>
          <a:p>
            <a:pPr>
              <a:defRPr/>
            </a:pPr>
            <a:fld id="{FD01C8C6-40CD-4464-9742-F46BB598D035}" type="datetimeFigureOut">
              <a:rPr lang="zh-CN" altLang="en-US"/>
              <a:pPr>
                <a:defRPr/>
              </a:pPr>
              <a:t>2024/1/9 Tuesday</a:t>
            </a:fld>
            <a:endParaRPr lang="zh-CN" altLang="en-US"/>
          </a:p>
        </p:txBody>
      </p:sp>
      <p:sp>
        <p:nvSpPr>
          <p:cNvPr id="4" name="页脚占位符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solidFill>
                  <a:schemeClr val="tx1"/>
                </a:solidFill>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solidFill>
                  <a:schemeClr val="tx1"/>
                </a:solidFill>
                <a:latin typeface="Arial" panose="020B0604020202020204" pitchFamily="34" charset="0"/>
                <a:ea typeface="宋体" panose="02010600030101010101" pitchFamily="2" charset="-122"/>
              </a:defRPr>
            </a:lvl1pPr>
          </a:lstStyle>
          <a:p>
            <a:pPr>
              <a:defRPr/>
            </a:pPr>
            <a:fld id="{65747489-5F0E-4747-A92B-2899C9FECFD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887663" cy="496888"/>
          </a:xfrm>
          <a:prstGeom prst="rect">
            <a:avLst/>
          </a:prstGeom>
          <a:noFill/>
          <a:ln>
            <a:noFill/>
          </a:ln>
        </p:spPr>
        <p:txBody>
          <a:bodyPr vert="horz" wrap="square" lIns="91440" tIns="45720" rIns="91440" bIns="45720" numCol="1" anchor="t" anchorCtr="0" compatLnSpc="1"/>
          <a:lstStyle>
            <a:lvl1pPr algn="l">
              <a:defRPr sz="1200">
                <a:solidFill>
                  <a:schemeClr val="tx1"/>
                </a:solidFill>
                <a:latin typeface="Calibri" panose="020F0502020204030204" pitchFamily="34" charset="0"/>
                <a:ea typeface="宋体" panose="02010600030101010101" pitchFamily="2" charset="-122"/>
              </a:defRPr>
            </a:lvl1pPr>
          </a:lstStyle>
          <a:p>
            <a:pPr>
              <a:defRPr/>
            </a:pPr>
            <a:endParaRPr lang="zh-CN" altLang="en-US"/>
          </a:p>
        </p:txBody>
      </p:sp>
      <p:sp>
        <p:nvSpPr>
          <p:cNvPr id="3075" name="日期占位符 2"/>
          <p:cNvSpPr>
            <a:spLocks noGrp="1" noChangeArrowheads="1"/>
          </p:cNvSpPr>
          <p:nvPr>
            <p:ph type="dt" idx="1"/>
          </p:nvPr>
        </p:nvSpPr>
        <p:spPr bwMode="auto">
          <a:xfrm>
            <a:off x="3778250" y="0"/>
            <a:ext cx="2887663" cy="496888"/>
          </a:xfrm>
          <a:prstGeom prst="rect">
            <a:avLst/>
          </a:prstGeom>
          <a:noFill/>
          <a:ln>
            <a:noFill/>
          </a:ln>
        </p:spPr>
        <p:txBody>
          <a:bodyPr vert="horz" wrap="square" lIns="91440" tIns="45720" rIns="91440" bIns="45720" numCol="1" anchor="t" anchorCtr="0" compatLnSpc="1"/>
          <a:lstStyle>
            <a:lvl1pPr algn="r">
              <a:defRPr sz="1200">
                <a:solidFill>
                  <a:schemeClr val="tx1"/>
                </a:solidFill>
                <a:latin typeface="Calibri" panose="020F0502020204030204" pitchFamily="34" charset="0"/>
                <a:ea typeface="宋体" panose="02010600030101010101" pitchFamily="2" charset="-122"/>
              </a:defRPr>
            </a:lvl1pPr>
          </a:lstStyle>
          <a:p>
            <a:pPr>
              <a:defRPr/>
            </a:pPr>
            <a:fld id="{E8CBA342-0498-4469-8A7F-F09543C7D00F}" type="datetimeFigureOut">
              <a:rPr lang="zh-CN" altLang="en-US"/>
              <a:pPr>
                <a:defRPr/>
              </a:pPr>
              <a:t>2024/1/9 Tuesday</a:t>
            </a:fld>
            <a:endParaRPr lang="zh-CN" altLang="en-US"/>
          </a:p>
        </p:txBody>
      </p:sp>
      <p:sp>
        <p:nvSpPr>
          <p:cNvPr id="44036" name="幻灯片图像占位符 3"/>
          <p:cNvSpPr>
            <a:spLocks noGrp="1" noRot="1" noChangeAspect="1" noChangeArrowheads="1"/>
          </p:cNvSpPr>
          <p:nvPr>
            <p:ph type="sldImg" idx="2"/>
          </p:nvPr>
        </p:nvSpPr>
        <p:spPr bwMode="auto">
          <a:xfrm>
            <a:off x="25400" y="744538"/>
            <a:ext cx="6616700" cy="3722687"/>
          </a:xfrm>
          <a:prstGeom prst="rect">
            <a:avLst/>
          </a:prstGeom>
          <a:noFill/>
          <a:ln w="9525">
            <a:noFill/>
            <a:miter lim="800000"/>
          </a:ln>
        </p:spPr>
      </p:sp>
      <p:sp>
        <p:nvSpPr>
          <p:cNvPr id="3077" name="备注占位符 4"/>
          <p:cNvSpPr>
            <a:spLocks noGrp="1" noChangeArrowheads="1"/>
          </p:cNvSpPr>
          <p:nvPr>
            <p:ph type="body" sz="quarter" idx="3"/>
          </p:nvPr>
        </p:nvSpPr>
        <p:spPr bwMode="auto">
          <a:xfrm>
            <a:off x="666750" y="4714875"/>
            <a:ext cx="5335588" cy="4467225"/>
          </a:xfrm>
          <a:prstGeom prst="rect">
            <a:avLst/>
          </a:prstGeom>
          <a:noFill/>
          <a:ln>
            <a:noFill/>
          </a:ln>
        </p:spPr>
        <p:txBody>
          <a:bodyPr vert="horz" wrap="square" lIns="91440" tIns="45720" rIns="91440" bIns="45720" numCol="1" anchor="ctr"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页脚占位符 5"/>
          <p:cNvSpPr>
            <a:spLocks noGrp="1" noChangeArrowheads="1"/>
          </p:cNvSpPr>
          <p:nvPr>
            <p:ph type="ftr" sz="quarter" idx="4"/>
          </p:nvPr>
        </p:nvSpPr>
        <p:spPr bwMode="auto">
          <a:xfrm>
            <a:off x="0" y="9426575"/>
            <a:ext cx="2887663" cy="498475"/>
          </a:xfrm>
          <a:prstGeom prst="rect">
            <a:avLst/>
          </a:prstGeom>
          <a:noFill/>
          <a:ln>
            <a:noFill/>
          </a:ln>
        </p:spPr>
        <p:txBody>
          <a:bodyPr vert="horz" wrap="square" lIns="91440" tIns="45720" rIns="91440" bIns="45720" numCol="1" anchor="b" anchorCtr="0" compatLnSpc="1"/>
          <a:lstStyle>
            <a:lvl1pPr algn="l">
              <a:defRPr sz="1200">
                <a:solidFill>
                  <a:schemeClr val="tx1"/>
                </a:solidFill>
                <a:latin typeface="Calibri" panose="020F0502020204030204" pitchFamily="34" charset="0"/>
                <a:ea typeface="宋体" panose="02010600030101010101" pitchFamily="2" charset="-122"/>
              </a:defRPr>
            </a:lvl1pPr>
          </a:lstStyle>
          <a:p>
            <a:pPr>
              <a:defRPr/>
            </a:pPr>
            <a:endParaRPr lang="zh-CN" altLang="en-US"/>
          </a:p>
        </p:txBody>
      </p:sp>
      <p:sp>
        <p:nvSpPr>
          <p:cNvPr id="3079" name="灯片编号占位符 6"/>
          <p:cNvSpPr>
            <a:spLocks noGrp="1" noChangeArrowheads="1"/>
          </p:cNvSpPr>
          <p:nvPr>
            <p:ph type="sldNum" sz="quarter" idx="5"/>
          </p:nvPr>
        </p:nvSpPr>
        <p:spPr bwMode="auto">
          <a:xfrm>
            <a:off x="3778250" y="9426575"/>
            <a:ext cx="2887663" cy="498475"/>
          </a:xfrm>
          <a:prstGeom prst="rect">
            <a:avLst/>
          </a:prstGeom>
          <a:noFill/>
          <a:ln>
            <a:noFill/>
          </a:ln>
        </p:spPr>
        <p:txBody>
          <a:bodyPr vert="horz" wrap="square" lIns="91440" tIns="45720" rIns="91440" bIns="45720" numCol="1" anchor="b" anchorCtr="0" compatLnSpc="1"/>
          <a:lstStyle>
            <a:lvl1pPr algn="r">
              <a:defRPr sz="1200">
                <a:solidFill>
                  <a:schemeClr val="tx1"/>
                </a:solidFill>
                <a:latin typeface="Calibri" panose="020F0502020204030204" pitchFamily="34" charset="0"/>
                <a:ea typeface="宋体" panose="02010600030101010101" pitchFamily="2" charset="-122"/>
              </a:defRPr>
            </a:lvl1pPr>
          </a:lstStyle>
          <a:p>
            <a:pPr>
              <a:defRPr/>
            </a:pPr>
            <a:fld id="{63CA9F30-5D9C-47F6-82C1-B1477DFAC41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778250" y="9428163"/>
            <a:ext cx="2889250" cy="496887"/>
          </a:xfrm>
          <a:prstGeom prst="rect">
            <a:avLst/>
          </a:prstGeom>
          <a:noFill/>
          <a:ln w="9525">
            <a:noFill/>
            <a:miter lim="800000"/>
          </a:ln>
        </p:spPr>
        <p:txBody>
          <a:bodyPr anchor="b"/>
          <a:lstStyle/>
          <a:p>
            <a:pPr algn="r"/>
            <a:fld id="{5610F1B7-E79C-46FF-9F22-AA7650D20CF0}" type="slidenum">
              <a:rPr lang="zh-CN" altLang="en-US" sz="1200">
                <a:solidFill>
                  <a:schemeClr val="tx1"/>
                </a:solidFill>
                <a:latin typeface="Arial" panose="020B0604020202020204" pitchFamily="34" charset="0"/>
                <a:ea typeface="宋体" panose="02010600030101010101" pitchFamily="2" charset="-122"/>
              </a:rPr>
              <a:pPr algn="r"/>
              <a:t>4</a:t>
            </a:fld>
            <a:endParaRPr lang="en-US" altLang="zh-CN" sz="1200">
              <a:solidFill>
                <a:schemeClr val="tx1"/>
              </a:solidFill>
              <a:latin typeface="Arial" panose="020B0604020202020204" pitchFamily="34" charset="0"/>
              <a:ea typeface="宋体" panose="02010600030101010101" pitchFamily="2" charset="-122"/>
            </a:endParaRPr>
          </a:p>
        </p:txBody>
      </p:sp>
      <p:sp>
        <p:nvSpPr>
          <p:cNvPr id="45059" name="Rectangle 2"/>
          <p:cNvSpPr>
            <a:spLocks noGrp="1" noRot="1" noChangeAspect="1" noChangeArrowheads="1" noTextEdit="1"/>
          </p:cNvSpPr>
          <p:nvPr>
            <p:ph type="sldImg"/>
          </p:nvPr>
        </p:nvSpPr>
        <p:spPr>
          <a:xfrm>
            <a:off x="26988" y="744538"/>
            <a:ext cx="6615112" cy="3722687"/>
          </a:xfrm>
        </p:spPr>
      </p:sp>
      <p:sp>
        <p:nvSpPr>
          <p:cNvPr id="45060" name="Rectangle 3"/>
          <p:cNvSpPr>
            <a:spLocks noGrp="1" noChangeArrowheads="1"/>
          </p:cNvSpPr>
          <p:nvPr>
            <p:ph type="body" idx="1"/>
          </p:nvPr>
        </p:nvSpPr>
        <p:spPr>
          <a:noFill/>
        </p:spPr>
        <p:txBody>
          <a:bodyPr anchor="t"/>
          <a:lstStyle/>
          <a:p>
            <a:pPr eaLnBrk="1" hangingPunct="1"/>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txBox="1">
            <a:spLocks noGrp="1" noChangeArrowheads="1"/>
          </p:cNvSpPr>
          <p:nvPr/>
        </p:nvSpPr>
        <p:spPr bwMode="auto">
          <a:xfrm>
            <a:off x="3778250" y="9428163"/>
            <a:ext cx="2889250" cy="496887"/>
          </a:xfrm>
          <a:prstGeom prst="rect">
            <a:avLst/>
          </a:prstGeom>
          <a:noFill/>
          <a:ln w="9525">
            <a:noFill/>
            <a:miter lim="800000"/>
          </a:ln>
        </p:spPr>
        <p:txBody>
          <a:bodyPr anchor="b"/>
          <a:lstStyle/>
          <a:p>
            <a:pPr algn="r"/>
            <a:fld id="{9D06D4CC-992F-41B6-B4E5-672C50521521}" type="slidenum">
              <a:rPr lang="zh-CN" altLang="en-US" sz="1200">
                <a:solidFill>
                  <a:schemeClr val="tx1"/>
                </a:solidFill>
                <a:latin typeface="Arial" panose="020B0604020202020204" pitchFamily="34" charset="0"/>
                <a:ea typeface="宋体" panose="02010600030101010101" pitchFamily="2" charset="-122"/>
              </a:rPr>
              <a:pPr algn="r"/>
              <a:t>7</a:t>
            </a:fld>
            <a:endParaRPr lang="en-US" altLang="zh-CN" sz="1200">
              <a:solidFill>
                <a:schemeClr val="tx1"/>
              </a:solidFill>
              <a:latin typeface="Arial" panose="020B0604020202020204" pitchFamily="34" charset="0"/>
              <a:ea typeface="宋体" panose="02010600030101010101" pitchFamily="2" charset="-122"/>
            </a:endParaRPr>
          </a:p>
        </p:txBody>
      </p:sp>
      <p:sp>
        <p:nvSpPr>
          <p:cNvPr id="46083" name="Rectangle 2"/>
          <p:cNvSpPr>
            <a:spLocks noGrp="1" noRot="1" noChangeAspect="1" noChangeArrowheads="1" noTextEdit="1"/>
          </p:cNvSpPr>
          <p:nvPr>
            <p:ph type="sldImg"/>
          </p:nvPr>
        </p:nvSpPr>
        <p:spPr>
          <a:xfrm>
            <a:off x="26988" y="744538"/>
            <a:ext cx="6615112" cy="3722687"/>
          </a:xfrm>
        </p:spPr>
      </p:sp>
      <p:sp>
        <p:nvSpPr>
          <p:cNvPr id="46084" name="Rectangle 3"/>
          <p:cNvSpPr>
            <a:spLocks noGrp="1" noChangeArrowheads="1"/>
          </p:cNvSpPr>
          <p:nvPr>
            <p:ph type="body" idx="1"/>
          </p:nvPr>
        </p:nvSpPr>
        <p:spPr>
          <a:noFill/>
        </p:spPr>
        <p:txBody>
          <a:bodyPr anchor="t"/>
          <a:lstStyle/>
          <a:p>
            <a:pPr eaLnBrk="1" hangingPunct="1"/>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778250" y="9428163"/>
            <a:ext cx="2889250" cy="496887"/>
          </a:xfrm>
          <a:prstGeom prst="rect">
            <a:avLst/>
          </a:prstGeom>
          <a:noFill/>
          <a:ln w="9525">
            <a:noFill/>
            <a:miter lim="800000"/>
          </a:ln>
        </p:spPr>
        <p:txBody>
          <a:bodyPr anchor="b"/>
          <a:lstStyle/>
          <a:p>
            <a:pPr algn="r"/>
            <a:fld id="{59B7E4DA-3A4A-420E-83C3-B6A038707EE1}" type="slidenum">
              <a:rPr lang="zh-CN" altLang="en-US" sz="1200">
                <a:solidFill>
                  <a:schemeClr val="tx1"/>
                </a:solidFill>
                <a:latin typeface="Arial" panose="020B0604020202020204" pitchFamily="34" charset="0"/>
                <a:ea typeface="宋体" panose="02010600030101010101" pitchFamily="2" charset="-122"/>
              </a:rPr>
              <a:pPr algn="r"/>
              <a:t>29</a:t>
            </a:fld>
            <a:endParaRPr lang="en-US" altLang="zh-CN" sz="1200">
              <a:solidFill>
                <a:schemeClr val="tx1"/>
              </a:solidFill>
              <a:latin typeface="Arial" panose="020B0604020202020204" pitchFamily="34" charset="0"/>
              <a:ea typeface="宋体" panose="02010600030101010101" pitchFamily="2" charset="-122"/>
            </a:endParaRPr>
          </a:p>
        </p:txBody>
      </p:sp>
      <p:sp>
        <p:nvSpPr>
          <p:cNvPr id="47107" name="Rectangle 2"/>
          <p:cNvSpPr>
            <a:spLocks noGrp="1" noRot="1" noChangeAspect="1" noChangeArrowheads="1" noTextEdit="1"/>
          </p:cNvSpPr>
          <p:nvPr>
            <p:ph type="sldImg"/>
          </p:nvPr>
        </p:nvSpPr>
        <p:spPr>
          <a:xfrm>
            <a:off x="26988" y="744538"/>
            <a:ext cx="6615112" cy="3722687"/>
          </a:xfrm>
        </p:spPr>
      </p:sp>
      <p:sp>
        <p:nvSpPr>
          <p:cNvPr id="47108" name="Rectangle 3"/>
          <p:cNvSpPr>
            <a:spLocks noGrp="1" noChangeArrowheads="1"/>
          </p:cNvSpPr>
          <p:nvPr>
            <p:ph type="body" idx="1"/>
          </p:nvPr>
        </p:nvSpPr>
        <p:spPr>
          <a:noFill/>
        </p:spPr>
        <p:txBody>
          <a:bodyPr anchor="t"/>
          <a:lstStyle/>
          <a:p>
            <a:pPr eaLnBrk="1" hangingPunct="1"/>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5"/>
          <p:cNvSpPr>
            <a:spLocks noGrp="1" noChangeArrowheads="1"/>
          </p:cNvSpPr>
          <p:nvPr>
            <p:ph type="dt" sz="half" idx="10"/>
          </p:nvPr>
        </p:nvSpPr>
        <p:spPr/>
        <p:txBody>
          <a:bodyPr/>
          <a:lstStyle>
            <a:lvl1pPr>
              <a:defRPr/>
            </a:lvl1pPr>
          </a:lstStyle>
          <a:p>
            <a:pPr>
              <a:defRPr/>
            </a:pPr>
            <a:fld id="{0D7B750A-B85E-4F67-BB72-F16EA001563A}"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1BB5F331-4A24-457F-9B56-7608026A4655}" type="slidenum">
              <a:rPr lang="zh-CN" altLang="en-US"/>
              <a:pPr>
                <a:defRPr/>
              </a:pPr>
              <a:t>‹#›</a:t>
            </a:fld>
            <a:endParaRPr lang="en-US" altLang="zh-CN"/>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dt" sz="half" idx="10"/>
          </p:nvPr>
        </p:nvSpPr>
        <p:spPr/>
        <p:txBody>
          <a:bodyPr/>
          <a:lstStyle>
            <a:lvl1pPr>
              <a:defRPr/>
            </a:lvl1pPr>
          </a:lstStyle>
          <a:p>
            <a:pPr>
              <a:defRPr/>
            </a:pPr>
            <a:fld id="{0AC8DFF4-8A8D-4CE0-8AA5-48EAFD7360D3}"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ADEC845C-4695-4642-A8B3-AD54D6AEF713}" type="slidenum">
              <a:rPr lang="zh-CN" altLang="en-US"/>
              <a:pPr>
                <a:defRPr/>
              </a:pPr>
              <a:t>‹#›</a:t>
            </a:fld>
            <a:endParaRPr lang="en-US" altLang="zh-CN"/>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457200"/>
            <a:ext cx="1847850" cy="41148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066800" y="457200"/>
            <a:ext cx="5391150" cy="41148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dt" sz="half" idx="10"/>
          </p:nvPr>
        </p:nvSpPr>
        <p:spPr/>
        <p:txBody>
          <a:bodyPr/>
          <a:lstStyle>
            <a:lvl1pPr>
              <a:defRPr/>
            </a:lvl1pPr>
          </a:lstStyle>
          <a:p>
            <a:pPr>
              <a:defRPr/>
            </a:pPr>
            <a:fld id="{9329FA29-AE88-443C-A1EB-81C72F74E9A0}"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6AB985FB-A914-48EE-890B-AED6BF34F006}" type="slidenum">
              <a:rPr lang="zh-CN" altLang="en-US"/>
              <a:pPr>
                <a:defRPr/>
              </a:pPr>
              <a:t>‹#›</a:t>
            </a:fld>
            <a:endParaRPr lang="en-US" altLang="zh-CN"/>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1066800" y="457200"/>
            <a:ext cx="7391400" cy="857250"/>
          </a:xfrm>
        </p:spPr>
        <p:txBody>
          <a:bodyPr/>
          <a:lstStyle/>
          <a:p>
            <a:r>
              <a:rPr lang="zh-CN" altLang="en-US"/>
              <a:t>单击此处编辑母版标题样式</a:t>
            </a:r>
          </a:p>
        </p:txBody>
      </p:sp>
      <p:sp>
        <p:nvSpPr>
          <p:cNvPr id="3" name="SmartArt 占位符 2"/>
          <p:cNvSpPr>
            <a:spLocks noGrp="1"/>
          </p:cNvSpPr>
          <p:nvPr>
            <p:ph type="pic" idx="1"/>
          </p:nvPr>
        </p:nvSpPr>
        <p:spPr>
          <a:xfrm>
            <a:off x="1066800" y="1485900"/>
            <a:ext cx="7391400" cy="3086100"/>
          </a:xfrm>
        </p:spPr>
        <p:txBody>
          <a:bodyPr/>
          <a:lstStyle/>
          <a:p>
            <a:pPr lvl="0"/>
            <a:endParaRPr lang="zh-CN" altLang="en-US" noProof="0"/>
          </a:p>
        </p:txBody>
      </p:sp>
      <p:sp>
        <p:nvSpPr>
          <p:cNvPr id="4" name="Rectangle 5"/>
          <p:cNvSpPr>
            <a:spLocks noGrp="1" noChangeArrowheads="1"/>
          </p:cNvSpPr>
          <p:nvPr>
            <p:ph type="dt" sz="half" idx="10"/>
          </p:nvPr>
        </p:nvSpPr>
        <p:spPr/>
        <p:txBody>
          <a:bodyPr/>
          <a:lstStyle>
            <a:lvl1pPr>
              <a:defRPr/>
            </a:lvl1pPr>
          </a:lstStyle>
          <a:p>
            <a:pPr>
              <a:defRPr/>
            </a:pPr>
            <a:fld id="{4B620AFD-C412-4528-AEDA-0567399A283A}"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167AB541-1358-48C1-9B7B-14B6FAE27C58}" type="slidenum">
              <a:rPr lang="zh-CN" altLang="en-US"/>
              <a:pPr>
                <a:defRPr/>
              </a:pPr>
              <a:t>‹#›</a:t>
            </a:fld>
            <a:endParaRPr lang="en-US" altLang="zh-CN"/>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066800" y="457200"/>
            <a:ext cx="7391400" cy="857250"/>
          </a:xfrm>
        </p:spPr>
        <p:txBody>
          <a:bodyPr/>
          <a:lstStyle/>
          <a:p>
            <a:r>
              <a:rPr lang="zh-CN" altLang="en-US"/>
              <a:t>单击此处编辑母版标题样式</a:t>
            </a:r>
          </a:p>
        </p:txBody>
      </p:sp>
      <p:sp>
        <p:nvSpPr>
          <p:cNvPr id="3" name="表格占位符 2"/>
          <p:cNvSpPr>
            <a:spLocks noGrp="1"/>
          </p:cNvSpPr>
          <p:nvPr>
            <p:ph type="tbl" idx="1"/>
          </p:nvPr>
        </p:nvSpPr>
        <p:spPr>
          <a:xfrm>
            <a:off x="1066800" y="1485900"/>
            <a:ext cx="7391400" cy="3086100"/>
          </a:xfrm>
        </p:spPr>
        <p:txBody>
          <a:bodyPr/>
          <a:lstStyle/>
          <a:p>
            <a:pPr lvl="0"/>
            <a:endParaRPr lang="zh-CN" altLang="en-US" noProof="0"/>
          </a:p>
        </p:txBody>
      </p:sp>
      <p:sp>
        <p:nvSpPr>
          <p:cNvPr id="4" name="Rectangle 5"/>
          <p:cNvSpPr>
            <a:spLocks noGrp="1" noChangeArrowheads="1"/>
          </p:cNvSpPr>
          <p:nvPr>
            <p:ph type="dt" sz="half" idx="10"/>
          </p:nvPr>
        </p:nvSpPr>
        <p:spPr/>
        <p:txBody>
          <a:bodyPr/>
          <a:lstStyle>
            <a:lvl1pPr>
              <a:defRPr/>
            </a:lvl1pPr>
          </a:lstStyle>
          <a:p>
            <a:pPr>
              <a:defRPr/>
            </a:pPr>
            <a:fld id="{A5ABD091-60A0-4EF6-946E-D2651BF0860E}"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07A205DC-9910-4A9F-AD3A-5BEE0DCFB2FD}" type="slidenum">
              <a:rPr lang="zh-CN" altLang="en-US"/>
              <a:pPr>
                <a:defRPr/>
              </a:pPr>
              <a:t>‹#›</a:t>
            </a:fld>
            <a:endParaRPr lang="en-US" altLang="zh-CN"/>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066800" y="457200"/>
            <a:ext cx="7391400" cy="857250"/>
          </a:xfrm>
        </p:spPr>
        <p:txBody>
          <a:bodyPr/>
          <a:lstStyle/>
          <a:p>
            <a:r>
              <a:rPr lang="zh-CN" altLang="en-US"/>
              <a:t>单击此处编辑母版标题样式</a:t>
            </a:r>
          </a:p>
        </p:txBody>
      </p:sp>
      <p:sp>
        <p:nvSpPr>
          <p:cNvPr id="3" name="图表占位符 2"/>
          <p:cNvSpPr>
            <a:spLocks noGrp="1"/>
          </p:cNvSpPr>
          <p:nvPr>
            <p:ph type="chart" idx="1"/>
          </p:nvPr>
        </p:nvSpPr>
        <p:spPr>
          <a:xfrm>
            <a:off x="1066800" y="1485900"/>
            <a:ext cx="7391400" cy="3086100"/>
          </a:xfrm>
        </p:spPr>
        <p:txBody>
          <a:bodyPr/>
          <a:lstStyle/>
          <a:p>
            <a:pPr lvl="0"/>
            <a:endParaRPr lang="zh-CN" altLang="en-US" noProof="0"/>
          </a:p>
        </p:txBody>
      </p:sp>
      <p:sp>
        <p:nvSpPr>
          <p:cNvPr id="4" name="Rectangle 5"/>
          <p:cNvSpPr>
            <a:spLocks noGrp="1" noChangeArrowheads="1"/>
          </p:cNvSpPr>
          <p:nvPr>
            <p:ph type="dt" sz="half" idx="10"/>
          </p:nvPr>
        </p:nvSpPr>
        <p:spPr/>
        <p:txBody>
          <a:bodyPr/>
          <a:lstStyle>
            <a:lvl1pPr>
              <a:defRPr/>
            </a:lvl1pPr>
          </a:lstStyle>
          <a:p>
            <a:pPr>
              <a:defRPr/>
            </a:pPr>
            <a:fld id="{616B27B5-DBAC-4A3E-97B5-5DB8F0A53A0F}"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45076834-6EB2-4005-BC41-C0B21417E2F4}" type="slidenum">
              <a:rPr lang="zh-CN" altLang="en-US"/>
              <a:pPr>
                <a:defRPr/>
              </a:pPr>
              <a:t>‹#›</a:t>
            </a:fld>
            <a:endParaRPr lang="en-US" altLang="zh-CN"/>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dt" sz="half" idx="10"/>
          </p:nvPr>
        </p:nvSpPr>
        <p:spPr/>
        <p:txBody>
          <a:bodyPr/>
          <a:lstStyle>
            <a:lvl1pPr>
              <a:defRPr/>
            </a:lvl1pPr>
          </a:lstStyle>
          <a:p>
            <a:pPr>
              <a:defRPr/>
            </a:pPr>
            <a:fld id="{AA17AB83-5A9B-45FD-9F83-5BE2C2F8E93E}"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733E1F44-8C06-4E9E-8A11-0EF8166C0108}" type="slidenum">
              <a:rPr lang="zh-CN" altLang="en-US"/>
              <a:pPr>
                <a:defRPr/>
              </a:pPr>
              <a:t>‹#›</a:t>
            </a:fld>
            <a:endParaRPr lang="en-US" altLang="zh-CN"/>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5"/>
          <p:cNvSpPr>
            <a:spLocks noGrp="1" noChangeArrowheads="1"/>
          </p:cNvSpPr>
          <p:nvPr>
            <p:ph type="dt" sz="half" idx="10"/>
          </p:nvPr>
        </p:nvSpPr>
        <p:spPr/>
        <p:txBody>
          <a:bodyPr/>
          <a:lstStyle>
            <a:lvl1pPr>
              <a:defRPr/>
            </a:lvl1pPr>
          </a:lstStyle>
          <a:p>
            <a:pPr>
              <a:defRPr/>
            </a:pPr>
            <a:fld id="{4295C88D-7F8E-45A4-ADD1-409D9A37A578}"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A81ABDB6-8A76-44C0-8AFF-CC85A5655F8A}" type="slidenum">
              <a:rPr lang="zh-CN" altLang="en-US"/>
              <a:pPr>
                <a:defRPr/>
              </a:pPr>
              <a:t>‹#›</a:t>
            </a:fld>
            <a:endParaRPr lang="en-US" altLang="zh-CN"/>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066800" y="1485900"/>
            <a:ext cx="36195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838700" y="1485900"/>
            <a:ext cx="36195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dt" sz="half" idx="10"/>
          </p:nvPr>
        </p:nvSpPr>
        <p:spPr/>
        <p:txBody>
          <a:bodyPr/>
          <a:lstStyle>
            <a:lvl1pPr>
              <a:defRPr/>
            </a:lvl1pPr>
          </a:lstStyle>
          <a:p>
            <a:pPr>
              <a:defRPr/>
            </a:pPr>
            <a:fld id="{F3BDDB8F-F608-4E96-B009-EB4B5CBAF12C}" type="datetime1">
              <a:rPr lang="zh-CN" altLang="en-US"/>
              <a:pPr>
                <a:defRPr/>
              </a:pPr>
              <a:t>2024/1/9 Tuesday</a:t>
            </a:fld>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39004A9C-1353-48FF-9737-BC65D49DF507}" type="slidenum">
              <a:rPr lang="zh-CN" altLang="en-US"/>
              <a:pPr>
                <a:defRPr/>
              </a:pPr>
              <a:t>‹#›</a:t>
            </a:fld>
            <a:endParaRPr lang="en-US" altLang="zh-CN"/>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5"/>
          <p:cNvSpPr>
            <a:spLocks noGrp="1" noChangeArrowheads="1"/>
          </p:cNvSpPr>
          <p:nvPr>
            <p:ph type="dt" sz="half" idx="10"/>
          </p:nvPr>
        </p:nvSpPr>
        <p:spPr/>
        <p:txBody>
          <a:bodyPr/>
          <a:lstStyle>
            <a:lvl1pPr>
              <a:defRPr/>
            </a:lvl1pPr>
          </a:lstStyle>
          <a:p>
            <a:pPr>
              <a:defRPr/>
            </a:pPr>
            <a:fld id="{B15950B7-529D-4027-87F6-D22708B5C97F}" type="datetime1">
              <a:rPr lang="zh-CN" altLang="en-US"/>
              <a:pPr>
                <a:defRPr/>
              </a:pPr>
              <a:t>2024/1/9 Tuesday</a:t>
            </a:fld>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C429DDC7-FA6B-4403-8E69-83BDD0D559CE}" type="slidenum">
              <a:rPr lang="zh-CN" altLang="en-US"/>
              <a:pPr>
                <a:defRPr/>
              </a:pPr>
              <a:t>‹#›</a:t>
            </a:fld>
            <a:endParaRPr lang="en-US" altLang="zh-CN"/>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5"/>
          <p:cNvSpPr>
            <a:spLocks noGrp="1" noChangeArrowheads="1"/>
          </p:cNvSpPr>
          <p:nvPr>
            <p:ph type="dt" sz="half" idx="10"/>
          </p:nvPr>
        </p:nvSpPr>
        <p:spPr/>
        <p:txBody>
          <a:bodyPr/>
          <a:lstStyle>
            <a:lvl1pPr>
              <a:defRPr/>
            </a:lvl1pPr>
          </a:lstStyle>
          <a:p>
            <a:pPr>
              <a:defRPr/>
            </a:pPr>
            <a:fld id="{F945E9E5-DE16-45D6-807A-C3BFEC6568F3}" type="datetime1">
              <a:rPr lang="zh-CN" altLang="en-US"/>
              <a:pPr>
                <a:defRPr/>
              </a:pPr>
              <a:t>2024/1/9 Tuesday</a:t>
            </a:fld>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F85A8F1D-BFD1-4541-A37C-502887C4E23D}" type="slidenum">
              <a:rPr lang="zh-CN" altLang="en-US"/>
              <a:pPr>
                <a:defRPr/>
              </a:pPr>
              <a:t>‹#›</a:t>
            </a:fld>
            <a:endParaRPr lang="en-US" altLang="zh-CN"/>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fld id="{4F884951-9513-4CCB-9055-6C623C3EDCF5}" type="datetime1">
              <a:rPr lang="zh-CN" altLang="en-US"/>
              <a:pPr>
                <a:defRPr/>
              </a:pPr>
              <a:t>2024/1/9 Tuesday</a:t>
            </a:fld>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87CF377B-785D-4B92-A69A-3DFB58DA3C78}" type="slidenum">
              <a:rPr lang="zh-CN" altLang="en-US"/>
              <a:pPr>
                <a:defRPr/>
              </a:pPr>
              <a:t>‹#›</a:t>
            </a:fld>
            <a:endParaRPr lang="en-US" altLang="zh-CN"/>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5"/>
          <p:cNvSpPr>
            <a:spLocks noGrp="1" noChangeArrowheads="1"/>
          </p:cNvSpPr>
          <p:nvPr>
            <p:ph type="dt" sz="half" idx="10"/>
          </p:nvPr>
        </p:nvSpPr>
        <p:spPr/>
        <p:txBody>
          <a:bodyPr/>
          <a:lstStyle>
            <a:lvl1pPr>
              <a:defRPr/>
            </a:lvl1pPr>
          </a:lstStyle>
          <a:p>
            <a:pPr>
              <a:defRPr/>
            </a:pPr>
            <a:fld id="{3DBB3BDB-9946-472C-8EB0-5CCC5F68AE95}" type="datetime1">
              <a:rPr lang="zh-CN" altLang="en-US"/>
              <a:pPr>
                <a:defRPr/>
              </a:pPr>
              <a:t>2024/1/9 Tuesday</a:t>
            </a:fld>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C703A595-5B99-4E8A-A49D-C672B13FEFF3}" type="slidenum">
              <a:rPr lang="zh-CN" altLang="en-US"/>
              <a:pPr>
                <a:defRPr/>
              </a:pPr>
              <a:t>‹#›</a:t>
            </a:fld>
            <a:endParaRPr lang="en-US" altLang="zh-CN"/>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5"/>
          <p:cNvSpPr>
            <a:spLocks noGrp="1" noChangeArrowheads="1"/>
          </p:cNvSpPr>
          <p:nvPr>
            <p:ph type="dt" sz="half" idx="10"/>
          </p:nvPr>
        </p:nvSpPr>
        <p:spPr/>
        <p:txBody>
          <a:bodyPr/>
          <a:lstStyle>
            <a:lvl1pPr>
              <a:defRPr/>
            </a:lvl1pPr>
          </a:lstStyle>
          <a:p>
            <a:pPr>
              <a:defRPr/>
            </a:pPr>
            <a:fld id="{EF2292F7-5523-4F8C-8CA8-5A620F86EFBC}" type="datetime1">
              <a:rPr lang="zh-CN" altLang="en-US"/>
              <a:pPr>
                <a:defRPr/>
              </a:pPr>
              <a:t>2024/1/9 Tuesday</a:t>
            </a:fld>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AC282F3-CBB9-4225-8720-98A354DC9666}" type="slidenum">
              <a:rPr lang="zh-CN" altLang="en-US"/>
              <a:pPr>
                <a:defRPr/>
              </a:pPr>
              <a:t>‹#›</a:t>
            </a:fld>
            <a:endParaRPr lang="en-US" altLang="zh-CN"/>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026" name="Picture 2" descr="2"/>
          <p:cNvPicPr>
            <a:picLocks noChangeAspect="1" noChangeArrowheads="1"/>
          </p:cNvPicPr>
          <p:nvPr userDrawn="1"/>
        </p:nvPicPr>
        <p:blipFill>
          <a:blip r:embed="rId16"/>
          <a:srcRect/>
          <a:stretch>
            <a:fillRect/>
          </a:stretch>
        </p:blipFill>
        <p:spPr bwMode="auto">
          <a:xfrm>
            <a:off x="0" y="0"/>
            <a:ext cx="9144000" cy="5143500"/>
          </a:xfrm>
          <a:prstGeom prst="rect">
            <a:avLst/>
          </a:prstGeom>
          <a:noFill/>
          <a:ln w="9525">
            <a:noFill/>
            <a:miter lim="800000"/>
            <a:headEnd/>
            <a:tailEnd/>
          </a:ln>
        </p:spPr>
      </p:pic>
      <p:sp>
        <p:nvSpPr>
          <p:cNvPr id="1027" name="Rectangle 3"/>
          <p:cNvSpPr>
            <a:spLocks noGrp="1" noChangeArrowheads="1"/>
          </p:cNvSpPr>
          <p:nvPr>
            <p:ph type="title"/>
          </p:nvPr>
        </p:nvSpPr>
        <p:spPr bwMode="auto">
          <a:xfrm>
            <a:off x="1066800" y="457200"/>
            <a:ext cx="7391400" cy="85725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p>
        </p:txBody>
      </p:sp>
      <p:sp>
        <p:nvSpPr>
          <p:cNvPr id="1028" name="Rectangle 4"/>
          <p:cNvSpPr>
            <a:spLocks noGrp="1" noChangeArrowheads="1"/>
          </p:cNvSpPr>
          <p:nvPr>
            <p:ph type="body" idx="1"/>
          </p:nvPr>
        </p:nvSpPr>
        <p:spPr bwMode="auto">
          <a:xfrm>
            <a:off x="1066800" y="1485900"/>
            <a:ext cx="7391400" cy="308610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74117" name="Rectangle 5"/>
          <p:cNvSpPr>
            <a:spLocks noGrp="1" noChangeArrowheads="1"/>
          </p:cNvSpPr>
          <p:nvPr>
            <p:ph type="dt" sz="half" idx="2"/>
          </p:nvPr>
        </p:nvSpPr>
        <p:spPr bwMode="auto">
          <a:xfrm>
            <a:off x="1066800" y="4686300"/>
            <a:ext cx="1828800" cy="342900"/>
          </a:xfrm>
          <a:prstGeom prst="rect">
            <a:avLst/>
          </a:prstGeom>
          <a:noFill/>
          <a:ln w="9525">
            <a:noFill/>
            <a:miter lim="800000"/>
          </a:ln>
          <a:effectLst/>
        </p:spPr>
        <p:txBody>
          <a:bodyPr vert="horz" wrap="square" lIns="91440" tIns="45720" rIns="91440" bIns="45720" numCol="1" anchor="t" anchorCtr="0" compatLnSpc="1"/>
          <a:lstStyle>
            <a:lvl1pPr algn="l">
              <a:defRPr kumimoji="1" sz="1400" smtClean="0">
                <a:solidFill>
                  <a:schemeClr val="tx1"/>
                </a:solidFill>
                <a:ea typeface="+mn-ea"/>
              </a:defRPr>
            </a:lvl1pPr>
          </a:lstStyle>
          <a:p>
            <a:pPr>
              <a:defRPr/>
            </a:pPr>
            <a:fld id="{B17F952B-B0BB-4D7E-A2DA-1335DBD35967}" type="datetime1">
              <a:rPr lang="zh-CN" altLang="en-US"/>
              <a:pPr>
                <a:defRPr/>
              </a:pPr>
              <a:t>2024/1/9 Tuesday</a:t>
            </a:fld>
            <a:endParaRPr lang="en-US" altLang="zh-CN"/>
          </a:p>
        </p:txBody>
      </p:sp>
      <p:sp>
        <p:nvSpPr>
          <p:cNvPr id="474118" name="Rectangle 6"/>
          <p:cNvSpPr>
            <a:spLocks noGrp="1" noChangeArrowheads="1"/>
          </p:cNvSpPr>
          <p:nvPr>
            <p:ph type="ftr" sz="quarter" idx="3"/>
          </p:nvPr>
        </p:nvSpPr>
        <p:spPr bwMode="auto">
          <a:xfrm>
            <a:off x="3429000" y="4686300"/>
            <a:ext cx="2895600" cy="342900"/>
          </a:xfrm>
          <a:prstGeom prst="rect">
            <a:avLst/>
          </a:prstGeom>
          <a:noFill/>
          <a:ln w="9525">
            <a:noFill/>
            <a:miter lim="800000"/>
          </a:ln>
          <a:effectLst/>
        </p:spPr>
        <p:txBody>
          <a:bodyPr vert="horz" wrap="square" lIns="91440" tIns="45720" rIns="91440" bIns="45720" numCol="1" anchor="t" anchorCtr="0" compatLnSpc="1"/>
          <a:lstStyle>
            <a:lvl1pPr>
              <a:defRPr kumimoji="1" sz="1400" smtClean="0">
                <a:solidFill>
                  <a:schemeClr val="tx1"/>
                </a:solidFill>
                <a:ea typeface="+mn-ea"/>
              </a:defRPr>
            </a:lvl1pPr>
          </a:lstStyle>
          <a:p>
            <a:pPr>
              <a:defRPr/>
            </a:pPr>
            <a:endParaRPr lang="en-US" altLang="zh-CN"/>
          </a:p>
        </p:txBody>
      </p:sp>
      <p:sp>
        <p:nvSpPr>
          <p:cNvPr id="474119" name="Rectangle 7"/>
          <p:cNvSpPr>
            <a:spLocks noGrp="1" noChangeArrowheads="1"/>
          </p:cNvSpPr>
          <p:nvPr>
            <p:ph type="sldNum" sz="quarter" idx="4"/>
          </p:nvPr>
        </p:nvSpPr>
        <p:spPr bwMode="auto">
          <a:xfrm>
            <a:off x="6553200" y="4686300"/>
            <a:ext cx="1905000" cy="342900"/>
          </a:xfrm>
          <a:prstGeom prst="rect">
            <a:avLst/>
          </a:prstGeom>
          <a:noFill/>
          <a:ln w="9525">
            <a:noFill/>
            <a:miter lim="800000"/>
          </a:ln>
          <a:effectLst/>
        </p:spPr>
        <p:txBody>
          <a:bodyPr vert="horz" wrap="square" lIns="91440" tIns="45720" rIns="91440" bIns="45720" numCol="1" anchor="t" anchorCtr="0" compatLnSpc="1"/>
          <a:lstStyle>
            <a:lvl1pPr algn="r">
              <a:defRPr kumimoji="1" sz="1400" smtClean="0">
                <a:solidFill>
                  <a:schemeClr val="tx1"/>
                </a:solidFill>
                <a:ea typeface="+mn-ea"/>
              </a:defRPr>
            </a:lvl1pPr>
          </a:lstStyle>
          <a:p>
            <a:pPr>
              <a:defRPr/>
            </a:pPr>
            <a:fld id="{142D0297-8F39-46C7-A2A6-3643B265D0AE}" type="slidenum">
              <a:rPr lang="zh-CN" altLang="en-US"/>
              <a:pPr>
                <a:defRPr/>
              </a:pPr>
              <a:t>‹#›</a:t>
            </a:fld>
            <a:endParaRPr lang="en-US" altLang="zh-CN"/>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emf"/><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subTitle" idx="1"/>
          </p:nvPr>
        </p:nvSpPr>
        <p:spPr/>
        <p:txBody>
          <a:bodyPr/>
          <a:lstStyle/>
          <a:p>
            <a:endParaRPr lang="zh-CN" altLang="en-US" dirty="0"/>
          </a:p>
          <a:p>
            <a:endParaRPr lang="zh-CN" altLang="en-US" dirty="0"/>
          </a:p>
          <a:p>
            <a:endParaRPr lang="zh-CN" altLang="en-US" dirty="0"/>
          </a:p>
          <a:p>
            <a:endParaRPr lang="zh-CN" altLang="en-US" dirty="0"/>
          </a:p>
          <a:p>
            <a:endParaRPr lang="zh-CN" altLang="en-US" dirty="0"/>
          </a:p>
          <a:p>
            <a:endParaRPr lang="zh-CN" altLang="en-US" dirty="0"/>
          </a:p>
        </p:txBody>
      </p:sp>
      <p:sp>
        <p:nvSpPr>
          <p:cNvPr id="75779" name="Rectangle 3"/>
          <p:cNvSpPr>
            <a:spLocks noChangeArrowheads="1"/>
          </p:cNvSpPr>
          <p:nvPr/>
        </p:nvSpPr>
        <p:spPr bwMode="auto">
          <a:xfrm>
            <a:off x="928662" y="1142990"/>
            <a:ext cx="7308850" cy="756047"/>
          </a:xfrm>
          <a:prstGeom prst="rect">
            <a:avLst/>
          </a:prstGeom>
          <a:noFill/>
          <a:ln w="9525">
            <a:noFill/>
            <a:miter lim="800000"/>
          </a:ln>
          <a:effectLst/>
        </p:spPr>
        <p:txBody>
          <a:bodyPr anchor="ctr"/>
          <a:lstStyle/>
          <a:p>
            <a:pPr eaLnBrk="0" hangingPunct="0"/>
            <a:r>
              <a:rPr lang="en-US" altLang="zh-CN" sz="3600" dirty="0" smtClean="0">
                <a:solidFill>
                  <a:schemeClr val="tx2"/>
                </a:solidFill>
                <a:ea typeface="黑体" panose="02010609060101010101" pitchFamily="2" charset="-122"/>
              </a:rPr>
              <a:t>2023</a:t>
            </a:r>
            <a:r>
              <a:rPr lang="zh-CN" altLang="en-US" sz="3600" dirty="0" smtClean="0">
                <a:solidFill>
                  <a:schemeClr val="tx2"/>
                </a:solidFill>
                <a:ea typeface="黑体" panose="02010609060101010101" pitchFamily="2" charset="-122"/>
              </a:rPr>
              <a:t>年</a:t>
            </a:r>
            <a:r>
              <a:rPr lang="zh-CN" altLang="en-US" sz="3600" dirty="0">
                <a:solidFill>
                  <a:schemeClr val="tx2"/>
                </a:solidFill>
                <a:ea typeface="黑体" panose="02010609060101010101" pitchFamily="2" charset="-122"/>
              </a:rPr>
              <a:t>统计报表制度培训课件</a:t>
            </a:r>
            <a:r>
              <a:rPr lang="zh-CN" altLang="en-US" sz="3600" b="1" dirty="0">
                <a:solidFill>
                  <a:schemeClr val="tx2"/>
                </a:solidFill>
                <a:ea typeface="黑体" panose="02010609060101010101" pitchFamily="2" charset="-122"/>
              </a:rPr>
              <a:t/>
            </a:r>
            <a:br>
              <a:rPr lang="zh-CN" altLang="en-US" sz="3600" b="1" dirty="0">
                <a:solidFill>
                  <a:schemeClr val="tx2"/>
                </a:solidFill>
                <a:ea typeface="黑体" panose="02010609060101010101" pitchFamily="2" charset="-122"/>
              </a:rPr>
            </a:br>
            <a:endParaRPr lang="zh-CN" altLang="en-US" sz="4400" dirty="0">
              <a:solidFill>
                <a:schemeClr val="accent1"/>
              </a:solidFill>
              <a:latin typeface="华文楷体" panose="02010600040101010101" pitchFamily="2" charset="-122"/>
              <a:ea typeface="华文琥珀" panose="02010800040101010101" pitchFamily="2" charset="-122"/>
            </a:endParaRPr>
          </a:p>
        </p:txBody>
      </p:sp>
      <p:sp>
        <p:nvSpPr>
          <p:cNvPr id="75780" name="Rectangle 4"/>
          <p:cNvSpPr>
            <a:spLocks noChangeArrowheads="1"/>
          </p:cNvSpPr>
          <p:nvPr/>
        </p:nvSpPr>
        <p:spPr bwMode="auto">
          <a:xfrm>
            <a:off x="714348" y="3643320"/>
            <a:ext cx="7524750" cy="990600"/>
          </a:xfrm>
          <a:prstGeom prst="rect">
            <a:avLst/>
          </a:prstGeom>
          <a:noFill/>
          <a:ln w="9525">
            <a:noFill/>
            <a:miter lim="800000"/>
          </a:ln>
          <a:effectLst/>
        </p:spPr>
        <p:txBody>
          <a:bodyPr/>
          <a:lstStyle/>
          <a:p>
            <a:pPr eaLnBrk="0" hangingPunct="0">
              <a:spcBef>
                <a:spcPct val="20000"/>
              </a:spcBef>
            </a:pPr>
            <a:r>
              <a:rPr lang="zh-CN" altLang="en-US" sz="2400" b="1" dirty="0" smtClean="0">
                <a:solidFill>
                  <a:schemeClr val="tx2"/>
                </a:solidFill>
                <a:latin typeface="楷体_GB2312" panose="02010609030101010101" pitchFamily="49" charset="-122"/>
                <a:ea typeface="楷体_GB2312" panose="02010609030101010101" pitchFamily="49" charset="-122"/>
              </a:rPr>
              <a:t>朝 阳 区 统 计 </a:t>
            </a:r>
            <a:r>
              <a:rPr lang="zh-CN" altLang="en-US" sz="2400" b="1" dirty="0">
                <a:solidFill>
                  <a:schemeClr val="tx2"/>
                </a:solidFill>
                <a:latin typeface="楷体_GB2312" panose="02010609030101010101" pitchFamily="49" charset="-122"/>
                <a:ea typeface="楷体_GB2312" panose="02010609030101010101" pitchFamily="49" charset="-122"/>
              </a:rPr>
              <a:t>局</a:t>
            </a:r>
          </a:p>
          <a:p>
            <a:pPr eaLnBrk="0" hangingPunct="0">
              <a:lnSpc>
                <a:spcPct val="120000"/>
              </a:lnSpc>
              <a:spcBef>
                <a:spcPct val="20000"/>
              </a:spcBef>
            </a:pPr>
            <a:r>
              <a:rPr lang="en-US" altLang="zh-CN" sz="2400" b="1" dirty="0" smtClean="0">
                <a:solidFill>
                  <a:schemeClr val="tx2"/>
                </a:solidFill>
                <a:latin typeface="楷体_GB2312" panose="02010609030101010101" pitchFamily="49" charset="-122"/>
                <a:ea typeface="楷体_GB2312" panose="02010609030101010101" pitchFamily="49" charset="-122"/>
              </a:rPr>
              <a:t>2024</a:t>
            </a:r>
            <a:r>
              <a:rPr lang="zh-CN" altLang="en-US" sz="2400" b="1" dirty="0" smtClean="0">
                <a:solidFill>
                  <a:schemeClr val="tx2"/>
                </a:solidFill>
                <a:latin typeface="楷体_GB2312" panose="02010609030101010101" pitchFamily="49" charset="-122"/>
                <a:ea typeface="楷体_GB2312" panose="02010609030101010101" pitchFamily="49" charset="-122"/>
              </a:rPr>
              <a:t>年</a:t>
            </a:r>
            <a:r>
              <a:rPr lang="en-US" altLang="zh-CN" sz="2400" b="1" dirty="0" smtClean="0">
                <a:solidFill>
                  <a:schemeClr val="tx2"/>
                </a:solidFill>
                <a:latin typeface="楷体_GB2312" panose="02010609030101010101" pitchFamily="49" charset="-122"/>
                <a:ea typeface="楷体_GB2312" panose="02010609030101010101" pitchFamily="49" charset="-122"/>
              </a:rPr>
              <a:t>1</a:t>
            </a:r>
            <a:r>
              <a:rPr lang="zh-CN" altLang="en-US" sz="2400" b="1" dirty="0" smtClean="0">
                <a:solidFill>
                  <a:schemeClr val="tx2"/>
                </a:solidFill>
                <a:latin typeface="楷体_GB2312" panose="02010609030101010101" pitchFamily="49" charset="-122"/>
                <a:ea typeface="楷体_GB2312" panose="02010609030101010101" pitchFamily="49" charset="-122"/>
              </a:rPr>
              <a:t>月</a:t>
            </a:r>
            <a:endParaRPr lang="zh-CN" altLang="en-US" sz="2400" b="1" dirty="0">
              <a:solidFill>
                <a:schemeClr val="tx2"/>
              </a:solidFill>
              <a:latin typeface="楷体_GB2312" panose="02010609030101010101" pitchFamily="49" charset="-122"/>
              <a:ea typeface="楷体_GB2312" panose="02010609030101010101" pitchFamily="49" charset="-122"/>
            </a:endParaRPr>
          </a:p>
        </p:txBody>
      </p:sp>
      <p:sp>
        <p:nvSpPr>
          <p:cNvPr id="75781" name="Rectangle 5"/>
          <p:cNvSpPr>
            <a:spLocks noChangeArrowheads="1"/>
          </p:cNvSpPr>
          <p:nvPr/>
        </p:nvSpPr>
        <p:spPr bwMode="auto">
          <a:xfrm>
            <a:off x="857224" y="2000246"/>
            <a:ext cx="7307263" cy="1322784"/>
          </a:xfrm>
          <a:prstGeom prst="rect">
            <a:avLst/>
          </a:prstGeom>
          <a:noFill/>
          <a:ln w="9525">
            <a:noFill/>
            <a:miter lim="800000"/>
          </a:ln>
          <a:effectLst/>
        </p:spPr>
        <p:txBody>
          <a:bodyPr anchor="ctr"/>
          <a:lstStyle/>
          <a:p>
            <a:pPr eaLnBrk="0" hangingPunct="0">
              <a:lnSpc>
                <a:spcPct val="130000"/>
              </a:lnSpc>
            </a:pPr>
            <a:r>
              <a:rPr lang="zh-CN" altLang="en-US" sz="5400" dirty="0" smtClean="0">
                <a:solidFill>
                  <a:schemeClr val="tx1"/>
                </a:solidFill>
                <a:latin typeface="华文楷体" panose="02010600040101010101" pitchFamily="2" charset="-122"/>
                <a:ea typeface="华文彩云" panose="02010800040101010101" pitchFamily="2" charset="-122"/>
              </a:rPr>
              <a:t>住宿业会展</a:t>
            </a:r>
            <a:endParaRPr lang="zh-CN" altLang="en-US" sz="4400" dirty="0">
              <a:solidFill>
                <a:schemeClr val="tx2"/>
              </a:solidFill>
              <a:ea typeface="宋体" panose="02010600030101010101" pitchFamily="2" charset="-122"/>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AutoShape 2"/>
          <p:cNvSpPr>
            <a:spLocks noChangeArrowheads="1"/>
          </p:cNvSpPr>
          <p:nvPr/>
        </p:nvSpPr>
        <p:spPr bwMode="gray">
          <a:xfrm>
            <a:off x="1714480" y="500048"/>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a:solidFill>
                  <a:srgbClr val="0000FF"/>
                </a:solidFill>
                <a:latin typeface="Arial" panose="020B0604020202020204" pitchFamily="34" charset="0"/>
                <a:ea typeface="宋体" panose="02010600030101010101" pitchFamily="2" charset="-122"/>
              </a:rPr>
              <a:t>（一）人员指标</a:t>
            </a:r>
          </a:p>
        </p:txBody>
      </p:sp>
      <p:sp>
        <p:nvSpPr>
          <p:cNvPr id="10243" name="Rectangle 4"/>
          <p:cNvSpPr>
            <a:spLocks noGrp="1" noChangeArrowheads="1"/>
          </p:cNvSpPr>
          <p:nvPr>
            <p:ph type="title" idx="4294967295"/>
          </p:nvPr>
        </p:nvSpPr>
        <p:spPr>
          <a:xfrm>
            <a:off x="1752600" y="457200"/>
            <a:ext cx="7391400" cy="857250"/>
          </a:xfrm>
          <a:noFill/>
        </p:spPr>
        <p:txBody>
          <a:bodyPr/>
          <a:lstStyle/>
          <a:p>
            <a:pPr eaLnBrk="1" hangingPunct="1"/>
            <a:r>
              <a:rPr lang="zh-CN" altLang="en-US" sz="3200">
                <a:ea typeface="楷体_GB2312" panose="02010609030101010101" pitchFamily="49" charset="-122"/>
              </a:rPr>
              <a:t/>
            </a:r>
            <a:br>
              <a:rPr lang="zh-CN" altLang="en-US" sz="3200">
                <a:ea typeface="楷体_GB2312" panose="02010609030101010101" pitchFamily="49" charset="-122"/>
              </a:rPr>
            </a:br>
            <a:endParaRPr lang="zh-CN" altLang="en-US" sz="3200">
              <a:solidFill>
                <a:schemeClr val="bg1"/>
              </a:solidFill>
              <a:ea typeface="楷体_GB2312" panose="02010609030101010101" pitchFamily="49" charset="-122"/>
            </a:endParaRPr>
          </a:p>
        </p:txBody>
      </p:sp>
      <p:graphicFrame>
        <p:nvGraphicFramePr>
          <p:cNvPr id="653341" name="Group 29"/>
          <p:cNvGraphicFramePr>
            <a:graphicFrameLocks noGrp="1"/>
          </p:cNvGraphicFramePr>
          <p:nvPr>
            <p:ph idx="4294967295"/>
          </p:nvPr>
        </p:nvGraphicFramePr>
        <p:xfrm>
          <a:off x="1752600" y="1485900"/>
          <a:ext cx="7391400" cy="2079071"/>
        </p:xfrm>
        <a:graphic>
          <a:graphicData uri="http://schemas.openxmlformats.org/drawingml/2006/table">
            <a:tbl>
              <a:tblPr/>
              <a:tblGrid>
                <a:gridCol w="5355312"/>
                <a:gridCol w="925225"/>
                <a:gridCol w="1110863"/>
              </a:tblGrid>
              <a:tr h="708660">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指  标  名  称</a:t>
                      </a:r>
                    </a:p>
                  </a:txBody>
                  <a:tcPr marL="85542" marR="85542"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计量单位</a:t>
                      </a:r>
                    </a:p>
                  </a:txBody>
                  <a:tcPr marL="85542" marR="85542"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代码</a:t>
                      </a:r>
                    </a:p>
                  </a:txBody>
                  <a:tcPr marL="85542" marR="85542"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2204">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甲</a:t>
                      </a:r>
                    </a:p>
                  </a:txBody>
                  <a:tcPr marL="85542" marR="85542"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乙</a:t>
                      </a:r>
                    </a:p>
                  </a:txBody>
                  <a:tcPr marL="85542" marR="85542"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丙</a:t>
                      </a:r>
                    </a:p>
                  </a:txBody>
                  <a:tcPr marL="85542" marR="85542"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9816">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一、人员情况</a:t>
                      </a:r>
                    </a:p>
                  </a:txBody>
                  <a:tcPr marL="85542" marR="85542"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2100" b="1" i="0" u="none" strike="noStrike" cap="none" normalizeH="0" baseline="0">
                          <a:ln>
                            <a:noFill/>
                          </a:ln>
                          <a:solidFill>
                            <a:schemeClr val="tx1"/>
                          </a:solidFill>
                          <a:effectLst/>
                          <a:latin typeface="Arial" panose="020B0604020202020204"/>
                          <a:ea typeface="楷体_GB2312" panose="02010609030101010101" pitchFamily="49" charset="-122"/>
                        </a:rPr>
                        <a:t>—</a:t>
                      </a:r>
                      <a:endParaRPr kumimoji="0" lang="en-US" altLang="zh-CN"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5542" marR="85542"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2100" b="1" i="0" u="none" strike="noStrike" cap="none" normalizeH="0" baseline="0">
                          <a:ln>
                            <a:noFill/>
                          </a:ln>
                          <a:solidFill>
                            <a:schemeClr val="tx1"/>
                          </a:solidFill>
                          <a:effectLst/>
                          <a:latin typeface="Arial" panose="020B0604020202020204"/>
                          <a:ea typeface="楷体_GB2312" panose="02010609030101010101" pitchFamily="49" charset="-122"/>
                        </a:rPr>
                        <a:t>—</a:t>
                      </a:r>
                      <a:endParaRPr kumimoji="0" lang="en-US" altLang="zh-CN"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5542" marR="85542"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391">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会展活动从业人员平均人数</a:t>
                      </a:r>
                    </a:p>
                  </a:txBody>
                  <a:tcPr marL="85542" marR="85542"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a:t>
                      </a:r>
                    </a:p>
                  </a:txBody>
                  <a:tcPr marL="85542" marR="85542"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101</a:t>
                      </a:r>
                    </a:p>
                  </a:txBody>
                  <a:tcPr marL="85542" marR="85542"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2" name="Group 60"/>
          <p:cNvGrpSpPr/>
          <p:nvPr/>
        </p:nvGrpSpPr>
        <p:grpSpPr bwMode="auto">
          <a:xfrm>
            <a:off x="3957235" y="946805"/>
            <a:ext cx="4686328" cy="2045624"/>
            <a:chOff x="1982" y="2844"/>
            <a:chExt cx="3383" cy="1525"/>
          </a:xfrm>
        </p:grpSpPr>
        <p:sp>
          <p:nvSpPr>
            <p:cNvPr id="10266" name="AutoShape 55"/>
            <p:cNvSpPr>
              <a:spLocks noChangeArrowheads="1"/>
            </p:cNvSpPr>
            <p:nvPr/>
          </p:nvSpPr>
          <p:spPr bwMode="auto">
            <a:xfrm rot="10888237" flipV="1">
              <a:off x="1982" y="2844"/>
              <a:ext cx="3383" cy="1525"/>
            </a:xfrm>
            <a:prstGeom prst="wedgeEllipseCallout">
              <a:avLst>
                <a:gd name="adj1" fmla="val 55480"/>
                <a:gd name="adj2" fmla="val 62640"/>
              </a:avLst>
            </a:prstGeom>
            <a:solidFill>
              <a:schemeClr val="accent1">
                <a:lumMod val="20000"/>
                <a:lumOff val="80000"/>
              </a:schemeClr>
            </a:solidFill>
            <a:ln w="19050">
              <a:solidFill>
                <a:srgbClr val="FF0000"/>
              </a:solidFill>
              <a:miter lim="800000"/>
            </a:ln>
          </p:spPr>
          <p:txBody>
            <a:bodyPr/>
            <a:lstStyle/>
            <a:p>
              <a:endParaRPr lang="en-US" altLang="zh-CN" sz="1800">
                <a:solidFill>
                  <a:schemeClr val="tx1"/>
                </a:solidFill>
                <a:latin typeface="Arial" panose="020B0604020202020204" pitchFamily="34" charset="0"/>
                <a:ea typeface="宋体" panose="02010600030101010101" pitchFamily="2" charset="-122"/>
              </a:endParaRPr>
            </a:p>
          </p:txBody>
        </p:sp>
        <p:sp>
          <p:nvSpPr>
            <p:cNvPr id="10267" name="Text Box 56"/>
            <p:cNvSpPr txBox="1">
              <a:spLocks noChangeArrowheads="1"/>
            </p:cNvSpPr>
            <p:nvPr/>
          </p:nvSpPr>
          <p:spPr bwMode="auto">
            <a:xfrm rot="10800000" flipV="1">
              <a:off x="2386" y="3031"/>
              <a:ext cx="2671" cy="1101"/>
            </a:xfrm>
            <a:prstGeom prst="rect">
              <a:avLst/>
            </a:prstGeom>
            <a:noFill/>
            <a:ln w="9525">
              <a:noFill/>
              <a:miter lim="800000"/>
            </a:ln>
          </p:spPr>
          <p:txBody>
            <a:bodyPr wrap="square">
              <a:spAutoFit/>
            </a:bodyPr>
            <a:lstStyle/>
            <a:p>
              <a:pPr algn="l" eaLnBrk="0" hangingPunct="0">
                <a:spcBef>
                  <a:spcPct val="20000"/>
                </a:spcBef>
                <a:buClr>
                  <a:srgbClr val="0099FF"/>
                </a:buClr>
                <a:buSzPct val="70000"/>
                <a:buFont typeface="Wingdings" panose="05000000000000000000" pitchFamily="2" charset="2"/>
                <a:buNone/>
              </a:pPr>
              <a:r>
                <a:rPr lang="zh-CN" altLang="en-US" sz="1800" b="1" dirty="0">
                  <a:solidFill>
                    <a:srgbClr val="000000"/>
                  </a:solidFill>
                  <a:latin typeface="Tahoma" panose="020B0604030504040204" pitchFamily="34" charset="0"/>
                  <a:ea typeface="楷体_GB2312" panose="02010609030101010101" pitchFamily="49" charset="-122"/>
                </a:rPr>
                <a:t>  不包括：１．离开本单位仍保留劳动关系，并定期领取生活费的人员；２．在本单位实习的各类在校学生；３．本单位因劳务外包而使用的人员</a:t>
              </a:r>
              <a:r>
                <a:rPr lang="zh-CN" altLang="en-US" sz="1800" b="1" dirty="0">
                  <a:solidFill>
                    <a:schemeClr val="bg2"/>
                  </a:solidFill>
                  <a:latin typeface="Tahoma" panose="020B0604030504040204" pitchFamily="34" charset="0"/>
                  <a:ea typeface="楷体_GB2312" panose="02010609030101010101" pitchFamily="49" charset="-122"/>
                </a:rPr>
                <a:t>。</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51" name="Group 39"/>
          <p:cNvGraphicFramePr>
            <a:graphicFrameLocks noGrp="1"/>
          </p:cNvGraphicFramePr>
          <p:nvPr>
            <p:ph idx="4294967295"/>
          </p:nvPr>
        </p:nvGraphicFramePr>
        <p:xfrm>
          <a:off x="1752600" y="1485900"/>
          <a:ext cx="7391400" cy="3357565"/>
        </p:xfrm>
        <a:graphic>
          <a:graphicData uri="http://schemas.openxmlformats.org/drawingml/2006/table">
            <a:tbl>
              <a:tblPr/>
              <a:tblGrid>
                <a:gridCol w="6519356"/>
                <a:gridCol w="872044"/>
              </a:tblGrid>
              <a:tr h="767954">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指  标  名  称</a:t>
                      </a:r>
                      <a:endParaRPr kumimoji="0" lang="zh-CN" altLang="en-US" sz="2100" b="0"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计量单位</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甲</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乙</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三、接待会议情况</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2100" b="1" i="0" u="none" strike="noStrike" cap="none" normalizeH="0" baseline="0">
                          <a:ln>
                            <a:noFill/>
                          </a:ln>
                          <a:solidFill>
                            <a:schemeClr val="tx1"/>
                          </a:solidFill>
                          <a:effectLst/>
                          <a:latin typeface="Arial" panose="020B0604020202020204" pitchFamily="34" charset="0"/>
                          <a:ea typeface="楷体_GB2312" panose="02010609030101010101" pitchFamily="49" charset="-122"/>
                        </a:rPr>
                        <a:t>—</a:t>
                      </a:r>
                      <a:endParaRPr kumimoji="0" lang="en-US" altLang="zh-CN"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391">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接待会议个数</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国际会议个数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接待会议人数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人次</a:t>
                      </a: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just"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国际会议人数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人次</a:t>
                      </a: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35" name="Rectangle 4"/>
          <p:cNvSpPr>
            <a:spLocks noChangeArrowheads="1"/>
          </p:cNvSpPr>
          <p:nvPr/>
        </p:nvSpPr>
        <p:spPr bwMode="auto">
          <a:xfrm>
            <a:off x="1500166" y="787068"/>
            <a:ext cx="6357982" cy="642942"/>
          </a:xfrm>
          <a:prstGeom prst="rect">
            <a:avLst/>
          </a:prstGeom>
          <a:noFill/>
          <a:ln w="9525">
            <a:noFill/>
            <a:miter lim="800000"/>
          </a:ln>
        </p:spPr>
        <p:txBody>
          <a:bodyPr anchor="ctr"/>
          <a:lstStyle/>
          <a:p>
            <a:endParaRPr lang="en-US" altLang="zh-CN" sz="4000" dirty="0">
              <a:solidFill>
                <a:schemeClr val="tx1"/>
              </a:solidFill>
              <a:ea typeface="宋体" panose="02010600030101010101" pitchFamily="2" charset="-122"/>
            </a:endParaRPr>
          </a:p>
        </p:txBody>
      </p:sp>
      <p:sp>
        <p:nvSpPr>
          <p:cNvPr id="654365" name="AutoShape 29"/>
          <p:cNvSpPr>
            <a:spLocks noChangeArrowheads="1"/>
          </p:cNvSpPr>
          <p:nvPr/>
        </p:nvSpPr>
        <p:spPr bwMode="gray">
          <a:xfrm>
            <a:off x="1476375" y="231855"/>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a:solidFill>
                  <a:srgbClr val="0000FF"/>
                </a:solidFill>
                <a:latin typeface="Arial" panose="020B0604020202020204" pitchFamily="34" charset="0"/>
                <a:ea typeface="宋体" panose="02010600030101010101" pitchFamily="2" charset="-122"/>
              </a:rPr>
              <a:t>（二）会议指标 </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51" name="Group 39"/>
          <p:cNvGraphicFramePr>
            <a:graphicFrameLocks noGrp="1"/>
          </p:cNvGraphicFramePr>
          <p:nvPr>
            <p:ph idx="4294967295"/>
          </p:nvPr>
        </p:nvGraphicFramePr>
        <p:xfrm>
          <a:off x="1752600" y="1485900"/>
          <a:ext cx="7391400" cy="3357565"/>
        </p:xfrm>
        <a:graphic>
          <a:graphicData uri="http://schemas.openxmlformats.org/drawingml/2006/table">
            <a:tbl>
              <a:tblPr/>
              <a:tblGrid>
                <a:gridCol w="6519356"/>
                <a:gridCol w="872044"/>
              </a:tblGrid>
              <a:tr h="767954">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指  标  名  称</a:t>
                      </a:r>
                      <a:endParaRPr kumimoji="0" lang="zh-CN" altLang="en-US" sz="2100" b="0"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计量单位</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甲</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乙</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三、接待会议情况</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2100" b="1" i="0" u="none" strike="noStrike" cap="none" normalizeH="0" baseline="0">
                          <a:ln>
                            <a:noFill/>
                          </a:ln>
                          <a:solidFill>
                            <a:schemeClr val="tx1"/>
                          </a:solidFill>
                          <a:effectLst/>
                          <a:latin typeface="Arial" panose="020B0604020202020204" pitchFamily="34" charset="0"/>
                          <a:ea typeface="楷体_GB2312" panose="02010609030101010101" pitchFamily="49" charset="-122"/>
                        </a:rPr>
                        <a:t>—</a:t>
                      </a:r>
                      <a:endParaRPr kumimoji="0" lang="en-US" altLang="zh-CN"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391">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接待会议个数</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国际会议个数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接待会议人数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人次</a:t>
                      </a: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just"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国际会议人数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人次</a:t>
                      </a: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 name="AutoShape 49"/>
          <p:cNvSpPr/>
          <p:nvPr/>
        </p:nvSpPr>
        <p:spPr bwMode="auto">
          <a:xfrm>
            <a:off x="3131820" y="1419623"/>
            <a:ext cx="5867400" cy="954107"/>
          </a:xfrm>
          <a:prstGeom prst="borderCallout2">
            <a:avLst>
              <a:gd name="adj1" fmla="val 9917"/>
              <a:gd name="adj2" fmla="val -1301"/>
              <a:gd name="adj3" fmla="val 9917"/>
              <a:gd name="adj4" fmla="val -12472"/>
              <a:gd name="adj5" fmla="val 192985"/>
              <a:gd name="adj6" fmla="val -13394"/>
            </a:avLst>
          </a:prstGeom>
          <a:solidFill>
            <a:srgbClr val="FFFF99"/>
          </a:solidFill>
          <a:ln w="25400" algn="ctr">
            <a:solidFill>
              <a:srgbClr val="FF0000"/>
            </a:solidFill>
            <a:miter lim="800000"/>
          </a:ln>
        </p:spPr>
        <p:txBody>
          <a:bodyPr anchor="ctr">
            <a:spAutoFit/>
          </a:bodyPr>
          <a:lstStyle/>
          <a:p>
            <a:pPr algn="l"/>
            <a:r>
              <a:rPr lang="zh-CN" altLang="en-US" sz="2800" b="1" dirty="0">
                <a:solidFill>
                  <a:srgbClr val="000000"/>
                </a:solidFill>
                <a:latin typeface="楷体_GB2312" panose="02010609030101010101" pitchFamily="49" charset="-122"/>
                <a:ea typeface="楷体_GB2312" panose="02010609030101010101" pitchFamily="49" charset="-122"/>
              </a:rPr>
              <a:t>指报告期内接待的各种类型会议的个数。</a:t>
            </a:r>
          </a:p>
        </p:txBody>
      </p:sp>
      <p:sp>
        <p:nvSpPr>
          <p:cNvPr id="13335" name="Rectangle 4"/>
          <p:cNvSpPr>
            <a:spLocks noChangeArrowheads="1"/>
          </p:cNvSpPr>
          <p:nvPr/>
        </p:nvSpPr>
        <p:spPr bwMode="auto">
          <a:xfrm>
            <a:off x="1500166" y="715313"/>
            <a:ext cx="6357982" cy="642942"/>
          </a:xfrm>
          <a:prstGeom prst="rect">
            <a:avLst/>
          </a:prstGeom>
          <a:noFill/>
          <a:ln w="9525">
            <a:noFill/>
            <a:miter lim="800000"/>
          </a:ln>
        </p:spPr>
        <p:txBody>
          <a:bodyPr anchor="ctr"/>
          <a:lstStyle/>
          <a:p>
            <a:endParaRPr lang="en-US" altLang="zh-CN" sz="4000" dirty="0">
              <a:solidFill>
                <a:schemeClr val="tx1"/>
              </a:solidFill>
              <a:ea typeface="宋体" panose="02010600030101010101" pitchFamily="2" charset="-122"/>
            </a:endParaRPr>
          </a:p>
        </p:txBody>
      </p:sp>
      <p:sp>
        <p:nvSpPr>
          <p:cNvPr id="654365" name="AutoShape 29"/>
          <p:cNvSpPr>
            <a:spLocks noChangeArrowheads="1"/>
          </p:cNvSpPr>
          <p:nvPr/>
        </p:nvSpPr>
        <p:spPr bwMode="gray">
          <a:xfrm>
            <a:off x="1475740" y="229315"/>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a:solidFill>
                  <a:srgbClr val="0000FF"/>
                </a:solidFill>
                <a:latin typeface="Arial" panose="020B0604020202020204" pitchFamily="34" charset="0"/>
                <a:ea typeface="宋体" panose="02010600030101010101" pitchFamily="2" charset="-122"/>
              </a:rPr>
              <a:t>（二）会议指标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down)">
                                      <p:cBhvr>
                                        <p:cTn id="7"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51" name="Group 39"/>
          <p:cNvGraphicFramePr>
            <a:graphicFrameLocks noGrp="1"/>
          </p:cNvGraphicFramePr>
          <p:nvPr>
            <p:ph idx="4294967295"/>
            <p:custDataLst>
              <p:tags r:id="rId1"/>
            </p:custDataLst>
          </p:nvPr>
        </p:nvGraphicFramePr>
        <p:xfrm>
          <a:off x="1752600" y="1485900"/>
          <a:ext cx="7391400" cy="3357565"/>
        </p:xfrm>
        <a:graphic>
          <a:graphicData uri="http://schemas.openxmlformats.org/drawingml/2006/table">
            <a:tbl>
              <a:tblPr/>
              <a:tblGrid>
                <a:gridCol w="6519356"/>
                <a:gridCol w="872044"/>
              </a:tblGrid>
              <a:tr h="767954">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指  标  名  称</a:t>
                      </a:r>
                      <a:endParaRPr kumimoji="0" lang="zh-CN" altLang="en-US" sz="2100" b="0"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计量单位</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甲</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乙</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三、接待会议情况</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2100" b="1" i="0" u="none" strike="noStrike" cap="none" normalizeH="0" baseline="0">
                          <a:ln>
                            <a:noFill/>
                          </a:ln>
                          <a:solidFill>
                            <a:schemeClr val="tx1"/>
                          </a:solidFill>
                          <a:effectLst/>
                          <a:latin typeface="Arial" panose="020B0604020202020204" pitchFamily="34" charset="0"/>
                          <a:ea typeface="楷体_GB2312" panose="02010609030101010101" pitchFamily="49" charset="-122"/>
                        </a:rPr>
                        <a:t>—</a:t>
                      </a:r>
                      <a:endParaRPr kumimoji="0" lang="en-US" altLang="zh-CN"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391">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接待会议个数</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国际会议个数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接待会议人数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人次</a:t>
                      </a: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just"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国际会议人数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人次</a:t>
                      </a: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43794" name="AutoShape 50"/>
          <p:cNvSpPr/>
          <p:nvPr/>
        </p:nvSpPr>
        <p:spPr bwMode="auto">
          <a:xfrm>
            <a:off x="2988311" y="1491377"/>
            <a:ext cx="6048375" cy="1938992"/>
          </a:xfrm>
          <a:prstGeom prst="borderCallout2">
            <a:avLst>
              <a:gd name="adj1" fmla="val 4412"/>
              <a:gd name="adj2" fmla="val -1259"/>
              <a:gd name="adj3" fmla="val 4412"/>
              <a:gd name="adj4" fmla="val -2833"/>
              <a:gd name="adj5" fmla="val 117952"/>
              <a:gd name="adj6" fmla="val -7626"/>
            </a:avLst>
          </a:prstGeom>
          <a:solidFill>
            <a:srgbClr val="FFFF99"/>
          </a:solidFill>
          <a:ln w="31750">
            <a:solidFill>
              <a:srgbClr val="FF0000"/>
            </a:solidFill>
            <a:miter lim="800000"/>
          </a:ln>
        </p:spPr>
        <p:txBody>
          <a:bodyPr>
            <a:spAutoFit/>
          </a:bodyPr>
          <a:lstStyle/>
          <a:p>
            <a:pPr algn="l"/>
            <a:r>
              <a:rPr lang="zh-CN" altLang="en-US" sz="2400" b="1" dirty="0">
                <a:solidFill>
                  <a:srgbClr val="000000"/>
                </a:solidFill>
                <a:latin typeface="楷体_GB2312" panose="02010609030101010101" pitchFamily="49" charset="-122"/>
                <a:ea typeface="楷体_GB2312" panose="02010609030101010101" pitchFamily="49" charset="-122"/>
              </a:rPr>
              <a:t>指报告期内接待的国际会议的个数。</a:t>
            </a:r>
            <a:r>
              <a:rPr lang="zh-CN" altLang="en-US" sz="2400" b="1" dirty="0">
                <a:solidFill>
                  <a:srgbClr val="FF3300"/>
                </a:solidFill>
                <a:latin typeface="楷体_GB2312" panose="02010609030101010101" pitchFamily="49" charset="-122"/>
                <a:ea typeface="楷体_GB2312" panose="02010609030101010101" pitchFamily="49" charset="-122"/>
              </a:rPr>
              <a:t>国际会议</a:t>
            </a:r>
            <a:r>
              <a:rPr lang="zh-CN" altLang="en-US" sz="2400" b="1" dirty="0">
                <a:solidFill>
                  <a:srgbClr val="000000"/>
                </a:solidFill>
                <a:latin typeface="楷体_GB2312" panose="02010609030101010101" pitchFamily="49" charset="-122"/>
                <a:ea typeface="楷体_GB2312" panose="02010609030101010101" pitchFamily="49" charset="-122"/>
              </a:rPr>
              <a:t>是指在我国境内举办的，与会者来自</a:t>
            </a:r>
            <a:r>
              <a:rPr lang="en-US" altLang="zh-CN" sz="2400" b="1" dirty="0">
                <a:solidFill>
                  <a:srgbClr val="000000"/>
                </a:solidFill>
                <a:latin typeface="楷体_GB2312" panose="02010609030101010101" pitchFamily="49" charset="-122"/>
                <a:ea typeface="楷体_GB2312" panose="02010609030101010101" pitchFamily="49" charset="-122"/>
              </a:rPr>
              <a:t>3</a:t>
            </a:r>
            <a:r>
              <a:rPr lang="zh-CN" altLang="en-US" sz="2400" b="1" dirty="0">
                <a:solidFill>
                  <a:srgbClr val="000000"/>
                </a:solidFill>
                <a:latin typeface="楷体_GB2312" panose="02010609030101010101" pitchFamily="49" charset="-122"/>
                <a:ea typeface="楷体_GB2312" panose="02010609030101010101" pitchFamily="49" charset="-122"/>
              </a:rPr>
              <a:t>个或</a:t>
            </a:r>
            <a:r>
              <a:rPr lang="en-US" altLang="zh-CN" sz="2400" b="1" dirty="0">
                <a:solidFill>
                  <a:srgbClr val="000000"/>
                </a:solidFill>
                <a:latin typeface="楷体_GB2312" panose="02010609030101010101" pitchFamily="49" charset="-122"/>
                <a:ea typeface="楷体_GB2312" panose="02010609030101010101" pitchFamily="49" charset="-122"/>
              </a:rPr>
              <a:t>3</a:t>
            </a:r>
            <a:r>
              <a:rPr lang="zh-CN" altLang="en-US" sz="2400" b="1" dirty="0">
                <a:solidFill>
                  <a:srgbClr val="000000"/>
                </a:solidFill>
                <a:latin typeface="楷体_GB2312" panose="02010609030101010101" pitchFamily="49" charset="-122"/>
                <a:ea typeface="楷体_GB2312" panose="02010609030101010101" pitchFamily="49" charset="-122"/>
              </a:rPr>
              <a:t>个以上中国大陆以外国家和地区（含港、澳、台地区）的会议、论坛、研讨会、报告会、交流会等。</a:t>
            </a:r>
          </a:p>
        </p:txBody>
      </p:sp>
      <p:sp>
        <p:nvSpPr>
          <p:cNvPr id="13335" name="Rectangle 4"/>
          <p:cNvSpPr>
            <a:spLocks noChangeArrowheads="1"/>
          </p:cNvSpPr>
          <p:nvPr/>
        </p:nvSpPr>
        <p:spPr bwMode="auto">
          <a:xfrm>
            <a:off x="1548426" y="771828"/>
            <a:ext cx="6357982" cy="642942"/>
          </a:xfrm>
          <a:prstGeom prst="rect">
            <a:avLst/>
          </a:prstGeom>
          <a:noFill/>
          <a:ln w="9525">
            <a:noFill/>
            <a:miter lim="800000"/>
          </a:ln>
        </p:spPr>
        <p:txBody>
          <a:bodyPr anchor="ctr"/>
          <a:lstStyle/>
          <a:p>
            <a:endParaRPr lang="en-US" altLang="zh-CN" sz="4000" dirty="0">
              <a:solidFill>
                <a:schemeClr val="tx1"/>
              </a:solidFill>
              <a:ea typeface="宋体" panose="02010600030101010101" pitchFamily="2" charset="-122"/>
            </a:endParaRPr>
          </a:p>
        </p:txBody>
      </p:sp>
      <p:sp>
        <p:nvSpPr>
          <p:cNvPr id="654365" name="AutoShape 29"/>
          <p:cNvSpPr>
            <a:spLocks noChangeArrowheads="1"/>
          </p:cNvSpPr>
          <p:nvPr/>
        </p:nvSpPr>
        <p:spPr bwMode="gray">
          <a:xfrm>
            <a:off x="1475740" y="229315"/>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a:solidFill>
                  <a:srgbClr val="0000FF"/>
                </a:solidFill>
                <a:latin typeface="Arial" panose="020B0604020202020204" pitchFamily="34" charset="0"/>
                <a:ea typeface="宋体" panose="02010600030101010101" pitchFamily="2" charset="-122"/>
              </a:rPr>
              <a:t>（二）会议指标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43794"/>
                                        </p:tgtEl>
                                        <p:attrNameLst>
                                          <p:attrName>style.visibility</p:attrName>
                                        </p:attrNameLst>
                                      </p:cBhvr>
                                      <p:to>
                                        <p:strVal val="visible"/>
                                      </p:to>
                                    </p:set>
                                    <p:animEffect transition="in" filter="checkerboard(down)">
                                      <p:cBhvr>
                                        <p:cTn id="7" dur="500"/>
                                        <p:tgtEl>
                                          <p:spTgt spid="543794"/>
                                        </p:tgtEl>
                                      </p:cBhvr>
                                    </p:animEffect>
                                  </p:childTnLst>
                                  <p:subTnLst>
                                    <p:set>
                                      <p:cBhvr override="childStyle">
                                        <p:cTn dur="1" fill="hold" display="0" masterRel="nextClick" afterEffect="1"/>
                                        <p:tgtEl>
                                          <p:spTgt spid="54379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79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51" name="Group 39"/>
          <p:cNvGraphicFramePr>
            <a:graphicFrameLocks noGrp="1"/>
          </p:cNvGraphicFramePr>
          <p:nvPr>
            <p:ph idx="4294967295"/>
          </p:nvPr>
        </p:nvGraphicFramePr>
        <p:xfrm>
          <a:off x="1752600" y="1485900"/>
          <a:ext cx="7391400" cy="3357565"/>
        </p:xfrm>
        <a:graphic>
          <a:graphicData uri="http://schemas.openxmlformats.org/drawingml/2006/table">
            <a:tbl>
              <a:tblPr/>
              <a:tblGrid>
                <a:gridCol w="6519356"/>
                <a:gridCol w="872044"/>
              </a:tblGrid>
              <a:tr h="767954">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指  标  名  称</a:t>
                      </a:r>
                      <a:endParaRPr kumimoji="0" lang="zh-CN" altLang="en-US" sz="2100" b="0"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计量单位</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甲</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乙</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三、接待会议情况</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2100" b="1" i="0" u="none" strike="noStrike" cap="none" normalizeH="0" baseline="0">
                          <a:ln>
                            <a:noFill/>
                          </a:ln>
                          <a:solidFill>
                            <a:schemeClr val="tx1"/>
                          </a:solidFill>
                          <a:effectLst/>
                          <a:latin typeface="Arial" panose="020B0604020202020204" pitchFamily="34" charset="0"/>
                          <a:ea typeface="楷体_GB2312" panose="02010609030101010101" pitchFamily="49" charset="-122"/>
                        </a:rPr>
                        <a:t>—</a:t>
                      </a:r>
                      <a:endParaRPr kumimoji="0" lang="en-US" altLang="zh-CN"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391">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接待会议个数</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国际会议个数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接待会议人数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人次</a:t>
                      </a: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just"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国际会议人数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人次</a:t>
                      </a: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35" name="Rectangle 4"/>
          <p:cNvSpPr>
            <a:spLocks noChangeArrowheads="1"/>
          </p:cNvSpPr>
          <p:nvPr/>
        </p:nvSpPr>
        <p:spPr bwMode="auto">
          <a:xfrm>
            <a:off x="1548426" y="715313"/>
            <a:ext cx="6357982" cy="642942"/>
          </a:xfrm>
          <a:prstGeom prst="rect">
            <a:avLst/>
          </a:prstGeom>
          <a:noFill/>
          <a:ln w="9525">
            <a:noFill/>
            <a:miter lim="800000"/>
          </a:ln>
        </p:spPr>
        <p:txBody>
          <a:bodyPr anchor="ctr"/>
          <a:lstStyle/>
          <a:p>
            <a:endParaRPr lang="en-US" altLang="zh-CN" sz="4000" dirty="0">
              <a:solidFill>
                <a:schemeClr val="tx1"/>
              </a:solidFill>
              <a:ea typeface="宋体" panose="02010600030101010101" pitchFamily="2" charset="-122"/>
            </a:endParaRPr>
          </a:p>
        </p:txBody>
      </p:sp>
      <p:sp>
        <p:nvSpPr>
          <p:cNvPr id="541737" name="AutoShape 41"/>
          <p:cNvSpPr/>
          <p:nvPr/>
        </p:nvSpPr>
        <p:spPr bwMode="auto">
          <a:xfrm>
            <a:off x="3780155" y="3364071"/>
            <a:ext cx="4967288" cy="954107"/>
          </a:xfrm>
          <a:prstGeom prst="borderCallout2">
            <a:avLst>
              <a:gd name="adj1" fmla="val 12204"/>
              <a:gd name="adj2" fmla="val -1532"/>
              <a:gd name="adj3" fmla="val 12204"/>
              <a:gd name="adj4" fmla="val -16042"/>
              <a:gd name="adj5" fmla="val 78812"/>
              <a:gd name="adj6" fmla="val -32678"/>
            </a:avLst>
          </a:prstGeom>
          <a:solidFill>
            <a:srgbClr val="FFFF99"/>
          </a:solidFill>
          <a:ln w="31750">
            <a:solidFill>
              <a:srgbClr val="FF0000"/>
            </a:solidFill>
            <a:miter lim="800000"/>
          </a:ln>
        </p:spPr>
        <p:txBody>
          <a:bodyPr>
            <a:spAutoFit/>
          </a:bodyPr>
          <a:lstStyle/>
          <a:p>
            <a:pPr algn="l"/>
            <a:r>
              <a:rPr lang="zh-CN" altLang="en-US" sz="2800" b="1">
                <a:solidFill>
                  <a:srgbClr val="000000"/>
                </a:solidFill>
                <a:latin typeface="楷体_GB2312" panose="02010609030101010101" pitchFamily="49" charset="-122"/>
                <a:ea typeface="楷体_GB2312" panose="02010609030101010101" pitchFamily="49" charset="-122"/>
              </a:rPr>
              <a:t>指报告期内，接待的会议的参会人次数的总和。</a:t>
            </a:r>
          </a:p>
        </p:txBody>
      </p:sp>
      <p:sp>
        <p:nvSpPr>
          <p:cNvPr id="654365" name="AutoShape 29"/>
          <p:cNvSpPr>
            <a:spLocks noChangeArrowheads="1"/>
          </p:cNvSpPr>
          <p:nvPr/>
        </p:nvSpPr>
        <p:spPr bwMode="gray">
          <a:xfrm>
            <a:off x="1475740" y="229315"/>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a:solidFill>
                  <a:srgbClr val="0000FF"/>
                </a:solidFill>
                <a:latin typeface="Arial" panose="020B0604020202020204" pitchFamily="34" charset="0"/>
                <a:ea typeface="宋体" panose="02010600030101010101" pitchFamily="2" charset="-122"/>
              </a:rPr>
              <a:t>（二）会议指标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41737"/>
                                        </p:tgtEl>
                                        <p:attrNameLst>
                                          <p:attrName>style.visibility</p:attrName>
                                        </p:attrNameLst>
                                      </p:cBhvr>
                                      <p:to>
                                        <p:strVal val="visible"/>
                                      </p:to>
                                    </p:set>
                                    <p:animEffect transition="in" filter="checkerboard(down)">
                                      <p:cBhvr>
                                        <p:cTn id="7" dur="500"/>
                                        <p:tgtEl>
                                          <p:spTgt spid="541737"/>
                                        </p:tgtEl>
                                      </p:cBhvr>
                                    </p:animEffect>
                                  </p:childTnLst>
                                  <p:subTnLst>
                                    <p:set>
                                      <p:cBhvr override="childStyle">
                                        <p:cTn dur="1" fill="hold" display="0" masterRel="nextClick" afterEffect="1"/>
                                        <p:tgtEl>
                                          <p:spTgt spid="54173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173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51" name="Group 39"/>
          <p:cNvGraphicFramePr>
            <a:graphicFrameLocks noGrp="1"/>
          </p:cNvGraphicFramePr>
          <p:nvPr>
            <p:ph idx="4294967295"/>
          </p:nvPr>
        </p:nvGraphicFramePr>
        <p:xfrm>
          <a:off x="1752600" y="1485900"/>
          <a:ext cx="7391400" cy="3357565"/>
        </p:xfrm>
        <a:graphic>
          <a:graphicData uri="http://schemas.openxmlformats.org/drawingml/2006/table">
            <a:tbl>
              <a:tblPr/>
              <a:tblGrid>
                <a:gridCol w="6519356"/>
                <a:gridCol w="872044"/>
              </a:tblGrid>
              <a:tr h="767954">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指  标  名  称</a:t>
                      </a:r>
                      <a:endParaRPr kumimoji="0" lang="zh-CN" altLang="en-US" sz="2100" b="0"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计量单位</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甲</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乙</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三、接待会议情况</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2100" b="1" i="0" u="none" strike="noStrike" cap="none" normalizeH="0" baseline="0">
                          <a:ln>
                            <a:noFill/>
                          </a:ln>
                          <a:solidFill>
                            <a:schemeClr val="tx1"/>
                          </a:solidFill>
                          <a:effectLst/>
                          <a:latin typeface="Arial" panose="020B0604020202020204" pitchFamily="34" charset="0"/>
                          <a:ea typeface="楷体_GB2312" panose="02010609030101010101" pitchFamily="49" charset="-122"/>
                        </a:rPr>
                        <a:t>—</a:t>
                      </a:r>
                      <a:endParaRPr kumimoji="0" lang="en-US" altLang="zh-CN"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391">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接待会议个数</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国际会议个数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endParaRPr kumimoji="0" lang="zh-CN" altLang="en-US" sz="21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接待会议人数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人次</a:t>
                      </a: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244">
                <a:tc>
                  <a:txBody>
                    <a:bodyPr/>
                    <a:lstStyle/>
                    <a:p>
                      <a:pPr marL="0" marR="0" lvl="0" indent="0" algn="just"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国际会议人数</a:t>
                      </a:r>
                    </a:p>
                  </a:txBody>
                  <a:tcPr marL="86305" marR="86305"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人次</a:t>
                      </a:r>
                    </a:p>
                  </a:txBody>
                  <a:tcPr marL="86305" marR="86305"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35" name="Rectangle 4"/>
          <p:cNvSpPr>
            <a:spLocks noChangeArrowheads="1"/>
          </p:cNvSpPr>
          <p:nvPr/>
        </p:nvSpPr>
        <p:spPr bwMode="auto">
          <a:xfrm>
            <a:off x="1526836" y="715313"/>
            <a:ext cx="6357982" cy="642942"/>
          </a:xfrm>
          <a:prstGeom prst="rect">
            <a:avLst/>
          </a:prstGeom>
          <a:noFill/>
          <a:ln w="9525">
            <a:noFill/>
            <a:miter lim="800000"/>
          </a:ln>
        </p:spPr>
        <p:txBody>
          <a:bodyPr anchor="ctr"/>
          <a:lstStyle/>
          <a:p>
            <a:endParaRPr lang="en-US" altLang="zh-CN" sz="4000" dirty="0">
              <a:solidFill>
                <a:schemeClr val="tx1"/>
              </a:solidFill>
              <a:ea typeface="宋体" panose="02010600030101010101" pitchFamily="2" charset="-122"/>
            </a:endParaRPr>
          </a:p>
        </p:txBody>
      </p:sp>
      <p:sp>
        <p:nvSpPr>
          <p:cNvPr id="541738" name="AutoShape 42"/>
          <p:cNvSpPr/>
          <p:nvPr/>
        </p:nvSpPr>
        <p:spPr bwMode="auto">
          <a:xfrm>
            <a:off x="3419475" y="3357568"/>
            <a:ext cx="5724525" cy="953134"/>
          </a:xfrm>
          <a:prstGeom prst="borderCallout2">
            <a:avLst>
              <a:gd name="adj1" fmla="val 10588"/>
              <a:gd name="adj2" fmla="val -1333"/>
              <a:gd name="adj3" fmla="val 10588"/>
              <a:gd name="adj4" fmla="val -8486"/>
              <a:gd name="adj5" fmla="val 125154"/>
              <a:gd name="adj6" fmla="val -13355"/>
            </a:avLst>
          </a:prstGeom>
          <a:solidFill>
            <a:srgbClr val="FFFF99"/>
          </a:solidFill>
          <a:ln w="31750">
            <a:solidFill>
              <a:srgbClr val="FF0000"/>
            </a:solidFill>
            <a:miter lim="800000"/>
          </a:ln>
        </p:spPr>
        <p:txBody>
          <a:bodyPr wrap="square">
            <a:spAutoFit/>
          </a:bodyPr>
          <a:lstStyle/>
          <a:p>
            <a:pPr algn="l"/>
            <a:r>
              <a:rPr lang="zh-CN" altLang="en-US" sz="2800" b="1" dirty="0">
                <a:solidFill>
                  <a:srgbClr val="000000"/>
                </a:solidFill>
                <a:latin typeface="楷体_GB2312" panose="02010609030101010101" pitchFamily="49" charset="-122"/>
                <a:ea typeface="楷体_GB2312" panose="02010609030101010101" pitchFamily="49" charset="-122"/>
              </a:rPr>
              <a:t>指报告期内，接待国际会议的人次数总和。</a:t>
            </a:r>
          </a:p>
        </p:txBody>
      </p:sp>
      <p:sp>
        <p:nvSpPr>
          <p:cNvPr id="654365" name="AutoShape 29"/>
          <p:cNvSpPr>
            <a:spLocks noChangeArrowheads="1"/>
          </p:cNvSpPr>
          <p:nvPr/>
        </p:nvSpPr>
        <p:spPr bwMode="gray">
          <a:xfrm>
            <a:off x="1475740" y="229315"/>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a:solidFill>
                  <a:srgbClr val="0000FF"/>
                </a:solidFill>
                <a:latin typeface="Arial" panose="020B0604020202020204" pitchFamily="34" charset="0"/>
                <a:ea typeface="宋体" panose="02010600030101010101" pitchFamily="2" charset="-122"/>
              </a:rPr>
              <a:t>（二）会议指标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41738"/>
                                        </p:tgtEl>
                                        <p:attrNameLst>
                                          <p:attrName>style.visibility</p:attrName>
                                        </p:attrNameLst>
                                      </p:cBhvr>
                                      <p:to>
                                        <p:strVal val="visible"/>
                                      </p:to>
                                    </p:set>
                                    <p:animEffect transition="in" filter="checkerboard(down)">
                                      <p:cBhvr>
                                        <p:cTn id="7" dur="500"/>
                                        <p:tgtEl>
                                          <p:spTgt spid="541738"/>
                                        </p:tgtEl>
                                      </p:cBhvr>
                                    </p:animEffect>
                                  </p:childTnLst>
                                  <p:subTnLst>
                                    <p:set>
                                      <p:cBhvr override="childStyle">
                                        <p:cTn dur="1" fill="hold" display="0" masterRel="nextClick" afterEffect="1"/>
                                        <p:tgtEl>
                                          <p:spTgt spid="54173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173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0483" name="Group 3"/>
          <p:cNvGraphicFramePr>
            <a:graphicFrameLocks noGrp="1"/>
          </p:cNvGraphicFramePr>
          <p:nvPr>
            <p:ph idx="4294967295"/>
          </p:nvPr>
        </p:nvGraphicFramePr>
        <p:xfrm>
          <a:off x="1752600" y="1485900"/>
          <a:ext cx="7391400" cy="3477825"/>
        </p:xfrm>
        <a:graphic>
          <a:graphicData uri="http://schemas.openxmlformats.org/drawingml/2006/table">
            <a:tbl>
              <a:tblPr/>
              <a:tblGrid>
                <a:gridCol w="7391400"/>
              </a:tblGrid>
              <a:tr h="350044">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100" b="1" i="0" u="none" strike="noStrike" cap="none" normalizeH="0" baseline="0">
                          <a:ln>
                            <a:noFill/>
                          </a:ln>
                          <a:solidFill>
                            <a:schemeClr val="tx1"/>
                          </a:solidFill>
                          <a:effectLst/>
                          <a:latin typeface="宋体" panose="02010600030101010101" pitchFamily="2" charset="-122"/>
                          <a:ea typeface="宋体" panose="02010600030101010101" pitchFamily="2" charset="-122"/>
                        </a:rPr>
                        <a:t>指  标  名  称</a:t>
                      </a:r>
                      <a:endParaRPr kumimoji="0"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四、接待展览情况</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接待展览个数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rgbClr val="FF0000"/>
                          </a:solidFill>
                          <a:effectLst/>
                          <a:latin typeface="楷体_GB2312" panose="02010609030101010101" pitchFamily="49" charset="-122"/>
                          <a:ea typeface="楷体_GB2312" panose="02010609030101010101" pitchFamily="49" charset="-122"/>
                        </a:rPr>
                        <a:t>      </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接待国际展览个数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:1</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万（不含）平方米以下的展览个数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7">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1</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万（含）</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-5</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万（不含）平方米的展览个数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5</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万（含）平方米以上的展览个数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接待展览累计面积</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含室外展览面积</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接待国际展览累计面积</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5997">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接待展览观众人数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接待国际展览观众人数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AutoShape 38"/>
          <p:cNvSpPr/>
          <p:nvPr/>
        </p:nvSpPr>
        <p:spPr bwMode="auto">
          <a:xfrm>
            <a:off x="3636010" y="988368"/>
            <a:ext cx="5400675" cy="1814829"/>
          </a:xfrm>
          <a:prstGeom prst="borderCallout2">
            <a:avLst>
              <a:gd name="adj1" fmla="val 8144"/>
              <a:gd name="adj2" fmla="val -1412"/>
              <a:gd name="adj3" fmla="val 8144"/>
              <a:gd name="adj4" fmla="val -4583"/>
              <a:gd name="adj5" fmla="val 91499"/>
              <a:gd name="adj6" fmla="val -11643"/>
            </a:avLst>
          </a:prstGeom>
          <a:solidFill>
            <a:srgbClr val="FFFF99"/>
          </a:solidFill>
          <a:ln w="31750">
            <a:solidFill>
              <a:srgbClr val="FF0000"/>
            </a:solidFill>
            <a:miter lim="800000"/>
          </a:ln>
        </p:spPr>
        <p:txBody>
          <a:bodyPr>
            <a:spAutoFit/>
          </a:bodyPr>
          <a:lstStyle/>
          <a:p>
            <a:pPr algn="l"/>
            <a:r>
              <a:rPr lang="zh-CN" altLang="en-US" sz="2800" b="1" dirty="0">
                <a:solidFill>
                  <a:srgbClr val="000000"/>
                </a:solidFill>
                <a:latin typeface="楷体_GB2312" panose="02010609030101010101" pitchFamily="49" charset="-122"/>
                <a:ea typeface="楷体_GB2312" panose="02010609030101010101" pitchFamily="49" charset="-122"/>
              </a:rPr>
              <a:t>国际展览指中国大陆以外的国家或地区的参展商参展面积达该次展出面积</a:t>
            </a:r>
            <a:r>
              <a:rPr lang="en-US" altLang="zh-CN" sz="2800" b="1" dirty="0">
                <a:solidFill>
                  <a:srgbClr val="000000"/>
                </a:solidFill>
                <a:latin typeface="楷体_GB2312" panose="02010609030101010101" pitchFamily="49" charset="-122"/>
                <a:ea typeface="楷体_GB2312" panose="02010609030101010101" pitchFamily="49" charset="-122"/>
              </a:rPr>
              <a:t>20%</a:t>
            </a:r>
            <a:r>
              <a:rPr lang="zh-CN" altLang="en-US" sz="2800" b="1" dirty="0">
                <a:solidFill>
                  <a:srgbClr val="000000"/>
                </a:solidFill>
                <a:latin typeface="楷体_GB2312" panose="02010609030101010101" pitchFamily="49" charset="-122"/>
                <a:ea typeface="楷体_GB2312" panose="02010609030101010101" pitchFamily="49" charset="-122"/>
              </a:rPr>
              <a:t>以上的展览。</a:t>
            </a:r>
          </a:p>
          <a:p>
            <a:pPr algn="l"/>
            <a:endParaRPr lang="zh-CN" altLang="en-US" sz="2800" b="1" dirty="0">
              <a:solidFill>
                <a:srgbClr val="000000"/>
              </a:solidFill>
              <a:latin typeface="楷体_GB2312" panose="02010609030101010101" pitchFamily="49" charset="-122"/>
              <a:ea typeface="楷体_GB2312" panose="0201060903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down)">
                                      <p:cBhvr>
                                        <p:cTn id="7"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0483" name="Group 3"/>
          <p:cNvGraphicFramePr>
            <a:graphicFrameLocks noGrp="1"/>
          </p:cNvGraphicFramePr>
          <p:nvPr>
            <p:ph idx="4294967295"/>
          </p:nvPr>
        </p:nvGraphicFramePr>
        <p:xfrm>
          <a:off x="1752600" y="1485900"/>
          <a:ext cx="7391400" cy="3477825"/>
        </p:xfrm>
        <a:graphic>
          <a:graphicData uri="http://schemas.openxmlformats.org/drawingml/2006/table">
            <a:tbl>
              <a:tblPr/>
              <a:tblGrid>
                <a:gridCol w="7391400"/>
              </a:tblGrid>
              <a:tr h="350044">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100" b="1" i="0" u="none" strike="noStrike" cap="none" normalizeH="0" baseline="0">
                          <a:ln>
                            <a:noFill/>
                          </a:ln>
                          <a:solidFill>
                            <a:schemeClr val="tx1"/>
                          </a:solidFill>
                          <a:effectLst/>
                          <a:latin typeface="宋体" panose="02010600030101010101" pitchFamily="2" charset="-122"/>
                          <a:ea typeface="宋体" panose="02010600030101010101" pitchFamily="2" charset="-122"/>
                        </a:rPr>
                        <a:t>指  标  名  称</a:t>
                      </a:r>
                      <a:endParaRPr kumimoji="0"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四、接待展览情况</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接待展览个数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rgbClr val="FF0000"/>
                          </a:solidFill>
                          <a:effectLst/>
                          <a:latin typeface="楷体_GB2312" panose="02010609030101010101" pitchFamily="49" charset="-122"/>
                          <a:ea typeface="楷体_GB2312" panose="02010609030101010101" pitchFamily="49" charset="-122"/>
                        </a:rPr>
                        <a:t>      </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接待国际展览个数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:1</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万（不含）平方米以下的展览个数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7">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1</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万（含）</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-5</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万（不含）平方米的展览个数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5</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万（含）平方米以上的展览个数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接待展览累计面积</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含室外展览面积</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接待国际展览累计面积</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5997">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接待展览观众人数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接待国际展览观众人数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AutoShape 38"/>
          <p:cNvSpPr/>
          <p:nvPr/>
        </p:nvSpPr>
        <p:spPr bwMode="auto">
          <a:xfrm>
            <a:off x="4071934" y="1142990"/>
            <a:ext cx="4575175" cy="1383664"/>
          </a:xfrm>
          <a:prstGeom prst="borderCallout2">
            <a:avLst>
              <a:gd name="adj1" fmla="val 7384"/>
              <a:gd name="adj2" fmla="val -1667"/>
              <a:gd name="adj3" fmla="val 7384"/>
              <a:gd name="adj4" fmla="val -13426"/>
              <a:gd name="adj5" fmla="val 194260"/>
              <a:gd name="adj6" fmla="val -33469"/>
            </a:avLst>
          </a:prstGeom>
          <a:solidFill>
            <a:srgbClr val="FFFF99"/>
          </a:solidFill>
          <a:ln w="31750">
            <a:solidFill>
              <a:srgbClr val="FF0000"/>
            </a:solidFill>
            <a:miter lim="800000"/>
          </a:ln>
        </p:spPr>
        <p:txBody>
          <a:bodyPr wrap="square">
            <a:spAutoFit/>
          </a:bodyPr>
          <a:lstStyle/>
          <a:p>
            <a:pPr algn="l"/>
            <a:r>
              <a:rPr lang="zh-CN" altLang="en-US" sz="2800" b="1" dirty="0">
                <a:solidFill>
                  <a:srgbClr val="000000"/>
                </a:solidFill>
                <a:latin typeface="楷体_GB2312" panose="02010609030101010101" pitchFamily="49" charset="-122"/>
                <a:ea typeface="楷体_GB2312" panose="02010609030101010101" pitchFamily="49" charset="-122"/>
              </a:rPr>
              <a:t>指报告期内，接待展览的面积总和，包括展览在室外的面积。</a:t>
            </a:r>
          </a:p>
        </p:txBody>
      </p:sp>
      <p:sp>
        <p:nvSpPr>
          <p:cNvPr id="687125" name="AutoShape 21"/>
          <p:cNvSpPr>
            <a:spLocks noChangeArrowheads="1"/>
          </p:cNvSpPr>
          <p:nvPr/>
        </p:nvSpPr>
        <p:spPr bwMode="gray">
          <a:xfrm>
            <a:off x="1548108" y="195882"/>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dirty="0">
                <a:solidFill>
                  <a:srgbClr val="0000FF"/>
                </a:solidFill>
                <a:latin typeface="Arial" panose="020B0604020202020204" pitchFamily="34" charset="0"/>
                <a:ea typeface="宋体" panose="02010600030101010101" pitchFamily="2" charset="-122"/>
              </a:rPr>
              <a:t>（三）展览指标</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0483" name="Group 3"/>
          <p:cNvGraphicFramePr>
            <a:graphicFrameLocks noGrp="1"/>
          </p:cNvGraphicFramePr>
          <p:nvPr>
            <p:ph idx="4294967295"/>
          </p:nvPr>
        </p:nvGraphicFramePr>
        <p:xfrm>
          <a:off x="1752600" y="1485900"/>
          <a:ext cx="7391400" cy="3477825"/>
        </p:xfrm>
        <a:graphic>
          <a:graphicData uri="http://schemas.openxmlformats.org/drawingml/2006/table">
            <a:tbl>
              <a:tblPr/>
              <a:tblGrid>
                <a:gridCol w="7391400"/>
              </a:tblGrid>
              <a:tr h="350044">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100" b="1" i="0" u="none" strike="noStrike" cap="none" normalizeH="0" baseline="0">
                          <a:ln>
                            <a:noFill/>
                          </a:ln>
                          <a:solidFill>
                            <a:schemeClr val="tx1"/>
                          </a:solidFill>
                          <a:effectLst/>
                          <a:latin typeface="宋体" panose="02010600030101010101" pitchFamily="2" charset="-122"/>
                          <a:ea typeface="宋体" panose="02010600030101010101" pitchFamily="2" charset="-122"/>
                        </a:rPr>
                        <a:t>指  标  名  称</a:t>
                      </a:r>
                      <a:endParaRPr kumimoji="0"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四、接待展览情况</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接待展览个数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rgbClr val="FF0000"/>
                          </a:solidFill>
                          <a:effectLst/>
                          <a:latin typeface="楷体_GB2312" panose="02010609030101010101" pitchFamily="49" charset="-122"/>
                          <a:ea typeface="楷体_GB2312" panose="02010609030101010101" pitchFamily="49" charset="-122"/>
                        </a:rPr>
                        <a:t>      </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接待国际展览个数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:1</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万（不含）平方米以下的展览个数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7">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1</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万（含）</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-5</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万（不含）平方米的展览个数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5</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万（含）平方米以上的展览个数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接待展览累计面积</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含室外展览面积</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接待国际展览累计面积</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5997">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接待展览观众人数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接待国际展览观众人数</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56073" name="AutoShape 41"/>
          <p:cNvSpPr/>
          <p:nvPr/>
        </p:nvSpPr>
        <p:spPr bwMode="auto">
          <a:xfrm>
            <a:off x="3204199" y="3075943"/>
            <a:ext cx="5868987" cy="954107"/>
          </a:xfrm>
          <a:prstGeom prst="borderCallout2">
            <a:avLst>
              <a:gd name="adj1" fmla="val 10574"/>
              <a:gd name="adj2" fmla="val -1296"/>
              <a:gd name="adj3" fmla="val 10574"/>
              <a:gd name="adj4" fmla="val -5787"/>
              <a:gd name="adj5" fmla="val 148051"/>
              <a:gd name="adj6" fmla="val -12519"/>
            </a:avLst>
          </a:prstGeom>
          <a:solidFill>
            <a:srgbClr val="FFFF99"/>
          </a:solidFill>
          <a:ln w="31750">
            <a:solidFill>
              <a:srgbClr val="FF0000"/>
            </a:solidFill>
            <a:miter lim="800000"/>
          </a:ln>
        </p:spPr>
        <p:txBody>
          <a:bodyPr>
            <a:spAutoFit/>
          </a:bodyPr>
          <a:lstStyle/>
          <a:p>
            <a:pPr algn="l"/>
            <a:r>
              <a:rPr lang="zh-CN" altLang="en-US" sz="2800" b="1" dirty="0">
                <a:solidFill>
                  <a:srgbClr val="000000"/>
                </a:solidFill>
                <a:latin typeface="楷体_GB2312" panose="02010609030101010101" pitchFamily="49" charset="-122"/>
                <a:ea typeface="楷体_GB2312" panose="02010609030101010101" pitchFamily="49" charset="-122"/>
              </a:rPr>
              <a:t>指报告期内，接待参观展览的观众人次数的总和。</a:t>
            </a:r>
          </a:p>
        </p:txBody>
      </p:sp>
      <p:sp>
        <p:nvSpPr>
          <p:cNvPr id="687125" name="AutoShape 21"/>
          <p:cNvSpPr>
            <a:spLocks noChangeArrowheads="1"/>
          </p:cNvSpPr>
          <p:nvPr/>
        </p:nvSpPr>
        <p:spPr bwMode="gray">
          <a:xfrm>
            <a:off x="1548108" y="195882"/>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dirty="0">
                <a:solidFill>
                  <a:srgbClr val="0000FF"/>
                </a:solidFill>
                <a:latin typeface="Arial" panose="020B0604020202020204" pitchFamily="34" charset="0"/>
                <a:ea typeface="宋体" panose="02010600030101010101" pitchFamily="2" charset="-122"/>
              </a:rPr>
              <a:t>（三）展览指标</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56073"/>
                                        </p:tgtEl>
                                        <p:attrNameLst>
                                          <p:attrName>style.visibility</p:attrName>
                                        </p:attrNameLst>
                                      </p:cBhvr>
                                      <p:to>
                                        <p:strVal val="visible"/>
                                      </p:to>
                                    </p:set>
                                    <p:animEffect transition="in" filter="checkerboard(down)">
                                      <p:cBhvr>
                                        <p:cTn id="7" dur="500"/>
                                        <p:tgtEl>
                                          <p:spTgt spid="556073"/>
                                        </p:tgtEl>
                                      </p:cBhvr>
                                    </p:animEffect>
                                  </p:childTnLst>
                                  <p:subTnLst>
                                    <p:set>
                                      <p:cBhvr override="childStyle">
                                        <p:cTn dur="1" fill="hold" display="0" masterRel="nextClick" afterEffect="1"/>
                                        <p:tgtEl>
                                          <p:spTgt spid="55607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607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4579" name="Group 3"/>
          <p:cNvGraphicFramePr>
            <a:graphicFrameLocks noGrp="1"/>
          </p:cNvGraphicFramePr>
          <p:nvPr>
            <p:ph idx="4294967295"/>
          </p:nvPr>
        </p:nvGraphicFramePr>
        <p:xfrm>
          <a:off x="1752600" y="1485900"/>
          <a:ext cx="7391399" cy="3360420"/>
        </p:xfrm>
        <a:graphic>
          <a:graphicData uri="http://schemas.openxmlformats.org/drawingml/2006/table">
            <a:tbl>
              <a:tblPr/>
              <a:tblGrid>
                <a:gridCol w="5450224"/>
                <a:gridCol w="783936"/>
                <a:gridCol w="1157239"/>
              </a:tblGrid>
              <a:tr h="617220">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dirty="0">
                          <a:ln>
                            <a:noFill/>
                          </a:ln>
                          <a:solidFill>
                            <a:schemeClr val="tx1"/>
                          </a:solidFill>
                          <a:effectLst/>
                          <a:latin typeface="宋体" panose="02010600030101010101" pitchFamily="2" charset="-122"/>
                          <a:ea typeface="楷体_GB2312" panose="02010609030101010101" pitchFamily="49" charset="-122"/>
                        </a:rPr>
                        <a:t>指  标  名  称</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计量单位</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代码</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甲</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乙</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丙</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dirty="0">
                          <a:ln>
                            <a:noFill/>
                          </a:ln>
                          <a:solidFill>
                            <a:schemeClr val="tx1"/>
                          </a:solidFill>
                          <a:effectLst/>
                          <a:latin typeface="宋体" panose="02010600030101010101" pitchFamily="2" charset="-122"/>
                          <a:ea typeface="楷体_GB2312" panose="02010609030101010101" pitchFamily="49" charset="-122"/>
                        </a:rPr>
                        <a:t>五、财务状况</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1800" b="1" i="0" u="none" strike="noStrike" cap="none" normalizeH="0" baseline="0">
                          <a:ln>
                            <a:noFill/>
                          </a:ln>
                          <a:solidFill>
                            <a:schemeClr val="tx1"/>
                          </a:solidFill>
                          <a:effectLst/>
                          <a:latin typeface="Arial" panose="020B0604020202020204"/>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1800" b="1" i="0" u="none" strike="noStrike" cap="none" normalizeH="0" baseline="0">
                          <a:ln>
                            <a:noFill/>
                          </a:ln>
                          <a:solidFill>
                            <a:schemeClr val="tx1"/>
                          </a:solidFill>
                          <a:effectLst/>
                          <a:latin typeface="Arial" panose="020B0604020202020204"/>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营业收入</a:t>
                      </a:r>
                      <a:endPar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endParaRPr>
                    </a:p>
                  </a:txBody>
                  <a:tcPr marL="89593" marR="89593"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千元</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601</a:t>
                      </a:r>
                      <a:endParaRPr kumimoji="0" lang="en-US" altLang="zh-CN"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接待会展收入</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dirty="0">
                          <a:ln>
                            <a:noFill/>
                          </a:ln>
                          <a:solidFill>
                            <a:schemeClr val="tx1"/>
                          </a:solidFill>
                          <a:effectLst/>
                          <a:latin typeface="宋体" panose="02010600030101010101" pitchFamily="2" charset="-122"/>
                          <a:ea typeface="楷体_GB2312" panose="02010609030101010101" pitchFamily="49" charset="-122"/>
                        </a:rPr>
                        <a:t>千元</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602</a:t>
                      </a:r>
                      <a:endParaRPr kumimoji="0" lang="en-US" altLang="zh-CN"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         （</a:t>
                      </a: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1</a:t>
                      </a: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）接待会议收入</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千元</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603</a:t>
                      </a:r>
                      <a:endParaRPr kumimoji="0" lang="en-US" altLang="zh-CN"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dirty="0">
                          <a:ln>
                            <a:noFill/>
                          </a:ln>
                          <a:solidFill>
                            <a:schemeClr val="tx1"/>
                          </a:solidFill>
                          <a:effectLst/>
                          <a:latin typeface="宋体" panose="02010600030101010101" pitchFamily="2" charset="-122"/>
                          <a:ea typeface="楷体_GB2312" panose="02010609030101010101" pitchFamily="49" charset="-122"/>
                        </a:rPr>
                        <a:t>              其中</a:t>
                      </a:r>
                      <a:r>
                        <a:rPr kumimoji="0" lang="en-US" altLang="zh-CN" sz="1800" b="1" i="0" u="none" strike="noStrike" cap="none" normalizeH="0" baseline="0" dirty="0">
                          <a:ln>
                            <a:noFill/>
                          </a:ln>
                          <a:solidFill>
                            <a:schemeClr val="tx1"/>
                          </a:solidFill>
                          <a:effectLst/>
                          <a:latin typeface="宋体" panose="02010600030101010101" pitchFamily="2" charset="-122"/>
                          <a:ea typeface="楷体_GB2312" panose="02010609030101010101" pitchFamily="49" charset="-122"/>
                        </a:rPr>
                        <a:t>:</a:t>
                      </a:r>
                      <a:r>
                        <a:rPr kumimoji="0" lang="zh-CN" altLang="en-US" sz="1800" b="1" i="0" u="none" strike="noStrike" cap="none" normalizeH="0" baseline="0" dirty="0">
                          <a:ln>
                            <a:noFill/>
                          </a:ln>
                          <a:solidFill>
                            <a:schemeClr val="tx1"/>
                          </a:solidFill>
                          <a:effectLst/>
                          <a:latin typeface="宋体" panose="02010600030101010101" pitchFamily="2" charset="-122"/>
                          <a:ea typeface="楷体_GB2312" panose="02010609030101010101" pitchFamily="49" charset="-122"/>
                        </a:rPr>
                        <a:t>接待国际会议收入</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千元</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604</a:t>
                      </a:r>
                      <a:endParaRPr kumimoji="0" lang="en-US" altLang="zh-CN"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         （</a:t>
                      </a: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2</a:t>
                      </a: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）接待展览收入</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千元</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605</a:t>
                      </a:r>
                      <a:endParaRPr kumimoji="0" lang="en-US" altLang="zh-CN"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dirty="0">
                          <a:ln>
                            <a:noFill/>
                          </a:ln>
                          <a:solidFill>
                            <a:schemeClr val="tx1"/>
                          </a:solidFill>
                          <a:effectLst/>
                          <a:latin typeface="宋体" panose="02010600030101010101" pitchFamily="2" charset="-122"/>
                          <a:ea typeface="楷体_GB2312" panose="02010609030101010101" pitchFamily="49" charset="-122"/>
                        </a:rPr>
                        <a:t>              其中</a:t>
                      </a:r>
                      <a:r>
                        <a:rPr kumimoji="0" lang="en-US" altLang="zh-CN" sz="1800" b="1" i="0" u="none" strike="noStrike" cap="none" normalizeH="0" baseline="0" dirty="0">
                          <a:ln>
                            <a:noFill/>
                          </a:ln>
                          <a:solidFill>
                            <a:schemeClr val="tx1"/>
                          </a:solidFill>
                          <a:effectLst/>
                          <a:latin typeface="宋体" panose="02010600030101010101" pitchFamily="2" charset="-122"/>
                          <a:ea typeface="楷体_GB2312" panose="02010609030101010101" pitchFamily="49" charset="-122"/>
                        </a:rPr>
                        <a:t>:</a:t>
                      </a:r>
                      <a:r>
                        <a:rPr kumimoji="0" lang="zh-CN" altLang="en-US" sz="1800" b="1" i="0" u="none" strike="noStrike" cap="none" normalizeH="0" baseline="0" dirty="0">
                          <a:ln>
                            <a:noFill/>
                          </a:ln>
                          <a:solidFill>
                            <a:schemeClr val="tx1"/>
                          </a:solidFill>
                          <a:effectLst/>
                          <a:latin typeface="宋体" panose="02010600030101010101" pitchFamily="2" charset="-122"/>
                          <a:ea typeface="楷体_GB2312" panose="02010609030101010101" pitchFamily="49" charset="-122"/>
                        </a:rPr>
                        <a:t>接待国际展览收入</a:t>
                      </a:r>
                      <a:endParaRPr kumimoji="0" lang="zh-CN" altLang="en-US" sz="18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千元</a:t>
                      </a:r>
                      <a:endParaRPr kumimoji="0" lang="zh-CN" altLang="en-US" sz="1800" b="1" i="0" u="none" strike="noStrike" cap="none" normalizeH="0" baseline="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1800" b="1" i="0" u="none" strike="noStrike" cap="none" normalizeH="0" baseline="0" dirty="0">
                          <a:ln>
                            <a:noFill/>
                          </a:ln>
                          <a:solidFill>
                            <a:schemeClr val="tx1"/>
                          </a:solidFill>
                          <a:effectLst/>
                          <a:latin typeface="宋体" panose="02010600030101010101" pitchFamily="2" charset="-122"/>
                          <a:ea typeface="楷体_GB2312" panose="02010609030101010101" pitchFamily="49" charset="-122"/>
                        </a:rPr>
                        <a:t>606</a:t>
                      </a:r>
                      <a:endParaRPr kumimoji="0" lang="en-US" altLang="zh-CN" sz="1800" b="1" i="0" u="none" strike="noStrike" cap="none" normalizeH="0" baseline="0" dirty="0">
                        <a:ln>
                          <a:noFill/>
                        </a:ln>
                        <a:solidFill>
                          <a:schemeClr val="tx1"/>
                        </a:solidFill>
                        <a:effectLst/>
                        <a:latin typeface="Times New Roman" panose="02020603050405020304" pitchFamily="18" charset="0"/>
                        <a:ea typeface="楷体_GB2312" panose="02010609030101010101" pitchFamily="49" charset="-122"/>
                      </a:endParaRPr>
                    </a:p>
                  </a:txBody>
                  <a:tcPr marL="89593" marR="89593"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50987" name="AutoShape 75"/>
          <p:cNvSpPr/>
          <p:nvPr/>
        </p:nvSpPr>
        <p:spPr bwMode="auto">
          <a:xfrm>
            <a:off x="3059114" y="1531130"/>
            <a:ext cx="6084887" cy="1814829"/>
          </a:xfrm>
          <a:prstGeom prst="borderCallout2">
            <a:avLst>
              <a:gd name="adj1" fmla="val 5880"/>
              <a:gd name="adj2" fmla="val -1250"/>
              <a:gd name="adj3" fmla="val 5880"/>
              <a:gd name="adj4" fmla="val -5583"/>
              <a:gd name="adj5" fmla="val 95408"/>
              <a:gd name="adj6" fmla="val -6099"/>
            </a:avLst>
          </a:prstGeom>
          <a:solidFill>
            <a:srgbClr val="FFFF99"/>
          </a:solidFill>
          <a:ln w="31750">
            <a:solidFill>
              <a:srgbClr val="FF0000"/>
            </a:solidFill>
            <a:miter lim="800000"/>
          </a:ln>
        </p:spPr>
        <p:txBody>
          <a:bodyPr wrap="square">
            <a:spAutoFit/>
          </a:bodyPr>
          <a:lstStyle/>
          <a:p>
            <a:pPr algn="l"/>
            <a:r>
              <a:rPr lang="zh-CN" altLang="en-US" sz="2800" b="1" dirty="0">
                <a:solidFill>
                  <a:srgbClr val="000000"/>
                </a:solidFill>
                <a:latin typeface="楷体_GB2312" panose="02010609030101010101" pitchFamily="49" charset="-122"/>
                <a:ea typeface="楷体_GB2312" panose="02010609030101010101" pitchFamily="49" charset="-122"/>
              </a:rPr>
              <a:t>指报告期内，因接待会议、展览等带来的全部收入。包括会议展览中涉及的筹备、策划、组织、设计、装饰、设备运输等服务取得的收入。</a:t>
            </a:r>
          </a:p>
        </p:txBody>
      </p:sp>
      <p:sp>
        <p:nvSpPr>
          <p:cNvPr id="663613" name="AutoShape 61"/>
          <p:cNvSpPr>
            <a:spLocks noChangeArrowheads="1"/>
          </p:cNvSpPr>
          <p:nvPr/>
        </p:nvSpPr>
        <p:spPr bwMode="gray">
          <a:xfrm>
            <a:off x="1206184" y="217964"/>
            <a:ext cx="6408737"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dirty="0">
                <a:solidFill>
                  <a:srgbClr val="0000FF"/>
                </a:solidFill>
                <a:latin typeface="Arial" panose="020B0604020202020204" pitchFamily="34" charset="0"/>
                <a:ea typeface="宋体" panose="02010600030101010101" pitchFamily="2" charset="-122"/>
              </a:rPr>
              <a:t>（四）财务指标</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50987"/>
                                        </p:tgtEl>
                                        <p:attrNameLst>
                                          <p:attrName>style.visibility</p:attrName>
                                        </p:attrNameLst>
                                      </p:cBhvr>
                                      <p:to>
                                        <p:strVal val="visible"/>
                                      </p:to>
                                    </p:set>
                                    <p:animEffect transition="in" filter="checkerboard(down)">
                                      <p:cBhvr>
                                        <p:cTn id="7" dur="500"/>
                                        <p:tgtEl>
                                          <p:spTgt spid="550987"/>
                                        </p:tgtEl>
                                      </p:cBhvr>
                                    </p:animEffect>
                                  </p:childTnLst>
                                  <p:subTnLst>
                                    <p:set>
                                      <p:cBhvr override="childStyle">
                                        <p:cTn dur="1" fill="hold" display="0" masterRel="nextClick" afterEffect="1"/>
                                        <p:tgtEl>
                                          <p:spTgt spid="55098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098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solidFill>
                  <a:schemeClr val="tx1"/>
                </a:solidFill>
                <a:ea typeface="黑体" panose="02010609060101010101" pitchFamily="2" charset="-122"/>
              </a:rPr>
              <a:t>涉及报表</a:t>
            </a:r>
            <a:endParaRPr lang="zh-CN" altLang="en-US" sz="4000" dirty="0"/>
          </a:p>
        </p:txBody>
      </p:sp>
      <p:sp>
        <p:nvSpPr>
          <p:cNvPr id="4" name="矩形 3"/>
          <p:cNvSpPr/>
          <p:nvPr/>
        </p:nvSpPr>
        <p:spPr>
          <a:xfrm>
            <a:off x="1300024" y="1834216"/>
            <a:ext cx="7915446" cy="523220"/>
          </a:xfrm>
          <a:prstGeom prst="rect">
            <a:avLst/>
          </a:prstGeom>
        </p:spPr>
        <p:txBody>
          <a:bodyPr wrap="square">
            <a:spAutoFit/>
          </a:bodyPr>
          <a:lstStyle/>
          <a:p>
            <a:pPr algn="l">
              <a:buFont typeface="Wingdings" panose="05000000000000000000" pitchFamily="2" charset="2"/>
              <a:buChar char="u"/>
            </a:pPr>
            <a:r>
              <a:rPr lang="en-US" altLang="zh-CN" sz="2800" dirty="0" smtClean="0">
                <a:solidFill>
                  <a:schemeClr val="tx1"/>
                </a:solidFill>
                <a:latin typeface="+mn-ea"/>
                <a:ea typeface="+mn-ea"/>
              </a:rPr>
              <a:t>BJS104-12</a:t>
            </a:r>
            <a:r>
              <a:rPr lang="zh-CN" altLang="en-US" sz="2800" dirty="0">
                <a:solidFill>
                  <a:schemeClr val="tx1"/>
                </a:solidFill>
                <a:latin typeface="+mn-ea"/>
                <a:ea typeface="+mn-ea"/>
              </a:rPr>
              <a:t>表 住宿业会展活动情况</a:t>
            </a:r>
            <a:endParaRPr lang="en-US" altLang="zh-CN" sz="2800" dirty="0">
              <a:solidFill>
                <a:schemeClr val="tx1"/>
              </a:solidFill>
              <a:latin typeface="+mn-ea"/>
              <a:ea typeface="+mn-ea"/>
            </a:endParaRPr>
          </a:p>
        </p:txBody>
      </p:sp>
      <p:sp>
        <p:nvSpPr>
          <p:cNvPr id="6" name="TextBox 5"/>
          <p:cNvSpPr txBox="1"/>
          <p:nvPr/>
        </p:nvSpPr>
        <p:spPr>
          <a:xfrm>
            <a:off x="714348" y="3143254"/>
            <a:ext cx="7643866" cy="830997"/>
          </a:xfrm>
          <a:prstGeom prst="rect">
            <a:avLst/>
          </a:prstGeom>
          <a:noFill/>
        </p:spPr>
        <p:txBody>
          <a:bodyPr wrap="square" rtlCol="0">
            <a:spAutoFit/>
          </a:bodyPr>
          <a:lstStyle/>
          <a:p>
            <a:r>
              <a:rPr lang="zh-CN" altLang="en-US" b="1" dirty="0">
                <a:solidFill>
                  <a:srgbClr val="FF0000"/>
                </a:solidFill>
              </a:rPr>
              <a:t>表样、指标无变化</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42" name="Group 38"/>
          <p:cNvGraphicFramePr>
            <a:graphicFrameLocks noGrp="1"/>
          </p:cNvGraphicFramePr>
          <p:nvPr>
            <p:ph idx="4294967295"/>
          </p:nvPr>
        </p:nvGraphicFramePr>
        <p:xfrm>
          <a:off x="1752600" y="1485900"/>
          <a:ext cx="7391400" cy="3149202"/>
        </p:xfrm>
        <a:graphic>
          <a:graphicData uri="http://schemas.openxmlformats.org/drawingml/2006/table">
            <a:tbl>
              <a:tblPr/>
              <a:tblGrid>
                <a:gridCol w="5625988"/>
                <a:gridCol w="1077912"/>
                <a:gridCol w="687500"/>
              </a:tblGrid>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二、会展设施情况</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拥有</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可出租</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会议室个数</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201</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座位数超过</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500</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座的会议室</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202</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可出租</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会议室使用面积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203</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全部会议室可容纳人数</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204</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722">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全部展厅使用面积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205</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全部室外可使用展览面积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206</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65650" name="AutoShape 50"/>
          <p:cNvSpPr>
            <a:spLocks noChangeArrowheads="1"/>
          </p:cNvSpPr>
          <p:nvPr/>
        </p:nvSpPr>
        <p:spPr bwMode="gray">
          <a:xfrm>
            <a:off x="1476375" y="303610"/>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dirty="0">
                <a:solidFill>
                  <a:srgbClr val="0000FF"/>
                </a:solidFill>
                <a:latin typeface="Arial" panose="020B0604020202020204" pitchFamily="34" charset="0"/>
                <a:ea typeface="宋体" panose="02010600030101010101" pitchFamily="2" charset="-122"/>
              </a:rPr>
              <a:t>（五）设施指标</a:t>
            </a:r>
          </a:p>
        </p:txBody>
      </p:sp>
      <p:sp>
        <p:nvSpPr>
          <p:cNvPr id="2" name="AutoShape 53"/>
          <p:cNvSpPr/>
          <p:nvPr/>
        </p:nvSpPr>
        <p:spPr bwMode="auto">
          <a:xfrm>
            <a:off x="3275648" y="555625"/>
            <a:ext cx="5797550" cy="1383664"/>
          </a:xfrm>
          <a:prstGeom prst="borderCallout2">
            <a:avLst>
              <a:gd name="adj1" fmla="val 8134"/>
              <a:gd name="adj2" fmla="val -1315"/>
              <a:gd name="adj3" fmla="val 8134"/>
              <a:gd name="adj4" fmla="val -6407"/>
              <a:gd name="adj5" fmla="val 113520"/>
              <a:gd name="adj6" fmla="val -14496"/>
            </a:avLst>
          </a:prstGeom>
          <a:solidFill>
            <a:srgbClr val="FFFF99"/>
          </a:solidFill>
          <a:ln w="31750">
            <a:solidFill>
              <a:srgbClr val="FF0000"/>
            </a:solidFill>
            <a:miter lim="800000"/>
          </a:ln>
        </p:spPr>
        <p:txBody>
          <a:bodyPr wrap="square">
            <a:spAutoFit/>
          </a:bodyPr>
          <a:lstStyle/>
          <a:p>
            <a:pPr algn="l"/>
            <a:r>
              <a:rPr lang="zh-CN" altLang="en-US" sz="2800" b="1" dirty="0">
                <a:solidFill>
                  <a:srgbClr val="000000"/>
                </a:solidFill>
                <a:latin typeface="楷体_GB2312" panose="02010609030101010101" pitchFamily="49" charset="-122"/>
                <a:ea typeface="楷体_GB2312" panose="02010609030101010101" pitchFamily="49" charset="-122"/>
              </a:rPr>
              <a:t>指报告期末，所有可对外出租使用的会议室个数。无论座椅摆放形式是洽谈式、教学式或剧院式。</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42" name="Group 38"/>
          <p:cNvGraphicFramePr>
            <a:graphicFrameLocks noGrp="1"/>
          </p:cNvGraphicFramePr>
          <p:nvPr>
            <p:ph idx="4294967295"/>
          </p:nvPr>
        </p:nvGraphicFramePr>
        <p:xfrm>
          <a:off x="1752600" y="1485900"/>
          <a:ext cx="7391400" cy="3149202"/>
        </p:xfrm>
        <a:graphic>
          <a:graphicData uri="http://schemas.openxmlformats.org/drawingml/2006/table">
            <a:tbl>
              <a:tblPr/>
              <a:tblGrid>
                <a:gridCol w="5625988"/>
                <a:gridCol w="1077912"/>
                <a:gridCol w="687500"/>
              </a:tblGrid>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二、会展设施情况</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拥有</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可出租</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会议室个数</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201</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座位数超过</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500</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座的会议室</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202</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可出租</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会议室使用面积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203</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全部会议室可容纳人数</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204</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722">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全部展厅使用面积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205</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全部室外可使用展览面积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206</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65650" name="AutoShape 50"/>
          <p:cNvSpPr>
            <a:spLocks noChangeArrowheads="1"/>
          </p:cNvSpPr>
          <p:nvPr/>
        </p:nvSpPr>
        <p:spPr bwMode="gray">
          <a:xfrm>
            <a:off x="1476375" y="303610"/>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dirty="0">
                <a:solidFill>
                  <a:srgbClr val="0000FF"/>
                </a:solidFill>
                <a:latin typeface="Arial" panose="020B0604020202020204" pitchFamily="34" charset="0"/>
                <a:ea typeface="宋体" panose="02010600030101010101" pitchFamily="2" charset="-122"/>
              </a:rPr>
              <a:t>（五）设施指标</a:t>
            </a:r>
          </a:p>
        </p:txBody>
      </p:sp>
      <p:sp>
        <p:nvSpPr>
          <p:cNvPr id="3" name="AutoShape 53"/>
          <p:cNvSpPr/>
          <p:nvPr/>
        </p:nvSpPr>
        <p:spPr bwMode="auto">
          <a:xfrm>
            <a:off x="3563938" y="1140619"/>
            <a:ext cx="5580062" cy="954107"/>
          </a:xfrm>
          <a:prstGeom prst="borderCallout2">
            <a:avLst>
              <a:gd name="adj1" fmla="val 11338"/>
              <a:gd name="adj2" fmla="val -1366"/>
              <a:gd name="adj3" fmla="val 11338"/>
              <a:gd name="adj4" fmla="val -6657"/>
              <a:gd name="adj5" fmla="val 144068"/>
              <a:gd name="adj6" fmla="val -14892"/>
            </a:avLst>
          </a:prstGeom>
          <a:solidFill>
            <a:srgbClr val="FFFF99"/>
          </a:solidFill>
          <a:ln w="31750">
            <a:solidFill>
              <a:srgbClr val="FF0000"/>
            </a:solidFill>
            <a:miter lim="800000"/>
          </a:ln>
        </p:spPr>
        <p:txBody>
          <a:bodyPr>
            <a:spAutoFit/>
          </a:bodyPr>
          <a:lstStyle/>
          <a:p>
            <a:pPr algn="l"/>
            <a:r>
              <a:rPr lang="zh-CN" altLang="en-US" sz="2800" b="1" dirty="0">
                <a:solidFill>
                  <a:srgbClr val="000000"/>
                </a:solidFill>
                <a:latin typeface="楷体_GB2312" panose="02010609030101010101" pitchFamily="49" charset="-122"/>
                <a:ea typeface="楷体_GB2312" panose="02010609030101010101" pitchFamily="49" charset="-122"/>
              </a:rPr>
              <a:t>指报告期末，能容纳</a:t>
            </a:r>
            <a:r>
              <a:rPr lang="en-US" altLang="zh-CN" sz="2800" b="1" dirty="0">
                <a:solidFill>
                  <a:srgbClr val="000000"/>
                </a:solidFill>
                <a:latin typeface="楷体_GB2312" panose="02010609030101010101" pitchFamily="49" charset="-122"/>
                <a:ea typeface="楷体_GB2312" panose="02010609030101010101" pitchFamily="49" charset="-122"/>
              </a:rPr>
              <a:t>500</a:t>
            </a:r>
            <a:r>
              <a:rPr lang="zh-CN" altLang="en-US" sz="2800" b="1" dirty="0">
                <a:solidFill>
                  <a:srgbClr val="000000"/>
                </a:solidFill>
                <a:latin typeface="楷体_GB2312" panose="02010609030101010101" pitchFamily="49" charset="-122"/>
                <a:ea typeface="楷体_GB2312" panose="02010609030101010101" pitchFamily="49" charset="-122"/>
              </a:rPr>
              <a:t>人同坐一室的所有会议室个数。</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down)">
                                      <p:cBhvr>
                                        <p:cTn id="7"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42" name="Group 38"/>
          <p:cNvGraphicFramePr>
            <a:graphicFrameLocks noGrp="1"/>
          </p:cNvGraphicFramePr>
          <p:nvPr>
            <p:ph idx="4294967295"/>
          </p:nvPr>
        </p:nvGraphicFramePr>
        <p:xfrm>
          <a:off x="1752600" y="1485900"/>
          <a:ext cx="7391400" cy="3149202"/>
        </p:xfrm>
        <a:graphic>
          <a:graphicData uri="http://schemas.openxmlformats.org/drawingml/2006/table">
            <a:tbl>
              <a:tblPr/>
              <a:tblGrid>
                <a:gridCol w="5625988"/>
                <a:gridCol w="1077912"/>
                <a:gridCol w="687500"/>
              </a:tblGrid>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二、会展设施情况</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拥有</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可出租</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会议室个数</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201</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座位数超过</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500</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座的会议室</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202</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可出租</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会议室使用面积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203</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全部会议室可容纳人数</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204</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722">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全部展厅使用面积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205</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全部室外可使用展览面积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206</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65650" name="AutoShape 50"/>
          <p:cNvSpPr>
            <a:spLocks noChangeArrowheads="1"/>
          </p:cNvSpPr>
          <p:nvPr/>
        </p:nvSpPr>
        <p:spPr bwMode="gray">
          <a:xfrm>
            <a:off x="1476375" y="303610"/>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dirty="0">
                <a:solidFill>
                  <a:srgbClr val="0000FF"/>
                </a:solidFill>
                <a:latin typeface="Arial" panose="020B0604020202020204" pitchFamily="34" charset="0"/>
                <a:ea typeface="宋体" panose="02010600030101010101" pitchFamily="2" charset="-122"/>
              </a:rPr>
              <a:t>（五）设施指标</a:t>
            </a:r>
          </a:p>
        </p:txBody>
      </p:sp>
      <p:sp>
        <p:nvSpPr>
          <p:cNvPr id="4" name="AutoShape 53"/>
          <p:cNvSpPr/>
          <p:nvPr/>
        </p:nvSpPr>
        <p:spPr bwMode="auto">
          <a:xfrm>
            <a:off x="3203576" y="1545432"/>
            <a:ext cx="5580063" cy="954107"/>
          </a:xfrm>
          <a:prstGeom prst="borderCallout2">
            <a:avLst>
              <a:gd name="adj1" fmla="val 11338"/>
              <a:gd name="adj2" fmla="val -1366"/>
              <a:gd name="adj3" fmla="val 11338"/>
              <a:gd name="adj4" fmla="val -6657"/>
              <a:gd name="adj5" fmla="val 161494"/>
              <a:gd name="adj6" fmla="val -14644"/>
            </a:avLst>
          </a:prstGeom>
          <a:solidFill>
            <a:srgbClr val="FFFF99"/>
          </a:solidFill>
          <a:ln w="31750">
            <a:solidFill>
              <a:srgbClr val="FF0000"/>
            </a:solidFill>
            <a:miter lim="800000"/>
          </a:ln>
        </p:spPr>
        <p:txBody>
          <a:bodyPr>
            <a:spAutoFit/>
          </a:bodyPr>
          <a:lstStyle/>
          <a:p>
            <a:pPr algn="l"/>
            <a:r>
              <a:rPr lang="zh-CN" altLang="en-US" sz="2800" b="1" dirty="0">
                <a:solidFill>
                  <a:srgbClr val="000000"/>
                </a:solidFill>
                <a:latin typeface="楷体_GB2312" panose="02010609030101010101" pitchFamily="49" charset="-122"/>
                <a:ea typeface="楷体_GB2312" panose="02010609030101010101" pitchFamily="49" charset="-122"/>
              </a:rPr>
              <a:t> 指报告期末，所有可对外出租的会议室使用面积的总和。</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down)">
                                      <p:cBhvr>
                                        <p:cTn id="7"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42" name="Group 38"/>
          <p:cNvGraphicFramePr>
            <a:graphicFrameLocks noGrp="1"/>
          </p:cNvGraphicFramePr>
          <p:nvPr>
            <p:ph idx="4294967295"/>
          </p:nvPr>
        </p:nvGraphicFramePr>
        <p:xfrm>
          <a:off x="1752600" y="1485900"/>
          <a:ext cx="7391400" cy="3149202"/>
        </p:xfrm>
        <a:graphic>
          <a:graphicData uri="http://schemas.openxmlformats.org/drawingml/2006/table">
            <a:tbl>
              <a:tblPr/>
              <a:tblGrid>
                <a:gridCol w="5625988"/>
                <a:gridCol w="1077912"/>
                <a:gridCol w="687500"/>
              </a:tblGrid>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二、会展设施情况</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拥有</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可出租</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会议室个数</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201</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座位数超过</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500</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座的会议室</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202</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可出租</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会议室使用面积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203</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全部会议室可容纳人数</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204</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722">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全部展厅使用面积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205</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全部室外可使用展览面积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206</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65650" name="AutoShape 50"/>
          <p:cNvSpPr>
            <a:spLocks noChangeArrowheads="1"/>
          </p:cNvSpPr>
          <p:nvPr/>
        </p:nvSpPr>
        <p:spPr bwMode="gray">
          <a:xfrm>
            <a:off x="1476375" y="303610"/>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dirty="0">
                <a:solidFill>
                  <a:srgbClr val="0000FF"/>
                </a:solidFill>
                <a:latin typeface="Arial" panose="020B0604020202020204" pitchFamily="34" charset="0"/>
                <a:ea typeface="宋体" panose="02010600030101010101" pitchFamily="2" charset="-122"/>
              </a:rPr>
              <a:t>（五）设施指标</a:t>
            </a:r>
          </a:p>
        </p:txBody>
      </p:sp>
      <p:sp>
        <p:nvSpPr>
          <p:cNvPr id="5" name="AutoShape 53"/>
          <p:cNvSpPr/>
          <p:nvPr/>
        </p:nvSpPr>
        <p:spPr bwMode="auto">
          <a:xfrm>
            <a:off x="3420111" y="1780143"/>
            <a:ext cx="5580063" cy="879874"/>
          </a:xfrm>
          <a:prstGeom prst="borderCallout2">
            <a:avLst>
              <a:gd name="adj1" fmla="val 11338"/>
              <a:gd name="adj2" fmla="val -1366"/>
              <a:gd name="adj3" fmla="val 11338"/>
              <a:gd name="adj4" fmla="val -6657"/>
              <a:gd name="adj5" fmla="val 197796"/>
              <a:gd name="adj6" fmla="val -15389"/>
            </a:avLst>
          </a:prstGeom>
          <a:solidFill>
            <a:srgbClr val="FFFF99"/>
          </a:solidFill>
          <a:ln w="31750">
            <a:solidFill>
              <a:srgbClr val="FF0000"/>
            </a:solidFill>
            <a:miter lim="800000"/>
          </a:ln>
        </p:spPr>
        <p:txBody>
          <a:bodyPr/>
          <a:lstStyle/>
          <a:p>
            <a:pPr algn="l"/>
            <a:r>
              <a:rPr lang="zh-CN" altLang="en-US" sz="2800" b="1" dirty="0">
                <a:solidFill>
                  <a:srgbClr val="000000"/>
                </a:solidFill>
                <a:latin typeface="楷体_GB2312" panose="02010609030101010101" pitchFamily="49" charset="-122"/>
                <a:ea typeface="楷体_GB2312" panose="02010609030101010101" pitchFamily="49" charset="-122"/>
              </a:rPr>
              <a:t> 指报告期末，所有可对外出租的会议室可容纳人数的总和。</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down)">
                                      <p:cBhvr>
                                        <p:cTn id="7"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42" name="Group 38"/>
          <p:cNvGraphicFramePr>
            <a:graphicFrameLocks noGrp="1"/>
          </p:cNvGraphicFramePr>
          <p:nvPr>
            <p:ph idx="4294967295"/>
          </p:nvPr>
        </p:nvGraphicFramePr>
        <p:xfrm>
          <a:off x="1752600" y="1485900"/>
          <a:ext cx="7391400" cy="3149202"/>
        </p:xfrm>
        <a:graphic>
          <a:graphicData uri="http://schemas.openxmlformats.org/drawingml/2006/table">
            <a:tbl>
              <a:tblPr/>
              <a:tblGrid>
                <a:gridCol w="5625988"/>
                <a:gridCol w="1077912"/>
                <a:gridCol w="687500"/>
              </a:tblGrid>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二、会展设施情况</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拥有</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可出租</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会议室个数</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201</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座位数超过</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500</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座的会议室</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202</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可出租</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会议室使用面积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203</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全部会议室可容纳人数</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204</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722">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全部展厅使用面积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205</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全部室外可使用展览面积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206</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65650" name="AutoShape 50"/>
          <p:cNvSpPr>
            <a:spLocks noChangeArrowheads="1"/>
          </p:cNvSpPr>
          <p:nvPr/>
        </p:nvSpPr>
        <p:spPr bwMode="gray">
          <a:xfrm>
            <a:off x="1476375" y="303610"/>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dirty="0">
                <a:solidFill>
                  <a:srgbClr val="0000FF"/>
                </a:solidFill>
                <a:latin typeface="Arial" panose="020B0604020202020204" pitchFamily="34" charset="0"/>
                <a:ea typeface="宋体" panose="02010600030101010101" pitchFamily="2" charset="-122"/>
              </a:rPr>
              <a:t>（五）设施指标</a:t>
            </a:r>
          </a:p>
        </p:txBody>
      </p:sp>
      <p:sp>
        <p:nvSpPr>
          <p:cNvPr id="6" name="AutoShape 53"/>
          <p:cNvSpPr/>
          <p:nvPr/>
        </p:nvSpPr>
        <p:spPr bwMode="auto">
          <a:xfrm>
            <a:off x="3384551" y="2382441"/>
            <a:ext cx="5580063" cy="1384995"/>
          </a:xfrm>
          <a:prstGeom prst="borderCallout2">
            <a:avLst>
              <a:gd name="adj1" fmla="val 8352"/>
              <a:gd name="adj2" fmla="val -1366"/>
              <a:gd name="adj3" fmla="val 8352"/>
              <a:gd name="adj4" fmla="val -6657"/>
              <a:gd name="adj5" fmla="val 108696"/>
              <a:gd name="adj6" fmla="val -13403"/>
            </a:avLst>
          </a:prstGeom>
          <a:solidFill>
            <a:srgbClr val="FFFF99"/>
          </a:solidFill>
          <a:ln w="31750">
            <a:solidFill>
              <a:srgbClr val="FF0000"/>
            </a:solidFill>
            <a:miter lim="800000"/>
          </a:ln>
        </p:spPr>
        <p:txBody>
          <a:bodyPr>
            <a:spAutoFit/>
          </a:bodyPr>
          <a:lstStyle/>
          <a:p>
            <a:pPr algn="l"/>
            <a:r>
              <a:rPr lang="zh-CN" altLang="en-US" sz="2800" b="1" dirty="0">
                <a:solidFill>
                  <a:srgbClr val="000000"/>
                </a:solidFill>
                <a:latin typeface="楷体_GB2312" panose="02010609030101010101" pitchFamily="49" charset="-122"/>
                <a:ea typeface="楷体_GB2312" panose="02010609030101010101" pitchFamily="49" charset="-122"/>
              </a:rPr>
              <a:t>  指报告期末，专门用于对外出租作为举办各类型展览的室内场所的使用面积总和。</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down)">
                                      <p:cBhvr>
                                        <p:cTn id="7"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42" name="Group 38"/>
          <p:cNvGraphicFramePr>
            <a:graphicFrameLocks noGrp="1"/>
          </p:cNvGraphicFramePr>
          <p:nvPr>
            <p:ph idx="4294967295"/>
          </p:nvPr>
        </p:nvGraphicFramePr>
        <p:xfrm>
          <a:off x="1752600" y="1485900"/>
          <a:ext cx="7391400" cy="3149202"/>
        </p:xfrm>
        <a:graphic>
          <a:graphicData uri="http://schemas.openxmlformats.org/drawingml/2006/table">
            <a:tbl>
              <a:tblPr/>
              <a:tblGrid>
                <a:gridCol w="5625988"/>
                <a:gridCol w="1077912"/>
                <a:gridCol w="687500"/>
              </a:tblGrid>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二、会展设施情况</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anose="02010609030101010101" pitchFamily="49" charset="-122"/>
                        </a:rPr>
                        <a:t>—</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拥有</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可出租</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会议室个数</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201</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其中</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座位数超过</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500</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座的会议室</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202</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可出租</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会议室使用面积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203</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全部会议室可容纳人数</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204</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722">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全部展厅使用面积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205</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0531">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    全部室外可使用展览面积</a:t>
                      </a:r>
                    </a:p>
                  </a:txBody>
                  <a:tcPr marL="0" marR="0" marT="0"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平方米</a:t>
                      </a:r>
                      <a:endPar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206</a:t>
                      </a:r>
                    </a:p>
                  </a:txBody>
                  <a:tcPr marL="0" marR="0" marT="0" marB="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65650" name="AutoShape 50"/>
          <p:cNvSpPr>
            <a:spLocks noChangeArrowheads="1"/>
          </p:cNvSpPr>
          <p:nvPr/>
        </p:nvSpPr>
        <p:spPr bwMode="gray">
          <a:xfrm>
            <a:off x="1476375" y="303610"/>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dirty="0">
                <a:solidFill>
                  <a:srgbClr val="0000FF"/>
                </a:solidFill>
                <a:latin typeface="Arial" panose="020B0604020202020204" pitchFamily="34" charset="0"/>
                <a:ea typeface="宋体" panose="02010600030101010101" pitchFamily="2" charset="-122"/>
              </a:rPr>
              <a:t>（五）设施指标</a:t>
            </a:r>
          </a:p>
        </p:txBody>
      </p:sp>
      <p:sp>
        <p:nvSpPr>
          <p:cNvPr id="7" name="AutoShape 53"/>
          <p:cNvSpPr/>
          <p:nvPr/>
        </p:nvSpPr>
        <p:spPr bwMode="auto">
          <a:xfrm>
            <a:off x="3384551" y="2842023"/>
            <a:ext cx="5580063" cy="954107"/>
          </a:xfrm>
          <a:prstGeom prst="borderCallout2">
            <a:avLst>
              <a:gd name="adj1" fmla="val 12222"/>
              <a:gd name="adj2" fmla="val -1366"/>
              <a:gd name="adj3" fmla="val 12222"/>
              <a:gd name="adj4" fmla="val -6657"/>
              <a:gd name="adj5" fmla="val 153705"/>
              <a:gd name="adj6" fmla="val -9678"/>
            </a:avLst>
          </a:prstGeom>
          <a:solidFill>
            <a:srgbClr val="FFFF99"/>
          </a:solidFill>
          <a:ln w="31750">
            <a:solidFill>
              <a:srgbClr val="FF0000"/>
            </a:solidFill>
            <a:miter lim="800000"/>
          </a:ln>
        </p:spPr>
        <p:txBody>
          <a:bodyPr>
            <a:spAutoFit/>
          </a:bodyPr>
          <a:lstStyle/>
          <a:p>
            <a:pPr algn="l"/>
            <a:r>
              <a:rPr lang="zh-CN" altLang="en-US" sz="2800" b="1" dirty="0">
                <a:solidFill>
                  <a:srgbClr val="000000"/>
                </a:solidFill>
                <a:latin typeface="楷体_GB2312" panose="02010609030101010101" pitchFamily="49" charset="-122"/>
                <a:ea typeface="楷体_GB2312" panose="02010609030101010101" pitchFamily="49" charset="-122"/>
              </a:rPr>
              <a:t>指报告期末，展厅外可用于展览的使用面积。</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down)">
                                      <p:cBhvr>
                                        <p:cTn id="7"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idx="4294967295"/>
          </p:nvPr>
        </p:nvSpPr>
        <p:spPr>
          <a:xfrm>
            <a:off x="642620" y="928370"/>
            <a:ext cx="8143875" cy="3425825"/>
          </a:xfrm>
        </p:spPr>
        <p:txBody>
          <a:bodyPr/>
          <a:lstStyle/>
          <a:p>
            <a:pPr eaLnBrk="1" hangingPunct="1">
              <a:buFontTx/>
              <a:buNone/>
            </a:pPr>
            <a:endParaRPr lang="zh-CN" altLang="en-US" sz="2800" b="1" dirty="0">
              <a:ea typeface="黑体" panose="02010609060101010101" pitchFamily="2" charset="-122"/>
            </a:endParaRPr>
          </a:p>
          <a:p>
            <a:pPr eaLnBrk="1" hangingPunct="1">
              <a:buFontTx/>
              <a:buNone/>
            </a:pPr>
            <a:endParaRPr lang="zh-CN" altLang="en-US" sz="2800" b="1" dirty="0">
              <a:ea typeface="黑体" panose="02010609060101010101" pitchFamily="2" charset="-122"/>
            </a:endParaRPr>
          </a:p>
          <a:p>
            <a:pPr eaLnBrk="1" hangingPunct="1">
              <a:buFontTx/>
              <a:buNone/>
            </a:pPr>
            <a:r>
              <a:rPr lang="zh-CN" altLang="en-US" b="1" dirty="0">
                <a:ea typeface="黑体" panose="02010609060101010101" pitchFamily="2" charset="-122"/>
              </a:rPr>
              <a:t>    </a:t>
            </a:r>
            <a:r>
              <a:rPr lang="en-US" altLang="zh-CN" b="1" dirty="0" smtClean="0">
                <a:ea typeface="黑体" panose="02010609060101010101" pitchFamily="2" charset="-122"/>
              </a:rPr>
              <a:t>2023</a:t>
            </a:r>
            <a:r>
              <a:rPr lang="zh-CN" altLang="en-US" b="1" dirty="0" smtClean="0">
                <a:ea typeface="黑体" panose="02010609060101010101" pitchFamily="2" charset="-122"/>
              </a:rPr>
              <a:t>年某单位</a:t>
            </a:r>
            <a:r>
              <a:rPr lang="zh-CN" altLang="en-US" b="1" dirty="0">
                <a:ea typeface="黑体" panose="02010609060101010101" pitchFamily="2" charset="-122"/>
              </a:rPr>
              <a:t>，</a:t>
            </a:r>
            <a:r>
              <a:rPr lang="en-US" altLang="zh-CN" b="1" dirty="0">
                <a:ea typeface="黑体" panose="02010609060101010101" pitchFamily="2" charset="-122"/>
              </a:rPr>
              <a:t>3</a:t>
            </a:r>
            <a:r>
              <a:rPr lang="zh-CN" altLang="en-US" b="1" dirty="0">
                <a:ea typeface="黑体" panose="02010609060101010101" pitchFamily="2" charset="-122"/>
              </a:rPr>
              <a:t>月接待了一个面积</a:t>
            </a:r>
            <a:r>
              <a:rPr lang="en-US" altLang="zh-CN" b="1" dirty="0">
                <a:ea typeface="黑体" panose="02010609060101010101" pitchFamily="2" charset="-122"/>
              </a:rPr>
              <a:t>5</a:t>
            </a:r>
            <a:r>
              <a:rPr lang="zh-CN" altLang="en-US" b="1" dirty="0">
                <a:ea typeface="黑体" panose="02010609060101010101" pitchFamily="2" charset="-122"/>
              </a:rPr>
              <a:t>万平米的展览活动</a:t>
            </a:r>
            <a:r>
              <a:rPr lang="en-US" altLang="zh-CN" b="1" dirty="0">
                <a:ea typeface="黑体" panose="02010609060101010101" pitchFamily="2" charset="-122"/>
              </a:rPr>
              <a:t>A</a:t>
            </a:r>
            <a:r>
              <a:rPr lang="zh-CN" altLang="en-US" b="1" dirty="0">
                <a:ea typeface="黑体" panose="02010609060101010101" pitchFamily="2" charset="-122"/>
              </a:rPr>
              <a:t>，</a:t>
            </a:r>
            <a:r>
              <a:rPr lang="en-US" altLang="zh-CN" b="1" dirty="0">
                <a:ea typeface="黑体" panose="02010609060101010101" pitchFamily="2" charset="-122"/>
              </a:rPr>
              <a:t>7</a:t>
            </a:r>
            <a:r>
              <a:rPr lang="zh-CN" altLang="en-US" b="1" dirty="0">
                <a:ea typeface="黑体" panose="02010609060101010101" pitchFamily="2" charset="-122"/>
              </a:rPr>
              <a:t>月接待了一个面积（含室外）</a:t>
            </a:r>
            <a:r>
              <a:rPr lang="en-US" altLang="zh-CN" b="1" dirty="0">
                <a:ea typeface="黑体" panose="02010609060101010101" pitchFamily="2" charset="-122"/>
              </a:rPr>
              <a:t>10</a:t>
            </a:r>
            <a:r>
              <a:rPr lang="zh-CN" altLang="en-US" b="1" dirty="0">
                <a:ea typeface="黑体" panose="02010609060101010101" pitchFamily="2" charset="-122"/>
              </a:rPr>
              <a:t>万平米的展览</a:t>
            </a:r>
            <a:r>
              <a:rPr lang="en-US" altLang="zh-CN" b="1" dirty="0">
                <a:ea typeface="黑体" panose="02010609060101010101" pitchFamily="2" charset="-122"/>
              </a:rPr>
              <a:t>B</a:t>
            </a:r>
            <a:r>
              <a:rPr lang="zh-CN" altLang="en-US" b="1" dirty="0">
                <a:ea typeface="黑体" panose="02010609060101010101" pitchFamily="2" charset="-122"/>
              </a:rPr>
              <a:t>。</a:t>
            </a:r>
          </a:p>
          <a:p>
            <a:pPr eaLnBrk="1" hangingPunct="1">
              <a:buFontTx/>
              <a:buNone/>
            </a:pPr>
            <a:r>
              <a:rPr lang="zh-CN" altLang="en-US" b="1" dirty="0" smtClean="0">
                <a:ea typeface="黑体" panose="02010609060101010101" pitchFamily="2" charset="-122"/>
              </a:rPr>
              <a:t>   那么</a:t>
            </a:r>
            <a:r>
              <a:rPr lang="zh-CN" altLang="en-US" b="1" dirty="0">
                <a:ea typeface="黑体" panose="02010609060101010101" pitchFamily="2" charset="-122"/>
              </a:rPr>
              <a:t>填报</a:t>
            </a:r>
            <a:r>
              <a:rPr lang="en-US" altLang="zh-CN" b="1" dirty="0">
                <a:ea typeface="黑体" panose="02010609060101010101" pitchFamily="2" charset="-122"/>
              </a:rPr>
              <a:t> </a:t>
            </a:r>
            <a:r>
              <a:rPr lang="zh-CN" altLang="en-US" b="1" dirty="0">
                <a:ea typeface="黑体" panose="02010609060101010101" pitchFamily="2" charset="-122"/>
              </a:rPr>
              <a:t>接待展览面积</a:t>
            </a:r>
            <a:r>
              <a:rPr lang="en-US" altLang="zh-CN" b="1" dirty="0">
                <a:ea typeface="黑体" panose="02010609060101010101" pitchFamily="2" charset="-122"/>
              </a:rPr>
              <a:t> </a:t>
            </a:r>
            <a:r>
              <a:rPr lang="en-US" altLang="zh-CN" b="1" u="sng" dirty="0">
                <a:ea typeface="黑体" panose="02010609060101010101" pitchFamily="2" charset="-122"/>
              </a:rPr>
              <a:t>15</a:t>
            </a:r>
            <a:r>
              <a:rPr lang="zh-CN" altLang="en-US" b="1" u="sng" dirty="0">
                <a:ea typeface="黑体" panose="02010609060101010101" pitchFamily="2" charset="-122"/>
              </a:rPr>
              <a:t>万平米</a:t>
            </a:r>
          </a:p>
          <a:p>
            <a:pPr eaLnBrk="1" hangingPunct="1">
              <a:buFontTx/>
              <a:buNone/>
            </a:pPr>
            <a:r>
              <a:rPr lang="zh-CN" altLang="en-US" sz="2800" b="1" dirty="0">
                <a:ea typeface="黑体" panose="02010609060101010101" pitchFamily="2" charset="-122"/>
              </a:rPr>
              <a:t>   </a:t>
            </a:r>
          </a:p>
          <a:p>
            <a:pPr eaLnBrk="1" hangingPunct="1">
              <a:buFontTx/>
              <a:buNone/>
            </a:pPr>
            <a:endParaRPr lang="zh-CN" altLang="en-US" b="1" dirty="0">
              <a:ea typeface="黑体" panose="02010609060101010101" pitchFamily="2" charset="-122"/>
            </a:endParaRPr>
          </a:p>
        </p:txBody>
      </p:sp>
      <p:grpSp>
        <p:nvGrpSpPr>
          <p:cNvPr id="2" name="Group 3"/>
          <p:cNvGrpSpPr/>
          <p:nvPr/>
        </p:nvGrpSpPr>
        <p:grpSpPr bwMode="auto">
          <a:xfrm>
            <a:off x="1142976" y="915579"/>
            <a:ext cx="6640513" cy="583406"/>
            <a:chOff x="666" y="333"/>
            <a:chExt cx="4183" cy="490"/>
          </a:xfrm>
        </p:grpSpPr>
        <p:grpSp>
          <p:nvGrpSpPr>
            <p:cNvPr id="23557" name="Group 4"/>
            <p:cNvGrpSpPr/>
            <p:nvPr/>
          </p:nvGrpSpPr>
          <p:grpSpPr bwMode="auto">
            <a:xfrm>
              <a:off x="666" y="344"/>
              <a:ext cx="4183" cy="455"/>
              <a:chOff x="1282" y="3519"/>
              <a:chExt cx="3367" cy="455"/>
            </a:xfrm>
          </p:grpSpPr>
          <p:sp>
            <p:nvSpPr>
              <p:cNvPr id="23559" name="AutoShape 5"/>
              <p:cNvSpPr>
                <a:spLocks noChangeArrowheads="1"/>
              </p:cNvSpPr>
              <p:nvPr/>
            </p:nvSpPr>
            <p:spPr bwMode="gray">
              <a:xfrm>
                <a:off x="1282" y="3521"/>
                <a:ext cx="3367" cy="453"/>
              </a:xfrm>
              <a:prstGeom prst="roundRect">
                <a:avLst>
                  <a:gd name="adj" fmla="val 16667"/>
                </a:avLst>
              </a:prstGeom>
              <a:gradFill rotWithShape="1">
                <a:gsLst>
                  <a:gs pos="0">
                    <a:srgbClr val="48BE67"/>
                  </a:gs>
                  <a:gs pos="100000">
                    <a:srgbClr val="BCE7C8"/>
                  </a:gs>
                </a:gsLst>
                <a:lin ang="5400000" scaled="1"/>
              </a:gradFill>
              <a:ln w="9525">
                <a:noFill/>
                <a:round/>
              </a:ln>
            </p:spPr>
            <p:txBody>
              <a:bodyPr wrap="none" anchor="ctr"/>
              <a:lstStyle/>
              <a:p>
                <a:pPr eaLnBrk="0" hangingPunct="0"/>
                <a:endParaRPr lang="zh-CN" altLang="en-US" sz="1800">
                  <a:solidFill>
                    <a:schemeClr val="tx1"/>
                  </a:solidFill>
                  <a:ea typeface="宋体" panose="02010600030101010101" pitchFamily="2" charset="-122"/>
                </a:endParaRPr>
              </a:p>
            </p:txBody>
          </p:sp>
          <p:sp>
            <p:nvSpPr>
              <p:cNvPr id="23560" name="AutoShape 6"/>
              <p:cNvSpPr>
                <a:spLocks noChangeArrowheads="1"/>
              </p:cNvSpPr>
              <p:nvPr/>
            </p:nvSpPr>
            <p:spPr bwMode="gray">
              <a:xfrm>
                <a:off x="1292" y="3884"/>
                <a:ext cx="3357" cy="90"/>
              </a:xfrm>
              <a:prstGeom prst="roundRect">
                <a:avLst>
                  <a:gd name="adj" fmla="val 50000"/>
                </a:avLst>
              </a:prstGeom>
              <a:gradFill rotWithShape="1">
                <a:gsLst>
                  <a:gs pos="0">
                    <a:srgbClr val="9FE9AA"/>
                  </a:gs>
                  <a:gs pos="100000">
                    <a:srgbClr val="D6F6DB"/>
                  </a:gs>
                </a:gsLst>
                <a:lin ang="5400000" scaled="1"/>
              </a:gradFill>
              <a:ln w="9525">
                <a:noFill/>
                <a:round/>
              </a:ln>
            </p:spPr>
            <p:txBody>
              <a:bodyPr wrap="none" anchor="ctr"/>
              <a:lstStyle/>
              <a:p>
                <a:pPr eaLnBrk="0" hangingPunct="0"/>
                <a:endParaRPr lang="zh-CN" altLang="en-US" sz="1800">
                  <a:solidFill>
                    <a:schemeClr val="tx1"/>
                  </a:solidFill>
                  <a:ea typeface="宋体" panose="02010600030101010101" pitchFamily="2" charset="-122"/>
                </a:endParaRPr>
              </a:p>
            </p:txBody>
          </p:sp>
          <p:sp>
            <p:nvSpPr>
              <p:cNvPr id="23561" name="AutoShape 7"/>
              <p:cNvSpPr>
                <a:spLocks noChangeArrowheads="1"/>
              </p:cNvSpPr>
              <p:nvPr/>
            </p:nvSpPr>
            <p:spPr bwMode="gray">
              <a:xfrm>
                <a:off x="1311" y="3519"/>
                <a:ext cx="3338" cy="91"/>
              </a:xfrm>
              <a:prstGeom prst="roundRect">
                <a:avLst>
                  <a:gd name="adj" fmla="val 50000"/>
                </a:avLst>
              </a:prstGeom>
              <a:gradFill rotWithShape="1">
                <a:gsLst>
                  <a:gs pos="0">
                    <a:srgbClr val="C4EDD1"/>
                  </a:gs>
                  <a:gs pos="100000">
                    <a:srgbClr val="4DC976"/>
                  </a:gs>
                </a:gsLst>
                <a:lin ang="5400000" scaled="1"/>
              </a:gradFill>
              <a:ln w="9525">
                <a:noFill/>
                <a:round/>
              </a:ln>
            </p:spPr>
            <p:txBody>
              <a:bodyPr wrap="none" anchor="ctr"/>
              <a:lstStyle/>
              <a:p>
                <a:pPr eaLnBrk="0" hangingPunct="0"/>
                <a:endParaRPr lang="zh-CN" altLang="en-US" sz="1800">
                  <a:solidFill>
                    <a:schemeClr val="tx1"/>
                  </a:solidFill>
                  <a:ea typeface="宋体" panose="02010600030101010101" pitchFamily="2" charset="-122"/>
                </a:endParaRPr>
              </a:p>
            </p:txBody>
          </p:sp>
        </p:grpSp>
        <p:sp>
          <p:nvSpPr>
            <p:cNvPr id="23558" name="Text Box 8"/>
            <p:cNvSpPr txBox="1">
              <a:spLocks noChangeArrowheads="1"/>
            </p:cNvSpPr>
            <p:nvPr/>
          </p:nvSpPr>
          <p:spPr bwMode="gray">
            <a:xfrm>
              <a:off x="679" y="333"/>
              <a:ext cx="4018" cy="490"/>
            </a:xfrm>
            <a:prstGeom prst="rect">
              <a:avLst/>
            </a:prstGeom>
            <a:noFill/>
            <a:ln w="9525" algn="ctr">
              <a:noFill/>
              <a:miter lim="800000"/>
            </a:ln>
          </p:spPr>
          <p:txBody>
            <a:bodyPr>
              <a:spAutoFit/>
            </a:bodyPr>
            <a:lstStyle/>
            <a:p>
              <a:pPr algn="l" eaLnBrk="0" hangingPunct="0"/>
              <a:r>
                <a:rPr lang="en-US" altLang="zh-CN" sz="3200" b="1" dirty="0">
                  <a:solidFill>
                    <a:schemeClr val="bg1"/>
                  </a:solidFill>
                  <a:latin typeface="黑体" panose="02010609060101010101" pitchFamily="2" charset="-122"/>
                  <a:ea typeface="黑体" panose="02010609060101010101" pitchFamily="2" charset="-122"/>
                </a:rPr>
                <a:t>1.</a:t>
              </a:r>
              <a:r>
                <a:rPr lang="zh-CN" altLang="en-US" sz="3200" b="1" dirty="0">
                  <a:solidFill>
                    <a:schemeClr val="bg1"/>
                  </a:solidFill>
                  <a:latin typeface="黑体" panose="02010609060101010101" pitchFamily="2" charset="-122"/>
                  <a:ea typeface="黑体" panose="02010609060101010101" pitchFamily="2" charset="-122"/>
                </a:rPr>
                <a:t>接待展览面积</a:t>
              </a:r>
            </a:p>
          </p:txBody>
        </p:sp>
      </p:grpSp>
      <p:sp>
        <p:nvSpPr>
          <p:cNvPr id="706569" name="AutoShape 9"/>
          <p:cNvSpPr>
            <a:spLocks noChangeArrowheads="1"/>
          </p:cNvSpPr>
          <p:nvPr/>
        </p:nvSpPr>
        <p:spPr bwMode="gray">
          <a:xfrm>
            <a:off x="2285984" y="285734"/>
            <a:ext cx="4276732"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800" b="1" dirty="0">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rPr>
              <a:t>举例</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idx="4294967295"/>
          </p:nvPr>
        </p:nvSpPr>
        <p:spPr>
          <a:xfrm>
            <a:off x="1000100" y="1000114"/>
            <a:ext cx="7391400" cy="3086100"/>
          </a:xfrm>
        </p:spPr>
        <p:txBody>
          <a:bodyPr/>
          <a:lstStyle/>
          <a:p>
            <a:pPr eaLnBrk="1" hangingPunct="1">
              <a:buFontTx/>
              <a:buNone/>
            </a:pPr>
            <a:endParaRPr lang="zh-CN" altLang="en-US" sz="2800" b="1" dirty="0">
              <a:ea typeface="黑体" panose="02010609060101010101" pitchFamily="2" charset="-122"/>
            </a:endParaRPr>
          </a:p>
          <a:p>
            <a:pPr eaLnBrk="1" hangingPunct="1">
              <a:buFontTx/>
              <a:buNone/>
            </a:pPr>
            <a:r>
              <a:rPr lang="zh-CN" altLang="en-US" b="1" dirty="0">
                <a:ea typeface="黑体" panose="02010609060101010101" pitchFamily="2" charset="-122"/>
              </a:rPr>
              <a:t>    </a:t>
            </a:r>
            <a:r>
              <a:rPr lang="en-US" altLang="zh-CN" b="1" dirty="0">
                <a:ea typeface="黑体" panose="02010609060101010101" pitchFamily="2" charset="-122"/>
              </a:rPr>
              <a:t>2023</a:t>
            </a:r>
            <a:r>
              <a:rPr lang="zh-CN" altLang="en-US" b="1" dirty="0">
                <a:ea typeface="黑体" panose="02010609060101010101" pitchFamily="2" charset="-122"/>
              </a:rPr>
              <a:t>年某单位</a:t>
            </a:r>
            <a:r>
              <a:rPr lang="en-US" altLang="zh-CN" b="1" dirty="0">
                <a:ea typeface="黑体" panose="02010609060101010101" pitchFamily="2" charset="-122"/>
              </a:rPr>
              <a:t>1</a:t>
            </a:r>
            <a:r>
              <a:rPr lang="zh-CN" altLang="en-US" b="1" dirty="0">
                <a:ea typeface="黑体" panose="02010609060101010101" pitchFamily="2" charset="-122"/>
              </a:rPr>
              <a:t>月举办了一个观众</a:t>
            </a:r>
            <a:r>
              <a:rPr lang="en-US" altLang="zh-CN" b="1" dirty="0">
                <a:ea typeface="黑体" panose="02010609060101010101" pitchFamily="2" charset="-122"/>
              </a:rPr>
              <a:t>5</a:t>
            </a:r>
            <a:r>
              <a:rPr lang="zh-CN" altLang="en-US" b="1" dirty="0">
                <a:ea typeface="黑体" panose="02010609060101010101" pitchFamily="2" charset="-122"/>
              </a:rPr>
              <a:t>万人次的展览，</a:t>
            </a:r>
            <a:r>
              <a:rPr lang="en-US" altLang="zh-CN" b="1" dirty="0">
                <a:ea typeface="黑体" panose="02010609060101010101" pitchFamily="2" charset="-122"/>
              </a:rPr>
              <a:t>9</a:t>
            </a:r>
            <a:r>
              <a:rPr lang="zh-CN" altLang="en-US" b="1" dirty="0">
                <a:ea typeface="黑体" panose="02010609060101010101" pitchFamily="2" charset="-122"/>
              </a:rPr>
              <a:t>月举办了一个观众</a:t>
            </a:r>
            <a:r>
              <a:rPr lang="en-US" altLang="zh-CN" b="1" dirty="0">
                <a:ea typeface="黑体" panose="02010609060101010101" pitchFamily="2" charset="-122"/>
              </a:rPr>
              <a:t>8</a:t>
            </a:r>
            <a:r>
              <a:rPr lang="zh-CN" altLang="en-US" b="1" dirty="0">
                <a:ea typeface="黑体" panose="02010609060101010101" pitchFamily="2" charset="-122"/>
              </a:rPr>
              <a:t>万人次的展览（观众有重复进入）</a:t>
            </a:r>
          </a:p>
          <a:p>
            <a:pPr eaLnBrk="1" hangingPunct="1">
              <a:buFontTx/>
              <a:buNone/>
            </a:pPr>
            <a:r>
              <a:rPr lang="zh-CN" altLang="en-US" b="1" dirty="0">
                <a:ea typeface="黑体" panose="02010609060101010101" pitchFamily="2" charset="-122"/>
              </a:rPr>
              <a:t> </a:t>
            </a:r>
            <a:r>
              <a:rPr lang="en-US" altLang="zh-CN" b="1" dirty="0">
                <a:ea typeface="黑体" panose="02010609060101010101" pitchFamily="2" charset="-122"/>
              </a:rPr>
              <a:t>  </a:t>
            </a:r>
            <a:r>
              <a:rPr lang="zh-CN" altLang="en-US" b="1" dirty="0">
                <a:ea typeface="黑体" panose="02010609060101010101" pitchFamily="2" charset="-122"/>
              </a:rPr>
              <a:t>填报</a:t>
            </a:r>
            <a:r>
              <a:rPr lang="en-US" altLang="zh-CN" b="1" dirty="0">
                <a:ea typeface="黑体" panose="02010609060101010101" pitchFamily="2" charset="-122"/>
              </a:rPr>
              <a:t> </a:t>
            </a:r>
            <a:r>
              <a:rPr lang="zh-CN" altLang="en-US" b="1" dirty="0">
                <a:ea typeface="黑体" panose="02010609060101010101" pitchFamily="2" charset="-122"/>
              </a:rPr>
              <a:t>接待展览观众人数为</a:t>
            </a:r>
            <a:r>
              <a:rPr lang="en-US" altLang="zh-CN" b="1" dirty="0">
                <a:ea typeface="黑体" panose="02010609060101010101" pitchFamily="2" charset="-122"/>
              </a:rPr>
              <a:t> </a:t>
            </a:r>
            <a:r>
              <a:rPr lang="en-US" altLang="zh-CN" b="1" u="sng" dirty="0">
                <a:ea typeface="黑体" panose="02010609060101010101" pitchFamily="2" charset="-122"/>
              </a:rPr>
              <a:t>13 </a:t>
            </a:r>
            <a:r>
              <a:rPr lang="zh-CN" altLang="en-US" b="1" u="sng" dirty="0">
                <a:ea typeface="黑体" panose="02010609060101010101" pitchFamily="2" charset="-122"/>
              </a:rPr>
              <a:t>万人次</a:t>
            </a:r>
          </a:p>
          <a:p>
            <a:pPr eaLnBrk="1" hangingPunct="1">
              <a:buFontTx/>
              <a:buNone/>
            </a:pPr>
            <a:endParaRPr lang="zh-CN" altLang="en-US" b="1" dirty="0">
              <a:ea typeface="黑体" panose="02010609060101010101" pitchFamily="2" charset="-122"/>
            </a:endParaRPr>
          </a:p>
        </p:txBody>
      </p:sp>
      <p:sp>
        <p:nvSpPr>
          <p:cNvPr id="24581" name="Text Box 8"/>
          <p:cNvSpPr txBox="1">
            <a:spLocks noChangeArrowheads="1"/>
          </p:cNvSpPr>
          <p:nvPr/>
        </p:nvSpPr>
        <p:spPr bwMode="gray">
          <a:xfrm>
            <a:off x="1187450" y="699770"/>
            <a:ext cx="6378575" cy="583565"/>
          </a:xfrm>
          <a:prstGeom prst="rect">
            <a:avLst/>
          </a:prstGeom>
          <a:solidFill>
            <a:srgbClr val="33CCCC">
              <a:alpha val="41960"/>
            </a:srgbClr>
          </a:solidFill>
          <a:ln w="9525" algn="ctr">
            <a:noFill/>
            <a:miter lim="800000"/>
          </a:ln>
        </p:spPr>
        <p:txBody>
          <a:bodyPr>
            <a:spAutoFit/>
          </a:bodyPr>
          <a:lstStyle/>
          <a:p>
            <a:pPr algn="l" eaLnBrk="0" hangingPunct="0"/>
            <a:r>
              <a:rPr lang="en-US" altLang="zh-CN" sz="3200" b="1">
                <a:solidFill>
                  <a:schemeClr val="bg1"/>
                </a:solidFill>
                <a:latin typeface="黑体" panose="02010609060101010101" pitchFamily="2" charset="-122"/>
                <a:ea typeface="黑体" panose="02010609060101010101" pitchFamily="2" charset="-122"/>
              </a:rPr>
              <a:t>2.</a:t>
            </a:r>
            <a:r>
              <a:rPr lang="zh-CN" altLang="en-US" sz="3200" b="1">
                <a:solidFill>
                  <a:schemeClr val="bg1"/>
                </a:solidFill>
                <a:latin typeface="黑体" panose="02010609060101010101" pitchFamily="2" charset="-122"/>
                <a:ea typeface="黑体" panose="02010609060101010101" pitchFamily="2" charset="-122"/>
              </a:rPr>
              <a:t> 接待展览观众人数</a:t>
            </a: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3779" name="Rectangle 3"/>
          <p:cNvSpPr>
            <a:spLocks noGrp="1" noChangeArrowheads="1"/>
          </p:cNvSpPr>
          <p:nvPr>
            <p:ph type="body" sz="half" idx="4294967295"/>
          </p:nvPr>
        </p:nvSpPr>
        <p:spPr>
          <a:xfrm>
            <a:off x="0" y="2143122"/>
            <a:ext cx="5429256" cy="3000378"/>
          </a:xfrm>
        </p:spPr>
        <p:txBody>
          <a:bodyPr/>
          <a:lstStyle/>
          <a:p>
            <a:pPr eaLnBrk="1" hangingPunct="1">
              <a:lnSpc>
                <a:spcPct val="90000"/>
              </a:lnSpc>
              <a:buFontTx/>
              <a:buNone/>
            </a:pPr>
            <a:r>
              <a:rPr lang="zh-CN" altLang="en-US" sz="2400" b="1" dirty="0">
                <a:latin typeface="楷体_GB2312" panose="02010609030101010101" pitchFamily="49" charset="-122"/>
                <a:ea typeface="楷体_GB2312" panose="02010609030101010101" pitchFamily="49" charset="-122"/>
              </a:rPr>
              <a:t>  全部展厅使用面积</a:t>
            </a:r>
          </a:p>
          <a:p>
            <a:pPr eaLnBrk="1" hangingPunct="1">
              <a:lnSpc>
                <a:spcPct val="90000"/>
              </a:lnSpc>
              <a:buFontTx/>
              <a:buNone/>
            </a:pPr>
            <a:r>
              <a:rPr lang="en-US" altLang="zh-CN" sz="2400" b="1" dirty="0">
                <a:latin typeface="楷体_GB2312" panose="02010609030101010101" pitchFamily="49" charset="-122"/>
                <a:ea typeface="楷体_GB2312" panose="02010609030101010101" pitchFamily="49" charset="-122"/>
              </a:rPr>
              <a:t>  =100+200 =300</a:t>
            </a:r>
            <a:endParaRPr lang="zh-CN" altLang="en-US" sz="2400" b="1" dirty="0">
              <a:latin typeface="楷体_GB2312" panose="02010609030101010101" pitchFamily="49" charset="-122"/>
              <a:ea typeface="楷体_GB2312" panose="02010609030101010101" pitchFamily="49" charset="-122"/>
            </a:endParaRPr>
          </a:p>
          <a:p>
            <a:pPr eaLnBrk="1" hangingPunct="1">
              <a:lnSpc>
                <a:spcPct val="90000"/>
              </a:lnSpc>
              <a:buFontTx/>
              <a:buNone/>
            </a:pPr>
            <a:r>
              <a:rPr lang="zh-CN" altLang="en-US" sz="2400" b="1" dirty="0">
                <a:latin typeface="楷体_GB2312" panose="02010609030101010101" pitchFamily="49" charset="-122"/>
                <a:ea typeface="楷体_GB2312" panose="02010609030101010101" pitchFamily="49" charset="-122"/>
              </a:rPr>
              <a:t>  全部室外可使用展览面积：</a:t>
            </a:r>
            <a:r>
              <a:rPr lang="en-US" altLang="zh-CN" sz="2400" b="1" dirty="0">
                <a:latin typeface="楷体_GB2312" panose="02010609030101010101" pitchFamily="49" charset="-122"/>
                <a:ea typeface="楷体_GB2312" panose="02010609030101010101" pitchFamily="49" charset="-122"/>
              </a:rPr>
              <a:t>500 </a:t>
            </a:r>
            <a:r>
              <a:rPr lang="zh-CN" altLang="en-US" sz="2400" b="1" dirty="0">
                <a:latin typeface="楷体_GB2312" panose="02010609030101010101" pitchFamily="49" charset="-122"/>
                <a:ea typeface="楷体_GB2312" panose="02010609030101010101" pitchFamily="49" charset="-122"/>
              </a:rPr>
              <a:t> </a:t>
            </a:r>
          </a:p>
          <a:p>
            <a:pPr eaLnBrk="1" hangingPunct="1">
              <a:lnSpc>
                <a:spcPct val="90000"/>
              </a:lnSpc>
              <a:buFontTx/>
              <a:buNone/>
            </a:pPr>
            <a:r>
              <a:rPr lang="zh-CN" altLang="en-US" sz="2400" b="1" dirty="0">
                <a:latin typeface="楷体_GB2312" panose="02010609030101010101" pitchFamily="49" charset="-122"/>
                <a:ea typeface="楷体_GB2312" panose="02010609030101010101" pitchFamily="49" charset="-122"/>
              </a:rPr>
              <a:t> </a:t>
            </a:r>
            <a:r>
              <a:rPr lang="en-US" altLang="zh-CN" sz="2400" b="1" dirty="0">
                <a:latin typeface="楷体_GB2312" panose="02010609030101010101" pitchFamily="49" charset="-122"/>
                <a:ea typeface="楷体_GB2312" panose="02010609030101010101" pitchFamily="49" charset="-122"/>
              </a:rPr>
              <a:t> </a:t>
            </a:r>
            <a:r>
              <a:rPr lang="zh-CN" altLang="en-US" sz="2400" b="1" dirty="0">
                <a:latin typeface="楷体_GB2312" panose="02010609030101010101" pitchFamily="49" charset="-122"/>
                <a:ea typeface="楷体_GB2312" panose="02010609030101010101" pitchFamily="49" charset="-122"/>
              </a:rPr>
              <a:t>接待展览个数：</a:t>
            </a:r>
            <a:r>
              <a:rPr lang="en-US" altLang="zh-CN" sz="2400" b="1" dirty="0">
                <a:latin typeface="楷体_GB2312" panose="02010609030101010101" pitchFamily="49" charset="-122"/>
                <a:ea typeface="楷体_GB2312" panose="02010609030101010101" pitchFamily="49" charset="-122"/>
              </a:rPr>
              <a:t>6</a:t>
            </a:r>
            <a:endParaRPr lang="zh-CN" altLang="en-US" sz="2400" b="1" dirty="0">
              <a:latin typeface="楷体_GB2312" panose="02010609030101010101" pitchFamily="49" charset="-122"/>
              <a:ea typeface="楷体_GB2312" panose="02010609030101010101" pitchFamily="49" charset="-122"/>
            </a:endParaRPr>
          </a:p>
          <a:p>
            <a:pPr eaLnBrk="1" hangingPunct="1">
              <a:lnSpc>
                <a:spcPct val="90000"/>
              </a:lnSpc>
              <a:buFontTx/>
              <a:buNone/>
            </a:pPr>
            <a:r>
              <a:rPr lang="zh-CN" altLang="en-US" sz="2400" b="1" dirty="0">
                <a:latin typeface="楷体_GB2312" panose="02010609030101010101" pitchFamily="49" charset="-122"/>
                <a:ea typeface="楷体_GB2312" panose="02010609030101010101" pitchFamily="49" charset="-122"/>
              </a:rPr>
              <a:t> </a:t>
            </a:r>
            <a:r>
              <a:rPr lang="en-US" altLang="zh-CN" sz="2400" b="1" dirty="0">
                <a:latin typeface="楷体_GB2312" panose="02010609030101010101" pitchFamily="49" charset="-122"/>
                <a:ea typeface="楷体_GB2312" panose="02010609030101010101" pitchFamily="49" charset="-122"/>
              </a:rPr>
              <a:t> </a:t>
            </a:r>
            <a:r>
              <a:rPr lang="zh-CN" altLang="en-US" sz="2400" b="1" dirty="0">
                <a:latin typeface="楷体_GB2312" panose="02010609030101010101" pitchFamily="49" charset="-122"/>
                <a:ea typeface="楷体_GB2312" panose="02010609030101010101" pitchFamily="49" charset="-122"/>
              </a:rPr>
              <a:t>接待展览累计面积</a:t>
            </a:r>
            <a:r>
              <a:rPr lang="zh-CN" altLang="en-US" sz="2400" b="1" dirty="0">
                <a:solidFill>
                  <a:schemeClr val="tx2"/>
                </a:solidFill>
                <a:latin typeface="楷体_GB2312" panose="02010609030101010101" pitchFamily="49" charset="-122"/>
                <a:ea typeface="楷体_GB2312" panose="02010609030101010101" pitchFamily="49" charset="-122"/>
              </a:rPr>
              <a:t>（不乘天数）</a:t>
            </a:r>
            <a:r>
              <a:rPr lang="en-US" altLang="zh-CN" sz="2400" b="1" dirty="0">
                <a:latin typeface="楷体_GB2312" panose="02010609030101010101" pitchFamily="49" charset="-122"/>
                <a:ea typeface="楷体_GB2312" panose="02010609030101010101" pitchFamily="49" charset="-122"/>
              </a:rPr>
              <a:t>=50+100+70+200+100+300=820</a:t>
            </a:r>
          </a:p>
        </p:txBody>
      </p:sp>
      <p:graphicFrame>
        <p:nvGraphicFramePr>
          <p:cNvPr id="666627" name="Group 3"/>
          <p:cNvGraphicFramePr>
            <a:graphicFrameLocks noGrp="1"/>
          </p:cNvGraphicFramePr>
          <p:nvPr>
            <p:ph sz="half" idx="4294967295"/>
          </p:nvPr>
        </p:nvGraphicFramePr>
        <p:xfrm>
          <a:off x="5437188" y="2055019"/>
          <a:ext cx="3706812" cy="3002032"/>
        </p:xfrm>
        <a:graphic>
          <a:graphicData uri="http://schemas.openxmlformats.org/drawingml/2006/table">
            <a:tbl>
              <a:tblPr/>
              <a:tblGrid>
                <a:gridCol w="1362075"/>
                <a:gridCol w="1189037"/>
                <a:gridCol w="1155700"/>
              </a:tblGrid>
              <a:tr h="625079">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T="34284" marB="34284"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展出面积 </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p>
                  </a:txBody>
                  <a:tcPr marT="34284" marB="342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展出天数 </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天</a:t>
                      </a: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a:t>
                      </a:r>
                    </a:p>
                  </a:txBody>
                  <a:tcPr marT="34284" marB="34284"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472">
                <a:tc rowSpan="3">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1</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号展厅</a:t>
                      </a:r>
                    </a:p>
                  </a:txBody>
                  <a:tcPr marT="34284" marB="34284"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50</a:t>
                      </a:r>
                    </a:p>
                  </a:txBody>
                  <a:tcPr marT="34284" marB="342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a:t>
                      </a:r>
                    </a:p>
                  </a:txBody>
                  <a:tcPr marT="34284" marB="34284"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7663">
                <a:tc vMerge="1">
                  <a:txBody>
                    <a:bodyPr/>
                    <a:lstStyle/>
                    <a:p>
                      <a:endParaRPr lang="zh-CN"/>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100</a:t>
                      </a:r>
                    </a:p>
                  </a:txBody>
                  <a:tcPr marT="34284" marB="342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10</a:t>
                      </a:r>
                    </a:p>
                  </a:txBody>
                  <a:tcPr marT="34284" marB="34284"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7663">
                <a:tc vMerge="1">
                  <a:txBody>
                    <a:bodyPr/>
                    <a:lstStyle/>
                    <a:p>
                      <a:endParaRPr lang="zh-CN"/>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70</a:t>
                      </a:r>
                    </a:p>
                  </a:txBody>
                  <a:tcPr marT="34284" marB="342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30</a:t>
                      </a:r>
                    </a:p>
                  </a:txBody>
                  <a:tcPr marT="34284" marB="34284"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rowSpan="2">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a:t>
                      </a: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号展厅</a:t>
                      </a:r>
                    </a:p>
                  </a:txBody>
                  <a:tcPr marT="34284" marB="34284"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200</a:t>
                      </a:r>
                    </a:p>
                  </a:txBody>
                  <a:tcPr marT="34284" marB="342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30</a:t>
                      </a:r>
                    </a:p>
                  </a:txBody>
                  <a:tcPr marT="34284" marB="34284"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472">
                <a:tc vMerge="1">
                  <a:txBody>
                    <a:bodyPr/>
                    <a:lstStyle/>
                    <a:p>
                      <a:endParaRPr lang="zh-CN"/>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100</a:t>
                      </a:r>
                    </a:p>
                  </a:txBody>
                  <a:tcPr marT="34284" marB="342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20</a:t>
                      </a:r>
                    </a:p>
                  </a:txBody>
                  <a:tcPr marT="34284" marB="34284"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20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室外场地</a:t>
                      </a:r>
                    </a:p>
                  </a:txBody>
                  <a:tcPr marT="34284" marB="34284"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300</a:t>
                      </a:r>
                    </a:p>
                  </a:txBody>
                  <a:tcPr marT="34284" marB="342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10</a:t>
                      </a:r>
                    </a:p>
                  </a:txBody>
                  <a:tcPr marT="34284" marB="34284"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03811" name="AutoShape 35"/>
          <p:cNvSpPr/>
          <p:nvPr/>
        </p:nvSpPr>
        <p:spPr bwMode="auto">
          <a:xfrm>
            <a:off x="1" y="762000"/>
            <a:ext cx="7358081" cy="1309684"/>
          </a:xfrm>
          <a:prstGeom prst="borderCallout2">
            <a:avLst>
              <a:gd name="adj1" fmla="val 6718"/>
              <a:gd name="adj2" fmla="val 101102"/>
              <a:gd name="adj3" fmla="val 6718"/>
              <a:gd name="adj4" fmla="val 108671"/>
              <a:gd name="adj5" fmla="val 93090"/>
              <a:gd name="adj6" fmla="val 112875"/>
            </a:avLst>
          </a:prstGeom>
          <a:solidFill>
            <a:srgbClr val="FFFF99"/>
          </a:solidFill>
          <a:ln w="12700">
            <a:solidFill>
              <a:srgbClr val="FF0000"/>
            </a:solidFill>
            <a:miter lim="800000"/>
          </a:ln>
        </p:spPr>
        <p:txBody>
          <a:bodyPr/>
          <a:lstStyle/>
          <a:p>
            <a:pPr algn="l" eaLnBrk="0" hangingPunct="0">
              <a:lnSpc>
                <a:spcPct val="80000"/>
              </a:lnSpc>
              <a:spcBef>
                <a:spcPct val="20000"/>
              </a:spcBef>
              <a:buClr>
                <a:schemeClr val="hlink"/>
              </a:buClr>
              <a:buSzPct val="70000"/>
              <a:buFont typeface="Wingdings" panose="05000000000000000000" pitchFamily="2" charset="2"/>
              <a:buNone/>
            </a:pPr>
            <a:r>
              <a:rPr lang="zh-CN" altLang="en-US" sz="2800" b="1" dirty="0">
                <a:solidFill>
                  <a:srgbClr val="000000"/>
                </a:solidFill>
                <a:latin typeface="楷体_GB2312" panose="02010609030101010101" pitchFamily="49" charset="-122"/>
                <a:ea typeface="楷体_GB2312" panose="02010609030101010101" pitchFamily="49" charset="-122"/>
              </a:rPr>
              <a:t>某酒店共有</a:t>
            </a:r>
            <a:r>
              <a:rPr lang="en-US" altLang="zh-CN" sz="2800" b="1" dirty="0">
                <a:solidFill>
                  <a:srgbClr val="000000"/>
                </a:solidFill>
                <a:latin typeface="楷体_GB2312" panose="02010609030101010101" pitchFamily="49" charset="-122"/>
                <a:ea typeface="楷体_GB2312" panose="02010609030101010101" pitchFamily="49" charset="-122"/>
              </a:rPr>
              <a:t>2</a:t>
            </a:r>
            <a:r>
              <a:rPr lang="zh-CN" altLang="en-US" sz="2800" b="1" dirty="0">
                <a:solidFill>
                  <a:srgbClr val="000000"/>
                </a:solidFill>
                <a:latin typeface="楷体_GB2312" panose="02010609030101010101" pitchFamily="49" charset="-122"/>
                <a:ea typeface="楷体_GB2312" panose="02010609030101010101" pitchFamily="49" charset="-122"/>
              </a:rPr>
              <a:t>个展厅，使用面积分别为</a:t>
            </a:r>
            <a:r>
              <a:rPr lang="en-US" altLang="zh-CN" sz="2800" b="1" dirty="0">
                <a:solidFill>
                  <a:srgbClr val="000000"/>
                </a:solidFill>
                <a:latin typeface="楷体_GB2312" panose="02010609030101010101" pitchFamily="49" charset="-122"/>
                <a:ea typeface="楷体_GB2312" panose="02010609030101010101" pitchFamily="49" charset="-122"/>
              </a:rPr>
              <a:t>100㎡</a:t>
            </a:r>
            <a:r>
              <a:rPr lang="zh-CN" altLang="en-US" sz="2800" b="1" dirty="0">
                <a:solidFill>
                  <a:srgbClr val="000000"/>
                </a:solidFill>
                <a:latin typeface="楷体_GB2312" panose="02010609030101010101" pitchFamily="49" charset="-122"/>
                <a:ea typeface="楷体_GB2312" panose="02010609030101010101" pitchFamily="49" charset="-122"/>
              </a:rPr>
              <a:t>、</a:t>
            </a:r>
            <a:r>
              <a:rPr lang="en-US" altLang="zh-CN" sz="2800" b="1" dirty="0">
                <a:solidFill>
                  <a:srgbClr val="000000"/>
                </a:solidFill>
                <a:latin typeface="楷体_GB2312" panose="02010609030101010101" pitchFamily="49" charset="-122"/>
                <a:ea typeface="楷体_GB2312" panose="02010609030101010101" pitchFamily="49" charset="-122"/>
              </a:rPr>
              <a:t>200 ㎡</a:t>
            </a:r>
            <a:r>
              <a:rPr lang="zh-CN" altLang="en-US" sz="2800" b="1" dirty="0">
                <a:solidFill>
                  <a:srgbClr val="000000"/>
                </a:solidFill>
                <a:latin typeface="楷体_GB2312" panose="02010609030101010101" pitchFamily="49" charset="-122"/>
                <a:ea typeface="楷体_GB2312" panose="02010609030101010101" pitchFamily="49" charset="-122"/>
              </a:rPr>
              <a:t>，另有室外场地可供展览</a:t>
            </a:r>
            <a:r>
              <a:rPr lang="en-US" altLang="zh-CN" sz="2800" b="1" dirty="0">
                <a:solidFill>
                  <a:srgbClr val="000000"/>
                </a:solidFill>
                <a:latin typeface="楷体_GB2312" panose="02010609030101010101" pitchFamily="49" charset="-122"/>
                <a:ea typeface="楷体_GB2312" panose="02010609030101010101" pitchFamily="49" charset="-122"/>
              </a:rPr>
              <a:t>500 ㎡</a:t>
            </a:r>
            <a:r>
              <a:rPr lang="zh-CN" altLang="en-US" sz="2800" b="1" dirty="0">
                <a:solidFill>
                  <a:srgbClr val="000000"/>
                </a:solidFill>
                <a:latin typeface="楷体_GB2312" panose="02010609030101010101" pitchFamily="49" charset="-122"/>
                <a:ea typeface="楷体_GB2312" panose="02010609030101010101" pitchFamily="49" charset="-122"/>
              </a:rPr>
              <a:t>，年内室内外场地共举办展览</a:t>
            </a:r>
            <a:r>
              <a:rPr lang="en-US" altLang="zh-CN" sz="2800" b="1" dirty="0">
                <a:solidFill>
                  <a:srgbClr val="000000"/>
                </a:solidFill>
                <a:latin typeface="楷体_GB2312" panose="02010609030101010101" pitchFamily="49" charset="-122"/>
                <a:ea typeface="楷体_GB2312" panose="02010609030101010101" pitchFamily="49" charset="-122"/>
              </a:rPr>
              <a:t>6</a:t>
            </a:r>
            <a:r>
              <a:rPr lang="zh-CN" altLang="en-US" sz="2800" b="1" dirty="0">
                <a:solidFill>
                  <a:srgbClr val="000000"/>
                </a:solidFill>
                <a:latin typeface="楷体_GB2312" panose="02010609030101010101" pitchFamily="49" charset="-122"/>
                <a:ea typeface="楷体_GB2312" panose="02010609030101010101" pitchFamily="49" charset="-122"/>
              </a:rPr>
              <a:t>场，具体见表</a:t>
            </a:r>
          </a:p>
        </p:txBody>
      </p:sp>
      <p:grpSp>
        <p:nvGrpSpPr>
          <p:cNvPr id="2" name="Group 41"/>
          <p:cNvGrpSpPr/>
          <p:nvPr/>
        </p:nvGrpSpPr>
        <p:grpSpPr bwMode="auto">
          <a:xfrm>
            <a:off x="1079501" y="141686"/>
            <a:ext cx="6640513" cy="638175"/>
            <a:chOff x="680" y="822"/>
            <a:chExt cx="4183" cy="536"/>
          </a:xfrm>
        </p:grpSpPr>
        <p:grpSp>
          <p:nvGrpSpPr>
            <p:cNvPr id="3" name="Group 42"/>
            <p:cNvGrpSpPr/>
            <p:nvPr/>
          </p:nvGrpSpPr>
          <p:grpSpPr bwMode="auto">
            <a:xfrm>
              <a:off x="680" y="822"/>
              <a:ext cx="4183" cy="455"/>
              <a:chOff x="1282" y="3519"/>
              <a:chExt cx="3367" cy="455"/>
            </a:xfrm>
          </p:grpSpPr>
          <p:sp>
            <p:nvSpPr>
              <p:cNvPr id="26660" name="AutoShape 43"/>
              <p:cNvSpPr>
                <a:spLocks noChangeArrowheads="1"/>
              </p:cNvSpPr>
              <p:nvPr/>
            </p:nvSpPr>
            <p:spPr bwMode="gray">
              <a:xfrm>
                <a:off x="1282" y="3521"/>
                <a:ext cx="3367" cy="453"/>
              </a:xfrm>
              <a:prstGeom prst="roundRect">
                <a:avLst>
                  <a:gd name="adj" fmla="val 16667"/>
                </a:avLst>
              </a:prstGeom>
              <a:solidFill>
                <a:srgbClr val="FFCC99">
                  <a:alpha val="41960"/>
                </a:srgbClr>
              </a:solidFill>
              <a:ln w="9525">
                <a:noFill/>
                <a:round/>
              </a:ln>
            </p:spPr>
            <p:txBody>
              <a:bodyPr wrap="none" anchor="ctr"/>
              <a:lstStyle/>
              <a:p>
                <a:pPr eaLnBrk="0" hangingPunct="0"/>
                <a:endParaRPr lang="zh-CN" altLang="en-US" sz="1800">
                  <a:solidFill>
                    <a:schemeClr val="tx1"/>
                  </a:solidFill>
                  <a:ea typeface="宋体" panose="02010600030101010101" pitchFamily="2" charset="-122"/>
                </a:endParaRPr>
              </a:p>
            </p:txBody>
          </p:sp>
          <p:sp>
            <p:nvSpPr>
              <p:cNvPr id="26661" name="AutoShape 44"/>
              <p:cNvSpPr>
                <a:spLocks noChangeArrowheads="1"/>
              </p:cNvSpPr>
              <p:nvPr/>
            </p:nvSpPr>
            <p:spPr bwMode="gray">
              <a:xfrm>
                <a:off x="1292" y="3884"/>
                <a:ext cx="3357" cy="90"/>
              </a:xfrm>
              <a:prstGeom prst="roundRect">
                <a:avLst>
                  <a:gd name="adj" fmla="val 50000"/>
                </a:avLst>
              </a:prstGeom>
              <a:solidFill>
                <a:srgbClr val="FFCC99">
                  <a:alpha val="41960"/>
                </a:srgbClr>
              </a:solidFill>
              <a:ln w="9525">
                <a:noFill/>
                <a:round/>
              </a:ln>
            </p:spPr>
            <p:txBody>
              <a:bodyPr wrap="none" anchor="ctr"/>
              <a:lstStyle/>
              <a:p>
                <a:pPr eaLnBrk="0" hangingPunct="0"/>
                <a:endParaRPr lang="zh-CN" altLang="en-US" sz="1800">
                  <a:solidFill>
                    <a:schemeClr val="tx1"/>
                  </a:solidFill>
                  <a:ea typeface="宋体" panose="02010600030101010101" pitchFamily="2" charset="-122"/>
                </a:endParaRPr>
              </a:p>
            </p:txBody>
          </p:sp>
          <p:sp>
            <p:nvSpPr>
              <p:cNvPr id="26662" name="AutoShape 45"/>
              <p:cNvSpPr>
                <a:spLocks noChangeArrowheads="1"/>
              </p:cNvSpPr>
              <p:nvPr/>
            </p:nvSpPr>
            <p:spPr bwMode="gray">
              <a:xfrm>
                <a:off x="1311" y="3519"/>
                <a:ext cx="3338" cy="91"/>
              </a:xfrm>
              <a:prstGeom prst="roundRect">
                <a:avLst>
                  <a:gd name="adj" fmla="val 50000"/>
                </a:avLst>
              </a:prstGeom>
              <a:solidFill>
                <a:srgbClr val="FFCC99">
                  <a:alpha val="41960"/>
                </a:srgbClr>
              </a:solidFill>
              <a:ln w="9525">
                <a:noFill/>
                <a:round/>
              </a:ln>
            </p:spPr>
            <p:txBody>
              <a:bodyPr wrap="none" anchor="ctr"/>
              <a:lstStyle/>
              <a:p>
                <a:pPr eaLnBrk="0" hangingPunct="0"/>
                <a:endParaRPr lang="zh-CN" altLang="en-US" sz="1800">
                  <a:solidFill>
                    <a:schemeClr val="tx1"/>
                  </a:solidFill>
                  <a:ea typeface="宋体" panose="02010600030101010101" pitchFamily="2" charset="-122"/>
                </a:endParaRPr>
              </a:p>
            </p:txBody>
          </p:sp>
        </p:grpSp>
        <p:sp>
          <p:nvSpPr>
            <p:cNvPr id="26659" name="Text Box 46"/>
            <p:cNvSpPr txBox="1">
              <a:spLocks noChangeArrowheads="1"/>
            </p:cNvSpPr>
            <p:nvPr/>
          </p:nvSpPr>
          <p:spPr bwMode="gray">
            <a:xfrm>
              <a:off x="703" y="867"/>
              <a:ext cx="4018" cy="491"/>
            </a:xfrm>
            <a:prstGeom prst="rect">
              <a:avLst/>
            </a:prstGeom>
            <a:solidFill>
              <a:srgbClr val="FFCC99">
                <a:alpha val="41960"/>
              </a:srgbClr>
            </a:solidFill>
            <a:ln w="9525" algn="ctr">
              <a:noFill/>
              <a:miter lim="800000"/>
            </a:ln>
          </p:spPr>
          <p:txBody>
            <a:bodyPr>
              <a:spAutoFit/>
            </a:bodyPr>
            <a:lstStyle/>
            <a:p>
              <a:pPr algn="l" eaLnBrk="0" hangingPunct="0"/>
              <a:r>
                <a:rPr lang="en-US" altLang="zh-CN" sz="3200" b="1">
                  <a:solidFill>
                    <a:schemeClr val="bg1"/>
                  </a:solidFill>
                  <a:latin typeface="黑体" panose="02010609060101010101" pitchFamily="2" charset="-122"/>
                  <a:ea typeface="黑体" panose="02010609060101010101" pitchFamily="2" charset="-122"/>
                </a:rPr>
                <a:t>3.</a:t>
              </a:r>
              <a:r>
                <a:rPr lang="zh-CN" altLang="en-US" sz="3200" b="1">
                  <a:solidFill>
                    <a:schemeClr val="bg1"/>
                  </a:solidFill>
                  <a:latin typeface="黑体" panose="02010609060101010101" pitchFamily="2" charset="-122"/>
                  <a:ea typeface="黑体" panose="02010609060101010101" pitchFamily="2" charset="-122"/>
                </a:rPr>
                <a:t> 展厅使用面积</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3811"/>
                                        </p:tgtEl>
                                        <p:attrNameLst>
                                          <p:attrName>style.visibility</p:attrName>
                                        </p:attrNameLst>
                                      </p:cBhvr>
                                      <p:to>
                                        <p:strVal val="visible"/>
                                      </p:to>
                                    </p:set>
                                    <p:animEffect transition="in" filter="blinds(horizontal)">
                                      <p:cBhvr>
                                        <p:cTn id="7" dur="500"/>
                                        <p:tgtEl>
                                          <p:spTgt spid="2038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66627"/>
                                        </p:tgtEl>
                                        <p:attrNameLst>
                                          <p:attrName>style.visibility</p:attrName>
                                        </p:attrNameLst>
                                      </p:cBhvr>
                                      <p:to>
                                        <p:strVal val="visible"/>
                                      </p:to>
                                    </p:set>
                                    <p:animEffect transition="in" filter="blinds(horizontal)">
                                      <p:cBhvr>
                                        <p:cTn id="12" dur="500"/>
                                        <p:tgtEl>
                                          <p:spTgt spid="66662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03779">
                                            <p:txEl>
                                              <p:pRg st="0" end="0"/>
                                            </p:txEl>
                                          </p:spTgt>
                                        </p:tgtEl>
                                        <p:attrNameLst>
                                          <p:attrName>style.visibility</p:attrName>
                                        </p:attrNameLst>
                                      </p:cBhvr>
                                      <p:to>
                                        <p:strVal val="visible"/>
                                      </p:to>
                                    </p:set>
                                    <p:anim calcmode="lin" valueType="num">
                                      <p:cBhvr additive="base">
                                        <p:cTn id="17" dur="500" fill="hold"/>
                                        <p:tgtEl>
                                          <p:spTgt spid="203779">
                                            <p:txEl>
                                              <p:pRg st="0" end="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0377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203779">
                                            <p:txEl>
                                              <p:pRg st="1" end="1"/>
                                            </p:txEl>
                                          </p:spTgt>
                                        </p:tgtEl>
                                        <p:attrNameLst>
                                          <p:attrName>style.visibility</p:attrName>
                                        </p:attrNameLst>
                                      </p:cBhvr>
                                      <p:to>
                                        <p:strVal val="visible"/>
                                      </p:to>
                                    </p:set>
                                    <p:anim calcmode="lin" valueType="num">
                                      <p:cBhvr additive="base">
                                        <p:cTn id="23" dur="500" fill="hold"/>
                                        <p:tgtEl>
                                          <p:spTgt spid="203779">
                                            <p:txEl>
                                              <p:pRg st="1" end="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0377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203779">
                                            <p:txEl>
                                              <p:pRg st="2" end="2"/>
                                            </p:txEl>
                                          </p:spTgt>
                                        </p:tgtEl>
                                        <p:attrNameLst>
                                          <p:attrName>style.visibility</p:attrName>
                                        </p:attrNameLst>
                                      </p:cBhvr>
                                      <p:to>
                                        <p:strVal val="visible"/>
                                      </p:to>
                                    </p:set>
                                    <p:anim calcmode="lin" valueType="num">
                                      <p:cBhvr additive="base">
                                        <p:cTn id="29" dur="500" fill="hold"/>
                                        <p:tgtEl>
                                          <p:spTgt spid="203779">
                                            <p:txEl>
                                              <p:pRg st="2" end="2"/>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0377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03779">
                                            <p:txEl>
                                              <p:pRg st="3" end="3"/>
                                            </p:txEl>
                                          </p:spTgt>
                                        </p:tgtEl>
                                        <p:attrNameLst>
                                          <p:attrName>style.visibility</p:attrName>
                                        </p:attrNameLst>
                                      </p:cBhvr>
                                      <p:to>
                                        <p:strVal val="visible"/>
                                      </p:to>
                                    </p:set>
                                    <p:anim calcmode="lin" valueType="num">
                                      <p:cBhvr additive="base">
                                        <p:cTn id="35" dur="500" fill="hold"/>
                                        <p:tgtEl>
                                          <p:spTgt spid="203779">
                                            <p:txEl>
                                              <p:pRg st="3" end="3"/>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0377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203779">
                                            <p:txEl>
                                              <p:pRg st="4" end="4"/>
                                            </p:txEl>
                                          </p:spTgt>
                                        </p:tgtEl>
                                        <p:attrNameLst>
                                          <p:attrName>style.visibility</p:attrName>
                                        </p:attrNameLst>
                                      </p:cBhvr>
                                      <p:to>
                                        <p:strVal val="visible"/>
                                      </p:to>
                                    </p:set>
                                    <p:anim calcmode="lin" valueType="num">
                                      <p:cBhvr additive="base">
                                        <p:cTn id="41" dur="500" fill="hold"/>
                                        <p:tgtEl>
                                          <p:spTgt spid="203779">
                                            <p:txEl>
                                              <p:pRg st="4" end="4"/>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20377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9" grpId="0" build="p" autoUpdateAnimBg="0"/>
      <p:bldP spid="203811"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8855"/>
          <p:cNvPicPr>
            <a:picLocks noChangeAspect="1" noChangeArrowheads="1"/>
          </p:cNvPicPr>
          <p:nvPr/>
        </p:nvPicPr>
        <p:blipFill>
          <a:blip r:embed="rId3">
            <a:lum bright="34000"/>
          </a:blip>
          <a:srcRect/>
          <a:stretch>
            <a:fillRect/>
          </a:stretch>
        </p:blipFill>
        <p:spPr bwMode="auto">
          <a:xfrm>
            <a:off x="1547813" y="2412206"/>
            <a:ext cx="6553200" cy="646510"/>
          </a:xfrm>
          <a:prstGeom prst="rect">
            <a:avLst/>
          </a:prstGeom>
          <a:noFill/>
          <a:ln w="9525">
            <a:noFill/>
            <a:miter lim="800000"/>
            <a:headEnd/>
            <a:tailEnd/>
          </a:ln>
        </p:spPr>
      </p:pic>
      <p:sp>
        <p:nvSpPr>
          <p:cNvPr id="27651" name="Rectangle 3"/>
          <p:cNvSpPr>
            <a:spLocks noChangeArrowheads="1"/>
          </p:cNvSpPr>
          <p:nvPr/>
        </p:nvSpPr>
        <p:spPr bwMode="auto">
          <a:xfrm>
            <a:off x="1571604" y="2357436"/>
            <a:ext cx="6481763" cy="769441"/>
          </a:xfrm>
          <a:prstGeom prst="rect">
            <a:avLst/>
          </a:prstGeom>
          <a:noFill/>
          <a:ln w="9525" algn="ctr">
            <a:noFill/>
            <a:miter lim="800000"/>
          </a:ln>
        </p:spPr>
        <p:txBody>
          <a:bodyPr>
            <a:spAutoFit/>
          </a:bodyPr>
          <a:lstStyle/>
          <a:p>
            <a:r>
              <a:rPr lang="zh-CN" altLang="en-US" sz="4400" b="1" dirty="0">
                <a:solidFill>
                  <a:srgbClr val="000000"/>
                </a:solidFill>
                <a:latin typeface="Tahoma" panose="020B0604030504040204" pitchFamily="34" charset="0"/>
                <a:ea typeface="楷体_GB2312" panose="02010609030101010101" pitchFamily="49" charset="-122"/>
              </a:rPr>
              <a:t>三、审核关系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主要内容 </a:t>
            </a:r>
            <a:endParaRPr lang="zh-CN" altLang="en-US" dirty="0"/>
          </a:p>
        </p:txBody>
      </p:sp>
      <p:sp>
        <p:nvSpPr>
          <p:cNvPr id="6" name="TextBox 5"/>
          <p:cNvSpPr txBox="1"/>
          <p:nvPr/>
        </p:nvSpPr>
        <p:spPr>
          <a:xfrm>
            <a:off x="1030239" y="1585899"/>
            <a:ext cx="7594704" cy="830997"/>
          </a:xfrm>
          <a:prstGeom prst="rect">
            <a:avLst/>
          </a:prstGeom>
          <a:noFill/>
        </p:spPr>
        <p:txBody>
          <a:bodyPr wrap="square" rtlCol="0">
            <a:spAutoFit/>
          </a:bodyPr>
          <a:lstStyle/>
          <a:p>
            <a:endParaRPr lang="zh-CN" altLang="en-US" dirty="0"/>
          </a:p>
        </p:txBody>
      </p:sp>
      <p:sp>
        <p:nvSpPr>
          <p:cNvPr id="11" name="AutoShape 32"/>
          <p:cNvSpPr>
            <a:spLocks noChangeArrowheads="1"/>
          </p:cNvSpPr>
          <p:nvPr/>
        </p:nvSpPr>
        <p:spPr bwMode="gray">
          <a:xfrm>
            <a:off x="1928794" y="1643056"/>
            <a:ext cx="5348288" cy="352425"/>
          </a:xfrm>
          <a:prstGeom prst="roundRect">
            <a:avLst>
              <a:gd name="adj" fmla="val 16667"/>
            </a:avLst>
          </a:prstGeom>
          <a:gradFill rotWithShape="1">
            <a:gsLst>
              <a:gs pos="0">
                <a:srgbClr val="E35E23"/>
              </a:gs>
              <a:gs pos="100000">
                <a:srgbClr val="F1B194"/>
              </a:gs>
            </a:gsLst>
            <a:lin ang="5400000" scaled="1"/>
          </a:gradFill>
          <a:ln w="9525">
            <a:noFill/>
            <a:round/>
          </a:ln>
        </p:spPr>
        <p:txBody>
          <a:bodyPr wrap="none" anchor="ctr"/>
          <a:lstStyle/>
          <a:p>
            <a:pPr algn="ctr" eaLnBrk="1" hangingPunct="1"/>
            <a:r>
              <a:rPr lang="zh-CN" altLang="en-US" sz="3200" b="1" dirty="0">
                <a:solidFill>
                  <a:srgbClr val="000000"/>
                </a:solidFill>
                <a:latin typeface="Arial" panose="020B0604020202020204" pitchFamily="34" charset="0"/>
                <a:ea typeface="楷体_GB2312" panose="02010609030101010101" pitchFamily="49" charset="-122"/>
              </a:rPr>
              <a:t>一、统计范围及填报时间</a:t>
            </a:r>
          </a:p>
        </p:txBody>
      </p:sp>
      <p:sp>
        <p:nvSpPr>
          <p:cNvPr id="12" name="AutoShape 62"/>
          <p:cNvSpPr>
            <a:spLocks noChangeArrowheads="1"/>
          </p:cNvSpPr>
          <p:nvPr/>
        </p:nvSpPr>
        <p:spPr bwMode="gray">
          <a:xfrm>
            <a:off x="1928794" y="2357436"/>
            <a:ext cx="5334000" cy="384572"/>
          </a:xfrm>
          <a:prstGeom prst="roundRect">
            <a:avLst>
              <a:gd name="adj" fmla="val 16667"/>
            </a:avLst>
          </a:prstGeom>
          <a:gradFill rotWithShape="1">
            <a:gsLst>
              <a:gs pos="0">
                <a:srgbClr val="F2DE78"/>
              </a:gs>
              <a:gs pos="100000">
                <a:srgbClr val="FAF2CA"/>
              </a:gs>
            </a:gsLst>
            <a:lin ang="5400000" scaled="1"/>
          </a:gradFill>
          <a:ln w="9525">
            <a:noFill/>
            <a:round/>
          </a:ln>
        </p:spPr>
        <p:txBody>
          <a:bodyPr wrap="none" anchor="ctr"/>
          <a:lstStyle/>
          <a:p>
            <a:pPr algn="l" eaLnBrk="1" hangingPunct="1"/>
            <a:r>
              <a:rPr lang="zh-CN" altLang="en-US" sz="3200" b="1" dirty="0">
                <a:solidFill>
                  <a:srgbClr val="000000"/>
                </a:solidFill>
                <a:latin typeface="Arial" panose="020B0604020202020204" pitchFamily="34" charset="0"/>
                <a:ea typeface="楷体_GB2312" panose="02010609030101010101" pitchFamily="49" charset="-122"/>
              </a:rPr>
              <a:t>   二、表式及指标解释</a:t>
            </a:r>
          </a:p>
        </p:txBody>
      </p:sp>
      <p:sp>
        <p:nvSpPr>
          <p:cNvPr id="13" name="AutoShape 3"/>
          <p:cNvSpPr>
            <a:spLocks noChangeArrowheads="1"/>
          </p:cNvSpPr>
          <p:nvPr/>
        </p:nvSpPr>
        <p:spPr bwMode="gray">
          <a:xfrm>
            <a:off x="1928794" y="3143254"/>
            <a:ext cx="5334000" cy="384572"/>
          </a:xfrm>
          <a:prstGeom prst="roundRect">
            <a:avLst>
              <a:gd name="adj" fmla="val 16667"/>
            </a:avLst>
          </a:prstGeom>
          <a:gradFill rotWithShape="1">
            <a:gsLst>
              <a:gs pos="0">
                <a:srgbClr val="E35E23"/>
              </a:gs>
              <a:gs pos="100000">
                <a:srgbClr val="F1B194"/>
              </a:gs>
            </a:gsLst>
            <a:lin ang="5400000" scaled="1"/>
          </a:gradFill>
          <a:ln w="9525">
            <a:noFill/>
            <a:round/>
          </a:ln>
        </p:spPr>
        <p:txBody>
          <a:bodyPr wrap="none" anchor="ctr"/>
          <a:lstStyle/>
          <a:p>
            <a:pPr algn="l" eaLnBrk="1" hangingPunct="1"/>
            <a:r>
              <a:rPr lang="zh-CN" altLang="en-US" sz="3200" b="1" dirty="0">
                <a:solidFill>
                  <a:srgbClr val="000000"/>
                </a:solidFill>
                <a:latin typeface="Arial" panose="020B0604020202020204" pitchFamily="34" charset="0"/>
                <a:ea typeface="楷体_GB2312" panose="02010609030101010101" pitchFamily="49" charset="-122"/>
              </a:rPr>
              <a:t>   三、审核关系</a:t>
            </a:r>
          </a:p>
        </p:txBody>
      </p:sp>
      <p:sp>
        <p:nvSpPr>
          <p:cNvPr id="14" name="AutoShape 53"/>
          <p:cNvSpPr>
            <a:spLocks noChangeArrowheads="1"/>
          </p:cNvSpPr>
          <p:nvPr/>
        </p:nvSpPr>
        <p:spPr bwMode="gray">
          <a:xfrm>
            <a:off x="1928794" y="3857634"/>
            <a:ext cx="5334000" cy="384572"/>
          </a:xfrm>
          <a:prstGeom prst="roundRect">
            <a:avLst>
              <a:gd name="adj" fmla="val 16667"/>
            </a:avLst>
          </a:prstGeom>
          <a:gradFill rotWithShape="1">
            <a:gsLst>
              <a:gs pos="0">
                <a:srgbClr val="F2DE78"/>
              </a:gs>
              <a:gs pos="100000">
                <a:srgbClr val="FAF2CA"/>
              </a:gs>
            </a:gsLst>
            <a:lin ang="5400000" scaled="1"/>
          </a:gradFill>
          <a:ln w="9525">
            <a:noFill/>
            <a:round/>
          </a:ln>
        </p:spPr>
        <p:txBody>
          <a:bodyPr wrap="none" anchor="ctr"/>
          <a:lstStyle/>
          <a:p>
            <a:pPr algn="l"/>
            <a:r>
              <a:rPr lang="zh-CN" altLang="en-US" sz="3200" b="1" dirty="0">
                <a:solidFill>
                  <a:srgbClr val="000000"/>
                </a:solidFill>
                <a:latin typeface="Arial" panose="020B0604020202020204" pitchFamily="34" charset="0"/>
                <a:ea typeface="楷体_GB2312" panose="02010609030101010101" pitchFamily="49" charset="-122"/>
              </a:rPr>
              <a:t>   四、需注意的问题</a:t>
            </a: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2"/>
          <p:cNvGrpSpPr/>
          <p:nvPr/>
        </p:nvGrpSpPr>
        <p:grpSpPr bwMode="auto">
          <a:xfrm>
            <a:off x="165101" y="-42863"/>
            <a:ext cx="9015413" cy="3452813"/>
            <a:chOff x="104" y="-36"/>
            <a:chExt cx="5679" cy="2900"/>
          </a:xfrm>
        </p:grpSpPr>
        <p:sp>
          <p:nvSpPr>
            <p:cNvPr id="28686" name="Freeform 3"/>
            <p:cNvSpPr/>
            <p:nvPr/>
          </p:nvSpPr>
          <p:spPr bwMode="gray">
            <a:xfrm>
              <a:off x="104" y="-36"/>
              <a:ext cx="5044" cy="2900"/>
            </a:xfrm>
            <a:custGeom>
              <a:avLst/>
              <a:gdLst>
                <a:gd name="T0" fmla="*/ 84 w 5464"/>
                <a:gd name="T1" fmla="*/ 28 h 2900"/>
                <a:gd name="T2" fmla="*/ 208 w 5464"/>
                <a:gd name="T3" fmla="*/ 2072 h 2900"/>
                <a:gd name="T4" fmla="*/ 1576 w 5464"/>
                <a:gd name="T5" fmla="*/ 2892 h 2900"/>
                <a:gd name="T6" fmla="*/ 4000 w 5464"/>
                <a:gd name="T7" fmla="*/ 1820 h 2900"/>
                <a:gd name="T8" fmla="*/ 5464 w 5464"/>
                <a:gd name="T9" fmla="*/ 36 h 2900"/>
                <a:gd name="T10" fmla="*/ 3976 w 5464"/>
                <a:gd name="T11" fmla="*/ 36 h 2900"/>
                <a:gd name="T12" fmla="*/ 2832 w 5464"/>
                <a:gd name="T13" fmla="*/ 1468 h 2900"/>
                <a:gd name="T14" fmla="*/ 999 w 5464"/>
                <a:gd name="T15" fmla="*/ 2135 h 2900"/>
                <a:gd name="T16" fmla="*/ 160 w 5464"/>
                <a:gd name="T17" fmla="*/ 1116 h 2900"/>
                <a:gd name="T18" fmla="*/ 144 w 5464"/>
                <a:gd name="T19" fmla="*/ 12 h 2900"/>
                <a:gd name="T20" fmla="*/ 84 w 5464"/>
                <a:gd name="T21" fmla="*/ 28 h 29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464"/>
                <a:gd name="T34" fmla="*/ 0 h 2900"/>
                <a:gd name="T35" fmla="*/ 5464 w 5464"/>
                <a:gd name="T36" fmla="*/ 2900 h 29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464" h="2900">
                  <a:moveTo>
                    <a:pt x="84" y="28"/>
                  </a:moveTo>
                  <a:cubicBezTo>
                    <a:pt x="4" y="628"/>
                    <a:pt x="0" y="1652"/>
                    <a:pt x="208" y="2072"/>
                  </a:cubicBezTo>
                  <a:cubicBezTo>
                    <a:pt x="416" y="2492"/>
                    <a:pt x="792" y="2884"/>
                    <a:pt x="1576" y="2892"/>
                  </a:cubicBezTo>
                  <a:cubicBezTo>
                    <a:pt x="2360" y="2900"/>
                    <a:pt x="3616" y="2172"/>
                    <a:pt x="4000" y="1820"/>
                  </a:cubicBezTo>
                  <a:cubicBezTo>
                    <a:pt x="4384" y="1468"/>
                    <a:pt x="5168" y="612"/>
                    <a:pt x="5464" y="36"/>
                  </a:cubicBezTo>
                  <a:lnTo>
                    <a:pt x="3976" y="36"/>
                  </a:lnTo>
                  <a:cubicBezTo>
                    <a:pt x="3784" y="360"/>
                    <a:pt x="3456" y="940"/>
                    <a:pt x="2832" y="1468"/>
                  </a:cubicBezTo>
                  <a:cubicBezTo>
                    <a:pt x="2208" y="1996"/>
                    <a:pt x="1444" y="2194"/>
                    <a:pt x="999" y="2135"/>
                  </a:cubicBezTo>
                  <a:cubicBezTo>
                    <a:pt x="554" y="2076"/>
                    <a:pt x="288" y="1660"/>
                    <a:pt x="160" y="1116"/>
                  </a:cubicBezTo>
                  <a:cubicBezTo>
                    <a:pt x="32" y="572"/>
                    <a:pt x="141" y="0"/>
                    <a:pt x="144" y="12"/>
                  </a:cubicBezTo>
                  <a:cubicBezTo>
                    <a:pt x="147" y="24"/>
                    <a:pt x="90" y="33"/>
                    <a:pt x="84" y="28"/>
                  </a:cubicBezTo>
                  <a:close/>
                </a:path>
              </a:pathLst>
            </a:custGeom>
            <a:gradFill rotWithShape="1">
              <a:gsLst>
                <a:gs pos="0">
                  <a:srgbClr val="C0C0C0">
                    <a:alpha val="10001"/>
                  </a:srgbClr>
                </a:gs>
                <a:gs pos="100000">
                  <a:srgbClr val="E2E2E2">
                    <a:alpha val="20000"/>
                  </a:srgbClr>
                </a:gs>
              </a:gsLst>
              <a:lin ang="0" scaled="1"/>
            </a:gradFill>
            <a:ln w="9525">
              <a:noFill/>
              <a:round/>
            </a:ln>
          </p:spPr>
          <p:txBody>
            <a:bodyPr/>
            <a:lstStyle/>
            <a:p>
              <a:endParaRPr lang="zh-CN" altLang="en-US"/>
            </a:p>
          </p:txBody>
        </p:sp>
        <p:sp>
          <p:nvSpPr>
            <p:cNvPr id="28687" name="Freeform 4"/>
            <p:cNvSpPr/>
            <p:nvPr/>
          </p:nvSpPr>
          <p:spPr bwMode="gray">
            <a:xfrm>
              <a:off x="392" y="-8"/>
              <a:ext cx="5391" cy="2671"/>
            </a:xfrm>
            <a:custGeom>
              <a:avLst/>
              <a:gdLst>
                <a:gd name="T0" fmla="*/ 0 w 5840"/>
                <a:gd name="T1" fmla="*/ 8 h 2671"/>
                <a:gd name="T2" fmla="*/ 416 w 5840"/>
                <a:gd name="T3" fmla="*/ 1728 h 2671"/>
                <a:gd name="T4" fmla="*/ 2200 w 5840"/>
                <a:gd name="T5" fmla="*/ 2632 h 2671"/>
                <a:gd name="T6" fmla="*/ 4216 w 5840"/>
                <a:gd name="T7" fmla="*/ 1962 h 2671"/>
                <a:gd name="T8" fmla="*/ 5840 w 5840"/>
                <a:gd name="T9" fmla="*/ 24 h 2671"/>
                <a:gd name="T10" fmla="*/ 5824 w 5840"/>
                <a:gd name="T11" fmla="*/ 32 h 2671"/>
                <a:gd name="T12" fmla="*/ 4200 w 5840"/>
                <a:gd name="T13" fmla="*/ 1954 h 2671"/>
                <a:gd name="T14" fmla="*/ 2176 w 5840"/>
                <a:gd name="T15" fmla="*/ 2608 h 2671"/>
                <a:gd name="T16" fmla="*/ 440 w 5840"/>
                <a:gd name="T17" fmla="*/ 1720 h 2671"/>
                <a:gd name="T18" fmla="*/ 24 w 5840"/>
                <a:gd name="T19" fmla="*/ 0 h 2671"/>
                <a:gd name="T20" fmla="*/ 0 w 5840"/>
                <a:gd name="T21" fmla="*/ 8 h 26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40"/>
                <a:gd name="T34" fmla="*/ 0 h 2671"/>
                <a:gd name="T35" fmla="*/ 5840 w 5840"/>
                <a:gd name="T36" fmla="*/ 2671 h 26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40" h="2671">
                  <a:moveTo>
                    <a:pt x="0" y="8"/>
                  </a:moveTo>
                  <a:cubicBezTo>
                    <a:pt x="8" y="317"/>
                    <a:pt x="70" y="1231"/>
                    <a:pt x="416" y="1728"/>
                  </a:cubicBezTo>
                  <a:cubicBezTo>
                    <a:pt x="762" y="2225"/>
                    <a:pt x="1567" y="2593"/>
                    <a:pt x="2200" y="2632"/>
                  </a:cubicBezTo>
                  <a:cubicBezTo>
                    <a:pt x="2833" y="2671"/>
                    <a:pt x="3609" y="2397"/>
                    <a:pt x="4216" y="1962"/>
                  </a:cubicBezTo>
                  <a:cubicBezTo>
                    <a:pt x="4840" y="1522"/>
                    <a:pt x="5472" y="741"/>
                    <a:pt x="5840" y="24"/>
                  </a:cubicBezTo>
                  <a:lnTo>
                    <a:pt x="5824" y="32"/>
                  </a:lnTo>
                  <a:cubicBezTo>
                    <a:pt x="5336" y="881"/>
                    <a:pt x="4832" y="1498"/>
                    <a:pt x="4200" y="1954"/>
                  </a:cubicBezTo>
                  <a:cubicBezTo>
                    <a:pt x="3568" y="2410"/>
                    <a:pt x="2803" y="2647"/>
                    <a:pt x="2176" y="2608"/>
                  </a:cubicBezTo>
                  <a:cubicBezTo>
                    <a:pt x="1549" y="2569"/>
                    <a:pt x="776" y="2184"/>
                    <a:pt x="440" y="1720"/>
                  </a:cubicBezTo>
                  <a:cubicBezTo>
                    <a:pt x="104" y="1256"/>
                    <a:pt x="0" y="170"/>
                    <a:pt x="24" y="0"/>
                  </a:cubicBezTo>
                  <a:lnTo>
                    <a:pt x="0" y="8"/>
                  </a:lnTo>
                  <a:close/>
                </a:path>
              </a:pathLst>
            </a:custGeom>
            <a:solidFill>
              <a:srgbClr val="DDDDDD">
                <a:alpha val="20000"/>
              </a:srgbClr>
            </a:solidFill>
            <a:ln w="9525">
              <a:noFill/>
              <a:round/>
            </a:ln>
          </p:spPr>
          <p:txBody>
            <a:bodyPr/>
            <a:lstStyle/>
            <a:p>
              <a:endParaRPr lang="zh-CN" altLang="en-US"/>
            </a:p>
          </p:txBody>
        </p:sp>
      </p:grpSp>
      <p:sp>
        <p:nvSpPr>
          <p:cNvPr id="28675" name="AutoShape 5"/>
          <p:cNvSpPr>
            <a:spLocks noChangeArrowheads="1"/>
          </p:cNvSpPr>
          <p:nvPr/>
        </p:nvSpPr>
        <p:spPr bwMode="gray">
          <a:xfrm>
            <a:off x="2500298" y="1571618"/>
            <a:ext cx="4991100" cy="977503"/>
          </a:xfrm>
          <a:prstGeom prst="roundRect">
            <a:avLst>
              <a:gd name="adj" fmla="val 9144"/>
            </a:avLst>
          </a:prstGeom>
          <a:solidFill>
            <a:srgbClr val="F8F8F8"/>
          </a:solidFill>
          <a:ln w="28575">
            <a:solidFill>
              <a:srgbClr val="808000"/>
            </a:solidFill>
            <a:round/>
          </a:ln>
        </p:spPr>
        <p:txBody>
          <a:bodyPr wrap="none" anchor="ctr"/>
          <a:lstStyle/>
          <a:p>
            <a:endParaRPr lang="zh-CN" altLang="en-US" sz="4400" b="1" dirty="0">
              <a:solidFill>
                <a:schemeClr val="bg2"/>
              </a:solidFill>
              <a:latin typeface="Arial" panose="020B0604020202020204" pitchFamily="34" charset="0"/>
              <a:ea typeface="宋体" panose="02010600030101010101" pitchFamily="2" charset="-122"/>
            </a:endParaRPr>
          </a:p>
        </p:txBody>
      </p:sp>
      <p:sp>
        <p:nvSpPr>
          <p:cNvPr id="28676" name="AutoShape 6"/>
          <p:cNvSpPr>
            <a:spLocks noChangeArrowheads="1"/>
          </p:cNvSpPr>
          <p:nvPr/>
        </p:nvSpPr>
        <p:spPr bwMode="gray">
          <a:xfrm>
            <a:off x="2519363" y="2633662"/>
            <a:ext cx="4991100" cy="995363"/>
          </a:xfrm>
          <a:prstGeom prst="roundRect">
            <a:avLst>
              <a:gd name="adj" fmla="val 9144"/>
            </a:avLst>
          </a:prstGeom>
          <a:solidFill>
            <a:srgbClr val="F8F8F8"/>
          </a:solidFill>
          <a:ln w="28575">
            <a:solidFill>
              <a:srgbClr val="006699"/>
            </a:solidFill>
            <a:round/>
          </a:ln>
        </p:spPr>
        <p:txBody>
          <a:bodyPr wrap="none" anchor="ctr"/>
          <a:lstStyle/>
          <a:p>
            <a:endParaRPr lang="zh-CN" altLang="en-US" sz="1800">
              <a:solidFill>
                <a:schemeClr val="tx1"/>
              </a:solidFill>
              <a:latin typeface="Arial" panose="020B0604020202020204" pitchFamily="34" charset="0"/>
              <a:ea typeface="宋体" panose="02010600030101010101" pitchFamily="2" charset="-122"/>
            </a:endParaRPr>
          </a:p>
        </p:txBody>
      </p:sp>
      <p:sp>
        <p:nvSpPr>
          <p:cNvPr id="28677" name="AutoShape 7"/>
          <p:cNvSpPr>
            <a:spLocks noChangeArrowheads="1"/>
          </p:cNvSpPr>
          <p:nvPr/>
        </p:nvSpPr>
        <p:spPr bwMode="gray">
          <a:xfrm>
            <a:off x="1747838" y="1212056"/>
            <a:ext cx="2438400" cy="1339454"/>
          </a:xfrm>
          <a:prstGeom prst="upArrow">
            <a:avLst>
              <a:gd name="adj1" fmla="val 50000"/>
              <a:gd name="adj2" fmla="val 18667"/>
            </a:avLst>
          </a:prstGeom>
          <a:gradFill rotWithShape="1">
            <a:gsLst>
              <a:gs pos="0">
                <a:srgbClr val="737A1C"/>
              </a:gs>
              <a:gs pos="100000">
                <a:srgbClr val="AEB82A"/>
              </a:gs>
            </a:gsLst>
            <a:lin ang="18900000" scaled="1"/>
          </a:gradFill>
          <a:ln w="9525">
            <a:miter lim="800000"/>
          </a:ln>
          <a:scene3d>
            <a:camera prst="legacyPerspectiveBottomRight"/>
            <a:lightRig rig="legacyFlat1" dir="t"/>
          </a:scene3d>
          <a:sp3d extrusionH="430200" prstMaterial="legacyMatte">
            <a:bevelT w="13500" h="13500" prst="angle"/>
            <a:bevelB w="13500" h="13500" prst="angle"/>
            <a:extrusionClr>
              <a:srgbClr val="AEB82A"/>
            </a:extrusionClr>
          </a:sp3d>
        </p:spPr>
        <p:txBody>
          <a:bodyPr wrap="none" anchor="ctr">
            <a:flatTx/>
          </a:bodyPr>
          <a:lstStyle/>
          <a:p>
            <a:endParaRPr lang="zh-CN" altLang="en-US"/>
          </a:p>
        </p:txBody>
      </p:sp>
      <p:sp>
        <p:nvSpPr>
          <p:cNvPr id="28678" name="AutoShape 8"/>
          <p:cNvSpPr>
            <a:spLocks noChangeArrowheads="1"/>
          </p:cNvSpPr>
          <p:nvPr/>
        </p:nvSpPr>
        <p:spPr bwMode="gray">
          <a:xfrm>
            <a:off x="1147763" y="2247900"/>
            <a:ext cx="2438400" cy="1339454"/>
          </a:xfrm>
          <a:prstGeom prst="upArrow">
            <a:avLst>
              <a:gd name="adj1" fmla="val 50000"/>
              <a:gd name="adj2" fmla="val 18667"/>
            </a:avLst>
          </a:prstGeom>
          <a:gradFill rotWithShape="1">
            <a:gsLst>
              <a:gs pos="0">
                <a:srgbClr val="215271"/>
              </a:gs>
              <a:gs pos="100000">
                <a:srgbClr val="3A93CA"/>
              </a:gs>
            </a:gsLst>
            <a:lin ang="18900000" scaled="1"/>
          </a:gradFill>
          <a:ln w="9525">
            <a:miter lim="800000"/>
          </a:ln>
          <a:scene3d>
            <a:camera prst="legacyPerspectiveBottomRight"/>
            <a:lightRig rig="legacyFlat1" dir="t"/>
          </a:scene3d>
          <a:sp3d extrusionH="430200" prstMaterial="legacyMatte">
            <a:bevelT w="13500" h="13500" prst="angle"/>
            <a:bevelB w="13500" h="13500" prst="angle"/>
            <a:extrusionClr>
              <a:srgbClr val="3A93CA"/>
            </a:extrusionClr>
          </a:sp3d>
        </p:spPr>
        <p:txBody>
          <a:bodyPr wrap="none" anchor="ctr">
            <a:flatTx/>
          </a:bodyPr>
          <a:lstStyle/>
          <a:p>
            <a:endParaRPr lang="zh-CN" altLang="en-US" sz="1800">
              <a:solidFill>
                <a:schemeClr val="tx1"/>
              </a:solidFill>
              <a:latin typeface="Arial" panose="020B0604020202020204" pitchFamily="34" charset="0"/>
              <a:ea typeface="宋体" panose="02010600030101010101" pitchFamily="2" charset="-122"/>
            </a:endParaRPr>
          </a:p>
        </p:txBody>
      </p:sp>
      <p:sp>
        <p:nvSpPr>
          <p:cNvPr id="28679" name="AutoShape 9"/>
          <p:cNvSpPr>
            <a:spLocks noChangeArrowheads="1"/>
          </p:cNvSpPr>
          <p:nvPr/>
        </p:nvSpPr>
        <p:spPr bwMode="gray">
          <a:xfrm>
            <a:off x="1838325" y="3680223"/>
            <a:ext cx="5594350" cy="987028"/>
          </a:xfrm>
          <a:prstGeom prst="roundRect">
            <a:avLst>
              <a:gd name="adj" fmla="val 9144"/>
            </a:avLst>
          </a:prstGeom>
          <a:solidFill>
            <a:srgbClr val="F8F8F8"/>
          </a:solidFill>
          <a:ln w="28575">
            <a:solidFill>
              <a:srgbClr val="CC6600"/>
            </a:solidFill>
            <a:round/>
          </a:ln>
        </p:spPr>
        <p:txBody>
          <a:bodyPr wrap="none" anchor="ctr"/>
          <a:lstStyle/>
          <a:p>
            <a:endParaRPr lang="zh-CN" altLang="en-US" sz="4400" b="1">
              <a:solidFill>
                <a:srgbClr val="0000FF"/>
              </a:solidFill>
              <a:latin typeface="Arial" panose="020B0604020202020204" pitchFamily="34" charset="0"/>
              <a:ea typeface="宋体" panose="02010600030101010101" pitchFamily="2" charset="-122"/>
            </a:endParaRPr>
          </a:p>
        </p:txBody>
      </p:sp>
      <p:sp>
        <p:nvSpPr>
          <p:cNvPr id="28680" name="AutoShape 10"/>
          <p:cNvSpPr>
            <a:spLocks noChangeArrowheads="1"/>
          </p:cNvSpPr>
          <p:nvPr/>
        </p:nvSpPr>
        <p:spPr bwMode="gray">
          <a:xfrm>
            <a:off x="566738" y="3289698"/>
            <a:ext cx="2438400" cy="1339453"/>
          </a:xfrm>
          <a:prstGeom prst="upArrow">
            <a:avLst>
              <a:gd name="adj1" fmla="val 50000"/>
              <a:gd name="adj2" fmla="val 18667"/>
            </a:avLst>
          </a:prstGeom>
          <a:gradFill rotWithShape="1">
            <a:gsLst>
              <a:gs pos="0">
                <a:srgbClr val="833C01"/>
              </a:gs>
              <a:gs pos="100000">
                <a:srgbClr val="E56801"/>
              </a:gs>
            </a:gsLst>
            <a:lin ang="18900000" scaled="1"/>
          </a:gradFill>
          <a:ln w="9525">
            <a:miter lim="800000"/>
          </a:ln>
          <a:scene3d>
            <a:camera prst="legacyPerspectiveBottomRight"/>
            <a:lightRig rig="legacyFlat1" dir="t"/>
          </a:scene3d>
          <a:sp3d extrusionH="430200" prstMaterial="legacyMatte">
            <a:bevelT w="13500" h="13500" prst="angle"/>
            <a:bevelB w="13500" h="13500" prst="angle"/>
            <a:extrusionClr>
              <a:srgbClr val="E56801"/>
            </a:extrusionClr>
          </a:sp3d>
        </p:spPr>
        <p:txBody>
          <a:bodyPr wrap="none" anchor="ctr">
            <a:flatTx/>
          </a:bodyPr>
          <a:lstStyle/>
          <a:p>
            <a:endParaRPr lang="zh-CN" altLang="en-US" sz="1800">
              <a:solidFill>
                <a:schemeClr val="tx1"/>
              </a:solidFill>
              <a:latin typeface="Arial" panose="020B0604020202020204" pitchFamily="34" charset="0"/>
              <a:ea typeface="宋体" panose="02010600030101010101" pitchFamily="2" charset="-122"/>
            </a:endParaRPr>
          </a:p>
        </p:txBody>
      </p:sp>
      <p:sp>
        <p:nvSpPr>
          <p:cNvPr id="28681" name="Text Box 11"/>
          <p:cNvSpPr txBox="1">
            <a:spLocks noChangeArrowheads="1"/>
          </p:cNvSpPr>
          <p:nvPr/>
        </p:nvSpPr>
        <p:spPr bwMode="gray">
          <a:xfrm>
            <a:off x="3708400" y="1762126"/>
            <a:ext cx="4464050" cy="525721"/>
          </a:xfrm>
          <a:prstGeom prst="rect">
            <a:avLst/>
          </a:prstGeom>
          <a:noFill/>
          <a:ln w="9525" algn="ctr">
            <a:noFill/>
            <a:miter lim="800000"/>
          </a:ln>
        </p:spPr>
        <p:txBody>
          <a:bodyPr>
            <a:spAutoFit/>
          </a:bodyPr>
          <a:lstStyle/>
          <a:p>
            <a:pPr algn="l">
              <a:lnSpc>
                <a:spcPct val="110000"/>
              </a:lnSpc>
              <a:spcBef>
                <a:spcPct val="50000"/>
              </a:spcBef>
            </a:pPr>
            <a:r>
              <a:rPr lang="zh-CN" altLang="en-US" sz="2800" b="1" dirty="0">
                <a:solidFill>
                  <a:schemeClr val="bg2"/>
                </a:solidFill>
                <a:latin typeface="Arial" panose="020B0604020202020204" pitchFamily="34" charset="0"/>
                <a:ea typeface="楷体_GB2312" panose="02010609030101010101" pitchFamily="49" charset="-122"/>
              </a:rPr>
              <a:t>总计项大于等于其中项</a:t>
            </a:r>
          </a:p>
        </p:txBody>
      </p:sp>
      <p:sp>
        <p:nvSpPr>
          <p:cNvPr id="28683" name="Rectangle 13"/>
          <p:cNvSpPr>
            <a:spLocks noChangeArrowheads="1"/>
          </p:cNvSpPr>
          <p:nvPr/>
        </p:nvSpPr>
        <p:spPr bwMode="auto">
          <a:xfrm>
            <a:off x="395288" y="141685"/>
            <a:ext cx="8229600" cy="857250"/>
          </a:xfrm>
          <a:prstGeom prst="rect">
            <a:avLst/>
          </a:prstGeom>
          <a:noFill/>
          <a:ln w="9525">
            <a:noFill/>
            <a:miter lim="800000"/>
          </a:ln>
        </p:spPr>
        <p:txBody>
          <a:bodyPr anchor="ctr"/>
          <a:lstStyle/>
          <a:p>
            <a:r>
              <a:rPr lang="zh-CN" altLang="en-US" sz="3200" dirty="0">
                <a:solidFill>
                  <a:schemeClr val="tx2"/>
                </a:solidFill>
                <a:ea typeface="楷体_GB2312" panose="02010609030101010101" pitchFamily="49" charset="-122"/>
              </a:rPr>
              <a:t/>
            </a:r>
            <a:br>
              <a:rPr lang="zh-CN" altLang="en-US" sz="3200" dirty="0">
                <a:solidFill>
                  <a:schemeClr val="tx2"/>
                </a:solidFill>
                <a:ea typeface="楷体_GB2312" panose="02010609030101010101" pitchFamily="49" charset="-122"/>
              </a:rPr>
            </a:br>
            <a:r>
              <a:rPr lang="zh-CN" altLang="en-US" sz="3600" dirty="0">
                <a:solidFill>
                  <a:schemeClr val="tx1"/>
                </a:solidFill>
                <a:ea typeface="楷体_GB2312" panose="02010609030101010101" pitchFamily="49" charset="-122"/>
              </a:rPr>
              <a:t>审核关系类型</a:t>
            </a:r>
            <a:endParaRPr lang="zh-CN" altLang="en-US" sz="4400" dirty="0">
              <a:solidFill>
                <a:schemeClr val="tx1"/>
              </a:solidFill>
              <a:ea typeface="楷体_GB2312" panose="02010609030101010101" pitchFamily="49" charset="-122"/>
            </a:endParaRPr>
          </a:p>
        </p:txBody>
      </p:sp>
      <p:sp>
        <p:nvSpPr>
          <p:cNvPr id="28684" name="Text Box 14"/>
          <p:cNvSpPr txBox="1">
            <a:spLocks noChangeArrowheads="1"/>
          </p:cNvSpPr>
          <p:nvPr/>
        </p:nvSpPr>
        <p:spPr bwMode="gray">
          <a:xfrm>
            <a:off x="2786050" y="3929072"/>
            <a:ext cx="4951427" cy="566309"/>
          </a:xfrm>
          <a:prstGeom prst="rect">
            <a:avLst/>
          </a:prstGeom>
          <a:noFill/>
          <a:ln w="9525" algn="ctr">
            <a:noFill/>
            <a:miter lim="800000"/>
          </a:ln>
        </p:spPr>
        <p:txBody>
          <a:bodyPr wrap="square">
            <a:spAutoFit/>
          </a:bodyPr>
          <a:lstStyle/>
          <a:p>
            <a:pPr algn="l">
              <a:lnSpc>
                <a:spcPct val="110000"/>
              </a:lnSpc>
              <a:spcBef>
                <a:spcPct val="50000"/>
              </a:spcBef>
            </a:pPr>
            <a:r>
              <a:rPr lang="zh-CN" altLang="en-US" sz="2800" b="1" dirty="0">
                <a:solidFill>
                  <a:schemeClr val="bg2"/>
                </a:solidFill>
                <a:latin typeface="Arial" panose="020B0604020202020204" pitchFamily="34" charset="0"/>
                <a:ea typeface="楷体_GB2312" panose="02010609030101010101" pitchFamily="49" charset="-122"/>
              </a:rPr>
              <a:t>指标增减幅度的审核</a:t>
            </a:r>
            <a:endParaRPr lang="zh-CN" altLang="en-US" sz="2800" b="1" dirty="0">
              <a:solidFill>
                <a:srgbClr val="FF0000"/>
              </a:solidFill>
              <a:latin typeface="Arial" panose="020B0604020202020204" pitchFamily="34" charset="0"/>
              <a:ea typeface="楷体_GB2312" panose="02010609030101010101" pitchFamily="49" charset="-122"/>
            </a:endParaRPr>
          </a:p>
        </p:txBody>
      </p:sp>
      <p:sp>
        <p:nvSpPr>
          <p:cNvPr id="28685" name="Text Box 15"/>
          <p:cNvSpPr txBox="1">
            <a:spLocks noChangeArrowheads="1"/>
          </p:cNvSpPr>
          <p:nvPr/>
        </p:nvSpPr>
        <p:spPr bwMode="gray">
          <a:xfrm>
            <a:off x="2987676" y="2922985"/>
            <a:ext cx="4500563" cy="525721"/>
          </a:xfrm>
          <a:prstGeom prst="rect">
            <a:avLst/>
          </a:prstGeom>
          <a:noFill/>
          <a:ln w="9525" algn="ctr">
            <a:noFill/>
            <a:miter lim="800000"/>
          </a:ln>
        </p:spPr>
        <p:txBody>
          <a:bodyPr>
            <a:spAutoFit/>
          </a:bodyPr>
          <a:lstStyle/>
          <a:p>
            <a:pPr algn="l">
              <a:lnSpc>
                <a:spcPct val="110000"/>
              </a:lnSpc>
              <a:spcBef>
                <a:spcPct val="50000"/>
              </a:spcBef>
            </a:pPr>
            <a:r>
              <a:rPr lang="zh-CN" altLang="en-US" sz="2800" b="1" dirty="0">
                <a:solidFill>
                  <a:schemeClr val="bg2"/>
                </a:solidFill>
                <a:latin typeface="Arial" panose="020B0604020202020204" pitchFamily="34" charset="0"/>
                <a:ea typeface="楷体_GB2312" panose="02010609030101010101" pitchFamily="49" charset="-122"/>
              </a:rPr>
              <a:t>指标关联审核及平均数审核</a:t>
            </a:r>
            <a:endParaRPr lang="en-US" altLang="zh-CN" sz="2800" b="1" dirty="0">
              <a:solidFill>
                <a:schemeClr val="bg2"/>
              </a:solidFill>
              <a:latin typeface="Arial" panose="020B0604020202020204" pitchFamily="34" charset="0"/>
              <a:ea typeface="楷体_GB2312" panose="02010609030101010101" pitchFamily="49" charset="-122"/>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4"/>
          <p:cNvSpPr>
            <a:spLocks noChangeArrowheads="1"/>
          </p:cNvSpPr>
          <p:nvPr/>
        </p:nvSpPr>
        <p:spPr bwMode="auto">
          <a:xfrm>
            <a:off x="4714876" y="2500312"/>
            <a:ext cx="3167062" cy="1285884"/>
          </a:xfrm>
          <a:prstGeom prst="rect">
            <a:avLst/>
          </a:prstGeom>
          <a:solidFill>
            <a:srgbClr val="CCFF66">
              <a:alpha val="50195"/>
            </a:srgbClr>
          </a:solidFill>
          <a:ln w="9525">
            <a:noFill/>
            <a:miter lim="800000"/>
          </a:ln>
        </p:spPr>
        <p:txBody>
          <a:bodyPr wrap="none" anchor="ctr"/>
          <a:lstStyle/>
          <a:p>
            <a:pPr algn="l"/>
            <a:endParaRPr kumimoji="1" lang="zh-TW" altLang="en-US" sz="2400">
              <a:solidFill>
                <a:schemeClr val="tx1"/>
              </a:solidFill>
              <a:ea typeface="DFKai-SB" panose="03000509000000000000" pitchFamily="65" charset="-120"/>
            </a:endParaRPr>
          </a:p>
        </p:txBody>
      </p:sp>
      <p:sp>
        <p:nvSpPr>
          <p:cNvPr id="29699" name="Rectangle 2"/>
          <p:cNvSpPr>
            <a:spLocks noGrp="1" noChangeArrowheads="1"/>
          </p:cNvSpPr>
          <p:nvPr>
            <p:ph idx="4294967295"/>
          </p:nvPr>
        </p:nvSpPr>
        <p:spPr>
          <a:xfrm>
            <a:off x="1214414" y="1815775"/>
            <a:ext cx="7391400" cy="3086100"/>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eaLnBrk="1" hangingPunct="1"/>
            <a:r>
              <a:rPr lang="zh-CN" altLang="en-US" sz="3400" b="1" dirty="0">
                <a:solidFill>
                  <a:srgbClr val="FF0000"/>
                </a:solidFill>
                <a:ea typeface="楷体_GB2312" panose="02010609030101010101" pitchFamily="49" charset="-122"/>
              </a:rPr>
              <a:t>同一系列指标应当同时有数</a:t>
            </a:r>
          </a:p>
        </p:txBody>
      </p:sp>
      <p:sp>
        <p:nvSpPr>
          <p:cNvPr id="119823" name="Rectangle 15"/>
          <p:cNvSpPr>
            <a:spLocks noChangeArrowheads="1"/>
          </p:cNvSpPr>
          <p:nvPr/>
        </p:nvSpPr>
        <p:spPr bwMode="auto">
          <a:xfrm>
            <a:off x="928662" y="2500312"/>
            <a:ext cx="2911475" cy="1357322"/>
          </a:xfrm>
          <a:prstGeom prst="rect">
            <a:avLst/>
          </a:prstGeom>
          <a:solidFill>
            <a:srgbClr val="008000">
              <a:alpha val="89803"/>
            </a:srgbClr>
          </a:solidFill>
          <a:ln w="9525">
            <a:noFill/>
            <a:miter lim="800000"/>
          </a:ln>
          <a:effectLst/>
        </p:spPr>
        <p:txBody>
          <a:bodyPr wrap="none" anchor="ctr"/>
          <a:lstStyle/>
          <a:p>
            <a:pPr algn="l"/>
            <a:endParaRPr kumimoji="1" lang="zh-TW" altLang="en-US" sz="2800">
              <a:solidFill>
                <a:schemeClr val="tx1"/>
              </a:solidFill>
              <a:ea typeface="DFKai-SB" panose="03000509000000000000" pitchFamily="65" charset="-120"/>
            </a:endParaRPr>
          </a:p>
        </p:txBody>
      </p:sp>
      <p:sp>
        <p:nvSpPr>
          <p:cNvPr id="119824" name="Text Box 16"/>
          <p:cNvSpPr txBox="1">
            <a:spLocks noChangeArrowheads="1"/>
          </p:cNvSpPr>
          <p:nvPr/>
        </p:nvSpPr>
        <p:spPr bwMode="auto">
          <a:xfrm>
            <a:off x="1285852" y="2571750"/>
            <a:ext cx="2817813" cy="1274195"/>
          </a:xfrm>
          <a:prstGeom prst="rect">
            <a:avLst/>
          </a:prstGeom>
          <a:noFill/>
          <a:ln w="9525" algn="ctr">
            <a:noFill/>
            <a:miter lim="800000"/>
          </a:ln>
          <a:effectLst/>
        </p:spPr>
        <p:txBody>
          <a:bodyPr>
            <a:noAutofit/>
          </a:bodyPr>
          <a:lstStyle/>
          <a:p>
            <a:pPr marL="171450" indent="-171450" algn="l">
              <a:lnSpc>
                <a:spcPct val="90000"/>
              </a:lnSpc>
              <a:spcBef>
                <a:spcPct val="25000"/>
              </a:spcBef>
              <a:buClr>
                <a:schemeClr val="tx2"/>
              </a:buClr>
              <a:buSzPct val="85000"/>
              <a:buFont typeface="Wingdings" panose="05000000000000000000" pitchFamily="2" charset="2"/>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会议个数</a:t>
            </a:r>
          </a:p>
          <a:p>
            <a:pPr marL="171450" indent="-171450" algn="l">
              <a:lnSpc>
                <a:spcPct val="90000"/>
              </a:lnSpc>
              <a:spcBef>
                <a:spcPct val="25000"/>
              </a:spcBef>
              <a:buClr>
                <a:schemeClr val="tx2"/>
              </a:buClr>
              <a:buSzPct val="85000"/>
              <a:buFont typeface="Wingdings" panose="05000000000000000000" pitchFamily="2" charset="2"/>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会议收入</a:t>
            </a:r>
          </a:p>
          <a:p>
            <a:pPr marL="171450" indent="-171450" algn="l">
              <a:lnSpc>
                <a:spcPct val="90000"/>
              </a:lnSpc>
              <a:spcBef>
                <a:spcPct val="25000"/>
              </a:spcBef>
              <a:buClr>
                <a:schemeClr val="tx2"/>
              </a:buClr>
              <a:buSzPct val="85000"/>
              <a:buFont typeface="Wingdings" panose="05000000000000000000" pitchFamily="2" charset="2"/>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会议人数</a:t>
            </a:r>
          </a:p>
        </p:txBody>
      </p:sp>
      <p:sp>
        <p:nvSpPr>
          <p:cNvPr id="119825" name="Text Box 17"/>
          <p:cNvSpPr txBox="1">
            <a:spLocks noChangeArrowheads="1"/>
          </p:cNvSpPr>
          <p:nvPr/>
        </p:nvSpPr>
        <p:spPr bwMode="auto">
          <a:xfrm>
            <a:off x="4643755" y="2499995"/>
            <a:ext cx="3173730" cy="1272540"/>
          </a:xfrm>
          <a:prstGeom prst="rect">
            <a:avLst/>
          </a:prstGeom>
          <a:noFill/>
          <a:ln w="9525" algn="ctr">
            <a:noFill/>
            <a:miter lim="800000"/>
          </a:ln>
          <a:effectLst/>
        </p:spPr>
        <p:txBody>
          <a:bodyPr wrap="square">
            <a:spAutoFit/>
          </a:bodyPr>
          <a:lstStyle/>
          <a:p>
            <a:pPr marL="171450" indent="-171450" algn="l">
              <a:lnSpc>
                <a:spcPct val="90000"/>
              </a:lnSpc>
              <a:spcBef>
                <a:spcPct val="25000"/>
              </a:spcBef>
              <a:buClr>
                <a:schemeClr val="tx2"/>
              </a:buClr>
              <a:buSzPct val="85000"/>
              <a:buFont typeface="Wingdings" panose="05000000000000000000" pitchFamily="2" charset="2"/>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国际会议个数</a:t>
            </a:r>
          </a:p>
          <a:p>
            <a:pPr marL="171450" indent="-171450" algn="l">
              <a:lnSpc>
                <a:spcPct val="90000"/>
              </a:lnSpc>
              <a:spcBef>
                <a:spcPct val="25000"/>
              </a:spcBef>
              <a:buClr>
                <a:schemeClr val="tx2"/>
              </a:buClr>
              <a:buSzPct val="85000"/>
              <a:buFont typeface="Wingdings" panose="05000000000000000000" pitchFamily="2" charset="2"/>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国际会议收入</a:t>
            </a:r>
          </a:p>
          <a:p>
            <a:pPr marL="171450" indent="-171450" algn="l">
              <a:lnSpc>
                <a:spcPct val="90000"/>
              </a:lnSpc>
              <a:spcBef>
                <a:spcPct val="25000"/>
              </a:spcBef>
              <a:buClr>
                <a:schemeClr val="tx2"/>
              </a:buClr>
              <a:buSzPct val="85000"/>
              <a:buFont typeface="Wingdings" panose="05000000000000000000" pitchFamily="2" charset="2"/>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国际会议人数</a:t>
            </a:r>
          </a:p>
        </p:txBody>
      </p:sp>
      <p:sp>
        <p:nvSpPr>
          <p:cNvPr id="29703" name="Rectangle 9"/>
          <p:cNvSpPr>
            <a:spLocks noChangeArrowheads="1"/>
          </p:cNvSpPr>
          <p:nvPr/>
        </p:nvSpPr>
        <p:spPr bwMode="auto">
          <a:xfrm>
            <a:off x="1754188" y="1599010"/>
            <a:ext cx="1295400" cy="216694"/>
          </a:xfrm>
          <a:prstGeom prst="rect">
            <a:avLst/>
          </a:prstGeom>
          <a:noFill/>
          <a:ln w="9525" algn="ctr">
            <a:noFill/>
            <a:miter lim="800000"/>
          </a:ln>
        </p:spPr>
        <p:txBody>
          <a:bodyPr wrap="none" anchor="ctr"/>
          <a:lstStyle/>
          <a:p>
            <a:pPr marL="342900" indent="-342900" eaLnBrk="0" hangingPunct="0">
              <a:spcBef>
                <a:spcPct val="20000"/>
              </a:spcBef>
              <a:buClr>
                <a:srgbClr val="0099FF"/>
              </a:buClr>
              <a:buSzPct val="70000"/>
              <a:buFont typeface="Wingdings" panose="05000000000000000000" pitchFamily="2" charset="2"/>
              <a:buChar char="¯"/>
            </a:pPr>
            <a:endParaRPr lang="zh-CN" altLang="zh-CN" sz="2800">
              <a:solidFill>
                <a:schemeClr val="tx1"/>
              </a:solidFill>
              <a:latin typeface="Tahoma" panose="020B0604030504040204" pitchFamily="34" charset="0"/>
              <a:ea typeface="宋体" panose="02010600030101010101" pitchFamily="2" charset="-122"/>
            </a:endParaRPr>
          </a:p>
        </p:txBody>
      </p:sp>
      <p:sp>
        <p:nvSpPr>
          <p:cNvPr id="29704" name="Rectangle 11"/>
          <p:cNvSpPr>
            <a:spLocks noChangeArrowheads="1"/>
          </p:cNvSpPr>
          <p:nvPr/>
        </p:nvSpPr>
        <p:spPr bwMode="auto">
          <a:xfrm>
            <a:off x="816610" y="727075"/>
            <a:ext cx="7715250" cy="645160"/>
          </a:xfrm>
          <a:prstGeom prst="rect">
            <a:avLst/>
          </a:prstGeom>
          <a:no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zh-CN" altLang="en-US" sz="3600" b="1" dirty="0">
                <a:solidFill>
                  <a:schemeClr val="tx1"/>
                </a:solidFill>
                <a:latin typeface="Arial" panose="020B0604020202020204" pitchFamily="34" charset="0"/>
                <a:ea typeface="楷体_GB2312" panose="02010609030101010101" pitchFamily="49" charset="-122"/>
              </a:rPr>
              <a:t>（一）表内指标关联审核</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300"/>
                                  </p:stCondLst>
                                  <p:childTnLst>
                                    <p:set>
                                      <p:cBhvr>
                                        <p:cTn id="6" dur="1" fill="hold">
                                          <p:stCondLst>
                                            <p:cond delay="0"/>
                                          </p:stCondLst>
                                        </p:cTn>
                                        <p:tgtEl>
                                          <p:spTgt spid="119823"/>
                                        </p:tgtEl>
                                        <p:attrNameLst>
                                          <p:attrName>style.visibility</p:attrName>
                                        </p:attrNameLst>
                                      </p:cBhvr>
                                      <p:to>
                                        <p:strVal val="visible"/>
                                      </p:to>
                                    </p:set>
                                    <p:animEffect transition="in" filter="wipe(up)">
                                      <p:cBhvr>
                                        <p:cTn id="7" dur="500"/>
                                        <p:tgtEl>
                                          <p:spTgt spid="119823"/>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119824"/>
                                        </p:tgtEl>
                                        <p:attrNameLst>
                                          <p:attrName>style.visibility</p:attrName>
                                        </p:attrNameLst>
                                      </p:cBhvr>
                                      <p:to>
                                        <p:strVal val="visible"/>
                                      </p:to>
                                    </p:set>
                                    <p:animEffect transition="in" filter="wipe(left)">
                                      <p:cBhvr>
                                        <p:cTn id="10" dur="500"/>
                                        <p:tgtEl>
                                          <p:spTgt spid="119824"/>
                                        </p:tgtEl>
                                      </p:cBhvr>
                                    </p:animEffect>
                                  </p:childTnLst>
                                </p:cTn>
                              </p:par>
                              <p:par>
                                <p:cTn id="11" presetID="22" presetClass="entr" presetSubtype="8" fill="hold" nodeType="withEffect">
                                  <p:stCondLst>
                                    <p:cond delay="800"/>
                                  </p:stCondLst>
                                  <p:childTnLst>
                                    <p:set>
                                      <p:cBhvr>
                                        <p:cTn id="12" dur="1" fill="hold">
                                          <p:stCondLst>
                                            <p:cond delay="0"/>
                                          </p:stCondLst>
                                        </p:cTn>
                                        <p:tgtEl>
                                          <p:spTgt spid="119825"/>
                                        </p:tgtEl>
                                        <p:attrNameLst>
                                          <p:attrName>style.visibility</p:attrName>
                                        </p:attrNameLst>
                                      </p:cBhvr>
                                      <p:to>
                                        <p:strVal val="visible"/>
                                      </p:to>
                                    </p:set>
                                    <p:animEffect transition="in" filter="wipe(left)">
                                      <p:cBhvr>
                                        <p:cTn id="13" dur="500"/>
                                        <p:tgtEl>
                                          <p:spTgt spid="119825"/>
                                        </p:tgtEl>
                                      </p:cBhvr>
                                    </p:animEffect>
                                  </p:childTnLst>
                                </p:cTn>
                              </p:par>
                              <p:par>
                                <p:cTn id="14" presetID="22" presetClass="entr" presetSubtype="1" fill="hold" grpId="0" nodeType="withEffect">
                                  <p:stCondLst>
                                    <p:cond delay="300"/>
                                  </p:stCondLst>
                                  <p:childTnLst>
                                    <p:set>
                                      <p:cBhvr>
                                        <p:cTn id="15" dur="1" fill="hold">
                                          <p:stCondLst>
                                            <p:cond delay="0"/>
                                          </p:stCondLst>
                                        </p:cTn>
                                        <p:tgtEl>
                                          <p:spTgt spid="119812"/>
                                        </p:tgtEl>
                                        <p:attrNameLst>
                                          <p:attrName>style.visibility</p:attrName>
                                        </p:attrNameLst>
                                      </p:cBhvr>
                                      <p:to>
                                        <p:strVal val="visible"/>
                                      </p:to>
                                    </p:set>
                                    <p:animEffect transition="in" filter="wipe(up)">
                                      <p:cBhvr>
                                        <p:cTn id="16" dur="500"/>
                                        <p:tgtEl>
                                          <p:spTgt spid="1198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2" grpId="0" animBg="1"/>
      <p:bldP spid="119823" grpId="0" animBg="1"/>
      <p:bldP spid="1198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4"/>
          <p:cNvSpPr>
            <a:spLocks noChangeArrowheads="1"/>
          </p:cNvSpPr>
          <p:nvPr/>
        </p:nvSpPr>
        <p:spPr bwMode="auto">
          <a:xfrm>
            <a:off x="4857752" y="1714494"/>
            <a:ext cx="3167062" cy="1739504"/>
          </a:xfrm>
          <a:prstGeom prst="rect">
            <a:avLst/>
          </a:prstGeom>
          <a:solidFill>
            <a:srgbClr val="CCFF66">
              <a:alpha val="50195"/>
            </a:srgbClr>
          </a:solidFill>
          <a:ln w="9525">
            <a:noFill/>
            <a:miter lim="800000"/>
          </a:ln>
        </p:spPr>
        <p:txBody>
          <a:bodyPr wrap="none" anchor="ctr"/>
          <a:lstStyle/>
          <a:p>
            <a:pPr algn="l"/>
            <a:endParaRPr kumimoji="1" lang="zh-TW" altLang="en-US" sz="2400">
              <a:solidFill>
                <a:schemeClr val="tx1"/>
              </a:solidFill>
              <a:ea typeface="DFKai-SB" panose="03000509000000000000" pitchFamily="65" charset="-120"/>
            </a:endParaRPr>
          </a:p>
        </p:txBody>
      </p:sp>
      <p:sp>
        <p:nvSpPr>
          <p:cNvPr id="119823" name="Rectangle 15"/>
          <p:cNvSpPr>
            <a:spLocks noChangeArrowheads="1"/>
          </p:cNvSpPr>
          <p:nvPr/>
        </p:nvSpPr>
        <p:spPr bwMode="auto">
          <a:xfrm>
            <a:off x="890588" y="1731169"/>
            <a:ext cx="3321050" cy="1704975"/>
          </a:xfrm>
          <a:prstGeom prst="rect">
            <a:avLst/>
          </a:prstGeom>
          <a:solidFill>
            <a:srgbClr val="008000">
              <a:alpha val="89803"/>
            </a:srgbClr>
          </a:solidFill>
          <a:ln w="9525">
            <a:noFill/>
            <a:miter lim="800000"/>
          </a:ln>
        </p:spPr>
        <p:txBody>
          <a:bodyPr wrap="none" anchor="ctr"/>
          <a:lstStyle/>
          <a:p>
            <a:pPr algn="l"/>
            <a:endParaRPr kumimoji="1" lang="zh-TW" altLang="en-US" sz="2400">
              <a:solidFill>
                <a:schemeClr val="tx1"/>
              </a:solidFill>
              <a:ea typeface="DFKai-SB" panose="03000509000000000000" pitchFamily="65" charset="-120"/>
            </a:endParaRPr>
          </a:p>
        </p:txBody>
      </p:sp>
      <p:sp>
        <p:nvSpPr>
          <p:cNvPr id="119824" name="Text Box 16"/>
          <p:cNvSpPr txBox="1">
            <a:spLocks noChangeArrowheads="1"/>
          </p:cNvSpPr>
          <p:nvPr/>
        </p:nvSpPr>
        <p:spPr bwMode="auto">
          <a:xfrm>
            <a:off x="1071538" y="1785932"/>
            <a:ext cx="3332162" cy="1698927"/>
          </a:xfrm>
          <a:prstGeom prst="rect">
            <a:avLst/>
          </a:prstGeom>
          <a:noFill/>
          <a:ln w="9525" algn="ctr">
            <a:noFill/>
            <a:miter lim="800000"/>
          </a:ln>
          <a:effectLst/>
        </p:spPr>
        <p:txBody>
          <a:bodyPr>
            <a:spAutoFit/>
          </a:bodyPr>
          <a:lstStyle/>
          <a:p>
            <a:pPr marL="171450" indent="-171450" algn="l">
              <a:lnSpc>
                <a:spcPct val="90000"/>
              </a:lnSpc>
              <a:spcBef>
                <a:spcPct val="25000"/>
              </a:spcBef>
              <a:buClr>
                <a:schemeClr val="tx2"/>
              </a:buClr>
              <a:buSzPct val="85000"/>
              <a:buFont typeface="Wingdings" panose="05000000000000000000" pitchFamily="2" charset="2"/>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展览个数</a:t>
            </a:r>
          </a:p>
          <a:p>
            <a:pPr marL="171450" indent="-171450" algn="l">
              <a:lnSpc>
                <a:spcPct val="90000"/>
              </a:lnSpc>
              <a:spcBef>
                <a:spcPct val="25000"/>
              </a:spcBef>
              <a:buClr>
                <a:schemeClr val="tx2"/>
              </a:buClr>
              <a:buSzPct val="85000"/>
              <a:buFont typeface="Wingdings" panose="05000000000000000000" pitchFamily="2" charset="2"/>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展览收入</a:t>
            </a:r>
          </a:p>
          <a:p>
            <a:pPr marL="171450" indent="-171450" algn="l">
              <a:lnSpc>
                <a:spcPct val="90000"/>
              </a:lnSpc>
              <a:spcBef>
                <a:spcPct val="25000"/>
              </a:spcBef>
              <a:buClr>
                <a:schemeClr val="tx2"/>
              </a:buClr>
              <a:buSzPct val="85000"/>
              <a:buFont typeface="Wingdings" panose="05000000000000000000" pitchFamily="2" charset="2"/>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展览累计面积</a:t>
            </a:r>
          </a:p>
          <a:p>
            <a:pPr marL="171450" indent="-171450" algn="l">
              <a:lnSpc>
                <a:spcPct val="90000"/>
              </a:lnSpc>
              <a:spcBef>
                <a:spcPct val="25000"/>
              </a:spcBef>
              <a:buClr>
                <a:schemeClr val="tx2"/>
              </a:buClr>
              <a:buSzPct val="85000"/>
              <a:buFont typeface="Wingdings" panose="05000000000000000000" pitchFamily="2" charset="2"/>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展览观众人数</a:t>
            </a:r>
          </a:p>
        </p:txBody>
      </p:sp>
      <p:sp>
        <p:nvSpPr>
          <p:cNvPr id="119825" name="Text Box 17"/>
          <p:cNvSpPr txBox="1">
            <a:spLocks noChangeArrowheads="1"/>
          </p:cNvSpPr>
          <p:nvPr/>
        </p:nvSpPr>
        <p:spPr bwMode="auto">
          <a:xfrm>
            <a:off x="4929190" y="1714494"/>
            <a:ext cx="3319463" cy="1698927"/>
          </a:xfrm>
          <a:prstGeom prst="rect">
            <a:avLst/>
          </a:prstGeom>
          <a:noFill/>
          <a:ln w="9525" algn="ctr">
            <a:noFill/>
            <a:miter lim="800000"/>
          </a:ln>
          <a:effectLst/>
        </p:spPr>
        <p:txBody>
          <a:bodyPr>
            <a:spAutoFit/>
          </a:bodyPr>
          <a:lstStyle/>
          <a:p>
            <a:pPr marL="171450" indent="-171450" algn="l">
              <a:lnSpc>
                <a:spcPct val="90000"/>
              </a:lnSpc>
              <a:spcBef>
                <a:spcPct val="25000"/>
              </a:spcBef>
              <a:buClr>
                <a:schemeClr val="tx2"/>
              </a:buClr>
              <a:buSzPct val="85000"/>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国际展览个数</a:t>
            </a:r>
          </a:p>
          <a:p>
            <a:pPr marL="171450" indent="-171450" algn="l">
              <a:lnSpc>
                <a:spcPct val="90000"/>
              </a:lnSpc>
              <a:spcBef>
                <a:spcPct val="25000"/>
              </a:spcBef>
              <a:buClr>
                <a:schemeClr val="tx2"/>
              </a:buClr>
              <a:buSzPct val="85000"/>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国际展览收入</a:t>
            </a:r>
          </a:p>
          <a:p>
            <a:pPr marL="171450" indent="-171450" algn="l">
              <a:lnSpc>
                <a:spcPct val="90000"/>
              </a:lnSpc>
              <a:spcBef>
                <a:spcPct val="25000"/>
              </a:spcBef>
              <a:buClr>
                <a:schemeClr val="tx2"/>
              </a:buClr>
              <a:buSzPct val="85000"/>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国际展览累计面积</a:t>
            </a:r>
          </a:p>
          <a:p>
            <a:pPr marL="171450" indent="-171450" algn="l">
              <a:lnSpc>
                <a:spcPct val="90000"/>
              </a:lnSpc>
              <a:spcBef>
                <a:spcPct val="25000"/>
              </a:spcBef>
              <a:buClr>
                <a:schemeClr val="tx2"/>
              </a:buClr>
              <a:buSzPct val="85000"/>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国际展览观众人数</a:t>
            </a:r>
            <a:endParaRPr kumimoji="1" lang="en-US" altLang="zh-CN" sz="2400" b="1" dirty="0">
              <a:solidFill>
                <a:schemeClr val="tx1"/>
              </a:solidFill>
              <a:latin typeface="Arial" panose="020B0604020202020204" pitchFamily="34" charset="0"/>
              <a:ea typeface="黑体" panose="02010609060101010101" pitchFamily="2" charset="-122"/>
            </a:endParaRPr>
          </a:p>
        </p:txBody>
      </p:sp>
      <p:sp>
        <p:nvSpPr>
          <p:cNvPr id="30726" name="Rectangle 2"/>
          <p:cNvSpPr>
            <a:spLocks noChangeArrowheads="1"/>
          </p:cNvSpPr>
          <p:nvPr/>
        </p:nvSpPr>
        <p:spPr bwMode="auto">
          <a:xfrm>
            <a:off x="1214414" y="3571882"/>
            <a:ext cx="7543800" cy="594122"/>
          </a:xfrm>
          <a:prstGeom prst="rect">
            <a:avLst/>
          </a:prstGeom>
          <a:no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marL="342900" indent="-342900" algn="l">
              <a:spcBef>
                <a:spcPct val="20000"/>
              </a:spcBef>
              <a:buFontTx/>
              <a:buChar char="•"/>
            </a:pPr>
            <a:r>
              <a:rPr lang="zh-CN" altLang="en-US" sz="3400" b="1" dirty="0">
                <a:solidFill>
                  <a:srgbClr val="FF0000"/>
                </a:solidFill>
                <a:ea typeface="楷体_GB2312" panose="02010609030101010101" pitchFamily="49" charset="-122"/>
              </a:rPr>
              <a:t>同一系列指标应当同时有数</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300"/>
                                  </p:stCondLst>
                                  <p:childTnLst>
                                    <p:set>
                                      <p:cBhvr>
                                        <p:cTn id="6" dur="1" fill="hold">
                                          <p:stCondLst>
                                            <p:cond delay="0"/>
                                          </p:stCondLst>
                                        </p:cTn>
                                        <p:tgtEl>
                                          <p:spTgt spid="119823"/>
                                        </p:tgtEl>
                                        <p:attrNameLst>
                                          <p:attrName>style.visibility</p:attrName>
                                        </p:attrNameLst>
                                      </p:cBhvr>
                                      <p:to>
                                        <p:strVal val="visible"/>
                                      </p:to>
                                    </p:set>
                                    <p:animEffect transition="in" filter="wipe(up)">
                                      <p:cBhvr>
                                        <p:cTn id="7" dur="500"/>
                                        <p:tgtEl>
                                          <p:spTgt spid="119823"/>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119824"/>
                                        </p:tgtEl>
                                        <p:attrNameLst>
                                          <p:attrName>style.visibility</p:attrName>
                                        </p:attrNameLst>
                                      </p:cBhvr>
                                      <p:to>
                                        <p:strVal val="visible"/>
                                      </p:to>
                                    </p:set>
                                    <p:animEffect transition="in" filter="wipe(left)">
                                      <p:cBhvr>
                                        <p:cTn id="10" dur="500"/>
                                        <p:tgtEl>
                                          <p:spTgt spid="119824"/>
                                        </p:tgtEl>
                                      </p:cBhvr>
                                    </p:animEffect>
                                  </p:childTnLst>
                                </p:cTn>
                              </p:par>
                              <p:par>
                                <p:cTn id="11" presetID="22" presetClass="entr" presetSubtype="1" fill="hold" grpId="0" nodeType="withEffect">
                                  <p:stCondLst>
                                    <p:cond delay="300"/>
                                  </p:stCondLst>
                                  <p:childTnLst>
                                    <p:set>
                                      <p:cBhvr>
                                        <p:cTn id="12" dur="1" fill="hold">
                                          <p:stCondLst>
                                            <p:cond delay="0"/>
                                          </p:stCondLst>
                                        </p:cTn>
                                        <p:tgtEl>
                                          <p:spTgt spid="119812"/>
                                        </p:tgtEl>
                                        <p:attrNameLst>
                                          <p:attrName>style.visibility</p:attrName>
                                        </p:attrNameLst>
                                      </p:cBhvr>
                                      <p:to>
                                        <p:strVal val="visible"/>
                                      </p:to>
                                    </p:set>
                                    <p:animEffect transition="in" filter="wipe(up)">
                                      <p:cBhvr>
                                        <p:cTn id="13" dur="500"/>
                                        <p:tgtEl>
                                          <p:spTgt spid="119812"/>
                                        </p:tgtEl>
                                      </p:cBhvr>
                                    </p:animEffect>
                                  </p:childTnLst>
                                </p:cTn>
                              </p:par>
                              <p:par>
                                <p:cTn id="14" presetID="22" presetClass="entr" presetSubtype="8" fill="hold" grpId="0" nodeType="withEffect">
                                  <p:stCondLst>
                                    <p:cond delay="800"/>
                                  </p:stCondLst>
                                  <p:childTnLst>
                                    <p:set>
                                      <p:cBhvr>
                                        <p:cTn id="15" dur="1" fill="hold">
                                          <p:stCondLst>
                                            <p:cond delay="0"/>
                                          </p:stCondLst>
                                        </p:cTn>
                                        <p:tgtEl>
                                          <p:spTgt spid="119825"/>
                                        </p:tgtEl>
                                        <p:attrNameLst>
                                          <p:attrName>style.visibility</p:attrName>
                                        </p:attrNameLst>
                                      </p:cBhvr>
                                      <p:to>
                                        <p:strVal val="visible"/>
                                      </p:to>
                                    </p:set>
                                    <p:animEffect transition="in" filter="wipe(left)">
                                      <p:cBhvr>
                                        <p:cTn id="16" dur="500"/>
                                        <p:tgtEl>
                                          <p:spTgt spid="1198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2" grpId="0" animBg="1"/>
      <p:bldP spid="119823" grpId="0" animBg="1"/>
      <p:bldP spid="119824" grpId="0"/>
      <p:bldP spid="1198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2"/>
          <p:cNvSpPr>
            <a:spLocks noChangeArrowheads="1"/>
          </p:cNvSpPr>
          <p:nvPr/>
        </p:nvSpPr>
        <p:spPr bwMode="auto">
          <a:xfrm>
            <a:off x="900113" y="3489722"/>
            <a:ext cx="7543800" cy="594122"/>
          </a:xfrm>
          <a:prstGeom prst="rect">
            <a:avLst/>
          </a:prstGeom>
          <a:no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marL="342900" indent="-342900" algn="l">
              <a:spcBef>
                <a:spcPct val="20000"/>
              </a:spcBef>
              <a:buFontTx/>
              <a:buChar char="•"/>
            </a:pPr>
            <a:r>
              <a:rPr lang="zh-CN" altLang="en-US" sz="3400" b="1" dirty="0">
                <a:solidFill>
                  <a:srgbClr val="FF0000"/>
                </a:solidFill>
                <a:ea typeface="楷体_GB2312" panose="02010609030101010101" pitchFamily="49" charset="-122"/>
              </a:rPr>
              <a:t>同一系列指标应当同时有数</a:t>
            </a:r>
          </a:p>
        </p:txBody>
      </p:sp>
      <p:sp>
        <p:nvSpPr>
          <p:cNvPr id="119812" name="Rectangle 4"/>
          <p:cNvSpPr>
            <a:spLocks noChangeArrowheads="1"/>
          </p:cNvSpPr>
          <p:nvPr/>
        </p:nvSpPr>
        <p:spPr bwMode="auto">
          <a:xfrm>
            <a:off x="2052320" y="1451610"/>
            <a:ext cx="4198620" cy="1837055"/>
          </a:xfrm>
          <a:prstGeom prst="rect">
            <a:avLst/>
          </a:prstGeom>
          <a:solidFill>
            <a:srgbClr val="CCFF66">
              <a:alpha val="50195"/>
            </a:srgbClr>
          </a:solidFill>
          <a:ln w="9525">
            <a:noFill/>
            <a:miter lim="800000"/>
          </a:ln>
        </p:spPr>
        <p:txBody>
          <a:bodyPr wrap="none" anchor="ctr"/>
          <a:lstStyle/>
          <a:p>
            <a:pPr algn="l"/>
            <a:endParaRPr kumimoji="1" lang="zh-TW" altLang="en-US" sz="2400">
              <a:solidFill>
                <a:schemeClr val="tx1"/>
              </a:solidFill>
              <a:ea typeface="DFKai-SB" panose="03000509000000000000" pitchFamily="65" charset="-120"/>
            </a:endParaRPr>
          </a:p>
        </p:txBody>
      </p:sp>
      <p:sp>
        <p:nvSpPr>
          <p:cNvPr id="119825" name="Text Box 17"/>
          <p:cNvSpPr txBox="1">
            <a:spLocks noChangeArrowheads="1"/>
          </p:cNvSpPr>
          <p:nvPr/>
        </p:nvSpPr>
        <p:spPr bwMode="auto">
          <a:xfrm>
            <a:off x="2089150" y="1613535"/>
            <a:ext cx="4063365" cy="1272540"/>
          </a:xfrm>
          <a:prstGeom prst="rect">
            <a:avLst/>
          </a:prstGeom>
          <a:noFill/>
          <a:ln w="9525" algn="ctr">
            <a:noFill/>
            <a:miter lim="800000"/>
          </a:ln>
          <a:effectLst/>
        </p:spPr>
        <p:txBody>
          <a:bodyPr wrap="square">
            <a:spAutoFit/>
          </a:bodyPr>
          <a:lstStyle/>
          <a:p>
            <a:pPr marL="171450" indent="-171450" algn="l">
              <a:lnSpc>
                <a:spcPct val="90000"/>
              </a:lnSpc>
              <a:spcBef>
                <a:spcPct val="25000"/>
              </a:spcBef>
              <a:buClr>
                <a:schemeClr val="tx2"/>
              </a:buClr>
              <a:buSzPct val="85000"/>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拥有（可出租）会议室个数</a:t>
            </a:r>
          </a:p>
          <a:p>
            <a:pPr marL="171450" indent="-171450" algn="l">
              <a:lnSpc>
                <a:spcPct val="90000"/>
              </a:lnSpc>
              <a:spcBef>
                <a:spcPct val="25000"/>
              </a:spcBef>
              <a:buClr>
                <a:schemeClr val="tx2"/>
              </a:buClr>
              <a:buSzPct val="85000"/>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全部会议室可容纳人数</a:t>
            </a:r>
          </a:p>
          <a:p>
            <a:pPr marL="171450" indent="-171450" algn="l">
              <a:lnSpc>
                <a:spcPct val="90000"/>
              </a:lnSpc>
              <a:spcBef>
                <a:spcPct val="25000"/>
              </a:spcBef>
              <a:buClr>
                <a:schemeClr val="tx2"/>
              </a:buClr>
              <a:buSzPct val="85000"/>
              <a:buBlip>
                <a:blip r:embed="rId2"/>
              </a:buBlip>
              <a:defRPr/>
            </a:pPr>
            <a:r>
              <a:rPr kumimoji="1" lang="zh-CN" altLang="en-US" sz="2400" b="1" dirty="0">
                <a:solidFill>
                  <a:schemeClr val="tx1"/>
                </a:solidFill>
                <a:latin typeface="Arial" panose="020B0604020202020204" pitchFamily="34" charset="0"/>
                <a:ea typeface="黑体" panose="02010609060101010101" pitchFamily="2" charset="-122"/>
              </a:rPr>
              <a:t>会议室使用面积</a:t>
            </a:r>
            <a:endParaRPr kumimoji="1" lang="en-US" altLang="zh-CN" sz="2400" b="1" dirty="0">
              <a:solidFill>
                <a:schemeClr val="tx1"/>
              </a:solidFill>
              <a:latin typeface="Arial" panose="020B0604020202020204" pitchFamily="34" charset="0"/>
              <a:ea typeface="黑体" panose="0201060906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300"/>
                                  </p:stCondLst>
                                  <p:childTnLst>
                                    <p:set>
                                      <p:cBhvr>
                                        <p:cTn id="6" dur="1" fill="hold">
                                          <p:stCondLst>
                                            <p:cond delay="0"/>
                                          </p:stCondLst>
                                        </p:cTn>
                                        <p:tgtEl>
                                          <p:spTgt spid="119812"/>
                                        </p:tgtEl>
                                        <p:attrNameLst>
                                          <p:attrName>style.visibility</p:attrName>
                                        </p:attrNameLst>
                                      </p:cBhvr>
                                      <p:to>
                                        <p:strVal val="visible"/>
                                      </p:to>
                                    </p:set>
                                    <p:animEffect transition="in" filter="wipe(up)">
                                      <p:cBhvr>
                                        <p:cTn id="7" dur="500"/>
                                        <p:tgtEl>
                                          <p:spTgt spid="119812"/>
                                        </p:tgtEl>
                                      </p:cBhvr>
                                    </p:animEffect>
                                  </p:childTnLst>
                                </p:cTn>
                              </p:par>
                              <p:par>
                                <p:cTn id="8" presetID="22" presetClass="entr" presetSubtype="8" fill="hold" grpId="0" nodeType="withEffect">
                                  <p:stCondLst>
                                    <p:cond delay="800"/>
                                  </p:stCondLst>
                                  <p:childTnLst>
                                    <p:set>
                                      <p:cBhvr>
                                        <p:cTn id="9" dur="1" fill="hold">
                                          <p:stCondLst>
                                            <p:cond delay="0"/>
                                          </p:stCondLst>
                                        </p:cTn>
                                        <p:tgtEl>
                                          <p:spTgt spid="119825"/>
                                        </p:tgtEl>
                                        <p:attrNameLst>
                                          <p:attrName>style.visibility</p:attrName>
                                        </p:attrNameLst>
                                      </p:cBhvr>
                                      <p:to>
                                        <p:strVal val="visible"/>
                                      </p:to>
                                    </p:set>
                                    <p:animEffect transition="in" filter="wipe(left)">
                                      <p:cBhvr>
                                        <p:cTn id="10" dur="500"/>
                                        <p:tgtEl>
                                          <p:spTgt spid="1198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2" grpId="0" bldLvl="0" animBg="1"/>
      <p:bldP spid="11982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8" name="AutoShape 2"/>
          <p:cNvSpPr>
            <a:spLocks noChangeArrowheads="1"/>
          </p:cNvSpPr>
          <p:nvPr/>
        </p:nvSpPr>
        <p:spPr bwMode="gray">
          <a:xfrm>
            <a:off x="2105025" y="1786890"/>
            <a:ext cx="6245225" cy="1927860"/>
          </a:xfrm>
          <a:prstGeom prst="roundRect">
            <a:avLst>
              <a:gd name="adj" fmla="val 16667"/>
            </a:avLst>
          </a:prstGeom>
          <a:gradFill rotWithShape="1">
            <a:gsLst>
              <a:gs pos="0">
                <a:srgbClr val="FF9900"/>
              </a:gs>
              <a:gs pos="100000">
                <a:srgbClr val="FF9900">
                  <a:gamma/>
                  <a:shade val="66275"/>
                  <a:invGamma/>
                </a:srgbClr>
              </a:gs>
            </a:gsLst>
            <a:lin ang="0" scaled="1"/>
          </a:gradFill>
          <a:ln w="9525">
            <a:noFill/>
            <a:round/>
          </a:ln>
          <a:effectLst>
            <a:outerShdw dist="35921" dir="2700000" algn="ctr" rotWithShape="0">
              <a:srgbClr val="080808">
                <a:alpha val="50000"/>
              </a:srgbClr>
            </a:outerShdw>
          </a:effectLst>
        </p:spPr>
        <p:txBody>
          <a:bodyPr wrap="none" anchor="ctr"/>
          <a:lstStyle/>
          <a:p>
            <a:pPr>
              <a:defRPr/>
            </a:pPr>
            <a:endParaRPr lang="zh-CN" altLang="en-US" sz="1800">
              <a:solidFill>
                <a:schemeClr val="tx1"/>
              </a:solidFill>
              <a:latin typeface="Arial" panose="020B0604020202020204" pitchFamily="34" charset="0"/>
              <a:ea typeface="宋体" panose="02010600030101010101" pitchFamily="2" charset="-122"/>
            </a:endParaRPr>
          </a:p>
        </p:txBody>
      </p:sp>
      <p:sp>
        <p:nvSpPr>
          <p:cNvPr id="32771" name="Text Box 4"/>
          <p:cNvSpPr txBox="1">
            <a:spLocks noChangeArrowheads="1"/>
          </p:cNvSpPr>
          <p:nvPr/>
        </p:nvSpPr>
        <p:spPr bwMode="gray">
          <a:xfrm>
            <a:off x="2300605" y="1869440"/>
            <a:ext cx="6008370" cy="1200329"/>
          </a:xfrm>
          <a:prstGeom prst="rect">
            <a:avLst/>
          </a:prstGeom>
          <a:noFill/>
          <a:ln w="9525" algn="ctr">
            <a:noFill/>
            <a:miter lim="800000"/>
          </a:ln>
        </p:spPr>
        <p:txBody>
          <a:bodyPr wrap="square">
            <a:spAutoFit/>
          </a:bodyPr>
          <a:lstStyle/>
          <a:p>
            <a:pPr algn="l" eaLnBrk="0" hangingPunct="0"/>
            <a:r>
              <a:rPr lang="zh-CN" altLang="en-US" sz="2400" b="1" dirty="0">
                <a:solidFill>
                  <a:schemeClr val="bg1"/>
                </a:solidFill>
                <a:latin typeface="黑体" panose="02010609060101010101" pitchFamily="2" charset="-122"/>
                <a:ea typeface="黑体" panose="02010609060101010101" pitchFamily="2" charset="-122"/>
              </a:rPr>
              <a:t>规上单位营业收入（收入合计）</a:t>
            </a:r>
            <a:endParaRPr lang="en-US" altLang="zh-CN" sz="2400" b="1" dirty="0">
              <a:solidFill>
                <a:schemeClr val="bg1"/>
              </a:solidFill>
              <a:latin typeface="黑体" panose="02010609060101010101" pitchFamily="2" charset="-122"/>
              <a:ea typeface="黑体" panose="02010609060101010101" pitchFamily="2" charset="-122"/>
            </a:endParaRPr>
          </a:p>
          <a:p>
            <a:pPr algn="l" eaLnBrk="0" hangingPunct="0"/>
            <a:r>
              <a:rPr lang="en-US" altLang="zh-CN" sz="2400" b="1" dirty="0" smtClean="0">
                <a:solidFill>
                  <a:schemeClr val="bg1"/>
                </a:solidFill>
                <a:latin typeface="黑体" panose="02010609060101010101" pitchFamily="2" charset="-122"/>
                <a:ea typeface="黑体" panose="02010609060101010101" pitchFamily="2" charset="-122"/>
              </a:rPr>
              <a:t>=S603</a:t>
            </a:r>
            <a:r>
              <a:rPr lang="zh-CN" altLang="en-US" sz="2400" b="1" dirty="0">
                <a:solidFill>
                  <a:schemeClr val="bg1"/>
                </a:solidFill>
                <a:latin typeface="黑体" panose="02010609060101010101" pitchFamily="2" charset="-122"/>
                <a:ea typeface="黑体" panose="02010609060101010101" pitchFamily="2" charset="-122"/>
              </a:rPr>
              <a:t>表营业收入</a:t>
            </a:r>
            <a:r>
              <a:rPr lang="en-US" altLang="zh-CN" sz="2400" b="1" dirty="0">
                <a:solidFill>
                  <a:schemeClr val="bg1"/>
                </a:solidFill>
                <a:latin typeface="黑体" panose="02010609060101010101" pitchFamily="2" charset="-122"/>
                <a:ea typeface="黑体" panose="02010609060101010101" pitchFamily="2" charset="-122"/>
              </a:rPr>
              <a:t>(301)</a:t>
            </a:r>
            <a:r>
              <a:rPr lang="zh-CN" altLang="en-US" sz="2400" b="1" dirty="0">
                <a:solidFill>
                  <a:schemeClr val="bg1"/>
                </a:solidFill>
                <a:latin typeface="黑体" panose="02010609060101010101" pitchFamily="2" charset="-122"/>
                <a:ea typeface="黑体" panose="02010609060101010101" pitchFamily="2" charset="-122"/>
              </a:rPr>
              <a:t>指标</a:t>
            </a:r>
            <a:r>
              <a:rPr lang="en-US" altLang="zh-CN" sz="2400" b="1" dirty="0">
                <a:solidFill>
                  <a:schemeClr val="bg1"/>
                </a:solidFill>
                <a:latin typeface="黑体" panose="02010609060101010101" pitchFamily="2" charset="-122"/>
                <a:ea typeface="黑体" panose="02010609060101010101" pitchFamily="2" charset="-122"/>
              </a:rPr>
              <a:t>(</a:t>
            </a:r>
            <a:r>
              <a:rPr lang="zh-CN" altLang="en-US" sz="2400" b="1" dirty="0">
                <a:solidFill>
                  <a:schemeClr val="bg1"/>
                </a:solidFill>
                <a:latin typeface="黑体" panose="02010609060101010101" pitchFamily="2" charset="-122"/>
                <a:ea typeface="黑体" panose="02010609060101010101" pitchFamily="2" charset="-122"/>
              </a:rPr>
              <a:t>住宿业</a:t>
            </a:r>
            <a:r>
              <a:rPr lang="en-US" altLang="zh-CN" sz="2400" b="1" dirty="0">
                <a:solidFill>
                  <a:schemeClr val="bg1"/>
                </a:solidFill>
                <a:latin typeface="黑体" panose="02010609060101010101" pitchFamily="2" charset="-122"/>
                <a:ea typeface="黑体" panose="02010609060101010101" pitchFamily="2" charset="-122"/>
              </a:rPr>
              <a:t>)</a:t>
            </a:r>
          </a:p>
          <a:p>
            <a:pPr algn="l" eaLnBrk="0" hangingPunct="0"/>
            <a:endParaRPr lang="zh-CN" altLang="en-US" sz="2400" b="1" dirty="0">
              <a:solidFill>
                <a:srgbClr val="FFFF00"/>
              </a:solidFill>
              <a:latin typeface="黑体" panose="02010609060101010101" pitchFamily="2" charset="-122"/>
              <a:ea typeface="黑体" panose="02010609060101010101" pitchFamily="2" charset="-122"/>
            </a:endParaRPr>
          </a:p>
        </p:txBody>
      </p:sp>
      <p:grpSp>
        <p:nvGrpSpPr>
          <p:cNvPr id="32772" name="Group 5"/>
          <p:cNvGrpSpPr/>
          <p:nvPr/>
        </p:nvGrpSpPr>
        <p:grpSpPr bwMode="auto">
          <a:xfrm>
            <a:off x="900113" y="1914526"/>
            <a:ext cx="1238250" cy="927497"/>
            <a:chOff x="802" y="845"/>
            <a:chExt cx="827" cy="826"/>
          </a:xfrm>
        </p:grpSpPr>
        <p:sp>
          <p:nvSpPr>
            <p:cNvPr id="32775" name="Oval 6"/>
            <p:cNvSpPr>
              <a:spLocks noChangeArrowheads="1"/>
            </p:cNvSpPr>
            <p:nvPr/>
          </p:nvSpPr>
          <p:spPr bwMode="gray">
            <a:xfrm>
              <a:off x="802" y="845"/>
              <a:ext cx="827" cy="826"/>
            </a:xfrm>
            <a:prstGeom prst="ellipse">
              <a:avLst/>
            </a:prstGeom>
            <a:solidFill>
              <a:srgbClr val="F8F8F8"/>
            </a:solidFill>
            <a:ln w="38100">
              <a:solidFill>
                <a:srgbClr val="FF9900"/>
              </a:solidFill>
              <a:round/>
            </a:ln>
          </p:spPr>
          <p:txBody>
            <a:bodyPr wrap="none" anchor="ctr"/>
            <a:lstStyle/>
            <a:p>
              <a:pPr algn="l"/>
              <a:endParaRPr lang="zh-CN" altLang="en-US" sz="1800">
                <a:solidFill>
                  <a:schemeClr val="tx1"/>
                </a:solidFill>
                <a:latin typeface="Calibri" panose="020F0502020204030204" pitchFamily="34" charset="0"/>
                <a:ea typeface="宋体" panose="02010600030101010101" pitchFamily="2" charset="-122"/>
              </a:endParaRPr>
            </a:p>
          </p:txBody>
        </p:sp>
        <p:sp>
          <p:nvSpPr>
            <p:cNvPr id="32776" name="Oval 7"/>
            <p:cNvSpPr>
              <a:spLocks noChangeArrowheads="1"/>
            </p:cNvSpPr>
            <p:nvPr/>
          </p:nvSpPr>
          <p:spPr bwMode="gray">
            <a:xfrm>
              <a:off x="836" y="879"/>
              <a:ext cx="758" cy="758"/>
            </a:xfrm>
            <a:prstGeom prst="ellipse">
              <a:avLst/>
            </a:prstGeom>
            <a:noFill/>
            <a:ln w="38100">
              <a:solidFill>
                <a:srgbClr val="FF9900">
                  <a:alpha val="70195"/>
                </a:srgbClr>
              </a:solidFill>
              <a:round/>
            </a:ln>
          </p:spPr>
          <p:txBody>
            <a:bodyPr wrap="none" anchor="ctr"/>
            <a:lstStyle/>
            <a:p>
              <a:pPr algn="l"/>
              <a:endParaRPr lang="zh-CN" altLang="en-US" sz="1800">
                <a:solidFill>
                  <a:schemeClr val="tx1"/>
                </a:solidFill>
                <a:latin typeface="Calibri" panose="020F0502020204030204" pitchFamily="34" charset="0"/>
                <a:ea typeface="宋体" panose="02010600030101010101" pitchFamily="2" charset="-122"/>
              </a:endParaRPr>
            </a:p>
          </p:txBody>
        </p:sp>
        <p:sp>
          <p:nvSpPr>
            <p:cNvPr id="32777" name="Oval 8"/>
            <p:cNvSpPr>
              <a:spLocks noChangeArrowheads="1"/>
            </p:cNvSpPr>
            <p:nvPr/>
          </p:nvSpPr>
          <p:spPr bwMode="gray">
            <a:xfrm>
              <a:off x="870" y="915"/>
              <a:ext cx="690" cy="690"/>
            </a:xfrm>
            <a:prstGeom prst="ellipse">
              <a:avLst/>
            </a:prstGeom>
            <a:noFill/>
            <a:ln w="38100">
              <a:solidFill>
                <a:srgbClr val="FF9900">
                  <a:alpha val="30196"/>
                </a:srgbClr>
              </a:solidFill>
              <a:round/>
            </a:ln>
          </p:spPr>
          <p:txBody>
            <a:bodyPr wrap="none" anchor="ctr"/>
            <a:lstStyle/>
            <a:p>
              <a:pPr algn="l"/>
              <a:endParaRPr lang="zh-CN" altLang="en-US" sz="1800">
                <a:solidFill>
                  <a:schemeClr val="tx1"/>
                </a:solidFill>
                <a:latin typeface="Calibri" panose="020F0502020204030204" pitchFamily="34" charset="0"/>
                <a:ea typeface="宋体" panose="02010600030101010101" pitchFamily="2" charset="-122"/>
              </a:endParaRPr>
            </a:p>
          </p:txBody>
        </p:sp>
      </p:grpSp>
      <p:sp>
        <p:nvSpPr>
          <p:cNvPr id="695304" name="Text Box 9"/>
          <p:cNvSpPr txBox="1">
            <a:spLocks noChangeArrowheads="1"/>
          </p:cNvSpPr>
          <p:nvPr/>
        </p:nvSpPr>
        <p:spPr bwMode="gray">
          <a:xfrm>
            <a:off x="847725" y="1914525"/>
            <a:ext cx="1238250" cy="792480"/>
          </a:xfrm>
          <a:prstGeom prst="rect">
            <a:avLst/>
          </a:prstGeom>
          <a:noFill/>
          <a:ln w="9525" algn="ctr">
            <a:noFill/>
            <a:miter lim="800000"/>
          </a:ln>
        </p:spPr>
        <p:txBody>
          <a:bodyPr wrap="square">
            <a:spAutoFit/>
          </a:bodyPr>
          <a:lstStyle/>
          <a:p>
            <a:pPr>
              <a:spcBef>
                <a:spcPct val="50000"/>
              </a:spcBef>
              <a:defRPr/>
            </a:pPr>
            <a:r>
              <a:rPr lang="zh-CN" altLang="en-US" sz="2400" b="1">
                <a:solidFill>
                  <a:srgbClr val="080808"/>
                </a:solidFill>
                <a:effectLst>
                  <a:outerShdw blurRad="38100" dist="38100" dir="2700000" algn="tl">
                    <a:srgbClr val="C0C0C0"/>
                  </a:outerShdw>
                </a:effectLst>
                <a:latin typeface="Arial" panose="020B0604020202020204" pitchFamily="34" charset="0"/>
                <a:ea typeface="宋体" panose="02010600030101010101" pitchFamily="2" charset="-122"/>
              </a:rPr>
              <a:t>跨</a:t>
            </a:r>
          </a:p>
          <a:p>
            <a:pPr>
              <a:lnSpc>
                <a:spcPct val="40000"/>
              </a:lnSpc>
              <a:spcBef>
                <a:spcPct val="50000"/>
              </a:spcBef>
              <a:defRPr/>
            </a:pPr>
            <a:r>
              <a:rPr lang="zh-CN" altLang="en-US" sz="2400" b="1">
                <a:solidFill>
                  <a:srgbClr val="080808"/>
                </a:solidFill>
                <a:effectLst>
                  <a:outerShdw blurRad="38100" dist="38100" dir="2700000" algn="tl">
                    <a:srgbClr val="C0C0C0"/>
                  </a:outerShdw>
                </a:effectLst>
                <a:latin typeface="Arial" panose="020B0604020202020204" pitchFamily="34" charset="0"/>
                <a:ea typeface="宋体" panose="02010600030101010101" pitchFamily="2" charset="-122"/>
              </a:rPr>
              <a:t>财务表</a:t>
            </a:r>
          </a:p>
        </p:txBody>
      </p:sp>
      <p:sp>
        <p:nvSpPr>
          <p:cNvPr id="29704" name="Rectangle 11"/>
          <p:cNvSpPr>
            <a:spLocks noChangeArrowheads="1"/>
          </p:cNvSpPr>
          <p:nvPr/>
        </p:nvSpPr>
        <p:spPr bwMode="auto">
          <a:xfrm>
            <a:off x="816610" y="727075"/>
            <a:ext cx="7715250" cy="645160"/>
          </a:xfrm>
          <a:prstGeom prst="rect">
            <a:avLst/>
          </a:prstGeom>
          <a:no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zh-CN" altLang="en-US" sz="3600" b="1" dirty="0">
                <a:solidFill>
                  <a:schemeClr val="tx1"/>
                </a:solidFill>
                <a:latin typeface="Arial" panose="020B0604020202020204" pitchFamily="34" charset="0"/>
                <a:ea typeface="楷体_GB2312" panose="02010609030101010101" pitchFamily="49" charset="-122"/>
              </a:rPr>
              <a:t>（二）表间指标关联审核</a:t>
            </a: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Group 2"/>
          <p:cNvGrpSpPr/>
          <p:nvPr/>
        </p:nvGrpSpPr>
        <p:grpSpPr bwMode="auto">
          <a:xfrm>
            <a:off x="5621338" y="2038350"/>
            <a:ext cx="2594000" cy="1819284"/>
            <a:chOff x="144" y="384"/>
            <a:chExt cx="2080" cy="2081"/>
          </a:xfrm>
        </p:grpSpPr>
        <p:sp>
          <p:nvSpPr>
            <p:cNvPr id="688131" name="Oval 3"/>
            <p:cNvSpPr>
              <a:spLocks noChangeArrowheads="1"/>
            </p:cNvSpPr>
            <p:nvPr/>
          </p:nvSpPr>
          <p:spPr bwMode="gray">
            <a:xfrm>
              <a:off x="144" y="384"/>
              <a:ext cx="2080" cy="2081"/>
            </a:xfrm>
            <a:prstGeom prst="ellipse">
              <a:avLst/>
            </a:prstGeom>
            <a:gradFill rotWithShape="1">
              <a:gsLst>
                <a:gs pos="0">
                  <a:srgbClr val="CE893E">
                    <a:gamma/>
                    <a:shade val="72941"/>
                    <a:invGamma/>
                    <a:alpha val="71001"/>
                  </a:srgbClr>
                </a:gs>
                <a:gs pos="50000">
                  <a:srgbClr val="CE893E">
                    <a:alpha val="80000"/>
                  </a:srgbClr>
                </a:gs>
                <a:gs pos="100000">
                  <a:srgbClr val="CE893E">
                    <a:gamma/>
                    <a:shade val="72941"/>
                    <a:invGamma/>
                    <a:alpha val="71001"/>
                  </a:srgbClr>
                </a:gs>
              </a:gsLst>
              <a:lin ang="2700000" scaled="1"/>
            </a:gradFill>
            <a:ln w="9525">
              <a:noFill/>
              <a:round/>
            </a:ln>
            <a:effectLst/>
          </p:spPr>
          <p:txBody>
            <a:bodyPr wrap="none" anchor="ctr"/>
            <a:lstStyle/>
            <a:p>
              <a:pPr>
                <a:defRPr/>
              </a:pPr>
              <a:endParaRPr lang="zh-CN" altLang="en-US"/>
            </a:p>
          </p:txBody>
        </p:sp>
        <p:pic>
          <p:nvPicPr>
            <p:cNvPr id="33814" name="Picture 4" descr="Picture2"/>
            <p:cNvPicPr>
              <a:picLocks noChangeAspect="1" noChangeArrowheads="1"/>
            </p:cNvPicPr>
            <p:nvPr/>
          </p:nvPicPr>
          <p:blipFill>
            <a:blip r:embed="rId2"/>
            <a:srcRect/>
            <a:stretch>
              <a:fillRect/>
            </a:stretch>
          </p:blipFill>
          <p:spPr bwMode="gray">
            <a:xfrm>
              <a:off x="227" y="392"/>
              <a:ext cx="1918" cy="1011"/>
            </a:xfrm>
            <a:prstGeom prst="rect">
              <a:avLst/>
            </a:prstGeom>
            <a:noFill/>
            <a:ln w="9525">
              <a:noFill/>
              <a:miter lim="800000"/>
              <a:headEnd/>
              <a:tailEnd/>
            </a:ln>
          </p:spPr>
        </p:pic>
        <p:pic>
          <p:nvPicPr>
            <p:cNvPr id="33815" name="Picture 5" descr="Picture2"/>
            <p:cNvPicPr>
              <a:picLocks noChangeAspect="1" noChangeArrowheads="1"/>
            </p:cNvPicPr>
            <p:nvPr/>
          </p:nvPicPr>
          <p:blipFill>
            <a:blip r:embed="rId2"/>
            <a:srcRect/>
            <a:stretch>
              <a:fillRect/>
            </a:stretch>
          </p:blipFill>
          <p:spPr bwMode="gray">
            <a:xfrm flipV="1">
              <a:off x="228" y="1437"/>
              <a:ext cx="1918" cy="1011"/>
            </a:xfrm>
            <a:prstGeom prst="rect">
              <a:avLst/>
            </a:prstGeom>
            <a:noFill/>
            <a:ln w="9525">
              <a:noFill/>
              <a:miter lim="800000"/>
              <a:headEnd/>
              <a:tailEnd/>
            </a:ln>
          </p:spPr>
        </p:pic>
      </p:grpSp>
      <p:grpSp>
        <p:nvGrpSpPr>
          <p:cNvPr id="33795" name="Group 6"/>
          <p:cNvGrpSpPr/>
          <p:nvPr/>
        </p:nvGrpSpPr>
        <p:grpSpPr bwMode="auto">
          <a:xfrm>
            <a:off x="3505201" y="2686050"/>
            <a:ext cx="2486025" cy="1866900"/>
            <a:chOff x="144" y="384"/>
            <a:chExt cx="2080" cy="2081"/>
          </a:xfrm>
        </p:grpSpPr>
        <p:sp>
          <p:nvSpPr>
            <p:cNvPr id="688135" name="Oval 7"/>
            <p:cNvSpPr>
              <a:spLocks noChangeArrowheads="1"/>
            </p:cNvSpPr>
            <p:nvPr/>
          </p:nvSpPr>
          <p:spPr bwMode="gray">
            <a:xfrm>
              <a:off x="144" y="384"/>
              <a:ext cx="2080" cy="2081"/>
            </a:xfrm>
            <a:prstGeom prst="ellipse">
              <a:avLst/>
            </a:prstGeom>
            <a:gradFill rotWithShape="1">
              <a:gsLst>
                <a:gs pos="0">
                  <a:srgbClr val="B73CD0">
                    <a:gamma/>
                    <a:shade val="72941"/>
                    <a:invGamma/>
                    <a:alpha val="71001"/>
                  </a:srgbClr>
                </a:gs>
                <a:gs pos="50000">
                  <a:srgbClr val="B73CD0">
                    <a:alpha val="80000"/>
                  </a:srgbClr>
                </a:gs>
                <a:gs pos="100000">
                  <a:srgbClr val="B73CD0">
                    <a:gamma/>
                    <a:shade val="72941"/>
                    <a:invGamma/>
                    <a:alpha val="71001"/>
                  </a:srgbClr>
                </a:gs>
              </a:gsLst>
              <a:lin ang="2700000" scaled="1"/>
            </a:gradFill>
            <a:ln w="9525">
              <a:noFill/>
              <a:round/>
            </a:ln>
            <a:effectLst/>
          </p:spPr>
          <p:txBody>
            <a:bodyPr wrap="none" anchor="ctr"/>
            <a:lstStyle/>
            <a:p>
              <a:pPr>
                <a:defRPr/>
              </a:pPr>
              <a:endParaRPr lang="zh-CN" altLang="en-US"/>
            </a:p>
          </p:txBody>
        </p:sp>
        <p:pic>
          <p:nvPicPr>
            <p:cNvPr id="33809" name="Picture 8" descr="Picture2"/>
            <p:cNvPicPr>
              <a:picLocks noChangeAspect="1" noChangeArrowheads="1"/>
            </p:cNvPicPr>
            <p:nvPr/>
          </p:nvPicPr>
          <p:blipFill>
            <a:blip r:embed="rId2"/>
            <a:srcRect/>
            <a:stretch>
              <a:fillRect/>
            </a:stretch>
          </p:blipFill>
          <p:spPr bwMode="gray">
            <a:xfrm>
              <a:off x="227" y="392"/>
              <a:ext cx="1918" cy="1011"/>
            </a:xfrm>
            <a:prstGeom prst="rect">
              <a:avLst/>
            </a:prstGeom>
            <a:noFill/>
            <a:ln w="9525">
              <a:noFill/>
              <a:miter lim="800000"/>
              <a:headEnd/>
              <a:tailEnd/>
            </a:ln>
          </p:spPr>
        </p:pic>
        <p:pic>
          <p:nvPicPr>
            <p:cNvPr id="33810" name="Picture 9" descr="Picture2"/>
            <p:cNvPicPr>
              <a:picLocks noChangeAspect="1" noChangeArrowheads="1"/>
            </p:cNvPicPr>
            <p:nvPr/>
          </p:nvPicPr>
          <p:blipFill>
            <a:blip r:embed="rId2"/>
            <a:srcRect/>
            <a:stretch>
              <a:fillRect/>
            </a:stretch>
          </p:blipFill>
          <p:spPr bwMode="gray">
            <a:xfrm flipV="1">
              <a:off x="228" y="1437"/>
              <a:ext cx="1918" cy="1011"/>
            </a:xfrm>
            <a:prstGeom prst="rect">
              <a:avLst/>
            </a:prstGeom>
            <a:noFill/>
            <a:ln w="9525">
              <a:noFill/>
              <a:miter lim="800000"/>
              <a:headEnd/>
              <a:tailEnd/>
            </a:ln>
          </p:spPr>
        </p:pic>
      </p:grpSp>
      <p:grpSp>
        <p:nvGrpSpPr>
          <p:cNvPr id="33796" name="Group 10"/>
          <p:cNvGrpSpPr/>
          <p:nvPr/>
        </p:nvGrpSpPr>
        <p:grpSpPr bwMode="auto">
          <a:xfrm>
            <a:off x="1142976" y="1500180"/>
            <a:ext cx="2871782" cy="1966918"/>
            <a:chOff x="144" y="384"/>
            <a:chExt cx="2080" cy="2081"/>
          </a:xfrm>
        </p:grpSpPr>
        <p:sp>
          <p:nvSpPr>
            <p:cNvPr id="688139" name="Oval 11"/>
            <p:cNvSpPr>
              <a:spLocks noChangeArrowheads="1"/>
            </p:cNvSpPr>
            <p:nvPr/>
          </p:nvSpPr>
          <p:spPr bwMode="gray">
            <a:xfrm>
              <a:off x="144" y="384"/>
              <a:ext cx="2080" cy="2081"/>
            </a:xfrm>
            <a:prstGeom prst="ellipse">
              <a:avLst/>
            </a:prstGeom>
            <a:gradFill rotWithShape="1">
              <a:gsLst>
                <a:gs pos="0">
                  <a:srgbClr val="6666FF">
                    <a:gamma/>
                    <a:shade val="72941"/>
                    <a:invGamma/>
                    <a:alpha val="71001"/>
                  </a:srgbClr>
                </a:gs>
                <a:gs pos="50000">
                  <a:srgbClr val="6666FF">
                    <a:alpha val="80000"/>
                  </a:srgbClr>
                </a:gs>
                <a:gs pos="100000">
                  <a:srgbClr val="6666FF">
                    <a:gamma/>
                    <a:shade val="72941"/>
                    <a:invGamma/>
                    <a:alpha val="71001"/>
                  </a:srgbClr>
                </a:gs>
              </a:gsLst>
              <a:lin ang="2700000" scaled="1"/>
            </a:gradFill>
            <a:ln w="9525">
              <a:noFill/>
              <a:round/>
            </a:ln>
            <a:effectLst/>
          </p:spPr>
          <p:txBody>
            <a:bodyPr wrap="none" anchor="ctr"/>
            <a:lstStyle/>
            <a:p>
              <a:pPr>
                <a:defRPr/>
              </a:pPr>
              <a:endParaRPr lang="zh-CN" altLang="en-US"/>
            </a:p>
          </p:txBody>
        </p:sp>
        <p:pic>
          <p:nvPicPr>
            <p:cNvPr id="33804" name="Picture 12" descr="Picture2"/>
            <p:cNvPicPr>
              <a:picLocks noChangeAspect="1" noChangeArrowheads="1"/>
            </p:cNvPicPr>
            <p:nvPr/>
          </p:nvPicPr>
          <p:blipFill>
            <a:blip r:embed="rId2"/>
            <a:srcRect/>
            <a:stretch>
              <a:fillRect/>
            </a:stretch>
          </p:blipFill>
          <p:spPr bwMode="gray">
            <a:xfrm>
              <a:off x="227" y="392"/>
              <a:ext cx="1918" cy="1011"/>
            </a:xfrm>
            <a:prstGeom prst="rect">
              <a:avLst/>
            </a:prstGeom>
            <a:noFill/>
            <a:ln w="9525">
              <a:noFill/>
              <a:miter lim="800000"/>
              <a:headEnd/>
              <a:tailEnd/>
            </a:ln>
          </p:spPr>
        </p:pic>
        <p:pic>
          <p:nvPicPr>
            <p:cNvPr id="33805" name="Picture 13" descr="Picture2"/>
            <p:cNvPicPr>
              <a:picLocks noChangeAspect="1" noChangeArrowheads="1"/>
            </p:cNvPicPr>
            <p:nvPr/>
          </p:nvPicPr>
          <p:blipFill>
            <a:blip r:embed="rId2"/>
            <a:srcRect/>
            <a:stretch>
              <a:fillRect/>
            </a:stretch>
          </p:blipFill>
          <p:spPr bwMode="gray">
            <a:xfrm flipV="1">
              <a:off x="228" y="1437"/>
              <a:ext cx="1918" cy="1011"/>
            </a:xfrm>
            <a:prstGeom prst="rect">
              <a:avLst/>
            </a:prstGeom>
            <a:noFill/>
            <a:ln w="9525">
              <a:noFill/>
              <a:miter lim="800000"/>
              <a:headEnd/>
              <a:tailEnd/>
            </a:ln>
          </p:spPr>
        </p:pic>
      </p:grpSp>
      <p:sp>
        <p:nvSpPr>
          <p:cNvPr id="688142" name="Text Box 4"/>
          <p:cNvSpPr txBox="1">
            <a:spLocks noChangeArrowheads="1"/>
          </p:cNvSpPr>
          <p:nvPr/>
        </p:nvSpPr>
        <p:spPr bwMode="white">
          <a:xfrm>
            <a:off x="1042988" y="1653779"/>
            <a:ext cx="2336800" cy="2012859"/>
          </a:xfrm>
          <a:prstGeom prst="rect">
            <a:avLst/>
          </a:prstGeom>
          <a:noFill/>
          <a:ln w="9525" algn="ctr">
            <a:noFill/>
            <a:miter lim="800000"/>
          </a:ln>
          <a:effectLst>
            <a:outerShdw dist="17961" dir="2700000" algn="ctr" rotWithShape="0">
              <a:srgbClr val="000000">
                <a:alpha val="50000"/>
              </a:srgbClr>
            </a:outerShdw>
          </a:effectLst>
        </p:spPr>
        <p:txBody>
          <a:bodyPr>
            <a:spAutoFit/>
          </a:bodyPr>
          <a:lstStyle/>
          <a:p>
            <a:pPr marL="742950" lvl="1" indent="-285750" algn="l">
              <a:defRPr/>
            </a:pPr>
            <a:r>
              <a:rPr lang="en-US" altLang="zh-CN" sz="2400" b="1" dirty="0">
                <a:solidFill>
                  <a:schemeClr val="bg2"/>
                </a:solidFill>
                <a:latin typeface="楷体_GB2312" panose="02010609030101010101" pitchFamily="49" charset="-122"/>
                <a:ea typeface="楷体_GB2312" panose="02010609030101010101" pitchFamily="49" charset="-122"/>
              </a:rPr>
              <a:t>(1)</a:t>
            </a:r>
            <a:r>
              <a:rPr lang="zh-CN" altLang="en-US" sz="2400" b="1" dirty="0">
                <a:solidFill>
                  <a:schemeClr val="bg2"/>
                </a:solidFill>
                <a:latin typeface="楷体_GB2312" panose="02010609030101010101" pitchFamily="49" charset="-122"/>
                <a:ea typeface="楷体_GB2312" panose="02010609030101010101" pitchFamily="49" charset="-122"/>
              </a:rPr>
              <a:t> 会议收入</a:t>
            </a:r>
            <a:r>
              <a:rPr lang="en-US" altLang="zh-CN" sz="2400" b="1" dirty="0">
                <a:solidFill>
                  <a:schemeClr val="bg2"/>
                </a:solidFill>
                <a:latin typeface="楷体_GB2312" panose="02010609030101010101" pitchFamily="49" charset="-122"/>
                <a:ea typeface="楷体_GB2312" panose="02010609030101010101" pitchFamily="49" charset="-122"/>
              </a:rPr>
              <a:t>/</a:t>
            </a:r>
            <a:r>
              <a:rPr lang="zh-CN" altLang="en-US" sz="2400" b="1" dirty="0">
                <a:solidFill>
                  <a:schemeClr val="bg2"/>
                </a:solidFill>
                <a:latin typeface="楷体_GB2312" panose="02010609030101010101" pitchFamily="49" charset="-122"/>
                <a:ea typeface="楷体_GB2312" panose="02010609030101010101" pitchFamily="49" charset="-122"/>
              </a:rPr>
              <a:t>会议</a:t>
            </a:r>
          </a:p>
          <a:p>
            <a:pPr marL="742950" lvl="1" indent="-285750" algn="l">
              <a:defRPr/>
            </a:pPr>
            <a:r>
              <a:rPr lang="zh-CN" altLang="en-US" sz="2400" b="1" dirty="0">
                <a:solidFill>
                  <a:schemeClr val="bg2"/>
                </a:solidFill>
                <a:latin typeface="楷体_GB2312" panose="02010609030101010101" pitchFamily="49" charset="-122"/>
                <a:ea typeface="楷体_GB2312" panose="02010609030101010101" pitchFamily="49" charset="-122"/>
              </a:rPr>
              <a:t>个数≤</a:t>
            </a:r>
            <a:r>
              <a:rPr lang="en-US" altLang="zh-CN" sz="2400" b="1" dirty="0">
                <a:solidFill>
                  <a:schemeClr val="bg2"/>
                </a:solidFill>
                <a:latin typeface="楷体_GB2312" panose="02010609030101010101" pitchFamily="49" charset="-122"/>
                <a:ea typeface="楷体_GB2312" panose="02010609030101010101" pitchFamily="49" charset="-122"/>
              </a:rPr>
              <a:t>100</a:t>
            </a:r>
            <a:r>
              <a:rPr lang="zh-CN" altLang="en-US" sz="2400" b="1" dirty="0">
                <a:solidFill>
                  <a:schemeClr val="bg2"/>
                </a:solidFill>
                <a:latin typeface="楷体_GB2312" panose="02010609030101010101" pitchFamily="49" charset="-122"/>
                <a:ea typeface="楷体_GB2312" panose="02010609030101010101" pitchFamily="49" charset="-122"/>
              </a:rPr>
              <a:t>万元</a:t>
            </a:r>
          </a:p>
          <a:p>
            <a:pPr marL="742950" lvl="1" indent="-285750" algn="l" eaLnBrk="0" hangingPunct="0">
              <a:spcBef>
                <a:spcPct val="20000"/>
              </a:spcBef>
              <a:buClr>
                <a:srgbClr val="0099FF"/>
              </a:buClr>
              <a:buSzPct val="70000"/>
              <a:buFont typeface="Wingdings" panose="05000000000000000000" pitchFamily="2" charset="2"/>
              <a:buNone/>
              <a:defRPr/>
            </a:pPr>
            <a:endParaRPr lang="zh-CN" altLang="en-US" sz="2400" b="1" dirty="0">
              <a:solidFill>
                <a:schemeClr val="bg2"/>
              </a:solidFill>
              <a:latin typeface="楷体_GB2312" panose="02010609030101010101" pitchFamily="49" charset="-122"/>
              <a:ea typeface="楷体_GB2312" panose="02010609030101010101" pitchFamily="49" charset="-122"/>
            </a:endParaRPr>
          </a:p>
        </p:txBody>
      </p:sp>
      <p:sp>
        <p:nvSpPr>
          <p:cNvPr id="688143" name="Text Box 15"/>
          <p:cNvSpPr txBox="1">
            <a:spLocks noChangeArrowheads="1"/>
          </p:cNvSpPr>
          <p:nvPr/>
        </p:nvSpPr>
        <p:spPr bwMode="white">
          <a:xfrm>
            <a:off x="3924300" y="2901554"/>
            <a:ext cx="1727200" cy="1569660"/>
          </a:xfrm>
          <a:prstGeom prst="rect">
            <a:avLst/>
          </a:prstGeom>
          <a:noFill/>
          <a:ln w="9525" algn="ctr">
            <a:noFill/>
            <a:miter lim="800000"/>
          </a:ln>
          <a:effectLst/>
        </p:spPr>
        <p:txBody>
          <a:bodyPr>
            <a:spAutoFit/>
          </a:bodyPr>
          <a:lstStyle/>
          <a:p>
            <a:pPr algn="l">
              <a:spcBef>
                <a:spcPct val="50000"/>
              </a:spcBef>
              <a:defRPr/>
            </a:pP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(2)</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 国际会议收入</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国际会议个数≤</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100</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万元</a:t>
            </a:r>
          </a:p>
        </p:txBody>
      </p:sp>
      <p:sp>
        <p:nvSpPr>
          <p:cNvPr id="688144" name="Text Box 16"/>
          <p:cNvSpPr txBox="1">
            <a:spLocks noChangeArrowheads="1"/>
          </p:cNvSpPr>
          <p:nvPr/>
        </p:nvSpPr>
        <p:spPr bwMode="white">
          <a:xfrm>
            <a:off x="6000760" y="2143122"/>
            <a:ext cx="1752600" cy="1569660"/>
          </a:xfrm>
          <a:prstGeom prst="rect">
            <a:avLst/>
          </a:prstGeom>
          <a:noFill/>
          <a:ln w="9525" algn="ctr">
            <a:noFill/>
            <a:miter lim="800000"/>
          </a:ln>
          <a:effectLst/>
        </p:spPr>
        <p:txBody>
          <a:bodyPr>
            <a:spAutoFit/>
          </a:bodyPr>
          <a:lstStyle/>
          <a:p>
            <a:pPr>
              <a:spcBef>
                <a:spcPct val="50000"/>
              </a:spcBef>
              <a:defRPr/>
            </a:pP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(3)</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 会议人数（</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310</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会议个数≤</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400</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人次</a:t>
            </a:r>
            <a:endParaRPr lang="zh-CN" altLang="en-US" sz="2400" b="1" dirty="0">
              <a:solidFill>
                <a:schemeClr val="bg2"/>
              </a:solidFill>
              <a:effectLst>
                <a:outerShdw blurRad="38100" dist="38100" dir="2700000" algn="tl">
                  <a:srgbClr val="C0C0C0"/>
                </a:outerShdw>
              </a:effectLst>
              <a:latin typeface="Arial" panose="020B0604020202020204" pitchFamily="34" charset="0"/>
              <a:ea typeface="宋体" panose="02010600030101010101" pitchFamily="2" charset="-122"/>
            </a:endParaRPr>
          </a:p>
        </p:txBody>
      </p:sp>
      <p:sp>
        <p:nvSpPr>
          <p:cNvPr id="33800" name="Text Box 17"/>
          <p:cNvSpPr txBox="1">
            <a:spLocks noChangeArrowheads="1"/>
          </p:cNvSpPr>
          <p:nvPr/>
        </p:nvSpPr>
        <p:spPr bwMode="auto">
          <a:xfrm>
            <a:off x="1403350" y="897731"/>
            <a:ext cx="6840538" cy="584775"/>
          </a:xfrm>
          <a:prstGeom prst="rect">
            <a:avLst/>
          </a:prstGeom>
          <a:noFill/>
          <a:ln w="9525">
            <a:noFill/>
            <a:miter lim="800000"/>
          </a:ln>
        </p:spPr>
        <p:txBody>
          <a:bodyPr>
            <a:spAutoFit/>
          </a:bodyPr>
          <a:lstStyle/>
          <a:p>
            <a:pPr algn="l">
              <a:spcBef>
                <a:spcPct val="50000"/>
              </a:spcBef>
            </a:pPr>
            <a:r>
              <a:rPr lang="zh-CN" altLang="en-US" sz="3200" b="1">
                <a:solidFill>
                  <a:schemeClr val="tx1"/>
                </a:solidFill>
                <a:latin typeface="黑体" panose="02010609060101010101" pitchFamily="2" charset="-122"/>
                <a:ea typeface="黑体" panose="02010609060101010101" pitchFamily="2" charset="-122"/>
              </a:rPr>
              <a:t>（三）平均数审核</a:t>
            </a:r>
            <a:endParaRPr lang="en-US" altLang="zh-CN" sz="3200" b="1">
              <a:solidFill>
                <a:schemeClr val="tx1"/>
              </a:solidFill>
              <a:latin typeface="黑体" panose="02010609060101010101" pitchFamily="2" charset="-122"/>
              <a:ea typeface="黑体" panose="02010609060101010101" pitchFamily="2" charset="-122"/>
            </a:endParaRP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Group 2"/>
          <p:cNvGrpSpPr/>
          <p:nvPr/>
        </p:nvGrpSpPr>
        <p:grpSpPr bwMode="auto">
          <a:xfrm>
            <a:off x="5621338" y="2038350"/>
            <a:ext cx="2235200" cy="1676400"/>
            <a:chOff x="144" y="384"/>
            <a:chExt cx="2080" cy="2081"/>
          </a:xfrm>
        </p:grpSpPr>
        <p:sp>
          <p:nvSpPr>
            <p:cNvPr id="689155" name="Oval 3"/>
            <p:cNvSpPr>
              <a:spLocks noChangeArrowheads="1"/>
            </p:cNvSpPr>
            <p:nvPr/>
          </p:nvSpPr>
          <p:spPr bwMode="gray">
            <a:xfrm>
              <a:off x="144" y="384"/>
              <a:ext cx="2080" cy="2081"/>
            </a:xfrm>
            <a:prstGeom prst="ellipse">
              <a:avLst/>
            </a:prstGeom>
            <a:gradFill rotWithShape="1">
              <a:gsLst>
                <a:gs pos="0">
                  <a:srgbClr val="CE893E">
                    <a:gamma/>
                    <a:shade val="72941"/>
                    <a:invGamma/>
                    <a:alpha val="71001"/>
                  </a:srgbClr>
                </a:gs>
                <a:gs pos="50000">
                  <a:srgbClr val="CE893E">
                    <a:alpha val="80000"/>
                  </a:srgbClr>
                </a:gs>
                <a:gs pos="100000">
                  <a:srgbClr val="CE893E">
                    <a:gamma/>
                    <a:shade val="72941"/>
                    <a:invGamma/>
                    <a:alpha val="71001"/>
                  </a:srgbClr>
                </a:gs>
              </a:gsLst>
              <a:lin ang="2700000" scaled="1"/>
            </a:gradFill>
            <a:ln w="9525">
              <a:noFill/>
              <a:round/>
            </a:ln>
            <a:effectLst/>
          </p:spPr>
          <p:txBody>
            <a:bodyPr wrap="none" anchor="ctr"/>
            <a:lstStyle/>
            <a:p>
              <a:pPr>
                <a:defRPr/>
              </a:pPr>
              <a:endParaRPr lang="zh-CN" altLang="en-US"/>
            </a:p>
          </p:txBody>
        </p:sp>
        <p:pic>
          <p:nvPicPr>
            <p:cNvPr id="34837" name="Picture 4" descr="Picture2"/>
            <p:cNvPicPr>
              <a:picLocks noChangeAspect="1" noChangeArrowheads="1"/>
            </p:cNvPicPr>
            <p:nvPr/>
          </p:nvPicPr>
          <p:blipFill>
            <a:blip r:embed="rId2"/>
            <a:srcRect/>
            <a:stretch>
              <a:fillRect/>
            </a:stretch>
          </p:blipFill>
          <p:spPr bwMode="gray">
            <a:xfrm>
              <a:off x="227" y="392"/>
              <a:ext cx="1918" cy="1011"/>
            </a:xfrm>
            <a:prstGeom prst="rect">
              <a:avLst/>
            </a:prstGeom>
            <a:noFill/>
            <a:ln w="9525">
              <a:noFill/>
              <a:miter lim="800000"/>
              <a:headEnd/>
              <a:tailEnd/>
            </a:ln>
          </p:spPr>
        </p:pic>
        <p:pic>
          <p:nvPicPr>
            <p:cNvPr id="34838" name="Picture 5" descr="Picture2"/>
            <p:cNvPicPr>
              <a:picLocks noChangeAspect="1" noChangeArrowheads="1"/>
            </p:cNvPicPr>
            <p:nvPr/>
          </p:nvPicPr>
          <p:blipFill>
            <a:blip r:embed="rId2"/>
            <a:srcRect/>
            <a:stretch>
              <a:fillRect/>
            </a:stretch>
          </p:blipFill>
          <p:spPr bwMode="gray">
            <a:xfrm flipV="1">
              <a:off x="228" y="1437"/>
              <a:ext cx="1918" cy="1011"/>
            </a:xfrm>
            <a:prstGeom prst="rect">
              <a:avLst/>
            </a:prstGeom>
            <a:noFill/>
            <a:ln w="9525">
              <a:noFill/>
              <a:miter lim="800000"/>
              <a:headEnd/>
              <a:tailEnd/>
            </a:ln>
          </p:spPr>
        </p:pic>
      </p:grpSp>
      <p:grpSp>
        <p:nvGrpSpPr>
          <p:cNvPr id="34819" name="Group 6"/>
          <p:cNvGrpSpPr/>
          <p:nvPr/>
        </p:nvGrpSpPr>
        <p:grpSpPr bwMode="auto">
          <a:xfrm>
            <a:off x="3505201" y="2686050"/>
            <a:ext cx="2486025" cy="1866900"/>
            <a:chOff x="144" y="384"/>
            <a:chExt cx="2080" cy="2081"/>
          </a:xfrm>
        </p:grpSpPr>
        <p:sp>
          <p:nvSpPr>
            <p:cNvPr id="689159" name="Oval 7"/>
            <p:cNvSpPr>
              <a:spLocks noChangeArrowheads="1"/>
            </p:cNvSpPr>
            <p:nvPr/>
          </p:nvSpPr>
          <p:spPr bwMode="gray">
            <a:xfrm>
              <a:off x="144" y="384"/>
              <a:ext cx="2080" cy="2081"/>
            </a:xfrm>
            <a:prstGeom prst="ellipse">
              <a:avLst/>
            </a:prstGeom>
            <a:gradFill rotWithShape="1">
              <a:gsLst>
                <a:gs pos="0">
                  <a:srgbClr val="B73CD0">
                    <a:gamma/>
                    <a:shade val="72941"/>
                    <a:invGamma/>
                    <a:alpha val="71001"/>
                  </a:srgbClr>
                </a:gs>
                <a:gs pos="50000">
                  <a:srgbClr val="B73CD0">
                    <a:alpha val="80000"/>
                  </a:srgbClr>
                </a:gs>
                <a:gs pos="100000">
                  <a:srgbClr val="B73CD0">
                    <a:gamma/>
                    <a:shade val="72941"/>
                    <a:invGamma/>
                    <a:alpha val="71001"/>
                  </a:srgbClr>
                </a:gs>
              </a:gsLst>
              <a:lin ang="2700000" scaled="1"/>
            </a:gradFill>
            <a:ln w="9525">
              <a:noFill/>
              <a:round/>
            </a:ln>
            <a:effectLst/>
          </p:spPr>
          <p:txBody>
            <a:bodyPr wrap="none" anchor="ctr"/>
            <a:lstStyle/>
            <a:p>
              <a:pPr>
                <a:defRPr/>
              </a:pPr>
              <a:endParaRPr lang="zh-CN" altLang="en-US"/>
            </a:p>
          </p:txBody>
        </p:sp>
        <p:pic>
          <p:nvPicPr>
            <p:cNvPr id="34832" name="Picture 8" descr="Picture2"/>
            <p:cNvPicPr>
              <a:picLocks noChangeAspect="1" noChangeArrowheads="1"/>
            </p:cNvPicPr>
            <p:nvPr/>
          </p:nvPicPr>
          <p:blipFill>
            <a:blip r:embed="rId2"/>
            <a:srcRect/>
            <a:stretch>
              <a:fillRect/>
            </a:stretch>
          </p:blipFill>
          <p:spPr bwMode="gray">
            <a:xfrm>
              <a:off x="227" y="392"/>
              <a:ext cx="1918" cy="1011"/>
            </a:xfrm>
            <a:prstGeom prst="rect">
              <a:avLst/>
            </a:prstGeom>
            <a:noFill/>
            <a:ln w="9525">
              <a:noFill/>
              <a:miter lim="800000"/>
              <a:headEnd/>
              <a:tailEnd/>
            </a:ln>
          </p:spPr>
        </p:pic>
        <p:pic>
          <p:nvPicPr>
            <p:cNvPr id="34833" name="Picture 9" descr="Picture2"/>
            <p:cNvPicPr>
              <a:picLocks noChangeAspect="1" noChangeArrowheads="1"/>
            </p:cNvPicPr>
            <p:nvPr/>
          </p:nvPicPr>
          <p:blipFill>
            <a:blip r:embed="rId2"/>
            <a:srcRect/>
            <a:stretch>
              <a:fillRect/>
            </a:stretch>
          </p:blipFill>
          <p:spPr bwMode="gray">
            <a:xfrm flipV="1">
              <a:off x="228" y="1437"/>
              <a:ext cx="1918" cy="1011"/>
            </a:xfrm>
            <a:prstGeom prst="rect">
              <a:avLst/>
            </a:prstGeom>
            <a:noFill/>
            <a:ln w="9525">
              <a:noFill/>
              <a:miter lim="800000"/>
              <a:headEnd/>
              <a:tailEnd/>
            </a:ln>
          </p:spPr>
        </p:pic>
      </p:grpSp>
      <p:grpSp>
        <p:nvGrpSpPr>
          <p:cNvPr id="34820" name="Group 10"/>
          <p:cNvGrpSpPr/>
          <p:nvPr/>
        </p:nvGrpSpPr>
        <p:grpSpPr bwMode="auto">
          <a:xfrm>
            <a:off x="914400" y="1390650"/>
            <a:ext cx="3302000" cy="2477691"/>
            <a:chOff x="144" y="384"/>
            <a:chExt cx="2080" cy="2081"/>
          </a:xfrm>
        </p:grpSpPr>
        <p:sp>
          <p:nvSpPr>
            <p:cNvPr id="689163" name="Oval 11"/>
            <p:cNvSpPr>
              <a:spLocks noChangeArrowheads="1"/>
            </p:cNvSpPr>
            <p:nvPr/>
          </p:nvSpPr>
          <p:spPr bwMode="gray">
            <a:xfrm>
              <a:off x="144" y="384"/>
              <a:ext cx="2080" cy="2081"/>
            </a:xfrm>
            <a:prstGeom prst="ellipse">
              <a:avLst/>
            </a:prstGeom>
            <a:gradFill rotWithShape="1">
              <a:gsLst>
                <a:gs pos="0">
                  <a:srgbClr val="6666FF">
                    <a:gamma/>
                    <a:shade val="72941"/>
                    <a:invGamma/>
                    <a:alpha val="71001"/>
                  </a:srgbClr>
                </a:gs>
                <a:gs pos="50000">
                  <a:srgbClr val="6666FF">
                    <a:alpha val="80000"/>
                  </a:srgbClr>
                </a:gs>
                <a:gs pos="100000">
                  <a:srgbClr val="6666FF">
                    <a:gamma/>
                    <a:shade val="72941"/>
                    <a:invGamma/>
                    <a:alpha val="71001"/>
                  </a:srgbClr>
                </a:gs>
              </a:gsLst>
              <a:lin ang="2700000" scaled="1"/>
            </a:gradFill>
            <a:ln w="9525">
              <a:noFill/>
              <a:round/>
            </a:ln>
            <a:effectLst/>
          </p:spPr>
          <p:txBody>
            <a:bodyPr wrap="none" anchor="ctr"/>
            <a:lstStyle/>
            <a:p>
              <a:pPr>
                <a:defRPr/>
              </a:pPr>
              <a:endParaRPr lang="zh-CN" altLang="en-US"/>
            </a:p>
          </p:txBody>
        </p:sp>
        <p:pic>
          <p:nvPicPr>
            <p:cNvPr id="34827" name="Picture 12" descr="Picture2"/>
            <p:cNvPicPr>
              <a:picLocks noChangeAspect="1" noChangeArrowheads="1"/>
            </p:cNvPicPr>
            <p:nvPr/>
          </p:nvPicPr>
          <p:blipFill>
            <a:blip r:embed="rId2"/>
            <a:srcRect/>
            <a:stretch>
              <a:fillRect/>
            </a:stretch>
          </p:blipFill>
          <p:spPr bwMode="gray">
            <a:xfrm>
              <a:off x="227" y="392"/>
              <a:ext cx="1918" cy="1011"/>
            </a:xfrm>
            <a:prstGeom prst="rect">
              <a:avLst/>
            </a:prstGeom>
            <a:noFill/>
            <a:ln w="9525">
              <a:noFill/>
              <a:miter lim="800000"/>
              <a:headEnd/>
              <a:tailEnd/>
            </a:ln>
          </p:spPr>
        </p:pic>
        <p:pic>
          <p:nvPicPr>
            <p:cNvPr id="34828" name="Picture 13" descr="Picture2"/>
            <p:cNvPicPr>
              <a:picLocks noChangeAspect="1" noChangeArrowheads="1"/>
            </p:cNvPicPr>
            <p:nvPr/>
          </p:nvPicPr>
          <p:blipFill>
            <a:blip r:embed="rId2"/>
            <a:srcRect/>
            <a:stretch>
              <a:fillRect/>
            </a:stretch>
          </p:blipFill>
          <p:spPr bwMode="gray">
            <a:xfrm flipV="1">
              <a:off x="228" y="1437"/>
              <a:ext cx="1918" cy="1011"/>
            </a:xfrm>
            <a:prstGeom prst="rect">
              <a:avLst/>
            </a:prstGeom>
            <a:noFill/>
            <a:ln w="9525">
              <a:noFill/>
              <a:miter lim="800000"/>
              <a:headEnd/>
              <a:tailEnd/>
            </a:ln>
          </p:spPr>
        </p:pic>
      </p:grpSp>
      <p:sp>
        <p:nvSpPr>
          <p:cNvPr id="689166" name="Text Box 4"/>
          <p:cNvSpPr txBox="1">
            <a:spLocks noChangeArrowheads="1"/>
          </p:cNvSpPr>
          <p:nvPr/>
        </p:nvSpPr>
        <p:spPr bwMode="white">
          <a:xfrm>
            <a:off x="1042988" y="1653779"/>
            <a:ext cx="2336800" cy="2382191"/>
          </a:xfrm>
          <a:prstGeom prst="rect">
            <a:avLst/>
          </a:prstGeom>
          <a:noFill/>
          <a:ln w="9525" algn="ctr">
            <a:noFill/>
            <a:miter lim="800000"/>
          </a:ln>
          <a:effectLst>
            <a:outerShdw dist="17961" dir="2700000" algn="ctr" rotWithShape="0">
              <a:srgbClr val="000000">
                <a:alpha val="50000"/>
              </a:srgbClr>
            </a:outerShdw>
          </a:effectLst>
        </p:spPr>
        <p:txBody>
          <a:bodyPr>
            <a:spAutoFit/>
          </a:bodyPr>
          <a:lstStyle/>
          <a:p>
            <a:pPr marL="742950" lvl="1" indent="-285750" algn="l">
              <a:defRPr/>
            </a:pPr>
            <a:r>
              <a:rPr lang="en-US" altLang="zh-CN" sz="2400" b="1" dirty="0">
                <a:solidFill>
                  <a:schemeClr val="bg2"/>
                </a:solidFill>
                <a:latin typeface="楷体_GB2312" panose="02010609030101010101" pitchFamily="49" charset="-122"/>
                <a:ea typeface="楷体_GB2312" panose="02010609030101010101" pitchFamily="49" charset="-122"/>
              </a:rPr>
              <a:t>(4)</a:t>
            </a:r>
            <a:r>
              <a:rPr lang="zh-CN" altLang="en-US" sz="2400" b="1" dirty="0">
                <a:solidFill>
                  <a:schemeClr val="bg2"/>
                </a:solidFill>
                <a:latin typeface="楷体_GB2312" panose="02010609030101010101" pitchFamily="49" charset="-122"/>
                <a:ea typeface="楷体_GB2312" panose="02010609030101010101" pitchFamily="49" charset="-122"/>
              </a:rPr>
              <a:t> 国际会议人数</a:t>
            </a:r>
            <a:r>
              <a:rPr lang="en-US" altLang="zh-CN" sz="2400" b="1" dirty="0">
                <a:solidFill>
                  <a:schemeClr val="bg2"/>
                </a:solidFill>
                <a:latin typeface="楷体_GB2312" panose="02010609030101010101" pitchFamily="49" charset="-122"/>
                <a:ea typeface="楷体_GB2312" panose="02010609030101010101" pitchFamily="49" charset="-122"/>
              </a:rPr>
              <a:t>/</a:t>
            </a:r>
            <a:r>
              <a:rPr lang="zh-CN" altLang="en-US" sz="2400" b="1">
                <a:solidFill>
                  <a:schemeClr val="bg2"/>
                </a:solidFill>
                <a:latin typeface="楷体_GB2312" panose="02010609030101010101" pitchFamily="49" charset="-122"/>
                <a:ea typeface="楷体_GB2312" panose="02010609030101010101" pitchFamily="49" charset="-122"/>
              </a:rPr>
              <a:t>国际会议</a:t>
            </a:r>
            <a:r>
              <a:rPr lang="zh-CN" altLang="en-US" sz="2400" b="1" dirty="0">
                <a:solidFill>
                  <a:schemeClr val="bg2"/>
                </a:solidFill>
                <a:latin typeface="楷体_GB2312" panose="02010609030101010101" pitchFamily="49" charset="-122"/>
                <a:ea typeface="楷体_GB2312" panose="02010609030101010101" pitchFamily="49" charset="-122"/>
              </a:rPr>
              <a:t>个数≤</a:t>
            </a:r>
            <a:r>
              <a:rPr lang="en-US" altLang="zh-CN" sz="2400" b="1" dirty="0">
                <a:solidFill>
                  <a:schemeClr val="bg2"/>
                </a:solidFill>
                <a:latin typeface="楷体_GB2312" panose="02010609030101010101" pitchFamily="49" charset="-122"/>
                <a:ea typeface="楷体_GB2312" panose="02010609030101010101" pitchFamily="49" charset="-122"/>
              </a:rPr>
              <a:t>300</a:t>
            </a:r>
            <a:r>
              <a:rPr lang="zh-CN" altLang="en-US" sz="2400" b="1" dirty="0">
                <a:solidFill>
                  <a:schemeClr val="bg2"/>
                </a:solidFill>
                <a:latin typeface="楷体_GB2312" panose="02010609030101010101" pitchFamily="49" charset="-122"/>
                <a:ea typeface="楷体_GB2312" panose="02010609030101010101" pitchFamily="49" charset="-122"/>
              </a:rPr>
              <a:t>人次</a:t>
            </a:r>
          </a:p>
          <a:p>
            <a:pPr marL="742950" lvl="1" indent="-285750" algn="l" eaLnBrk="0" hangingPunct="0">
              <a:spcBef>
                <a:spcPct val="20000"/>
              </a:spcBef>
              <a:buClr>
                <a:srgbClr val="0099FF"/>
              </a:buClr>
              <a:buSzPct val="70000"/>
              <a:buFont typeface="Wingdings" panose="05000000000000000000" pitchFamily="2" charset="2"/>
              <a:buNone/>
              <a:defRPr/>
            </a:pPr>
            <a:endParaRPr lang="zh-CN" altLang="en-US" sz="2400" b="1" dirty="0">
              <a:solidFill>
                <a:schemeClr val="bg2"/>
              </a:solidFill>
              <a:latin typeface="楷体_GB2312" panose="02010609030101010101" pitchFamily="49" charset="-122"/>
              <a:ea typeface="楷体_GB2312" panose="02010609030101010101" pitchFamily="49" charset="-122"/>
            </a:endParaRPr>
          </a:p>
        </p:txBody>
      </p:sp>
      <p:sp>
        <p:nvSpPr>
          <p:cNvPr id="689167" name="Text Box 15"/>
          <p:cNvSpPr txBox="1">
            <a:spLocks noChangeArrowheads="1"/>
          </p:cNvSpPr>
          <p:nvPr/>
        </p:nvSpPr>
        <p:spPr bwMode="white">
          <a:xfrm>
            <a:off x="3924300" y="2901554"/>
            <a:ext cx="1752600" cy="1569660"/>
          </a:xfrm>
          <a:prstGeom prst="rect">
            <a:avLst/>
          </a:prstGeom>
          <a:noFill/>
          <a:ln w="9525" algn="ctr">
            <a:noFill/>
            <a:miter lim="800000"/>
          </a:ln>
          <a:effectLst/>
        </p:spPr>
        <p:txBody>
          <a:bodyPr>
            <a:spAutoFit/>
          </a:bodyPr>
          <a:lstStyle/>
          <a:p>
            <a:pPr algn="l">
              <a:spcBef>
                <a:spcPct val="50000"/>
              </a:spcBef>
              <a:defRPr/>
            </a:pP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(5)</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 会议室面积</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会议室个数≤</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1000</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平米</a:t>
            </a:r>
          </a:p>
        </p:txBody>
      </p:sp>
      <p:sp>
        <p:nvSpPr>
          <p:cNvPr id="17" name="矩形 16"/>
          <p:cNvSpPr/>
          <p:nvPr/>
        </p:nvSpPr>
        <p:spPr>
          <a:xfrm>
            <a:off x="5338774" y="2215748"/>
            <a:ext cx="2373345" cy="1569660"/>
          </a:xfrm>
          <a:prstGeom prst="rect">
            <a:avLst/>
          </a:prstGeom>
        </p:spPr>
        <p:txBody>
          <a:bodyPr wrap="square">
            <a:spAutoFit/>
          </a:bodyPr>
          <a:lstStyle/>
          <a:p>
            <a:pPr marL="742950" lvl="1" indent="-285750" algn="l">
              <a:defRPr/>
            </a:pPr>
            <a:r>
              <a:rPr lang="en-US" altLang="zh-CN" sz="2400" b="1" dirty="0">
                <a:solidFill>
                  <a:schemeClr val="bg2"/>
                </a:solidFill>
                <a:latin typeface="楷体_GB2312" panose="02010609030101010101" pitchFamily="49" charset="-122"/>
                <a:ea typeface="楷体_GB2312" panose="02010609030101010101" pitchFamily="49" charset="-122"/>
              </a:rPr>
              <a:t>(6)</a:t>
            </a:r>
            <a:r>
              <a:rPr lang="zh-CN" altLang="en-US" sz="2400" b="1" dirty="0">
                <a:solidFill>
                  <a:schemeClr val="bg2"/>
                </a:solidFill>
                <a:latin typeface="楷体_GB2312" panose="02010609030101010101" pitchFamily="49" charset="-122"/>
                <a:ea typeface="楷体_GB2312" panose="02010609030101010101" pitchFamily="49" charset="-122"/>
              </a:rPr>
              <a:t> 展览收入</a:t>
            </a:r>
            <a:r>
              <a:rPr lang="en-US" altLang="zh-CN" sz="2400" b="1" dirty="0">
                <a:solidFill>
                  <a:schemeClr val="bg2"/>
                </a:solidFill>
                <a:latin typeface="楷体_GB2312" panose="02010609030101010101" pitchFamily="49" charset="-122"/>
                <a:ea typeface="楷体_GB2312" panose="02010609030101010101" pitchFamily="49" charset="-122"/>
              </a:rPr>
              <a:t>/</a:t>
            </a:r>
            <a:r>
              <a:rPr lang="zh-CN" altLang="en-US" sz="2400" b="1" dirty="0">
                <a:solidFill>
                  <a:schemeClr val="bg2"/>
                </a:solidFill>
                <a:latin typeface="楷体_GB2312" panose="02010609030101010101" pitchFamily="49" charset="-122"/>
                <a:ea typeface="楷体_GB2312" panose="02010609030101010101" pitchFamily="49" charset="-122"/>
              </a:rPr>
              <a:t>展览</a:t>
            </a:r>
          </a:p>
          <a:p>
            <a:pPr marL="742950" lvl="1" indent="-285750" algn="l">
              <a:defRPr/>
            </a:pPr>
            <a:r>
              <a:rPr lang="zh-CN" altLang="en-US" sz="2400" b="1" dirty="0">
                <a:solidFill>
                  <a:schemeClr val="bg2"/>
                </a:solidFill>
                <a:latin typeface="楷体_GB2312" panose="02010609030101010101" pitchFamily="49" charset="-122"/>
                <a:ea typeface="楷体_GB2312" panose="02010609030101010101" pitchFamily="49" charset="-122"/>
              </a:rPr>
              <a:t>个数≤</a:t>
            </a:r>
            <a:r>
              <a:rPr lang="en-US" altLang="zh-CN" sz="2400" b="1" dirty="0">
                <a:solidFill>
                  <a:schemeClr val="bg2"/>
                </a:solidFill>
                <a:latin typeface="楷体_GB2312" panose="02010609030101010101" pitchFamily="49" charset="-122"/>
                <a:ea typeface="楷体_GB2312" panose="02010609030101010101" pitchFamily="49" charset="-122"/>
              </a:rPr>
              <a:t>1000</a:t>
            </a:r>
            <a:r>
              <a:rPr lang="zh-CN" altLang="en-US" sz="2400" b="1" dirty="0">
                <a:solidFill>
                  <a:schemeClr val="bg2"/>
                </a:solidFill>
                <a:latin typeface="楷体_GB2312" panose="02010609030101010101" pitchFamily="49" charset="-122"/>
                <a:ea typeface="楷体_GB2312" panose="02010609030101010101" pitchFamily="49" charset="-122"/>
              </a:rPr>
              <a:t>万元</a:t>
            </a: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2"/>
          <p:cNvGrpSpPr/>
          <p:nvPr/>
        </p:nvGrpSpPr>
        <p:grpSpPr bwMode="auto">
          <a:xfrm>
            <a:off x="5621338" y="2038350"/>
            <a:ext cx="2522562" cy="1962160"/>
            <a:chOff x="144" y="384"/>
            <a:chExt cx="2080" cy="2081"/>
          </a:xfrm>
        </p:grpSpPr>
        <p:sp>
          <p:nvSpPr>
            <p:cNvPr id="690179" name="Oval 3"/>
            <p:cNvSpPr>
              <a:spLocks noChangeArrowheads="1"/>
            </p:cNvSpPr>
            <p:nvPr/>
          </p:nvSpPr>
          <p:spPr bwMode="gray">
            <a:xfrm>
              <a:off x="144" y="384"/>
              <a:ext cx="2080" cy="2081"/>
            </a:xfrm>
            <a:prstGeom prst="ellipse">
              <a:avLst/>
            </a:prstGeom>
            <a:gradFill rotWithShape="1">
              <a:gsLst>
                <a:gs pos="0">
                  <a:srgbClr val="CE893E">
                    <a:gamma/>
                    <a:shade val="72941"/>
                    <a:invGamma/>
                    <a:alpha val="71001"/>
                  </a:srgbClr>
                </a:gs>
                <a:gs pos="50000">
                  <a:srgbClr val="CE893E">
                    <a:alpha val="80000"/>
                  </a:srgbClr>
                </a:gs>
                <a:gs pos="100000">
                  <a:srgbClr val="CE893E">
                    <a:gamma/>
                    <a:shade val="72941"/>
                    <a:invGamma/>
                    <a:alpha val="71001"/>
                  </a:srgbClr>
                </a:gs>
              </a:gsLst>
              <a:lin ang="2700000" scaled="1"/>
            </a:gradFill>
            <a:ln w="9525">
              <a:noFill/>
              <a:round/>
            </a:ln>
            <a:effectLst/>
          </p:spPr>
          <p:txBody>
            <a:bodyPr wrap="none" anchor="ctr"/>
            <a:lstStyle/>
            <a:p>
              <a:pPr>
                <a:defRPr/>
              </a:pPr>
              <a:endParaRPr lang="zh-CN" altLang="en-US"/>
            </a:p>
          </p:txBody>
        </p:sp>
        <p:pic>
          <p:nvPicPr>
            <p:cNvPr id="35861" name="Picture 4" descr="Picture2"/>
            <p:cNvPicPr>
              <a:picLocks noChangeAspect="1" noChangeArrowheads="1"/>
            </p:cNvPicPr>
            <p:nvPr/>
          </p:nvPicPr>
          <p:blipFill>
            <a:blip r:embed="rId2"/>
            <a:srcRect/>
            <a:stretch>
              <a:fillRect/>
            </a:stretch>
          </p:blipFill>
          <p:spPr bwMode="gray">
            <a:xfrm>
              <a:off x="227" y="392"/>
              <a:ext cx="1918" cy="1011"/>
            </a:xfrm>
            <a:prstGeom prst="rect">
              <a:avLst/>
            </a:prstGeom>
            <a:noFill/>
            <a:ln w="9525">
              <a:noFill/>
              <a:miter lim="800000"/>
              <a:headEnd/>
              <a:tailEnd/>
            </a:ln>
          </p:spPr>
        </p:pic>
        <p:pic>
          <p:nvPicPr>
            <p:cNvPr id="35862" name="Picture 5" descr="Picture2"/>
            <p:cNvPicPr>
              <a:picLocks noChangeAspect="1" noChangeArrowheads="1"/>
            </p:cNvPicPr>
            <p:nvPr/>
          </p:nvPicPr>
          <p:blipFill>
            <a:blip r:embed="rId2"/>
            <a:srcRect/>
            <a:stretch>
              <a:fillRect/>
            </a:stretch>
          </p:blipFill>
          <p:spPr bwMode="gray">
            <a:xfrm flipV="1">
              <a:off x="228" y="1437"/>
              <a:ext cx="1918" cy="1011"/>
            </a:xfrm>
            <a:prstGeom prst="rect">
              <a:avLst/>
            </a:prstGeom>
            <a:noFill/>
            <a:ln w="9525">
              <a:noFill/>
              <a:miter lim="800000"/>
              <a:headEnd/>
              <a:tailEnd/>
            </a:ln>
          </p:spPr>
        </p:pic>
      </p:grpSp>
      <p:grpSp>
        <p:nvGrpSpPr>
          <p:cNvPr id="35843" name="Group 6"/>
          <p:cNvGrpSpPr/>
          <p:nvPr/>
        </p:nvGrpSpPr>
        <p:grpSpPr bwMode="auto">
          <a:xfrm>
            <a:off x="3505201" y="2686050"/>
            <a:ext cx="2486025" cy="2171716"/>
            <a:chOff x="144" y="384"/>
            <a:chExt cx="2080" cy="2081"/>
          </a:xfrm>
        </p:grpSpPr>
        <p:sp>
          <p:nvSpPr>
            <p:cNvPr id="690183" name="Oval 7"/>
            <p:cNvSpPr>
              <a:spLocks noChangeArrowheads="1"/>
            </p:cNvSpPr>
            <p:nvPr/>
          </p:nvSpPr>
          <p:spPr bwMode="gray">
            <a:xfrm>
              <a:off x="144" y="384"/>
              <a:ext cx="2080" cy="2081"/>
            </a:xfrm>
            <a:prstGeom prst="ellipse">
              <a:avLst/>
            </a:prstGeom>
            <a:gradFill rotWithShape="1">
              <a:gsLst>
                <a:gs pos="0">
                  <a:srgbClr val="B73CD0">
                    <a:gamma/>
                    <a:shade val="72941"/>
                    <a:invGamma/>
                    <a:alpha val="71001"/>
                  </a:srgbClr>
                </a:gs>
                <a:gs pos="50000">
                  <a:srgbClr val="B73CD0">
                    <a:alpha val="80000"/>
                  </a:srgbClr>
                </a:gs>
                <a:gs pos="100000">
                  <a:srgbClr val="B73CD0">
                    <a:gamma/>
                    <a:shade val="72941"/>
                    <a:invGamma/>
                    <a:alpha val="71001"/>
                  </a:srgbClr>
                </a:gs>
              </a:gsLst>
              <a:lin ang="2700000" scaled="1"/>
            </a:gradFill>
            <a:ln w="9525">
              <a:noFill/>
              <a:round/>
            </a:ln>
            <a:effectLst/>
          </p:spPr>
          <p:txBody>
            <a:bodyPr wrap="none" anchor="ctr"/>
            <a:lstStyle/>
            <a:p>
              <a:pPr>
                <a:defRPr/>
              </a:pPr>
              <a:endParaRPr lang="zh-CN" altLang="en-US"/>
            </a:p>
          </p:txBody>
        </p:sp>
        <p:pic>
          <p:nvPicPr>
            <p:cNvPr id="35856" name="Picture 8" descr="Picture2"/>
            <p:cNvPicPr>
              <a:picLocks noChangeAspect="1" noChangeArrowheads="1"/>
            </p:cNvPicPr>
            <p:nvPr/>
          </p:nvPicPr>
          <p:blipFill>
            <a:blip r:embed="rId2"/>
            <a:srcRect/>
            <a:stretch>
              <a:fillRect/>
            </a:stretch>
          </p:blipFill>
          <p:spPr bwMode="gray">
            <a:xfrm>
              <a:off x="227" y="392"/>
              <a:ext cx="1918" cy="1011"/>
            </a:xfrm>
            <a:prstGeom prst="rect">
              <a:avLst/>
            </a:prstGeom>
            <a:noFill/>
            <a:ln w="9525">
              <a:noFill/>
              <a:miter lim="800000"/>
              <a:headEnd/>
              <a:tailEnd/>
            </a:ln>
          </p:spPr>
        </p:pic>
        <p:pic>
          <p:nvPicPr>
            <p:cNvPr id="35857" name="Picture 9" descr="Picture2"/>
            <p:cNvPicPr>
              <a:picLocks noChangeAspect="1" noChangeArrowheads="1"/>
            </p:cNvPicPr>
            <p:nvPr/>
          </p:nvPicPr>
          <p:blipFill>
            <a:blip r:embed="rId2"/>
            <a:srcRect/>
            <a:stretch>
              <a:fillRect/>
            </a:stretch>
          </p:blipFill>
          <p:spPr bwMode="gray">
            <a:xfrm flipV="1">
              <a:off x="228" y="1437"/>
              <a:ext cx="1918" cy="1011"/>
            </a:xfrm>
            <a:prstGeom prst="rect">
              <a:avLst/>
            </a:prstGeom>
            <a:noFill/>
            <a:ln w="9525">
              <a:noFill/>
              <a:miter lim="800000"/>
              <a:headEnd/>
              <a:tailEnd/>
            </a:ln>
          </p:spPr>
        </p:pic>
      </p:grpSp>
      <p:grpSp>
        <p:nvGrpSpPr>
          <p:cNvPr id="35844" name="Group 10"/>
          <p:cNvGrpSpPr/>
          <p:nvPr/>
        </p:nvGrpSpPr>
        <p:grpSpPr bwMode="auto">
          <a:xfrm>
            <a:off x="914400" y="1390650"/>
            <a:ext cx="3302000" cy="2477691"/>
            <a:chOff x="144" y="384"/>
            <a:chExt cx="2080" cy="2081"/>
          </a:xfrm>
        </p:grpSpPr>
        <p:sp>
          <p:nvSpPr>
            <p:cNvPr id="690187" name="Oval 11"/>
            <p:cNvSpPr>
              <a:spLocks noChangeArrowheads="1"/>
            </p:cNvSpPr>
            <p:nvPr/>
          </p:nvSpPr>
          <p:spPr bwMode="gray">
            <a:xfrm>
              <a:off x="144" y="384"/>
              <a:ext cx="2080" cy="2081"/>
            </a:xfrm>
            <a:prstGeom prst="ellipse">
              <a:avLst/>
            </a:prstGeom>
            <a:gradFill rotWithShape="1">
              <a:gsLst>
                <a:gs pos="0">
                  <a:srgbClr val="6666FF">
                    <a:gamma/>
                    <a:shade val="72941"/>
                    <a:invGamma/>
                    <a:alpha val="71001"/>
                  </a:srgbClr>
                </a:gs>
                <a:gs pos="50000">
                  <a:srgbClr val="6666FF">
                    <a:alpha val="80000"/>
                  </a:srgbClr>
                </a:gs>
                <a:gs pos="100000">
                  <a:srgbClr val="6666FF">
                    <a:gamma/>
                    <a:shade val="72941"/>
                    <a:invGamma/>
                    <a:alpha val="71001"/>
                  </a:srgbClr>
                </a:gs>
              </a:gsLst>
              <a:lin ang="2700000" scaled="1"/>
            </a:gradFill>
            <a:ln w="9525">
              <a:noFill/>
              <a:round/>
            </a:ln>
            <a:effectLst/>
          </p:spPr>
          <p:txBody>
            <a:bodyPr wrap="none" anchor="ctr"/>
            <a:lstStyle/>
            <a:p>
              <a:pPr>
                <a:defRPr/>
              </a:pPr>
              <a:endParaRPr lang="zh-CN" altLang="en-US"/>
            </a:p>
          </p:txBody>
        </p:sp>
        <p:pic>
          <p:nvPicPr>
            <p:cNvPr id="35851" name="Picture 12" descr="Picture2"/>
            <p:cNvPicPr>
              <a:picLocks noChangeAspect="1" noChangeArrowheads="1"/>
            </p:cNvPicPr>
            <p:nvPr/>
          </p:nvPicPr>
          <p:blipFill>
            <a:blip r:embed="rId2"/>
            <a:srcRect/>
            <a:stretch>
              <a:fillRect/>
            </a:stretch>
          </p:blipFill>
          <p:spPr bwMode="gray">
            <a:xfrm>
              <a:off x="227" y="392"/>
              <a:ext cx="1918" cy="1011"/>
            </a:xfrm>
            <a:prstGeom prst="rect">
              <a:avLst/>
            </a:prstGeom>
            <a:noFill/>
            <a:ln w="9525">
              <a:noFill/>
              <a:miter lim="800000"/>
              <a:headEnd/>
              <a:tailEnd/>
            </a:ln>
          </p:spPr>
        </p:pic>
        <p:pic>
          <p:nvPicPr>
            <p:cNvPr id="35852" name="Picture 13" descr="Picture2"/>
            <p:cNvPicPr>
              <a:picLocks noChangeAspect="1" noChangeArrowheads="1"/>
            </p:cNvPicPr>
            <p:nvPr/>
          </p:nvPicPr>
          <p:blipFill>
            <a:blip r:embed="rId2"/>
            <a:srcRect/>
            <a:stretch>
              <a:fillRect/>
            </a:stretch>
          </p:blipFill>
          <p:spPr bwMode="gray">
            <a:xfrm flipV="1">
              <a:off x="228" y="1437"/>
              <a:ext cx="1918" cy="1011"/>
            </a:xfrm>
            <a:prstGeom prst="rect">
              <a:avLst/>
            </a:prstGeom>
            <a:noFill/>
            <a:ln w="9525">
              <a:noFill/>
              <a:miter lim="800000"/>
              <a:headEnd/>
              <a:tailEnd/>
            </a:ln>
          </p:spPr>
        </p:pic>
      </p:grpSp>
      <p:sp>
        <p:nvSpPr>
          <p:cNvPr id="690190" name="Text Box 4"/>
          <p:cNvSpPr txBox="1">
            <a:spLocks noChangeArrowheads="1"/>
          </p:cNvSpPr>
          <p:nvPr/>
        </p:nvSpPr>
        <p:spPr bwMode="white">
          <a:xfrm>
            <a:off x="1285830" y="1914517"/>
            <a:ext cx="2336800" cy="2012859"/>
          </a:xfrm>
          <a:prstGeom prst="rect">
            <a:avLst/>
          </a:prstGeom>
          <a:noFill/>
          <a:ln w="9525" algn="ctr">
            <a:noFill/>
            <a:miter lim="800000"/>
          </a:ln>
          <a:effectLst>
            <a:outerShdw dist="17961" dir="2700000" algn="ctr" rotWithShape="0">
              <a:srgbClr val="000000">
                <a:alpha val="50000"/>
              </a:srgbClr>
            </a:outerShdw>
          </a:effectLst>
        </p:spPr>
        <p:txBody>
          <a:bodyPr>
            <a:spAutoFit/>
          </a:bodyPr>
          <a:lstStyle/>
          <a:p>
            <a:pPr algn="l">
              <a:spcBef>
                <a:spcPct val="50000"/>
              </a:spcBef>
              <a:defRPr/>
            </a:pP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 </a:t>
            </a:r>
            <a:r>
              <a:rPr lang="en-US" altLang="zh-CN" sz="2400" b="1" dirty="0">
                <a:solidFill>
                  <a:schemeClr val="bg2"/>
                </a:solidFill>
                <a:latin typeface="楷体_GB2312" panose="02010609030101010101" pitchFamily="49" charset="-122"/>
                <a:ea typeface="楷体_GB2312" panose="02010609030101010101" pitchFamily="49" charset="-122"/>
              </a:rPr>
              <a:t>(7)</a:t>
            </a:r>
            <a:r>
              <a:rPr lang="zh-CN" altLang="en-US" sz="2400" b="1" dirty="0">
                <a:solidFill>
                  <a:schemeClr val="bg2"/>
                </a:solidFill>
                <a:latin typeface="楷体_GB2312" panose="02010609030101010101" pitchFamily="49" charset="-122"/>
                <a:ea typeface="楷体_GB2312" panose="02010609030101010101" pitchFamily="49" charset="-122"/>
              </a:rPr>
              <a:t> 国际展览收入</a:t>
            </a:r>
            <a:r>
              <a:rPr lang="en-US" altLang="zh-CN" sz="2400" b="1" dirty="0">
                <a:solidFill>
                  <a:schemeClr val="bg2"/>
                </a:solidFill>
                <a:latin typeface="楷体_GB2312" panose="02010609030101010101" pitchFamily="49" charset="-122"/>
                <a:ea typeface="楷体_GB2312" panose="02010609030101010101" pitchFamily="49" charset="-122"/>
              </a:rPr>
              <a:t>/</a:t>
            </a:r>
            <a:r>
              <a:rPr lang="zh-CN" altLang="en-US" sz="2400" b="1" dirty="0">
                <a:solidFill>
                  <a:schemeClr val="bg2"/>
                </a:solidFill>
                <a:latin typeface="楷体_GB2312" panose="02010609030101010101" pitchFamily="49" charset="-122"/>
                <a:ea typeface="楷体_GB2312" panose="02010609030101010101" pitchFamily="49" charset="-122"/>
              </a:rPr>
              <a:t>国际展览个数≤</a:t>
            </a:r>
            <a:r>
              <a:rPr lang="en-US" altLang="zh-CN" sz="2400" b="1" dirty="0">
                <a:solidFill>
                  <a:schemeClr val="bg2"/>
                </a:solidFill>
                <a:latin typeface="楷体_GB2312" panose="02010609030101010101" pitchFamily="49" charset="-122"/>
                <a:ea typeface="楷体_GB2312" panose="02010609030101010101" pitchFamily="49" charset="-122"/>
              </a:rPr>
              <a:t>1000</a:t>
            </a:r>
            <a:r>
              <a:rPr lang="zh-CN" altLang="en-US" sz="2400" b="1" dirty="0">
                <a:solidFill>
                  <a:schemeClr val="bg2"/>
                </a:solidFill>
                <a:latin typeface="楷体_GB2312" panose="02010609030101010101" pitchFamily="49" charset="-122"/>
                <a:ea typeface="楷体_GB2312" panose="02010609030101010101" pitchFamily="49" charset="-122"/>
              </a:rPr>
              <a:t>万元</a:t>
            </a:r>
            <a:endParaRPr lang="zh-CN" altLang="en-US" sz="1800" b="1" dirty="0">
              <a:solidFill>
                <a:schemeClr val="bg2"/>
              </a:solidFill>
              <a:latin typeface="楷体_GB2312" panose="02010609030101010101" pitchFamily="49" charset="-122"/>
              <a:ea typeface="楷体_GB2312" panose="02010609030101010101" pitchFamily="49" charset="-122"/>
            </a:endParaRPr>
          </a:p>
          <a:p>
            <a:pPr marL="742950" lvl="1" indent="-285750" algn="l">
              <a:defRPr/>
            </a:pPr>
            <a:endParaRPr lang="zh-CN" altLang="en-US" sz="2400" b="1" dirty="0">
              <a:solidFill>
                <a:schemeClr val="bg2"/>
              </a:solidFill>
              <a:latin typeface="楷体_GB2312" panose="02010609030101010101" pitchFamily="49" charset="-122"/>
              <a:ea typeface="楷体_GB2312" panose="02010609030101010101" pitchFamily="49" charset="-122"/>
            </a:endParaRPr>
          </a:p>
          <a:p>
            <a:pPr marL="742950" lvl="1" indent="-285750" algn="l" eaLnBrk="0" hangingPunct="0">
              <a:spcBef>
                <a:spcPct val="20000"/>
              </a:spcBef>
              <a:buClr>
                <a:srgbClr val="0099FF"/>
              </a:buClr>
              <a:buSzPct val="70000"/>
              <a:buFont typeface="Wingdings" panose="05000000000000000000" pitchFamily="2" charset="2"/>
              <a:buNone/>
              <a:defRPr/>
            </a:pPr>
            <a:endParaRPr lang="zh-CN" altLang="en-US" sz="2400" b="1" dirty="0">
              <a:solidFill>
                <a:schemeClr val="bg2"/>
              </a:solidFill>
              <a:latin typeface="楷体_GB2312" panose="02010609030101010101" pitchFamily="49" charset="-122"/>
              <a:ea typeface="楷体_GB2312" panose="02010609030101010101" pitchFamily="49" charset="-122"/>
            </a:endParaRPr>
          </a:p>
        </p:txBody>
      </p:sp>
      <p:sp>
        <p:nvSpPr>
          <p:cNvPr id="690191" name="Text Box 15"/>
          <p:cNvSpPr txBox="1">
            <a:spLocks noChangeArrowheads="1"/>
          </p:cNvSpPr>
          <p:nvPr/>
        </p:nvSpPr>
        <p:spPr bwMode="white">
          <a:xfrm>
            <a:off x="3924300" y="2901553"/>
            <a:ext cx="1752600" cy="2185214"/>
          </a:xfrm>
          <a:prstGeom prst="rect">
            <a:avLst/>
          </a:prstGeom>
          <a:noFill/>
          <a:ln w="9525" algn="ctr">
            <a:noFill/>
            <a:miter lim="800000"/>
          </a:ln>
          <a:effectLst/>
        </p:spPr>
        <p:txBody>
          <a:bodyPr>
            <a:spAutoFit/>
          </a:bodyPr>
          <a:lstStyle/>
          <a:p>
            <a:pPr algn="l">
              <a:spcBef>
                <a:spcPct val="50000"/>
              </a:spcBef>
              <a:defRPr/>
            </a:pPr>
            <a:r>
              <a:rPr lang="zh-CN" altLang="en-US" sz="20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 </a:t>
            </a:r>
            <a:r>
              <a:rPr lang="en-US" altLang="zh-CN" sz="20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(8) </a:t>
            </a:r>
            <a:r>
              <a:rPr lang="zh-CN" altLang="en-US" sz="2000" b="1" dirty="0">
                <a:solidFill>
                  <a:schemeClr val="bg2"/>
                </a:solidFill>
                <a:effectLst>
                  <a:outerShdw blurRad="38100" dist="38100" dir="2700000" algn="tl">
                    <a:srgbClr val="C0C0C0"/>
                  </a:outerShdw>
                </a:effectLst>
                <a:latin typeface="Arial" panose="020B0604020202020204" pitchFamily="34" charset="0"/>
                <a:ea typeface="宋体" panose="02010600030101010101" pitchFamily="2" charset="-122"/>
              </a:rPr>
              <a:t>展览累计面积（含室外展览面积）</a:t>
            </a:r>
            <a:r>
              <a:rPr lang="en-US" altLang="zh-CN" sz="2000" b="1" dirty="0">
                <a:solidFill>
                  <a:schemeClr val="bg2"/>
                </a:solidFill>
                <a:effectLst>
                  <a:outerShdw blurRad="38100" dist="38100" dir="2700000" algn="tl">
                    <a:srgbClr val="C0C0C0"/>
                  </a:outerShdw>
                </a:effectLst>
                <a:latin typeface="Arial" panose="020B0604020202020204" pitchFamily="34" charset="0"/>
                <a:ea typeface="宋体" panose="02010600030101010101" pitchFamily="2" charset="-122"/>
              </a:rPr>
              <a:t>/</a:t>
            </a:r>
            <a:r>
              <a:rPr lang="zh-CN" altLang="en-US" sz="2000" b="1" dirty="0">
                <a:solidFill>
                  <a:schemeClr val="bg2"/>
                </a:solidFill>
                <a:effectLst>
                  <a:outerShdw blurRad="38100" dist="38100" dir="2700000" algn="tl">
                    <a:srgbClr val="C0C0C0"/>
                  </a:outerShdw>
                </a:effectLst>
                <a:latin typeface="Arial" panose="020B0604020202020204" pitchFamily="34" charset="0"/>
                <a:ea typeface="宋体" panose="02010600030101010101" pitchFamily="2" charset="-122"/>
              </a:rPr>
              <a:t>展览个数≤</a:t>
            </a:r>
            <a:r>
              <a:rPr lang="en-US" altLang="zh-CN" sz="2000" b="1" dirty="0">
                <a:solidFill>
                  <a:schemeClr val="bg2"/>
                </a:solidFill>
                <a:effectLst>
                  <a:outerShdw blurRad="38100" dist="38100" dir="2700000" algn="tl">
                    <a:srgbClr val="C0C0C0"/>
                  </a:outerShdw>
                </a:effectLst>
                <a:latin typeface="Arial" panose="020B0604020202020204" pitchFamily="34" charset="0"/>
                <a:ea typeface="宋体" panose="02010600030101010101" pitchFamily="2" charset="-122"/>
              </a:rPr>
              <a:t>1000</a:t>
            </a:r>
            <a:r>
              <a:rPr lang="zh-CN" altLang="en-US" sz="2000" b="1" dirty="0">
                <a:solidFill>
                  <a:schemeClr val="bg2"/>
                </a:solidFill>
                <a:effectLst>
                  <a:outerShdw blurRad="38100" dist="38100" dir="2700000" algn="tl">
                    <a:srgbClr val="C0C0C0"/>
                  </a:outerShdw>
                </a:effectLst>
                <a:latin typeface="Arial" panose="020B0604020202020204" pitchFamily="34" charset="0"/>
                <a:ea typeface="宋体" panose="02010600030101010101" pitchFamily="2" charset="-122"/>
              </a:rPr>
              <a:t>平米</a:t>
            </a:r>
          </a:p>
          <a:p>
            <a:pPr algn="l">
              <a:spcBef>
                <a:spcPct val="50000"/>
              </a:spcBef>
              <a:defRPr/>
            </a:pPr>
            <a:endPar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endParaRPr>
          </a:p>
        </p:txBody>
      </p:sp>
      <p:sp>
        <p:nvSpPr>
          <p:cNvPr id="690192" name="Text Box 16"/>
          <p:cNvSpPr txBox="1">
            <a:spLocks noChangeArrowheads="1"/>
          </p:cNvSpPr>
          <p:nvPr/>
        </p:nvSpPr>
        <p:spPr bwMode="white">
          <a:xfrm>
            <a:off x="5302261" y="2352672"/>
            <a:ext cx="2355901" cy="1200329"/>
          </a:xfrm>
          <a:prstGeom prst="rect">
            <a:avLst/>
          </a:prstGeom>
          <a:noFill/>
          <a:ln w="9525" algn="ctr">
            <a:noFill/>
            <a:miter lim="800000"/>
          </a:ln>
          <a:effectLst/>
        </p:spPr>
        <p:txBody>
          <a:bodyPr wrap="square">
            <a:spAutoFit/>
          </a:bodyPr>
          <a:lstStyle/>
          <a:p>
            <a:pPr marL="742950" lvl="1" indent="-285750" algn="l">
              <a:defRPr/>
            </a:pPr>
            <a:r>
              <a:rPr lang="zh-CN" altLang="en-US" sz="1800" b="1" dirty="0">
                <a:solidFill>
                  <a:schemeClr val="bg2"/>
                </a:solidFill>
                <a:latin typeface="楷体_GB2312" panose="02010609030101010101" pitchFamily="49" charset="-122"/>
                <a:ea typeface="楷体_GB2312" panose="02010609030101010101" pitchFamily="49" charset="-122"/>
              </a:rPr>
              <a:t>（</a:t>
            </a:r>
            <a:r>
              <a:rPr lang="en-US" altLang="zh-CN" sz="1800" b="1" dirty="0">
                <a:solidFill>
                  <a:schemeClr val="bg2"/>
                </a:solidFill>
                <a:latin typeface="楷体_GB2312" panose="02010609030101010101" pitchFamily="49" charset="-122"/>
                <a:ea typeface="楷体_GB2312" panose="02010609030101010101" pitchFamily="49" charset="-122"/>
              </a:rPr>
              <a:t>9</a:t>
            </a:r>
            <a:r>
              <a:rPr lang="zh-CN" altLang="en-US" sz="1800" b="1" dirty="0">
                <a:solidFill>
                  <a:schemeClr val="bg2"/>
                </a:solidFill>
                <a:latin typeface="楷体_GB2312" panose="02010609030101010101" pitchFamily="49" charset="-122"/>
                <a:ea typeface="楷体_GB2312" panose="02010609030101010101" pitchFamily="49" charset="-122"/>
              </a:rPr>
              <a:t>）国际展览累计面积</a:t>
            </a:r>
            <a:r>
              <a:rPr lang="en-US" altLang="zh-CN" sz="1800" b="1" dirty="0">
                <a:solidFill>
                  <a:schemeClr val="bg2"/>
                </a:solidFill>
                <a:latin typeface="楷体_GB2312" panose="02010609030101010101" pitchFamily="49" charset="-122"/>
                <a:ea typeface="楷体_GB2312" panose="02010609030101010101" pitchFamily="49" charset="-122"/>
              </a:rPr>
              <a:t>/</a:t>
            </a:r>
            <a:r>
              <a:rPr lang="zh-CN" altLang="en-US" sz="1800" b="1" dirty="0">
                <a:solidFill>
                  <a:schemeClr val="bg2"/>
                </a:solidFill>
                <a:latin typeface="楷体_GB2312" panose="02010609030101010101" pitchFamily="49" charset="-122"/>
                <a:ea typeface="楷体_GB2312" panose="02010609030101010101" pitchFamily="49" charset="-122"/>
              </a:rPr>
              <a:t>国际展览个数≤</a:t>
            </a:r>
            <a:r>
              <a:rPr lang="en-US" altLang="zh-CN" sz="1800" b="1" dirty="0">
                <a:solidFill>
                  <a:schemeClr val="bg2"/>
                </a:solidFill>
                <a:latin typeface="楷体_GB2312" panose="02010609030101010101" pitchFamily="49" charset="-122"/>
                <a:ea typeface="楷体_GB2312" panose="02010609030101010101" pitchFamily="49" charset="-122"/>
              </a:rPr>
              <a:t>1000</a:t>
            </a:r>
            <a:r>
              <a:rPr lang="zh-CN" altLang="en-US" sz="1800" b="1" dirty="0">
                <a:solidFill>
                  <a:schemeClr val="bg2"/>
                </a:solidFill>
                <a:latin typeface="楷体_GB2312" panose="02010609030101010101" pitchFamily="49" charset="-122"/>
                <a:ea typeface="楷体_GB2312" panose="02010609030101010101" pitchFamily="49" charset="-122"/>
              </a:rPr>
              <a:t>平方米</a:t>
            </a: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7" name="Group 6"/>
          <p:cNvGrpSpPr/>
          <p:nvPr/>
        </p:nvGrpSpPr>
        <p:grpSpPr bwMode="auto">
          <a:xfrm>
            <a:off x="4500562" y="1857370"/>
            <a:ext cx="3005159" cy="2063374"/>
            <a:chOff x="144" y="384"/>
            <a:chExt cx="2080" cy="2081"/>
          </a:xfrm>
        </p:grpSpPr>
        <p:sp>
          <p:nvSpPr>
            <p:cNvPr id="691207" name="Oval 7"/>
            <p:cNvSpPr>
              <a:spLocks noChangeArrowheads="1"/>
            </p:cNvSpPr>
            <p:nvPr/>
          </p:nvSpPr>
          <p:spPr bwMode="gray">
            <a:xfrm>
              <a:off x="144" y="384"/>
              <a:ext cx="2080" cy="2081"/>
            </a:xfrm>
            <a:prstGeom prst="ellipse">
              <a:avLst/>
            </a:prstGeom>
            <a:gradFill rotWithShape="1">
              <a:gsLst>
                <a:gs pos="0">
                  <a:srgbClr val="B73CD0">
                    <a:gamma/>
                    <a:shade val="72941"/>
                    <a:invGamma/>
                    <a:alpha val="71001"/>
                  </a:srgbClr>
                </a:gs>
                <a:gs pos="50000">
                  <a:srgbClr val="B73CD0">
                    <a:alpha val="80000"/>
                  </a:srgbClr>
                </a:gs>
                <a:gs pos="100000">
                  <a:srgbClr val="B73CD0">
                    <a:gamma/>
                    <a:shade val="72941"/>
                    <a:invGamma/>
                    <a:alpha val="71001"/>
                  </a:srgbClr>
                </a:gs>
              </a:gsLst>
              <a:lin ang="2700000" scaled="1"/>
            </a:gradFill>
            <a:ln w="9525">
              <a:noFill/>
              <a:round/>
            </a:ln>
            <a:effectLst/>
          </p:spPr>
          <p:txBody>
            <a:bodyPr wrap="none" anchor="ctr"/>
            <a:lstStyle/>
            <a:p>
              <a:pPr>
                <a:defRPr/>
              </a:pPr>
              <a:endParaRPr lang="zh-CN" altLang="en-US"/>
            </a:p>
          </p:txBody>
        </p:sp>
        <p:pic>
          <p:nvPicPr>
            <p:cNvPr id="36880" name="Picture 8" descr="Picture2"/>
            <p:cNvPicPr>
              <a:picLocks noChangeAspect="1" noChangeArrowheads="1"/>
            </p:cNvPicPr>
            <p:nvPr/>
          </p:nvPicPr>
          <p:blipFill>
            <a:blip r:embed="rId2"/>
            <a:srcRect/>
            <a:stretch>
              <a:fillRect/>
            </a:stretch>
          </p:blipFill>
          <p:spPr bwMode="gray">
            <a:xfrm>
              <a:off x="227" y="392"/>
              <a:ext cx="1918" cy="1011"/>
            </a:xfrm>
            <a:prstGeom prst="rect">
              <a:avLst/>
            </a:prstGeom>
            <a:noFill/>
            <a:ln w="9525">
              <a:noFill/>
              <a:miter lim="800000"/>
              <a:headEnd/>
              <a:tailEnd/>
            </a:ln>
          </p:spPr>
        </p:pic>
        <p:pic>
          <p:nvPicPr>
            <p:cNvPr id="36881" name="Picture 9" descr="Picture2"/>
            <p:cNvPicPr>
              <a:picLocks noChangeAspect="1" noChangeArrowheads="1"/>
            </p:cNvPicPr>
            <p:nvPr/>
          </p:nvPicPr>
          <p:blipFill>
            <a:blip r:embed="rId2"/>
            <a:srcRect/>
            <a:stretch>
              <a:fillRect/>
            </a:stretch>
          </p:blipFill>
          <p:spPr bwMode="gray">
            <a:xfrm flipV="1">
              <a:off x="228" y="1437"/>
              <a:ext cx="1918" cy="1011"/>
            </a:xfrm>
            <a:prstGeom prst="rect">
              <a:avLst/>
            </a:prstGeom>
            <a:noFill/>
            <a:ln w="9525">
              <a:noFill/>
              <a:miter lim="800000"/>
              <a:headEnd/>
              <a:tailEnd/>
            </a:ln>
          </p:spPr>
        </p:pic>
      </p:grpSp>
      <p:grpSp>
        <p:nvGrpSpPr>
          <p:cNvPr id="36868" name="Group 10"/>
          <p:cNvGrpSpPr/>
          <p:nvPr/>
        </p:nvGrpSpPr>
        <p:grpSpPr bwMode="auto">
          <a:xfrm>
            <a:off x="1071538" y="1643056"/>
            <a:ext cx="3086096" cy="2153847"/>
            <a:chOff x="144" y="384"/>
            <a:chExt cx="2080" cy="2081"/>
          </a:xfrm>
        </p:grpSpPr>
        <p:sp>
          <p:nvSpPr>
            <p:cNvPr id="691211" name="Oval 11"/>
            <p:cNvSpPr>
              <a:spLocks noChangeArrowheads="1"/>
            </p:cNvSpPr>
            <p:nvPr/>
          </p:nvSpPr>
          <p:spPr bwMode="gray">
            <a:xfrm>
              <a:off x="144" y="384"/>
              <a:ext cx="2080" cy="2081"/>
            </a:xfrm>
            <a:prstGeom prst="ellipse">
              <a:avLst/>
            </a:prstGeom>
            <a:gradFill rotWithShape="1">
              <a:gsLst>
                <a:gs pos="0">
                  <a:srgbClr val="6666FF">
                    <a:gamma/>
                    <a:shade val="72941"/>
                    <a:invGamma/>
                    <a:alpha val="71001"/>
                  </a:srgbClr>
                </a:gs>
                <a:gs pos="50000">
                  <a:srgbClr val="6666FF">
                    <a:alpha val="80000"/>
                  </a:srgbClr>
                </a:gs>
                <a:gs pos="100000">
                  <a:srgbClr val="6666FF">
                    <a:gamma/>
                    <a:shade val="72941"/>
                    <a:invGamma/>
                    <a:alpha val="71001"/>
                  </a:srgbClr>
                </a:gs>
              </a:gsLst>
              <a:lin ang="2700000" scaled="1"/>
            </a:gradFill>
            <a:ln w="9525">
              <a:noFill/>
              <a:round/>
            </a:ln>
            <a:effectLst/>
          </p:spPr>
          <p:txBody>
            <a:bodyPr wrap="none" anchor="ctr"/>
            <a:lstStyle/>
            <a:p>
              <a:pPr>
                <a:defRPr/>
              </a:pPr>
              <a:endParaRPr lang="zh-CN" altLang="en-US"/>
            </a:p>
          </p:txBody>
        </p:sp>
        <p:pic>
          <p:nvPicPr>
            <p:cNvPr id="36875" name="Picture 12" descr="Picture2"/>
            <p:cNvPicPr>
              <a:picLocks noChangeAspect="1" noChangeArrowheads="1"/>
            </p:cNvPicPr>
            <p:nvPr/>
          </p:nvPicPr>
          <p:blipFill>
            <a:blip r:embed="rId2"/>
            <a:srcRect/>
            <a:stretch>
              <a:fillRect/>
            </a:stretch>
          </p:blipFill>
          <p:spPr bwMode="gray">
            <a:xfrm>
              <a:off x="227" y="392"/>
              <a:ext cx="1918" cy="1011"/>
            </a:xfrm>
            <a:prstGeom prst="rect">
              <a:avLst/>
            </a:prstGeom>
            <a:noFill/>
            <a:ln w="9525">
              <a:noFill/>
              <a:miter lim="800000"/>
              <a:headEnd/>
              <a:tailEnd/>
            </a:ln>
          </p:spPr>
        </p:pic>
        <p:pic>
          <p:nvPicPr>
            <p:cNvPr id="36876" name="Picture 13" descr="Picture2"/>
            <p:cNvPicPr>
              <a:picLocks noChangeAspect="1" noChangeArrowheads="1"/>
            </p:cNvPicPr>
            <p:nvPr/>
          </p:nvPicPr>
          <p:blipFill>
            <a:blip r:embed="rId2"/>
            <a:srcRect/>
            <a:stretch>
              <a:fillRect/>
            </a:stretch>
          </p:blipFill>
          <p:spPr bwMode="gray">
            <a:xfrm flipV="1">
              <a:off x="228" y="1437"/>
              <a:ext cx="1918" cy="1011"/>
            </a:xfrm>
            <a:prstGeom prst="rect">
              <a:avLst/>
            </a:prstGeom>
            <a:noFill/>
            <a:ln w="9525">
              <a:noFill/>
              <a:miter lim="800000"/>
              <a:headEnd/>
              <a:tailEnd/>
            </a:ln>
          </p:spPr>
        </p:pic>
      </p:grpSp>
      <p:sp>
        <p:nvSpPr>
          <p:cNvPr id="691214" name="Text Box 4"/>
          <p:cNvSpPr txBox="1">
            <a:spLocks noChangeArrowheads="1"/>
          </p:cNvSpPr>
          <p:nvPr/>
        </p:nvSpPr>
        <p:spPr bwMode="white">
          <a:xfrm>
            <a:off x="857224" y="2000246"/>
            <a:ext cx="2928958" cy="1200329"/>
          </a:xfrm>
          <a:prstGeom prst="rect">
            <a:avLst/>
          </a:prstGeom>
          <a:noFill/>
          <a:ln w="9525" algn="ctr">
            <a:noFill/>
            <a:miter lim="800000"/>
          </a:ln>
          <a:effectLst>
            <a:outerShdw dist="17961" dir="2700000" algn="ctr" rotWithShape="0">
              <a:srgbClr val="000000">
                <a:alpha val="50000"/>
              </a:srgbClr>
            </a:outerShdw>
          </a:effectLst>
        </p:spPr>
        <p:txBody>
          <a:bodyPr wrap="square">
            <a:spAutoFit/>
          </a:bodyPr>
          <a:lstStyle/>
          <a:p>
            <a:pPr marL="742950" lvl="1" indent="-285750" algn="l">
              <a:defRPr/>
            </a:pP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10</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）展览观众人数</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展览个数≤</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500</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人次</a:t>
            </a:r>
            <a:endParaRPr lang="zh-CN" altLang="en-US" sz="2400" b="1" dirty="0">
              <a:solidFill>
                <a:schemeClr val="bg2"/>
              </a:solidFill>
              <a:latin typeface="楷体_GB2312" panose="02010609030101010101" pitchFamily="49" charset="-122"/>
              <a:ea typeface="楷体_GB2312" panose="02010609030101010101" pitchFamily="49" charset="-122"/>
            </a:endParaRPr>
          </a:p>
        </p:txBody>
      </p:sp>
      <p:sp>
        <p:nvSpPr>
          <p:cNvPr id="691215" name="Text Box 15"/>
          <p:cNvSpPr txBox="1">
            <a:spLocks noChangeArrowheads="1"/>
          </p:cNvSpPr>
          <p:nvPr/>
        </p:nvSpPr>
        <p:spPr bwMode="white">
          <a:xfrm>
            <a:off x="4929190" y="2071684"/>
            <a:ext cx="2071702" cy="1569660"/>
          </a:xfrm>
          <a:prstGeom prst="rect">
            <a:avLst/>
          </a:prstGeom>
          <a:noFill/>
          <a:ln w="9525" algn="ctr">
            <a:noFill/>
            <a:miter lim="800000"/>
          </a:ln>
          <a:effectLst/>
        </p:spPr>
        <p:txBody>
          <a:bodyPr wrap="square">
            <a:spAutoFit/>
          </a:bodyPr>
          <a:lstStyle/>
          <a:p>
            <a:pPr algn="l">
              <a:spcBef>
                <a:spcPct val="50000"/>
              </a:spcBef>
              <a:defRPr/>
            </a:pP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 （</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11</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）国际展览观众人数</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国际展览个数≤</a:t>
            </a:r>
            <a:r>
              <a:rPr lang="en-US" altLang="zh-CN"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500</a:t>
            </a:r>
            <a:r>
              <a:rPr lang="zh-CN" altLang="en-US" sz="2400" b="1" dirty="0">
                <a:solidFill>
                  <a:schemeClr val="bg2"/>
                </a:solidFill>
                <a:effectLst>
                  <a:outerShdw blurRad="38100" dist="38100" dir="2700000" algn="tl">
                    <a:srgbClr val="C0C0C0"/>
                  </a:outerShdw>
                </a:effectLst>
                <a:latin typeface="Arial" panose="020B0604020202020204" pitchFamily="34" charset="0"/>
                <a:ea typeface="楷体_GB2312" panose="02010609030101010101" pitchFamily="49" charset="-122"/>
              </a:rPr>
              <a:t>人次</a:t>
            </a:r>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a:xfrm>
            <a:off x="928662" y="500048"/>
            <a:ext cx="7391400" cy="857250"/>
          </a:xfrm>
        </p:spPr>
        <p:txBody>
          <a:bodyPr/>
          <a:lstStyle/>
          <a:p>
            <a:pPr eaLnBrk="1" hangingPunct="1"/>
            <a:r>
              <a:rPr lang="zh-CN" altLang="en-US" sz="3600" b="1" kern="1200">
                <a:solidFill>
                  <a:schemeClr val="tx1"/>
                </a:solidFill>
                <a:latin typeface="楷体_GB2312" panose="02010609030101010101" pitchFamily="49" charset="-122"/>
                <a:ea typeface="楷体_GB2312" panose="02010609030101010101" pitchFamily="49" charset="-122"/>
                <a:cs typeface="+mn-cs"/>
              </a:rPr>
              <a:t>（四）指标增减幅度的审核</a:t>
            </a:r>
            <a:endParaRPr lang="zh-CN" altLang="en-US" sz="2800" b="1" dirty="0">
              <a:solidFill>
                <a:srgbClr val="FF0000"/>
              </a:solidFill>
            </a:endParaRPr>
          </a:p>
        </p:txBody>
      </p:sp>
      <p:sp>
        <p:nvSpPr>
          <p:cNvPr id="37891" name="Rectangle 3"/>
          <p:cNvSpPr>
            <a:spLocks noGrp="1" noChangeArrowheads="1"/>
          </p:cNvSpPr>
          <p:nvPr>
            <p:ph idx="4294967295"/>
          </p:nvPr>
        </p:nvSpPr>
        <p:spPr>
          <a:xfrm>
            <a:off x="1188085" y="1275715"/>
            <a:ext cx="7391400" cy="3437255"/>
          </a:xfrm>
        </p:spPr>
        <p:txBody>
          <a:bodyPr/>
          <a:lstStyle/>
          <a:p>
            <a:pPr eaLnBrk="1" hangingPunct="1">
              <a:buFontTx/>
              <a:buNone/>
            </a:pPr>
            <a:r>
              <a:rPr lang="en-US" altLang="zh-CN" sz="2400" dirty="0"/>
              <a:t>1.</a:t>
            </a:r>
            <a:r>
              <a:rPr lang="zh-CN" altLang="en-US" sz="2400" dirty="0"/>
              <a:t>会展收入及其其中项大于</a:t>
            </a:r>
            <a:r>
              <a:rPr lang="en-US" altLang="zh-CN" sz="2400" dirty="0"/>
              <a:t>1000</a:t>
            </a:r>
            <a:r>
              <a:rPr lang="zh-CN" altLang="en-US" sz="2400" dirty="0"/>
              <a:t>万且增减超过</a:t>
            </a:r>
            <a:r>
              <a:rPr lang="en-US" altLang="zh-CN" sz="2400" u="sng" dirty="0">
                <a:solidFill>
                  <a:srgbClr val="FF0000"/>
                </a:solidFill>
              </a:rPr>
              <a:t>10%</a:t>
            </a:r>
          </a:p>
          <a:p>
            <a:pPr eaLnBrk="1" hangingPunct="1">
              <a:buFontTx/>
              <a:buNone/>
            </a:pPr>
            <a:r>
              <a:rPr lang="zh-CN" altLang="en-US" sz="2400" dirty="0"/>
              <a:t>   会展收入及其其中项小于等于</a:t>
            </a:r>
            <a:r>
              <a:rPr lang="en-US" altLang="zh-CN" sz="2400" dirty="0"/>
              <a:t>1000</a:t>
            </a:r>
            <a:r>
              <a:rPr lang="zh-CN" altLang="en-US" sz="2400" dirty="0"/>
              <a:t>万且增减超过</a:t>
            </a:r>
            <a:r>
              <a:rPr lang="en-US" altLang="zh-CN" sz="2400" u="sng" dirty="0">
                <a:solidFill>
                  <a:schemeClr val="tx2"/>
                </a:solidFill>
              </a:rPr>
              <a:t>30%</a:t>
            </a:r>
          </a:p>
          <a:p>
            <a:pPr eaLnBrk="1" hangingPunct="1">
              <a:buFontTx/>
              <a:buNone/>
            </a:pPr>
            <a:r>
              <a:rPr lang="en-US" altLang="zh-CN" sz="2400" dirty="0"/>
              <a:t>2.</a:t>
            </a:r>
            <a:r>
              <a:rPr lang="zh-CN" altLang="en-US" sz="2400" dirty="0"/>
              <a:t>接待展览观众人数、面积（含国际两指标）大于</a:t>
            </a:r>
            <a:r>
              <a:rPr lang="en-US" altLang="zh-CN" sz="2400" dirty="0"/>
              <a:t>10</a:t>
            </a:r>
            <a:r>
              <a:rPr lang="zh-CN" altLang="en-US" sz="2400" dirty="0"/>
              <a:t>万且增减超过</a:t>
            </a:r>
            <a:r>
              <a:rPr lang="en-US" altLang="zh-CN" sz="2400" u="sng" dirty="0">
                <a:solidFill>
                  <a:srgbClr val="FF0000"/>
                </a:solidFill>
              </a:rPr>
              <a:t>10%</a:t>
            </a:r>
            <a:endParaRPr lang="en-US" altLang="zh-CN" sz="2400" u="sng" dirty="0">
              <a:solidFill>
                <a:schemeClr val="tx2"/>
              </a:solidFill>
            </a:endParaRPr>
          </a:p>
          <a:p>
            <a:pPr eaLnBrk="1" hangingPunct="1">
              <a:buFontTx/>
              <a:buNone/>
            </a:pPr>
            <a:r>
              <a:rPr lang="zh-CN" altLang="en-US" sz="2400" dirty="0"/>
              <a:t>   接待展览观众人数、面积（含国际两指标）小于等于</a:t>
            </a:r>
            <a:r>
              <a:rPr lang="en-US" altLang="zh-CN" sz="2400" dirty="0"/>
              <a:t>10</a:t>
            </a:r>
            <a:r>
              <a:rPr lang="zh-CN" altLang="en-US" sz="2400" dirty="0"/>
              <a:t>万且增减超过</a:t>
            </a:r>
            <a:r>
              <a:rPr lang="en-US" altLang="zh-CN" sz="2400" u="sng" dirty="0">
                <a:solidFill>
                  <a:schemeClr val="tx2"/>
                </a:solidFill>
              </a:rPr>
              <a:t>30%</a:t>
            </a:r>
          </a:p>
          <a:p>
            <a:pPr eaLnBrk="1" hangingPunct="1">
              <a:buFontTx/>
              <a:buNone/>
            </a:pPr>
            <a:r>
              <a:rPr lang="en-US" altLang="zh-CN" sz="2400" dirty="0"/>
              <a:t>3.</a:t>
            </a:r>
            <a:r>
              <a:rPr lang="zh-CN" altLang="en-US" sz="2400" dirty="0"/>
              <a:t> 会议个数、展览个数大于</a:t>
            </a:r>
            <a:r>
              <a:rPr lang="en-US" altLang="zh-CN" sz="2400" dirty="0"/>
              <a:t>100</a:t>
            </a:r>
            <a:r>
              <a:rPr lang="zh-CN" altLang="en-US" sz="2400" dirty="0"/>
              <a:t>且增减超过</a:t>
            </a:r>
            <a:r>
              <a:rPr lang="en-US" altLang="zh-CN" sz="2400" u="sng" dirty="0">
                <a:solidFill>
                  <a:srgbClr val="FF0000"/>
                </a:solidFill>
              </a:rPr>
              <a:t>10%</a:t>
            </a:r>
            <a:endParaRPr lang="en-US" altLang="zh-CN" sz="2400" u="sng" dirty="0">
              <a:solidFill>
                <a:schemeClr val="tx2"/>
              </a:solidFill>
            </a:endParaRPr>
          </a:p>
          <a:p>
            <a:pPr eaLnBrk="1" hangingPunct="1">
              <a:buFontTx/>
              <a:buNone/>
            </a:pPr>
            <a:r>
              <a:rPr lang="zh-CN" altLang="en-US" sz="2400" dirty="0"/>
              <a:t>    会议个数、展览个数小于等于</a:t>
            </a:r>
            <a:r>
              <a:rPr lang="en-US" altLang="zh-CN" sz="2400" dirty="0"/>
              <a:t>100</a:t>
            </a:r>
            <a:r>
              <a:rPr lang="zh-CN" altLang="en-US" sz="2400" dirty="0"/>
              <a:t>且增减超过</a:t>
            </a:r>
            <a:r>
              <a:rPr lang="en-US" altLang="zh-CN" sz="2400" u="sng" dirty="0">
                <a:solidFill>
                  <a:schemeClr val="tx2"/>
                </a:solidFill>
              </a:rPr>
              <a:t>30%</a:t>
            </a:r>
          </a:p>
          <a:p>
            <a:pPr eaLnBrk="1" hangingPunct="1">
              <a:buFontTx/>
              <a:buNone/>
            </a:pPr>
            <a:endParaRPr lang="en-US" altLang="zh-CN" sz="24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891"/>
          <p:cNvPicPr>
            <a:picLocks noChangeAspect="1" noChangeArrowheads="1"/>
          </p:cNvPicPr>
          <p:nvPr/>
        </p:nvPicPr>
        <p:blipFill>
          <a:blip r:embed="rId3">
            <a:lum bright="52000"/>
          </a:blip>
          <a:srcRect/>
          <a:stretch>
            <a:fillRect/>
          </a:stretch>
        </p:blipFill>
        <p:spPr bwMode="auto">
          <a:xfrm>
            <a:off x="1331914" y="2356247"/>
            <a:ext cx="7127875" cy="863203"/>
          </a:xfrm>
          <a:prstGeom prst="rect">
            <a:avLst/>
          </a:prstGeom>
          <a:noFill/>
          <a:ln w="9525">
            <a:noFill/>
            <a:miter lim="800000"/>
            <a:headEnd/>
            <a:tailEnd/>
          </a:ln>
        </p:spPr>
      </p:pic>
      <p:sp>
        <p:nvSpPr>
          <p:cNvPr id="4099" name="Text Box 3"/>
          <p:cNvSpPr txBox="1">
            <a:spLocks noChangeArrowheads="1"/>
          </p:cNvSpPr>
          <p:nvPr/>
        </p:nvSpPr>
        <p:spPr bwMode="black">
          <a:xfrm>
            <a:off x="1571604" y="2500312"/>
            <a:ext cx="6627813" cy="769441"/>
          </a:xfrm>
          <a:prstGeom prst="rect">
            <a:avLst/>
          </a:prstGeom>
          <a:noFill/>
          <a:ln w="9525">
            <a:noFill/>
            <a:miter lim="800000"/>
          </a:ln>
        </p:spPr>
        <p:txBody>
          <a:bodyPr>
            <a:spAutoFit/>
          </a:bodyPr>
          <a:lstStyle/>
          <a:p>
            <a:pPr marL="120650" indent="-120650">
              <a:spcBef>
                <a:spcPct val="50000"/>
              </a:spcBef>
            </a:pPr>
            <a:r>
              <a:rPr lang="zh-CN" altLang="en-US" sz="4400" b="1" dirty="0">
                <a:solidFill>
                  <a:srgbClr val="000000"/>
                </a:solidFill>
                <a:latin typeface="Arial" panose="020B0604020202020204" pitchFamily="34" charset="0"/>
                <a:ea typeface="楷体_GB2312" panose="02010609030101010101" pitchFamily="49" charset="-122"/>
              </a:rPr>
              <a:t>一、统计范围及填报时间</a:t>
            </a: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kk1"/>
          <p:cNvPicPr>
            <a:picLocks noChangeAspect="1" noChangeArrowheads="1"/>
          </p:cNvPicPr>
          <p:nvPr/>
        </p:nvPicPr>
        <p:blipFill>
          <a:blip r:embed="rId2">
            <a:lum bright="20000"/>
          </a:blip>
          <a:srcRect/>
          <a:stretch>
            <a:fillRect/>
          </a:stretch>
        </p:blipFill>
        <p:spPr bwMode="auto">
          <a:xfrm>
            <a:off x="1547814" y="2356248"/>
            <a:ext cx="6605587" cy="683419"/>
          </a:xfrm>
          <a:prstGeom prst="rect">
            <a:avLst/>
          </a:prstGeom>
          <a:noFill/>
          <a:ln w="9525">
            <a:noFill/>
            <a:miter lim="800000"/>
            <a:headEnd/>
            <a:tailEnd/>
          </a:ln>
        </p:spPr>
      </p:pic>
      <p:sp>
        <p:nvSpPr>
          <p:cNvPr id="38915" name="Text Box 3"/>
          <p:cNvSpPr txBox="1">
            <a:spLocks noChangeArrowheads="1"/>
          </p:cNvSpPr>
          <p:nvPr/>
        </p:nvSpPr>
        <p:spPr bwMode="black">
          <a:xfrm>
            <a:off x="1643042" y="2357436"/>
            <a:ext cx="6342062" cy="769441"/>
          </a:xfrm>
          <a:prstGeom prst="rect">
            <a:avLst/>
          </a:prstGeom>
          <a:noFill/>
          <a:ln w="9525">
            <a:noFill/>
            <a:miter lim="800000"/>
          </a:ln>
        </p:spPr>
        <p:txBody>
          <a:bodyPr>
            <a:spAutoFit/>
          </a:bodyPr>
          <a:lstStyle/>
          <a:p>
            <a:pPr marL="120650" indent="-120650">
              <a:spcBef>
                <a:spcPct val="50000"/>
              </a:spcBef>
            </a:pPr>
            <a:r>
              <a:rPr lang="zh-CN" altLang="en-US" sz="4400" b="1" dirty="0">
                <a:solidFill>
                  <a:srgbClr val="000000"/>
                </a:solidFill>
                <a:latin typeface="Arial" panose="020B0604020202020204" pitchFamily="34" charset="0"/>
                <a:ea typeface="楷体_GB2312" panose="02010609030101010101" pitchFamily="49" charset="-122"/>
              </a:rPr>
              <a:t>四、需要注意的问题</a:t>
            </a: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22" name="Text Box 18"/>
          <p:cNvSpPr txBox="1">
            <a:spLocks noChangeArrowheads="1"/>
          </p:cNvSpPr>
          <p:nvPr/>
        </p:nvSpPr>
        <p:spPr bwMode="gray">
          <a:xfrm>
            <a:off x="1285852" y="2285998"/>
            <a:ext cx="6745335" cy="798830"/>
          </a:xfrm>
          <a:prstGeom prst="rect">
            <a:avLst/>
          </a:prstGeom>
          <a:noFill/>
          <a:ln w="9525" algn="ctr">
            <a:noFill/>
            <a:miter lim="800000"/>
          </a:ln>
        </p:spPr>
        <p:txBody>
          <a:bodyPr wrap="square">
            <a:spAutoFit/>
          </a:bodyPr>
          <a:lstStyle/>
          <a:p>
            <a:pPr algn="l"/>
            <a:r>
              <a:rPr lang="en-US" altLang="zh-CN" sz="2300" b="1" dirty="0" err="1">
                <a:solidFill>
                  <a:schemeClr val="tx1"/>
                </a:solidFill>
                <a:latin typeface="Arial" panose="020B0604020202020204" pitchFamily="34" charset="0"/>
                <a:ea typeface="黑体" panose="02010609060101010101" pitchFamily="2" charset="-122"/>
              </a:rPr>
              <a:t>接待展览累计面积等指标计算时不要乘天数</a:t>
            </a:r>
            <a:r>
              <a:rPr lang="en-US" altLang="zh-CN" sz="2300" b="1" dirty="0">
                <a:solidFill>
                  <a:schemeClr val="tx1"/>
                </a:solidFill>
                <a:latin typeface="Arial" panose="020B0604020202020204" pitchFamily="34" charset="0"/>
                <a:ea typeface="黑体" panose="02010609060101010101" pitchFamily="2" charset="-122"/>
              </a:rPr>
              <a:t>，</a:t>
            </a:r>
          </a:p>
          <a:p>
            <a:pPr algn="l"/>
            <a:r>
              <a:rPr lang="en-US" altLang="zh-CN" sz="2300" b="1" dirty="0" err="1">
                <a:solidFill>
                  <a:schemeClr val="tx1"/>
                </a:solidFill>
                <a:latin typeface="Arial" panose="020B0604020202020204" pitchFamily="34" charset="0"/>
                <a:ea typeface="黑体" panose="02010609060101010101" pitchFamily="2" charset="-122"/>
              </a:rPr>
              <a:t>应为</a:t>
            </a:r>
            <a:r>
              <a:rPr lang="zh-CN" altLang="en-US" sz="2300" b="1" dirty="0" err="1">
                <a:solidFill>
                  <a:schemeClr val="tx1"/>
                </a:solidFill>
                <a:latin typeface="Arial" panose="020B0604020202020204" pitchFamily="34" charset="0"/>
                <a:ea typeface="黑体" panose="02010609060101010101" pitchFamily="2" charset="-122"/>
              </a:rPr>
              <a:t>报告期内</a:t>
            </a:r>
            <a:r>
              <a:rPr lang="en-US" altLang="zh-CN" sz="2300" b="1" dirty="0" err="1">
                <a:solidFill>
                  <a:schemeClr val="tx1"/>
                </a:solidFill>
                <a:latin typeface="Arial" panose="020B0604020202020204" pitchFamily="34" charset="0"/>
                <a:ea typeface="黑体" panose="02010609060101010101" pitchFamily="2" charset="-122"/>
              </a:rPr>
              <a:t>每</a:t>
            </a:r>
            <a:r>
              <a:rPr lang="zh-CN" altLang="en-US" sz="2300" b="1" dirty="0" err="1">
                <a:solidFill>
                  <a:schemeClr val="tx1"/>
                </a:solidFill>
                <a:latin typeface="Arial" panose="020B0604020202020204" pitchFamily="34" charset="0"/>
                <a:ea typeface="黑体" panose="02010609060101010101" pitchFamily="2" charset="-122"/>
              </a:rPr>
              <a:t>场</a:t>
            </a:r>
            <a:r>
              <a:rPr lang="en-US" altLang="zh-CN" sz="2300" b="1" dirty="0" err="1">
                <a:solidFill>
                  <a:schemeClr val="tx1"/>
                </a:solidFill>
                <a:latin typeface="Arial" panose="020B0604020202020204" pitchFamily="34" charset="0"/>
                <a:ea typeface="黑体" panose="02010609060101010101" pitchFamily="2" charset="-122"/>
              </a:rPr>
              <a:t>展览面积的和</a:t>
            </a:r>
            <a:r>
              <a:rPr lang="en-US" altLang="zh-CN" sz="2300" b="1" dirty="0">
                <a:solidFill>
                  <a:schemeClr val="tx1"/>
                </a:solidFill>
                <a:latin typeface="Arial" panose="020B0604020202020204" pitchFamily="34" charset="0"/>
                <a:ea typeface="黑体" panose="02010609060101010101" pitchFamily="2" charset="-122"/>
              </a:rPr>
              <a:t>。</a:t>
            </a:r>
            <a:endParaRPr lang="zh-CN" altLang="en-US" sz="2300" b="1" dirty="0">
              <a:solidFill>
                <a:schemeClr val="tx1"/>
              </a:solidFill>
              <a:latin typeface="Arial" panose="020B0604020202020204" pitchFamily="34" charset="0"/>
              <a:ea typeface="黑体" panose="02010609060101010101" pitchFamily="2" charset="-122"/>
            </a:endParaRPr>
          </a:p>
        </p:txBody>
      </p:sp>
      <p:grpSp>
        <p:nvGrpSpPr>
          <p:cNvPr id="6" name="Group 2"/>
          <p:cNvGrpSpPr/>
          <p:nvPr/>
        </p:nvGrpSpPr>
        <p:grpSpPr bwMode="auto">
          <a:xfrm>
            <a:off x="3071802" y="1071552"/>
            <a:ext cx="2914650" cy="427434"/>
            <a:chOff x="3792" y="1432"/>
            <a:chExt cx="1483" cy="359"/>
          </a:xfrm>
        </p:grpSpPr>
        <p:sp>
          <p:nvSpPr>
            <p:cNvPr id="72724" name="Freeform 3"/>
            <p:cNvSpPr/>
            <p:nvPr/>
          </p:nvSpPr>
          <p:spPr bwMode="gray">
            <a:xfrm>
              <a:off x="3835" y="1480"/>
              <a:ext cx="1440" cy="311"/>
            </a:xfrm>
            <a:custGeom>
              <a:avLst/>
              <a:gdLst>
                <a:gd name="T0" fmla="*/ 0 w 1440"/>
                <a:gd name="T1" fmla="*/ 69 h 311"/>
                <a:gd name="T2" fmla="*/ 0 w 1440"/>
                <a:gd name="T3" fmla="*/ 311 h 311"/>
                <a:gd name="T4" fmla="*/ 1440 w 1440"/>
                <a:gd name="T5" fmla="*/ 311 h 311"/>
                <a:gd name="T6" fmla="*/ 1440 w 1440"/>
                <a:gd name="T7" fmla="*/ 69 h 311"/>
                <a:gd name="T8" fmla="*/ 1386 w 1440"/>
                <a:gd name="T9" fmla="*/ 0 h 311"/>
                <a:gd name="T10" fmla="*/ 63 w 1440"/>
                <a:gd name="T11" fmla="*/ 0 h 311"/>
                <a:gd name="T12" fmla="*/ 0 w 1440"/>
                <a:gd name="T13" fmla="*/ 69 h 311"/>
                <a:gd name="T14" fmla="*/ 0 60000 65536"/>
                <a:gd name="T15" fmla="*/ 0 60000 65536"/>
                <a:gd name="T16" fmla="*/ 0 60000 65536"/>
                <a:gd name="T17" fmla="*/ 0 60000 65536"/>
                <a:gd name="T18" fmla="*/ 0 60000 65536"/>
                <a:gd name="T19" fmla="*/ 0 60000 65536"/>
                <a:gd name="T20" fmla="*/ 0 60000 65536"/>
                <a:gd name="T21" fmla="*/ 0 w 1440"/>
                <a:gd name="T22" fmla="*/ 0 h 311"/>
                <a:gd name="T23" fmla="*/ 1440 w 1440"/>
                <a:gd name="T24" fmla="*/ 311 h 3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0" h="311">
                  <a:moveTo>
                    <a:pt x="0" y="69"/>
                  </a:moveTo>
                  <a:lnTo>
                    <a:pt x="0" y="311"/>
                  </a:lnTo>
                  <a:lnTo>
                    <a:pt x="1440" y="311"/>
                  </a:lnTo>
                  <a:lnTo>
                    <a:pt x="1440" y="69"/>
                  </a:lnTo>
                  <a:cubicBezTo>
                    <a:pt x="1440" y="40"/>
                    <a:pt x="1440" y="3"/>
                    <a:pt x="1386" y="0"/>
                  </a:cubicBezTo>
                  <a:lnTo>
                    <a:pt x="63" y="0"/>
                  </a:lnTo>
                  <a:cubicBezTo>
                    <a:pt x="15" y="0"/>
                    <a:pt x="0" y="32"/>
                    <a:pt x="0" y="69"/>
                  </a:cubicBezTo>
                  <a:close/>
                </a:path>
              </a:pathLst>
            </a:custGeom>
            <a:solidFill>
              <a:srgbClr val="333333">
                <a:alpha val="30196"/>
              </a:srgbClr>
            </a:solidFill>
            <a:ln w="9525">
              <a:noFill/>
              <a:round/>
            </a:ln>
          </p:spPr>
          <p:txBody>
            <a:bodyPr wrap="none" anchor="ctr"/>
            <a:lstStyle/>
            <a:p>
              <a:endParaRPr lang="zh-CN" altLang="en-US"/>
            </a:p>
          </p:txBody>
        </p:sp>
        <p:grpSp>
          <p:nvGrpSpPr>
            <p:cNvPr id="7" name="Group 4"/>
            <p:cNvGrpSpPr/>
            <p:nvPr/>
          </p:nvGrpSpPr>
          <p:grpSpPr bwMode="auto">
            <a:xfrm>
              <a:off x="3792" y="1432"/>
              <a:ext cx="1440" cy="311"/>
              <a:chOff x="624" y="1344"/>
              <a:chExt cx="1440" cy="311"/>
            </a:xfrm>
          </p:grpSpPr>
          <p:sp>
            <p:nvSpPr>
              <p:cNvPr id="72726" name="Freeform 5"/>
              <p:cNvSpPr/>
              <p:nvPr/>
            </p:nvSpPr>
            <p:spPr bwMode="gray">
              <a:xfrm>
                <a:off x="624" y="1344"/>
                <a:ext cx="1440" cy="311"/>
              </a:xfrm>
              <a:custGeom>
                <a:avLst/>
                <a:gdLst>
                  <a:gd name="T0" fmla="*/ 0 w 1440"/>
                  <a:gd name="T1" fmla="*/ 69 h 311"/>
                  <a:gd name="T2" fmla="*/ 0 w 1440"/>
                  <a:gd name="T3" fmla="*/ 311 h 311"/>
                  <a:gd name="T4" fmla="*/ 1440 w 1440"/>
                  <a:gd name="T5" fmla="*/ 311 h 311"/>
                  <a:gd name="T6" fmla="*/ 1440 w 1440"/>
                  <a:gd name="T7" fmla="*/ 69 h 311"/>
                  <a:gd name="T8" fmla="*/ 1386 w 1440"/>
                  <a:gd name="T9" fmla="*/ 0 h 311"/>
                  <a:gd name="T10" fmla="*/ 63 w 1440"/>
                  <a:gd name="T11" fmla="*/ 0 h 311"/>
                  <a:gd name="T12" fmla="*/ 0 w 1440"/>
                  <a:gd name="T13" fmla="*/ 69 h 311"/>
                  <a:gd name="T14" fmla="*/ 0 60000 65536"/>
                  <a:gd name="T15" fmla="*/ 0 60000 65536"/>
                  <a:gd name="T16" fmla="*/ 0 60000 65536"/>
                  <a:gd name="T17" fmla="*/ 0 60000 65536"/>
                  <a:gd name="T18" fmla="*/ 0 60000 65536"/>
                  <a:gd name="T19" fmla="*/ 0 60000 65536"/>
                  <a:gd name="T20" fmla="*/ 0 60000 65536"/>
                  <a:gd name="T21" fmla="*/ 0 w 1440"/>
                  <a:gd name="T22" fmla="*/ 0 h 311"/>
                  <a:gd name="T23" fmla="*/ 1440 w 1440"/>
                  <a:gd name="T24" fmla="*/ 311 h 3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0" h="311">
                    <a:moveTo>
                      <a:pt x="0" y="69"/>
                    </a:moveTo>
                    <a:lnTo>
                      <a:pt x="0" y="311"/>
                    </a:lnTo>
                    <a:lnTo>
                      <a:pt x="1440" y="311"/>
                    </a:lnTo>
                    <a:lnTo>
                      <a:pt x="1440" y="69"/>
                    </a:lnTo>
                    <a:cubicBezTo>
                      <a:pt x="1440" y="40"/>
                      <a:pt x="1440" y="3"/>
                      <a:pt x="1386" y="0"/>
                    </a:cubicBezTo>
                    <a:lnTo>
                      <a:pt x="63" y="0"/>
                    </a:lnTo>
                    <a:cubicBezTo>
                      <a:pt x="15" y="0"/>
                      <a:pt x="0" y="32"/>
                      <a:pt x="0" y="69"/>
                    </a:cubicBezTo>
                    <a:close/>
                  </a:path>
                </a:pathLst>
              </a:custGeom>
              <a:gradFill rotWithShape="1">
                <a:gsLst>
                  <a:gs pos="0">
                    <a:srgbClr val="CC5CDF"/>
                  </a:gs>
                  <a:gs pos="100000">
                    <a:srgbClr val="B615D1"/>
                  </a:gs>
                </a:gsLst>
                <a:lin ang="5400000" scaled="1"/>
              </a:gradFill>
              <a:ln w="9525">
                <a:miter lim="800000"/>
              </a:ln>
              <a:scene3d>
                <a:camera prst="legacyPerspectiveTop"/>
                <a:lightRig rig="legacyHarsh3" dir="r"/>
              </a:scene3d>
              <a:sp3d extrusionH="176200" prstMaterial="legacyPlastic">
                <a:bevelT w="13500" h="13500" prst="angle"/>
                <a:bevelB w="13500" h="13500" prst="angle"/>
                <a:extrusionClr>
                  <a:srgbClr val="B615D1"/>
                </a:extrusionClr>
              </a:sp3d>
            </p:spPr>
            <p:txBody>
              <a:bodyPr wrap="none" anchor="ctr">
                <a:flatTx/>
              </a:bodyPr>
              <a:lstStyle/>
              <a:p>
                <a:endParaRPr lang="zh-CN" altLang="en-US"/>
              </a:p>
            </p:txBody>
          </p:sp>
          <p:sp>
            <p:nvSpPr>
              <p:cNvPr id="72727" name="Line 6"/>
              <p:cNvSpPr>
                <a:spLocks noChangeShapeType="1"/>
              </p:cNvSpPr>
              <p:nvPr/>
            </p:nvSpPr>
            <p:spPr bwMode="gray">
              <a:xfrm>
                <a:off x="654" y="1349"/>
                <a:ext cx="1386" cy="0"/>
              </a:xfrm>
              <a:prstGeom prst="line">
                <a:avLst/>
              </a:prstGeom>
              <a:noFill/>
              <a:ln w="12700">
                <a:solidFill>
                  <a:srgbClr val="F8F8F8">
                    <a:alpha val="30196"/>
                  </a:srgbClr>
                </a:solidFill>
                <a:round/>
              </a:ln>
            </p:spPr>
            <p:txBody>
              <a:bodyPr/>
              <a:lstStyle/>
              <a:p>
                <a:endParaRPr lang="zh-CN" altLang="en-US"/>
              </a:p>
            </p:txBody>
          </p:sp>
          <p:sp>
            <p:nvSpPr>
              <p:cNvPr id="72728" name="Line 7"/>
              <p:cNvSpPr>
                <a:spLocks noChangeShapeType="1"/>
              </p:cNvSpPr>
              <p:nvPr/>
            </p:nvSpPr>
            <p:spPr bwMode="gray">
              <a:xfrm>
                <a:off x="627" y="1651"/>
                <a:ext cx="1435" cy="0"/>
              </a:xfrm>
              <a:prstGeom prst="line">
                <a:avLst/>
              </a:prstGeom>
              <a:noFill/>
              <a:ln w="12700">
                <a:solidFill>
                  <a:srgbClr val="333333">
                    <a:alpha val="30196"/>
                  </a:srgbClr>
                </a:solidFill>
                <a:round/>
              </a:ln>
            </p:spPr>
            <p:txBody>
              <a:bodyPr/>
              <a:lstStyle/>
              <a:p>
                <a:endParaRPr lang="zh-CN" altLang="en-US"/>
              </a:p>
            </p:txBody>
          </p:sp>
        </p:grpSp>
      </p:grpSp>
      <p:sp>
        <p:nvSpPr>
          <p:cNvPr id="72729" name="Rectangle 25"/>
          <p:cNvSpPr>
            <a:spLocks noChangeArrowheads="1"/>
          </p:cNvSpPr>
          <p:nvPr/>
        </p:nvSpPr>
        <p:spPr bwMode="auto">
          <a:xfrm>
            <a:off x="3613431" y="1038515"/>
            <a:ext cx="1744387" cy="461665"/>
          </a:xfrm>
          <a:prstGeom prst="rect">
            <a:avLst/>
          </a:prstGeom>
          <a:noFill/>
          <a:ln w="9525" algn="ctr">
            <a:noFill/>
            <a:miter lim="800000"/>
          </a:ln>
          <a:effectLst/>
        </p:spPr>
        <p:txBody>
          <a:bodyPr wrap="none">
            <a:spAutoFit/>
          </a:bodyPr>
          <a:lstStyle/>
          <a:p>
            <a:pPr>
              <a:spcBef>
                <a:spcPct val="50000"/>
              </a:spcBef>
            </a:pPr>
            <a:r>
              <a:rPr lang="en-US" altLang="zh-CN" sz="2400" b="1" dirty="0">
                <a:solidFill>
                  <a:schemeClr val="bg1"/>
                </a:solidFill>
                <a:latin typeface="Arial" panose="020B0604020202020204" pitchFamily="34" charset="0"/>
                <a:ea typeface="宋体" panose="02010600030101010101" pitchFamily="2" charset="-122"/>
              </a:rPr>
              <a:t>BJS104-12</a:t>
            </a:r>
            <a:endParaRPr lang="zh-CN" altLang="en-US" sz="2400" b="1" dirty="0">
              <a:solidFill>
                <a:schemeClr val="bg1"/>
              </a:solidFill>
              <a:latin typeface="Arial" panose="020B0604020202020204" pitchFamily="34" charset="0"/>
              <a:ea typeface="宋体" panose="02010600030101010101" pitchFamily="2" charset="-122"/>
            </a:endParaRP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928676"/>
            <a:ext cx="7429552" cy="3046095"/>
          </a:xfrm>
          <a:prstGeom prst="rect">
            <a:avLst/>
          </a:prstGeom>
          <a:gradFill>
            <a:gsLst>
              <a:gs pos="0">
                <a:srgbClr val="5E9EFF"/>
              </a:gs>
              <a:gs pos="39999">
                <a:srgbClr val="85C2FF"/>
              </a:gs>
              <a:gs pos="70000">
                <a:srgbClr val="C4D6EB"/>
              </a:gs>
              <a:gs pos="100000">
                <a:srgbClr val="FFEBFA"/>
              </a:gs>
            </a:gsLst>
            <a:lin ang="5400000" scaled="0"/>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l">
              <a:lnSpc>
                <a:spcPct val="150000"/>
              </a:lnSpc>
            </a:pPr>
            <a:r>
              <a:rPr lang="zh-CN" altLang="en-US" sz="2400" b="1" dirty="0">
                <a:solidFill>
                  <a:schemeClr val="bg2"/>
                </a:solidFill>
              </a:rPr>
              <a:t>需注意的问题：</a:t>
            </a:r>
            <a:endParaRPr lang="en-US" altLang="zh-CN" sz="2400" b="1" dirty="0">
              <a:solidFill>
                <a:schemeClr val="bg2"/>
              </a:solidFill>
            </a:endParaRPr>
          </a:p>
          <a:p>
            <a:pPr algn="l">
              <a:lnSpc>
                <a:spcPct val="150000"/>
              </a:lnSpc>
            </a:pPr>
            <a:r>
              <a:rPr lang="en-US" altLang="zh-CN" sz="2000" dirty="0">
                <a:solidFill>
                  <a:schemeClr val="bg2"/>
                </a:solidFill>
              </a:rPr>
              <a:t>1</a:t>
            </a:r>
            <a:r>
              <a:rPr lang="zh-CN" altLang="en-US" sz="2000" dirty="0">
                <a:solidFill>
                  <a:schemeClr val="bg2"/>
                </a:solidFill>
              </a:rPr>
              <a:t>、老单位的去年同期数是系统自动摘抄，不需要今年再填写，对于新单位来说，如去年有会展活动，也需填写去年同期相关数据。</a:t>
            </a:r>
            <a:endParaRPr lang="en-US" altLang="zh-CN" sz="2000" dirty="0">
              <a:solidFill>
                <a:schemeClr val="bg2"/>
              </a:solidFill>
            </a:endParaRPr>
          </a:p>
          <a:p>
            <a:pPr algn="l">
              <a:lnSpc>
                <a:spcPct val="150000"/>
              </a:lnSpc>
            </a:pPr>
            <a:r>
              <a:rPr lang="en-US" altLang="zh-CN" sz="2000" dirty="0">
                <a:solidFill>
                  <a:schemeClr val="bg2"/>
                </a:solidFill>
              </a:rPr>
              <a:t>2</a:t>
            </a:r>
            <a:r>
              <a:rPr lang="zh-CN" altLang="en-US" sz="2000" dirty="0">
                <a:solidFill>
                  <a:schemeClr val="bg2"/>
                </a:solidFill>
              </a:rPr>
              <a:t>、数据波动较大的情况，请在澄清说明里填写具体原因。</a:t>
            </a:r>
            <a:endParaRPr lang="en-US" altLang="zh-CN" sz="2000" dirty="0">
              <a:solidFill>
                <a:schemeClr val="bg2"/>
              </a:solidFill>
            </a:endParaRPr>
          </a:p>
          <a:p>
            <a:pPr algn="l">
              <a:lnSpc>
                <a:spcPct val="150000"/>
              </a:lnSpc>
            </a:pPr>
            <a:r>
              <a:rPr lang="en-US" altLang="zh-CN" sz="2000" dirty="0">
                <a:solidFill>
                  <a:schemeClr val="bg2"/>
                </a:solidFill>
              </a:rPr>
              <a:t>3</a:t>
            </a:r>
            <a:r>
              <a:rPr lang="zh-CN" altLang="en-US" sz="2000" dirty="0">
                <a:solidFill>
                  <a:schemeClr val="bg2"/>
                </a:solidFill>
              </a:rPr>
              <a:t>、如果会议室也可用于展览，则只需要填报会议室个数、面积等指标，不要填报展厅相关的指标</a:t>
            </a:r>
            <a:r>
              <a:rPr lang="zh-CN" altLang="en-US" sz="2400" dirty="0">
                <a:solidFill>
                  <a:schemeClr val="bg2"/>
                </a:solidFill>
              </a:rPr>
              <a:t>。</a:t>
            </a:r>
            <a:endParaRPr lang="zh-CN" altLang="en-US" sz="2400" dirty="0"/>
          </a:p>
        </p:txBody>
      </p:sp>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816" y="699441"/>
            <a:ext cx="7429552" cy="3877985"/>
          </a:xfrm>
          <a:prstGeom prst="rect">
            <a:avLst/>
          </a:prstGeom>
          <a:gradFill>
            <a:gsLst>
              <a:gs pos="0">
                <a:srgbClr val="5E9EFF"/>
              </a:gs>
              <a:gs pos="39999">
                <a:srgbClr val="85C2FF"/>
              </a:gs>
              <a:gs pos="70000">
                <a:srgbClr val="C4D6EB"/>
              </a:gs>
              <a:gs pos="100000">
                <a:srgbClr val="FFEBFA"/>
              </a:gs>
            </a:gsLst>
            <a:lin ang="5400000" scaled="0"/>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l">
              <a:lnSpc>
                <a:spcPct val="150000"/>
              </a:lnSpc>
            </a:pPr>
            <a:r>
              <a:rPr lang="zh-CN" altLang="en-US" sz="2400" b="1" dirty="0">
                <a:solidFill>
                  <a:schemeClr val="bg2"/>
                </a:solidFill>
              </a:rPr>
              <a:t>需注意的问题：</a:t>
            </a:r>
            <a:endParaRPr lang="en-US" altLang="zh-CN" sz="2400" b="1" dirty="0">
              <a:solidFill>
                <a:schemeClr val="bg2"/>
              </a:solidFill>
            </a:endParaRPr>
          </a:p>
          <a:p>
            <a:pPr algn="l">
              <a:lnSpc>
                <a:spcPct val="150000"/>
              </a:lnSpc>
            </a:pPr>
            <a:r>
              <a:rPr lang="en-US" altLang="zh-CN" sz="2000" dirty="0">
                <a:solidFill>
                  <a:schemeClr val="bg2"/>
                </a:solidFill>
              </a:rPr>
              <a:t>4</a:t>
            </a:r>
            <a:r>
              <a:rPr lang="zh-CN" altLang="en-US" sz="2000" dirty="0">
                <a:solidFill>
                  <a:schemeClr val="bg2"/>
                </a:solidFill>
              </a:rPr>
              <a:t>、举办或接待会展活动时，如果会议中有分会场，分论坛，以及展览中又区分模块展览等类似情况，则只认为</a:t>
            </a:r>
            <a:r>
              <a:rPr lang="zh-CN" altLang="en-US" sz="2000" dirty="0" smtClean="0">
                <a:solidFill>
                  <a:schemeClr val="bg2"/>
                </a:solidFill>
              </a:rPr>
              <a:t>是接待</a:t>
            </a:r>
            <a:r>
              <a:rPr lang="zh-CN" altLang="en-US" sz="2000" dirty="0">
                <a:solidFill>
                  <a:schemeClr val="bg2"/>
                </a:solidFill>
              </a:rPr>
              <a:t>一个会议或一个展览，同时若会议或展览不止一天时间，同样只认为是一个。</a:t>
            </a:r>
            <a:endParaRPr lang="en-US" altLang="zh-CN" sz="2000" dirty="0">
              <a:solidFill>
                <a:schemeClr val="bg2"/>
              </a:solidFill>
            </a:endParaRPr>
          </a:p>
          <a:p>
            <a:pPr algn="l">
              <a:lnSpc>
                <a:spcPct val="150000"/>
              </a:lnSpc>
            </a:pPr>
            <a:r>
              <a:rPr lang="en-US" altLang="zh-CN" sz="2000" dirty="0">
                <a:solidFill>
                  <a:schemeClr val="bg2"/>
                </a:solidFill>
              </a:rPr>
              <a:t>5</a:t>
            </a:r>
            <a:r>
              <a:rPr lang="zh-CN" altLang="en-US" sz="2000" dirty="0">
                <a:solidFill>
                  <a:schemeClr val="bg2"/>
                </a:solidFill>
              </a:rPr>
              <a:t>、注意国际会议或展览的认定标准，此类指标需要先认定是否是国际性质，然后再计算整个会议或展览的人次</a:t>
            </a:r>
            <a:r>
              <a:rPr lang="en-US" altLang="zh-CN" sz="2000" dirty="0">
                <a:solidFill>
                  <a:schemeClr val="bg2"/>
                </a:solidFill>
              </a:rPr>
              <a:t>/</a:t>
            </a:r>
            <a:r>
              <a:rPr lang="zh-CN" altLang="en-US" sz="2000" dirty="0">
                <a:solidFill>
                  <a:schemeClr val="bg2"/>
                </a:solidFill>
              </a:rPr>
              <a:t>面积</a:t>
            </a:r>
            <a:r>
              <a:rPr lang="en-US" altLang="zh-CN" sz="2000" dirty="0">
                <a:solidFill>
                  <a:schemeClr val="bg2"/>
                </a:solidFill>
              </a:rPr>
              <a:t>/</a:t>
            </a:r>
            <a:r>
              <a:rPr lang="zh-CN" altLang="en-US" sz="2000" dirty="0">
                <a:solidFill>
                  <a:schemeClr val="bg2"/>
                </a:solidFill>
              </a:rPr>
              <a:t>收入等指标。比如接待国际会议人数，应该是所有认定为</a:t>
            </a:r>
            <a:r>
              <a:rPr lang="en-US" altLang="zh-CN" sz="2000" dirty="0">
                <a:solidFill>
                  <a:schemeClr val="bg2"/>
                </a:solidFill>
              </a:rPr>
              <a:t> “</a:t>
            </a:r>
            <a:r>
              <a:rPr lang="zh-CN" altLang="en-US" sz="2000" dirty="0">
                <a:solidFill>
                  <a:schemeClr val="bg2"/>
                </a:solidFill>
              </a:rPr>
              <a:t>国际会议</a:t>
            </a:r>
            <a:r>
              <a:rPr lang="en-US" altLang="zh-CN" sz="2000" dirty="0">
                <a:solidFill>
                  <a:schemeClr val="bg2"/>
                </a:solidFill>
              </a:rPr>
              <a:t>” </a:t>
            </a:r>
            <a:r>
              <a:rPr lang="zh-CN" altLang="en-US" sz="2000" dirty="0">
                <a:solidFill>
                  <a:schemeClr val="bg2"/>
                </a:solidFill>
              </a:rPr>
              <a:t>的总人次，而不是所有会议的国际人士参会人次。</a:t>
            </a:r>
          </a:p>
        </p:txBody>
      </p:sp>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ChangeArrowheads="1"/>
          </p:cNvSpPr>
          <p:nvPr/>
        </p:nvSpPr>
        <p:spPr bwMode="auto">
          <a:xfrm>
            <a:off x="1871663" y="1572817"/>
            <a:ext cx="6877050" cy="2564606"/>
          </a:xfrm>
          <a:prstGeom prst="rect">
            <a:avLst/>
          </a:prstGeom>
          <a:noFill/>
          <a:ln w="9525">
            <a:noFill/>
            <a:miter lim="800000"/>
          </a:ln>
          <a:effectLst/>
        </p:spPr>
        <p:txBody>
          <a:bodyPr anchor="ctr"/>
          <a:lstStyle/>
          <a:p>
            <a:pPr eaLnBrk="0" hangingPunct="0"/>
            <a:endParaRPr lang="zh-CN" altLang="en-US" sz="4400">
              <a:solidFill>
                <a:schemeClr val="accent1"/>
              </a:solidFill>
              <a:latin typeface="华文楷体" panose="02010600040101010101" pitchFamily="2" charset="-122"/>
              <a:ea typeface="华文琥珀" panose="02010800040101010101" pitchFamily="2" charset="-122"/>
            </a:endParaRPr>
          </a:p>
        </p:txBody>
      </p:sp>
      <p:sp>
        <p:nvSpPr>
          <p:cNvPr id="74755" name="Rectangle 3"/>
          <p:cNvSpPr>
            <a:spLocks noChangeArrowheads="1"/>
          </p:cNvSpPr>
          <p:nvPr/>
        </p:nvSpPr>
        <p:spPr bwMode="auto">
          <a:xfrm>
            <a:off x="1187450" y="1491854"/>
            <a:ext cx="7596188" cy="1484709"/>
          </a:xfrm>
          <a:prstGeom prst="rect">
            <a:avLst/>
          </a:prstGeom>
          <a:noFill/>
          <a:ln w="9525">
            <a:noFill/>
            <a:miter lim="800000"/>
          </a:ln>
          <a:effectLst/>
        </p:spPr>
        <p:txBody>
          <a:bodyPr anchor="ctr"/>
          <a:lstStyle/>
          <a:p>
            <a:pPr eaLnBrk="0" hangingPunct="0">
              <a:lnSpc>
                <a:spcPct val="130000"/>
              </a:lnSpc>
            </a:pPr>
            <a:r>
              <a:rPr lang="zh-CN" altLang="en-US" sz="5400" dirty="0">
                <a:solidFill>
                  <a:schemeClr val="tx2"/>
                </a:solidFill>
                <a:latin typeface="华文楷体" panose="02010600040101010101" pitchFamily="2" charset="-122"/>
                <a:ea typeface="华文彩云" panose="02010800040101010101" pitchFamily="2" charset="-122"/>
              </a:rPr>
              <a:t/>
            </a:r>
            <a:br>
              <a:rPr lang="zh-CN" altLang="en-US" sz="5400" dirty="0">
                <a:solidFill>
                  <a:schemeClr val="tx2"/>
                </a:solidFill>
                <a:latin typeface="华文楷体" panose="02010600040101010101" pitchFamily="2" charset="-122"/>
                <a:ea typeface="华文彩云" panose="02010800040101010101" pitchFamily="2" charset="-122"/>
              </a:rPr>
            </a:br>
            <a:r>
              <a:rPr lang="zh-CN" altLang="en-US" sz="5400" dirty="0">
                <a:solidFill>
                  <a:schemeClr val="tx2"/>
                </a:solidFill>
                <a:latin typeface="华文楷体" panose="02010600040101010101" pitchFamily="2" charset="-122"/>
                <a:ea typeface="华文彩云" panose="02010800040101010101" pitchFamily="2" charset="-122"/>
              </a:rPr>
              <a:t>谢谢收看</a:t>
            </a:r>
            <a:br>
              <a:rPr lang="zh-CN" altLang="en-US" sz="5400" dirty="0">
                <a:solidFill>
                  <a:schemeClr val="tx2"/>
                </a:solidFill>
                <a:latin typeface="华文楷体" panose="02010600040101010101" pitchFamily="2" charset="-122"/>
                <a:ea typeface="华文彩云" panose="02010800040101010101" pitchFamily="2" charset="-122"/>
              </a:rPr>
            </a:br>
            <a:r>
              <a:rPr lang="zh-CN" altLang="en-US" sz="5400" dirty="0">
                <a:solidFill>
                  <a:schemeClr val="tx2"/>
                </a:solidFill>
                <a:latin typeface="华文楷体" panose="02010600040101010101" pitchFamily="2" charset="-122"/>
                <a:ea typeface="华文彩云" panose="02010800040101010101" pitchFamily="2" charset="-122"/>
              </a:rPr>
              <a:t/>
            </a:r>
            <a:br>
              <a:rPr lang="zh-CN" altLang="en-US" sz="5400" dirty="0">
                <a:solidFill>
                  <a:schemeClr val="tx2"/>
                </a:solidFill>
                <a:latin typeface="华文楷体" panose="02010600040101010101" pitchFamily="2" charset="-122"/>
                <a:ea typeface="华文彩云" panose="02010800040101010101" pitchFamily="2" charset="-122"/>
              </a:rPr>
            </a:br>
            <a:endParaRPr lang="zh-CN" altLang="en-US" sz="2800" b="1" dirty="0">
              <a:solidFill>
                <a:schemeClr val="tx2"/>
              </a:solidFill>
              <a:latin typeface="华文楷体" panose="02010600040101010101" pitchFamily="2" charset="-122"/>
              <a:ea typeface="宋体" panose="02010600030101010101" pitchFamily="2" charset="-12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6" name="Rectangle 16"/>
          <p:cNvSpPr>
            <a:spLocks noChangeArrowheads="1"/>
          </p:cNvSpPr>
          <p:nvPr/>
        </p:nvSpPr>
        <p:spPr bwMode="auto">
          <a:xfrm>
            <a:off x="1214414" y="642924"/>
            <a:ext cx="6048375" cy="646331"/>
          </a:xfrm>
          <a:prstGeom prst="rect">
            <a:avLst/>
          </a:prstGeom>
          <a:noFill/>
          <a:ln w="9525" algn="ctr">
            <a:noFill/>
            <a:miter lim="800000"/>
          </a:ln>
        </p:spPr>
        <p:txBody>
          <a:bodyPr>
            <a:spAutoFit/>
          </a:bodyPr>
          <a:lstStyle/>
          <a:p>
            <a:pPr>
              <a:spcBef>
                <a:spcPct val="50000"/>
              </a:spcBef>
            </a:pPr>
            <a:r>
              <a:rPr lang="zh-CN" altLang="en-US" sz="3600" b="1" dirty="0">
                <a:solidFill>
                  <a:schemeClr val="tx1"/>
                </a:solidFill>
                <a:latin typeface="+mj-ea"/>
                <a:ea typeface="+mj-ea"/>
              </a:rPr>
              <a:t>统计范围</a:t>
            </a:r>
          </a:p>
        </p:txBody>
      </p:sp>
      <p:sp>
        <p:nvSpPr>
          <p:cNvPr id="68633" name="Rectangle 25"/>
          <p:cNvSpPr>
            <a:spLocks noChangeArrowheads="1"/>
          </p:cNvSpPr>
          <p:nvPr/>
        </p:nvSpPr>
        <p:spPr bwMode="auto">
          <a:xfrm>
            <a:off x="2285984" y="2071684"/>
            <a:ext cx="4528804" cy="461665"/>
          </a:xfrm>
          <a:prstGeom prst="rect">
            <a:avLst/>
          </a:prstGeom>
          <a:solidFill>
            <a:srgbClr val="FFC000"/>
          </a:solidFill>
          <a:ln w="9525" algn="ctr">
            <a:noFill/>
            <a:miter lim="800000"/>
          </a:ln>
          <a:effectLst/>
        </p:spPr>
        <p:txBody>
          <a:bodyPr wrap="none">
            <a:spAutoFit/>
          </a:bodyPr>
          <a:lstStyle/>
          <a:p>
            <a:pPr>
              <a:spcBef>
                <a:spcPct val="50000"/>
              </a:spcBef>
            </a:pPr>
            <a:r>
              <a:rPr lang="en-US" altLang="zh-CN" sz="2400" b="1" dirty="0">
                <a:solidFill>
                  <a:schemeClr val="bg1"/>
                </a:solidFill>
                <a:latin typeface="Arial" panose="020B0604020202020204" pitchFamily="34" charset="0"/>
                <a:ea typeface="宋体" panose="02010600030101010101" pitchFamily="2" charset="-122"/>
              </a:rPr>
              <a:t>BJS104-12</a:t>
            </a:r>
            <a:r>
              <a:rPr lang="zh-CN" altLang="en-US" sz="2400" b="1" dirty="0">
                <a:solidFill>
                  <a:schemeClr val="bg1"/>
                </a:solidFill>
                <a:latin typeface="Arial" panose="020B0604020202020204" pitchFamily="34" charset="0"/>
                <a:ea typeface="宋体" panose="02010600030101010101" pitchFamily="2" charset="-122"/>
              </a:rPr>
              <a:t>住宿业会展活动情况</a:t>
            </a:r>
            <a:endParaRPr lang="en-US" altLang="zh-CN" sz="2400" b="1" dirty="0">
              <a:solidFill>
                <a:schemeClr val="bg1"/>
              </a:solidFill>
              <a:latin typeface="Arial" panose="020B0604020202020204" pitchFamily="34" charset="0"/>
              <a:ea typeface="宋体" panose="02010600030101010101" pitchFamily="2" charset="-122"/>
            </a:endParaRPr>
          </a:p>
        </p:txBody>
      </p:sp>
      <p:sp>
        <p:nvSpPr>
          <p:cNvPr id="68634" name="Text Box 18"/>
          <p:cNvSpPr txBox="1">
            <a:spLocks noChangeArrowheads="1"/>
          </p:cNvSpPr>
          <p:nvPr/>
        </p:nvSpPr>
        <p:spPr bwMode="gray">
          <a:xfrm>
            <a:off x="1214414" y="3000378"/>
            <a:ext cx="7200900" cy="446276"/>
          </a:xfrm>
          <a:prstGeom prst="rect">
            <a:avLst/>
          </a:prstGeom>
          <a:noFill/>
          <a:ln w="9525" algn="ctr">
            <a:noFill/>
            <a:miter lim="800000"/>
          </a:ln>
        </p:spPr>
        <p:txBody>
          <a:bodyPr>
            <a:spAutoFit/>
          </a:bodyPr>
          <a:lstStyle/>
          <a:p>
            <a:pPr algn="l">
              <a:spcBef>
                <a:spcPct val="50000"/>
              </a:spcBef>
            </a:pPr>
            <a:r>
              <a:rPr lang="zh-CN" altLang="en-US" sz="2300" dirty="0">
                <a:solidFill>
                  <a:schemeClr val="tx1"/>
                </a:solidFill>
                <a:latin typeface="Arial" panose="020B0604020202020204" pitchFamily="34" charset="0"/>
                <a:ea typeface="黑体" panose="02010609060101010101" pitchFamily="2" charset="-122"/>
              </a:rPr>
              <a:t>辖区内限额以上住宿业法人单位、产业活动单位。</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custDataLst>
              <p:tags r:id="rId1"/>
            </p:custDataLst>
          </p:nvPr>
        </p:nvGraphicFramePr>
        <p:xfrm>
          <a:off x="1188085" y="1419225"/>
          <a:ext cx="6741501" cy="1319530"/>
        </p:xfrm>
        <a:graphic>
          <a:graphicData uri="http://schemas.openxmlformats.org/drawingml/2006/table">
            <a:tbl>
              <a:tblPr firstRow="1" bandRow="1">
                <a:tableStyleId>{5C22544A-7EE6-4342-B048-85BDC9FD1C3A}</a:tableStyleId>
              </a:tblPr>
              <a:tblGrid>
                <a:gridCol w="1383651"/>
                <a:gridCol w="1928826"/>
                <a:gridCol w="3429024"/>
              </a:tblGrid>
              <a:tr h="659765">
                <a:tc>
                  <a:txBody>
                    <a:bodyPr/>
                    <a:lstStyle/>
                    <a:p>
                      <a:endParaRPr lang="zh-CN" altLang="en-US" sz="1600" dirty="0">
                        <a:solidFill>
                          <a:schemeClr val="bg1"/>
                        </a:solidFill>
                      </a:endParaRPr>
                    </a:p>
                  </a:txBody>
                  <a:tcPr>
                    <a:solidFill>
                      <a:schemeClr val="accent1">
                        <a:lumMod val="20000"/>
                        <a:lumOff val="80000"/>
                      </a:schemeClr>
                    </a:solidFill>
                  </a:tcPr>
                </a:tc>
                <a:tc>
                  <a:txBody>
                    <a:bodyPr/>
                    <a:lstStyle/>
                    <a:p>
                      <a:pPr algn="ctr" fontAlgn="ctr"/>
                      <a:r>
                        <a:rPr lang="zh-CN" altLang="en-US" sz="1800" dirty="0" smtClean="0">
                          <a:solidFill>
                            <a:schemeClr val="bg2"/>
                          </a:solidFill>
                        </a:rPr>
                        <a:t>开网时间</a:t>
                      </a:r>
                      <a:endParaRPr lang="zh-CN" altLang="en-US" sz="1800" dirty="0">
                        <a:solidFill>
                          <a:schemeClr val="bg2"/>
                        </a:solidFill>
                      </a:endParaRPr>
                    </a:p>
                  </a:txBody>
                  <a:tcPr anchor="ctr">
                    <a:solidFill>
                      <a:schemeClr val="accent1">
                        <a:lumMod val="20000"/>
                        <a:lumOff val="80000"/>
                      </a:schemeClr>
                    </a:solidFill>
                  </a:tcPr>
                </a:tc>
                <a:tc>
                  <a:txBody>
                    <a:bodyPr/>
                    <a:lstStyle/>
                    <a:p>
                      <a:pPr algn="ctr"/>
                      <a:r>
                        <a:rPr lang="zh-CN" altLang="en-US" sz="1800" dirty="0" smtClean="0">
                          <a:solidFill>
                            <a:schemeClr val="bg2"/>
                          </a:solidFill>
                        </a:rPr>
                        <a:t>报送单位</a:t>
                      </a:r>
                    </a:p>
                    <a:p>
                      <a:pPr algn="ctr"/>
                      <a:r>
                        <a:rPr lang="zh-CN" altLang="en-US" sz="1800" dirty="0" smtClean="0">
                          <a:solidFill>
                            <a:schemeClr val="bg2"/>
                          </a:solidFill>
                        </a:rPr>
                        <a:t>填报截止时间</a:t>
                      </a:r>
                      <a:endParaRPr lang="zh-CN" altLang="en-US" sz="1800" dirty="0">
                        <a:solidFill>
                          <a:schemeClr val="bg2"/>
                        </a:solidFill>
                      </a:endParaRPr>
                    </a:p>
                  </a:txBody>
                  <a:tcPr>
                    <a:solidFill>
                      <a:schemeClr val="accent1">
                        <a:lumMod val="20000"/>
                        <a:lumOff val="80000"/>
                      </a:schemeClr>
                    </a:solidFill>
                  </a:tcPr>
                </a:tc>
              </a:tr>
              <a:tr h="659765">
                <a:tc>
                  <a:txBody>
                    <a:bodyPr/>
                    <a:lstStyle/>
                    <a:p>
                      <a:r>
                        <a:rPr lang="en-US" altLang="zh-CN" sz="1800" b="1" dirty="0" smtClean="0">
                          <a:solidFill>
                            <a:schemeClr val="bg2"/>
                          </a:solidFill>
                        </a:rPr>
                        <a:t>BJS104-12</a:t>
                      </a:r>
                      <a:endParaRPr lang="zh-CN" altLang="en-US" sz="1800" b="1" dirty="0">
                        <a:solidFill>
                          <a:schemeClr val="bg2"/>
                        </a:solidFill>
                      </a:endParaRPr>
                    </a:p>
                  </a:txBody>
                  <a:tcPr anchor="ctr">
                    <a:solidFill>
                      <a:schemeClr val="accent1">
                        <a:lumMod val="20000"/>
                        <a:lumOff val="80000"/>
                      </a:schemeClr>
                    </a:solidFill>
                  </a:tcPr>
                </a:tc>
                <a:tc>
                  <a:txBody>
                    <a:bodyPr/>
                    <a:lstStyle/>
                    <a:p>
                      <a:pPr algn="ctr"/>
                      <a:r>
                        <a:rPr lang="en-US" altLang="zh-CN" sz="1800" dirty="0" smtClean="0">
                          <a:solidFill>
                            <a:schemeClr val="bg1"/>
                          </a:solidFill>
                        </a:rPr>
                        <a:t>2024</a:t>
                      </a:r>
                      <a:r>
                        <a:rPr lang="zh-CN" altLang="en-US" sz="1800" dirty="0" smtClean="0">
                          <a:solidFill>
                            <a:schemeClr val="bg1"/>
                          </a:solidFill>
                        </a:rPr>
                        <a:t>年</a:t>
                      </a:r>
                      <a:r>
                        <a:rPr lang="en-US" altLang="zh-CN" sz="1800" dirty="0" smtClean="0">
                          <a:solidFill>
                            <a:schemeClr val="bg1"/>
                          </a:solidFill>
                        </a:rPr>
                        <a:t>1</a:t>
                      </a:r>
                      <a:r>
                        <a:rPr lang="zh-CN" altLang="en-US" sz="1800" dirty="0" smtClean="0">
                          <a:solidFill>
                            <a:schemeClr val="bg1"/>
                          </a:solidFill>
                        </a:rPr>
                        <a:t>月</a:t>
                      </a:r>
                      <a:r>
                        <a:rPr lang="en-US" altLang="zh-CN" sz="1800" dirty="0" smtClean="0">
                          <a:solidFill>
                            <a:schemeClr val="bg1"/>
                          </a:solidFill>
                        </a:rPr>
                        <a:t>20</a:t>
                      </a:r>
                      <a:r>
                        <a:rPr lang="zh-CN" altLang="en-US" sz="1800" dirty="0" smtClean="0">
                          <a:solidFill>
                            <a:schemeClr val="bg1"/>
                          </a:solidFill>
                        </a:rPr>
                        <a:t>日</a:t>
                      </a:r>
                      <a:endParaRPr lang="zh-CN" altLang="en-US" sz="1800" dirty="0">
                        <a:solidFill>
                          <a:schemeClr val="bg1"/>
                        </a:solidFill>
                      </a:endParaRPr>
                    </a:p>
                  </a:txBody>
                  <a:tcPr anchor="ctr">
                    <a:solidFill>
                      <a:schemeClr val="accent1">
                        <a:lumMod val="20000"/>
                        <a:lumOff val="80000"/>
                      </a:schemeClr>
                    </a:solidFill>
                  </a:tcPr>
                </a:tc>
                <a:tc>
                  <a:txBody>
                    <a:bodyPr/>
                    <a:lstStyle/>
                    <a:p>
                      <a:pPr algn="ctr"/>
                      <a:r>
                        <a:rPr lang="en-US" altLang="zh-CN" sz="1800" dirty="0" smtClean="0">
                          <a:solidFill>
                            <a:schemeClr val="bg1"/>
                          </a:solidFill>
                        </a:rPr>
                        <a:t>2024</a:t>
                      </a:r>
                      <a:r>
                        <a:rPr lang="zh-CN" altLang="en-US" sz="1800" dirty="0" smtClean="0">
                          <a:solidFill>
                            <a:schemeClr val="bg1"/>
                          </a:solidFill>
                        </a:rPr>
                        <a:t>年</a:t>
                      </a:r>
                      <a:r>
                        <a:rPr lang="en-US" altLang="zh-CN" sz="1800" dirty="0" smtClean="0">
                          <a:solidFill>
                            <a:schemeClr val="bg1"/>
                          </a:solidFill>
                        </a:rPr>
                        <a:t>3</a:t>
                      </a:r>
                      <a:r>
                        <a:rPr lang="zh-CN" altLang="en-US" sz="1800" dirty="0" smtClean="0">
                          <a:solidFill>
                            <a:schemeClr val="bg1"/>
                          </a:solidFill>
                        </a:rPr>
                        <a:t>月</a:t>
                      </a:r>
                      <a:r>
                        <a:rPr lang="en-US" altLang="zh-CN" sz="1800" dirty="0" smtClean="0">
                          <a:solidFill>
                            <a:schemeClr val="bg1"/>
                          </a:solidFill>
                        </a:rPr>
                        <a:t>10</a:t>
                      </a:r>
                      <a:r>
                        <a:rPr lang="zh-CN" altLang="en-US" sz="1800" dirty="0" smtClean="0">
                          <a:solidFill>
                            <a:schemeClr val="bg1"/>
                          </a:solidFill>
                        </a:rPr>
                        <a:t>日</a:t>
                      </a:r>
                      <a:r>
                        <a:rPr lang="en-US" altLang="zh-CN" sz="1800" dirty="0" smtClean="0">
                          <a:solidFill>
                            <a:schemeClr val="bg1"/>
                          </a:solidFill>
                        </a:rPr>
                        <a:t>12:00</a:t>
                      </a:r>
                      <a:endParaRPr lang="zh-CN" altLang="en-US" sz="1800" dirty="0">
                        <a:solidFill>
                          <a:schemeClr val="bg1"/>
                        </a:solidFill>
                      </a:endParaRPr>
                    </a:p>
                  </a:txBody>
                  <a:tcPr anchor="ctr">
                    <a:solidFill>
                      <a:schemeClr val="accent1">
                        <a:lumMod val="20000"/>
                        <a:lumOff val="80000"/>
                      </a:schemeClr>
                    </a:solidFill>
                  </a:tcPr>
                </a:tc>
              </a:tr>
            </a:tbl>
          </a:graphicData>
        </a:graphic>
      </p:graphicFrame>
      <p:sp>
        <p:nvSpPr>
          <p:cNvPr id="4" name="Rectangle 16"/>
          <p:cNvSpPr>
            <a:spLocks noChangeArrowheads="1"/>
          </p:cNvSpPr>
          <p:nvPr/>
        </p:nvSpPr>
        <p:spPr bwMode="auto">
          <a:xfrm>
            <a:off x="1620180" y="699757"/>
            <a:ext cx="6048375" cy="646331"/>
          </a:xfrm>
          <a:prstGeom prst="rect">
            <a:avLst/>
          </a:prstGeom>
          <a:noFill/>
          <a:ln w="9525" algn="ctr">
            <a:noFill/>
            <a:miter lim="800000"/>
          </a:ln>
        </p:spPr>
        <p:txBody>
          <a:bodyPr>
            <a:spAutoFit/>
          </a:bodyPr>
          <a:lstStyle/>
          <a:p>
            <a:pPr algn="ctr">
              <a:spcBef>
                <a:spcPct val="50000"/>
              </a:spcBef>
            </a:pPr>
            <a:r>
              <a:rPr lang="zh-CN" altLang="en-US" sz="3600" b="1" dirty="0">
                <a:solidFill>
                  <a:schemeClr val="tx1"/>
                </a:solidFill>
                <a:latin typeface="+mj-ea"/>
                <a:ea typeface="+mj-ea"/>
              </a:rPr>
              <a:t>报送时间</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kk2"/>
          <p:cNvPicPr>
            <a:picLocks noChangeAspect="1" noChangeArrowheads="1"/>
          </p:cNvPicPr>
          <p:nvPr/>
        </p:nvPicPr>
        <p:blipFill>
          <a:blip r:embed="rId3">
            <a:lum bright="30000"/>
          </a:blip>
          <a:srcRect/>
          <a:stretch>
            <a:fillRect/>
          </a:stretch>
        </p:blipFill>
        <p:spPr bwMode="auto">
          <a:xfrm>
            <a:off x="1476376" y="2356247"/>
            <a:ext cx="6767513" cy="809625"/>
          </a:xfrm>
          <a:prstGeom prst="rect">
            <a:avLst/>
          </a:prstGeom>
          <a:noFill/>
          <a:ln w="9525">
            <a:noFill/>
            <a:miter lim="800000"/>
            <a:headEnd/>
            <a:tailEnd/>
          </a:ln>
        </p:spPr>
      </p:pic>
      <p:sp>
        <p:nvSpPr>
          <p:cNvPr id="8195" name="Text Box 3"/>
          <p:cNvSpPr txBox="1">
            <a:spLocks noChangeArrowheads="1"/>
          </p:cNvSpPr>
          <p:nvPr/>
        </p:nvSpPr>
        <p:spPr bwMode="black">
          <a:xfrm>
            <a:off x="1357290" y="2428874"/>
            <a:ext cx="7056438" cy="769441"/>
          </a:xfrm>
          <a:prstGeom prst="rect">
            <a:avLst/>
          </a:prstGeom>
          <a:noFill/>
          <a:ln w="9525">
            <a:noFill/>
            <a:miter lim="800000"/>
          </a:ln>
        </p:spPr>
        <p:txBody>
          <a:bodyPr>
            <a:spAutoFit/>
          </a:bodyPr>
          <a:lstStyle/>
          <a:p>
            <a:pPr marL="120650" indent="-120650">
              <a:spcBef>
                <a:spcPct val="50000"/>
              </a:spcBef>
            </a:pPr>
            <a:r>
              <a:rPr lang="zh-CN" altLang="en-US" sz="4400" b="1" dirty="0">
                <a:solidFill>
                  <a:srgbClr val="000000"/>
                </a:solidFill>
                <a:latin typeface="Arial" panose="020B0604020202020204" pitchFamily="34" charset="0"/>
                <a:ea typeface="楷体_GB2312" panose="02010609030101010101" pitchFamily="49" charset="-122"/>
              </a:rPr>
              <a:t>二、表式与指标解释</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p:cNvGrpSpPr/>
          <p:nvPr/>
        </p:nvGrpSpPr>
        <p:grpSpPr bwMode="auto">
          <a:xfrm>
            <a:off x="609600" y="1143000"/>
            <a:ext cx="4724400" cy="3543300"/>
            <a:chOff x="384" y="960"/>
            <a:chExt cx="2976" cy="2976"/>
          </a:xfrm>
        </p:grpSpPr>
        <p:sp>
          <p:nvSpPr>
            <p:cNvPr id="652291" name="AutoShape 3"/>
            <p:cNvSpPr>
              <a:spLocks noChangeArrowheads="1"/>
            </p:cNvSpPr>
            <p:nvPr/>
          </p:nvSpPr>
          <p:spPr bwMode="gray">
            <a:xfrm>
              <a:off x="624" y="3175"/>
              <a:ext cx="2482" cy="631"/>
            </a:xfrm>
            <a:custGeom>
              <a:avLst/>
              <a:gdLst>
                <a:gd name="G0" fmla="+- 2775 0 0"/>
                <a:gd name="G1" fmla="+- 21600 0 2775"/>
                <a:gd name="G2" fmla="+- 21600 0 277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775" y="10800"/>
                  </a:moveTo>
                  <a:cubicBezTo>
                    <a:pt x="2775" y="15232"/>
                    <a:pt x="6368" y="18825"/>
                    <a:pt x="10800" y="18825"/>
                  </a:cubicBezTo>
                  <a:cubicBezTo>
                    <a:pt x="15232" y="18825"/>
                    <a:pt x="18825" y="15232"/>
                    <a:pt x="18825" y="10800"/>
                  </a:cubicBezTo>
                  <a:cubicBezTo>
                    <a:pt x="18825" y="6368"/>
                    <a:pt x="15232" y="2775"/>
                    <a:pt x="10800" y="2775"/>
                  </a:cubicBezTo>
                  <a:cubicBezTo>
                    <a:pt x="6368" y="2775"/>
                    <a:pt x="2775" y="6368"/>
                    <a:pt x="2775" y="10800"/>
                  </a:cubicBezTo>
                  <a:close/>
                </a:path>
              </a:pathLst>
            </a:custGeom>
            <a:gradFill rotWithShape="1">
              <a:gsLst>
                <a:gs pos="0">
                  <a:schemeClr val="bg2">
                    <a:alpha val="20000"/>
                  </a:schemeClr>
                </a:gs>
                <a:gs pos="100000">
                  <a:schemeClr val="bg2">
                    <a:gamma/>
                    <a:shade val="56078"/>
                    <a:invGamma/>
                    <a:alpha val="30000"/>
                  </a:schemeClr>
                </a:gs>
              </a:gsLst>
              <a:lin ang="5400000" scaled="1"/>
            </a:gradFill>
            <a:ln w="76200">
              <a:noFill/>
              <a:round/>
            </a:ln>
            <a:effectLst/>
          </p:spPr>
          <p:txBody>
            <a:bodyPr wrap="none" anchor="ctr"/>
            <a:lstStyle/>
            <a:p>
              <a:pPr>
                <a:defRPr/>
              </a:pPr>
              <a:endParaRPr lang="zh-CN" altLang="en-US"/>
            </a:p>
          </p:txBody>
        </p:sp>
        <p:sp>
          <p:nvSpPr>
            <p:cNvPr id="9269" name="AutoShape 4"/>
            <p:cNvSpPr>
              <a:spLocks noChangeArrowheads="1"/>
            </p:cNvSpPr>
            <p:nvPr/>
          </p:nvSpPr>
          <p:spPr bwMode="gray">
            <a:xfrm>
              <a:off x="384" y="960"/>
              <a:ext cx="2976" cy="2976"/>
            </a:xfrm>
            <a:custGeom>
              <a:avLst/>
              <a:gdLst>
                <a:gd name="T0" fmla="*/ 1488 w 21600"/>
                <a:gd name="T1" fmla="*/ 0 h 21600"/>
                <a:gd name="T2" fmla="*/ 436 w 21600"/>
                <a:gd name="T3" fmla="*/ 436 h 21600"/>
                <a:gd name="T4" fmla="*/ 0 w 21600"/>
                <a:gd name="T5" fmla="*/ 1488 h 21600"/>
                <a:gd name="T6" fmla="*/ 436 w 21600"/>
                <a:gd name="T7" fmla="*/ 2540 h 21600"/>
                <a:gd name="T8" fmla="*/ 1488 w 21600"/>
                <a:gd name="T9" fmla="*/ 2976 h 21600"/>
                <a:gd name="T10" fmla="*/ 2540 w 21600"/>
                <a:gd name="T11" fmla="*/ 2540 h 21600"/>
                <a:gd name="T12" fmla="*/ 2976 w 21600"/>
                <a:gd name="T13" fmla="*/ 1488 h 21600"/>
                <a:gd name="T14" fmla="*/ 2540 w 21600"/>
                <a:gd name="T15" fmla="*/ 436 h 21600"/>
                <a:gd name="T16" fmla="*/ 0 60000 65536"/>
                <a:gd name="T17" fmla="*/ 0 60000 65536"/>
                <a:gd name="T18" fmla="*/ 0 60000 65536"/>
                <a:gd name="T19" fmla="*/ 0 60000 65536"/>
                <a:gd name="T20" fmla="*/ 0 60000 65536"/>
                <a:gd name="T21" fmla="*/ 0 60000 65536"/>
                <a:gd name="T22" fmla="*/ 0 60000 65536"/>
                <a:gd name="T23" fmla="*/ 0 60000 65536"/>
                <a:gd name="T24" fmla="*/ 3165 w 21600"/>
                <a:gd name="T25" fmla="*/ 3165 h 21600"/>
                <a:gd name="T26" fmla="*/ 18435 w 21600"/>
                <a:gd name="T27" fmla="*/ 1843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86" y="10800"/>
                  </a:moveTo>
                  <a:cubicBezTo>
                    <a:pt x="2286" y="15502"/>
                    <a:pt x="6098" y="19314"/>
                    <a:pt x="10800" y="19314"/>
                  </a:cubicBezTo>
                  <a:cubicBezTo>
                    <a:pt x="15502" y="19314"/>
                    <a:pt x="19314" y="15502"/>
                    <a:pt x="19314" y="10800"/>
                  </a:cubicBezTo>
                  <a:cubicBezTo>
                    <a:pt x="19314" y="6098"/>
                    <a:pt x="15502" y="2286"/>
                    <a:pt x="10800" y="2286"/>
                  </a:cubicBezTo>
                  <a:cubicBezTo>
                    <a:pt x="6098" y="2286"/>
                    <a:pt x="2286" y="6098"/>
                    <a:pt x="2286" y="10800"/>
                  </a:cubicBezTo>
                  <a:close/>
                </a:path>
              </a:pathLst>
            </a:custGeom>
            <a:gradFill rotWithShape="1">
              <a:gsLst>
                <a:gs pos="0">
                  <a:srgbClr val="EAEAEA"/>
                </a:gs>
                <a:gs pos="100000">
                  <a:srgbClr val="4F81BD"/>
                </a:gs>
              </a:gsLst>
              <a:lin ang="5400000" scaled="1"/>
            </a:gradFill>
            <a:ln w="9525">
              <a:miter lim="800000"/>
            </a:ln>
            <a:scene3d>
              <a:camera prst="legacyPerspectiveFront">
                <a:rot lat="18600000" lon="0" rev="0"/>
              </a:camera>
              <a:lightRig rig="legacyNormal3" dir="r"/>
            </a:scene3d>
            <a:sp3d extrusionH="303200" prstMaterial="legacyPlastic">
              <a:bevelT w="13500" h="13500" prst="angle"/>
              <a:bevelB w="13500" h="13500" prst="angle"/>
              <a:extrusionClr>
                <a:srgbClr val="4F81BD"/>
              </a:extrusionClr>
            </a:sp3d>
          </p:spPr>
          <p:txBody>
            <a:bodyPr wrap="none" anchor="ctr">
              <a:flatTx/>
            </a:bodyPr>
            <a:lstStyle/>
            <a:p>
              <a:endParaRPr lang="zh-CN" altLang="en-US"/>
            </a:p>
          </p:txBody>
        </p:sp>
      </p:grpSp>
      <p:grpSp>
        <p:nvGrpSpPr>
          <p:cNvPr id="9219" name="Group 5"/>
          <p:cNvGrpSpPr/>
          <p:nvPr/>
        </p:nvGrpSpPr>
        <p:grpSpPr bwMode="auto">
          <a:xfrm>
            <a:off x="4097331" y="3502832"/>
            <a:ext cx="731838" cy="548878"/>
            <a:chOff x="2608" y="1076"/>
            <a:chExt cx="466" cy="518"/>
          </a:xfrm>
        </p:grpSpPr>
        <p:grpSp>
          <p:nvGrpSpPr>
            <p:cNvPr id="9261" name="Group 6"/>
            <p:cNvGrpSpPr/>
            <p:nvPr/>
          </p:nvGrpSpPr>
          <p:grpSpPr bwMode="auto">
            <a:xfrm>
              <a:off x="2608" y="1076"/>
              <a:ext cx="466" cy="518"/>
              <a:chOff x="2608" y="1076"/>
              <a:chExt cx="466" cy="518"/>
            </a:xfrm>
          </p:grpSpPr>
          <p:pic>
            <p:nvPicPr>
              <p:cNvPr id="9263" name="Picture 7" descr="light_shadow"/>
              <p:cNvPicPr>
                <a:picLocks noChangeAspect="1" noChangeArrowheads="1"/>
              </p:cNvPicPr>
              <p:nvPr/>
            </p:nvPicPr>
            <p:blipFill>
              <a:blip r:embed="rId2">
                <a:lum bright="-78000" contrast="-78000"/>
              </a:blip>
              <a:srcRect/>
              <a:stretch>
                <a:fillRect/>
              </a:stretch>
            </p:blipFill>
            <p:spPr bwMode="gray">
              <a:xfrm>
                <a:off x="2652" y="1482"/>
                <a:ext cx="384" cy="112"/>
              </a:xfrm>
              <a:prstGeom prst="rect">
                <a:avLst/>
              </a:prstGeom>
              <a:noFill/>
              <a:ln w="9525">
                <a:noFill/>
                <a:miter lim="800000"/>
                <a:headEnd/>
                <a:tailEnd/>
              </a:ln>
            </p:spPr>
          </p:pic>
          <p:pic>
            <p:nvPicPr>
              <p:cNvPr id="9264" name="Picture 8" descr="circuler_1"/>
              <p:cNvPicPr>
                <a:picLocks noChangeAspect="1" noChangeArrowheads="1"/>
              </p:cNvPicPr>
              <p:nvPr/>
            </p:nvPicPr>
            <p:blipFill>
              <a:blip r:embed="rId3"/>
              <a:srcRect/>
              <a:stretch>
                <a:fillRect/>
              </a:stretch>
            </p:blipFill>
            <p:spPr bwMode="gray">
              <a:xfrm>
                <a:off x="2608" y="1076"/>
                <a:ext cx="466" cy="478"/>
              </a:xfrm>
              <a:prstGeom prst="rect">
                <a:avLst/>
              </a:prstGeom>
              <a:noFill/>
              <a:ln w="9525">
                <a:noFill/>
                <a:miter lim="800000"/>
                <a:headEnd/>
                <a:tailEnd/>
              </a:ln>
            </p:spPr>
          </p:pic>
          <p:sp>
            <p:nvSpPr>
              <p:cNvPr id="652297" name="Oval 9"/>
              <p:cNvSpPr>
                <a:spLocks noChangeArrowheads="1"/>
              </p:cNvSpPr>
              <p:nvPr/>
            </p:nvSpPr>
            <p:spPr bwMode="gray">
              <a:xfrm>
                <a:off x="2608" y="1076"/>
                <a:ext cx="463" cy="479"/>
              </a:xfrm>
              <a:prstGeom prst="ellipse">
                <a:avLst/>
              </a:prstGeom>
              <a:gradFill rotWithShape="1">
                <a:gsLst>
                  <a:gs pos="0">
                    <a:srgbClr val="F648AB">
                      <a:gamma/>
                      <a:shade val="46275"/>
                      <a:invGamma/>
                      <a:alpha val="89999"/>
                    </a:srgbClr>
                  </a:gs>
                  <a:gs pos="50000">
                    <a:srgbClr val="F648AB">
                      <a:alpha val="75000"/>
                    </a:srgbClr>
                  </a:gs>
                  <a:gs pos="100000">
                    <a:srgbClr val="F648AB">
                      <a:gamma/>
                      <a:shade val="46275"/>
                      <a:invGamma/>
                      <a:alpha val="89999"/>
                    </a:srgbClr>
                  </a:gs>
                </a:gsLst>
                <a:lin ang="5400000" scaled="1"/>
              </a:gradFill>
              <a:ln w="9525" algn="ctr">
                <a:noFill/>
                <a:round/>
              </a:ln>
              <a:effectLst/>
            </p:spPr>
            <p:txBody>
              <a:bodyPr wrap="none" anchor="ctr"/>
              <a:lstStyle/>
              <a:p>
                <a:pPr>
                  <a:defRPr/>
                </a:pPr>
                <a:endParaRPr lang="zh-CN" altLang="en-US"/>
              </a:p>
            </p:txBody>
          </p:sp>
        </p:grpSp>
        <p:pic>
          <p:nvPicPr>
            <p:cNvPr id="9262" name="Picture 10" descr="Picture2"/>
            <p:cNvPicPr>
              <a:picLocks noChangeAspect="1" noChangeArrowheads="1"/>
            </p:cNvPicPr>
            <p:nvPr/>
          </p:nvPicPr>
          <p:blipFill>
            <a:blip r:embed="rId4"/>
            <a:srcRect/>
            <a:stretch>
              <a:fillRect/>
            </a:stretch>
          </p:blipFill>
          <p:spPr bwMode="gray">
            <a:xfrm>
              <a:off x="2665" y="1081"/>
              <a:ext cx="359" cy="169"/>
            </a:xfrm>
            <a:prstGeom prst="rect">
              <a:avLst/>
            </a:prstGeom>
            <a:noFill/>
            <a:ln w="9525">
              <a:noFill/>
              <a:miter lim="800000"/>
              <a:headEnd/>
              <a:tailEnd/>
            </a:ln>
          </p:spPr>
        </p:pic>
      </p:grpSp>
      <p:sp>
        <p:nvSpPr>
          <p:cNvPr id="652299" name="AutoShape 11"/>
          <p:cNvSpPr/>
          <p:nvPr/>
        </p:nvSpPr>
        <p:spPr bwMode="gray">
          <a:xfrm>
            <a:off x="2438401" y="1383507"/>
            <a:ext cx="1562095" cy="454819"/>
          </a:xfrm>
          <a:prstGeom prst="callout2">
            <a:avLst>
              <a:gd name="adj1" fmla="val 18847"/>
              <a:gd name="adj2" fmla="val -4681"/>
              <a:gd name="adj3" fmla="val 18847"/>
              <a:gd name="adj4" fmla="val -13449"/>
              <a:gd name="adj5" fmla="val 78009"/>
              <a:gd name="adj6" fmla="val -15690"/>
            </a:avLst>
          </a:prstGeom>
          <a:gradFill rotWithShape="1">
            <a:gsLst>
              <a:gs pos="0">
                <a:srgbClr val="E8BE0A"/>
              </a:gs>
              <a:gs pos="100000">
                <a:srgbClr val="E8BE0A">
                  <a:gamma/>
                  <a:tint val="0"/>
                  <a:invGamma/>
                </a:srgbClr>
              </a:gs>
            </a:gsLst>
            <a:lin ang="0" scaled="1"/>
          </a:gradFill>
          <a:ln w="19050">
            <a:solidFill>
              <a:srgbClr val="E8BE0A"/>
            </a:solidFill>
            <a:miter lim="800000"/>
          </a:ln>
          <a:effectLst/>
        </p:spPr>
        <p:txBody>
          <a:bodyPr/>
          <a:lstStyle/>
          <a:p>
            <a:pPr algn="l">
              <a:defRPr/>
            </a:pPr>
            <a:r>
              <a:rPr lang="zh-CN" altLang="en-US" sz="2000" b="1" dirty="0">
                <a:solidFill>
                  <a:srgbClr val="000000"/>
                </a:solidFill>
                <a:effectLst>
                  <a:outerShdw blurRad="38100" dist="38100" dir="2700000" algn="tl">
                    <a:srgbClr val="FFFFFF"/>
                  </a:outerShdw>
                </a:effectLst>
                <a:latin typeface="Arial" panose="020B0604020202020204" pitchFamily="34" charset="0"/>
                <a:ea typeface="黑体" panose="02010609060101010101" pitchFamily="2" charset="-122"/>
              </a:rPr>
              <a:t>人员情况</a:t>
            </a:r>
          </a:p>
        </p:txBody>
      </p:sp>
      <p:grpSp>
        <p:nvGrpSpPr>
          <p:cNvPr id="9221" name="Group 12"/>
          <p:cNvGrpSpPr/>
          <p:nvPr/>
        </p:nvGrpSpPr>
        <p:grpSpPr bwMode="auto">
          <a:xfrm>
            <a:off x="1979614" y="1744266"/>
            <a:ext cx="365125" cy="341709"/>
            <a:chOff x="2608" y="1076"/>
            <a:chExt cx="466" cy="518"/>
          </a:xfrm>
        </p:grpSpPr>
        <p:grpSp>
          <p:nvGrpSpPr>
            <p:cNvPr id="9254" name="Group 13"/>
            <p:cNvGrpSpPr/>
            <p:nvPr/>
          </p:nvGrpSpPr>
          <p:grpSpPr bwMode="auto">
            <a:xfrm>
              <a:off x="2608" y="1076"/>
              <a:ext cx="466" cy="518"/>
              <a:chOff x="2608" y="1076"/>
              <a:chExt cx="466" cy="518"/>
            </a:xfrm>
          </p:grpSpPr>
          <p:pic>
            <p:nvPicPr>
              <p:cNvPr id="9256" name="Picture 14" descr="light_shadow"/>
              <p:cNvPicPr>
                <a:picLocks noChangeAspect="1" noChangeArrowheads="1"/>
              </p:cNvPicPr>
              <p:nvPr/>
            </p:nvPicPr>
            <p:blipFill>
              <a:blip r:embed="rId5">
                <a:lum bright="-78000" contrast="-78000"/>
              </a:blip>
              <a:srcRect/>
              <a:stretch>
                <a:fillRect/>
              </a:stretch>
            </p:blipFill>
            <p:spPr bwMode="gray">
              <a:xfrm>
                <a:off x="2652" y="1482"/>
                <a:ext cx="384" cy="112"/>
              </a:xfrm>
              <a:prstGeom prst="rect">
                <a:avLst/>
              </a:prstGeom>
              <a:noFill/>
              <a:ln w="9525">
                <a:noFill/>
                <a:miter lim="800000"/>
                <a:headEnd/>
                <a:tailEnd/>
              </a:ln>
            </p:spPr>
          </p:pic>
          <p:pic>
            <p:nvPicPr>
              <p:cNvPr id="9257" name="Picture 15" descr="circuler_1"/>
              <p:cNvPicPr>
                <a:picLocks noChangeAspect="1" noChangeArrowheads="1"/>
              </p:cNvPicPr>
              <p:nvPr/>
            </p:nvPicPr>
            <p:blipFill>
              <a:blip r:embed="rId6" cstate="print"/>
              <a:srcRect/>
              <a:stretch>
                <a:fillRect/>
              </a:stretch>
            </p:blipFill>
            <p:spPr bwMode="gray">
              <a:xfrm>
                <a:off x="2608" y="1076"/>
                <a:ext cx="466" cy="478"/>
              </a:xfrm>
              <a:prstGeom prst="rect">
                <a:avLst/>
              </a:prstGeom>
              <a:noFill/>
              <a:ln w="9525">
                <a:noFill/>
                <a:miter lim="800000"/>
                <a:headEnd/>
                <a:tailEnd/>
              </a:ln>
            </p:spPr>
          </p:pic>
          <p:sp>
            <p:nvSpPr>
              <p:cNvPr id="652304" name="Oval 16"/>
              <p:cNvSpPr>
                <a:spLocks noChangeArrowheads="1"/>
              </p:cNvSpPr>
              <p:nvPr/>
            </p:nvSpPr>
            <p:spPr bwMode="gray">
              <a:xfrm>
                <a:off x="2608" y="1076"/>
                <a:ext cx="463" cy="479"/>
              </a:xfrm>
              <a:prstGeom prst="ellipse">
                <a:avLst/>
              </a:prstGeom>
              <a:gradFill rotWithShape="1">
                <a:gsLst>
                  <a:gs pos="0">
                    <a:srgbClr val="E8BE0A">
                      <a:gamma/>
                      <a:shade val="46275"/>
                      <a:invGamma/>
                      <a:alpha val="89999"/>
                    </a:srgbClr>
                  </a:gs>
                  <a:gs pos="50000">
                    <a:srgbClr val="E8BE0A">
                      <a:alpha val="75000"/>
                    </a:srgbClr>
                  </a:gs>
                  <a:gs pos="100000">
                    <a:srgbClr val="E8BE0A">
                      <a:gamma/>
                      <a:shade val="46275"/>
                      <a:invGamma/>
                      <a:alpha val="89999"/>
                    </a:srgbClr>
                  </a:gs>
                </a:gsLst>
                <a:lin ang="5400000" scaled="1"/>
              </a:gradFill>
              <a:ln w="9525" algn="ctr">
                <a:noFill/>
                <a:round/>
              </a:ln>
              <a:effectLst/>
            </p:spPr>
            <p:txBody>
              <a:bodyPr wrap="none" anchor="ctr"/>
              <a:lstStyle/>
              <a:p>
                <a:pPr>
                  <a:defRPr/>
                </a:pPr>
                <a:endParaRPr lang="zh-CN" altLang="en-US"/>
              </a:p>
            </p:txBody>
          </p:sp>
        </p:grpSp>
        <p:pic>
          <p:nvPicPr>
            <p:cNvPr id="9255" name="Picture 17" descr="Picture2"/>
            <p:cNvPicPr>
              <a:picLocks noChangeAspect="1" noChangeArrowheads="1"/>
            </p:cNvPicPr>
            <p:nvPr/>
          </p:nvPicPr>
          <p:blipFill>
            <a:blip r:embed="rId4"/>
            <a:srcRect/>
            <a:stretch>
              <a:fillRect/>
            </a:stretch>
          </p:blipFill>
          <p:spPr bwMode="gray">
            <a:xfrm>
              <a:off x="2665" y="1081"/>
              <a:ext cx="359" cy="169"/>
            </a:xfrm>
            <a:prstGeom prst="rect">
              <a:avLst/>
            </a:prstGeom>
            <a:noFill/>
            <a:ln w="9525">
              <a:noFill/>
              <a:miter lim="800000"/>
              <a:headEnd/>
              <a:tailEnd/>
            </a:ln>
          </p:spPr>
        </p:pic>
      </p:grpSp>
      <p:sp>
        <p:nvSpPr>
          <p:cNvPr id="652306" name="AutoShape 18"/>
          <p:cNvSpPr/>
          <p:nvPr/>
        </p:nvSpPr>
        <p:spPr bwMode="gray">
          <a:xfrm>
            <a:off x="4973643" y="2051440"/>
            <a:ext cx="3659188" cy="358379"/>
          </a:xfrm>
          <a:prstGeom prst="callout2">
            <a:avLst>
              <a:gd name="adj1" fmla="val 23921"/>
              <a:gd name="adj2" fmla="val -2083"/>
              <a:gd name="adj3" fmla="val 23921"/>
              <a:gd name="adj4" fmla="val -7852"/>
              <a:gd name="adj5" fmla="val 41861"/>
              <a:gd name="adj6" fmla="val -12278"/>
            </a:avLst>
          </a:prstGeom>
          <a:gradFill rotWithShape="1">
            <a:gsLst>
              <a:gs pos="0">
                <a:srgbClr val="74E909"/>
              </a:gs>
              <a:gs pos="100000">
                <a:srgbClr val="74E909">
                  <a:gamma/>
                  <a:tint val="0"/>
                  <a:invGamma/>
                </a:srgbClr>
              </a:gs>
            </a:gsLst>
            <a:lin ang="0" scaled="1"/>
          </a:gradFill>
          <a:ln w="19050">
            <a:solidFill>
              <a:srgbClr val="74E909"/>
            </a:solidFill>
            <a:miter lim="800000"/>
          </a:ln>
          <a:effectLst/>
        </p:spPr>
        <p:txBody>
          <a:bodyPr/>
          <a:lstStyle/>
          <a:p>
            <a:pPr algn="l">
              <a:defRPr/>
            </a:pPr>
            <a:r>
              <a:rPr lang="zh-CN" altLang="en-US" sz="2000" b="1" dirty="0">
                <a:solidFill>
                  <a:srgbClr val="000000"/>
                </a:solidFill>
                <a:effectLst>
                  <a:outerShdw blurRad="38100" dist="38100" dir="2700000" algn="tl">
                    <a:srgbClr val="FFFFFF"/>
                  </a:outerShdw>
                </a:effectLst>
                <a:latin typeface="Arial" panose="020B0604020202020204" pitchFamily="34" charset="0"/>
                <a:ea typeface="黑体" panose="02010609060101010101" pitchFamily="2" charset="-122"/>
              </a:rPr>
              <a:t>会议情况</a:t>
            </a:r>
          </a:p>
        </p:txBody>
      </p:sp>
      <p:grpSp>
        <p:nvGrpSpPr>
          <p:cNvPr id="9223" name="Group 19"/>
          <p:cNvGrpSpPr/>
          <p:nvPr/>
        </p:nvGrpSpPr>
        <p:grpSpPr bwMode="auto">
          <a:xfrm>
            <a:off x="4097331" y="2133594"/>
            <a:ext cx="457200" cy="342900"/>
            <a:chOff x="2608" y="1076"/>
            <a:chExt cx="466" cy="518"/>
          </a:xfrm>
        </p:grpSpPr>
        <p:grpSp>
          <p:nvGrpSpPr>
            <p:cNvPr id="9247" name="Group 20"/>
            <p:cNvGrpSpPr/>
            <p:nvPr/>
          </p:nvGrpSpPr>
          <p:grpSpPr bwMode="auto">
            <a:xfrm>
              <a:off x="2608" y="1076"/>
              <a:ext cx="466" cy="518"/>
              <a:chOff x="2608" y="1076"/>
              <a:chExt cx="466" cy="518"/>
            </a:xfrm>
          </p:grpSpPr>
          <p:pic>
            <p:nvPicPr>
              <p:cNvPr id="9249" name="Picture 21" descr="light_shadow"/>
              <p:cNvPicPr>
                <a:picLocks noChangeAspect="1" noChangeArrowheads="1"/>
              </p:cNvPicPr>
              <p:nvPr/>
            </p:nvPicPr>
            <p:blipFill>
              <a:blip r:embed="rId7" cstate="print">
                <a:lum bright="-78000" contrast="-78000"/>
              </a:blip>
              <a:srcRect/>
              <a:stretch>
                <a:fillRect/>
              </a:stretch>
            </p:blipFill>
            <p:spPr bwMode="gray">
              <a:xfrm>
                <a:off x="2652" y="1482"/>
                <a:ext cx="384" cy="112"/>
              </a:xfrm>
              <a:prstGeom prst="rect">
                <a:avLst/>
              </a:prstGeom>
              <a:noFill/>
              <a:ln w="9525">
                <a:noFill/>
                <a:miter lim="800000"/>
                <a:headEnd/>
                <a:tailEnd/>
              </a:ln>
            </p:spPr>
          </p:pic>
          <p:pic>
            <p:nvPicPr>
              <p:cNvPr id="9250" name="Picture 22" descr="circuler_1"/>
              <p:cNvPicPr>
                <a:picLocks noChangeAspect="1" noChangeArrowheads="1"/>
              </p:cNvPicPr>
              <p:nvPr/>
            </p:nvPicPr>
            <p:blipFill>
              <a:blip r:embed="rId8" cstate="print"/>
              <a:srcRect/>
              <a:stretch>
                <a:fillRect/>
              </a:stretch>
            </p:blipFill>
            <p:spPr bwMode="gray">
              <a:xfrm>
                <a:off x="2608" y="1076"/>
                <a:ext cx="466" cy="478"/>
              </a:xfrm>
              <a:prstGeom prst="rect">
                <a:avLst/>
              </a:prstGeom>
              <a:noFill/>
              <a:ln w="9525">
                <a:noFill/>
                <a:miter lim="800000"/>
                <a:headEnd/>
                <a:tailEnd/>
              </a:ln>
            </p:spPr>
          </p:pic>
          <p:sp>
            <p:nvSpPr>
              <p:cNvPr id="652311" name="Oval 23"/>
              <p:cNvSpPr>
                <a:spLocks noChangeArrowheads="1"/>
              </p:cNvSpPr>
              <p:nvPr/>
            </p:nvSpPr>
            <p:spPr bwMode="gray">
              <a:xfrm>
                <a:off x="2608" y="1076"/>
                <a:ext cx="463" cy="479"/>
              </a:xfrm>
              <a:prstGeom prst="ellipse">
                <a:avLst/>
              </a:prstGeom>
              <a:gradFill rotWithShape="1">
                <a:gsLst>
                  <a:gs pos="0">
                    <a:srgbClr val="74E909">
                      <a:gamma/>
                      <a:shade val="46275"/>
                      <a:invGamma/>
                      <a:alpha val="89999"/>
                    </a:srgbClr>
                  </a:gs>
                  <a:gs pos="50000">
                    <a:srgbClr val="74E909">
                      <a:alpha val="55000"/>
                    </a:srgbClr>
                  </a:gs>
                  <a:gs pos="100000">
                    <a:srgbClr val="74E909">
                      <a:gamma/>
                      <a:shade val="46275"/>
                      <a:invGamma/>
                      <a:alpha val="89999"/>
                    </a:srgbClr>
                  </a:gs>
                </a:gsLst>
                <a:lin ang="5400000" scaled="1"/>
              </a:gradFill>
              <a:ln w="9525" algn="ctr">
                <a:noFill/>
                <a:round/>
              </a:ln>
              <a:effectLst/>
            </p:spPr>
            <p:txBody>
              <a:bodyPr wrap="none" anchor="ctr"/>
              <a:lstStyle/>
              <a:p>
                <a:pPr>
                  <a:defRPr/>
                </a:pPr>
                <a:endParaRPr lang="zh-CN" altLang="en-US"/>
              </a:p>
            </p:txBody>
          </p:sp>
        </p:grpSp>
        <p:pic>
          <p:nvPicPr>
            <p:cNvPr id="9248" name="Picture 24" descr="Picture2"/>
            <p:cNvPicPr>
              <a:picLocks noChangeAspect="1" noChangeArrowheads="1"/>
            </p:cNvPicPr>
            <p:nvPr/>
          </p:nvPicPr>
          <p:blipFill>
            <a:blip r:embed="rId4"/>
            <a:srcRect/>
            <a:stretch>
              <a:fillRect/>
            </a:stretch>
          </p:blipFill>
          <p:spPr bwMode="gray">
            <a:xfrm>
              <a:off x="2665" y="1081"/>
              <a:ext cx="359" cy="169"/>
            </a:xfrm>
            <a:prstGeom prst="rect">
              <a:avLst/>
            </a:prstGeom>
            <a:noFill/>
            <a:ln w="9525">
              <a:noFill/>
              <a:miter lim="800000"/>
              <a:headEnd/>
              <a:tailEnd/>
            </a:ln>
          </p:spPr>
        </p:pic>
      </p:grpSp>
      <p:sp>
        <p:nvSpPr>
          <p:cNvPr id="652313" name="AutoShape 25"/>
          <p:cNvSpPr/>
          <p:nvPr/>
        </p:nvSpPr>
        <p:spPr bwMode="gray">
          <a:xfrm>
            <a:off x="5703903" y="2736058"/>
            <a:ext cx="3644900" cy="329804"/>
          </a:xfrm>
          <a:prstGeom prst="callout2">
            <a:avLst>
              <a:gd name="adj1" fmla="val 25991"/>
              <a:gd name="adj2" fmla="val -2093"/>
              <a:gd name="adj3" fmla="val 25991"/>
              <a:gd name="adj4" fmla="val -6056"/>
              <a:gd name="adj5" fmla="val 48736"/>
              <a:gd name="adj6" fmla="val -9148"/>
            </a:avLst>
          </a:prstGeom>
          <a:gradFill rotWithShape="1">
            <a:gsLst>
              <a:gs pos="0">
                <a:srgbClr val="0AE8DD"/>
              </a:gs>
              <a:gs pos="100000">
                <a:srgbClr val="0AE8DD">
                  <a:gamma/>
                  <a:tint val="0"/>
                  <a:invGamma/>
                </a:srgbClr>
              </a:gs>
            </a:gsLst>
            <a:lin ang="0" scaled="1"/>
          </a:gradFill>
          <a:ln w="19050">
            <a:solidFill>
              <a:srgbClr val="0AE8DD"/>
            </a:solidFill>
            <a:miter lim="800000"/>
          </a:ln>
          <a:effectLst/>
        </p:spPr>
        <p:txBody>
          <a:bodyPr/>
          <a:lstStyle/>
          <a:p>
            <a:pPr algn="l">
              <a:defRPr/>
            </a:pPr>
            <a:r>
              <a:rPr lang="zh-CN" altLang="en-US" sz="2000" b="1" dirty="0">
                <a:solidFill>
                  <a:srgbClr val="000000"/>
                </a:solidFill>
                <a:effectLst>
                  <a:outerShdw blurRad="38100" dist="38100" dir="2700000" algn="tl">
                    <a:srgbClr val="FFFFFF"/>
                  </a:outerShdw>
                </a:effectLst>
                <a:latin typeface="Arial" panose="020B0604020202020204" pitchFamily="34" charset="0"/>
                <a:ea typeface="黑体" panose="02010609060101010101" pitchFamily="2" charset="-122"/>
              </a:rPr>
              <a:t>展览情况</a:t>
            </a:r>
          </a:p>
        </p:txBody>
      </p:sp>
      <p:grpSp>
        <p:nvGrpSpPr>
          <p:cNvPr id="9227" name="Group 33"/>
          <p:cNvGrpSpPr/>
          <p:nvPr/>
        </p:nvGrpSpPr>
        <p:grpSpPr bwMode="auto">
          <a:xfrm>
            <a:off x="4791078" y="2790829"/>
            <a:ext cx="547687" cy="410765"/>
            <a:chOff x="2608" y="1076"/>
            <a:chExt cx="466" cy="518"/>
          </a:xfrm>
        </p:grpSpPr>
        <p:grpSp>
          <p:nvGrpSpPr>
            <p:cNvPr id="9233" name="Group 34"/>
            <p:cNvGrpSpPr/>
            <p:nvPr/>
          </p:nvGrpSpPr>
          <p:grpSpPr bwMode="auto">
            <a:xfrm>
              <a:off x="2608" y="1076"/>
              <a:ext cx="466" cy="518"/>
              <a:chOff x="2608" y="1076"/>
              <a:chExt cx="466" cy="518"/>
            </a:xfrm>
          </p:grpSpPr>
          <p:pic>
            <p:nvPicPr>
              <p:cNvPr id="9235" name="Picture 35" descr="light_shadow"/>
              <p:cNvPicPr>
                <a:picLocks noChangeAspect="1" noChangeArrowheads="1"/>
              </p:cNvPicPr>
              <p:nvPr/>
            </p:nvPicPr>
            <p:blipFill>
              <a:blip r:embed="rId9" cstate="print">
                <a:lum bright="-78000" contrast="-78000"/>
              </a:blip>
              <a:srcRect/>
              <a:stretch>
                <a:fillRect/>
              </a:stretch>
            </p:blipFill>
            <p:spPr bwMode="gray">
              <a:xfrm>
                <a:off x="2652" y="1482"/>
                <a:ext cx="384" cy="112"/>
              </a:xfrm>
              <a:prstGeom prst="rect">
                <a:avLst/>
              </a:prstGeom>
              <a:noFill/>
              <a:ln w="9525">
                <a:noFill/>
                <a:miter lim="800000"/>
                <a:headEnd/>
                <a:tailEnd/>
              </a:ln>
            </p:spPr>
          </p:pic>
          <p:pic>
            <p:nvPicPr>
              <p:cNvPr id="9236" name="Picture 36" descr="circuler_1"/>
              <p:cNvPicPr>
                <a:picLocks noChangeAspect="1" noChangeArrowheads="1"/>
              </p:cNvPicPr>
              <p:nvPr/>
            </p:nvPicPr>
            <p:blipFill>
              <a:blip r:embed="rId10" cstate="print"/>
              <a:srcRect/>
              <a:stretch>
                <a:fillRect/>
              </a:stretch>
            </p:blipFill>
            <p:spPr bwMode="gray">
              <a:xfrm>
                <a:off x="2608" y="1076"/>
                <a:ext cx="466" cy="478"/>
              </a:xfrm>
              <a:prstGeom prst="rect">
                <a:avLst/>
              </a:prstGeom>
              <a:noFill/>
              <a:ln w="9525">
                <a:noFill/>
                <a:miter lim="800000"/>
                <a:headEnd/>
                <a:tailEnd/>
              </a:ln>
            </p:spPr>
          </p:pic>
          <p:sp>
            <p:nvSpPr>
              <p:cNvPr id="652325" name="Oval 37"/>
              <p:cNvSpPr>
                <a:spLocks noChangeArrowheads="1"/>
              </p:cNvSpPr>
              <p:nvPr/>
            </p:nvSpPr>
            <p:spPr bwMode="gray">
              <a:xfrm>
                <a:off x="2608" y="1076"/>
                <a:ext cx="463" cy="479"/>
              </a:xfrm>
              <a:prstGeom prst="ellipse">
                <a:avLst/>
              </a:prstGeom>
              <a:gradFill rotWithShape="1">
                <a:gsLst>
                  <a:gs pos="0">
                    <a:srgbClr val="0AE8DD">
                      <a:gamma/>
                      <a:shade val="46275"/>
                      <a:invGamma/>
                      <a:alpha val="89999"/>
                    </a:srgbClr>
                  </a:gs>
                  <a:gs pos="50000">
                    <a:srgbClr val="0AE8DD">
                      <a:alpha val="55000"/>
                    </a:srgbClr>
                  </a:gs>
                  <a:gs pos="100000">
                    <a:srgbClr val="0AE8DD">
                      <a:gamma/>
                      <a:shade val="46275"/>
                      <a:invGamma/>
                      <a:alpha val="89999"/>
                    </a:srgbClr>
                  </a:gs>
                </a:gsLst>
                <a:lin ang="5400000" scaled="1"/>
              </a:gradFill>
              <a:ln w="9525" algn="ctr">
                <a:noFill/>
                <a:round/>
              </a:ln>
              <a:effectLst/>
            </p:spPr>
            <p:txBody>
              <a:bodyPr wrap="none" anchor="ctr"/>
              <a:lstStyle/>
              <a:p>
                <a:pPr>
                  <a:defRPr/>
                </a:pPr>
                <a:endParaRPr lang="zh-CN" altLang="en-US"/>
              </a:p>
            </p:txBody>
          </p:sp>
        </p:grpSp>
        <p:pic>
          <p:nvPicPr>
            <p:cNvPr id="9234" name="Picture 38" descr="Picture2"/>
            <p:cNvPicPr>
              <a:picLocks noChangeAspect="1" noChangeArrowheads="1"/>
            </p:cNvPicPr>
            <p:nvPr/>
          </p:nvPicPr>
          <p:blipFill>
            <a:blip r:embed="rId4"/>
            <a:srcRect/>
            <a:stretch>
              <a:fillRect/>
            </a:stretch>
          </p:blipFill>
          <p:spPr bwMode="gray">
            <a:xfrm>
              <a:off x="2665" y="1081"/>
              <a:ext cx="359" cy="169"/>
            </a:xfrm>
            <a:prstGeom prst="rect">
              <a:avLst/>
            </a:prstGeom>
            <a:noFill/>
            <a:ln w="9525">
              <a:noFill/>
              <a:miter lim="800000"/>
              <a:headEnd/>
              <a:tailEnd/>
            </a:ln>
          </p:spPr>
        </p:pic>
      </p:grpSp>
      <p:sp>
        <p:nvSpPr>
          <p:cNvPr id="652327" name="AutoShape 39"/>
          <p:cNvSpPr/>
          <p:nvPr/>
        </p:nvSpPr>
        <p:spPr bwMode="gray">
          <a:xfrm>
            <a:off x="5715000" y="3786196"/>
            <a:ext cx="3429000" cy="305991"/>
          </a:xfrm>
          <a:prstGeom prst="callout2">
            <a:avLst>
              <a:gd name="adj1" fmla="val 28014"/>
              <a:gd name="adj2" fmla="val -2222"/>
              <a:gd name="adj3" fmla="val 28014"/>
              <a:gd name="adj4" fmla="val -16574"/>
              <a:gd name="adj5" fmla="val 17898"/>
              <a:gd name="adj6" fmla="val -27917"/>
            </a:avLst>
          </a:prstGeom>
          <a:gradFill rotWithShape="1">
            <a:gsLst>
              <a:gs pos="0">
                <a:srgbClr val="F648AB"/>
              </a:gs>
              <a:gs pos="100000">
                <a:srgbClr val="F648AB">
                  <a:gamma/>
                  <a:tint val="0"/>
                  <a:invGamma/>
                </a:srgbClr>
              </a:gs>
            </a:gsLst>
            <a:lin ang="0" scaled="1"/>
          </a:gradFill>
          <a:ln w="19050">
            <a:solidFill>
              <a:srgbClr val="F648AB"/>
            </a:solidFill>
            <a:miter lim="800000"/>
          </a:ln>
          <a:effectLst/>
        </p:spPr>
        <p:txBody>
          <a:bodyPr/>
          <a:lstStyle/>
          <a:p>
            <a:pPr algn="l">
              <a:defRPr/>
            </a:pPr>
            <a:r>
              <a:rPr lang="zh-CN" altLang="en-US" sz="2000" b="1" dirty="0">
                <a:solidFill>
                  <a:srgbClr val="000000"/>
                </a:solidFill>
                <a:effectLst>
                  <a:outerShdw blurRad="38100" dist="38100" dir="2700000" algn="tl">
                    <a:srgbClr val="FFFFFF"/>
                  </a:outerShdw>
                </a:effectLst>
                <a:latin typeface="Arial" panose="020B0604020202020204" pitchFamily="34" charset="0"/>
                <a:ea typeface="黑体" panose="02010609060101010101" pitchFamily="2" charset="-122"/>
              </a:rPr>
              <a:t>经营情况</a:t>
            </a:r>
          </a:p>
        </p:txBody>
      </p:sp>
      <p:sp>
        <p:nvSpPr>
          <p:cNvPr id="9229" name="Text Box 4"/>
          <p:cNvSpPr txBox="1">
            <a:spLocks noChangeArrowheads="1"/>
          </p:cNvSpPr>
          <p:nvPr/>
        </p:nvSpPr>
        <p:spPr bwMode="gray">
          <a:xfrm>
            <a:off x="1522413" y="2694385"/>
            <a:ext cx="2895600" cy="369332"/>
          </a:xfrm>
          <a:prstGeom prst="rect">
            <a:avLst/>
          </a:prstGeom>
          <a:noFill/>
          <a:ln w="9525" algn="ctr">
            <a:noFill/>
            <a:miter lim="800000"/>
          </a:ln>
        </p:spPr>
        <p:txBody>
          <a:bodyPr>
            <a:spAutoFit/>
          </a:bodyPr>
          <a:lstStyle/>
          <a:p>
            <a:pPr eaLnBrk="0" hangingPunct="0"/>
            <a:endParaRPr lang="zh-CN" altLang="en-US" sz="1800" b="1">
              <a:solidFill>
                <a:schemeClr val="tx1"/>
              </a:solidFill>
              <a:latin typeface="Arial" panose="020B0604020202020204" pitchFamily="34" charset="0"/>
              <a:ea typeface="宋体" panose="02010600030101010101" pitchFamily="2" charset="-122"/>
            </a:endParaRPr>
          </a:p>
        </p:txBody>
      </p:sp>
      <p:sp>
        <p:nvSpPr>
          <p:cNvPr id="652330" name="AutoShape 42"/>
          <p:cNvSpPr/>
          <p:nvPr/>
        </p:nvSpPr>
        <p:spPr bwMode="gray">
          <a:xfrm>
            <a:off x="5016500" y="1437085"/>
            <a:ext cx="4127500" cy="358378"/>
          </a:xfrm>
          <a:prstGeom prst="callout2">
            <a:avLst>
              <a:gd name="adj1" fmla="val 23921"/>
              <a:gd name="adj2" fmla="val -1847"/>
              <a:gd name="adj3" fmla="val 70312"/>
              <a:gd name="adj4" fmla="val -17317"/>
              <a:gd name="adj5" fmla="val 175233"/>
              <a:gd name="adj6" fmla="val -20281"/>
            </a:avLst>
          </a:prstGeom>
          <a:gradFill rotWithShape="1">
            <a:gsLst>
              <a:gs pos="0">
                <a:srgbClr val="DD6D19"/>
              </a:gs>
              <a:gs pos="100000">
                <a:srgbClr val="FFFFFF"/>
              </a:gs>
            </a:gsLst>
            <a:lin ang="0" scaled="1"/>
          </a:gradFill>
          <a:ln w="19050">
            <a:solidFill>
              <a:srgbClr val="74E909"/>
            </a:solidFill>
            <a:miter lim="800000"/>
          </a:ln>
          <a:effectLst/>
        </p:spPr>
        <p:txBody>
          <a:bodyPr/>
          <a:lstStyle/>
          <a:p>
            <a:pPr algn="l">
              <a:defRPr/>
            </a:pPr>
            <a:r>
              <a:rPr lang="zh-CN" altLang="en-US" sz="2000" b="1" dirty="0">
                <a:solidFill>
                  <a:srgbClr val="000000"/>
                </a:solidFill>
                <a:effectLst>
                  <a:outerShdw blurRad="38100" dist="38100" dir="2700000" algn="tl">
                    <a:srgbClr val="FFFFFF"/>
                  </a:outerShdw>
                </a:effectLst>
                <a:latin typeface="Arial" panose="020B0604020202020204" pitchFamily="34" charset="0"/>
                <a:ea typeface="黑体" panose="02010609060101010101" pitchFamily="2" charset="-122"/>
              </a:rPr>
              <a:t>会展设施情况</a:t>
            </a:r>
            <a:r>
              <a:rPr lang="en-US" altLang="zh-CN" sz="2000" b="1" dirty="0">
                <a:solidFill>
                  <a:srgbClr val="000000"/>
                </a:solidFill>
                <a:effectLst>
                  <a:outerShdw blurRad="38100" dist="38100" dir="2700000" algn="tl">
                    <a:srgbClr val="FFFFFF"/>
                  </a:outerShdw>
                </a:effectLst>
                <a:latin typeface="Arial" panose="020B0604020202020204" pitchFamily="34" charset="0"/>
                <a:ea typeface="黑体" panose="02010609060101010101" pitchFamily="2" charset="-122"/>
              </a:rPr>
              <a:t>(</a:t>
            </a:r>
            <a:r>
              <a:rPr lang="zh-CN" altLang="en-US" sz="2000" b="1" dirty="0">
                <a:solidFill>
                  <a:srgbClr val="000000"/>
                </a:solidFill>
                <a:effectLst>
                  <a:outerShdw blurRad="38100" dist="38100" dir="2700000" algn="tl">
                    <a:srgbClr val="FFFFFF"/>
                  </a:outerShdw>
                </a:effectLst>
                <a:latin typeface="Arial" panose="020B0604020202020204" pitchFamily="34" charset="0"/>
                <a:ea typeface="黑体" panose="02010609060101010101" pitchFamily="2" charset="-122"/>
              </a:rPr>
              <a:t>住宿业、场馆</a:t>
            </a:r>
            <a:r>
              <a:rPr lang="en-US" altLang="zh-CN" sz="2000" b="1" dirty="0">
                <a:solidFill>
                  <a:srgbClr val="000000"/>
                </a:solidFill>
                <a:effectLst>
                  <a:outerShdw blurRad="38100" dist="38100" dir="2700000" algn="tl">
                    <a:srgbClr val="FFFFFF"/>
                  </a:outerShdw>
                </a:effectLst>
                <a:latin typeface="Arial" panose="020B0604020202020204" pitchFamily="34" charset="0"/>
                <a:ea typeface="黑体" panose="02010609060101010101" pitchFamily="2"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2330">
                                            <p:bg/>
                                          </p:spTgt>
                                        </p:tgtEl>
                                        <p:attrNameLst>
                                          <p:attrName>style.visibility</p:attrName>
                                        </p:attrNameLst>
                                      </p:cBhvr>
                                      <p:to>
                                        <p:strVal val="visible"/>
                                      </p:to>
                                    </p:set>
                                    <p:anim calcmode="lin" valueType="num">
                                      <p:cBhvr additive="base">
                                        <p:cTn id="7" dur="500" fill="hold"/>
                                        <p:tgtEl>
                                          <p:spTgt spid="65233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52330">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52330">
                                            <p:txEl>
                                              <p:pRg st="0" end="0"/>
                                            </p:txEl>
                                          </p:spTgt>
                                        </p:tgtEl>
                                        <p:attrNameLst>
                                          <p:attrName>style.visibility</p:attrName>
                                        </p:attrNameLst>
                                      </p:cBhvr>
                                      <p:to>
                                        <p:strVal val="visible"/>
                                      </p:to>
                                    </p:set>
                                    <p:anim calcmode="lin" valueType="num">
                                      <p:cBhvr additive="base">
                                        <p:cTn id="11" dur="500" fill="hold"/>
                                        <p:tgtEl>
                                          <p:spTgt spid="65233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5233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2330" grpId="0" build="allAtOnce"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AutoShape 2"/>
          <p:cNvSpPr>
            <a:spLocks noChangeArrowheads="1"/>
          </p:cNvSpPr>
          <p:nvPr/>
        </p:nvSpPr>
        <p:spPr bwMode="gray">
          <a:xfrm>
            <a:off x="1714480" y="500048"/>
            <a:ext cx="6408738" cy="485775"/>
          </a:xfrm>
          <a:prstGeom prst="roundRect">
            <a:avLst>
              <a:gd name="adj" fmla="val 28528"/>
            </a:avLst>
          </a:prstGeom>
          <a:solidFill>
            <a:srgbClr val="FFFFFF"/>
          </a:solidFill>
          <a:ln w="38100">
            <a:solidFill>
              <a:srgbClr val="FF9900"/>
            </a:solidFill>
            <a:round/>
          </a:ln>
          <a:effectLst>
            <a:outerShdw dist="63500" dir="5400000" algn="ctr" rotWithShape="0">
              <a:schemeClr val="bg2">
                <a:alpha val="50000"/>
              </a:schemeClr>
            </a:outerShdw>
          </a:effectLst>
        </p:spPr>
        <p:txBody>
          <a:bodyPr wrap="none" anchor="ctr"/>
          <a:lstStyle/>
          <a:p>
            <a:r>
              <a:rPr lang="zh-CN" altLang="en-US" sz="2400" b="1">
                <a:solidFill>
                  <a:srgbClr val="0000FF"/>
                </a:solidFill>
                <a:latin typeface="Arial" panose="020B0604020202020204" pitchFamily="34" charset="0"/>
                <a:ea typeface="宋体" panose="02010600030101010101" pitchFamily="2" charset="-122"/>
              </a:rPr>
              <a:t>（一）人员指标</a:t>
            </a:r>
          </a:p>
        </p:txBody>
      </p:sp>
      <p:sp>
        <p:nvSpPr>
          <p:cNvPr id="10243" name="Rectangle 4"/>
          <p:cNvSpPr>
            <a:spLocks noGrp="1" noChangeArrowheads="1"/>
          </p:cNvSpPr>
          <p:nvPr>
            <p:ph type="title" idx="4294967295"/>
          </p:nvPr>
        </p:nvSpPr>
        <p:spPr>
          <a:xfrm>
            <a:off x="1752600" y="457200"/>
            <a:ext cx="7391400" cy="857250"/>
          </a:xfrm>
          <a:noFill/>
        </p:spPr>
        <p:txBody>
          <a:bodyPr/>
          <a:lstStyle/>
          <a:p>
            <a:pPr eaLnBrk="1" hangingPunct="1"/>
            <a:r>
              <a:rPr lang="zh-CN" altLang="en-US" sz="3200">
                <a:ea typeface="楷体_GB2312" panose="02010609030101010101" pitchFamily="49" charset="-122"/>
              </a:rPr>
              <a:t/>
            </a:r>
            <a:br>
              <a:rPr lang="zh-CN" altLang="en-US" sz="3200">
                <a:ea typeface="楷体_GB2312" panose="02010609030101010101" pitchFamily="49" charset="-122"/>
              </a:rPr>
            </a:br>
            <a:endParaRPr lang="zh-CN" altLang="en-US" sz="3200">
              <a:solidFill>
                <a:schemeClr val="bg1"/>
              </a:solidFill>
              <a:ea typeface="楷体_GB2312" panose="02010609030101010101" pitchFamily="49" charset="-122"/>
            </a:endParaRPr>
          </a:p>
        </p:txBody>
      </p:sp>
      <p:graphicFrame>
        <p:nvGraphicFramePr>
          <p:cNvPr id="653341" name="Group 29"/>
          <p:cNvGraphicFramePr>
            <a:graphicFrameLocks noGrp="1"/>
          </p:cNvGraphicFramePr>
          <p:nvPr>
            <p:ph idx="4294967295"/>
          </p:nvPr>
        </p:nvGraphicFramePr>
        <p:xfrm>
          <a:off x="1752600" y="1485900"/>
          <a:ext cx="7391400" cy="2079071"/>
        </p:xfrm>
        <a:graphic>
          <a:graphicData uri="http://schemas.openxmlformats.org/drawingml/2006/table">
            <a:tbl>
              <a:tblPr/>
              <a:tblGrid>
                <a:gridCol w="5355312"/>
                <a:gridCol w="925225"/>
                <a:gridCol w="1110863"/>
              </a:tblGrid>
              <a:tr h="708660">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指  标  名  称</a:t>
                      </a:r>
                    </a:p>
                  </a:txBody>
                  <a:tcPr marL="85542" marR="85542"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计量单位</a:t>
                      </a:r>
                    </a:p>
                  </a:txBody>
                  <a:tcPr marL="85542" marR="85542"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代码</a:t>
                      </a:r>
                    </a:p>
                  </a:txBody>
                  <a:tcPr marL="85542" marR="85542"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2204">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甲</a:t>
                      </a:r>
                    </a:p>
                  </a:txBody>
                  <a:tcPr marL="85542" marR="85542"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乙</a:t>
                      </a:r>
                    </a:p>
                  </a:txBody>
                  <a:tcPr marL="85542" marR="85542"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丙</a:t>
                      </a:r>
                    </a:p>
                  </a:txBody>
                  <a:tcPr marL="85542" marR="85542"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9816">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一、人员情况</a:t>
                      </a:r>
                    </a:p>
                  </a:txBody>
                  <a:tcPr marL="85542" marR="85542"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2100" b="1" i="0" u="none" strike="noStrike" cap="none" normalizeH="0" baseline="0">
                          <a:ln>
                            <a:noFill/>
                          </a:ln>
                          <a:solidFill>
                            <a:schemeClr val="tx1"/>
                          </a:solidFill>
                          <a:effectLst/>
                          <a:latin typeface="Arial" panose="020B0604020202020204"/>
                          <a:ea typeface="楷体_GB2312" panose="02010609030101010101" pitchFamily="49" charset="-122"/>
                        </a:rPr>
                        <a:t>—</a:t>
                      </a:r>
                      <a:endParaRPr kumimoji="0" lang="en-US" altLang="zh-CN"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5542" marR="85542"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2100" b="1" i="0" u="none" strike="noStrike" cap="none" normalizeH="0" baseline="0">
                          <a:ln>
                            <a:noFill/>
                          </a:ln>
                          <a:solidFill>
                            <a:schemeClr val="tx1"/>
                          </a:solidFill>
                          <a:effectLst/>
                          <a:latin typeface="Arial" panose="020B0604020202020204"/>
                          <a:ea typeface="楷体_GB2312" panose="02010609030101010101" pitchFamily="49" charset="-122"/>
                        </a:rPr>
                        <a:t>—</a:t>
                      </a:r>
                      <a:endParaRPr kumimoji="0" lang="en-US" altLang="zh-CN"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marL="85542" marR="85542"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391">
                <a:tc>
                  <a:txBody>
                    <a:bodyPr/>
                    <a:lstStyle/>
                    <a:p>
                      <a:pPr marL="0" marR="0" lvl="0" indent="0" algn="l"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dirty="0">
                          <a:ln>
                            <a:noFill/>
                          </a:ln>
                          <a:solidFill>
                            <a:schemeClr val="tx1"/>
                          </a:solidFill>
                          <a:effectLst/>
                          <a:latin typeface="楷体_GB2312" panose="02010609030101010101" pitchFamily="49" charset="-122"/>
                          <a:ea typeface="楷体_GB2312" panose="02010609030101010101" pitchFamily="49" charset="-122"/>
                        </a:rPr>
                        <a:t>  会展活动从业人员平均人数</a:t>
                      </a:r>
                    </a:p>
                  </a:txBody>
                  <a:tcPr marL="85542" marR="85542" marT="34290" marB="3429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zh-CN" altLang="en-US"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人</a:t>
                      </a:r>
                    </a:p>
                  </a:txBody>
                  <a:tcPr marL="85542" marR="85542"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 typeface="Wingdings" panose="05000000000000000000" pitchFamily="2" charset="2"/>
                        <a:buNone/>
                      </a:pPr>
                      <a:r>
                        <a:rPr kumimoji="0" lang="en-US" altLang="zh-CN" sz="21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101</a:t>
                      </a:r>
                    </a:p>
                  </a:txBody>
                  <a:tcPr marL="85542" marR="85542" marT="34290" marB="3429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74119" name="AutoShape 7"/>
          <p:cNvSpPr/>
          <p:nvPr/>
        </p:nvSpPr>
        <p:spPr bwMode="auto">
          <a:xfrm>
            <a:off x="4284663" y="1032273"/>
            <a:ext cx="4176712" cy="2031325"/>
          </a:xfrm>
          <a:prstGeom prst="borderCallout2">
            <a:avLst>
              <a:gd name="adj1" fmla="val 5671"/>
              <a:gd name="adj2" fmla="val -1824"/>
              <a:gd name="adj3" fmla="val 5671"/>
              <a:gd name="adj4" fmla="val -9426"/>
              <a:gd name="adj5" fmla="val 90830"/>
              <a:gd name="adj6" fmla="val -22511"/>
            </a:avLst>
          </a:prstGeom>
          <a:solidFill>
            <a:srgbClr val="FFFF99"/>
          </a:solidFill>
          <a:ln w="31750">
            <a:solidFill>
              <a:srgbClr val="FF0000"/>
            </a:solidFill>
            <a:miter lim="800000"/>
          </a:ln>
        </p:spPr>
        <p:txBody>
          <a:bodyPr>
            <a:spAutoFit/>
          </a:bodyPr>
          <a:lstStyle/>
          <a:p>
            <a:pPr algn="l"/>
            <a:r>
              <a:rPr lang="zh-CN" altLang="en-US" sz="1800" b="1" dirty="0">
                <a:solidFill>
                  <a:schemeClr val="bg2"/>
                </a:solidFill>
              </a:rPr>
              <a:t>指全年在本单位从事过会展工作，并取得工资或其他形式劳动报酬的平均人员数，含取得报酬的临时人员人数。</a:t>
            </a:r>
            <a:endParaRPr lang="en-US" altLang="zh-CN" sz="1800" b="1" dirty="0">
              <a:solidFill>
                <a:schemeClr val="bg2"/>
              </a:solidFill>
            </a:endParaRPr>
          </a:p>
          <a:p>
            <a:pPr algn="l"/>
            <a:r>
              <a:rPr lang="zh-CN" altLang="en-US" sz="1800" b="1" dirty="0">
                <a:solidFill>
                  <a:schemeClr val="bg2"/>
                </a:solidFill>
              </a:rPr>
              <a:t>平均人数由报表制度中计算公式计算得到，</a:t>
            </a:r>
            <a:r>
              <a:rPr lang="zh-CN" altLang="en-US" sz="1800" b="1" dirty="0">
                <a:solidFill>
                  <a:srgbClr val="FF0000"/>
                </a:solidFill>
              </a:rPr>
              <a:t>不得用期末人数替代</a:t>
            </a:r>
            <a:r>
              <a:rPr lang="zh-CN" altLang="en-US" sz="1800" b="1" dirty="0">
                <a:solidFill>
                  <a:schemeClr val="bg2"/>
                </a:solidFill>
              </a:rPr>
              <a:t>。平均人数为计算指标，计算结果按照</a:t>
            </a:r>
            <a:r>
              <a:rPr lang="zh-CN" altLang="en-US" sz="1800" b="1" dirty="0">
                <a:solidFill>
                  <a:schemeClr val="bg2"/>
                </a:solidFill>
                <a:latin typeface="Arial" panose="020B0604020202020204" pitchFamily="34" charset="0"/>
              </a:rPr>
              <a:t>“</a:t>
            </a:r>
            <a:r>
              <a:rPr lang="zh-CN" altLang="en-US" sz="1800" b="1" dirty="0">
                <a:solidFill>
                  <a:schemeClr val="bg2"/>
                </a:solidFill>
              </a:rPr>
              <a:t>四舍五入</a:t>
            </a:r>
            <a:r>
              <a:rPr lang="zh-CN" altLang="en-US" sz="1800" b="1" dirty="0">
                <a:solidFill>
                  <a:schemeClr val="bg2"/>
                </a:solidFill>
                <a:latin typeface="Arial" panose="020B0604020202020204" pitchFamily="34" charset="0"/>
              </a:rPr>
              <a:t>”</a:t>
            </a:r>
            <a:r>
              <a:rPr lang="zh-CN" altLang="en-US" sz="1800" b="1" dirty="0">
                <a:solidFill>
                  <a:schemeClr val="bg2"/>
                </a:solidFill>
              </a:rPr>
              <a:t>的原则取整。</a:t>
            </a:r>
            <a:endParaRPr lang="zh-CN" altLang="en-US" b="1" dirty="0">
              <a:solidFill>
                <a:schemeClr val="bg2"/>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474119"/>
                                        </p:tgtEl>
                                        <p:attrNameLst>
                                          <p:attrName>style.visibility</p:attrName>
                                        </p:attrNameLst>
                                      </p:cBhvr>
                                      <p:to>
                                        <p:strVal val="visible"/>
                                      </p:to>
                                    </p:set>
                                    <p:animEffect transition="in" filter="checkerboard(down)">
                                      <p:cBhvr>
                                        <p:cTn id="7" dur="500"/>
                                        <p:tgtEl>
                                          <p:spTgt spid="474119"/>
                                        </p:tgtEl>
                                      </p:cBhvr>
                                    </p:animEffect>
                                  </p:childTnLst>
                                  <p:subTnLst>
                                    <p:set>
                                      <p:cBhvr override="childStyle">
                                        <p:cTn dur="1" fill="hold" display="0" masterRel="nextClick" afterEffect="1"/>
                                        <p:tgtEl>
                                          <p:spTgt spid="47411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411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16aa1397-7275-40e7-8ed1-bb2058585303"/>
  <p:tag name="COMMONDATA" val="eyJoZGlkIjoiMjE2MTkwOWM1ZjVkOTAzNjUwNTQ3NmE5ZmMzN2I0ZGI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8b7a59de-a2d8-463f-9b29-1712298bcb38}"/>
  <p:tag name="TABLE_ENDDRAG_ORIGIN_RECT" val="669*200"/>
  <p:tag name="TABLE_ENDDRAG_RECT" val="39*134*669*200"/>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4ba2de68-4f57-4d2e-b356-d14686a15340}"/>
</p:tagLst>
</file>

<file path=ppt/theme/theme1.xml><?xml version="1.0" encoding="utf-8"?>
<a:theme xmlns:a="http://schemas.openxmlformats.org/drawingml/2006/main" name="国家">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都市">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2432</Words>
  <Application>WPS 演示</Application>
  <PresentationFormat>全屏显示(16:9)</PresentationFormat>
  <Paragraphs>450</Paragraphs>
  <Slides>44</Slides>
  <Notes>3</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国家</vt:lpstr>
      <vt:lpstr>幻灯片 1</vt:lpstr>
      <vt:lpstr>涉及报表</vt:lpstr>
      <vt:lpstr>主要内容 </vt:lpstr>
      <vt:lpstr>幻灯片 4</vt:lpstr>
      <vt:lpstr>幻灯片 5</vt:lpstr>
      <vt:lpstr>幻灯片 6</vt:lpstr>
      <vt:lpstr>幻灯片 7</vt:lpstr>
      <vt:lpstr>幻灯片 8</vt:lpstr>
      <vt:lpstr> </vt:lpstr>
      <vt:lpstr> </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（四）指标增减幅度的审核</vt:lpstr>
      <vt:lpstr>幻灯片 40</vt:lpstr>
      <vt:lpstr>幻灯片 41</vt:lpstr>
      <vt:lpstr>幻灯片 42</vt:lpstr>
      <vt:lpstr>幻灯片 43</vt:lpstr>
      <vt:lpstr>幻灯片 44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USER-</cp:lastModifiedBy>
  <cp:revision>2519</cp:revision>
  <cp:lastPrinted>2411-12-30T00:00:00Z</cp:lastPrinted>
  <dcterms:created xsi:type="dcterms:W3CDTF">2009-03-06T01:31:00Z</dcterms:created>
  <dcterms:modified xsi:type="dcterms:W3CDTF">2024-01-09T08:25:17Z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2052-11.1.0.12155</vt:lpwstr>
  </property>
  <property fmtid="{D5CDD505-2E9C-101B-9397-08002B2CF9AE}" pid="3" name="ICV">
    <vt:lpwstr>4340DD44917743589A2027B85F098FED</vt:lpwstr>
  </property>
</Properties>
</file>