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77" r:id="rId2"/>
    <p:sldId id="262" r:id="rId3"/>
    <p:sldId id="263" r:id="rId4"/>
    <p:sldId id="264" r:id="rId5"/>
    <p:sldId id="464" r:id="rId6"/>
    <p:sldId id="466" r:id="rId7"/>
    <p:sldId id="342" r:id="rId8"/>
    <p:sldId id="266" r:id="rId9"/>
    <p:sldId id="265" r:id="rId10"/>
    <p:sldId id="268" r:id="rId11"/>
    <p:sldId id="269" r:id="rId12"/>
    <p:sldId id="339" r:id="rId13"/>
    <p:sldId id="293" r:id="rId14"/>
    <p:sldId id="270" r:id="rId15"/>
    <p:sldId id="271" r:id="rId16"/>
    <p:sldId id="298" r:id="rId17"/>
    <p:sldId id="273" r:id="rId18"/>
    <p:sldId id="282" r:id="rId19"/>
    <p:sldId id="34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2" clrIdx="0"/>
  <p:cmAuthor id="2" name="kylin" initials="k" lastIdx="2" clrIdx="1"/>
  <p:cmAuthor id="3" name="yj373" initials="y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33CC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9142"/>
  </p:normalViewPr>
  <p:slideViewPr>
    <p:cSldViewPr showGuides="1">
      <p:cViewPr varScale="1">
        <p:scale>
          <a:sx n="69" d="100"/>
          <a:sy n="69" d="100"/>
        </p:scale>
        <p:origin x="-2004" y="-108"/>
      </p:cViewPr>
      <p:guideLst>
        <p:guide orient="horz" pos="2081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2023/12/13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6B1AF2-14BB-400D-957D-73A5A8A1EF6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2</a:t>
            </a:fld>
            <a:endParaRPr lang="en-US" altLang="zh-CN" sz="1200" dirty="0"/>
          </a:p>
        </p:txBody>
      </p:sp>
      <p:sp>
        <p:nvSpPr>
          <p:cNvPr id="5222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</a:t>
            </a:fld>
            <a:endParaRPr lang="en-US" altLang="zh-CN" sz="1200" dirty="0"/>
          </a:p>
        </p:txBody>
      </p:sp>
      <p:sp>
        <p:nvSpPr>
          <p:cNvPr id="56323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8</a:t>
            </a:fld>
            <a:endParaRPr lang="en-US" altLang="zh-CN" sz="1200" dirty="0"/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指连锁经营使用的统一的商号或商标名称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9</a:t>
            </a:fld>
            <a:endParaRPr lang="en-US" altLang="zh-CN" sz="1200" dirty="0"/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10</a:t>
            </a:fld>
            <a:endParaRPr lang="en-US" altLang="zh-CN" sz="1200" dirty="0"/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11</a:t>
            </a:fld>
            <a:endParaRPr lang="en-US" altLang="zh-CN" sz="1200" dirty="0"/>
          </a:p>
        </p:txBody>
      </p:sp>
      <p:sp>
        <p:nvSpPr>
          <p:cNvPr id="60419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2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13</a:t>
            </a:fld>
            <a:endParaRPr lang="en-US" altLang="zh-CN" sz="1200" dirty="0"/>
          </a:p>
        </p:txBody>
      </p:sp>
      <p:sp>
        <p:nvSpPr>
          <p:cNvPr id="61443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14</a:t>
            </a:fld>
            <a:endParaRPr lang="en-US" altLang="zh-CN" sz="1200" dirty="0"/>
          </a:p>
        </p:txBody>
      </p:sp>
      <p:sp>
        <p:nvSpPr>
          <p:cNvPr id="6246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17</a:t>
            </a:fld>
            <a:endParaRPr lang="en-US" altLang="zh-CN" sz="1200" dirty="0"/>
          </a:p>
        </p:txBody>
      </p:sp>
      <p:sp>
        <p:nvSpPr>
          <p:cNvPr id="66563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01B674-9F07-46CB-9C55-33CF6A1DD0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 dirty="0"/>
              <a:pPr algn="r">
                <a:buNone/>
              </a:pPr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2" name="Rectangle 17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pPr algn="r">
                <a:buNone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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7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pPr algn="r">
                <a:buNone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11B1E2-C307-4004-8107-FEE0CFE1C5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 dirty="0"/>
              <a:pPr algn="r">
                <a:buNone/>
              </a:pPr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/>
          </p:cNvPicPr>
          <p:nvPr/>
        </p:nvPicPr>
        <p:blipFill>
          <a:blip r:embed="rId16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7" name="图片 8"/>
          <p:cNvPicPr>
            <a:picLocks noChangeAspect="1"/>
          </p:cNvPicPr>
          <p:nvPr/>
        </p:nvPicPr>
        <p:blipFill>
          <a:blip r:embed="rId17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ED5A75-7762-4B42-A966-3C490B4698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  <a:ea typeface="隶书" panose="020105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  <a:ea typeface="隶书" panose="020105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  <a:ea typeface="隶书" panose="020105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/>
          <a:ea typeface="隶书" panose="02010509060101010101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714375" y="1071563"/>
            <a:ext cx="7772400" cy="192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  <a:t>2023</a:t>
            </a:r>
            <a:r>
              <a:rPr kumimoji="0" lang="zh-CN" altLang="en-US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  <a:t>年统计年报和</a:t>
            </a:r>
            <a:r>
              <a:rPr kumimoji="0" lang="en-US" altLang="zh-CN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  <a:t>2024</a:t>
            </a:r>
            <a:r>
              <a:rPr kumimoji="0" lang="zh-CN" altLang="en-US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  <a:t>年定期</a:t>
            </a:r>
            <a:br>
              <a:rPr kumimoji="0" lang="zh-CN" altLang="en-US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r>
              <a:rPr kumimoji="0" lang="zh-CN" altLang="en-US" sz="3600" kern="1200" cap="none" spc="0" normalizeH="0" baseline="0" noProof="0" dirty="0">
                <a:solidFill>
                  <a:schemeClr val="bg1"/>
                </a:solidFill>
                <a:latin typeface="+mj-lt"/>
                <a:ea typeface="黑体" panose="02010609060101010101" pitchFamily="2" charset="-122"/>
                <a:cs typeface="+mj-cs"/>
              </a:rPr>
              <a:t>统计报表制度培训课件</a:t>
            </a:r>
            <a:endParaRPr kumimoji="0" lang="zh-CN" altLang="en-US" sz="3600" kern="1200" cap="none" spc="0" normalizeH="0" baseline="0" noProof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829310" y="1186498"/>
            <a:ext cx="7772400" cy="192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  <a:t>2023</a:t>
            </a:r>
            <a:r>
              <a:rPr kumimoji="0" lang="zh-CN" altLang="en-US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  <a:t>年统计年报和</a:t>
            </a:r>
            <a:r>
              <a:rPr kumimoji="0" lang="en-US" altLang="zh-CN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  <a:t>2024</a:t>
            </a:r>
            <a:r>
              <a:rPr kumimoji="0" lang="zh-CN" altLang="en-US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  <a:t>年定期</a:t>
            </a:r>
            <a:br>
              <a:rPr kumimoji="0" lang="zh-CN" altLang="en-US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</a:br>
            <a:r>
              <a:rPr kumimoji="0" lang="zh-CN" altLang="en-US" sz="4000" kern="1200" cap="none" spc="0" normalizeH="0" baseline="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</a:rPr>
              <a:t>统计报表制度培训课件</a:t>
            </a:r>
          </a:p>
        </p:txBody>
      </p:sp>
      <p:sp>
        <p:nvSpPr>
          <p:cNvPr id="7172" name="Rectangle 5"/>
          <p:cNvSpPr txBox="1"/>
          <p:nvPr/>
        </p:nvSpPr>
        <p:spPr bwMode="auto">
          <a:xfrm>
            <a:off x="1350645" y="3278505"/>
            <a:ext cx="6500495" cy="1125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360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  <a:ea typeface="黑体" panose="02010609060101010101" pitchFamily="2" charset="-122"/>
                <a:cs typeface="+mj-cs"/>
                <a:sym typeface="+mn-ea"/>
              </a:rPr>
              <a:t>商业连锁</a:t>
            </a:r>
          </a:p>
        </p:txBody>
      </p:sp>
      <p:sp>
        <p:nvSpPr>
          <p:cNvPr id="8195" name="AutoShape 8"/>
          <p:cNvSpPr/>
          <p:nvPr/>
        </p:nvSpPr>
        <p:spPr>
          <a:xfrm>
            <a:off x="1265555" y="4552315"/>
            <a:ext cx="6192520" cy="1969135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0E2557"/>
              </a:gs>
            </a:gsLst>
            <a:lin ang="10800000" scaled="0"/>
          </a:gradFill>
          <a:ln w="3810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ClrTx/>
              <a:buSzTx/>
              <a:buFontTx/>
              <a:defRPr/>
            </a:pPr>
            <a:r>
              <a:rPr lang="en-US" altLang="zh-CN" sz="320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  <a:sym typeface="+mn-ea"/>
              </a:rPr>
              <a:t>    </a:t>
            </a:r>
            <a:r>
              <a:rPr lang="zh-CN" altLang="zh-CN" sz="240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  <a:sym typeface="+mn-ea"/>
              </a:rPr>
              <a:t>朝阳区统计局统计调查中心</a:t>
            </a:r>
            <a:endParaRPr lang="en-US" altLang="zh-CN" sz="240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  <a:p>
            <a:pPr lvl="0" algn="ctr">
              <a:buClrTx/>
              <a:buSzTx/>
              <a:buFontTx/>
              <a:defRPr/>
            </a:pPr>
            <a:r>
              <a:rPr lang="en-US" altLang="zh-CN" sz="240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黑体" panose="02010609060101010101" pitchFamily="2" charset="-122"/>
                <a:cs typeface="+mj-cs"/>
                <a:sym typeface="+mn-ea"/>
              </a:rPr>
              <a:t>    2023年11月制作</a:t>
            </a:r>
          </a:p>
        </p:txBody>
      </p:sp>
      <p:pic>
        <p:nvPicPr>
          <p:cNvPr id="2" name="图片 1" descr="五经普LOGO透明底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3545" y="4885055"/>
            <a:ext cx="1111250" cy="1111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9786" name="Group 138"/>
          <p:cNvGraphicFramePr>
            <a:graphicFrameLocks noGrp="1"/>
          </p:cNvGraphicFramePr>
          <p:nvPr/>
        </p:nvGraphicFramePr>
        <p:xfrm>
          <a:off x="857250" y="357188"/>
          <a:ext cx="7215214" cy="2558698"/>
        </p:xfrm>
        <a:graphic>
          <a:graphicData uri="http://schemas.openxmlformats.org/drawingml/2006/table">
            <a:tbl>
              <a:tblPr/>
              <a:tblGrid>
                <a:gridCol w="4333965"/>
                <a:gridCol w="1665546"/>
                <a:gridCol w="1215703"/>
              </a:tblGrid>
              <a:tr h="585467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一、门店总数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1619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二、年末从业人员数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02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71612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三、年末零售营业面积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平方米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03</a:t>
                      </a:r>
                      <a:endParaRPr kumimoji="0" lang="en-US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9718" name="AutoShape 70" descr="信纸"/>
          <p:cNvSpPr/>
          <p:nvPr/>
        </p:nvSpPr>
        <p:spPr>
          <a:xfrm>
            <a:off x="357188" y="3286125"/>
            <a:ext cx="8286750" cy="3357563"/>
          </a:xfrm>
          <a:prstGeom prst="wedgeRoundRectCallout">
            <a:avLst>
              <a:gd name="adj1" fmla="val -28889"/>
              <a:gd name="adj2" fmla="val -65412"/>
              <a:gd name="adj3" fmla="val 16667"/>
            </a:avLst>
          </a:prstGeom>
          <a:blipFill rotWithShape="1">
            <a:blip r:embed="rId3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、门店总数大于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，则从业人员、营业面积、商品购进额、商品销售额应大于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</a:p>
          <a:p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：门店数变动较大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(+(-)10%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以上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),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则需要核实从业人员、营业面积、商品购进额、商品销售额相应变动情况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如：门店减少，人员增多；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门店数增长较多（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以上），人员数下降；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门店减少，营业面积增长；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门店数增长较多（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以上），营业面积减少；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门店数下降较多（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-50%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以上），销售额下降较少（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-10%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以内）；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门店数增长较多（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50%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以上），销售额增长较少（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以下）；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7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表格占位符 20481"/>
          <p:cNvGraphicFramePr>
            <a:graphicFrameLocks noGrp="1"/>
          </p:cNvGraphicFramePr>
          <p:nvPr>
            <p:ph type="tbl" idx="1"/>
          </p:nvPr>
        </p:nvGraphicFramePr>
        <p:xfrm>
          <a:off x="357188" y="142875"/>
          <a:ext cx="8262938" cy="3648075"/>
        </p:xfrm>
        <a:graphic>
          <a:graphicData uri="http://schemas.openxmlformats.org/drawingml/2006/table">
            <a:tbl>
              <a:tblPr/>
              <a:tblGrid>
                <a:gridCol w="3136900"/>
                <a:gridCol w="842963"/>
                <a:gridCol w="868362"/>
                <a:gridCol w="571500"/>
                <a:gridCol w="566738"/>
                <a:gridCol w="569912"/>
                <a:gridCol w="568325"/>
                <a:gridCol w="569913"/>
                <a:gridCol w="568325"/>
              </a:tblGrid>
              <a:tr h="379413">
                <a:tc gridSpan="9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二、经营情况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</a:tr>
              <a:tr h="379412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指标名称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None/>
                        <a:tabLst>
                          <a:tab pos="266700" algn="l"/>
                        </a:tabLst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计量  单位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buNone/>
                        <a:tabLst>
                          <a:tab pos="266700" algn="l"/>
                        </a:tabLst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代</a:t>
                      </a:r>
                    </a:p>
                    <a:p>
                      <a:pPr lvl="0" algn="ctr" defTabSz="914400" eaLnBrk="0" hangingPunct="0">
                        <a:buNone/>
                        <a:tabLst>
                          <a:tab pos="266700" algn="l"/>
                        </a:tabLst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码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合计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直营店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加盟店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</a:tr>
              <a:tr h="12541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本年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上年 同期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本年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上年      同期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本年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上年  同期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94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甲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乙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丙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2557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694055" eaLnBrk="1" hangingPunct="1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一、门店总数</a:t>
                      </a:r>
                    </a:p>
                    <a:p>
                      <a:pPr lvl="0" indent="694055" eaLnBrk="0" hangingPunct="0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二、年末从业人员数</a:t>
                      </a:r>
                    </a:p>
                    <a:p>
                      <a:pPr lvl="0" indent="694055" algn="ctr" eaLnBrk="0" hangingPunc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……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57150" algn="ctr" eaLnBrk="0" hangingPunct="0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个</a:t>
                      </a:r>
                    </a:p>
                    <a:p>
                      <a:pPr lvl="0" indent="57150" algn="ctr" eaLnBrk="0" hangingPunct="0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人</a:t>
                      </a:r>
                    </a:p>
                    <a:p>
                      <a:pPr lvl="0" indent="57150" algn="ctr" eaLnBrk="0" hangingPunc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……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01</a:t>
                      </a:r>
                    </a:p>
                    <a:p>
                      <a:pPr lvl="0" algn="ctr" eaLnBrk="0" hangingPunc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02</a:t>
                      </a:r>
                    </a:p>
                    <a:p>
                      <a:pPr lvl="0" algn="ctr" eaLnBrk="0" hangingPunc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……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6104" name="AutoShape 72" descr="信纸"/>
          <p:cNvSpPr>
            <a:spLocks noChangeArrowheads="1"/>
          </p:cNvSpPr>
          <p:nvPr/>
        </p:nvSpPr>
        <p:spPr bwMode="auto">
          <a:xfrm>
            <a:off x="685800" y="4267200"/>
            <a:ext cx="8077200" cy="2305050"/>
          </a:xfrm>
          <a:prstGeom prst="wedgeRoundRectCallout">
            <a:avLst>
              <a:gd name="adj1" fmla="val 32639"/>
              <a:gd name="adj2" fmla="val -89758"/>
              <a:gd name="adj3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原则上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&lt;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上年同期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&gt;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数据不变，如果修改上年同期数，请写明原因</a:t>
            </a:r>
            <a:r>
              <a:rPr kumimoji="1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例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：北京**有限公司 的统一配送商品购进额由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3000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元修改为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0</a:t>
            </a:r>
            <a:r>
              <a:rPr kumimoji="1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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该单位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原因是厂家供货，所以修改上年数据。</a:t>
            </a:r>
            <a:endParaRPr kumimoji="1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数据无误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1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63" y="285750"/>
          <a:ext cx="8001056" cy="3424337"/>
        </p:xfrm>
        <a:graphic>
          <a:graphicData uri="http://schemas.openxmlformats.org/drawingml/2006/table">
            <a:tbl>
              <a:tblPr/>
              <a:tblGrid>
                <a:gridCol w="6118130"/>
                <a:gridCol w="1139087"/>
                <a:gridCol w="743839"/>
              </a:tblGrid>
              <a:tr h="32131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2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指标名称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66700" algn="l"/>
                          <a:tab pos="4097655" algn="l"/>
                        </a:tabLst>
                      </a:pPr>
                      <a:r>
                        <a:rPr lang="zh-CN" sz="12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计量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66700" algn="l"/>
                          <a:tab pos="4097655" algn="l"/>
                        </a:tabLst>
                      </a:pPr>
                      <a:r>
                        <a:rPr lang="zh-CN" sz="12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单位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66700" algn="l"/>
                          <a:tab pos="4097655" algn="l"/>
                        </a:tabLst>
                      </a:pPr>
                      <a:r>
                        <a:rPr lang="zh-CN" sz="12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代码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142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200" b="0" kern="1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甲</a:t>
                      </a: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200" b="0" kern="10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乙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2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丙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4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一、门店总数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二、年末从业人员数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三、年末零售营业面积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四、连锁门店商品购进额</a:t>
                      </a:r>
                    </a:p>
                    <a:p>
                      <a:pPr indent="5334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其中：统一配送商品购进额</a:t>
                      </a:r>
                    </a:p>
                    <a:p>
                      <a:pPr indent="711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其中：自有配送中心配送商品购进额</a:t>
                      </a:r>
                    </a:p>
                    <a:p>
                      <a:pPr indent="12954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spc="-2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非自有配送中心配送商品购进额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五、连锁门店商品销售额</a:t>
                      </a:r>
                    </a:p>
                    <a:p>
                      <a:pPr indent="5461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其中：零售额</a:t>
                      </a: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个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平方米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千元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01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02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03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04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05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06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07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08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dirty="0"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/>
                        </a:rPr>
                        <a:t>09</a:t>
                      </a:r>
                      <a:endParaRPr lang="zh-CN" sz="1800" b="0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Courier New" panose="02070309020205020404"/>
                      </a:endParaRPr>
                    </a:p>
                  </a:txBody>
                  <a:tcPr marL="17780" marR="17780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AutoShape 72" descr="信纸"/>
          <p:cNvSpPr/>
          <p:nvPr/>
        </p:nvSpPr>
        <p:spPr>
          <a:xfrm>
            <a:off x="714375" y="4143375"/>
            <a:ext cx="8077200" cy="2305050"/>
          </a:xfrm>
          <a:prstGeom prst="wedgeRoundRectCallout">
            <a:avLst>
              <a:gd name="adj1" fmla="val -11722"/>
              <a:gd name="adj2" fmla="val -100366"/>
              <a:gd name="adj3" fmla="val 16667"/>
            </a:avLst>
          </a:prstGeom>
          <a:blipFill rotWithShape="1">
            <a:blip r:embed="rId2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、北京商品购进总额应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大于等于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统一配送商品购进额</a:t>
            </a: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、北京统一配送商品购进额应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大于等于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自有配送中心配送商品购进额 加 非自有配送中心配送商品购进额</a:t>
            </a: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、北京商品销售额应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大于等于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零售额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、购进额下降较多（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-50%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以上），销售额下降较少（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-10%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以内）</a:t>
            </a:r>
          </a:p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购进额增长较多（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+50%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以上），销售额增长较少（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+10%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以下）</a:t>
            </a:r>
          </a:p>
          <a:p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02260" y="177800"/>
          <a:ext cx="8540115" cy="4644390"/>
        </p:xfrm>
        <a:graphic>
          <a:graphicData uri="http://schemas.openxmlformats.org/drawingml/2006/table">
            <a:tbl>
              <a:tblPr/>
              <a:tblGrid>
                <a:gridCol w="2900680"/>
                <a:gridCol w="494665"/>
                <a:gridCol w="848995"/>
                <a:gridCol w="897255"/>
                <a:gridCol w="1224280"/>
                <a:gridCol w="897890"/>
                <a:gridCol w="1068070"/>
                <a:gridCol w="208280"/>
              </a:tblGrid>
              <a:tr h="461010">
                <a:tc gridSpan="8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二、经营</a:t>
                      </a: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情况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3395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指标名称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合计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直营店</a:t>
                      </a:r>
                    </a:p>
                  </a:txBody>
                  <a:tcPr marL="17517" marR="1751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加盟店</a:t>
                      </a:r>
                    </a:p>
                  </a:txBody>
                  <a:tcPr marL="17517" marR="175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242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本</a:t>
                      </a: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年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上年</a:t>
                      </a: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本年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上年</a:t>
                      </a: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本年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上年</a:t>
                      </a: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17517" marR="17517" marT="0" marB="0" anchor="ctr">
                    <a:lnL>
                      <a:noFill/>
                    </a:lnL>
                    <a:solidFill>
                      <a:schemeClr val="bg1"/>
                    </a:soli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甲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800" b="0" kern="100" baseline="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800" b="0" kern="100" baseline="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17517" marR="17517" marT="0" marB="0">
                    <a:lnL>
                      <a:noFill/>
                    </a:lnL>
                    <a:solidFill>
                      <a:schemeClr val="bg1"/>
                    </a:solidFill>
                  </a:tcPr>
                </a:tc>
              </a:tr>
              <a:tr h="2536825">
                <a:tc>
                  <a:txBody>
                    <a:bodyPr/>
                    <a:lstStyle/>
                    <a:p>
                      <a:pPr marL="0" marR="0" lvl="0" indent="69405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 pitchFamily="49" charset="0"/>
                        </a:rPr>
                        <a:t>一、门店总数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69405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 pitchFamily="49" charset="0"/>
                        </a:rPr>
                        <a:t>二、年末从业人员数</a:t>
                      </a:r>
                    </a:p>
                    <a:p>
                      <a:pPr marL="0" marR="0" lvl="0" indent="69405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Courier New" panose="02070309020205020404" pitchFamily="49" charset="0"/>
                        </a:rPr>
                        <a:t>……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517" marR="1751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2637155" algn="ctr"/>
                          <a:tab pos="4097655" algn="l"/>
                          <a:tab pos="5274310" algn="r"/>
                        </a:tabLst>
                      </a:pPr>
                      <a:endParaRPr lang="en-US" sz="1800" b="0" kern="100" baseline="0" dirty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67566" marR="67566" marT="35660" marB="35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72" descr="信纸"/>
          <p:cNvSpPr>
            <a:spLocks noChangeArrowheads="1"/>
          </p:cNvSpPr>
          <p:nvPr/>
        </p:nvSpPr>
        <p:spPr bwMode="auto">
          <a:xfrm>
            <a:off x="500063" y="4071938"/>
            <a:ext cx="8339138" cy="2428875"/>
          </a:xfrm>
          <a:prstGeom prst="wedgeRoundRectCallout">
            <a:avLst>
              <a:gd name="adj1" fmla="val -2829"/>
              <a:gd name="adj2" fmla="val -89632"/>
              <a:gd name="adj3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/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原则上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&lt;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上年同期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&gt;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数据不变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,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如果修改上年同期数，请写明原因。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例：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北京**餐饮管理有限公司”，门店较同期大幅减少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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数据无误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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该单位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于年初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进行企业重组，原各省市门店由成立的各省市独立法人管理，股份公司目前仅保留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家门店。</a:t>
            </a:r>
            <a:endParaRPr kumimoji="1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/>
          <p:nvPr/>
        </p:nvSpPr>
        <p:spPr>
          <a:xfrm>
            <a:off x="357188" y="0"/>
            <a:ext cx="8329612" cy="1371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批发和零售业连锁门店及配送中心分布情况 （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E120-2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  <p:sp>
        <p:nvSpPr>
          <p:cNvPr id="23555" name="Line 3"/>
          <p:cNvSpPr/>
          <p:nvPr/>
        </p:nvSpPr>
        <p:spPr>
          <a:xfrm>
            <a:off x="2073275" y="-3549650"/>
            <a:ext cx="0" cy="0"/>
          </a:xfrm>
          <a:prstGeom prst="line">
            <a:avLst/>
          </a:prstGeom>
          <a:ln w="0" cap="rnd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56" name="Line 4"/>
          <p:cNvSpPr/>
          <p:nvPr/>
        </p:nvSpPr>
        <p:spPr>
          <a:xfrm>
            <a:off x="2073275" y="-3549650"/>
            <a:ext cx="0" cy="0"/>
          </a:xfrm>
          <a:prstGeom prst="line">
            <a:avLst/>
          </a:prstGeom>
          <a:ln w="0" cap="rnd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579078" name="Group 518"/>
          <p:cNvGraphicFramePr>
            <a:graphicFrameLocks noGrp="1"/>
          </p:cNvGraphicFramePr>
          <p:nvPr/>
        </p:nvGraphicFramePr>
        <p:xfrm>
          <a:off x="228600" y="1069975"/>
          <a:ext cx="8701117" cy="5435358"/>
        </p:xfrm>
        <a:graphic>
          <a:graphicData uri="http://schemas.openxmlformats.org/drawingml/2006/table">
            <a:tbl>
              <a:tblPr/>
              <a:tblGrid>
                <a:gridCol w="1232017"/>
                <a:gridCol w="1251267"/>
                <a:gridCol w="534195"/>
                <a:gridCol w="705843"/>
                <a:gridCol w="522965"/>
                <a:gridCol w="721885"/>
                <a:gridCol w="505319"/>
                <a:gridCol w="736323"/>
                <a:gridCol w="530985"/>
                <a:gridCol w="574300"/>
                <a:gridCol w="693009"/>
                <a:gridCol w="693009"/>
              </a:tblGrid>
              <a:tr h="42287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地区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门店总数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直营店数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加盟店数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配送中心数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211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094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2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291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全国合计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287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  京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  津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河  北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130000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41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其中：石家庄</a:t>
                      </a:r>
                    </a:p>
                  </a:txBody>
                  <a:tcPr anchor="b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130100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79079" name="AutoShape 519" descr="信纸"/>
          <p:cNvSpPr/>
          <p:nvPr/>
        </p:nvSpPr>
        <p:spPr>
          <a:xfrm>
            <a:off x="3886200" y="4421505"/>
            <a:ext cx="4638040" cy="1955800"/>
          </a:xfrm>
          <a:prstGeom prst="wedgeRoundRectCallout">
            <a:avLst>
              <a:gd name="adj1" fmla="val -77108"/>
              <a:gd name="adj2" fmla="val -57240"/>
              <a:gd name="adj3" fmla="val 16667"/>
            </a:avLst>
          </a:prstGeom>
          <a:blipFill rotWithShape="1">
            <a:blip r:embed="rId3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、原则上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上年同期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数据不变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如果修改上年同期数，请写明具体原因。</a:t>
            </a:r>
          </a:p>
          <a:p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、在平台上填报时，北京下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需要填报各区县数据。</a:t>
            </a:r>
          </a:p>
          <a:p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07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Line 404"/>
          <p:cNvSpPr/>
          <p:nvPr/>
        </p:nvSpPr>
        <p:spPr>
          <a:xfrm>
            <a:off x="2073275" y="2776538"/>
            <a:ext cx="0" cy="0"/>
          </a:xfrm>
          <a:prstGeom prst="line">
            <a:avLst/>
          </a:prstGeom>
          <a:ln w="0" cap="rnd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625" y="214630"/>
          <a:ext cx="8411210" cy="4114800"/>
        </p:xfrm>
        <a:graphic>
          <a:graphicData uri="http://schemas.openxmlformats.org/drawingml/2006/table">
            <a:tbl>
              <a:tblPr/>
              <a:tblGrid>
                <a:gridCol w="1589405"/>
                <a:gridCol w="897890"/>
                <a:gridCol w="1115060"/>
                <a:gridCol w="1079500"/>
                <a:gridCol w="1472565"/>
                <a:gridCol w="1079500"/>
                <a:gridCol w="962025"/>
                <a:gridCol w="215265"/>
              </a:tblGrid>
              <a:tr h="227759">
                <a:tc gridSpan="8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4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4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二</a:t>
                      </a:r>
                      <a:r>
                        <a:rPr lang="zh-CN" sz="14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、经营</a:t>
                      </a:r>
                      <a:r>
                        <a:rPr lang="zh-CN" sz="14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情况</a:t>
                      </a:r>
                      <a:endParaRPr lang="zh-CN" sz="14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</a:p>
                  </a:txBody>
                  <a:tcPr marL="17517" marR="1751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3632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指标名称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合计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直营店</a:t>
                      </a:r>
                    </a:p>
                  </a:txBody>
                  <a:tcPr marL="17517" marR="175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加盟店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10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本年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上年</a:t>
                      </a: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</a:t>
                      </a:r>
                      <a:endParaRPr kumimoji="0" lang="en-US" altLang="zh-CN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本年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上年</a:t>
                      </a: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同期</a:t>
                      </a:r>
                    </a:p>
                  </a:txBody>
                  <a:tcPr marL="17517" marR="175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9128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甲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6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7517" marR="175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08191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一、门</a:t>
                      </a: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店</a:t>
                      </a: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总数</a:t>
                      </a: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alt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……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五、连锁</a:t>
                      </a: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门</a:t>
                      </a: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店</a:t>
                      </a: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商品销售额</a:t>
                      </a: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en-US" altLang="zh-CN" sz="1600" b="1" kern="1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r>
                        <a:rPr lang="en-US" alt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 </a:t>
                      </a:r>
                      <a:r>
                        <a:rPr lang="zh-CN" sz="1600" b="1" kern="1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/>
                        </a:rPr>
                        <a:t>其中：零售额</a:t>
                      </a:r>
                      <a:endParaRPr lang="zh-CN" sz="1600" b="1" kern="1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517" marR="1751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2637155" algn="ctr"/>
                          <a:tab pos="4097655" algn="l"/>
                          <a:tab pos="5274310" algn="r"/>
                        </a:tabLst>
                      </a:pPr>
                      <a:endParaRPr lang="en-US" sz="1600" b="1" kern="1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566" marR="67566" marT="35660" marB="35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100" baseline="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28625" y="4175125"/>
          <a:ext cx="8410628" cy="2432543"/>
        </p:xfrm>
        <a:graphic>
          <a:graphicData uri="http://schemas.openxmlformats.org/drawingml/2006/table">
            <a:tbl>
              <a:tblPr/>
              <a:tblGrid>
                <a:gridCol w="1446989"/>
                <a:gridCol w="1802153"/>
                <a:gridCol w="439115"/>
                <a:gridCol w="588415"/>
                <a:gridCol w="432842"/>
                <a:gridCol w="599706"/>
                <a:gridCol w="506864"/>
                <a:gridCol w="541869"/>
                <a:gridCol w="426693"/>
                <a:gridCol w="573439"/>
                <a:gridCol w="469147"/>
                <a:gridCol w="583396"/>
              </a:tblGrid>
              <a:tr h="29376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地区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代码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门店总数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直营店数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加盟店数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配送中心数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58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自有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865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同期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6700" algn="r"/>
                          <a:tab pos="2636520" algn="ctr"/>
                          <a:tab pos="5273675" algn="r"/>
                        </a:tabLst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本年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上年同期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77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7793">
                <a:tc>
                  <a:txBody>
                    <a:bodyPr/>
                    <a:lstStyle/>
                    <a:p>
                      <a:r>
                        <a:rPr lang="zh-CN" altLang="en-US" b="1" baseline="0" dirty="0">
                          <a:solidFill>
                            <a:schemeClr val="tx1"/>
                          </a:solidFill>
                        </a:rPr>
                        <a:t>全国合计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baseline="0" dirty="0">
                          <a:solidFill>
                            <a:schemeClr val="tx1"/>
                          </a:solidFill>
                        </a:rPr>
                        <a:t>000000</a:t>
                      </a: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3769">
                <a:tc>
                  <a:txBody>
                    <a:bodyPr/>
                    <a:lstStyle/>
                    <a:p>
                      <a:r>
                        <a:rPr lang="zh-CN" altLang="en-US" b="1" baseline="0" dirty="0">
                          <a:solidFill>
                            <a:schemeClr val="tx1"/>
                          </a:solidFill>
                        </a:rPr>
                        <a:t>北京市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baseline="0" dirty="0">
                          <a:solidFill>
                            <a:schemeClr val="tx1"/>
                          </a:solidFill>
                        </a:rPr>
                        <a:t>110000</a:t>
                      </a:r>
                    </a:p>
                  </a:txBody>
                  <a:tcPr marL="0" marR="0" marT="0" marB="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AutoShape 1128" descr="信纸"/>
          <p:cNvSpPr>
            <a:spLocks noChangeArrowheads="1"/>
          </p:cNvSpPr>
          <p:nvPr/>
        </p:nvSpPr>
        <p:spPr bwMode="auto">
          <a:xfrm>
            <a:off x="2819400" y="2133600"/>
            <a:ext cx="5867400" cy="1981200"/>
          </a:xfrm>
          <a:prstGeom prst="wedgeRoundRectCallout">
            <a:avLst>
              <a:gd name="adj1" fmla="val -62852"/>
              <a:gd name="adj2" fmla="val 4694"/>
              <a:gd name="adj3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E120-1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\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与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E120-2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“门店总数”合计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\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直营店门店总数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\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加盟店门店总数要一致</a:t>
            </a:r>
            <a:endParaRPr kumimoji="1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E120-1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表合计“门店总数”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=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北京市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+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外省合计</a:t>
            </a:r>
            <a:endParaRPr kumimoji="1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E120-1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表自有配送中心配送商品购进额”合计＞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0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时，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E120-2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 “自有配送中心”合计＞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15"/>
          <p:cNvSpPr/>
          <p:nvPr/>
        </p:nvSpPr>
        <p:spPr>
          <a:xfrm>
            <a:off x="214313" y="142875"/>
            <a:ext cx="8715375" cy="6715125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tx2">
                  <a:lumMod val="90000"/>
                  <a:lumOff val="10000"/>
                </a:schemeClr>
              </a:gs>
              <a:gs pos="100000">
                <a:srgbClr val="034373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3" name="Group 263"/>
          <p:cNvGraphicFramePr/>
          <p:nvPr/>
        </p:nvGraphicFramePr>
        <p:xfrm>
          <a:off x="1214438" y="1357313"/>
          <a:ext cx="7286676" cy="3637972"/>
        </p:xfrm>
        <a:graphic>
          <a:graphicData uri="http://schemas.openxmlformats.org/drawingml/2006/table">
            <a:tbl>
              <a:tblPr/>
              <a:tblGrid>
                <a:gridCol w="1887814"/>
                <a:gridCol w="5398862"/>
              </a:tblGrid>
              <a:tr h="90486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E120-1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批发和零售业连锁经营情况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E120-2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批发和零售业连锁门店及配送中心分布情况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统计范围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辖区内批发和零售业连锁总店（总部）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报</a:t>
                      </a:r>
                      <a:r>
                        <a:rPr kumimoji="0" lang="zh-CN" altLang="zh-CN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送单位</a:t>
                      </a:r>
                    </a:p>
                  </a:txBody>
                  <a:tcPr marL="68580" marR="68580" marT="0" marB="0" anchor="ctr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defRPr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kumimoji="0" lang="en-US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时前网上填报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1000125" y="428625"/>
            <a:ext cx="7610475" cy="571500"/>
          </a:xfrm>
        </p:spPr>
        <p:txBody>
          <a:bodyPr vert="horz" wrap="square" lIns="91440" tIns="45720" rIns="91440" bIns="45720" anchor="ctr"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上报连锁企业数据</a:t>
            </a:r>
            <a:b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要在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连锁经营统计年报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2023&gt;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任务下进行</a:t>
            </a:r>
          </a:p>
        </p:txBody>
      </p:sp>
      <p:pic>
        <p:nvPicPr>
          <p:cNvPr id="34819" name="Picture 7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4775" y="1357313"/>
            <a:ext cx="9039225" cy="5286375"/>
          </a:xfrm>
        </p:spPr>
      </p:pic>
      <p:sp>
        <p:nvSpPr>
          <p:cNvPr id="8" name="Rectangle 5" descr="信纸"/>
          <p:cNvSpPr>
            <a:spLocks noChangeArrowheads="1"/>
          </p:cNvSpPr>
          <p:nvPr/>
        </p:nvSpPr>
        <p:spPr bwMode="auto">
          <a:xfrm>
            <a:off x="0" y="3357563"/>
            <a:ext cx="9144000" cy="76835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连锁经营统计年报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2023)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585" y="233045"/>
            <a:ext cx="8159115" cy="6416040"/>
          </a:xfrm>
        </p:spPr>
        <p:txBody>
          <a:bodyPr vert="horz" wrap="square" lIns="91440" tIns="45720" rIns="91440" bIns="45720" numCol="1" rtlCol="0" anchor="ctr" anchorCtr="0" compatLnSpc="1">
            <a:normAutofit/>
            <a:scene3d>
              <a:camera prst="orthographicFront"/>
              <a:lightRig rig="threePt" dir="t"/>
            </a:scene3d>
          </a:bodyPr>
          <a:lstStyle/>
          <a:p>
            <a:pPr marL="838200"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/>
            </a:r>
            <a:b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二</a:t>
            </a:r>
            <a:r>
              <a:rPr kumimoji="0" lang="zh-CN" altLang="en-US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关于连锁总店的界定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传统商业的处理</a:t>
            </a:r>
            <a:b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/>
            </a:r>
            <a:b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石油、石化公司，由省级公司统一核算</a:t>
            </a: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,</a:t>
            </a:r>
            <a:r>
              <a:rPr kumimoji="0" lang="zh-CN" altLang="en-US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省级公司视同连锁总部，按连锁企业统计</a:t>
            </a: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,</a:t>
            </a:r>
            <a:r>
              <a:rPr kumimoji="0" lang="zh-CN" altLang="en-US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业态归入加油站。如：中国石油北京分公司。</a:t>
            </a: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/>
            </a:r>
            <a:b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/>
            </a:r>
            <a:br>
              <a:rPr kumimoji="0" lang="en-US" altLang="zh-CN" sz="2800" b="0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endParaRPr kumimoji="0" lang="en-US" altLang="zh-CN" sz="2800" b="0" i="0" u="none" strike="noStrike" kern="1200" cap="none" spc="0" normalizeH="0" baseline="0" noProof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23268" name="AutoShape 4" descr="白色大理石"/>
          <p:cNvSpPr>
            <a:spLocks noChangeArrowheads="1"/>
          </p:cNvSpPr>
          <p:nvPr/>
        </p:nvSpPr>
        <p:spPr bwMode="auto">
          <a:xfrm>
            <a:off x="7500938" y="6072188"/>
            <a:ext cx="1447800" cy="5762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基本概念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4183" name="Rectangle 7"/>
          <p:cNvSpPr>
            <a:spLocks noChangeArrowheads="1"/>
          </p:cNvSpPr>
          <p:nvPr/>
        </p:nvSpPr>
        <p:spPr bwMode="auto">
          <a:xfrm>
            <a:off x="2339340" y="2205355"/>
            <a:ext cx="5078730" cy="2517775"/>
          </a:xfrm>
          <a:prstGeom prst="rect">
            <a:avLst/>
          </a:prstGeom>
          <a:ln w="9525">
            <a:noFill/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谢谢</a:t>
            </a:r>
            <a:r>
              <a:rPr kumimoji="0" lang="zh-CN" altLang="en-US" sz="3600" b="1" i="0" u="none" strike="noStrike" kern="120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大家</a:t>
            </a:r>
            <a:endParaRPr kumimoji="0" lang="zh-CN" altLang="en-US" sz="2000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9155" name="Rectangle 1"/>
          <p:cNvSpPr/>
          <p:nvPr/>
        </p:nvSpPr>
        <p:spPr>
          <a:xfrm rot="1020000">
            <a:off x="549910" y="2483803"/>
            <a:ext cx="80822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3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</a:t>
            </a: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</a:rPr>
              <a:t>住宿和餐饮业二维码图片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/>
            <a:r>
              <a:rPr lang="zh-CN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</a:p>
          <a:p>
            <a:pPr algn="ctr" eaLnBrk="0" hangingPunct="0"/>
            <a:r>
              <a:rPr lang="zh-CN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、、、 </a:t>
            </a:r>
          </a:p>
          <a:p>
            <a:pPr algn="ctr" eaLnBrk="0" hangingPunct="0"/>
            <a:r>
              <a:rPr lang="zh-CN" altLang="en-US" sz="1000" dirty="0">
                <a:solidFill>
                  <a:schemeClr val="bg1"/>
                </a:solidFill>
                <a:latin typeface="Calibri" panose="020F0502020204030204" charset="0"/>
              </a:rPr>
              <a:t>  </a:t>
            </a:r>
          </a:p>
        </p:txBody>
      </p:sp>
      <p:sp>
        <p:nvSpPr>
          <p:cNvPr id="49156" name="AutoShape 2" descr="C:\Documents and Settings\%E5%94%90%E7%BA%A2%E7%87%95\Application Data\Foxmail7\Temp-4884-20211124155207\Attach\InsertPic_(11-24-17-45-28).jpg"/>
          <p:cNvSpPr>
            <a:spLocks noChangeAspect="1"/>
          </p:cNvSpPr>
          <p:nvPr/>
        </p:nvSpPr>
        <p:spPr>
          <a:xfrm>
            <a:off x="0" y="122238"/>
            <a:ext cx="1895475" cy="18954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57" name="AutoShape 4" descr="C:\Documents and Settings\%E5%94%90%E7%BA%A2%E7%87%95\Application Data\Foxmail7\Temp-4884-20211124155207\Attach\InsertPic_(11-24-17-45-28)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58" name="AutoShape 6" descr="C:\Documents and Settings\%E5%94%90%E7%BA%A2%E7%87%95\Application Data\Foxmail7\Temp-4884-20211124155207\Attach\InsertPic_(11-24-17-45-28)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59" name="AutoShape 8" descr="C:\Documents and Settings\%E5%94%90%E7%BA%A2%E7%87%95\Application Data\Foxmail7\Temp-4884-20211124155207\Attach\InsertPic_(11-24-17-45-28)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60" name="AutoShape 10" descr="C:\Documents and Settings\%E5%94%90%E7%BA%A2%E7%87%95\Application Data\Foxmail7\Temp-4884-20211124155207\Attach\InsertPic_(11-24-17-45-28)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8"/>
          <p:cNvSpPr/>
          <p:nvPr/>
        </p:nvSpPr>
        <p:spPr>
          <a:xfrm>
            <a:off x="807085" y="784860"/>
            <a:ext cx="7722870" cy="562991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0E2557"/>
              </a:gs>
            </a:gsLst>
            <a:lin ang="10800000" scaled="0"/>
          </a:gradFill>
          <a:ln w="3810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8199" name="Rectangle 12"/>
          <p:cNvSpPr/>
          <p:nvPr/>
        </p:nvSpPr>
        <p:spPr>
          <a:xfrm>
            <a:off x="1559560" y="1906270"/>
            <a:ext cx="637698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3130"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主要内容</a:t>
            </a:r>
          </a:p>
          <a:p>
            <a:pPr defTabSz="913130">
              <a:buFont typeface="Arial" panose="020B0604020202020204" pitchFamily="34" charset="0"/>
            </a:pP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一、主要变化和易错指标</a:t>
            </a: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二、有关问题具体处理办法</a:t>
            </a: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defTabSz="913130">
              <a:buFont typeface="Arial" panose="020B0604020202020204" pitchFamily="34" charset="0"/>
            </a:pP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8200" name="Rectangle 13"/>
          <p:cNvSpPr/>
          <p:nvPr/>
        </p:nvSpPr>
        <p:spPr>
          <a:xfrm>
            <a:off x="1277938" y="4513263"/>
            <a:ext cx="34480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3130">
              <a:buFont typeface="Arial" panose="020B0604020202020204" pitchFamily="34" charset="0"/>
            </a:pPr>
            <a:endParaRPr lang="zh-CN" altLang="en-US" sz="3200" dirty="0"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algn="ctr" defTabSz="913130">
              <a:buFont typeface="Arial" panose="020B0604020202020204" pitchFamily="34" charset="0"/>
            </a:pP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/>
          <p:nvPr/>
        </p:nvSpPr>
        <p:spPr>
          <a:xfrm>
            <a:off x="264795" y="496253"/>
            <a:ext cx="8472170" cy="181483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lstStyle/>
          <a:p>
            <a:pPr algn="ctr" defTabSz="914400" eaLnBrk="0" hangingPunct="0">
              <a:tabLst>
                <a:tab pos="962025" algn="l"/>
                <a:tab pos="4097655" algn="l"/>
              </a:tabLst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 eaLnBrk="0" hangingPunct="0">
              <a:tabLst>
                <a:tab pos="962025" algn="l"/>
                <a:tab pos="4097655" algn="l"/>
              </a:tabLst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 eaLnBrk="0" hangingPunct="0">
              <a:tabLst>
                <a:tab pos="962025" algn="l"/>
                <a:tab pos="4097655" algn="l"/>
              </a:tabLst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调查单位基本情况（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601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表）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 eaLnBrk="0" hangingPunct="0">
              <a:tabLst>
                <a:tab pos="962025" algn="l"/>
                <a:tab pos="4097655" algn="l"/>
              </a:tabLst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43255" y="2203450"/>
          <a:ext cx="7787005" cy="3511550"/>
        </p:xfrm>
        <a:graphic>
          <a:graphicData uri="http://schemas.openxmlformats.org/drawingml/2006/table">
            <a:tbl>
              <a:tblPr/>
              <a:tblGrid>
                <a:gridCol w="480695"/>
                <a:gridCol w="7306310"/>
              </a:tblGrid>
              <a:tr h="351155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  <a:tabLst>
                          <a:tab pos="4097655" algn="l"/>
                        </a:tabLst>
                      </a:pPr>
                      <a:endParaRPr lang="zh-CN" sz="2000" b="1" kern="100" dirty="0"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2800" kern="120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批发和零售业、住宿和餐饮业单位经营形式□</a:t>
                      </a:r>
                      <a:r>
                        <a:rPr kumimoji="0" lang="en-US" sz="2800" kern="1200" dirty="0" smtClean="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  </a:t>
                      </a:r>
                      <a:endParaRPr kumimoji="0" lang="zh-CN" altLang="en-US" sz="2800" kern="1200" dirty="0" smtClean="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kumimoji="0" lang="zh-CN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独立门店</a:t>
                      </a:r>
                      <a:r>
                        <a:rPr kumimoji="0" lang="en-US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en-US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en-US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kumimoji="0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连锁总店（总部）</a:t>
                      </a:r>
                      <a:endParaRPr kumimoji="0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kumimoji="0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连锁</a:t>
                      </a:r>
                      <a:r>
                        <a:rPr kumimoji="0" lang="zh-CN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直营</a:t>
                      </a:r>
                      <a:r>
                        <a:rPr kumimoji="0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店   </a:t>
                      </a:r>
                      <a:r>
                        <a:rPr kumimoji="0" lang="en-US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kumimoji="0" lang="zh-CN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连锁加盟店</a:t>
                      </a:r>
                      <a:r>
                        <a:rPr kumimoji="0" lang="en-US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 9 </a:t>
                      </a:r>
                      <a:r>
                        <a:rPr kumimoji="0" lang="zh-CN" alt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其</a:t>
                      </a:r>
                      <a:r>
                        <a:rPr kumimoji="0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他</a:t>
                      </a:r>
                      <a:endParaRPr kumimoji="0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323" name="Rectangle 11"/>
          <p:cNvSpPr/>
          <p:nvPr/>
        </p:nvSpPr>
        <p:spPr>
          <a:xfrm>
            <a:off x="785495" y="801370"/>
            <a:ext cx="7644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defTabSz="913130"/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一、主要变化和易错指标</a:t>
            </a:r>
          </a:p>
        </p:txBody>
      </p:sp>
      <p:sp>
        <p:nvSpPr>
          <p:cNvPr id="6" name="AutoShape 90" descr="信纸"/>
          <p:cNvSpPr>
            <a:spLocks noChangeArrowheads="1"/>
          </p:cNvSpPr>
          <p:nvPr/>
        </p:nvSpPr>
        <p:spPr bwMode="auto">
          <a:xfrm>
            <a:off x="785813" y="4714875"/>
            <a:ext cx="7429500" cy="1785938"/>
          </a:xfrm>
          <a:prstGeom prst="wedgeRoundRectCallout">
            <a:avLst>
              <a:gd name="adj1" fmla="val -2970"/>
              <a:gd name="adj2" fmla="val -92453"/>
              <a:gd name="adj3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连锁总店（总部）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必须填报连锁报表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连锁直营店  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连锁加盟店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都不需要填报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表格 14337"/>
          <p:cNvGraphicFramePr/>
          <p:nvPr/>
        </p:nvGraphicFramePr>
        <p:xfrm>
          <a:off x="214630" y="1360805"/>
          <a:ext cx="8715375" cy="4541520"/>
        </p:xfrm>
        <a:graphic>
          <a:graphicData uri="http://schemas.openxmlformats.org/drawingml/2006/table">
            <a:tbl>
              <a:tblPr/>
              <a:tblGrid>
                <a:gridCol w="8715375"/>
              </a:tblGrid>
              <a:tr h="45415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统一社会信用代码□□□□□□□□□□□□□□□□□□</a:t>
                      </a:r>
                      <a:endParaRPr lang="en-US" altLang="zh-CN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尚未领取统一社会信用代码的填写原组织机构代码□□□□□□□□－□</a:t>
                      </a:r>
                      <a:endParaRPr lang="en-US" altLang="zh-CN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en-US" altLang="zh-CN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连锁经营业务的行业代码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(E06) 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GB/T 4754-2017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 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□□□</a:t>
                      </a:r>
                    </a:p>
                    <a:p>
                      <a:pPr lvl="0" algn="just" eaLnBrk="1" hangingPunct="1">
                        <a:buNone/>
                      </a:pPr>
                      <a:endParaRPr lang="en-US" altLang="zh-CN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lvl="0" algn="ctr" eaLnBrk="1" hangingPunct="1">
                        <a:lnSpc>
                          <a:spcPts val="1200"/>
                        </a:lnSpc>
                        <a:buNone/>
                      </a:pPr>
                      <a:r>
                        <a:rPr lang="zh-CN" altLang="en-US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批发业 </a:t>
                      </a:r>
                      <a:r>
                        <a:rPr lang="en-US" altLang="zh-CN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                           </a:t>
                      </a:r>
                      <a:r>
                        <a:rPr lang="zh-CN" altLang="en-US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零售业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511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农、林、牧、渔产品批发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  521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综合零售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512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食品、饮料及烟草制品批发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522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食品、饮料及烟草制品专门零售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513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纺织、服装及家庭用品批发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523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纺织、服装及日用品专门零售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514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文化、体育用品及器材批发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524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文化、体育用品及器材专门零售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515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医药及医疗器材批发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      525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医药及医疗器材专门零售</a:t>
                      </a:r>
                    </a:p>
                    <a:p>
                      <a:pPr lvl="0" algn="r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516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矿产品、建材及化工产品批发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526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汽车、摩托车、零配件和燃料及其他动力销售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517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机械设备、五金产品及电子产品批发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527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家用电器及电子产品专门零售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518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贸易经纪与代理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          528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五金、家具及室内装饰材料专门零售</a:t>
                      </a:r>
                      <a:endParaRPr lang="en-US" altLang="zh-CN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519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其他批发业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                    529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货摊、无店铺及其他零售业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AutoShape 90" descr="信纸"/>
          <p:cNvSpPr>
            <a:spLocks noChangeArrowheads="1"/>
          </p:cNvSpPr>
          <p:nvPr/>
        </p:nvSpPr>
        <p:spPr bwMode="auto">
          <a:xfrm>
            <a:off x="1214438" y="5786438"/>
            <a:ext cx="7429500" cy="928688"/>
          </a:xfrm>
          <a:prstGeom prst="wedgeRoundRectCallout">
            <a:avLst>
              <a:gd name="adj1" fmla="val 4440"/>
              <a:gd name="adj2" fmla="val -72232"/>
              <a:gd name="adj3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、连锁经营业务的行业代码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均选零售业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2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、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不能选批发业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511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512……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42" name="Rectangle 6"/>
          <p:cNvSpPr/>
          <p:nvPr/>
        </p:nvSpPr>
        <p:spPr>
          <a:xfrm>
            <a:off x="1604963" y="741045"/>
            <a:ext cx="66484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批发和零售业连锁经营情况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Ｅ１２０－１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7950" y="857250"/>
            <a:ext cx="2686050" cy="75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1341835"/>
            <a:ext cx="8382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4"/>
          <p:cNvSpPr txBox="1"/>
          <p:nvPr/>
        </p:nvSpPr>
        <p:spPr>
          <a:xfrm>
            <a:off x="253206" y="682466"/>
            <a:ext cx="8781574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FZHei-B01S"/>
              </a:rPr>
              <a:t>★由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“登记注册类型”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改为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“登记注册统计类别”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415925" y="1612265"/>
            <a:ext cx="6610350" cy="1595755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4083368" y="3635693"/>
            <a:ext cx="326708" cy="32004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270" y="3539490"/>
            <a:ext cx="8126095" cy="2818130"/>
          </a:xfrm>
          <a:prstGeom prst="rect">
            <a:avLst/>
          </a:prstGeom>
        </p:spPr>
      </p:pic>
      <p:sp>
        <p:nvSpPr>
          <p:cNvPr id="582663" name="AutoShape 7" descr="信纸"/>
          <p:cNvSpPr/>
          <p:nvPr/>
        </p:nvSpPr>
        <p:spPr>
          <a:xfrm>
            <a:off x="6062345" y="435610"/>
            <a:ext cx="2972435" cy="4354830"/>
          </a:xfrm>
          <a:prstGeom prst="wedgeRoundRectCallout">
            <a:avLst>
              <a:gd name="adj1" fmla="val -65381"/>
              <a:gd name="adj2" fmla="val 29077"/>
              <a:gd name="adj3" fmla="val 16667"/>
            </a:avLst>
          </a:prstGeom>
          <a:blipFill rotWithShape="1">
            <a:blip r:embed="rId5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en-US" altLang="zh-CN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登记注册统计类别</a:t>
            </a:r>
            <a:r>
              <a:rPr lang="en-US" altLang="zh-CN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(E07)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601</a:t>
            </a:r>
            <a:r>
              <a: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</a:t>
            </a:r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\601-1</a:t>
            </a:r>
            <a:r>
              <a: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登记注册统计类别</a:t>
            </a:r>
            <a:r>
              <a:rPr lang="en-US" altLang="zh-CN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(205)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一致。</a:t>
            </a:r>
            <a:endParaRPr lang="en-US" altLang="zh-CN" sz="1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、登记注册统计类别、行业代码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名称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一般应与上年保持一致。</a:t>
            </a:r>
            <a:endParaRPr lang="en-US" altLang="zh-CN" sz="1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不一致需要写说明：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如，北京**有限公司登记注册统计类别与上年不一致，原因是企业改制。</a:t>
            </a:r>
          </a:p>
          <a:p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、注意业态与行业代码的关系。例：便利店、超市、百货店，连锁经营业务行业代码应为</a:t>
            </a: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521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</a:p>
          <a:p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个体工商户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经营形式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不能为连锁总店（总部）</a:t>
            </a:r>
            <a:endParaRPr lang="en-US" altLang="zh-CN" sz="1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083685" y="3112770"/>
            <a:ext cx="435610" cy="426720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66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>
            <p:custDataLst>
              <p:tags r:id="rId1"/>
            </p:custDataLst>
          </p:nvPr>
        </p:nvSpPr>
        <p:spPr>
          <a:xfrm>
            <a:off x="3777139" y="2807494"/>
            <a:ext cx="183213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普查工调度和</a:t>
            </a:r>
          </a:p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普查人员管理系统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72770" y="993775"/>
          <a:ext cx="6904355" cy="4662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0245"/>
                <a:gridCol w="2762885"/>
                <a:gridCol w="688975"/>
                <a:gridCol w="2762250"/>
              </a:tblGrid>
              <a:tr h="2736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内资企业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港澳台投资企业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有限责任公司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210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港澳台投资有限责任公司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111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国有独资公司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220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港澳台投资股份有限公司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112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私营有限责任公司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230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港澳台投资合伙企业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119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其他有限责任公司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290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其他港澳台投资企业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股份有限公司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外商投资企业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121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私营股份有限公司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310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外商投资有限责任公司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129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其他股份有限公司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320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外商投资股份有限公司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非公司企业法人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330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外商投资合伙企业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131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全民所有制企业（国有企业）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390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其他外商投资企业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132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集体所有制企业（集体企业）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农民专业合作社（联合社）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133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股份合作企业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个体工商户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8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134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联营企业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900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其他市场主体</a:t>
                      </a:r>
                      <a:endParaRPr lang="en-US" altLang="en-US" sz="16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140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个人独资企业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合伙企业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190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其他内资企业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2663" name="AutoShape 7" descr="信纸"/>
          <p:cNvSpPr/>
          <p:nvPr/>
        </p:nvSpPr>
        <p:spPr>
          <a:xfrm>
            <a:off x="3503295" y="5070475"/>
            <a:ext cx="4576445" cy="1398270"/>
          </a:xfrm>
          <a:prstGeom prst="wedgeRoundRectCallout">
            <a:avLst>
              <a:gd name="adj1" fmla="val -61343"/>
              <a:gd name="adj2" fmla="val -13128"/>
              <a:gd name="adj3" fmla="val 16667"/>
            </a:avLst>
          </a:prstGeom>
          <a:blipFill rotWithShape="1">
            <a:blip r:embed="rId4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代码含义：其他有限责任公司</a:t>
            </a: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159→119</a:t>
            </a:r>
            <a:endParaRPr lang="en-US" altLang="zh-CN" sz="1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对照原则：港澳台商投资</a:t>
            </a: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合资、合作、独资</a:t>
            </a: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→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有限责任公司、股份有限公司、合伙企业</a:t>
            </a:r>
            <a:endParaRPr lang="en-US" altLang="zh-CN" sz="16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66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60" name="Rectangle 4"/>
          <p:cNvSpPr>
            <a:spLocks noChangeArrowheads="1"/>
          </p:cNvSpPr>
          <p:nvPr/>
        </p:nvSpPr>
        <p:spPr bwMode="auto">
          <a:xfrm>
            <a:off x="428625" y="214313"/>
            <a:ext cx="8358188" cy="2862263"/>
          </a:xfrm>
          <a:prstGeom prst="rect">
            <a:avLst/>
          </a:prstGeom>
          <a:solidFill>
            <a:schemeClr val="bg1"/>
          </a:solidFill>
          <a:ln w="25400" cmpd="sng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批发零售连锁业态（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E08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）（所选代码为唯一，多业态连锁按照销售额比重最大的填报）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□□□□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1010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便利店 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1020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超市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1030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折扣店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1040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仓储会员店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1050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百货店 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1060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购物中心 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1070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专业店 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1080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品牌专卖店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1090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集合店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1100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无人值守商店</a:t>
            </a:r>
            <a:r>
              <a:rPr kumimoji="0" 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9000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其他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AutoShape 7" descr="信纸"/>
          <p:cNvSpPr/>
          <p:nvPr/>
        </p:nvSpPr>
        <p:spPr>
          <a:xfrm>
            <a:off x="785813" y="3286125"/>
            <a:ext cx="8001000" cy="3143250"/>
          </a:xfrm>
          <a:prstGeom prst="wedgeRoundRectCallout">
            <a:avLst>
              <a:gd name="adj1" fmla="val -16444"/>
              <a:gd name="adj2" fmla="val -79213"/>
              <a:gd name="adj3" fmla="val 16667"/>
            </a:avLst>
          </a:prstGeom>
          <a:blipFill rotWithShape="1">
            <a:blip r:embed="rId2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、注意业态填报与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601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表（多选、三个）区别。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、批发零售连锁业态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(E08)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一般应与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601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表零售业态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比重最大业态一致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1020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超市：</a:t>
            </a: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以销售食品、日用品为主，满足消费者日常生活需要的零售业态。通常采取开架销售，也可同时采取在线销售。门店内可提供食品现场加工服务及现场就餐服务。</a:t>
            </a: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1080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品牌专卖店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：经营或被授权经营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某一品牌商品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的零售业态。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1090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集合店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：汇集多个品牌及多个系列的商品，可涵盖服饰、鞋、包、文具、电子产品、食品等多种品类的零售店。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1100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无人值守商店：在营业现场无人工服务的情况下，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自助完成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商品销售或服务的零售店。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9000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其他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尽量不选</a:t>
            </a:r>
            <a:endParaRPr lang="en-US" altLang="zh-CN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表格 17409"/>
          <p:cNvGraphicFramePr/>
          <p:nvPr/>
        </p:nvGraphicFramePr>
        <p:xfrm>
          <a:off x="214313" y="142875"/>
          <a:ext cx="8624888" cy="3000375"/>
        </p:xfrm>
        <a:graphic>
          <a:graphicData uri="http://schemas.openxmlformats.org/drawingml/2006/table">
            <a:tbl>
              <a:tblPr/>
              <a:tblGrid>
                <a:gridCol w="8624888"/>
              </a:tblGrid>
              <a:tr h="11128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连锁总店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(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总部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)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名称：</a:t>
                      </a:r>
                      <a:endParaRPr lang="en-US" altLang="zh-CN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875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连锁品牌（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E01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）（商标或商号名称，填写全部品牌）：</a:t>
                      </a:r>
                      <a:r>
                        <a:rPr lang="en-US" altLang="zh-CN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______________________________</a:t>
                      </a:r>
                    </a:p>
                  </a:txBody>
                  <a:tcPr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triangl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7690" name="AutoShape 90" descr="信纸"/>
          <p:cNvSpPr/>
          <p:nvPr/>
        </p:nvSpPr>
        <p:spPr>
          <a:xfrm>
            <a:off x="500063" y="3714750"/>
            <a:ext cx="8001000" cy="2357438"/>
          </a:xfrm>
          <a:prstGeom prst="wedgeRoundRectCallout">
            <a:avLst>
              <a:gd name="adj1" fmla="val -23602"/>
              <a:gd name="adj2" fmla="val -87731"/>
              <a:gd name="adj3" fmla="val 16667"/>
            </a:avLst>
          </a:prstGeom>
          <a:blipFill rotWithShape="1">
            <a:blip r:embed="rId3"/>
          </a:blipFill>
          <a:ln w="381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、正确如“漫咖啡”、“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LAWSON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” “西贝”等，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错误如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北京市**食品有限公司。</a:t>
            </a:r>
          </a:p>
          <a:p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、与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601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b="1" dirty="0">
                <a:latin typeface="Arial" panose="020B0604020202020204" pitchFamily="34" charset="0"/>
              </a:rPr>
              <a:t>ES1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一致，拥有多个品牌的连锁总店应填写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所属全部品牌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（连锁品牌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指连锁经营使用的统一的商号或商标名称）</a:t>
            </a:r>
            <a:endParaRPr lang="en-US" altLang="zh-CN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表格 18433"/>
          <p:cNvGraphicFramePr/>
          <p:nvPr/>
        </p:nvGraphicFramePr>
        <p:xfrm>
          <a:off x="142875" y="214313"/>
          <a:ext cx="8715375" cy="6130925"/>
        </p:xfrm>
        <a:graphic>
          <a:graphicData uri="http://schemas.openxmlformats.org/drawingml/2006/table">
            <a:tbl>
              <a:tblPr/>
              <a:tblGrid>
                <a:gridCol w="2428875"/>
                <a:gridCol w="747713"/>
                <a:gridCol w="958850"/>
                <a:gridCol w="749300"/>
                <a:gridCol w="673100"/>
                <a:gridCol w="790575"/>
                <a:gridCol w="771525"/>
                <a:gridCol w="842962"/>
                <a:gridCol w="79375"/>
                <a:gridCol w="673100"/>
              </a:tblGrid>
              <a:tr h="369888">
                <a:tc gridSpan="10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二、经营情况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22300">
                <a:tc row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指标名称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endParaRPr lang="en-US" altLang="zh-CN" sz="1600" b="1" dirty="0">
                        <a:latin typeface="宋体" panose="02010600030101010101" pitchFamily="2" charset="-122"/>
                      </a:endParaRPr>
                    </a:p>
                    <a:p>
                      <a:pPr lvl="0" algn="ctr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合计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直营店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加盟店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6223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北京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●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207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本年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上年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上年</a:t>
                      </a: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本年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上年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本年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上年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942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同期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同期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同期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同期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甲</a:t>
                      </a:r>
                      <a:r>
                        <a:rPr lang="zh-CN" altLang="en-US" sz="1600" b="1" dirty="0">
                          <a:latin typeface="Times New Roman" panose="02020603050405020304" pitchFamily="18" charset="0"/>
                        </a:rPr>
                        <a:t> </a:t>
                      </a:r>
                      <a:endParaRPr lang="zh-CN" altLang="en-US" sz="1600" b="1" dirty="0"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1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2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BJ1</a:t>
                      </a:r>
                      <a:r>
                        <a:rPr lang="en-US" altLang="zh-CN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BJ2</a:t>
                      </a:r>
                      <a:r>
                        <a:rPr lang="en-US" altLang="zh-CN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3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4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5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6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7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just" eaLnBrk="1" fontAlgn="t" hangingPunct="1">
                        <a:buNone/>
                      </a:pPr>
                      <a:r>
                        <a:rPr lang="zh-CN" altLang="en-US" sz="1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一、门店总数 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47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57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just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……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endParaRPr lang="zh-CN" altLang="en-US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endParaRPr lang="zh-CN" altLang="en-US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00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just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五、连锁门店商品销售额 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670498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664720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just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 其中：零售额 </a:t>
                      </a:r>
                    </a:p>
                  </a:txBody>
                  <a:tcPr marL="6865" marR="6865" marT="6865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670498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r>
                        <a:rPr lang="en-US" altLang="zh-CN" sz="1600" b="1" dirty="0">
                          <a:latin typeface="宋体" panose="02010600030101010101" pitchFamily="2" charset="-122"/>
                        </a:rPr>
                        <a:t>664720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r" eaLnBrk="1" fontAlgn="t" hangingPunct="1">
                        <a:buNone/>
                      </a:pPr>
                      <a:endParaRPr lang="en-US" altLang="zh-CN" sz="16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fontAlgn="t" hangingPunct="1">
                        <a:buNone/>
                      </a:pPr>
                      <a:r>
                        <a:rPr lang="zh-CN" altLang="en-US" sz="1600" b="1" dirty="0"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865" marR="6865" marT="6865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AutoShape 90" descr="信纸"/>
          <p:cNvSpPr>
            <a:spLocks noChangeArrowheads="1"/>
          </p:cNvSpPr>
          <p:nvPr/>
        </p:nvSpPr>
        <p:spPr bwMode="auto">
          <a:xfrm>
            <a:off x="5915025" y="2720975"/>
            <a:ext cx="3072130" cy="3530600"/>
          </a:xfrm>
          <a:prstGeom prst="wedgeRoundRectCallout">
            <a:avLst>
              <a:gd name="adj1" fmla="val -88156"/>
              <a:gd name="adj2" fmla="val 14615"/>
              <a:gd name="adj3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00"/>
            </a:solidFill>
            <a:miter lim="800000"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、北京指标已删减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、门店总数“ </a:t>
            </a: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”需要详细说明：</a:t>
            </a: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3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、门店增减：需要详细说明。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因多家门店关闭，所以门店总数仅西城一家，而且同比减少超过</a:t>
            </a: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50</a:t>
            </a: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％。</a:t>
            </a: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Wingdings" panose="05000000000000000000"/>
              </a:rPr>
              <a:t>数据无误</a:t>
            </a: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Wingdings" panose="0500000000000000000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kumimoji="0" lang="zh-CN" altLang="en-US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000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00*286"/>
  <p:tag name="TABLE_ENDDRAG_RECT" val="192*87*500*28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1888</Words>
  <Application>WPS 演示</Application>
  <PresentationFormat>全屏显示(4:3)</PresentationFormat>
  <Paragraphs>513</Paragraphs>
  <Slides>19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上报连锁企业数据 要在&lt;连锁经营统计年报2023&gt;任务下进行</vt:lpstr>
      <vt:lpstr> 二、关于连锁总店的界定-传统商业的处理   石油、石化公司，由省级公司统一核算,省级公司视同连锁总部，按连锁企业统计,业态归入加油站。如：中国石油北京分公司。  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李涵</dc:creator>
  <cp:lastModifiedBy>USER-</cp:lastModifiedBy>
  <cp:revision>562</cp:revision>
  <dcterms:created xsi:type="dcterms:W3CDTF">2018-10-19T03:25:00Z</dcterms:created>
  <dcterms:modified xsi:type="dcterms:W3CDTF">2023-12-13T07:08:53Z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