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</p:sldMasterIdLst>
  <p:notesMasterIdLst>
    <p:notesMasterId r:id="rId12"/>
  </p:notesMasterIdLst>
  <p:handoutMasterIdLst>
    <p:handoutMasterId r:id="rId27"/>
  </p:handoutMasterIdLst>
  <p:sldIdLst>
    <p:sldId id="256" r:id="rId8"/>
    <p:sldId id="262" r:id="rId9"/>
    <p:sldId id="326" r:id="rId10"/>
    <p:sldId id="459" r:id="rId11"/>
    <p:sldId id="341" r:id="rId13"/>
    <p:sldId id="1267" r:id="rId14"/>
    <p:sldId id="1268" r:id="rId15"/>
    <p:sldId id="697" r:id="rId16"/>
    <p:sldId id="1269" r:id="rId17"/>
    <p:sldId id="1270" r:id="rId18"/>
    <p:sldId id="1271" r:id="rId19"/>
    <p:sldId id="1272" r:id="rId20"/>
    <p:sldId id="1273" r:id="rId21"/>
    <p:sldId id="1274" r:id="rId22"/>
    <p:sldId id="1275" r:id="rId23"/>
    <p:sldId id="1276" r:id="rId24"/>
    <p:sldId id="1277" r:id="rId25"/>
    <p:sldId id="281" r:id="rId26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4A92"/>
    <a:srgbClr val="4B649F"/>
    <a:srgbClr val="5E80B0"/>
    <a:srgbClr val="7DB1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75"/>
    <p:restoredTop sz="93179" autoAdjust="0"/>
  </p:normalViewPr>
  <p:slideViewPr>
    <p:cSldViewPr snapToGrid="0" showGuides="1">
      <p:cViewPr varScale="1">
        <p:scale>
          <a:sx n="67" d="100"/>
          <a:sy n="67" d="100"/>
        </p:scale>
        <p:origin x="224" y="60"/>
      </p:cViewPr>
      <p:guideLst>
        <p:guide orient="horz" pos="2160"/>
        <p:guide pos="29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491876-99D2-4B6E-9E00-5BEAE30323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C5388D-EEA2-4ADA-A20A-2941E743EE3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0FE7AC4-42C8-4F77-89C0-24C7DBE6A3D7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0BDBDF-E4B4-418C-BE94-FE3DF35F704C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2FB386-D86A-4D7A-BC4F-5656F85170F4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913282-CEE2-442F-B1BD-71433547F43C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600407-B88A-44DA-ADC0-3348B9D389DD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0F9DA2E-C840-4BBC-89A8-C7A93858221D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71F490-C164-45B8-9C0F-B8EA02D9724E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07E5E3-24F0-4967-9CE9-4F2D82615608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C6A3FE-18E8-41AE-B35D-A444C79C0105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41006C3-B6BF-496E-991B-11327EB87F59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BC782A7-0729-4749-8CF9-15DFDA77B7EA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ABE5295-AF49-465B-AC1D-EDE0E33124B2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602134-A373-4EB4-A41C-29D6AC2A8DCC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C052C67-0B57-4E2E-BF91-8409960883A7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A4C47D8-BF7A-45D0-AAB4-DFF249D842F2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4939D1-0273-4568-AF75-4CD4EF7AACEA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D4606A7-A243-459D-8789-39A731A93796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38F6D55-5946-430A-BB1F-957256BBEFAD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CEA6E76-18D1-443E-ABD5-CD4A3B6DA136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650F33E-A32E-4526-A309-D0EE4F79577E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4F8F0F-E0DC-4924-ACD9-E2665B975B8B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05CF245-167F-4E32-96F2-967CCA73F2F6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619DD49-44E5-4454-B519-6E508D91F720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328954-4BC5-4A97-8ED3-96E48B774C46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272764-2288-4973-9D6A-2F25CEC6146C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71925B8-1F9E-4F4C-8181-C72BBB4D8E29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6E0996-5F17-4F37-B8B1-6DEBB9FFAA49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C1A08D-63CE-447E-B89C-7D1D49A836F3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883D432-47A8-491D-86FB-C9CC18B7786E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33DC96-C5FE-4670-AC6F-080D3A766FC2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5E9527-D9B2-442C-908F-63030F3B4512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D7D322-867F-49F1-904F-18627A1FFD36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EA119A-0BCD-4328-9DE0-FAEB889CBEBF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F2A850D-C9C8-40E7-85F7-5E51159D2709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123A45-DD07-4900-8DAE-4BC13DFF201A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E982232-E52C-4608-8DC2-76731AAA3F49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7BEF76F-8EB2-4735-946B-A193A4E0A557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19A9557-8364-40E6-A976-BCBB58495B0F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E5C0F8-15BC-4F9A-BD3C-AEFEA12759E5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BE0B80A-2E08-4B7E-A3BB-6F8D3FE0F208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D6872D-B283-47D1-8CAE-11543BD5E384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EA4E240-F501-4E49-A575-7811F1459FF9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A6D61B-48A2-455E-83FF-D78A8452F0D9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409E30E-D1E1-459A-9F4C-0867E609FDF1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72305B7-E871-4CE2-9435-2B05587642E2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DE3700D-361C-4781-BBF6-BAA91529415C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28C5CE-E9DB-453B-A93D-DA267E6A014B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C9223E2-68BE-47CE-BBE9-82D0E06C3EBF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5BE5BC-9A36-441F-983E-2ABA0C6BB7BA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412A03A-F3D8-45F9-91A8-B030BD1FEC55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424E02-3AD8-4BC5-9D28-ACF874BB8642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76EB240-386E-462D-BB0E-071C1F6C4747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A76631-8EFC-4B73-B253-DA37920F289A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3BC75FB-4F4B-4073-B78E-4B48F5BFA655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F2D30D-30FC-4F91-AA4E-DDDC21239D14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24A5FB-99E2-4E8E-9880-E941B7F9F180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CC7405-13F6-424F-9EE2-0AB448C151F8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E3E43A-A50D-41AC-9D6A-D3493CD4BECB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71B8CA-69B6-45EE-B71E-2C9B9C34E895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C3C05F-EAB2-46FD-A6B3-2EF740AAF171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7F41056-32F6-4202-B902-4D9574F2E0D2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CEDD09-FDB3-486C-A6C2-55A93DDF89A3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C7D708-2600-45A5-91B5-C15B08F69758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A68B1C3-548F-4ADA-816B-2D7D1BC080A6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D3DDEFC-10F0-42C4-A944-143B287F6E22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020DBA2-9FEE-4F12-801C-ED922BD0138F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62D25F-C0F3-414D-B675-3C4C44C9C073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3B61058-816C-46F0-89FC-4A98EF18C067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00FA93-BA63-4901-B8C2-4923164871D5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9B6733-0BB3-4678-BAC3-7D730DD6E5E8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3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A1FF7BF-C52C-4DA8-B05B-86DA6588CBF8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F6F00E-404E-494E-A34E-6EE2F46A9B3E}" type="datetime1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5.png"/><Relationship Id="rId2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5.png"/><Relationship Id="rId2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5.png"/><Relationship Id="rId2" Type="http://schemas.openxmlformats.org/officeDocument/2006/relationships/tags" Target="../tags/tag10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5.png"/><Relationship Id="rId2" Type="http://schemas.openxmlformats.org/officeDocument/2006/relationships/tags" Target="../tags/tag11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62"/>
          <p:cNvSpPr txBox="1"/>
          <p:nvPr/>
        </p:nvSpPr>
        <p:spPr>
          <a:xfrm>
            <a:off x="714375" y="2933065"/>
            <a:ext cx="1054481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5400" b="1" dirty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商业投入产出调查</a:t>
            </a:r>
            <a:endParaRPr lang="zh-CN" altLang="en-US" sz="5400" b="1" dirty="0">
              <a:solidFill>
                <a:srgbClr val="3366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6146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6188" y="5200650"/>
            <a:ext cx="5865812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任意多边形 47"/>
          <p:cNvSpPr/>
          <p:nvPr/>
        </p:nvSpPr>
        <p:spPr>
          <a:xfrm rot="5400000">
            <a:off x="5406231" y="-4683919"/>
            <a:ext cx="914400" cy="11736388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9" name="矩形 1068"/>
          <p:cNvSpPr/>
          <p:nvPr/>
        </p:nvSpPr>
        <p:spPr>
          <a:xfrm>
            <a:off x="9674225" y="3957638"/>
            <a:ext cx="476250" cy="4762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9463088" y="3719513"/>
            <a:ext cx="474663" cy="474663"/>
          </a:xfrm>
          <a:prstGeom prst="rect">
            <a:avLst/>
          </a:prstGeom>
          <a:solidFill>
            <a:srgbClr val="4B649F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2106613" y="2343150"/>
            <a:ext cx="474663" cy="474663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2328863" y="2573338"/>
            <a:ext cx="474663" cy="474663"/>
          </a:xfrm>
          <a:prstGeom prst="rect">
            <a:avLst/>
          </a:prstGeom>
          <a:solidFill>
            <a:srgbClr val="4B649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4" name="文本框 62"/>
          <p:cNvSpPr txBox="1"/>
          <p:nvPr/>
        </p:nvSpPr>
        <p:spPr>
          <a:xfrm>
            <a:off x="2059616" y="799783"/>
            <a:ext cx="8084264" cy="76944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</a:pPr>
            <a:r>
              <a:rPr kumimoji="0" lang="zh-CN" altLang="en-US" sz="4400" kern="1200" cap="none" spc="0" normalizeH="0" baseline="0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北京市五经普投入产出调查培训</a:t>
            </a:r>
            <a:endParaRPr kumimoji="0" lang="zh-CN" altLang="en-US" sz="4400" kern="1200" cap="none" spc="0" normalizeH="0" baseline="0" noProof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2" name="图片 1" descr="五经普LOGO透明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10" y="393700"/>
            <a:ext cx="1577975" cy="1577975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 Box 3"/>
          <p:cNvSpPr/>
          <p:nvPr>
            <p:custDataLst>
              <p:tags r:id="rId3"/>
            </p:custDataLst>
          </p:nvPr>
        </p:nvSpPr>
        <p:spPr bwMode="auto">
          <a:xfrm>
            <a:off x="137795" y="4806315"/>
            <a:ext cx="1174051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spAutoFit/>
          </a:bodyPr>
          <a:p>
            <a:pPr marL="342900" lvl="0" indent="-34290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2400" dirty="0">
                <a:solidFill>
                  <a:srgbClr val="336699"/>
                </a:solidFill>
                <a:latin typeface="微软雅黑" panose="020B0503020204020204" pitchFamily="34" charset="-122"/>
                <a:sym typeface="+mn-ea"/>
              </a:rPr>
              <a:t>统计调查中心</a:t>
            </a:r>
            <a:endParaRPr lang="zh-CN" altLang="en-US" sz="2400" dirty="0">
              <a:solidFill>
                <a:srgbClr val="336699"/>
              </a:solidFill>
              <a:latin typeface="微软雅黑" panose="020B0503020204020204" pitchFamily="34" charset="-122"/>
              <a:sym typeface="+mn-ea"/>
            </a:endParaRPr>
          </a:p>
          <a:p>
            <a:pPr marL="342900" lvl="0" indent="-34290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2400" dirty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2023年</a:t>
            </a:r>
            <a:r>
              <a:rPr lang="en-US" altLang="zh-CN" sz="2400" dirty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12</a:t>
            </a:r>
            <a:r>
              <a:rPr lang="zh-CN" altLang="en-US" sz="2400" dirty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月</a:t>
            </a:r>
            <a:r>
              <a:rPr lang="en-US" altLang="zh-CN" sz="2400" dirty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15</a:t>
            </a:r>
            <a:r>
              <a:rPr lang="zh-CN" altLang="en-US" sz="2400" dirty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日</a:t>
            </a:r>
            <a:endParaRPr lang="zh-CN" altLang="en-US" sz="2400" dirty="0">
              <a:solidFill>
                <a:srgbClr val="336699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6"/>
          <p:cNvSpPr txBox="1"/>
          <p:nvPr/>
        </p:nvSpPr>
        <p:spPr>
          <a:xfrm>
            <a:off x="6867417" y="114618"/>
            <a:ext cx="203132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报表填报方式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2"/>
          <p:cNvSpPr txBox="1"/>
          <p:nvPr/>
        </p:nvSpPr>
        <p:spPr>
          <a:xfrm>
            <a:off x="607695" y="1131570"/>
            <a:ext cx="10634345" cy="6294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493395" marR="0" indent="-457200">
              <a:lnSpc>
                <a:spcPct val="150000"/>
              </a:lnSpc>
              <a:spcBef>
                <a:spcPct val="20000"/>
              </a:spcBef>
              <a:buClrTx/>
              <a:buSzPct val="85000"/>
              <a:buFont typeface="Wingdings" panose="05000000000000000000" charset="0"/>
              <a:buChar char="Ø"/>
              <a:defRPr sz="3200">
                <a:solidFill>
                  <a:srgbClr val="336699"/>
                </a:solidFill>
                <a:latin typeface="微软雅黑" panose="020B0503020204020204" pitchFamily="34" charset="-122"/>
              </a:defRPr>
            </a:lvl1pPr>
            <a:lvl2pPr marL="493395" marR="0">
              <a:lnSpc>
                <a:spcPct val="150000"/>
              </a:lnSpc>
              <a:spcBef>
                <a:spcPct val="20000"/>
              </a:spcBef>
              <a:buClrTx/>
              <a:buSzPct val="85000"/>
              <a:buFont typeface="Wingdings" panose="05000000000000000000" charset="0"/>
              <a:defRPr sz="3200">
                <a:solidFill>
                  <a:srgbClr val="336699"/>
                </a:solidFill>
                <a:latin typeface="微软雅黑" panose="020B0503020204020204" pitchFamily="34" charset="-122"/>
              </a:defRPr>
            </a:lvl2pPr>
          </a:lstStyle>
          <a:p>
            <a:pPr marL="457200"/>
            <a:r>
              <a:rPr lang="zh-CN" altLang="en-US" dirty="0">
                <a:solidFill>
                  <a:srgbClr val="4B649F"/>
                </a:solidFill>
              </a:rPr>
              <a:t>电子台账导入要求</a:t>
            </a:r>
            <a:endParaRPr lang="zh-CN" altLang="en-US" dirty="0">
              <a:solidFill>
                <a:srgbClr val="4B649F"/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rgbClr val="4B649F"/>
                </a:solidFill>
              </a:rPr>
              <a:t>（1）电子台账格式，包括文件名、公式、审核关系、隐藏列等均不能随意修改，否则影响数据导入到国家数据采集处理系统，因此请做好空白台账备份。</a:t>
            </a:r>
            <a:endParaRPr lang="zh-CN" altLang="en-US" dirty="0">
              <a:solidFill>
                <a:srgbClr val="4B649F"/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rgbClr val="4B649F"/>
                </a:solidFill>
              </a:rPr>
              <a:t>（2）电子台账任何预置内容如需修改，请提前联系统计机构，通过投入产出调查单位管理平台提交修改信息后重新下载。</a:t>
            </a:r>
            <a:endParaRPr lang="zh-CN" altLang="en-US" dirty="0">
              <a:solidFill>
                <a:srgbClr val="4B649F"/>
              </a:solidFill>
            </a:endParaRPr>
          </a:p>
          <a:p>
            <a:pPr marL="36195" indent="0">
              <a:buNone/>
            </a:pPr>
            <a:endParaRPr lang="zh-CN" altLang="en-US" dirty="0">
              <a:sym typeface="+mn-ea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58" y="-7656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6"/>
          <p:cNvSpPr txBox="1"/>
          <p:nvPr/>
        </p:nvSpPr>
        <p:spPr>
          <a:xfrm>
            <a:off x="6867417" y="114618"/>
            <a:ext cx="203132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报表填报方式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2"/>
          <p:cNvSpPr txBox="1"/>
          <p:nvPr/>
        </p:nvSpPr>
        <p:spPr>
          <a:xfrm>
            <a:off x="607695" y="1131570"/>
            <a:ext cx="10634345" cy="5458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493395" marR="0" indent="-457200">
              <a:lnSpc>
                <a:spcPct val="150000"/>
              </a:lnSpc>
              <a:spcBef>
                <a:spcPct val="20000"/>
              </a:spcBef>
              <a:buClrTx/>
              <a:buSzPct val="85000"/>
              <a:buFont typeface="Wingdings" panose="05000000000000000000" charset="0"/>
              <a:buChar char="Ø"/>
              <a:defRPr sz="3200">
                <a:solidFill>
                  <a:srgbClr val="336699"/>
                </a:solidFill>
                <a:latin typeface="微软雅黑" panose="020B0503020204020204" pitchFamily="34" charset="-122"/>
              </a:defRPr>
            </a:lvl1pPr>
            <a:lvl2pPr marL="493395" marR="0">
              <a:lnSpc>
                <a:spcPct val="150000"/>
              </a:lnSpc>
              <a:spcBef>
                <a:spcPct val="20000"/>
              </a:spcBef>
              <a:buClrTx/>
              <a:buSzPct val="85000"/>
              <a:buFont typeface="Wingdings" panose="05000000000000000000" charset="0"/>
              <a:defRPr sz="3200">
                <a:solidFill>
                  <a:srgbClr val="336699"/>
                </a:solidFill>
                <a:latin typeface="微软雅黑" panose="020B0503020204020204" pitchFamily="34" charset="-122"/>
              </a:defRPr>
            </a:lvl2pPr>
          </a:lstStyle>
          <a:p>
            <a:pPr marL="457200"/>
            <a:r>
              <a:rPr lang="zh-CN" altLang="en-US" dirty="0">
                <a:solidFill>
                  <a:srgbClr val="4B649F"/>
                </a:solidFill>
              </a:rPr>
              <a:t>电子台账导入要求</a:t>
            </a:r>
            <a:endParaRPr lang="zh-CN" altLang="en-US" dirty="0">
              <a:solidFill>
                <a:srgbClr val="4B649F"/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rgbClr val="4B649F"/>
                </a:solidFill>
              </a:rPr>
              <a:t>（</a:t>
            </a:r>
            <a:r>
              <a:rPr lang="en-US" altLang="zh-CN" dirty="0">
                <a:solidFill>
                  <a:srgbClr val="4B649F"/>
                </a:solidFill>
              </a:rPr>
              <a:t>3</a:t>
            </a:r>
            <a:r>
              <a:rPr lang="zh-CN" altLang="en-US" dirty="0">
                <a:solidFill>
                  <a:srgbClr val="4B649F"/>
                </a:solidFill>
              </a:rPr>
              <a:t>）如果电子台账导入数据采集处理系统过程中提示有误，说明需要填写的部分单元格为空，或者电子台账预置内容破坏。对于前者，请完整填写全部内容；对于后者，请将填好的数据，数值粘贴到已备份的空白电子台账模板里，再将电子台账导入数据采集处理系统。</a:t>
            </a:r>
            <a:endParaRPr lang="zh-CN" altLang="en-US" dirty="0">
              <a:solidFill>
                <a:srgbClr val="4B649F"/>
              </a:solidFill>
            </a:endParaRPr>
          </a:p>
          <a:p>
            <a:pPr marL="36195" indent="0">
              <a:buNone/>
            </a:pPr>
            <a:endParaRPr lang="zh-CN" altLang="en-US" dirty="0">
              <a:sym typeface="+mn-ea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58" y="-7656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6"/>
          <p:cNvSpPr txBox="1"/>
          <p:nvPr/>
        </p:nvSpPr>
        <p:spPr>
          <a:xfrm>
            <a:off x="6867417" y="114618"/>
            <a:ext cx="203132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报表填报方式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2"/>
          <p:cNvSpPr txBox="1"/>
          <p:nvPr/>
        </p:nvSpPr>
        <p:spPr>
          <a:xfrm>
            <a:off x="607695" y="1131570"/>
            <a:ext cx="10634345" cy="5458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493395" marR="0" indent="-457200">
              <a:lnSpc>
                <a:spcPct val="150000"/>
              </a:lnSpc>
              <a:spcBef>
                <a:spcPct val="20000"/>
              </a:spcBef>
              <a:buClrTx/>
              <a:buSzPct val="85000"/>
              <a:buFont typeface="Wingdings" panose="05000000000000000000" charset="0"/>
              <a:buChar char="Ø"/>
              <a:defRPr sz="3200">
                <a:solidFill>
                  <a:srgbClr val="336699"/>
                </a:solidFill>
                <a:latin typeface="微软雅黑" panose="020B0503020204020204" pitchFamily="34" charset="-122"/>
              </a:defRPr>
            </a:lvl1pPr>
            <a:lvl2pPr marL="493395" marR="0">
              <a:lnSpc>
                <a:spcPct val="150000"/>
              </a:lnSpc>
              <a:spcBef>
                <a:spcPct val="20000"/>
              </a:spcBef>
              <a:buClrTx/>
              <a:buSzPct val="85000"/>
              <a:buFont typeface="Wingdings" panose="05000000000000000000" charset="0"/>
              <a:defRPr sz="3200">
                <a:solidFill>
                  <a:srgbClr val="336699"/>
                </a:solidFill>
                <a:latin typeface="微软雅黑" panose="020B0503020204020204" pitchFamily="34" charset="-122"/>
              </a:defRPr>
            </a:lvl2pPr>
          </a:lstStyle>
          <a:p>
            <a:pPr marL="457200"/>
            <a:r>
              <a:rPr lang="zh-CN" altLang="en-US" dirty="0">
                <a:solidFill>
                  <a:srgbClr val="4B649F"/>
                </a:solidFill>
              </a:rPr>
              <a:t>电子台账导入要求</a:t>
            </a:r>
            <a:endParaRPr lang="zh-CN" altLang="en-US" dirty="0">
              <a:solidFill>
                <a:srgbClr val="4B649F"/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rgbClr val="4B649F"/>
                </a:solidFill>
              </a:rPr>
              <a:t>（</a:t>
            </a:r>
            <a:r>
              <a:rPr lang="en-US" altLang="zh-CN" dirty="0">
                <a:solidFill>
                  <a:srgbClr val="4B649F"/>
                </a:solidFill>
              </a:rPr>
              <a:t>3</a:t>
            </a:r>
            <a:r>
              <a:rPr lang="zh-CN" altLang="en-US" dirty="0">
                <a:solidFill>
                  <a:srgbClr val="4B649F"/>
                </a:solidFill>
              </a:rPr>
              <a:t>）如果电子台账导入数据采集处理系统过程中提示有误，说明需要填写的部分单元格为空，或者电子台账预置内容破坏。对于前者，请完整填写全部内容；对于后者，请将填好的数据，数值粘贴到已备份的空白电子台账模板里，再将电子台账导入数据采集处理系统。</a:t>
            </a:r>
            <a:endParaRPr lang="zh-CN" altLang="en-US" dirty="0">
              <a:solidFill>
                <a:srgbClr val="4B649F"/>
              </a:solidFill>
            </a:endParaRPr>
          </a:p>
          <a:p>
            <a:pPr marL="36195" indent="0">
              <a:buNone/>
            </a:pPr>
            <a:endParaRPr lang="zh-CN" altLang="en-US" dirty="0">
              <a:sym typeface="+mn-ea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58" y="-7656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2"/>
          <p:cNvSpPr txBox="1"/>
          <p:nvPr/>
        </p:nvSpPr>
        <p:spPr>
          <a:xfrm>
            <a:off x="3040063" y="2216150"/>
            <a:ext cx="57086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4B649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第四部分</a:t>
            </a:r>
            <a:endParaRPr lang="zh-CN" altLang="en-US" sz="4800" dirty="0">
              <a:solidFill>
                <a:srgbClr val="4B649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8195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6188" y="5200650"/>
            <a:ext cx="5865812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055" y="0"/>
            <a:ext cx="6002655" cy="1688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文本框 2"/>
          <p:cNvSpPr txBox="1"/>
          <p:nvPr/>
        </p:nvSpPr>
        <p:spPr>
          <a:xfrm>
            <a:off x="3040380" y="3414713"/>
            <a:ext cx="5708650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4B649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审核要点</a:t>
            </a:r>
            <a:endParaRPr lang="zh-CN" altLang="en-US" sz="4800" dirty="0">
              <a:solidFill>
                <a:srgbClr val="4B649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6"/>
          <p:cNvSpPr txBox="1"/>
          <p:nvPr/>
        </p:nvSpPr>
        <p:spPr>
          <a:xfrm>
            <a:off x="6867417" y="114618"/>
            <a:ext cx="203132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报表填报方式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2"/>
          <p:cNvSpPr txBox="1"/>
          <p:nvPr/>
        </p:nvSpPr>
        <p:spPr>
          <a:xfrm>
            <a:off x="607695" y="1131570"/>
            <a:ext cx="10634345" cy="4817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493395" marR="0" indent="-457200">
              <a:lnSpc>
                <a:spcPct val="150000"/>
              </a:lnSpc>
              <a:spcBef>
                <a:spcPct val="20000"/>
              </a:spcBef>
              <a:buClrTx/>
              <a:buSzPct val="85000"/>
              <a:buFont typeface="Wingdings" panose="05000000000000000000" charset="0"/>
              <a:buChar char="Ø"/>
              <a:defRPr sz="3200">
                <a:solidFill>
                  <a:srgbClr val="336699"/>
                </a:solidFill>
                <a:latin typeface="微软雅黑" panose="020B0503020204020204" pitchFamily="34" charset="-122"/>
              </a:defRPr>
            </a:lvl1pPr>
            <a:lvl2pPr marL="493395" marR="0">
              <a:lnSpc>
                <a:spcPct val="150000"/>
              </a:lnSpc>
              <a:spcBef>
                <a:spcPct val="20000"/>
              </a:spcBef>
              <a:buClrTx/>
              <a:buSzPct val="85000"/>
              <a:buFont typeface="Wingdings" panose="05000000000000000000" charset="0"/>
              <a:defRPr sz="3200">
                <a:solidFill>
                  <a:srgbClr val="336699"/>
                </a:solidFill>
                <a:latin typeface="微软雅黑" panose="020B0503020204020204" pitchFamily="34" charset="-122"/>
              </a:defRPr>
            </a:lvl2pPr>
          </a:lstStyle>
          <a:p>
            <a:pPr marL="457200"/>
            <a:r>
              <a:rPr lang="zh-CN" altLang="en-US" dirty="0">
                <a:solidFill>
                  <a:srgbClr val="4B649F"/>
                </a:solidFill>
              </a:rPr>
              <a:t>数据一致性</a:t>
            </a:r>
            <a:endParaRPr lang="zh-CN" altLang="en-US" dirty="0">
              <a:solidFill>
                <a:srgbClr val="4B649F"/>
              </a:solidFill>
            </a:endParaRPr>
          </a:p>
          <a:p>
            <a:pPr marL="0" indent="0">
              <a:buNone/>
            </a:pPr>
            <a:r>
              <a:rPr dirty="0"/>
              <a:t>（1）投入产出调查电子台账需与企业实际财务报表、税务报表保持一致。</a:t>
            </a:r>
            <a:endParaRPr dirty="0"/>
          </a:p>
          <a:p>
            <a:pPr marL="0" indent="0">
              <a:buNone/>
            </a:pPr>
            <a:r>
              <a:rPr dirty="0"/>
              <a:t>（2）投入产出调查电子台账需与相关统计报表数据保持一致。</a:t>
            </a:r>
            <a:endParaRPr dirty="0"/>
          </a:p>
          <a:p>
            <a:pPr marL="36195" indent="0">
              <a:buNone/>
            </a:pPr>
            <a:endParaRPr lang="zh-CN" altLang="en-US" dirty="0">
              <a:sym typeface="+mn-ea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58" y="-7656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6"/>
          <p:cNvSpPr txBox="1"/>
          <p:nvPr/>
        </p:nvSpPr>
        <p:spPr>
          <a:xfrm>
            <a:off x="6867417" y="114618"/>
            <a:ext cx="203132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报表填报方式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2"/>
          <p:cNvSpPr txBox="1"/>
          <p:nvPr/>
        </p:nvSpPr>
        <p:spPr>
          <a:xfrm>
            <a:off x="607695" y="1131570"/>
            <a:ext cx="10634345" cy="6294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493395" marR="0" indent="-457200">
              <a:lnSpc>
                <a:spcPct val="150000"/>
              </a:lnSpc>
              <a:spcBef>
                <a:spcPct val="20000"/>
              </a:spcBef>
              <a:buClrTx/>
              <a:buSzPct val="85000"/>
              <a:buFont typeface="Wingdings" panose="05000000000000000000" charset="0"/>
              <a:buChar char="Ø"/>
              <a:defRPr sz="3200">
                <a:solidFill>
                  <a:srgbClr val="336699"/>
                </a:solidFill>
                <a:latin typeface="微软雅黑" panose="020B0503020204020204" pitchFamily="34" charset="-122"/>
              </a:defRPr>
            </a:lvl1pPr>
            <a:lvl2pPr marL="493395" marR="0">
              <a:lnSpc>
                <a:spcPct val="150000"/>
              </a:lnSpc>
              <a:spcBef>
                <a:spcPct val="20000"/>
              </a:spcBef>
              <a:buClrTx/>
              <a:buSzPct val="85000"/>
              <a:buFont typeface="Wingdings" panose="05000000000000000000" charset="0"/>
              <a:defRPr sz="3200">
                <a:solidFill>
                  <a:srgbClr val="336699"/>
                </a:solidFill>
                <a:latin typeface="微软雅黑" panose="020B0503020204020204" pitchFamily="34" charset="-122"/>
              </a:defRPr>
            </a:lvl2pPr>
          </a:lstStyle>
          <a:p>
            <a:pPr marL="457200"/>
            <a:r>
              <a:rPr lang="zh-CN" altLang="en-US" dirty="0">
                <a:solidFill>
                  <a:srgbClr val="4B649F"/>
                </a:solidFill>
              </a:rPr>
              <a:t>不要漏填项目</a:t>
            </a:r>
            <a:endParaRPr lang="zh-CN" altLang="en-US" dirty="0">
              <a:solidFill>
                <a:srgbClr val="4B649F"/>
              </a:solidFill>
            </a:endParaRPr>
          </a:p>
          <a:p>
            <a:pPr marL="0" indent="0">
              <a:buNone/>
            </a:pPr>
            <a:r>
              <a:rPr dirty="0"/>
              <a:t>（1）主营业务成本中的行业相关指标不要漏填，比如房间用品及物料消耗（住宿业）、直接材料消耗及销售商品的进价成本（餐饮业）</a:t>
            </a:r>
            <a:endParaRPr dirty="0"/>
          </a:p>
          <a:p>
            <a:pPr marL="0" indent="0">
              <a:buNone/>
            </a:pPr>
            <a:r>
              <a:rPr dirty="0"/>
              <a:t>（2）其中项指标不要漏填。比如：租赁费下的房屋租赁费指标、使用权资产折旧下的房屋指标、营业收入下的主营业务收入、营业成本下的主营业务成本等。</a:t>
            </a:r>
            <a:endParaRPr dirty="0"/>
          </a:p>
          <a:p>
            <a:pPr marL="36195" indent="0">
              <a:buNone/>
            </a:pPr>
            <a:endParaRPr lang="zh-CN" altLang="en-US" dirty="0">
              <a:sym typeface="+mn-ea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58" y="-7656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6"/>
          <p:cNvSpPr txBox="1"/>
          <p:nvPr/>
        </p:nvSpPr>
        <p:spPr>
          <a:xfrm>
            <a:off x="6867417" y="114618"/>
            <a:ext cx="203132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报表填报方式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2"/>
          <p:cNvSpPr txBox="1"/>
          <p:nvPr/>
        </p:nvSpPr>
        <p:spPr>
          <a:xfrm>
            <a:off x="607695" y="1131570"/>
            <a:ext cx="10634345" cy="4719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493395" marR="0" indent="-457200">
              <a:lnSpc>
                <a:spcPct val="150000"/>
              </a:lnSpc>
              <a:spcBef>
                <a:spcPct val="20000"/>
              </a:spcBef>
              <a:buClrTx/>
              <a:buSzPct val="85000"/>
              <a:buFont typeface="Wingdings" panose="05000000000000000000" charset="0"/>
              <a:buChar char="Ø"/>
              <a:defRPr sz="3200">
                <a:solidFill>
                  <a:srgbClr val="336699"/>
                </a:solidFill>
                <a:latin typeface="微软雅黑" panose="020B0503020204020204" pitchFamily="34" charset="-122"/>
              </a:defRPr>
            </a:lvl1pPr>
            <a:lvl2pPr marL="493395" marR="0">
              <a:lnSpc>
                <a:spcPct val="150000"/>
              </a:lnSpc>
              <a:spcBef>
                <a:spcPct val="20000"/>
              </a:spcBef>
              <a:buClrTx/>
              <a:buSzPct val="85000"/>
              <a:buFont typeface="Wingdings" panose="05000000000000000000" charset="0"/>
              <a:defRPr sz="3200">
                <a:solidFill>
                  <a:srgbClr val="336699"/>
                </a:solidFill>
                <a:latin typeface="微软雅黑" panose="020B0503020204020204" pitchFamily="34" charset="-122"/>
              </a:defRPr>
            </a:lvl2pPr>
          </a:lstStyle>
          <a:p>
            <a:pPr marL="457200"/>
            <a:r>
              <a:rPr lang="zh-CN" altLang="en-US" dirty="0">
                <a:solidFill>
                  <a:srgbClr val="4B649F"/>
                </a:solidFill>
              </a:rPr>
              <a:t>其他项一般不大于20%</a:t>
            </a:r>
            <a:endParaRPr lang="zh-CN" altLang="en-US" dirty="0">
              <a:solidFill>
                <a:srgbClr val="4B649F"/>
              </a:solidFill>
            </a:endParaRPr>
          </a:p>
          <a:p>
            <a:pPr marL="0" indent="0">
              <a:buNone/>
            </a:pPr>
            <a:r>
              <a:rPr dirty="0"/>
              <a:t>其他项大于上一级科目20%时设置了核实性审核关系，调查单位应在核实说明中填写其他项包含的具体内容（名称和支付给哪类型单位或用途）和占比，一般应填写出占其他项金额90%以上的内容。</a:t>
            </a:r>
            <a:endParaRPr dirty="0"/>
          </a:p>
          <a:p>
            <a:pPr marL="36195" indent="0">
              <a:buNone/>
            </a:pPr>
            <a:endParaRPr lang="zh-CN" altLang="en-US" dirty="0">
              <a:sym typeface="+mn-ea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58" y="-7656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6"/>
          <p:cNvSpPr txBox="1"/>
          <p:nvPr/>
        </p:nvSpPr>
        <p:spPr>
          <a:xfrm>
            <a:off x="6876307" y="106998"/>
            <a:ext cx="203132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报表填报方式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2"/>
          <p:cNvSpPr txBox="1"/>
          <p:nvPr/>
        </p:nvSpPr>
        <p:spPr>
          <a:xfrm>
            <a:off x="607695" y="1131570"/>
            <a:ext cx="10634345" cy="3340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493395" marR="0" indent="-457200">
              <a:lnSpc>
                <a:spcPct val="150000"/>
              </a:lnSpc>
              <a:spcBef>
                <a:spcPct val="20000"/>
              </a:spcBef>
              <a:buClrTx/>
              <a:buSzPct val="85000"/>
              <a:buFont typeface="Wingdings" panose="05000000000000000000" charset="0"/>
              <a:buChar char="Ø"/>
              <a:defRPr sz="3200">
                <a:solidFill>
                  <a:srgbClr val="336699"/>
                </a:solidFill>
                <a:latin typeface="微软雅黑" panose="020B0503020204020204" pitchFamily="34" charset="-122"/>
              </a:defRPr>
            </a:lvl1pPr>
            <a:lvl2pPr marL="493395" marR="0">
              <a:lnSpc>
                <a:spcPct val="150000"/>
              </a:lnSpc>
              <a:spcBef>
                <a:spcPct val="20000"/>
              </a:spcBef>
              <a:buClrTx/>
              <a:buSzPct val="85000"/>
              <a:buFont typeface="Wingdings" panose="05000000000000000000" charset="0"/>
              <a:defRPr sz="3200">
                <a:solidFill>
                  <a:srgbClr val="336699"/>
                </a:solidFill>
                <a:latin typeface="微软雅黑" panose="020B0503020204020204" pitchFamily="34" charset="-122"/>
              </a:defRPr>
            </a:lvl2pPr>
          </a:lstStyle>
          <a:p>
            <a:pPr marL="457200"/>
            <a:r>
              <a:rPr lang="zh-CN" altLang="en-US" dirty="0">
                <a:solidFill>
                  <a:srgbClr val="4B649F"/>
                </a:solidFill>
              </a:rPr>
              <a:t>表间审核关系</a:t>
            </a:r>
            <a:endParaRPr lang="zh-CN" altLang="en-US" dirty="0">
              <a:solidFill>
                <a:srgbClr val="4B649F"/>
              </a:solidFill>
            </a:endParaRPr>
          </a:p>
          <a:p>
            <a:pPr marL="0" indent="0">
              <a:buNone/>
            </a:pPr>
            <a:r>
              <a:rPr lang="zh-CN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dirty="0"/>
              <a:t>入结构表的损益类指标，应与财务状况表中一致。</a:t>
            </a:r>
            <a:endParaRPr dirty="0"/>
          </a:p>
          <a:p>
            <a:pPr marL="0" indent="0">
              <a:buNone/>
            </a:pPr>
            <a:r>
              <a:rPr lang="zh-CN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dirty="0"/>
              <a:t>商品类值应与主营表中类值填报一致。</a:t>
            </a:r>
            <a:endParaRPr dirty="0"/>
          </a:p>
          <a:p>
            <a:pPr marL="0" indent="0">
              <a:buNone/>
            </a:pPr>
            <a:r>
              <a:rPr lang="zh-CN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dirty="0"/>
              <a:t>购进、销售等相关指标应与主营表一致。</a:t>
            </a:r>
            <a:endParaRPr lang="zh-CN" altLang="en-US" dirty="0">
              <a:sym typeface="+mn-ea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58" y="-7656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6188" y="5200650"/>
            <a:ext cx="5865812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62"/>
          <p:cNvSpPr txBox="1"/>
          <p:nvPr/>
        </p:nvSpPr>
        <p:spPr>
          <a:xfrm>
            <a:off x="4441825" y="2686050"/>
            <a:ext cx="4214813" cy="13223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8000" b="1" dirty="0">
                <a:solidFill>
                  <a:srgbClr val="4B649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谢</a:t>
            </a:r>
            <a:r>
              <a:rPr lang="en-US" altLang="zh-CN" sz="8000" b="1" dirty="0">
                <a:solidFill>
                  <a:srgbClr val="4B649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</a:t>
            </a:r>
            <a:r>
              <a:rPr lang="zh-CN" altLang="en-US" sz="8000" b="1" dirty="0">
                <a:solidFill>
                  <a:srgbClr val="4B649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谢！</a:t>
            </a:r>
            <a:r>
              <a:rPr lang="zh-CN" altLang="en-US" sz="6600" b="1" dirty="0">
                <a:solidFill>
                  <a:srgbClr val="4B649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altLang="en-US" sz="6600" b="1" dirty="0">
              <a:solidFill>
                <a:srgbClr val="4B649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69" name="矩形 1068"/>
          <p:cNvSpPr/>
          <p:nvPr/>
        </p:nvSpPr>
        <p:spPr>
          <a:xfrm>
            <a:off x="10906125" y="4237038"/>
            <a:ext cx="476250" cy="4762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10637838" y="4008438"/>
            <a:ext cx="474663" cy="474663"/>
          </a:xfrm>
          <a:prstGeom prst="rect">
            <a:avLst/>
          </a:prstGeom>
          <a:solidFill>
            <a:srgbClr val="4B649F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1262063" y="2146300"/>
            <a:ext cx="474663" cy="474663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1460500" y="2386013"/>
            <a:ext cx="474663" cy="474663"/>
          </a:xfrm>
          <a:prstGeom prst="rect">
            <a:avLst/>
          </a:prstGeom>
          <a:solidFill>
            <a:srgbClr val="4B649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 descr="商业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4555" y="2686050"/>
            <a:ext cx="1508760" cy="15087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6458" y="5185410"/>
            <a:ext cx="5865812" cy="1657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84" name="组合 34"/>
          <p:cNvGrpSpPr/>
          <p:nvPr/>
        </p:nvGrpSpPr>
        <p:grpSpPr>
          <a:xfrm>
            <a:off x="2788920" y="1988503"/>
            <a:ext cx="576263" cy="576262"/>
            <a:chOff x="1131485" y="2234042"/>
            <a:chExt cx="1607262" cy="1607262"/>
          </a:xfrm>
        </p:grpSpPr>
        <p:sp>
          <p:nvSpPr>
            <p:cNvPr id="25" name="椭圆 24"/>
            <p:cNvSpPr/>
            <p:nvPr/>
          </p:nvSpPr>
          <p:spPr>
            <a:xfrm>
              <a:off x="1131485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>
              <a:solidFill>
                <a:srgbClr val="4B64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241297" y="2343856"/>
              <a:ext cx="1387637" cy="138763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4B64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87" name="KSO_Shape"/>
            <p:cNvSpPr/>
            <p:nvPr/>
          </p:nvSpPr>
          <p:spPr>
            <a:xfrm>
              <a:off x="1480150" y="2597150"/>
              <a:ext cx="909932" cy="881046"/>
            </a:xfrm>
            <a:custGeom>
              <a:avLst/>
              <a:gdLst/>
              <a:ahLst/>
              <a:cxnLst>
                <a:cxn ang="0">
                  <a:pos x="839090" y="366042"/>
                </a:cxn>
                <a:cxn ang="0">
                  <a:pos x="863104" y="366042"/>
                </a:cxn>
                <a:cxn ang="0">
                  <a:pos x="902746" y="441180"/>
                </a:cxn>
                <a:cxn ang="0">
                  <a:pos x="706823" y="736389"/>
                </a:cxn>
                <a:cxn ang="0">
                  <a:pos x="660701" y="759273"/>
                </a:cxn>
                <a:cxn ang="0">
                  <a:pos x="545586" y="759273"/>
                </a:cxn>
                <a:cxn ang="0">
                  <a:pos x="545586" y="852336"/>
                </a:cxn>
                <a:cxn ang="0">
                  <a:pos x="530339" y="877509"/>
                </a:cxn>
                <a:cxn ang="0">
                  <a:pos x="516236" y="880942"/>
                </a:cxn>
                <a:cxn ang="0">
                  <a:pos x="498320" y="875602"/>
                </a:cxn>
                <a:cxn ang="0">
                  <a:pos x="408745" y="814959"/>
                </a:cxn>
                <a:cxn ang="0">
                  <a:pos x="321074" y="875602"/>
                </a:cxn>
                <a:cxn ang="0">
                  <a:pos x="289056" y="877509"/>
                </a:cxn>
                <a:cxn ang="0">
                  <a:pos x="272665" y="852336"/>
                </a:cxn>
                <a:cxn ang="0">
                  <a:pos x="272665" y="619678"/>
                </a:cxn>
                <a:cxn ang="0">
                  <a:pos x="321837" y="521275"/>
                </a:cxn>
                <a:cxn ang="0">
                  <a:pos x="337465" y="517080"/>
                </a:cxn>
                <a:cxn ang="0">
                  <a:pos x="577605" y="517080"/>
                </a:cxn>
                <a:cxn ang="0">
                  <a:pos x="544824" y="637986"/>
                </a:cxn>
                <a:cxn ang="0">
                  <a:pos x="632113" y="637986"/>
                </a:cxn>
                <a:cxn ang="0">
                  <a:pos x="839090" y="366042"/>
                </a:cxn>
                <a:cxn ang="0">
                  <a:pos x="620142" y="13"/>
                </a:cxn>
                <a:cxn ang="0">
                  <a:pos x="832163" y="13977"/>
                </a:cxn>
                <a:cxn ang="0">
                  <a:pos x="870659" y="89869"/>
                </a:cxn>
                <a:cxn ang="0">
                  <a:pos x="630157" y="403735"/>
                </a:cxn>
                <a:cxn ang="0">
                  <a:pos x="586707" y="424329"/>
                </a:cxn>
                <a:cxn ang="0">
                  <a:pos x="224239" y="424329"/>
                </a:cxn>
                <a:cxn ang="0">
                  <a:pos x="116756" y="556282"/>
                </a:cxn>
                <a:cxn ang="0">
                  <a:pos x="182694" y="632175"/>
                </a:cxn>
                <a:cxn ang="0">
                  <a:pos x="211661" y="637895"/>
                </a:cxn>
                <a:cxn ang="0">
                  <a:pos x="211661" y="759170"/>
                </a:cxn>
                <a:cxn ang="0">
                  <a:pos x="5462" y="581071"/>
                </a:cxn>
                <a:cxn ang="0">
                  <a:pos x="6605" y="480390"/>
                </a:cxn>
                <a:cxn ang="0">
                  <a:pos x="275693" y="68131"/>
                </a:cxn>
                <a:cxn ang="0">
                  <a:pos x="356877" y="23130"/>
                </a:cxn>
                <a:cxn ang="0">
                  <a:pos x="620142" y="13"/>
                </a:cxn>
              </a:cxnLst>
              <a:rect l="0" t="0" r="0" b="0"/>
              <a:pathLst>
                <a:path w="8965002" h="8673857">
                  <a:moveTo>
                    <a:pt x="8267042" y="3603669"/>
                  </a:moveTo>
                  <a:cubicBezTo>
                    <a:pt x="8267042" y="3603669"/>
                    <a:pt x="8267042" y="3603669"/>
                    <a:pt x="8503636" y="3603669"/>
                  </a:cubicBezTo>
                  <a:cubicBezTo>
                    <a:pt x="8770275" y="3603669"/>
                    <a:pt x="9115779" y="3885289"/>
                    <a:pt x="8894206" y="4343392"/>
                  </a:cubicBezTo>
                  <a:cubicBezTo>
                    <a:pt x="8894206" y="4343392"/>
                    <a:pt x="8894206" y="4343392"/>
                    <a:pt x="6963891" y="7249712"/>
                  </a:cubicBezTo>
                  <a:cubicBezTo>
                    <a:pt x="6817428" y="7463743"/>
                    <a:pt x="6610877" y="7475008"/>
                    <a:pt x="6509479" y="7475008"/>
                  </a:cubicBezTo>
                  <a:cubicBezTo>
                    <a:pt x="6509479" y="7475008"/>
                    <a:pt x="6509479" y="7475008"/>
                    <a:pt x="5375325" y="7475008"/>
                  </a:cubicBezTo>
                  <a:cubicBezTo>
                    <a:pt x="5375325" y="7475008"/>
                    <a:pt x="5375325" y="7475008"/>
                    <a:pt x="5375325" y="8391212"/>
                  </a:cubicBezTo>
                  <a:cubicBezTo>
                    <a:pt x="5375325" y="8503860"/>
                    <a:pt x="5326504" y="8586469"/>
                    <a:pt x="5225106" y="8639038"/>
                  </a:cubicBezTo>
                  <a:cubicBezTo>
                    <a:pt x="5180040" y="8661567"/>
                    <a:pt x="5131219" y="8672833"/>
                    <a:pt x="5086153" y="8672833"/>
                  </a:cubicBezTo>
                  <a:cubicBezTo>
                    <a:pt x="5026066" y="8672833"/>
                    <a:pt x="4962223" y="8654057"/>
                    <a:pt x="4909646" y="8620263"/>
                  </a:cubicBezTo>
                  <a:cubicBezTo>
                    <a:pt x="4909646" y="8620263"/>
                    <a:pt x="4909646" y="8620263"/>
                    <a:pt x="4027109" y="8023229"/>
                  </a:cubicBezTo>
                  <a:cubicBezTo>
                    <a:pt x="4027109" y="8023229"/>
                    <a:pt x="4027109" y="8023229"/>
                    <a:pt x="3163349" y="8620263"/>
                  </a:cubicBezTo>
                  <a:cubicBezTo>
                    <a:pt x="3069463" y="8684097"/>
                    <a:pt x="2949287" y="8691607"/>
                    <a:pt x="2847889" y="8639038"/>
                  </a:cubicBezTo>
                  <a:cubicBezTo>
                    <a:pt x="2750247" y="8586469"/>
                    <a:pt x="2686404" y="8503860"/>
                    <a:pt x="2686404" y="8391212"/>
                  </a:cubicBezTo>
                  <a:cubicBezTo>
                    <a:pt x="2686404" y="8391212"/>
                    <a:pt x="2686404" y="8391212"/>
                    <a:pt x="2686404" y="6100701"/>
                  </a:cubicBezTo>
                  <a:cubicBezTo>
                    <a:pt x="2686404" y="5559991"/>
                    <a:pt x="2990598" y="5237066"/>
                    <a:pt x="3170860" y="5131928"/>
                  </a:cubicBezTo>
                  <a:cubicBezTo>
                    <a:pt x="3215926" y="5105644"/>
                    <a:pt x="3268503" y="5090624"/>
                    <a:pt x="3324835" y="5090624"/>
                  </a:cubicBezTo>
                  <a:cubicBezTo>
                    <a:pt x="3324835" y="5090624"/>
                    <a:pt x="3324835" y="5090624"/>
                    <a:pt x="5690785" y="5090624"/>
                  </a:cubicBezTo>
                  <a:cubicBezTo>
                    <a:pt x="5371570" y="5406038"/>
                    <a:pt x="5367814" y="5980543"/>
                    <a:pt x="5367814" y="6280938"/>
                  </a:cubicBezTo>
                  <a:cubicBezTo>
                    <a:pt x="5367814" y="6280938"/>
                    <a:pt x="5367814" y="6280938"/>
                    <a:pt x="6227818" y="6280938"/>
                  </a:cubicBezTo>
                  <a:cubicBezTo>
                    <a:pt x="6227818" y="6280938"/>
                    <a:pt x="6227818" y="6280938"/>
                    <a:pt x="8267042" y="3603669"/>
                  </a:cubicBezTo>
                  <a:close/>
                  <a:moveTo>
                    <a:pt x="6109875" y="128"/>
                  </a:moveTo>
                  <a:cubicBezTo>
                    <a:pt x="6829153" y="-2490"/>
                    <a:pt x="7579192" y="34821"/>
                    <a:pt x="8198796" y="137601"/>
                  </a:cubicBezTo>
                  <a:cubicBezTo>
                    <a:pt x="8705745" y="220201"/>
                    <a:pt x="8739542" y="678257"/>
                    <a:pt x="8578069" y="884757"/>
                  </a:cubicBezTo>
                  <a:cubicBezTo>
                    <a:pt x="8578069" y="884757"/>
                    <a:pt x="6234838" y="3955980"/>
                    <a:pt x="6208552" y="3974753"/>
                  </a:cubicBezTo>
                  <a:cubicBezTo>
                    <a:pt x="6107162" y="4098653"/>
                    <a:pt x="5953199" y="4177498"/>
                    <a:pt x="5780461" y="4177498"/>
                  </a:cubicBezTo>
                  <a:cubicBezTo>
                    <a:pt x="5780461" y="4177498"/>
                    <a:pt x="5780461" y="4177498"/>
                    <a:pt x="2209285" y="4177498"/>
                  </a:cubicBezTo>
                  <a:cubicBezTo>
                    <a:pt x="1818747" y="4177498"/>
                    <a:pt x="970076" y="4545444"/>
                    <a:pt x="1150325" y="5476573"/>
                  </a:cubicBezTo>
                  <a:cubicBezTo>
                    <a:pt x="1217918" y="5825746"/>
                    <a:pt x="1465760" y="6103583"/>
                    <a:pt x="1799971" y="6223729"/>
                  </a:cubicBezTo>
                  <a:cubicBezTo>
                    <a:pt x="1875075" y="6253765"/>
                    <a:pt x="2002751" y="6268783"/>
                    <a:pt x="2085365" y="6280047"/>
                  </a:cubicBezTo>
                  <a:cubicBezTo>
                    <a:pt x="2085365" y="6280047"/>
                    <a:pt x="2085365" y="6280047"/>
                    <a:pt x="2085365" y="7473994"/>
                  </a:cubicBezTo>
                  <a:cubicBezTo>
                    <a:pt x="1582171" y="7440203"/>
                    <a:pt x="335451" y="7004675"/>
                    <a:pt x="53813" y="5720619"/>
                  </a:cubicBezTo>
                  <a:cubicBezTo>
                    <a:pt x="-25046" y="5397728"/>
                    <a:pt x="-13780" y="5056063"/>
                    <a:pt x="65078" y="4729417"/>
                  </a:cubicBezTo>
                  <a:cubicBezTo>
                    <a:pt x="282879" y="3283915"/>
                    <a:pt x="2351982" y="944830"/>
                    <a:pt x="2716235" y="670748"/>
                  </a:cubicBezTo>
                  <a:cubicBezTo>
                    <a:pt x="2960321" y="471756"/>
                    <a:pt x="3234449" y="310311"/>
                    <a:pt x="3516088" y="227711"/>
                  </a:cubicBezTo>
                  <a:cubicBezTo>
                    <a:pt x="3797726" y="119767"/>
                    <a:pt x="4911078" y="4491"/>
                    <a:pt x="6109875" y="128"/>
                  </a:cubicBezTo>
                  <a:close/>
                </a:path>
              </a:pathLst>
            </a:custGeom>
            <a:solidFill>
              <a:srgbClr val="4B649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92" name="文本框 39"/>
          <p:cNvSpPr txBox="1"/>
          <p:nvPr/>
        </p:nvSpPr>
        <p:spPr>
          <a:xfrm>
            <a:off x="3584575" y="2102803"/>
            <a:ext cx="1416050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b="1" dirty="0">
                <a:solidFill>
                  <a:srgbClr val="4B649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第一部分</a:t>
            </a:r>
            <a:endParaRPr lang="zh-CN" altLang="en-US" sz="2400" b="1" dirty="0">
              <a:solidFill>
                <a:srgbClr val="4B649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97" name="文本框 44"/>
          <p:cNvSpPr txBox="1"/>
          <p:nvPr/>
        </p:nvSpPr>
        <p:spPr>
          <a:xfrm>
            <a:off x="5188268" y="1919580"/>
            <a:ext cx="387191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rgbClr val="4B649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采集平台及企业登录操作</a:t>
            </a:r>
            <a:endParaRPr lang="zh-CN" altLang="en-US" sz="2400" b="1" dirty="0">
              <a:solidFill>
                <a:srgbClr val="4B649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44"/>
          <p:cNvSpPr txBox="1"/>
          <p:nvPr/>
        </p:nvSpPr>
        <p:spPr>
          <a:xfrm>
            <a:off x="5188835" y="2679224"/>
            <a:ext cx="387191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rgbClr val="4B649F"/>
                </a:solidFill>
                <a:sym typeface="+mn-ea"/>
              </a:rPr>
              <a:t>填报口径和填报范围</a:t>
            </a:r>
            <a:endParaRPr lang="zh-CN" altLang="en-US" sz="2400" b="1" dirty="0">
              <a:solidFill>
                <a:srgbClr val="4B649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框 40"/>
          <p:cNvSpPr txBox="1"/>
          <p:nvPr/>
        </p:nvSpPr>
        <p:spPr>
          <a:xfrm>
            <a:off x="3584575" y="3620770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4B649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第三部分</a:t>
            </a:r>
            <a:endParaRPr lang="zh-CN" altLang="en-US" sz="2400" b="1" dirty="0">
              <a:solidFill>
                <a:srgbClr val="4B649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34"/>
          <p:cNvGrpSpPr/>
          <p:nvPr/>
        </p:nvGrpSpPr>
        <p:grpSpPr>
          <a:xfrm>
            <a:off x="2794000" y="3562668"/>
            <a:ext cx="576263" cy="576262"/>
            <a:chOff x="1131485" y="2234042"/>
            <a:chExt cx="1607262" cy="1607262"/>
          </a:xfrm>
        </p:grpSpPr>
        <p:sp>
          <p:nvSpPr>
            <p:cNvPr id="9" name="椭圆 8"/>
            <p:cNvSpPr/>
            <p:nvPr/>
          </p:nvSpPr>
          <p:spPr>
            <a:xfrm>
              <a:off x="1131485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>
              <a:solidFill>
                <a:srgbClr val="4B64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241297" y="2343856"/>
              <a:ext cx="1387637" cy="138763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4B64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KSO_Shape"/>
            <p:cNvSpPr/>
            <p:nvPr/>
          </p:nvSpPr>
          <p:spPr>
            <a:xfrm>
              <a:off x="1480150" y="2597150"/>
              <a:ext cx="909932" cy="881046"/>
            </a:xfrm>
            <a:custGeom>
              <a:avLst/>
              <a:gdLst/>
              <a:ahLst/>
              <a:cxnLst>
                <a:cxn ang="0">
                  <a:pos x="839090" y="366042"/>
                </a:cxn>
                <a:cxn ang="0">
                  <a:pos x="863104" y="366042"/>
                </a:cxn>
                <a:cxn ang="0">
                  <a:pos x="902746" y="441180"/>
                </a:cxn>
                <a:cxn ang="0">
                  <a:pos x="706823" y="736389"/>
                </a:cxn>
                <a:cxn ang="0">
                  <a:pos x="660701" y="759273"/>
                </a:cxn>
                <a:cxn ang="0">
                  <a:pos x="545586" y="759273"/>
                </a:cxn>
                <a:cxn ang="0">
                  <a:pos x="545586" y="852336"/>
                </a:cxn>
                <a:cxn ang="0">
                  <a:pos x="530339" y="877509"/>
                </a:cxn>
                <a:cxn ang="0">
                  <a:pos x="516236" y="880942"/>
                </a:cxn>
                <a:cxn ang="0">
                  <a:pos x="498320" y="875602"/>
                </a:cxn>
                <a:cxn ang="0">
                  <a:pos x="408745" y="814959"/>
                </a:cxn>
                <a:cxn ang="0">
                  <a:pos x="321074" y="875602"/>
                </a:cxn>
                <a:cxn ang="0">
                  <a:pos x="289056" y="877509"/>
                </a:cxn>
                <a:cxn ang="0">
                  <a:pos x="272665" y="852336"/>
                </a:cxn>
                <a:cxn ang="0">
                  <a:pos x="272665" y="619678"/>
                </a:cxn>
                <a:cxn ang="0">
                  <a:pos x="321837" y="521275"/>
                </a:cxn>
                <a:cxn ang="0">
                  <a:pos x="337465" y="517080"/>
                </a:cxn>
                <a:cxn ang="0">
                  <a:pos x="577605" y="517080"/>
                </a:cxn>
                <a:cxn ang="0">
                  <a:pos x="544824" y="637986"/>
                </a:cxn>
                <a:cxn ang="0">
                  <a:pos x="632113" y="637986"/>
                </a:cxn>
                <a:cxn ang="0">
                  <a:pos x="839090" y="366042"/>
                </a:cxn>
                <a:cxn ang="0">
                  <a:pos x="620142" y="13"/>
                </a:cxn>
                <a:cxn ang="0">
                  <a:pos x="832163" y="13977"/>
                </a:cxn>
                <a:cxn ang="0">
                  <a:pos x="870659" y="89869"/>
                </a:cxn>
                <a:cxn ang="0">
                  <a:pos x="630157" y="403735"/>
                </a:cxn>
                <a:cxn ang="0">
                  <a:pos x="586707" y="424329"/>
                </a:cxn>
                <a:cxn ang="0">
                  <a:pos x="224239" y="424329"/>
                </a:cxn>
                <a:cxn ang="0">
                  <a:pos x="116756" y="556282"/>
                </a:cxn>
                <a:cxn ang="0">
                  <a:pos x="182694" y="632175"/>
                </a:cxn>
                <a:cxn ang="0">
                  <a:pos x="211661" y="637895"/>
                </a:cxn>
                <a:cxn ang="0">
                  <a:pos x="211661" y="759170"/>
                </a:cxn>
                <a:cxn ang="0">
                  <a:pos x="5462" y="581071"/>
                </a:cxn>
                <a:cxn ang="0">
                  <a:pos x="6605" y="480390"/>
                </a:cxn>
                <a:cxn ang="0">
                  <a:pos x="275693" y="68131"/>
                </a:cxn>
                <a:cxn ang="0">
                  <a:pos x="356877" y="23130"/>
                </a:cxn>
                <a:cxn ang="0">
                  <a:pos x="620142" y="13"/>
                </a:cxn>
              </a:cxnLst>
              <a:rect l="0" t="0" r="0" b="0"/>
              <a:pathLst>
                <a:path w="8965002" h="8673857">
                  <a:moveTo>
                    <a:pt x="8267042" y="3603669"/>
                  </a:moveTo>
                  <a:cubicBezTo>
                    <a:pt x="8267042" y="3603669"/>
                    <a:pt x="8267042" y="3603669"/>
                    <a:pt x="8503636" y="3603669"/>
                  </a:cubicBezTo>
                  <a:cubicBezTo>
                    <a:pt x="8770275" y="3603669"/>
                    <a:pt x="9115779" y="3885289"/>
                    <a:pt x="8894206" y="4343392"/>
                  </a:cubicBezTo>
                  <a:cubicBezTo>
                    <a:pt x="8894206" y="4343392"/>
                    <a:pt x="8894206" y="4343392"/>
                    <a:pt x="6963891" y="7249712"/>
                  </a:cubicBezTo>
                  <a:cubicBezTo>
                    <a:pt x="6817428" y="7463743"/>
                    <a:pt x="6610877" y="7475008"/>
                    <a:pt x="6509479" y="7475008"/>
                  </a:cubicBezTo>
                  <a:cubicBezTo>
                    <a:pt x="6509479" y="7475008"/>
                    <a:pt x="6509479" y="7475008"/>
                    <a:pt x="5375325" y="7475008"/>
                  </a:cubicBezTo>
                  <a:cubicBezTo>
                    <a:pt x="5375325" y="7475008"/>
                    <a:pt x="5375325" y="7475008"/>
                    <a:pt x="5375325" y="8391212"/>
                  </a:cubicBezTo>
                  <a:cubicBezTo>
                    <a:pt x="5375325" y="8503860"/>
                    <a:pt x="5326504" y="8586469"/>
                    <a:pt x="5225106" y="8639038"/>
                  </a:cubicBezTo>
                  <a:cubicBezTo>
                    <a:pt x="5180040" y="8661567"/>
                    <a:pt x="5131219" y="8672833"/>
                    <a:pt x="5086153" y="8672833"/>
                  </a:cubicBezTo>
                  <a:cubicBezTo>
                    <a:pt x="5026066" y="8672833"/>
                    <a:pt x="4962223" y="8654057"/>
                    <a:pt x="4909646" y="8620263"/>
                  </a:cubicBezTo>
                  <a:cubicBezTo>
                    <a:pt x="4909646" y="8620263"/>
                    <a:pt x="4909646" y="8620263"/>
                    <a:pt x="4027109" y="8023229"/>
                  </a:cubicBezTo>
                  <a:cubicBezTo>
                    <a:pt x="4027109" y="8023229"/>
                    <a:pt x="4027109" y="8023229"/>
                    <a:pt x="3163349" y="8620263"/>
                  </a:cubicBezTo>
                  <a:cubicBezTo>
                    <a:pt x="3069463" y="8684097"/>
                    <a:pt x="2949287" y="8691607"/>
                    <a:pt x="2847889" y="8639038"/>
                  </a:cubicBezTo>
                  <a:cubicBezTo>
                    <a:pt x="2750247" y="8586469"/>
                    <a:pt x="2686404" y="8503860"/>
                    <a:pt x="2686404" y="8391212"/>
                  </a:cubicBezTo>
                  <a:cubicBezTo>
                    <a:pt x="2686404" y="8391212"/>
                    <a:pt x="2686404" y="8391212"/>
                    <a:pt x="2686404" y="6100701"/>
                  </a:cubicBezTo>
                  <a:cubicBezTo>
                    <a:pt x="2686404" y="5559991"/>
                    <a:pt x="2990598" y="5237066"/>
                    <a:pt x="3170860" y="5131928"/>
                  </a:cubicBezTo>
                  <a:cubicBezTo>
                    <a:pt x="3215926" y="5105644"/>
                    <a:pt x="3268503" y="5090624"/>
                    <a:pt x="3324835" y="5090624"/>
                  </a:cubicBezTo>
                  <a:cubicBezTo>
                    <a:pt x="3324835" y="5090624"/>
                    <a:pt x="3324835" y="5090624"/>
                    <a:pt x="5690785" y="5090624"/>
                  </a:cubicBezTo>
                  <a:cubicBezTo>
                    <a:pt x="5371570" y="5406038"/>
                    <a:pt x="5367814" y="5980543"/>
                    <a:pt x="5367814" y="6280938"/>
                  </a:cubicBezTo>
                  <a:cubicBezTo>
                    <a:pt x="5367814" y="6280938"/>
                    <a:pt x="5367814" y="6280938"/>
                    <a:pt x="6227818" y="6280938"/>
                  </a:cubicBezTo>
                  <a:cubicBezTo>
                    <a:pt x="6227818" y="6280938"/>
                    <a:pt x="6227818" y="6280938"/>
                    <a:pt x="8267042" y="3603669"/>
                  </a:cubicBezTo>
                  <a:close/>
                  <a:moveTo>
                    <a:pt x="6109875" y="128"/>
                  </a:moveTo>
                  <a:cubicBezTo>
                    <a:pt x="6829153" y="-2490"/>
                    <a:pt x="7579192" y="34821"/>
                    <a:pt x="8198796" y="137601"/>
                  </a:cubicBezTo>
                  <a:cubicBezTo>
                    <a:pt x="8705745" y="220201"/>
                    <a:pt x="8739542" y="678257"/>
                    <a:pt x="8578069" y="884757"/>
                  </a:cubicBezTo>
                  <a:cubicBezTo>
                    <a:pt x="8578069" y="884757"/>
                    <a:pt x="6234838" y="3955980"/>
                    <a:pt x="6208552" y="3974753"/>
                  </a:cubicBezTo>
                  <a:cubicBezTo>
                    <a:pt x="6107162" y="4098653"/>
                    <a:pt x="5953199" y="4177498"/>
                    <a:pt x="5780461" y="4177498"/>
                  </a:cubicBezTo>
                  <a:cubicBezTo>
                    <a:pt x="5780461" y="4177498"/>
                    <a:pt x="5780461" y="4177498"/>
                    <a:pt x="2209285" y="4177498"/>
                  </a:cubicBezTo>
                  <a:cubicBezTo>
                    <a:pt x="1818747" y="4177498"/>
                    <a:pt x="970076" y="4545444"/>
                    <a:pt x="1150325" y="5476573"/>
                  </a:cubicBezTo>
                  <a:cubicBezTo>
                    <a:pt x="1217918" y="5825746"/>
                    <a:pt x="1465760" y="6103583"/>
                    <a:pt x="1799971" y="6223729"/>
                  </a:cubicBezTo>
                  <a:cubicBezTo>
                    <a:pt x="1875075" y="6253765"/>
                    <a:pt x="2002751" y="6268783"/>
                    <a:pt x="2085365" y="6280047"/>
                  </a:cubicBezTo>
                  <a:cubicBezTo>
                    <a:pt x="2085365" y="6280047"/>
                    <a:pt x="2085365" y="6280047"/>
                    <a:pt x="2085365" y="7473994"/>
                  </a:cubicBezTo>
                  <a:cubicBezTo>
                    <a:pt x="1582171" y="7440203"/>
                    <a:pt x="335451" y="7004675"/>
                    <a:pt x="53813" y="5720619"/>
                  </a:cubicBezTo>
                  <a:cubicBezTo>
                    <a:pt x="-25046" y="5397728"/>
                    <a:pt x="-13780" y="5056063"/>
                    <a:pt x="65078" y="4729417"/>
                  </a:cubicBezTo>
                  <a:cubicBezTo>
                    <a:pt x="282879" y="3283915"/>
                    <a:pt x="2351982" y="944830"/>
                    <a:pt x="2716235" y="670748"/>
                  </a:cubicBezTo>
                  <a:cubicBezTo>
                    <a:pt x="2960321" y="471756"/>
                    <a:pt x="3234449" y="310311"/>
                    <a:pt x="3516088" y="227711"/>
                  </a:cubicBezTo>
                  <a:cubicBezTo>
                    <a:pt x="3797726" y="119767"/>
                    <a:pt x="4911078" y="4491"/>
                    <a:pt x="6109875" y="128"/>
                  </a:cubicBezTo>
                  <a:close/>
                </a:path>
              </a:pathLst>
            </a:custGeom>
            <a:solidFill>
              <a:srgbClr val="4B649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" name="文本框 44"/>
          <p:cNvSpPr txBox="1"/>
          <p:nvPr/>
        </p:nvSpPr>
        <p:spPr>
          <a:xfrm>
            <a:off x="5188835" y="3454559"/>
            <a:ext cx="387191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rgbClr val="4B649F"/>
                </a:solidFill>
                <a:sym typeface="+mn-ea"/>
              </a:rPr>
              <a:t>常见问题及处理办法</a:t>
            </a:r>
            <a:endParaRPr lang="zh-CN" altLang="en-US" sz="2400" b="1" dirty="0">
              <a:solidFill>
                <a:srgbClr val="4B649F"/>
              </a:solidFill>
              <a:sym typeface="+mn-ea"/>
            </a:endParaRPr>
          </a:p>
        </p:txBody>
      </p:sp>
      <p:sp>
        <p:nvSpPr>
          <p:cNvPr id="13" name="文本框 40"/>
          <p:cNvSpPr txBox="1"/>
          <p:nvPr/>
        </p:nvSpPr>
        <p:spPr>
          <a:xfrm>
            <a:off x="3584575" y="4324350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4B649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第四部分</a:t>
            </a:r>
            <a:endParaRPr lang="zh-CN" altLang="en-US" sz="2400" b="1" dirty="0">
              <a:solidFill>
                <a:srgbClr val="4B649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文本框 44"/>
          <p:cNvSpPr txBox="1"/>
          <p:nvPr/>
        </p:nvSpPr>
        <p:spPr>
          <a:xfrm>
            <a:off x="5188835" y="4139089"/>
            <a:ext cx="387191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rgbClr val="4B649F"/>
                </a:solidFill>
                <a:sym typeface="+mn-ea"/>
              </a:rPr>
              <a:t>审核要点</a:t>
            </a:r>
            <a:endParaRPr lang="zh-CN" altLang="en-US" sz="2400" b="1" dirty="0">
              <a:solidFill>
                <a:srgbClr val="4B649F"/>
              </a:solidFill>
              <a:sym typeface="+mn-ea"/>
            </a:endParaRPr>
          </a:p>
        </p:txBody>
      </p:sp>
      <p:grpSp>
        <p:nvGrpSpPr>
          <p:cNvPr id="15" name="组合 35"/>
          <p:cNvGrpSpPr/>
          <p:nvPr/>
        </p:nvGrpSpPr>
        <p:grpSpPr>
          <a:xfrm>
            <a:off x="2790825" y="4266565"/>
            <a:ext cx="574675" cy="576263"/>
            <a:chOff x="3209823" y="2234042"/>
            <a:chExt cx="1607262" cy="1607262"/>
          </a:xfrm>
        </p:grpSpPr>
        <p:sp>
          <p:nvSpPr>
            <p:cNvPr id="16" name="椭圆 15"/>
            <p:cNvSpPr/>
            <p:nvPr/>
          </p:nvSpPr>
          <p:spPr>
            <a:xfrm>
              <a:off x="3209823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>
              <a:solidFill>
                <a:srgbClr val="4B64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319637" y="2343856"/>
              <a:ext cx="1387635" cy="138763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4B64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KSO_Shape"/>
            <p:cNvSpPr/>
            <p:nvPr/>
          </p:nvSpPr>
          <p:spPr bwMode="auto">
            <a:xfrm>
              <a:off x="3551242" y="2597423"/>
              <a:ext cx="924424" cy="880500"/>
            </a:xfrm>
            <a:custGeom>
              <a:avLst/>
              <a:gdLst>
                <a:gd name="T0" fmla="*/ 2147483646 w 5871"/>
                <a:gd name="T1" fmla="*/ 2147483646 h 5585"/>
                <a:gd name="T2" fmla="*/ 2147483646 w 5871"/>
                <a:gd name="T3" fmla="*/ 2147483646 h 5585"/>
                <a:gd name="T4" fmla="*/ 2147483646 w 5871"/>
                <a:gd name="T5" fmla="*/ 2147483646 h 5585"/>
                <a:gd name="T6" fmla="*/ 2147483646 w 5871"/>
                <a:gd name="T7" fmla="*/ 2147483646 h 5585"/>
                <a:gd name="T8" fmla="*/ 2147483646 w 5871"/>
                <a:gd name="T9" fmla="*/ 2147483646 h 5585"/>
                <a:gd name="T10" fmla="*/ 2147483646 w 5871"/>
                <a:gd name="T11" fmla="*/ 2147483646 h 5585"/>
                <a:gd name="T12" fmla="*/ 2147483646 w 5871"/>
                <a:gd name="T13" fmla="*/ 2147483646 h 5585"/>
                <a:gd name="T14" fmla="*/ 2147483646 w 5871"/>
                <a:gd name="T15" fmla="*/ 2147483646 h 5585"/>
                <a:gd name="T16" fmla="*/ 2147483646 w 5871"/>
                <a:gd name="T17" fmla="*/ 2147483646 h 5585"/>
                <a:gd name="T18" fmla="*/ 2147483646 w 5871"/>
                <a:gd name="T19" fmla="*/ 2147483646 h 5585"/>
                <a:gd name="T20" fmla="*/ 2147483646 w 5871"/>
                <a:gd name="T21" fmla="*/ 2147483646 h 5585"/>
                <a:gd name="T22" fmla="*/ 2147483646 w 5871"/>
                <a:gd name="T23" fmla="*/ 2147483646 h 5585"/>
                <a:gd name="T24" fmla="*/ 2147483646 w 5871"/>
                <a:gd name="T25" fmla="*/ 2147483646 h 5585"/>
                <a:gd name="T26" fmla="*/ 2147483646 w 5871"/>
                <a:gd name="T27" fmla="*/ 2147483646 h 5585"/>
                <a:gd name="T28" fmla="*/ 2147483646 w 5871"/>
                <a:gd name="T29" fmla="*/ 2147483646 h 5585"/>
                <a:gd name="T30" fmla="*/ 2147483646 w 5871"/>
                <a:gd name="T31" fmla="*/ 2147483646 h 5585"/>
                <a:gd name="T32" fmla="*/ 2147483646 w 5871"/>
                <a:gd name="T33" fmla="*/ 2147483646 h 5585"/>
                <a:gd name="T34" fmla="*/ 2147483646 w 5871"/>
                <a:gd name="T35" fmla="*/ 2147483646 h 5585"/>
                <a:gd name="T36" fmla="*/ 2147483646 w 5871"/>
                <a:gd name="T37" fmla="*/ 2147483646 h 5585"/>
                <a:gd name="T38" fmla="*/ 2147483646 w 5871"/>
                <a:gd name="T39" fmla="*/ 2147483646 h 5585"/>
                <a:gd name="T40" fmla="*/ 2147483646 w 5871"/>
                <a:gd name="T41" fmla="*/ 2147483646 h 5585"/>
                <a:gd name="T42" fmla="*/ 2147483646 w 5871"/>
                <a:gd name="T43" fmla="*/ 2147483646 h 5585"/>
                <a:gd name="T44" fmla="*/ 2147483646 w 5871"/>
                <a:gd name="T45" fmla="*/ 2147483646 h 5585"/>
                <a:gd name="T46" fmla="*/ 2147483646 w 5871"/>
                <a:gd name="T47" fmla="*/ 2147483646 h 5585"/>
                <a:gd name="T48" fmla="*/ 2147483646 w 5871"/>
                <a:gd name="T49" fmla="*/ 2147483646 h 5585"/>
                <a:gd name="T50" fmla="*/ 2147483646 w 5871"/>
                <a:gd name="T51" fmla="*/ 2147483646 h 5585"/>
                <a:gd name="T52" fmla="*/ 2147483646 w 5871"/>
                <a:gd name="T53" fmla="*/ 2147483646 h 5585"/>
                <a:gd name="T54" fmla="*/ 2147483646 w 5871"/>
                <a:gd name="T55" fmla="*/ 2147483646 h 5585"/>
                <a:gd name="T56" fmla="*/ 2147483646 w 5871"/>
                <a:gd name="T57" fmla="*/ 2147483646 h 5585"/>
                <a:gd name="T58" fmla="*/ 2147483646 w 5871"/>
                <a:gd name="T59" fmla="*/ 2147483646 h 5585"/>
                <a:gd name="T60" fmla="*/ 2147483646 w 5871"/>
                <a:gd name="T61" fmla="*/ 2147483646 h 5585"/>
                <a:gd name="T62" fmla="*/ 2147483646 w 5871"/>
                <a:gd name="T63" fmla="*/ 2147483646 h 5585"/>
                <a:gd name="T64" fmla="*/ 2147483646 w 5871"/>
                <a:gd name="T65" fmla="*/ 2147483646 h 5585"/>
                <a:gd name="T66" fmla="*/ 2147483646 w 5871"/>
                <a:gd name="T67" fmla="*/ 2147483646 h 5585"/>
                <a:gd name="T68" fmla="*/ 2147483646 w 5871"/>
                <a:gd name="T69" fmla="*/ 2147483646 h 5585"/>
                <a:gd name="T70" fmla="*/ 2147483646 w 5871"/>
                <a:gd name="T71" fmla="*/ 2147483646 h 5585"/>
                <a:gd name="T72" fmla="*/ 2147483646 w 5871"/>
                <a:gd name="T73" fmla="*/ 2147483646 h 5585"/>
                <a:gd name="T74" fmla="*/ 2147483646 w 5871"/>
                <a:gd name="T75" fmla="*/ 2147483646 h 5585"/>
                <a:gd name="T76" fmla="*/ 2147483646 w 5871"/>
                <a:gd name="T77" fmla="*/ 2147483646 h 5585"/>
                <a:gd name="T78" fmla="*/ 2147483646 w 5871"/>
                <a:gd name="T79" fmla="*/ 2147483646 h 5585"/>
                <a:gd name="T80" fmla="*/ 2147483646 w 5871"/>
                <a:gd name="T81" fmla="*/ 2147483646 h 5585"/>
                <a:gd name="T82" fmla="*/ 2147483646 w 5871"/>
                <a:gd name="T83" fmla="*/ 2147483646 h 5585"/>
                <a:gd name="T84" fmla="*/ 2147483646 w 5871"/>
                <a:gd name="T85" fmla="*/ 2147483646 h 5585"/>
                <a:gd name="T86" fmla="*/ 2147483646 w 5871"/>
                <a:gd name="T87" fmla="*/ 2147483646 h 5585"/>
                <a:gd name="T88" fmla="*/ 2147483646 w 5871"/>
                <a:gd name="T89" fmla="*/ 2147483646 h 5585"/>
                <a:gd name="T90" fmla="*/ 2147483646 w 5871"/>
                <a:gd name="T91" fmla="*/ 2147483646 h 5585"/>
                <a:gd name="T92" fmla="*/ 2147483646 w 5871"/>
                <a:gd name="T93" fmla="*/ 2147483646 h 5585"/>
                <a:gd name="T94" fmla="*/ 2147483646 w 5871"/>
                <a:gd name="T95" fmla="*/ 2147483646 h 5585"/>
                <a:gd name="T96" fmla="*/ 2147483646 w 5871"/>
                <a:gd name="T97" fmla="*/ 2147483646 h 5585"/>
                <a:gd name="T98" fmla="*/ 2147483646 w 5871"/>
                <a:gd name="T99" fmla="*/ 2147483646 h 5585"/>
                <a:gd name="T100" fmla="*/ 2147483646 w 5871"/>
                <a:gd name="T101" fmla="*/ 2147483646 h 5585"/>
                <a:gd name="T102" fmla="*/ 2147483646 w 5871"/>
                <a:gd name="T103" fmla="*/ 2147483646 h 5585"/>
                <a:gd name="T104" fmla="*/ 0 w 5871"/>
                <a:gd name="T105" fmla="*/ 2147483646 h 5585"/>
                <a:gd name="T106" fmla="*/ 2147483646 w 5871"/>
                <a:gd name="T107" fmla="*/ 0 h 5585"/>
                <a:gd name="T108" fmla="*/ 2147483646 w 5871"/>
                <a:gd name="T109" fmla="*/ 2147483646 h 5585"/>
                <a:gd name="T110" fmla="*/ 2147483646 w 5871"/>
                <a:gd name="T111" fmla="*/ 2147483646 h 558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871" h="5585">
                  <a:moveTo>
                    <a:pt x="774" y="374"/>
                  </a:moveTo>
                  <a:lnTo>
                    <a:pt x="774" y="1910"/>
                  </a:lnTo>
                  <a:lnTo>
                    <a:pt x="5107" y="1910"/>
                  </a:lnTo>
                  <a:lnTo>
                    <a:pt x="5107" y="374"/>
                  </a:lnTo>
                  <a:lnTo>
                    <a:pt x="774" y="374"/>
                  </a:lnTo>
                  <a:close/>
                  <a:moveTo>
                    <a:pt x="1597" y="3265"/>
                  </a:moveTo>
                  <a:lnTo>
                    <a:pt x="1597" y="3265"/>
                  </a:lnTo>
                  <a:lnTo>
                    <a:pt x="1591" y="3265"/>
                  </a:lnTo>
                  <a:lnTo>
                    <a:pt x="1587" y="3265"/>
                  </a:lnTo>
                  <a:lnTo>
                    <a:pt x="1586" y="3265"/>
                  </a:lnTo>
                  <a:lnTo>
                    <a:pt x="1581" y="3265"/>
                  </a:lnTo>
                  <a:lnTo>
                    <a:pt x="1576" y="3265"/>
                  </a:lnTo>
                  <a:lnTo>
                    <a:pt x="1571" y="3265"/>
                  </a:lnTo>
                  <a:lnTo>
                    <a:pt x="1570" y="3265"/>
                  </a:lnTo>
                  <a:lnTo>
                    <a:pt x="1566" y="3265"/>
                  </a:lnTo>
                  <a:lnTo>
                    <a:pt x="1560" y="3265"/>
                  </a:lnTo>
                  <a:lnTo>
                    <a:pt x="1555" y="3265"/>
                  </a:lnTo>
                  <a:lnTo>
                    <a:pt x="1550" y="3265"/>
                  </a:lnTo>
                  <a:lnTo>
                    <a:pt x="1545" y="3265"/>
                  </a:lnTo>
                  <a:lnTo>
                    <a:pt x="1540" y="3265"/>
                  </a:lnTo>
                  <a:lnTo>
                    <a:pt x="1539" y="3265"/>
                  </a:lnTo>
                  <a:lnTo>
                    <a:pt x="1535" y="3265"/>
                  </a:lnTo>
                  <a:lnTo>
                    <a:pt x="1529" y="3265"/>
                  </a:lnTo>
                  <a:lnTo>
                    <a:pt x="1525" y="3265"/>
                  </a:lnTo>
                  <a:lnTo>
                    <a:pt x="1524" y="3265"/>
                  </a:lnTo>
                  <a:lnTo>
                    <a:pt x="1519" y="3265"/>
                  </a:lnTo>
                  <a:lnTo>
                    <a:pt x="1514" y="3265"/>
                  </a:lnTo>
                  <a:lnTo>
                    <a:pt x="1509" y="3265"/>
                  </a:lnTo>
                  <a:lnTo>
                    <a:pt x="1508" y="3265"/>
                  </a:lnTo>
                  <a:lnTo>
                    <a:pt x="1504" y="3265"/>
                  </a:lnTo>
                  <a:lnTo>
                    <a:pt x="1498" y="3265"/>
                  </a:lnTo>
                  <a:lnTo>
                    <a:pt x="1494" y="3265"/>
                  </a:lnTo>
                  <a:lnTo>
                    <a:pt x="1493" y="3265"/>
                  </a:lnTo>
                  <a:lnTo>
                    <a:pt x="1488" y="3265"/>
                  </a:lnTo>
                  <a:lnTo>
                    <a:pt x="1483" y="3265"/>
                  </a:lnTo>
                  <a:lnTo>
                    <a:pt x="1478" y="3265"/>
                  </a:lnTo>
                  <a:lnTo>
                    <a:pt x="1477" y="3265"/>
                  </a:lnTo>
                  <a:lnTo>
                    <a:pt x="1473" y="3265"/>
                  </a:lnTo>
                  <a:lnTo>
                    <a:pt x="1467" y="3265"/>
                  </a:lnTo>
                  <a:lnTo>
                    <a:pt x="1463" y="3265"/>
                  </a:lnTo>
                  <a:lnTo>
                    <a:pt x="1462" y="3265"/>
                  </a:lnTo>
                  <a:lnTo>
                    <a:pt x="1457" y="3265"/>
                  </a:lnTo>
                  <a:lnTo>
                    <a:pt x="1452" y="3265"/>
                  </a:lnTo>
                  <a:lnTo>
                    <a:pt x="1446" y="3265"/>
                  </a:lnTo>
                  <a:lnTo>
                    <a:pt x="1442" y="3265"/>
                  </a:lnTo>
                  <a:lnTo>
                    <a:pt x="1266" y="3265"/>
                  </a:lnTo>
                  <a:lnTo>
                    <a:pt x="1345" y="3830"/>
                  </a:lnTo>
                  <a:lnTo>
                    <a:pt x="1294" y="3911"/>
                  </a:lnTo>
                  <a:lnTo>
                    <a:pt x="1345" y="3977"/>
                  </a:lnTo>
                  <a:lnTo>
                    <a:pt x="1117" y="4116"/>
                  </a:lnTo>
                  <a:lnTo>
                    <a:pt x="1112" y="4144"/>
                  </a:lnTo>
                  <a:lnTo>
                    <a:pt x="1106" y="4173"/>
                  </a:lnTo>
                  <a:lnTo>
                    <a:pt x="1103" y="4201"/>
                  </a:lnTo>
                  <a:lnTo>
                    <a:pt x="1099" y="4228"/>
                  </a:lnTo>
                  <a:lnTo>
                    <a:pt x="1097" y="4255"/>
                  </a:lnTo>
                  <a:lnTo>
                    <a:pt x="1096" y="4281"/>
                  </a:lnTo>
                  <a:lnTo>
                    <a:pt x="1096" y="4308"/>
                  </a:lnTo>
                  <a:lnTo>
                    <a:pt x="1096" y="4333"/>
                  </a:lnTo>
                  <a:lnTo>
                    <a:pt x="1097" y="4359"/>
                  </a:lnTo>
                  <a:lnTo>
                    <a:pt x="1098" y="4383"/>
                  </a:lnTo>
                  <a:lnTo>
                    <a:pt x="1100" y="4407"/>
                  </a:lnTo>
                  <a:lnTo>
                    <a:pt x="1104" y="4432"/>
                  </a:lnTo>
                  <a:lnTo>
                    <a:pt x="1112" y="4478"/>
                  </a:lnTo>
                  <a:lnTo>
                    <a:pt x="1121" y="4523"/>
                  </a:lnTo>
                  <a:lnTo>
                    <a:pt x="1133" y="4568"/>
                  </a:lnTo>
                  <a:lnTo>
                    <a:pt x="1147" y="4611"/>
                  </a:lnTo>
                  <a:lnTo>
                    <a:pt x="1162" y="4653"/>
                  </a:lnTo>
                  <a:lnTo>
                    <a:pt x="1179" y="4694"/>
                  </a:lnTo>
                  <a:lnTo>
                    <a:pt x="1198" y="4733"/>
                  </a:lnTo>
                  <a:lnTo>
                    <a:pt x="1218" y="4772"/>
                  </a:lnTo>
                  <a:lnTo>
                    <a:pt x="1238" y="4812"/>
                  </a:lnTo>
                  <a:lnTo>
                    <a:pt x="1259" y="4849"/>
                  </a:lnTo>
                  <a:lnTo>
                    <a:pt x="774" y="4849"/>
                  </a:lnTo>
                  <a:lnTo>
                    <a:pt x="774" y="2135"/>
                  </a:lnTo>
                  <a:lnTo>
                    <a:pt x="2185" y="2135"/>
                  </a:lnTo>
                  <a:lnTo>
                    <a:pt x="2185" y="4849"/>
                  </a:lnTo>
                  <a:lnTo>
                    <a:pt x="1780" y="4849"/>
                  </a:lnTo>
                  <a:lnTo>
                    <a:pt x="1801" y="4812"/>
                  </a:lnTo>
                  <a:lnTo>
                    <a:pt x="1821" y="4772"/>
                  </a:lnTo>
                  <a:lnTo>
                    <a:pt x="1841" y="4733"/>
                  </a:lnTo>
                  <a:lnTo>
                    <a:pt x="1859" y="4694"/>
                  </a:lnTo>
                  <a:lnTo>
                    <a:pt x="1876" y="4653"/>
                  </a:lnTo>
                  <a:lnTo>
                    <a:pt x="1892" y="4611"/>
                  </a:lnTo>
                  <a:lnTo>
                    <a:pt x="1905" y="4568"/>
                  </a:lnTo>
                  <a:lnTo>
                    <a:pt x="1917" y="4523"/>
                  </a:lnTo>
                  <a:lnTo>
                    <a:pt x="1927" y="4478"/>
                  </a:lnTo>
                  <a:lnTo>
                    <a:pt x="1935" y="4432"/>
                  </a:lnTo>
                  <a:lnTo>
                    <a:pt x="1938" y="4407"/>
                  </a:lnTo>
                  <a:lnTo>
                    <a:pt x="1941" y="4383"/>
                  </a:lnTo>
                  <a:lnTo>
                    <a:pt x="1942" y="4359"/>
                  </a:lnTo>
                  <a:lnTo>
                    <a:pt x="1943" y="4333"/>
                  </a:lnTo>
                  <a:lnTo>
                    <a:pt x="1943" y="4308"/>
                  </a:lnTo>
                  <a:lnTo>
                    <a:pt x="1942" y="4281"/>
                  </a:lnTo>
                  <a:lnTo>
                    <a:pt x="1941" y="4255"/>
                  </a:lnTo>
                  <a:lnTo>
                    <a:pt x="1938" y="4228"/>
                  </a:lnTo>
                  <a:lnTo>
                    <a:pt x="1936" y="4201"/>
                  </a:lnTo>
                  <a:lnTo>
                    <a:pt x="1932" y="4173"/>
                  </a:lnTo>
                  <a:lnTo>
                    <a:pt x="1927" y="4144"/>
                  </a:lnTo>
                  <a:lnTo>
                    <a:pt x="1922" y="4116"/>
                  </a:lnTo>
                  <a:lnTo>
                    <a:pt x="1694" y="3977"/>
                  </a:lnTo>
                  <a:lnTo>
                    <a:pt x="1745" y="3911"/>
                  </a:lnTo>
                  <a:lnTo>
                    <a:pt x="1694" y="3830"/>
                  </a:lnTo>
                  <a:lnTo>
                    <a:pt x="1771" y="3265"/>
                  </a:lnTo>
                  <a:lnTo>
                    <a:pt x="1597" y="3265"/>
                  </a:lnTo>
                  <a:close/>
                  <a:moveTo>
                    <a:pt x="4819" y="863"/>
                  </a:moveTo>
                  <a:lnTo>
                    <a:pt x="4819" y="1057"/>
                  </a:lnTo>
                  <a:lnTo>
                    <a:pt x="3585" y="1057"/>
                  </a:lnTo>
                  <a:lnTo>
                    <a:pt x="3585" y="863"/>
                  </a:lnTo>
                  <a:lnTo>
                    <a:pt x="4819" y="863"/>
                  </a:lnTo>
                  <a:close/>
                  <a:moveTo>
                    <a:pt x="5002" y="1108"/>
                  </a:moveTo>
                  <a:lnTo>
                    <a:pt x="5002" y="1379"/>
                  </a:lnTo>
                  <a:lnTo>
                    <a:pt x="3769" y="1379"/>
                  </a:lnTo>
                  <a:lnTo>
                    <a:pt x="3769" y="1108"/>
                  </a:lnTo>
                  <a:lnTo>
                    <a:pt x="5002" y="1108"/>
                  </a:lnTo>
                  <a:close/>
                  <a:moveTo>
                    <a:pt x="4891" y="1429"/>
                  </a:moveTo>
                  <a:lnTo>
                    <a:pt x="4891" y="1623"/>
                  </a:lnTo>
                  <a:lnTo>
                    <a:pt x="3657" y="1623"/>
                  </a:lnTo>
                  <a:lnTo>
                    <a:pt x="3657" y="1429"/>
                  </a:lnTo>
                  <a:lnTo>
                    <a:pt x="4891" y="1429"/>
                  </a:lnTo>
                  <a:close/>
                  <a:moveTo>
                    <a:pt x="4977" y="1659"/>
                  </a:moveTo>
                  <a:lnTo>
                    <a:pt x="4977" y="1853"/>
                  </a:lnTo>
                  <a:lnTo>
                    <a:pt x="3743" y="1853"/>
                  </a:lnTo>
                  <a:lnTo>
                    <a:pt x="3743" y="1659"/>
                  </a:lnTo>
                  <a:lnTo>
                    <a:pt x="4977" y="1659"/>
                  </a:lnTo>
                  <a:close/>
                  <a:moveTo>
                    <a:pt x="1643" y="596"/>
                  </a:moveTo>
                  <a:lnTo>
                    <a:pt x="1833" y="561"/>
                  </a:lnTo>
                  <a:lnTo>
                    <a:pt x="2061" y="1773"/>
                  </a:lnTo>
                  <a:lnTo>
                    <a:pt x="1871" y="1809"/>
                  </a:lnTo>
                  <a:lnTo>
                    <a:pt x="1643" y="596"/>
                  </a:lnTo>
                  <a:close/>
                  <a:moveTo>
                    <a:pt x="1388" y="596"/>
                  </a:moveTo>
                  <a:lnTo>
                    <a:pt x="1579" y="561"/>
                  </a:lnTo>
                  <a:lnTo>
                    <a:pt x="1807" y="1773"/>
                  </a:lnTo>
                  <a:lnTo>
                    <a:pt x="1616" y="1809"/>
                  </a:lnTo>
                  <a:lnTo>
                    <a:pt x="1388" y="596"/>
                  </a:lnTo>
                  <a:close/>
                  <a:moveTo>
                    <a:pt x="1134" y="596"/>
                  </a:moveTo>
                  <a:lnTo>
                    <a:pt x="1324" y="561"/>
                  </a:lnTo>
                  <a:lnTo>
                    <a:pt x="1551" y="1773"/>
                  </a:lnTo>
                  <a:lnTo>
                    <a:pt x="1361" y="1809"/>
                  </a:lnTo>
                  <a:lnTo>
                    <a:pt x="1134" y="596"/>
                  </a:lnTo>
                  <a:close/>
                  <a:moveTo>
                    <a:pt x="884" y="568"/>
                  </a:moveTo>
                  <a:lnTo>
                    <a:pt x="1077" y="568"/>
                  </a:lnTo>
                  <a:lnTo>
                    <a:pt x="1077" y="1802"/>
                  </a:lnTo>
                  <a:lnTo>
                    <a:pt x="884" y="1802"/>
                  </a:lnTo>
                  <a:lnTo>
                    <a:pt x="884" y="568"/>
                  </a:lnTo>
                  <a:close/>
                  <a:moveTo>
                    <a:pt x="3540" y="2418"/>
                  </a:moveTo>
                  <a:lnTo>
                    <a:pt x="3807" y="2354"/>
                  </a:lnTo>
                  <a:lnTo>
                    <a:pt x="4033" y="3306"/>
                  </a:lnTo>
                  <a:lnTo>
                    <a:pt x="3765" y="3369"/>
                  </a:lnTo>
                  <a:lnTo>
                    <a:pt x="3540" y="2418"/>
                  </a:lnTo>
                  <a:close/>
                  <a:moveTo>
                    <a:pt x="3622" y="2531"/>
                  </a:moveTo>
                  <a:lnTo>
                    <a:pt x="3639" y="2606"/>
                  </a:lnTo>
                  <a:lnTo>
                    <a:pt x="3791" y="2570"/>
                  </a:lnTo>
                  <a:lnTo>
                    <a:pt x="3773" y="2496"/>
                  </a:lnTo>
                  <a:lnTo>
                    <a:pt x="3622" y="2531"/>
                  </a:lnTo>
                  <a:close/>
                  <a:moveTo>
                    <a:pt x="3739" y="3028"/>
                  </a:moveTo>
                  <a:lnTo>
                    <a:pt x="3776" y="3184"/>
                  </a:lnTo>
                  <a:lnTo>
                    <a:pt x="3928" y="3148"/>
                  </a:lnTo>
                  <a:lnTo>
                    <a:pt x="3890" y="2991"/>
                  </a:lnTo>
                  <a:lnTo>
                    <a:pt x="3739" y="3028"/>
                  </a:lnTo>
                  <a:close/>
                  <a:moveTo>
                    <a:pt x="3193" y="2418"/>
                  </a:moveTo>
                  <a:lnTo>
                    <a:pt x="3418" y="3369"/>
                  </a:lnTo>
                  <a:lnTo>
                    <a:pt x="3687" y="3306"/>
                  </a:lnTo>
                  <a:lnTo>
                    <a:pt x="3461" y="2354"/>
                  </a:lnTo>
                  <a:lnTo>
                    <a:pt x="3193" y="2418"/>
                  </a:lnTo>
                  <a:close/>
                  <a:moveTo>
                    <a:pt x="3276" y="2531"/>
                  </a:moveTo>
                  <a:lnTo>
                    <a:pt x="3426" y="2496"/>
                  </a:lnTo>
                  <a:lnTo>
                    <a:pt x="3444" y="2570"/>
                  </a:lnTo>
                  <a:lnTo>
                    <a:pt x="3292" y="2606"/>
                  </a:lnTo>
                  <a:lnTo>
                    <a:pt x="3276" y="2531"/>
                  </a:lnTo>
                  <a:close/>
                  <a:moveTo>
                    <a:pt x="3393" y="3028"/>
                  </a:moveTo>
                  <a:lnTo>
                    <a:pt x="3429" y="3184"/>
                  </a:lnTo>
                  <a:lnTo>
                    <a:pt x="3581" y="3148"/>
                  </a:lnTo>
                  <a:lnTo>
                    <a:pt x="3544" y="2991"/>
                  </a:lnTo>
                  <a:lnTo>
                    <a:pt x="3393" y="3028"/>
                  </a:lnTo>
                  <a:close/>
                  <a:moveTo>
                    <a:pt x="2841" y="2418"/>
                  </a:moveTo>
                  <a:lnTo>
                    <a:pt x="3109" y="2354"/>
                  </a:lnTo>
                  <a:lnTo>
                    <a:pt x="3335" y="3306"/>
                  </a:lnTo>
                  <a:lnTo>
                    <a:pt x="3067" y="3369"/>
                  </a:lnTo>
                  <a:lnTo>
                    <a:pt x="2841" y="2418"/>
                  </a:lnTo>
                  <a:close/>
                  <a:moveTo>
                    <a:pt x="2923" y="2531"/>
                  </a:moveTo>
                  <a:lnTo>
                    <a:pt x="2941" y="2606"/>
                  </a:lnTo>
                  <a:lnTo>
                    <a:pt x="3092" y="2570"/>
                  </a:lnTo>
                  <a:lnTo>
                    <a:pt x="3075" y="2496"/>
                  </a:lnTo>
                  <a:lnTo>
                    <a:pt x="2923" y="2531"/>
                  </a:lnTo>
                  <a:close/>
                  <a:moveTo>
                    <a:pt x="3041" y="3028"/>
                  </a:moveTo>
                  <a:lnTo>
                    <a:pt x="3192" y="2991"/>
                  </a:lnTo>
                  <a:lnTo>
                    <a:pt x="3229" y="3148"/>
                  </a:lnTo>
                  <a:lnTo>
                    <a:pt x="3078" y="3184"/>
                  </a:lnTo>
                  <a:lnTo>
                    <a:pt x="3041" y="3028"/>
                  </a:lnTo>
                  <a:close/>
                  <a:moveTo>
                    <a:pt x="2553" y="2372"/>
                  </a:moveTo>
                  <a:lnTo>
                    <a:pt x="2828" y="2372"/>
                  </a:lnTo>
                  <a:lnTo>
                    <a:pt x="2828" y="3352"/>
                  </a:lnTo>
                  <a:lnTo>
                    <a:pt x="2553" y="3352"/>
                  </a:lnTo>
                  <a:lnTo>
                    <a:pt x="2553" y="2372"/>
                  </a:lnTo>
                  <a:close/>
                  <a:moveTo>
                    <a:pt x="2606" y="2503"/>
                  </a:moveTo>
                  <a:lnTo>
                    <a:pt x="2606" y="2579"/>
                  </a:lnTo>
                  <a:lnTo>
                    <a:pt x="2762" y="2579"/>
                  </a:lnTo>
                  <a:lnTo>
                    <a:pt x="2762" y="2503"/>
                  </a:lnTo>
                  <a:lnTo>
                    <a:pt x="2606" y="2503"/>
                  </a:lnTo>
                  <a:close/>
                  <a:moveTo>
                    <a:pt x="2606" y="3012"/>
                  </a:moveTo>
                  <a:lnTo>
                    <a:pt x="2606" y="3173"/>
                  </a:lnTo>
                  <a:lnTo>
                    <a:pt x="2762" y="3173"/>
                  </a:lnTo>
                  <a:lnTo>
                    <a:pt x="2762" y="3012"/>
                  </a:lnTo>
                  <a:lnTo>
                    <a:pt x="2606" y="3012"/>
                  </a:lnTo>
                  <a:close/>
                  <a:moveTo>
                    <a:pt x="5555" y="151"/>
                  </a:moveTo>
                  <a:lnTo>
                    <a:pt x="5555" y="374"/>
                  </a:lnTo>
                  <a:lnTo>
                    <a:pt x="5555" y="4849"/>
                  </a:lnTo>
                  <a:lnTo>
                    <a:pt x="5871" y="4849"/>
                  </a:lnTo>
                  <a:lnTo>
                    <a:pt x="5871" y="5585"/>
                  </a:lnTo>
                  <a:lnTo>
                    <a:pt x="0" y="5585"/>
                  </a:lnTo>
                  <a:lnTo>
                    <a:pt x="0" y="4849"/>
                  </a:lnTo>
                  <a:lnTo>
                    <a:pt x="326" y="4849"/>
                  </a:lnTo>
                  <a:lnTo>
                    <a:pt x="326" y="374"/>
                  </a:lnTo>
                  <a:lnTo>
                    <a:pt x="326" y="151"/>
                  </a:lnTo>
                  <a:lnTo>
                    <a:pt x="326" y="0"/>
                  </a:lnTo>
                  <a:lnTo>
                    <a:pt x="5555" y="0"/>
                  </a:lnTo>
                  <a:lnTo>
                    <a:pt x="5555" y="151"/>
                  </a:lnTo>
                  <a:close/>
                  <a:moveTo>
                    <a:pt x="2409" y="2135"/>
                  </a:moveTo>
                  <a:lnTo>
                    <a:pt x="2409" y="3385"/>
                  </a:lnTo>
                  <a:lnTo>
                    <a:pt x="5107" y="3385"/>
                  </a:lnTo>
                  <a:lnTo>
                    <a:pt x="5107" y="2135"/>
                  </a:lnTo>
                  <a:lnTo>
                    <a:pt x="2409" y="2135"/>
                  </a:lnTo>
                  <a:close/>
                  <a:moveTo>
                    <a:pt x="2409" y="3609"/>
                  </a:moveTo>
                  <a:lnTo>
                    <a:pt x="2409" y="4849"/>
                  </a:lnTo>
                  <a:lnTo>
                    <a:pt x="5107" y="4849"/>
                  </a:lnTo>
                  <a:lnTo>
                    <a:pt x="5107" y="3609"/>
                  </a:lnTo>
                  <a:lnTo>
                    <a:pt x="2409" y="3609"/>
                  </a:lnTo>
                  <a:close/>
                </a:path>
              </a:pathLst>
            </a:custGeom>
            <a:solidFill>
              <a:srgbClr val="4B649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35"/>
          <p:cNvGrpSpPr/>
          <p:nvPr/>
        </p:nvGrpSpPr>
        <p:grpSpPr>
          <a:xfrm>
            <a:off x="2795905" y="2787015"/>
            <a:ext cx="574675" cy="576263"/>
            <a:chOff x="3209823" y="2234042"/>
            <a:chExt cx="1607262" cy="1607262"/>
          </a:xfrm>
        </p:grpSpPr>
        <p:sp>
          <p:nvSpPr>
            <p:cNvPr id="20" name="椭圆 19"/>
            <p:cNvSpPr/>
            <p:nvPr/>
          </p:nvSpPr>
          <p:spPr>
            <a:xfrm>
              <a:off x="3209823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>
              <a:solidFill>
                <a:srgbClr val="4B64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319637" y="2343856"/>
              <a:ext cx="1387635" cy="138763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4B64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3551242" y="2597423"/>
              <a:ext cx="924424" cy="880500"/>
            </a:xfrm>
            <a:custGeom>
              <a:avLst/>
              <a:gdLst>
                <a:gd name="T0" fmla="*/ 2147483646 w 5871"/>
                <a:gd name="T1" fmla="*/ 2147483646 h 5585"/>
                <a:gd name="T2" fmla="*/ 2147483646 w 5871"/>
                <a:gd name="T3" fmla="*/ 2147483646 h 5585"/>
                <a:gd name="T4" fmla="*/ 2147483646 w 5871"/>
                <a:gd name="T5" fmla="*/ 2147483646 h 5585"/>
                <a:gd name="T6" fmla="*/ 2147483646 w 5871"/>
                <a:gd name="T7" fmla="*/ 2147483646 h 5585"/>
                <a:gd name="T8" fmla="*/ 2147483646 w 5871"/>
                <a:gd name="T9" fmla="*/ 2147483646 h 5585"/>
                <a:gd name="T10" fmla="*/ 2147483646 w 5871"/>
                <a:gd name="T11" fmla="*/ 2147483646 h 5585"/>
                <a:gd name="T12" fmla="*/ 2147483646 w 5871"/>
                <a:gd name="T13" fmla="*/ 2147483646 h 5585"/>
                <a:gd name="T14" fmla="*/ 2147483646 w 5871"/>
                <a:gd name="T15" fmla="*/ 2147483646 h 5585"/>
                <a:gd name="T16" fmla="*/ 2147483646 w 5871"/>
                <a:gd name="T17" fmla="*/ 2147483646 h 5585"/>
                <a:gd name="T18" fmla="*/ 2147483646 w 5871"/>
                <a:gd name="T19" fmla="*/ 2147483646 h 5585"/>
                <a:gd name="T20" fmla="*/ 2147483646 w 5871"/>
                <a:gd name="T21" fmla="*/ 2147483646 h 5585"/>
                <a:gd name="T22" fmla="*/ 2147483646 w 5871"/>
                <a:gd name="T23" fmla="*/ 2147483646 h 5585"/>
                <a:gd name="T24" fmla="*/ 2147483646 w 5871"/>
                <a:gd name="T25" fmla="*/ 2147483646 h 5585"/>
                <a:gd name="T26" fmla="*/ 2147483646 w 5871"/>
                <a:gd name="T27" fmla="*/ 2147483646 h 5585"/>
                <a:gd name="T28" fmla="*/ 2147483646 w 5871"/>
                <a:gd name="T29" fmla="*/ 2147483646 h 5585"/>
                <a:gd name="T30" fmla="*/ 2147483646 w 5871"/>
                <a:gd name="T31" fmla="*/ 2147483646 h 5585"/>
                <a:gd name="T32" fmla="*/ 2147483646 w 5871"/>
                <a:gd name="T33" fmla="*/ 2147483646 h 5585"/>
                <a:gd name="T34" fmla="*/ 2147483646 w 5871"/>
                <a:gd name="T35" fmla="*/ 2147483646 h 5585"/>
                <a:gd name="T36" fmla="*/ 2147483646 w 5871"/>
                <a:gd name="T37" fmla="*/ 2147483646 h 5585"/>
                <a:gd name="T38" fmla="*/ 2147483646 w 5871"/>
                <a:gd name="T39" fmla="*/ 2147483646 h 5585"/>
                <a:gd name="T40" fmla="*/ 2147483646 w 5871"/>
                <a:gd name="T41" fmla="*/ 2147483646 h 5585"/>
                <a:gd name="T42" fmla="*/ 2147483646 w 5871"/>
                <a:gd name="T43" fmla="*/ 2147483646 h 5585"/>
                <a:gd name="T44" fmla="*/ 2147483646 w 5871"/>
                <a:gd name="T45" fmla="*/ 2147483646 h 5585"/>
                <a:gd name="T46" fmla="*/ 2147483646 w 5871"/>
                <a:gd name="T47" fmla="*/ 2147483646 h 5585"/>
                <a:gd name="T48" fmla="*/ 2147483646 w 5871"/>
                <a:gd name="T49" fmla="*/ 2147483646 h 5585"/>
                <a:gd name="T50" fmla="*/ 2147483646 w 5871"/>
                <a:gd name="T51" fmla="*/ 2147483646 h 5585"/>
                <a:gd name="T52" fmla="*/ 2147483646 w 5871"/>
                <a:gd name="T53" fmla="*/ 2147483646 h 5585"/>
                <a:gd name="T54" fmla="*/ 2147483646 w 5871"/>
                <a:gd name="T55" fmla="*/ 2147483646 h 5585"/>
                <a:gd name="T56" fmla="*/ 2147483646 w 5871"/>
                <a:gd name="T57" fmla="*/ 2147483646 h 5585"/>
                <a:gd name="T58" fmla="*/ 2147483646 w 5871"/>
                <a:gd name="T59" fmla="*/ 2147483646 h 5585"/>
                <a:gd name="T60" fmla="*/ 2147483646 w 5871"/>
                <a:gd name="T61" fmla="*/ 2147483646 h 5585"/>
                <a:gd name="T62" fmla="*/ 2147483646 w 5871"/>
                <a:gd name="T63" fmla="*/ 2147483646 h 5585"/>
                <a:gd name="T64" fmla="*/ 2147483646 w 5871"/>
                <a:gd name="T65" fmla="*/ 2147483646 h 5585"/>
                <a:gd name="T66" fmla="*/ 2147483646 w 5871"/>
                <a:gd name="T67" fmla="*/ 2147483646 h 5585"/>
                <a:gd name="T68" fmla="*/ 2147483646 w 5871"/>
                <a:gd name="T69" fmla="*/ 2147483646 h 5585"/>
                <a:gd name="T70" fmla="*/ 2147483646 w 5871"/>
                <a:gd name="T71" fmla="*/ 2147483646 h 5585"/>
                <a:gd name="T72" fmla="*/ 2147483646 w 5871"/>
                <a:gd name="T73" fmla="*/ 2147483646 h 5585"/>
                <a:gd name="T74" fmla="*/ 2147483646 w 5871"/>
                <a:gd name="T75" fmla="*/ 2147483646 h 5585"/>
                <a:gd name="T76" fmla="*/ 2147483646 w 5871"/>
                <a:gd name="T77" fmla="*/ 2147483646 h 5585"/>
                <a:gd name="T78" fmla="*/ 2147483646 w 5871"/>
                <a:gd name="T79" fmla="*/ 2147483646 h 5585"/>
                <a:gd name="T80" fmla="*/ 2147483646 w 5871"/>
                <a:gd name="T81" fmla="*/ 2147483646 h 5585"/>
                <a:gd name="T82" fmla="*/ 2147483646 w 5871"/>
                <a:gd name="T83" fmla="*/ 2147483646 h 5585"/>
                <a:gd name="T84" fmla="*/ 2147483646 w 5871"/>
                <a:gd name="T85" fmla="*/ 2147483646 h 5585"/>
                <a:gd name="T86" fmla="*/ 2147483646 w 5871"/>
                <a:gd name="T87" fmla="*/ 2147483646 h 5585"/>
                <a:gd name="T88" fmla="*/ 2147483646 w 5871"/>
                <a:gd name="T89" fmla="*/ 2147483646 h 5585"/>
                <a:gd name="T90" fmla="*/ 2147483646 w 5871"/>
                <a:gd name="T91" fmla="*/ 2147483646 h 5585"/>
                <a:gd name="T92" fmla="*/ 2147483646 w 5871"/>
                <a:gd name="T93" fmla="*/ 2147483646 h 5585"/>
                <a:gd name="T94" fmla="*/ 2147483646 w 5871"/>
                <a:gd name="T95" fmla="*/ 2147483646 h 5585"/>
                <a:gd name="T96" fmla="*/ 2147483646 w 5871"/>
                <a:gd name="T97" fmla="*/ 2147483646 h 5585"/>
                <a:gd name="T98" fmla="*/ 2147483646 w 5871"/>
                <a:gd name="T99" fmla="*/ 2147483646 h 5585"/>
                <a:gd name="T100" fmla="*/ 2147483646 w 5871"/>
                <a:gd name="T101" fmla="*/ 2147483646 h 5585"/>
                <a:gd name="T102" fmla="*/ 2147483646 w 5871"/>
                <a:gd name="T103" fmla="*/ 2147483646 h 5585"/>
                <a:gd name="T104" fmla="*/ 0 w 5871"/>
                <a:gd name="T105" fmla="*/ 2147483646 h 5585"/>
                <a:gd name="T106" fmla="*/ 2147483646 w 5871"/>
                <a:gd name="T107" fmla="*/ 0 h 5585"/>
                <a:gd name="T108" fmla="*/ 2147483646 w 5871"/>
                <a:gd name="T109" fmla="*/ 2147483646 h 5585"/>
                <a:gd name="T110" fmla="*/ 2147483646 w 5871"/>
                <a:gd name="T111" fmla="*/ 2147483646 h 558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871" h="5585">
                  <a:moveTo>
                    <a:pt x="774" y="374"/>
                  </a:moveTo>
                  <a:lnTo>
                    <a:pt x="774" y="1910"/>
                  </a:lnTo>
                  <a:lnTo>
                    <a:pt x="5107" y="1910"/>
                  </a:lnTo>
                  <a:lnTo>
                    <a:pt x="5107" y="374"/>
                  </a:lnTo>
                  <a:lnTo>
                    <a:pt x="774" y="374"/>
                  </a:lnTo>
                  <a:close/>
                  <a:moveTo>
                    <a:pt x="1597" y="3265"/>
                  </a:moveTo>
                  <a:lnTo>
                    <a:pt x="1597" y="3265"/>
                  </a:lnTo>
                  <a:lnTo>
                    <a:pt x="1591" y="3265"/>
                  </a:lnTo>
                  <a:lnTo>
                    <a:pt x="1587" y="3265"/>
                  </a:lnTo>
                  <a:lnTo>
                    <a:pt x="1586" y="3265"/>
                  </a:lnTo>
                  <a:lnTo>
                    <a:pt x="1581" y="3265"/>
                  </a:lnTo>
                  <a:lnTo>
                    <a:pt x="1576" y="3265"/>
                  </a:lnTo>
                  <a:lnTo>
                    <a:pt x="1571" y="3265"/>
                  </a:lnTo>
                  <a:lnTo>
                    <a:pt x="1570" y="3265"/>
                  </a:lnTo>
                  <a:lnTo>
                    <a:pt x="1566" y="3265"/>
                  </a:lnTo>
                  <a:lnTo>
                    <a:pt x="1560" y="3265"/>
                  </a:lnTo>
                  <a:lnTo>
                    <a:pt x="1555" y="3265"/>
                  </a:lnTo>
                  <a:lnTo>
                    <a:pt x="1550" y="3265"/>
                  </a:lnTo>
                  <a:lnTo>
                    <a:pt x="1545" y="3265"/>
                  </a:lnTo>
                  <a:lnTo>
                    <a:pt x="1540" y="3265"/>
                  </a:lnTo>
                  <a:lnTo>
                    <a:pt x="1539" y="3265"/>
                  </a:lnTo>
                  <a:lnTo>
                    <a:pt x="1535" y="3265"/>
                  </a:lnTo>
                  <a:lnTo>
                    <a:pt x="1529" y="3265"/>
                  </a:lnTo>
                  <a:lnTo>
                    <a:pt x="1525" y="3265"/>
                  </a:lnTo>
                  <a:lnTo>
                    <a:pt x="1524" y="3265"/>
                  </a:lnTo>
                  <a:lnTo>
                    <a:pt x="1519" y="3265"/>
                  </a:lnTo>
                  <a:lnTo>
                    <a:pt x="1514" y="3265"/>
                  </a:lnTo>
                  <a:lnTo>
                    <a:pt x="1509" y="3265"/>
                  </a:lnTo>
                  <a:lnTo>
                    <a:pt x="1508" y="3265"/>
                  </a:lnTo>
                  <a:lnTo>
                    <a:pt x="1504" y="3265"/>
                  </a:lnTo>
                  <a:lnTo>
                    <a:pt x="1498" y="3265"/>
                  </a:lnTo>
                  <a:lnTo>
                    <a:pt x="1494" y="3265"/>
                  </a:lnTo>
                  <a:lnTo>
                    <a:pt x="1493" y="3265"/>
                  </a:lnTo>
                  <a:lnTo>
                    <a:pt x="1488" y="3265"/>
                  </a:lnTo>
                  <a:lnTo>
                    <a:pt x="1483" y="3265"/>
                  </a:lnTo>
                  <a:lnTo>
                    <a:pt x="1478" y="3265"/>
                  </a:lnTo>
                  <a:lnTo>
                    <a:pt x="1477" y="3265"/>
                  </a:lnTo>
                  <a:lnTo>
                    <a:pt x="1473" y="3265"/>
                  </a:lnTo>
                  <a:lnTo>
                    <a:pt x="1467" y="3265"/>
                  </a:lnTo>
                  <a:lnTo>
                    <a:pt x="1463" y="3265"/>
                  </a:lnTo>
                  <a:lnTo>
                    <a:pt x="1462" y="3265"/>
                  </a:lnTo>
                  <a:lnTo>
                    <a:pt x="1457" y="3265"/>
                  </a:lnTo>
                  <a:lnTo>
                    <a:pt x="1452" y="3265"/>
                  </a:lnTo>
                  <a:lnTo>
                    <a:pt x="1446" y="3265"/>
                  </a:lnTo>
                  <a:lnTo>
                    <a:pt x="1442" y="3265"/>
                  </a:lnTo>
                  <a:lnTo>
                    <a:pt x="1266" y="3265"/>
                  </a:lnTo>
                  <a:lnTo>
                    <a:pt x="1345" y="3830"/>
                  </a:lnTo>
                  <a:lnTo>
                    <a:pt x="1294" y="3911"/>
                  </a:lnTo>
                  <a:lnTo>
                    <a:pt x="1345" y="3977"/>
                  </a:lnTo>
                  <a:lnTo>
                    <a:pt x="1117" y="4116"/>
                  </a:lnTo>
                  <a:lnTo>
                    <a:pt x="1112" y="4144"/>
                  </a:lnTo>
                  <a:lnTo>
                    <a:pt x="1106" y="4173"/>
                  </a:lnTo>
                  <a:lnTo>
                    <a:pt x="1103" y="4201"/>
                  </a:lnTo>
                  <a:lnTo>
                    <a:pt x="1099" y="4228"/>
                  </a:lnTo>
                  <a:lnTo>
                    <a:pt x="1097" y="4255"/>
                  </a:lnTo>
                  <a:lnTo>
                    <a:pt x="1096" y="4281"/>
                  </a:lnTo>
                  <a:lnTo>
                    <a:pt x="1096" y="4308"/>
                  </a:lnTo>
                  <a:lnTo>
                    <a:pt x="1096" y="4333"/>
                  </a:lnTo>
                  <a:lnTo>
                    <a:pt x="1097" y="4359"/>
                  </a:lnTo>
                  <a:lnTo>
                    <a:pt x="1098" y="4383"/>
                  </a:lnTo>
                  <a:lnTo>
                    <a:pt x="1100" y="4407"/>
                  </a:lnTo>
                  <a:lnTo>
                    <a:pt x="1104" y="4432"/>
                  </a:lnTo>
                  <a:lnTo>
                    <a:pt x="1112" y="4478"/>
                  </a:lnTo>
                  <a:lnTo>
                    <a:pt x="1121" y="4523"/>
                  </a:lnTo>
                  <a:lnTo>
                    <a:pt x="1133" y="4568"/>
                  </a:lnTo>
                  <a:lnTo>
                    <a:pt x="1147" y="4611"/>
                  </a:lnTo>
                  <a:lnTo>
                    <a:pt x="1162" y="4653"/>
                  </a:lnTo>
                  <a:lnTo>
                    <a:pt x="1179" y="4694"/>
                  </a:lnTo>
                  <a:lnTo>
                    <a:pt x="1198" y="4733"/>
                  </a:lnTo>
                  <a:lnTo>
                    <a:pt x="1218" y="4772"/>
                  </a:lnTo>
                  <a:lnTo>
                    <a:pt x="1238" y="4812"/>
                  </a:lnTo>
                  <a:lnTo>
                    <a:pt x="1259" y="4849"/>
                  </a:lnTo>
                  <a:lnTo>
                    <a:pt x="774" y="4849"/>
                  </a:lnTo>
                  <a:lnTo>
                    <a:pt x="774" y="2135"/>
                  </a:lnTo>
                  <a:lnTo>
                    <a:pt x="2185" y="2135"/>
                  </a:lnTo>
                  <a:lnTo>
                    <a:pt x="2185" y="4849"/>
                  </a:lnTo>
                  <a:lnTo>
                    <a:pt x="1780" y="4849"/>
                  </a:lnTo>
                  <a:lnTo>
                    <a:pt x="1801" y="4812"/>
                  </a:lnTo>
                  <a:lnTo>
                    <a:pt x="1821" y="4772"/>
                  </a:lnTo>
                  <a:lnTo>
                    <a:pt x="1841" y="4733"/>
                  </a:lnTo>
                  <a:lnTo>
                    <a:pt x="1859" y="4694"/>
                  </a:lnTo>
                  <a:lnTo>
                    <a:pt x="1876" y="4653"/>
                  </a:lnTo>
                  <a:lnTo>
                    <a:pt x="1892" y="4611"/>
                  </a:lnTo>
                  <a:lnTo>
                    <a:pt x="1905" y="4568"/>
                  </a:lnTo>
                  <a:lnTo>
                    <a:pt x="1917" y="4523"/>
                  </a:lnTo>
                  <a:lnTo>
                    <a:pt x="1927" y="4478"/>
                  </a:lnTo>
                  <a:lnTo>
                    <a:pt x="1935" y="4432"/>
                  </a:lnTo>
                  <a:lnTo>
                    <a:pt x="1938" y="4407"/>
                  </a:lnTo>
                  <a:lnTo>
                    <a:pt x="1941" y="4383"/>
                  </a:lnTo>
                  <a:lnTo>
                    <a:pt x="1942" y="4359"/>
                  </a:lnTo>
                  <a:lnTo>
                    <a:pt x="1943" y="4333"/>
                  </a:lnTo>
                  <a:lnTo>
                    <a:pt x="1943" y="4308"/>
                  </a:lnTo>
                  <a:lnTo>
                    <a:pt x="1942" y="4281"/>
                  </a:lnTo>
                  <a:lnTo>
                    <a:pt x="1941" y="4255"/>
                  </a:lnTo>
                  <a:lnTo>
                    <a:pt x="1938" y="4228"/>
                  </a:lnTo>
                  <a:lnTo>
                    <a:pt x="1936" y="4201"/>
                  </a:lnTo>
                  <a:lnTo>
                    <a:pt x="1932" y="4173"/>
                  </a:lnTo>
                  <a:lnTo>
                    <a:pt x="1927" y="4144"/>
                  </a:lnTo>
                  <a:lnTo>
                    <a:pt x="1922" y="4116"/>
                  </a:lnTo>
                  <a:lnTo>
                    <a:pt x="1694" y="3977"/>
                  </a:lnTo>
                  <a:lnTo>
                    <a:pt x="1745" y="3911"/>
                  </a:lnTo>
                  <a:lnTo>
                    <a:pt x="1694" y="3830"/>
                  </a:lnTo>
                  <a:lnTo>
                    <a:pt x="1771" y="3265"/>
                  </a:lnTo>
                  <a:lnTo>
                    <a:pt x="1597" y="3265"/>
                  </a:lnTo>
                  <a:close/>
                  <a:moveTo>
                    <a:pt x="4819" y="863"/>
                  </a:moveTo>
                  <a:lnTo>
                    <a:pt x="4819" y="1057"/>
                  </a:lnTo>
                  <a:lnTo>
                    <a:pt x="3585" y="1057"/>
                  </a:lnTo>
                  <a:lnTo>
                    <a:pt x="3585" y="863"/>
                  </a:lnTo>
                  <a:lnTo>
                    <a:pt x="4819" y="863"/>
                  </a:lnTo>
                  <a:close/>
                  <a:moveTo>
                    <a:pt x="5002" y="1108"/>
                  </a:moveTo>
                  <a:lnTo>
                    <a:pt x="5002" y="1379"/>
                  </a:lnTo>
                  <a:lnTo>
                    <a:pt x="3769" y="1379"/>
                  </a:lnTo>
                  <a:lnTo>
                    <a:pt x="3769" y="1108"/>
                  </a:lnTo>
                  <a:lnTo>
                    <a:pt x="5002" y="1108"/>
                  </a:lnTo>
                  <a:close/>
                  <a:moveTo>
                    <a:pt x="4891" y="1429"/>
                  </a:moveTo>
                  <a:lnTo>
                    <a:pt x="4891" y="1623"/>
                  </a:lnTo>
                  <a:lnTo>
                    <a:pt x="3657" y="1623"/>
                  </a:lnTo>
                  <a:lnTo>
                    <a:pt x="3657" y="1429"/>
                  </a:lnTo>
                  <a:lnTo>
                    <a:pt x="4891" y="1429"/>
                  </a:lnTo>
                  <a:close/>
                  <a:moveTo>
                    <a:pt x="4977" y="1659"/>
                  </a:moveTo>
                  <a:lnTo>
                    <a:pt x="4977" y="1853"/>
                  </a:lnTo>
                  <a:lnTo>
                    <a:pt x="3743" y="1853"/>
                  </a:lnTo>
                  <a:lnTo>
                    <a:pt x="3743" y="1659"/>
                  </a:lnTo>
                  <a:lnTo>
                    <a:pt x="4977" y="1659"/>
                  </a:lnTo>
                  <a:close/>
                  <a:moveTo>
                    <a:pt x="1643" y="596"/>
                  </a:moveTo>
                  <a:lnTo>
                    <a:pt x="1833" y="561"/>
                  </a:lnTo>
                  <a:lnTo>
                    <a:pt x="2061" y="1773"/>
                  </a:lnTo>
                  <a:lnTo>
                    <a:pt x="1871" y="1809"/>
                  </a:lnTo>
                  <a:lnTo>
                    <a:pt x="1643" y="596"/>
                  </a:lnTo>
                  <a:close/>
                  <a:moveTo>
                    <a:pt x="1388" y="596"/>
                  </a:moveTo>
                  <a:lnTo>
                    <a:pt x="1579" y="561"/>
                  </a:lnTo>
                  <a:lnTo>
                    <a:pt x="1807" y="1773"/>
                  </a:lnTo>
                  <a:lnTo>
                    <a:pt x="1616" y="1809"/>
                  </a:lnTo>
                  <a:lnTo>
                    <a:pt x="1388" y="596"/>
                  </a:lnTo>
                  <a:close/>
                  <a:moveTo>
                    <a:pt x="1134" y="596"/>
                  </a:moveTo>
                  <a:lnTo>
                    <a:pt x="1324" y="561"/>
                  </a:lnTo>
                  <a:lnTo>
                    <a:pt x="1551" y="1773"/>
                  </a:lnTo>
                  <a:lnTo>
                    <a:pt x="1361" y="1809"/>
                  </a:lnTo>
                  <a:lnTo>
                    <a:pt x="1134" y="596"/>
                  </a:lnTo>
                  <a:close/>
                  <a:moveTo>
                    <a:pt x="884" y="568"/>
                  </a:moveTo>
                  <a:lnTo>
                    <a:pt x="1077" y="568"/>
                  </a:lnTo>
                  <a:lnTo>
                    <a:pt x="1077" y="1802"/>
                  </a:lnTo>
                  <a:lnTo>
                    <a:pt x="884" y="1802"/>
                  </a:lnTo>
                  <a:lnTo>
                    <a:pt x="884" y="568"/>
                  </a:lnTo>
                  <a:close/>
                  <a:moveTo>
                    <a:pt x="3540" y="2418"/>
                  </a:moveTo>
                  <a:lnTo>
                    <a:pt x="3807" y="2354"/>
                  </a:lnTo>
                  <a:lnTo>
                    <a:pt x="4033" y="3306"/>
                  </a:lnTo>
                  <a:lnTo>
                    <a:pt x="3765" y="3369"/>
                  </a:lnTo>
                  <a:lnTo>
                    <a:pt x="3540" y="2418"/>
                  </a:lnTo>
                  <a:close/>
                  <a:moveTo>
                    <a:pt x="3622" y="2531"/>
                  </a:moveTo>
                  <a:lnTo>
                    <a:pt x="3639" y="2606"/>
                  </a:lnTo>
                  <a:lnTo>
                    <a:pt x="3791" y="2570"/>
                  </a:lnTo>
                  <a:lnTo>
                    <a:pt x="3773" y="2496"/>
                  </a:lnTo>
                  <a:lnTo>
                    <a:pt x="3622" y="2531"/>
                  </a:lnTo>
                  <a:close/>
                  <a:moveTo>
                    <a:pt x="3739" y="3028"/>
                  </a:moveTo>
                  <a:lnTo>
                    <a:pt x="3776" y="3184"/>
                  </a:lnTo>
                  <a:lnTo>
                    <a:pt x="3928" y="3148"/>
                  </a:lnTo>
                  <a:lnTo>
                    <a:pt x="3890" y="2991"/>
                  </a:lnTo>
                  <a:lnTo>
                    <a:pt x="3739" y="3028"/>
                  </a:lnTo>
                  <a:close/>
                  <a:moveTo>
                    <a:pt x="3193" y="2418"/>
                  </a:moveTo>
                  <a:lnTo>
                    <a:pt x="3418" y="3369"/>
                  </a:lnTo>
                  <a:lnTo>
                    <a:pt x="3687" y="3306"/>
                  </a:lnTo>
                  <a:lnTo>
                    <a:pt x="3461" y="2354"/>
                  </a:lnTo>
                  <a:lnTo>
                    <a:pt x="3193" y="2418"/>
                  </a:lnTo>
                  <a:close/>
                  <a:moveTo>
                    <a:pt x="3276" y="2531"/>
                  </a:moveTo>
                  <a:lnTo>
                    <a:pt x="3426" y="2496"/>
                  </a:lnTo>
                  <a:lnTo>
                    <a:pt x="3444" y="2570"/>
                  </a:lnTo>
                  <a:lnTo>
                    <a:pt x="3292" y="2606"/>
                  </a:lnTo>
                  <a:lnTo>
                    <a:pt x="3276" y="2531"/>
                  </a:lnTo>
                  <a:close/>
                  <a:moveTo>
                    <a:pt x="3393" y="3028"/>
                  </a:moveTo>
                  <a:lnTo>
                    <a:pt x="3429" y="3184"/>
                  </a:lnTo>
                  <a:lnTo>
                    <a:pt x="3581" y="3148"/>
                  </a:lnTo>
                  <a:lnTo>
                    <a:pt x="3544" y="2991"/>
                  </a:lnTo>
                  <a:lnTo>
                    <a:pt x="3393" y="3028"/>
                  </a:lnTo>
                  <a:close/>
                  <a:moveTo>
                    <a:pt x="2841" y="2418"/>
                  </a:moveTo>
                  <a:lnTo>
                    <a:pt x="3109" y="2354"/>
                  </a:lnTo>
                  <a:lnTo>
                    <a:pt x="3335" y="3306"/>
                  </a:lnTo>
                  <a:lnTo>
                    <a:pt x="3067" y="3369"/>
                  </a:lnTo>
                  <a:lnTo>
                    <a:pt x="2841" y="2418"/>
                  </a:lnTo>
                  <a:close/>
                  <a:moveTo>
                    <a:pt x="2923" y="2531"/>
                  </a:moveTo>
                  <a:lnTo>
                    <a:pt x="2941" y="2606"/>
                  </a:lnTo>
                  <a:lnTo>
                    <a:pt x="3092" y="2570"/>
                  </a:lnTo>
                  <a:lnTo>
                    <a:pt x="3075" y="2496"/>
                  </a:lnTo>
                  <a:lnTo>
                    <a:pt x="2923" y="2531"/>
                  </a:lnTo>
                  <a:close/>
                  <a:moveTo>
                    <a:pt x="3041" y="3028"/>
                  </a:moveTo>
                  <a:lnTo>
                    <a:pt x="3192" y="2991"/>
                  </a:lnTo>
                  <a:lnTo>
                    <a:pt x="3229" y="3148"/>
                  </a:lnTo>
                  <a:lnTo>
                    <a:pt x="3078" y="3184"/>
                  </a:lnTo>
                  <a:lnTo>
                    <a:pt x="3041" y="3028"/>
                  </a:lnTo>
                  <a:close/>
                  <a:moveTo>
                    <a:pt x="2553" y="2372"/>
                  </a:moveTo>
                  <a:lnTo>
                    <a:pt x="2828" y="2372"/>
                  </a:lnTo>
                  <a:lnTo>
                    <a:pt x="2828" y="3352"/>
                  </a:lnTo>
                  <a:lnTo>
                    <a:pt x="2553" y="3352"/>
                  </a:lnTo>
                  <a:lnTo>
                    <a:pt x="2553" y="2372"/>
                  </a:lnTo>
                  <a:close/>
                  <a:moveTo>
                    <a:pt x="2606" y="2503"/>
                  </a:moveTo>
                  <a:lnTo>
                    <a:pt x="2606" y="2579"/>
                  </a:lnTo>
                  <a:lnTo>
                    <a:pt x="2762" y="2579"/>
                  </a:lnTo>
                  <a:lnTo>
                    <a:pt x="2762" y="2503"/>
                  </a:lnTo>
                  <a:lnTo>
                    <a:pt x="2606" y="2503"/>
                  </a:lnTo>
                  <a:close/>
                  <a:moveTo>
                    <a:pt x="2606" y="3012"/>
                  </a:moveTo>
                  <a:lnTo>
                    <a:pt x="2606" y="3173"/>
                  </a:lnTo>
                  <a:lnTo>
                    <a:pt x="2762" y="3173"/>
                  </a:lnTo>
                  <a:lnTo>
                    <a:pt x="2762" y="3012"/>
                  </a:lnTo>
                  <a:lnTo>
                    <a:pt x="2606" y="3012"/>
                  </a:lnTo>
                  <a:close/>
                  <a:moveTo>
                    <a:pt x="5555" y="151"/>
                  </a:moveTo>
                  <a:lnTo>
                    <a:pt x="5555" y="374"/>
                  </a:lnTo>
                  <a:lnTo>
                    <a:pt x="5555" y="4849"/>
                  </a:lnTo>
                  <a:lnTo>
                    <a:pt x="5871" y="4849"/>
                  </a:lnTo>
                  <a:lnTo>
                    <a:pt x="5871" y="5585"/>
                  </a:lnTo>
                  <a:lnTo>
                    <a:pt x="0" y="5585"/>
                  </a:lnTo>
                  <a:lnTo>
                    <a:pt x="0" y="4849"/>
                  </a:lnTo>
                  <a:lnTo>
                    <a:pt x="326" y="4849"/>
                  </a:lnTo>
                  <a:lnTo>
                    <a:pt x="326" y="374"/>
                  </a:lnTo>
                  <a:lnTo>
                    <a:pt x="326" y="151"/>
                  </a:lnTo>
                  <a:lnTo>
                    <a:pt x="326" y="0"/>
                  </a:lnTo>
                  <a:lnTo>
                    <a:pt x="5555" y="0"/>
                  </a:lnTo>
                  <a:lnTo>
                    <a:pt x="5555" y="151"/>
                  </a:lnTo>
                  <a:close/>
                  <a:moveTo>
                    <a:pt x="2409" y="2135"/>
                  </a:moveTo>
                  <a:lnTo>
                    <a:pt x="2409" y="3385"/>
                  </a:lnTo>
                  <a:lnTo>
                    <a:pt x="5107" y="3385"/>
                  </a:lnTo>
                  <a:lnTo>
                    <a:pt x="5107" y="2135"/>
                  </a:lnTo>
                  <a:lnTo>
                    <a:pt x="2409" y="2135"/>
                  </a:lnTo>
                  <a:close/>
                  <a:moveTo>
                    <a:pt x="2409" y="3609"/>
                  </a:moveTo>
                  <a:lnTo>
                    <a:pt x="2409" y="4849"/>
                  </a:lnTo>
                  <a:lnTo>
                    <a:pt x="5107" y="4849"/>
                  </a:lnTo>
                  <a:lnTo>
                    <a:pt x="5107" y="3609"/>
                  </a:lnTo>
                  <a:lnTo>
                    <a:pt x="2409" y="3609"/>
                  </a:lnTo>
                  <a:close/>
                </a:path>
              </a:pathLst>
            </a:custGeom>
            <a:solidFill>
              <a:srgbClr val="4B649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3" name="文本框 40"/>
          <p:cNvSpPr txBox="1"/>
          <p:nvPr/>
        </p:nvSpPr>
        <p:spPr>
          <a:xfrm>
            <a:off x="3584575" y="2844165"/>
            <a:ext cx="141605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b="1" dirty="0">
                <a:solidFill>
                  <a:srgbClr val="4B649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第二部分</a:t>
            </a:r>
            <a:endParaRPr lang="zh-CN" altLang="en-US" sz="2400" b="1" dirty="0">
              <a:solidFill>
                <a:srgbClr val="4B649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2"/>
          <p:cNvSpPr txBox="1"/>
          <p:nvPr/>
        </p:nvSpPr>
        <p:spPr>
          <a:xfrm>
            <a:off x="3040063" y="2216150"/>
            <a:ext cx="5708650" cy="106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4B649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第一部分</a:t>
            </a:r>
            <a:endParaRPr lang="zh-CN" altLang="en-US" sz="4800" dirty="0">
              <a:solidFill>
                <a:srgbClr val="4B649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8195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6188" y="5200650"/>
            <a:ext cx="5865812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055" y="0"/>
            <a:ext cx="6002655" cy="1688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文本框 2"/>
          <p:cNvSpPr txBox="1"/>
          <p:nvPr/>
        </p:nvSpPr>
        <p:spPr>
          <a:xfrm>
            <a:off x="2584450" y="3459480"/>
            <a:ext cx="70237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solidFill>
                  <a:srgbClr val="4B649F"/>
                </a:solidFill>
              </a:rPr>
              <a:t>采集平台及企业登录操作</a:t>
            </a:r>
            <a:endParaRPr lang="zh-CN" altLang="en-US" sz="4800" dirty="0">
              <a:solidFill>
                <a:srgbClr val="4B649F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6"/>
          <p:cNvSpPr txBox="1"/>
          <p:nvPr/>
        </p:nvSpPr>
        <p:spPr>
          <a:xfrm>
            <a:off x="6867417" y="114618"/>
            <a:ext cx="203132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报表填报方式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2"/>
          <p:cNvSpPr txBox="1"/>
          <p:nvPr/>
        </p:nvSpPr>
        <p:spPr>
          <a:xfrm>
            <a:off x="607695" y="1131570"/>
            <a:ext cx="10634345" cy="4817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493395" marR="0" indent="-457200">
              <a:lnSpc>
                <a:spcPct val="150000"/>
              </a:lnSpc>
              <a:spcBef>
                <a:spcPct val="20000"/>
              </a:spcBef>
              <a:buClrTx/>
              <a:buSzPct val="85000"/>
              <a:buFont typeface="Wingdings" panose="05000000000000000000" charset="0"/>
              <a:buChar char="Ø"/>
              <a:defRPr sz="3200">
                <a:solidFill>
                  <a:srgbClr val="336699"/>
                </a:solidFill>
                <a:latin typeface="微软雅黑" panose="020B0503020204020204" pitchFamily="34" charset="-122"/>
              </a:defRPr>
            </a:lvl1pPr>
            <a:lvl2pPr marL="493395" marR="0">
              <a:lnSpc>
                <a:spcPct val="150000"/>
              </a:lnSpc>
              <a:spcBef>
                <a:spcPct val="20000"/>
              </a:spcBef>
              <a:buClrTx/>
              <a:buSzPct val="85000"/>
              <a:buFont typeface="Wingdings" panose="05000000000000000000" charset="0"/>
              <a:defRPr sz="3200">
                <a:solidFill>
                  <a:srgbClr val="336699"/>
                </a:solidFill>
                <a:latin typeface="微软雅黑" panose="020B0503020204020204" pitchFamily="34" charset="-122"/>
              </a:defRPr>
            </a:lvl2pPr>
          </a:lstStyle>
          <a:p>
            <a:pPr marL="457200"/>
            <a:r>
              <a:rPr lang="zh-CN" altLang="en-US" dirty="0">
                <a:solidFill>
                  <a:srgbClr val="4B649F"/>
                </a:solidFill>
              </a:rPr>
              <a:t>采集平台：第五次全国经济普查数据采集处理系统</a:t>
            </a:r>
            <a:endParaRPr lang="zh-CN" altLang="en-US" dirty="0">
              <a:solidFill>
                <a:srgbClr val="4B649F"/>
              </a:solidFill>
            </a:endParaRPr>
          </a:p>
          <a:p>
            <a:pPr marL="0" indent="493395">
              <a:buNone/>
            </a:pPr>
            <a:r>
              <a:rPr lang="en-US" altLang="zh-CN" dirty="0"/>
              <a:t>1.</a:t>
            </a:r>
            <a:r>
              <a:rPr lang="zh-CN" altLang="en-US" dirty="0"/>
              <a:t>投入产出调查单位需要在</a:t>
            </a:r>
            <a:r>
              <a:rPr lang="zh-CN" altLang="en-US" dirty="0">
                <a:sym typeface="+mn-ea"/>
              </a:rPr>
              <a:t>线下完成电子台账数据填写。</a:t>
            </a:r>
            <a:endParaRPr lang="zh-CN" altLang="en-US" dirty="0">
              <a:sym typeface="+mn-ea"/>
            </a:endParaRPr>
          </a:p>
          <a:p>
            <a:pPr marL="0" indent="493395">
              <a:buNone/>
            </a:pPr>
            <a:r>
              <a:rPr lang="en-US" altLang="zh-CN" dirty="0">
                <a:sym typeface="+mn-ea"/>
              </a:rPr>
              <a:t>2.</a:t>
            </a:r>
            <a:r>
              <a:rPr lang="zh-CN" altLang="en-US" dirty="0">
                <a:sym typeface="+mn-ea"/>
              </a:rPr>
              <a:t>调查单位通过平台端的</a:t>
            </a:r>
            <a:r>
              <a:rPr lang="en-US" altLang="zh-CN" dirty="0">
                <a:sym typeface="+mn-ea"/>
              </a:rPr>
              <a:t>【</a:t>
            </a:r>
            <a:r>
              <a:rPr lang="zh-CN" altLang="en-US" dirty="0">
                <a:sym typeface="+mn-ea"/>
              </a:rPr>
              <a:t>导入电子台账</a:t>
            </a:r>
            <a:r>
              <a:rPr lang="en-US" altLang="zh-CN" dirty="0">
                <a:sym typeface="+mn-ea"/>
              </a:rPr>
              <a:t>】</a:t>
            </a:r>
            <a:r>
              <a:rPr lang="zh-CN" altLang="en-US" dirty="0">
                <a:sym typeface="+mn-ea"/>
              </a:rPr>
              <a:t>功能将电子台账</a:t>
            </a:r>
            <a:r>
              <a:rPr lang="en-US" altLang="zh-CN" dirty="0">
                <a:sym typeface="+mn-ea"/>
              </a:rPr>
              <a:t>“</a:t>
            </a:r>
            <a:r>
              <a:rPr lang="zh-CN" altLang="en-US" dirty="0">
                <a:sym typeface="+mn-ea"/>
              </a:rPr>
              <a:t>一键导入</a:t>
            </a:r>
            <a:r>
              <a:rPr lang="en-US" altLang="zh-CN" dirty="0">
                <a:sym typeface="+mn-ea"/>
              </a:rPr>
              <a:t>”</a:t>
            </a:r>
            <a:r>
              <a:rPr lang="zh-CN" altLang="en-US" dirty="0">
                <a:sym typeface="+mn-ea"/>
              </a:rPr>
              <a:t>到系统；导入成功后，完成数据审核、上报。</a:t>
            </a:r>
            <a:endParaRPr lang="zh-CN" altLang="en-US" dirty="0">
              <a:sym typeface="+mn-ea"/>
            </a:endParaRPr>
          </a:p>
          <a:p>
            <a:pPr marL="36195" indent="0">
              <a:buNone/>
            </a:pPr>
            <a:endParaRPr lang="zh-CN" altLang="en-US" dirty="0">
              <a:sym typeface="+mn-ea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58" y="-7656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16"/>
          <p:cNvSpPr txBox="1"/>
          <p:nvPr/>
        </p:nvSpPr>
        <p:spPr>
          <a:xfrm>
            <a:off x="688701" y="931863"/>
            <a:ext cx="189507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1—</a:t>
            </a:r>
            <a:r>
              <a:rPr lang="zh-CN" altLang="en-US" sz="2400" b="1" dirty="0">
                <a:solidFill>
                  <a:schemeClr val="bg1"/>
                </a:solidFill>
              </a:rPr>
              <a:t>登录页面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3315" y="709295"/>
            <a:ext cx="6323965" cy="6012180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665913" y="0"/>
            <a:ext cx="2438400" cy="692150"/>
          </a:xfrm>
          <a:prstGeom prst="round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文本框 16"/>
          <p:cNvSpPr txBox="1"/>
          <p:nvPr/>
        </p:nvSpPr>
        <p:spPr>
          <a:xfrm>
            <a:off x="7027745" y="114618"/>
            <a:ext cx="1689886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2-</a:t>
            </a:r>
            <a:r>
              <a:rPr lang="zh-CN" altLang="en-US" sz="2400" b="1" dirty="0">
                <a:solidFill>
                  <a:schemeClr val="bg1"/>
                </a:solidFill>
              </a:rPr>
              <a:t>登录平台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958" y="-7656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2"/>
          <p:cNvSpPr txBox="1"/>
          <p:nvPr/>
        </p:nvSpPr>
        <p:spPr>
          <a:xfrm>
            <a:off x="3040063" y="2216150"/>
            <a:ext cx="57086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4B649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第二部分</a:t>
            </a:r>
            <a:endParaRPr lang="zh-CN" altLang="en-US" sz="4800" dirty="0">
              <a:solidFill>
                <a:srgbClr val="4B649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8195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6188" y="5200650"/>
            <a:ext cx="5865812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055" y="0"/>
            <a:ext cx="6002655" cy="1688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文本框 2"/>
          <p:cNvSpPr txBox="1"/>
          <p:nvPr/>
        </p:nvSpPr>
        <p:spPr>
          <a:xfrm>
            <a:off x="2383155" y="3415030"/>
            <a:ext cx="70237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4B649F"/>
                </a:solidFill>
              </a:rPr>
              <a:t>填报口径和填报范围</a:t>
            </a:r>
            <a:endParaRPr lang="zh-CN" altLang="en-US" sz="4800" dirty="0">
              <a:solidFill>
                <a:srgbClr val="4B649F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6"/>
          <p:cNvSpPr txBox="1"/>
          <p:nvPr/>
        </p:nvSpPr>
        <p:spPr>
          <a:xfrm>
            <a:off x="6867417" y="114618"/>
            <a:ext cx="203132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报表填报方式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2"/>
          <p:cNvSpPr txBox="1"/>
          <p:nvPr/>
        </p:nvSpPr>
        <p:spPr>
          <a:xfrm>
            <a:off x="607695" y="1131570"/>
            <a:ext cx="10634345" cy="4177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493395" marR="0" indent="-457200">
              <a:lnSpc>
                <a:spcPct val="150000"/>
              </a:lnSpc>
              <a:spcBef>
                <a:spcPct val="20000"/>
              </a:spcBef>
              <a:buClrTx/>
              <a:buSzPct val="85000"/>
              <a:buFont typeface="Wingdings" panose="05000000000000000000" charset="0"/>
              <a:buChar char="Ø"/>
              <a:defRPr sz="3200">
                <a:solidFill>
                  <a:srgbClr val="336699"/>
                </a:solidFill>
                <a:latin typeface="微软雅黑" panose="020B0503020204020204" pitchFamily="34" charset="-122"/>
              </a:defRPr>
            </a:lvl1pPr>
            <a:lvl2pPr marL="493395" marR="0">
              <a:lnSpc>
                <a:spcPct val="150000"/>
              </a:lnSpc>
              <a:spcBef>
                <a:spcPct val="20000"/>
              </a:spcBef>
              <a:buClrTx/>
              <a:buSzPct val="85000"/>
              <a:buFont typeface="Wingdings" panose="05000000000000000000" charset="0"/>
              <a:defRPr sz="3200">
                <a:solidFill>
                  <a:srgbClr val="336699"/>
                </a:solidFill>
                <a:latin typeface="微软雅黑" panose="020B0503020204020204" pitchFamily="34" charset="-122"/>
              </a:defRPr>
            </a:lvl2pPr>
          </a:lstStyle>
          <a:p>
            <a:pPr marL="457200"/>
            <a:r>
              <a:rPr lang="zh-CN" altLang="en-US" dirty="0">
                <a:solidFill>
                  <a:srgbClr val="4B649F"/>
                </a:solidFill>
              </a:rPr>
              <a:t>填报范围：</a:t>
            </a:r>
            <a:endParaRPr lang="zh-CN" altLang="en-US" dirty="0">
              <a:solidFill>
                <a:srgbClr val="4B649F"/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rgbClr val="4B649F"/>
                </a:solidFill>
              </a:rPr>
              <a:t>批发和零售业、住宿和餐饮业的重点调查单位</a:t>
            </a:r>
            <a:endParaRPr lang="zh-CN" altLang="en-US" dirty="0">
              <a:solidFill>
                <a:srgbClr val="4B649F"/>
              </a:solidFill>
            </a:endParaRPr>
          </a:p>
          <a:p>
            <a:pPr marL="457200"/>
            <a:r>
              <a:rPr lang="zh-CN" altLang="en-US" dirty="0">
                <a:solidFill>
                  <a:srgbClr val="4B649F"/>
                </a:solidFill>
              </a:rPr>
              <a:t>填报口径：法人口径</a:t>
            </a:r>
            <a:endParaRPr lang="zh-CN" altLang="en-US" dirty="0">
              <a:solidFill>
                <a:srgbClr val="4B649F"/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rgbClr val="4B649F"/>
                </a:solidFill>
              </a:rPr>
              <a:t>应该包含</a:t>
            </a:r>
            <a:r>
              <a:rPr lang="zh-CN" altLang="en-US" dirty="0">
                <a:solidFill>
                  <a:srgbClr val="FF0000"/>
                </a:solidFill>
              </a:rPr>
              <a:t>所有分公司</a:t>
            </a:r>
            <a:r>
              <a:rPr lang="zh-CN" altLang="en-US" dirty="0">
                <a:solidFill>
                  <a:srgbClr val="4B649F"/>
                </a:solidFill>
              </a:rPr>
              <a:t>的数据，</a:t>
            </a:r>
            <a:r>
              <a:rPr lang="zh-CN" altLang="en-US" dirty="0">
                <a:solidFill>
                  <a:srgbClr val="FF0000"/>
                </a:solidFill>
              </a:rPr>
              <a:t>不应该包含任何子公司数据</a:t>
            </a:r>
            <a:r>
              <a:rPr lang="zh-CN" altLang="en-US" dirty="0">
                <a:solidFill>
                  <a:srgbClr val="4B649F"/>
                </a:solidFill>
              </a:rPr>
              <a:t>。</a:t>
            </a:r>
            <a:endParaRPr lang="zh-CN" altLang="en-US" dirty="0">
              <a:solidFill>
                <a:srgbClr val="4B649F"/>
              </a:solidFill>
            </a:endParaRPr>
          </a:p>
          <a:p>
            <a:pPr marL="36195" indent="0">
              <a:buNone/>
            </a:pPr>
            <a:endParaRPr lang="zh-CN" altLang="en-US" dirty="0">
              <a:sym typeface="+mn-ea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58" y="-7656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2"/>
          <p:cNvSpPr txBox="1"/>
          <p:nvPr/>
        </p:nvSpPr>
        <p:spPr>
          <a:xfrm>
            <a:off x="3040063" y="2216150"/>
            <a:ext cx="57086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rgbClr val="4B649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第三部分</a:t>
            </a:r>
            <a:endParaRPr lang="zh-CN" altLang="en-US" sz="4800" dirty="0">
              <a:solidFill>
                <a:srgbClr val="4B649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8195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6188" y="5200650"/>
            <a:ext cx="5865812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055" y="0"/>
            <a:ext cx="6002655" cy="1688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文本框 2"/>
          <p:cNvSpPr txBox="1"/>
          <p:nvPr/>
        </p:nvSpPr>
        <p:spPr>
          <a:xfrm>
            <a:off x="3241675" y="3414713"/>
            <a:ext cx="5708650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800" dirty="0">
                <a:solidFill>
                  <a:srgbClr val="4B649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常见问题及处理办法</a:t>
            </a:r>
            <a:endParaRPr lang="zh-CN" altLang="en-US" sz="4800" dirty="0">
              <a:solidFill>
                <a:srgbClr val="4B649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6"/>
          <p:cNvSpPr txBox="1"/>
          <p:nvPr/>
        </p:nvSpPr>
        <p:spPr>
          <a:xfrm>
            <a:off x="6867417" y="114618"/>
            <a:ext cx="203132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报表填报方式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2"/>
          <p:cNvSpPr txBox="1"/>
          <p:nvPr/>
        </p:nvSpPr>
        <p:spPr>
          <a:xfrm>
            <a:off x="607695" y="1131570"/>
            <a:ext cx="10634345" cy="5654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493395" marR="0" indent="-457200">
              <a:lnSpc>
                <a:spcPct val="150000"/>
              </a:lnSpc>
              <a:spcBef>
                <a:spcPct val="20000"/>
              </a:spcBef>
              <a:buClrTx/>
              <a:buSzPct val="85000"/>
              <a:buFont typeface="Wingdings" panose="05000000000000000000" charset="0"/>
              <a:buChar char="Ø"/>
              <a:defRPr sz="3200">
                <a:solidFill>
                  <a:srgbClr val="336699"/>
                </a:solidFill>
                <a:latin typeface="微软雅黑" panose="020B0503020204020204" pitchFamily="34" charset="-122"/>
              </a:defRPr>
            </a:lvl1pPr>
            <a:lvl2pPr marL="493395" marR="0">
              <a:lnSpc>
                <a:spcPct val="150000"/>
              </a:lnSpc>
              <a:spcBef>
                <a:spcPct val="20000"/>
              </a:spcBef>
              <a:buClrTx/>
              <a:buSzPct val="85000"/>
              <a:buFont typeface="Wingdings" panose="05000000000000000000" charset="0"/>
              <a:defRPr sz="3200">
                <a:solidFill>
                  <a:srgbClr val="336699"/>
                </a:solidFill>
                <a:latin typeface="微软雅黑" panose="020B0503020204020204" pitchFamily="34" charset="-122"/>
              </a:defRPr>
            </a:lvl2pPr>
          </a:lstStyle>
          <a:p>
            <a:pPr marL="457200"/>
            <a:r>
              <a:rPr lang="zh-CN" altLang="en-US" dirty="0">
                <a:solidFill>
                  <a:srgbClr val="4B649F"/>
                </a:solidFill>
              </a:rPr>
              <a:t>电子台账填写要求</a:t>
            </a:r>
            <a:endParaRPr lang="zh-CN" altLang="en-US" dirty="0">
              <a:solidFill>
                <a:srgbClr val="4B649F"/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rgbClr val="4B649F"/>
                </a:solidFill>
              </a:rPr>
              <a:t>（1）请仔细阅读电子台账的“说明”账页，按照要求填写，计量单位为千元，精度为5位小数。</a:t>
            </a:r>
            <a:r>
              <a:rPr lang="zh-CN" altLang="en-US" dirty="0">
                <a:solidFill>
                  <a:srgbClr val="FF0000"/>
                </a:solidFill>
              </a:rPr>
              <a:t>注：务必填写</a:t>
            </a:r>
            <a:r>
              <a:rPr lang="en-US" altLang="zh-CN" dirty="0">
                <a:solidFill>
                  <a:srgbClr val="FF0000"/>
                </a:solidFill>
              </a:rPr>
              <a:t>5</a:t>
            </a:r>
            <a:r>
              <a:rPr lang="zh-CN" altLang="en-US" dirty="0">
                <a:solidFill>
                  <a:srgbClr val="FF0000"/>
                </a:solidFill>
              </a:rPr>
              <a:t>位小数</a:t>
            </a:r>
            <a:endParaRPr lang="zh-CN" altLang="en-US" dirty="0">
              <a:solidFill>
                <a:srgbClr val="4B649F"/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rgbClr val="4B649F"/>
                </a:solidFill>
              </a:rPr>
              <a:t>（2）电子台账的标红色账页需要调查单位填写。</a:t>
            </a:r>
            <a:endParaRPr lang="zh-CN" altLang="en-US" dirty="0">
              <a:solidFill>
                <a:srgbClr val="4B649F"/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rgbClr val="4B649F"/>
                </a:solidFill>
              </a:rPr>
              <a:t>（3）投入产出调查电子台账按照投入跟着产出走，不重不漏，从大到小的原则填写。</a:t>
            </a:r>
            <a:endParaRPr lang="zh-CN" altLang="en-US" dirty="0">
              <a:solidFill>
                <a:srgbClr val="4B649F"/>
              </a:solidFill>
            </a:endParaRPr>
          </a:p>
          <a:p>
            <a:pPr marL="36195" indent="0">
              <a:buNone/>
            </a:pPr>
            <a:endParaRPr lang="zh-CN" altLang="en-US" dirty="0">
              <a:sym typeface="+mn-ea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58" y="-7656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1274</Words>
  <Application>WPS 演示</Application>
  <PresentationFormat>宽屏</PresentationFormat>
  <Paragraphs>150</Paragraphs>
  <Slides>18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Calibri</vt:lpstr>
      <vt:lpstr>Wingdings</vt:lpstr>
      <vt:lpstr>Arial Unicode MS</vt:lpstr>
      <vt:lpstr>Office 主题</vt:lpstr>
      <vt:lpstr>1_Office 主题</vt:lpstr>
      <vt:lpstr>2_Office 主题</vt:lpstr>
      <vt:lpstr>3_Office 主题</vt:lpstr>
      <vt:lpstr>4_Office 主题</vt:lpstr>
      <vt:lpstr>5_Office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Administrator</cp:lastModifiedBy>
  <cp:revision>413</cp:revision>
  <dcterms:created xsi:type="dcterms:W3CDTF">2023-11-17T09:36:00Z</dcterms:created>
  <dcterms:modified xsi:type="dcterms:W3CDTF">2024-02-23T09:38:11Z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  <property fmtid="{D5CDD505-2E9C-101B-9397-08002B2CF9AE}" pid="3" name="ICV">
    <vt:lpwstr>5568770D6D5E4C619E87A784C04E6F68_13</vt:lpwstr>
  </property>
</Properties>
</file>