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7"/>
  </p:notesMasterIdLst>
  <p:handoutMasterIdLst>
    <p:handoutMasterId r:id="rId47"/>
  </p:handoutMasterIdLst>
  <p:sldIdLst>
    <p:sldId id="479" r:id="rId4"/>
    <p:sldId id="261" r:id="rId5"/>
    <p:sldId id="262" r:id="rId6"/>
    <p:sldId id="483" r:id="rId8"/>
    <p:sldId id="995" r:id="rId9"/>
    <p:sldId id="703" r:id="rId10"/>
    <p:sldId id="480" r:id="rId11"/>
    <p:sldId id="351" r:id="rId12"/>
    <p:sldId id="352" r:id="rId13"/>
    <p:sldId id="266" r:id="rId14"/>
    <p:sldId id="353" r:id="rId15"/>
    <p:sldId id="550" r:id="rId16"/>
    <p:sldId id="354" r:id="rId17"/>
    <p:sldId id="551" r:id="rId18"/>
    <p:sldId id="704" r:id="rId19"/>
    <p:sldId id="361" r:id="rId20"/>
    <p:sldId id="632" r:id="rId21"/>
    <p:sldId id="636" r:id="rId22"/>
    <p:sldId id="635" r:id="rId23"/>
    <p:sldId id="633" r:id="rId24"/>
    <p:sldId id="637" r:id="rId25"/>
    <p:sldId id="638" r:id="rId26"/>
    <p:sldId id="944" r:id="rId27"/>
    <p:sldId id="367" r:id="rId28"/>
    <p:sldId id="639" r:id="rId29"/>
    <p:sldId id="640" r:id="rId30"/>
    <p:sldId id="946" r:id="rId31"/>
    <p:sldId id="672" r:id="rId32"/>
    <p:sldId id="643" r:id="rId33"/>
    <p:sldId id="646" r:id="rId34"/>
    <p:sldId id="984" r:id="rId35"/>
    <p:sldId id="989" r:id="rId36"/>
    <p:sldId id="986" r:id="rId37"/>
    <p:sldId id="295" r:id="rId38"/>
    <p:sldId id="987" r:id="rId39"/>
    <p:sldId id="383" r:id="rId40"/>
    <p:sldId id="991" r:id="rId41"/>
    <p:sldId id="683" r:id="rId42"/>
    <p:sldId id="685" r:id="rId43"/>
    <p:sldId id="705" r:id="rId44"/>
    <p:sldId id="325" r:id="rId45"/>
    <p:sldId id="994" r:id="rId46"/>
  </p:sldIdLst>
  <p:sldSz cx="9144000" cy="6858000" type="screen4x3"/>
  <p:notesSz cx="6797675" cy="987425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C" initials="M"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5E7"/>
    <a:srgbClr val="F0D978"/>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1"/>
    <p:restoredTop sz="74705"/>
  </p:normalViewPr>
  <p:slideViewPr>
    <p:cSldViewPr showGuides="1">
      <p:cViewPr varScale="1">
        <p:scale>
          <a:sx n="65" d="100"/>
          <a:sy n="65" d="100"/>
        </p:scale>
        <p:origin x="-2124" y="-108"/>
      </p:cViewPr>
      <p:guideLst>
        <p:guide orient="horz" pos="2160"/>
        <p:guide pos="290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D9FDCB1-90E3-4DA5-B25B-625F916A8EBA}" type="doc">
      <dgm:prSet loTypeId="urn:microsoft.com/office/officeart/2005/8/layout/hierarchy1#1" loCatId="hierarchy" qsTypeId="urn:microsoft.com/office/officeart/2005/8/quickstyle/simple1#3" qsCatId="simple" csTypeId="urn:microsoft.com/office/officeart/2005/8/colors/accent1_2#1" csCatId="accent1" phldr="1"/>
      <dgm:spPr/>
      <dgm:t>
        <a:bodyPr/>
        <a:lstStyle/>
        <a:p>
          <a:endParaRPr lang="zh-CN" altLang="en-US"/>
        </a:p>
      </dgm:t>
    </dgm:pt>
    <dgm:pt modelId="{6436268A-59B3-4ECA-BC8A-0856EBD56C46}">
      <dgm:prSet phldrT="[文本]" phldr="0" custT="1"/>
      <dgm:spPr/>
      <dgm:t>
        <a:bodyPr vert="horz" wrap="square"/>
        <a:lstStyle/>
        <a:p>
          <a:pPr>
            <a:lnSpc>
              <a:spcPct val="100000"/>
            </a:lnSpc>
            <a:spcBef>
              <a:spcPct val="0"/>
            </a:spcBef>
            <a:spcAft>
              <a:spcPct val="35000"/>
            </a:spcAft>
          </a:pPr>
          <a:r>
            <a:rPr lang="zh-CN" altLang="en-US" sz="2800" b="1" dirty="0">
              <a:latin typeface="仿宋" panose="02010609060101010101" charset="-122"/>
              <a:ea typeface="仿宋" panose="02010609060101010101" charset="-122"/>
            </a:rPr>
            <a:t>应付职工薪酬</a:t>
          </a:r>
          <a:endParaRPr sz="2800" b="1" dirty="0">
            <a:latin typeface="仿宋" panose="02010609060101010101" charset="-122"/>
            <a:ea typeface="仿宋" panose="02010609060101010101" charset="-122"/>
          </a:endParaRPr>
        </a:p>
      </dgm:t>
    </dgm:pt>
    <dgm:pt modelId="{B87093C6-0288-4063-9383-1D32A385A6A8}" cxnId="{3222D57C-1FF9-4EB4-ACA7-8A8972D15D7D}" type="parTrans">
      <dgm:prSet/>
      <dgm:spPr/>
      <dgm:t>
        <a:bodyPr/>
        <a:lstStyle/>
        <a:p>
          <a:endParaRPr lang="zh-CN" altLang="en-US"/>
        </a:p>
      </dgm:t>
    </dgm:pt>
    <dgm:pt modelId="{8D5AB623-4451-4523-9919-8B3489196382}" cxnId="{3222D57C-1FF9-4EB4-ACA7-8A8972D15D7D}" type="sibTrans">
      <dgm:prSet/>
      <dgm:spPr/>
      <dgm:t>
        <a:bodyPr/>
        <a:lstStyle/>
        <a:p>
          <a:endParaRPr lang="zh-CN" altLang="en-US"/>
        </a:p>
      </dgm:t>
    </dgm:pt>
    <dgm:pt modelId="{44B5327C-19A8-4489-81C6-7E27A05A6EF6}">
      <dgm:prSet phldrT="[文本]"/>
      <dgm:spPr/>
      <dgm:t>
        <a:bodyPr/>
        <a:lstStyle/>
        <a:p>
          <a:r>
            <a:rPr lang="zh-CN" altLang="en-US"/>
            <a:t>工资奖金津贴和补贴</a:t>
          </a:r>
        </a:p>
      </dgm:t>
    </dgm:pt>
    <dgm:pt modelId="{83170847-2A8C-479F-8A81-B0DED21D8318}" cxnId="{8E02C325-FEFC-4EF3-A1E4-FF18BF6BD3B2}" type="parTrans">
      <dgm:prSet/>
      <dgm:spPr/>
      <dgm:t>
        <a:bodyPr/>
        <a:lstStyle/>
        <a:p>
          <a:endParaRPr lang="zh-CN" altLang="en-US"/>
        </a:p>
      </dgm:t>
    </dgm:pt>
    <dgm:pt modelId="{BC3230CD-4F04-4BCE-890E-8C270221F3CA}" cxnId="{8E02C325-FEFC-4EF3-A1E4-FF18BF6BD3B2}" type="sibTrans">
      <dgm:prSet/>
      <dgm:spPr/>
      <dgm:t>
        <a:bodyPr/>
        <a:lstStyle/>
        <a:p>
          <a:endParaRPr lang="zh-CN" altLang="en-US"/>
        </a:p>
      </dgm:t>
    </dgm:pt>
    <dgm:pt modelId="{5958D94B-9C88-4BB1-99E3-DD0EE38607BC}">
      <dgm:prSet phldrT="[文本]" phldr="0" custT="0"/>
      <dgm:spPr/>
      <dgm:t>
        <a:bodyPr vert="horz" wrap="square"/>
        <a:lstStyle/>
        <a:p>
          <a:pPr>
            <a:lnSpc>
              <a:spcPct val="100000"/>
            </a:lnSpc>
            <a:spcBef>
              <a:spcPct val="0"/>
            </a:spcBef>
            <a:spcAft>
              <a:spcPct val="35000"/>
            </a:spcAft>
          </a:pPr>
          <a:r>
            <a:rPr lang="zh-CN" altLang="en-US" b="1">
              <a:solidFill>
                <a:srgbClr val="FF0000"/>
              </a:solidFill>
            </a:rPr>
            <a:t>职工福利费</a:t>
          </a:r>
        </a:p>
      </dgm:t>
    </dgm:pt>
    <dgm:pt modelId="{FF254D8F-9C42-44D4-B304-AAE89E77B0AC}" cxnId="{F5ECA1E9-77CC-4230-841B-52DD90EC22C4}" type="parTrans">
      <dgm:prSet/>
      <dgm:spPr/>
      <dgm:t>
        <a:bodyPr/>
        <a:lstStyle/>
        <a:p>
          <a:endParaRPr lang="zh-CN" altLang="en-US"/>
        </a:p>
      </dgm:t>
    </dgm:pt>
    <dgm:pt modelId="{E32A332E-A0CE-49C2-9CF2-B23530D74B77}" cxnId="{F5ECA1E9-77CC-4230-841B-52DD90EC22C4}" type="sibTrans">
      <dgm:prSet/>
      <dgm:spPr/>
      <dgm:t>
        <a:bodyPr/>
        <a:lstStyle/>
        <a:p>
          <a:endParaRPr lang="zh-CN" altLang="en-US"/>
        </a:p>
      </dgm:t>
    </dgm:pt>
    <dgm:pt modelId="{59131FF4-C43B-488E-B6D9-7ADBC6CEA4DE}">
      <dgm:prSet/>
      <dgm:spPr/>
      <dgm:t>
        <a:bodyPr/>
        <a:lstStyle/>
        <a:p>
          <a:r>
            <a:rPr lang="zh-CN" altLang="en-US"/>
            <a:t>社会保险费</a:t>
          </a:r>
        </a:p>
      </dgm:t>
    </dgm:pt>
    <dgm:pt modelId="{26DFAEA1-8EA4-4E58-88EE-2241D94579F7}" cxnId="{4B6F5A27-EF06-4FD5-9A29-C29048CEA01A}" type="parTrans">
      <dgm:prSet/>
      <dgm:spPr/>
      <dgm:t>
        <a:bodyPr/>
        <a:lstStyle/>
        <a:p>
          <a:endParaRPr lang="zh-CN" altLang="en-US"/>
        </a:p>
      </dgm:t>
    </dgm:pt>
    <dgm:pt modelId="{CEAC6796-4E1A-459F-AF6D-F876AA4A74AB}" cxnId="{4B6F5A27-EF06-4FD5-9A29-C29048CEA01A}" type="sibTrans">
      <dgm:prSet/>
      <dgm:spPr/>
      <dgm:t>
        <a:bodyPr/>
        <a:lstStyle/>
        <a:p>
          <a:endParaRPr lang="zh-CN" altLang="en-US"/>
        </a:p>
      </dgm:t>
    </dgm:pt>
    <dgm:pt modelId="{D3A01B6D-3975-4375-B28F-F0DD8EBD15D8}">
      <dgm:prSet/>
      <dgm:spPr/>
      <dgm:t>
        <a:bodyPr/>
        <a:lstStyle/>
        <a:p>
          <a:r>
            <a:rPr lang="zh-CN" altLang="en-US"/>
            <a:t>住房公积金</a:t>
          </a:r>
        </a:p>
      </dgm:t>
    </dgm:pt>
    <dgm:pt modelId="{53806C17-016C-4C5A-9BCC-619BC45E36F4}" cxnId="{34E50CEB-ECE0-4936-9A50-7F706E4F73D3}" type="parTrans">
      <dgm:prSet/>
      <dgm:spPr/>
      <dgm:t>
        <a:bodyPr/>
        <a:lstStyle/>
        <a:p>
          <a:endParaRPr lang="zh-CN" altLang="en-US"/>
        </a:p>
      </dgm:t>
    </dgm:pt>
    <dgm:pt modelId="{C12B4E0D-6EB9-474D-8810-0391B9AEFEF2}" cxnId="{34E50CEB-ECE0-4936-9A50-7F706E4F73D3}" type="sibTrans">
      <dgm:prSet/>
      <dgm:spPr/>
      <dgm:t>
        <a:bodyPr/>
        <a:lstStyle/>
        <a:p>
          <a:endParaRPr lang="zh-CN" altLang="en-US"/>
        </a:p>
      </dgm:t>
    </dgm:pt>
    <dgm:pt modelId="{1BA55645-CDF1-4A8E-989D-1B41CB459728}">
      <dgm:prSet/>
      <dgm:spPr/>
      <dgm:t>
        <a:bodyPr/>
        <a:lstStyle/>
        <a:p>
          <a:r>
            <a:rPr lang="zh-CN" altLang="en-US"/>
            <a:t>工会经费</a:t>
          </a:r>
        </a:p>
      </dgm:t>
    </dgm:pt>
    <dgm:pt modelId="{528F2C69-1B0F-4A04-B1A0-C69F166F5B0F}" cxnId="{082D08D2-CF3B-49E1-A82F-54E29407B0CB}" type="parTrans">
      <dgm:prSet/>
      <dgm:spPr/>
      <dgm:t>
        <a:bodyPr/>
        <a:lstStyle/>
        <a:p>
          <a:endParaRPr lang="zh-CN" altLang="en-US"/>
        </a:p>
      </dgm:t>
    </dgm:pt>
    <dgm:pt modelId="{BFBF1256-1652-463E-8EE8-3A8CE9E8A707}" cxnId="{082D08D2-CF3B-49E1-A82F-54E29407B0CB}" type="sibTrans">
      <dgm:prSet/>
      <dgm:spPr/>
      <dgm:t>
        <a:bodyPr/>
        <a:lstStyle/>
        <a:p>
          <a:endParaRPr lang="zh-CN" altLang="en-US"/>
        </a:p>
      </dgm:t>
    </dgm:pt>
    <dgm:pt modelId="{9DB9CD06-D490-4CC0-BC5C-1C7273F8AC02}">
      <dgm:prSet/>
      <dgm:spPr/>
      <dgm:t>
        <a:bodyPr/>
        <a:lstStyle/>
        <a:p>
          <a:r>
            <a:rPr lang="zh-CN" altLang="en-US"/>
            <a:t>职工教育经费</a:t>
          </a:r>
        </a:p>
      </dgm:t>
    </dgm:pt>
    <dgm:pt modelId="{D72992FC-2DBE-4081-960A-537541A941FD}" cxnId="{EE73FB7D-DCAB-4833-9E13-6C37488C1F7D}" type="parTrans">
      <dgm:prSet/>
      <dgm:spPr/>
      <dgm:t>
        <a:bodyPr/>
        <a:lstStyle/>
        <a:p>
          <a:endParaRPr lang="zh-CN" altLang="en-US"/>
        </a:p>
      </dgm:t>
    </dgm:pt>
    <dgm:pt modelId="{4ACC8666-B26D-449B-A7FE-2DCA1396C7D3}" cxnId="{EE73FB7D-DCAB-4833-9E13-6C37488C1F7D}" type="sibTrans">
      <dgm:prSet/>
      <dgm:spPr/>
      <dgm:t>
        <a:bodyPr/>
        <a:lstStyle/>
        <a:p>
          <a:endParaRPr lang="zh-CN" altLang="en-US"/>
        </a:p>
      </dgm:t>
    </dgm:pt>
    <dgm:pt modelId="{4B512EDD-01B4-4A49-9C56-DD787ED78540}">
      <dgm:prSet/>
      <dgm:spPr/>
      <dgm:t>
        <a:bodyPr/>
        <a:lstStyle/>
        <a:p>
          <a:r>
            <a:rPr lang="zh-CN" altLang="en-US"/>
            <a:t>非货币性福利</a:t>
          </a:r>
        </a:p>
      </dgm:t>
    </dgm:pt>
    <dgm:pt modelId="{4CE24D3B-9BAC-41AC-B771-98F9FAF67B05}" cxnId="{FA768EDE-10E2-41FF-9218-193D21E1C129}" type="parTrans">
      <dgm:prSet/>
      <dgm:spPr/>
      <dgm:t>
        <a:bodyPr/>
        <a:lstStyle/>
        <a:p>
          <a:endParaRPr lang="zh-CN" altLang="en-US"/>
        </a:p>
      </dgm:t>
    </dgm:pt>
    <dgm:pt modelId="{A84F49BD-896C-45B0-98D3-6855B5BBF28E}" cxnId="{FA768EDE-10E2-41FF-9218-193D21E1C129}" type="sibTrans">
      <dgm:prSet/>
      <dgm:spPr/>
      <dgm:t>
        <a:bodyPr/>
        <a:lstStyle/>
        <a:p>
          <a:endParaRPr lang="zh-CN" altLang="en-US"/>
        </a:p>
      </dgm:t>
    </dgm:pt>
    <dgm:pt modelId="{1FC0E080-3E1B-4A28-BEF4-76D01571AF68}">
      <dgm:prSet/>
      <dgm:spPr/>
      <dgm:t>
        <a:bodyPr/>
        <a:lstStyle/>
        <a:p>
          <a:r>
            <a:rPr lang="zh-CN" altLang="en-US"/>
            <a:t>辞退补偿</a:t>
          </a:r>
        </a:p>
      </dgm:t>
    </dgm:pt>
    <dgm:pt modelId="{AAD14DE2-5391-4F38-90B4-2F4722E13EE2}" cxnId="{50EF7E87-867D-4BE9-B746-FE9927686AC8}" type="parTrans">
      <dgm:prSet/>
      <dgm:spPr/>
      <dgm:t>
        <a:bodyPr/>
        <a:lstStyle/>
        <a:p>
          <a:endParaRPr lang="zh-CN" altLang="en-US"/>
        </a:p>
      </dgm:t>
    </dgm:pt>
    <dgm:pt modelId="{B58D6FD7-41F2-4FDD-BAEF-BCB5CF5E0F42}" cxnId="{50EF7E87-867D-4BE9-B746-FE9927686AC8}" type="sibTrans">
      <dgm:prSet/>
      <dgm:spPr/>
      <dgm:t>
        <a:bodyPr/>
        <a:lstStyle/>
        <a:p>
          <a:endParaRPr lang="zh-CN" altLang="en-US"/>
        </a:p>
      </dgm:t>
    </dgm:pt>
    <dgm:pt modelId="{1A1CF7BD-BEE7-4BBF-BBCB-560D8536A612}">
      <dgm:prSet/>
      <dgm:spPr/>
      <dgm:t>
        <a:bodyPr/>
        <a:lstStyle/>
        <a:p>
          <a:r>
            <a:rPr lang="zh-CN" altLang="en-US"/>
            <a:t>带薪缺勤</a:t>
          </a:r>
        </a:p>
      </dgm:t>
    </dgm:pt>
    <dgm:pt modelId="{F78DC203-2210-4EA4-9686-C95E6DB1E598}" cxnId="{F7AC7604-8109-4014-A5FD-10DC8F33EB25}" type="parTrans">
      <dgm:prSet/>
      <dgm:spPr/>
      <dgm:t>
        <a:bodyPr/>
        <a:lstStyle/>
        <a:p>
          <a:endParaRPr lang="zh-CN" altLang="en-US"/>
        </a:p>
      </dgm:t>
    </dgm:pt>
    <dgm:pt modelId="{B7EF0497-7EAE-4D3B-BF57-4BB36A63630C}" cxnId="{F7AC7604-8109-4014-A5FD-10DC8F33EB25}" type="sibTrans">
      <dgm:prSet/>
      <dgm:spPr/>
      <dgm:t>
        <a:bodyPr/>
        <a:lstStyle/>
        <a:p>
          <a:endParaRPr lang="zh-CN" altLang="en-US"/>
        </a:p>
      </dgm:t>
    </dgm:pt>
    <dgm:pt modelId="{D09D59A9-FCC1-42A5-B02F-85E506246BA9}">
      <dgm:prSet/>
      <dgm:spPr/>
      <dgm:t>
        <a:bodyPr/>
        <a:lstStyle/>
        <a:p>
          <a:r>
            <a:rPr lang="zh-CN" altLang="en-US" dirty="0"/>
            <a:t>利润分享计划</a:t>
          </a:r>
        </a:p>
      </dgm:t>
    </dgm:pt>
    <dgm:pt modelId="{2EE45801-6BE5-4260-A1FA-5EE6C42D3FEC}" cxnId="{D05253BF-C668-4D03-9F17-E04CDBDF9575}" type="parTrans">
      <dgm:prSet/>
      <dgm:spPr/>
      <dgm:t>
        <a:bodyPr/>
        <a:lstStyle/>
        <a:p>
          <a:endParaRPr lang="zh-CN" altLang="en-US"/>
        </a:p>
      </dgm:t>
    </dgm:pt>
    <dgm:pt modelId="{9EB632DD-560C-4E50-8022-9B3C045CFCCA}" cxnId="{D05253BF-C668-4D03-9F17-E04CDBDF9575}" type="sibTrans">
      <dgm:prSet/>
      <dgm:spPr/>
      <dgm:t>
        <a:bodyPr/>
        <a:lstStyle/>
        <a:p>
          <a:endParaRPr lang="zh-CN" altLang="en-US"/>
        </a:p>
      </dgm:t>
    </dgm:pt>
    <dgm:pt modelId="{3B93B2B5-65C4-4421-A9CC-3308E3B04D38}">
      <dgm:prSet phldr="0" custT="1">
        <dgm:style>
          <a:lnRef idx="2">
            <a:schemeClr val="accent2"/>
          </a:lnRef>
          <a:fillRef idx="1">
            <a:schemeClr val="lt1"/>
          </a:fillRef>
          <a:effectRef idx="0">
            <a:schemeClr val="accent2"/>
          </a:effectRef>
          <a:fontRef idx="minor">
            <a:schemeClr val="dk1"/>
          </a:fontRef>
        </dgm:style>
      </dgm:prSet>
      <dgm:spPr/>
      <dgm:t>
        <a:bodyPr vert="horz" wrap="square"/>
        <a:lstStyle/>
        <a:p>
          <a:pPr>
            <a:lnSpc>
              <a:spcPct val="100000"/>
            </a:lnSpc>
            <a:spcBef>
              <a:spcPct val="0"/>
            </a:spcBef>
            <a:spcAft>
              <a:spcPct val="35000"/>
            </a:spcAft>
          </a:pPr>
          <a:r>
            <a:rPr lang="zh-CN" altLang="en-US" sz="1800" dirty="0"/>
            <a:t>其他职工薪酬</a:t>
          </a:r>
        </a:p>
      </dgm:t>
    </dgm:pt>
    <dgm:pt modelId="{244227E3-DEFA-47AF-BD6E-30960E10437E}" cxnId="{8227F798-1DBB-4CEF-9500-0908160F91BF}" type="parTrans">
      <dgm:prSet/>
      <dgm:spPr/>
      <dgm:t>
        <a:bodyPr/>
        <a:lstStyle/>
        <a:p>
          <a:endParaRPr lang="zh-CN" altLang="en-US"/>
        </a:p>
      </dgm:t>
    </dgm:pt>
    <dgm:pt modelId="{173E7EA6-0A02-4D18-BFC9-A9FD76E9DA24}" cxnId="{8227F798-1DBB-4CEF-9500-0908160F91BF}" type="sibTrans">
      <dgm:prSet/>
      <dgm:spPr/>
      <dgm:t>
        <a:bodyPr/>
        <a:lstStyle/>
        <a:p>
          <a:endParaRPr lang="zh-CN" altLang="en-US"/>
        </a:p>
      </dgm:t>
    </dgm:pt>
    <dgm:pt modelId="{0A45F0E6-BE91-4A86-B57B-1693DB8531D0}" type="pres">
      <dgm:prSet presAssocID="{8D9FDCB1-90E3-4DA5-B25B-625F916A8EBA}" presName="hierChild1" presStyleCnt="0">
        <dgm:presLayoutVars>
          <dgm:chPref val="1"/>
          <dgm:dir/>
          <dgm:animOne val="branch"/>
          <dgm:animLvl val="lvl"/>
          <dgm:resizeHandles/>
        </dgm:presLayoutVars>
      </dgm:prSet>
      <dgm:spPr/>
      <dgm:t>
        <a:bodyPr/>
        <a:lstStyle/>
        <a:p>
          <a:endParaRPr lang="zh-CN" altLang="en-US"/>
        </a:p>
      </dgm:t>
    </dgm:pt>
    <dgm:pt modelId="{21AA944D-8D66-40FD-A85B-8A0A7E9C2C0E}" type="pres">
      <dgm:prSet presAssocID="{6436268A-59B3-4ECA-BC8A-0856EBD56C46}" presName="hierRoot1" presStyleCnt="0"/>
      <dgm:spPr/>
    </dgm:pt>
    <dgm:pt modelId="{D37647BA-1408-45C6-B1C5-E3C837FD2974}" type="pres">
      <dgm:prSet presAssocID="{6436268A-59B3-4ECA-BC8A-0856EBD56C46}" presName="composite" presStyleCnt="0"/>
      <dgm:spPr/>
    </dgm:pt>
    <dgm:pt modelId="{22DF6A83-D822-4A0C-819A-04C66CA0EA29}" type="pres">
      <dgm:prSet presAssocID="{6436268A-59B3-4ECA-BC8A-0856EBD56C46}" presName="background" presStyleLbl="node0" presStyleIdx="0" presStyleCnt="1"/>
      <dgm:spPr/>
    </dgm:pt>
    <dgm:pt modelId="{B2BBA727-FD2D-4FCE-890D-8975406C6612}" type="pres">
      <dgm:prSet presAssocID="{6436268A-59B3-4ECA-BC8A-0856EBD56C46}" presName="text" presStyleLbl="fgAcc0" presStyleIdx="0" presStyleCnt="1" custScaleX="449091" custScaleY="183772">
        <dgm:presLayoutVars>
          <dgm:chPref val="3"/>
        </dgm:presLayoutVars>
      </dgm:prSet>
      <dgm:spPr/>
      <dgm:t>
        <a:bodyPr/>
        <a:lstStyle/>
        <a:p>
          <a:endParaRPr lang="zh-CN" altLang="en-US"/>
        </a:p>
      </dgm:t>
    </dgm:pt>
    <dgm:pt modelId="{1884AD3E-0F1B-45A1-ADB5-71B246AC8D47}" type="pres">
      <dgm:prSet presAssocID="{6436268A-59B3-4ECA-BC8A-0856EBD56C46}" presName="hierChild2" presStyleCnt="0"/>
      <dgm:spPr/>
    </dgm:pt>
    <dgm:pt modelId="{1253D96A-5113-4A89-A64C-22A7D170696B}" type="pres">
      <dgm:prSet presAssocID="{83170847-2A8C-479F-8A81-B0DED21D8318}" presName="Name10" presStyleLbl="parChTrans1D2" presStyleIdx="0" presStyleCnt="11"/>
      <dgm:spPr/>
      <dgm:t>
        <a:bodyPr/>
        <a:lstStyle/>
        <a:p>
          <a:endParaRPr lang="zh-CN" altLang="en-US"/>
        </a:p>
      </dgm:t>
    </dgm:pt>
    <dgm:pt modelId="{032C4856-CE66-4CB6-8C22-48A9059E5131}" type="pres">
      <dgm:prSet presAssocID="{44B5327C-19A8-4489-81C6-7E27A05A6EF6}" presName="hierRoot2" presStyleCnt="0"/>
      <dgm:spPr/>
    </dgm:pt>
    <dgm:pt modelId="{ED504B7A-B2DE-42F4-8FFD-7C85794D1F65}" type="pres">
      <dgm:prSet presAssocID="{44B5327C-19A8-4489-81C6-7E27A05A6EF6}" presName="composite2" presStyleCnt="0"/>
      <dgm:spPr/>
    </dgm:pt>
    <dgm:pt modelId="{106BDA16-F20D-4957-9136-0842036D370D}" type="pres">
      <dgm:prSet presAssocID="{44B5327C-19A8-4489-81C6-7E27A05A6EF6}" presName="background2" presStyleLbl="node2" presStyleIdx="0" presStyleCnt="11"/>
      <dgm:spPr/>
    </dgm:pt>
    <dgm:pt modelId="{278162C7-FE40-4E65-94D4-42C426BBED5E}" type="pres">
      <dgm:prSet presAssocID="{44B5327C-19A8-4489-81C6-7E27A05A6EF6}" presName="text2" presStyleLbl="fgAcc2" presStyleIdx="0" presStyleCnt="11" custScaleX="116988" custScaleY="566378">
        <dgm:presLayoutVars>
          <dgm:chPref val="3"/>
        </dgm:presLayoutVars>
      </dgm:prSet>
      <dgm:spPr/>
      <dgm:t>
        <a:bodyPr/>
        <a:lstStyle/>
        <a:p>
          <a:endParaRPr lang="zh-CN" altLang="en-US"/>
        </a:p>
      </dgm:t>
    </dgm:pt>
    <dgm:pt modelId="{A1B07801-C793-4D4B-ADDD-C041D338B927}" type="pres">
      <dgm:prSet presAssocID="{44B5327C-19A8-4489-81C6-7E27A05A6EF6}" presName="hierChild3" presStyleCnt="0"/>
      <dgm:spPr/>
    </dgm:pt>
    <dgm:pt modelId="{3739D8C2-4E9C-4C1F-B7C5-B72E85D24CF6}" type="pres">
      <dgm:prSet presAssocID="{FF254D8F-9C42-44D4-B304-AAE89E77B0AC}" presName="Name10" presStyleLbl="parChTrans1D2" presStyleIdx="1" presStyleCnt="11"/>
      <dgm:spPr/>
      <dgm:t>
        <a:bodyPr/>
        <a:lstStyle/>
        <a:p>
          <a:endParaRPr lang="zh-CN" altLang="en-US"/>
        </a:p>
      </dgm:t>
    </dgm:pt>
    <dgm:pt modelId="{E731F617-7278-4615-9FB7-BD52050CFDB8}" type="pres">
      <dgm:prSet presAssocID="{5958D94B-9C88-4BB1-99E3-DD0EE38607BC}" presName="hierRoot2" presStyleCnt="0"/>
      <dgm:spPr/>
    </dgm:pt>
    <dgm:pt modelId="{F0730DDB-E407-4308-82D5-917B3A7CF088}" type="pres">
      <dgm:prSet presAssocID="{5958D94B-9C88-4BB1-99E3-DD0EE38607BC}" presName="composite2" presStyleCnt="0"/>
      <dgm:spPr/>
    </dgm:pt>
    <dgm:pt modelId="{EF39CAA6-98BA-41FF-838A-B81EB8541C63}" type="pres">
      <dgm:prSet presAssocID="{5958D94B-9C88-4BB1-99E3-DD0EE38607BC}" presName="background2" presStyleLbl="node2" presStyleIdx="1" presStyleCnt="11"/>
      <dgm:spPr/>
    </dgm:pt>
    <dgm:pt modelId="{69CFC652-E9EB-4D47-A370-2315B6D05ABE}" type="pres">
      <dgm:prSet presAssocID="{5958D94B-9C88-4BB1-99E3-DD0EE38607BC}" presName="text2" presStyleLbl="fgAcc2" presStyleIdx="1" presStyleCnt="11" custScaleX="106956" custScaleY="558936">
        <dgm:presLayoutVars>
          <dgm:chPref val="3"/>
        </dgm:presLayoutVars>
      </dgm:prSet>
      <dgm:spPr/>
      <dgm:t>
        <a:bodyPr/>
        <a:lstStyle/>
        <a:p>
          <a:endParaRPr lang="zh-CN" altLang="en-US"/>
        </a:p>
      </dgm:t>
    </dgm:pt>
    <dgm:pt modelId="{27D183B6-AC27-4743-9EFA-7443E020B29D}" type="pres">
      <dgm:prSet presAssocID="{5958D94B-9C88-4BB1-99E3-DD0EE38607BC}" presName="hierChild3" presStyleCnt="0"/>
      <dgm:spPr/>
    </dgm:pt>
    <dgm:pt modelId="{1C12595A-B936-4525-9607-81DB66638242}" type="pres">
      <dgm:prSet presAssocID="{26DFAEA1-8EA4-4E58-88EE-2241D94579F7}" presName="Name10" presStyleLbl="parChTrans1D2" presStyleIdx="2" presStyleCnt="11"/>
      <dgm:spPr/>
      <dgm:t>
        <a:bodyPr/>
        <a:lstStyle/>
        <a:p>
          <a:endParaRPr lang="zh-CN" altLang="en-US"/>
        </a:p>
      </dgm:t>
    </dgm:pt>
    <dgm:pt modelId="{48C21702-EF35-4827-8BC1-B7C0BB75EE4F}" type="pres">
      <dgm:prSet presAssocID="{59131FF4-C43B-488E-B6D9-7ADBC6CEA4DE}" presName="hierRoot2" presStyleCnt="0"/>
      <dgm:spPr/>
    </dgm:pt>
    <dgm:pt modelId="{4D0F76F8-6705-4C24-922A-ECC552A4A547}" type="pres">
      <dgm:prSet presAssocID="{59131FF4-C43B-488E-B6D9-7ADBC6CEA4DE}" presName="composite2" presStyleCnt="0"/>
      <dgm:spPr/>
    </dgm:pt>
    <dgm:pt modelId="{538908DF-642A-40DA-92BE-334CA4DA2FA1}" type="pres">
      <dgm:prSet presAssocID="{59131FF4-C43B-488E-B6D9-7ADBC6CEA4DE}" presName="background2" presStyleLbl="node2" presStyleIdx="2" presStyleCnt="11"/>
      <dgm:spPr/>
    </dgm:pt>
    <dgm:pt modelId="{5C5BD5C4-4EF0-44B6-87B2-9CD35A3D8C77}" type="pres">
      <dgm:prSet presAssocID="{59131FF4-C43B-488E-B6D9-7ADBC6CEA4DE}" presName="text2" presStyleLbl="fgAcc2" presStyleIdx="2" presStyleCnt="11" custScaleX="95806" custScaleY="585691">
        <dgm:presLayoutVars>
          <dgm:chPref val="3"/>
        </dgm:presLayoutVars>
      </dgm:prSet>
      <dgm:spPr/>
      <dgm:t>
        <a:bodyPr/>
        <a:lstStyle/>
        <a:p>
          <a:endParaRPr lang="zh-CN" altLang="en-US"/>
        </a:p>
      </dgm:t>
    </dgm:pt>
    <dgm:pt modelId="{57BE5710-F5D5-49F6-A6B6-27FFA460BD25}" type="pres">
      <dgm:prSet presAssocID="{59131FF4-C43B-488E-B6D9-7ADBC6CEA4DE}" presName="hierChild3" presStyleCnt="0"/>
      <dgm:spPr/>
    </dgm:pt>
    <dgm:pt modelId="{BD235221-0606-43F4-B9E6-0823E3239578}" type="pres">
      <dgm:prSet presAssocID="{53806C17-016C-4C5A-9BCC-619BC45E36F4}" presName="Name10" presStyleLbl="parChTrans1D2" presStyleIdx="3" presStyleCnt="11"/>
      <dgm:spPr/>
      <dgm:t>
        <a:bodyPr/>
        <a:lstStyle/>
        <a:p>
          <a:endParaRPr lang="zh-CN" altLang="en-US"/>
        </a:p>
      </dgm:t>
    </dgm:pt>
    <dgm:pt modelId="{02F2DA65-EE5A-4DCC-BCC7-7F82C47B7AF4}" type="pres">
      <dgm:prSet presAssocID="{D3A01B6D-3975-4375-B28F-F0DD8EBD15D8}" presName="hierRoot2" presStyleCnt="0"/>
      <dgm:spPr/>
    </dgm:pt>
    <dgm:pt modelId="{61208D49-3DD0-4DAF-870A-C042B625438E}" type="pres">
      <dgm:prSet presAssocID="{D3A01B6D-3975-4375-B28F-F0DD8EBD15D8}" presName="composite2" presStyleCnt="0"/>
      <dgm:spPr/>
    </dgm:pt>
    <dgm:pt modelId="{BD076596-48CA-4A5F-9465-D0D8ED0F8C94}" type="pres">
      <dgm:prSet presAssocID="{D3A01B6D-3975-4375-B28F-F0DD8EBD15D8}" presName="background2" presStyleLbl="node2" presStyleIdx="3" presStyleCnt="11"/>
      <dgm:spPr/>
    </dgm:pt>
    <dgm:pt modelId="{ACE05296-536F-4AC7-828E-ACACA1C76609}" type="pres">
      <dgm:prSet presAssocID="{D3A01B6D-3975-4375-B28F-F0DD8EBD15D8}" presName="text2" presStyleLbl="fgAcc2" presStyleIdx="3" presStyleCnt="11" custScaleY="567101">
        <dgm:presLayoutVars>
          <dgm:chPref val="3"/>
        </dgm:presLayoutVars>
      </dgm:prSet>
      <dgm:spPr/>
      <dgm:t>
        <a:bodyPr/>
        <a:lstStyle/>
        <a:p>
          <a:endParaRPr lang="zh-CN" altLang="en-US"/>
        </a:p>
      </dgm:t>
    </dgm:pt>
    <dgm:pt modelId="{1D488A8E-550C-47F2-9823-16748132ACDB}" type="pres">
      <dgm:prSet presAssocID="{D3A01B6D-3975-4375-B28F-F0DD8EBD15D8}" presName="hierChild3" presStyleCnt="0"/>
      <dgm:spPr/>
    </dgm:pt>
    <dgm:pt modelId="{28D5E02B-FD6A-421D-B7BF-6CA73DEEEC86}" type="pres">
      <dgm:prSet presAssocID="{528F2C69-1B0F-4A04-B1A0-C69F166F5B0F}" presName="Name10" presStyleLbl="parChTrans1D2" presStyleIdx="4" presStyleCnt="11"/>
      <dgm:spPr/>
      <dgm:t>
        <a:bodyPr/>
        <a:lstStyle/>
        <a:p>
          <a:endParaRPr lang="zh-CN" altLang="en-US"/>
        </a:p>
      </dgm:t>
    </dgm:pt>
    <dgm:pt modelId="{D497BDAC-9A60-4458-9BFD-480BF82CCDA1}" type="pres">
      <dgm:prSet presAssocID="{1BA55645-CDF1-4A8E-989D-1B41CB459728}" presName="hierRoot2" presStyleCnt="0"/>
      <dgm:spPr/>
    </dgm:pt>
    <dgm:pt modelId="{FE327F86-1B2E-4D2D-A146-AF70F56BFC57}" type="pres">
      <dgm:prSet presAssocID="{1BA55645-CDF1-4A8E-989D-1B41CB459728}" presName="composite2" presStyleCnt="0"/>
      <dgm:spPr/>
    </dgm:pt>
    <dgm:pt modelId="{3689CB61-A459-4527-854B-B9E27BAD01AB}" type="pres">
      <dgm:prSet presAssocID="{1BA55645-CDF1-4A8E-989D-1B41CB459728}" presName="background2" presStyleLbl="node2" presStyleIdx="4" presStyleCnt="11"/>
      <dgm:spPr/>
    </dgm:pt>
    <dgm:pt modelId="{A174F83C-5F8C-46B1-8F67-9C6BC93A5080}" type="pres">
      <dgm:prSet presAssocID="{1BA55645-CDF1-4A8E-989D-1B41CB459728}" presName="text2" presStyleLbl="fgAcc2" presStyleIdx="4" presStyleCnt="11" custScaleY="561012">
        <dgm:presLayoutVars>
          <dgm:chPref val="3"/>
        </dgm:presLayoutVars>
      </dgm:prSet>
      <dgm:spPr/>
      <dgm:t>
        <a:bodyPr/>
        <a:lstStyle/>
        <a:p>
          <a:endParaRPr lang="zh-CN" altLang="en-US"/>
        </a:p>
      </dgm:t>
    </dgm:pt>
    <dgm:pt modelId="{473A3A81-2326-4D16-8F92-5D3FBAB94E1E}" type="pres">
      <dgm:prSet presAssocID="{1BA55645-CDF1-4A8E-989D-1B41CB459728}" presName="hierChild3" presStyleCnt="0"/>
      <dgm:spPr/>
    </dgm:pt>
    <dgm:pt modelId="{54B4BC18-D6EA-4784-99A9-8714798FC439}" type="pres">
      <dgm:prSet presAssocID="{D72992FC-2DBE-4081-960A-537541A941FD}" presName="Name10" presStyleLbl="parChTrans1D2" presStyleIdx="5" presStyleCnt="11"/>
      <dgm:spPr/>
      <dgm:t>
        <a:bodyPr/>
        <a:lstStyle/>
        <a:p>
          <a:endParaRPr lang="zh-CN" altLang="en-US"/>
        </a:p>
      </dgm:t>
    </dgm:pt>
    <dgm:pt modelId="{8900FEEB-0403-4ABF-B049-3F0A6A144C8C}" type="pres">
      <dgm:prSet presAssocID="{9DB9CD06-D490-4CC0-BC5C-1C7273F8AC02}" presName="hierRoot2" presStyleCnt="0"/>
      <dgm:spPr/>
    </dgm:pt>
    <dgm:pt modelId="{1AD3CCEE-ED9A-4892-A1DE-ABEE74A2D13E}" type="pres">
      <dgm:prSet presAssocID="{9DB9CD06-D490-4CC0-BC5C-1C7273F8AC02}" presName="composite2" presStyleCnt="0"/>
      <dgm:spPr/>
    </dgm:pt>
    <dgm:pt modelId="{75ADFE5A-56E6-45F1-ACC4-1BD761760397}" type="pres">
      <dgm:prSet presAssocID="{9DB9CD06-D490-4CC0-BC5C-1C7273F8AC02}" presName="background2" presStyleLbl="node2" presStyleIdx="5" presStyleCnt="11"/>
      <dgm:spPr/>
    </dgm:pt>
    <dgm:pt modelId="{6B845938-66CD-4A1A-8B07-36E2C9980B37}" type="pres">
      <dgm:prSet presAssocID="{9DB9CD06-D490-4CC0-BC5C-1C7273F8AC02}" presName="text2" presStyleLbl="fgAcc2" presStyleIdx="5" presStyleCnt="11" custScaleY="561548">
        <dgm:presLayoutVars>
          <dgm:chPref val="3"/>
        </dgm:presLayoutVars>
      </dgm:prSet>
      <dgm:spPr/>
      <dgm:t>
        <a:bodyPr/>
        <a:lstStyle/>
        <a:p>
          <a:endParaRPr lang="zh-CN" altLang="en-US"/>
        </a:p>
      </dgm:t>
    </dgm:pt>
    <dgm:pt modelId="{B0CBCCC8-EA59-44BA-B422-1F2CFCF5ECEB}" type="pres">
      <dgm:prSet presAssocID="{9DB9CD06-D490-4CC0-BC5C-1C7273F8AC02}" presName="hierChild3" presStyleCnt="0"/>
      <dgm:spPr/>
    </dgm:pt>
    <dgm:pt modelId="{C59329DB-C484-48B5-94CC-A8C0668C8ABE}" type="pres">
      <dgm:prSet presAssocID="{4CE24D3B-9BAC-41AC-B771-98F9FAF67B05}" presName="Name10" presStyleLbl="parChTrans1D2" presStyleIdx="6" presStyleCnt="11"/>
      <dgm:spPr/>
      <dgm:t>
        <a:bodyPr/>
        <a:lstStyle/>
        <a:p>
          <a:endParaRPr lang="zh-CN" altLang="en-US"/>
        </a:p>
      </dgm:t>
    </dgm:pt>
    <dgm:pt modelId="{81E53F2C-A560-4511-AB0C-2B8A1977A8E0}" type="pres">
      <dgm:prSet presAssocID="{4B512EDD-01B4-4A49-9C56-DD787ED78540}" presName="hierRoot2" presStyleCnt="0"/>
      <dgm:spPr/>
    </dgm:pt>
    <dgm:pt modelId="{09ADD834-671B-467F-8D63-02C2A9B51B04}" type="pres">
      <dgm:prSet presAssocID="{4B512EDD-01B4-4A49-9C56-DD787ED78540}" presName="composite2" presStyleCnt="0"/>
      <dgm:spPr/>
    </dgm:pt>
    <dgm:pt modelId="{DAAB9652-A6D4-4FCC-A05D-3B01DB3CC61E}" type="pres">
      <dgm:prSet presAssocID="{4B512EDD-01B4-4A49-9C56-DD787ED78540}" presName="background2" presStyleLbl="node2" presStyleIdx="6" presStyleCnt="11"/>
      <dgm:spPr/>
    </dgm:pt>
    <dgm:pt modelId="{3D4298DB-B48A-47C1-B2FA-4D576619B493}" type="pres">
      <dgm:prSet presAssocID="{4B512EDD-01B4-4A49-9C56-DD787ED78540}" presName="text2" presStyleLbl="fgAcc2" presStyleIdx="6" presStyleCnt="11" custScaleY="561548">
        <dgm:presLayoutVars>
          <dgm:chPref val="3"/>
        </dgm:presLayoutVars>
      </dgm:prSet>
      <dgm:spPr/>
      <dgm:t>
        <a:bodyPr/>
        <a:lstStyle/>
        <a:p>
          <a:endParaRPr lang="zh-CN" altLang="en-US"/>
        </a:p>
      </dgm:t>
    </dgm:pt>
    <dgm:pt modelId="{C390566E-92FF-453D-ABA9-CCA58E6BDB91}" type="pres">
      <dgm:prSet presAssocID="{4B512EDD-01B4-4A49-9C56-DD787ED78540}" presName="hierChild3" presStyleCnt="0"/>
      <dgm:spPr/>
    </dgm:pt>
    <dgm:pt modelId="{75343613-1117-4508-AF9F-939D5B9F650F}" type="pres">
      <dgm:prSet presAssocID="{AAD14DE2-5391-4F38-90B4-2F4722E13EE2}" presName="Name10" presStyleLbl="parChTrans1D2" presStyleIdx="7" presStyleCnt="11"/>
      <dgm:spPr/>
      <dgm:t>
        <a:bodyPr/>
        <a:lstStyle/>
        <a:p>
          <a:endParaRPr lang="zh-CN" altLang="en-US"/>
        </a:p>
      </dgm:t>
    </dgm:pt>
    <dgm:pt modelId="{B28989A3-1F6C-4B77-A29B-CBDD9305FFEA}" type="pres">
      <dgm:prSet presAssocID="{1FC0E080-3E1B-4A28-BEF4-76D01571AF68}" presName="hierRoot2" presStyleCnt="0"/>
      <dgm:spPr/>
    </dgm:pt>
    <dgm:pt modelId="{F5DF7D57-4250-422F-8F16-F685410D0FE2}" type="pres">
      <dgm:prSet presAssocID="{1FC0E080-3E1B-4A28-BEF4-76D01571AF68}" presName="composite2" presStyleCnt="0"/>
      <dgm:spPr/>
    </dgm:pt>
    <dgm:pt modelId="{EC167202-6D72-4E28-9424-8BDA5CE83184}" type="pres">
      <dgm:prSet presAssocID="{1FC0E080-3E1B-4A28-BEF4-76D01571AF68}" presName="background2" presStyleLbl="node2" presStyleIdx="7" presStyleCnt="11"/>
      <dgm:spPr/>
    </dgm:pt>
    <dgm:pt modelId="{E8E6368E-5085-41CA-8B53-EE608DA9A877}" type="pres">
      <dgm:prSet presAssocID="{1FC0E080-3E1B-4A28-BEF4-76D01571AF68}" presName="text2" presStyleLbl="fgAcc2" presStyleIdx="7" presStyleCnt="11" custScaleY="555996">
        <dgm:presLayoutVars>
          <dgm:chPref val="3"/>
        </dgm:presLayoutVars>
      </dgm:prSet>
      <dgm:spPr/>
      <dgm:t>
        <a:bodyPr/>
        <a:lstStyle/>
        <a:p>
          <a:endParaRPr lang="zh-CN" altLang="en-US"/>
        </a:p>
      </dgm:t>
    </dgm:pt>
    <dgm:pt modelId="{A52E2476-5876-4C7D-9A18-440CC1D507FC}" type="pres">
      <dgm:prSet presAssocID="{1FC0E080-3E1B-4A28-BEF4-76D01571AF68}" presName="hierChild3" presStyleCnt="0"/>
      <dgm:spPr/>
    </dgm:pt>
    <dgm:pt modelId="{6C5DA965-E2EB-45A5-80F1-7B8BFA9AD913}" type="pres">
      <dgm:prSet presAssocID="{F78DC203-2210-4EA4-9686-C95E6DB1E598}" presName="Name10" presStyleLbl="parChTrans1D2" presStyleIdx="8" presStyleCnt="11"/>
      <dgm:spPr/>
      <dgm:t>
        <a:bodyPr/>
        <a:lstStyle/>
        <a:p>
          <a:endParaRPr lang="zh-CN" altLang="en-US"/>
        </a:p>
      </dgm:t>
    </dgm:pt>
    <dgm:pt modelId="{079BCE1D-43DA-45B2-9C7E-764044AD7EFA}" type="pres">
      <dgm:prSet presAssocID="{1A1CF7BD-BEE7-4BBF-BBCB-560D8536A612}" presName="hierRoot2" presStyleCnt="0"/>
      <dgm:spPr/>
    </dgm:pt>
    <dgm:pt modelId="{D666E7B9-AB9E-4FB2-81C8-2F52B6604A73}" type="pres">
      <dgm:prSet presAssocID="{1A1CF7BD-BEE7-4BBF-BBCB-560D8536A612}" presName="composite2" presStyleCnt="0"/>
      <dgm:spPr/>
    </dgm:pt>
    <dgm:pt modelId="{D30905D2-DD6B-40F7-8B6A-D1AA4F3EDC4A}" type="pres">
      <dgm:prSet presAssocID="{1A1CF7BD-BEE7-4BBF-BBCB-560D8536A612}" presName="background2" presStyleLbl="node2" presStyleIdx="8" presStyleCnt="11"/>
      <dgm:spPr/>
    </dgm:pt>
    <dgm:pt modelId="{6C550836-E582-4864-9B7A-2E399A52A86F}" type="pres">
      <dgm:prSet presAssocID="{1A1CF7BD-BEE7-4BBF-BBCB-560D8536A612}" presName="text2" presStyleLbl="fgAcc2" presStyleIdx="8" presStyleCnt="11" custScaleY="544890">
        <dgm:presLayoutVars>
          <dgm:chPref val="3"/>
        </dgm:presLayoutVars>
      </dgm:prSet>
      <dgm:spPr/>
      <dgm:t>
        <a:bodyPr/>
        <a:lstStyle/>
        <a:p>
          <a:endParaRPr lang="zh-CN" altLang="en-US"/>
        </a:p>
      </dgm:t>
    </dgm:pt>
    <dgm:pt modelId="{39305B9B-E650-48C1-A468-D902FA8F1510}" type="pres">
      <dgm:prSet presAssocID="{1A1CF7BD-BEE7-4BBF-BBCB-560D8536A612}" presName="hierChild3" presStyleCnt="0"/>
      <dgm:spPr/>
    </dgm:pt>
    <dgm:pt modelId="{706E7E46-B33F-4DE6-8496-19D21FE415C9}" type="pres">
      <dgm:prSet presAssocID="{2EE45801-6BE5-4260-A1FA-5EE6C42D3FEC}" presName="Name10" presStyleLbl="parChTrans1D2" presStyleIdx="9" presStyleCnt="11"/>
      <dgm:spPr/>
      <dgm:t>
        <a:bodyPr/>
        <a:lstStyle/>
        <a:p>
          <a:endParaRPr lang="zh-CN" altLang="en-US"/>
        </a:p>
      </dgm:t>
    </dgm:pt>
    <dgm:pt modelId="{A0B10AF3-FD17-4F32-B8B9-E74DA941515D}" type="pres">
      <dgm:prSet presAssocID="{D09D59A9-FCC1-42A5-B02F-85E506246BA9}" presName="hierRoot2" presStyleCnt="0"/>
      <dgm:spPr/>
    </dgm:pt>
    <dgm:pt modelId="{4E630671-F141-40F2-A125-2DC3BF94230A}" type="pres">
      <dgm:prSet presAssocID="{D09D59A9-FCC1-42A5-B02F-85E506246BA9}" presName="composite2" presStyleCnt="0"/>
      <dgm:spPr/>
    </dgm:pt>
    <dgm:pt modelId="{DD3FE5C2-89BE-4F93-A173-7E1CEC633C2F}" type="pres">
      <dgm:prSet presAssocID="{D09D59A9-FCC1-42A5-B02F-85E506246BA9}" presName="background2" presStyleLbl="node2" presStyleIdx="9" presStyleCnt="11"/>
      <dgm:spPr/>
    </dgm:pt>
    <dgm:pt modelId="{A8514FF1-55A8-4AD0-9C54-D7B689576D28}" type="pres">
      <dgm:prSet presAssocID="{D09D59A9-FCC1-42A5-B02F-85E506246BA9}" presName="text2" presStyleLbl="fgAcc2" presStyleIdx="9" presStyleCnt="11" custScaleY="550264">
        <dgm:presLayoutVars>
          <dgm:chPref val="3"/>
        </dgm:presLayoutVars>
      </dgm:prSet>
      <dgm:spPr/>
      <dgm:t>
        <a:bodyPr/>
        <a:lstStyle/>
        <a:p>
          <a:endParaRPr lang="zh-CN" altLang="en-US"/>
        </a:p>
      </dgm:t>
    </dgm:pt>
    <dgm:pt modelId="{DAC42535-85FC-4054-8AC6-4A881556104A}" type="pres">
      <dgm:prSet presAssocID="{D09D59A9-FCC1-42A5-B02F-85E506246BA9}" presName="hierChild3" presStyleCnt="0"/>
      <dgm:spPr/>
    </dgm:pt>
    <dgm:pt modelId="{BFF60CB5-FD2E-48C2-BE3A-BA9608929BD2}" type="pres">
      <dgm:prSet presAssocID="{244227E3-DEFA-47AF-BD6E-30960E10437E}" presName="Name10" presStyleLbl="parChTrans1D2" presStyleIdx="10" presStyleCnt="11"/>
      <dgm:spPr/>
      <dgm:t>
        <a:bodyPr/>
        <a:lstStyle/>
        <a:p>
          <a:endParaRPr lang="zh-CN" altLang="en-US"/>
        </a:p>
      </dgm:t>
    </dgm:pt>
    <dgm:pt modelId="{FF434F09-E426-47FE-A0D7-AE10FAD6A3E9}" type="pres">
      <dgm:prSet presAssocID="{3B93B2B5-65C4-4421-A9CC-3308E3B04D38}" presName="hierRoot2" presStyleCnt="0"/>
      <dgm:spPr/>
    </dgm:pt>
    <dgm:pt modelId="{D4CC4880-9097-4BE9-97AA-1A5D331AF7CB}" type="pres">
      <dgm:prSet presAssocID="{3B93B2B5-65C4-4421-A9CC-3308E3B04D38}" presName="composite2" presStyleCnt="0"/>
      <dgm:spPr/>
    </dgm:pt>
    <dgm:pt modelId="{6822B766-B205-4A41-88D5-FEF9DF059F34}" type="pres">
      <dgm:prSet presAssocID="{3B93B2B5-65C4-4421-A9CC-3308E3B04D38}" presName="background2" presStyleLbl="node2" presStyleIdx="10" presStyleCnt="11"/>
      <dgm:spPr/>
    </dgm:pt>
    <dgm:pt modelId="{052B6F60-9D47-4A5B-BBAB-59DBF93A77F5}" type="pres">
      <dgm:prSet presAssocID="{3B93B2B5-65C4-4421-A9CC-3308E3B04D38}" presName="text2" presStyleLbl="fgAcc2" presStyleIdx="10" presStyleCnt="11" custScaleY="536725">
        <dgm:presLayoutVars>
          <dgm:chPref val="3"/>
        </dgm:presLayoutVars>
      </dgm:prSet>
      <dgm:spPr/>
      <dgm:t>
        <a:bodyPr/>
        <a:lstStyle/>
        <a:p>
          <a:endParaRPr lang="zh-CN" altLang="en-US"/>
        </a:p>
      </dgm:t>
    </dgm:pt>
    <dgm:pt modelId="{697326FA-48EA-43CB-9A19-B28C0ADCC5DF}" type="pres">
      <dgm:prSet presAssocID="{3B93B2B5-65C4-4421-A9CC-3308E3B04D38}" presName="hierChild3" presStyleCnt="0"/>
      <dgm:spPr/>
    </dgm:pt>
  </dgm:ptLst>
  <dgm:cxnLst>
    <dgm:cxn modelId="{515E02FF-B628-4C5B-BCC9-EC77CFB88DFD}" type="presOf" srcId="{5958D94B-9C88-4BB1-99E3-DD0EE38607BC}" destId="{69CFC652-E9EB-4D47-A370-2315B6D05ABE}" srcOrd="0" destOrd="0" presId="urn:microsoft.com/office/officeart/2005/8/layout/hierarchy1#1"/>
    <dgm:cxn modelId="{46785C3E-A42B-4878-AC87-C735A03B4374}" type="presOf" srcId="{D72992FC-2DBE-4081-960A-537541A941FD}" destId="{54B4BC18-D6EA-4784-99A9-8714798FC439}" srcOrd="0" destOrd="0" presId="urn:microsoft.com/office/officeart/2005/8/layout/hierarchy1#1"/>
    <dgm:cxn modelId="{027AD6E7-AE8B-4B10-9496-4F76C360EBC8}" type="presOf" srcId="{4CE24D3B-9BAC-41AC-B771-98F9FAF67B05}" destId="{C59329DB-C484-48B5-94CC-A8C0668C8ABE}" srcOrd="0" destOrd="0" presId="urn:microsoft.com/office/officeart/2005/8/layout/hierarchy1#1"/>
    <dgm:cxn modelId="{CC9E78B7-FC8B-4ED8-852D-D48BCF239B28}" type="presOf" srcId="{53806C17-016C-4C5A-9BCC-619BC45E36F4}" destId="{BD235221-0606-43F4-B9E6-0823E3239578}" srcOrd="0" destOrd="0" presId="urn:microsoft.com/office/officeart/2005/8/layout/hierarchy1#1"/>
    <dgm:cxn modelId="{75AE0E0C-FF93-4CE5-862A-754E70A67224}" type="presOf" srcId="{8D9FDCB1-90E3-4DA5-B25B-625F916A8EBA}" destId="{0A45F0E6-BE91-4A86-B57B-1693DB8531D0}" srcOrd="0" destOrd="0" presId="urn:microsoft.com/office/officeart/2005/8/layout/hierarchy1#1"/>
    <dgm:cxn modelId="{70E3E432-B7A4-474C-ABBE-3212FC9271E4}" type="presOf" srcId="{44B5327C-19A8-4489-81C6-7E27A05A6EF6}" destId="{278162C7-FE40-4E65-94D4-42C426BBED5E}" srcOrd="0" destOrd="0" presId="urn:microsoft.com/office/officeart/2005/8/layout/hierarchy1#1"/>
    <dgm:cxn modelId="{2978EA13-0BA3-471E-809E-3C3A85D1A213}" type="presOf" srcId="{59131FF4-C43B-488E-B6D9-7ADBC6CEA4DE}" destId="{5C5BD5C4-4EF0-44B6-87B2-9CD35A3D8C77}" srcOrd="0" destOrd="0" presId="urn:microsoft.com/office/officeart/2005/8/layout/hierarchy1#1"/>
    <dgm:cxn modelId="{F5ECA1E9-77CC-4230-841B-52DD90EC22C4}" srcId="{6436268A-59B3-4ECA-BC8A-0856EBD56C46}" destId="{5958D94B-9C88-4BB1-99E3-DD0EE38607BC}" srcOrd="1" destOrd="0" parTransId="{FF254D8F-9C42-44D4-B304-AAE89E77B0AC}" sibTransId="{E32A332E-A0CE-49C2-9CF2-B23530D74B77}"/>
    <dgm:cxn modelId="{DAB978E9-5254-477E-B0CA-A2358E0DCA7E}" type="presOf" srcId="{6436268A-59B3-4ECA-BC8A-0856EBD56C46}" destId="{B2BBA727-FD2D-4FCE-890D-8975406C6612}" srcOrd="0" destOrd="0" presId="urn:microsoft.com/office/officeart/2005/8/layout/hierarchy1#1"/>
    <dgm:cxn modelId="{8E02C325-FEFC-4EF3-A1E4-FF18BF6BD3B2}" srcId="{6436268A-59B3-4ECA-BC8A-0856EBD56C46}" destId="{44B5327C-19A8-4489-81C6-7E27A05A6EF6}" srcOrd="0" destOrd="0" parTransId="{83170847-2A8C-479F-8A81-B0DED21D8318}" sibTransId="{BC3230CD-4F04-4BCE-890E-8C270221F3CA}"/>
    <dgm:cxn modelId="{A617DD5C-71EA-4974-BD25-B4DB3F4764D1}" type="presOf" srcId="{2EE45801-6BE5-4260-A1FA-5EE6C42D3FEC}" destId="{706E7E46-B33F-4DE6-8496-19D21FE415C9}" srcOrd="0" destOrd="0" presId="urn:microsoft.com/office/officeart/2005/8/layout/hierarchy1#1"/>
    <dgm:cxn modelId="{75C0B314-F03E-4341-AB1F-8AEFCB61D54A}" type="presOf" srcId="{244227E3-DEFA-47AF-BD6E-30960E10437E}" destId="{BFF60CB5-FD2E-48C2-BE3A-BA9608929BD2}" srcOrd="0" destOrd="0" presId="urn:microsoft.com/office/officeart/2005/8/layout/hierarchy1#1"/>
    <dgm:cxn modelId="{D0227AA7-8E45-46F3-A525-E82ABB8CA332}" type="presOf" srcId="{1FC0E080-3E1B-4A28-BEF4-76D01571AF68}" destId="{E8E6368E-5085-41CA-8B53-EE608DA9A877}" srcOrd="0" destOrd="0" presId="urn:microsoft.com/office/officeart/2005/8/layout/hierarchy1#1"/>
    <dgm:cxn modelId="{4F5B03C4-EACC-49EC-9504-8EF4BC92F484}" type="presOf" srcId="{83170847-2A8C-479F-8A81-B0DED21D8318}" destId="{1253D96A-5113-4A89-A64C-22A7D170696B}" srcOrd="0" destOrd="0" presId="urn:microsoft.com/office/officeart/2005/8/layout/hierarchy1#1"/>
    <dgm:cxn modelId="{FA768EDE-10E2-41FF-9218-193D21E1C129}" srcId="{6436268A-59B3-4ECA-BC8A-0856EBD56C46}" destId="{4B512EDD-01B4-4A49-9C56-DD787ED78540}" srcOrd="6" destOrd="0" parTransId="{4CE24D3B-9BAC-41AC-B771-98F9FAF67B05}" sibTransId="{A84F49BD-896C-45B0-98D3-6855B5BBF28E}"/>
    <dgm:cxn modelId="{D05253BF-C668-4D03-9F17-E04CDBDF9575}" srcId="{6436268A-59B3-4ECA-BC8A-0856EBD56C46}" destId="{D09D59A9-FCC1-42A5-B02F-85E506246BA9}" srcOrd="9" destOrd="0" parTransId="{2EE45801-6BE5-4260-A1FA-5EE6C42D3FEC}" sibTransId="{9EB632DD-560C-4E50-8022-9B3C045CFCCA}"/>
    <dgm:cxn modelId="{8227F798-1DBB-4CEF-9500-0908160F91BF}" srcId="{6436268A-59B3-4ECA-BC8A-0856EBD56C46}" destId="{3B93B2B5-65C4-4421-A9CC-3308E3B04D38}" srcOrd="10" destOrd="0" parTransId="{244227E3-DEFA-47AF-BD6E-30960E10437E}" sibTransId="{173E7EA6-0A02-4D18-BFC9-A9FD76E9DA24}"/>
    <dgm:cxn modelId="{F294775E-4CEB-41FE-B822-5DC08B9F3AF5}" type="presOf" srcId="{D3A01B6D-3975-4375-B28F-F0DD8EBD15D8}" destId="{ACE05296-536F-4AC7-828E-ACACA1C76609}" srcOrd="0" destOrd="0" presId="urn:microsoft.com/office/officeart/2005/8/layout/hierarchy1#1"/>
    <dgm:cxn modelId="{34E50CEB-ECE0-4936-9A50-7F706E4F73D3}" srcId="{6436268A-59B3-4ECA-BC8A-0856EBD56C46}" destId="{D3A01B6D-3975-4375-B28F-F0DD8EBD15D8}" srcOrd="3" destOrd="0" parTransId="{53806C17-016C-4C5A-9BCC-619BC45E36F4}" sibTransId="{C12B4E0D-6EB9-474D-8810-0391B9AEFEF2}"/>
    <dgm:cxn modelId="{3222D57C-1FF9-4EB4-ACA7-8A8972D15D7D}" srcId="{8D9FDCB1-90E3-4DA5-B25B-625F916A8EBA}" destId="{6436268A-59B3-4ECA-BC8A-0856EBD56C46}" srcOrd="0" destOrd="0" parTransId="{B87093C6-0288-4063-9383-1D32A385A6A8}" sibTransId="{8D5AB623-4451-4523-9919-8B3489196382}"/>
    <dgm:cxn modelId="{7B73DB5D-69F8-4D28-9C2D-CA3E225E91FB}" type="presOf" srcId="{3B93B2B5-65C4-4421-A9CC-3308E3B04D38}" destId="{052B6F60-9D47-4A5B-BBAB-59DBF93A77F5}" srcOrd="0" destOrd="0" presId="urn:microsoft.com/office/officeart/2005/8/layout/hierarchy1#1"/>
    <dgm:cxn modelId="{EE73FB7D-DCAB-4833-9E13-6C37488C1F7D}" srcId="{6436268A-59B3-4ECA-BC8A-0856EBD56C46}" destId="{9DB9CD06-D490-4CC0-BC5C-1C7273F8AC02}" srcOrd="5" destOrd="0" parTransId="{D72992FC-2DBE-4081-960A-537541A941FD}" sibTransId="{4ACC8666-B26D-449B-A7FE-2DCA1396C7D3}"/>
    <dgm:cxn modelId="{38EA552A-EA93-4CD3-9FA3-6C542BF8B22F}" type="presOf" srcId="{1BA55645-CDF1-4A8E-989D-1B41CB459728}" destId="{A174F83C-5F8C-46B1-8F67-9C6BC93A5080}" srcOrd="0" destOrd="0" presId="urn:microsoft.com/office/officeart/2005/8/layout/hierarchy1#1"/>
    <dgm:cxn modelId="{435B76D0-AED4-4660-9168-B846B2DA0D7D}" type="presOf" srcId="{D09D59A9-FCC1-42A5-B02F-85E506246BA9}" destId="{A8514FF1-55A8-4AD0-9C54-D7B689576D28}" srcOrd="0" destOrd="0" presId="urn:microsoft.com/office/officeart/2005/8/layout/hierarchy1#1"/>
    <dgm:cxn modelId="{50EF7E87-867D-4BE9-B746-FE9927686AC8}" srcId="{6436268A-59B3-4ECA-BC8A-0856EBD56C46}" destId="{1FC0E080-3E1B-4A28-BEF4-76D01571AF68}" srcOrd="7" destOrd="0" parTransId="{AAD14DE2-5391-4F38-90B4-2F4722E13EE2}" sibTransId="{B58D6FD7-41F2-4FDD-BAEF-BCB5CF5E0F42}"/>
    <dgm:cxn modelId="{84500657-0BE6-4BA8-B252-3382E1F33C6F}" type="presOf" srcId="{4B512EDD-01B4-4A49-9C56-DD787ED78540}" destId="{3D4298DB-B48A-47C1-B2FA-4D576619B493}" srcOrd="0" destOrd="0" presId="urn:microsoft.com/office/officeart/2005/8/layout/hierarchy1#1"/>
    <dgm:cxn modelId="{9142B5C9-6EE7-4713-B967-A3282D724BB7}" type="presOf" srcId="{26DFAEA1-8EA4-4E58-88EE-2241D94579F7}" destId="{1C12595A-B936-4525-9607-81DB66638242}" srcOrd="0" destOrd="0" presId="urn:microsoft.com/office/officeart/2005/8/layout/hierarchy1#1"/>
    <dgm:cxn modelId="{082D08D2-CF3B-49E1-A82F-54E29407B0CB}" srcId="{6436268A-59B3-4ECA-BC8A-0856EBD56C46}" destId="{1BA55645-CDF1-4A8E-989D-1B41CB459728}" srcOrd="4" destOrd="0" parTransId="{528F2C69-1B0F-4A04-B1A0-C69F166F5B0F}" sibTransId="{BFBF1256-1652-463E-8EE8-3A8CE9E8A707}"/>
    <dgm:cxn modelId="{9ACC75E1-2EA6-4FEA-A19D-364739BBA566}" type="presOf" srcId="{FF254D8F-9C42-44D4-B304-AAE89E77B0AC}" destId="{3739D8C2-4E9C-4C1F-B7C5-B72E85D24CF6}" srcOrd="0" destOrd="0" presId="urn:microsoft.com/office/officeart/2005/8/layout/hierarchy1#1"/>
    <dgm:cxn modelId="{BDC93ACD-C671-4466-ACB7-1DFEFF201EC9}" type="presOf" srcId="{9DB9CD06-D490-4CC0-BC5C-1C7273F8AC02}" destId="{6B845938-66CD-4A1A-8B07-36E2C9980B37}" srcOrd="0" destOrd="0" presId="urn:microsoft.com/office/officeart/2005/8/layout/hierarchy1#1"/>
    <dgm:cxn modelId="{160DE433-060A-450E-90F7-7AB70C530771}" type="presOf" srcId="{1A1CF7BD-BEE7-4BBF-BBCB-560D8536A612}" destId="{6C550836-E582-4864-9B7A-2E399A52A86F}" srcOrd="0" destOrd="0" presId="urn:microsoft.com/office/officeart/2005/8/layout/hierarchy1#1"/>
    <dgm:cxn modelId="{B9048A6B-0137-48EA-AABC-1FDF07FDE282}" type="presOf" srcId="{F78DC203-2210-4EA4-9686-C95E6DB1E598}" destId="{6C5DA965-E2EB-45A5-80F1-7B8BFA9AD913}" srcOrd="0" destOrd="0" presId="urn:microsoft.com/office/officeart/2005/8/layout/hierarchy1#1"/>
    <dgm:cxn modelId="{F7AC7604-8109-4014-A5FD-10DC8F33EB25}" srcId="{6436268A-59B3-4ECA-BC8A-0856EBD56C46}" destId="{1A1CF7BD-BEE7-4BBF-BBCB-560D8536A612}" srcOrd="8" destOrd="0" parTransId="{F78DC203-2210-4EA4-9686-C95E6DB1E598}" sibTransId="{B7EF0497-7EAE-4D3B-BF57-4BB36A63630C}"/>
    <dgm:cxn modelId="{D0D95B42-FFBB-43B9-B5E6-6BEAE824F192}" type="presOf" srcId="{AAD14DE2-5391-4F38-90B4-2F4722E13EE2}" destId="{75343613-1117-4508-AF9F-939D5B9F650F}" srcOrd="0" destOrd="0" presId="urn:microsoft.com/office/officeart/2005/8/layout/hierarchy1#1"/>
    <dgm:cxn modelId="{B99C1109-3CC8-4C4B-B90F-26378CB03742}" type="presOf" srcId="{528F2C69-1B0F-4A04-B1A0-C69F166F5B0F}" destId="{28D5E02B-FD6A-421D-B7BF-6CA73DEEEC86}" srcOrd="0" destOrd="0" presId="urn:microsoft.com/office/officeart/2005/8/layout/hierarchy1#1"/>
    <dgm:cxn modelId="{4B6F5A27-EF06-4FD5-9A29-C29048CEA01A}" srcId="{6436268A-59B3-4ECA-BC8A-0856EBD56C46}" destId="{59131FF4-C43B-488E-B6D9-7ADBC6CEA4DE}" srcOrd="2" destOrd="0" parTransId="{26DFAEA1-8EA4-4E58-88EE-2241D94579F7}" sibTransId="{CEAC6796-4E1A-459F-AF6D-F876AA4A74AB}"/>
    <dgm:cxn modelId="{9A02B180-C8AF-4FEF-A580-EED4ED0B2BDD}" type="presParOf" srcId="{0A45F0E6-BE91-4A86-B57B-1693DB8531D0}" destId="{21AA944D-8D66-40FD-A85B-8A0A7E9C2C0E}" srcOrd="0" destOrd="0" presId="urn:microsoft.com/office/officeart/2005/8/layout/hierarchy1#1"/>
    <dgm:cxn modelId="{A16486BB-4512-4C4C-AE69-8E2E282F2A90}" type="presParOf" srcId="{21AA944D-8D66-40FD-A85B-8A0A7E9C2C0E}" destId="{D37647BA-1408-45C6-B1C5-E3C837FD2974}" srcOrd="0" destOrd="0" presId="urn:microsoft.com/office/officeart/2005/8/layout/hierarchy1#1"/>
    <dgm:cxn modelId="{7F607346-1DFD-4A10-A2BF-44065C4C45AC}" type="presParOf" srcId="{D37647BA-1408-45C6-B1C5-E3C837FD2974}" destId="{22DF6A83-D822-4A0C-819A-04C66CA0EA29}" srcOrd="0" destOrd="0" presId="urn:microsoft.com/office/officeart/2005/8/layout/hierarchy1#1"/>
    <dgm:cxn modelId="{C12BAC40-9DAD-4A44-99B8-51F4BC66357C}" type="presParOf" srcId="{D37647BA-1408-45C6-B1C5-E3C837FD2974}" destId="{B2BBA727-FD2D-4FCE-890D-8975406C6612}" srcOrd="1" destOrd="0" presId="urn:microsoft.com/office/officeart/2005/8/layout/hierarchy1#1"/>
    <dgm:cxn modelId="{9421BFDD-EF9B-4478-B944-D37A1B759FCD}" type="presParOf" srcId="{21AA944D-8D66-40FD-A85B-8A0A7E9C2C0E}" destId="{1884AD3E-0F1B-45A1-ADB5-71B246AC8D47}" srcOrd="1" destOrd="0" presId="urn:microsoft.com/office/officeart/2005/8/layout/hierarchy1#1"/>
    <dgm:cxn modelId="{9CCEA038-0D41-405C-A39C-C2EE43F32A5E}" type="presParOf" srcId="{1884AD3E-0F1B-45A1-ADB5-71B246AC8D47}" destId="{1253D96A-5113-4A89-A64C-22A7D170696B}" srcOrd="0" destOrd="0" presId="urn:microsoft.com/office/officeart/2005/8/layout/hierarchy1#1"/>
    <dgm:cxn modelId="{D84FC34D-F5BE-45FF-AD6B-7C5FC51B9C38}" type="presParOf" srcId="{1884AD3E-0F1B-45A1-ADB5-71B246AC8D47}" destId="{032C4856-CE66-4CB6-8C22-48A9059E5131}" srcOrd="1" destOrd="0" presId="urn:microsoft.com/office/officeart/2005/8/layout/hierarchy1#1"/>
    <dgm:cxn modelId="{D8C1D6DB-7CFB-443A-BD1A-3DD3CC3E3586}" type="presParOf" srcId="{032C4856-CE66-4CB6-8C22-48A9059E5131}" destId="{ED504B7A-B2DE-42F4-8FFD-7C85794D1F65}" srcOrd="0" destOrd="0" presId="urn:microsoft.com/office/officeart/2005/8/layout/hierarchy1#1"/>
    <dgm:cxn modelId="{558FE77A-3605-4889-BA8D-3BD19C79347F}" type="presParOf" srcId="{ED504B7A-B2DE-42F4-8FFD-7C85794D1F65}" destId="{106BDA16-F20D-4957-9136-0842036D370D}" srcOrd="0" destOrd="0" presId="urn:microsoft.com/office/officeart/2005/8/layout/hierarchy1#1"/>
    <dgm:cxn modelId="{CD7B0295-A30F-4B16-8EC3-98D70ED8D9AD}" type="presParOf" srcId="{ED504B7A-B2DE-42F4-8FFD-7C85794D1F65}" destId="{278162C7-FE40-4E65-94D4-42C426BBED5E}" srcOrd="1" destOrd="0" presId="urn:microsoft.com/office/officeart/2005/8/layout/hierarchy1#1"/>
    <dgm:cxn modelId="{9A5C1620-F3F6-4CB2-9918-EC860055F6E9}" type="presParOf" srcId="{032C4856-CE66-4CB6-8C22-48A9059E5131}" destId="{A1B07801-C793-4D4B-ADDD-C041D338B927}" srcOrd="1" destOrd="0" presId="urn:microsoft.com/office/officeart/2005/8/layout/hierarchy1#1"/>
    <dgm:cxn modelId="{0CEF84C4-EDC2-4BFA-B278-77DA27488058}" type="presParOf" srcId="{1884AD3E-0F1B-45A1-ADB5-71B246AC8D47}" destId="{3739D8C2-4E9C-4C1F-B7C5-B72E85D24CF6}" srcOrd="2" destOrd="0" presId="urn:microsoft.com/office/officeart/2005/8/layout/hierarchy1#1"/>
    <dgm:cxn modelId="{25994101-C6D2-4F11-AE85-D6063411D851}" type="presParOf" srcId="{1884AD3E-0F1B-45A1-ADB5-71B246AC8D47}" destId="{E731F617-7278-4615-9FB7-BD52050CFDB8}" srcOrd="3" destOrd="0" presId="urn:microsoft.com/office/officeart/2005/8/layout/hierarchy1#1"/>
    <dgm:cxn modelId="{AAB8413F-58BE-4AD8-A5ED-983ED16DDCFB}" type="presParOf" srcId="{E731F617-7278-4615-9FB7-BD52050CFDB8}" destId="{F0730DDB-E407-4308-82D5-917B3A7CF088}" srcOrd="0" destOrd="0" presId="urn:microsoft.com/office/officeart/2005/8/layout/hierarchy1#1"/>
    <dgm:cxn modelId="{C222EFC7-E16D-4E91-BE4D-E1B3D86283D1}" type="presParOf" srcId="{F0730DDB-E407-4308-82D5-917B3A7CF088}" destId="{EF39CAA6-98BA-41FF-838A-B81EB8541C63}" srcOrd="0" destOrd="0" presId="urn:microsoft.com/office/officeart/2005/8/layout/hierarchy1#1"/>
    <dgm:cxn modelId="{40758322-6CAE-47D6-8BEB-B6DBB4B45672}" type="presParOf" srcId="{F0730DDB-E407-4308-82D5-917B3A7CF088}" destId="{69CFC652-E9EB-4D47-A370-2315B6D05ABE}" srcOrd="1" destOrd="0" presId="urn:microsoft.com/office/officeart/2005/8/layout/hierarchy1#1"/>
    <dgm:cxn modelId="{45FAF4E8-266A-4CB6-BC68-F28F6FC8D457}" type="presParOf" srcId="{E731F617-7278-4615-9FB7-BD52050CFDB8}" destId="{27D183B6-AC27-4743-9EFA-7443E020B29D}" srcOrd="1" destOrd="0" presId="urn:microsoft.com/office/officeart/2005/8/layout/hierarchy1#1"/>
    <dgm:cxn modelId="{44C5D074-76DF-439C-B499-A01B895BC24B}" type="presParOf" srcId="{1884AD3E-0F1B-45A1-ADB5-71B246AC8D47}" destId="{1C12595A-B936-4525-9607-81DB66638242}" srcOrd="4" destOrd="0" presId="urn:microsoft.com/office/officeart/2005/8/layout/hierarchy1#1"/>
    <dgm:cxn modelId="{68B88056-073A-4AF5-91B0-83F06AB057C9}" type="presParOf" srcId="{1884AD3E-0F1B-45A1-ADB5-71B246AC8D47}" destId="{48C21702-EF35-4827-8BC1-B7C0BB75EE4F}" srcOrd="5" destOrd="0" presId="urn:microsoft.com/office/officeart/2005/8/layout/hierarchy1#1"/>
    <dgm:cxn modelId="{1BBC85A2-341E-4A1C-B29F-C8A7513E9ED1}" type="presParOf" srcId="{48C21702-EF35-4827-8BC1-B7C0BB75EE4F}" destId="{4D0F76F8-6705-4C24-922A-ECC552A4A547}" srcOrd="0" destOrd="0" presId="urn:microsoft.com/office/officeart/2005/8/layout/hierarchy1#1"/>
    <dgm:cxn modelId="{5082FFF7-8114-42E5-93E1-B6A47D846E6C}" type="presParOf" srcId="{4D0F76F8-6705-4C24-922A-ECC552A4A547}" destId="{538908DF-642A-40DA-92BE-334CA4DA2FA1}" srcOrd="0" destOrd="0" presId="urn:microsoft.com/office/officeart/2005/8/layout/hierarchy1#1"/>
    <dgm:cxn modelId="{B11B3959-3C62-4408-BF0A-EA02C21B6A63}" type="presParOf" srcId="{4D0F76F8-6705-4C24-922A-ECC552A4A547}" destId="{5C5BD5C4-4EF0-44B6-87B2-9CD35A3D8C77}" srcOrd="1" destOrd="0" presId="urn:microsoft.com/office/officeart/2005/8/layout/hierarchy1#1"/>
    <dgm:cxn modelId="{385CB641-BC88-4DB7-B8E6-F123E15BC99A}" type="presParOf" srcId="{48C21702-EF35-4827-8BC1-B7C0BB75EE4F}" destId="{57BE5710-F5D5-49F6-A6B6-27FFA460BD25}" srcOrd="1" destOrd="0" presId="urn:microsoft.com/office/officeart/2005/8/layout/hierarchy1#1"/>
    <dgm:cxn modelId="{B69B5C52-6181-475F-978D-DF91DD6B285E}" type="presParOf" srcId="{1884AD3E-0F1B-45A1-ADB5-71B246AC8D47}" destId="{BD235221-0606-43F4-B9E6-0823E3239578}" srcOrd="6" destOrd="0" presId="urn:microsoft.com/office/officeart/2005/8/layout/hierarchy1#1"/>
    <dgm:cxn modelId="{5BA9C489-6C2D-4807-99AD-B77E04E59A4D}" type="presParOf" srcId="{1884AD3E-0F1B-45A1-ADB5-71B246AC8D47}" destId="{02F2DA65-EE5A-4DCC-BCC7-7F82C47B7AF4}" srcOrd="7" destOrd="0" presId="urn:microsoft.com/office/officeart/2005/8/layout/hierarchy1#1"/>
    <dgm:cxn modelId="{8C6D08FB-331C-4680-921A-C3B57667429C}" type="presParOf" srcId="{02F2DA65-EE5A-4DCC-BCC7-7F82C47B7AF4}" destId="{61208D49-3DD0-4DAF-870A-C042B625438E}" srcOrd="0" destOrd="0" presId="urn:microsoft.com/office/officeart/2005/8/layout/hierarchy1#1"/>
    <dgm:cxn modelId="{4235A381-A3FC-447A-A812-DD5073D6FC82}" type="presParOf" srcId="{61208D49-3DD0-4DAF-870A-C042B625438E}" destId="{BD076596-48CA-4A5F-9465-D0D8ED0F8C94}" srcOrd="0" destOrd="0" presId="urn:microsoft.com/office/officeart/2005/8/layout/hierarchy1#1"/>
    <dgm:cxn modelId="{8C373110-0534-4B3C-851D-547D98CFCC14}" type="presParOf" srcId="{61208D49-3DD0-4DAF-870A-C042B625438E}" destId="{ACE05296-536F-4AC7-828E-ACACA1C76609}" srcOrd="1" destOrd="0" presId="urn:microsoft.com/office/officeart/2005/8/layout/hierarchy1#1"/>
    <dgm:cxn modelId="{53362291-D359-476A-BF79-D4DE0EBA36E8}" type="presParOf" srcId="{02F2DA65-EE5A-4DCC-BCC7-7F82C47B7AF4}" destId="{1D488A8E-550C-47F2-9823-16748132ACDB}" srcOrd="1" destOrd="0" presId="urn:microsoft.com/office/officeart/2005/8/layout/hierarchy1#1"/>
    <dgm:cxn modelId="{B329E0ED-F94C-421C-A36B-7D513000FBC4}" type="presParOf" srcId="{1884AD3E-0F1B-45A1-ADB5-71B246AC8D47}" destId="{28D5E02B-FD6A-421D-B7BF-6CA73DEEEC86}" srcOrd="8" destOrd="0" presId="urn:microsoft.com/office/officeart/2005/8/layout/hierarchy1#1"/>
    <dgm:cxn modelId="{A0D8E0EF-79E4-450B-9AED-9A5963D2F939}" type="presParOf" srcId="{1884AD3E-0F1B-45A1-ADB5-71B246AC8D47}" destId="{D497BDAC-9A60-4458-9BFD-480BF82CCDA1}" srcOrd="9" destOrd="0" presId="urn:microsoft.com/office/officeart/2005/8/layout/hierarchy1#1"/>
    <dgm:cxn modelId="{C7A1BA86-CE98-4890-9880-5D8134E7AE83}" type="presParOf" srcId="{D497BDAC-9A60-4458-9BFD-480BF82CCDA1}" destId="{FE327F86-1B2E-4D2D-A146-AF70F56BFC57}" srcOrd="0" destOrd="0" presId="urn:microsoft.com/office/officeart/2005/8/layout/hierarchy1#1"/>
    <dgm:cxn modelId="{F8E91A76-7ED3-4AEF-AAFF-DC5BC66A8A5B}" type="presParOf" srcId="{FE327F86-1B2E-4D2D-A146-AF70F56BFC57}" destId="{3689CB61-A459-4527-854B-B9E27BAD01AB}" srcOrd="0" destOrd="0" presId="urn:microsoft.com/office/officeart/2005/8/layout/hierarchy1#1"/>
    <dgm:cxn modelId="{E963F457-BC81-40DC-90A0-95F77C1D850D}" type="presParOf" srcId="{FE327F86-1B2E-4D2D-A146-AF70F56BFC57}" destId="{A174F83C-5F8C-46B1-8F67-9C6BC93A5080}" srcOrd="1" destOrd="0" presId="urn:microsoft.com/office/officeart/2005/8/layout/hierarchy1#1"/>
    <dgm:cxn modelId="{3BE8B64D-92ED-4E68-B49B-BEE94543B769}" type="presParOf" srcId="{D497BDAC-9A60-4458-9BFD-480BF82CCDA1}" destId="{473A3A81-2326-4D16-8F92-5D3FBAB94E1E}" srcOrd="1" destOrd="0" presId="urn:microsoft.com/office/officeart/2005/8/layout/hierarchy1#1"/>
    <dgm:cxn modelId="{3C10D827-C7ED-4AB5-88E0-E7D172A7E11C}" type="presParOf" srcId="{1884AD3E-0F1B-45A1-ADB5-71B246AC8D47}" destId="{54B4BC18-D6EA-4784-99A9-8714798FC439}" srcOrd="10" destOrd="0" presId="urn:microsoft.com/office/officeart/2005/8/layout/hierarchy1#1"/>
    <dgm:cxn modelId="{969FBFCA-7627-4115-8E87-C7445CB381B3}" type="presParOf" srcId="{1884AD3E-0F1B-45A1-ADB5-71B246AC8D47}" destId="{8900FEEB-0403-4ABF-B049-3F0A6A144C8C}" srcOrd="11" destOrd="0" presId="urn:microsoft.com/office/officeart/2005/8/layout/hierarchy1#1"/>
    <dgm:cxn modelId="{8DF413DE-3A34-4E2A-8809-B0A44F821C52}" type="presParOf" srcId="{8900FEEB-0403-4ABF-B049-3F0A6A144C8C}" destId="{1AD3CCEE-ED9A-4892-A1DE-ABEE74A2D13E}" srcOrd="0" destOrd="0" presId="urn:microsoft.com/office/officeart/2005/8/layout/hierarchy1#1"/>
    <dgm:cxn modelId="{E7081495-4599-4D0A-AB83-F026CAED0119}" type="presParOf" srcId="{1AD3CCEE-ED9A-4892-A1DE-ABEE74A2D13E}" destId="{75ADFE5A-56E6-45F1-ACC4-1BD761760397}" srcOrd="0" destOrd="0" presId="urn:microsoft.com/office/officeart/2005/8/layout/hierarchy1#1"/>
    <dgm:cxn modelId="{8620A584-BA45-4103-AEC9-95618F0FE20B}" type="presParOf" srcId="{1AD3CCEE-ED9A-4892-A1DE-ABEE74A2D13E}" destId="{6B845938-66CD-4A1A-8B07-36E2C9980B37}" srcOrd="1" destOrd="0" presId="urn:microsoft.com/office/officeart/2005/8/layout/hierarchy1#1"/>
    <dgm:cxn modelId="{4297E184-2B14-43A0-B5B9-E3866D76E974}" type="presParOf" srcId="{8900FEEB-0403-4ABF-B049-3F0A6A144C8C}" destId="{B0CBCCC8-EA59-44BA-B422-1F2CFCF5ECEB}" srcOrd="1" destOrd="0" presId="urn:microsoft.com/office/officeart/2005/8/layout/hierarchy1#1"/>
    <dgm:cxn modelId="{B450590D-7F89-4907-8CF6-4CB559C78274}" type="presParOf" srcId="{1884AD3E-0F1B-45A1-ADB5-71B246AC8D47}" destId="{C59329DB-C484-48B5-94CC-A8C0668C8ABE}" srcOrd="12" destOrd="0" presId="urn:microsoft.com/office/officeart/2005/8/layout/hierarchy1#1"/>
    <dgm:cxn modelId="{2F8E5C6D-2B11-44C8-89EC-ECC3C752E20B}" type="presParOf" srcId="{1884AD3E-0F1B-45A1-ADB5-71B246AC8D47}" destId="{81E53F2C-A560-4511-AB0C-2B8A1977A8E0}" srcOrd="13" destOrd="0" presId="urn:microsoft.com/office/officeart/2005/8/layout/hierarchy1#1"/>
    <dgm:cxn modelId="{D3D2EF9C-9027-4F04-B4D7-72463D8AFDD8}" type="presParOf" srcId="{81E53F2C-A560-4511-AB0C-2B8A1977A8E0}" destId="{09ADD834-671B-467F-8D63-02C2A9B51B04}" srcOrd="0" destOrd="0" presId="urn:microsoft.com/office/officeart/2005/8/layout/hierarchy1#1"/>
    <dgm:cxn modelId="{C442ED94-1C18-4354-B09C-A039DB41C9F5}" type="presParOf" srcId="{09ADD834-671B-467F-8D63-02C2A9B51B04}" destId="{DAAB9652-A6D4-4FCC-A05D-3B01DB3CC61E}" srcOrd="0" destOrd="0" presId="urn:microsoft.com/office/officeart/2005/8/layout/hierarchy1#1"/>
    <dgm:cxn modelId="{4A2795F2-F283-4165-8F7A-FC7D3430DBEF}" type="presParOf" srcId="{09ADD834-671B-467F-8D63-02C2A9B51B04}" destId="{3D4298DB-B48A-47C1-B2FA-4D576619B493}" srcOrd="1" destOrd="0" presId="urn:microsoft.com/office/officeart/2005/8/layout/hierarchy1#1"/>
    <dgm:cxn modelId="{10B003DB-F0DA-4447-9FAB-C7DBF35147E8}" type="presParOf" srcId="{81E53F2C-A560-4511-AB0C-2B8A1977A8E0}" destId="{C390566E-92FF-453D-ABA9-CCA58E6BDB91}" srcOrd="1" destOrd="0" presId="urn:microsoft.com/office/officeart/2005/8/layout/hierarchy1#1"/>
    <dgm:cxn modelId="{D61FEA93-8B9E-4707-856A-4E46363EC4DE}" type="presParOf" srcId="{1884AD3E-0F1B-45A1-ADB5-71B246AC8D47}" destId="{75343613-1117-4508-AF9F-939D5B9F650F}" srcOrd="14" destOrd="0" presId="urn:microsoft.com/office/officeart/2005/8/layout/hierarchy1#1"/>
    <dgm:cxn modelId="{7D4181B8-843F-4E87-B538-69880C0EA286}" type="presParOf" srcId="{1884AD3E-0F1B-45A1-ADB5-71B246AC8D47}" destId="{B28989A3-1F6C-4B77-A29B-CBDD9305FFEA}" srcOrd="15" destOrd="0" presId="urn:microsoft.com/office/officeart/2005/8/layout/hierarchy1#1"/>
    <dgm:cxn modelId="{389D94F5-A574-4488-8F3F-E553DD124D29}" type="presParOf" srcId="{B28989A3-1F6C-4B77-A29B-CBDD9305FFEA}" destId="{F5DF7D57-4250-422F-8F16-F685410D0FE2}" srcOrd="0" destOrd="0" presId="urn:microsoft.com/office/officeart/2005/8/layout/hierarchy1#1"/>
    <dgm:cxn modelId="{43CB55AB-5CF3-4F23-9E87-98D8F486C736}" type="presParOf" srcId="{F5DF7D57-4250-422F-8F16-F685410D0FE2}" destId="{EC167202-6D72-4E28-9424-8BDA5CE83184}" srcOrd="0" destOrd="0" presId="urn:microsoft.com/office/officeart/2005/8/layout/hierarchy1#1"/>
    <dgm:cxn modelId="{FDC06952-DB53-4B23-87F6-921D38BBD1D3}" type="presParOf" srcId="{F5DF7D57-4250-422F-8F16-F685410D0FE2}" destId="{E8E6368E-5085-41CA-8B53-EE608DA9A877}" srcOrd="1" destOrd="0" presId="urn:microsoft.com/office/officeart/2005/8/layout/hierarchy1#1"/>
    <dgm:cxn modelId="{21BD185E-3CF2-418B-A48C-FF1D7435700F}" type="presParOf" srcId="{B28989A3-1F6C-4B77-A29B-CBDD9305FFEA}" destId="{A52E2476-5876-4C7D-9A18-440CC1D507FC}" srcOrd="1" destOrd="0" presId="urn:microsoft.com/office/officeart/2005/8/layout/hierarchy1#1"/>
    <dgm:cxn modelId="{CF3B2F13-1DE5-43ED-9447-308A86EF1E8E}" type="presParOf" srcId="{1884AD3E-0F1B-45A1-ADB5-71B246AC8D47}" destId="{6C5DA965-E2EB-45A5-80F1-7B8BFA9AD913}" srcOrd="16" destOrd="0" presId="urn:microsoft.com/office/officeart/2005/8/layout/hierarchy1#1"/>
    <dgm:cxn modelId="{4CCC11D8-922A-4488-B825-71F939434170}" type="presParOf" srcId="{1884AD3E-0F1B-45A1-ADB5-71B246AC8D47}" destId="{079BCE1D-43DA-45B2-9C7E-764044AD7EFA}" srcOrd="17" destOrd="0" presId="urn:microsoft.com/office/officeart/2005/8/layout/hierarchy1#1"/>
    <dgm:cxn modelId="{3EA742F7-18CB-4E17-96E1-A3606A3D34E2}" type="presParOf" srcId="{079BCE1D-43DA-45B2-9C7E-764044AD7EFA}" destId="{D666E7B9-AB9E-4FB2-81C8-2F52B6604A73}" srcOrd="0" destOrd="0" presId="urn:microsoft.com/office/officeart/2005/8/layout/hierarchy1#1"/>
    <dgm:cxn modelId="{B7C6773B-C88C-49D9-8646-0498F315C35E}" type="presParOf" srcId="{D666E7B9-AB9E-4FB2-81C8-2F52B6604A73}" destId="{D30905D2-DD6B-40F7-8B6A-D1AA4F3EDC4A}" srcOrd="0" destOrd="0" presId="urn:microsoft.com/office/officeart/2005/8/layout/hierarchy1#1"/>
    <dgm:cxn modelId="{1D1B9238-2639-4803-96D0-F30ED00BCFC5}" type="presParOf" srcId="{D666E7B9-AB9E-4FB2-81C8-2F52B6604A73}" destId="{6C550836-E582-4864-9B7A-2E399A52A86F}" srcOrd="1" destOrd="0" presId="urn:microsoft.com/office/officeart/2005/8/layout/hierarchy1#1"/>
    <dgm:cxn modelId="{F17BC99B-ED07-4CD0-8C7E-6284338C796A}" type="presParOf" srcId="{079BCE1D-43DA-45B2-9C7E-764044AD7EFA}" destId="{39305B9B-E650-48C1-A468-D902FA8F1510}" srcOrd="1" destOrd="0" presId="urn:microsoft.com/office/officeart/2005/8/layout/hierarchy1#1"/>
    <dgm:cxn modelId="{A57C0C64-AE34-4FC6-B4AE-BBF8F46C509A}" type="presParOf" srcId="{1884AD3E-0F1B-45A1-ADB5-71B246AC8D47}" destId="{706E7E46-B33F-4DE6-8496-19D21FE415C9}" srcOrd="18" destOrd="0" presId="urn:microsoft.com/office/officeart/2005/8/layout/hierarchy1#1"/>
    <dgm:cxn modelId="{92C39D51-A80A-4837-A7AE-6CD3F979C79D}" type="presParOf" srcId="{1884AD3E-0F1B-45A1-ADB5-71B246AC8D47}" destId="{A0B10AF3-FD17-4F32-B8B9-E74DA941515D}" srcOrd="19" destOrd="0" presId="urn:microsoft.com/office/officeart/2005/8/layout/hierarchy1#1"/>
    <dgm:cxn modelId="{BB5DAE6C-0AE1-44C0-B26B-F53A74A033A1}" type="presParOf" srcId="{A0B10AF3-FD17-4F32-B8B9-E74DA941515D}" destId="{4E630671-F141-40F2-A125-2DC3BF94230A}" srcOrd="0" destOrd="0" presId="urn:microsoft.com/office/officeart/2005/8/layout/hierarchy1#1"/>
    <dgm:cxn modelId="{7FA9198E-04E6-4A4A-AFD3-F6C0CDDBBA00}" type="presParOf" srcId="{4E630671-F141-40F2-A125-2DC3BF94230A}" destId="{DD3FE5C2-89BE-4F93-A173-7E1CEC633C2F}" srcOrd="0" destOrd="0" presId="urn:microsoft.com/office/officeart/2005/8/layout/hierarchy1#1"/>
    <dgm:cxn modelId="{C6AB4DE1-0B33-4229-ADE6-67D4F5FE64B7}" type="presParOf" srcId="{4E630671-F141-40F2-A125-2DC3BF94230A}" destId="{A8514FF1-55A8-4AD0-9C54-D7B689576D28}" srcOrd="1" destOrd="0" presId="urn:microsoft.com/office/officeart/2005/8/layout/hierarchy1#1"/>
    <dgm:cxn modelId="{F82B779B-4B80-4FD8-B725-AB0591009347}" type="presParOf" srcId="{A0B10AF3-FD17-4F32-B8B9-E74DA941515D}" destId="{DAC42535-85FC-4054-8AC6-4A881556104A}" srcOrd="1" destOrd="0" presId="urn:microsoft.com/office/officeart/2005/8/layout/hierarchy1#1"/>
    <dgm:cxn modelId="{42E4A39F-8B49-4F01-9984-E6FB7318FCD0}" type="presParOf" srcId="{1884AD3E-0F1B-45A1-ADB5-71B246AC8D47}" destId="{BFF60CB5-FD2E-48C2-BE3A-BA9608929BD2}" srcOrd="20" destOrd="0" presId="urn:microsoft.com/office/officeart/2005/8/layout/hierarchy1#1"/>
    <dgm:cxn modelId="{00A17120-10FB-4EA2-9893-84843403ABA4}" type="presParOf" srcId="{1884AD3E-0F1B-45A1-ADB5-71B246AC8D47}" destId="{FF434F09-E426-47FE-A0D7-AE10FAD6A3E9}" srcOrd="21" destOrd="0" presId="urn:microsoft.com/office/officeart/2005/8/layout/hierarchy1#1"/>
    <dgm:cxn modelId="{E7817782-D38E-4C91-819A-F3E310F48EC2}" type="presParOf" srcId="{FF434F09-E426-47FE-A0D7-AE10FAD6A3E9}" destId="{D4CC4880-9097-4BE9-97AA-1A5D331AF7CB}" srcOrd="0" destOrd="0" presId="urn:microsoft.com/office/officeart/2005/8/layout/hierarchy1#1"/>
    <dgm:cxn modelId="{F3F90336-F8F3-4D9F-8362-86843DE744DE}" type="presParOf" srcId="{D4CC4880-9097-4BE9-97AA-1A5D331AF7CB}" destId="{6822B766-B205-4A41-88D5-FEF9DF059F34}" srcOrd="0" destOrd="0" presId="urn:microsoft.com/office/officeart/2005/8/layout/hierarchy1#1"/>
    <dgm:cxn modelId="{234FA918-812B-4BDC-AE30-F76B0C8EF39F}" type="presParOf" srcId="{D4CC4880-9097-4BE9-97AA-1A5D331AF7CB}" destId="{052B6F60-9D47-4A5B-BBAB-59DBF93A77F5}" srcOrd="1" destOrd="0" presId="urn:microsoft.com/office/officeart/2005/8/layout/hierarchy1#1"/>
    <dgm:cxn modelId="{A15DEEF2-5795-480E-83FC-3DE9E7E7FC0E}" type="presParOf" srcId="{FF434F09-E426-47FE-A0D7-AE10FAD6A3E9}" destId="{697326FA-48EA-43CB-9A19-B28C0ADCC5DF}" srcOrd="1" destOrd="0" presId="urn:microsoft.com/office/officeart/2005/8/layout/hierarchy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84440" cy="4531360"/>
        <a:chOff x="0" y="0"/>
        <a:chExt cx="7584440" cy="4531360"/>
      </a:xfrm>
    </dsp:grpSpPr>
    <dsp:sp modelId="{1253D96A-5113-4A89-A64C-22A7D170696B}">
      <dsp:nvSpPr>
        <dsp:cNvPr id="5" name="任意多边形 4"/>
        <dsp:cNvSpPr/>
      </dsp:nvSpPr>
      <dsp:spPr bwMode="white">
        <a:xfrm>
          <a:off x="327877" y="1439298"/>
          <a:ext cx="3433203" cy="163021"/>
        </a:xfrm>
        <a:custGeom>
          <a:avLst/>
          <a:gdLst/>
          <a:ahLst/>
          <a:cxnLst/>
          <a:pathLst>
            <a:path w="5407" h="257">
              <a:moveTo>
                <a:pt x="5407" y="0"/>
              </a:moveTo>
              <a:lnTo>
                <a:pt x="5407" y="54"/>
              </a:lnTo>
              <a:lnTo>
                <a:pt x="0" y="54"/>
              </a:lnTo>
              <a:lnTo>
                <a:pt x="0" y="257"/>
              </a:lnTo>
            </a:path>
          </a:pathLst>
        </a:custGeom>
      </dsp:spPr>
      <dsp:style>
        <a:lnRef idx="2">
          <a:schemeClr val="accent1">
            <a:shade val="60000"/>
          </a:schemeClr>
        </a:lnRef>
        <a:fillRef idx="0">
          <a:schemeClr val="accent1"/>
        </a:fillRef>
        <a:effectRef idx="0">
          <a:scrgbClr r="0" g="0" b="0"/>
        </a:effectRef>
        <a:fontRef idx="minor"/>
      </dsp:style>
      <dsp:txXfrm>
        <a:off x="327877" y="1439298"/>
        <a:ext cx="3433203" cy="163021"/>
      </dsp:txXfrm>
    </dsp:sp>
    <dsp:sp modelId="{3739D8C2-4E9C-4C1F-B7C5-B72E85D24CF6}">
      <dsp:nvSpPr>
        <dsp:cNvPr id="8" name="任意多边形 7"/>
        <dsp:cNvSpPr/>
      </dsp:nvSpPr>
      <dsp:spPr bwMode="white">
        <a:xfrm>
          <a:off x="1080076" y="1439298"/>
          <a:ext cx="2681004" cy="163021"/>
        </a:xfrm>
        <a:custGeom>
          <a:avLst/>
          <a:gdLst/>
          <a:ahLst/>
          <a:cxnLst/>
          <a:pathLst>
            <a:path w="4222" h="257">
              <a:moveTo>
                <a:pt x="4222" y="0"/>
              </a:moveTo>
              <a:lnTo>
                <a:pt x="4222" y="54"/>
              </a:lnTo>
              <a:lnTo>
                <a:pt x="0" y="54"/>
              </a:lnTo>
              <a:lnTo>
                <a:pt x="0" y="257"/>
              </a:lnTo>
            </a:path>
          </a:pathLst>
        </a:custGeom>
      </dsp:spPr>
      <dsp:style>
        <a:lnRef idx="2">
          <a:schemeClr val="accent1">
            <a:shade val="60000"/>
          </a:schemeClr>
        </a:lnRef>
        <a:fillRef idx="0">
          <a:schemeClr val="accent1"/>
        </a:fillRef>
        <a:effectRef idx="0">
          <a:scrgbClr r="0" g="0" b="0"/>
        </a:effectRef>
        <a:fontRef idx="minor"/>
      </dsp:style>
      <dsp:txXfrm>
        <a:off x="1080076" y="1439298"/>
        <a:ext cx="2681004" cy="163021"/>
      </dsp:txXfrm>
    </dsp:sp>
    <dsp:sp modelId="{1C12595A-B936-4525-9607-81DB66638242}">
      <dsp:nvSpPr>
        <dsp:cNvPr id="11" name="任意多边形 10"/>
        <dsp:cNvSpPr/>
      </dsp:nvSpPr>
      <dsp:spPr bwMode="white">
        <a:xfrm>
          <a:off x="1772909" y="1439298"/>
          <a:ext cx="1988171" cy="163021"/>
        </a:xfrm>
        <a:custGeom>
          <a:avLst/>
          <a:gdLst/>
          <a:ahLst/>
          <a:cxnLst/>
          <a:pathLst>
            <a:path w="3131" h="257">
              <a:moveTo>
                <a:pt x="3131" y="0"/>
              </a:moveTo>
              <a:lnTo>
                <a:pt x="3131" y="54"/>
              </a:lnTo>
              <a:lnTo>
                <a:pt x="0" y="54"/>
              </a:lnTo>
              <a:lnTo>
                <a:pt x="0" y="257"/>
              </a:lnTo>
            </a:path>
          </a:pathLst>
        </a:custGeom>
      </dsp:spPr>
      <dsp:style>
        <a:lnRef idx="2">
          <a:schemeClr val="accent1">
            <a:shade val="60000"/>
          </a:schemeClr>
        </a:lnRef>
        <a:fillRef idx="0">
          <a:schemeClr val="accent1"/>
        </a:fillRef>
        <a:effectRef idx="0">
          <a:scrgbClr r="0" g="0" b="0"/>
        </a:effectRef>
        <a:fontRef idx="minor"/>
      </dsp:style>
      <dsp:txXfrm>
        <a:off x="1772909" y="1439298"/>
        <a:ext cx="1988171" cy="163021"/>
      </dsp:txXfrm>
    </dsp:sp>
    <dsp:sp modelId="{BD235221-0606-43F4-B9E6-0823E3239578}">
      <dsp:nvSpPr>
        <dsp:cNvPr id="14" name="任意多边形 13"/>
        <dsp:cNvSpPr/>
      </dsp:nvSpPr>
      <dsp:spPr bwMode="white">
        <a:xfrm>
          <a:off x="2446247" y="1439298"/>
          <a:ext cx="1314832" cy="163021"/>
        </a:xfrm>
        <a:custGeom>
          <a:avLst/>
          <a:gdLst/>
          <a:ahLst/>
          <a:cxnLst/>
          <a:pathLst>
            <a:path w="2071" h="257">
              <a:moveTo>
                <a:pt x="2071" y="0"/>
              </a:moveTo>
              <a:lnTo>
                <a:pt x="2071" y="54"/>
              </a:lnTo>
              <a:lnTo>
                <a:pt x="0" y="54"/>
              </a:lnTo>
              <a:lnTo>
                <a:pt x="0" y="257"/>
              </a:lnTo>
            </a:path>
          </a:pathLst>
        </a:custGeom>
      </dsp:spPr>
      <dsp:style>
        <a:lnRef idx="2">
          <a:schemeClr val="accent1">
            <a:shade val="60000"/>
          </a:schemeClr>
        </a:lnRef>
        <a:fillRef idx="0">
          <a:schemeClr val="accent1"/>
        </a:fillRef>
        <a:effectRef idx="0">
          <a:scrgbClr r="0" g="0" b="0"/>
        </a:effectRef>
        <a:fontRef idx="minor"/>
      </dsp:style>
      <dsp:txXfrm>
        <a:off x="2446247" y="1439298"/>
        <a:ext cx="1314832" cy="163021"/>
      </dsp:txXfrm>
    </dsp:sp>
    <dsp:sp modelId="{28D5E02B-FD6A-421D-B7BF-6CA73DEEEC86}">
      <dsp:nvSpPr>
        <dsp:cNvPr id="17" name="任意多边形 16"/>
        <dsp:cNvSpPr/>
      </dsp:nvSpPr>
      <dsp:spPr bwMode="white">
        <a:xfrm>
          <a:off x="3131339" y="1439298"/>
          <a:ext cx="629740" cy="163021"/>
        </a:xfrm>
        <a:custGeom>
          <a:avLst/>
          <a:gdLst/>
          <a:ahLst/>
          <a:cxnLst/>
          <a:pathLst>
            <a:path w="992" h="257">
              <a:moveTo>
                <a:pt x="992" y="0"/>
              </a:moveTo>
              <a:lnTo>
                <a:pt x="992" y="54"/>
              </a:lnTo>
              <a:lnTo>
                <a:pt x="0" y="54"/>
              </a:lnTo>
              <a:lnTo>
                <a:pt x="0" y="257"/>
              </a:lnTo>
            </a:path>
          </a:pathLst>
        </a:custGeom>
      </dsp:spPr>
      <dsp:style>
        <a:lnRef idx="2">
          <a:schemeClr val="accent1">
            <a:shade val="60000"/>
          </a:schemeClr>
        </a:lnRef>
        <a:fillRef idx="0">
          <a:schemeClr val="accent1"/>
        </a:fillRef>
        <a:effectRef idx="0">
          <a:scrgbClr r="0" g="0" b="0"/>
        </a:effectRef>
        <a:fontRef idx="minor"/>
      </dsp:style>
      <dsp:txXfrm>
        <a:off x="3131339" y="1439298"/>
        <a:ext cx="629740" cy="163021"/>
      </dsp:txXfrm>
    </dsp:sp>
    <dsp:sp modelId="{54B4BC18-D6EA-4784-99A9-8714798FC439}">
      <dsp:nvSpPr>
        <dsp:cNvPr id="20" name="任意多边形 19"/>
        <dsp:cNvSpPr/>
      </dsp:nvSpPr>
      <dsp:spPr bwMode="white">
        <a:xfrm>
          <a:off x="3761079" y="1439298"/>
          <a:ext cx="55352" cy="163021"/>
        </a:xfrm>
        <a:custGeom>
          <a:avLst/>
          <a:gdLst/>
          <a:ahLst/>
          <a:cxnLst/>
          <a:pathLst>
            <a:path w="87" h="257">
              <a:moveTo>
                <a:pt x="0" y="0"/>
              </a:moveTo>
              <a:lnTo>
                <a:pt x="0" y="54"/>
              </a:lnTo>
              <a:lnTo>
                <a:pt x="87" y="54"/>
              </a:lnTo>
              <a:lnTo>
                <a:pt x="87"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55352" cy="163021"/>
      </dsp:txXfrm>
    </dsp:sp>
    <dsp:sp modelId="{C59329DB-C484-48B5-94CC-A8C0668C8ABE}">
      <dsp:nvSpPr>
        <dsp:cNvPr id="23" name="任意多边形 22"/>
        <dsp:cNvSpPr/>
      </dsp:nvSpPr>
      <dsp:spPr bwMode="white">
        <a:xfrm>
          <a:off x="3761079" y="1439298"/>
          <a:ext cx="740445" cy="163021"/>
        </a:xfrm>
        <a:custGeom>
          <a:avLst/>
          <a:gdLst/>
          <a:ahLst/>
          <a:cxnLst/>
          <a:pathLst>
            <a:path w="1166" h="257">
              <a:moveTo>
                <a:pt x="0" y="0"/>
              </a:moveTo>
              <a:lnTo>
                <a:pt x="0" y="54"/>
              </a:lnTo>
              <a:lnTo>
                <a:pt x="1166" y="54"/>
              </a:lnTo>
              <a:lnTo>
                <a:pt x="1166"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740445" cy="163021"/>
      </dsp:txXfrm>
    </dsp:sp>
    <dsp:sp modelId="{75343613-1117-4508-AF9F-939D5B9F650F}">
      <dsp:nvSpPr>
        <dsp:cNvPr id="26" name="任意多边形 25"/>
        <dsp:cNvSpPr/>
      </dsp:nvSpPr>
      <dsp:spPr bwMode="white">
        <a:xfrm>
          <a:off x="3761079" y="1439298"/>
          <a:ext cx="1425537" cy="163021"/>
        </a:xfrm>
        <a:custGeom>
          <a:avLst/>
          <a:gdLst/>
          <a:ahLst/>
          <a:cxnLst/>
          <a:pathLst>
            <a:path w="2245" h="257">
              <a:moveTo>
                <a:pt x="0" y="0"/>
              </a:moveTo>
              <a:lnTo>
                <a:pt x="0" y="54"/>
              </a:lnTo>
              <a:lnTo>
                <a:pt x="2245" y="54"/>
              </a:lnTo>
              <a:lnTo>
                <a:pt x="2245"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1425537" cy="163021"/>
      </dsp:txXfrm>
    </dsp:sp>
    <dsp:sp modelId="{6C5DA965-E2EB-45A5-80F1-7B8BFA9AD913}">
      <dsp:nvSpPr>
        <dsp:cNvPr id="29" name="任意多边形 28"/>
        <dsp:cNvSpPr/>
      </dsp:nvSpPr>
      <dsp:spPr bwMode="white">
        <a:xfrm>
          <a:off x="3761079" y="1439298"/>
          <a:ext cx="2110630" cy="163021"/>
        </a:xfrm>
        <a:custGeom>
          <a:avLst/>
          <a:gdLst/>
          <a:ahLst/>
          <a:cxnLst/>
          <a:pathLst>
            <a:path w="3324" h="257">
              <a:moveTo>
                <a:pt x="0" y="0"/>
              </a:moveTo>
              <a:lnTo>
                <a:pt x="0" y="54"/>
              </a:lnTo>
              <a:lnTo>
                <a:pt x="3324" y="54"/>
              </a:lnTo>
              <a:lnTo>
                <a:pt x="3324"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2110630" cy="163021"/>
      </dsp:txXfrm>
    </dsp:sp>
    <dsp:sp modelId="{706E7E46-B33F-4DE6-8496-19D21FE415C9}">
      <dsp:nvSpPr>
        <dsp:cNvPr id="32" name="任意多边形 31"/>
        <dsp:cNvSpPr/>
      </dsp:nvSpPr>
      <dsp:spPr bwMode="white">
        <a:xfrm>
          <a:off x="3761079" y="1439298"/>
          <a:ext cx="2795722" cy="163021"/>
        </a:xfrm>
        <a:custGeom>
          <a:avLst/>
          <a:gdLst/>
          <a:ahLst/>
          <a:cxnLst/>
          <a:pathLst>
            <a:path w="4403" h="257">
              <a:moveTo>
                <a:pt x="0" y="0"/>
              </a:moveTo>
              <a:lnTo>
                <a:pt x="0" y="54"/>
              </a:lnTo>
              <a:lnTo>
                <a:pt x="4403" y="54"/>
              </a:lnTo>
              <a:lnTo>
                <a:pt x="4403"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2795722" cy="163021"/>
      </dsp:txXfrm>
    </dsp:sp>
    <dsp:sp modelId="{BFF60CB5-FD2E-48C2-BE3A-BA9608929BD2}">
      <dsp:nvSpPr>
        <dsp:cNvPr id="35" name="任意多边形 34"/>
        <dsp:cNvSpPr/>
      </dsp:nvSpPr>
      <dsp:spPr bwMode="white">
        <a:xfrm>
          <a:off x="3761079" y="1439298"/>
          <a:ext cx="3480814" cy="163021"/>
        </a:xfrm>
        <a:custGeom>
          <a:avLst/>
          <a:gdLst/>
          <a:ahLst/>
          <a:cxnLst/>
          <a:pathLst>
            <a:path w="5482" h="257">
              <a:moveTo>
                <a:pt x="0" y="0"/>
              </a:moveTo>
              <a:lnTo>
                <a:pt x="0" y="54"/>
              </a:lnTo>
              <a:lnTo>
                <a:pt x="5482" y="54"/>
              </a:lnTo>
              <a:lnTo>
                <a:pt x="5482" y="257"/>
              </a:lnTo>
            </a:path>
          </a:pathLst>
        </a:custGeom>
      </dsp:spPr>
      <dsp:style>
        <a:lnRef idx="2">
          <a:schemeClr val="accent1">
            <a:shade val="60000"/>
          </a:schemeClr>
        </a:lnRef>
        <a:fillRef idx="0">
          <a:schemeClr val="accent1"/>
        </a:fillRef>
        <a:effectRef idx="0">
          <a:scrgbClr r="0" g="0" b="0"/>
        </a:effectRef>
        <a:fontRef idx="minor"/>
      </dsp:style>
      <dsp:txXfrm>
        <a:off x="3761079" y="1439298"/>
        <a:ext cx="3480814" cy="163021"/>
      </dsp:txXfrm>
    </dsp:sp>
    <dsp:sp modelId="{22DF6A83-D822-4A0C-819A-04C66CA0EA29}">
      <dsp:nvSpPr>
        <dsp:cNvPr id="3" name="圆角矩形 2"/>
        <dsp:cNvSpPr/>
      </dsp:nvSpPr>
      <dsp:spPr bwMode="white">
        <a:xfrm>
          <a:off x="2502434" y="785186"/>
          <a:ext cx="2517290" cy="65411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502434" y="785186"/>
        <a:ext cx="2517290" cy="654112"/>
      </dsp:txXfrm>
    </dsp:sp>
    <dsp:sp modelId="{B2BBA727-FD2D-4FCE-890D-8975406C6612}">
      <dsp:nvSpPr>
        <dsp:cNvPr id="4" name="圆角矩形 3"/>
        <dsp:cNvSpPr/>
      </dsp:nvSpPr>
      <dsp:spPr bwMode="white">
        <a:xfrm>
          <a:off x="2564715" y="844353"/>
          <a:ext cx="2517290" cy="654112"/>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106680" tIns="106680" rIns="106680" bIns="1066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2800" b="1" dirty="0">
              <a:solidFill>
                <a:schemeClr val="dk1"/>
              </a:solidFill>
              <a:latin typeface="仿宋" panose="02010609060101010101" charset="-122"/>
              <a:ea typeface="仿宋" panose="02010609060101010101" charset="-122"/>
            </a:rPr>
            <a:t>应付职工薪酬</a:t>
          </a:r>
          <a:endParaRPr sz="2800" b="1" dirty="0">
            <a:solidFill>
              <a:schemeClr val="dk1"/>
            </a:solidFill>
            <a:latin typeface="仿宋" panose="02010609060101010101" charset="-122"/>
            <a:ea typeface="仿宋" panose="02010609060101010101" charset="-122"/>
          </a:endParaRPr>
        </a:p>
      </dsp:txBody>
      <dsp:txXfrm>
        <a:off x="2564715" y="844353"/>
        <a:ext cx="2517290" cy="654112"/>
      </dsp:txXfrm>
    </dsp:sp>
    <dsp:sp modelId="{106BDA16-F20D-4957-9136-0842036D370D}">
      <dsp:nvSpPr>
        <dsp:cNvPr id="6" name="圆角矩形 5"/>
        <dsp:cNvSpPr/>
      </dsp:nvSpPr>
      <dsp:spPr bwMode="white">
        <a:xfrm>
          <a:off x="0" y="1602318"/>
          <a:ext cx="655753" cy="2015947"/>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0" y="1602318"/>
        <a:ext cx="655753" cy="2015947"/>
      </dsp:txXfrm>
    </dsp:sp>
    <dsp:sp modelId="{278162C7-FE40-4E65-94D4-42C426BBED5E}">
      <dsp:nvSpPr>
        <dsp:cNvPr id="7" name="圆角矩形 6"/>
        <dsp:cNvSpPr/>
      </dsp:nvSpPr>
      <dsp:spPr bwMode="white">
        <a:xfrm>
          <a:off x="62281" y="1661485"/>
          <a:ext cx="655753" cy="2015947"/>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工资奖金津贴和补贴</a:t>
          </a:r>
          <a:endParaRPr>
            <a:solidFill>
              <a:schemeClr val="dk1"/>
            </a:solidFill>
          </a:endParaRPr>
        </a:p>
      </dsp:txBody>
      <dsp:txXfrm>
        <a:off x="62281" y="1661485"/>
        <a:ext cx="655753" cy="2015947"/>
      </dsp:txXfrm>
    </dsp:sp>
    <dsp:sp modelId="{EF39CAA6-98BA-41FF-838A-B81EB8541C63}">
      <dsp:nvSpPr>
        <dsp:cNvPr id="9" name="圆角矩形 8"/>
        <dsp:cNvSpPr/>
      </dsp:nvSpPr>
      <dsp:spPr bwMode="white">
        <a:xfrm>
          <a:off x="780315" y="1602318"/>
          <a:ext cx="599521" cy="198945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780315" y="1602318"/>
        <a:ext cx="599521" cy="1989458"/>
      </dsp:txXfrm>
    </dsp:sp>
    <dsp:sp modelId="{69CFC652-E9EB-4D47-A370-2315B6D05ABE}">
      <dsp:nvSpPr>
        <dsp:cNvPr id="10" name="圆角矩形 9"/>
        <dsp:cNvSpPr/>
      </dsp:nvSpPr>
      <dsp:spPr bwMode="white">
        <a:xfrm>
          <a:off x="842596" y="1661485"/>
          <a:ext cx="599521" cy="1989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职工福利费</a:t>
          </a:r>
          <a:endParaRPr>
            <a:solidFill>
              <a:schemeClr val="dk1"/>
            </a:solidFill>
          </a:endParaRPr>
        </a:p>
      </dsp:txBody>
      <dsp:txXfrm>
        <a:off x="842596" y="1661485"/>
        <a:ext cx="599521" cy="1989458"/>
      </dsp:txXfrm>
    </dsp:sp>
    <dsp:sp modelId="{538908DF-642A-40DA-92BE-334CA4DA2FA1}">
      <dsp:nvSpPr>
        <dsp:cNvPr id="12" name="圆角矩形 11"/>
        <dsp:cNvSpPr/>
      </dsp:nvSpPr>
      <dsp:spPr bwMode="white">
        <a:xfrm>
          <a:off x="1504398" y="1602318"/>
          <a:ext cx="537022" cy="208468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1504398" y="1602318"/>
        <a:ext cx="537022" cy="2084689"/>
      </dsp:txXfrm>
    </dsp:sp>
    <dsp:sp modelId="{5C5BD5C4-4EF0-44B6-87B2-9CD35A3D8C77}">
      <dsp:nvSpPr>
        <dsp:cNvPr id="13" name="圆角矩形 12"/>
        <dsp:cNvSpPr/>
      </dsp:nvSpPr>
      <dsp:spPr bwMode="white">
        <a:xfrm>
          <a:off x="1566679" y="1661485"/>
          <a:ext cx="537022" cy="2084689"/>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社会保险费</a:t>
          </a:r>
          <a:endParaRPr>
            <a:solidFill>
              <a:schemeClr val="dk1"/>
            </a:solidFill>
          </a:endParaRPr>
        </a:p>
      </dsp:txBody>
      <dsp:txXfrm>
        <a:off x="1566679" y="1661485"/>
        <a:ext cx="537022" cy="2084689"/>
      </dsp:txXfrm>
    </dsp:sp>
    <dsp:sp modelId="{BD076596-48CA-4A5F-9465-D0D8ED0F8C94}">
      <dsp:nvSpPr>
        <dsp:cNvPr id="15" name="圆角矩形 14"/>
        <dsp:cNvSpPr/>
      </dsp:nvSpPr>
      <dsp:spPr bwMode="white">
        <a:xfrm>
          <a:off x="2165982" y="1602318"/>
          <a:ext cx="560530" cy="201852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165982" y="1602318"/>
        <a:ext cx="560530" cy="2018520"/>
      </dsp:txXfrm>
    </dsp:sp>
    <dsp:sp modelId="{ACE05296-536F-4AC7-828E-ACACA1C76609}">
      <dsp:nvSpPr>
        <dsp:cNvPr id="16" name="圆角矩形 15"/>
        <dsp:cNvSpPr/>
      </dsp:nvSpPr>
      <dsp:spPr bwMode="white">
        <a:xfrm>
          <a:off x="2228263" y="1661485"/>
          <a:ext cx="560530" cy="201852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住房公积金</a:t>
          </a:r>
          <a:endParaRPr>
            <a:solidFill>
              <a:schemeClr val="dk1"/>
            </a:solidFill>
          </a:endParaRPr>
        </a:p>
      </dsp:txBody>
      <dsp:txXfrm>
        <a:off x="2228263" y="1661485"/>
        <a:ext cx="560530" cy="2018520"/>
      </dsp:txXfrm>
    </dsp:sp>
    <dsp:sp modelId="{3689CB61-A459-4527-854B-B9E27BAD01AB}">
      <dsp:nvSpPr>
        <dsp:cNvPr id="18" name="圆角矩形 17"/>
        <dsp:cNvSpPr/>
      </dsp:nvSpPr>
      <dsp:spPr bwMode="white">
        <a:xfrm>
          <a:off x="2851074" y="1602318"/>
          <a:ext cx="560530" cy="1996847"/>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2851074" y="1602318"/>
        <a:ext cx="560530" cy="1996847"/>
      </dsp:txXfrm>
    </dsp:sp>
    <dsp:sp modelId="{A174F83C-5F8C-46B1-8F67-9C6BC93A5080}">
      <dsp:nvSpPr>
        <dsp:cNvPr id="19" name="圆角矩形 18"/>
        <dsp:cNvSpPr/>
      </dsp:nvSpPr>
      <dsp:spPr bwMode="white">
        <a:xfrm>
          <a:off x="2913355" y="1661485"/>
          <a:ext cx="560530" cy="1996847"/>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工会经费</a:t>
          </a:r>
          <a:endParaRPr>
            <a:solidFill>
              <a:schemeClr val="dk1"/>
            </a:solidFill>
          </a:endParaRPr>
        </a:p>
      </dsp:txBody>
      <dsp:txXfrm>
        <a:off x="2913355" y="1661485"/>
        <a:ext cx="560530" cy="1996847"/>
      </dsp:txXfrm>
    </dsp:sp>
    <dsp:sp modelId="{75ADFE5A-56E6-45F1-ACC4-1BD761760397}">
      <dsp:nvSpPr>
        <dsp:cNvPr id="21" name="圆角矩形 20"/>
        <dsp:cNvSpPr/>
      </dsp:nvSpPr>
      <dsp:spPr bwMode="white">
        <a:xfrm>
          <a:off x="3536167" y="1602318"/>
          <a:ext cx="560530" cy="19987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536167" y="1602318"/>
        <a:ext cx="560530" cy="1998755"/>
      </dsp:txXfrm>
    </dsp:sp>
    <dsp:sp modelId="{6B845938-66CD-4A1A-8B07-36E2C9980B37}">
      <dsp:nvSpPr>
        <dsp:cNvPr id="22" name="圆角矩形 21"/>
        <dsp:cNvSpPr/>
      </dsp:nvSpPr>
      <dsp:spPr bwMode="white">
        <a:xfrm>
          <a:off x="3598448" y="1661485"/>
          <a:ext cx="560530" cy="1998755"/>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职工教育经费</a:t>
          </a:r>
          <a:endParaRPr>
            <a:solidFill>
              <a:schemeClr val="dk1"/>
            </a:solidFill>
          </a:endParaRPr>
        </a:p>
      </dsp:txBody>
      <dsp:txXfrm>
        <a:off x="3598448" y="1661485"/>
        <a:ext cx="560530" cy="1998755"/>
      </dsp:txXfrm>
    </dsp:sp>
    <dsp:sp modelId="{DAAB9652-A6D4-4FCC-A05D-3B01DB3CC61E}">
      <dsp:nvSpPr>
        <dsp:cNvPr id="24" name="圆角矩形 23"/>
        <dsp:cNvSpPr/>
      </dsp:nvSpPr>
      <dsp:spPr bwMode="white">
        <a:xfrm>
          <a:off x="4221259" y="1602318"/>
          <a:ext cx="560530" cy="19987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221259" y="1602318"/>
        <a:ext cx="560530" cy="1998755"/>
      </dsp:txXfrm>
    </dsp:sp>
    <dsp:sp modelId="{3D4298DB-B48A-47C1-B2FA-4D576619B493}">
      <dsp:nvSpPr>
        <dsp:cNvPr id="25" name="圆角矩形 24"/>
        <dsp:cNvSpPr/>
      </dsp:nvSpPr>
      <dsp:spPr bwMode="white">
        <a:xfrm>
          <a:off x="4283540" y="1661485"/>
          <a:ext cx="560530" cy="1998755"/>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非货币性福利</a:t>
          </a:r>
          <a:endParaRPr>
            <a:solidFill>
              <a:schemeClr val="dk1"/>
            </a:solidFill>
          </a:endParaRPr>
        </a:p>
      </dsp:txBody>
      <dsp:txXfrm>
        <a:off x="4283540" y="1661485"/>
        <a:ext cx="560530" cy="1998755"/>
      </dsp:txXfrm>
    </dsp:sp>
    <dsp:sp modelId="{EC167202-6D72-4E28-9424-8BDA5CE83184}">
      <dsp:nvSpPr>
        <dsp:cNvPr id="27" name="圆角矩形 26"/>
        <dsp:cNvSpPr/>
      </dsp:nvSpPr>
      <dsp:spPr bwMode="white">
        <a:xfrm>
          <a:off x="4906352" y="1602318"/>
          <a:ext cx="560530" cy="1978994"/>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4906352" y="1602318"/>
        <a:ext cx="560530" cy="1978994"/>
      </dsp:txXfrm>
    </dsp:sp>
    <dsp:sp modelId="{E8E6368E-5085-41CA-8B53-EE608DA9A877}">
      <dsp:nvSpPr>
        <dsp:cNvPr id="28" name="圆角矩形 27"/>
        <dsp:cNvSpPr/>
      </dsp:nvSpPr>
      <dsp:spPr bwMode="white">
        <a:xfrm>
          <a:off x="4968633" y="1661485"/>
          <a:ext cx="560530" cy="1978994"/>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辞退补偿</a:t>
          </a:r>
          <a:endParaRPr>
            <a:solidFill>
              <a:schemeClr val="dk1"/>
            </a:solidFill>
          </a:endParaRPr>
        </a:p>
      </dsp:txBody>
      <dsp:txXfrm>
        <a:off x="4968633" y="1661485"/>
        <a:ext cx="560530" cy="1978994"/>
      </dsp:txXfrm>
    </dsp:sp>
    <dsp:sp modelId="{D30905D2-DD6B-40F7-8B6A-D1AA4F3EDC4A}">
      <dsp:nvSpPr>
        <dsp:cNvPr id="30" name="圆角矩形 29"/>
        <dsp:cNvSpPr/>
      </dsp:nvSpPr>
      <dsp:spPr bwMode="white">
        <a:xfrm>
          <a:off x="5591444" y="1602318"/>
          <a:ext cx="560530" cy="1939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591444" y="1602318"/>
        <a:ext cx="560530" cy="1939463"/>
      </dsp:txXfrm>
    </dsp:sp>
    <dsp:sp modelId="{6C550836-E582-4864-9B7A-2E399A52A86F}">
      <dsp:nvSpPr>
        <dsp:cNvPr id="31" name="圆角矩形 30"/>
        <dsp:cNvSpPr/>
      </dsp:nvSpPr>
      <dsp:spPr bwMode="white">
        <a:xfrm>
          <a:off x="5653725" y="1661485"/>
          <a:ext cx="560530" cy="1939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带薪缺勤</a:t>
          </a:r>
          <a:endParaRPr>
            <a:solidFill>
              <a:schemeClr val="dk1"/>
            </a:solidFill>
          </a:endParaRPr>
        </a:p>
      </dsp:txBody>
      <dsp:txXfrm>
        <a:off x="5653725" y="1661485"/>
        <a:ext cx="560530" cy="1939463"/>
      </dsp:txXfrm>
    </dsp:sp>
    <dsp:sp modelId="{DD3FE5C2-89BE-4F93-A173-7E1CEC633C2F}">
      <dsp:nvSpPr>
        <dsp:cNvPr id="33" name="圆角矩形 32"/>
        <dsp:cNvSpPr/>
      </dsp:nvSpPr>
      <dsp:spPr bwMode="white">
        <a:xfrm>
          <a:off x="6276536" y="1602318"/>
          <a:ext cx="560530" cy="195859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6276536" y="1602318"/>
        <a:ext cx="560530" cy="1958591"/>
      </dsp:txXfrm>
    </dsp:sp>
    <dsp:sp modelId="{A8514FF1-55A8-4AD0-9C54-D7B689576D28}">
      <dsp:nvSpPr>
        <dsp:cNvPr id="34" name="圆角矩形 33"/>
        <dsp:cNvSpPr/>
      </dsp:nvSpPr>
      <dsp:spPr bwMode="white">
        <a:xfrm>
          <a:off x="6338817" y="1661485"/>
          <a:ext cx="560530" cy="195859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solidFill>
                <a:schemeClr val="dk1"/>
              </a:solidFill>
            </a:rPr>
            <a:t>利润分享计划</a:t>
          </a:r>
          <a:endParaRPr>
            <a:solidFill>
              <a:schemeClr val="dk1"/>
            </a:solidFill>
          </a:endParaRPr>
        </a:p>
      </dsp:txBody>
      <dsp:txXfrm>
        <a:off x="6338817" y="1661485"/>
        <a:ext cx="560530" cy="1958591"/>
      </dsp:txXfrm>
    </dsp:sp>
    <dsp:sp modelId="{6822B766-B205-4A41-88D5-FEF9DF059F34}">
      <dsp:nvSpPr>
        <dsp:cNvPr id="36" name="圆角矩形 35"/>
        <dsp:cNvSpPr/>
      </dsp:nvSpPr>
      <dsp:spPr bwMode="white">
        <a:xfrm>
          <a:off x="6961629" y="1602318"/>
          <a:ext cx="560530" cy="191040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6961629" y="1602318"/>
        <a:ext cx="560530" cy="1910401"/>
      </dsp:txXfrm>
    </dsp:sp>
    <dsp:sp modelId="{052B6F60-9D47-4A5B-BBAB-59DBF93A77F5}">
      <dsp:nvSpPr>
        <dsp:cNvPr id="37" name="圆角矩形 36"/>
        <dsp:cNvSpPr/>
      </dsp:nvSpPr>
      <dsp:spPr bwMode="white">
        <a:xfrm>
          <a:off x="7023910" y="1661485"/>
          <a:ext cx="560530" cy="1910401"/>
        </a:xfrm>
        <a:prstGeom prst="roundRect">
          <a:avLst>
            <a:gd name="adj" fmla="val 10000"/>
          </a:avLst>
        </a:prstGeom>
      </dsp:spPr>
      <dsp:style>
        <a:lnRef idx="2">
          <a:schemeClr val="accent2"/>
        </a:lnRef>
        <a:fillRef idx="1">
          <a:schemeClr val="lt1"/>
        </a:fillRef>
        <a:effectRef idx="0">
          <a:schemeClr val="accent2"/>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800" dirty="0">
              <a:solidFill>
                <a:schemeClr val="dk1"/>
              </a:solidFill>
            </a:rPr>
            <a:t>其他职工薪酬</a:t>
          </a:r>
          <a:endParaRPr>
            <a:solidFill>
              <a:schemeClr val="dk1"/>
            </a:solidFill>
          </a:endParaRPr>
        </a:p>
      </dsp:txBody>
      <dsp:txXfrm>
        <a:off x="7023910" y="1661485"/>
        <a:ext cx="560530" cy="19104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7D1B5D9-861B-4558-82EB-52AC4F07C5C4}"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24FBB29-08AD-4E9C-A0F0-65B8C88BC13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691063"/>
            <a:ext cx="5438775" cy="4443413"/>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ln>
            <a:solidFill>
              <a:srgbClr val="000000">
                <a:alpha val="100000"/>
              </a:srgbClr>
            </a:solidFill>
            <a:miter lim="800000"/>
          </a:ln>
        </p:spPr>
      </p:sp>
      <p:sp>
        <p:nvSpPr>
          <p:cNvPr id="76803"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6804"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gn="l"/>
            <a:endParaRPr lang="zh-CN" altLang="en-US"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defRPr/>
            </a:pPr>
            <a:endParaRPr lang="en-US" altLang="zh-CN"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还是口径的问题。主要难点在于区分财务表中的管理费用是否包含研发费用。</a:t>
            </a:r>
            <a:endParaRPr lang="zh-CN" altLang="en-US" dirty="0"/>
          </a:p>
          <a:p>
            <a:r>
              <a:rPr lang="zh-CN" altLang="en-US" dirty="0"/>
              <a:t>执行企业会计准则的企业，财务表中的管理费用已经不含研发费用，直接摘抄本年累计数即可</a:t>
            </a:r>
            <a:endParaRPr lang="zh-CN" altLang="en-US" dirty="0"/>
          </a:p>
          <a:p>
            <a:r>
              <a:rPr lang="zh-CN" altLang="en-US" dirty="0"/>
              <a:t>执行小企业会计准则的企业，须将会计</a:t>
            </a:r>
            <a:r>
              <a:rPr lang="en-US" altLang="zh-CN" dirty="0"/>
              <a:t>”</a:t>
            </a:r>
            <a:r>
              <a:rPr lang="zh-CN" altLang="en-US" dirty="0"/>
              <a:t>利润表</a:t>
            </a:r>
            <a:r>
              <a:rPr lang="en-US" altLang="zh-CN" dirty="0"/>
              <a:t>“</a:t>
            </a:r>
            <a:r>
              <a:rPr lang="zh-CN" altLang="en-US" dirty="0"/>
              <a:t>中的管理费用本年累计数减去研究费用后填报管理费用，</a:t>
            </a:r>
            <a:endParaRPr lang="zh-CN" altLang="en-US" dirty="0"/>
          </a:p>
          <a:p>
            <a:r>
              <a:rPr lang="zh-CN" altLang="en-US" dirty="0"/>
              <a:t>执行其他企业会计制度的企业以及未执行《财会通知》的企业，通过分析管理费用明细账，将研发费用从管理费用中扣除后填报。</a:t>
            </a:r>
            <a:endParaRPr lang="zh-CN" altLang="en-US" dirty="0"/>
          </a:p>
          <a:p>
            <a:r>
              <a:rPr lang="zh-CN" altLang="en-US" dirty="0" smtClean="0">
                <a:sym typeface="+mn-ea"/>
              </a:rPr>
              <a:t>其实说白了就是，管理费用中不能包含研发费用的。</a:t>
            </a:r>
            <a:endParaRPr lang="en-US" altLang="zh-CN" dirty="0" smtClean="0"/>
          </a:p>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a:ln>
            <a:solidFill>
              <a:srgbClr val="000000">
                <a:alpha val="100000"/>
              </a:srgbClr>
            </a:solidFill>
            <a:miter lim="800000"/>
          </a:ln>
        </p:spPr>
      </p:sp>
      <p:sp>
        <p:nvSpPr>
          <p:cNvPr id="93187"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r>
              <a:rPr lang="zh-CN" altLang="en-US" b="1" dirty="0"/>
              <a:t>三种情况：</a:t>
            </a:r>
            <a:endParaRPr lang="en-US" altLang="zh-CN" b="1" dirty="0"/>
          </a:p>
          <a:p>
            <a:pPr lvl="0"/>
            <a:r>
              <a:rPr lang="zh-CN" altLang="en-US" b="1" dirty="0"/>
              <a:t>利息收入</a:t>
            </a:r>
            <a:r>
              <a:rPr lang="en-US" altLang="zh-CN" dirty="0"/>
              <a:t>  </a:t>
            </a:r>
            <a:r>
              <a:rPr lang="zh-CN" altLang="en-US" dirty="0"/>
              <a:t>指非金融企业存款业务所确认的利息金额。执行企业会计准则的企业</a:t>
            </a:r>
            <a:r>
              <a:rPr lang="en-US" altLang="zh-CN" dirty="0"/>
              <a:t>,</a:t>
            </a:r>
            <a:r>
              <a:rPr lang="zh-CN" altLang="en-US" dirty="0"/>
              <a:t>根据会计“利润表”中“利息收入”项目的本年累计数填报。执行</a:t>
            </a:r>
            <a:r>
              <a:rPr lang="en-US" altLang="zh-CN" dirty="0"/>
              <a:t>《</a:t>
            </a:r>
            <a:r>
              <a:rPr lang="zh-CN" altLang="en-US" dirty="0"/>
              <a:t>小企业会计准则</a:t>
            </a:r>
            <a:r>
              <a:rPr lang="en-US" altLang="zh-CN" dirty="0"/>
              <a:t>》</a:t>
            </a:r>
            <a:r>
              <a:rPr lang="zh-CN" altLang="en-US" dirty="0"/>
              <a:t>的企业</a:t>
            </a:r>
            <a:r>
              <a:rPr lang="en-US" altLang="zh-CN" dirty="0"/>
              <a:t>,</a:t>
            </a:r>
            <a:r>
              <a:rPr lang="zh-CN" altLang="en-US" dirty="0"/>
              <a:t>可以从以下两种方法中选择一种填报：（</a:t>
            </a:r>
            <a:r>
              <a:rPr lang="en-US" altLang="zh-CN" dirty="0"/>
              <a:t>1</a:t>
            </a:r>
            <a:r>
              <a:rPr lang="zh-CN" altLang="en-US" dirty="0"/>
              <a:t>）本指标填</a:t>
            </a:r>
            <a:r>
              <a:rPr lang="en-US" altLang="zh-CN" dirty="0"/>
              <a:t>0</a:t>
            </a:r>
            <a:r>
              <a:rPr lang="zh-CN" altLang="en-US" dirty="0"/>
              <a:t>，同时，根据会计“利润表”中“利息费用”项目填报</a:t>
            </a:r>
            <a:r>
              <a:rPr lang="en-US" altLang="zh-CN" dirty="0"/>
              <a:t>“</a:t>
            </a:r>
            <a:r>
              <a:rPr lang="zh-CN" altLang="en-US" dirty="0"/>
              <a:t>利息费用</a:t>
            </a:r>
            <a:r>
              <a:rPr lang="en-US" altLang="zh-CN" dirty="0"/>
              <a:t>”</a:t>
            </a:r>
            <a:r>
              <a:rPr lang="zh-CN" altLang="en-US" dirty="0"/>
              <a:t>（或</a:t>
            </a:r>
            <a:r>
              <a:rPr lang="en-US" altLang="zh-CN" dirty="0"/>
              <a:t>“</a:t>
            </a:r>
            <a:r>
              <a:rPr lang="zh-CN" altLang="en-US" dirty="0"/>
              <a:t>利息支出</a:t>
            </a:r>
            <a:r>
              <a:rPr lang="en-US" altLang="zh-CN" dirty="0"/>
              <a:t>”</a:t>
            </a:r>
            <a:r>
              <a:rPr lang="zh-CN" altLang="en-US" dirty="0"/>
              <a:t>）指标；（</a:t>
            </a:r>
            <a:r>
              <a:rPr lang="en-US" altLang="zh-CN" dirty="0"/>
              <a:t>2</a:t>
            </a:r>
            <a:r>
              <a:rPr lang="zh-CN" altLang="en-US" dirty="0"/>
              <a:t>）“利息收入</a:t>
            </a:r>
            <a:r>
              <a:rPr lang="en-US" altLang="zh-CN" dirty="0"/>
              <a:t>”“</a:t>
            </a:r>
            <a:r>
              <a:rPr lang="zh-CN" altLang="en-US" dirty="0"/>
              <a:t>利息费用</a:t>
            </a:r>
            <a:r>
              <a:rPr lang="en-US" altLang="zh-CN" dirty="0"/>
              <a:t>”</a:t>
            </a:r>
            <a:r>
              <a:rPr lang="zh-CN" altLang="en-US" dirty="0"/>
              <a:t>（或</a:t>
            </a:r>
            <a:r>
              <a:rPr lang="en-US" altLang="zh-CN" dirty="0"/>
              <a:t>“</a:t>
            </a:r>
            <a:r>
              <a:rPr lang="zh-CN" altLang="en-US" dirty="0"/>
              <a:t>利息支出</a:t>
            </a:r>
            <a:r>
              <a:rPr lang="en-US" altLang="zh-CN" dirty="0"/>
              <a:t>”</a:t>
            </a:r>
            <a:r>
              <a:rPr lang="zh-CN" altLang="en-US" dirty="0"/>
              <a:t>）指标均根据企业“财务费用明细账”填报，与执行其他企业会计制度的企业相同。执行其他企业会计制度的企业，根据企业“财务费用明细账”中“财务费用</a:t>
            </a:r>
            <a:r>
              <a:rPr lang="en-US" altLang="zh-CN" dirty="0"/>
              <a:t>——</a:t>
            </a:r>
            <a:r>
              <a:rPr lang="zh-CN" altLang="en-US" dirty="0"/>
              <a:t>利息收入”科目的本期发生额以正数填报。如果未设置该科目，填</a:t>
            </a:r>
            <a:r>
              <a:rPr lang="en-US" altLang="zh-CN" dirty="0"/>
              <a:t>0</a:t>
            </a:r>
            <a:r>
              <a:rPr lang="zh-CN" altLang="en-US" dirty="0"/>
              <a:t>。</a:t>
            </a:r>
            <a:endParaRPr lang="zh-CN" altLang="en-US" dirty="0"/>
          </a:p>
          <a:p>
            <a:pPr lvl="0"/>
            <a:r>
              <a:rPr lang="zh-CN" altLang="en-US" b="1" dirty="0"/>
              <a:t>利息支出</a:t>
            </a:r>
            <a:r>
              <a:rPr lang="en-US" altLang="zh-CN" dirty="0"/>
              <a:t>  </a:t>
            </a:r>
            <a:r>
              <a:rPr lang="zh-CN" altLang="en-US" dirty="0"/>
              <a:t>指企业短期借款利息、长期借款利息、应付票据利息、票据贴现利息、应付债券利息、长期应付引进国外设备款利息等利息支出。根据企业“财务费用明细账”中“财务费用</a:t>
            </a:r>
            <a:r>
              <a:rPr lang="en-US" altLang="zh-CN" dirty="0"/>
              <a:t>——</a:t>
            </a:r>
            <a:r>
              <a:rPr lang="zh-CN" altLang="en-US" dirty="0"/>
              <a:t>利息支出”科目的本期发生额填报。如果企业没有单独设立“利息收入”科目，应填报利息支出减去银行存款等的利息收入后的净额。</a:t>
            </a:r>
            <a:endParaRPr lang="zh-CN" altLang="en-US" dirty="0"/>
          </a:p>
          <a:p>
            <a:pPr lvl="0"/>
            <a:r>
              <a:rPr lang="zh-CN" altLang="en-US" b="1" dirty="0"/>
              <a:t>利息费用</a:t>
            </a:r>
            <a:r>
              <a:rPr lang="en-US" altLang="zh-CN" dirty="0"/>
              <a:t>  </a:t>
            </a:r>
            <a:r>
              <a:rPr lang="zh-CN" altLang="en-US" dirty="0"/>
              <a:t>指企业短期借款利息、长期借款利息、应付票据利息、票据贴现利息、应付债券利息、长期应付引进国外设备款利息等利息支出。执行企业会计准则或</a:t>
            </a:r>
            <a:r>
              <a:rPr lang="en-US" altLang="zh-CN" dirty="0"/>
              <a:t>《</a:t>
            </a:r>
            <a:r>
              <a:rPr lang="zh-CN" altLang="en-US" dirty="0"/>
              <a:t>小企业会计准则</a:t>
            </a:r>
            <a:r>
              <a:rPr lang="en-US" altLang="zh-CN" dirty="0"/>
              <a:t>》</a:t>
            </a:r>
            <a:r>
              <a:rPr lang="zh-CN" altLang="en-US" dirty="0"/>
              <a:t>的企业</a:t>
            </a:r>
            <a:r>
              <a:rPr lang="en-US" altLang="zh-CN" dirty="0"/>
              <a:t>,</a:t>
            </a:r>
            <a:r>
              <a:rPr lang="zh-CN" altLang="en-US" dirty="0"/>
              <a:t>根据会计“利润表”中“利息费用”项目的本年累计数填报。执行其他企业会计制度的企业，根据企业“财务费用明细账”中“财务费用</a:t>
            </a:r>
            <a:r>
              <a:rPr lang="en-US" altLang="zh-CN" dirty="0"/>
              <a:t>——</a:t>
            </a:r>
            <a:r>
              <a:rPr lang="zh-CN" altLang="en-US" dirty="0"/>
              <a:t>利息支出”科目的本期发生额填报。如果企业没有单独设立“利息收入”科目，应填报利息支出减去银行存款等的利息收入后的净额。</a:t>
            </a:r>
            <a:endParaRPr lang="zh-CN" altLang="en-US" dirty="0"/>
          </a:p>
          <a:p>
            <a:pPr lvl="0"/>
            <a:endParaRPr lang="zh-CN" altLang="en-US" dirty="0"/>
          </a:p>
        </p:txBody>
      </p:sp>
      <p:sp>
        <p:nvSpPr>
          <p:cNvPr id="93188"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ln>
            <a:solidFill>
              <a:srgbClr val="000000">
                <a:alpha val="100000"/>
              </a:srgbClr>
            </a:solidFill>
            <a:miter lim="800000"/>
          </a:ln>
        </p:spPr>
      </p:sp>
      <p:sp>
        <p:nvSpPr>
          <p:cNvPr id="86019" name="备注占位符 2"/>
          <p:cNvSpPr>
            <a:spLocks noGrp="1"/>
          </p:cNvSpPr>
          <p:nvPr>
            <p:ph type="body" idx="1"/>
          </p:nvPr>
        </p:nvSpPr>
        <p:spPr bwMode="auto"/>
        <p:txBody>
          <a:bodyPr wrap="square" lIns="91440" tIns="45720" rIns="91440" bIns="45720" numCol="1" rtlCol="0"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4212"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b="1" dirty="0" smtClean="0">
              <a:solidFill>
                <a:schemeClr val="accent1">
                  <a:lumMod val="7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AF75A5E-1FEB-443A-8A6E-380124709C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bwMode="auto">
          <a:noFill/>
          <a:ln>
            <a:solidFill>
              <a:srgbClr val="000000"/>
            </a:solidFill>
            <a:miter lim="800000"/>
          </a:ln>
        </p:spPr>
      </p:sp>
      <p:sp>
        <p:nvSpPr>
          <p:cNvPr id="149506" name="备注占位符 2"/>
          <p:cNvSpPr>
            <a:spLocks noGrp="1"/>
          </p:cNvSpPr>
          <p:nvPr>
            <p:ph type="body" idx="1"/>
          </p:nvPr>
        </p:nvSpPr>
        <p:spPr bwMode="auto">
          <a:noFill/>
        </p:spPr>
        <p:txBody>
          <a:bodyPr wrap="square" numCol="1" anchor="t" anchorCtr="0" compatLnSpc="1"/>
          <a:lstStyle/>
          <a:p>
            <a:pPr>
              <a:defRPr/>
            </a:pPr>
            <a:endParaRPr lang="en-US" altLang="zh-CN" sz="1200" kern="1200" dirty="0" smtClean="0">
              <a:solidFill>
                <a:schemeClr val="tx1"/>
              </a:solidFill>
              <a:latin typeface="+mn-lt"/>
              <a:ea typeface="+mn-ea"/>
              <a:cs typeface="+mn-cs"/>
            </a:endParaRPr>
          </a:p>
        </p:txBody>
      </p:sp>
      <p:sp>
        <p:nvSpPr>
          <p:cNvPr id="4" name="灯片编号占位符 3"/>
          <p:cNvSpPr>
            <a:spLocks noGrp="1"/>
          </p:cNvSpPr>
          <p:nvPr>
            <p:ph type="sldNum" sz="quarter" idx="5"/>
          </p:nvPr>
        </p:nvSpPr>
        <p:spPr/>
        <p:txBody>
          <a:bodyPr/>
          <a:lstStyle/>
          <a:p>
            <a:pPr>
              <a:defRPr/>
            </a:pPr>
            <a:fld id="{04E87429-1385-4E1D-A05E-4A78272EDA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bwMode="auto">
          <a:noFill/>
          <a:ln>
            <a:solidFill>
              <a:srgbClr val="000000"/>
            </a:solidFill>
            <a:miter lim="800000"/>
          </a:ln>
        </p:spPr>
      </p:sp>
      <p:sp>
        <p:nvSpPr>
          <p:cNvPr id="149506" name="备注占位符 2"/>
          <p:cNvSpPr>
            <a:spLocks noGrp="1"/>
          </p:cNvSpPr>
          <p:nvPr>
            <p:ph type="body" idx="1"/>
          </p:nvPr>
        </p:nvSpPr>
        <p:spPr bwMode="auto">
          <a:noFill/>
        </p:spPr>
        <p:txBody>
          <a:bodyPr wrap="square" numCol="1" anchor="t" anchorCtr="0" compatLnSpc="1"/>
          <a:lstStyle/>
          <a:p>
            <a:pPr>
              <a:defRPr/>
            </a:pPr>
            <a:endParaRPr lang="en-US" altLang="zh-CN" sz="1200" kern="1200" dirty="0" smtClean="0">
              <a:solidFill>
                <a:schemeClr val="tx1"/>
              </a:solidFill>
              <a:latin typeface="+mn-lt"/>
              <a:ea typeface="+mn-ea"/>
              <a:cs typeface="+mn-cs"/>
            </a:endParaRPr>
          </a:p>
        </p:txBody>
      </p:sp>
      <p:sp>
        <p:nvSpPr>
          <p:cNvPr id="4" name="灯片编号占位符 3"/>
          <p:cNvSpPr>
            <a:spLocks noGrp="1"/>
          </p:cNvSpPr>
          <p:nvPr>
            <p:ph type="sldNum" sz="quarter" idx="5"/>
          </p:nvPr>
        </p:nvSpPr>
        <p:spPr/>
        <p:txBody>
          <a:bodyPr/>
          <a:lstStyle/>
          <a:p>
            <a:pPr>
              <a:defRPr/>
            </a:pPr>
            <a:fld id="{04E87429-1385-4E1D-A05E-4A78272EDA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R="0" lvl="0" algn="l" defTabSz="914400" rtl="0" eaLnBrk="1" fontAlgn="auto" latinLnBrk="0" hangingPunct="1">
              <a:lnSpc>
                <a:spcPct val="100000"/>
              </a:lnSpc>
              <a:spcBef>
                <a:spcPct val="0"/>
              </a:spcBef>
              <a:spcAft>
                <a:spcPts val="0"/>
              </a:spcAft>
              <a:buClrTx/>
              <a:buSzTx/>
              <a:buFont typeface="Arial" panose="020B0604020202020204" pitchFamily="34" charset="0"/>
              <a:defRPr/>
            </a:pPr>
            <a:r>
              <a:rPr lang="zh-CN" altLang="en-US"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案例启示：准确把握内涵是关键。</a:t>
            </a:r>
            <a:endParaRPr lang="zh-CN" altLang="en-US"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R="0" lvl="0" algn="just" defTabSz="914400" rtl="0" fontAlgn="auto">
              <a:lnSpc>
                <a:spcPct val="100000"/>
              </a:lnSpc>
              <a:spcBef>
                <a:spcPct val="0"/>
              </a:spcBef>
              <a:spcAft>
                <a:spcPts val="0"/>
              </a:spcAft>
              <a:buClrTx/>
              <a:buSzTx/>
              <a:buFont typeface="Arial" panose="020B0604020202020204" pitchFamily="34" charset="0"/>
              <a:defRPr/>
            </a:pPr>
            <a:r>
              <a:rPr lang="en-US" altLang="zh-CN"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   </a:t>
            </a:r>
            <a:r>
              <a:rPr lang="zh-CN" altLang="en-US"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财政部关于企业加强职工福利费财务管理通知》中规定企业职工福利费包括发放给职工或为职工支付的现金补贴和非货币性福利，如自办职工食堂经费补贴或未办职工食堂统一供应午餐支出等。按会计相关法律规定租赁住房等资产供职工无偿使用的，应当根据受益对象，将每期应付的租金计入相关的资产成本或当期损益，并计入应付职工薪酬中。统计报表制度规定，应付职工薪酬包含福利费。通常企业在应付职工薪酬下设福利费二级科目，并在相关成本费用中设置福利费科目。在统计报表填报时，除福利费科目外，还应关注企业成本费用中有无其他涉及福利性质的科目，如有，应一并填入应付职工薪酬中。</a:t>
            </a:r>
            <a:endParaRPr lang="zh-CN" altLang="en-US"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endParaRPr lang="en-US" altLang="zh-CN" dirty="0" smtClean="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R="0" lvl="0" algn="l" defTabSz="914400" rtl="0" eaLnBrk="1" fontAlgn="auto" latinLnBrk="0" hangingPunct="1">
              <a:lnSpc>
                <a:spcPct val="100000"/>
              </a:lnSpc>
              <a:spcBef>
                <a:spcPct val="0"/>
              </a:spcBef>
              <a:spcAft>
                <a:spcPts val="0"/>
              </a:spcAft>
              <a:buClrTx/>
              <a:buSzTx/>
              <a:buFont typeface="Arial" panose="020B0604020202020204" pitchFamily="34" charset="0"/>
              <a:defRPr/>
            </a:pPr>
            <a:r>
              <a:rPr lang="zh-CN" altLang="en-US"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启示：科目核算要规范。</a:t>
            </a:r>
            <a:endParaRPr lang="zh-CN" altLang="en-US"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R="0" lvl="0" algn="just" defTabSz="914400" rtl="0" fontAlgn="auto">
              <a:lnSpc>
                <a:spcPct val="100000"/>
              </a:lnSpc>
              <a:spcBef>
                <a:spcPct val="0"/>
              </a:spcBef>
              <a:spcAft>
                <a:spcPts val="0"/>
              </a:spcAft>
              <a:buClrTx/>
              <a:buSzTx/>
              <a:buFont typeface="Arial" panose="020B0604020202020204" pitchFamily="34" charset="0"/>
              <a:defRPr/>
            </a:pPr>
            <a:r>
              <a:rPr lang="en-US" altLang="zh-CN"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    </a:t>
            </a:r>
            <a:r>
              <a:rPr lang="zh-CN" altLang="en-US"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按报表制度规定，应付职工薪酬指标是企业为获得职工提供服务或解除劳动关系而给予的各种形式的报酬。如企业直接使用应付职工薪酬贷方累计发生额填报该指标，需要确保财务账中科目设置健全，核算规范，且相关科目在计提时均通过应付职工薪酬科目过录。提示：应付职工薪酬科目设置不全或记账不规范是该指标出现差错的主要原因之一，建议在年报培训时提示调查单位比对应付职工薪酬科目贷方累计发生额与相关成本费用科目合计数，如有差异，在分析差异基础上，按照报表制度规定正确填报，确保应付职工薪酬数据不重不漏。</a:t>
            </a:r>
            <a:endParaRPr lang="zh-CN" altLang="en-US"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endParaRPr>
          </a:p>
          <a:p>
            <a:pPr marR="0" lvl="0" algn="just" defTabSz="914400" rtl="0" fontAlgn="auto">
              <a:lnSpc>
                <a:spcPct val="100000"/>
              </a:lnSpc>
              <a:spcBef>
                <a:spcPct val="0"/>
              </a:spcBef>
              <a:spcAft>
                <a:spcPts val="0"/>
              </a:spcAft>
              <a:buClrTx/>
              <a:buSzTx/>
              <a:buFont typeface="Arial" panose="020B0604020202020204" pitchFamily="34" charset="0"/>
              <a:defRPr/>
            </a:pPr>
            <a:r>
              <a:rPr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    统计报表制度规定</a:t>
            </a:r>
            <a:r>
              <a:rPr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，无论用工单位是否直接支付劳动报酬，“劳务派遣人员”均由实际用工法人单位（派遣人员使用方）填报，而劳务派遣单位（派遣人员派出方）不填报。因此在填报应付职工薪酬指标时，应</a:t>
            </a:r>
            <a:r>
              <a:rPr lang="zh-CN"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理</a:t>
            </a:r>
            <a:r>
              <a:rPr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清企业用工类型，确保填报准确。此外在执法检查中发现，部分企业存在漏报临时用工人员薪酬、多包含了劳务外包人员薪酬等情形</a:t>
            </a:r>
            <a:r>
              <a:rPr lang="zh-CN" altLang="en-US"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a:t>
            </a:r>
            <a:endParaRPr lang="zh-CN" altLang="en-US"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R="0" lvl="0" algn="just" defTabSz="914400" rtl="0" fontAlgn="auto">
              <a:lnSpc>
                <a:spcPct val="100000"/>
              </a:lnSpc>
              <a:spcBef>
                <a:spcPct val="0"/>
              </a:spcBef>
              <a:spcAft>
                <a:spcPts val="0"/>
              </a:spcAft>
              <a:buClrTx/>
              <a:buSzTx/>
              <a:buFont typeface="Arial" panose="020B0604020202020204" pitchFamily="34" charset="0"/>
              <a:defRPr/>
            </a:pPr>
            <a:endParaRPr lang="zh-CN" altLang="en-US"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a:lnSpc>
                <a:spcPct val="150000"/>
              </a:lnSpc>
              <a:buFont typeface="Wingdings" panose="05000000000000000000" pitchFamily="2" charset="2"/>
              <a:buChar char="Ø"/>
              <a:defRPr/>
            </a:pP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048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smtClean="0">
                <a:solidFill>
                  <a:schemeClr val="bg1"/>
                </a:solidFill>
                <a:latin typeface="微软雅黑" panose="020B0503020204020204" pitchFamily="34" charset="-122"/>
                <a:ea typeface="微软雅黑" panose="020B0503020204020204" pitchFamily="34" charset="-122"/>
                <a:sym typeface="+mn-ea"/>
              </a:rPr>
              <a:t>（法人口径：包含分公司、不含子公司）区分分公司和子公司主要看营业执照，分公司没有法人资格，营业执照上写的是负责人，所以我们报的财务表是包含分公司的数据的；但是子公司具有独立的法人资格，所以我们报的财务表是不含子公司的数据。</a:t>
            </a:r>
            <a:endParaRPr lang="zh-CN" altLang="en-US" dirty="0"/>
          </a:p>
          <a:p>
            <a:pPr eaLnBrk="1" hangingPunct="1">
              <a:spcBef>
                <a:spcPct val="0"/>
              </a:spcBef>
            </a:pPr>
            <a:endParaRPr lang="zh-CN" altLang="en-US" dirty="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fontAlgn="base">
              <a:spcBef>
                <a:spcPct val="0"/>
              </a:spcBef>
              <a:spcAft>
                <a:spcPct val="0"/>
              </a:spcAft>
            </a:pPr>
            <a:fld id="{0C5AE4E1-F230-44CB-B348-8B69FA7C2A2E}" type="slidenum">
              <a:rPr lang="zh-CN" altLang="en-US" smtClean="0">
                <a:latin typeface="等线" pitchFamily="2" charset="-122"/>
                <a:ea typeface="等线" pitchFamily="2" charset="-122"/>
              </a:rPr>
            </a:fld>
            <a:endParaRPr lang="zh-CN" altLang="en-US">
              <a:latin typeface="等线" pitchFamily="2" charset="-122"/>
              <a:ea typeface="等线"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mn-ea"/>
              </a:rPr>
              <a:t>根据《增值税法》规定，“待抵扣进项税额”用于核算一般纳税人已取得增值税抵扣凭证并经税务机关认证，准予以后期间从销项税额中抵扣的进项税额，与本期准予抵扣的进项税额存在差异。按照制度规定，使用会计科目填报时，应从会计科目“进项税额”中取数。因此调查单位在填报时，应准确区分“进项税额”与“待抵扣进项税额”，从“进项税额”科目中取证计算。</a:t>
            </a:r>
            <a:endParaRPr lang="zh-CN" altLang="en-US" dirty="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a:xfrm>
            <a:off x="927100" y="736600"/>
            <a:ext cx="4938713" cy="3705225"/>
          </a:xfrm>
          <a:ln>
            <a:solidFill>
              <a:srgbClr val="000000">
                <a:alpha val="100000"/>
              </a:srgbClr>
            </a:solidFill>
            <a:miter lim="800000"/>
          </a:ln>
        </p:spPr>
      </p:sp>
      <p:sp>
        <p:nvSpPr>
          <p:cNvPr id="98307" name="Rectangle 3"/>
          <p:cNvSpPr>
            <a:spLocks noGrp="1" noRot="1"/>
          </p:cNvSpPr>
          <p:nvPr>
            <p:ph type="body" idx="1"/>
          </p:nvPr>
        </p:nvSpPr>
        <p:spPr>
          <a:xfrm>
            <a:off x="676275" y="4684713"/>
            <a:ext cx="5438775" cy="4446587"/>
          </a:xfrm>
          <a:noFill/>
          <a:ln>
            <a:noFill/>
          </a:ln>
        </p:spPr>
        <p:txBody>
          <a:bodyPr wrap="square" lIns="91440" tIns="45720" rIns="91440" bIns="45720" anchor="t" anchorCtr="0"/>
          <a:lstStyle/>
          <a:p>
            <a:pPr lvl="0" eaLnBrk="1" hangingPunct="1">
              <a:spcBef>
                <a:spcPct val="0"/>
              </a:spcBef>
            </a:pPr>
            <a:endParaRPr lang="zh-CN" altLang="en-US" dirty="0">
              <a:solidFill>
                <a:schemeClr val="tx2"/>
              </a:solidFill>
              <a:latin typeface="Arial" panose="020B0604020202020204" pitchFamily="34" charset="0"/>
              <a:ea typeface="楷体_GB2312" panose="0201060903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a:xfrm>
            <a:off x="927100" y="736600"/>
            <a:ext cx="4938713" cy="3705225"/>
          </a:xfrm>
          <a:ln>
            <a:solidFill>
              <a:srgbClr val="000000">
                <a:alpha val="100000"/>
              </a:srgbClr>
            </a:solidFill>
            <a:miter lim="800000"/>
          </a:ln>
        </p:spPr>
      </p:sp>
      <p:sp>
        <p:nvSpPr>
          <p:cNvPr id="98307" name="Rectangle 3"/>
          <p:cNvSpPr>
            <a:spLocks noGrp="1" noRot="1"/>
          </p:cNvSpPr>
          <p:nvPr>
            <p:ph type="body" idx="1"/>
          </p:nvPr>
        </p:nvSpPr>
        <p:spPr>
          <a:xfrm>
            <a:off x="676275" y="4684713"/>
            <a:ext cx="5438775" cy="4446587"/>
          </a:xfrm>
          <a:noFill/>
          <a:ln>
            <a:noFill/>
          </a:ln>
        </p:spPr>
        <p:txBody>
          <a:bodyPr wrap="square" lIns="91440" tIns="45720" rIns="91440" bIns="45720" anchor="t" anchorCtr="0"/>
          <a:lstStyle/>
          <a:p>
            <a:pPr lvl="0" eaLnBrk="1" hangingPunct="1">
              <a:spcBef>
                <a:spcPct val="0"/>
              </a:spcBef>
            </a:pPr>
            <a:endParaRPr lang="zh-CN" altLang="en-US" dirty="0">
              <a:solidFill>
                <a:schemeClr val="tx2"/>
              </a:solidFill>
              <a:latin typeface="Arial" panose="020B0604020202020204" pitchFamily="34" charset="0"/>
              <a:ea typeface="楷体_GB2312" panose="0201060903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marL="257175" indent="-257175" fontAlgn="t">
              <a:lnSpc>
                <a:spcPct val="130000"/>
              </a:lnSpc>
              <a:spcBef>
                <a:spcPct val="20000"/>
              </a:spcBef>
              <a:defRPr/>
            </a:pPr>
            <a:r>
              <a:rPr lang="zh-CN" altLang="en-US" dirty="0" smtClean="0"/>
              <a:t>培训需重点强调</a:t>
            </a:r>
            <a:r>
              <a:rPr lang="zh-CN" altLang="en-US" dirty="0" smtClean="0">
                <a:solidFill>
                  <a:srgbClr val="FF0000"/>
                </a:solidFill>
                <a:latin typeface="微软雅黑" panose="020B0503020204020204" pitchFamily="34" charset="-122"/>
                <a:ea typeface="微软雅黑" panose="020B0503020204020204" pitchFamily="34" charset="-122"/>
              </a:rPr>
              <a:t>离休人员、退休人员、不参与经营的股东</a:t>
            </a:r>
            <a:r>
              <a:rPr lang="zh-CN" altLang="en-US" dirty="0" smtClean="0">
                <a:solidFill>
                  <a:schemeClr val="bg1"/>
                </a:solidFill>
                <a:latin typeface="微软雅黑" panose="020B0503020204020204" pitchFamily="34" charset="-122"/>
                <a:ea typeface="微软雅黑" panose="020B0503020204020204" pitchFamily="34" charset="-122"/>
              </a:rPr>
              <a:t>、长期病休人员虽然体现在该单位的工资表上，但是在填报人员时不能包含这部分人员。</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等线" pitchFamily="2" charset="-122"/>
                <a:ea typeface="等线" pitchFamily="2" charset="-122"/>
              </a:defRPr>
            </a:lvl1pPr>
            <a:lvl2pPr marL="742950" indent="-285750">
              <a:spcBef>
                <a:spcPct val="30000"/>
              </a:spcBef>
              <a:defRPr sz="1200">
                <a:solidFill>
                  <a:schemeClr val="tx1"/>
                </a:solidFill>
                <a:latin typeface="等线" pitchFamily="2" charset="-122"/>
                <a:ea typeface="等线" pitchFamily="2" charset="-122"/>
              </a:defRPr>
            </a:lvl2pPr>
            <a:lvl3pPr marL="1143000" indent="-228600">
              <a:spcBef>
                <a:spcPct val="30000"/>
              </a:spcBef>
              <a:defRPr sz="1200">
                <a:solidFill>
                  <a:schemeClr val="tx1"/>
                </a:solidFill>
                <a:latin typeface="等线" pitchFamily="2" charset="-122"/>
                <a:ea typeface="等线" pitchFamily="2" charset="-122"/>
              </a:defRPr>
            </a:lvl3pPr>
            <a:lvl4pPr marL="1600200" indent="-228600">
              <a:spcBef>
                <a:spcPct val="30000"/>
              </a:spcBef>
              <a:defRPr sz="1200">
                <a:solidFill>
                  <a:schemeClr val="tx1"/>
                </a:solidFill>
                <a:latin typeface="等线" pitchFamily="2" charset="-122"/>
                <a:ea typeface="等线" pitchFamily="2" charset="-122"/>
              </a:defRPr>
            </a:lvl4pPr>
            <a:lvl5pPr marL="2057400" indent="-228600">
              <a:spcBef>
                <a:spcPct val="30000"/>
              </a:spcBef>
              <a:defRPr sz="1200">
                <a:solidFill>
                  <a:schemeClr val="tx1"/>
                </a:solidFill>
                <a:latin typeface="等线" pitchFamily="2" charset="-122"/>
                <a:ea typeface="等线" pitchFamily="2" charset="-122"/>
              </a:defRPr>
            </a:lvl5pPr>
            <a:lvl6pPr marL="2514600" indent="-228600" eaLnBrk="0" fontAlgn="base" hangingPunct="0">
              <a:spcBef>
                <a:spcPct val="30000"/>
              </a:spcBef>
              <a:spcAft>
                <a:spcPct val="0"/>
              </a:spcAft>
              <a:defRPr sz="1200">
                <a:solidFill>
                  <a:schemeClr val="tx1"/>
                </a:solidFill>
                <a:latin typeface="等线" pitchFamily="2" charset="-122"/>
                <a:ea typeface="等线" pitchFamily="2" charset="-122"/>
              </a:defRPr>
            </a:lvl6pPr>
            <a:lvl7pPr marL="2971800" indent="-228600" eaLnBrk="0" fontAlgn="base" hangingPunct="0">
              <a:spcBef>
                <a:spcPct val="30000"/>
              </a:spcBef>
              <a:spcAft>
                <a:spcPct val="0"/>
              </a:spcAft>
              <a:defRPr sz="1200">
                <a:solidFill>
                  <a:schemeClr val="tx1"/>
                </a:solidFill>
                <a:latin typeface="等线" pitchFamily="2" charset="-122"/>
                <a:ea typeface="等线" pitchFamily="2" charset="-122"/>
              </a:defRPr>
            </a:lvl7pPr>
            <a:lvl8pPr marL="3429000" indent="-228600" eaLnBrk="0" fontAlgn="base" hangingPunct="0">
              <a:spcBef>
                <a:spcPct val="30000"/>
              </a:spcBef>
              <a:spcAft>
                <a:spcPct val="0"/>
              </a:spcAft>
              <a:defRPr sz="1200">
                <a:solidFill>
                  <a:schemeClr val="tx1"/>
                </a:solidFill>
                <a:latin typeface="等线" pitchFamily="2" charset="-122"/>
                <a:ea typeface="等线" pitchFamily="2" charset="-122"/>
              </a:defRPr>
            </a:lvl8pPr>
            <a:lvl9pPr marL="3886200" indent="-228600" eaLnBrk="0" fontAlgn="base" hangingPunct="0">
              <a:spcBef>
                <a:spcPct val="30000"/>
              </a:spcBef>
              <a:spcAft>
                <a:spcPct val="0"/>
              </a:spcAft>
              <a:defRPr sz="1200">
                <a:solidFill>
                  <a:schemeClr val="tx1"/>
                </a:solidFill>
                <a:latin typeface="等线" pitchFamily="2" charset="-122"/>
                <a:ea typeface="等线" pitchFamily="2" charset="-122"/>
              </a:defRPr>
            </a:lvl9pPr>
          </a:lstStyle>
          <a:p>
            <a:pPr fontAlgn="base">
              <a:spcBef>
                <a:spcPct val="0"/>
              </a:spcBef>
              <a:spcAft>
                <a:spcPct val="0"/>
              </a:spcAft>
            </a:pPr>
            <a:fld id="{5201857C-6CAB-4FF3-9765-026C5149B0B1}" type="slidenum">
              <a:rPr lang="zh-CN" altLang="en-US" smtClean="0">
                <a:latin typeface="Arial" panose="020B0604020202020204" pitchFamily="34" charset="0"/>
                <a:ea typeface="宋体" panose="02010600030101010101" pitchFamily="2" charset="-122"/>
              </a:rPr>
            </a:fld>
            <a:endParaRPr lang="zh-CN" altLang="en-US">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B9EEAF6F-B650-44F9-A5CA-6413CA8775B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kern="0" dirty="0" smtClean="0">
                <a:solidFill>
                  <a:srgbClr val="FF0000"/>
                </a:solidFill>
                <a:latin typeface="Tahoma" panose="020B0604030504040204" pitchFamily="34" charset="0"/>
                <a:ea typeface="黑体" panose="02010609060101010101" pitchFamily="2" charset="-122"/>
                <a:sym typeface="+mn-ea"/>
              </a:rPr>
              <a:t>应付职工薪酬指所有花在职工身上的钱</a:t>
            </a:r>
            <a:endParaRPr lang="zh-CN" altLang="en-US" b="1" kern="0" dirty="0" smtClean="0">
              <a:solidFill>
                <a:srgbClr val="FF0000"/>
              </a:solidFill>
              <a:latin typeface="Tahoma" panose="020B0604030504040204" pitchFamily="34" charset="0"/>
              <a:ea typeface="黑体" panose="02010609060101010101" pitchFamily="2" charset="-122"/>
              <a:sym typeface="+mn-ea"/>
            </a:endParaRPr>
          </a:p>
          <a:p>
            <a:r>
              <a:rPr lang="zh-CN" altLang="en-US" b="1" kern="0" dirty="0" smtClean="0">
                <a:solidFill>
                  <a:srgbClr val="FF0000"/>
                </a:solidFill>
                <a:latin typeface="Tahoma" panose="020B0604030504040204" pitchFamily="34" charset="0"/>
                <a:ea typeface="黑体" panose="02010609060101010101" pitchFamily="2" charset="-122"/>
                <a:sym typeface="+mn-ea"/>
              </a:rPr>
              <a:t>从业人员工资总额指税前工资</a:t>
            </a:r>
            <a:r>
              <a:rPr lang="en-US" altLang="zh-CN" b="1" kern="0" dirty="0" smtClean="0">
                <a:solidFill>
                  <a:srgbClr val="FF0000"/>
                </a:solidFill>
                <a:latin typeface="Tahoma" panose="020B0604030504040204" pitchFamily="34" charset="0"/>
                <a:ea typeface="黑体" panose="02010609060101010101" pitchFamily="2" charset="-122"/>
                <a:sym typeface="+mn-ea"/>
              </a:rPr>
              <a:t>/</a:t>
            </a:r>
            <a:r>
              <a:rPr lang="zh-CN" altLang="en-US" b="1" kern="0" dirty="0" smtClean="0">
                <a:solidFill>
                  <a:srgbClr val="FF0000"/>
                </a:solidFill>
                <a:latin typeface="Tahoma" panose="020B0604030504040204" pitchFamily="34" charset="0"/>
                <a:ea typeface="黑体" panose="02010609060101010101" pitchFamily="2" charset="-122"/>
                <a:sym typeface="+mn-ea"/>
              </a:rPr>
              <a:t>工资条上的应发项</a:t>
            </a:r>
            <a:endParaRPr lang="en-US" altLang="zh-CN" b="1" kern="0" dirty="0" smtClean="0">
              <a:solidFill>
                <a:srgbClr val="FF0000"/>
              </a:solidFill>
              <a:latin typeface="Tahoma" panose="020B0604030504040204" pitchFamily="34" charset="0"/>
              <a:ea typeface="黑体" panose="02010609060101010101" pitchFamily="2" charset="-122"/>
            </a:endParaRPr>
          </a:p>
          <a:p>
            <a:endParaRPr lang="en-US" altLang="zh-CN" b="1" kern="0" dirty="0" smtClean="0">
              <a:solidFill>
                <a:srgbClr val="FF0000"/>
              </a:solidFill>
              <a:latin typeface="Tahoma" panose="020B0604030504040204" pitchFamily="34" charset="0"/>
              <a:ea typeface="黑体" panose="02010609060101010101" pitchFamily="2" charset="-122"/>
            </a:endParaRPr>
          </a:p>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b="1" kern="0" dirty="0" smtClean="0">
              <a:solidFill>
                <a:srgbClr val="FF0000"/>
              </a:solidFill>
              <a:latin typeface="Tahoma" panose="020B0604030504040204" pitchFamily="34" charset="0"/>
              <a:ea typeface="黑体" panose="02010609060101010101" pitchFamily="2" charset="-122"/>
            </a:endParaRPr>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048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smtClean="0">
                <a:solidFill>
                  <a:schemeClr val="bg1"/>
                </a:solidFill>
                <a:latin typeface="微软雅黑" panose="020B0503020204020204" pitchFamily="34" charset="-122"/>
                <a:ea typeface="微软雅黑" panose="020B0503020204020204" pitchFamily="34" charset="-122"/>
                <a:sym typeface="+mn-ea"/>
              </a:rPr>
              <a:t>（法人口径：包含分公司、不含子公司）区分分公司和子公司主要看营业执照，分公司没有法人资格，营业执照上写的是负责人，所以我们报的财务表是包含分公司的数据的；但是子公司具有独立的法人资格，所以我们报的财务表是不含子公司的数据。</a:t>
            </a:r>
            <a:endParaRPr lang="zh-CN" altLang="en-US" dirty="0"/>
          </a:p>
          <a:p>
            <a:pPr eaLnBrk="1" hangingPunct="1">
              <a:spcBef>
                <a:spcPct val="0"/>
              </a:spcBef>
            </a:pPr>
            <a:endParaRPr lang="zh-CN" altLang="en-US" dirty="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fontAlgn="base">
              <a:spcBef>
                <a:spcPct val="0"/>
              </a:spcBef>
              <a:spcAft>
                <a:spcPct val="0"/>
              </a:spcAft>
            </a:pPr>
            <a:fld id="{0C5AE4E1-F230-44CB-B348-8B69FA7C2A2E}" type="slidenum">
              <a:rPr lang="zh-CN" altLang="en-US" smtClean="0">
                <a:latin typeface="等线" pitchFamily="2" charset="-122"/>
                <a:ea typeface="等线" pitchFamily="2" charset="-122"/>
              </a:rPr>
            </a:fld>
            <a:endParaRPr lang="zh-CN" altLang="en-US">
              <a:latin typeface="等线" pitchFamily="2" charset="-122"/>
              <a:ea typeface="等线"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此外，还有年初存货、从事批零业或住餐业活动的从业人员平均人数两个指标。</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ln>
            <a:solidFill>
              <a:srgbClr val="000000">
                <a:alpha val="100000"/>
              </a:srgbClr>
            </a:solidFill>
            <a:miter lim="800000"/>
          </a:ln>
        </p:spPr>
      </p:sp>
      <p:sp>
        <p:nvSpPr>
          <p:cNvPr id="78851"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8852"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79876"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a:ln>
            <a:solidFill>
              <a:srgbClr val="000000">
                <a:alpha val="100000"/>
              </a:srgbClr>
            </a:solidFill>
            <a:miter lim="800000"/>
          </a:ln>
        </p:spPr>
      </p:sp>
      <p:sp>
        <p:nvSpPr>
          <p:cNvPr id="83971"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endParaRPr lang="zh-CN" altLang="en-US" dirty="0"/>
          </a:p>
        </p:txBody>
      </p:sp>
      <p:sp>
        <p:nvSpPr>
          <p:cNvPr id="83972"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xfrm>
            <a:off x="679450" y="4691063"/>
            <a:ext cx="5438775" cy="4443412"/>
          </a:xfrm>
          <a:noFill/>
          <a:ln>
            <a:noFill/>
          </a:ln>
        </p:spPr>
        <p:txBody>
          <a:bodyPr wrap="square" lIns="91440" tIns="45720" rIns="91440" bIns="45720" anchor="t" anchorCtr="0"/>
          <a:lstStyle/>
          <a:p>
            <a:pPr lvl="0"/>
            <a:r>
              <a:rPr lang="zh-CN" altLang="en-US" b="1" dirty="0" smtClean="0">
                <a:solidFill>
                  <a:schemeClr val="tx1">
                    <a:lumMod val="50000"/>
                  </a:schemeClr>
                </a:solidFill>
                <a:latin typeface="微软雅黑" panose="020B0503020204020204" pitchFamily="34" charset="-122"/>
                <a:ea typeface="微软雅黑" panose="020B0503020204020204" pitchFamily="34" charset="-122"/>
                <a:sym typeface="+mn-ea"/>
              </a:rPr>
              <a:t>强调：</a:t>
            </a:r>
            <a:endParaRPr lang="zh-CN" altLang="en-US" b="1" dirty="0" smtClean="0">
              <a:solidFill>
                <a:schemeClr val="tx1">
                  <a:lumMod val="50000"/>
                </a:schemeClr>
              </a:solidFill>
              <a:latin typeface="微软雅黑" panose="020B0503020204020204" pitchFamily="34" charset="-122"/>
              <a:ea typeface="微软雅黑" panose="020B0503020204020204" pitchFamily="34" charset="-122"/>
              <a:sym typeface="+mn-ea"/>
            </a:endParaRPr>
          </a:p>
          <a:p>
            <a:pPr lvl="0"/>
            <a:r>
              <a:rPr lang="zh-CN" altLang="en-US" b="1" dirty="0" smtClean="0">
                <a:solidFill>
                  <a:schemeClr val="tx1">
                    <a:lumMod val="50000"/>
                  </a:schemeClr>
                </a:solidFill>
                <a:latin typeface="微软雅黑" panose="020B0503020204020204" pitchFamily="34" charset="-122"/>
                <a:ea typeface="微软雅黑" panose="020B0503020204020204" pitchFamily="34" charset="-122"/>
                <a:sym typeface="+mn-ea"/>
              </a:rPr>
              <a:t>平台澄清说明的填写，有助于我们了解企业的具体情况，对数据填报准确性也有一定的印证。所以审表时，一定和企业强调说明填写的规范性和意义，尤其是重点单位，说明一定要详尽准确，有助于及时反馈国家年定报查询以及后期数据评估的准确。</a:t>
            </a:r>
            <a:endParaRPr lang="zh-CN" altLang="en-US" b="1" dirty="0" smtClean="0">
              <a:solidFill>
                <a:schemeClr val="tx1">
                  <a:lumMod val="50000"/>
                </a:schemeClr>
              </a:solidFill>
              <a:latin typeface="微软雅黑" panose="020B0503020204020204" pitchFamily="34" charset="-122"/>
              <a:ea typeface="微软雅黑" panose="020B0503020204020204" pitchFamily="34" charset="-122"/>
            </a:endParaRPr>
          </a:p>
          <a:p>
            <a:pPr lvl="0"/>
            <a:endParaRPr lang="zh-CN" altLang="en-US" dirty="0"/>
          </a:p>
        </p:txBody>
      </p:sp>
      <p:sp>
        <p:nvSpPr>
          <p:cNvPr id="79876"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ln>
            <a:solidFill>
              <a:srgbClr val="000000">
                <a:alpha val="100000"/>
              </a:srgbClr>
            </a:solidFill>
            <a:miter lim="800000"/>
          </a:ln>
        </p:spPr>
      </p:sp>
      <p:sp>
        <p:nvSpPr>
          <p:cNvPr id="80899" name="备注占位符 2"/>
          <p:cNvSpPr>
            <a:spLocks noGrp="1"/>
          </p:cNvSpPr>
          <p:nvPr>
            <p:ph type="body" idx="1"/>
          </p:nvPr>
        </p:nvSpPr>
        <p:spPr bwMode="auto"/>
        <p:txBody>
          <a:bodyPr wrap="square" lIns="91440" tIns="45720" rIns="91440" bIns="45720" numCol="1" rtlCol="0"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8068" name="灯片编号占位符 3"/>
          <p:cNvSpPr txBox="1">
            <a:spLocks noGrp="1"/>
          </p:cNvSpPr>
          <p:nvPr>
            <p:ph type="sldNum" sz="quarter"/>
          </p:nvPr>
        </p:nvSpPr>
        <p:spPr>
          <a:xfrm>
            <a:off x="3849688" y="9378950"/>
            <a:ext cx="2946400" cy="493713"/>
          </a:xfrm>
          <a:prstGeom prst="rect">
            <a:avLst/>
          </a:prstGeom>
          <a:noFill/>
          <a:ln w="9525">
            <a:noFill/>
          </a:ln>
        </p:spPr>
        <p:txBody>
          <a:bodyPr anchor="b" anchorCtr="0"/>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304800"/>
            <a:ext cx="7542213" cy="143192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2625" y="765175"/>
            <a:ext cx="7545388"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9" name="图片"/>
          <p:cNvPicPr>
            <a:picLocks noChangeAspect="1"/>
          </p:cNvPicPr>
          <p:nvPr userDrawn="1"/>
        </p:nvPicPr>
        <p:blipFill>
          <a:blip r:embed="rId2" cstate="print"/>
          <a:stretch>
            <a:fillRect/>
          </a:stretch>
        </p:blipFill>
        <p:spPr>
          <a:xfrm>
            <a:off x="-1" y="-3821"/>
            <a:ext cx="9144001" cy="6861821"/>
          </a:xfrm>
          <a:prstGeom prst="rect">
            <a:avLst/>
          </a:prstGeom>
          <a:noFill/>
          <a:ln w="9525" cap="flat" cmpd="sng">
            <a:noFill/>
            <a:prstDash val="solid"/>
            <a:miter/>
          </a:ln>
        </p:spPr>
      </p:pic>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1048871"/>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38700" y="1981200"/>
            <a:ext cx="3619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609600"/>
            <a:ext cx="18478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609600"/>
            <a:ext cx="539115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066800" y="609600"/>
            <a:ext cx="7391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标题和表格">
    <p:bg>
      <p:bgPr>
        <a:solidFill>
          <a:schemeClr val="tx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304800"/>
            <a:ext cx="7542213" cy="143192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2625" y="765175"/>
            <a:ext cx="7545388"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5" Type="http://schemas.openxmlformats.org/officeDocument/2006/relationships/theme" Target="../theme/theme2.xml"/><Relationship Id="rId14" Type="http://schemas.openxmlformats.org/officeDocument/2006/relationships/image" Target="../media/image3.jpeg"/><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00823F3-A89B-4074-B37D-852804CAD0F5}"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2050" name="Picture 2" descr="2"/>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2051" name="Rectangle 3"/>
          <p:cNvSpPr>
            <a:spLocks noGrp="1"/>
          </p:cNvSpPr>
          <p:nvPr>
            <p:ph type="title"/>
          </p:nvPr>
        </p:nvSpPr>
        <p:spPr>
          <a:xfrm>
            <a:off x="0" y="0"/>
            <a:ext cx="91440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2" name="Rectangle 4"/>
          <p:cNvSpPr>
            <a:spLocks noGrp="1"/>
          </p:cNvSpPr>
          <p:nvPr>
            <p:ph type="body" idx="1"/>
          </p:nvPr>
        </p:nvSpPr>
        <p:spPr>
          <a:xfrm>
            <a:off x="1066800" y="1981200"/>
            <a:ext cx="7391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4117" name="Rectangle 5"/>
          <p:cNvSpPr>
            <a:spLocks noGrp="1" noChangeArrowheads="1"/>
          </p:cNvSpPr>
          <p:nvPr>
            <p:ph type="dt" sz="half" idx="2"/>
          </p:nvPr>
        </p:nvSpPr>
        <p:spPr bwMode="auto">
          <a:xfrm>
            <a:off x="1066800" y="6248400"/>
            <a:ext cx="1828800" cy="457200"/>
          </a:xfrm>
          <a:prstGeom prst="rect">
            <a:avLst/>
          </a:prstGeom>
          <a:noFill/>
          <a:ln>
            <a:noFill/>
          </a:ln>
          <a:effectLst/>
        </p:spPr>
        <p:txBody>
          <a:bodyPr vert="horz" wrap="square" lIns="91440" tIns="45720" rIns="91440" bIns="45720" numCol="1" anchor="t" anchorCtr="0" compatLnSpc="1"/>
          <a:lstStyle>
            <a:lvl1pPr algn="l" eaLnBrk="1" hangingPunct="1">
              <a:buFont typeface="Arial" panose="020B0604020202020204" pitchFamily="34" charset="0"/>
              <a:buNone/>
              <a:defRPr kumimoji="1" sz="1400">
                <a:solidFill>
                  <a:srgbClr val="FFFFFF"/>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A82BB71-6E37-4951-882D-BB22BFDB621D}" type="datetimeFigureOut">
              <a:rPr kumimoji="1" lang="zh-CN" altLang="en-US" sz="1400" b="0" i="0" u="none" strike="noStrike" kern="1200" cap="none" spc="0" normalizeH="0" baseline="0" noProof="0">
                <a:ln>
                  <a:noFill/>
                </a:ln>
                <a:solidFill>
                  <a:srgbClr val="FFFFFF"/>
                </a:solidFill>
                <a:effectLst/>
                <a:uLnTx/>
                <a:uFillTx/>
                <a:latin typeface="+mn-lt"/>
                <a:ea typeface="+mn-ea"/>
                <a:cs typeface="+mn-cs"/>
              </a:rPr>
            </a:fld>
            <a:endParaRPr kumimoji="1" lang="zh-CN" altLang="en-US" sz="1400" b="0" i="0" u="none" strike="noStrike" kern="1200" cap="none" spc="0" normalizeH="0" baseline="0" noProof="0">
              <a:ln>
                <a:noFill/>
              </a:ln>
              <a:solidFill>
                <a:srgbClr val="FFFFFF"/>
              </a:solidFill>
              <a:effectLst/>
              <a:uLnTx/>
              <a:uFillTx/>
              <a:latin typeface="+mn-lt"/>
              <a:ea typeface="+mn-ea"/>
              <a:cs typeface="+mn-cs"/>
            </a:endParaRPr>
          </a:p>
        </p:txBody>
      </p:sp>
      <p:sp>
        <p:nvSpPr>
          <p:cNvPr id="474118" name="Rectangle 6"/>
          <p:cNvSpPr>
            <a:spLocks noGrp="1" noChangeArrowheads="1"/>
          </p:cNvSpPr>
          <p:nvPr>
            <p:ph type="ftr" sz="quarter" idx="3"/>
          </p:nvPr>
        </p:nvSpPr>
        <p:spPr bwMode="auto">
          <a:xfrm>
            <a:off x="3429000" y="6248400"/>
            <a:ext cx="2895600" cy="457200"/>
          </a:xfrm>
          <a:prstGeom prst="rect">
            <a:avLst/>
          </a:prstGeom>
          <a:noFill/>
          <a:ln>
            <a:noFill/>
          </a:ln>
          <a:effectLst/>
        </p:spPr>
        <p:txBody>
          <a:bodyPr vert="horz" wrap="square" lIns="91440" tIns="45720" rIns="91440" bIns="45720" numCol="1" anchor="t" anchorCtr="0" compatLnSpc="1"/>
          <a:lstStyle>
            <a:lvl1pPr algn="ctr" eaLnBrk="1" hangingPunct="1">
              <a:buFont typeface="Arial" panose="020B0604020202020204" pitchFamily="34" charset="0"/>
              <a:buNone/>
              <a:defRPr kumimoji="1" sz="1400">
                <a:solidFill>
                  <a:srgbClr val="FFFFFF"/>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400" b="0" i="0" u="none" strike="noStrike" kern="1200" cap="none" spc="0" normalizeH="0" baseline="0" noProof="0">
              <a:ln>
                <a:noFill/>
              </a:ln>
              <a:solidFill>
                <a:srgbClr val="FFFFFF"/>
              </a:solidFill>
              <a:effectLst/>
              <a:uLnTx/>
              <a:uFillTx/>
              <a:latin typeface="+mn-lt"/>
              <a:ea typeface="+mn-ea"/>
              <a:cs typeface="+mn-cs"/>
            </a:endParaRPr>
          </a:p>
        </p:txBody>
      </p:sp>
      <p:sp>
        <p:nvSpPr>
          <p:cNvPr id="474119" name="Rectangle 7"/>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lstStyle>
            <a:lvl1pPr algn="r">
              <a:defRPr sz="1400">
                <a:solidFill>
                  <a:srgbClr val="FFFFFF"/>
                </a:solidFill>
                <a:latin typeface="Times New Roman" panose="02020603050405020304" pitchFamily="18"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vmlDrawing" Target="../drawings/vmlDrawing3.v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oleObject" Target="../embeddings/oleObject3.bin"/><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oleObject" Target="../embeddings/oleObject4.bin"/><Relationship Id="rId2" Type="http://schemas.openxmlformats.org/officeDocument/2006/relationships/image" Target="../media/image10.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tags" Target="../tags/tag7.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vmlDrawing" Target="../drawings/vmlDrawing5.v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oleObject" Target="../embeddings/oleObject6.bin"/><Relationship Id="rId4" Type="http://schemas.openxmlformats.org/officeDocument/2006/relationships/image" Target="../media/image12.png"/><Relationship Id="rId3" Type="http://schemas.openxmlformats.org/officeDocument/2006/relationships/oleObject" Target="../embeddings/oleObject5.bin"/><Relationship Id="rId2" Type="http://schemas.openxmlformats.org/officeDocument/2006/relationships/tags" Target="../tags/tag9.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vmlDrawing" Target="../drawings/vmlDrawing6.v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oleObject" Target="../embeddings/oleObject7.bin"/><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vmlDrawing" Target="../drawings/vmlDrawing7.v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oleObject" Target="../embeddings/oleObject8.bin"/><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hyperlink" Target="&#22686;&#20540;&#31246;&#32435;&#31246;&#30003;&#25253;&#34920;_&#19968;&#33324;&#32435;&#31246;&#20154;_2013&#26368;&#26032;&#20462;&#25913;&#29256;.xls" TargetMode="Externa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hyperlink" Target="&#22686;&#20540;&#31246;&#32435;&#31246;&#30003;&#25253;&#34920;_&#19968;&#33324;&#32435;&#31246;&#20154;_2013&#26368;&#26032;&#20462;&#25913;&#29256;.xls" TargetMode="Externa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vmlDrawing" Target="../drawings/vmlDrawing1.v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oleObject" Target="../embeddings/oleObject1.bin"/><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oleObject" Target="../embeddings/oleObject2.bin"/><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334645" y="1485265"/>
            <a:ext cx="8280400" cy="2112645"/>
          </a:xfrm>
          <a:prstGeom prst="rect">
            <a:avLst/>
          </a:prstGeom>
          <a:noFill/>
          <a:ln w="9525">
            <a:noFill/>
          </a:ln>
        </p:spPr>
        <p:txBody>
          <a:bodyPr wrap="square" anchor="t" anchorCtr="0">
            <a:noAutofit/>
          </a:bodyPr>
          <a:lstStyle/>
          <a:p>
            <a:pPr algn="ctr"/>
            <a:r>
              <a:rPr lang="zh-CN" altLang="en-US" sz="3200" dirty="0">
                <a:solidFill>
                  <a:schemeClr val="tx1"/>
                </a:solidFill>
                <a:ea typeface="黑体" panose="02010609060101010101" pitchFamily="2" charset="-122"/>
                <a:sym typeface="+mn-ea"/>
              </a:rPr>
              <a:t>朝阳区统计局</a:t>
            </a:r>
            <a:endParaRPr lang="zh-CN" altLang="en-US" sz="3200" dirty="0">
              <a:solidFill>
                <a:schemeClr val="tx1"/>
              </a:solidFill>
              <a:ea typeface="黑体" panose="02010609060101010101" pitchFamily="2" charset="-122"/>
              <a:sym typeface="+mn-ea"/>
            </a:endParaRPr>
          </a:p>
          <a:p>
            <a:pPr algn="ctr"/>
            <a:r>
              <a:rPr lang="en-US" altLang="zh-CN" sz="3200" dirty="0">
                <a:solidFill>
                  <a:schemeClr val="tx1"/>
                </a:solidFill>
                <a:ea typeface="黑体" panose="02010609060101010101" pitchFamily="2" charset="-122"/>
                <a:sym typeface="+mn-ea"/>
              </a:rPr>
              <a:t>2023</a:t>
            </a:r>
            <a:r>
              <a:rPr lang="zh-CN" altLang="en-US" sz="3200" dirty="0">
                <a:solidFill>
                  <a:schemeClr val="tx1"/>
                </a:solidFill>
                <a:ea typeface="黑体" panose="02010609060101010101" pitchFamily="2" charset="-122"/>
                <a:sym typeface="+mn-ea"/>
              </a:rPr>
              <a:t>年统计年报和</a:t>
            </a:r>
            <a:r>
              <a:rPr lang="en-US" altLang="zh-CN" sz="3200" dirty="0">
                <a:solidFill>
                  <a:schemeClr val="tx1"/>
                </a:solidFill>
                <a:ea typeface="黑体" panose="02010609060101010101" pitchFamily="2" charset="-122"/>
                <a:sym typeface="+mn-ea"/>
              </a:rPr>
              <a:t>2024</a:t>
            </a:r>
            <a:r>
              <a:rPr lang="zh-CN" altLang="en-US" sz="3200" dirty="0">
                <a:solidFill>
                  <a:schemeClr val="tx1"/>
                </a:solidFill>
                <a:ea typeface="黑体" panose="02010609060101010101" pitchFamily="2" charset="-122"/>
                <a:sym typeface="+mn-ea"/>
              </a:rPr>
              <a:t>年定报培训</a:t>
            </a:r>
            <a:endParaRPr lang="zh-CN" altLang="en-US" sz="3200" dirty="0">
              <a:solidFill>
                <a:schemeClr val="tx1"/>
              </a:solidFill>
            </a:endParaRPr>
          </a:p>
          <a:p>
            <a:pPr algn="ctr"/>
            <a:endParaRPr lang="zh-CN" altLang="en-US" sz="3200" dirty="0">
              <a:solidFill>
                <a:schemeClr val="tx1"/>
              </a:solidFill>
              <a:latin typeface="方正小标宋简体" panose="03000509000000000000" charset="-122"/>
              <a:ea typeface="方正小标宋简体" panose="03000509000000000000" charset="-122"/>
              <a:sym typeface="+mn-ea"/>
            </a:endParaRPr>
          </a:p>
        </p:txBody>
      </p:sp>
      <p:pic>
        <p:nvPicPr>
          <p:cNvPr id="6146" name="图片 6"/>
          <p:cNvPicPr>
            <a:picLocks noChangeAspect="1"/>
          </p:cNvPicPr>
          <p:nvPr/>
        </p:nvPicPr>
        <p:blipFill>
          <a:blip r:embed="rId2" cstate="print"/>
          <a:stretch>
            <a:fillRect/>
          </a:stretch>
        </p:blipFill>
        <p:spPr>
          <a:xfrm>
            <a:off x="4744641" y="4757738"/>
            <a:ext cx="4399359" cy="1243013"/>
          </a:xfrm>
          <a:prstGeom prst="rect">
            <a:avLst/>
          </a:prstGeom>
          <a:noFill/>
          <a:ln w="9525">
            <a:noFill/>
          </a:ln>
        </p:spPr>
      </p:pic>
      <p:sp>
        <p:nvSpPr>
          <p:cNvPr id="48" name="任意多边形 47"/>
          <p:cNvSpPr/>
          <p:nvPr/>
        </p:nvSpPr>
        <p:spPr>
          <a:xfrm rot="5400000">
            <a:off x="2909859" y="-2036416"/>
            <a:ext cx="686744" cy="629008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252095" y="5085715"/>
            <a:ext cx="9149080" cy="1307465"/>
          </a:xfrm>
          <a:prstGeom prst="rect">
            <a:avLst/>
          </a:prstGeom>
          <a:noFill/>
          <a:ln w="9525">
            <a:noFill/>
          </a:ln>
        </p:spPr>
        <p:txBody>
          <a:bodyPr wrap="square" anchor="t" anchorCtr="0">
            <a:noAutofit/>
          </a:bodyPr>
          <a:lstStyle/>
          <a:p>
            <a:pPr marL="342900" indent="-342900" algn="ctr">
              <a:spcBef>
                <a:spcPct val="50000"/>
              </a:spcBef>
              <a:buClrTx/>
              <a:buFontTx/>
            </a:pPr>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朝阳区</a:t>
            </a:r>
            <a:r>
              <a:rPr lang="zh-CN" altLang="en-US" sz="20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统计局</a:t>
            </a:r>
            <a:endPar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ctr">
              <a:spcBef>
                <a:spcPct val="50000"/>
              </a:spcBef>
              <a:buClrTx/>
              <a:buFontTx/>
            </a:pPr>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202</a:t>
            </a:r>
            <a:r>
              <a:rPr lang="en-US" altLang="zh-CN"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月</a:t>
            </a:r>
            <a:endParaRPr lang="en-US" altLang="zh-CN"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4" name="文本框 62"/>
          <p:cNvSpPr txBox="1"/>
          <p:nvPr/>
        </p:nvSpPr>
        <p:spPr>
          <a:xfrm>
            <a:off x="1475481" y="855649"/>
            <a:ext cx="4297680" cy="506730"/>
          </a:xfrm>
          <a:prstGeom prst="rect">
            <a:avLst/>
          </a:prstGeom>
          <a:noFill/>
          <a:ln w="9525">
            <a:noFill/>
          </a:ln>
        </p:spPr>
        <p:txBody>
          <a:bodyPr wrap="none">
            <a:spAutoFit/>
          </a:bodyPr>
          <a:lstStyle/>
          <a:p>
            <a:pPr marR="0" defTabSz="914400">
              <a:buClrTx/>
              <a:buSzTx/>
              <a:buFontTx/>
              <a:buNone/>
            </a:pPr>
            <a:r>
              <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北京市第五次全国经济普查</a:t>
            </a: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2" name="图片 1" descr="五经普LOGO透明底"/>
          <p:cNvPicPr>
            <a:picLocks noChangeAspect="1"/>
          </p:cNvPicPr>
          <p:nvPr/>
        </p:nvPicPr>
        <p:blipFill>
          <a:blip r:embed="rId3" cstate="print"/>
          <a:stretch>
            <a:fillRect/>
          </a:stretch>
        </p:blipFill>
        <p:spPr>
          <a:xfrm>
            <a:off x="270193" y="476885"/>
            <a:ext cx="1183481" cy="1183481"/>
          </a:xfrm>
          <a:prstGeom prst="rect">
            <a:avLst/>
          </a:prstGeom>
        </p:spPr>
      </p:pic>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2051" name="Rectangle 5"/>
          <p:cNvSpPr>
            <a:spLocks noGrp="1" noChangeArrowheads="1"/>
          </p:cNvSpPr>
          <p:nvPr>
            <p:ph type="subTitle" idx="1"/>
          </p:nvPr>
        </p:nvSpPr>
        <p:spPr>
          <a:xfrm>
            <a:off x="1040765" y="2929255"/>
            <a:ext cx="6868160" cy="1000125"/>
          </a:xfrm>
        </p:spPr>
        <p:txBody>
          <a:bodyPr vert="horz" wrap="square" lIns="91440" tIns="45720" rIns="91440" bIns="45720" numCol="1" anchor="ctr" anchorCtr="0" compatLnSpc="1"/>
          <a:lstStyle/>
          <a:p>
            <a:pPr marL="0" marR="0" lvl="0" indent="0" algn="ctr"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60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彩云" panose="02010800040101010101" pitchFamily="2" charset="-122"/>
                <a:cs typeface="+mn-cs"/>
              </a:rPr>
              <a:t>商业企业财务</a:t>
            </a:r>
            <a:endParaRPr kumimoji="0" lang="zh-CN" altLang="en-US" sz="6000" b="1" i="0" u="none" strike="noStrike" kern="1200" cap="none" spc="0" normalizeH="0" baseline="0" noProof="0" dirty="0" smtClean="0">
              <a:ln>
                <a:noFill/>
              </a:ln>
              <a:solidFill>
                <a:schemeClr val="tx1"/>
              </a:solidFill>
              <a:effectLst/>
              <a:uLnTx/>
              <a:uFillTx/>
              <a:latin typeface="华文楷体" panose="02010600040101010101" pitchFamily="2" charset="-122"/>
              <a:ea typeface="华文彩云" panose="02010800040101010101" pitchFamily="2" charset="-122"/>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标题 1"/>
          <p:cNvSpPr txBox="1"/>
          <p:nvPr/>
        </p:nvSpPr>
        <p:spPr bwMode="auto">
          <a:xfrm>
            <a:off x="785813" y="2428875"/>
            <a:ext cx="7929563" cy="1049338"/>
          </a:xfrm>
          <a:prstGeom prst="rect">
            <a:avLst/>
          </a:prstGeom>
          <a:noFill/>
          <a:ln w="9525">
            <a:noFill/>
            <a:miter lim="800000"/>
          </a:ln>
        </p:spPr>
        <p:txBody>
          <a:bodyPr anchor="ctr"/>
          <a:lst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mj-cs"/>
              </a:rPr>
              <a:t>新增指标及其解释</a:t>
            </a:r>
            <a:endParaRPr kumimoji="0" lang="zh-CN" altLang="en-US" sz="3600" b="1" i="0" u="none" strike="noStrike" kern="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j-cs"/>
            </a:endParaRPr>
          </a:p>
        </p:txBody>
      </p:sp>
      <p:graphicFrame>
        <p:nvGraphicFramePr>
          <p:cNvPr id="6" name="表格 5"/>
          <p:cNvGraphicFramePr>
            <a:graphicFrameLocks noGrp="1"/>
          </p:cNvGraphicFramePr>
          <p:nvPr>
            <p:custDataLst>
              <p:tags r:id="rId2"/>
            </p:custDataLst>
          </p:nvPr>
        </p:nvGraphicFramePr>
        <p:xfrm>
          <a:off x="34925" y="19050"/>
          <a:ext cx="9073515" cy="6788150"/>
        </p:xfrm>
        <a:graphic>
          <a:graphicData uri="http://schemas.openxmlformats.org/drawingml/2006/table">
            <a:tbl>
              <a:tblPr firstRow="1" bandRow="1">
                <a:tableStyleId>{5C22544A-7EE6-4342-B048-85BDC9FD1C3A}</a:tableStyleId>
              </a:tblPr>
              <a:tblGrid>
                <a:gridCol w="2371725"/>
                <a:gridCol w="6701790"/>
              </a:tblGrid>
              <a:tr h="845820">
                <a:tc>
                  <a:txBody>
                    <a:bodyPr/>
                    <a:lstStyle/>
                    <a:p>
                      <a:pPr marL="0" algn="ctr" defTabSz="914400" rtl="0" eaLnBrk="1" latinLnBrk="0" hangingPunct="1"/>
                      <a:r>
                        <a:rPr lang="zh-CN" altLang="en-US" sz="3200" b="1" kern="1200" baseline="0" dirty="0" smtClean="0">
                          <a:solidFill>
                            <a:srgbClr val="FF0000"/>
                          </a:solidFill>
                          <a:latin typeface="+mj-ea"/>
                          <a:ea typeface="+mj-ea"/>
                          <a:cs typeface="+mn-cs"/>
                        </a:rPr>
                        <a:t>新增指标</a:t>
                      </a:r>
                      <a:endParaRPr lang="zh-CN" altLang="en-US" sz="3200" b="1" kern="1200" baseline="0" dirty="0">
                        <a:solidFill>
                          <a:srgbClr val="FF0000"/>
                        </a:solidFill>
                        <a:latin typeface="+mj-ea"/>
                        <a:ea typeface="+mj-ea"/>
                        <a:cs typeface="+mn-cs"/>
                      </a:endParaRPr>
                    </a:p>
                  </a:txBody>
                  <a:tcPr anchor="ctr">
                    <a:solidFill>
                      <a:srgbClr val="FFC000"/>
                    </a:solidFill>
                  </a:tcPr>
                </a:tc>
                <a:tc>
                  <a:txBody>
                    <a:bodyPr/>
                    <a:lstStyle/>
                    <a:p>
                      <a:pPr algn="ctr"/>
                      <a:r>
                        <a:rPr lang="zh-CN" altLang="en-US" sz="3200" dirty="0" smtClean="0">
                          <a:solidFill>
                            <a:srgbClr val="FF0000"/>
                          </a:solidFill>
                          <a:latin typeface="+mj-ea"/>
                          <a:ea typeface="+mj-ea"/>
                        </a:rPr>
                        <a:t>指标解释</a:t>
                      </a:r>
                      <a:endParaRPr lang="zh-CN" altLang="en-US" sz="3200" dirty="0">
                        <a:solidFill>
                          <a:srgbClr val="FF0000"/>
                        </a:solidFill>
                        <a:latin typeface="+mj-ea"/>
                        <a:ea typeface="+mj-ea"/>
                      </a:endParaRPr>
                    </a:p>
                  </a:txBody>
                  <a:tcPr anchor="ctr">
                    <a:solidFill>
                      <a:srgbClr val="FFC000"/>
                    </a:solidFill>
                  </a:tcPr>
                </a:tc>
              </a:tr>
              <a:tr h="937260">
                <a:tc>
                  <a:txBody>
                    <a:bodyPr/>
                    <a:lstStyle/>
                    <a:p>
                      <a:pPr algn="ctr"/>
                      <a:r>
                        <a:rPr lang="zh-CN" altLang="en-US" sz="2000" b="1" dirty="0" smtClean="0"/>
                        <a:t>预付账款</a:t>
                      </a:r>
                      <a:endParaRPr lang="zh-CN" altLang="en-US" sz="2000" b="1" dirty="0" smtClean="0"/>
                    </a:p>
                  </a:txBody>
                  <a:tcPr anchor="ctr">
                    <a:solidFill>
                      <a:srgbClr val="F0D978"/>
                    </a:solidFill>
                  </a:tcPr>
                </a:tc>
                <a:tc>
                  <a:txBody>
                    <a:bodyPr/>
                    <a:lstStyle/>
                    <a:p>
                      <a:pPr algn="l"/>
                      <a:r>
                        <a:rPr lang="zh-CN" altLang="en-US" sz="1800" kern="1200" dirty="0" smtClean="0">
                          <a:latin typeface="+mn-lt"/>
                          <a:ea typeface="+mn-ea"/>
                          <a:cs typeface="+mn-cs"/>
                        </a:rPr>
                        <a:t>指企业按照购货合同的规定，预先以货币资金或货币等价物支付供应单位的款项。</a:t>
                      </a:r>
                      <a:endParaRPr lang="zh-CN" altLang="en-US" sz="1800" kern="1200" dirty="0" smtClean="0">
                        <a:latin typeface="+mn-lt"/>
                        <a:ea typeface="+mn-ea"/>
                        <a:cs typeface="+mn-cs"/>
                      </a:endParaRPr>
                    </a:p>
                  </a:txBody>
                  <a:tcPr anchor="ctr">
                    <a:solidFill>
                      <a:srgbClr val="F0D978"/>
                    </a:solidFill>
                  </a:tcPr>
                </a:tc>
              </a:tr>
              <a:tr h="747395">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使用权资产原价</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indent="0" algn="dist"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rgbClr val="FF0000"/>
                          </a:solidFill>
                          <a:latin typeface="+mn-lt"/>
                          <a:ea typeface="+mn-ea"/>
                          <a:cs typeface="+mn-cs"/>
                        </a:rPr>
                        <a:t>指在新租赁准则下，企业作为承租人可在租赁期内使用租赁资产的权利。</a:t>
                      </a:r>
                      <a:r>
                        <a:rPr lang="zh-CN" altLang="en-US" sz="1800" kern="1200" dirty="0" smtClean="0">
                          <a:solidFill>
                            <a:schemeClr val="dk1"/>
                          </a:solidFill>
                          <a:latin typeface="+mn-lt"/>
                          <a:ea typeface="+mn-ea"/>
                          <a:cs typeface="+mn-cs"/>
                        </a:rPr>
                        <a:t>使用权资产原价指承租人持有的使用权资产的原价。</a:t>
                      </a:r>
                      <a:endParaRPr lang="zh-CN" altLang="en-US" sz="1800" kern="1200" dirty="0" smtClean="0">
                        <a:solidFill>
                          <a:schemeClr val="dk1"/>
                        </a:solidFill>
                        <a:latin typeface="+mn-lt"/>
                        <a:ea typeface="+mn-ea"/>
                        <a:cs typeface="+mn-cs"/>
                      </a:endParaRPr>
                    </a:p>
                  </a:txBody>
                  <a:tcPr anchor="ctr">
                    <a:solidFill>
                      <a:srgbClr val="F7F5E7"/>
                    </a:solidFill>
                  </a:tcPr>
                </a:tc>
              </a:tr>
              <a:tr h="1068070">
                <a:tc>
                  <a:txBody>
                    <a:bodyPr/>
                    <a:lstStyle/>
                    <a:p>
                      <a:pPr marL="0" algn="ctr" defTabSz="914400" rtl="0" eaLnBrk="1" latinLnBrk="0" hangingPunct="1"/>
                      <a:r>
                        <a:rPr lang="zh-CN" altLang="en-US" sz="1600" b="1" kern="1200" dirty="0" smtClean="0">
                          <a:solidFill>
                            <a:schemeClr val="dk1"/>
                          </a:solidFill>
                          <a:latin typeface="黑体" panose="02010609060101010101" pitchFamily="2" charset="-122"/>
                          <a:ea typeface="黑体" panose="02010609060101010101" pitchFamily="2" charset="-122"/>
                          <a:cs typeface="+mn-cs"/>
                        </a:rPr>
                        <a:t>（使用权资产原价中的）</a:t>
                      </a:r>
                      <a:endParaRPr lang="zh-CN" altLang="en-US" sz="1600" b="1" kern="1200" dirty="0" smtClean="0">
                        <a:solidFill>
                          <a:schemeClr val="dk1"/>
                        </a:solidFill>
                        <a:latin typeface="黑体" panose="02010609060101010101" pitchFamily="2" charset="-122"/>
                        <a:ea typeface="黑体" panose="02010609060101010101" pitchFamily="2" charset="-122"/>
                        <a:cs typeface="+mn-cs"/>
                      </a:endParaRPr>
                    </a:p>
                    <a:p>
                      <a:pPr marL="0" algn="ctr" defTabSz="914400" rtl="0" eaLnBrk="1" latinLnBrk="0" hangingPunct="1"/>
                      <a:r>
                        <a:rPr lang="zh-CN" altLang="en-US" sz="1600" b="1" kern="1200" dirty="0" smtClean="0">
                          <a:solidFill>
                            <a:schemeClr val="dk1"/>
                          </a:solidFill>
                          <a:latin typeface="黑体" panose="02010609060101010101" pitchFamily="2" charset="-122"/>
                          <a:ea typeface="黑体" panose="02010609060101010101" pitchFamily="2" charset="-122"/>
                          <a:cs typeface="+mn-cs"/>
                        </a:rPr>
                        <a:t>房屋和构筑物</a:t>
                      </a:r>
                      <a:endParaRPr lang="zh-CN" altLang="en-US" sz="16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0D978"/>
                    </a:solidFill>
                  </a:tcPr>
                </a:tc>
                <a:tc>
                  <a:txBody>
                    <a:bodyPr/>
                    <a:lstStyle/>
                    <a:p>
                      <a:pPr algn="l"/>
                      <a:r>
                        <a:rPr lang="zh-CN" altLang="en-US" sz="1800" kern="1200" dirty="0" smtClean="0">
                          <a:latin typeface="+mn-lt"/>
                          <a:ea typeface="+mn-ea"/>
                          <a:cs typeface="+mn-cs"/>
                        </a:rPr>
                        <a:t>指承租人持有的符合使用权资产原价的房屋和构筑物，主要形式有作为居住使用的房屋，包括各种附属结构如车库等；以及除房屋以外的构筑物，如厂房、办公楼、基础设施等。</a:t>
                      </a:r>
                      <a:endParaRPr lang="zh-CN" altLang="en-US" sz="1800" kern="1200" dirty="0" smtClean="0">
                        <a:latin typeface="+mn-lt"/>
                        <a:ea typeface="+mn-ea"/>
                        <a:cs typeface="+mn-cs"/>
                      </a:endParaRPr>
                    </a:p>
                  </a:txBody>
                  <a:tcPr anchor="ctr">
                    <a:solidFill>
                      <a:srgbClr val="F0D978"/>
                    </a:solidFill>
                  </a:tcPr>
                </a:tc>
              </a:tr>
              <a:tr h="850265">
                <a:tc>
                  <a:txBody>
                    <a:bodyPr/>
                    <a:lstStyle/>
                    <a:p>
                      <a:pPr algn="ctr"/>
                      <a:r>
                        <a:rPr lang="zh-CN" altLang="en-US" sz="2000" b="1" kern="1200" dirty="0" smtClean="0">
                          <a:solidFill>
                            <a:schemeClr val="dk1"/>
                          </a:solidFill>
                          <a:latin typeface="黑体" panose="02010609060101010101" pitchFamily="2" charset="-122"/>
                          <a:ea typeface="黑体" panose="02010609060101010101" pitchFamily="2" charset="-122"/>
                          <a:cs typeface="+mn-cs"/>
                        </a:rPr>
                        <a:t>（</a:t>
                      </a:r>
                      <a:r>
                        <a:rPr lang="zh-CN" altLang="en-US" sz="1600" b="1" kern="1200" dirty="0" smtClean="0">
                          <a:solidFill>
                            <a:schemeClr val="dk1"/>
                          </a:solidFill>
                          <a:latin typeface="黑体" panose="02010609060101010101" pitchFamily="2" charset="-122"/>
                          <a:ea typeface="黑体" panose="02010609060101010101" pitchFamily="2" charset="-122"/>
                          <a:cs typeface="+mn-cs"/>
                        </a:rPr>
                        <a:t>使用权资产原价中的）机器和设备</a:t>
                      </a:r>
                      <a:endParaRPr lang="zh-CN" altLang="en-US" sz="16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latin typeface="+mn-lt"/>
                          <a:ea typeface="+mn-ea"/>
                          <a:cs typeface="+mn-cs"/>
                        </a:rPr>
                        <a:t>指承租人持有的符合使用权资产原价的机器和设备，包括</a:t>
                      </a:r>
                      <a:r>
                        <a:rPr lang="zh-CN" altLang="en-US" sz="1800" b="1" kern="1200" dirty="0" smtClean="0">
                          <a:solidFill>
                            <a:srgbClr val="FF0000"/>
                          </a:solidFill>
                          <a:latin typeface="+mn-lt"/>
                          <a:ea typeface="+mn-ea"/>
                          <a:cs typeface="+mn-cs"/>
                        </a:rPr>
                        <a:t>运输设备</a:t>
                      </a:r>
                      <a:r>
                        <a:rPr lang="zh-CN" altLang="en-US" sz="1800" kern="1200" dirty="0" smtClean="0">
                          <a:latin typeface="+mn-lt"/>
                          <a:ea typeface="+mn-ea"/>
                          <a:cs typeface="+mn-cs"/>
                        </a:rPr>
                        <a:t>，用于信息、计算机和通信的机器，以及其他机器和设备。</a:t>
                      </a:r>
                      <a:endParaRPr lang="zh-CN" altLang="en-US" sz="1800" kern="1200" dirty="0" smtClean="0">
                        <a:latin typeface="+mn-lt"/>
                        <a:ea typeface="+mn-ea"/>
                        <a:cs typeface="+mn-cs"/>
                      </a:endParaRPr>
                    </a:p>
                  </a:txBody>
                  <a:tcPr anchor="ctr">
                    <a:solidFill>
                      <a:srgbClr val="F7F5E7"/>
                    </a:solidFill>
                  </a:tcPr>
                </a:tc>
              </a:tr>
              <a:tr h="1162685">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使用权资产</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累计折旧</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0D9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 指企业作为承租人租入的房屋及构筑物或机器设备，在资产负债</a:t>
                      </a:r>
                      <a:endParaRPr lang="zh-CN" altLang="en-US" sz="180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表中计入“使用权资产”的累计计提的折旧金额。</a:t>
                      </a:r>
                      <a:endParaRPr lang="zh-CN" altLang="en-US" sz="1800" kern="1200" dirty="0" smtClean="0">
                        <a:solidFill>
                          <a:schemeClr val="dk1"/>
                        </a:solidFill>
                        <a:latin typeface="+mn-lt"/>
                        <a:ea typeface="+mn-ea"/>
                        <a:cs typeface="+mn-cs"/>
                      </a:endParaRPr>
                    </a:p>
                  </a:txBody>
                  <a:tcPr anchor="ctr">
                    <a:solidFill>
                      <a:srgbClr val="F0D978"/>
                    </a:solidFill>
                  </a:tcPr>
                </a:tc>
              </a:tr>
              <a:tr h="1176655">
                <a:tc>
                  <a:txBody>
                    <a:bodyPr/>
                    <a:lstStyle/>
                    <a:p>
                      <a:pPr marL="0" algn="ctr" defTabSz="914400" rtl="0" eaLnBrk="1" latinLnBrk="0" hangingPunct="1">
                        <a:spcBef>
                          <a:spcPts val="0"/>
                        </a:spcBef>
                        <a:spcAft>
                          <a:spcPts val="0"/>
                        </a:spcAft>
                        <a:buClrTx/>
                        <a:buSzTx/>
                        <a:buFontTx/>
                        <a:buNone/>
                        <a:defRPr/>
                      </a:pPr>
                      <a:r>
                        <a:rPr lang="zh-CN" altLang="en-US" sz="1600" b="1" kern="1200" dirty="0" smtClean="0">
                          <a:solidFill>
                            <a:schemeClr val="dk1"/>
                          </a:solidFill>
                          <a:latin typeface="黑体" panose="02010609060101010101" pitchFamily="2" charset="-122"/>
                          <a:ea typeface="黑体" panose="02010609060101010101" pitchFamily="2" charset="-122"/>
                          <a:cs typeface="+mn-cs"/>
                        </a:rPr>
                        <a:t>（使</a:t>
                      </a:r>
                      <a:r>
                        <a:rPr lang="zh-CN" altLang="en-US" sz="1600" b="1" dirty="0" smtClean="0">
                          <a:latin typeface="黑体" panose="02010609060101010101" pitchFamily="2" charset="-122"/>
                          <a:ea typeface="黑体" panose="02010609060101010101" pitchFamily="2" charset="-122"/>
                          <a:sym typeface="+mn-ea"/>
                        </a:rPr>
                        <a:t>用权资产折旧中的）</a:t>
                      </a:r>
                      <a:r>
                        <a:rPr lang="en-US" altLang="zh-CN" sz="1600" b="1" dirty="0" smtClean="0">
                          <a:latin typeface="黑体" panose="02010609060101010101" pitchFamily="2" charset="-122"/>
                          <a:ea typeface="黑体" panose="02010609060101010101" pitchFamily="2" charset="-122"/>
                          <a:sym typeface="+mn-ea"/>
                        </a:rPr>
                        <a:t>     </a:t>
                      </a:r>
                      <a:r>
                        <a:rPr lang="zh-CN" altLang="en-US" sz="1600" b="1" dirty="0" smtClean="0">
                          <a:latin typeface="黑体" panose="02010609060101010101" pitchFamily="2" charset="-122"/>
                          <a:ea typeface="黑体" panose="02010609060101010101" pitchFamily="2" charset="-122"/>
                          <a:sym typeface="+mn-ea"/>
                        </a:rPr>
                        <a:t>本年折旧 </a:t>
                      </a:r>
                      <a:endParaRPr lang="zh-CN" altLang="en-US" sz="16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 指企业作为承租人租入的房屋及构筑物或机器设备，在资产负债表中计入“使用权资产”的当年计提的折旧金额。</a:t>
                      </a:r>
                      <a:endParaRPr lang="zh-CN" altLang="en-US" sz="1800" kern="1200" dirty="0" smtClean="0">
                        <a:solidFill>
                          <a:schemeClr val="dk1"/>
                        </a:solidFill>
                        <a:latin typeface="+mn-lt"/>
                        <a:ea typeface="+mn-ea"/>
                        <a:cs typeface="+mn-cs"/>
                      </a:endParaRPr>
                    </a:p>
                  </a:txBody>
                  <a:tcPr anchor="ctr">
                    <a:solidFill>
                      <a:srgbClr val="F7F5E7"/>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标题 1"/>
          <p:cNvSpPr txBox="1"/>
          <p:nvPr/>
        </p:nvSpPr>
        <p:spPr bwMode="auto">
          <a:xfrm>
            <a:off x="785813" y="2428875"/>
            <a:ext cx="7929563" cy="1049338"/>
          </a:xfrm>
          <a:prstGeom prst="rect">
            <a:avLst/>
          </a:prstGeom>
          <a:noFill/>
          <a:ln w="9525">
            <a:noFill/>
            <a:miter lim="800000"/>
          </a:ln>
        </p:spPr>
        <p:txBody>
          <a:bodyPr anchor="ctr"/>
          <a:lst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mj-cs"/>
              </a:rPr>
              <a:t>新增指标及其解释</a:t>
            </a:r>
            <a:endParaRPr kumimoji="0" lang="zh-CN" altLang="en-US" sz="3600" b="1" i="0" u="none" strike="noStrike" kern="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j-cs"/>
            </a:endParaRPr>
          </a:p>
        </p:txBody>
      </p:sp>
      <p:graphicFrame>
        <p:nvGraphicFramePr>
          <p:cNvPr id="6" name="表格 5"/>
          <p:cNvGraphicFramePr>
            <a:graphicFrameLocks noGrp="1"/>
          </p:cNvGraphicFramePr>
          <p:nvPr>
            <p:custDataLst>
              <p:tags r:id="rId2"/>
            </p:custDataLst>
          </p:nvPr>
        </p:nvGraphicFramePr>
        <p:xfrm>
          <a:off x="0" y="0"/>
          <a:ext cx="9144000" cy="6768465"/>
        </p:xfrm>
        <a:graphic>
          <a:graphicData uri="http://schemas.openxmlformats.org/drawingml/2006/table">
            <a:tbl>
              <a:tblPr firstRow="1" bandRow="1">
                <a:tableStyleId>{5C22544A-7EE6-4342-B048-85BDC9FD1C3A}</a:tableStyleId>
              </a:tblPr>
              <a:tblGrid>
                <a:gridCol w="2251075"/>
                <a:gridCol w="6892925"/>
              </a:tblGrid>
              <a:tr h="661035">
                <a:tc>
                  <a:txBody>
                    <a:bodyPr/>
                    <a:lstStyle/>
                    <a:p>
                      <a:pPr marL="0" algn="ctr" defTabSz="914400" rtl="0" eaLnBrk="1" latinLnBrk="0" hangingPunct="1"/>
                      <a:r>
                        <a:rPr lang="zh-CN" altLang="en-US" sz="3200" b="1" kern="1200" baseline="0" dirty="0" smtClean="0">
                          <a:solidFill>
                            <a:srgbClr val="FF0000"/>
                          </a:solidFill>
                          <a:latin typeface="+mj-ea"/>
                          <a:ea typeface="+mj-ea"/>
                          <a:cs typeface="+mn-cs"/>
                        </a:rPr>
                        <a:t>新增指标</a:t>
                      </a:r>
                      <a:endParaRPr lang="zh-CN" altLang="en-US" sz="3200" b="1" kern="1200" baseline="0" dirty="0">
                        <a:solidFill>
                          <a:srgbClr val="FF0000"/>
                        </a:solidFill>
                        <a:latin typeface="+mj-ea"/>
                        <a:ea typeface="+mj-ea"/>
                        <a:cs typeface="+mn-cs"/>
                      </a:endParaRPr>
                    </a:p>
                  </a:txBody>
                  <a:tcPr anchor="ctr">
                    <a:solidFill>
                      <a:srgbClr val="FFC000"/>
                    </a:solidFill>
                  </a:tcPr>
                </a:tc>
                <a:tc>
                  <a:txBody>
                    <a:bodyPr/>
                    <a:lstStyle/>
                    <a:p>
                      <a:pPr algn="ctr"/>
                      <a:r>
                        <a:rPr lang="zh-CN" altLang="en-US" sz="3200" dirty="0" smtClean="0">
                          <a:solidFill>
                            <a:srgbClr val="FF0000"/>
                          </a:solidFill>
                          <a:latin typeface="+mj-ea"/>
                          <a:ea typeface="+mj-ea"/>
                        </a:rPr>
                        <a:t>指标解释</a:t>
                      </a:r>
                      <a:endParaRPr lang="zh-CN" altLang="en-US" sz="3200" dirty="0">
                        <a:solidFill>
                          <a:srgbClr val="FF0000"/>
                        </a:solidFill>
                        <a:latin typeface="+mj-ea"/>
                        <a:ea typeface="+mj-ea"/>
                      </a:endParaRPr>
                    </a:p>
                  </a:txBody>
                  <a:tcPr anchor="ctr">
                    <a:solidFill>
                      <a:srgbClr val="FFC000"/>
                    </a:solidFill>
                  </a:tcPr>
                </a:tc>
              </a:tr>
              <a:tr h="2205355">
                <a:tc>
                  <a:txBody>
                    <a:bodyPr/>
                    <a:lstStyle/>
                    <a:p>
                      <a:pPr algn="ctr"/>
                      <a:r>
                        <a:rPr lang="zh-CN" altLang="en-US" sz="2000" b="1" dirty="0" smtClean="0"/>
                        <a:t>固定资产净值</a:t>
                      </a:r>
                      <a:endParaRPr lang="zh-CN" altLang="en-US" sz="2000" b="1" dirty="0" smtClean="0"/>
                    </a:p>
                  </a:txBody>
                  <a:tcPr anchor="ctr">
                    <a:solidFill>
                      <a:srgbClr val="F0D978"/>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 固定资产净值指固定资产原价（值）减去已提折旧后的净额。它反映企业实际占用在固定资产上的资金数额和固定资产的新旧程度。根据会计“固定资产净值”科目余额填报，未设置“固定资产净值”科目的，</a:t>
                      </a:r>
                      <a:r>
                        <a:rPr lang="zh-CN" altLang="en-US" sz="1800" b="1" kern="1200" dirty="0" smtClean="0">
                          <a:solidFill>
                            <a:srgbClr val="FF0000"/>
                          </a:solidFill>
                          <a:latin typeface="+mn-lt"/>
                          <a:ea typeface="+mn-ea"/>
                          <a:cs typeface="+mn-cs"/>
                        </a:rPr>
                        <a:t>根据计算公式：固定资产净值＝固定资产原价（值）－固定资产累计折旧填报。</a:t>
                      </a:r>
                      <a:endParaRPr lang="zh-CN" altLang="en-US" sz="1800" b="1" kern="1200" dirty="0" smtClean="0">
                        <a:solidFill>
                          <a:srgbClr val="FF0000"/>
                        </a:solidFill>
                        <a:latin typeface="+mn-lt"/>
                        <a:ea typeface="+mn-ea"/>
                        <a:cs typeface="+mn-cs"/>
                      </a:endParaRPr>
                    </a:p>
                  </a:txBody>
                  <a:tcPr anchor="ctr">
                    <a:solidFill>
                      <a:srgbClr val="F0D978"/>
                    </a:solidFill>
                  </a:tcPr>
                </a:tc>
              </a:tr>
              <a:tr h="1059815">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长期应收款</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指企业融资租赁产生的应收款项和采用递延方式分期收款、实质上具有融资性质的销售商品和提供劳务等经营活动产生的应收款项。</a:t>
                      </a:r>
                      <a:endParaRPr lang="zh-CN" altLang="en-US" sz="1800" kern="1200" dirty="0" smtClean="0">
                        <a:solidFill>
                          <a:schemeClr val="dk1"/>
                        </a:solidFill>
                        <a:latin typeface="+mn-lt"/>
                        <a:ea typeface="+mn-ea"/>
                        <a:cs typeface="+mn-cs"/>
                      </a:endParaRPr>
                    </a:p>
                  </a:txBody>
                  <a:tcPr anchor="ctr">
                    <a:solidFill>
                      <a:srgbClr val="F7F5E7"/>
                    </a:solidFill>
                  </a:tcPr>
                </a:tc>
              </a:tr>
              <a:tr h="938530">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投资性房地产</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0D9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指为赚取租金或资本增值（房地产买卖的差价），或两者兼有而持有的房地产，主要包括：已出租的土地使用权、持有并准备增值后转让的土地使用权和已出租的建筑物。</a:t>
                      </a:r>
                      <a:endParaRPr lang="zh-CN" altLang="en-US" sz="1800" kern="1200" dirty="0" smtClean="0">
                        <a:solidFill>
                          <a:schemeClr val="dk1"/>
                        </a:solidFill>
                        <a:latin typeface="+mn-lt"/>
                        <a:ea typeface="+mn-ea"/>
                        <a:cs typeface="+mn-cs"/>
                      </a:endParaRPr>
                    </a:p>
                  </a:txBody>
                  <a:tcPr anchor="ctr">
                    <a:solidFill>
                      <a:srgbClr val="F0D978"/>
                    </a:solidFill>
                  </a:tcPr>
                </a:tc>
              </a:tr>
              <a:tr h="965200">
                <a:tc>
                  <a:txBody>
                    <a:bodyPr/>
                    <a:lstStyle/>
                    <a:p>
                      <a:pPr algn="ctr"/>
                      <a:r>
                        <a:rPr lang="zh-CN" altLang="en-US" sz="2000" b="1" kern="1200" dirty="0" smtClean="0">
                          <a:solidFill>
                            <a:schemeClr val="dk1"/>
                          </a:solidFill>
                          <a:latin typeface="黑体" panose="02010609060101010101" pitchFamily="2" charset="-122"/>
                          <a:ea typeface="黑体" panose="02010609060101010101" pitchFamily="2" charset="-122"/>
                          <a:cs typeface="+mn-cs"/>
                        </a:rPr>
                        <a:t>商誉</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指企业所拥有或控制的、由企业整体协同效应导致的、能为企业带来未来超额收益的不可辨认的无形经济资源。</a:t>
                      </a:r>
                      <a:r>
                        <a:rPr lang="zh-CN" altLang="en-US" sz="1800" kern="1200" dirty="0" smtClean="0">
                          <a:solidFill>
                            <a:srgbClr val="FF0000"/>
                          </a:solidFill>
                          <a:latin typeface="+mn-lt"/>
                          <a:ea typeface="+mn-ea"/>
                          <a:cs typeface="+mn-cs"/>
                        </a:rPr>
                        <a:t>是核算期末，企业因合并、分立等事项，扣除商誉减值损失后最终的商誉期末价值</a:t>
                      </a:r>
                      <a:r>
                        <a:rPr lang="zh-CN" altLang="en-US" sz="1800" kern="1200" dirty="0" smtClean="0">
                          <a:solidFill>
                            <a:schemeClr val="dk1"/>
                          </a:solidFill>
                          <a:latin typeface="+mn-lt"/>
                          <a:ea typeface="+mn-ea"/>
                          <a:cs typeface="+mn-cs"/>
                        </a:rPr>
                        <a:t>。</a:t>
                      </a:r>
                      <a:endParaRPr lang="zh-CN" altLang="en-US" sz="1800" kern="1200" dirty="0" smtClean="0">
                        <a:solidFill>
                          <a:schemeClr val="dk1"/>
                        </a:solidFill>
                        <a:latin typeface="+mn-lt"/>
                        <a:ea typeface="+mn-ea"/>
                        <a:cs typeface="+mn-cs"/>
                      </a:endParaRPr>
                    </a:p>
                  </a:txBody>
                  <a:tcPr anchor="ctr">
                    <a:solidFill>
                      <a:srgbClr val="F7F5E7"/>
                    </a:solidFill>
                  </a:tcPr>
                </a:tc>
              </a:tr>
              <a:tr h="938530">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预收账款</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0D9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指以买卖双方协议或合同为依据，由购货方预先支付一部分（或全部）货款给供应方，并且需要用以后的商品或劳务来偿付而发生的一项负债。</a:t>
                      </a:r>
                      <a:endParaRPr lang="zh-CN" altLang="en-US" sz="1800" kern="1200" dirty="0" smtClean="0">
                        <a:solidFill>
                          <a:schemeClr val="dk1"/>
                        </a:solidFill>
                        <a:latin typeface="+mn-lt"/>
                        <a:ea typeface="+mn-ea"/>
                        <a:cs typeface="+mn-cs"/>
                      </a:endParaRPr>
                    </a:p>
                  </a:txBody>
                  <a:tcPr anchor="ctr">
                    <a:solidFill>
                      <a:srgbClr val="F0D978"/>
                    </a:solid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标题 1"/>
          <p:cNvSpPr txBox="1"/>
          <p:nvPr/>
        </p:nvSpPr>
        <p:spPr bwMode="auto">
          <a:xfrm>
            <a:off x="785813" y="2428875"/>
            <a:ext cx="7929563" cy="1049338"/>
          </a:xfrm>
          <a:prstGeom prst="rect">
            <a:avLst/>
          </a:prstGeom>
          <a:noFill/>
          <a:ln w="9525">
            <a:noFill/>
            <a:miter lim="800000"/>
          </a:ln>
        </p:spPr>
        <p:txBody>
          <a:bodyPr anchor="ctr"/>
          <a:lst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mj-cs"/>
              </a:rPr>
              <a:t>新增指标及其解释</a:t>
            </a:r>
            <a:endParaRPr kumimoji="0" lang="zh-CN" altLang="en-US" sz="3600" b="1" i="0" u="none" strike="noStrike" kern="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j-cs"/>
            </a:endParaRPr>
          </a:p>
        </p:txBody>
      </p:sp>
      <p:graphicFrame>
        <p:nvGraphicFramePr>
          <p:cNvPr id="6" name="表格 5"/>
          <p:cNvGraphicFramePr>
            <a:graphicFrameLocks noGrp="1"/>
          </p:cNvGraphicFramePr>
          <p:nvPr>
            <p:custDataLst>
              <p:tags r:id="rId2"/>
            </p:custDataLst>
          </p:nvPr>
        </p:nvGraphicFramePr>
        <p:xfrm>
          <a:off x="635" y="765175"/>
          <a:ext cx="9107170" cy="3115945"/>
        </p:xfrm>
        <a:graphic>
          <a:graphicData uri="http://schemas.openxmlformats.org/drawingml/2006/table">
            <a:tbl>
              <a:tblPr firstRow="1" bandRow="1">
                <a:tableStyleId>{5C22544A-7EE6-4342-B048-85BDC9FD1C3A}</a:tableStyleId>
              </a:tblPr>
              <a:tblGrid>
                <a:gridCol w="2242185"/>
                <a:gridCol w="6864985"/>
              </a:tblGrid>
              <a:tr h="658495">
                <a:tc>
                  <a:txBody>
                    <a:bodyPr/>
                    <a:lstStyle/>
                    <a:p>
                      <a:pPr marL="0" algn="ctr" defTabSz="914400" rtl="0" eaLnBrk="1" latinLnBrk="0" hangingPunct="1"/>
                      <a:r>
                        <a:rPr lang="zh-CN" altLang="en-US" sz="3200" b="1" kern="1200" baseline="0" dirty="0" smtClean="0">
                          <a:solidFill>
                            <a:srgbClr val="FF0000"/>
                          </a:solidFill>
                          <a:latin typeface="+mj-ea"/>
                          <a:ea typeface="+mj-ea"/>
                          <a:cs typeface="+mn-cs"/>
                        </a:rPr>
                        <a:t>新增指标</a:t>
                      </a:r>
                      <a:endParaRPr lang="zh-CN" altLang="en-US" sz="3200" b="1" kern="1200" baseline="0" dirty="0">
                        <a:solidFill>
                          <a:srgbClr val="FF0000"/>
                        </a:solidFill>
                        <a:latin typeface="+mj-ea"/>
                        <a:ea typeface="+mj-ea"/>
                        <a:cs typeface="+mn-cs"/>
                      </a:endParaRPr>
                    </a:p>
                  </a:txBody>
                  <a:tcPr anchor="ctr">
                    <a:solidFill>
                      <a:srgbClr val="FFC000"/>
                    </a:solidFill>
                  </a:tcPr>
                </a:tc>
                <a:tc>
                  <a:txBody>
                    <a:bodyPr/>
                    <a:lstStyle/>
                    <a:p>
                      <a:pPr algn="ctr"/>
                      <a:r>
                        <a:rPr lang="zh-CN" altLang="en-US" sz="3200" dirty="0" smtClean="0">
                          <a:solidFill>
                            <a:srgbClr val="FF0000"/>
                          </a:solidFill>
                          <a:latin typeface="+mj-ea"/>
                          <a:ea typeface="+mj-ea"/>
                        </a:rPr>
                        <a:t>指标解释</a:t>
                      </a:r>
                      <a:endParaRPr lang="zh-CN" altLang="en-US" sz="3200" dirty="0">
                        <a:solidFill>
                          <a:srgbClr val="FF0000"/>
                        </a:solidFill>
                        <a:latin typeface="+mj-ea"/>
                        <a:ea typeface="+mj-ea"/>
                      </a:endParaRPr>
                    </a:p>
                  </a:txBody>
                  <a:tcPr anchor="ctr">
                    <a:solidFill>
                      <a:srgbClr val="FFC000"/>
                    </a:solidFill>
                  </a:tcPr>
                </a:tc>
              </a:tr>
              <a:tr h="1401445">
                <a:tc>
                  <a:txBody>
                    <a:bodyPr/>
                    <a:lstStyle/>
                    <a:p>
                      <a:pPr algn="ctr"/>
                      <a:r>
                        <a:rPr lang="zh-CN" altLang="en-US" sz="2000" b="1" dirty="0" smtClean="0"/>
                        <a:t>租赁负债</a:t>
                      </a:r>
                      <a:endParaRPr lang="zh-CN" altLang="en-US" sz="2000" b="1" dirty="0" smtClean="0"/>
                    </a:p>
                  </a:txBody>
                  <a:tcPr anchor="ctr">
                    <a:solidFill>
                      <a:srgbClr val="F0D978"/>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800" kern="1200" dirty="0" smtClean="0">
                          <a:latin typeface="+mn-lt"/>
                          <a:ea typeface="+mn-ea"/>
                          <a:cs typeface="+mn-cs"/>
                        </a:rPr>
                        <a:t> 指新租赁准则下，承租人在租入资产确认使用权资产的同时确认租赁负债。无论经营租赁还是融资租赁均要在资产负债表列示，等于按照租赁期开始日尚未支付的租赁付款额的现值。</a:t>
                      </a:r>
                      <a:endParaRPr lang="zh-CN" altLang="en-US" sz="1800" kern="1200" dirty="0" smtClean="0">
                        <a:latin typeface="+mn-lt"/>
                        <a:ea typeface="+mn-ea"/>
                        <a:cs typeface="+mn-cs"/>
                      </a:endParaRPr>
                    </a:p>
                  </a:txBody>
                  <a:tcPr anchor="ctr">
                    <a:solidFill>
                      <a:srgbClr val="F0D978"/>
                    </a:solidFill>
                  </a:tcPr>
                </a:tc>
              </a:tr>
              <a:tr h="1056005">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长期应付款</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lt"/>
                          <a:ea typeface="+mn-ea"/>
                          <a:cs typeface="+mn-cs"/>
                        </a:rPr>
                        <a:t> 指企业承担的偿还期限超过1年（不含1年）的应付款项，如以融资租赁方式取得固定资产应付的租赁费等。</a:t>
                      </a:r>
                      <a:endParaRPr lang="zh-CN" altLang="en-US" sz="1800" kern="1200" dirty="0" smtClean="0">
                        <a:solidFill>
                          <a:schemeClr val="dk1"/>
                        </a:solidFill>
                        <a:latin typeface="+mn-lt"/>
                        <a:ea typeface="+mn-ea"/>
                        <a:cs typeface="+mn-cs"/>
                      </a:endParaRPr>
                    </a:p>
                  </a:txBody>
                  <a:tcPr anchor="ctr">
                    <a:solidFill>
                      <a:srgbClr val="F7F5E7"/>
                    </a:solid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标题 1"/>
          <p:cNvSpPr txBox="1"/>
          <p:nvPr/>
        </p:nvSpPr>
        <p:spPr bwMode="auto">
          <a:xfrm>
            <a:off x="785813" y="2428875"/>
            <a:ext cx="7929563" cy="1049338"/>
          </a:xfrm>
          <a:prstGeom prst="rect">
            <a:avLst/>
          </a:prstGeom>
          <a:noFill/>
          <a:ln w="9525">
            <a:noFill/>
            <a:miter lim="800000"/>
          </a:ln>
        </p:spPr>
        <p:txBody>
          <a:bodyPr anchor="ctr"/>
          <a:lstStyle>
            <a:lvl1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cs typeface="+mj-cs"/>
              </a:defRPr>
            </a:lvl1pPr>
            <a:lvl2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2pPr>
            <a:lvl3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3pPr>
            <a:lvl4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4pPr>
            <a:lvl5pPr algn="ctr" rtl="0" eaLnBrk="0" fontAlgn="base" hangingPunct="0">
              <a:spcBef>
                <a:spcPct val="0"/>
              </a:spcBef>
              <a:spcAft>
                <a:spcPct val="0"/>
              </a:spcAft>
              <a:defRPr sz="3600" b="1">
                <a:solidFill>
                  <a:schemeClr val="tx2"/>
                </a:solidFill>
                <a:latin typeface="华文中宋" panose="02010600040101010101" pitchFamily="2" charset="-122"/>
                <a:ea typeface="华文中宋" panose="0201060004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mj-cs"/>
              </a:rPr>
              <a:t>新增指标及其解释</a:t>
            </a:r>
            <a:endParaRPr kumimoji="0" lang="zh-CN" altLang="en-US" sz="3600" b="1" i="0" u="none" strike="noStrike" kern="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j-cs"/>
            </a:endParaRPr>
          </a:p>
        </p:txBody>
      </p:sp>
      <p:graphicFrame>
        <p:nvGraphicFramePr>
          <p:cNvPr id="6" name="表格 5"/>
          <p:cNvGraphicFramePr>
            <a:graphicFrameLocks noGrp="1"/>
          </p:cNvGraphicFramePr>
          <p:nvPr>
            <p:custDataLst>
              <p:tags r:id="rId2"/>
            </p:custDataLst>
          </p:nvPr>
        </p:nvGraphicFramePr>
        <p:xfrm>
          <a:off x="0" y="28575"/>
          <a:ext cx="9134475" cy="6704965"/>
        </p:xfrm>
        <a:graphic>
          <a:graphicData uri="http://schemas.openxmlformats.org/drawingml/2006/table">
            <a:tbl>
              <a:tblPr firstRow="1" bandRow="1">
                <a:tableStyleId>{5C22544A-7EE6-4342-B048-85BDC9FD1C3A}</a:tableStyleId>
              </a:tblPr>
              <a:tblGrid>
                <a:gridCol w="2458720"/>
                <a:gridCol w="6675755"/>
              </a:tblGrid>
              <a:tr h="586740">
                <a:tc>
                  <a:txBody>
                    <a:bodyPr/>
                    <a:lstStyle/>
                    <a:p>
                      <a:pPr marL="0" algn="ctr" defTabSz="914400" rtl="0" eaLnBrk="1" latinLnBrk="0" hangingPunct="1"/>
                      <a:r>
                        <a:rPr lang="zh-CN" altLang="en-US" sz="3200" b="1" kern="1200" baseline="0" dirty="0" smtClean="0">
                          <a:solidFill>
                            <a:srgbClr val="FF0000"/>
                          </a:solidFill>
                          <a:latin typeface="+mj-ea"/>
                          <a:ea typeface="+mj-ea"/>
                          <a:cs typeface="+mn-cs"/>
                        </a:rPr>
                        <a:t>新增指标</a:t>
                      </a:r>
                      <a:endParaRPr lang="zh-CN" altLang="en-US" sz="3200" b="1" kern="1200" baseline="0" dirty="0">
                        <a:solidFill>
                          <a:srgbClr val="FF0000"/>
                        </a:solidFill>
                        <a:latin typeface="+mj-ea"/>
                        <a:ea typeface="+mj-ea"/>
                        <a:cs typeface="+mn-cs"/>
                      </a:endParaRPr>
                    </a:p>
                  </a:txBody>
                  <a:tcPr anchor="ctr">
                    <a:solidFill>
                      <a:srgbClr val="FFC000"/>
                    </a:solidFill>
                  </a:tcPr>
                </a:tc>
                <a:tc>
                  <a:txBody>
                    <a:bodyPr/>
                    <a:lstStyle/>
                    <a:p>
                      <a:pPr algn="ctr"/>
                      <a:r>
                        <a:rPr lang="zh-CN" altLang="en-US" sz="3200" dirty="0" smtClean="0">
                          <a:solidFill>
                            <a:srgbClr val="FF0000"/>
                          </a:solidFill>
                          <a:latin typeface="+mj-ea"/>
                          <a:ea typeface="+mj-ea"/>
                        </a:rPr>
                        <a:t>指标解释</a:t>
                      </a:r>
                      <a:endParaRPr lang="zh-CN" altLang="en-US" sz="3200" dirty="0">
                        <a:solidFill>
                          <a:srgbClr val="FF0000"/>
                        </a:solidFill>
                        <a:latin typeface="+mj-ea"/>
                        <a:ea typeface="+mj-ea"/>
                      </a:endParaRPr>
                    </a:p>
                  </a:txBody>
                  <a:tcPr anchor="ctr">
                    <a:solidFill>
                      <a:srgbClr val="FFC000"/>
                    </a:solidFill>
                  </a:tcPr>
                </a:tc>
              </a:tr>
              <a:tr h="1866265">
                <a:tc>
                  <a:txBody>
                    <a:bodyPr/>
                    <a:lstStyle/>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信用减值损失</a:t>
                      </a:r>
                      <a:endParaRPr lang="zh-CN" altLang="en-US" sz="2000" b="1" kern="1200" dirty="0" smtClean="0">
                        <a:solidFill>
                          <a:schemeClr val="dk1"/>
                        </a:solidFill>
                        <a:latin typeface="黑体" panose="02010609060101010101" pitchFamily="2" charset="-122"/>
                        <a:ea typeface="黑体" panose="02010609060101010101" pitchFamily="2" charset="-122"/>
                        <a:cs typeface="+mn-cs"/>
                      </a:endParaRPr>
                    </a:p>
                    <a:p>
                      <a:pPr marL="0" algn="ctr" defTabSz="914400" rtl="0" eaLnBrk="1" latinLnBrk="0" hangingPunct="1"/>
                      <a:r>
                        <a:rPr lang="zh-CN" altLang="en-US" sz="2000" b="1" kern="1200" dirty="0" smtClean="0">
                          <a:solidFill>
                            <a:schemeClr val="dk1"/>
                          </a:solidFill>
                          <a:latin typeface="黑体" panose="02010609060101010101" pitchFamily="2" charset="-122"/>
                          <a:ea typeface="黑体" panose="02010609060101010101" pitchFamily="2" charset="-122"/>
                          <a:cs typeface="+mn-cs"/>
                        </a:rPr>
                        <a:t>（损失以“</a:t>
                      </a:r>
                      <a:r>
                        <a:rPr lang="en-US" altLang="zh-CN" sz="2000" b="1" kern="1200" dirty="0" smtClean="0">
                          <a:solidFill>
                            <a:schemeClr val="dk1"/>
                          </a:solidFill>
                          <a:latin typeface="黑体" panose="02010609060101010101" pitchFamily="2" charset="-122"/>
                          <a:ea typeface="黑体" panose="02010609060101010101" pitchFamily="2" charset="-122"/>
                          <a:cs typeface="+mn-cs"/>
                        </a:rPr>
                        <a:t>-</a:t>
                      </a:r>
                      <a:r>
                        <a:rPr lang="zh-CN" altLang="en-US" sz="2000" b="1" kern="1200" dirty="0" smtClean="0">
                          <a:solidFill>
                            <a:schemeClr val="dk1"/>
                          </a:solidFill>
                          <a:latin typeface="黑体" panose="02010609060101010101" pitchFamily="2" charset="-122"/>
                          <a:ea typeface="黑体" panose="02010609060101010101" pitchFamily="2" charset="-122"/>
                          <a:cs typeface="+mn-cs"/>
                        </a:rPr>
                        <a:t>”号记）</a:t>
                      </a:r>
                      <a:endParaRPr lang="zh-CN" altLang="en-US" sz="2000" b="1" kern="1200" dirty="0">
                        <a:solidFill>
                          <a:schemeClr val="dk1"/>
                        </a:solidFill>
                        <a:latin typeface="黑体" panose="02010609060101010101" pitchFamily="2" charset="-122"/>
                        <a:ea typeface="黑体" panose="02010609060101010101" pitchFamily="2" charset="-122"/>
                        <a:cs typeface="+mn-cs"/>
                      </a:endParaRPr>
                    </a:p>
                  </a:txBody>
                  <a:tcPr anchor="ctr">
                    <a:solidFill>
                      <a:srgbClr val="F7F5E7"/>
                    </a:solidFill>
                  </a:tcPr>
                </a:tc>
                <a:tc>
                  <a:txBody>
                    <a:bodyPr/>
                    <a:lstStyle/>
                    <a:p>
                      <a:pPr marR="0" indent="0" algn="just" defTabSz="914400" rtl="0" fontAlgn="auto">
                        <a:lnSpc>
                          <a:spcPct val="100000"/>
                        </a:lnSpc>
                        <a:spcBef>
                          <a:spcPts val="0"/>
                        </a:spcBef>
                        <a:spcAft>
                          <a:spcPts val="0"/>
                        </a:spcAft>
                        <a:buClrTx/>
                        <a:buSzTx/>
                        <a:buFontTx/>
                        <a:buNone/>
                        <a:defRPr/>
                      </a:pPr>
                      <a:r>
                        <a:rPr kern="1200" dirty="0" smtClean="0">
                          <a:ea typeface="+mn-ea"/>
                          <a:cs typeface="+mn-cs"/>
                        </a:rPr>
                        <a:t> 指企业计提的各项金融工具减值准备所形成的预期信用损失。根据会计“利润表”中“信用减值损失”项目的本年累计数填报，损失以“-”号记。</a:t>
                      </a:r>
                      <a:r>
                        <a:rPr b="1" kern="1200" dirty="0" smtClean="0">
                          <a:solidFill>
                            <a:srgbClr val="FF0000"/>
                          </a:solidFill>
                          <a:ea typeface="+mn-ea"/>
                          <a:cs typeface="+mn-cs"/>
                        </a:rPr>
                        <a:t>如果会计“利润表”未设置该项目，填0。</a:t>
                      </a:r>
                      <a:endParaRPr b="1" kern="1200" dirty="0" smtClean="0">
                        <a:solidFill>
                          <a:srgbClr val="FF0000"/>
                        </a:solidFill>
                        <a:ea typeface="+mn-ea"/>
                        <a:cs typeface="+mn-cs"/>
                      </a:endParaRPr>
                    </a:p>
                  </a:txBody>
                  <a:tcPr anchor="ctr">
                    <a:solidFill>
                      <a:srgbClr val="F7F5E7"/>
                    </a:solidFill>
                  </a:tcPr>
                </a:tc>
              </a:tr>
              <a:tr h="1935480">
                <a:tc>
                  <a:txBody>
                    <a:bodyPr/>
                    <a:lstStyle/>
                    <a:p>
                      <a:pPr marL="0" algn="ctr" defTabSz="914400" rtl="0" eaLnBrk="1" latinLnBrk="0" hangingPunct="1"/>
                      <a:r>
                        <a:rPr lang="zh-CN" altLang="en-US" sz="1800" b="1" kern="1200" dirty="0" smtClean="0">
                          <a:solidFill>
                            <a:schemeClr val="dk1"/>
                          </a:solidFill>
                          <a:latin typeface="+mn-lt"/>
                          <a:ea typeface="+mn-ea"/>
                          <a:cs typeface="+mn-cs"/>
                        </a:rPr>
                        <a:t>净敞口套期收益</a:t>
                      </a:r>
                      <a:endParaRPr lang="zh-CN" altLang="en-US" sz="1800" b="1" kern="1200" dirty="0" smtClean="0">
                        <a:solidFill>
                          <a:schemeClr val="dk1"/>
                        </a:solidFill>
                        <a:latin typeface="+mn-lt"/>
                        <a:ea typeface="+mn-ea"/>
                        <a:cs typeface="+mn-cs"/>
                      </a:endParaRPr>
                    </a:p>
                    <a:p>
                      <a:pPr marL="0" algn="ctr" defTabSz="914400" rtl="0" eaLnBrk="1" latinLnBrk="0" hangingPunct="1"/>
                      <a:r>
                        <a:rPr lang="zh-CN" altLang="en-US" sz="1800" b="1" dirty="0" smtClean="0">
                          <a:latin typeface="黑体" panose="02010609060101010101" pitchFamily="2" charset="-122"/>
                          <a:ea typeface="黑体" panose="02010609060101010101" pitchFamily="2" charset="-122"/>
                          <a:sym typeface="+mn-ea"/>
                        </a:rPr>
                        <a:t>（损失以“</a:t>
                      </a:r>
                      <a:r>
                        <a:rPr lang="en-US" altLang="zh-CN" sz="1800" b="1" dirty="0" smtClean="0">
                          <a:latin typeface="黑体" panose="02010609060101010101" pitchFamily="2" charset="-122"/>
                          <a:ea typeface="黑体" panose="02010609060101010101" pitchFamily="2" charset="-122"/>
                          <a:sym typeface="+mn-ea"/>
                        </a:rPr>
                        <a:t>-</a:t>
                      </a:r>
                      <a:r>
                        <a:rPr lang="zh-CN" altLang="en-US" sz="1800" b="1" dirty="0" smtClean="0">
                          <a:latin typeface="黑体" panose="02010609060101010101" pitchFamily="2" charset="-122"/>
                          <a:ea typeface="黑体" panose="02010609060101010101" pitchFamily="2" charset="-122"/>
                          <a:sym typeface="+mn-ea"/>
                        </a:rPr>
                        <a:t>”号记）</a:t>
                      </a:r>
                      <a:endParaRPr lang="zh-CN" altLang="en-US" sz="1800" b="1" kern="1200" dirty="0" smtClean="0">
                        <a:solidFill>
                          <a:schemeClr val="dk1"/>
                        </a:solidFill>
                        <a:latin typeface="+mn-lt"/>
                        <a:ea typeface="+mn-ea"/>
                        <a:cs typeface="+mn-cs"/>
                      </a:endParaRPr>
                    </a:p>
                  </a:txBody>
                  <a:tcPr anchor="ctr">
                    <a:solidFill>
                      <a:srgbClr val="F0D978"/>
                    </a:solidFill>
                  </a:tcPr>
                </a:tc>
                <a:tc>
                  <a:txBody>
                    <a:bodyPr/>
                    <a:lstStyle/>
                    <a:p>
                      <a:pPr indent="0" algn="just" fontAlgn="auto"/>
                      <a:r>
                        <a:rPr lang="zh-CN" altLang="en-US" sz="1800" kern="1200" dirty="0" smtClean="0">
                          <a:solidFill>
                            <a:schemeClr val="dk1"/>
                          </a:solidFill>
                          <a:latin typeface="+mn-lt"/>
                          <a:ea typeface="+mn-ea"/>
                          <a:cs typeface="+mn-cs"/>
                        </a:rPr>
                        <a:t> 指净敞口套期下被套期项目累计公允价值变动转入当期损益的金额或现金流量套期储备转入当期损益的金额。根据会计“利润表”中“净敞口套期收益”项目的本年累计数填报，损失以“-”号记。</a:t>
                      </a:r>
                      <a:r>
                        <a:rPr lang="zh-CN" altLang="en-US" sz="1800" b="1" kern="1200" dirty="0" smtClean="0">
                          <a:solidFill>
                            <a:srgbClr val="FF0000"/>
                          </a:solidFill>
                          <a:latin typeface="+mn-lt"/>
                          <a:ea typeface="+mn-ea"/>
                          <a:cs typeface="+mn-cs"/>
                        </a:rPr>
                        <a:t>如果会计“利润表”未设置该项目，填0。</a:t>
                      </a:r>
                      <a:endParaRPr lang="zh-CN" altLang="en-US" sz="1800" b="1" kern="1200" dirty="0" smtClean="0">
                        <a:solidFill>
                          <a:srgbClr val="FF0000"/>
                        </a:solidFill>
                        <a:latin typeface="+mn-lt"/>
                        <a:ea typeface="+mn-ea"/>
                        <a:cs typeface="+mn-cs"/>
                      </a:endParaRPr>
                    </a:p>
                  </a:txBody>
                  <a:tcPr anchor="ctr">
                    <a:solidFill>
                      <a:srgbClr val="F0D978"/>
                    </a:solidFill>
                  </a:tcPr>
                </a:tc>
              </a:tr>
              <a:tr h="2316480">
                <a:tc>
                  <a:txBody>
                    <a:bodyPr/>
                    <a:lstStyle/>
                    <a:p>
                      <a:pPr marL="0" algn="ctr" defTabSz="914400" rtl="0" eaLnBrk="1" latinLnBrk="0" hangingPunct="1"/>
                      <a:r>
                        <a:rPr lang="zh-CN" altLang="en-US" sz="1800" b="1" kern="1200" dirty="0" smtClean="0">
                          <a:solidFill>
                            <a:schemeClr val="dk1"/>
                          </a:solidFill>
                          <a:latin typeface="+mn-lt"/>
                          <a:ea typeface="+mn-ea"/>
                          <a:cs typeface="+mn-cs"/>
                        </a:rPr>
                        <a:t>资产处置收益</a:t>
                      </a:r>
                      <a:endParaRPr lang="zh-CN" altLang="en-US" sz="1800" b="1" kern="1200" dirty="0" smtClean="0">
                        <a:solidFill>
                          <a:schemeClr val="dk1"/>
                        </a:solidFill>
                        <a:latin typeface="+mn-lt"/>
                        <a:ea typeface="+mn-ea"/>
                        <a:cs typeface="+mn-cs"/>
                      </a:endParaRPr>
                    </a:p>
                    <a:p>
                      <a:pPr marL="0" algn="ctr" defTabSz="914400" rtl="0" eaLnBrk="1" latinLnBrk="0" hangingPunct="1"/>
                      <a:r>
                        <a:rPr lang="zh-CN" altLang="en-US" sz="1800" b="1" dirty="0" smtClean="0">
                          <a:latin typeface="黑体" panose="02010609060101010101" pitchFamily="2" charset="-122"/>
                          <a:ea typeface="黑体" panose="02010609060101010101" pitchFamily="2" charset="-122"/>
                          <a:sym typeface="+mn-ea"/>
                        </a:rPr>
                        <a:t>（损失以“</a:t>
                      </a:r>
                      <a:r>
                        <a:rPr lang="en-US" altLang="zh-CN" sz="1800" b="1" dirty="0" smtClean="0">
                          <a:latin typeface="黑体" panose="02010609060101010101" pitchFamily="2" charset="-122"/>
                          <a:ea typeface="黑体" panose="02010609060101010101" pitchFamily="2" charset="-122"/>
                          <a:sym typeface="+mn-ea"/>
                        </a:rPr>
                        <a:t>-</a:t>
                      </a:r>
                      <a:r>
                        <a:rPr lang="zh-CN" altLang="en-US" sz="1800" b="1" dirty="0" smtClean="0">
                          <a:latin typeface="黑体" panose="02010609060101010101" pitchFamily="2" charset="-122"/>
                          <a:ea typeface="黑体" panose="02010609060101010101" pitchFamily="2" charset="-122"/>
                          <a:sym typeface="+mn-ea"/>
                        </a:rPr>
                        <a:t>”号记）</a:t>
                      </a:r>
                      <a:endParaRPr lang="zh-CN" altLang="en-US" sz="1800" b="1" kern="1200" dirty="0" smtClean="0">
                        <a:solidFill>
                          <a:schemeClr val="dk1"/>
                        </a:solidFill>
                        <a:latin typeface="+mn-lt"/>
                        <a:ea typeface="+mn-ea"/>
                        <a:cs typeface="+mn-cs"/>
                      </a:endParaRPr>
                    </a:p>
                  </a:txBody>
                  <a:tcPr anchor="ctr">
                    <a:solidFill>
                      <a:srgbClr val="F7F5E7"/>
                    </a:solidFill>
                  </a:tcPr>
                </a:tc>
                <a:tc>
                  <a:txBody>
                    <a:bodyPr/>
                    <a:lstStyle/>
                    <a:p>
                      <a:pPr marR="0" indent="0" algn="just" defTabSz="914400" rtl="0" fontAlgn="auto">
                        <a:lnSpc>
                          <a:spcPct val="100000"/>
                        </a:lnSpc>
                        <a:spcBef>
                          <a:spcPts val="0"/>
                        </a:spcBef>
                        <a:spcAft>
                          <a:spcPts val="0"/>
                        </a:spcAft>
                        <a:buClrTx/>
                        <a:buSzTx/>
                        <a:buFont typeface="Wingdings" panose="05000000000000000000" pitchFamily="2" charset="2"/>
                        <a:buNone/>
                        <a:defRPr/>
                      </a:pPr>
                      <a:r>
                        <a:rPr sz="1800" kern="1200" dirty="0" smtClean="0">
                          <a:latin typeface="+mn-lt"/>
                          <a:ea typeface="+mn-ea"/>
                          <a:cs typeface="+mn-cs"/>
                        </a:rPr>
                        <a:t>指企业出售划分为持有待售的非流动资产（金融工具、长期股权投资和投资性房地产除外）或处置组时确认的处置利得或损失，以及处置未划分为持有待售的固定资产、在建工程、生产性生物资产及无形资产而产生的处置利得或损失。债务重组中因处置非流动资产产生的利得或损失和非货币性资产交换产生的利得或损失也包括在本项目内。根据会计“利润表”中“资产处置收益”项目的本年累计数填报，损失以“-”号记。</a:t>
                      </a:r>
                      <a:r>
                        <a:rPr sz="1800" kern="1200" dirty="0" smtClean="0">
                          <a:solidFill>
                            <a:srgbClr val="FF0000"/>
                          </a:solidFill>
                          <a:latin typeface="+mn-lt"/>
                          <a:ea typeface="+mn-ea"/>
                          <a:cs typeface="+mn-cs"/>
                        </a:rPr>
                        <a:t>如果“利润表”未设置该项目，填0。</a:t>
                      </a:r>
                      <a:endParaRPr sz="1800" kern="1200" dirty="0" smtClean="0">
                        <a:solidFill>
                          <a:srgbClr val="FF0000"/>
                        </a:solidFill>
                        <a:latin typeface="+mn-lt"/>
                        <a:ea typeface="+mn-ea"/>
                        <a:cs typeface="+mn-cs"/>
                      </a:endParaRPr>
                    </a:p>
                  </a:txBody>
                  <a:tcPr anchor="ctr">
                    <a:solidFill>
                      <a:srgbClr val="F7F5E7"/>
                    </a:solid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aphicFrame>
        <p:nvGraphicFramePr>
          <p:cNvPr id="2" name="对象 1"/>
          <p:cNvGraphicFramePr/>
          <p:nvPr/>
        </p:nvGraphicFramePr>
        <p:xfrm>
          <a:off x="610870" y="583565"/>
          <a:ext cx="7921625" cy="5690870"/>
        </p:xfrm>
        <a:graphic>
          <a:graphicData uri="http://schemas.openxmlformats.org/presentationml/2006/ole">
            <mc:AlternateContent xmlns:mc="http://schemas.openxmlformats.org/markup-compatibility/2006">
              <mc:Choice xmlns:v="urn:schemas-microsoft-com:vml" Requires="v">
                <p:oleObj spid="_x0000_s3073" name="" r:id="rId2" imgW="7915275" imgH="5686425" progId="PBrush">
                  <p:embed/>
                </p:oleObj>
              </mc:Choice>
              <mc:Fallback>
                <p:oleObj name="" r:id="rId2" imgW="7915275" imgH="5686425" progId="PBrush">
                  <p:embed/>
                  <p:pic>
                    <p:nvPicPr>
                      <p:cNvPr id="0" name="图片 3072" descr="image9"/>
                      <p:cNvPicPr/>
                      <p:nvPr/>
                    </p:nvPicPr>
                    <p:blipFill>
                      <a:blip r:embed="rId3"/>
                      <a:stretch>
                        <a:fillRect/>
                      </a:stretch>
                    </p:blipFill>
                    <p:spPr>
                      <a:xfrm>
                        <a:off x="610870" y="583565"/>
                        <a:ext cx="7921625" cy="5690870"/>
                      </a:xfrm>
                      <a:prstGeom prst="rect">
                        <a:avLst/>
                      </a:prstGeom>
                      <a:noFill/>
                      <a:ln w="9525">
                        <a:noFill/>
                      </a:ln>
                    </p:spPr>
                  </p:pic>
                </p:oleObj>
              </mc:Fallback>
            </mc:AlternateContent>
          </a:graphicData>
        </a:graphic>
      </p:graphicFrame>
      <p:sp>
        <p:nvSpPr>
          <p:cNvPr id="9" name="矩形标注 8"/>
          <p:cNvSpPr/>
          <p:nvPr/>
        </p:nvSpPr>
        <p:spPr>
          <a:xfrm>
            <a:off x="4284345" y="1152525"/>
            <a:ext cx="2898775" cy="5127625"/>
          </a:xfrm>
          <a:prstGeom prst="wedgeRectCallout">
            <a:avLst>
              <a:gd name="adj1" fmla="val 65199"/>
              <a:gd name="adj2" fmla="val 1717"/>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ln>
                  <a:noFill/>
                </a:ln>
                <a:solidFill>
                  <a:srgbClr val="FF0000"/>
                </a:solidFill>
                <a:effectLst>
                  <a:glow rad="228600">
                    <a:schemeClr val="accent6">
                      <a:satMod val="175000"/>
                      <a:alpha val="40000"/>
                    </a:schemeClr>
                  </a:glow>
                </a:effectLst>
              </a:rPr>
              <a:t>注意：</a:t>
            </a:r>
            <a:endParaRPr lang="zh-CN" altLang="en-US" sz="2400" b="1" dirty="0" smtClean="0">
              <a:solidFill>
                <a:schemeClr val="tx1"/>
              </a:solidFill>
            </a:endParaRPr>
          </a:p>
          <a:p>
            <a:pPr algn="just"/>
            <a:r>
              <a:rPr lang="zh-CN" altLang="en-US" sz="2000" b="1" dirty="0" smtClean="0">
                <a:solidFill>
                  <a:schemeClr val="tx1"/>
                </a:solidFill>
              </a:rPr>
              <a:t>对于</a:t>
            </a:r>
            <a:r>
              <a:rPr lang="en-US" altLang="zh-CN" sz="2000" b="1" dirty="0" smtClean="0">
                <a:solidFill>
                  <a:schemeClr val="tx1"/>
                </a:solidFill>
              </a:rPr>
              <a:t>2024</a:t>
            </a:r>
            <a:r>
              <a:rPr lang="zh-CN" altLang="en-US" sz="2000" b="1" dirty="0" smtClean="0">
                <a:solidFill>
                  <a:schemeClr val="tx1"/>
                </a:solidFill>
              </a:rPr>
              <a:t>年填报财务定报的企业发现上年同期数据填报有误：</a:t>
            </a:r>
            <a:endParaRPr lang="en-US" altLang="zh-CN" sz="2000" b="1" dirty="0" smtClean="0">
              <a:solidFill>
                <a:schemeClr val="tx1"/>
              </a:solidFill>
            </a:endParaRPr>
          </a:p>
          <a:p>
            <a:pPr algn="just"/>
            <a:r>
              <a:rPr lang="zh-CN" altLang="en-US" sz="2000" b="1" dirty="0" smtClean="0">
                <a:solidFill>
                  <a:schemeClr val="tx1"/>
                </a:solidFill>
              </a:rPr>
              <a:t>上年同期数据填报有误，平台弹出提出信息需要企业在澄清说明中写明上年同期正确的数据。</a:t>
            </a:r>
            <a:endParaRPr lang="en-US" altLang="zh-CN" sz="2000" b="1" dirty="0" smtClean="0">
              <a:solidFill>
                <a:schemeClr val="tx1"/>
              </a:solidFill>
            </a:endParaRPr>
          </a:p>
          <a:p>
            <a:pPr algn="just"/>
            <a:endParaRPr lang="zh-CN" altLang="en-US" sz="2000" b="1" dirty="0" smtClean="0">
              <a:solidFill>
                <a:schemeClr val="tx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87075" name="AutoShape 3"/>
          <p:cNvSpPr>
            <a:spLocks noChangeArrowheads="1"/>
          </p:cNvSpPr>
          <p:nvPr/>
        </p:nvSpPr>
        <p:spPr bwMode="gray">
          <a:xfrm>
            <a:off x="3204528" y="2564810"/>
            <a:ext cx="2857500" cy="781279"/>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3270250" y="3572873"/>
            <a:ext cx="2846388" cy="781279"/>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审核要点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3347720" y="4652353"/>
            <a:ext cx="2786063" cy="783221"/>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易混指标</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3145155" y="1628775"/>
            <a:ext cx="2917190" cy="71056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2539683" y="621030"/>
            <a:ext cx="4306887" cy="768350"/>
          </a:xfrm>
          <a:prstGeom prst="rect">
            <a:avLst/>
          </a:prstGeom>
          <a:noFill/>
          <a:ln w="9525">
            <a:noFill/>
          </a:ln>
        </p:spPr>
        <p:txBody>
          <a:bodyPr>
            <a:spAutoFit/>
          </a:bodyPr>
          <a:lstStyle/>
          <a:p>
            <a:pPr algn="ctr">
              <a:buNone/>
            </a:pPr>
            <a:r>
              <a:rPr lang="zh-CN" altLang="en-US" sz="4400" b="1" dirty="0">
                <a:latin typeface="黑体" panose="02010609060101010101" pitchFamily="2" charset="-122"/>
                <a:ea typeface="黑体" panose="02010609060101010101" pitchFamily="2" charset="-122"/>
              </a:rPr>
              <a:t>主要内容</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8707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3895" y="-99377"/>
            <a:ext cx="8229600"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难点指标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467360" y="981075"/>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存货和年初存货</a:t>
            </a:r>
            <a:endPar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endParaRPr>
          </a:p>
          <a:p>
            <a:pPr marL="342900" marR="0" lvl="0" indent="-342900" algn="l" defTabSz="914400" rtl="0" latinLnBrk="0">
              <a:lnSpc>
                <a:spcPct val="100000"/>
              </a:lnSpc>
              <a:spcBef>
                <a:spcPct val="20000"/>
              </a:spcBef>
              <a:buClrTx/>
              <a:buSzTx/>
              <a:buFont typeface="Arial" panose="020B0604020202020204" pitchFamily="34" charset="0"/>
              <a:defRPr/>
            </a:pPr>
            <a:r>
              <a:rPr kumimoji="0" lang="en-US" altLang="zh-CN" sz="3000" b="1" i="0" u="none" strike="noStrike" kern="1200" cap="none" spc="0" normalizeH="0" baseline="0" noProof="0" dirty="0" smtClean="0">
                <a:ln>
                  <a:noFill/>
                </a:ln>
                <a:solidFill>
                  <a:schemeClr val="tx1"/>
                </a:solidFill>
                <a:effectLst/>
                <a:uLnTx/>
                <a:uFillTx/>
                <a:latin typeface="Times New Roman" panose="02020603050405020304" pitchFamily="18" charset="0"/>
                <a:ea typeface="仿宋_GB2312" panose="02010609030101010101" pitchFamily="49" charset="-122"/>
                <a:cs typeface="+mn-cs"/>
              </a:rPr>
              <a:t>1.</a:t>
            </a:r>
            <a:r>
              <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rPr>
              <a:t>年初存货的本年数和存货的上年同期数相等，已经设置C类错误。</a:t>
            </a:r>
            <a:endPar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endParaRPr>
          </a:p>
          <a:p>
            <a:pPr marL="342900" marR="0" lvl="0" indent="-342900" algn="l" defTabSz="914400" rtl="0" latinLnBrk="0">
              <a:lnSpc>
                <a:spcPct val="100000"/>
              </a:lnSpc>
              <a:spcBef>
                <a:spcPct val="20000"/>
              </a:spcBef>
              <a:buClrTx/>
              <a:buSzTx/>
              <a:buFont typeface="Arial" panose="020B0604020202020204" pitchFamily="34" charset="0"/>
              <a:defRPr/>
            </a:pPr>
            <a:r>
              <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rPr>
              <a:t>2.无形资产不能算存货。</a:t>
            </a:r>
            <a:endPar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endParaRPr>
          </a:p>
          <a:p>
            <a:pPr marL="342900" marR="0" lvl="0" indent="-342900" algn="l" defTabSz="914400" rtl="0" latinLnBrk="0">
              <a:lnSpc>
                <a:spcPct val="100000"/>
              </a:lnSpc>
              <a:spcBef>
                <a:spcPct val="20000"/>
              </a:spcBef>
              <a:buClrTx/>
              <a:buSzTx/>
              <a:buFont typeface="Arial" panose="020B0604020202020204" pitchFamily="34" charset="0"/>
              <a:defRPr/>
            </a:pPr>
            <a:r>
              <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rPr>
              <a:t>3.存货应填净额数(</a:t>
            </a:r>
            <a:r>
              <a:rPr kumimoji="0" lang="zh-CN" altLang="en-US" sz="3000" b="1" i="0" u="none" strike="noStrike" kern="1200" cap="none" spc="0" normalizeH="0" baseline="0" noProof="0" dirty="0" smtClean="0">
                <a:ln>
                  <a:noFill/>
                </a:ln>
                <a:solidFill>
                  <a:srgbClr val="FF0000"/>
                </a:solidFill>
                <a:effectLst/>
                <a:uLnTx/>
                <a:uFillTx/>
                <a:cs typeface="+mn-cs"/>
              </a:rPr>
              <a:t>扣除存货跌价准备</a:t>
            </a:r>
            <a:r>
              <a:rPr kumimoji="0" lang="zh-CN" altLang="en-US" sz="3000" b="1" i="0" u="none" strike="noStrike" kern="1200" cap="none" spc="0" normalizeH="0" baseline="0" noProof="0" dirty="0" smtClean="0">
                <a:ln>
                  <a:noFill/>
                </a:ln>
                <a:solidFill>
                  <a:schemeClr val="tx1">
                    <a:lumMod val="95000"/>
                    <a:lumOff val="5000"/>
                  </a:schemeClr>
                </a:solidFill>
                <a:effectLst/>
                <a:uLnTx/>
                <a:uFillTx/>
                <a:cs typeface="+mn-cs"/>
              </a:rPr>
              <a:t>) 。存货指标属于明细账分析类指标。企业即便没有设置存货科目，也要根据存货制度解释和单位明细账分析填列。</a:t>
            </a:r>
            <a:endParaRPr kumimoji="0" lang="zh-CN" altLang="en-US" sz="3200" b="1" i="0" u="none" strike="noStrike" kern="1200" cap="none" spc="0" normalizeH="0" baseline="0" noProof="0" dirty="0" smtClean="0">
              <a:ln>
                <a:noFill/>
              </a:ln>
              <a:solidFill>
                <a:schemeClr val="tx1">
                  <a:lumMod val="95000"/>
                  <a:lumOff val="5000"/>
                </a:schemeClr>
              </a:solidFill>
              <a:effectLst/>
              <a:uLnTx/>
              <a:uFillTx/>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mn-lt"/>
              <a:ea typeface="+mn-ea"/>
              <a:cs typeface="+mn-cs"/>
            </a:endParaRPr>
          </a:p>
        </p:txBody>
      </p:sp>
      <p:sp>
        <p:nvSpPr>
          <p:cNvPr id="4" name="矩形 3"/>
          <p:cNvSpPr/>
          <p:nvPr/>
        </p:nvSpPr>
        <p:spPr>
          <a:xfrm>
            <a:off x="899160" y="1052830"/>
            <a:ext cx="3024505" cy="43180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215" y="692785"/>
            <a:ext cx="8616950" cy="1143000"/>
          </a:xfrm>
        </p:spPr>
        <p:txBody>
          <a:bodyPr>
            <a:normAutofit fontScale="90000"/>
          </a:bodyPr>
          <a:lstStyle/>
          <a:p>
            <a:pPr marL="457200" indent="-457200">
              <a:buFont typeface="Arial" panose="020B0604020202020204" pitchFamily="34" charset="0"/>
              <a:buChar char="•"/>
            </a:pPr>
            <a:r>
              <a:rPr lang="zh-CN" altLang="en-US" sz="3600" b="1">
                <a:latin typeface="宋体" panose="02010600030101010101" pitchFamily="2" charset="-122"/>
                <a:ea typeface="宋体" panose="02010600030101010101" pitchFamily="2" charset="-122"/>
              </a:rPr>
              <a:t>固定资产原价：房屋和构筑物、机器和设备</a:t>
            </a:r>
            <a:endParaRPr lang="zh-CN" altLang="en-US" sz="3600" b="1">
              <a:latin typeface="宋体" panose="02010600030101010101" pitchFamily="2" charset="-122"/>
              <a:ea typeface="宋体" panose="02010600030101010101" pitchFamily="2" charset="-122"/>
            </a:endParaRPr>
          </a:p>
        </p:txBody>
      </p:sp>
      <p:sp>
        <p:nvSpPr>
          <p:cNvPr id="3" name="文本框 2"/>
          <p:cNvSpPr txBox="1"/>
          <p:nvPr/>
        </p:nvSpPr>
        <p:spPr>
          <a:xfrm>
            <a:off x="467995" y="1539240"/>
            <a:ext cx="8365490" cy="5212715"/>
          </a:xfrm>
          <a:prstGeom prst="rect">
            <a:avLst/>
          </a:prstGeom>
          <a:noFill/>
        </p:spPr>
        <p:txBody>
          <a:bodyPr wrap="square" rtlCol="0" anchor="t">
            <a:noAutofit/>
          </a:bodyPr>
          <a:lstStyle/>
          <a:p>
            <a:pPr algn="just" fontAlgn="auto">
              <a:defRPr/>
            </a:pPr>
            <a:r>
              <a:rPr lang="en-US" altLang="zh-CN" sz="2800" b="1" dirty="0" smtClean="0">
                <a:solidFill>
                  <a:schemeClr val="tx1"/>
                </a:solidFill>
                <a:uFillTx/>
                <a:latin typeface="宋体" panose="02010600030101010101" pitchFamily="2" charset="-122"/>
                <a:cs typeface="宋体" panose="02010600030101010101" pitchFamily="2" charset="-122"/>
                <a:sym typeface="+mn-ea"/>
              </a:rPr>
              <a:t>1.</a:t>
            </a:r>
            <a:r>
              <a:rPr lang="zh-CN" altLang="en-US" sz="3000" b="1" dirty="0" smtClean="0">
                <a:solidFill>
                  <a:schemeClr val="tx1"/>
                </a:solidFill>
                <a:uFillTx/>
                <a:latin typeface="宋体" panose="02010600030101010101" pitchFamily="2" charset="-122"/>
                <a:cs typeface="宋体" panose="02010600030101010101" pitchFamily="2" charset="-122"/>
                <a:sym typeface="+mn-ea"/>
              </a:rPr>
              <a:t>房屋和构筑物、机器设备是</a:t>
            </a:r>
            <a:r>
              <a:rPr lang="zh-CN" altLang="en-US" sz="3000" b="1" dirty="0" smtClean="0">
                <a:solidFill>
                  <a:srgbClr val="FF0000"/>
                </a:solidFill>
                <a:uFillTx/>
                <a:latin typeface="宋体" panose="02010600030101010101" pitchFamily="2" charset="-122"/>
                <a:cs typeface="宋体" panose="02010600030101010101" pitchFamily="2" charset="-122"/>
                <a:sym typeface="+mn-ea"/>
              </a:rPr>
              <a:t>资产原价</a:t>
            </a:r>
            <a:r>
              <a:rPr lang="zh-CN" altLang="en-US" sz="3000" b="1" dirty="0" smtClean="0">
                <a:solidFill>
                  <a:schemeClr val="tx1"/>
                </a:solidFill>
                <a:uFillTx/>
                <a:latin typeface="宋体" panose="02010600030101010101" pitchFamily="2" charset="-122"/>
                <a:cs typeface="宋体" panose="02010600030101010101" pitchFamily="2" charset="-122"/>
                <a:sym typeface="+mn-ea"/>
              </a:rPr>
              <a:t>而非现值。</a:t>
            </a:r>
            <a:endParaRPr lang="zh-CN" altLang="en-US" sz="3000" b="1" dirty="0" smtClean="0">
              <a:solidFill>
                <a:schemeClr val="tx1"/>
              </a:solidFill>
              <a:uFillTx/>
              <a:latin typeface="宋体" panose="02010600030101010101" pitchFamily="2" charset="-122"/>
              <a:cs typeface="宋体" panose="02010600030101010101" pitchFamily="2" charset="-122"/>
            </a:endParaRPr>
          </a:p>
          <a:p>
            <a:pPr algn="just" fontAlgn="auto">
              <a:defRPr/>
            </a:pPr>
            <a:r>
              <a:rPr lang="en-US" altLang="zh-CN" sz="3000" b="1" dirty="0" smtClean="0">
                <a:solidFill>
                  <a:schemeClr val="tx1"/>
                </a:solidFill>
                <a:uFillTx/>
                <a:latin typeface="宋体" panose="02010600030101010101" pitchFamily="2" charset="-122"/>
                <a:cs typeface="宋体" panose="02010600030101010101" pitchFamily="2" charset="-122"/>
                <a:sym typeface="+mn-ea"/>
              </a:rPr>
              <a:t>2.</a:t>
            </a:r>
            <a:r>
              <a:rPr lang="zh-CN" altLang="en-US" sz="3000" b="1" dirty="0" smtClean="0">
                <a:solidFill>
                  <a:schemeClr val="tx1"/>
                </a:solidFill>
                <a:uFillTx/>
                <a:latin typeface="宋体" panose="02010600030101010101" pitchFamily="2" charset="-122"/>
                <a:cs typeface="宋体" panose="02010600030101010101" pitchFamily="2" charset="-122"/>
                <a:sym typeface="+mn-ea"/>
              </a:rPr>
              <a:t>要从</a:t>
            </a:r>
            <a:r>
              <a:rPr lang="zh-CN" altLang="en-US" sz="3000" b="1" dirty="0" smtClean="0">
                <a:solidFill>
                  <a:srgbClr val="FF0000"/>
                </a:solidFill>
                <a:uFillTx/>
                <a:latin typeface="宋体" panose="02010600030101010101" pitchFamily="2" charset="-122"/>
                <a:cs typeface="宋体" panose="02010600030101010101" pitchFamily="2" charset="-122"/>
                <a:sym typeface="+mn-ea"/>
              </a:rPr>
              <a:t>明细账</a:t>
            </a:r>
            <a:r>
              <a:rPr lang="zh-CN" altLang="en-US" sz="3000" b="1" dirty="0" smtClean="0">
                <a:solidFill>
                  <a:schemeClr val="tx1"/>
                </a:solidFill>
                <a:uFillTx/>
                <a:latin typeface="宋体" panose="02010600030101010101" pitchFamily="2" charset="-122"/>
                <a:cs typeface="宋体" panose="02010600030101010101" pitchFamily="2" charset="-122"/>
                <a:sym typeface="+mn-ea"/>
              </a:rPr>
              <a:t>中分析计算取得。</a:t>
            </a:r>
            <a:endParaRPr lang="zh-CN" altLang="en-US" sz="3000" b="1" dirty="0" smtClean="0">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dirty="0" smtClean="0">
                <a:solidFill>
                  <a:schemeClr val="tx1"/>
                </a:solidFill>
                <a:uFillTx/>
                <a:latin typeface="宋体" panose="02010600030101010101" pitchFamily="2" charset="-122"/>
                <a:cs typeface="宋体" panose="02010600030101010101" pitchFamily="2" charset="-122"/>
                <a:sym typeface="+mn-ea"/>
              </a:rPr>
              <a:t>3.</a:t>
            </a:r>
            <a:r>
              <a:rPr lang="zh-CN" altLang="en-US" sz="3000" b="1">
                <a:solidFill>
                  <a:schemeClr val="tx1"/>
                </a:solidFill>
                <a:uFillTx/>
                <a:latin typeface="宋体" panose="02010600030101010101" pitchFamily="2" charset="-122"/>
                <a:cs typeface="宋体" panose="02010600030101010101" pitchFamily="2" charset="-122"/>
                <a:sym typeface="+mn-ea"/>
              </a:rPr>
              <a:t>房屋和构筑物指产权属于报表企业的，包括办公楼、仓库、宿舍，</a:t>
            </a:r>
            <a:r>
              <a:rPr lang="zh-CN" altLang="en-US" sz="3000" b="1">
                <a:solidFill>
                  <a:srgbClr val="FF0000"/>
                </a:solidFill>
                <a:uFillTx/>
                <a:latin typeface="宋体" panose="02010600030101010101" pitchFamily="2" charset="-122"/>
                <a:cs typeface="宋体" panose="02010600030101010101" pitchFamily="2" charset="-122"/>
                <a:sym typeface="+mn-ea"/>
              </a:rPr>
              <a:t>经营租赁租入的办公场所不算</a:t>
            </a:r>
            <a:r>
              <a:rPr lang="zh-CN" altLang="en-US" sz="3000" b="1">
                <a:solidFill>
                  <a:schemeClr val="tx1"/>
                </a:solidFill>
                <a:uFillTx/>
                <a:latin typeface="宋体" panose="02010600030101010101" pitchFamily="2" charset="-122"/>
                <a:cs typeface="宋体" panose="02010600030101010101" pitchFamily="2" charset="-122"/>
                <a:sym typeface="+mn-ea"/>
              </a:rPr>
              <a:t>。</a:t>
            </a:r>
            <a:endParaRPr lang="zh-CN" altLang="en-US"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a:solidFill>
                  <a:schemeClr val="tx1"/>
                </a:solidFill>
                <a:uFillTx/>
                <a:latin typeface="宋体" panose="02010600030101010101" pitchFamily="2" charset="-122"/>
                <a:cs typeface="宋体" panose="02010600030101010101" pitchFamily="2" charset="-122"/>
                <a:sym typeface="+mn-ea"/>
              </a:rPr>
              <a:t>4.</a:t>
            </a:r>
            <a:r>
              <a:rPr lang="zh-CN" altLang="en-US" sz="3000" b="1">
                <a:solidFill>
                  <a:srgbClr val="FF0000"/>
                </a:solidFill>
                <a:latin typeface="宋体" panose="02010600030101010101" pitchFamily="2" charset="-122"/>
                <a:sym typeface="+mn-ea"/>
              </a:rPr>
              <a:t>机器和设备</a:t>
            </a:r>
            <a:r>
              <a:rPr lang="zh-CN" altLang="en-US" sz="3000" b="1">
                <a:solidFill>
                  <a:schemeClr val="tx1"/>
                </a:solidFill>
                <a:uFillTx/>
                <a:latin typeface="宋体" panose="02010600030101010101" pitchFamily="2" charset="-122"/>
                <a:cs typeface="宋体" panose="02010600030101010101" pitchFamily="2" charset="-122"/>
                <a:sym typeface="+mn-ea"/>
              </a:rPr>
              <a:t>中包括办公设备，打印机、复印机、电脑等，</a:t>
            </a:r>
            <a:r>
              <a:rPr lang="zh-CN" altLang="en-US" sz="3000" b="1">
                <a:solidFill>
                  <a:srgbClr val="FF0000"/>
                </a:solidFill>
                <a:uFillTx/>
                <a:latin typeface="宋体" panose="02010600030101010101" pitchFamily="2" charset="-122"/>
                <a:cs typeface="宋体" panose="02010600030101010101" pitchFamily="2" charset="-122"/>
                <a:sym typeface="+mn-ea"/>
              </a:rPr>
              <a:t>办公设备漏填现象较多</a:t>
            </a:r>
            <a:r>
              <a:rPr lang="zh-CN" altLang="en-US" sz="3000" b="1">
                <a:solidFill>
                  <a:schemeClr val="tx1"/>
                </a:solidFill>
                <a:uFillTx/>
                <a:latin typeface="宋体" panose="02010600030101010101" pitchFamily="2" charset="-122"/>
                <a:cs typeface="宋体" panose="02010600030101010101" pitchFamily="2" charset="-122"/>
                <a:sym typeface="+mn-ea"/>
              </a:rPr>
              <a:t>，需要注意不要漏填，</a:t>
            </a:r>
            <a:r>
              <a:rPr lang="zh-CN" altLang="en-US" sz="3000" b="1">
                <a:solidFill>
                  <a:srgbClr val="FF0000"/>
                </a:solidFill>
                <a:uFillTx/>
                <a:latin typeface="宋体" panose="02010600030101010101" pitchFamily="2" charset="-122"/>
                <a:cs typeface="宋体" panose="02010600030101010101" pitchFamily="2" charset="-122"/>
                <a:sym typeface="+mn-ea"/>
              </a:rPr>
              <a:t>机器和设备不含运输设备</a:t>
            </a:r>
            <a:r>
              <a:rPr lang="zh-CN" altLang="en-US" sz="3000" b="1">
                <a:solidFill>
                  <a:schemeClr val="tx1"/>
                </a:solidFill>
                <a:uFillTx/>
                <a:latin typeface="宋体" panose="02010600030101010101" pitchFamily="2" charset="-122"/>
                <a:cs typeface="宋体" panose="02010600030101010101" pitchFamily="2" charset="-122"/>
                <a:sym typeface="+mn-ea"/>
              </a:rPr>
              <a:t>。</a:t>
            </a:r>
            <a:endParaRPr lang="zh-CN" altLang="en-US"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000" b="1">
                <a:solidFill>
                  <a:schemeClr val="tx1"/>
                </a:solidFill>
                <a:uFillTx/>
                <a:latin typeface="宋体" panose="02010600030101010101" pitchFamily="2" charset="-122"/>
                <a:cs typeface="宋体" panose="02010600030101010101" pitchFamily="2" charset="-122"/>
                <a:sym typeface="+mn-ea"/>
              </a:rPr>
              <a:t>5.固定资产原价≥其中：房屋和构筑物＋机器和设备</a:t>
            </a:r>
            <a:endParaRPr lang="en-US" altLang="zh-CN" sz="3000" b="1">
              <a:solidFill>
                <a:schemeClr val="tx1"/>
              </a:solidFill>
              <a:uFillTx/>
              <a:latin typeface="宋体" panose="02010600030101010101" pitchFamily="2" charset="-122"/>
              <a:cs typeface="宋体" panose="02010600030101010101" pitchFamily="2" charset="-122"/>
              <a:sym typeface="+mn-ea"/>
            </a:endParaRPr>
          </a:p>
          <a:p>
            <a:pPr algn="just" fontAlgn="auto">
              <a:defRPr/>
            </a:pPr>
            <a:endParaRPr lang="en-US" altLang="zh-CN" sz="3000" b="1">
              <a:solidFill>
                <a:schemeClr val="bg1"/>
              </a:solidFill>
              <a:uFillTx/>
              <a:sym typeface="+mn-ea"/>
            </a:endParaRPr>
          </a:p>
        </p:txBody>
      </p:sp>
      <p:sp>
        <p:nvSpPr>
          <p:cNvPr id="4" name="标题 1"/>
          <p:cNvSpPr>
            <a:spLocks noGrp="1"/>
          </p:cNvSpPr>
          <p:nvPr/>
        </p:nvSpPr>
        <p:spPr>
          <a:xfrm>
            <a:off x="683895" y="-99060"/>
            <a:ext cx="8229600" cy="102997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易错指标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矩形 4"/>
          <p:cNvSpPr/>
          <p:nvPr/>
        </p:nvSpPr>
        <p:spPr>
          <a:xfrm>
            <a:off x="899160" y="1052830"/>
            <a:ext cx="7753985" cy="43180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215" y="620395"/>
            <a:ext cx="8455660" cy="1143000"/>
          </a:xfrm>
        </p:spPr>
        <p:txBody>
          <a:bodyPr>
            <a:normAutofit/>
          </a:bodyPr>
          <a:lstStyle/>
          <a:p>
            <a:pPr marL="457200" indent="-457200" algn="l">
              <a:buFont typeface="Arial" panose="020B0604020202020204" pitchFamily="34" charset="0"/>
              <a:buChar char="•"/>
            </a:pPr>
            <a:r>
              <a:rPr lang="zh-CN" altLang="en-US" sz="3000" b="1">
                <a:latin typeface="宋体" panose="02010600030101010101" pitchFamily="2" charset="-122"/>
                <a:ea typeface="宋体" panose="02010600030101010101" pitchFamily="2" charset="-122"/>
                <a:cs typeface="宋体" panose="02010600030101010101" pitchFamily="2" charset="-122"/>
              </a:rPr>
              <a:t>使用权资产原价：</a:t>
            </a:r>
            <a:r>
              <a:rPr lang="zh-CN" altLang="en-US" sz="3000" b="1">
                <a:latin typeface="宋体" panose="02010600030101010101" pitchFamily="2" charset="-122"/>
                <a:ea typeface="宋体" panose="02010600030101010101" pitchFamily="2" charset="-122"/>
                <a:sym typeface="+mn-ea"/>
              </a:rPr>
              <a:t>房屋和构筑物、机器和设备</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10845" y="1484630"/>
            <a:ext cx="8322310" cy="5194935"/>
          </a:xfrm>
          <a:prstGeom prst="rect">
            <a:avLst/>
          </a:prstGeom>
          <a:noFill/>
        </p:spPr>
        <p:txBody>
          <a:bodyPr wrap="square" rtlCol="0" anchor="t">
            <a:noAutofit/>
          </a:bodyPr>
          <a:lstStyle/>
          <a:p>
            <a:pPr marL="457200" indent="-457200" algn="just" fontAlgn="auto">
              <a:buFont typeface="Wingdings" panose="05000000000000000000" charset="0"/>
              <a:buChar char="Ø"/>
              <a:defRPr/>
            </a:pPr>
            <a:r>
              <a:rPr lang="zh-CN" altLang="en-US" sz="2600" b="1">
                <a:latin typeface="宋体" panose="02010600030101010101" pitchFamily="2" charset="-122"/>
                <a:cs typeface="宋体" panose="02010600030101010101" pitchFamily="2" charset="-122"/>
                <a:sym typeface="+mn-ea"/>
              </a:rPr>
              <a:t>使用权资产</a:t>
            </a:r>
            <a:r>
              <a:rPr lang="en-US" altLang="zh-CN" sz="2600" b="1">
                <a:solidFill>
                  <a:schemeClr val="tx1"/>
                </a:solidFill>
                <a:uFillTx/>
                <a:latin typeface="宋体" panose="02010600030101010101" pitchFamily="2" charset="-122"/>
                <a:cs typeface="宋体" panose="02010600030101010101" pitchFamily="2" charset="-122"/>
                <a:sym typeface="+mn-ea"/>
              </a:rPr>
              <a:t>指在新租赁准则下，企业作为</a:t>
            </a:r>
            <a:r>
              <a:rPr lang="en-US" altLang="zh-CN" sz="2600" b="1">
                <a:solidFill>
                  <a:srgbClr val="FF0000"/>
                </a:solidFill>
                <a:uFillTx/>
                <a:latin typeface="宋体" panose="02010600030101010101" pitchFamily="2" charset="-122"/>
                <a:cs typeface="宋体" panose="02010600030101010101" pitchFamily="2" charset="-122"/>
                <a:sym typeface="+mn-ea"/>
              </a:rPr>
              <a:t>承租人可在租赁期内</a:t>
            </a:r>
            <a:r>
              <a:rPr lang="en-US" altLang="zh-CN" sz="2600" b="1">
                <a:solidFill>
                  <a:schemeClr val="tx1"/>
                </a:solidFill>
                <a:uFillTx/>
                <a:latin typeface="宋体" panose="02010600030101010101" pitchFamily="2" charset="-122"/>
                <a:cs typeface="宋体" panose="02010600030101010101" pitchFamily="2" charset="-122"/>
                <a:sym typeface="+mn-ea"/>
              </a:rPr>
              <a:t>使用租赁资产的权利。</a:t>
            </a:r>
            <a:endParaRPr lang="en-US" altLang="zh-CN" sz="2600" b="1">
              <a:solidFill>
                <a:schemeClr val="tx1"/>
              </a:solidFill>
              <a:uFillTx/>
              <a:latin typeface="宋体" panose="02010600030101010101" pitchFamily="2" charset="-122"/>
              <a:cs typeface="宋体" panose="02010600030101010101" pitchFamily="2" charset="-122"/>
              <a:sym typeface="+mn-ea"/>
            </a:endParaRPr>
          </a:p>
          <a:p>
            <a:pPr marL="457200" indent="-457200" algn="just" fontAlgn="auto">
              <a:buFont typeface="Wingdings" panose="05000000000000000000" charset="0"/>
              <a:buChar char="Ø"/>
              <a:defRPr/>
            </a:pPr>
            <a:r>
              <a:rPr lang="en-US" altLang="zh-CN" sz="2600" b="1">
                <a:solidFill>
                  <a:schemeClr val="tx1"/>
                </a:solidFill>
                <a:uFillTx/>
                <a:latin typeface="宋体" panose="02010600030101010101" pitchFamily="2" charset="-122"/>
                <a:cs typeface="宋体" panose="02010600030101010101" pitchFamily="2" charset="-122"/>
                <a:sym typeface="+mn-ea"/>
              </a:rPr>
              <a:t>（使用权资产原价中的）房屋和构筑物</a:t>
            </a:r>
            <a:r>
              <a:rPr lang="zh-CN" altLang="en-US" sz="2600" b="1">
                <a:solidFill>
                  <a:schemeClr val="tx1"/>
                </a:solidFill>
                <a:uFillTx/>
                <a:latin typeface="宋体" panose="02010600030101010101" pitchFamily="2" charset="-122"/>
                <a:cs typeface="宋体" panose="02010600030101010101" pitchFamily="2" charset="-122"/>
                <a:sym typeface="+mn-ea"/>
              </a:rPr>
              <a:t>：</a:t>
            </a:r>
            <a:r>
              <a:rPr lang="en-US" altLang="zh-CN" sz="2600" b="1">
                <a:solidFill>
                  <a:schemeClr val="tx1"/>
                </a:solidFill>
                <a:uFillTx/>
                <a:latin typeface="宋体" panose="02010600030101010101" pitchFamily="2" charset="-122"/>
                <a:cs typeface="宋体" panose="02010600030101010101" pitchFamily="2" charset="-122"/>
                <a:sym typeface="+mn-ea"/>
              </a:rPr>
              <a:t>指承租人持有的符合使用权资产</a:t>
            </a:r>
            <a:r>
              <a:rPr lang="en-US" altLang="zh-CN" sz="2600" b="1">
                <a:solidFill>
                  <a:srgbClr val="FF0000"/>
                </a:solidFill>
                <a:uFillTx/>
                <a:latin typeface="宋体" panose="02010600030101010101" pitchFamily="2" charset="-122"/>
                <a:cs typeface="宋体" panose="02010600030101010101" pitchFamily="2" charset="-122"/>
                <a:sym typeface="+mn-ea"/>
              </a:rPr>
              <a:t>原价</a:t>
            </a:r>
            <a:r>
              <a:rPr lang="en-US" altLang="zh-CN" sz="2600" b="1">
                <a:solidFill>
                  <a:schemeClr val="tx1"/>
                </a:solidFill>
                <a:uFillTx/>
                <a:latin typeface="宋体" panose="02010600030101010101" pitchFamily="2" charset="-122"/>
                <a:cs typeface="宋体" panose="02010600030101010101" pitchFamily="2" charset="-122"/>
                <a:sym typeface="+mn-ea"/>
              </a:rPr>
              <a:t>的房屋和构筑物，</a:t>
            </a:r>
            <a:r>
              <a:rPr lang="en-US" altLang="zh-CN" sz="2600" b="1">
                <a:solidFill>
                  <a:srgbClr val="FF0000"/>
                </a:solidFill>
                <a:uFillTx/>
                <a:latin typeface="宋体" panose="02010600030101010101" pitchFamily="2" charset="-122"/>
                <a:cs typeface="宋体" panose="02010600030101010101" pitchFamily="2" charset="-122"/>
                <a:sym typeface="+mn-ea"/>
              </a:rPr>
              <a:t>主要形式有作为居住使用的房屋，包括各种附属结构如车库等；以及除房屋以外的构筑物，如厂房、办公楼、基础设施等</a:t>
            </a:r>
            <a:r>
              <a:rPr lang="en-US" altLang="zh-CN" sz="2600" b="1">
                <a:solidFill>
                  <a:schemeClr val="tx1"/>
                </a:solidFill>
                <a:uFillTx/>
                <a:latin typeface="宋体" panose="02010600030101010101" pitchFamily="2" charset="-122"/>
                <a:cs typeface="宋体" panose="02010600030101010101" pitchFamily="2" charset="-122"/>
                <a:sym typeface="+mn-ea"/>
              </a:rPr>
              <a:t>。</a:t>
            </a:r>
            <a:endParaRPr lang="en-US" altLang="zh-CN" sz="2600" b="1">
              <a:solidFill>
                <a:schemeClr val="tx1"/>
              </a:solidFill>
              <a:uFillTx/>
              <a:latin typeface="宋体" panose="02010600030101010101" pitchFamily="2" charset="-122"/>
              <a:cs typeface="宋体" panose="02010600030101010101" pitchFamily="2" charset="-122"/>
              <a:sym typeface="+mn-ea"/>
            </a:endParaRPr>
          </a:p>
          <a:p>
            <a:pPr marL="457200" indent="-457200" algn="just" fontAlgn="auto">
              <a:buFont typeface="Wingdings" panose="05000000000000000000" charset="0"/>
              <a:buChar char="Ø"/>
              <a:defRPr/>
            </a:pPr>
            <a:r>
              <a:rPr lang="en-US" altLang="zh-CN" sz="2600" b="1">
                <a:solidFill>
                  <a:schemeClr val="tx1"/>
                </a:solidFill>
                <a:uFillTx/>
                <a:latin typeface="宋体" panose="02010600030101010101" pitchFamily="2" charset="-122"/>
                <a:cs typeface="宋体" panose="02010600030101010101" pitchFamily="2" charset="-122"/>
                <a:sym typeface="+mn-ea"/>
              </a:rPr>
              <a:t>（使用权资产原价中的）机器和设备</a:t>
            </a:r>
            <a:r>
              <a:rPr lang="zh-CN" altLang="en-US" sz="2600" b="1">
                <a:solidFill>
                  <a:schemeClr val="tx1"/>
                </a:solidFill>
                <a:uFillTx/>
                <a:latin typeface="宋体" panose="02010600030101010101" pitchFamily="2" charset="-122"/>
                <a:cs typeface="宋体" panose="02010600030101010101" pitchFamily="2" charset="-122"/>
                <a:sym typeface="+mn-ea"/>
              </a:rPr>
              <a:t>：</a:t>
            </a:r>
            <a:r>
              <a:rPr lang="en-US" altLang="zh-CN" sz="2600" b="1">
                <a:solidFill>
                  <a:schemeClr val="tx1"/>
                </a:solidFill>
                <a:uFillTx/>
                <a:latin typeface="宋体" panose="02010600030101010101" pitchFamily="2" charset="-122"/>
                <a:cs typeface="宋体" panose="02010600030101010101" pitchFamily="2" charset="-122"/>
                <a:sym typeface="+mn-ea"/>
              </a:rPr>
              <a:t>指承租人持有的符合使用权资产</a:t>
            </a:r>
            <a:r>
              <a:rPr lang="en-US" altLang="zh-CN" sz="2600" b="1">
                <a:solidFill>
                  <a:srgbClr val="FF0000"/>
                </a:solidFill>
                <a:uFillTx/>
                <a:latin typeface="宋体" panose="02010600030101010101" pitchFamily="2" charset="-122"/>
                <a:cs typeface="宋体" panose="02010600030101010101" pitchFamily="2" charset="-122"/>
                <a:sym typeface="+mn-ea"/>
              </a:rPr>
              <a:t>原价</a:t>
            </a:r>
            <a:r>
              <a:rPr lang="en-US" altLang="zh-CN" sz="2600" b="1">
                <a:solidFill>
                  <a:schemeClr val="tx1"/>
                </a:solidFill>
                <a:uFillTx/>
                <a:latin typeface="宋体" panose="02010600030101010101" pitchFamily="2" charset="-122"/>
                <a:cs typeface="宋体" panose="02010600030101010101" pitchFamily="2" charset="-122"/>
                <a:sym typeface="+mn-ea"/>
              </a:rPr>
              <a:t>的机器和设备，</a:t>
            </a:r>
            <a:r>
              <a:rPr lang="en-US" altLang="zh-CN" sz="2600" b="1">
                <a:solidFill>
                  <a:srgbClr val="FF0000"/>
                </a:solidFill>
                <a:uFillTx/>
                <a:latin typeface="宋体" panose="02010600030101010101" pitchFamily="2" charset="-122"/>
                <a:cs typeface="宋体" panose="02010600030101010101" pitchFamily="2" charset="-122"/>
                <a:sym typeface="+mn-ea"/>
              </a:rPr>
              <a:t>包括</a:t>
            </a:r>
            <a:r>
              <a:rPr lang="en-US" altLang="zh-CN" sz="2600" b="1">
                <a:solidFill>
                  <a:srgbClr val="00B050"/>
                </a:solidFill>
                <a:uFillTx/>
                <a:latin typeface="宋体" panose="02010600030101010101" pitchFamily="2" charset="-122"/>
                <a:cs typeface="宋体" panose="02010600030101010101" pitchFamily="2" charset="-122"/>
                <a:sym typeface="+mn-ea"/>
              </a:rPr>
              <a:t>运输设备</a:t>
            </a:r>
            <a:r>
              <a:rPr lang="en-US" altLang="zh-CN" sz="2600" b="1">
                <a:solidFill>
                  <a:srgbClr val="FF0000"/>
                </a:solidFill>
                <a:uFillTx/>
                <a:latin typeface="宋体" panose="02010600030101010101" pitchFamily="2" charset="-122"/>
                <a:cs typeface="宋体" panose="02010600030101010101" pitchFamily="2" charset="-122"/>
                <a:sym typeface="+mn-ea"/>
              </a:rPr>
              <a:t>，用于信息、计算机和通信的机器，以及其他机器和设备。</a:t>
            </a:r>
            <a:endParaRPr lang="en-US" altLang="zh-CN" sz="2600" b="1">
              <a:solidFill>
                <a:srgbClr val="FF0000"/>
              </a:solidFill>
              <a:uFillTx/>
              <a:latin typeface="宋体" panose="02010600030101010101" pitchFamily="2" charset="-122"/>
              <a:cs typeface="宋体" panose="02010600030101010101" pitchFamily="2" charset="-122"/>
              <a:sym typeface="+mn-ea"/>
            </a:endParaRPr>
          </a:p>
          <a:p>
            <a:pPr marL="457200" indent="-457200" algn="just" fontAlgn="auto">
              <a:buFont typeface="Wingdings" panose="05000000000000000000" charset="0"/>
              <a:buChar char="Ø"/>
              <a:defRPr/>
            </a:pPr>
            <a:r>
              <a:rPr lang="en-US" altLang="zh-CN" sz="2600" b="1">
                <a:solidFill>
                  <a:schemeClr val="tx1"/>
                </a:solidFill>
                <a:uFillTx/>
                <a:latin typeface="宋体" panose="02010600030101010101" pitchFamily="2" charset="-122"/>
                <a:cs typeface="宋体" panose="02010600030101010101" pitchFamily="2" charset="-122"/>
                <a:sym typeface="+mn-ea"/>
              </a:rPr>
              <a:t>使用权资产原价≥其中：房屋和构筑物＋机器和设备</a:t>
            </a:r>
            <a:endParaRPr lang="en-US" altLang="zh-CN" sz="2600" b="1">
              <a:solidFill>
                <a:schemeClr val="tx1"/>
              </a:solidFill>
              <a:uFillTx/>
              <a:latin typeface="宋体" panose="02010600030101010101" pitchFamily="2" charset="-122"/>
              <a:cs typeface="宋体" panose="02010600030101010101" pitchFamily="2" charset="-122"/>
              <a:sym typeface="+mn-ea"/>
            </a:endParaRPr>
          </a:p>
          <a:p>
            <a:pPr marL="457200" indent="-457200" algn="just" fontAlgn="auto">
              <a:buFont typeface="Wingdings" panose="05000000000000000000" charset="0"/>
              <a:buChar char="Ø"/>
              <a:defRPr/>
            </a:pPr>
            <a:endParaRPr lang="en-US" altLang="zh-CN" sz="2600" b="1">
              <a:solidFill>
                <a:schemeClr val="tx1"/>
              </a:solidFill>
              <a:uFillTx/>
              <a:latin typeface="宋体" panose="02010600030101010101" pitchFamily="2" charset="-122"/>
              <a:cs typeface="宋体" panose="02010600030101010101" pitchFamily="2" charset="-122"/>
              <a:sym typeface="+mn-ea"/>
            </a:endParaRPr>
          </a:p>
        </p:txBody>
      </p:sp>
      <p:sp>
        <p:nvSpPr>
          <p:cNvPr id="4" name="标题 1"/>
          <p:cNvSpPr>
            <a:spLocks noGrp="1"/>
          </p:cNvSpPr>
          <p:nvPr/>
        </p:nvSpPr>
        <p:spPr>
          <a:xfrm>
            <a:off x="683895" y="-99060"/>
            <a:ext cx="8229600" cy="102997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新增指标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矩形 4"/>
          <p:cNvSpPr/>
          <p:nvPr/>
        </p:nvSpPr>
        <p:spPr>
          <a:xfrm>
            <a:off x="899160" y="981075"/>
            <a:ext cx="7705725" cy="43180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539750" y="908685"/>
            <a:ext cx="6013450" cy="755650"/>
          </a:xfrm>
          <a:prstGeom prst="rect">
            <a:avLst/>
          </a:prstGeom>
        </p:spPr>
        <p:txBody>
          <a:bodyPr wrap="square">
            <a:spAutoFit/>
          </a:bodyPr>
          <a:lstStyle/>
          <a:p>
            <a:pPr algn="l" defTabSz="913130" eaLnBrk="0" hangingPunct="0">
              <a:lnSpc>
                <a:spcPct val="120000"/>
              </a:lnSpc>
              <a:spcBef>
                <a:spcPct val="20000"/>
              </a:spcBef>
              <a:buClr>
                <a:srgbClr val="000000"/>
              </a:buClr>
              <a:buSzPct val="70000"/>
              <a:buFont typeface="Arial" panose="020B0604020202020204" pitchFamily="34" charset="0"/>
              <a:buChar char="•"/>
              <a:defRPr/>
            </a:pPr>
            <a:r>
              <a:rPr lang="en-US" altLang="zh-CN" sz="3600">
                <a:latin typeface="微软雅黑" panose="020B0503020204020204" pitchFamily="34" charset="-122"/>
                <a:ea typeface="微软雅黑" panose="020B0503020204020204" pitchFamily="34" charset="-122"/>
                <a:cs typeface="+mj-cs"/>
              </a:rPr>
              <a:t> </a:t>
            </a:r>
            <a:r>
              <a:rPr lang="zh-CN" altLang="en-US" sz="3600" b="1">
                <a:latin typeface="宋体" panose="02010600030101010101" pitchFamily="2" charset="-122"/>
                <a:cs typeface="宋体" panose="02010600030101010101" pitchFamily="2" charset="-122"/>
              </a:rPr>
              <a:t>累计折旧、本年折旧</a:t>
            </a:r>
            <a:endParaRPr lang="zh-CN" altLang="en-US" sz="3600" b="1">
              <a:latin typeface="宋体" panose="02010600030101010101" pitchFamily="2" charset="-122"/>
              <a:cs typeface="宋体" panose="02010600030101010101" pitchFamily="2" charset="-122"/>
            </a:endParaRPr>
          </a:p>
        </p:txBody>
      </p:sp>
      <p:sp>
        <p:nvSpPr>
          <p:cNvPr id="22" name="矩形 21"/>
          <p:cNvSpPr/>
          <p:nvPr/>
        </p:nvSpPr>
        <p:spPr>
          <a:xfrm>
            <a:off x="395605" y="1663065"/>
            <a:ext cx="8583295" cy="4436745"/>
          </a:xfrm>
          <a:prstGeom prst="rect">
            <a:avLst/>
          </a:prstGeom>
        </p:spPr>
        <p:txBody>
          <a:bodyPr wrap="square">
            <a:spAutoFit/>
          </a:bodyPr>
          <a:lstStyle/>
          <a:p>
            <a:pPr>
              <a:buFont typeface="Wingdings" panose="05000000000000000000" pitchFamily="2" charset="2"/>
              <a:buChar char="l"/>
              <a:defRPr/>
            </a:pPr>
            <a:r>
              <a:rPr lang="zh-CN" altLang="en-US" sz="2800" b="1" dirty="0" smtClean="0">
                <a:solidFill>
                  <a:srgbClr val="FFFFFF"/>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 </a:t>
            </a:r>
            <a:r>
              <a:rPr lang="zh-CN" altLang="en-US" sz="2400" b="1" dirty="0" smtClean="0">
                <a:solidFill>
                  <a:srgbClr val="FFFFFF"/>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 </a:t>
            </a:r>
            <a:r>
              <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 </a:t>
            </a:r>
            <a:r>
              <a:rPr lang="zh-CN" altLang="en-US" sz="2400"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rPr>
              <a:t>累计折旧可以从资产负债表中直接取数填报，而本年折旧则不能直接取数，所以企业在填本年折旧时也较易出现问题。</a:t>
            </a:r>
            <a:endParaRPr lang="zh-CN" altLang="en-US" sz="2400"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L="457200" indent="-457200">
              <a:buFont typeface="Wingdings" panose="05000000000000000000" charset="0"/>
              <a:buChar char="Ø"/>
              <a:defRPr/>
            </a:pPr>
            <a:r>
              <a:rPr lang="zh-CN" altLang="en-US" sz="2400" b="1" dirty="0" smtClean="0">
                <a:solidFill>
                  <a:schemeClr val="tx1"/>
                </a:solidFill>
                <a:uFillTx/>
                <a:latin typeface="宋体" panose="02010600030101010101" pitchFamily="2" charset="-122"/>
                <a:cs typeface="宋体" panose="02010600030101010101" pitchFamily="2" charset="-122"/>
                <a:sym typeface="+mn-ea"/>
              </a:rPr>
              <a:t>本年折旧，因为不冲减固定资产清理、报废的数额，所以很多企业累计折旧小于本年折旧是正常的，写清楚审核提示的说明就行了。</a:t>
            </a:r>
            <a:endParaRPr lang="zh-CN" altLang="en-US" sz="2400" b="1" dirty="0" smtClean="0">
              <a:solidFill>
                <a:schemeClr val="tx1"/>
              </a:solidFill>
              <a:uFillTx/>
              <a:latin typeface="宋体" panose="02010600030101010101" pitchFamily="2" charset="-122"/>
              <a:cs typeface="宋体" panose="02010600030101010101" pitchFamily="2" charset="-122"/>
              <a:sym typeface="+mn-ea"/>
            </a:endParaRPr>
          </a:p>
          <a:p>
            <a:pPr marL="457200" indent="-457200">
              <a:buFont typeface="Wingdings" panose="05000000000000000000" charset="0"/>
              <a:buChar char="Ø"/>
              <a:defRPr/>
            </a:pPr>
            <a:r>
              <a:rPr lang="zh-CN" altLang="en-US" sz="2400" b="1" dirty="0" smtClean="0">
                <a:solidFill>
                  <a:schemeClr val="tx1"/>
                </a:solidFill>
                <a:uFillTx/>
                <a:latin typeface="宋体" panose="02010600030101010101" pitchFamily="2" charset="-122"/>
                <a:cs typeface="宋体" panose="02010600030101010101" pitchFamily="2" charset="-122"/>
                <a:sym typeface="+mn-ea"/>
              </a:rPr>
              <a:t>本年折旧是报告期内的累计数，固定资产清理、报废时不冲减</a:t>
            </a:r>
            <a:r>
              <a:rPr lang="zh-CN" altLang="en-US" sz="2400" b="1" dirty="0" smtClean="0">
                <a:solidFill>
                  <a:schemeClr val="tx1"/>
                </a:solidFill>
                <a:latin typeface="宋体" panose="02010600030101010101" pitchFamily="2" charset="-122"/>
                <a:cs typeface="宋体" panose="02010600030101010101" pitchFamily="2" charset="-122"/>
                <a:sym typeface="+mn-ea"/>
              </a:rPr>
              <a:t>。</a:t>
            </a:r>
            <a:endParaRPr lang="en-US" altLang="zh-CN" sz="2400" b="1" dirty="0" smtClean="0">
              <a:solidFill>
                <a:schemeClr val="tx1"/>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marL="342900" indent="-342900">
              <a:spcBef>
                <a:spcPct val="20000"/>
              </a:spcBef>
            </a:pPr>
            <a:r>
              <a:rPr lang="zh-CN" altLang="en-US" sz="2400" b="1" dirty="0" smtClean="0">
                <a:solidFill>
                  <a:schemeClr val="tx1"/>
                </a:solidFill>
                <a:latin typeface="宋体" panose="02010600030101010101" pitchFamily="2" charset="-122"/>
                <a:cs typeface="宋体" panose="02010600030101010101" pitchFamily="2" charset="-122"/>
              </a:rPr>
              <a:t>本年折旧易出错情况：</a:t>
            </a:r>
            <a:endParaRPr lang="zh-CN" altLang="en-US" sz="2400" b="1" dirty="0" smtClean="0">
              <a:solidFill>
                <a:schemeClr val="tx1"/>
              </a:solidFill>
              <a:latin typeface="宋体" panose="02010600030101010101" pitchFamily="2" charset="-122"/>
              <a:cs typeface="宋体" panose="02010600030101010101" pitchFamily="2" charset="-122"/>
            </a:endParaRPr>
          </a:p>
          <a:p>
            <a:pPr marL="742950" lvl="1" indent="-285750">
              <a:spcBef>
                <a:spcPct val="20000"/>
              </a:spcBef>
              <a:buClr>
                <a:srgbClr val="FF0000"/>
              </a:buClr>
              <a:buSzPct val="120000"/>
              <a:buFont typeface="Wingdings" panose="05000000000000000000" pitchFamily="2" charset="2"/>
              <a:buChar char="û"/>
            </a:pPr>
            <a:r>
              <a:rPr lang="zh-CN" altLang="en-US" sz="2400" b="1" dirty="0" smtClean="0">
                <a:solidFill>
                  <a:srgbClr val="FF0000"/>
                </a:solidFill>
                <a:latin typeface="宋体" panose="02010600030101010101" pitchFamily="2" charset="-122"/>
                <a:cs typeface="宋体" panose="02010600030101010101" pitchFamily="2" charset="-122"/>
              </a:rPr>
              <a:t>误填成“累计折旧” 指标</a:t>
            </a:r>
            <a:endParaRPr lang="zh-CN" altLang="en-US" sz="2400" b="1" dirty="0" smtClean="0">
              <a:solidFill>
                <a:srgbClr val="FF0000"/>
              </a:solidFill>
              <a:latin typeface="宋体" panose="02010600030101010101" pitchFamily="2" charset="-122"/>
              <a:cs typeface="宋体" panose="02010600030101010101" pitchFamily="2" charset="-122"/>
            </a:endParaRPr>
          </a:p>
          <a:p>
            <a:pPr marL="742950" lvl="1" indent="-285750">
              <a:spcBef>
                <a:spcPct val="20000"/>
              </a:spcBef>
              <a:buClr>
                <a:srgbClr val="FF0000"/>
              </a:buClr>
              <a:buSzPct val="120000"/>
              <a:buFont typeface="Wingdings" panose="05000000000000000000" pitchFamily="2" charset="2"/>
              <a:buChar char="û"/>
            </a:pPr>
            <a:r>
              <a:rPr lang="zh-CN" altLang="en-US" sz="2400" b="1" dirty="0" smtClean="0">
                <a:solidFill>
                  <a:srgbClr val="FF0000"/>
                </a:solidFill>
                <a:latin typeface="宋体" panose="02010600030101010101" pitchFamily="2" charset="-122"/>
                <a:cs typeface="宋体" panose="02010600030101010101" pitchFamily="2" charset="-122"/>
              </a:rPr>
              <a:t>误用“累计折旧”期末数减期初数倒挤</a:t>
            </a:r>
            <a:endParaRPr lang="zh-CN" altLang="en-US" sz="2400" b="1" dirty="0" smtClean="0">
              <a:solidFill>
                <a:srgbClr val="FF0000"/>
              </a:solidFill>
              <a:latin typeface="宋体" panose="02010600030101010101" pitchFamily="2" charset="-122"/>
              <a:cs typeface="宋体" panose="02010600030101010101" pitchFamily="2" charset="-122"/>
            </a:endParaRPr>
          </a:p>
          <a:p>
            <a:pPr>
              <a:buFont typeface="Wingdings" panose="05000000000000000000" pitchFamily="2" charset="2"/>
              <a:buChar char="l"/>
              <a:defRPr/>
            </a:pPr>
            <a:endPar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p:txBody>
      </p:sp>
      <p:sp>
        <p:nvSpPr>
          <p:cNvPr id="2" name="文本框 1"/>
          <p:cNvSpPr txBox="1"/>
          <p:nvPr/>
        </p:nvSpPr>
        <p:spPr>
          <a:xfrm>
            <a:off x="3275965" y="44450"/>
            <a:ext cx="4572000" cy="768350"/>
          </a:xfrm>
          <a:prstGeom prst="rect">
            <a:avLst/>
          </a:prstGeom>
          <a:noFill/>
        </p:spPr>
        <p:txBody>
          <a:bodyPr wrap="square" rtlCol="0" anchor="t">
            <a:spAutoFit/>
          </a:body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lang="zh-CN" altLang="en-US" sz="4400" b="1" kern="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sym typeface="+mn-ea"/>
              </a:rPr>
              <a:t> 易错指标</a:t>
            </a:r>
            <a:endParaRPr lang="zh-CN" altLang="en-US" sz="4400" b="1" kern="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sym typeface="+mn-ea"/>
            </a:endParaRPr>
          </a:p>
        </p:txBody>
      </p:sp>
      <p:sp>
        <p:nvSpPr>
          <p:cNvPr id="3" name="矩形 2"/>
          <p:cNvSpPr/>
          <p:nvPr/>
        </p:nvSpPr>
        <p:spPr>
          <a:xfrm>
            <a:off x="899160" y="1052830"/>
            <a:ext cx="4081145" cy="51689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87075" name="AutoShape 3"/>
          <p:cNvSpPr>
            <a:spLocks noChangeArrowheads="1"/>
          </p:cNvSpPr>
          <p:nvPr/>
        </p:nvSpPr>
        <p:spPr bwMode="gray">
          <a:xfrm>
            <a:off x="3204528" y="2564810"/>
            <a:ext cx="2857500" cy="781279"/>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3270250" y="3572873"/>
            <a:ext cx="2846388" cy="781279"/>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审核要点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3347720" y="4652353"/>
            <a:ext cx="2786063" cy="783221"/>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易混指标</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3145155" y="1628775"/>
            <a:ext cx="2917190" cy="71056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2539683" y="765175"/>
            <a:ext cx="4306887" cy="768350"/>
          </a:xfrm>
          <a:prstGeom prst="rect">
            <a:avLst/>
          </a:prstGeom>
          <a:noFill/>
          <a:ln w="9525">
            <a:noFill/>
          </a:ln>
        </p:spPr>
        <p:txBody>
          <a:bodyPr>
            <a:spAutoFit/>
          </a:bodyPr>
          <a:lstStyle/>
          <a:p>
            <a:pPr algn="ctr">
              <a:buNone/>
            </a:pPr>
            <a:r>
              <a:rPr lang="zh-CN" altLang="en-US" sz="4400" b="1" dirty="0">
                <a:latin typeface="黑体" panose="02010609060101010101" pitchFamily="2" charset="-122"/>
                <a:ea typeface="黑体" panose="02010609060101010101" pitchFamily="2" charset="-122"/>
              </a:rPr>
              <a:t>主要内容</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215" y="980123"/>
            <a:ext cx="8229600" cy="1143000"/>
          </a:xfrm>
        </p:spPr>
        <p:txBody>
          <a:bodyPr>
            <a:normAutofit/>
          </a:bodyPr>
          <a:lstStyle/>
          <a:p>
            <a:pPr marL="457200" indent="-457200" algn="l">
              <a:buFont typeface="Arial" panose="020B0604020202020204" pitchFamily="34" charset="0"/>
              <a:buChar char="•"/>
            </a:pPr>
            <a:r>
              <a:rPr lang="zh-CN" altLang="en-US" sz="3600" b="1">
                <a:latin typeface="宋体" panose="02010600030101010101" pitchFamily="2" charset="-122"/>
                <a:ea typeface="宋体" panose="02010600030101010101" pitchFamily="2" charset="-122"/>
                <a:cs typeface="宋体" panose="02010600030101010101" pitchFamily="2" charset="-122"/>
              </a:rPr>
              <a:t>固定资产净值 固定资产净额</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95605" y="2038985"/>
            <a:ext cx="8322310" cy="5194935"/>
          </a:xfrm>
          <a:prstGeom prst="rect">
            <a:avLst/>
          </a:prstGeom>
          <a:noFill/>
        </p:spPr>
        <p:txBody>
          <a:bodyPr wrap="square" rtlCol="0" anchor="t">
            <a:noAutofit/>
          </a:bodyPr>
          <a:lstStyle/>
          <a:p>
            <a:pPr marL="742950" indent="-742950" algn="just" fontAlgn="auto">
              <a:buFont typeface="+mj-lt"/>
              <a:buAutoNum type="arabicPeriod"/>
              <a:defRPr/>
            </a:pPr>
            <a:r>
              <a:rPr lang="zh-CN" altLang="en-US" sz="3200" b="1" dirty="0" smtClean="0">
                <a:solidFill>
                  <a:schemeClr val="tx1"/>
                </a:solidFill>
                <a:uFillTx/>
                <a:latin typeface="宋体" panose="02010600030101010101" pitchFamily="2" charset="-122"/>
                <a:cs typeface="宋体" panose="02010600030101010101" pitchFamily="2" charset="-122"/>
                <a:sym typeface="+mn-ea"/>
              </a:rPr>
              <a:t>固定资产净值</a:t>
            </a:r>
            <a:r>
              <a:rPr lang="en-US" altLang="zh-CN" sz="3200" b="1" dirty="0" smtClean="0">
                <a:solidFill>
                  <a:schemeClr val="tx1"/>
                </a:solidFill>
                <a:uFillTx/>
                <a:latin typeface="宋体" panose="02010600030101010101" pitchFamily="2" charset="-122"/>
                <a:cs typeface="宋体" panose="02010600030101010101" pitchFamily="2" charset="-122"/>
                <a:sym typeface="+mn-ea"/>
              </a:rPr>
              <a:t>=</a:t>
            </a:r>
            <a:r>
              <a:rPr lang="zh-CN" altLang="en-US" sz="3200" b="1" dirty="0" smtClean="0">
                <a:solidFill>
                  <a:schemeClr val="tx1"/>
                </a:solidFill>
                <a:uFillTx/>
                <a:latin typeface="宋体" panose="02010600030101010101" pitchFamily="2" charset="-122"/>
                <a:cs typeface="宋体" panose="02010600030101010101" pitchFamily="2" charset="-122"/>
                <a:sym typeface="+mn-ea"/>
              </a:rPr>
              <a:t>固定资产原价</a:t>
            </a:r>
            <a:r>
              <a:rPr lang="en-US" altLang="zh-CN" sz="3200" b="1" dirty="0" smtClean="0">
                <a:solidFill>
                  <a:schemeClr val="tx1"/>
                </a:solidFill>
                <a:uFillTx/>
                <a:latin typeface="宋体" panose="02010600030101010101" pitchFamily="2" charset="-122"/>
                <a:cs typeface="宋体" panose="02010600030101010101" pitchFamily="2" charset="-122"/>
                <a:sym typeface="+mn-ea"/>
              </a:rPr>
              <a:t>-</a:t>
            </a:r>
            <a:r>
              <a:rPr lang="zh-CN" altLang="en-US" sz="3200" b="1" dirty="0" smtClean="0">
                <a:solidFill>
                  <a:schemeClr val="tx1"/>
                </a:solidFill>
                <a:uFillTx/>
                <a:latin typeface="宋体" panose="02010600030101010101" pitchFamily="2" charset="-122"/>
                <a:cs typeface="宋体" panose="02010600030101010101" pitchFamily="2" charset="-122"/>
                <a:sym typeface="+mn-ea"/>
              </a:rPr>
              <a:t>固定资产累计折旧</a:t>
            </a:r>
            <a:endParaRPr lang="zh-CN" altLang="en-US" sz="3200" b="1" dirty="0" smtClean="0">
              <a:solidFill>
                <a:schemeClr val="tx1"/>
              </a:solidFill>
              <a:uFillTx/>
              <a:latin typeface="宋体" panose="02010600030101010101" pitchFamily="2" charset="-122"/>
              <a:cs typeface="宋体" panose="02010600030101010101" pitchFamily="2" charset="-122"/>
              <a:sym typeface="+mn-ea"/>
            </a:endParaRPr>
          </a:p>
          <a:p>
            <a:pPr marL="742950" indent="-742950" algn="just" fontAlgn="auto">
              <a:buFont typeface="+mj-lt"/>
              <a:buAutoNum type="arabicPeriod"/>
              <a:defRPr/>
            </a:pPr>
            <a:r>
              <a:rPr lang="zh-CN" altLang="en-US" sz="3200" b="1" dirty="0" smtClean="0">
                <a:solidFill>
                  <a:schemeClr val="tx1"/>
                </a:solidFill>
                <a:uFillTx/>
                <a:latin typeface="宋体" panose="02010600030101010101" pitchFamily="2" charset="-122"/>
                <a:cs typeface="宋体" panose="02010600030101010101" pitchFamily="2" charset="-122"/>
                <a:sym typeface="+mn-ea"/>
              </a:rPr>
              <a:t>固定资产净额</a:t>
            </a:r>
            <a:r>
              <a:rPr lang="en-US" altLang="zh-CN" sz="3200" b="1" dirty="0" smtClean="0">
                <a:solidFill>
                  <a:schemeClr val="tx1"/>
                </a:solidFill>
                <a:uFillTx/>
                <a:latin typeface="宋体" panose="02010600030101010101" pitchFamily="2" charset="-122"/>
                <a:cs typeface="宋体" panose="02010600030101010101" pitchFamily="2" charset="-122"/>
                <a:sym typeface="+mn-ea"/>
              </a:rPr>
              <a:t>=</a:t>
            </a:r>
            <a:r>
              <a:rPr lang="zh-CN" altLang="en-US" sz="3200" b="1" dirty="0" smtClean="0">
                <a:uFillTx/>
                <a:latin typeface="宋体" panose="02010600030101010101" pitchFamily="2" charset="-122"/>
                <a:cs typeface="宋体" panose="02010600030101010101" pitchFamily="2" charset="-122"/>
                <a:sym typeface="+mn-ea"/>
              </a:rPr>
              <a:t>固定资产原价</a:t>
            </a:r>
            <a:r>
              <a:rPr lang="en-US" altLang="zh-CN" sz="3200" b="1" dirty="0" smtClean="0">
                <a:uFillTx/>
                <a:latin typeface="宋体" panose="02010600030101010101" pitchFamily="2" charset="-122"/>
                <a:cs typeface="宋体" panose="02010600030101010101" pitchFamily="2" charset="-122"/>
                <a:sym typeface="+mn-ea"/>
              </a:rPr>
              <a:t>-</a:t>
            </a:r>
            <a:r>
              <a:rPr lang="zh-CN" altLang="en-US" sz="3200" b="1" dirty="0" smtClean="0">
                <a:uFillTx/>
                <a:latin typeface="宋体" panose="02010600030101010101" pitchFamily="2" charset="-122"/>
                <a:cs typeface="宋体" panose="02010600030101010101" pitchFamily="2" charset="-122"/>
                <a:sym typeface="+mn-ea"/>
              </a:rPr>
              <a:t>固定资产累计折旧</a:t>
            </a:r>
            <a:r>
              <a:rPr lang="en-US" altLang="zh-CN" sz="3200" b="1" dirty="0" smtClean="0">
                <a:uFillTx/>
                <a:latin typeface="宋体" panose="02010600030101010101" pitchFamily="2" charset="-122"/>
                <a:cs typeface="宋体" panose="02010600030101010101" pitchFamily="2" charset="-122"/>
                <a:sym typeface="+mn-ea"/>
              </a:rPr>
              <a:t>-</a:t>
            </a:r>
            <a:r>
              <a:rPr lang="zh-CN" altLang="en-US" sz="3200" b="1" dirty="0" smtClean="0">
                <a:solidFill>
                  <a:srgbClr val="FF0000"/>
                </a:solidFill>
                <a:uFillTx/>
                <a:latin typeface="宋体" panose="02010600030101010101" pitchFamily="2" charset="-122"/>
                <a:cs typeface="宋体" panose="02010600030101010101" pitchFamily="2" charset="-122"/>
                <a:sym typeface="+mn-ea"/>
              </a:rPr>
              <a:t>固定资产减值准备</a:t>
            </a:r>
            <a:endParaRPr lang="zh-CN" altLang="en-US" sz="3200" b="1" dirty="0" smtClean="0">
              <a:solidFill>
                <a:schemeClr val="tx1"/>
              </a:solidFill>
              <a:uFillTx/>
              <a:latin typeface="宋体" panose="02010600030101010101" pitchFamily="2" charset="-122"/>
              <a:cs typeface="宋体" panose="02010600030101010101" pitchFamily="2" charset="-122"/>
              <a:sym typeface="+mn-ea"/>
            </a:endParaRPr>
          </a:p>
          <a:p>
            <a:pPr marL="742950" indent="-742950" algn="just" fontAlgn="auto">
              <a:buFont typeface="+mj-lt"/>
              <a:buAutoNum type="arabicPeriod"/>
              <a:defRPr/>
            </a:pPr>
            <a:endParaRPr lang="zh-CN" altLang="en-US" sz="3200" b="1" dirty="0" smtClean="0">
              <a:solidFill>
                <a:schemeClr val="tx1"/>
              </a:solidFill>
              <a:uFillTx/>
              <a:latin typeface="宋体" panose="02010600030101010101" pitchFamily="2" charset="-122"/>
              <a:cs typeface="宋体" panose="02010600030101010101" pitchFamily="2" charset="-122"/>
              <a:sym typeface="+mn-ea"/>
            </a:endParaRPr>
          </a:p>
          <a:p>
            <a:pPr algn="just" fontAlgn="auto">
              <a:defRPr/>
            </a:pPr>
            <a:r>
              <a:rPr lang="en-US" altLang="zh-CN" sz="3200" b="1">
                <a:solidFill>
                  <a:schemeClr val="bg1"/>
                </a:solidFill>
                <a:uFillTx/>
                <a:sym typeface="+mn-ea"/>
              </a:rPr>
              <a:t>2</a:t>
            </a:r>
            <a:endParaRPr lang="en-US" altLang="zh-CN" sz="3200" b="1">
              <a:solidFill>
                <a:schemeClr val="bg1"/>
              </a:solidFill>
              <a:uFillTx/>
              <a:sym typeface="+mn-ea"/>
            </a:endParaRPr>
          </a:p>
        </p:txBody>
      </p:sp>
      <p:sp>
        <p:nvSpPr>
          <p:cNvPr id="4" name="标题 1"/>
          <p:cNvSpPr>
            <a:spLocks noGrp="1"/>
          </p:cNvSpPr>
          <p:nvPr/>
        </p:nvSpPr>
        <p:spPr>
          <a:xfrm>
            <a:off x="683895" y="-99060"/>
            <a:ext cx="8229600" cy="102997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易错指标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矩形 4"/>
          <p:cNvSpPr/>
          <p:nvPr/>
        </p:nvSpPr>
        <p:spPr>
          <a:xfrm>
            <a:off x="899160" y="1336040"/>
            <a:ext cx="5916930" cy="43180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70657" name="Picture 1"/>
          <p:cNvPicPr>
            <a:picLocks noChangeAspect="1" noChangeArrowheads="1"/>
          </p:cNvPicPr>
          <p:nvPr/>
        </p:nvPicPr>
        <p:blipFill>
          <a:blip r:embed="rId2"/>
          <a:srcRect/>
          <a:stretch>
            <a:fillRect/>
          </a:stretch>
        </p:blipFill>
        <p:spPr bwMode="auto">
          <a:xfrm>
            <a:off x="-36195" y="1439851"/>
            <a:ext cx="9144000" cy="4214824"/>
          </a:xfrm>
          <a:prstGeom prst="rect">
            <a:avLst/>
          </a:prstGeom>
          <a:noFill/>
          <a:ln w="9525">
            <a:noFill/>
            <a:miter lim="800000"/>
            <a:headEnd/>
            <a:tailEnd/>
          </a:ln>
          <a:effectLst/>
        </p:spPr>
      </p:pic>
      <p:sp>
        <p:nvSpPr>
          <p:cNvPr id="31" name="矩形 30"/>
          <p:cNvSpPr/>
          <p:nvPr/>
        </p:nvSpPr>
        <p:spPr>
          <a:xfrm>
            <a:off x="251460" y="764540"/>
            <a:ext cx="8470900" cy="583565"/>
          </a:xfrm>
          <a:prstGeom prst="rect">
            <a:avLst/>
          </a:prstGeom>
        </p:spPr>
        <p:txBody>
          <a:bodyPr wrap="square">
            <a:spAutoFit/>
          </a:bodyPr>
          <a:lstStyle/>
          <a:p>
            <a:pPr marL="571500" indent="-571500">
              <a:buFont typeface="Arial" panose="020B0604020202020204" pitchFamily="34" charset="0"/>
              <a:buChar char="•"/>
            </a:pPr>
            <a:r>
              <a:rPr lang="zh-CN" altLang="en-US" sz="3200" b="1" dirty="0" smtClean="0">
                <a:solidFill>
                  <a:schemeClr val="tx1"/>
                </a:solidFill>
                <a:latin typeface="宋体" panose="02010600030101010101" pitchFamily="2" charset="-122"/>
              </a:rPr>
              <a:t>营业收入、主营业务收入、其他业务利润</a:t>
            </a:r>
            <a:endParaRPr lang="zh-CN" altLang="en-US" sz="3200" b="1" dirty="0" smtClean="0">
              <a:solidFill>
                <a:schemeClr val="tx1"/>
              </a:solidFill>
              <a:latin typeface="宋体" panose="02010600030101010101" pitchFamily="2" charset="-122"/>
            </a:endParaRPr>
          </a:p>
        </p:txBody>
      </p:sp>
      <p:graphicFrame>
        <p:nvGraphicFramePr>
          <p:cNvPr id="9" name="对象 8"/>
          <p:cNvGraphicFramePr/>
          <p:nvPr/>
        </p:nvGraphicFramePr>
        <p:xfrm>
          <a:off x="635" y="1484630"/>
          <a:ext cx="9036685" cy="2337435"/>
        </p:xfrm>
        <a:graphic>
          <a:graphicData uri="http://schemas.openxmlformats.org/presentationml/2006/ole">
            <mc:AlternateContent xmlns:mc="http://schemas.openxmlformats.org/markup-compatibility/2006">
              <mc:Choice xmlns:v="urn:schemas-microsoft-com:vml" Requires="v">
                <p:oleObj spid="_x0000_s4097" name="" r:id="rId3" imgW="4905375" imgH="1847850" progId="PBrush">
                  <p:embed/>
                </p:oleObj>
              </mc:Choice>
              <mc:Fallback>
                <p:oleObj name="" r:id="rId3" imgW="4905375" imgH="1847850" progId="PBrush">
                  <p:embed/>
                  <p:pic>
                    <p:nvPicPr>
                      <p:cNvPr id="0" name="图片 4096" descr="image12"/>
                      <p:cNvPicPr/>
                      <p:nvPr/>
                    </p:nvPicPr>
                    <p:blipFill>
                      <a:blip r:embed="rId4"/>
                      <a:stretch>
                        <a:fillRect/>
                      </a:stretch>
                    </p:blipFill>
                    <p:spPr>
                      <a:xfrm>
                        <a:off x="635" y="1484630"/>
                        <a:ext cx="9036685" cy="2337435"/>
                      </a:xfrm>
                      <a:prstGeom prst="rect">
                        <a:avLst/>
                      </a:prstGeom>
                      <a:noFill/>
                      <a:ln w="69850" cap="flat" cmpd="sng">
                        <a:solidFill>
                          <a:srgbClr val="FF0000"/>
                        </a:solidFill>
                        <a:prstDash val="solid"/>
                        <a:round/>
                        <a:headEnd type="none" w="med" len="med"/>
                        <a:tailEnd type="none" w="med" len="med"/>
                      </a:ln>
                    </p:spPr>
                  </p:pic>
                </p:oleObj>
              </mc:Fallback>
            </mc:AlternateContent>
          </a:graphicData>
        </a:graphic>
      </p:graphicFrame>
      <p:sp>
        <p:nvSpPr>
          <p:cNvPr id="8" name="圆角矩形标注 7"/>
          <p:cNvSpPr/>
          <p:nvPr/>
        </p:nvSpPr>
        <p:spPr>
          <a:xfrm>
            <a:off x="2555875" y="3429000"/>
            <a:ext cx="6258560" cy="2820670"/>
          </a:xfrm>
          <a:prstGeom prst="wedgeRoundRectCallout">
            <a:avLst>
              <a:gd name="adj1" fmla="val -62723"/>
              <a:gd name="adj2" fmla="val -60436"/>
              <a:gd name="adj3" fmla="val 16667"/>
            </a:avLst>
          </a:prstGeom>
          <a:solidFill>
            <a:schemeClr val="accent2">
              <a:lumMod val="40000"/>
              <a:lumOff val="60000"/>
            </a:schemeClr>
          </a:solidFill>
          <a:ln>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altLang="zh-CN" sz="2400" b="1" dirty="0">
                <a:solidFill>
                  <a:schemeClr val="tx1">
                    <a:lumMod val="95000"/>
                    <a:lumOff val="5000"/>
                  </a:schemeClr>
                </a:solidFill>
                <a:latin typeface="+mj-ea"/>
                <a:ea typeface="+mj-ea"/>
              </a:rPr>
              <a:t>1</a:t>
            </a:r>
            <a:r>
              <a:rPr lang="en-US" altLang="zh-CN" sz="2400" b="1" dirty="0" smtClean="0">
                <a:solidFill>
                  <a:schemeClr val="tx1">
                    <a:lumMod val="95000"/>
                    <a:lumOff val="5000"/>
                  </a:schemeClr>
                </a:solidFill>
                <a:latin typeface="+mj-ea"/>
                <a:ea typeface="+mj-ea"/>
              </a:rPr>
              <a:t>.</a:t>
            </a:r>
            <a:r>
              <a:rPr lang="zh-CN" altLang="en-US" sz="2400" b="1" dirty="0" smtClean="0">
                <a:solidFill>
                  <a:schemeClr val="tx1">
                    <a:lumMod val="95000"/>
                    <a:lumOff val="5000"/>
                  </a:schemeClr>
                </a:solidFill>
                <a:latin typeface="+mj-ea"/>
                <a:ea typeface="+mj-ea"/>
              </a:rPr>
              <a:t>建议年报时先</a:t>
            </a:r>
            <a:r>
              <a:rPr lang="zh-CN" altLang="en-US" sz="2400" b="1" dirty="0">
                <a:solidFill>
                  <a:schemeClr val="tx1">
                    <a:lumMod val="95000"/>
                    <a:lumOff val="5000"/>
                  </a:schemeClr>
                </a:solidFill>
                <a:latin typeface="+mj-ea"/>
                <a:ea typeface="+mj-ea"/>
              </a:rPr>
              <a:t>填调查单位基本情况表</a:t>
            </a:r>
            <a:r>
              <a:rPr lang="en-US" altLang="zh-CN" sz="2400" b="1" dirty="0">
                <a:solidFill>
                  <a:schemeClr val="tx1">
                    <a:lumMod val="95000"/>
                    <a:lumOff val="5000"/>
                  </a:schemeClr>
                </a:solidFill>
                <a:latin typeface="+mj-ea"/>
                <a:ea typeface="+mj-ea"/>
              </a:rPr>
              <a:t>(601</a:t>
            </a:r>
            <a:r>
              <a:rPr lang="zh-CN" altLang="zh-CN" sz="2400" b="1" dirty="0">
                <a:solidFill>
                  <a:schemeClr val="tx1">
                    <a:lumMod val="95000"/>
                    <a:lumOff val="5000"/>
                  </a:schemeClr>
                </a:solidFill>
                <a:latin typeface="+mj-ea"/>
                <a:ea typeface="+mj-ea"/>
              </a:rPr>
              <a:t>表）</a:t>
            </a:r>
            <a:r>
              <a:rPr lang="zh-CN" altLang="en-US" sz="2400" b="1" dirty="0" smtClean="0">
                <a:solidFill>
                  <a:schemeClr val="tx1">
                    <a:lumMod val="95000"/>
                    <a:lumOff val="5000"/>
                  </a:schemeClr>
                </a:solidFill>
                <a:latin typeface="+mj-ea"/>
                <a:ea typeface="+mj-ea"/>
              </a:rPr>
              <a:t>，</a:t>
            </a:r>
            <a:r>
              <a:rPr lang="zh-CN" altLang="en-US" sz="2400" b="1" dirty="0">
                <a:solidFill>
                  <a:schemeClr val="tx1">
                    <a:lumMod val="95000"/>
                    <a:lumOff val="5000"/>
                  </a:schemeClr>
                </a:solidFill>
                <a:latin typeface="+mj-ea"/>
                <a:ea typeface="+mj-ea"/>
              </a:rPr>
              <a:t>避免不必要的跨表审核引发的强制性错误。</a:t>
            </a:r>
            <a:endParaRPr lang="en-US" altLang="zh-CN" sz="2400" b="1" dirty="0">
              <a:solidFill>
                <a:schemeClr val="tx1">
                  <a:lumMod val="95000"/>
                  <a:lumOff val="5000"/>
                </a:schemeClr>
              </a:solidFill>
              <a:latin typeface="+mj-ea"/>
              <a:ea typeface="+mj-ea"/>
            </a:endParaRPr>
          </a:p>
          <a:p>
            <a:r>
              <a:rPr lang="en-US" altLang="zh-CN" sz="2400" b="1" dirty="0">
                <a:solidFill>
                  <a:schemeClr val="tx1">
                    <a:lumMod val="95000"/>
                    <a:lumOff val="5000"/>
                  </a:schemeClr>
                </a:solidFill>
                <a:latin typeface="+mj-ea"/>
                <a:ea typeface="+mj-ea"/>
              </a:rPr>
              <a:t>2</a:t>
            </a:r>
            <a:r>
              <a:rPr lang="en-US" altLang="zh-CN" sz="2400" b="1" dirty="0" smtClean="0">
                <a:solidFill>
                  <a:schemeClr val="tx1">
                    <a:lumMod val="95000"/>
                    <a:lumOff val="5000"/>
                  </a:schemeClr>
                </a:solidFill>
                <a:latin typeface="+mj-ea"/>
                <a:ea typeface="+mj-ea"/>
              </a:rPr>
              <a:t>.</a:t>
            </a:r>
            <a:r>
              <a:rPr lang="zh-CN" altLang="en-US" sz="2400" b="1" dirty="0" smtClean="0">
                <a:solidFill>
                  <a:schemeClr val="tx1">
                    <a:lumMod val="95000"/>
                    <a:lumOff val="5000"/>
                  </a:schemeClr>
                </a:solidFill>
                <a:latin typeface="+mj-ea"/>
                <a:ea typeface="+mj-ea"/>
              </a:rPr>
              <a:t>会计准则是</a:t>
            </a:r>
            <a:r>
              <a:rPr lang="zh-CN" altLang="en-US" sz="2400" b="1" dirty="0">
                <a:solidFill>
                  <a:schemeClr val="tx1">
                    <a:lumMod val="95000"/>
                    <a:lumOff val="5000"/>
                  </a:schemeClr>
                </a:solidFill>
                <a:latin typeface="+mj-ea"/>
                <a:ea typeface="+mj-ea"/>
              </a:rPr>
              <a:t>企业财务</a:t>
            </a:r>
            <a:r>
              <a:rPr lang="zh-CN" altLang="en-US" sz="2400" b="1" dirty="0" smtClean="0">
                <a:solidFill>
                  <a:schemeClr val="tx1">
                    <a:lumMod val="95000"/>
                    <a:lumOff val="5000"/>
                  </a:schemeClr>
                </a:solidFill>
                <a:latin typeface="+mj-ea"/>
                <a:ea typeface="+mj-ea"/>
              </a:rPr>
              <a:t>表的</a:t>
            </a:r>
            <a:r>
              <a:rPr lang="zh-CN" altLang="en-US" sz="2400" b="1" dirty="0">
                <a:solidFill>
                  <a:schemeClr val="tx1">
                    <a:lumMod val="95000"/>
                    <a:lumOff val="5000"/>
                  </a:schemeClr>
                </a:solidFill>
                <a:latin typeface="+mj-ea"/>
                <a:ea typeface="+mj-ea"/>
              </a:rPr>
              <a:t>填报基础和审核</a:t>
            </a:r>
            <a:r>
              <a:rPr lang="zh-CN" altLang="en-US" sz="2400" b="1" dirty="0" smtClean="0">
                <a:solidFill>
                  <a:schemeClr val="tx1">
                    <a:lumMod val="95000"/>
                    <a:lumOff val="5000"/>
                  </a:schemeClr>
                </a:solidFill>
                <a:latin typeface="+mj-ea"/>
                <a:ea typeface="+mj-ea"/>
              </a:rPr>
              <a:t>依据，要求企业必须填报准确。</a:t>
            </a:r>
            <a:endParaRPr lang="zh-CN" altLang="en-US" sz="2400" b="1" dirty="0" smtClean="0">
              <a:solidFill>
                <a:schemeClr val="tx1">
                  <a:lumMod val="95000"/>
                  <a:lumOff val="5000"/>
                </a:schemeClr>
              </a:solidFill>
              <a:latin typeface="+mj-ea"/>
              <a:ea typeface="+mj-ea"/>
            </a:endParaRPr>
          </a:p>
        </p:txBody>
      </p:sp>
      <p:sp>
        <p:nvSpPr>
          <p:cNvPr id="11" name="标题 1"/>
          <p:cNvSpPr>
            <a:spLocks noGrp="1"/>
          </p:cNvSpPr>
          <p:nvPr>
            <p:ph type="title"/>
          </p:nvPr>
        </p:nvSpPr>
        <p:spPr>
          <a:xfrm>
            <a:off x="899795" y="-99695"/>
            <a:ext cx="8229600" cy="105727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重点指标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2" name="矩形 1"/>
          <p:cNvSpPr/>
          <p:nvPr/>
        </p:nvSpPr>
        <p:spPr>
          <a:xfrm>
            <a:off x="899795" y="802640"/>
            <a:ext cx="7469505"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1214414" y="1500174"/>
            <a:ext cx="7572428" cy="407035"/>
          </a:xfrm>
          <a:prstGeom prst="rect">
            <a:avLst/>
          </a:prstGeom>
        </p:spPr>
        <p:txBody>
          <a:bodyPr wrap="square" lIns="68580" tIns="34290" rIns="68580" bIns="34290">
            <a:spAutoFit/>
          </a:bodyPr>
          <a:lstStyle/>
          <a:p>
            <a:pPr>
              <a:spcAft>
                <a:spcPts val="1200"/>
              </a:spcAft>
            </a:pPr>
            <a:r>
              <a:rPr lang="zh-CN" altLang="en-US" sz="2200" b="1" dirty="0" smtClean="0">
                <a:solidFill>
                  <a:srgbClr val="FFFF00"/>
                </a:solidFill>
                <a:latin typeface="+mn-ea"/>
              </a:rPr>
              <a:t>    </a:t>
            </a:r>
            <a:endParaRPr lang="zh-CN" altLang="en-US" sz="2200" b="1" dirty="0" smtClean="0">
              <a:solidFill>
                <a:srgbClr val="FFFF00"/>
              </a:solidFill>
              <a:latin typeface="+mn-ea"/>
            </a:endParaRPr>
          </a:p>
        </p:txBody>
      </p:sp>
      <p:sp>
        <p:nvSpPr>
          <p:cNvPr id="4" name="标题 1"/>
          <p:cNvSpPr txBox="1"/>
          <p:nvPr/>
        </p:nvSpPr>
        <p:spPr>
          <a:xfrm>
            <a:off x="539750" y="836295"/>
            <a:ext cx="5340350" cy="651510"/>
          </a:xfrm>
          <a:prstGeom prst="rect">
            <a:avLst/>
          </a:prstGeom>
        </p:spPr>
        <p:txBody>
          <a:bodyPr vert="horz" lIns="91440" tIns="45720" rIns="91440" bIns="45720" rtlCol="0" anchor="ctr">
            <a:noAutofit/>
          </a:bodyPr>
          <a:lstStyle/>
          <a:p>
            <a:pPr marL="457200" marR="0" lvl="0" indent="-457200"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宋体" panose="02010600030101010101" pitchFamily="2" charset="-122"/>
                <a:cs typeface="+mj-cs"/>
              </a:rPr>
              <a:t>管理费用、研发费用</a:t>
            </a:r>
            <a:endParaRPr kumimoji="0" lang="zh-CN" altLang="en-US" sz="3200" b="1" i="0" u="none" strike="noStrike" kern="1200" cap="none" spc="0" normalizeH="0" baseline="0" noProof="0" dirty="0" smtClean="0">
              <a:ln>
                <a:noFill/>
              </a:ln>
              <a:solidFill>
                <a:schemeClr val="tx1"/>
              </a:solidFill>
              <a:effectLst/>
              <a:uLnTx/>
              <a:uFillTx/>
              <a:latin typeface="宋体" panose="02010600030101010101" pitchFamily="2" charset="-122"/>
              <a:cs typeface="+mj-cs"/>
            </a:endParaRPr>
          </a:p>
        </p:txBody>
      </p:sp>
      <p:graphicFrame>
        <p:nvGraphicFramePr>
          <p:cNvPr id="2" name="表格 1"/>
          <p:cNvGraphicFramePr>
            <a:graphicFrameLocks noGrp="1"/>
          </p:cNvGraphicFramePr>
          <p:nvPr>
            <p:custDataLst>
              <p:tags r:id="rId2"/>
            </p:custDataLst>
          </p:nvPr>
        </p:nvGraphicFramePr>
        <p:xfrm>
          <a:off x="1259840" y="1499870"/>
          <a:ext cx="6379210" cy="1708785"/>
        </p:xfrm>
        <a:graphic>
          <a:graphicData uri="http://schemas.openxmlformats.org/drawingml/2006/table">
            <a:tbl>
              <a:tblPr firstRow="1" bandRow="1">
                <a:tableStyleId>{7DF18680-E054-41AD-8BC1-D1AEF772440D}</a:tableStyleId>
              </a:tblPr>
              <a:tblGrid>
                <a:gridCol w="1306195"/>
                <a:gridCol w="1447800"/>
                <a:gridCol w="1745615"/>
                <a:gridCol w="1879600"/>
              </a:tblGrid>
              <a:tr h="79121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指  标</a:t>
                      </a:r>
                      <a:endParaRPr kumimoji="0" lang="zh-CN" altLang="en-US" sz="1800" b="1" i="0" u="none" strike="noStrike" cap="none" normalizeH="0" baseline="0" dirty="0" smtClean="0">
                        <a:ln>
                          <a:noFill/>
                        </a:ln>
                        <a:solidFill>
                          <a:schemeClr val="bg1"/>
                        </a:solidFill>
                        <a:effectLst/>
                        <a:latin typeface="华文中宋" panose="02010600040101010101" pitchFamily="2" charset="-122"/>
                        <a:ea typeface="华文中宋" panose="02010600040101010101" pitchFamily="2" charset="-122"/>
                      </a:endParaRPr>
                    </a:p>
                  </a:txBody>
                  <a:tcPr marT="34290" marB="3429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执行《企业</a:t>
                      </a:r>
                      <a:endPar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u="none" strike="noStrike" cap="none" normalizeH="0" baseline="0" dirty="0" smtClean="0">
                          <a:ln>
                            <a:noFill/>
                          </a:ln>
                          <a:effectLst/>
                          <a:latin typeface="华文中宋" panose="02010600040101010101" pitchFamily="2" charset="-122"/>
                          <a:ea typeface="华文中宋" panose="02010600040101010101" pitchFamily="2" charset="-122"/>
                        </a:rPr>
                        <a:t>会计准则》</a:t>
                      </a:r>
                      <a:endParaRPr kumimoji="0" lang="zh-CN" altLang="en-US" sz="1800" b="1" i="0" u="none" strike="noStrike" cap="none" normalizeH="0" baseline="0" dirty="0" smtClean="0">
                        <a:ln>
                          <a:noFill/>
                        </a:ln>
                        <a:solidFill>
                          <a:schemeClr val="bg1"/>
                        </a:solidFill>
                        <a:effectLst/>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1800" dirty="0" smtClean="0">
                          <a:latin typeface="华文中宋" panose="02010600040101010101" pitchFamily="2" charset="-122"/>
                          <a:ea typeface="华文中宋" panose="02010600040101010101" pitchFamily="2" charset="-122"/>
                        </a:rPr>
                        <a:t>执行《小企业</a:t>
                      </a:r>
                      <a:endParaRPr lang="zh-CN" altLang="en-US" sz="1800" dirty="0" smtClean="0">
                        <a:latin typeface="华文中宋" panose="02010600040101010101" pitchFamily="2" charset="-122"/>
                        <a:ea typeface="华文中宋" panose="02010600040101010101" pitchFamily="2" charset="-122"/>
                      </a:endParaRPr>
                    </a:p>
                    <a:p>
                      <a:pPr algn="ctr"/>
                      <a:r>
                        <a:rPr lang="zh-CN" altLang="en-US" sz="1800" dirty="0" smtClean="0">
                          <a:latin typeface="华文中宋" panose="02010600040101010101" pitchFamily="2" charset="-122"/>
                          <a:ea typeface="华文中宋" panose="02010600040101010101" pitchFamily="2" charset="-122"/>
                        </a:rPr>
                        <a:t>会计准则》</a:t>
                      </a:r>
                      <a:endParaRPr lang="zh-CN" altLang="en-US" sz="1800" dirty="0">
                        <a:solidFill>
                          <a:schemeClr val="bg1"/>
                        </a:solidFill>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1800" dirty="0" smtClean="0">
                          <a:latin typeface="华文中宋" panose="02010600040101010101" pitchFamily="2" charset="-122"/>
                          <a:ea typeface="华文中宋" panose="02010600040101010101" pitchFamily="2" charset="-122"/>
                          <a:sym typeface="+mn-ea"/>
                        </a:rPr>
                        <a:t>执行《企业</a:t>
                      </a:r>
                      <a:endParaRPr lang="zh-CN" altLang="en-US" sz="1800" dirty="0" smtClean="0">
                        <a:latin typeface="华文中宋" panose="02010600040101010101" pitchFamily="2" charset="-122"/>
                        <a:ea typeface="华文中宋" panose="02010600040101010101" pitchFamily="2" charset="-122"/>
                      </a:endParaRPr>
                    </a:p>
                    <a:p>
                      <a:pPr algn="ctr"/>
                      <a:r>
                        <a:rPr lang="zh-CN" altLang="en-US" sz="1800" dirty="0" smtClean="0">
                          <a:latin typeface="华文中宋" panose="02010600040101010101" pitchFamily="2" charset="-122"/>
                          <a:ea typeface="华文中宋" panose="02010600040101010101" pitchFamily="2" charset="-122"/>
                          <a:sym typeface="+mn-ea"/>
                        </a:rPr>
                        <a:t>会计制度》</a:t>
                      </a:r>
                      <a:endParaRPr lang="zh-CN" altLang="en-US" sz="1800" dirty="0">
                        <a:latin typeface="华文中宋" panose="02010600040101010101" pitchFamily="2" charset="-122"/>
                        <a:ea typeface="华文中宋" panose="02010600040101010101" pitchFamily="2" charset="-122"/>
                      </a:endParaRPr>
                    </a:p>
                  </a:txBody>
                  <a:tcPr marT="34290" marB="3429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511175">
                <a:tc>
                  <a:txBody>
                    <a:bodyPr/>
                    <a:lstStyle/>
                    <a:p>
                      <a:pPr algn="ctr" rtl="0" fontAlgn="ctr"/>
                      <a:r>
                        <a:rPr lang="zh-CN" altLang="en-US" sz="2000" b="1" u="none" strike="noStrike" dirty="0" smtClean="0">
                          <a:latin typeface="+mn-ea"/>
                          <a:ea typeface="+mn-ea"/>
                        </a:rPr>
                        <a:t>管理费用</a:t>
                      </a:r>
                      <a:endParaRPr lang="zh-CN" altLang="en-US" sz="2000" b="1" i="0" u="none" strike="noStrike" dirty="0" smtClean="0">
                        <a:solidFill>
                          <a:schemeClr val="tx1"/>
                        </a:solidFill>
                        <a:latin typeface="+mn-ea"/>
                        <a:ea typeface="+mn-ea"/>
                      </a:endParaRPr>
                    </a:p>
                  </a:txBody>
                  <a:tcPr marL="91431" marR="91431" marT="25715" marB="25715"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strike="noStrike" dirty="0" smtClean="0">
                          <a:latin typeface="+mn-ea"/>
                          <a:ea typeface="+mn-ea"/>
                        </a:rPr>
                        <a:t>管理费用</a:t>
                      </a:r>
                      <a:endParaRPr lang="zh-CN" altLang="en-US" sz="2000" b="1" i="0" u="none" strike="noStrike" dirty="0" smtClean="0">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strike="noStrike" dirty="0">
                          <a:solidFill>
                            <a:schemeClr val="tx1"/>
                          </a:solidFill>
                          <a:latin typeface="+mn-ea"/>
                          <a:ea typeface="+mn-ea"/>
                        </a:rPr>
                        <a:t>管理费用</a:t>
                      </a:r>
                      <a:r>
                        <a:rPr lang="en-US" altLang="zh-CN" sz="2000" b="1" i="0" u="none" strike="noStrike" dirty="0">
                          <a:solidFill>
                            <a:schemeClr val="tx1"/>
                          </a:solidFill>
                          <a:latin typeface="+mn-ea"/>
                          <a:ea typeface="+mn-ea"/>
                        </a:rPr>
                        <a:t>-</a:t>
                      </a:r>
                      <a:r>
                        <a:rPr lang="zh-CN" altLang="en-US" sz="2000" b="1" i="0" u="none" strike="noStrike" dirty="0">
                          <a:solidFill>
                            <a:schemeClr val="tx1"/>
                          </a:solidFill>
                          <a:latin typeface="+mn-ea"/>
                          <a:ea typeface="+mn-ea"/>
                        </a:rPr>
                        <a:t>研发（究）费用</a:t>
                      </a:r>
                      <a:endParaRPr lang="zh-CN" altLang="en-US" sz="2000" b="1" i="0" u="none" strike="noStrike" dirty="0">
                        <a:solidFill>
                          <a:schemeClr val="tx1"/>
                        </a:solidFill>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rtl="0" fontAlgn="ctr"/>
                      <a:r>
                        <a:rPr lang="zh-CN" altLang="en-US" sz="2000" b="1" u="none" strike="noStrike" dirty="0" smtClean="0">
                          <a:latin typeface="+mn-ea"/>
                          <a:ea typeface="+mn-ea"/>
                        </a:rPr>
                        <a:t>研发费用</a:t>
                      </a:r>
                      <a:endParaRPr lang="zh-CN" altLang="en-US" sz="2000" b="1" u="none" strike="noStrike" dirty="0" smtClean="0">
                        <a:latin typeface="+mn-ea"/>
                        <a:ea typeface="+mn-ea"/>
                      </a:endParaRPr>
                    </a:p>
                  </a:txBody>
                  <a:tcPr marL="91431" marR="91431" marT="25715" marB="25715"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2000" b="1" i="0" u="none" dirty="0">
                          <a:solidFill>
                            <a:schemeClr val="tx1"/>
                          </a:solidFill>
                          <a:latin typeface="宋体" panose="02010600030101010101" pitchFamily="2" charset="-122"/>
                          <a:ea typeface="宋体" panose="02010600030101010101" pitchFamily="2" charset="-122"/>
                        </a:rPr>
                        <a:t>研发（究）费用</a:t>
                      </a:r>
                      <a:endParaRPr lang="zh-CN" altLang="en-US" sz="2000" b="1" i="0" u="none" strike="noStrike" dirty="0">
                        <a:solidFill>
                          <a:schemeClr val="tx1"/>
                        </a:solidFill>
                        <a:latin typeface="+mn-ea"/>
                        <a:ea typeface="+mn-ea"/>
                      </a:endParaRPr>
                    </a:p>
                  </a:txBody>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cPr marL="91431" marR="91431" marT="25715" marB="25715"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
        <p:nvSpPr>
          <p:cNvPr id="6" name="圆角矩形 5"/>
          <p:cNvSpPr/>
          <p:nvPr/>
        </p:nvSpPr>
        <p:spPr>
          <a:xfrm>
            <a:off x="251460" y="3208655"/>
            <a:ext cx="8665845" cy="2992120"/>
          </a:xfrm>
          <a:prstGeom prst="round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defRPr/>
            </a:pP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注意</a:t>
            </a:r>
            <a:r>
              <a:rPr lang="en-US" altLang="zh-CN"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defRPr/>
            </a:pP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在于区分财务表中的管理费用是否包含研发费用。</a:t>
            </a:r>
            <a:endPar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defRPr/>
            </a:pP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、执行企业会计准则的企业，财务表中的管理费用已经不含研发费用，直接摘抄本年累计数即可</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defRPr/>
            </a:pP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、执行小企业会计准则的企业，须将会计</a:t>
            </a: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利润表</a:t>
            </a: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中的管理费用本年累计数减去研究费用后填报管理费用</a:t>
            </a: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defRPr/>
            </a:pPr>
            <a:r>
              <a:rPr lang="en-US" altLang="zh-CN"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、执行其他企业会计制度的企业以及未执行《财会通知》的企业，通过分析管理费用明细账，将研发费用从管理费用中扣除后填报。</a:t>
            </a:r>
            <a:endParaRPr lang="zh-CN" altLang="en-US" sz="2000" b="1" dirty="0" smtClean="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标题 1"/>
          <p:cNvSpPr>
            <a:spLocks noGrp="1"/>
          </p:cNvSpPr>
          <p:nvPr>
            <p:ph type="title"/>
          </p:nvPr>
        </p:nvSpPr>
        <p:spPr>
          <a:xfrm>
            <a:off x="899795" y="-99695"/>
            <a:ext cx="8229600" cy="94551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易错指标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矩形 4"/>
          <p:cNvSpPr/>
          <p:nvPr/>
        </p:nvSpPr>
        <p:spPr>
          <a:xfrm>
            <a:off x="899795" y="802640"/>
            <a:ext cx="3966845"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908368"/>
            <a:ext cx="9001125" cy="5357813"/>
          </a:xfrm>
          <a:solidFill>
            <a:schemeClr val="bg1"/>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利息收入和利息费用</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（利息支出）</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 typeface="+mj-ea"/>
              <a:buAutoNum type="circleNumDbPlain"/>
              <a:defRPr/>
            </a:pPr>
            <a:r>
              <a:rPr kumimoji="0" lang="zh-CN" altLang="en-US" sz="2200" b="1" i="0" u="none" strike="noStrike" kern="1200" cap="none" spc="0" normalizeH="0" baseline="0" noProof="0" dirty="0" smtClean="0">
                <a:ln>
                  <a:noFill/>
                </a:ln>
                <a:solidFill>
                  <a:schemeClr val="tx1"/>
                </a:solidFill>
                <a:effectLst/>
                <a:uLnTx/>
                <a:uFillTx/>
                <a:latin typeface="+mn-lt"/>
                <a:ea typeface="+mn-ea"/>
                <a:cs typeface="+mn-cs"/>
              </a:rPr>
              <a:t>企业或者同时设置利息收入和利息支出两个科目；</a:t>
            </a:r>
            <a:endParaRPr kumimoji="0" lang="en-US" altLang="zh-CN" sz="2200" b="1" i="0" u="none" strike="noStrike" kern="120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 typeface="+mj-ea"/>
              <a:buAutoNum type="circleNumDbPlain"/>
              <a:defRPr/>
            </a:pPr>
            <a:r>
              <a:rPr kumimoji="0" lang="zh-CN" altLang="en-US" sz="2200" b="1" i="0" u="none" strike="noStrike" kern="1200" cap="none" spc="0" normalizeH="0" baseline="0" noProof="0" dirty="0" smtClean="0">
                <a:ln>
                  <a:noFill/>
                </a:ln>
                <a:solidFill>
                  <a:schemeClr val="tx1"/>
                </a:solidFill>
                <a:effectLst/>
                <a:uLnTx/>
                <a:uFillTx/>
                <a:latin typeface="+mn-lt"/>
                <a:ea typeface="+mn-ea"/>
                <a:cs typeface="+mn-cs"/>
              </a:rPr>
              <a:t>或者是只设立利息支出科目，零星的利息收入在利息支出里核算；</a:t>
            </a:r>
            <a:endParaRPr kumimoji="0" lang="en-US" altLang="zh-CN" sz="2200" b="1" i="0" u="none" strike="noStrike" kern="120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 typeface="+mj-ea"/>
              <a:buAutoNum type="circleNumDbPlain"/>
              <a:defRPr/>
            </a:pPr>
            <a:r>
              <a:rPr kumimoji="0" lang="zh-CN" altLang="en-US" sz="2200" b="1" i="0" u="none" strike="noStrike" kern="1200" cap="none" spc="0" normalizeH="0" baseline="0" noProof="0" dirty="0" smtClean="0">
                <a:ln>
                  <a:noFill/>
                </a:ln>
                <a:solidFill>
                  <a:schemeClr val="tx1"/>
                </a:solidFill>
                <a:effectLst/>
                <a:uLnTx/>
                <a:uFillTx/>
                <a:latin typeface="+mn-lt"/>
                <a:ea typeface="+mn-ea"/>
                <a:cs typeface="+mn-cs"/>
              </a:rPr>
              <a:t>只设利息收入的基本没有</a:t>
            </a:r>
            <a:endParaRPr kumimoji="0" lang="zh-CN" altLang="en-US" sz="2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对于第一类单位，利息收入填实际发生额，</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即正数发生额</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（财务费用项下利息收入企业用负数或者红字表示）</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  对于第二类单位，利息收入填</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0</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，利息支出项填利息支出</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利息收入的净额数，</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可以出现负数</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，不过解释应该只有一种，</a:t>
            </a:r>
            <a:r>
              <a:rPr kumimoji="0" lang="zh-CN" altLang="en-US" sz="2400" b="1" i="0" u="none" strike="noStrike" kern="1200" cap="none" spc="0" normalizeH="0" baseline="0" noProof="0" dirty="0" smtClean="0">
                <a:ln>
                  <a:noFill/>
                </a:ln>
                <a:solidFill>
                  <a:srgbClr val="FF0000"/>
                </a:solidFill>
                <a:effectLst/>
                <a:uLnTx/>
                <a:uFillTx/>
                <a:latin typeface="+mn-lt"/>
                <a:ea typeface="+mn-ea"/>
                <a:cs typeface="+mn-cs"/>
              </a:rPr>
              <a:t>即本年利息支出小于利息收入。</a:t>
            </a:r>
            <a:endParaRPr kumimoji="0" lang="zh-CN" altLang="en-US" sz="24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 对于第三类单位，只设利息收入的单位，利息收入</a:t>
            </a: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利息支出若为正数，将此数填写到利息收入科目；若为负数，将此数的绝对值填到利息支出科目。</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标题 1"/>
          <p:cNvSpPr>
            <a:spLocks noGrp="1"/>
          </p:cNvSpPr>
          <p:nvPr>
            <p:ph type="title"/>
          </p:nvPr>
        </p:nvSpPr>
        <p:spPr>
          <a:xfrm>
            <a:off x="899795" y="-27305"/>
            <a:ext cx="8229600" cy="95821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难点指标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7" name="表格 6"/>
          <p:cNvGraphicFramePr/>
          <p:nvPr>
            <p:custDataLst>
              <p:tags r:id="rId2"/>
            </p:custDataLst>
          </p:nvPr>
        </p:nvGraphicFramePr>
        <p:xfrm>
          <a:off x="179705" y="1485265"/>
          <a:ext cx="8867775" cy="5252085"/>
        </p:xfrm>
        <a:graphic>
          <a:graphicData uri="http://schemas.openxmlformats.org/drawingml/2006/table">
            <a:tbl>
              <a:tblPr firstRow="1" bandRow="1">
                <a:tableStyleId>{5C22544A-7EE6-4342-B048-85BDC9FD1C3A}</a:tableStyleId>
              </a:tblPr>
              <a:tblGrid>
                <a:gridCol w="2955925"/>
                <a:gridCol w="2955925"/>
                <a:gridCol w="2955925"/>
              </a:tblGrid>
              <a:tr h="1216660">
                <a:tc>
                  <a:txBody>
                    <a:bodyPr/>
                    <a:lstStyle/>
                    <a:p>
                      <a:pPr>
                        <a:buNone/>
                      </a:pPr>
                      <a:r>
                        <a:rPr lang="zh-CN" altLang="en-US" sz="3200">
                          <a:latin typeface="微软雅黑" panose="020B0503020204020204" pitchFamily="34" charset="-122"/>
                          <a:ea typeface="微软雅黑" panose="020B0503020204020204" pitchFamily="34" charset="-122"/>
                        </a:rPr>
                        <a:t>三种情况如下：</a:t>
                      </a:r>
                      <a:endParaRPr lang="zh-CN" altLang="en-US" sz="3200">
                        <a:latin typeface="微软雅黑" panose="020B0503020204020204" pitchFamily="34" charset="-122"/>
                        <a:ea typeface="微软雅黑" panose="020B0503020204020204" pitchFamily="34" charset="-122"/>
                      </a:endParaRPr>
                    </a:p>
                  </a:txBody>
                  <a:tcPr>
                    <a:lnR w="12700" cmpd="sng">
                      <a:solidFill>
                        <a:schemeClr val="tx1"/>
                      </a:solidFill>
                      <a:prstDash val="solid"/>
                    </a:lnR>
                    <a:lnB w="12700" cmpd="sng">
                      <a:solidFill>
                        <a:schemeClr val="tx1"/>
                      </a:solidFill>
                      <a:prstDash val="solid"/>
                    </a:lnB>
                  </a:tcPr>
                </a:tc>
                <a:tc>
                  <a:txBody>
                    <a:bodyPr/>
                    <a:lstStyle/>
                    <a:p>
                      <a:pPr algn="ctr">
                        <a:buNone/>
                      </a:pPr>
                      <a:r>
                        <a:rPr lang="zh-CN" altLang="en-US" sz="3200" dirty="0" smtClean="0">
                          <a:solidFill>
                            <a:schemeClr val="bg1"/>
                          </a:solidFill>
                          <a:latin typeface="微软雅黑" panose="020B0503020204020204" pitchFamily="34" charset="-122"/>
                          <a:ea typeface="微软雅黑" panose="020B0503020204020204" pitchFamily="34" charset="-122"/>
                          <a:sym typeface="+mn-ea"/>
                        </a:rPr>
                        <a:t>利息收入项目</a:t>
                      </a:r>
                      <a:endParaRPr lang="zh-CN" altLang="en-US" sz="3200" dirty="0" smtClean="0">
                        <a:solidFill>
                          <a:schemeClr val="bg1"/>
                        </a:solidFill>
                        <a:latin typeface="微软雅黑" panose="020B0503020204020204" pitchFamily="34" charset="-122"/>
                        <a:ea typeface="微软雅黑" panose="020B0503020204020204" pitchFamily="34" charset="-122"/>
                        <a:sym typeface="+mn-ea"/>
                      </a:endParaRPr>
                    </a:p>
                  </a:txBody>
                  <a:tcPr>
                    <a:lnL w="12700" cmpd="sng">
                      <a:solidFill>
                        <a:schemeClr val="tx1"/>
                      </a:solidFill>
                      <a:prstDash val="solid"/>
                    </a:lnL>
                    <a:lnR w="12700" cmpd="sng">
                      <a:solidFill>
                        <a:schemeClr val="tx1"/>
                      </a:solidFill>
                      <a:prstDash val="solid"/>
                    </a:lnR>
                    <a:lnB w="12700" cmpd="sng">
                      <a:solidFill>
                        <a:schemeClr val="tx1"/>
                      </a:solidFill>
                      <a:prstDash val="solid"/>
                    </a:lnB>
                  </a:tcPr>
                </a:tc>
                <a:tc>
                  <a:txBody>
                    <a:bodyPr/>
                    <a:lstStyle/>
                    <a:p>
                      <a:pPr algn="ctr">
                        <a:buNone/>
                      </a:pPr>
                      <a:r>
                        <a:rPr lang="zh-CN" altLang="en-US" sz="3200" dirty="0" smtClean="0">
                          <a:solidFill>
                            <a:schemeClr val="bg1"/>
                          </a:solidFill>
                          <a:latin typeface="微软雅黑" panose="020B0503020204020204" pitchFamily="34" charset="-122"/>
                          <a:ea typeface="微软雅黑" panose="020B0503020204020204" pitchFamily="34" charset="-122"/>
                          <a:sym typeface="+mn-ea"/>
                        </a:rPr>
                        <a:t>利息费用项目</a:t>
                      </a:r>
                      <a:endParaRPr lang="zh-CN" altLang="en-US" sz="3200" b="1" dirty="0" smtClean="0">
                        <a:solidFill>
                          <a:schemeClr val="bg1"/>
                        </a:solidFill>
                        <a:latin typeface="微软雅黑" panose="020B0503020204020204" pitchFamily="34" charset="-122"/>
                        <a:ea typeface="微软雅黑" panose="020B0503020204020204" pitchFamily="34" charset="-122"/>
                        <a:sym typeface="+mn-ea"/>
                      </a:endParaRPr>
                    </a:p>
                    <a:p>
                      <a:pPr algn="ctr">
                        <a:buNone/>
                      </a:pPr>
                      <a:endParaRPr lang="zh-CN" altLang="en-US" sz="3200" dirty="0" smtClean="0">
                        <a:solidFill>
                          <a:schemeClr val="bg1"/>
                        </a:solidFill>
                        <a:latin typeface="微软雅黑" panose="020B0503020204020204" pitchFamily="34" charset="-122"/>
                        <a:ea typeface="微软雅黑" panose="020B0503020204020204" pitchFamily="34" charset="-122"/>
                        <a:sym typeface="+mn-ea"/>
                      </a:endParaRPr>
                    </a:p>
                  </a:txBody>
                  <a:tcPr>
                    <a:lnL w="12700" cmpd="sng">
                      <a:solidFill>
                        <a:schemeClr val="tx1"/>
                      </a:solidFill>
                      <a:prstDash val="solid"/>
                    </a:lnL>
                    <a:lnB w="12700" cmpd="sng">
                      <a:solidFill>
                        <a:schemeClr val="tx1"/>
                      </a:solidFill>
                      <a:prstDash val="solid"/>
                    </a:lnB>
                  </a:tcPr>
                </a:tc>
              </a:tr>
              <a:tr h="1185545">
                <a:tc>
                  <a:txBody>
                    <a:bodyPr/>
                    <a:lstStyle/>
                    <a:p>
                      <a:pPr algn="l">
                        <a:buNone/>
                      </a:pPr>
                      <a:r>
                        <a:rPr lang="zh-CN" altLang="en-US" sz="2400" b="1" dirty="0" smtClean="0">
                          <a:latin typeface="宋体" panose="02010600030101010101" pitchFamily="2" charset="-122"/>
                          <a:ea typeface="宋体" panose="02010600030101010101" pitchFamily="2" charset="-122"/>
                          <a:sym typeface="+mn-ea"/>
                        </a:rPr>
                        <a:t>企业或者同时设置利息收入和利息费用两个科目</a:t>
                      </a:r>
                      <a:endParaRPr lang="zh-CN" altLang="en-US" sz="2400" b="1" dirty="0" smtClean="0">
                        <a:latin typeface="宋体" panose="02010600030101010101" pitchFamily="2" charset="-122"/>
                        <a:ea typeface="宋体" panose="02010600030101010101" pitchFamily="2" charset="-122"/>
                        <a:sym typeface="+mn-ea"/>
                      </a:endParaRPr>
                    </a:p>
                  </a:txBody>
                  <a:tcPr>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实际发生额</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zh-CN" altLang="en-US" sz="2400" b="1">
                          <a:latin typeface="宋体" panose="02010600030101010101" pitchFamily="2" charset="-122"/>
                          <a:ea typeface="宋体" panose="02010600030101010101" pitchFamily="2" charset="-122"/>
                          <a:sym typeface="+mn-ea"/>
                        </a:rPr>
                        <a:t>实际发生额</a:t>
                      </a:r>
                      <a:endParaRPr lang="zh-CN" altLang="en-US" sz="2400" b="1">
                        <a:latin typeface="宋体" panose="02010600030101010101" pitchFamily="2" charset="-122"/>
                        <a:ea typeface="宋体" panose="02010600030101010101" pitchFamily="2" charset="-122"/>
                      </a:endParaRPr>
                    </a:p>
                    <a:p>
                      <a:pPr algn="l">
                        <a:buNone/>
                      </a:pPr>
                      <a:endParaRPr lang="zh-CN" altLang="en-US" sz="2400" b="1">
                        <a:latin typeface="宋体" panose="02010600030101010101" pitchFamily="2" charset="-122"/>
                        <a:ea typeface="宋体" panose="02010600030101010101" pitchFamily="2" charset="-122"/>
                      </a:endParaRPr>
                    </a:p>
                  </a:txBody>
                  <a:tcPr>
                    <a:lnL w="12700" cmpd="sng">
                      <a:solidFill>
                        <a:schemeClr val="tx1"/>
                      </a:solidFill>
                      <a:prstDash val="solid"/>
                    </a:lnL>
                    <a:lnT w="12700" cmpd="sng">
                      <a:solidFill>
                        <a:schemeClr val="tx1"/>
                      </a:solidFill>
                      <a:prstDash val="solid"/>
                    </a:lnT>
                    <a:lnB w="12700" cmpd="sng">
                      <a:solidFill>
                        <a:schemeClr val="tx1"/>
                      </a:solidFill>
                      <a:prstDash val="solid"/>
                    </a:lnB>
                  </a:tcPr>
                </a:tc>
              </a:tr>
              <a:tr h="1292225">
                <a:tc>
                  <a:txBody>
                    <a:bodyPr/>
                    <a:lstStyle/>
                    <a:p>
                      <a:pPr algn="l">
                        <a:buNone/>
                      </a:pPr>
                      <a:r>
                        <a:rPr lang="zh-CN" altLang="en-US" sz="2400" b="1" dirty="0" smtClean="0">
                          <a:latin typeface="宋体" panose="02010600030101010101" pitchFamily="2" charset="-122"/>
                          <a:ea typeface="宋体" panose="02010600030101010101" pitchFamily="2" charset="-122"/>
                          <a:sym typeface="+mn-ea"/>
                        </a:rPr>
                        <a:t>只设立利息费用科目</a:t>
                      </a:r>
                      <a:endParaRPr lang="zh-CN" altLang="en-US" sz="2400" b="1" dirty="0" smtClean="0">
                        <a:latin typeface="宋体" panose="02010600030101010101" pitchFamily="2" charset="-122"/>
                        <a:ea typeface="宋体" panose="02010600030101010101" pitchFamily="2" charset="-122"/>
                        <a:sym typeface="+mn-ea"/>
                      </a:endParaRPr>
                    </a:p>
                    <a:p>
                      <a:pPr algn="l">
                        <a:buNone/>
                      </a:pPr>
                      <a:r>
                        <a:rPr lang="zh-CN" altLang="en-US" sz="2400" b="1">
                          <a:solidFill>
                            <a:srgbClr val="FF0000"/>
                          </a:solidFill>
                          <a:latin typeface="宋体" panose="02010600030101010101" pitchFamily="2" charset="-122"/>
                          <a:ea typeface="宋体" panose="02010600030101010101" pitchFamily="2" charset="-122"/>
                          <a:sym typeface="+mn-ea"/>
                        </a:rPr>
                        <a:t>（适用企业只有零星利息收入）</a:t>
                      </a:r>
                      <a:endParaRPr lang="zh-CN" altLang="en-US" sz="2400" b="1">
                        <a:latin typeface="宋体" panose="02010600030101010101" pitchFamily="2" charset="-122"/>
                        <a:ea typeface="宋体" panose="02010600030101010101" pitchFamily="2" charset="-122"/>
                        <a:sym typeface="+mn-ea"/>
                      </a:endParaRPr>
                    </a:p>
                  </a:txBody>
                  <a:tcPr>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400" b="1">
                          <a:latin typeface="宋体" panose="02010600030101010101" pitchFamily="2" charset="-122"/>
                          <a:ea typeface="宋体" panose="02010600030101010101" pitchFamily="2" charset="-122"/>
                        </a:rPr>
                        <a:t>0</a:t>
                      </a:r>
                      <a:endParaRPr lang="en-US" altLang="zh-CN" sz="2400" b="1">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l">
                        <a:buNone/>
                      </a:pPr>
                      <a:r>
                        <a:rPr lang="zh-CN" altLang="en-US" sz="2400" b="1">
                          <a:latin typeface="宋体" panose="02010600030101010101" pitchFamily="2" charset="-122"/>
                          <a:ea typeface="宋体" panose="02010600030101010101" pitchFamily="2" charset="-122"/>
                          <a:sym typeface="+mn-ea"/>
                        </a:rPr>
                        <a:t>利息费用</a:t>
                      </a:r>
                      <a:r>
                        <a:rPr lang="zh-CN" altLang="en-US" sz="2400" b="1">
                          <a:solidFill>
                            <a:srgbClr val="FF0000"/>
                          </a:solidFill>
                          <a:latin typeface="宋体" panose="02010600030101010101" pitchFamily="2" charset="-122"/>
                          <a:ea typeface="宋体" panose="02010600030101010101" pitchFamily="2" charset="-122"/>
                          <a:sym typeface="+mn-ea"/>
                        </a:rPr>
                        <a:t>减</a:t>
                      </a:r>
                      <a:r>
                        <a:rPr lang="zh-CN" altLang="en-US" sz="2400" b="1">
                          <a:solidFill>
                            <a:schemeClr val="tx1"/>
                          </a:solidFill>
                          <a:latin typeface="宋体" panose="02010600030101010101" pitchFamily="2" charset="-122"/>
                          <a:ea typeface="宋体" panose="02010600030101010101" pitchFamily="2" charset="-122"/>
                          <a:sym typeface="+mn-ea"/>
                        </a:rPr>
                        <a:t>零星利息收入</a:t>
                      </a:r>
                      <a:endParaRPr lang="zh-CN" altLang="en-US" sz="2400" b="1">
                        <a:latin typeface="宋体" panose="02010600030101010101" pitchFamily="2" charset="-122"/>
                        <a:ea typeface="宋体" panose="02010600030101010101" pitchFamily="2" charset="-122"/>
                        <a:sym typeface="+mn-ea"/>
                      </a:endParaRPr>
                    </a:p>
                  </a:txBody>
                  <a:tcPr>
                    <a:lnL w="12700" cmpd="sng">
                      <a:solidFill>
                        <a:schemeClr val="tx1"/>
                      </a:solidFill>
                      <a:prstDash val="solid"/>
                    </a:lnL>
                    <a:lnT w="12700" cmpd="sng">
                      <a:solidFill>
                        <a:schemeClr val="tx1"/>
                      </a:solidFill>
                      <a:prstDash val="solid"/>
                    </a:lnT>
                    <a:lnB w="12700" cmpd="sng">
                      <a:solidFill>
                        <a:schemeClr val="tx1"/>
                      </a:solidFill>
                      <a:prstDash val="solid"/>
                    </a:lnB>
                  </a:tcPr>
                </a:tc>
              </a:tr>
              <a:tr h="1290955">
                <a:tc>
                  <a:txBody>
                    <a:bodyPr/>
                    <a:lstStyle/>
                    <a:p>
                      <a:pPr algn="l">
                        <a:buNone/>
                      </a:pPr>
                      <a:r>
                        <a:rPr lang="zh-CN" altLang="en-US" sz="2400" b="1" dirty="0" smtClean="0">
                          <a:latin typeface="宋体" panose="02010600030101010101" pitchFamily="2" charset="-122"/>
                          <a:ea typeface="宋体" panose="02010600030101010101" pitchFamily="2" charset="-122"/>
                          <a:sym typeface="+mn-ea"/>
                        </a:rPr>
                        <a:t>只设立利息收入科目</a:t>
                      </a:r>
                      <a:endParaRPr lang="zh-CN" altLang="en-US" sz="2400" b="1">
                        <a:latin typeface="宋体" panose="02010600030101010101" pitchFamily="2" charset="-122"/>
                        <a:ea typeface="宋体" panose="02010600030101010101" pitchFamily="2" charset="-122"/>
                      </a:endParaRPr>
                    </a:p>
                    <a:p>
                      <a:pPr algn="l">
                        <a:buNone/>
                      </a:pPr>
                      <a:endParaRPr lang="zh-CN" altLang="en-US" sz="2400" b="1">
                        <a:latin typeface="宋体" panose="02010600030101010101" pitchFamily="2" charset="-122"/>
                        <a:ea typeface="宋体" panose="02010600030101010101" pitchFamily="2" charset="-122"/>
                      </a:endParaRPr>
                    </a:p>
                  </a:txBody>
                  <a:tcPr>
                    <a:lnR w="12700" cmpd="sng">
                      <a:solidFill>
                        <a:schemeClr val="tx1"/>
                      </a:solidFill>
                      <a:prstDash val="solid"/>
                    </a:lnR>
                    <a:lnT w="12700" cmpd="sng">
                      <a:solidFill>
                        <a:schemeClr val="tx1"/>
                      </a:solidFill>
                      <a:prstDash val="solid"/>
                    </a:lnT>
                  </a:tcPr>
                </a:tc>
                <a:tc>
                  <a:txBody>
                    <a:bodyPr/>
                    <a:lstStyle/>
                    <a:p>
                      <a:pPr algn="l">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利息收入</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利息费用＞</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0</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，差值填入此</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tcPr>
                </a:tc>
                <a:tc>
                  <a:txBody>
                    <a:bodyPr/>
                    <a:lstStyle/>
                    <a:p>
                      <a:pPr algn="l">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利息收入</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利息费用小于</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0</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，差值的绝对值填入此</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buNone/>
                      </a:pP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a:lnL w="12700" cmpd="sng">
                      <a:solidFill>
                        <a:schemeClr val="tx1"/>
                      </a:solidFill>
                      <a:prstDash val="solid"/>
                    </a:lnL>
                    <a:lnT w="12700" cmpd="sng">
                      <a:solidFill>
                        <a:schemeClr val="tx1"/>
                      </a:solidFill>
                      <a:prstDash val="solid"/>
                    </a:lnT>
                  </a:tcPr>
                </a:tc>
              </a:tr>
            </a:tbl>
          </a:graphicData>
        </a:graphic>
      </p:graphicFrame>
      <p:sp>
        <p:nvSpPr>
          <p:cNvPr id="2" name="矩形 1"/>
          <p:cNvSpPr/>
          <p:nvPr/>
        </p:nvSpPr>
        <p:spPr>
          <a:xfrm>
            <a:off x="395605" y="908685"/>
            <a:ext cx="6342380"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52095" y="692785"/>
            <a:ext cx="4572000" cy="768350"/>
          </a:xfrm>
          <a:prstGeom prst="rect">
            <a:avLst/>
          </a:prstGeom>
          <a:noFill/>
        </p:spPr>
        <p:txBody>
          <a:bodyPr wrap="square" rtlCol="0" anchor="t">
            <a:spAutoFit/>
          </a:bodyPr>
          <a:lstStyle/>
          <a:p>
            <a:pPr marL="571500" marR="0" lvl="0" indent="-571500" algn="ctr" defTabSz="914400"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4400" b="1" noProof="0" dirty="0" smtClean="0">
                <a:ln>
                  <a:noFill/>
                </a:ln>
                <a:solidFill>
                  <a:schemeClr val="tx1">
                    <a:lumMod val="95000"/>
                    <a:lumOff val="5000"/>
                  </a:schemeClr>
                </a:solidFill>
                <a:effectLst/>
                <a:uLnTx/>
                <a:uFillTx/>
                <a:latin typeface="+mj-lt"/>
                <a:ea typeface="+mj-ea"/>
                <a:cs typeface="+mj-cs"/>
                <a:sym typeface="+mn-ea"/>
              </a:rPr>
              <a:t>营业利润</a:t>
            </a:r>
            <a:endParaRPr lang="zh-CN" altLang="en-US" sz="4400" b="1" noProof="0" dirty="0" smtClean="0">
              <a:ln>
                <a:noFill/>
              </a:ln>
              <a:solidFill>
                <a:schemeClr val="tx1">
                  <a:lumMod val="95000"/>
                  <a:lumOff val="5000"/>
                </a:schemeClr>
              </a:solidFill>
              <a:effectLst/>
              <a:uLnTx/>
              <a:uFillTx/>
              <a:latin typeface="+mj-lt"/>
              <a:ea typeface="+mj-ea"/>
              <a:cs typeface="+mj-cs"/>
              <a:sym typeface="+mn-ea"/>
            </a:endParaRPr>
          </a:p>
        </p:txBody>
      </p:sp>
      <p:graphicFrame>
        <p:nvGraphicFramePr>
          <p:cNvPr id="60438" name="Group 22"/>
          <p:cNvGraphicFramePr>
            <a:graphicFrameLocks noGrp="1"/>
          </p:cNvGraphicFramePr>
          <p:nvPr>
            <p:custDataLst>
              <p:tags r:id="rId2"/>
            </p:custDataLst>
          </p:nvPr>
        </p:nvGraphicFramePr>
        <p:xfrm>
          <a:off x="107950" y="1556385"/>
          <a:ext cx="9014460" cy="4491355"/>
        </p:xfrm>
        <a:graphic>
          <a:graphicData uri="http://schemas.openxmlformats.org/drawingml/2006/table">
            <a:tbl>
              <a:tblPr/>
              <a:tblGrid>
                <a:gridCol w="2816860"/>
                <a:gridCol w="6197600"/>
              </a:tblGrid>
              <a:tr h="66929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年报营业利润公式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189293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zh-CN" altLang="en-US" sz="24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营业利润</a:t>
                      </a:r>
                      <a:r>
                        <a:rPr kumimoji="0" lang="en-US" altLang="zh-CN" sz="2400" b="0" i="0" u="none" strike="noStrike" cap="none" normalizeH="0" baseline="0" dirty="0" smtClean="0">
                          <a:ln>
                            <a:noFill/>
                          </a:ln>
                          <a:solidFill>
                            <a:schemeClr val="tx1"/>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营业收入</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营业成本</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税金及附加</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销售费用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管理费用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财务费用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研发费用</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资产减值损失+</a:t>
                      </a:r>
                      <a:r>
                        <a:rPr kumimoji="0" lang="zh-CN" altLang="en-US"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信用减值损失</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+公允价值变动收益+</a:t>
                      </a:r>
                      <a:r>
                        <a:rPr kumimoji="0" lang="zh-CN" altLang="en-US"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净敞口套期收益</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投资收益+</a:t>
                      </a:r>
                      <a:r>
                        <a:rPr kumimoji="0" lang="zh-CN" altLang="en-US"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资产处置收益</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+其他收益</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r h="1929130">
                <a:tc>
                  <a:txBody>
                    <a:bodyPr/>
                    <a:lstStyle/>
                    <a:p>
                      <a:pPr marL="0" marR="0" lvl="0" indent="0" algn="ctr" defTabSz="914400" rtl="0" eaLnBrk="1" fontAlgn="ctr" latinLnBrk="0" hangingPunct="1">
                        <a:lnSpc>
                          <a:spcPct val="100000"/>
                        </a:lnSpc>
                        <a:spcBef>
                          <a:spcPct val="0"/>
                        </a:spcBef>
                        <a:spcAft>
                          <a:spcPct val="0"/>
                        </a:spcAft>
                        <a:buClrTx/>
                        <a:buSzTx/>
                        <a:buFontTx/>
                        <a:buNone/>
                      </a:pP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小企业会计准则</a:t>
                      </a: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和《企业会计制度》</a:t>
                      </a:r>
                      <a:endParaRPr kumimoji="0" lang="zh-CN" altLang="en-US" sz="2400" b="0"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lvl="0"/>
                      <a:r>
                        <a:rPr lang="zh-CN" altLang="en-US" sz="2400" b="1" dirty="0" smtClean="0">
                          <a:solidFill>
                            <a:schemeClr val="tx1">
                              <a:lumMod val="95000"/>
                              <a:lumOff val="5000"/>
                            </a:schemeClr>
                          </a:solidFill>
                        </a:rPr>
                        <a:t>营业利润=营业收入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营业成本</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税金及附加</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销售费用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管理费用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财务费用</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投资收益</a:t>
                      </a:r>
                      <a:endParaRPr kumimoji="0" lang="zh-CN" altLang="en-US" sz="2400" b="1" i="0" u="none" strike="noStrike" cap="none" normalizeH="0" baseline="0" dirty="0" smtClean="0">
                        <a:ln>
                          <a:noFill/>
                        </a:ln>
                        <a:solidFill>
                          <a:schemeClr val="tx1">
                            <a:lumMod val="95000"/>
                            <a:lumOff val="5000"/>
                          </a:schemeClr>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难点指标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3" name="矩形 2"/>
          <p:cNvSpPr/>
          <p:nvPr/>
        </p:nvSpPr>
        <p:spPr>
          <a:xfrm>
            <a:off x="899795" y="802640"/>
            <a:ext cx="2680335"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矩形 25"/>
          <p:cNvSpPr/>
          <p:nvPr/>
        </p:nvSpPr>
        <p:spPr>
          <a:xfrm>
            <a:off x="395910" y="908685"/>
            <a:ext cx="5500726" cy="583565"/>
          </a:xfrm>
          <a:prstGeom prst="rect">
            <a:avLst/>
          </a:prstGeom>
        </p:spPr>
        <p:txBody>
          <a:bodyPr wrap="square">
            <a:spAutoFit/>
          </a:bodyPr>
          <a:lstStyle/>
          <a:p>
            <a:pPr marL="457200" indent="-457200">
              <a:buFont typeface="Arial" panose="020B0604020202020204" pitchFamily="34" charset="0"/>
              <a:buChar char="•"/>
            </a:pPr>
            <a:r>
              <a:rPr lang="zh-CN" altLang="en-US" sz="3200" b="1" noProof="0" dirty="0" smtClean="0">
                <a:ln>
                  <a:noFill/>
                </a:ln>
                <a:effectLst/>
                <a:uLnTx/>
                <a:uFillTx/>
                <a:latin typeface="+mn-lt"/>
                <a:ea typeface="+mn-ea"/>
              </a:rPr>
              <a:t>营 业 利 润（定报）</a:t>
            </a:r>
            <a:endParaRPr lang="zh-CN" altLang="en-US" sz="3200" b="1" noProof="0" dirty="0" smtClean="0">
              <a:ln>
                <a:noFill/>
              </a:ln>
              <a:effectLst/>
              <a:uLnTx/>
              <a:uFillTx/>
              <a:latin typeface="+mn-lt"/>
              <a:ea typeface="+mn-ea"/>
            </a:endParaRPr>
          </a:p>
        </p:txBody>
      </p:sp>
      <p:graphicFrame>
        <p:nvGraphicFramePr>
          <p:cNvPr id="9" name="Group 22"/>
          <p:cNvGraphicFramePr>
            <a:graphicFrameLocks noGrp="1"/>
          </p:cNvGraphicFramePr>
          <p:nvPr/>
        </p:nvGraphicFramePr>
        <p:xfrm>
          <a:off x="0" y="1785620"/>
          <a:ext cx="9144000" cy="4191635"/>
        </p:xfrm>
        <a:graphic>
          <a:graphicData uri="http://schemas.openxmlformats.org/drawingml/2006/table">
            <a:tbl>
              <a:tblPr/>
              <a:tblGrid>
                <a:gridCol w="3011805"/>
                <a:gridCol w="6132195"/>
              </a:tblGrid>
              <a:tr h="154559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4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srgbClr val="FFFF00"/>
                          </a:solidFill>
                          <a:effectLst/>
                          <a:uLnTx/>
                          <a:uFillTx/>
                          <a:latin typeface="+mn-lt"/>
                          <a:ea typeface="+mn-ea"/>
                          <a:cs typeface="+mn-cs"/>
                        </a:rPr>
                        <a:t>定报平台营业利润审核公式</a:t>
                      </a:r>
                      <a:endParaRPr kumimoji="0" lang="zh-CN" altLang="en-US" sz="24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646045">
                <a:tc>
                  <a:txBody>
                    <a:bodyPr/>
                    <a:lstStyle/>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小企业会计准则</a:t>
                      </a:r>
                      <a:r>
                        <a:rPr kumimoji="0" lang="en-US" altLang="zh-CN"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lang="en-US" altLang="zh-CN" sz="2400" dirty="0" smtClean="0">
                          <a:ln>
                            <a:noFill/>
                          </a:ln>
                          <a:solidFill>
                            <a:srgbClr val="000000"/>
                          </a:solidFill>
                          <a:effectLst/>
                          <a:latin typeface="华文中宋" panose="02010600040101010101" pitchFamily="2" charset="-122"/>
                          <a:ea typeface="华文中宋" panose="02010600040101010101" pitchFamily="2" charset="-122"/>
                          <a:sym typeface="+mn-ea"/>
                        </a:rPr>
                        <a:t>《</a:t>
                      </a:r>
                      <a:r>
                        <a:rPr lang="zh-CN" altLang="en-US" sz="2400" dirty="0" smtClean="0">
                          <a:ln>
                            <a:noFill/>
                          </a:ln>
                          <a:solidFill>
                            <a:srgbClr val="000000"/>
                          </a:solidFill>
                          <a:effectLst/>
                          <a:latin typeface="华文中宋" panose="02010600040101010101" pitchFamily="2" charset="-122"/>
                          <a:ea typeface="华文中宋" panose="02010600040101010101" pitchFamily="2" charset="-122"/>
                          <a:sym typeface="+mn-ea"/>
                        </a:rPr>
                        <a:t>其他企业会计准则》</a:t>
                      </a:r>
                      <a:endPar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sym typeface="+mn-ea"/>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zh-CN" altLang="en-US" sz="16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lang="zh-CN" altLang="en-US" sz="3200" b="1" dirty="0" smtClean="0">
                          <a:solidFill>
                            <a:srgbClr val="FF0000"/>
                          </a:solidFill>
                          <a:latin typeface="微软雅黑" panose="020B0503020204020204" pitchFamily="34" charset="-122"/>
                          <a:ea typeface="微软雅黑" panose="020B0503020204020204" pitchFamily="34" charset="-122"/>
                        </a:rPr>
                        <a:t>等于</a:t>
                      </a:r>
                      <a:r>
                        <a:rPr lang="zh-CN" altLang="en-US" sz="1600" dirty="0" smtClean="0">
                          <a:solidFill>
                            <a:srgbClr val="0000FF"/>
                          </a:solidFill>
                          <a:latin typeface="微软雅黑" panose="020B0503020204020204" pitchFamily="34" charset="-122"/>
                          <a:ea typeface="微软雅黑" panose="020B0503020204020204" pitchFamily="34" charset="-122"/>
                        </a:rPr>
                        <a:t>营业收入</a:t>
                      </a:r>
                      <a:r>
                        <a:rPr lang="en-US" altLang="zh-CN" sz="1600" dirty="0" smtClean="0">
                          <a:solidFill>
                            <a:srgbClr val="0000FF"/>
                          </a:solidFill>
                          <a:latin typeface="微软雅黑" panose="020B0503020204020204" pitchFamily="34" charset="-122"/>
                          <a:ea typeface="微软雅黑" panose="020B0503020204020204" pitchFamily="34" charset="-122"/>
                        </a:rPr>
                        <a:t>-</a:t>
                      </a:r>
                      <a:r>
                        <a:rPr lang="zh-CN" altLang="en-US" sz="1600" dirty="0" smtClean="0">
                          <a:solidFill>
                            <a:srgbClr val="0000FF"/>
                          </a:solidFill>
                          <a:latin typeface="微软雅黑" panose="020B0503020204020204" pitchFamily="34" charset="-122"/>
                          <a:ea typeface="微软雅黑" panose="020B0503020204020204" pitchFamily="34" charset="-122"/>
                        </a:rPr>
                        <a:t>营业</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成本</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税金及附加</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销售费用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管理费用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研发费用</a:t>
                      </a:r>
                      <a:r>
                        <a:rPr lang="en-US" altLang="zh-CN" sz="1600" kern="1200" dirty="0" smtClean="0">
                          <a:solidFill>
                            <a:srgbClr val="0000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0000FF"/>
                          </a:solidFill>
                          <a:latin typeface="微软雅黑" panose="020B0503020204020204" pitchFamily="34" charset="-122"/>
                          <a:ea typeface="微软雅黑" panose="020B0503020204020204" pitchFamily="34" charset="-122"/>
                          <a:cs typeface="+mn-cs"/>
                        </a:rPr>
                        <a:t>财务费用</a:t>
                      </a:r>
                      <a:endParaRPr kumimoji="0" lang="zh-CN" altLang="en-US" sz="1600" b="0"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4" name="内容占位符 3"/>
          <p:cNvSpPr>
            <a:spLocks noGrp="1"/>
          </p:cNvSpPr>
          <p:nvPr>
            <p:ph idx="1"/>
          </p:nvPr>
        </p:nvSpPr>
        <p:spPr>
          <a:xfrm>
            <a:off x="64770" y="1684655"/>
            <a:ext cx="9043035" cy="4395470"/>
          </a:xfrm>
          <a:solidFill>
            <a:schemeClr val="bg1"/>
          </a:solidFill>
          <a:ln w="76200">
            <a:solidFill>
              <a:srgbClr val="FF0000"/>
            </a:solidFill>
          </a:ln>
        </p:spPr>
        <p:txBody>
          <a:bodyPr>
            <a:normAutofit/>
          </a:bodyPr>
          <a:lstStyle/>
          <a:p>
            <a:pPr algn="l">
              <a:buFont typeface="Wingdings" panose="05000000000000000000" pitchFamily="2" charset="2"/>
            </a:pPr>
            <a:endParaRPr lang="zh-CN" altLang="en-US" sz="2000" b="1" dirty="0">
              <a:solidFill>
                <a:srgbClr val="FF0000"/>
              </a:solidFill>
              <a:cs typeface="Arial" panose="020B0604020202020204" pitchFamily="34" charset="0"/>
              <a:sym typeface="+mn-ea"/>
            </a:endParaRPr>
          </a:p>
          <a:p>
            <a:pPr algn="l">
              <a:spcBef>
                <a:spcPts val="600"/>
              </a:spcBef>
              <a:buFont typeface="Wingdings" panose="05000000000000000000" pitchFamily="2" charset="2"/>
            </a:pPr>
            <a:r>
              <a:rPr lang="zh-CN" altLang="en-US" sz="3555" b="1" dirty="0">
                <a:solidFill>
                  <a:srgbClr val="FF0000"/>
                </a:solidFill>
                <a:cs typeface="Arial" panose="020B0604020202020204" pitchFamily="34" charset="0"/>
                <a:sym typeface="+mn-ea"/>
              </a:rPr>
              <a:t>定报平台提示报错的两种情况：</a:t>
            </a:r>
            <a:endParaRPr lang="zh-CN" altLang="en-US" sz="2800" b="1" dirty="0">
              <a:solidFill>
                <a:schemeClr val="tx1"/>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800" b="1" dirty="0">
                <a:solidFill>
                  <a:schemeClr val="tx1"/>
                </a:solidFill>
                <a:cs typeface="Arial" panose="020B0604020202020204" pitchFamily="34" charset="0"/>
                <a:sym typeface="+mn-ea"/>
              </a:rPr>
              <a:t>1.</a:t>
            </a:r>
            <a:r>
              <a:rPr lang="zh-CN" altLang="en-US" sz="2800" b="1" dirty="0">
                <a:solidFill>
                  <a:schemeClr val="tx1"/>
                </a:solidFill>
                <a:cs typeface="Arial" panose="020B0604020202020204" pitchFamily="34" charset="0"/>
                <a:sym typeface="+mn-ea"/>
              </a:rPr>
              <a:t>企业利润表中含有资产减值损失、信用减值损失、公允价值变动收益、净敞口套期收益、投资收益、资产处置收益、其他收益，因此导致的误差（注意不要将之加在其他指标上，填写说明即可）。</a:t>
            </a:r>
            <a:endParaRPr lang="zh-CN" altLang="en-US" sz="2800" b="1" dirty="0">
              <a:solidFill>
                <a:schemeClr val="tx1"/>
              </a:solidFill>
              <a:cs typeface="Arial" panose="020B0604020202020204" pitchFamily="34" charset="0"/>
              <a:sym typeface="+mn-ea"/>
            </a:endParaRPr>
          </a:p>
          <a:p>
            <a:pPr marL="0" indent="0" algn="l">
              <a:spcBef>
                <a:spcPts val="600"/>
              </a:spcBef>
              <a:buFont typeface="Wingdings" panose="05000000000000000000" pitchFamily="2" charset="2"/>
              <a:buNone/>
            </a:pPr>
            <a:r>
              <a:rPr lang="en-US" altLang="zh-CN" sz="2800" b="1" dirty="0">
                <a:solidFill>
                  <a:schemeClr val="tx1"/>
                </a:solidFill>
                <a:latin typeface="+mn-lt"/>
                <a:cs typeface="Arial" panose="020B0604020202020204" pitchFamily="34" charset="0"/>
              </a:rPr>
              <a:t>2.</a:t>
            </a:r>
            <a:r>
              <a:rPr lang="zh-CN" altLang="en-US" sz="2800" b="1" dirty="0">
                <a:solidFill>
                  <a:schemeClr val="tx1"/>
                </a:solidFill>
                <a:latin typeface="+mn-lt"/>
                <a:cs typeface="Arial" panose="020B0604020202020204" pitchFamily="34" charset="0"/>
              </a:rPr>
              <a:t>因四舍五入导致，只在</a:t>
            </a:r>
            <a:r>
              <a:rPr lang="en-US" altLang="zh-CN" sz="2800" b="1" dirty="0">
                <a:solidFill>
                  <a:schemeClr val="tx1"/>
                </a:solidFill>
                <a:latin typeface="+mn-lt"/>
                <a:cs typeface="Arial" panose="020B0604020202020204" pitchFamily="34" charset="0"/>
              </a:rPr>
              <a:t>“</a:t>
            </a:r>
            <a:r>
              <a:rPr lang="zh-CN" altLang="en-US" sz="2800" b="1" dirty="0">
                <a:solidFill>
                  <a:schemeClr val="tx1"/>
                </a:solidFill>
                <a:latin typeface="+mn-lt"/>
                <a:cs typeface="Arial" panose="020B0604020202020204" pitchFamily="34" charset="0"/>
              </a:rPr>
              <a:t>营业利润</a:t>
            </a:r>
            <a:r>
              <a:rPr lang="en-US" altLang="zh-CN" sz="2800" b="1" dirty="0">
                <a:solidFill>
                  <a:schemeClr val="tx1"/>
                </a:solidFill>
                <a:latin typeface="+mn-lt"/>
                <a:cs typeface="Arial" panose="020B0604020202020204" pitchFamily="34" charset="0"/>
              </a:rPr>
              <a:t>”</a:t>
            </a:r>
            <a:r>
              <a:rPr lang="zh-CN" altLang="en-US" sz="2800" b="1" dirty="0">
                <a:solidFill>
                  <a:schemeClr val="tx1"/>
                </a:solidFill>
                <a:latin typeface="+mn-lt"/>
                <a:cs typeface="Arial" panose="020B0604020202020204" pitchFamily="34" charset="0"/>
              </a:rPr>
              <a:t>上四舍五入，其他指标如实填写。</a:t>
            </a: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endParaRPr lang="zh-CN" altLang="en-US" sz="2000" b="1" dirty="0">
              <a:solidFill>
                <a:srgbClr val="FF0000"/>
              </a:solidFill>
              <a:latin typeface="+mn-lt"/>
              <a:cs typeface="Arial" panose="020B0604020202020204" pitchFamily="34" charset="0"/>
              <a:sym typeface="+mn-ea"/>
            </a:endParaRPr>
          </a:p>
        </p:txBody>
      </p:sp>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难点指标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Par">
                                  <p:stCondLst>
                                    <p:cond delay="0"/>
                                  </p:stCondLst>
                                  <p:childTnLst>
                                    <p:set>
                                      <p:cBhvr>
                                        <p:cTn id="16" dur="500"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uiExpand="1" build="p"/>
      <p:bldP spid="4" grpId="1"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难点指标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148482" name="矩形 28"/>
          <p:cNvSpPr>
            <a:spLocks noChangeArrowheads="1"/>
          </p:cNvSpPr>
          <p:nvPr/>
        </p:nvSpPr>
        <p:spPr bwMode="auto">
          <a:xfrm>
            <a:off x="1143000" y="2571750"/>
            <a:ext cx="4754880" cy="460375"/>
          </a:xfrm>
          <a:prstGeom prst="rect">
            <a:avLst/>
          </a:prstGeom>
          <a:noFill/>
          <a:ln w="9525">
            <a:noFill/>
            <a:miter lim="800000"/>
          </a:ln>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rPr>
              <a:t>两个利润、不要人为进行数据调整</a:t>
            </a:r>
            <a:endParaRPr lang="zh-CN" altLang="en-US" sz="2400">
              <a:solidFill>
                <a:schemeClr val="bg1"/>
              </a:solidFill>
            </a:endParaRPr>
          </a:p>
        </p:txBody>
      </p:sp>
      <p:graphicFrame>
        <p:nvGraphicFramePr>
          <p:cNvPr id="8" name="Group 22"/>
          <p:cNvGraphicFramePr>
            <a:graphicFrameLocks noGrp="1"/>
          </p:cNvGraphicFramePr>
          <p:nvPr>
            <p:custDataLst>
              <p:tags r:id="rId2"/>
            </p:custDataLst>
          </p:nvPr>
        </p:nvGraphicFramePr>
        <p:xfrm>
          <a:off x="0" y="2143125"/>
          <a:ext cx="9144000" cy="3578860"/>
        </p:xfrm>
        <a:graphic>
          <a:graphicData uri="http://schemas.openxmlformats.org/drawingml/2006/table">
            <a:tbl>
              <a:tblPr/>
              <a:tblGrid>
                <a:gridCol w="3071495"/>
                <a:gridCol w="6072505"/>
              </a:tblGrid>
              <a:tr h="64325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年报和定报利润总额平台审核公式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93560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小企业会计准则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其他企业会计准则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营业利润</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营业外支出</a:t>
                      </a:r>
                      <a:endParaRPr lang="zh-CN" altLang="en-US" sz="2400" b="1" dirty="0" smtClean="0">
                        <a:solidFill>
                          <a:schemeClr val="tx1">
                            <a:lumMod val="95000"/>
                            <a:lumOff val="5000"/>
                          </a:schemeClr>
                        </a:solidFill>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148494" name="矩形 8"/>
          <p:cNvSpPr>
            <a:spLocks noChangeArrowheads="1"/>
          </p:cNvSpPr>
          <p:nvPr/>
        </p:nvSpPr>
        <p:spPr bwMode="auto">
          <a:xfrm>
            <a:off x="899835" y="1124585"/>
            <a:ext cx="3282315" cy="645160"/>
          </a:xfrm>
          <a:prstGeom prst="rect">
            <a:avLst/>
          </a:prstGeom>
          <a:noFill/>
          <a:ln w="9525">
            <a:noFill/>
            <a:miter lim="800000"/>
          </a:ln>
        </p:spPr>
        <p:txBody>
          <a:bodyPr wrap="none">
            <a:spAutoFit/>
          </a:bodyPr>
          <a:lstStyle/>
          <a:p>
            <a:pPr marL="571500" indent="-571500" algn="ctr">
              <a:buFont typeface="Arial" panose="020B0604020202020204" pitchFamily="34" charset="0"/>
              <a:buChar char="•"/>
            </a:pPr>
            <a:r>
              <a:rPr lang="zh-CN" altLang="en-US" sz="3600" b="1" noProof="0" dirty="0" smtClean="0">
                <a:ln>
                  <a:noFill/>
                </a:ln>
                <a:solidFill>
                  <a:schemeClr val="tx1"/>
                </a:solidFill>
                <a:effectLst/>
                <a:uLnTx/>
                <a:uFillTx/>
                <a:latin typeface="宋体" panose="02010600030101010101" pitchFamily="2" charset="-122"/>
                <a:cs typeface="宋体" panose="02010600030101010101" pitchFamily="2" charset="-122"/>
              </a:rPr>
              <a:t>利</a:t>
            </a:r>
            <a:r>
              <a:rPr lang="zh-CN" altLang="en-US" sz="3600" b="1" dirty="0">
                <a:solidFill>
                  <a:schemeClr val="tx1"/>
                </a:solidFill>
                <a:latin typeface="宋体" panose="02010600030101010101" pitchFamily="2" charset="-122"/>
                <a:cs typeface="宋体" panose="02010600030101010101" pitchFamily="2" charset="-122"/>
              </a:rPr>
              <a:t> 润 总 额</a:t>
            </a:r>
            <a:endParaRPr lang="zh-CN" altLang="en-US" sz="3600" b="1" dirty="0">
              <a:solidFill>
                <a:schemeClr val="tx1"/>
              </a:solidFill>
              <a:latin typeface="宋体" panose="02010600030101010101" pitchFamily="2" charset="-122"/>
              <a:cs typeface="宋体" panose="02010600030101010101" pitchFamily="2" charset="-122"/>
            </a:endParaRPr>
          </a:p>
        </p:txBody>
      </p:sp>
      <p:sp>
        <p:nvSpPr>
          <p:cNvPr id="2" name="文本框 1"/>
          <p:cNvSpPr txBox="1"/>
          <p:nvPr/>
        </p:nvSpPr>
        <p:spPr>
          <a:xfrm>
            <a:off x="10600055" y="6319520"/>
            <a:ext cx="3048000" cy="36830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难点指标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148482" name="矩形 28"/>
          <p:cNvSpPr>
            <a:spLocks noChangeArrowheads="1"/>
          </p:cNvSpPr>
          <p:nvPr/>
        </p:nvSpPr>
        <p:spPr bwMode="auto">
          <a:xfrm>
            <a:off x="1143000" y="2571750"/>
            <a:ext cx="4754880" cy="460375"/>
          </a:xfrm>
          <a:prstGeom prst="rect">
            <a:avLst/>
          </a:prstGeom>
          <a:noFill/>
          <a:ln w="9525">
            <a:noFill/>
            <a:miter lim="800000"/>
          </a:ln>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rPr>
              <a:t>两个利润、不要人为进行数据调整</a:t>
            </a:r>
            <a:endParaRPr lang="zh-CN" altLang="en-US" sz="2400">
              <a:solidFill>
                <a:schemeClr val="bg1"/>
              </a:solidFill>
            </a:endParaRPr>
          </a:p>
        </p:txBody>
      </p:sp>
      <p:graphicFrame>
        <p:nvGraphicFramePr>
          <p:cNvPr id="8" name="Group 22"/>
          <p:cNvGraphicFramePr>
            <a:graphicFrameLocks noGrp="1"/>
          </p:cNvGraphicFramePr>
          <p:nvPr>
            <p:custDataLst>
              <p:tags r:id="rId2"/>
            </p:custDataLst>
          </p:nvPr>
        </p:nvGraphicFramePr>
        <p:xfrm>
          <a:off x="0" y="2143125"/>
          <a:ext cx="9144000" cy="3578860"/>
        </p:xfrm>
        <a:graphic>
          <a:graphicData uri="http://schemas.openxmlformats.org/drawingml/2006/table">
            <a:tbl>
              <a:tblPr/>
              <a:tblGrid>
                <a:gridCol w="3071495"/>
                <a:gridCol w="6072505"/>
              </a:tblGrid>
              <a:tr h="64325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会计制度</a:t>
                      </a:r>
                      <a:endParaRPr kumimoji="0" lang="zh-CN" altLang="en-US" sz="2800" b="1"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c>
                  <a: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rgbClr val="FFFF00"/>
                          </a:solidFill>
                          <a:effectLst/>
                          <a:uLnTx/>
                          <a:uFillTx/>
                          <a:latin typeface="+mn-lt"/>
                          <a:ea typeface="+mn-ea"/>
                          <a:cs typeface="+mn-cs"/>
                        </a:rPr>
                        <a:t>年报和定报利润总额平台审核公式</a:t>
                      </a:r>
                      <a:endParaRPr kumimoji="0" lang="zh-CN" altLang="en-US" sz="2800" b="1" i="0" u="none" strike="noStrike" kern="1200" cap="none" spc="0" normalizeH="0" baseline="0" noProof="0" dirty="0">
                        <a:ln>
                          <a:noFill/>
                        </a:ln>
                        <a:solidFill>
                          <a:srgbClr val="FFFF00"/>
                        </a:solidFill>
                        <a:effectLst/>
                        <a:uLnTx/>
                        <a:uFillTx/>
                        <a:latin typeface="+mn-lt"/>
                        <a:ea typeface="+mn-ea"/>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AAAAFF"/>
                    </a:solidFill>
                  </a:tcPr>
                </a:tc>
              </a:tr>
              <a:tr h="2935605">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企业会计准则</a:t>
                      </a: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小企业会计准则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r>
                        <a:rPr kumimoji="0" lang="en-US" altLang="zh-CN"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a:t>
                      </a:r>
                      <a:r>
                        <a:rPr kumimoji="0" lang="zh-CN" altLang="en-US" sz="2400" b="0" i="0" u="none" strike="noStrike" cap="none" normalizeH="0" baseline="0" dirty="0" smtClean="0">
                          <a:ln>
                            <a:noFill/>
                          </a:ln>
                          <a:solidFill>
                            <a:srgbClr val="000000"/>
                          </a:solidFill>
                          <a:effectLst/>
                          <a:latin typeface="华文中宋" panose="02010600040101010101" pitchFamily="2" charset="-122"/>
                          <a:ea typeface="华文中宋" panose="02010600040101010101" pitchFamily="2" charset="-122"/>
                        </a:rPr>
                        <a:t>其他企业会计准则</a:t>
                      </a:r>
                      <a:r>
                        <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rPr>
                        <a:t>》</a:t>
                      </a: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en-US" altLang="zh-CN"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p>
                      <a:pPr marL="0" marR="0" lvl="0" indent="0" algn="l" defTabSz="914400" rtl="0" eaLnBrk="1" fontAlgn="ctr" latinLnBrk="0" hangingPunct="1">
                        <a:lnSpc>
                          <a:spcPct val="100000"/>
                        </a:lnSpc>
                        <a:spcBef>
                          <a:spcPct val="0"/>
                        </a:spcBef>
                        <a:spcAft>
                          <a:spcPct val="0"/>
                        </a:spcAft>
                        <a:buClrTx/>
                        <a:buSzTx/>
                        <a:buFontTx/>
                        <a:buNone/>
                        <a:defRPr/>
                      </a:pPr>
                      <a:endParaRPr kumimoji="0" lang="zh-CN" altLang="en-US" sz="2400" b="0" i="0" u="none" strike="noStrike" kern="1200" cap="none" normalizeH="0" baseline="0" dirty="0" smtClean="0">
                        <a:ln>
                          <a:noFill/>
                        </a:ln>
                        <a:solidFill>
                          <a:srgbClr val="000000"/>
                        </a:solidFill>
                        <a:effectLst/>
                        <a:latin typeface="华文中宋" panose="02010600040101010101" pitchFamily="2" charset="-122"/>
                        <a:ea typeface="华文中宋" panose="02010600040101010101" pitchFamily="2" charset="-122"/>
                        <a:cs typeface="+mn-cs"/>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defRPr/>
                      </a:pP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营业利润</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营业外收入</a:t>
                      </a:r>
                      <a:r>
                        <a:rPr lang="en-US" altLang="zh-CN" sz="2400" b="1" dirty="0" smtClean="0">
                          <a:solidFill>
                            <a:schemeClr val="tx1">
                              <a:lumMod val="95000"/>
                              <a:lumOff val="5000"/>
                            </a:schemeClr>
                          </a:solidFill>
                        </a:rPr>
                        <a:t>-</a:t>
                      </a:r>
                      <a:r>
                        <a:rPr lang="zh-CN" altLang="en-US" sz="2400" b="1" dirty="0" smtClean="0">
                          <a:solidFill>
                            <a:schemeClr val="tx1">
                              <a:lumMod val="95000"/>
                              <a:lumOff val="5000"/>
                            </a:schemeClr>
                          </a:solidFill>
                        </a:rPr>
                        <a:t>营业外支出</a:t>
                      </a:r>
                      <a:endParaRPr lang="zh-CN" altLang="en-US" sz="2400" b="1" dirty="0" smtClean="0">
                        <a:solidFill>
                          <a:schemeClr val="tx1">
                            <a:lumMod val="95000"/>
                            <a:lumOff val="5000"/>
                          </a:schemeClr>
                        </a:solidFill>
                      </a:endParaRPr>
                    </a:p>
                  </a:txBody>
                  <a:tcPr marL="9525" marR="9525" marT="9522"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2E2FF"/>
                    </a:solidFill>
                  </a:tcPr>
                </a:tc>
              </a:tr>
            </a:tbl>
          </a:graphicData>
        </a:graphic>
      </p:graphicFrame>
      <p:sp>
        <p:nvSpPr>
          <p:cNvPr id="148494" name="矩形 8"/>
          <p:cNvSpPr>
            <a:spLocks noChangeArrowheads="1"/>
          </p:cNvSpPr>
          <p:nvPr/>
        </p:nvSpPr>
        <p:spPr bwMode="auto">
          <a:xfrm>
            <a:off x="899835" y="1124585"/>
            <a:ext cx="3282315" cy="645160"/>
          </a:xfrm>
          <a:prstGeom prst="rect">
            <a:avLst/>
          </a:prstGeom>
          <a:noFill/>
          <a:ln w="9525">
            <a:noFill/>
            <a:miter lim="800000"/>
          </a:ln>
        </p:spPr>
        <p:txBody>
          <a:bodyPr wrap="none">
            <a:spAutoFit/>
          </a:bodyPr>
          <a:lstStyle/>
          <a:p>
            <a:pPr marL="571500" indent="-571500" algn="ctr">
              <a:buFont typeface="Arial" panose="020B0604020202020204" pitchFamily="34" charset="0"/>
              <a:buChar char="•"/>
            </a:pPr>
            <a:r>
              <a:rPr lang="zh-CN" altLang="en-US" sz="3600" b="1" noProof="0" dirty="0" smtClean="0">
                <a:ln>
                  <a:noFill/>
                </a:ln>
                <a:solidFill>
                  <a:schemeClr val="tx1"/>
                </a:solidFill>
                <a:effectLst/>
                <a:uLnTx/>
                <a:uFillTx/>
                <a:latin typeface="宋体" panose="02010600030101010101" pitchFamily="2" charset="-122"/>
                <a:cs typeface="宋体" panose="02010600030101010101" pitchFamily="2" charset="-122"/>
              </a:rPr>
              <a:t>利</a:t>
            </a:r>
            <a:r>
              <a:rPr lang="zh-CN" altLang="en-US" sz="3600" b="1" dirty="0">
                <a:solidFill>
                  <a:schemeClr val="tx1"/>
                </a:solidFill>
                <a:latin typeface="宋体" panose="02010600030101010101" pitchFamily="2" charset="-122"/>
                <a:cs typeface="宋体" panose="02010600030101010101" pitchFamily="2" charset="-122"/>
              </a:rPr>
              <a:t> 润 总 额</a:t>
            </a:r>
            <a:endParaRPr lang="zh-CN" altLang="en-US" sz="3600" b="1" dirty="0">
              <a:solidFill>
                <a:schemeClr val="tx1"/>
              </a:solidFill>
              <a:latin typeface="宋体" panose="02010600030101010101" pitchFamily="2" charset="-122"/>
              <a:cs typeface="宋体" panose="02010600030101010101" pitchFamily="2" charset="-122"/>
            </a:endParaRPr>
          </a:p>
        </p:txBody>
      </p:sp>
      <p:sp>
        <p:nvSpPr>
          <p:cNvPr id="6" name="矩形 5"/>
          <p:cNvSpPr/>
          <p:nvPr/>
        </p:nvSpPr>
        <p:spPr>
          <a:xfrm>
            <a:off x="0" y="26670"/>
            <a:ext cx="9107170" cy="6243955"/>
          </a:xfrm>
          <a:prstGeom prst="rect">
            <a:avLst/>
          </a:prstGeom>
          <a:solidFill>
            <a:schemeClr val="bg1"/>
          </a:solidFill>
          <a:ln w="38100">
            <a:solidFill>
              <a:srgbClr val="FF0000"/>
            </a:solidFill>
          </a:ln>
        </p:spPr>
        <p:txBody>
          <a:bodyPr wrap="square">
            <a:noAutofit/>
          </a:bodyPr>
          <a:lstStyle/>
          <a:p>
            <a:pPr marL="342900" indent="-342900">
              <a:defRPr/>
            </a:pPr>
            <a:r>
              <a:rPr lang="en-US" altLang="zh-CN" sz="2300" dirty="0" smtClean="0">
                <a:ln>
                  <a:solidFill>
                    <a:srgbClr val="FFFFFF"/>
                  </a:solidFill>
                </a:ln>
                <a:solidFill>
                  <a:srgbClr val="FF0000"/>
                </a:solidFill>
                <a:effectLst>
                  <a:outerShdw blurRad="50800" dist="38100" dir="2700000" algn="tl" rotWithShape="0">
                    <a:prstClr val="black">
                      <a:alpha val="40000"/>
                    </a:prstClr>
                  </a:outerShdw>
                </a:effectLst>
                <a:latin typeface="华文琥珀" panose="02010800040101010101" pitchFamily="2" charset="-122"/>
                <a:ea typeface="华文琥珀" panose="02010800040101010101" pitchFamily="2" charset="-122"/>
              </a:rPr>
              <a:t>                                                  </a:t>
            </a:r>
            <a:r>
              <a:rPr lang="zh-CN" altLang="en-US" sz="4400" b="1" noProof="0" dirty="0" smtClean="0">
                <a:ln>
                  <a:noFill/>
                </a:ln>
                <a:solidFill>
                  <a:schemeClr val="tx1">
                    <a:lumMod val="95000"/>
                    <a:lumOff val="5000"/>
                  </a:schemeClr>
                </a:solidFill>
                <a:effectLst/>
                <a:uLnTx/>
                <a:uFillTx/>
                <a:latin typeface="+mj-lt"/>
                <a:ea typeface="+mj-ea"/>
                <a:cs typeface="+mj-cs"/>
              </a:rPr>
              <a:t> 总   结</a:t>
            </a:r>
            <a:endParaRPr lang="zh-CN" altLang="en-US" sz="4400" b="1" noProof="0" dirty="0" smtClean="0">
              <a:ln>
                <a:noFill/>
              </a:ln>
              <a:solidFill>
                <a:schemeClr val="tx1">
                  <a:lumMod val="95000"/>
                  <a:lumOff val="5000"/>
                </a:schemeClr>
              </a:solidFill>
              <a:effectLst/>
              <a:uLnTx/>
              <a:uFillTx/>
              <a:latin typeface="+mj-lt"/>
              <a:ea typeface="+mj-ea"/>
              <a:cs typeface="+mj-cs"/>
            </a:endParaRPr>
          </a:p>
          <a:p>
            <a:pPr marL="342900" indent="-342900">
              <a:defRPr/>
            </a:pPr>
            <a:r>
              <a:rPr lang="zh-CN" altLang="en-US" sz="2800" b="1" noProof="0" dirty="0" smtClean="0">
                <a:ln>
                  <a:noFill/>
                </a:ln>
                <a:solidFill>
                  <a:schemeClr val="tx1">
                    <a:lumMod val="95000"/>
                    <a:lumOff val="5000"/>
                  </a:schemeClr>
                </a:solidFill>
                <a:effectLst/>
                <a:uLnTx/>
                <a:uFillTx/>
                <a:latin typeface="+mj-lt"/>
                <a:ea typeface="+mj-ea"/>
                <a:cs typeface="+mj-cs"/>
              </a:rPr>
              <a:t>两个利润</a:t>
            </a:r>
            <a:r>
              <a:rPr lang="zh-CN" altLang="en-US" sz="2800" b="1" dirty="0" smtClean="0">
                <a:ln>
                  <a:solidFill>
                    <a:srgbClr val="FFFFFF"/>
                  </a:solidFill>
                </a:ln>
                <a:solidFill>
                  <a:schemeClr val="tx1"/>
                </a:solidFill>
                <a:effectLst>
                  <a:outerShdw blurRad="50800" dist="38100" dir="2700000" algn="tl" rotWithShape="0">
                    <a:prstClr val="black">
                      <a:alpha val="40000"/>
                    </a:prstClr>
                  </a:outerShdw>
                </a:effectLst>
                <a:latin typeface="黑体" panose="02010609060101010101" pitchFamily="2" charset="-122"/>
                <a:ea typeface="黑体" panose="02010609060101010101" pitchFamily="2" charset="-122"/>
              </a:rPr>
              <a:t>：</a:t>
            </a:r>
            <a:endParaRPr lang="zh-CN" altLang="en-US" sz="2800" b="1" dirty="0" smtClean="0">
              <a:ln>
                <a:solidFill>
                  <a:srgbClr val="FFFFFF"/>
                </a:solidFill>
              </a:ln>
              <a:solidFill>
                <a:schemeClr val="tx1"/>
              </a:solidFill>
              <a:effectLst>
                <a:outerShdw blurRad="50800" dist="38100" dir="2700000" algn="tl" rotWithShape="0">
                  <a:prstClr val="black">
                    <a:alpha val="40000"/>
                  </a:prstClr>
                </a:outerShdw>
              </a:effectLst>
              <a:latin typeface="黑体" panose="02010609060101010101" pitchFamily="2" charset="-122"/>
              <a:ea typeface="黑体" panose="02010609060101010101" pitchFamily="2"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平台对营业利润和利润总额有审核公式，但有些企业在填报时因为等式不平，就会在资产减值损失、公允价值变动收益、投资收益、其他收益、营业外</a:t>
            </a:r>
            <a:r>
              <a:rPr lang="zh-CN" altLang="en-US" sz="2300" b="1" dirty="0" smtClean="0">
                <a:effectLst>
                  <a:outerShdw blurRad="50800" dist="38100" dir="2700000" algn="tl" rotWithShape="0">
                    <a:prstClr val="black">
                      <a:alpha val="40000"/>
                    </a:prstClr>
                  </a:outerShdw>
                </a:effectLst>
                <a:latin typeface="黑体" panose="02010609060101010101" pitchFamily="2" charset="-122"/>
                <a:ea typeface="黑体" panose="02010609060101010101" pitchFamily="2" charset="-122"/>
              </a:rPr>
              <a:t>收入</a:t>
            </a: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、营业外支出指标中填上数据，若发现这些指标数值很小，需要进一步核实，是否是因为四舍五入造成的。</a:t>
            </a:r>
            <a:r>
              <a:rPr lang="zh-CN" altLang="en-US" sz="2300" b="1" dirty="0" smtClean="0">
                <a:solidFill>
                  <a:srgbClr val="FF0000"/>
                </a:solidFill>
                <a:effectLst>
                  <a:outerShdw blurRad="50800" dist="38100" dir="2700000" algn="tl"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a:t>
            </a:r>
            <a:r>
              <a:rPr lang="zh-CN" altLang="en-US" sz="23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因四舍五入导致</a:t>
            </a:r>
            <a:r>
              <a:rPr lang="zh-CN" altLang="en-US"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，调整</a:t>
            </a:r>
            <a:r>
              <a:rPr lang="en-US" altLang="zh-CN"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3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营业利润</a:t>
            </a:r>
            <a:r>
              <a:rPr lang="en-US" altLang="zh-CN"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和</a:t>
            </a:r>
            <a:r>
              <a:rPr lang="en-US" altLang="zh-CN"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利润总额</a:t>
            </a:r>
            <a:r>
              <a:rPr lang="en-US" altLang="zh-CN"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3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其他指标如实填写</a:t>
            </a:r>
            <a:r>
              <a:rPr lang="zh-CN" altLang="en-US" sz="2300" b="1" dirty="0"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2300" b="1" dirty="0" smtClean="0">
              <a:solidFill>
                <a:srgbClr val="FF0000"/>
              </a:solidFill>
              <a:cs typeface="Arial" panose="020B0604020202020204" pitchFamily="34" charset="0"/>
              <a:sym typeface="+mn-ea"/>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告知企业在填报两个利润时，直接从利润表中取数，不要人为计算更改，资产减值损失和信用减值损失指标</a:t>
            </a:r>
            <a:r>
              <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注意损失要以</a:t>
            </a:r>
            <a:r>
              <a:rPr lang="en-US" altLang="zh-CN"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a:t>
            </a:r>
            <a:r>
              <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号记</a:t>
            </a: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a:t>
            </a:r>
            <a:endPar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定报因为指标设置少，会造成很多企业弹出营业利润不等的审核，让企业如实填写说明就可以。</a:t>
            </a:r>
            <a:endPar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marL="457200" indent="-457200" algn="just" fontAlgn="auto">
              <a:buFont typeface="+mj-lt"/>
              <a:buAutoNum type="arabicPeriod"/>
              <a:defRPr/>
            </a:pPr>
            <a:r>
              <a:rPr lang="zh-CN" altLang="en-US" sz="2300" b="1" dirty="0" smtClean="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对于定报等式不平时，主要看企业说明是否合理 ，</a:t>
            </a:r>
            <a:r>
              <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培训需强调利润同比或环比变化较大的企业要在平台审核上写明具体原因，平台的审核说明是我们了解企业效益变化情况的基础。</a:t>
            </a:r>
            <a:endParaRPr lang="zh-CN" altLang="en-US" sz="23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10600055" y="6319520"/>
            <a:ext cx="3048000" cy="368300"/>
          </a:xfrm>
          <a:prstGeom prst="rect">
            <a:avLst/>
          </a:prstGeom>
          <a:noFill/>
        </p:spPr>
        <p:txBody>
          <a:bodyPr wrap="square" rtlCol="0">
            <a:spAutoFit/>
          </a:bodyPr>
          <a:lstStyle/>
          <a:p>
            <a:endParaRPr lang="zh-CN" altLang="en-US"/>
          </a:p>
        </p:txBody>
      </p:sp>
      <p:sp>
        <p:nvSpPr>
          <p:cNvPr id="3" name="文本框 2"/>
          <p:cNvSpPr txBox="1"/>
          <p:nvPr/>
        </p:nvSpPr>
        <p:spPr>
          <a:xfrm>
            <a:off x="73025" y="42545"/>
            <a:ext cx="8978265" cy="1836420"/>
          </a:xfrm>
          <a:prstGeom prst="rect">
            <a:avLst/>
          </a:prstGeom>
          <a:solidFill>
            <a:schemeClr val="bg1"/>
          </a:solidFill>
        </p:spPr>
        <p:txBody>
          <a:bodyPr wrap="square" rtlCol="0">
            <a:noAutofit/>
          </a:bodyPr>
          <a:lstStyle/>
          <a:p>
            <a:pPr algn="just"/>
            <a:r>
              <a:rPr lang="zh-CN" altLang="en-US" sz="2800"/>
              <a:t>举例：执行《企业会计准则》的单位，营业利润 应等于营业收入-营业成本-税金及附加-销售费用-管理费用-研发费用-财务费用，请核实数据，若不相等请写明具体原因，谢谢！</a:t>
            </a:r>
            <a:endParaRPr lang="zh-CN" altLang="en-US" sz="2800"/>
          </a:p>
        </p:txBody>
      </p:sp>
      <p:graphicFrame>
        <p:nvGraphicFramePr>
          <p:cNvPr id="7" name="对象 6"/>
          <p:cNvGraphicFramePr/>
          <p:nvPr/>
        </p:nvGraphicFramePr>
        <p:xfrm>
          <a:off x="35560" y="1776095"/>
          <a:ext cx="4709160" cy="4451985"/>
        </p:xfrm>
        <a:graphic>
          <a:graphicData uri="http://schemas.openxmlformats.org/presentationml/2006/ole">
            <mc:AlternateContent xmlns:mc="http://schemas.openxmlformats.org/markup-compatibility/2006">
              <mc:Choice xmlns:v="urn:schemas-microsoft-com:vml" Requires="v">
                <p:oleObj spid="_x0000_s5121" name="" r:id="rId3" imgW="4333875" imgH="2000250" progId="PBrush">
                  <p:embed/>
                </p:oleObj>
              </mc:Choice>
              <mc:Fallback>
                <p:oleObj name="" r:id="rId3" imgW="4333875" imgH="2000250" progId="PBrush">
                  <p:embed/>
                  <p:pic>
                    <p:nvPicPr>
                      <p:cNvPr id="0" name="图片 5120" descr="image13"/>
                      <p:cNvPicPr/>
                      <p:nvPr/>
                    </p:nvPicPr>
                    <p:blipFill>
                      <a:blip r:embed="rId4"/>
                      <a:stretch>
                        <a:fillRect/>
                      </a:stretch>
                    </p:blipFill>
                    <p:spPr>
                      <a:xfrm>
                        <a:off x="35560" y="1776095"/>
                        <a:ext cx="4709160" cy="4451985"/>
                      </a:xfrm>
                      <a:prstGeom prst="rect">
                        <a:avLst/>
                      </a:prstGeom>
                      <a:noFill/>
                      <a:ln w="9525">
                        <a:noFill/>
                      </a:ln>
                    </p:spPr>
                  </p:pic>
                </p:oleObj>
              </mc:Fallback>
            </mc:AlternateContent>
          </a:graphicData>
        </a:graphic>
      </p:graphicFrame>
      <p:graphicFrame>
        <p:nvGraphicFramePr>
          <p:cNvPr id="12" name="对象 11"/>
          <p:cNvGraphicFramePr/>
          <p:nvPr/>
        </p:nvGraphicFramePr>
        <p:xfrm>
          <a:off x="3920490" y="1757680"/>
          <a:ext cx="5186680" cy="4489450"/>
        </p:xfrm>
        <a:graphic>
          <a:graphicData uri="http://schemas.openxmlformats.org/presentationml/2006/ole">
            <mc:AlternateContent xmlns:mc="http://schemas.openxmlformats.org/markup-compatibility/2006">
              <mc:Choice xmlns:v="urn:schemas-microsoft-com:vml" Requires="v">
                <p:oleObj spid="_x0000_s5122" name="" r:id="rId5" imgW="6391275" imgH="1476375" progId="PBrush">
                  <p:embed/>
                </p:oleObj>
              </mc:Choice>
              <mc:Fallback>
                <p:oleObj name="" r:id="rId5" imgW="6391275" imgH="1476375" progId="PBrush">
                  <p:embed/>
                  <p:pic>
                    <p:nvPicPr>
                      <p:cNvPr id="0" name="图片 5121" descr="image14"/>
                      <p:cNvPicPr/>
                      <p:nvPr/>
                    </p:nvPicPr>
                    <p:blipFill>
                      <a:blip r:embed="rId6"/>
                      <a:stretch>
                        <a:fillRect/>
                      </a:stretch>
                    </p:blipFill>
                    <p:spPr>
                      <a:xfrm>
                        <a:off x="3920490" y="1757680"/>
                        <a:ext cx="5186680" cy="448945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文本框 25"/>
          <p:cNvSpPr txBox="1"/>
          <p:nvPr/>
        </p:nvSpPr>
        <p:spPr>
          <a:xfrm>
            <a:off x="4652010" y="3912235"/>
            <a:ext cx="4158615" cy="678180"/>
          </a:xfrm>
          <a:prstGeom prst="rect">
            <a:avLst/>
          </a:prstGeom>
          <a:noFill/>
        </p:spPr>
        <p:txBody>
          <a:bodyPr wrap="square" rtlCol="0">
            <a:noAutofit/>
          </a:bodyPr>
          <a:lstStyle/>
          <a:p>
            <a:r>
              <a:rPr lang="zh-CN" altLang="en-US" b="1">
                <a:solidFill>
                  <a:schemeClr val="bg1"/>
                </a:solidFill>
              </a:rPr>
              <a:t>劳动合同到期前解除与职工的劳动合同关系或者为鼓励职工自愿接受裁减而给予职工的补偿</a:t>
            </a:r>
            <a:endParaRPr lang="zh-CN" altLang="en-US" b="1">
              <a:solidFill>
                <a:schemeClr val="bg1"/>
              </a:solidFill>
            </a:endParaRPr>
          </a:p>
        </p:txBody>
      </p:sp>
      <p:graphicFrame>
        <p:nvGraphicFramePr>
          <p:cNvPr id="2" name="图示 1"/>
          <p:cNvGraphicFramePr/>
          <p:nvPr/>
        </p:nvGraphicFramePr>
        <p:xfrm>
          <a:off x="467995" y="1985645"/>
          <a:ext cx="7584440" cy="4531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485" name="云形标注 4"/>
          <p:cNvSpPr>
            <a:spLocks noChangeArrowheads="1"/>
          </p:cNvSpPr>
          <p:nvPr/>
        </p:nvSpPr>
        <p:spPr bwMode="auto">
          <a:xfrm>
            <a:off x="5436235" y="1708785"/>
            <a:ext cx="2838450" cy="1370330"/>
          </a:xfrm>
          <a:prstGeom prst="cloudCallout">
            <a:avLst>
              <a:gd name="adj1" fmla="val 29988"/>
              <a:gd name="adj2" fmla="val 110773"/>
            </a:avLst>
          </a:prstGeom>
          <a:solidFill>
            <a:srgbClr val="92D050"/>
          </a:solidFill>
          <a:ln w="9525" algn="ctr">
            <a:solidFill>
              <a:schemeClr val="accent1"/>
            </a:solidFill>
            <a:round/>
          </a:ln>
        </p:spPr>
        <p:txBody>
          <a:bodyPr wrap="none" anchor="ctr"/>
          <a:lstStyle/>
          <a:p>
            <a:pPr marL="342900" marR="0" lvl="0" indent="-34290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设定受益计划、</a:t>
            </a:r>
            <a:endParaRPr kumimoji="0" lang="zh-CN" altLang="en-US" sz="2000" b="1"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设定提存计划等</a:t>
            </a:r>
            <a:endParaRPr kumimoji="0" lang="zh-CN" altLang="en-US" sz="2000" b="1"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矩形 3"/>
          <p:cNvSpPr/>
          <p:nvPr/>
        </p:nvSpPr>
        <p:spPr>
          <a:xfrm>
            <a:off x="323215" y="764540"/>
            <a:ext cx="7241540" cy="1210945"/>
          </a:xfrm>
          <a:prstGeom prst="rect">
            <a:avLst/>
          </a:prstGeom>
        </p:spPr>
        <p:txBody>
          <a:bodyPr wrap="square">
            <a:spAutoFit/>
          </a:bodyPr>
          <a:lstStyle/>
          <a:p>
            <a:pPr marL="457200" indent="-457200" defTabSz="913130" eaLnBrk="0" hangingPunct="0">
              <a:lnSpc>
                <a:spcPct val="120000"/>
              </a:lnSpc>
              <a:spcBef>
                <a:spcPct val="20000"/>
              </a:spcBef>
              <a:buClr>
                <a:schemeClr val="hlink"/>
              </a:buClr>
              <a:buSzPct val="70000"/>
              <a:buFont typeface="Arial" panose="020B0604020202020204" pitchFamily="34" charset="0"/>
              <a:buChar char="•"/>
              <a:defRPr/>
            </a:pPr>
            <a:r>
              <a:rPr lang="zh-CN" altLang="en-US" sz="2800" b="1" dirty="0" smtClean="0">
                <a:solidFill>
                  <a:schemeClr val="tx1"/>
                </a:solidFill>
                <a:latin typeface="宋体" panose="02010600030101010101" pitchFamily="2" charset="-122"/>
              </a:rPr>
              <a:t>应付职工薪酬</a:t>
            </a:r>
            <a:r>
              <a:rPr lang="zh-CN" altLang="en-US" sz="2800" b="1" dirty="0" smtClean="0">
                <a:latin typeface="宋体" panose="02010600030101010101" pitchFamily="2" charset="-122"/>
                <a:sym typeface="+mn-ea"/>
              </a:rPr>
              <a:t>（</a:t>
            </a:r>
            <a:r>
              <a:rPr lang="zh-CN" altLang="en-US" sz="2800" b="1" dirty="0" smtClean="0">
                <a:solidFill>
                  <a:srgbClr val="FF0000"/>
                </a:solidFill>
                <a:latin typeface="宋体" panose="02010600030101010101" pitchFamily="2" charset="-122"/>
                <a:sym typeface="+mn-ea"/>
              </a:rPr>
              <a:t>本年</a:t>
            </a:r>
            <a:r>
              <a:rPr lang="zh-CN" altLang="en-US" sz="2800" b="1" dirty="0" smtClean="0">
                <a:latin typeface="宋体" panose="02010600030101010101" pitchFamily="2" charset="-122"/>
                <a:sym typeface="+mn-ea"/>
              </a:rPr>
              <a:t>贷方累计发生额）</a:t>
            </a:r>
            <a:endParaRPr lang="zh-CN" altLang="en-US" sz="2800" b="1" dirty="0" smtClean="0">
              <a:solidFill>
                <a:schemeClr val="tx1"/>
              </a:solidFill>
              <a:latin typeface="宋体" panose="02010600030101010101" pitchFamily="2" charset="-122"/>
              <a:sym typeface="+mn-ea"/>
            </a:endParaRPr>
          </a:p>
          <a:p>
            <a:pPr marL="457200" indent="-457200" defTabSz="913130" eaLnBrk="0" hangingPunct="0">
              <a:lnSpc>
                <a:spcPct val="120000"/>
              </a:lnSpc>
              <a:spcBef>
                <a:spcPct val="20000"/>
              </a:spcBef>
              <a:buClr>
                <a:schemeClr val="hlink"/>
              </a:buClr>
              <a:buSzPct val="70000"/>
              <a:buFont typeface="Arial" panose="020B0604020202020204" pitchFamily="34" charset="0"/>
              <a:buChar char="•"/>
              <a:defRPr/>
            </a:pPr>
            <a:endParaRPr lang="zh-CN" altLang="en-US" sz="2800" b="1" dirty="0" smtClean="0">
              <a:solidFill>
                <a:schemeClr val="tx1"/>
              </a:solidFill>
              <a:latin typeface="宋体" panose="02010600030101010101" pitchFamily="2" charset="-122"/>
              <a:sym typeface="+mn-ea"/>
            </a:endParaRPr>
          </a:p>
        </p:txBody>
      </p:sp>
      <p:sp>
        <p:nvSpPr>
          <p:cNvPr id="26637" name="Rectangle 2"/>
          <p:cNvSpPr>
            <a:spLocks noGrp="1" noChangeArrowheads="1"/>
          </p:cNvSpPr>
          <p:nvPr>
            <p:ph type="title"/>
          </p:nvPr>
        </p:nvSpPr>
        <p:spPr>
          <a:xfrm>
            <a:off x="1763395" y="76200"/>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重点指标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3" name="矩形 2"/>
          <p:cNvSpPr/>
          <p:nvPr/>
        </p:nvSpPr>
        <p:spPr>
          <a:xfrm>
            <a:off x="899795" y="802640"/>
            <a:ext cx="5933440"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524115" y="2637155"/>
            <a:ext cx="1232535" cy="645160"/>
          </a:xfrm>
          <a:prstGeom prst="rect">
            <a:avLst/>
          </a:prstGeom>
          <a:noFill/>
        </p:spPr>
        <p:txBody>
          <a:bodyPr wrap="square" rtlCol="0">
            <a:spAutoFit/>
          </a:bodyPr>
          <a:lstStyle/>
          <a:p>
            <a:r>
              <a:rPr lang="zh-CN" altLang="en-US" b="1">
                <a:solidFill>
                  <a:srgbClr val="FF0000"/>
                </a:solidFill>
              </a:rPr>
              <a:t>企业年金、职业年金</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450215" y="2060575"/>
            <a:ext cx="8243570" cy="4008120"/>
          </a:xfrm>
          <a:prstGeom prst="round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marL="285750" indent="-285750">
              <a:lnSpc>
                <a:spcPct val="150000"/>
              </a:lnSpc>
              <a:buFont typeface="Wingdings" panose="05000000000000000000" charset="0"/>
              <a:buChar char="Ø"/>
              <a:defRPr/>
            </a:pPr>
            <a:endParaRPr lang="zh-CN" altLang="en-US" sz="2000" b="1" dirty="0" smtClean="0">
              <a:solidFill>
                <a:schemeClr val="tx1"/>
              </a:solidFill>
              <a:latin typeface="+mn-ea"/>
            </a:endParaRPr>
          </a:p>
          <a:p>
            <a:pPr indent="0">
              <a:lnSpc>
                <a:spcPct val="150000"/>
              </a:lnSpc>
              <a:buFont typeface="Wingdings" panose="05000000000000000000" pitchFamily="2" charset="2"/>
              <a:buNone/>
              <a:defRPr/>
            </a:pPr>
            <a:endParaRPr lang="zh-CN" altLang="en-US" b="1" dirty="0" smtClean="0">
              <a:solidFill>
                <a:srgbClr val="FF0000"/>
              </a:solidFill>
              <a:latin typeface="+mn-ea"/>
            </a:endParaRPr>
          </a:p>
          <a:p>
            <a:pPr indent="0">
              <a:lnSpc>
                <a:spcPct val="150000"/>
              </a:lnSpc>
              <a:buFont typeface="Wingdings" panose="05000000000000000000" pitchFamily="2" charset="2"/>
              <a:buNone/>
              <a:defRPr/>
            </a:pPr>
            <a:endParaRPr lang="zh-CN" altLang="en-US" sz="2200" b="1" dirty="0" smtClean="0">
              <a:solidFill>
                <a:srgbClr val="FF0000"/>
              </a:solidFill>
              <a:latin typeface="+mn-ea"/>
              <a:sym typeface="+mn-ea"/>
            </a:endParaRPr>
          </a:p>
        </p:txBody>
      </p:sp>
      <p:sp>
        <p:nvSpPr>
          <p:cNvPr id="9" name="标题 1"/>
          <p:cNvSpPr txBox="1"/>
          <p:nvPr/>
        </p:nvSpPr>
        <p:spPr>
          <a:xfrm>
            <a:off x="3203575" y="116840"/>
            <a:ext cx="6632575" cy="493395"/>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400" b="1" noProof="0" dirty="0" smtClean="0">
                <a:ln>
                  <a:noFill/>
                </a:ln>
                <a:solidFill>
                  <a:schemeClr val="tx1"/>
                </a:solidFill>
                <a:effectLst/>
                <a:uLnTx/>
                <a:uFillTx/>
                <a:latin typeface="宋体" panose="02010600030101010101" pitchFamily="2" charset="-122"/>
                <a:cs typeface="+mj-cs"/>
                <a:sym typeface="+mn-ea"/>
              </a:rPr>
              <a:t>应付职工薪酬</a:t>
            </a:r>
            <a:r>
              <a:rPr lang="zh-CN" altLang="en-US" sz="2400" b="1" dirty="0" smtClean="0">
                <a:latin typeface="宋体" panose="02010600030101010101" pitchFamily="2" charset="-122"/>
                <a:sym typeface="+mn-ea"/>
              </a:rPr>
              <a:t>（</a:t>
            </a:r>
            <a:r>
              <a:rPr lang="zh-CN" altLang="en-US" sz="2400" b="1" dirty="0" smtClean="0">
                <a:solidFill>
                  <a:srgbClr val="FF0000"/>
                </a:solidFill>
                <a:latin typeface="宋体" panose="02010600030101010101" pitchFamily="2" charset="-122"/>
                <a:sym typeface="+mn-ea"/>
              </a:rPr>
              <a:t>本年</a:t>
            </a:r>
            <a:r>
              <a:rPr lang="zh-CN" altLang="en-US" sz="2400" b="1" dirty="0" smtClean="0">
                <a:latin typeface="宋体" panose="02010600030101010101" pitchFamily="2" charset="-122"/>
                <a:sym typeface="+mn-ea"/>
              </a:rPr>
              <a:t>贷方累计发生额）</a:t>
            </a:r>
            <a:endParaRPr kumimoji="0" lang="zh-CN" altLang="en-US" sz="2400" b="1" i="0" u="none" strike="noStrike" kern="1200" cap="none" spc="0" normalizeH="0" baseline="0" noProof="0" dirty="0" smtClean="0">
              <a:ln>
                <a:noFill/>
              </a:ln>
              <a:effectLst/>
              <a:uLnTx/>
              <a:uFillTx/>
              <a:latin typeface="宋体" panose="02010600030101010101" pitchFamily="2" charset="-122"/>
              <a:cs typeface="+mj-cs"/>
            </a:endParaRPr>
          </a:p>
        </p:txBody>
      </p:sp>
      <p:sp>
        <p:nvSpPr>
          <p:cNvPr id="6" name="矩形 5"/>
          <p:cNvSpPr/>
          <p:nvPr/>
        </p:nvSpPr>
        <p:spPr>
          <a:xfrm>
            <a:off x="34925" y="765175"/>
            <a:ext cx="9077325" cy="6049010"/>
          </a:xfrm>
          <a:prstGeom prst="rect">
            <a:avLst/>
          </a:prstGeom>
          <a:solidFill>
            <a:schemeClr val="bg1"/>
          </a:solidFill>
          <a:ln w="38100">
            <a:solidFill>
              <a:schemeClr val="bg1"/>
            </a:solidFill>
          </a:ln>
        </p:spPr>
        <p:txBody>
          <a:bodyPr wrap="square">
            <a:noAutofit/>
          </a:bodyPr>
          <a:lstStyle/>
          <a:p>
            <a:pPr>
              <a:buFont typeface="+mj-lt"/>
              <a:defRPr/>
            </a:pPr>
            <a:r>
              <a:rPr lang="en-US" altLang="zh-CN" sz="2800" b="1" dirty="0" smtClean="0">
                <a:solidFill>
                  <a:srgbClr val="FF0000"/>
                </a:solidFill>
                <a:latin typeface="宋体" panose="02010600030101010101" pitchFamily="2" charset="-122"/>
                <a:cs typeface="宋体" panose="02010600030101010101" pitchFamily="2" charset="-122"/>
                <a:sym typeface="+mn-ea"/>
              </a:rPr>
              <a:t>                  </a:t>
            </a:r>
            <a:r>
              <a:rPr lang="zh-CN" altLang="en-US" sz="3200" b="1" dirty="0" smtClean="0">
                <a:solidFill>
                  <a:srgbClr val="FF0000"/>
                </a:solidFill>
                <a:latin typeface="宋体" panose="02010600030101010101" pitchFamily="2" charset="-122"/>
                <a:cs typeface="宋体" panose="02010600030101010101" pitchFamily="2" charset="-122"/>
                <a:sym typeface="+mn-ea"/>
              </a:rPr>
              <a:t>填</a:t>
            </a:r>
            <a:r>
              <a:rPr lang="en-US" altLang="zh-CN" sz="3200" b="1" dirty="0" smtClean="0">
                <a:solidFill>
                  <a:srgbClr val="FF0000"/>
                </a:solidFill>
                <a:latin typeface="宋体" panose="02010600030101010101" pitchFamily="2" charset="-122"/>
                <a:cs typeface="宋体" panose="02010600030101010101" pitchFamily="2" charset="-122"/>
                <a:sym typeface="+mn-ea"/>
              </a:rPr>
              <a:t> </a:t>
            </a:r>
            <a:r>
              <a:rPr lang="zh-CN" altLang="en-US" sz="3200" b="1" dirty="0" smtClean="0">
                <a:solidFill>
                  <a:srgbClr val="FF0000"/>
                </a:solidFill>
                <a:latin typeface="宋体" panose="02010600030101010101" pitchFamily="2" charset="-122"/>
                <a:cs typeface="宋体" panose="02010600030101010101" pitchFamily="2" charset="-122"/>
                <a:sym typeface="+mn-ea"/>
              </a:rPr>
              <a:t>报</a:t>
            </a:r>
            <a:r>
              <a:rPr lang="en-US" altLang="zh-CN" sz="3200" b="1" dirty="0" smtClean="0">
                <a:solidFill>
                  <a:srgbClr val="FF0000"/>
                </a:solidFill>
                <a:latin typeface="宋体" panose="02010600030101010101" pitchFamily="2" charset="-122"/>
                <a:cs typeface="宋体" panose="02010600030101010101" pitchFamily="2" charset="-122"/>
                <a:sym typeface="+mn-ea"/>
              </a:rPr>
              <a:t> </a:t>
            </a:r>
            <a:r>
              <a:rPr lang="zh-CN" altLang="en-US" sz="3200" b="1" dirty="0" smtClean="0">
                <a:solidFill>
                  <a:srgbClr val="FF0000"/>
                </a:solidFill>
                <a:latin typeface="宋体" panose="02010600030101010101" pitchFamily="2" charset="-122"/>
                <a:cs typeface="宋体" panose="02010600030101010101" pitchFamily="2" charset="-122"/>
                <a:sym typeface="+mn-ea"/>
              </a:rPr>
              <a:t>注</a:t>
            </a:r>
            <a:r>
              <a:rPr lang="en-US" altLang="zh-CN" sz="3200" b="1" dirty="0" smtClean="0">
                <a:solidFill>
                  <a:srgbClr val="FF0000"/>
                </a:solidFill>
                <a:latin typeface="宋体" panose="02010600030101010101" pitchFamily="2" charset="-122"/>
                <a:cs typeface="宋体" panose="02010600030101010101" pitchFamily="2" charset="-122"/>
                <a:sym typeface="+mn-ea"/>
              </a:rPr>
              <a:t> </a:t>
            </a:r>
            <a:r>
              <a:rPr lang="zh-CN" altLang="en-US" sz="3200" b="1" dirty="0" smtClean="0">
                <a:solidFill>
                  <a:srgbClr val="FF0000"/>
                </a:solidFill>
                <a:latin typeface="宋体" panose="02010600030101010101" pitchFamily="2" charset="-122"/>
                <a:cs typeface="宋体" panose="02010600030101010101" pitchFamily="2" charset="-122"/>
                <a:sym typeface="+mn-ea"/>
              </a:rPr>
              <a:t>意</a:t>
            </a:r>
            <a:endParaRPr lang="zh-CN" altLang="en-US" sz="2800" b="1" dirty="0" smtClean="0">
              <a:solidFill>
                <a:srgbClr val="FF0000"/>
              </a:solidFill>
              <a:latin typeface="宋体" panose="02010600030101010101" pitchFamily="2" charset="-122"/>
              <a:cs typeface="宋体" panose="02010600030101010101" pitchFamily="2" charset="-122"/>
              <a:sym typeface="+mn-ea"/>
            </a:endParaRPr>
          </a:p>
          <a:p>
            <a:pPr marL="457200" indent="-457200">
              <a:buFont typeface="+mj-lt"/>
              <a:buAutoNum type="arabicPeriod"/>
              <a:defRPr/>
            </a:pPr>
            <a:r>
              <a:rPr lang="zh-CN" altLang="en-US" sz="2800" b="1" dirty="0" smtClean="0">
                <a:latin typeface="宋体" panose="02010600030101010101" pitchFamily="2" charset="-122"/>
                <a:cs typeface="宋体" panose="02010600030101010101" pitchFamily="2" charset="-122"/>
                <a:sym typeface="+mn-ea"/>
              </a:rPr>
              <a:t>未设置“应付职工薪酬”科目或科目内容与统计口径不一致的，需按统计口径归并填报；</a:t>
            </a:r>
            <a:endParaRPr lang="zh-CN" altLang="en-US" sz="2800" b="1" dirty="0" smtClean="0">
              <a:latin typeface="宋体" panose="02010600030101010101" pitchFamily="2" charset="-122"/>
              <a:cs typeface="宋体" panose="02010600030101010101" pitchFamily="2" charset="-122"/>
            </a:endParaRPr>
          </a:p>
          <a:p>
            <a:pPr marL="514350" indent="-514350">
              <a:buFont typeface="+mj-lt"/>
              <a:buAutoNum type="arabicPeriod"/>
              <a:defRPr/>
            </a:pPr>
            <a:r>
              <a:rPr lang="zh-CN" altLang="en-US" sz="2800" b="1" dirty="0" smtClean="0">
                <a:latin typeface="宋体" panose="02010600030101010101" pitchFamily="2" charset="-122"/>
                <a:cs typeface="宋体" panose="02010600030101010101" pitchFamily="2" charset="-122"/>
                <a:sym typeface="+mn-ea"/>
              </a:rPr>
              <a:t>社保、住房公积金等包含公司和个人缴纳</a:t>
            </a:r>
            <a:r>
              <a:rPr lang="zh-CN" altLang="en-US" sz="2800" b="1" dirty="0" smtClean="0">
                <a:solidFill>
                  <a:srgbClr val="FF0000"/>
                </a:solidFill>
                <a:latin typeface="宋体" panose="02010600030101010101" pitchFamily="2" charset="-122"/>
                <a:cs typeface="宋体" panose="02010600030101010101" pitchFamily="2" charset="-122"/>
                <a:sym typeface="+mn-ea"/>
              </a:rPr>
              <a:t>两部分</a:t>
            </a:r>
            <a:r>
              <a:rPr lang="zh-CN" altLang="en-US" sz="2800" b="1" dirty="0" smtClean="0">
                <a:latin typeface="宋体" panose="02010600030101010101" pitchFamily="2" charset="-122"/>
                <a:cs typeface="宋体" panose="02010600030101010101" pitchFamily="2" charset="-122"/>
                <a:sym typeface="+mn-ea"/>
              </a:rPr>
              <a:t>；</a:t>
            </a:r>
            <a:endParaRPr lang="zh-CN" altLang="en-US" sz="2800" b="1" dirty="0" smtClean="0">
              <a:solidFill>
                <a:schemeClr val="tx1"/>
              </a:solidFill>
              <a:latin typeface="宋体" panose="02010600030101010101" pitchFamily="2" charset="-122"/>
              <a:cs typeface="宋体" panose="02010600030101010101" pitchFamily="2" charset="-122"/>
              <a:sym typeface="+mn-ea"/>
            </a:endParaRPr>
          </a:p>
          <a:p>
            <a:pPr marL="514350" indent="-514350">
              <a:buFont typeface="+mj-lt"/>
              <a:buAutoNum type="arabicPeriod"/>
              <a:defRPr/>
            </a:pPr>
            <a:r>
              <a:rPr lang="zh-CN" altLang="en-US" sz="2800" b="1" dirty="0" smtClean="0">
                <a:solidFill>
                  <a:srgbClr val="FF0000"/>
                </a:solidFill>
                <a:latin typeface="宋体" panose="02010600030101010101" pitchFamily="2" charset="-122"/>
                <a:cs typeface="宋体" panose="02010600030101010101" pitchFamily="2" charset="-122"/>
                <a:sym typeface="+mn-ea"/>
              </a:rPr>
              <a:t>包含外籍、港澳台人员的薪酬</a:t>
            </a:r>
            <a:r>
              <a:rPr lang="zh-CN" altLang="en-US" sz="2800" b="1" dirty="0" smtClean="0">
                <a:latin typeface="宋体" panose="02010600030101010101" pitchFamily="2" charset="-122"/>
                <a:cs typeface="宋体" panose="02010600030101010101" pitchFamily="2" charset="-122"/>
                <a:sym typeface="+mn-ea"/>
              </a:rPr>
              <a:t>；</a:t>
            </a:r>
            <a:endParaRPr lang="zh-CN" altLang="en-US" sz="2800" b="1" dirty="0" smtClean="0">
              <a:latin typeface="宋体" panose="02010600030101010101" pitchFamily="2" charset="-122"/>
              <a:cs typeface="宋体" panose="02010600030101010101" pitchFamily="2" charset="-122"/>
              <a:sym typeface="+mn-ea"/>
            </a:endParaRPr>
          </a:p>
          <a:p>
            <a:pPr marL="514350" indent="-514350" algn="just">
              <a:buFont typeface="+mj-lt"/>
              <a:buAutoNum type="arabicPeriod"/>
              <a:defRPr/>
            </a:pPr>
            <a:r>
              <a:rPr lang="zh-CN" altLang="en-US" sz="2800" b="1" dirty="0" smtClean="0">
                <a:latin typeface="宋体" panose="02010600030101010101" pitchFamily="2" charset="-122"/>
                <a:cs typeface="宋体" panose="02010600030101010101" pitchFamily="2" charset="-122"/>
                <a:sym typeface="+mn-ea"/>
              </a:rPr>
              <a:t>填报时强调科目完成性原则，按照指标解释中的内容合并汇总进行填报，一般只做“加法”，不做“减法”。</a:t>
            </a:r>
            <a:r>
              <a:rPr lang="zh-CN" altLang="en-US" sz="2800" b="1" dirty="0" smtClean="0">
                <a:solidFill>
                  <a:srgbClr val="FF0000"/>
                </a:solidFill>
                <a:latin typeface="宋体" panose="02010600030101010101" pitchFamily="2" charset="-122"/>
                <a:cs typeface="宋体" panose="02010600030101010101" pitchFamily="2" charset="-122"/>
                <a:sym typeface="+mn-ea"/>
              </a:rPr>
              <a:t>例：如一些改制的国企，离退休人员的工资也包含在薪酬或相关科目里，填报时不需要剔除；</a:t>
            </a:r>
            <a:endParaRPr lang="zh-CN" altLang="en-US" sz="2800" b="1" dirty="0" smtClean="0">
              <a:solidFill>
                <a:srgbClr val="FF0000"/>
              </a:solidFill>
              <a:latin typeface="宋体" panose="02010600030101010101" pitchFamily="2" charset="-122"/>
              <a:cs typeface="宋体" panose="02010600030101010101" pitchFamily="2" charset="-122"/>
              <a:sym typeface="+mn-ea"/>
            </a:endParaRPr>
          </a:p>
          <a:p>
            <a:pPr marL="514350" indent="-514350">
              <a:buFont typeface="+mj-lt"/>
              <a:buAutoNum type="arabicPeriod"/>
              <a:defRPr/>
            </a:pPr>
            <a:r>
              <a:rPr lang="zh-CN" altLang="en-US" sz="2800" b="1" dirty="0" smtClean="0">
                <a:latin typeface="宋体" panose="02010600030101010101" pitchFamily="2" charset="-122"/>
                <a:cs typeface="宋体" panose="02010600030101010101" pitchFamily="2" charset="-122"/>
                <a:sym typeface="+mn-ea"/>
              </a:rPr>
              <a:t>应付职工薪酬包含</a:t>
            </a:r>
            <a:r>
              <a:rPr lang="zh-CN" altLang="en-US" sz="2800" b="1" dirty="0" smtClean="0">
                <a:solidFill>
                  <a:srgbClr val="FF0000"/>
                </a:solidFill>
                <a:latin typeface="宋体" panose="02010600030101010101" pitchFamily="2" charset="-122"/>
                <a:cs typeface="宋体" panose="02010600030101010101" pitchFamily="2" charset="-122"/>
                <a:sym typeface="+mn-ea"/>
              </a:rPr>
              <a:t>劳务派遣人员薪酬</a:t>
            </a:r>
            <a:r>
              <a:rPr lang="zh-CN" altLang="en-US" sz="2800" b="1" dirty="0" smtClean="0">
                <a:latin typeface="宋体" panose="02010600030101010101" pitchFamily="2" charset="-122"/>
                <a:cs typeface="宋体" panose="02010600030101010101" pitchFamily="2" charset="-122"/>
                <a:sym typeface="+mn-ea"/>
              </a:rPr>
              <a:t>，劳务派遣人员的薪酬不包含支付给派遣公司的管理费和其他用工成本，“劳务外包人员薪酬”由劳务承包方（派出方）统计并填报。</a:t>
            </a:r>
            <a:endParaRPr lang="zh-CN" altLang="en-US" sz="2800" b="1" dirty="0" smtClean="0">
              <a:latin typeface="宋体" panose="02010600030101010101" pitchFamily="2" charset="-122"/>
              <a:cs typeface="宋体" panose="02010600030101010101" pitchFamily="2" charset="-122"/>
            </a:endParaRPr>
          </a:p>
          <a:p>
            <a:pPr marL="514350" indent="-514350">
              <a:buFont typeface="+mj-lt"/>
              <a:buAutoNum type="arabicPeriod"/>
              <a:defRPr/>
            </a:pPr>
            <a:endParaRPr lang="en-US" altLang="zh-CN" sz="2800" dirty="0">
              <a:latin typeface="宋体" panose="02010600030101010101" pitchFamily="2" charset="-122"/>
              <a:cs typeface="宋体" panose="02010600030101010101" pitchFamily="2" charset="-122"/>
            </a:endParaRPr>
          </a:p>
          <a:p>
            <a:pPr>
              <a:buFont typeface="+mj-lt"/>
              <a:defRPr/>
            </a:pPr>
            <a:endParaRPr lang="zh-CN" altLang="en-US" sz="2400" b="1" dirty="0" smtClean="0">
              <a:solidFill>
                <a:schemeClr val="tx1"/>
              </a:solidFill>
              <a:latin typeface="宋体" panose="02010600030101010101" pitchFamily="2" charset="-122"/>
              <a:cs typeface="宋体" panose="02010600030101010101" pitchFamily="2" charset="-122"/>
              <a:sym typeface="+mn-ea"/>
            </a:endParaRPr>
          </a:p>
          <a:p>
            <a:pPr marL="514350" indent="-514350">
              <a:buFont typeface="+mj-lt"/>
              <a:buAutoNum type="arabicPeriod"/>
              <a:defRPr/>
            </a:pPr>
            <a:endParaRPr lang="zh-CN" altLang="en-US" sz="2400" b="1" dirty="0" smtClean="0">
              <a:solidFill>
                <a:srgbClr val="FF0000"/>
              </a:solidFill>
              <a:latin typeface="宋体" panose="02010600030101010101" pitchFamily="2" charset="-122"/>
              <a:cs typeface="宋体" panose="02010600030101010101" pitchFamily="2" charset="-122"/>
              <a:sym typeface="+mn-ea"/>
            </a:endParaRPr>
          </a:p>
          <a:p>
            <a:pPr marL="514350" indent="-514350">
              <a:buFont typeface="+mj-lt"/>
              <a:buAutoNum type="arabicPeriod"/>
              <a:defRPr/>
            </a:pPr>
            <a:endParaRPr lang="zh-CN" altLang="en-US" sz="2400" b="1" dirty="0" smtClean="0">
              <a:solidFill>
                <a:srgbClr val="FF0000"/>
              </a:solidFill>
              <a:latin typeface="宋体" panose="02010600030101010101" pitchFamily="2" charset="-122"/>
              <a:cs typeface="宋体" panose="02010600030101010101" pitchFamily="2" charset="-122"/>
            </a:endParaRPr>
          </a:p>
          <a:p>
            <a:pPr marL="514350" indent="-514350">
              <a:buFont typeface="+mj-lt"/>
              <a:buAutoNum type="arabicPeriod"/>
              <a:defRPr/>
            </a:pPr>
            <a:endParaRPr lang="zh-CN" altLang="en-US" sz="2400" b="1" dirty="0" smtClean="0">
              <a:latin typeface="宋体" panose="02010600030101010101" pitchFamily="2" charset="-122"/>
              <a:cs typeface="宋体" panose="02010600030101010101" pitchFamily="2" charset="-122"/>
            </a:endParaRPr>
          </a:p>
          <a:p>
            <a:pPr marL="342900" indent="-342900">
              <a:defRPr/>
            </a:pPr>
            <a:endParaRPr lang="zh-CN" altLang="en-US" sz="2400" b="1" dirty="0" smtClean="0">
              <a:solidFill>
                <a:srgbClr val="FF0000"/>
              </a:solidFill>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170" name="标题 1"/>
          <p:cNvSpPr>
            <a:spLocks noGrp="1"/>
          </p:cNvSpPr>
          <p:nvPr>
            <p:ph type="title"/>
          </p:nvPr>
        </p:nvSpPr>
        <p:spPr>
          <a:xfrm>
            <a:off x="-900747" y="1412875"/>
            <a:ext cx="9301162" cy="857250"/>
          </a:xfrm>
        </p:spPr>
        <p:txBody>
          <a:bodyPr vert="horz" wrap="square" lIns="91440" tIns="45720" rIns="91440" bIns="45720" anchor="ctr" anchorCtr="0"/>
          <a:lstStyle/>
          <a:p>
            <a:pPr>
              <a:buFont typeface="Wingdings" panose="05000000000000000000" pitchFamily="2" charset="2"/>
              <a:buChar char="Ø"/>
            </a:pPr>
            <a:r>
              <a:rPr lang="zh-CN" altLang="en-US" sz="4000" b="1" dirty="0">
                <a:latin typeface="黑体" panose="02010609060101010101" pitchFamily="2" charset="-122"/>
                <a:ea typeface="黑体" panose="02010609060101010101" pitchFamily="2" charset="-122"/>
              </a:rPr>
              <a:t> 商业涉及的财务报表：</a:t>
            </a:r>
            <a:endParaRPr lang="zh-CN" altLang="en-US" sz="4000" b="1" dirty="0">
              <a:latin typeface="黑体" panose="02010609060101010101" pitchFamily="2" charset="-122"/>
              <a:ea typeface="黑体" panose="02010609060101010101" pitchFamily="2" charset="-122"/>
            </a:endParaRPr>
          </a:p>
        </p:txBody>
      </p:sp>
      <p:sp>
        <p:nvSpPr>
          <p:cNvPr id="7171" name="内容占位符 2"/>
          <p:cNvSpPr>
            <a:spLocks noGrp="1"/>
          </p:cNvSpPr>
          <p:nvPr>
            <p:ph idx="1"/>
          </p:nvPr>
        </p:nvSpPr>
        <p:spPr>
          <a:xfrm>
            <a:off x="1071563" y="2428875"/>
            <a:ext cx="7715250" cy="3667125"/>
          </a:xfrm>
        </p:spPr>
        <p:txBody>
          <a:bodyPr vert="horz" wrap="square" lIns="91440" tIns="45720" rIns="91440" bIns="45720" anchor="t" anchorCtr="0"/>
          <a:lstStyle/>
          <a:p>
            <a:r>
              <a:rPr lang="zh-CN" altLang="en-US" b="1" dirty="0">
                <a:latin typeface="黑体" panose="02010609060101010101" pitchFamily="2" charset="-122"/>
                <a:ea typeface="黑体" panose="02010609060101010101" pitchFamily="2" charset="-122"/>
              </a:rPr>
              <a:t>年报：</a:t>
            </a:r>
            <a:r>
              <a:rPr lang="en-US" altLang="zh-CN" b="1" dirty="0">
                <a:latin typeface="黑体" panose="02010609060101010101" pitchFamily="2" charset="-122"/>
                <a:ea typeface="黑体" panose="02010609060101010101" pitchFamily="2" charset="-122"/>
              </a:rPr>
              <a:t>E603</a:t>
            </a:r>
            <a:r>
              <a:rPr lang="zh-CN" altLang="en-US" b="1" dirty="0">
                <a:latin typeface="黑体" panose="02010609060101010101" pitchFamily="2" charset="-122"/>
                <a:ea typeface="黑体" panose="02010609060101010101" pitchFamily="2" charset="-122"/>
              </a:rPr>
              <a:t>和</a:t>
            </a:r>
            <a:r>
              <a:rPr lang="en-US" altLang="zh-CN" b="1" dirty="0">
                <a:latin typeface="黑体" panose="02010609060101010101" pitchFamily="2" charset="-122"/>
                <a:ea typeface="黑体" panose="02010609060101010101" pitchFamily="2" charset="-122"/>
              </a:rPr>
              <a:t>S603</a:t>
            </a:r>
            <a:r>
              <a:rPr lang="zh-CN" altLang="en-US" b="1" dirty="0">
                <a:latin typeface="黑体" panose="02010609060101010101" pitchFamily="2" charset="-122"/>
                <a:ea typeface="黑体" panose="02010609060101010101" pitchFamily="2" charset="-122"/>
              </a:rPr>
              <a:t>（国家）</a:t>
            </a:r>
            <a:endParaRPr lang="en-US" altLang="zh-CN" b="1" dirty="0">
              <a:latin typeface="黑体" panose="02010609060101010101" pitchFamily="2" charset="-122"/>
              <a:ea typeface="黑体" panose="02010609060101010101" pitchFamily="2" charset="-122"/>
            </a:endParaRPr>
          </a:p>
          <a:p>
            <a:pPr>
              <a:buFontTx/>
              <a:buNone/>
            </a:pPr>
            <a:endParaRPr lang="en-US" altLang="zh-CN" b="1" dirty="0">
              <a:latin typeface="黑体" panose="02010609060101010101" pitchFamily="2" charset="-122"/>
              <a:ea typeface="黑体" panose="02010609060101010101" pitchFamily="2" charset="-122"/>
            </a:endParaRPr>
          </a:p>
          <a:p>
            <a:pPr>
              <a:buFontTx/>
              <a:buNone/>
            </a:pPr>
            <a:endParaRPr lang="en-US" altLang="zh-CN" b="1" dirty="0">
              <a:latin typeface="黑体" panose="02010609060101010101" pitchFamily="2" charset="-122"/>
              <a:ea typeface="黑体" panose="02010609060101010101" pitchFamily="2" charset="-122"/>
            </a:endParaRPr>
          </a:p>
          <a:p>
            <a:r>
              <a:rPr lang="zh-CN" altLang="en-US" b="1" dirty="0">
                <a:latin typeface="黑体" panose="02010609060101010101" pitchFamily="2" charset="-122"/>
                <a:ea typeface="黑体" panose="02010609060101010101" pitchFamily="2" charset="-122"/>
              </a:rPr>
              <a:t>季报：</a:t>
            </a:r>
            <a:r>
              <a:rPr lang="en-US" altLang="zh-CN" b="1" dirty="0">
                <a:latin typeface="黑体" panose="02010609060101010101" pitchFamily="2" charset="-122"/>
                <a:ea typeface="黑体" panose="02010609060101010101" pitchFamily="2" charset="-122"/>
              </a:rPr>
              <a:t>E203</a:t>
            </a:r>
            <a:r>
              <a:rPr lang="zh-CN" altLang="en-US" b="1" dirty="0">
                <a:latin typeface="黑体" panose="02010609060101010101" pitchFamily="2" charset="-122"/>
                <a:ea typeface="黑体" panose="02010609060101010101" pitchFamily="2" charset="-122"/>
              </a:rPr>
              <a:t>表和</a:t>
            </a:r>
            <a:r>
              <a:rPr lang="en-US" altLang="zh-CN" b="1" dirty="0">
                <a:latin typeface="黑体" panose="02010609060101010101" pitchFamily="2" charset="-122"/>
                <a:ea typeface="黑体" panose="02010609060101010101" pitchFamily="2" charset="-122"/>
              </a:rPr>
              <a:t>S203</a:t>
            </a:r>
            <a:r>
              <a:rPr lang="zh-CN" altLang="en-US" b="1" dirty="0">
                <a:latin typeface="黑体" panose="02010609060101010101" pitchFamily="2" charset="-122"/>
                <a:ea typeface="黑体" panose="02010609060101010101" pitchFamily="2" charset="-122"/>
              </a:rPr>
              <a:t>（国家）</a:t>
            </a:r>
            <a:endParaRPr lang="en-US" altLang="zh-CN" b="1" dirty="0">
              <a:latin typeface="黑体" panose="02010609060101010101" pitchFamily="2" charset="-122"/>
              <a:ea typeface="黑体" panose="02010609060101010101" pitchFamily="2" charset="-122"/>
            </a:endParaRPr>
          </a:p>
          <a:p>
            <a:endParaRPr lang="en-US" altLang="zh-CN" b="1" dirty="0">
              <a:latin typeface="黑体" panose="02010609060101010101" pitchFamily="2" charset="-122"/>
              <a:ea typeface="黑体" panose="02010609060101010101" pitchFamily="2" charset="-122"/>
            </a:endParaRPr>
          </a:p>
          <a:p>
            <a:endParaRPr lang="en-US" altLang="zh-CN" b="1" dirty="0">
              <a:latin typeface="黑体" panose="02010609060101010101" pitchFamily="2" charset="-122"/>
              <a:ea typeface="黑体" panose="02010609060101010101" pitchFamily="2" charset="-122"/>
            </a:endParaRPr>
          </a:p>
          <a:p>
            <a:r>
              <a:rPr lang="zh-CN" altLang="en-US" b="1" dirty="0">
                <a:latin typeface="黑体" panose="02010609060101010101" pitchFamily="2" charset="-122"/>
                <a:ea typeface="黑体" panose="02010609060101010101" pitchFamily="2" charset="-122"/>
              </a:rPr>
              <a:t>月报：</a:t>
            </a:r>
            <a:r>
              <a:rPr lang="en-US" altLang="zh-CN" b="1" dirty="0">
                <a:latin typeface="黑体" panose="02010609060101010101" pitchFamily="2" charset="-122"/>
                <a:ea typeface="黑体" panose="02010609060101010101" pitchFamily="2" charset="-122"/>
              </a:rPr>
              <a:t>BJE203-1</a:t>
            </a:r>
            <a:r>
              <a:rPr lang="zh-CN" altLang="en-US" b="1" dirty="0">
                <a:latin typeface="黑体" panose="02010609060101010101" pitchFamily="2" charset="-122"/>
                <a:ea typeface="黑体" panose="02010609060101010101" pitchFamily="2" charset="-122"/>
              </a:rPr>
              <a:t>和</a:t>
            </a:r>
            <a:r>
              <a:rPr lang="en-US" altLang="zh-CN" b="1" dirty="0">
                <a:latin typeface="黑体" panose="02010609060101010101" pitchFamily="2" charset="-122"/>
                <a:ea typeface="黑体" panose="02010609060101010101" pitchFamily="2" charset="-122"/>
              </a:rPr>
              <a:t>BJS203-1</a:t>
            </a:r>
            <a:r>
              <a:rPr lang="zh-CN" altLang="en-US" b="1" dirty="0">
                <a:latin typeface="黑体" panose="02010609060101010101" pitchFamily="2" charset="-122"/>
                <a:ea typeface="黑体" panose="02010609060101010101" pitchFamily="2" charset="-122"/>
              </a:rPr>
              <a:t>（北京）</a:t>
            </a:r>
            <a:endParaRPr lang="zh-CN" altLang="en-US" b="1" dirty="0">
              <a:latin typeface="黑体" panose="02010609060101010101" pitchFamily="2" charset="-122"/>
              <a:ea typeface="黑体" panose="02010609060101010101" pitchFamily="2" charset="-122"/>
            </a:endParaRPr>
          </a:p>
        </p:txBody>
      </p:sp>
      <p:sp>
        <p:nvSpPr>
          <p:cNvPr id="3" name="文本框 2"/>
          <p:cNvSpPr txBox="1"/>
          <p:nvPr/>
        </p:nvSpPr>
        <p:spPr>
          <a:xfrm>
            <a:off x="6300204" y="2115533"/>
            <a:ext cx="2770401" cy="8299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a:latin typeface="黑体" panose="02010609060101010101" pitchFamily="2" charset="-122"/>
                <a:ea typeface="黑体" panose="02010609060101010101" pitchFamily="2" charset="-122"/>
                <a:cs typeface="黑体" panose="02010609060101010101" pitchFamily="2" charset="-122"/>
              </a:rPr>
              <a:t>企业完成填报：</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r>
              <a:rPr lang="en-US"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2024</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年</a:t>
            </a:r>
            <a:r>
              <a:rPr lang="en-US"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3</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月</a:t>
            </a:r>
            <a:r>
              <a:rPr lang="en-US"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10</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日</a:t>
            </a:r>
            <a:r>
              <a:rPr lang="zh-CN" altLang="en-US" sz="2400" b="1" dirty="0">
                <a:latin typeface="黑体" panose="02010609060101010101" pitchFamily="2" charset="-122"/>
                <a:ea typeface="黑体" panose="02010609060101010101" pitchFamily="2" charset="-122"/>
                <a:cs typeface="黑体" panose="02010609060101010101" pitchFamily="2" charset="-122"/>
              </a:rPr>
              <a:t>前</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6372225" y="4869180"/>
            <a:ext cx="2626360" cy="8299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a:latin typeface="黑体" panose="02010609060101010101" pitchFamily="2" charset="-122"/>
                <a:ea typeface="黑体" panose="02010609060101010101" pitchFamily="2" charset="-122"/>
                <a:cs typeface="黑体" panose="02010609060101010101" pitchFamily="2" charset="-122"/>
              </a:rPr>
              <a:t>月后</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18日18时</a:t>
            </a:r>
            <a:r>
              <a:rPr lang="zh-CN" altLang="en-US" sz="2400" b="1">
                <a:latin typeface="黑体" panose="02010609060101010101" pitchFamily="2" charset="-122"/>
                <a:ea typeface="黑体" panose="02010609060101010101" pitchFamily="2" charset="-122"/>
                <a:cs typeface="黑体" panose="02010609060101010101" pitchFamily="2" charset="-122"/>
              </a:rPr>
              <a:t>前</a:t>
            </a:r>
            <a:endParaRPr lang="zh-CN" altLang="en-US" sz="2400" b="1">
              <a:latin typeface="黑体" panose="02010609060101010101" pitchFamily="2" charset="-122"/>
              <a:ea typeface="黑体" panose="02010609060101010101" pitchFamily="2" charset="-122"/>
              <a:cs typeface="黑体" panose="02010609060101010101" pitchFamily="2" charset="-122"/>
            </a:endParaRPr>
          </a:p>
          <a:p>
            <a:r>
              <a:rPr lang="zh-CN" altLang="en-US" sz="2400" b="1">
                <a:latin typeface="黑体" panose="02010609060101010101" pitchFamily="2" charset="-122"/>
                <a:ea typeface="黑体" panose="02010609060101010101" pitchFamily="2" charset="-122"/>
                <a:cs typeface="黑体" panose="02010609060101010101" pitchFamily="2" charset="-122"/>
              </a:rPr>
              <a:t>（1月免报）</a:t>
            </a:r>
            <a:endParaRPr lang="zh-CN" altLang="en-US" sz="2400" b="1">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1747" name="内容占位符 2"/>
          <p:cNvSpPr>
            <a:spLocks noGrp="1"/>
          </p:cNvSpPr>
          <p:nvPr>
            <p:ph idx="1"/>
          </p:nvPr>
        </p:nvSpPr>
        <p:spPr>
          <a:xfrm>
            <a:off x="34925" y="1484630"/>
            <a:ext cx="8625205" cy="4407535"/>
          </a:xfrm>
          <a:solidFill>
            <a:schemeClr val="bg1"/>
          </a:solidFill>
        </p:spPr>
        <p:txBody>
          <a:bodyPr vert="horz" wrap="square" lIns="91440" tIns="45720" rIns="91440" bIns="45720" anchor="t" anchorCtr="0"/>
          <a:lstStyle/>
          <a:p>
            <a:pPr algn="just" latinLnBrk="0">
              <a:spcBef>
                <a:spcPts val="0"/>
              </a:spcBef>
            </a:pPr>
            <a:r>
              <a:rPr lang="en-US" altLang="zh-CN" sz="3600" dirty="0">
                <a:solidFill>
                  <a:schemeClr val="tx1"/>
                </a:solidFill>
              </a:rPr>
              <a:t>        </a:t>
            </a:r>
            <a:r>
              <a:rPr lang="zh-CN" altLang="en-US" sz="3600" dirty="0">
                <a:solidFill>
                  <a:schemeClr val="tx1"/>
                </a:solidFill>
              </a:rPr>
              <a:t>按照税法规定，以销售货物、服务、无形资产、不动产或提供加工、修理修配劳务的增值额和货物进口金额为计税依据而课征的一种流转税。填报本指标时，应按权责发生制核算企业本期应负担的增值税，有两种计算方法，可选其一，一旦确定，原则上不得更改。</a:t>
            </a:r>
            <a:endParaRPr lang="zh-CN" altLang="en-US" sz="3600" dirty="0">
              <a:solidFill>
                <a:schemeClr val="tx1"/>
              </a:solidFill>
            </a:endParaRPr>
          </a:p>
        </p:txBody>
      </p:sp>
      <p:sp>
        <p:nvSpPr>
          <p:cNvPr id="9" name="标题 1"/>
          <p:cNvSpPr txBox="1"/>
          <p:nvPr/>
        </p:nvSpPr>
        <p:spPr>
          <a:xfrm>
            <a:off x="251460" y="980440"/>
            <a:ext cx="7244715" cy="500380"/>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800" b="1" dirty="0" smtClean="0">
                <a:solidFill>
                  <a:schemeClr val="tx1"/>
                </a:solidFill>
                <a:latin typeface="宋体" panose="02010600030101010101" pitchFamily="2" charset="-122"/>
                <a:cs typeface="+mj-cs"/>
              </a:rPr>
              <a:t>应交增值税</a:t>
            </a:r>
            <a:r>
              <a:rPr lang="zh-CN" altLang="en-US" sz="2800" b="1" dirty="0" smtClean="0">
                <a:solidFill>
                  <a:srgbClr val="FF0000"/>
                </a:solidFill>
                <a:latin typeface="宋体" panose="02010600030101010101" pitchFamily="2" charset="-122"/>
                <a:cs typeface="+mj-cs"/>
              </a:rPr>
              <a:t>（本年累计发生额）</a:t>
            </a:r>
            <a:endPar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cs typeface="+mj-cs"/>
            </a:endParaRPr>
          </a:p>
        </p:txBody>
      </p:sp>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重点指标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2" name="矩形 1"/>
          <p:cNvSpPr/>
          <p:nvPr/>
        </p:nvSpPr>
        <p:spPr>
          <a:xfrm>
            <a:off x="827405" y="946150"/>
            <a:ext cx="5074920"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1747" name="内容占位符 2"/>
          <p:cNvSpPr>
            <a:spLocks noGrp="1"/>
          </p:cNvSpPr>
          <p:nvPr>
            <p:ph idx="1"/>
          </p:nvPr>
        </p:nvSpPr>
        <p:spPr>
          <a:xfrm>
            <a:off x="34925" y="1484630"/>
            <a:ext cx="8625205" cy="4407535"/>
          </a:xfrm>
          <a:solidFill>
            <a:schemeClr val="bg1"/>
          </a:solidFill>
        </p:spPr>
        <p:txBody>
          <a:bodyPr vert="horz" wrap="square" lIns="91440" tIns="45720" rIns="91440" bIns="45720" anchor="t" anchorCtr="0"/>
          <a:lstStyle/>
          <a:p>
            <a:pPr algn="just" latinLnBrk="0">
              <a:spcBef>
                <a:spcPts val="0"/>
              </a:spcBef>
            </a:pPr>
            <a:r>
              <a:rPr lang="en-US" altLang="zh-CN" sz="3600" dirty="0">
                <a:solidFill>
                  <a:schemeClr val="tx1"/>
                </a:solidFill>
              </a:rPr>
              <a:t>        </a:t>
            </a:r>
            <a:r>
              <a:rPr lang="zh-CN" altLang="en-US" sz="3600" dirty="0">
                <a:solidFill>
                  <a:schemeClr val="tx1"/>
                </a:solidFill>
              </a:rPr>
              <a:t>按照税法规定，以销售货物、服务、无形资产、不动产或提供加工、修理修配劳务的增值额和货物进口金额为计税依据而课征的一种流转税。填报本指标时，应按权责发生制核算企业本期应负担的增值税，有两种计算方法，可选其一，一旦确定，原则上不得更改。</a:t>
            </a:r>
            <a:endParaRPr lang="zh-CN" altLang="en-US" sz="3600" dirty="0">
              <a:solidFill>
                <a:schemeClr val="tx1"/>
              </a:solidFill>
            </a:endParaRPr>
          </a:p>
        </p:txBody>
      </p:sp>
      <p:graphicFrame>
        <p:nvGraphicFramePr>
          <p:cNvPr id="4" name="对象 3"/>
          <p:cNvGraphicFramePr/>
          <p:nvPr/>
        </p:nvGraphicFramePr>
        <p:xfrm>
          <a:off x="34290" y="2207895"/>
          <a:ext cx="8778240" cy="3609340"/>
        </p:xfrm>
        <a:graphic>
          <a:graphicData uri="http://schemas.openxmlformats.org/presentationml/2006/ole">
            <mc:AlternateContent xmlns:mc="http://schemas.openxmlformats.org/markup-compatibility/2006">
              <mc:Choice xmlns:v="urn:schemas-microsoft-com:vml" Requires="v">
                <p:oleObj spid="_x0000_s6145" name="" r:id="rId2" imgW="8543925" imgH="3609975" progId="PBrush">
                  <p:embed/>
                </p:oleObj>
              </mc:Choice>
              <mc:Fallback>
                <p:oleObj name="" r:id="rId2" imgW="8543925" imgH="3609975" progId="PBrush">
                  <p:embed/>
                  <p:pic>
                    <p:nvPicPr>
                      <p:cNvPr id="0" name="图片 6144" descr="image18"/>
                      <p:cNvPicPr/>
                      <p:nvPr/>
                    </p:nvPicPr>
                    <p:blipFill>
                      <a:blip r:embed="rId3"/>
                      <a:stretch>
                        <a:fillRect/>
                      </a:stretch>
                    </p:blipFill>
                    <p:spPr>
                      <a:xfrm>
                        <a:off x="34290" y="2207895"/>
                        <a:ext cx="8778240" cy="3609340"/>
                      </a:xfrm>
                      <a:prstGeom prst="rect">
                        <a:avLst/>
                      </a:prstGeom>
                      <a:noFill/>
                      <a:ln w="9525">
                        <a:noFill/>
                      </a:ln>
                    </p:spPr>
                  </p:pic>
                </p:oleObj>
              </mc:Fallback>
            </mc:AlternateContent>
          </a:graphicData>
        </a:graphic>
      </p:graphicFrame>
      <p:sp>
        <p:nvSpPr>
          <p:cNvPr id="6" name="矩形 2"/>
          <p:cNvSpPr>
            <a:spLocks noChangeArrowheads="1"/>
          </p:cNvSpPr>
          <p:nvPr/>
        </p:nvSpPr>
        <p:spPr bwMode="auto">
          <a:xfrm>
            <a:off x="34925" y="1480820"/>
            <a:ext cx="8778240" cy="714375"/>
          </a:xfrm>
          <a:prstGeom prst="rect">
            <a:avLst/>
          </a:prstGeom>
          <a:solidFill>
            <a:schemeClr val="bg1"/>
          </a:solidFill>
          <a:ln w="57150">
            <a:solidFill>
              <a:srgbClr val="FF0000"/>
            </a:solidFill>
            <a:miter lim="800000"/>
          </a:ln>
        </p:spPr>
        <p:txBody>
          <a:bodyPr>
            <a:noAutofit/>
          </a:bodyPr>
          <a:lstStyle/>
          <a:p>
            <a:pPr fontAlgn="auto">
              <a:spcBef>
                <a:spcPts val="0"/>
              </a:spcBef>
              <a:spcAft>
                <a:spcPts val="0"/>
              </a:spcAft>
              <a:defRPr/>
            </a:pPr>
            <a:r>
              <a:rPr lang="zh-CN" altLang="en-US" sz="3200" b="1" kern="0" dirty="0">
                <a:solidFill>
                  <a:srgbClr val="FF0000"/>
                </a:solidFill>
                <a:latin typeface="+mn-ea"/>
                <a:ea typeface="+mn-ea"/>
              </a:rPr>
              <a:t>计算方法一：取</a:t>
            </a:r>
            <a:r>
              <a:rPr lang="en-US" altLang="zh-CN" sz="3200" b="1" kern="0" dirty="0">
                <a:solidFill>
                  <a:srgbClr val="FF0000"/>
                </a:solidFill>
                <a:latin typeface="+mn-ea"/>
                <a:ea typeface="+mn-ea"/>
              </a:rPr>
              <a:t>《</a:t>
            </a:r>
            <a:r>
              <a:rPr lang="zh-CN" altLang="en-US" sz="3200" b="1" kern="0" dirty="0">
                <a:solidFill>
                  <a:srgbClr val="FF0000"/>
                </a:solidFill>
                <a:latin typeface="+mn-ea"/>
                <a:ea typeface="+mn-ea"/>
              </a:rPr>
              <a:t>会计科目</a:t>
            </a:r>
            <a:r>
              <a:rPr lang="en-US" altLang="zh-CN" sz="3200" b="1" kern="0" dirty="0">
                <a:solidFill>
                  <a:srgbClr val="FF0000"/>
                </a:solidFill>
                <a:latin typeface="+mn-ea"/>
                <a:ea typeface="+mn-ea"/>
              </a:rPr>
              <a:t>》</a:t>
            </a:r>
            <a:endParaRPr lang="en-US" altLang="zh-CN" sz="3200" b="1" kern="0" dirty="0">
              <a:solidFill>
                <a:srgbClr val="FF0000"/>
              </a:solidFill>
              <a:latin typeface="+mn-ea"/>
              <a:ea typeface="+mn-ea"/>
            </a:endParaRPr>
          </a:p>
        </p:txBody>
      </p:sp>
      <p:sp>
        <p:nvSpPr>
          <p:cNvPr id="9" name="标题 1"/>
          <p:cNvSpPr txBox="1"/>
          <p:nvPr/>
        </p:nvSpPr>
        <p:spPr>
          <a:xfrm>
            <a:off x="251460" y="980440"/>
            <a:ext cx="7244715" cy="500380"/>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800" b="1" dirty="0" smtClean="0">
                <a:solidFill>
                  <a:schemeClr val="tx1"/>
                </a:solidFill>
                <a:latin typeface="宋体" panose="02010600030101010101" pitchFamily="2" charset="-122"/>
                <a:cs typeface="+mj-cs"/>
              </a:rPr>
              <a:t>应交增值税</a:t>
            </a:r>
            <a:r>
              <a:rPr lang="zh-CN" altLang="en-US" sz="2800" b="1" dirty="0" smtClean="0">
                <a:solidFill>
                  <a:srgbClr val="FF0000"/>
                </a:solidFill>
                <a:latin typeface="宋体" panose="02010600030101010101" pitchFamily="2" charset="-122"/>
                <a:cs typeface="+mj-cs"/>
              </a:rPr>
              <a:t>（本年累计发生额）</a:t>
            </a:r>
            <a:endPar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cs typeface="+mj-cs"/>
            </a:endParaRPr>
          </a:p>
        </p:txBody>
      </p:sp>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重点指标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1747" name="内容占位符 2"/>
          <p:cNvSpPr>
            <a:spLocks noGrp="1"/>
          </p:cNvSpPr>
          <p:nvPr>
            <p:ph idx="1"/>
          </p:nvPr>
        </p:nvSpPr>
        <p:spPr>
          <a:xfrm>
            <a:off x="34925" y="1484630"/>
            <a:ext cx="8625205" cy="4407535"/>
          </a:xfrm>
          <a:solidFill>
            <a:schemeClr val="bg1"/>
          </a:solidFill>
        </p:spPr>
        <p:txBody>
          <a:bodyPr vert="horz" wrap="square" lIns="91440" tIns="45720" rIns="91440" bIns="45720" anchor="t" anchorCtr="0"/>
          <a:lstStyle/>
          <a:p>
            <a:pPr algn="just" latinLnBrk="0">
              <a:spcBef>
                <a:spcPts val="0"/>
              </a:spcBef>
            </a:pPr>
            <a:r>
              <a:rPr lang="en-US" altLang="zh-CN" sz="3600" dirty="0">
                <a:solidFill>
                  <a:schemeClr val="tx1"/>
                </a:solidFill>
              </a:rPr>
              <a:t>        </a:t>
            </a:r>
            <a:r>
              <a:rPr lang="zh-CN" altLang="en-US" sz="3600" dirty="0">
                <a:solidFill>
                  <a:schemeClr val="tx1"/>
                </a:solidFill>
              </a:rPr>
              <a:t>按照税法规定，以销售货物、服务、</a:t>
            </a:r>
            <a:endParaRPr lang="zh-CN" altLang="en-US" sz="3600" dirty="0">
              <a:solidFill>
                <a:schemeClr val="tx1"/>
              </a:solidFill>
            </a:endParaRPr>
          </a:p>
        </p:txBody>
      </p:sp>
      <p:sp>
        <p:nvSpPr>
          <p:cNvPr id="6" name="矩形 2"/>
          <p:cNvSpPr>
            <a:spLocks noChangeArrowheads="1"/>
          </p:cNvSpPr>
          <p:nvPr/>
        </p:nvSpPr>
        <p:spPr bwMode="auto">
          <a:xfrm>
            <a:off x="34925" y="1480820"/>
            <a:ext cx="8778240" cy="714375"/>
          </a:xfrm>
          <a:prstGeom prst="rect">
            <a:avLst/>
          </a:prstGeom>
          <a:solidFill>
            <a:schemeClr val="bg1"/>
          </a:solidFill>
          <a:ln w="57150">
            <a:solidFill>
              <a:srgbClr val="FF0000"/>
            </a:solidFill>
            <a:miter lim="800000"/>
          </a:ln>
        </p:spPr>
        <p:txBody>
          <a:bodyPr>
            <a:noAutofit/>
          </a:bodyPr>
          <a:lstStyle/>
          <a:p>
            <a:pPr fontAlgn="auto">
              <a:spcBef>
                <a:spcPts val="0"/>
              </a:spcBef>
              <a:spcAft>
                <a:spcPts val="0"/>
              </a:spcAft>
              <a:defRPr/>
            </a:pPr>
            <a:r>
              <a:rPr lang="zh-CN" altLang="en-US" sz="3200" b="1" kern="0" dirty="0">
                <a:solidFill>
                  <a:srgbClr val="FF0000"/>
                </a:solidFill>
                <a:latin typeface="+mn-ea"/>
                <a:ea typeface="+mn-ea"/>
              </a:rPr>
              <a:t>计算方法一：取</a:t>
            </a:r>
            <a:r>
              <a:rPr lang="en-US" altLang="zh-CN" sz="3200" b="1" kern="0" dirty="0">
                <a:solidFill>
                  <a:srgbClr val="FF0000"/>
                </a:solidFill>
                <a:latin typeface="+mn-ea"/>
                <a:ea typeface="+mn-ea"/>
              </a:rPr>
              <a:t>《</a:t>
            </a:r>
            <a:r>
              <a:rPr lang="zh-CN" altLang="en-US" sz="3200" b="1" kern="0" dirty="0">
                <a:solidFill>
                  <a:srgbClr val="FF0000"/>
                </a:solidFill>
                <a:latin typeface="+mn-ea"/>
                <a:ea typeface="+mn-ea"/>
              </a:rPr>
              <a:t>会计科目</a:t>
            </a:r>
            <a:r>
              <a:rPr lang="en-US" altLang="zh-CN" sz="3200" b="1" kern="0" dirty="0">
                <a:solidFill>
                  <a:srgbClr val="FF0000"/>
                </a:solidFill>
                <a:latin typeface="+mn-ea"/>
                <a:ea typeface="+mn-ea"/>
              </a:rPr>
              <a:t>》</a:t>
            </a:r>
            <a:endParaRPr lang="en-US" altLang="zh-CN" sz="3200" b="1" kern="0" dirty="0">
              <a:solidFill>
                <a:srgbClr val="FF0000"/>
              </a:solidFill>
              <a:latin typeface="+mn-ea"/>
              <a:ea typeface="+mn-ea"/>
            </a:endParaRPr>
          </a:p>
        </p:txBody>
      </p:sp>
      <p:sp>
        <p:nvSpPr>
          <p:cNvPr id="9" name="标题 1"/>
          <p:cNvSpPr txBox="1"/>
          <p:nvPr/>
        </p:nvSpPr>
        <p:spPr>
          <a:xfrm>
            <a:off x="251460" y="980440"/>
            <a:ext cx="7244715" cy="500380"/>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800" b="1" dirty="0" smtClean="0">
                <a:solidFill>
                  <a:schemeClr val="tx1"/>
                </a:solidFill>
                <a:latin typeface="宋体" panose="02010600030101010101" pitchFamily="2" charset="-122"/>
                <a:cs typeface="+mj-cs"/>
              </a:rPr>
              <a:t>应交增值税</a:t>
            </a:r>
            <a:r>
              <a:rPr lang="zh-CN" altLang="en-US" sz="2800" b="1" dirty="0" smtClean="0">
                <a:solidFill>
                  <a:srgbClr val="FF0000"/>
                </a:solidFill>
                <a:latin typeface="宋体" panose="02010600030101010101" pitchFamily="2" charset="-122"/>
                <a:cs typeface="+mj-cs"/>
              </a:rPr>
              <a:t>（本年累计发生额）</a:t>
            </a:r>
            <a:endPar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cs typeface="+mj-cs"/>
            </a:endParaRPr>
          </a:p>
        </p:txBody>
      </p:sp>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重点指标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8" name="矩形 7"/>
          <p:cNvSpPr/>
          <p:nvPr/>
        </p:nvSpPr>
        <p:spPr>
          <a:xfrm>
            <a:off x="179070" y="2420620"/>
            <a:ext cx="8550910" cy="2306955"/>
          </a:xfrm>
          <a:prstGeom prst="rect">
            <a:avLst/>
          </a:prstGeom>
          <a:ln w="76200">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zh-CN" altLang="en-US" sz="3600" b="1" dirty="0">
                <a:solidFill>
                  <a:srgbClr val="FFFF00"/>
                </a:solidFill>
                <a:latin typeface="+mn-ea"/>
              </a:rPr>
              <a:t>计算公式：应交增值税</a:t>
            </a:r>
            <a:r>
              <a:rPr lang="en-US" sz="3600" b="1" dirty="0">
                <a:solidFill>
                  <a:srgbClr val="FFFF00"/>
                </a:solidFill>
                <a:latin typeface="+mn-ea"/>
              </a:rPr>
              <a:t>=</a:t>
            </a:r>
            <a:r>
              <a:rPr lang="zh-CN" altLang="en-US" sz="3600" b="1" dirty="0">
                <a:solidFill>
                  <a:srgbClr val="FFFF00"/>
                </a:solidFill>
                <a:latin typeface="+mn-ea"/>
              </a:rPr>
              <a:t>销项税额－（进项税额－进项税额转出）－出口抵减内销产品应纳税额－减免税款</a:t>
            </a:r>
            <a:r>
              <a:rPr lang="en-US" sz="3600" b="1" dirty="0">
                <a:solidFill>
                  <a:srgbClr val="FFFF00"/>
                </a:solidFill>
                <a:latin typeface="+mn-ea"/>
              </a:rPr>
              <a:t> + </a:t>
            </a:r>
            <a:r>
              <a:rPr lang="zh-CN" altLang="en-US" sz="3600" b="1" dirty="0">
                <a:solidFill>
                  <a:srgbClr val="FFFF00"/>
                </a:solidFill>
                <a:latin typeface="+mn-ea"/>
              </a:rPr>
              <a:t>出口退税</a:t>
            </a:r>
            <a:r>
              <a:rPr lang="zh-CN" altLang="en-US" sz="3600" b="1" dirty="0">
                <a:solidFill>
                  <a:srgbClr val="FF0000"/>
                </a:solidFill>
                <a:latin typeface="+mn-ea"/>
              </a:rPr>
              <a:t>+简易计税</a:t>
            </a:r>
            <a:endParaRPr lang="zh-CN" altLang="en-US" sz="3600" b="1" dirty="0">
              <a:solidFill>
                <a:srgbClr val="FF0000"/>
              </a:solidFill>
              <a:latin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1747" name="内容占位符 2"/>
          <p:cNvSpPr>
            <a:spLocks noGrp="1"/>
          </p:cNvSpPr>
          <p:nvPr>
            <p:ph idx="1"/>
          </p:nvPr>
        </p:nvSpPr>
        <p:spPr>
          <a:xfrm>
            <a:off x="34925" y="1484630"/>
            <a:ext cx="8625205" cy="4407535"/>
          </a:xfrm>
          <a:solidFill>
            <a:schemeClr val="bg1"/>
          </a:solidFill>
        </p:spPr>
        <p:txBody>
          <a:bodyPr vert="horz" wrap="square" lIns="91440" tIns="45720" rIns="91440" bIns="45720" anchor="t" anchorCtr="0"/>
          <a:lstStyle/>
          <a:p>
            <a:pPr algn="just" latinLnBrk="0">
              <a:spcBef>
                <a:spcPts val="0"/>
              </a:spcBef>
            </a:pPr>
            <a:r>
              <a:rPr lang="en-US" altLang="zh-CN" sz="3600" dirty="0">
                <a:solidFill>
                  <a:schemeClr val="tx1"/>
                </a:solidFill>
              </a:rPr>
              <a:t>        </a:t>
            </a:r>
            <a:r>
              <a:rPr lang="zh-CN" altLang="en-US" sz="3600" dirty="0">
                <a:solidFill>
                  <a:schemeClr val="tx1"/>
                </a:solidFill>
              </a:rPr>
              <a:t>按照税法规定，以销售货物、服务、无形资产、不动产或提供加工、修理修配劳务的增值额和货物进口金额为计税依据而课征的一种流转税。填报本指标时，应按权责发生制核算企业本期应负担的增值税，有两种计算方法，可选其一，一旦确定，原则上不得更改。</a:t>
            </a:r>
            <a:endParaRPr lang="zh-CN" altLang="en-US" sz="3600" dirty="0">
              <a:solidFill>
                <a:schemeClr val="tx1"/>
              </a:solidFill>
            </a:endParaRPr>
          </a:p>
        </p:txBody>
      </p:sp>
      <p:graphicFrame>
        <p:nvGraphicFramePr>
          <p:cNvPr id="4" name="对象 3"/>
          <p:cNvGraphicFramePr/>
          <p:nvPr/>
        </p:nvGraphicFramePr>
        <p:xfrm>
          <a:off x="34290" y="2207895"/>
          <a:ext cx="8778240" cy="3609340"/>
        </p:xfrm>
        <a:graphic>
          <a:graphicData uri="http://schemas.openxmlformats.org/presentationml/2006/ole">
            <mc:AlternateContent xmlns:mc="http://schemas.openxmlformats.org/markup-compatibility/2006">
              <mc:Choice xmlns:v="urn:schemas-microsoft-com:vml" Requires="v">
                <p:oleObj spid="_x0000_s7169" name="" r:id="rId2" imgW="8543925" imgH="3609975" progId="PBrush">
                  <p:embed/>
                </p:oleObj>
              </mc:Choice>
              <mc:Fallback>
                <p:oleObj name="" r:id="rId2" imgW="8543925" imgH="3609975" progId="PBrush">
                  <p:embed/>
                  <p:pic>
                    <p:nvPicPr>
                      <p:cNvPr id="0" name="图片 7168" descr="image18"/>
                      <p:cNvPicPr/>
                      <p:nvPr/>
                    </p:nvPicPr>
                    <p:blipFill>
                      <a:blip r:embed="rId3"/>
                      <a:stretch>
                        <a:fillRect/>
                      </a:stretch>
                    </p:blipFill>
                    <p:spPr>
                      <a:xfrm>
                        <a:off x="34290" y="2207895"/>
                        <a:ext cx="8778240" cy="3609340"/>
                      </a:xfrm>
                      <a:prstGeom prst="rect">
                        <a:avLst/>
                      </a:prstGeom>
                      <a:noFill/>
                      <a:ln w="9525">
                        <a:noFill/>
                      </a:ln>
                    </p:spPr>
                  </p:pic>
                </p:oleObj>
              </mc:Fallback>
            </mc:AlternateContent>
          </a:graphicData>
        </a:graphic>
      </p:graphicFrame>
      <p:sp>
        <p:nvSpPr>
          <p:cNvPr id="6" name="矩形 2"/>
          <p:cNvSpPr>
            <a:spLocks noChangeArrowheads="1"/>
          </p:cNvSpPr>
          <p:nvPr/>
        </p:nvSpPr>
        <p:spPr bwMode="auto">
          <a:xfrm>
            <a:off x="34925" y="1480820"/>
            <a:ext cx="8778240" cy="714375"/>
          </a:xfrm>
          <a:prstGeom prst="rect">
            <a:avLst/>
          </a:prstGeom>
          <a:solidFill>
            <a:schemeClr val="bg1"/>
          </a:solidFill>
          <a:ln w="57150">
            <a:solidFill>
              <a:srgbClr val="FF0000"/>
            </a:solidFill>
            <a:miter lim="800000"/>
          </a:ln>
        </p:spPr>
        <p:txBody>
          <a:bodyPr>
            <a:noAutofit/>
          </a:bodyPr>
          <a:lstStyle/>
          <a:p>
            <a:pPr fontAlgn="auto">
              <a:spcBef>
                <a:spcPts val="0"/>
              </a:spcBef>
              <a:spcAft>
                <a:spcPts val="0"/>
              </a:spcAft>
              <a:defRPr/>
            </a:pPr>
            <a:r>
              <a:rPr lang="zh-CN" altLang="en-US" sz="3200" b="1" kern="0" dirty="0">
                <a:solidFill>
                  <a:srgbClr val="FF0000"/>
                </a:solidFill>
                <a:latin typeface="+mn-ea"/>
                <a:ea typeface="+mn-ea"/>
              </a:rPr>
              <a:t>计算方法一：取</a:t>
            </a:r>
            <a:r>
              <a:rPr lang="en-US" altLang="zh-CN" sz="3200" b="1" kern="0" dirty="0">
                <a:solidFill>
                  <a:srgbClr val="FF0000"/>
                </a:solidFill>
                <a:latin typeface="+mn-ea"/>
                <a:ea typeface="+mn-ea"/>
              </a:rPr>
              <a:t>《</a:t>
            </a:r>
            <a:r>
              <a:rPr lang="zh-CN" altLang="en-US" sz="3200" b="1" kern="0" dirty="0">
                <a:solidFill>
                  <a:srgbClr val="FF0000"/>
                </a:solidFill>
                <a:latin typeface="+mn-ea"/>
                <a:ea typeface="+mn-ea"/>
              </a:rPr>
              <a:t>会计科目</a:t>
            </a:r>
            <a:r>
              <a:rPr lang="en-US" altLang="zh-CN" sz="3200" b="1" kern="0" dirty="0">
                <a:solidFill>
                  <a:srgbClr val="FF0000"/>
                </a:solidFill>
                <a:latin typeface="+mn-ea"/>
                <a:ea typeface="+mn-ea"/>
              </a:rPr>
              <a:t>》</a:t>
            </a:r>
            <a:endParaRPr lang="en-US" altLang="zh-CN" sz="3200" b="1" kern="0" dirty="0">
              <a:solidFill>
                <a:srgbClr val="FF0000"/>
              </a:solidFill>
              <a:latin typeface="+mn-ea"/>
              <a:ea typeface="+mn-ea"/>
            </a:endParaRPr>
          </a:p>
        </p:txBody>
      </p:sp>
      <p:sp>
        <p:nvSpPr>
          <p:cNvPr id="8" name="矩形 7"/>
          <p:cNvSpPr/>
          <p:nvPr/>
        </p:nvSpPr>
        <p:spPr>
          <a:xfrm>
            <a:off x="70485" y="2259965"/>
            <a:ext cx="8707755" cy="3669030"/>
          </a:xfrm>
          <a:prstGeom prst="rect">
            <a:avLst/>
          </a:prstGeom>
          <a:ln w="76200">
            <a:solidFill>
              <a:srgbClr val="FF0000"/>
            </a:solidFill>
          </a:ln>
        </p:spPr>
        <p:style>
          <a:lnRef idx="2">
            <a:schemeClr val="accent5">
              <a:shade val="50000"/>
            </a:schemeClr>
          </a:lnRef>
          <a:fillRef idx="1">
            <a:schemeClr val="accent5"/>
          </a:fillRef>
          <a:effectRef idx="0">
            <a:schemeClr val="accent5"/>
          </a:effectRef>
          <a:fontRef idx="minor">
            <a:schemeClr val="lt1"/>
          </a:fontRef>
        </p:style>
        <p:txBody>
          <a:bodyPr wrap="square">
            <a:noAutofit/>
          </a:bodyPr>
          <a:lstStyle/>
          <a:p>
            <a:endParaRPr lang="zh-CN" altLang="en-US" sz="3600" b="1" dirty="0" smtClean="0">
              <a:solidFill>
                <a:srgbClr val="FFFF00"/>
              </a:solidFill>
              <a:latin typeface="+mn-ea"/>
            </a:endParaRPr>
          </a:p>
          <a:p>
            <a:r>
              <a:rPr lang="zh-CN" altLang="en-US" sz="3600" b="1" dirty="0" smtClean="0">
                <a:solidFill>
                  <a:srgbClr val="FFFF00"/>
                </a:solidFill>
                <a:latin typeface="+mn-ea"/>
              </a:rPr>
              <a:t>计算公式：应交增值税</a:t>
            </a:r>
            <a:r>
              <a:rPr lang="en-US" sz="3600" b="1" dirty="0" smtClean="0">
                <a:solidFill>
                  <a:srgbClr val="FFFF00"/>
                </a:solidFill>
                <a:latin typeface="+mn-ea"/>
              </a:rPr>
              <a:t>=</a:t>
            </a:r>
            <a:r>
              <a:rPr lang="zh-CN" altLang="en-US" sz="3600" b="1" dirty="0" smtClean="0">
                <a:solidFill>
                  <a:srgbClr val="FFFF00"/>
                </a:solidFill>
                <a:latin typeface="+mn-ea"/>
              </a:rPr>
              <a:t>销项税额－（进项税额－进项税额转出）－出口抵减内销产品应纳税额－减免税款</a:t>
            </a:r>
            <a:r>
              <a:rPr lang="en-US" sz="3600" b="1" dirty="0" smtClean="0">
                <a:solidFill>
                  <a:srgbClr val="FFFF00"/>
                </a:solidFill>
                <a:latin typeface="+mn-ea"/>
              </a:rPr>
              <a:t> + </a:t>
            </a:r>
            <a:r>
              <a:rPr lang="zh-CN" altLang="en-US" sz="3600" b="1" dirty="0" smtClean="0">
                <a:solidFill>
                  <a:srgbClr val="FFFF00"/>
                </a:solidFill>
                <a:latin typeface="+mn-ea"/>
              </a:rPr>
              <a:t>出口退税+</a:t>
            </a:r>
            <a:r>
              <a:rPr lang="zh-CN" altLang="en-US" sz="3600" b="1" dirty="0" smtClean="0">
                <a:solidFill>
                  <a:srgbClr val="FF0000"/>
                </a:solidFill>
                <a:latin typeface="+mn-ea"/>
              </a:rPr>
              <a:t>简易计税</a:t>
            </a:r>
            <a:endParaRPr lang="zh-CN" altLang="en-US" sz="3600" b="1" dirty="0" smtClean="0">
              <a:solidFill>
                <a:srgbClr val="FF0000"/>
              </a:solidFill>
              <a:latin typeface="+mn-ea"/>
            </a:endParaRPr>
          </a:p>
        </p:txBody>
      </p:sp>
      <p:sp>
        <p:nvSpPr>
          <p:cNvPr id="9" name="标题 1"/>
          <p:cNvSpPr txBox="1"/>
          <p:nvPr/>
        </p:nvSpPr>
        <p:spPr>
          <a:xfrm>
            <a:off x="251460" y="980440"/>
            <a:ext cx="7244715" cy="500380"/>
          </a:xfrm>
          <a:prstGeom prst="rect">
            <a:avLst/>
          </a:prstGeom>
        </p:spPr>
        <p:txBody>
          <a:bodyPr anchor="b">
            <a:noAutofit/>
          </a:bodyPr>
          <a:lstStyle/>
          <a:p>
            <a:pPr marL="457200" marR="0" lvl="0" indent="-457200" algn="l" defTabSz="914400" rtl="0" eaLnBrk="1" fontAlgn="auto" latinLnBrk="0" hangingPunct="1">
              <a:lnSpc>
                <a:spcPct val="100000"/>
              </a:lnSpc>
              <a:spcBef>
                <a:spcPct val="0"/>
              </a:spcBef>
              <a:spcAft>
                <a:spcPts val="0"/>
              </a:spcAft>
              <a:buClrTx/>
              <a:buSzTx/>
              <a:buFont typeface="Arial" panose="020B0604020202020204" pitchFamily="34" charset="0"/>
              <a:buChar char="•"/>
              <a:defRPr/>
            </a:pPr>
            <a:r>
              <a:rPr lang="zh-CN" altLang="en-US" sz="2800" b="1" dirty="0" smtClean="0">
                <a:solidFill>
                  <a:schemeClr val="tx1"/>
                </a:solidFill>
                <a:latin typeface="宋体" panose="02010600030101010101" pitchFamily="2" charset="-122"/>
                <a:cs typeface="+mj-cs"/>
              </a:rPr>
              <a:t>应交增值税</a:t>
            </a:r>
            <a:r>
              <a:rPr lang="zh-CN" altLang="en-US" sz="2800" b="1" dirty="0" smtClean="0">
                <a:solidFill>
                  <a:srgbClr val="FF0000"/>
                </a:solidFill>
                <a:latin typeface="宋体" panose="02010600030101010101" pitchFamily="2" charset="-122"/>
                <a:cs typeface="+mj-cs"/>
              </a:rPr>
              <a:t>（本年累计发生额）</a:t>
            </a:r>
            <a:endPar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cs typeface="+mj-cs"/>
            </a:endParaRPr>
          </a:p>
        </p:txBody>
      </p:sp>
      <p:sp>
        <p:nvSpPr>
          <p:cNvPr id="26637" name="Rectangle 2"/>
          <p:cNvSpPr>
            <a:spLocks noGrp="1" noChangeArrowheads="1"/>
          </p:cNvSpPr>
          <p:nvPr>
            <p:ph type="title"/>
          </p:nvPr>
        </p:nvSpPr>
        <p:spPr>
          <a:xfrm>
            <a:off x="1691640" y="-27305"/>
            <a:ext cx="6754495" cy="79946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重点指标</a:t>
            </a:r>
            <a:endParaRPr kumimoji="0" lang="zh-CN" altLang="en-US" sz="4400" b="1"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3" name="内容占位符 2"/>
          <p:cNvSpPr>
            <a:spLocks noGrp="1"/>
          </p:cNvSpPr>
          <p:nvPr/>
        </p:nvSpPr>
        <p:spPr>
          <a:xfrm>
            <a:off x="-36830" y="1461135"/>
            <a:ext cx="9114790" cy="5031105"/>
          </a:xfrm>
          <a:prstGeom prst="rect">
            <a:avLst/>
          </a:prstGeom>
          <a:solidFill>
            <a:srgbClr val="FFFF00"/>
          </a:solid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lgn="just">
              <a:spcBef>
                <a:spcPts val="0"/>
              </a:spcBef>
            </a:pPr>
            <a:r>
              <a:rPr lang="zh-CN" altLang="en-US" b="1" dirty="0" smtClean="0"/>
              <a:t>出口企业</a:t>
            </a:r>
            <a:r>
              <a:rPr lang="zh-CN" altLang="en-US" dirty="0" smtClean="0"/>
              <a:t>为满足增值税纳税申报的需要，在会计上一般会将内销和出口的业务分开核算，目的在于将内销和出口商品对应的增值税明确区分开，便于准确核算应交增值税和出口退税</a:t>
            </a:r>
            <a:endParaRPr lang="zh-CN" altLang="en-US" dirty="0" smtClean="0"/>
          </a:p>
          <a:p>
            <a:pPr algn="just"/>
            <a:r>
              <a:rPr lang="zh-CN" altLang="en-US" dirty="0" smtClean="0"/>
              <a:t>出口商品对应的进项税不体现在增值税纳税申报表主表上，要通过会计科目“应交增值税”的二级科目去查找</a:t>
            </a:r>
            <a:endParaRPr lang="en-US" altLang="zh-CN" dirty="0" smtClean="0"/>
          </a:p>
          <a:p>
            <a:pPr algn="just">
              <a:buNone/>
            </a:pPr>
            <a:r>
              <a:rPr lang="en-US" altLang="zh-CN" dirty="0" smtClean="0"/>
              <a:t>    </a:t>
            </a:r>
            <a:r>
              <a:rPr lang="zh-CN" altLang="en-US" dirty="0" smtClean="0"/>
              <a:t>如：</a:t>
            </a:r>
            <a:r>
              <a:rPr lang="zh-CN" altLang="en-US" b="1" dirty="0" smtClean="0">
                <a:solidFill>
                  <a:srgbClr val="0070C0"/>
                </a:solidFill>
              </a:rPr>
              <a:t>出口商品进项税借方、出口退税借方</a:t>
            </a:r>
            <a:endParaRPr lang="en-US" altLang="zh-CN" b="1" dirty="0" smtClean="0">
              <a:solidFill>
                <a:srgbClr val="0070C0"/>
              </a:solidFill>
            </a:endParaRPr>
          </a:p>
          <a:p>
            <a:pPr>
              <a:buNone/>
            </a:pPr>
            <a:r>
              <a:rPr lang="zh-CN" altLang="en-US" dirty="0" smtClean="0"/>
              <a:t> </a:t>
            </a:r>
            <a:endParaRPr lang="zh-CN" altLang="en-US" dirty="0"/>
          </a:p>
        </p:txBody>
      </p:sp>
    </p:spTree>
  </p:cSld>
  <p:clrMapOvr>
    <a:masterClrMapping/>
  </p:clrMapOvr>
  <p:timing>
    <p:tnLst>
      <p:par>
        <p:cTn id="1" dur="indefinite" restart="never" nodeType="tmRoot"/>
      </p:par>
    </p:tnLst>
    <p:bldLst>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9698" name="标题 1"/>
          <p:cNvSpPr>
            <a:spLocks noGrp="1"/>
          </p:cNvSpPr>
          <p:nvPr>
            <p:ph type="title"/>
          </p:nvPr>
        </p:nvSpPr>
        <p:spPr>
          <a:xfrm>
            <a:off x="827405" y="908685"/>
            <a:ext cx="7278370" cy="1619250"/>
          </a:xfrm>
        </p:spPr>
        <p:txBody>
          <a:bodyPr vert="horz" wrap="square" lIns="91440" tIns="45720" rIns="91440" bIns="45720" anchor="ctr" anchorCtr="0"/>
          <a:lstStyle/>
          <a:p>
            <a:r>
              <a:rPr lang="zh-CN" altLang="en-US" sz="4000" dirty="0">
                <a:latin typeface="黑体" panose="02010609060101010101" pitchFamily="2" charset="-122"/>
                <a:ea typeface="黑体" panose="02010609060101010101" pitchFamily="2" charset="-122"/>
              </a:rPr>
              <a:t>方法2：</a:t>
            </a:r>
            <a:r>
              <a:rPr lang="zh-CN" altLang="en-US" sz="3600" dirty="0">
                <a:sym typeface="+mn-ea"/>
              </a:rPr>
              <a:t>取本期</a:t>
            </a:r>
            <a:r>
              <a:rPr lang="zh-CN" altLang="en-US" sz="3600" b="1" dirty="0">
                <a:solidFill>
                  <a:schemeClr val="tx1"/>
                </a:solidFill>
                <a:effectLst>
                  <a:outerShdw blurRad="38100" dist="19050" dir="2700000" algn="tl" rotWithShape="0">
                    <a:schemeClr val="dk1">
                      <a:alpha val="40000"/>
                    </a:schemeClr>
                  </a:outerShdw>
                </a:effectLst>
                <a:sym typeface="+mn-ea"/>
                <a:hlinkClick r:id="rId2" action="ppaction://hlinkfile"/>
              </a:rPr>
              <a:t>《增值税及附加税费申报表（一般纳税人适用）》及各期附表4“税额抵减情况表”</a:t>
            </a:r>
            <a:endParaRPr lang="zh-CN" altLang="en-US" sz="3600" b="1" dirty="0">
              <a:solidFill>
                <a:schemeClr val="tx1"/>
              </a:solidFill>
              <a:effectLst>
                <a:outerShdw blurRad="38100" dist="19050" dir="2700000" algn="tl" rotWithShape="0">
                  <a:schemeClr val="dk1">
                    <a:alpha val="40000"/>
                  </a:schemeClr>
                </a:outerShdw>
              </a:effectLst>
              <a:sym typeface="+mn-ea"/>
              <a:hlinkClick r:id="rId2" action="ppaction://hlinkfile"/>
            </a:endParaRPr>
          </a:p>
        </p:txBody>
      </p:sp>
      <p:pic>
        <p:nvPicPr>
          <p:cNvPr id="4" name="图片 3"/>
          <p:cNvPicPr>
            <a:picLocks noChangeAspect="1"/>
          </p:cNvPicPr>
          <p:nvPr/>
        </p:nvPicPr>
        <p:blipFill>
          <a:blip r:embed="rId3"/>
          <a:stretch>
            <a:fillRect/>
          </a:stretch>
        </p:blipFill>
        <p:spPr>
          <a:xfrm>
            <a:off x="240030" y="2708910"/>
            <a:ext cx="3479165" cy="3674110"/>
          </a:xfrm>
          <a:prstGeom prst="rect">
            <a:avLst/>
          </a:prstGeom>
        </p:spPr>
      </p:pic>
      <p:sp>
        <p:nvSpPr>
          <p:cNvPr id="15" name="矩形 14"/>
          <p:cNvSpPr/>
          <p:nvPr/>
        </p:nvSpPr>
        <p:spPr>
          <a:xfrm>
            <a:off x="3995735" y="2708904"/>
            <a:ext cx="4751390" cy="316928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fontAlgn="auto">
              <a:spcBef>
                <a:spcPts val="0"/>
              </a:spcBef>
              <a:spcAft>
                <a:spcPts val="0"/>
              </a:spcAft>
              <a:defRPr/>
            </a:pPr>
            <a:r>
              <a:rPr lang="zh-CN" altLang="en-US" sz="2400" b="1" dirty="0">
                <a:solidFill>
                  <a:srgbClr val="FFFF00"/>
                </a:solidFill>
                <a:latin typeface="+mn-ea"/>
                <a:sym typeface="+mn-ea"/>
              </a:rPr>
              <a:t>计算公式：</a:t>
            </a:r>
            <a:r>
              <a:rPr lang="zh-CN" altLang="en-US" sz="2400" b="1" dirty="0">
                <a:solidFill>
                  <a:schemeClr val="tx1"/>
                </a:solidFill>
                <a:latin typeface="+mn-ea"/>
              </a:rPr>
              <a:t>应交增值税</a:t>
            </a:r>
            <a:r>
              <a:rPr lang="en-US" sz="2400" b="1" dirty="0">
                <a:solidFill>
                  <a:schemeClr val="tx1"/>
                </a:solidFill>
                <a:latin typeface="+mn-ea"/>
              </a:rPr>
              <a:t> =</a:t>
            </a:r>
            <a:r>
              <a:rPr lang="zh-CN" altLang="en-US" sz="2400" b="1" dirty="0">
                <a:solidFill>
                  <a:schemeClr val="tx1"/>
                </a:solidFill>
                <a:latin typeface="+mn-ea"/>
              </a:rPr>
              <a:t>销项税额－（进项税额－进项税额转出－免、抵、退应退税额）</a:t>
            </a:r>
            <a:r>
              <a:rPr lang="en-US" sz="2400" b="1" dirty="0">
                <a:solidFill>
                  <a:schemeClr val="tx1"/>
                </a:solidFill>
                <a:latin typeface="+mn-ea"/>
              </a:rPr>
              <a:t>+</a:t>
            </a:r>
            <a:r>
              <a:rPr lang="zh-CN" altLang="en-US" sz="2400" b="1" dirty="0">
                <a:solidFill>
                  <a:schemeClr val="tx1"/>
                </a:solidFill>
                <a:latin typeface="+mn-ea"/>
              </a:rPr>
              <a:t>简易计税办法计算的应纳税额</a:t>
            </a:r>
            <a:r>
              <a:rPr lang="en-US" sz="2400" b="1" dirty="0">
                <a:solidFill>
                  <a:schemeClr val="tx1"/>
                </a:solidFill>
                <a:latin typeface="+mn-ea"/>
              </a:rPr>
              <a:t>+</a:t>
            </a:r>
            <a:r>
              <a:rPr lang="zh-CN" altLang="en-US" sz="2400" b="1" dirty="0">
                <a:solidFill>
                  <a:schemeClr val="tx1"/>
                </a:solidFill>
                <a:latin typeface="+mn-ea"/>
              </a:rPr>
              <a:t>按简易计税办法计算的纳税检查应补缴税额－应纳税额减征额</a:t>
            </a:r>
            <a:r>
              <a:rPr lang="en-US" altLang="zh-CN" sz="4000" b="1" dirty="0">
                <a:solidFill>
                  <a:srgbClr val="FF0000"/>
                </a:solidFill>
                <a:latin typeface="+mn-ea"/>
              </a:rPr>
              <a:t>-加计抵减额</a:t>
            </a:r>
            <a:endParaRPr lang="en-US" altLang="zh-CN" sz="4000" b="1" dirty="0">
              <a:solidFill>
                <a:srgbClr val="FF0000"/>
              </a:solidFill>
              <a:latin typeface="+mn-ea"/>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9698" name="标题 1"/>
          <p:cNvSpPr>
            <a:spLocks noGrp="1"/>
          </p:cNvSpPr>
          <p:nvPr>
            <p:ph type="title"/>
          </p:nvPr>
        </p:nvSpPr>
        <p:spPr>
          <a:xfrm>
            <a:off x="827405" y="908685"/>
            <a:ext cx="7278370" cy="1619250"/>
          </a:xfrm>
        </p:spPr>
        <p:txBody>
          <a:bodyPr vert="horz" wrap="square" lIns="91440" tIns="45720" rIns="91440" bIns="45720" anchor="ctr" anchorCtr="0"/>
          <a:lstStyle/>
          <a:p>
            <a:r>
              <a:rPr lang="zh-CN" altLang="en-US" sz="4000" dirty="0">
                <a:latin typeface="黑体" panose="02010609060101010101" pitchFamily="2" charset="-122"/>
                <a:ea typeface="黑体" panose="02010609060101010101" pitchFamily="2" charset="-122"/>
              </a:rPr>
              <a:t>方法2：</a:t>
            </a:r>
            <a:r>
              <a:rPr lang="zh-CN" altLang="en-US" sz="3600" dirty="0">
                <a:sym typeface="+mn-ea"/>
              </a:rPr>
              <a:t>取本期</a:t>
            </a:r>
            <a:r>
              <a:rPr lang="zh-CN" altLang="en-US" sz="3600" dirty="0">
                <a:sym typeface="+mn-ea"/>
                <a:hlinkClick r:id="rId2" action="ppaction://hlinkfile"/>
              </a:rPr>
              <a:t>《增值税及附加税费申报表（一般纳税人适用）》及各期附表4“税额抵减情况表”</a:t>
            </a:r>
            <a:endParaRPr lang="zh-CN" altLang="en-US" sz="3600" dirty="0"/>
          </a:p>
        </p:txBody>
      </p:sp>
      <p:sp>
        <p:nvSpPr>
          <p:cNvPr id="2" name="圆角矩形 1"/>
          <p:cNvSpPr>
            <a:spLocks noChangeArrowheads="1"/>
          </p:cNvSpPr>
          <p:nvPr/>
        </p:nvSpPr>
        <p:spPr bwMode="auto">
          <a:xfrm>
            <a:off x="323215" y="2582545"/>
            <a:ext cx="8388350" cy="3662680"/>
          </a:xfrm>
          <a:prstGeom prst="roundRect">
            <a:avLst>
              <a:gd name="adj" fmla="val 16667"/>
            </a:avLst>
          </a:prstGeom>
          <a:solidFill>
            <a:schemeClr val="bg1"/>
          </a:solidFill>
          <a:ln w="9525" algn="ctr">
            <a:solidFill>
              <a:schemeClr val="bg1"/>
            </a:solidFill>
            <a:round/>
          </a:ln>
          <a:effectLst>
            <a:outerShdw dist="23000" dir="5400000" rotWithShape="0">
              <a:srgbClr val="000000">
                <a:alpha val="34999"/>
              </a:srgbClr>
            </a:outerShdw>
          </a:effectLst>
        </p:spPr>
        <p:txBody>
          <a:bodyPr lIns="91296" tIns="45655" rIns="91296" bIns="45655"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应交增值税（本年累计发生额）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a:t>
            </a:r>
            <a:endPar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销项税额－（进项税额－进项税额转出－免、抵、退应退税额）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简易计税办法计算的应纳税额</a:t>
            </a:r>
            <a:r>
              <a:rPr kumimoji="0" lang="en-US" sz="3200" i="0" baseline="0" noProof="0" dirty="0">
                <a:ln>
                  <a:noFill/>
                </a:ln>
                <a:solidFill>
                  <a:schemeClr val="tx1"/>
                </a:solidFill>
                <a:effectLst/>
                <a:uLnTx/>
                <a:uFillTx/>
                <a:latin typeface="宋体" panose="02010600030101010101" pitchFamily="2" charset="-122"/>
                <a:cs typeface="宋体" panose="02010600030101010101" pitchFamily="2" charset="-122"/>
              </a:rPr>
              <a:t> +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按简易计税办法计算的纳税检查应补缴税额 － 应纳税额减征额 </a:t>
            </a:r>
            <a:r>
              <a:rPr kumimoji="0" lang="en-US" altLang="zh-CN" sz="3200" i="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rPr>
              <a:t>加计抵减额</a:t>
            </a:r>
            <a:endParaRPr kumimoji="0" lang="zh-CN" altLang="en-US" sz="3200" i="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10" name="矩形 9"/>
          <p:cNvSpPr/>
          <p:nvPr/>
        </p:nvSpPr>
        <p:spPr>
          <a:xfrm>
            <a:off x="98425" y="92710"/>
            <a:ext cx="8917940" cy="6660515"/>
          </a:xfrm>
          <a:prstGeom prst="rect">
            <a:avLst/>
          </a:prstGeom>
          <a:solidFill>
            <a:schemeClr val="bg1"/>
          </a:solidFill>
          <a:ln w="57150">
            <a:solidFill>
              <a:srgbClr val="FF0000"/>
            </a:solidFill>
          </a:ln>
        </p:spPr>
        <p:txBody>
          <a:bodyPr wrap="square">
            <a:noAutofit/>
          </a:bodyPr>
          <a:lstStyle/>
          <a:p>
            <a:pPr>
              <a:defRPr/>
            </a:pPr>
            <a:r>
              <a:rPr lang="zh-CN" altLang="en-US" sz="28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应交增值税（本年累计发生额）注意事项：</a:t>
            </a:r>
            <a:endParaRPr lang="zh-CN" altLang="en-US" sz="28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nSpc>
                <a:spcPct val="100000"/>
              </a:lnSpc>
              <a:defRPr/>
            </a:pPr>
            <a:endParaRPr lang="en-US" altLang="zh-CN" sz="2800" b="1" dirty="0" smtClean="0">
              <a:solidFill>
                <a:srgbClr val="FF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indent="-457200">
              <a:lnSpc>
                <a:spcPct val="100000"/>
              </a:lnSpc>
            </a:pPr>
            <a:r>
              <a:rPr lang="en-US" altLang="zh-CN" sz="2400" b="1" dirty="0" smtClean="0">
                <a:latin typeface="宋体" panose="02010600030101010101" pitchFamily="2" charset="-122"/>
                <a:cs typeface="宋体" panose="02010600030101010101" pitchFamily="2" charset="-122"/>
              </a:rPr>
              <a:t>1</a:t>
            </a:r>
            <a:r>
              <a:rPr lang="zh-CN" altLang="en-US" sz="2400" b="1" dirty="0" smtClean="0">
                <a:latin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建议企业按纳税申报表逐项（</a:t>
            </a:r>
            <a:r>
              <a:rPr lang="zh-CN" altLang="en-US" sz="2400" b="1" dirty="0" smtClean="0">
                <a:solidFill>
                  <a:srgbClr val="FF0000"/>
                </a:solidFill>
                <a:latin typeface="宋体" panose="02010600030101010101" pitchFamily="2" charset="-122"/>
                <a:cs typeface="宋体" panose="02010600030101010101" pitchFamily="2" charset="-122"/>
                <a:sym typeface="Wingdings" panose="05000000000000000000" pitchFamily="2" charset="2"/>
              </a:rPr>
              <a:t>计算方法二</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）计算填报，便于核实，两种计算方法一旦确定，原则上不得更改。</a:t>
            </a:r>
            <a:endParaRPr lang="zh-CN" altLang="en-US" sz="2400" b="1" dirty="0" smtClean="0">
              <a:latin typeface="宋体" panose="02010600030101010101" pitchFamily="2" charset="-122"/>
              <a:cs typeface="宋体" panose="02010600030101010101" pitchFamily="2" charset="-122"/>
              <a:sym typeface="Wingdings" panose="05000000000000000000" pitchFamily="2" charset="2"/>
            </a:endParaRPr>
          </a:p>
          <a:p>
            <a:pPr indent="-457200">
              <a:lnSpc>
                <a:spcPct val="100000"/>
              </a:lnSpc>
            </a:pPr>
            <a:r>
              <a:rPr lang="en-US" altLang="zh-CN" sz="2400" b="1" dirty="0" smtClean="0">
                <a:latin typeface="宋体" panose="02010600030101010101" pitchFamily="2" charset="-122"/>
                <a:cs typeface="宋体" panose="02010600030101010101" pitchFamily="2" charset="-122"/>
                <a:sym typeface="Wingdings" panose="05000000000000000000" pitchFamily="2" charset="2"/>
              </a:rPr>
              <a:t>2</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、统计上是当期发生的应交数，不含期初未抵扣数，财务上含了期初未抵扣数，是跨年度连续累加数，</a:t>
            </a:r>
            <a:r>
              <a:rPr lang="zh-CN" altLang="en-US" sz="2400" b="1" dirty="0" smtClean="0">
                <a:solidFill>
                  <a:srgbClr val="FF0000"/>
                </a:solidFill>
                <a:latin typeface="宋体" panose="02010600030101010101" pitchFamily="2" charset="-122"/>
                <a:cs typeface="宋体" panose="02010600030101010101" pitchFamily="2" charset="-122"/>
                <a:sym typeface="Wingdings" panose="05000000000000000000" pitchFamily="2" charset="2"/>
              </a:rPr>
              <a:t>不能直接取应纳税额</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数据填报。</a:t>
            </a:r>
            <a:endParaRPr lang="zh-CN" altLang="en-US" sz="2400" b="1" dirty="0" smtClean="0">
              <a:latin typeface="宋体" panose="02010600030101010101" pitchFamily="2" charset="-122"/>
              <a:cs typeface="宋体" panose="02010600030101010101" pitchFamily="2" charset="-122"/>
              <a:sym typeface="Wingdings" panose="05000000000000000000" pitchFamily="2" charset="2"/>
            </a:endParaRPr>
          </a:p>
          <a:p>
            <a:pPr indent="-457200">
              <a:lnSpc>
                <a:spcPct val="100000"/>
              </a:lnSpc>
            </a:pPr>
            <a:r>
              <a:rPr lang="en-US" altLang="zh-CN" sz="2400" b="1" dirty="0" smtClean="0">
                <a:latin typeface="宋体" panose="02010600030101010101" pitchFamily="2" charset="-122"/>
                <a:cs typeface="宋体" panose="02010600030101010101" pitchFamily="2" charset="-122"/>
                <a:sym typeface="Wingdings" panose="05000000000000000000" pitchFamily="2" charset="2"/>
              </a:rPr>
              <a:t>3</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a:t>
            </a:r>
            <a:r>
              <a:rPr lang="zh-CN" altLang="en-US" sz="2400" b="1" dirty="0" smtClean="0">
                <a:solidFill>
                  <a:srgbClr val="FF0000"/>
                </a:solidFill>
                <a:latin typeface="宋体" panose="02010600030101010101" pitchFamily="2" charset="-122"/>
                <a:cs typeface="宋体" panose="02010600030101010101" pitchFamily="2" charset="-122"/>
                <a:sym typeface="Wingdings" panose="05000000000000000000" pitchFamily="2" charset="2"/>
              </a:rPr>
              <a:t>不含以前年度留抵的进项税额</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（与税务部门要求不一样），不包含往年增值税减免及退税返还税额，包含即征即退货物、劳务和应税服务。</a:t>
            </a:r>
            <a:endParaRPr lang="zh-CN" altLang="en-US" sz="2400" b="1" dirty="0" smtClean="0">
              <a:latin typeface="宋体" panose="02010600030101010101" pitchFamily="2" charset="-122"/>
              <a:cs typeface="宋体" panose="02010600030101010101" pitchFamily="2" charset="-122"/>
              <a:sym typeface="Wingdings" panose="05000000000000000000" pitchFamily="2" charset="2"/>
            </a:endParaRPr>
          </a:p>
          <a:p>
            <a:pPr>
              <a:lnSpc>
                <a:spcPct val="100000"/>
              </a:lnSpc>
            </a:pPr>
            <a:r>
              <a:rPr lang="en-US" altLang="zh-CN" sz="2400" b="1" dirty="0" smtClean="0">
                <a:latin typeface="宋体" panose="02010600030101010101" pitchFamily="2" charset="-122"/>
                <a:cs typeface="宋体" panose="02010600030101010101" pitchFamily="2" charset="-122"/>
                <a:sym typeface="Wingdings" panose="05000000000000000000" pitchFamily="2" charset="2"/>
              </a:rPr>
              <a:t>3</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、按照</a:t>
            </a:r>
            <a:r>
              <a:rPr lang="zh-CN" altLang="en-US" sz="2400" b="1" dirty="0" smtClean="0">
                <a:solidFill>
                  <a:srgbClr val="FF0000"/>
                </a:solidFill>
                <a:latin typeface="宋体" panose="02010600030101010101" pitchFamily="2" charset="-122"/>
                <a:cs typeface="宋体" panose="02010600030101010101" pitchFamily="2" charset="-122"/>
                <a:sym typeface="Wingdings" panose="05000000000000000000" pitchFamily="2" charset="2"/>
              </a:rPr>
              <a:t>法人口径</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填报，不要漏报独立纳税的分公司数据，是报告期内的累计数不是当月数，也不是余额数。</a:t>
            </a:r>
            <a:endParaRPr lang="zh-CN" altLang="en-US" sz="2400" b="1" dirty="0" smtClean="0">
              <a:latin typeface="宋体" panose="02010600030101010101" pitchFamily="2" charset="-122"/>
              <a:cs typeface="宋体" panose="02010600030101010101" pitchFamily="2" charset="-122"/>
              <a:sym typeface="Wingdings" panose="05000000000000000000" pitchFamily="2" charset="2"/>
            </a:endParaRPr>
          </a:p>
          <a:p>
            <a:pPr>
              <a:lnSpc>
                <a:spcPct val="100000"/>
              </a:lnSpc>
            </a:pPr>
            <a:r>
              <a:rPr lang="en-US" altLang="zh-CN" sz="2400" b="1" dirty="0" smtClean="0">
                <a:latin typeface="宋体" panose="02010600030101010101" pitchFamily="2" charset="-122"/>
                <a:cs typeface="宋体" panose="02010600030101010101" pitchFamily="2" charset="-122"/>
                <a:sym typeface="Wingdings" panose="05000000000000000000" pitchFamily="2" charset="2"/>
              </a:rPr>
              <a:t>4</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a:t>
            </a:r>
            <a:r>
              <a:rPr lang="zh-CN" altLang="en-US" sz="2400" b="1" dirty="0" smtClean="0">
                <a:latin typeface="宋体" panose="02010600030101010101" pitchFamily="2" charset="-122"/>
                <a:cs typeface="宋体" panose="02010600030101010101" pitchFamily="2" charset="-122"/>
              </a:rPr>
              <a:t>与会计口径相比，处理方法不同。统计上要严格按公式实际计算结果上报，</a:t>
            </a:r>
            <a:r>
              <a:rPr lang="zh-CN" altLang="en-US" sz="2400" b="1" dirty="0" smtClean="0">
                <a:solidFill>
                  <a:srgbClr val="FF0000"/>
                </a:solidFill>
                <a:latin typeface="宋体" panose="02010600030101010101" pitchFamily="2" charset="-122"/>
                <a:cs typeface="宋体" panose="02010600030101010101" pitchFamily="2" charset="-122"/>
              </a:rPr>
              <a:t>负数不能以</a:t>
            </a:r>
            <a:r>
              <a:rPr lang="en-US" altLang="zh-CN" sz="2400" b="1" dirty="0" smtClean="0">
                <a:solidFill>
                  <a:srgbClr val="FF0000"/>
                </a:solidFill>
                <a:latin typeface="宋体" panose="02010600030101010101" pitchFamily="2" charset="-122"/>
                <a:cs typeface="宋体" panose="02010600030101010101" pitchFamily="2" charset="-122"/>
              </a:rPr>
              <a:t>0</a:t>
            </a:r>
            <a:r>
              <a:rPr lang="zh-CN" altLang="en-US" sz="2400" b="1" dirty="0" smtClean="0">
                <a:solidFill>
                  <a:srgbClr val="FF0000"/>
                </a:solidFill>
                <a:latin typeface="宋体" panose="02010600030101010101" pitchFamily="2" charset="-122"/>
                <a:cs typeface="宋体" panose="02010600030101010101" pitchFamily="2" charset="-122"/>
              </a:rPr>
              <a:t>代替</a:t>
            </a:r>
            <a:r>
              <a:rPr lang="zh-CN" altLang="en-US" sz="2400" b="1" dirty="0" smtClean="0">
                <a:latin typeface="宋体" panose="02010600030101010101" pitchFamily="2" charset="-122"/>
                <a:cs typeface="宋体" panose="02010600030101010101" pitchFamily="2" charset="-122"/>
              </a:rPr>
              <a:t>。</a:t>
            </a:r>
            <a:endParaRPr lang="en-US" altLang="zh-CN" sz="2400" b="1" dirty="0" smtClean="0">
              <a:latin typeface="宋体" panose="02010600030101010101" pitchFamily="2" charset="-122"/>
              <a:cs typeface="宋体" panose="02010600030101010101" pitchFamily="2" charset="-122"/>
            </a:endParaRPr>
          </a:p>
          <a:p>
            <a:pPr>
              <a:lnSpc>
                <a:spcPct val="100000"/>
              </a:lnSpc>
            </a:pPr>
            <a:r>
              <a:rPr lang="en-US" altLang="zh-CN" sz="2400" b="1" dirty="0" smtClean="0">
                <a:latin typeface="宋体" panose="02010600030101010101" pitchFamily="2" charset="-122"/>
                <a:cs typeface="宋体" panose="02010600030101010101" pitchFamily="2" charset="-122"/>
              </a:rPr>
              <a:t>5</a:t>
            </a:r>
            <a:r>
              <a:rPr lang="zh-CN" altLang="en-US" sz="2400" b="1" dirty="0" smtClean="0">
                <a:latin typeface="宋体" panose="02010600030101010101" pitchFamily="2" charset="-122"/>
                <a:cs typeface="宋体" panose="02010600030101010101" pitchFamily="2" charset="-122"/>
              </a:rPr>
              <a:t>、</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一般情况下，增值税填</a:t>
            </a:r>
            <a:r>
              <a:rPr lang="en-US" altLang="zh-CN" sz="2400" b="1" dirty="0" smtClean="0">
                <a:latin typeface="宋体" panose="02010600030101010101" pitchFamily="2" charset="-122"/>
                <a:cs typeface="宋体" panose="02010600030101010101" pitchFamily="2" charset="-122"/>
                <a:sym typeface="Wingdings" panose="05000000000000000000" pitchFamily="2" charset="2"/>
              </a:rPr>
              <a:t>0</a:t>
            </a:r>
            <a:r>
              <a:rPr lang="zh-CN" altLang="en-US" sz="2400" b="1" dirty="0" smtClean="0">
                <a:latin typeface="宋体" panose="02010600030101010101" pitchFamily="2" charset="-122"/>
                <a:cs typeface="宋体" panose="02010600030101010101" pitchFamily="2" charset="-122"/>
                <a:sym typeface="Wingdings" panose="05000000000000000000" pitchFamily="2" charset="2"/>
              </a:rPr>
              <a:t>，上期数、同期数却有数据，指标很有可能填报有误。</a:t>
            </a:r>
            <a:endParaRPr lang="en-US" altLang="zh-CN" sz="2400" b="1" dirty="0" smtClean="0">
              <a:latin typeface="宋体" panose="02010600030101010101" pitchFamily="2" charset="-122"/>
              <a:cs typeface="宋体" panose="02010600030101010101" pitchFamily="2" charset="-122"/>
              <a:sym typeface="Wingdings" panose="05000000000000000000" pitchFamily="2" charset="2"/>
            </a:endParaRPr>
          </a:p>
          <a:p>
            <a:pPr>
              <a:lnSpc>
                <a:spcPts val="2400"/>
              </a:lnSpc>
            </a:pP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endParaRPr>
          </a:p>
          <a:p>
            <a:pPr>
              <a:lnSpc>
                <a:spcPts val="2400"/>
              </a:lnSpc>
            </a:pPr>
            <a:endParaRPr lang="zh-CN" altLang="en-US" sz="2400" b="1" dirty="0" smtClean="0">
              <a:effectLst>
                <a:outerShdw blurRad="50800" dist="38100" dir="2700000" algn="tl" rotWithShape="0">
                  <a:prstClr val="black">
                    <a:alpha val="40000"/>
                  </a:prstClr>
                </a:outerShdw>
              </a:effectLst>
              <a:latin typeface="宋体" panose="02010600030101010101" pitchFamily="2" charset="-122"/>
              <a:cs typeface="宋体" panose="02010600030101010101" pitchFamily="2" charset="-122"/>
              <a:sym typeface="Wingdings" panose="05000000000000000000" pitchFamily="2" charset="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Rectangle 3"/>
          <p:cNvSpPr>
            <a:spLocks noGrp="1"/>
          </p:cNvSpPr>
          <p:nvPr>
            <p:ph idx="4294967295"/>
          </p:nvPr>
        </p:nvSpPr>
        <p:spPr>
          <a:xfrm>
            <a:off x="394970" y="764540"/>
            <a:ext cx="8110220" cy="5013960"/>
          </a:xfrm>
        </p:spPr>
        <p:txBody>
          <a:bodyPr vert="horz" wrap="square" lIns="91440" tIns="45720" rIns="91440" bIns="45720" anchor="t" anchorCtr="0"/>
          <a:lstStyle/>
          <a:p>
            <a:pPr>
              <a:buFont typeface="Wingdings" panose="05000000000000000000" pitchFamily="2" charset="2"/>
              <a:buNone/>
            </a:pPr>
            <a:r>
              <a:rPr lang="zh-CN" altLang="en-US" sz="3600" b="1" dirty="0" smtClean="0">
                <a:solidFill>
                  <a:srgbClr val="FF0000"/>
                </a:solidFill>
                <a:latin typeface="宋体" panose="02010600030101010101" pitchFamily="2" charset="-122"/>
                <a:ea typeface="宋体" panose="02010600030101010101" pitchFamily="2" charset="-122"/>
              </a:rPr>
              <a:t>应交增值税常见错报总结：</a:t>
            </a:r>
            <a:endParaRPr lang="zh-CN" altLang="en-US" sz="3600" b="1" dirty="0" smtClean="0">
              <a:solidFill>
                <a:srgbClr val="FF0000"/>
              </a:solidFill>
              <a:latin typeface="宋体" panose="02010600030101010101" pitchFamily="2" charset="-122"/>
              <a:ea typeface="宋体" panose="02010600030101010101" pitchFamily="2" charset="-122"/>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3200" dirty="0">
                <a:solidFill>
                  <a:schemeClr val="tx1"/>
                </a:solidFill>
                <a:latin typeface="+mn-ea"/>
                <a:cs typeface="+mn-ea"/>
              </a:rPr>
              <a:t>包含期初未抵扣数</a:t>
            </a:r>
            <a:endParaRPr lang="zh-CN" altLang="en-US" sz="32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3200" dirty="0">
                <a:solidFill>
                  <a:schemeClr val="tx1"/>
                </a:solidFill>
                <a:latin typeface="+mn-ea"/>
                <a:cs typeface="+mn-ea"/>
              </a:rPr>
              <a:t>填成实交数而非应交数 （误按照税务口径上的应纳税额填报）</a:t>
            </a:r>
            <a:endParaRPr lang="zh-CN" altLang="en-US" sz="32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3200" dirty="0">
                <a:solidFill>
                  <a:schemeClr val="tx1"/>
                </a:solidFill>
                <a:latin typeface="+mn-ea"/>
                <a:cs typeface="+mn-ea"/>
              </a:rPr>
              <a:t>填成未交增值税</a:t>
            </a:r>
            <a:endParaRPr lang="zh-CN" altLang="en-US" sz="32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3200" dirty="0" smtClean="0">
                <a:latin typeface="+mn-ea"/>
                <a:cs typeface="+mn-ea"/>
              </a:rPr>
              <a:t>税款所属时间不是当年</a:t>
            </a:r>
            <a:r>
              <a:rPr lang="en-US" altLang="zh-CN" sz="3200" dirty="0" smtClean="0">
                <a:latin typeface="+mn-ea"/>
                <a:cs typeface="+mn-ea"/>
              </a:rPr>
              <a:t>1-12</a:t>
            </a:r>
            <a:r>
              <a:rPr lang="zh-CN" altLang="en-US" sz="3200" dirty="0" smtClean="0">
                <a:latin typeface="+mn-ea"/>
                <a:cs typeface="+mn-ea"/>
              </a:rPr>
              <a:t>月份</a:t>
            </a:r>
            <a:endParaRPr lang="zh-CN" altLang="en-US" sz="3200" dirty="0">
              <a:solidFill>
                <a:schemeClr val="tx1"/>
              </a:solidFill>
              <a:latin typeface="+mn-ea"/>
              <a:cs typeface="+mn-ea"/>
            </a:endParaRPr>
          </a:p>
          <a:p>
            <a:pPr marL="561340" lvl="1" latinLnBrk="0">
              <a:lnSpc>
                <a:spcPct val="130000"/>
              </a:lnSpc>
              <a:spcBef>
                <a:spcPts val="0"/>
              </a:spcBef>
              <a:buClr>
                <a:srgbClr val="FF0000"/>
              </a:buClr>
              <a:buSzPct val="120000"/>
              <a:buFont typeface="Wingdings" panose="05000000000000000000" pitchFamily="2" charset="2"/>
              <a:buChar char="û"/>
            </a:pPr>
            <a:r>
              <a:rPr lang="zh-CN" altLang="en-US" sz="3200" dirty="0">
                <a:solidFill>
                  <a:schemeClr val="tx1"/>
                </a:solidFill>
                <a:latin typeface="+mn-ea"/>
                <a:cs typeface="+mn-ea"/>
              </a:rPr>
              <a:t>填成应交税费非应交增值税 （多包含营业税、消费税、个人所得税等）</a:t>
            </a:r>
            <a:endParaRPr lang="zh-CN" altLang="en-US" sz="3200" dirty="0">
              <a:solidFill>
                <a:schemeClr val="tx1"/>
              </a:solidFill>
              <a:latin typeface="+mn-ea"/>
              <a:cs typeface="+mn-ea"/>
            </a:endParaRPr>
          </a:p>
        </p:txBody>
      </p:sp>
      <p:sp>
        <p:nvSpPr>
          <p:cNvPr id="3" name="矩形 2"/>
          <p:cNvSpPr/>
          <p:nvPr/>
        </p:nvSpPr>
        <p:spPr>
          <a:xfrm>
            <a:off x="3756660" y="802640"/>
            <a:ext cx="750570"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Rectangle 3"/>
          <p:cNvSpPr>
            <a:spLocks noGrp="1"/>
          </p:cNvSpPr>
          <p:nvPr>
            <p:ph idx="4294967295"/>
          </p:nvPr>
        </p:nvSpPr>
        <p:spPr>
          <a:xfrm>
            <a:off x="394970" y="764540"/>
            <a:ext cx="8110220" cy="5013960"/>
          </a:xfrm>
        </p:spPr>
        <p:txBody>
          <a:bodyPr vert="horz" wrap="square" lIns="91440" tIns="45720" rIns="91440" bIns="45720" anchor="t" anchorCtr="0"/>
          <a:lstStyle/>
          <a:p>
            <a:pPr>
              <a:buFont typeface="Wingdings" panose="05000000000000000000" pitchFamily="2" charset="2"/>
              <a:buNone/>
            </a:pPr>
            <a:r>
              <a:rPr lang="zh-CN" altLang="en-US" sz="3600" b="1" dirty="0" smtClean="0">
                <a:solidFill>
                  <a:srgbClr val="FF0000"/>
                </a:solidFill>
                <a:latin typeface="宋体" panose="02010600030101010101" pitchFamily="2" charset="-122"/>
                <a:ea typeface="宋体" panose="02010600030101010101" pitchFamily="2" charset="-122"/>
              </a:rPr>
              <a:t>应交增值税常见漏报总结：</a:t>
            </a:r>
            <a:endParaRPr lang="zh-CN" altLang="en-US" sz="3600" b="1" dirty="0" smtClean="0">
              <a:solidFill>
                <a:srgbClr val="FF0000"/>
              </a:solidFill>
              <a:latin typeface="宋体" panose="02010600030101010101" pitchFamily="2" charset="-122"/>
              <a:ea typeface="宋体" panose="02010600030101010101" pitchFamily="2" charset="-122"/>
            </a:endParaRPr>
          </a:p>
          <a:p>
            <a:pPr marL="525780" lvl="1" latinLnBrk="0">
              <a:lnSpc>
                <a:spcPct val="150000"/>
              </a:lnSpc>
              <a:spcBef>
                <a:spcPts val="0"/>
              </a:spcBef>
              <a:buClr>
                <a:srgbClr val="FF0000"/>
              </a:buClr>
              <a:buSzPct val="120000"/>
              <a:buFont typeface="Wingdings" panose="05000000000000000000" pitchFamily="2" charset="2"/>
              <a:buChar char="û"/>
            </a:pPr>
            <a:r>
              <a:rPr lang="zh-CN" altLang="en-US" sz="3200" dirty="0">
                <a:latin typeface="+mn-ea"/>
                <a:cs typeface="+mn-ea"/>
                <a:sym typeface="+mn-ea"/>
              </a:rPr>
              <a:t>漏报负数</a:t>
            </a:r>
            <a:endParaRPr lang="zh-CN" altLang="en-US" sz="3200" dirty="0">
              <a:solidFill>
                <a:schemeClr val="tx1"/>
              </a:solidFill>
              <a:latin typeface="+mn-ea"/>
              <a:cs typeface="+mn-ea"/>
            </a:endParaRPr>
          </a:p>
          <a:p>
            <a:pPr marL="525780" lvl="1" latinLnBrk="0">
              <a:lnSpc>
                <a:spcPct val="150000"/>
              </a:lnSpc>
              <a:spcBef>
                <a:spcPts val="0"/>
              </a:spcBef>
              <a:buClr>
                <a:srgbClr val="FF0000"/>
              </a:buClr>
              <a:buSzPct val="120000"/>
              <a:buFont typeface="Wingdings" panose="05000000000000000000" pitchFamily="2" charset="2"/>
              <a:buChar char="û"/>
            </a:pPr>
            <a:r>
              <a:rPr lang="zh-CN" altLang="en-US" sz="3200" dirty="0">
                <a:latin typeface="+mn-ea"/>
                <a:cs typeface="+mn-ea"/>
                <a:sym typeface="+mn-ea"/>
              </a:rPr>
              <a:t>漏报独立纳税的分公司数据</a:t>
            </a:r>
            <a:endParaRPr lang="zh-CN" altLang="en-US" sz="3200" dirty="0">
              <a:solidFill>
                <a:schemeClr val="tx1"/>
              </a:solidFill>
              <a:latin typeface="+mn-ea"/>
              <a:cs typeface="+mn-ea"/>
            </a:endParaRPr>
          </a:p>
          <a:p>
            <a:pPr marL="525780" lvl="1" latinLnBrk="0">
              <a:lnSpc>
                <a:spcPct val="150000"/>
              </a:lnSpc>
              <a:spcBef>
                <a:spcPts val="0"/>
              </a:spcBef>
              <a:buClr>
                <a:srgbClr val="FF0000"/>
              </a:buClr>
              <a:buSzPct val="120000"/>
              <a:buFont typeface="Wingdings" panose="05000000000000000000" pitchFamily="2" charset="2"/>
              <a:buChar char="û"/>
            </a:pPr>
            <a:r>
              <a:rPr lang="zh-CN" altLang="en-US" sz="3200" dirty="0">
                <a:latin typeface="+mn-ea"/>
                <a:cs typeface="+mn-ea"/>
                <a:sym typeface="+mn-ea"/>
              </a:rPr>
              <a:t>漏报简易征收办法计算的应纳税额、应纳税额减征</a:t>
            </a:r>
            <a:r>
              <a:rPr lang="zh-CN" altLang="en-US" sz="3200" dirty="0" smtClean="0">
                <a:latin typeface="+mn-ea"/>
                <a:cs typeface="+mn-ea"/>
                <a:sym typeface="+mn-ea"/>
              </a:rPr>
              <a:t>额</a:t>
            </a:r>
            <a:endParaRPr lang="en-US" altLang="zh-CN" sz="3200" dirty="0" smtClean="0">
              <a:solidFill>
                <a:schemeClr val="tx1"/>
              </a:solidFill>
              <a:latin typeface="+mn-ea"/>
              <a:cs typeface="+mn-ea"/>
            </a:endParaRPr>
          </a:p>
          <a:p>
            <a:pPr marL="525780" lvl="1" latinLnBrk="0">
              <a:lnSpc>
                <a:spcPct val="150000"/>
              </a:lnSpc>
              <a:spcBef>
                <a:spcPts val="0"/>
              </a:spcBef>
              <a:buClr>
                <a:srgbClr val="FF0000"/>
              </a:buClr>
              <a:buSzPct val="120000"/>
              <a:buFont typeface="Wingdings" panose="05000000000000000000" pitchFamily="2" charset="2"/>
              <a:buChar char="û"/>
            </a:pPr>
            <a:r>
              <a:rPr lang="zh-CN" altLang="en-US" sz="3200" dirty="0" smtClean="0">
                <a:latin typeface="+mn-ea"/>
                <a:cs typeface="+mn-ea"/>
                <a:sym typeface="+mn-ea"/>
              </a:rPr>
              <a:t>漏报加计抵减税额</a:t>
            </a:r>
            <a:endParaRPr lang="zh-CN" altLang="en-US" sz="3200" dirty="0">
              <a:solidFill>
                <a:schemeClr val="tx1"/>
              </a:solidFill>
              <a:latin typeface="+mn-ea"/>
              <a:cs typeface="+mn-ea"/>
            </a:endParaRPr>
          </a:p>
          <a:p>
            <a:pPr marL="525780" lvl="1" latinLnBrk="0">
              <a:lnSpc>
                <a:spcPct val="150000"/>
              </a:lnSpc>
              <a:spcBef>
                <a:spcPts val="0"/>
              </a:spcBef>
              <a:buClr>
                <a:srgbClr val="FF0000"/>
              </a:buClr>
              <a:buSzPct val="120000"/>
              <a:buFont typeface="Wingdings" panose="05000000000000000000" pitchFamily="2" charset="2"/>
              <a:buChar char="û"/>
            </a:pPr>
            <a:r>
              <a:rPr lang="zh-CN" altLang="en-US" sz="3200" dirty="0">
                <a:latin typeface="+mn-ea"/>
                <a:cs typeface="+mn-ea"/>
                <a:sym typeface="+mn-ea"/>
              </a:rPr>
              <a:t>除了一般货物及劳务对应项目外，漏报即征即退货物及劳务对应项目</a:t>
            </a:r>
            <a:endParaRPr lang="zh-CN" altLang="en-US" sz="3200" dirty="0">
              <a:solidFill>
                <a:schemeClr val="tx1"/>
              </a:solidFill>
              <a:latin typeface="+mn-ea"/>
              <a:cs typeface="+mn-ea"/>
            </a:endParaRPr>
          </a:p>
        </p:txBody>
      </p:sp>
      <p:sp>
        <p:nvSpPr>
          <p:cNvPr id="3" name="矩形 2"/>
          <p:cNvSpPr/>
          <p:nvPr/>
        </p:nvSpPr>
        <p:spPr>
          <a:xfrm>
            <a:off x="3727450" y="802640"/>
            <a:ext cx="966470"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13995" y="1437640"/>
            <a:ext cx="8787130" cy="5180330"/>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pPr marL="147320" indent="-257175">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原则应用之包括： </a:t>
            </a:r>
            <a:endPar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正式人员</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劳务派遣人员</a:t>
            </a:r>
            <a:r>
              <a:rPr lang="en-US" altLang="zh-CN" sz="20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其他从业人员（包含非全日制、退休返聘、兼职、领取报酬或补贴的打工学生、外籍和港澳台人员）</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原则应用之不包括： </a:t>
            </a:r>
            <a:endPar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在本企业领取工资、股息、红利但未参加商业活动的人员（</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如离休人员、退休人员、不参与经营的股东</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），医疗、教育等为企业提供社会性服务活动的人员。</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离开本单位仍保留劳动关系，并定期领取生活费的人员（</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如长期病休人员</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不领工资的各类实习生</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7320" indent="-257175" fontAlgn="t">
              <a:lnSpc>
                <a:spcPct val="130000"/>
              </a:lnSpc>
              <a:spcBef>
                <a:spcPts val="0"/>
              </a:spcBef>
              <a:defRPr/>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劳务外包人员，如：外包的保安或保洁、施工建筑工人、因政策派遣改外包的人员。</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5" name="Rectangle 8"/>
          <p:cNvSpPr/>
          <p:nvPr/>
        </p:nvSpPr>
        <p:spPr bwMode="auto">
          <a:xfrm>
            <a:off x="3631565" y="5589270"/>
            <a:ext cx="5382895" cy="103314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800" b="1" dirty="0">
                <a:solidFill>
                  <a:srgbClr val="FF0000"/>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统计口径：谁用工，谁统计</a:t>
            </a:r>
            <a:endParaRPr lang="zh-CN" altLang="en-US" sz="2800" b="1" dirty="0">
              <a:solidFill>
                <a:srgbClr val="FF0000"/>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
        <p:nvSpPr>
          <p:cNvPr id="9" name="TextBox 3"/>
          <p:cNvSpPr txBox="1">
            <a:spLocks noChangeArrowheads="1"/>
          </p:cNvSpPr>
          <p:nvPr/>
        </p:nvSpPr>
        <p:spPr bwMode="auto">
          <a:xfrm>
            <a:off x="214630" y="908685"/>
            <a:ext cx="8698865" cy="521970"/>
          </a:xfrm>
          <a:prstGeom prst="rect">
            <a:avLst/>
          </a:prstGeom>
          <a:noFill/>
          <a:ln w="9525">
            <a:noFill/>
            <a:miter lim="800000"/>
          </a:ln>
        </p:spPr>
        <p:txBody>
          <a:bodyPr wrap="square">
            <a:spAutoFit/>
          </a:bodyPr>
          <a:lstStyle/>
          <a:p>
            <a:r>
              <a:rPr lang="en-US" altLang="zh-CN" sz="2800" b="1" dirty="0" smtClean="0">
                <a:solidFill>
                  <a:schemeClr val="tx1"/>
                </a:solidFill>
              </a:rPr>
              <a:t>  </a:t>
            </a:r>
            <a:r>
              <a:rPr lang="zh-CN" altLang="en-US" sz="2800" b="1" dirty="0" smtClean="0">
                <a:solidFill>
                  <a:schemeClr val="tx1"/>
                </a:solidFill>
              </a:rPr>
              <a:t>从事批发和零售（住宿和餐饮）从业人员</a:t>
            </a:r>
            <a:r>
              <a:rPr lang="zh-CN" altLang="en-US" sz="2800" b="1" dirty="0">
                <a:solidFill>
                  <a:schemeClr val="tx1"/>
                </a:solidFill>
              </a:rPr>
              <a:t>平均人数</a:t>
            </a:r>
            <a:endParaRPr lang="zh-CN" altLang="en-US" sz="2800" b="1" dirty="0">
              <a:solidFill>
                <a:schemeClr val="tx1"/>
              </a:solidFill>
            </a:endParaRPr>
          </a:p>
        </p:txBody>
      </p:sp>
      <p:sp>
        <p:nvSpPr>
          <p:cNvPr id="2" name="标题 1"/>
          <p:cNvSpPr>
            <a:spLocks noGrp="1"/>
          </p:cNvSpPr>
          <p:nvPr>
            <p:ph type="title"/>
          </p:nvPr>
        </p:nvSpPr>
        <p:spPr>
          <a:xfrm>
            <a:off x="683895" y="-99060"/>
            <a:ext cx="8229600" cy="96075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 typeface="Wingdings" panose="05000000000000000000" pitchFamily="2" charset="2"/>
              <a:buChar char="l"/>
              <a:defRPr/>
            </a:pPr>
            <a:r>
              <a:rPr kumimoji="0" lang="zh-CN" altLang="en-US" sz="4400" b="1"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j-cs"/>
              </a:rPr>
              <a:t> 难点指标</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4" name="矩形 3"/>
          <p:cNvSpPr/>
          <p:nvPr/>
        </p:nvSpPr>
        <p:spPr>
          <a:xfrm>
            <a:off x="528320" y="802640"/>
            <a:ext cx="7905115" cy="53848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642910" y="2285992"/>
            <a:ext cx="8001056" cy="1938020"/>
          </a:xfrm>
          <a:prstGeom prst="rect">
            <a:avLst/>
          </a:prstGeom>
          <a:noFill/>
          <a:ln>
            <a:noFill/>
          </a:ln>
        </p:spPr>
        <p:txBody>
          <a:bodyPr wrap="square" lIns="91440" tIns="45720" rIns="91440" bIns="45720">
            <a:spAutoFit/>
          </a:bodyPr>
          <a:lstStyle/>
          <a:p>
            <a:r>
              <a:rPr lang="zh-CN" altLang="en-US" sz="4000" b="1" dirty="0" smtClean="0"/>
              <a:t>如何区分劳务派遣和劳务外包</a:t>
            </a:r>
            <a:r>
              <a:rPr lang="en-US" altLang="zh-CN" sz="4000" b="1" dirty="0" smtClean="0"/>
              <a:t>:</a:t>
            </a:r>
            <a:endParaRPr lang="en-US" altLang="zh-CN" sz="4000" b="1" dirty="0" smtClean="0"/>
          </a:p>
          <a:p>
            <a:r>
              <a:rPr lang="zh-CN" altLang="en-US" sz="4000" b="1" dirty="0" smtClean="0">
                <a:latin typeface="+mn-ea"/>
              </a:rPr>
              <a:t>劳务派遣人员由</a:t>
            </a:r>
            <a:r>
              <a:rPr lang="zh-CN" altLang="en-US" sz="4000" b="1" dirty="0" smtClean="0">
                <a:solidFill>
                  <a:srgbClr val="FF0000"/>
                </a:solidFill>
                <a:latin typeface="+mn-ea"/>
              </a:rPr>
              <a:t>用工方</a:t>
            </a:r>
            <a:r>
              <a:rPr lang="zh-CN" altLang="en-US" sz="4000" b="1" dirty="0" smtClean="0">
                <a:latin typeface="+mn-ea"/>
              </a:rPr>
              <a:t>统计，劳务外包人员由</a:t>
            </a:r>
            <a:r>
              <a:rPr lang="zh-CN" altLang="en-US" sz="4000" b="1" dirty="0" smtClean="0">
                <a:solidFill>
                  <a:srgbClr val="FF0000"/>
                </a:solidFill>
                <a:latin typeface="+mn-ea"/>
              </a:rPr>
              <a:t>派遣方</a:t>
            </a:r>
            <a:r>
              <a:rPr lang="zh-CN" altLang="en-US" sz="4000" b="1" dirty="0" smtClean="0">
                <a:latin typeface="+mn-ea"/>
              </a:rPr>
              <a:t>统计。</a:t>
            </a:r>
            <a:endParaRPr lang="zh-CN" altLang="en-US" sz="4000" b="1" dirty="0" smtClean="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463" name="文本框 21"/>
          <p:cNvSpPr txBox="1">
            <a:spLocks noChangeArrowheads="1"/>
          </p:cNvSpPr>
          <p:nvPr/>
        </p:nvSpPr>
        <p:spPr bwMode="auto">
          <a:xfrm>
            <a:off x="1475718" y="1053131"/>
            <a:ext cx="6929486"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marL="571500" indent="-571500" algn="ctr" eaLnBrk="1" hangingPunct="1">
              <a:buFont typeface="Wingdings" panose="05000000000000000000" charset="0"/>
              <a:buChar char="Ø"/>
            </a:pPr>
            <a:r>
              <a:rPr lang="zh-CN" altLang="en-US" sz="4000" b="1" dirty="0" smtClean="0">
                <a:solidFill>
                  <a:schemeClr val="tx1"/>
                </a:solidFill>
                <a:latin typeface="黑体" panose="02010609060101010101" pitchFamily="2" charset="-122"/>
                <a:ea typeface="黑体" panose="02010609060101010101" pitchFamily="2" charset="-122"/>
              </a:rPr>
              <a:t>财务表填报口径</a:t>
            </a:r>
            <a:endParaRPr lang="zh-CN" altLang="en-US" sz="4000" b="1" dirty="0" smtClean="0">
              <a:solidFill>
                <a:schemeClr val="tx1"/>
              </a:solidFill>
              <a:latin typeface="黑体" panose="02010609060101010101" pitchFamily="2" charset="-122"/>
              <a:ea typeface="黑体" panose="02010609060101010101" pitchFamily="2" charset="-122"/>
            </a:endParaRPr>
          </a:p>
        </p:txBody>
      </p:sp>
      <p:sp>
        <p:nvSpPr>
          <p:cNvPr id="2" name="矩形 1"/>
          <p:cNvSpPr/>
          <p:nvPr/>
        </p:nvSpPr>
        <p:spPr>
          <a:xfrm>
            <a:off x="976313" y="1782367"/>
            <a:ext cx="6682740" cy="2861310"/>
          </a:xfrm>
          <a:prstGeom prst="rect">
            <a:avLst/>
          </a:prstGeom>
        </p:spPr>
        <p:txBody>
          <a:bodyPr wrap="none">
            <a:spAutoFit/>
          </a:bodyPr>
          <a:lstStyle/>
          <a:p>
            <a:pPr>
              <a:lnSpc>
                <a:spcPct val="150000"/>
              </a:lnSpc>
              <a:buFont typeface="Wingdings" panose="05000000000000000000" pitchFamily="2" charset="2"/>
              <a:defRPr/>
            </a:pPr>
            <a:r>
              <a:rPr lang="zh-CN" altLang="en-US" sz="4000" b="1" dirty="0">
                <a:solidFill>
                  <a:schemeClr val="tx1"/>
                </a:solidFill>
                <a:latin typeface="微软雅黑" panose="020B0503020204020204" pitchFamily="34" charset="-122"/>
                <a:ea typeface="微软雅黑" panose="020B0503020204020204" pitchFamily="34" charset="-122"/>
              </a:rPr>
              <a:t>法人口径</a:t>
            </a:r>
            <a:r>
              <a:rPr lang="zh-CN" altLang="en-US" sz="4000" dirty="0">
                <a:solidFill>
                  <a:schemeClr val="tx1"/>
                </a:solidFill>
                <a:latin typeface="微软雅黑" panose="020B0503020204020204" pitchFamily="34" charset="-122"/>
                <a:ea typeface="微软雅黑" panose="020B0503020204020204" pitchFamily="34" charset="-122"/>
              </a:rPr>
              <a:t>：</a:t>
            </a:r>
            <a:r>
              <a:rPr lang="zh-CN" altLang="en-US" sz="4000" dirty="0">
                <a:solidFill>
                  <a:schemeClr val="bg1"/>
                </a:solidFill>
                <a:latin typeface="微软雅黑" panose="020B0503020204020204" pitchFamily="34" charset="-122"/>
                <a:ea typeface="微软雅黑" panose="020B0503020204020204" pitchFamily="34" charset="-122"/>
              </a:rPr>
              <a:t>法</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应该包含所有</a:t>
            </a:r>
            <a:r>
              <a:rPr lang="zh-CN" altLang="en-US" sz="4000" dirty="0">
                <a:solidFill>
                  <a:srgbClr val="FF0000"/>
                </a:solidFill>
                <a:latin typeface="微软雅黑" panose="020B0503020204020204" pitchFamily="34" charset="-122"/>
                <a:ea typeface="微软雅黑" panose="020B0503020204020204" pitchFamily="34" charset="-122"/>
              </a:rPr>
              <a:t>分公司</a:t>
            </a:r>
            <a:r>
              <a:rPr lang="zh-CN" altLang="en-US" sz="4000" dirty="0">
                <a:solidFill>
                  <a:schemeClr val="tx1"/>
                </a:solidFill>
                <a:latin typeface="微软雅黑" panose="020B0503020204020204" pitchFamily="34" charset="-122"/>
                <a:ea typeface="微软雅黑" panose="020B0503020204020204" pitchFamily="34" charset="-122"/>
              </a:rPr>
              <a:t>的数据</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不应该包含任何</a:t>
            </a:r>
            <a:r>
              <a:rPr lang="zh-CN" altLang="en-US" sz="4000" dirty="0">
                <a:solidFill>
                  <a:schemeClr val="bg1">
                    <a:lumMod val="75000"/>
                  </a:schemeClr>
                </a:solidFill>
                <a:latin typeface="微软雅黑" panose="020B0503020204020204" pitchFamily="34" charset="-122"/>
                <a:ea typeface="微软雅黑" panose="020B0503020204020204" pitchFamily="34" charset="-122"/>
              </a:rPr>
              <a:t>子公司</a:t>
            </a:r>
            <a:r>
              <a:rPr lang="zh-CN" altLang="en-US" sz="4000" dirty="0">
                <a:solidFill>
                  <a:schemeClr val="tx1"/>
                </a:solidFill>
                <a:latin typeface="微软雅黑" panose="020B0503020204020204" pitchFamily="34" charset="-122"/>
                <a:ea typeface="微软雅黑" panose="020B0503020204020204" pitchFamily="34" charset="-122"/>
              </a:rPr>
              <a:t>数据</a:t>
            </a:r>
            <a:endParaRPr lang="zh-CN" altLang="en-US" sz="4000" dirty="0">
              <a:solidFill>
                <a:schemeClr val="tx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06680" y="5012690"/>
            <a:ext cx="8930005" cy="1311275"/>
          </a:xfrm>
          <a:prstGeom prst="rect">
            <a:avLst/>
          </a:prstGeom>
          <a:solidFill>
            <a:schemeClr val="bg1"/>
          </a:solidFill>
          <a:ln w="57150">
            <a:solidFill>
              <a:srgbClr val="FF0000"/>
            </a:solidFill>
            <a:prstDash val="solid"/>
          </a:ln>
        </p:spPr>
        <p:txBody>
          <a:bodyPr wrap="square" rtlCol="0">
            <a:noAutofit/>
          </a:bodyPr>
          <a:lstStyle/>
          <a:p>
            <a:r>
              <a:rPr lang="zh-CN" altLang="en-US" sz="2400" b="1" dirty="0" smtClean="0">
                <a:ea typeface="微软雅黑" panose="020B0503020204020204" pitchFamily="34" charset="-122"/>
              </a:rPr>
              <a:t>法人单位填报的数据中包括本法人单位所属的全部产业活动单位的数据。若所属产业活动单位已作为视同法人单位，则该</a:t>
            </a:r>
            <a:r>
              <a:rPr lang="zh-CN" altLang="en-US" sz="2400" b="1" u="sng" dirty="0" smtClean="0">
                <a:solidFill>
                  <a:srgbClr val="FF0000"/>
                </a:solidFill>
                <a:ea typeface="微软雅黑" panose="020B0503020204020204" pitchFamily="34" charset="-122"/>
              </a:rPr>
              <a:t>视同法人单位</a:t>
            </a:r>
            <a:r>
              <a:rPr lang="zh-CN" altLang="en-US" sz="2400" b="1" dirty="0" smtClean="0">
                <a:ea typeface="微软雅黑" panose="020B0503020204020204" pitchFamily="34" charset="-122"/>
              </a:rPr>
              <a:t>不再属于本法人单位所属的产业活动单位。</a:t>
            </a:r>
            <a:endParaRPr lang="zh-CN" altLang="en-US" sz="3200" b="1" dirty="0" smtClean="0">
              <a:ea typeface="微软雅黑" panose="020B0503020204020204" pitchFamily="34" charset="-122"/>
            </a:endParaRPr>
          </a:p>
          <a:p>
            <a:endParaRPr lang="zh-CN" altLang="en-US" sz="3200" b="1" dirty="0" smtClean="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87075" name="AutoShape 3"/>
          <p:cNvSpPr>
            <a:spLocks noChangeArrowheads="1"/>
          </p:cNvSpPr>
          <p:nvPr/>
        </p:nvSpPr>
        <p:spPr bwMode="gray">
          <a:xfrm>
            <a:off x="3204528" y="2564810"/>
            <a:ext cx="2857500" cy="781279"/>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3270250" y="3572873"/>
            <a:ext cx="2846388" cy="781279"/>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审核要点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3347720" y="4652353"/>
            <a:ext cx="2786063" cy="783221"/>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易混指标</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3145155" y="1628775"/>
            <a:ext cx="2917190" cy="71056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2479993" y="692150"/>
            <a:ext cx="4306887" cy="768350"/>
          </a:xfrm>
          <a:prstGeom prst="rect">
            <a:avLst/>
          </a:prstGeom>
          <a:noFill/>
          <a:ln w="9525">
            <a:noFill/>
          </a:ln>
        </p:spPr>
        <p:txBody>
          <a:bodyPr>
            <a:spAutoFit/>
          </a:bodyPr>
          <a:lstStyle/>
          <a:p>
            <a:pPr algn="ctr">
              <a:buNone/>
            </a:pPr>
            <a:r>
              <a:rPr lang="zh-CN" altLang="en-US" sz="4400" b="1" dirty="0">
                <a:latin typeface="黑体" panose="02010609060101010101" pitchFamily="2" charset="-122"/>
                <a:ea typeface="黑体" panose="02010609060101010101" pitchFamily="2" charset="-122"/>
              </a:rPr>
              <a:t>主要内容</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8708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8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394" name="标题 1"/>
          <p:cNvSpPr>
            <a:spLocks noGrp="1"/>
          </p:cNvSpPr>
          <p:nvPr>
            <p:ph type="title"/>
          </p:nvPr>
        </p:nvSpPr>
        <p:spPr>
          <a:xfrm>
            <a:off x="1763078" y="-99695"/>
            <a:ext cx="7929563" cy="1049338"/>
          </a:xfrm>
        </p:spPr>
        <p:txBody>
          <a:bodyPr vert="horz" wrap="square" lIns="91440" tIns="45720" rIns="91440" bIns="45720" numCol="1" anchor="ctr" anchorCtr="0" compatLnSpc="1"/>
          <a:lstStyle/>
          <a:p>
            <a:pPr marL="571500" marR="0" lvl="0" indent="-571500" algn="ctr" defTabSz="914400" rtl="0" eaLnBrk="0" fontAlgn="base" latinLnBrk="0" hangingPunct="0">
              <a:lnSpc>
                <a:spcPct val="100000"/>
              </a:lnSpc>
              <a:spcBef>
                <a:spcPct val="0"/>
              </a:spcBef>
              <a:spcAft>
                <a:spcPct val="0"/>
              </a:spcAft>
              <a:buClrTx/>
              <a:buSzTx/>
              <a:buFont typeface="Wingdings" panose="05000000000000000000" charset="0"/>
              <a:buChar char="Ø"/>
              <a:defRPr/>
            </a:pPr>
            <a:r>
              <a:rPr kumimoji="0" lang="zh-CN" altLang="en-US"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混淆两个相近指标</a:t>
            </a:r>
            <a:endParaRPr kumimoji="0" lang="zh-CN" altLang="en-US"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endParaRPr>
          </a:p>
        </p:txBody>
      </p:sp>
      <p:sp>
        <p:nvSpPr>
          <p:cNvPr id="4" name="内容占位符 3"/>
          <p:cNvSpPr>
            <a:spLocks noGrp="1"/>
          </p:cNvSpPr>
          <p:nvPr>
            <p:ph idx="1"/>
          </p:nvPr>
        </p:nvSpPr>
        <p:spPr>
          <a:xfrm>
            <a:off x="35560" y="836930"/>
            <a:ext cx="9144000" cy="2354580"/>
          </a:xfrm>
          <a:prstGeom prst="roundRect">
            <a:avLst>
              <a:gd name="adj" fmla="val 16667"/>
            </a:avLst>
          </a:prstGeom>
          <a:solidFill>
            <a:schemeClr val="bg1"/>
          </a:solidFill>
          <a:ln w="73025">
            <a:solidFill>
              <a:srgbClr val="FF0000"/>
            </a:solidFill>
          </a:ln>
        </p:spPr>
        <p:txBody>
          <a:bodyPr vert="horz" wrap="square" lIns="91440" tIns="45720" rIns="91440" bIns="45720" numCol="1" anchor="ctr" anchorCtr="0" compatLnSpc="1"/>
          <a:lstStyle/>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FF0000"/>
                </a:solidFill>
                <a:effectLst/>
                <a:uLnTx/>
                <a:uFillTx/>
                <a:latin typeface="Tahoma" panose="020B0604030504040204" pitchFamily="34" charset="0"/>
                <a:ea typeface="黑体" panose="02010609060101010101" pitchFamily="2" charset="-122"/>
                <a:cs typeface="+mn-cs"/>
              </a:rPr>
              <a:t>表内</a:t>
            </a:r>
            <a:endParaRPr kumimoji="0" lang="en-US" altLang="zh-CN" sz="2400" b="0" i="0" u="none" strike="noStrike" kern="1200" cap="none" spc="0" normalizeH="0" baseline="0" noProof="0" dirty="0" smtClean="0">
              <a:ln>
                <a:noFill/>
              </a:ln>
              <a:solidFill>
                <a:srgbClr val="FF0000"/>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年初存货和存货         </a:t>
            </a:r>
            <a:endParaRPr kumimoji="0" lang="en-US" altLang="zh-CN"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累计折旧和本年折旧   </a:t>
            </a:r>
            <a:endParaRPr kumimoji="0" lang="en-US" altLang="zh-CN"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固定资产净值和固定资产净额 </a:t>
            </a:r>
            <a:endPar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固定资产原价和使用权资产原价  </a:t>
            </a:r>
            <a:endParaRPr kumimoji="0" lang="en-US" altLang="zh-CN" sz="24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p:txBody>
      </p:sp>
      <p:sp>
        <p:nvSpPr>
          <p:cNvPr id="7" name="内容占位符 3"/>
          <p:cNvSpPr txBox="1"/>
          <p:nvPr/>
        </p:nvSpPr>
        <p:spPr bwMode="auto">
          <a:xfrm>
            <a:off x="0" y="3309938"/>
            <a:ext cx="9144000" cy="2905125"/>
          </a:xfrm>
          <a:prstGeom prst="roundRect">
            <a:avLst/>
          </a:prstGeom>
          <a:solidFill>
            <a:schemeClr val="bg1"/>
          </a:solidFill>
          <a:ln w="73025" cap="flat" cmpd="sng" algn="ctr">
            <a:solidFill>
              <a:srgbClr val="FF0000"/>
            </a:solidFill>
            <a:prstDash val="solid"/>
            <a:round/>
            <a:headEnd type="none" w="med" len="med"/>
            <a:tailEnd type="none" w="med" len="med"/>
          </a:ln>
          <a:effectLst/>
        </p:spPr>
        <p:txBody>
          <a:bodyPr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rgbClr val="FF0000"/>
                </a:solidFill>
                <a:effectLst/>
                <a:uLnTx/>
                <a:uFillTx/>
                <a:latin typeface="Tahoma" panose="020B0604030504040204" pitchFamily="34" charset="0"/>
                <a:ea typeface="黑体" panose="02010609060101010101" pitchFamily="2" charset="-122"/>
                <a:cs typeface="+mn-cs"/>
              </a:rPr>
              <a:t>表间</a:t>
            </a:r>
            <a:endParaRPr kumimoji="0" lang="en-US" altLang="zh-CN" sz="2400" b="0" i="0" u="none" strike="noStrike" kern="0" cap="none" spc="0" normalizeH="0" baseline="0" noProof="0" dirty="0" smtClean="0">
              <a:ln>
                <a:noFill/>
              </a:ln>
              <a:solidFill>
                <a:srgbClr val="FF0000"/>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存货和期末商品库存额</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主营表</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endPar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主营业务收入和商品销售额、营业额</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主营表</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 </a:t>
            </a:r>
            <a:endPar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应付职工薪酬和从业人员工资总额</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从业人员及工资总额表</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rPr>
              <a:t> </a:t>
            </a:r>
            <a:endPar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a:p>
            <a:pPr marL="0" marR="0" lvl="0" indent="0" algn="just" defTabSz="913130" rtl="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从事</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从业人员平均人数和从业人员平均人数</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r>
              <a:rPr kumimoji="0" lang="zh-CN" altLang="en-US"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从业人员及工资总额表</a:t>
            </a:r>
            <a:r>
              <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rPr>
              <a:t>)</a:t>
            </a:r>
            <a:endParaRPr kumimoji="0" lang="en-US" altLang="zh-CN" sz="2400" b="0" i="0" u="none" strike="noStrike" kern="0" cap="none" spc="0" normalizeH="0" baseline="0" noProof="0" dirty="0" smtClean="0">
              <a:ln>
                <a:noFill/>
              </a:ln>
              <a:solidFill>
                <a:schemeClr val="tx1">
                  <a:lumMod val="95000"/>
                  <a:lumOff val="5000"/>
                </a:schemeClr>
              </a:solidFill>
              <a:effectLst/>
              <a:uLnTx/>
              <a:uFillTx/>
              <a:latin typeface="Tahoma" panose="020B0604030504040204" pitchFamily="34" charset="0"/>
              <a:ea typeface="黑体" panose="02010609060101010101" pitchFamily="2" charset="-122"/>
              <a:cs typeface="+mn-cs"/>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95605" y="1988503"/>
            <a:ext cx="8229600" cy="1143000"/>
          </a:xfrm>
        </p:spPr>
        <p:txBody>
          <a:bodyPr/>
          <a:lstStyle/>
          <a:p>
            <a:r>
              <a:rPr lang="zh-CN" altLang="en-US" sz="6000" b="1"/>
              <a:t>感谢大家的支持与配合</a:t>
            </a:r>
            <a:endParaRPr lang="zh-CN" altLang="en-US" sz="6000" b="1"/>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9463" name="文本框 21"/>
          <p:cNvSpPr txBox="1">
            <a:spLocks noChangeArrowheads="1"/>
          </p:cNvSpPr>
          <p:nvPr/>
        </p:nvSpPr>
        <p:spPr bwMode="auto">
          <a:xfrm>
            <a:off x="1475718" y="1053131"/>
            <a:ext cx="6929486"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微软雅黑 Light" pitchFamily="34" charset="-122"/>
                <a:ea typeface="微软雅黑 Light" pitchFamily="34" charset="-122"/>
              </a:defRPr>
            </a:lvl1pPr>
            <a:lvl2pPr marL="742950" indent="-285750">
              <a:defRPr>
                <a:solidFill>
                  <a:schemeClr val="tx1"/>
                </a:solidFill>
                <a:latin typeface="微软雅黑 Light" pitchFamily="34" charset="-122"/>
                <a:ea typeface="微软雅黑 Light" pitchFamily="34" charset="-122"/>
              </a:defRPr>
            </a:lvl2pPr>
            <a:lvl3pPr marL="1143000" indent="-228600">
              <a:defRPr>
                <a:solidFill>
                  <a:schemeClr val="tx1"/>
                </a:solidFill>
                <a:latin typeface="微软雅黑 Light" pitchFamily="34" charset="-122"/>
                <a:ea typeface="微软雅黑 Light" pitchFamily="34" charset="-122"/>
              </a:defRPr>
            </a:lvl3pPr>
            <a:lvl4pPr marL="1600200" indent="-228600">
              <a:defRPr>
                <a:solidFill>
                  <a:schemeClr val="tx1"/>
                </a:solidFill>
                <a:latin typeface="微软雅黑 Light" pitchFamily="34" charset="-122"/>
                <a:ea typeface="微软雅黑 Light" pitchFamily="34" charset="-122"/>
              </a:defRPr>
            </a:lvl4pPr>
            <a:lvl5pPr marL="2057400" indent="-228600">
              <a:defRPr>
                <a:solidFill>
                  <a:schemeClr val="tx1"/>
                </a:solidFill>
                <a:latin typeface="微软雅黑 Light" pitchFamily="34" charset="-122"/>
                <a:ea typeface="微软雅黑 Light" pitchFamily="34" charset="-122"/>
              </a:defRPr>
            </a:lvl5pPr>
            <a:lvl6pPr marL="25146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6pPr>
            <a:lvl7pPr marL="29718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7pPr>
            <a:lvl8pPr marL="34290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8pPr>
            <a:lvl9pPr marL="3886200" indent="-228600" eaLnBrk="0" fontAlgn="base" hangingPunct="0">
              <a:spcBef>
                <a:spcPct val="0"/>
              </a:spcBef>
              <a:spcAft>
                <a:spcPct val="0"/>
              </a:spcAft>
              <a:defRPr>
                <a:solidFill>
                  <a:schemeClr val="tx1"/>
                </a:solidFill>
                <a:latin typeface="微软雅黑 Light" pitchFamily="34" charset="-122"/>
                <a:ea typeface="微软雅黑 Light" pitchFamily="34" charset="-122"/>
              </a:defRPr>
            </a:lvl9pPr>
          </a:lstStyle>
          <a:p>
            <a:pPr marL="571500" indent="-571500" algn="ctr" eaLnBrk="1" hangingPunct="1">
              <a:buFont typeface="Wingdings" panose="05000000000000000000" charset="0"/>
              <a:buChar char="Ø"/>
            </a:pPr>
            <a:r>
              <a:rPr lang="zh-CN" altLang="en-US" sz="4000" b="1" dirty="0" smtClean="0">
                <a:solidFill>
                  <a:schemeClr val="tx1"/>
                </a:solidFill>
                <a:latin typeface="黑体" panose="02010609060101010101" pitchFamily="2" charset="-122"/>
                <a:ea typeface="黑体" panose="02010609060101010101" pitchFamily="2" charset="-122"/>
              </a:rPr>
              <a:t>财务表填报口径</a:t>
            </a:r>
            <a:endParaRPr lang="zh-CN" altLang="en-US" sz="4000" b="1" dirty="0" smtClean="0">
              <a:solidFill>
                <a:schemeClr val="tx1"/>
              </a:solidFill>
              <a:latin typeface="黑体" panose="02010609060101010101" pitchFamily="2" charset="-122"/>
              <a:ea typeface="黑体" panose="02010609060101010101" pitchFamily="2" charset="-122"/>
            </a:endParaRPr>
          </a:p>
        </p:txBody>
      </p:sp>
      <p:sp>
        <p:nvSpPr>
          <p:cNvPr id="2" name="矩形 1"/>
          <p:cNvSpPr/>
          <p:nvPr/>
        </p:nvSpPr>
        <p:spPr>
          <a:xfrm>
            <a:off x="976313" y="1782367"/>
            <a:ext cx="6682740" cy="2861310"/>
          </a:xfrm>
          <a:prstGeom prst="rect">
            <a:avLst/>
          </a:prstGeom>
        </p:spPr>
        <p:txBody>
          <a:bodyPr wrap="none">
            <a:spAutoFit/>
          </a:bodyPr>
          <a:lstStyle/>
          <a:p>
            <a:pPr>
              <a:lnSpc>
                <a:spcPct val="150000"/>
              </a:lnSpc>
              <a:buFont typeface="Wingdings" panose="05000000000000000000" pitchFamily="2" charset="2"/>
              <a:buChar char="Ø"/>
              <a:defRPr/>
            </a:pPr>
            <a:r>
              <a:rPr lang="zh-CN" altLang="en-US" sz="4000" dirty="0">
                <a:solidFill>
                  <a:schemeClr val="bg1"/>
                </a:solidFill>
                <a:latin typeface="微软雅黑" panose="020B0503020204020204" pitchFamily="34" charset="-122"/>
                <a:ea typeface="微软雅黑" panose="020B0503020204020204" pitchFamily="34" charset="-122"/>
              </a:rPr>
              <a:t>法</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应该包含所有分公司的数据</a:t>
            </a:r>
            <a:endParaRPr lang="en-US" altLang="zh-CN" sz="4000" dirty="0">
              <a:solidFill>
                <a:schemeClr val="tx1"/>
              </a:solidFill>
              <a:latin typeface="微软雅黑" panose="020B0503020204020204" pitchFamily="34" charset="-122"/>
              <a:ea typeface="微软雅黑" panose="020B0503020204020204" pitchFamily="34" charset="-122"/>
            </a:endParaRPr>
          </a:p>
          <a:p>
            <a:pPr marL="257175" indent="-257175">
              <a:lnSpc>
                <a:spcPct val="150000"/>
              </a:lnSpc>
              <a:buFont typeface="Wingdings" panose="05000000000000000000" pitchFamily="2" charset="2"/>
              <a:buChar char="Ø"/>
              <a:defRPr/>
            </a:pPr>
            <a:r>
              <a:rPr lang="zh-CN" altLang="en-US" sz="4000" dirty="0">
                <a:solidFill>
                  <a:schemeClr val="tx1"/>
                </a:solidFill>
                <a:latin typeface="微软雅黑" panose="020B0503020204020204" pitchFamily="34" charset="-122"/>
                <a:ea typeface="微软雅黑" panose="020B0503020204020204" pitchFamily="34" charset="-122"/>
              </a:rPr>
              <a:t>不应该包含任何子公司数据</a:t>
            </a:r>
            <a:endParaRPr lang="zh-CN" altLang="en-US" sz="4000" dirty="0">
              <a:solidFill>
                <a:schemeClr val="tx1"/>
              </a:solidFill>
              <a:latin typeface="微软雅黑" panose="020B0503020204020204" pitchFamily="34" charset="-122"/>
              <a:ea typeface="微软雅黑" panose="020B0503020204020204" pitchFamily="34" charset="-122"/>
            </a:endParaRPr>
          </a:p>
        </p:txBody>
      </p:sp>
      <p:sp>
        <p:nvSpPr>
          <p:cNvPr id="8" name="Rectangle 3"/>
          <p:cNvSpPr txBox="1"/>
          <p:nvPr/>
        </p:nvSpPr>
        <p:spPr>
          <a:xfrm>
            <a:off x="107315" y="2492999"/>
            <a:ext cx="4643470" cy="3514740"/>
          </a:xfrm>
          <a:prstGeom prst="rect">
            <a:avLst/>
          </a:prstGeom>
          <a:solidFill>
            <a:schemeClr val="bg1"/>
          </a:solidFill>
          <a:ln w="38100">
            <a:solidFill>
              <a:srgbClr val="FF0000"/>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分公司</a:t>
            </a:r>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1</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）无论是否独立核算</a:t>
            </a:r>
            <a:endPar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2</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）无论是否独立纳税</a:t>
            </a:r>
            <a:endPar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3</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）无论经营地是在</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“京外”</a:t>
            </a:r>
            <a:r>
              <a:rPr lang="en-US" altLang="zh-CN"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  </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还是“京内”</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              （</a:t>
            </a:r>
            <a:r>
              <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4</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）无论是否是</a:t>
            </a:r>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sym typeface="Wingdings" panose="05000000000000000000" pitchFamily="2" charset="2"/>
              </a:rPr>
              <a:t>商</a:t>
            </a:r>
            <a:r>
              <a:rPr kumimoji="0" lang="zh-CN" altLang="en-US"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rPr>
              <a:t>业</a:t>
            </a:r>
            <a:endParaRPr kumimoji="0" lang="en-US" altLang="zh-CN" sz="20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b="1"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6600" b="1" dirty="0" smtClean="0">
                <a:solidFill>
                  <a:srgbClr val="FF0000"/>
                </a:solidFill>
                <a:latin typeface="华文彩云" panose="02010800040101010101" pitchFamily="2" charset="-122"/>
                <a:ea typeface="华文彩云" panose="02010800040101010101" pitchFamily="2" charset="-122"/>
                <a:sym typeface="Wingdings" panose="05000000000000000000" pitchFamily="2" charset="2"/>
              </a:rPr>
              <a:t>包含</a:t>
            </a:r>
            <a:endParaRPr kumimoji="0" lang="zh-CN" altLang="en-US" sz="6600" b="1" i="0" u="none" strike="noStrike" kern="1200" cap="none" spc="0" normalizeH="0" baseline="0" noProof="0" dirty="0" smtClean="0">
              <a:ln>
                <a:noFill/>
              </a:ln>
              <a:solidFill>
                <a:srgbClr val="FF0000"/>
              </a:solidFill>
              <a:effectLst/>
              <a:uLnTx/>
              <a:uFillTx/>
              <a:latin typeface="华文彩云" panose="02010800040101010101" pitchFamily="2" charset="-122"/>
              <a:ea typeface="华文彩云" panose="02010800040101010101" pitchFamily="2" charset="-122"/>
              <a:sym typeface="Wingdings" panose="05000000000000000000" pitchFamily="2" charset="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1" i="0" u="none" strike="noStrike" kern="1200" cap="none" spc="0" normalizeH="0" baseline="0" noProof="0" dirty="0" smtClean="0">
              <a:ln>
                <a:noFill/>
              </a:ln>
              <a:solidFill>
                <a:srgbClr val="1C67A1"/>
              </a:solidFill>
              <a:effectLst/>
              <a:uLnTx/>
              <a:uFillTx/>
              <a:latin typeface="+mn-lt"/>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defRPr/>
            </a:pPr>
            <a:endParaRPr kumimoji="0" lang="zh-CN" altLang="en-US" sz="2400" b="1" i="0" u="none" strike="noStrike" kern="1200" cap="none" spc="0" normalizeH="0" baseline="0" noProof="0" dirty="0" smtClean="0">
              <a:ln>
                <a:noFill/>
              </a:ln>
              <a:solidFill>
                <a:srgbClr val="1C67A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2" name="Rectangle 3"/>
          <p:cNvSpPr txBox="1"/>
          <p:nvPr/>
        </p:nvSpPr>
        <p:spPr>
          <a:xfrm>
            <a:off x="4787901" y="2492999"/>
            <a:ext cx="4214842" cy="3500462"/>
          </a:xfrm>
          <a:prstGeom prst="rect">
            <a:avLst/>
          </a:prstGeom>
          <a:solidFill>
            <a:schemeClr val="bg1"/>
          </a:solidFill>
          <a:ln w="57150">
            <a:solidFill>
              <a:srgbClr val="FF0000"/>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子公司：独立的法人单位</a:t>
            </a:r>
            <a:endPar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             全资子公司、控股</a:t>
            </a:r>
            <a:endParaRPr kumimoji="0" lang="en-US" altLang="zh-CN"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子公司</a:t>
            </a:r>
            <a:endParaRPr kumimoji="0" lang="zh-CN" altLang="en-US" sz="2400" b="1" i="0" u="none" strike="noStrike" kern="1200" cap="none" spc="0" normalizeH="0" baseline="0" noProof="0" dirty="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             </a:t>
            </a:r>
            <a:endParaRPr kumimoji="0" lang="en-US" altLang="zh-CN" sz="2400" b="0"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altLang="zh-CN" sz="2400" dirty="0" smtClean="0">
                <a:solidFill>
                  <a:srgbClr val="FF0000"/>
                </a:solidFill>
              </a:rPr>
              <a:t>    </a:t>
            </a:r>
            <a:r>
              <a:rPr lang="en-US" altLang="zh-CN" sz="6600" b="1" dirty="0" smtClean="0">
                <a:solidFill>
                  <a:srgbClr val="FF0000"/>
                </a:solidFill>
              </a:rPr>
              <a:t> </a:t>
            </a:r>
            <a:r>
              <a:rPr lang="zh-CN" altLang="en-US" sz="6600" b="1" dirty="0" smtClean="0">
                <a:solidFill>
                  <a:srgbClr val="FF0000"/>
                </a:solidFill>
                <a:latin typeface="华文彩云" panose="02010800040101010101" pitchFamily="2" charset="-122"/>
                <a:ea typeface="华文彩云" panose="02010800040101010101" pitchFamily="2" charset="-122"/>
              </a:rPr>
              <a:t>不包含</a:t>
            </a:r>
            <a:endParaRPr kumimoji="0" lang="zh-CN" altLang="en-US" sz="6600" b="1" i="0" u="none" strike="noStrike" kern="1200" cap="none" spc="0" normalizeH="0" baseline="0" noProof="0" dirty="0" smtClean="0">
              <a:ln>
                <a:noFill/>
              </a:ln>
              <a:solidFill>
                <a:srgbClr val="FF0000"/>
              </a:solidFill>
              <a:effectLst/>
              <a:uLnTx/>
              <a:uFillTx/>
              <a:latin typeface="华文彩云" panose="02010800040101010101" pitchFamily="2" charset="-122"/>
              <a:ea typeface="华文彩云" panose="02010800040101010101" pitchFamily="2"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1" i="0" u="none" strike="noStrike" kern="1200" cap="none" spc="0" normalizeH="0" baseline="0" noProof="0" dirty="0" smtClean="0">
              <a:ln>
                <a:noFill/>
              </a:ln>
              <a:solidFill>
                <a:srgbClr val="1C67A1"/>
              </a:solidFill>
              <a:effectLst/>
              <a:uLnTx/>
              <a:uFillTx/>
              <a:latin typeface="+mn-lt"/>
              <a:ea typeface="+mn-ea"/>
              <a:cs typeface="+mn-cs"/>
            </a:endParaRPr>
          </a:p>
          <a:p>
            <a:pPr marL="4000500" lvl="8" indent="-342900">
              <a:spcBef>
                <a:spcPct val="20000"/>
              </a:spcBef>
              <a:buFont typeface="Arial" panose="020B0604020202020204" pitchFamily="34" charset="0"/>
              <a:buChar char="•"/>
            </a:pPr>
            <a:endParaRPr kumimoji="0" lang="zh-CN" altLang="en-US" sz="2400" b="0" i="0" u="none" strike="noStrike" kern="120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87075" name="AutoShape 3"/>
          <p:cNvSpPr>
            <a:spLocks noChangeArrowheads="1"/>
          </p:cNvSpPr>
          <p:nvPr/>
        </p:nvSpPr>
        <p:spPr bwMode="gray">
          <a:xfrm>
            <a:off x="3204528" y="2564810"/>
            <a:ext cx="2857500" cy="781279"/>
          </a:xfrm>
          <a:prstGeom prst="roundRect">
            <a:avLst>
              <a:gd name="adj" fmla="val 16667"/>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报表变化</a:t>
            </a:r>
            <a:endParaRPr kumimoji="1" lang="zh-CN" altLang="en-US" sz="40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87077" name="AutoShape 5"/>
          <p:cNvSpPr>
            <a:spLocks noChangeArrowheads="1"/>
          </p:cNvSpPr>
          <p:nvPr/>
        </p:nvSpPr>
        <p:spPr bwMode="gray">
          <a:xfrm>
            <a:off x="3270250" y="3572873"/>
            <a:ext cx="2846388" cy="781279"/>
          </a:xfrm>
          <a:prstGeom prst="roundRect">
            <a:avLst>
              <a:gd name="adj" fmla="val 16667"/>
            </a:avLst>
          </a:prstGeom>
          <a:solidFill>
            <a:schemeClr val="accent6">
              <a:lumMod val="60000"/>
              <a:lumOff val="40000"/>
            </a:schemeClr>
          </a:soli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审核要点</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7080" name="AutoShape 8"/>
          <p:cNvSpPr>
            <a:spLocks noChangeArrowheads="1"/>
          </p:cNvSpPr>
          <p:nvPr/>
        </p:nvSpPr>
        <p:spPr bwMode="gray">
          <a:xfrm>
            <a:off x="3347720" y="4652353"/>
            <a:ext cx="2786063" cy="783221"/>
          </a:xfrm>
          <a:prstGeom prst="roundRect">
            <a:avLst>
              <a:gd name="adj" fmla="val 16667"/>
            </a:avLst>
          </a:prstGeom>
          <a:gradFill rotWithShape="1">
            <a:gsLst>
              <a:gs pos="0">
                <a:srgbClr val="14CD68"/>
              </a:gs>
              <a:gs pos="100000">
                <a:srgbClr val="0B6E38"/>
              </a:gs>
            </a:gsLst>
            <a:lin ang="5400000" scaled="0"/>
          </a:gradFill>
          <a:ln w="38100">
            <a:solidFill>
              <a:schemeClr val="bg1"/>
            </a:solidFill>
            <a:round/>
          </a:ln>
          <a:effectLst>
            <a:outerShdw dist="107763" dir="2700000" algn="ctr" rotWithShape="0">
              <a:srgbClr val="808080">
                <a:alpha val="50000"/>
              </a:srgbClr>
            </a:outerShdw>
          </a:effectLst>
        </p:spPr>
        <p:txBody>
          <a:bodyPr anchor="ctr" anchorCtr="1">
            <a:spAutoFit/>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易混指标</a:t>
            </a:r>
            <a:endParaRPr kumimoji="1" lang="zh-CN" altLang="en-US" sz="4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AutoShape 4"/>
          <p:cNvSpPr>
            <a:spLocks noGrp="1" noChangeArrowheads="1"/>
          </p:cNvSpPr>
          <p:nvPr>
            <p:ph type="title"/>
          </p:nvPr>
        </p:nvSpPr>
        <p:spPr bwMode="gray">
          <a:xfrm>
            <a:off x="3145155" y="1628775"/>
            <a:ext cx="2917190" cy="710565"/>
          </a:xfrm>
          <a:prstGeom prst="roundRect">
            <a:avLst>
              <a:gd name="adj" fmla="val 16667"/>
            </a:avLst>
          </a:prstGeom>
          <a:solidFill>
            <a:schemeClr val="accent2">
              <a:lumMod val="75000"/>
            </a:schemeClr>
          </a:solidFill>
          <a:ln w="38100">
            <a:solidFill>
              <a:schemeClr val="bg1"/>
            </a:solidFill>
          </a:ln>
          <a:effectLst>
            <a:outerShdw dist="107763" dir="2700000" algn="ctr" rotWithShape="0">
              <a:srgbClr val="808080">
                <a:alpha val="50000"/>
              </a:srgbClr>
            </a:outerShdw>
          </a:effectLst>
        </p:spPr>
        <p:txBody>
          <a:bodyPr vert="horz" wrap="square" lIns="91440" tIns="45720" rIns="91440" bIns="45720" numCol="1" anchor="ctr" anchorCtr="1" compatLnSpc="1">
            <a:noAutofit/>
          </a:bodyPr>
          <a:lstStyle/>
          <a:p>
            <a:pPr marL="0" marR="0" lvl="0" indent="0" algn="ctr" defTabSz="914400" rtl="0" eaLnBrk="0" fontAlgn="base" latinLnBrk="1" hangingPunct="0">
              <a:lnSpc>
                <a:spcPct val="100000"/>
              </a:lnSpc>
              <a:spcBef>
                <a:spcPct val="0"/>
              </a:spcBef>
              <a:spcAft>
                <a:spcPct val="0"/>
              </a:spcAft>
              <a:buClrTx/>
              <a:buSzTx/>
              <a:buFontTx/>
              <a:buNone/>
              <a:defRPr/>
            </a:pPr>
            <a:r>
              <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rPr>
              <a:t>总体说明</a:t>
            </a:r>
            <a:endParaRPr kumimoji="1" lang="zh-CN" altLang="en-US" sz="4000" b="1" i="0" u="none" strike="noStrike" kern="1200" cap="none" spc="0" normalizeH="0" baseline="0" noProof="0" dirty="0" smtClean="0">
              <a:ln>
                <a:noFill/>
              </a:ln>
              <a:solidFill>
                <a:schemeClr val="bg1"/>
              </a:solidFill>
              <a:effectLst/>
              <a:uLnTx/>
              <a:uFillTx/>
              <a:latin typeface="Arial" panose="020B0604020202020204" pitchFamily="34" charset="0"/>
              <a:ea typeface="+mj-ea"/>
              <a:cs typeface="+mj-cs"/>
            </a:endParaRPr>
          </a:p>
        </p:txBody>
      </p:sp>
      <p:sp>
        <p:nvSpPr>
          <p:cNvPr id="6151" name="TextBox 7"/>
          <p:cNvSpPr txBox="1"/>
          <p:nvPr/>
        </p:nvSpPr>
        <p:spPr>
          <a:xfrm>
            <a:off x="2587308" y="621030"/>
            <a:ext cx="4306887" cy="768350"/>
          </a:xfrm>
          <a:prstGeom prst="rect">
            <a:avLst/>
          </a:prstGeom>
          <a:noFill/>
          <a:ln w="9525">
            <a:noFill/>
          </a:ln>
        </p:spPr>
        <p:txBody>
          <a:bodyPr>
            <a:spAutoFit/>
          </a:bodyPr>
          <a:lstStyle/>
          <a:p>
            <a:pPr algn="ctr">
              <a:buNone/>
            </a:pPr>
            <a:r>
              <a:rPr lang="zh-CN" altLang="en-US" sz="4400" b="1" dirty="0">
                <a:latin typeface="黑体" panose="02010609060101010101" pitchFamily="2" charset="-122"/>
                <a:ea typeface="黑体" panose="02010609060101010101" pitchFamily="2" charset="-122"/>
              </a:rPr>
              <a:t>主要内容</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8707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2" name="组合 21"/>
          <p:cNvGrpSpPr/>
          <p:nvPr/>
        </p:nvGrpSpPr>
        <p:grpSpPr>
          <a:xfrm>
            <a:off x="179705" y="909320"/>
            <a:ext cx="8747760" cy="4518660"/>
            <a:chOff x="837039" y="1883830"/>
            <a:chExt cx="7678424" cy="3540194"/>
          </a:xfrm>
        </p:grpSpPr>
        <p:grpSp>
          <p:nvGrpSpPr>
            <p:cNvPr id="23" name="原创设计师QQ598969553      _1"/>
            <p:cNvGrpSpPr/>
            <p:nvPr/>
          </p:nvGrpSpPr>
          <p:grpSpPr>
            <a:xfrm>
              <a:off x="2983674" y="1883830"/>
              <a:ext cx="5531790" cy="1664130"/>
              <a:chOff x="3963770" y="1188771"/>
              <a:chExt cx="6692330" cy="2219353"/>
            </a:xfrm>
          </p:grpSpPr>
          <p:cxnSp>
            <p:nvCxnSpPr>
              <p:cNvPr id="56" name="直接连接符 55"/>
              <p:cNvCxnSpPr/>
              <p:nvPr/>
            </p:nvCxnSpPr>
            <p:spPr>
              <a:xfrm>
                <a:off x="3963770" y="1866046"/>
                <a:ext cx="12287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左中括号 56"/>
              <p:cNvSpPr/>
              <p:nvPr/>
            </p:nvSpPr>
            <p:spPr>
              <a:xfrm>
                <a:off x="5305696" y="1264408"/>
                <a:ext cx="101547" cy="1598995"/>
              </a:xfrm>
              <a:prstGeom prst="leftBracke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58" name="Rectangle 5"/>
              <p:cNvSpPr/>
              <p:nvPr/>
            </p:nvSpPr>
            <p:spPr bwMode="auto">
              <a:xfrm>
                <a:off x="5544144" y="1188771"/>
                <a:ext cx="5111956" cy="221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dirty="0">
                    <a:solidFill>
                      <a:srgbClr val="4B649F"/>
                    </a:solidFill>
                    <a:latin typeface="微软雅黑" panose="020B0503020204020204" pitchFamily="34" charset="-122"/>
                    <a:ea typeface="微软雅黑" panose="020B0503020204020204" pitchFamily="34" charset="-122"/>
                    <a:sym typeface="Gill Sans" charset="0"/>
                  </a:rPr>
                  <a:t>时点指标，反映企业资产和负债情况。与上一年统计年报相比，</a:t>
                </a:r>
                <a:r>
                  <a:rPr lang="zh-CN" altLang="en-US" sz="1600" dirty="0">
                    <a:solidFill>
                      <a:srgbClr val="FF0000"/>
                    </a:solidFill>
                    <a:latin typeface="微软雅黑" panose="020B0503020204020204" pitchFamily="34" charset="-122"/>
                    <a:ea typeface="微软雅黑" panose="020B0503020204020204" pitchFamily="34" charset="-122"/>
                    <a:sym typeface="Gill Sans" charset="0"/>
                  </a:rPr>
                  <a:t>新增预付账款，使用权资产原价，及其中项房屋和构筑物、机器和设备，使用权资产累计折旧及其中项本年折旧，固定资产净值，长期应收款，投资性房地产，商誉，预收账款，租赁负债，长期应付款</a:t>
                </a:r>
                <a:r>
                  <a:rPr lang="zh-CN" altLang="en-US" sz="1600" dirty="0">
                    <a:solidFill>
                      <a:srgbClr val="4B649F"/>
                    </a:solidFill>
                    <a:latin typeface="微软雅黑" panose="020B0503020204020204" pitchFamily="34" charset="-122"/>
                    <a:ea typeface="微软雅黑" panose="020B0503020204020204" pitchFamily="34" charset="-122"/>
                    <a:sym typeface="Gill Sans" charset="0"/>
                  </a:rPr>
                  <a:t>共</a:t>
                </a:r>
                <a:r>
                  <a:rPr lang="en-US" altLang="zh-CN" sz="1600" dirty="0">
                    <a:solidFill>
                      <a:srgbClr val="4B649F"/>
                    </a:solidFill>
                    <a:latin typeface="微软雅黑" panose="020B0503020204020204" pitchFamily="34" charset="-122"/>
                    <a:ea typeface="微软雅黑" panose="020B0503020204020204" pitchFamily="34" charset="-122"/>
                    <a:sym typeface="Gill Sans" charset="0"/>
                  </a:rPr>
                  <a:t>13</a:t>
                </a:r>
                <a:r>
                  <a:rPr lang="zh-CN" altLang="en-US" sz="1600" dirty="0">
                    <a:solidFill>
                      <a:srgbClr val="4B649F"/>
                    </a:solidFill>
                    <a:latin typeface="微软雅黑" panose="020B0503020204020204" pitchFamily="34" charset="-122"/>
                    <a:ea typeface="微软雅黑" panose="020B0503020204020204" pitchFamily="34" charset="-122"/>
                    <a:sym typeface="Gill Sans" charset="0"/>
                  </a:rPr>
                  <a:t>个指标。</a:t>
                </a:r>
                <a:endParaRPr lang="zh-CN" altLang="en-US" sz="1600" i="1" dirty="0">
                  <a:solidFill>
                    <a:srgbClr val="4B649F"/>
                  </a:solidFill>
                  <a:latin typeface="微软雅黑" panose="020B0503020204020204" pitchFamily="34" charset="-122"/>
                  <a:ea typeface="微软雅黑" panose="020B0503020204020204" pitchFamily="34" charset="-122"/>
                  <a:sym typeface="Gill Sans" charset="0"/>
                </a:endParaRPr>
              </a:p>
            </p:txBody>
          </p:sp>
        </p:grpSp>
        <p:sp>
          <p:nvSpPr>
            <p:cNvPr id="24" name="原创设计师QQ598969553      _3"/>
            <p:cNvSpPr/>
            <p:nvPr/>
          </p:nvSpPr>
          <p:spPr bwMode="blackWhite">
            <a:xfrm>
              <a:off x="2503591" y="4482098"/>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5" name="原创设计师QQ598969553      _4"/>
            <p:cNvSpPr/>
            <p:nvPr/>
          </p:nvSpPr>
          <p:spPr bwMode="blackWhite">
            <a:xfrm>
              <a:off x="3164850" y="3325618"/>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6" name="原创设计师QQ598969553      _5"/>
            <p:cNvSpPr/>
            <p:nvPr/>
          </p:nvSpPr>
          <p:spPr bwMode="blackWhite">
            <a:xfrm>
              <a:off x="2571166" y="2239511"/>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sp>
          <p:nvSpPr>
            <p:cNvPr id="27" name="原创设计师QQ598969553      _6"/>
            <p:cNvSpPr/>
            <p:nvPr/>
          </p:nvSpPr>
          <p:spPr bwMode="blackWhite">
            <a:xfrm>
              <a:off x="837039" y="2955346"/>
              <a:ext cx="1703388" cy="1703388"/>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solidFill>
                  <a:srgbClr val="4B649F"/>
                </a:solidFill>
                <a:ea typeface="微软雅黑" panose="020B0503020204020204" pitchFamily="34" charset="-122"/>
              </a:endParaRPr>
            </a:p>
          </p:txBody>
        </p:sp>
        <p:cxnSp>
          <p:nvCxnSpPr>
            <p:cNvPr id="28" name="原创设计师QQ598969553      _7"/>
            <p:cNvCxnSpPr/>
            <p:nvPr/>
          </p:nvCxnSpPr>
          <p:spPr>
            <a:xfrm flipV="1">
              <a:off x="2540429" y="3796583"/>
              <a:ext cx="624423" cy="10459"/>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原创设计师QQ598969553      _8"/>
            <p:cNvCxnSpPr/>
            <p:nvPr/>
          </p:nvCxnSpPr>
          <p:spPr>
            <a:xfrm>
              <a:off x="2325106" y="2735213"/>
              <a:ext cx="0" cy="0"/>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30" name="原创设计师QQ598969553      _9"/>
            <p:cNvGrpSpPr/>
            <p:nvPr/>
          </p:nvGrpSpPr>
          <p:grpSpPr>
            <a:xfrm>
              <a:off x="1914655" y="2616899"/>
              <a:ext cx="439915" cy="295903"/>
              <a:chOff x="1842247" y="2133430"/>
              <a:chExt cx="586688" cy="394628"/>
            </a:xfrm>
          </p:grpSpPr>
          <p:cxnSp>
            <p:nvCxnSpPr>
              <p:cNvPr id="54" name="直接连接符 53"/>
              <p:cNvCxnSpPr/>
              <p:nvPr/>
            </p:nvCxnSpPr>
            <p:spPr bwMode="auto">
              <a:xfrm flipV="1">
                <a:off x="1842247" y="217722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auto">
              <a:xfrm>
                <a:off x="2101910" y="21334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原创设计师QQ598969553      _10"/>
            <p:cNvGrpSpPr/>
            <p:nvPr/>
          </p:nvGrpSpPr>
          <p:grpSpPr>
            <a:xfrm>
              <a:off x="2679977" y="2356393"/>
              <a:ext cx="718971" cy="718971"/>
              <a:chOff x="2862912" y="1786005"/>
              <a:chExt cx="958850" cy="958850"/>
            </a:xfrm>
          </p:grpSpPr>
          <p:sp>
            <p:nvSpPr>
              <p:cNvPr id="52" name="椭圆 51"/>
              <p:cNvSpPr/>
              <p:nvPr/>
            </p:nvSpPr>
            <p:spPr bwMode="auto">
              <a:xfrm>
                <a:off x="2862912" y="1786005"/>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53" name="文本框 11"/>
              <p:cNvSpPr txBox="1"/>
              <p:nvPr/>
            </p:nvSpPr>
            <p:spPr>
              <a:xfrm>
                <a:off x="2979830" y="1917375"/>
                <a:ext cx="841642" cy="609742"/>
              </a:xfrm>
              <a:prstGeom prst="rect">
                <a:avLst/>
              </a:prstGeom>
              <a:noFill/>
            </p:spPr>
            <p:txBody>
              <a:bodyPr wrap="square" rtlCol="0">
                <a:spAutoFit/>
              </a:bodyPr>
              <a:lstStyle/>
              <a:p>
                <a:pPr algn="ctr">
                  <a:spcBef>
                    <a:spcPct val="0"/>
                  </a:spcBef>
                </a:pPr>
                <a:r>
                  <a:rPr lang="zh-CN" altLang="en-US" sz="1600" b="1" dirty="0">
                    <a:solidFill>
                      <a:srgbClr val="4B649F"/>
                    </a:solidFill>
                    <a:ea typeface="微软雅黑" panose="020B0503020204020204" pitchFamily="34" charset="-122"/>
                    <a:sym typeface="微软雅黑" panose="020B0503020204020204" pitchFamily="34" charset="-122"/>
                  </a:rPr>
                  <a:t>资产</a:t>
                </a:r>
                <a:endParaRPr lang="en-US" altLang="zh-CN" sz="1050" b="1" dirty="0">
                  <a:solidFill>
                    <a:srgbClr val="4B649F"/>
                  </a:solidFill>
                  <a:ea typeface="微软雅黑" panose="020B0503020204020204" pitchFamily="34" charset="-122"/>
                  <a:sym typeface="微软雅黑" panose="020B0503020204020204" pitchFamily="34" charset="-122"/>
                </a:endParaRPr>
              </a:p>
              <a:p>
                <a:pPr algn="ctr">
                  <a:spcBef>
                    <a:spcPct val="0"/>
                  </a:spcBef>
                </a:pPr>
                <a:r>
                  <a:rPr lang="zh-CN" altLang="en-US" sz="1600" b="1" dirty="0">
                    <a:solidFill>
                      <a:srgbClr val="4B649F"/>
                    </a:solidFill>
                    <a:ea typeface="微软雅黑" panose="020B0503020204020204" pitchFamily="34" charset="-122"/>
                    <a:sym typeface="微软雅黑" panose="020B0503020204020204" pitchFamily="34" charset="-122"/>
                  </a:rPr>
                  <a:t>负债</a:t>
                </a:r>
                <a:endParaRPr lang="zh-CN" altLang="en-US" sz="1600" b="1" dirty="0">
                  <a:solidFill>
                    <a:srgbClr val="4B649F"/>
                  </a:solidFill>
                  <a:ea typeface="微软雅黑" panose="020B0503020204020204" pitchFamily="34" charset="-122"/>
                  <a:sym typeface="微软雅黑" panose="020B0503020204020204" pitchFamily="34" charset="-122"/>
                </a:endParaRPr>
              </a:p>
            </p:txBody>
          </p:sp>
        </p:grpSp>
        <p:grpSp>
          <p:nvGrpSpPr>
            <p:cNvPr id="32" name="原创设计师QQ598969553      _11"/>
            <p:cNvGrpSpPr/>
            <p:nvPr/>
          </p:nvGrpSpPr>
          <p:grpSpPr>
            <a:xfrm>
              <a:off x="3280658" y="3437098"/>
              <a:ext cx="718971" cy="718971"/>
              <a:chOff x="4358143" y="3260272"/>
              <a:chExt cx="958850" cy="958850"/>
            </a:xfrm>
          </p:grpSpPr>
          <p:sp>
            <p:nvSpPr>
              <p:cNvPr id="50" name="椭圆 49"/>
              <p:cNvSpPr/>
              <p:nvPr/>
            </p:nvSpPr>
            <p:spPr bwMode="auto">
              <a:xfrm>
                <a:off x="4358143" y="3260272"/>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51" name="文本框 15"/>
              <p:cNvSpPr txBox="1"/>
              <p:nvPr/>
            </p:nvSpPr>
            <p:spPr>
              <a:xfrm>
                <a:off x="4470388" y="3564148"/>
                <a:ext cx="821392" cy="591164"/>
              </a:xfrm>
              <a:prstGeom prst="rect">
                <a:avLst/>
              </a:prstGeom>
              <a:noFill/>
            </p:spPr>
            <p:txBody>
              <a:bodyPr wrap="square" rtlCol="0">
                <a:noAutofit/>
              </a:bodyPr>
              <a:lstStyle/>
              <a:p>
                <a:pPr algn="ctr">
                  <a:spcBef>
                    <a:spcPct val="0"/>
                  </a:spcBef>
                </a:pPr>
                <a:r>
                  <a:rPr lang="zh-CN" altLang="en-US" sz="1600" b="1" dirty="0">
                    <a:solidFill>
                      <a:schemeClr val="accent2">
                        <a:lumMod val="75000"/>
                      </a:schemeClr>
                    </a:solidFill>
                    <a:ea typeface="微软雅黑" panose="020B0503020204020204" pitchFamily="34" charset="-122"/>
                    <a:sym typeface="微软雅黑" panose="020B0503020204020204" pitchFamily="34" charset="-122"/>
                  </a:rPr>
                  <a:t>损益</a:t>
                </a:r>
                <a:endParaRPr lang="zh-CN" altLang="en-US" sz="1600" b="1" dirty="0">
                  <a:solidFill>
                    <a:schemeClr val="accent2">
                      <a:lumMod val="75000"/>
                    </a:schemeClr>
                  </a:solidFill>
                  <a:ea typeface="微软雅黑" panose="020B0503020204020204" pitchFamily="34" charset="-122"/>
                  <a:sym typeface="微软雅黑" panose="020B0503020204020204" pitchFamily="34" charset="-122"/>
                </a:endParaRPr>
              </a:p>
            </p:txBody>
          </p:sp>
        </p:grpSp>
        <p:grpSp>
          <p:nvGrpSpPr>
            <p:cNvPr id="33" name="原创设计师QQ598969553      _12"/>
            <p:cNvGrpSpPr/>
            <p:nvPr/>
          </p:nvGrpSpPr>
          <p:grpSpPr>
            <a:xfrm>
              <a:off x="2525304" y="4580814"/>
              <a:ext cx="902811" cy="718971"/>
              <a:chOff x="3097340" y="4823962"/>
              <a:chExt cx="1204027" cy="958850"/>
            </a:xfrm>
          </p:grpSpPr>
          <p:sp>
            <p:nvSpPr>
              <p:cNvPr id="48" name="椭圆 47"/>
              <p:cNvSpPr/>
              <p:nvPr/>
            </p:nvSpPr>
            <p:spPr bwMode="auto">
              <a:xfrm>
                <a:off x="3224213" y="4823962"/>
                <a:ext cx="957262"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vert="horz" wrap="square" lIns="51423" tIns="25711" rIns="51423" bIns="25711" numCol="1" anchor="t" anchorCtr="0" compatLnSpc="1"/>
              <a:lstStyle/>
              <a:p>
                <a:endParaRPr lang="zh-CN" altLang="en-US" sz="1015" dirty="0">
                  <a:solidFill>
                    <a:srgbClr val="4B649F"/>
                  </a:solidFill>
                  <a:ea typeface="微软雅黑" panose="020B0503020204020204" pitchFamily="34" charset="-122"/>
                </a:endParaRPr>
              </a:p>
            </p:txBody>
          </p:sp>
          <p:sp>
            <p:nvSpPr>
              <p:cNvPr id="49" name="文本框 19"/>
              <p:cNvSpPr txBox="1"/>
              <p:nvPr/>
            </p:nvSpPr>
            <p:spPr>
              <a:xfrm>
                <a:off x="3097340" y="4984670"/>
                <a:ext cx="1204027" cy="545384"/>
              </a:xfrm>
              <a:prstGeom prst="rect">
                <a:avLst/>
              </a:prstGeom>
              <a:noFill/>
            </p:spPr>
            <p:txBody>
              <a:bodyPr wrap="square" rtlCol="0">
                <a:spAutoFit/>
              </a:bodyPr>
              <a:lstStyle/>
              <a:p>
                <a:pPr algn="ctr">
                  <a:spcBef>
                    <a:spcPct val="0"/>
                  </a:spcBef>
                </a:pPr>
                <a:r>
                  <a:rPr lang="zh-CN" altLang="en-US" sz="1400" b="1" dirty="0">
                    <a:solidFill>
                      <a:srgbClr val="4B649F"/>
                    </a:solidFill>
                    <a:ea typeface="微软雅黑" panose="020B0503020204020204" pitchFamily="34" charset="-122"/>
                    <a:sym typeface="微软雅黑" panose="020B0503020204020204" pitchFamily="34" charset="-122"/>
                  </a:rPr>
                  <a:t>人工成本</a:t>
                </a:r>
                <a:endParaRPr lang="zh-CN" altLang="en-US" sz="1400" b="1" dirty="0">
                  <a:solidFill>
                    <a:srgbClr val="4B649F"/>
                  </a:solidFill>
                  <a:ea typeface="微软雅黑" panose="020B0503020204020204" pitchFamily="34" charset="-122"/>
                  <a:sym typeface="微软雅黑" panose="020B0503020204020204" pitchFamily="34" charset="-122"/>
                </a:endParaRPr>
              </a:p>
              <a:p>
                <a:pPr algn="ctr">
                  <a:spcBef>
                    <a:spcPct val="0"/>
                  </a:spcBef>
                </a:pPr>
                <a:r>
                  <a:rPr lang="zh-CN" altLang="en-US" sz="1400" b="1" dirty="0">
                    <a:solidFill>
                      <a:srgbClr val="4B649F"/>
                    </a:solidFill>
                    <a:ea typeface="微软雅黑" panose="020B0503020204020204" pitchFamily="34" charset="-122"/>
                    <a:sym typeface="微软雅黑" panose="020B0503020204020204" pitchFamily="34" charset="-122"/>
                  </a:rPr>
                  <a:t>及增值税</a:t>
                </a:r>
                <a:endParaRPr lang="zh-CN" altLang="en-US" sz="1400" b="1" dirty="0">
                  <a:solidFill>
                    <a:srgbClr val="4B649F"/>
                  </a:solidFill>
                  <a:ea typeface="微软雅黑" panose="020B0503020204020204" pitchFamily="34" charset="-122"/>
                  <a:sym typeface="微软雅黑" panose="020B0503020204020204" pitchFamily="34" charset="-122"/>
                </a:endParaRPr>
              </a:p>
            </p:txBody>
          </p:sp>
        </p:grpSp>
        <p:grpSp>
          <p:nvGrpSpPr>
            <p:cNvPr id="34" name="原创设计师QQ598969553      _13"/>
            <p:cNvGrpSpPr/>
            <p:nvPr/>
          </p:nvGrpSpPr>
          <p:grpSpPr>
            <a:xfrm>
              <a:off x="4101997" y="3473999"/>
              <a:ext cx="4408170" cy="1235710"/>
              <a:chOff x="5453518" y="3309485"/>
              <a:chExt cx="5878920" cy="1647995"/>
            </a:xfrm>
          </p:grpSpPr>
          <p:cxnSp>
            <p:nvCxnSpPr>
              <p:cNvPr id="45" name="直接连接符 44"/>
              <p:cNvCxnSpPr/>
              <p:nvPr/>
            </p:nvCxnSpPr>
            <p:spPr>
              <a:xfrm flipH="1">
                <a:off x="5453518" y="3806372"/>
                <a:ext cx="8937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6" name="左中括号 45"/>
              <p:cNvSpPr/>
              <p:nvPr/>
            </p:nvSpPr>
            <p:spPr>
              <a:xfrm>
                <a:off x="6412078" y="3309485"/>
                <a:ext cx="140965" cy="1186309"/>
              </a:xfrm>
              <a:prstGeom prst="leftBracke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47" name="Rectangle 5"/>
              <p:cNvSpPr/>
              <p:nvPr/>
            </p:nvSpPr>
            <p:spPr bwMode="auto">
              <a:xfrm>
                <a:off x="6637432" y="3309485"/>
                <a:ext cx="4695006" cy="164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时期指标，反映企业收入、成本和费用、利润情况。</a:t>
                </a:r>
                <a:r>
                  <a:rPr lang="zh-CN" altLang="en-US" sz="16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新增信用减值损失、净敞口套期收益、资产处置收益</a:t>
                </a: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共</a:t>
                </a:r>
                <a:r>
                  <a:rPr lang="en-US" altLang="zh-CN"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3</a:t>
                </a: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个指标</a:t>
                </a:r>
                <a:r>
                  <a:rPr lang="zh-CN" altLang="en-US" sz="12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a:t>
                </a:r>
                <a:endParaRPr lang="zh-CN" altLang="en-US" sz="12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原创设计师QQ598969553      _14"/>
            <p:cNvGrpSpPr/>
            <p:nvPr/>
          </p:nvGrpSpPr>
          <p:grpSpPr>
            <a:xfrm>
              <a:off x="3452490" y="4611718"/>
              <a:ext cx="5015278" cy="811917"/>
              <a:chOff x="4333875" y="4865176"/>
              <a:chExt cx="6688585" cy="1082805"/>
            </a:xfrm>
          </p:grpSpPr>
          <p:cxnSp>
            <p:nvCxnSpPr>
              <p:cNvPr id="42" name="直接连接符 41"/>
              <p:cNvCxnSpPr/>
              <p:nvPr/>
            </p:nvCxnSpPr>
            <p:spPr>
              <a:xfrm flipH="1">
                <a:off x="4333875" y="5361443"/>
                <a:ext cx="89376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3" name="左中括号 42"/>
              <p:cNvSpPr/>
              <p:nvPr/>
            </p:nvSpPr>
            <p:spPr>
              <a:xfrm>
                <a:off x="5327650" y="4865176"/>
                <a:ext cx="123825" cy="992534"/>
              </a:xfrm>
              <a:prstGeom prst="leftBracke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solidFill>
                    <a:srgbClr val="4B649F"/>
                  </a:solidFill>
                  <a:latin typeface="微软雅黑" panose="020B0503020204020204" pitchFamily="34" charset="-122"/>
                  <a:ea typeface="微软雅黑" panose="020B0503020204020204" pitchFamily="34" charset="-122"/>
                </a:endParaRPr>
              </a:p>
            </p:txBody>
          </p:sp>
          <p:sp>
            <p:nvSpPr>
              <p:cNvPr id="44" name="Rectangle 5"/>
              <p:cNvSpPr/>
              <p:nvPr/>
            </p:nvSpPr>
            <p:spPr bwMode="auto">
              <a:xfrm>
                <a:off x="5647359" y="5018441"/>
                <a:ext cx="5375101" cy="92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包括应付职工薪酬（</a:t>
                </a:r>
                <a:r>
                  <a:rPr lang="zh-CN" altLang="en-US" sz="16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本年</a:t>
                </a: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贷方累计发生额）</a:t>
                </a:r>
                <a:endPar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应交增值税（</a:t>
                </a:r>
                <a:r>
                  <a:rPr lang="zh-CN" altLang="en-US" sz="1600" dirty="0">
                    <a:solidFill>
                      <a:srgbClr val="FF0000"/>
                    </a:solidFill>
                    <a:latin typeface="微软雅黑" panose="020B0503020204020204" pitchFamily="34" charset="-122"/>
                    <a:ea typeface="微软雅黑" panose="020B0503020204020204" pitchFamily="34" charset="-122"/>
                    <a:cs typeface="Lato Light" charset="0"/>
                    <a:sym typeface="Lato Light" charset="0"/>
                  </a:rPr>
                  <a:t>本年</a:t>
                </a:r>
                <a:r>
                  <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rPr>
                  <a:t>累计发生额）指标。</a:t>
                </a:r>
                <a:endParaRPr lang="zh-CN" altLang="en-US" sz="1600" dirty="0">
                  <a:solidFill>
                    <a:srgbClr val="4B649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6" name="原创设计师QQ598969553      _15"/>
            <p:cNvGrpSpPr/>
            <p:nvPr/>
          </p:nvGrpSpPr>
          <p:grpSpPr>
            <a:xfrm>
              <a:off x="1032939" y="3145039"/>
              <a:ext cx="1321797" cy="1321797"/>
              <a:chOff x="1360492" y="2870770"/>
              <a:chExt cx="1762804" cy="1762804"/>
            </a:xfrm>
          </p:grpSpPr>
          <p:sp>
            <p:nvSpPr>
              <p:cNvPr id="40" name="椭圆 39"/>
              <p:cNvSpPr/>
              <p:nvPr/>
            </p:nvSpPr>
            <p:spPr>
              <a:xfrm>
                <a:off x="1360492" y="2870770"/>
                <a:ext cx="1762804" cy="176280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51423" tIns="25711" rIns="51423" bIns="25711" numCol="1" anchor="t" anchorCtr="0" compatLnSpc="1"/>
              <a:lstStyle/>
              <a:p>
                <a:pPr algn="ctr">
                  <a:spcBef>
                    <a:spcPct val="0"/>
                  </a:spcBef>
                </a:pPr>
                <a:r>
                  <a:rPr lang="zh-CN" altLang="en-US" sz="2800" b="1" dirty="0">
                    <a:solidFill>
                      <a:srgbClr val="FFC000"/>
                    </a:solidFill>
                    <a:ea typeface="微软雅黑" panose="020B0503020204020204" pitchFamily="34" charset="-122"/>
                    <a:sym typeface="微软雅黑" panose="020B0503020204020204" pitchFamily="34" charset="-122"/>
                  </a:rPr>
                  <a:t>企业</a:t>
                </a:r>
                <a:endParaRPr lang="en-US" altLang="zh-CN" sz="2800" b="1" dirty="0">
                  <a:solidFill>
                    <a:srgbClr val="FFC000"/>
                  </a:solidFill>
                  <a:ea typeface="微软雅黑" panose="020B0503020204020204" pitchFamily="34" charset="-122"/>
                  <a:sym typeface="微软雅黑" panose="020B0503020204020204" pitchFamily="34" charset="-122"/>
                </a:endParaRPr>
              </a:p>
              <a:p>
                <a:pPr algn="ctr">
                  <a:spcBef>
                    <a:spcPct val="0"/>
                  </a:spcBef>
                </a:pPr>
                <a:r>
                  <a:rPr lang="zh-CN" altLang="en-US" sz="2800" b="1" dirty="0">
                    <a:solidFill>
                      <a:srgbClr val="FFC000"/>
                    </a:solidFill>
                    <a:ea typeface="微软雅黑" panose="020B0503020204020204" pitchFamily="34" charset="-122"/>
                    <a:sym typeface="微软雅黑" panose="020B0503020204020204" pitchFamily="34" charset="-122"/>
                  </a:rPr>
                  <a:t>法人</a:t>
                </a:r>
                <a:endParaRPr lang="zh-CN" altLang="en-US" sz="2800">
                  <a:solidFill>
                    <a:srgbClr val="4B649F"/>
                  </a:solidFill>
                  <a:ea typeface="微软雅黑" panose="020B0503020204020204" pitchFamily="34" charset="-122"/>
                </a:endParaRPr>
              </a:p>
            </p:txBody>
          </p:sp>
          <p:sp>
            <p:nvSpPr>
              <p:cNvPr id="41" name="矩形 40"/>
              <p:cNvSpPr/>
              <p:nvPr/>
            </p:nvSpPr>
            <p:spPr>
              <a:xfrm>
                <a:off x="1774265" y="3337863"/>
                <a:ext cx="862372" cy="1001197"/>
              </a:xfrm>
              <a:prstGeom prst="rect">
                <a:avLst/>
              </a:prstGeom>
            </p:spPr>
            <p:txBody>
              <a:bodyPr wrap="square">
                <a:noAutofit/>
              </a:bodyPr>
              <a:lstStyle/>
              <a:p>
                <a:pPr algn="ctr">
                  <a:spcBef>
                    <a:spcPct val="0"/>
                  </a:spcBef>
                </a:pPr>
                <a:r>
                  <a:rPr lang="zh-CN" altLang="en-US" sz="100" b="1" dirty="0">
                    <a:solidFill>
                      <a:srgbClr val="FFC000"/>
                    </a:solidFill>
                    <a:ea typeface="微软雅黑" panose="020B0503020204020204" pitchFamily="34" charset="-122"/>
                    <a:sym typeface="微软雅黑" panose="020B0503020204020204" pitchFamily="34" charset="-122"/>
                  </a:rPr>
                  <a:t>企业</a:t>
                </a:r>
                <a:endParaRPr lang="en-US" altLang="zh-CN" sz="100" b="1" dirty="0">
                  <a:solidFill>
                    <a:srgbClr val="FFC000"/>
                  </a:solidFill>
                  <a:ea typeface="微软雅黑" panose="020B0503020204020204" pitchFamily="34" charset="-122"/>
                  <a:sym typeface="微软雅黑" panose="020B0503020204020204" pitchFamily="34" charset="-122"/>
                </a:endParaRPr>
              </a:p>
              <a:p>
                <a:pPr algn="ctr">
                  <a:spcBef>
                    <a:spcPct val="0"/>
                  </a:spcBef>
                </a:pPr>
                <a:r>
                  <a:rPr lang="zh-CN" altLang="en-US" sz="100" b="1" dirty="0">
                    <a:solidFill>
                      <a:srgbClr val="FFC000"/>
                    </a:solidFill>
                    <a:ea typeface="微软雅黑" panose="020B0503020204020204" pitchFamily="34" charset="-122"/>
                    <a:sym typeface="微软雅黑" panose="020B0503020204020204" pitchFamily="34" charset="-122"/>
                  </a:rPr>
                  <a:t>法人</a:t>
                </a:r>
                <a:endParaRPr lang="zh-CN" altLang="en-US" sz="100" b="1" dirty="0">
                  <a:solidFill>
                    <a:srgbClr val="FFC000"/>
                  </a:solidFill>
                  <a:ea typeface="微软雅黑" panose="020B0503020204020204" pitchFamily="34" charset="-122"/>
                  <a:sym typeface="微软雅黑" panose="020B0503020204020204" pitchFamily="34" charset="-122"/>
                </a:endParaRPr>
              </a:p>
            </p:txBody>
          </p:sp>
        </p:grpSp>
        <p:grpSp>
          <p:nvGrpSpPr>
            <p:cNvPr id="37" name="原创设计师QQ598969553      _16"/>
            <p:cNvGrpSpPr/>
            <p:nvPr/>
          </p:nvGrpSpPr>
          <p:grpSpPr>
            <a:xfrm flipV="1">
              <a:off x="2072497" y="4611715"/>
              <a:ext cx="438049" cy="263068"/>
              <a:chOff x="2132468" y="2251530"/>
              <a:chExt cx="584200" cy="350838"/>
            </a:xfrm>
          </p:grpSpPr>
          <p:cxnSp>
            <p:nvCxnSpPr>
              <p:cNvPr id="38" name="直接连接符 37"/>
              <p:cNvCxnSpPr/>
              <p:nvPr/>
            </p:nvCxnSpPr>
            <p:spPr bwMode="auto">
              <a:xfrm flipV="1">
                <a:off x="2132468" y="225153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auto">
              <a:xfrm>
                <a:off x="2389643" y="22515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 name="文本框 1"/>
          <p:cNvSpPr txBox="1"/>
          <p:nvPr/>
        </p:nvSpPr>
        <p:spPr>
          <a:xfrm>
            <a:off x="3411220" y="116840"/>
            <a:ext cx="4364990" cy="953135"/>
          </a:xfrm>
          <a:prstGeom prst="rect">
            <a:avLst/>
          </a:prstGeom>
          <a:noFill/>
        </p:spPr>
        <p:txBody>
          <a:bodyPr wrap="square" rtlCol="0" anchor="t">
            <a:spAutoFit/>
          </a:bodyPr>
          <a:lstStyle/>
          <a:p>
            <a:pPr>
              <a:buClrTx/>
              <a:buSzTx/>
              <a:buFont typeface="Wingdings" panose="05000000000000000000" charset="0"/>
              <a:buChar char="Ø"/>
            </a:pPr>
            <a:r>
              <a:rPr lang="en-US" altLang="zh-CN" sz="2800" b="1" dirty="0">
                <a:latin typeface="黑体" panose="02010609060101010101" pitchFamily="2" charset="-122"/>
                <a:ea typeface="黑体" panose="02010609060101010101" pitchFamily="2" charset="-122"/>
                <a:sym typeface="+mn-ea"/>
              </a:rPr>
              <a:t>  </a:t>
            </a:r>
            <a:r>
              <a:rPr lang="zh-CN" altLang="en-US" sz="2800" b="1" dirty="0">
                <a:latin typeface="黑体" panose="02010609060101010101" pitchFamily="2" charset="-122"/>
                <a:ea typeface="黑体" panose="02010609060101010101" pitchFamily="2" charset="-122"/>
                <a:sym typeface="+mn-ea"/>
              </a:rPr>
              <a:t>报表的主要变化</a:t>
            </a:r>
            <a:br>
              <a:rPr lang="en-US" altLang="zh-CN" sz="2800" b="1" dirty="0">
                <a:latin typeface="黑体" panose="02010609060101010101" pitchFamily="2" charset="-122"/>
                <a:ea typeface="黑体" panose="02010609060101010101" pitchFamily="2" charset="-122"/>
                <a:sym typeface="+mn-ea"/>
              </a:rPr>
            </a:br>
            <a:endParaRPr lang="zh-CN" altLang="en-US" sz="2800" b="1" dirty="0">
              <a:latin typeface="黑体" panose="02010609060101010101" pitchFamily="2" charset="-122"/>
              <a:ea typeface="黑体" panose="02010609060101010101" pitchFamily="2" charset="-122"/>
              <a:sym typeface="+mn-ea"/>
            </a:endParaRPr>
          </a:p>
        </p:txBody>
      </p:sp>
      <p:sp>
        <p:nvSpPr>
          <p:cNvPr id="7" name="TextBox 6"/>
          <p:cNvSpPr txBox="1"/>
          <p:nvPr/>
        </p:nvSpPr>
        <p:spPr>
          <a:xfrm>
            <a:off x="106680" y="5517515"/>
            <a:ext cx="8930005" cy="1198880"/>
          </a:xfrm>
          <a:prstGeom prst="rect">
            <a:avLst/>
          </a:prstGeom>
          <a:solidFill>
            <a:schemeClr val="bg1"/>
          </a:solidFill>
          <a:ln w="57150">
            <a:solidFill>
              <a:srgbClr val="FF0000"/>
            </a:solidFill>
            <a:prstDash val="solid"/>
          </a:ln>
        </p:spPr>
        <p:txBody>
          <a:bodyPr wrap="square" rtlCol="0">
            <a:spAutoFit/>
          </a:bodyPr>
          <a:lstStyle/>
          <a:p>
            <a:r>
              <a:rPr lang="zh-CN" altLang="en-US" sz="2400" b="1" dirty="0" smtClean="0">
                <a:solidFill>
                  <a:srgbClr val="FF0000"/>
                </a:solidFill>
                <a:latin typeface="黑体" panose="02010609060101010101" pitchFamily="2" charset="-122"/>
                <a:ea typeface="黑体" panose="02010609060101010101" pitchFamily="2" charset="-122"/>
              </a:rPr>
              <a:t>注意：财务年定报指标全部为国家指标，不再设置北京指标，年报共设置</a:t>
            </a:r>
            <a:r>
              <a:rPr lang="en-US" altLang="zh-CN" sz="2400" b="1" dirty="0" smtClean="0">
                <a:solidFill>
                  <a:srgbClr val="FF0000"/>
                </a:solidFill>
                <a:latin typeface="黑体" panose="02010609060101010101" pitchFamily="2" charset="-122"/>
                <a:ea typeface="黑体" panose="02010609060101010101" pitchFamily="2" charset="-122"/>
              </a:rPr>
              <a:t>61</a:t>
            </a:r>
            <a:r>
              <a:rPr lang="zh-CN" altLang="en-US" sz="2400" b="1" dirty="0" smtClean="0">
                <a:solidFill>
                  <a:srgbClr val="FF0000"/>
                </a:solidFill>
                <a:latin typeface="黑体" panose="02010609060101010101" pitchFamily="2" charset="-122"/>
                <a:ea typeface="黑体" panose="02010609060101010101" pitchFamily="2" charset="-122"/>
              </a:rPr>
              <a:t>个指标，增加</a:t>
            </a:r>
            <a:r>
              <a:rPr lang="en-US" altLang="zh-CN" sz="2400" b="1" dirty="0" smtClean="0">
                <a:solidFill>
                  <a:srgbClr val="FF0000"/>
                </a:solidFill>
                <a:latin typeface="黑体" panose="02010609060101010101" pitchFamily="2" charset="-122"/>
                <a:ea typeface="黑体" panose="02010609060101010101" pitchFamily="2" charset="-122"/>
              </a:rPr>
              <a:t>16</a:t>
            </a:r>
            <a:r>
              <a:rPr lang="zh-CN" altLang="en-US" sz="2400" b="1" dirty="0" smtClean="0">
                <a:solidFill>
                  <a:srgbClr val="FF0000"/>
                </a:solidFill>
                <a:latin typeface="黑体" panose="02010609060101010101" pitchFamily="2" charset="-122"/>
                <a:ea typeface="黑体" panose="02010609060101010101" pitchFamily="2" charset="-122"/>
              </a:rPr>
              <a:t>个指标，取消</a:t>
            </a:r>
            <a:r>
              <a:rPr lang="en-US" altLang="zh-CN" sz="2400" b="1" dirty="0" smtClean="0">
                <a:solidFill>
                  <a:srgbClr val="FF0000"/>
                </a:solidFill>
                <a:latin typeface="黑体" panose="02010609060101010101" pitchFamily="2" charset="-122"/>
                <a:ea typeface="黑体" panose="02010609060101010101" pitchFamily="2" charset="-122"/>
              </a:rPr>
              <a:t>3</a:t>
            </a:r>
            <a:r>
              <a:rPr lang="zh-CN" altLang="en-US" sz="2400" b="1" dirty="0" smtClean="0">
                <a:solidFill>
                  <a:srgbClr val="FF0000"/>
                </a:solidFill>
                <a:latin typeface="黑体" panose="02010609060101010101" pitchFamily="2" charset="-122"/>
                <a:ea typeface="黑体" panose="02010609060101010101" pitchFamily="2" charset="-122"/>
              </a:rPr>
              <a:t>个指标</a:t>
            </a:r>
            <a:r>
              <a:rPr lang="en-US" altLang="zh-CN" sz="2400" b="1" dirty="0" smtClean="0">
                <a:solidFill>
                  <a:srgbClr val="FF0000"/>
                </a:solidFill>
                <a:latin typeface="黑体" panose="02010609060101010101" pitchFamily="2" charset="-122"/>
                <a:ea typeface="黑体" panose="02010609060101010101" pitchFamily="2" charset="-122"/>
              </a:rPr>
              <a:t>;</a:t>
            </a:r>
            <a:r>
              <a:rPr lang="zh-CN" altLang="en-US" sz="2400" b="1" dirty="0" smtClean="0">
                <a:solidFill>
                  <a:srgbClr val="FF0000"/>
                </a:solidFill>
                <a:latin typeface="黑体" panose="02010609060101010101" pitchFamily="2" charset="-122"/>
                <a:ea typeface="黑体" panose="02010609060101010101" pitchFamily="2" charset="-122"/>
              </a:rPr>
              <a:t>定报</a:t>
            </a:r>
            <a:r>
              <a:rPr lang="en-US" altLang="zh-CN" sz="2400" b="1" dirty="0" smtClean="0">
                <a:solidFill>
                  <a:srgbClr val="FF0000"/>
                </a:solidFill>
                <a:latin typeface="黑体" panose="02010609060101010101" pitchFamily="2" charset="-122"/>
                <a:ea typeface="黑体" panose="02010609060101010101" pitchFamily="2" charset="-122"/>
              </a:rPr>
              <a:t>25</a:t>
            </a:r>
            <a:r>
              <a:rPr lang="zh-CN" altLang="en-US" sz="2400" b="1" dirty="0" smtClean="0">
                <a:solidFill>
                  <a:srgbClr val="FF0000"/>
                </a:solidFill>
                <a:latin typeface="黑体" panose="02010609060101010101" pitchFamily="2" charset="-122"/>
                <a:ea typeface="黑体" panose="02010609060101010101" pitchFamily="2" charset="-122"/>
              </a:rPr>
              <a:t>个指标，取消</a:t>
            </a:r>
            <a:r>
              <a:rPr lang="en-US" altLang="zh-CN" sz="2400" b="1" dirty="0" smtClean="0">
                <a:solidFill>
                  <a:srgbClr val="FF0000"/>
                </a:solidFill>
                <a:latin typeface="黑体" panose="02010609060101010101" pitchFamily="2" charset="-122"/>
                <a:ea typeface="黑体" panose="02010609060101010101" pitchFamily="2" charset="-122"/>
              </a:rPr>
              <a:t>2</a:t>
            </a:r>
            <a:r>
              <a:rPr lang="zh-CN" altLang="en-US" sz="2400" b="1" dirty="0" smtClean="0">
                <a:solidFill>
                  <a:srgbClr val="FF0000"/>
                </a:solidFill>
                <a:latin typeface="黑体" panose="02010609060101010101" pitchFamily="2" charset="-122"/>
                <a:ea typeface="黑体" panose="02010609060101010101" pitchFamily="2" charset="-122"/>
              </a:rPr>
              <a:t>个指标。</a:t>
            </a:r>
            <a:endParaRPr lang="zh-CN" altLang="en-US" sz="2400" b="1" dirty="0" smtClean="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bldLst>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2" name="Rectangle 2"/>
          <p:cNvSpPr>
            <a:spLocks noGrp="1"/>
          </p:cNvSpPr>
          <p:nvPr>
            <p:ph type="ctrTitle"/>
          </p:nvPr>
        </p:nvSpPr>
        <p:spPr>
          <a:xfrm>
            <a:off x="685800" y="2061210"/>
            <a:ext cx="7772400" cy="2410460"/>
          </a:xfrm>
        </p:spPr>
        <p:txBody>
          <a:bodyPr vert="horz" wrap="square" lIns="91440" tIns="45720" rIns="91440" bIns="45720" anchor="ctr" anchorCtr="0"/>
          <a:lstStyle/>
          <a:p>
            <a:pPr>
              <a:buClrTx/>
              <a:buSzTx/>
              <a:buFontTx/>
            </a:pPr>
            <a:r>
              <a:rPr lang="zh-CN" altLang="en-US" sz="4000" dirty="0">
                <a:solidFill>
                  <a:srgbClr val="FFFF00"/>
                </a:solidFill>
              </a:rPr>
              <a:t>    </a:t>
            </a:r>
            <a:r>
              <a:rPr lang="zh-CN" altLang="en-US" sz="6000" b="1" dirty="0">
                <a:latin typeface="黑体" panose="02010609060101010101" pitchFamily="2" charset="-122"/>
                <a:ea typeface="黑体" panose="02010609060101010101" pitchFamily="2" charset="-122"/>
              </a:rPr>
              <a:t>报表变化</a:t>
            </a:r>
            <a:br>
              <a:rPr lang="en-US" altLang="zh-CN" sz="6000" b="1" dirty="0">
                <a:latin typeface="黑体" panose="02010609060101010101" pitchFamily="2" charset="-122"/>
                <a:ea typeface="黑体" panose="02010609060101010101" pitchFamily="2" charset="-122"/>
              </a:rPr>
            </a:b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年报指标新增、取消、更名</a:t>
            </a:r>
            <a:endParaRPr lang="zh-CN" altLang="en-US" sz="4000" b="1" dirty="0">
              <a:latin typeface="黑体" panose="02010609060101010101" pitchFamily="2" charset="-122"/>
              <a:ea typeface="黑体" panose="02010609060101010101" pitchFamily="2" charset="-122"/>
            </a:endParaRPr>
          </a:p>
        </p:txBody>
      </p:sp>
      <p:graphicFrame>
        <p:nvGraphicFramePr>
          <p:cNvPr id="2" name="对象 1"/>
          <p:cNvGraphicFramePr/>
          <p:nvPr/>
        </p:nvGraphicFramePr>
        <p:xfrm>
          <a:off x="0" y="45085"/>
          <a:ext cx="9121140" cy="6756400"/>
        </p:xfrm>
        <a:graphic>
          <a:graphicData uri="http://schemas.openxmlformats.org/presentationml/2006/ole">
            <mc:AlternateContent xmlns:mc="http://schemas.openxmlformats.org/markup-compatibility/2006">
              <mc:Choice xmlns:v="urn:schemas-microsoft-com:vml" Requires="v">
                <p:oleObj spid="_x0000_s1025" name="" r:id="rId2" imgW="9058275" imgH="6705600" progId="PBrush">
                  <p:embed/>
                </p:oleObj>
              </mc:Choice>
              <mc:Fallback>
                <p:oleObj name="" r:id="rId2" imgW="9058275" imgH="6705600" progId="PBrush">
                  <p:embed/>
                  <p:pic>
                    <p:nvPicPr>
                      <p:cNvPr id="0" name="图片 1024" descr="image8"/>
                      <p:cNvPicPr/>
                      <p:nvPr/>
                    </p:nvPicPr>
                    <p:blipFill>
                      <a:blip r:embed="rId3"/>
                      <a:stretch>
                        <a:fillRect/>
                      </a:stretch>
                    </p:blipFill>
                    <p:spPr>
                      <a:xfrm>
                        <a:off x="0" y="45085"/>
                        <a:ext cx="9121140" cy="6756400"/>
                      </a:xfrm>
                      <a:prstGeom prst="rect">
                        <a:avLst/>
                      </a:prstGeom>
                      <a:noFill/>
                      <a:ln w="9525">
                        <a:noFill/>
                      </a:ln>
                    </p:spPr>
                  </p:pic>
                </p:oleObj>
              </mc:Fallback>
            </mc:AlternateContent>
          </a:graphicData>
        </a:graphic>
      </p:graphicFrame>
      <p:sp>
        <p:nvSpPr>
          <p:cNvPr id="19" name="线形标注 2(带强调线) 18"/>
          <p:cNvSpPr/>
          <p:nvPr/>
        </p:nvSpPr>
        <p:spPr>
          <a:xfrm>
            <a:off x="2327910" y="1269365"/>
            <a:ext cx="1440180" cy="640715"/>
          </a:xfrm>
          <a:prstGeom prst="accentCallout2">
            <a:avLst>
              <a:gd name="adj1" fmla="val 18750"/>
              <a:gd name="adj2" fmla="val -8333"/>
              <a:gd name="adj3" fmla="val 18750"/>
              <a:gd name="adj4" fmla="val -16667"/>
              <a:gd name="adj5" fmla="val 56392"/>
              <a:gd name="adj6" fmla="val -66137"/>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600" b="1" dirty="0" smtClean="0">
                <a:solidFill>
                  <a:srgbClr val="FFFF00"/>
                </a:solidFill>
                <a:latin typeface="+mn-ea"/>
              </a:rPr>
              <a:t>删除：持有至到期投资</a:t>
            </a:r>
            <a:endParaRPr lang="zh-CN" altLang="en-US" sz="1600" b="1" dirty="0">
              <a:solidFill>
                <a:srgbClr val="FFFF00"/>
              </a:solidFill>
              <a:latin typeface="+mn-ea"/>
            </a:endParaRPr>
          </a:p>
        </p:txBody>
      </p:sp>
      <p:sp>
        <p:nvSpPr>
          <p:cNvPr id="13" name="线形标注 2(带强调线) 12"/>
          <p:cNvSpPr/>
          <p:nvPr/>
        </p:nvSpPr>
        <p:spPr>
          <a:xfrm>
            <a:off x="6876415" y="476885"/>
            <a:ext cx="1794510" cy="497205"/>
          </a:xfrm>
          <a:prstGeom prst="accentCallout2">
            <a:avLst>
              <a:gd name="adj1" fmla="val 18750"/>
              <a:gd name="adj2" fmla="val -8333"/>
              <a:gd name="adj3" fmla="val 18750"/>
              <a:gd name="adj4" fmla="val -16667"/>
              <a:gd name="adj5" fmla="val 97828"/>
              <a:gd name="adj6" fmla="val -70736"/>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600" b="1" dirty="0" smtClean="0">
                <a:solidFill>
                  <a:srgbClr val="FFFF00"/>
                </a:solidFill>
                <a:latin typeface="+mn-ea"/>
              </a:rPr>
              <a:t>删除：国家资本</a:t>
            </a:r>
            <a:endParaRPr lang="zh-CN" altLang="en-US" sz="1600" b="1" dirty="0">
              <a:solidFill>
                <a:srgbClr val="FFFF00"/>
              </a:solidFill>
              <a:latin typeface="+mn-ea"/>
            </a:endParaRPr>
          </a:p>
        </p:txBody>
      </p:sp>
      <p:sp>
        <p:nvSpPr>
          <p:cNvPr id="14" name="线形标注 2(带强调线) 13"/>
          <p:cNvSpPr/>
          <p:nvPr/>
        </p:nvSpPr>
        <p:spPr>
          <a:xfrm>
            <a:off x="7524750" y="5081905"/>
            <a:ext cx="1456055" cy="1004570"/>
          </a:xfrm>
          <a:prstGeom prst="accentCallout2">
            <a:avLst>
              <a:gd name="adj1" fmla="val 18750"/>
              <a:gd name="adj2" fmla="val -8333"/>
              <a:gd name="adj3" fmla="val 18750"/>
              <a:gd name="adj4" fmla="val -16667"/>
              <a:gd name="adj5" fmla="val 95448"/>
              <a:gd name="adj6" fmla="val -95638"/>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600" b="1" dirty="0" smtClean="0">
                <a:solidFill>
                  <a:srgbClr val="FFFF00"/>
                </a:solidFill>
                <a:latin typeface="+mn-ea"/>
              </a:rPr>
              <a:t>删除：</a:t>
            </a:r>
            <a:endParaRPr lang="zh-CN" altLang="en-US" sz="1600" b="1" dirty="0" smtClean="0">
              <a:solidFill>
                <a:srgbClr val="FFFF00"/>
              </a:solidFill>
              <a:latin typeface="+mn-ea"/>
            </a:endParaRPr>
          </a:p>
          <a:p>
            <a:pPr algn="ctr">
              <a:defRPr/>
            </a:pPr>
            <a:r>
              <a:rPr lang="zh-CN" altLang="en-US" sz="1600" b="1" dirty="0" smtClean="0">
                <a:solidFill>
                  <a:srgbClr val="FFFF00"/>
                </a:solidFill>
                <a:latin typeface="+mn-ea"/>
              </a:rPr>
              <a:t>其中：社会保险费</a:t>
            </a:r>
            <a:endParaRPr lang="zh-CN" altLang="en-US" sz="1600" b="1" dirty="0">
              <a:solidFill>
                <a:srgbClr val="FFFF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3"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266" name="Rectangle 2"/>
          <p:cNvSpPr>
            <a:spLocks noGrp="1"/>
          </p:cNvSpPr>
          <p:nvPr>
            <p:ph type="ctrTitle"/>
          </p:nvPr>
        </p:nvSpPr>
        <p:spPr>
          <a:xfrm>
            <a:off x="642938" y="1357313"/>
            <a:ext cx="7772400" cy="3155950"/>
          </a:xfrm>
        </p:spPr>
        <p:txBody>
          <a:bodyPr vert="horz" wrap="square" lIns="91440" tIns="45720" rIns="91440" bIns="45720" anchor="ctr" anchorCtr="0"/>
          <a:lstStyle/>
          <a:p>
            <a:pPr>
              <a:buClrTx/>
              <a:buSzTx/>
              <a:buFontTx/>
            </a:pPr>
            <a:r>
              <a:rPr lang="zh-CN" altLang="en-US" sz="4000" dirty="0">
                <a:solidFill>
                  <a:srgbClr val="FFFF00"/>
                </a:solidFill>
              </a:rPr>
              <a:t>    </a:t>
            </a:r>
            <a:r>
              <a:rPr lang="zh-CN" altLang="en-US" sz="6000" b="1" dirty="0">
                <a:latin typeface="黑体" panose="02010609060101010101" pitchFamily="2" charset="-122"/>
                <a:ea typeface="黑体" panose="02010609060101010101" pitchFamily="2" charset="-122"/>
              </a:rPr>
              <a:t>报表变化</a:t>
            </a:r>
            <a:br>
              <a:rPr lang="en-US" altLang="zh-CN" sz="6000" b="1" dirty="0">
                <a:latin typeface="黑体" panose="02010609060101010101" pitchFamily="2" charset="-122"/>
                <a:ea typeface="黑体" panose="02010609060101010101" pitchFamily="2" charset="-122"/>
              </a:rPr>
            </a:b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定报指标减少、更名</a:t>
            </a:r>
            <a:endParaRPr lang="zh-CN" altLang="en-US" sz="4000" b="1" dirty="0">
              <a:latin typeface="黑体" panose="02010609060101010101" pitchFamily="2" charset="-122"/>
              <a:ea typeface="黑体" panose="02010609060101010101" pitchFamily="2" charset="-122"/>
            </a:endParaRPr>
          </a:p>
        </p:txBody>
      </p:sp>
      <p:graphicFrame>
        <p:nvGraphicFramePr>
          <p:cNvPr id="2" name="对象 1"/>
          <p:cNvGraphicFramePr/>
          <p:nvPr/>
        </p:nvGraphicFramePr>
        <p:xfrm>
          <a:off x="35560" y="41275"/>
          <a:ext cx="9065260" cy="6775450"/>
        </p:xfrm>
        <a:graphic>
          <a:graphicData uri="http://schemas.openxmlformats.org/presentationml/2006/ole">
            <mc:AlternateContent xmlns:mc="http://schemas.openxmlformats.org/markup-compatibility/2006">
              <mc:Choice xmlns:v="urn:schemas-microsoft-com:vml" Requires="v">
                <p:oleObj spid="_x0000_s2049" name="" r:id="rId2" imgW="7915275" imgH="5686425" progId="PBrush">
                  <p:embed/>
                </p:oleObj>
              </mc:Choice>
              <mc:Fallback>
                <p:oleObj name="" r:id="rId2" imgW="7915275" imgH="5686425" progId="PBrush">
                  <p:embed/>
                  <p:pic>
                    <p:nvPicPr>
                      <p:cNvPr id="0" name="图片 2048" descr="image9"/>
                      <p:cNvPicPr/>
                      <p:nvPr/>
                    </p:nvPicPr>
                    <p:blipFill>
                      <a:blip r:embed="rId3"/>
                      <a:stretch>
                        <a:fillRect/>
                      </a:stretch>
                    </p:blipFill>
                    <p:spPr>
                      <a:xfrm>
                        <a:off x="35560" y="41275"/>
                        <a:ext cx="9065260" cy="6775450"/>
                      </a:xfrm>
                      <a:prstGeom prst="rect">
                        <a:avLst/>
                      </a:prstGeom>
                      <a:noFill/>
                      <a:ln w="9525">
                        <a:noFill/>
                      </a:ln>
                    </p:spPr>
                  </p:pic>
                </p:oleObj>
              </mc:Fallback>
            </mc:AlternateContent>
          </a:graphicData>
        </a:graphic>
      </p:graphicFrame>
      <p:sp>
        <p:nvSpPr>
          <p:cNvPr id="19" name="线形标注 2(带强调线) 18"/>
          <p:cNvSpPr/>
          <p:nvPr/>
        </p:nvSpPr>
        <p:spPr>
          <a:xfrm>
            <a:off x="2339975" y="2614930"/>
            <a:ext cx="3419475" cy="640715"/>
          </a:xfrm>
          <a:prstGeom prst="accentCallout2">
            <a:avLst>
              <a:gd name="adj1" fmla="val 18750"/>
              <a:gd name="adj2" fmla="val -8333"/>
              <a:gd name="adj3" fmla="val 18750"/>
              <a:gd name="adj4" fmla="val -16667"/>
              <a:gd name="adj5" fmla="val 49554"/>
              <a:gd name="adj6" fmla="val -34614"/>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600" b="1" dirty="0" smtClean="0">
                <a:solidFill>
                  <a:srgbClr val="FFFF00"/>
                </a:solidFill>
                <a:latin typeface="+mn-ea"/>
              </a:rPr>
              <a:t>删除：所有者权益合计</a:t>
            </a:r>
            <a:endParaRPr lang="zh-CN" altLang="en-US" sz="1600" b="1" dirty="0">
              <a:solidFill>
                <a:srgbClr val="FFFF00"/>
              </a:solidFill>
              <a:latin typeface="+mn-ea"/>
            </a:endParaRPr>
          </a:p>
        </p:txBody>
      </p:sp>
      <p:sp>
        <p:nvSpPr>
          <p:cNvPr id="6" name="线形标注 2(带强调线) 5"/>
          <p:cNvSpPr/>
          <p:nvPr/>
        </p:nvSpPr>
        <p:spPr>
          <a:xfrm>
            <a:off x="2988310" y="5805805"/>
            <a:ext cx="4435475" cy="640715"/>
          </a:xfrm>
          <a:prstGeom prst="accentCallout2">
            <a:avLst>
              <a:gd name="adj1" fmla="val 18750"/>
              <a:gd name="adj2" fmla="val -8333"/>
              <a:gd name="adj3" fmla="val 18750"/>
              <a:gd name="adj4" fmla="val -16667"/>
              <a:gd name="adj5" fmla="val 85926"/>
              <a:gd name="adj6" fmla="val -36177"/>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1600" b="1" dirty="0" smtClean="0">
                <a:solidFill>
                  <a:srgbClr val="FFFF00"/>
                </a:solidFill>
                <a:latin typeface="+mn-ea"/>
              </a:rPr>
              <a:t>删除：应付职工薪酬（本期贷方累计发生额）</a:t>
            </a:r>
            <a:endParaRPr lang="zh-CN" altLang="en-US" sz="1600" b="1" dirty="0">
              <a:solidFill>
                <a:srgbClr val="FFFF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6" grpId="0" bldLvl="0" animBg="1"/>
    </p:bldLst>
  </p:timing>
</p:sld>
</file>

<file path=ppt/tags/tag1.xml><?xml version="1.0" encoding="utf-8"?>
<p:tagLst xmlns:p="http://schemas.openxmlformats.org/presentationml/2006/main">
  <p:tag name="TABLE_ENDDRAG_ORIGIN_RECT" val="714*456"/>
  <p:tag name="TABLE_ENDDRAG_RECT" val="2*1*714*456"/>
</p:tagLst>
</file>

<file path=ppt/tags/tag2.xml><?xml version="1.0" encoding="utf-8"?>
<p:tagLst xmlns:p="http://schemas.openxmlformats.org/presentationml/2006/main">
  <p:tag name="TABLE_ENDDRAG_ORIGIN_RECT" val="720*532"/>
  <p:tag name="TABLE_ENDDRAG_RECT" val="0*0*720*532"/>
</p:tagLst>
</file>

<file path=ppt/tags/tag3.xml><?xml version="1.0" encoding="utf-8"?>
<p:tagLst xmlns:p="http://schemas.openxmlformats.org/presentationml/2006/main">
  <p:tag name="TABLE_ENDDRAG_ORIGIN_RECT" val="720*532"/>
  <p:tag name="TABLE_ENDDRAG_RECT" val="0*0*720*532"/>
</p:tagLst>
</file>

<file path=ppt/tags/tag4.xml><?xml version="1.0" encoding="utf-8"?>
<p:tagLst xmlns:p="http://schemas.openxmlformats.org/presentationml/2006/main">
  <p:tag name="TABLE_ENDDRAG_ORIGIN_RECT" val="723*514"/>
  <p:tag name="TABLE_ENDDRAG_RECT" val="0*15*723*514"/>
</p:tagLst>
</file>

<file path=ppt/tags/tag5.xml><?xml version="1.0" encoding="utf-8"?>
<p:tagLst xmlns:p="http://schemas.openxmlformats.org/presentationml/2006/main">
  <p:tag name="TABLE_ENDDRAG_ORIGIN_RECT" val="502*134"/>
  <p:tag name="TABLE_ENDDRAG_RECT" val="99*118*502*134"/>
</p:tagLst>
</file>

<file path=ppt/tags/tag6.xml><?xml version="1.0" encoding="utf-8"?>
<p:tagLst xmlns:p="http://schemas.openxmlformats.org/presentationml/2006/main">
  <p:tag name="KSO_WM_UNIT_TABLE_BEAUTIFY" val="smartTable{cba7b27c-0fc7-4712-af05-834880753b97}"/>
  <p:tag name="TABLE_ENDDRAG_ORIGIN_RECT" val="698*364"/>
  <p:tag name="TABLE_ENDDRAG_RECT" val="9*120*698*364"/>
</p:tagLst>
</file>

<file path=ppt/tags/tag7.xml><?xml version="1.0" encoding="utf-8"?>
<p:tagLst xmlns:p="http://schemas.openxmlformats.org/presentationml/2006/main">
  <p:tag name="TABLE_ENDDRAG_ORIGIN_RECT" val="709*353"/>
  <p:tag name="TABLE_ENDDRAG_RECT" val="2*60*709*353"/>
</p:tagLst>
</file>

<file path=ppt/tags/tag8.xml><?xml version="1.0" encoding="utf-8"?>
<p:tagLst xmlns:p="http://schemas.openxmlformats.org/presentationml/2006/main">
  <p:tag name="TABLE_ENDDRAG_ORIGIN_RECT" val="701*124"/>
  <p:tag name="TABLE_ENDDRAG_RECT" val="9*201*701*124"/>
</p:tagLst>
</file>

<file path=ppt/tags/tag9.xml><?xml version="1.0" encoding="utf-8"?>
<p:tagLst xmlns:p="http://schemas.openxmlformats.org/presentationml/2006/main">
  <p:tag name="TABLE_ENDDRAG_ORIGIN_RECT" val="701*124"/>
  <p:tag name="TABLE_ENDDRAG_RECT" val="9*201*701*1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3130" rtl="0" eaLnBrk="1" fontAlgn="base" latinLnBrk="0" hangingPunct="1">
          <a:lnSpc>
            <a:spcPct val="100000"/>
          </a:lnSpc>
          <a:spcBef>
            <a:spcPct val="0"/>
          </a:spcBef>
          <a:spcAft>
            <a:spcPct val="0"/>
          </a:spcAft>
          <a:buClrTx/>
          <a:buSzTx/>
          <a:buFontTx/>
          <a:buNone/>
          <a:defRPr kumimoji="0" lang="zh-CN" sz="3200" b="0" i="0" u="none" strike="noStrike" cap="none" normalizeH="0" baseline="0" smtClean="0">
            <a:ln>
              <a:noFill/>
            </a:ln>
            <a:solidFill>
              <a:schemeClr val="tx1"/>
            </a:solidFill>
            <a:effectLst/>
            <a:latin typeface="Tahoma" panose="020B0604030504040204" pitchFamily="34" charset="0"/>
            <a:ea typeface="黑体" panose="02010609060101010101" pitchFamily="2"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7674</Words>
  <Application>WPS 演示</Application>
  <PresentationFormat>全屏显示(4:3)</PresentationFormat>
  <Paragraphs>607</Paragraphs>
  <Slides>42</Slides>
  <Notes>29</Notes>
  <HiddenSlides>0</HiddenSlides>
  <MMClips>0</MMClips>
  <ScaleCrop>false</ScaleCrop>
  <HeadingPairs>
    <vt:vector size="8" baseType="variant">
      <vt:variant>
        <vt:lpstr>已用的字体</vt:lpstr>
      </vt:variant>
      <vt:variant>
        <vt:i4>23</vt:i4>
      </vt:variant>
      <vt:variant>
        <vt:lpstr>主题</vt:lpstr>
      </vt:variant>
      <vt:variant>
        <vt:i4>2</vt:i4>
      </vt:variant>
      <vt:variant>
        <vt:lpstr>嵌入 OLE 服务器</vt:lpstr>
      </vt:variant>
      <vt:variant>
        <vt:i4>8</vt:i4>
      </vt:variant>
      <vt:variant>
        <vt:lpstr>幻灯片标题</vt:lpstr>
      </vt:variant>
      <vt:variant>
        <vt:i4>42</vt:i4>
      </vt:variant>
    </vt:vector>
  </HeadingPairs>
  <TitlesOfParts>
    <vt:vector size="75" baseType="lpstr">
      <vt:lpstr>Arial</vt:lpstr>
      <vt:lpstr>宋体</vt:lpstr>
      <vt:lpstr>Wingdings</vt:lpstr>
      <vt:lpstr>Calibri</vt:lpstr>
      <vt:lpstr>Tahoma</vt:lpstr>
      <vt:lpstr>黑体</vt:lpstr>
      <vt:lpstr>Times New Roman</vt:lpstr>
      <vt:lpstr>华文中宋</vt:lpstr>
      <vt:lpstr>方正小标宋简体</vt:lpstr>
      <vt:lpstr>微软雅黑</vt:lpstr>
      <vt:lpstr>华文楷体</vt:lpstr>
      <vt:lpstr>华文彩云</vt:lpstr>
      <vt:lpstr>微软雅黑 Light</vt:lpstr>
      <vt:lpstr>Wingdings</vt:lpstr>
      <vt:lpstr>等线</vt:lpstr>
      <vt:lpstr>Gill Sans</vt:lpstr>
      <vt:lpstr>Segoe Print</vt:lpstr>
      <vt:lpstr>Lato Light</vt:lpstr>
      <vt:lpstr>Arial Unicode MS</vt:lpstr>
      <vt:lpstr>仿宋_GB2312</vt:lpstr>
      <vt:lpstr>华文琥珀</vt:lpstr>
      <vt:lpstr>仿宋</vt:lpstr>
      <vt:lpstr>楷体_GB2312</vt:lpstr>
      <vt:lpstr>Office 主题</vt:lpstr>
      <vt:lpstr>国家</vt:lpstr>
      <vt:lpstr>PBrush</vt:lpstr>
      <vt:lpstr>PBrush</vt:lpstr>
      <vt:lpstr>PBrush</vt:lpstr>
      <vt:lpstr>PBrush</vt:lpstr>
      <vt:lpstr>PBrush</vt:lpstr>
      <vt:lpstr>PBrush</vt:lpstr>
      <vt:lpstr>PBrush</vt:lpstr>
      <vt:lpstr>PBrush</vt:lpstr>
      <vt:lpstr>PowerPoint 演示文稿</vt:lpstr>
      <vt:lpstr>总体说明</vt:lpstr>
      <vt:lpstr> 商业涉及的财务报表：</vt:lpstr>
      <vt:lpstr>PowerPoint 演示文稿</vt:lpstr>
      <vt:lpstr>PowerPoint 演示文稿</vt:lpstr>
      <vt:lpstr>总体说明</vt:lpstr>
      <vt:lpstr>PowerPoint 演示文稿</vt:lpstr>
      <vt:lpstr>    报表变化 —年报指标新增、取消、更名</vt:lpstr>
      <vt:lpstr>    报表变化 —定报指标减少、更名</vt:lpstr>
      <vt:lpstr>PowerPoint 演示文稿</vt:lpstr>
      <vt:lpstr>PowerPoint 演示文稿</vt:lpstr>
      <vt:lpstr>PowerPoint 演示文稿</vt:lpstr>
      <vt:lpstr>PowerPoint 演示文稿</vt:lpstr>
      <vt:lpstr>PowerPoint 演示文稿</vt:lpstr>
      <vt:lpstr>总体说明</vt:lpstr>
      <vt:lpstr> 难点指标</vt:lpstr>
      <vt:lpstr>固定资产原价：房屋和构筑物、机器和设备</vt:lpstr>
      <vt:lpstr>使用权资产原价：房屋和构筑物、机器和设备</vt:lpstr>
      <vt:lpstr>PowerPoint 演示文稿</vt:lpstr>
      <vt:lpstr>固定资产净值 固定资产净额</vt:lpstr>
      <vt:lpstr> 重点指标</vt:lpstr>
      <vt:lpstr> 易错指标</vt:lpstr>
      <vt:lpstr> 难点指标</vt:lpstr>
      <vt:lpstr>难点指标</vt:lpstr>
      <vt:lpstr>难点指标</vt:lpstr>
      <vt:lpstr>难点指标</vt:lpstr>
      <vt:lpstr>难点指标</vt:lpstr>
      <vt:lpstr>重点指标</vt:lpstr>
      <vt:lpstr>PowerPoint 演示文稿</vt:lpstr>
      <vt:lpstr>重点指标</vt:lpstr>
      <vt:lpstr>重点指标</vt:lpstr>
      <vt:lpstr>重点指标</vt:lpstr>
      <vt:lpstr>重点指标</vt:lpstr>
      <vt:lpstr>方法2：取本期《增值税及附加税费申报表（一般纳税人适用）》及各期附表4“税额抵减情况表”</vt:lpstr>
      <vt:lpstr>方法2：取本期《增值税及附加税费申报表（一般纳税人适用）》及各期附表4“税额抵减情况表”</vt:lpstr>
      <vt:lpstr>PowerPoint 演示文稿</vt:lpstr>
      <vt:lpstr>PowerPoint 演示文稿</vt:lpstr>
      <vt:lpstr> 难点指标</vt:lpstr>
      <vt:lpstr>PowerPoint 演示文稿</vt:lpstr>
      <vt:lpstr>总体说明</vt:lpstr>
      <vt:lpstr>混淆两个相近指标</vt:lpstr>
      <vt:lpstr>感谢大家的支持与配合</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李涵</dc:creator>
  <cp:lastModifiedBy>Administrator</cp:lastModifiedBy>
  <cp:revision>500</cp:revision>
  <dcterms:created xsi:type="dcterms:W3CDTF">2018-10-19T03:25:00Z</dcterms:created>
  <dcterms:modified xsi:type="dcterms:W3CDTF">2024-01-08T06:36:06Z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5157082C1CC44722912F1FA2B7810320</vt:lpwstr>
  </property>
  <property fmtid="{D5CDD505-2E9C-101B-9397-08002B2CF9AE}" pid="3" name="KSOProductBuildVer">
    <vt:lpwstr>2052-11.8.2.9022</vt:lpwstr>
  </property>
</Properties>
</file>