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164" r:id="rId2"/>
    <p:sldId id="615" r:id="rId3"/>
    <p:sldId id="637" r:id="rId4"/>
    <p:sldId id="1157" r:id="rId5"/>
    <p:sldId id="988" r:id="rId6"/>
    <p:sldId id="1146" r:id="rId7"/>
    <p:sldId id="1147" r:id="rId8"/>
    <p:sldId id="1169" r:id="rId9"/>
    <p:sldId id="1152" r:id="rId10"/>
    <p:sldId id="1172" r:id="rId11"/>
    <p:sldId id="1151" r:id="rId12"/>
    <p:sldId id="825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FF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FF00"/>
    <a:srgbClr val="009900"/>
    <a:srgbClr val="CCECFF"/>
    <a:srgbClr val="FFFF99"/>
    <a:srgbClr val="66FF33"/>
    <a:srgbClr val="99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50" autoAdjust="0"/>
    <p:restoredTop sz="94473"/>
  </p:normalViewPr>
  <p:slideViewPr>
    <p:cSldViewPr showGuides="1">
      <p:cViewPr varScale="1">
        <p:scale>
          <a:sx n="84" d="100"/>
          <a:sy n="84" d="100"/>
        </p:scale>
        <p:origin x="-1434" y="-78"/>
      </p:cViewPr>
      <p:guideLst>
        <p:guide orient="horz" pos="2228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en-US" altLang="zh-CN" sz="1200">
                <a:solidFill>
                  <a:schemeClr val="tx1"/>
                </a:solidFill>
                <a:latin typeface="Arial" panose="020B0604020202020204" pitchFamily="34" charset="0"/>
              </a:rPr>
              <a:pPr lvl="0" algn="r"/>
              <a:t>‹#›</a:t>
            </a:fld>
            <a:endParaRPr lang="en-US" altLang="zh-CN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</a:rPr>
              <a:pPr lvl="0" algn="r"/>
              <a:t>‹#›</a:t>
            </a:fld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b="1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9B3AAD-25FA-48D5-907C-B8E05E26EA2C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2023/12/13 Wednesday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smtClean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/>
        </p:nvSpPr>
        <p:spPr>
          <a:xfrm>
            <a:off x="1094719" y="1268760"/>
            <a:ext cx="72937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en-US" altLang="zh-CN" sz="2000" b="1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59830" y="3818335"/>
            <a:ext cx="355997" cy="3559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62"/>
          <p:cNvSpPr txBox="1"/>
          <p:nvPr/>
        </p:nvSpPr>
        <p:spPr>
          <a:xfrm>
            <a:off x="518160" y="3191351"/>
            <a:ext cx="8280559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zh-CN" altLang="en-US" sz="2700" dirty="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sym typeface="+mn-ea"/>
              </a:rPr>
              <a:t>数字经济活动情况</a:t>
            </a:r>
            <a:endParaRPr lang="zh-CN" altLang="en-US" sz="2700" dirty="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</a:endParaRPr>
          </a:p>
          <a:p>
            <a:pPr algn="ctr" eaLnBrk="1" hangingPunct="1">
              <a:lnSpc>
                <a:spcPct val="110000"/>
              </a:lnSpc>
            </a:pPr>
            <a:r>
              <a:rPr lang="zh-CN" altLang="en-US" sz="2700" dirty="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sym typeface="+mn-ea"/>
              </a:rPr>
              <a:t>（</a:t>
            </a:r>
            <a:r>
              <a:rPr lang="en-US" altLang="zh-CN" sz="2700" dirty="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sym typeface="+mn-ea"/>
              </a:rPr>
              <a:t>6</a:t>
            </a:r>
            <a:r>
              <a:rPr lang="zh-CN" altLang="en-US" sz="2700" dirty="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sym typeface="+mn-ea"/>
              </a:rPr>
              <a:t>09</a:t>
            </a:r>
            <a:r>
              <a:rPr lang="en-US" altLang="zh-CN" sz="2700" dirty="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sym typeface="+mn-ea"/>
              </a:rPr>
              <a:t>-2</a:t>
            </a:r>
            <a:r>
              <a:rPr lang="zh-CN" altLang="en-US" sz="2700" dirty="0">
                <a:solidFill>
                  <a:schemeClr val="tx1"/>
                </a:solidFill>
                <a:latin typeface="方正小标宋简体" panose="02010601030101010101" charset="-122"/>
                <a:ea typeface="方正小标宋简体" panose="02010601030101010101" charset="-122"/>
                <a:sym typeface="+mn-ea"/>
              </a:rPr>
              <a:t>表）</a:t>
            </a:r>
            <a:endParaRPr lang="zh-CN" altLang="en-US" sz="2700" dirty="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</a:endParaRPr>
          </a:p>
          <a:p>
            <a:pPr algn="ctr"/>
            <a:endParaRPr lang="zh-CN" altLang="en-US" sz="2700" dirty="0">
              <a:solidFill>
                <a:schemeClr val="tx1"/>
              </a:solidFill>
              <a:latin typeface="方正小标宋简体" panose="02010601030101010101" charset="-122"/>
              <a:ea typeface="方正小标宋简体" panose="02010601030101010101" charset="-122"/>
              <a:sym typeface="+mn-ea"/>
            </a:endParaRPr>
          </a:p>
        </p:txBody>
      </p:sp>
      <p:pic>
        <p:nvPicPr>
          <p:cNvPr id="14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4641" y="4757738"/>
            <a:ext cx="4399359" cy="1243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任意多边形 47"/>
          <p:cNvSpPr/>
          <p:nvPr/>
        </p:nvSpPr>
        <p:spPr>
          <a:xfrm rot="5400000">
            <a:off x="2798099" y="-1398876"/>
            <a:ext cx="686744" cy="6290085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18183" y="3996929"/>
            <a:ext cx="357188" cy="357188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134" y="2721055"/>
            <a:ext cx="355997" cy="3559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Box 3"/>
          <p:cNvSpPr/>
          <p:nvPr/>
        </p:nvSpPr>
        <p:spPr>
          <a:xfrm>
            <a:off x="103346" y="4461986"/>
            <a:ext cx="9148763" cy="66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朝阳区统计局统计调查中心</a:t>
            </a:r>
          </a:p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2023年</a:t>
            </a:r>
            <a:r>
              <a:rPr lang="en-US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11</a:t>
            </a:r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月</a:t>
            </a:r>
            <a:r>
              <a:rPr lang="zh-CN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制作</a:t>
            </a:r>
          </a:p>
        </p:txBody>
      </p:sp>
      <p:sp>
        <p:nvSpPr>
          <p:cNvPr id="19" name="文本框 62"/>
          <p:cNvSpPr txBox="1"/>
          <p:nvPr/>
        </p:nvSpPr>
        <p:spPr>
          <a:xfrm>
            <a:off x="1515927" y="1500174"/>
            <a:ext cx="429768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</a:pPr>
            <a:r>
              <a:rPr kumimoji="0" lang="zh-CN" altLang="en-US" sz="2700" kern="1200" cap="none" spc="0" normalizeH="0" baseline="0" noProof="1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  <a:sym typeface="+mn-ea"/>
              </a:rPr>
              <a:t>北京市第五次全国经济普查</a:t>
            </a:r>
          </a:p>
        </p:txBody>
      </p:sp>
      <p:pic>
        <p:nvPicPr>
          <p:cNvPr id="20" name="图片 19" descr="五经普LOGO透明底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933" y="1152525"/>
            <a:ext cx="1183481" cy="118348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17446" y="2548414"/>
            <a:ext cx="355997" cy="355997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5" name="组合 4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" name="矩形 5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 txBox="1"/>
          <p:nvPr/>
        </p:nvSpPr>
        <p:spPr>
          <a:xfrm>
            <a:off x="1094719" y="1268760"/>
            <a:ext cx="7509729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>
              <a:buNone/>
            </a:pP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批发和零售业、住宿和餐饮业注意事项：指标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测算结果如小于本单位在“限额以上批发和零售业经营情况”（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E604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表）中填报的“通过公共网络实现的商品销售额”，指标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测算结果如小于本单位在“限额以上住宿和餐饮业经营情况”（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S604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表）中填报的“通过公共网络实现的客房收入”，指标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测算结果如小于“通过公共网络实现的餐费收入”，则以其中较大者填报。销售额、营业额均含增值税。</a:t>
            </a: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ea typeface="黑体" panose="02010609060101010101" pitchFamily="2" charset="-122"/>
              </a:rPr>
              <a:t>三、指标解释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5" name="组合 4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" name="矩形 5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Rectangle 4"/>
          <p:cNvSpPr/>
          <p:nvPr/>
        </p:nvSpPr>
        <p:spPr>
          <a:xfrm>
            <a:off x="1071563" y="428625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1094719" y="1268760"/>
            <a:ext cx="72937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/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调查单位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时前网上填报，区级普查机构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时前完成数据审核、验收、上报。（时间与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609-1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表一致）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None/>
            </a:pP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四、报送日期及方式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3" name="组合 2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组合 5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7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8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4" name="矩形 3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4641" y="4757738"/>
            <a:ext cx="4399359" cy="1243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62"/>
          <p:cNvSpPr txBox="1"/>
          <p:nvPr/>
        </p:nvSpPr>
        <p:spPr>
          <a:xfrm>
            <a:off x="3563938" y="2565400"/>
            <a:ext cx="2243455" cy="852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95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charset="-122"/>
              </a:rPr>
              <a:t>谢谢！ </a:t>
            </a:r>
          </a:p>
        </p:txBody>
      </p:sp>
      <p:sp>
        <p:nvSpPr>
          <p:cNvPr id="17" name="矩形 16"/>
          <p:cNvSpPr/>
          <p:nvPr/>
        </p:nvSpPr>
        <p:spPr>
          <a:xfrm>
            <a:off x="8179594" y="4035029"/>
            <a:ext cx="357188" cy="357188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8379" y="3863579"/>
            <a:ext cx="355997" cy="355997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6547" y="2466975"/>
            <a:ext cx="355997" cy="355997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95375" y="2646760"/>
            <a:ext cx="355997" cy="355997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标题 1"/>
          <p:cNvSpPr>
            <a:spLocks noGrp="1"/>
          </p:cNvSpPr>
          <p:nvPr/>
        </p:nvSpPr>
        <p:spPr>
          <a:xfrm>
            <a:off x="682943" y="4108292"/>
            <a:ext cx="7772400" cy="189309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4000" b="1" dirty="0">
              <a:ln w="11430"/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26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主要内容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142976" y="1689120"/>
            <a:ext cx="6456383" cy="381158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    一、填报范围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    二、</a:t>
            </a:r>
            <a:r>
              <a:rPr lang="en-US" altLang="zh-CN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609-2</a:t>
            </a:r>
            <a:r>
              <a:rPr lang="zh-CN" alt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表样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    三、指标解释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    四、报送日期及方式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    </a:t>
            </a:r>
            <a:endParaRPr lang="zh-CN" altLang="en-US" sz="28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3" name="组合 2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" name="组合 1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219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2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25" name="矩形 24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5" name="组合 4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" name="图片 1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" name="Picture 2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" name="矩形 5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一、填报范围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092793" y="1241161"/>
            <a:ext cx="72937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辖区内属于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数字经济及其核心产业统计分类（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核心产业（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01-04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大类）中标注“*”的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个国民经济行业小类和认定为数字化效率提升业（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05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大类）的规模以上工业、有资质的建筑业、限额以上批发和零售业、限额以上住宿和餐饮业、规模以上服务业法人单位。</a:t>
            </a: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16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即，核心产业中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116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个未标“*”的行业小类和“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6429 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互联网其他信息服务”不填报。</a:t>
            </a: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6" name="组合 5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10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1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7" name="矩形 6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 txBox="1"/>
          <p:nvPr/>
        </p:nvSpPr>
        <p:spPr>
          <a:xfrm>
            <a:off x="1094719" y="1268760"/>
            <a:ext cx="72937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其中，单位主要经济活动属于数字化效率提升业的，即单位行业代码对应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数字经济及其核心产业统计分类（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》05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大类的，由国家统计局工业司、投资司、贸经司、调查中心根据单位行业代码、主要业务活动，对照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数字产品和服务目录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进行初步认定，同时根据“信息通信技术应用和数字化转型情况”（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609-1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表）中数字经济相关指标填报情况，由数据处理程序进行自动认定。</a:t>
            </a: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16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筛选规则：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609-1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表中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题“信息技术人员”大于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，或者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题“信息化投入”大于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，或者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题选项不为空，或者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07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题选择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选项，或者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08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题选择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选项，或者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题选择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选项。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zh-CN" altLang="en-US" sz="20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各专业分别负责相关专业的</a:t>
            </a:r>
            <a:r>
              <a:rPr lang="en-US" altLang="zh-CN" sz="20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609-2</a:t>
            </a:r>
            <a:r>
              <a:rPr lang="zh-CN" altLang="en-US" sz="20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表，数据审核、验收、上报。</a:t>
            </a:r>
          </a:p>
        </p:txBody>
      </p:sp>
      <p:sp>
        <p:nvSpPr>
          <p:cNvPr id="4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一、填报范围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3" name="组合 2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" name="矩形 5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3" y="1844824"/>
            <a:ext cx="9144000" cy="4432869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1094718" y="1268760"/>
            <a:ext cx="78632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二、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609-2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表样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4" name="组合 3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" name="矩形 5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内容占位符 2"/>
          <p:cNvSpPr txBox="1"/>
          <p:nvPr/>
        </p:nvSpPr>
        <p:spPr>
          <a:xfrm>
            <a:off x="1094718" y="1268760"/>
            <a:ext cx="78632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54652"/>
            <a:ext cx="9144000" cy="3148696"/>
          </a:xfrm>
          <a:prstGeom prst="rect">
            <a:avLst/>
          </a:prstGeom>
        </p:spPr>
      </p:pic>
      <p:sp>
        <p:nvSpPr>
          <p:cNvPr id="11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二、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609-2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表及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611-9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表表样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3" name="组合 2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9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0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" name="矩形 5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内容占位符 2"/>
          <p:cNvSpPr txBox="1"/>
          <p:nvPr/>
        </p:nvSpPr>
        <p:spPr>
          <a:xfrm>
            <a:off x="1094718" y="1268760"/>
            <a:ext cx="7863205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29552"/>
            <a:ext cx="9144000" cy="2198896"/>
          </a:xfrm>
          <a:prstGeom prst="rect">
            <a:avLst/>
          </a:prstGeom>
        </p:spPr>
      </p:pic>
      <p:sp>
        <p:nvSpPr>
          <p:cNvPr id="11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二、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609-2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表及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611-9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表表样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7" name="组合 6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12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3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8" name="矩形 7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07135"/>
            <a:ext cx="9144000" cy="3148696"/>
          </a:xfrm>
          <a:prstGeom prst="rect">
            <a:avLst/>
          </a:prstGeom>
        </p:spPr>
      </p:pic>
      <p:sp>
        <p:nvSpPr>
          <p:cNvPr id="3" name="内容占位符 2"/>
          <p:cNvSpPr txBox="1"/>
          <p:nvPr/>
        </p:nvSpPr>
        <p:spPr>
          <a:xfrm>
            <a:off x="1094719" y="1268760"/>
            <a:ext cx="7365713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摘抄指标</a:t>
            </a: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1151" y="2708920"/>
            <a:ext cx="2936713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908" y="3979219"/>
            <a:ext cx="30189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ea typeface="黑体" panose="02010609060101010101" pitchFamily="2" charset="-122"/>
              </a:rPr>
              <a:t>三、指标解释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45085"/>
            <a:ext cx="9143365" cy="6812915"/>
            <a:chOff x="0" y="71"/>
            <a:chExt cx="14399" cy="10729"/>
          </a:xfrm>
        </p:grpSpPr>
        <p:grpSp>
          <p:nvGrpSpPr>
            <p:cNvPr id="9" name="组合 8"/>
            <p:cNvGrpSpPr/>
            <p:nvPr/>
          </p:nvGrpSpPr>
          <p:grpSpPr>
            <a:xfrm>
              <a:off x="85" y="71"/>
              <a:ext cx="14315" cy="1258"/>
              <a:chOff x="0" y="0"/>
              <a:chExt cx="19200" cy="1584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0" y="1098"/>
                <a:ext cx="17600" cy="0"/>
              </a:xfrm>
              <a:prstGeom prst="line">
                <a:avLst/>
              </a:prstGeom>
              <a:ln w="25400">
                <a:gradFill>
                  <a:gsLst>
                    <a:gs pos="0">
                      <a:srgbClr val="4B649F"/>
                    </a:gs>
                    <a:gs pos="100000">
                      <a:srgbClr val="7DB1C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>
                <a:off x="0" y="0"/>
                <a:ext cx="19200" cy="1584"/>
                <a:chOff x="0" y="0"/>
                <a:chExt cx="19200" cy="1584"/>
              </a:xfrm>
            </p:grpSpPr>
            <p:pic>
              <p:nvPicPr>
                <p:cNvPr id="13" name="图片 1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560" y="0"/>
                  <a:ext cx="5640" cy="15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4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6900" cy="10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10" name="矩形 9"/>
            <p:cNvSpPr/>
            <p:nvPr/>
          </p:nvSpPr>
          <p:spPr>
            <a:xfrm flipV="1">
              <a:off x="0" y="10680"/>
              <a:ext cx="14399" cy="120"/>
            </a:xfrm>
            <a:prstGeom prst="rect">
              <a:avLst/>
            </a:prstGeom>
            <a:solidFill>
              <a:srgbClr val="4B64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 txBox="1"/>
          <p:nvPr/>
        </p:nvSpPr>
        <p:spPr>
          <a:xfrm>
            <a:off x="1094719" y="1268760"/>
            <a:ext cx="7509729" cy="45262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609-2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数字经济活动情况（四上）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非摘抄指标</a:t>
            </a:r>
            <a:endParaRPr lang="en-US" altLang="zh-CN" sz="24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批发和零售业、住宿和餐饮业：指标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可依据“信息通信技术应用和数字化转型情况”（</a:t>
            </a:r>
            <a:r>
              <a:rPr lang="en-US" altLang="zh-CN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609-1</a:t>
            </a:r>
            <a:r>
              <a:rPr lang="zh-CN" altLang="en-US" sz="2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表）中“从事信息技术工作的员工”数或工资数占全部员工的比重测算</a:t>
            </a:r>
            <a:endParaRPr lang="en-US" altLang="zh-CN" sz="20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80679"/>
            <a:ext cx="9144000" cy="31486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3933056"/>
            <a:ext cx="856895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473" y="5161497"/>
            <a:ext cx="856895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3473" y="5785147"/>
            <a:ext cx="856895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1078832" y="670228"/>
            <a:ext cx="82296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ea typeface="黑体" panose="02010609060101010101" pitchFamily="2" charset="-122"/>
              </a:rPr>
              <a:t>三、指标解释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</Words>
  <Application>WPS 演示</Application>
  <PresentationFormat>全屏显示(4:3)</PresentationFormat>
  <Paragraphs>49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幻灯片 1</vt:lpstr>
      <vt:lpstr>主要内容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nbs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企业信息化情况表培训资料</dc:title>
  <dc:creator>毕新华</dc:creator>
  <cp:lastModifiedBy>USER-</cp:lastModifiedBy>
  <cp:revision>2664</cp:revision>
  <dcterms:created xsi:type="dcterms:W3CDTF">2006-11-03T00:39:00Z</dcterms:created>
  <dcterms:modified xsi:type="dcterms:W3CDTF">2023-12-13T07:08:34Z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8A86E3A29C844843A9A0F7E707615B4C</vt:lpwstr>
  </property>
  <property fmtid="{D5CDD505-2E9C-101B-9397-08002B2CF9AE}" pid="3" name="KSOProductBuildVer">
    <vt:lpwstr>2052-11.8.2.9022</vt:lpwstr>
  </property>
</Properties>
</file>