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2"/>
  </p:handoutMasterIdLst>
  <p:sldIdLst>
    <p:sldId id="256" r:id="rId3"/>
    <p:sldId id="1478" r:id="rId4"/>
    <p:sldId id="2617" r:id="rId5"/>
    <p:sldId id="2619" r:id="rId7"/>
    <p:sldId id="2620" r:id="rId8"/>
    <p:sldId id="2621" r:id="rId9"/>
    <p:sldId id="2086" r:id="rId10"/>
    <p:sldId id="2075" r:id="rId11"/>
    <p:sldId id="2087" r:id="rId12"/>
    <p:sldId id="2595" r:id="rId13"/>
    <p:sldId id="2079" r:id="rId14"/>
    <p:sldId id="2084" r:id="rId15"/>
    <p:sldId id="2090" r:id="rId16"/>
    <p:sldId id="2590" r:id="rId17"/>
    <p:sldId id="2591" r:id="rId18"/>
    <p:sldId id="2633" r:id="rId19"/>
    <p:sldId id="2624" r:id="rId20"/>
    <p:sldId id="1592" r:id="rId21"/>
  </p:sldIdLst>
  <p:sldSz cx="12192000" cy="6858000"/>
  <p:notesSz cx="9926320" cy="666877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叶 丁" initials="叶" lastIdx="2" clrIdx="0"/>
  <p:cmAuthor id="2" name="作者" initials="A" lastIdx="0" clrIdx="1"/>
  <p:cmAuthor id="3" name="yj373" initials="y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60A8"/>
    <a:srgbClr val="4B649F"/>
    <a:srgbClr val="5E80B0"/>
    <a:srgbClr val="7DB1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275"/>
    <p:restoredTop sz="94660"/>
  </p:normalViewPr>
  <p:slideViewPr>
    <p:cSldViewPr showGuides="1">
      <p:cViewPr varScale="1">
        <p:scale>
          <a:sx n="89" d="100"/>
          <a:sy n="89" d="100"/>
        </p:scale>
        <p:origin x="-318" y="-96"/>
      </p:cViewPr>
      <p:guideLst>
        <p:guide orient="horz" pos="1980"/>
        <p:guide pos="2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EE499-D129-484D-B5C0-D0F3AC30E8B1}" type="doc">
      <dgm:prSet loTypeId="urn:microsoft.com/office/officeart/2005/8/layout/vList3#1" loCatId="list" qsTypeId="urn:microsoft.com/office/officeart/2005/8/quickstyle/simple1#1" qsCatId="simple" csTypeId="urn:microsoft.com/office/officeart/2005/8/colors/accent1_2#1" csCatId="accent1" phldr="0"/>
      <dgm:spPr/>
    </dgm:pt>
    <dgm:pt modelId="{BEB4A0DE-FB16-4C4F-8DEA-03570694B93A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zh-CN"/>
            <a:t>调查范围</a:t>
          </a:r>
        </a:p>
      </dgm:t>
    </dgm:pt>
    <dgm:pt modelId="{A1CD0B47-03FC-4535-A972-2673574CE2F3}" cxnId="{87917D12-C7F7-4914-A2BF-1FD8A0EE0D2F}" type="parTrans">
      <dgm:prSet/>
      <dgm:spPr/>
    </dgm:pt>
    <dgm:pt modelId="{66283CB7-69B8-41D5-A569-950515985F71}" cxnId="{87917D12-C7F7-4914-A2BF-1FD8A0EE0D2F}" type="sibTrans">
      <dgm:prSet/>
      <dgm:spPr/>
    </dgm:pt>
    <dgm:pt modelId="{5AA581C8-8599-42F5-9EB5-26997ACEF31F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报表时间</a:t>
          </a:r>
        </a:p>
      </dgm:t>
    </dgm:pt>
    <dgm:pt modelId="{E255058F-517A-4CA1-AE42-DDC3BCE0FF32}" cxnId="{8068D338-18A0-4B10-B182-A940161F27CC}" type="parTrans">
      <dgm:prSet/>
      <dgm:spPr/>
    </dgm:pt>
    <dgm:pt modelId="{3F4D2F3D-F11F-4EE0-A2C7-58291C0B6D12}" cxnId="{8068D338-18A0-4B10-B182-A940161F27CC}" type="sibTrans">
      <dgm:prSet/>
      <dgm:spPr/>
    </dgm:pt>
    <dgm:pt modelId="{11A5EA0A-517A-463B-9BA8-5EB54D7D10F8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报表讲解</a:t>
          </a:r>
        </a:p>
      </dgm:t>
    </dgm:pt>
    <dgm:pt modelId="{E2B15CF1-464F-45CC-BFE4-6F0AA417C19E}" cxnId="{D4912EE9-7F24-494A-909A-2B31B91F13C0}" type="parTrans">
      <dgm:prSet/>
      <dgm:spPr/>
    </dgm:pt>
    <dgm:pt modelId="{4EA87785-B7B3-4F48-BB13-D91C5DEA8DC1}" cxnId="{D4912EE9-7F24-494A-909A-2B31B91F13C0}" type="sibTrans">
      <dgm:prSet/>
      <dgm:spPr/>
    </dgm:pt>
    <dgm:pt modelId="{25EF8B53-4C57-43A4-9FE1-40C318A0AD88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注意事项</a:t>
          </a:r>
        </a:p>
      </dgm:t>
    </dgm:pt>
    <dgm:pt modelId="{62CE1C4C-AE05-4247-9728-BCA5F5CA780A}" cxnId="{3AEA46FC-8131-4F55-AD08-65C8B5144108}" type="parTrans">
      <dgm:prSet/>
      <dgm:spPr/>
    </dgm:pt>
    <dgm:pt modelId="{F463D266-32E5-414A-9781-DA46FFE60955}" cxnId="{3AEA46FC-8131-4F55-AD08-65C8B5144108}" type="sibTrans">
      <dgm:prSet/>
      <dgm:spPr/>
    </dgm:pt>
    <dgm:pt modelId="{3A30B1D0-F146-41C6-9373-8CC849B0566C}" type="pres">
      <dgm:prSet presAssocID="{800EE499-D129-484D-B5C0-D0F3AC30E8B1}" presName="linearFlow" presStyleCnt="0">
        <dgm:presLayoutVars>
          <dgm:dir/>
          <dgm:resizeHandles val="exact"/>
        </dgm:presLayoutVars>
      </dgm:prSet>
      <dgm:spPr/>
    </dgm:pt>
    <dgm:pt modelId="{65AAD8D9-A2BB-4BC0-ADC4-32A3E0934999}" type="pres">
      <dgm:prSet presAssocID="{BEB4A0DE-FB16-4C4F-8DEA-03570694B93A}" presName="composite" presStyleCnt="0"/>
      <dgm:spPr/>
    </dgm:pt>
    <dgm:pt modelId="{F8DF891C-0D10-4055-A8A8-3FC34ADEDC5B}" type="pres">
      <dgm:prSet presAssocID="{BEB4A0DE-FB16-4C4F-8DEA-03570694B93A}" presName="imgShp" presStyleLbl="fgImgPlace1" presStyleIdx="0" presStyleCnt="4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5D3E6026-A697-4D8F-84B5-C5321A8528B3}" type="pres">
      <dgm:prSet presAssocID="{BEB4A0DE-FB16-4C4F-8DEA-03570694B93A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F33C7F-4C3C-42D3-8542-4BC345A10B4C}" type="pres">
      <dgm:prSet presAssocID="{66283CB7-69B8-41D5-A569-950515985F71}" presName="spacing" presStyleCnt="0"/>
      <dgm:spPr/>
    </dgm:pt>
    <dgm:pt modelId="{899AE953-9CCB-46B5-AB5E-D430CA900C06}" type="pres">
      <dgm:prSet presAssocID="{5AA581C8-8599-42F5-9EB5-26997ACEF31F}" presName="composite" presStyleCnt="0"/>
      <dgm:spPr/>
    </dgm:pt>
    <dgm:pt modelId="{D6A7DA36-88DE-48D3-99FC-DD458973739F}" type="pres">
      <dgm:prSet presAssocID="{5AA581C8-8599-42F5-9EB5-26997ACEF31F}" presName="imgShp" presStyleLbl="fgImgPlace1" presStyleIdx="1" presStyleCnt="4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0DA07AF7-9CC9-447A-B2D7-CB16713AE6DF}" type="pres">
      <dgm:prSet presAssocID="{5AA581C8-8599-42F5-9EB5-26997ACEF31F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5D282E-4C3C-4C8B-BE8D-E1180E46D54E}" type="pres">
      <dgm:prSet presAssocID="{3F4D2F3D-F11F-4EE0-A2C7-58291C0B6D12}" presName="spacing" presStyleCnt="0"/>
      <dgm:spPr/>
    </dgm:pt>
    <dgm:pt modelId="{5373068E-DCEB-4D3C-BFF1-43C34CE727FD}" type="pres">
      <dgm:prSet presAssocID="{11A5EA0A-517A-463B-9BA8-5EB54D7D10F8}" presName="composite" presStyleCnt="0"/>
      <dgm:spPr/>
    </dgm:pt>
    <dgm:pt modelId="{48C23F44-CDC2-4998-B9C4-F737C51D3228}" type="pres">
      <dgm:prSet presAssocID="{11A5EA0A-517A-463B-9BA8-5EB54D7D10F8}" presName="imgShp" presStyleLbl="fgImgPlace1" presStyleIdx="2" presStyleCnt="4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DC27DDA6-73A4-45AF-8B52-70E594C6E063}" type="pres">
      <dgm:prSet presAssocID="{11A5EA0A-517A-463B-9BA8-5EB54D7D10F8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D648EC-230D-47E1-A618-F93D265B0703}" type="pres">
      <dgm:prSet presAssocID="{4EA87785-B7B3-4F48-BB13-D91C5DEA8DC1}" presName="spacing" presStyleCnt="0"/>
      <dgm:spPr/>
    </dgm:pt>
    <dgm:pt modelId="{7D4A810A-A6D4-47BA-AF8D-AB4F73C04080}" type="pres">
      <dgm:prSet presAssocID="{25EF8B53-4C57-43A4-9FE1-40C318A0AD88}" presName="composite" presStyleCnt="0"/>
      <dgm:spPr/>
    </dgm:pt>
    <dgm:pt modelId="{69DE5637-6198-4292-ADFF-69DC2A063BC5}" type="pres">
      <dgm:prSet presAssocID="{25EF8B53-4C57-43A4-9FE1-40C318A0AD88}" presName="imgShp" presStyleLbl="fgImgPlace1" presStyleIdx="3" presStyleCnt="4"/>
      <dgm:spPr>
        <a:blipFill>
          <a:blip xmlns:r="http://schemas.openxmlformats.org/officeDocument/2006/relationships" r:embed="rId4"/>
          <a:stretch>
            <a:fillRect/>
          </a:stretch>
        </a:blipFill>
      </dgm:spPr>
    </dgm:pt>
    <dgm:pt modelId="{00C34D87-B2DD-493A-BAA2-1A14EA17DEB1}" type="pres">
      <dgm:prSet presAssocID="{25EF8B53-4C57-43A4-9FE1-40C318A0AD88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CA3AF75-1293-478C-B94D-F1301DA492DF}" type="presOf" srcId="{BEB4A0DE-FB16-4C4F-8DEA-03570694B93A}" destId="{5D3E6026-A697-4D8F-84B5-C5321A8528B3}" srcOrd="0" destOrd="0" presId="urn:microsoft.com/office/officeart/2005/8/layout/vList3#1"/>
    <dgm:cxn modelId="{87917D12-C7F7-4914-A2BF-1FD8A0EE0D2F}" srcId="{800EE499-D129-484D-B5C0-D0F3AC30E8B1}" destId="{BEB4A0DE-FB16-4C4F-8DEA-03570694B93A}" srcOrd="0" destOrd="0" parTransId="{A1CD0B47-03FC-4535-A972-2673574CE2F3}" sibTransId="{66283CB7-69B8-41D5-A569-950515985F71}"/>
    <dgm:cxn modelId="{EF6E7499-2AFA-4568-AAD6-56979089EE6B}" type="presOf" srcId="{800EE499-D129-484D-B5C0-D0F3AC30E8B1}" destId="{3A30B1D0-F146-41C6-9373-8CC849B0566C}" srcOrd="0" destOrd="0" presId="urn:microsoft.com/office/officeart/2005/8/layout/vList3#1"/>
    <dgm:cxn modelId="{16202CAB-A0B1-4A07-BCC2-C00F023FB99B}" type="presOf" srcId="{11A5EA0A-517A-463B-9BA8-5EB54D7D10F8}" destId="{DC27DDA6-73A4-45AF-8B52-70E594C6E063}" srcOrd="0" destOrd="0" presId="urn:microsoft.com/office/officeart/2005/8/layout/vList3#1"/>
    <dgm:cxn modelId="{A5908CC1-EEA2-4EA3-B917-30DA6122E363}" type="presOf" srcId="{25EF8B53-4C57-43A4-9FE1-40C318A0AD88}" destId="{00C34D87-B2DD-493A-BAA2-1A14EA17DEB1}" srcOrd="0" destOrd="0" presId="urn:microsoft.com/office/officeart/2005/8/layout/vList3#1"/>
    <dgm:cxn modelId="{D4912EE9-7F24-494A-909A-2B31B91F13C0}" srcId="{800EE499-D129-484D-B5C0-D0F3AC30E8B1}" destId="{11A5EA0A-517A-463B-9BA8-5EB54D7D10F8}" srcOrd="2" destOrd="0" parTransId="{E2B15CF1-464F-45CC-BFE4-6F0AA417C19E}" sibTransId="{4EA87785-B7B3-4F48-BB13-D91C5DEA8DC1}"/>
    <dgm:cxn modelId="{3AEA46FC-8131-4F55-AD08-65C8B5144108}" srcId="{800EE499-D129-484D-B5C0-D0F3AC30E8B1}" destId="{25EF8B53-4C57-43A4-9FE1-40C318A0AD88}" srcOrd="3" destOrd="0" parTransId="{62CE1C4C-AE05-4247-9728-BCA5F5CA780A}" sibTransId="{F463D266-32E5-414A-9781-DA46FFE60955}"/>
    <dgm:cxn modelId="{CF42EE9F-3D2C-4C39-952C-1E7A97E95DE7}" type="presOf" srcId="{5AA581C8-8599-42F5-9EB5-26997ACEF31F}" destId="{0DA07AF7-9CC9-447A-B2D7-CB16713AE6DF}" srcOrd="0" destOrd="0" presId="urn:microsoft.com/office/officeart/2005/8/layout/vList3#1"/>
    <dgm:cxn modelId="{8068D338-18A0-4B10-B182-A940161F27CC}" srcId="{800EE499-D129-484D-B5C0-D0F3AC30E8B1}" destId="{5AA581C8-8599-42F5-9EB5-26997ACEF31F}" srcOrd="1" destOrd="0" parTransId="{E255058F-517A-4CA1-AE42-DDC3BCE0FF32}" sibTransId="{3F4D2F3D-F11F-4EE0-A2C7-58291C0B6D12}"/>
    <dgm:cxn modelId="{09A9F31E-2470-46B9-9737-CA16B4EA8FA7}" type="presParOf" srcId="{3A30B1D0-F146-41C6-9373-8CC849B0566C}" destId="{65AAD8D9-A2BB-4BC0-ADC4-32A3E0934999}" srcOrd="0" destOrd="0" presId="urn:microsoft.com/office/officeart/2005/8/layout/vList3#1"/>
    <dgm:cxn modelId="{881AE54C-D143-4FD2-886D-574E3B62D724}" type="presParOf" srcId="{65AAD8D9-A2BB-4BC0-ADC4-32A3E0934999}" destId="{F8DF891C-0D10-4055-A8A8-3FC34ADEDC5B}" srcOrd="0" destOrd="0" presId="urn:microsoft.com/office/officeart/2005/8/layout/vList3#1"/>
    <dgm:cxn modelId="{EF6F777B-1A40-4EF2-BA51-B86A72E411E1}" type="presParOf" srcId="{65AAD8D9-A2BB-4BC0-ADC4-32A3E0934999}" destId="{5D3E6026-A697-4D8F-84B5-C5321A8528B3}" srcOrd="1" destOrd="0" presId="urn:microsoft.com/office/officeart/2005/8/layout/vList3#1"/>
    <dgm:cxn modelId="{19ACA9F6-3D47-448A-992C-22C5DE981241}" type="presParOf" srcId="{3A30B1D0-F146-41C6-9373-8CC849B0566C}" destId="{01F33C7F-4C3C-42D3-8542-4BC345A10B4C}" srcOrd="1" destOrd="0" presId="urn:microsoft.com/office/officeart/2005/8/layout/vList3#1"/>
    <dgm:cxn modelId="{C27D852C-64EE-4F23-BEC3-B18DBE756994}" type="presParOf" srcId="{3A30B1D0-F146-41C6-9373-8CC849B0566C}" destId="{899AE953-9CCB-46B5-AB5E-D430CA900C06}" srcOrd="2" destOrd="0" presId="urn:microsoft.com/office/officeart/2005/8/layout/vList3#1"/>
    <dgm:cxn modelId="{A14AF15C-134B-4415-97B7-76275326607B}" type="presParOf" srcId="{899AE953-9CCB-46B5-AB5E-D430CA900C06}" destId="{D6A7DA36-88DE-48D3-99FC-DD458973739F}" srcOrd="0" destOrd="0" presId="urn:microsoft.com/office/officeart/2005/8/layout/vList3#1"/>
    <dgm:cxn modelId="{9DD1C8F6-3C3F-4339-90BB-933F466361D4}" type="presParOf" srcId="{899AE953-9CCB-46B5-AB5E-D430CA900C06}" destId="{0DA07AF7-9CC9-447A-B2D7-CB16713AE6DF}" srcOrd="1" destOrd="0" presId="urn:microsoft.com/office/officeart/2005/8/layout/vList3#1"/>
    <dgm:cxn modelId="{88A609D4-E999-4549-ADE2-DAF633D7C8F8}" type="presParOf" srcId="{3A30B1D0-F146-41C6-9373-8CC849B0566C}" destId="{285D282E-4C3C-4C8B-BE8D-E1180E46D54E}" srcOrd="3" destOrd="0" presId="urn:microsoft.com/office/officeart/2005/8/layout/vList3#1"/>
    <dgm:cxn modelId="{0ABCF21D-184E-4393-8EC0-2FF94F2C6739}" type="presParOf" srcId="{3A30B1D0-F146-41C6-9373-8CC849B0566C}" destId="{5373068E-DCEB-4D3C-BFF1-43C34CE727FD}" srcOrd="4" destOrd="0" presId="urn:microsoft.com/office/officeart/2005/8/layout/vList3#1"/>
    <dgm:cxn modelId="{23B57D51-822F-4956-9A15-3DFC914D32B9}" type="presParOf" srcId="{5373068E-DCEB-4D3C-BFF1-43C34CE727FD}" destId="{48C23F44-CDC2-4998-B9C4-F737C51D3228}" srcOrd="0" destOrd="0" presId="urn:microsoft.com/office/officeart/2005/8/layout/vList3#1"/>
    <dgm:cxn modelId="{F6C656F9-C053-48C1-93A5-7F9EA8D39B42}" type="presParOf" srcId="{5373068E-DCEB-4D3C-BFF1-43C34CE727FD}" destId="{DC27DDA6-73A4-45AF-8B52-70E594C6E063}" srcOrd="1" destOrd="0" presId="urn:microsoft.com/office/officeart/2005/8/layout/vList3#1"/>
    <dgm:cxn modelId="{C4E3DC82-1D7B-4116-8257-65588D13EB64}" type="presParOf" srcId="{3A30B1D0-F146-41C6-9373-8CC849B0566C}" destId="{1BD648EC-230D-47E1-A618-F93D265B0703}" srcOrd="5" destOrd="0" presId="urn:microsoft.com/office/officeart/2005/8/layout/vList3#1"/>
    <dgm:cxn modelId="{1A6FCCD4-5D44-48E8-AA38-FC66713EABEA}" type="presParOf" srcId="{3A30B1D0-F146-41C6-9373-8CC849B0566C}" destId="{7D4A810A-A6D4-47BA-AF8D-AB4F73C04080}" srcOrd="6" destOrd="0" presId="urn:microsoft.com/office/officeart/2005/8/layout/vList3#1"/>
    <dgm:cxn modelId="{95EF06BF-8E92-4BED-9759-CC55EE5E6A50}" type="presParOf" srcId="{7D4A810A-A6D4-47BA-AF8D-AB4F73C04080}" destId="{69DE5637-6198-4292-ADFF-69DC2A063BC5}" srcOrd="0" destOrd="0" presId="urn:microsoft.com/office/officeart/2005/8/layout/vList3#1"/>
    <dgm:cxn modelId="{6D9EAC0D-AA07-461B-B92E-106624639693}" type="presParOf" srcId="{7D4A810A-A6D4-47BA-AF8D-AB4F73C04080}" destId="{00C34D87-B2DD-493A-BAA2-1A14EA17DEB1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5D3E6026-A697-4D8F-84B5-C5321A8528B3}">
      <dsp:nvSpPr>
        <dsp:cNvPr id="4" name="五边形 3"/>
        <dsp:cNvSpPr/>
      </dsp:nvSpPr>
      <dsp:spPr bwMode="white">
        <a:xfrm rot="10800000">
          <a:off x="1646622" y="0"/>
          <a:ext cx="5405120" cy="1140727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503029" tIns="179070" rIns="334264" bIns="179070" anchor="ctr"/>
        <a:lstStyle>
          <a:lvl1pPr algn="ctr">
            <a:defRPr sz="4700"/>
          </a:lvl1pPr>
          <a:lvl2pPr marL="285750" indent="-285750" algn="ctr">
            <a:defRPr sz="3600"/>
          </a:lvl2pPr>
          <a:lvl3pPr marL="571500" indent="-285750" algn="ctr">
            <a:defRPr sz="3600"/>
          </a:lvl3pPr>
          <a:lvl4pPr marL="857250" indent="-285750" algn="ctr">
            <a:defRPr sz="3600"/>
          </a:lvl4pPr>
          <a:lvl5pPr marL="1143000" indent="-285750" algn="ctr">
            <a:defRPr sz="3600"/>
          </a:lvl5pPr>
          <a:lvl6pPr marL="1428750" indent="-285750" algn="ctr">
            <a:defRPr sz="3600"/>
          </a:lvl6pPr>
          <a:lvl7pPr marL="1714500" indent="-285750" algn="ctr">
            <a:defRPr sz="3600"/>
          </a:lvl7pPr>
          <a:lvl8pPr marL="2000250" indent="-285750" algn="ctr">
            <a:defRPr sz="3600"/>
          </a:lvl8pPr>
          <a:lvl9pPr marL="2286000" indent="-285750" algn="ctr">
            <a:defRPr sz="3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zh-CN"/>
            <a:t>调查范围</a:t>
          </a:r>
          <a:endParaRPr lang="zh-CN" altLang="zh-CN"/>
        </a:p>
      </dsp:txBody>
      <dsp:txXfrm rot="10800000">
        <a:off x="1646622" y="0"/>
        <a:ext cx="5405120" cy="1140727"/>
      </dsp:txXfrm>
    </dsp:sp>
    <dsp:sp modelId="{F8DF891C-0D10-4055-A8A8-3FC34ADEDC5B}">
      <dsp:nvSpPr>
        <dsp:cNvPr id="3" name="椭圆 2"/>
        <dsp:cNvSpPr/>
      </dsp:nvSpPr>
      <dsp:spPr bwMode="white">
        <a:xfrm>
          <a:off x="1076258" y="0"/>
          <a:ext cx="1140727" cy="1140727"/>
        </a:xfrm>
        <a:prstGeom prst="ellipse">
          <a:avLst/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076258" y="0"/>
        <a:ext cx="1140727" cy="1140727"/>
      </dsp:txXfrm>
    </dsp:sp>
    <dsp:sp modelId="{0DA07AF7-9CC9-447A-B2D7-CB16713AE6DF}">
      <dsp:nvSpPr>
        <dsp:cNvPr id="10" name="五边形 9"/>
        <dsp:cNvSpPr/>
      </dsp:nvSpPr>
      <dsp:spPr bwMode="white">
        <a:xfrm rot="10800000">
          <a:off x="1646622" y="1425909"/>
          <a:ext cx="5405120" cy="1140727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503029" tIns="179070" rIns="334264" bIns="179070" anchor="ctr"/>
        <a:lstStyle>
          <a:lvl1pPr algn="ctr">
            <a:defRPr sz="4700"/>
          </a:lvl1pPr>
          <a:lvl2pPr marL="285750" indent="-285750" algn="ctr">
            <a:defRPr sz="3600"/>
          </a:lvl2pPr>
          <a:lvl3pPr marL="571500" indent="-285750" algn="ctr">
            <a:defRPr sz="3600"/>
          </a:lvl3pPr>
          <a:lvl4pPr marL="857250" indent="-285750" algn="ctr">
            <a:defRPr sz="3600"/>
          </a:lvl4pPr>
          <a:lvl5pPr marL="1143000" indent="-285750" algn="ctr">
            <a:defRPr sz="3600"/>
          </a:lvl5pPr>
          <a:lvl6pPr marL="1428750" indent="-285750" algn="ctr">
            <a:defRPr sz="3600"/>
          </a:lvl6pPr>
          <a:lvl7pPr marL="1714500" indent="-285750" algn="ctr">
            <a:defRPr sz="3600"/>
          </a:lvl7pPr>
          <a:lvl8pPr marL="2000250" indent="-285750" algn="ctr">
            <a:defRPr sz="3600"/>
          </a:lvl8pPr>
          <a:lvl9pPr marL="2286000" indent="-285750" algn="ctr">
            <a:defRPr sz="3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报表时间</a:t>
          </a:r>
          <a:endParaRPr lang="zh-CN"/>
        </a:p>
      </dsp:txBody>
      <dsp:txXfrm rot="10800000">
        <a:off x="1646622" y="1425909"/>
        <a:ext cx="5405120" cy="1140727"/>
      </dsp:txXfrm>
    </dsp:sp>
    <dsp:sp modelId="{D6A7DA36-88DE-48D3-99FC-DD458973739F}">
      <dsp:nvSpPr>
        <dsp:cNvPr id="9" name="椭圆 8"/>
        <dsp:cNvSpPr/>
      </dsp:nvSpPr>
      <dsp:spPr bwMode="white">
        <a:xfrm>
          <a:off x="1076258" y="1425909"/>
          <a:ext cx="1140727" cy="1140727"/>
        </a:xfrm>
        <a:prstGeom prst="ellipse">
          <a:avLst/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076258" y="1425909"/>
        <a:ext cx="1140727" cy="1140727"/>
      </dsp:txXfrm>
    </dsp:sp>
    <dsp:sp modelId="{DC27DDA6-73A4-45AF-8B52-70E594C6E063}">
      <dsp:nvSpPr>
        <dsp:cNvPr id="6" name="五边形 5"/>
        <dsp:cNvSpPr/>
      </dsp:nvSpPr>
      <dsp:spPr bwMode="white">
        <a:xfrm rot="10800000">
          <a:off x="1646622" y="2851818"/>
          <a:ext cx="5405120" cy="1140727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503029" tIns="179070" rIns="334264" bIns="179070" anchor="ctr"/>
        <a:lstStyle>
          <a:lvl1pPr algn="ctr">
            <a:defRPr sz="4700"/>
          </a:lvl1pPr>
          <a:lvl2pPr marL="285750" indent="-285750" algn="ctr">
            <a:defRPr sz="3600"/>
          </a:lvl2pPr>
          <a:lvl3pPr marL="571500" indent="-285750" algn="ctr">
            <a:defRPr sz="3600"/>
          </a:lvl3pPr>
          <a:lvl4pPr marL="857250" indent="-285750" algn="ctr">
            <a:defRPr sz="3600"/>
          </a:lvl4pPr>
          <a:lvl5pPr marL="1143000" indent="-285750" algn="ctr">
            <a:defRPr sz="3600"/>
          </a:lvl5pPr>
          <a:lvl6pPr marL="1428750" indent="-285750" algn="ctr">
            <a:defRPr sz="3600"/>
          </a:lvl6pPr>
          <a:lvl7pPr marL="1714500" indent="-285750" algn="ctr">
            <a:defRPr sz="3600"/>
          </a:lvl7pPr>
          <a:lvl8pPr marL="2000250" indent="-285750" algn="ctr">
            <a:defRPr sz="3600"/>
          </a:lvl8pPr>
          <a:lvl9pPr marL="2286000" indent="-285750" algn="ctr">
            <a:defRPr sz="3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报表讲解</a:t>
          </a:r>
          <a:endParaRPr lang="zh-CN" altLang="en-US"/>
        </a:p>
      </dsp:txBody>
      <dsp:txXfrm rot="10800000">
        <a:off x="1646622" y="2851818"/>
        <a:ext cx="5405120" cy="1140727"/>
      </dsp:txXfrm>
    </dsp:sp>
    <dsp:sp modelId="{48C23F44-CDC2-4998-B9C4-F737C51D3228}">
      <dsp:nvSpPr>
        <dsp:cNvPr id="5" name="椭圆 4"/>
        <dsp:cNvSpPr/>
      </dsp:nvSpPr>
      <dsp:spPr bwMode="white">
        <a:xfrm>
          <a:off x="1076258" y="2851818"/>
          <a:ext cx="1140727" cy="1140727"/>
        </a:xfrm>
        <a:prstGeom prst="ellipse">
          <a:avLst/>
        </a:prstGeom>
        <a:blipFill>
          <a:blip r:embed="rId3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076258" y="2851818"/>
        <a:ext cx="1140727" cy="1140727"/>
      </dsp:txXfrm>
    </dsp:sp>
    <dsp:sp modelId="{00C34D87-B2DD-493A-BAA2-1A14EA17DEB1}">
      <dsp:nvSpPr>
        <dsp:cNvPr id="8" name="五边形 7"/>
        <dsp:cNvSpPr/>
      </dsp:nvSpPr>
      <dsp:spPr bwMode="white">
        <a:xfrm rot="10800000">
          <a:off x="1646622" y="4277728"/>
          <a:ext cx="5405120" cy="1140727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503029" tIns="179070" rIns="334264" bIns="179070" anchor="ctr"/>
        <a:lstStyle>
          <a:lvl1pPr algn="ctr">
            <a:defRPr sz="4700"/>
          </a:lvl1pPr>
          <a:lvl2pPr marL="285750" indent="-285750" algn="ctr">
            <a:defRPr sz="3600"/>
          </a:lvl2pPr>
          <a:lvl3pPr marL="571500" indent="-285750" algn="ctr">
            <a:defRPr sz="3600"/>
          </a:lvl3pPr>
          <a:lvl4pPr marL="857250" indent="-285750" algn="ctr">
            <a:defRPr sz="3600"/>
          </a:lvl4pPr>
          <a:lvl5pPr marL="1143000" indent="-285750" algn="ctr">
            <a:defRPr sz="3600"/>
          </a:lvl5pPr>
          <a:lvl6pPr marL="1428750" indent="-285750" algn="ctr">
            <a:defRPr sz="3600"/>
          </a:lvl6pPr>
          <a:lvl7pPr marL="1714500" indent="-285750" algn="ctr">
            <a:defRPr sz="3600"/>
          </a:lvl7pPr>
          <a:lvl8pPr marL="2000250" indent="-285750" algn="ctr">
            <a:defRPr sz="3600"/>
          </a:lvl8pPr>
          <a:lvl9pPr marL="2286000" indent="-285750" algn="ctr">
            <a:defRPr sz="3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注意事项</a:t>
          </a:r>
          <a:endParaRPr lang="zh-CN" altLang="en-US"/>
        </a:p>
      </dsp:txBody>
      <dsp:txXfrm rot="10800000">
        <a:off x="1646622" y="4277728"/>
        <a:ext cx="5405120" cy="1140727"/>
      </dsp:txXfrm>
    </dsp:sp>
    <dsp:sp modelId="{69DE5637-6198-4292-ADFF-69DC2A063BC5}">
      <dsp:nvSpPr>
        <dsp:cNvPr id="7" name="椭圆 6"/>
        <dsp:cNvSpPr/>
      </dsp:nvSpPr>
      <dsp:spPr bwMode="white">
        <a:xfrm>
          <a:off x="1076258" y="4277728"/>
          <a:ext cx="1140727" cy="1140727"/>
        </a:xfrm>
        <a:prstGeom prst="ellipse">
          <a:avLst/>
        </a:prstGeom>
        <a:blipFill>
          <a:blip r:embed="rId4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076258" y="4277728"/>
        <a:ext cx="1140727" cy="11407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798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62275" y="833438"/>
            <a:ext cx="4002088" cy="225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4" y="3209498"/>
            <a:ext cx="7941310" cy="2625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8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053543D0-B200-47A9-981A-07DDC2F3FE79}" type="slidenum"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37600" y="12700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127000" y="6851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27000" y="823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1" y="12700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37600" y="12700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127000" y="6851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27000" y="823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1" y="12700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37600" y="12700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27000" y="823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1" y="12700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1255" y="237834"/>
            <a:ext cx="8168208" cy="790865"/>
          </a:xfrm>
        </p:spPr>
        <p:txBody>
          <a:bodyPr wrap="square" lIns="0" tIns="0" rIns="0" bIns="0">
            <a:normAutofit/>
          </a:bodyPr>
          <a:lstStyle>
            <a:lvl1pPr>
              <a:lnSpc>
                <a:spcPct val="100000"/>
              </a:lnSpc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60400" y="6238240"/>
            <a:ext cx="10858500" cy="0"/>
          </a:xfrm>
          <a:prstGeom prst="line">
            <a:avLst/>
          </a:prstGeom>
          <a:ln w="3175" cap="rnd">
            <a:solidFill>
              <a:schemeClr val="bg1">
                <a:lumMod val="75000"/>
                <a:alpha val="47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: 形状 11"/>
          <p:cNvSpPr/>
          <p:nvPr/>
        </p:nvSpPr>
        <p:spPr bwMode="auto">
          <a:xfrm rot="5400000">
            <a:off x="93484" y="218081"/>
            <a:ext cx="1133344" cy="494119"/>
          </a:xfrm>
          <a:custGeom>
            <a:avLst/>
            <a:gdLst>
              <a:gd name="connsiteX0" fmla="*/ 0 w 4641513"/>
              <a:gd name="connsiteY0" fmla="*/ 0 h 2088000"/>
              <a:gd name="connsiteX1" fmla="*/ 3814008 w 4641513"/>
              <a:gd name="connsiteY1" fmla="*/ 0 h 2088000"/>
              <a:gd name="connsiteX2" fmla="*/ 4641513 w 4641513"/>
              <a:gd name="connsiteY2" fmla="*/ 1044000 h 2088000"/>
              <a:gd name="connsiteX3" fmla="*/ 3814008 w 4641513"/>
              <a:gd name="connsiteY3" fmla="*/ 2087999 h 2088000"/>
              <a:gd name="connsiteX4" fmla="*/ 3814008 w 4641513"/>
              <a:gd name="connsiteY4" fmla="*/ 2088000 h 2088000"/>
              <a:gd name="connsiteX5" fmla="*/ 0 w 4641513"/>
              <a:gd name="connsiteY5" fmla="*/ 2088000 h 20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1513" h="2088000">
                <a:moveTo>
                  <a:pt x="0" y="0"/>
                </a:moveTo>
                <a:lnTo>
                  <a:pt x="3814008" y="0"/>
                </a:lnTo>
                <a:lnTo>
                  <a:pt x="4641513" y="1044000"/>
                </a:lnTo>
                <a:lnTo>
                  <a:pt x="3814008" y="2087999"/>
                </a:lnTo>
                <a:lnTo>
                  <a:pt x="3814008" y="2088000"/>
                </a:lnTo>
                <a:lnTo>
                  <a:pt x="0" y="208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n-US" sz="40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7" name="灯片编号占位符 6"/>
          <p:cNvSpPr>
            <a:spLocks noGrp="1"/>
          </p:cNvSpPr>
          <p:nvPr userDrawn="1">
            <p:ph type="sldNum" sz="quarter" idx="12"/>
          </p:nvPr>
        </p:nvSpPr>
        <p:spPr>
          <a:xfrm>
            <a:off x="8746825" y="6356349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515AB8F-1C56-49E9-90C8-78D22B0C1B97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646A4-5DEF-4D2E-B988-DA97329279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6" Type="http://schemas.openxmlformats.org/officeDocument/2006/relationships/theme" Target="../theme/theme1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2.png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2.png"/><Relationship Id="rId3" Type="http://schemas.openxmlformats.org/officeDocument/2006/relationships/tags" Target="../tags/tag8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image" Target="../media/image10.png"/><Relationship Id="rId4" Type="http://schemas.openxmlformats.org/officeDocument/2006/relationships/image" Target="../media/image2.png"/><Relationship Id="rId3" Type="http://schemas.openxmlformats.org/officeDocument/2006/relationships/tags" Target="../tags/tag9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2.png"/><Relationship Id="rId3" Type="http://schemas.openxmlformats.org/officeDocument/2006/relationships/tags" Target="../tags/tag10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5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5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2.png"/><Relationship Id="rId3" Type="http://schemas.openxmlformats.org/officeDocument/2006/relationships/tags" Target="../tags/tag13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2.png"/><Relationship Id="rId3" Type="http://schemas.openxmlformats.org/officeDocument/2006/relationships/tags" Target="../tags/tag14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diagramDrawing" Target="../diagrams/drawing1.xml"/><Relationship Id="rId8" Type="http://schemas.openxmlformats.org/officeDocument/2006/relationships/diagramColors" Target="../diagrams/colors1.xml"/><Relationship Id="rId7" Type="http://schemas.openxmlformats.org/officeDocument/2006/relationships/diagramQuickStyle" Target="../diagrams/quickStyl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8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5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2.png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2.png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10879773" y="3948113"/>
            <a:ext cx="474663" cy="4746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5" name="文本框 62"/>
          <p:cNvSpPr txBox="1"/>
          <p:nvPr/>
        </p:nvSpPr>
        <p:spPr>
          <a:xfrm>
            <a:off x="690880" y="3112135"/>
            <a:ext cx="110407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1" hangingPunct="1">
              <a:defRPr/>
            </a:pP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商业基本单位情况</a:t>
            </a:r>
            <a:endParaRPr lang="zh-CN" altLang="en-US" sz="44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6146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任意多边形 47"/>
          <p:cNvSpPr/>
          <p:nvPr/>
        </p:nvSpPr>
        <p:spPr>
          <a:xfrm rot="5400000">
            <a:off x="3730798" y="-3008168"/>
            <a:ext cx="915658" cy="838678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1090910" y="4186238"/>
            <a:ext cx="476250" cy="4762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912178" y="2485073"/>
            <a:ext cx="474663" cy="4746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3" name="Text Box 3"/>
          <p:cNvSpPr/>
          <p:nvPr/>
        </p:nvSpPr>
        <p:spPr>
          <a:xfrm>
            <a:off x="-24130" y="4796790"/>
            <a:ext cx="121983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  <a:buClrTx/>
              <a:buFontTx/>
            </a:pPr>
            <a:r>
              <a:rPr lang="zh-CN" altLang="en-US" sz="24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朝阳区统计局</a:t>
            </a:r>
            <a:endParaRPr lang="en-US" altLang="zh-CN" sz="2400" dirty="0" smtClean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微软雅黑" panose="020B0503020204020204" pitchFamily="34" charset="-122"/>
            </a:endParaRPr>
          </a:p>
          <a:p>
            <a:pPr marL="342900" indent="-342900" algn="ctr">
              <a:spcBef>
                <a:spcPct val="50000"/>
              </a:spcBef>
              <a:buClrTx/>
              <a:buFontTx/>
            </a:pPr>
            <a:r>
              <a:rPr lang="zh-CN" altLang="en-US" sz="24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202</a:t>
            </a:r>
            <a:r>
              <a:rPr lang="en-US" altLang="zh-CN" sz="24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年</a:t>
            </a:r>
            <a:r>
              <a:rPr lang="en-US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月</a:t>
            </a:r>
            <a:endParaRPr lang="zh-CN" altLang="en-US" sz="24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054" name="文本框 62"/>
          <p:cNvSpPr txBox="1"/>
          <p:nvPr/>
        </p:nvSpPr>
        <p:spPr>
          <a:xfrm>
            <a:off x="2024034" y="857232"/>
            <a:ext cx="5724644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</a:pPr>
            <a:r>
              <a:rPr kumimoji="0" lang="zh-CN" altLang="en-US" sz="3600" kern="1200" cap="none" spc="0" normalizeH="0" baseline="0" noProof="1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北京市第五次全国经济普查</a:t>
            </a:r>
            <a:endParaRPr kumimoji="0" lang="zh-CN" altLang="en-US" sz="3600" kern="1200" cap="none" spc="0" normalizeH="0" baseline="0" noProof="1">
              <a:ln w="952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  <a:sym typeface="+mn-ea"/>
            </a:endParaRPr>
          </a:p>
        </p:txBody>
      </p:sp>
      <p:pic>
        <p:nvPicPr>
          <p:cNvPr id="2" name="图片 1" descr="五经普LOGO透明底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910" y="393700"/>
            <a:ext cx="1577975" cy="1577975"/>
          </a:xfrm>
          <a:prstGeom prst="rect">
            <a:avLst/>
          </a:prstGeom>
        </p:spPr>
      </p:pic>
      <p:sp>
        <p:nvSpPr>
          <p:cNvPr id="118" name="矩形 117"/>
          <p:cNvSpPr/>
          <p:nvPr/>
        </p:nvSpPr>
        <p:spPr>
          <a:xfrm>
            <a:off x="689928" y="2254885"/>
            <a:ext cx="474663" cy="474663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文本框 4"/>
          <p:cNvSpPr txBox="1"/>
          <p:nvPr/>
        </p:nvSpPr>
        <p:spPr>
          <a:xfrm>
            <a:off x="407670" y="1322705"/>
            <a:ext cx="11215370" cy="16865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6.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可写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XX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商场、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XX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百货、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XX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购物中心，对应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5211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百货零售</a:t>
            </a:r>
            <a:endParaRPr lang="en-US" altLang="zh-CN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可写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XX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超市，对应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5212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超级市场零售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可写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XX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便利店，对应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5213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便利店零售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</a:t>
            </a:r>
            <a:endParaRPr lang="en-US" altLang="zh-CN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en-US" altLang="zh-CN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670" y="3140710"/>
            <a:ext cx="11215370" cy="16865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7.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充电桩销售及充电销售，必须直接提供充电销售，而非代收代缴，服务营业额包含充电服务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</a:t>
            </a:r>
            <a:endParaRPr lang="en-US" altLang="zh-CN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en-US" altLang="zh-CN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文本框 8"/>
          <p:cNvSpPr txBox="1"/>
          <p:nvPr/>
        </p:nvSpPr>
        <p:spPr>
          <a:xfrm>
            <a:off x="479425" y="3356610"/>
            <a:ext cx="11624945" cy="11734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错误写法：加工零售服装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错误原因：加工属于制造业，零售属于商业，无法识别准确代码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425" y="4940935"/>
            <a:ext cx="10746105" cy="12503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错误写法：批发电子产品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错误原因：计算机、手机等都有更细行业分类代码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815" y="1485900"/>
            <a:ext cx="11079480" cy="1870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ts val="46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错误写法：销售计算机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/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批发零售计算机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错误原因：批发计算机的行业代码是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5176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零售计算机的行业代码是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5273</a:t>
            </a:r>
            <a:endParaRPr lang="en-US" altLang="zh-CN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2130" y="1006475"/>
            <a:ext cx="58343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ctr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主要业务活动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815" y="1700530"/>
            <a:ext cx="11076305" cy="18961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8440" y="3789045"/>
            <a:ext cx="11755755" cy="18935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ts val="46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仅限零售行业填报，参见《统计用零售业态分类目录》</a:t>
            </a:r>
            <a:endParaRPr lang="en-US" altLang="zh-CN" sz="28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>
              <a:lnSpc>
                <a:spcPts val="46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2.</a:t>
            </a:r>
            <a:r>
              <a:rPr lang="zh-CN" altLang="zh-CN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有三个填三个，要按实现零售额由大到小填报，不能重复、不能跳格写</a:t>
            </a:r>
            <a:endParaRPr lang="en-US" altLang="zh-CN" sz="28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ts val="46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零售业态和行业代码要匹配（如超市、百货店）</a:t>
            </a:r>
            <a:endParaRPr lang="zh-CN" altLang="en-US" sz="28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22605" y="836930"/>
            <a:ext cx="5554980" cy="692150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2400" noProof="1"/>
              <a:t>（三）主要指标讲解</a:t>
            </a:r>
            <a:r>
              <a:rPr lang="en-US" altLang="zh-CN" sz="2400" noProof="1"/>
              <a:t>——</a:t>
            </a:r>
            <a:r>
              <a:rPr lang="zh-CN" altLang="en-US" sz="2400" noProof="1"/>
              <a:t>零售业态</a:t>
            </a:r>
            <a:endParaRPr lang="zh-CN" altLang="en-US" sz="2400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文本框 5"/>
          <p:cNvSpPr txBox="1"/>
          <p:nvPr/>
        </p:nvSpPr>
        <p:spPr>
          <a:xfrm>
            <a:off x="1111885" y="1557020"/>
            <a:ext cx="9462770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ts val="46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注意：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just">
              <a:lnSpc>
                <a:spcPts val="46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建议网络零售占零售额比重超过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50%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，且销售商品大类较多的可以选择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2010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。若网上零售比重超过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50%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，且主要在网上零售某类商品，建议优先选择专业店或品牌专卖店，第二个业态可选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2010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，弹错误写说明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~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" name="文本框 4"/>
          <p:cNvSpPr txBox="1"/>
          <p:nvPr/>
        </p:nvSpPr>
        <p:spPr>
          <a:xfrm>
            <a:off x="241935" y="927735"/>
            <a:ext cx="117087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FZHei-B01S"/>
              </a:rPr>
              <a:t>★由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FZZhengHeiS-R-GB"/>
              </a:rPr>
              <a:t>“登记注册类型”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FZZhengHeiS-R-GB"/>
              </a:rPr>
              <a:t>改为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FZZhengHeiS-R-GB"/>
              </a:rPr>
              <a:t>“登记注册统计类别”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395" y="1601470"/>
            <a:ext cx="8813800" cy="2122805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>
            <a:off x="5444490" y="3704590"/>
            <a:ext cx="435610" cy="426720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395" y="4102735"/>
            <a:ext cx="8537575" cy="225806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79425" y="235585"/>
            <a:ext cx="6099810" cy="692150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2400" noProof="1"/>
              <a:t>（三）主要指标讲解</a:t>
            </a:r>
            <a:r>
              <a:rPr lang="en-US" altLang="zh-CN" sz="2400" noProof="1"/>
              <a:t>——</a:t>
            </a:r>
            <a:r>
              <a:rPr lang="zh-CN" altLang="en-US" sz="2400" noProof="1"/>
              <a:t>登记注册统计类别</a:t>
            </a:r>
            <a:endParaRPr lang="zh-CN" altLang="en-US" sz="2400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登记注册统计类别</a:t>
            </a:r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2423160" y="692785"/>
          <a:ext cx="7005320" cy="5061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9770"/>
                <a:gridCol w="2803525"/>
                <a:gridCol w="699770"/>
                <a:gridCol w="2802255"/>
              </a:tblGrid>
              <a:tr h="3321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代码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市场主体统计类别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代码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市场主体统计类别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内资企业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港澳台投资企业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有限责任公司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210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港澳台投资有限责任公司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111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国有独资公司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220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港澳台投资股份有限公司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112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私营有限责任公司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230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港澳台投资合伙企业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119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其他有限责任公司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290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其他港澳台投资企业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120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股份有限公司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外商投资企业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121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私营股份有限公司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310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外商投资有限责任公司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129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其他股份有限公司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320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外商投资股份有限公司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非公司企业法人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330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外商投资合伙企业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131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全民所有制企业（国有企业）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390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其他外商投资企业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132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集体所有制企业（集体企业）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400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农民专业合作社（联合社）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133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股份合作企业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500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个体工商户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134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联营企业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900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其他市场主体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140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个人独资企业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150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合伙企业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190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其他内资企业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713865" y="5594350"/>
            <a:ext cx="9398635" cy="88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</a:t>
            </a:r>
            <a:r>
              <a:rPr lang="en-US" altLang="zh-CN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</a:t>
            </a:r>
            <a:r>
              <a:rPr lang="zh-CN" altLang="en-US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代码含义：其他有限责任公司</a:t>
            </a:r>
            <a:r>
              <a:rPr lang="en-US" altLang="zh-CN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159→119</a:t>
            </a:r>
            <a:endParaRPr lang="en-US" altLang="zh-CN" dirty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</a:t>
            </a:r>
            <a:r>
              <a:rPr lang="zh-CN" altLang="en-US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对照原则：港澳台商投资</a:t>
            </a:r>
            <a:r>
              <a:rPr lang="en-US" altLang="zh-CN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</a:t>
            </a:r>
            <a:r>
              <a:rPr lang="zh-CN" altLang="en-US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合资、合作、独资</a:t>
            </a:r>
            <a:r>
              <a:rPr lang="en-US" altLang="zh-CN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→</a:t>
            </a:r>
            <a:r>
              <a:rPr lang="zh-CN" altLang="en-US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有限责任公司、股份有限公司、合伙企业</a:t>
            </a:r>
            <a:endParaRPr lang="zh-CN" altLang="en-US"/>
          </a:p>
        </p:txBody>
      </p:sp>
      <p:sp>
        <p:nvSpPr>
          <p:cNvPr id="5" name="竖卷形 4"/>
          <p:cNvSpPr/>
          <p:nvPr/>
        </p:nvSpPr>
        <p:spPr>
          <a:xfrm>
            <a:off x="9264650" y="1124585"/>
            <a:ext cx="1053465" cy="3170555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+mn-ea"/>
                <a:cs typeface="+mn-ea"/>
              </a:rPr>
              <a:t>报表已按新类型编码</a:t>
            </a:r>
            <a:endParaRPr lang="zh-CN" altLang="en-US" sz="2000">
              <a:solidFill>
                <a:schemeClr val="tx1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圆角矩形 15"/>
          <p:cNvSpPr/>
          <p:nvPr/>
        </p:nvSpPr>
        <p:spPr>
          <a:xfrm>
            <a:off x="407670" y="980440"/>
            <a:ext cx="6560185" cy="692150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2400" noProof="1"/>
              <a:t>（三）主要指标讲解</a:t>
            </a:r>
            <a:r>
              <a:rPr lang="en-US" altLang="zh-CN" sz="2400" noProof="1"/>
              <a:t>——</a:t>
            </a:r>
            <a:r>
              <a:rPr lang="zh-CN" altLang="en-US" sz="2400" noProof="1"/>
              <a:t>住宿业星级评定情况</a:t>
            </a:r>
            <a:endParaRPr lang="zh-CN" altLang="en-US" sz="2400" noProof="1"/>
          </a:p>
        </p:txBody>
      </p:sp>
      <p:sp>
        <p:nvSpPr>
          <p:cNvPr id="2" name="文本框 1"/>
          <p:cNvSpPr txBox="1"/>
          <p:nvPr/>
        </p:nvSpPr>
        <p:spPr>
          <a:xfrm>
            <a:off x="1308100" y="2060575"/>
            <a:ext cx="882586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/>
            <a:r>
              <a:rPr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符合《中华人民共和国星级酒店评定标准》（GB/T14308-2010）标准，经过有关旅游管理权威部门评定（验收）后授予，（即酒店大厅内应悬挂旅游管理部门颁发的星级标牌）。</a:t>
            </a:r>
            <a:endParaRPr lang="en-US" altLang="zh-CN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4223998" y="1124885"/>
            <a:ext cx="323469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 algn="l"/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四、注意事项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96010" y="2060575"/>
            <a:ext cx="97047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 algn="l"/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1、调查单位基本情况（601表）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  主营业务活动应准确，区分批发与零售，不要填写“销售、经营、卖”等模糊词汇，标准写法如批发**商品、零售**商品。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indent="355600" algn="l"/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2、法人单位所属产业活动单位情况（601-1表）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algn="l"/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（1）包含京内+京外所有产业活动单位，不含境外和港澳台地区产业活动单位；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algn="l"/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（2）本部填写规则：统一社会信用代码由国家统一赋码，本部名称为法人名称+（本部）；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algn="l"/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（3）下属产业活动单位不能是法人单位，非本部产业活动单位名称中不能含“本部”字样；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algn="l"/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（4）产业收入（支出）合计&gt;=法人财务状况表中数据，一般不超过20%；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algn="l"/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（5）产业从业人数合计&gt;=法人劳动工资表中数据，一般不超过20%；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algn="l"/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（6）删除产业单位时，需删除整条记录，而不是清空指标，并告知统计局。</a:t>
            </a:r>
            <a:endParaRPr lang="zh-CN" altLang="en-US" sz="20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62"/>
          <p:cNvSpPr txBox="1"/>
          <p:nvPr/>
        </p:nvSpPr>
        <p:spPr>
          <a:xfrm>
            <a:off x="5137150" y="2621280"/>
            <a:ext cx="291846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6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谢谢！ </a:t>
            </a:r>
            <a:endParaRPr lang="zh-CN" altLang="en-US" sz="66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0906125" y="4237038"/>
            <a:ext cx="476250" cy="4762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637838" y="4008438"/>
            <a:ext cx="474663" cy="474663"/>
          </a:xfrm>
          <a:prstGeom prst="rect">
            <a:avLst/>
          </a:prstGeom>
          <a:solidFill>
            <a:srgbClr val="4B64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262063" y="2146300"/>
            <a:ext cx="474663" cy="474663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460500" y="2386013"/>
            <a:ext cx="474663" cy="474663"/>
          </a:xfrm>
          <a:prstGeom prst="rect">
            <a:avLst/>
          </a:prstGeom>
          <a:solidFill>
            <a:srgbClr val="4B64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3" name="Text Box 3"/>
          <p:cNvSpPr/>
          <p:nvPr/>
        </p:nvSpPr>
        <p:spPr>
          <a:xfrm>
            <a:off x="137795" y="4806315"/>
            <a:ext cx="12198350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algn="l">
              <a:spcBef>
                <a:spcPct val="50000"/>
              </a:spcBef>
              <a:buClrTx/>
              <a:buFontTx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                      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703705" y="100647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2381250" y="1857375"/>
            <a:ext cx="1630363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rgbClr val="4B649F"/>
                </a:solidFill>
                <a:latin typeface="微软雅黑" panose="020B0503020204020204" pitchFamily="34" charset="-122"/>
                <a:sym typeface="+mn-ea"/>
              </a:rPr>
              <a:t>601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zh-CN" altLang="en-US" sz="2800">
              <a:solidFill>
                <a:schemeClr val="accent1">
                  <a:lumMod val="75000"/>
                </a:schemeClr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4295775" y="1844993"/>
            <a:ext cx="6361113" cy="5219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4B649F"/>
                </a:solidFill>
                <a:latin typeface="微软雅黑" panose="020B0503020204020204" pitchFamily="34" charset="-122"/>
              </a:rPr>
              <a:t>批发零售业、住宿餐饮业法人单位</a:t>
            </a:r>
            <a:endParaRPr lang="zh-CN" altLang="en-US" sz="2800">
              <a:solidFill>
                <a:srgbClr val="4B649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24" name="Text Box 26"/>
          <p:cNvSpPr txBox="1">
            <a:spLocks noChangeArrowheads="1"/>
          </p:cNvSpPr>
          <p:nvPr/>
        </p:nvSpPr>
        <p:spPr bwMode="auto">
          <a:xfrm>
            <a:off x="4368165" y="2500313"/>
            <a:ext cx="3994150" cy="5219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4B649F"/>
                </a:solidFill>
                <a:latin typeface="微软雅黑" panose="020B0503020204020204" pitchFamily="34" charset="-122"/>
              </a:rPr>
              <a:t>多产业法人单位</a:t>
            </a:r>
            <a:endParaRPr lang="zh-CN" altLang="en-US" sz="2800">
              <a:solidFill>
                <a:srgbClr val="4B649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25" name="矩形 1"/>
          <p:cNvSpPr>
            <a:spLocks noChangeArrowheads="1"/>
          </p:cNvSpPr>
          <p:nvPr/>
        </p:nvSpPr>
        <p:spPr bwMode="auto">
          <a:xfrm>
            <a:off x="2381250" y="2500313"/>
            <a:ext cx="11696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+mn-ea"/>
                <a:sym typeface="+mn-ea"/>
              </a:rPr>
              <a:t>6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+mn-ea"/>
                <a:sym typeface="+mn-ea"/>
              </a:rPr>
              <a:t>01-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cs typeface="+mn-ea"/>
                <a:sym typeface="+mn-ea"/>
              </a:rPr>
              <a:t>1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5126" name="矩形 2"/>
          <p:cNvSpPr>
            <a:spLocks noChangeArrowheads="1"/>
          </p:cNvSpPr>
          <p:nvPr/>
        </p:nvSpPr>
        <p:spPr bwMode="auto">
          <a:xfrm>
            <a:off x="4404043" y="620395"/>
            <a:ext cx="323469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lvl="1" algn="ctr" eaLnBrk="1" hangingPunct="1">
              <a:spcAft>
                <a:spcPct val="15000"/>
              </a:spcAft>
              <a:buClrTx/>
              <a:buSzTx/>
              <a:buFontTx/>
              <a:buNone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一、调查范围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2423795" y="4437380"/>
            <a:ext cx="1630363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algn="l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rgbClr val="4B649F"/>
                </a:solidFill>
                <a:latin typeface="微软雅黑" panose="020B0503020204020204" pitchFamily="34" charset="-122"/>
                <a:sym typeface="+mn-ea"/>
              </a:rPr>
              <a:t>201-1：</a:t>
            </a:r>
            <a:endParaRPr lang="zh-CN" altLang="en-US" sz="2800">
              <a:solidFill>
                <a:srgbClr val="4B649F"/>
              </a:solidFill>
              <a:latin typeface="微软雅黑" panose="020B0503020204020204" pitchFamily="34" charset="-122"/>
              <a:sym typeface="+mn-ea"/>
            </a:endParaRPr>
          </a:p>
          <a:p>
            <a:pPr algn="l" eaLnBrk="1" hangingPunct="1">
              <a:spcBef>
                <a:spcPct val="20000"/>
              </a:spcBef>
              <a:buClrTx/>
              <a:buSzTx/>
              <a:buFontTx/>
              <a:buNone/>
            </a:pPr>
            <a:endParaRPr lang="zh-CN" altLang="en-US" sz="2800">
              <a:solidFill>
                <a:srgbClr val="4B649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52265" y="4364990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spcBef>
                <a:spcPct val="20000"/>
              </a:spcBef>
              <a:buClrTx/>
              <a:buSzTx/>
              <a:buNone/>
            </a:pPr>
            <a:r>
              <a:rPr lang="zh-CN" altLang="en-US" sz="2800">
                <a:solidFill>
                  <a:srgbClr val="4B649F"/>
                </a:solidFill>
                <a:latin typeface="微软雅黑" panose="020B0503020204020204" pitchFamily="34" charset="-122"/>
                <a:sym typeface="+mn-ea"/>
              </a:rPr>
              <a:t>定报自动带出，不用填</a:t>
            </a:r>
            <a:endParaRPr lang="zh-CN" altLang="en-US" sz="2800">
              <a:solidFill>
                <a:srgbClr val="4B649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3900170" y="2061210"/>
            <a:ext cx="395605" cy="812800"/>
          </a:xfrm>
          <a:prstGeom prst="rightBrac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3795" y="3244850"/>
            <a:ext cx="5656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4B649F"/>
                </a:solidFill>
                <a:latin typeface="微软雅黑" panose="020B0503020204020204" pitchFamily="34" charset="-122"/>
                <a:sym typeface="+mn-ea"/>
              </a:rPr>
              <a:t>普查：企业填报</a:t>
            </a:r>
            <a:endParaRPr lang="zh-CN" altLang="en-US" sz="2800">
              <a:solidFill>
                <a:srgbClr val="4B649F"/>
              </a:solidFill>
              <a:latin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5377" name="图片 6" descr="五经普LOGO透明底（长）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0" y="-225425"/>
            <a:ext cx="3695700" cy="115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294130" y="1398905"/>
            <a:ext cx="106108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800" dirty="0">
                <a:cs typeface="Times New Roman" panose="02020603050405020304" pitchFamily="18" charset="0"/>
                <a:sym typeface="+mn-ea"/>
              </a:rPr>
              <a:t>调查单位基本情况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601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601-1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表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988" name="文本框 12"/>
          <p:cNvSpPr txBox="1">
            <a:spLocks noChangeArrowheads="1"/>
          </p:cNvSpPr>
          <p:nvPr/>
        </p:nvSpPr>
        <p:spPr bwMode="auto">
          <a:xfrm>
            <a:off x="1294130" y="2493010"/>
            <a:ext cx="7930515" cy="4656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r>
              <a:rPr lang="zh-CN" altLang="en-US" sz="280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报送日期：202</a:t>
            </a:r>
            <a:r>
              <a:rPr lang="en-US" altLang="zh-CN" sz="280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80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3月10日24时</a:t>
            </a:r>
            <a:r>
              <a:rPr lang="zh-CN" altLang="en-US" sz="280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前</a:t>
            </a:r>
            <a:endParaRPr lang="zh-CN" altLang="en-US" sz="280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endParaRPr lang="zh-CN" altLang="en-US" sz="2800">
              <a:solidFill>
                <a:srgbClr val="4B649F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r>
              <a:rPr lang="zh-CN" altLang="en-US" sz="2800">
                <a:solidFill>
                  <a:srgbClr val="4B649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报送方式：网上填报</a:t>
            </a:r>
            <a:endParaRPr lang="zh-CN" altLang="en-US" sz="280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endParaRPr lang="zh-CN" altLang="en-US" sz="280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r>
              <a:rPr lang="zh-CN" altLang="en-US" sz="280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区级审核验收时间：202</a:t>
            </a:r>
            <a:r>
              <a:rPr lang="en-US" altLang="zh-CN" sz="280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80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5日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24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时</a:t>
            </a:r>
            <a:r>
              <a:rPr lang="zh-CN" altLang="en-US" sz="280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前</a:t>
            </a:r>
            <a:endParaRPr lang="zh-CN" altLang="en-US" sz="280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endParaRPr lang="zh-CN" altLang="en-US" sz="280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r>
              <a:rPr lang="zh-CN" altLang="en-US" sz="280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具体时间以平台为准。</a:t>
            </a:r>
            <a:endParaRPr lang="zh-CN" altLang="en-US" sz="280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6830" lvl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zh-CN" altLang="en-US" sz="280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6830" lvl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zh-CN" altLang="en-US" sz="280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356725" y="3568700"/>
            <a:ext cx="2663825" cy="3289300"/>
            <a:chOff x="2977484" y="1071882"/>
            <a:chExt cx="3246853" cy="4071617"/>
          </a:xfrm>
        </p:grpSpPr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484" y="1071882"/>
              <a:ext cx="3246853" cy="407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5"/>
            <p:cNvSpPr/>
            <p:nvPr/>
          </p:nvSpPr>
          <p:spPr>
            <a:xfrm>
              <a:off x="3402791" y="1409022"/>
              <a:ext cx="2066021" cy="274034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/>
            </a:p>
          </p:txBody>
        </p:sp>
      </p:grpSp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4152243" y="764840"/>
            <a:ext cx="323469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 algn="l"/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二、报表时间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4152243" y="1323005"/>
            <a:ext cx="4251960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三、报表讲解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lvl="0" algn="ctr"/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（依据初步制度）</a:t>
            </a:r>
            <a:endParaRPr lang="en-US" altLang="zh-CN" sz="40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51815" y="2420620"/>
            <a:ext cx="3336925" cy="692150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2400" noProof="1"/>
              <a:t>（一）基本填报方法</a:t>
            </a:r>
            <a:endParaRPr lang="zh-CN" altLang="en-US" sz="2400" noProof="1"/>
          </a:p>
        </p:txBody>
      </p:sp>
      <p:sp>
        <p:nvSpPr>
          <p:cNvPr id="5" name="文本框 4"/>
          <p:cNvSpPr txBox="1"/>
          <p:nvPr/>
        </p:nvSpPr>
        <p:spPr>
          <a:xfrm>
            <a:off x="551815" y="3361690"/>
            <a:ext cx="105575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报表代入清查基本信息，底色白色可修改，灰色无需修改；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  <a:sym typeface="+mn-ea"/>
            </a:endParaRPr>
          </a:p>
          <a:p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如基本信息无变更，不需修改报表。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4152243" y="764840"/>
            <a:ext cx="323469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 algn="l"/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三、报表讲解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23570" y="2060575"/>
            <a:ext cx="3336925" cy="692150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2400" noProof="1"/>
              <a:t>（二）指标变动</a:t>
            </a:r>
            <a:endParaRPr lang="zh-CN" altLang="en-US" sz="2400" noProof="1"/>
          </a:p>
        </p:txBody>
      </p:sp>
      <p:sp>
        <p:nvSpPr>
          <p:cNvPr id="5" name="文本框 4"/>
          <p:cNvSpPr txBox="1"/>
          <p:nvPr/>
        </p:nvSpPr>
        <p:spPr>
          <a:xfrm>
            <a:off x="695960" y="3027045"/>
            <a:ext cx="1055751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1、增加园区名称及代码指标（无需填报）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  <a:sym typeface="+mn-ea"/>
            </a:endParaRPr>
          </a:p>
          <a:p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2、登记注册类型改为登记注册统计类别，编码有调整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  <a:sym typeface="+mn-ea"/>
            </a:endParaRPr>
          </a:p>
          <a:p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3、删除组织机构代码指标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  <a:sym typeface="+mn-ea"/>
            </a:endParaRPr>
          </a:p>
          <a:p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4、删除部分指标（国别、餐饮业态、本法人下一级法人单位情况）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420" y="1772920"/>
            <a:ext cx="11323320" cy="14979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3570" y="3429000"/>
            <a:ext cx="11235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指的是实际经营地，非注册地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570" y="4081145"/>
            <a:ext cx="9715500" cy="5746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详细地址和区划代码应一致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570" y="4725035"/>
            <a:ext cx="11079480" cy="5746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3.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区划代码和城乡代码都是由调查单位填报的地址来判定的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4765040" y="1844675"/>
            <a:ext cx="2418715" cy="882650"/>
          </a:xfrm>
          <a:prstGeom prst="wedgeEllipseCallout">
            <a:avLst>
              <a:gd name="adj1" fmla="val -79587"/>
              <a:gd name="adj2" fmla="val 69136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统计机构维护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22605" y="836930"/>
            <a:ext cx="5554980" cy="692150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2400" noProof="1"/>
              <a:t>（三）主要指标讲解</a:t>
            </a:r>
            <a:r>
              <a:rPr lang="en-US" altLang="zh-CN" sz="2400" noProof="1"/>
              <a:t>——</a:t>
            </a:r>
            <a:r>
              <a:rPr lang="zh-CN" altLang="en-US" sz="2400" noProof="1"/>
              <a:t>单位所在地</a:t>
            </a:r>
            <a:endParaRPr lang="zh-CN" altLang="en-US" sz="2400" noProof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文本框 3"/>
          <p:cNvSpPr txBox="1"/>
          <p:nvPr/>
        </p:nvSpPr>
        <p:spPr>
          <a:xfrm>
            <a:off x="464820" y="3629025"/>
            <a:ext cx="115150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主要业务活动写主要的三个，按占营业收入份额由大到小填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425" y="4293235"/>
            <a:ext cx="11396980" cy="5746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主要业务活动文字用来智能赋值行业代码使用，精度要求高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820" y="1882140"/>
            <a:ext cx="12035790" cy="13436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9425" y="4867910"/>
            <a:ext cx="11079480" cy="12833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ts val="46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3.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标准写法：批发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XX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商品，零售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XX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商品，旅游饭店，正餐服务（参见《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2017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国民经济行业分类注释》）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2999740" y="1628775"/>
            <a:ext cx="1907540" cy="882650"/>
          </a:xfrm>
          <a:prstGeom prst="wedgeEllipseCallout">
            <a:avLst>
              <a:gd name="adj1" fmla="val -61118"/>
              <a:gd name="adj2" fmla="val 2187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>
                <a:solidFill>
                  <a:schemeClr val="tx1"/>
                </a:solidFill>
              </a:rPr>
              <a:t>企业填写</a:t>
            </a: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4619625" y="2636520"/>
            <a:ext cx="2418715" cy="882650"/>
          </a:xfrm>
          <a:prstGeom prst="wedgeEllipseCallout">
            <a:avLst>
              <a:gd name="adj1" fmla="val -85685"/>
              <a:gd name="adj2" fmla="val -2949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统计机构维护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22605" y="836930"/>
            <a:ext cx="5554980" cy="692150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zh-CN" altLang="en-US" sz="2400" noProof="1"/>
              <a:t>（三）主要指标讲解</a:t>
            </a:r>
            <a:r>
              <a:rPr lang="en-US" altLang="zh-CN" sz="2400" noProof="1"/>
              <a:t>——</a:t>
            </a:r>
            <a:r>
              <a:rPr lang="zh-CN" altLang="en-US" sz="2400" noProof="1"/>
              <a:t>主要业务活动</a:t>
            </a:r>
            <a:endParaRPr lang="zh-CN" altLang="en-US" sz="2400" noProof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556260" y="1882140"/>
            <a:ext cx="11079480" cy="12776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ts val="46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4.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百货商场、超市、便利店等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零售多种商品时，请填写包含“百货商场、超市或便利店”字样的描述</a:t>
            </a:r>
            <a:endParaRPr lang="en-US" altLang="zh-CN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6260" y="3356610"/>
            <a:ext cx="11079480" cy="1229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ts val="46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5.如果同时制造和零售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面包糕点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且多打包带走，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请填写为“零售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蛋糕</a:t>
            </a:r>
            <a:r>
              <a:rPr lang="en-US" alt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（前店后厂）”</a:t>
            </a:r>
            <a:endParaRPr lang="en-US" altLang="zh-CN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ts val="4600"/>
              </a:lnSpc>
            </a:pPr>
            <a:r>
              <a:rPr lang="zh-CN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比如，味多美、好利来</a:t>
            </a:r>
            <a:r>
              <a:rPr lang="zh-CN" altLang="en-US" sz="32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等，均属于零售（前店后场）糕点</a:t>
            </a: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ts val="4600"/>
              </a:lnSpc>
            </a:pPr>
            <a:endParaRPr lang="zh-CN" altLang="en-US" sz="32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TABLE_ENDDRAG_ORIGIN_RECT" val="500*286"/>
  <p:tag name="TABLE_ENDDRAG_RECT" val="192*87*500*286"/>
</p:tagLst>
</file>

<file path=ppt/tags/tag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2362</Words>
  <Application>WPS 演示</Application>
  <PresentationFormat>自定义</PresentationFormat>
  <Paragraphs>331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华文中宋</vt:lpstr>
      <vt:lpstr>方正小标宋简体</vt:lpstr>
      <vt:lpstr>Times New Roman</vt:lpstr>
      <vt:lpstr>黑体</vt:lpstr>
      <vt:lpstr>仿宋</vt:lpstr>
      <vt:lpstr>楷体</vt:lpstr>
      <vt:lpstr>FZHei-B01S</vt:lpstr>
      <vt:lpstr>Segoe Print</vt:lpstr>
      <vt:lpstr>FZZhengHeiS-R-GB</vt:lpstr>
      <vt:lpstr>仿宋_GB2312</vt:lpstr>
      <vt:lpstr>Arial Unicode MS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1391</cp:revision>
  <dcterms:created xsi:type="dcterms:W3CDTF">2023-06-16T10:16:00Z</dcterms:created>
  <dcterms:modified xsi:type="dcterms:W3CDTF">2024-01-08T06:57:34Z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3D43C6C17132478F9E3B033315981197</vt:lpwstr>
  </property>
</Properties>
</file>