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handoutMasterIdLst>
    <p:handoutMasterId r:id="rId44"/>
  </p:handoutMasterIdLst>
  <p:sldIdLst>
    <p:sldId id="2255" r:id="rId2"/>
    <p:sldId id="615" r:id="rId3"/>
    <p:sldId id="2178" r:id="rId4"/>
    <p:sldId id="2183" r:id="rId5"/>
    <p:sldId id="1840" r:id="rId6"/>
    <p:sldId id="1947" r:id="rId7"/>
    <p:sldId id="771" r:id="rId8"/>
    <p:sldId id="984" r:id="rId9"/>
    <p:sldId id="985" r:id="rId10"/>
    <p:sldId id="986" r:id="rId11"/>
    <p:sldId id="987" r:id="rId12"/>
    <p:sldId id="988" r:id="rId13"/>
    <p:sldId id="1050" r:id="rId14"/>
    <p:sldId id="1051" r:id="rId15"/>
    <p:sldId id="1053" r:id="rId16"/>
    <p:sldId id="1141" r:id="rId17"/>
    <p:sldId id="1143" r:id="rId18"/>
    <p:sldId id="1144" r:id="rId19"/>
    <p:sldId id="2352" r:id="rId20"/>
    <p:sldId id="2330" r:id="rId21"/>
    <p:sldId id="2331" r:id="rId22"/>
    <p:sldId id="1067" r:id="rId23"/>
    <p:sldId id="2333" r:id="rId24"/>
    <p:sldId id="2332" r:id="rId25"/>
    <p:sldId id="2057" r:id="rId26"/>
    <p:sldId id="2180" r:id="rId27"/>
    <p:sldId id="2336" r:id="rId28"/>
    <p:sldId id="2337" r:id="rId29"/>
    <p:sldId id="1076" r:id="rId30"/>
    <p:sldId id="2339" r:id="rId31"/>
    <p:sldId id="2341" r:id="rId32"/>
    <p:sldId id="2357" r:id="rId33"/>
    <p:sldId id="2342" r:id="rId34"/>
    <p:sldId id="2343" r:id="rId35"/>
    <p:sldId id="2344" r:id="rId36"/>
    <p:sldId id="2194" r:id="rId37"/>
    <p:sldId id="2195" r:id="rId38"/>
    <p:sldId id="1940" r:id="rId39"/>
    <p:sldId id="2350" r:id="rId40"/>
    <p:sldId id="1115" r:id="rId41"/>
    <p:sldId id="2258" r:id="rId42"/>
  </p:sldIdLst>
  <p:sldSz cx="9144000" cy="6858000" type="screen4x3"/>
  <p:notesSz cx="6797675" cy="9926638"/>
  <p:defaultTextStyle>
    <a:defPPr>
      <a:defRPr lang="zh-CN"/>
    </a:defPPr>
    <a:lvl1pPr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1pPr>
    <a:lvl2pPr marL="4572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2pPr>
    <a:lvl3pPr marL="9144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3pPr>
    <a:lvl4pPr marL="13716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4pPr>
    <a:lvl5pPr marL="18288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柯 豪爽" initials=""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a:srgbClr val="5353D5"/>
    <a:srgbClr val="FFFF99"/>
    <a:srgbClr val="3366FF"/>
    <a:srgbClr val="3399FF"/>
    <a:srgbClr val="FF9933"/>
    <a:srgbClr val="00FF00"/>
    <a:srgbClr val="009900"/>
    <a:srgbClr val="CCE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015" autoAdjust="0"/>
    <p:restoredTop sz="87625" autoAdjust="0"/>
  </p:normalViewPr>
  <p:slideViewPr>
    <p:cSldViewPr>
      <p:cViewPr>
        <p:scale>
          <a:sx n="60" d="100"/>
          <a:sy n="60" d="100"/>
        </p:scale>
        <p:origin x="-2130" y="-462"/>
      </p:cViewPr>
      <p:guideLst>
        <p:guide orient="horz" pos="2174"/>
        <p:guide pos="2894"/>
      </p:guideLst>
    </p:cSldViewPr>
  </p:slideViewPr>
  <p:outlineViewPr>
    <p:cViewPr>
      <p:scale>
        <a:sx n="33" d="100"/>
        <a:sy n="33" d="100"/>
      </p:scale>
      <p:origin x="0" y="6616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360" y="-108"/>
      </p:cViewPr>
      <p:guideLst>
        <p:guide orient="horz" pos="3146"/>
        <p:guide pos="215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bwMode="auto">
          <a:xfrm>
            <a:off x="0" y="0"/>
            <a:ext cx="2945659" cy="496332"/>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114691" name="Rectangle 3"/>
          <p:cNvSpPr>
            <a:spLocks noGrp="1" noChangeArrowheads="1"/>
          </p:cNvSpPr>
          <p:nvPr>
            <p:ph type="dt" sz="quarter" idx="1"/>
          </p:nvPr>
        </p:nvSpPr>
        <p:spPr bwMode="auto">
          <a:xfrm>
            <a:off x="3850443" y="0"/>
            <a:ext cx="2945659" cy="496332"/>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defRPr>
            </a:lvl1pPr>
          </a:lstStyle>
          <a:p>
            <a:pPr>
              <a:defRPr/>
            </a:pPr>
            <a:endParaRPr lang="en-US" altLang="zh-CN"/>
          </a:p>
        </p:txBody>
      </p:sp>
      <p:sp>
        <p:nvSpPr>
          <p:cNvPr id="114692" name="Rectangle 4"/>
          <p:cNvSpPr>
            <a:spLocks noGrp="1" noChangeArrowheads="1"/>
          </p:cNvSpPr>
          <p:nvPr>
            <p:ph type="ftr" sz="quarter" idx="2"/>
          </p:nvPr>
        </p:nvSpPr>
        <p:spPr bwMode="auto">
          <a:xfrm>
            <a:off x="0" y="9428583"/>
            <a:ext cx="2945659" cy="496332"/>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114693" name="Rectangle 5"/>
          <p:cNvSpPr>
            <a:spLocks noGrp="1" noChangeArrowheads="1"/>
          </p:cNvSpPr>
          <p:nvPr>
            <p:ph type="sldNum" sz="quarter" idx="3"/>
          </p:nvPr>
        </p:nvSpPr>
        <p:spPr bwMode="auto">
          <a:xfrm>
            <a:off x="3850443" y="9428583"/>
            <a:ext cx="2945659" cy="496332"/>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defRPr>
            </a:lvl1pPr>
          </a:lstStyle>
          <a:p>
            <a:pPr>
              <a:defRPr/>
            </a:pPr>
            <a:fld id="{D270F280-CB6C-43ED-BD82-95A5A00BBC2E}"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45659" cy="496332"/>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32771" name="Rectangle 3"/>
          <p:cNvSpPr>
            <a:spLocks noGrp="1" noChangeArrowheads="1"/>
          </p:cNvSpPr>
          <p:nvPr>
            <p:ph type="dt" idx="1"/>
          </p:nvPr>
        </p:nvSpPr>
        <p:spPr bwMode="auto">
          <a:xfrm>
            <a:off x="3850443" y="0"/>
            <a:ext cx="2945659" cy="496332"/>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defRPr>
            </a:lvl1pPr>
          </a:lstStyle>
          <a:p>
            <a:pPr>
              <a:defRPr/>
            </a:pPr>
            <a:endParaRPr lang="en-US" altLang="zh-CN"/>
          </a:p>
        </p:txBody>
      </p:sp>
      <p:sp>
        <p:nvSpPr>
          <p:cNvPr id="6758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ln>
        </p:spPr>
      </p:sp>
      <p:sp>
        <p:nvSpPr>
          <p:cNvPr id="32773" name="Rectangle 5"/>
          <p:cNvSpPr>
            <a:spLocks noGrp="1" noChangeArrowheads="1"/>
          </p:cNvSpPr>
          <p:nvPr>
            <p:ph type="body" sz="quarter" idx="3"/>
          </p:nvPr>
        </p:nvSpPr>
        <p:spPr bwMode="auto">
          <a:xfrm>
            <a:off x="679768" y="4715153"/>
            <a:ext cx="5438140" cy="4466987"/>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2774" name="Rectangle 6"/>
          <p:cNvSpPr>
            <a:spLocks noGrp="1" noChangeArrowheads="1"/>
          </p:cNvSpPr>
          <p:nvPr>
            <p:ph type="ftr" sz="quarter" idx="4"/>
          </p:nvPr>
        </p:nvSpPr>
        <p:spPr bwMode="auto">
          <a:xfrm>
            <a:off x="0" y="9428583"/>
            <a:ext cx="2945659" cy="496332"/>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32775" name="Rectangle 7"/>
          <p:cNvSpPr>
            <a:spLocks noGrp="1" noChangeArrowheads="1"/>
          </p:cNvSpPr>
          <p:nvPr>
            <p:ph type="sldNum" sz="quarter" idx="5"/>
          </p:nvPr>
        </p:nvSpPr>
        <p:spPr bwMode="auto">
          <a:xfrm>
            <a:off x="3850443" y="9428583"/>
            <a:ext cx="2945659" cy="496332"/>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defRPr>
            </a:lvl1pPr>
          </a:lstStyle>
          <a:p>
            <a:pPr>
              <a:defRPr/>
            </a:pPr>
            <a:fld id="{EEE9FD0F-EF6C-46BC-8D93-9ADF8DA9E70E}"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调查表在普查方案的</a:t>
            </a:r>
            <a:r>
              <a:rPr lang="en-US" altLang="zh-CN" dirty="0"/>
              <a:t>24</a:t>
            </a:r>
            <a:r>
              <a:rPr lang="zh-CN" altLang="en-US" dirty="0"/>
              <a:t>页，普查范围及对象，为全部一套表的企业。</a:t>
            </a:r>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12</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13</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14</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15</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16</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17</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18</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19</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20</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21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调查表在普查方案的</a:t>
            </a:r>
            <a:r>
              <a:rPr lang="en-US" altLang="zh-CN" dirty="0"/>
              <a:t>24</a:t>
            </a:r>
            <a:r>
              <a:rPr lang="zh-CN" altLang="en-US" dirty="0"/>
              <a:t>页，普查范围及对象，为全部一套表的企业。</a:t>
            </a:r>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4</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22</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23</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24</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25</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26</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27</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28</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29</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30</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31</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调查表在普查方案的</a:t>
            </a:r>
            <a:r>
              <a:rPr lang="en-US" altLang="zh-CN" dirty="0"/>
              <a:t>24</a:t>
            </a:r>
            <a:r>
              <a:rPr lang="zh-CN" altLang="en-US" dirty="0"/>
              <a:t>页，普查范围及对象，为全部一套表的企业。</a:t>
            </a:r>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5</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32</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33</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34</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35</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36</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37</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38</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39</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40</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调查表在普查方案的</a:t>
            </a:r>
            <a:r>
              <a:rPr lang="en-US" altLang="zh-CN" dirty="0"/>
              <a:t>24</a:t>
            </a:r>
            <a:r>
              <a:rPr lang="zh-CN" altLang="en-US" dirty="0"/>
              <a:t>页，普查范围及对象，为全部一套表的企业。</a:t>
            </a:r>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6</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7</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8</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9</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10</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pPr>
                <a:defRPr/>
              </a:pPr>
              <a:t>11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组合 6"/>
          <p:cNvGrpSpPr/>
          <p:nvPr userDrawn="1"/>
        </p:nvGrpSpPr>
        <p:grpSpPr>
          <a:xfrm>
            <a:off x="73660" y="44450"/>
            <a:ext cx="9017635" cy="925830"/>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0" y="0"/>
              <a:ext cx="19200" cy="1584"/>
              <a:chOff x="0" y="0"/>
              <a:chExt cx="19200" cy="1584"/>
            </a:xfrm>
          </p:grpSpPr>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3"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69EE54BE-89A5-490F-B648-14F5881B92DA}" type="slidenum">
              <a:rPr lang="en-US" altLang="zh-CN"/>
              <a:pPr>
                <a:defRPr/>
              </a:pPr>
              <a:t>‹#›</a:t>
            </a:fld>
            <a:endParaRPr lang="en-US" altLang="zh-CN"/>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lvl1pPr>
              <a:defRPr>
                <a:solidFill>
                  <a:schemeClr val="tx1"/>
                </a:solidFill>
              </a:defRPr>
            </a:lvl1pPr>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86B20BE1-2F94-4C2C-8A8A-07148A7F5360}" type="slidenum">
              <a:rPr lang="en-US" altLang="zh-CN"/>
              <a:pPr>
                <a:defRPr/>
              </a:pPr>
              <a:t>‹#›</a:t>
            </a:fld>
            <a:endParaRPr lang="en-US" altLang="zh-CN"/>
          </a:p>
        </p:txBody>
      </p:sp>
    </p:spTree>
  </p:cSld>
  <p:clrMapOvr>
    <a:masterClrMapping/>
  </p:clrMapOvr>
  <p:transition spd="slow">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p>
        </p:txBody>
      </p:sp>
      <p:sp>
        <p:nvSpPr>
          <p:cNvPr id="3" name="表格占位符 2"/>
          <p:cNvSpPr>
            <a:spLocks noGrp="1"/>
          </p:cNvSpPr>
          <p:nvPr>
            <p:ph type="tbl" idx="1"/>
          </p:nvPr>
        </p:nvSpPr>
        <p:spPr>
          <a:xfrm>
            <a:off x="457200" y="1600200"/>
            <a:ext cx="8229600" cy="4525963"/>
          </a:xfrm>
          <a:prstGeom prst="rect">
            <a:avLst/>
          </a:prstGeom>
        </p:spPr>
        <p:txBody>
          <a:bodyPr/>
          <a:lstStyle>
            <a:lvl1pPr>
              <a:defRPr>
                <a:solidFill>
                  <a:schemeClr val="tx1"/>
                </a:solidFill>
              </a:defRPr>
            </a:lvl1pPr>
          </a:lstStyle>
          <a:p>
            <a:pPr lvl="0"/>
            <a:endParaRPr lang="zh-CN" altLang="en-US" noProof="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E61D5433-F8E0-46AE-B74A-AEC9DB63652E}" type="slidenum">
              <a:rPr lang="en-US" altLang="zh-CN"/>
              <a:pPr>
                <a:defRPr/>
              </a:pPr>
              <a:t>‹#›</a:t>
            </a:fld>
            <a:endParaRPr lang="en-US" altLang="zh-CN"/>
          </a:p>
        </p:txBody>
      </p:sp>
    </p:spTree>
  </p:cSld>
  <p:clrMapOvr>
    <a:masterClrMapping/>
  </p:clrMapOvr>
  <p:transition spd="slow">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p>
        </p:txBody>
      </p:sp>
      <p:sp>
        <p:nvSpPr>
          <p:cNvPr id="3" name="文本占位符 2"/>
          <p:cNvSpPr>
            <a:spLocks noGrp="1"/>
          </p:cNvSpPr>
          <p:nvPr>
            <p:ph type="body" sz="half" idx="1"/>
          </p:nvPr>
        </p:nvSpPr>
        <p:spPr>
          <a:xfrm>
            <a:off x="457200" y="1600200"/>
            <a:ext cx="4038600" cy="452596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C1C5F1D-82AB-414C-8DB9-CEB3AD9D0A65}" type="slidenum">
              <a:rPr lang="en-US" altLang="zh-CN"/>
              <a:pPr>
                <a:defRPr/>
              </a:pPr>
              <a:t>‹#›</a:t>
            </a:fld>
            <a:endParaRPr lang="en-US" altLang="zh-CN"/>
          </a:p>
        </p:txBody>
      </p:sp>
    </p:spTree>
  </p:cSld>
  <p:clrMapOvr>
    <a:masterClrMapping/>
  </p:clrMapOvr>
  <p:transitio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199A7928-079C-4EFF-A79E-7044307DCB01}" type="slidenum">
              <a:rPr lang="en-US" altLang="zh-CN"/>
              <a:pPr>
                <a:defRPr/>
              </a:pPr>
              <a:t>‹#›</a:t>
            </a:fld>
            <a:endParaRPr lang="en-US" altLang="zh-CN"/>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lvl1pPr>
              <a:defRPr>
                <a:solidFill>
                  <a:schemeClr val="tx1"/>
                </a:solidFill>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BDFBE17D-C5C8-4F49-ABE7-F197CD137847}" type="slidenum">
              <a:rPr lang="en-US" altLang="zh-CN"/>
              <a:pPr>
                <a:defRPr/>
              </a:pPr>
              <a:t>‹#›</a:t>
            </a:fld>
            <a:endParaRPr lang="en-US" altLang="zh-CN"/>
          </a:p>
        </p:txBody>
      </p:sp>
      <p:grpSp>
        <p:nvGrpSpPr>
          <p:cNvPr id="7" name="组合 6"/>
          <p:cNvGrpSpPr/>
          <p:nvPr userDrawn="1"/>
        </p:nvGrpSpPr>
        <p:grpSpPr>
          <a:xfrm>
            <a:off x="73660" y="44450"/>
            <a:ext cx="9017635" cy="925830"/>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0" y="0"/>
              <a:ext cx="19200" cy="1584"/>
              <a:chOff x="0" y="0"/>
              <a:chExt cx="19200" cy="1584"/>
            </a:xfrm>
          </p:grpSpPr>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3"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solidFill>
                  <a:schemeClr val="tx1"/>
                </a:solidFill>
              </a:defRPr>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22490811-8CCE-438C-A06D-5A076AF15461}" type="slidenum">
              <a:rPr lang="en-US" altLang="zh-CN"/>
              <a:pPr>
                <a:defRPr/>
              </a:pPr>
              <a:t>‹#›</a:t>
            </a:fld>
            <a:endParaRPr lang="en-US" altLang="zh-CN"/>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ABDAC62-2ABC-47E3-B998-89C06FAA0EBE}" type="slidenum">
              <a:rPr lang="en-US" altLang="zh-CN"/>
              <a:pPr>
                <a:defRPr/>
              </a:pPr>
              <a:t>‹#›</a:t>
            </a:fld>
            <a:endParaRPr lang="en-US" altLang="zh-CN"/>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BD09719F-132F-4D7E-9A5B-908FEB2A00BE}" type="slidenum">
              <a:rPr lang="en-US" altLang="zh-CN"/>
              <a:pPr>
                <a:defRPr/>
              </a:pPr>
              <a:t>‹#›</a:t>
            </a:fld>
            <a:endParaRPr lang="en-US" altLang="zh-CN"/>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03072798-4C65-4944-9892-83D3D1C8C92A}" type="slidenum">
              <a:rPr lang="en-US" altLang="zh-CN"/>
              <a:pPr>
                <a:defRPr/>
              </a:pPr>
              <a:t>‹#›</a:t>
            </a:fld>
            <a:endParaRPr lang="en-US" altLang="zh-CN"/>
          </a:p>
        </p:txBody>
      </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7" name="组合 6"/>
          <p:cNvGrpSpPr/>
          <p:nvPr userDrawn="1"/>
        </p:nvGrpSpPr>
        <p:grpSpPr>
          <a:xfrm>
            <a:off x="73660" y="44450"/>
            <a:ext cx="9017635" cy="925830"/>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0" y="0"/>
              <a:ext cx="19200" cy="1584"/>
              <a:chOff x="0" y="0"/>
              <a:chExt cx="19200" cy="1584"/>
            </a:xfrm>
          </p:grpSpPr>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3" cstate="print"/>
              <a:srcRect/>
              <a:stretch>
                <a:fillRect/>
              </a:stretch>
            </p:blipFill>
            <p:spPr bwMode="auto">
              <a:xfrm>
                <a:off x="0" y="0"/>
                <a:ext cx="6900" cy="1089"/>
              </a:xfrm>
              <a:prstGeom prst="rect">
                <a:avLst/>
              </a:prstGeom>
              <a:noFill/>
              <a:ln w="9525">
                <a:noFill/>
                <a:miter lim="800000"/>
                <a:headEnd/>
                <a:tailEnd/>
              </a:ln>
              <a:effectLst/>
            </p:spPr>
          </p:pic>
        </p:grpSp>
      </p:gr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118F5C28-2A7F-4E58-BACE-75434C7C747B}" type="slidenum">
              <a:rPr lang="en-US" altLang="zh-CN"/>
              <a:pPr>
                <a:defRPr/>
              </a:pPr>
              <a:t>‹#›</a:t>
            </a:fld>
            <a:endParaRPr lang="en-US" altLang="zh-CN"/>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522130F-51F4-4A41-872E-C342931C84BD}" type="slidenum">
              <a:rPr lang="en-US" altLang="zh-CN"/>
              <a:pPr>
                <a:defRPr/>
              </a:pPr>
              <a:t>‹#›</a:t>
            </a:fld>
            <a:endParaRPr lang="en-US" altLang="zh-CN"/>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dirty="0"/>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77D32F7-A205-4261-96BA-62C1B96C284F}" type="slidenum">
              <a:rPr lang="en-US" altLang="zh-CN"/>
              <a:pPr>
                <a:defRPr/>
              </a:pPr>
              <a:t>‹#›</a:t>
            </a:fld>
            <a:endParaRPr lang="en-US" altLang="zh-CN"/>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2"/>
          <p:cNvPicPr>
            <a:picLocks noChangeAspect="1" noChangeArrowheads="1"/>
          </p:cNvPicPr>
          <p:nvPr/>
        </p:nvPicPr>
        <p:blipFill>
          <a:blip r:embed="rId16" cstate="print"/>
          <a:srcRect/>
          <a:stretch>
            <a:fillRect/>
          </a:stretch>
        </p:blipFill>
        <p:spPr bwMode="auto">
          <a:xfrm>
            <a:off x="0" y="0"/>
            <a:ext cx="9144000" cy="6858000"/>
          </a:xfrm>
          <a:prstGeom prst="rect">
            <a:avLst/>
          </a:prstGeom>
          <a:solidFill>
            <a:schemeClr val="bg1"/>
          </a:solidFill>
          <a:ln w="9525">
            <a:noFill/>
            <a:miter lim="800000"/>
            <a:headEnd/>
            <a:tailEnd/>
          </a:ln>
        </p:spPr>
      </p:pic>
      <p:sp>
        <p:nvSpPr>
          <p:cNvPr id="18437" name="Rectangle 5"/>
          <p:cNvSpPr>
            <a:spLocks noGrp="1" noChangeArrowheads="1"/>
          </p:cNvSpPr>
          <p:nvPr>
            <p:ph type="dt" sz="half" idx="2"/>
          </p:nvPr>
        </p:nvSpPr>
        <p:spPr bwMode="auto">
          <a:xfrm>
            <a:off x="1066800" y="6248400"/>
            <a:ext cx="1828800" cy="457200"/>
          </a:xfrm>
          <a:prstGeom prst="rect">
            <a:avLst/>
          </a:prstGeom>
          <a:noFill/>
          <a:ln w="9525">
            <a:noFill/>
            <a:miter lim="800000"/>
          </a:ln>
          <a:effectLst/>
        </p:spPr>
        <p:txBody>
          <a:bodyPr vert="horz" wrap="square" lIns="91440" tIns="45720" rIns="91440" bIns="45720" numCol="1" anchor="t" anchorCtr="0" compatLnSpc="1"/>
          <a:lstStyle>
            <a:lvl1pPr algn="l">
              <a:defRPr sz="1400" b="0">
                <a:solidFill>
                  <a:schemeClr val="tx1"/>
                </a:solidFill>
              </a:defRPr>
            </a:lvl1pPr>
          </a:lstStyle>
          <a:p>
            <a:pPr>
              <a:defRPr/>
            </a:pPr>
            <a:endParaRPr lang="en-US" altLang="zh-CN"/>
          </a:p>
        </p:txBody>
      </p:sp>
      <p:sp>
        <p:nvSpPr>
          <p:cNvPr id="18438" name="Rectangle 6"/>
          <p:cNvSpPr>
            <a:spLocks noGrp="1" noChangeArrowheads="1"/>
          </p:cNvSpPr>
          <p:nvPr>
            <p:ph type="ftr" sz="quarter" idx="3"/>
          </p:nvPr>
        </p:nvSpPr>
        <p:spPr bwMode="auto">
          <a:xfrm>
            <a:off x="3429000" y="6248400"/>
            <a:ext cx="2895600" cy="45720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defRPr>
            </a:lvl1pPr>
          </a:lstStyle>
          <a:p>
            <a:pPr>
              <a:defRPr/>
            </a:pPr>
            <a:endParaRPr lang="en-US" altLang="zh-CN"/>
          </a:p>
        </p:txBody>
      </p:sp>
      <p:sp>
        <p:nvSpPr>
          <p:cNvPr id="18439" name="Rectangle 7"/>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defRPr>
            </a:lvl1pPr>
          </a:lstStyle>
          <a:p>
            <a:pPr>
              <a:defRPr/>
            </a:pPr>
            <a:fld id="{199A7928-079C-4EFF-A79E-7044307DCB0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zoom/>
  </p:transition>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 name="矩形 116"/>
          <p:cNvSpPr/>
          <p:nvPr/>
        </p:nvSpPr>
        <p:spPr>
          <a:xfrm>
            <a:off x="8159830" y="381833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45" name="文本框 62"/>
          <p:cNvSpPr txBox="1"/>
          <p:nvPr/>
        </p:nvSpPr>
        <p:spPr>
          <a:xfrm>
            <a:off x="518160" y="3191351"/>
            <a:ext cx="8280559" cy="1419860"/>
          </a:xfrm>
          <a:prstGeom prst="rect">
            <a:avLst/>
          </a:prstGeom>
          <a:noFill/>
          <a:ln w="9525">
            <a:noFill/>
          </a:ln>
        </p:spPr>
        <p:txBody>
          <a:bodyPr wrap="square" anchor="t" anchorCtr="0">
            <a:spAutoFit/>
          </a:bodyPr>
          <a:lstStyle/>
          <a:p>
            <a:pPr eaLnBrk="1" hangingPunct="1">
              <a:lnSpc>
                <a:spcPct val="110000"/>
              </a:lnSpc>
            </a:pPr>
            <a:r>
              <a:rPr lang="zh-CN" altLang="en-US" sz="2700" dirty="0">
                <a:solidFill>
                  <a:schemeClr val="tx1"/>
                </a:solidFill>
                <a:latin typeface="方正小标宋简体" panose="02010601030101010101" charset="-122"/>
                <a:ea typeface="方正小标宋简体" panose="02010601030101010101" charset="-122"/>
                <a:sym typeface="+mn-ea"/>
              </a:rPr>
              <a:t>信息通信技术应用和数字化转型情况</a:t>
            </a:r>
            <a:endParaRPr lang="zh-CN" altLang="en-US" sz="2700" dirty="0">
              <a:solidFill>
                <a:schemeClr val="tx1"/>
              </a:solidFill>
              <a:latin typeface="方正小标宋简体" panose="02010601030101010101" charset="-122"/>
              <a:ea typeface="方正小标宋简体" panose="02010601030101010101" charset="-122"/>
            </a:endParaRPr>
          </a:p>
          <a:p>
            <a:pPr eaLnBrk="1" hangingPunct="1">
              <a:lnSpc>
                <a:spcPct val="110000"/>
              </a:lnSpc>
            </a:pPr>
            <a:r>
              <a:rPr lang="zh-CN" altLang="en-US" sz="2700" dirty="0">
                <a:solidFill>
                  <a:schemeClr val="tx1"/>
                </a:solidFill>
                <a:latin typeface="方正小标宋简体" panose="02010601030101010101" charset="-122"/>
                <a:ea typeface="方正小标宋简体" panose="02010601030101010101" charset="-122"/>
                <a:sym typeface="+mn-ea"/>
              </a:rPr>
              <a:t>（</a:t>
            </a:r>
            <a:r>
              <a:rPr lang="en-US" altLang="zh-CN" sz="2700" dirty="0">
                <a:solidFill>
                  <a:schemeClr val="tx1"/>
                </a:solidFill>
                <a:latin typeface="方正小标宋简体" panose="02010601030101010101" charset="-122"/>
                <a:ea typeface="方正小标宋简体" panose="02010601030101010101" charset="-122"/>
                <a:sym typeface="+mn-ea"/>
              </a:rPr>
              <a:t>6</a:t>
            </a:r>
            <a:r>
              <a:rPr lang="zh-CN" altLang="en-US" sz="2700" dirty="0">
                <a:solidFill>
                  <a:schemeClr val="tx1"/>
                </a:solidFill>
                <a:latin typeface="方正小标宋简体" panose="02010601030101010101" charset="-122"/>
                <a:ea typeface="方正小标宋简体" panose="02010601030101010101" charset="-122"/>
                <a:sym typeface="+mn-ea"/>
              </a:rPr>
              <a:t>09</a:t>
            </a:r>
            <a:r>
              <a:rPr lang="en-US" altLang="zh-CN" sz="2700" dirty="0">
                <a:solidFill>
                  <a:schemeClr val="tx1"/>
                </a:solidFill>
                <a:latin typeface="方正小标宋简体" panose="02010601030101010101" charset="-122"/>
                <a:ea typeface="方正小标宋简体" panose="02010601030101010101" charset="-122"/>
                <a:sym typeface="+mn-ea"/>
              </a:rPr>
              <a:t>-1</a:t>
            </a:r>
            <a:r>
              <a:rPr lang="zh-CN" altLang="en-US" sz="2700" dirty="0">
                <a:solidFill>
                  <a:schemeClr val="tx1"/>
                </a:solidFill>
                <a:latin typeface="方正小标宋简体" panose="02010601030101010101" charset="-122"/>
                <a:ea typeface="方正小标宋简体" panose="02010601030101010101" charset="-122"/>
                <a:sym typeface="+mn-ea"/>
              </a:rPr>
              <a:t>表）</a:t>
            </a:r>
            <a:endParaRPr lang="zh-CN" altLang="en-US" sz="2700" dirty="0">
              <a:solidFill>
                <a:schemeClr val="tx1"/>
              </a:solidFill>
              <a:latin typeface="方正小标宋简体" panose="02010601030101010101" charset="-122"/>
              <a:ea typeface="方正小标宋简体" panose="02010601030101010101" charset="-122"/>
            </a:endParaRPr>
          </a:p>
          <a:p>
            <a:pPr algn="ctr"/>
            <a:endParaRPr lang="zh-CN" altLang="en-US" sz="2700" dirty="0">
              <a:solidFill>
                <a:schemeClr val="tx1"/>
              </a:solidFill>
              <a:latin typeface="方正小标宋简体" panose="02010601030101010101" charset="-122"/>
              <a:ea typeface="方正小标宋简体" panose="02010601030101010101" charset="-122"/>
              <a:sym typeface="+mn-ea"/>
            </a:endParaRPr>
          </a:p>
        </p:txBody>
      </p:sp>
      <p:pic>
        <p:nvPicPr>
          <p:cNvPr id="6146" name="图片 6"/>
          <p:cNvPicPr>
            <a:picLocks noChangeAspect="1"/>
          </p:cNvPicPr>
          <p:nvPr/>
        </p:nvPicPr>
        <p:blipFill>
          <a:blip r:embed="rId2" cstate="print"/>
          <a:stretch>
            <a:fillRect/>
          </a:stretch>
        </p:blipFill>
        <p:spPr>
          <a:xfrm>
            <a:off x="4744641" y="4757738"/>
            <a:ext cx="4399359" cy="1243013"/>
          </a:xfrm>
          <a:prstGeom prst="rect">
            <a:avLst/>
          </a:prstGeom>
          <a:noFill/>
          <a:ln w="9525">
            <a:noFill/>
          </a:ln>
        </p:spPr>
      </p:pic>
      <p:sp>
        <p:nvSpPr>
          <p:cNvPr id="48" name="任意多边形 47"/>
          <p:cNvSpPr/>
          <p:nvPr/>
        </p:nvSpPr>
        <p:spPr>
          <a:xfrm rot="5400000">
            <a:off x="2798099" y="-1398876"/>
            <a:ext cx="686744" cy="6290085"/>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8318183" y="3996929"/>
            <a:ext cx="357188" cy="357188"/>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684134" y="272105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53" name="Text Box 3"/>
          <p:cNvSpPr/>
          <p:nvPr/>
        </p:nvSpPr>
        <p:spPr>
          <a:xfrm>
            <a:off x="103346" y="4461986"/>
            <a:ext cx="9148763" cy="668020"/>
          </a:xfrm>
          <a:prstGeom prst="rect">
            <a:avLst/>
          </a:prstGeom>
          <a:noFill/>
          <a:ln w="9525">
            <a:noFill/>
          </a:ln>
        </p:spPr>
        <p:txBody>
          <a:bodyPr wrap="square" anchor="t" anchorCtr="0">
            <a:spAutoFit/>
          </a:bodyPr>
          <a:lstStyle/>
          <a:p>
            <a:pPr marL="342900" indent="-342900" algn="ctr">
              <a:spcBef>
                <a:spcPct val="50000"/>
              </a:spcBef>
              <a:buClrTx/>
              <a:buFontTx/>
            </a:pPr>
            <a:r>
              <a:rPr lang="zh-CN" altLang="en-US" sz="1500" dirty="0">
                <a:solidFill>
                  <a:schemeClr val="tx1"/>
                </a:solidFill>
                <a:latin typeface="微软雅黑" panose="020B0503020204020204" charset="-122"/>
                <a:ea typeface="微软雅黑" panose="020B0503020204020204" charset="-122"/>
              </a:rPr>
              <a:t>朝阳区统计局统计统计调查中心</a:t>
            </a:r>
          </a:p>
          <a:p>
            <a:pPr marL="342900" indent="-342900" algn="ctr">
              <a:spcBef>
                <a:spcPct val="50000"/>
              </a:spcBef>
              <a:buClrTx/>
              <a:buFontTx/>
            </a:pP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2023年</a:t>
            </a:r>
            <a:r>
              <a:rPr lang="en-US" altLang="en-US" sz="1500" dirty="0">
                <a:solidFill>
                  <a:schemeClr val="tx1"/>
                </a:solidFill>
                <a:latin typeface="微软雅黑" panose="020B0503020204020204" charset="-122"/>
                <a:ea typeface="微软雅黑" panose="020B0503020204020204" charset="-122"/>
                <a:sym typeface="微软雅黑" panose="020B0503020204020204" charset="-122"/>
              </a:rPr>
              <a:t>11</a:t>
            </a:r>
            <a:r>
              <a:rPr lang="zh-CN" altLang="en-US" sz="1500" dirty="0">
                <a:solidFill>
                  <a:schemeClr val="tx1"/>
                </a:solidFill>
                <a:latin typeface="微软雅黑" panose="020B0503020204020204" charset="-122"/>
                <a:ea typeface="微软雅黑" panose="020B0503020204020204" charset="-122"/>
                <a:sym typeface="微软雅黑" panose="020B0503020204020204" charset="-122"/>
              </a:rPr>
              <a:t>月</a:t>
            </a:r>
            <a:r>
              <a:rPr lang="zh-CN" sz="1500" dirty="0">
                <a:solidFill>
                  <a:schemeClr val="tx1"/>
                </a:solidFill>
                <a:latin typeface="微软雅黑" panose="020B0503020204020204" charset="-122"/>
                <a:ea typeface="微软雅黑" panose="020B0503020204020204" charset="-122"/>
                <a:sym typeface="微软雅黑" panose="020B0503020204020204" charset="-122"/>
              </a:rPr>
              <a:t>制作</a:t>
            </a:r>
          </a:p>
        </p:txBody>
      </p:sp>
      <p:sp>
        <p:nvSpPr>
          <p:cNvPr id="2054" name="文本框 62"/>
          <p:cNvSpPr txBox="1"/>
          <p:nvPr/>
        </p:nvSpPr>
        <p:spPr>
          <a:xfrm>
            <a:off x="1515927" y="1500174"/>
            <a:ext cx="4297680" cy="506730"/>
          </a:xfrm>
          <a:prstGeom prst="rect">
            <a:avLst/>
          </a:prstGeom>
          <a:noFill/>
          <a:ln w="9525">
            <a:noFill/>
          </a:ln>
        </p:spPr>
        <p:txBody>
          <a:bodyPr wrap="none">
            <a:spAutoFit/>
          </a:bodyPr>
          <a:lstStyle/>
          <a:p>
            <a:pPr marR="0" defTabSz="914400">
              <a:buClrTx/>
              <a:buSzTx/>
              <a:buFontTx/>
              <a:buNone/>
            </a:pPr>
            <a:r>
              <a:rPr kumimoji="0" lang="zh-CN" altLang="en-US" sz="27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2010601030101010101" charset="-122"/>
                <a:ea typeface="方正小标宋简体" panose="02010601030101010101" charset="-122"/>
                <a:cs typeface="方正小标宋简体" panose="02010601030101010101" charset="-122"/>
                <a:sym typeface="+mn-ea"/>
              </a:rPr>
              <a:t>北京市第五次全国经济普查</a:t>
            </a:r>
          </a:p>
        </p:txBody>
      </p:sp>
      <p:pic>
        <p:nvPicPr>
          <p:cNvPr id="2" name="图片 1" descr="五经普LOGO透明底"/>
          <p:cNvPicPr>
            <a:picLocks noChangeAspect="1"/>
          </p:cNvPicPr>
          <p:nvPr/>
        </p:nvPicPr>
        <p:blipFill>
          <a:blip r:embed="rId3" cstate="print"/>
          <a:stretch>
            <a:fillRect/>
          </a:stretch>
        </p:blipFill>
        <p:spPr>
          <a:xfrm>
            <a:off x="221933" y="1152525"/>
            <a:ext cx="1183481" cy="1183481"/>
          </a:xfrm>
          <a:prstGeom prst="rect">
            <a:avLst/>
          </a:prstGeom>
        </p:spPr>
      </p:pic>
      <p:sp>
        <p:nvSpPr>
          <p:cNvPr id="118" name="矩形 117"/>
          <p:cNvSpPr/>
          <p:nvPr/>
        </p:nvSpPr>
        <p:spPr>
          <a:xfrm>
            <a:off x="517446" y="2548414"/>
            <a:ext cx="355997" cy="355997"/>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621030"/>
            <a:ext cx="8229600" cy="57023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p>
        </p:txBody>
      </p:sp>
      <p:sp>
        <p:nvSpPr>
          <p:cNvPr id="4" name="内容占位符 3"/>
          <p:cNvSpPr>
            <a:spLocks noGrp="1"/>
          </p:cNvSpPr>
          <p:nvPr>
            <p:ph idx="1"/>
          </p:nvPr>
        </p:nvSpPr>
        <p:spPr>
          <a:xfrm>
            <a:off x="1033145" y="1287780"/>
            <a:ext cx="7653655" cy="4838700"/>
          </a:xfrm>
        </p:spPr>
        <p:txBody>
          <a:bodyPr/>
          <a:lstStyle/>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5.</a:t>
            </a:r>
            <a:r>
              <a:rPr lang="zh-CN" altLang="en-US" sz="2400" b="1" dirty="0">
                <a:solidFill>
                  <a:schemeClr val="tx1"/>
                </a:solidFill>
                <a:latin typeface="+mn-ea"/>
                <a:sym typeface="+mn-ea"/>
              </a:rPr>
              <a:t>触发审核规则，要核实情况。与实际情况相符的且触发核实性说明的数据，需根据审核提示填写具体明确的澄清说明，不能简单地写“情况属实”“查实无误”等。</a:t>
            </a:r>
            <a:endParaRPr lang="en-US" altLang="zh-CN" sz="2400" b="1" dirty="0">
              <a:solidFill>
                <a:schemeClr val="tx1"/>
              </a:solidFill>
              <a:latin typeface="+mn-ea"/>
              <a:ea typeface="+mn-ea"/>
            </a:endParaRPr>
          </a:p>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（四）填报顺序</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indent="-342900" algn="just">
              <a:spcBef>
                <a:spcPts val="1200"/>
              </a:spcBef>
              <a:buFont typeface="Wingdings" panose="05000000000000000000" pitchFamily="2" charset="2"/>
              <a:buChar char="Ø"/>
            </a:pPr>
            <a:r>
              <a:rPr lang="zh-CN" altLang="en-US" sz="2400" b="1" dirty="0">
                <a:latin typeface="+mn-ea"/>
                <a:sym typeface="+mn-ea"/>
              </a:rPr>
              <a:t>本表与各专业财务状况（603表）和从业人员及工资总额（602表），限额以上批发和零售业经营情况（E604表）和限额以上住宿和餐饮业经营情况（S604表）中部分指标之间有跨表审核，需在上述报表之后填报本表；对于不需填写上述报表的企业（单位），会统一于3月1日取消报表填报顺序的审核关系，相关企业（单位）再填报本表。</a:t>
            </a:r>
            <a:endParaRPr lang="zh-CN" altLang="en-US" sz="2400" b="1" dirty="0">
              <a:latin typeface="+mn-ea"/>
            </a:endParaRPr>
          </a:p>
          <a:p>
            <a:pPr marL="342900" indent="-342900" algn="just">
              <a:spcBef>
                <a:spcPts val="1200"/>
              </a:spcBef>
              <a:buFont typeface="Wingdings" panose="05000000000000000000" pitchFamily="2" charset="2"/>
              <a:buChar char="Ø"/>
            </a:pPr>
            <a:endParaRPr lang="zh-CN" altLang="en-US" sz="2400" b="1" dirty="0">
              <a:solidFill>
                <a:schemeClr val="tx1"/>
              </a:solidFill>
              <a:latin typeface="+mn-ea"/>
              <a:ea typeface="+mn-ea"/>
            </a:endParaRPr>
          </a:p>
          <a:p>
            <a:pPr marL="0" lvl="0" indent="0" algn="just">
              <a:spcBef>
                <a:spcPts val="1200"/>
              </a:spcBef>
              <a:buFont typeface="Wingdings" panose="05000000000000000000" pitchFamily="2" charset="2"/>
              <a:buNone/>
            </a:pPr>
            <a:endParaRPr lang="zh-CN" altLang="en-US" sz="2400" b="1" dirty="0">
              <a:solidFill>
                <a:schemeClr val="tx1"/>
              </a:solidFill>
              <a:latin typeface="+mn-ea"/>
              <a:ea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4520"/>
            <a:ext cx="8229600" cy="56515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033145" y="1845310"/>
            <a:ext cx="7653655" cy="4838700"/>
          </a:xfrm>
        </p:spPr>
        <p:txBody>
          <a:bodyPr/>
          <a:lstStyle/>
          <a:p>
            <a:pPr marL="342900" lvl="0" indent="-342900" algn="l">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释义</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a:t>
            </a:r>
            <a:r>
              <a:rPr lang="zh-CN" altLang="en-US" sz="2400" b="1" u="sng" dirty="0">
                <a:solidFill>
                  <a:schemeClr val="tx1"/>
                </a:solidFill>
                <a:cs typeface="Arial" panose="020B0604020202020204" pitchFamily="34" charset="0"/>
                <a:sym typeface="+mn-ea"/>
              </a:rPr>
              <a:t>时点指标</a:t>
            </a:r>
            <a:r>
              <a:rPr lang="zh-CN" altLang="en-US" sz="2400" b="1" dirty="0">
                <a:solidFill>
                  <a:schemeClr val="tx1"/>
                </a:solidFill>
                <a:cs typeface="Arial" panose="020B0604020202020204" pitchFamily="34" charset="0"/>
                <a:sym typeface="+mn-ea"/>
              </a:rPr>
              <a:t>，填写</a:t>
            </a:r>
            <a:r>
              <a:rPr lang="en-US" altLang="zh-CN" sz="2400" b="1" dirty="0" smtClean="0">
                <a:solidFill>
                  <a:schemeClr val="tx1"/>
                </a:solidFill>
                <a:cs typeface="Arial" panose="020B0604020202020204" pitchFamily="34" charset="0"/>
                <a:sym typeface="+mn-ea"/>
              </a:rPr>
              <a:t>2023</a:t>
            </a:r>
            <a:r>
              <a:rPr lang="zh-CN" altLang="en-US" sz="2400" b="1" dirty="0" smtClean="0">
                <a:solidFill>
                  <a:schemeClr val="tx1"/>
                </a:solidFill>
                <a:cs typeface="Arial" panose="020B0604020202020204" pitchFamily="34" charset="0"/>
                <a:sym typeface="+mn-ea"/>
              </a:rPr>
              <a:t>年</a:t>
            </a:r>
            <a:r>
              <a:rPr lang="en-US" altLang="zh-CN" sz="2400" b="1" dirty="0">
                <a:solidFill>
                  <a:schemeClr val="tx1"/>
                </a:solidFill>
                <a:cs typeface="Arial" panose="020B0604020202020204" pitchFamily="34" charset="0"/>
                <a:sym typeface="+mn-ea"/>
              </a:rPr>
              <a:t>12</a:t>
            </a:r>
            <a:r>
              <a:rPr lang="zh-CN" altLang="en-US" sz="2400" b="1" dirty="0">
                <a:solidFill>
                  <a:schemeClr val="tx1"/>
                </a:solidFill>
                <a:cs typeface="Arial" panose="020B0604020202020204" pitchFamily="34" charset="0"/>
                <a:sym typeface="+mn-ea"/>
              </a:rPr>
              <a:t>月</a:t>
            </a:r>
            <a:r>
              <a:rPr lang="en-US" altLang="zh-CN" sz="2400" b="1" dirty="0">
                <a:solidFill>
                  <a:schemeClr val="tx1"/>
                </a:solidFill>
                <a:cs typeface="Arial" panose="020B0604020202020204" pitchFamily="34" charset="0"/>
                <a:sym typeface="+mn-ea"/>
              </a:rPr>
              <a:t>31</a:t>
            </a:r>
            <a:r>
              <a:rPr lang="zh-CN" altLang="en-US" sz="2400" b="1" dirty="0">
                <a:solidFill>
                  <a:schemeClr val="tx1"/>
                </a:solidFill>
                <a:cs typeface="Arial" panose="020B0604020202020204" pitchFamily="34" charset="0"/>
                <a:sym typeface="+mn-ea"/>
              </a:rPr>
              <a:t>日的情况。</a:t>
            </a:r>
            <a:endParaRPr lang="en-US" altLang="zh-CN" sz="2400" b="1" dirty="0">
              <a:solidFill>
                <a:schemeClr val="tx1"/>
              </a:solidFill>
              <a:latin typeface="+mn-lt"/>
              <a:cs typeface="Arial" panose="020B0604020202020204" pitchFamily="34" charset="0"/>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2.</a:t>
            </a:r>
            <a:r>
              <a:rPr lang="zh-CN" altLang="en-US" sz="2400" b="1" dirty="0">
                <a:solidFill>
                  <a:schemeClr val="tx1"/>
                </a:solidFill>
                <a:cs typeface="Arial" panose="020B0604020202020204" pitchFamily="34" charset="0"/>
                <a:sym typeface="+mn-ea"/>
              </a:rPr>
              <a:t>填报口径：报告期截止时点因生产经营管理需要使用计算机的情况。仅为满足个人生活、娱乐需要而使用计算机不统计在内。</a:t>
            </a:r>
            <a:endParaRPr lang="en-US" altLang="zh-CN" sz="2400" b="1" dirty="0">
              <a:solidFill>
                <a:schemeClr val="tx1"/>
              </a:solidFill>
              <a:latin typeface="+mn-lt"/>
              <a:cs typeface="Arial" panose="020B0604020202020204" pitchFamily="34" charset="0"/>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3.</a:t>
            </a:r>
            <a:r>
              <a:rPr lang="zh-CN" altLang="zh-CN" sz="2400" b="1" dirty="0">
                <a:solidFill>
                  <a:schemeClr val="tx1"/>
                </a:solidFill>
                <a:cs typeface="Arial" panose="020B0604020202020204" pitchFamily="34" charset="0"/>
                <a:sym typeface="+mn-ea"/>
              </a:rPr>
              <a:t>计算机包括台式机、笔记本电脑和平板电脑。不</a:t>
            </a:r>
            <a:r>
              <a:rPr lang="zh-CN" altLang="zh-CN" sz="2400" b="1" dirty="0" smtClean="0">
                <a:solidFill>
                  <a:schemeClr val="tx1"/>
                </a:solidFill>
                <a:cs typeface="Arial" panose="020B0604020202020204" pitchFamily="34" charset="0"/>
                <a:sym typeface="+mn-ea"/>
              </a:rPr>
              <a:t>包括服务器</a:t>
            </a:r>
            <a:r>
              <a:rPr lang="zh-CN" altLang="zh-CN" sz="2400" b="1" dirty="0">
                <a:solidFill>
                  <a:schemeClr val="tx1"/>
                </a:solidFill>
                <a:cs typeface="Arial" panose="020B0604020202020204" pitchFamily="34" charset="0"/>
                <a:sym typeface="+mn-ea"/>
              </a:rPr>
              <a:t>、工业用计算机、单板机，以及各类信息终端机、银行自动存取款机、计算器、电子记事本、电子词典等。</a:t>
            </a: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24840" y="1269365"/>
            <a:ext cx="7985760" cy="398780"/>
          </a:xfrm>
          <a:prstGeom prst="rect">
            <a:avLst/>
          </a:prstGeom>
          <a:solidFill>
            <a:srgbClr val="0070C0"/>
          </a:solidFill>
        </p:spPr>
        <p:txBody>
          <a:bodyPr wrap="square">
            <a:sp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贵企业年末使用的计算机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
        <p:nvSpPr>
          <p:cNvPr id="7" name="标题 1"/>
          <p:cNvSpPr>
            <a:spLocks noGrp="1"/>
          </p:cNvSpPr>
          <p:nvPr/>
        </p:nvSpPr>
        <p:spPr>
          <a:xfrm>
            <a:off x="323215" y="648335"/>
            <a:ext cx="1710055" cy="514350"/>
          </a:xfrm>
          <a:prstGeom prst="rect">
            <a:avLst/>
          </a:prstGeom>
          <a:noFill/>
          <a:ln>
            <a:noFill/>
          </a:ln>
        </p:spPr>
        <p:txBody>
          <a:bodyPr vert="horz" wrap="square" lIns="91440" tIns="45720" rIns="91440" bIns="45720" numCol="1" anchor="ctr" anchorCtr="0" compatLnSpc="1">
            <a:normAutofit fontScale="90000"/>
          </a:bodyPr>
          <a:lstStyle>
            <a:lvl1pPr algn="l" rtl="0" eaLnBrk="0" fontAlgn="base" hangingPunct="0">
              <a:lnSpc>
                <a:spcPct val="90000"/>
              </a:lnSpc>
              <a:spcBef>
                <a:spcPct val="0"/>
              </a:spcBef>
              <a:spcAft>
                <a:spcPct val="0"/>
              </a:spcAft>
              <a:defRPr sz="4000" b="1" kern="1200">
                <a:solidFill>
                  <a:schemeClr val="bg1">
                    <a:lumMod val="50000"/>
                  </a:schemeClr>
                </a:solidFill>
                <a:latin typeface="微软雅黑" panose="020B0503020204020204" charset="-122"/>
                <a:ea typeface="微软雅黑" panose="020B050302020402020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eaLnBrk="1" hangingPunct="1">
              <a:defRPr/>
            </a:pPr>
            <a:r>
              <a:rPr lang="en-US" altLang="zh-CN" sz="2800" dirty="0" smtClean="0">
                <a:solidFill>
                  <a:srgbClr val="0070C0"/>
                </a:solidFill>
              </a:rPr>
              <a:t>609-1</a:t>
            </a:r>
            <a:r>
              <a:rPr lang="zh-CN" altLang="en-US" sz="2800" dirty="0" smtClean="0">
                <a:solidFill>
                  <a:srgbClr val="0070C0"/>
                </a:solidFill>
              </a:rPr>
              <a:t>表</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94360"/>
            <a:ext cx="8229600" cy="4876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033145" y="1629410"/>
            <a:ext cx="7653655" cy="4838700"/>
          </a:xfrm>
        </p:spPr>
        <p:txBody>
          <a:bodyPr/>
          <a:lstStyle/>
          <a:p>
            <a:pPr marL="342900" lvl="0" indent="-342900" algn="l">
              <a:spcBef>
                <a:spcPts val="1200"/>
              </a:spcBef>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注意事项</a:t>
            </a:r>
            <a:endParaRPr lang="en-US" altLang="zh-CN" sz="2400" b="1" dirty="0">
              <a:solidFill>
                <a:schemeClr val="tx1"/>
              </a:solidFill>
              <a:effectLst>
                <a:outerShdw blurRad="38100" dist="38100" dir="2700000" algn="tl">
                  <a:srgbClr val="000000">
                    <a:alpha val="43137"/>
                  </a:srgbClr>
                </a:outerShdw>
              </a:effectLst>
              <a:latin typeface="+mn-ea"/>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a:t>
            </a:r>
            <a:r>
              <a:rPr lang="zh-CN" altLang="zh-CN" sz="2400" b="1" dirty="0">
                <a:solidFill>
                  <a:schemeClr val="tx1"/>
                </a:solidFill>
                <a:cs typeface="Arial" panose="020B0604020202020204" pitchFamily="34" charset="0"/>
                <a:sym typeface="+mn-ea"/>
              </a:rPr>
              <a:t>使用的计算机可以是企业</a:t>
            </a:r>
            <a:r>
              <a:rPr lang="zh-CN" altLang="zh-CN" sz="2400" b="1" u="sng" dirty="0">
                <a:solidFill>
                  <a:schemeClr val="tx1"/>
                </a:solidFill>
                <a:cs typeface="Arial" panose="020B0604020202020204" pitchFamily="34" charset="0"/>
                <a:sym typeface="+mn-ea"/>
              </a:rPr>
              <a:t>购买的</a:t>
            </a:r>
            <a:r>
              <a:rPr lang="zh-CN" altLang="zh-CN" sz="2400" b="1" dirty="0">
                <a:solidFill>
                  <a:schemeClr val="tx1"/>
                </a:solidFill>
                <a:cs typeface="Arial" panose="020B0604020202020204" pitchFamily="34" charset="0"/>
                <a:sym typeface="+mn-ea"/>
              </a:rPr>
              <a:t>、</a:t>
            </a:r>
            <a:r>
              <a:rPr lang="zh-CN" altLang="zh-CN" sz="2400" b="1" u="sng" dirty="0">
                <a:solidFill>
                  <a:schemeClr val="tx1"/>
                </a:solidFill>
                <a:cs typeface="Arial" panose="020B0604020202020204" pitchFamily="34" charset="0"/>
                <a:sym typeface="+mn-ea"/>
              </a:rPr>
              <a:t>租用的</a:t>
            </a:r>
            <a:r>
              <a:rPr lang="zh-CN" altLang="zh-CN" sz="2400" b="1" dirty="0">
                <a:solidFill>
                  <a:schemeClr val="tx1"/>
                </a:solidFill>
                <a:cs typeface="Arial" panose="020B0604020202020204" pitchFamily="34" charset="0"/>
                <a:sym typeface="+mn-ea"/>
              </a:rPr>
              <a:t>或者</a:t>
            </a:r>
            <a:r>
              <a:rPr lang="zh-CN" altLang="zh-CN" sz="2400" b="1" u="sng" dirty="0">
                <a:solidFill>
                  <a:schemeClr val="tx1"/>
                </a:solidFill>
                <a:cs typeface="Arial" panose="020B0604020202020204" pitchFamily="34" charset="0"/>
                <a:sym typeface="+mn-ea"/>
              </a:rPr>
              <a:t>企业员工自有的</a:t>
            </a:r>
            <a:r>
              <a:rPr lang="zh-CN" altLang="zh-CN" sz="2400" b="1" dirty="0">
                <a:solidFill>
                  <a:schemeClr val="tx1"/>
                </a:solidFill>
                <a:cs typeface="Arial" panose="020B0604020202020204" pitchFamily="34" charset="0"/>
                <a:sym typeface="+mn-ea"/>
              </a:rPr>
              <a:t>。</a:t>
            </a:r>
            <a:r>
              <a:rPr lang="zh-CN" altLang="en-US" sz="2400" b="1" dirty="0">
                <a:solidFill>
                  <a:schemeClr val="tx1"/>
                </a:solidFill>
                <a:cs typeface="Arial" panose="020B0604020202020204" pitchFamily="34" charset="0"/>
                <a:sym typeface="+mn-ea"/>
              </a:rPr>
              <a:t>不包括本企业（单位）生产、购买用于转卖的计算机、长期弃置不用待处理的计算机。</a:t>
            </a:r>
            <a:r>
              <a:rPr lang="en-US" altLang="zh-CN" sz="2400" b="1" dirty="0" smtClean="0">
                <a:solidFill>
                  <a:schemeClr val="tx1"/>
                </a:solidFill>
                <a:cs typeface="Arial" panose="020B0604020202020204" pitchFamily="34" charset="0"/>
                <a:sym typeface="+mn-ea"/>
              </a:rPr>
              <a:t>2023</a:t>
            </a:r>
            <a:r>
              <a:rPr lang="zh-CN" altLang="en-US" sz="2400" b="1" dirty="0" smtClean="0">
                <a:solidFill>
                  <a:schemeClr val="tx1"/>
                </a:solidFill>
                <a:cs typeface="Arial" panose="020B0604020202020204" pitchFamily="34" charset="0"/>
                <a:sym typeface="+mn-ea"/>
              </a:rPr>
              <a:t>年</a:t>
            </a:r>
            <a:r>
              <a:rPr lang="en-US" altLang="zh-CN" sz="2400" b="1" dirty="0">
                <a:solidFill>
                  <a:schemeClr val="tx1"/>
                </a:solidFill>
                <a:cs typeface="Arial" panose="020B0604020202020204" pitchFamily="34" charset="0"/>
                <a:sym typeface="+mn-ea"/>
              </a:rPr>
              <a:t>12</a:t>
            </a:r>
            <a:r>
              <a:rPr lang="zh-CN" altLang="en-US" sz="2400" b="1" dirty="0">
                <a:solidFill>
                  <a:schemeClr val="tx1"/>
                </a:solidFill>
                <a:cs typeface="Arial" panose="020B0604020202020204" pitchFamily="34" charset="0"/>
                <a:sym typeface="+mn-ea"/>
              </a:rPr>
              <a:t>月</a:t>
            </a:r>
            <a:r>
              <a:rPr lang="en-US" altLang="zh-CN" sz="2400" b="1" dirty="0">
                <a:solidFill>
                  <a:schemeClr val="tx1"/>
                </a:solidFill>
                <a:cs typeface="Arial" panose="020B0604020202020204" pitchFamily="34" charset="0"/>
                <a:sym typeface="+mn-ea"/>
              </a:rPr>
              <a:t>31</a:t>
            </a:r>
            <a:r>
              <a:rPr lang="zh-CN" altLang="en-US" sz="2400" b="1" dirty="0">
                <a:solidFill>
                  <a:schemeClr val="tx1"/>
                </a:solidFill>
                <a:cs typeface="Arial" panose="020B0604020202020204" pitchFamily="34" charset="0"/>
                <a:sym typeface="+mn-ea"/>
              </a:rPr>
              <a:t>日之前列为报废的，或近一年不再使用的计算机不再计入。</a:t>
            </a:r>
          </a:p>
          <a:p>
            <a:pPr marL="342900" indent="-342900" algn="l">
              <a:spcBef>
                <a:spcPts val="1200"/>
              </a:spcBef>
              <a:buFont typeface="Wingdings" panose="05000000000000000000" pitchFamily="2" charset="2"/>
              <a:buChar char="Ø"/>
            </a:pPr>
            <a:r>
              <a:rPr lang="en-US" altLang="zh-CN" sz="2400" b="1" dirty="0">
                <a:cs typeface="Arial" panose="020B0604020202020204" pitchFamily="34" charset="0"/>
                <a:sym typeface="+mn-ea"/>
              </a:rPr>
              <a:t>2.</a:t>
            </a:r>
            <a:r>
              <a:rPr lang="zh-CN" altLang="zh-CN" sz="2400" b="1" dirty="0">
                <a:cs typeface="Arial" panose="020B0604020202020204" pitchFamily="34" charset="0"/>
                <a:sym typeface="+mn-ea"/>
              </a:rPr>
              <a:t>“四上企业”一般使用计算机。如企业在用计算机为0，应标注企业开展的业务情况,以及没有使用计算机的原因。</a:t>
            </a:r>
            <a:endParaRPr lang="zh-CN" altLang="zh-CN" sz="2400" b="1" dirty="0">
              <a:cs typeface="Arial" panose="020B0604020202020204" pitchFamily="34" charset="0"/>
            </a:endParaRPr>
          </a:p>
          <a:p>
            <a:pPr marL="342900" indent="-342900" algn="l">
              <a:spcBef>
                <a:spcPts val="1200"/>
              </a:spcBef>
              <a:buFont typeface="Wingdings" panose="05000000000000000000" pitchFamily="2" charset="2"/>
              <a:buChar char="Ø"/>
            </a:pPr>
            <a:r>
              <a:rPr lang="en-US" altLang="zh-CN" sz="2400" b="1" dirty="0">
                <a:cs typeface="Arial" panose="020B0604020202020204" pitchFamily="34" charset="0"/>
                <a:sym typeface="+mn-ea"/>
              </a:rPr>
              <a:t>3.</a:t>
            </a:r>
            <a:r>
              <a:rPr lang="zh-CN" altLang="zh-CN" sz="2400" b="1" dirty="0">
                <a:cs typeface="Arial" panose="020B0604020202020204" pitchFamily="34" charset="0"/>
                <a:sym typeface="+mn-ea"/>
              </a:rPr>
              <a:t>人均计算机数一般不大于3台。如果企业填报的计算机数是从业人员及工资总额表中“从业人员平均人数”的三倍以上，要重点核实。</a:t>
            </a:r>
            <a:endParaRPr lang="zh-CN" altLang="zh-CN"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0" indent="0" latinLnBrk="0">
              <a:lnSpc>
                <a:spcPts val="2700"/>
              </a:lnSpc>
              <a:spcBef>
                <a:spcPts val="0"/>
              </a:spcBef>
              <a:buNone/>
            </a:pPr>
            <a:r>
              <a:rPr lang="en-US" altLang="zh-CN" sz="2400" b="1" dirty="0">
                <a:cs typeface="Arial" panose="020B0604020202020204" pitchFamily="34" charset="0"/>
                <a:sym typeface="+mn-ea"/>
              </a:rPr>
              <a:t>3.</a:t>
            </a:r>
            <a:endParaRPr lang="zh-CN" altLang="zh-CN" sz="2400" b="1" dirty="0">
              <a:solidFill>
                <a:schemeClr val="tx1"/>
              </a:solidFill>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7535" y="1125220"/>
            <a:ext cx="7992110" cy="398780"/>
          </a:xfrm>
          <a:prstGeom prst="rect">
            <a:avLst/>
          </a:prstGeom>
          <a:solidFill>
            <a:srgbClr val="0070C0"/>
          </a:solidFill>
        </p:spPr>
        <p:txBody>
          <a:bodyPr wrap="square">
            <a:sp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贵企业年末使用的计算机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9276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033145" y="1629410"/>
            <a:ext cx="7653655" cy="4838700"/>
          </a:xfrm>
        </p:spPr>
        <p:txBody>
          <a:bodyPr/>
          <a:lstStyle/>
          <a:p>
            <a:pPr marL="342900" lvl="0" indent="-342900" algn="l">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释义</a:t>
            </a:r>
            <a:endParaRPr lang="zh-CN" altLang="en-US" sz="2400" b="1" dirty="0">
              <a:solidFill>
                <a:schemeClr val="tx1"/>
              </a:solidFill>
              <a:cs typeface="Arial" panose="020B0604020202020204" pitchFamily="34" charset="0"/>
              <a:sym typeface="+mn-ea"/>
            </a:endParaRPr>
          </a:p>
          <a:p>
            <a:pPr marL="342900" lvl="0" indent="-342900" algn="l">
              <a:spcBef>
                <a:spcPts val="1200"/>
              </a:spcBef>
              <a:buFont typeface="Wingdings" panose="05000000000000000000" pitchFamily="2" charset="2"/>
              <a:buChar char="Ø"/>
            </a:pPr>
            <a:r>
              <a:rPr lang="en-US" altLang="zh-CN" sz="2400" b="1" dirty="0">
                <a:solidFill>
                  <a:schemeClr val="tx1"/>
                </a:solidFill>
                <a:latin typeface="+mn-ea"/>
                <a:cs typeface="+mn-ea"/>
                <a:sym typeface="+mn-ea"/>
              </a:rPr>
              <a:t>1.</a:t>
            </a:r>
            <a:r>
              <a:rPr lang="zh-CN" altLang="en-US" sz="2400" b="1" dirty="0">
                <a:cs typeface="Arial" panose="020B0604020202020204" pitchFamily="34" charset="0"/>
                <a:sym typeface="+mn-ea"/>
              </a:rPr>
              <a:t>指在企业</a:t>
            </a:r>
            <a:r>
              <a:rPr lang="zh-CN" altLang="en-US" sz="2400" b="1" dirty="0">
                <a:solidFill>
                  <a:srgbClr val="FF0000"/>
                </a:solidFill>
                <a:cs typeface="Arial" panose="020B0604020202020204" pitchFamily="34" charset="0"/>
                <a:sym typeface="+mn-ea"/>
              </a:rPr>
              <a:t>领取报酬</a:t>
            </a:r>
            <a:r>
              <a:rPr lang="zh-CN" altLang="en-US" sz="2400" b="1" dirty="0">
                <a:cs typeface="Arial" panose="020B0604020202020204" pitchFamily="34" charset="0"/>
                <a:sym typeface="+mn-ea"/>
              </a:rPr>
              <a:t>的，专职从事信息技术相关工作的人员。可以是全职人员，也可以是兼职人员。</a:t>
            </a:r>
            <a:endParaRPr lang="zh-CN" altLang="en-US" sz="2400" b="1" dirty="0" smtClean="0">
              <a:latin typeface="微软雅黑" panose="020B0503020204020204" charset="-122"/>
              <a:ea typeface="微软雅黑" panose="020B0503020204020204" charset="-122"/>
            </a:endParaRPr>
          </a:p>
          <a:p>
            <a:pPr marL="342900" lvl="0" indent="-342900" algn="l">
              <a:spcBef>
                <a:spcPts val="1200"/>
              </a:spcBef>
              <a:buFont typeface="Wingdings" panose="05000000000000000000" pitchFamily="2" charset="2"/>
              <a:buChar char="Ø"/>
            </a:pPr>
            <a:r>
              <a:rPr lang="en-US" altLang="zh-CN" sz="2400" b="1" dirty="0">
                <a:solidFill>
                  <a:schemeClr val="tx1"/>
                </a:solidFill>
                <a:latin typeface="+mn-ea"/>
                <a:cs typeface="+mn-ea"/>
                <a:sym typeface="+mn-ea"/>
              </a:rPr>
              <a:t>2.</a:t>
            </a:r>
            <a:r>
              <a:rPr lang="zh-CN" altLang="en-US" sz="2400" b="1" dirty="0" smtClean="0">
                <a:latin typeface="+mn-ea"/>
                <a:cs typeface="+mn-ea"/>
                <a:sym typeface="+mn-ea"/>
              </a:rPr>
              <a:t>信息技术相关工作包括</a:t>
            </a:r>
            <a:r>
              <a:rPr lang="zh-CN" altLang="en-US" sz="2400" b="1" dirty="0" smtClean="0">
                <a:solidFill>
                  <a:srgbClr val="FF0000"/>
                </a:solidFill>
                <a:latin typeface="+mn-ea"/>
                <a:cs typeface="+mn-ea"/>
                <a:sym typeface="+mn-ea"/>
              </a:rPr>
              <a:t>维护</a:t>
            </a:r>
            <a:r>
              <a:rPr lang="en-US" altLang="zh-CN" sz="2400" b="1" dirty="0" smtClean="0">
                <a:solidFill>
                  <a:srgbClr val="FF0000"/>
                </a:solidFill>
                <a:latin typeface="+mn-ea"/>
                <a:cs typeface="+mn-ea"/>
                <a:sym typeface="+mn-ea"/>
              </a:rPr>
              <a:t>ICT</a:t>
            </a:r>
            <a:r>
              <a:rPr lang="zh-CN" altLang="en-US" sz="2400" b="1" dirty="0" smtClean="0">
                <a:solidFill>
                  <a:srgbClr val="FF0000"/>
                </a:solidFill>
                <a:latin typeface="+mn-ea"/>
                <a:cs typeface="+mn-ea"/>
                <a:sym typeface="+mn-ea"/>
              </a:rPr>
              <a:t>基础设施</a:t>
            </a:r>
            <a:r>
              <a:rPr lang="zh-CN" altLang="en-US" sz="2400" b="1" dirty="0" smtClean="0">
                <a:latin typeface="+mn-ea"/>
                <a:cs typeface="+mn-ea"/>
                <a:sym typeface="+mn-ea"/>
              </a:rPr>
              <a:t>（如服务器、计算机、打印机、网络、电缆光缆、电子元器件、工业自动化控制系统装置、算力基础设施等），</a:t>
            </a:r>
            <a:r>
              <a:rPr lang="zh-CN" altLang="en-US" sz="2400" b="1" dirty="0" smtClean="0">
                <a:solidFill>
                  <a:srgbClr val="FF0000"/>
                </a:solidFill>
                <a:latin typeface="+mn-ea"/>
                <a:cs typeface="+mn-ea"/>
                <a:sym typeface="+mn-ea"/>
              </a:rPr>
              <a:t>开发和支持软件系统</a:t>
            </a:r>
            <a:r>
              <a:rPr lang="zh-CN" altLang="en-US" sz="2400" b="1" dirty="0" smtClean="0">
                <a:latin typeface="+mn-ea"/>
                <a:cs typeface="+mn-ea"/>
                <a:sym typeface="+mn-ea"/>
              </a:rPr>
              <a:t>（如基础软件、支撑软件、应用软件、其他软件等），</a:t>
            </a:r>
            <a:r>
              <a:rPr lang="zh-CN" altLang="en-US" sz="2400" b="1" dirty="0" smtClean="0">
                <a:solidFill>
                  <a:srgbClr val="FF0000"/>
                </a:solidFill>
                <a:latin typeface="+mn-ea"/>
                <a:cs typeface="+mn-ea"/>
                <a:sym typeface="+mn-ea"/>
              </a:rPr>
              <a:t>开发和支持信息管理软件</a:t>
            </a:r>
            <a:r>
              <a:rPr lang="en-US" altLang="zh-CN" sz="2400" b="1" dirty="0" smtClean="0">
                <a:solidFill>
                  <a:srgbClr val="FF0000"/>
                </a:solidFill>
                <a:latin typeface="+mn-ea"/>
                <a:cs typeface="+mn-ea"/>
                <a:sym typeface="+mn-ea"/>
              </a:rPr>
              <a:t>/</a:t>
            </a:r>
            <a:r>
              <a:rPr lang="zh-CN" altLang="en-US" sz="2400" b="1" dirty="0" smtClean="0">
                <a:solidFill>
                  <a:srgbClr val="FF0000"/>
                </a:solidFill>
                <a:latin typeface="+mn-ea"/>
                <a:cs typeface="+mn-ea"/>
                <a:sym typeface="+mn-ea"/>
              </a:rPr>
              <a:t>系统</a:t>
            </a:r>
            <a:r>
              <a:rPr lang="zh-CN" altLang="en-US" sz="2400" b="1" dirty="0" smtClean="0">
                <a:latin typeface="+mn-ea"/>
                <a:cs typeface="+mn-ea"/>
                <a:sym typeface="+mn-ea"/>
              </a:rPr>
              <a:t>（如</a:t>
            </a:r>
            <a:r>
              <a:rPr lang="en-US" altLang="zh-CN" sz="2400" b="1" dirty="0" smtClean="0">
                <a:latin typeface="+mn-ea"/>
                <a:cs typeface="+mn-ea"/>
                <a:sym typeface="+mn-ea"/>
              </a:rPr>
              <a:t>ERP</a:t>
            </a:r>
            <a:r>
              <a:rPr lang="zh-CN" altLang="en-US" sz="2400" b="1" dirty="0" smtClean="0">
                <a:latin typeface="+mn-ea"/>
                <a:cs typeface="+mn-ea"/>
                <a:sym typeface="+mn-ea"/>
              </a:rPr>
              <a:t>、</a:t>
            </a:r>
            <a:r>
              <a:rPr lang="en-US" altLang="zh-CN" sz="2400" b="1" dirty="0" smtClean="0">
                <a:latin typeface="+mn-ea"/>
                <a:cs typeface="+mn-ea"/>
                <a:sym typeface="+mn-ea"/>
              </a:rPr>
              <a:t>CRM</a:t>
            </a:r>
            <a:r>
              <a:rPr lang="zh-CN" altLang="en-US" sz="2400" b="1" dirty="0" smtClean="0">
                <a:latin typeface="+mn-ea"/>
                <a:cs typeface="+mn-ea"/>
                <a:sym typeface="+mn-ea"/>
              </a:rPr>
              <a:t>、</a:t>
            </a:r>
            <a:r>
              <a:rPr lang="en-US" altLang="zh-CN" sz="2400" b="1" dirty="0" smtClean="0">
                <a:latin typeface="+mn-ea"/>
                <a:cs typeface="+mn-ea"/>
                <a:sym typeface="+mn-ea"/>
              </a:rPr>
              <a:t>HR</a:t>
            </a:r>
            <a:r>
              <a:rPr lang="zh-CN" altLang="en-US" sz="2400" b="1" dirty="0" smtClean="0">
                <a:latin typeface="+mn-ea"/>
                <a:cs typeface="+mn-ea"/>
                <a:sym typeface="+mn-ea"/>
              </a:rPr>
              <a:t>、数据库、地理信息系统、供应链管理系统），</a:t>
            </a:r>
            <a:r>
              <a:rPr lang="zh-CN" altLang="en-US" sz="2400" b="1" dirty="0" smtClean="0">
                <a:solidFill>
                  <a:srgbClr val="FF0000"/>
                </a:solidFill>
                <a:latin typeface="+mn-ea"/>
                <a:cs typeface="+mn-ea"/>
                <a:sym typeface="+mn-ea"/>
              </a:rPr>
              <a:t>开发和支持</a:t>
            </a:r>
            <a:r>
              <a:rPr lang="en-US" altLang="zh-CN" sz="2400" b="1" dirty="0" smtClean="0">
                <a:solidFill>
                  <a:srgbClr val="FF0000"/>
                </a:solidFill>
                <a:latin typeface="+mn-ea"/>
                <a:cs typeface="+mn-ea"/>
                <a:sym typeface="+mn-ea"/>
              </a:rPr>
              <a:t>Web</a:t>
            </a:r>
            <a:r>
              <a:rPr lang="zh-CN" altLang="en-US" sz="2400" b="1" dirty="0" smtClean="0">
                <a:solidFill>
                  <a:srgbClr val="FF0000"/>
                </a:solidFill>
                <a:latin typeface="+mn-ea"/>
                <a:cs typeface="+mn-ea"/>
                <a:sym typeface="+mn-ea"/>
              </a:rPr>
              <a:t>解决方案</a:t>
            </a:r>
            <a:r>
              <a:rPr lang="zh-CN" altLang="en-US" sz="2400" b="1" dirty="0" smtClean="0">
                <a:latin typeface="+mn-ea"/>
                <a:cs typeface="+mn-ea"/>
                <a:sym typeface="+mn-ea"/>
              </a:rPr>
              <a:t>（如开发自己企业的网站、应用程序、电子商务解决方案等），</a:t>
            </a:r>
            <a:r>
              <a:rPr lang="en-US" altLang="zh-CN" sz="2400" b="1" dirty="0" smtClean="0">
                <a:solidFill>
                  <a:srgbClr val="FF0000"/>
                </a:solidFill>
                <a:latin typeface="+mn-ea"/>
                <a:cs typeface="+mn-ea"/>
                <a:sym typeface="+mn-ea"/>
              </a:rPr>
              <a:t>ICT</a:t>
            </a:r>
            <a:r>
              <a:rPr lang="zh-CN" altLang="en-US" sz="2400" b="1" dirty="0" smtClean="0">
                <a:solidFill>
                  <a:srgbClr val="FF0000"/>
                </a:solidFill>
                <a:latin typeface="+mn-ea"/>
                <a:cs typeface="+mn-ea"/>
                <a:sym typeface="+mn-ea"/>
              </a:rPr>
              <a:t>安全和数据保护</a:t>
            </a:r>
            <a:r>
              <a:rPr lang="zh-CN" altLang="en-US" sz="2400" b="1" dirty="0" smtClean="0">
                <a:latin typeface="+mn-ea"/>
                <a:cs typeface="+mn-ea"/>
                <a:sym typeface="+mn-ea"/>
              </a:rPr>
              <a:t>（如安全测试、安全培训、解决</a:t>
            </a:r>
            <a:r>
              <a:rPr lang="en-US" altLang="zh-CN" sz="2400" b="1" dirty="0" smtClean="0">
                <a:latin typeface="+mn-ea"/>
                <a:cs typeface="+mn-ea"/>
                <a:sym typeface="+mn-ea"/>
              </a:rPr>
              <a:t>ICT</a:t>
            </a:r>
            <a:r>
              <a:rPr lang="zh-CN" altLang="en-US" sz="2400" b="1" dirty="0" smtClean="0">
                <a:latin typeface="+mn-ea"/>
                <a:cs typeface="+mn-ea"/>
                <a:sym typeface="+mn-ea"/>
              </a:rPr>
              <a:t>安全事件等）</a:t>
            </a:r>
            <a:r>
              <a:rPr lang="zh-CN" altLang="en-US" sz="2400" b="1" dirty="0" smtClean="0">
                <a:latin typeface="微软雅黑" panose="020B0503020204020204" charset="-122"/>
                <a:ea typeface="微软雅黑" panose="020B0503020204020204" charset="-122"/>
                <a:sym typeface="+mn-ea"/>
              </a:rPr>
              <a:t>。</a:t>
            </a:r>
            <a:endParaRPr lang="zh-CN" altLang="en-US"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398780"/>
          </a:xfrm>
          <a:prstGeom prst="rect">
            <a:avLst/>
          </a:prstGeom>
          <a:solidFill>
            <a:srgbClr val="0070C0"/>
          </a:solidFill>
        </p:spPr>
        <p:txBody>
          <a:bodyPr wrap="square">
            <a:sp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02</a:t>
            </a:r>
            <a:r>
              <a:rPr lang="zh-CN" altLang="en-US" sz="2000" b="1" kern="100" dirty="0" smtClean="0">
                <a:solidFill>
                  <a:schemeClr val="bg1"/>
                </a:solidFill>
                <a:effectLst/>
                <a:latin typeface="微软雅黑" panose="020B0503020204020204" charset="-122"/>
                <a:ea typeface="微软雅黑" panose="020B0503020204020204" charset="-122"/>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52145"/>
            <a:ext cx="8229600" cy="45402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033145" y="1772920"/>
            <a:ext cx="7653655" cy="4838700"/>
          </a:xfrm>
        </p:spPr>
        <p:txBody>
          <a:bodyPr/>
          <a:lstStyle/>
          <a:p>
            <a:pPr lvl="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3.企业因购买软硬件及其他信息技术服务，而导致供货方或提供技术一方的法人单位，向本企业派驻的信息技术人员，不计入本企业的信息技术人员统计范围。（</a:t>
            </a:r>
            <a:r>
              <a:rPr lang="en-US" altLang="zh-CN" sz="2400" b="1" dirty="0" smtClean="0">
                <a:solidFill>
                  <a:schemeClr val="tx1"/>
                </a:solidFill>
                <a:cs typeface="Arial" panose="020B0604020202020204" pitchFamily="34" charset="0"/>
                <a:sym typeface="+mn-ea"/>
              </a:rPr>
              <a:t>即</a:t>
            </a:r>
            <a:r>
              <a:rPr lang="zh-CN" altLang="en-US" sz="2400" b="1" dirty="0" smtClean="0">
                <a:solidFill>
                  <a:schemeClr val="tx1"/>
                </a:solidFill>
                <a:cs typeface="Arial" panose="020B0604020202020204" pitchFamily="34" charset="0"/>
                <a:sym typeface="+mn-ea"/>
              </a:rPr>
              <a:t>进驻本企业的</a:t>
            </a:r>
            <a:r>
              <a:rPr lang="en-US" altLang="zh-CN" sz="2400" b="1" dirty="0" err="1" smtClean="0">
                <a:solidFill>
                  <a:schemeClr val="tx1"/>
                </a:solidFill>
                <a:cs typeface="Arial" panose="020B0604020202020204" pitchFamily="34" charset="0"/>
                <a:sym typeface="+mn-ea"/>
              </a:rPr>
              <a:t>服务外包人员不在</a:t>
            </a:r>
            <a:r>
              <a:rPr lang="zh-CN" altLang="en-US" sz="2400" b="1" dirty="0" smtClean="0">
                <a:solidFill>
                  <a:schemeClr val="tx1"/>
                </a:solidFill>
                <a:cs typeface="Arial" panose="020B0604020202020204" pitchFamily="34" charset="0"/>
                <a:sym typeface="+mn-ea"/>
              </a:rPr>
              <a:t>本企业</a:t>
            </a:r>
            <a:r>
              <a:rPr lang="en-US" altLang="zh-CN" sz="2400" b="1" dirty="0" err="1" smtClean="0">
                <a:solidFill>
                  <a:schemeClr val="tx1"/>
                </a:solidFill>
                <a:cs typeface="Arial" panose="020B0604020202020204" pitchFamily="34" charset="0"/>
                <a:sym typeface="+mn-ea"/>
              </a:rPr>
              <a:t>统计范围</a:t>
            </a:r>
            <a:r>
              <a:rPr lang="zh-CN" altLang="en-US" sz="2400" b="1" dirty="0">
                <a:solidFill>
                  <a:schemeClr val="tx1"/>
                </a:solidFill>
                <a:cs typeface="Arial" panose="020B0604020202020204" pitchFamily="34" charset="0"/>
                <a:sym typeface="+mn-ea"/>
              </a:rPr>
              <a:t>，</a:t>
            </a:r>
            <a:r>
              <a:rPr lang="en-US" altLang="zh-CN" sz="2400" b="1" dirty="0" err="1">
                <a:solidFill>
                  <a:schemeClr val="tx1"/>
                </a:solidFill>
                <a:cs typeface="Arial" panose="020B0604020202020204" pitchFamily="34" charset="0"/>
                <a:sym typeface="+mn-ea"/>
              </a:rPr>
              <a:t>应计入供货方法人单位的信息技术人员</a:t>
            </a:r>
            <a:r>
              <a:rPr lang="en-US" altLang="zh-CN" sz="2400" b="1" dirty="0" smtClean="0">
                <a:solidFill>
                  <a:schemeClr val="tx1"/>
                </a:solidFill>
                <a:cs typeface="Arial" panose="020B0604020202020204" pitchFamily="34" charset="0"/>
                <a:sym typeface="+mn-ea"/>
              </a:rPr>
              <a:t>。）</a:t>
            </a:r>
          </a:p>
          <a:p>
            <a:pPr lvl="0" algn="l">
              <a:spcBef>
                <a:spcPts val="1200"/>
              </a:spcBef>
              <a:buFont typeface="Wingdings" panose="05000000000000000000" pitchFamily="2" charset="2"/>
              <a:buChar char="Ø"/>
            </a:pPr>
            <a:endParaRPr lang="en-US" altLang="zh-CN" sz="2400" b="1" dirty="0">
              <a:solidFill>
                <a:schemeClr val="tx1"/>
              </a:solidFill>
              <a:cs typeface="Arial" panose="020B0604020202020204" pitchFamily="34" charset="0"/>
              <a:sym typeface="+mn-ea"/>
            </a:endParaRPr>
          </a:p>
          <a:p>
            <a:pPr lvl="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4.</a:t>
            </a:r>
            <a:r>
              <a:rPr lang="zh-CN" altLang="zh-CN" sz="2400" b="1" dirty="0">
                <a:solidFill>
                  <a:schemeClr val="tx1"/>
                </a:solidFill>
                <a:cs typeface="Arial" panose="020B0604020202020204" pitchFamily="34" charset="0"/>
                <a:sym typeface="+mn-ea"/>
              </a:rPr>
              <a:t>信息技术工作的人员既包括为企业内部运营提供信息技术支持的人员，也包括企业中向外部客户提供信息技术服务的人员。</a:t>
            </a:r>
            <a:endParaRPr lang="zh-CN" altLang="zh-CN"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398780"/>
          </a:xfrm>
          <a:prstGeom prst="rect">
            <a:avLst/>
          </a:prstGeom>
          <a:solidFill>
            <a:srgbClr val="0070C0"/>
          </a:solidFill>
        </p:spPr>
        <p:txBody>
          <a:bodyPr wrap="square">
            <a:sp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02</a:t>
            </a:r>
            <a:r>
              <a:rPr lang="zh-CN" altLang="en-US" sz="2000" b="1" kern="100" dirty="0" smtClean="0">
                <a:solidFill>
                  <a:schemeClr val="bg1"/>
                </a:solidFill>
                <a:effectLst/>
                <a:latin typeface="微软雅黑" panose="020B0503020204020204" charset="-122"/>
                <a:ea typeface="微软雅黑" panose="020B0503020204020204" charset="-122"/>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54800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1115671" y="1845297"/>
            <a:ext cx="7653655" cy="4838700"/>
          </a:xfrm>
          <a:prstGeom prst="rect">
            <a:avLst/>
          </a:prstGeom>
        </p:spPr>
        <p:txBody>
          <a:bodyPr/>
          <a:lstStyle/>
          <a:p>
            <a:pPr marL="342900" marR="0" lvl="0" indent="-342900" algn="l" defTabSz="914400" rtl="0" eaLnBrk="0" fontAlgn="base" latinLnBrk="0" hangingPunct="0">
              <a:lnSpc>
                <a:spcPct val="100000"/>
              </a:lnSpc>
              <a:spcBef>
                <a:spcPts val="1200"/>
              </a:spcBef>
              <a:spcAft>
                <a:spcPct val="0"/>
              </a:spcAft>
              <a:buClrTx/>
              <a:buSzTx/>
              <a:buFont typeface="Wingdings" panose="05000000000000000000" pitchFamily="2" charset="2"/>
              <a:buChar char="n"/>
              <a:defRPr/>
            </a:pPr>
            <a:r>
              <a:rPr lang="zh-CN" altLang="en-US" sz="2400" b="1" kern="0" dirty="0" smtClean="0">
                <a:solidFill>
                  <a:schemeClr val="tx1"/>
                </a:solidFill>
                <a:effectLst>
                  <a:outerShdw blurRad="38100" dist="38100" dir="2700000" algn="tl">
                    <a:srgbClr val="000000">
                      <a:alpha val="43137"/>
                    </a:srgbClr>
                  </a:outerShdw>
                </a:effectLst>
                <a:latin typeface="+mn-ea"/>
                <a:ea typeface="+mn-ea"/>
                <a:sym typeface="+mn-ea"/>
              </a:rPr>
              <a:t>注意事项</a:t>
            </a:r>
            <a:endParaRPr kumimoji="1" lang="zh-CN" altLang="en-US"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ea"/>
              <a:ea typeface="+mn-ea"/>
              <a:cs typeface="+mn-cs"/>
            </a:endParaRPr>
          </a:p>
          <a:p>
            <a:pPr marL="342900" indent="-342900" algn="l">
              <a:spcBef>
                <a:spcPts val="1200"/>
              </a:spcBef>
              <a:buFont typeface="Wingdings" panose="05000000000000000000" pitchFamily="2" charset="2"/>
              <a:buChar char="Ø"/>
            </a:pPr>
            <a:r>
              <a:rPr kumimoji="1" lang="en-US" altLang="zh-CN"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rPr>
              <a:t>1.</a:t>
            </a:r>
            <a:r>
              <a:rPr lang="en-US" altLang="zh-CN"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信息技术人员平均人数应小于从业人员年平均人数。 </a:t>
            </a:r>
            <a:endParaRPr lang="en-US" altLang="zh-CN" sz="2400" b="1" dirty="0" smtClean="0">
              <a:solidFill>
                <a:schemeClr val="tx1"/>
              </a:solidFill>
              <a:cs typeface="Arial" panose="020B0604020202020204" pitchFamily="34" charset="0"/>
            </a:endParaRPr>
          </a:p>
          <a:p>
            <a:pPr marL="342900" indent="-342900" algn="l">
              <a:spcBef>
                <a:spcPts val="1200"/>
              </a:spcBef>
              <a:buFont typeface="Wingdings" panose="05000000000000000000" pitchFamily="2" charset="2"/>
              <a:buChar char="Ø"/>
            </a:pPr>
            <a:r>
              <a:rPr lang="en-US" altLang="zh-CN" sz="2400" b="1" dirty="0" smtClean="0">
                <a:solidFill>
                  <a:schemeClr val="tx1"/>
                </a:solidFill>
                <a:cs typeface="Arial" panose="020B0604020202020204" pitchFamily="34" charset="0"/>
                <a:sym typeface="+mn-ea"/>
              </a:rPr>
              <a:t>2.</a:t>
            </a:r>
            <a:r>
              <a:rPr lang="zh-CN" altLang="en-US" sz="2400" b="1" dirty="0" smtClean="0">
                <a:solidFill>
                  <a:schemeClr val="tx1"/>
                </a:solidFill>
                <a:cs typeface="Arial" panose="020B0604020202020204" pitchFamily="34" charset="0"/>
                <a:sym typeface="+mn-ea"/>
              </a:rPr>
              <a:t>企业的行业类别属于信息传输、软件和信息技术服务业，不应该没有信息技术人员。 </a:t>
            </a:r>
            <a:endParaRPr lang="en-US" altLang="zh-CN" sz="2400" b="1" dirty="0" smtClean="0">
              <a:solidFill>
                <a:schemeClr val="tx1"/>
              </a:solidFill>
              <a:cs typeface="Arial" panose="020B0604020202020204" pitchFamily="34" charset="0"/>
            </a:endParaRPr>
          </a:p>
          <a:p>
            <a:pPr marL="342900" indent="-342900" algn="l">
              <a:spcBef>
                <a:spcPts val="1200"/>
              </a:spcBef>
              <a:buFont typeface="Wingdings" panose="05000000000000000000" pitchFamily="2" charset="2"/>
              <a:buChar char="Ø"/>
            </a:pPr>
            <a:r>
              <a:rPr lang="en-US" altLang="zh-CN" sz="2400" b="1" dirty="0" smtClean="0">
                <a:solidFill>
                  <a:schemeClr val="tx1"/>
                </a:solidFill>
                <a:cs typeface="Arial" panose="020B0604020202020204" pitchFamily="34" charset="0"/>
                <a:sym typeface="+mn-ea"/>
              </a:rPr>
              <a:t>3.企业上年有信息技术人员，</a:t>
            </a:r>
            <a:r>
              <a:rPr lang="zh-CN" altLang="en-US" sz="2400" b="1" dirty="0" smtClean="0">
                <a:solidFill>
                  <a:schemeClr val="tx1"/>
                </a:solidFill>
                <a:cs typeface="Arial" panose="020B0604020202020204" pitchFamily="34" charset="0"/>
                <a:sym typeface="+mn-ea"/>
              </a:rPr>
              <a:t>今</a:t>
            </a:r>
            <a:r>
              <a:rPr lang="en-US" altLang="zh-CN" sz="2400" b="1" dirty="0" err="1" smtClean="0">
                <a:solidFill>
                  <a:schemeClr val="tx1"/>
                </a:solidFill>
                <a:cs typeface="Arial" panose="020B0604020202020204" pitchFamily="34" charset="0"/>
                <a:sym typeface="+mn-ea"/>
              </a:rPr>
              <a:t>年没有</a:t>
            </a:r>
            <a:r>
              <a:rPr lang="zh-CN" altLang="zh-CN" sz="2400" b="1" dirty="0" err="1" smtClean="0">
                <a:solidFill>
                  <a:schemeClr val="tx1"/>
                </a:solidFill>
                <a:cs typeface="Arial" panose="020B0604020202020204" pitchFamily="34" charset="0"/>
                <a:sym typeface="+mn-ea"/>
              </a:rPr>
              <a:t>需要重点关注</a:t>
            </a:r>
            <a:r>
              <a:rPr lang="zh-CN" altLang="en-US" sz="2400" b="1" dirty="0" smtClean="0">
                <a:solidFill>
                  <a:schemeClr val="tx1"/>
                </a:solidFill>
                <a:cs typeface="Arial" panose="020B0604020202020204" pitchFamily="34" charset="0"/>
                <a:sym typeface="+mn-ea"/>
              </a:rPr>
              <a:t>。 </a:t>
            </a:r>
          </a:p>
          <a:p>
            <a:pPr marL="342900" marR="0" lvl="0" indent="-342900" algn="l"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endParaRPr kumimoji="1" lang="zh-CN" altLang="en-US"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endParaRPr>
          </a:p>
        </p:txBody>
      </p:sp>
      <p:grpSp>
        <p:nvGrpSpPr>
          <p:cNvPr id="4" name="组合 3"/>
          <p:cNvGrpSpPr/>
          <p:nvPr/>
        </p:nvGrpSpPr>
        <p:grpSpPr>
          <a:xfrm>
            <a:off x="0" y="45085"/>
            <a:ext cx="9143365" cy="6812915"/>
            <a:chOff x="0" y="71"/>
            <a:chExt cx="14399" cy="10729"/>
          </a:xfrm>
        </p:grpSpPr>
        <p:grpSp>
          <p:nvGrpSpPr>
            <p:cNvPr id="2" name="组合 1"/>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398780"/>
          </a:xfrm>
          <a:prstGeom prst="rect">
            <a:avLst/>
          </a:prstGeom>
          <a:solidFill>
            <a:srgbClr val="0070C0"/>
          </a:solidFill>
        </p:spPr>
        <p:txBody>
          <a:bodyPr wrap="square">
            <a:sp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02</a:t>
            </a:r>
            <a:r>
              <a:rPr lang="zh-CN" altLang="en-US" sz="2000" b="1" kern="100" dirty="0" smtClean="0">
                <a:solidFill>
                  <a:schemeClr val="bg1"/>
                </a:solidFill>
                <a:effectLst/>
                <a:latin typeface="微软雅黑" panose="020B0503020204020204" charset="-122"/>
                <a:ea typeface="微软雅黑" panose="020B0503020204020204" charset="-122"/>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6545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607695" y="1629410"/>
            <a:ext cx="8216265" cy="483870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n"/>
              <a:defRPr/>
            </a:pPr>
            <a:r>
              <a:rPr kumimoji="1" lang="zh-CN" altLang="en-US"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ea"/>
                <a:ea typeface="+mn-ea"/>
                <a:cs typeface="+mn-cs"/>
                <a:sym typeface="+mn-ea"/>
              </a:rPr>
              <a:t>释义</a:t>
            </a:r>
            <a:endParaRPr kumimoji="1" lang="zh-CN" altLang="en-US"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endParaRPr>
          </a:p>
          <a:p>
            <a:pPr marL="342900" lvl="0" indent="-342900" algn="l" eaLnBrk="0" hangingPunct="0">
              <a:spcBef>
                <a:spcPts val="1200"/>
              </a:spcBef>
              <a:buFont typeface="Wingdings" panose="05000000000000000000" pitchFamily="2" charset="2"/>
              <a:buChar char="Ø"/>
            </a:pPr>
            <a:r>
              <a:rPr lang="en-US" altLang="zh-CN" sz="2400" b="1" kern="0" dirty="0" smtClean="0">
                <a:solidFill>
                  <a:schemeClr val="tx1"/>
                </a:solidFill>
                <a:latin typeface="+mn-lt"/>
                <a:ea typeface="+mn-ea"/>
                <a:cs typeface="Arial" panose="020B0604020202020204" pitchFamily="34" charset="0"/>
                <a:sym typeface="+mn-ea"/>
              </a:rPr>
              <a:t>1.</a:t>
            </a:r>
            <a:r>
              <a:rPr lang="zh-CN" altLang="en-US" sz="2400" b="1" kern="0" dirty="0" smtClean="0">
                <a:solidFill>
                  <a:schemeClr val="tx1"/>
                </a:solidFill>
                <a:latin typeface="+mn-lt"/>
                <a:ea typeface="+mn-ea"/>
                <a:cs typeface="Arial" panose="020B0604020202020204" pitchFamily="34" charset="0"/>
                <a:sym typeface="+mn-ea"/>
              </a:rPr>
              <a:t>指为企业</a:t>
            </a:r>
            <a:r>
              <a:rPr lang="zh-CN" altLang="en-US" sz="2400" b="1" kern="0" dirty="0" smtClean="0">
                <a:solidFill>
                  <a:srgbClr val="FF0000"/>
                </a:solidFill>
                <a:latin typeface="+mn-lt"/>
                <a:ea typeface="+mn-ea"/>
                <a:cs typeface="Arial" panose="020B0604020202020204" pitchFamily="34" charset="0"/>
                <a:sym typeface="+mn-ea"/>
              </a:rPr>
              <a:t>当年</a:t>
            </a:r>
            <a:r>
              <a:rPr lang="zh-CN" altLang="en-US" sz="2400" b="1" kern="0" dirty="0" smtClean="0">
                <a:solidFill>
                  <a:schemeClr val="tx1"/>
                </a:solidFill>
                <a:latin typeface="+mn-lt"/>
                <a:ea typeface="+mn-ea"/>
                <a:cs typeface="Arial" panose="020B0604020202020204" pitchFamily="34" charset="0"/>
                <a:sym typeface="+mn-ea"/>
              </a:rPr>
              <a:t>发生的与信息化相关的成本、费用，</a:t>
            </a:r>
            <a:r>
              <a:rPr lang="zh-CN" altLang="en-US" sz="2400" b="1" kern="0" dirty="0" smtClean="0">
                <a:solidFill>
                  <a:srgbClr val="FF0000"/>
                </a:solidFill>
                <a:latin typeface="+mn-lt"/>
                <a:ea typeface="+mn-ea"/>
                <a:cs typeface="Arial" panose="020B0604020202020204" pitchFamily="34" charset="0"/>
                <a:sym typeface="+mn-ea"/>
              </a:rPr>
              <a:t>不包括信息技术人员劳动报酬</a:t>
            </a:r>
            <a:r>
              <a:rPr lang="zh-CN" altLang="en-US" sz="2400" b="1" kern="0" dirty="0" smtClean="0">
                <a:solidFill>
                  <a:schemeClr val="tx1"/>
                </a:solidFill>
                <a:latin typeface="+mn-lt"/>
                <a:ea typeface="+mn-ea"/>
                <a:cs typeface="Arial" panose="020B0604020202020204" pitchFamily="34" charset="0"/>
                <a:sym typeface="+mn-ea"/>
              </a:rPr>
              <a:t>，有关数据可以从会计科目的二、三级科目取得。具体内容包括企业在信息化、数字化方面发生的硬件投入、软件投入和信息技术服务投入。</a:t>
            </a:r>
          </a:p>
          <a:p>
            <a:pPr marL="342900" lvl="0" indent="-342900" algn="l" eaLnBrk="0" hangingPunct="0">
              <a:spcBef>
                <a:spcPts val="1200"/>
              </a:spcBef>
              <a:buFont typeface="Wingdings" panose="05000000000000000000" pitchFamily="2" charset="2"/>
              <a:buChar char="Ø"/>
            </a:pPr>
            <a:r>
              <a:rPr lang="zh-CN" altLang="en-US" sz="2400" b="1" u="sng" kern="0" dirty="0" smtClean="0">
                <a:solidFill>
                  <a:schemeClr val="tx1"/>
                </a:solidFill>
                <a:latin typeface="+mn-lt"/>
                <a:ea typeface="+mn-ea"/>
                <a:cs typeface="Arial" panose="020B0604020202020204" pitchFamily="34" charset="0"/>
                <a:sym typeface="宋体" panose="02010600030101010101" pitchFamily="2" charset="-122"/>
              </a:rPr>
              <a:t>硬件投入</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指企业在信息化、数字化相关的硬件设备上的投入，具体表现为企业</a:t>
            </a:r>
            <a:r>
              <a:rPr lang="zh-CN" altLang="en-US" sz="2400" b="1" kern="0" dirty="0" smtClean="0">
                <a:solidFill>
                  <a:srgbClr val="FF0000"/>
                </a:solidFill>
                <a:latin typeface="+mn-lt"/>
                <a:ea typeface="+mn-ea"/>
                <a:cs typeface="Arial" panose="020B0604020202020204" pitchFamily="34" charset="0"/>
                <a:sym typeface="宋体" panose="02010600030101010101" pitchFamily="2" charset="-122"/>
              </a:rPr>
              <a:t>计入本年成本、费用</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的《数字经济主要产品和服务目录》中“产品类”投入。</a:t>
            </a:r>
          </a:p>
          <a:p>
            <a:pPr marL="342900" lvl="0" indent="-342900" algn="l" eaLnBrk="0" hangingPunct="0">
              <a:spcBef>
                <a:spcPts val="1200"/>
              </a:spcBef>
              <a:buFont typeface="Wingdings" panose="05000000000000000000" pitchFamily="2" charset="2"/>
              <a:buChar char="Ø"/>
            </a:pPr>
            <a:r>
              <a:rPr lang="zh-CN" altLang="en-US" sz="2400" b="1" u="sng" kern="0" dirty="0" smtClean="0">
                <a:solidFill>
                  <a:schemeClr val="tx1"/>
                </a:solidFill>
                <a:latin typeface="+mn-lt"/>
                <a:ea typeface="+mn-ea"/>
                <a:cs typeface="Arial" panose="020B0604020202020204" pitchFamily="34" charset="0"/>
                <a:sym typeface="宋体" panose="02010600030101010101" pitchFamily="2" charset="-122"/>
              </a:rPr>
              <a:t> 软件投入和信息技术服务投入</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指企业在信息化、数字化相关的软件和信息技术服务方面的投入，具体表现为企业</a:t>
            </a:r>
            <a:r>
              <a:rPr lang="zh-CN" altLang="en-US" sz="2400" b="1" kern="0" dirty="0" smtClean="0">
                <a:solidFill>
                  <a:srgbClr val="FF0000"/>
                </a:solidFill>
                <a:latin typeface="+mn-lt"/>
                <a:ea typeface="+mn-ea"/>
                <a:cs typeface="Arial" panose="020B0604020202020204" pitchFamily="34" charset="0"/>
                <a:sym typeface="宋体" panose="02010600030101010101" pitchFamily="2" charset="-122"/>
              </a:rPr>
              <a:t>计入本年成本、费用</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的《数字经济主要产品和服务目录》中“服务类”和“应用技术类”投入。</a:t>
            </a:r>
            <a:endParaRPr lang="zh-CN" altLang="en-US" sz="2400" b="1" kern="0" dirty="0" smtClean="0">
              <a:solidFill>
                <a:schemeClr val="tx1"/>
              </a:solidFill>
              <a:latin typeface="+mn-lt"/>
              <a:ea typeface="+mn-ea"/>
              <a:cs typeface="Arial" panose="020B0604020202020204" pitchFamily="34" charset="0"/>
              <a:sym typeface="+mn-ea"/>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p>
        </p:txBody>
      </p:sp>
      <p:grpSp>
        <p:nvGrpSpPr>
          <p:cNvPr id="4" name="组合 3"/>
          <p:cNvGrpSpPr/>
          <p:nvPr/>
        </p:nvGrpSpPr>
        <p:grpSpPr>
          <a:xfrm>
            <a:off x="0" y="45085"/>
            <a:ext cx="9143365" cy="6812915"/>
            <a:chOff x="0" y="71"/>
            <a:chExt cx="14399" cy="10729"/>
          </a:xfrm>
        </p:grpSpPr>
        <p:grpSp>
          <p:nvGrpSpPr>
            <p:cNvPr id="2" name="组合 1"/>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25220"/>
            <a:ext cx="7960995" cy="398780"/>
          </a:xfrm>
          <a:prstGeom prst="rect">
            <a:avLst/>
          </a:prstGeom>
          <a:solidFill>
            <a:srgbClr val="0070C0"/>
          </a:solidFill>
        </p:spPr>
        <p:txBody>
          <a:bodyPr wrap="square">
            <a:sp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5473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701165"/>
            <a:ext cx="8014335" cy="4927600"/>
          </a:xfrm>
        </p:spPr>
        <p:txBody>
          <a:bodyPr/>
          <a:lstStyle/>
          <a:p>
            <a:pPr marL="0" indent="0" algn="just">
              <a:lnSpc>
                <a:spcPct val="150000"/>
              </a:lnSpc>
              <a:buNone/>
            </a:pPr>
            <a:r>
              <a:rPr lang="zh-CN" altLang="en-US" sz="2400" b="1" dirty="0" smtClean="0">
                <a:latin typeface="微软雅黑" panose="020B0503020204020204" charset="-122"/>
                <a:ea typeface="微软雅黑" panose="020B0503020204020204" charset="-122"/>
                <a:sym typeface="+mn-ea"/>
              </a:rPr>
              <a:t>注意事项：</a:t>
            </a:r>
            <a:endParaRPr lang="en-US" altLang="zh-CN" sz="2400" b="1" dirty="0" smtClean="0">
              <a:latin typeface="微软雅黑" panose="020B0503020204020204" charset="-122"/>
              <a:ea typeface="微软雅黑" panose="020B0503020204020204" charset="-122"/>
            </a:endParaRPr>
          </a:p>
          <a:p>
            <a:pPr marL="0" indent="0" algn="just" latinLnBrk="0">
              <a:lnSpc>
                <a:spcPts val="2700"/>
              </a:lnSpc>
              <a:spcBef>
                <a:spcPts val="0"/>
              </a:spcBef>
              <a:buNone/>
            </a:pPr>
            <a:r>
              <a:rPr lang="en-US" altLang="zh-CN" sz="2400" b="1" dirty="0" smtClean="0">
                <a:cs typeface="Arial" panose="020B0604020202020204" pitchFamily="34" charset="0"/>
                <a:sym typeface="宋体" panose="02010600030101010101" pitchFamily="2" charset="-122"/>
              </a:rPr>
              <a:t>1.信息技术服务企业向外部企业提供信息化服务的，不作为本公司信息化投入。</a:t>
            </a:r>
          </a:p>
          <a:p>
            <a:pPr marL="0" indent="0" algn="just" latinLnBrk="0">
              <a:lnSpc>
                <a:spcPts val="2700"/>
              </a:lnSpc>
              <a:spcBef>
                <a:spcPts val="0"/>
              </a:spcBef>
              <a:buNone/>
            </a:pPr>
            <a:endParaRPr lang="en-US" altLang="zh-CN" sz="2400" b="1" dirty="0" smtClean="0">
              <a:cs typeface="Arial" panose="020B0604020202020204" pitchFamily="34" charset="0"/>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2.不</a:t>
            </a:r>
            <a:r>
              <a:rPr lang="en-US" altLang="zh-CN" sz="2400" b="1" dirty="0" smtClean="0">
                <a:cs typeface="Arial" panose="020B0604020202020204" pitchFamily="34" charset="0"/>
                <a:sym typeface="宋体" panose="02010600030101010101" pitchFamily="2" charset="-122"/>
              </a:rPr>
              <a:t>包括填报企业在第三方平台上提供商品或服务而交给第三方平台的佣金费用。</a:t>
            </a:r>
          </a:p>
          <a:p>
            <a:pPr marL="0" indent="0" algn="just" latinLnBrk="0">
              <a:lnSpc>
                <a:spcPts val="2700"/>
              </a:lnSpc>
              <a:spcBef>
                <a:spcPts val="0"/>
              </a:spcBef>
              <a:buNone/>
            </a:pPr>
            <a:endParaRPr lang="en-US" altLang="zh-CN" sz="2400" b="1" dirty="0" smtClean="0">
              <a:cs typeface="Arial" panose="020B0604020202020204" pitchFamily="34" charset="0"/>
              <a:sym typeface="宋体" panose="02010600030101010101" pitchFamily="2" charset="-122"/>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3.算力基础设施建设（如“机房”）算入信息化投入。</a:t>
            </a:r>
          </a:p>
          <a:p>
            <a:pPr marL="0" indent="0" algn="just" latinLnBrk="0">
              <a:lnSpc>
                <a:spcPts val="2700"/>
              </a:lnSpc>
              <a:spcBef>
                <a:spcPts val="0"/>
              </a:spcBef>
              <a:buNone/>
            </a:pPr>
            <a:endParaRPr lang="en-US" altLang="zh-CN" sz="2400" b="1" dirty="0" smtClean="0">
              <a:cs typeface="Arial" panose="020B0604020202020204" pitchFamily="34" charset="0"/>
              <a:sym typeface="+mn-ea"/>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4.</a:t>
            </a:r>
            <a:r>
              <a:rPr lang="en-US" altLang="zh-CN" sz="2400" b="1" dirty="0" smtClean="0">
                <a:cs typeface="Arial" panose="020B0604020202020204" pitchFamily="34" charset="0"/>
                <a:sym typeface="宋体" panose="02010600030101010101" pitchFamily="2" charset="-122"/>
              </a:rPr>
              <a:t>企业“信息化投入”小于等于 财务状况表中“营业成本+销售费用+管理费用+研发费用+财务费用”指标。</a:t>
            </a:r>
            <a:endParaRPr lang="zh-CN" altLang="en-US" sz="2400" b="1">
              <a:sym typeface="宋体" panose="02010600030101010101" pitchFamily="2" charset="-122"/>
            </a:endParaRPr>
          </a:p>
          <a:p>
            <a:pPr marL="228600" indent="-228600">
              <a:lnSpc>
                <a:spcPct val="90000"/>
              </a:lnSpc>
              <a:spcBef>
                <a:spcPts val="1000"/>
              </a:spcBef>
              <a:buFont typeface="Wingdings" panose="05000000000000000000" pitchFamily="2" charset="2"/>
              <a:buChar char="Ø"/>
              <a:defRPr/>
            </a:pPr>
            <a:endParaRPr lang="en-US" altLang="zh-CN" sz="2400" b="1" dirty="0" smtClean="0">
              <a:solidFill>
                <a:schemeClr val="tx1"/>
              </a:solidFill>
              <a:cs typeface="Arial" panose="020B0604020202020204" pitchFamily="34" charset="0"/>
            </a:endParaRPr>
          </a:p>
          <a:p>
            <a:pPr marL="0" marR="0" lvl="0" indent="0" algn="l" defTabSz="914400" rtl="0" eaLnBrk="0" fontAlgn="base" latinLnBrk="0" hangingPunct="0">
              <a:lnSpc>
                <a:spcPct val="90000"/>
              </a:lnSpc>
              <a:spcBef>
                <a:spcPts val="1000"/>
              </a:spcBef>
              <a:spcAft>
                <a:spcPct val="0"/>
              </a:spcAft>
              <a:buClrTx/>
              <a:buSzTx/>
              <a:buFont typeface="Wingdings" panose="05000000000000000000" pitchFamily="2" charset="2"/>
              <a:buNone/>
              <a:defRPr/>
            </a:pPr>
            <a:endParaRPr lang="en-US" altLang="zh-CN" sz="2400" b="1" dirty="0" smtClean="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96975"/>
            <a:ext cx="7960995" cy="398780"/>
          </a:xfrm>
          <a:prstGeom prst="rect">
            <a:avLst/>
          </a:prstGeom>
          <a:solidFill>
            <a:srgbClr val="0070C0"/>
          </a:solidFill>
        </p:spPr>
        <p:txBody>
          <a:bodyPr wrap="square">
            <a:sp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539750" y="621030"/>
            <a:ext cx="8229600" cy="5257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043940" y="1680845"/>
            <a:ext cx="7825135" cy="4838700"/>
          </a:xfrm>
        </p:spPr>
        <p:txBody>
          <a:bodyPr/>
          <a:lstStyle/>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a:p>
            <a:pPr marL="0" indent="0" algn="l" latinLnBrk="0">
              <a:spcBef>
                <a:spcPts val="1200"/>
              </a:spcBef>
              <a:buFont typeface="Wingdings" panose="05000000000000000000" pitchFamily="2" charset="2"/>
              <a:buNone/>
            </a:pPr>
            <a:r>
              <a:rPr lang="en-US" altLang="zh-CN" sz="2400" b="1" dirty="0" smtClean="0">
                <a:solidFill>
                  <a:schemeClr val="tx1"/>
                </a:solidFill>
                <a:cs typeface="Arial" panose="020B0604020202020204" pitchFamily="34" charset="0"/>
                <a:sym typeface="+mn-ea"/>
              </a:rPr>
              <a:t>5. </a:t>
            </a:r>
            <a:r>
              <a:rPr lang="en-US" altLang="zh-CN" sz="2400" b="1" dirty="0" err="1" smtClean="0">
                <a:solidFill>
                  <a:schemeClr val="tx1"/>
                </a:solidFill>
                <a:cs typeface="Arial" panose="020B0604020202020204" pitchFamily="34" charset="0"/>
                <a:sym typeface="+mn-ea"/>
              </a:rPr>
              <a:t>企业上年同期有信息化投入</a:t>
            </a:r>
            <a:r>
              <a:rPr lang="en-US" altLang="zh-CN" sz="2400" b="1" dirty="0" smtClean="0">
                <a:solidFill>
                  <a:schemeClr val="tx1"/>
                </a:solidFill>
                <a:cs typeface="Arial" panose="020B0604020202020204" pitchFamily="34" charset="0"/>
                <a:sym typeface="+mn-ea"/>
              </a:rPr>
              <a:t>，</a:t>
            </a:r>
            <a:r>
              <a:rPr lang="zh-CN" altLang="zh-CN" sz="2400" b="1" dirty="0" smtClean="0">
                <a:solidFill>
                  <a:schemeClr val="tx1"/>
                </a:solidFill>
                <a:cs typeface="Arial" panose="020B0604020202020204" pitchFamily="34" charset="0"/>
                <a:sym typeface="+mn-ea"/>
              </a:rPr>
              <a:t>今</a:t>
            </a:r>
            <a:r>
              <a:rPr lang="en-US" altLang="zh-CN" sz="2400" b="1" dirty="0" err="1" smtClean="0">
                <a:solidFill>
                  <a:schemeClr val="tx1"/>
                </a:solidFill>
                <a:cs typeface="Arial" panose="020B0604020202020204" pitchFamily="34" charset="0"/>
                <a:sym typeface="+mn-ea"/>
              </a:rPr>
              <a:t>年没有信息化投入</a:t>
            </a:r>
            <a:r>
              <a:rPr lang="zh-CN" altLang="en-US" sz="2400" b="1" dirty="0" smtClean="0">
                <a:solidFill>
                  <a:schemeClr val="tx1"/>
                </a:solidFill>
                <a:cs typeface="Arial" panose="020B0604020202020204" pitchFamily="34" charset="0"/>
                <a:sym typeface="+mn-ea"/>
              </a:rPr>
              <a:t>。</a:t>
            </a:r>
          </a:p>
          <a:p>
            <a:pPr marL="0" indent="0" latinLnBrk="0">
              <a:spcBef>
                <a:spcPts val="1200"/>
              </a:spcBef>
              <a:buFont typeface="Wingdings" panose="05000000000000000000" pitchFamily="2" charset="2"/>
              <a:buNone/>
            </a:pPr>
            <a:r>
              <a:rPr lang="en-US" altLang="zh-CN" sz="2400" b="1" dirty="0" smtClean="0">
                <a:solidFill>
                  <a:schemeClr val="tx1"/>
                </a:solidFill>
                <a:cs typeface="Arial" panose="020B0604020202020204" pitchFamily="34" charset="0"/>
                <a:sym typeface="+mn-ea"/>
              </a:rPr>
              <a:t>6.</a:t>
            </a:r>
            <a:r>
              <a:rPr lang="zh-CN" altLang="en-US" sz="2400" b="1" dirty="0" smtClean="0">
                <a:solidFill>
                  <a:schemeClr val="tx1"/>
                </a:solidFill>
                <a:cs typeface="Arial" panose="020B0604020202020204" pitchFamily="34" charset="0"/>
                <a:sym typeface="+mn-ea"/>
              </a:rPr>
              <a:t>如果企业计算机数比上年增加，或者使用互联网，又或者企业所在的行业类别属于信息传输、软件和信息技术服务业，信息化投入不应该为</a:t>
            </a:r>
            <a:r>
              <a:rPr lang="en-US" altLang="zh-CN" sz="2400" b="1" dirty="0" smtClean="0">
                <a:solidFill>
                  <a:schemeClr val="tx1"/>
                </a:solidFill>
                <a:cs typeface="Arial" panose="020B0604020202020204" pitchFamily="34" charset="0"/>
                <a:sym typeface="+mn-ea"/>
              </a:rPr>
              <a:t>0</a:t>
            </a:r>
            <a:r>
              <a:rPr lang="zh-CN" altLang="en-US" sz="2400" b="1" dirty="0" smtClean="0">
                <a:solidFill>
                  <a:schemeClr val="tx1"/>
                </a:solidFill>
                <a:cs typeface="Arial" panose="020B0604020202020204" pitchFamily="34" charset="0"/>
                <a:sym typeface="+mn-ea"/>
              </a:rPr>
              <a:t>。</a:t>
            </a: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96975"/>
            <a:ext cx="7960995" cy="398780"/>
          </a:xfrm>
          <a:prstGeom prst="rect">
            <a:avLst/>
          </a:prstGeom>
          <a:solidFill>
            <a:srgbClr val="0070C0"/>
          </a:solidFill>
        </p:spPr>
        <p:txBody>
          <a:bodyPr wrap="square">
            <a:sp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65785" y="2493010"/>
            <a:ext cx="8121015" cy="4838700"/>
          </a:xfrm>
        </p:spPr>
        <p:txBody>
          <a:bodyPr/>
          <a:lstStyle/>
          <a:p>
            <a:pPr marL="342900" lvl="0" indent="-342900" algn="l">
              <a:spcBef>
                <a:spcPts val="1200"/>
              </a:spcBef>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释义</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1200"/>
              </a:spcBef>
              <a:buFont typeface="Wingdings" panose="05000000000000000000" pitchFamily="2" charset="2"/>
              <a:buChar char="Ø"/>
            </a:pPr>
            <a:r>
              <a:rPr lang="zh-CN" altLang="en-US" sz="24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rPr>
              <a:t>信息化管理是指</a:t>
            </a:r>
            <a:r>
              <a:rPr lang="zh-CN" altLang="en-US" sz="2400" b="1" dirty="0" smtClean="0">
                <a:latin typeface="宋体" panose="02010600030101010101" pitchFamily="2" charset="-122"/>
                <a:ea typeface="宋体" panose="02010600030101010101" pitchFamily="2" charset="-122"/>
                <a:sym typeface="+mn-ea"/>
              </a:rPr>
              <a:t>是</a:t>
            </a:r>
            <a:r>
              <a:rPr lang="zh-CN" altLang="en-US" sz="2400" b="1" dirty="0">
                <a:latin typeface="宋体" panose="02010600030101010101" pitchFamily="2" charset="-122"/>
                <a:ea typeface="宋体" panose="02010600030101010101" pitchFamily="2" charset="-122"/>
                <a:sym typeface="+mn-ea"/>
              </a:rPr>
              <a:t>指企业通过</a:t>
            </a:r>
            <a:r>
              <a:rPr lang="zh-CN" altLang="en-US" sz="2400" b="1" dirty="0" smtClean="0">
                <a:latin typeface="宋体" panose="02010600030101010101" pitchFamily="2" charset="-122"/>
                <a:ea typeface="宋体" panose="02010600030101010101" pitchFamily="2" charset="-122"/>
                <a:sym typeface="+mn-ea"/>
              </a:rPr>
              <a:t>信息通信技术对企业运营进行管理，对内部和外部的不同资源进行整合优化，提升绩效水平的</a:t>
            </a:r>
            <a:r>
              <a:rPr lang="zh-CN" altLang="en-US" sz="2400" b="1" dirty="0">
                <a:latin typeface="宋体" panose="02010600030101010101" pitchFamily="2" charset="-122"/>
                <a:ea typeface="宋体" panose="02010600030101010101" pitchFamily="2" charset="-122"/>
                <a:sym typeface="+mn-ea"/>
              </a:rPr>
              <a:t>过程。</a:t>
            </a:r>
            <a:r>
              <a:rPr lang="en-US" altLang="zh-CN" sz="2400" dirty="0">
                <a:sym typeface="+mn-ea"/>
              </a:rPr>
              <a:t> </a:t>
            </a:r>
            <a:r>
              <a:rPr lang="en-US" altLang="zh-CN" sz="2400" dirty="0">
                <a:solidFill>
                  <a:srgbClr val="FF0000"/>
                </a:solidFill>
                <a:sym typeface="+mn-ea"/>
              </a:rPr>
              <a:t>——</a:t>
            </a:r>
            <a:r>
              <a:rPr lang="zh-CN" altLang="en-US" sz="2400" dirty="0">
                <a:solidFill>
                  <a:srgbClr val="FF0000"/>
                </a:solidFill>
                <a:sym typeface="+mn-ea"/>
              </a:rPr>
              <a:t>重点在于是否具备相关功能，能够提高流程效率，而不在于软件形式。</a:t>
            </a:r>
            <a:endParaRPr lang="zh-CN" altLang="en-US" sz="2400" b="1" dirty="0">
              <a:latin typeface="微软雅黑" panose="020B0503020204020204" charset="-122"/>
              <a:ea typeface="微软雅黑" panose="020B0503020204020204" charset="-122"/>
            </a:endParaRPr>
          </a:p>
          <a:p>
            <a:pPr marL="342900" indent="-342900" algn="l">
              <a:spcBef>
                <a:spcPts val="1200"/>
              </a:spcBef>
            </a:pPr>
            <a:endParaRPr lang="zh-CN" altLang="en-US" sz="2400" b="1" dirty="0">
              <a:solidFill>
                <a:schemeClr val="tx1"/>
              </a:solidFill>
              <a:latin typeface="+mn-lt"/>
              <a:cs typeface="Arial" panose="020B0604020202020204" pitchFamily="34" charset="0"/>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无 </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42926"/>
            <a:ext cx="8229600" cy="1143000"/>
          </a:xfrm>
          <a:noFill/>
          <a:ln>
            <a:miter lim="800000"/>
          </a:ln>
        </p:spPr>
        <p:txBody>
          <a:bodyPr vert="horz" wrap="square" lIns="91440" tIns="45720" rIns="91440" bIns="45720" numCol="1" anchor="t" anchorCtr="0" compatLnSpc="1"/>
          <a:lstStyle/>
          <a:p>
            <a:r>
              <a:rPr lang="zh-CN" altLang="en-US" b="1" dirty="0">
                <a:solidFill>
                  <a:schemeClr val="tx1"/>
                </a:solidFill>
                <a:latin typeface="等线" panose="02010600030101010101" pitchFamily="2" charset="-122"/>
                <a:ea typeface="等线" panose="02010600030101010101" pitchFamily="2" charset="-122"/>
              </a:rPr>
              <a:t>主要内容</a:t>
            </a:r>
          </a:p>
        </p:txBody>
      </p:sp>
      <p:sp>
        <p:nvSpPr>
          <p:cNvPr id="3075" name="Rectangle 3"/>
          <p:cNvSpPr>
            <a:spLocks noGrp="1" noChangeArrowheads="1"/>
          </p:cNvSpPr>
          <p:nvPr>
            <p:ph type="body" idx="1"/>
          </p:nvPr>
        </p:nvSpPr>
        <p:spPr bwMode="auto">
          <a:xfrm>
            <a:off x="1142976" y="1689120"/>
            <a:ext cx="6456383" cy="3811582"/>
          </a:xfrm>
          <a:noFill/>
          <a:ln>
            <a:miter lim="800000"/>
          </a:ln>
        </p:spPr>
        <p:txBody>
          <a:bodyPr vert="horz" wrap="square" lIns="91440" tIns="45720" rIns="91440" bIns="45720" numCol="1" anchor="t" anchorCtr="0" compatLnSpc="1"/>
          <a:lstStyle/>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sym typeface="+mn-ea"/>
              </a:rPr>
              <a:t>一、新增内容及变化</a:t>
            </a: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二、填报范围及对象</a:t>
            </a:r>
            <a:endParaRPr lang="en-US" altLang="zh-CN"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三、填报方式及要求</a:t>
            </a: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四、指标解释及说明</a:t>
            </a: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五、需要注意的问题</a:t>
            </a:r>
          </a:p>
        </p:txBody>
      </p:sp>
      <p:grpSp>
        <p:nvGrpSpPr>
          <p:cNvPr id="4" name="组合 3"/>
          <p:cNvGrpSpPr/>
          <p:nvPr/>
        </p:nvGrpSpPr>
        <p:grpSpPr>
          <a:xfrm>
            <a:off x="0" y="45085"/>
            <a:ext cx="9143365" cy="6812915"/>
            <a:chOff x="0" y="71"/>
            <a:chExt cx="14399" cy="10729"/>
          </a:xfrm>
        </p:grpSpPr>
        <p:grpSp>
          <p:nvGrpSpPr>
            <p:cNvPr id="3" name="组合 2"/>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0" y="0"/>
                <a:ext cx="19200" cy="1584"/>
                <a:chOff x="0" y="0"/>
                <a:chExt cx="19200" cy="1584"/>
              </a:xfrm>
            </p:grpSpPr>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3"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无 </a:t>
            </a:r>
            <a:endParaRPr lang="zh-CN" altLang="zh-CN" sz="2000" b="1" kern="100" dirty="0">
              <a:solidFill>
                <a:schemeClr val="bg1"/>
              </a:solidFill>
              <a:latin typeface="微软雅黑" panose="020B0503020204020204" charset="-122"/>
              <a:ea typeface="微软雅黑" panose="020B0503020204020204" charset="-122"/>
            </a:endParaRPr>
          </a:p>
        </p:txBody>
      </p:sp>
      <p:graphicFrame>
        <p:nvGraphicFramePr>
          <p:cNvPr id="7" name="表格 6"/>
          <p:cNvGraphicFramePr>
            <a:graphicFrameLocks noGrp="1"/>
          </p:cNvGraphicFramePr>
          <p:nvPr/>
        </p:nvGraphicFramePr>
        <p:xfrm>
          <a:off x="416675" y="2565618"/>
          <a:ext cx="7969885" cy="3858895"/>
        </p:xfrm>
        <a:graphic>
          <a:graphicData uri="http://schemas.openxmlformats.org/drawingml/2006/table">
            <a:tbl>
              <a:tblPr firstRow="1" bandRow="1">
                <a:tableStyleId>{5C22544A-7EE6-4342-B048-85BDC9FD1C3A}</a:tableStyleId>
              </a:tblPr>
              <a:tblGrid>
                <a:gridCol w="1617980"/>
                <a:gridCol w="6351905"/>
              </a:tblGrid>
              <a:tr h="493395">
                <a:tc>
                  <a:txBody>
                    <a:bodyPr/>
                    <a:lstStyle/>
                    <a:p>
                      <a:pPr algn="ctr"/>
                      <a:r>
                        <a:rPr lang="zh-CN" altLang="en-US" dirty="0"/>
                        <a:t>信息化管理</a:t>
                      </a:r>
                    </a:p>
                  </a:txBody>
                  <a:tcPr/>
                </a:tc>
                <a:tc>
                  <a:txBody>
                    <a:bodyPr/>
                    <a:lstStyle/>
                    <a:p>
                      <a:pPr algn="ctr"/>
                      <a:r>
                        <a:rPr lang="zh-CN" altLang="en-US" dirty="0"/>
                        <a:t>功能</a:t>
                      </a:r>
                    </a:p>
                  </a:txBody>
                  <a:tcPr/>
                </a:tc>
              </a:tr>
              <a:tr h="386080">
                <a:tc>
                  <a:txBody>
                    <a:bodyPr/>
                    <a:lstStyle/>
                    <a:p>
                      <a:r>
                        <a:rPr lang="zh-CN" altLang="en-US" sz="1600" dirty="0"/>
                        <a:t>财务管理</a:t>
                      </a:r>
                    </a:p>
                  </a:txBody>
                  <a:tcPr/>
                </a:tc>
                <a:tc>
                  <a:txBody>
                    <a:bodyPr/>
                    <a:lstStyle/>
                    <a:p>
                      <a:r>
                        <a:rPr lang="zh-CN" altLang="en-US" sz="1600" dirty="0"/>
                        <a:t>处理往来流水，生成财务报表</a:t>
                      </a:r>
                    </a:p>
                  </a:txBody>
                  <a:tcPr/>
                </a:tc>
              </a:tr>
              <a:tr h="347345">
                <a:tc>
                  <a:txBody>
                    <a:bodyPr/>
                    <a:lstStyle/>
                    <a:p>
                      <a:r>
                        <a:rPr lang="zh-CN" altLang="en-US" sz="1600" dirty="0"/>
                        <a:t>购销存管理</a:t>
                      </a:r>
                    </a:p>
                  </a:txBody>
                  <a:tcPr/>
                </a:tc>
                <a:tc>
                  <a:txBody>
                    <a:bodyPr/>
                    <a:lstStyle/>
                    <a:p>
                      <a:r>
                        <a:rPr lang="zh-CN" altLang="en-US" sz="1600" dirty="0"/>
                        <a:t>生成并处理采购</a:t>
                      </a:r>
                      <a:r>
                        <a:rPr lang="en-US" altLang="zh-CN" sz="1600" dirty="0"/>
                        <a:t>/</a:t>
                      </a:r>
                      <a:r>
                        <a:rPr lang="zh-CN" altLang="en-US" sz="1600" dirty="0"/>
                        <a:t>销售订单，管理产品库存</a:t>
                      </a:r>
                    </a:p>
                  </a:txBody>
                  <a:tcPr/>
                </a:tc>
              </a:tr>
              <a:tr h="434975">
                <a:tc>
                  <a:txBody>
                    <a:bodyPr/>
                    <a:lstStyle/>
                    <a:p>
                      <a:r>
                        <a:rPr lang="zh-CN" altLang="en-US" sz="1600" dirty="0"/>
                        <a:t>生产制造管理</a:t>
                      </a:r>
                    </a:p>
                  </a:txBody>
                  <a:tcPr/>
                </a:tc>
                <a:tc>
                  <a:txBody>
                    <a:bodyPr/>
                    <a:lstStyle/>
                    <a:p>
                      <a:r>
                        <a:rPr lang="zh-CN" altLang="en-US" sz="1600" dirty="0"/>
                        <a:t>生产工艺设计、生产过程执行、生产结果监管等生产过程的全流程管控</a:t>
                      </a:r>
                    </a:p>
                  </a:txBody>
                  <a:tcPr/>
                </a:tc>
              </a:tr>
              <a:tr h="347345">
                <a:tc>
                  <a:txBody>
                    <a:bodyPr/>
                    <a:lstStyle/>
                    <a:p>
                      <a:r>
                        <a:rPr lang="zh-CN" altLang="en-US" sz="1600" dirty="0"/>
                        <a:t>物流配送管理</a:t>
                      </a:r>
                    </a:p>
                  </a:txBody>
                  <a:tcPr/>
                </a:tc>
                <a:tc>
                  <a:txBody>
                    <a:bodyPr/>
                    <a:lstStyle/>
                    <a:p>
                      <a:r>
                        <a:rPr lang="zh-CN" altLang="en-US" sz="1600" dirty="0"/>
                        <a:t>产品标签、自动装箱、物流跟踪</a:t>
                      </a:r>
                    </a:p>
                  </a:txBody>
                  <a:tcPr/>
                </a:tc>
              </a:tr>
              <a:tr h="396240">
                <a:tc>
                  <a:txBody>
                    <a:bodyPr/>
                    <a:lstStyle/>
                    <a:p>
                      <a:r>
                        <a:rPr lang="zh-CN" altLang="en-US" sz="1600" dirty="0"/>
                        <a:t>客户关系管理</a:t>
                      </a:r>
                    </a:p>
                  </a:txBody>
                  <a:tcPr/>
                </a:tc>
                <a:tc>
                  <a:txBody>
                    <a:bodyPr/>
                    <a:lstStyle/>
                    <a:p>
                      <a:r>
                        <a:rPr lang="zh-CN" altLang="en-US" sz="1600" dirty="0"/>
                        <a:t>精准获客、需求分析、智能客服</a:t>
                      </a:r>
                    </a:p>
                  </a:txBody>
                  <a:tcPr/>
                </a:tc>
              </a:tr>
              <a:tr h="332105">
                <a:tc>
                  <a:txBody>
                    <a:bodyPr/>
                    <a:lstStyle/>
                    <a:p>
                      <a:r>
                        <a:rPr lang="zh-CN" altLang="en-US" sz="1600" dirty="0"/>
                        <a:t>人力资源管理</a:t>
                      </a:r>
                    </a:p>
                  </a:txBody>
                  <a:tcPr/>
                </a:tc>
                <a:tc>
                  <a:txBody>
                    <a:bodyPr/>
                    <a:lstStyle/>
                    <a:p>
                      <a:r>
                        <a:rPr lang="zh-CN" altLang="en-US" sz="1600" dirty="0"/>
                        <a:t>绩效管理、出勤管理</a:t>
                      </a:r>
                    </a:p>
                  </a:txBody>
                  <a:tcPr/>
                </a:tc>
              </a:tr>
              <a:tr h="441325">
                <a:tc>
                  <a:txBody>
                    <a:bodyPr/>
                    <a:lstStyle/>
                    <a:p>
                      <a:r>
                        <a:rPr lang="zh-CN" altLang="en-US" sz="1600" dirty="0"/>
                        <a:t>产品研发管理</a:t>
                      </a:r>
                    </a:p>
                  </a:txBody>
                  <a:tcPr/>
                </a:tc>
                <a:tc>
                  <a:txBody>
                    <a:bodyPr/>
                    <a:lstStyle/>
                    <a:p>
                      <a:r>
                        <a:rPr lang="zh-CN" altLang="en-US" sz="1600" dirty="0"/>
                        <a:t>项目立项、策划、变更，工作日报等产品研发流程管理</a:t>
                      </a:r>
                    </a:p>
                  </a:txBody>
                  <a:tcPr/>
                </a:tc>
              </a:tr>
              <a:tr h="483749">
                <a:tc>
                  <a:txBody>
                    <a:bodyPr/>
                    <a:lstStyle/>
                    <a:p>
                      <a:r>
                        <a:rPr lang="zh-CN" altLang="en-US" sz="1600" dirty="0"/>
                        <a:t>企业资源规划</a:t>
                      </a:r>
                    </a:p>
                  </a:txBody>
                  <a:tcPr/>
                </a:tc>
                <a:tc>
                  <a:txBody>
                    <a:bodyPr/>
                    <a:lstStyle/>
                    <a:p>
                      <a:r>
                        <a:rPr lang="zh-CN" altLang="en-US" sz="1600" dirty="0"/>
                        <a:t>整合财务管理、购销存管理、物流配送管理等各种功能</a:t>
                      </a:r>
                    </a:p>
                  </a:txBody>
                  <a:tcPr/>
                </a:tc>
              </a:tr>
            </a:tbl>
          </a:graphicData>
        </a:graphic>
      </p:graphicFrame>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无 </a:t>
            </a:r>
            <a:endParaRPr lang="zh-CN" altLang="zh-CN" sz="2000" b="1" kern="100" dirty="0">
              <a:solidFill>
                <a:schemeClr val="bg1"/>
              </a:solidFill>
              <a:latin typeface="微软雅黑" panose="020B0503020204020204" charset="-122"/>
              <a:ea typeface="微软雅黑" panose="020B0503020204020204" charset="-122"/>
            </a:endParaRPr>
          </a:p>
        </p:txBody>
      </p:sp>
      <p:sp>
        <p:nvSpPr>
          <p:cNvPr id="9" name="内容占位符 3"/>
          <p:cNvSpPr>
            <a:spLocks noGrp="1"/>
          </p:cNvSpPr>
          <p:nvPr/>
        </p:nvSpPr>
        <p:spPr>
          <a:xfrm>
            <a:off x="457200" y="2493010"/>
            <a:ext cx="8664575" cy="48387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342900" lvl="0" indent="-342900" algn="l">
              <a:spcBef>
                <a:spcPts val="1200"/>
              </a:spcBef>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注意事项</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 </a:t>
            </a:r>
            <a:r>
              <a:rPr lang="zh-CN" altLang="en-US" sz="2400" b="1" dirty="0">
                <a:solidFill>
                  <a:schemeClr val="tx1"/>
                </a:solidFill>
                <a:cs typeface="Arial" panose="020B0604020202020204" pitchFamily="34" charset="0"/>
                <a:sym typeface="+mn-ea"/>
              </a:rPr>
              <a:t>企业运用信息化管理，可以是企业自主开发，也可以是从外部购买，并由外部进行维护的信息化管理系统。</a:t>
            </a:r>
            <a:endParaRPr lang="zh-CN" altLang="en-US" sz="2400" b="1" dirty="0">
              <a:solidFill>
                <a:schemeClr val="tx1"/>
              </a:solidFill>
              <a:latin typeface="+mn-lt"/>
              <a:cs typeface="Arial" panose="020B0604020202020204" pitchFamily="34" charset="0"/>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2.</a:t>
            </a:r>
            <a:r>
              <a:rPr lang="zh-CN" altLang="en-US" sz="2400" b="1" dirty="0" smtClean="0">
                <a:solidFill>
                  <a:schemeClr val="tx1"/>
                </a:solidFill>
                <a:cs typeface="Arial" panose="020B0604020202020204" pitchFamily="34" charset="0"/>
                <a:sym typeface="+mn-ea"/>
              </a:rPr>
              <a:t>企业</a:t>
            </a:r>
            <a:r>
              <a:rPr lang="zh-CN" altLang="en-US" sz="2400" b="1" dirty="0">
                <a:solidFill>
                  <a:schemeClr val="tx1"/>
                </a:solidFill>
                <a:cs typeface="Arial" panose="020B0604020202020204" pitchFamily="34" charset="0"/>
                <a:sym typeface="+mn-ea"/>
              </a:rPr>
              <a:t>生产经营中实际应用</a:t>
            </a:r>
            <a:r>
              <a:rPr lang="zh-CN" altLang="en-US" sz="2400" b="1" dirty="0" smtClean="0">
                <a:solidFill>
                  <a:schemeClr val="tx1"/>
                </a:solidFill>
                <a:cs typeface="Arial" panose="020B0604020202020204" pitchFamily="34" charset="0"/>
                <a:sym typeface="+mn-ea"/>
              </a:rPr>
              <a:t>的信息化</a:t>
            </a:r>
            <a:r>
              <a:rPr lang="zh-CN" altLang="en-US" sz="2400" b="1" dirty="0">
                <a:solidFill>
                  <a:schemeClr val="tx1"/>
                </a:solidFill>
                <a:cs typeface="Arial" panose="020B0604020202020204" pitchFamily="34" charset="0"/>
                <a:sym typeface="+mn-ea"/>
              </a:rPr>
              <a:t>管理系统，可能会包括选项中的几个，填写时都要选上</a:t>
            </a:r>
            <a:r>
              <a:rPr lang="zh-CN" altLang="en-US" sz="2400" b="1" dirty="0" smtClean="0">
                <a:solidFill>
                  <a:schemeClr val="tx1"/>
                </a:solidFill>
                <a:cs typeface="Arial" panose="020B0604020202020204" pitchFamily="34" charset="0"/>
                <a:sym typeface="+mn-ea"/>
              </a:rPr>
              <a:t>。</a:t>
            </a:r>
            <a:endParaRPr lang="en-US" altLang="zh-CN" sz="2400" b="1" dirty="0" smtClean="0">
              <a:solidFill>
                <a:schemeClr val="tx1"/>
              </a:solidFill>
              <a:cs typeface="Arial" panose="020B0604020202020204" pitchFamily="34" charset="0"/>
              <a:sym typeface="+mn-ea"/>
            </a:endParaRPr>
          </a:p>
          <a:p>
            <a:pPr>
              <a:spcBef>
                <a:spcPts val="1200"/>
              </a:spcBef>
              <a:buFont typeface="Wingdings" panose="05000000000000000000" pitchFamily="2" charset="2"/>
              <a:buChar char="Ø"/>
            </a:pPr>
            <a:r>
              <a:rPr lang="en-US" altLang="zh-CN" sz="2400" b="1" dirty="0" smtClean="0">
                <a:solidFill>
                  <a:schemeClr val="tx1"/>
                </a:solidFill>
                <a:cs typeface="Arial" panose="020B0604020202020204" pitchFamily="34" charset="0"/>
                <a:sym typeface="+mn-ea"/>
              </a:rPr>
              <a:t>3.</a:t>
            </a:r>
            <a:r>
              <a:rPr lang="zh-CN" altLang="en-US" sz="2400" b="1" dirty="0" smtClean="0">
                <a:solidFill>
                  <a:schemeClr val="tx1"/>
                </a:solidFill>
                <a:cs typeface="Arial" panose="020B0604020202020204" pitchFamily="34" charset="0"/>
                <a:sym typeface="+mn-ea"/>
              </a:rPr>
              <a:t>如企业上年采用了信息化管理，今年一般会有信息化管理。</a:t>
            </a:r>
            <a:endParaRPr lang="en-US" altLang="zh-CN" sz="2400" b="1" dirty="0">
              <a:solidFill>
                <a:schemeClr val="tx1"/>
              </a:solidFill>
              <a:cs typeface="Arial" panose="020B0604020202020204" pitchFamily="34" charset="0"/>
            </a:endParaRPr>
          </a:p>
          <a:p>
            <a:pPr marL="342900" indent="-342900" algn="l">
              <a:spcBef>
                <a:spcPts val="1200"/>
              </a:spcBef>
            </a:pPr>
            <a:endParaRPr lang="en-US" altLang="zh-CN" sz="2400" b="1" dirty="0">
              <a:solidFill>
                <a:schemeClr val="tx1"/>
              </a:solidFill>
              <a:latin typeface="+mn-lt"/>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7653655" cy="4838700"/>
          </a:xfrm>
        </p:spPr>
        <p:txBody>
          <a:bodyPr/>
          <a:lstStyle/>
          <a:p>
            <a:pPr marL="342900" lvl="0" indent="-342900" algn="l">
              <a:buFont typeface="Wingdings" panose="05000000000000000000" pitchFamily="2" charset="2"/>
              <a:buChar char="n"/>
            </a:pPr>
            <a:r>
              <a:rPr lang="zh-CN" altLang="en-US" sz="2400" b="1" dirty="0">
                <a:effectLst>
                  <a:outerShdw blurRad="38100" dist="38100" dir="2700000" algn="tl">
                    <a:srgbClr val="000000">
                      <a:alpha val="43137"/>
                    </a:srgbClr>
                  </a:outerShdw>
                </a:effectLst>
                <a:latin typeface="+mn-ea"/>
                <a:sym typeface="+mn-ea"/>
              </a:rPr>
              <a:t>释义</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600"/>
              </a:spcBef>
              <a:buFont typeface="Wingdings" panose="05000000000000000000" pitchFamily="2" charset="2"/>
              <a:buChar char="Ø"/>
            </a:pPr>
            <a:r>
              <a:rPr lang="zh-CN" altLang="en-US"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网站</a:t>
            </a:r>
            <a:r>
              <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数</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指报告期末企业拥有和维护的，在互联网上可浏览的网站数，不包括企业内网。网站是指在公共互联网上，面向公众使用的，基于</a:t>
            </a:r>
            <a:r>
              <a:rPr lang="en-US" altLang="zh-CN"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HTTP/HTTPS</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协议的以域名本身或</a:t>
            </a:r>
            <a:r>
              <a:rPr lang="en-US" altLang="zh-CN"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IP</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地址访问的</a:t>
            </a:r>
            <a:r>
              <a:rPr lang="en-US" altLang="zh-CN"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web</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站点，由地址、软件、硬件和内容组成。</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l">
              <a:spcBef>
                <a:spcPts val="600"/>
              </a:spcBef>
              <a:buFont typeface="Wingdings" panose="05000000000000000000" pitchFamily="2" charset="2"/>
              <a:buNone/>
            </a:pPr>
            <a:endParaRPr lang="zh-CN" altLang="en-US"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1820" y="1118235"/>
            <a:ext cx="8039100" cy="553085"/>
          </a:xfrm>
          <a:prstGeom prst="rect">
            <a:avLst/>
          </a:prstGeom>
          <a:solidFill>
            <a:srgbClr val="0070C0"/>
          </a:solidFill>
        </p:spPr>
        <p:txBody>
          <a:bodyPr wrap="square">
            <a:sp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截止年底贵企业拥有的网站数量有</a:t>
            </a:r>
            <a:r>
              <a:rPr lang="zh-CN" altLang="en-US" sz="2000" b="1" u="sng" kern="100" dirty="0">
                <a:solidFill>
                  <a:schemeClr val="bg1"/>
                </a:solidFill>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801941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p>
          <a:p>
            <a:pPr marL="342900" indent="-342900" algn="l" latinLnBrk="0">
              <a:lnSpc>
                <a:spcPts val="2700"/>
              </a:lnSpc>
              <a:spcBef>
                <a:spcPts val="600"/>
              </a:spcBef>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怎么确定网站数？</a:t>
            </a:r>
          </a:p>
          <a:p>
            <a:pPr marL="0" indent="0" algn="l" latinLnBrk="0">
              <a:lnSpc>
                <a:spcPts val="2700"/>
              </a:lnSpc>
              <a:spcAft>
                <a:spcPts val="0"/>
              </a:spcAft>
              <a:buFont typeface="Arial" panose="020B0604020202020204" pitchFamily="34" charset="0"/>
              <a:buNone/>
              <a:tabLst>
                <a:tab pos="457200" algn="l"/>
              </a:tabLst>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（1）通过域名判断，举例：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www.Baidu.com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wenku.Baidu.com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tieba.Baidu.com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只算一个网站，只算到二级域名。</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）通过地址判断，举例：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123.123.123.123</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算一个网站，</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10.6.***.***</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为企业内网，不算一个网站。</a:t>
            </a:r>
          </a:p>
          <a:p>
            <a:pPr marL="0" indent="0" algn="just" latinLnBrk="0">
              <a:lnSpc>
                <a:spcPts val="2700"/>
              </a:lnSpc>
              <a:spcAft>
                <a:spcPts val="0"/>
              </a:spcAft>
              <a:buFont typeface="Arial" panose="020B0604020202020204" pitchFamily="34" charset="0"/>
              <a:buNone/>
              <a:tabLst>
                <a:tab pos="457200" algn="l"/>
              </a:tabLst>
            </a:pPr>
            <a:r>
              <a:rPr lang="zh-CN" sz="2400" b="1" dirty="0">
                <a:sym typeface="+mn-ea"/>
              </a:rPr>
              <a:t>内网地址、局域网地址</a:t>
            </a:r>
            <a:r>
              <a:rPr lang="zh-CN" altLang="en-US" sz="2400" b="1" dirty="0">
                <a:sym typeface="+mn-ea"/>
              </a:rPr>
              <a:t>：</a:t>
            </a:r>
            <a:endParaRPr lang="en-US" altLang="zh-CN" sz="2400" dirty="0"/>
          </a:p>
          <a:p>
            <a:pPr marL="0" indent="0" algn="just"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10.0.0.0 - 10.255.255.255</a:t>
            </a:r>
            <a:endParaRPr lang="en-US" altLang="zh-CN" sz="2400" b="1" i="0"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172.16.0.0 - 172.31.255.255</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192.168.0.0 - 192.168.255.255</a:t>
            </a:r>
            <a:endParaRPr lang="en-US" altLang="zh-CN" sz="2400" b="1" i="0"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矩形 9"/>
          <p:cNvSpPr/>
          <p:nvPr/>
        </p:nvSpPr>
        <p:spPr>
          <a:xfrm>
            <a:off x="591820" y="1118235"/>
            <a:ext cx="8039100" cy="553085"/>
          </a:xfrm>
          <a:prstGeom prst="rect">
            <a:avLst/>
          </a:prstGeom>
          <a:solidFill>
            <a:srgbClr val="0070C0"/>
          </a:solidFill>
        </p:spPr>
        <p:txBody>
          <a:bodyPr wrap="square">
            <a:sp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截止年底贵企业拥有的网站数量有</a:t>
            </a:r>
            <a:r>
              <a:rPr lang="zh-CN" altLang="en-US" sz="2000" b="1" u="sng" kern="100" dirty="0">
                <a:solidFill>
                  <a:schemeClr val="bg1"/>
                </a:solidFill>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801941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p>
          <a:p>
            <a:pPr marL="342900" indent="-342900" algn="l" latinLnBrk="0">
              <a:lnSpc>
                <a:spcPts val="2700"/>
              </a:lnSpc>
              <a:spcBef>
                <a:spcPts val="600"/>
              </a:spcBef>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a:latin typeface="+mn-ea"/>
                <a:sym typeface="+mn-ea"/>
              </a:rPr>
              <a:t>网站数仅包括企业本级的网站，不包括企业上级法人，或者下属法人的</a:t>
            </a:r>
            <a:r>
              <a:rPr lang="zh-CN" altLang="en-US" sz="2400" b="1" dirty="0" smtClean="0">
                <a:latin typeface="+mn-ea"/>
                <a:sym typeface="+mn-ea"/>
              </a:rPr>
              <a:t>网站</a:t>
            </a:r>
            <a:r>
              <a:rPr lang="zh-CN" altLang="en-US" sz="2400" b="1" dirty="0">
                <a:latin typeface="+mn-ea"/>
                <a:sym typeface="+mn-ea"/>
              </a:rPr>
              <a:t>；</a:t>
            </a:r>
            <a:r>
              <a:rPr lang="zh-CN" altLang="en-US" sz="2400" b="1" dirty="0" smtClean="0">
                <a:latin typeface="+mn-ea"/>
                <a:sym typeface="+mn-ea"/>
              </a:rPr>
              <a:t>仅</a:t>
            </a:r>
            <a:r>
              <a:rPr lang="zh-CN" altLang="en-US" sz="2400" b="1" dirty="0">
                <a:latin typeface="+mn-ea"/>
                <a:sym typeface="+mn-ea"/>
              </a:rPr>
              <a:t>包括为企业经营使用的网站，不包括企业为客户</a:t>
            </a:r>
            <a:r>
              <a:rPr lang="zh-CN" altLang="en-US" sz="2400" b="1" dirty="0" smtClean="0">
                <a:latin typeface="+mn-ea"/>
                <a:sym typeface="+mn-ea"/>
              </a:rPr>
              <a:t>建立的网站。</a:t>
            </a:r>
          </a:p>
          <a:p>
            <a:pPr marL="342900" indent="-342900" algn="l" latinLnBrk="0">
              <a:lnSpc>
                <a:spcPts val="2700"/>
              </a:lnSpc>
              <a:spcBef>
                <a:spcPts val="1200"/>
              </a:spcBef>
              <a:buFont typeface="Wingdings" panose="05000000000000000000" pitchFamily="2" charset="2"/>
              <a:buChar char="Ø"/>
            </a:pPr>
            <a:r>
              <a:rPr lang="zh-CN" altLang="en-US" sz="2400" b="1" dirty="0">
                <a:solidFill>
                  <a:schemeClr val="tx1"/>
                </a:solidFill>
                <a:latin typeface="+mn-ea"/>
                <a:sym typeface="+mn-ea"/>
              </a:rPr>
              <a:t>3.</a:t>
            </a:r>
            <a:r>
              <a:rPr lang="zh-CN" altLang="en-US" sz="2400" b="1" dirty="0">
                <a:latin typeface="+mn-ea"/>
                <a:sym typeface="+mn-ea"/>
              </a:rPr>
              <a:t>这里指的是网站而非网页，只计算年末拥有的外网数目，不包括内网、办公自动化网络（OA）。</a:t>
            </a:r>
            <a:endParaRPr lang="zh-CN" altLang="en-US" sz="2400" b="1" dirty="0">
              <a:latin typeface="+mn-ea"/>
            </a:endParaRPr>
          </a:p>
          <a:p>
            <a:pPr marL="342900" indent="-342900" algn="l" latinLnBrk="0">
              <a:lnSpc>
                <a:spcPts val="2700"/>
              </a:lnSpc>
              <a:spcBef>
                <a:spcPts val="1200"/>
              </a:spcBef>
              <a:buFont typeface="Wingdings" panose="05000000000000000000" pitchFamily="2" charset="2"/>
              <a:buChar char="Ø"/>
            </a:pPr>
            <a:r>
              <a:rPr lang="en-US" altLang="zh-CN" sz="2400" b="1" dirty="0">
                <a:latin typeface="+mn-ea"/>
                <a:sym typeface="+mn-ea"/>
              </a:rPr>
              <a:t>4.</a:t>
            </a:r>
            <a:r>
              <a:rPr lang="zh-CN" altLang="en-US" sz="2400" b="1" dirty="0">
                <a:latin typeface="+mn-ea"/>
                <a:sym typeface="+mn-ea"/>
              </a:rPr>
              <a:t>企业在国外注册的网站也应计入。</a:t>
            </a:r>
            <a:endParaRPr lang="zh-CN" altLang="en-US" sz="2400" b="1" dirty="0">
              <a:solidFill>
                <a:schemeClr val="tx1"/>
              </a:solidFill>
              <a:latin typeface="+mn-ea"/>
              <a:sym typeface="+mn-ea"/>
            </a:endParaRPr>
          </a:p>
        </p:txBody>
      </p:sp>
      <p:sp>
        <p:nvSpPr>
          <p:cNvPr id="10" name="矩形 9"/>
          <p:cNvSpPr/>
          <p:nvPr/>
        </p:nvSpPr>
        <p:spPr>
          <a:xfrm>
            <a:off x="591820" y="1118235"/>
            <a:ext cx="8039100" cy="553085"/>
          </a:xfrm>
          <a:prstGeom prst="rect">
            <a:avLst/>
          </a:prstGeom>
          <a:solidFill>
            <a:srgbClr val="0070C0"/>
          </a:solidFill>
        </p:spPr>
        <p:txBody>
          <a:bodyPr wrap="square">
            <a:sp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截止年底贵企业拥有的网站数量有</a:t>
            </a:r>
            <a:r>
              <a:rPr lang="zh-CN" altLang="en-US" sz="2000" b="1" u="sng" kern="100" dirty="0">
                <a:solidFill>
                  <a:schemeClr val="bg1"/>
                </a:solidFill>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11505" y="692785"/>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3200" b="1" dirty="0" smtClean="0">
                <a:solidFill>
                  <a:schemeClr val="tx1"/>
                </a:solidFill>
                <a:latin typeface="等线" panose="02010600030101010101" pitchFamily="2" charset="-122"/>
                <a:ea typeface="等线" panose="02010600030101010101" pitchFamily="2" charset="-122"/>
                <a:sym typeface="+mn-ea"/>
              </a:rPr>
              <a:t>    </a:t>
            </a:r>
            <a:endPar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4" name="内容占位符 3"/>
          <p:cNvSpPr>
            <a:spLocks noGrp="1"/>
          </p:cNvSpPr>
          <p:nvPr>
            <p:ph idx="1"/>
          </p:nvPr>
        </p:nvSpPr>
        <p:spPr>
          <a:xfrm>
            <a:off x="459105" y="2925445"/>
            <a:ext cx="8464550" cy="4185920"/>
          </a:xfrm>
        </p:spPr>
        <p:txBody>
          <a:bodyPr/>
          <a:lstStyle/>
          <a:p>
            <a:pPr marL="0" indent="0" algn="just">
              <a:lnSpc>
                <a:spcPct val="130000"/>
              </a:lnSpc>
              <a:buNone/>
            </a:pPr>
            <a:r>
              <a:rPr lang="zh-CN" altLang="en-US" sz="2400" b="1" dirty="0" smtClean="0">
                <a:solidFill>
                  <a:schemeClr val="tx1"/>
                </a:solidFill>
                <a:effectLst>
                  <a:outerShdw blurRad="38100" dist="38100" dir="2700000" algn="tl">
                    <a:srgbClr val="000000">
                      <a:alpha val="43137"/>
                    </a:srgbClr>
                  </a:outerShdw>
                </a:effectLst>
                <a:latin typeface="+mn-ea"/>
                <a:cs typeface="+mn-ea"/>
                <a:sym typeface="+mn-ea"/>
              </a:rPr>
              <a:t>网站访问者可以在线进行个性化定制、产品设计等服务</a:t>
            </a:r>
            <a:r>
              <a:rPr lang="zh-CN" altLang="en-US" sz="2400" b="1" dirty="0" smtClean="0">
                <a:solidFill>
                  <a:schemeClr val="tx1"/>
                </a:solidFill>
                <a:latin typeface="+mn-ea"/>
                <a:cs typeface="+mn-ea"/>
                <a:sym typeface="+mn-ea"/>
              </a:rPr>
              <a:t>：用</a:t>
            </a:r>
            <a:r>
              <a:rPr lang="en-US" altLang="zh-CN" sz="2400" b="1" dirty="0" smtClean="0">
                <a:solidFill>
                  <a:schemeClr val="tx1"/>
                </a:solidFill>
                <a:latin typeface="+mn-ea"/>
                <a:cs typeface="+mn-ea"/>
                <a:sym typeface="+mn-ea"/>
              </a:rPr>
              <a:t>户介入产品的生产过程，将指定的图案和文字印刷到指定的产品上，</a:t>
            </a:r>
            <a:r>
              <a:rPr lang="zh-CN" altLang="en-US" sz="2400" b="1" dirty="0" smtClean="0">
                <a:solidFill>
                  <a:schemeClr val="tx1"/>
                </a:solidFill>
                <a:latin typeface="+mn-ea"/>
                <a:cs typeface="+mn-ea"/>
                <a:sym typeface="+mn-ea"/>
              </a:rPr>
              <a:t>或确定产品及服务的特有功能，以获得个人专属商品或服务的过程</a:t>
            </a:r>
            <a:r>
              <a:rPr lang="en-US" altLang="zh-CN" sz="2400" b="1" dirty="0" smtClean="0">
                <a:solidFill>
                  <a:schemeClr val="tx1"/>
                </a:solidFill>
                <a:latin typeface="+mn-ea"/>
                <a:cs typeface="+mn-ea"/>
                <a:sym typeface="+mn-ea"/>
              </a:rPr>
              <a:t>。 </a:t>
            </a:r>
            <a:endParaRPr lang="en-US" altLang="zh-CN" sz="2400" b="1" dirty="0" smtClean="0">
              <a:solidFill>
                <a:schemeClr val="tx1"/>
              </a:solidFill>
              <a:latin typeface="+mn-ea"/>
              <a:cs typeface="+mn-ea"/>
            </a:endParaRPr>
          </a:p>
          <a:p>
            <a:pPr marL="0" indent="0" algn="just">
              <a:lnSpc>
                <a:spcPct val="130000"/>
              </a:lnSpc>
              <a:buNone/>
            </a:pPr>
            <a:r>
              <a:rPr lang="en-US" altLang="zh-CN" sz="2400" b="1" dirty="0" smtClean="0">
                <a:solidFill>
                  <a:schemeClr val="tx1"/>
                </a:solidFill>
                <a:effectLst>
                  <a:outerShdw blurRad="38100" dist="38100" dir="2700000" algn="tl">
                    <a:srgbClr val="000000">
                      <a:alpha val="43137"/>
                    </a:srgbClr>
                  </a:outerShdw>
                </a:effectLst>
                <a:latin typeface="+mn-ea"/>
                <a:cs typeface="+mn-ea"/>
                <a:sym typeface="+mn-ea"/>
              </a:rPr>
              <a:t>通过算法对用户精准定位，为其提供特色内容</a:t>
            </a:r>
            <a:r>
              <a:rPr lang="zh-CN" altLang="en-US" sz="2400" b="1" dirty="0" smtClean="0">
                <a:solidFill>
                  <a:schemeClr val="tx1"/>
                </a:solidFill>
                <a:latin typeface="+mn-ea"/>
                <a:cs typeface="+mn-ea"/>
                <a:sym typeface="+mn-ea"/>
              </a:rPr>
              <a:t>：</a:t>
            </a:r>
            <a:r>
              <a:rPr lang="zh-CN" altLang="en-US" sz="2400" b="1" dirty="0" smtClean="0">
                <a:latin typeface="+mn-ea"/>
                <a:cs typeface="+mn-ea"/>
                <a:sym typeface="+mn-ea"/>
              </a:rPr>
              <a:t>通过网络使用习惯，判别用户喜好，提供其可能需要的产品或者服务。</a:t>
            </a:r>
            <a:endParaRPr lang="zh-CN" altLang="en-US" sz="2400" b="1" dirty="0" smtClean="0">
              <a:solidFill>
                <a:schemeClr val="tx1"/>
              </a:solidFill>
              <a:latin typeface="+mn-ea"/>
              <a:cs typeface="+mn-ea"/>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107315" y="1196975"/>
            <a:ext cx="8961755" cy="1659890"/>
          </a:xfrm>
          <a:prstGeom prst="rect">
            <a:avLst/>
          </a:prstGeom>
          <a:solidFill>
            <a:srgbClr val="0070C0"/>
          </a:solidFill>
        </p:spPr>
        <p:txBody>
          <a:bodyPr wrap="square">
            <a:no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zh-CN" sz="2000" b="1" kern="100" dirty="0">
                <a:solidFill>
                  <a:schemeClr val="bg1"/>
                </a:solidFill>
                <a:latin typeface="微软雅黑" panose="020B0503020204020204" charset="-122"/>
                <a:ea typeface="微软雅黑" panose="020B0503020204020204" charset="-122"/>
              </a:rPr>
              <a:t>6</a:t>
            </a:r>
            <a:r>
              <a:rPr lang="zh-CN" altLang="en-US" sz="2000" b="1" kern="100" dirty="0" smtClean="0">
                <a:solidFill>
                  <a:schemeClr val="bg1"/>
                </a:solidFill>
                <a:effectLst/>
                <a:latin typeface="微软雅黑" panose="020B0503020204020204" charset="-122"/>
                <a:ea typeface="微软雅黑" panose="020B0503020204020204" charset="-122"/>
              </a:rPr>
              <a:t>　贵企业网站的用途（可多选）？</a:t>
            </a: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1对公司产品和服务进行描述，展示价格信息  □  2 在线下单、预定、预约，如购物车  □3网站访问者可以在线进行个性化定制、产品设计等服务  □   4 查询或显示订单情况  □5 通过算法对用户精准定位，为其提供特色内容   □    6 提供企业APP、社交媒体等链接信息   □      </a:t>
            </a:r>
            <a:r>
              <a:rPr 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7 其他</a:t>
            </a:r>
            <a:r>
              <a:rPr sz="2000" b="1" u="sng" kern="100" dirty="0" smtClean="0">
                <a:solidFill>
                  <a:schemeClr val="bg1"/>
                </a:solidFill>
                <a:effectLst/>
                <a:latin typeface="微软雅黑" panose="020B0503020204020204" charset="-122"/>
                <a:ea typeface="微软雅黑" panose="020B0503020204020204" charset="-122"/>
              </a:rPr>
              <a:t>  </a:t>
            </a:r>
            <a:r>
              <a:rPr lang="en-US" sz="2000" b="1" u="sng" kern="100" dirty="0" smtClean="0">
                <a:solidFill>
                  <a:schemeClr val="bg1"/>
                </a:solidFill>
                <a:effectLst/>
                <a:latin typeface="微软雅黑" panose="020B0503020204020204" charset="-122"/>
                <a:ea typeface="微软雅黑" panose="020B0503020204020204" charset="-122"/>
              </a:rPr>
              <a:t>   </a:t>
            </a:r>
            <a:r>
              <a:rPr sz="2000" b="1" u="sng"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 □         8 无    □</a:t>
            </a: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4495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47370" y="2853055"/>
            <a:ext cx="8261350" cy="4792980"/>
          </a:xfrm>
        </p:spPr>
        <p:txBody>
          <a:bodyPr/>
          <a:lstStyle/>
          <a:p>
            <a:pPr marL="342900" indent="-342900" algn="l">
              <a:buNone/>
            </a:pPr>
            <a:r>
              <a:rPr lang="zh-CN" altLang="en-US" sz="2400" b="1" dirty="0" smtClean="0">
                <a:solidFill>
                  <a:srgbClr val="FF0000"/>
                </a:solidFill>
                <a:latin typeface="微软雅黑" panose="020B0503020204020204" charset="-122"/>
                <a:ea typeface="微软雅黑" panose="020B0503020204020204" charset="-122"/>
                <a:sym typeface="+mn-ea"/>
              </a:rPr>
              <a:t>说明：</a:t>
            </a:r>
            <a:r>
              <a:rPr lang="zh-CN" altLang="en-US" sz="2400" b="1" dirty="0">
                <a:solidFill>
                  <a:srgbClr val="FF0000"/>
                </a:solidFill>
                <a:latin typeface="微软雅黑" panose="020B0503020204020204" charset="-122"/>
                <a:ea typeface="微软雅黑" panose="020B0503020204020204" charset="-122"/>
                <a:sym typeface="+mn-ea"/>
              </a:rPr>
              <a:t>　</a:t>
            </a:r>
            <a:r>
              <a:rPr lang="zh-CN" altLang="en-US" sz="2400" b="1" dirty="0" smtClean="0">
                <a:solidFill>
                  <a:srgbClr val="FF0000"/>
                </a:solidFill>
                <a:latin typeface="微软雅黑" panose="020B0503020204020204" charset="-122"/>
                <a:ea typeface="微软雅黑" panose="020B0503020204020204" charset="-122"/>
                <a:sym typeface="+mn-ea"/>
              </a:rPr>
              <a:t>　此题为</a:t>
            </a:r>
            <a:r>
              <a:rPr lang="en-US" altLang="zh-CN" sz="2400" b="1" dirty="0" smtClean="0">
                <a:solidFill>
                  <a:srgbClr val="FF0000"/>
                </a:solidFill>
                <a:latin typeface="微软雅黑" panose="020B0503020204020204" charset="-122"/>
                <a:ea typeface="微软雅黑" panose="020B0503020204020204" charset="-122"/>
                <a:sym typeface="+mn-ea"/>
              </a:rPr>
              <a:t>611-8</a:t>
            </a:r>
            <a:r>
              <a:rPr lang="zh-CN" altLang="en-US" sz="2400" b="1" dirty="0" smtClean="0">
                <a:solidFill>
                  <a:srgbClr val="FF0000"/>
                </a:solidFill>
                <a:latin typeface="微软雅黑" panose="020B0503020204020204" charset="-122"/>
                <a:ea typeface="微软雅黑" panose="020B0503020204020204" charset="-122"/>
                <a:sym typeface="+mn-ea"/>
              </a:rPr>
              <a:t>表的</a:t>
            </a:r>
            <a:r>
              <a:rPr lang="en-US" altLang="zh-CN" sz="2400" b="1" dirty="0" smtClean="0">
                <a:solidFill>
                  <a:srgbClr val="FF0000"/>
                </a:solidFill>
                <a:latin typeface="微软雅黑" panose="020B0503020204020204" charset="-122"/>
                <a:ea typeface="微软雅黑" panose="020B0503020204020204" charset="-122"/>
                <a:sym typeface="+mn-ea"/>
              </a:rPr>
              <a:t>02</a:t>
            </a:r>
            <a:r>
              <a:rPr lang="zh-CN" altLang="en-US" sz="2400" b="1" dirty="0" smtClean="0">
                <a:solidFill>
                  <a:srgbClr val="FF0000"/>
                </a:solidFill>
                <a:latin typeface="微软雅黑" panose="020B0503020204020204" charset="-122"/>
                <a:ea typeface="微软雅黑" panose="020B0503020204020204" charset="-122"/>
                <a:sym typeface="+mn-ea"/>
              </a:rPr>
              <a:t>题。</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600"/>
              </a:spcBef>
              <a:buFont typeface="Wingdings" panose="05000000000000000000" pitchFamily="2" charset="2"/>
              <a:buChar char="Ø"/>
            </a:pPr>
            <a:r>
              <a:rPr lang="en-US" altLang="en-US" sz="2400" b="1" dirty="0" smtClean="0">
                <a:effectLst>
                  <a:outerShdw blurRad="38100" dist="38100" dir="2700000" algn="tl">
                    <a:srgbClr val="000000">
                      <a:alpha val="43137"/>
                    </a:srgbClr>
                  </a:outerShdw>
                </a:effectLst>
                <a:cs typeface="Arial" panose="020B0604020202020204" pitchFamily="34" charset="0"/>
                <a:sym typeface="+mn-ea"/>
              </a:rPr>
              <a:t>通过自建电商网站或APP进行商品或服务交易</a:t>
            </a:r>
            <a:r>
              <a:rPr lang="en-US" altLang="en-US" sz="2400" b="1" dirty="0" smtClean="0">
                <a:cs typeface="Arial" panose="020B0604020202020204" pitchFamily="34" charset="0"/>
                <a:sym typeface="+mn-ea"/>
              </a:rPr>
              <a:t>是指企业通过企业或企业集团拥有的网站进行商品或服务的销售或采购。</a:t>
            </a:r>
          </a:p>
          <a:p>
            <a:pPr marL="342900" indent="-342900" algn="l">
              <a:spcBef>
                <a:spcPts val="600"/>
              </a:spcBef>
              <a:buFont typeface="Wingdings" panose="05000000000000000000" pitchFamily="2" charset="2"/>
              <a:buChar char="Ø"/>
            </a:pPr>
            <a:r>
              <a:rPr lang="en-US" altLang="en-US" sz="2400" b="1" dirty="0" smtClean="0">
                <a:effectLst>
                  <a:outerShdw blurRad="38100" dist="38100" dir="2700000" algn="tl">
                    <a:srgbClr val="000000">
                      <a:alpha val="43137"/>
                    </a:srgbClr>
                  </a:outerShdw>
                </a:effectLst>
                <a:cs typeface="Arial" panose="020B0604020202020204" pitchFamily="34" charset="0"/>
                <a:sym typeface="+mn-ea"/>
              </a:rPr>
              <a:t>通过第三方网站或APP进行商品或服务交易</a:t>
            </a:r>
            <a:r>
              <a:rPr lang="en-US" altLang="en-US" sz="2400" b="1" dirty="0" smtClean="0">
                <a:cs typeface="Arial" panose="020B0604020202020204" pitchFamily="34" charset="0"/>
                <a:sym typeface="+mn-ea"/>
              </a:rPr>
              <a:t>是指企业通过非企业或企业集团拥有的网站进行商品或服务的销售或采购。</a:t>
            </a:r>
          </a:p>
          <a:p>
            <a:pPr marL="342900" indent="-342900" algn="l">
              <a:spcBef>
                <a:spcPts val="600"/>
              </a:spcBef>
              <a:buFont typeface="Wingdings" panose="05000000000000000000" pitchFamily="2" charset="2"/>
              <a:buChar char="Ø"/>
            </a:pPr>
            <a:r>
              <a:rPr lang="en-US" altLang="en-US" sz="2400" b="1" dirty="0" smtClean="0">
                <a:cs typeface="Arial" panose="020B0604020202020204" pitchFamily="34" charset="0"/>
                <a:sym typeface="+mn-ea"/>
              </a:rPr>
              <a:t>APP（应用程序）是指由企业开发发布，在用户终端（如电脑、手机）界面存在用户交互入口，为满足用户应用需求而提供的、可独立使用的软件程序。</a:t>
            </a:r>
            <a:endParaRPr lang="en-US" altLang="en-US" sz="2400" b="1" dirty="0" smtClean="0">
              <a:cs typeface="Arial" panose="020B0604020202020204" pitchFamily="34" charset="0"/>
            </a:endParaRPr>
          </a:p>
          <a:p>
            <a:pPr marL="342900" indent="-342900" algn="l">
              <a:spcBef>
                <a:spcPts val="600"/>
              </a:spcBef>
              <a:buFont typeface="Wingdings" panose="05000000000000000000" pitchFamily="2" charset="2"/>
              <a:buChar char="Ø"/>
            </a:pPr>
            <a:endParaRPr lang="en-US" altLang="en-US" sz="24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107315" y="1142365"/>
            <a:ext cx="8996680" cy="1668780"/>
          </a:xfrm>
          <a:prstGeom prst="rect">
            <a:avLst/>
          </a:prstGeom>
          <a:solidFill>
            <a:srgbClr val="0070C0"/>
          </a:solidFill>
        </p:spPr>
        <p:txBody>
          <a:bodyPr wrap="square">
            <a:noAutofit/>
          </a:bodyPr>
          <a:lstStyle/>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贵企业在生产经营中是否已进行数字化转型？</a:t>
            </a: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A 是 □ ，贵企业已应用的数字化转型模式（可多选）：</a:t>
            </a: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1自建电商网站或APP</a:t>
            </a:r>
            <a:r>
              <a:rPr lang="zh-CN" sz="2000" b="1" kern="100" dirty="0" smtClean="0">
                <a:solidFill>
                  <a:schemeClr val="bg1"/>
                </a:solidFill>
                <a:latin typeface="微软雅黑" panose="020B0503020204020204" charset="-122"/>
                <a:ea typeface="微软雅黑" panose="020B0503020204020204" charset="-122"/>
              </a:rPr>
              <a:t>进行商品或</a:t>
            </a:r>
            <a:r>
              <a:rPr sz="2000" b="1" kern="100" dirty="0" smtClean="0">
                <a:solidFill>
                  <a:schemeClr val="bg1"/>
                </a:solidFill>
                <a:latin typeface="微软雅黑" panose="020B0503020204020204" charset="-122"/>
                <a:ea typeface="微软雅黑" panose="020B0503020204020204" charset="-122"/>
              </a:rPr>
              <a:t>服务</a:t>
            </a:r>
            <a:r>
              <a:rPr lang="zh-CN" sz="2000" b="1" kern="100" dirty="0" smtClean="0">
                <a:solidFill>
                  <a:schemeClr val="bg1"/>
                </a:solidFill>
                <a:latin typeface="微软雅黑" panose="020B0503020204020204" charset="-122"/>
                <a:ea typeface="微软雅黑" panose="020B0503020204020204" charset="-122"/>
              </a:rPr>
              <a:t>交易</a:t>
            </a:r>
            <a:r>
              <a:rPr sz="2000" b="1" kern="100" dirty="0" smtClean="0">
                <a:solidFill>
                  <a:schemeClr val="bg1"/>
                </a:solidFill>
                <a:latin typeface="微软雅黑" panose="020B0503020204020204" charset="-122"/>
                <a:ea typeface="微软雅黑" panose="020B0503020204020204" charset="-122"/>
              </a:rPr>
              <a:t>□ </a:t>
            </a:r>
            <a:r>
              <a:rPr lang="en-US"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rPr>
              <a:t> 2 通过第三方网站或APP</a:t>
            </a:r>
            <a:r>
              <a:rPr lang="zh-CN" sz="2000" b="1" kern="100" dirty="0" smtClean="0">
                <a:solidFill>
                  <a:schemeClr val="bg1"/>
                </a:solidFill>
                <a:latin typeface="微软雅黑" panose="020B0503020204020204" charset="-122"/>
                <a:ea typeface="微软雅黑" panose="020B0503020204020204" charset="-122"/>
              </a:rPr>
              <a:t>进行</a:t>
            </a:r>
            <a:r>
              <a:rPr sz="2000" b="1" kern="100" dirty="0" smtClean="0">
                <a:solidFill>
                  <a:schemeClr val="bg1"/>
                </a:solidFill>
                <a:latin typeface="微软雅黑" panose="020B0503020204020204" charset="-122"/>
                <a:ea typeface="微软雅黑" panose="020B0503020204020204" charset="-122"/>
              </a:rPr>
              <a:t>商品或服务</a:t>
            </a:r>
            <a:r>
              <a:rPr lang="zh-CN" sz="2000" b="1" kern="100" dirty="0" smtClean="0">
                <a:solidFill>
                  <a:schemeClr val="bg1"/>
                </a:solidFill>
                <a:latin typeface="微软雅黑" panose="020B0503020204020204" charset="-122"/>
                <a:ea typeface="微软雅黑" panose="020B0503020204020204" charset="-122"/>
              </a:rPr>
              <a:t>交易</a:t>
            </a:r>
            <a:r>
              <a:rPr sz="2000" b="1" kern="100" dirty="0" smtClean="0">
                <a:solidFill>
                  <a:schemeClr val="bg1"/>
                </a:solidFill>
                <a:latin typeface="微软雅黑" panose="020B0503020204020204" charset="-122"/>
                <a:ea typeface="微软雅黑" panose="020B0503020204020204" charset="-122"/>
              </a:rPr>
              <a:t>□</a:t>
            </a:r>
            <a:r>
              <a:rPr lang="en-US"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rPr>
              <a:t>3</a:t>
            </a:r>
            <a:r>
              <a:rPr lang="en-US"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rPr>
              <a:t>使用云计算服务□  4 使用物联网技术□   </a:t>
            </a:r>
            <a:r>
              <a:rPr lang="en-US"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rPr>
              <a:t>5 使用人工智能技术□  6 使用工业互联网□     7 其他 </a:t>
            </a:r>
            <a:r>
              <a:rPr sz="2000" b="1" u="sng"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sym typeface="+mn-ea"/>
              </a:rPr>
              <a:t>□</a:t>
            </a:r>
            <a:r>
              <a:rPr sz="2000" b="1" kern="100" dirty="0" smtClean="0">
                <a:solidFill>
                  <a:schemeClr val="bg1"/>
                </a:solidFill>
                <a:latin typeface="微软雅黑" panose="020B0503020204020204" charset="-122"/>
                <a:ea typeface="微软雅黑" panose="020B0503020204020204" charset="-122"/>
              </a:rPr>
              <a:t>              </a:t>
            </a: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65760" y="1989455"/>
            <a:ext cx="8317230" cy="5097780"/>
          </a:xfrm>
        </p:spPr>
        <p:txBody>
          <a:bodyPr/>
          <a:lstStyle/>
          <a:p>
            <a:pPr marL="0" indent="0" algn="just">
              <a:lnSpc>
                <a:spcPct val="150000"/>
              </a:lnSpc>
              <a:buNone/>
            </a:pPr>
            <a:r>
              <a:rPr lang="zh-CN" altLang="en-US" sz="2400" b="1" dirty="0" smtClean="0">
                <a:latin typeface="微软雅黑" panose="020B0503020204020204" charset="-122"/>
                <a:ea typeface="微软雅黑" panose="020B0503020204020204" charset="-122"/>
                <a:sym typeface="+mn-ea"/>
              </a:rPr>
              <a:t>注意事项：</a:t>
            </a: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A选项和B选项是单选的，不能同时为空，也不能同时勾选。</a:t>
            </a:r>
          </a:p>
          <a:p>
            <a:pPr marL="0" indent="0" algn="just" latinLnBrk="0">
              <a:lnSpc>
                <a:spcPts val="2700"/>
              </a:lnSpc>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07题是汇总题目，A</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选项项下</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3-6</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选项</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和12-17题均存在逻辑关系。</a:t>
            </a:r>
          </a:p>
          <a:p>
            <a:pPr marL="342900" indent="-342900" algn="just" latinLnBrk="0">
              <a:lnSpc>
                <a:spcPts val="2700"/>
              </a:lnSpc>
              <a:buFont typeface="Arial" panose="020B0604020202020204" pitchFamily="34" charset="0"/>
              <a:buChar char="•"/>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07题选择A选项项下“3”，12题请相应的选择使用云计算服务的具体内容。</a:t>
            </a:r>
          </a:p>
          <a:p>
            <a:pPr marL="342900" indent="-342900" algn="just" latinLnBrk="0">
              <a:lnSpc>
                <a:spcPts val="2700"/>
              </a:lnSpc>
              <a:buFont typeface="Arial" panose="020B0604020202020204" pitchFamily="34" charset="0"/>
              <a:buChar char="•"/>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07题选择A选项项下“4”，13题请相应的选择使用物联网技术的具体内容。</a:t>
            </a:r>
          </a:p>
          <a:p>
            <a:pPr marL="342900" indent="-342900" algn="just" latinLnBrk="0">
              <a:lnSpc>
                <a:spcPts val="2700"/>
              </a:lnSpc>
              <a:buFont typeface="Arial" panose="020B0604020202020204" pitchFamily="34" charset="0"/>
              <a:buChar char="•"/>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07题选择A选项项下“5”，14、15、16题请相应的选择使用人工智能技术的具体情况。</a:t>
            </a:r>
          </a:p>
          <a:p>
            <a:pPr marL="342900" indent="-342900" algn="just" latinLnBrk="0">
              <a:lnSpc>
                <a:spcPts val="2700"/>
              </a:lnSpc>
              <a:buFont typeface="Arial" panose="020B0604020202020204" pitchFamily="34" charset="0"/>
              <a:buChar char="•"/>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07题选择A选项项下“6”，17题请相应的选择使用工业互联网的具体模式。</a:t>
            </a:r>
          </a:p>
          <a:p>
            <a:pPr marL="342900" indent="-342900" algn="just" latinLnBrk="0">
              <a:lnSpc>
                <a:spcPts val="2700"/>
              </a:lnSpc>
              <a:buFont typeface="Arial" panose="020B0604020202020204" pitchFamily="34" charset="0"/>
              <a:buChar char="•"/>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如果12-17题选择“否”或“无”以外的选项，则07题不应该选择B选项。</a:t>
            </a:r>
          </a:p>
          <a:p>
            <a:pPr marL="0" indent="0" algn="just" latinLnBrk="0">
              <a:lnSpc>
                <a:spcPts val="2700"/>
              </a:lnSpc>
              <a:spcBef>
                <a:spcPts val="0"/>
              </a:spcBef>
              <a:buNone/>
            </a:pP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None/>
            </a:pP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p>
        </p:txBody>
      </p:sp>
      <p:sp>
        <p:nvSpPr>
          <p:cNvPr id="7" name="矩形 6"/>
          <p:cNvSpPr/>
          <p:nvPr/>
        </p:nvSpPr>
        <p:spPr>
          <a:xfrm>
            <a:off x="539750" y="1056005"/>
            <a:ext cx="8143240" cy="1037590"/>
          </a:xfrm>
          <a:prstGeom prst="rect">
            <a:avLst/>
          </a:prstGeom>
          <a:solidFill>
            <a:srgbClr val="0070C0"/>
          </a:solidFill>
        </p:spPr>
        <p:txBody>
          <a:bodyPr wrap="square">
            <a:noAutofit/>
          </a:bodyPr>
          <a:lstStyle/>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贵企业在生产经营中是否已进行数字化转型？</a:t>
            </a: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A 是 □ ，贵企业已应用的数字化转型模式（可多选）：</a:t>
            </a: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a:t>
            </a:r>
            <a:r>
              <a:rPr lang="en-US" sz="2000" b="1" kern="100" dirty="0" smtClean="0">
                <a:solidFill>
                  <a:schemeClr val="bg1"/>
                </a:solidFill>
                <a:latin typeface="微软雅黑" panose="020B0503020204020204" charset="-122"/>
                <a:ea typeface="微软雅黑" panose="020B0503020204020204" charset="-122"/>
              </a:rPr>
              <a:t>B </a:t>
            </a:r>
            <a:r>
              <a:rPr lang="zh-CN" altLang="en-US" sz="2000" b="1" kern="100" dirty="0" smtClean="0">
                <a:solidFill>
                  <a:schemeClr val="bg1"/>
                </a:solidFill>
                <a:latin typeface="微软雅黑" panose="020B0503020204020204" charset="-122"/>
                <a:ea typeface="微软雅黑" panose="020B0503020204020204" charset="-122"/>
              </a:rPr>
              <a:t>否</a:t>
            </a:r>
            <a:r>
              <a:rPr lang="en-US" altLang="zh-CN"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sym typeface="+mn-ea"/>
              </a:rPr>
              <a:t>□</a:t>
            </a:r>
            <a:r>
              <a:rPr sz="2000" b="1" kern="100" dirty="0" smtClean="0">
                <a:solidFill>
                  <a:schemeClr val="bg1"/>
                </a:solidFill>
                <a:latin typeface="微软雅黑" panose="020B0503020204020204" charset="-122"/>
                <a:ea typeface="微软雅黑" panose="020B0503020204020204" charset="-122"/>
              </a:rPr>
              <a:t> </a:t>
            </a:r>
            <a:r>
              <a:rPr lang="zh-CN" sz="2000" b="1" kern="100" dirty="0" smtClean="0">
                <a:solidFill>
                  <a:schemeClr val="bg1"/>
                </a:solidFill>
                <a:latin typeface="微软雅黑" panose="020B0503020204020204" charset="-122"/>
                <a:ea typeface="微软雅黑" panose="020B0503020204020204" charset="-122"/>
              </a:rPr>
              <a:t>，贵企业未进行数字化转型的原因包括（可多选）：</a:t>
            </a:r>
            <a:r>
              <a:rPr sz="2000" b="1" kern="100" dirty="0" smtClean="0">
                <a:solidFill>
                  <a:schemeClr val="bg1"/>
                </a:solidFill>
                <a:latin typeface="微软雅黑" panose="020B0503020204020204" charset="-122"/>
                <a:ea typeface="微软雅黑" panose="020B0503020204020204" charset="-122"/>
              </a:rPr>
              <a:t>       </a:t>
            </a: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65760" y="1989455"/>
            <a:ext cx="8317230" cy="5097780"/>
          </a:xfrm>
        </p:spPr>
        <p:txBody>
          <a:bodyPr/>
          <a:lstStyle/>
          <a:p>
            <a:pPr marL="0" indent="0" algn="just" latinLnBrk="0">
              <a:lnSpc>
                <a:spcPts val="2700"/>
              </a:lnSpc>
              <a:buNone/>
            </a:pPr>
            <a:r>
              <a:rPr lang="zh-CN" altLang="en-US" sz="2400" b="1" dirty="0">
                <a:effectLst>
                  <a:outerShdw blurRad="38100" dist="38100" dir="2700000" algn="tl">
                    <a:srgbClr val="000000">
                      <a:alpha val="43137"/>
                    </a:srgbClr>
                  </a:outerShdw>
                </a:effectLst>
                <a:latin typeface="+mn-ea"/>
                <a:sym typeface="+mn-ea"/>
              </a:rPr>
              <a:t>释义</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0" indent="0" algn="just" latinLnBrk="0">
              <a:lnSpc>
                <a:spcPts val="2700"/>
              </a:lnSpc>
              <a:buNone/>
            </a:pPr>
            <a:r>
              <a:rPr lang="en-US" sz="2400"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通过网站或</a:t>
            </a:r>
            <a:r>
              <a:rPr lang="zh-CN"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应用程序（</a:t>
            </a:r>
            <a:r>
              <a:rPr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APP</a:t>
            </a:r>
            <a:r>
              <a:rPr lang="zh-CN"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实现</a:t>
            </a:r>
            <a:r>
              <a:rPr lang="zh-CN"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商品或服务交易</a:t>
            </a:r>
            <a:r>
              <a:rPr sz="2400" b="1" dirty="0">
                <a:latin typeface="宋体" panose="02010600030101010101" pitchFamily="2" charset="-122"/>
                <a:ea typeface="宋体" panose="02010600030101010101" pitchFamily="2" charset="-122"/>
                <a:cs typeface="宋体" panose="02010600030101010101" pitchFamily="2" charset="-122"/>
                <a:sym typeface="+mn-ea"/>
              </a:rPr>
              <a:t>指报告期内填报企业（单位）通过网站或APP借助网络订单销售</a:t>
            </a:r>
            <a:r>
              <a:rPr lang="zh-CN" sz="2400" b="1" dirty="0">
                <a:latin typeface="宋体" panose="02010600030101010101" pitchFamily="2" charset="-122"/>
                <a:ea typeface="宋体" panose="02010600030101010101" pitchFamily="2" charset="-122"/>
                <a:cs typeface="宋体" panose="02010600030101010101" pitchFamily="2" charset="-122"/>
                <a:sym typeface="+mn-ea"/>
              </a:rPr>
              <a:t>或采购</a:t>
            </a:r>
            <a:r>
              <a:rPr sz="2400" b="1" dirty="0">
                <a:latin typeface="宋体" panose="02010600030101010101" pitchFamily="2" charset="-122"/>
                <a:ea typeface="宋体" panose="02010600030101010101" pitchFamily="2" charset="-122"/>
                <a:cs typeface="宋体" panose="02010600030101010101" pitchFamily="2" charset="-122"/>
                <a:sym typeface="+mn-ea"/>
              </a:rPr>
              <a:t>的商品和服务。借助网络订单指通过网站或APP接受订单，付款和配送可以不借助于网络。</a:t>
            </a:r>
          </a:p>
          <a:p>
            <a:pPr algn="just" latinLnBrk="0">
              <a:lnSpc>
                <a:spcPts val="2700"/>
              </a:lnSpc>
              <a:spcBef>
                <a:spcPts val="0"/>
              </a:spcBef>
            </a:pPr>
            <a:r>
              <a:rPr sz="2400" b="1" dirty="0">
                <a:latin typeface="宋体" panose="02010600030101010101" pitchFamily="2" charset="-122"/>
                <a:ea typeface="宋体" panose="02010600030101010101" pitchFamily="2" charset="-122"/>
                <a:cs typeface="宋体" panose="02010600030101010101" pitchFamily="2" charset="-122"/>
                <a:sym typeface="+mn-ea"/>
              </a:rPr>
              <a:t>08题中，A选项和B选项是单选的，不能同时为空，也不能同时勾选。</a:t>
            </a:r>
          </a:p>
          <a:p>
            <a:pPr algn="just" latinLnBrk="0">
              <a:lnSpc>
                <a:spcPts val="2700"/>
              </a:lnSpc>
              <a:spcBef>
                <a:spcPts val="0"/>
              </a:spcBef>
            </a:pPr>
            <a:r>
              <a:rPr sz="2400" b="1" dirty="0">
                <a:latin typeface="宋体" panose="02010600030101010101" pitchFamily="2" charset="-122"/>
                <a:ea typeface="宋体" panose="02010600030101010101" pitchFamily="2" charset="-122"/>
                <a:cs typeface="宋体" panose="02010600030101010101" pitchFamily="2" charset="-122"/>
                <a:sym typeface="+mn-ea"/>
              </a:rPr>
              <a:t>如果选择A选项，则09题通过网站或APP实现的销售额（包含增值税）与通过网站或APP实现的采购额（包含增值税）之和应大于0。</a:t>
            </a:r>
            <a:endParaRPr sz="2400" b="1" dirty="0">
              <a:latin typeface="宋体" panose="02010600030101010101" pitchFamily="2" charset="-122"/>
              <a:ea typeface="宋体" panose="02010600030101010101" pitchFamily="2" charset="-122"/>
              <a:cs typeface="宋体" panose="02010600030101010101" pitchFamily="2" charset="-122"/>
            </a:endParaRPr>
          </a:p>
          <a:p>
            <a:pPr algn="just" latinLnBrk="0">
              <a:lnSpc>
                <a:spcPts val="2700"/>
              </a:lnSpc>
              <a:spcBef>
                <a:spcPts val="0"/>
              </a:spcBef>
            </a:pPr>
            <a:r>
              <a:rPr sz="2400" b="1" dirty="0">
                <a:latin typeface="宋体" panose="02010600030101010101" pitchFamily="2" charset="-122"/>
                <a:ea typeface="宋体" panose="02010600030101010101" pitchFamily="2" charset="-122"/>
                <a:cs typeface="宋体" panose="02010600030101010101" pitchFamily="2" charset="-122"/>
                <a:sym typeface="+mn-ea"/>
              </a:rPr>
              <a:t>如果选择B选项，则不用填写09题，直接跳至10题。</a:t>
            </a:r>
            <a:endParaRPr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buNone/>
            </a:pP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None/>
            </a:pP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p>
        </p:txBody>
      </p:sp>
      <p:sp>
        <p:nvSpPr>
          <p:cNvPr id="10" name="矩形 9"/>
          <p:cNvSpPr/>
          <p:nvPr/>
        </p:nvSpPr>
        <p:spPr>
          <a:xfrm>
            <a:off x="124460" y="1060450"/>
            <a:ext cx="8995410" cy="892810"/>
          </a:xfrm>
          <a:prstGeom prst="rect">
            <a:avLst/>
          </a:prstGeom>
          <a:solidFill>
            <a:srgbClr val="0070C0"/>
          </a:solidFill>
        </p:spPr>
        <p:txBody>
          <a:bodyPr wrap="square">
            <a:no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08 </a:t>
            </a:r>
            <a:r>
              <a:rPr lang="zh-CN" altLang="en-US" sz="2000" b="1" kern="100" dirty="0" smtClean="0">
                <a:solidFill>
                  <a:schemeClr val="bg1"/>
                </a:solidFill>
                <a:effectLst/>
                <a:latin typeface="微软雅黑" panose="020B0503020204020204" charset="-122"/>
                <a:ea typeface="微软雅黑" panose="020B0503020204020204" charset="-122"/>
              </a:rPr>
              <a:t>贵企业是否通过网站或应用程序（</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10</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35635" y="2205355"/>
            <a:ext cx="8061960" cy="3487420"/>
          </a:xfrm>
        </p:spPr>
        <p:txBody>
          <a:bodyPr/>
          <a:lstStyle/>
          <a:p>
            <a:pPr marL="342900" indent="-342900" algn="l">
              <a:spcBef>
                <a:spcPts val="600"/>
              </a:spcBef>
              <a:buFont typeface="Wingdings" panose="05000000000000000000" pitchFamily="2" charset="2"/>
              <a:buChar char="Ø"/>
            </a:pPr>
            <a:r>
              <a:rPr lang="zh-CN" altLang="en-US" sz="2400" b="1" dirty="0">
                <a:effectLst>
                  <a:outerShdw blurRad="38100" dist="38100" dir="2700000" algn="tl">
                    <a:srgbClr val="000000">
                      <a:alpha val="43137"/>
                    </a:srgbClr>
                  </a:outerShdw>
                </a:effectLst>
                <a:cs typeface="Arial" panose="020B0604020202020204" pitchFamily="34" charset="0"/>
                <a:sym typeface="+mn-ea"/>
              </a:rPr>
              <a:t>通过网站或APP实现的销售额（包含增值税）</a:t>
            </a:r>
            <a:r>
              <a:rPr lang="zh-CN" altLang="en-US" sz="2400" b="1" dirty="0">
                <a:cs typeface="Arial" panose="020B0604020202020204" pitchFamily="34" charset="0"/>
                <a:sym typeface="+mn-ea"/>
              </a:rPr>
              <a:t>指报告期内填报企业（单位）通过网站或APP借助网络订单而销售的商品和服务总额（包含增值税）</a:t>
            </a:r>
            <a:r>
              <a:rPr lang="zh-CN" altLang="en-US" sz="2400" b="1" dirty="0">
                <a:solidFill>
                  <a:schemeClr val="tx1"/>
                </a:solidFill>
                <a:cs typeface="Arial" panose="020B0604020202020204" pitchFamily="34" charset="0"/>
                <a:sym typeface="+mn-ea"/>
              </a:rPr>
              <a:t>。</a:t>
            </a: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342900" indent="-342900" algn="l">
              <a:spcBef>
                <a:spcPts val="600"/>
              </a:spcBef>
              <a:buFont typeface="Wingdings" panose="05000000000000000000" pitchFamily="2" charset="2"/>
              <a:buChar char="Ø"/>
            </a:pPr>
            <a:r>
              <a:rPr sz="2400" b="1" dirty="0">
                <a:effectLst>
                  <a:outerShdw blurRad="38100" dist="38100" dir="2700000" algn="tl">
                    <a:srgbClr val="000000">
                      <a:alpha val="43137"/>
                    </a:srgbClr>
                  </a:outerShdw>
                </a:effectLst>
                <a:latin typeface="微软雅黑" panose="020B0503020204020204" charset="-122"/>
                <a:sym typeface="+mn-ea"/>
              </a:rPr>
              <a:t>通过网站或APP实现的采购额（包含增值税）</a:t>
            </a:r>
            <a:r>
              <a:rPr sz="2400" b="1" dirty="0">
                <a:latin typeface="微软雅黑" panose="020B0503020204020204" charset="-122"/>
                <a:sym typeface="+mn-ea"/>
              </a:rPr>
              <a:t>指报告期内填报企业（单位）通过网站或APP借助网络订单而采购的商品和服务总额（包含增值税）</a:t>
            </a:r>
            <a:r>
              <a:rPr lang="zh-CN" altLang="en-US" sz="2400" b="1" dirty="0" smtClean="0">
                <a:solidFill>
                  <a:schemeClr val="tx1"/>
                </a:solidFill>
                <a:cs typeface="Arial" panose="020B0604020202020204" pitchFamily="34" charset="0"/>
                <a:sym typeface="+mn-ea"/>
              </a:rPr>
              <a:t>。</a:t>
            </a: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67995" y="1160145"/>
            <a:ext cx="8261985" cy="484505"/>
          </a:xfrm>
          <a:prstGeom prst="rect">
            <a:avLst/>
          </a:prstGeom>
          <a:solidFill>
            <a:srgbClr val="0070C0"/>
          </a:solidFill>
        </p:spPr>
        <p:txBody>
          <a:bodyPr wrap="square">
            <a:no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标题 1"/>
          <p:cNvSpPr>
            <a:spLocks noGrp="1"/>
          </p:cNvSpPr>
          <p:nvPr>
            <p:ph type="title"/>
          </p:nvPr>
        </p:nvSpPr>
        <p:spPr>
          <a:xfrm>
            <a:off x="467360" y="765175"/>
            <a:ext cx="8229600" cy="57023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rPr>
              <a:t>一、</a:t>
            </a:r>
            <a:r>
              <a:rPr lang="zh-CN" altLang="en-US" sz="3200" b="1" dirty="0">
                <a:solidFill>
                  <a:schemeClr val="tx1"/>
                </a:solidFill>
                <a:latin typeface="等线" panose="02010600030101010101" pitchFamily="2" charset="-122"/>
                <a:ea typeface="等线" panose="02010600030101010101" pitchFamily="2" charset="-122"/>
                <a:sym typeface="+mn-ea"/>
              </a:rPr>
              <a:t>新增内容及变化</a:t>
            </a:r>
          </a:p>
        </p:txBody>
      </p:sp>
      <p:sp>
        <p:nvSpPr>
          <p:cNvPr id="8" name="内容占位符 3"/>
          <p:cNvSpPr>
            <a:spLocks noGrp="1"/>
          </p:cNvSpPr>
          <p:nvPr>
            <p:ph idx="1"/>
          </p:nvPr>
        </p:nvSpPr>
        <p:spPr/>
        <p:txBody>
          <a:bodyPr/>
          <a:lstStyle/>
          <a:p>
            <a:pPr algn="just" defTabSz="914400" eaLnBrk="1" hangingPunct="1">
              <a:spcBef>
                <a:spcPts val="1200"/>
              </a:spcBef>
              <a:buFont typeface="Wingdings" panose="05000000000000000000" pitchFamily="2" charset="2"/>
              <a:buChar char="Ø"/>
            </a:pPr>
            <a:r>
              <a:rPr lang="zh-CN" altLang="en-US" b="1" kern="1200" dirty="0" smtClean="0">
                <a:solidFill>
                  <a:schemeClr val="tx1"/>
                </a:solidFill>
                <a:latin typeface="黑体" panose="02010609060101010101" pitchFamily="49" charset="-122"/>
                <a:ea typeface="黑体" panose="02010609060101010101" pitchFamily="49" charset="-122"/>
                <a:sym typeface="+mn-ea"/>
              </a:rPr>
              <a:t>删除</a:t>
            </a:r>
            <a:r>
              <a:rPr lang="en-US" altLang="zh-CN" b="1" kern="1200" dirty="0" smtClean="0">
                <a:solidFill>
                  <a:schemeClr val="tx1"/>
                </a:solidFill>
                <a:latin typeface="黑体" panose="02010609060101010101" pitchFamily="49" charset="-122"/>
                <a:ea typeface="黑体" panose="02010609060101010101" pitchFamily="49" charset="-122"/>
                <a:sym typeface="+mn-ea"/>
              </a:rPr>
              <a:t>BJ08</a:t>
            </a:r>
            <a:r>
              <a:rPr lang="zh-CN" altLang="en-US" b="1" kern="1200" dirty="0" smtClean="0">
                <a:solidFill>
                  <a:schemeClr val="tx1"/>
                </a:solidFill>
                <a:latin typeface="黑体" panose="02010609060101010101" pitchFamily="49" charset="-122"/>
                <a:ea typeface="黑体" panose="02010609060101010101" pitchFamily="49" charset="-122"/>
                <a:sym typeface="+mn-ea"/>
              </a:rPr>
              <a:t>、</a:t>
            </a:r>
            <a:r>
              <a:rPr lang="en-US" altLang="zh-CN" b="1" kern="1200" dirty="0" smtClean="0">
                <a:solidFill>
                  <a:schemeClr val="tx1"/>
                </a:solidFill>
                <a:latin typeface="黑体" panose="02010609060101010101" pitchFamily="49" charset="-122"/>
                <a:ea typeface="黑体" panose="02010609060101010101" pitchFamily="49" charset="-122"/>
                <a:sym typeface="+mn-ea"/>
              </a:rPr>
              <a:t>BJ09</a:t>
            </a:r>
            <a:r>
              <a:rPr lang="zh-CN" altLang="en-US" b="1" kern="1200" dirty="0" smtClean="0">
                <a:solidFill>
                  <a:schemeClr val="tx1"/>
                </a:solidFill>
                <a:latin typeface="黑体" panose="02010609060101010101" pitchFamily="49" charset="-122"/>
                <a:ea typeface="黑体" panose="02010609060101010101" pitchFamily="49" charset="-122"/>
                <a:sym typeface="+mn-ea"/>
              </a:rPr>
              <a:t>题</a:t>
            </a:r>
          </a:p>
          <a:p>
            <a:pPr algn="just" defTabSz="914400" eaLnBrk="1" hangingPunct="1">
              <a:spcBef>
                <a:spcPts val="1200"/>
              </a:spcBef>
              <a:buFont typeface="Wingdings" panose="05000000000000000000" pitchFamily="2" charset="2"/>
              <a:buChar char="Ø"/>
            </a:pPr>
            <a:r>
              <a:rPr lang="zh-CN" altLang="en-US" b="1" kern="1200" dirty="0" smtClean="0">
                <a:solidFill>
                  <a:schemeClr val="tx1"/>
                </a:solidFill>
                <a:latin typeface="黑体" panose="02010609060101010101" pitchFamily="49" charset="-122"/>
                <a:ea typeface="黑体" panose="02010609060101010101" pitchFamily="49" charset="-122"/>
                <a:sym typeface="+mn-ea"/>
              </a:rPr>
              <a:t>价值量指标均改为</a:t>
            </a:r>
            <a:r>
              <a:rPr lang="en-US" altLang="zh-CN" b="1" kern="1200" dirty="0" smtClean="0">
                <a:solidFill>
                  <a:schemeClr val="tx1"/>
                </a:solidFill>
                <a:latin typeface="黑体" panose="02010609060101010101" pitchFamily="49" charset="-122"/>
                <a:ea typeface="黑体" panose="02010609060101010101" pitchFamily="49" charset="-122"/>
                <a:sym typeface="+mn-ea"/>
              </a:rPr>
              <a:t>“</a:t>
            </a:r>
            <a:r>
              <a:rPr lang="zh-CN" altLang="en-US" b="1" kern="1200" dirty="0" smtClean="0">
                <a:solidFill>
                  <a:schemeClr val="tx1"/>
                </a:solidFill>
                <a:latin typeface="黑体" panose="02010609060101010101" pitchFamily="49" charset="-122"/>
                <a:ea typeface="黑体" panose="02010609060101010101" pitchFamily="49" charset="-122"/>
                <a:sym typeface="+mn-ea"/>
              </a:rPr>
              <a:t>千元</a:t>
            </a:r>
            <a:r>
              <a:rPr lang="en-US" altLang="zh-CN" b="1" kern="1200" dirty="0" smtClean="0">
                <a:solidFill>
                  <a:schemeClr val="tx1"/>
                </a:solidFill>
                <a:latin typeface="黑体" panose="02010609060101010101" pitchFamily="49" charset="-122"/>
                <a:ea typeface="黑体" panose="02010609060101010101" pitchFamily="49" charset="-122"/>
                <a:sym typeface="+mn-ea"/>
              </a:rPr>
              <a:t>”</a:t>
            </a:r>
            <a:endParaRPr lang="zh-CN" altLang="en-US" b="1" kern="1200" dirty="0" smtClean="0">
              <a:solidFill>
                <a:schemeClr val="tx1"/>
              </a:solidFill>
              <a:latin typeface="黑体" panose="02010609060101010101" pitchFamily="49" charset="-122"/>
              <a:ea typeface="黑体" panose="02010609060101010101" pitchFamily="49" charset="-122"/>
              <a:sym typeface="+mn-ea"/>
            </a:endParaRPr>
          </a:p>
          <a:p>
            <a:pPr algn="just" defTabSz="914400" eaLnBrk="1" hangingPunct="1">
              <a:spcBef>
                <a:spcPts val="1200"/>
              </a:spcBef>
              <a:buFont typeface="Wingdings" panose="05000000000000000000" pitchFamily="2" charset="2"/>
              <a:buChar char="Ø"/>
            </a:pPr>
            <a:r>
              <a:rPr lang="zh-CN" altLang="en-US" b="1" kern="1200" dirty="0" smtClean="0">
                <a:solidFill>
                  <a:schemeClr val="tx1"/>
                </a:solidFill>
                <a:latin typeface="黑体" panose="02010609060101010101" pitchFamily="49" charset="-122"/>
                <a:ea typeface="黑体" panose="02010609060101010101" pitchFamily="49" charset="-122"/>
                <a:sym typeface="+mn-ea"/>
              </a:rPr>
              <a:t>调整</a:t>
            </a:r>
            <a:r>
              <a:rPr lang="zh-CN" altLang="en-US" b="1" kern="1200" dirty="0" smtClean="0">
                <a:latin typeface="黑体" panose="02010609060101010101" pitchFamily="49" charset="-122"/>
                <a:ea typeface="黑体" panose="02010609060101010101" pitchFamily="49" charset="-122"/>
                <a:sym typeface="+mn-ea"/>
              </a:rPr>
              <a:t>填报范围</a:t>
            </a:r>
            <a:r>
              <a:rPr lang="zh-CN" altLang="zh-CN" b="1" dirty="0">
                <a:latin typeface="+mn-ea"/>
                <a:cs typeface="+mn-ea"/>
                <a:sym typeface="+mn-ea"/>
              </a:rPr>
              <a:t>：</a:t>
            </a:r>
            <a:r>
              <a:rPr b="1" dirty="0">
                <a:solidFill>
                  <a:schemeClr val="tx1"/>
                </a:solidFill>
                <a:latin typeface="+mn-ea"/>
                <a:cs typeface="+mn-ea"/>
                <a:sym typeface="+mn-ea"/>
              </a:rPr>
              <a:t>规模以上金融业法人单位及证券公司法人本部、在京证券分公司和证券营业部</a:t>
            </a:r>
            <a:r>
              <a:rPr lang="zh-CN" b="1" dirty="0">
                <a:solidFill>
                  <a:schemeClr val="tx1"/>
                </a:solidFill>
                <a:latin typeface="+mn-ea"/>
                <a:cs typeface="+mn-ea"/>
                <a:sym typeface="+mn-ea"/>
              </a:rPr>
              <a:t>不需要填报。</a:t>
            </a:r>
          </a:p>
          <a:p>
            <a:pPr algn="just" defTabSz="914400" eaLnBrk="1" hangingPunct="1">
              <a:spcBef>
                <a:spcPts val="1200"/>
              </a:spcBef>
              <a:buFont typeface="Wingdings" panose="05000000000000000000" pitchFamily="2" charset="2"/>
              <a:buChar char="Ø"/>
            </a:pPr>
            <a:r>
              <a:rPr lang="zh-CN" altLang="en-US" b="1" kern="1200" dirty="0" smtClean="0">
                <a:latin typeface="黑体" panose="02010609060101010101" pitchFamily="49" charset="-122"/>
                <a:ea typeface="黑体" panose="02010609060101010101" pitchFamily="49" charset="-122"/>
                <a:sym typeface="+mn-ea"/>
              </a:rPr>
              <a:t>信息化投入口径调整:</a:t>
            </a:r>
            <a:r>
              <a:rPr b="1" dirty="0">
                <a:latin typeface="+mn-ea"/>
                <a:cs typeface="+mn-ea"/>
                <a:sym typeface="+mn-ea"/>
              </a:rPr>
              <a:t>企业当年发生的与信息化相关的成本、费用。</a:t>
            </a:r>
            <a:endParaRPr b="1" dirty="0">
              <a:solidFill>
                <a:schemeClr val="tx1"/>
              </a:solidFill>
              <a:latin typeface="+mn-ea"/>
              <a:cs typeface="+mn-ea"/>
              <a:sym typeface="+mn-ea"/>
            </a:endParaRPr>
          </a:p>
          <a:p>
            <a:pPr algn="just" defTabSz="914400" eaLnBrk="1" hangingPunct="1">
              <a:spcBef>
                <a:spcPts val="1200"/>
              </a:spcBef>
              <a:buFont typeface="Wingdings" panose="05000000000000000000" pitchFamily="2" charset="2"/>
              <a:buChar char="Ø"/>
            </a:pPr>
            <a:r>
              <a:rPr lang="zh-CN" altLang="en-US" b="1" kern="1200" dirty="0" smtClean="0">
                <a:solidFill>
                  <a:schemeClr val="tx1"/>
                </a:solidFill>
                <a:latin typeface="黑体" panose="02010609060101010101" pitchFamily="49" charset="-122"/>
                <a:ea typeface="黑体" panose="02010609060101010101" pitchFamily="49" charset="-122"/>
                <a:sym typeface="+mn-ea"/>
              </a:rPr>
              <a:t>完善部分指标</a:t>
            </a:r>
            <a:endParaRPr lang="zh-CN" b="1" dirty="0">
              <a:solidFill>
                <a:schemeClr val="tx1"/>
              </a:solidFill>
              <a:latin typeface="+mn-ea"/>
              <a:cs typeface="+mn-ea"/>
              <a:sym typeface="+mn-ea"/>
            </a:endParaRPr>
          </a:p>
          <a:p>
            <a:pPr algn="just" defTabSz="914400" eaLnBrk="1" hangingPunct="1">
              <a:spcBef>
                <a:spcPts val="1200"/>
              </a:spcBef>
              <a:buFont typeface="Wingdings" panose="05000000000000000000" pitchFamily="2" charset="2"/>
              <a:buChar char="Ø"/>
            </a:pPr>
            <a:endParaRPr lang="en-US" altLang="zh-CN" b="1" kern="1200" dirty="0" smtClean="0">
              <a:solidFill>
                <a:schemeClr val="tx1"/>
              </a:solidFill>
              <a:latin typeface="黑体" panose="02010609060101010101" pitchFamily="49" charset="-122"/>
              <a:ea typeface="黑体" panose="02010609060101010101" pitchFamily="49" charset="-122"/>
              <a:sym typeface="+mn-ea"/>
            </a:endParaRPr>
          </a:p>
          <a:p>
            <a:pPr algn="just" defTabSz="914400" eaLnBrk="1" hangingPunct="1">
              <a:spcBef>
                <a:spcPts val="1200"/>
              </a:spcBef>
              <a:buNone/>
            </a:pPr>
            <a:endParaRPr lang="en-US" altLang="zh-CN" sz="2400" b="1" kern="1200" dirty="0" smtClean="0">
              <a:solidFill>
                <a:schemeClr val="tx1"/>
              </a:solidFill>
              <a:latin typeface="黑体" panose="02010609060101010101" pitchFamily="49" charset="-122"/>
              <a:ea typeface="黑体" panose="02010609060101010101" pitchFamily="49" charset="-122"/>
              <a:sym typeface="+mn-ea"/>
            </a:endParaRPr>
          </a:p>
        </p:txBody>
      </p:sp>
      <p:grpSp>
        <p:nvGrpSpPr>
          <p:cNvPr id="2" name="组合 1"/>
          <p:cNvGrpSpPr/>
          <p:nvPr/>
        </p:nvGrpSpPr>
        <p:grpSpPr>
          <a:xfrm>
            <a:off x="0" y="45085"/>
            <a:ext cx="9143365" cy="6812915"/>
            <a:chOff x="0" y="71"/>
            <a:chExt cx="14399" cy="10729"/>
          </a:xfrm>
        </p:grpSpPr>
        <p:grpSp>
          <p:nvGrpSpPr>
            <p:cNvPr id="3" name="组合 2"/>
            <p:cNvGrpSpPr/>
            <p:nvPr/>
          </p:nvGrpSpPr>
          <p:grpSpPr>
            <a:xfrm>
              <a:off x="85" y="71"/>
              <a:ext cx="14315" cy="1258"/>
              <a:chOff x="0" y="0"/>
              <a:chExt cx="19200" cy="1584"/>
            </a:xfrm>
          </p:grpSpPr>
          <p:cxnSp>
            <p:nvCxnSpPr>
              <p:cNvPr id="6" name="直接连接符 5"/>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342900" indent="-342900" algn="l">
              <a:spcBef>
                <a:spcPts val="600"/>
              </a:spcBef>
              <a:buFont typeface="Wingdings" panose="05000000000000000000" pitchFamily="2" charset="2"/>
              <a:buChar char="Ø"/>
            </a:pPr>
            <a:r>
              <a:rPr sz="2400" b="1" dirty="0">
                <a:latin typeface="微软雅黑" panose="020B0503020204020204" charset="-122"/>
                <a:sym typeface="+mn-ea"/>
              </a:rPr>
              <a:t>B2B是指填报企业（单位）通过网站或APP销售给其他企业（单位）（包括政府部门）的商品和服务总额（包含增值税）；B2C是指填报企业（单位）通过网站或APP销售给消费者的商品和服务总额（包含增值税）。a行=b行+c行</a:t>
            </a:r>
            <a:r>
              <a:rPr lang="en-US" sz="2400" b="1" dirty="0">
                <a:latin typeface="微软雅黑" panose="020B0503020204020204" charset="-122"/>
                <a:sym typeface="+mn-ea"/>
              </a:rPr>
              <a:t> </a:t>
            </a:r>
          </a:p>
          <a:p>
            <a:pPr marL="342900" indent="-342900" algn="l">
              <a:spcBef>
                <a:spcPts val="600"/>
              </a:spcBef>
              <a:buFont typeface="Wingdings" panose="05000000000000000000" pitchFamily="2" charset="2"/>
              <a:buChar char="Ø"/>
            </a:pPr>
            <a:r>
              <a:rPr sz="2400" b="1" dirty="0">
                <a:latin typeface="微软雅黑" panose="020B0503020204020204" charset="-122"/>
                <a:sym typeface="+mn-ea"/>
              </a:rPr>
              <a:t>企业自建网站或APP是指填报企业</a:t>
            </a:r>
            <a:r>
              <a:rPr lang="zh-CN" sz="2400" b="1" dirty="0">
                <a:latin typeface="微软雅黑" panose="020B0503020204020204" charset="-122"/>
                <a:sym typeface="+mn-ea"/>
              </a:rPr>
              <a:t>或企业集团</a:t>
            </a:r>
            <a:r>
              <a:rPr sz="2400" b="1" dirty="0">
                <a:latin typeface="微软雅黑" panose="020B0503020204020204" charset="-122"/>
                <a:sym typeface="+mn-ea"/>
              </a:rPr>
              <a:t>运营的网站或APP；第三方网站或APP是指非填报企业</a:t>
            </a:r>
            <a:r>
              <a:rPr lang="zh-CN" sz="2400" b="1" dirty="0">
                <a:latin typeface="微软雅黑" panose="020B0503020204020204" charset="-122"/>
                <a:sym typeface="+mn-ea"/>
              </a:rPr>
              <a:t>或企业集团</a:t>
            </a:r>
            <a:r>
              <a:rPr sz="2400" b="1" dirty="0">
                <a:latin typeface="微软雅黑" panose="020B0503020204020204" charset="-122"/>
                <a:sym typeface="+mn-ea"/>
              </a:rPr>
              <a:t>运营的网站或APP。对于企业自建网站或APP，如果还有其他商家在该平台上销售，则拥有电商平台的企业只统计该平台上自营电子商务交易额，非自营电子商务交易额由其他商家填报。a行=d行+e行</a:t>
            </a: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注意事项</a:t>
            </a:r>
            <a:r>
              <a:rPr sz="2400" b="1" dirty="0">
                <a:latin typeface="微软雅黑" panose="020B0503020204020204" charset="-122"/>
                <a:sym typeface="+mn-ea"/>
              </a:rPr>
              <a:t>：</a:t>
            </a:r>
          </a:p>
          <a:p>
            <a:pPr lvl="0" algn="l">
              <a:spcBef>
                <a:spcPts val="600"/>
              </a:spcBef>
              <a:buFont typeface="Arial" panose="020B0604020202020204" pitchFamily="34" charset="0"/>
              <a:buChar char="•"/>
            </a:pPr>
            <a:r>
              <a:rPr lang="zh-CN" altLang="en-US" sz="2400" b="1" dirty="0" smtClean="0">
                <a:cs typeface="Arial" panose="020B0604020202020204" pitchFamily="34" charset="0"/>
                <a:sym typeface="+mn-ea"/>
              </a:rPr>
              <a:t>电子商务采购和销售金额均按最终订单签署确认的商品或服务交易额而非标识价计算，不论支付是线上还是线下，不论采购方分几次付款结清，也不论是自有平台或是第三方平台上发生。</a:t>
            </a:r>
            <a:endParaRPr lang="zh-CN" altLang="en-US" sz="2400" b="1" dirty="0" smtClean="0">
              <a:solidFill>
                <a:schemeClr val="tx1"/>
              </a:solidFill>
              <a:cs typeface="Arial" panose="020B0604020202020204" pitchFamily="34" charset="0"/>
              <a:sym typeface="+mn-ea"/>
            </a:endParaRPr>
          </a:p>
          <a:p>
            <a:pPr lvl="0" algn="l">
              <a:spcBef>
                <a:spcPts val="600"/>
              </a:spcBef>
              <a:buFont typeface="Arial" panose="020B0604020202020204" pitchFamily="34" charset="0"/>
              <a:buChar char="•"/>
            </a:pPr>
            <a:endParaRPr lang="zh-CN" altLang="en-US" sz="2400" b="1" dirty="0" smtClean="0">
              <a:solidFill>
                <a:schemeClr val="tx1"/>
              </a:solidFill>
              <a:cs typeface="Arial" panose="020B0604020202020204" pitchFamily="34" charset="0"/>
              <a:sym typeface="+mn-ea"/>
            </a:endParaRPr>
          </a:p>
          <a:p>
            <a:pPr lvl="0" algn="l">
              <a:spcBef>
                <a:spcPts val="600"/>
              </a:spcBef>
              <a:buFont typeface="Arial" panose="020B0604020202020204" pitchFamily="34" charset="0"/>
              <a:buChar char="•"/>
            </a:pPr>
            <a:r>
              <a:rPr lang="en-US" altLang="zh-CN" sz="2400" b="1" dirty="0" smtClean="0">
                <a:cs typeface="Arial" panose="020B0604020202020204" pitchFamily="34" charset="0"/>
                <a:sym typeface="+mn-ea"/>
              </a:rPr>
              <a:t>6</a:t>
            </a:r>
            <a:r>
              <a:rPr lang="zh-CN" altLang="en-US" sz="2400" b="1" dirty="0" smtClean="0">
                <a:cs typeface="Arial" panose="020B0604020202020204" pitchFamily="34" charset="0"/>
                <a:sym typeface="+mn-ea"/>
              </a:rPr>
              <a:t>09</a:t>
            </a:r>
            <a:r>
              <a:rPr lang="en-US" altLang="zh-CN" sz="2400" b="1" dirty="0" smtClean="0">
                <a:cs typeface="Arial" panose="020B0604020202020204" pitchFamily="34" charset="0"/>
                <a:sym typeface="+mn-ea"/>
              </a:rPr>
              <a:t>-1</a:t>
            </a:r>
            <a:r>
              <a:rPr lang="zh-CN" altLang="en-US" sz="2400" b="1" dirty="0" smtClean="0">
                <a:cs typeface="Arial" panose="020B0604020202020204" pitchFamily="34" charset="0"/>
                <a:sym typeface="+mn-ea"/>
              </a:rPr>
              <a:t>表电子商务销售金额和采购金额是以企业为统计对象的。若一个企业在多家平台上都有电子商务交易，需要将多平台上的交易额合计填报。</a:t>
            </a:r>
            <a:endParaRPr lang="zh-CN" altLang="en-US" sz="2400" b="1" dirty="0" smtClean="0">
              <a:solidFill>
                <a:schemeClr val="tx1"/>
              </a:solidFill>
              <a:latin typeface="+mn-lt"/>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注意事项</a:t>
            </a:r>
            <a:r>
              <a:rPr sz="2400" b="1" dirty="0">
                <a:latin typeface="微软雅黑" panose="020B0503020204020204" charset="-122"/>
                <a:sym typeface="+mn-ea"/>
              </a:rPr>
              <a:t>：</a:t>
            </a:r>
          </a:p>
          <a:p>
            <a:pPr marL="342900" lvl="0" indent="-342900" algn="l">
              <a:spcBef>
                <a:spcPts val="600"/>
              </a:spcBef>
              <a:buFont typeface="Wingdings" panose="05000000000000000000" pitchFamily="2" charset="2"/>
              <a:buChar char="n"/>
            </a:pPr>
            <a:r>
              <a:rPr lang="zh-CN" altLang="en-US" sz="2400" b="1" dirty="0" smtClean="0">
                <a:effectLst>
                  <a:outerShdw blurRad="38100" dist="38100" dir="2700000" algn="tl">
                    <a:srgbClr val="000000">
                      <a:alpha val="43137"/>
                    </a:srgbClr>
                  </a:outerShdw>
                </a:effectLst>
                <a:latin typeface="+mn-ea"/>
                <a:sym typeface="+mn-ea"/>
              </a:rPr>
              <a:t>易错点</a:t>
            </a:r>
            <a:endParaRPr lang="en-US" altLang="zh-CN" sz="2400" b="1" dirty="0" smtClean="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600"/>
              </a:spcBef>
              <a:buFont typeface="Wingdings" panose="05000000000000000000" pitchFamily="2" charset="2"/>
              <a:buChar char="Ø"/>
            </a:pPr>
            <a:r>
              <a:rPr lang="en-US" altLang="zh-CN" sz="2400" b="1" dirty="0" smtClean="0">
                <a:cs typeface="Arial" panose="020B0604020202020204" pitchFamily="34" charset="0"/>
                <a:sym typeface="+mn-ea"/>
              </a:rPr>
              <a:t>1.</a:t>
            </a:r>
            <a:r>
              <a:rPr lang="zh-CN" altLang="en-US" sz="2400" b="1" dirty="0" smtClean="0">
                <a:cs typeface="Arial" panose="020B0604020202020204" pitchFamily="34" charset="0"/>
                <a:sym typeface="+mn-ea"/>
              </a:rPr>
              <a:t>拥有电商平台的企业填写了整个平台的交易数据，应该只填写自营交易数据（填多了）；【京东、天猫】</a:t>
            </a:r>
            <a:endParaRPr lang="zh-CN" altLang="en-US"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r>
              <a:rPr lang="en-US" altLang="zh-CN" sz="2400" b="1" dirty="0" smtClean="0">
                <a:cs typeface="Arial" panose="020B0604020202020204" pitchFamily="34" charset="0"/>
                <a:sym typeface="+mn-ea"/>
              </a:rPr>
              <a:t>2.</a:t>
            </a:r>
            <a:r>
              <a:rPr lang="zh-CN" altLang="en-US" sz="2400" b="1" dirty="0" smtClean="0">
                <a:cs typeface="Arial" panose="020B0604020202020204" pitchFamily="34" charset="0"/>
                <a:sym typeface="+mn-ea"/>
              </a:rPr>
              <a:t>只填写自营交易而未填写企业在第三方平台上的交易数据（填少了）。</a:t>
            </a:r>
          </a:p>
          <a:p>
            <a:pPr marL="0" indent="0" algn="l">
              <a:spcBef>
                <a:spcPts val="600"/>
              </a:spcBef>
              <a:buFont typeface="Wingdings" panose="05000000000000000000" pitchFamily="2" charset="2"/>
              <a:buNone/>
            </a:pPr>
            <a:endParaRPr lang="en-US" altLang="zh-CN" sz="2400" b="1" dirty="0" smtClean="0">
              <a:cs typeface="Arial" panose="020B0604020202020204" pitchFamily="34" charset="0"/>
              <a:sym typeface="+mn-ea"/>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27355" y="219075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释义</a:t>
            </a:r>
            <a:r>
              <a:rPr sz="2400" b="1" dirty="0">
                <a:latin typeface="微软雅黑" panose="020B0503020204020204" charset="-122"/>
                <a:sym typeface="+mn-ea"/>
              </a:rPr>
              <a:t>：</a:t>
            </a:r>
          </a:p>
          <a:p>
            <a:pPr marL="0" indent="0" algn="just" latinLnBrk="0">
              <a:lnSpc>
                <a:spcPts val="2700"/>
              </a:lnSpc>
              <a:spcBef>
                <a:spcPts val="0"/>
              </a:spcBef>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电子数据交换（EDI）类型的商品或服务交易</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是指按照统一规定的格式，将标准的经济信息通过互联网在企业与客户的计算机系统之间传输，从而进行订单信息数据交换和自动处理。包括通过EDI服务提供商形成的订单；通过自动化系统形成需求导向的订单；通过ERP系统直接接收的订单。</a:t>
            </a: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7" name="矩形 6"/>
          <p:cNvSpPr/>
          <p:nvPr/>
        </p:nvSpPr>
        <p:spPr>
          <a:xfrm>
            <a:off x="395605" y="1124585"/>
            <a:ext cx="8294370" cy="978535"/>
          </a:xfrm>
          <a:prstGeom prst="rect">
            <a:avLst/>
          </a:prstGeom>
          <a:solidFill>
            <a:srgbClr val="0070C0"/>
          </a:solidFill>
        </p:spPr>
        <p:txBody>
          <a:bodyPr wrap="square">
            <a:no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10 </a:t>
            </a:r>
            <a:r>
              <a:rPr lang="zh-CN" altLang="en-US" sz="2000" b="1" kern="100" dirty="0" smtClean="0">
                <a:solidFill>
                  <a:schemeClr val="bg1"/>
                </a:solidFill>
                <a:effectLst/>
                <a:latin typeface="微软雅黑" panose="020B0503020204020204" charset="-122"/>
                <a:ea typeface="微软雅黑" panose="020B0503020204020204" charset="-122"/>
              </a:rPr>
              <a:t>贵企业是否有电子数据交换（</a:t>
            </a:r>
            <a:r>
              <a:rPr lang="en-US" altLang="zh-CN" sz="2000" b="1" kern="100" dirty="0" smtClean="0">
                <a:solidFill>
                  <a:schemeClr val="bg1"/>
                </a:solidFill>
                <a:effectLst/>
                <a:latin typeface="微软雅黑" panose="020B0503020204020204" charset="-122"/>
                <a:ea typeface="微软雅黑" panose="020B0503020204020204" charset="-122"/>
              </a:rPr>
              <a:t>EDI</a:t>
            </a:r>
            <a:r>
              <a:rPr lang="zh-CN" altLang="en-US" sz="2000" b="1" kern="100" dirty="0" smtClean="0">
                <a:solidFill>
                  <a:schemeClr val="bg1"/>
                </a:solidFill>
                <a:effectLst/>
                <a:latin typeface="微软雅黑" panose="020B0503020204020204" charset="-122"/>
                <a:ea typeface="微软雅黑" panose="020B0503020204020204" charset="-122"/>
              </a:rPr>
              <a:t>）类型的商品或服务交易？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t>
            </a:r>
          </a:p>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12</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27355" y="219075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释义</a:t>
            </a:r>
            <a:r>
              <a:rPr sz="2400" b="1" dirty="0">
                <a:latin typeface="微软雅黑" panose="020B0503020204020204" charset="-122"/>
                <a:sym typeface="+mn-ea"/>
              </a:rPr>
              <a:t>：</a:t>
            </a:r>
          </a:p>
          <a:p>
            <a:pPr marL="0" indent="0" algn="just" latinLnBrk="0">
              <a:lnSpc>
                <a:spcPts val="2700"/>
              </a:lnSpc>
              <a:spcBef>
                <a:spcPts val="0"/>
              </a:spcBef>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通过网站或</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实现的商品或服务交易和</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EDI</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类型的商品或服务交易的区别：</a:t>
            </a:r>
          </a:p>
          <a:p>
            <a:pPr algn="just" latinLnBrk="0">
              <a:lnSpc>
                <a:spcPts val="2700"/>
              </a:lnSpc>
              <a:spcBef>
                <a:spcPts val="0"/>
              </a:spcBef>
              <a:buClrTx/>
              <a:buSzTx/>
              <a:buFontTx/>
            </a:pP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在公共网站或</a:t>
            </a:r>
            <a:r>
              <a:rPr lang="en-US" altLang="zh-CN"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上实现的交易，放到网站或</a:t>
            </a:r>
            <a:r>
              <a:rPr lang="en-US" altLang="zh-CN"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交易中统计。</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公共网站或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是指通过公共网络，能够访问到的网站或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smtClean="0">
              <a:solidFill>
                <a:srgbClr val="202124"/>
              </a:solidFill>
              <a:latin typeface="宋体" panose="02010600030101010101" pitchFamily="2" charset="-122"/>
              <a:ea typeface="宋体" panose="02010600030101010101" pitchFamily="2" charset="-122"/>
              <a:cs typeface="宋体" panose="02010600030101010101" pitchFamily="2" charset="-122"/>
              <a:sym typeface="+mn-ea"/>
            </a:endParaRPr>
          </a:p>
          <a:p>
            <a:pPr algn="just" latinLnBrk="0">
              <a:lnSpc>
                <a:spcPts val="2700"/>
              </a:lnSpc>
              <a:spcBef>
                <a:spcPts val="0"/>
              </a:spcBef>
              <a:buClrTx/>
              <a:buSzTx/>
              <a:buFontTx/>
            </a:pP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在局域网、内网或内部</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上实现的交易，放到</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EDI</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交易进行统计。</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通过企业内网、企业专线才能够访问到的网站或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（大部分</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ERP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系统属于此类）。</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7" name="矩形 6"/>
          <p:cNvSpPr/>
          <p:nvPr/>
        </p:nvSpPr>
        <p:spPr>
          <a:xfrm>
            <a:off x="395605" y="1124585"/>
            <a:ext cx="8294370" cy="978535"/>
          </a:xfrm>
          <a:prstGeom prst="rect">
            <a:avLst/>
          </a:prstGeom>
          <a:solidFill>
            <a:srgbClr val="0070C0"/>
          </a:solidFill>
        </p:spPr>
        <p:txBody>
          <a:bodyPr wrap="square">
            <a:no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10 </a:t>
            </a:r>
            <a:r>
              <a:rPr lang="zh-CN" altLang="en-US" sz="2000" b="1" kern="100" dirty="0" smtClean="0">
                <a:solidFill>
                  <a:schemeClr val="bg1"/>
                </a:solidFill>
                <a:effectLst/>
                <a:latin typeface="微软雅黑" panose="020B0503020204020204" charset="-122"/>
                <a:ea typeface="微软雅黑" panose="020B0503020204020204" charset="-122"/>
              </a:rPr>
              <a:t>贵企业是否有电子数据交换（</a:t>
            </a:r>
            <a:r>
              <a:rPr lang="en-US" altLang="zh-CN" sz="2000" b="1" kern="100" dirty="0" smtClean="0">
                <a:solidFill>
                  <a:schemeClr val="bg1"/>
                </a:solidFill>
                <a:effectLst/>
                <a:latin typeface="微软雅黑" panose="020B0503020204020204" charset="-122"/>
                <a:ea typeface="微软雅黑" panose="020B0503020204020204" charset="-122"/>
              </a:rPr>
              <a:t>EDI</a:t>
            </a:r>
            <a:r>
              <a:rPr lang="zh-CN" altLang="en-US" sz="2000" b="1" kern="100" dirty="0" smtClean="0">
                <a:solidFill>
                  <a:schemeClr val="bg1"/>
                </a:solidFill>
                <a:effectLst/>
                <a:latin typeface="微软雅黑" panose="020B0503020204020204" charset="-122"/>
                <a:ea typeface="微软雅黑" panose="020B0503020204020204" charset="-122"/>
              </a:rPr>
              <a:t>）类型的商品或服务交易？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t>
            </a:r>
          </a:p>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12</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39750" y="1845310"/>
            <a:ext cx="8262620" cy="45040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cs typeface="宋体" panose="02010600030101010101" pitchFamily="2" charset="-122"/>
                <a:sym typeface="+mn-ea"/>
              </a:rPr>
              <a:t>注意事项：</a:t>
            </a:r>
            <a:endParaRPr lang="zh-CN" altLang="en-US" sz="2400">
              <a:solidFill>
                <a:schemeClr val="tx2"/>
              </a:solidFill>
              <a:latin typeface="微软雅黑" panose="020B0503020204020204" charset="-122"/>
              <a:ea typeface="微软雅黑" panose="020B0503020204020204"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企业电子商务销售额=通过网站或APP实现的销售额+EDI类型的商品或服务销售额。</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09题和11题是不能重复统计的，11题EDI类型的商品或服务销售额不包括通过网站或APP实现的销售额。</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p>
          <a:p>
            <a:pPr marL="0" indent="0" algn="just" latinLnBrk="0">
              <a:lnSpc>
                <a:spcPts val="2700"/>
              </a:lnSpc>
              <a:spcBef>
                <a:spcPts val="0"/>
              </a:spcBef>
              <a:buClrTx/>
              <a:buSzTx/>
              <a:buFontTx/>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企业电子商务销售额（包含增值税），应小于等于企业财务状况表中“营业收入”与“应交增值税”的和。</a:t>
            </a:r>
          </a:p>
          <a:p>
            <a:pPr marL="0" indent="0" algn="just" latinLnBrk="0">
              <a:lnSpc>
                <a:spcPts val="2700"/>
              </a:lnSpc>
              <a:spcBef>
                <a:spcPts val="0"/>
              </a:spcBef>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对于企业集团的视同法人分公司，需要自行报送609</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表中</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8-11</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题各项电子商务交易情况指标。企业集团总公司只报送该法人单位的销售额，分公司的销售额由各分公司自行报送。</a:t>
            </a: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lstStyle/>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11 EDI </a:t>
            </a:r>
            <a:r>
              <a:rPr lang="zh-CN" sz="2000" b="1" kern="100" dirty="0" smtClean="0">
                <a:solidFill>
                  <a:schemeClr val="bg1"/>
                </a:solidFill>
                <a:effectLst/>
                <a:latin typeface="微软雅黑" panose="020B0503020204020204" charset="-122"/>
                <a:ea typeface="微软雅黑" panose="020B0503020204020204" charset="-122"/>
              </a:rPr>
              <a:t>类型的商品或服务</a:t>
            </a:r>
            <a:r>
              <a:rPr lang="zh-CN" altLang="en-US" sz="2000" b="1" kern="100" dirty="0" smtClean="0">
                <a:solidFill>
                  <a:schemeClr val="bg1"/>
                </a:solidFill>
                <a:effectLst/>
                <a:latin typeface="微软雅黑" panose="020B0503020204020204" charset="-122"/>
                <a:ea typeface="微软雅黑" panose="020B0503020204020204" charset="-122"/>
              </a:rPr>
              <a:t>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0" y="603250"/>
            <a:ext cx="9001125" cy="49911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r>
            <a:b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323850" y="2955925"/>
            <a:ext cx="8286750" cy="4530090"/>
          </a:xfrm>
        </p:spPr>
        <p:txBody>
          <a:bodyPr/>
          <a:lstStyle/>
          <a:p>
            <a:pPr>
              <a:buNone/>
            </a:pPr>
            <a:r>
              <a:rPr lang="en-US" altLang="en-US" sz="2400" b="1" dirty="0" smtClean="0">
                <a:solidFill>
                  <a:schemeClr val="tx1"/>
                </a:solidFill>
                <a:cs typeface="Arial" panose="020B0604020202020204" pitchFamily="34" charset="0"/>
                <a:sym typeface="+mn-ea"/>
              </a:rPr>
              <a:t>     </a:t>
            </a:r>
            <a:r>
              <a:rPr lang="zh-CN" altLang="en-US" sz="2000" b="1" dirty="0" smtClean="0">
                <a:latin typeface="微软雅黑" panose="020B0503020204020204" charset="-122"/>
                <a:ea typeface="微软雅黑" panose="020B0503020204020204" charset="-122"/>
                <a:sym typeface="+mn-ea"/>
              </a:rPr>
              <a:t>注意</a:t>
            </a:r>
            <a:r>
              <a:rPr lang="zh-CN" altLang="en-US" sz="2000" b="1" dirty="0" smtClean="0">
                <a:solidFill>
                  <a:srgbClr val="FF0000"/>
                </a:solidFill>
                <a:latin typeface="微软雅黑" panose="020B0503020204020204" charset="-122"/>
                <a:ea typeface="微软雅黑" panose="020B0503020204020204" charset="-122"/>
                <a:sym typeface="+mn-ea"/>
              </a:rPr>
              <a:t>使用</a:t>
            </a:r>
            <a:r>
              <a:rPr lang="zh-CN" altLang="en-US" sz="2000" b="1" dirty="0" smtClean="0">
                <a:latin typeface="微软雅黑" panose="020B0503020204020204" charset="-122"/>
                <a:ea typeface="微软雅黑" panose="020B0503020204020204" charset="-122"/>
                <a:sym typeface="+mn-ea"/>
              </a:rPr>
              <a:t>的概念，不包括免费的云计算服务。</a:t>
            </a:r>
          </a:p>
          <a:p>
            <a:pPr marL="0" indent="0" algn="just" latinLnBrk="0">
              <a:lnSpc>
                <a:spcPts val="2700"/>
              </a:lnSpc>
              <a:spcBef>
                <a:spcPts val="0"/>
              </a:spcBef>
              <a:buNone/>
            </a:pP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云计算服务</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具备以下特征：通过服务商的服务器实现；用户数量、存储空间等可动态伸缩；用户可按需获取各类服务并进行付费。如，付费的企业电子邮件、有云服务的财务软件和</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ERP</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软件等等，都属于云计算的概念。</a:t>
            </a:r>
            <a:endPar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数据库服务</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是以传统数据库技术为基础，将数据库资源以标准服务的形式提供给一个或多个租户的服务能力。</a:t>
            </a:r>
            <a:endPar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文件云储存</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把</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各类文件</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存放在通常由第三方托管的虚拟服务器，而非专属的服务器上</a:t>
            </a:r>
            <a:r>
              <a:rPr lang="zh-CN" altLang="en-US" sz="2000" b="1" dirty="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p>
          <a:p>
            <a:pPr>
              <a:buNone/>
            </a:pPr>
            <a:r>
              <a:rPr lang="en-US" altLang="en-US" sz="2400" b="1" dirty="0" smtClean="0">
                <a:solidFill>
                  <a:schemeClr val="tx1"/>
                </a:solidFill>
                <a:cs typeface="Arial" panose="020B0604020202020204" pitchFamily="34" charset="0"/>
                <a:sym typeface="+mn-ea"/>
              </a:rPr>
              <a:t>      </a:t>
            </a:r>
            <a:endParaRPr lang="en-US" altLang="zh-CN" sz="2400" b="1" dirty="0" smtClean="0">
              <a:solidFill>
                <a:schemeClr val="tx1"/>
              </a:solidFill>
              <a:cs typeface="Arial" panose="020B0604020202020204" pitchFamily="34" charset="0"/>
              <a:sym typeface="+mn-ea"/>
            </a:endParaRPr>
          </a:p>
          <a:p>
            <a:pPr>
              <a:buNone/>
            </a:pPr>
            <a:r>
              <a:rPr lang="en-US" altLang="en-US" sz="2000" b="1" dirty="0" smtClean="0">
                <a:solidFill>
                  <a:schemeClr val="tx1"/>
                </a:solidFill>
                <a:cs typeface="Arial" panose="020B0604020202020204" pitchFamily="34" charset="0"/>
                <a:sym typeface="+mn-ea"/>
              </a:rPr>
              <a:t>     </a:t>
            </a:r>
          </a:p>
          <a:p>
            <a:pPr>
              <a:buNone/>
            </a:pPr>
            <a:r>
              <a:rPr lang="en-US" altLang="en-US" sz="2400" b="1" dirty="0" smtClean="0">
                <a:solidFill>
                  <a:schemeClr val="tx1"/>
                </a:solidFill>
                <a:cs typeface="Arial" panose="020B0604020202020204" pitchFamily="34" charset="0"/>
                <a:sym typeface="+mn-ea"/>
              </a:rPr>
              <a:t>      </a:t>
            </a:r>
          </a:p>
        </p:txBody>
      </p:sp>
      <p:grpSp>
        <p:nvGrpSpPr>
          <p:cNvPr id="4" name="组合 3"/>
          <p:cNvGrpSpPr/>
          <p:nvPr/>
        </p:nvGrpSpPr>
        <p:grpSpPr>
          <a:xfrm>
            <a:off x="0" y="45085"/>
            <a:ext cx="9143365" cy="6812915"/>
            <a:chOff x="0" y="71"/>
            <a:chExt cx="14399" cy="10729"/>
          </a:xfrm>
        </p:grpSpPr>
        <p:grpSp>
          <p:nvGrpSpPr>
            <p:cNvPr id="2" name="组合 1"/>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0" y="1052830"/>
            <a:ext cx="9142730" cy="1903095"/>
          </a:xfrm>
          <a:prstGeom prst="rect">
            <a:avLst/>
          </a:prstGeom>
          <a:solidFill>
            <a:srgbClr val="0070C0"/>
          </a:solidFill>
        </p:spPr>
        <p:txBody>
          <a:bodyPr wrap="square">
            <a:noAutofit/>
          </a:bodyPr>
          <a:lstStyle/>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12</a:t>
            </a:r>
            <a:r>
              <a:rPr lang="zh-CN" alt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贵企业</a:t>
            </a:r>
            <a:r>
              <a:rPr lang="zh-CN" sz="2000" b="1" kern="100" dirty="0" smtClean="0">
                <a:solidFill>
                  <a:schemeClr val="bg1"/>
                </a:solidFill>
                <a:effectLst/>
                <a:latin typeface="微软雅黑" panose="020B0503020204020204" charset="-122"/>
                <a:ea typeface="微软雅黑" panose="020B0503020204020204" charset="-122"/>
              </a:rPr>
              <a:t>使用</a:t>
            </a:r>
            <a:r>
              <a:rPr sz="2000" b="1" kern="100" dirty="0" smtClean="0">
                <a:solidFill>
                  <a:schemeClr val="bg1"/>
                </a:solidFill>
                <a:effectLst/>
                <a:latin typeface="微软雅黑" panose="020B0503020204020204" charset="-122"/>
                <a:ea typeface="微软雅黑" panose="020B0503020204020204" charset="-122"/>
              </a:rPr>
              <a:t>以下哪些云计算服务（不包括免费服务）（可多选）？</a:t>
            </a: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 电子邮件□  2 办公软件□  3金融或财务软件□   4企业资源规划（ERP）软件□ 5 客户关系管理软件□   6安全软件，如：防病毒软件、网络访问控制软件□      </a:t>
            </a: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7 数据库服务□  8 文件云存储服务□   9借助网络算力运行公司自有软件□</a:t>
            </a: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10为应用程序开发、测试和部署提供环境，如：可复用软件模块、应用程序编程接口□ 11 其他</a:t>
            </a:r>
            <a:r>
              <a:rPr sz="2000" b="1" u="sng"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   12 无□</a:t>
            </a: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0" y="695960"/>
            <a:ext cx="9001125" cy="46418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r>
            <a:b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428625" y="3448685"/>
            <a:ext cx="8507730" cy="4313555"/>
          </a:xfrm>
        </p:spPr>
        <p:txBody>
          <a:bodyPr/>
          <a:lstStyle/>
          <a:p>
            <a:pPr marL="0" indent="0" algn="just" latinLnBrk="0">
              <a:lnSpc>
                <a:spcPts val="2700"/>
              </a:lnSpc>
              <a:spcBef>
                <a:spcPts val="0"/>
              </a:spcBef>
              <a:buNone/>
            </a:pPr>
            <a:r>
              <a:rPr lang="zh-CN" altLang="en-US" sz="2400" b="1" noProof="0" dirty="0" smtClean="0">
                <a:ln>
                  <a:noFill/>
                </a:ln>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mn-ea"/>
              </a:rPr>
              <a:t>释义</a:t>
            </a:r>
            <a:r>
              <a:rPr lang="zh-CN" altLang="en-US" sz="24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a:t>
            </a:r>
            <a:endParaRPr lang="en-US" altLang="zh-CN" sz="24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cs typeface="宋体" panose="02010600030101010101" pitchFamily="2" charset="-122"/>
            </a:endParaRPr>
          </a:p>
          <a:p>
            <a:pPr marL="0" indent="0" algn="just" latinLnBrk="0">
              <a:lnSpc>
                <a:spcPts val="2700"/>
              </a:lnSpc>
              <a:spcBef>
                <a:spcPts val="0"/>
              </a:spcBef>
              <a:buNone/>
            </a:pPr>
            <a:r>
              <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物联网技术</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 指相互联通的设备或系统，通过收集交换各类数据，借助互联网进行监控或远程控制。如：智慧仪表、温度自动调节器、智慧路灯、智慧警报系统、智慧烟感器、智慧门锁以及智慧摄像头等；以及各类信息传感器和射频识别（RFID）设备等。</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不包括不联网的运动、声音、温度、烟雾等常用传感器，无法通过网络进行监控或者远程控制的射频识别（RFID）设备。</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a:buNone/>
            </a:pPr>
            <a:r>
              <a:rPr lang="en-US" altLang="en-US" sz="2400" b="1" dirty="0" smtClean="0">
                <a:solidFill>
                  <a:schemeClr val="tx1"/>
                </a:solidFill>
                <a:cs typeface="Arial" panose="020B0604020202020204" pitchFamily="34" charset="0"/>
                <a:sym typeface="+mn-ea"/>
              </a:rPr>
              <a:t>      </a:t>
            </a:r>
            <a:endParaRPr lang="en-US" altLang="zh-CN" sz="2400" b="1" dirty="0" smtClean="0">
              <a:solidFill>
                <a:schemeClr val="tx1"/>
              </a:solidFill>
              <a:cs typeface="Arial" panose="020B0604020202020204" pitchFamily="34" charset="0"/>
              <a:sym typeface="+mn-ea"/>
            </a:endParaRPr>
          </a:p>
          <a:p>
            <a:pPr>
              <a:buNone/>
            </a:pPr>
            <a:r>
              <a:rPr lang="en-US" altLang="en-US" sz="2000" b="1" dirty="0" smtClean="0">
                <a:solidFill>
                  <a:schemeClr val="tx1"/>
                </a:solidFill>
                <a:cs typeface="Arial" panose="020B0604020202020204" pitchFamily="34" charset="0"/>
                <a:sym typeface="+mn-ea"/>
              </a:rPr>
              <a:t>     </a:t>
            </a:r>
          </a:p>
          <a:p>
            <a:pPr>
              <a:buNone/>
            </a:pPr>
            <a:r>
              <a:rPr lang="en-US" altLang="en-US" sz="2400" b="1" dirty="0" smtClean="0">
                <a:solidFill>
                  <a:schemeClr val="tx1"/>
                </a:solidFill>
                <a:cs typeface="Arial" panose="020B0604020202020204" pitchFamily="34" charset="0"/>
                <a:sym typeface="+mn-ea"/>
              </a:rPr>
              <a:t>      </a:t>
            </a:r>
          </a:p>
        </p:txBody>
      </p:sp>
      <p:grpSp>
        <p:nvGrpSpPr>
          <p:cNvPr id="4" name="组合 3"/>
          <p:cNvGrpSpPr/>
          <p:nvPr/>
        </p:nvGrpSpPr>
        <p:grpSpPr>
          <a:xfrm>
            <a:off x="0" y="45085"/>
            <a:ext cx="9143365" cy="6812915"/>
            <a:chOff x="0" y="71"/>
            <a:chExt cx="14399" cy="10729"/>
          </a:xfrm>
        </p:grpSpPr>
        <p:grpSp>
          <p:nvGrpSpPr>
            <p:cNvPr id="2" name="组合 1"/>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3975" y="1196975"/>
            <a:ext cx="9074150" cy="2214880"/>
          </a:xfrm>
          <a:prstGeom prst="rect">
            <a:avLst/>
          </a:prstGeom>
          <a:solidFill>
            <a:srgbClr val="0070C0"/>
          </a:solidFill>
        </p:spPr>
        <p:txBody>
          <a:bodyPr wrap="square">
            <a:spAutoFit/>
          </a:bodyPr>
          <a:lstStyle/>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13 </a:t>
            </a:r>
            <a:r>
              <a:rPr sz="2000" b="1" kern="100" dirty="0" smtClean="0">
                <a:solidFill>
                  <a:schemeClr val="bg1"/>
                </a:solidFill>
                <a:effectLst/>
                <a:latin typeface="微软雅黑" panose="020B0503020204020204" charset="-122"/>
                <a:ea typeface="微软雅黑" panose="020B0503020204020204" charset="-122"/>
              </a:rPr>
              <a:t>贵企业在以下哪些方面使用物联网（通过互联网进行监控或者遥控的互联设备或者系统）（可多选）？</a:t>
            </a: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1 能源消耗管理，如：使用智能计量器、智能温度计、智能路灯                                        □</a:t>
            </a: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2 营业场所的安全监控，如：使用智能报警系统、智能烟雾探测器、智能门锁、智能摄像头                □ </a:t>
            </a: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3 生产管理，如：通过互联网传递信息的各类传感器、FRID标签，用于监测生产流程或者促进生产自动化    □</a:t>
            </a: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4 物流管理，如：库房管理中使用的各类传感器、FRID标签，用以跟踪产品以及运输车辆                  □ </a:t>
            </a: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5 设备运转维护，如：通过互联网传递信息的各类传感器，用以监测机器或者车辆的运转情况              □</a:t>
            </a: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6 客户服务，如：使用智慧摄像头或者传感器，用以记录消费者行为以及提供个性化购物体验              □</a:t>
            </a: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7 其他</a:t>
            </a:r>
            <a:r>
              <a:rPr lang="en-US" sz="1400" b="1" u="sng" kern="100" dirty="0" smtClean="0">
                <a:solidFill>
                  <a:schemeClr val="bg1"/>
                </a:solidFill>
                <a:effectLst/>
                <a:latin typeface="微软雅黑" panose="020B0503020204020204" charset="-122"/>
                <a:ea typeface="微软雅黑" panose="020B0503020204020204" charset="-122"/>
              </a:rPr>
              <a:t>                </a:t>
            </a:r>
            <a:r>
              <a:rPr lang="en-US" sz="1400" b="1" kern="100" dirty="0" smtClean="0">
                <a:solidFill>
                  <a:schemeClr val="bg1"/>
                </a:solidFill>
                <a:effectLst/>
                <a:latin typeface="微软雅黑" panose="020B0503020204020204" charset="-122"/>
                <a:ea typeface="微软雅黑" panose="020B0503020204020204" charset="-122"/>
              </a:rPr>
              <a:t>           □                                             8 无            □</a:t>
            </a: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211185" cy="4838700"/>
          </a:xfrm>
        </p:spPr>
        <p:txBody>
          <a:bodyPr/>
          <a:lstStyle/>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释义：</a:t>
            </a:r>
          </a:p>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 </a:t>
            </a:r>
            <a:r>
              <a:rPr lang="en-US" altLang="zh-CN" sz="2400" b="1" dirty="0" smtClean="0">
                <a:solidFill>
                  <a:schemeClr val="tx1"/>
                </a:solidFill>
                <a:effectLst/>
                <a:latin typeface="微软雅黑" panose="020B0503020204020204" charset="-122"/>
                <a:ea typeface="微软雅黑" panose="020B0503020204020204" charset="-122"/>
                <a:sym typeface="+mn-ea"/>
              </a:rPr>
              <a:t> </a:t>
            </a:r>
            <a:r>
              <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工业互联网</a:t>
            </a:r>
            <a:r>
              <a:rPr lang="zh-CN" altLang="en-US" sz="2400" b="1" dirty="0" smtClean="0">
                <a:solidFill>
                  <a:schemeClr val="tx1"/>
                </a:solidFill>
                <a:latin typeface="宋体" panose="02010600030101010101" pitchFamily="2" charset="-122"/>
                <a:ea typeface="宋体" panose="02010600030101010101" pitchFamily="2" charset="-122"/>
                <a:sym typeface="+mn-ea"/>
              </a:rPr>
              <a:t>　是</a:t>
            </a:r>
            <a:r>
              <a:rPr lang="zh-CN" altLang="en-US" sz="2400" b="1" dirty="0">
                <a:solidFill>
                  <a:schemeClr val="tx1"/>
                </a:solidFill>
                <a:latin typeface="宋体" panose="02010600030101010101" pitchFamily="2" charset="-122"/>
                <a:ea typeface="宋体" panose="02010600030101010101" pitchFamily="2" charset="-122"/>
                <a:sym typeface="+mn-ea"/>
              </a:rPr>
              <a:t>新一代信息技术与制造业深度融合的产物，是</a:t>
            </a:r>
            <a:r>
              <a:rPr lang="zh-CN" altLang="en-US" sz="2400" b="1" dirty="0" smtClean="0">
                <a:solidFill>
                  <a:schemeClr val="tx1"/>
                </a:solidFill>
                <a:latin typeface="宋体" panose="02010600030101010101" pitchFamily="2" charset="-122"/>
                <a:ea typeface="宋体" panose="02010600030101010101" pitchFamily="2" charset="-122"/>
                <a:sym typeface="+mn-ea"/>
              </a:rPr>
              <a:t>实现工业经济数字化、</a:t>
            </a:r>
            <a:r>
              <a:rPr lang="zh-CN" altLang="en-US" sz="2400" b="1" dirty="0">
                <a:solidFill>
                  <a:schemeClr val="tx1"/>
                </a:solidFill>
                <a:latin typeface="宋体" panose="02010600030101010101" pitchFamily="2" charset="-122"/>
                <a:ea typeface="宋体" panose="02010600030101010101" pitchFamily="2" charset="-122"/>
                <a:sym typeface="+mn-ea"/>
              </a:rPr>
              <a:t>网络化、智能化发展的重要基础设施，通过对人、机、物的全面互联，构建起全要素、全产业链、全</a:t>
            </a:r>
            <a:r>
              <a:rPr lang="zh-CN" altLang="en-US" sz="2400" b="1" dirty="0" smtClean="0">
                <a:solidFill>
                  <a:schemeClr val="tx1"/>
                </a:solidFill>
                <a:latin typeface="宋体" panose="02010600030101010101" pitchFamily="2" charset="-122"/>
                <a:ea typeface="宋体" panose="02010600030101010101" pitchFamily="2" charset="-122"/>
                <a:sym typeface="+mn-ea"/>
              </a:rPr>
              <a:t>价值链</a:t>
            </a:r>
            <a:r>
              <a:rPr lang="zh-CN" altLang="en-US" sz="2400" b="1" dirty="0">
                <a:solidFill>
                  <a:schemeClr val="tx1"/>
                </a:solidFill>
                <a:latin typeface="宋体" panose="02010600030101010101" pitchFamily="2" charset="-122"/>
                <a:ea typeface="宋体" panose="02010600030101010101" pitchFamily="2" charset="-122"/>
                <a:sym typeface="+mn-ea"/>
              </a:rPr>
              <a:t>全面连接的新型工业生产制造服务</a:t>
            </a:r>
            <a:r>
              <a:rPr lang="zh-CN" altLang="en-US" sz="2400" b="1" dirty="0" smtClean="0">
                <a:solidFill>
                  <a:schemeClr val="tx1"/>
                </a:solidFill>
                <a:latin typeface="宋体" panose="02010600030101010101" pitchFamily="2" charset="-122"/>
                <a:ea typeface="宋体" panose="02010600030101010101" pitchFamily="2" charset="-122"/>
                <a:sym typeface="+mn-ea"/>
              </a:rPr>
              <a:t>体系。是工业</a:t>
            </a:r>
            <a:r>
              <a:rPr lang="zh-CN" altLang="en-US" sz="2400" b="1" dirty="0">
                <a:solidFill>
                  <a:schemeClr val="tx1"/>
                </a:solidFill>
                <a:latin typeface="宋体" panose="02010600030101010101" pitchFamily="2" charset="-122"/>
                <a:ea typeface="宋体" panose="02010600030101010101" pitchFamily="2" charset="-122"/>
                <a:sym typeface="+mn-ea"/>
              </a:rPr>
              <a:t>经济转型升级的关键依托、重要途径、全新生态。</a:t>
            </a:r>
            <a:endParaRPr lang="en-US" altLang="zh-CN" sz="2400" b="1" dirty="0">
              <a:solidFill>
                <a:schemeClr val="tx1"/>
              </a:solidFill>
              <a:latin typeface="宋体" panose="02010600030101010101" pitchFamily="2" charset="-122"/>
              <a:ea typeface="宋体" panose="02010600030101010101" pitchFamily="2"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9530" y="1150620"/>
            <a:ext cx="9070975" cy="1473200"/>
          </a:xfrm>
          <a:prstGeom prst="rect">
            <a:avLst/>
          </a:prstGeom>
          <a:solidFill>
            <a:srgbClr val="0070C0"/>
          </a:solidFill>
        </p:spPr>
        <p:txBody>
          <a:bodyPr wrap="square">
            <a:noAutofit/>
          </a:bodyPr>
          <a:lstStyle/>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454390" cy="4838700"/>
          </a:xfrm>
        </p:spPr>
        <p:txBody>
          <a:bodyPr/>
          <a:lstStyle/>
          <a:p>
            <a:pPr marL="0" indent="0" algn="just">
              <a:lnSpc>
                <a:spcPct val="130000"/>
              </a:lnSpc>
              <a:spcAft>
                <a:spcPts val="0"/>
              </a:spcAft>
              <a:buNone/>
              <a:tabLst>
                <a:tab pos="457200" algn="l"/>
              </a:tabLst>
            </a:pPr>
            <a:r>
              <a:rPr lang="zh-CN" altLang="en-US" sz="2400" b="1" dirty="0" smtClean="0">
                <a:latin typeface="微软雅黑" panose="020B0503020204020204" charset="-122"/>
                <a:ea typeface="微软雅黑" panose="020B0503020204020204" charset="-122"/>
                <a:sym typeface="+mn-ea"/>
              </a:rPr>
              <a:t>注意事项：</a:t>
            </a:r>
            <a:endParaRPr lang="en-US" altLang="zh-CN" sz="2400" b="1" dirty="0">
              <a:latin typeface="微软雅黑" panose="020B0503020204020204" charset="-122"/>
              <a:ea typeface="微软雅黑" panose="020B0503020204020204" charset="-122"/>
              <a:sym typeface="+mn-ea"/>
            </a:endParaRPr>
          </a:p>
          <a:p>
            <a:pPr marL="0" indent="0" algn="just">
              <a:lnSpc>
                <a:spcPct val="130000"/>
              </a:lnSpc>
              <a:spcAft>
                <a:spcPts val="0"/>
              </a:spcAft>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17</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题是所有行业企业都要填选</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。选项</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之间并不存在互斥关系</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，只要</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企业的生产活动涉及</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这些方面</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，就可以选择。</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比如个性化</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定制</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、网络</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化</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协同基本上</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都</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能</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实现生产过程自动控制，自动优化调度生产线，在线追踪产品生产过程</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lstStyle/>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109-3"/>
          <p:cNvPicPr>
            <a:picLocks noChangeAspect="1"/>
          </p:cNvPicPr>
          <p:nvPr/>
        </p:nvPicPr>
        <p:blipFill>
          <a:blip r:embed="rId3"/>
          <a:stretch>
            <a:fillRect/>
          </a:stretch>
        </p:blipFill>
        <p:spPr>
          <a:xfrm>
            <a:off x="899795" y="981075"/>
            <a:ext cx="7179945" cy="5433060"/>
          </a:xfrm>
          <a:prstGeom prst="rect">
            <a:avLst/>
          </a:prstGeom>
        </p:spPr>
      </p:pic>
      <p:sp>
        <p:nvSpPr>
          <p:cNvPr id="10" name="标题 1"/>
          <p:cNvSpPr>
            <a:spLocks noGrp="1"/>
          </p:cNvSpPr>
          <p:nvPr>
            <p:ph type="title"/>
          </p:nvPr>
        </p:nvSpPr>
        <p:spPr>
          <a:xfrm>
            <a:off x="457200" y="549275"/>
            <a:ext cx="8229600" cy="560705"/>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rPr>
              <a:t>一、</a:t>
            </a:r>
            <a:r>
              <a:rPr lang="zh-CN" altLang="en-US" sz="3200" b="1" dirty="0">
                <a:solidFill>
                  <a:schemeClr val="tx1"/>
                </a:solidFill>
                <a:latin typeface="等线" panose="02010600030101010101" pitchFamily="2" charset="-122"/>
                <a:ea typeface="等线" panose="02010600030101010101" pitchFamily="2" charset="-122"/>
                <a:sym typeface="+mn-ea"/>
              </a:rPr>
              <a:t>新增内容及变化</a:t>
            </a:r>
          </a:p>
        </p:txBody>
      </p:sp>
      <p:sp>
        <p:nvSpPr>
          <p:cNvPr id="7" name="圆角矩形 6"/>
          <p:cNvSpPr/>
          <p:nvPr/>
        </p:nvSpPr>
        <p:spPr>
          <a:xfrm>
            <a:off x="1715770" y="2190115"/>
            <a:ext cx="335915" cy="292100"/>
          </a:xfrm>
          <a:prstGeom prst="roundRect">
            <a:avLst/>
          </a:prstGeom>
          <a:ln w="38100">
            <a:solidFill>
              <a:srgbClr val="FF0000">
                <a:alpha val="99000"/>
              </a:srgbClr>
            </a:solidFill>
          </a:ln>
        </p:spPr>
        <p:txBody>
          <a:bodyPr wrap="square" rtlCol="0" anchor="ctr">
            <a:noAutofit/>
          </a:bodyPr>
          <a:lstStyle/>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grpSp>
        <p:nvGrpSpPr>
          <p:cNvPr id="4" name="组合 3"/>
          <p:cNvGrpSpPr/>
          <p:nvPr/>
        </p:nvGrpSpPr>
        <p:grpSpPr>
          <a:xfrm>
            <a:off x="0" y="45085"/>
            <a:ext cx="9143365" cy="6812915"/>
            <a:chOff x="0" y="71"/>
            <a:chExt cx="14399" cy="10729"/>
          </a:xfrm>
        </p:grpSpPr>
        <p:grpSp>
          <p:nvGrpSpPr>
            <p:cNvPr id="3" name="组合 2"/>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0" y="0"/>
                <a:ext cx="19200" cy="1584"/>
                <a:chOff x="0" y="0"/>
                <a:chExt cx="19200" cy="1584"/>
              </a:xfrm>
            </p:grpSpPr>
            <p:pic>
              <p:nvPicPr>
                <p:cNvPr id="9219" name="图片 17"/>
                <p:cNvPicPr>
                  <a:picLocks noChangeAspect="1"/>
                </p:cNvPicPr>
                <p:nvPr/>
              </p:nvPicPr>
              <p:blipFill>
                <a:blip r:embed="rId4"/>
                <a:stretch>
                  <a:fillRect/>
                </a:stretch>
              </p:blipFill>
              <p:spPr>
                <a:xfrm>
                  <a:off x="13560" y="0"/>
                  <a:ext cx="5640" cy="1585"/>
                </a:xfrm>
                <a:prstGeom prst="rect">
                  <a:avLst/>
                </a:prstGeom>
                <a:noFill/>
                <a:ln w="9525">
                  <a:noFill/>
                </a:ln>
              </p:spPr>
            </p:pic>
            <p:pic>
              <p:nvPicPr>
                <p:cNvPr id="5" name="Picture 2"/>
                <p:cNvPicPr>
                  <a:picLocks noChangeAspect="1" noChangeArrowheads="1"/>
                </p:cNvPicPr>
                <p:nvPr/>
              </p:nvPicPr>
              <p:blipFill>
                <a:blip r:embed="rId5"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9" name="圆角矩形 8"/>
          <p:cNvSpPr/>
          <p:nvPr/>
        </p:nvSpPr>
        <p:spPr>
          <a:xfrm>
            <a:off x="2409825" y="2421255"/>
            <a:ext cx="639445" cy="293370"/>
          </a:xfrm>
          <a:prstGeom prst="roundRect">
            <a:avLst/>
          </a:prstGeom>
          <a:ln w="38100">
            <a:solidFill>
              <a:srgbClr val="FF0000">
                <a:alpha val="99000"/>
              </a:srgbClr>
            </a:solidFill>
          </a:ln>
        </p:spPr>
        <p:txBody>
          <a:bodyPr wrap="square" rtlCol="0" anchor="ctr">
            <a:noAutofit/>
          </a:bodyPr>
          <a:lstStyle/>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
        <p:nvSpPr>
          <p:cNvPr id="14" name="圆角矩形 13"/>
          <p:cNvSpPr/>
          <p:nvPr/>
        </p:nvSpPr>
        <p:spPr>
          <a:xfrm>
            <a:off x="1699260" y="3608705"/>
            <a:ext cx="335915" cy="292100"/>
          </a:xfrm>
          <a:prstGeom prst="roundRect">
            <a:avLst/>
          </a:prstGeom>
          <a:ln w="38100">
            <a:solidFill>
              <a:srgbClr val="FF0000">
                <a:alpha val="99000"/>
              </a:srgbClr>
            </a:solidFill>
          </a:ln>
        </p:spPr>
        <p:txBody>
          <a:bodyPr wrap="square" rtlCol="0" anchor="ctr">
            <a:noAutofit/>
          </a:bodyPr>
          <a:lstStyle/>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
        <p:nvSpPr>
          <p:cNvPr id="15" name="圆角矩形 14"/>
          <p:cNvSpPr/>
          <p:nvPr/>
        </p:nvSpPr>
        <p:spPr>
          <a:xfrm>
            <a:off x="2651760" y="4987925"/>
            <a:ext cx="1214755" cy="293370"/>
          </a:xfrm>
          <a:prstGeom prst="roundRect">
            <a:avLst/>
          </a:prstGeom>
          <a:ln w="38100">
            <a:solidFill>
              <a:srgbClr val="FF0000">
                <a:alpha val="99000"/>
              </a:srgbClr>
            </a:solidFill>
          </a:ln>
        </p:spPr>
        <p:txBody>
          <a:bodyPr wrap="square" rtlCol="0" anchor="ctr">
            <a:noAutofit/>
          </a:bodyPr>
          <a:lstStyle/>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grpSp>
        <p:nvGrpSpPr>
          <p:cNvPr id="19" name="组合 18"/>
          <p:cNvGrpSpPr/>
          <p:nvPr/>
        </p:nvGrpSpPr>
        <p:grpSpPr>
          <a:xfrm>
            <a:off x="3780263" y="4365469"/>
            <a:ext cx="3050344" cy="506111"/>
            <a:chOff x="1899" y="4121"/>
            <a:chExt cx="5430" cy="1065"/>
          </a:xfrm>
        </p:grpSpPr>
        <p:sp>
          <p:nvSpPr>
            <p:cNvPr id="17" name="圆角矩形标注 16"/>
            <p:cNvSpPr/>
            <p:nvPr/>
          </p:nvSpPr>
          <p:spPr>
            <a:xfrm>
              <a:off x="1899" y="4121"/>
              <a:ext cx="5430" cy="1065"/>
            </a:xfrm>
            <a:prstGeom prst="wedgeRoundRectCallout">
              <a:avLst>
                <a:gd name="adj1" fmla="val -38215"/>
                <a:gd name="adj2" fmla="val 57937"/>
                <a:gd name="adj3" fmla="val 16667"/>
              </a:avLst>
            </a:prstGeom>
            <a:solidFill>
              <a:schemeClr val="accent5">
                <a:lumMod val="60000"/>
                <a:lumOff val="40000"/>
              </a:schemeClr>
            </a:solidFill>
            <a:ln w="12700" cmpd="sng">
              <a:solidFill>
                <a:srgbClr val="00B0F0"/>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a:ln>
                  <a:noFill/>
                </a:ln>
                <a:solidFill>
                  <a:srgbClr val="FFFF66"/>
                </a:solidFill>
                <a:effectLst/>
                <a:latin typeface="Times New Roman" panose="02020603050405020304" pitchFamily="18" charset="0"/>
                <a:ea typeface="宋体" panose="02010600030101010101" pitchFamily="2" charset="-122"/>
              </a:endParaRPr>
            </a:p>
          </p:txBody>
        </p:sp>
        <p:sp>
          <p:nvSpPr>
            <p:cNvPr id="18" name="文本框 17"/>
            <p:cNvSpPr txBox="1"/>
            <p:nvPr/>
          </p:nvSpPr>
          <p:spPr>
            <a:xfrm>
              <a:off x="2155" y="4272"/>
              <a:ext cx="4902" cy="688"/>
            </a:xfrm>
            <a:prstGeom prst="rect">
              <a:avLst/>
            </a:prstGeom>
            <a:noFill/>
          </p:spPr>
          <p:txBody>
            <a:bodyPr wrap="square" rtlCol="0">
              <a:noAutofit/>
            </a:bodyPr>
            <a:lstStyle/>
            <a:p>
              <a:pPr algn="l" eaLnBrk="1" latinLnBrk="0" hangingPunct="1">
                <a:spcBef>
                  <a:spcPts val="1200"/>
                </a:spcBef>
              </a:pPr>
              <a:r>
                <a:rPr lang="zh-CN" altLang="en-US" sz="1200" b="1" dirty="0">
                  <a:solidFill>
                    <a:schemeClr val="tx1"/>
                  </a:solidFill>
                  <a:latin typeface="宋体" panose="02010600030101010101" pitchFamily="2" charset="-122"/>
                </a:rPr>
                <a:t>完善去年</a:t>
              </a:r>
              <a:r>
                <a:rPr lang="en-US" altLang="zh-CN" sz="1200" b="1" dirty="0">
                  <a:solidFill>
                    <a:schemeClr val="tx1"/>
                  </a:solidFill>
                  <a:latin typeface="宋体" panose="02010600030101010101" pitchFamily="2" charset="-122"/>
                </a:rPr>
                <a:t>“</a:t>
              </a:r>
              <a:r>
                <a:rPr lang="zh-CN" altLang="en-US" sz="1200" b="1" dirty="0">
                  <a:solidFill>
                    <a:schemeClr val="tx1"/>
                  </a:solidFill>
                  <a:latin typeface="宋体" panose="02010600030101010101" pitchFamily="2" charset="-122"/>
                </a:rPr>
                <a:t>销售产品或提供服务</a:t>
              </a:r>
              <a:r>
                <a:rPr lang="en-US" altLang="zh-CN" sz="1200" b="1" dirty="0">
                  <a:solidFill>
                    <a:schemeClr val="tx1"/>
                  </a:solidFill>
                  <a:latin typeface="宋体" panose="02010600030101010101" pitchFamily="2" charset="-122"/>
                </a:rPr>
                <a:t>”</a:t>
              </a:r>
              <a:r>
                <a:rPr lang="zh-CN" altLang="en-US" sz="1200" b="1" dirty="0">
                  <a:solidFill>
                    <a:schemeClr val="tx1"/>
                  </a:solidFill>
                  <a:latin typeface="宋体" panose="02010600030101010101" pitchFamily="2" charset="-122"/>
                </a:rPr>
                <a:t>未包含采购的情况</a:t>
              </a:r>
            </a:p>
          </p:txBody>
        </p:sp>
      </p:grpSp>
      <p:sp>
        <p:nvSpPr>
          <p:cNvPr id="11" name="圆角矩形 10"/>
          <p:cNvSpPr/>
          <p:nvPr/>
        </p:nvSpPr>
        <p:spPr>
          <a:xfrm>
            <a:off x="3261360" y="2659380"/>
            <a:ext cx="335915" cy="292100"/>
          </a:xfrm>
          <a:prstGeom prst="roundRect">
            <a:avLst/>
          </a:prstGeom>
          <a:ln w="38100">
            <a:solidFill>
              <a:srgbClr val="FF0000">
                <a:alpha val="99000"/>
              </a:srgbClr>
            </a:solidFill>
          </a:ln>
        </p:spPr>
        <p:txBody>
          <a:bodyPr wrap="square" rtlCol="0" anchor="ctr">
            <a:noAutofit/>
          </a:bodyPr>
          <a:lstStyle/>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395605" y="603250"/>
            <a:ext cx="8229600" cy="59944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五、需要注意的问题</a:t>
            </a:r>
            <a:endParaRPr lang="zh-CN" altLang="en-US" sz="3200" b="1" dirty="0" smtClean="0">
              <a:solidFill>
                <a:schemeClr val="tx1"/>
              </a:solidFill>
              <a:effectLst>
                <a:outerShdw blurRad="38100" dist="38100" dir="2700000" algn="tl">
                  <a:srgbClr val="000000">
                    <a:alpha val="43137"/>
                  </a:srgbClr>
                </a:outerShdw>
              </a:effectLst>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43940" y="1485265"/>
            <a:ext cx="7653655" cy="4838700"/>
          </a:xfrm>
        </p:spPr>
        <p:txBody>
          <a:bodyPr/>
          <a:lstStyle/>
          <a:p>
            <a:pPr marL="342900" indent="-342900" algn="l">
              <a:lnSpc>
                <a:spcPct val="120000"/>
              </a:lnSpc>
              <a:spcBef>
                <a:spcPts val="600"/>
              </a:spcBef>
              <a:buFont typeface="Wingdings" panose="05000000000000000000" pitchFamily="2" charset="2"/>
              <a:buChar char="Ø"/>
            </a:pPr>
            <a:r>
              <a:rPr lang="zh-CN" altLang="en-US" sz="2400" b="1" dirty="0" smtClean="0">
                <a:solidFill>
                  <a:schemeClr val="tx1"/>
                </a:solidFill>
                <a:latin typeface="Times New Roman" panose="02020603050405020304"/>
                <a:cs typeface="Arial" panose="020B0604020202020204" pitchFamily="34" charset="0"/>
                <a:sym typeface="+mn-ea"/>
              </a:rPr>
              <a:t>计算机数量是时点数，信息技术人员是年平均数，信息化投入是全年累计数。</a:t>
            </a:r>
          </a:p>
          <a:p>
            <a:pPr marL="342900" indent="-342900" algn="l">
              <a:lnSpc>
                <a:spcPct val="120000"/>
              </a:lnSpc>
              <a:spcBef>
                <a:spcPts val="600"/>
              </a:spcBef>
              <a:buFont typeface="Wingdings" panose="05000000000000000000" pitchFamily="2" charset="2"/>
              <a:buChar char="Ø"/>
            </a:pPr>
            <a:r>
              <a:rPr lang="zh-CN" altLang="en-US" sz="2400" b="1" dirty="0" smtClean="0">
                <a:solidFill>
                  <a:schemeClr val="tx1"/>
                </a:solidFill>
                <a:latin typeface="Times New Roman" panose="02020603050405020304"/>
                <a:cs typeface="Arial" panose="020B0604020202020204" pitchFamily="34" charset="0"/>
                <a:sym typeface="+mn-ea"/>
              </a:rPr>
              <a:t>价值量单位为千元。</a:t>
            </a: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6"/>
          <p:cNvPicPr>
            <a:picLocks noChangeAspect="1"/>
          </p:cNvPicPr>
          <p:nvPr/>
        </p:nvPicPr>
        <p:blipFill>
          <a:blip r:embed="rId2" cstate="print"/>
          <a:stretch>
            <a:fillRect/>
          </a:stretch>
        </p:blipFill>
        <p:spPr>
          <a:xfrm>
            <a:off x="4744641" y="4757738"/>
            <a:ext cx="4399359" cy="1243013"/>
          </a:xfrm>
          <a:prstGeom prst="rect">
            <a:avLst/>
          </a:prstGeom>
          <a:noFill/>
          <a:ln w="9525">
            <a:noFill/>
          </a:ln>
        </p:spPr>
      </p:pic>
      <p:sp>
        <p:nvSpPr>
          <p:cNvPr id="16388" name="文本框 62"/>
          <p:cNvSpPr txBox="1"/>
          <p:nvPr/>
        </p:nvSpPr>
        <p:spPr>
          <a:xfrm>
            <a:off x="3563938" y="2565400"/>
            <a:ext cx="2243455" cy="852805"/>
          </a:xfrm>
          <a:prstGeom prst="rect">
            <a:avLst/>
          </a:prstGeom>
          <a:noFill/>
          <a:ln w="9525">
            <a:noFill/>
          </a:ln>
        </p:spPr>
        <p:txBody>
          <a:bodyPr wrap="none" anchor="t" anchorCtr="0">
            <a:spAutoFit/>
          </a:bodyPr>
          <a:lstStyle/>
          <a:p>
            <a:r>
              <a:rPr lang="zh-CN" altLang="en-US" sz="4950" b="1" dirty="0">
                <a:solidFill>
                  <a:srgbClr val="4B649F"/>
                </a:solidFill>
                <a:latin typeface="Arial" panose="020B0604020202020204" pitchFamily="34" charset="0"/>
                <a:ea typeface="微软雅黑" panose="020B0503020204020204" charset="-122"/>
              </a:rPr>
              <a:t>谢谢！ </a:t>
            </a:r>
          </a:p>
        </p:txBody>
      </p:sp>
      <p:sp>
        <p:nvSpPr>
          <p:cNvPr id="1069" name="矩形 1068"/>
          <p:cNvSpPr/>
          <p:nvPr/>
        </p:nvSpPr>
        <p:spPr>
          <a:xfrm>
            <a:off x="8179594" y="4035029"/>
            <a:ext cx="357188" cy="35718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7978379" y="3863579"/>
            <a:ext cx="355997" cy="355997"/>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946547" y="2466975"/>
            <a:ext cx="355997" cy="355997"/>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095375" y="2646760"/>
            <a:ext cx="355997" cy="355997"/>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grpSp>
        <p:nvGrpSpPr>
          <p:cNvPr id="3" name="组合 2"/>
          <p:cNvGrpSpPr/>
          <p:nvPr/>
        </p:nvGrpSpPr>
        <p:grpSpPr>
          <a:xfrm>
            <a:off x="-95250" y="-224790"/>
            <a:ext cx="8981440" cy="1151255"/>
            <a:chOff x="-150" y="-354"/>
            <a:chExt cx="17750" cy="1818"/>
          </a:xfrm>
        </p:grpSpPr>
        <p:cxnSp>
          <p:nvCxnSpPr>
            <p:cNvPr id="5" name="直接连接符 4"/>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6" name="图片 5" descr="五经普LOGO透明底（长）"/>
            <p:cNvPicPr>
              <a:picLocks noChangeAspect="1"/>
            </p:cNvPicPr>
            <p:nvPr/>
          </p:nvPicPr>
          <p:blipFill>
            <a:blip r:embed="rId3" cstate="print"/>
            <a:stretch>
              <a:fillRect/>
            </a:stretch>
          </p:blipFill>
          <p:spPr>
            <a:xfrm>
              <a:off x="-150" y="-354"/>
              <a:ext cx="5819" cy="1819"/>
            </a:xfrm>
            <a:prstGeom prst="rect">
              <a:avLst/>
            </a:prstGeom>
          </p:spPr>
        </p:pic>
      </p:grpSp>
      <p:sp>
        <p:nvSpPr>
          <p:cNvPr id="67586" name="标题 1"/>
          <p:cNvSpPr>
            <a:spLocks noGrp="1"/>
          </p:cNvSpPr>
          <p:nvPr/>
        </p:nvSpPr>
        <p:spPr>
          <a:xfrm>
            <a:off x="685483" y="4108292"/>
            <a:ext cx="7772400" cy="1893098"/>
          </a:xfrm>
          <a:prstGeom prst="rect">
            <a:avLst/>
          </a:prstGeom>
        </p:spPr>
        <p:txBody>
          <a:bodyPr>
            <a:noAutofit/>
          </a:bodyPr>
          <a:lstStyle>
            <a:lvl1pPr algn="ctr" rtl="0" eaLnBrk="0" fontAlgn="base" hangingPunct="0">
              <a:spcBef>
                <a:spcPct val="0"/>
              </a:spcBef>
              <a:spcAft>
                <a:spcPct val="0"/>
              </a:spcAft>
              <a:defRPr kumimoji="1" sz="44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ctr" eaLnBrk="1" hangingPunct="1"/>
            <a:endParaRPr lang="en-US" altLang="zh-CN" sz="4000" b="1" dirty="0" smtClean="0">
              <a:ln/>
              <a:solidFill>
                <a:schemeClr val="tx1"/>
              </a:solidFill>
              <a:effectLst>
                <a:outerShdw blurRad="38100" dist="19050" dir="2700000" algn="tl" rotWithShape="0">
                  <a:schemeClr val="dk1">
                    <a:alpha val="40000"/>
                  </a:schemeClr>
                </a:outerShdw>
              </a:effectLst>
            </a:endParaRPr>
          </a:p>
        </p:txBody>
      </p:sp>
    </p:spTree>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descr="109-21"/>
          <p:cNvPicPr>
            <a:picLocks noChangeAspect="1"/>
          </p:cNvPicPr>
          <p:nvPr/>
        </p:nvPicPr>
        <p:blipFill>
          <a:blip r:embed="rId3"/>
          <a:stretch>
            <a:fillRect/>
          </a:stretch>
        </p:blipFill>
        <p:spPr>
          <a:xfrm>
            <a:off x="251460" y="1485265"/>
            <a:ext cx="8731885" cy="3904615"/>
          </a:xfrm>
          <a:prstGeom prst="rect">
            <a:avLst/>
          </a:prstGeom>
        </p:spPr>
      </p:pic>
      <p:sp>
        <p:nvSpPr>
          <p:cNvPr id="10" name="标题 1"/>
          <p:cNvSpPr>
            <a:spLocks noGrp="1"/>
          </p:cNvSpPr>
          <p:nvPr>
            <p:ph type="title"/>
          </p:nvPr>
        </p:nvSpPr>
        <p:spPr>
          <a:xfrm>
            <a:off x="457200" y="621030"/>
            <a:ext cx="8229600" cy="52197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rPr>
              <a:t>一、</a:t>
            </a:r>
            <a:r>
              <a:rPr lang="zh-CN" altLang="en-US" sz="3200" b="1" dirty="0">
                <a:solidFill>
                  <a:schemeClr val="tx1"/>
                </a:solidFill>
                <a:latin typeface="等线" panose="02010600030101010101" pitchFamily="2" charset="-122"/>
                <a:ea typeface="等线" panose="02010600030101010101" pitchFamily="2" charset="-122"/>
                <a:sym typeface="+mn-ea"/>
              </a:rPr>
              <a:t>新增内容及变化</a:t>
            </a:r>
          </a:p>
        </p:txBody>
      </p:sp>
      <p:grpSp>
        <p:nvGrpSpPr>
          <p:cNvPr id="6" name="组合 5"/>
          <p:cNvGrpSpPr/>
          <p:nvPr/>
        </p:nvGrpSpPr>
        <p:grpSpPr>
          <a:xfrm>
            <a:off x="2772410" y="1220973"/>
            <a:ext cx="5928995" cy="507338"/>
            <a:chOff x="333" y="5888"/>
            <a:chExt cx="9337" cy="1286"/>
          </a:xfrm>
        </p:grpSpPr>
        <p:sp>
          <p:nvSpPr>
            <p:cNvPr id="7" name="圆角矩形标注 6"/>
            <p:cNvSpPr/>
            <p:nvPr/>
          </p:nvSpPr>
          <p:spPr>
            <a:xfrm>
              <a:off x="333" y="5888"/>
              <a:ext cx="6990" cy="1286"/>
            </a:xfrm>
            <a:prstGeom prst="wedgeRoundRectCallout">
              <a:avLst>
                <a:gd name="adj1" fmla="val -38215"/>
                <a:gd name="adj2" fmla="val 57937"/>
                <a:gd name="adj3" fmla="val 16667"/>
              </a:avLst>
            </a:prstGeom>
            <a:solidFill>
              <a:schemeClr val="accent5">
                <a:lumMod val="60000"/>
                <a:lumOff val="40000"/>
              </a:schemeClr>
            </a:solidFill>
            <a:ln w="12700" cmpd="sng">
              <a:solidFill>
                <a:srgbClr val="00B0F0"/>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a:ln>
                  <a:noFill/>
                </a:ln>
                <a:solidFill>
                  <a:srgbClr val="FFFF66"/>
                </a:solidFill>
                <a:effectLst/>
                <a:latin typeface="Times New Roman" panose="02020603050405020304" pitchFamily="18" charset="0"/>
                <a:ea typeface="宋体" panose="02010600030101010101" pitchFamily="2" charset="-122"/>
              </a:endParaRPr>
            </a:p>
          </p:txBody>
        </p:sp>
        <p:sp>
          <p:nvSpPr>
            <p:cNvPr id="17" name="文本框 16"/>
            <p:cNvSpPr txBox="1"/>
            <p:nvPr/>
          </p:nvSpPr>
          <p:spPr>
            <a:xfrm>
              <a:off x="445" y="6193"/>
              <a:ext cx="9225" cy="855"/>
            </a:xfrm>
            <a:prstGeom prst="rect">
              <a:avLst/>
            </a:prstGeom>
            <a:noFill/>
          </p:spPr>
          <p:txBody>
            <a:bodyPr wrap="square" rtlCol="0">
              <a:spAutoFit/>
            </a:bodyPr>
            <a:lstStyle/>
            <a:p>
              <a:pPr algn="l" eaLnBrk="1" latinLnBrk="0" hangingPunct="1">
                <a:spcBef>
                  <a:spcPts val="1200"/>
                </a:spcBef>
              </a:pPr>
              <a:r>
                <a:rPr lang="zh-CN" sz="1600" b="1" dirty="0" smtClean="0">
                  <a:solidFill>
                    <a:schemeClr val="tx1"/>
                  </a:solidFill>
                  <a:latin typeface="宋体" panose="02010600030101010101" pitchFamily="2" charset="-122"/>
                </a:rPr>
                <a:t>注意是</a:t>
              </a:r>
              <a:r>
                <a:rPr lang="en-US" altLang="zh-CN" sz="1600" b="1" dirty="0" smtClean="0">
                  <a:solidFill>
                    <a:schemeClr val="tx1"/>
                  </a:solidFill>
                  <a:latin typeface="宋体" panose="02010600030101010101" pitchFamily="2" charset="-122"/>
                </a:rPr>
                <a:t>“</a:t>
              </a:r>
              <a:r>
                <a:rPr lang="zh-CN" sz="1600" b="1" dirty="0" smtClean="0">
                  <a:solidFill>
                    <a:schemeClr val="tx1"/>
                  </a:solidFill>
                  <a:latin typeface="宋体" panose="02010600030101010101" pitchFamily="2" charset="-122"/>
                </a:rPr>
                <a:t>使用</a:t>
              </a:r>
              <a:r>
                <a:rPr lang="en-US" altLang="zh-CN" sz="1600" b="1" dirty="0" smtClean="0">
                  <a:solidFill>
                    <a:schemeClr val="tx1"/>
                  </a:solidFill>
                  <a:latin typeface="宋体" panose="02010600030101010101" pitchFamily="2" charset="-122"/>
                </a:rPr>
                <a:t>”</a:t>
              </a:r>
              <a:r>
                <a:rPr lang="zh-CN" sz="1600" b="1" dirty="0" smtClean="0">
                  <a:solidFill>
                    <a:schemeClr val="tx1"/>
                  </a:solidFill>
                  <a:latin typeface="宋体" panose="02010600030101010101" pitchFamily="2" charset="-122"/>
                </a:rPr>
                <a:t>不再是</a:t>
              </a:r>
              <a:r>
                <a:rPr lang="en-US" altLang="zh-CN" sz="1600" b="1" dirty="0" smtClean="0">
                  <a:solidFill>
                    <a:schemeClr val="tx1"/>
                  </a:solidFill>
                  <a:latin typeface="宋体" panose="02010600030101010101" pitchFamily="2" charset="-122"/>
                </a:rPr>
                <a:t>“</a:t>
              </a:r>
              <a:r>
                <a:rPr lang="zh-CN" sz="1600" b="1" dirty="0" smtClean="0">
                  <a:solidFill>
                    <a:schemeClr val="tx1"/>
                  </a:solidFill>
                  <a:latin typeface="宋体" panose="02010600030101010101" pitchFamily="2" charset="-122"/>
                </a:rPr>
                <a:t>通过互联网购买</a:t>
              </a:r>
              <a:r>
                <a:rPr lang="en-US" altLang="zh-CN" sz="1600" b="1" dirty="0" smtClean="0">
                  <a:solidFill>
                    <a:schemeClr val="tx1"/>
                  </a:solidFill>
                  <a:latin typeface="宋体" panose="02010600030101010101" pitchFamily="2" charset="-122"/>
                </a:rPr>
                <a:t>”</a:t>
              </a:r>
              <a:r>
                <a:rPr lang="zh-CN" altLang="en-US" sz="1600" b="1" dirty="0" smtClean="0">
                  <a:solidFill>
                    <a:schemeClr val="tx1"/>
                  </a:solidFill>
                  <a:latin typeface="宋体" panose="02010600030101010101" pitchFamily="2" charset="-122"/>
                </a:rPr>
                <a:t> 。</a:t>
              </a:r>
              <a:endParaRPr lang="zh-CN" altLang="en-US" sz="1600" b="1" dirty="0">
                <a:solidFill>
                  <a:schemeClr val="tx1"/>
                </a:solidFill>
                <a:latin typeface="宋体" panose="02010600030101010101" pitchFamily="2" charset="-122"/>
              </a:endParaRPr>
            </a:p>
          </p:txBody>
        </p:sp>
      </p:grpSp>
      <p:grpSp>
        <p:nvGrpSpPr>
          <p:cNvPr id="4" name="组合 3"/>
          <p:cNvGrpSpPr/>
          <p:nvPr/>
        </p:nvGrpSpPr>
        <p:grpSpPr>
          <a:xfrm>
            <a:off x="42545" y="116840"/>
            <a:ext cx="9143365" cy="6812915"/>
            <a:chOff x="0" y="71"/>
            <a:chExt cx="14399" cy="10729"/>
          </a:xfrm>
        </p:grpSpPr>
        <p:grpSp>
          <p:nvGrpSpPr>
            <p:cNvPr id="3" name="组合 2"/>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0" y="0"/>
                <a:ext cx="19200" cy="1584"/>
                <a:chOff x="0" y="0"/>
                <a:chExt cx="19200" cy="1584"/>
              </a:xfrm>
            </p:grpSpPr>
            <p:pic>
              <p:nvPicPr>
                <p:cNvPr id="9219" name="图片 17"/>
                <p:cNvPicPr>
                  <a:picLocks noChangeAspect="1"/>
                </p:cNvPicPr>
                <p:nvPr/>
              </p:nvPicPr>
              <p:blipFill>
                <a:blip r:embed="rId4"/>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5"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5" name="圆角矩形 14"/>
          <p:cNvSpPr/>
          <p:nvPr/>
        </p:nvSpPr>
        <p:spPr>
          <a:xfrm>
            <a:off x="827405" y="1772920"/>
            <a:ext cx="2260600" cy="283210"/>
          </a:xfrm>
          <a:prstGeom prst="roundRect">
            <a:avLst/>
          </a:prstGeom>
          <a:ln w="38100">
            <a:solidFill>
              <a:srgbClr val="FF0000">
                <a:alpha val="99000"/>
              </a:srgbClr>
            </a:solidFill>
          </a:ln>
        </p:spPr>
        <p:txBody>
          <a:bodyPr wrap="square" rtlCol="0" anchor="ctr">
            <a:noAutofit/>
          </a:bodyPr>
          <a:lstStyle/>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标题 1"/>
          <p:cNvSpPr>
            <a:spLocks noGrp="1"/>
          </p:cNvSpPr>
          <p:nvPr>
            <p:ph type="title"/>
          </p:nvPr>
        </p:nvSpPr>
        <p:spPr>
          <a:xfrm>
            <a:off x="520700" y="600075"/>
            <a:ext cx="8229600" cy="54356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二、填报范围及对象</a:t>
            </a: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6" name="直接连接符 5"/>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pic>
        <p:nvPicPr>
          <p:cNvPr id="13" name="图片 12" descr="109-1"/>
          <p:cNvPicPr>
            <a:picLocks noChangeAspect="1"/>
          </p:cNvPicPr>
          <p:nvPr/>
        </p:nvPicPr>
        <p:blipFill>
          <a:blip r:embed="rId5"/>
          <a:stretch>
            <a:fillRect/>
          </a:stretch>
        </p:blipFill>
        <p:spPr>
          <a:xfrm>
            <a:off x="107950" y="737235"/>
            <a:ext cx="4428490" cy="6044565"/>
          </a:xfrm>
          <a:prstGeom prst="rect">
            <a:avLst/>
          </a:prstGeom>
        </p:spPr>
      </p:pic>
      <p:pic>
        <p:nvPicPr>
          <p:cNvPr id="14" name="图片 13" descr="109-2"/>
          <p:cNvPicPr>
            <a:picLocks noChangeAspect="1"/>
          </p:cNvPicPr>
          <p:nvPr/>
        </p:nvPicPr>
        <p:blipFill>
          <a:blip r:embed="rId6"/>
          <a:stretch>
            <a:fillRect/>
          </a:stretch>
        </p:blipFill>
        <p:spPr>
          <a:xfrm>
            <a:off x="4500245" y="1341120"/>
            <a:ext cx="4654550" cy="5333365"/>
          </a:xfrm>
          <a:prstGeom prst="rect">
            <a:avLst/>
          </a:prstGeom>
        </p:spPr>
      </p:pic>
      <p:grpSp>
        <p:nvGrpSpPr>
          <p:cNvPr id="15" name="组合 5"/>
          <p:cNvGrpSpPr/>
          <p:nvPr/>
        </p:nvGrpSpPr>
        <p:grpSpPr>
          <a:xfrm>
            <a:off x="457200" y="1149350"/>
            <a:ext cx="8356600" cy="4956663"/>
            <a:chOff x="10071" y="6319"/>
            <a:chExt cx="2809" cy="1359"/>
          </a:xfrm>
        </p:grpSpPr>
        <p:sp>
          <p:nvSpPr>
            <p:cNvPr id="16" name="圆角矩形标注 15"/>
            <p:cNvSpPr/>
            <p:nvPr/>
          </p:nvSpPr>
          <p:spPr>
            <a:xfrm>
              <a:off x="10071" y="6319"/>
              <a:ext cx="2809" cy="1359"/>
            </a:xfrm>
            <a:prstGeom prst="wedgeRoundRectCallout">
              <a:avLst>
                <a:gd name="adj1" fmla="val -38215"/>
                <a:gd name="adj2" fmla="val 57937"/>
                <a:gd name="adj3" fmla="val 16667"/>
              </a:avLst>
            </a:prstGeom>
            <a:solidFill>
              <a:schemeClr val="accent5">
                <a:lumMod val="60000"/>
                <a:lumOff val="40000"/>
              </a:schemeClr>
            </a:solidFill>
            <a:ln w="12700" cmpd="sng">
              <a:solidFill>
                <a:srgbClr val="00B0F0"/>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a:ln>
                  <a:noFill/>
                </a:ln>
                <a:solidFill>
                  <a:srgbClr val="FFFF66"/>
                </a:solidFill>
                <a:effectLst/>
                <a:latin typeface="Times New Roman" panose="02020603050405020304" pitchFamily="18" charset="0"/>
                <a:ea typeface="宋体" panose="02010600030101010101" pitchFamily="2" charset="-122"/>
              </a:endParaRPr>
            </a:p>
          </p:txBody>
        </p:sp>
        <p:sp>
          <p:nvSpPr>
            <p:cNvPr id="17" name="文本框 16"/>
            <p:cNvSpPr txBox="1"/>
            <p:nvPr/>
          </p:nvSpPr>
          <p:spPr>
            <a:xfrm>
              <a:off x="10171" y="6382"/>
              <a:ext cx="2644" cy="818"/>
            </a:xfrm>
            <a:prstGeom prst="rect">
              <a:avLst/>
            </a:prstGeom>
            <a:noFill/>
          </p:spPr>
          <p:txBody>
            <a:bodyPr wrap="square" rtlCol="0">
              <a:spAutoFit/>
            </a:bodyPr>
            <a:lstStyle/>
            <a:p>
              <a:pPr marL="0" indent="0" algn="just" eaLnBrk="1" latinLnBrk="0" hangingPunct="1">
                <a:lnSpc>
                  <a:spcPct val="120000"/>
                </a:lnSpc>
                <a:spcAft>
                  <a:spcPts val="1200"/>
                </a:spcAft>
                <a:buFont typeface="Wingdings" panose="05000000000000000000" pitchFamily="2" charset="2"/>
                <a:buChar char="Ø"/>
              </a:pPr>
              <a:r>
                <a:rPr lang="en-US" altLang="zh-CN" sz="2000" b="1" kern="0" dirty="0">
                  <a:solidFill>
                    <a:schemeClr val="tx1"/>
                  </a:solidFill>
                  <a:latin typeface="+mn-ea"/>
                  <a:ea typeface="+mn-ea"/>
                  <a:cs typeface="+mn-ea"/>
                  <a:sym typeface="+mn-ea"/>
                </a:rPr>
                <a:t>609-1</a:t>
              </a:r>
              <a:r>
                <a:rPr lang="zh-CN" altLang="en-US" sz="2000" b="1" kern="0" dirty="0">
                  <a:solidFill>
                    <a:schemeClr val="tx1"/>
                  </a:solidFill>
                  <a:latin typeface="+mn-ea"/>
                  <a:ea typeface="+mn-ea"/>
                  <a:cs typeface="+mn-ea"/>
                  <a:sym typeface="+mn-ea"/>
                </a:rPr>
                <a:t>填报</a:t>
              </a:r>
              <a:r>
                <a:rPr lang="zh-CN" altLang="zh-CN" sz="2000" b="1" kern="0" dirty="0">
                  <a:solidFill>
                    <a:schemeClr val="tx1"/>
                  </a:solidFill>
                  <a:latin typeface="+mn-ea"/>
                  <a:ea typeface="+mn-ea"/>
                  <a:cs typeface="+mn-ea"/>
                  <a:sym typeface="+mn-ea"/>
                </a:rPr>
                <a:t>范围及对象</a:t>
              </a:r>
              <a:r>
                <a:rPr lang="zh-CN" altLang="zh-CN" sz="2000" b="1" kern="0" dirty="0" smtClean="0">
                  <a:solidFill>
                    <a:schemeClr val="tx1"/>
                  </a:solidFill>
                  <a:latin typeface="+mn-ea"/>
                  <a:ea typeface="+mn-ea"/>
                  <a:cs typeface="+mn-ea"/>
                  <a:sym typeface="+mn-ea"/>
                </a:rPr>
                <a:t>：</a:t>
              </a:r>
              <a:r>
                <a:rPr sz="2000" b="1" dirty="0">
                  <a:solidFill>
                    <a:schemeClr val="accent2"/>
                  </a:solidFill>
                  <a:latin typeface="+mn-ea"/>
                  <a:ea typeface="+mn-ea"/>
                  <a:cs typeface="+mn-ea"/>
                  <a:sym typeface="+mn-ea"/>
                </a:rPr>
                <a:t>辖区内规模以上工业、有资质的建筑业、限额以上批发和零售业、限额以上住宿和餐饮业、有开发经营活动的全部房地产开发经营业、规模以上服务业法人单位。</a:t>
              </a:r>
            </a:p>
            <a:p>
              <a:pPr marL="0" indent="0" algn="just" eaLnBrk="1" latinLnBrk="0" hangingPunct="1">
                <a:lnSpc>
                  <a:spcPct val="120000"/>
                </a:lnSpc>
                <a:spcAft>
                  <a:spcPts val="1200"/>
                </a:spcAft>
                <a:buFont typeface="Wingdings" panose="05000000000000000000" pitchFamily="2" charset="2"/>
                <a:buChar char="Ø"/>
              </a:pPr>
              <a:r>
                <a:rPr lang="zh-CN" altLang="en-US" sz="2000" b="1" dirty="0" smtClean="0">
                  <a:solidFill>
                    <a:schemeClr val="tx1"/>
                  </a:solidFill>
                  <a:latin typeface="+mn-ea"/>
                  <a:ea typeface="+mn-ea"/>
                  <a:cs typeface="+mn-ea"/>
                </a:rPr>
                <a:t>填报</a:t>
              </a:r>
              <a:r>
                <a:rPr lang="zh-CN" altLang="en-US" sz="2000" b="1" dirty="0">
                  <a:solidFill>
                    <a:schemeClr val="tx1"/>
                  </a:solidFill>
                  <a:latin typeface="+mn-ea"/>
                  <a:ea typeface="+mn-ea"/>
                  <a:cs typeface="+mn-ea"/>
                </a:rPr>
                <a:t>时点为</a:t>
              </a:r>
              <a:r>
                <a:rPr lang="en-US" altLang="zh-CN" sz="2000" b="1" dirty="0" smtClean="0">
                  <a:solidFill>
                    <a:schemeClr val="tx1"/>
                  </a:solidFill>
                  <a:latin typeface="+mn-ea"/>
                  <a:ea typeface="+mn-ea"/>
                  <a:cs typeface="+mn-ea"/>
                </a:rPr>
                <a:t>2023</a:t>
              </a:r>
              <a:r>
                <a:rPr lang="zh-CN" altLang="en-US" sz="2000" b="1" dirty="0" smtClean="0">
                  <a:solidFill>
                    <a:schemeClr val="tx1"/>
                  </a:solidFill>
                  <a:latin typeface="+mn-ea"/>
                  <a:ea typeface="+mn-ea"/>
                  <a:cs typeface="+mn-ea"/>
                </a:rPr>
                <a:t>年</a:t>
              </a:r>
              <a:r>
                <a:rPr lang="en-US" altLang="zh-CN" sz="2000" b="1" dirty="0">
                  <a:solidFill>
                    <a:schemeClr val="tx1"/>
                  </a:solidFill>
                  <a:latin typeface="+mn-ea"/>
                  <a:ea typeface="+mn-ea"/>
                  <a:cs typeface="+mn-ea"/>
                </a:rPr>
                <a:t>12</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31</a:t>
              </a:r>
              <a:r>
                <a:rPr lang="zh-CN" altLang="en-US" sz="2000" b="1" dirty="0">
                  <a:solidFill>
                    <a:schemeClr val="tx1"/>
                  </a:solidFill>
                  <a:latin typeface="+mn-ea"/>
                  <a:ea typeface="+mn-ea"/>
                  <a:cs typeface="+mn-ea"/>
                </a:rPr>
                <a:t>日，时期指标填报</a:t>
              </a:r>
              <a:r>
                <a:rPr lang="en-US" altLang="zh-CN" sz="2000" b="1" dirty="0" smtClean="0">
                  <a:solidFill>
                    <a:schemeClr val="tx1"/>
                  </a:solidFill>
                  <a:latin typeface="+mn-ea"/>
                  <a:ea typeface="+mn-ea"/>
                  <a:cs typeface="+mn-ea"/>
                </a:rPr>
                <a:t>2023</a:t>
              </a:r>
              <a:r>
                <a:rPr lang="zh-CN" altLang="en-US" sz="2000" b="1" dirty="0" smtClean="0">
                  <a:solidFill>
                    <a:schemeClr val="tx1"/>
                  </a:solidFill>
                  <a:latin typeface="+mn-ea"/>
                  <a:ea typeface="+mn-ea"/>
                  <a:cs typeface="+mn-ea"/>
                </a:rPr>
                <a:t>年</a:t>
              </a:r>
              <a:r>
                <a:rPr lang="en-US" altLang="zh-CN" sz="2000" b="1" dirty="0">
                  <a:solidFill>
                    <a:schemeClr val="tx1"/>
                  </a:solidFill>
                  <a:latin typeface="+mn-ea"/>
                  <a:ea typeface="+mn-ea"/>
                  <a:cs typeface="+mn-ea"/>
                </a:rPr>
                <a:t>1</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1</a:t>
              </a:r>
              <a:r>
                <a:rPr lang="zh-CN" altLang="en-US" sz="2000" b="1" dirty="0">
                  <a:solidFill>
                    <a:schemeClr val="tx1"/>
                  </a:solidFill>
                  <a:latin typeface="+mn-ea"/>
                  <a:ea typeface="+mn-ea"/>
                  <a:cs typeface="+mn-ea"/>
                </a:rPr>
                <a:t>日</a:t>
              </a:r>
              <a:r>
                <a:rPr lang="en-US" altLang="zh-CN" sz="2000" b="1" dirty="0">
                  <a:solidFill>
                    <a:schemeClr val="tx1"/>
                  </a:solidFill>
                  <a:latin typeface="+mn-ea"/>
                  <a:ea typeface="+mn-ea"/>
                  <a:cs typeface="+mn-ea"/>
                </a:rPr>
                <a:t>-12</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31</a:t>
              </a:r>
              <a:r>
                <a:rPr lang="zh-CN" altLang="en-US" sz="2000" b="1" dirty="0">
                  <a:solidFill>
                    <a:schemeClr val="tx1"/>
                  </a:solidFill>
                  <a:latin typeface="+mn-ea"/>
                  <a:ea typeface="+mn-ea"/>
                  <a:cs typeface="+mn-ea"/>
                </a:rPr>
                <a:t>日数据。</a:t>
              </a:r>
            </a:p>
            <a:p>
              <a:pPr marL="0" indent="0" algn="just" eaLnBrk="1" latinLnBrk="0" hangingPunct="1">
                <a:lnSpc>
                  <a:spcPct val="120000"/>
                </a:lnSpc>
                <a:spcAft>
                  <a:spcPts val="1200"/>
                </a:spcAft>
                <a:buFont typeface="Wingdings" panose="05000000000000000000" pitchFamily="2" charset="2"/>
                <a:buChar char="Ø"/>
              </a:pPr>
              <a:r>
                <a:rPr lang="zh-CN" altLang="en-US" sz="2000" b="1" dirty="0">
                  <a:solidFill>
                    <a:schemeClr val="tx1"/>
                  </a:solidFill>
                  <a:latin typeface="+mn-ea"/>
                  <a:ea typeface="+mn-ea"/>
                  <a:cs typeface="+mn-ea"/>
                </a:rPr>
                <a:t>报送时间和方式：调查单位</a:t>
              </a:r>
              <a:r>
                <a:rPr lang="en-US" altLang="zh-CN" sz="2000" b="1" dirty="0" smtClean="0">
                  <a:solidFill>
                    <a:schemeClr val="tx1"/>
                  </a:solidFill>
                  <a:latin typeface="+mn-ea"/>
                  <a:ea typeface="+mn-ea"/>
                  <a:cs typeface="+mn-ea"/>
                </a:rPr>
                <a:t>2024</a:t>
              </a:r>
              <a:r>
                <a:rPr lang="zh-CN" altLang="en-US" sz="2000" b="1" dirty="0" smtClean="0">
                  <a:solidFill>
                    <a:schemeClr val="tx1"/>
                  </a:solidFill>
                  <a:latin typeface="+mn-ea"/>
                  <a:ea typeface="+mn-ea"/>
                  <a:cs typeface="+mn-ea"/>
                </a:rPr>
                <a:t>年</a:t>
              </a:r>
              <a:r>
                <a:rPr lang="en-US" altLang="zh-CN" sz="2000" b="1" dirty="0">
                  <a:solidFill>
                    <a:schemeClr val="tx1"/>
                  </a:solidFill>
                  <a:latin typeface="+mn-ea"/>
                  <a:ea typeface="+mn-ea"/>
                  <a:cs typeface="+mn-ea"/>
                </a:rPr>
                <a:t>3</a:t>
              </a:r>
              <a:r>
                <a:rPr lang="zh-CN" altLang="en-US" sz="2000" b="1" dirty="0">
                  <a:solidFill>
                    <a:schemeClr val="tx1"/>
                  </a:solidFill>
                  <a:latin typeface="+mn-ea"/>
                  <a:ea typeface="+mn-ea"/>
                  <a:cs typeface="+mn-ea"/>
                </a:rPr>
                <a:t>月</a:t>
              </a:r>
              <a:r>
                <a:rPr lang="en-US" altLang="zh-CN" sz="2000" b="1" dirty="0">
                  <a:solidFill>
                    <a:schemeClr val="tx1"/>
                  </a:solidFill>
                  <a:latin typeface="+mn-ea"/>
                  <a:ea typeface="+mn-ea"/>
                  <a:cs typeface="+mn-ea"/>
                </a:rPr>
                <a:t>10</a:t>
              </a:r>
              <a:r>
                <a:rPr lang="zh-CN" altLang="en-US" sz="2000" b="1" dirty="0">
                  <a:solidFill>
                    <a:schemeClr val="tx1"/>
                  </a:solidFill>
                  <a:latin typeface="+mn-ea"/>
                  <a:ea typeface="+mn-ea"/>
                  <a:cs typeface="+mn-ea"/>
                </a:rPr>
                <a:t>日</a:t>
              </a:r>
              <a:r>
                <a:rPr lang="en-US" altLang="zh-CN" sz="2000" b="1" dirty="0">
                  <a:solidFill>
                    <a:schemeClr val="tx1"/>
                  </a:solidFill>
                  <a:latin typeface="+mn-ea"/>
                  <a:ea typeface="+mn-ea"/>
                  <a:cs typeface="+mn-ea"/>
                </a:rPr>
                <a:t>24</a:t>
              </a:r>
              <a:r>
                <a:rPr lang="zh-CN" altLang="en-US" sz="2000" b="1" dirty="0">
                  <a:solidFill>
                    <a:schemeClr val="tx1"/>
                  </a:solidFill>
                  <a:latin typeface="+mn-ea"/>
                  <a:ea typeface="+mn-ea"/>
                  <a:cs typeface="+mn-ea"/>
                </a:rPr>
                <a:t>时前通过联网直报平台填报</a:t>
              </a:r>
              <a:r>
                <a:rPr lang="zh-CN" altLang="en-US" sz="2000" b="1" dirty="0" smtClean="0">
                  <a:solidFill>
                    <a:schemeClr val="tx1"/>
                  </a:solidFill>
                  <a:latin typeface="+mn-ea"/>
                  <a:ea typeface="+mn-ea"/>
                  <a:cs typeface="+mn-ea"/>
                </a:rPr>
                <a:t>。</a:t>
              </a:r>
              <a:endParaRPr lang="zh-CN" altLang="en-US" sz="2000" dirty="0">
                <a:solidFill>
                  <a:schemeClr val="tx1"/>
                </a:solidFill>
                <a:latin typeface="+mn-ea"/>
                <a:ea typeface="+mn-ea"/>
                <a:cs typeface="+mn-ea"/>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49275"/>
            <a:ext cx="8229600" cy="57150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p>
        </p:txBody>
      </p:sp>
      <p:sp>
        <p:nvSpPr>
          <p:cNvPr id="4" name="内容占位符 3"/>
          <p:cNvSpPr>
            <a:spLocks noGrp="1"/>
          </p:cNvSpPr>
          <p:nvPr>
            <p:ph idx="1"/>
          </p:nvPr>
        </p:nvSpPr>
        <p:spPr>
          <a:xfrm>
            <a:off x="1033145" y="1287780"/>
            <a:ext cx="7653655" cy="4838700"/>
          </a:xfrm>
        </p:spPr>
        <p:txBody>
          <a:bodyPr/>
          <a:lstStyle/>
          <a:p>
            <a:pPr marL="0" indent="0" algn="just" defTabSz="914400" eaLnBrk="1" hangingPunct="1">
              <a:spcBef>
                <a:spcPts val="1200"/>
              </a:spcBef>
              <a:buNone/>
            </a:pPr>
            <a:r>
              <a:rPr lang="zh-CN" altLang="en-US" sz="2400" b="1" kern="1200"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（一）填报口径</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algn="just" defTabSz="914400" eaLnBrk="1" hangingPunct="1">
              <a:spcBef>
                <a:spcPts val="1200"/>
              </a:spcBef>
              <a:buFont typeface="Wingdings" panose="05000000000000000000" pitchFamily="2" charset="2"/>
              <a:buChar char="Ø"/>
            </a:pPr>
            <a:r>
              <a:rPr lang="zh-CN" altLang="en-US" sz="2400" b="1" kern="1200" dirty="0">
                <a:solidFill>
                  <a:schemeClr val="tx1"/>
                </a:solidFill>
                <a:latin typeface="+mn-ea"/>
                <a:sym typeface="+mn-ea"/>
              </a:rPr>
              <a:t>以法人单位的口径填报数据为主，包括下属产业活动单位数据。</a:t>
            </a:r>
          </a:p>
          <a:p>
            <a:pPr algn="just" defTabSz="914400" eaLnBrk="1" hangingPunct="1">
              <a:spcBef>
                <a:spcPts val="1200"/>
              </a:spcBef>
              <a:buFont typeface="Arial" panose="020B0604020202020204" pitchFamily="34" charset="0"/>
              <a:buChar char="•"/>
            </a:pPr>
            <a:r>
              <a:rPr lang="zh-CN" altLang="en-US" sz="2400" b="1" kern="1200" dirty="0">
                <a:solidFill>
                  <a:schemeClr val="tx1"/>
                </a:solidFill>
                <a:latin typeface="+mn-ea"/>
                <a:sym typeface="+mn-ea"/>
              </a:rPr>
              <a:t>不包括上级法人或下属法人单位及集团内其他法人单位数据。</a:t>
            </a:r>
          </a:p>
          <a:p>
            <a:pPr algn="just" defTabSz="914400" eaLnBrk="1" hangingPunct="1">
              <a:spcBef>
                <a:spcPts val="1200"/>
              </a:spcBef>
              <a:buFont typeface="Arial" panose="020B0604020202020204" pitchFamily="34" charset="0"/>
              <a:buChar char="•"/>
            </a:pPr>
            <a:r>
              <a:rPr lang="zh-CN" altLang="en-US" sz="2400" b="1" kern="1200" dirty="0">
                <a:solidFill>
                  <a:schemeClr val="tx1"/>
                </a:solidFill>
                <a:latin typeface="+mn-ea"/>
                <a:sym typeface="+mn-ea"/>
              </a:rPr>
              <a:t>也就是包含分公司，不含子公司，也不含集团内其他法人单位</a:t>
            </a:r>
            <a:r>
              <a:rPr lang="zh-CN" altLang="en-US" sz="2400" b="1" kern="1200" dirty="0" smtClean="0">
                <a:solidFill>
                  <a:schemeClr val="tx1"/>
                </a:solidFill>
                <a:latin typeface="+mn-ea"/>
                <a:sym typeface="+mn-ea"/>
              </a:rPr>
              <a:t>。</a:t>
            </a:r>
          </a:p>
        </p:txBody>
      </p:sp>
      <p:grpSp>
        <p:nvGrpSpPr>
          <p:cNvPr id="2" name="组合 1"/>
          <p:cNvGrpSpPr/>
          <p:nvPr/>
        </p:nvGrpSpPr>
        <p:grpSpPr>
          <a:xfrm>
            <a:off x="0" y="40640"/>
            <a:ext cx="9163685" cy="6817360"/>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621030"/>
            <a:ext cx="8229600" cy="56896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p>
        </p:txBody>
      </p:sp>
      <p:sp>
        <p:nvSpPr>
          <p:cNvPr id="4" name="内容占位符 3"/>
          <p:cNvSpPr>
            <a:spLocks noGrp="1"/>
          </p:cNvSpPr>
          <p:nvPr>
            <p:ph idx="1"/>
          </p:nvPr>
        </p:nvSpPr>
        <p:spPr>
          <a:xfrm>
            <a:off x="1033145" y="1287780"/>
            <a:ext cx="7653655" cy="4838700"/>
          </a:xfrm>
        </p:spPr>
        <p:txBody>
          <a:bodyPr/>
          <a:lstStyle/>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（二）填报方法</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1.</a:t>
            </a:r>
            <a:r>
              <a:rPr lang="zh-CN" altLang="en-US" sz="2400" b="1" dirty="0">
                <a:solidFill>
                  <a:schemeClr val="tx1"/>
                </a:solidFill>
                <a:latin typeface="+mn-ea"/>
                <a:cs typeface="Arial" panose="020B0604020202020204" pitchFamily="34" charset="0"/>
                <a:sym typeface="+mn-ea"/>
              </a:rPr>
              <a:t>除自动跳转指标外，所有题目都要填写。</a:t>
            </a:r>
            <a:endParaRPr lang="en-US" altLang="zh-CN" sz="2400" b="1" dirty="0">
              <a:solidFill>
                <a:schemeClr val="tx1"/>
              </a:solidFill>
              <a:latin typeface="+mn-ea"/>
              <a:ea typeface="+mn-ea"/>
              <a:cs typeface="Arial" panose="020B0604020202020204" pitchFamily="34" charset="0"/>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2.</a:t>
            </a:r>
            <a:r>
              <a:rPr lang="zh-CN" altLang="en-US" sz="2400" b="1" dirty="0">
                <a:solidFill>
                  <a:schemeClr val="tx1"/>
                </a:solidFill>
                <a:latin typeface="+mn-ea"/>
                <a:cs typeface="Arial" panose="020B0604020202020204" pitchFamily="34" charset="0"/>
                <a:sym typeface="+mn-ea"/>
              </a:rPr>
              <a:t>选择题，点选对应选项；</a:t>
            </a:r>
            <a:endParaRPr lang="en-US" altLang="zh-CN" sz="2400" b="1" dirty="0">
              <a:solidFill>
                <a:schemeClr val="tx1"/>
              </a:solidFill>
              <a:latin typeface="+mn-ea"/>
              <a:ea typeface="+mn-ea"/>
              <a:cs typeface="Arial" panose="020B0604020202020204" pitchFamily="34" charset="0"/>
            </a:endParaRPr>
          </a:p>
          <a:p>
            <a:pPr lvl="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3.</a:t>
            </a:r>
            <a:r>
              <a:rPr lang="zh-CN" altLang="en-US" sz="2400" b="1" dirty="0">
                <a:solidFill>
                  <a:schemeClr val="tx1"/>
                </a:solidFill>
                <a:latin typeface="+mn-ea"/>
                <a:cs typeface="Arial" panose="020B0604020202020204" pitchFamily="34" charset="0"/>
                <a:sym typeface="+mn-ea"/>
              </a:rPr>
              <a:t>数量题直接录入数据；其中：计算机台数、信息技术人员数、网站</a:t>
            </a:r>
            <a:r>
              <a:rPr lang="zh-CN" altLang="en-US" sz="2400" b="1" dirty="0" smtClean="0">
                <a:solidFill>
                  <a:schemeClr val="tx1"/>
                </a:solidFill>
                <a:latin typeface="+mn-ea"/>
                <a:cs typeface="Arial" panose="020B0604020202020204" pitchFamily="34" charset="0"/>
                <a:sym typeface="+mn-ea"/>
              </a:rPr>
              <a:t>个数填入整数；通过网站或应用程序（</a:t>
            </a:r>
            <a:r>
              <a:rPr lang="en-US" altLang="en-US" sz="2400" b="1" dirty="0" smtClean="0">
                <a:solidFill>
                  <a:schemeClr val="tx1"/>
                </a:solidFill>
                <a:latin typeface="+mn-ea"/>
                <a:cs typeface="Arial" panose="020B0604020202020204" pitchFamily="34" charset="0"/>
                <a:sym typeface="+mn-ea"/>
              </a:rPr>
              <a:t>APP</a:t>
            </a:r>
            <a:r>
              <a:rPr lang="zh-CN" altLang="en-US" sz="2400" b="1" dirty="0" smtClean="0">
                <a:solidFill>
                  <a:schemeClr val="tx1"/>
                </a:solidFill>
                <a:latin typeface="+mn-ea"/>
                <a:cs typeface="Arial" panose="020B0604020202020204" pitchFamily="34" charset="0"/>
                <a:sym typeface="+mn-ea"/>
              </a:rPr>
              <a:t>）实现的或</a:t>
            </a:r>
            <a:r>
              <a:rPr lang="en-US" altLang="en-US" sz="2400" b="1" dirty="0" smtClean="0">
                <a:solidFill>
                  <a:schemeClr val="tx1"/>
                </a:solidFill>
                <a:latin typeface="+mn-ea"/>
                <a:sym typeface="+mn-ea"/>
              </a:rPr>
              <a:t>EDI</a:t>
            </a:r>
            <a:r>
              <a:rPr lang="zh-CN" altLang="en-US" sz="2400" b="1" dirty="0" smtClean="0">
                <a:solidFill>
                  <a:schemeClr val="tx1"/>
                </a:solidFill>
                <a:latin typeface="+mn-ea"/>
                <a:sym typeface="+mn-ea"/>
              </a:rPr>
              <a:t>类型的</a:t>
            </a:r>
            <a:r>
              <a:rPr lang="zh-CN" altLang="en-US" sz="2400" b="1" dirty="0" smtClean="0">
                <a:solidFill>
                  <a:schemeClr val="tx1"/>
                </a:solidFill>
                <a:latin typeface="+mn-ea"/>
                <a:cs typeface="Arial" panose="020B0604020202020204" pitchFamily="34" charset="0"/>
                <a:sym typeface="+mn-ea"/>
              </a:rPr>
              <a:t>商品或服务交易</a:t>
            </a:r>
            <a:r>
              <a:rPr lang="zh-CN" altLang="en-US" sz="2400" b="1" dirty="0">
                <a:solidFill>
                  <a:schemeClr val="tx1"/>
                </a:solidFill>
                <a:latin typeface="+mn-ea"/>
                <a:sym typeface="+mn-ea"/>
              </a:rPr>
              <a:t>指标可填写</a:t>
            </a:r>
            <a:r>
              <a:rPr lang="zh-CN" altLang="en-US" sz="2400" b="1" dirty="0" smtClean="0">
                <a:solidFill>
                  <a:schemeClr val="tx1"/>
                </a:solidFill>
                <a:latin typeface="+mn-ea"/>
                <a:sym typeface="+mn-ea"/>
              </a:rPr>
              <a:t>小数。</a:t>
            </a:r>
            <a:endParaRPr lang="en-US" altLang="zh-CN" sz="2400" b="1" dirty="0">
              <a:solidFill>
                <a:schemeClr val="tx1"/>
              </a:solidFill>
              <a:latin typeface="+mn-ea"/>
              <a:ea typeface="+mn-ea"/>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4.</a:t>
            </a:r>
            <a:r>
              <a:rPr lang="zh-CN" altLang="en-US" sz="2400" b="1" dirty="0">
                <a:solidFill>
                  <a:schemeClr val="tx1"/>
                </a:solidFill>
                <a:latin typeface="+mn-ea"/>
                <a:sym typeface="+mn-ea"/>
              </a:rPr>
              <a:t>凡未满一个计量单位的，应四舍五入，整表中不存在负值。</a:t>
            </a:r>
            <a:endParaRPr lang="en-US" altLang="zh-CN" sz="2400" b="1" dirty="0">
              <a:solidFill>
                <a:schemeClr val="tx1"/>
              </a:solidFill>
              <a:latin typeface="+mn-ea"/>
              <a:ea typeface="+mn-ea"/>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5.</a:t>
            </a:r>
            <a:r>
              <a:rPr sz="2400" b="1" dirty="0">
                <a:solidFill>
                  <a:schemeClr val="tx1"/>
                </a:solidFill>
                <a:latin typeface="+mn-ea"/>
                <a:sym typeface="+mn-ea"/>
              </a:rPr>
              <a:t>价值量指标均以人民币“</a:t>
            </a:r>
            <a:r>
              <a:rPr lang="zh-CN" sz="2400" b="1" dirty="0">
                <a:solidFill>
                  <a:schemeClr val="tx1"/>
                </a:solidFill>
                <a:latin typeface="+mn-ea"/>
                <a:sym typeface="+mn-ea"/>
              </a:rPr>
              <a:t>千</a:t>
            </a:r>
            <a:r>
              <a:rPr sz="2400" b="1" dirty="0">
                <a:solidFill>
                  <a:schemeClr val="tx1"/>
                </a:solidFill>
                <a:latin typeface="+mn-ea"/>
                <a:sym typeface="+mn-ea"/>
              </a:rPr>
              <a:t>元”为计量单位；凡企业以外币形式计算的价值量指标，均以20</a:t>
            </a:r>
            <a:r>
              <a:rPr lang="en-US" sz="2400" b="1" dirty="0" smtClean="0">
                <a:solidFill>
                  <a:schemeClr val="tx1"/>
                </a:solidFill>
                <a:latin typeface="+mn-ea"/>
                <a:sym typeface="+mn-ea"/>
              </a:rPr>
              <a:t>23</a:t>
            </a:r>
            <a:r>
              <a:rPr sz="2400" b="1" dirty="0" smtClean="0">
                <a:solidFill>
                  <a:schemeClr val="tx1"/>
                </a:solidFill>
                <a:latin typeface="+mn-ea"/>
                <a:sym typeface="+mn-ea"/>
              </a:rPr>
              <a:t>年</a:t>
            </a:r>
            <a:r>
              <a:rPr sz="2400" b="1" dirty="0">
                <a:solidFill>
                  <a:schemeClr val="tx1"/>
                </a:solidFill>
                <a:latin typeface="+mn-ea"/>
                <a:sym typeface="+mn-ea"/>
              </a:rPr>
              <a:t>12月31日汇率折合成人民币填写</a:t>
            </a:r>
            <a:r>
              <a:rPr lang="zh-CN" altLang="en-US" sz="2400" b="1" dirty="0">
                <a:solidFill>
                  <a:schemeClr val="tx1"/>
                </a:solidFill>
                <a:latin typeface="+mn-ea"/>
                <a:sym typeface="+mn-ea"/>
              </a:rPr>
              <a:t>。</a:t>
            </a:r>
            <a:endParaRPr lang="en-US" altLang="zh-CN" sz="2400" b="1" dirty="0">
              <a:solidFill>
                <a:schemeClr val="tx1"/>
              </a:solidFill>
              <a:latin typeface="+mn-ea"/>
              <a:ea typeface="+mn-ea"/>
            </a:endParaRPr>
          </a:p>
          <a:p>
            <a:pPr marL="0" lvl="0" indent="0" algn="just">
              <a:spcBef>
                <a:spcPts val="1200"/>
              </a:spcBef>
              <a:buNone/>
            </a:pPr>
            <a:endParaRPr lang="en-US" altLang="zh-CN" sz="2400" b="1" dirty="0">
              <a:solidFill>
                <a:schemeClr val="tx1"/>
              </a:solidFill>
              <a:latin typeface="+mn-ea"/>
              <a:ea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55499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p>
        </p:txBody>
      </p:sp>
      <p:sp>
        <p:nvSpPr>
          <p:cNvPr id="4" name="内容占位符 3"/>
          <p:cNvSpPr>
            <a:spLocks noGrp="1"/>
          </p:cNvSpPr>
          <p:nvPr>
            <p:ph idx="1"/>
          </p:nvPr>
        </p:nvSpPr>
        <p:spPr>
          <a:xfrm>
            <a:off x="1033145" y="1287780"/>
            <a:ext cx="7653655" cy="5069205"/>
          </a:xfrm>
        </p:spPr>
        <p:txBody>
          <a:bodyPr/>
          <a:lstStyle/>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（三）填报要求</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1.</a:t>
            </a:r>
            <a:r>
              <a:rPr lang="zh-CN" altLang="en-US" sz="2400" b="1" dirty="0">
                <a:solidFill>
                  <a:schemeClr val="tx1"/>
                </a:solidFill>
                <a:latin typeface="+mn-ea"/>
                <a:sym typeface="+mn-ea"/>
              </a:rPr>
              <a:t>应报尽报，不重不漏。未填报的法人单位需逐一核实，了解核实法人单位的营业情况及状态。处在正常营业状态的都应该填报报表。</a:t>
            </a: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2.</a:t>
            </a:r>
            <a:r>
              <a:rPr lang="zh-CN" altLang="en-US" sz="2400" b="1" dirty="0">
                <a:solidFill>
                  <a:schemeClr val="tx1"/>
                </a:solidFill>
                <a:latin typeface="+mn-ea"/>
                <a:sym typeface="+mn-ea"/>
              </a:rPr>
              <a:t>禁止代报。</a:t>
            </a: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3.</a:t>
            </a:r>
            <a:r>
              <a:rPr lang="zh-CN" altLang="en-US" sz="2400" b="1" dirty="0">
                <a:solidFill>
                  <a:schemeClr val="tx1"/>
                </a:solidFill>
                <a:latin typeface="+mn-ea"/>
                <a:sym typeface="+mn-ea"/>
              </a:rPr>
              <a:t>关停并转企业不用填报。注意：关停并转以</a:t>
            </a:r>
            <a:r>
              <a:rPr lang="zh-CN" altLang="en-US" sz="2400" b="1" dirty="0">
                <a:latin typeface="+mn-ea"/>
                <a:sym typeface="+mn-ea"/>
              </a:rPr>
              <a:t>调查单位基本情况（601表）中208指标运营状态为准。</a:t>
            </a:r>
            <a:r>
              <a:rPr lang="en-US" altLang="zh-CN" sz="2400" b="1" dirty="0">
                <a:solidFill>
                  <a:schemeClr val="tx1"/>
                </a:solidFill>
                <a:latin typeface="+mn-ea"/>
                <a:sym typeface="+mn-ea"/>
              </a:rPr>
              <a:t> </a:t>
            </a:r>
            <a:endParaRPr lang="en-US" altLang="zh-CN" sz="2400" b="1" dirty="0">
              <a:solidFill>
                <a:schemeClr val="tx1"/>
              </a:solidFill>
              <a:latin typeface="+mn-ea"/>
              <a:ea typeface="+mn-ea"/>
            </a:endParaRPr>
          </a:p>
          <a:p>
            <a:pPr algn="just">
              <a:spcBef>
                <a:spcPts val="1200"/>
              </a:spcBef>
              <a:buFont typeface="Wingdings" panose="05000000000000000000" pitchFamily="2" charset="2"/>
              <a:buChar char="Ø"/>
            </a:pPr>
            <a:r>
              <a:rPr lang="en-US" altLang="zh-CN" sz="2400" b="1" dirty="0">
                <a:solidFill>
                  <a:schemeClr val="tx1"/>
                </a:solidFill>
                <a:latin typeface="+mn-ea"/>
                <a:sym typeface="+mn-ea"/>
              </a:rPr>
              <a:t>4.</a:t>
            </a:r>
            <a:r>
              <a:rPr lang="zh-CN" altLang="en-US" sz="2400" b="1" dirty="0">
                <a:solidFill>
                  <a:schemeClr val="tx1"/>
                </a:solidFill>
                <a:latin typeface="+mn-ea"/>
                <a:sym typeface="+mn-ea"/>
              </a:rPr>
              <a:t>禁止上报空表。关停并转企业直接不填报报表即可，不要报空表。</a:t>
            </a:r>
            <a:endParaRPr lang="zh-CN" altLang="en-US" sz="2400" b="1" dirty="0" smtClean="0">
              <a:solidFill>
                <a:schemeClr val="tx1"/>
              </a:solidFill>
              <a:latin typeface="+mn-ea"/>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3"/>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4"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制度培训2">
  <a:themeElements>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制度培训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marL="342900" lvl="0" indent="-342900" algn="just">
          <a:spcBef>
            <a:spcPts val="1200"/>
          </a:spcBef>
          <a:def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3200" b="1" i="0" u="none" strike="noStrike" cap="none" normalizeH="0" baseline="0" smtClean="0">
            <a:ln>
              <a:noFill/>
            </a:ln>
            <a:solidFill>
              <a:srgbClr val="FFFF66"/>
            </a:solidFill>
            <a:effectLst/>
            <a:latin typeface="Times New Roman" panose="02020603050405020304" pitchFamily="18" charset="0"/>
            <a:ea typeface="宋体" panose="02010600030101010101" pitchFamily="2" charset="-122"/>
          </a:defRPr>
        </a:defPPr>
      </a:lstStyle>
    </a:lnDef>
  </a:objectDefaults>
  <a:extraClrSchemeLst>
    <a:extraClrScheme>
      <a:clrScheme name="制度培训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制度培训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制度培训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制度培训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制度培训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制度培训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5177</Words>
  <Application>WPS 演示</Application>
  <PresentationFormat>全屏显示(4:3)</PresentationFormat>
  <Paragraphs>361</Paragraphs>
  <Slides>41</Slides>
  <Notes>38</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制度培训2</vt:lpstr>
      <vt:lpstr>幻灯片 1</vt:lpstr>
      <vt:lpstr>主要内容</vt:lpstr>
      <vt:lpstr>一、新增内容及变化</vt:lpstr>
      <vt:lpstr>一、新增内容及变化</vt:lpstr>
      <vt:lpstr>一、新增内容及变化</vt:lpstr>
      <vt:lpstr>二、填报范围及对象</vt:lpstr>
      <vt:lpstr>三、填报方式及要求</vt:lpstr>
      <vt:lpstr>三、填报方式及要求</vt:lpstr>
      <vt:lpstr>三、填报方式及要求</vt:lpstr>
      <vt:lpstr>三、填报方式及要求</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五、需要注意的问题</vt:lpstr>
      <vt:lpstr>幻灯片 41</vt:lpstr>
    </vt:vector>
  </TitlesOfParts>
  <Company>nbs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企业信息化情况表培训资料</dc:title>
  <dc:creator>毕新华</dc:creator>
  <cp:lastModifiedBy>USER-</cp:lastModifiedBy>
  <cp:revision>2866</cp:revision>
  <dcterms:created xsi:type="dcterms:W3CDTF">2006-11-03T00:39:00Z</dcterms:created>
  <dcterms:modified xsi:type="dcterms:W3CDTF">2023-12-13T07:09:16Z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566AB6DF729C452EBC79DD96FF6386C8</vt:lpwstr>
  </property>
</Properties>
</file>