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slideMasters/slideMaster8.xml" ContentType="application/vnd.openxmlformats-officedocument.presentationml.slideMaster+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24.xml" ContentType="application/vnd.openxmlformats-officedocument.presentationml.tags+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7" r:id="rId5"/>
    <p:sldMasterId id="2147483709" r:id="rId6"/>
    <p:sldMasterId id="2147483721" r:id="rId7"/>
    <p:sldMasterId id="2147483733" r:id="rId8"/>
  </p:sldMasterIdLst>
  <p:notesMasterIdLst>
    <p:notesMasterId r:id="rId77"/>
  </p:notesMasterIdLst>
  <p:sldIdLst>
    <p:sldId id="1326" r:id="rId9"/>
    <p:sldId id="262" r:id="rId10"/>
    <p:sldId id="263" r:id="rId11"/>
    <p:sldId id="594" r:id="rId12"/>
    <p:sldId id="1771" r:id="rId13"/>
    <p:sldId id="1442" r:id="rId14"/>
    <p:sldId id="1443" r:id="rId15"/>
    <p:sldId id="997" r:id="rId16"/>
    <p:sldId id="1729" r:id="rId17"/>
    <p:sldId id="1341" r:id="rId18"/>
    <p:sldId id="1353" r:id="rId19"/>
    <p:sldId id="1354" r:id="rId20"/>
    <p:sldId id="1342" r:id="rId21"/>
    <p:sldId id="1352" r:id="rId22"/>
    <p:sldId id="1731" r:id="rId23"/>
    <p:sldId id="1633" r:id="rId24"/>
    <p:sldId id="1732" r:id="rId25"/>
    <p:sldId id="1635" r:id="rId26"/>
    <p:sldId id="1638" r:id="rId27"/>
    <p:sldId id="1733" r:id="rId28"/>
    <p:sldId id="1640" r:id="rId29"/>
    <p:sldId id="1734" r:id="rId30"/>
    <p:sldId id="1642" r:id="rId31"/>
    <p:sldId id="1735" r:id="rId32"/>
    <p:sldId id="1644" r:id="rId33"/>
    <p:sldId id="1736" r:id="rId34"/>
    <p:sldId id="1737" r:id="rId35"/>
    <p:sldId id="1459" r:id="rId36"/>
    <p:sldId id="1460" r:id="rId37"/>
    <p:sldId id="1738" r:id="rId38"/>
    <p:sldId id="1651" r:id="rId39"/>
    <p:sldId id="1652" r:id="rId40"/>
    <p:sldId id="1775" r:id="rId41"/>
    <p:sldId id="1776" r:id="rId42"/>
    <p:sldId id="1655" r:id="rId43"/>
    <p:sldId id="1656" r:id="rId44"/>
    <p:sldId id="1657" r:id="rId45"/>
    <p:sldId id="1658" r:id="rId46"/>
    <p:sldId id="1739" r:id="rId47"/>
    <p:sldId id="1560" r:id="rId48"/>
    <p:sldId id="1561" r:id="rId49"/>
    <p:sldId id="1562" r:id="rId50"/>
    <p:sldId id="1563" r:id="rId51"/>
    <p:sldId id="1564" r:id="rId52"/>
    <p:sldId id="1741" r:id="rId53"/>
    <p:sldId id="1742" r:id="rId54"/>
    <p:sldId id="1743" r:id="rId55"/>
    <p:sldId id="1744" r:id="rId56"/>
    <p:sldId id="1748" r:id="rId57"/>
    <p:sldId id="1749" r:id="rId58"/>
    <p:sldId id="1758" r:id="rId59"/>
    <p:sldId id="1751" r:id="rId60"/>
    <p:sldId id="1759" r:id="rId61"/>
    <p:sldId id="1753" r:id="rId62"/>
    <p:sldId id="1760" r:id="rId63"/>
    <p:sldId id="1756" r:id="rId64"/>
    <p:sldId id="1761" r:id="rId65"/>
    <p:sldId id="1762" r:id="rId66"/>
    <p:sldId id="1763" r:id="rId67"/>
    <p:sldId id="1764" r:id="rId68"/>
    <p:sldId id="1765" r:id="rId69"/>
    <p:sldId id="1766" r:id="rId70"/>
    <p:sldId id="1666" r:id="rId71"/>
    <p:sldId id="1767" r:id="rId72"/>
    <p:sldId id="1768" r:id="rId73"/>
    <p:sldId id="1769" r:id="rId74"/>
    <p:sldId id="1598" r:id="rId75"/>
    <p:sldId id="1777" r:id="rId7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用户" initials="W用" lastIdx="2" clrIdx="0"/>
  <p:cmAuthor id="2" name="kylin" initials="k" lastIdx="2" clrIdx="1"/>
  <p:cmAuthor id="3" name="yj373" initials="y"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B649F"/>
    <a:srgbClr val="7DB1CD"/>
    <a:srgbClr val="5E80B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381" autoAdjust="0"/>
    <p:restoredTop sz="94660" autoAdjust="0"/>
  </p:normalViewPr>
  <p:slideViewPr>
    <p:cSldViewPr snapToGrid="0" showGuides="1">
      <p:cViewPr varScale="1">
        <p:scale>
          <a:sx n="87" d="100"/>
          <a:sy n="87" d="100"/>
        </p:scale>
        <p:origin x="-374" y="-86"/>
      </p:cViewPr>
      <p:guideLst>
        <p:guide orient="horz" pos="2226"/>
        <p:guide pos="2825"/>
      </p:guideLst>
    </p:cSldViewPr>
  </p:slideViewPr>
  <p:notesTextViewPr>
    <p:cViewPr>
      <p:scale>
        <a:sx n="1" d="1"/>
        <a:sy n="1" d="1"/>
      </p:scale>
      <p:origin x="0" y="0"/>
    </p:cViewPr>
  </p:notesTextViewPr>
  <p:sorterViewPr showFormatting="0">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D2A48B96-639E-45A3-A0BA-2464DFDB1FAA}" type="datetimeFigureOut">
              <a:rPr lang="zh-CN" altLang="en-US"/>
              <a:pPr/>
              <a:t>2023/12/28 Thursday</a:t>
            </a:fld>
            <a:endParaRPr lang="zh-CN" altLang="en-US"/>
          </a:p>
        </p:txBody>
      </p:sp>
      <p:sp>
        <p:nvSpPr>
          <p:cNvPr id="922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9221"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29675440-D3E5-44D4-B84E-24CDEF805DF4}"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p:cNvSpPr>
          <p:nvPr>
            <p:ph type="sldImg" idx="4294967295"/>
          </p:nvPr>
        </p:nvSpPr>
        <p:spPr>
          <a:ln>
            <a:miter lim="800000"/>
          </a:ln>
        </p:spPr>
      </p:sp>
      <p:sp>
        <p:nvSpPr>
          <p:cNvPr id="38914"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新单位移动采集时也会自动生成</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介绍一下，以</a:t>
            </a:r>
            <a:r>
              <a:rPr lang="en-US" altLang="zh-CN" dirty="0"/>
              <a:t>611</a:t>
            </a:r>
            <a:r>
              <a:rPr lang="zh-CN" altLang="en-US" dirty="0"/>
              <a:t>为例，之后再介绍其他表与</a:t>
            </a:r>
            <a:r>
              <a:rPr lang="en-US" altLang="zh-CN" dirty="0"/>
              <a:t>611</a:t>
            </a:r>
            <a:r>
              <a:rPr lang="zh-CN" altLang="en-US" dirty="0"/>
              <a:t>表不同的地方</a:t>
            </a:r>
          </a:p>
        </p:txBody>
      </p:sp>
      <p:sp>
        <p:nvSpPr>
          <p:cNvPr id="4" name="灯片编号占位符 3"/>
          <p:cNvSpPr>
            <a:spLocks noGrp="1"/>
          </p:cNvSpPr>
          <p:nvPr>
            <p:ph type="sldNum" sz="quarter" idx="10"/>
          </p:nvPr>
        </p:nvSpPr>
        <p:spPr/>
        <p:txBody>
          <a:bodyPr/>
          <a:lstStyle/>
          <a:p>
            <a:fld id="{F36C9292-44C6-42D8-9828-3C752FA5CC35}"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新单位移动采集时也会自动生成</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社会团体、民办非企业单位、基金会的分支机构不单独作为普查对象，产业活动单位的机构类型取值范围不包含</a:t>
            </a:r>
            <a:r>
              <a:rPr lang="en-US" altLang="zh-CN"/>
              <a:t>40</a:t>
            </a:r>
            <a:r>
              <a:rPr lang="zh-CN" altLang="en-US"/>
              <a:t>、</a:t>
            </a:r>
            <a:r>
              <a:rPr lang="en-US" altLang="zh-CN"/>
              <a:t>51</a:t>
            </a:r>
            <a:r>
              <a:rPr lang="zh-CN" altLang="en-US"/>
              <a:t>、</a:t>
            </a:r>
            <a:r>
              <a:rPr lang="en-US" altLang="zh-CN"/>
              <a:t>52</a:t>
            </a:r>
            <a:r>
              <a:rPr lang="zh-CN" altLang="en-US"/>
              <a:t>。</a:t>
            </a:r>
          </a:p>
          <a:p>
            <a:r>
              <a:rPr lang="zh-CN" altLang="en-US"/>
              <a:t>先看证照，再看底册带入，</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社会团体、民办非企业单位、基金会的分支机构不单独作为普查对象，产业活动单位的机构类型取值范围不包含</a:t>
            </a:r>
            <a:r>
              <a:rPr lang="en-US" altLang="zh-CN"/>
              <a:t>40</a:t>
            </a:r>
            <a:r>
              <a:rPr lang="zh-CN" altLang="en-US"/>
              <a:t>、</a:t>
            </a:r>
            <a:r>
              <a:rPr lang="en-US" altLang="zh-CN"/>
              <a:t>51</a:t>
            </a:r>
            <a:r>
              <a:rPr lang="zh-CN" altLang="en-US"/>
              <a:t>、</a:t>
            </a:r>
            <a:r>
              <a:rPr lang="en-US" altLang="zh-CN"/>
              <a:t>52</a:t>
            </a:r>
            <a:r>
              <a:rPr lang="zh-CN" altLang="en-US"/>
              <a:t>。</a:t>
            </a:r>
          </a:p>
          <a:p>
            <a:r>
              <a:rPr lang="zh-CN" altLang="en-US"/>
              <a:t>先看证照，再看底册带入，</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社会团体、民办非企业单位、基金会的分支机构不单独作为普查对象，产业活动单位的机构类型取值范围不包含</a:t>
            </a:r>
            <a:r>
              <a:rPr lang="en-US" altLang="zh-CN"/>
              <a:t>40</a:t>
            </a:r>
            <a:r>
              <a:rPr lang="zh-CN" altLang="en-US"/>
              <a:t>、</a:t>
            </a:r>
            <a:r>
              <a:rPr lang="en-US" altLang="zh-CN"/>
              <a:t>51</a:t>
            </a:r>
            <a:r>
              <a:rPr lang="zh-CN" altLang="en-US"/>
              <a:t>、</a:t>
            </a:r>
            <a:r>
              <a:rPr lang="en-US" altLang="zh-CN"/>
              <a:t>52</a:t>
            </a:r>
            <a:r>
              <a:rPr lang="zh-CN" altLang="en-US"/>
              <a:t>。</a:t>
            </a:r>
          </a:p>
          <a:p>
            <a:r>
              <a:rPr lang="zh-CN" altLang="en-US"/>
              <a:t>先看证照，再看底册带入，</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社会团体、民办非企业单位、基金会的分支机构不单独作为普查对象，产业活动单位的机构类型取值范围不包含</a:t>
            </a:r>
            <a:r>
              <a:rPr lang="en-US" altLang="zh-CN"/>
              <a:t>40</a:t>
            </a:r>
            <a:r>
              <a:rPr lang="zh-CN" altLang="en-US"/>
              <a:t>、</a:t>
            </a:r>
            <a:r>
              <a:rPr lang="en-US" altLang="zh-CN"/>
              <a:t>51</a:t>
            </a:r>
            <a:r>
              <a:rPr lang="zh-CN" altLang="en-US"/>
              <a:t>、</a:t>
            </a:r>
            <a:r>
              <a:rPr lang="en-US" altLang="zh-CN"/>
              <a:t>52</a:t>
            </a:r>
            <a:r>
              <a:rPr lang="zh-CN" altLang="en-US"/>
              <a:t>。</a:t>
            </a:r>
          </a:p>
          <a:p>
            <a:r>
              <a:rPr lang="zh-CN" altLang="en-US"/>
              <a:t>先看证照，再看底册带入，</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国务院国资委批准的，比如中国电信集团有限公司，隶属关系属于中央。首钢集团，隶属关系属于地方。</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p:cNvSpPr>
          <p:nvPr>
            <p:ph type="sldImg" idx="4294967295"/>
          </p:nvPr>
        </p:nvSpPr>
        <p:spPr>
          <a:ln>
            <a:miter lim="800000"/>
          </a:ln>
        </p:spPr>
      </p:sp>
      <p:sp>
        <p:nvSpPr>
          <p:cNvPr id="38914" name="文本占位符 2"/>
          <p:cNvSpPr>
            <a:spLocks noGrp="1" noChangeArrowheads="1"/>
          </p:cNvSpPr>
          <p:nvPr>
            <p:ph type="body" idx="4294967295"/>
          </p:nvPr>
        </p:nvSpPr>
        <p:spPr/>
        <p:txBody>
          <a:bodyPr/>
          <a:lstStyle/>
          <a:p>
            <a:r>
              <a:rPr lang="zh-CN" altLang="en-US" smtClean="0"/>
              <a:t>字号颜色</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D69EACE-7025-485B-8E9E-4152B0F1A5D2}" type="slidenum">
              <a:rPr lang="zh-CN" altLang="en-US"/>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598B2E8-6015-4656-95DD-43872638CD3F}" type="slidenum">
              <a:rPr lang="zh-CN" altLang="en-US"/>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EFDCF9B-96A5-4573-B477-582485C87F50}" type="slidenum">
              <a:rPr lang="zh-CN" altLang="en-US"/>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13" name="矩形 12"/>
          <p:cNvSpPr/>
          <p:nvPr userDrawn="1"/>
        </p:nvSpPr>
        <p:spPr>
          <a:xfrm>
            <a:off x="1" y="479052"/>
            <a:ext cx="820270" cy="376518"/>
          </a:xfrm>
          <a:prstGeom prst="rect">
            <a:avLst/>
          </a:prstGeom>
          <a:solidFill>
            <a:srgbClr val="67B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820271" y="479052"/>
            <a:ext cx="1393540" cy="376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descr="五经普LOGO透明底"/>
          <p:cNvPicPr>
            <a:picLocks noChangeAspect="1"/>
          </p:cNvPicPr>
          <p:nvPr userDrawn="1"/>
        </p:nvPicPr>
        <p:blipFill>
          <a:blip r:embed="rId2" cstate="print"/>
          <a:stretch>
            <a:fillRect/>
          </a:stretch>
        </p:blipFill>
        <p:spPr>
          <a:xfrm>
            <a:off x="-19050" y="34290"/>
            <a:ext cx="821055" cy="821055"/>
          </a:xfrm>
          <a:prstGeom prst="rect">
            <a:avLst/>
          </a:prstGeom>
        </p:spPr>
      </p:pic>
      <p:pic>
        <p:nvPicPr>
          <p:cNvPr id="18" name="图片 17" descr="五经普LOGO透明底（长）"/>
          <p:cNvPicPr>
            <a:picLocks noChangeAspect="1"/>
          </p:cNvPicPr>
          <p:nvPr userDrawn="1"/>
        </p:nvPicPr>
        <p:blipFill>
          <a:blip r:embed="rId3" cstate="print"/>
          <a:srcRect l="23440" t="30841" b="30841"/>
          <a:stretch>
            <a:fillRect/>
          </a:stretch>
        </p:blipFill>
        <p:spPr>
          <a:xfrm>
            <a:off x="782320" y="6985"/>
            <a:ext cx="2828925" cy="442595"/>
          </a:xfrm>
          <a:prstGeom prst="rect">
            <a:avLst/>
          </a:prstGeom>
        </p:spPr>
      </p:pic>
      <p:grpSp>
        <p:nvGrpSpPr>
          <p:cNvPr id="46" name="组合 45"/>
          <p:cNvGrpSpPr/>
          <p:nvPr userDrawn="1"/>
        </p:nvGrpSpPr>
        <p:grpSpPr>
          <a:xfrm>
            <a:off x="-74295" y="988060"/>
            <a:ext cx="1157605" cy="5469890"/>
            <a:chOff x="-117" y="1601"/>
            <a:chExt cx="1823" cy="8614"/>
          </a:xfrm>
        </p:grpSpPr>
        <p:sp>
          <p:nvSpPr>
            <p:cNvPr id="40" name="矩形 39"/>
            <p:cNvSpPr/>
            <p:nvPr userDrawn="1"/>
          </p:nvSpPr>
          <p:spPr>
            <a:xfrm>
              <a:off x="0" y="1601"/>
              <a:ext cx="1504" cy="8614"/>
            </a:xfrm>
            <a:prstGeom prst="rect">
              <a:avLst/>
            </a:prstGeom>
            <a:solidFill>
              <a:srgbClr val="43A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1606"/>
              <a:ext cx="1535" cy="592"/>
              <a:chOff x="1" y="1606"/>
              <a:chExt cx="1535" cy="592"/>
            </a:xfrm>
          </p:grpSpPr>
          <p:sp>
            <p:nvSpPr>
              <p:cNvPr id="41" name="矩形 40"/>
              <p:cNvSpPr/>
              <p:nvPr userDrawn="1"/>
            </p:nvSpPr>
            <p:spPr>
              <a:xfrm>
                <a:off x="1" y="1606"/>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文本框 70"/>
              <p:cNvSpPr txBox="1"/>
              <p:nvPr/>
            </p:nvSpPr>
            <p:spPr>
              <a:xfrm>
                <a:off x="40" y="1679"/>
                <a:ext cx="1497" cy="483"/>
              </a:xfrm>
              <a:prstGeom prst="rect">
                <a:avLst/>
              </a:prstGeom>
              <a:noFill/>
            </p:spPr>
            <p:txBody>
              <a:bodyPr wrap="none" rtlCol="0">
                <a:spAutoFit/>
              </a:bodyPr>
              <a:lstStyle/>
              <a:p>
                <a:pPr algn="l"/>
                <a:r>
                  <a:rPr lang="zh-CN" altLang="en-US" sz="1400" dirty="0" smtClean="0">
                    <a:solidFill>
                      <a:schemeClr val="bg1"/>
                    </a:solidFill>
                  </a:rPr>
                  <a:t>单位类型 </a:t>
                </a:r>
              </a:p>
            </p:txBody>
          </p:sp>
        </p:grpSp>
        <p:grpSp>
          <p:nvGrpSpPr>
            <p:cNvPr id="24" name="组合 23"/>
            <p:cNvGrpSpPr/>
            <p:nvPr/>
          </p:nvGrpSpPr>
          <p:grpSpPr>
            <a:xfrm>
              <a:off x="1" y="2222"/>
              <a:ext cx="1565" cy="592"/>
              <a:chOff x="1" y="2222"/>
              <a:chExt cx="1565" cy="592"/>
            </a:xfrm>
          </p:grpSpPr>
          <p:sp>
            <p:nvSpPr>
              <p:cNvPr id="78" name="矩形 77"/>
              <p:cNvSpPr/>
              <p:nvPr userDrawn="1"/>
            </p:nvSpPr>
            <p:spPr>
              <a:xfrm>
                <a:off x="1" y="222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40" y="2295"/>
                <a:ext cx="1526" cy="483"/>
              </a:xfrm>
              <a:prstGeom prst="rect">
                <a:avLst/>
              </a:prstGeom>
              <a:noFill/>
            </p:spPr>
            <p:txBody>
              <a:bodyPr wrap="square" rtlCol="0">
                <a:spAutoFit/>
              </a:bodyPr>
              <a:lstStyle/>
              <a:p>
                <a:pPr algn="l"/>
                <a:r>
                  <a:rPr lang="zh-CN" altLang="en-US" sz="1400" dirty="0" smtClean="0">
                    <a:solidFill>
                      <a:schemeClr val="bg1"/>
                    </a:solidFill>
                    <a:sym typeface="+mn-ea"/>
                  </a:rPr>
                  <a:t>身份信息</a:t>
                </a:r>
              </a:p>
            </p:txBody>
          </p:sp>
        </p:grpSp>
        <p:grpSp>
          <p:nvGrpSpPr>
            <p:cNvPr id="25" name="组合 24"/>
            <p:cNvGrpSpPr/>
            <p:nvPr/>
          </p:nvGrpSpPr>
          <p:grpSpPr>
            <a:xfrm>
              <a:off x="1" y="2838"/>
              <a:ext cx="1502" cy="592"/>
              <a:chOff x="1" y="2839"/>
              <a:chExt cx="1502" cy="592"/>
            </a:xfrm>
          </p:grpSpPr>
          <p:sp>
            <p:nvSpPr>
              <p:cNvPr id="95" name="矩形 94"/>
              <p:cNvSpPr/>
              <p:nvPr userDrawn="1"/>
            </p:nvSpPr>
            <p:spPr>
              <a:xfrm>
                <a:off x="1" y="2839"/>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25" y="2912"/>
                <a:ext cx="1408" cy="483"/>
              </a:xfrm>
              <a:prstGeom prst="rect">
                <a:avLst/>
              </a:prstGeom>
              <a:noFill/>
            </p:spPr>
            <p:txBody>
              <a:bodyPr wrap="none" rtlCol="0">
                <a:spAutoFit/>
              </a:bodyPr>
              <a:lstStyle/>
              <a:p>
                <a:pPr algn="l"/>
                <a:r>
                  <a:rPr lang="zh-CN" altLang="en-US" sz="1400" dirty="0" smtClean="0">
                    <a:solidFill>
                      <a:schemeClr val="bg1"/>
                    </a:solidFill>
                    <a:sym typeface="+mn-ea"/>
                  </a:rPr>
                  <a:t>运营状态</a:t>
                </a:r>
                <a:endParaRPr lang="zh-CN" altLang="en-US" sz="1400" dirty="0" smtClean="0">
                  <a:solidFill>
                    <a:schemeClr val="bg1"/>
                  </a:solidFill>
                </a:endParaRPr>
              </a:p>
            </p:txBody>
          </p:sp>
        </p:grpSp>
        <p:grpSp>
          <p:nvGrpSpPr>
            <p:cNvPr id="26" name="组合 25"/>
            <p:cNvGrpSpPr/>
            <p:nvPr/>
          </p:nvGrpSpPr>
          <p:grpSpPr>
            <a:xfrm>
              <a:off x="1" y="3454"/>
              <a:ext cx="1502" cy="592"/>
              <a:chOff x="1" y="3456"/>
              <a:chExt cx="1502" cy="592"/>
            </a:xfrm>
          </p:grpSpPr>
          <p:sp>
            <p:nvSpPr>
              <p:cNvPr id="98" name="矩形 97"/>
              <p:cNvSpPr/>
              <p:nvPr userDrawn="1"/>
            </p:nvSpPr>
            <p:spPr>
              <a:xfrm>
                <a:off x="1" y="3456"/>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文本框 98"/>
              <p:cNvSpPr txBox="1"/>
              <p:nvPr/>
            </p:nvSpPr>
            <p:spPr>
              <a:xfrm>
                <a:off x="40" y="3529"/>
                <a:ext cx="1334" cy="483"/>
              </a:xfrm>
              <a:prstGeom prst="rect">
                <a:avLst/>
              </a:prstGeom>
              <a:noFill/>
            </p:spPr>
            <p:txBody>
              <a:bodyPr wrap="none" rtlCol="0">
                <a:spAutoFit/>
              </a:bodyPr>
              <a:lstStyle/>
              <a:p>
                <a:pPr algn="l"/>
                <a:r>
                  <a:rPr lang="zh-CN" altLang="en-US" sz="1400" dirty="0" smtClean="0">
                    <a:solidFill>
                      <a:schemeClr val="bg1"/>
                    </a:solidFill>
                    <a:sym typeface="+mn-ea"/>
                  </a:rPr>
                  <a:t>单位地址</a:t>
                </a:r>
                <a:endParaRPr lang="zh-CN" altLang="en-US" sz="1400" dirty="0" smtClean="0">
                  <a:solidFill>
                    <a:schemeClr val="bg1"/>
                  </a:solidFill>
                </a:endParaRPr>
              </a:p>
            </p:txBody>
          </p:sp>
        </p:grpSp>
        <p:grpSp>
          <p:nvGrpSpPr>
            <p:cNvPr id="27" name="组合 26"/>
            <p:cNvGrpSpPr/>
            <p:nvPr/>
          </p:nvGrpSpPr>
          <p:grpSpPr>
            <a:xfrm>
              <a:off x="1" y="4070"/>
              <a:ext cx="1567" cy="592"/>
              <a:chOff x="1" y="4073"/>
              <a:chExt cx="1567" cy="592"/>
            </a:xfrm>
          </p:grpSpPr>
          <p:sp>
            <p:nvSpPr>
              <p:cNvPr id="101" name="矩形 100"/>
              <p:cNvSpPr/>
              <p:nvPr userDrawn="1"/>
            </p:nvSpPr>
            <p:spPr>
              <a:xfrm>
                <a:off x="1" y="4073"/>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文本框 101"/>
              <p:cNvSpPr txBox="1"/>
              <p:nvPr/>
            </p:nvSpPr>
            <p:spPr>
              <a:xfrm>
                <a:off x="40" y="4146"/>
                <a:ext cx="1528" cy="483"/>
              </a:xfrm>
              <a:prstGeom prst="rect">
                <a:avLst/>
              </a:prstGeom>
              <a:noFill/>
            </p:spPr>
            <p:txBody>
              <a:bodyPr wrap="none" rtlCol="0">
                <a:spAutoFit/>
              </a:bodyPr>
              <a:lstStyle/>
              <a:p>
                <a:pPr algn="l"/>
                <a:r>
                  <a:rPr lang="zh-CN" altLang="en-US" sz="1400" dirty="0" smtClean="0">
                    <a:solidFill>
                      <a:schemeClr val="bg1"/>
                    </a:solidFill>
                    <a:sym typeface="+mn-ea"/>
                  </a:rPr>
                  <a:t>联系电话</a:t>
                </a:r>
                <a:r>
                  <a:rPr lang="zh-CN" altLang="en-US" sz="1400" dirty="0" smtClean="0">
                    <a:solidFill>
                      <a:schemeClr val="bg1"/>
                    </a:solidFill>
                  </a:rPr>
                  <a:t> </a:t>
                </a:r>
              </a:p>
            </p:txBody>
          </p:sp>
        </p:grpSp>
        <p:grpSp>
          <p:nvGrpSpPr>
            <p:cNvPr id="28" name="组合 27"/>
            <p:cNvGrpSpPr/>
            <p:nvPr/>
          </p:nvGrpSpPr>
          <p:grpSpPr>
            <a:xfrm>
              <a:off x="1" y="4686"/>
              <a:ext cx="1569" cy="592"/>
              <a:chOff x="1" y="4690"/>
              <a:chExt cx="1569" cy="592"/>
            </a:xfrm>
          </p:grpSpPr>
          <p:sp>
            <p:nvSpPr>
              <p:cNvPr id="104" name="矩形 103"/>
              <p:cNvSpPr/>
              <p:nvPr userDrawn="1"/>
            </p:nvSpPr>
            <p:spPr>
              <a:xfrm>
                <a:off x="1" y="4690"/>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文本框 104"/>
              <p:cNvSpPr txBox="1"/>
              <p:nvPr/>
            </p:nvSpPr>
            <p:spPr>
              <a:xfrm>
                <a:off x="40" y="4763"/>
                <a:ext cx="1530" cy="483"/>
              </a:xfrm>
              <a:prstGeom prst="rect">
                <a:avLst/>
              </a:prstGeom>
              <a:noFill/>
            </p:spPr>
            <p:txBody>
              <a:bodyPr wrap="none" rtlCol="0">
                <a:spAutoFit/>
              </a:bodyPr>
              <a:lstStyle/>
              <a:p>
                <a:pPr algn="l"/>
                <a:r>
                  <a:rPr lang="zh-CN" altLang="en-US" sz="1400" dirty="0" smtClean="0">
                    <a:solidFill>
                      <a:schemeClr val="bg1"/>
                    </a:solidFill>
                    <a:sym typeface="+mn-ea"/>
                  </a:rPr>
                  <a:t>行业类别</a:t>
                </a:r>
                <a:r>
                  <a:rPr lang="zh-CN" altLang="en-US" sz="1400" dirty="0" smtClean="0">
                    <a:solidFill>
                      <a:schemeClr val="bg1"/>
                    </a:solidFill>
                  </a:rPr>
                  <a:t> </a:t>
                </a:r>
              </a:p>
            </p:txBody>
          </p:sp>
        </p:grpSp>
        <p:grpSp>
          <p:nvGrpSpPr>
            <p:cNvPr id="38" name="组合 37"/>
            <p:cNvGrpSpPr/>
            <p:nvPr/>
          </p:nvGrpSpPr>
          <p:grpSpPr>
            <a:xfrm>
              <a:off x="1" y="5302"/>
              <a:ext cx="1502" cy="592"/>
              <a:chOff x="1" y="5307"/>
              <a:chExt cx="1502" cy="592"/>
            </a:xfrm>
          </p:grpSpPr>
          <p:sp>
            <p:nvSpPr>
              <p:cNvPr id="107" name="矩形 106"/>
              <p:cNvSpPr/>
              <p:nvPr userDrawn="1"/>
            </p:nvSpPr>
            <p:spPr>
              <a:xfrm>
                <a:off x="1" y="5307"/>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文本框 107"/>
              <p:cNvSpPr txBox="1"/>
              <p:nvPr/>
            </p:nvSpPr>
            <p:spPr>
              <a:xfrm>
                <a:off x="40" y="5380"/>
                <a:ext cx="1453" cy="483"/>
              </a:xfrm>
              <a:prstGeom prst="rect">
                <a:avLst/>
              </a:prstGeom>
              <a:noFill/>
            </p:spPr>
            <p:txBody>
              <a:bodyPr wrap="none" rtlCol="0">
                <a:spAutoFit/>
              </a:bodyPr>
              <a:lstStyle/>
              <a:p>
                <a:pPr algn="l"/>
                <a:r>
                  <a:rPr lang="zh-CN" altLang="en-US" sz="1400" dirty="0" smtClean="0">
                    <a:solidFill>
                      <a:schemeClr val="bg1"/>
                    </a:solidFill>
                    <a:sym typeface="+mn-ea"/>
                  </a:rPr>
                  <a:t>机构类型</a:t>
                </a:r>
                <a:r>
                  <a:rPr lang="zh-CN" altLang="en-US" sz="1400" dirty="0" smtClean="0">
                    <a:solidFill>
                      <a:schemeClr val="bg1"/>
                    </a:solidFill>
                  </a:rPr>
                  <a:t> </a:t>
                </a:r>
              </a:p>
            </p:txBody>
          </p:sp>
        </p:grpSp>
        <p:grpSp>
          <p:nvGrpSpPr>
            <p:cNvPr id="43" name="组合 42"/>
            <p:cNvGrpSpPr/>
            <p:nvPr/>
          </p:nvGrpSpPr>
          <p:grpSpPr>
            <a:xfrm>
              <a:off x="-86" y="6534"/>
              <a:ext cx="1752" cy="593"/>
              <a:chOff x="-86" y="6541"/>
              <a:chExt cx="1752" cy="593"/>
            </a:xfrm>
          </p:grpSpPr>
          <p:sp>
            <p:nvSpPr>
              <p:cNvPr id="113" name="矩形 112"/>
              <p:cNvSpPr/>
              <p:nvPr userDrawn="1"/>
            </p:nvSpPr>
            <p:spPr>
              <a:xfrm>
                <a:off x="1" y="6541"/>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文本框 122"/>
              <p:cNvSpPr txBox="1"/>
              <p:nvPr/>
            </p:nvSpPr>
            <p:spPr>
              <a:xfrm>
                <a:off x="-86" y="6634"/>
                <a:ext cx="1752" cy="386"/>
              </a:xfrm>
              <a:prstGeom prst="rect">
                <a:avLst/>
              </a:prstGeom>
              <a:noFill/>
            </p:spPr>
            <p:txBody>
              <a:bodyPr wrap="none" rtlCol="0">
                <a:spAutoFit/>
              </a:bodyPr>
              <a:lstStyle/>
              <a:p>
                <a:pPr algn="l"/>
                <a:r>
                  <a:rPr lang="zh-CN" altLang="en-US" sz="1000" smtClean="0">
                    <a:solidFill>
                      <a:schemeClr val="bg1"/>
                    </a:solidFill>
                  </a:rPr>
                  <a:t>成立、开业</a:t>
                </a:r>
                <a:r>
                  <a:rPr lang="zh-CN" altLang="en-US" sz="1000" dirty="0" smtClean="0">
                    <a:solidFill>
                      <a:schemeClr val="bg1"/>
                    </a:solidFill>
                  </a:rPr>
                  <a:t>时间 </a:t>
                </a:r>
              </a:p>
            </p:txBody>
          </p:sp>
        </p:grpSp>
        <p:grpSp>
          <p:nvGrpSpPr>
            <p:cNvPr id="44" name="组合 43"/>
            <p:cNvGrpSpPr/>
            <p:nvPr/>
          </p:nvGrpSpPr>
          <p:grpSpPr>
            <a:xfrm>
              <a:off x="-117" y="7150"/>
              <a:ext cx="1804" cy="592"/>
              <a:chOff x="-117" y="7158"/>
              <a:chExt cx="1804" cy="592"/>
            </a:xfrm>
          </p:grpSpPr>
          <p:sp>
            <p:nvSpPr>
              <p:cNvPr id="116" name="矩形 115"/>
              <p:cNvSpPr/>
              <p:nvPr userDrawn="1"/>
            </p:nvSpPr>
            <p:spPr>
              <a:xfrm>
                <a:off x="1" y="7158"/>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文本框 125"/>
              <p:cNvSpPr txBox="1"/>
              <p:nvPr/>
            </p:nvSpPr>
            <p:spPr>
              <a:xfrm>
                <a:off x="-117" y="7222"/>
                <a:ext cx="1804" cy="434"/>
              </a:xfrm>
              <a:prstGeom prst="rect">
                <a:avLst/>
              </a:prstGeom>
              <a:noFill/>
            </p:spPr>
            <p:txBody>
              <a:bodyPr wrap="none" rtlCol="0">
                <a:spAutoFit/>
              </a:bodyPr>
              <a:lstStyle/>
              <a:p>
                <a:pPr algn="l"/>
                <a:r>
                  <a:rPr lang="zh-CN" altLang="en-US" sz="900" dirty="0" smtClean="0">
                    <a:solidFill>
                      <a:schemeClr val="bg1"/>
                    </a:solidFill>
                  </a:rPr>
                  <a:t>执行会计标准类别</a:t>
                </a:r>
                <a:r>
                  <a:rPr lang="zh-CN" altLang="en-US" sz="1200" dirty="0" smtClean="0">
                    <a:solidFill>
                      <a:schemeClr val="bg1"/>
                    </a:solidFill>
                  </a:rPr>
                  <a:t> </a:t>
                </a:r>
              </a:p>
            </p:txBody>
          </p:sp>
        </p:grpSp>
        <p:grpSp>
          <p:nvGrpSpPr>
            <p:cNvPr id="42" name="组合 41"/>
            <p:cNvGrpSpPr/>
            <p:nvPr/>
          </p:nvGrpSpPr>
          <p:grpSpPr>
            <a:xfrm>
              <a:off x="-116" y="5918"/>
              <a:ext cx="1728" cy="592"/>
              <a:chOff x="-116" y="5924"/>
              <a:chExt cx="1728" cy="592"/>
            </a:xfrm>
          </p:grpSpPr>
          <p:sp>
            <p:nvSpPr>
              <p:cNvPr id="110" name="矩形 109"/>
              <p:cNvSpPr/>
              <p:nvPr userDrawn="1"/>
            </p:nvSpPr>
            <p:spPr>
              <a:xfrm>
                <a:off x="1" y="5924"/>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16" y="6039"/>
                <a:ext cx="1728" cy="362"/>
              </a:xfrm>
              <a:prstGeom prst="rect">
                <a:avLst/>
              </a:prstGeom>
              <a:noFill/>
            </p:spPr>
            <p:txBody>
              <a:bodyPr wrap="none" rtlCol="0">
                <a:spAutoFit/>
              </a:bodyPr>
              <a:lstStyle/>
              <a:p>
                <a:pPr algn="l"/>
                <a:r>
                  <a:rPr lang="zh-CN" altLang="en-US" sz="900" dirty="0" smtClean="0">
                    <a:solidFill>
                      <a:schemeClr val="bg1"/>
                    </a:solidFill>
                  </a:rPr>
                  <a:t>登记注册统计类别</a:t>
                </a:r>
              </a:p>
            </p:txBody>
          </p:sp>
        </p:grpSp>
        <p:grpSp>
          <p:nvGrpSpPr>
            <p:cNvPr id="45" name="组合 44"/>
            <p:cNvGrpSpPr/>
            <p:nvPr/>
          </p:nvGrpSpPr>
          <p:grpSpPr>
            <a:xfrm>
              <a:off x="-114" y="7766"/>
              <a:ext cx="1728" cy="592"/>
              <a:chOff x="-114" y="7775"/>
              <a:chExt cx="1728" cy="592"/>
            </a:xfrm>
          </p:grpSpPr>
          <p:sp>
            <p:nvSpPr>
              <p:cNvPr id="122" name="矩形 121"/>
              <p:cNvSpPr/>
              <p:nvPr userDrawn="1"/>
            </p:nvSpPr>
            <p:spPr>
              <a:xfrm>
                <a:off x="1" y="7775"/>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114" y="7884"/>
                <a:ext cx="1728" cy="362"/>
              </a:xfrm>
              <a:prstGeom prst="rect">
                <a:avLst/>
              </a:prstGeom>
              <a:noFill/>
            </p:spPr>
            <p:txBody>
              <a:bodyPr wrap="none" rtlCol="0">
                <a:spAutoFit/>
              </a:bodyPr>
              <a:lstStyle/>
              <a:p>
                <a:pPr algn="l"/>
                <a:r>
                  <a:rPr lang="zh-CN" altLang="en-US" sz="900" dirty="0" smtClean="0">
                    <a:solidFill>
                      <a:schemeClr val="bg1"/>
                    </a:solidFill>
                  </a:rPr>
                  <a:t>下属产业活动单位</a:t>
                </a:r>
              </a:p>
            </p:txBody>
          </p:sp>
        </p:grpSp>
        <p:grpSp>
          <p:nvGrpSpPr>
            <p:cNvPr id="7" name="组合 6"/>
            <p:cNvGrpSpPr/>
            <p:nvPr/>
          </p:nvGrpSpPr>
          <p:grpSpPr>
            <a:xfrm>
              <a:off x="-110" y="8382"/>
              <a:ext cx="1816" cy="592"/>
              <a:chOff x="-110" y="8392"/>
              <a:chExt cx="1816" cy="592"/>
            </a:xfrm>
          </p:grpSpPr>
          <p:sp>
            <p:nvSpPr>
              <p:cNvPr id="125" name="矩形 124"/>
              <p:cNvSpPr/>
              <p:nvPr userDrawn="1"/>
            </p:nvSpPr>
            <p:spPr>
              <a:xfrm>
                <a:off x="1" y="839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110" y="8462"/>
                <a:ext cx="1817" cy="483"/>
              </a:xfrm>
              <a:prstGeom prst="rect">
                <a:avLst/>
              </a:prstGeom>
              <a:noFill/>
            </p:spPr>
            <p:txBody>
              <a:bodyPr wrap="none" rtlCol="0">
                <a:spAutoFit/>
              </a:bodyPr>
              <a:lstStyle/>
              <a:p>
                <a:pPr algn="l"/>
                <a:r>
                  <a:rPr lang="zh-CN" altLang="en-US" sz="1200" dirty="0" smtClean="0">
                    <a:solidFill>
                      <a:schemeClr val="bg1"/>
                    </a:solidFill>
                    <a:sym typeface="+mn-ea"/>
                  </a:rPr>
                  <a:t>归属法人信息</a:t>
                </a:r>
                <a:r>
                  <a:rPr lang="zh-CN" altLang="en-US" sz="1400" dirty="0" smtClean="0">
                    <a:solidFill>
                      <a:schemeClr val="bg1"/>
                    </a:solidFill>
                  </a:rPr>
                  <a:t> </a:t>
                </a:r>
              </a:p>
            </p:txBody>
          </p:sp>
        </p:grpSp>
        <p:grpSp>
          <p:nvGrpSpPr>
            <p:cNvPr id="8" name="组合 7"/>
            <p:cNvGrpSpPr/>
            <p:nvPr/>
          </p:nvGrpSpPr>
          <p:grpSpPr>
            <a:xfrm>
              <a:off x="0" y="8998"/>
              <a:ext cx="1492" cy="593"/>
              <a:chOff x="-9" y="8392"/>
              <a:chExt cx="1513" cy="593"/>
            </a:xfrm>
          </p:grpSpPr>
          <p:sp>
            <p:nvSpPr>
              <p:cNvPr id="9" name="矩形 8"/>
              <p:cNvSpPr/>
              <p:nvPr userDrawn="1"/>
            </p:nvSpPr>
            <p:spPr>
              <a:xfrm>
                <a:off x="-9" y="8392"/>
                <a:ext cx="151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25" y="8462"/>
                <a:ext cx="1460" cy="483"/>
              </a:xfrm>
              <a:prstGeom prst="rect">
                <a:avLst/>
              </a:prstGeom>
              <a:noFill/>
            </p:spPr>
            <p:txBody>
              <a:bodyPr wrap="square" rtlCol="0">
                <a:spAutoFit/>
              </a:bodyPr>
              <a:lstStyle/>
              <a:p>
                <a:pPr algn="l"/>
                <a:r>
                  <a:rPr lang="zh-CN" altLang="en-US" sz="1400" dirty="0" smtClean="0">
                    <a:solidFill>
                      <a:schemeClr val="bg1"/>
                    </a:solidFill>
                  </a:rPr>
                  <a:t>表间关系 </a:t>
                </a:r>
              </a:p>
            </p:txBody>
          </p:sp>
        </p:grpSp>
        <p:grpSp>
          <p:nvGrpSpPr>
            <p:cNvPr id="20" name="组合 19"/>
            <p:cNvGrpSpPr/>
            <p:nvPr/>
          </p:nvGrpSpPr>
          <p:grpSpPr>
            <a:xfrm>
              <a:off x="-116" y="9615"/>
              <a:ext cx="1794" cy="593"/>
              <a:chOff x="-117" y="8392"/>
              <a:chExt cx="1807" cy="593"/>
            </a:xfrm>
          </p:grpSpPr>
          <p:sp>
            <p:nvSpPr>
              <p:cNvPr id="21" name="矩形 20"/>
              <p:cNvSpPr/>
              <p:nvPr userDrawn="1"/>
            </p:nvSpPr>
            <p:spPr>
              <a:xfrm>
                <a:off x="1" y="839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117" y="8477"/>
                <a:ext cx="1807" cy="434"/>
              </a:xfrm>
              <a:prstGeom prst="rect">
                <a:avLst/>
              </a:prstGeom>
              <a:noFill/>
            </p:spPr>
            <p:txBody>
              <a:bodyPr wrap="square" rtlCol="0">
                <a:spAutoFit/>
              </a:bodyPr>
              <a:lstStyle/>
              <a:p>
                <a:pPr algn="l"/>
                <a:r>
                  <a:rPr lang="zh-CN" altLang="en-US" sz="1200" dirty="0" smtClean="0">
                    <a:solidFill>
                      <a:schemeClr val="bg1"/>
                    </a:solidFill>
                  </a:rPr>
                  <a:t>底册核查情况 </a:t>
                </a:r>
              </a:p>
            </p:txBody>
          </p:sp>
        </p:grpSp>
      </p:grpSp>
    </p:spTree>
  </p:cSld>
  <p:clrMapOvr>
    <a:masterClrMapping/>
  </p:clrMapOvr>
  <p:transition>
    <p:dissolv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C6DF7D8-EF28-44FE-A7A7-BBD9DCCD7162}" type="slidenum">
              <a:rPr lang="zh-CN" altLang="en-US"/>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2201522-F506-47E9-AF25-3CD03476FD7F}" type="slidenum">
              <a:rPr lang="zh-CN" altLang="en-US"/>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29AA1BE-F14C-429F-B15F-202536513042}" type="slidenum">
              <a:rPr lang="zh-CN" altLang="en-US"/>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DD08A34-7624-4362-B603-D870CF173C1C}" type="slidenum">
              <a:rPr lang="zh-CN" altLang="en-US"/>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A339450F-397F-483B-92A5-8A7E8A66E6C2}" type="slidenum">
              <a:rPr lang="zh-CN" altLang="en-US"/>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FB537184-7F40-4F96-BE9C-A2DCDB223266}" type="slidenum">
              <a:rPr lang="zh-CN" altLang="en-US"/>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1E21CC4F-A8E1-405C-9364-1A92641484A2}"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D8A3A0B-882D-44A6-955C-5D7E7A89CBEC}" type="slidenum">
              <a:rPr lang="zh-CN" altLang="en-US"/>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281A62D-88AD-40F5-A33D-BB2D879FFD16}" type="slidenum">
              <a:rPr lang="zh-CN" altLang="en-US"/>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4CBE182-284F-4CF8-B1EE-47570CAFBA06}" type="slidenum">
              <a:rPr lang="zh-CN" altLang="en-US"/>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011F380-13F4-4FDC-8D4A-1205D90D769E}" type="slidenum">
              <a:rPr lang="zh-CN" altLang="en-US"/>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286044A-ECAA-465F-9985-6AAD857F7285}" type="slidenum">
              <a:rPr lang="zh-CN" altLang="en-US"/>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59604B7-E644-49B9-9C86-BABF279E47DC}" type="slidenum">
              <a:rPr lang="zh-CN" altLang="en-US"/>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431DAFF-AD24-417F-B519-5A4731E3F208}" type="slidenum">
              <a:rPr lang="zh-CN" altLang="en-US"/>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9B9D73A-4B93-41B6-A4A4-9863926ABF4D}" type="slidenum">
              <a:rPr lang="zh-CN" altLang="en-US"/>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3D3B39C-F45E-4230-BE53-0A3D1A4B9D1D}" type="slidenum">
              <a:rPr lang="zh-CN" altLang="en-US"/>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0E9E78A-B315-45EE-8034-E4A818808102}" type="slidenum">
              <a:rPr lang="zh-CN" altLang="en-US"/>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1C6CEF8-10E5-4059-B522-67C230931464}" type="slidenum">
              <a:rPr lang="zh-CN" altLang="en-US"/>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BC962D8-EF44-4CBA-8B1C-DC82687DDCDA}" type="slidenum">
              <a:rPr lang="zh-CN" altLang="en-US"/>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86DC209-413F-40B1-840A-1BBC887AE57D}" type="slidenum">
              <a:rPr lang="zh-CN" altLang="en-US"/>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0E761B0-120F-4A0E-A9E7-2CAA68F3EEE3}" type="slidenum">
              <a:rPr lang="zh-CN" altLang="en-US"/>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0701926-DE2D-4BD3-8B4A-7019D6B51BFE}" type="slidenum">
              <a:rPr lang="zh-CN" altLang="en-US"/>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89CAFF6-A5EB-4F43-8513-86A9BEDDC6DB}" type="slidenum">
              <a:rPr lang="zh-CN" altLang="en-US"/>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37A75B9-DAE0-43A5-8953-BF079E60C7AC}" type="slidenum">
              <a:rPr lang="zh-CN" altLang="en-US"/>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981AA8F-3271-44EA-9A61-DB964EAB1F9A}" type="slidenum">
              <a:rPr lang="zh-CN" altLang="en-US"/>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E4F4154-D354-4DCB-91EB-7C24E351B250}" type="slidenum">
              <a:rPr lang="zh-CN" altLang="en-US"/>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4ECF8D9-7E6C-4173-8C3C-B84016E71438}" type="slidenum">
              <a:rPr lang="zh-CN" altLang="en-US"/>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5AC168D-F125-42E3-A118-0ECE26384AA6}" type="slidenum">
              <a:rPr lang="zh-CN" altLang="en-US"/>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8B52EF33-F942-4EB8-86EA-60E0D9BDB9F1}" type="slidenum">
              <a:rPr lang="zh-CN" altLang="en-US"/>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F5336BE-DAD4-4406-9457-8CE5AA76BE26}" type="slidenum">
              <a:rPr lang="zh-CN" altLang="en-US"/>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7B8B150-EA2F-4F71-874D-46775C0D78FA}" type="slidenum">
              <a:rPr lang="zh-CN" altLang="en-US"/>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0E4F5CF-2350-46A8-8294-3DC8FBF90C06}" type="slidenum">
              <a:rPr lang="zh-CN" altLang="en-US"/>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9D6FB8E-4835-4AC5-A6E2-27038074E064}" type="slidenum">
              <a:rPr lang="zh-CN" altLang="en-US"/>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B76875F-D8B4-4F57-98FE-B9787DD807AA}" type="slidenum">
              <a:rPr lang="zh-CN" altLang="en-US"/>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0ED1C17-42C9-4B61-BCD5-679E7D0BFA20}" type="slidenum">
              <a:rPr lang="zh-CN" altLang="en-US"/>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963907D-056D-4745-84F1-6060F3EC0C16}" type="slidenum">
              <a:rPr lang="zh-CN" altLang="en-US"/>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B013F77-340C-4A47-AC3C-352ACD66CC6B}" type="slidenum">
              <a:rPr lang="zh-CN" altLang="en-US"/>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B06E5F3-84E5-47ED-9F55-46023E7805CE}" type="slidenum">
              <a:rPr lang="zh-CN" altLang="en-US"/>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F09714-26CB-4E33-B2D4-ECE2411E5EFD}" type="slidenum">
              <a:rPr lang="zh-CN" altLang="en-US"/>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75FCBAF-9147-42D9-A331-D08C652C6CEF}" type="slidenum">
              <a:rPr lang="zh-CN" altLang="en-US"/>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658665F8-BF98-44CF-8E71-4D72BAE011DB}" type="slidenum">
              <a:rPr lang="zh-CN" altLang="en-US"/>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2A3B9FE9-D485-4F80-8211-D41AFB7185C6}" type="slidenum">
              <a:rPr lang="zh-CN" altLang="en-US"/>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255E20F3-18F4-48DD-8468-F86EF05FE93B}" type="slidenum">
              <a:rPr lang="zh-CN" altLang="en-US"/>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48256A8-ACC3-461A-8E17-C4F91119E493}" type="slidenum">
              <a:rPr lang="zh-CN" altLang="en-US"/>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ABE7B761-91F5-4688-B78F-CDD526493039}" type="slidenum">
              <a:rPr lang="zh-CN" altLang="en-US"/>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DCEE77B-3BE2-4B49-ACB6-41A6D90F1A3C}" type="slidenum">
              <a:rPr lang="zh-CN" altLang="en-US"/>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78F3804-8D36-4936-9572-7CB9AEFB23FB}" type="slidenum">
              <a:rPr lang="zh-CN" altLang="en-US"/>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EF75223E-72F0-4545-960C-9D288D9FD1EE}" type="slidenum">
              <a:rPr lang="zh-CN" altLang="en-US"/>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64CC019-4288-4D28-BA44-D692B6B71095}" type="slidenum">
              <a:rPr lang="zh-CN" altLang="en-US"/>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894F29B-C5F6-4BAC-BE4E-81A02B2BA2CF}" type="slidenum">
              <a:rPr lang="zh-CN" altLang="en-US"/>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E89BD3-7F0A-4AD6-901A-4C76407D2F53}" type="slidenum">
              <a:rPr lang="zh-CN" altLang="en-US"/>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7743A8E3-9E8D-416E-8F73-AB3DFB46DED3}" type="slidenum">
              <a:rPr lang="zh-CN" altLang="en-US"/>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B5F9C4E-21D2-4B99-A04E-9CEC367EF29F}" type="slidenum">
              <a:rPr lang="zh-CN" altLang="en-US"/>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B40B8D52-4B36-4A88-A4D2-92BA229AF8D1}" type="slidenum">
              <a:rPr lang="zh-CN" altLang="en-US"/>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5FBAF9F-920B-4D82-9EA3-D5638310D5D5}" type="slidenum">
              <a:rPr lang="zh-CN" altLang="en-US"/>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348AEF7-C86D-47E5-9F52-9F05B3C3FFEC}" type="slidenum">
              <a:rPr lang="zh-CN" altLang="en-US"/>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D2CA743-DB93-47C7-8FED-941408063B69}" type="slidenum">
              <a:rPr lang="zh-CN" altLang="en-US"/>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181DE1C-C5BE-4781-B800-8BB469A21DEF}" type="slidenum">
              <a:rPr lang="zh-CN" altLang="en-US"/>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6E9DFED-96EC-4477-A529-3CD8C5577CC2}" type="slidenum">
              <a:rPr lang="zh-CN" altLang="en-US"/>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9AE1915-2355-4920-9214-2FC667B01288}" type="slidenum">
              <a:rPr lang="zh-CN" altLang="en-US"/>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6E802AF-54F9-4AF4-B9B0-72DCC45A5831}" type="slidenum">
              <a:rPr lang="zh-CN" altLang="en-US"/>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E8ACE74-20C2-4B4F-820B-AF9AD9E2F815}" type="slidenum">
              <a:rPr lang="zh-CN" altLang="en-US"/>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54205BA-D85B-4D96-B2B7-9688CDCEB26F}" type="slidenum">
              <a:rPr lang="zh-CN" altLang="en-US"/>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66D0D16-579C-4C0C-A75F-D0FFB20D2C05}" type="slidenum">
              <a:rPr lang="zh-CN" altLang="en-US"/>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D888133-0EA0-46F7-BE68-818B6A4CFB60}" type="slidenum">
              <a:rPr lang="zh-CN" altLang="en-US"/>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AB9DC2B-59FF-460B-8842-2B4F2EE13872}" type="slidenum">
              <a:rPr lang="zh-CN" altLang="en-US"/>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186AAAD9-F90D-4A3D-AD68-3048125CCB68}" type="slidenum">
              <a:rPr lang="zh-CN" altLang="en-US"/>
              <a:pPr/>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7F2E1A3-85FC-4EE7-BE89-DE49020557E7}" type="slidenum">
              <a:rPr lang="zh-CN" altLang="en-US"/>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7F2F34E-9702-4887-8802-31664CA0D5D2}" type="slidenum">
              <a:rPr lang="zh-CN" altLang="en-US"/>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C97EA29A-BD72-4943-8BD7-E62C4277001B}" type="slidenum">
              <a:rPr lang="zh-CN" altLang="en-US"/>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C08316E-7C34-46D5-925D-ACB6619274C6}" type="slidenum">
              <a:rPr lang="zh-CN" altLang="en-US"/>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2533A50-61CF-4A20-BAB1-6A1F98C68AA9}" type="slidenum">
              <a:rPr lang="zh-CN" altLang="en-US"/>
              <a:pPr/>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CF77238-0040-4856-9CE9-9A033AA52A41}" type="slidenum">
              <a:rPr lang="zh-CN" altLang="en-US"/>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FB646A4-5DEF-4D2E-B988-DA973292799E}" type="slidenum">
              <a:rPr lang="zh-CN" altLang="en-US"/>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267712B-3664-4F1F-80C0-7DD17364A69E}" type="slidenum">
              <a:rPr lang="zh-CN" altLang="en-US"/>
              <a:pPr/>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CEB4007-C237-4FD9-A11E-A2E4AB500C77}" type="slidenum">
              <a:rPr lang="zh-CN" altLang="en-US"/>
              <a:pPr/>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3D537CC-BC19-479F-8BD7-DA236465A1C4}" type="slidenum">
              <a:rPr lang="zh-CN" altLang="en-US"/>
              <a:pPr/>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4D8B3AB-65C0-4376-88EF-90A2A36BDF96}" type="slidenum">
              <a:rPr lang="zh-CN" altLang="en-US"/>
              <a:pPr/>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0B849ED2-7835-46E8-9F15-A27B9A1056AC}" type="slidenum">
              <a:rPr lang="zh-CN" altLang="en-US"/>
              <a:pPr/>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74C5D93-F4EC-412C-90E4-0EC281F97D54}" type="slidenum">
              <a:rPr lang="zh-CN" altLang="en-US"/>
              <a:pPr/>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F6AEB86-D367-4023-9E1F-A986508C25BB}" type="slidenum">
              <a:rPr lang="zh-CN" altLang="en-US"/>
              <a:pPr/>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1511054-BC7F-4741-9A15-E4A2C5DB1B46}" type="slidenum">
              <a:rPr lang="zh-CN" altLang="en-US"/>
              <a:pPr/>
              <a:t>‹#›</a:t>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DB931AC-F291-47F6-86C0-DF607D0F82B5}" type="slidenum">
              <a:rPr lang="zh-CN" altLang="en-US"/>
              <a:pPr/>
              <a:t>‹#›</a:t>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E6D800AA-887C-4672-8ADD-E71902ACD483}" type="slidenum">
              <a:rPr lang="zh-CN" altLang="en-US"/>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pPr>
                <a:defRPr/>
              </a:pPr>
              <a:t>2023/12/28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01E9191-5183-4E23-B28A-116C320FEB44}" type="slidenum">
              <a:rPr lang="zh-CN" altLang="en-US"/>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E1BE2F55-9DAB-4F65-AED8-2E43B4DC0B1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2051"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6E38F85A-E415-4724-AC8B-7390AAA9EF3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3075"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3A1BBCC5-DCC0-489A-8A14-12163CA3433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4099"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AF0EF1C1-8EC6-49DE-ADA5-C681E0032C40}"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5123"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E8E0BDC9-49F1-4DB5-A96D-370AE8DFDE9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6147"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892B2D5A-59FC-4552-BC0E-C3C6DEA0A58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7171"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22458B5C-6267-400E-A8C8-3ABEB5774D45}"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8195"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pPr>
                <a:defRPr/>
              </a:pPr>
              <a:t>2023/12/28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A69FEED7-F944-4C18-8337-8AAB851090D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5.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6.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7.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8.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9.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0.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4.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5.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6.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2.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19.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0.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1.xml"/><Relationship Id="rId5" Type="http://schemas.openxmlformats.org/officeDocument/2006/relationships/image" Target="../media/image15.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2.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image" Target="../media/image18.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7.png"/><Relationship Id="rId5" Type="http://schemas.openxmlformats.org/officeDocument/2006/relationships/image" Target="../media/image7.png"/><Relationship Id="rId4" Type="http://schemas.openxmlformats.org/officeDocument/2006/relationships/notesSlide" Target="../notesSlides/notesSlide9.xml"/></Relationships>
</file>

<file path=ppt/slides/_rels/slide5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12.jpeg"/></Relationships>
</file>

<file path=ppt/slides/_rels/slide5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5.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6.xml"/><Relationship Id="rId5" Type="http://schemas.openxmlformats.org/officeDocument/2006/relationships/image" Target="../media/image20.png"/><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7.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23.png"/></Relationships>
</file>

<file path=ppt/slides/_rels/slide6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8.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29.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矩形 116"/>
          <p:cNvSpPr/>
          <p:nvPr/>
        </p:nvSpPr>
        <p:spPr>
          <a:xfrm>
            <a:off x="10879773" y="394811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6146" name="图片 6"/>
          <p:cNvPicPr>
            <a:picLocks noChangeAspect="1"/>
          </p:cNvPicPr>
          <p:nvPr/>
        </p:nvPicPr>
        <p:blipFill>
          <a:blip r:embed="rId2" cstate="print"/>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3730798" y="-3008168"/>
            <a:ext cx="915658" cy="838678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1090910" y="4186238"/>
            <a:ext cx="476250" cy="4762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912178" y="248507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54" name="文本框 62"/>
          <p:cNvSpPr txBox="1"/>
          <p:nvPr/>
        </p:nvSpPr>
        <p:spPr>
          <a:xfrm>
            <a:off x="2024034" y="857232"/>
            <a:ext cx="3855720" cy="645160"/>
          </a:xfrm>
          <a:prstGeom prst="rect">
            <a:avLst/>
          </a:prstGeom>
          <a:noFill/>
          <a:ln w="9525">
            <a:noFill/>
          </a:ln>
        </p:spPr>
        <p:txBody>
          <a:bodyPr wrap="none">
            <a:spAutoFit/>
          </a:bodyPr>
          <a:lstStyle/>
          <a:p>
            <a:pPr marR="0" algn="l" defTabSz="914400">
              <a:buClrTx/>
              <a:buSzTx/>
              <a:buFontTx/>
              <a:buNone/>
            </a:pPr>
            <a:r>
              <a:rPr lang="zh-CN" altLang="en-US" sz="3600" b="1" noProof="0" dirty="0">
                <a:ln>
                  <a:noFill/>
                </a:ln>
                <a:solidFill>
                  <a:schemeClr val="bg1"/>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sym typeface="+mn-ea"/>
              </a:rPr>
              <a:t>统计报表制度培训</a:t>
            </a:r>
            <a:endParaRPr kumimoji="0" lang="zh-CN" altLang="en-US" sz="3600" b="1" kern="1200" cap="none" spc="0" normalizeH="0" baseline="0" noProof="0" dirty="0">
              <a:ln>
                <a:noFill/>
              </a:ln>
              <a:solidFill>
                <a:schemeClr val="bg1"/>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图片 1" descr="五经普LOGO透明底"/>
          <p:cNvPicPr>
            <a:picLocks noChangeAspect="1"/>
          </p:cNvPicPr>
          <p:nvPr/>
        </p:nvPicPr>
        <p:blipFill>
          <a:blip r:embed="rId3" cstate="print"/>
          <a:stretch>
            <a:fillRect/>
          </a:stretch>
        </p:blipFill>
        <p:spPr>
          <a:xfrm>
            <a:off x="295910" y="393700"/>
            <a:ext cx="1577975" cy="1577975"/>
          </a:xfrm>
          <a:prstGeom prst="rect">
            <a:avLst/>
          </a:prstGeom>
        </p:spPr>
      </p:pic>
      <p:sp>
        <p:nvSpPr>
          <p:cNvPr id="118" name="矩形 117"/>
          <p:cNvSpPr/>
          <p:nvPr/>
        </p:nvSpPr>
        <p:spPr>
          <a:xfrm>
            <a:off x="689928" y="2254885"/>
            <a:ext cx="474663" cy="474663"/>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241" name="文本框 62"/>
          <p:cNvSpPr txBox="1">
            <a:spLocks noChangeArrowheads="1"/>
          </p:cNvSpPr>
          <p:nvPr/>
        </p:nvSpPr>
        <p:spPr bwMode="auto">
          <a:xfrm>
            <a:off x="1404743" y="2484413"/>
            <a:ext cx="9402762" cy="1754326"/>
          </a:xfrm>
          <a:prstGeom prst="rect">
            <a:avLst/>
          </a:prstGeom>
          <a:noFill/>
          <a:ln w="9525">
            <a:noFill/>
            <a:miter lim="800000"/>
          </a:ln>
        </p:spPr>
        <p:txBody>
          <a:bodyPr>
            <a:spAutoFit/>
          </a:bodyPr>
          <a:lstStyle/>
          <a:p>
            <a:pPr algn="ctr"/>
            <a:r>
              <a:rPr lang="zh-CN" altLang="en-US" sz="5400" dirty="0" smtClean="0">
                <a:solidFill>
                  <a:srgbClr val="336699"/>
                </a:solidFill>
                <a:latin typeface="微软雅黑" panose="020B0503020204020204" pitchFamily="34" charset="-122"/>
                <a:sym typeface="微软雅黑" panose="020B0503020204020204" pitchFamily="34" charset="-122"/>
              </a:rPr>
              <a:t>单位基本情况表填报说明（</a:t>
            </a:r>
            <a:r>
              <a:rPr lang="en-US" altLang="zh-CN" sz="5400" dirty="0" smtClean="0">
                <a:solidFill>
                  <a:srgbClr val="336699"/>
                </a:solidFill>
                <a:latin typeface="微软雅黑" panose="020B0503020204020204" pitchFamily="34" charset="-122"/>
                <a:sym typeface="微软雅黑" panose="020B0503020204020204" pitchFamily="34" charset="-122"/>
              </a:rPr>
              <a:t>601</a:t>
            </a:r>
            <a:r>
              <a:rPr lang="zh-CN" altLang="en-US" sz="5400" dirty="0" smtClean="0">
                <a:solidFill>
                  <a:srgbClr val="336699"/>
                </a:solidFill>
                <a:latin typeface="微软雅黑" panose="020B0503020204020204" pitchFamily="34" charset="-122"/>
                <a:sym typeface="微软雅黑" panose="020B0503020204020204" pitchFamily="34" charset="-122"/>
              </a:rPr>
              <a:t>和</a:t>
            </a:r>
            <a:r>
              <a:rPr lang="en-US" altLang="zh-CN" sz="5400" dirty="0" smtClean="0">
                <a:solidFill>
                  <a:srgbClr val="336699"/>
                </a:solidFill>
                <a:latin typeface="微软雅黑" panose="020B0503020204020204" pitchFamily="34" charset="-122"/>
                <a:sym typeface="微软雅黑" panose="020B0503020204020204" pitchFamily="34" charset="-122"/>
              </a:rPr>
              <a:t>601-1</a:t>
            </a:r>
            <a:r>
              <a:rPr lang="zh-CN" altLang="en-US" sz="5400" dirty="0" smtClean="0">
                <a:solidFill>
                  <a:srgbClr val="336699"/>
                </a:solidFill>
                <a:latin typeface="微软雅黑" panose="020B0503020204020204" pitchFamily="34" charset="-122"/>
                <a:sym typeface="微软雅黑" panose="020B0503020204020204" pitchFamily="34" charset="-122"/>
              </a:rPr>
              <a:t>表）</a:t>
            </a:r>
            <a:endParaRPr lang="zh-CN" altLang="en-US" sz="5400" dirty="0">
              <a:solidFill>
                <a:srgbClr val="336699"/>
              </a:solidFill>
              <a:latin typeface="微软雅黑" panose="020B0503020204020204" pitchFamily="34" charset="-122"/>
              <a:sym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统一社会信用代码</a:t>
            </a:r>
          </a:p>
        </p:txBody>
      </p:sp>
      <p:sp>
        <p:nvSpPr>
          <p:cNvPr id="49154" name="Rectangle 5"/>
          <p:cNvSpPr/>
          <p:nvPr/>
        </p:nvSpPr>
        <p:spPr>
          <a:xfrm>
            <a:off x="1176020" y="1691005"/>
            <a:ext cx="9644380" cy="3924300"/>
          </a:xfrm>
          <a:prstGeom prst="rect">
            <a:avLst/>
          </a:prstGeom>
          <a:noFill/>
          <a:ln w="9525">
            <a:noFill/>
          </a:ln>
        </p:spPr>
        <p:txBody>
          <a:bodyPr wrap="square">
            <a:spAutoFit/>
          </a:bodyPr>
          <a:lstStyle/>
          <a:p>
            <a:pPr eaLnBrk="1" hangingPunct="1">
              <a:lnSpc>
                <a:spcPct val="120000"/>
              </a:lnSpc>
              <a:spcBef>
                <a:spcPct val="50000"/>
              </a:spcBef>
            </a:pPr>
            <a:r>
              <a:rPr lang="zh-CN" altLang="en-US" sz="2800" b="1" dirty="0">
                <a:solidFill>
                  <a:srgbClr val="000008"/>
                </a:solidFill>
                <a:latin typeface="楷体_GB2312" panose="02010609030101010101" pitchFamily="49" charset="-122"/>
                <a:ea typeface="楷体_GB2312" panose="02010609030101010101" pitchFamily="49" charset="-122"/>
              </a:rPr>
              <a:t>统一社会信用代码 ：</a:t>
            </a:r>
            <a:r>
              <a:rPr lang="zh-CN" altLang="en-US" sz="2800" dirty="0">
                <a:solidFill>
                  <a:srgbClr val="000008"/>
                </a:solidFill>
                <a:latin typeface="楷体_GB2312" panose="02010609030101010101" pitchFamily="49" charset="-122"/>
                <a:ea typeface="楷体_GB2312" panose="02010609030101010101" pitchFamily="49" charset="-122"/>
              </a:rPr>
              <a:t>由赋码主管部门给每一个法人单位和其他组织颁发的在全国范围内唯一的、终身不变的法定身份识别码。</a:t>
            </a:r>
          </a:p>
          <a:p>
            <a:pPr eaLnBrk="1" hangingPunct="1">
              <a:lnSpc>
                <a:spcPct val="120000"/>
              </a:lnSpc>
              <a:spcBef>
                <a:spcPct val="50000"/>
              </a:spcBef>
            </a:pPr>
            <a:r>
              <a:rPr lang="zh-CN" altLang="en-US" sz="2800" dirty="0">
                <a:solidFill>
                  <a:srgbClr val="000008"/>
                </a:solidFill>
                <a:latin typeface="楷体_GB2312" panose="02010609030101010101" pitchFamily="49" charset="-122"/>
                <a:ea typeface="楷体_GB2312" panose="02010609030101010101" pitchFamily="49" charset="-122"/>
              </a:rPr>
              <a:t>统一社会信用代码由十八位的阿拉伯数字或</a:t>
            </a:r>
            <a:r>
              <a:rPr lang="zh-CN" altLang="en-US" sz="2800" b="1" dirty="0">
                <a:solidFill>
                  <a:srgbClr val="FC1D0C"/>
                </a:solidFill>
                <a:latin typeface="楷体_GB2312" panose="02010609030101010101" pitchFamily="49" charset="-122"/>
                <a:ea typeface="楷体_GB2312" panose="02010609030101010101" pitchFamily="49" charset="-122"/>
              </a:rPr>
              <a:t>大写</a:t>
            </a:r>
            <a:r>
              <a:rPr lang="zh-CN" altLang="en-US" sz="2800" dirty="0">
                <a:solidFill>
                  <a:srgbClr val="000008"/>
                </a:solidFill>
                <a:latin typeface="楷体_GB2312" panose="02010609030101010101" pitchFamily="49" charset="-122"/>
                <a:ea typeface="楷体_GB2312" panose="02010609030101010101" pitchFamily="49" charset="-122"/>
              </a:rPr>
              <a:t>英文字母（不使用</a:t>
            </a:r>
            <a:r>
              <a:rPr lang="en-US" altLang="zh-CN" sz="2800" dirty="0">
                <a:solidFill>
                  <a:srgbClr val="000008"/>
                </a:solidFill>
                <a:latin typeface="楷体_GB2312" panose="02010609030101010101" pitchFamily="49" charset="-122"/>
                <a:ea typeface="楷体_GB2312" panose="02010609030101010101" pitchFamily="49" charset="-122"/>
              </a:rPr>
              <a:t>I</a:t>
            </a:r>
            <a:r>
              <a:rPr lang="zh-CN" altLang="en-US" sz="2800" dirty="0" smtClean="0">
                <a:solidFill>
                  <a:srgbClr val="000008"/>
                </a:solidFill>
                <a:latin typeface="楷体_GB2312" panose="02010609030101010101" pitchFamily="49" charset="-122"/>
                <a:ea typeface="楷体_GB2312" panose="02010609030101010101" pitchFamily="49" charset="-122"/>
              </a:rPr>
              <a:t>、</a:t>
            </a:r>
            <a:r>
              <a:rPr lang="en-US" altLang="zh-CN" sz="2800" dirty="0" smtClean="0">
                <a:solidFill>
                  <a:srgbClr val="000008"/>
                </a:solidFill>
                <a:latin typeface="楷体_GB2312" panose="02010609030101010101" pitchFamily="49" charset="-122"/>
                <a:ea typeface="楷体_GB2312" panose="02010609030101010101" pitchFamily="49" charset="-122"/>
              </a:rPr>
              <a:t>O</a:t>
            </a:r>
            <a:r>
              <a:rPr lang="zh-CN" altLang="en-US" sz="2800" dirty="0" smtClean="0">
                <a:solidFill>
                  <a:srgbClr val="000008"/>
                </a:solidFill>
                <a:latin typeface="楷体_GB2312" panose="02010609030101010101" pitchFamily="49" charset="-122"/>
                <a:ea typeface="楷体_GB2312" panose="02010609030101010101" pitchFamily="49" charset="-122"/>
              </a:rPr>
              <a:t>、</a:t>
            </a:r>
            <a:r>
              <a:rPr lang="en-US" altLang="zh-CN" sz="2800" dirty="0">
                <a:solidFill>
                  <a:srgbClr val="000008"/>
                </a:solidFill>
                <a:latin typeface="楷体_GB2312" panose="02010609030101010101" pitchFamily="49" charset="-122"/>
                <a:ea typeface="楷体_GB2312" panose="02010609030101010101" pitchFamily="49" charset="-122"/>
              </a:rPr>
              <a:t>Z</a:t>
            </a:r>
            <a:r>
              <a:rPr lang="zh-CN" altLang="en-US" sz="2800" dirty="0">
                <a:solidFill>
                  <a:srgbClr val="000008"/>
                </a:solidFill>
                <a:latin typeface="楷体_GB2312" panose="02010609030101010101" pitchFamily="49" charset="-122"/>
                <a:ea typeface="楷体_GB2312" panose="02010609030101010101" pitchFamily="49" charset="-122"/>
              </a:rPr>
              <a:t>、</a:t>
            </a:r>
            <a:r>
              <a:rPr lang="en-US" altLang="zh-CN" sz="2800" dirty="0">
                <a:solidFill>
                  <a:srgbClr val="000008"/>
                </a:solidFill>
                <a:latin typeface="楷体_GB2312" panose="02010609030101010101" pitchFamily="49" charset="-122"/>
                <a:ea typeface="楷体_GB2312" panose="02010609030101010101" pitchFamily="49" charset="-122"/>
              </a:rPr>
              <a:t>S</a:t>
            </a:r>
            <a:r>
              <a:rPr lang="zh-CN" altLang="en-US" sz="2800" dirty="0">
                <a:solidFill>
                  <a:srgbClr val="000008"/>
                </a:solidFill>
                <a:latin typeface="楷体_GB2312" panose="02010609030101010101" pitchFamily="49" charset="-122"/>
                <a:ea typeface="楷体_GB2312" panose="02010609030101010101" pitchFamily="49" charset="-122"/>
              </a:rPr>
              <a:t>、</a:t>
            </a:r>
            <a:r>
              <a:rPr lang="en-US" altLang="zh-CN" sz="2800" dirty="0">
                <a:solidFill>
                  <a:srgbClr val="000008"/>
                </a:solidFill>
                <a:latin typeface="楷体_GB2312" panose="02010609030101010101" pitchFamily="49" charset="-122"/>
                <a:ea typeface="楷体_GB2312" panose="02010609030101010101" pitchFamily="49" charset="-122"/>
              </a:rPr>
              <a:t>V</a:t>
            </a:r>
            <a:r>
              <a:rPr lang="zh-CN" altLang="en-US" sz="2800" dirty="0">
                <a:solidFill>
                  <a:srgbClr val="000008"/>
                </a:solidFill>
                <a:latin typeface="楷体_GB2312" panose="02010609030101010101" pitchFamily="49" charset="-122"/>
                <a:ea typeface="楷体_GB2312" panose="02010609030101010101" pitchFamily="49" charset="-122"/>
              </a:rPr>
              <a:t>）按照</a:t>
            </a:r>
            <a:r>
              <a:rPr lang="zh-CN" altLang="en-US" sz="2800" dirty="0">
                <a:solidFill>
                  <a:srgbClr val="000008"/>
                </a:solidFill>
                <a:latin typeface="楷体_GB2312" panose="02010609030101010101" pitchFamily="49" charset="-122"/>
                <a:ea typeface="楷体_GB2312" panose="02010609030101010101" pitchFamily="49" charset="-122"/>
                <a:sym typeface="+mn-ea"/>
              </a:rPr>
              <a:t>《法人和其他组织统一社会信用代码编码规则》（GB 32100-2015）及其修改单的编码规范</a:t>
            </a:r>
            <a:r>
              <a:rPr lang="zh-CN" altLang="en-US" sz="2800" dirty="0">
                <a:solidFill>
                  <a:srgbClr val="000008"/>
                </a:solidFill>
                <a:latin typeface="楷体_GB2312" panose="02010609030101010101" pitchFamily="49" charset="-122"/>
                <a:ea typeface="楷体_GB2312" panose="02010609030101010101" pitchFamily="49" charset="-122"/>
              </a:rPr>
              <a:t>组成。</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统一社会信用代码</a:t>
            </a:r>
          </a:p>
        </p:txBody>
      </p:sp>
      <p:sp>
        <p:nvSpPr>
          <p:cNvPr id="50178" name="Rectangle 5"/>
          <p:cNvSpPr/>
          <p:nvPr/>
        </p:nvSpPr>
        <p:spPr>
          <a:xfrm>
            <a:off x="1105693" y="812205"/>
            <a:ext cx="8964613" cy="5662295"/>
          </a:xfrm>
          <a:prstGeom prst="rect">
            <a:avLst/>
          </a:prstGeom>
          <a:noFill/>
          <a:ln w="9525">
            <a:noFill/>
          </a:ln>
        </p:spPr>
        <p:txBody>
          <a:bodyPr>
            <a:spAutoFit/>
          </a:bodyPr>
          <a:lstStyle/>
          <a:p>
            <a:pPr marL="900430" indent="-900430" eaLnBrk="1" hangingPunct="1">
              <a:spcBef>
                <a:spcPct val="50000"/>
              </a:spcBef>
            </a:pPr>
            <a:r>
              <a:rPr lang="zh-CN" altLang="en-US" sz="2400" b="1" dirty="0">
                <a:solidFill>
                  <a:schemeClr val="tx1"/>
                </a:solidFill>
                <a:latin typeface="楷体_GB2312" panose="02010609030101010101" pitchFamily="49" charset="-122"/>
                <a:ea typeface="楷体_GB2312" panose="02010609030101010101" pitchFamily="49" charset="-122"/>
              </a:rPr>
              <a:t>第</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位：登记管理部门：</a:t>
            </a:r>
          </a:p>
          <a:p>
            <a:pPr marL="900430" indent="-900430" eaLnBrk="1" hangingPunct="1">
              <a:spcBef>
                <a:spcPct val="50000"/>
              </a:spcBef>
              <a:spcAft>
                <a:spcPts val="0"/>
              </a:spcAft>
            </a:pPr>
            <a:r>
              <a:rPr lang="en-US" altLang="zh-CN" sz="2000" dirty="0">
                <a:solidFill>
                  <a:schemeClr val="tx1"/>
                </a:solidFill>
                <a:latin typeface="楷体_GB2312" panose="02010609030101010101" pitchFamily="49" charset="-122"/>
                <a:ea typeface="楷体_GB2312" panose="02010609030101010101" pitchFamily="49" charset="-122"/>
              </a:rPr>
              <a:t>       1机构编制；2</a:t>
            </a:r>
            <a:r>
              <a:rPr lang="zh-CN" altLang="en-US" sz="2000" dirty="0">
                <a:solidFill>
                  <a:schemeClr val="tx1"/>
                </a:solidFill>
                <a:latin typeface="楷体_GB2312" panose="02010609030101010101" pitchFamily="49" charset="-122"/>
                <a:ea typeface="楷体_GB2312" panose="02010609030101010101" pitchFamily="49" charset="-122"/>
              </a:rPr>
              <a:t>外交；</a:t>
            </a:r>
            <a:r>
              <a:rPr lang="en-US" altLang="zh-CN" sz="2000" dirty="0">
                <a:solidFill>
                  <a:schemeClr val="tx1"/>
                </a:solidFill>
                <a:latin typeface="楷体_GB2312" panose="02010609030101010101" pitchFamily="49" charset="-122"/>
                <a:ea typeface="楷体_GB2312" panose="02010609030101010101" pitchFamily="49" charset="-122"/>
              </a:rPr>
              <a:t>3司法行政；4</a:t>
            </a:r>
            <a:r>
              <a:rPr lang="zh-CN" altLang="en-US" sz="2000" dirty="0">
                <a:solidFill>
                  <a:schemeClr val="tx1"/>
                </a:solidFill>
                <a:latin typeface="楷体_GB2312" panose="02010609030101010101" pitchFamily="49" charset="-122"/>
                <a:ea typeface="楷体_GB2312" panose="02010609030101010101" pitchFamily="49" charset="-122"/>
              </a:rPr>
              <a:t>文化；</a:t>
            </a:r>
            <a:r>
              <a:rPr lang="en-US" altLang="zh-CN" sz="2000" dirty="0">
                <a:solidFill>
                  <a:schemeClr val="tx1"/>
                </a:solidFill>
                <a:latin typeface="楷体_GB2312" panose="02010609030101010101" pitchFamily="49" charset="-122"/>
                <a:ea typeface="楷体_GB2312" panose="02010609030101010101" pitchFamily="49" charset="-122"/>
              </a:rPr>
              <a:t>5民政；6</a:t>
            </a:r>
            <a:r>
              <a:rPr lang="zh-CN" altLang="en-US" sz="2000" dirty="0">
                <a:solidFill>
                  <a:schemeClr val="tx1"/>
                </a:solidFill>
                <a:latin typeface="楷体_GB2312" panose="02010609030101010101" pitchFamily="49" charset="-122"/>
                <a:ea typeface="楷体_GB2312" panose="02010609030101010101" pitchFamily="49" charset="-122"/>
              </a:rPr>
              <a:t>旅游；</a:t>
            </a:r>
            <a:r>
              <a:rPr lang="en-US" altLang="zh-CN" sz="2000" dirty="0">
                <a:solidFill>
                  <a:schemeClr val="tx1"/>
                </a:solidFill>
                <a:latin typeface="楷体_GB2312" panose="02010609030101010101" pitchFamily="49" charset="-122"/>
                <a:ea typeface="楷体_GB2312" panose="02010609030101010101" pitchFamily="49" charset="-122"/>
              </a:rPr>
              <a:t>7宗教；8</a:t>
            </a:r>
            <a:r>
              <a:rPr lang="zh-CN" altLang="en-US" sz="2000" dirty="0">
                <a:solidFill>
                  <a:schemeClr val="tx1"/>
                </a:solidFill>
                <a:latin typeface="楷体_GB2312" panose="02010609030101010101" pitchFamily="49" charset="-122"/>
                <a:ea typeface="楷体_GB2312" panose="02010609030101010101" pitchFamily="49" charset="-122"/>
              </a:rPr>
              <a:t>工会；</a:t>
            </a:r>
            <a:r>
              <a:rPr lang="en-US" altLang="zh-CN" sz="2000" dirty="0">
                <a:solidFill>
                  <a:schemeClr val="tx1"/>
                </a:solidFill>
                <a:latin typeface="楷体_GB2312" panose="02010609030101010101" pitchFamily="49" charset="-122"/>
                <a:ea typeface="楷体_GB2312" panose="02010609030101010101" pitchFamily="49" charset="-122"/>
              </a:rPr>
              <a:t>9</a:t>
            </a:r>
            <a:r>
              <a:rPr lang="zh-CN" altLang="en-US" sz="2000" dirty="0">
                <a:solidFill>
                  <a:schemeClr val="tx1"/>
                </a:solidFill>
                <a:latin typeface="楷体_GB2312" panose="02010609030101010101" pitchFamily="49" charset="-122"/>
                <a:ea typeface="楷体_GB2312" panose="02010609030101010101" pitchFamily="49" charset="-122"/>
              </a:rPr>
              <a:t>市场监管</a:t>
            </a:r>
            <a:r>
              <a:rPr lang="en-US" altLang="zh-CN" sz="2000" dirty="0">
                <a:solidFill>
                  <a:schemeClr val="tx1"/>
                </a:solidFill>
                <a:latin typeface="楷体_GB2312" panose="02010609030101010101" pitchFamily="49" charset="-122"/>
                <a:ea typeface="楷体_GB2312" panose="02010609030101010101" pitchFamily="49" charset="-122"/>
              </a:rPr>
              <a:t>；A</a:t>
            </a:r>
            <a:r>
              <a:rPr lang="zh-CN" altLang="en-US" sz="2000" dirty="0">
                <a:solidFill>
                  <a:schemeClr val="tx1"/>
                </a:solidFill>
                <a:latin typeface="楷体_GB2312" panose="02010609030101010101" pitchFamily="49" charset="-122"/>
                <a:ea typeface="楷体_GB2312" panose="02010609030101010101" pitchFamily="49" charset="-122"/>
              </a:rPr>
              <a:t>中央军委改革和编制办公室；</a:t>
            </a:r>
            <a:r>
              <a:rPr lang="en-US" altLang="zh-CN" sz="2000" dirty="0" err="1">
                <a:solidFill>
                  <a:schemeClr val="tx1"/>
                </a:solidFill>
                <a:latin typeface="楷体_GB2312" panose="02010609030101010101" pitchFamily="49" charset="-122"/>
                <a:ea typeface="楷体_GB2312" panose="02010609030101010101" pitchFamily="49" charset="-122"/>
              </a:rPr>
              <a:t>N农业；Y其他</a:t>
            </a:r>
            <a:r>
              <a:rPr lang="zh-CN" altLang="en-US" sz="2000" dirty="0">
                <a:solidFill>
                  <a:schemeClr val="tx1"/>
                </a:solidFill>
                <a:latin typeface="楷体_GB2312" panose="02010609030101010101" pitchFamily="49" charset="-122"/>
                <a:ea typeface="楷体_GB2312" panose="02010609030101010101" pitchFamily="49" charset="-122"/>
              </a:rPr>
              <a:t>。</a:t>
            </a:r>
          </a:p>
          <a:p>
            <a:pPr marL="900430" indent="-900430" eaLnBrk="1" hangingPunct="1">
              <a:spcBef>
                <a:spcPct val="50000"/>
              </a:spcBef>
            </a:pPr>
            <a:r>
              <a:rPr lang="zh-CN" altLang="en-US" sz="2400" b="1" dirty="0">
                <a:solidFill>
                  <a:schemeClr val="tx1"/>
                </a:solidFill>
                <a:latin typeface="楷体_GB2312" panose="02010609030101010101" pitchFamily="49" charset="-122"/>
                <a:ea typeface="楷体_GB2312" panose="02010609030101010101" pitchFamily="49" charset="-122"/>
              </a:rPr>
              <a:t>第</a:t>
            </a:r>
            <a:r>
              <a:rPr lang="en-US" altLang="zh-CN" sz="2400" b="1" dirty="0">
                <a:solidFill>
                  <a:schemeClr val="tx1"/>
                </a:solidFill>
                <a:latin typeface="楷体_GB2312" panose="02010609030101010101" pitchFamily="49" charset="-122"/>
                <a:ea typeface="楷体_GB2312" panose="02010609030101010101" pitchFamily="49" charset="-122"/>
              </a:rPr>
              <a:t>2</a:t>
            </a:r>
            <a:r>
              <a:rPr lang="zh-CN" altLang="en-US" sz="2400" b="1" dirty="0">
                <a:solidFill>
                  <a:schemeClr val="tx1"/>
                </a:solidFill>
                <a:latin typeface="楷体_GB2312" panose="02010609030101010101" pitchFamily="49" charset="-122"/>
                <a:ea typeface="楷体_GB2312" panose="02010609030101010101" pitchFamily="49" charset="-122"/>
              </a:rPr>
              <a:t>位：机构类别代码：</a:t>
            </a:r>
          </a:p>
          <a:p>
            <a:pPr marL="900430" indent="-900430" eaLnBrk="1" hangingPunct="1">
              <a:spcBef>
                <a:spcPct val="50000"/>
              </a:spcBef>
            </a:pPr>
            <a:r>
              <a:rPr lang="zh-CN" altLang="en-US" sz="2000" b="1" dirty="0">
                <a:solidFill>
                  <a:schemeClr val="tx1"/>
                </a:solidFill>
                <a:latin typeface="楷体_GB2312" panose="02010609030101010101" pitchFamily="49" charset="-122"/>
                <a:ea typeface="楷体_GB2312" panose="02010609030101010101" pitchFamily="49" charset="-122"/>
              </a:rPr>
              <a:t>       </a:t>
            </a:r>
            <a:r>
              <a:rPr lang="zh-CN" altLang="en-US" sz="2000" dirty="0">
                <a:solidFill>
                  <a:schemeClr val="tx1"/>
                </a:solidFill>
                <a:latin typeface="楷体_GB2312" panose="02010609030101010101" pitchFamily="49" charset="-122"/>
                <a:ea typeface="楷体_GB2312" panose="02010609030101010101" pitchFamily="49" charset="-122"/>
              </a:rPr>
              <a:t>机构编制：</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机关，</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事业单位，</a:t>
            </a:r>
            <a:r>
              <a:rPr lang="en-US" altLang="zh-CN" sz="2000" dirty="0">
                <a:solidFill>
                  <a:schemeClr val="tx1"/>
                </a:solidFill>
                <a:latin typeface="楷体_GB2312" panose="02010609030101010101" pitchFamily="49" charset="-122"/>
                <a:ea typeface="楷体_GB2312" panose="02010609030101010101" pitchFamily="49" charset="-122"/>
              </a:rPr>
              <a:t>3</a:t>
            </a:r>
            <a:r>
              <a:rPr lang="zh-CN" altLang="en-US" sz="2000" dirty="0">
                <a:solidFill>
                  <a:schemeClr val="tx1"/>
                </a:solidFill>
                <a:latin typeface="楷体_GB2312" panose="02010609030101010101" pitchFamily="49" charset="-122"/>
                <a:ea typeface="楷体_GB2312" panose="02010609030101010101" pitchFamily="49" charset="-122"/>
              </a:rPr>
              <a:t>中央编办直接管理机构编制的群众团    </a:t>
            </a:r>
          </a:p>
          <a:p>
            <a:pPr marL="900430" indent="-900430" eaLnBrk="1" hangingPunct="1">
              <a:spcBef>
                <a:spcPct val="20000"/>
              </a:spcBef>
            </a:pPr>
            <a:r>
              <a:rPr lang="zh-CN" altLang="en-US" sz="2000" dirty="0">
                <a:solidFill>
                  <a:schemeClr val="tx1"/>
                </a:solidFill>
                <a:latin typeface="楷体_GB2312" panose="02010609030101010101" pitchFamily="49" charset="-122"/>
                <a:ea typeface="楷体_GB2312" panose="02010609030101010101" pitchFamily="49" charset="-122"/>
              </a:rPr>
              <a:t>                 体，</a:t>
            </a:r>
            <a:r>
              <a:rPr lang="en-US" altLang="zh-CN" sz="2000" dirty="0">
                <a:solidFill>
                  <a:schemeClr val="tx1"/>
                </a:solidFill>
                <a:latin typeface="楷体_GB2312" panose="02010609030101010101" pitchFamily="49" charset="-122"/>
                <a:ea typeface="楷体_GB2312" panose="02010609030101010101" pitchFamily="49" charset="-122"/>
              </a:rPr>
              <a:t>9</a:t>
            </a:r>
            <a:r>
              <a:rPr lang="zh-CN" altLang="en-US" sz="2000" dirty="0">
                <a:solidFill>
                  <a:schemeClr val="tx1"/>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chemeClr val="tx1"/>
                </a:solidFill>
                <a:latin typeface="楷体_GB2312" panose="02010609030101010101" pitchFamily="49" charset="-122"/>
                <a:ea typeface="楷体_GB2312" panose="02010609030101010101" pitchFamily="49" charset="-122"/>
              </a:rPr>
              <a:t>       司法行政：</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律师执业机构，</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公证处，</a:t>
            </a:r>
            <a:r>
              <a:rPr lang="en-US" altLang="zh-CN" sz="2000" dirty="0">
                <a:solidFill>
                  <a:schemeClr val="tx1"/>
                </a:solidFill>
                <a:latin typeface="楷体_GB2312" panose="02010609030101010101" pitchFamily="49" charset="-122"/>
                <a:ea typeface="楷体_GB2312" panose="02010609030101010101" pitchFamily="49" charset="-122"/>
              </a:rPr>
              <a:t>3</a:t>
            </a:r>
            <a:r>
              <a:rPr lang="zh-CN" altLang="en-US" sz="2000" dirty="0">
                <a:solidFill>
                  <a:schemeClr val="tx1"/>
                </a:solidFill>
                <a:latin typeface="楷体_GB2312" panose="02010609030101010101" pitchFamily="49" charset="-122"/>
                <a:ea typeface="楷体_GB2312" panose="02010609030101010101" pitchFamily="49" charset="-122"/>
              </a:rPr>
              <a:t>基层法律服务所，</a:t>
            </a:r>
            <a:r>
              <a:rPr lang="en-US" altLang="zh-CN" sz="2000" dirty="0">
                <a:solidFill>
                  <a:schemeClr val="tx1"/>
                </a:solidFill>
                <a:latin typeface="楷体_GB2312" panose="02010609030101010101" pitchFamily="49" charset="-122"/>
                <a:ea typeface="楷体_GB2312" panose="02010609030101010101" pitchFamily="49" charset="-122"/>
              </a:rPr>
              <a:t>4</a:t>
            </a:r>
            <a:r>
              <a:rPr lang="zh-CN" altLang="en-US" sz="2000" dirty="0">
                <a:solidFill>
                  <a:schemeClr val="tx1"/>
                </a:solidFill>
                <a:latin typeface="楷体_GB2312" panose="02010609030101010101" pitchFamily="49" charset="-122"/>
                <a:ea typeface="楷体_GB2312" panose="02010609030101010101" pitchFamily="49" charset="-122"/>
              </a:rPr>
              <a:t>司法鉴定机</a:t>
            </a:r>
          </a:p>
          <a:p>
            <a:pPr marL="900430" indent="-900430" eaLnBrk="1" hangingPunct="1">
              <a:spcBef>
                <a:spcPct val="20000"/>
              </a:spcBef>
            </a:pPr>
            <a:r>
              <a:rPr lang="zh-CN" altLang="en-US" sz="2000" dirty="0">
                <a:solidFill>
                  <a:schemeClr val="tx1"/>
                </a:solidFill>
                <a:latin typeface="楷体_GB2312" panose="02010609030101010101" pitchFamily="49" charset="-122"/>
                <a:ea typeface="楷体_GB2312" panose="02010609030101010101" pitchFamily="49" charset="-122"/>
              </a:rPr>
              <a:t>                 构，</a:t>
            </a:r>
            <a:r>
              <a:rPr lang="en-US" altLang="zh-CN" sz="2000" dirty="0">
                <a:solidFill>
                  <a:schemeClr val="tx1"/>
                </a:solidFill>
                <a:latin typeface="楷体_GB2312" panose="02010609030101010101" pitchFamily="49" charset="-122"/>
                <a:ea typeface="楷体_GB2312" panose="02010609030101010101" pitchFamily="49" charset="-122"/>
              </a:rPr>
              <a:t>5</a:t>
            </a:r>
            <a:r>
              <a:rPr lang="zh-CN" altLang="en-US" sz="2000" dirty="0">
                <a:solidFill>
                  <a:schemeClr val="tx1"/>
                </a:solidFill>
                <a:latin typeface="楷体_GB2312" panose="02010609030101010101" pitchFamily="49" charset="-122"/>
                <a:ea typeface="楷体_GB2312" panose="02010609030101010101" pitchFamily="49" charset="-122"/>
              </a:rPr>
              <a:t>仲裁委员会，</a:t>
            </a:r>
            <a:r>
              <a:rPr lang="en-US" altLang="zh-CN" sz="2000" dirty="0">
                <a:solidFill>
                  <a:schemeClr val="tx1"/>
                </a:solidFill>
                <a:latin typeface="楷体_GB2312" panose="02010609030101010101" pitchFamily="49" charset="-122"/>
                <a:ea typeface="楷体_GB2312" panose="02010609030101010101" pitchFamily="49" charset="-122"/>
              </a:rPr>
              <a:t>9</a:t>
            </a:r>
            <a:r>
              <a:rPr lang="zh-CN" altLang="en-US" sz="2000" dirty="0">
                <a:solidFill>
                  <a:schemeClr val="tx1"/>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chemeClr val="tx1"/>
                </a:solidFill>
                <a:latin typeface="楷体_GB2312" panose="02010609030101010101" pitchFamily="49" charset="-122"/>
                <a:ea typeface="楷体_GB2312" panose="02010609030101010101" pitchFamily="49" charset="-122"/>
              </a:rPr>
              <a:t>       民政：</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社会团体，</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民办非企业单位，</a:t>
            </a:r>
            <a:r>
              <a:rPr lang="en-US" altLang="zh-CN" sz="2000" dirty="0">
                <a:solidFill>
                  <a:schemeClr val="tx1"/>
                </a:solidFill>
                <a:latin typeface="楷体_GB2312" panose="02010609030101010101" pitchFamily="49" charset="-122"/>
                <a:ea typeface="楷体_GB2312" panose="02010609030101010101" pitchFamily="49" charset="-122"/>
              </a:rPr>
              <a:t>3</a:t>
            </a:r>
            <a:r>
              <a:rPr lang="zh-CN" altLang="en-US" sz="2000" dirty="0">
                <a:solidFill>
                  <a:schemeClr val="tx1"/>
                </a:solidFill>
                <a:latin typeface="楷体_GB2312" panose="02010609030101010101" pitchFamily="49" charset="-122"/>
                <a:ea typeface="楷体_GB2312" panose="02010609030101010101" pitchFamily="49" charset="-122"/>
              </a:rPr>
              <a:t>基金会，</a:t>
            </a:r>
            <a:r>
              <a:rPr lang="en-US" altLang="zh-CN" sz="2000" dirty="0">
                <a:solidFill>
                  <a:schemeClr val="tx1"/>
                </a:solidFill>
                <a:latin typeface="楷体_GB2312" panose="02010609030101010101" pitchFamily="49" charset="-122"/>
                <a:ea typeface="楷体_GB2312" panose="02010609030101010101" pitchFamily="49" charset="-122"/>
              </a:rPr>
              <a:t>9</a:t>
            </a:r>
            <a:r>
              <a:rPr lang="zh-CN" altLang="en-US" sz="2000" dirty="0">
                <a:solidFill>
                  <a:schemeClr val="tx1"/>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chemeClr val="tx1"/>
                </a:solidFill>
                <a:latin typeface="楷体_GB2312" panose="02010609030101010101" pitchFamily="49" charset="-122"/>
                <a:ea typeface="楷体_GB2312" panose="02010609030101010101" pitchFamily="49" charset="-122"/>
              </a:rPr>
              <a:t>       市场监管：</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企业，</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个体工商户，</a:t>
            </a:r>
            <a:r>
              <a:rPr lang="en-US" altLang="zh-CN" sz="2000" dirty="0">
                <a:solidFill>
                  <a:schemeClr val="tx1"/>
                </a:solidFill>
                <a:latin typeface="楷体_GB2312" panose="02010609030101010101" pitchFamily="49" charset="-122"/>
                <a:ea typeface="楷体_GB2312" panose="02010609030101010101" pitchFamily="49" charset="-122"/>
              </a:rPr>
              <a:t>3</a:t>
            </a:r>
            <a:r>
              <a:rPr lang="zh-CN" altLang="en-US" sz="2000" dirty="0">
                <a:solidFill>
                  <a:schemeClr val="tx1"/>
                </a:solidFill>
                <a:latin typeface="楷体_GB2312" panose="02010609030101010101" pitchFamily="49" charset="-122"/>
                <a:ea typeface="楷体_GB2312" panose="02010609030101010101" pitchFamily="49" charset="-122"/>
              </a:rPr>
              <a:t>农民专业合作社；</a:t>
            </a:r>
          </a:p>
          <a:p>
            <a:pPr marL="900430" indent="-900430" eaLnBrk="1" hangingPunct="1">
              <a:spcBef>
                <a:spcPct val="50000"/>
              </a:spcBef>
            </a:pPr>
            <a:r>
              <a:rPr lang="zh-CN" altLang="en-US" sz="2000" dirty="0">
                <a:solidFill>
                  <a:schemeClr val="tx1"/>
                </a:solidFill>
                <a:latin typeface="楷体_GB2312" panose="02010609030101010101" pitchFamily="49" charset="-122"/>
                <a:ea typeface="楷体_GB2312" panose="02010609030101010101" pitchFamily="49" charset="-122"/>
              </a:rPr>
              <a:t>       农业：</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组级集体经济组织，</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村级集体经济组织，</a:t>
            </a:r>
            <a:r>
              <a:rPr lang="en-US" altLang="zh-CN" sz="2000" dirty="0">
                <a:solidFill>
                  <a:schemeClr val="tx1"/>
                </a:solidFill>
                <a:latin typeface="楷体_GB2312" panose="02010609030101010101" pitchFamily="49" charset="-122"/>
                <a:ea typeface="楷体_GB2312" panose="02010609030101010101" pitchFamily="49" charset="-122"/>
              </a:rPr>
              <a:t>3</a:t>
            </a:r>
            <a:r>
              <a:rPr lang="zh-CN" altLang="en-US" sz="2000" dirty="0">
                <a:solidFill>
                  <a:schemeClr val="tx1"/>
                </a:solidFill>
                <a:latin typeface="楷体_GB2312" panose="02010609030101010101" pitchFamily="49" charset="-122"/>
                <a:ea typeface="楷体_GB2312" panose="02010609030101010101" pitchFamily="49" charset="-122"/>
              </a:rPr>
              <a:t>乡镇级集体经济组</a:t>
            </a:r>
          </a:p>
          <a:p>
            <a:pPr marL="900430" indent="-900430" eaLnBrk="1" hangingPunct="1">
              <a:spcBef>
                <a:spcPct val="20000"/>
              </a:spcBef>
            </a:pPr>
            <a:r>
              <a:rPr lang="zh-CN" altLang="en-US" sz="2000" dirty="0">
                <a:solidFill>
                  <a:schemeClr val="tx1"/>
                </a:solidFill>
                <a:latin typeface="楷体_GB2312" panose="02010609030101010101" pitchFamily="49" charset="-122"/>
                <a:ea typeface="楷体_GB2312" panose="02010609030101010101" pitchFamily="49" charset="-122"/>
              </a:rPr>
              <a:t>             织，</a:t>
            </a:r>
            <a:r>
              <a:rPr lang="en-US" altLang="zh-CN" sz="2000" dirty="0">
                <a:solidFill>
                  <a:schemeClr val="tx1"/>
                </a:solidFill>
                <a:latin typeface="楷体_GB2312" panose="02010609030101010101" pitchFamily="49" charset="-122"/>
                <a:ea typeface="楷体_GB2312" panose="02010609030101010101" pitchFamily="49" charset="-122"/>
              </a:rPr>
              <a:t>9</a:t>
            </a:r>
            <a:r>
              <a:rPr lang="zh-CN" altLang="en-US" sz="2000" dirty="0">
                <a:solidFill>
                  <a:schemeClr val="tx1"/>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chemeClr val="tx1"/>
                </a:solidFill>
                <a:latin typeface="楷体_GB2312" panose="02010609030101010101" pitchFamily="49" charset="-122"/>
                <a:ea typeface="楷体_GB2312" panose="02010609030101010101" pitchFamily="49" charset="-122"/>
              </a:rPr>
              <a:t>       其他：不再具体划分机构类别，统一用</a:t>
            </a:r>
            <a:r>
              <a:rPr lang="en-US" altLang="zh-CN" sz="2000" dirty="0">
                <a:solidFill>
                  <a:schemeClr val="tx1"/>
                </a:solidFill>
                <a:latin typeface="楷体_GB2312" panose="02010609030101010101" pitchFamily="49" charset="-122"/>
                <a:ea typeface="楷体_GB2312" panose="02010609030101010101" pitchFamily="49" charset="-122"/>
              </a:rPr>
              <a:t>1</a:t>
            </a:r>
            <a:r>
              <a:rPr lang="zh-CN" altLang="en-US" sz="2000" dirty="0">
                <a:solidFill>
                  <a:schemeClr val="tx1"/>
                </a:solidFill>
                <a:latin typeface="楷体_GB2312" panose="02010609030101010101" pitchFamily="49" charset="-122"/>
                <a:ea typeface="楷体_GB2312" panose="02010609030101010101" pitchFamily="49" charset="-122"/>
              </a:rPr>
              <a:t>表示。</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统一社会信用代码</a:t>
            </a:r>
          </a:p>
        </p:txBody>
      </p:sp>
      <p:sp>
        <p:nvSpPr>
          <p:cNvPr id="137221" name="Rectangle 5"/>
          <p:cNvSpPr>
            <a:spLocks noChangeArrowheads="1"/>
          </p:cNvSpPr>
          <p:nvPr/>
        </p:nvSpPr>
        <p:spPr bwMode="auto">
          <a:xfrm>
            <a:off x="1375410" y="1904365"/>
            <a:ext cx="6728460" cy="1943735"/>
          </a:xfrm>
          <a:prstGeom prst="rect">
            <a:avLst/>
          </a:prstGeom>
          <a:noFill/>
          <a:ln>
            <a:noFill/>
          </a:ln>
          <a:effectLst>
            <a:prstShdw prst="shdw17" dist="17961" dir="2700000">
              <a:schemeClr val="accent1">
                <a:gamma/>
                <a:shade val="60000"/>
                <a:invGamma/>
              </a:schemeClr>
            </a:prstShdw>
          </a:effectLst>
        </p:spPr>
        <p:txBody>
          <a:bodyPr wrap="square">
            <a:spAutoFit/>
          </a:bodyPr>
          <a:lstStyle/>
          <a:p>
            <a:pPr marL="0" marR="0" lvl="0" indent="0" algn="l" defTabSz="914400" rtl="0" eaLnBrk="1" fontAlgn="base" latinLnBrk="0" hangingPunct="1">
              <a:lnSpc>
                <a:spcPct val="110000"/>
              </a:lnSpc>
              <a:spcBef>
                <a:spcPct val="50000"/>
              </a:spcBef>
              <a:spcAft>
                <a:spcPct val="0"/>
              </a:spcAft>
              <a:buClrTx/>
              <a:buSzTx/>
              <a:buFontTx/>
              <a:buNone/>
              <a:defRPr/>
            </a:pP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第</a:t>
            </a:r>
            <a:r>
              <a:rPr kumimoji="0" lang="en-US" altLang="zh-CN"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3</a:t>
            </a:r>
            <a:r>
              <a:rPr kumimoji="0" lang="en-US" altLang="zh-CN" sz="2800" b="1" i="0" u="none" strike="noStrike" kern="1200" cap="none" spc="0" normalizeH="0" baseline="0" noProof="0" dirty="0">
                <a:ln>
                  <a:noFill/>
                </a:ln>
                <a:solidFill>
                  <a:srgbClr val="000008"/>
                </a:solidFill>
                <a:effectLst/>
                <a:uLnTx/>
                <a:uFillTx/>
                <a:latin typeface="Arial" panose="020B0604020202020204" pitchFamily="34" charset="0"/>
                <a:ea typeface="楷体_GB2312" panose="02010609030101010101" pitchFamily="49" charset="-122"/>
                <a:cs typeface="+mn-cs"/>
              </a:rPr>
              <a:t>—</a:t>
            </a:r>
            <a:r>
              <a:rPr kumimoji="0" lang="en-US" altLang="zh-CN"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8</a:t>
            </a: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位：登记管理机关行政区划码。</a:t>
            </a:r>
          </a:p>
          <a:p>
            <a:pPr marL="0" marR="0" lvl="0" indent="0" algn="l" defTabSz="914400" rtl="0" eaLnBrk="1" fontAlgn="base" latinLnBrk="0" hangingPunct="1">
              <a:lnSpc>
                <a:spcPct val="110000"/>
              </a:lnSpc>
              <a:spcBef>
                <a:spcPct val="50000"/>
              </a:spcBef>
              <a:spcAft>
                <a:spcPct val="0"/>
              </a:spcAft>
              <a:buClrTx/>
              <a:buSzTx/>
              <a:buFontTx/>
              <a:buNone/>
              <a:defRPr/>
            </a:pP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第</a:t>
            </a:r>
            <a:r>
              <a:rPr kumimoji="0" lang="en-US" altLang="zh-CN"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9</a:t>
            </a:r>
            <a:r>
              <a:rPr kumimoji="0" lang="en-US" altLang="zh-CN" sz="2800" b="1" i="0" u="none" strike="noStrike" kern="1200" cap="none" spc="0" normalizeH="0" baseline="0" noProof="0" dirty="0">
                <a:ln>
                  <a:noFill/>
                </a:ln>
                <a:solidFill>
                  <a:srgbClr val="000008"/>
                </a:solidFill>
                <a:effectLst/>
                <a:uLnTx/>
                <a:uFillTx/>
                <a:latin typeface="Arial" panose="020B0604020202020204" pitchFamily="34" charset="0"/>
                <a:ea typeface="楷体_GB2312" panose="02010609030101010101" pitchFamily="49" charset="-122"/>
                <a:cs typeface="+mn-cs"/>
              </a:rPr>
              <a:t>—</a:t>
            </a:r>
            <a:r>
              <a:rPr kumimoji="0" lang="en-US" altLang="zh-CN"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17</a:t>
            </a: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位：主体标识码（组织机构代码）</a:t>
            </a:r>
          </a:p>
          <a:p>
            <a:pPr marL="0" marR="0" lvl="0" indent="0" algn="l" defTabSz="914400" rtl="0" eaLnBrk="1" fontAlgn="base" latinLnBrk="0" hangingPunct="1">
              <a:lnSpc>
                <a:spcPct val="110000"/>
              </a:lnSpc>
              <a:spcBef>
                <a:spcPct val="50000"/>
              </a:spcBef>
              <a:spcAft>
                <a:spcPct val="0"/>
              </a:spcAft>
              <a:buClrTx/>
              <a:buSzTx/>
              <a:buFontTx/>
              <a:buNone/>
              <a:defRPr/>
            </a:pP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第</a:t>
            </a:r>
            <a:r>
              <a:rPr kumimoji="0" lang="en-US" altLang="zh-CN"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18</a:t>
            </a:r>
            <a:r>
              <a:rPr kumimoji="0" lang="zh-CN" altLang="en-US" sz="2800" b="1" i="0" u="none" strike="noStrike" kern="1200" cap="none" spc="0" normalizeH="0" baseline="0" noProof="0" dirty="0">
                <a:ln>
                  <a:noFill/>
                </a:ln>
                <a:solidFill>
                  <a:srgbClr val="000008"/>
                </a:solidFill>
                <a:effectLst/>
                <a:uLnTx/>
                <a:uFillTx/>
                <a:latin typeface="楷体_GB2312" panose="02010609030101010101" pitchFamily="49" charset="-122"/>
                <a:ea typeface="楷体_GB2312" panose="02010609030101010101" pitchFamily="49" charset="-122"/>
                <a:cs typeface="+mn-cs"/>
              </a:rPr>
              <a:t>位：校验码。</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统一社会信用代码</a:t>
            </a:r>
          </a:p>
        </p:txBody>
      </p:sp>
      <p:sp>
        <p:nvSpPr>
          <p:cNvPr id="5" name="文本框 4"/>
          <p:cNvSpPr txBox="1"/>
          <p:nvPr/>
        </p:nvSpPr>
        <p:spPr>
          <a:xfrm>
            <a:off x="1482090" y="1230630"/>
            <a:ext cx="9227185" cy="3503523"/>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9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根据营业执照、登记</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证书</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填写；</a:t>
            </a:r>
            <a:endParaRPr lang="en-US" altLang="zh-CN" sz="2400" dirty="0" smtClean="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900"/>
              </a:spcAft>
            </a:pPr>
            <a:r>
              <a:rPr lang="en-US" altLang="zh-CN" sz="2400" dirty="0" smtClean="0">
                <a:solidFill>
                  <a:schemeClr val="tx1"/>
                </a:solidFill>
                <a:latin typeface="仿宋" panose="02010609060101010101" charset="-122"/>
                <a:ea typeface="仿宋" panose="02010609060101010101" charset="-122"/>
                <a:cs typeface="仿宋" panose="02010609060101010101" charset="-122"/>
              </a:rPr>
              <a:t>  2.</a:t>
            </a:r>
            <a:r>
              <a:rPr lang="en-US" altLang="zh-CN" sz="2400" dirty="0" smtClean="0">
                <a:latin typeface="仿宋" panose="02010609060101010101" charset="-122"/>
                <a:ea typeface="仿宋" panose="02010609060101010101" charset="-122"/>
                <a:cs typeface="仿宋" panose="02010609060101010101" charset="-122"/>
                <a:sym typeface="+mn-ea"/>
              </a:rPr>
              <a:t>尚未领取统一社会信用代码的单位，由统计部门赋予统计用临时代码</a:t>
            </a:r>
            <a:r>
              <a:rPr lang="zh-CN" altLang="en-US" sz="2400" dirty="0" smtClean="0">
                <a:latin typeface="仿宋" panose="02010609060101010101" charset="-122"/>
                <a:ea typeface="仿宋" panose="02010609060101010101" charset="-122"/>
                <a:cs typeface="仿宋" panose="02010609060101010101" charset="-122"/>
                <a:sym typeface="+mn-ea"/>
              </a:rPr>
              <a:t>；</a:t>
            </a:r>
            <a:endParaRPr lang="en-US" altLang="zh-CN" sz="2400" dirty="0">
              <a:latin typeface="楷体" panose="02010609060101010101" pitchFamily="49" charset="-122"/>
              <a:ea typeface="楷体" panose="02010609060101010101" pitchFamily="49" charset="-122"/>
              <a:sym typeface="+mn-ea"/>
            </a:endParaRPr>
          </a:p>
          <a:p>
            <a:pPr algn="l" eaLnBrk="1" latinLnBrk="0" hangingPunct="1">
              <a:lnSpc>
                <a:spcPts val="2780"/>
              </a:lnSpc>
              <a:spcBef>
                <a:spcPts val="300"/>
              </a:spcBef>
              <a:spcAft>
                <a:spcPts val="900"/>
              </a:spcAft>
            </a:pP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3.</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同</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一个单位的统一社会信用代码，在</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不同报表</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中应保持</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一致；</a:t>
            </a:r>
          </a:p>
          <a:p>
            <a:pPr algn="l" eaLnBrk="1" latinLnBrk="0" hangingPunct="1">
              <a:lnSpc>
                <a:spcPts val="2780"/>
              </a:lnSpc>
              <a:spcBef>
                <a:spcPts val="300"/>
              </a:spcBef>
              <a:spcAft>
                <a:spcPts val="900"/>
              </a:spcAft>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4.</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统一社会信用代码是识别清查对象身份的关键</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指标</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一般</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是</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全国</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唯一</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的。</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统一社会信用代码</a:t>
            </a:r>
          </a:p>
        </p:txBody>
      </p:sp>
      <p:sp>
        <p:nvSpPr>
          <p:cNvPr id="5" name="文本框 4"/>
          <p:cNvSpPr txBox="1"/>
          <p:nvPr/>
        </p:nvSpPr>
        <p:spPr>
          <a:xfrm>
            <a:off x="1482725" y="1479550"/>
            <a:ext cx="9227185" cy="1895391"/>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审核要求：</a:t>
            </a:r>
          </a:p>
          <a:p>
            <a:pPr algn="l">
              <a:lnSpc>
                <a:spcPts val="2780"/>
              </a:lnSpc>
              <a:spcBef>
                <a:spcPts val="300"/>
              </a:spcBef>
            </a:pPr>
            <a:endParaRPr lang="en-US" altLang="zh-CN" sz="1400" dirty="0">
              <a:solidFill>
                <a:schemeClr val="tx1"/>
              </a:solidFill>
              <a:latin typeface="仿宋_GB2312" panose="02010609030101010101" charset="-122"/>
              <a:ea typeface="仿宋_GB2312" panose="02010609030101010101" charset="-122"/>
              <a:cs typeface="仿宋_GB2312" panose="02010609030101010101" charset="-122"/>
            </a:endParaRPr>
          </a:p>
          <a:p>
            <a:pPr eaLnBrk="1" latinLnBrk="0" hangingPunct="1">
              <a:lnSpc>
                <a:spcPts val="3000"/>
              </a:lnSpc>
              <a:spcAft>
                <a:spcPts val="1200"/>
              </a:spcAft>
              <a:buNone/>
            </a:pP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  1.</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漏录、填写错误、重码等；</a:t>
            </a:r>
            <a:endParaRPr lang="en-US" altLang="zh-CN" sz="2400" dirty="0">
              <a:solidFill>
                <a:schemeClr val="tx1"/>
              </a:solidFill>
              <a:latin typeface="仿宋_GB2312" panose="02010609030101010101" charset="-122"/>
              <a:ea typeface="仿宋_GB2312" panose="02010609030101010101" charset="-122"/>
              <a:cs typeface="仿宋_GB2312" panose="02010609030101010101" charset="-122"/>
            </a:endParaRPr>
          </a:p>
          <a:p>
            <a:pPr>
              <a:spcBef>
                <a:spcPts val="600"/>
              </a:spcBef>
              <a:spcAft>
                <a:spcPts val="1200"/>
              </a:spcAft>
            </a:pP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sym typeface="FZHei-B01S"/>
              </a:rPr>
              <a:t>  2.</a:t>
            </a:r>
            <a:r>
              <a:rPr lang="zh-CN" altLang="en-US" sz="2400" dirty="0" smtClean="0">
                <a:latin typeface="仿宋_GB2312" panose="02010609030101010101" charset="-122"/>
                <a:ea typeface="仿宋_GB2312" panose="02010609030101010101" charset="-122"/>
                <a:cs typeface="仿宋_GB2312" panose="02010609030101010101" charset="-122"/>
                <a:sym typeface="+mn-ea"/>
              </a:rPr>
              <a:t>与登记注册统计类别、</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控股情况、机构类型等挂审。</a:t>
            </a:r>
            <a:endPar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flipV="1">
            <a:off x="2633980" y="2054225"/>
            <a:ext cx="2918460" cy="635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法定代表人</a:t>
            </a:r>
          </a:p>
        </p:txBody>
      </p:sp>
      <p:sp>
        <p:nvSpPr>
          <p:cNvPr id="5" name="文本框 4"/>
          <p:cNvSpPr txBox="1"/>
          <p:nvPr/>
        </p:nvSpPr>
        <p:spPr>
          <a:xfrm>
            <a:off x="1644015" y="1701165"/>
            <a:ext cx="9227185" cy="1824990"/>
          </a:xfrm>
          <a:prstGeom prst="rect">
            <a:avLst/>
          </a:prstGeom>
          <a:noFill/>
        </p:spPr>
        <p:txBody>
          <a:bodyPr wrap="square" rtlCol="0">
            <a:spAutoFit/>
          </a:bodyPr>
          <a:lstStyle/>
          <a:p>
            <a:pPr algn="l">
              <a:lnSpc>
                <a:spcPts val="2780"/>
              </a:lnSpc>
              <a:spcBef>
                <a:spcPts val="300"/>
              </a:spcBef>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500"/>
              </a:spcAft>
            </a:pPr>
            <a:r>
              <a:rPr lang="en-US" altLang="zh-CN" sz="2400">
                <a:solidFill>
                  <a:schemeClr val="tx1"/>
                </a:solidFill>
                <a:latin typeface="仿宋" panose="02010609060101010101" charset="-122"/>
                <a:ea typeface="仿宋" panose="02010609060101010101" charset="-122"/>
                <a:cs typeface="仿宋" panose="02010609060101010101" charset="-122"/>
              </a:rPr>
              <a:t>  1.</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法定代表人（单位负责人</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smtClean="0">
                <a:solidFill>
                  <a:schemeClr val="tx1"/>
                </a:solidFill>
                <a:latin typeface="仿宋" panose="02010609060101010101" charset="-122"/>
                <a:ea typeface="仿宋" panose="02010609060101010101" charset="-122"/>
                <a:cs typeface="仿宋" panose="02010609060101010101" charset="-122"/>
                <a:sym typeface="+mn-ea"/>
              </a:rPr>
              <a:t>根据营业执照、登记</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证书填写；</a:t>
            </a:r>
          </a:p>
          <a:p>
            <a:pPr algn="l" eaLnBrk="1" latinLnBrk="0" hangingPunct="1">
              <a:lnSpc>
                <a:spcPts val="2780"/>
              </a:lnSpc>
              <a:spcBef>
                <a:spcPts val="300"/>
              </a:spcBef>
              <a:spcAft>
                <a:spcPts val="1500"/>
              </a:spcAft>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2.</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只填写人名，不</a:t>
            </a:r>
            <a:r>
              <a:rPr lang="zh-CN" altLang="en-US" sz="2400">
                <a:solidFill>
                  <a:schemeClr val="tx1"/>
                </a:solidFill>
                <a:latin typeface="仿宋" panose="02010609060101010101" charset="-122"/>
                <a:ea typeface="仿宋" panose="02010609060101010101" charset="-122"/>
                <a:cs typeface="仿宋" panose="02010609060101010101" charset="-122"/>
                <a:sym typeface="+mn-ea"/>
              </a:rPr>
              <a:t>填写</a:t>
            </a:r>
            <a:r>
              <a:rPr lang="zh-CN" altLang="en-US" sz="2400" smtClean="0">
                <a:solidFill>
                  <a:schemeClr val="tx1"/>
                </a:solidFill>
                <a:latin typeface="仿宋" panose="02010609060101010101" charset="-122"/>
                <a:ea typeface="仿宋" panose="02010609060101010101" charset="-122"/>
                <a:cs typeface="仿宋" panose="02010609060101010101" charset="-122"/>
                <a:sym typeface="+mn-ea"/>
              </a:rPr>
              <a:t>职务、职称、称号</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等。</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a:off x="2639060" y="2346960"/>
            <a:ext cx="329311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146165" y="2346960"/>
            <a:ext cx="329311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82994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成立时间、开业时间</a:t>
            </a:r>
          </a:p>
          <a:p>
            <a:pPr algn="l"/>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350645" y="1202690"/>
            <a:ext cx="9356725" cy="2807335"/>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9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zh-CN" sz="2400" dirty="0">
                <a:solidFill>
                  <a:srgbClr val="000008"/>
                </a:solidFill>
                <a:latin typeface="仿宋_GB2312" panose="02010609030101010101" charset="-122"/>
                <a:ea typeface="仿宋_GB2312" panose="02010609030101010101" charset="-122"/>
                <a:sym typeface="+mn-ea"/>
              </a:rPr>
              <a:t>成立时间</a:t>
            </a:r>
            <a:r>
              <a:rPr lang="zh-CN" altLang="zh-CN" sz="2400" dirty="0">
                <a:solidFill>
                  <a:srgbClr val="000008"/>
                </a:solidFill>
                <a:latin typeface="黑体" panose="02010609060101010101" charset="-122"/>
                <a:ea typeface="黑体" panose="02010609060101010101" charset="-122"/>
                <a:sym typeface="+mn-ea"/>
              </a:rPr>
              <a:t>  </a:t>
            </a:r>
            <a:r>
              <a:rPr lang="zh-CN" altLang="zh-CN" sz="2400" dirty="0">
                <a:solidFill>
                  <a:srgbClr val="000008"/>
                </a:solidFill>
                <a:latin typeface="仿宋_GB2312" panose="02010609030101010101" charset="-122"/>
                <a:ea typeface="仿宋_GB2312" panose="02010609030101010101" charset="-122"/>
                <a:sym typeface="+mn-ea"/>
              </a:rPr>
              <a:t>指单位经审批登记部门批准成立或登记注册成立的具体年月。所有单位均填写本项。</a:t>
            </a:r>
          </a:p>
          <a:p>
            <a:pPr algn="l" eaLnBrk="1" latinLnBrk="0" hangingPunct="1">
              <a:lnSpc>
                <a:spcPts val="2780"/>
              </a:lnSpc>
              <a:spcBef>
                <a:spcPts val="300"/>
              </a:spcBef>
              <a:spcAft>
                <a:spcPts val="900"/>
              </a:spcAft>
            </a:pPr>
            <a:r>
              <a:rPr lang="en-US" altLang="zh-CN" sz="2400" dirty="0">
                <a:solidFill>
                  <a:srgbClr val="000008"/>
                </a:solidFill>
                <a:latin typeface="黑体" panose="02010609060101010101" charset="-122"/>
                <a:ea typeface="黑体" panose="02010609060101010101" charset="-122"/>
                <a:sym typeface="+mn-ea"/>
              </a:rPr>
              <a:t>    </a:t>
            </a:r>
            <a:r>
              <a:rPr lang="zh-CN" altLang="zh-CN" sz="2400" dirty="0">
                <a:solidFill>
                  <a:srgbClr val="000008"/>
                </a:solidFill>
                <a:latin typeface="仿宋_GB2312" pitchFamily="49" charset="-122"/>
                <a:ea typeface="仿宋_GB2312" pitchFamily="49" charset="-122"/>
                <a:sym typeface="+mn-ea"/>
              </a:rPr>
              <a:t>开业时间 </a:t>
            </a:r>
            <a:r>
              <a:rPr lang="en-US" altLang="zh-CN" sz="2400" dirty="0">
                <a:solidFill>
                  <a:srgbClr val="000008"/>
                </a:solidFill>
                <a:latin typeface="仿宋_GB2312" pitchFamily="49" charset="-122"/>
                <a:ea typeface="仿宋_GB2312" pitchFamily="49" charset="-122"/>
                <a:sym typeface="+mn-ea"/>
              </a:rPr>
              <a:t> </a:t>
            </a:r>
            <a:r>
              <a:rPr lang="zh-CN" altLang="zh-CN" sz="2400" dirty="0">
                <a:solidFill>
                  <a:srgbClr val="000008"/>
                </a:solidFill>
                <a:latin typeface="仿宋_GB2312" pitchFamily="49" charset="-122"/>
                <a:ea typeface="仿宋_GB2312" pitchFamily="49" charset="-122"/>
                <a:sym typeface="+mn-ea"/>
              </a:rPr>
              <a:t>指企业在市场监管部门登记注册，经过一系列筹建工作后，正式开始投入运营的具体年月。</a:t>
            </a:r>
            <a:endParaRPr lang="zh-CN" altLang="en-US" sz="2400" dirty="0">
              <a:solidFill>
                <a:schemeClr val="tx1"/>
              </a:solidFill>
              <a:latin typeface="仿宋_GB2312" pitchFamily="49" charset="-122"/>
              <a:ea typeface="仿宋_GB2312" pitchFamily="49" charset="-122"/>
              <a:sym typeface="+mn-ea"/>
            </a:endParaRPr>
          </a:p>
          <a:p>
            <a:pPr algn="l" eaLnBrk="1" latinLnBrk="0" hangingPunct="1">
              <a:lnSpc>
                <a:spcPts val="2780"/>
              </a:lnSpc>
              <a:spcBef>
                <a:spcPts val="300"/>
              </a:spcBef>
              <a:spcAft>
                <a:spcPts val="900"/>
              </a:spcAft>
            </a:pPr>
            <a:r>
              <a:rPr lang="en-US" altLang="zh-CN" sz="2400" dirty="0">
                <a:solidFill>
                  <a:schemeClr val="tx1"/>
                </a:solidFill>
                <a:latin typeface="仿宋_GB2312" pitchFamily="49" charset="-122"/>
                <a:ea typeface="仿宋_GB2312" pitchFamily="49" charset="-122"/>
                <a:sym typeface="+mn-ea"/>
              </a:rPr>
              <a:t>  2</a:t>
            </a:r>
            <a:r>
              <a:rPr lang="en-US" altLang="zh-CN" sz="2400" dirty="0">
                <a:solidFill>
                  <a:schemeClr val="tx1"/>
                </a:solidFill>
                <a:latin typeface="仿宋_GB2312" pitchFamily="49" charset="-122"/>
                <a:ea typeface="仿宋_GB2312" pitchFamily="49" charset="-122"/>
                <a:cs typeface="仿宋_GB2312" panose="02010609030101010101" charset="-122"/>
                <a:sym typeface="+mn-ea"/>
              </a:rPr>
              <a:t>.</a:t>
            </a:r>
            <a:r>
              <a:rPr lang="zh-CN" altLang="zh-CN" sz="2400" dirty="0">
                <a:solidFill>
                  <a:srgbClr val="000008"/>
                </a:solidFill>
                <a:latin typeface="仿宋_GB2312" pitchFamily="49" charset="-122"/>
                <a:ea typeface="仿宋_GB2312" pitchFamily="49" charset="-122"/>
                <a:sym typeface="+mn-ea"/>
              </a:rPr>
              <a:t>开业时间限企业填写，处于筹建状态的企业可免填。</a:t>
            </a:r>
            <a:endParaRPr lang="zh-CN" altLang="en-US" sz="2400" dirty="0" smtClean="0">
              <a:solidFill>
                <a:schemeClr val="tx1"/>
              </a:solidFill>
              <a:latin typeface="仿宋_GB2312" pitchFamily="49" charset="-122"/>
              <a:ea typeface="仿宋_GB2312" pitchFamily="49" charset="-122"/>
              <a:cs typeface="仿宋" panose="02010609060101010101" charset="-122"/>
              <a:sym typeface="+mn-ea"/>
            </a:endParaRPr>
          </a:p>
        </p:txBody>
      </p:sp>
      <p:sp>
        <p:nvSpPr>
          <p:cNvPr id="3" name="文本框 2"/>
          <p:cNvSpPr txBox="1"/>
          <p:nvPr/>
        </p:nvSpPr>
        <p:spPr>
          <a:xfrm>
            <a:off x="1350645" y="4402455"/>
            <a:ext cx="9227185" cy="1062990"/>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a:solidFill>
                  <a:srgbClr val="FF0000"/>
                </a:solidFill>
                <a:latin typeface="仿宋" panose="02010609060101010101" charset="-122"/>
                <a:ea typeface="仿宋" panose="02010609060101010101" charset="-122"/>
                <a:cs typeface="仿宋" panose="02010609060101010101" charset="-122"/>
              </a:rPr>
              <a:t>审核要求：</a:t>
            </a:r>
            <a:endParaRPr lang="en-US" altLang="zh-CN" sz="1400">
              <a:solidFill>
                <a:schemeClr val="tx1"/>
              </a:solidFill>
              <a:latin typeface="仿宋_GB2312" panose="02010609030101010101" charset="-122"/>
              <a:ea typeface="仿宋_GB2312" panose="02010609030101010101" charset="-122"/>
              <a:cs typeface="仿宋_GB2312" panose="02010609030101010101" charset="-122"/>
            </a:endParaRPr>
          </a:p>
          <a:p>
            <a:pPr>
              <a:lnSpc>
                <a:spcPts val="3000"/>
              </a:lnSpc>
              <a:buNone/>
            </a:pPr>
            <a:r>
              <a:rPr lang="en-US" altLang="zh-CN" sz="2400">
                <a:solidFill>
                  <a:schemeClr val="tx1"/>
                </a:solidFill>
                <a:latin typeface="仿宋_GB2312" panose="02010609030101010101" charset="-122"/>
                <a:ea typeface="仿宋_GB2312" panose="02010609030101010101" charset="-122"/>
                <a:cs typeface="仿宋_GB2312" panose="02010609030101010101" charset="-122"/>
              </a:rPr>
              <a:t>  1.</a:t>
            </a:r>
            <a:r>
              <a:rPr lang="zh-CN" sz="2400" dirty="0">
                <a:solidFill>
                  <a:schemeClr val="tx1"/>
                </a:solidFill>
                <a:latin typeface="仿宋_GB2312" panose="02010609030101010101" charset="-122"/>
                <a:ea typeface="仿宋_GB2312" panose="02010609030101010101" charset="-122"/>
                <a:cs typeface="仿宋_GB2312" panose="02010609030101010101" charset="-122"/>
                <a:sym typeface="+mn-ea"/>
              </a:rPr>
              <a:t>开业时间一般应等于或晚于成立时间。</a:t>
            </a:r>
            <a:endParaRPr 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成立时间、开业时间</a:t>
            </a:r>
          </a:p>
        </p:txBody>
      </p:sp>
      <p:sp>
        <p:nvSpPr>
          <p:cNvPr id="4" name="矩形 3">
            <a:hlinkClick r:id="rId4" action="ppaction://hlinksldjump"/>
          </p:cNvPr>
          <p:cNvSpPr/>
          <p:nvPr/>
        </p:nvSpPr>
        <p:spPr>
          <a:xfrm>
            <a:off x="1019175" y="1771650"/>
            <a:ext cx="9449435" cy="4399915"/>
          </a:xfrm>
          <a:prstGeom prst="rect">
            <a:avLst/>
          </a:prstGeom>
        </p:spPr>
        <p:txBody>
          <a:bodyPr wrap="square">
            <a:spAutoFit/>
          </a:bodyPr>
          <a:lstStyle/>
          <a:p>
            <a:pPr marL="0" marR="0" lvl="0" indent="269240" algn="just" defTabSz="914400" rtl="0" eaLnBrk="0" fontAlgn="base" latinLnBrk="0" hangingPunct="0">
              <a:lnSpc>
                <a:spcPct val="100000"/>
              </a:lnSpc>
              <a:spcBef>
                <a:spcPct val="0"/>
              </a:spcBef>
              <a:spcAft>
                <a:spcPts val="0"/>
              </a:spcAft>
              <a:buClrTx/>
              <a:buSzTx/>
              <a:buFontTx/>
              <a:buNone/>
              <a:defRPr/>
            </a:pPr>
            <a:r>
              <a:rPr kumimoji="0" lang="en-US" altLang="zh-CN" sz="2000" b="0" i="0" u="none" strike="noStrike" kern="100" cap="none" spc="0" normalizeH="0" baseline="0" noProof="0" dirty="0">
                <a:ln>
                  <a:noFill/>
                </a:ln>
                <a:solidFill>
                  <a:srgbClr val="000008"/>
                </a:solidFill>
                <a:effectLst/>
                <a:uLnTx/>
                <a:uFillTx/>
                <a:latin typeface="宋体" panose="02010600030101010101" pitchFamily="2" charset="-122"/>
                <a:ea typeface="宋体" panose="02010600030101010101" pitchFamily="2" charset="-122"/>
                <a:cs typeface="宋体" panose="02010600030101010101" pitchFamily="2" charset="-122"/>
              </a:rPr>
              <a:t>  1.</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解放前成立的单位填写最早开工或成立的年月；解放后成立的单位填写批准成立或登记注册成立的时间，如实际开业时间早于注册成立时间，填写最早开业年月。</a:t>
            </a:r>
            <a:endPar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000" b="0" i="0" u="none" strike="noStrike" kern="100" cap="none" spc="0" normalizeH="0" baseline="0" noProof="0" dirty="0">
                <a:ln>
                  <a:noFill/>
                </a:ln>
                <a:solidFill>
                  <a:srgbClr val="000008"/>
                </a:solidFill>
                <a:effectLst/>
                <a:uLnTx/>
                <a:uFillTx/>
                <a:latin typeface="宋体" panose="02010600030101010101" pitchFamily="2" charset="-122"/>
                <a:ea typeface="宋体" panose="02010600030101010101" pitchFamily="2" charset="-122"/>
                <a:cs typeface="宋体" panose="02010600030101010101" pitchFamily="2" charset="-122"/>
              </a:rPr>
              <a:t>  2.</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机关、事业单位的成立时间分三种情况：①新设立的单位成立时间填新设立时间；②恢复设立的单位（指中间因某种原因停顿，后又恢复的单位）成立时间填以前设立的时间；③机构改革中，因合并或分立新设的单位，其成立时间填新设立时间，继续存在的单位，填原成立时间，改革后有些单位虽然名称有变化，但其基本职能未变，成立时间要填写最早成立时间。</a:t>
            </a:r>
            <a:endPar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000" b="0" i="0" u="none" strike="noStrike" kern="100" cap="none" spc="0" normalizeH="0" baseline="0" noProof="0" dirty="0">
                <a:ln>
                  <a:noFill/>
                </a:ln>
                <a:solidFill>
                  <a:srgbClr val="000008"/>
                </a:solidFill>
                <a:effectLst/>
                <a:uLnTx/>
                <a:uFillTx/>
                <a:latin typeface="宋体" panose="02010600030101010101" pitchFamily="2" charset="-122"/>
                <a:ea typeface="宋体" panose="02010600030101010101" pitchFamily="2" charset="-122"/>
                <a:cs typeface="宋体" panose="02010600030101010101" pitchFamily="2" charset="-122"/>
              </a:rPr>
              <a:t>  3.</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乡镇</a:t>
            </a:r>
            <a:r>
              <a:rPr kumimoji="0" lang="zh-CN" altLang="en-US"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人民政府</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、街道</a:t>
            </a:r>
            <a:r>
              <a:rPr kumimoji="0" lang="zh-CN" altLang="en-US"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办事处</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、村委会</a:t>
            </a:r>
            <a:r>
              <a:rPr kumimoji="0" lang="zh-CN" altLang="en-US"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、居委会</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如管辖区域基本未改变，其成立时间按原成立时间填写；否则，按新成立时间填写。</a:t>
            </a:r>
            <a:endPar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000" b="0" i="0" u="none" strike="noStrike" kern="100" cap="none" spc="0" normalizeH="0" baseline="0" noProof="0" dirty="0">
                <a:ln>
                  <a:noFill/>
                </a:ln>
                <a:solidFill>
                  <a:srgbClr val="000008"/>
                </a:solidFill>
                <a:effectLst/>
                <a:uLnTx/>
                <a:uFillTx/>
                <a:latin typeface="宋体" panose="02010600030101010101" pitchFamily="2" charset="-122"/>
                <a:ea typeface="宋体" panose="02010600030101010101" pitchFamily="2" charset="-122"/>
                <a:cs typeface="宋体" panose="02010600030101010101" pitchFamily="2" charset="-122"/>
              </a:rPr>
              <a:t>  4.</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改制企业的成立时间按原成立时间填写。</a:t>
            </a:r>
            <a:endPar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000" b="0" i="0" u="none" strike="noStrike" kern="100" cap="none" spc="0" normalizeH="0" baseline="0" noProof="0" dirty="0">
                <a:ln>
                  <a:noFill/>
                </a:ln>
                <a:solidFill>
                  <a:srgbClr val="000008"/>
                </a:solidFill>
                <a:effectLst/>
                <a:uLnTx/>
                <a:uFillTx/>
                <a:latin typeface="宋体" panose="02010600030101010101" pitchFamily="2" charset="-122"/>
                <a:ea typeface="宋体" panose="02010600030101010101" pitchFamily="2" charset="-122"/>
                <a:cs typeface="宋体" panose="02010600030101010101" pitchFamily="2" charset="-122"/>
              </a:rPr>
              <a:t>  5.</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企业分立、合并</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分</a:t>
            </a:r>
            <a:r>
              <a:rPr kumimoji="0" lang="zh-CN" altLang="en-US"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两</a:t>
            </a:r>
            <a:r>
              <a:rPr kumimoji="0" lang="zh-CN" altLang="zh-CN" sz="2000" b="0" i="0" u="none" strike="noStrike" kern="100" cap="none" spc="0" normalizeH="0" baseline="0" noProof="0" dirty="0" smtClean="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种</a:t>
            </a:r>
            <a:r>
              <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宋体" panose="02010600030101010101" pitchFamily="2" charset="-122"/>
              </a:rPr>
              <a:t>情况：一种是因合并或分立而新设的企业，其成立时间按市场监管部门重新登记后的成立时间填写；另一种是合并或分立后继续存在的企业，填写原企业的成立时间。</a:t>
            </a:r>
            <a:endParaRPr kumimoji="0" lang="zh-CN" altLang="zh-CN" sz="2000" b="0" i="0" u="none" strike="noStrike" kern="100" cap="none" spc="0" normalizeH="0" baseline="0" noProof="0" dirty="0">
              <a:ln>
                <a:noFill/>
              </a:ln>
              <a:solidFill>
                <a:srgbClr val="000008"/>
              </a:solidFill>
              <a:effectLst/>
              <a:uLnTx/>
              <a:uFillTx/>
              <a:latin typeface="Times New Roman" panose="02020603050405020304" pitchFamily="18" charset="0"/>
              <a:ea typeface="宋体" panose="02010600030101010101" pitchFamily="2" charset="-122"/>
              <a:cs typeface="+mn-cs"/>
            </a:endParaRPr>
          </a:p>
        </p:txBody>
      </p:sp>
      <p:sp>
        <p:nvSpPr>
          <p:cNvPr id="5" name="矩形 4"/>
          <p:cNvSpPr/>
          <p:nvPr/>
        </p:nvSpPr>
        <p:spPr>
          <a:xfrm>
            <a:off x="1019175" y="1006158"/>
            <a:ext cx="3595688" cy="5238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0" i="0" u="none" strike="noStrike" kern="100" cap="none" spc="0" normalizeH="0" baseline="0" noProof="0" dirty="0">
                <a:ln>
                  <a:noFill/>
                </a:ln>
                <a:solidFill>
                  <a:srgbClr val="000008"/>
                </a:solidFill>
                <a:effectLst/>
                <a:uLnTx/>
                <a:uFillTx/>
                <a:latin typeface="黑体" panose="02010609060101010101" charset="-122"/>
                <a:ea typeface="黑体" panose="02010609060101010101" charset="-122"/>
                <a:cs typeface="黑体" panose="02010609060101010101" charset="-122"/>
              </a:rPr>
              <a:t>成立时间</a:t>
            </a:r>
            <a:r>
              <a:rPr kumimoji="0" lang="zh-CN" altLang="en-US" sz="2800" b="0" i="0" u="none" strike="noStrike" kern="100" cap="none" spc="0" normalizeH="0" baseline="0" noProof="0" dirty="0">
                <a:ln>
                  <a:noFill/>
                </a:ln>
                <a:solidFill>
                  <a:srgbClr val="000008"/>
                </a:solidFill>
                <a:effectLst/>
                <a:uLnTx/>
                <a:uFillTx/>
                <a:latin typeface="黑体" panose="02010609060101010101" charset="-122"/>
                <a:ea typeface="黑体" panose="02010609060101010101" charset="-122"/>
                <a:cs typeface="黑体" panose="02010609060101010101" charset="-122"/>
              </a:rPr>
              <a:t>的特殊规定</a:t>
            </a:r>
            <a:r>
              <a:rPr kumimoji="0" lang="zh-CN" altLang="zh-CN" sz="2800" b="0" i="0" u="none" strike="noStrike" kern="100" cap="none" spc="0" normalizeH="0" baseline="0" noProof="0" dirty="0">
                <a:ln>
                  <a:noFill/>
                </a:ln>
                <a:solidFill>
                  <a:srgbClr val="000008"/>
                </a:solidFill>
                <a:effectLst/>
                <a:uLnTx/>
                <a:uFillTx/>
                <a:latin typeface="黑体" panose="02010609060101010101" charset="-122"/>
                <a:ea typeface="黑体" panose="02010609060101010101" charset="-122"/>
                <a:cs typeface="黑体" panose="02010609060101010101" charset="-122"/>
              </a:rPr>
              <a:t> </a:t>
            </a:r>
            <a:endParaRPr kumimoji="0" lang="zh-CN" altLang="en-US" sz="2800" b="0" i="0" u="none" strike="noStrike" kern="1200" cap="none" spc="0" normalizeH="0" baseline="0" noProof="0" dirty="0">
              <a:ln>
                <a:noFill/>
              </a:ln>
              <a:solidFill>
                <a:srgbClr val="00000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2283619" y="-1826419"/>
            <a:ext cx="914400" cy="548163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1267" name="图片 12"/>
          <p:cNvPicPr>
            <a:picLocks noChangeAspect="1" noChangeArrowheads="1"/>
          </p:cNvPicPr>
          <p:nvPr/>
        </p:nvPicPr>
        <p:blipFill>
          <a:blip r:embed="rId3" cstate="print"/>
          <a:srcRect/>
          <a:stretch>
            <a:fillRect/>
          </a:stretch>
        </p:blipFill>
        <p:spPr bwMode="auto">
          <a:xfrm>
            <a:off x="6335713" y="5210175"/>
            <a:ext cx="5865812" cy="1657350"/>
          </a:xfrm>
          <a:prstGeom prst="rect">
            <a:avLst/>
          </a:prstGeom>
          <a:noFill/>
          <a:ln w="9525">
            <a:noFill/>
            <a:miter lim="800000"/>
            <a:headEnd/>
            <a:tailEnd/>
          </a:ln>
        </p:spPr>
      </p:pic>
      <p:grpSp>
        <p:nvGrpSpPr>
          <p:cNvPr id="11268" name="组合 34"/>
          <p:cNvGrpSpPr/>
          <p:nvPr/>
        </p:nvGrpSpPr>
        <p:grpSpPr bwMode="auto">
          <a:xfrm>
            <a:off x="1360761" y="2171614"/>
            <a:ext cx="722226" cy="722225"/>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0" name="椭圆 29"/>
            <p:cNvSpPr/>
            <p:nvPr/>
          </p:nvSpPr>
          <p:spPr>
            <a:xfrm>
              <a:off x="1242179" y="2344734"/>
              <a:ext cx="1385873" cy="1385879"/>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11271" name="KSO_Shape"/>
            <p:cNvSpPr>
              <a:spLocks noChangeArrowheads="1"/>
            </p:cNvSpPr>
            <p:nvPr/>
          </p:nvSpPr>
          <p:spPr bwMode="auto">
            <a:xfrm>
              <a:off x="1480150" y="2597150"/>
              <a:ext cx="909932" cy="881046"/>
            </a:xfrm>
            <a:custGeom>
              <a:avLst/>
              <a:gdLst/>
              <a:ahLst/>
              <a:cxnLst>
                <a:cxn ang="0">
                  <a:pos x="8267042" y="3603669"/>
                </a:cxn>
                <a:cxn ang="0">
                  <a:pos x="8503636" y="3603669"/>
                </a:cxn>
                <a:cxn ang="0">
                  <a:pos x="8894206" y="4343392"/>
                </a:cxn>
                <a:cxn ang="0">
                  <a:pos x="6963891" y="7249712"/>
                </a:cxn>
                <a:cxn ang="0">
                  <a:pos x="6509479" y="7475008"/>
                </a:cxn>
                <a:cxn ang="0">
                  <a:pos x="5375325" y="7475008"/>
                </a:cxn>
                <a:cxn ang="0">
                  <a:pos x="5375325" y="8391212"/>
                </a:cxn>
                <a:cxn ang="0">
                  <a:pos x="5225106" y="8639038"/>
                </a:cxn>
                <a:cxn ang="0">
                  <a:pos x="5086153" y="8672833"/>
                </a:cxn>
                <a:cxn ang="0">
                  <a:pos x="4909646" y="8620263"/>
                </a:cxn>
                <a:cxn ang="0">
                  <a:pos x="4027109" y="8023229"/>
                </a:cxn>
                <a:cxn ang="0">
                  <a:pos x="3163349" y="8620263"/>
                </a:cxn>
                <a:cxn ang="0">
                  <a:pos x="2847889" y="8639038"/>
                </a:cxn>
                <a:cxn ang="0">
                  <a:pos x="2686404" y="8391212"/>
                </a:cxn>
                <a:cxn ang="0">
                  <a:pos x="2686404" y="6100701"/>
                </a:cxn>
                <a:cxn ang="0">
                  <a:pos x="3170860" y="5131928"/>
                </a:cxn>
                <a:cxn ang="0">
                  <a:pos x="3324835" y="5090624"/>
                </a:cxn>
                <a:cxn ang="0">
                  <a:pos x="5690785" y="5090624"/>
                </a:cxn>
                <a:cxn ang="0">
                  <a:pos x="5367814" y="6280938"/>
                </a:cxn>
                <a:cxn ang="0">
                  <a:pos x="6227818" y="6280938"/>
                </a:cxn>
                <a:cxn ang="0">
                  <a:pos x="8267042" y="3603669"/>
                </a:cxn>
                <a:cxn ang="0">
                  <a:pos x="6109875" y="128"/>
                </a:cxn>
                <a:cxn ang="0">
                  <a:pos x="8198796" y="137601"/>
                </a:cxn>
                <a:cxn ang="0">
                  <a:pos x="8578069" y="884757"/>
                </a:cxn>
                <a:cxn ang="0">
                  <a:pos x="6208552" y="3974753"/>
                </a:cxn>
                <a:cxn ang="0">
                  <a:pos x="5780461" y="4177498"/>
                </a:cxn>
                <a:cxn ang="0">
                  <a:pos x="2209285" y="4177498"/>
                </a:cxn>
                <a:cxn ang="0">
                  <a:pos x="1150325" y="5476573"/>
                </a:cxn>
                <a:cxn ang="0">
                  <a:pos x="1799971" y="6223729"/>
                </a:cxn>
                <a:cxn ang="0">
                  <a:pos x="2085365" y="6280047"/>
                </a:cxn>
                <a:cxn ang="0">
                  <a:pos x="2085365" y="7473994"/>
                </a:cxn>
                <a:cxn ang="0">
                  <a:pos x="53813" y="5720619"/>
                </a:cxn>
                <a:cxn ang="0">
                  <a:pos x="65078" y="4729417"/>
                </a:cxn>
                <a:cxn ang="0">
                  <a:pos x="2716235" y="670748"/>
                </a:cxn>
                <a:cxn ang="0">
                  <a:pos x="3516088" y="227711"/>
                </a:cxn>
                <a:cxn ang="0">
                  <a:pos x="6109875" y="128"/>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w="9525">
              <a:noFill/>
              <a:round/>
            </a:ln>
          </p:spPr>
          <p:txBody>
            <a:bodyPr/>
            <a:lstStyle/>
            <a:p>
              <a:endParaRPr lang="zh-CN" altLang="en-US"/>
            </a:p>
          </p:txBody>
        </p:sp>
      </p:grpSp>
      <p:sp>
        <p:nvSpPr>
          <p:cNvPr id="11276" name="文本框 39"/>
          <p:cNvSpPr txBox="1">
            <a:spLocks noChangeArrowheads="1"/>
          </p:cNvSpPr>
          <p:nvPr/>
        </p:nvSpPr>
        <p:spPr bwMode="auto">
          <a:xfrm>
            <a:off x="2896235" y="2244725"/>
            <a:ext cx="2155825" cy="675005"/>
          </a:xfrm>
          <a:prstGeom prst="rect">
            <a:avLst/>
          </a:prstGeom>
          <a:noFill/>
          <a:ln w="9525">
            <a:noFill/>
            <a:miter lim="800000"/>
          </a:ln>
        </p:spPr>
        <p:txBody>
          <a:bodyPr wrap="square">
            <a:noAutofit/>
          </a:bodyPr>
          <a:lstStyle/>
          <a:p>
            <a:r>
              <a:rPr lang="zh-CN" altLang="en-US" sz="3200">
                <a:solidFill>
                  <a:srgbClr val="4B649F"/>
                </a:solidFill>
              </a:rPr>
              <a:t>第一部分</a:t>
            </a:r>
          </a:p>
        </p:txBody>
      </p:sp>
      <p:sp>
        <p:nvSpPr>
          <p:cNvPr id="11278" name="文本框 44"/>
          <p:cNvSpPr txBox="1">
            <a:spLocks noChangeArrowheads="1"/>
          </p:cNvSpPr>
          <p:nvPr/>
        </p:nvSpPr>
        <p:spPr bwMode="auto">
          <a:xfrm>
            <a:off x="4066540" y="2098675"/>
            <a:ext cx="6355715" cy="821055"/>
          </a:xfrm>
          <a:prstGeom prst="rect">
            <a:avLst/>
          </a:prstGeom>
          <a:noFill/>
          <a:ln w="9525">
            <a:noFill/>
            <a:miter lim="800000"/>
          </a:ln>
        </p:spPr>
        <p:txBody>
          <a:bodyPr wrap="square">
            <a:noAutofit/>
          </a:bodyPr>
          <a:lstStyle/>
          <a:p>
            <a:pPr algn="ctr">
              <a:lnSpc>
                <a:spcPct val="150000"/>
              </a:lnSpc>
            </a:pPr>
            <a:r>
              <a:rPr lang="zh-CN" altLang="en-US" sz="3200">
                <a:solidFill>
                  <a:srgbClr val="4B649F"/>
                </a:solidFill>
              </a:rPr>
              <a:t>调查范围</a:t>
            </a:r>
          </a:p>
          <a:p>
            <a:pPr algn="ctr">
              <a:lnSpc>
                <a:spcPct val="150000"/>
              </a:lnSpc>
            </a:pPr>
            <a:endParaRPr lang="zh-CN" altLang="en-US" sz="3200">
              <a:solidFill>
                <a:srgbClr val="4B649F"/>
              </a:solidFill>
            </a:endParaRPr>
          </a:p>
        </p:txBody>
      </p:sp>
      <p:sp>
        <p:nvSpPr>
          <p:cNvPr id="11279" name="文本框 44"/>
          <p:cNvSpPr txBox="1">
            <a:spLocks noChangeArrowheads="1"/>
          </p:cNvSpPr>
          <p:nvPr/>
        </p:nvSpPr>
        <p:spPr bwMode="auto">
          <a:xfrm>
            <a:off x="1504950" y="514350"/>
            <a:ext cx="3871913" cy="737235"/>
          </a:xfrm>
          <a:prstGeom prst="rect">
            <a:avLst/>
          </a:prstGeom>
          <a:noFill/>
          <a:ln w="9525">
            <a:noFill/>
            <a:miter lim="800000"/>
          </a:ln>
        </p:spPr>
        <p:txBody>
          <a:bodyPr>
            <a:spAutoFit/>
          </a:bodyPr>
          <a:lstStyle/>
          <a:p>
            <a:pPr algn="ctr">
              <a:lnSpc>
                <a:spcPct val="150000"/>
              </a:lnSpc>
            </a:pPr>
            <a:r>
              <a:rPr lang="zh-CN" altLang="en-US" sz="2800" b="1">
                <a:solidFill>
                  <a:schemeClr val="bg1"/>
                </a:solidFill>
                <a:sym typeface="微软雅黑" panose="020B0503020204020204" pitchFamily="34" charset="-122"/>
              </a:rPr>
              <a:t>统计报表制度说明</a:t>
            </a:r>
          </a:p>
        </p:txBody>
      </p:sp>
      <p:sp>
        <p:nvSpPr>
          <p:cNvPr id="3" name="文本框 2"/>
          <p:cNvSpPr txBox="1"/>
          <p:nvPr/>
        </p:nvSpPr>
        <p:spPr>
          <a:xfrm>
            <a:off x="324223380" y="322788280"/>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636580515" y="638778250"/>
            <a:ext cx="4064000" cy="368300"/>
          </a:xfrm>
          <a:prstGeom prst="rect">
            <a:avLst/>
          </a:prstGeom>
          <a:noFill/>
        </p:spPr>
        <p:txBody>
          <a:bodyPr wrap="square" rtlCol="0">
            <a:spAutoFit/>
          </a:bodyPr>
          <a:lstStyle/>
          <a:p>
            <a:endParaRPr lang="zh-CN" altLang="en-US"/>
          </a:p>
        </p:txBody>
      </p:sp>
      <p:sp>
        <p:nvSpPr>
          <p:cNvPr id="5" name="文本框 4"/>
          <p:cNvSpPr txBox="1"/>
          <p:nvPr/>
        </p:nvSpPr>
        <p:spPr>
          <a:xfrm>
            <a:off x="948937650" y="954768220"/>
            <a:ext cx="4064000" cy="368300"/>
          </a:xfrm>
          <a:prstGeom prst="rect">
            <a:avLst/>
          </a:prstGeom>
          <a:noFill/>
        </p:spPr>
        <p:txBody>
          <a:bodyPr wrap="square" rtlCol="0">
            <a:spAutoFit/>
          </a:bodyPr>
          <a:lstStyle/>
          <a:p>
            <a:endParaRPr lang="zh-CN" altLang="en-US"/>
          </a:p>
        </p:txBody>
      </p:sp>
      <p:sp>
        <p:nvSpPr>
          <p:cNvPr id="6" name="文本框 5"/>
          <p:cNvSpPr txBox="1"/>
          <p:nvPr/>
        </p:nvSpPr>
        <p:spPr>
          <a:xfrm>
            <a:off x="1261294785" y="1270758190"/>
            <a:ext cx="4064000" cy="368300"/>
          </a:xfrm>
          <a:prstGeom prst="rect">
            <a:avLst/>
          </a:prstGeom>
          <a:noFill/>
        </p:spPr>
        <p:txBody>
          <a:bodyPr wrap="square" rtlCol="0">
            <a:spAutoFit/>
          </a:bodyPr>
          <a:lstStyle/>
          <a:p>
            <a:endParaRPr lang="zh-CN" altLang="en-US"/>
          </a:p>
        </p:txBody>
      </p:sp>
      <p:sp>
        <p:nvSpPr>
          <p:cNvPr id="7" name="文本框 6"/>
          <p:cNvSpPr txBox="1"/>
          <p:nvPr/>
        </p:nvSpPr>
        <p:spPr>
          <a:xfrm>
            <a:off x="1573651920" y="1586748160"/>
            <a:ext cx="4064000" cy="368300"/>
          </a:xfrm>
          <a:prstGeom prst="rect">
            <a:avLst/>
          </a:prstGeom>
          <a:noFill/>
        </p:spPr>
        <p:txBody>
          <a:bodyPr wrap="square" rtlCol="0">
            <a:spAutoFit/>
          </a:bodyPr>
          <a:lstStyle/>
          <a:p>
            <a:endParaRPr lang="zh-CN" altLang="en-US"/>
          </a:p>
        </p:txBody>
      </p:sp>
      <p:sp>
        <p:nvSpPr>
          <p:cNvPr id="8" name="文本框 7"/>
          <p:cNvSpPr txBox="1"/>
          <p:nvPr/>
        </p:nvSpPr>
        <p:spPr>
          <a:xfrm>
            <a:off x="1228381465" y="1902738130"/>
            <a:ext cx="4064000" cy="368300"/>
          </a:xfrm>
          <a:prstGeom prst="rect">
            <a:avLst/>
          </a:prstGeom>
          <a:noFill/>
        </p:spPr>
        <p:txBody>
          <a:bodyPr wrap="square" rtlCol="0">
            <a:spAutoFit/>
          </a:bodyPr>
          <a:lstStyle/>
          <a:p>
            <a:endParaRPr lang="zh-CN" altLang="en-US"/>
          </a:p>
        </p:txBody>
      </p:sp>
      <p:sp>
        <p:nvSpPr>
          <p:cNvPr id="9" name="文本框 8"/>
          <p:cNvSpPr txBox="1"/>
          <p:nvPr/>
        </p:nvSpPr>
        <p:spPr>
          <a:xfrm>
            <a:off x="896275830" y="2147483647"/>
            <a:ext cx="4064000" cy="368300"/>
          </a:xfrm>
          <a:prstGeom prst="rect">
            <a:avLst/>
          </a:prstGeom>
          <a:noFill/>
        </p:spPr>
        <p:txBody>
          <a:bodyPr wrap="square" rtlCol="0">
            <a:spAutoFit/>
          </a:bodyPr>
          <a:lstStyle/>
          <a:p>
            <a:endParaRPr lang="zh-CN" altLang="en-US"/>
          </a:p>
        </p:txBody>
      </p:sp>
      <p:sp>
        <p:nvSpPr>
          <p:cNvPr id="10" name="文本框 9"/>
          <p:cNvSpPr txBox="1"/>
          <p:nvPr/>
        </p:nvSpPr>
        <p:spPr>
          <a:xfrm>
            <a:off x="1223025240" y="2147483647"/>
            <a:ext cx="4064000" cy="368300"/>
          </a:xfrm>
          <a:prstGeom prst="rect">
            <a:avLst/>
          </a:prstGeom>
          <a:noFill/>
        </p:spPr>
        <p:txBody>
          <a:bodyPr wrap="square" rtlCol="0">
            <a:spAutoFit/>
          </a:bodyPr>
          <a:lstStyle/>
          <a:p>
            <a:endParaRPr lang="zh-CN" altLang="en-US"/>
          </a:p>
        </p:txBody>
      </p:sp>
      <p:sp>
        <p:nvSpPr>
          <p:cNvPr id="12" name="文本框 11"/>
          <p:cNvSpPr txBox="1"/>
          <p:nvPr/>
        </p:nvSpPr>
        <p:spPr>
          <a:xfrm>
            <a:off x="1538050010" y="2147483647"/>
            <a:ext cx="4064000" cy="368300"/>
          </a:xfrm>
          <a:prstGeom prst="rect">
            <a:avLst/>
          </a:prstGeom>
          <a:noFill/>
        </p:spPr>
        <p:txBody>
          <a:bodyPr wrap="square" rtlCol="0">
            <a:spAutoFit/>
          </a:bodyPr>
          <a:lstStyle/>
          <a:p>
            <a:endParaRPr lang="zh-CN" altLang="en-US"/>
          </a:p>
        </p:txBody>
      </p:sp>
      <p:sp>
        <p:nvSpPr>
          <p:cNvPr id="13" name="文本框 12"/>
          <p:cNvSpPr txBox="1"/>
          <p:nvPr/>
        </p:nvSpPr>
        <p:spPr>
          <a:xfrm>
            <a:off x="1853074780" y="2147483647"/>
            <a:ext cx="4064000" cy="368300"/>
          </a:xfrm>
          <a:prstGeom prst="rect">
            <a:avLst/>
          </a:prstGeom>
          <a:noFill/>
        </p:spPr>
        <p:txBody>
          <a:bodyPr wrap="square" rtlCol="0">
            <a:spAutoFit/>
          </a:bodyPr>
          <a:lstStyle/>
          <a:p>
            <a:endParaRPr lang="zh-CN" altLang="en-US"/>
          </a:p>
        </p:txBody>
      </p:sp>
      <p:sp>
        <p:nvSpPr>
          <p:cNvPr id="14" name="文本框 40"/>
          <p:cNvSpPr txBox="1">
            <a:spLocks noChangeArrowheads="1"/>
          </p:cNvSpPr>
          <p:nvPr/>
        </p:nvSpPr>
        <p:spPr bwMode="auto">
          <a:xfrm>
            <a:off x="2928893" y="3641325"/>
            <a:ext cx="2448407" cy="498277"/>
          </a:xfrm>
          <a:prstGeom prst="rect">
            <a:avLst/>
          </a:prstGeom>
          <a:noFill/>
          <a:ln w="9525">
            <a:noFill/>
            <a:miter lim="800000"/>
          </a:ln>
        </p:spPr>
        <p:txBody>
          <a:bodyPr wrap="square">
            <a:noAutofit/>
          </a:bodyPr>
          <a:lstStyle/>
          <a:p>
            <a:r>
              <a:rPr lang="zh-CN" altLang="en-US" sz="3200" dirty="0" smtClean="0">
                <a:solidFill>
                  <a:srgbClr val="4B649F"/>
                </a:solidFill>
              </a:rPr>
              <a:t>第二部分</a:t>
            </a:r>
            <a:endParaRPr lang="zh-CN" altLang="en-US" sz="3200" dirty="0">
              <a:solidFill>
                <a:srgbClr val="4B649F"/>
              </a:solidFill>
            </a:endParaRPr>
          </a:p>
        </p:txBody>
      </p:sp>
      <p:sp>
        <p:nvSpPr>
          <p:cNvPr id="15" name="文本框 44"/>
          <p:cNvSpPr txBox="1">
            <a:spLocks noChangeArrowheads="1"/>
          </p:cNvSpPr>
          <p:nvPr/>
        </p:nvSpPr>
        <p:spPr bwMode="auto">
          <a:xfrm>
            <a:off x="4484370" y="3467690"/>
            <a:ext cx="5630545" cy="829945"/>
          </a:xfrm>
          <a:prstGeom prst="rect">
            <a:avLst/>
          </a:prstGeom>
          <a:noFill/>
          <a:ln w="9525">
            <a:noFill/>
            <a:miter lim="800000"/>
          </a:ln>
        </p:spPr>
        <p:txBody>
          <a:bodyPr wrap="square">
            <a:spAutoFit/>
          </a:bodyPr>
          <a:lstStyle/>
          <a:p>
            <a:pPr algn="ctr">
              <a:lnSpc>
                <a:spcPct val="150000"/>
              </a:lnSpc>
            </a:pPr>
            <a:r>
              <a:rPr lang="zh-CN" altLang="en-US" sz="3200">
                <a:solidFill>
                  <a:srgbClr val="4B649F"/>
                </a:solidFill>
                <a:sym typeface="+mn-ea"/>
              </a:rPr>
              <a:t>主要指标</a:t>
            </a:r>
          </a:p>
        </p:txBody>
      </p:sp>
      <p:grpSp>
        <p:nvGrpSpPr>
          <p:cNvPr id="12295" name="组合 37"/>
          <p:cNvGrpSpPr/>
          <p:nvPr/>
        </p:nvGrpSpPr>
        <p:grpSpPr>
          <a:xfrm>
            <a:off x="1390015" y="3531825"/>
            <a:ext cx="687070" cy="702945"/>
            <a:chOff x="7366499" y="2234042"/>
            <a:chExt cx="1607262" cy="1607262"/>
          </a:xfrm>
        </p:grpSpPr>
        <p:sp>
          <p:nvSpPr>
            <p:cNvPr id="28" name="椭圆 27"/>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 name="椭圆 32"/>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298" name="KSO_Shape"/>
            <p:cNvSpPr/>
            <p:nvPr/>
          </p:nvSpPr>
          <p:spPr>
            <a:xfrm>
              <a:off x="7767760" y="2635303"/>
              <a:ext cx="804740" cy="804740"/>
            </a:xfrm>
            <a:custGeom>
              <a:avLst/>
              <a:gdLst/>
              <a:ahLst/>
              <a:cxnLst>
                <a:cxn ang="0">
                  <a:pos x="790395" y="137674"/>
                </a:cxn>
                <a:cxn ang="0">
                  <a:pos x="753099" y="174552"/>
                </a:cxn>
                <a:cxn ang="0">
                  <a:pos x="629119" y="51423"/>
                </a:cxn>
                <a:cxn ang="0">
                  <a:pos x="666416" y="14341"/>
                </a:cxn>
                <a:cxn ang="0">
                  <a:pos x="714368" y="12907"/>
                </a:cxn>
                <a:cxn ang="0">
                  <a:pos x="791830" y="89734"/>
                </a:cxn>
                <a:cxn ang="0">
                  <a:pos x="790395" y="137674"/>
                </a:cxn>
                <a:cxn ang="0">
                  <a:pos x="461491" y="464446"/>
                </a:cxn>
                <a:cxn ang="0">
                  <a:pos x="337511" y="341113"/>
                </a:cxn>
                <a:cxn ang="0">
                  <a:pos x="610266" y="70066"/>
                </a:cxn>
                <a:cxn ang="0">
                  <a:pos x="734246" y="193400"/>
                </a:cxn>
                <a:cxn ang="0">
                  <a:pos x="461491" y="464446"/>
                </a:cxn>
                <a:cxn ang="0">
                  <a:pos x="444277" y="481451"/>
                </a:cxn>
                <a:cxn ang="0">
                  <a:pos x="270706" y="530825"/>
                </a:cxn>
                <a:cxn ang="0">
                  <a:pos x="320298" y="358322"/>
                </a:cxn>
                <a:cxn ang="0">
                  <a:pos x="444277" y="481451"/>
                </a:cxn>
                <a:cxn ang="0">
                  <a:pos x="157792" y="101412"/>
                </a:cxn>
                <a:cxn ang="0">
                  <a:pos x="80331" y="179059"/>
                </a:cxn>
                <a:cxn ang="0">
                  <a:pos x="80331" y="646988"/>
                </a:cxn>
                <a:cxn ang="0">
                  <a:pos x="157792" y="724430"/>
                </a:cxn>
                <a:cxn ang="0">
                  <a:pos x="626046" y="724430"/>
                </a:cxn>
                <a:cxn ang="0">
                  <a:pos x="703507" y="646988"/>
                </a:cxn>
                <a:cxn ang="0">
                  <a:pos x="703507" y="339474"/>
                </a:cxn>
                <a:cxn ang="0">
                  <a:pos x="783633" y="261827"/>
                </a:cxn>
                <a:cxn ang="0">
                  <a:pos x="783633" y="675465"/>
                </a:cxn>
                <a:cxn ang="0">
                  <a:pos x="651866" y="804740"/>
                </a:cxn>
                <a:cxn ang="0">
                  <a:pos x="129308" y="804740"/>
                </a:cxn>
                <a:cxn ang="0">
                  <a:pos x="0" y="675465"/>
                </a:cxn>
                <a:cxn ang="0">
                  <a:pos x="0" y="158367"/>
                </a:cxn>
                <a:cxn ang="0">
                  <a:pos x="129308" y="21102"/>
                </a:cxn>
                <a:cxn ang="0">
                  <a:pos x="543051" y="21102"/>
                </a:cxn>
                <a:cxn ang="0">
                  <a:pos x="465384" y="101412"/>
                </a:cxn>
                <a:cxn ang="0">
                  <a:pos x="157792" y="101412"/>
                </a:cxn>
              </a:cxnLst>
              <a:rect l="0" t="0" r="0" b="0"/>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w="9525">
              <a:noFill/>
            </a:ln>
          </p:spPr>
          <p:txBody>
            <a:bodyPr/>
            <a:lstStyle/>
            <a:p>
              <a:endParaRPr lang="zh-CN" altLang="en-US"/>
            </a:p>
          </p:txBody>
        </p:sp>
      </p:grpSp>
      <p:pic>
        <p:nvPicPr>
          <p:cNvPr id="11274" name="图片 2" descr="五经普LOGO透明底"/>
          <p:cNvPicPr>
            <a:picLocks noChangeAspect="1"/>
          </p:cNvPicPr>
          <p:nvPr/>
        </p:nvPicPr>
        <p:blipFill>
          <a:blip r:embed="rId4" cstate="print"/>
          <a:stretch>
            <a:fillRect/>
          </a:stretch>
        </p:blipFill>
        <p:spPr>
          <a:xfrm>
            <a:off x="144780" y="125095"/>
            <a:ext cx="1577975" cy="157797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a:off x="2623185" y="2538730"/>
            <a:ext cx="668020" cy="381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联系方式</a:t>
            </a:r>
          </a:p>
        </p:txBody>
      </p:sp>
      <p:sp>
        <p:nvSpPr>
          <p:cNvPr id="5" name="文本框 4"/>
          <p:cNvSpPr txBox="1"/>
          <p:nvPr/>
        </p:nvSpPr>
        <p:spPr>
          <a:xfrm>
            <a:off x="1482090" y="1366520"/>
            <a:ext cx="9227185" cy="1940560"/>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endParaRPr lang="en-US" altLang="zh-CN" sz="1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900"/>
              </a:spcAft>
            </a:pPr>
            <a:r>
              <a:rPr lang="en-US" altLang="zh-CN" sz="2400">
                <a:solidFill>
                  <a:schemeClr val="tx1"/>
                </a:solidFill>
                <a:latin typeface="仿宋" panose="02010609060101010101" charset="-122"/>
                <a:ea typeface="仿宋" panose="02010609060101010101" charset="-122"/>
                <a:cs typeface="仿宋" panose="02010609060101010101" charset="-122"/>
              </a:rPr>
              <a:t>  1.</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固定电话或移动电话至少填写一</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项；</a:t>
            </a:r>
          </a:p>
          <a:p>
            <a:pPr algn="l" eaLnBrk="1" latinLnBrk="0" hangingPunct="1">
              <a:lnSpc>
                <a:spcPts val="2780"/>
              </a:lnSpc>
              <a:spcBef>
                <a:spcPts val="300"/>
              </a:spcBef>
              <a:spcAft>
                <a:spcPts val="900"/>
              </a:spcAft>
            </a:pP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2.</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填写</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固定电话的，还需要填写长途区号，如果有分机号的也需要填写</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a:t>
            </a:r>
          </a:p>
        </p:txBody>
      </p:sp>
      <p:sp>
        <p:nvSpPr>
          <p:cNvPr id="3" name="文本框 2"/>
          <p:cNvSpPr txBox="1"/>
          <p:nvPr/>
        </p:nvSpPr>
        <p:spPr>
          <a:xfrm>
            <a:off x="1482725" y="3636010"/>
            <a:ext cx="9227185" cy="2140585"/>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a:solidFill>
                  <a:srgbClr val="FF0000"/>
                </a:solidFill>
                <a:latin typeface="仿宋" panose="02010609060101010101" charset="-122"/>
                <a:ea typeface="仿宋" panose="02010609060101010101" charset="-122"/>
                <a:cs typeface="仿宋" panose="02010609060101010101" charset="-122"/>
              </a:rPr>
              <a:t>审核要求：</a:t>
            </a:r>
            <a:endParaRPr lang="en-US" altLang="zh-CN" sz="1400">
              <a:solidFill>
                <a:schemeClr val="tx1"/>
              </a:solidFill>
              <a:latin typeface="仿宋_GB2312" panose="02010609030101010101" charset="-122"/>
              <a:ea typeface="仿宋_GB2312" panose="02010609030101010101" charset="-122"/>
              <a:cs typeface="仿宋_GB2312" panose="02010609030101010101" charset="-122"/>
            </a:endParaRPr>
          </a:p>
          <a:p>
            <a:pPr eaLnBrk="1" latinLnBrk="0" hangingPunct="1">
              <a:lnSpc>
                <a:spcPts val="3000"/>
              </a:lnSpc>
              <a:spcAft>
                <a:spcPts val="1200"/>
              </a:spcAft>
              <a:buNone/>
            </a:pPr>
            <a:r>
              <a:rPr lang="en-US" altLang="zh-CN" sz="2400">
                <a:solidFill>
                  <a:schemeClr val="tx1"/>
                </a:solidFill>
                <a:latin typeface="仿宋_GB2312" panose="02010609030101010101" charset="-122"/>
                <a:ea typeface="仿宋_GB2312" panose="02010609030101010101" charset="-122"/>
                <a:cs typeface="仿宋_GB2312" panose="02010609030101010101" charset="-122"/>
              </a:rPr>
              <a:t>  1.</a:t>
            </a:r>
            <a:r>
              <a:rPr lang="zh-CN" sz="2400" dirty="0">
                <a:solidFill>
                  <a:schemeClr val="tx1"/>
                </a:solidFill>
                <a:latin typeface="仿宋_GB2312" panose="02010609030101010101" charset="-122"/>
                <a:ea typeface="仿宋_GB2312" panose="02010609030101010101" charset="-122"/>
                <a:cs typeface="仿宋_GB2312" panose="02010609030101010101" charset="-122"/>
                <a:sym typeface="+mn-ea"/>
              </a:rPr>
              <a:t>长途区号漏录或非法；</a:t>
            </a:r>
          </a:p>
          <a:p>
            <a:pPr eaLnBrk="1" latinLnBrk="0" hangingPunct="1">
              <a:lnSpc>
                <a:spcPts val="3000"/>
              </a:lnSpc>
              <a:spcAft>
                <a:spcPts val="1200"/>
              </a:spcAft>
              <a:buNone/>
            </a:pP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  2.</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邮政编码漏录或非法。</a:t>
            </a:r>
          </a:p>
          <a:p>
            <a:pPr>
              <a:lnSpc>
                <a:spcPts val="3000"/>
              </a:lnSpc>
              <a:buNone/>
            </a:pPr>
            <a:endPar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flipV="1">
            <a:off x="2654935" y="3547110"/>
            <a:ext cx="17005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所在地地址</a:t>
            </a:r>
          </a:p>
        </p:txBody>
      </p:sp>
      <p:sp>
        <p:nvSpPr>
          <p:cNvPr id="5" name="文本框 4"/>
          <p:cNvSpPr txBox="1"/>
          <p:nvPr/>
        </p:nvSpPr>
        <p:spPr>
          <a:xfrm>
            <a:off x="1285240" y="1274445"/>
            <a:ext cx="9227185" cy="4629150"/>
          </a:xfrm>
          <a:prstGeom prst="rect">
            <a:avLst/>
          </a:prstGeom>
          <a:noFill/>
        </p:spPr>
        <p:txBody>
          <a:bodyPr wrap="square" rtlCol="0">
            <a:spAutoFit/>
          </a:bodyPr>
          <a:lstStyle/>
          <a:p>
            <a:pPr algn="l">
              <a:lnSpc>
                <a:spcPct val="108000"/>
              </a:lnSpc>
              <a:spcBef>
                <a:spcPts val="300"/>
              </a:spcBef>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p>
          <a:p>
            <a:pPr algn="l">
              <a:lnSpc>
                <a:spcPct val="108000"/>
              </a:lnSpc>
              <a:spcBef>
                <a:spcPts val="300"/>
              </a:spcBef>
            </a:pPr>
            <a:endParaRPr lang="en-US" altLang="zh-CN" sz="1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08000"/>
              </a:lnSpc>
              <a:spcBef>
                <a:spcPts val="600"/>
              </a:spcBef>
              <a:spcAft>
                <a:spcPts val="600"/>
              </a:spcAft>
            </a:pPr>
            <a:r>
              <a:rPr lang="en-US" altLang="zh-CN" sz="2400">
                <a:solidFill>
                  <a:schemeClr val="tx1"/>
                </a:solidFill>
                <a:latin typeface="仿宋" panose="02010609060101010101" charset="-122"/>
                <a:ea typeface="仿宋" panose="02010609060101010101" charset="-122"/>
                <a:cs typeface="仿宋" panose="02010609060101010101" charset="-122"/>
              </a:rPr>
              <a:t>  1.</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填写单位实际从事业务活动所在的详细</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地址，</a:t>
            </a:r>
            <a:r>
              <a:rPr lang="zh-CN" altLang="en-US" sz="2400" dirty="0">
                <a:latin typeface="仿宋" panose="02010609060101010101" charset="-122"/>
                <a:ea typeface="仿宋" panose="02010609060101010101" charset="-122"/>
                <a:cs typeface="仿宋" panose="02010609060101010101" charset="-122"/>
                <a:sym typeface="+mn-ea"/>
              </a:rPr>
              <a:t>不能填写通讯号码或通讯信箱号码；</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eaLnBrk="1" latinLnBrk="0" hangingPunct="1">
              <a:lnSpc>
                <a:spcPct val="108000"/>
              </a:lnSpc>
              <a:spcBef>
                <a:spcPts val="600"/>
              </a:spcBef>
              <a:spcAft>
                <a:spcPts val="600"/>
              </a:spcAft>
            </a:pP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2.</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有</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多个从事业务活动地点的，填写起核心或领导作用的</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地点；</a:t>
            </a:r>
          </a:p>
          <a:p>
            <a:pPr algn="l" eaLnBrk="1" latinLnBrk="0" hangingPunct="1">
              <a:lnSpc>
                <a:spcPct val="108000"/>
              </a:lnSpc>
              <a:spcBef>
                <a:spcPts val="600"/>
              </a:spcBef>
              <a:spcAft>
                <a:spcPts val="600"/>
              </a:spcAft>
              <a:buFont typeface="Wingdings" panose="05000000000000000000" pitchFamily="2" charset="2"/>
            </a:pPr>
            <a:r>
              <a:rPr lang="en-US" altLang="zh-CN" sz="2400" dirty="0" smtClean="0">
                <a:latin typeface="仿宋" panose="02010609060101010101" charset="-122"/>
                <a:ea typeface="仿宋" panose="02010609060101010101" charset="-122"/>
                <a:cs typeface="仿宋" panose="02010609060101010101" charset="-122"/>
                <a:sym typeface="+mn-ea"/>
              </a:rPr>
              <a:t>  3.</a:t>
            </a:r>
            <a:r>
              <a:rPr lang="zh-CN" altLang="en-US" sz="2400" dirty="0" smtClean="0">
                <a:latin typeface="仿宋" panose="02010609060101010101" charset="-122"/>
                <a:ea typeface="仿宋" panose="02010609060101010101" charset="-122"/>
                <a:cs typeface="仿宋" panose="02010609060101010101" charset="-122"/>
                <a:sym typeface="+mn-ea"/>
              </a:rPr>
              <a:t>按照</a:t>
            </a:r>
            <a:r>
              <a:rPr lang="zh-CN" altLang="en-US" sz="2400" dirty="0">
                <a:latin typeface="仿宋" panose="02010609060101010101" charset="-122"/>
                <a:ea typeface="仿宋" panose="02010609060101010101" charset="-122"/>
                <a:cs typeface="仿宋" panose="02010609060101010101" charset="-122"/>
                <a:sym typeface="+mn-ea"/>
              </a:rPr>
              <a:t>“</a:t>
            </a:r>
            <a:r>
              <a:rPr lang="zh-CN" altLang="en-US" sz="2400" b="1" dirty="0">
                <a:latin typeface="仿宋" panose="02010609060101010101" charset="-122"/>
                <a:ea typeface="仿宋" panose="02010609060101010101" charset="-122"/>
                <a:cs typeface="仿宋" panose="02010609060101010101" charset="-122"/>
                <a:sym typeface="+mn-ea"/>
              </a:rPr>
              <a:t>北京市</a:t>
            </a:r>
            <a:r>
              <a:rPr lang="en-US" altLang="zh-CN" sz="2400" b="1" dirty="0">
                <a:latin typeface="仿宋" panose="02010609060101010101" charset="-122"/>
                <a:ea typeface="仿宋" panose="02010609060101010101" charset="-122"/>
                <a:cs typeface="仿宋" panose="02010609060101010101" charset="-122"/>
                <a:sym typeface="+mn-ea"/>
              </a:rPr>
              <a:t>XX</a:t>
            </a:r>
            <a:r>
              <a:rPr lang="zh-CN" altLang="en-US" sz="2400" b="1" dirty="0">
                <a:latin typeface="仿宋" panose="02010609060101010101" charset="-122"/>
                <a:ea typeface="仿宋" panose="02010609060101010101" charset="-122"/>
                <a:cs typeface="仿宋" panose="02010609060101010101" charset="-122"/>
                <a:sym typeface="+mn-ea"/>
              </a:rPr>
              <a:t>区</a:t>
            </a:r>
            <a:r>
              <a:rPr lang="en-US" altLang="zh-CN" sz="2400" dirty="0">
                <a:latin typeface="仿宋" panose="02010609060101010101" charset="-122"/>
                <a:ea typeface="仿宋" panose="02010609060101010101" charset="-122"/>
                <a:cs typeface="仿宋" panose="02010609060101010101" charset="-122"/>
                <a:sym typeface="+mn-ea"/>
              </a:rPr>
              <a:t>XX</a:t>
            </a:r>
            <a:r>
              <a:rPr lang="zh-CN" altLang="en-US" sz="2400" dirty="0">
                <a:latin typeface="仿宋" panose="02010609060101010101" charset="-122"/>
                <a:ea typeface="仿宋" panose="02010609060101010101" charset="-122"/>
                <a:cs typeface="仿宋" panose="02010609060101010101" charset="-122"/>
                <a:sym typeface="+mn-ea"/>
              </a:rPr>
              <a:t>路</a:t>
            </a:r>
            <a:r>
              <a:rPr lang="en-US" altLang="zh-CN" sz="2400" dirty="0">
                <a:latin typeface="仿宋" panose="02010609060101010101" charset="-122"/>
                <a:ea typeface="仿宋" panose="02010609060101010101" charset="-122"/>
                <a:cs typeface="仿宋" panose="02010609060101010101" charset="-122"/>
                <a:sym typeface="+mn-ea"/>
              </a:rPr>
              <a:t>XXX</a:t>
            </a:r>
            <a:r>
              <a:rPr lang="zh-CN" altLang="en-US" sz="2400" dirty="0">
                <a:latin typeface="仿宋" panose="02010609060101010101" charset="-122"/>
                <a:ea typeface="仿宋" panose="02010609060101010101" charset="-122"/>
                <a:cs typeface="仿宋" panose="02010609060101010101" charset="-122"/>
                <a:sym typeface="+mn-ea"/>
              </a:rPr>
              <a:t>号</a:t>
            </a:r>
            <a:r>
              <a:rPr lang="en-US" altLang="zh-CN" sz="2400" dirty="0">
                <a:latin typeface="仿宋" panose="02010609060101010101" charset="-122"/>
                <a:ea typeface="仿宋" panose="02010609060101010101" charset="-122"/>
                <a:cs typeface="仿宋" panose="02010609060101010101" charset="-122"/>
                <a:sym typeface="+mn-ea"/>
              </a:rPr>
              <a:t>XX</a:t>
            </a:r>
            <a:r>
              <a:rPr lang="zh-CN" altLang="en-US" sz="2400" dirty="0">
                <a:latin typeface="仿宋" panose="02010609060101010101" charset="-122"/>
                <a:ea typeface="仿宋" panose="02010609060101010101" charset="-122"/>
                <a:cs typeface="仿宋" panose="02010609060101010101" charset="-122"/>
                <a:sym typeface="+mn-ea"/>
              </a:rPr>
              <a:t>层</a:t>
            </a:r>
            <a:r>
              <a:rPr lang="en-US" altLang="zh-CN" sz="2400" dirty="0">
                <a:latin typeface="仿宋" panose="02010609060101010101" charset="-122"/>
                <a:ea typeface="仿宋" panose="02010609060101010101" charset="-122"/>
                <a:cs typeface="仿宋" panose="02010609060101010101" charset="-122"/>
                <a:sym typeface="+mn-ea"/>
              </a:rPr>
              <a:t>XXXX</a:t>
            </a:r>
            <a:r>
              <a:rPr lang="zh-CN" altLang="en-US" sz="2400" dirty="0">
                <a:latin typeface="仿宋" panose="02010609060101010101" charset="-122"/>
                <a:ea typeface="仿宋" panose="02010609060101010101" charset="-122"/>
                <a:cs typeface="仿宋" panose="02010609060101010101" charset="-122"/>
                <a:sym typeface="+mn-ea"/>
              </a:rPr>
              <a:t>室”的方式填写</a:t>
            </a:r>
            <a:r>
              <a:rPr lang="zh-CN" altLang="en-US" sz="2400" smtClean="0">
                <a:latin typeface="仿宋" panose="02010609060101010101" charset="-122"/>
                <a:ea typeface="仿宋" panose="02010609060101010101" charset="-122"/>
                <a:cs typeface="仿宋" panose="02010609060101010101" charset="-122"/>
                <a:sym typeface="+mn-ea"/>
              </a:rPr>
              <a:t>具体、完整的详细地址；</a:t>
            </a:r>
            <a:endPar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eaLnBrk="1" latinLnBrk="0" hangingPunct="1">
              <a:lnSpc>
                <a:spcPct val="108000"/>
              </a:lnSpc>
              <a:spcBef>
                <a:spcPts val="600"/>
              </a:spcBef>
              <a:spcAft>
                <a:spcPts val="600"/>
              </a:spcAft>
              <a:buFont typeface="Wingdings" panose="05000000000000000000" pitchFamily="2" charset="2"/>
            </a:pPr>
            <a:r>
              <a:rPr lang="en-US" altLang="zh-CN" sz="2400" dirty="0" smtClean="0">
                <a:latin typeface="仿宋" panose="02010609060101010101" charset="-122"/>
                <a:ea typeface="仿宋" panose="02010609060101010101" charset="-122"/>
                <a:cs typeface="仿宋" panose="02010609060101010101" charset="-122"/>
                <a:sym typeface="+mn-ea"/>
              </a:rPr>
              <a:t>  4.</a:t>
            </a:r>
            <a:r>
              <a:rPr lang="zh-CN" altLang="en-US" sz="2400" dirty="0" smtClean="0">
                <a:latin typeface="仿宋" panose="02010609060101010101" charset="-122"/>
                <a:ea typeface="仿宋" panose="02010609060101010101" charset="-122"/>
                <a:cs typeface="仿宋" panose="02010609060101010101" charset="-122"/>
                <a:sym typeface="+mn-ea"/>
              </a:rPr>
              <a:t>无法获取门牌号的</a:t>
            </a:r>
            <a:r>
              <a:rPr lang="zh-CN" altLang="en-US" sz="2400" dirty="0">
                <a:latin typeface="仿宋" panose="02010609060101010101" charset="-122"/>
                <a:ea typeface="仿宋" panose="02010609060101010101" charset="-122"/>
                <a:cs typeface="仿宋" panose="02010609060101010101" charset="-122"/>
                <a:sym typeface="+mn-ea"/>
              </a:rPr>
              <a:t>，选取同一区域内附近明显地标性建筑或物体</a:t>
            </a:r>
            <a:r>
              <a:rPr lang="zh-CN" altLang="en-US" sz="2400" dirty="0" smtClean="0">
                <a:latin typeface="仿宋" panose="02010609060101010101" charset="-122"/>
                <a:ea typeface="仿宋" panose="02010609060101010101" charset="-122"/>
                <a:cs typeface="仿宋" panose="02010609060101010101" charset="-122"/>
                <a:sym typeface="+mn-ea"/>
              </a:rPr>
              <a:t>，尽量参考</a:t>
            </a:r>
            <a:r>
              <a:rPr lang="zh-CN" altLang="en-US" sz="2400" dirty="0">
                <a:latin typeface="仿宋" panose="02010609060101010101" charset="-122"/>
                <a:ea typeface="仿宋" panose="02010609060101010101" charset="-122"/>
                <a:cs typeface="仿宋" panose="02010609060101010101" charset="-122"/>
                <a:sym typeface="+mn-ea"/>
              </a:rPr>
              <a:t>“</a:t>
            </a:r>
            <a:r>
              <a:rPr lang="zh-CN" altLang="en-US" sz="2400" b="1" dirty="0">
                <a:latin typeface="仿宋" panose="02010609060101010101" charset="-122"/>
                <a:ea typeface="仿宋" panose="02010609060101010101" charset="-122"/>
                <a:cs typeface="仿宋" panose="02010609060101010101" charset="-122"/>
                <a:sym typeface="+mn-ea"/>
              </a:rPr>
              <a:t>北京市</a:t>
            </a:r>
            <a:r>
              <a:rPr lang="en-US" altLang="zh-CN" sz="2400" b="1" dirty="0">
                <a:latin typeface="仿宋" panose="02010609060101010101" charset="-122"/>
                <a:ea typeface="仿宋" panose="02010609060101010101" charset="-122"/>
                <a:cs typeface="仿宋" panose="02010609060101010101" charset="-122"/>
                <a:sym typeface="+mn-ea"/>
              </a:rPr>
              <a:t>XX</a:t>
            </a:r>
            <a:r>
              <a:rPr lang="zh-CN" altLang="en-US" sz="2400" b="1" dirty="0">
                <a:latin typeface="仿宋" panose="02010609060101010101" charset="-122"/>
                <a:ea typeface="仿宋" panose="02010609060101010101" charset="-122"/>
                <a:cs typeface="仿宋" panose="02010609060101010101" charset="-122"/>
                <a:sym typeface="+mn-ea"/>
              </a:rPr>
              <a:t>区</a:t>
            </a:r>
            <a:r>
              <a:rPr lang="en-US" altLang="zh-CN" sz="2400" b="1" dirty="0">
                <a:latin typeface="仿宋" panose="02010609060101010101" charset="-122"/>
                <a:ea typeface="仿宋" panose="02010609060101010101" charset="-122"/>
                <a:cs typeface="仿宋" panose="02010609060101010101" charset="-122"/>
                <a:sym typeface="+mn-ea"/>
              </a:rPr>
              <a:t>XX</a:t>
            </a:r>
            <a:r>
              <a:rPr lang="zh-CN" altLang="en-US" sz="2400" b="1" dirty="0">
                <a:latin typeface="仿宋" panose="02010609060101010101" charset="-122"/>
                <a:ea typeface="仿宋" panose="02010609060101010101" charset="-122"/>
                <a:cs typeface="仿宋" panose="02010609060101010101" charset="-122"/>
                <a:sym typeface="+mn-ea"/>
              </a:rPr>
              <a:t>镇</a:t>
            </a:r>
            <a:r>
              <a:rPr lang="en-US" altLang="zh-CN" sz="2400" dirty="0">
                <a:latin typeface="仿宋" panose="02010609060101010101" charset="-122"/>
                <a:ea typeface="仿宋" panose="02010609060101010101" charset="-122"/>
                <a:cs typeface="仿宋" panose="02010609060101010101" charset="-122"/>
                <a:sym typeface="+mn-ea"/>
              </a:rPr>
              <a:t>XX</a:t>
            </a:r>
            <a:r>
              <a:rPr lang="zh-CN" altLang="en-US" sz="2400" dirty="0">
                <a:latin typeface="仿宋" panose="02010609060101010101" charset="-122"/>
                <a:ea typeface="仿宋" panose="02010609060101010101" charset="-122"/>
                <a:cs typeface="仿宋" panose="02010609060101010101" charset="-122"/>
                <a:sym typeface="+mn-ea"/>
              </a:rPr>
              <a:t>大桥南</a:t>
            </a:r>
            <a:r>
              <a:rPr lang="en-US" altLang="zh-CN" sz="2400" dirty="0">
                <a:latin typeface="仿宋" panose="02010609060101010101" charset="-122"/>
                <a:ea typeface="仿宋" panose="02010609060101010101" charset="-122"/>
                <a:cs typeface="仿宋" panose="02010609060101010101" charset="-122"/>
                <a:sym typeface="+mn-ea"/>
              </a:rPr>
              <a:t>XX</a:t>
            </a:r>
            <a:r>
              <a:rPr lang="zh-CN" altLang="en-US" sz="2400" dirty="0">
                <a:latin typeface="仿宋" panose="02010609060101010101" charset="-122"/>
                <a:ea typeface="仿宋" panose="02010609060101010101" charset="-122"/>
                <a:cs typeface="仿宋" panose="02010609060101010101" charset="-122"/>
                <a:sym typeface="+mn-ea"/>
              </a:rPr>
              <a:t>米</a:t>
            </a:r>
            <a:r>
              <a:rPr lang="zh-CN" altLang="en-US" sz="2400" dirty="0" smtClean="0">
                <a:latin typeface="仿宋" panose="02010609060101010101" charset="-122"/>
                <a:ea typeface="仿宋" panose="02010609060101010101" charset="-122"/>
                <a:cs typeface="仿宋" panose="02010609060101010101" charset="-122"/>
                <a:sym typeface="+mn-ea"/>
              </a:rPr>
              <a:t>”填写。</a:t>
            </a:r>
            <a:r>
              <a:rPr lang="en-US" altLang="zh-CN" sz="2400" dirty="0" smtClean="0">
                <a:latin typeface="仿宋" panose="02010609060101010101" charset="-122"/>
                <a:ea typeface="仿宋" panose="02010609060101010101" charset="-122"/>
                <a:cs typeface="仿宋" panose="02010609060101010101" charset="-122"/>
                <a:sym typeface="+mn-ea"/>
              </a:rPr>
              <a:t> </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flipV="1">
            <a:off x="2666365" y="4438650"/>
            <a:ext cx="17005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注册地地址</a:t>
            </a:r>
          </a:p>
        </p:txBody>
      </p:sp>
      <p:sp>
        <p:nvSpPr>
          <p:cNvPr id="5" name="文本框 4"/>
          <p:cNvSpPr txBox="1"/>
          <p:nvPr/>
        </p:nvSpPr>
        <p:spPr>
          <a:xfrm>
            <a:off x="1198245" y="1092200"/>
            <a:ext cx="9390380" cy="5078095"/>
          </a:xfrm>
          <a:prstGeom prst="rect">
            <a:avLst/>
          </a:prstGeom>
          <a:noFill/>
        </p:spPr>
        <p:txBody>
          <a:bodyPr wrap="square" rtlCol="0">
            <a:spAutoFit/>
          </a:bodyPr>
          <a:lstStyle/>
          <a:p>
            <a:pPr algn="l" eaLnBrk="1" latinLnBrk="0" hangingPunct="1">
              <a:lnSpc>
                <a:spcPct val="128000"/>
              </a:lnSpc>
              <a:spcBef>
                <a:spcPts val="300"/>
              </a:spcBef>
              <a:spcAft>
                <a:spcPts val="12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a:lnSpc>
                <a:spcPct val="158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smtClean="0">
                <a:latin typeface="仿宋" panose="02010609060101010101" charset="-122"/>
                <a:ea typeface="仿宋" panose="02010609060101010101" charset="-122"/>
                <a:cs typeface="仿宋" panose="02010609060101010101" charset="-122"/>
                <a:sym typeface="微软雅黑" panose="020B0503020204020204" pitchFamily="34" charset="-122"/>
              </a:rPr>
              <a:t>单位在审批登记部门</a:t>
            </a:r>
            <a:r>
              <a:rPr lang="zh-CN" altLang="en-US" sz="2400" dirty="0" smtClean="0">
                <a:solidFill>
                  <a:srgbClr val="FF0000"/>
                </a:solidFill>
                <a:latin typeface="仿宋" panose="02010609060101010101" charset="-122"/>
                <a:ea typeface="仿宋" panose="02010609060101010101" charset="-122"/>
                <a:cs typeface="仿宋" panose="02010609060101010101" charset="-122"/>
                <a:sym typeface="微软雅黑" panose="020B0503020204020204" pitchFamily="34" charset="-122"/>
              </a:rPr>
              <a:t>登记注册</a:t>
            </a:r>
            <a:r>
              <a:rPr lang="zh-CN" altLang="en-US" sz="2400" dirty="0" smtClean="0">
                <a:latin typeface="仿宋" panose="02010609060101010101" charset="-122"/>
                <a:ea typeface="仿宋" panose="02010609060101010101" charset="-122"/>
                <a:cs typeface="仿宋" panose="02010609060101010101" charset="-122"/>
                <a:sym typeface="微软雅黑" panose="020B0503020204020204" pitchFamily="34" charset="-122"/>
              </a:rPr>
              <a:t>的地址，</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根据营业执照、登记</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证书的“住所”“注册地址”等信息</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填写；</a:t>
            </a:r>
          </a:p>
          <a:p>
            <a:pPr algn="l">
              <a:lnSpc>
                <a:spcPct val="158000"/>
              </a:lnSpc>
              <a:spcBef>
                <a:spcPts val="300"/>
              </a:spcBef>
              <a:spcAft>
                <a:spcPts val="300"/>
              </a:spcAft>
            </a:pP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2.</a:t>
            </a:r>
            <a:r>
              <a:rPr lang="zh-CN" altLang="en-US" sz="2400" dirty="0" smtClean="0">
                <a:latin typeface="仿宋" panose="02010609060101010101" charset="-122"/>
                <a:ea typeface="仿宋" panose="02010609060101010101" charset="-122"/>
                <a:cs typeface="仿宋" panose="02010609060101010101" charset="-122"/>
                <a:sym typeface="+mn-ea"/>
              </a:rPr>
              <a:t>填报前，判定“是否与单位所在地详细地址一致”，如选“是”，则系统摘抄所在地内容至注册地；如选“否”，则应填写本指标；</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a:lnSpc>
                <a:spcPct val="158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  3.</a:t>
            </a:r>
            <a:r>
              <a:rPr lang="zh-CN" altLang="en-US" sz="2400" dirty="0" smtClean="0">
                <a:latin typeface="仿宋" panose="02010609060101010101" charset="-122"/>
                <a:ea typeface="仿宋" panose="02010609060101010101" charset="-122"/>
                <a:cs typeface="仿宋" panose="02010609060101010101" charset="-122"/>
                <a:sym typeface="微软雅黑" panose="020B0503020204020204" pitchFamily="34" charset="-122"/>
              </a:rPr>
              <a:t>建筑业单位必须填写；</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a:lnSpc>
                <a:spcPct val="158000"/>
              </a:lnSpc>
              <a:spcAft>
                <a:spcPts val="600"/>
              </a:spcAft>
              <a:buFont typeface="Wingdings" panose="05000000000000000000" pitchFamily="2" charset="2"/>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4.</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地址</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信息填写规范参照单位所在地</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执行。</a:t>
            </a:r>
            <a:endParaRPr lang="en-US" altLang="zh-CN" sz="2400" dirty="0" smtClean="0">
              <a:solidFill>
                <a:schemeClr val="tx1"/>
              </a:solidFill>
              <a:latin typeface="仿宋" panose="02010609060101010101" charset="-122"/>
              <a:ea typeface="仿宋" panose="02010609060101010101" charset="-122"/>
              <a:cs typeface="仿宋" panose="02010609060101010101" charset="-122"/>
            </a:endParaRPr>
          </a:p>
          <a:p>
            <a:pPr algn="l">
              <a:lnSpc>
                <a:spcPct val="128000"/>
              </a:lnSpc>
              <a:spcAft>
                <a:spcPts val="600"/>
              </a:spcAft>
              <a:buFont typeface="Wingdings" panose="05000000000000000000" pitchFamily="2" charset="2"/>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
          <p:cNvPicPr>
            <a:picLocks noChangeAspect="1"/>
          </p:cNvPicPr>
          <p:nvPr/>
        </p:nvPicPr>
        <p:blipFill>
          <a:blip r:embed="rId3"/>
          <a:srcRect t="55254"/>
          <a:stretch>
            <a:fillRect/>
          </a:stretch>
        </p:blipFill>
        <p:spPr>
          <a:xfrm>
            <a:off x="1091565" y="1245870"/>
            <a:ext cx="9399905" cy="4451985"/>
          </a:xfrm>
          <a:prstGeom prst="rect">
            <a:avLst/>
          </a:prstGeom>
        </p:spPr>
      </p:pic>
      <p:cxnSp>
        <p:nvCxnSpPr>
          <p:cNvPr id="3" name="直接连接符 2"/>
          <p:cNvCxnSpPr/>
          <p:nvPr/>
        </p:nvCxnSpPr>
        <p:spPr>
          <a:xfrm>
            <a:off x="2279015" y="1521460"/>
            <a:ext cx="88138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
          <p:cNvPicPr>
            <a:picLocks noChangeAspect="1"/>
          </p:cNvPicPr>
          <p:nvPr/>
        </p:nvPicPr>
        <p:blipFill>
          <a:blip r:embed="rId3"/>
          <a:srcRect t="55254"/>
          <a:stretch>
            <a:fillRect/>
          </a:stretch>
        </p:blipFill>
        <p:spPr>
          <a:xfrm>
            <a:off x="1091565" y="1245870"/>
            <a:ext cx="9399905" cy="4451985"/>
          </a:xfrm>
          <a:prstGeom prst="rect">
            <a:avLst/>
          </a:prstGeom>
        </p:spPr>
      </p:pic>
      <p:cxnSp>
        <p:nvCxnSpPr>
          <p:cNvPr id="3" name="直接连接符 2"/>
          <p:cNvCxnSpPr/>
          <p:nvPr/>
        </p:nvCxnSpPr>
        <p:spPr>
          <a:xfrm>
            <a:off x="2366010" y="1793240"/>
            <a:ext cx="88138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行业类别</a:t>
            </a:r>
            <a:r>
              <a:rPr lang="en-US" altLang="zh-CN" sz="2400" dirty="0">
                <a:solidFill>
                  <a:schemeClr val="accent5"/>
                </a:solidFill>
                <a:latin typeface="方正小标宋简体" panose="02010601030101010101" charset="-122"/>
                <a:ea typeface="方正小标宋简体" panose="02010601030101010101" charset="-122"/>
                <a:sym typeface="+mn-ea"/>
              </a:rPr>
              <a:t>—</a:t>
            </a:r>
            <a:r>
              <a:rPr lang="zh-CN" altLang="en-US" sz="2400" dirty="0">
                <a:solidFill>
                  <a:schemeClr val="accent5"/>
                </a:solidFill>
                <a:latin typeface="方正小标宋简体" panose="02010601030101010101" charset="-122"/>
                <a:ea typeface="方正小标宋简体" panose="02010601030101010101" charset="-122"/>
                <a:sym typeface="+mn-ea"/>
              </a:rPr>
              <a:t>主要业务活动</a:t>
            </a:r>
          </a:p>
        </p:txBody>
      </p:sp>
      <p:sp>
        <p:nvSpPr>
          <p:cNvPr id="5" name="文本框 4"/>
          <p:cNvSpPr txBox="1"/>
          <p:nvPr/>
        </p:nvSpPr>
        <p:spPr>
          <a:xfrm>
            <a:off x="1395095" y="1182370"/>
            <a:ext cx="9476105" cy="3906198"/>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40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主要业务活动不能</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照抄证照上记载的经营</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范围或业务范围；</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eaLnBrk="1" latinLnBrk="0" hangingPunct="1">
              <a:lnSpc>
                <a:spcPct val="140000"/>
              </a:lnSpc>
              <a:spcBef>
                <a:spcPts val="300"/>
              </a:spcBef>
              <a:spcAft>
                <a:spcPts val="300"/>
              </a:spcAft>
            </a:pP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2.</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按照</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各项业务活动的重要程度，或取得收入份额，从高到低依次填写</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1-3</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项主要业务</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活动；</a:t>
            </a:r>
            <a:endPar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endParaRPr>
          </a:p>
          <a:p>
            <a:pPr algn="l" eaLnBrk="1" latinLnBrk="0" hangingPunct="1">
              <a:lnSpc>
                <a:spcPct val="140000"/>
              </a:lnSpc>
              <a:spcBef>
                <a:spcPts val="300"/>
              </a:spcBef>
              <a:spcAft>
                <a:spcPts val="300"/>
              </a:spcAft>
            </a:pP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  </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3.</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按照“动词</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（修饰性定语）名词”或“（修饰性定语）名词</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动词”的形式填写，控制在</a:t>
            </a: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4-10</a:t>
            </a: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个汉字。</a:t>
            </a:r>
          </a:p>
          <a:p>
            <a:pPr algn="l" eaLnBrk="1" latinLnBrk="0" hangingPunct="1">
              <a:lnSpc>
                <a:spcPct val="100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sym typeface="+mn-ea"/>
              </a:rPr>
              <a:t> </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4" name="文本框 3"/>
          <p:cNvSpPr txBox="1"/>
          <p:nvPr/>
        </p:nvSpPr>
        <p:spPr>
          <a:xfrm>
            <a:off x="1644015" y="1310005"/>
            <a:ext cx="9227185" cy="4479925"/>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审核要求：</a:t>
            </a:r>
            <a:endParaRPr lang="en-US" altLang="zh-CN" sz="1400" dirty="0">
              <a:solidFill>
                <a:schemeClr val="tx1"/>
              </a:solidFill>
              <a:latin typeface="仿宋_GB2312" panose="02010609030101010101" charset="-122"/>
              <a:ea typeface="仿宋_GB2312" panose="02010609030101010101" charset="-122"/>
              <a:cs typeface="仿宋_GB2312" panose="02010609030101010101" charset="-122"/>
            </a:endParaRPr>
          </a:p>
          <a:p>
            <a:pPr eaLnBrk="1" latinLnBrk="0" hangingPunct="1">
              <a:lnSpc>
                <a:spcPct val="100000"/>
              </a:lnSpc>
              <a:spcBef>
                <a:spcPts val="600"/>
              </a:spcBef>
              <a:spcAft>
                <a:spcPts val="600"/>
              </a:spcAft>
              <a:buNone/>
            </a:pP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  1.</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rPr>
              <a:t>主要业务活动</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1</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rPr>
              <a:t>不得为空；</a:t>
            </a:r>
            <a:endParaRPr lang="en-US" altLang="zh-CN" sz="2400" dirty="0">
              <a:solidFill>
                <a:schemeClr val="tx1"/>
              </a:solidFill>
              <a:latin typeface="仿宋_GB2312" panose="02010609030101010101" charset="-122"/>
              <a:ea typeface="仿宋_GB2312" panose="02010609030101010101" charset="-122"/>
              <a:cs typeface="仿宋_GB2312" panose="02010609030101010101" charset="-122"/>
            </a:endParaRPr>
          </a:p>
          <a:p>
            <a:pPr eaLnBrk="1" latinLnBrk="0" hangingPunct="1">
              <a:lnSpc>
                <a:spcPct val="100000"/>
              </a:lnSpc>
              <a:spcBef>
                <a:spcPts val="600"/>
              </a:spcBef>
              <a:spcAft>
                <a:spcPts val="600"/>
              </a:spcAft>
              <a:buNone/>
            </a:pPr>
            <a:r>
              <a:rPr lang="en-US" sz="2400" dirty="0">
                <a:latin typeface="仿宋_GB2312" panose="02010609030101010101" charset="-122"/>
                <a:ea typeface="仿宋_GB2312" panose="02010609030101010101" charset="-122"/>
                <a:cs typeface="仿宋_GB2312" panose="02010609030101010101" charset="-122"/>
                <a:sym typeface="+mn-ea"/>
              </a:rPr>
              <a:t>  2.</a:t>
            </a:r>
            <a:r>
              <a:rPr lang="zh-CN" altLang="en-US" sz="2400" dirty="0">
                <a:latin typeface="仿宋_GB2312" panose="02010609030101010101" charset="-122"/>
                <a:ea typeface="仿宋_GB2312" panose="02010609030101010101" charset="-122"/>
                <a:cs typeface="仿宋_GB2312" panose="02010609030101010101" charset="-122"/>
                <a:sym typeface="+mn-ea"/>
              </a:rPr>
              <a:t>主要业务活动中不应包含两种以上动词：</a:t>
            </a:r>
            <a:r>
              <a:rPr lang="en-US" altLang="zh-CN" sz="2400" dirty="0">
                <a:latin typeface="仿宋_GB2312" panose="02010609030101010101" charset="-122"/>
                <a:ea typeface="仿宋_GB2312" panose="02010609030101010101" charset="-122"/>
                <a:cs typeface="仿宋_GB2312" panose="02010609030101010101" charset="-122"/>
                <a:sym typeface="+mn-ea"/>
              </a:rPr>
              <a:t>“</a:t>
            </a:r>
            <a:r>
              <a:rPr lang="zh-CN" altLang="en-US" sz="2400" dirty="0">
                <a:latin typeface="仿宋_GB2312" panose="02010609030101010101" charset="-122"/>
                <a:ea typeface="仿宋_GB2312" panose="02010609030101010101" charset="-122"/>
                <a:cs typeface="仿宋_GB2312" panose="02010609030101010101" charset="-122"/>
                <a:sym typeface="+mn-ea"/>
              </a:rPr>
              <a:t>零售加工食品</a:t>
            </a:r>
            <a:r>
              <a:rPr lang="en-US" altLang="zh-CN" sz="2400" dirty="0">
                <a:latin typeface="仿宋_GB2312" panose="02010609030101010101" charset="-122"/>
                <a:ea typeface="仿宋_GB2312" panose="02010609030101010101" charset="-122"/>
                <a:cs typeface="仿宋_GB2312" panose="02010609030101010101" charset="-122"/>
                <a:sym typeface="+mn-ea"/>
              </a:rPr>
              <a:t>”</a:t>
            </a:r>
            <a:r>
              <a:rPr lang="zh-CN" altLang="en-US" sz="2400" dirty="0">
                <a:latin typeface="仿宋_GB2312" panose="02010609030101010101" charset="-122"/>
                <a:ea typeface="仿宋_GB2312" panose="02010609030101010101" charset="-122"/>
                <a:cs typeface="仿宋_GB2312" panose="02010609030101010101" charset="-122"/>
                <a:sym typeface="+mn-ea"/>
              </a:rPr>
              <a:t>；</a:t>
            </a:r>
            <a:endParaRPr sz="2400" dirty="0">
              <a:latin typeface="仿宋_GB2312" panose="02010609030101010101" charset="-122"/>
              <a:ea typeface="仿宋_GB2312" panose="02010609030101010101" charset="-122"/>
              <a:cs typeface="仿宋_GB2312" panose="02010609030101010101" charset="-122"/>
              <a:sym typeface="+mn-ea"/>
            </a:endParaRPr>
          </a:p>
          <a:p>
            <a:pPr eaLnBrk="1" latinLnBrk="0" hangingPunct="1">
              <a:lnSpc>
                <a:spcPct val="100000"/>
              </a:lnSpc>
              <a:spcBef>
                <a:spcPts val="600"/>
              </a:spcBef>
              <a:spcAft>
                <a:spcPts val="600"/>
              </a:spcAft>
              <a:buNone/>
            </a:pPr>
            <a:r>
              <a:rPr sz="2400" dirty="0">
                <a:latin typeface="仿宋_GB2312" panose="02010609030101010101" charset="-122"/>
                <a:ea typeface="仿宋_GB2312" panose="02010609030101010101" charset="-122"/>
                <a:cs typeface="仿宋_GB2312" panose="02010609030101010101" charset="-122"/>
                <a:sym typeface="+mn-ea"/>
              </a:rPr>
              <a:t> </a:t>
            </a:r>
            <a:r>
              <a:rPr lang="en-US" sz="2400" dirty="0">
                <a:latin typeface="仿宋_GB2312" panose="02010609030101010101" charset="-122"/>
                <a:ea typeface="仿宋_GB2312" panose="02010609030101010101" charset="-122"/>
                <a:cs typeface="仿宋_GB2312" panose="02010609030101010101" charset="-122"/>
                <a:sym typeface="+mn-ea"/>
              </a:rPr>
              <a:t> 3.</a:t>
            </a:r>
            <a:r>
              <a:rPr lang="zh-CN" sz="2400" dirty="0">
                <a:latin typeface="仿宋_GB2312" panose="02010609030101010101" charset="-122"/>
                <a:ea typeface="仿宋_GB2312" panose="02010609030101010101" charset="-122"/>
                <a:cs typeface="仿宋_GB2312" panose="02010609030101010101" charset="-122"/>
                <a:sym typeface="+mn-ea"/>
              </a:rPr>
              <a:t>区分批发与零售，不要填写</a:t>
            </a:r>
            <a:r>
              <a:rPr lang="en-US" altLang="zh-CN" sz="2400" dirty="0">
                <a:latin typeface="仿宋_GB2312" panose="02010609030101010101" charset="-122"/>
                <a:ea typeface="仿宋_GB2312" panose="02010609030101010101" charset="-122"/>
                <a:cs typeface="仿宋_GB2312" panose="02010609030101010101" charset="-122"/>
                <a:sym typeface="+mn-ea"/>
              </a:rPr>
              <a:t>“</a:t>
            </a:r>
            <a:r>
              <a:rPr lang="zh-CN" altLang="en-US" sz="2400" dirty="0">
                <a:latin typeface="仿宋_GB2312" panose="02010609030101010101" charset="-122"/>
                <a:ea typeface="仿宋_GB2312" panose="02010609030101010101" charset="-122"/>
                <a:cs typeface="仿宋_GB2312" panose="02010609030101010101" charset="-122"/>
                <a:sym typeface="+mn-ea"/>
              </a:rPr>
              <a:t>销售、经营、卖</a:t>
            </a:r>
            <a:r>
              <a:rPr lang="en-US" altLang="zh-CN" sz="2400" dirty="0">
                <a:latin typeface="仿宋_GB2312" panose="02010609030101010101" charset="-122"/>
                <a:ea typeface="仿宋_GB2312" panose="02010609030101010101" charset="-122"/>
                <a:cs typeface="仿宋_GB2312" panose="02010609030101010101" charset="-122"/>
                <a:sym typeface="+mn-ea"/>
              </a:rPr>
              <a:t>”</a:t>
            </a:r>
            <a:r>
              <a:rPr lang="zh-CN" altLang="en-US" sz="2400" dirty="0">
                <a:latin typeface="仿宋_GB2312" panose="02010609030101010101" charset="-122"/>
                <a:ea typeface="仿宋_GB2312" panose="02010609030101010101" charset="-122"/>
                <a:cs typeface="仿宋_GB2312" panose="02010609030101010101" charset="-122"/>
                <a:sym typeface="+mn-ea"/>
              </a:rPr>
              <a:t>等词汇；</a:t>
            </a:r>
            <a:endParaRPr lang="zh-CN" sz="2400" dirty="0">
              <a:latin typeface="仿宋_GB2312" panose="02010609030101010101" charset="-122"/>
              <a:ea typeface="仿宋_GB2312" panose="02010609030101010101" charset="-122"/>
              <a:cs typeface="仿宋_GB2312" panose="02010609030101010101" charset="-122"/>
              <a:sym typeface="+mn-ea"/>
            </a:endParaRPr>
          </a:p>
          <a:p>
            <a:pPr eaLnBrk="1" latinLnBrk="0" hangingPunct="1">
              <a:lnSpc>
                <a:spcPct val="100000"/>
              </a:lnSpc>
              <a:spcBef>
                <a:spcPts val="600"/>
              </a:spcBef>
              <a:spcAft>
                <a:spcPts val="600"/>
              </a:spcAft>
              <a:buNone/>
            </a:pP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  4.</a:t>
            </a:r>
            <a:r>
              <a:rPr lang="zh-CN" altLang="en-US" sz="2400" dirty="0">
                <a:latin typeface="仿宋_GB2312" panose="02010609030101010101" charset="-122"/>
                <a:ea typeface="仿宋_GB2312" panose="02010609030101010101" charset="-122"/>
                <a:cs typeface="仿宋_GB2312" panose="02010609030101010101" charset="-122"/>
                <a:sym typeface="FZHei-B01S"/>
              </a:rPr>
              <a:t>建筑业单位</a:t>
            </a:r>
            <a:r>
              <a:rPr lang="zh-CN" altLang="en-US" sz="2400" dirty="0">
                <a:latin typeface="仿宋_GB2312" panose="02010609030101010101" charset="-122"/>
                <a:ea typeface="仿宋_GB2312" panose="02010609030101010101" charset="-122"/>
                <a:cs typeface="仿宋_GB2312" panose="02010609030101010101" charset="-122"/>
                <a:sym typeface="+mn-ea"/>
              </a:rPr>
              <a:t>，应包含“建筑、施工、安装、装饰、装修”中的一个；</a:t>
            </a:r>
          </a:p>
          <a:p>
            <a:pPr eaLnBrk="1" latinLnBrk="0" hangingPunct="1">
              <a:lnSpc>
                <a:spcPct val="100000"/>
              </a:lnSpc>
              <a:spcBef>
                <a:spcPts val="600"/>
              </a:spcBef>
              <a:spcAft>
                <a:spcPts val="600"/>
              </a:spcAft>
              <a:buNone/>
            </a:pPr>
            <a:r>
              <a:rPr lang="zh-CN" altLang="en-US" sz="2400" dirty="0">
                <a:latin typeface="仿宋_GB2312" panose="02010609030101010101" charset="-122"/>
                <a:ea typeface="仿宋_GB2312" panose="02010609030101010101" charset="-122"/>
                <a:cs typeface="仿宋_GB2312" panose="02010609030101010101" charset="-122"/>
                <a:sym typeface="+mn-ea"/>
              </a:rPr>
              <a:t> </a:t>
            </a:r>
            <a:r>
              <a:rPr lang="en-US" altLang="zh-CN" sz="2400" dirty="0">
                <a:latin typeface="仿宋_GB2312" panose="02010609030101010101" charset="-122"/>
                <a:ea typeface="仿宋_GB2312" panose="02010609030101010101" charset="-122"/>
                <a:cs typeface="仿宋_GB2312" panose="02010609030101010101" charset="-122"/>
                <a:sym typeface="+mn-ea"/>
              </a:rPr>
              <a:t> 5.</a:t>
            </a:r>
            <a:r>
              <a:rPr lang="zh-CN" altLang="en-US" sz="2400" dirty="0">
                <a:latin typeface="仿宋_GB2312" panose="02010609030101010101" charset="-122"/>
                <a:ea typeface="仿宋_GB2312" panose="02010609030101010101" charset="-122"/>
                <a:cs typeface="仿宋_GB2312" panose="02010609030101010101" charset="-122"/>
                <a:sym typeface="+mn-ea"/>
              </a:rPr>
              <a:t>避免出现标点符号和非法字符；</a:t>
            </a:r>
          </a:p>
          <a:p>
            <a:pPr eaLnBrk="1" latinLnBrk="0" hangingPunct="1">
              <a:lnSpc>
                <a:spcPct val="100000"/>
              </a:lnSpc>
              <a:spcBef>
                <a:spcPts val="600"/>
              </a:spcBef>
              <a:spcAft>
                <a:spcPts val="600"/>
              </a:spcAft>
              <a:buNone/>
            </a:pP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sym typeface="+mn-ea"/>
              </a:rPr>
              <a:t>  6.</a:t>
            </a:r>
            <a:r>
              <a:rPr lang="zh-CN" altLang="en-US" sz="2400" dirty="0">
                <a:latin typeface="仿宋" panose="02010609060101010101" charset="-122"/>
                <a:ea typeface="仿宋" panose="02010609060101010101" charset="-122"/>
                <a:cs typeface="仿宋" panose="02010609060101010101" charset="-122"/>
                <a:sym typeface="+mn-ea"/>
              </a:rPr>
              <a:t>错误填写示例：“办公用品（</a:t>
            </a:r>
            <a:r>
              <a:rPr lang="zh-CN" altLang="en-US" sz="2400" dirty="0">
                <a:solidFill>
                  <a:srgbClr val="FF0000"/>
                </a:solidFill>
                <a:latin typeface="仿宋" panose="02010609060101010101" charset="-122"/>
                <a:ea typeface="仿宋" panose="02010609060101010101" charset="-122"/>
                <a:cs typeface="仿宋" panose="02010609060101010101" charset="-122"/>
                <a:sym typeface="+mn-ea"/>
              </a:rPr>
              <a:t>不具体的名词</a:t>
            </a:r>
            <a:r>
              <a:rPr lang="zh-CN" altLang="en-US" sz="2400" dirty="0">
                <a:latin typeface="仿宋" panose="02010609060101010101" charset="-122"/>
                <a:ea typeface="仿宋" panose="02010609060101010101" charset="-122"/>
                <a:cs typeface="仿宋" panose="02010609060101010101" charset="-122"/>
                <a:sym typeface="+mn-ea"/>
              </a:rPr>
              <a:t>）零售”“打印机耗材销售（</a:t>
            </a:r>
            <a:r>
              <a:rPr lang="zh-CN" altLang="en-US" sz="2400" dirty="0">
                <a:solidFill>
                  <a:srgbClr val="FF0000"/>
                </a:solidFill>
                <a:latin typeface="仿宋" panose="02010609060101010101" charset="-122"/>
                <a:ea typeface="仿宋" panose="02010609060101010101" charset="-122"/>
                <a:cs typeface="仿宋" panose="02010609060101010101" charset="-122"/>
                <a:sym typeface="+mn-ea"/>
              </a:rPr>
              <a:t>不具体的动词</a:t>
            </a:r>
            <a:r>
              <a:rPr lang="zh-CN" altLang="en-US" sz="2400" dirty="0">
                <a:latin typeface="仿宋" panose="02010609060101010101" charset="-122"/>
                <a:ea typeface="仿宋" panose="02010609060101010101" charset="-122"/>
                <a:cs typeface="仿宋" panose="02010609060101010101" charset="-122"/>
                <a:sym typeface="+mn-ea"/>
              </a:rPr>
              <a:t>）”“教育（</a:t>
            </a:r>
            <a:r>
              <a:rPr lang="zh-CN" altLang="en-US" sz="2400" dirty="0">
                <a:solidFill>
                  <a:srgbClr val="FF0000"/>
                </a:solidFill>
                <a:latin typeface="仿宋" panose="02010609060101010101" charset="-122"/>
                <a:ea typeface="仿宋" panose="02010609060101010101" charset="-122"/>
                <a:cs typeface="仿宋" panose="02010609060101010101" charset="-122"/>
                <a:sym typeface="+mn-ea"/>
              </a:rPr>
              <a:t>不具体</a:t>
            </a:r>
            <a:r>
              <a:rPr lang="zh-CN" altLang="en-US" sz="2400" dirty="0">
                <a:latin typeface="仿宋" panose="02010609060101010101" charset="-122"/>
                <a:ea typeface="仿宋" panose="02010609060101010101" charset="-122"/>
                <a:cs typeface="仿宋" panose="02010609060101010101" charset="-122"/>
                <a:sym typeface="+mn-ea"/>
              </a:rPr>
              <a:t>）”</a:t>
            </a:r>
            <a:endParaRPr lang="en-US" altLang="zh-CN" sz="2400" dirty="0">
              <a:solidFill>
                <a:schemeClr val="tx1"/>
              </a:solidFill>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814705" y="12827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行业类别</a:t>
            </a:r>
            <a:r>
              <a:rPr lang="en-US" altLang="zh-CN" sz="2400" dirty="0">
                <a:solidFill>
                  <a:schemeClr val="accent5"/>
                </a:solidFill>
                <a:latin typeface="方正小标宋简体" panose="02010601030101010101" charset="-122"/>
                <a:ea typeface="方正小标宋简体" panose="02010601030101010101" charset="-122"/>
                <a:sym typeface="+mn-ea"/>
              </a:rPr>
              <a:t>—</a:t>
            </a:r>
            <a:r>
              <a:rPr lang="zh-CN" altLang="en-US" sz="2400" dirty="0">
                <a:solidFill>
                  <a:schemeClr val="accent5"/>
                </a:solidFill>
                <a:latin typeface="方正小标宋简体" panose="02010601030101010101" charset="-122"/>
                <a:ea typeface="方正小标宋简体" panose="02010601030101010101" charset="-122"/>
                <a:sym typeface="+mn-ea"/>
              </a:rPr>
              <a:t>主要业务活动</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782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12290" name="文本框 2"/>
          <p:cNvSpPr txBox="1">
            <a:spLocks noChangeArrowheads="1"/>
          </p:cNvSpPr>
          <p:nvPr/>
        </p:nvSpPr>
        <p:spPr bwMode="auto">
          <a:xfrm>
            <a:off x="4017963" y="2216150"/>
            <a:ext cx="5708650" cy="1198563"/>
          </a:xfrm>
          <a:prstGeom prst="rect">
            <a:avLst/>
          </a:prstGeom>
          <a:noFill/>
          <a:ln w="9525">
            <a:noFill/>
            <a:miter lim="800000"/>
          </a:ln>
        </p:spPr>
        <p:txBody>
          <a:bodyPr>
            <a:spAutoFit/>
          </a:bodyPr>
          <a:lstStyle/>
          <a:p>
            <a:pPr algn="ctr">
              <a:lnSpc>
                <a:spcPct val="150000"/>
              </a:lnSpc>
            </a:pPr>
            <a:r>
              <a:rPr lang="zh-CN" altLang="en-US" sz="4800">
                <a:solidFill>
                  <a:srgbClr val="4B649F"/>
                </a:solidFill>
              </a:rPr>
              <a:t>第一部分</a:t>
            </a:r>
          </a:p>
        </p:txBody>
      </p:sp>
      <p:pic>
        <p:nvPicPr>
          <p:cNvPr id="12291" name="图片 9"/>
          <p:cNvPicPr>
            <a:picLocks noChangeAspect="1" noChangeArrowheads="1"/>
          </p:cNvPicPr>
          <p:nvPr/>
        </p:nvPicPr>
        <p:blipFill>
          <a:blip r:embed="rId2" cstate="print"/>
          <a:srcRect/>
          <a:stretch>
            <a:fillRect/>
          </a:stretch>
        </p:blipFill>
        <p:spPr bwMode="auto">
          <a:xfrm>
            <a:off x="6326188" y="5200650"/>
            <a:ext cx="5865812" cy="1657350"/>
          </a:xfrm>
          <a:prstGeom prst="rect">
            <a:avLst/>
          </a:prstGeom>
          <a:noFill/>
          <a:ln w="9525">
            <a:noFill/>
            <a:miter lim="800000"/>
            <a:headEnd/>
            <a:tailEnd/>
          </a:ln>
        </p:spPr>
      </p:pic>
      <p:pic>
        <p:nvPicPr>
          <p:cNvPr id="12292" name="图片 10"/>
          <p:cNvPicPr>
            <a:picLocks noChangeAspect="1" noChangeArrowheads="1"/>
          </p:cNvPicPr>
          <p:nvPr/>
        </p:nvPicPr>
        <p:blipFill>
          <a:blip r:embed="rId3"/>
          <a:srcRect/>
          <a:stretch>
            <a:fillRect/>
          </a:stretch>
        </p:blipFill>
        <p:spPr bwMode="auto">
          <a:xfrm>
            <a:off x="0" y="0"/>
            <a:ext cx="7878763" cy="2216150"/>
          </a:xfrm>
          <a:prstGeom prst="rect">
            <a:avLst/>
          </a:prstGeom>
          <a:noFill/>
          <a:ln w="9525">
            <a:noFill/>
            <a:miter lim="800000"/>
            <a:headEnd/>
            <a:tailEnd/>
          </a:ln>
        </p:spPr>
      </p:pic>
      <p:sp>
        <p:nvSpPr>
          <p:cNvPr id="12293" name="文本框 2"/>
          <p:cNvSpPr txBox="1">
            <a:spLocks noChangeArrowheads="1"/>
          </p:cNvSpPr>
          <p:nvPr/>
        </p:nvSpPr>
        <p:spPr bwMode="auto">
          <a:xfrm>
            <a:off x="3425190" y="3494405"/>
            <a:ext cx="6894830" cy="829945"/>
          </a:xfrm>
          <a:prstGeom prst="rect">
            <a:avLst/>
          </a:prstGeom>
          <a:noFill/>
          <a:ln w="9525">
            <a:noFill/>
            <a:miter lim="800000"/>
          </a:ln>
        </p:spPr>
        <p:txBody>
          <a:bodyPr wrap="square">
            <a:spAutoFit/>
          </a:bodyPr>
          <a:lstStyle/>
          <a:p>
            <a:pPr algn="ctr"/>
            <a:r>
              <a:rPr lang="zh-CN" altLang="en-US" sz="4800">
                <a:solidFill>
                  <a:srgbClr val="4B649F"/>
                </a:solidFill>
                <a:latin typeface="微软雅黑" panose="020B0503020204020204" pitchFamily="34" charset="-122"/>
                <a:sym typeface="+mn-ea"/>
              </a:rPr>
              <a:t>调 查 范 围</a:t>
            </a:r>
          </a:p>
        </p:txBody>
      </p:sp>
      <p:sp>
        <p:nvSpPr>
          <p:cNvPr id="10" name="椭圆 9"/>
          <p:cNvSpPr/>
          <p:nvPr/>
        </p:nvSpPr>
        <p:spPr>
          <a:xfrm>
            <a:off x="665163" y="2868613"/>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2295" name="图片 4"/>
          <p:cNvPicPr>
            <a:picLocks noChangeAspect="1" noChangeArrowheads="1"/>
          </p:cNvPicPr>
          <p:nvPr/>
        </p:nvPicPr>
        <p:blipFill>
          <a:blip r:embed="rId4" cstate="print"/>
          <a:srcRect/>
          <a:stretch>
            <a:fillRect/>
          </a:stretch>
        </p:blipFill>
        <p:spPr bwMode="auto">
          <a:xfrm>
            <a:off x="882650" y="3084513"/>
            <a:ext cx="900113" cy="903287"/>
          </a:xfrm>
          <a:prstGeom prst="rect">
            <a:avLst/>
          </a:prstGeom>
          <a:noFill/>
          <a:ln w="9525">
            <a:noFill/>
            <a:miter lim="800000"/>
            <a:headEnd/>
            <a:tailEnd/>
          </a:ln>
        </p:spPr>
      </p:pic>
      <p:sp>
        <p:nvSpPr>
          <p:cNvPr id="3" name="矩形 2"/>
          <p:cNvSpPr/>
          <p:nvPr/>
        </p:nvSpPr>
        <p:spPr>
          <a:xfrm>
            <a:off x="0" y="2946400"/>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 name="椭圆 3"/>
          <p:cNvSpPr/>
          <p:nvPr/>
        </p:nvSpPr>
        <p:spPr>
          <a:xfrm>
            <a:off x="665163" y="289877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1274" name="图片 2" descr="五经普LOGO透明底"/>
          <p:cNvPicPr>
            <a:picLocks noChangeAspect="1"/>
          </p:cNvPicPr>
          <p:nvPr/>
        </p:nvPicPr>
        <p:blipFill>
          <a:blip r:embed="rId5" cstate="print"/>
          <a:stretch>
            <a:fillRect/>
          </a:stretch>
        </p:blipFill>
        <p:spPr>
          <a:xfrm>
            <a:off x="492125" y="2746375"/>
            <a:ext cx="1577975" cy="15779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
          <p:cNvPicPr>
            <a:picLocks noChangeAspect="1"/>
          </p:cNvPicPr>
          <p:nvPr/>
        </p:nvPicPr>
        <p:blipFill>
          <a:blip r:embed="rId3">
            <a:lum contrast="6000"/>
          </a:blip>
          <a:srcRect t="55254"/>
          <a:stretch>
            <a:fillRect/>
          </a:stretch>
        </p:blipFill>
        <p:spPr>
          <a:xfrm>
            <a:off x="1091565" y="1245870"/>
            <a:ext cx="9399905" cy="4451985"/>
          </a:xfrm>
          <a:prstGeom prst="rect">
            <a:avLst/>
          </a:prstGeom>
        </p:spPr>
      </p:pic>
      <p:cxnSp>
        <p:nvCxnSpPr>
          <p:cNvPr id="3" name="直接连接符 2"/>
          <p:cNvCxnSpPr/>
          <p:nvPr/>
        </p:nvCxnSpPr>
        <p:spPr>
          <a:xfrm flipV="1">
            <a:off x="2366010" y="4912360"/>
            <a:ext cx="1229360" cy="63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
        <p:nvSpPr>
          <p:cNvPr id="5" name="文本框 4"/>
          <p:cNvSpPr txBox="1"/>
          <p:nvPr/>
        </p:nvSpPr>
        <p:spPr>
          <a:xfrm>
            <a:off x="1263650" y="1442085"/>
            <a:ext cx="9227185" cy="3638550"/>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00000"/>
              </a:lnSpc>
              <a:spcBef>
                <a:spcPts val="300"/>
              </a:spcBef>
              <a:spcAft>
                <a:spcPts val="15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有</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证照的单位，</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根据营业执照、登记</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证书</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填写；</a:t>
            </a:r>
          </a:p>
          <a:p>
            <a:pPr algn="l" eaLnBrk="1" latinLnBrk="0" hangingPunct="1">
              <a:lnSpc>
                <a:spcPct val="100000"/>
              </a:lnSpc>
              <a:spcBef>
                <a:spcPts val="300"/>
              </a:spcBef>
              <a:spcAft>
                <a:spcPts val="1500"/>
              </a:spcAft>
            </a:pP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  </a:t>
            </a: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2.</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无法</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出示证照的单位可以询问其办理登记注册的行政主管部门；</a:t>
            </a: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 </a:t>
            </a:r>
          </a:p>
          <a:p>
            <a:pPr algn="l" eaLnBrk="1" latinLnBrk="0" hangingPunct="1">
              <a:lnSpc>
                <a:spcPct val="100000"/>
              </a:lnSpc>
              <a:spcBef>
                <a:spcPts val="300"/>
              </a:spcBef>
              <a:spcAft>
                <a:spcPts val="1500"/>
              </a:spcAft>
            </a:pP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  3.</a:t>
            </a:r>
            <a:r>
              <a:rPr lang="zh-CN" altLang="en-US" sz="2400" dirty="0">
                <a:latin typeface="仿宋_GB2312" panose="02010609030101010101" charset="-122"/>
                <a:ea typeface="仿宋_GB2312" panose="02010609030101010101" charset="-122"/>
                <a:cs typeface="仿宋_GB2312" panose="02010609030101010101" charset="-122"/>
                <a:sym typeface="FZHei-B01S"/>
              </a:rPr>
              <a:t>没有证照的产业活动单位</a:t>
            </a:r>
            <a:r>
              <a:rPr lang="zh-CN" altLang="en-US" sz="2400" b="1" dirty="0">
                <a:solidFill>
                  <a:srgbClr val="FF0000"/>
                </a:solidFill>
                <a:latin typeface="仿宋_GB2312" panose="02010609030101010101" charset="-122"/>
                <a:ea typeface="仿宋_GB2312" panose="02010609030101010101" charset="-122"/>
                <a:cs typeface="仿宋_GB2312" panose="02010609030101010101" charset="-122"/>
                <a:sym typeface="FZHei-B01S"/>
              </a:rPr>
              <a:t>一般</a:t>
            </a:r>
            <a:r>
              <a:rPr lang="zh-CN" altLang="en-US" sz="2400" dirty="0">
                <a:latin typeface="仿宋_GB2312" panose="02010609030101010101" charset="-122"/>
                <a:ea typeface="仿宋_GB2312" panose="02010609030101010101" charset="-122"/>
                <a:cs typeface="仿宋_GB2312" panose="02010609030101010101" charset="-122"/>
                <a:sym typeface="FZHei-B01S"/>
              </a:rPr>
              <a:t>参照其归属法人单位的证照填写；</a:t>
            </a:r>
            <a:r>
              <a:rPr lang="en-US" altLang="zh-CN" sz="2400" dirty="0">
                <a:latin typeface="仿宋_GB2312" panose="02010609030101010101" charset="-122"/>
                <a:ea typeface="仿宋_GB2312" panose="02010609030101010101" charset="-122"/>
                <a:cs typeface="仿宋_GB2312" panose="02010609030101010101" charset="-122"/>
                <a:sym typeface="FZHei-B01S"/>
              </a:rPr>
              <a:t> </a:t>
            </a:r>
          </a:p>
          <a:p>
            <a:pPr algn="l" eaLnBrk="1" latinLnBrk="0" hangingPunct="1">
              <a:lnSpc>
                <a:spcPct val="100000"/>
              </a:lnSpc>
              <a:spcBef>
                <a:spcPts val="300"/>
              </a:spcBef>
              <a:spcAft>
                <a:spcPts val="1500"/>
              </a:spcAft>
            </a:pPr>
            <a:r>
              <a:rPr lang="en-US" altLang="zh-CN" sz="2400" dirty="0">
                <a:latin typeface="仿宋_GB2312" panose="02010609030101010101" charset="-122"/>
                <a:ea typeface="仿宋_GB2312" panose="02010609030101010101" charset="-122"/>
                <a:cs typeface="仿宋_GB2312" panose="02010609030101010101" charset="-122"/>
                <a:sym typeface="FZHei-B01S"/>
              </a:rPr>
              <a:t>  4.</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统一社会信用代码的前两位</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一般对应于机构类型。</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
        <p:nvSpPr>
          <p:cNvPr id="50178" name="Rectangle 5"/>
          <p:cNvSpPr/>
          <p:nvPr/>
        </p:nvSpPr>
        <p:spPr>
          <a:xfrm>
            <a:off x="839628" y="812205"/>
            <a:ext cx="8964613" cy="5662295"/>
          </a:xfrm>
          <a:prstGeom prst="rect">
            <a:avLst/>
          </a:prstGeom>
          <a:noFill/>
          <a:ln w="9525">
            <a:noFill/>
          </a:ln>
        </p:spPr>
        <p:txBody>
          <a:bodyPr>
            <a:spAutoFit/>
          </a:bodyPr>
          <a:lstStyle/>
          <a:p>
            <a:pPr marL="900430" indent="-900430" eaLnBrk="1" hangingPunct="1">
              <a:spcBef>
                <a:spcPct val="50000"/>
              </a:spcBef>
            </a:pPr>
            <a:r>
              <a:rPr lang="zh-CN" altLang="en-US" sz="2400" b="1" dirty="0">
                <a:solidFill>
                  <a:srgbClr val="000008"/>
                </a:solidFill>
                <a:latin typeface="楷体_GB2312" panose="02010609030101010101" pitchFamily="49" charset="-122"/>
                <a:ea typeface="楷体_GB2312" panose="02010609030101010101" pitchFamily="49" charset="-122"/>
              </a:rPr>
              <a:t>第</a:t>
            </a:r>
            <a:r>
              <a:rPr lang="en-US" altLang="zh-CN" sz="2400" b="1" dirty="0">
                <a:solidFill>
                  <a:srgbClr val="000008"/>
                </a:solidFill>
                <a:latin typeface="楷体_GB2312" panose="02010609030101010101" pitchFamily="49" charset="-122"/>
                <a:ea typeface="楷体_GB2312" panose="02010609030101010101" pitchFamily="49" charset="-122"/>
              </a:rPr>
              <a:t>1</a:t>
            </a:r>
            <a:r>
              <a:rPr lang="zh-CN" altLang="en-US" sz="2400" b="1" dirty="0">
                <a:solidFill>
                  <a:srgbClr val="000008"/>
                </a:solidFill>
                <a:latin typeface="楷体_GB2312" panose="02010609030101010101" pitchFamily="49" charset="-122"/>
                <a:ea typeface="楷体_GB2312" panose="02010609030101010101" pitchFamily="49" charset="-122"/>
              </a:rPr>
              <a:t>位：登记管理部门：</a:t>
            </a:r>
          </a:p>
          <a:p>
            <a:pPr marL="900430" indent="-900430" eaLnBrk="1" hangingPunct="1">
              <a:spcBef>
                <a:spcPct val="50000"/>
              </a:spcBef>
              <a:spcAft>
                <a:spcPts val="0"/>
              </a:spcAft>
            </a:pPr>
            <a:r>
              <a:rPr lang="en-US" altLang="zh-CN" sz="2000" dirty="0">
                <a:solidFill>
                  <a:srgbClr val="000008"/>
                </a:solidFill>
                <a:latin typeface="楷体_GB2312" panose="02010609030101010101" pitchFamily="49" charset="-122"/>
                <a:ea typeface="楷体_GB2312" panose="02010609030101010101" pitchFamily="49" charset="-122"/>
              </a:rPr>
              <a:t>       1机构编制；2</a:t>
            </a:r>
            <a:r>
              <a:rPr lang="zh-CN" altLang="en-US" sz="2000" dirty="0">
                <a:solidFill>
                  <a:srgbClr val="000008"/>
                </a:solidFill>
                <a:latin typeface="楷体_GB2312" panose="02010609030101010101" pitchFamily="49" charset="-122"/>
                <a:ea typeface="楷体_GB2312" panose="02010609030101010101" pitchFamily="49" charset="-122"/>
              </a:rPr>
              <a:t>外交；</a:t>
            </a:r>
            <a:r>
              <a:rPr lang="en-US" altLang="zh-CN" sz="2000" dirty="0">
                <a:solidFill>
                  <a:srgbClr val="000008"/>
                </a:solidFill>
                <a:latin typeface="楷体_GB2312" panose="02010609030101010101" pitchFamily="49" charset="-122"/>
                <a:ea typeface="楷体_GB2312" panose="02010609030101010101" pitchFamily="49" charset="-122"/>
              </a:rPr>
              <a:t>3司法行政；4</a:t>
            </a:r>
            <a:r>
              <a:rPr lang="zh-CN" altLang="en-US" sz="2000" dirty="0">
                <a:solidFill>
                  <a:srgbClr val="000008"/>
                </a:solidFill>
                <a:latin typeface="楷体_GB2312" panose="02010609030101010101" pitchFamily="49" charset="-122"/>
                <a:ea typeface="楷体_GB2312" panose="02010609030101010101" pitchFamily="49" charset="-122"/>
              </a:rPr>
              <a:t>文化；</a:t>
            </a:r>
            <a:r>
              <a:rPr lang="en-US" altLang="zh-CN" sz="2000" dirty="0">
                <a:solidFill>
                  <a:srgbClr val="000008"/>
                </a:solidFill>
                <a:latin typeface="楷体_GB2312" panose="02010609030101010101" pitchFamily="49" charset="-122"/>
                <a:ea typeface="楷体_GB2312" panose="02010609030101010101" pitchFamily="49" charset="-122"/>
              </a:rPr>
              <a:t>5民政；6</a:t>
            </a:r>
            <a:r>
              <a:rPr lang="zh-CN" altLang="en-US" sz="2000" dirty="0">
                <a:solidFill>
                  <a:srgbClr val="000008"/>
                </a:solidFill>
                <a:latin typeface="楷体_GB2312" panose="02010609030101010101" pitchFamily="49" charset="-122"/>
                <a:ea typeface="楷体_GB2312" panose="02010609030101010101" pitchFamily="49" charset="-122"/>
              </a:rPr>
              <a:t>旅游；</a:t>
            </a:r>
            <a:r>
              <a:rPr lang="en-US" altLang="zh-CN" sz="2000" dirty="0">
                <a:solidFill>
                  <a:srgbClr val="000008"/>
                </a:solidFill>
                <a:latin typeface="楷体_GB2312" panose="02010609030101010101" pitchFamily="49" charset="-122"/>
                <a:ea typeface="楷体_GB2312" panose="02010609030101010101" pitchFamily="49" charset="-122"/>
              </a:rPr>
              <a:t>7宗教；8</a:t>
            </a:r>
            <a:r>
              <a:rPr lang="zh-CN" altLang="en-US" sz="2000" dirty="0">
                <a:solidFill>
                  <a:srgbClr val="000008"/>
                </a:solidFill>
                <a:latin typeface="楷体_GB2312" panose="02010609030101010101" pitchFamily="49" charset="-122"/>
                <a:ea typeface="楷体_GB2312" panose="02010609030101010101" pitchFamily="49" charset="-122"/>
              </a:rPr>
              <a:t>工会；</a:t>
            </a:r>
            <a:r>
              <a:rPr lang="en-US" altLang="zh-CN" sz="2000" dirty="0">
                <a:solidFill>
                  <a:srgbClr val="000008"/>
                </a:solidFill>
                <a:latin typeface="楷体_GB2312" panose="02010609030101010101" pitchFamily="49" charset="-122"/>
                <a:ea typeface="楷体_GB2312" panose="02010609030101010101" pitchFamily="49" charset="-122"/>
              </a:rPr>
              <a:t>9</a:t>
            </a:r>
            <a:r>
              <a:rPr lang="zh-CN" altLang="en-US" sz="2000" dirty="0">
                <a:solidFill>
                  <a:srgbClr val="000008"/>
                </a:solidFill>
                <a:latin typeface="楷体_GB2312" panose="02010609030101010101" pitchFamily="49" charset="-122"/>
                <a:ea typeface="楷体_GB2312" panose="02010609030101010101" pitchFamily="49" charset="-122"/>
              </a:rPr>
              <a:t>市场监管</a:t>
            </a:r>
            <a:r>
              <a:rPr lang="en-US" altLang="zh-CN" sz="2000" dirty="0">
                <a:solidFill>
                  <a:srgbClr val="000008"/>
                </a:solidFill>
                <a:latin typeface="楷体_GB2312" panose="02010609030101010101" pitchFamily="49" charset="-122"/>
                <a:ea typeface="楷体_GB2312" panose="02010609030101010101" pitchFamily="49" charset="-122"/>
              </a:rPr>
              <a:t>；A</a:t>
            </a:r>
            <a:r>
              <a:rPr lang="zh-CN" altLang="en-US" sz="2000" dirty="0">
                <a:solidFill>
                  <a:srgbClr val="000008"/>
                </a:solidFill>
                <a:latin typeface="楷体_GB2312" panose="02010609030101010101" pitchFamily="49" charset="-122"/>
                <a:ea typeface="楷体_GB2312" panose="02010609030101010101" pitchFamily="49" charset="-122"/>
              </a:rPr>
              <a:t>中央军委改革和编制办公室；</a:t>
            </a:r>
            <a:r>
              <a:rPr lang="en-US" altLang="zh-CN" sz="2000" dirty="0" err="1">
                <a:solidFill>
                  <a:srgbClr val="000008"/>
                </a:solidFill>
                <a:latin typeface="楷体_GB2312" panose="02010609030101010101" pitchFamily="49" charset="-122"/>
                <a:ea typeface="楷体_GB2312" panose="02010609030101010101" pitchFamily="49" charset="-122"/>
              </a:rPr>
              <a:t>N农业；Y其他</a:t>
            </a:r>
            <a:r>
              <a:rPr lang="zh-CN" altLang="en-US" sz="2000" dirty="0">
                <a:solidFill>
                  <a:srgbClr val="000008"/>
                </a:solidFill>
                <a:latin typeface="楷体_GB2312" panose="02010609030101010101" pitchFamily="49" charset="-122"/>
                <a:ea typeface="楷体_GB2312" panose="02010609030101010101" pitchFamily="49" charset="-122"/>
              </a:rPr>
              <a:t>。</a:t>
            </a:r>
          </a:p>
          <a:p>
            <a:pPr marL="900430" indent="-900430" eaLnBrk="1" hangingPunct="1">
              <a:spcBef>
                <a:spcPct val="50000"/>
              </a:spcBef>
            </a:pPr>
            <a:r>
              <a:rPr lang="zh-CN" altLang="en-US" sz="2400" b="1" dirty="0">
                <a:solidFill>
                  <a:srgbClr val="000008"/>
                </a:solidFill>
                <a:latin typeface="楷体_GB2312" panose="02010609030101010101" pitchFamily="49" charset="-122"/>
                <a:ea typeface="楷体_GB2312" panose="02010609030101010101" pitchFamily="49" charset="-122"/>
              </a:rPr>
              <a:t>第</a:t>
            </a:r>
            <a:r>
              <a:rPr lang="en-US" altLang="zh-CN" sz="2400" b="1" dirty="0">
                <a:solidFill>
                  <a:srgbClr val="000008"/>
                </a:solidFill>
                <a:latin typeface="楷体_GB2312" panose="02010609030101010101" pitchFamily="49" charset="-122"/>
                <a:ea typeface="楷体_GB2312" panose="02010609030101010101" pitchFamily="49" charset="-122"/>
              </a:rPr>
              <a:t>2</a:t>
            </a:r>
            <a:r>
              <a:rPr lang="zh-CN" altLang="en-US" sz="2400" b="1" dirty="0">
                <a:solidFill>
                  <a:srgbClr val="000008"/>
                </a:solidFill>
                <a:latin typeface="楷体_GB2312" panose="02010609030101010101" pitchFamily="49" charset="-122"/>
                <a:ea typeface="楷体_GB2312" panose="02010609030101010101" pitchFamily="49" charset="-122"/>
              </a:rPr>
              <a:t>位：机构类别代码：</a:t>
            </a:r>
          </a:p>
          <a:p>
            <a:pPr marL="900430" indent="-900430" eaLnBrk="1" hangingPunct="1">
              <a:spcBef>
                <a:spcPct val="50000"/>
              </a:spcBef>
            </a:pPr>
            <a:r>
              <a:rPr lang="zh-CN" altLang="en-US" sz="2000" b="1" dirty="0">
                <a:solidFill>
                  <a:srgbClr val="000008"/>
                </a:solidFill>
                <a:latin typeface="楷体_GB2312" panose="02010609030101010101" pitchFamily="49" charset="-122"/>
                <a:ea typeface="楷体_GB2312" panose="02010609030101010101" pitchFamily="49" charset="-122"/>
              </a:rPr>
              <a:t>       </a:t>
            </a:r>
            <a:r>
              <a:rPr lang="zh-CN" altLang="en-US" sz="2000" dirty="0">
                <a:solidFill>
                  <a:srgbClr val="000008"/>
                </a:solidFill>
                <a:latin typeface="楷体_GB2312" panose="02010609030101010101" pitchFamily="49" charset="-122"/>
                <a:ea typeface="楷体_GB2312" panose="02010609030101010101" pitchFamily="49" charset="-122"/>
              </a:rPr>
              <a:t>机构编制：</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机关，</a:t>
            </a:r>
            <a:r>
              <a:rPr lang="en-US" altLang="zh-CN" sz="2000" dirty="0">
                <a:solidFill>
                  <a:srgbClr val="000008"/>
                </a:solidFill>
                <a:latin typeface="楷体_GB2312" panose="02010609030101010101" pitchFamily="49" charset="-122"/>
                <a:ea typeface="楷体_GB2312" panose="02010609030101010101" pitchFamily="49" charset="-122"/>
              </a:rPr>
              <a:t>2</a:t>
            </a:r>
            <a:r>
              <a:rPr lang="zh-CN" altLang="en-US" sz="2000" dirty="0">
                <a:solidFill>
                  <a:srgbClr val="000008"/>
                </a:solidFill>
                <a:latin typeface="楷体_GB2312" panose="02010609030101010101" pitchFamily="49" charset="-122"/>
                <a:ea typeface="楷体_GB2312" panose="02010609030101010101" pitchFamily="49" charset="-122"/>
              </a:rPr>
              <a:t>事业单位，</a:t>
            </a:r>
            <a:r>
              <a:rPr lang="en-US" altLang="zh-CN" sz="2000" dirty="0">
                <a:solidFill>
                  <a:srgbClr val="000008"/>
                </a:solidFill>
                <a:latin typeface="楷体_GB2312" panose="02010609030101010101" pitchFamily="49" charset="-122"/>
                <a:ea typeface="楷体_GB2312" panose="02010609030101010101" pitchFamily="49" charset="-122"/>
              </a:rPr>
              <a:t>3</a:t>
            </a:r>
            <a:r>
              <a:rPr lang="zh-CN" altLang="en-US" sz="2000" dirty="0">
                <a:solidFill>
                  <a:srgbClr val="000008"/>
                </a:solidFill>
                <a:latin typeface="楷体_GB2312" panose="02010609030101010101" pitchFamily="49" charset="-122"/>
                <a:ea typeface="楷体_GB2312" panose="02010609030101010101" pitchFamily="49" charset="-122"/>
              </a:rPr>
              <a:t>中央编办直接管理机构编制的群众团    </a:t>
            </a:r>
          </a:p>
          <a:p>
            <a:pPr marL="900430" indent="-900430" eaLnBrk="1" hangingPunct="1">
              <a:spcBef>
                <a:spcPct val="20000"/>
              </a:spcBef>
            </a:pPr>
            <a:r>
              <a:rPr lang="zh-CN" altLang="en-US" sz="2000" dirty="0">
                <a:solidFill>
                  <a:srgbClr val="000008"/>
                </a:solidFill>
                <a:latin typeface="楷体_GB2312" panose="02010609030101010101" pitchFamily="49" charset="-122"/>
                <a:ea typeface="楷体_GB2312" panose="02010609030101010101" pitchFamily="49" charset="-122"/>
              </a:rPr>
              <a:t>                 体，</a:t>
            </a:r>
            <a:r>
              <a:rPr lang="en-US" altLang="zh-CN" sz="2000" dirty="0">
                <a:solidFill>
                  <a:srgbClr val="000008"/>
                </a:solidFill>
                <a:latin typeface="楷体_GB2312" panose="02010609030101010101" pitchFamily="49" charset="-122"/>
                <a:ea typeface="楷体_GB2312" panose="02010609030101010101" pitchFamily="49" charset="-122"/>
              </a:rPr>
              <a:t>9</a:t>
            </a:r>
            <a:r>
              <a:rPr lang="zh-CN" altLang="en-US" sz="2000" dirty="0">
                <a:solidFill>
                  <a:srgbClr val="000008"/>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rgbClr val="000008"/>
                </a:solidFill>
                <a:latin typeface="楷体_GB2312" panose="02010609030101010101" pitchFamily="49" charset="-122"/>
                <a:ea typeface="楷体_GB2312" panose="02010609030101010101" pitchFamily="49" charset="-122"/>
              </a:rPr>
              <a:t>       司法行政：</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律师执业机构，</a:t>
            </a:r>
            <a:r>
              <a:rPr lang="en-US" altLang="zh-CN" sz="2000" dirty="0">
                <a:solidFill>
                  <a:srgbClr val="000008"/>
                </a:solidFill>
                <a:latin typeface="楷体_GB2312" panose="02010609030101010101" pitchFamily="49" charset="-122"/>
                <a:ea typeface="楷体_GB2312" panose="02010609030101010101" pitchFamily="49" charset="-122"/>
              </a:rPr>
              <a:t>2</a:t>
            </a:r>
            <a:r>
              <a:rPr lang="zh-CN" altLang="en-US" sz="2000" dirty="0">
                <a:solidFill>
                  <a:srgbClr val="000008"/>
                </a:solidFill>
                <a:latin typeface="楷体_GB2312" panose="02010609030101010101" pitchFamily="49" charset="-122"/>
                <a:ea typeface="楷体_GB2312" panose="02010609030101010101" pitchFamily="49" charset="-122"/>
              </a:rPr>
              <a:t>公证处，</a:t>
            </a:r>
            <a:r>
              <a:rPr lang="en-US" altLang="zh-CN" sz="2000" dirty="0">
                <a:solidFill>
                  <a:srgbClr val="000008"/>
                </a:solidFill>
                <a:latin typeface="楷体_GB2312" panose="02010609030101010101" pitchFamily="49" charset="-122"/>
                <a:ea typeface="楷体_GB2312" panose="02010609030101010101" pitchFamily="49" charset="-122"/>
              </a:rPr>
              <a:t>3</a:t>
            </a:r>
            <a:r>
              <a:rPr lang="zh-CN" altLang="en-US" sz="2000" dirty="0">
                <a:solidFill>
                  <a:srgbClr val="000008"/>
                </a:solidFill>
                <a:latin typeface="楷体_GB2312" panose="02010609030101010101" pitchFamily="49" charset="-122"/>
                <a:ea typeface="楷体_GB2312" panose="02010609030101010101" pitchFamily="49" charset="-122"/>
              </a:rPr>
              <a:t>基层法律服务所，</a:t>
            </a:r>
            <a:r>
              <a:rPr lang="en-US" altLang="zh-CN" sz="2000" dirty="0">
                <a:solidFill>
                  <a:srgbClr val="000008"/>
                </a:solidFill>
                <a:latin typeface="楷体_GB2312" panose="02010609030101010101" pitchFamily="49" charset="-122"/>
                <a:ea typeface="楷体_GB2312" panose="02010609030101010101" pitchFamily="49" charset="-122"/>
              </a:rPr>
              <a:t>4</a:t>
            </a:r>
            <a:r>
              <a:rPr lang="zh-CN" altLang="en-US" sz="2000" dirty="0">
                <a:solidFill>
                  <a:srgbClr val="000008"/>
                </a:solidFill>
                <a:latin typeface="楷体_GB2312" panose="02010609030101010101" pitchFamily="49" charset="-122"/>
                <a:ea typeface="楷体_GB2312" panose="02010609030101010101" pitchFamily="49" charset="-122"/>
              </a:rPr>
              <a:t>司法鉴定机</a:t>
            </a:r>
          </a:p>
          <a:p>
            <a:pPr marL="900430" indent="-900430" eaLnBrk="1" hangingPunct="1">
              <a:spcBef>
                <a:spcPct val="20000"/>
              </a:spcBef>
            </a:pPr>
            <a:r>
              <a:rPr lang="zh-CN" altLang="en-US" sz="2000" dirty="0">
                <a:solidFill>
                  <a:srgbClr val="000008"/>
                </a:solidFill>
                <a:latin typeface="楷体_GB2312" panose="02010609030101010101" pitchFamily="49" charset="-122"/>
                <a:ea typeface="楷体_GB2312" panose="02010609030101010101" pitchFamily="49" charset="-122"/>
              </a:rPr>
              <a:t>                 构，</a:t>
            </a:r>
            <a:r>
              <a:rPr lang="en-US" altLang="zh-CN" sz="2000" dirty="0">
                <a:solidFill>
                  <a:srgbClr val="000008"/>
                </a:solidFill>
                <a:latin typeface="楷体_GB2312" panose="02010609030101010101" pitchFamily="49" charset="-122"/>
                <a:ea typeface="楷体_GB2312" panose="02010609030101010101" pitchFamily="49" charset="-122"/>
              </a:rPr>
              <a:t>5</a:t>
            </a:r>
            <a:r>
              <a:rPr lang="zh-CN" altLang="en-US" sz="2000" dirty="0">
                <a:solidFill>
                  <a:srgbClr val="000008"/>
                </a:solidFill>
                <a:latin typeface="楷体_GB2312" panose="02010609030101010101" pitchFamily="49" charset="-122"/>
                <a:ea typeface="楷体_GB2312" panose="02010609030101010101" pitchFamily="49" charset="-122"/>
              </a:rPr>
              <a:t>仲裁委员会，</a:t>
            </a:r>
            <a:r>
              <a:rPr lang="en-US" altLang="zh-CN" sz="2000" dirty="0">
                <a:solidFill>
                  <a:srgbClr val="000008"/>
                </a:solidFill>
                <a:latin typeface="楷体_GB2312" panose="02010609030101010101" pitchFamily="49" charset="-122"/>
                <a:ea typeface="楷体_GB2312" panose="02010609030101010101" pitchFamily="49" charset="-122"/>
              </a:rPr>
              <a:t>9</a:t>
            </a:r>
            <a:r>
              <a:rPr lang="zh-CN" altLang="en-US" sz="2000" dirty="0">
                <a:solidFill>
                  <a:srgbClr val="000008"/>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rgbClr val="000008"/>
                </a:solidFill>
                <a:latin typeface="楷体_GB2312" panose="02010609030101010101" pitchFamily="49" charset="-122"/>
                <a:ea typeface="楷体_GB2312" panose="02010609030101010101" pitchFamily="49" charset="-122"/>
              </a:rPr>
              <a:t>       民政：</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社会团体，</a:t>
            </a:r>
            <a:r>
              <a:rPr lang="en-US" altLang="zh-CN" sz="2000" dirty="0">
                <a:solidFill>
                  <a:srgbClr val="000008"/>
                </a:solidFill>
                <a:latin typeface="楷体_GB2312" panose="02010609030101010101" pitchFamily="49" charset="-122"/>
                <a:ea typeface="楷体_GB2312" panose="02010609030101010101" pitchFamily="49" charset="-122"/>
              </a:rPr>
              <a:t>2</a:t>
            </a:r>
            <a:r>
              <a:rPr lang="zh-CN" altLang="en-US" sz="2000" dirty="0">
                <a:solidFill>
                  <a:srgbClr val="000008"/>
                </a:solidFill>
                <a:latin typeface="楷体_GB2312" panose="02010609030101010101" pitchFamily="49" charset="-122"/>
                <a:ea typeface="楷体_GB2312" panose="02010609030101010101" pitchFamily="49" charset="-122"/>
              </a:rPr>
              <a:t>民办非企业单位，</a:t>
            </a:r>
            <a:r>
              <a:rPr lang="en-US" altLang="zh-CN" sz="2000" dirty="0">
                <a:solidFill>
                  <a:srgbClr val="000008"/>
                </a:solidFill>
                <a:latin typeface="楷体_GB2312" panose="02010609030101010101" pitchFamily="49" charset="-122"/>
                <a:ea typeface="楷体_GB2312" panose="02010609030101010101" pitchFamily="49" charset="-122"/>
              </a:rPr>
              <a:t>3</a:t>
            </a:r>
            <a:r>
              <a:rPr lang="zh-CN" altLang="en-US" sz="2000" dirty="0">
                <a:solidFill>
                  <a:srgbClr val="000008"/>
                </a:solidFill>
                <a:latin typeface="楷体_GB2312" panose="02010609030101010101" pitchFamily="49" charset="-122"/>
                <a:ea typeface="楷体_GB2312" panose="02010609030101010101" pitchFamily="49" charset="-122"/>
              </a:rPr>
              <a:t>基金会，</a:t>
            </a:r>
            <a:r>
              <a:rPr lang="en-US" altLang="zh-CN" sz="2000" dirty="0">
                <a:solidFill>
                  <a:srgbClr val="000008"/>
                </a:solidFill>
                <a:latin typeface="楷体_GB2312" panose="02010609030101010101" pitchFamily="49" charset="-122"/>
                <a:ea typeface="楷体_GB2312" panose="02010609030101010101" pitchFamily="49" charset="-122"/>
              </a:rPr>
              <a:t>9</a:t>
            </a:r>
            <a:r>
              <a:rPr lang="zh-CN" altLang="en-US" sz="2000" dirty="0">
                <a:solidFill>
                  <a:srgbClr val="000008"/>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rgbClr val="000008"/>
                </a:solidFill>
                <a:latin typeface="楷体_GB2312" panose="02010609030101010101" pitchFamily="49" charset="-122"/>
                <a:ea typeface="楷体_GB2312" panose="02010609030101010101" pitchFamily="49" charset="-122"/>
              </a:rPr>
              <a:t>       市场监管：</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企业，</a:t>
            </a:r>
            <a:r>
              <a:rPr lang="en-US" altLang="zh-CN" sz="2000" dirty="0">
                <a:solidFill>
                  <a:srgbClr val="000008"/>
                </a:solidFill>
                <a:latin typeface="楷体_GB2312" panose="02010609030101010101" pitchFamily="49" charset="-122"/>
                <a:ea typeface="楷体_GB2312" panose="02010609030101010101" pitchFamily="49" charset="-122"/>
              </a:rPr>
              <a:t>2</a:t>
            </a:r>
            <a:r>
              <a:rPr lang="zh-CN" altLang="en-US" sz="2000" dirty="0">
                <a:solidFill>
                  <a:srgbClr val="000008"/>
                </a:solidFill>
                <a:latin typeface="楷体_GB2312" panose="02010609030101010101" pitchFamily="49" charset="-122"/>
                <a:ea typeface="楷体_GB2312" panose="02010609030101010101" pitchFamily="49" charset="-122"/>
              </a:rPr>
              <a:t>个体工商户，</a:t>
            </a:r>
            <a:r>
              <a:rPr lang="en-US" altLang="zh-CN" sz="2000" dirty="0">
                <a:solidFill>
                  <a:srgbClr val="000008"/>
                </a:solidFill>
                <a:latin typeface="楷体_GB2312" panose="02010609030101010101" pitchFamily="49" charset="-122"/>
                <a:ea typeface="楷体_GB2312" panose="02010609030101010101" pitchFamily="49" charset="-122"/>
              </a:rPr>
              <a:t>3</a:t>
            </a:r>
            <a:r>
              <a:rPr lang="zh-CN" altLang="en-US" sz="2000" dirty="0">
                <a:solidFill>
                  <a:srgbClr val="000008"/>
                </a:solidFill>
                <a:latin typeface="楷体_GB2312" panose="02010609030101010101" pitchFamily="49" charset="-122"/>
                <a:ea typeface="楷体_GB2312" panose="02010609030101010101" pitchFamily="49" charset="-122"/>
              </a:rPr>
              <a:t>农民专业合作社；</a:t>
            </a:r>
          </a:p>
          <a:p>
            <a:pPr marL="900430" indent="-900430" eaLnBrk="1" hangingPunct="1">
              <a:spcBef>
                <a:spcPct val="50000"/>
              </a:spcBef>
            </a:pPr>
            <a:r>
              <a:rPr lang="zh-CN" altLang="en-US" sz="2000" dirty="0">
                <a:solidFill>
                  <a:srgbClr val="000008"/>
                </a:solidFill>
                <a:latin typeface="楷体_GB2312" panose="02010609030101010101" pitchFamily="49" charset="-122"/>
                <a:ea typeface="楷体_GB2312" panose="02010609030101010101" pitchFamily="49" charset="-122"/>
              </a:rPr>
              <a:t>       农业：</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组级集体经济组织，</a:t>
            </a:r>
            <a:r>
              <a:rPr lang="en-US" altLang="zh-CN" sz="2000" dirty="0">
                <a:solidFill>
                  <a:srgbClr val="000008"/>
                </a:solidFill>
                <a:latin typeface="楷体_GB2312" panose="02010609030101010101" pitchFamily="49" charset="-122"/>
                <a:ea typeface="楷体_GB2312" panose="02010609030101010101" pitchFamily="49" charset="-122"/>
              </a:rPr>
              <a:t>2</a:t>
            </a:r>
            <a:r>
              <a:rPr lang="zh-CN" altLang="en-US" sz="2000" dirty="0">
                <a:solidFill>
                  <a:srgbClr val="000008"/>
                </a:solidFill>
                <a:latin typeface="楷体_GB2312" panose="02010609030101010101" pitchFamily="49" charset="-122"/>
                <a:ea typeface="楷体_GB2312" panose="02010609030101010101" pitchFamily="49" charset="-122"/>
              </a:rPr>
              <a:t>村级集体经济组织，</a:t>
            </a:r>
            <a:r>
              <a:rPr lang="en-US" altLang="zh-CN" sz="2000" dirty="0">
                <a:solidFill>
                  <a:srgbClr val="000008"/>
                </a:solidFill>
                <a:latin typeface="楷体_GB2312" panose="02010609030101010101" pitchFamily="49" charset="-122"/>
                <a:ea typeface="楷体_GB2312" panose="02010609030101010101" pitchFamily="49" charset="-122"/>
              </a:rPr>
              <a:t>3</a:t>
            </a:r>
            <a:r>
              <a:rPr lang="zh-CN" altLang="en-US" sz="2000" dirty="0">
                <a:solidFill>
                  <a:srgbClr val="000008"/>
                </a:solidFill>
                <a:latin typeface="楷体_GB2312" panose="02010609030101010101" pitchFamily="49" charset="-122"/>
                <a:ea typeface="楷体_GB2312" panose="02010609030101010101" pitchFamily="49" charset="-122"/>
              </a:rPr>
              <a:t>乡镇级集体经济组</a:t>
            </a:r>
          </a:p>
          <a:p>
            <a:pPr marL="900430" indent="-900430" eaLnBrk="1" hangingPunct="1">
              <a:spcBef>
                <a:spcPct val="20000"/>
              </a:spcBef>
            </a:pPr>
            <a:r>
              <a:rPr lang="zh-CN" altLang="en-US" sz="2000" dirty="0">
                <a:solidFill>
                  <a:srgbClr val="000008"/>
                </a:solidFill>
                <a:latin typeface="楷体_GB2312" panose="02010609030101010101" pitchFamily="49" charset="-122"/>
                <a:ea typeface="楷体_GB2312" panose="02010609030101010101" pitchFamily="49" charset="-122"/>
              </a:rPr>
              <a:t>             织，</a:t>
            </a:r>
            <a:r>
              <a:rPr lang="en-US" altLang="zh-CN" sz="2000" dirty="0">
                <a:solidFill>
                  <a:srgbClr val="000008"/>
                </a:solidFill>
                <a:latin typeface="楷体_GB2312" panose="02010609030101010101" pitchFamily="49" charset="-122"/>
                <a:ea typeface="楷体_GB2312" panose="02010609030101010101" pitchFamily="49" charset="-122"/>
              </a:rPr>
              <a:t>9</a:t>
            </a:r>
            <a:r>
              <a:rPr lang="zh-CN" altLang="en-US" sz="2000" dirty="0">
                <a:solidFill>
                  <a:srgbClr val="000008"/>
                </a:solidFill>
                <a:latin typeface="楷体_GB2312" panose="02010609030101010101" pitchFamily="49" charset="-122"/>
                <a:ea typeface="楷体_GB2312" panose="02010609030101010101" pitchFamily="49" charset="-122"/>
              </a:rPr>
              <a:t>其他；</a:t>
            </a:r>
          </a:p>
          <a:p>
            <a:pPr marL="900430" indent="-900430" eaLnBrk="1" hangingPunct="1">
              <a:spcBef>
                <a:spcPct val="50000"/>
              </a:spcBef>
            </a:pPr>
            <a:r>
              <a:rPr lang="zh-CN" altLang="en-US" sz="2000" dirty="0">
                <a:solidFill>
                  <a:srgbClr val="000008"/>
                </a:solidFill>
                <a:latin typeface="楷体_GB2312" panose="02010609030101010101" pitchFamily="49" charset="-122"/>
                <a:ea typeface="楷体_GB2312" panose="02010609030101010101" pitchFamily="49" charset="-122"/>
              </a:rPr>
              <a:t>       其他：不再具体划分机构类别，统一用</a:t>
            </a:r>
            <a:r>
              <a:rPr lang="en-US" altLang="zh-CN" sz="2000" dirty="0">
                <a:solidFill>
                  <a:srgbClr val="000008"/>
                </a:solidFill>
                <a:latin typeface="楷体_GB2312" panose="02010609030101010101" pitchFamily="49" charset="-122"/>
                <a:ea typeface="楷体_GB2312" panose="02010609030101010101" pitchFamily="49" charset="-122"/>
              </a:rPr>
              <a:t>1</a:t>
            </a:r>
            <a:r>
              <a:rPr lang="zh-CN" altLang="en-US" sz="2000" dirty="0">
                <a:solidFill>
                  <a:srgbClr val="000008"/>
                </a:solidFill>
                <a:latin typeface="楷体_GB2312" panose="02010609030101010101" pitchFamily="49" charset="-122"/>
                <a:ea typeface="楷体_GB2312" panose="02010609030101010101" pitchFamily="49" charset="-122"/>
              </a:rPr>
              <a:t>表示。</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
        <p:nvSpPr>
          <p:cNvPr id="5" name="文本框 4"/>
          <p:cNvSpPr txBox="1"/>
          <p:nvPr/>
        </p:nvSpPr>
        <p:spPr>
          <a:xfrm>
            <a:off x="1644015" y="1182370"/>
            <a:ext cx="9227185" cy="2139047"/>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00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有</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证照的单位，</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根据营业执照、登记</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证书</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填写</a:t>
            </a:r>
          </a:p>
          <a:p>
            <a:pPr algn="l" eaLnBrk="1" latinLnBrk="0" hangingPunct="1">
              <a:lnSpc>
                <a:spcPct val="10000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FZHei-B01S"/>
              </a:rPr>
              <a:t>  2.</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统一社会信用代码的前两位</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一般对应于机构类型</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graphicFrame>
        <p:nvGraphicFramePr>
          <p:cNvPr id="3" name="表格 2"/>
          <p:cNvGraphicFramePr>
            <a:graphicFrameLocks noGrp="1"/>
          </p:cNvGraphicFramePr>
          <p:nvPr/>
        </p:nvGraphicFramePr>
        <p:xfrm>
          <a:off x="1222131" y="2989390"/>
          <a:ext cx="9700532" cy="3708247"/>
        </p:xfrm>
        <a:graphic>
          <a:graphicData uri="http://schemas.openxmlformats.org/drawingml/2006/table">
            <a:tbl>
              <a:tblPr>
                <a:tableStyleId>{5C22544A-7EE6-4342-B048-85BDC9FD1C3A}</a:tableStyleId>
              </a:tblPr>
              <a:tblGrid>
                <a:gridCol w="2114772"/>
                <a:gridCol w="7585760"/>
              </a:tblGrid>
              <a:tr h="285688">
                <a:tc>
                  <a:txBody>
                    <a:bodyPr/>
                    <a:lstStyle/>
                    <a:p>
                      <a:pPr algn="ctr">
                        <a:lnSpc>
                          <a:spcPct val="100000"/>
                        </a:lnSpc>
                        <a:spcBef>
                          <a:spcPts val="500"/>
                        </a:spcBef>
                        <a:spcAft>
                          <a:spcPts val="500"/>
                        </a:spcAft>
                      </a:pPr>
                      <a:r>
                        <a:rPr lang="zh-CN" sz="1400" kern="100" dirty="0">
                          <a:effectLst/>
                        </a:rPr>
                        <a:t>机构类型</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ctr">
                        <a:lnSpc>
                          <a:spcPct val="100000"/>
                        </a:lnSpc>
                        <a:spcBef>
                          <a:spcPts val="500"/>
                        </a:spcBef>
                        <a:spcAft>
                          <a:spcPts val="500"/>
                        </a:spcAft>
                      </a:pPr>
                      <a:r>
                        <a:rPr lang="zh-CN" sz="1400" kern="100" dirty="0">
                          <a:effectLst/>
                        </a:rPr>
                        <a:t>统一社会信用</a:t>
                      </a:r>
                      <a:r>
                        <a:rPr lang="zh-CN" sz="1400" kern="100" dirty="0" smtClean="0">
                          <a:effectLst/>
                        </a:rPr>
                        <a:t>代码</a:t>
                      </a:r>
                      <a:r>
                        <a:rPr lang="zh-CN" altLang="en-US" sz="1400" kern="100" dirty="0" smtClean="0">
                          <a:effectLst/>
                        </a:rPr>
                        <a:t>前两位</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4890">
                <a:tc>
                  <a:txBody>
                    <a:bodyPr/>
                    <a:lstStyle/>
                    <a:p>
                      <a:pPr algn="l">
                        <a:lnSpc>
                          <a:spcPct val="100000"/>
                        </a:lnSpc>
                        <a:spcAft>
                          <a:spcPts val="0"/>
                        </a:spcAft>
                      </a:pPr>
                      <a:r>
                        <a:rPr lang="en-US" sz="1400" kern="0" dirty="0">
                          <a:effectLst/>
                        </a:rPr>
                        <a:t>10 </a:t>
                      </a:r>
                      <a:r>
                        <a:rPr lang="zh-CN" sz="1400" kern="0" dirty="0">
                          <a:effectLst/>
                        </a:rPr>
                        <a:t>企业</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91</a:t>
                      </a:r>
                      <a:r>
                        <a:rPr lang="zh-CN" sz="1400" kern="0" dirty="0">
                          <a:effectLst/>
                        </a:rPr>
                        <a:t>”或“</a:t>
                      </a:r>
                      <a:r>
                        <a:rPr lang="en-US" sz="1400" kern="0" dirty="0">
                          <a:effectLst/>
                        </a:rPr>
                        <a:t>92</a:t>
                      </a:r>
                      <a:r>
                        <a:rPr lang="zh-CN" sz="1400" kern="0" dirty="0" smtClean="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20 </a:t>
                      </a:r>
                      <a:r>
                        <a:rPr lang="zh-CN" sz="1400" kern="0" dirty="0">
                          <a:effectLst/>
                        </a:rPr>
                        <a:t>事业单位</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12</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30 </a:t>
                      </a:r>
                      <a:r>
                        <a:rPr lang="zh-CN" sz="1400" kern="0" dirty="0">
                          <a:effectLst/>
                        </a:rPr>
                        <a:t>机关</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11</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40 </a:t>
                      </a:r>
                      <a:r>
                        <a:rPr lang="zh-CN" sz="1400" kern="0" dirty="0">
                          <a:effectLst/>
                        </a:rPr>
                        <a:t>社会团体</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13</a:t>
                      </a:r>
                      <a:r>
                        <a:rPr lang="zh-CN" sz="1400" kern="0" dirty="0">
                          <a:effectLst/>
                        </a:rPr>
                        <a:t>”（编制部门管理</a:t>
                      </a:r>
                      <a:r>
                        <a:rPr lang="zh-CN" sz="1400" kern="0" dirty="0" smtClean="0">
                          <a:effectLst/>
                        </a:rPr>
                        <a:t>）“</a:t>
                      </a:r>
                      <a:r>
                        <a:rPr lang="en-US" sz="1400" kern="0" dirty="0">
                          <a:effectLst/>
                        </a:rPr>
                        <a:t>51</a:t>
                      </a:r>
                      <a:r>
                        <a:rPr lang="zh-CN" sz="1400" kern="0" dirty="0">
                          <a:effectLst/>
                        </a:rPr>
                        <a:t>”（民政部门管理）</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51 </a:t>
                      </a:r>
                      <a:r>
                        <a:rPr lang="zh-CN" sz="1400" kern="0" dirty="0">
                          <a:effectLst/>
                        </a:rPr>
                        <a:t>民办非企业</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52</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4890">
                <a:tc>
                  <a:txBody>
                    <a:bodyPr/>
                    <a:lstStyle/>
                    <a:p>
                      <a:pPr algn="l">
                        <a:lnSpc>
                          <a:spcPct val="100000"/>
                        </a:lnSpc>
                        <a:spcAft>
                          <a:spcPts val="0"/>
                        </a:spcAft>
                      </a:pPr>
                      <a:r>
                        <a:rPr lang="en-US" sz="1400" kern="0" dirty="0">
                          <a:effectLst/>
                        </a:rPr>
                        <a:t>52 </a:t>
                      </a:r>
                      <a:r>
                        <a:rPr lang="zh-CN" sz="1400" kern="0" dirty="0">
                          <a:effectLst/>
                        </a:rPr>
                        <a:t>基金会</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53</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4890">
                <a:tc>
                  <a:txBody>
                    <a:bodyPr/>
                    <a:lstStyle/>
                    <a:p>
                      <a:pPr algn="l">
                        <a:lnSpc>
                          <a:spcPct val="100000"/>
                        </a:lnSpc>
                        <a:spcAft>
                          <a:spcPts val="0"/>
                        </a:spcAft>
                      </a:pPr>
                      <a:r>
                        <a:rPr lang="en-US" sz="1400" kern="0">
                          <a:effectLst/>
                        </a:rPr>
                        <a:t>53 </a:t>
                      </a:r>
                      <a:r>
                        <a:rPr lang="zh-CN" sz="1400" kern="0">
                          <a:effectLst/>
                        </a:rPr>
                        <a:t>居委会</a:t>
                      </a:r>
                      <a:endParaRPr lang="zh-CN" sz="1400" kern="10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55</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a:effectLst/>
                        </a:rPr>
                        <a:t>54 </a:t>
                      </a:r>
                      <a:r>
                        <a:rPr lang="zh-CN" sz="1400" kern="0">
                          <a:effectLst/>
                        </a:rPr>
                        <a:t>村委会</a:t>
                      </a:r>
                      <a:endParaRPr lang="zh-CN" sz="1400" kern="10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54</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55 </a:t>
                      </a:r>
                      <a:r>
                        <a:rPr lang="zh-CN" sz="1400" kern="0" dirty="0">
                          <a:effectLst/>
                        </a:rPr>
                        <a:t>农民专业合作社</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93</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285321">
                <a:tc>
                  <a:txBody>
                    <a:bodyPr/>
                    <a:lstStyle/>
                    <a:p>
                      <a:pPr algn="l">
                        <a:lnSpc>
                          <a:spcPct val="100000"/>
                        </a:lnSpc>
                        <a:spcAft>
                          <a:spcPts val="0"/>
                        </a:spcAft>
                      </a:pPr>
                      <a:r>
                        <a:rPr lang="en-US" sz="1400" kern="0" dirty="0">
                          <a:effectLst/>
                        </a:rPr>
                        <a:t>56 </a:t>
                      </a:r>
                      <a:r>
                        <a:rPr lang="zh-CN" sz="1400" kern="0" dirty="0">
                          <a:effectLst/>
                        </a:rPr>
                        <a:t>农村集体经济组织</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N2</a:t>
                      </a:r>
                      <a:r>
                        <a:rPr lang="zh-CN" sz="1400" kern="0" dirty="0">
                          <a:effectLst/>
                        </a:rPr>
                        <a:t>”</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r h="570642">
                <a:tc>
                  <a:txBody>
                    <a:bodyPr/>
                    <a:lstStyle/>
                    <a:p>
                      <a:pPr algn="l">
                        <a:lnSpc>
                          <a:spcPct val="100000"/>
                        </a:lnSpc>
                        <a:spcAft>
                          <a:spcPts val="0"/>
                        </a:spcAft>
                      </a:pPr>
                      <a:r>
                        <a:rPr lang="en-US" sz="1400" kern="0">
                          <a:effectLst/>
                        </a:rPr>
                        <a:t>90 </a:t>
                      </a:r>
                      <a:r>
                        <a:rPr lang="zh-CN" sz="1400" kern="0">
                          <a:effectLst/>
                        </a:rPr>
                        <a:t>其他组织机构</a:t>
                      </a:r>
                      <a:endParaRPr lang="zh-CN" sz="1400" kern="100">
                        <a:effectLst/>
                        <a:latin typeface="Times New Roman" panose="02020603050405020304" pitchFamily="18" charset="0"/>
                        <a:ea typeface="宋体" panose="02010600030101010101" pitchFamily="2" charset="-122"/>
                      </a:endParaRPr>
                    </a:p>
                  </a:txBody>
                  <a:tcPr marL="36000" marR="36000" marT="0" marB="0" anchor="ctr"/>
                </a:tc>
                <a:tc>
                  <a:txBody>
                    <a:bodyPr/>
                    <a:lstStyle/>
                    <a:p>
                      <a:pPr algn="l">
                        <a:lnSpc>
                          <a:spcPct val="100000"/>
                        </a:lnSpc>
                        <a:spcAft>
                          <a:spcPts val="0"/>
                        </a:spcAft>
                      </a:pPr>
                      <a:r>
                        <a:rPr lang="zh-CN" sz="1400" kern="0" dirty="0" smtClean="0">
                          <a:effectLst/>
                        </a:rPr>
                        <a:t>“</a:t>
                      </a:r>
                      <a:r>
                        <a:rPr lang="en-US" sz="1400" kern="0" dirty="0">
                          <a:effectLst/>
                        </a:rPr>
                        <a:t>71</a:t>
                      </a:r>
                      <a:r>
                        <a:rPr lang="zh-CN" sz="1400" kern="0" dirty="0">
                          <a:effectLst/>
                        </a:rPr>
                        <a:t>”（宗教活动场所</a:t>
                      </a:r>
                      <a:r>
                        <a:rPr lang="zh-CN" sz="1400" kern="0" dirty="0" smtClean="0">
                          <a:effectLst/>
                        </a:rPr>
                        <a:t>）“</a:t>
                      </a:r>
                      <a:r>
                        <a:rPr lang="en-US" sz="1400" kern="0" dirty="0">
                          <a:effectLst/>
                        </a:rPr>
                        <a:t>72</a:t>
                      </a:r>
                      <a:r>
                        <a:rPr lang="zh-CN" sz="1400" kern="0" dirty="0">
                          <a:effectLst/>
                        </a:rPr>
                        <a:t>”（宗教院校</a:t>
                      </a:r>
                      <a:r>
                        <a:rPr lang="zh-CN" sz="1400" kern="0" dirty="0" smtClean="0">
                          <a:effectLst/>
                        </a:rPr>
                        <a:t>）“</a:t>
                      </a:r>
                      <a:r>
                        <a:rPr lang="en-US" sz="1400" kern="0" dirty="0">
                          <a:effectLst/>
                        </a:rPr>
                        <a:t>31</a:t>
                      </a:r>
                      <a:r>
                        <a:rPr lang="zh-CN" sz="1400" kern="0" dirty="0">
                          <a:effectLst/>
                        </a:rPr>
                        <a:t>”（律师执业机构</a:t>
                      </a:r>
                      <a:r>
                        <a:rPr lang="zh-CN" sz="1400" kern="0" dirty="0" smtClean="0">
                          <a:effectLst/>
                        </a:rPr>
                        <a:t>）“</a:t>
                      </a:r>
                      <a:r>
                        <a:rPr lang="en-US" sz="1400" kern="0" dirty="0">
                          <a:effectLst/>
                        </a:rPr>
                        <a:t>32</a:t>
                      </a:r>
                      <a:r>
                        <a:rPr lang="zh-CN" sz="1400" kern="0" dirty="0">
                          <a:effectLst/>
                        </a:rPr>
                        <a:t>”（公证处</a:t>
                      </a:r>
                      <a:r>
                        <a:rPr lang="zh-CN" sz="1400" kern="0" dirty="0" smtClean="0">
                          <a:effectLst/>
                        </a:rPr>
                        <a:t>）</a:t>
                      </a:r>
                      <a:endParaRPr lang="en-US" altLang="zh-CN" sz="1400" kern="0" dirty="0" smtClean="0">
                        <a:effectLst/>
                      </a:endParaRPr>
                    </a:p>
                    <a:p>
                      <a:pPr algn="l">
                        <a:lnSpc>
                          <a:spcPct val="100000"/>
                        </a:lnSpc>
                        <a:spcAft>
                          <a:spcPts val="0"/>
                        </a:spcAft>
                      </a:pPr>
                      <a:r>
                        <a:rPr lang="zh-CN" sz="1400" kern="0" dirty="0" smtClean="0">
                          <a:effectLst/>
                        </a:rPr>
                        <a:t>“</a:t>
                      </a:r>
                      <a:r>
                        <a:rPr lang="en-US" sz="1400" kern="0" dirty="0">
                          <a:effectLst/>
                        </a:rPr>
                        <a:t>33</a:t>
                      </a:r>
                      <a:r>
                        <a:rPr lang="zh-CN" sz="1400" kern="0" dirty="0">
                          <a:effectLst/>
                        </a:rPr>
                        <a:t>”（基层法律服务所</a:t>
                      </a:r>
                      <a:r>
                        <a:rPr lang="zh-CN" sz="1400" kern="0" dirty="0" smtClean="0">
                          <a:effectLst/>
                        </a:rPr>
                        <a:t>）“</a:t>
                      </a:r>
                      <a:r>
                        <a:rPr lang="en-US" sz="1400" kern="0" dirty="0">
                          <a:effectLst/>
                        </a:rPr>
                        <a:t>34</a:t>
                      </a:r>
                      <a:r>
                        <a:rPr lang="zh-CN" sz="1400" kern="0" dirty="0">
                          <a:effectLst/>
                        </a:rPr>
                        <a:t>”（司法鉴定机构</a:t>
                      </a:r>
                      <a:r>
                        <a:rPr lang="zh-CN" sz="1400" kern="0" dirty="0" smtClean="0">
                          <a:effectLst/>
                        </a:rPr>
                        <a:t>）“</a:t>
                      </a:r>
                      <a:r>
                        <a:rPr lang="en-US" sz="1400" kern="0" dirty="0">
                          <a:effectLst/>
                        </a:rPr>
                        <a:t>35</a:t>
                      </a:r>
                      <a:r>
                        <a:rPr lang="zh-CN" sz="1400" kern="0" dirty="0">
                          <a:effectLst/>
                        </a:rPr>
                        <a:t>”（仲裁委员会</a:t>
                      </a:r>
                      <a:r>
                        <a:rPr lang="zh-CN" sz="1400" kern="0" dirty="0" smtClean="0">
                          <a:effectLst/>
                        </a:rPr>
                        <a:t>）</a:t>
                      </a:r>
                      <a:r>
                        <a:rPr lang="zh-CN" altLang="en-US" sz="1400" kern="0" dirty="0" smtClean="0">
                          <a:effectLst/>
                        </a:rPr>
                        <a:t>，</a:t>
                      </a:r>
                      <a:r>
                        <a:rPr lang="zh-CN" sz="1400" kern="0" dirty="0" smtClean="0">
                          <a:effectLst/>
                        </a:rPr>
                        <a:t>其他</a:t>
                      </a:r>
                      <a:r>
                        <a:rPr lang="zh-CN" sz="1400" kern="0" dirty="0">
                          <a:effectLst/>
                        </a:rPr>
                        <a:t>情况</a:t>
                      </a:r>
                      <a:endParaRPr lang="zh-CN" sz="1400" kern="100" dirty="0">
                        <a:effectLst/>
                        <a:latin typeface="Times New Roman" panose="02020603050405020304" pitchFamily="18" charset="0"/>
                        <a:ea typeface="宋体" panose="02010600030101010101" pitchFamily="2" charset="-122"/>
                      </a:endParaRPr>
                    </a:p>
                  </a:txBody>
                  <a:tcPr marL="36000" marR="36000" marT="0" marB="0"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
        <p:nvSpPr>
          <p:cNvPr id="5" name="文本框 4"/>
          <p:cNvSpPr txBox="1"/>
          <p:nvPr/>
        </p:nvSpPr>
        <p:spPr>
          <a:xfrm>
            <a:off x="1619885" y="1184910"/>
            <a:ext cx="9227185" cy="5021888"/>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00000"/>
              </a:lnSpc>
              <a:spcBef>
                <a:spcPts val="300"/>
              </a:spcBef>
              <a:spcAft>
                <a:spcPts val="3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a:t>
            </a:r>
            <a:r>
              <a:rPr lang="en-US" altLang="zh-CN" sz="2400" dirty="0">
                <a:latin typeface="仿宋" panose="02010609060101010101" charset="-122"/>
                <a:ea typeface="仿宋" panose="02010609060101010101" charset="-122"/>
                <a:cs typeface="仿宋" panose="02010609060101010101" charset="-122"/>
                <a:sym typeface="+mn-ea"/>
              </a:rPr>
              <a:t>1.</a:t>
            </a:r>
            <a:r>
              <a:rPr lang="zh-CN" altLang="en-US" sz="2400" dirty="0" smtClean="0">
                <a:latin typeface="仿宋_GB2312" panose="02010609030101010101" charset="-122"/>
                <a:ea typeface="仿宋_GB2312" panose="02010609030101010101" charset="-122"/>
                <a:cs typeface="仿宋_GB2312" panose="02010609030101010101" charset="-122"/>
                <a:sym typeface="+mn-ea"/>
              </a:rPr>
              <a:t>有</a:t>
            </a:r>
            <a:r>
              <a:rPr lang="zh-CN" altLang="en-US" sz="2400" dirty="0">
                <a:latin typeface="仿宋_GB2312" panose="02010609030101010101" charset="-122"/>
                <a:ea typeface="仿宋_GB2312" panose="02010609030101010101" charset="-122"/>
                <a:cs typeface="仿宋_GB2312" panose="02010609030101010101" charset="-122"/>
                <a:sym typeface="+mn-ea"/>
              </a:rPr>
              <a:t>证照的单位，</a:t>
            </a:r>
            <a:r>
              <a:rPr lang="zh-CN" altLang="en-US" sz="2400" dirty="0" smtClean="0">
                <a:latin typeface="仿宋_GB2312" panose="02010609030101010101" charset="-122"/>
                <a:ea typeface="仿宋_GB2312" panose="02010609030101010101" charset="-122"/>
                <a:cs typeface="仿宋_GB2312" panose="02010609030101010101" charset="-122"/>
                <a:sym typeface="+mn-ea"/>
              </a:rPr>
              <a:t>根据营业执照、登记</a:t>
            </a:r>
            <a:r>
              <a:rPr lang="zh-CN" altLang="en-US" sz="2400" dirty="0">
                <a:latin typeface="仿宋_GB2312" panose="02010609030101010101" charset="-122"/>
                <a:ea typeface="仿宋_GB2312" panose="02010609030101010101" charset="-122"/>
                <a:cs typeface="仿宋_GB2312" panose="02010609030101010101" charset="-122"/>
                <a:sym typeface="+mn-ea"/>
              </a:rPr>
              <a:t>证书</a:t>
            </a:r>
            <a:r>
              <a:rPr lang="zh-CN" altLang="en-US" sz="2400" dirty="0" smtClean="0">
                <a:latin typeface="仿宋_GB2312" panose="02010609030101010101" charset="-122"/>
                <a:ea typeface="仿宋_GB2312" panose="02010609030101010101" charset="-122"/>
                <a:cs typeface="仿宋_GB2312" panose="02010609030101010101" charset="-122"/>
                <a:sym typeface="+mn-ea"/>
              </a:rPr>
              <a:t>填写</a:t>
            </a:r>
            <a:endPar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a:p>
            <a:pPr algn="l" eaLnBrk="1" latinLnBrk="0" hangingPunct="1">
              <a:lnSpc>
                <a:spcPct val="10000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FZHei-B01S"/>
              </a:rPr>
              <a:t>  2.</a:t>
            </a:r>
            <a:r>
              <a:rPr lang="zh-CN" altLang="en-US" sz="2400" dirty="0">
                <a:latin typeface="仿宋_GB2312" panose="02010609030101010101" charset="-122"/>
                <a:ea typeface="仿宋_GB2312" panose="02010609030101010101" charset="-122"/>
                <a:cs typeface="仿宋_GB2312" panose="02010609030101010101" charset="-122"/>
                <a:sym typeface="+mn-ea"/>
              </a:rPr>
              <a:t>统一社会信用代码的前两位</a:t>
            </a:r>
            <a:r>
              <a:rPr lang="zh-CN" altLang="en-US" sz="2400" dirty="0" smtClean="0">
                <a:latin typeface="仿宋_GB2312" panose="02010609030101010101" charset="-122"/>
                <a:ea typeface="仿宋_GB2312" panose="02010609030101010101" charset="-122"/>
                <a:cs typeface="仿宋_GB2312" panose="02010609030101010101" charset="-122"/>
                <a:sym typeface="+mn-ea"/>
              </a:rPr>
              <a:t>一般对应于机构类型</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eaLnBrk="1" latinLnBrk="0" hangingPunct="1">
              <a:lnSpc>
                <a:spcPct val="100000"/>
              </a:lnSpc>
              <a:spcBef>
                <a:spcPts val="300"/>
              </a:spcBef>
              <a:spcAft>
                <a:spcPts val="300"/>
              </a:spcAft>
            </a:pPr>
            <a:r>
              <a:rPr lang="en-US" altLang="zh-CN" sz="2400" dirty="0" smtClean="0">
                <a:solidFill>
                  <a:schemeClr val="tx1"/>
                </a:solidFill>
                <a:latin typeface="仿宋_GB2312" panose="02010609030101010101" charset="-122"/>
                <a:ea typeface="仿宋_GB2312" panose="02010609030101010101" charset="-122"/>
                <a:sym typeface="+mn-ea"/>
              </a:rPr>
              <a:t>  3.</a:t>
            </a:r>
            <a:r>
              <a:rPr lang="zh-CN" altLang="en-US"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区分“农民专业合作社”和“农村集体经济组织”</a:t>
            </a:r>
            <a:endParaRPr lang="en-US" altLang="zh-CN" sz="2400" kern="100" dirty="0" smtClean="0">
              <a:solidFill>
                <a:schemeClr val="tx1"/>
              </a:solidFill>
              <a:latin typeface="仿宋_GB2312" panose="02010609030101010101" charset="-122"/>
              <a:ea typeface="仿宋_GB2312" panose="02010609030101010101" charset="-122"/>
              <a:cs typeface="黑体" panose="02010609060101010101" charset="-122"/>
              <a:sym typeface="Times New Roman" panose="02020603050405020304"/>
            </a:endParaRPr>
          </a:p>
          <a:p>
            <a:pPr indent="306070" algn="just" eaLnBrk="1" latinLnBrk="0" hangingPunct="1">
              <a:lnSpc>
                <a:spcPct val="100000"/>
              </a:lnSpc>
            </a:pPr>
            <a:r>
              <a:rPr lang="en-US" altLang="zh-CN"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  </a:t>
            </a:r>
            <a:r>
              <a:rPr lang="zh-CN" altLang="en-US"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农民专业合作社：由市监部门登记注册</a:t>
            </a:r>
            <a:endParaRPr lang="en-US" altLang="zh-CN" sz="2400" kern="100" dirty="0" smtClean="0">
              <a:solidFill>
                <a:schemeClr val="tx1"/>
              </a:solidFill>
              <a:latin typeface="仿宋_GB2312" panose="02010609030101010101" charset="-122"/>
              <a:ea typeface="仿宋_GB2312" panose="02010609030101010101" charset="-122"/>
              <a:cs typeface="黑体" panose="02010609060101010101" charset="-122"/>
              <a:sym typeface="Times New Roman" panose="02020603050405020304"/>
            </a:endParaRPr>
          </a:p>
          <a:p>
            <a:pPr indent="306070" algn="just" eaLnBrk="1" latinLnBrk="0" hangingPunct="1">
              <a:lnSpc>
                <a:spcPct val="100000"/>
              </a:lnSpc>
            </a:pPr>
            <a:r>
              <a:rPr lang="en-US" altLang="zh-CN"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  </a:t>
            </a:r>
            <a:r>
              <a:rPr lang="zh-CN" altLang="en-US"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农村集体经济组织：由农业等部门发放登记证书</a:t>
            </a:r>
          </a:p>
          <a:p>
            <a:pPr indent="306070" algn="just" eaLnBrk="1" latinLnBrk="0" hangingPunct="1">
              <a:lnSpc>
                <a:spcPct val="100000"/>
              </a:lnSpc>
            </a:pPr>
            <a:r>
              <a:rPr lang="en-US" altLang="zh-CN"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4.</a:t>
            </a:r>
            <a:r>
              <a:rPr lang="zh-CN" altLang="en-US"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社会团体、民办非企业、基金会等机构类型没有分支机构</a:t>
            </a:r>
            <a:endParaRPr lang="zh-CN" altLang="en-US" sz="2400" dirty="0"/>
          </a:p>
          <a:p>
            <a:pPr algn="l" eaLnBrk="1" latinLnBrk="0" hangingPunct="1">
              <a:lnSpc>
                <a:spcPct val="100000"/>
              </a:lnSpc>
              <a:spcBef>
                <a:spcPts val="300"/>
              </a:spcBef>
              <a:spcAft>
                <a:spcPts val="300"/>
              </a:spcAft>
            </a:pPr>
            <a:endPar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endParaRPr>
          </a:p>
          <a:p>
            <a:pPr algn="l" eaLnBrk="1" latinLnBrk="0" hangingPunct="1">
              <a:lnSpc>
                <a:spcPct val="100000"/>
              </a:lnSpc>
              <a:spcBef>
                <a:spcPts val="300"/>
              </a:spcBef>
              <a:spcAft>
                <a:spcPts val="300"/>
              </a:spcAft>
            </a:pP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  </a:t>
            </a:r>
          </a:p>
          <a:p>
            <a:pPr algn="l">
              <a:lnSpc>
                <a:spcPts val="2780"/>
              </a:lnSpc>
              <a:spcBef>
                <a:spcPts val="300"/>
              </a:spcBef>
              <a:spcAft>
                <a:spcPts val="300"/>
              </a:spcAft>
            </a:pP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 name="文本框 2"/>
          <p:cNvSpPr txBox="1"/>
          <p:nvPr/>
        </p:nvSpPr>
        <p:spPr>
          <a:xfrm>
            <a:off x="227965" y="1132840"/>
            <a:ext cx="11866245" cy="4892675"/>
          </a:xfrm>
          <a:prstGeom prst="rect">
            <a:avLst/>
          </a:prstGeom>
          <a:noFill/>
        </p:spPr>
        <p:txBody>
          <a:bodyPr wrap="square" rtlCol="0">
            <a:spAutoFit/>
          </a:bodyPr>
          <a:lstStyle/>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企业：</a:t>
            </a:r>
          </a:p>
          <a:p>
            <a:pPr marL="342900" lvl="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市场监管部门发放的《企业法人营业执照》《个人独资企业营业执照》《个人独资企业分支机构营业执照》《合伙企业营业执照》《合伙企业分支机构营业执照》，或《营业执照》（登记事项类型不含“农民专业合作社”、“个体工商户”和“个体户”字样）</a:t>
            </a:r>
          </a:p>
          <a:p>
            <a:pPr marL="342900" lvl="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未经部门批准，实际从事生产经营活动、且符合产业活动单位条件的企业法人的组成部分</a:t>
            </a:r>
          </a:p>
          <a:p>
            <a:pPr marL="342900" lvl="0" indent="-342900">
              <a:buFont typeface="Arial" panose="020B0604020202020204" pitchFamily="34" charset="0"/>
              <a:buChar char="•"/>
            </a:pPr>
            <a:endParaRPr lang="zh-CN" altLang="en-US" sz="2400" dirty="0">
              <a:latin typeface="楷体" panose="02010609060101010101" pitchFamily="49" charset="-122"/>
              <a:ea typeface="楷体" panose="02010609060101010101" pitchFamily="49" charset="-122"/>
            </a:endParaRPr>
          </a:p>
          <a:p>
            <a:pPr marL="342900" indent="-342900">
              <a:buNone/>
            </a:pPr>
            <a:r>
              <a:rPr lang="zh-CN" altLang="en-US" sz="2400" dirty="0">
                <a:latin typeface="楷体" panose="02010609060101010101" pitchFamily="49" charset="-122"/>
                <a:ea typeface="楷体" panose="02010609060101010101" pitchFamily="49" charset="-122"/>
              </a:rPr>
              <a:t>事业单位：</a:t>
            </a:r>
          </a:p>
          <a:p>
            <a:pPr marL="342900" lvl="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持有编制部门发放的《事业单位法人证书》，以及事业单位法人的本部及分支机构或派出机构</a:t>
            </a:r>
          </a:p>
          <a:p>
            <a:pPr marL="342900" lvl="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辅助判断方法：国家机关举办或者其他组织利用国有资产举办，提供公益服务的单位</a:t>
            </a:r>
          </a:p>
          <a:p>
            <a:pPr marL="342900" lvl="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同时领取《事业单位法人证书》，《营业执照》或《基层法律服务所》等证书的单位</a:t>
            </a: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 name="文本框 2"/>
          <p:cNvSpPr txBox="1"/>
          <p:nvPr/>
        </p:nvSpPr>
        <p:spPr>
          <a:xfrm>
            <a:off x="254635" y="1155065"/>
            <a:ext cx="11682730" cy="4892675"/>
          </a:xfrm>
          <a:prstGeom prst="rect">
            <a:avLst/>
          </a:prstGeom>
          <a:noFill/>
        </p:spPr>
        <p:txBody>
          <a:bodyPr wrap="square" rtlCol="0">
            <a:spAutoFit/>
          </a:bodyPr>
          <a:lstStyle/>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机关：</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县级以上各级党委及其所属各工作部门、人大机关、政府及其所属各工作部门及地区行政行署、政协机关、监察委员会、人民法院、检察院机关、各民主党派和工商联机关、乡镇党委和政府，街道办事处，以及机关法人的本部和派出机构</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部分地区的机关持有《机关法人统一社会信用代码证书》</a:t>
            </a:r>
          </a:p>
          <a:p>
            <a:pPr marL="342900" indent="-342900">
              <a:buFont typeface="Wingdings" panose="05000000000000000000" charset="0"/>
              <a:buNone/>
            </a:pPr>
            <a:endParaRPr lang="zh-CN" altLang="en-US" sz="2400" dirty="0">
              <a:latin typeface="楷体" panose="02010609060101010101" pitchFamily="49" charset="-122"/>
              <a:ea typeface="楷体" panose="02010609060101010101" pitchFamily="49" charset="-122"/>
            </a:endParaRPr>
          </a:p>
          <a:p>
            <a:pPr marL="342900" indent="-342900">
              <a:buFont typeface="Wingdings" panose="05000000000000000000" charset="0"/>
              <a:buNone/>
            </a:pPr>
            <a:r>
              <a:rPr lang="zh-CN" altLang="en-US" sz="2400" dirty="0">
                <a:latin typeface="楷体" panose="02010609060101010101" pitchFamily="49" charset="-122"/>
                <a:ea typeface="楷体" panose="02010609060101010101" pitchFamily="49" charset="-122"/>
              </a:rPr>
              <a:t>社会团体：</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持有民政部门发放的《社会团体法人登记证书》</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编制部门管理的不需要领取证书的全国总工会、共青团中央、全国妇联、中国文联、中国作协、中国科协、中国侨联、中国法学会、中国人民对外友好协会、中国记协、全国台联、中国贸促会、中国残联、红十字会总会、外交学会、宋庆龄基金会、黄埔军校同学会、欧美同学会、思想政治工作研究会、中华职业教育社、中国计划生育协会等</a:t>
            </a: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 name="文本框 2"/>
          <p:cNvSpPr txBox="1"/>
          <p:nvPr/>
        </p:nvSpPr>
        <p:spPr>
          <a:xfrm>
            <a:off x="298450" y="1054735"/>
            <a:ext cx="11595100" cy="5262245"/>
          </a:xfrm>
          <a:prstGeom prst="rect">
            <a:avLst/>
          </a:prstGeom>
          <a:noFill/>
        </p:spPr>
        <p:txBody>
          <a:bodyPr wrap="square" rtlCol="0">
            <a:spAutoFit/>
          </a:bodyPr>
          <a:lstStyle/>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民办非企业单位：</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持有民政部门发放的《民办非企业单位登记证书》</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辅助判断方法：利用非国有资产举办，提供公益服务的单位。行政主管部门或资料来源部门一般是民政部门</a:t>
            </a:r>
          </a:p>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基金会：</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持有民政部门发放的《基金会法人登记证书》</a:t>
            </a:r>
          </a:p>
          <a:p>
            <a:pPr marL="342900" indent="-342900">
              <a:buFont typeface="Wingdings" panose="05000000000000000000" charset="0"/>
              <a:buNone/>
            </a:pPr>
            <a:r>
              <a:rPr lang="zh-CN" altLang="en-US" sz="2400" dirty="0">
                <a:latin typeface="楷体" panose="02010609060101010101" pitchFamily="49" charset="-122"/>
                <a:ea typeface="楷体" panose="02010609060101010101" pitchFamily="49" charset="-122"/>
              </a:rPr>
              <a:t>居委会、村委会：</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根据实际情况填写</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部分地区的居委会、村委会持有《基层群众自治组织特别法人统一社会信用代码证书》</a:t>
            </a:r>
          </a:p>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农民专业合作社：</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持有市场监管部门发放的《农民专业合作社法人营业执照》《农民专业合作社分支机构营业执照》《营业执照》（登记事项类型包含“农民专业合作社”或“农民专业合作社联合社”字样）</a:t>
            </a: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 name="文本框 2"/>
          <p:cNvSpPr txBox="1"/>
          <p:nvPr/>
        </p:nvSpPr>
        <p:spPr>
          <a:xfrm>
            <a:off x="532130" y="1557655"/>
            <a:ext cx="11127105" cy="2676525"/>
          </a:xfrm>
          <a:prstGeom prst="rect">
            <a:avLst/>
          </a:prstGeom>
          <a:noFill/>
        </p:spPr>
        <p:txBody>
          <a:bodyPr wrap="square" rtlCol="0">
            <a:spAutoFit/>
          </a:bodyPr>
          <a:lstStyle/>
          <a:p>
            <a:pPr marL="0" indent="0">
              <a:buFont typeface="Wingdings" panose="05000000000000000000" charset="0"/>
              <a:buNone/>
            </a:pPr>
            <a:r>
              <a:rPr lang="zh-CN" altLang="en-US" sz="2400" dirty="0">
                <a:latin typeface="楷体" panose="02010609060101010101" pitchFamily="49" charset="-122"/>
                <a:ea typeface="楷体" panose="02010609060101010101" pitchFamily="49" charset="-122"/>
              </a:rPr>
              <a:t>其他组织机构：</a:t>
            </a:r>
          </a:p>
          <a:p>
            <a:pPr marL="0" indent="0">
              <a:buFont typeface="Wingdings" panose="05000000000000000000" charset="0"/>
              <a:buNone/>
            </a:pPr>
            <a:endParaRPr lang="zh-CN" altLang="en-US" sz="2400" dirty="0">
              <a:latin typeface="楷体" panose="02010609060101010101" pitchFamily="49" charset="-122"/>
              <a:ea typeface="楷体" panose="02010609060101010101" pitchFamily="49" charset="-122"/>
            </a:endParaRP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上述其他未列明的机构类型，</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律师事务所、司法鉴定机构等法律服务机构，行政主管部门或资料来源部门一般是司法部门；</a:t>
            </a:r>
          </a:p>
          <a:p>
            <a:pPr marL="342900" indent="-342900">
              <a:buFont typeface="Arial" panose="020B0604020202020204" pitchFamily="34" charset="0"/>
              <a:buChar char="•"/>
            </a:pPr>
            <a:r>
              <a:rPr lang="zh-CN" altLang="en-US" sz="2400" dirty="0">
                <a:latin typeface="楷体" panose="02010609060101010101" pitchFamily="49" charset="-122"/>
                <a:ea typeface="楷体" panose="02010609060101010101" pitchFamily="49" charset="-122"/>
              </a:rPr>
              <a:t>道观、清真寺、寺庙、教堂等宗教活动场所，行政主管部门或资料来源部门一般是宗教部门</a:t>
            </a: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机构类型</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a:off x="2333625" y="1536065"/>
            <a:ext cx="1892300" cy="698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 name="直接连接符 1"/>
          <p:cNvCxnSpPr/>
          <p:nvPr/>
        </p:nvCxnSpPr>
        <p:spPr>
          <a:xfrm>
            <a:off x="0" y="660718"/>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调查范围</a:t>
            </a:r>
          </a:p>
        </p:txBody>
      </p:sp>
      <p:sp>
        <p:nvSpPr>
          <p:cNvPr id="3" name="圆角矩形 2"/>
          <p:cNvSpPr/>
          <p:nvPr/>
        </p:nvSpPr>
        <p:spPr>
          <a:xfrm>
            <a:off x="636905" y="2079625"/>
            <a:ext cx="5360035" cy="329692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82650" y="2089150"/>
            <a:ext cx="5114290" cy="2932430"/>
          </a:xfrm>
          <a:prstGeom prst="rect">
            <a:avLst/>
          </a:prstGeom>
        </p:spPr>
        <p:txBody>
          <a:bodyPr wrap="square">
            <a:spAutoFit/>
          </a:bodyPr>
          <a:lstStyle/>
          <a:p>
            <a:pPr indent="0" algn="just" eaLnBrk="1" latinLnBrk="0" hangingPunct="1">
              <a:lnSpc>
                <a:spcPct val="120000"/>
              </a:lnSpc>
              <a:spcAft>
                <a:spcPts val="0"/>
              </a:spcAft>
            </a:pPr>
            <a:r>
              <a:rPr sz="2200" kern="100" dirty="0">
                <a:solidFill>
                  <a:srgbClr val="000000"/>
                </a:solidFill>
                <a:latin typeface="+mn-ea"/>
                <a:ea typeface="+mn-ea"/>
                <a:cs typeface="+mn-ea"/>
              </a:rPr>
              <a:t>纳入</a:t>
            </a:r>
            <a:r>
              <a:rPr sz="2200" kern="100" dirty="0">
                <a:solidFill>
                  <a:srgbClr val="FF0000"/>
                </a:solidFill>
                <a:latin typeface="+mn-ea"/>
                <a:ea typeface="+mn-ea"/>
                <a:cs typeface="+mn-ea"/>
              </a:rPr>
              <a:t>2023年年度</a:t>
            </a:r>
            <a:r>
              <a:rPr sz="2200" kern="100" dirty="0">
                <a:solidFill>
                  <a:srgbClr val="000000"/>
                </a:solidFill>
                <a:latin typeface="+mn-ea"/>
                <a:ea typeface="+mn-ea"/>
                <a:cs typeface="+mn-ea"/>
              </a:rPr>
              <a:t>调查单位库</a:t>
            </a:r>
            <a:r>
              <a:rPr lang="zh-CN" sz="2200" kern="100" dirty="0">
                <a:solidFill>
                  <a:srgbClr val="000000"/>
                </a:solidFill>
                <a:latin typeface="+mn-ea"/>
                <a:ea typeface="+mn-ea"/>
                <a:cs typeface="+mn-ea"/>
              </a:rPr>
              <a:t>的：</a:t>
            </a:r>
            <a:endPar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规模以上工业</a:t>
            </a: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a:t>
            </a:r>
            <a:r>
              <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总承包、专业承包</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资质的建筑业</a:t>
            </a: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限额以上批发和零售业</a:t>
            </a: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限额以上住宿和餐饮业</a:t>
            </a: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有开发经营活动的</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房地产开发经营业</a:t>
            </a: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规模以上服务业法人单位</a:t>
            </a:r>
          </a:p>
        </p:txBody>
      </p:sp>
      <p:sp>
        <p:nvSpPr>
          <p:cNvPr id="6" name="矩形 5"/>
          <p:cNvSpPr/>
          <p:nvPr/>
        </p:nvSpPr>
        <p:spPr>
          <a:xfrm>
            <a:off x="636905" y="1258570"/>
            <a:ext cx="4333875" cy="645160"/>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dirty="0">
                <a:cs typeface="Times New Roman" panose="02020603050405020304" pitchFamily="18" charset="0"/>
                <a:sym typeface="+mn-ea"/>
              </a:rPr>
              <a:t>调查单位基本情况</a:t>
            </a:r>
            <a:r>
              <a:rPr lang="en-US" altLang="zh-CN" sz="2400" dirty="0">
                <a:solidFill>
                  <a:srgbClr val="000000"/>
                </a:solidFill>
                <a:latin typeface="黑体" panose="02010609060101010101" charset="-122"/>
                <a:ea typeface="黑体" panose="02010609060101010101" charset="-122"/>
                <a:cs typeface="Times New Roman" panose="02020603050405020304" pitchFamily="18" charset="0"/>
              </a:rPr>
              <a:t>601</a:t>
            </a:r>
            <a:r>
              <a:rPr lang="zh-CN" altLang="en-US" sz="2400" dirty="0">
                <a:solidFill>
                  <a:srgbClr val="000000"/>
                </a:solidFill>
                <a:latin typeface="黑体" panose="02010609060101010101" charset="-122"/>
                <a:ea typeface="黑体" panose="02010609060101010101" charset="-122"/>
                <a:cs typeface="Times New Roman" panose="02020603050405020304" pitchFamily="18" charset="0"/>
              </a:rPr>
              <a:t>表</a:t>
            </a:r>
          </a:p>
        </p:txBody>
      </p:sp>
      <p:sp>
        <p:nvSpPr>
          <p:cNvPr id="9" name="矩形 8"/>
          <p:cNvSpPr/>
          <p:nvPr/>
        </p:nvSpPr>
        <p:spPr>
          <a:xfrm>
            <a:off x="5046980" y="5956935"/>
            <a:ext cx="2559685" cy="398780"/>
          </a:xfrm>
          <a:prstGeom prst="rect">
            <a:avLst/>
          </a:prstGeom>
        </p:spPr>
        <p:txBody>
          <a:bodyPr wrap="square">
            <a:spAutoFit/>
          </a:bodyPr>
          <a:lstStyle/>
          <a:p>
            <a:r>
              <a:rPr lang="zh-CN" altLang="en-US" sz="2000" dirty="0">
                <a:solidFill>
                  <a:srgbClr val="C55A11"/>
                </a:solidFill>
                <a:latin typeface="黑体" panose="02010609060101010101" charset="-122"/>
                <a:ea typeface="黑体" panose="02010609060101010101" charset="-122"/>
              </a:rPr>
              <a:t>有下属产业活动单位</a:t>
            </a:r>
            <a:endParaRPr lang="en-US" altLang="zh-CN" sz="2000" dirty="0">
              <a:solidFill>
                <a:srgbClr val="C55A11"/>
              </a:solidFill>
              <a:latin typeface="黑体" panose="02010609060101010101" charset="-122"/>
              <a:ea typeface="黑体" panose="02010609060101010101" charset="-122"/>
            </a:endParaRPr>
          </a:p>
        </p:txBody>
      </p:sp>
      <p:sp>
        <p:nvSpPr>
          <p:cNvPr id="11" name="矩形 10"/>
          <p:cNvSpPr/>
          <p:nvPr/>
        </p:nvSpPr>
        <p:spPr>
          <a:xfrm>
            <a:off x="5996940" y="1532255"/>
            <a:ext cx="5911850" cy="460375"/>
          </a:xfrm>
          <a:prstGeom prst="rect">
            <a:avLst/>
          </a:prstGeom>
        </p:spPr>
        <p:txBody>
          <a:bodyPr wrap="square">
            <a:spAutoFit/>
          </a:bodyPr>
          <a:lstStyle/>
          <a:p>
            <a:pPr marL="342900" indent="-342900">
              <a:buFont typeface="Wingdings" panose="05000000000000000000" pitchFamily="2" charset="2"/>
              <a:buChar char="u"/>
            </a:pPr>
            <a:r>
              <a:rPr lang="zh-CN" altLang="zh-CN" sz="2400" dirty="0">
                <a:sym typeface="+mn-ea"/>
              </a:rPr>
              <a:t>法人单位所属产业活动单位情况</a:t>
            </a:r>
            <a:r>
              <a:rPr lang="en-US" altLang="zh-CN" sz="2400" dirty="0">
                <a:solidFill>
                  <a:srgbClr val="000000"/>
                </a:solidFill>
                <a:latin typeface="黑体" panose="02010609060101010101" charset="-122"/>
                <a:ea typeface="黑体" panose="02010609060101010101" charset="-122"/>
                <a:cs typeface="Times New Roman" panose="02020603050405020304" pitchFamily="18" charset="0"/>
              </a:rPr>
              <a:t>601-1</a:t>
            </a:r>
            <a:r>
              <a:rPr lang="zh-CN" altLang="zh-CN" sz="2400" dirty="0">
                <a:solidFill>
                  <a:srgbClr val="000000"/>
                </a:solidFill>
                <a:latin typeface="黑体" panose="02010609060101010101" charset="-122"/>
                <a:ea typeface="黑体" panose="02010609060101010101" charset="-122"/>
                <a:cs typeface="Times New Roman" panose="02020603050405020304" pitchFamily="18" charset="0"/>
              </a:rPr>
              <a:t>表</a:t>
            </a:r>
          </a:p>
        </p:txBody>
      </p:sp>
      <p:sp>
        <p:nvSpPr>
          <p:cNvPr id="14" name="圆角矩形 13"/>
          <p:cNvSpPr/>
          <p:nvPr/>
        </p:nvSpPr>
        <p:spPr>
          <a:xfrm>
            <a:off x="6641465" y="2189480"/>
            <a:ext cx="3684905" cy="314007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835140" y="2395220"/>
            <a:ext cx="3342005" cy="2379980"/>
          </a:xfrm>
          <a:prstGeom prst="rect">
            <a:avLst/>
          </a:prstGeom>
          <a:noFill/>
        </p:spPr>
        <p:txBody>
          <a:bodyPr wrap="square" rtlCol="0" anchor="t">
            <a:spAutoFit/>
          </a:bodyPr>
          <a:lstStyle/>
          <a:p>
            <a:pPr algn="just" eaLnBrk="1" latinLnBrk="0" hangingPunct="1">
              <a:lnSpc>
                <a:spcPct val="120000"/>
              </a:lnSpc>
            </a:pPr>
            <a:r>
              <a:rPr lang="en-US" altLang="zh-CN" sz="2200" b="1" kern="100">
                <a:solidFill>
                  <a:schemeClr val="tx1"/>
                </a:solidFill>
                <a:uFillTx/>
                <a:latin typeface="楷体" panose="02010609060101010101" pitchFamily="49" charset="-122"/>
                <a:ea typeface="楷体" panose="02010609060101010101" pitchFamily="49" charset="-122"/>
                <a:cs typeface="楷体" panose="02010609060101010101" pitchFamily="49" charset="-122"/>
                <a:sym typeface="FZHei-B01S"/>
              </a:rPr>
              <a:t>6</a:t>
            </a:r>
            <a:r>
              <a:rPr sz="2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01表212栏</a:t>
            </a:r>
            <a:r>
              <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“本法人（视同法人）单位是否有下属产业活动单位（分支机构、派出机构、分公司、分部、分厂、分店等）”</a:t>
            </a:r>
          </a:p>
          <a:p>
            <a:pPr algn="just" eaLnBrk="1" latinLnBrk="0" hangingPunct="1">
              <a:lnSpc>
                <a:spcPct val="120000"/>
              </a:lnSpc>
            </a:pPr>
            <a:r>
              <a:rPr sz="2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选“1.是”</a:t>
            </a:r>
            <a:r>
              <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的法人单位</a:t>
            </a:r>
            <a:endParaRPr lang="zh-CN" altLang="en-US" sz="2000" kern="100" dirty="0">
              <a:solidFill>
                <a:srgbClr val="000000"/>
              </a:solidFill>
              <a:uFillTx/>
              <a:latin typeface="楷体" panose="02010609060101010101" pitchFamily="49" charset="-122"/>
              <a:ea typeface="楷体" panose="02010609060101010101" pitchFamily="49" charset="-122"/>
              <a:cs typeface="Times New Roman" panose="02020603050405020304" pitchFamily="18" charset="0"/>
              <a:sym typeface="FZHei-B01S"/>
            </a:endParaRPr>
          </a:p>
        </p:txBody>
      </p:sp>
      <p:sp>
        <p:nvSpPr>
          <p:cNvPr id="4" name="下弧形箭头 3"/>
          <p:cNvSpPr/>
          <p:nvPr/>
        </p:nvSpPr>
        <p:spPr>
          <a:xfrm>
            <a:off x="5549900" y="5376545"/>
            <a:ext cx="1553210" cy="478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 name="文本框 4"/>
          <p:cNvSpPr txBox="1"/>
          <p:nvPr/>
        </p:nvSpPr>
        <p:spPr>
          <a:xfrm>
            <a:off x="241935" y="788035"/>
            <a:ext cx="11708765" cy="737235"/>
          </a:xfrm>
          <a:prstGeom prst="rect">
            <a:avLst/>
          </a:prstGeom>
          <a:noFill/>
          <a:ln w="9525">
            <a:noFill/>
          </a:ln>
        </p:spPr>
        <p:txBody>
          <a:bodyPr wrap="square" anchor="t" anchorCtr="0">
            <a:spAutoFit/>
          </a:bodyPr>
          <a:lstStyle/>
          <a:p>
            <a:pPr algn="l" eaLnBrk="0" hangingPunct="0">
              <a:lnSpc>
                <a:spcPct val="150000"/>
              </a:lnSpc>
              <a:buClrTx/>
              <a:buSzTx/>
              <a:buFontTx/>
            </a:pPr>
            <a:r>
              <a:rPr lang="zh-CN" altLang="en-US" sz="2800" b="1" dirty="0">
                <a:latin typeface="楷体" panose="02010609060101010101" pitchFamily="49" charset="-122"/>
                <a:ea typeface="楷体" panose="02010609060101010101" pitchFamily="49" charset="-122"/>
                <a:sym typeface="FZHei-B01S"/>
              </a:rPr>
              <a:t>★由</a:t>
            </a:r>
            <a:r>
              <a:rPr lang="zh-CN" altLang="en-US" sz="2800" b="1" dirty="0">
                <a:latin typeface="楷体" panose="02010609060101010101" pitchFamily="49" charset="-122"/>
                <a:ea typeface="楷体" panose="02010609060101010101" pitchFamily="49" charset="-122"/>
                <a:sym typeface="FZZhengHeiS-R-GB"/>
              </a:rPr>
              <a:t>“登记注册类型”</a:t>
            </a:r>
            <a:r>
              <a:rPr lang="zh-CN" altLang="en-US" sz="2800" dirty="0">
                <a:solidFill>
                  <a:srgbClr val="FF0000"/>
                </a:solidFill>
                <a:latin typeface="楷体" panose="02010609060101010101" pitchFamily="49" charset="-122"/>
                <a:ea typeface="楷体" panose="02010609060101010101" pitchFamily="49" charset="-122"/>
                <a:sym typeface="FZZhengHeiS-R-GB"/>
              </a:rPr>
              <a:t>改为</a:t>
            </a:r>
            <a:r>
              <a:rPr lang="zh-CN" altLang="en-US" sz="2800" b="1" dirty="0">
                <a:latin typeface="楷体" panose="02010609060101010101" pitchFamily="49" charset="-122"/>
                <a:ea typeface="楷体" panose="02010609060101010101" pitchFamily="49" charset="-122"/>
                <a:sym typeface="FZZhengHeiS-R-GB"/>
              </a:rPr>
              <a:t>“登记注册统计类别”</a:t>
            </a:r>
            <a:endParaRPr lang="zh-CN" altLang="en-US" sz="2800" b="1">
              <a:latin typeface="楷体" panose="02010609060101010101" pitchFamily="49" charset="-122"/>
              <a:ea typeface="楷体" panose="02010609060101010101" pitchFamily="49" charset="-122"/>
              <a:sym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255395" y="1601470"/>
            <a:ext cx="8813800" cy="2122805"/>
          </a:xfrm>
          <a:prstGeom prst="rect">
            <a:avLst/>
          </a:prstGeom>
        </p:spPr>
      </p:pic>
      <p:sp>
        <p:nvSpPr>
          <p:cNvPr id="5" name="下箭头 4"/>
          <p:cNvSpPr/>
          <p:nvPr/>
        </p:nvSpPr>
        <p:spPr>
          <a:xfrm>
            <a:off x="5444490" y="3704590"/>
            <a:ext cx="435610" cy="42672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stretch>
            <a:fillRect/>
          </a:stretch>
        </p:blipFill>
        <p:spPr>
          <a:xfrm>
            <a:off x="1255395" y="4102735"/>
            <a:ext cx="8537575" cy="2258060"/>
          </a:xfrm>
          <a:prstGeom prst="rect">
            <a:avLst/>
          </a:prstGeom>
        </p:spPr>
      </p:pic>
      <p:pic>
        <p:nvPicPr>
          <p:cNvPr id="7" name="图片 6" descr="五经普LOGO透明底（长）"/>
          <p:cNvPicPr>
            <a:picLocks noChangeAspect="1"/>
          </p:cNvPicPr>
          <p:nvPr/>
        </p:nvPicPr>
        <p:blipFill>
          <a:blip r:embed="rId5" cstate="print"/>
          <a:srcRect r="77006"/>
          <a:stretch>
            <a:fillRect/>
          </a:stretch>
        </p:blipFill>
        <p:spPr>
          <a:xfrm>
            <a:off x="-76200" y="-225425"/>
            <a:ext cx="849630" cy="1155065"/>
          </a:xfrm>
          <a:prstGeom prst="rect">
            <a:avLst/>
          </a:prstGeom>
        </p:spPr>
      </p:pic>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登记注册统计类别</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r>
              <a:rPr lang="zh-CN" altLang="en-US" sz="2400" dirty="0">
                <a:solidFill>
                  <a:schemeClr val="accent5"/>
                </a:solidFill>
                <a:latin typeface="方正小标宋简体" panose="02010601030101010101" charset="-122"/>
                <a:ea typeface="方正小标宋简体" panose="02010601030101010101" charset="-122"/>
                <a:sym typeface="+mn-ea"/>
              </a:rPr>
              <a:t>登记注册统计类别</a:t>
            </a:r>
            <a:endParaRPr lang="zh-CN" sz="2400" dirty="0">
              <a:solidFill>
                <a:schemeClr val="accent5"/>
              </a:solidFill>
              <a:latin typeface="方正小标宋简体" panose="02010601030101010101" charset="-122"/>
              <a:ea typeface="方正小标宋简体" panose="02010601030101010101" charset="-122"/>
              <a:sym typeface="+mn-ea"/>
            </a:endParaRPr>
          </a:p>
        </p:txBody>
      </p:sp>
      <p:graphicFrame>
        <p:nvGraphicFramePr>
          <p:cNvPr id="3" name="表格 2"/>
          <p:cNvGraphicFramePr/>
          <p:nvPr>
            <p:custDataLst>
              <p:tags r:id="rId2"/>
            </p:custDataLst>
          </p:nvPr>
        </p:nvGraphicFramePr>
        <p:xfrm>
          <a:off x="2423160" y="692785"/>
          <a:ext cx="7005320" cy="5061585"/>
        </p:xfrm>
        <a:graphic>
          <a:graphicData uri="http://schemas.openxmlformats.org/drawingml/2006/table">
            <a:tbl>
              <a:tblPr firstRow="1" bandRow="1">
                <a:tableStyleId>{5940675A-B579-460E-94D1-54222C63F5DA}</a:tableStyleId>
              </a:tblPr>
              <a:tblGrid>
                <a:gridCol w="699770"/>
                <a:gridCol w="2803525"/>
                <a:gridCol w="699770"/>
                <a:gridCol w="2802255"/>
              </a:tblGrid>
              <a:tr h="332105">
                <a:tc>
                  <a:txBody>
                    <a:bodyPr/>
                    <a:lstStyle/>
                    <a:p>
                      <a:pPr indent="0" algn="ctr">
                        <a:buNone/>
                      </a:pPr>
                      <a:r>
                        <a:rPr lang="en-US" sz="1200" b="1" dirty="0" err="1">
                          <a:latin typeface="宋体" panose="02010600030101010101" pitchFamily="2" charset="-122"/>
                          <a:ea typeface="宋体" panose="02010600030101010101" pitchFamily="2" charset="-122"/>
                          <a:cs typeface="宋体" panose="02010600030101010101" pitchFamily="2" charset="-122"/>
                        </a:rPr>
                        <a:t>代码</a:t>
                      </a:r>
                      <a:endParaRPr lang="en-US" altLang="en-US" sz="12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代码</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100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1400" b="1">
                          <a:latin typeface="仿宋_GB2312" panose="02010609030101010101" charset="-122"/>
                          <a:ea typeface="仿宋_GB2312" panose="02010609030101010101" charset="-122"/>
                          <a:cs typeface="宋体" panose="02010600030101010101" pitchFamily="2" charset="-122"/>
                        </a:rPr>
                        <a:t>内资企业</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200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buNone/>
                      </a:pPr>
                      <a:r>
                        <a:rPr lang="en-US" sz="1400" b="1">
                          <a:latin typeface="仿宋_GB2312" panose="02010609030101010101" charset="-122"/>
                          <a:ea typeface="仿宋_GB2312" panose="02010609030101010101" charset="-122"/>
                          <a:cs typeface="宋体" panose="02010600030101010101" pitchFamily="2" charset="-122"/>
                        </a:rPr>
                        <a:t>港澳台投资企业</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7749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110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有限责任公司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210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港澳台投资有限责任公司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111</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国有独资公司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220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港澳台投资股份有限公司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749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112</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私营有限责任公司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230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港澳台投资合伙企业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119</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其他有限责任公司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290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其他港澳台投资企业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120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股份有限公司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300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latin typeface="仿宋_GB2312" panose="02010609030101010101" charset="-122"/>
                          <a:ea typeface="仿宋_GB2312" panose="02010609030101010101" charset="-122"/>
                          <a:cs typeface="宋体" panose="02010600030101010101" pitchFamily="2" charset="-122"/>
                        </a:rPr>
                        <a:t>外商投资企业</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749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121</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私营股份有限公司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310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外商投资有限责任公司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129</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其他股份有限公司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320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外商投资股份有限公司</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130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非公司企业法人</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330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外商投资合伙企业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749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131</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全民所有制企业（国有企业）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390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其他外商投资企业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132</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集体所有制企业（集体企业）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400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dirty="0" err="1">
                          <a:latin typeface="仿宋_GB2312" panose="02010609030101010101" charset="-122"/>
                          <a:ea typeface="仿宋_GB2312" panose="02010609030101010101" charset="-122"/>
                          <a:cs typeface="宋体" panose="02010600030101010101" pitchFamily="2" charset="-122"/>
                        </a:rPr>
                        <a:t>农民专业合作社（联合社</a:t>
                      </a:r>
                      <a:r>
                        <a:rPr lang="en-US" sz="1400" b="1" dirty="0">
                          <a:latin typeface="仿宋_GB2312" panose="02010609030101010101" charset="-122"/>
                          <a:ea typeface="仿宋_GB2312" panose="02010609030101010101" charset="-122"/>
                          <a:cs typeface="宋体" panose="02010600030101010101" pitchFamily="2" charset="-122"/>
                        </a:rPr>
                        <a:t>）</a:t>
                      </a:r>
                      <a:endParaRPr lang="en-US" altLang="en-US" sz="1400" b="1" dirty="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133</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股份合作企业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500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latin typeface="仿宋_GB2312" panose="02010609030101010101" charset="-122"/>
                          <a:ea typeface="仿宋_GB2312" panose="02010609030101010101" charset="-122"/>
                          <a:cs typeface="宋体" panose="02010600030101010101" pitchFamily="2" charset="-122"/>
                        </a:rPr>
                        <a:t>个体工商户</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7495">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134</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联营企业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1">
                          <a:latin typeface="仿宋_GB2312" panose="02010609030101010101" charset="-122"/>
                          <a:ea typeface="仿宋_GB2312" panose="02010609030101010101" charset="-122"/>
                          <a:cs typeface="宋体" panose="02010600030101010101" pitchFamily="2" charset="-122"/>
                        </a:rPr>
                        <a:t>900</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1">
                          <a:latin typeface="仿宋_GB2312" panose="02010609030101010101" charset="-122"/>
                          <a:ea typeface="仿宋_GB2312" panose="02010609030101010101" charset="-122"/>
                          <a:cs typeface="宋体" panose="02010600030101010101" pitchFamily="2" charset="-122"/>
                        </a:rPr>
                        <a:t>其他市场主体</a:t>
                      </a:r>
                      <a:endParaRPr lang="en-US" altLang="en-US" sz="1400" b="1">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140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个人独资企业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 </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150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合伙企业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 </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860">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190</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latin typeface="仿宋_GB2312" panose="02010609030101010101" charset="-122"/>
                          <a:ea typeface="仿宋_GB2312" panose="02010609030101010101" charset="-122"/>
                          <a:cs typeface="宋体" panose="02010600030101010101" pitchFamily="2" charset="-122"/>
                        </a:rPr>
                        <a:t>  其他内资企业</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仿宋_GB2312" panose="02010609030101010101" charset="-122"/>
                          <a:ea typeface="仿宋_GB2312" panose="02010609030101010101" charset="-122"/>
                          <a:cs typeface="宋体" panose="02010600030101010101" pitchFamily="2" charset="-122"/>
                        </a:rPr>
                        <a:t> </a:t>
                      </a: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400" b="0">
                        <a:latin typeface="仿宋_GB2312" panose="02010609030101010101" charset="-122"/>
                        <a:ea typeface="仿宋_GB2312" panose="0201060903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713865" y="5594350"/>
            <a:ext cx="9398635" cy="881380"/>
          </a:xfrm>
          <a:prstGeom prst="rect">
            <a:avLst/>
          </a:prstGeom>
          <a:noFill/>
        </p:spPr>
        <p:txBody>
          <a:bodyPr wrap="square" rtlCol="0" anchor="t">
            <a:spAutoFit/>
          </a:bodyPr>
          <a:lstStyle/>
          <a:p>
            <a:pPr algn="l">
              <a:lnSpc>
                <a:spcPts val="2780"/>
              </a:lnSpc>
              <a:spcBef>
                <a:spcPts val="300"/>
              </a:spcBef>
              <a:spcAft>
                <a:spcPts val="300"/>
              </a:spcAft>
            </a:pPr>
            <a:r>
              <a:rPr lang="zh-CN" altLang="en-US" dirty="0">
                <a:latin typeface="仿宋_GB2312" panose="02010609030101010101" charset="-122"/>
                <a:ea typeface="仿宋_GB2312" panose="02010609030101010101" charset="-122"/>
                <a:sym typeface="+mn-ea"/>
              </a:rPr>
              <a:t> </a:t>
            </a:r>
            <a:r>
              <a:rPr lang="en-US" altLang="zh-CN" dirty="0">
                <a:latin typeface="仿宋_GB2312" panose="02010609030101010101" charset="-122"/>
                <a:ea typeface="仿宋_GB2312" panose="02010609030101010101" charset="-122"/>
                <a:sym typeface="+mn-ea"/>
              </a:rPr>
              <a:t> </a:t>
            </a:r>
            <a:r>
              <a:rPr lang="zh-CN" altLang="en-US" dirty="0">
                <a:latin typeface="仿宋_GB2312" panose="02010609030101010101" charset="-122"/>
                <a:ea typeface="仿宋_GB2312" panose="02010609030101010101" charset="-122"/>
                <a:sym typeface="+mn-ea"/>
              </a:rPr>
              <a:t>代码含义：其他有限责任公司</a:t>
            </a:r>
            <a:r>
              <a:rPr lang="en-US" altLang="zh-CN" dirty="0">
                <a:latin typeface="仿宋_GB2312" panose="02010609030101010101" charset="-122"/>
                <a:ea typeface="仿宋_GB2312" panose="02010609030101010101" charset="-122"/>
                <a:sym typeface="+mn-ea"/>
              </a:rPr>
              <a:t> 159→119</a:t>
            </a:r>
            <a:endParaRPr lang="en-US" altLang="zh-CN" dirty="0">
              <a:solidFill>
                <a:schemeClr val="tx1"/>
              </a:solidFill>
              <a:latin typeface="仿宋_GB2312" panose="02010609030101010101" charset="-122"/>
              <a:ea typeface="仿宋_GB2312" panose="02010609030101010101" charset="-122"/>
              <a:sym typeface="+mn-ea"/>
            </a:endParaRPr>
          </a:p>
          <a:p>
            <a:pPr algn="l">
              <a:lnSpc>
                <a:spcPts val="2780"/>
              </a:lnSpc>
              <a:spcBef>
                <a:spcPts val="300"/>
              </a:spcBef>
              <a:spcAft>
                <a:spcPts val="300"/>
              </a:spcAft>
            </a:pPr>
            <a:r>
              <a:rPr lang="en-US" altLang="zh-CN" dirty="0">
                <a:latin typeface="仿宋_GB2312" panose="02010609030101010101" charset="-122"/>
                <a:ea typeface="仿宋_GB2312" panose="02010609030101010101" charset="-122"/>
                <a:sym typeface="+mn-ea"/>
              </a:rPr>
              <a:t>  </a:t>
            </a:r>
            <a:r>
              <a:rPr lang="zh-CN" altLang="en-US" dirty="0">
                <a:latin typeface="仿宋_GB2312" panose="02010609030101010101" charset="-122"/>
                <a:ea typeface="仿宋_GB2312" panose="02010609030101010101" charset="-122"/>
                <a:sym typeface="+mn-ea"/>
              </a:rPr>
              <a:t>对照原则：港澳台商投资</a:t>
            </a:r>
            <a:r>
              <a:rPr lang="en-US" altLang="zh-CN" dirty="0">
                <a:latin typeface="仿宋_GB2312" panose="02010609030101010101" charset="-122"/>
                <a:ea typeface="仿宋_GB2312" panose="02010609030101010101" charset="-122"/>
                <a:sym typeface="+mn-ea"/>
              </a:rPr>
              <a:t> </a:t>
            </a:r>
            <a:r>
              <a:rPr lang="zh-CN" altLang="en-US" dirty="0">
                <a:latin typeface="仿宋_GB2312" panose="02010609030101010101" charset="-122"/>
                <a:ea typeface="仿宋_GB2312" panose="02010609030101010101" charset="-122"/>
                <a:sym typeface="+mn-ea"/>
              </a:rPr>
              <a:t>合资、合作、独资</a:t>
            </a:r>
            <a:r>
              <a:rPr lang="en-US" altLang="zh-CN" dirty="0">
                <a:latin typeface="仿宋_GB2312" panose="02010609030101010101" charset="-122"/>
                <a:ea typeface="仿宋_GB2312" panose="02010609030101010101" charset="-122"/>
                <a:sym typeface="+mn-ea"/>
              </a:rPr>
              <a:t>→</a:t>
            </a:r>
            <a:r>
              <a:rPr lang="zh-CN" altLang="en-US" dirty="0">
                <a:latin typeface="仿宋_GB2312" panose="02010609030101010101" charset="-122"/>
                <a:ea typeface="仿宋_GB2312" panose="02010609030101010101" charset="-122"/>
                <a:sym typeface="+mn-ea"/>
              </a:rPr>
              <a:t>有限责任公司、股份有限公司、合伙企业</a:t>
            </a:r>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登记注册统计类别</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981710" y="833120"/>
            <a:ext cx="9770110" cy="6024880"/>
          </a:xfrm>
          <a:prstGeom prst="rect">
            <a:avLst/>
          </a:prstGeom>
          <a:noFill/>
        </p:spPr>
        <p:txBody>
          <a:bodyPr wrap="square" rtlCol="0">
            <a:spAutoFit/>
          </a:bodyPr>
          <a:lstStyle/>
          <a:p>
            <a:pPr algn="l">
              <a:lnSpc>
                <a:spcPts val="2780"/>
              </a:lnSpc>
              <a:spcBef>
                <a:spcPts val="300"/>
              </a:spcBef>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altLang="en-US" sz="2400" dirty="0">
                <a:solidFill>
                  <a:schemeClr val="tx1"/>
                </a:solidFill>
                <a:latin typeface="仿宋" panose="02010609060101010101" charset="-122"/>
                <a:ea typeface="仿宋" panose="02010609060101010101" charset="-122"/>
                <a:cs typeface="仿宋" panose="02010609060101010101" charset="-122"/>
              </a:rPr>
              <a:t>依据</a:t>
            </a:r>
            <a:r>
              <a:rPr lang="en-US" altLang="zh-CN" sz="2400" dirty="0">
                <a:solidFill>
                  <a:schemeClr val="tx1"/>
                </a:solidFill>
                <a:latin typeface="仿宋_GB2312" panose="02010609030101010101" charset="-122"/>
                <a:ea typeface="仿宋_GB2312" panose="02010609030101010101" charset="-122"/>
                <a:sym typeface="+mn-ea"/>
              </a:rPr>
              <a:t>《</a:t>
            </a:r>
            <a:r>
              <a:rPr lang="zh-CN" altLang="en-US" sz="2400" dirty="0">
                <a:solidFill>
                  <a:schemeClr val="tx1"/>
                </a:solidFill>
                <a:latin typeface="仿宋_GB2312" panose="02010609030101010101" charset="-122"/>
                <a:ea typeface="仿宋_GB2312" panose="02010609030101010101" charset="-122"/>
                <a:sym typeface="+mn-ea"/>
              </a:rPr>
              <a:t>关于市场主体统计分类的划分规定</a:t>
            </a:r>
            <a:r>
              <a:rPr lang="en-US" altLang="zh-CN" sz="2400" dirty="0">
                <a:solidFill>
                  <a:schemeClr val="tx1"/>
                </a:solidFill>
                <a:latin typeface="仿宋_GB2312" panose="02010609030101010101" charset="-122"/>
                <a:ea typeface="仿宋_GB2312" panose="02010609030101010101" charset="-122"/>
                <a:sym typeface="+mn-ea"/>
              </a:rPr>
              <a:t>》</a:t>
            </a:r>
            <a:r>
              <a:rPr lang="zh-CN" altLang="en-US" sz="2400" dirty="0">
                <a:solidFill>
                  <a:schemeClr val="tx1"/>
                </a:solidFill>
                <a:latin typeface="仿宋_GB2312" panose="02010609030101010101" charset="-122"/>
                <a:ea typeface="仿宋_GB2312" panose="02010609030101010101" charset="-122"/>
                <a:sym typeface="+mn-ea"/>
              </a:rPr>
              <a:t>（国统字〔20</a:t>
            </a:r>
            <a:r>
              <a:rPr lang="en-US" altLang="zh-CN" sz="2400" dirty="0">
                <a:solidFill>
                  <a:schemeClr val="tx1"/>
                </a:solidFill>
                <a:latin typeface="仿宋_GB2312" panose="02010609030101010101" charset="-122"/>
                <a:ea typeface="仿宋_GB2312" panose="02010609030101010101" charset="-122"/>
                <a:sym typeface="+mn-ea"/>
              </a:rPr>
              <a:t>23</a:t>
            </a:r>
            <a:r>
              <a:rPr lang="zh-CN" altLang="en-US" sz="2400" dirty="0">
                <a:solidFill>
                  <a:schemeClr val="tx1"/>
                </a:solidFill>
                <a:latin typeface="仿宋_GB2312" panose="02010609030101010101" charset="-122"/>
                <a:ea typeface="仿宋_GB2312" panose="02010609030101010101" charset="-122"/>
                <a:sym typeface="+mn-ea"/>
              </a:rPr>
              <a:t>〕1</a:t>
            </a:r>
            <a:r>
              <a:rPr lang="en-US" altLang="zh-CN" sz="2400" dirty="0">
                <a:solidFill>
                  <a:schemeClr val="tx1"/>
                </a:solidFill>
                <a:latin typeface="仿宋_GB2312" panose="02010609030101010101" charset="-122"/>
                <a:ea typeface="仿宋_GB2312" panose="02010609030101010101" charset="-122"/>
                <a:sym typeface="+mn-ea"/>
              </a:rPr>
              <a:t>4</a:t>
            </a:r>
            <a:r>
              <a:rPr lang="zh-CN" altLang="en-US" sz="2400" dirty="0">
                <a:solidFill>
                  <a:schemeClr val="tx1"/>
                </a:solidFill>
                <a:latin typeface="仿宋_GB2312" panose="02010609030101010101" charset="-122"/>
                <a:ea typeface="仿宋_GB2312" panose="02010609030101010101" charset="-122"/>
                <a:sym typeface="+mn-ea"/>
              </a:rPr>
              <a:t>号），对原登记注册类型进行了修订；</a:t>
            </a:r>
          </a:p>
          <a:p>
            <a:pPr algn="l">
              <a:lnSpc>
                <a:spcPts val="2780"/>
              </a:lnSpc>
              <a:spcBef>
                <a:spcPts val="300"/>
              </a:spcBef>
              <a:spcAft>
                <a:spcPts val="300"/>
              </a:spcAft>
            </a:pPr>
            <a:r>
              <a:rPr lang="en-US" altLang="zh-CN" sz="2400" dirty="0">
                <a:solidFill>
                  <a:schemeClr val="tx1"/>
                </a:solidFill>
                <a:latin typeface="仿宋_GB2312" panose="02010609030101010101" charset="-122"/>
                <a:ea typeface="仿宋_GB2312" panose="02010609030101010101" charset="-122"/>
                <a:sym typeface="+mn-ea"/>
              </a:rPr>
              <a:t>  2</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sym typeface="+mn-ea"/>
              </a:rPr>
              <a:t>.</a:t>
            </a:r>
            <a:r>
              <a:rPr 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企业必须根据营业执照登记的</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a:t>
            </a:r>
            <a:r>
              <a:rPr 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类型</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a:t>
            </a:r>
            <a:r>
              <a:rPr 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对照填写，而不能按照自身股权结构等</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进行</a:t>
            </a:r>
            <a:r>
              <a:rPr 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填写；</a:t>
            </a:r>
          </a:p>
          <a:p>
            <a:pPr algn="l">
              <a:lnSpc>
                <a:spcPts val="2780"/>
              </a:lnSpc>
              <a:spcBef>
                <a:spcPts val="300"/>
              </a:spcBef>
              <a:spcAft>
                <a:spcPts val="300"/>
              </a:spcAft>
            </a:pPr>
            <a:r>
              <a:rPr 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 </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Times New Roman" panose="02020603050405020304" pitchFamily="18" charset="0"/>
                <a:sym typeface="+mn-ea"/>
              </a:rPr>
              <a:t> 3.</a:t>
            </a:r>
            <a:r>
              <a:rPr lang="zh-CN" altLang="en-US" sz="2400" dirty="0">
                <a:latin typeface="仿宋_GB2312" panose="02010609030101010101" charset="-122"/>
                <a:ea typeface="仿宋_GB2312" panose="02010609030101010101" charset="-122"/>
                <a:sym typeface="+mn-ea"/>
              </a:rPr>
              <a:t>如单位登记注册统计类别改变，但未重新办理变更登记，应按原登记注册统计类别填写；</a:t>
            </a:r>
            <a:endPar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spcAft>
                <a:spcPts val="300"/>
              </a:spcAft>
            </a:pPr>
            <a:r>
              <a:rPr lang="en-US" altLang="zh-CN" sz="2400" dirty="0" smtClean="0">
                <a:solidFill>
                  <a:schemeClr val="tx1"/>
                </a:solidFill>
                <a:latin typeface="仿宋_GB2312" panose="02010609030101010101" charset="-122"/>
                <a:ea typeface="仿宋_GB2312" panose="02010609030101010101" charset="-122"/>
                <a:sym typeface="+mn-ea"/>
              </a:rPr>
              <a:t>  4.</a:t>
            </a:r>
            <a:r>
              <a:rPr lang="zh-CN" altLang="en-US" sz="2400" dirty="0" smtClean="0">
                <a:solidFill>
                  <a:schemeClr val="tx1"/>
                </a:solidFill>
                <a:latin typeface="仿宋_GB2312" panose="02010609030101010101" charset="-122"/>
                <a:ea typeface="仿宋_GB2312" panose="02010609030101010101" charset="-122"/>
                <a:sym typeface="+mn-ea"/>
              </a:rPr>
              <a:t>非</a:t>
            </a:r>
            <a:r>
              <a:rPr lang="zh-CN" altLang="en-US" sz="2400" dirty="0">
                <a:solidFill>
                  <a:schemeClr val="tx1"/>
                </a:solidFill>
                <a:latin typeface="仿宋_GB2312" panose="02010609030101010101" charset="-122"/>
                <a:ea typeface="仿宋_GB2312" panose="02010609030101010101" charset="-122"/>
                <a:sym typeface="+mn-ea"/>
              </a:rPr>
              <a:t>企业单位依据单位的主要经费来源和管理方式填写</a:t>
            </a:r>
          </a:p>
          <a:p>
            <a:pPr marL="742950" lvl="1" indent="-285750" algn="l">
              <a:lnSpc>
                <a:spcPct val="120000"/>
              </a:lnSpc>
              <a:spcAft>
                <a:spcPts val="600"/>
              </a:spcAft>
              <a:buClrTx/>
              <a:buSzTx/>
              <a:buFont typeface="Wingdings" panose="05000000000000000000" pitchFamily="2" charset="2"/>
              <a:buChar char="Ø"/>
            </a:pP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机关、事业单位、机构编制部门管理的群众团体，应选填“131全民所有制企业（国有企业</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a:t>
            </a:r>
            <a:endParaRPr lang="zh-CN" altLang="en-US" sz="2400" dirty="0">
              <a:solidFill>
                <a:schemeClr val="tx1"/>
              </a:solidFill>
              <a:latin typeface="仿宋_GB2312" panose="02010609030101010101" charset="-122"/>
              <a:ea typeface="仿宋_GB2312" panose="02010609030101010101" charset="-122"/>
              <a:cs typeface="仿宋_GB2312" panose="02010609030101010101" charset="-122"/>
            </a:endParaRPr>
          </a:p>
          <a:p>
            <a:pPr marL="742950" lvl="1" indent="-285750" algn="l">
              <a:lnSpc>
                <a:spcPct val="120000"/>
              </a:lnSpc>
              <a:spcAft>
                <a:spcPts val="600"/>
              </a:spcAft>
              <a:buClrTx/>
              <a:buSzTx/>
              <a:buFont typeface="Wingdings" panose="05000000000000000000" pitchFamily="2" charset="2"/>
              <a:buChar char="Ø"/>
            </a:pP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农村集体经济组织、</a:t>
            </a:r>
            <a:r>
              <a:rPr lang="zh-CN" altLang="en-US" sz="2400" b="1" dirty="0">
                <a:solidFill>
                  <a:srgbClr val="0070C0"/>
                </a:solidFill>
                <a:latin typeface="仿宋_GB2312" panose="02010609030101010101" charset="-122"/>
                <a:ea typeface="仿宋_GB2312" panose="02010609030101010101" charset="-122"/>
                <a:cs typeface="仿宋_GB2312" panose="02010609030101010101" charset="-122"/>
                <a:sym typeface="+mn-ea"/>
              </a:rPr>
              <a:t>社区（居委会）、村委会</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应选填“132集体所有制企业（集体企业）</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a:t>
            </a:r>
            <a:endParaRPr lang="zh-CN" altLang="en-US" sz="2400" dirty="0">
              <a:solidFill>
                <a:schemeClr val="tx1"/>
              </a:solidFill>
              <a:latin typeface="仿宋_GB2312" panose="02010609030101010101" charset="-122"/>
              <a:ea typeface="仿宋_GB2312" panose="02010609030101010101" charset="-122"/>
              <a:cs typeface="仿宋_GB2312" panose="02010609030101010101" charset="-122"/>
            </a:endParaRPr>
          </a:p>
          <a:p>
            <a:pPr marL="742950" lvl="1" indent="-285750" algn="l">
              <a:lnSpc>
                <a:spcPct val="120000"/>
              </a:lnSpc>
              <a:spcAft>
                <a:spcPts val="600"/>
              </a:spcAft>
              <a:buClrTx/>
              <a:buSzTx/>
              <a:buFont typeface="Wingdings" panose="05000000000000000000" pitchFamily="2" charset="2"/>
              <a:buChar char="Ø"/>
            </a:pPr>
            <a:r>
              <a:rPr lang="zh-CN" altLang="en-US" sz="2400" b="1" dirty="0">
                <a:solidFill>
                  <a:srgbClr val="0070C0"/>
                </a:solidFill>
                <a:latin typeface="仿宋_GB2312" panose="02010609030101010101" charset="-122"/>
                <a:ea typeface="仿宋_GB2312" panose="02010609030101010101" charset="-122"/>
                <a:cs typeface="仿宋_GB2312" panose="02010609030101010101" charset="-122"/>
                <a:sym typeface="+mn-ea"/>
              </a:rPr>
              <a:t>农民专业合作社</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，登记注册统计类别应选填“</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sym typeface="+mn-ea"/>
              </a:rPr>
              <a:t>400</a:t>
            </a:r>
            <a:r>
              <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rPr>
              <a:t>农民专业合作社（联合社）”</a:t>
            </a: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登记注册统计类别</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307465" y="929640"/>
            <a:ext cx="9367520" cy="5320665"/>
          </a:xfrm>
          <a:prstGeom prst="rect">
            <a:avLst/>
          </a:prstGeom>
          <a:noFill/>
        </p:spPr>
        <p:txBody>
          <a:bodyPr wrap="square" rtlCol="0">
            <a:spAutoFit/>
          </a:bodyPr>
          <a:lstStyle/>
          <a:p>
            <a:pPr algn="l" eaLnBrk="1" latinLnBrk="0" hangingPunct="1">
              <a:lnSpc>
                <a:spcPts val="2780"/>
              </a:lnSpc>
              <a:spcBef>
                <a:spcPts val="300"/>
              </a:spcBef>
              <a:spcAft>
                <a:spcPts val="18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2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2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5</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对于</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119</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其他有限责任公司与</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112</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私营有限责任公司的区别：</a:t>
            </a:r>
          </a:p>
          <a:p>
            <a:pPr algn="l" eaLnBrk="1" latinLnBrk="0" hangingPunct="1">
              <a:lnSpc>
                <a:spcPts val="2780"/>
              </a:lnSpc>
              <a:spcBef>
                <a:spcPts val="300"/>
              </a:spcBef>
              <a:spcAft>
                <a:spcPts val="1200"/>
              </a:spcAft>
            </a:pP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法人控股的为</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119</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其他有限责任公司</a:t>
            </a:r>
          </a:p>
          <a:p>
            <a:pPr algn="l" eaLnBrk="1" latinLnBrk="0" hangingPunct="1">
              <a:lnSpc>
                <a:spcPts val="2780"/>
              </a:lnSpc>
              <a:spcBef>
                <a:spcPts val="300"/>
              </a:spcBef>
              <a:spcAft>
                <a:spcPts val="1200"/>
              </a:spcAft>
            </a:pP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自然人控股的为</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112</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私营有限责任公司</a:t>
            </a:r>
          </a:p>
          <a:p>
            <a:pPr algn="l" eaLnBrk="1" latinLnBrk="0" hangingPunct="1">
              <a:lnSpc>
                <a:spcPts val="2780"/>
              </a:lnSpc>
              <a:spcBef>
                <a:spcPts val="300"/>
              </a:spcBef>
              <a:spcAft>
                <a:spcPts val="1200"/>
              </a:spcAft>
            </a:pP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如果营业执照登记的类型为“有限责任公司</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法人独资</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”、“有限责任公司分公司</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法人独资</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”，登记注册统计类别为</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119</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其他有限责任公司</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且不可以对应到</a:t>
            </a:r>
            <a:r>
              <a:rPr lang="en-US" altLang="zh-CN"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“111</a:t>
            </a:r>
            <a:r>
              <a:rPr lang="zh-CN" altLang="en-US"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国有独资公司</a:t>
            </a:r>
            <a:r>
              <a:rPr lang="en-US" altLang="zh-CN"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a:t>
            </a:r>
            <a:endParaRPr lang="en-US" altLang="zh-CN"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eaLnBrk="1" latinLnBrk="0" hangingPunct="1">
              <a:lnSpc>
                <a:spcPts val="2780"/>
              </a:lnSpc>
              <a:spcBef>
                <a:spcPts val="600"/>
              </a:spcBef>
              <a:spcAft>
                <a:spcPts val="1200"/>
              </a:spcAft>
            </a:pPr>
            <a:r>
              <a:rPr lang="en-US" altLang="zh-CN" sz="2400"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6.</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仅</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有限责任公司（国有独资）、有限责任公司分公司（国有独资）</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对应到</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“111</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国有独资公司</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a:t>
            </a:r>
            <a:endPar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eaLnBrk="1" latinLnBrk="0" hangingPunct="1">
              <a:lnSpc>
                <a:spcPts val="2780"/>
              </a:lnSpc>
              <a:spcBef>
                <a:spcPts val="600"/>
              </a:spcBef>
              <a:spcAft>
                <a:spcPts val="1200"/>
              </a:spcAft>
            </a:pP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7.</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无法识别经费来源或管理方的的其他非企业单位应填写</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“190</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其他内资企业</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，不应出现</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“500</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个体工商户</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“900</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其他市场主体</a:t>
            </a:r>
            <a:r>
              <a:rPr lang="en-US" altLang="zh-CN"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effectLst/>
                <a:uLnTx/>
                <a:uFillTx/>
                <a:latin typeface="仿宋_GB2312" panose="02010609030101010101" charset="-122"/>
                <a:ea typeface="仿宋_GB2312" panose="02010609030101010101" charset="-122"/>
                <a:cs typeface="仿宋_GB2312" panose="02010609030101010101" charset="-122"/>
                <a:sym typeface="+mn-ea"/>
              </a:rPr>
              <a:t>；</a:t>
            </a:r>
            <a:endParaRPr lang="zh-CN" altLang="en-US" sz="2400" noProof="0" dirty="0" smtClean="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登记注册统计类别</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330325" y="929640"/>
            <a:ext cx="9227185" cy="5253990"/>
          </a:xfrm>
          <a:prstGeom prst="rect">
            <a:avLst/>
          </a:prstGeom>
          <a:noFill/>
        </p:spPr>
        <p:txBody>
          <a:bodyPr wrap="square" rtlCol="0">
            <a:spAutoFit/>
          </a:bodyPr>
          <a:lstStyle/>
          <a:p>
            <a:pPr algn="l" eaLnBrk="1" latinLnBrk="0" hangingPunct="1">
              <a:lnSpc>
                <a:spcPts val="2780"/>
              </a:lnSpc>
              <a:spcBef>
                <a:spcPts val="300"/>
              </a:spcBef>
              <a:spcAft>
                <a:spcPts val="1200"/>
              </a:spcAft>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endParaRPr lang="en-US" altLang="zh-CN" sz="2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00000"/>
              </a:lnSpc>
              <a:spcBef>
                <a:spcPts val="300"/>
              </a:spcBef>
              <a:spcAft>
                <a:spcPts val="1200"/>
              </a:spcAft>
            </a:pPr>
            <a:r>
              <a:rPr lang="en-US" altLang="zh-CN" sz="2400">
                <a:solidFill>
                  <a:schemeClr val="tx1"/>
                </a:solidFill>
                <a:latin typeface="仿宋" panose="02010609060101010101" charset="-122"/>
                <a:ea typeface="仿宋" panose="02010609060101010101" charset="-122"/>
                <a:cs typeface="仿宋" panose="02010609060101010101" charset="-122"/>
              </a:rPr>
              <a:t>  8</a:t>
            </a:r>
            <a:r>
              <a:rPr lang="en-US" altLang="zh-CN" sz="2400">
                <a:solidFill>
                  <a:schemeClr val="tx1"/>
                </a:solidFill>
                <a:latin typeface="仿宋_GB2312" panose="02010609030101010101" charset="-122"/>
                <a:ea typeface="仿宋_GB2312" panose="02010609030101010101" charset="-122"/>
                <a:cs typeface="仿宋_GB2312" panose="02010609030101010101" charset="-122"/>
              </a:rPr>
              <a:t>.</a:t>
            </a:r>
            <a:r>
              <a:rPr 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如果通过证照登记的</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类型</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字样无法判断，可以参考市监部门五证合一共享信息中的</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4</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位单位类型代码，结合对照表进行判断；</a:t>
            </a:r>
          </a:p>
          <a:p>
            <a:pPr algn="l" eaLnBrk="1" latinLnBrk="0" hangingPunct="1">
              <a:lnSpc>
                <a:spcPct val="100000"/>
              </a:lnSpc>
              <a:spcBef>
                <a:spcPts val="300"/>
              </a:spcBef>
              <a:spcAft>
                <a:spcPts val="1200"/>
              </a:spcAft>
            </a:pP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 9.</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若</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4</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位单位类型代码不在对照表中，则应从第</a:t>
            </a:r>
            <a:r>
              <a:rPr lang="en-US" altLang="zh-CN"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1</a:t>
            </a:r>
            <a:r>
              <a:rPr lang="zh-CN" altLang="en-US" sz="2400" noProof="0" dirty="0">
                <a:ln>
                  <a:noFill/>
                </a:ln>
                <a:solidFill>
                  <a:srgbClr val="000008"/>
                </a:solidFill>
                <a:effectLst/>
                <a:uLnTx/>
                <a:uFillTx/>
                <a:latin typeface="仿宋_GB2312" panose="02010609030101010101" charset="-122"/>
                <a:ea typeface="仿宋_GB2312" panose="02010609030101010101" charset="-122"/>
                <a:cs typeface="仿宋_GB2312" panose="02010609030101010101" charset="-122"/>
                <a:sym typeface="+mn-ea"/>
              </a:rPr>
              <a:t>位逐位向后判断。</a:t>
            </a:r>
            <a:endPar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r>
              <a:rPr lang="zh-CN" altLang="en-US" sz="8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800" b="1"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b="1" noProof="0" dirty="0">
                <a:ln>
                  <a:noFill/>
                </a:ln>
                <a:solidFill>
                  <a:srgbClr val="FF0000"/>
                </a:solidFill>
                <a:effectLst/>
                <a:uLnTx/>
                <a:uFillTx/>
                <a:latin typeface="仿宋_GB2312" panose="02010609030101010101" charset="-122"/>
                <a:ea typeface="仿宋_GB2312" panose="02010609030101010101" charset="-122"/>
                <a:cs typeface="仿宋_GB2312" panose="02010609030101010101" charset="-122"/>
                <a:sym typeface="+mn-ea"/>
              </a:rPr>
              <a:t>例：</a:t>
            </a:r>
            <a:endPar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单位类型：集体所有制（股份合作）</a:t>
            </a:r>
          </a:p>
          <a:p>
            <a:pPr algn="l">
              <a:lnSpc>
                <a:spcPts val="2780"/>
              </a:lnSpc>
              <a:spcBef>
                <a:spcPts val="300"/>
              </a:spcBef>
            </a:pP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单位类型代码：</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3410</a:t>
            </a:r>
          </a:p>
          <a:p>
            <a:pPr algn="l">
              <a:lnSpc>
                <a:spcPts val="2780"/>
              </a:lnSpc>
              <a:spcBef>
                <a:spcPts val="300"/>
              </a:spcBef>
            </a:pPr>
            <a:endPar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endPar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endPar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endPar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pP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  </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登记注册统计类别：</a:t>
            </a:r>
            <a:r>
              <a:rPr lang="en-US" altLang="zh-CN"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133</a:t>
            </a:r>
            <a:r>
              <a:rPr lang="zh-CN" altLang="en-US" sz="2400" noProof="0" dirty="0">
                <a:ln>
                  <a:noFill/>
                </a:ln>
                <a:solidFill>
                  <a:schemeClr val="tx1"/>
                </a:solidFill>
                <a:effectLst/>
                <a:uLnTx/>
                <a:uFillTx/>
                <a:latin typeface="仿宋_GB2312" panose="02010609030101010101" charset="-122"/>
                <a:ea typeface="仿宋_GB2312" panose="02010609030101010101" charset="-122"/>
                <a:cs typeface="仿宋_GB2312" panose="02010609030101010101" charset="-122"/>
                <a:sym typeface="+mn-ea"/>
              </a:rPr>
              <a:t>股份合作企业</a:t>
            </a:r>
            <a:endPar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mn-ea"/>
            </a:endParaRPr>
          </a:p>
        </p:txBody>
      </p:sp>
      <p:pic>
        <p:nvPicPr>
          <p:cNvPr id="3" name="图片 2"/>
          <p:cNvPicPr>
            <a:picLocks noChangeAspect="1"/>
          </p:cNvPicPr>
          <p:nvPr/>
        </p:nvPicPr>
        <p:blipFill>
          <a:blip r:embed="rId5"/>
          <a:srcRect t="33985" r="43825" b="50430"/>
          <a:stretch>
            <a:fillRect/>
          </a:stretch>
        </p:blipFill>
        <p:spPr>
          <a:xfrm>
            <a:off x="1996440" y="4241800"/>
            <a:ext cx="8561070" cy="133604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flipV="1">
            <a:off x="2300605" y="3738245"/>
            <a:ext cx="3935730" cy="1460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7" name="图片 6" descr="五经普LOGO透明底（长）"/>
          <p:cNvPicPr>
            <a:picLocks noChangeAspect="1"/>
          </p:cNvPicPr>
          <p:nvPr/>
        </p:nvPicPr>
        <p:blipFill>
          <a:blip r:embed="rId3" cstate="print"/>
          <a:srcRect r="77006"/>
          <a:stretch>
            <a:fillRect/>
          </a:stretch>
        </p:blipFill>
        <p:spPr>
          <a:xfrm>
            <a:off x="-76200" y="-225425"/>
            <a:ext cx="849630" cy="1155065"/>
          </a:xfrm>
          <a:prstGeom prst="rect">
            <a:avLst/>
          </a:prstGeom>
        </p:spPr>
      </p:pic>
      <p:sp>
        <p:nvSpPr>
          <p:cNvPr id="3" name="文本框 2"/>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港澳台商投资情况</a:t>
            </a:r>
          </a:p>
        </p:txBody>
      </p:sp>
      <p:sp>
        <p:nvSpPr>
          <p:cNvPr id="5" name="文本框 4"/>
          <p:cNvSpPr txBox="1"/>
          <p:nvPr/>
        </p:nvSpPr>
        <p:spPr>
          <a:xfrm>
            <a:off x="1395095" y="1381760"/>
            <a:ext cx="9227185" cy="4223385"/>
          </a:xfrm>
          <a:prstGeom prst="rect">
            <a:avLst/>
          </a:prstGeom>
          <a:noFill/>
        </p:spPr>
        <p:txBody>
          <a:bodyPr wrap="square" rtlCol="0">
            <a:spAutoFit/>
          </a:bodyPr>
          <a:lstStyle/>
          <a:p>
            <a:pPr algn="l">
              <a:lnSpc>
                <a:spcPts val="2780"/>
              </a:lnSpc>
              <a:spcBef>
                <a:spcPts val="300"/>
              </a:spcBef>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500"/>
              </a:spcAft>
            </a:pPr>
            <a:r>
              <a:rPr lang="en-US" altLang="zh-CN" sz="2400">
                <a:solidFill>
                  <a:schemeClr val="tx1"/>
                </a:solidFill>
                <a:latin typeface="仿宋" panose="02010609060101010101" charset="-122"/>
                <a:ea typeface="仿宋" panose="02010609060101010101" charset="-122"/>
                <a:cs typeface="仿宋" panose="02010609060101010101" charset="-122"/>
              </a:rPr>
              <a:t>  1.</a:t>
            </a:r>
            <a:r>
              <a:rPr lang="zh-CN" sz="2400">
                <a:solidFill>
                  <a:schemeClr val="tx1"/>
                </a:solidFill>
                <a:latin typeface="仿宋" panose="02010609060101010101" charset="-122"/>
                <a:ea typeface="仿宋" panose="02010609060101010101" charset="-122"/>
                <a:cs typeface="仿宋" panose="02010609060101010101" charset="-122"/>
              </a:rPr>
              <a:t>限登记注册统计类别选择</a:t>
            </a:r>
            <a:r>
              <a:rPr lang="en-US" altLang="zh-CN" sz="2400">
                <a:solidFill>
                  <a:schemeClr val="tx1"/>
                </a:solidFill>
                <a:latin typeface="仿宋" panose="02010609060101010101" charset="-122"/>
                <a:ea typeface="仿宋" panose="02010609060101010101" charset="-122"/>
                <a:cs typeface="仿宋" panose="02010609060101010101" charset="-122"/>
              </a:rPr>
              <a:t>“</a:t>
            </a:r>
            <a:r>
              <a:rPr lang="zh-CN" altLang="en-US" sz="2400">
                <a:solidFill>
                  <a:schemeClr val="tx1"/>
                </a:solidFill>
                <a:latin typeface="仿宋" panose="02010609060101010101" charset="-122"/>
                <a:ea typeface="仿宋" panose="02010609060101010101" charset="-122"/>
                <a:cs typeface="仿宋" panose="02010609060101010101" charset="-122"/>
              </a:rPr>
              <a:t>港澳台商投资</a:t>
            </a:r>
            <a:r>
              <a:rPr lang="en-US" altLang="zh-CN" sz="2400">
                <a:solidFill>
                  <a:schemeClr val="tx1"/>
                </a:solidFill>
                <a:latin typeface="仿宋" panose="02010609060101010101" charset="-122"/>
                <a:ea typeface="仿宋" panose="02010609060101010101" charset="-122"/>
                <a:cs typeface="仿宋" panose="02010609060101010101" charset="-122"/>
              </a:rPr>
              <a:t>”</a:t>
            </a:r>
            <a:r>
              <a:rPr lang="zh-CN" altLang="en-US" sz="2400">
                <a:solidFill>
                  <a:schemeClr val="tx1"/>
                </a:solidFill>
                <a:latin typeface="仿宋" panose="02010609060101010101" charset="-122"/>
                <a:ea typeface="仿宋" panose="02010609060101010101" charset="-122"/>
                <a:cs typeface="仿宋" panose="02010609060101010101" charset="-122"/>
              </a:rPr>
              <a:t>类型单位填写；</a:t>
            </a:r>
          </a:p>
          <a:p>
            <a:pPr algn="l" eaLnBrk="1" latinLnBrk="0" hangingPunct="1">
              <a:lnSpc>
                <a:spcPts val="2780"/>
              </a:lnSpc>
              <a:spcBef>
                <a:spcPts val="300"/>
              </a:spcBef>
              <a:spcAft>
                <a:spcPts val="1500"/>
              </a:spcAft>
            </a:pPr>
            <a:r>
              <a:rPr lang="zh-CN" altLang="en-US" sz="2400">
                <a:solidFill>
                  <a:schemeClr val="tx1"/>
                </a:solidFill>
                <a:latin typeface="仿宋" panose="02010609060101010101" charset="-122"/>
                <a:ea typeface="仿宋" panose="02010609060101010101" charset="-122"/>
                <a:cs typeface="仿宋" panose="02010609060101010101" charset="-122"/>
              </a:rPr>
              <a:t> </a:t>
            </a:r>
            <a:r>
              <a:rPr lang="en-US" altLang="zh-CN" sz="2400">
                <a:solidFill>
                  <a:schemeClr val="tx1"/>
                </a:solidFill>
                <a:latin typeface="仿宋" panose="02010609060101010101" charset="-122"/>
                <a:ea typeface="仿宋" panose="02010609060101010101" charset="-122"/>
                <a:cs typeface="仿宋" panose="02010609060101010101" charset="-122"/>
              </a:rPr>
              <a:t> 2.</a:t>
            </a:r>
            <a:r>
              <a:rPr lang="zh-CN" altLang="en-US" sz="2400">
                <a:solidFill>
                  <a:schemeClr val="tx1"/>
                </a:solidFill>
                <a:latin typeface="仿宋" panose="02010609060101010101" charset="-122"/>
                <a:ea typeface="仿宋" panose="02010609060101010101" charset="-122"/>
                <a:cs typeface="仿宋" panose="02010609060101010101" charset="-122"/>
              </a:rPr>
              <a:t>若有多方投资的情况，可以多选；</a:t>
            </a:r>
          </a:p>
          <a:p>
            <a:pPr algn="l" eaLnBrk="1" latinLnBrk="0" hangingPunct="1">
              <a:lnSpc>
                <a:spcPts val="2780"/>
              </a:lnSpc>
              <a:spcBef>
                <a:spcPts val="300"/>
              </a:spcBef>
              <a:spcAft>
                <a:spcPts val="1500"/>
              </a:spcAft>
            </a:pPr>
            <a:r>
              <a:rPr lang="zh-CN" altLang="en-US" sz="2400">
                <a:solidFill>
                  <a:schemeClr val="tx1"/>
                </a:solidFill>
                <a:latin typeface="仿宋" panose="02010609060101010101" charset="-122"/>
                <a:ea typeface="仿宋" panose="02010609060101010101" charset="-122"/>
                <a:cs typeface="仿宋" panose="02010609060101010101" charset="-122"/>
              </a:rPr>
              <a:t> </a:t>
            </a:r>
            <a:r>
              <a:rPr lang="en-US" altLang="zh-CN" sz="2400">
                <a:solidFill>
                  <a:schemeClr val="tx1"/>
                </a:solidFill>
                <a:latin typeface="仿宋" panose="02010609060101010101" charset="-122"/>
                <a:ea typeface="仿宋" panose="02010609060101010101" charset="-122"/>
                <a:cs typeface="仿宋" panose="02010609060101010101" charset="-122"/>
              </a:rPr>
              <a:t> 3.</a:t>
            </a:r>
            <a:r>
              <a:rPr lang="zh-CN" sz="2400" dirty="0">
                <a:solidFill>
                  <a:schemeClr val="tx1"/>
                </a:solidFill>
                <a:latin typeface="仿宋_GB2312" panose="02010609030101010101" charset="-122"/>
                <a:ea typeface="仿宋_GB2312" panose="02010609030101010101" charset="-122"/>
                <a:sym typeface="+mn-ea"/>
              </a:rPr>
              <a:t>若</a:t>
            </a:r>
            <a:r>
              <a:rPr lang="zh-CN" altLang="zh-CN" sz="2400" dirty="0" smtClean="0">
                <a:latin typeface="仿宋_GB2312" panose="02010609030101010101" charset="-122"/>
                <a:ea typeface="仿宋_GB2312" panose="02010609030101010101" charset="-122"/>
                <a:cs typeface="仿宋_GB2312" panose="02010609030101010101" charset="-122"/>
                <a:sym typeface="FZHei-B01S"/>
              </a:rPr>
              <a:t>在市场监管部门登记注册的类型是港澳台商投资单位，但资金未投入，就选择</a:t>
            </a:r>
            <a:r>
              <a:rPr lang="en-US" altLang="zh-CN" sz="2400" dirty="0" smtClean="0">
                <a:latin typeface="仿宋_GB2312" panose="02010609030101010101" charset="-122"/>
                <a:ea typeface="仿宋_GB2312" panose="02010609030101010101" charset="-122"/>
                <a:cs typeface="仿宋_GB2312" panose="02010609030101010101" charset="-122"/>
                <a:sym typeface="FZHei-B01S"/>
              </a:rPr>
              <a:t>4</a:t>
            </a:r>
            <a:r>
              <a:rPr lang="zh-CN" altLang="en-US" sz="2400" dirty="0" smtClean="0">
                <a:latin typeface="仿宋_GB2312" panose="02010609030101010101" charset="-122"/>
                <a:ea typeface="仿宋_GB2312" panose="02010609030101010101" charset="-122"/>
                <a:cs typeface="仿宋_GB2312" panose="02010609030101010101" charset="-122"/>
                <a:sym typeface="FZHei-B01S"/>
              </a:rPr>
              <a:t>暂未投资。</a:t>
            </a:r>
            <a:endParaRPr lang="zh-CN" altLang="en-US" sz="2400" dirty="0">
              <a:solidFill>
                <a:schemeClr val="tx1"/>
              </a:solidFill>
              <a:latin typeface="仿宋_GB2312" panose="02010609030101010101" charset="-122"/>
              <a:ea typeface="仿宋_GB2312" panose="02010609030101010101" charset="-122"/>
              <a:cs typeface="仿宋_GB2312" panose="02010609030101010101" charset="-122"/>
              <a:sym typeface="+mn-ea"/>
            </a:endParaRPr>
          </a:p>
          <a:p>
            <a:pPr algn="l">
              <a:lnSpc>
                <a:spcPts val="2780"/>
              </a:lnSpc>
              <a:spcBef>
                <a:spcPts val="300"/>
              </a:spcBef>
              <a:spcAft>
                <a:spcPts val="300"/>
              </a:spcAft>
            </a:pPr>
            <a:r>
              <a:rPr lang="zh-CN" altLang="en-US" sz="2400" dirty="0">
                <a:solidFill>
                  <a:schemeClr val="tx1"/>
                </a:solidFill>
                <a:latin typeface="仿宋" panose="02010609060101010101" charset="-122"/>
                <a:ea typeface="仿宋" panose="02010609060101010101" charset="-122"/>
                <a:cs typeface="仿宋" panose="02010609060101010101" charset="-122"/>
                <a:sym typeface="+mn-ea"/>
              </a:rPr>
              <a:t>  </a:t>
            </a:r>
          </a:p>
          <a:p>
            <a:pPr algn="l">
              <a:lnSpc>
                <a:spcPts val="2780"/>
              </a:lnSpc>
              <a:spcBef>
                <a:spcPts val="300"/>
              </a:spcBef>
              <a:spcAft>
                <a:spcPts val="300"/>
              </a:spcAft>
            </a:pP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flipV="1">
            <a:off x="2366010" y="4216400"/>
            <a:ext cx="914400" cy="381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8" name="椭圆 7"/>
          <p:cNvSpPr/>
          <p:nvPr/>
        </p:nvSpPr>
        <p:spPr>
          <a:xfrm>
            <a:off x="6604635" y="3852545"/>
            <a:ext cx="2352675" cy="1733550"/>
          </a:xfrm>
          <a:prstGeom prst="ellipse">
            <a:avLst/>
          </a:prstGeom>
          <a:solidFill>
            <a:srgbClr val="A9D18E"/>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795608"/>
            <a:ext cx="3790949" cy="523220"/>
          </a:xfrm>
          <a:prstGeom prst="rect">
            <a:avLst/>
          </a:prstGeom>
          <a:solidFill>
            <a:schemeClr val="bg2"/>
          </a:solidFill>
        </p:spPr>
        <p:txBody>
          <a:bodyPr wrap="square">
            <a:spAutoFit/>
          </a:bodyPr>
          <a:lstStyle/>
          <a:p>
            <a:pPr algn="ctr"/>
            <a:r>
              <a:rPr lang="zh-CN" altLang="en-US" sz="2800" dirty="0">
                <a:latin typeface="黑体" panose="02010609060101010101" charset="-122"/>
                <a:ea typeface="黑体" panose="02010609060101010101" charset="-122"/>
              </a:rPr>
              <a:t>企业控股情况</a:t>
            </a:r>
          </a:p>
        </p:txBody>
      </p:sp>
      <p:sp>
        <p:nvSpPr>
          <p:cNvPr id="5" name="矩形 4"/>
          <p:cNvSpPr/>
          <p:nvPr/>
        </p:nvSpPr>
        <p:spPr>
          <a:xfrm>
            <a:off x="476885" y="1944370"/>
            <a:ext cx="11589385" cy="2341880"/>
          </a:xfrm>
          <a:prstGeom prst="rect">
            <a:avLst/>
          </a:prstGeom>
        </p:spPr>
        <p:txBody>
          <a:bodyPr wrap="square">
            <a:spAutoFit/>
          </a:bodyPr>
          <a:lstStyle/>
          <a:p>
            <a:pPr marL="342900" indent="-342900" eaLnBrk="0" latinLnBrk="0" hangingPunct="0">
              <a:lnSpc>
                <a:spcPct val="120000"/>
              </a:lnSpc>
              <a:spcAft>
                <a:spcPts val="500"/>
              </a:spcAft>
              <a:buFont typeface="Wingdings" panose="05000000000000000000" charset="0"/>
              <a:buChar char="u"/>
            </a:pPr>
            <a:r>
              <a:rPr lang="zh-CN" altLang="zh-CN" sz="2400" dirty="0" smtClean="0">
                <a:latin typeface="楷体" panose="02010609060101010101" pitchFamily="49" charset="-122"/>
                <a:ea typeface="楷体" panose="02010609060101010101" pitchFamily="49" charset="-122"/>
                <a:cs typeface="楷体" panose="02010609060101010101" pitchFamily="49" charset="-122"/>
                <a:sym typeface="FZHei-B01S"/>
              </a:rPr>
              <a:t>企业实收资本中有多种经济成分，如何确定？</a:t>
            </a:r>
          </a:p>
          <a:p>
            <a:pPr marL="800100" lvl="1" indent="-342900" eaLnBrk="0" latinLnBrk="0" hangingPunct="0">
              <a:lnSpc>
                <a:spcPct val="120000"/>
              </a:lnSpc>
              <a:spcAft>
                <a:spcPts val="500"/>
              </a:spcAft>
              <a:buFont typeface="Wingdings" panose="05000000000000000000" charset="0"/>
              <a:buChar char="Ø"/>
            </a:pPr>
            <a:r>
              <a:rPr lang="zh-CN"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某种经济成分的出资人拥有的实收资本（股本）的比例大于</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50%</a:t>
            </a:r>
            <a:endPar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marL="800100" lvl="1" indent="-342900" eaLnBrk="0" latinLnBrk="0" hangingPunct="0">
              <a:lnSpc>
                <a:spcPct val="120000"/>
              </a:lnSpc>
              <a:spcAft>
                <a:spcPts val="500"/>
              </a:spcAft>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未大于</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50%</a:t>
            </a: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，但相对大于其他任何一方经济成分的出资人所占比例</a:t>
            </a:r>
          </a:p>
          <a:p>
            <a:pPr marL="800100" lvl="1" indent="-342900" eaLnBrk="0" latinLnBrk="0" hangingPunct="0">
              <a:lnSpc>
                <a:spcPct val="120000"/>
              </a:lnSpc>
              <a:spcAft>
                <a:spcPts val="500"/>
              </a:spcAft>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根据协议规定拥有企业实际控制权</a:t>
            </a:r>
            <a:r>
              <a:rPr lang="en-US" altLang="zh-CN" sz="2400" dirty="0" smtClean="0">
                <a:latin typeface="楷体" panose="02010609060101010101" pitchFamily="49" charset="-122"/>
                <a:ea typeface="楷体" panose="02010609060101010101" pitchFamily="49" charset="-122"/>
                <a:cs typeface="楷体" panose="02010609060101010101" pitchFamily="49" charset="-122"/>
                <a:sym typeface="FZHei-B01S"/>
              </a:rPr>
              <a:t> </a:t>
            </a:r>
          </a:p>
          <a:p>
            <a:pPr marL="800100" lvl="1" indent="-342900" algn="l" eaLnBrk="0" latinLnBrk="0" hangingPunct="0">
              <a:lnSpc>
                <a:spcPct val="120000"/>
              </a:lnSpc>
              <a:spcAft>
                <a:spcPts val="500"/>
              </a:spcAft>
              <a:buClrTx/>
              <a:buSzTx/>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单一实体占比</a:t>
            </a:r>
          </a:p>
        </p:txBody>
      </p:sp>
      <p:cxnSp>
        <p:nvCxnSpPr>
          <p:cNvPr id="12" name="直接连接符 11"/>
          <p:cNvCxnSpPr>
            <a:endCxn id="8" idx="4"/>
          </p:cNvCxnSpPr>
          <p:nvPr/>
        </p:nvCxnSpPr>
        <p:spPr>
          <a:xfrm flipH="1">
            <a:off x="7781290" y="3863975"/>
            <a:ext cx="3175" cy="172212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905625" y="4928295"/>
            <a:ext cx="809625" cy="369332"/>
          </a:xfrm>
          <a:prstGeom prst="rect">
            <a:avLst/>
          </a:prstGeom>
          <a:noFill/>
        </p:spPr>
        <p:txBody>
          <a:bodyPr wrap="square" rtlCol="0">
            <a:spAutoFit/>
          </a:bodyPr>
          <a:lstStyle/>
          <a:p>
            <a:pPr algn="ctr"/>
            <a:r>
              <a:rPr lang="en-US" altLang="zh-CN" dirty="0"/>
              <a:t>50%</a:t>
            </a:r>
            <a:endParaRPr lang="zh-CN" altLang="en-US" dirty="0"/>
          </a:p>
        </p:txBody>
      </p:sp>
      <p:sp>
        <p:nvSpPr>
          <p:cNvPr id="23" name="矩形 22"/>
          <p:cNvSpPr/>
          <p:nvPr/>
        </p:nvSpPr>
        <p:spPr>
          <a:xfrm>
            <a:off x="0" y="5648325"/>
            <a:ext cx="12192635" cy="1076325"/>
          </a:xfrm>
          <a:prstGeom prst="rect">
            <a:avLst/>
          </a:prstGeom>
          <a:solidFill>
            <a:schemeClr val="accent1">
              <a:lumMod val="60000"/>
              <a:lumOff val="40000"/>
            </a:schemeClr>
          </a:solidFill>
        </p:spPr>
        <p:txBody>
          <a:bodyPr wrap="square">
            <a:spAutoFit/>
          </a:bodyPr>
          <a:lstStyle/>
          <a:p>
            <a:r>
              <a:rPr lang="zh-CN" altLang="en-US" sz="2400" b="1" dirty="0"/>
              <a:t>注意事项：</a:t>
            </a:r>
            <a:endParaRPr lang="en-US" altLang="zh-CN" sz="2800" dirty="0"/>
          </a:p>
          <a:p>
            <a:pPr marL="800100" lvl="1" indent="-342900">
              <a:buFont typeface="Wingdings" panose="05000000000000000000" charset="0"/>
              <a:buChar char="Ø"/>
            </a:pPr>
            <a:r>
              <a:rPr lang="zh-CN" altLang="en-US" sz="2000" dirty="0">
                <a:latin typeface="楷体" panose="02010609060101010101" pitchFamily="49" charset="-122"/>
                <a:ea typeface="楷体" panose="02010609060101010101" pitchFamily="49" charset="-122"/>
                <a:cs typeface="楷体" panose="02010609060101010101" pitchFamily="49" charset="-122"/>
              </a:rPr>
              <a:t>限企业填写</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211</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项机构类型选择</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“10</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企业</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cs typeface="楷体" panose="02010609060101010101" pitchFamily="49" charset="-122"/>
              </a:rPr>
              <a:t>，且必须在取值范围内。</a:t>
            </a:r>
          </a:p>
          <a:p>
            <a:pPr marL="800100" lvl="1" indent="-342900">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企业法人控股情况一般都不应选填为9其他，如填写</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9</a:t>
            </a: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其他，要与企业进一步核实</a:t>
            </a:r>
          </a:p>
        </p:txBody>
      </p:sp>
      <p:sp>
        <p:nvSpPr>
          <p:cNvPr id="7" name="矩形 6"/>
          <p:cNvSpPr/>
          <p:nvPr/>
        </p:nvSpPr>
        <p:spPr>
          <a:xfrm>
            <a:off x="893445" y="4518617"/>
            <a:ext cx="1181100" cy="523220"/>
          </a:xfrm>
          <a:prstGeom prst="rect">
            <a:avLst/>
          </a:prstGeom>
        </p:spPr>
        <p:txBody>
          <a:bodyPr wrap="square">
            <a:spAutoFit/>
          </a:bodyPr>
          <a:lstStyle/>
          <a:p>
            <a:r>
              <a:rPr lang="zh-CN" altLang="en-US" sz="2800" dirty="0">
                <a:latin typeface="黑体" panose="02010609060101010101" charset="-122"/>
                <a:ea typeface="黑体" panose="02010609060101010101" charset="-122"/>
              </a:rPr>
              <a:t>注意：</a:t>
            </a:r>
            <a:endParaRPr lang="en-US" altLang="zh-CN" sz="2800" dirty="0">
              <a:latin typeface="楷体" panose="02010609060101010101" pitchFamily="49" charset="-122"/>
              <a:ea typeface="楷体" panose="02010609060101010101" pitchFamily="49" charset="-122"/>
            </a:endParaRPr>
          </a:p>
        </p:txBody>
      </p:sp>
      <p:sp>
        <p:nvSpPr>
          <p:cNvPr id="9" name="文本框 8"/>
          <p:cNvSpPr txBox="1"/>
          <p:nvPr/>
        </p:nvSpPr>
        <p:spPr>
          <a:xfrm>
            <a:off x="6943248" y="4083720"/>
            <a:ext cx="809625" cy="830997"/>
          </a:xfrm>
          <a:prstGeom prst="rect">
            <a:avLst/>
          </a:prstGeom>
          <a:noFill/>
        </p:spPr>
        <p:txBody>
          <a:bodyPr wrap="square" rtlCol="0">
            <a:spAutoFit/>
          </a:bodyPr>
          <a:lstStyle/>
          <a:p>
            <a:pPr algn="ctr"/>
            <a:r>
              <a:rPr lang="zh-CN" altLang="en-US" sz="2400" dirty="0">
                <a:solidFill>
                  <a:srgbClr val="C00000"/>
                </a:solidFill>
                <a:latin typeface="楷体" panose="02010609060101010101" pitchFamily="49" charset="-122"/>
                <a:ea typeface="楷体" panose="02010609060101010101" pitchFamily="49" charset="-122"/>
              </a:rPr>
              <a:t>国有成份</a:t>
            </a:r>
          </a:p>
        </p:txBody>
      </p:sp>
      <p:sp>
        <p:nvSpPr>
          <p:cNvPr id="10" name="文本框 9"/>
          <p:cNvSpPr txBox="1"/>
          <p:nvPr/>
        </p:nvSpPr>
        <p:spPr>
          <a:xfrm>
            <a:off x="7786210" y="4083720"/>
            <a:ext cx="809625" cy="830997"/>
          </a:xfrm>
          <a:prstGeom prst="rect">
            <a:avLst/>
          </a:prstGeom>
          <a:noFill/>
        </p:spPr>
        <p:txBody>
          <a:bodyPr wrap="square" rtlCol="0">
            <a:spAutoFit/>
          </a:bodyPr>
          <a:lstStyle/>
          <a:p>
            <a:pPr algn="ctr"/>
            <a:r>
              <a:rPr lang="zh-CN" altLang="en-US" sz="2400" dirty="0">
                <a:latin typeface="楷体" panose="02010609060101010101" pitchFamily="49" charset="-122"/>
                <a:ea typeface="楷体" panose="02010609060101010101" pitchFamily="49" charset="-122"/>
              </a:rPr>
              <a:t>其他成份</a:t>
            </a:r>
          </a:p>
        </p:txBody>
      </p:sp>
      <p:sp>
        <p:nvSpPr>
          <p:cNvPr id="11" name="文本框 10"/>
          <p:cNvSpPr txBox="1"/>
          <p:nvPr/>
        </p:nvSpPr>
        <p:spPr>
          <a:xfrm>
            <a:off x="7786211" y="4928930"/>
            <a:ext cx="809625" cy="369332"/>
          </a:xfrm>
          <a:prstGeom prst="rect">
            <a:avLst/>
          </a:prstGeom>
          <a:noFill/>
        </p:spPr>
        <p:txBody>
          <a:bodyPr wrap="square" rtlCol="0">
            <a:spAutoFit/>
          </a:bodyPr>
          <a:lstStyle/>
          <a:p>
            <a:pPr algn="ctr"/>
            <a:r>
              <a:rPr lang="en-US" altLang="zh-CN" dirty="0"/>
              <a:t>50%</a:t>
            </a:r>
            <a:endParaRPr lang="zh-CN" altLang="en-US" dirty="0"/>
          </a:p>
        </p:txBody>
      </p:sp>
      <p:sp>
        <p:nvSpPr>
          <p:cNvPr id="14" name="文本框 13"/>
          <p:cNvSpPr txBox="1"/>
          <p:nvPr/>
        </p:nvSpPr>
        <p:spPr>
          <a:xfrm>
            <a:off x="2016442" y="4449362"/>
            <a:ext cx="4233863" cy="429895"/>
          </a:xfrm>
          <a:prstGeom prst="rect">
            <a:avLst/>
          </a:prstGeom>
          <a:noFill/>
        </p:spPr>
        <p:txBody>
          <a:bodyPr wrap="square" rtlCol="0">
            <a:spAutoFit/>
          </a:bodyPr>
          <a:lstStyle/>
          <a:p>
            <a:pPr algn="ctr"/>
            <a:r>
              <a:rPr lang="zh-CN" altLang="en-US" sz="2200" u="sng" dirty="0">
                <a:latin typeface="楷体" panose="02010609060101010101" pitchFamily="49" charset="-122"/>
                <a:ea typeface="楷体" panose="02010609060101010101" pitchFamily="49" charset="-122"/>
              </a:rPr>
              <a:t>未明确由谁绝对控股的</a:t>
            </a:r>
            <a:r>
              <a:rPr lang="en-US" altLang="zh-CN" sz="2200" u="sng" dirty="0">
                <a:latin typeface="楷体" panose="02010609060101010101" pitchFamily="49" charset="-122"/>
                <a:ea typeface="楷体" panose="02010609060101010101" pitchFamily="49" charset="-122"/>
              </a:rPr>
              <a:t>XX</a:t>
            </a:r>
            <a:r>
              <a:rPr lang="zh-CN" altLang="en-US" sz="2200" u="sng" dirty="0">
                <a:latin typeface="楷体" panose="02010609060101010101" pitchFamily="49" charset="-122"/>
                <a:ea typeface="楷体" panose="02010609060101010101" pitchFamily="49" charset="-122"/>
              </a:rPr>
              <a:t>企业：</a:t>
            </a:r>
          </a:p>
        </p:txBody>
      </p:sp>
      <p:sp>
        <p:nvSpPr>
          <p:cNvPr id="16" name="下箭头 15"/>
          <p:cNvSpPr/>
          <p:nvPr/>
        </p:nvSpPr>
        <p:spPr>
          <a:xfrm>
            <a:off x="3802380" y="4846320"/>
            <a:ext cx="438150" cy="3549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931477" y="5202614"/>
            <a:ext cx="2181226" cy="429895"/>
          </a:xfrm>
          <a:prstGeom prst="rect">
            <a:avLst/>
          </a:prstGeom>
          <a:noFill/>
        </p:spPr>
        <p:txBody>
          <a:bodyPr wrap="square" rtlCol="0">
            <a:spAutoFit/>
          </a:bodyPr>
          <a:lstStyle/>
          <a:p>
            <a:pPr algn="ctr"/>
            <a:r>
              <a:rPr lang="zh-CN" altLang="en-US" sz="2200" dirty="0">
                <a:latin typeface="楷体" panose="02010609060101010101" pitchFamily="49" charset="-122"/>
                <a:ea typeface="楷体" panose="02010609060101010101" pitchFamily="49" charset="-122"/>
              </a:rPr>
              <a:t>国有控股</a:t>
            </a:r>
          </a:p>
        </p:txBody>
      </p:sp>
      <p:pic>
        <p:nvPicPr>
          <p:cNvPr id="3" name="图片 2" descr="截图-2023年8月15日 16时6分38秒"/>
          <p:cNvPicPr>
            <a:picLocks noChangeAspect="1"/>
          </p:cNvPicPr>
          <p:nvPr/>
        </p:nvPicPr>
        <p:blipFill>
          <a:blip r:embed="rId3"/>
          <a:srcRect t="13394" b="80036"/>
          <a:stretch>
            <a:fillRect/>
          </a:stretch>
        </p:blipFill>
        <p:spPr>
          <a:xfrm>
            <a:off x="3496310" y="1368425"/>
            <a:ext cx="8569960" cy="344805"/>
          </a:xfrm>
          <a:prstGeom prst="rect">
            <a:avLst/>
          </a:prstGeom>
          <a:ln>
            <a:solidFill>
              <a:schemeClr val="tx1"/>
            </a:solidFill>
          </a:ln>
        </p:spPr>
      </p:pic>
      <p:pic>
        <p:nvPicPr>
          <p:cNvPr id="2" name="图片 1"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6" name="文本框 5"/>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企业控股情况</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flipV="1">
            <a:off x="2366010" y="4509770"/>
            <a:ext cx="2099310" cy="381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6" name="矩形 5"/>
          <p:cNvSpPr/>
          <p:nvPr/>
        </p:nvSpPr>
        <p:spPr>
          <a:xfrm>
            <a:off x="1294130" y="1398905"/>
            <a:ext cx="10610850" cy="737235"/>
          </a:xfrm>
          <a:prstGeom prst="rect">
            <a:avLst/>
          </a:prstGeom>
        </p:spPr>
        <p:txBody>
          <a:bodyPr wrap="square">
            <a:spAutoFit/>
          </a:bodyPr>
          <a:lstStyle/>
          <a:p>
            <a:pPr marL="342900" indent="-342900" algn="l">
              <a:lnSpc>
                <a:spcPct val="150000"/>
              </a:lnSpc>
              <a:buFont typeface="Wingdings" panose="05000000000000000000" pitchFamily="2" charset="2"/>
              <a:buChar char="u"/>
            </a:pPr>
            <a:r>
              <a:rPr lang="zh-CN" altLang="zh-CN" sz="2800" dirty="0">
                <a:cs typeface="Times New Roman" panose="02020603050405020304" pitchFamily="18" charset="0"/>
                <a:sym typeface="+mn-ea"/>
              </a:rPr>
              <a:t>调查单位基本情况</a:t>
            </a:r>
            <a:r>
              <a:rPr lang="en-US" altLang="zh-CN" sz="2800" dirty="0">
                <a:solidFill>
                  <a:srgbClr val="000000"/>
                </a:solidFill>
                <a:latin typeface="黑体" panose="02010609060101010101" charset="-122"/>
                <a:ea typeface="黑体" panose="02010609060101010101" charset="-122"/>
                <a:cs typeface="Times New Roman" panose="02020603050405020304" pitchFamily="18" charset="0"/>
              </a:rPr>
              <a:t>601</a:t>
            </a:r>
            <a:r>
              <a:rPr lang="zh-CN" altLang="en-US" sz="2800" dirty="0">
                <a:solidFill>
                  <a:srgbClr val="000000"/>
                </a:solidFill>
                <a:latin typeface="黑体" panose="02010609060101010101" charset="-122"/>
                <a:ea typeface="黑体" panose="02010609060101010101" charset="-122"/>
                <a:cs typeface="Times New Roman" panose="02020603050405020304" pitchFamily="18" charset="0"/>
              </a:rPr>
              <a:t>、</a:t>
            </a:r>
            <a:r>
              <a:rPr lang="en-US" altLang="zh-CN" sz="2800" dirty="0">
                <a:solidFill>
                  <a:srgbClr val="000000"/>
                </a:solidFill>
                <a:latin typeface="黑体" panose="02010609060101010101" charset="-122"/>
                <a:ea typeface="黑体" panose="02010609060101010101" charset="-122"/>
                <a:cs typeface="Times New Roman" panose="02020603050405020304" pitchFamily="18" charset="0"/>
                <a:sym typeface="+mn-ea"/>
              </a:rPr>
              <a:t>601-1</a:t>
            </a:r>
            <a:r>
              <a:rPr lang="zh-CN" altLang="zh-CN" sz="2800" dirty="0">
                <a:solidFill>
                  <a:srgbClr val="000000"/>
                </a:solidFill>
                <a:latin typeface="黑体" panose="02010609060101010101" charset="-122"/>
                <a:ea typeface="黑体" panose="02010609060101010101" charset="-122"/>
                <a:cs typeface="Times New Roman" panose="02020603050405020304" pitchFamily="18" charset="0"/>
                <a:sym typeface="+mn-ea"/>
              </a:rPr>
              <a:t>表</a:t>
            </a:r>
            <a:endParaRPr lang="en-US" altLang="zh-CN" sz="2800" dirty="0">
              <a:solidFill>
                <a:srgbClr val="000000"/>
              </a:solidFill>
              <a:latin typeface="黑体" panose="02010609060101010101" charset="-122"/>
              <a:ea typeface="黑体" panose="02010609060101010101" charset="-122"/>
              <a:cs typeface="Times New Roman" panose="02020603050405020304" pitchFamily="18" charset="0"/>
            </a:endParaRPr>
          </a:p>
        </p:txBody>
      </p:sp>
      <p:sp>
        <p:nvSpPr>
          <p:cNvPr id="41988" name="文本框 12"/>
          <p:cNvSpPr txBox="1">
            <a:spLocks noChangeArrowheads="1"/>
          </p:cNvSpPr>
          <p:nvPr/>
        </p:nvSpPr>
        <p:spPr bwMode="auto">
          <a:xfrm>
            <a:off x="3039745" y="2145030"/>
            <a:ext cx="6282055" cy="837152"/>
          </a:xfrm>
          <a:prstGeom prst="rect">
            <a:avLst/>
          </a:prstGeom>
          <a:noFill/>
          <a:ln w="9525">
            <a:noFill/>
            <a:miter lim="800000"/>
          </a:ln>
        </p:spPr>
        <p:txBody>
          <a:bodyPr wrap="square">
            <a:spAutoFit/>
          </a:bodyPr>
          <a:lstStyle/>
          <a:p>
            <a:pPr marL="494030" lvl="0" indent="-457200">
              <a:spcBef>
                <a:spcPct val="20000"/>
              </a:spcBef>
              <a:buSzPct val="85000"/>
              <a:buFont typeface="Wingdings" panose="05000000000000000000" pitchFamily="2" charset="2"/>
              <a:buChar char="Ø"/>
            </a:pPr>
            <a:r>
              <a:rPr lang="zh-CN" altLang="en-US" sz="2200" dirty="0">
                <a:solidFill>
                  <a:srgbClr val="336699"/>
                </a:solidFill>
                <a:latin typeface="微软雅黑" panose="020B0503020204020204" pitchFamily="34" charset="-122"/>
                <a:sym typeface="微软雅黑" panose="020B0503020204020204" pitchFamily="34" charset="-122"/>
              </a:rPr>
              <a:t>报送日期：202</a:t>
            </a:r>
            <a:r>
              <a:rPr lang="en-US" altLang="zh-CN" sz="2200" dirty="0">
                <a:solidFill>
                  <a:srgbClr val="336699"/>
                </a:solidFill>
                <a:latin typeface="微软雅黑" panose="020B0503020204020204" pitchFamily="34" charset="-122"/>
                <a:sym typeface="微软雅黑" panose="020B0503020204020204" pitchFamily="34" charset="-122"/>
              </a:rPr>
              <a:t>4</a:t>
            </a:r>
            <a:r>
              <a:rPr lang="zh-CN" altLang="en-US" sz="2200" dirty="0">
                <a:solidFill>
                  <a:srgbClr val="336699"/>
                </a:solidFill>
                <a:latin typeface="微软雅黑" panose="020B0503020204020204" pitchFamily="34" charset="-122"/>
                <a:sym typeface="微软雅黑" panose="020B0503020204020204" pitchFamily="34" charset="-122"/>
              </a:rPr>
              <a:t>年</a:t>
            </a:r>
            <a:r>
              <a:rPr lang="zh-CN" altLang="en-US" sz="2200" dirty="0">
                <a:solidFill>
                  <a:srgbClr val="FF0000"/>
                </a:solidFill>
                <a:latin typeface="微软雅黑" panose="020B0503020204020204" pitchFamily="34" charset="-122"/>
                <a:sym typeface="微软雅黑" panose="020B0503020204020204" pitchFamily="34" charset="-122"/>
              </a:rPr>
              <a:t>3月10日24时</a:t>
            </a:r>
            <a:r>
              <a:rPr lang="zh-CN" altLang="en-US" sz="2200" dirty="0">
                <a:solidFill>
                  <a:srgbClr val="336699"/>
                </a:solidFill>
                <a:latin typeface="微软雅黑" panose="020B0503020204020204" pitchFamily="34" charset="-122"/>
                <a:sym typeface="微软雅黑" panose="020B0503020204020204" pitchFamily="34" charset="-122"/>
              </a:rPr>
              <a:t>前</a:t>
            </a:r>
          </a:p>
          <a:p>
            <a:pPr marL="494030" lvl="0" indent="-457200">
              <a:spcBef>
                <a:spcPct val="20000"/>
              </a:spcBef>
              <a:buSzPct val="85000"/>
              <a:buFont typeface="Wingdings" panose="05000000000000000000" pitchFamily="2" charset="2"/>
              <a:buChar char="Ø"/>
            </a:pPr>
            <a:r>
              <a:rPr lang="zh-CN" altLang="en-US" sz="2200" dirty="0">
                <a:solidFill>
                  <a:srgbClr val="4B649F"/>
                </a:solidFill>
                <a:latin typeface="微软雅黑" panose="020B0503020204020204" pitchFamily="34" charset="-122"/>
                <a:sym typeface="微软雅黑" panose="020B0503020204020204" pitchFamily="34" charset="-122"/>
              </a:rPr>
              <a:t>报送方式：网上</a:t>
            </a:r>
            <a:r>
              <a:rPr lang="zh-CN" altLang="en-US" sz="2200" dirty="0" smtClean="0">
                <a:solidFill>
                  <a:srgbClr val="4B649F"/>
                </a:solidFill>
                <a:latin typeface="微软雅黑" panose="020B0503020204020204" pitchFamily="34" charset="-122"/>
                <a:sym typeface="微软雅黑" panose="020B0503020204020204" pitchFamily="34" charset="-122"/>
              </a:rPr>
              <a:t>填报</a:t>
            </a:r>
            <a:endParaRPr lang="zh-CN" altLang="en-US" sz="2200" dirty="0">
              <a:solidFill>
                <a:srgbClr val="336699"/>
              </a:solidFill>
              <a:latin typeface="微软雅黑" panose="020B0503020204020204" pitchFamily="34" charset="-122"/>
              <a:sym typeface="微软雅黑" panose="020B0503020204020204" pitchFamily="34" charset="-122"/>
            </a:endParaRPr>
          </a:p>
        </p:txBody>
      </p:sp>
      <p:sp>
        <p:nvSpPr>
          <p:cNvPr id="3" name="Freeform 17"/>
          <p:cNvSpPr/>
          <p:nvPr/>
        </p:nvSpPr>
        <p:spPr>
          <a:xfrm>
            <a:off x="334645" y="2145030"/>
            <a:ext cx="2087880" cy="2008505"/>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3" cstate="print"/>
            <a:srcRect/>
            <a:stretch>
              <a:fillRect/>
            </a:stretch>
          </a:blipFill>
          <a:ln w="63500">
            <a:solidFill>
              <a:schemeClr val="accent4"/>
            </a:solidFill>
          </a:ln>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347106" tIns="297058" rIns="347106" bIns="297058" numCol="1" spcCol="1270" anchor="ctr" anchorCtr="0">
            <a:noAutofit/>
          </a:bodyPr>
          <a:lstStyle/>
          <a:p>
            <a:pPr algn="ctr" defTabSz="1566545">
              <a:lnSpc>
                <a:spcPct val="90000"/>
              </a:lnSpc>
              <a:spcAft>
                <a:spcPct val="35000"/>
              </a:spcAft>
            </a:pPr>
            <a:endParaRPr lang="id-ID" sz="3500" dirty="0">
              <a:solidFill>
                <a:schemeClr val="bg1"/>
              </a:solidFill>
              <a:latin typeface="微软雅黑" panose="020B0503020204020204" pitchFamily="34" charset="-122"/>
            </a:endParaRPr>
          </a:p>
        </p:txBody>
      </p:sp>
      <p:grpSp>
        <p:nvGrpSpPr>
          <p:cNvPr id="2" name="组合 4"/>
          <p:cNvGrpSpPr/>
          <p:nvPr/>
        </p:nvGrpSpPr>
        <p:grpSpPr bwMode="auto">
          <a:xfrm>
            <a:off x="9356725" y="3568700"/>
            <a:ext cx="2663825" cy="3289300"/>
            <a:chOff x="2977484" y="1071882"/>
            <a:chExt cx="3246853" cy="4071617"/>
          </a:xfrm>
        </p:grpSpPr>
        <p:pic>
          <p:nvPicPr>
            <p:cNvPr id="7" name="Picture 4"/>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977484" y="1071882"/>
              <a:ext cx="3246853" cy="40716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5"/>
            <p:cNvSpPr/>
            <p:nvPr/>
          </p:nvSpPr>
          <p:spPr>
            <a:xfrm>
              <a:off x="3402791" y="1409022"/>
              <a:ext cx="2066021" cy="2740346"/>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015"/>
            </a:p>
          </p:txBody>
        </p:sp>
      </p:grpSp>
      <p:sp>
        <p:nvSpPr>
          <p:cNvPr id="15" name="圆角矩形 14"/>
          <p:cNvSpPr/>
          <p:nvPr/>
        </p:nvSpPr>
        <p:spPr>
          <a:xfrm>
            <a:off x="368300" y="797560"/>
            <a:ext cx="3033395"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sz="2400" b="1" dirty="0" smtClean="0">
                <a:solidFill>
                  <a:schemeClr val="bg1"/>
                </a:solidFill>
                <a:sym typeface="+mn-ea"/>
              </a:rPr>
              <a:t>报送</a:t>
            </a:r>
            <a:r>
              <a:rPr lang="zh-CN" sz="2400" b="1" dirty="0">
                <a:solidFill>
                  <a:schemeClr val="bg1"/>
                </a:solidFill>
                <a:sym typeface="+mn-ea"/>
              </a:rPr>
              <a:t>日期及方式</a:t>
            </a:r>
            <a:endParaRPr lang="zh-CN" altLang="en-US" sz="2400" b="1" noProof="1">
              <a:latin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3" name="图片 2"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sp>
        <p:nvSpPr>
          <p:cNvPr id="6" name="文本框 5"/>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隶属关系</a:t>
            </a:r>
          </a:p>
        </p:txBody>
      </p:sp>
      <p:sp>
        <p:nvSpPr>
          <p:cNvPr id="5" name="文本框 4"/>
          <p:cNvSpPr txBox="1"/>
          <p:nvPr/>
        </p:nvSpPr>
        <p:spPr>
          <a:xfrm>
            <a:off x="1417320" y="1555750"/>
            <a:ext cx="9227185" cy="3355975"/>
          </a:xfrm>
          <a:prstGeom prst="rect">
            <a:avLst/>
          </a:prstGeom>
          <a:noFill/>
        </p:spPr>
        <p:txBody>
          <a:bodyPr wrap="square" rtlCol="0">
            <a:spAutoFit/>
          </a:bodyPr>
          <a:lstStyle/>
          <a:p>
            <a:pPr algn="l">
              <a:lnSpc>
                <a:spcPts val="2780"/>
              </a:lnSpc>
              <a:spcBef>
                <a:spcPts val="300"/>
              </a:spcBef>
            </a:pPr>
            <a:r>
              <a:rPr lang="zh-CN" altLang="en-US" sz="2800" b="1">
                <a:solidFill>
                  <a:srgbClr val="FF0000"/>
                </a:solidFill>
                <a:latin typeface="仿宋" panose="02010609060101010101" charset="-122"/>
                <a:ea typeface="仿宋" panose="02010609060101010101" charset="-122"/>
                <a:cs typeface="仿宋" panose="02010609060101010101" charset="-122"/>
              </a:rPr>
              <a:t>注意：</a:t>
            </a:r>
          </a:p>
          <a:p>
            <a:pPr algn="l">
              <a:lnSpc>
                <a:spcPts val="2780"/>
              </a:lnSpc>
              <a:spcBef>
                <a:spcPts val="300"/>
              </a:spcBef>
            </a:pPr>
            <a:endParaRPr lang="en-US" altLang="zh-CN" sz="1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500"/>
              </a:spcAft>
            </a:pPr>
            <a:r>
              <a:rPr lang="en-US" altLang="zh-CN" sz="2400">
                <a:solidFill>
                  <a:schemeClr val="tx1"/>
                </a:solidFill>
                <a:latin typeface="仿宋" panose="02010609060101010101" charset="-122"/>
                <a:ea typeface="仿宋" panose="02010609060101010101" charset="-122"/>
                <a:cs typeface="仿宋" panose="02010609060101010101" charset="-122"/>
              </a:rPr>
              <a:t>  1.</a:t>
            </a:r>
            <a:r>
              <a:rPr lang="zh-CN" sz="2400">
                <a:solidFill>
                  <a:schemeClr val="tx1"/>
                </a:solidFill>
                <a:latin typeface="仿宋" panose="02010609060101010101" charset="-122"/>
                <a:ea typeface="仿宋" panose="02010609060101010101" charset="-122"/>
                <a:cs typeface="仿宋" panose="02010609060101010101" charset="-122"/>
              </a:rPr>
              <a:t>限</a:t>
            </a:r>
            <a:r>
              <a:rPr lang="zh-CN" sz="2400" b="1">
                <a:solidFill>
                  <a:srgbClr val="FF0000"/>
                </a:solidFill>
                <a:latin typeface="仿宋" panose="02010609060101010101" charset="-122"/>
                <a:ea typeface="仿宋" panose="02010609060101010101" charset="-122"/>
                <a:cs typeface="仿宋" panose="02010609060101010101" charset="-122"/>
              </a:rPr>
              <a:t>国有控股</a:t>
            </a:r>
            <a:r>
              <a:rPr lang="zh-CN" sz="2400" b="1">
                <a:solidFill>
                  <a:schemeClr val="accent2">
                    <a:lumMod val="75000"/>
                  </a:schemeClr>
                </a:solidFill>
                <a:latin typeface="仿宋" panose="02010609060101010101" charset="-122"/>
                <a:ea typeface="仿宋" panose="02010609060101010101" charset="-122"/>
                <a:cs typeface="仿宋" panose="02010609060101010101" charset="-122"/>
              </a:rPr>
              <a:t>企业法人</a:t>
            </a:r>
            <a:r>
              <a:rPr lang="zh-CN" sz="2400">
                <a:solidFill>
                  <a:schemeClr val="tx1"/>
                </a:solidFill>
                <a:latin typeface="仿宋" panose="02010609060101010101" charset="-122"/>
                <a:ea typeface="仿宋" panose="02010609060101010101" charset="-122"/>
                <a:cs typeface="仿宋" panose="02010609060101010101" charset="-122"/>
              </a:rPr>
              <a:t>单位填报；</a:t>
            </a:r>
            <a:endParaRPr lang="zh-CN" altLang="en-US" sz="240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500"/>
              </a:spcAft>
            </a:pPr>
            <a:r>
              <a:rPr lang="zh-CN" altLang="en-US" sz="2400">
                <a:solidFill>
                  <a:schemeClr val="tx1"/>
                </a:solidFill>
                <a:latin typeface="仿宋" panose="02010609060101010101" charset="-122"/>
                <a:ea typeface="仿宋" panose="02010609060101010101" charset="-122"/>
                <a:cs typeface="仿宋" panose="02010609060101010101" charset="-122"/>
              </a:rPr>
              <a:t> </a:t>
            </a:r>
            <a:r>
              <a:rPr lang="en-US" altLang="zh-CN" sz="2400">
                <a:solidFill>
                  <a:schemeClr val="tx1"/>
                </a:solidFill>
                <a:latin typeface="仿宋" panose="02010609060101010101" charset="-122"/>
                <a:ea typeface="仿宋" panose="02010609060101010101" charset="-122"/>
                <a:cs typeface="仿宋" panose="02010609060101010101" charset="-122"/>
              </a:rPr>
              <a:t> 2.</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中央与地方双重领导的单位，以领导为主的一方来划分隶属中央或地方；</a:t>
            </a:r>
            <a:endParaRPr lang="zh-CN" altLang="en-US" sz="2400">
              <a:solidFill>
                <a:schemeClr val="tx1"/>
              </a:solidFill>
              <a:latin typeface="仿宋_GB2312" panose="02010609030101010101" charset="-122"/>
              <a:ea typeface="仿宋_GB2312" panose="02010609030101010101" charset="-122"/>
              <a:cs typeface="仿宋_GB2312" panose="02010609030101010101" charset="-122"/>
            </a:endParaRPr>
          </a:p>
          <a:p>
            <a:pPr algn="l" eaLnBrk="1" latinLnBrk="0" hangingPunct="1">
              <a:lnSpc>
                <a:spcPts val="2780"/>
              </a:lnSpc>
              <a:spcBef>
                <a:spcPts val="300"/>
              </a:spcBef>
              <a:spcAft>
                <a:spcPts val="1500"/>
              </a:spcAft>
            </a:pPr>
            <a:r>
              <a:rPr lang="zh-CN" altLang="en-US" sz="2400">
                <a:solidFill>
                  <a:schemeClr val="tx1"/>
                </a:solidFill>
                <a:latin typeface="仿宋_GB2312" panose="02010609030101010101" charset="-122"/>
                <a:ea typeface="仿宋_GB2312" panose="02010609030101010101" charset="-122"/>
                <a:cs typeface="仿宋_GB2312" panose="02010609030101010101" charset="-122"/>
              </a:rPr>
              <a:t> </a:t>
            </a:r>
            <a:r>
              <a:rPr lang="en-US" altLang="zh-CN" sz="2400">
                <a:solidFill>
                  <a:schemeClr val="tx1"/>
                </a:solidFill>
                <a:latin typeface="仿宋_GB2312" panose="02010609030101010101" charset="-122"/>
                <a:ea typeface="仿宋_GB2312" panose="02010609030101010101" charset="-122"/>
                <a:cs typeface="仿宋_GB2312" panose="02010609030101010101" charset="-122"/>
              </a:rPr>
              <a:t> 3.</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一般情况下</a:t>
            </a:r>
            <a:r>
              <a:rPr 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没有</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其他情况，填写</a:t>
            </a: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90</a:t>
            </a:r>
            <a:r>
              <a:rPr lang="zh-CN" altLang="en-US" sz="2400" dirty="0" smtClean="0">
                <a:solidFill>
                  <a:schemeClr val="tx1"/>
                </a:solidFill>
                <a:latin typeface="仿宋_GB2312" panose="02010609030101010101" charset="-122"/>
                <a:ea typeface="仿宋_GB2312" panose="02010609030101010101" charset="-122"/>
                <a:cs typeface="仿宋_GB2312" panose="02010609030101010101" charset="-122"/>
                <a:sym typeface="FZHei-B01S"/>
              </a:rPr>
              <a:t>其他的要重点核实。</a:t>
            </a:r>
            <a:endParaRPr lang="zh-CN" altLang="en-US" sz="2400" dirty="0">
              <a:solidFill>
                <a:schemeClr val="tx1"/>
              </a:solidFill>
              <a:latin typeface="仿宋" panose="02010609060101010101" charset="-122"/>
              <a:ea typeface="仿宋" panose="02010609060101010101" charset="-122"/>
              <a:cs typeface="仿宋" panose="02010609060101010101" charset="-122"/>
              <a:sym typeface="+mn-ea"/>
            </a:endParaRPr>
          </a:p>
          <a:p>
            <a:pPr algn="l">
              <a:lnSpc>
                <a:spcPts val="2780"/>
              </a:lnSpc>
              <a:spcBef>
                <a:spcPts val="300"/>
              </a:spcBef>
              <a:spcAft>
                <a:spcPts val="300"/>
              </a:spcAft>
            </a:pPr>
            <a:endPar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flipV="1">
            <a:off x="2301240" y="4770755"/>
            <a:ext cx="1414145" cy="444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44977" y="3409217"/>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执行会计标准类别</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293397" y="1880137"/>
            <a:ext cx="9227185" cy="2094230"/>
          </a:xfrm>
          <a:prstGeom prst="rect">
            <a:avLst/>
          </a:prstGeom>
          <a:noFill/>
        </p:spPr>
        <p:txBody>
          <a:bodyPr wrap="square" rtlCol="0">
            <a:spAutoFit/>
          </a:bodyPr>
          <a:lstStyle/>
          <a:p>
            <a:pPr algn="l" eaLnBrk="1" latinLnBrk="0" hangingPunct="1">
              <a:lnSpc>
                <a:spcPts val="2780"/>
              </a:lnSpc>
              <a:spcBef>
                <a:spcPts val="300"/>
              </a:spcBef>
              <a:spcAft>
                <a:spcPts val="12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ts val="2780"/>
              </a:lnSpc>
              <a:spcBef>
                <a:spcPts val="300"/>
              </a:spcBef>
              <a:spcAft>
                <a:spcPts val="12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1.</a:t>
            </a:r>
            <a:r>
              <a:rPr lang="zh-CN" sz="2400" dirty="0">
                <a:solidFill>
                  <a:srgbClr val="000008"/>
                </a:solidFill>
                <a:latin typeface="仿宋_GB2312" panose="02010609030101010101" charset="-122"/>
                <a:ea typeface="仿宋_GB2312" panose="02010609030101010101" charset="-122"/>
                <a:sym typeface="+mn-ea"/>
              </a:rPr>
              <a:t>按照单位实际情况进行填写；</a:t>
            </a:r>
          </a:p>
          <a:p>
            <a:pPr algn="l" eaLnBrk="1" latinLnBrk="0" hangingPunct="1">
              <a:lnSpc>
                <a:spcPts val="2780"/>
              </a:lnSpc>
              <a:spcBef>
                <a:spcPts val="300"/>
              </a:spcBef>
              <a:spcAft>
                <a:spcPts val="1200"/>
              </a:spcAft>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2.</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仅限法人单位填写；</a:t>
            </a:r>
          </a:p>
          <a:p>
            <a:pPr algn="l" eaLnBrk="1" latinLnBrk="0" hangingPunct="1">
              <a:lnSpc>
                <a:spcPts val="2780"/>
              </a:lnSpc>
              <a:spcBef>
                <a:spcPts val="300"/>
              </a:spcBef>
              <a:spcAft>
                <a:spcPts val="1200"/>
              </a:spcAft>
            </a:pP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  3.</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尽量不选择</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其他</a:t>
            </a:r>
            <a:r>
              <a:rPr lang="en-US" altLang="zh-CN" sz="2400" dirty="0" smtClean="0">
                <a:solidFill>
                  <a:schemeClr val="tx1"/>
                </a:solidFill>
                <a:latin typeface="仿宋" panose="02010609060101010101" charset="-122"/>
                <a:ea typeface="仿宋" panose="02010609060101010101" charset="-122"/>
                <a:cs typeface="仿宋" panose="02010609060101010101" charset="-122"/>
                <a:sym typeface="+mn-ea"/>
              </a:rPr>
              <a:t>”</a:t>
            </a:r>
            <a:r>
              <a:rPr lang="zh-CN" altLang="en-US" sz="2400" dirty="0" smtClean="0">
                <a:solidFill>
                  <a:schemeClr val="tx1"/>
                </a:solidFill>
                <a:latin typeface="仿宋" panose="02010609060101010101" charset="-122"/>
                <a:ea typeface="仿宋" panose="02010609060101010101" charset="-122"/>
                <a:cs typeface="仿宋" panose="02010609060101010101" charset="-122"/>
                <a:sym typeface="+mn-ea"/>
              </a:rPr>
              <a:t>，如选，需重点核实。</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续表"/>
          <p:cNvPicPr>
            <a:picLocks noChangeAspect="1"/>
          </p:cNvPicPr>
          <p:nvPr/>
        </p:nvPicPr>
        <p:blipFill>
          <a:blip r:embed="rId3"/>
          <a:srcRect b="49598"/>
          <a:stretch>
            <a:fillRect/>
          </a:stretch>
        </p:blipFill>
        <p:spPr>
          <a:xfrm>
            <a:off x="1137920" y="1073150"/>
            <a:ext cx="9398635" cy="4929505"/>
          </a:xfrm>
          <a:prstGeom prst="rect">
            <a:avLst/>
          </a:prstGeom>
        </p:spPr>
      </p:pic>
      <p:cxnSp>
        <p:nvCxnSpPr>
          <p:cNvPr id="3" name="直接连接符 2"/>
          <p:cNvCxnSpPr/>
          <p:nvPr/>
        </p:nvCxnSpPr>
        <p:spPr>
          <a:xfrm flipV="1">
            <a:off x="2366010" y="5172710"/>
            <a:ext cx="1805940" cy="444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16"/>
          <p:cNvSpPr txBox="1">
            <a:spLocks noChangeArrowheads="1"/>
          </p:cNvSpPr>
          <p:nvPr/>
        </p:nvSpPr>
        <p:spPr bwMode="auto">
          <a:xfrm>
            <a:off x="803117" y="1006475"/>
            <a:ext cx="2170430" cy="460375"/>
          </a:xfrm>
          <a:prstGeom prst="rect">
            <a:avLst/>
          </a:prstGeom>
          <a:noFill/>
          <a:ln w="9525">
            <a:noFill/>
            <a:miter lim="800000"/>
          </a:ln>
        </p:spPr>
        <p:txBody>
          <a:bodyPr wrap="none">
            <a:spAutoFit/>
          </a:bodyPr>
          <a:lstStyle/>
          <a:p>
            <a:pPr algn="ctr"/>
            <a:r>
              <a:rPr lang="en-US" altLang="zh-CN" sz="2400" b="1">
                <a:solidFill>
                  <a:schemeClr val="bg1"/>
                </a:solidFill>
                <a:sym typeface="微软雅黑" panose="020B0503020204020204" pitchFamily="34" charset="-122"/>
              </a:rPr>
              <a:t>601</a:t>
            </a:r>
            <a:r>
              <a:rPr lang="zh-CN" altLang="en-US" sz="2400" b="1">
                <a:solidFill>
                  <a:schemeClr val="bg1"/>
                </a:solidFill>
                <a:sym typeface="微软雅黑" panose="020B0503020204020204" pitchFamily="34" charset="-122"/>
              </a:rPr>
              <a:t>表重点指标</a:t>
            </a:r>
            <a:endParaRPr lang="zh-CN" altLang="en-US" sz="2400" b="1">
              <a:solidFill>
                <a:schemeClr val="bg1"/>
              </a:solidFill>
            </a:endParaRPr>
          </a:p>
        </p:txBody>
      </p:sp>
      <p:pic>
        <p:nvPicPr>
          <p:cNvPr id="37891" name="图片 17"/>
          <p:cNvPicPr>
            <a:picLocks noChangeAspect="1" noChangeArrowheads="1"/>
          </p:cNvPicPr>
          <p:nvPr/>
        </p:nvPicPr>
        <p:blipFill>
          <a:blip r:embed="rId5"/>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7895" name="文本框 3"/>
          <p:cNvSpPr txBox="1">
            <a:spLocks noChangeArrowheads="1"/>
          </p:cNvSpPr>
          <p:nvPr/>
        </p:nvSpPr>
        <p:spPr bwMode="auto">
          <a:xfrm>
            <a:off x="279400" y="1113790"/>
            <a:ext cx="11633200" cy="4631055"/>
          </a:xfrm>
          <a:prstGeom prst="rect">
            <a:avLst/>
          </a:prstGeom>
          <a:noFill/>
          <a:ln w="9525">
            <a:noFill/>
            <a:miter lim="800000"/>
          </a:ln>
        </p:spPr>
        <p:txBody>
          <a:bodyPr>
            <a:spAutoFit/>
          </a:bodyPr>
          <a:lstStyle/>
          <a:p>
            <a:pPr eaLnBrk="0" hangingPunct="0">
              <a:lnSpc>
                <a:spcPts val="3000"/>
              </a:lnSpc>
            </a:pPr>
            <a:r>
              <a:rPr lang="zh-CN" altLang="en-US" sz="2400" u="sng" noProof="1">
                <a:latin typeface="黑体" panose="02010609060101010101" charset="-122"/>
                <a:ea typeface="黑体" panose="02010609060101010101" charset="-122"/>
                <a:cs typeface="FZHei-B01S"/>
              </a:rPr>
              <a:t>限</a:t>
            </a:r>
            <a:r>
              <a:rPr lang="en-US" altLang="zh-CN" sz="2400" u="sng" noProof="1">
                <a:latin typeface="黑体" panose="02010609060101010101" charset="-122"/>
                <a:ea typeface="黑体" panose="02010609060101010101" charset="-122"/>
                <a:cs typeface="FZHei-B01S"/>
              </a:rPr>
              <a:t>209</a:t>
            </a:r>
            <a:r>
              <a:rPr lang="zh-CN" altLang="en-US" sz="2400" u="sng" noProof="1">
                <a:latin typeface="黑体" panose="02010609060101010101" charset="-122"/>
                <a:ea typeface="黑体" panose="02010609060101010101" charset="-122"/>
                <a:cs typeface="FZHei-B01S"/>
              </a:rPr>
              <a:t>选择</a:t>
            </a:r>
            <a:r>
              <a:rPr lang="en-US" altLang="zh-CN" sz="2400" u="sng" noProof="1">
                <a:latin typeface="黑体" panose="02010609060101010101" charset="-122"/>
                <a:ea typeface="黑体" panose="02010609060101010101" charset="-122"/>
                <a:cs typeface="FZHei-B01S"/>
              </a:rPr>
              <a:t>1</a:t>
            </a:r>
            <a:r>
              <a:rPr lang="zh-CN" altLang="en-US" sz="2400" u="sng" noProof="1">
                <a:solidFill>
                  <a:srgbClr val="7DB1CD"/>
                </a:solidFill>
                <a:latin typeface="黑体" panose="02010609060101010101" charset="-122"/>
                <a:ea typeface="黑体" panose="02010609060101010101" charset="-122"/>
                <a:cs typeface="FZHei-B01S"/>
              </a:rPr>
              <a:t>执行</a:t>
            </a:r>
            <a:r>
              <a:rPr lang="zh-CN" altLang="en-US" sz="2400" u="sng" noProof="1">
                <a:solidFill>
                  <a:schemeClr val="accent2"/>
                </a:solidFill>
                <a:latin typeface="黑体" panose="02010609060101010101" charset="-122"/>
                <a:ea typeface="黑体" panose="02010609060101010101" charset="-122"/>
                <a:cs typeface="FZHei-B01S"/>
              </a:rPr>
              <a:t>企业会计准则</a:t>
            </a:r>
            <a:r>
              <a:rPr lang="zh-CN" altLang="en-US" sz="2400" u="sng" noProof="1">
                <a:latin typeface="黑体" panose="02010609060101010101" charset="-122"/>
                <a:ea typeface="黑体" panose="02010609060101010101" charset="-122"/>
                <a:cs typeface="FZHei-B01S"/>
              </a:rPr>
              <a:t>制度的法人单位填写。</a:t>
            </a:r>
            <a:endParaRPr lang="zh-CN" altLang="en-US" sz="2000" u="sng" noProof="1">
              <a:latin typeface="黑体" panose="02010609060101010101" charset="-122"/>
              <a:ea typeface="黑体" panose="02010609060101010101" charset="-122"/>
              <a:cs typeface="FZHei-B01S"/>
            </a:endParaRPr>
          </a:p>
          <a:p>
            <a:pPr algn="l" eaLnBrk="0" hangingPunct="0">
              <a:lnSpc>
                <a:spcPct val="150000"/>
              </a:lnSpc>
              <a:buClrTx/>
              <a:buSzTx/>
              <a:buFontTx/>
            </a:pPr>
            <a:endPar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FZHei-B01S"/>
            </a:endParaRPr>
          </a:p>
          <a:p>
            <a:pPr algn="l" eaLnBrk="0" hangingPunct="0">
              <a:lnSpc>
                <a:spcPct val="150000"/>
              </a:lnSpc>
              <a:buClrTx/>
              <a:buSzTx/>
              <a:buFontTx/>
            </a:pPr>
            <a:endPar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FZHei-B01S"/>
            </a:endParaRPr>
          </a:p>
          <a:p>
            <a:pPr algn="l" eaLnBrk="0" hangingPunct="0">
              <a:lnSpc>
                <a:spcPct val="150000"/>
              </a:lnSpc>
              <a:buClrTx/>
              <a:buSzTx/>
              <a:buFontTx/>
            </a:pPr>
            <a:endPar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FZHei-B01S"/>
            </a:endParaRPr>
          </a:p>
          <a:p>
            <a:pPr algn="l" eaLnBrk="0" hangingPunct="0">
              <a:lnSpc>
                <a:spcPct val="150000"/>
              </a:lnSpc>
              <a:buClrTx/>
              <a:buSzTx/>
              <a:buFontTx/>
            </a:pPr>
            <a:endParaRPr lang="zh-CN" altLang="en-US" sz="20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FZHei-B01S"/>
            </a:endParaRPr>
          </a:p>
          <a:p>
            <a:pPr algn="l" eaLnBrk="0" hangingPunct="0">
              <a:lnSpc>
                <a:spcPct val="150000"/>
              </a:lnSpc>
              <a:buClrTx/>
              <a:buSzTx/>
              <a:buFontTx/>
            </a:pPr>
            <a:r>
              <a:rPr lang="en-US" altLang="zh-CN" sz="2000">
                <a:latin typeface="楷体" panose="02010609060101010101" pitchFamily="49" charset="-122"/>
                <a:ea typeface="楷体" panose="02010609060101010101" pitchFamily="49" charset="-122"/>
                <a:sym typeface="微软雅黑" panose="020B0503020204020204" pitchFamily="34" charset="-122"/>
              </a:rPr>
              <a:t>    </a:t>
            </a:r>
          </a:p>
          <a:p>
            <a:pPr algn="l" eaLnBrk="0" hangingPunct="0">
              <a:lnSpc>
                <a:spcPct val="150000"/>
              </a:lnSpc>
              <a:buClrTx/>
              <a:buSzTx/>
              <a:buFontTx/>
            </a:pPr>
            <a:r>
              <a:rPr lang="en-US" altLang="zh-CN" sz="2000">
                <a:latin typeface="楷体" panose="02010609060101010101" pitchFamily="49" charset="-122"/>
                <a:ea typeface="楷体" panose="02010609060101010101" pitchFamily="49" charset="-122"/>
                <a:sym typeface="微软雅黑" panose="020B0503020204020204" pitchFamily="34" charset="-122"/>
              </a:rPr>
              <a:t>    </a:t>
            </a:r>
            <a:r>
              <a:rPr lang="zh-CN" altLang="en-US" sz="2000">
                <a:latin typeface="楷体" panose="02010609060101010101" pitchFamily="49" charset="-122"/>
                <a:ea typeface="楷体" panose="02010609060101010101" pitchFamily="49" charset="-122"/>
                <a:sym typeface="微软雅黑" panose="020B0503020204020204" pitchFamily="34" charset="-122"/>
              </a:rPr>
              <a:t>1.执行《企业会计准则》（《企业会计准则--基本准则》见财政部第76号令，各项具体准则、准则解释等见财政部有关财会字文件）；</a:t>
            </a:r>
          </a:p>
          <a:p>
            <a:pPr algn="l" eaLnBrk="0" hangingPunct="0">
              <a:lnSpc>
                <a:spcPct val="150000"/>
              </a:lnSpc>
              <a:buClrTx/>
              <a:buSzTx/>
              <a:buFontTx/>
            </a:pPr>
            <a:r>
              <a:rPr lang="en-US" altLang="zh-CN" sz="2000">
                <a:latin typeface="楷体" panose="02010609060101010101" pitchFamily="49" charset="-122"/>
                <a:ea typeface="楷体" panose="02010609060101010101" pitchFamily="49" charset="-122"/>
                <a:sym typeface="微软雅黑" panose="020B0503020204020204" pitchFamily="34" charset="-122"/>
              </a:rPr>
              <a:t>    </a:t>
            </a:r>
            <a:r>
              <a:rPr lang="zh-CN" altLang="en-US" sz="2000">
                <a:latin typeface="楷体" panose="02010609060101010101" pitchFamily="49" charset="-122"/>
                <a:ea typeface="楷体" panose="02010609060101010101" pitchFamily="49" charset="-122"/>
                <a:sym typeface="微软雅黑" panose="020B0503020204020204" pitchFamily="34" charset="-122"/>
              </a:rPr>
              <a:t>2.执行《小企业会计准则》（见财政部财会〔2011〕17号文）；</a:t>
            </a:r>
          </a:p>
          <a:p>
            <a:pPr algn="l" eaLnBrk="0" hangingPunct="0">
              <a:lnSpc>
                <a:spcPct val="150000"/>
              </a:lnSpc>
              <a:buClrTx/>
              <a:buSzTx/>
              <a:buFontTx/>
            </a:pPr>
            <a:r>
              <a:rPr lang="en-US" altLang="zh-CN" sz="2000">
                <a:latin typeface="楷体" panose="02010609060101010101" pitchFamily="49" charset="-122"/>
                <a:ea typeface="楷体" panose="02010609060101010101" pitchFamily="49" charset="-122"/>
                <a:sym typeface="微软雅黑" panose="020B0503020204020204" pitchFamily="34" charset="-122"/>
              </a:rPr>
              <a:t>    </a:t>
            </a:r>
            <a:r>
              <a:rPr lang="zh-CN" altLang="en-US" sz="2000">
                <a:solidFill>
                  <a:srgbClr val="FF0000"/>
                </a:solidFill>
                <a:latin typeface="楷体" panose="02010609060101010101" pitchFamily="49" charset="-122"/>
                <a:ea typeface="楷体" panose="02010609060101010101" pitchFamily="49" charset="-122"/>
                <a:sym typeface="微软雅黑" panose="020B0503020204020204" pitchFamily="34" charset="-122"/>
              </a:rPr>
              <a:t>3.执行《企业会计制度》（见财政部财会〔2000〕25号文）。</a:t>
            </a:r>
            <a:endParaRPr lang="zh-CN" altLang="en-US" sz="2200" dirty="0">
              <a:latin typeface="FZZhengHeiS-R-GB"/>
              <a:ea typeface="FZHei-B01S"/>
              <a:cs typeface="FZHei-B01S"/>
            </a:endParaRPr>
          </a:p>
        </p:txBody>
      </p:sp>
      <p:pic>
        <p:nvPicPr>
          <p:cNvPr id="13" name="图片 1"/>
          <p:cNvPicPr>
            <a:picLocks noChangeAspect="1"/>
          </p:cNvPicPr>
          <p:nvPr>
            <p:custDataLst>
              <p:tags r:id="rId1"/>
            </p:custDataLst>
          </p:nvPr>
        </p:nvPicPr>
        <p:blipFill>
          <a:blip r:embed="rId6"/>
          <a:srcRect l="726"/>
          <a:stretch>
            <a:fillRect/>
          </a:stretch>
        </p:blipFill>
        <p:spPr>
          <a:xfrm>
            <a:off x="1095375" y="1865630"/>
            <a:ext cx="9286240" cy="523875"/>
          </a:xfrm>
          <a:prstGeom prst="rect">
            <a:avLst/>
          </a:prstGeom>
          <a:noFill/>
          <a:ln w="9525">
            <a:noFill/>
          </a:ln>
        </p:spPr>
      </p:pic>
      <p:sp>
        <p:nvSpPr>
          <p:cNvPr id="14" name="下箭头 13"/>
          <p:cNvSpPr/>
          <p:nvPr>
            <p:custDataLst>
              <p:tags r:id="rId2"/>
            </p:custDataLst>
          </p:nvPr>
        </p:nvSpPr>
        <p:spPr>
          <a:xfrm>
            <a:off x="5520690" y="2566670"/>
            <a:ext cx="435610" cy="42672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7"/>
          <a:srcRect l="604" r="1314"/>
          <a:stretch>
            <a:fillRect/>
          </a:stretch>
        </p:blipFill>
        <p:spPr>
          <a:xfrm>
            <a:off x="1095375" y="3170555"/>
            <a:ext cx="9482455" cy="516890"/>
          </a:xfrm>
          <a:prstGeom prst="rect">
            <a:avLst/>
          </a:prstGeom>
        </p:spPr>
      </p:pic>
      <p:sp>
        <p:nvSpPr>
          <p:cNvPr id="16" name="圆角矩形 15"/>
          <p:cNvSpPr/>
          <p:nvPr/>
        </p:nvSpPr>
        <p:spPr>
          <a:xfrm>
            <a:off x="6781800" y="1934210"/>
            <a:ext cx="2230755" cy="455295"/>
          </a:xfrm>
          <a:prstGeom prst="roundRect">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882130" y="3343275"/>
            <a:ext cx="2230755" cy="344170"/>
          </a:xfrm>
          <a:prstGeom prst="roundRect">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20420" y="121920"/>
            <a:ext cx="4810125"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执行企业会计准则制度情况</a:t>
            </a:r>
            <a:endParaRPr lang="zh-CN" sz="2400" dirty="0">
              <a:solidFill>
                <a:schemeClr val="accent5"/>
              </a:solidFill>
              <a:latin typeface="方正小标宋简体" panose="02010601030101010101" charset="-122"/>
              <a:ea typeface="方正小标宋简体" panose="02010601030101010101" charset="-122"/>
              <a:sym typeface="+mn-ea"/>
            </a:endParaRPr>
          </a:p>
        </p:txBody>
      </p:sp>
      <p:pic>
        <p:nvPicPr>
          <p:cNvPr id="5" name="图片 4" descr="五经普LOGO透明底（长）"/>
          <p:cNvPicPr>
            <a:picLocks noChangeAspect="1"/>
          </p:cNvPicPr>
          <p:nvPr/>
        </p:nvPicPr>
        <p:blipFill>
          <a:blip r:embed="rId8" cstate="print"/>
          <a:srcRect r="77006"/>
          <a:stretch>
            <a:fillRect/>
          </a:stretch>
        </p:blipFill>
        <p:spPr>
          <a:xfrm>
            <a:off x="-76200" y="-225425"/>
            <a:ext cx="849630" cy="115506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续表"/>
          <p:cNvPicPr>
            <a:picLocks noChangeAspect="1"/>
          </p:cNvPicPr>
          <p:nvPr/>
        </p:nvPicPr>
        <p:blipFill>
          <a:blip r:embed="rId3"/>
          <a:srcRect t="43861"/>
          <a:stretch>
            <a:fillRect/>
          </a:stretch>
        </p:blipFill>
        <p:spPr>
          <a:xfrm>
            <a:off x="1224915" y="1006475"/>
            <a:ext cx="9025255" cy="5272405"/>
          </a:xfrm>
          <a:prstGeom prst="rect">
            <a:avLst/>
          </a:prstGeom>
        </p:spPr>
      </p:pic>
      <p:cxnSp>
        <p:nvCxnSpPr>
          <p:cNvPr id="3" name="直接连接符 2"/>
          <p:cNvCxnSpPr/>
          <p:nvPr/>
        </p:nvCxnSpPr>
        <p:spPr>
          <a:xfrm flipV="1">
            <a:off x="2366010" y="1238885"/>
            <a:ext cx="3229610" cy="317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AutoShape 6"/>
          <p:cNvSpPr>
            <a:spLocks noChangeArrowheads="1"/>
          </p:cNvSpPr>
          <p:nvPr/>
        </p:nvSpPr>
        <p:spPr bwMode="auto">
          <a:xfrm>
            <a:off x="5595937" y="1912514"/>
            <a:ext cx="5221288" cy="1797050"/>
          </a:xfrm>
          <a:prstGeom prst="wedgeRoundRectCallout">
            <a:avLst>
              <a:gd name="adj1" fmla="val -51404"/>
              <a:gd name="adj2" fmla="val -82820"/>
              <a:gd name="adj3" fmla="val 16667"/>
            </a:avLst>
          </a:prstGeom>
          <a:solidFill>
            <a:schemeClr val="bg2"/>
          </a:solidFill>
          <a:ln w="25400" algn="ctr">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1.</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中央管理；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2.</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国务院批准的国家试点；</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3.</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由国务院主管部门批准；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4.</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市政府批准；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5.</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母公司注册资本</a:t>
            </a: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5000</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万以上，且至少拥有</a:t>
            </a:r>
            <a:r>
              <a:rPr kumimoji="0" lang="en-US" altLang="zh-CN" sz="1800" b="0" i="0" u="none" strike="noStrike" kern="1200" cap="none" spc="0" normalizeH="0" baseline="0" noProof="0" dirty="0">
                <a:ln>
                  <a:noFill/>
                </a:ln>
                <a:solidFill>
                  <a:srgbClr val="FF0000"/>
                </a:solidFill>
                <a:effectLst/>
                <a:uLnTx/>
                <a:uFillTx/>
                <a:latin typeface="仿宋_GB2312" panose="02010609030101010101" charset="-122"/>
                <a:ea typeface="仿宋_GB2312" panose="02010609030101010101" charset="-122"/>
                <a:cs typeface="+mn-cs"/>
              </a:rPr>
              <a:t>5</a:t>
            </a:r>
            <a:r>
              <a:rPr kumimoji="0" lang="zh-CN" altLang="en-US" sz="1800" b="0" i="0" u="none" strike="noStrike" kern="1200" cap="none" spc="0" normalizeH="0" baseline="0" noProof="0" dirty="0">
                <a:ln>
                  <a:noFill/>
                </a:ln>
                <a:solidFill>
                  <a:srgbClr val="FF0000"/>
                </a:solidFill>
                <a:effectLst/>
                <a:uLnTx/>
                <a:uFillTx/>
                <a:latin typeface="仿宋_GB2312" panose="02010609030101010101" charset="-122"/>
                <a:ea typeface="仿宋_GB2312" panose="02010609030101010101" charset="-122"/>
                <a:cs typeface="+mn-cs"/>
              </a:rPr>
              <a:t>家</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子公司，注册资本总和</a:t>
            </a:r>
            <a:r>
              <a:rPr kumimoji="0" lang="en-US" altLang="zh-CN"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1</a:t>
            </a:r>
            <a:r>
              <a:rPr kumimoji="0" lang="zh-CN" altLang="en-US" sz="1800" b="0"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rPr>
              <a:t>亿以上。</a:t>
            </a:r>
          </a:p>
        </p:txBody>
      </p:sp>
      <p:sp>
        <p:nvSpPr>
          <p:cNvPr id="5" name="左弧形箭头 4"/>
          <p:cNvSpPr/>
          <p:nvPr/>
        </p:nvSpPr>
        <p:spPr>
          <a:xfrm>
            <a:off x="549910" y="1242060"/>
            <a:ext cx="1122680" cy="4311650"/>
          </a:xfrm>
          <a:prstGeom prst="curvedRightArrow">
            <a:avLst>
              <a:gd name="adj1" fmla="val 25000"/>
              <a:gd name="adj2" fmla="val 49809"/>
              <a:gd name="adj3" fmla="val 25000"/>
            </a:avLst>
          </a:prstGeom>
          <a:solidFill>
            <a:schemeClr val="bg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904365" y="5138420"/>
            <a:ext cx="461645" cy="343535"/>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animBg="1"/>
      <p:bldP spid="5" grpId="1" animBg="1"/>
      <p:bldP spid="7" grpId="0" animBg="1"/>
      <p:bldP spid="7"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16"/>
          <p:cNvSpPr txBox="1">
            <a:spLocks noChangeArrowheads="1"/>
          </p:cNvSpPr>
          <p:nvPr/>
        </p:nvSpPr>
        <p:spPr bwMode="auto">
          <a:xfrm>
            <a:off x="803117" y="1006475"/>
            <a:ext cx="2170430" cy="460375"/>
          </a:xfrm>
          <a:prstGeom prst="rect">
            <a:avLst/>
          </a:prstGeom>
          <a:noFill/>
          <a:ln w="9525">
            <a:noFill/>
            <a:miter lim="800000"/>
          </a:ln>
        </p:spPr>
        <p:txBody>
          <a:bodyPr wrap="none">
            <a:spAutoFit/>
          </a:bodyPr>
          <a:lstStyle/>
          <a:p>
            <a:pPr algn="ctr"/>
            <a:r>
              <a:rPr lang="en-US" altLang="zh-CN" sz="2400" b="1">
                <a:solidFill>
                  <a:schemeClr val="bg1"/>
                </a:solidFill>
                <a:sym typeface="微软雅黑" panose="020B0503020204020204" pitchFamily="34" charset="-122"/>
              </a:rPr>
              <a:t>601</a:t>
            </a:r>
            <a:r>
              <a:rPr lang="zh-CN" altLang="en-US" sz="2400" b="1">
                <a:solidFill>
                  <a:schemeClr val="bg1"/>
                </a:solidFill>
                <a:sym typeface="微软雅黑" panose="020B0503020204020204" pitchFamily="34" charset="-122"/>
              </a:rPr>
              <a:t>表重点指标</a:t>
            </a:r>
            <a:endParaRPr lang="zh-CN" altLang="en-US" sz="2400" b="1">
              <a:solidFill>
                <a:schemeClr val="bg1"/>
              </a:solidFill>
            </a:endParaRPr>
          </a:p>
        </p:txBody>
      </p:sp>
      <p:pic>
        <p:nvPicPr>
          <p:cNvPr id="37891"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7895" name="文本框 3"/>
          <p:cNvSpPr txBox="1">
            <a:spLocks noChangeArrowheads="1"/>
          </p:cNvSpPr>
          <p:nvPr/>
        </p:nvSpPr>
        <p:spPr bwMode="auto">
          <a:xfrm>
            <a:off x="638810" y="3216910"/>
            <a:ext cx="10537190" cy="937260"/>
          </a:xfrm>
          <a:prstGeom prst="rect">
            <a:avLst/>
          </a:prstGeom>
          <a:noFill/>
          <a:ln w="9525">
            <a:noFill/>
            <a:miter lim="800000"/>
          </a:ln>
        </p:spPr>
        <p:txBody>
          <a:bodyPr wrap="square">
            <a:spAutoFit/>
          </a:bodyPr>
          <a:lstStyle/>
          <a:p>
            <a:pPr eaLnBrk="0" hangingPunct="0">
              <a:lnSpc>
                <a:spcPts val="3000"/>
              </a:lnSpc>
            </a:pPr>
            <a:r>
              <a:rPr lang="zh-CN" altLang="en-US" sz="2000" dirty="0" smtClean="0">
                <a:latin typeface="楷体" panose="02010609060101010101" pitchFamily="49" charset="-122"/>
                <a:ea typeface="楷体" panose="02010609060101010101" pitchFamily="49" charset="-122"/>
                <a:sym typeface="FZHei-B01S"/>
              </a:rPr>
              <a:t>如本单位上一级为视同法人的产业活动单位，则上一级法人单位情况填写该视同法人情况。</a:t>
            </a:r>
          </a:p>
          <a:p>
            <a:pPr eaLnBrk="0" hangingPunct="0">
              <a:lnSpc>
                <a:spcPct val="150000"/>
              </a:lnSpc>
            </a:pPr>
            <a:r>
              <a:rPr lang="zh-CN" altLang="en-US" sz="2000" dirty="0" smtClean="0">
                <a:solidFill>
                  <a:srgbClr val="FF0000"/>
                </a:solidFill>
                <a:latin typeface="黑体" panose="02010609060101010101" charset="-122"/>
                <a:ea typeface="黑体" panose="02010609060101010101" charset="-122"/>
              </a:rPr>
              <a:t>填报主体：</a:t>
            </a:r>
            <a:r>
              <a:rPr lang="zh-CN" altLang="zh-CN" sz="2000" u="sng" dirty="0" smtClean="0">
                <a:latin typeface="黑体" panose="02010609060101010101" charset="-122"/>
                <a:ea typeface="黑体" panose="02010609060101010101" charset="-122"/>
              </a:rPr>
              <a:t>所有单位均填写本项。</a:t>
            </a:r>
            <a:endParaRPr lang="zh-CN" altLang="zh-CN" sz="2000" u="sng" dirty="0">
              <a:latin typeface="黑体" panose="02010609060101010101" charset="-122"/>
              <a:ea typeface="黑体" panose="02010609060101010101" charset="-122"/>
            </a:endParaRPr>
          </a:p>
        </p:txBody>
      </p:sp>
      <p:sp>
        <p:nvSpPr>
          <p:cNvPr id="2" name="文本框 3"/>
          <p:cNvSpPr txBox="1">
            <a:spLocks noChangeArrowheads="1"/>
          </p:cNvSpPr>
          <p:nvPr/>
        </p:nvSpPr>
        <p:spPr bwMode="auto">
          <a:xfrm>
            <a:off x="336550" y="4768215"/>
            <a:ext cx="11760835" cy="937260"/>
          </a:xfrm>
          <a:prstGeom prst="rect">
            <a:avLst/>
          </a:prstGeom>
          <a:noFill/>
          <a:ln w="9525">
            <a:noFill/>
            <a:miter lim="800000"/>
          </a:ln>
        </p:spPr>
        <p:txBody>
          <a:bodyPr wrap="square">
            <a:spAutoFit/>
          </a:bodyPr>
          <a:lstStyle/>
          <a:p>
            <a:pPr eaLnBrk="0" hangingPunct="0">
              <a:lnSpc>
                <a:spcPts val="3000"/>
              </a:lnSpc>
            </a:pPr>
            <a:r>
              <a:rPr lang="zh-CN" altLang="en-US" sz="2200" b="1" dirty="0" smtClean="0">
                <a:latin typeface="楷体" panose="02010609060101010101" pitchFamily="49" charset="-122"/>
                <a:ea typeface="楷体" panose="02010609060101010101" pitchFamily="49" charset="-122"/>
              </a:rPr>
              <a:t>本法人单位是否有下属产业活动单位（分支机构、派出机构、分公司、分部、分厂、分店等）</a:t>
            </a:r>
            <a:r>
              <a:rPr lang="en-US" altLang="zh-CN" sz="2000" dirty="0" smtClean="0">
                <a:latin typeface="黑体" panose="02010609060101010101" charset="-122"/>
                <a:ea typeface="黑体" panose="02010609060101010101" charset="-122"/>
                <a:sym typeface="FZHei-B01S"/>
              </a:rPr>
              <a:t> </a:t>
            </a:r>
          </a:p>
          <a:p>
            <a:pPr eaLnBrk="0" hangingPunct="0">
              <a:lnSpc>
                <a:spcPct val="150000"/>
              </a:lnSpc>
            </a:pPr>
            <a:r>
              <a:rPr lang="en-US" altLang="zh-CN" sz="2000" dirty="0" smtClean="0">
                <a:solidFill>
                  <a:srgbClr val="F0944A"/>
                </a:solidFill>
                <a:latin typeface="汉仪叶叶相思体简" panose="02010509060101010101" charset="-122"/>
                <a:ea typeface="汉仪叶叶相思体简" panose="02010509060101010101" charset="-122"/>
                <a:sym typeface="FZHei-B01S"/>
              </a:rPr>
              <a:t>★</a:t>
            </a:r>
            <a:r>
              <a:rPr lang="zh-CN" altLang="zh-CN" sz="2000" dirty="0" smtClean="0">
                <a:latin typeface="黑体" panose="02010609060101010101" charset="-122"/>
                <a:ea typeface="黑体" panose="02010609060101010101" charset="-122"/>
                <a:sym typeface="FZHei-B01S"/>
              </a:rPr>
              <a:t>如果选择</a:t>
            </a:r>
            <a:r>
              <a:rPr lang="en-US" altLang="zh-CN" sz="2000" dirty="0" smtClean="0">
                <a:latin typeface="黑体" panose="02010609060101010101" charset="-122"/>
                <a:ea typeface="黑体" panose="02010609060101010101" charset="-122"/>
                <a:sym typeface="FZHei-B01S"/>
              </a:rPr>
              <a:t>“</a:t>
            </a:r>
            <a:r>
              <a:rPr lang="zh-CN" altLang="en-US" sz="2000" dirty="0" smtClean="0">
                <a:latin typeface="黑体" panose="02010609060101010101" charset="-122"/>
                <a:ea typeface="黑体" panose="02010609060101010101" charset="-122"/>
                <a:sym typeface="FZHei-B01S"/>
              </a:rPr>
              <a:t>是</a:t>
            </a:r>
            <a:r>
              <a:rPr lang="en-US" altLang="zh-CN" sz="2000" dirty="0" smtClean="0">
                <a:latin typeface="黑体" panose="02010609060101010101" charset="-122"/>
                <a:ea typeface="黑体" panose="02010609060101010101" charset="-122"/>
                <a:sym typeface="FZHei-B01S"/>
              </a:rPr>
              <a:t>”</a:t>
            </a:r>
            <a:r>
              <a:rPr lang="zh-CN" altLang="zh-CN" sz="2000" dirty="0" smtClean="0">
                <a:latin typeface="黑体" panose="02010609060101010101" charset="-122"/>
                <a:ea typeface="黑体" panose="02010609060101010101" charset="-122"/>
                <a:sym typeface="FZHei-B01S"/>
              </a:rPr>
              <a:t>，则必须有一张</a:t>
            </a:r>
            <a:r>
              <a:rPr lang="en-US" sz="2000" dirty="0" smtClean="0">
                <a:latin typeface="黑体" panose="02010609060101010101" charset="-122"/>
                <a:ea typeface="黑体" panose="02010609060101010101" charset="-122"/>
                <a:sym typeface="FZHei-B01S"/>
              </a:rPr>
              <a:t>601</a:t>
            </a:r>
            <a:r>
              <a:rPr lang="zh-CN" altLang="zh-CN" sz="2000" dirty="0" smtClean="0">
                <a:latin typeface="黑体" panose="02010609060101010101" charset="-122"/>
                <a:ea typeface="黑体" panose="02010609060101010101" charset="-122"/>
                <a:sym typeface="FZHei-B01S"/>
              </a:rPr>
              <a:t>-</a:t>
            </a:r>
            <a:r>
              <a:rPr lang="en-US" altLang="zh-CN" sz="2000" dirty="0" smtClean="0">
                <a:latin typeface="黑体" panose="02010609060101010101" charset="-122"/>
                <a:ea typeface="黑体" panose="02010609060101010101" charset="-122"/>
                <a:sym typeface="FZHei-B01S"/>
              </a:rPr>
              <a:t>1</a:t>
            </a:r>
            <a:r>
              <a:rPr lang="zh-CN" altLang="zh-CN" sz="2000" dirty="0" smtClean="0">
                <a:latin typeface="黑体" panose="02010609060101010101" charset="-122"/>
                <a:ea typeface="黑体" panose="02010609060101010101" charset="-122"/>
                <a:sym typeface="FZHei-B01S"/>
              </a:rPr>
              <a:t>表存在，并填写</a:t>
            </a:r>
            <a:r>
              <a:rPr lang="zh-CN" altLang="en-US" sz="2000" dirty="0" smtClean="0">
                <a:latin typeface="黑体" panose="02010609060101010101" charset="-122"/>
                <a:ea typeface="黑体" panose="02010609060101010101" charset="-122"/>
                <a:sym typeface="FZHei-B01S"/>
              </a:rPr>
              <a:t>产业活动</a:t>
            </a:r>
            <a:r>
              <a:rPr lang="zh-CN" altLang="zh-CN" sz="2000" dirty="0" smtClean="0">
                <a:latin typeface="黑体" panose="02010609060101010101" charset="-122"/>
                <a:ea typeface="黑体" panose="02010609060101010101" charset="-122"/>
                <a:sym typeface="FZHei-B01S"/>
              </a:rPr>
              <a:t>单位的相应记录。</a:t>
            </a:r>
            <a:endParaRPr lang="zh-CN" altLang="zh-CN" sz="2000" dirty="0">
              <a:latin typeface="黑体" panose="02010609060101010101" charset="-122"/>
              <a:ea typeface="黑体" panose="02010609060101010101" charset="-122"/>
              <a:sym typeface="FZHei-B01S"/>
            </a:endParaRPr>
          </a:p>
        </p:txBody>
      </p:sp>
      <p:pic>
        <p:nvPicPr>
          <p:cNvPr id="5" name="图片 4" descr="601基本情况续表"/>
          <p:cNvPicPr>
            <a:picLocks noChangeAspect="1"/>
          </p:cNvPicPr>
          <p:nvPr/>
        </p:nvPicPr>
        <p:blipFill>
          <a:blip r:embed="rId4">
            <a:lum contrast="18000"/>
          </a:blip>
          <a:srcRect t="83995" b="2517"/>
          <a:stretch>
            <a:fillRect/>
          </a:stretch>
        </p:blipFill>
        <p:spPr>
          <a:xfrm>
            <a:off x="113030" y="1252855"/>
            <a:ext cx="11588115" cy="1718310"/>
          </a:xfrm>
          <a:prstGeom prst="rect">
            <a:avLst/>
          </a:prstGeom>
        </p:spPr>
      </p:pic>
      <p:sp>
        <p:nvSpPr>
          <p:cNvPr id="6" name="文本框 5"/>
          <p:cNvSpPr txBox="1"/>
          <p:nvPr/>
        </p:nvSpPr>
        <p:spPr>
          <a:xfrm>
            <a:off x="820420" y="121920"/>
            <a:ext cx="4810125" cy="460375"/>
          </a:xfrm>
          <a:prstGeom prst="rect">
            <a:avLst/>
          </a:prstGeom>
          <a:noFill/>
        </p:spPr>
        <p:txBody>
          <a:bodyPr wrap="square" rtlCol="0" anchor="t">
            <a:spAutoFit/>
          </a:bodyPr>
          <a:lstStyle/>
          <a:p>
            <a:pPr algn="l"/>
            <a:r>
              <a:rPr lang="zh-CN" sz="2400" dirty="0">
                <a:solidFill>
                  <a:schemeClr val="accent5"/>
                </a:solidFill>
                <a:latin typeface="方正小标宋简体" panose="02010601030101010101" charset="-122"/>
                <a:ea typeface="方正小标宋简体" panose="02010601030101010101" charset="-122"/>
                <a:sym typeface="+mn-ea"/>
              </a:rPr>
              <a:t>单位组织结构情况</a:t>
            </a:r>
          </a:p>
        </p:txBody>
      </p:sp>
      <p:pic>
        <p:nvPicPr>
          <p:cNvPr id="7" name="图片 6" descr="五经普LOGO透明底（长）"/>
          <p:cNvPicPr>
            <a:picLocks noChangeAspect="1"/>
          </p:cNvPicPr>
          <p:nvPr/>
        </p:nvPicPr>
        <p:blipFill>
          <a:blip r:embed="rId5" cstate="print"/>
          <a:srcRect r="77006"/>
          <a:stretch>
            <a:fillRect/>
          </a:stretch>
        </p:blipFill>
        <p:spPr>
          <a:xfrm>
            <a:off x="-76200" y="-225425"/>
            <a:ext cx="849630" cy="1155065"/>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续表"/>
          <p:cNvPicPr>
            <a:picLocks noChangeAspect="1"/>
          </p:cNvPicPr>
          <p:nvPr/>
        </p:nvPicPr>
        <p:blipFill>
          <a:blip r:embed="rId3"/>
          <a:srcRect t="43861"/>
          <a:stretch>
            <a:fillRect/>
          </a:stretch>
        </p:blipFill>
        <p:spPr>
          <a:xfrm>
            <a:off x="1224915" y="1006475"/>
            <a:ext cx="9025255" cy="5272405"/>
          </a:xfrm>
          <a:prstGeom prst="rect">
            <a:avLst/>
          </a:prstGeom>
        </p:spPr>
      </p:pic>
      <p:cxnSp>
        <p:nvCxnSpPr>
          <p:cNvPr id="3" name="直接连接符 2"/>
          <p:cNvCxnSpPr/>
          <p:nvPr/>
        </p:nvCxnSpPr>
        <p:spPr>
          <a:xfrm flipV="1">
            <a:off x="2366010" y="1868805"/>
            <a:ext cx="1653540" cy="381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2366010" y="2162175"/>
            <a:ext cx="175133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
          <p:cNvSpPr txBox="1">
            <a:spLocks noChangeArrowheads="1"/>
          </p:cNvSpPr>
          <p:nvPr/>
        </p:nvSpPr>
        <p:spPr bwMode="auto">
          <a:xfrm>
            <a:off x="2033905" y="1589405"/>
            <a:ext cx="6594475" cy="692150"/>
          </a:xfrm>
          <a:prstGeom prst="rect">
            <a:avLst/>
          </a:prstGeom>
          <a:noFill/>
          <a:ln w="9525">
            <a:noFill/>
            <a:miter lim="800000"/>
          </a:ln>
        </p:spPr>
        <p:txBody>
          <a:bodyPr wrap="square">
            <a:noAutofit/>
          </a:bodyPr>
          <a:lstStyle/>
          <a:p>
            <a:pPr algn="ctr"/>
            <a:r>
              <a:rPr lang="zh-CN" altLang="en-US" sz="2400" b="1">
                <a:solidFill>
                  <a:schemeClr val="bg1"/>
                </a:solidFill>
                <a:sym typeface="+mn-ea"/>
              </a:rPr>
              <a:t>调查单位基本情况（</a:t>
            </a:r>
            <a:r>
              <a:rPr lang="en-US" altLang="zh-CN" sz="2400" b="1">
                <a:solidFill>
                  <a:schemeClr val="bg1"/>
                </a:solidFill>
                <a:sym typeface="+mn-ea"/>
              </a:rPr>
              <a:t>601</a:t>
            </a:r>
            <a:r>
              <a:rPr lang="zh-CN" altLang="en-US" sz="2400" b="1">
                <a:solidFill>
                  <a:schemeClr val="bg1"/>
                </a:solidFill>
                <a:sym typeface="+mn-ea"/>
              </a:rPr>
              <a:t>表）</a:t>
            </a:r>
            <a:r>
              <a:rPr lang="en-US" altLang="zh-CN" sz="2400" b="1">
                <a:solidFill>
                  <a:schemeClr val="bg1"/>
                </a:solidFill>
                <a:sym typeface="+mn-ea"/>
              </a:rPr>
              <a:t>主要变化</a:t>
            </a:r>
          </a:p>
        </p:txBody>
      </p:sp>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6" name="图片 15" descr="截图-2023年8月18日 13时45分30秒"/>
          <p:cNvPicPr>
            <a:picLocks noChangeAspect="1"/>
          </p:cNvPicPr>
          <p:nvPr/>
        </p:nvPicPr>
        <p:blipFill>
          <a:blip r:embed="rId3"/>
          <a:stretch>
            <a:fillRect/>
          </a:stretch>
        </p:blipFill>
        <p:spPr>
          <a:xfrm>
            <a:off x="752475" y="1882775"/>
            <a:ext cx="7858125" cy="786130"/>
          </a:xfrm>
          <a:prstGeom prst="rect">
            <a:avLst/>
          </a:prstGeom>
          <a:ln>
            <a:solidFill>
              <a:schemeClr val="tx1"/>
            </a:solidFill>
          </a:ln>
        </p:spPr>
      </p:pic>
      <p:sp>
        <p:nvSpPr>
          <p:cNvPr id="62" name="文本框 61"/>
          <p:cNvSpPr txBox="1"/>
          <p:nvPr/>
        </p:nvSpPr>
        <p:spPr>
          <a:xfrm>
            <a:off x="305435" y="3116580"/>
            <a:ext cx="11581130" cy="1938020"/>
          </a:xfrm>
          <a:prstGeom prst="rect">
            <a:avLst/>
          </a:prstGeom>
          <a:solidFill>
            <a:schemeClr val="accent4">
              <a:lumMod val="20000"/>
              <a:lumOff val="80000"/>
            </a:schemeClr>
          </a:solidFill>
        </p:spPr>
        <p:txBody>
          <a:bodyPr wrap="square" rtlCol="0">
            <a:spAutoFit/>
          </a:bodyPr>
          <a:lstStyle/>
          <a:p>
            <a:pPr marL="457200" indent="-457200">
              <a:buFont typeface="Wingdings" panose="05000000000000000000" charset="0"/>
              <a:buChar char="Ø"/>
            </a:pPr>
            <a:r>
              <a:rPr sz="2400" u="sng" dirty="0">
                <a:latin typeface="楷体" panose="02010609060101010101" pitchFamily="49" charset="-122"/>
                <a:ea typeface="楷体" panose="02010609060101010101" pitchFamily="49" charset="-122"/>
              </a:rPr>
              <a:t>已领取新版《建筑业企业资质证书》的企业，需根据新版证书的主项资质等级项中的文字，暂仍对照《建筑业企业资质等级标准》（建建〔2001 〕82号）的资质等级填列4位资质等级编码 </a:t>
            </a:r>
            <a:r>
              <a:rPr lang="zh-CN" sz="2400" u="sng" dirty="0">
                <a:latin typeface="楷体" panose="02010609060101010101" pitchFamily="49" charset="-122"/>
                <a:ea typeface="楷体" panose="02010609060101010101" pitchFamily="49" charset="-122"/>
              </a:rPr>
              <a:t>。</a:t>
            </a:r>
          </a:p>
          <a:p>
            <a:pPr marL="457200" indent="-457200">
              <a:buFont typeface="Wingdings" panose="05000000000000000000" charset="0"/>
              <a:buChar char="Ø"/>
            </a:pPr>
            <a:endParaRPr sz="2400" u="sng" dirty="0">
              <a:latin typeface="楷体" panose="02010609060101010101" pitchFamily="49" charset="-122"/>
              <a:ea typeface="楷体" panose="02010609060101010101" pitchFamily="49" charset="-122"/>
            </a:endParaRPr>
          </a:p>
          <a:p>
            <a:pPr marL="457200" indent="-457200">
              <a:buFont typeface="Wingdings" panose="05000000000000000000" charset="0"/>
              <a:buChar char="Ø"/>
            </a:pPr>
            <a:endParaRPr lang="zh-CN" sz="2400" u="sng" dirty="0">
              <a:latin typeface="楷体" panose="02010609060101010101" pitchFamily="49" charset="-122"/>
              <a:ea typeface="楷体" panose="02010609060101010101" pitchFamily="49" charset="-122"/>
            </a:endParaRPr>
          </a:p>
        </p:txBody>
      </p:sp>
      <p:sp>
        <p:nvSpPr>
          <p:cNvPr id="64" name="矩形 63"/>
          <p:cNvSpPr/>
          <p:nvPr/>
        </p:nvSpPr>
        <p:spPr>
          <a:xfrm>
            <a:off x="0" y="5802630"/>
            <a:ext cx="12192635" cy="922020"/>
          </a:xfrm>
          <a:prstGeom prst="rect">
            <a:avLst/>
          </a:prstGeom>
          <a:solidFill>
            <a:schemeClr val="accent1">
              <a:lumMod val="60000"/>
              <a:lumOff val="40000"/>
            </a:schemeClr>
          </a:solidFill>
        </p:spPr>
        <p:txBody>
          <a:bodyPr wrap="square">
            <a:spAutoFit/>
          </a:bodyPr>
          <a:lstStyle/>
          <a:p>
            <a:r>
              <a:rPr lang="zh-CN" altLang="en-US" sz="2600" b="1" dirty="0"/>
              <a:t>注意事项：</a:t>
            </a:r>
            <a:endParaRPr lang="en-US" altLang="zh-CN" sz="2800" b="1" dirty="0"/>
          </a:p>
          <a:p>
            <a:r>
              <a:rPr lang="en-US" altLang="zh-CN" sz="2800" dirty="0"/>
              <a:t>  </a:t>
            </a:r>
            <a:r>
              <a:rPr lang="zh-CN" altLang="en-US" sz="2400" dirty="0"/>
              <a:t>建筑业企业</a:t>
            </a:r>
            <a:r>
              <a:rPr lang="zh-CN" altLang="zh-CN" sz="2400" dirty="0"/>
              <a:t>必须填写</a:t>
            </a:r>
            <a:r>
              <a:rPr lang="zh-CN" altLang="en-US" sz="2400" dirty="0"/>
              <a:t>，长度为</a:t>
            </a:r>
            <a:r>
              <a:rPr lang="en-US" altLang="zh-CN" sz="2400" dirty="0"/>
              <a:t>4</a:t>
            </a:r>
            <a:r>
              <a:rPr lang="zh-CN" altLang="en-US" sz="2400" dirty="0"/>
              <a:t>位。</a:t>
            </a:r>
            <a:endParaRPr lang="en-US" altLang="zh-CN" sz="2400" dirty="0"/>
          </a:p>
        </p:txBody>
      </p:sp>
      <p:sp>
        <p:nvSpPr>
          <p:cNvPr id="67" name="矩形 66"/>
          <p:cNvSpPr/>
          <p:nvPr/>
        </p:nvSpPr>
        <p:spPr>
          <a:xfrm>
            <a:off x="0" y="912155"/>
            <a:ext cx="5133860" cy="523220"/>
          </a:xfrm>
          <a:prstGeom prst="rect">
            <a:avLst/>
          </a:prstGeom>
          <a:solidFill>
            <a:schemeClr val="bg2"/>
          </a:solidFill>
        </p:spPr>
        <p:txBody>
          <a:bodyPr wrap="square">
            <a:spAutoFit/>
          </a:bodyPr>
          <a:lstStyle/>
          <a:p>
            <a:pPr algn="ctr"/>
            <a:r>
              <a:rPr lang="zh-CN" altLang="zh-CN" sz="2800" dirty="0">
                <a:latin typeface="黑体" panose="02010609060101010101" charset="-122"/>
                <a:ea typeface="黑体" panose="02010609060101010101" charset="-122"/>
              </a:rPr>
              <a:t>建筑业企业资质等级编码</a:t>
            </a:r>
            <a:endParaRPr lang="zh-CN" altLang="en-US" sz="2800" dirty="0">
              <a:latin typeface="黑体" panose="02010609060101010101" charset="-122"/>
              <a:ea typeface="黑体" panose="02010609060101010101" charset="-122"/>
            </a:endParaRPr>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zh-CN" sz="2400" dirty="0">
                <a:solidFill>
                  <a:schemeClr val="accent5"/>
                </a:solidFill>
                <a:latin typeface="方正小标宋简体" panose="02010601030101010101" charset="-122"/>
                <a:ea typeface="方正小标宋简体" panose="02010601030101010101" charset="-122"/>
                <a:sym typeface="+mn-ea"/>
              </a:rPr>
              <a:t>建筑业企业资质等级编码</a:t>
            </a:r>
          </a:p>
        </p:txBody>
      </p:sp>
      <p:pic>
        <p:nvPicPr>
          <p:cNvPr id="83970" name="Picture 3" descr="C:\Documents and Settings\tjj\桌面\untitled.bmp"/>
          <p:cNvPicPr>
            <a:picLocks noChangeAspect="1"/>
          </p:cNvPicPr>
          <p:nvPr/>
        </p:nvPicPr>
        <p:blipFill>
          <a:blip r:embed="rId5"/>
          <a:stretch>
            <a:fillRect/>
          </a:stretch>
        </p:blipFill>
        <p:spPr>
          <a:xfrm>
            <a:off x="25860375" y="-37790437"/>
            <a:ext cx="7500938" cy="4143375"/>
          </a:xfrm>
          <a:prstGeom prst="rect">
            <a:avLst/>
          </a:prstGeom>
          <a:noFill/>
          <a:ln w="9525">
            <a:noFill/>
          </a:ln>
        </p:spPr>
      </p:pic>
      <p:cxnSp>
        <p:nvCxnSpPr>
          <p:cNvPr id="3" name="直接连接符 2"/>
          <p:cNvCxnSpPr/>
          <p:nvPr/>
        </p:nvCxnSpPr>
        <p:spPr>
          <a:xfrm>
            <a:off x="1763688" y="3356992"/>
            <a:ext cx="13681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Rectangle 4"/>
          <p:cNvSpPr/>
          <p:nvPr/>
        </p:nvSpPr>
        <p:spPr>
          <a:xfrm>
            <a:off x="5816600" y="1498918"/>
            <a:ext cx="3925888" cy="3903662"/>
          </a:xfrm>
          <a:prstGeom prst="rect">
            <a:avLst/>
          </a:prstGeom>
          <a:noFill/>
          <a:ln w="9525">
            <a:noFill/>
          </a:ln>
        </p:spPr>
        <p:txBody>
          <a:bodyPr anchor="ctr" anchorCtr="0">
            <a:spAutoFit/>
          </a:bodyPr>
          <a:lstStyle/>
          <a:p>
            <a:pPr algn="just" eaLnBrk="1" hangingPunct="1">
              <a:lnSpc>
                <a:spcPct val="130000"/>
              </a:lnSpc>
            </a:pPr>
            <a:r>
              <a:rPr lang="en-US" altLang="zh-CN" sz="2000" b="1" dirty="0">
                <a:latin typeface="仿宋_GB2312" panose="02010609030101010101" charset="-122"/>
                <a:ea typeface="仿宋_GB2312" panose="02010609030101010101" charset="-122"/>
              </a:rPr>
              <a:t>2017</a:t>
            </a:r>
            <a:r>
              <a:rPr lang="zh-CN" altLang="en-US" sz="2000" b="1" dirty="0">
                <a:latin typeface="仿宋_GB2312" panose="02010609030101010101" charset="-122"/>
                <a:ea typeface="仿宋_GB2312" panose="02010609030101010101" charset="-122"/>
              </a:rPr>
              <a:t>年开始旧版建筑业企业资质证书作废。</a:t>
            </a:r>
          </a:p>
          <a:p>
            <a:pPr algn="just" eaLnBrk="1" hangingPunct="1">
              <a:lnSpc>
                <a:spcPct val="50000"/>
              </a:lnSpc>
            </a:pPr>
            <a:endParaRPr lang="zh-CN" altLang="en-US" sz="2000" dirty="0">
              <a:latin typeface="仿宋_GB2312" panose="02010609030101010101" charset="-122"/>
              <a:ea typeface="仿宋_GB2312" panose="02010609030101010101" charset="-122"/>
            </a:endParaRPr>
          </a:p>
          <a:p>
            <a:pPr algn="just" eaLnBrk="1" hangingPunct="1">
              <a:lnSpc>
                <a:spcPct val="50000"/>
              </a:lnSpc>
            </a:pPr>
            <a:endParaRPr lang="zh-CN" altLang="en-US" sz="2000" dirty="0">
              <a:latin typeface="仿宋_GB2312" panose="02010609030101010101" charset="-122"/>
              <a:ea typeface="仿宋_GB2312" panose="02010609030101010101" charset="-122"/>
            </a:endParaRPr>
          </a:p>
          <a:p>
            <a:pPr algn="just" eaLnBrk="1" hangingPunct="1">
              <a:lnSpc>
                <a:spcPct val="130000"/>
              </a:lnSpc>
            </a:pPr>
            <a:r>
              <a:rPr lang="zh-CN" altLang="en-US" sz="2000" dirty="0">
                <a:latin typeface="仿宋_GB2312" panose="02010609030101010101" charset="-122"/>
                <a:ea typeface="仿宋_GB2312" panose="02010609030101010101" charset="-122"/>
              </a:rPr>
              <a:t>只认可由住建系统发放的总专包资质序列，其他证书（如园林绿化）不认。</a:t>
            </a:r>
            <a:endParaRPr lang="en-US" altLang="zh-CN" sz="2000" dirty="0">
              <a:latin typeface="仿宋_GB2312" panose="02010609030101010101" charset="-122"/>
              <a:ea typeface="仿宋_GB2312" panose="02010609030101010101" charset="-122"/>
            </a:endParaRPr>
          </a:p>
          <a:p>
            <a:pPr algn="just" eaLnBrk="1" hangingPunct="1">
              <a:lnSpc>
                <a:spcPct val="130000"/>
              </a:lnSpc>
            </a:pPr>
            <a:endParaRPr lang="zh-CN" altLang="en-US" dirty="0">
              <a:latin typeface="仿宋_GB2312" panose="02010609030101010101" charset="-122"/>
              <a:ea typeface="仿宋_GB2312" panose="02010609030101010101" charset="-122"/>
            </a:endParaRPr>
          </a:p>
          <a:p>
            <a:pPr algn="just" eaLnBrk="1" hangingPunct="1">
              <a:lnSpc>
                <a:spcPct val="130000"/>
              </a:lnSpc>
            </a:pPr>
            <a:r>
              <a:rPr lang="zh-CN" altLang="en-US" sz="2000" dirty="0">
                <a:latin typeface="仿宋_GB2312" panose="02010609030101010101" charset="-122"/>
                <a:ea typeface="仿宋_GB2312" panose="02010609030101010101" charset="-122"/>
              </a:rPr>
              <a:t>新版资质证书等级划分不再用</a:t>
            </a:r>
            <a:r>
              <a:rPr lang="en-US" altLang="zh-CN" sz="2000" dirty="0">
                <a:latin typeface="仿宋_GB2312" panose="02010609030101010101" charset="-122"/>
                <a:ea typeface="仿宋_GB2312" panose="02010609030101010101" charset="-122"/>
              </a:rPr>
              <a:t>A\B\C</a:t>
            </a:r>
            <a:r>
              <a:rPr lang="zh-CN" altLang="en-US" sz="2000" dirty="0">
                <a:latin typeface="仿宋_GB2312" panose="02010609030101010101" charset="-122"/>
                <a:ea typeface="仿宋_GB2312" panose="02010609030101010101" charset="-122"/>
              </a:rPr>
              <a:t>来确定。需根据制度里的统计分类目录进行新旧码转换。</a:t>
            </a:r>
          </a:p>
        </p:txBody>
      </p:sp>
      <p:pic>
        <p:nvPicPr>
          <p:cNvPr id="6" name="Picture 5" descr="aa"/>
          <p:cNvPicPr>
            <a:picLocks noChangeAspect="1"/>
          </p:cNvPicPr>
          <p:nvPr/>
        </p:nvPicPr>
        <p:blipFill>
          <a:blip r:embed="rId6"/>
          <a:stretch>
            <a:fillRect/>
          </a:stretch>
        </p:blipFill>
        <p:spPr>
          <a:xfrm>
            <a:off x="1176655" y="929640"/>
            <a:ext cx="4105275" cy="5472113"/>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782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12290" name="文本框 2"/>
          <p:cNvSpPr txBox="1">
            <a:spLocks noChangeArrowheads="1"/>
          </p:cNvSpPr>
          <p:nvPr/>
        </p:nvSpPr>
        <p:spPr bwMode="auto">
          <a:xfrm>
            <a:off x="4017963" y="2216150"/>
            <a:ext cx="5708650" cy="1068562"/>
          </a:xfrm>
          <a:prstGeom prst="rect">
            <a:avLst/>
          </a:prstGeom>
          <a:noFill/>
          <a:ln w="9525">
            <a:noFill/>
            <a:miter lim="800000"/>
          </a:ln>
        </p:spPr>
        <p:txBody>
          <a:bodyPr>
            <a:spAutoFit/>
          </a:bodyPr>
          <a:lstStyle/>
          <a:p>
            <a:pPr algn="ctr">
              <a:lnSpc>
                <a:spcPct val="150000"/>
              </a:lnSpc>
            </a:pPr>
            <a:r>
              <a:rPr lang="zh-CN" altLang="en-US" sz="4800" dirty="0" smtClean="0">
                <a:solidFill>
                  <a:srgbClr val="4B649F"/>
                </a:solidFill>
              </a:rPr>
              <a:t>第二部分</a:t>
            </a:r>
            <a:endParaRPr lang="zh-CN" altLang="en-US" sz="4800" dirty="0">
              <a:solidFill>
                <a:srgbClr val="4B649F"/>
              </a:solidFill>
            </a:endParaRPr>
          </a:p>
        </p:txBody>
      </p:sp>
      <p:pic>
        <p:nvPicPr>
          <p:cNvPr id="12291" name="图片 9"/>
          <p:cNvPicPr>
            <a:picLocks noChangeAspect="1" noChangeArrowheads="1"/>
          </p:cNvPicPr>
          <p:nvPr/>
        </p:nvPicPr>
        <p:blipFill>
          <a:blip r:embed="rId2" cstate="print"/>
          <a:srcRect/>
          <a:stretch>
            <a:fillRect/>
          </a:stretch>
        </p:blipFill>
        <p:spPr bwMode="auto">
          <a:xfrm>
            <a:off x="6326188" y="5200650"/>
            <a:ext cx="5865812" cy="1657350"/>
          </a:xfrm>
          <a:prstGeom prst="rect">
            <a:avLst/>
          </a:prstGeom>
          <a:noFill/>
          <a:ln w="9525">
            <a:noFill/>
            <a:miter lim="800000"/>
            <a:headEnd/>
            <a:tailEnd/>
          </a:ln>
        </p:spPr>
      </p:pic>
      <p:pic>
        <p:nvPicPr>
          <p:cNvPr id="12292" name="图片 10"/>
          <p:cNvPicPr>
            <a:picLocks noChangeAspect="1" noChangeArrowheads="1"/>
          </p:cNvPicPr>
          <p:nvPr/>
        </p:nvPicPr>
        <p:blipFill>
          <a:blip r:embed="rId3"/>
          <a:srcRect/>
          <a:stretch>
            <a:fillRect/>
          </a:stretch>
        </p:blipFill>
        <p:spPr bwMode="auto">
          <a:xfrm>
            <a:off x="0" y="0"/>
            <a:ext cx="7878763" cy="2216150"/>
          </a:xfrm>
          <a:prstGeom prst="rect">
            <a:avLst/>
          </a:prstGeom>
          <a:noFill/>
          <a:ln w="9525">
            <a:noFill/>
            <a:miter lim="800000"/>
            <a:headEnd/>
            <a:tailEnd/>
          </a:ln>
        </p:spPr>
      </p:pic>
      <p:sp>
        <p:nvSpPr>
          <p:cNvPr id="12293" name="文本框 2"/>
          <p:cNvSpPr txBox="1">
            <a:spLocks noChangeArrowheads="1"/>
          </p:cNvSpPr>
          <p:nvPr/>
        </p:nvSpPr>
        <p:spPr bwMode="auto">
          <a:xfrm>
            <a:off x="3076258" y="3506788"/>
            <a:ext cx="7623175" cy="829945"/>
          </a:xfrm>
          <a:prstGeom prst="rect">
            <a:avLst/>
          </a:prstGeom>
          <a:noFill/>
          <a:ln w="9525">
            <a:noFill/>
            <a:miter lim="800000"/>
          </a:ln>
        </p:spPr>
        <p:txBody>
          <a:bodyPr wrap="square">
            <a:spAutoFit/>
          </a:bodyPr>
          <a:lstStyle/>
          <a:p>
            <a:pPr algn="ctr"/>
            <a:r>
              <a:rPr lang="zh-CN" altLang="en-US" sz="4800">
                <a:solidFill>
                  <a:srgbClr val="4B649F"/>
                </a:solidFill>
                <a:latin typeface="微软雅黑" panose="020B0503020204020204" pitchFamily="34" charset="-122"/>
                <a:sym typeface="+mn-ea"/>
              </a:rPr>
              <a:t>主 要 指 标</a:t>
            </a:r>
          </a:p>
        </p:txBody>
      </p:sp>
      <p:sp>
        <p:nvSpPr>
          <p:cNvPr id="10" name="椭圆 9"/>
          <p:cNvSpPr/>
          <p:nvPr/>
        </p:nvSpPr>
        <p:spPr>
          <a:xfrm>
            <a:off x="665163" y="2868613"/>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2295" name="图片 4"/>
          <p:cNvPicPr>
            <a:picLocks noChangeAspect="1" noChangeArrowheads="1"/>
          </p:cNvPicPr>
          <p:nvPr/>
        </p:nvPicPr>
        <p:blipFill>
          <a:blip r:embed="rId4" cstate="print"/>
          <a:srcRect/>
          <a:stretch>
            <a:fillRect/>
          </a:stretch>
        </p:blipFill>
        <p:spPr bwMode="auto">
          <a:xfrm>
            <a:off x="882650" y="3084513"/>
            <a:ext cx="900113" cy="903287"/>
          </a:xfrm>
          <a:prstGeom prst="rect">
            <a:avLst/>
          </a:prstGeom>
          <a:noFill/>
          <a:ln w="9525">
            <a:noFill/>
            <a:miter lim="800000"/>
            <a:headEnd/>
            <a:tailEnd/>
          </a:ln>
        </p:spPr>
      </p:pic>
      <p:sp>
        <p:nvSpPr>
          <p:cNvPr id="3" name="矩形 2"/>
          <p:cNvSpPr/>
          <p:nvPr/>
        </p:nvSpPr>
        <p:spPr>
          <a:xfrm>
            <a:off x="0" y="2946400"/>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4" name="椭圆 3"/>
          <p:cNvSpPr/>
          <p:nvPr/>
        </p:nvSpPr>
        <p:spPr>
          <a:xfrm>
            <a:off x="665163" y="289877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pic>
        <p:nvPicPr>
          <p:cNvPr id="11274" name="图片 2" descr="五经普LOGO透明底"/>
          <p:cNvPicPr>
            <a:picLocks noChangeAspect="1"/>
          </p:cNvPicPr>
          <p:nvPr/>
        </p:nvPicPr>
        <p:blipFill>
          <a:blip r:embed="rId5" cstate="print"/>
          <a:stretch>
            <a:fillRect/>
          </a:stretch>
        </p:blipFill>
        <p:spPr>
          <a:xfrm>
            <a:off x="544195" y="2774950"/>
            <a:ext cx="1577975" cy="1577975"/>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zh-CN" sz="2400" dirty="0">
                <a:solidFill>
                  <a:schemeClr val="accent5"/>
                </a:solidFill>
                <a:latin typeface="方正小标宋简体" panose="02010601030101010101" charset="-122"/>
                <a:ea typeface="方正小标宋简体" panose="02010601030101010101" charset="-122"/>
                <a:sym typeface="+mn-ea"/>
              </a:rPr>
              <a:t>建筑业企业资质等级编码</a:t>
            </a:r>
          </a:p>
        </p:txBody>
      </p:sp>
      <p:pic>
        <p:nvPicPr>
          <p:cNvPr id="83970" name="Picture 3" descr="C:\Documents and Settings\tjj\桌面\untitled.bmp"/>
          <p:cNvPicPr>
            <a:picLocks noChangeAspect="1"/>
          </p:cNvPicPr>
          <p:nvPr/>
        </p:nvPicPr>
        <p:blipFill>
          <a:blip r:embed="rId5"/>
          <a:stretch>
            <a:fillRect/>
          </a:stretch>
        </p:blipFill>
        <p:spPr>
          <a:xfrm>
            <a:off x="25860375" y="-37790437"/>
            <a:ext cx="7500938" cy="4143375"/>
          </a:xfrm>
          <a:prstGeom prst="rect">
            <a:avLst/>
          </a:prstGeom>
          <a:noFill/>
          <a:ln w="9525">
            <a:noFill/>
          </a:ln>
        </p:spPr>
      </p:pic>
      <p:sp>
        <p:nvSpPr>
          <p:cNvPr id="5" name="标题 4"/>
          <p:cNvSpPr>
            <a:spLocks noGrp="1"/>
          </p:cNvSpPr>
          <p:nvPr>
            <p:ph type="title"/>
          </p:nvPr>
        </p:nvSpPr>
        <p:spPr>
          <a:xfrm>
            <a:off x="982980" y="768985"/>
            <a:ext cx="9387205" cy="5008880"/>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000008"/>
                </a:solidFill>
                <a:effectLst/>
                <a:uLnTx/>
                <a:uFillTx/>
                <a:latin typeface="+mj-lt"/>
                <a:ea typeface="+mj-ea"/>
                <a:cs typeface="+mj-cs"/>
              </a:rPr>
              <a:t>新旧码转换方式：</a:t>
            </a:r>
            <a:r>
              <a:rPr kumimoji="0" lang="en-US" altLang="zh-CN" sz="2400" b="0" i="0" u="none" strike="noStrike" kern="1200" cap="none" spc="0" normalizeH="0" baseline="0" noProof="0" dirty="0">
                <a:ln>
                  <a:noFill/>
                </a:ln>
                <a:solidFill>
                  <a:srgbClr val="000008"/>
                </a:solidFill>
                <a:effectLst/>
                <a:uLnTx/>
                <a:uFillTx/>
                <a:latin typeface="+mj-lt"/>
                <a:ea typeface="+mj-ea"/>
                <a:cs typeface="+mj-cs"/>
              </a:rPr>
              <a:t/>
            </a:r>
            <a:br>
              <a:rPr kumimoji="0" lang="en-US" altLang="zh-CN" sz="2400" b="0" i="0" u="none" strike="noStrike" kern="1200" cap="none" spc="0" normalizeH="0" baseline="0" noProof="0" dirty="0">
                <a:ln>
                  <a:noFill/>
                </a:ln>
                <a:solidFill>
                  <a:srgbClr val="000008"/>
                </a:solidFill>
                <a:effectLst/>
                <a:uLnTx/>
                <a:uFillTx/>
                <a:latin typeface="+mj-lt"/>
                <a:ea typeface="+mj-ea"/>
                <a:cs typeface="+mj-cs"/>
              </a:rPr>
            </a:br>
            <a:r>
              <a:rPr kumimoji="0" lang="en-US" altLang="zh-CN" sz="2400" b="0" i="0" u="none" strike="noStrike" kern="1200" cap="none" spc="0" normalizeH="0" baseline="0" noProof="0" dirty="0">
                <a:ln>
                  <a:noFill/>
                </a:ln>
                <a:solidFill>
                  <a:srgbClr val="000008"/>
                </a:solidFill>
                <a:effectLst/>
                <a:uLnTx/>
                <a:uFillTx/>
                <a:latin typeface="+mj-lt"/>
                <a:ea typeface="+mj-ea"/>
                <a:cs typeface="+mj-cs"/>
              </a:rPr>
              <a:t>       </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建筑业企业资质等级编码由四位组成，第一位为序列码，第二位为级别码，第三、四位为专业码。代码含义及编码规则为：</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1.</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序列代码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：由一位字符组成，代表企业主项资质的资质序列。编码规则为：A.施工总承包  B.专业承包  （C.劳务分包）</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2.</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级别代码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：由一位数字组成，代表企业主项资质的级别。编码规则为：0.特级  1.一级  2.二级  3.三级  9.其他</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3.</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专业代码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：由两位数字组成，代表企业主项资质的类别。</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graphicFrame>
        <p:nvGraphicFramePr>
          <p:cNvPr id="6" name="表格 5"/>
          <p:cNvGraphicFramePr>
            <a:graphicFrameLocks noGrp="1"/>
          </p:cNvGraphicFramePr>
          <p:nvPr/>
        </p:nvGraphicFramePr>
        <p:xfrm>
          <a:off x="1633220" y="872490"/>
          <a:ext cx="7992110" cy="5273040"/>
        </p:xfrm>
        <a:graphic>
          <a:graphicData uri="http://schemas.openxmlformats.org/drawingml/2006/table">
            <a:tbl>
              <a:tblPr>
                <a:tableStyleId>{5C22544A-7EE6-4342-B048-85BDC9FD1C3A}</a:tableStyleId>
              </a:tblPr>
              <a:tblGrid>
                <a:gridCol w="2451735"/>
                <a:gridCol w="2961640"/>
                <a:gridCol w="2578735"/>
              </a:tblGrid>
              <a:tr h="298450">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序列</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级别</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专业</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rowSpan="13">
                  <a:txBody>
                    <a:bodyPr/>
                    <a:lstStyle/>
                    <a:p>
                      <a:pPr algn="ctr">
                        <a:spcAft>
                          <a:spcPts val="0"/>
                        </a:spcAft>
                      </a:pPr>
                      <a:r>
                        <a:rPr lang="en-US" sz="1800" b="0" kern="100" dirty="0">
                          <a:solidFill>
                            <a:srgbClr val="000008"/>
                          </a:solidFill>
                          <a:effectLst/>
                          <a:latin typeface="仿宋_GB2312" panose="02010609030101010101" charset="-122"/>
                          <a:ea typeface="仿宋_GB2312" panose="02010609030101010101" charset="-122"/>
                        </a:rPr>
                        <a:t>A</a:t>
                      </a:r>
                      <a:r>
                        <a:rPr lang="zh-CN" sz="1800" b="0" kern="100" dirty="0">
                          <a:solidFill>
                            <a:srgbClr val="000008"/>
                          </a:solidFill>
                          <a:effectLst/>
                          <a:latin typeface="仿宋_GB2312" panose="02010609030101010101" charset="-122"/>
                          <a:ea typeface="仿宋_GB2312" panose="02010609030101010101" charset="-122"/>
                        </a:rPr>
                        <a:t>施工总承包序列</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01</a:t>
                      </a:r>
                      <a:r>
                        <a:rPr lang="zh-CN" sz="1800" b="0" kern="100">
                          <a:solidFill>
                            <a:srgbClr val="000008"/>
                          </a:solidFill>
                          <a:effectLst/>
                          <a:latin typeface="仿宋_GB2312" panose="02010609030101010101" charset="-122"/>
                          <a:ea typeface="仿宋_GB2312" panose="02010609030101010101" charset="-122"/>
                        </a:rPr>
                        <a:t>建筑工程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02</a:t>
                      </a:r>
                      <a:r>
                        <a:rPr lang="zh-CN" sz="1800" b="0" kern="100">
                          <a:solidFill>
                            <a:srgbClr val="000008"/>
                          </a:solidFill>
                          <a:effectLst/>
                          <a:latin typeface="仿宋_GB2312" panose="02010609030101010101" charset="-122"/>
                          <a:ea typeface="仿宋_GB2312" panose="02010609030101010101" charset="-122"/>
                        </a:rPr>
                        <a:t>公路工程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03</a:t>
                      </a:r>
                      <a:r>
                        <a:rPr lang="zh-CN" sz="1800" b="0" kern="100">
                          <a:solidFill>
                            <a:srgbClr val="000008"/>
                          </a:solidFill>
                          <a:effectLst/>
                          <a:latin typeface="仿宋_GB2312" panose="02010609030101010101" charset="-122"/>
                          <a:ea typeface="仿宋_GB2312" panose="02010609030101010101" charset="-122"/>
                        </a:rPr>
                        <a:t>铁路工程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04</a:t>
                      </a:r>
                      <a:r>
                        <a:rPr lang="zh-CN" sz="1800" b="0" kern="100">
                          <a:solidFill>
                            <a:srgbClr val="000008"/>
                          </a:solidFill>
                          <a:effectLst/>
                          <a:latin typeface="仿宋_GB2312" panose="02010609030101010101" charset="-122"/>
                          <a:ea typeface="仿宋_GB2312" panose="02010609030101010101" charset="-122"/>
                        </a:rPr>
                        <a:t>港口与航道工程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35">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05</a:t>
                      </a:r>
                      <a:r>
                        <a:rPr lang="zh-CN" sz="1800" b="0" kern="100">
                          <a:solidFill>
                            <a:srgbClr val="000008"/>
                          </a:solidFill>
                          <a:effectLst/>
                          <a:latin typeface="仿宋_GB2312" panose="02010609030101010101" charset="-122"/>
                          <a:ea typeface="仿宋_GB2312" panose="02010609030101010101" charset="-122"/>
                        </a:rPr>
                        <a:t>水利水电工程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06</a:t>
                      </a:r>
                      <a:r>
                        <a:rPr lang="zh-CN" sz="1800" b="0" kern="100">
                          <a:solidFill>
                            <a:srgbClr val="000008"/>
                          </a:solidFill>
                          <a:effectLst/>
                          <a:latin typeface="仿宋_GB2312" panose="02010609030101010101" charset="-122"/>
                          <a:ea typeface="仿宋_GB2312" panose="02010609030101010101" charset="-122"/>
                        </a:rPr>
                        <a:t>电力工程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07</a:t>
                      </a:r>
                      <a:r>
                        <a:rPr lang="zh-CN" sz="1800" b="0" kern="100">
                          <a:solidFill>
                            <a:srgbClr val="000008"/>
                          </a:solidFill>
                          <a:effectLst/>
                          <a:latin typeface="仿宋_GB2312" panose="02010609030101010101" charset="-122"/>
                          <a:ea typeface="仿宋_GB2312" panose="02010609030101010101" charset="-122"/>
                        </a:rPr>
                        <a:t>矿山工程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08</a:t>
                      </a:r>
                      <a:r>
                        <a:rPr lang="zh-CN" sz="1800" b="0" kern="100">
                          <a:solidFill>
                            <a:srgbClr val="000008"/>
                          </a:solidFill>
                          <a:effectLst/>
                          <a:latin typeface="仿宋_GB2312" panose="02010609030101010101" charset="-122"/>
                          <a:ea typeface="仿宋_GB2312" panose="02010609030101010101" charset="-122"/>
                        </a:rPr>
                        <a:t>冶金工程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09</a:t>
                      </a:r>
                      <a:r>
                        <a:rPr lang="zh-CN" sz="1800" b="0" kern="100">
                          <a:solidFill>
                            <a:srgbClr val="000008"/>
                          </a:solidFill>
                          <a:effectLst/>
                          <a:latin typeface="仿宋_GB2312" panose="02010609030101010101" charset="-122"/>
                          <a:ea typeface="仿宋_GB2312" panose="02010609030101010101" charset="-122"/>
                        </a:rPr>
                        <a:t>石油化工工程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10</a:t>
                      </a:r>
                      <a:r>
                        <a:rPr lang="zh-CN" sz="1800" b="0" kern="100">
                          <a:solidFill>
                            <a:srgbClr val="000008"/>
                          </a:solidFill>
                          <a:effectLst/>
                          <a:latin typeface="仿宋_GB2312" panose="02010609030101010101" charset="-122"/>
                          <a:ea typeface="仿宋_GB2312" panose="02010609030101010101" charset="-122"/>
                        </a:rPr>
                        <a:t>市政公用工程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35">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11</a:t>
                      </a:r>
                      <a:r>
                        <a:rPr lang="zh-CN" sz="1800" b="0" kern="100">
                          <a:solidFill>
                            <a:srgbClr val="000008"/>
                          </a:solidFill>
                          <a:effectLst/>
                          <a:latin typeface="仿宋_GB2312" panose="02010609030101010101" charset="-122"/>
                          <a:ea typeface="仿宋_GB2312" panose="02010609030101010101" charset="-122"/>
                        </a:rPr>
                        <a:t>通信工程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12</a:t>
                      </a:r>
                      <a:r>
                        <a:rPr lang="zh-CN" sz="1800" b="0" kern="100">
                          <a:solidFill>
                            <a:srgbClr val="000008"/>
                          </a:solidFill>
                          <a:effectLst/>
                          <a:latin typeface="仿宋_GB2312" panose="02010609030101010101" charset="-122"/>
                          <a:ea typeface="仿宋_GB2312" panose="02010609030101010101" charset="-122"/>
                        </a:rPr>
                        <a:t>机电工程</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xBody>
                    <a:bodyPr/>
                    <a:lstStyle/>
                    <a:p>
                      <a:endParaRPr lang="zh-CN"/>
                    </a:p>
                  </a:txBody>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9</a:t>
                      </a:r>
                      <a:r>
                        <a:rPr lang="zh-CN" sz="1800" b="0" kern="100">
                          <a:solidFill>
                            <a:srgbClr val="000008"/>
                          </a:solidFill>
                          <a:effectLst/>
                          <a:latin typeface="仿宋_GB2312" panose="02010609030101010101" charset="-122"/>
                          <a:ea typeface="仿宋_GB2312" panose="02010609030101010101" charset="-122"/>
                        </a:rPr>
                        <a:t>不分等级</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dirty="0">
                          <a:solidFill>
                            <a:srgbClr val="000008"/>
                          </a:solidFill>
                          <a:effectLst/>
                          <a:latin typeface="仿宋_GB2312" panose="02010609030101010101" charset="-122"/>
                          <a:ea typeface="仿宋_GB2312" panose="02010609030101010101" charset="-122"/>
                        </a:rPr>
                        <a:t>90</a:t>
                      </a:r>
                      <a:r>
                        <a:rPr lang="zh-CN" sz="1800" b="0" kern="100" dirty="0">
                          <a:solidFill>
                            <a:srgbClr val="000008"/>
                          </a:solidFill>
                          <a:effectLst/>
                          <a:latin typeface="仿宋_GB2312" panose="02010609030101010101" charset="-122"/>
                          <a:ea typeface="仿宋_GB2312" panose="02010609030101010101" charset="-122"/>
                        </a:rPr>
                        <a:t>其他</a:t>
                      </a: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文本框 2"/>
          <p:cNvSpPr txBox="1"/>
          <p:nvPr/>
        </p:nvSpPr>
        <p:spPr>
          <a:xfrm>
            <a:off x="1915897" y="6145805"/>
            <a:ext cx="3762402" cy="453457"/>
          </a:xfrm>
          <a:prstGeom prst="rect">
            <a:avLst/>
          </a:prstGeom>
          <a:noFill/>
        </p:spPr>
        <p:txBody>
          <a:bodyPr wrap="square">
            <a:spAutoFit/>
          </a:bodyPr>
          <a:lstStyle/>
          <a:p>
            <a:pPr algn="just" eaLnBrk="1" hangingPunct="1">
              <a:lnSpc>
                <a:spcPct val="130000"/>
              </a:lnSpc>
            </a:pPr>
            <a:r>
              <a:rPr lang="zh-CN" altLang="en-US" sz="2000" dirty="0">
                <a:latin typeface="仿宋_GB2312" panose="02010609030101010101" charset="-122"/>
                <a:ea typeface="仿宋_GB2312" panose="02010609030101010101" charset="-122"/>
              </a:rPr>
              <a:t>市政公用工程施工总承包叁级</a:t>
            </a:r>
            <a:endParaRPr lang="en-US" altLang="zh-CN" sz="2000" dirty="0">
              <a:latin typeface="仿宋_GB2312" panose="02010609030101010101" charset="-122"/>
              <a:ea typeface="仿宋_GB2312" panose="02010609030101010101" charset="-122"/>
            </a:endParaRPr>
          </a:p>
        </p:txBody>
      </p:sp>
      <p:sp>
        <p:nvSpPr>
          <p:cNvPr id="4" name="箭头: 右 3"/>
          <p:cNvSpPr/>
          <p:nvPr/>
        </p:nvSpPr>
        <p:spPr>
          <a:xfrm>
            <a:off x="5504056" y="6289568"/>
            <a:ext cx="864096" cy="309441"/>
          </a:xfrm>
          <a:prstGeom prst="rightArrow">
            <a:avLst/>
          </a:prstGeom>
          <a:solidFill>
            <a:schemeClr val="tx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6758419" y="6145804"/>
            <a:ext cx="2376264" cy="453457"/>
          </a:xfrm>
          <a:prstGeom prst="rect">
            <a:avLst/>
          </a:prstGeom>
          <a:noFill/>
        </p:spPr>
        <p:txBody>
          <a:bodyPr wrap="square">
            <a:spAutoFit/>
          </a:bodyPr>
          <a:lstStyle/>
          <a:p>
            <a:pPr algn="just" eaLnBrk="1" hangingPunct="1">
              <a:lnSpc>
                <a:spcPct val="130000"/>
              </a:lnSpc>
            </a:pPr>
            <a:r>
              <a:rPr lang="en-US" altLang="zh-CN" sz="2000" b="1" dirty="0">
                <a:latin typeface="仿宋_GB2312" panose="02010609030101010101" charset="-122"/>
                <a:ea typeface="仿宋_GB2312" panose="02010609030101010101" charset="-122"/>
              </a:rPr>
              <a:t>A310</a:t>
            </a:r>
          </a:p>
        </p:txBody>
      </p:sp>
      <p:sp>
        <p:nvSpPr>
          <p:cNvPr id="5" name="文本框 4"/>
          <p:cNvSpPr txBox="1"/>
          <p:nvPr/>
        </p:nvSpPr>
        <p:spPr>
          <a:xfrm>
            <a:off x="820420" y="121920"/>
            <a:ext cx="3632506" cy="460375"/>
          </a:xfrm>
          <a:prstGeom prst="rect">
            <a:avLst/>
          </a:prstGeom>
          <a:noFill/>
        </p:spPr>
        <p:txBody>
          <a:bodyPr wrap="square" rtlCol="0" anchor="t">
            <a:spAutoFit/>
          </a:bodyPr>
          <a:lstStyle/>
          <a:p>
            <a:pPr algn="l"/>
            <a:r>
              <a:rPr lang="zh-CN" altLang="zh-CN" sz="2400" dirty="0">
                <a:solidFill>
                  <a:schemeClr val="accent5"/>
                </a:solidFill>
                <a:latin typeface="方正小标宋简体" panose="02010601030101010101" charset="-122"/>
                <a:ea typeface="方正小标宋简体" panose="02010601030101010101" charset="-122"/>
                <a:sym typeface="+mn-ea"/>
              </a:rPr>
              <a:t>建筑业企业资质等级编码</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续表"/>
          <p:cNvPicPr>
            <a:picLocks noChangeAspect="1"/>
          </p:cNvPicPr>
          <p:nvPr/>
        </p:nvPicPr>
        <p:blipFill>
          <a:blip r:embed="rId3"/>
          <a:srcRect t="43861"/>
          <a:stretch>
            <a:fillRect/>
          </a:stretch>
        </p:blipFill>
        <p:spPr>
          <a:xfrm>
            <a:off x="1224915" y="1006475"/>
            <a:ext cx="9025255" cy="5272405"/>
          </a:xfrm>
          <a:prstGeom prst="rect">
            <a:avLst/>
          </a:prstGeom>
        </p:spPr>
      </p:pic>
      <p:cxnSp>
        <p:nvCxnSpPr>
          <p:cNvPr id="2" name="直接连接符 1"/>
          <p:cNvCxnSpPr/>
          <p:nvPr/>
        </p:nvCxnSpPr>
        <p:spPr>
          <a:xfrm>
            <a:off x="2366010" y="2444750"/>
            <a:ext cx="204470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 name="矩形 4"/>
          <p:cNvSpPr/>
          <p:nvPr/>
        </p:nvSpPr>
        <p:spPr>
          <a:xfrm>
            <a:off x="403860" y="1146175"/>
            <a:ext cx="10368280" cy="1124585"/>
          </a:xfrm>
          <a:prstGeom prst="rect">
            <a:avLst/>
          </a:prstGeom>
        </p:spPr>
        <p:txBody>
          <a:bodyPr wrap="square">
            <a:spAutoFit/>
          </a:bodyPr>
          <a:lstStyle/>
          <a:p>
            <a:pPr>
              <a:lnSpc>
                <a:spcPct val="140000"/>
              </a:lnSpc>
            </a:pPr>
            <a:r>
              <a:rPr lang="en-US" altLang="zh-CN"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依据《房地产开发企业资质管理规定》</a:t>
            </a:r>
            <a:r>
              <a:rPr lang="zh-CN" altLang="en-US"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dirty="0">
                <a:latin typeface="楷体" panose="02010609060101010101" pitchFamily="49" charset="-122"/>
                <a:ea typeface="楷体" panose="02010609060101010101" pitchFamily="49" charset="-122"/>
              </a:rPr>
              <a:t>划分为一级、二级、三级、四级、暂定级，没有级别的填写“</a:t>
            </a:r>
            <a:r>
              <a:rPr lang="en-US" altLang="zh-CN" sz="2400" dirty="0">
                <a:latin typeface="楷体" panose="02010609060101010101" pitchFamily="49" charset="-122"/>
                <a:ea typeface="楷体" panose="02010609060101010101" pitchFamily="49" charset="-122"/>
              </a:rPr>
              <a:t>9</a:t>
            </a:r>
            <a:r>
              <a:rPr lang="zh-CN" altLang="zh-CN" sz="2400" dirty="0">
                <a:latin typeface="楷体" panose="02010609060101010101" pitchFamily="49" charset="-122"/>
                <a:ea typeface="楷体" panose="02010609060101010101" pitchFamily="49" charset="-122"/>
              </a:rPr>
              <a:t>其他”。</a:t>
            </a:r>
          </a:p>
        </p:txBody>
      </p:sp>
      <p:sp>
        <p:nvSpPr>
          <p:cNvPr id="6" name="矩形 5"/>
          <p:cNvSpPr/>
          <p:nvPr/>
        </p:nvSpPr>
        <p:spPr>
          <a:xfrm>
            <a:off x="0" y="5580768"/>
            <a:ext cx="9144000" cy="1137285"/>
          </a:xfrm>
          <a:prstGeom prst="rect">
            <a:avLst/>
          </a:prstGeom>
          <a:solidFill>
            <a:schemeClr val="accent1">
              <a:lumMod val="60000"/>
              <a:lumOff val="40000"/>
            </a:schemeClr>
          </a:solidFill>
        </p:spPr>
        <p:txBody>
          <a:bodyPr wrap="square">
            <a:spAutoFit/>
          </a:bodyPr>
          <a:lstStyle/>
          <a:p>
            <a:r>
              <a:rPr lang="zh-CN" altLang="en-US" sz="2400" b="1" dirty="0"/>
              <a:t>注意事项：</a:t>
            </a:r>
            <a:endParaRPr lang="en-US" altLang="zh-CN" sz="2400" b="1" dirty="0"/>
          </a:p>
          <a:p>
            <a:pPr marL="342900" indent="-342900" eaLnBrk="1" latinLnBrk="0" hangingPunct="1">
              <a:buFont typeface="Wingdings" panose="05000000000000000000" charset="0"/>
              <a:buChar char="Ø"/>
            </a:pPr>
            <a:r>
              <a:rPr lang="zh-CN" altLang="zh-CN" sz="2200" dirty="0">
                <a:latin typeface="楷体" panose="02010609060101010101" pitchFamily="49" charset="-122"/>
                <a:ea typeface="楷体" panose="02010609060101010101" pitchFamily="49" charset="-122"/>
                <a:cs typeface="楷体" panose="02010609060101010101" pitchFamily="49" charset="-122"/>
              </a:rPr>
              <a:t>房地产开发企业法人必须填写，取值范围是</a:t>
            </a:r>
            <a:r>
              <a:rPr lang="en-US" altLang="zh-CN" sz="2200" dirty="0">
                <a:latin typeface="楷体" panose="02010609060101010101" pitchFamily="49" charset="-122"/>
                <a:ea typeface="楷体" panose="02010609060101010101" pitchFamily="49" charset="-122"/>
                <a:cs typeface="楷体" panose="02010609060101010101" pitchFamily="49" charset="-122"/>
              </a:rPr>
              <a:t>“1</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2</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3</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4</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5</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9”</a:t>
            </a:r>
          </a:p>
          <a:p>
            <a:pPr marL="342900" indent="-342900" eaLnBrk="1" latinLnBrk="0" hangingPunct="1">
              <a:buFont typeface="Wingdings" panose="05000000000000000000" charset="0"/>
              <a:buChar char="Ø"/>
            </a:pPr>
            <a:r>
              <a:rPr lang="zh-CN" altLang="zh-CN" sz="2200" dirty="0">
                <a:latin typeface="楷体" panose="02010609060101010101" pitchFamily="49" charset="-122"/>
                <a:ea typeface="楷体" panose="02010609060101010101" pitchFamily="49" charset="-122"/>
                <a:cs typeface="楷体" panose="02010609060101010101" pitchFamily="49" charset="-122"/>
              </a:rPr>
              <a:t>其他非房地产开发企业不能填写</a:t>
            </a:r>
          </a:p>
        </p:txBody>
      </p:sp>
      <p:pic>
        <p:nvPicPr>
          <p:cNvPr id="7" name="图片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9144058" y="3895421"/>
            <a:ext cx="3055562" cy="2829224"/>
          </a:xfrm>
          <a:prstGeom prst="rect">
            <a:avLst/>
          </a:prstGeom>
        </p:spPr>
      </p:pic>
      <p:pic>
        <p:nvPicPr>
          <p:cNvPr id="8" name="图片 7"/>
          <p:cNvPicPr>
            <a:picLocks noChangeAspect="1"/>
          </p:cNvPicPr>
          <p:nvPr/>
        </p:nvPicPr>
        <p:blipFill>
          <a:blip r:embed="rId4"/>
          <a:stretch>
            <a:fillRect/>
          </a:stretch>
        </p:blipFill>
        <p:spPr>
          <a:xfrm>
            <a:off x="1175385" y="2716530"/>
            <a:ext cx="5872480" cy="1873885"/>
          </a:xfrm>
          <a:prstGeom prst="rect">
            <a:avLst/>
          </a:prstGeom>
        </p:spPr>
      </p:pic>
      <p:cxnSp>
        <p:nvCxnSpPr>
          <p:cNvPr id="9" name="直接箭头连接符 8"/>
          <p:cNvCxnSpPr/>
          <p:nvPr/>
        </p:nvCxnSpPr>
        <p:spPr>
          <a:xfrm flipH="1" flipV="1">
            <a:off x="6387465" y="4020820"/>
            <a:ext cx="2756535" cy="1321435"/>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图片 10" descr="五经普LOGO透明底（长）"/>
          <p:cNvPicPr>
            <a:picLocks noChangeAspect="1"/>
          </p:cNvPicPr>
          <p:nvPr/>
        </p:nvPicPr>
        <p:blipFill>
          <a:blip r:embed="rId5" cstate="print"/>
          <a:srcRect r="77006"/>
          <a:stretch>
            <a:fillRect/>
          </a:stretch>
        </p:blipFill>
        <p:spPr>
          <a:xfrm>
            <a:off x="-76200" y="-225425"/>
            <a:ext cx="849630" cy="1155065"/>
          </a:xfrm>
          <a:prstGeom prst="rect">
            <a:avLst/>
          </a:prstGeom>
        </p:spPr>
      </p:pic>
      <p:sp>
        <p:nvSpPr>
          <p:cNvPr id="12" name="文本框 11"/>
          <p:cNvSpPr txBox="1"/>
          <p:nvPr/>
        </p:nvSpPr>
        <p:spPr>
          <a:xfrm>
            <a:off x="820420" y="121920"/>
            <a:ext cx="4306570" cy="460375"/>
          </a:xfrm>
          <a:prstGeom prst="rect">
            <a:avLst/>
          </a:prstGeom>
          <a:noFill/>
        </p:spPr>
        <p:txBody>
          <a:bodyPr wrap="square" rtlCol="0" anchor="t">
            <a:spAutoFit/>
          </a:bodyPr>
          <a:lstStyle/>
          <a:p>
            <a:pPr algn="l"/>
            <a:r>
              <a:rPr lang="zh-CN" altLang="zh-CN" sz="2400" dirty="0">
                <a:solidFill>
                  <a:schemeClr val="accent5"/>
                </a:solidFill>
                <a:latin typeface="方正小标宋简体" panose="02010601030101010101" charset="-122"/>
                <a:ea typeface="方正小标宋简体" panose="02010601030101010101" charset="-122"/>
                <a:sym typeface="+mn-ea"/>
              </a:rPr>
              <a:t>房地产开发经营企业资质等级</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4" name="图片 3" descr="601基本情况续表"/>
          <p:cNvPicPr>
            <a:picLocks noChangeAspect="1"/>
          </p:cNvPicPr>
          <p:nvPr/>
        </p:nvPicPr>
        <p:blipFill>
          <a:blip r:embed="rId3"/>
          <a:srcRect t="43861"/>
          <a:stretch>
            <a:fillRect/>
          </a:stretch>
        </p:blipFill>
        <p:spPr>
          <a:xfrm>
            <a:off x="1694180" y="1006475"/>
            <a:ext cx="9025255" cy="5272405"/>
          </a:xfrm>
          <a:prstGeom prst="rect">
            <a:avLst/>
          </a:prstGeom>
        </p:spPr>
      </p:pic>
      <p:sp>
        <p:nvSpPr>
          <p:cNvPr id="5" name="矩形 4"/>
          <p:cNvSpPr/>
          <p:nvPr/>
        </p:nvSpPr>
        <p:spPr>
          <a:xfrm>
            <a:off x="2255520" y="2446020"/>
            <a:ext cx="8075930" cy="2334895"/>
          </a:xfrm>
          <a:prstGeom prst="rect">
            <a:avLst/>
          </a:prstGeom>
          <a:noFill/>
          <a:ln w="28575">
            <a:solidFill>
              <a:srgbClr val="FF0000"/>
            </a:solidFill>
          </a:ln>
          <a:extLst>
            <a:ext uri="{909E8E84-426E-40DD-AFC4-6F175D3DCCD1}">
              <a14:hiddenFill xmlns=""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6" name="文本框 5"/>
          <p:cNvSpPr txBox="1"/>
          <p:nvPr/>
        </p:nvSpPr>
        <p:spPr>
          <a:xfrm>
            <a:off x="309880" y="2728595"/>
            <a:ext cx="1872615" cy="1255728"/>
          </a:xfrm>
          <a:prstGeom prst="rect">
            <a:avLst/>
          </a:prstGeom>
          <a:noFill/>
        </p:spPr>
        <p:txBody>
          <a:bodyPr wrap="square" rtlCol="0" anchor="t">
            <a:spAutoFit/>
          </a:bodyPr>
          <a:lstStyle/>
          <a:p>
            <a:pPr>
              <a:lnSpc>
                <a:spcPct val="140000"/>
              </a:lnSpc>
            </a:pPr>
            <a:r>
              <a:rPr lang="zh-CN" altLang="en-US" dirty="0">
                <a:solidFill>
                  <a:schemeClr val="accent1"/>
                </a:solidFill>
                <a:latin typeface="+mn-ea"/>
                <a:cs typeface="+mn-ea"/>
                <a:sym typeface="+mn-ea"/>
              </a:rPr>
              <a:t>批发和零售业</a:t>
            </a:r>
            <a:endParaRPr lang="zh-CN" altLang="en-US" dirty="0">
              <a:latin typeface="+mn-ea"/>
              <a:cs typeface="+mn-ea"/>
              <a:sym typeface="+mn-ea"/>
            </a:endParaRPr>
          </a:p>
          <a:p>
            <a:pPr>
              <a:lnSpc>
                <a:spcPct val="140000"/>
              </a:lnSpc>
            </a:pPr>
            <a:r>
              <a:rPr lang="zh-CN" altLang="en-US" dirty="0">
                <a:solidFill>
                  <a:schemeClr val="accent1"/>
                </a:solidFill>
                <a:latin typeface="+mn-ea"/>
                <a:cs typeface="+mn-ea"/>
                <a:sym typeface="+mn-ea"/>
              </a:rPr>
              <a:t>住宿和餐饮业</a:t>
            </a:r>
            <a:endParaRPr lang="zh-CN" altLang="en-US" dirty="0">
              <a:latin typeface="+mn-ea"/>
              <a:cs typeface="+mn-ea"/>
              <a:sym typeface="+mn-ea"/>
            </a:endParaRPr>
          </a:p>
          <a:p>
            <a:pPr>
              <a:lnSpc>
                <a:spcPct val="140000"/>
              </a:lnSpc>
            </a:pPr>
            <a:r>
              <a:rPr lang="zh-CN" altLang="en-US" dirty="0" smtClean="0">
                <a:latin typeface="+mn-ea"/>
                <a:cs typeface="+mn-ea"/>
                <a:sym typeface="+mn-ea"/>
              </a:rPr>
              <a:t>单位填报</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sp>
        <p:nvSpPr>
          <p:cNvPr id="2" name="文本框 1"/>
          <p:cNvSpPr txBox="1"/>
          <p:nvPr/>
        </p:nvSpPr>
        <p:spPr>
          <a:xfrm>
            <a:off x="1892300" y="2459990"/>
            <a:ext cx="8212455" cy="2861310"/>
          </a:xfrm>
          <a:prstGeom prst="rect">
            <a:avLst/>
          </a:prstGeom>
          <a:noFill/>
        </p:spPr>
        <p:txBody>
          <a:bodyPr wrap="square" rtlCol="0" anchor="t">
            <a:spAutoFit/>
            <a:scene3d>
              <a:camera prst="orthographicFront"/>
              <a:lightRig rig="threePt" dir="t"/>
            </a:scene3d>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sym typeface="+mn-ea"/>
              </a:rPr>
              <a:t>法人单位所属产业活动单位情况</a:t>
            </a:r>
            <a:endParaRPr kumimoji="0" lang="en-US" altLang="zh-CN" sz="6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r>
              <a:rPr lang="en-US" altLang="zh-CN"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601-1</a:t>
            </a: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5" name="图片 4" descr="法人单位所属产业活动情况"/>
          <p:cNvPicPr>
            <a:picLocks noChangeAspect="1"/>
          </p:cNvPicPr>
          <p:nvPr/>
        </p:nvPicPr>
        <p:blipFill>
          <a:blip r:embed="rId3"/>
          <a:srcRect t="1780" b="25113"/>
          <a:stretch>
            <a:fillRect/>
          </a:stretch>
        </p:blipFill>
        <p:spPr>
          <a:xfrm>
            <a:off x="1109980" y="726440"/>
            <a:ext cx="8798560" cy="5775325"/>
          </a:xfrm>
          <a:prstGeom prst="rect">
            <a:avLst/>
          </a:prstGeom>
        </p:spPr>
      </p:pic>
      <p:sp>
        <p:nvSpPr>
          <p:cNvPr id="6" name="圆角矩形 5"/>
          <p:cNvSpPr/>
          <p:nvPr/>
        </p:nvSpPr>
        <p:spPr>
          <a:xfrm>
            <a:off x="4433570" y="5373370"/>
            <a:ext cx="1286510" cy="86741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rgbClr val="C00000"/>
              </a:solidFill>
              <a:latin typeface="楷体" panose="02010609060101010101" pitchFamily="49" charset="-122"/>
              <a:ea typeface="楷体" panose="02010609060101010101" pitchFamily="49" charset="-122"/>
            </a:endParaRPr>
          </a:p>
        </p:txBody>
      </p:sp>
      <p:sp>
        <p:nvSpPr>
          <p:cNvPr id="7" name="圆角矩形 6"/>
          <p:cNvSpPr/>
          <p:nvPr/>
        </p:nvSpPr>
        <p:spPr>
          <a:xfrm>
            <a:off x="8048625" y="2529840"/>
            <a:ext cx="1105535" cy="103695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rgbClr val="C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产业活动单位情况</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155700" y="1073785"/>
            <a:ext cx="9345930" cy="4260141"/>
          </a:xfrm>
          <a:prstGeom prst="rect">
            <a:avLst/>
          </a:prstGeom>
          <a:noFill/>
        </p:spPr>
        <p:txBody>
          <a:bodyPr wrap="square" rtlCol="0">
            <a:spAutoFit/>
          </a:bodyPr>
          <a:lstStyle/>
          <a:p>
            <a:pPr algn="l" eaLnBrk="1" latinLnBrk="0" hangingPunct="1">
              <a:lnSpc>
                <a:spcPts val="2780"/>
              </a:lnSpc>
              <a:spcBef>
                <a:spcPts val="300"/>
              </a:spcBef>
              <a:spcAft>
                <a:spcPts val="12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nSpc>
                <a:spcPts val="2780"/>
              </a:lnSpc>
              <a:spcBef>
                <a:spcPts val="300"/>
              </a:spcBef>
              <a:spcAft>
                <a:spcPts val="300"/>
              </a:spcAft>
            </a:pPr>
            <a:r>
              <a:rPr lang="en-US" altLang="zh-CN" sz="2400" dirty="0" smtClean="0">
                <a:solidFill>
                  <a:schemeClr val="tx1"/>
                </a:solidFill>
                <a:latin typeface="仿宋_GB2312" panose="02010609030101010101" charset="-122"/>
                <a:ea typeface="仿宋_GB2312" panose="02010609030101010101" charset="-122"/>
                <a:sym typeface="+mn-ea"/>
              </a:rPr>
              <a:t>  </a:t>
            </a:r>
            <a:r>
              <a:rPr lang="en-US" altLang="zh-CN" sz="2400" dirty="0" smtClean="0">
                <a:latin typeface="仿宋_GB2312" panose="02010609030101010101" charset="-122"/>
                <a:ea typeface="仿宋_GB2312" panose="02010609030101010101" charset="-122"/>
                <a:cs typeface="仿宋_GB2312" panose="02010609030101010101" charset="-122"/>
                <a:sym typeface="+mn-ea"/>
              </a:rPr>
              <a:t>1.</a:t>
            </a:r>
            <a:r>
              <a:rPr lang="zh-CN" altLang="zh-CN" sz="2400" dirty="0" smtClean="0">
                <a:latin typeface="仿宋_GB2312" panose="02010609030101010101" charset="-122"/>
                <a:ea typeface="仿宋_GB2312" panose="02010609030101010101" charset="-122"/>
                <a:cs typeface="仿宋_GB2312" panose="02010609030101010101" charset="-122"/>
                <a:sym typeface="+mn-ea"/>
              </a:rPr>
              <a:t>如果</a:t>
            </a:r>
            <a:r>
              <a:rPr lang="en-US" altLang="zh-CN" sz="2400" dirty="0" smtClean="0">
                <a:latin typeface="仿宋_GB2312" panose="02010609030101010101" charset="-122"/>
                <a:ea typeface="仿宋_GB2312" panose="02010609030101010101" charset="-122"/>
                <a:cs typeface="仿宋_GB2312" panose="02010609030101010101" charset="-122"/>
                <a:sym typeface="+mn-ea"/>
              </a:rPr>
              <a:t>601</a:t>
            </a:r>
            <a:r>
              <a:rPr lang="zh-CN" altLang="zh-CN" sz="2400" dirty="0" smtClean="0">
                <a:latin typeface="仿宋_GB2312" panose="02010609030101010101" charset="-122"/>
                <a:ea typeface="仿宋_GB2312" panose="02010609030101010101" charset="-122"/>
                <a:cs typeface="仿宋_GB2312" panose="02010609030101010101" charset="-122"/>
                <a:sym typeface="+mn-ea"/>
              </a:rPr>
              <a:t>表212栏“本法人单位是否有下属产业活动单位”选择的是</a:t>
            </a:r>
            <a:r>
              <a:rPr lang="en-US" altLang="zh-CN" sz="2400" dirty="0" smtClean="0">
                <a:latin typeface="仿宋_GB2312" panose="02010609030101010101" charset="-122"/>
                <a:ea typeface="仿宋_GB2312" panose="02010609030101010101" charset="-122"/>
                <a:cs typeface="仿宋_GB2312" panose="02010609030101010101" charset="-122"/>
                <a:sym typeface="+mn-ea"/>
              </a:rPr>
              <a:t>1</a:t>
            </a:r>
            <a:r>
              <a:rPr lang="zh-CN" altLang="zh-CN" sz="2400" dirty="0" smtClean="0">
                <a:latin typeface="仿宋_GB2312" panose="02010609030101010101" charset="-122"/>
                <a:ea typeface="仿宋_GB2312" panose="02010609030101010101" charset="-122"/>
                <a:cs typeface="仿宋_GB2312" panose="02010609030101010101" charset="-122"/>
                <a:sym typeface="+mn-ea"/>
              </a:rPr>
              <a:t>，则</a:t>
            </a:r>
            <a:r>
              <a:rPr lang="en-US" altLang="zh-CN" sz="2400" dirty="0" smtClean="0">
                <a:latin typeface="仿宋_GB2312" panose="02010609030101010101" charset="-122"/>
                <a:ea typeface="仿宋_GB2312" panose="02010609030101010101" charset="-122"/>
                <a:cs typeface="仿宋_GB2312" panose="02010609030101010101" charset="-122"/>
                <a:sym typeface="+mn-ea"/>
              </a:rPr>
              <a:t>601</a:t>
            </a:r>
            <a:r>
              <a:rPr lang="zh-CN" altLang="zh-CN" sz="2400" dirty="0" smtClean="0">
                <a:latin typeface="仿宋_GB2312" panose="02010609030101010101" charset="-122"/>
                <a:ea typeface="仿宋_GB2312" panose="02010609030101010101" charset="-122"/>
                <a:cs typeface="仿宋_GB2312" panose="02010609030101010101" charset="-122"/>
                <a:sym typeface="+mn-ea"/>
              </a:rPr>
              <a:t>-</a:t>
            </a:r>
            <a:r>
              <a:rPr lang="en-US" altLang="zh-CN" sz="2400" dirty="0" smtClean="0">
                <a:latin typeface="仿宋_GB2312" panose="02010609030101010101" charset="-122"/>
                <a:ea typeface="仿宋_GB2312" panose="02010609030101010101" charset="-122"/>
                <a:cs typeface="仿宋_GB2312" panose="02010609030101010101" charset="-122"/>
                <a:sym typeface="+mn-ea"/>
              </a:rPr>
              <a:t>1</a:t>
            </a:r>
            <a:r>
              <a:rPr lang="zh-CN" altLang="zh-CN" sz="2400" dirty="0" smtClean="0">
                <a:latin typeface="仿宋_GB2312" panose="02010609030101010101" charset="-122"/>
                <a:ea typeface="仿宋_GB2312" panose="02010609030101010101" charset="-122"/>
                <a:cs typeface="仿宋_GB2312" panose="02010609030101010101" charset="-122"/>
                <a:sym typeface="+mn-ea"/>
              </a:rPr>
              <a:t>表产业活动单位总计数不能为空，必须大于等于2</a:t>
            </a:r>
            <a:endParaRPr lang="en-US" altLang="zh-CN" sz="2400" dirty="0" smtClean="0">
              <a:latin typeface="仿宋_GB2312" panose="02010609030101010101" charset="-122"/>
              <a:ea typeface="仿宋_GB2312" panose="02010609030101010101" charset="-122"/>
              <a:cs typeface="仿宋_GB2312" panose="02010609030101010101" charset="-122"/>
              <a:sym typeface="+mn-ea"/>
            </a:endParaRPr>
          </a:p>
          <a:p>
            <a:pPr>
              <a:lnSpc>
                <a:spcPts val="2780"/>
              </a:lnSpc>
              <a:spcBef>
                <a:spcPts val="300"/>
              </a:spcBef>
              <a:spcAft>
                <a:spcPts val="300"/>
              </a:spcAft>
            </a:pPr>
            <a:r>
              <a:rPr lang="en-US" altLang="zh-CN" sz="2400" dirty="0" smtClean="0">
                <a:latin typeface="仿宋_GB2312" panose="02010609030101010101" charset="-122"/>
                <a:ea typeface="仿宋_GB2312" panose="02010609030101010101" charset="-122"/>
                <a:sym typeface="+mn-ea"/>
              </a:rPr>
              <a:t>  2.</a:t>
            </a:r>
            <a:r>
              <a:rPr lang="zh-CN" altLang="en-US" sz="2400" dirty="0" smtClean="0">
                <a:latin typeface="仿宋_GB2312" panose="02010609030101010101" charset="-122"/>
                <a:ea typeface="仿宋_GB2312" panose="02010609030101010101" charset="-122"/>
                <a:sym typeface="+mn-ea"/>
              </a:rPr>
              <a:t>产业活动单位个数应按照分支机构数量填写</a:t>
            </a:r>
            <a:r>
              <a:rPr lang="en-US" altLang="zh-CN" sz="2400" dirty="0" smtClean="0">
                <a:latin typeface="仿宋_GB2312" panose="02010609030101010101" charset="-122"/>
                <a:ea typeface="仿宋_GB2312" panose="02010609030101010101" charset="-122"/>
                <a:sym typeface="+mn-ea"/>
              </a:rPr>
              <a:t>N+1</a:t>
            </a:r>
            <a:r>
              <a:rPr lang="zh-CN" altLang="en-US" sz="2400" dirty="0" smtClean="0">
                <a:latin typeface="仿宋_GB2312" panose="02010609030101010101" charset="-122"/>
                <a:ea typeface="仿宋_GB2312" panose="02010609030101010101" charset="-122"/>
                <a:sym typeface="+mn-ea"/>
              </a:rPr>
              <a:t>个，也就是</a:t>
            </a:r>
            <a:r>
              <a:rPr lang="en-US" altLang="zh-CN" sz="2400" dirty="0" smtClean="0">
                <a:latin typeface="仿宋_GB2312" panose="02010609030101010101" charset="-122"/>
                <a:ea typeface="仿宋_GB2312" panose="02010609030101010101" charset="-122"/>
                <a:sym typeface="+mn-ea"/>
              </a:rPr>
              <a:t>N</a:t>
            </a:r>
            <a:r>
              <a:rPr lang="zh-CN" altLang="en-US" sz="2400" dirty="0" smtClean="0">
                <a:latin typeface="仿宋_GB2312" panose="02010609030101010101" charset="-122"/>
                <a:ea typeface="仿宋_GB2312" panose="02010609030101010101" charset="-122"/>
                <a:sym typeface="+mn-ea"/>
              </a:rPr>
              <a:t>个分支机构</a:t>
            </a:r>
            <a:r>
              <a:rPr lang="en-US" altLang="zh-CN" sz="2400" dirty="0" smtClean="0">
                <a:latin typeface="仿宋_GB2312" panose="02010609030101010101" charset="-122"/>
                <a:ea typeface="仿宋_GB2312" panose="02010609030101010101" charset="-122"/>
                <a:sym typeface="+mn-ea"/>
              </a:rPr>
              <a:t>+1</a:t>
            </a:r>
            <a:r>
              <a:rPr lang="zh-CN" altLang="en-US" sz="2400" dirty="0" smtClean="0">
                <a:latin typeface="仿宋_GB2312" panose="02010609030101010101" charset="-122"/>
                <a:ea typeface="仿宋_GB2312" panose="02010609030101010101" charset="-122"/>
                <a:sym typeface="+mn-ea"/>
              </a:rPr>
              <a:t>个本部，同时填写单位个数一致的产业活动单位附表</a:t>
            </a:r>
          </a:p>
          <a:p>
            <a:pPr>
              <a:lnSpc>
                <a:spcPts val="278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mn-ea"/>
              </a:rPr>
              <a:t>  3.</a:t>
            </a:r>
            <a:r>
              <a:rPr lang="zh-CN" altLang="en-US" sz="2400" dirty="0" smtClean="0">
                <a:latin typeface="仿宋_GB2312" panose="02010609030101010101" charset="-122"/>
                <a:ea typeface="仿宋_GB2312" panose="02010609030101010101" charset="-122"/>
                <a:sym typeface="+mn-ea"/>
              </a:rPr>
              <a:t>下属产业活动单位清单中，必须</a:t>
            </a:r>
            <a:r>
              <a:rPr lang="zh-CN" altLang="en-US" sz="2400" b="1" dirty="0" smtClean="0">
                <a:solidFill>
                  <a:srgbClr val="0070C0"/>
                </a:solidFill>
                <a:latin typeface="仿宋_GB2312" panose="02010609030101010101" charset="-122"/>
                <a:ea typeface="仿宋_GB2312" panose="02010609030101010101" charset="-122"/>
                <a:sym typeface="+mn-ea"/>
              </a:rPr>
              <a:t>有且只有</a:t>
            </a:r>
            <a:r>
              <a:rPr lang="zh-CN" altLang="en-US" sz="2400" dirty="0" smtClean="0">
                <a:latin typeface="仿宋_GB2312" panose="02010609030101010101" charset="-122"/>
                <a:ea typeface="仿宋_GB2312" panose="02010609030101010101" charset="-122"/>
                <a:sym typeface="+mn-ea"/>
              </a:rPr>
              <a:t>一个本部，必须至少有一个非本部产业活动单位</a:t>
            </a:r>
          </a:p>
          <a:p>
            <a:pPr>
              <a:lnSpc>
                <a:spcPts val="278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mn-ea"/>
              </a:rPr>
              <a:t>  4.</a:t>
            </a:r>
            <a:r>
              <a:rPr lang="zh-CN" altLang="en-US" sz="2400" dirty="0" smtClean="0">
                <a:latin typeface="仿宋_GB2312" panose="02010609030101010101" charset="-122"/>
                <a:ea typeface="仿宋_GB2312" panose="02010609030101010101" charset="-122"/>
                <a:sym typeface="+mn-ea"/>
              </a:rPr>
              <a:t>已经依法获得法人资格的，不作为下属产业活动单位填报</a:t>
            </a:r>
          </a:p>
          <a:p>
            <a:pPr>
              <a:lnSpc>
                <a:spcPts val="278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mn-ea"/>
              </a:rPr>
              <a:t>  5.</a:t>
            </a:r>
            <a:r>
              <a:rPr lang="zh-CN" altLang="en-US" sz="2400" dirty="0" smtClean="0">
                <a:latin typeface="仿宋_GB2312" panose="02010609030101010101" charset="-122"/>
                <a:ea typeface="仿宋_GB2312" panose="02010609030101010101" charset="-122"/>
                <a:cs typeface="仿宋_GB2312" panose="02010609030101010101" charset="-122"/>
                <a:sym typeface="+mn-ea"/>
              </a:rPr>
              <a:t>视同法人不进行填报</a:t>
            </a:r>
          </a:p>
          <a:p>
            <a:pPr>
              <a:lnSpc>
                <a:spcPts val="2780"/>
              </a:lnSpc>
              <a:spcBef>
                <a:spcPts val="300"/>
              </a:spcBef>
              <a:spcAft>
                <a:spcPts val="300"/>
              </a:spcAft>
            </a:pPr>
            <a:r>
              <a:rPr lang="en-US" altLang="zh-CN" sz="2400" dirty="0" smtClean="0">
                <a:latin typeface="仿宋_GB2312" panose="02010609030101010101" charset="-122"/>
                <a:ea typeface="仿宋_GB2312" panose="02010609030101010101" charset="-122"/>
                <a:cs typeface="仿宋_GB2312" panose="02010609030101010101" charset="-122"/>
                <a:sym typeface="+mn-ea"/>
              </a:rPr>
              <a:t>  6.</a:t>
            </a:r>
            <a:r>
              <a:rPr lang="zh-CN" altLang="en-US" sz="2400" kern="100" dirty="0" smtClean="0">
                <a:latin typeface="仿宋_GB2312" panose="02010609030101010101" charset="-122"/>
                <a:ea typeface="仿宋_GB2312" panose="02010609030101010101" charset="-122"/>
                <a:cs typeface="黑体" panose="02010609060101010101" charset="-122"/>
                <a:sym typeface="Times New Roman" panose="02020603050405020304"/>
              </a:rPr>
              <a:t>境外（含港、澳、台地区）的产业活动单位不进行填报</a:t>
            </a:r>
            <a:endParaRPr lang="en-US" altLang="zh-CN" sz="2400" dirty="0" smtClean="0">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06"/>
          <a:stretch>
            <a:fillRect/>
          </a:stretch>
        </p:blipFill>
        <p:spPr>
          <a:xfrm>
            <a:off x="-76200" y="-225425"/>
            <a:ext cx="849630"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2010601030101010101" charset="-122"/>
                <a:ea typeface="方正小标宋简体" panose="02010601030101010101" charset="-122"/>
                <a:sym typeface="+mn-ea"/>
              </a:rPr>
              <a:t>产业活动单位情况</a:t>
            </a:r>
            <a:endParaRPr lang="zh-CN" sz="2400" dirty="0">
              <a:solidFill>
                <a:schemeClr val="accent5"/>
              </a:solidFill>
              <a:latin typeface="方正小标宋简体" panose="02010601030101010101" charset="-122"/>
              <a:ea typeface="方正小标宋简体" panose="02010601030101010101" charset="-122"/>
              <a:sym typeface="+mn-ea"/>
            </a:endParaRPr>
          </a:p>
        </p:txBody>
      </p:sp>
      <p:sp>
        <p:nvSpPr>
          <p:cNvPr id="5" name="文本框 4"/>
          <p:cNvSpPr txBox="1"/>
          <p:nvPr/>
        </p:nvSpPr>
        <p:spPr>
          <a:xfrm>
            <a:off x="1363443" y="779633"/>
            <a:ext cx="9227185" cy="5975995"/>
          </a:xfrm>
          <a:prstGeom prst="rect">
            <a:avLst/>
          </a:prstGeom>
          <a:noFill/>
        </p:spPr>
        <p:txBody>
          <a:bodyPr wrap="square" rtlCol="0">
            <a:spAutoFit/>
          </a:bodyPr>
          <a:lstStyle/>
          <a:p>
            <a:pPr algn="l" eaLnBrk="1" latinLnBrk="0" hangingPunct="1">
              <a:lnSpc>
                <a:spcPts val="2780"/>
              </a:lnSpc>
              <a:spcBef>
                <a:spcPts val="300"/>
              </a:spcBef>
              <a:spcAft>
                <a:spcPts val="12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50000"/>
              </a:lnSpc>
              <a:spcBef>
                <a:spcPts val="0"/>
              </a:spcBef>
              <a:spcAft>
                <a:spcPts val="6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 </a:t>
            </a: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7.</a:t>
            </a:r>
            <a:r>
              <a:rPr lang="zh-CN" altLang="en-US" sz="2400" dirty="0">
                <a:solidFill>
                  <a:schemeClr val="tx1"/>
                </a:solidFill>
                <a:latin typeface="仿宋_GB2312" panose="02010609030101010101" charset="-122"/>
                <a:ea typeface="仿宋_GB2312" panose="02010609030101010101" charset="-122"/>
                <a:cs typeface="楷体" panose="02010609060101010101" pitchFamily="49" charset="-122"/>
                <a:sym typeface="+mn-ea"/>
              </a:rPr>
              <a:t>本部的代码和单位详细名称有证照的，按证照填；无证照的，统一社会信用代码由统计机构赋临时代码、单位详细名称用法人单位详细名称（本部）；</a:t>
            </a:r>
          </a:p>
          <a:p>
            <a:pPr algn="l" eaLnBrk="1" latinLnBrk="0" hangingPunct="1">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8.</a:t>
            </a:r>
            <a:r>
              <a:rPr lang="zh-CN" altLang="en-US" sz="2400" dirty="0">
                <a:latin typeface="仿宋_GB2312" panose="02010609030101010101" charset="-122"/>
                <a:ea typeface="仿宋_GB2312" panose="02010609030101010101" charset="-122"/>
                <a:cs typeface="楷体" panose="02010609060101010101" pitchFamily="49" charset="-122"/>
                <a:sym typeface="+mn-ea"/>
              </a:rPr>
              <a:t>下属产业活动单位代码、名称不能与法人单位的重复；</a:t>
            </a:r>
          </a:p>
          <a:p>
            <a:pPr algn="l" eaLnBrk="1" latinLnBrk="0" hangingPunct="1">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9.</a:t>
            </a:r>
            <a:r>
              <a:rPr lang="zh-CN" altLang="en-US" sz="2400" dirty="0">
                <a:latin typeface="仿宋_GB2312" panose="02010609030101010101" charset="-122"/>
                <a:ea typeface="仿宋_GB2312" panose="02010609030101010101" charset="-122"/>
                <a:cs typeface="楷体" panose="02010609060101010101" pitchFamily="49" charset="-122"/>
                <a:sym typeface="+mn-ea"/>
              </a:rPr>
              <a:t>包括一产产业活动单位</a:t>
            </a:r>
            <a:r>
              <a:rPr lang="zh-CN" altLang="en-US" sz="2400" dirty="0" smtClean="0">
                <a:latin typeface="仿宋_GB2312" panose="02010609030101010101" charset="-122"/>
                <a:ea typeface="仿宋_GB2312" panose="02010609030101010101" charset="-122"/>
                <a:cs typeface="楷体" panose="02010609060101010101" pitchFamily="49" charset="-122"/>
                <a:sym typeface="+mn-ea"/>
              </a:rPr>
              <a:t>。</a:t>
            </a:r>
            <a:endParaRPr lang="en-US" altLang="zh-CN" sz="2400" dirty="0" smtClean="0">
              <a:latin typeface="仿宋_GB2312" panose="02010609030101010101" charset="-122"/>
              <a:ea typeface="仿宋_GB2312" panose="02010609030101010101" charset="-122"/>
              <a:cs typeface="楷体" panose="02010609060101010101" pitchFamily="49" charset="-122"/>
              <a:sym typeface="+mn-ea"/>
            </a:endParaRPr>
          </a:p>
          <a:p>
            <a:pPr>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10.</a:t>
            </a:r>
            <a:r>
              <a:rPr lang="zh-CN" altLang="en-US" sz="2400" dirty="0" smtClean="0">
                <a:latin typeface="仿宋_GB2312" panose="02010609030101010101" charset="-122"/>
                <a:ea typeface="仿宋_GB2312" panose="02010609030101010101" charset="-122"/>
                <a:cs typeface="楷体" panose="02010609060101010101" pitchFamily="49" charset="-122"/>
                <a:sym typeface="+mn-ea"/>
              </a:rPr>
              <a:t>分支机构本部的单位名称应填写“法人单位名称</a:t>
            </a:r>
            <a:r>
              <a:rPr lang="en-US" altLang="zh-CN" sz="2400" dirty="0" smtClean="0">
                <a:latin typeface="仿宋_GB2312" panose="02010609030101010101" charset="-122"/>
                <a:ea typeface="仿宋_GB2312" panose="02010609030101010101" charset="-122"/>
                <a:cs typeface="楷体" panose="02010609060101010101" pitchFamily="49" charset="-122"/>
                <a:sym typeface="+mn-ea"/>
              </a:rPr>
              <a:t>+</a:t>
            </a:r>
            <a:r>
              <a:rPr lang="zh-CN" altLang="en-US" sz="2400" dirty="0" smtClean="0">
                <a:latin typeface="仿宋_GB2312" panose="02010609030101010101" charset="-122"/>
                <a:ea typeface="仿宋_GB2312" panose="02010609030101010101" charset="-122"/>
                <a:cs typeface="楷体" panose="02010609060101010101" pitchFamily="49" charset="-122"/>
                <a:sym typeface="+mn-ea"/>
              </a:rPr>
              <a:t>（本部）”，例如“北京**有限责任公司（本部）”</a:t>
            </a:r>
            <a:endParaRPr lang="en-US" altLang="zh-CN" sz="2400" dirty="0" smtClean="0">
              <a:latin typeface="仿宋_GB2312" panose="02010609030101010101" charset="-122"/>
              <a:ea typeface="仿宋_GB2312" panose="02010609030101010101" charset="-122"/>
              <a:cs typeface="楷体" panose="02010609060101010101" pitchFamily="49" charset="-122"/>
              <a:sym typeface="+mn-ea"/>
            </a:endParaRPr>
          </a:p>
          <a:p>
            <a:pPr>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11.</a:t>
            </a:r>
            <a:r>
              <a:rPr lang="zh-CN" altLang="en-US"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注意</a:t>
            </a:r>
            <a:r>
              <a:rPr lang="zh-CN" altLang="en-US" sz="2400" dirty="0" smtClean="0">
                <a:latin typeface="仿宋_GB2312" panose="02010609030101010101" charset="-122"/>
                <a:ea typeface="仿宋_GB2312" panose="02010609030101010101" charset="-122"/>
                <a:cs typeface="仿宋_GB2312" panose="02010609030101010101" charset="-122"/>
                <a:sym typeface="+mn-ea"/>
              </a:rPr>
              <a:t>人员、收入集中于产业活动单位本部的情况审核</a:t>
            </a:r>
            <a:endParaRPr lang="en-US" altLang="zh-CN" sz="2400" dirty="0" smtClean="0">
              <a:latin typeface="仿宋_GB2312" panose="02010609030101010101" charset="-122"/>
              <a:ea typeface="仿宋_GB2312" panose="02010609030101010101" charset="-122"/>
              <a:cs typeface="仿宋_GB2312" panose="02010609030101010101" charset="-122"/>
              <a:sym typeface="+mn-ea"/>
            </a:endParaRPr>
          </a:p>
          <a:p>
            <a:pPr>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12.</a:t>
            </a:r>
            <a:r>
              <a:rPr lang="zh-CN" altLang="en-US"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注意产业活动单位填写数据和</a:t>
            </a: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611</a:t>
            </a:r>
            <a:r>
              <a:rPr lang="zh-CN" altLang="en-US"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表是否一致</a:t>
            </a:r>
            <a:endPar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3"/>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sp>
        <p:nvSpPr>
          <p:cNvPr id="2" name="文本框 1"/>
          <p:cNvSpPr txBox="1"/>
          <p:nvPr/>
        </p:nvSpPr>
        <p:spPr>
          <a:xfrm>
            <a:off x="1892300" y="2459990"/>
            <a:ext cx="8212455" cy="1938020"/>
          </a:xfrm>
          <a:prstGeom prst="rect">
            <a:avLst/>
          </a:prstGeom>
          <a:noFill/>
        </p:spPr>
        <p:txBody>
          <a:bodyPr wrap="square" rtlCol="0" anchor="t">
            <a:spAutoFit/>
            <a:scene3d>
              <a:camera prst="orthographicFront"/>
              <a:lightRig rig="threePt" dir="t"/>
            </a:scene3d>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sym typeface="+mn-ea"/>
              </a:rPr>
              <a:t>调查单位基本情况</a:t>
            </a:r>
            <a:endParaRPr kumimoji="0" lang="en-US" altLang="zh-CN" sz="6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r>
              <a:rPr lang="en-US" altLang="zh-CN"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601</a:t>
            </a: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调查单位基本情况</a:t>
            </a:r>
          </a:p>
        </p:txBody>
      </p:sp>
      <p:pic>
        <p:nvPicPr>
          <p:cNvPr id="2" name="图片 1" descr="601基本情况"/>
          <p:cNvPicPr>
            <a:picLocks noChangeAspect="1"/>
          </p:cNvPicPr>
          <p:nvPr/>
        </p:nvPicPr>
        <p:blipFill>
          <a:blip r:embed="rId3">
            <a:lum contrast="6000"/>
          </a:blip>
          <a:stretch>
            <a:fillRect/>
          </a:stretch>
        </p:blipFill>
        <p:spPr>
          <a:xfrm>
            <a:off x="246380" y="661035"/>
            <a:ext cx="5705475" cy="5922645"/>
          </a:xfrm>
          <a:prstGeom prst="rect">
            <a:avLst/>
          </a:prstGeom>
        </p:spPr>
      </p:pic>
      <p:pic>
        <p:nvPicPr>
          <p:cNvPr id="4" name="图片 3" descr="601基本情况续表"/>
          <p:cNvPicPr>
            <a:picLocks noChangeAspect="1"/>
          </p:cNvPicPr>
          <p:nvPr/>
        </p:nvPicPr>
        <p:blipFill>
          <a:blip r:embed="rId4"/>
          <a:stretch>
            <a:fillRect/>
          </a:stretch>
        </p:blipFill>
        <p:spPr>
          <a:xfrm>
            <a:off x="6017260" y="646430"/>
            <a:ext cx="5688330" cy="5918835"/>
          </a:xfrm>
          <a:prstGeom prst="rect">
            <a:avLst/>
          </a:prstGeom>
        </p:spPr>
      </p:pic>
      <p:sp>
        <p:nvSpPr>
          <p:cNvPr id="82" name="爆炸形 1 81"/>
          <p:cNvSpPr/>
          <p:nvPr/>
        </p:nvSpPr>
        <p:spPr>
          <a:xfrm rot="21120000">
            <a:off x="8549005" y="3735705"/>
            <a:ext cx="3322955" cy="1549400"/>
          </a:xfrm>
          <a:prstGeom prst="irregularSeal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rPr>
              <a:t>灰底指标</a:t>
            </a:r>
          </a:p>
          <a:p>
            <a:pPr algn="ctr"/>
            <a:r>
              <a:rPr lang="zh-CN" altLang="en-US" sz="2000">
                <a:solidFill>
                  <a:schemeClr val="tx1"/>
                </a:solidFill>
              </a:rPr>
              <a:t>采集时免填</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p>
        </p:txBody>
      </p:sp>
      <p:pic>
        <p:nvPicPr>
          <p:cNvPr id="2" name="图片 1" descr="601基本情况"/>
          <p:cNvPicPr>
            <a:picLocks noChangeAspect="1"/>
          </p:cNvPicPr>
          <p:nvPr/>
        </p:nvPicPr>
        <p:blipFill>
          <a:blip r:embed="rId3">
            <a:lum contrast="6000"/>
          </a:blip>
          <a:srcRect b="41836"/>
          <a:stretch>
            <a:fillRect/>
          </a:stretch>
        </p:blipFill>
        <p:spPr>
          <a:xfrm>
            <a:off x="1507490" y="924560"/>
            <a:ext cx="8694420" cy="5250180"/>
          </a:xfrm>
          <a:prstGeom prst="rect">
            <a:avLst/>
          </a:prstGeom>
        </p:spPr>
      </p:pic>
      <p:cxnSp>
        <p:nvCxnSpPr>
          <p:cNvPr id="3" name="直接连接符 2"/>
          <p:cNvCxnSpPr/>
          <p:nvPr/>
        </p:nvCxnSpPr>
        <p:spPr>
          <a:xfrm flipV="1">
            <a:off x="2677160" y="1510030"/>
            <a:ext cx="3830955" cy="2857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TABLE_ENDDRAG_ORIGIN_RECT" val="500*286"/>
  <p:tag name="TABLE_ENDDRAG_RECT" val="192*87*500*286"/>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875</TotalTime>
  <Words>4633</Words>
  <Application>WPS 演示</Application>
  <PresentationFormat>自定义</PresentationFormat>
  <Paragraphs>534</Paragraphs>
  <Slides>68</Slides>
  <Notes>11</Notes>
  <HiddenSlides>0</HiddenSlides>
  <MMClips>0</MMClips>
  <ScaleCrop>false</ScaleCrop>
  <HeadingPairs>
    <vt:vector size="4" baseType="variant">
      <vt:variant>
        <vt:lpstr>主题</vt:lpstr>
      </vt:variant>
      <vt:variant>
        <vt:i4>8</vt:i4>
      </vt:variant>
      <vt:variant>
        <vt:lpstr>幻灯片标题</vt:lpstr>
      </vt:variant>
      <vt:variant>
        <vt:i4>68</vt:i4>
      </vt:variant>
    </vt:vector>
  </HeadingPairs>
  <TitlesOfParts>
    <vt:vector size="76" baseType="lpstr">
      <vt:lpstr>Office 主题</vt:lpstr>
      <vt:lpstr>1_Office 主题</vt:lpstr>
      <vt:lpstr>2_Office 主题</vt:lpstr>
      <vt:lpstr>3_Office 主题</vt:lpstr>
      <vt:lpstr>4_Office 主题</vt:lpstr>
      <vt:lpstr>5_Office 主题</vt:lpstr>
      <vt:lpstr>6_Office 主题</vt: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新旧码转换方式：        建筑业企业资质等级编码由四位组成，第一位为序列码，第二位为级别码，第三、四位为专业码。代码含义及编码规则为：     1.序列代码：由一位字符组成，代表企业主项资质的资质序列。编码规则为：A.施工总承包  B.专业承包  （C.劳务分包）     2.级别代码：由一位数字组成，代表企业主项资质的级别。编码规则为：0.特级  1.一级  2.二级  3.三级  9.其他     3.专业代码：由两位数字组成，代表企业主项资质的类别。</vt:lpstr>
      <vt:lpstr>幻灯片 61</vt:lpstr>
      <vt:lpstr>幻灯片 62</vt:lpstr>
      <vt:lpstr>幻灯片 63</vt:lpstr>
      <vt:lpstr>幻灯片 64</vt:lpstr>
      <vt:lpstr>幻灯片 65</vt:lpstr>
      <vt:lpstr>幻灯片 66</vt:lpstr>
      <vt:lpstr>幻灯片 67</vt:lpstr>
      <vt:lpstr>幻灯片 68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USER-</cp:lastModifiedBy>
  <cp:revision>785</cp:revision>
  <dcterms:created xsi:type="dcterms:W3CDTF">2023-10-20T01:52:00Z</dcterms:created>
  <dcterms:modified xsi:type="dcterms:W3CDTF">2023-12-28T04:50:57Z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135F405E8D0B4CB3A65150A2CF05C1F3</vt:lpwstr>
  </property>
</Properties>
</file>