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Lst>
  <p:notesMasterIdLst>
    <p:notesMasterId r:id="rId9"/>
  </p:notesMasterIdLst>
  <p:handoutMasterIdLst>
    <p:handoutMasterId r:id="rId23"/>
  </p:handoutMasterIdLst>
  <p:sldIdLst>
    <p:sldId id="1575" r:id="rId8"/>
    <p:sldId id="1579" r:id="rId10"/>
    <p:sldId id="1580" r:id="rId11"/>
    <p:sldId id="1577" r:id="rId12"/>
    <p:sldId id="1581" r:id="rId13"/>
    <p:sldId id="1533" r:id="rId14"/>
    <p:sldId id="1582" r:id="rId15"/>
    <p:sldId id="1573" r:id="rId16"/>
    <p:sldId id="1583" r:id="rId17"/>
    <p:sldId id="1746" r:id="rId18"/>
    <p:sldId id="1747" r:id="rId19"/>
    <p:sldId id="1584" r:id="rId20"/>
    <p:sldId id="1585" r:id="rId21"/>
    <p:sldId id="281" r:id="rId22"/>
  </p:sldIdLst>
  <p:sldSz cx="12192000" cy="6858000" type="screen4x3"/>
  <p:notesSz cx="9926320" cy="666877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陶然(拟稿)" initials="x"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7E7"/>
    <a:srgbClr val="CBCBCB"/>
    <a:srgbClr val="FCBDFB"/>
    <a:srgbClr val="FFF4FE"/>
    <a:srgbClr val="C3C9EA"/>
    <a:srgbClr val="FFDFE9"/>
    <a:srgbClr val="F4FB92"/>
    <a:srgbClr val="FFFFD5"/>
    <a:srgbClr val="FFFF66"/>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275"/>
    <p:restoredTop sz="94660"/>
  </p:normalViewPr>
  <p:slideViewPr>
    <p:cSldViewPr showGuides="1">
      <p:cViewPr varScale="1">
        <p:scale>
          <a:sx n="69" d="100"/>
          <a:sy n="69" d="100"/>
        </p:scale>
        <p:origin x="101" y="648"/>
      </p:cViewPr>
      <p:guideLst>
        <p:guide orient="horz" pos="1931"/>
        <p:guide pos="27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1.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slide" Target="slides/slide10.xml"/><Relationship Id="rId17" Type="http://schemas.openxmlformats.org/officeDocument/2006/relationships/slide" Target="slides/slide9.xml"/><Relationship Id="rId16" Type="http://schemas.openxmlformats.org/officeDocument/2006/relationships/slide" Target="slides/slide8.xml"/><Relationship Id="rId15" Type="http://schemas.openxmlformats.org/officeDocument/2006/relationships/slide" Target="slides/slide7.xml"/><Relationship Id="rId14" Type="http://schemas.openxmlformats.org/officeDocument/2006/relationships/slide" Target="slides/slide6.xml"/><Relationship Id="rId13" Type="http://schemas.openxmlformats.org/officeDocument/2006/relationships/slide" Target="slides/slide5.xml"/><Relationship Id="rId12" Type="http://schemas.openxmlformats.org/officeDocument/2006/relationships/slide" Target="slides/slide4.xml"/><Relationship Id="rId11" Type="http://schemas.openxmlformats.org/officeDocument/2006/relationships/slide" Target="slides/slide3.xml"/><Relationship Id="rId10" Type="http://schemas.openxmlformats.org/officeDocument/2006/relationships/slide" Target="slides/slide2.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p:nvPr>
            <p:ph type="dt" sz="quarter" idx="1"/>
          </p:nvPr>
        </p:nvSpPr>
        <p:spPr>
          <a:xfrm>
            <a:off x="5622798" y="0"/>
            <a:ext cx="4301543" cy="334613"/>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p:nvPr>
            <p:ph type="ftr" sz="quarter" idx="2"/>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p:nvPr>
            <p:ph type="sldNum" sz="quarter" idx="3"/>
          </p:nvPr>
        </p:nvSpPr>
        <p:spPr>
          <a:xfrm>
            <a:off x="5622798" y="6334477"/>
            <a:ext cx="4301543" cy="334612"/>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p:nvPr>
            <p:ph type="dt" idx="1"/>
          </p:nvPr>
        </p:nvSpPr>
        <p:spPr>
          <a:xfrm>
            <a:off x="5622798" y="0"/>
            <a:ext cx="4301543" cy="334613"/>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p:nvPr>
            <p:ph type="sldImg" idx="2"/>
          </p:nvPr>
        </p:nvSpPr>
        <p:spPr>
          <a:xfrm>
            <a:off x="2962275" y="833438"/>
            <a:ext cx="4002088" cy="2251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p:nvPr>
            <p:ph type="body" sz="quarter" idx="3"/>
          </p:nvPr>
        </p:nvSpPr>
        <p:spPr>
          <a:xfrm>
            <a:off x="992664" y="3209498"/>
            <a:ext cx="7941310" cy="26259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p:nvPr>
            <p:ph type="ftr" sz="quarter" idx="4"/>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p:nvPr>
            <p:ph type="sldNum" sz="quarter" idx="5"/>
          </p:nvPr>
        </p:nvSpPr>
        <p:spPr>
          <a:xfrm>
            <a:off x="5622798" y="6334477"/>
            <a:ext cx="4301543" cy="334612"/>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normAutofit/>
          </a:bodyPr>
          <a:lstStyl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normAutofit/>
          </a:bodyPr>
          <a:lstStyle/>
          <a:p>
            <a:endParaRPr lang="zh-CN" altLang="en-US" dirty="0">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normAutofit/>
          </a:bodyPr>
          <a:lstStyle/>
          <a:p>
            <a:endParaRPr lang="zh-CN" altLang="en-US" dirty="0">
              <a:sym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p:nvPr>
        </p:nvSpPr>
        <p:spPr/>
      </p:sp>
      <p:sp>
        <p:nvSpPr>
          <p:cNvPr id="3" name="备注占位符 2"/>
          <p:cNvSpPr/>
          <p:nvPr>
            <p:ph type="body" idx="1"/>
          </p:nvPr>
        </p:nvSpPr>
        <p:spPr/>
        <p:txBody>
          <a:bodyPr>
            <a:normAutofit/>
          </a:bodyPr>
          <a:lstStyle/>
          <a:p>
            <a:endParaRPr lang="zh-CN" altLang="en-US" dirty="0">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Slide Image Placeholder 1"/>
          <p:cNvSpPr/>
          <p:nvPr>
            <p:ph type="sldImg" idx="2"/>
          </p:nvPr>
        </p:nvSpPr>
        <p:spPr/>
      </p:sp>
      <p:sp>
        <p:nvSpPr>
          <p:cNvPr id="3" name="Text Placeholder 2"/>
          <p:cNvSpPr/>
          <p:nvPr>
            <p:ph type="body" idx="3"/>
          </p:nvPr>
        </p:nvSpPr>
        <p:spPr/>
        <p:txBody>
          <a:bodyPr/>
          <a:p>
            <a:endParaRPr lang="zh-CN" altLang="en-US"/>
          </a:p>
        </p:txBody>
      </p:sp>
      <p:sp>
        <p:nvSpPr>
          <p:cNvPr id="4" name="Slide Number Placeholder 3"/>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endParaRPr lang="zh-CN" altLang="en-US" strike="noStrike" noProof="1"/>
          </a:p>
        </p:txBody>
      </p:sp>
      <p:sp>
        <p:nvSpPr>
          <p:cNvPr id="3" name="副标题 2"/>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idx="1"/>
          </p:nvPr>
        </p:nvSpPr>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endParaRPr lang="zh-CN" altLang="en-US" strike="noStrike" noProof="1"/>
          </a:p>
        </p:txBody>
      </p:sp>
      <p:sp>
        <p:nvSpPr>
          <p:cNvPr id="4" name="日期占位符 3"/>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p:nvPr>
            <p:ph sz="half" idx="1"/>
          </p:nvPr>
        </p:nvSpPr>
        <p:spPr>
          <a:xfrm>
            <a:off x="838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p:nvPr>
            <p:ph sz="half" idx="2"/>
          </p:nvPr>
        </p:nvSpPr>
        <p:spPr>
          <a:xfrm>
            <a:off x="6172200" y="1825625"/>
            <a:ext cx="5181600" cy="435133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日期占位符 4"/>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p:nvPr>
            <p:ph type="title"/>
          </p:nvPr>
        </p:nvSpPr>
        <p:spPr>
          <a:xfrm>
            <a:off x="839788" y="365125"/>
            <a:ext cx="10515600" cy="1325563"/>
          </a:xfrm>
        </p:spPr>
        <p:txBody>
          <a:bodyPr/>
          <a:lstStyle/>
          <a:p>
            <a:pPr fontAlgn="base"/>
            <a:r>
              <a:rPr lang="zh-CN" altLang="en-US" strike="noStrike" noProof="1"/>
              <a:t>单击此处编辑母版标题样式</a:t>
            </a:r>
            <a:endParaRPr lang="zh-CN" altLang="en-US" strike="noStrike" noProof="1"/>
          </a:p>
        </p:txBody>
      </p:sp>
      <p:sp>
        <p:nvSpPr>
          <p:cNvPr id="3" name="文本占位符 2"/>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4" name="内容占位符 3"/>
          <p:cNvSpPr/>
          <p:nvPr>
            <p:ph sz="half" idx="2"/>
          </p:nvPr>
        </p:nvSpPr>
        <p:spPr>
          <a:xfrm>
            <a:off x="839788" y="2505075"/>
            <a:ext cx="5157787"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endParaRPr lang="zh-CN" altLang="en-US" strike="noStrike" noProof="1"/>
          </a:p>
        </p:txBody>
      </p:sp>
      <p:sp>
        <p:nvSpPr>
          <p:cNvPr id="6" name="内容占位符 5"/>
          <p:cNvSpPr/>
          <p:nvPr>
            <p:ph sz="quarter" idx="4"/>
          </p:nvPr>
        </p:nvSpPr>
        <p:spPr>
          <a:xfrm>
            <a:off x="6172200" y="2505075"/>
            <a:ext cx="5183188" cy="3684588"/>
          </a:xfrm>
        </p:spPr>
        <p:txBody>
          <a:body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日期占位符 6"/>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日期占位符 2"/>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1027"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2051"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3075"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5123"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endParaRPr lang="zh-CN" altLang="en-US" dirty="0"/>
          </a:p>
        </p:txBody>
      </p:sp>
      <p:sp>
        <p:nvSpPr>
          <p:cNvPr id="4099" name="文本占位符 2"/>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3.png"/><Relationship Id="rId3" Type="http://schemas.openxmlformats.org/officeDocument/2006/relationships/tags" Target="../tags/tag5.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3.png"/><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8.xml"/><Relationship Id="rId4" Type="http://schemas.openxmlformats.org/officeDocument/2006/relationships/image" Target="../media/image3.png"/><Relationship Id="rId3" Type="http://schemas.openxmlformats.org/officeDocument/2006/relationships/tags" Target="../tags/tag7.xml"/><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8.xml"/><Relationship Id="rId4" Type="http://schemas.openxmlformats.org/officeDocument/2006/relationships/image" Target="../media/image3.png"/><Relationship Id="rId3" Type="http://schemas.openxmlformats.org/officeDocument/2006/relationships/tags" Target="../tags/tag8.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8.xml"/><Relationship Id="rId4" Type="http://schemas.openxmlformats.org/officeDocument/2006/relationships/image" Target="../media/image3.png"/><Relationship Id="rId3" Type="http://schemas.openxmlformats.org/officeDocument/2006/relationships/tags" Target="../tags/tag1.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3.png"/><Relationship Id="rId3" Type="http://schemas.openxmlformats.org/officeDocument/2006/relationships/tags" Target="../tags/tag2.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8.xml"/><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8.xml"/><Relationship Id="rId5" Type="http://schemas.openxmlformats.org/officeDocument/2006/relationships/image" Target="../media/image6.jpeg"/><Relationship Id="rId4" Type="http://schemas.openxmlformats.org/officeDocument/2006/relationships/image" Target="../media/image3.png"/><Relationship Id="rId3" Type="http://schemas.openxmlformats.org/officeDocument/2006/relationships/tags" Target="../tags/tag4.xml"/><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矩形 116"/>
          <p:cNvSpPr/>
          <p:nvPr/>
        </p:nvSpPr>
        <p:spPr>
          <a:xfrm>
            <a:off x="10879773" y="394811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6146" name="图片 6"/>
          <p:cNvPicPr>
            <a:picLocks noChangeAspect="1"/>
          </p:cNvPicPr>
          <p:nvPr/>
        </p:nvPicPr>
        <p:blipFill>
          <a:blip r:embed="rId1" cstate="print"/>
          <a:stretch>
            <a:fillRect/>
          </a:stretch>
        </p:blipFill>
        <p:spPr>
          <a:xfrm>
            <a:off x="6326188" y="5200650"/>
            <a:ext cx="5865812" cy="1657350"/>
          </a:xfrm>
          <a:prstGeom prst="rect">
            <a:avLst/>
          </a:prstGeom>
          <a:noFill/>
          <a:ln w="9525">
            <a:noFill/>
          </a:ln>
        </p:spPr>
      </p:pic>
      <p:sp>
        <p:nvSpPr>
          <p:cNvPr id="48" name="任意多边形 47"/>
          <p:cNvSpPr/>
          <p:nvPr/>
        </p:nvSpPr>
        <p:spPr>
          <a:xfrm rot="5400000">
            <a:off x="3730798" y="-3008168"/>
            <a:ext cx="915658" cy="8386780"/>
          </a:xfrm>
          <a:custGeom>
            <a:avLst/>
            <a:gdLst>
              <a:gd name="connsiteX0" fmla="*/ 0 w 990604"/>
              <a:gd name="connsiteY0" fmla="*/ 5956738 h 5956738"/>
              <a:gd name="connsiteX1" fmla="*/ 0 w 990604"/>
              <a:gd name="connsiteY1" fmla="*/ 317938 h 5956738"/>
              <a:gd name="connsiteX2" fmla="*/ 6 w 990604"/>
              <a:gd name="connsiteY2" fmla="*/ 317938 h 5956738"/>
              <a:gd name="connsiteX3" fmla="*/ 495305 w 990604"/>
              <a:gd name="connsiteY3" fmla="*/ 0 h 5956738"/>
              <a:gd name="connsiteX4" fmla="*/ 990604 w 990604"/>
              <a:gd name="connsiteY4" fmla="*/ 317938 h 5956738"/>
              <a:gd name="connsiteX5" fmla="*/ 990601 w 990604"/>
              <a:gd name="connsiteY5" fmla="*/ 317938 h 5956738"/>
              <a:gd name="connsiteX6" fmla="*/ 990601 w 990604"/>
              <a:gd name="connsiteY6" fmla="*/ 5956738 h 595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4" h="5956738">
                <a:moveTo>
                  <a:pt x="0" y="5956738"/>
                </a:moveTo>
                <a:lnTo>
                  <a:pt x="0" y="317938"/>
                </a:lnTo>
                <a:lnTo>
                  <a:pt x="6" y="317938"/>
                </a:lnTo>
                <a:lnTo>
                  <a:pt x="495305" y="0"/>
                </a:lnTo>
                <a:lnTo>
                  <a:pt x="990604" y="317938"/>
                </a:lnTo>
                <a:lnTo>
                  <a:pt x="990601" y="317938"/>
                </a:lnTo>
                <a:lnTo>
                  <a:pt x="990601" y="5956738"/>
                </a:lnTo>
                <a:close/>
              </a:path>
            </a:pathLst>
          </a:cu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69" name="矩形 1068"/>
          <p:cNvSpPr/>
          <p:nvPr/>
        </p:nvSpPr>
        <p:spPr>
          <a:xfrm>
            <a:off x="11090910" y="4186238"/>
            <a:ext cx="476250" cy="4762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912178" y="248507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2054" name="文本框 62"/>
          <p:cNvSpPr txBox="1"/>
          <p:nvPr/>
        </p:nvSpPr>
        <p:spPr>
          <a:xfrm>
            <a:off x="2024034" y="857232"/>
            <a:ext cx="5724644" cy="646331"/>
          </a:xfrm>
          <a:prstGeom prst="rect">
            <a:avLst/>
          </a:prstGeom>
          <a:noFill/>
          <a:ln w="9525">
            <a:noFill/>
          </a:ln>
        </p:spPr>
        <p:txBody>
          <a:bodyPr wrap="none">
            <a:spAutoFit/>
          </a:bodyPr>
          <a:lstStyle/>
          <a:p>
            <a:pPr marR="0" defTabSz="914400">
              <a:buClrTx/>
              <a:buSzTx/>
              <a:buFontTx/>
              <a:buNone/>
            </a:pPr>
            <a:r>
              <a:rPr kumimoji="0" lang="zh-CN" altLang="en-US" sz="36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rPr>
              <a:t>北京市第五次全国经济普查</a:t>
            </a:r>
            <a:endParaRPr kumimoji="0" lang="zh-CN" altLang="en-US" sz="3600" kern="1200" cap="none" spc="0" normalizeH="0" baseline="0" noProof="1">
              <a:ln w="9525" cmpd="sng">
                <a:solidFill>
                  <a:schemeClr val="bg1"/>
                </a:solidFill>
                <a:prstDash val="solid"/>
              </a:ln>
              <a:solidFill>
                <a:schemeClr val="bg1"/>
              </a:solidFill>
              <a:effectLst>
                <a:glow rad="38100">
                  <a:schemeClr val="accent1">
                    <a:alpha val="40000"/>
                  </a:schemeClr>
                </a:glow>
              </a:effectLst>
              <a:latin typeface="方正小标宋简体" panose="03000509000000000000" charset="-122"/>
              <a:ea typeface="方正小标宋简体" panose="03000509000000000000" charset="-122"/>
              <a:cs typeface="方正小标宋简体" panose="03000509000000000000" charset="-122"/>
              <a:sym typeface="+mn-ea"/>
            </a:endParaRPr>
          </a:p>
        </p:txBody>
      </p:sp>
      <p:pic>
        <p:nvPicPr>
          <p:cNvPr id="2" name="图片 1" descr="五经普LOGO透明底"/>
          <p:cNvPicPr>
            <a:picLocks noChangeAspect="1"/>
          </p:cNvPicPr>
          <p:nvPr/>
        </p:nvPicPr>
        <p:blipFill>
          <a:blip r:embed="rId2" cstate="print"/>
          <a:stretch>
            <a:fillRect/>
          </a:stretch>
        </p:blipFill>
        <p:spPr>
          <a:xfrm>
            <a:off x="295910" y="393700"/>
            <a:ext cx="1577975" cy="1577975"/>
          </a:xfrm>
          <a:prstGeom prst="rect">
            <a:avLst/>
          </a:prstGeom>
        </p:spPr>
      </p:pic>
      <p:sp>
        <p:nvSpPr>
          <p:cNvPr id="118" name="矩形 117"/>
          <p:cNvSpPr/>
          <p:nvPr/>
        </p:nvSpPr>
        <p:spPr>
          <a:xfrm>
            <a:off x="689928" y="2254885"/>
            <a:ext cx="474663" cy="474663"/>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文本框 3"/>
          <p:cNvSpPr txBox="1"/>
          <p:nvPr/>
        </p:nvSpPr>
        <p:spPr>
          <a:xfrm>
            <a:off x="3048000" y="3106420"/>
            <a:ext cx="6096000" cy="1198880"/>
          </a:xfrm>
          <a:prstGeom prst="rect">
            <a:avLst/>
          </a:prstGeom>
          <a:noFill/>
        </p:spPr>
        <p:txBody>
          <a:bodyPr wrap="square" rtlCol="0" anchor="t">
            <a:spAutoFit/>
          </a:bodyPr>
          <a:p>
            <a:pPr algn="ctr"/>
            <a:r>
              <a:rPr lang="zh-CN" altLang="en-US" sz="3600">
                <a:latin typeface="方正小标宋简体" panose="03000509000000000000" charset="-122"/>
                <a:ea typeface="方正小标宋简体" panose="03000509000000000000" charset="-122"/>
                <a:cs typeface="方正小标宋简体" panose="03000509000000000000" charset="-122"/>
              </a:rPr>
              <a:t>主要业务活动营业收入</a:t>
            </a:r>
            <a:endParaRPr lang="zh-CN" altLang="en-US" sz="3600">
              <a:latin typeface="方正小标宋简体" panose="03000509000000000000" charset="-122"/>
              <a:ea typeface="方正小标宋简体" panose="03000509000000000000" charset="-122"/>
              <a:cs typeface="方正小标宋简体" panose="03000509000000000000" charset="-122"/>
            </a:endParaRPr>
          </a:p>
          <a:p>
            <a:pPr algn="ctr"/>
            <a:r>
              <a:rPr lang="zh-CN" altLang="en-US" sz="3600">
                <a:latin typeface="方正小标宋简体" panose="03000509000000000000" charset="-122"/>
                <a:ea typeface="方正小标宋简体" panose="03000509000000000000" charset="-122"/>
                <a:cs typeface="方正小标宋简体" panose="03000509000000000000" charset="-122"/>
              </a:rPr>
              <a:t>（608表）</a:t>
            </a:r>
            <a:endParaRPr lang="zh-CN" altLang="en-US" sz="3600">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2642" y="969463"/>
            <a:ext cx="7917774" cy="4919073"/>
          </a:xfrm>
          <a:prstGeom prst="rect">
            <a:avLst/>
          </a:prstGeom>
        </p:spPr>
      </p:pic>
      <p:sp>
        <p:nvSpPr>
          <p:cNvPr id="6" name="标注: 弯曲线形 5"/>
          <p:cNvSpPr/>
          <p:nvPr/>
        </p:nvSpPr>
        <p:spPr>
          <a:xfrm>
            <a:off x="5259041" y="1531414"/>
            <a:ext cx="4598318" cy="2227141"/>
          </a:xfrm>
          <a:prstGeom prst="borderCallout2">
            <a:avLst>
              <a:gd name="adj1" fmla="val 25058"/>
              <a:gd name="adj2" fmla="val 253"/>
              <a:gd name="adj3" fmla="val 25258"/>
              <a:gd name="adj4" fmla="val -20323"/>
              <a:gd name="adj5" fmla="val 88984"/>
              <a:gd name="adj6" fmla="val -50270"/>
            </a:avLst>
          </a:prstGeom>
          <a:solidFill>
            <a:srgbClr val="F4FB9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0" indent="304800" algn="just">
              <a:lnSpc>
                <a:spcPts val="2200"/>
              </a:lnSpc>
              <a:spcAft>
                <a:spcPts val="600"/>
              </a:spcAft>
            </a:pP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指企业全部营业收入中非工业产业活动所创造的那部分营业收入。该指标的填报是根据企业非工业业务活动实际营业收入填报。</a:t>
            </a:r>
            <a:endPar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127000" indent="304800" algn="just">
              <a:lnSpc>
                <a:spcPts val="2200"/>
              </a:lnSpc>
              <a:spcAft>
                <a:spcPts val="600"/>
              </a:spcAft>
            </a:pP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建筑业企业非工业营业收入</a:t>
            </a:r>
            <a:r>
              <a:rPr lang="zh-CN" altLang="zh-CN" sz="1800" kern="100" dirty="0">
                <a:solidFill>
                  <a:srgbClr val="FF0000"/>
                </a:solidFill>
                <a:effectLst/>
                <a:latin typeface="Calibri" panose="020F0502020204030204" charset="0"/>
                <a:ea typeface="宋体" panose="02010600030101010101" pitchFamily="2" charset="-122"/>
                <a:cs typeface="Times New Roman" panose="02020603050405020304" pitchFamily="18" charset="0"/>
              </a:rPr>
              <a:t>不会比营业收入小太多</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a:t>
            </a:r>
            <a:endPar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p:txBody>
      </p:sp>
      <p:sp>
        <p:nvSpPr>
          <p:cNvPr id="11" name="矩形: 圆角 10"/>
          <p:cNvSpPr/>
          <p:nvPr/>
        </p:nvSpPr>
        <p:spPr>
          <a:xfrm>
            <a:off x="2101850" y="3527535"/>
            <a:ext cx="1812347" cy="39458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2642" y="969463"/>
            <a:ext cx="7917774" cy="4919073"/>
          </a:xfrm>
          <a:prstGeom prst="rect">
            <a:avLst/>
          </a:prstGeom>
        </p:spPr>
      </p:pic>
      <p:sp>
        <p:nvSpPr>
          <p:cNvPr id="9" name="矩形: 圆角 8"/>
          <p:cNvSpPr/>
          <p:nvPr/>
        </p:nvSpPr>
        <p:spPr>
          <a:xfrm>
            <a:off x="2973619" y="4154846"/>
            <a:ext cx="1466197" cy="1269687"/>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标注: 弯曲线形 15"/>
          <p:cNvSpPr/>
          <p:nvPr/>
        </p:nvSpPr>
        <p:spPr>
          <a:xfrm>
            <a:off x="5912512" y="2060346"/>
            <a:ext cx="5263689" cy="4050044"/>
          </a:xfrm>
          <a:prstGeom prst="borderCallout2">
            <a:avLst>
              <a:gd name="adj1" fmla="val 24232"/>
              <a:gd name="adj2" fmla="val 677"/>
              <a:gd name="adj3" fmla="val 23606"/>
              <a:gd name="adj4" fmla="val -27314"/>
              <a:gd name="adj5" fmla="val 50946"/>
              <a:gd name="adj6" fmla="val -45541"/>
            </a:avLst>
          </a:prstGeom>
          <a:solidFill>
            <a:srgbClr val="FFFF66"/>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0" indent="304800" algn="just">
              <a:lnSpc>
                <a:spcPts val="2200"/>
              </a:lnSpc>
              <a:spcAft>
                <a:spcPts val="600"/>
              </a:spcAft>
            </a:pP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指企业具体的非工业产业活动所创造的那部分营业收入。这一指标的填报是本表的核心内容，企业在填报具体营业收入之前首先要选定所从事的主要业务活动名称及代码。</a:t>
            </a:r>
            <a:endPar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127000" indent="304800" algn="just">
              <a:lnSpc>
                <a:spcPts val="2200"/>
              </a:lnSpc>
              <a:spcAft>
                <a:spcPts val="600"/>
              </a:spcAft>
            </a:pP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主要业务活动名称及代码会</a:t>
            </a:r>
            <a:r>
              <a:rPr lang="zh-CN" altLang="zh-CN" sz="1800" kern="100" dirty="0">
                <a:solidFill>
                  <a:srgbClr val="FF0000"/>
                </a:solidFill>
                <a:effectLst/>
                <a:latin typeface="Calibri" panose="020F0502020204030204" charset="0"/>
                <a:ea typeface="宋体" panose="02010600030101010101" pitchFamily="2" charset="-122"/>
                <a:cs typeface="Times New Roman" panose="02020603050405020304" pitchFamily="18" charset="0"/>
              </a:rPr>
              <a:t>提前预置在填报系统中</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，企业在填报时需</a:t>
            </a:r>
            <a:r>
              <a:rPr lang="zh-CN" altLang="zh-CN" sz="1800" kern="100" dirty="0">
                <a:solidFill>
                  <a:srgbClr val="FF0000"/>
                </a:solidFill>
                <a:effectLst/>
                <a:latin typeface="Calibri" panose="020F0502020204030204" charset="0"/>
                <a:ea typeface="宋体" panose="02010600030101010101" pitchFamily="2" charset="-122"/>
                <a:cs typeface="Times New Roman" panose="02020603050405020304" pitchFamily="18" charset="0"/>
              </a:rPr>
              <a:t>从下拉菜单中进行选择</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具体的业务活动名称及代码。</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608</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表主要业务活动名称及代码的填报依据是《一套表单位分主要业务活动营业收入调查行业目录》，包括了</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141</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个行业（这其中，</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2</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位码行业</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29</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个、</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3</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位码行业</a:t>
            </a:r>
            <a:r>
              <a:rPr lang="en-US"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112</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个）。</a:t>
            </a:r>
            <a:endPar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403424" y="1529904"/>
            <a:ext cx="10369152" cy="732155"/>
          </a:xfrm>
          <a:prstGeom prst="rect">
            <a:avLst/>
          </a:prstGeom>
          <a:noFill/>
        </p:spPr>
        <p:txBody>
          <a:bodyPr wrap="square">
            <a:spAutoFit/>
          </a:bodyPr>
          <a:lstStyle/>
          <a:p>
            <a:pPr marL="698500" indent="-571500" algn="just">
              <a:lnSpc>
                <a:spcPts val="2200"/>
              </a:lnSpc>
              <a:spcAft>
                <a:spcPts val="600"/>
              </a:spcAft>
              <a:buFont typeface="Wingdings" panose="05000000000000000000" pitchFamily="2" charset="2"/>
              <a:buChar char="n"/>
            </a:pPr>
            <a:r>
              <a:rPr lang="zh-CN" altLang="zh-CN" sz="4400" dirty="0">
                <a:solidFill>
                  <a:srgbClr val="FF0000"/>
                </a:solidFill>
                <a:latin typeface="方正小标宋简体" panose="03000509000000000000" charset="-122"/>
                <a:ea typeface="方正小标宋简体" panose="03000509000000000000" charset="-122"/>
              </a:rPr>
              <a:t>填报</a:t>
            </a:r>
            <a:r>
              <a:rPr lang="zh-CN" altLang="en-US" sz="4400" dirty="0">
                <a:solidFill>
                  <a:srgbClr val="FF0000"/>
                </a:solidFill>
                <a:latin typeface="方正小标宋简体" panose="03000509000000000000" charset="-122"/>
                <a:ea typeface="方正小标宋简体" panose="03000509000000000000" charset="-122"/>
              </a:rPr>
              <a:t>审核：</a:t>
            </a:r>
            <a:r>
              <a:rPr lang="zh-CN" altLang="zh-CN" sz="4400" dirty="0">
                <a:latin typeface="方正小标宋简体" panose="03000509000000000000" charset="-122"/>
                <a:ea typeface="方正小标宋简体" panose="03000509000000000000" charset="-122"/>
              </a:rPr>
              <a:t>一是表底给出的强制审核</a:t>
            </a:r>
            <a:endParaRPr lang="en-US" altLang="zh-CN" sz="4400" dirty="0">
              <a:latin typeface="方正小标宋简体" panose="03000509000000000000" charset="-122"/>
              <a:ea typeface="方正小标宋简体" panose="03000509000000000000" charset="-122"/>
            </a:endParaRPr>
          </a:p>
          <a:p>
            <a:pPr marL="698500" indent="-571500" algn="just">
              <a:lnSpc>
                <a:spcPts val="2200"/>
              </a:lnSpc>
              <a:spcAft>
                <a:spcPts val="600"/>
              </a:spcAft>
              <a:buFont typeface="Wingdings" panose="05000000000000000000" pitchFamily="2" charset="2"/>
              <a:buChar char="n"/>
            </a:pPr>
            <a:endParaRPr lang="zh-CN" altLang="en-US" sz="4400" dirty="0">
              <a:latin typeface="方正小标宋简体" panose="03000509000000000000" charset="-122"/>
              <a:ea typeface="方正小标宋简体" panose="03000509000000000000" charset="-122"/>
            </a:endParaRPr>
          </a:p>
        </p:txBody>
      </p:sp>
      <p:sp>
        <p:nvSpPr>
          <p:cNvPr id="11" name="文本框 10"/>
          <p:cNvSpPr txBox="1"/>
          <p:nvPr/>
        </p:nvSpPr>
        <p:spPr>
          <a:xfrm>
            <a:off x="476885" y="2199005"/>
            <a:ext cx="10295890" cy="2676525"/>
          </a:xfrm>
          <a:prstGeom prst="rect">
            <a:avLst/>
          </a:prstGeom>
          <a:noFill/>
        </p:spPr>
        <p:txBody>
          <a:bodyPr wrap="square" rtlCol="0">
            <a:spAutoFit/>
          </a:bodyPr>
          <a:lstStyle/>
          <a:p>
            <a:pPr marL="457200" indent="-457200">
              <a:buFont typeface="Wingdings" panose="05000000000000000000" charset="0"/>
              <a:buChar char="l"/>
            </a:pPr>
            <a:r>
              <a:rPr lang="zh-CN" altLang="zh-CN" sz="2800" dirty="0">
                <a:latin typeface="微软雅黑" panose="020B0503020204020204" pitchFamily="34" charset="-122"/>
                <a:cs typeface="微软雅黑" panose="020B0503020204020204" pitchFamily="34" charset="-122"/>
              </a:rPr>
              <a:t>企业所填报的营业收入要</a:t>
            </a:r>
            <a:r>
              <a:rPr lang="zh-CN" altLang="zh-CN" sz="2800" dirty="0">
                <a:solidFill>
                  <a:srgbClr val="FF0000"/>
                </a:solidFill>
                <a:latin typeface="微软雅黑" panose="020B0503020204020204" pitchFamily="34" charset="-122"/>
                <a:cs typeface="微软雅黑" panose="020B0503020204020204" pitchFamily="34" charset="-122"/>
              </a:rPr>
              <a:t>大于等于</a:t>
            </a:r>
            <a:r>
              <a:rPr lang="zh-CN" altLang="zh-CN" sz="2800" dirty="0">
                <a:latin typeface="微软雅黑" panose="020B0503020204020204" pitchFamily="34" charset="-122"/>
                <a:cs typeface="微软雅黑" panose="020B0503020204020204" pitchFamily="34" charset="-122"/>
              </a:rPr>
              <a:t>其非工业营业收入。</a:t>
            </a:r>
            <a:endParaRPr lang="en-US" altLang="zh-CN" sz="2800" dirty="0">
              <a:latin typeface="微软雅黑" panose="020B0503020204020204" pitchFamily="34" charset="-122"/>
              <a:cs typeface="微软雅黑" panose="020B0503020204020204" pitchFamily="34" charset="-122"/>
            </a:endParaRPr>
          </a:p>
          <a:p>
            <a:pPr marL="457200" indent="-457200">
              <a:buFont typeface="Wingdings" panose="05000000000000000000" charset="0"/>
              <a:buChar char="l"/>
            </a:pPr>
            <a:endParaRPr lang="en-US" altLang="zh-CN" sz="2800" dirty="0">
              <a:latin typeface="微软雅黑" panose="020B0503020204020204" pitchFamily="34" charset="-122"/>
              <a:cs typeface="微软雅黑" panose="020B0503020204020204" pitchFamily="34" charset="-122"/>
            </a:endParaRPr>
          </a:p>
          <a:p>
            <a:pPr marL="457200" indent="-457200">
              <a:buFont typeface="Wingdings" panose="05000000000000000000" charset="0"/>
              <a:buChar char="l"/>
            </a:pPr>
            <a:r>
              <a:rPr lang="zh-CN" altLang="zh-CN" sz="2800" dirty="0">
                <a:latin typeface="微软雅黑" panose="020B0503020204020204" pitchFamily="34" charset="-122"/>
                <a:cs typeface="微软雅黑" panose="020B0503020204020204" pitchFamily="34" charset="-122"/>
              </a:rPr>
              <a:t>企业所填报的多个主要业务活动的营业收入之和要</a:t>
            </a:r>
            <a:r>
              <a:rPr lang="zh-CN" altLang="zh-CN" sz="2800" dirty="0">
                <a:solidFill>
                  <a:srgbClr val="FF0000"/>
                </a:solidFill>
                <a:latin typeface="微软雅黑" panose="020B0503020204020204" pitchFamily="34" charset="-122"/>
                <a:cs typeface="微软雅黑" panose="020B0503020204020204" pitchFamily="34" charset="-122"/>
              </a:rPr>
              <a:t>介于</a:t>
            </a:r>
            <a:r>
              <a:rPr lang="zh-CN" altLang="zh-CN" sz="2800" dirty="0">
                <a:latin typeface="微软雅黑" panose="020B0503020204020204" pitchFamily="34" charset="-122"/>
                <a:cs typeface="微软雅黑" panose="020B0503020204020204" pitchFamily="34" charset="-122"/>
              </a:rPr>
              <a:t>其非工业营业收入和非工业营业收入的百分之九十之间</a:t>
            </a:r>
            <a:r>
              <a:rPr lang="en-US" altLang="zh-CN" sz="2800" dirty="0">
                <a:latin typeface="微软雅黑" panose="020B0503020204020204" pitchFamily="34" charset="-122"/>
                <a:cs typeface="微软雅黑" panose="020B0503020204020204" pitchFamily="34" charset="-122"/>
              </a:rPr>
              <a:t>   </a:t>
            </a:r>
            <a:r>
              <a:rPr lang="zh-CN" altLang="en-US" sz="2800" dirty="0">
                <a:latin typeface="微软雅黑" panose="020B0503020204020204" pitchFamily="34" charset="-122"/>
                <a:cs typeface="微软雅黑" panose="020B0503020204020204" pitchFamily="34" charset="-122"/>
              </a:rPr>
              <a:t>。</a:t>
            </a:r>
            <a:endParaRPr lang="en-US" altLang="zh-CN" sz="2800" dirty="0">
              <a:latin typeface="微软雅黑" panose="020B0503020204020204" pitchFamily="34" charset="-122"/>
              <a:cs typeface="微软雅黑" panose="020B0503020204020204" pitchFamily="34" charset="-122"/>
            </a:endParaRPr>
          </a:p>
          <a:p>
            <a:pPr marL="457200" indent="-457200">
              <a:buFont typeface="Wingdings" panose="05000000000000000000" charset="0"/>
              <a:buChar char="l"/>
            </a:pPr>
            <a:endParaRPr lang="en-US" altLang="zh-CN" sz="2800" dirty="0">
              <a:latin typeface="微软雅黑" panose="020B0503020204020204" pitchFamily="34" charset="-122"/>
              <a:cs typeface="微软雅黑" panose="020B0503020204020204" pitchFamily="34" charset="-122"/>
            </a:endParaRPr>
          </a:p>
          <a:p>
            <a:pPr marL="457200" indent="-457200">
              <a:buFont typeface="Wingdings" panose="05000000000000000000" charset="0"/>
              <a:buChar char="l"/>
            </a:pPr>
            <a:r>
              <a:rPr lang="zh-CN" altLang="zh-CN" sz="2800" dirty="0">
                <a:latin typeface="微软雅黑" panose="020B0503020204020204" pitchFamily="34" charset="-122"/>
                <a:cs typeface="微软雅黑" panose="020B0503020204020204" pitchFamily="34" charset="-122"/>
              </a:rPr>
              <a:t>企业所填报的多个主要业务活动的营业收入要</a:t>
            </a:r>
            <a:r>
              <a:rPr lang="zh-CN" altLang="zh-CN" sz="2800" dirty="0">
                <a:solidFill>
                  <a:srgbClr val="FF0000"/>
                </a:solidFill>
                <a:latin typeface="微软雅黑" panose="020B0503020204020204" pitchFamily="34" charset="-122"/>
                <a:cs typeface="微软雅黑" panose="020B0503020204020204" pitchFamily="34" charset="-122"/>
              </a:rPr>
              <a:t>一个比一个小。</a:t>
            </a:r>
            <a:endParaRPr lang="zh-CN" altLang="en-US" sz="2800" dirty="0">
              <a:latin typeface="微软雅黑" panose="020B0503020204020204" pitchFamily="34" charset="-122"/>
              <a:cs typeface="微软雅黑" panose="020B0503020204020204" pitchFamily="3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11" name="文本框 10"/>
          <p:cNvSpPr txBox="1"/>
          <p:nvPr/>
        </p:nvSpPr>
        <p:spPr>
          <a:xfrm>
            <a:off x="871184" y="2289121"/>
            <a:ext cx="10304815" cy="1886585"/>
          </a:xfrm>
          <a:prstGeom prst="rect">
            <a:avLst/>
          </a:prstGeom>
          <a:noFill/>
        </p:spPr>
        <p:txBody>
          <a:bodyPr wrap="square" rtlCol="0">
            <a:spAutoFit/>
          </a:bodyPr>
          <a:lstStyle/>
          <a:p>
            <a:pPr marL="584200" indent="-457200" algn="l">
              <a:lnSpc>
                <a:spcPts val="3500"/>
              </a:lnSpc>
              <a:spcAft>
                <a:spcPts val="600"/>
              </a:spcAft>
              <a:buFont typeface="Wingdings" panose="05000000000000000000" charset="0"/>
              <a:buChar char="l"/>
            </a:pPr>
            <a:r>
              <a:rPr lang="zh-CN" altLang="en-US" sz="2800" dirty="0">
                <a:latin typeface="微软雅黑" panose="020B0503020204020204" pitchFamily="34" charset="-122"/>
                <a:cs typeface="微软雅黑" panose="020B0503020204020204" pitchFamily="34" charset="-122"/>
              </a:rPr>
              <a:t>对于建筑业企业来说，</a:t>
            </a:r>
            <a:r>
              <a:rPr lang="zh-CN" altLang="zh-CN" sz="2800" dirty="0">
                <a:latin typeface="微软雅黑" panose="020B0503020204020204" pitchFamily="34" charset="-122"/>
                <a:cs typeface="微软雅黑" panose="020B0503020204020204" pitchFamily="34" charset="-122"/>
              </a:rPr>
              <a:t>非工业营业收入要约等于营业收入。这就是说，工业企业所填的非工业营业收入仅是其营业收入的小部分，而非工业企业所填的非工业营业收入则是其营业收入的</a:t>
            </a:r>
            <a:r>
              <a:rPr lang="zh-CN" altLang="zh-CN" sz="2800" dirty="0">
                <a:solidFill>
                  <a:srgbClr val="FF0000"/>
                </a:solidFill>
                <a:latin typeface="微软雅黑" panose="020B0503020204020204" pitchFamily="34" charset="-122"/>
                <a:cs typeface="微软雅黑" panose="020B0503020204020204" pitchFamily="34" charset="-122"/>
              </a:rPr>
              <a:t>大部分。</a:t>
            </a:r>
            <a:endParaRPr lang="zh-CN" altLang="en-US" sz="2800" dirty="0">
              <a:latin typeface="微软雅黑" panose="020B0503020204020204" pitchFamily="34" charset="-122"/>
              <a:cs typeface="微软雅黑" panose="020B0503020204020204" pitchFamily="34" charset="-122"/>
            </a:endParaRPr>
          </a:p>
        </p:txBody>
      </p:sp>
      <p:sp>
        <p:nvSpPr>
          <p:cNvPr id="2" name="文本框 1"/>
          <p:cNvSpPr txBox="1"/>
          <p:nvPr/>
        </p:nvSpPr>
        <p:spPr>
          <a:xfrm>
            <a:off x="623570" y="1263650"/>
            <a:ext cx="11108690" cy="768350"/>
          </a:xfrm>
          <a:prstGeom prst="rect">
            <a:avLst/>
          </a:prstGeom>
          <a:noFill/>
        </p:spPr>
        <p:txBody>
          <a:bodyPr wrap="square" rtlCol="0" anchor="t">
            <a:spAutoFit/>
          </a:bodyPr>
          <a:p>
            <a:pPr marL="571500" indent="-571500">
              <a:buFont typeface="Wingdings" panose="05000000000000000000" charset="0"/>
              <a:buChar char="n"/>
            </a:pPr>
            <a:r>
              <a:rPr lang="zh-CN" altLang="en-US" sz="4400">
                <a:solidFill>
                  <a:srgbClr val="FF0000"/>
                </a:solidFill>
                <a:latin typeface="方正小标宋简体" panose="03000509000000000000" charset="-122"/>
                <a:ea typeface="方正小标宋简体" panose="03000509000000000000" charset="-122"/>
              </a:rPr>
              <a:t>填报审核：</a:t>
            </a:r>
            <a:r>
              <a:rPr lang="zh-CN" altLang="en-US" sz="4400">
                <a:latin typeface="方正小标宋简体" panose="03000509000000000000" charset="-122"/>
                <a:ea typeface="方正小标宋简体" panose="03000509000000000000" charset="-122"/>
              </a:rPr>
              <a:t>二是报表设置体现的逻辑审核</a:t>
            </a:r>
            <a:endParaRPr lang="zh-CN" altLang="en-US" sz="4400">
              <a:latin typeface="方正小标宋简体" panose="03000509000000000000" charset="-122"/>
              <a:ea typeface="方正小标宋简体" panose="03000509000000000000" charset="-122"/>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1" cstate="print"/>
          <a:stretch>
            <a:fillRect/>
          </a:stretch>
        </p:blipFill>
        <p:spPr>
          <a:xfrm>
            <a:off x="6325832" y="5200650"/>
            <a:ext cx="5865812" cy="1657350"/>
          </a:xfrm>
          <a:prstGeom prst="rect">
            <a:avLst/>
          </a:prstGeom>
          <a:noFill/>
          <a:ln w="9525">
            <a:noFill/>
          </a:ln>
        </p:spPr>
      </p:pic>
      <p:sp>
        <p:nvSpPr>
          <p:cNvPr id="16388" name="文本框 62"/>
          <p:cNvSpPr txBox="1"/>
          <p:nvPr/>
        </p:nvSpPr>
        <p:spPr>
          <a:xfrm>
            <a:off x="1460500" y="2996565"/>
            <a:ext cx="9222105" cy="1106805"/>
          </a:xfrm>
          <a:prstGeom prst="rect">
            <a:avLst/>
          </a:prstGeom>
          <a:noFill/>
          <a:ln w="9525">
            <a:noFill/>
          </a:ln>
        </p:spPr>
        <p:txBody>
          <a:bodyPr wrap="square" anchor="t" anchorCtr="0">
            <a:spAutoFit/>
          </a:bodyPr>
          <a:lstStyle/>
          <a:p>
            <a:pPr algn="ctr"/>
            <a:r>
              <a:rPr lang="zh-CN" altLang="en-US" sz="6600" b="1" dirty="0">
                <a:solidFill>
                  <a:srgbClr val="4B649F"/>
                </a:solidFill>
                <a:latin typeface="Arial" panose="020B0604020202020204" pitchFamily="34" charset="0"/>
                <a:ea typeface="微软雅黑" panose="020B0503020204020204" pitchFamily="34" charset="-122"/>
              </a:rPr>
              <a:t>感谢您的聆听！ </a:t>
            </a:r>
            <a:endParaRPr lang="zh-CN" altLang="en-US" sz="6600" b="1" dirty="0">
              <a:solidFill>
                <a:srgbClr val="4B649F"/>
              </a:solidFill>
              <a:latin typeface="Arial" panose="020B0604020202020204" pitchFamily="34" charset="0"/>
              <a:ea typeface="微软雅黑" panose="020B0503020204020204" pitchFamily="34" charset="-122"/>
            </a:endParaRPr>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63783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26206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46050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pic>
        <p:nvPicPr>
          <p:cNvPr id="4" name="图片 3" descr="五经普LOGO透明底（长）"/>
          <p:cNvPicPr>
            <a:picLocks noChangeAspect="1"/>
          </p:cNvPicPr>
          <p:nvPr/>
        </p:nvPicPr>
        <p:blipFill>
          <a:blip r:embed="rId2" cstate="print"/>
          <a:stretch>
            <a:fillRect/>
          </a:stretch>
        </p:blipFill>
        <p:spPr>
          <a:xfrm>
            <a:off x="-95250" y="-224790"/>
            <a:ext cx="3695065" cy="115506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5149850" y="3027045"/>
            <a:ext cx="2729230" cy="615950"/>
          </a:xfrm>
          <a:prstGeom prst="roundRect">
            <a:avLst/>
          </a:prstGeom>
        </p:spPr>
        <p:style>
          <a:lnRef idx="1">
            <a:schemeClr val="accent2"/>
          </a:lnRef>
          <a:fillRef idx="3">
            <a:schemeClr val="accent2"/>
          </a:fillRef>
          <a:effectRef idx="2">
            <a:schemeClr val="accent2"/>
          </a:effectRef>
          <a:fontRef idx="minor">
            <a:schemeClr val="lt1"/>
          </a:fontRef>
        </p:style>
        <p:txBody>
          <a:bodyPr lIns="128572" tIns="64285" rIns="128572" bIns="64285" anchor="ctr"/>
          <a:lstStyle/>
          <a:p>
            <a:pPr algn="l">
              <a:defRPr/>
            </a:pPr>
            <a:r>
              <a:rPr lang="en-US" altLang="zh-CN" sz="4265" dirty="0">
                <a:solidFill>
                  <a:srgbClr val="FFFF00"/>
                </a:solidFill>
                <a:latin typeface="微软雅黑" panose="020B0503020204020204" pitchFamily="34" charset="-122"/>
                <a:ea typeface="微软雅黑" panose="020B0503020204020204" pitchFamily="34" charset="-122"/>
              </a:rPr>
              <a:t> </a:t>
            </a:r>
            <a:r>
              <a:rPr lang="zh-CN" altLang="en-US" sz="4265" dirty="0">
                <a:solidFill>
                  <a:schemeClr val="tx1"/>
                </a:solidFill>
                <a:latin typeface="方正小标宋简体" panose="03000509000000000000" charset="-122"/>
                <a:ea typeface="方正小标宋简体" panose="03000509000000000000" charset="-122"/>
              </a:rPr>
              <a:t>报表样式</a:t>
            </a:r>
            <a:endParaRPr lang="zh-CN" altLang="en-US" sz="4265" dirty="0">
              <a:solidFill>
                <a:schemeClr val="tx1"/>
              </a:solidFill>
              <a:latin typeface="方正小标宋简体" panose="03000509000000000000" charset="-122"/>
              <a:ea typeface="方正小标宋简体" panose="03000509000000000000" charset="-122"/>
            </a:endParaRPr>
          </a:p>
        </p:txBody>
      </p:sp>
      <p:sp>
        <p:nvSpPr>
          <p:cNvPr id="13" name="圆角矩形 12"/>
          <p:cNvSpPr/>
          <p:nvPr/>
        </p:nvSpPr>
        <p:spPr bwMode="auto">
          <a:xfrm>
            <a:off x="3721101" y="3027362"/>
            <a:ext cx="952500" cy="588963"/>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en-US" altLang="zh-CN" sz="3735" dirty="0">
                <a:solidFill>
                  <a:schemeClr val="tx1"/>
                </a:solidFill>
                <a:latin typeface="Impact" panose="020B0806030902050204" pitchFamily="34" charset="0"/>
                <a:cs typeface="+mn-ea"/>
                <a:sym typeface="+mn-lt"/>
              </a:rPr>
              <a:t>02</a:t>
            </a:r>
            <a:endParaRPr lang="en-US" altLang="zh-CN" sz="3735" dirty="0">
              <a:solidFill>
                <a:schemeClr val="tx1"/>
              </a:solidFill>
              <a:latin typeface="Impact" panose="020B0806030902050204" pitchFamily="34" charset="0"/>
              <a:cs typeface="+mn-ea"/>
              <a:sym typeface="+mn-lt"/>
            </a:endParaRPr>
          </a:p>
        </p:txBody>
      </p:sp>
      <p:sp>
        <p:nvSpPr>
          <p:cNvPr id="14" name="圆角矩形 13"/>
          <p:cNvSpPr/>
          <p:nvPr/>
        </p:nvSpPr>
        <p:spPr>
          <a:xfrm>
            <a:off x="5149850" y="3956050"/>
            <a:ext cx="2729230" cy="615950"/>
          </a:xfrm>
          <a:prstGeom prst="roundRect">
            <a:avLst/>
          </a:prstGeom>
        </p:spPr>
        <p:style>
          <a:lnRef idx="1">
            <a:schemeClr val="accent2"/>
          </a:lnRef>
          <a:fillRef idx="3">
            <a:schemeClr val="accent2"/>
          </a:fillRef>
          <a:effectRef idx="2">
            <a:schemeClr val="accent2"/>
          </a:effectRef>
          <a:fontRef idx="minor">
            <a:schemeClr val="lt1"/>
          </a:fontRef>
        </p:style>
        <p:txBody>
          <a:bodyPr lIns="128572" tIns="64285" rIns="128572" bIns="64285" anchor="ctr"/>
          <a:lstStyle/>
          <a:p>
            <a:pPr algn="l">
              <a:defRPr/>
            </a:pPr>
            <a:r>
              <a:rPr lang="en-US" altLang="zh-CN" sz="4265" dirty="0">
                <a:solidFill>
                  <a:srgbClr val="FFFF00"/>
                </a:solidFill>
                <a:latin typeface="微软雅黑" panose="020B0503020204020204" pitchFamily="34" charset="-122"/>
                <a:ea typeface="微软雅黑" panose="020B0503020204020204" pitchFamily="34" charset="-122"/>
              </a:rPr>
              <a:t> </a:t>
            </a:r>
            <a:r>
              <a:rPr lang="zh-CN" altLang="en-US" sz="4265" dirty="0">
                <a:solidFill>
                  <a:schemeClr val="tx1"/>
                </a:solidFill>
                <a:latin typeface="方正小标宋简体" panose="03000509000000000000" charset="-122"/>
                <a:ea typeface="方正小标宋简体" panose="03000509000000000000" charset="-122"/>
              </a:rPr>
              <a:t>报表填报</a:t>
            </a:r>
            <a:endParaRPr lang="zh-CN" altLang="en-US" sz="4265" dirty="0">
              <a:solidFill>
                <a:schemeClr val="tx1"/>
              </a:solidFill>
              <a:latin typeface="方正小标宋简体" panose="03000509000000000000" charset="-122"/>
              <a:ea typeface="方正小标宋简体" panose="03000509000000000000" charset="-122"/>
            </a:endParaRPr>
          </a:p>
        </p:txBody>
      </p:sp>
      <p:sp>
        <p:nvSpPr>
          <p:cNvPr id="18" name="圆角矩形 17"/>
          <p:cNvSpPr/>
          <p:nvPr/>
        </p:nvSpPr>
        <p:spPr bwMode="auto">
          <a:xfrm>
            <a:off x="3721101" y="3956050"/>
            <a:ext cx="952500" cy="588963"/>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en-US" altLang="zh-CN" sz="3735" dirty="0">
                <a:solidFill>
                  <a:schemeClr val="tx1"/>
                </a:solidFill>
                <a:latin typeface="Impact" panose="020B0806030902050204" pitchFamily="34" charset="0"/>
                <a:cs typeface="+mn-ea"/>
                <a:sym typeface="+mn-lt"/>
              </a:rPr>
              <a:t>03</a:t>
            </a:r>
            <a:endParaRPr lang="en-US" altLang="zh-CN" sz="3735" dirty="0">
              <a:solidFill>
                <a:schemeClr val="tx1"/>
              </a:solidFill>
              <a:latin typeface="Impact" panose="020B0806030902050204" pitchFamily="34" charset="0"/>
              <a:cs typeface="+mn-ea"/>
              <a:sym typeface="+mn-lt"/>
            </a:endParaRPr>
          </a:p>
        </p:txBody>
      </p:sp>
      <p:sp>
        <p:nvSpPr>
          <p:cNvPr id="32" name="圆角矩形 31"/>
          <p:cNvSpPr/>
          <p:nvPr/>
        </p:nvSpPr>
        <p:spPr>
          <a:xfrm>
            <a:off x="5149850" y="2098675"/>
            <a:ext cx="3965575" cy="615950"/>
          </a:xfrm>
          <a:prstGeom prst="roundRect">
            <a:avLst/>
          </a:prstGeom>
        </p:spPr>
        <p:style>
          <a:lnRef idx="1">
            <a:schemeClr val="accent2"/>
          </a:lnRef>
          <a:fillRef idx="3">
            <a:schemeClr val="accent2"/>
          </a:fillRef>
          <a:effectRef idx="2">
            <a:schemeClr val="accent2"/>
          </a:effectRef>
          <a:fontRef idx="minor">
            <a:schemeClr val="lt1"/>
          </a:fontRef>
        </p:style>
        <p:txBody>
          <a:bodyPr lIns="128572" tIns="64285" rIns="128572" bIns="64285" anchor="ctr"/>
          <a:lstStyle/>
          <a:p>
            <a:pPr>
              <a:defRPr/>
            </a:pPr>
            <a:r>
              <a:rPr lang="zh-CN" altLang="en-US" sz="4265" dirty="0">
                <a:solidFill>
                  <a:schemeClr val="tx1"/>
                </a:solidFill>
                <a:latin typeface="方正小标宋简体" panose="03000509000000000000" charset="-122"/>
                <a:ea typeface="方正小标宋简体" panose="03000509000000000000" charset="-122"/>
                <a:cs typeface="方正小标宋简体" panose="03000509000000000000" charset="-122"/>
              </a:rPr>
              <a:t> 报表设置目的</a:t>
            </a:r>
            <a:endParaRPr lang="zh-CN" altLang="en-US" sz="4265" dirty="0">
              <a:solidFill>
                <a:schemeClr val="tx1"/>
              </a:solidFill>
              <a:latin typeface="方正小标宋简体" panose="03000509000000000000" charset="-122"/>
              <a:ea typeface="方正小标宋简体" panose="03000509000000000000" charset="-122"/>
              <a:cs typeface="方正小标宋简体" panose="03000509000000000000" charset="-122"/>
            </a:endParaRPr>
          </a:p>
        </p:txBody>
      </p:sp>
      <p:sp>
        <p:nvSpPr>
          <p:cNvPr id="33" name="圆角矩形 32"/>
          <p:cNvSpPr/>
          <p:nvPr/>
        </p:nvSpPr>
        <p:spPr bwMode="auto">
          <a:xfrm>
            <a:off x="3721101" y="2098676"/>
            <a:ext cx="952500" cy="588963"/>
          </a:xfrm>
          <a:prstGeom prst="roundRect">
            <a:avLst/>
          </a:prstGeom>
        </p:spPr>
        <p:style>
          <a:lnRef idx="3">
            <a:schemeClr val="lt1"/>
          </a:lnRef>
          <a:fillRef idx="1">
            <a:schemeClr val="accent2"/>
          </a:fillRef>
          <a:effectRef idx="1">
            <a:schemeClr val="accent2"/>
          </a:effectRef>
          <a:fontRef idx="minor">
            <a:schemeClr val="lt1"/>
          </a:fontRef>
        </p:style>
        <p:txBody>
          <a:bodyPr anchor="ctr"/>
          <a:lstStyle/>
          <a:p>
            <a:pPr algn="ctr" fontAlgn="auto">
              <a:spcBef>
                <a:spcPts val="0"/>
              </a:spcBef>
              <a:spcAft>
                <a:spcPts val="0"/>
              </a:spcAft>
              <a:defRPr/>
            </a:pPr>
            <a:r>
              <a:rPr lang="en-US" altLang="zh-CN" sz="3735" dirty="0">
                <a:solidFill>
                  <a:schemeClr val="tx1"/>
                </a:solidFill>
                <a:latin typeface="Impact" panose="020B0806030902050204" pitchFamily="34" charset="0"/>
                <a:cs typeface="+mn-ea"/>
                <a:sym typeface="+mn-lt"/>
              </a:rPr>
              <a:t>01</a:t>
            </a:r>
            <a:endParaRPr lang="en-US" altLang="zh-CN" sz="3735" dirty="0">
              <a:solidFill>
                <a:schemeClr val="tx1"/>
              </a:solidFill>
              <a:latin typeface="Impact" panose="020B0806030902050204" pitchFamily="34" charset="0"/>
              <a:cs typeface="+mn-ea"/>
              <a:sym typeface="+mn-lt"/>
            </a:endParaRPr>
          </a:p>
        </p:txBody>
      </p:sp>
      <p:pic>
        <p:nvPicPr>
          <p:cNvPr id="12" name="Picture 2"/>
          <p:cNvPicPr>
            <a:picLocks noChangeAspect="1" noChangeArrowheads="1"/>
          </p:cNvPicPr>
          <p:nvPr/>
        </p:nvPicPr>
        <p:blipFill>
          <a:blip r:embed="rId1" cstate="print"/>
          <a:srcRect/>
          <a:stretch>
            <a:fillRect/>
          </a:stretch>
        </p:blipFill>
        <p:spPr bwMode="auto">
          <a:xfrm>
            <a:off x="1" y="1"/>
            <a:ext cx="4381487" cy="691796"/>
          </a:xfrm>
          <a:prstGeom prst="rect">
            <a:avLst/>
          </a:prstGeom>
          <a:noFill/>
          <a:ln w="9525">
            <a:noFill/>
            <a:miter lim="800000"/>
            <a:headEnd/>
            <a:tailEnd/>
          </a:ln>
          <a:effectLst/>
        </p:spPr>
      </p:pic>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53"/>
          <p:cNvSpPr txBox="1"/>
          <p:nvPr/>
        </p:nvSpPr>
        <p:spPr bwMode="auto">
          <a:xfrm>
            <a:off x="4572000" y="1740007"/>
            <a:ext cx="3429000" cy="958850"/>
          </a:xfrm>
          <a:prstGeom prst="rect">
            <a:avLst/>
          </a:prstGeom>
          <a:noFill/>
          <a:ln w="9525">
            <a:noFill/>
            <a:miter lim="800000"/>
          </a:ln>
        </p:spPr>
        <p:txBody>
          <a:bodyPr lIns="128523" tIns="64260" rIns="128523" bIns="64260">
            <a:spAutoFit/>
          </a:bodyPr>
          <a:lstStyle/>
          <a:p>
            <a:pPr algn="ctr"/>
            <a:r>
              <a:rPr lang="zh-CN" altLang="en-US" sz="5400" dirty="0">
                <a:latin typeface="方正小标宋简体" panose="03000509000000000000" charset="-122"/>
                <a:ea typeface="方正小标宋简体" panose="03000509000000000000" charset="-122"/>
              </a:rPr>
              <a:t>第一部分</a:t>
            </a:r>
            <a:endParaRPr lang="zh-CN" altLang="en-US" sz="5400" dirty="0">
              <a:latin typeface="方正小标宋简体" panose="03000509000000000000" charset="-122"/>
              <a:ea typeface="方正小标宋简体" panose="03000509000000000000" charset="-122"/>
            </a:endParaRPr>
          </a:p>
        </p:txBody>
      </p:sp>
      <p:sp>
        <p:nvSpPr>
          <p:cNvPr id="56323" name="TextBox 153"/>
          <p:cNvSpPr txBox="1"/>
          <p:nvPr/>
        </p:nvSpPr>
        <p:spPr bwMode="auto">
          <a:xfrm>
            <a:off x="2095502" y="3097319"/>
            <a:ext cx="8191500" cy="1113155"/>
          </a:xfrm>
          <a:prstGeom prst="rect">
            <a:avLst/>
          </a:prstGeom>
          <a:noFill/>
          <a:ln w="9525">
            <a:noFill/>
            <a:miter lim="800000"/>
          </a:ln>
        </p:spPr>
        <p:txBody>
          <a:bodyPr lIns="128523" tIns="64260" rIns="128523" bIns="64260">
            <a:spAutoFit/>
          </a:bodyPr>
          <a:lstStyle/>
          <a:p>
            <a:pPr algn="ctr"/>
            <a:r>
              <a:rPr lang="zh-CN" altLang="en-US" sz="6400" dirty="0">
                <a:latin typeface="方正小标宋简体" panose="03000509000000000000" charset="-122"/>
                <a:ea typeface="方正小标宋简体" panose="03000509000000000000" charset="-122"/>
              </a:rPr>
              <a:t>报表设置目的</a:t>
            </a:r>
            <a:endParaRPr lang="zh-CN" altLang="en-US" sz="6400" dirty="0">
              <a:latin typeface="方正小标宋简体" panose="03000509000000000000" charset="-122"/>
              <a:ea typeface="方正小标宋简体" panose="03000509000000000000" charset="-122"/>
            </a:endParaRPr>
          </a:p>
        </p:txBody>
      </p:sp>
      <p:pic>
        <p:nvPicPr>
          <p:cNvPr id="2" name="Picture 2"/>
          <p:cNvPicPr>
            <a:picLocks noChangeAspect="1" noChangeArrowheads="1"/>
          </p:cNvPicPr>
          <p:nvPr/>
        </p:nvPicPr>
        <p:blipFill>
          <a:blip r:embed="rId1" cstate="print"/>
          <a:srcRect/>
          <a:stretch>
            <a:fillRect/>
          </a:stretch>
        </p:blipFill>
        <p:spPr bwMode="auto">
          <a:xfrm>
            <a:off x="1" y="1"/>
            <a:ext cx="4381487" cy="691796"/>
          </a:xfrm>
          <a:prstGeom prst="rect">
            <a:avLst/>
          </a:prstGeom>
          <a:noFill/>
          <a:ln w="9525">
            <a:noFill/>
            <a:miter lim="800000"/>
            <a:headEnd/>
            <a:tailEnd/>
          </a:ln>
          <a:effectLst/>
        </p:spPr>
      </p:pic>
      <p:pic>
        <p:nvPicPr>
          <p:cNvPr id="3"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4" name="直接连接符 3"/>
          <p:cNvCxnSpPr/>
          <p:nvPr/>
        </p:nvCxnSpPr>
        <p:spPr>
          <a:xfrm>
            <a:off x="0" y="812812"/>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49"/>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2" name="文本框 1"/>
          <p:cNvSpPr txBox="1"/>
          <p:nvPr/>
        </p:nvSpPr>
        <p:spPr>
          <a:xfrm>
            <a:off x="1559506" y="2264509"/>
            <a:ext cx="9073008" cy="2122805"/>
          </a:xfrm>
          <a:prstGeom prst="rect">
            <a:avLst/>
          </a:prstGeom>
          <a:noFill/>
        </p:spPr>
        <p:txBody>
          <a:bodyPr wrap="square" rtlCol="0">
            <a:spAutoFit/>
          </a:bodyPr>
          <a:lstStyle/>
          <a:p>
            <a:pPr marL="571500" indent="-571500">
              <a:buFont typeface="Wingdings" panose="05000000000000000000" charset="0"/>
              <a:buChar char="l"/>
            </a:pPr>
            <a:r>
              <a:rPr lang="zh-CN" altLang="zh-CN" sz="4400" dirty="0">
                <a:latin typeface="方正小标宋简体" panose="03000509000000000000" charset="-122"/>
                <a:ea typeface="方正小标宋简体" panose="03000509000000000000" charset="-122"/>
              </a:rPr>
              <a:t>厘清企业法人单位混业经营情况</a:t>
            </a:r>
            <a:endParaRPr lang="en-US" altLang="zh-CN" sz="4400" dirty="0">
              <a:latin typeface="方正小标宋简体" panose="03000509000000000000" charset="-122"/>
              <a:ea typeface="方正小标宋简体" panose="03000509000000000000" charset="-122"/>
            </a:endParaRPr>
          </a:p>
          <a:p>
            <a:pPr marL="571500" indent="-571500">
              <a:buFont typeface="Wingdings" panose="05000000000000000000" charset="0"/>
              <a:buChar char="l"/>
            </a:pPr>
            <a:endParaRPr lang="en-US" altLang="zh-CN" sz="4400" dirty="0">
              <a:latin typeface="方正小标宋简体" panose="03000509000000000000" charset="-122"/>
              <a:ea typeface="方正小标宋简体" panose="03000509000000000000" charset="-122"/>
            </a:endParaRPr>
          </a:p>
          <a:p>
            <a:pPr marL="571500" indent="-571500">
              <a:buFont typeface="Wingdings" panose="05000000000000000000" charset="0"/>
              <a:buChar char="l"/>
            </a:pPr>
            <a:r>
              <a:rPr lang="zh-CN" altLang="zh-CN" sz="4400" dirty="0">
                <a:latin typeface="方正小标宋简体" panose="03000509000000000000" charset="-122"/>
                <a:ea typeface="方正小标宋简体" panose="03000509000000000000" charset="-122"/>
              </a:rPr>
              <a:t>为编制供给表提供基础数据支撑</a:t>
            </a:r>
            <a:endParaRPr lang="zh-CN" altLang="en-US" sz="4400" dirty="0">
              <a:latin typeface="方正小标宋简体" panose="03000509000000000000" charset="-122"/>
              <a:ea typeface="方正小标宋简体" panose="03000509000000000000"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53"/>
          <p:cNvSpPr txBox="1"/>
          <p:nvPr/>
        </p:nvSpPr>
        <p:spPr bwMode="auto">
          <a:xfrm>
            <a:off x="4572000" y="1740007"/>
            <a:ext cx="3429000" cy="958850"/>
          </a:xfrm>
          <a:prstGeom prst="rect">
            <a:avLst/>
          </a:prstGeom>
          <a:noFill/>
          <a:ln w="9525">
            <a:noFill/>
            <a:miter lim="800000"/>
          </a:ln>
        </p:spPr>
        <p:txBody>
          <a:bodyPr lIns="128523" tIns="64260" rIns="128523" bIns="64260">
            <a:spAutoFit/>
          </a:bodyPr>
          <a:lstStyle/>
          <a:p>
            <a:pPr algn="ctr"/>
            <a:r>
              <a:rPr lang="zh-CN" altLang="en-US" sz="5400" dirty="0">
                <a:latin typeface="方正小标宋简体" panose="03000509000000000000" charset="-122"/>
                <a:ea typeface="方正小标宋简体" panose="03000509000000000000" charset="-122"/>
              </a:rPr>
              <a:t>第二部分</a:t>
            </a:r>
            <a:endParaRPr lang="zh-CN" altLang="en-US" sz="5400" dirty="0">
              <a:latin typeface="方正小标宋简体" panose="03000509000000000000" charset="-122"/>
              <a:ea typeface="方正小标宋简体" panose="03000509000000000000" charset="-122"/>
            </a:endParaRPr>
          </a:p>
        </p:txBody>
      </p:sp>
      <p:sp>
        <p:nvSpPr>
          <p:cNvPr id="56323" name="TextBox 153"/>
          <p:cNvSpPr txBox="1"/>
          <p:nvPr/>
        </p:nvSpPr>
        <p:spPr bwMode="auto">
          <a:xfrm>
            <a:off x="2095502" y="3097319"/>
            <a:ext cx="8191500" cy="1113155"/>
          </a:xfrm>
          <a:prstGeom prst="rect">
            <a:avLst/>
          </a:prstGeom>
          <a:noFill/>
          <a:ln w="9525">
            <a:noFill/>
            <a:miter lim="800000"/>
          </a:ln>
        </p:spPr>
        <p:txBody>
          <a:bodyPr lIns="128523" tIns="64260" rIns="128523" bIns="64260">
            <a:spAutoFit/>
          </a:bodyPr>
          <a:lstStyle/>
          <a:p>
            <a:pPr algn="ctr"/>
            <a:r>
              <a:rPr lang="zh-CN" altLang="en-US" sz="6400" dirty="0">
                <a:latin typeface="方正小标宋简体" panose="03000509000000000000" charset="-122"/>
                <a:ea typeface="方正小标宋简体" panose="03000509000000000000" charset="-122"/>
              </a:rPr>
              <a:t>报表样式</a:t>
            </a:r>
            <a:endParaRPr lang="zh-CN" altLang="en-US" sz="6400" dirty="0">
              <a:latin typeface="方正小标宋简体" panose="03000509000000000000" charset="-122"/>
              <a:ea typeface="方正小标宋简体" panose="03000509000000000000" charset="-122"/>
            </a:endParaRPr>
          </a:p>
        </p:txBody>
      </p:sp>
      <p:pic>
        <p:nvPicPr>
          <p:cNvPr id="2" name="Picture 2"/>
          <p:cNvPicPr>
            <a:picLocks noChangeAspect="1" noChangeArrowheads="1"/>
          </p:cNvPicPr>
          <p:nvPr/>
        </p:nvPicPr>
        <p:blipFill>
          <a:blip r:embed="rId1" cstate="print"/>
          <a:srcRect/>
          <a:stretch>
            <a:fillRect/>
          </a:stretch>
        </p:blipFill>
        <p:spPr bwMode="auto">
          <a:xfrm>
            <a:off x="1" y="1"/>
            <a:ext cx="4381487" cy="691796"/>
          </a:xfrm>
          <a:prstGeom prst="rect">
            <a:avLst/>
          </a:prstGeom>
          <a:noFill/>
          <a:ln w="9525">
            <a:noFill/>
            <a:miter lim="800000"/>
            <a:headEnd/>
            <a:tailEnd/>
          </a:ln>
          <a:effectLst/>
        </p:spPr>
      </p:pic>
      <p:pic>
        <p:nvPicPr>
          <p:cNvPr id="3"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4" name="直接连接符 3"/>
          <p:cNvCxnSpPr/>
          <p:nvPr/>
        </p:nvCxnSpPr>
        <p:spPr>
          <a:xfrm>
            <a:off x="0" y="812812"/>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49"/>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2642" y="929640"/>
            <a:ext cx="7917774" cy="4919073"/>
          </a:xfrm>
          <a:prstGeom prst="rect">
            <a:avLst/>
          </a:prstGeom>
        </p:spPr>
      </p:pic>
      <p:sp>
        <p:nvSpPr>
          <p:cNvPr id="9" name="矩形: 圆角 8"/>
          <p:cNvSpPr/>
          <p:nvPr/>
        </p:nvSpPr>
        <p:spPr>
          <a:xfrm>
            <a:off x="2041946" y="3428999"/>
            <a:ext cx="2037830" cy="51197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153"/>
          <p:cNvSpPr txBox="1"/>
          <p:nvPr/>
        </p:nvSpPr>
        <p:spPr bwMode="auto">
          <a:xfrm>
            <a:off x="4572000" y="1740007"/>
            <a:ext cx="3429000" cy="958850"/>
          </a:xfrm>
          <a:prstGeom prst="rect">
            <a:avLst/>
          </a:prstGeom>
          <a:noFill/>
          <a:ln w="9525">
            <a:noFill/>
            <a:miter lim="800000"/>
          </a:ln>
        </p:spPr>
        <p:txBody>
          <a:bodyPr lIns="128523" tIns="64260" rIns="128523" bIns="64260">
            <a:spAutoFit/>
          </a:bodyPr>
          <a:lstStyle/>
          <a:p>
            <a:pPr algn="ctr"/>
            <a:r>
              <a:rPr lang="zh-CN" altLang="en-US" sz="5400" dirty="0">
                <a:latin typeface="方正小标宋简体" panose="03000509000000000000" charset="-122"/>
                <a:ea typeface="方正小标宋简体" panose="03000509000000000000" charset="-122"/>
              </a:rPr>
              <a:t>第三部分</a:t>
            </a:r>
            <a:endParaRPr lang="zh-CN" altLang="en-US" sz="5400" dirty="0">
              <a:latin typeface="方正小标宋简体" panose="03000509000000000000" charset="-122"/>
              <a:ea typeface="方正小标宋简体" panose="03000509000000000000" charset="-122"/>
            </a:endParaRPr>
          </a:p>
        </p:txBody>
      </p:sp>
      <p:sp>
        <p:nvSpPr>
          <p:cNvPr id="56323" name="TextBox 153"/>
          <p:cNvSpPr txBox="1"/>
          <p:nvPr/>
        </p:nvSpPr>
        <p:spPr bwMode="auto">
          <a:xfrm>
            <a:off x="2095502" y="3097319"/>
            <a:ext cx="8191500" cy="1113155"/>
          </a:xfrm>
          <a:prstGeom prst="rect">
            <a:avLst/>
          </a:prstGeom>
          <a:noFill/>
          <a:ln w="9525">
            <a:noFill/>
            <a:miter lim="800000"/>
          </a:ln>
        </p:spPr>
        <p:txBody>
          <a:bodyPr lIns="128523" tIns="64260" rIns="128523" bIns="64260">
            <a:spAutoFit/>
          </a:bodyPr>
          <a:lstStyle/>
          <a:p>
            <a:pPr algn="ctr"/>
            <a:r>
              <a:rPr lang="zh-CN" altLang="en-US" sz="6400" dirty="0">
                <a:latin typeface="方正小标宋简体" panose="03000509000000000000" charset="-122"/>
                <a:ea typeface="方正小标宋简体" panose="03000509000000000000" charset="-122"/>
              </a:rPr>
              <a:t>报表填报</a:t>
            </a:r>
            <a:endParaRPr lang="zh-CN" altLang="en-US" sz="6400" dirty="0">
              <a:latin typeface="方正小标宋简体" panose="03000509000000000000" charset="-122"/>
              <a:ea typeface="方正小标宋简体" panose="03000509000000000000" charset="-122"/>
            </a:endParaRPr>
          </a:p>
        </p:txBody>
      </p:sp>
      <p:pic>
        <p:nvPicPr>
          <p:cNvPr id="2" name="Picture 2"/>
          <p:cNvPicPr>
            <a:picLocks noChangeAspect="1" noChangeArrowheads="1"/>
          </p:cNvPicPr>
          <p:nvPr/>
        </p:nvPicPr>
        <p:blipFill>
          <a:blip r:embed="rId1" cstate="print"/>
          <a:srcRect/>
          <a:stretch>
            <a:fillRect/>
          </a:stretch>
        </p:blipFill>
        <p:spPr bwMode="auto">
          <a:xfrm>
            <a:off x="1" y="1"/>
            <a:ext cx="4381487" cy="691796"/>
          </a:xfrm>
          <a:prstGeom prst="rect">
            <a:avLst/>
          </a:prstGeom>
          <a:noFill/>
          <a:ln w="9525">
            <a:noFill/>
            <a:miter lim="800000"/>
            <a:headEnd/>
            <a:tailEnd/>
          </a:ln>
          <a:effectLst/>
        </p:spPr>
      </p:pic>
      <p:pic>
        <p:nvPicPr>
          <p:cNvPr id="3" name="图片 17"/>
          <p:cNvPicPr>
            <a:picLocks noChangeAspect="1"/>
          </p:cNvPicPr>
          <p:nvPr/>
        </p:nvPicPr>
        <p:blipFill>
          <a:blip r:embed="rId2"/>
          <a:stretch>
            <a:fillRect/>
          </a:stretch>
        </p:blipFill>
        <p:spPr>
          <a:xfrm>
            <a:off x="8610600" y="0"/>
            <a:ext cx="3581400" cy="1006475"/>
          </a:xfrm>
          <a:prstGeom prst="rect">
            <a:avLst/>
          </a:prstGeom>
          <a:noFill/>
          <a:ln w="9525">
            <a:noFill/>
          </a:ln>
        </p:spPr>
      </p:pic>
      <p:cxnSp>
        <p:nvCxnSpPr>
          <p:cNvPr id="4" name="直接连接符 3"/>
          <p:cNvCxnSpPr/>
          <p:nvPr/>
        </p:nvCxnSpPr>
        <p:spPr>
          <a:xfrm>
            <a:off x="0" y="812812"/>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0" y="6724649"/>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6" name="文本框 5"/>
          <p:cNvSpPr txBox="1"/>
          <p:nvPr/>
        </p:nvSpPr>
        <p:spPr>
          <a:xfrm>
            <a:off x="1631315" y="2507615"/>
            <a:ext cx="8825230" cy="2122805"/>
          </a:xfrm>
          <a:prstGeom prst="rect">
            <a:avLst/>
          </a:prstGeom>
          <a:noFill/>
        </p:spPr>
        <p:txBody>
          <a:bodyPr wrap="square" rtlCol="0" anchor="t">
            <a:spAutoFit/>
          </a:bodyPr>
          <a:p>
            <a:r>
              <a:rPr lang="zh-CN" altLang="en-US" sz="4400">
                <a:latin typeface="方正小标宋简体" panose="03000509000000000000" charset="-122"/>
                <a:ea typeface="方正小标宋简体" panose="03000509000000000000" charset="-122"/>
                <a:cs typeface="方正小标宋简体" panose="03000509000000000000" charset="-122"/>
              </a:rPr>
              <a:t>填报范围：一套表单位</a:t>
            </a:r>
            <a:endParaRPr lang="zh-CN" altLang="en-US" sz="4400">
              <a:latin typeface="方正小标宋简体" panose="03000509000000000000" charset="-122"/>
              <a:ea typeface="方正小标宋简体" panose="03000509000000000000" charset="-122"/>
              <a:cs typeface="方正小标宋简体" panose="03000509000000000000" charset="-122"/>
            </a:endParaRPr>
          </a:p>
          <a:p>
            <a:endParaRPr lang="zh-CN" altLang="en-US" sz="4400">
              <a:latin typeface="方正小标宋简体" panose="03000509000000000000" charset="-122"/>
              <a:ea typeface="方正小标宋简体" panose="03000509000000000000" charset="-122"/>
              <a:cs typeface="方正小标宋简体" panose="03000509000000000000" charset="-122"/>
            </a:endParaRPr>
          </a:p>
          <a:p>
            <a:r>
              <a:rPr lang="zh-CN" altLang="en-US" sz="4400">
                <a:latin typeface="方正小标宋简体" panose="03000509000000000000" charset="-122"/>
                <a:ea typeface="方正小标宋简体" panose="03000509000000000000" charset="-122"/>
                <a:cs typeface="方正小标宋简体" panose="03000509000000000000" charset="-122"/>
              </a:rPr>
              <a:t>报送时间：2024年3月10日24时前</a:t>
            </a:r>
            <a:endParaRPr lang="zh-CN" altLang="en-US" sz="4400">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1"/>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2"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3"/>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endPar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endParaRPr lang="zh-CN" altLang="en-US" sz="2400" dirty="0">
              <a:solidFill>
                <a:schemeClr val="tx1"/>
              </a:solidFill>
              <a:latin typeface="方正小标宋简体" panose="03000509000000000000" charset="-122"/>
              <a:ea typeface="方正小标宋简体" panose="03000509000000000000" charset="-122"/>
              <a:sym typeface="+mn-ea"/>
            </a:endParaRP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3" name="文本框 2"/>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sp>
        <p:nvSpPr>
          <p:cNvPr id="4" name="文本框 3"/>
          <p:cNvSpPr txBox="1"/>
          <p:nvPr/>
        </p:nvSpPr>
        <p:spPr>
          <a:xfrm>
            <a:off x="3048000" y="3106420"/>
            <a:ext cx="6096000" cy="645160"/>
          </a:xfrm>
          <a:prstGeom prst="rect">
            <a:avLst/>
          </a:prstGeom>
          <a:noFill/>
        </p:spPr>
        <p:txBody>
          <a:bodyPr wrap="square" rtlCol="0" anchor="t">
            <a:spAutoFit/>
          </a:bodyPr>
          <a:lstStyle/>
          <a:p>
            <a:pPr marL="742950" lvl="1" indent="-285750" algn="just">
              <a:lnSpc>
                <a:spcPct val="200000"/>
              </a:lnSpc>
              <a:buFont typeface="Wingdings" panose="05000000000000000000" pitchFamily="2" charset="2"/>
              <a:buChar char="Ø"/>
            </a:pPr>
            <a:r>
              <a:rPr lang="zh-CN" altLang="en-US" dirty="0">
                <a:solidFill>
                  <a:schemeClr val="bg1"/>
                </a:solidFill>
                <a:latin typeface="微软雅黑" panose="020B0503020204020204" pitchFamily="34" charset="-122"/>
                <a:cs typeface="Times New Roman" panose="02020603050405020304" pitchFamily="18" charset="0"/>
                <a:sym typeface="+mn-ea"/>
              </a:rPr>
              <a:t>会计口径：</a:t>
            </a:r>
            <a:endParaRPr lang="zh-CN" altLang="en-US" dirty="0">
              <a:solidFill>
                <a:schemeClr val="bg1"/>
              </a:solidFill>
              <a:latin typeface="微软雅黑" panose="020B0503020204020204" pitchFamily="34" charset="-122"/>
              <a:cs typeface="Times New Roman" panose="02020603050405020304" pitchFamily="18" charset="0"/>
              <a:sym typeface="+mn-ea"/>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2642" y="969463"/>
            <a:ext cx="7917774" cy="4919073"/>
          </a:xfrm>
          <a:prstGeom prst="rect">
            <a:avLst/>
          </a:prstGeom>
        </p:spPr>
      </p:pic>
      <p:grpSp>
        <p:nvGrpSpPr>
          <p:cNvPr id="6" name="组合 5"/>
          <p:cNvGrpSpPr/>
          <p:nvPr/>
        </p:nvGrpSpPr>
        <p:grpSpPr>
          <a:xfrm>
            <a:off x="1558925" y="1202055"/>
            <a:ext cx="7618095" cy="2324735"/>
            <a:chOff x="2455" y="1893"/>
            <a:chExt cx="11997" cy="3661"/>
          </a:xfrm>
        </p:grpSpPr>
        <p:sp>
          <p:nvSpPr>
            <p:cNvPr id="2" name="标注: 弯曲线形 1"/>
            <p:cNvSpPr/>
            <p:nvPr/>
          </p:nvSpPr>
          <p:spPr>
            <a:xfrm>
              <a:off x="7212" y="1893"/>
              <a:ext cx="7241" cy="3507"/>
            </a:xfrm>
            <a:prstGeom prst="borderCallout2">
              <a:avLst>
                <a:gd name="adj1" fmla="val 20051"/>
                <a:gd name="adj2" fmla="val 10"/>
                <a:gd name="adj3" fmla="val 19250"/>
                <a:gd name="adj4" fmla="val -17413"/>
                <a:gd name="adj5" fmla="val 85479"/>
                <a:gd name="adj6" fmla="val -54150"/>
              </a:avLst>
            </a:prstGeom>
            <a:solidFill>
              <a:srgbClr val="FFFFD5"/>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0" indent="304800" algn="just">
                <a:lnSpc>
                  <a:spcPts val="2200"/>
                </a:lnSpc>
                <a:spcAft>
                  <a:spcPts val="600"/>
                </a:spcAft>
              </a:pP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与“财务状况表”中填报的营业收入的含义及代码完全一致。因此，该指标会在填报系统中自动设置为从各企业的</a:t>
              </a:r>
              <a:r>
                <a:rPr lang="zh-CN" altLang="zh-CN" sz="1800" kern="100" dirty="0">
                  <a:solidFill>
                    <a:srgbClr val="FF0000"/>
                  </a:solidFill>
                  <a:effectLst/>
                  <a:latin typeface="Calibri" panose="020F0502020204030204" charset="0"/>
                  <a:ea typeface="宋体" panose="02010600030101010101" pitchFamily="2" charset="-122"/>
                  <a:cs typeface="Times New Roman" panose="02020603050405020304" pitchFamily="18" charset="0"/>
                </a:rPr>
                <a:t>财务状况表中直接摘抄</a:t>
              </a:r>
              <a:r>
                <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rPr>
                <a:t>，不需要企业就进行“二次填报”。</a:t>
              </a:r>
              <a:endParaRPr lang="zh-CN" altLang="zh-CN" sz="1800" kern="100" dirty="0">
                <a:solidFill>
                  <a:schemeClr val="tx1"/>
                </a:solidFill>
                <a:effectLst/>
                <a:latin typeface="Calibri" panose="020F0502020204030204" charset="0"/>
                <a:ea typeface="宋体" panose="02010600030101010101" pitchFamily="2" charset="-122"/>
                <a:cs typeface="Times New Roman" panose="02020603050405020304" pitchFamily="18" charset="0"/>
              </a:endParaRPr>
            </a:p>
          </p:txBody>
        </p:sp>
        <p:sp>
          <p:nvSpPr>
            <p:cNvPr id="13" name="矩形: 圆角 12"/>
            <p:cNvSpPr/>
            <p:nvPr/>
          </p:nvSpPr>
          <p:spPr>
            <a:xfrm>
              <a:off x="2455" y="4934"/>
              <a:ext cx="2598" cy="62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3.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4.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6.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7.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8.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935</Words>
  <Application>WPS 演示</Application>
  <PresentationFormat>宽屏</PresentationFormat>
  <Paragraphs>124</Paragraphs>
  <Slides>14</Slides>
  <Notes>38</Notes>
  <HiddenSlides>0</HiddenSlides>
  <MMClips>0</MMClips>
  <ScaleCrop>false</ScaleCrop>
  <HeadingPairs>
    <vt:vector size="6" baseType="variant">
      <vt:variant>
        <vt:lpstr>已用的字体</vt:lpstr>
      </vt:variant>
      <vt:variant>
        <vt:i4>16</vt:i4>
      </vt:variant>
      <vt:variant>
        <vt:lpstr>主题</vt:lpstr>
      </vt:variant>
      <vt:variant>
        <vt:i4>6</vt:i4>
      </vt:variant>
      <vt:variant>
        <vt:lpstr>幻灯片标题</vt:lpstr>
      </vt:variant>
      <vt:variant>
        <vt:i4>14</vt:i4>
      </vt:variant>
    </vt:vector>
  </HeadingPairs>
  <TitlesOfParts>
    <vt:vector size="36" baseType="lpstr">
      <vt:lpstr>Arial</vt:lpstr>
      <vt:lpstr>宋体</vt:lpstr>
      <vt:lpstr>Wingdings</vt:lpstr>
      <vt:lpstr>微软雅黑</vt:lpstr>
      <vt:lpstr>方正小标宋简体</vt:lpstr>
      <vt:lpstr>Impact</vt:lpstr>
      <vt:lpstr>Times New Roman</vt:lpstr>
      <vt:lpstr>Arial Unicode MS</vt:lpstr>
      <vt:lpstr>Calibri</vt:lpstr>
      <vt:lpstr>黑体</vt:lpstr>
      <vt:lpstr>华文中宋</vt:lpstr>
      <vt:lpstr>华文琥珀</vt:lpstr>
      <vt:lpstr>Wingdings</vt:lpstr>
      <vt:lpstr>幼圆</vt:lpstr>
      <vt:lpstr>华文新魏</vt:lpstr>
      <vt:lpstr>Arial</vt:lpstr>
      <vt:lpstr>Office 主题</vt:lpstr>
      <vt:lpstr>1_Office 主题</vt:lpstr>
      <vt:lpstr>2_Office 主题</vt:lpstr>
      <vt:lpstr>3_Office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Administrator</cp:lastModifiedBy>
  <cp:revision>1115</cp:revision>
  <dcterms:created xsi:type="dcterms:W3CDTF">1900-01-01T00:00:00Z</dcterms:created>
  <dcterms:modified xsi:type="dcterms:W3CDTF">2023-12-20T06:11:27Z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y fmtid="{D5CDD505-2E9C-101B-9397-08002B2CF9AE}" pid="3" name="ICV">
    <vt:lpwstr>3D43C6C17132478F9E3B033315981197</vt:lpwstr>
  </property>
</Properties>
</file>