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  <p:sldMasterId id="2147483697" r:id="rId6"/>
    <p:sldMasterId id="2147483709" r:id="rId7"/>
    <p:sldMasterId id="2147483721" r:id="rId8"/>
    <p:sldMasterId id="2147483733" r:id="rId9"/>
  </p:sldMasterIdLst>
  <p:notesMasterIdLst>
    <p:notesMasterId r:id="rId12"/>
  </p:notesMasterIdLst>
  <p:sldIdLst>
    <p:sldId id="1326" r:id="rId10"/>
    <p:sldId id="262" r:id="rId11"/>
    <p:sldId id="263" r:id="rId13"/>
    <p:sldId id="594" r:id="rId14"/>
    <p:sldId id="559" r:id="rId15"/>
    <p:sldId id="1771" r:id="rId16"/>
    <p:sldId id="1442" r:id="rId17"/>
    <p:sldId id="1443" r:id="rId18"/>
    <p:sldId id="997" r:id="rId19"/>
    <p:sldId id="1732" r:id="rId20"/>
    <p:sldId id="1635" r:id="rId21"/>
    <p:sldId id="1737" r:id="rId22"/>
    <p:sldId id="1459" r:id="rId23"/>
    <p:sldId id="1460" r:id="rId24"/>
    <p:sldId id="1738" r:id="rId25"/>
    <p:sldId id="1739" r:id="rId26"/>
    <p:sldId id="1560" r:id="rId27"/>
    <p:sldId id="1561" r:id="rId28"/>
    <p:sldId id="1562" r:id="rId29"/>
    <p:sldId id="1563" r:id="rId30"/>
    <p:sldId id="1564" r:id="rId31"/>
    <p:sldId id="1741" r:id="rId32"/>
    <p:sldId id="1742" r:id="rId33"/>
    <p:sldId id="1743" r:id="rId34"/>
    <p:sldId id="1744" r:id="rId35"/>
    <p:sldId id="1745" r:id="rId36"/>
    <p:sldId id="1748" r:id="rId37"/>
    <p:sldId id="1749" r:id="rId38"/>
    <p:sldId id="1758" r:id="rId39"/>
    <p:sldId id="1751" r:id="rId40"/>
    <p:sldId id="1759" r:id="rId41"/>
    <p:sldId id="1753" r:id="rId42"/>
    <p:sldId id="1760" r:id="rId43"/>
    <p:sldId id="1756" r:id="rId44"/>
    <p:sldId id="1761" r:id="rId45"/>
    <p:sldId id="1762" r:id="rId46"/>
    <p:sldId id="1764" r:id="rId47"/>
    <p:sldId id="1765" r:id="rId48"/>
    <p:sldId id="1768" r:id="rId49"/>
    <p:sldId id="1769" r:id="rId50"/>
    <p:sldId id="1598" r:id="rId51"/>
    <p:sldId id="1599" r:id="rId52"/>
    <p:sldId id="444" r:id="rId5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用户" initials="W用" lastIdx="2" clrIdx="0"/>
  <p:cmAuthor id="2" name="kylin" initials="k" lastIdx="2" clrIdx="1"/>
  <p:cmAuthor id="3" name="yj373" initials="y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B1CD"/>
    <a:srgbClr val="4B649F"/>
    <a:srgbClr val="5E8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381" autoAdjust="0"/>
    <p:restoredTop sz="94660" autoAdjust="0"/>
  </p:normalViewPr>
  <p:slideViewPr>
    <p:cSldViewPr snapToGrid="0" showGuides="1">
      <p:cViewPr varScale="1">
        <p:scale>
          <a:sx n="87" d="100"/>
          <a:sy n="87" d="100"/>
        </p:scale>
        <p:origin x="-374" y="-86"/>
      </p:cViewPr>
      <p:guideLst>
        <p:guide orient="horz" pos="2236"/>
        <p:guide pos="280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7" Type="http://schemas.openxmlformats.org/officeDocument/2006/relationships/commentAuthors" Target="commentAuthors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43.xml"/><Relationship Id="rId52" Type="http://schemas.openxmlformats.org/officeDocument/2006/relationships/slide" Target="slides/slide42.xml"/><Relationship Id="rId51" Type="http://schemas.openxmlformats.org/officeDocument/2006/relationships/slide" Target="slides/slide41.xml"/><Relationship Id="rId50" Type="http://schemas.openxmlformats.org/officeDocument/2006/relationships/slide" Target="slides/slide40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9.xml"/><Relationship Id="rId48" Type="http://schemas.openxmlformats.org/officeDocument/2006/relationships/slide" Target="slides/slide38.xml"/><Relationship Id="rId47" Type="http://schemas.openxmlformats.org/officeDocument/2006/relationships/slide" Target="slides/slide37.xml"/><Relationship Id="rId46" Type="http://schemas.openxmlformats.org/officeDocument/2006/relationships/slide" Target="slides/slide36.xml"/><Relationship Id="rId45" Type="http://schemas.openxmlformats.org/officeDocument/2006/relationships/slide" Target="slides/slide35.xml"/><Relationship Id="rId44" Type="http://schemas.openxmlformats.org/officeDocument/2006/relationships/slide" Target="slides/slide34.xml"/><Relationship Id="rId43" Type="http://schemas.openxmlformats.org/officeDocument/2006/relationships/slide" Target="slides/slide33.xml"/><Relationship Id="rId42" Type="http://schemas.openxmlformats.org/officeDocument/2006/relationships/slide" Target="slides/slide32.xml"/><Relationship Id="rId41" Type="http://schemas.openxmlformats.org/officeDocument/2006/relationships/slide" Target="slides/slide31.xml"/><Relationship Id="rId40" Type="http://schemas.openxmlformats.org/officeDocument/2006/relationships/slide" Target="slides/slide30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922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9675440-D3E5-44D4-B84E-24CDEF805DF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介绍一下，以</a:t>
            </a:r>
            <a:r>
              <a:rPr lang="en-US" altLang="zh-CN" dirty="0"/>
              <a:t>611</a:t>
            </a:r>
            <a:r>
              <a:rPr lang="zh-CN" altLang="en-US" dirty="0"/>
              <a:t>为例，之后再介绍其他表与</a:t>
            </a:r>
            <a:r>
              <a:rPr lang="en-US" altLang="zh-CN" dirty="0"/>
              <a:t>611</a:t>
            </a:r>
            <a:r>
              <a:rPr lang="zh-CN" altLang="en-US" dirty="0"/>
              <a:t>表不同的地方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C9292-44C6-42D8-9828-3C752FA5CC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r>
              <a:rPr lang="zh-CN" altLang="en-US"/>
              <a:t>新单位移动采集时也会自动生成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r>
              <a:rPr lang="zh-CN" altLang="en-US"/>
              <a:t>国务院国资委批准的，比如中国电信集团有限公司，隶属关系属于中央。首钢集团，隶属关系属于地方。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/>
              <a:t>字号颜色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r>
              <a:rPr lang="zh-CN" altLang="en-US"/>
              <a:t>新单位移动采集时也会自动生成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69EACE-7025-485B-8E9E-4152B0F1A5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8B2E8-6015-4656-95DD-43872638CD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DCF9B-96A5-4573-B477-582485C87F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1" y="479052"/>
            <a:ext cx="820270" cy="376518"/>
          </a:xfrm>
          <a:prstGeom prst="rect">
            <a:avLst/>
          </a:prstGeom>
          <a:solidFill>
            <a:srgbClr val="67B3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820271" y="479052"/>
            <a:ext cx="1393540" cy="3765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 descr="五经普LOGO透明底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9050" y="34290"/>
            <a:ext cx="821055" cy="821055"/>
          </a:xfrm>
          <a:prstGeom prst="rect">
            <a:avLst/>
          </a:prstGeom>
        </p:spPr>
      </p:pic>
      <p:pic>
        <p:nvPicPr>
          <p:cNvPr id="18" name="图片 17" descr="五经普LOGO透明底（长）"/>
          <p:cNvPicPr>
            <a:picLocks noChangeAspect="1"/>
          </p:cNvPicPr>
          <p:nvPr userDrawn="1"/>
        </p:nvPicPr>
        <p:blipFill>
          <a:blip r:embed="rId3" cstate="print"/>
          <a:srcRect l="23440" t="30841" b="30841"/>
          <a:stretch>
            <a:fillRect/>
          </a:stretch>
        </p:blipFill>
        <p:spPr>
          <a:xfrm>
            <a:off x="782320" y="6985"/>
            <a:ext cx="2828925" cy="442595"/>
          </a:xfrm>
          <a:prstGeom prst="rect">
            <a:avLst/>
          </a:prstGeom>
        </p:spPr>
      </p:pic>
      <p:grpSp>
        <p:nvGrpSpPr>
          <p:cNvPr id="46" name="组合 45"/>
          <p:cNvGrpSpPr/>
          <p:nvPr userDrawn="1"/>
        </p:nvGrpSpPr>
        <p:grpSpPr>
          <a:xfrm>
            <a:off x="-74295" y="988060"/>
            <a:ext cx="1157605" cy="5469890"/>
            <a:chOff x="-117" y="1601"/>
            <a:chExt cx="1823" cy="8614"/>
          </a:xfrm>
        </p:grpSpPr>
        <p:sp>
          <p:nvSpPr>
            <p:cNvPr id="40" name="矩形 39"/>
            <p:cNvSpPr/>
            <p:nvPr userDrawn="1"/>
          </p:nvSpPr>
          <p:spPr>
            <a:xfrm>
              <a:off x="0" y="1601"/>
              <a:ext cx="1504" cy="8614"/>
            </a:xfrm>
            <a:prstGeom prst="rect">
              <a:avLst/>
            </a:prstGeom>
            <a:solidFill>
              <a:srgbClr val="43A1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" y="1606"/>
              <a:ext cx="1535" cy="592"/>
              <a:chOff x="1" y="1606"/>
              <a:chExt cx="1535" cy="592"/>
            </a:xfrm>
          </p:grpSpPr>
          <p:sp>
            <p:nvSpPr>
              <p:cNvPr id="41" name="矩形 40"/>
              <p:cNvSpPr/>
              <p:nvPr userDrawn="1"/>
            </p:nvSpPr>
            <p:spPr>
              <a:xfrm>
                <a:off x="1" y="1606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40" y="1679"/>
                <a:ext cx="1497" cy="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400" dirty="0" smtClean="0">
                    <a:solidFill>
                      <a:schemeClr val="bg1"/>
                    </a:solidFill>
                  </a:rPr>
                  <a:t>单位类型 </a:t>
                </a:r>
                <a:endParaRPr lang="zh-CN" altLang="en-US" sz="14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" y="2222"/>
              <a:ext cx="1565" cy="592"/>
              <a:chOff x="1" y="2222"/>
              <a:chExt cx="1565" cy="592"/>
            </a:xfrm>
          </p:grpSpPr>
          <p:sp>
            <p:nvSpPr>
              <p:cNvPr id="78" name="矩形 77"/>
              <p:cNvSpPr/>
              <p:nvPr userDrawn="1"/>
            </p:nvSpPr>
            <p:spPr>
              <a:xfrm>
                <a:off x="1" y="2222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40" y="2295"/>
                <a:ext cx="1526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400" dirty="0" smtClean="0">
                    <a:solidFill>
                      <a:schemeClr val="bg1"/>
                    </a:solidFill>
                    <a:sym typeface="+mn-ea"/>
                  </a:rPr>
                  <a:t>身份信息</a:t>
                </a:r>
                <a:endParaRPr lang="zh-CN" altLang="en-US" sz="1400" dirty="0" smtClean="0">
                  <a:solidFill>
                    <a:schemeClr val="bg1"/>
                  </a:solidFill>
                  <a:sym typeface="+mn-ea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" y="2838"/>
              <a:ext cx="1502" cy="592"/>
              <a:chOff x="1" y="2839"/>
              <a:chExt cx="1502" cy="592"/>
            </a:xfrm>
          </p:grpSpPr>
          <p:sp>
            <p:nvSpPr>
              <p:cNvPr id="95" name="矩形 94"/>
              <p:cNvSpPr/>
              <p:nvPr userDrawn="1"/>
            </p:nvSpPr>
            <p:spPr>
              <a:xfrm>
                <a:off x="1" y="2839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25" y="2912"/>
                <a:ext cx="1408" cy="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400" dirty="0" smtClean="0">
                    <a:solidFill>
                      <a:schemeClr val="bg1"/>
                    </a:solidFill>
                    <a:sym typeface="+mn-ea"/>
                  </a:rPr>
                  <a:t>运营状态</a:t>
                </a:r>
                <a:endParaRPr lang="zh-CN" altLang="en-US" sz="14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" y="3454"/>
              <a:ext cx="1502" cy="592"/>
              <a:chOff x="1" y="3456"/>
              <a:chExt cx="1502" cy="592"/>
            </a:xfrm>
          </p:grpSpPr>
          <p:sp>
            <p:nvSpPr>
              <p:cNvPr id="98" name="矩形 97"/>
              <p:cNvSpPr/>
              <p:nvPr userDrawn="1"/>
            </p:nvSpPr>
            <p:spPr>
              <a:xfrm>
                <a:off x="1" y="3456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40" y="3529"/>
                <a:ext cx="1334" cy="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400" dirty="0" smtClean="0">
                    <a:solidFill>
                      <a:schemeClr val="bg1"/>
                    </a:solidFill>
                    <a:sym typeface="+mn-ea"/>
                  </a:rPr>
                  <a:t>单位地址</a:t>
                </a:r>
                <a:endParaRPr lang="zh-CN" altLang="en-US" sz="14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" y="4070"/>
              <a:ext cx="1567" cy="592"/>
              <a:chOff x="1" y="4073"/>
              <a:chExt cx="1567" cy="592"/>
            </a:xfrm>
          </p:grpSpPr>
          <p:sp>
            <p:nvSpPr>
              <p:cNvPr id="101" name="矩形 100"/>
              <p:cNvSpPr/>
              <p:nvPr userDrawn="1"/>
            </p:nvSpPr>
            <p:spPr>
              <a:xfrm>
                <a:off x="1" y="4073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40" y="4146"/>
                <a:ext cx="1528" cy="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400" dirty="0" smtClean="0">
                    <a:solidFill>
                      <a:schemeClr val="bg1"/>
                    </a:solidFill>
                    <a:sym typeface="+mn-ea"/>
                  </a:rPr>
                  <a:t>联系电话</a:t>
                </a:r>
                <a:r>
                  <a:rPr lang="zh-CN" altLang="en-US" sz="1400" dirty="0" smtClean="0">
                    <a:solidFill>
                      <a:schemeClr val="bg1"/>
                    </a:solidFill>
                  </a:rPr>
                  <a:t> </a:t>
                </a:r>
                <a:endParaRPr lang="zh-CN" altLang="en-US" sz="14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1" y="4686"/>
              <a:ext cx="1569" cy="592"/>
              <a:chOff x="1" y="4690"/>
              <a:chExt cx="1569" cy="592"/>
            </a:xfrm>
          </p:grpSpPr>
          <p:sp>
            <p:nvSpPr>
              <p:cNvPr id="104" name="矩形 103"/>
              <p:cNvSpPr/>
              <p:nvPr userDrawn="1"/>
            </p:nvSpPr>
            <p:spPr>
              <a:xfrm>
                <a:off x="1" y="4690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40" y="4763"/>
                <a:ext cx="1530" cy="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400" dirty="0" smtClean="0">
                    <a:solidFill>
                      <a:schemeClr val="bg1"/>
                    </a:solidFill>
                    <a:sym typeface="+mn-ea"/>
                  </a:rPr>
                  <a:t>行业类别</a:t>
                </a:r>
                <a:r>
                  <a:rPr lang="zh-CN" altLang="en-US" sz="1400" dirty="0" smtClean="0">
                    <a:solidFill>
                      <a:schemeClr val="bg1"/>
                    </a:solidFill>
                  </a:rPr>
                  <a:t> </a:t>
                </a:r>
                <a:endParaRPr lang="zh-CN" altLang="en-US" sz="14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" y="5302"/>
              <a:ext cx="1502" cy="592"/>
              <a:chOff x="1" y="5307"/>
              <a:chExt cx="1502" cy="592"/>
            </a:xfrm>
          </p:grpSpPr>
          <p:sp>
            <p:nvSpPr>
              <p:cNvPr id="107" name="矩形 106"/>
              <p:cNvSpPr/>
              <p:nvPr userDrawn="1"/>
            </p:nvSpPr>
            <p:spPr>
              <a:xfrm>
                <a:off x="1" y="5307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8" name="文本框 107"/>
              <p:cNvSpPr txBox="1"/>
              <p:nvPr/>
            </p:nvSpPr>
            <p:spPr>
              <a:xfrm>
                <a:off x="40" y="5380"/>
                <a:ext cx="1453" cy="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400" dirty="0" smtClean="0">
                    <a:solidFill>
                      <a:schemeClr val="bg1"/>
                    </a:solidFill>
                    <a:sym typeface="+mn-ea"/>
                  </a:rPr>
                  <a:t>机构类型</a:t>
                </a:r>
                <a:r>
                  <a:rPr lang="zh-CN" altLang="en-US" sz="1400" dirty="0" smtClean="0">
                    <a:solidFill>
                      <a:schemeClr val="bg1"/>
                    </a:solidFill>
                  </a:rPr>
                  <a:t> </a:t>
                </a:r>
                <a:endParaRPr lang="zh-CN" altLang="en-US" sz="14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-86" y="6534"/>
              <a:ext cx="1752" cy="593"/>
              <a:chOff x="-86" y="6541"/>
              <a:chExt cx="1752" cy="593"/>
            </a:xfrm>
          </p:grpSpPr>
          <p:sp>
            <p:nvSpPr>
              <p:cNvPr id="113" name="矩形 112"/>
              <p:cNvSpPr/>
              <p:nvPr userDrawn="1"/>
            </p:nvSpPr>
            <p:spPr>
              <a:xfrm>
                <a:off x="1" y="6541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3" name="文本框 122"/>
              <p:cNvSpPr txBox="1"/>
              <p:nvPr/>
            </p:nvSpPr>
            <p:spPr>
              <a:xfrm>
                <a:off x="-86" y="6634"/>
                <a:ext cx="1752" cy="3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000" smtClean="0">
                    <a:solidFill>
                      <a:schemeClr val="bg1"/>
                    </a:solidFill>
                  </a:rPr>
                  <a:t>成立、开业</a:t>
                </a:r>
                <a:r>
                  <a:rPr lang="zh-CN" altLang="en-US" sz="1000" dirty="0" smtClean="0">
                    <a:solidFill>
                      <a:schemeClr val="bg1"/>
                    </a:solidFill>
                  </a:rPr>
                  <a:t>时间 </a:t>
                </a:r>
                <a:endParaRPr lang="zh-CN" altLang="en-US" sz="10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-117" y="7150"/>
              <a:ext cx="1804" cy="592"/>
              <a:chOff x="-117" y="7158"/>
              <a:chExt cx="1804" cy="592"/>
            </a:xfrm>
          </p:grpSpPr>
          <p:sp>
            <p:nvSpPr>
              <p:cNvPr id="116" name="矩形 115"/>
              <p:cNvSpPr/>
              <p:nvPr userDrawn="1"/>
            </p:nvSpPr>
            <p:spPr>
              <a:xfrm>
                <a:off x="1" y="7158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6" name="文本框 125"/>
              <p:cNvSpPr txBox="1"/>
              <p:nvPr/>
            </p:nvSpPr>
            <p:spPr>
              <a:xfrm>
                <a:off x="-117" y="7222"/>
                <a:ext cx="1804" cy="4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dirty="0" smtClean="0">
                    <a:solidFill>
                      <a:schemeClr val="bg1"/>
                    </a:solidFill>
                  </a:rPr>
                  <a:t>执行会计标准类别</a:t>
                </a:r>
                <a:r>
                  <a:rPr lang="zh-CN" altLang="en-US" sz="1200" dirty="0" smtClean="0">
                    <a:solidFill>
                      <a:schemeClr val="bg1"/>
                    </a:solidFill>
                  </a:rPr>
                  <a:t> </a:t>
                </a:r>
                <a:endParaRPr lang="zh-CN" altLang="en-US" sz="12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-116" y="5918"/>
              <a:ext cx="1728" cy="592"/>
              <a:chOff x="-116" y="5924"/>
              <a:chExt cx="1728" cy="592"/>
            </a:xfrm>
          </p:grpSpPr>
          <p:sp>
            <p:nvSpPr>
              <p:cNvPr id="110" name="矩形 109"/>
              <p:cNvSpPr/>
              <p:nvPr userDrawn="1"/>
            </p:nvSpPr>
            <p:spPr>
              <a:xfrm>
                <a:off x="1" y="5924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-116" y="6039"/>
                <a:ext cx="1728" cy="3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dirty="0" smtClean="0">
                    <a:solidFill>
                      <a:schemeClr val="bg1"/>
                    </a:solidFill>
                  </a:rPr>
                  <a:t>登记注册统计类别</a:t>
                </a:r>
                <a:endParaRPr lang="zh-CN" altLang="en-US" sz="9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-114" y="7766"/>
              <a:ext cx="1728" cy="592"/>
              <a:chOff x="-114" y="7775"/>
              <a:chExt cx="1728" cy="592"/>
            </a:xfrm>
          </p:grpSpPr>
          <p:sp>
            <p:nvSpPr>
              <p:cNvPr id="122" name="矩形 121"/>
              <p:cNvSpPr/>
              <p:nvPr userDrawn="1"/>
            </p:nvSpPr>
            <p:spPr>
              <a:xfrm>
                <a:off x="1" y="7775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-114" y="7884"/>
                <a:ext cx="1728" cy="3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900" dirty="0" smtClean="0">
                    <a:solidFill>
                      <a:schemeClr val="bg1"/>
                    </a:solidFill>
                  </a:rPr>
                  <a:t>下属产业活动单位</a:t>
                </a:r>
                <a:endParaRPr lang="zh-CN" altLang="en-US" sz="9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-110" y="8382"/>
              <a:ext cx="1816" cy="592"/>
              <a:chOff x="-110" y="8392"/>
              <a:chExt cx="1816" cy="592"/>
            </a:xfrm>
          </p:grpSpPr>
          <p:sp>
            <p:nvSpPr>
              <p:cNvPr id="125" name="矩形 124"/>
              <p:cNvSpPr/>
              <p:nvPr userDrawn="1"/>
            </p:nvSpPr>
            <p:spPr>
              <a:xfrm>
                <a:off x="1" y="8392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-110" y="8462"/>
                <a:ext cx="1817" cy="48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zh-CN" altLang="en-US" sz="1200" dirty="0" smtClean="0">
                    <a:solidFill>
                      <a:schemeClr val="bg1"/>
                    </a:solidFill>
                    <a:sym typeface="+mn-ea"/>
                  </a:rPr>
                  <a:t>归属法人信息</a:t>
                </a:r>
                <a:r>
                  <a:rPr lang="zh-CN" altLang="en-US" sz="1400" dirty="0" smtClean="0">
                    <a:solidFill>
                      <a:schemeClr val="bg1"/>
                    </a:solidFill>
                  </a:rPr>
                  <a:t> </a:t>
                </a:r>
                <a:endParaRPr lang="zh-CN" altLang="en-US" sz="14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0" y="8998"/>
              <a:ext cx="1492" cy="593"/>
              <a:chOff x="-9" y="8392"/>
              <a:chExt cx="1513" cy="593"/>
            </a:xfrm>
          </p:grpSpPr>
          <p:sp>
            <p:nvSpPr>
              <p:cNvPr id="9" name="矩形 8"/>
              <p:cNvSpPr/>
              <p:nvPr userDrawn="1"/>
            </p:nvSpPr>
            <p:spPr>
              <a:xfrm>
                <a:off x="-9" y="8392"/>
                <a:ext cx="151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5" y="8462"/>
                <a:ext cx="1460" cy="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400" dirty="0" smtClean="0">
                    <a:solidFill>
                      <a:schemeClr val="bg1"/>
                    </a:solidFill>
                  </a:rPr>
                  <a:t>表间关系 </a:t>
                </a:r>
                <a:endParaRPr lang="zh-CN" altLang="en-US" sz="1400" dirty="0" smtClean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-116" y="9615"/>
              <a:ext cx="1794" cy="593"/>
              <a:chOff x="-117" y="8392"/>
              <a:chExt cx="1807" cy="593"/>
            </a:xfrm>
          </p:grpSpPr>
          <p:sp>
            <p:nvSpPr>
              <p:cNvPr id="21" name="矩形 20"/>
              <p:cNvSpPr/>
              <p:nvPr userDrawn="1"/>
            </p:nvSpPr>
            <p:spPr>
              <a:xfrm>
                <a:off x="1" y="8392"/>
                <a:ext cx="1503" cy="593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-117" y="8477"/>
                <a:ext cx="1807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1200" dirty="0" smtClean="0">
                    <a:solidFill>
                      <a:schemeClr val="bg1"/>
                    </a:solidFill>
                  </a:rPr>
                  <a:t>底册核查情况 </a:t>
                </a:r>
                <a:endParaRPr lang="zh-CN" altLang="en-US" sz="1200" dirty="0" smtClean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DF7D8-EF28-44FE-A7A7-BBD9DCCD71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1522-F506-47E9-AF25-3CD03476FD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9AA1BE-F14C-429F-B15F-2025365130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08A34-7624-4362-B603-D870CF173C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9450F-397F-483B-92A5-8A7E8A66E6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37184-7F40-4F96-BE9C-A2DCDB2232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21CC4F-A8E1-405C-9364-1A92641484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A3A0B-882D-44A6-955C-5D7E7A89CB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1A62D-88AD-40F5-A33D-BB2D879FFD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CBE182-284F-4CF8-B1EE-47570CAFBA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1F380-13F4-4FDC-8D4A-1205D90D76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6044A-ECAA-465F-9985-6AAD857F72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604B7-E644-49B9-9C86-BABF279E47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1DAFF-AD24-417F-B519-5A4731E3F2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9D73A-4B93-41B6-A4A4-9863926ABF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D3B39C-F45E-4230-BE53-0A3D1A4B9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9E78A-B315-45EE-8034-E4A8188081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C6CEF8-10E5-4059-B522-67C2309314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962D8-EF44-4CBA-8B1C-DC82687DDC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DC209-413F-40B1-840A-1BBC887AE5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761B0-120F-4A0E-A9E7-2CAA68F3EE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01926-DE2D-4BD3-8B4A-7019D6B51BF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9CAFF6-A5EB-4F43-8513-86A9BEDDC6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A75B9-DAE0-43A5-8953-BF079E60C7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81AA8F-3271-44EA-9A61-DB964EAB1F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4F4154-D354-4DCB-91EB-7C24E351B2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CF8D9-7E6C-4173-8C3C-B84016E714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C168D-F125-42E3-A118-0ECE26384AA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2EF33-F942-4EB8-86EA-60E0D9BDB9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5336BE-DAD4-4406-9457-8CE5AA76BE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8B150-EA2F-4F71-874D-46775C0D78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4F5CF-2350-46A8-8294-3DC8FBF90C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D6FB8E-4835-4AC5-A6E2-27038074E0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6875F-D8B4-4F57-98FE-B9787DD807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ED1C17-42C9-4B61-BCD5-679E7D0BFA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3907D-056D-4745-84F1-6060F3EC0C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013F77-340C-4A47-AC3C-352ACD66CC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6E5F3-84E5-47ED-9F55-46023E7805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F09714-26CB-4E33-B2D4-ECE2411E5E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FCBAF-9147-42D9-A331-D08C652C6C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665F8-BF98-44CF-8E71-4D72BAE011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B9FE9-D485-4F80-8211-D41AFB7185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E20F3-18F4-48DD-8468-F86EF05FE93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8256A8-ACC3-461A-8E17-C4F91119E4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7B761-91F5-4688-B78F-CDD5264930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EE77B-3BE2-4B49-ACB6-41A6D90F1A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8F3804-8D36-4936-9572-7CB9AEFB23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5223E-72F0-4545-960C-9D288D9FD1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CC019-4288-4D28-BA44-D692B6B710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4F29B-C5F6-4BAC-BE4E-81A02B2BA2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E89BD3-7F0A-4AD6-901A-4C76407D2F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3A8E3-9E8D-416E-8F73-AB3DFB46DE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F9C4E-21D2-4B99-A04E-9CEC367EF2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0B8D52-4B36-4A88-A4D2-92BA229AF8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BAF9F-920B-4D82-9EA3-D5638310D5D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48AEF7-C86D-47E5-9F52-9F05B3C3FF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CA743-DB93-47C7-8FED-941408063B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81DE1C-C5BE-4781-B800-8BB469A21D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E9DFED-96EC-4477-A529-3CD8C5577C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E1915-2355-4920-9214-2FC667B012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802AF-54F9-4AF4-B9B0-72DCC45A58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ACE74-20C2-4B4F-820B-AF9AD9E2F8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205BA-D85B-4D96-B2B7-9688CDCEB2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D0D16-579C-4C0C-A75F-D0FFB20D2C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88133-0EA0-46F7-BE68-818B6A4CFB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B9DC2B-59FF-460B-8842-2B4F2EE138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AAAD9-F90D-4A3D-AD68-3048125CCB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2E1A3-85FC-4EE7-BE89-DE49020557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F2F34E-9702-4887-8802-31664CA0D5D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7EA29A-BD72-4943-8BD7-E62C427700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08316E-7C34-46D5-925D-ACB6619274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533A50-61CF-4A20-BAB1-6A1F98C68A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77238-0040-4856-9CE9-9A033AA52A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646A4-5DEF-4D2E-B988-DA97329279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67712B-3664-4F1F-80C0-7DD17364A6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B4007-C237-4FD9-A11E-A2E4AB500C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537CC-BC19-479F-8BD7-DA236465A1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8B3AB-65C0-4376-88EF-90A2A36BDF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849ED2-7835-46E8-9F15-A27B9A1056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C5D93-F4EC-412C-90E4-0EC281F97D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AEB86-D367-4023-9E1F-A986508C25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11054-BC7F-4741-9A15-E4A2C5DB1B4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931AC-F291-47F6-86C0-DF607D0F82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800AA-887C-4672-8ADD-E71902ACD4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E9191-5183-4E23-B28A-116C320FEB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1BE2F55-9DAB-4F65-AED8-2E43B4DC0B1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E38F85A-E415-4724-AC8B-7390AAA9EF3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A1BBCC5-DCC0-489A-8A14-12163CA3433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F0EF1C1-8EC6-49DE-ADA5-C681E0032C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8E0BDC9-49F1-4DB5-A96D-370AE8DFDE9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92B2D5A-59FC-4552-BC0E-C3C6DEA0A58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2458B5C-6267-400E-A8C8-3ABEB5774D4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34DBC0E-06DF-4452-B21C-13EF073AF0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69FEED7-F944-4C18-8337-8AAB851090D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jpe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3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jpe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7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5.png"/><Relationship Id="rId3" Type="http://schemas.openxmlformats.org/officeDocument/2006/relationships/tags" Target="../tags/tag8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9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tags" Target="../tags/tag1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jpeg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1.png"/><Relationship Id="rId1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2.png"/><Relationship Id="rId3" Type="http://schemas.openxmlformats.org/officeDocument/2006/relationships/tags" Target="../tags/tag12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3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3.jpeg"/><Relationship Id="rId1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4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15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8.xml"/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10879773" y="3948113"/>
            <a:ext cx="4746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6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任意多边形 47"/>
          <p:cNvSpPr/>
          <p:nvPr/>
        </p:nvSpPr>
        <p:spPr>
          <a:xfrm rot="5400000">
            <a:off x="3730798" y="-3008168"/>
            <a:ext cx="915658" cy="838678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1090910" y="4186238"/>
            <a:ext cx="476250" cy="4762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912178" y="2485073"/>
            <a:ext cx="474663" cy="4746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4" name="文本框 62"/>
          <p:cNvSpPr txBox="1"/>
          <p:nvPr/>
        </p:nvSpPr>
        <p:spPr>
          <a:xfrm>
            <a:off x="2024034" y="857232"/>
            <a:ext cx="385572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lang="zh-CN" altLang="en-US" sz="3600" b="1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统计报表制度培训</a:t>
            </a:r>
            <a:endParaRPr kumimoji="0" lang="zh-CN" altLang="en-US" sz="3600" b="1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2" name="图片 1" descr="五经普LOGO透明底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910" y="393700"/>
            <a:ext cx="1577975" cy="1577975"/>
          </a:xfrm>
          <a:prstGeom prst="rect">
            <a:avLst/>
          </a:prstGeom>
        </p:spPr>
      </p:pic>
      <p:sp>
        <p:nvSpPr>
          <p:cNvPr id="118" name="矩形 117"/>
          <p:cNvSpPr/>
          <p:nvPr/>
        </p:nvSpPr>
        <p:spPr>
          <a:xfrm>
            <a:off x="689928" y="2254885"/>
            <a:ext cx="474663" cy="474663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1" name="文本框 62"/>
          <p:cNvSpPr txBox="1">
            <a:spLocks noChangeArrowheads="1"/>
          </p:cNvSpPr>
          <p:nvPr/>
        </p:nvSpPr>
        <p:spPr bwMode="auto">
          <a:xfrm>
            <a:off x="1404743" y="2484413"/>
            <a:ext cx="940276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单位基本情况表填报说明（</a:t>
            </a:r>
            <a:r>
              <a:rPr lang="en-US" altLang="zh-CN" sz="5400" dirty="0" smtClean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601</a:t>
            </a:r>
            <a:r>
              <a:rPr lang="zh-CN" altLang="en-US" sz="5400" dirty="0" smtClean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和</a:t>
            </a:r>
            <a:r>
              <a:rPr lang="en-US" altLang="zh-CN" sz="5400" dirty="0" smtClean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601-1</a:t>
            </a:r>
            <a:r>
              <a:rPr lang="zh-CN" altLang="en-US" sz="5400" dirty="0" smtClean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表）</a:t>
            </a:r>
            <a:endParaRPr lang="zh-CN" altLang="en-US" sz="5400" dirty="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2" name="图片 1" descr="601基本情况"/>
          <p:cNvPicPr>
            <a:picLocks noChangeAspect="1"/>
          </p:cNvPicPr>
          <p:nvPr/>
        </p:nvPicPr>
        <p:blipFill>
          <a:blip r:embed="rId2">
            <a:lum contrast="6000"/>
          </a:blip>
          <a:srcRect b="41836"/>
          <a:stretch>
            <a:fillRect/>
          </a:stretch>
        </p:blipFill>
        <p:spPr>
          <a:xfrm>
            <a:off x="1507490" y="924560"/>
            <a:ext cx="8694420" cy="525018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639060" y="2346960"/>
            <a:ext cx="329311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146165" y="2346960"/>
            <a:ext cx="329311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成立时间、开业时间</a:t>
            </a:r>
            <a:endParaRPr lang="zh-CN" altLang="en-US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  <a:p>
            <a:pPr algn="l"/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0645" y="1202690"/>
            <a:ext cx="9356725" cy="2807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80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en-US" altLang="zh-CN" sz="1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9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1.</a:t>
            </a:r>
            <a:r>
              <a:rPr lang="zh-CN" altLang="zh-CN" sz="2400" dirty="0">
                <a:solidFill>
                  <a:srgbClr val="000008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成立时间</a:t>
            </a:r>
            <a:r>
              <a:rPr lang="zh-CN" altLang="zh-CN" sz="2400" dirty="0">
                <a:solidFill>
                  <a:srgbClr val="0000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zh-CN" sz="2400" dirty="0">
                <a:solidFill>
                  <a:srgbClr val="000008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指单位经审批登记部门批准成立或登记注册成立的具体年月。所有单位均填写本项。</a:t>
            </a:r>
            <a:endParaRPr lang="zh-CN" altLang="zh-CN" sz="2400" dirty="0">
              <a:solidFill>
                <a:srgbClr val="000008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900"/>
              </a:spcAft>
            </a:pPr>
            <a:r>
              <a:rPr lang="en-US" altLang="zh-CN" sz="2400" dirty="0">
                <a:solidFill>
                  <a:srgbClr val="00000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zh-CN" sz="2400" dirty="0">
                <a:solidFill>
                  <a:srgbClr val="000008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开业时间 </a:t>
            </a:r>
            <a:r>
              <a:rPr lang="en-US" altLang="zh-CN" sz="2400" dirty="0">
                <a:solidFill>
                  <a:srgbClr val="000008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 </a:t>
            </a:r>
            <a:r>
              <a:rPr lang="zh-CN" altLang="zh-CN" sz="2400" dirty="0">
                <a:solidFill>
                  <a:srgbClr val="000008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指企业在市场监管部门登记注册，经过一系列筹建工作后，正式开始投入运营的具体年月。</a:t>
            </a:r>
            <a:endParaRPr lang="zh-CN" altLang="en-US" sz="2400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9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2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.</a:t>
            </a:r>
            <a:r>
              <a:rPr lang="zh-CN" altLang="zh-CN" sz="2400" dirty="0">
                <a:solidFill>
                  <a:srgbClr val="000008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开业时间限企业填写，处于筹建状态的企业可免填。</a:t>
            </a:r>
            <a:endParaRPr lang="zh-CN" altLang="en-US" sz="2400" dirty="0" smtClean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0645" y="4402455"/>
            <a:ext cx="9227185" cy="106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800"/>
              </a:spcAft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审核要求：</a:t>
            </a:r>
            <a:endParaRPr lang="en-US" altLang="zh-CN" sz="140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>
              <a:lnSpc>
                <a:spcPts val="3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1.</a:t>
            </a:r>
            <a:r>
              <a:rPr 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开业时间一般应等于或晚于成立时间。</a:t>
            </a:r>
            <a:endParaRPr lang="zh-CN" sz="2400" dirty="0" smtClean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4" name="图片 3" descr="601基本情况"/>
          <p:cNvPicPr>
            <a:picLocks noChangeAspect="1"/>
          </p:cNvPicPr>
          <p:nvPr/>
        </p:nvPicPr>
        <p:blipFill>
          <a:blip r:embed="rId2"/>
          <a:srcRect t="55254"/>
          <a:stretch>
            <a:fillRect/>
          </a:stretch>
        </p:blipFill>
        <p:spPr>
          <a:xfrm>
            <a:off x="1091565" y="1245870"/>
            <a:ext cx="9399905" cy="445198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366010" y="1793240"/>
            <a:ext cx="881380" cy="508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行业类别</a:t>
            </a:r>
            <a:r>
              <a:rPr lang="en-US" altLang="zh-CN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—</a:t>
            </a:r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主要业务活动</a:t>
            </a:r>
            <a:endParaRPr lang="zh-CN" altLang="en-US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5095" y="1182370"/>
            <a:ext cx="9476105" cy="3906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80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en-US" altLang="zh-CN" sz="1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ct val="14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1.</a:t>
            </a: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主要业务活动不能</a:t>
            </a:r>
            <a:r>
              <a:rPr lang="zh-CN" altLang="en-US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照抄证照上记载的经营</a:t>
            </a: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范围或业务范围；</a:t>
            </a:r>
            <a:endParaRPr lang="zh-CN" altLang="en-US" sz="2400" dirty="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l" eaLnBrk="1" latinLnBrk="0" hangingPunct="1">
              <a:lnSpc>
                <a:spcPct val="14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按照</a:t>
            </a: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各项业务活动的重要程度，或取得收入份额，从高到低依次填写</a:t>
            </a: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1-3</a:t>
            </a: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项主要业务</a:t>
            </a:r>
            <a:r>
              <a:rPr lang="zh-CN" altLang="en-US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活动；</a:t>
            </a:r>
            <a:endParaRPr lang="en-US" altLang="zh-CN" sz="2400" dirty="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l" eaLnBrk="1" latinLnBrk="0" hangingPunct="1">
              <a:lnSpc>
                <a:spcPct val="14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</a:t>
            </a:r>
            <a:r>
              <a:rPr lang="en-US" altLang="zh-CN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3.</a:t>
            </a: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按照“动词</a:t>
            </a: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+</a:t>
            </a: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（修饰性定语）名词”或“（修饰性定语）名词</a:t>
            </a: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+</a:t>
            </a: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动词”的形式填写，控制在</a:t>
            </a: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4-10</a:t>
            </a: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个汉字。</a:t>
            </a:r>
            <a:endParaRPr lang="zh-CN" altLang="en-US" sz="2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l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 sz="2400" dirty="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4015" y="1310005"/>
            <a:ext cx="8235315" cy="306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80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审核要求：</a:t>
            </a:r>
            <a:endParaRPr lang="en-US" altLang="zh-CN" sz="1400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</a:t>
            </a:r>
            <a:endParaRPr lang="en-US" altLang="zh-CN" sz="2400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 1.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主要业务活动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1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不得为空；</a:t>
            </a:r>
            <a:endParaRPr lang="zh-CN" sz="240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2.</a:t>
            </a:r>
            <a:r>
              <a:rPr lang="zh-CN" altLang="en-US" sz="240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建筑业单位</a:t>
            </a:r>
            <a:r>
              <a:rPr lang="zh-CN" altLang="en-US" sz="240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，应包含“建筑、施工、安装、装饰、装修”中的一个；</a:t>
            </a:r>
            <a:endParaRPr lang="zh-CN" altLang="en-US" sz="2400" dirty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240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en-US" altLang="zh-CN" sz="240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3.</a:t>
            </a:r>
            <a:r>
              <a:rPr lang="zh-CN" altLang="en-US" sz="2400" dirty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避免出现标点符号和非法字符。</a:t>
            </a:r>
            <a:endParaRPr lang="en-US" altLang="zh-CN" sz="2400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4705" y="12827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行业类别</a:t>
            </a:r>
            <a:r>
              <a:rPr lang="en-US" altLang="zh-CN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—</a:t>
            </a:r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主要业务活动</a:t>
            </a:r>
            <a:endParaRPr lang="zh-CN" altLang="en-US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4" name="图片 3" descr="601基本情况"/>
          <p:cNvPicPr>
            <a:picLocks noChangeAspect="1"/>
          </p:cNvPicPr>
          <p:nvPr/>
        </p:nvPicPr>
        <p:blipFill>
          <a:blip r:embed="rId2">
            <a:lum contrast="6000"/>
          </a:blip>
          <a:srcRect t="55254"/>
          <a:stretch>
            <a:fillRect/>
          </a:stretch>
        </p:blipFill>
        <p:spPr>
          <a:xfrm>
            <a:off x="1091565" y="1245870"/>
            <a:ext cx="9399905" cy="445198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366010" y="4912360"/>
            <a:ext cx="1229360" cy="63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942205" y="5667375"/>
            <a:ext cx="3446780" cy="546100"/>
          </a:xfrm>
          <a:prstGeom prst="roundRect">
            <a:avLst/>
          </a:prstGeom>
          <a:noFill/>
          <a:ln w="25400">
            <a:solidFill>
              <a:srgbClr val="00B0F0"/>
            </a:soli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gradFill>
                  <a:gsLst>
                    <a:gs pos="0">
                      <a:srgbClr val="FFFFFF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15000000" scaled="0"/>
                </a:gra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zh-CN" altLang="en-US" sz="2000" noProof="1">
              <a:solidFill>
                <a:prstClr val="white"/>
              </a:solidFill>
              <a:latin typeface="方正黑体简体" pitchFamily="2" charset="-122"/>
              <a:ea typeface="方正黑体简体" pitchFamily="2" charset="-122"/>
              <a:cs typeface="+mn-ea"/>
              <a:sym typeface="+mn-lt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 flipH="1" flipV="1">
            <a:off x="3035300" y="5005705"/>
            <a:ext cx="1906905" cy="974725"/>
          </a:xfrm>
          <a:prstGeom prst="straightConnector1">
            <a:avLst/>
          </a:prstGeom>
          <a:ln w="25400">
            <a:solidFill>
              <a:schemeClr val="bg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993640" y="5716270"/>
            <a:ext cx="3343910" cy="447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2780"/>
              </a:lnSpc>
              <a:spcBef>
                <a:spcPts val="300"/>
              </a:spcBef>
            </a:pPr>
            <a:r>
              <a:rPr lang="zh-CN" altLang="en-US" sz="240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  <a:cs typeface="+mn-ea"/>
              </a:rPr>
              <a:t>建筑业企业选</a:t>
            </a:r>
            <a:r>
              <a:rPr lang="en-US" altLang="zh-CN" sz="240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  <a:cs typeface="+mn-ea"/>
              </a:rPr>
              <a:t>‘10</a:t>
            </a:r>
            <a:r>
              <a:rPr lang="zh-CN" altLang="en-US" sz="240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  <a:cs typeface="+mn-ea"/>
              </a:rPr>
              <a:t>企业</a:t>
            </a:r>
            <a:r>
              <a:rPr lang="en-US" altLang="zh-CN" sz="240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ea typeface="+mn-ea"/>
                <a:cs typeface="+mn-ea"/>
              </a:rPr>
              <a:t>’</a:t>
            </a:r>
            <a:endParaRPr lang="en-US" altLang="zh-CN" sz="2400" dirty="0" smtClean="0">
              <a:ln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2" name="图片 1" descr="601基本情况续表"/>
          <p:cNvPicPr>
            <a:picLocks noChangeAspect="1"/>
          </p:cNvPicPr>
          <p:nvPr/>
        </p:nvPicPr>
        <p:blipFill>
          <a:blip r:embed="rId2"/>
          <a:srcRect b="49598"/>
          <a:stretch>
            <a:fillRect/>
          </a:stretch>
        </p:blipFill>
        <p:spPr>
          <a:xfrm>
            <a:off x="1137920" y="1073150"/>
            <a:ext cx="9398635" cy="492950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333625" y="1536065"/>
            <a:ext cx="1892300" cy="698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" name="文本框 4"/>
          <p:cNvSpPr txBox="1"/>
          <p:nvPr/>
        </p:nvSpPr>
        <p:spPr>
          <a:xfrm>
            <a:off x="241935" y="788035"/>
            <a:ext cx="117087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FZHei-B01S"/>
              </a:rPr>
              <a:t>★由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“登记注册类型”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改为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FZZhengHeiS-R-GB"/>
              </a:rPr>
              <a:t>“登记注册统计类别”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395" y="1601470"/>
            <a:ext cx="8813800" cy="2122805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>
            <a:off x="5444490" y="3704590"/>
            <a:ext cx="435610" cy="426720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395" y="4102735"/>
            <a:ext cx="8537575" cy="2258060"/>
          </a:xfrm>
          <a:prstGeom prst="rect">
            <a:avLst/>
          </a:prstGeom>
        </p:spPr>
      </p:pic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4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登记注册统计类别</a:t>
            </a:r>
            <a:endParaRPr lang="zh-CN" altLang="en-US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登记注册统计类别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4"/>
            </p:custDataLst>
          </p:nvPr>
        </p:nvGraphicFramePr>
        <p:xfrm>
          <a:off x="2423160" y="692785"/>
          <a:ext cx="7005320" cy="5061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9770"/>
                <a:gridCol w="2803525"/>
                <a:gridCol w="699770"/>
                <a:gridCol w="2802255"/>
              </a:tblGrid>
              <a:tr h="3321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 dirty="0" err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代码</a:t>
                      </a:r>
                      <a:endParaRPr lang="en-US" altLang="en-US" sz="1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市场主体统计类别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代码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市场主体统计类别</a:t>
                      </a:r>
                      <a:endParaRPr lang="en-US" altLang="en-US" sz="12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内资企业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港澳台投资企业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210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港澳台投资有限责任公司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111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国有独资公司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220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港澳台投资股份有限公司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112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私营有限责任公司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230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港澳台投资合伙企业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119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其他有限责任公司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290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其他港澳台投资企业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120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外商投资企业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121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私营股份有限公司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310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外商投资有限责任公司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129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其他股份有限公司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320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外商投资股份有限公司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非公司企业法人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330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外商投资合伙企业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131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全民所有制企业（国有企业）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390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其他外商投资企业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132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集体所有制企业（集体企业）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400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 err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农民专业合作社（联合社</a:t>
                      </a:r>
                      <a:r>
                        <a:rPr lang="en-US" sz="1400" b="1" dirty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）</a:t>
                      </a:r>
                      <a:endParaRPr lang="en-US" altLang="en-US" sz="1400" b="1" dirty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133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股份合作企业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500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个体工商户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4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134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  联营企业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900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其他市场主体</a:t>
                      </a:r>
                      <a:endParaRPr lang="en-US" altLang="en-US" sz="1400" b="1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140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个人独资企业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150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合伙企业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190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 其他内资企业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仿宋_GB2312" panose="02010609030101010101" charset="-122"/>
                          <a:ea typeface="仿宋_GB2312" panose="02010609030101010101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400" b="0">
                        <a:latin typeface="仿宋_GB2312" panose="02010609030101010101" charset="-122"/>
                        <a:ea typeface="仿宋_GB2312" panose="0201060903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713865" y="5594350"/>
            <a:ext cx="9398635" cy="881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</a:t>
            </a: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</a:t>
            </a: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代码含义：其他有限责任公司</a:t>
            </a: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159→119</a:t>
            </a:r>
            <a:endParaRPr lang="en-US" altLang="zh-CN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</a:t>
            </a: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对照原则：港澳台商投资</a:t>
            </a: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</a:t>
            </a: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合资、合作、独资</a:t>
            </a:r>
            <a:r>
              <a:rPr lang="en-US" altLang="zh-CN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→</a:t>
            </a:r>
            <a:r>
              <a:rPr lang="zh-CN" altLang="en-US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有限责任公司、股份有限公司、合伙企业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登记注册统计类别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9490" y="1583055"/>
            <a:ext cx="8634730" cy="313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780"/>
              </a:lnSpc>
              <a:spcBef>
                <a:spcPts val="3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zh-CN" altLang="en-US" sz="28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endParaRPr lang="zh-CN" altLang="en-US" sz="28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1.</a:t>
            </a: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依据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《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关于市场主体统计分类的划分规定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》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（国统字〔20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23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〕1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4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号），对原登记注册类型进行了修订；</a:t>
            </a:r>
            <a:endParaRPr lang="zh-CN" altLang="en-US" sz="2400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2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.</a:t>
            </a:r>
            <a:r>
              <a:rPr 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  <a:sym typeface="+mn-ea"/>
              </a:rPr>
              <a:t>企业必须根据营业执照登记的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  <a:sym typeface="+mn-ea"/>
              </a:rPr>
              <a:t>类型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  <a:sym typeface="+mn-ea"/>
              </a:rPr>
              <a:t>对照填写，而不能按照自身股权结构等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  <a:sym typeface="+mn-ea"/>
              </a:rPr>
              <a:t>进行</a:t>
            </a:r>
            <a:r>
              <a:rPr 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  <a:sym typeface="+mn-ea"/>
              </a:rPr>
              <a:t>填写；</a:t>
            </a:r>
            <a:endParaRPr lang="zh-CN" sz="240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  <a:sym typeface="+mn-ea"/>
              </a:rPr>
              <a:t> 3.</a:t>
            </a:r>
            <a:r>
              <a:rPr lang="zh-CN" altLang="en-US" sz="2400" dirty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如单位登记注册统计类别改变，但未重新办理变更登记，应按原登记注册统计类别填写；</a:t>
            </a:r>
            <a:endParaRPr lang="zh-CN" altLang="en-US" sz="2400" dirty="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2283619" y="-1826419"/>
            <a:ext cx="914400" cy="5481638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1267" name="图片 1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35713" y="5210175"/>
            <a:ext cx="586581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68" name="组合 34"/>
          <p:cNvGrpSpPr/>
          <p:nvPr/>
        </p:nvGrpSpPr>
        <p:grpSpPr bwMode="auto">
          <a:xfrm>
            <a:off x="1360761" y="2171614"/>
            <a:ext cx="722226" cy="722225"/>
            <a:chOff x="1131485" y="2234042"/>
            <a:chExt cx="1607262" cy="1607262"/>
          </a:xfrm>
        </p:grpSpPr>
        <p:sp>
          <p:nvSpPr>
            <p:cNvPr id="25" name="椭圆 24"/>
            <p:cNvSpPr/>
            <p:nvPr/>
          </p:nvSpPr>
          <p:spPr>
            <a:xfrm>
              <a:off x="1131485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0" name="椭圆 29"/>
            <p:cNvSpPr/>
            <p:nvPr/>
          </p:nvSpPr>
          <p:spPr>
            <a:xfrm>
              <a:off x="1242179" y="2344734"/>
              <a:ext cx="1385873" cy="138587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11271" name="KSO_Shape"/>
            <p:cNvSpPr>
              <a:spLocks noChangeArrowheads="1"/>
            </p:cNvSpPr>
            <p:nvPr/>
          </p:nvSpPr>
          <p:spPr bwMode="auto">
            <a:xfrm>
              <a:off x="1480150" y="2597150"/>
              <a:ext cx="909932" cy="881046"/>
            </a:xfrm>
            <a:custGeom>
              <a:avLst/>
              <a:gdLst/>
              <a:ahLst/>
              <a:cxnLst>
                <a:cxn ang="0">
                  <a:pos x="8267042" y="3603669"/>
                </a:cxn>
                <a:cxn ang="0">
                  <a:pos x="8503636" y="3603669"/>
                </a:cxn>
                <a:cxn ang="0">
                  <a:pos x="8894206" y="4343392"/>
                </a:cxn>
                <a:cxn ang="0">
                  <a:pos x="6963891" y="7249712"/>
                </a:cxn>
                <a:cxn ang="0">
                  <a:pos x="6509479" y="7475008"/>
                </a:cxn>
                <a:cxn ang="0">
                  <a:pos x="5375325" y="7475008"/>
                </a:cxn>
                <a:cxn ang="0">
                  <a:pos x="5375325" y="8391212"/>
                </a:cxn>
                <a:cxn ang="0">
                  <a:pos x="5225106" y="8639038"/>
                </a:cxn>
                <a:cxn ang="0">
                  <a:pos x="5086153" y="8672833"/>
                </a:cxn>
                <a:cxn ang="0">
                  <a:pos x="4909646" y="8620263"/>
                </a:cxn>
                <a:cxn ang="0">
                  <a:pos x="4027109" y="8023229"/>
                </a:cxn>
                <a:cxn ang="0">
                  <a:pos x="3163349" y="8620263"/>
                </a:cxn>
                <a:cxn ang="0">
                  <a:pos x="2847889" y="8639038"/>
                </a:cxn>
                <a:cxn ang="0">
                  <a:pos x="2686404" y="8391212"/>
                </a:cxn>
                <a:cxn ang="0">
                  <a:pos x="2686404" y="6100701"/>
                </a:cxn>
                <a:cxn ang="0">
                  <a:pos x="3170860" y="5131928"/>
                </a:cxn>
                <a:cxn ang="0">
                  <a:pos x="3324835" y="5090624"/>
                </a:cxn>
                <a:cxn ang="0">
                  <a:pos x="5690785" y="5090624"/>
                </a:cxn>
                <a:cxn ang="0">
                  <a:pos x="5367814" y="6280938"/>
                </a:cxn>
                <a:cxn ang="0">
                  <a:pos x="6227818" y="6280938"/>
                </a:cxn>
                <a:cxn ang="0">
                  <a:pos x="8267042" y="3603669"/>
                </a:cxn>
                <a:cxn ang="0">
                  <a:pos x="6109875" y="128"/>
                </a:cxn>
                <a:cxn ang="0">
                  <a:pos x="8198796" y="137601"/>
                </a:cxn>
                <a:cxn ang="0">
                  <a:pos x="8578069" y="884757"/>
                </a:cxn>
                <a:cxn ang="0">
                  <a:pos x="6208552" y="3974753"/>
                </a:cxn>
                <a:cxn ang="0">
                  <a:pos x="5780461" y="4177498"/>
                </a:cxn>
                <a:cxn ang="0">
                  <a:pos x="2209285" y="4177498"/>
                </a:cxn>
                <a:cxn ang="0">
                  <a:pos x="1150325" y="5476573"/>
                </a:cxn>
                <a:cxn ang="0">
                  <a:pos x="1799971" y="6223729"/>
                </a:cxn>
                <a:cxn ang="0">
                  <a:pos x="2085365" y="6280047"/>
                </a:cxn>
                <a:cxn ang="0">
                  <a:pos x="2085365" y="7473994"/>
                </a:cxn>
                <a:cxn ang="0">
                  <a:pos x="53813" y="5720619"/>
                </a:cxn>
                <a:cxn ang="0">
                  <a:pos x="65078" y="4729417"/>
                </a:cxn>
                <a:cxn ang="0">
                  <a:pos x="2716235" y="670748"/>
                </a:cxn>
                <a:cxn ang="0">
                  <a:pos x="3516088" y="227711"/>
                </a:cxn>
                <a:cxn ang="0">
                  <a:pos x="6109875" y="128"/>
                </a:cxn>
              </a:cxnLst>
              <a:rect l="0" t="0" r="r" b="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4B649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2" name="组合 35"/>
          <p:cNvGrpSpPr/>
          <p:nvPr/>
        </p:nvGrpSpPr>
        <p:grpSpPr bwMode="auto">
          <a:xfrm>
            <a:off x="1359535" y="3554095"/>
            <a:ext cx="720090" cy="714375"/>
            <a:chOff x="3209823" y="2234042"/>
            <a:chExt cx="1607262" cy="1607262"/>
          </a:xfrm>
        </p:grpSpPr>
        <p:sp>
          <p:nvSpPr>
            <p:cNvPr id="26" name="椭圆 25"/>
            <p:cNvSpPr/>
            <p:nvPr/>
          </p:nvSpPr>
          <p:spPr>
            <a:xfrm>
              <a:off x="3209823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1" name="椭圆 30"/>
            <p:cNvSpPr/>
            <p:nvPr/>
          </p:nvSpPr>
          <p:spPr>
            <a:xfrm>
              <a:off x="3320823" y="2344736"/>
              <a:ext cx="1385264" cy="138587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24" name="KSO_Shape"/>
            <p:cNvSpPr/>
            <p:nvPr/>
          </p:nvSpPr>
          <p:spPr bwMode="auto">
            <a:xfrm>
              <a:off x="3551701" y="2597115"/>
              <a:ext cx="923510" cy="881117"/>
            </a:xfrm>
            <a:custGeom>
              <a:avLst/>
              <a:gdLst>
                <a:gd name="T0" fmla="*/ 2147483646 w 5871"/>
                <a:gd name="T1" fmla="*/ 2147483646 h 5585"/>
                <a:gd name="T2" fmla="*/ 2147483646 w 5871"/>
                <a:gd name="T3" fmla="*/ 2147483646 h 5585"/>
                <a:gd name="T4" fmla="*/ 2147483646 w 5871"/>
                <a:gd name="T5" fmla="*/ 2147483646 h 5585"/>
                <a:gd name="T6" fmla="*/ 2147483646 w 5871"/>
                <a:gd name="T7" fmla="*/ 2147483646 h 5585"/>
                <a:gd name="T8" fmla="*/ 2147483646 w 5871"/>
                <a:gd name="T9" fmla="*/ 2147483646 h 5585"/>
                <a:gd name="T10" fmla="*/ 2147483646 w 5871"/>
                <a:gd name="T11" fmla="*/ 2147483646 h 5585"/>
                <a:gd name="T12" fmla="*/ 2147483646 w 5871"/>
                <a:gd name="T13" fmla="*/ 2147483646 h 5585"/>
                <a:gd name="T14" fmla="*/ 2147483646 w 5871"/>
                <a:gd name="T15" fmla="*/ 2147483646 h 5585"/>
                <a:gd name="T16" fmla="*/ 2147483646 w 5871"/>
                <a:gd name="T17" fmla="*/ 2147483646 h 5585"/>
                <a:gd name="T18" fmla="*/ 2147483646 w 5871"/>
                <a:gd name="T19" fmla="*/ 2147483646 h 5585"/>
                <a:gd name="T20" fmla="*/ 2147483646 w 5871"/>
                <a:gd name="T21" fmla="*/ 2147483646 h 5585"/>
                <a:gd name="T22" fmla="*/ 2147483646 w 5871"/>
                <a:gd name="T23" fmla="*/ 2147483646 h 5585"/>
                <a:gd name="T24" fmla="*/ 2147483646 w 5871"/>
                <a:gd name="T25" fmla="*/ 2147483646 h 5585"/>
                <a:gd name="T26" fmla="*/ 2147483646 w 5871"/>
                <a:gd name="T27" fmla="*/ 2147483646 h 5585"/>
                <a:gd name="T28" fmla="*/ 2147483646 w 5871"/>
                <a:gd name="T29" fmla="*/ 2147483646 h 5585"/>
                <a:gd name="T30" fmla="*/ 2147483646 w 5871"/>
                <a:gd name="T31" fmla="*/ 2147483646 h 5585"/>
                <a:gd name="T32" fmla="*/ 2147483646 w 5871"/>
                <a:gd name="T33" fmla="*/ 2147483646 h 5585"/>
                <a:gd name="T34" fmla="*/ 2147483646 w 5871"/>
                <a:gd name="T35" fmla="*/ 2147483646 h 5585"/>
                <a:gd name="T36" fmla="*/ 2147483646 w 5871"/>
                <a:gd name="T37" fmla="*/ 2147483646 h 5585"/>
                <a:gd name="T38" fmla="*/ 2147483646 w 5871"/>
                <a:gd name="T39" fmla="*/ 2147483646 h 5585"/>
                <a:gd name="T40" fmla="*/ 2147483646 w 5871"/>
                <a:gd name="T41" fmla="*/ 2147483646 h 5585"/>
                <a:gd name="T42" fmla="*/ 2147483646 w 5871"/>
                <a:gd name="T43" fmla="*/ 2147483646 h 5585"/>
                <a:gd name="T44" fmla="*/ 2147483646 w 5871"/>
                <a:gd name="T45" fmla="*/ 2147483646 h 5585"/>
                <a:gd name="T46" fmla="*/ 2147483646 w 5871"/>
                <a:gd name="T47" fmla="*/ 2147483646 h 5585"/>
                <a:gd name="T48" fmla="*/ 2147483646 w 5871"/>
                <a:gd name="T49" fmla="*/ 2147483646 h 5585"/>
                <a:gd name="T50" fmla="*/ 2147483646 w 5871"/>
                <a:gd name="T51" fmla="*/ 2147483646 h 5585"/>
                <a:gd name="T52" fmla="*/ 2147483646 w 5871"/>
                <a:gd name="T53" fmla="*/ 2147483646 h 5585"/>
                <a:gd name="T54" fmla="*/ 2147483646 w 5871"/>
                <a:gd name="T55" fmla="*/ 2147483646 h 5585"/>
                <a:gd name="T56" fmla="*/ 2147483646 w 5871"/>
                <a:gd name="T57" fmla="*/ 2147483646 h 5585"/>
                <a:gd name="T58" fmla="*/ 2147483646 w 5871"/>
                <a:gd name="T59" fmla="*/ 2147483646 h 5585"/>
                <a:gd name="T60" fmla="*/ 2147483646 w 5871"/>
                <a:gd name="T61" fmla="*/ 2147483646 h 5585"/>
                <a:gd name="T62" fmla="*/ 2147483646 w 5871"/>
                <a:gd name="T63" fmla="*/ 2147483646 h 5585"/>
                <a:gd name="T64" fmla="*/ 2147483646 w 5871"/>
                <a:gd name="T65" fmla="*/ 2147483646 h 5585"/>
                <a:gd name="T66" fmla="*/ 2147483646 w 5871"/>
                <a:gd name="T67" fmla="*/ 2147483646 h 5585"/>
                <a:gd name="T68" fmla="*/ 2147483646 w 5871"/>
                <a:gd name="T69" fmla="*/ 2147483646 h 5585"/>
                <a:gd name="T70" fmla="*/ 2147483646 w 5871"/>
                <a:gd name="T71" fmla="*/ 2147483646 h 5585"/>
                <a:gd name="T72" fmla="*/ 2147483646 w 5871"/>
                <a:gd name="T73" fmla="*/ 2147483646 h 5585"/>
                <a:gd name="T74" fmla="*/ 2147483646 w 5871"/>
                <a:gd name="T75" fmla="*/ 2147483646 h 5585"/>
                <a:gd name="T76" fmla="*/ 2147483646 w 5871"/>
                <a:gd name="T77" fmla="*/ 2147483646 h 5585"/>
                <a:gd name="T78" fmla="*/ 2147483646 w 5871"/>
                <a:gd name="T79" fmla="*/ 2147483646 h 5585"/>
                <a:gd name="T80" fmla="*/ 2147483646 w 5871"/>
                <a:gd name="T81" fmla="*/ 2147483646 h 5585"/>
                <a:gd name="T82" fmla="*/ 2147483646 w 5871"/>
                <a:gd name="T83" fmla="*/ 2147483646 h 5585"/>
                <a:gd name="T84" fmla="*/ 2147483646 w 5871"/>
                <a:gd name="T85" fmla="*/ 2147483646 h 5585"/>
                <a:gd name="T86" fmla="*/ 2147483646 w 5871"/>
                <a:gd name="T87" fmla="*/ 2147483646 h 5585"/>
                <a:gd name="T88" fmla="*/ 2147483646 w 5871"/>
                <a:gd name="T89" fmla="*/ 2147483646 h 5585"/>
                <a:gd name="T90" fmla="*/ 2147483646 w 5871"/>
                <a:gd name="T91" fmla="*/ 2147483646 h 5585"/>
                <a:gd name="T92" fmla="*/ 2147483646 w 5871"/>
                <a:gd name="T93" fmla="*/ 2147483646 h 5585"/>
                <a:gd name="T94" fmla="*/ 2147483646 w 5871"/>
                <a:gd name="T95" fmla="*/ 2147483646 h 5585"/>
                <a:gd name="T96" fmla="*/ 2147483646 w 5871"/>
                <a:gd name="T97" fmla="*/ 2147483646 h 5585"/>
                <a:gd name="T98" fmla="*/ 2147483646 w 5871"/>
                <a:gd name="T99" fmla="*/ 2147483646 h 5585"/>
                <a:gd name="T100" fmla="*/ 2147483646 w 5871"/>
                <a:gd name="T101" fmla="*/ 2147483646 h 5585"/>
                <a:gd name="T102" fmla="*/ 2147483646 w 5871"/>
                <a:gd name="T103" fmla="*/ 2147483646 h 5585"/>
                <a:gd name="T104" fmla="*/ 0 w 5871"/>
                <a:gd name="T105" fmla="*/ 2147483646 h 5585"/>
                <a:gd name="T106" fmla="*/ 2147483646 w 5871"/>
                <a:gd name="T107" fmla="*/ 0 h 5585"/>
                <a:gd name="T108" fmla="*/ 2147483646 w 5871"/>
                <a:gd name="T109" fmla="*/ 2147483646 h 5585"/>
                <a:gd name="T110" fmla="*/ 2147483646 w 5871"/>
                <a:gd name="T111" fmla="*/ 2147483646 h 55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871" h="5585">
                  <a:moveTo>
                    <a:pt x="774" y="374"/>
                  </a:moveTo>
                  <a:lnTo>
                    <a:pt x="774" y="1910"/>
                  </a:lnTo>
                  <a:lnTo>
                    <a:pt x="5107" y="1910"/>
                  </a:lnTo>
                  <a:lnTo>
                    <a:pt x="5107" y="374"/>
                  </a:lnTo>
                  <a:lnTo>
                    <a:pt x="774" y="374"/>
                  </a:lnTo>
                  <a:close/>
                  <a:moveTo>
                    <a:pt x="1597" y="3265"/>
                  </a:moveTo>
                  <a:lnTo>
                    <a:pt x="1597" y="3265"/>
                  </a:lnTo>
                  <a:lnTo>
                    <a:pt x="1591" y="3265"/>
                  </a:lnTo>
                  <a:lnTo>
                    <a:pt x="1587" y="3265"/>
                  </a:lnTo>
                  <a:lnTo>
                    <a:pt x="1586" y="3265"/>
                  </a:lnTo>
                  <a:lnTo>
                    <a:pt x="1581" y="3265"/>
                  </a:lnTo>
                  <a:lnTo>
                    <a:pt x="1576" y="3265"/>
                  </a:lnTo>
                  <a:lnTo>
                    <a:pt x="1571" y="3265"/>
                  </a:lnTo>
                  <a:lnTo>
                    <a:pt x="1570" y="3265"/>
                  </a:lnTo>
                  <a:lnTo>
                    <a:pt x="1566" y="3265"/>
                  </a:lnTo>
                  <a:lnTo>
                    <a:pt x="1560" y="3265"/>
                  </a:lnTo>
                  <a:lnTo>
                    <a:pt x="1555" y="3265"/>
                  </a:lnTo>
                  <a:lnTo>
                    <a:pt x="1550" y="3265"/>
                  </a:lnTo>
                  <a:lnTo>
                    <a:pt x="1545" y="3265"/>
                  </a:lnTo>
                  <a:lnTo>
                    <a:pt x="1540" y="3265"/>
                  </a:lnTo>
                  <a:lnTo>
                    <a:pt x="1539" y="3265"/>
                  </a:lnTo>
                  <a:lnTo>
                    <a:pt x="1535" y="3265"/>
                  </a:lnTo>
                  <a:lnTo>
                    <a:pt x="1529" y="3265"/>
                  </a:lnTo>
                  <a:lnTo>
                    <a:pt x="1525" y="3265"/>
                  </a:lnTo>
                  <a:lnTo>
                    <a:pt x="1524" y="3265"/>
                  </a:lnTo>
                  <a:lnTo>
                    <a:pt x="1519" y="3265"/>
                  </a:lnTo>
                  <a:lnTo>
                    <a:pt x="1514" y="3265"/>
                  </a:lnTo>
                  <a:lnTo>
                    <a:pt x="1509" y="3265"/>
                  </a:lnTo>
                  <a:lnTo>
                    <a:pt x="1508" y="3265"/>
                  </a:lnTo>
                  <a:lnTo>
                    <a:pt x="1504" y="3265"/>
                  </a:lnTo>
                  <a:lnTo>
                    <a:pt x="1498" y="3265"/>
                  </a:lnTo>
                  <a:lnTo>
                    <a:pt x="1494" y="3265"/>
                  </a:lnTo>
                  <a:lnTo>
                    <a:pt x="1493" y="3265"/>
                  </a:lnTo>
                  <a:lnTo>
                    <a:pt x="1488" y="3265"/>
                  </a:lnTo>
                  <a:lnTo>
                    <a:pt x="1483" y="3265"/>
                  </a:lnTo>
                  <a:lnTo>
                    <a:pt x="1478" y="3265"/>
                  </a:lnTo>
                  <a:lnTo>
                    <a:pt x="1477" y="3265"/>
                  </a:lnTo>
                  <a:lnTo>
                    <a:pt x="1473" y="3265"/>
                  </a:lnTo>
                  <a:lnTo>
                    <a:pt x="1467" y="3265"/>
                  </a:lnTo>
                  <a:lnTo>
                    <a:pt x="1463" y="3265"/>
                  </a:lnTo>
                  <a:lnTo>
                    <a:pt x="1462" y="3265"/>
                  </a:lnTo>
                  <a:lnTo>
                    <a:pt x="1457" y="3265"/>
                  </a:lnTo>
                  <a:lnTo>
                    <a:pt x="1452" y="3265"/>
                  </a:lnTo>
                  <a:lnTo>
                    <a:pt x="1446" y="3265"/>
                  </a:lnTo>
                  <a:lnTo>
                    <a:pt x="1442" y="3265"/>
                  </a:lnTo>
                  <a:lnTo>
                    <a:pt x="1266" y="3265"/>
                  </a:lnTo>
                  <a:lnTo>
                    <a:pt x="1345" y="3830"/>
                  </a:lnTo>
                  <a:lnTo>
                    <a:pt x="1294" y="3911"/>
                  </a:lnTo>
                  <a:lnTo>
                    <a:pt x="1345" y="3977"/>
                  </a:lnTo>
                  <a:lnTo>
                    <a:pt x="1117" y="4116"/>
                  </a:lnTo>
                  <a:lnTo>
                    <a:pt x="1112" y="4144"/>
                  </a:lnTo>
                  <a:lnTo>
                    <a:pt x="1106" y="4173"/>
                  </a:lnTo>
                  <a:lnTo>
                    <a:pt x="1103" y="4201"/>
                  </a:lnTo>
                  <a:lnTo>
                    <a:pt x="1099" y="4228"/>
                  </a:lnTo>
                  <a:lnTo>
                    <a:pt x="1097" y="4255"/>
                  </a:lnTo>
                  <a:lnTo>
                    <a:pt x="1096" y="4281"/>
                  </a:lnTo>
                  <a:lnTo>
                    <a:pt x="1096" y="4308"/>
                  </a:lnTo>
                  <a:lnTo>
                    <a:pt x="1096" y="4333"/>
                  </a:lnTo>
                  <a:lnTo>
                    <a:pt x="1097" y="4359"/>
                  </a:lnTo>
                  <a:lnTo>
                    <a:pt x="1098" y="4383"/>
                  </a:lnTo>
                  <a:lnTo>
                    <a:pt x="1100" y="4407"/>
                  </a:lnTo>
                  <a:lnTo>
                    <a:pt x="1104" y="4432"/>
                  </a:lnTo>
                  <a:lnTo>
                    <a:pt x="1112" y="4478"/>
                  </a:lnTo>
                  <a:lnTo>
                    <a:pt x="1121" y="4523"/>
                  </a:lnTo>
                  <a:lnTo>
                    <a:pt x="1133" y="4568"/>
                  </a:lnTo>
                  <a:lnTo>
                    <a:pt x="1147" y="4611"/>
                  </a:lnTo>
                  <a:lnTo>
                    <a:pt x="1162" y="4653"/>
                  </a:lnTo>
                  <a:lnTo>
                    <a:pt x="1179" y="4694"/>
                  </a:lnTo>
                  <a:lnTo>
                    <a:pt x="1198" y="4733"/>
                  </a:lnTo>
                  <a:lnTo>
                    <a:pt x="1218" y="4772"/>
                  </a:lnTo>
                  <a:lnTo>
                    <a:pt x="1238" y="4812"/>
                  </a:lnTo>
                  <a:lnTo>
                    <a:pt x="1259" y="4849"/>
                  </a:lnTo>
                  <a:lnTo>
                    <a:pt x="774" y="4849"/>
                  </a:lnTo>
                  <a:lnTo>
                    <a:pt x="774" y="2135"/>
                  </a:lnTo>
                  <a:lnTo>
                    <a:pt x="2185" y="2135"/>
                  </a:lnTo>
                  <a:lnTo>
                    <a:pt x="2185" y="4849"/>
                  </a:lnTo>
                  <a:lnTo>
                    <a:pt x="1780" y="4849"/>
                  </a:lnTo>
                  <a:lnTo>
                    <a:pt x="1801" y="4812"/>
                  </a:lnTo>
                  <a:lnTo>
                    <a:pt x="1821" y="4772"/>
                  </a:lnTo>
                  <a:lnTo>
                    <a:pt x="1841" y="4733"/>
                  </a:lnTo>
                  <a:lnTo>
                    <a:pt x="1859" y="4694"/>
                  </a:lnTo>
                  <a:lnTo>
                    <a:pt x="1876" y="4653"/>
                  </a:lnTo>
                  <a:lnTo>
                    <a:pt x="1892" y="4611"/>
                  </a:lnTo>
                  <a:lnTo>
                    <a:pt x="1905" y="4568"/>
                  </a:lnTo>
                  <a:lnTo>
                    <a:pt x="1917" y="4523"/>
                  </a:lnTo>
                  <a:lnTo>
                    <a:pt x="1927" y="4478"/>
                  </a:lnTo>
                  <a:lnTo>
                    <a:pt x="1935" y="4432"/>
                  </a:lnTo>
                  <a:lnTo>
                    <a:pt x="1938" y="4407"/>
                  </a:lnTo>
                  <a:lnTo>
                    <a:pt x="1941" y="4383"/>
                  </a:lnTo>
                  <a:lnTo>
                    <a:pt x="1942" y="4359"/>
                  </a:lnTo>
                  <a:lnTo>
                    <a:pt x="1943" y="4333"/>
                  </a:lnTo>
                  <a:lnTo>
                    <a:pt x="1943" y="4308"/>
                  </a:lnTo>
                  <a:lnTo>
                    <a:pt x="1942" y="4281"/>
                  </a:lnTo>
                  <a:lnTo>
                    <a:pt x="1941" y="4255"/>
                  </a:lnTo>
                  <a:lnTo>
                    <a:pt x="1938" y="4228"/>
                  </a:lnTo>
                  <a:lnTo>
                    <a:pt x="1936" y="4201"/>
                  </a:lnTo>
                  <a:lnTo>
                    <a:pt x="1932" y="4173"/>
                  </a:lnTo>
                  <a:lnTo>
                    <a:pt x="1927" y="4144"/>
                  </a:lnTo>
                  <a:lnTo>
                    <a:pt x="1922" y="4116"/>
                  </a:lnTo>
                  <a:lnTo>
                    <a:pt x="1694" y="3977"/>
                  </a:lnTo>
                  <a:lnTo>
                    <a:pt x="1745" y="3911"/>
                  </a:lnTo>
                  <a:lnTo>
                    <a:pt x="1694" y="3830"/>
                  </a:lnTo>
                  <a:lnTo>
                    <a:pt x="1771" y="3265"/>
                  </a:lnTo>
                  <a:lnTo>
                    <a:pt x="1597" y="3265"/>
                  </a:lnTo>
                  <a:close/>
                  <a:moveTo>
                    <a:pt x="4819" y="863"/>
                  </a:moveTo>
                  <a:lnTo>
                    <a:pt x="4819" y="1057"/>
                  </a:lnTo>
                  <a:lnTo>
                    <a:pt x="3585" y="1057"/>
                  </a:lnTo>
                  <a:lnTo>
                    <a:pt x="3585" y="863"/>
                  </a:lnTo>
                  <a:lnTo>
                    <a:pt x="4819" y="863"/>
                  </a:lnTo>
                  <a:close/>
                  <a:moveTo>
                    <a:pt x="5002" y="1108"/>
                  </a:moveTo>
                  <a:lnTo>
                    <a:pt x="5002" y="1379"/>
                  </a:lnTo>
                  <a:lnTo>
                    <a:pt x="3769" y="1379"/>
                  </a:lnTo>
                  <a:lnTo>
                    <a:pt x="3769" y="1108"/>
                  </a:lnTo>
                  <a:lnTo>
                    <a:pt x="5002" y="1108"/>
                  </a:lnTo>
                  <a:close/>
                  <a:moveTo>
                    <a:pt x="4891" y="1429"/>
                  </a:moveTo>
                  <a:lnTo>
                    <a:pt x="4891" y="1623"/>
                  </a:lnTo>
                  <a:lnTo>
                    <a:pt x="3657" y="1623"/>
                  </a:lnTo>
                  <a:lnTo>
                    <a:pt x="3657" y="1429"/>
                  </a:lnTo>
                  <a:lnTo>
                    <a:pt x="4891" y="1429"/>
                  </a:lnTo>
                  <a:close/>
                  <a:moveTo>
                    <a:pt x="4977" y="1659"/>
                  </a:moveTo>
                  <a:lnTo>
                    <a:pt x="4977" y="1853"/>
                  </a:lnTo>
                  <a:lnTo>
                    <a:pt x="3743" y="1853"/>
                  </a:lnTo>
                  <a:lnTo>
                    <a:pt x="3743" y="1659"/>
                  </a:lnTo>
                  <a:lnTo>
                    <a:pt x="4977" y="1659"/>
                  </a:lnTo>
                  <a:close/>
                  <a:moveTo>
                    <a:pt x="1643" y="596"/>
                  </a:moveTo>
                  <a:lnTo>
                    <a:pt x="1833" y="561"/>
                  </a:lnTo>
                  <a:lnTo>
                    <a:pt x="2061" y="1773"/>
                  </a:lnTo>
                  <a:lnTo>
                    <a:pt x="1871" y="1809"/>
                  </a:lnTo>
                  <a:lnTo>
                    <a:pt x="1643" y="596"/>
                  </a:lnTo>
                  <a:close/>
                  <a:moveTo>
                    <a:pt x="1388" y="596"/>
                  </a:moveTo>
                  <a:lnTo>
                    <a:pt x="1579" y="561"/>
                  </a:lnTo>
                  <a:lnTo>
                    <a:pt x="1807" y="1773"/>
                  </a:lnTo>
                  <a:lnTo>
                    <a:pt x="1616" y="1809"/>
                  </a:lnTo>
                  <a:lnTo>
                    <a:pt x="1388" y="596"/>
                  </a:lnTo>
                  <a:close/>
                  <a:moveTo>
                    <a:pt x="1134" y="596"/>
                  </a:moveTo>
                  <a:lnTo>
                    <a:pt x="1324" y="561"/>
                  </a:lnTo>
                  <a:lnTo>
                    <a:pt x="1551" y="1773"/>
                  </a:lnTo>
                  <a:lnTo>
                    <a:pt x="1361" y="1809"/>
                  </a:lnTo>
                  <a:lnTo>
                    <a:pt x="1134" y="596"/>
                  </a:lnTo>
                  <a:close/>
                  <a:moveTo>
                    <a:pt x="884" y="568"/>
                  </a:moveTo>
                  <a:lnTo>
                    <a:pt x="1077" y="568"/>
                  </a:lnTo>
                  <a:lnTo>
                    <a:pt x="1077" y="1802"/>
                  </a:lnTo>
                  <a:lnTo>
                    <a:pt x="884" y="1802"/>
                  </a:lnTo>
                  <a:lnTo>
                    <a:pt x="884" y="568"/>
                  </a:lnTo>
                  <a:close/>
                  <a:moveTo>
                    <a:pt x="3540" y="2418"/>
                  </a:moveTo>
                  <a:lnTo>
                    <a:pt x="3807" y="2354"/>
                  </a:lnTo>
                  <a:lnTo>
                    <a:pt x="4033" y="3306"/>
                  </a:lnTo>
                  <a:lnTo>
                    <a:pt x="3765" y="3369"/>
                  </a:lnTo>
                  <a:lnTo>
                    <a:pt x="3540" y="2418"/>
                  </a:lnTo>
                  <a:close/>
                  <a:moveTo>
                    <a:pt x="3622" y="2531"/>
                  </a:moveTo>
                  <a:lnTo>
                    <a:pt x="3639" y="2606"/>
                  </a:lnTo>
                  <a:lnTo>
                    <a:pt x="3791" y="2570"/>
                  </a:lnTo>
                  <a:lnTo>
                    <a:pt x="3773" y="2496"/>
                  </a:lnTo>
                  <a:lnTo>
                    <a:pt x="3622" y="2531"/>
                  </a:lnTo>
                  <a:close/>
                  <a:moveTo>
                    <a:pt x="3739" y="3028"/>
                  </a:moveTo>
                  <a:lnTo>
                    <a:pt x="3776" y="3184"/>
                  </a:lnTo>
                  <a:lnTo>
                    <a:pt x="3928" y="3148"/>
                  </a:lnTo>
                  <a:lnTo>
                    <a:pt x="3890" y="2991"/>
                  </a:lnTo>
                  <a:lnTo>
                    <a:pt x="3739" y="3028"/>
                  </a:lnTo>
                  <a:close/>
                  <a:moveTo>
                    <a:pt x="3193" y="2418"/>
                  </a:moveTo>
                  <a:lnTo>
                    <a:pt x="3418" y="3369"/>
                  </a:lnTo>
                  <a:lnTo>
                    <a:pt x="3687" y="3306"/>
                  </a:lnTo>
                  <a:lnTo>
                    <a:pt x="3461" y="2354"/>
                  </a:lnTo>
                  <a:lnTo>
                    <a:pt x="3193" y="2418"/>
                  </a:lnTo>
                  <a:close/>
                  <a:moveTo>
                    <a:pt x="3276" y="2531"/>
                  </a:moveTo>
                  <a:lnTo>
                    <a:pt x="3426" y="2496"/>
                  </a:lnTo>
                  <a:lnTo>
                    <a:pt x="3444" y="2570"/>
                  </a:lnTo>
                  <a:lnTo>
                    <a:pt x="3292" y="2606"/>
                  </a:lnTo>
                  <a:lnTo>
                    <a:pt x="3276" y="2531"/>
                  </a:lnTo>
                  <a:close/>
                  <a:moveTo>
                    <a:pt x="3393" y="3028"/>
                  </a:moveTo>
                  <a:lnTo>
                    <a:pt x="3429" y="3184"/>
                  </a:lnTo>
                  <a:lnTo>
                    <a:pt x="3581" y="3148"/>
                  </a:lnTo>
                  <a:lnTo>
                    <a:pt x="3544" y="2991"/>
                  </a:lnTo>
                  <a:lnTo>
                    <a:pt x="3393" y="3028"/>
                  </a:lnTo>
                  <a:close/>
                  <a:moveTo>
                    <a:pt x="2841" y="2418"/>
                  </a:moveTo>
                  <a:lnTo>
                    <a:pt x="3109" y="2354"/>
                  </a:lnTo>
                  <a:lnTo>
                    <a:pt x="3335" y="3306"/>
                  </a:lnTo>
                  <a:lnTo>
                    <a:pt x="3067" y="3369"/>
                  </a:lnTo>
                  <a:lnTo>
                    <a:pt x="2841" y="2418"/>
                  </a:lnTo>
                  <a:close/>
                  <a:moveTo>
                    <a:pt x="2923" y="2531"/>
                  </a:moveTo>
                  <a:lnTo>
                    <a:pt x="2941" y="2606"/>
                  </a:lnTo>
                  <a:lnTo>
                    <a:pt x="3092" y="2570"/>
                  </a:lnTo>
                  <a:lnTo>
                    <a:pt x="3075" y="2496"/>
                  </a:lnTo>
                  <a:lnTo>
                    <a:pt x="2923" y="2531"/>
                  </a:lnTo>
                  <a:close/>
                  <a:moveTo>
                    <a:pt x="3041" y="3028"/>
                  </a:moveTo>
                  <a:lnTo>
                    <a:pt x="3192" y="2991"/>
                  </a:lnTo>
                  <a:lnTo>
                    <a:pt x="3229" y="3148"/>
                  </a:lnTo>
                  <a:lnTo>
                    <a:pt x="3078" y="3184"/>
                  </a:lnTo>
                  <a:lnTo>
                    <a:pt x="3041" y="3028"/>
                  </a:lnTo>
                  <a:close/>
                  <a:moveTo>
                    <a:pt x="2553" y="2372"/>
                  </a:moveTo>
                  <a:lnTo>
                    <a:pt x="2828" y="2372"/>
                  </a:lnTo>
                  <a:lnTo>
                    <a:pt x="2828" y="3352"/>
                  </a:lnTo>
                  <a:lnTo>
                    <a:pt x="2553" y="3352"/>
                  </a:lnTo>
                  <a:lnTo>
                    <a:pt x="2553" y="2372"/>
                  </a:lnTo>
                  <a:close/>
                  <a:moveTo>
                    <a:pt x="2606" y="2503"/>
                  </a:moveTo>
                  <a:lnTo>
                    <a:pt x="2606" y="2579"/>
                  </a:lnTo>
                  <a:lnTo>
                    <a:pt x="2762" y="2579"/>
                  </a:lnTo>
                  <a:lnTo>
                    <a:pt x="2762" y="2503"/>
                  </a:lnTo>
                  <a:lnTo>
                    <a:pt x="2606" y="2503"/>
                  </a:lnTo>
                  <a:close/>
                  <a:moveTo>
                    <a:pt x="2606" y="3012"/>
                  </a:moveTo>
                  <a:lnTo>
                    <a:pt x="2606" y="3173"/>
                  </a:lnTo>
                  <a:lnTo>
                    <a:pt x="2762" y="3173"/>
                  </a:lnTo>
                  <a:lnTo>
                    <a:pt x="2762" y="3012"/>
                  </a:lnTo>
                  <a:lnTo>
                    <a:pt x="2606" y="3012"/>
                  </a:lnTo>
                  <a:close/>
                  <a:moveTo>
                    <a:pt x="5555" y="151"/>
                  </a:moveTo>
                  <a:lnTo>
                    <a:pt x="5555" y="374"/>
                  </a:lnTo>
                  <a:lnTo>
                    <a:pt x="5555" y="4849"/>
                  </a:lnTo>
                  <a:lnTo>
                    <a:pt x="5871" y="4849"/>
                  </a:lnTo>
                  <a:lnTo>
                    <a:pt x="5871" y="5585"/>
                  </a:lnTo>
                  <a:lnTo>
                    <a:pt x="0" y="5585"/>
                  </a:lnTo>
                  <a:lnTo>
                    <a:pt x="0" y="4849"/>
                  </a:lnTo>
                  <a:lnTo>
                    <a:pt x="326" y="4849"/>
                  </a:lnTo>
                  <a:lnTo>
                    <a:pt x="326" y="374"/>
                  </a:lnTo>
                  <a:lnTo>
                    <a:pt x="326" y="151"/>
                  </a:lnTo>
                  <a:lnTo>
                    <a:pt x="326" y="0"/>
                  </a:lnTo>
                  <a:lnTo>
                    <a:pt x="5555" y="0"/>
                  </a:lnTo>
                  <a:lnTo>
                    <a:pt x="5555" y="151"/>
                  </a:lnTo>
                  <a:close/>
                  <a:moveTo>
                    <a:pt x="2409" y="2135"/>
                  </a:moveTo>
                  <a:lnTo>
                    <a:pt x="2409" y="3385"/>
                  </a:lnTo>
                  <a:lnTo>
                    <a:pt x="5107" y="3385"/>
                  </a:lnTo>
                  <a:lnTo>
                    <a:pt x="5107" y="2135"/>
                  </a:lnTo>
                  <a:lnTo>
                    <a:pt x="2409" y="2135"/>
                  </a:lnTo>
                  <a:close/>
                  <a:moveTo>
                    <a:pt x="2409" y="3609"/>
                  </a:moveTo>
                  <a:lnTo>
                    <a:pt x="2409" y="4849"/>
                  </a:lnTo>
                  <a:lnTo>
                    <a:pt x="5107" y="4849"/>
                  </a:lnTo>
                  <a:lnTo>
                    <a:pt x="5107" y="3609"/>
                  </a:lnTo>
                  <a:lnTo>
                    <a:pt x="2409" y="3609"/>
                  </a:lnTo>
                  <a:close/>
                </a:path>
              </a:pathLst>
            </a:custGeom>
            <a:solidFill>
              <a:srgbClr val="4B649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</p:grpSp>
      <p:sp>
        <p:nvSpPr>
          <p:cNvPr id="11276" name="文本框 39"/>
          <p:cNvSpPr txBox="1">
            <a:spLocks noChangeArrowheads="1"/>
          </p:cNvSpPr>
          <p:nvPr/>
        </p:nvSpPr>
        <p:spPr bwMode="auto">
          <a:xfrm>
            <a:off x="2896235" y="2244725"/>
            <a:ext cx="2155825" cy="6750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r>
              <a:rPr lang="zh-CN" altLang="en-US" sz="3200">
                <a:solidFill>
                  <a:srgbClr val="4B649F"/>
                </a:solidFill>
              </a:rPr>
              <a:t>第一部分</a:t>
            </a:r>
            <a:endParaRPr lang="zh-CN" altLang="en-US" sz="3200">
              <a:solidFill>
                <a:srgbClr val="4B649F"/>
              </a:solidFill>
            </a:endParaRPr>
          </a:p>
        </p:txBody>
      </p:sp>
      <p:sp>
        <p:nvSpPr>
          <p:cNvPr id="11277" name="文本框 40"/>
          <p:cNvSpPr txBox="1">
            <a:spLocks noChangeArrowheads="1"/>
          </p:cNvSpPr>
          <p:nvPr/>
        </p:nvSpPr>
        <p:spPr bwMode="auto">
          <a:xfrm>
            <a:off x="2896508" y="3662325"/>
            <a:ext cx="2448407" cy="498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r>
              <a:rPr lang="zh-CN" altLang="en-US" sz="3200">
                <a:solidFill>
                  <a:srgbClr val="4B649F"/>
                </a:solidFill>
              </a:rPr>
              <a:t>第二部分</a:t>
            </a:r>
            <a:endParaRPr lang="zh-CN" altLang="en-US" sz="3200">
              <a:solidFill>
                <a:srgbClr val="4B649F"/>
              </a:solidFill>
            </a:endParaRPr>
          </a:p>
        </p:txBody>
      </p:sp>
      <p:sp>
        <p:nvSpPr>
          <p:cNvPr id="11278" name="文本框 44"/>
          <p:cNvSpPr txBox="1">
            <a:spLocks noChangeArrowheads="1"/>
          </p:cNvSpPr>
          <p:nvPr/>
        </p:nvSpPr>
        <p:spPr bwMode="auto">
          <a:xfrm>
            <a:off x="4066540" y="2098675"/>
            <a:ext cx="6355715" cy="8210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rgbClr val="4B649F"/>
                </a:solidFill>
              </a:rPr>
              <a:t>调查范围</a:t>
            </a:r>
            <a:endParaRPr lang="zh-CN" altLang="en-US" sz="3200">
              <a:solidFill>
                <a:srgbClr val="4B649F"/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rgbClr val="4B649F"/>
              </a:solidFill>
            </a:endParaRPr>
          </a:p>
        </p:txBody>
      </p:sp>
      <p:sp>
        <p:nvSpPr>
          <p:cNvPr id="11279" name="文本框 44"/>
          <p:cNvSpPr txBox="1">
            <a:spLocks noChangeArrowheads="1"/>
          </p:cNvSpPr>
          <p:nvPr/>
        </p:nvSpPr>
        <p:spPr bwMode="auto">
          <a:xfrm>
            <a:off x="1504950" y="514350"/>
            <a:ext cx="3871913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chemeClr val="bg1"/>
                </a:solidFill>
                <a:sym typeface="微软雅黑" panose="020B0503020204020204" pitchFamily="34" charset="-122"/>
              </a:rPr>
              <a:t>统计报表制度说明</a:t>
            </a:r>
            <a:endParaRPr lang="zh-CN" altLang="en-US" sz="2800" b="1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1281" name="文本框 44"/>
          <p:cNvSpPr txBox="1">
            <a:spLocks noChangeArrowheads="1"/>
          </p:cNvSpPr>
          <p:nvPr/>
        </p:nvSpPr>
        <p:spPr bwMode="auto">
          <a:xfrm>
            <a:off x="3917315" y="3459480"/>
            <a:ext cx="676465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>
                <a:solidFill>
                  <a:srgbClr val="4B649F"/>
                </a:solidFill>
                <a:sym typeface="+mn-ea"/>
              </a:rPr>
              <a:t>          </a:t>
            </a:r>
            <a:r>
              <a:rPr lang="zh-CN" altLang="en-US" sz="3200">
                <a:solidFill>
                  <a:srgbClr val="4B649F"/>
                </a:solidFill>
                <a:sym typeface="+mn-ea"/>
              </a:rPr>
              <a:t>报送日期及方式</a:t>
            </a:r>
            <a:endParaRPr lang="zh-CN" altLang="en-US" sz="3200">
              <a:solidFill>
                <a:srgbClr val="4B649F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223380" y="3227882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6580515" y="638778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48937650" y="954768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61294785" y="12707581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73651920" y="15867481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28381465" y="19027381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96275830" y="2147483647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23025240" y="2147483647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38050010" y="2147483647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53074780" y="2147483647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4" name="文本框 40"/>
          <p:cNvSpPr txBox="1">
            <a:spLocks noChangeArrowheads="1"/>
          </p:cNvSpPr>
          <p:nvPr/>
        </p:nvSpPr>
        <p:spPr bwMode="auto">
          <a:xfrm>
            <a:off x="2928893" y="5012970"/>
            <a:ext cx="2448407" cy="4982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r>
              <a:rPr lang="zh-CN" altLang="en-US" sz="3200">
                <a:solidFill>
                  <a:srgbClr val="4B649F"/>
                </a:solidFill>
              </a:rPr>
              <a:t>第</a:t>
            </a:r>
            <a:r>
              <a:rPr lang="en-US" altLang="zh-CN" sz="3200">
                <a:solidFill>
                  <a:srgbClr val="4B649F"/>
                </a:solidFill>
              </a:rPr>
              <a:t>三</a:t>
            </a:r>
            <a:r>
              <a:rPr lang="zh-CN" altLang="en-US" sz="3200">
                <a:solidFill>
                  <a:srgbClr val="4B649F"/>
                </a:solidFill>
              </a:rPr>
              <a:t>部分</a:t>
            </a:r>
            <a:endParaRPr lang="zh-CN" altLang="en-US" sz="3200">
              <a:solidFill>
                <a:srgbClr val="4B649F"/>
              </a:solidFill>
            </a:endParaRPr>
          </a:p>
        </p:txBody>
      </p:sp>
      <p:sp>
        <p:nvSpPr>
          <p:cNvPr id="15" name="文本框 44"/>
          <p:cNvSpPr txBox="1">
            <a:spLocks noChangeArrowheads="1"/>
          </p:cNvSpPr>
          <p:nvPr/>
        </p:nvSpPr>
        <p:spPr bwMode="auto">
          <a:xfrm>
            <a:off x="4484370" y="4839335"/>
            <a:ext cx="563054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rgbClr val="4B649F"/>
                </a:solidFill>
                <a:sym typeface="+mn-ea"/>
              </a:rPr>
              <a:t>主要指标</a:t>
            </a:r>
            <a:endParaRPr lang="zh-CN" altLang="en-US" sz="3200">
              <a:solidFill>
                <a:srgbClr val="4B649F"/>
              </a:solidFill>
              <a:sym typeface="+mn-ea"/>
            </a:endParaRPr>
          </a:p>
        </p:txBody>
      </p:sp>
      <p:grpSp>
        <p:nvGrpSpPr>
          <p:cNvPr id="12295" name="组合 37"/>
          <p:cNvGrpSpPr/>
          <p:nvPr/>
        </p:nvGrpSpPr>
        <p:grpSpPr>
          <a:xfrm>
            <a:off x="1390015" y="4903470"/>
            <a:ext cx="687070" cy="702945"/>
            <a:chOff x="7366499" y="2234042"/>
            <a:chExt cx="1607262" cy="1607262"/>
          </a:xfrm>
        </p:grpSpPr>
        <p:sp>
          <p:nvSpPr>
            <p:cNvPr id="28" name="椭圆 27"/>
            <p:cNvSpPr/>
            <p:nvPr/>
          </p:nvSpPr>
          <p:spPr>
            <a:xfrm>
              <a:off x="7366499" y="2234042"/>
              <a:ext cx="1607262" cy="1607262"/>
            </a:xfrm>
            <a:prstGeom prst="ellipse">
              <a:avLst/>
            </a:prstGeom>
            <a:solidFill>
              <a:srgbClr val="4B649F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7476311" y="2343856"/>
              <a:ext cx="1387637" cy="138763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98" name="KSO_Shape"/>
            <p:cNvSpPr/>
            <p:nvPr/>
          </p:nvSpPr>
          <p:spPr>
            <a:xfrm>
              <a:off x="7767760" y="2635303"/>
              <a:ext cx="804740" cy="804740"/>
            </a:xfrm>
            <a:custGeom>
              <a:avLst/>
              <a:gdLst/>
              <a:ahLst/>
              <a:cxnLst>
                <a:cxn ang="0">
                  <a:pos x="790395" y="137674"/>
                </a:cxn>
                <a:cxn ang="0">
                  <a:pos x="753099" y="174552"/>
                </a:cxn>
                <a:cxn ang="0">
                  <a:pos x="629119" y="51423"/>
                </a:cxn>
                <a:cxn ang="0">
                  <a:pos x="666416" y="14341"/>
                </a:cxn>
                <a:cxn ang="0">
                  <a:pos x="714368" y="12907"/>
                </a:cxn>
                <a:cxn ang="0">
                  <a:pos x="791830" y="89734"/>
                </a:cxn>
                <a:cxn ang="0">
                  <a:pos x="790395" y="137674"/>
                </a:cxn>
                <a:cxn ang="0">
                  <a:pos x="461491" y="464446"/>
                </a:cxn>
                <a:cxn ang="0">
                  <a:pos x="337511" y="341113"/>
                </a:cxn>
                <a:cxn ang="0">
                  <a:pos x="610266" y="70066"/>
                </a:cxn>
                <a:cxn ang="0">
                  <a:pos x="734246" y="193400"/>
                </a:cxn>
                <a:cxn ang="0">
                  <a:pos x="461491" y="464446"/>
                </a:cxn>
                <a:cxn ang="0">
                  <a:pos x="444277" y="481451"/>
                </a:cxn>
                <a:cxn ang="0">
                  <a:pos x="270706" y="530825"/>
                </a:cxn>
                <a:cxn ang="0">
                  <a:pos x="320298" y="358322"/>
                </a:cxn>
                <a:cxn ang="0">
                  <a:pos x="444277" y="481451"/>
                </a:cxn>
                <a:cxn ang="0">
                  <a:pos x="157792" y="101412"/>
                </a:cxn>
                <a:cxn ang="0">
                  <a:pos x="80331" y="179059"/>
                </a:cxn>
                <a:cxn ang="0">
                  <a:pos x="80331" y="646988"/>
                </a:cxn>
                <a:cxn ang="0">
                  <a:pos x="157792" y="724430"/>
                </a:cxn>
                <a:cxn ang="0">
                  <a:pos x="626046" y="724430"/>
                </a:cxn>
                <a:cxn ang="0">
                  <a:pos x="703507" y="646988"/>
                </a:cxn>
                <a:cxn ang="0">
                  <a:pos x="703507" y="339474"/>
                </a:cxn>
                <a:cxn ang="0">
                  <a:pos x="783633" y="261827"/>
                </a:cxn>
                <a:cxn ang="0">
                  <a:pos x="783633" y="675465"/>
                </a:cxn>
                <a:cxn ang="0">
                  <a:pos x="651866" y="804740"/>
                </a:cxn>
                <a:cxn ang="0">
                  <a:pos x="129308" y="804740"/>
                </a:cxn>
                <a:cxn ang="0">
                  <a:pos x="0" y="675465"/>
                </a:cxn>
                <a:cxn ang="0">
                  <a:pos x="0" y="158367"/>
                </a:cxn>
                <a:cxn ang="0">
                  <a:pos x="129308" y="21102"/>
                </a:cxn>
                <a:cxn ang="0">
                  <a:pos x="543051" y="21102"/>
                </a:cxn>
                <a:cxn ang="0">
                  <a:pos x="465384" y="101412"/>
                </a:cxn>
                <a:cxn ang="0">
                  <a:pos x="157792" y="101412"/>
                </a:cxn>
              </a:cxnLst>
              <a:rect l="0" t="0" r="0" b="0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rgbClr val="4B649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274" name="图片 2" descr="五经普LOGO透明底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" y="125095"/>
            <a:ext cx="1577975" cy="1577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登记注册统计类别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7465" y="929640"/>
            <a:ext cx="9367520" cy="4377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80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en-US" altLang="zh-CN" sz="2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4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.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对于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119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其他有限责任公司与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112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私营有限责任公司的区别：</a:t>
            </a:r>
            <a:endParaRPr lang="zh-CN" altLang="en-US" sz="240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法人控股的为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119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其他有限责任公司</a:t>
            </a:r>
            <a:endParaRPr lang="zh-CN" altLang="en-US" sz="240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自然人控股的为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112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私营有限责任公司</a:t>
            </a:r>
            <a:endParaRPr lang="zh-CN" altLang="en-US" sz="240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如果营业执照登记的类型为“有限责任公司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(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法人独资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)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”、“有限责任公司分公司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(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法人独资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)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”，登记注册统计类别为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119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其他有限责任公司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,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且不可以对应到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“111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国有独资公司</a:t>
            </a: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”</a:t>
            </a:r>
            <a:r>
              <a:rPr lang="zh-CN" altLang="en-US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；</a:t>
            </a:r>
            <a:endParaRPr lang="en-US" altLang="zh-CN" sz="24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altLang="zh-CN" sz="24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5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.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仅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有限责任公司（国有独资）、有限责任公司分公司（国有独资）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”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对应到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“111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国有独资公司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”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；</a:t>
            </a:r>
            <a:endParaRPr lang="zh-CN" altLang="en-US" sz="24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登记注册统计类别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0325" y="929640"/>
            <a:ext cx="9227185" cy="525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en-US" altLang="zh-CN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</a:pPr>
            <a:r>
              <a:rPr lang="en-US" alt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6</a:t>
            </a:r>
            <a:r>
              <a:rPr lang="en-US" altLang="zh-CN" sz="24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.</a:t>
            </a:r>
            <a:r>
              <a:rPr 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如果通过证照登记的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“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类型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”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字样无法判断，可以参考市监部门五证合一共享信息中的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位单位类型代码，结合对照表进行判断；</a:t>
            </a:r>
            <a:endParaRPr lang="zh-CN" altLang="en-US" sz="2400" noProof="0" dirty="0">
              <a:ln>
                <a:noFill/>
              </a:ln>
              <a:solidFill>
                <a:srgbClr val="000008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1200"/>
              </a:spcAft>
            </a:pP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7.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若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4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位单位类型代码不在对照表中，则应从第</a:t>
            </a:r>
            <a:r>
              <a:rPr lang="en-US" altLang="zh-CN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</a:t>
            </a:r>
            <a:r>
              <a:rPr lang="zh-CN" altLang="en-US" sz="240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位逐位向后判断。</a:t>
            </a:r>
            <a:endParaRPr lang="zh-CN" altLang="en-US" sz="24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r>
              <a:rPr lang="zh-CN" altLang="en-US" sz="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en-US" altLang="zh-CN" sz="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例：</a:t>
            </a:r>
            <a:endParaRPr lang="zh-CN" altLang="en-US" sz="24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单位类型：集体所有制（股份合作）</a:t>
            </a:r>
            <a:endParaRPr lang="zh-CN" altLang="en-US" sz="24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单位类型代码：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3410</a:t>
            </a:r>
            <a:endParaRPr lang="en-US" altLang="zh-CN" sz="24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endParaRPr lang="en-US" altLang="zh-CN" sz="24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endParaRPr lang="en-US" altLang="zh-CN" sz="24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endParaRPr lang="en-US" altLang="zh-CN" sz="24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endParaRPr lang="en-US" altLang="zh-CN" sz="24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登记注册统计类别：</a:t>
            </a:r>
            <a:r>
              <a:rPr lang="en-US" altLang="zh-CN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133</a:t>
            </a:r>
            <a:r>
              <a:rPr lang="zh-CN" altLang="en-US" sz="24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股份合作企业</a:t>
            </a:r>
            <a:endParaRPr lang="zh-CN" altLang="en-US" sz="2400" dirty="0" smtClean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t="33985" r="43825" b="50430"/>
          <a:stretch>
            <a:fillRect/>
          </a:stretch>
        </p:blipFill>
        <p:spPr>
          <a:xfrm>
            <a:off x="1996440" y="4241800"/>
            <a:ext cx="8561070" cy="133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2" name="图片 1" descr="601基本情况续表"/>
          <p:cNvPicPr>
            <a:picLocks noChangeAspect="1"/>
          </p:cNvPicPr>
          <p:nvPr/>
        </p:nvPicPr>
        <p:blipFill>
          <a:blip r:embed="rId2"/>
          <a:srcRect b="49598"/>
          <a:stretch>
            <a:fillRect/>
          </a:stretch>
        </p:blipFill>
        <p:spPr>
          <a:xfrm>
            <a:off x="1137920" y="1073150"/>
            <a:ext cx="9398635" cy="492950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300605" y="3738245"/>
            <a:ext cx="3935730" cy="1460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港澳台商投资情况</a:t>
            </a:r>
            <a:endParaRPr lang="zh-CN" altLang="en-US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5095" y="1381760"/>
            <a:ext cx="9227185" cy="422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780"/>
              </a:lnSpc>
              <a:spcBef>
                <a:spcPts val="300"/>
              </a:spcBef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zh-CN" altLang="en-US" sz="28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endParaRPr lang="en-US" altLang="zh-CN" sz="1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500"/>
              </a:spcAft>
            </a:pPr>
            <a:r>
              <a:rPr lang="en-US" alt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1.</a:t>
            </a:r>
            <a:r>
              <a:rPr 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限登记注册统计类别选择</a:t>
            </a:r>
            <a:r>
              <a:rPr lang="en-US" alt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港澳台商投资</a:t>
            </a:r>
            <a:r>
              <a:rPr lang="en-US" alt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类型单位填写；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500"/>
              </a:spcAft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2.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若有多方投资的情况，可以多选；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500"/>
              </a:spcAft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3.</a:t>
            </a:r>
            <a:r>
              <a:rPr 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若</a:t>
            </a:r>
            <a:r>
              <a:rPr lang="zh-CN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在市场监管部门登记注册的类型是港澳台商投资单位，但资金未投入，就选择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4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暂未投资。</a:t>
            </a:r>
            <a:endParaRPr lang="zh-CN" altLang="en-US" sz="2400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</a:t>
            </a:r>
            <a:endParaRPr lang="zh-CN" altLang="en-US" sz="2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endParaRPr lang="zh-CN" altLang="en-US" sz="2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endParaRPr lang="zh-CN" altLang="en-US" sz="2400" dirty="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2" name="图片 1" descr="601基本情况续表"/>
          <p:cNvPicPr>
            <a:picLocks noChangeAspect="1"/>
          </p:cNvPicPr>
          <p:nvPr/>
        </p:nvPicPr>
        <p:blipFill>
          <a:blip r:embed="rId2"/>
          <a:srcRect b="49598"/>
          <a:stretch>
            <a:fillRect/>
          </a:stretch>
        </p:blipFill>
        <p:spPr>
          <a:xfrm>
            <a:off x="1137920" y="1073150"/>
            <a:ext cx="9398635" cy="492950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366010" y="4216400"/>
            <a:ext cx="914400" cy="381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" name="椭圆 7"/>
          <p:cNvSpPr/>
          <p:nvPr/>
        </p:nvSpPr>
        <p:spPr>
          <a:xfrm>
            <a:off x="6604635" y="3852545"/>
            <a:ext cx="2352675" cy="1733550"/>
          </a:xfrm>
          <a:prstGeom prst="ellipse">
            <a:avLst/>
          </a:prstGeom>
          <a:solidFill>
            <a:srgbClr val="A9D18E"/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795608"/>
            <a:ext cx="3790949" cy="52322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企业控股情况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885" y="1944370"/>
            <a:ext cx="11589385" cy="2341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latinLnBrk="0" hangingPunct="0">
              <a:lnSpc>
                <a:spcPct val="120000"/>
              </a:lnSpc>
              <a:spcAft>
                <a:spcPts val="500"/>
              </a:spcAft>
              <a:buFont typeface="Wingdings" panose="05000000000000000000" charset="0"/>
              <a:buChar char="u"/>
            </a:pP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企业实收资本中有多种经济成分，如何确定？</a:t>
            </a:r>
            <a:endParaRPr lang="zh-CN" altLang="zh-CN" sz="24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marL="800100" lvl="1" indent="-342900" eaLnBrk="0" latinLnBrk="0" hangingPunct="0">
              <a:lnSpc>
                <a:spcPct val="120000"/>
              </a:lnSpc>
              <a:spcAft>
                <a:spcPts val="500"/>
              </a:spcAft>
              <a:buFont typeface="Wingdings" panose="05000000000000000000" charset="0"/>
              <a:buChar char="Ø"/>
            </a:pPr>
            <a:r>
              <a:rPr lang="zh-CN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某种经济成分的出资人拥有的实收资本（股本）的比例大于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50%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marL="800100" lvl="1" indent="-342900" eaLnBrk="0" latinLnBrk="0" hangingPunct="0">
              <a:lnSpc>
                <a:spcPct val="120000"/>
              </a:lnSpc>
              <a:spcAft>
                <a:spcPts val="500"/>
              </a:spcAft>
              <a:buFont typeface="Wingdings" panose="05000000000000000000" charset="0"/>
              <a:buChar char="Ø"/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未大于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50%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，但相对大于其他任何一方经济成分的出资人所占比例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marL="800100" lvl="1" indent="-342900" eaLnBrk="0" latinLnBrk="0" hangingPunct="0">
              <a:lnSpc>
                <a:spcPct val="120000"/>
              </a:lnSpc>
              <a:spcAft>
                <a:spcPts val="500"/>
              </a:spcAft>
              <a:buFont typeface="Wingdings" panose="05000000000000000000" charset="0"/>
              <a:buChar char="Ø"/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根据协议规定拥有企业实际控制权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 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marL="800100" lvl="1" indent="-342900" algn="l" eaLnBrk="0" latinLnBrk="0" hangingPunct="0">
              <a:lnSpc>
                <a:spcPct val="120000"/>
              </a:lnSpc>
              <a:spcAft>
                <a:spcPts val="50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单一实体占比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</p:txBody>
      </p:sp>
      <p:cxnSp>
        <p:nvCxnSpPr>
          <p:cNvPr id="12" name="直接连接符 11"/>
          <p:cNvCxnSpPr>
            <a:endCxn id="8" idx="4"/>
          </p:cNvCxnSpPr>
          <p:nvPr/>
        </p:nvCxnSpPr>
        <p:spPr>
          <a:xfrm flipH="1">
            <a:off x="7781290" y="3863975"/>
            <a:ext cx="3175" cy="172212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905625" y="4928295"/>
            <a:ext cx="809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50%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0" y="5648325"/>
            <a:ext cx="12192635" cy="1076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/>
              <a:t>注意事项：</a:t>
            </a:r>
            <a:endParaRPr lang="en-US" altLang="zh-CN" sz="2800" dirty="0"/>
          </a:p>
          <a:p>
            <a:pPr marL="800100" lvl="1" indent="-342900">
              <a:buFont typeface="Wingdings" panose="05000000000000000000" charset="0"/>
              <a:buChar char="Ø"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限企业填写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200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211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项机构类型选择</a:t>
            </a:r>
            <a:r>
              <a:rPr lang="en-US" altLang="zh-CN" sz="200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“10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企业</a:t>
            </a:r>
            <a:r>
              <a:rPr lang="en-US" altLang="zh-CN" sz="200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，且必须在取值范围内。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800100" lvl="1" indent="-342900">
              <a:buFont typeface="Wingdings" panose="05000000000000000000" charset="0"/>
              <a:buChar char="Ø"/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企业法人控股情况一般都不应选填为9其他，如填写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9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其他，要与企业进一步核实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3445" y="4518617"/>
            <a:ext cx="1181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注意：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43248" y="4083720"/>
            <a:ext cx="809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国有成份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86210" y="4083720"/>
            <a:ext cx="8096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其他成份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86211" y="4928930"/>
            <a:ext cx="809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50%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2016442" y="4449362"/>
            <a:ext cx="4233863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未明确由谁绝对控股的</a:t>
            </a:r>
            <a:r>
              <a:rPr lang="en-US" altLang="zh-CN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XX</a:t>
            </a:r>
            <a:r>
              <a:rPr lang="zh-CN" altLang="en-US" sz="2200" u="sng" dirty="0">
                <a:latin typeface="楷体" panose="02010609060101010101" pitchFamily="49" charset="-122"/>
                <a:ea typeface="楷体" panose="02010609060101010101" pitchFamily="49" charset="-122"/>
              </a:rPr>
              <a:t>企业：</a:t>
            </a:r>
            <a:endParaRPr lang="zh-CN" altLang="en-US" sz="22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3802380" y="4846320"/>
            <a:ext cx="438150" cy="3549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931477" y="5202614"/>
            <a:ext cx="2181226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国有控股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截图-2023年8月15日 16时6分38秒"/>
          <p:cNvPicPr>
            <a:picLocks noChangeAspect="1"/>
          </p:cNvPicPr>
          <p:nvPr/>
        </p:nvPicPr>
        <p:blipFill>
          <a:blip r:embed="rId2"/>
          <a:srcRect t="13394" b="80036"/>
          <a:stretch>
            <a:fillRect/>
          </a:stretch>
        </p:blipFill>
        <p:spPr>
          <a:xfrm>
            <a:off x="3496310" y="1368425"/>
            <a:ext cx="8569960" cy="3448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图片 1" descr="五经普LOGO透明底（长）"/>
          <p:cNvPicPr>
            <a:picLocks noChangeAspect="1"/>
          </p:cNvPicPr>
          <p:nvPr/>
        </p:nvPicPr>
        <p:blipFill>
          <a:blip r:embed="rId3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企业控股情况</a:t>
            </a:r>
            <a:endParaRPr lang="zh-CN" altLang="en-US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6"/>
          <p:cNvSpPr txBox="1">
            <a:spLocks noChangeArrowheads="1"/>
          </p:cNvSpPr>
          <p:nvPr/>
        </p:nvSpPr>
        <p:spPr bwMode="auto">
          <a:xfrm>
            <a:off x="803117" y="1006475"/>
            <a:ext cx="21704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sym typeface="微软雅黑" panose="020B0503020204020204" pitchFamily="34" charset="-122"/>
              </a:rPr>
              <a:t>601</a:t>
            </a:r>
            <a:r>
              <a:rPr lang="zh-CN" altLang="en-US" sz="2400" b="1">
                <a:solidFill>
                  <a:schemeClr val="bg1"/>
                </a:solidFill>
                <a:sym typeface="微软雅黑" panose="020B0503020204020204" pitchFamily="34" charset="-122"/>
              </a:rPr>
              <a:t>表重点指标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37891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7895" name="文本框 3"/>
          <p:cNvSpPr txBox="1">
            <a:spLocks noChangeArrowheads="1"/>
          </p:cNvSpPr>
          <p:nvPr/>
        </p:nvSpPr>
        <p:spPr bwMode="auto">
          <a:xfrm>
            <a:off x="284147" y="2027037"/>
            <a:ext cx="11633200" cy="3014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ts val="3000"/>
              </a:lnSpc>
            </a:pPr>
            <a:endParaRPr lang="en-US" altLang="zh-CN" sz="22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FZHei-B01S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FZHei-B01S"/>
              </a:rPr>
              <a:t>举例：</a:t>
            </a:r>
            <a:endParaRPr lang="zh-CN" altLang="en-US" sz="2200" dirty="0" smtClean="0">
              <a:latin typeface="黑体" panose="02010609060101010101" charset="-122"/>
              <a:ea typeface="黑体" panose="02010609060101010101" charset="-122"/>
              <a:sym typeface="FZHei-B01S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XX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有限公司的占比最大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(67%)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的股东类型为“自然人股东”，则企业控股情况应选填“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3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私人控股”。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中国电信集团有限公司，投资方为国务院国有资产监督管理委员会（机关法人），则企业控股情况应选填“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1 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国有控股”。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18652"/>
          <a:stretch>
            <a:fillRect/>
          </a:stretch>
        </p:blipFill>
        <p:spPr>
          <a:xfrm>
            <a:off x="3974465" y="278130"/>
            <a:ext cx="7734300" cy="277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4902200"/>
            <a:ext cx="7853680" cy="1635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043258"/>
            <a:ext cx="3790949" cy="52322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企业控股情况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 descr="五经普LOGO透明底（长）"/>
          <p:cNvPicPr>
            <a:picLocks noChangeAspect="1"/>
          </p:cNvPicPr>
          <p:nvPr/>
        </p:nvPicPr>
        <p:blipFill>
          <a:blip r:embed="rId4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企业控股情况</a:t>
            </a:r>
            <a:endParaRPr lang="zh-CN" altLang="en-US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2" name="图片 1" descr="601基本情况续表"/>
          <p:cNvPicPr>
            <a:picLocks noChangeAspect="1"/>
          </p:cNvPicPr>
          <p:nvPr/>
        </p:nvPicPr>
        <p:blipFill>
          <a:blip r:embed="rId2"/>
          <a:srcRect b="49598"/>
          <a:stretch>
            <a:fillRect/>
          </a:stretch>
        </p:blipFill>
        <p:spPr>
          <a:xfrm>
            <a:off x="1137920" y="1073150"/>
            <a:ext cx="9398635" cy="492950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366010" y="4509770"/>
            <a:ext cx="2099310" cy="381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3" name="图片 2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隶属关系</a:t>
            </a:r>
            <a:endParaRPr lang="zh-CN" altLang="en-US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7320" y="1555750"/>
            <a:ext cx="9227185" cy="3355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2780"/>
              </a:lnSpc>
              <a:spcBef>
                <a:spcPts val="300"/>
              </a:spcBef>
            </a:pPr>
            <a:r>
              <a:rPr lang="zh-CN" altLang="en-US" sz="28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zh-CN" altLang="en-US" sz="28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</a:pPr>
            <a:endParaRPr lang="en-US" altLang="zh-CN" sz="1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500"/>
              </a:spcAft>
            </a:pPr>
            <a:r>
              <a:rPr lang="en-US" alt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1.</a:t>
            </a:r>
            <a:r>
              <a:rPr 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限</a:t>
            </a:r>
            <a:r>
              <a:rPr lang="zh-CN" sz="24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国有控股</a:t>
            </a:r>
            <a:r>
              <a:rPr lang="zh-CN" sz="2400" b="1">
                <a:solidFill>
                  <a:schemeClr val="accent2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企业法人</a:t>
            </a:r>
            <a:r>
              <a:rPr 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单位填报；</a:t>
            </a:r>
            <a:endParaRPr lang="zh-CN" altLang="en-US" sz="240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500"/>
              </a:spcAft>
            </a:pPr>
            <a:r>
              <a:rPr lang="zh-CN" altLang="en-US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2.</a:t>
            </a:r>
            <a:r>
              <a:rPr lang="zh-CN" altLang="en-US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中央与地方双重领导的单位，以领导为主的一方来划分隶属中央或地方；</a:t>
            </a:r>
            <a:endParaRPr lang="zh-CN" altLang="en-US" sz="240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500"/>
              </a:spcAft>
            </a:pPr>
            <a:r>
              <a:rPr lang="zh-CN" altLang="en-US" sz="24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3.</a:t>
            </a:r>
            <a:r>
              <a:rPr lang="zh-CN" altLang="en-US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一般情况下</a:t>
            </a:r>
            <a:r>
              <a:rPr lang="zh-CN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没有</a:t>
            </a:r>
            <a:r>
              <a:rPr lang="zh-CN" altLang="en-US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其他情况，填写</a:t>
            </a:r>
            <a:r>
              <a:rPr lang="en-US" altLang="zh-CN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90</a:t>
            </a:r>
            <a:r>
              <a:rPr lang="zh-CN" altLang="en-US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FZHei-B01S"/>
              </a:rPr>
              <a:t>其他的要重点核实。</a:t>
            </a:r>
            <a:endParaRPr lang="zh-CN" altLang="en-US" sz="2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l"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endParaRPr lang="zh-CN" altLang="en-US" sz="2400" dirty="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2" name="图片 1" descr="601基本情况续表"/>
          <p:cNvPicPr>
            <a:picLocks noChangeAspect="1"/>
          </p:cNvPicPr>
          <p:nvPr/>
        </p:nvPicPr>
        <p:blipFill>
          <a:blip r:embed="rId2"/>
          <a:srcRect b="49598"/>
          <a:stretch>
            <a:fillRect/>
          </a:stretch>
        </p:blipFill>
        <p:spPr>
          <a:xfrm>
            <a:off x="1137920" y="1073150"/>
            <a:ext cx="9398635" cy="492950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301240" y="4770755"/>
            <a:ext cx="1414145" cy="444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17825"/>
            <a:ext cx="2963863" cy="1235075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2290" name="文本框 2"/>
          <p:cNvSpPr txBox="1">
            <a:spLocks noChangeArrowheads="1"/>
          </p:cNvSpPr>
          <p:nvPr/>
        </p:nvSpPr>
        <p:spPr bwMode="auto">
          <a:xfrm>
            <a:off x="4017963" y="2216150"/>
            <a:ext cx="5708650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solidFill>
                  <a:srgbClr val="4B649F"/>
                </a:solidFill>
              </a:rPr>
              <a:t>第一部分</a:t>
            </a:r>
            <a:endParaRPr lang="zh-CN" altLang="en-US" sz="4800">
              <a:solidFill>
                <a:srgbClr val="4B649F"/>
              </a:solidFill>
            </a:endParaRPr>
          </a:p>
        </p:txBody>
      </p:sp>
      <p:pic>
        <p:nvPicPr>
          <p:cNvPr id="12291" name="图片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图片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7876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文本框 2"/>
          <p:cNvSpPr txBox="1">
            <a:spLocks noChangeArrowheads="1"/>
          </p:cNvSpPr>
          <p:nvPr/>
        </p:nvSpPr>
        <p:spPr bwMode="auto">
          <a:xfrm>
            <a:off x="3425190" y="3494405"/>
            <a:ext cx="689483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solidFill>
                  <a:srgbClr val="4B649F"/>
                </a:solidFill>
                <a:latin typeface="微软雅黑" panose="020B0503020204020204" pitchFamily="34" charset="-122"/>
                <a:sym typeface="+mn-ea"/>
              </a:rPr>
              <a:t>调 查 范 围</a:t>
            </a:r>
            <a:endParaRPr lang="zh-CN" altLang="en-US" sz="4800">
              <a:solidFill>
                <a:srgbClr val="4B649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65163" y="2868613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2295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650" y="3084513"/>
            <a:ext cx="900113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2946400"/>
            <a:ext cx="2963863" cy="1235075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" name="椭圆 3"/>
          <p:cNvSpPr/>
          <p:nvPr/>
        </p:nvSpPr>
        <p:spPr>
          <a:xfrm>
            <a:off x="665163" y="289877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1274" name="图片 2" descr="五经普LOGO透明底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125" y="2746375"/>
            <a:ext cx="1577975" cy="1577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44977" y="3409217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执行会计标准类别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3397" y="1880137"/>
            <a:ext cx="9227185" cy="209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en-US" altLang="zh-CN" sz="1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1.</a:t>
            </a:r>
            <a:r>
              <a:rPr lang="zh-CN" sz="2400" dirty="0">
                <a:solidFill>
                  <a:srgbClr val="000008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按照单位实际情况进行填写；</a:t>
            </a:r>
            <a:endParaRPr lang="zh-CN" sz="2400" dirty="0">
              <a:solidFill>
                <a:srgbClr val="000008"/>
              </a:solidFill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2.</a:t>
            </a:r>
            <a:r>
              <a:rPr lang="zh-CN" altLang="en-US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仅限法人单位填写；</a:t>
            </a:r>
            <a:endParaRPr lang="zh-CN" altLang="en-US" sz="2400" dirty="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3.</a:t>
            </a:r>
            <a:r>
              <a:rPr lang="zh-CN" altLang="en-US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尽量不选择</a:t>
            </a:r>
            <a:r>
              <a:rPr lang="en-US" altLang="zh-CN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其他</a:t>
            </a:r>
            <a:r>
              <a:rPr lang="en-US" altLang="zh-CN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24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，如选，需重点核实。</a:t>
            </a:r>
            <a:endParaRPr lang="zh-CN" altLang="en-US" sz="2400" dirty="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2" name="图片 1" descr="601基本情况续表"/>
          <p:cNvPicPr>
            <a:picLocks noChangeAspect="1"/>
          </p:cNvPicPr>
          <p:nvPr/>
        </p:nvPicPr>
        <p:blipFill>
          <a:blip r:embed="rId2"/>
          <a:srcRect b="49598"/>
          <a:stretch>
            <a:fillRect/>
          </a:stretch>
        </p:blipFill>
        <p:spPr>
          <a:xfrm>
            <a:off x="1137920" y="1073150"/>
            <a:ext cx="9398635" cy="492950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366010" y="5172710"/>
            <a:ext cx="1805940" cy="444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6"/>
          <p:cNvSpPr txBox="1">
            <a:spLocks noChangeArrowheads="1"/>
          </p:cNvSpPr>
          <p:nvPr/>
        </p:nvSpPr>
        <p:spPr bwMode="auto">
          <a:xfrm>
            <a:off x="803117" y="1006475"/>
            <a:ext cx="21704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sym typeface="微软雅黑" panose="020B0503020204020204" pitchFamily="34" charset="-122"/>
              </a:rPr>
              <a:t>601</a:t>
            </a:r>
            <a:r>
              <a:rPr lang="zh-CN" altLang="en-US" sz="2400" b="1">
                <a:solidFill>
                  <a:schemeClr val="bg1"/>
                </a:solidFill>
                <a:sym typeface="微软雅黑" panose="020B0503020204020204" pitchFamily="34" charset="-122"/>
              </a:rPr>
              <a:t>表重点指标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37891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7895" name="文本框 3"/>
          <p:cNvSpPr txBox="1">
            <a:spLocks noChangeArrowheads="1"/>
          </p:cNvSpPr>
          <p:nvPr/>
        </p:nvSpPr>
        <p:spPr bwMode="auto">
          <a:xfrm>
            <a:off x="279400" y="1113790"/>
            <a:ext cx="11633200" cy="46310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ts val="3000"/>
              </a:lnSpc>
            </a:pPr>
            <a:r>
              <a:rPr lang="zh-CN" altLang="en-US" sz="2400" u="sng" noProof="1">
                <a:latin typeface="黑体" panose="02010609060101010101" charset="-122"/>
                <a:ea typeface="黑体" panose="02010609060101010101" charset="-122"/>
                <a:cs typeface="FZHei-B01S"/>
              </a:rPr>
              <a:t>限</a:t>
            </a:r>
            <a:r>
              <a:rPr lang="en-US" altLang="zh-CN" sz="2400" u="sng" noProof="1">
                <a:latin typeface="黑体" panose="02010609060101010101" charset="-122"/>
                <a:ea typeface="黑体" panose="02010609060101010101" charset="-122"/>
                <a:cs typeface="FZHei-B01S"/>
              </a:rPr>
              <a:t>209</a:t>
            </a:r>
            <a:r>
              <a:rPr lang="zh-CN" altLang="en-US" sz="2400" u="sng" noProof="1">
                <a:latin typeface="黑体" panose="02010609060101010101" charset="-122"/>
                <a:ea typeface="黑体" panose="02010609060101010101" charset="-122"/>
                <a:cs typeface="FZHei-B01S"/>
              </a:rPr>
              <a:t>选择</a:t>
            </a:r>
            <a:r>
              <a:rPr lang="en-US" altLang="zh-CN" sz="2400" u="sng" noProof="1">
                <a:latin typeface="黑体" panose="02010609060101010101" charset="-122"/>
                <a:ea typeface="黑体" panose="02010609060101010101" charset="-122"/>
                <a:cs typeface="FZHei-B01S"/>
              </a:rPr>
              <a:t>1</a:t>
            </a:r>
            <a:r>
              <a:rPr lang="zh-CN" altLang="en-US" sz="2400" u="sng" noProof="1">
                <a:solidFill>
                  <a:srgbClr val="7DB1CD"/>
                </a:solidFill>
                <a:latin typeface="黑体" panose="02010609060101010101" charset="-122"/>
                <a:ea typeface="黑体" panose="02010609060101010101" charset="-122"/>
                <a:cs typeface="FZHei-B01S"/>
              </a:rPr>
              <a:t>执行</a:t>
            </a:r>
            <a:r>
              <a:rPr lang="zh-CN" altLang="en-US" sz="2400" u="sng" noProof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cs typeface="FZHei-B01S"/>
              </a:rPr>
              <a:t>企业会计准则</a:t>
            </a:r>
            <a:r>
              <a:rPr lang="zh-CN" altLang="en-US" sz="2400" u="sng" noProof="1">
                <a:latin typeface="黑体" panose="02010609060101010101" charset="-122"/>
                <a:ea typeface="黑体" panose="02010609060101010101" charset="-122"/>
                <a:cs typeface="FZHei-B01S"/>
              </a:rPr>
              <a:t>制度的法人单位填写。</a:t>
            </a:r>
            <a:endParaRPr lang="zh-CN" altLang="en-US" sz="2000" u="sng" noProof="1">
              <a:latin typeface="黑体" panose="02010609060101010101" charset="-122"/>
              <a:ea typeface="黑体" panose="02010609060101010101" charset="-122"/>
              <a:cs typeface="FZHei-B01S"/>
            </a:endParaRPr>
          </a:p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FZHei-B01S"/>
            </a:endParaRPr>
          </a:p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1.执行《企业会计准则》（《企业会计准则--基本准则》见财政部第76号令，各项具体准则、准则解释等见财政部有关财会字文件）；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2.执行《小企业会计准则》（见财政部财会〔2011〕17号文）；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3.执行《企业会计制度》（见财政部财会〔2000〕25号文）。</a:t>
            </a:r>
            <a:endParaRPr lang="zh-CN" altLang="en-US" sz="2200" dirty="0">
              <a:latin typeface="FZZhengHeiS-R-GB"/>
              <a:ea typeface="FZHei-B01S"/>
              <a:cs typeface="FZHei-B01S"/>
            </a:endParaRPr>
          </a:p>
        </p:txBody>
      </p:sp>
      <p:pic>
        <p:nvPicPr>
          <p:cNvPr id="13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726"/>
          <a:stretch>
            <a:fillRect/>
          </a:stretch>
        </p:blipFill>
        <p:spPr>
          <a:xfrm>
            <a:off x="1095375" y="1865630"/>
            <a:ext cx="9286240" cy="52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下箭头 13"/>
          <p:cNvSpPr/>
          <p:nvPr>
            <p:custDataLst>
              <p:tags r:id="rId4"/>
            </p:custDataLst>
          </p:nvPr>
        </p:nvSpPr>
        <p:spPr>
          <a:xfrm>
            <a:off x="5520690" y="2566670"/>
            <a:ext cx="435610" cy="426720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rcRect l="604" r="1314"/>
          <a:stretch>
            <a:fillRect/>
          </a:stretch>
        </p:blipFill>
        <p:spPr>
          <a:xfrm>
            <a:off x="1095375" y="3170555"/>
            <a:ext cx="9482455" cy="51689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6781800" y="1934210"/>
            <a:ext cx="2230755" cy="4552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6882130" y="3343275"/>
            <a:ext cx="2230755" cy="34417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48101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执行企业会计准则制度情况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5" name="图片 4" descr="五经普LOGO透明底（长）"/>
          <p:cNvPicPr>
            <a:picLocks noChangeAspect="1"/>
          </p:cNvPicPr>
          <p:nvPr/>
        </p:nvPicPr>
        <p:blipFill>
          <a:blip r:embed="rId6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4" name="图片 3" descr="601基本情况续表"/>
          <p:cNvPicPr>
            <a:picLocks noChangeAspect="1"/>
          </p:cNvPicPr>
          <p:nvPr/>
        </p:nvPicPr>
        <p:blipFill>
          <a:blip r:embed="rId2"/>
          <a:srcRect t="43861"/>
          <a:stretch>
            <a:fillRect/>
          </a:stretch>
        </p:blipFill>
        <p:spPr>
          <a:xfrm>
            <a:off x="1224915" y="1006475"/>
            <a:ext cx="9025255" cy="527240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366010" y="1238885"/>
            <a:ext cx="3229610" cy="317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5595937" y="1912514"/>
            <a:ext cx="5221288" cy="1797050"/>
          </a:xfrm>
          <a:prstGeom prst="wedgeRoundRectCallout">
            <a:avLst>
              <a:gd name="adj1" fmla="val -51404"/>
              <a:gd name="adj2" fmla="val -82820"/>
              <a:gd name="adj3" fmla="val 16667"/>
            </a:avLst>
          </a:prstGeom>
          <a:solidFill>
            <a:schemeClr val="bg2"/>
          </a:solidFill>
          <a:ln w="25400" algn="ctr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1.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中央管理；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2.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国务院批准的国家试点；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3.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由国务院主管部门批准；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4.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市政府批准；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5.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母公司注册资本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5000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万以上，且至少拥有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5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子公司，注册资本总和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300"/>
                </a:solidFill>
                <a:effectLst/>
                <a:uLnTx/>
                <a:uFillTx/>
                <a:latin typeface="仿宋_GB2312" panose="02010609030101010101" charset="-122"/>
                <a:ea typeface="仿宋_GB2312" panose="02010609030101010101" charset="-122"/>
                <a:cs typeface="+mn-cs"/>
              </a:rPr>
              <a:t>亿以上。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3300"/>
              </a:solidFill>
              <a:effectLst/>
              <a:uLnTx/>
              <a:uFillTx/>
              <a:latin typeface="仿宋_GB2312" panose="02010609030101010101" charset="-122"/>
              <a:ea typeface="仿宋_GB2312" panose="02010609030101010101" charset="-122"/>
              <a:cs typeface="+mn-cs"/>
            </a:endParaRPr>
          </a:p>
        </p:txBody>
      </p:sp>
      <p:sp>
        <p:nvSpPr>
          <p:cNvPr id="5" name="左弧形箭头 4"/>
          <p:cNvSpPr/>
          <p:nvPr/>
        </p:nvSpPr>
        <p:spPr>
          <a:xfrm>
            <a:off x="549910" y="1242060"/>
            <a:ext cx="1122680" cy="4311650"/>
          </a:xfrm>
          <a:prstGeom prst="curvedRightArrow">
            <a:avLst>
              <a:gd name="adj1" fmla="val 25000"/>
              <a:gd name="adj2" fmla="val 49809"/>
              <a:gd name="adj3" fmla="val 25000"/>
            </a:avLst>
          </a:prstGeom>
          <a:solidFill>
            <a:schemeClr val="bg2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04365" y="5138420"/>
            <a:ext cx="461645" cy="343535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  <p:bldP spid="7" grpId="0" animBg="1"/>
      <p:bldP spid="7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6"/>
          <p:cNvSpPr txBox="1">
            <a:spLocks noChangeArrowheads="1"/>
          </p:cNvSpPr>
          <p:nvPr/>
        </p:nvSpPr>
        <p:spPr bwMode="auto">
          <a:xfrm>
            <a:off x="803117" y="1006475"/>
            <a:ext cx="217043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sym typeface="微软雅黑" panose="020B0503020204020204" pitchFamily="34" charset="-122"/>
              </a:rPr>
              <a:t>601</a:t>
            </a:r>
            <a:r>
              <a:rPr lang="zh-CN" altLang="en-US" sz="2400" b="1">
                <a:solidFill>
                  <a:schemeClr val="bg1"/>
                </a:solidFill>
                <a:sym typeface="微软雅黑" panose="020B0503020204020204" pitchFamily="34" charset="-122"/>
              </a:rPr>
              <a:t>表重点指标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pic>
        <p:nvPicPr>
          <p:cNvPr id="37891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7895" name="文本框 3"/>
          <p:cNvSpPr txBox="1">
            <a:spLocks noChangeArrowheads="1"/>
          </p:cNvSpPr>
          <p:nvPr/>
        </p:nvSpPr>
        <p:spPr bwMode="auto">
          <a:xfrm>
            <a:off x="638810" y="3216910"/>
            <a:ext cx="10537190" cy="937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ts val="3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sym typeface="FZHei-B01S"/>
              </a:rPr>
              <a:t>如本单位上一级为视同法人的产业活动单位，则上一级法人单位情况填写该视同法人情况。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  <a:sym typeface="FZHei-B01S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填报主体：</a:t>
            </a:r>
            <a:r>
              <a:rPr lang="zh-CN" altLang="zh-CN" sz="2000" u="sng" dirty="0" smtClean="0">
                <a:latin typeface="黑体" panose="02010609060101010101" charset="-122"/>
                <a:ea typeface="黑体" panose="02010609060101010101" charset="-122"/>
              </a:rPr>
              <a:t>所有单位均填写本项。</a:t>
            </a:r>
            <a:endParaRPr lang="zh-CN" altLang="zh-CN" sz="2000" u="sng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36550" y="4768215"/>
            <a:ext cx="11760835" cy="9372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ts val="3000"/>
              </a:lnSpc>
            </a:pP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本法人单位是否有下属产业活动单位（分支机构、派出机构、分公司、分部、分厂、分店等）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 </a:t>
            </a:r>
            <a:endParaRPr lang="en-US" altLang="zh-CN" sz="2000" dirty="0" smtClean="0">
              <a:latin typeface="黑体" panose="02010609060101010101" charset="-122"/>
              <a:ea typeface="黑体" panose="02010609060101010101" charset="-122"/>
              <a:sym typeface="FZHei-B01S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0944A"/>
                </a:solidFill>
                <a:latin typeface="汉仪叶叶相思体简" panose="02010509060101010101" charset="-122"/>
                <a:ea typeface="汉仪叶叶相思体简" panose="02010509060101010101" charset="-122"/>
                <a:sym typeface="FZHei-B01S"/>
              </a:rPr>
              <a:t>★</a:t>
            </a:r>
            <a:r>
              <a:rPr lang="zh-CN" altLang="zh-CN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如果选择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“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是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”</a:t>
            </a:r>
            <a:r>
              <a:rPr lang="zh-CN" altLang="zh-CN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，则必须有一张</a:t>
            </a:r>
            <a:r>
              <a:rPr lang="en-US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601</a:t>
            </a:r>
            <a:r>
              <a:rPr lang="zh-CN" altLang="zh-CN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-</a:t>
            </a:r>
            <a:r>
              <a:rPr lang="en-US" altLang="zh-CN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1</a:t>
            </a:r>
            <a:r>
              <a:rPr lang="zh-CN" altLang="zh-CN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表存在，并填写</a:t>
            </a:r>
            <a:r>
              <a:rPr lang="zh-CN" altLang="en-US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产业活动</a:t>
            </a:r>
            <a:r>
              <a:rPr lang="zh-CN" altLang="zh-CN" sz="2000" dirty="0" smtClean="0">
                <a:latin typeface="黑体" panose="02010609060101010101" charset="-122"/>
                <a:ea typeface="黑体" panose="02010609060101010101" charset="-122"/>
                <a:sym typeface="FZHei-B01S"/>
              </a:rPr>
              <a:t>单位的相应记录。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  <a:sym typeface="FZHei-B01S"/>
            </a:endParaRPr>
          </a:p>
        </p:txBody>
      </p:sp>
      <p:pic>
        <p:nvPicPr>
          <p:cNvPr id="5" name="图片 4" descr="601基本情况续表"/>
          <p:cNvPicPr>
            <a:picLocks noChangeAspect="1"/>
          </p:cNvPicPr>
          <p:nvPr/>
        </p:nvPicPr>
        <p:blipFill>
          <a:blip r:embed="rId2">
            <a:lum contrast="18000"/>
          </a:blip>
          <a:srcRect t="83995" b="2517"/>
          <a:stretch>
            <a:fillRect/>
          </a:stretch>
        </p:blipFill>
        <p:spPr>
          <a:xfrm>
            <a:off x="113030" y="1252855"/>
            <a:ext cx="11588115" cy="17183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0420" y="121920"/>
            <a:ext cx="48101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单位组织结构情况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3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4" name="图片 3" descr="601基本情况续表"/>
          <p:cNvPicPr>
            <a:picLocks noChangeAspect="1"/>
          </p:cNvPicPr>
          <p:nvPr/>
        </p:nvPicPr>
        <p:blipFill>
          <a:blip r:embed="rId2"/>
          <a:srcRect t="43861"/>
          <a:stretch>
            <a:fillRect/>
          </a:stretch>
        </p:blipFill>
        <p:spPr>
          <a:xfrm>
            <a:off x="1224915" y="1006475"/>
            <a:ext cx="9025255" cy="527240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2366010" y="1868805"/>
            <a:ext cx="1653540" cy="381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2366010" y="2162175"/>
            <a:ext cx="175133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"/>
          <p:cNvSpPr txBox="1">
            <a:spLocks noChangeArrowheads="1"/>
          </p:cNvSpPr>
          <p:nvPr/>
        </p:nvSpPr>
        <p:spPr bwMode="auto">
          <a:xfrm>
            <a:off x="2033905" y="1589405"/>
            <a:ext cx="6594475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sym typeface="+mn-ea"/>
              </a:rPr>
              <a:t>调查单位基本情况（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601</a:t>
            </a:r>
            <a:r>
              <a:rPr lang="zh-CN" altLang="en-US" sz="2400" b="1">
                <a:solidFill>
                  <a:schemeClr val="bg1"/>
                </a:solidFill>
                <a:sym typeface="+mn-ea"/>
              </a:rPr>
              <a:t>表）</a:t>
            </a:r>
            <a:r>
              <a:rPr lang="en-US" altLang="zh-CN" sz="2400" b="1">
                <a:solidFill>
                  <a:schemeClr val="bg1"/>
                </a:solidFill>
                <a:sym typeface="+mn-ea"/>
              </a:rPr>
              <a:t>主要变化</a:t>
            </a:r>
            <a:endParaRPr lang="en-US" altLang="zh-CN" sz="2400" b="1">
              <a:solidFill>
                <a:schemeClr val="bg1"/>
              </a:solidFill>
              <a:sym typeface="+mn-ea"/>
            </a:endParaRPr>
          </a:p>
        </p:txBody>
      </p:sp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6" name="图片 15" descr="截图-2023年8月18日 13时45分30秒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882775"/>
            <a:ext cx="7858125" cy="7861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2" name="文本框 61"/>
          <p:cNvSpPr txBox="1"/>
          <p:nvPr/>
        </p:nvSpPr>
        <p:spPr>
          <a:xfrm>
            <a:off x="305435" y="3116580"/>
            <a:ext cx="11581130" cy="19380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sz="2400" u="sng" dirty="0">
                <a:latin typeface="楷体" panose="02010609060101010101" pitchFamily="49" charset="-122"/>
                <a:ea typeface="楷体" panose="02010609060101010101" pitchFamily="49" charset="-122"/>
              </a:rPr>
              <a:t>已领取新版《建筑业企业资质证书》的企业，需根据新版证书的主项资质等级项中的文字，暂仍对照《建筑业企业资质等级标准》（建建〔2001 〕82号）的资质等级填列4位资质等级编码 </a:t>
            </a:r>
            <a:r>
              <a:rPr lang="zh-CN" sz="2400" u="sng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4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charset="0"/>
              <a:buChar char="Ø"/>
            </a:pPr>
            <a:endParaRPr sz="24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buFont typeface="Wingdings" panose="05000000000000000000" charset="0"/>
              <a:buChar char="Ø"/>
            </a:pPr>
            <a:endParaRPr lang="zh-CN" sz="2400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0" y="5802630"/>
            <a:ext cx="12192635" cy="9220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600" b="1" dirty="0"/>
              <a:t>注意事项：</a:t>
            </a:r>
            <a:endParaRPr lang="en-US" altLang="zh-CN" sz="2800" b="1" dirty="0"/>
          </a:p>
          <a:p>
            <a:r>
              <a:rPr lang="en-US" altLang="zh-CN" sz="2800" dirty="0"/>
              <a:t>  </a:t>
            </a:r>
            <a:r>
              <a:rPr lang="zh-CN" altLang="en-US" sz="2400" dirty="0"/>
              <a:t>建筑业企业</a:t>
            </a:r>
            <a:r>
              <a:rPr lang="zh-CN" altLang="zh-CN" sz="2400" dirty="0"/>
              <a:t>必须填写</a:t>
            </a:r>
            <a:r>
              <a:rPr lang="zh-CN" altLang="en-US" sz="2400" dirty="0"/>
              <a:t>，长度为</a:t>
            </a:r>
            <a:r>
              <a:rPr lang="en-US" altLang="zh-CN" sz="2400" dirty="0"/>
              <a:t>4</a:t>
            </a:r>
            <a:r>
              <a:rPr lang="zh-CN" altLang="en-US" sz="2400" dirty="0"/>
              <a:t>位。</a:t>
            </a:r>
            <a:endParaRPr lang="en-US" altLang="zh-CN" sz="2400" dirty="0"/>
          </a:p>
        </p:txBody>
      </p:sp>
      <p:sp>
        <p:nvSpPr>
          <p:cNvPr id="67" name="矩形 66"/>
          <p:cNvSpPr/>
          <p:nvPr/>
        </p:nvSpPr>
        <p:spPr>
          <a:xfrm>
            <a:off x="0" y="912155"/>
            <a:ext cx="5133860" cy="52322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</a:rPr>
              <a:t>建筑业企业资质等级编码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建筑业企业资质等级编码</a:t>
            </a:r>
            <a:endParaRPr lang="zh-CN" alt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pic>
        <p:nvPicPr>
          <p:cNvPr id="83970" name="Picture 3" descr="C:\Documents and Settings\tjj\桌面\untitled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60375" y="-37790437"/>
            <a:ext cx="7500938" cy="414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982980" y="768985"/>
            <a:ext cx="9387205" cy="5008880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新旧码转换方式：</a:t>
            </a:r>
            <a:b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  <a:t>建筑业企业资质等级编码由四位组成，第一位为序列码，第二位为级别码，第三、四位为专业码。代码含义及编码规则为：</a:t>
            </a:r>
            <a:b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</a:br>
            <a: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  <a:t>    1.</a:t>
            </a:r>
            <a:r>
              <a:rPr kumimoji="0" lang="zh-CN" altLang="en-US" sz="2400" b="1" i="0" u="none" strike="noStrike" kern="1200" cap="none" spc="0" normalizeH="0" baseline="0" dirty="0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cs typeface="+mn-cs"/>
              </a:rPr>
              <a:t>序列代码</a:t>
            </a:r>
            <a: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  <a:t>：由一位字符组成，代表企业主项资质的资质序列。编码规则为：A.施工总承包  B.专业承包  （C.劳务分包）</a:t>
            </a:r>
            <a:b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</a:br>
            <a: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  <a:t>    2.</a:t>
            </a:r>
            <a:r>
              <a:rPr kumimoji="0" lang="zh-CN" altLang="en-US" sz="2400" b="1" i="0" u="none" strike="noStrike" kern="1200" cap="none" spc="0" normalizeH="0" baseline="0" dirty="0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cs typeface="+mn-cs"/>
              </a:rPr>
              <a:t>级别代码</a:t>
            </a:r>
            <a: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  <a:t>：由一位数字组成，代表企业主项资质的级别。编码规则为：0.特级  1.一级  2.二级  3.三级  9.其他</a:t>
            </a:r>
            <a:b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</a:br>
            <a: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  <a:t>    3.</a:t>
            </a:r>
            <a:r>
              <a:rPr kumimoji="0" lang="zh-CN" altLang="en-US" sz="2400" b="1" i="0" u="none" strike="noStrike" kern="1200" cap="none" spc="0" normalizeH="0" baseline="0" dirty="0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cs typeface="+mn-cs"/>
              </a:rPr>
              <a:t>专业代码</a:t>
            </a:r>
            <a:r>
              <a:rPr kumimoji="0" lang="zh-CN" altLang="en-US" sz="2400" b="1" i="0" u="none" strike="noStrike" kern="1200" cap="none" spc="0" normalizeH="0" baseline="0" dirty="0">
                <a:latin typeface="仿宋_GB2312" panose="02010609030101010101" charset="-122"/>
                <a:ea typeface="仿宋_GB2312" panose="02010609030101010101" charset="-122"/>
                <a:cs typeface="+mn-cs"/>
              </a:rPr>
              <a:t>：由两位数字组成，代表企业主项资质的类别。</a:t>
            </a:r>
            <a:endParaRPr kumimoji="0" lang="zh-CN" altLang="en-US" sz="2400" b="1" i="0" u="none" strike="noStrike" kern="1200" cap="none" spc="0" normalizeH="0" baseline="0" dirty="0">
              <a:latin typeface="仿宋_GB2312" panose="02010609030101010101" charset="-122"/>
              <a:ea typeface="仿宋_GB2312" panose="0201060903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633220" y="872490"/>
          <a:ext cx="7992110" cy="5273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51735"/>
                <a:gridCol w="2961640"/>
                <a:gridCol w="2578735"/>
              </a:tblGrid>
              <a:tr h="298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序列</a:t>
                      </a:r>
                      <a:endParaRPr lang="zh-CN" sz="1800" b="1" kern="100" dirty="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级别</a:t>
                      </a:r>
                      <a:endParaRPr lang="zh-CN" sz="1800" b="1" kern="100" dirty="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专业</a:t>
                      </a:r>
                      <a:endParaRPr lang="zh-CN" sz="1800" b="1" kern="100" dirty="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2905">
                <a:tc rowSpan="1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00" dirty="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A</a:t>
                      </a:r>
                      <a:r>
                        <a:rPr lang="zh-CN" sz="1800" b="0" kern="100" dirty="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施工总承包序列</a:t>
                      </a:r>
                      <a:endParaRPr lang="zh-CN" sz="1800" b="0" kern="100" dirty="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建筑工程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29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公路工程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227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铁路工程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04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港口与航道工程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163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05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水利水电工程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29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06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电力工程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227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07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矿山工程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08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冶金工程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227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09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石油化工工程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290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特级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10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市政公用工程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1635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通信工程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354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一级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二级</a:t>
                      </a: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3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12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机电工程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2270">
                <a:tc v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9</a:t>
                      </a:r>
                      <a:r>
                        <a:rPr lang="zh-CN" sz="1800" b="0" kern="10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不分等级</a:t>
                      </a:r>
                      <a:endParaRPr lang="zh-CN" sz="1800" b="0" kern="10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00" dirty="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90</a:t>
                      </a:r>
                      <a:r>
                        <a:rPr lang="zh-CN" sz="1800" b="0" kern="100" dirty="0">
                          <a:solidFill>
                            <a:srgbClr val="000008"/>
                          </a:solidFill>
                          <a:effectLst/>
                          <a:latin typeface="仿宋_GB2312" panose="02010609030101010101" charset="-122"/>
                          <a:ea typeface="仿宋_GB2312" panose="02010609030101010101" charset="-122"/>
                        </a:rPr>
                        <a:t>其他</a:t>
                      </a:r>
                      <a:endParaRPr lang="zh-CN" sz="1800" b="0" kern="100" dirty="0">
                        <a:solidFill>
                          <a:srgbClr val="000008"/>
                        </a:solidFill>
                        <a:effectLst/>
                        <a:latin typeface="仿宋_GB2312" panose="02010609030101010101" charset="-122"/>
                        <a:ea typeface="仿宋_GB2312" panose="02010609030101010101" charset="-122"/>
                      </a:endParaRPr>
                    </a:p>
                  </a:txBody>
                  <a:tcPr marL="68579" marR="685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915897" y="6145805"/>
            <a:ext cx="3762402" cy="453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zh-CN" altLang="en-US" sz="2000" dirty="0">
                <a:latin typeface="仿宋_GB2312" panose="02010609030101010101" charset="-122"/>
                <a:ea typeface="仿宋_GB2312" panose="02010609030101010101" charset="-122"/>
              </a:rPr>
              <a:t>市政公用工程施工总承包叁级</a:t>
            </a:r>
            <a:endParaRPr lang="en-US" altLang="zh-CN" sz="2000" dirty="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4" name="箭头: 右 3"/>
          <p:cNvSpPr/>
          <p:nvPr/>
        </p:nvSpPr>
        <p:spPr>
          <a:xfrm>
            <a:off x="5504056" y="6289568"/>
            <a:ext cx="864096" cy="309441"/>
          </a:xfrm>
          <a:prstGeom prst="rightArrow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758419" y="6145804"/>
            <a:ext cx="2376264" cy="453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2000" b="1" dirty="0">
                <a:latin typeface="仿宋_GB2312" panose="02010609030101010101" charset="-122"/>
                <a:ea typeface="仿宋_GB2312" panose="02010609030101010101" charset="-122"/>
              </a:rPr>
              <a:t>A310</a:t>
            </a:r>
            <a:endParaRPr lang="en-US" altLang="zh-CN" sz="2000" b="1" dirty="0">
              <a:latin typeface="仿宋_GB2312" panose="02010609030101010101" charset="-122"/>
              <a:ea typeface="仿宋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建筑业企业资质等级编码</a:t>
            </a:r>
            <a:endParaRPr lang="zh-CN" alt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92300" y="2459990"/>
            <a:ext cx="8212455" cy="286131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法人单位所属产业活动单位情况</a:t>
            </a:r>
            <a:endParaRPr kumimoji="0" lang="en-US" altLang="zh-CN" sz="6000" b="0" i="0" u="none" strike="noStrike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600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sym typeface="+mn-ea"/>
              </a:rPr>
              <a:t>601-1</a:t>
            </a:r>
            <a:r>
              <a:rPr lang="zh-CN" altLang="en-US" sz="600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600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" name="直接连接符 1"/>
          <p:cNvCxnSpPr/>
          <p:nvPr/>
        </p:nvCxnSpPr>
        <p:spPr>
          <a:xfrm>
            <a:off x="0" y="660718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调查范围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636905" y="2079625"/>
            <a:ext cx="5360035" cy="32969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650" y="2670810"/>
            <a:ext cx="5114290" cy="1714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eaLnBrk="1" latinLnBrk="0" hangingPunct="1">
              <a:lnSpc>
                <a:spcPct val="120000"/>
              </a:lnSpc>
              <a:spcAft>
                <a:spcPts val="0"/>
              </a:spcAft>
            </a:pPr>
            <a:r>
              <a:rPr sz="2200" kern="1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纳入</a:t>
            </a:r>
            <a:r>
              <a:rPr sz="2200" kern="100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2023年年度</a:t>
            </a:r>
            <a:r>
              <a:rPr sz="2200" kern="1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调查单位库</a:t>
            </a:r>
            <a:r>
              <a:rPr lang="zh-CN" sz="2200" kern="100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的：</a:t>
            </a:r>
            <a:endParaRPr sz="20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just" eaLnBrk="1" latinLnBrk="0" hangingPunct="1">
              <a:lnSpc>
                <a:spcPct val="120000"/>
              </a:lnSpc>
              <a:spcAft>
                <a:spcPts val="0"/>
              </a:spcAft>
            </a:pPr>
            <a:endParaRPr sz="2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just" eaLnBrk="1" latinLnBrk="0" hangingPunct="1">
              <a:lnSpc>
                <a:spcPct val="120000"/>
              </a:lnSpc>
              <a:spcAft>
                <a:spcPts val="0"/>
              </a:spcAft>
            </a:pPr>
            <a:r>
              <a:rPr sz="2200" kern="100" dirty="0">
                <a:solidFill>
                  <a:srgbClr val="000000"/>
                </a:solidFill>
                <a:latin typeface="东文宋体" charset="0"/>
                <a:ea typeface="东文宋体" charset="0"/>
                <a:cs typeface="Times New Roman" panose="02020603050405020304" pitchFamily="18" charset="0"/>
              </a:rPr>
              <a:t>▲</a:t>
            </a:r>
            <a:r>
              <a:rPr sz="2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sz="2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总承包、专业承包</a:t>
            </a:r>
            <a:r>
              <a:rPr sz="22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资质的建筑业</a:t>
            </a:r>
            <a:endParaRPr sz="2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 algn="just" eaLnBrk="1" latinLnBrk="0" hangingPunct="1">
              <a:lnSpc>
                <a:spcPct val="120000"/>
              </a:lnSpc>
              <a:spcAft>
                <a:spcPts val="0"/>
              </a:spcAft>
            </a:pPr>
            <a:endParaRPr sz="22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905" y="1258570"/>
            <a:ext cx="433387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400" dirty="0">
                <a:cs typeface="Times New Roman" panose="02020603050405020304" pitchFamily="18" charset="0"/>
                <a:sym typeface="+mn-ea"/>
              </a:rPr>
              <a:t>调查单位基本情况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601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表</a:t>
            </a:r>
            <a:endParaRPr lang="zh-CN" altLang="en-US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6980" y="5956935"/>
            <a:ext cx="255968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C55A11"/>
                </a:solidFill>
                <a:latin typeface="黑体" panose="02010609060101010101" charset="-122"/>
                <a:ea typeface="黑体" panose="02010609060101010101" charset="-122"/>
              </a:rPr>
              <a:t>有下属产业活动单位</a:t>
            </a:r>
            <a:endParaRPr lang="en-US" altLang="zh-CN" sz="2000" dirty="0">
              <a:solidFill>
                <a:srgbClr val="C55A1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96940" y="1532255"/>
            <a:ext cx="59118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zh-CN" sz="2400" dirty="0">
                <a:sym typeface="+mn-ea"/>
              </a:rPr>
              <a:t>法人单位所属产业活动单位情况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601-1</a:t>
            </a:r>
            <a:r>
              <a:rPr lang="zh-CN" altLang="zh-CN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表</a:t>
            </a:r>
            <a:endParaRPr lang="zh-CN" altLang="zh-CN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641465" y="2189480"/>
            <a:ext cx="3684905" cy="31400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835140" y="2395220"/>
            <a:ext cx="3342005" cy="2379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2200" b="1" kern="1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FZHei-B01S"/>
              </a:rPr>
              <a:t>6</a:t>
            </a:r>
            <a:r>
              <a:rPr sz="2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FZHei-B01S"/>
              </a:rPr>
              <a:t>01表212栏</a:t>
            </a:r>
            <a:r>
              <a:rPr sz="20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FZHei-B01S"/>
              </a:rPr>
              <a:t>“本法人（视同法人）单位是否有下属产业活动单位（分支机构、派出机构、分公司、分部、分厂、分店等）”</a:t>
            </a:r>
            <a:endParaRPr sz="20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FZHei-B01S"/>
            </a:endParaRPr>
          </a:p>
          <a:p>
            <a:pPr algn="just" eaLnBrk="1" latinLnBrk="0" hangingPunct="1">
              <a:lnSpc>
                <a:spcPct val="120000"/>
              </a:lnSpc>
            </a:pPr>
            <a:r>
              <a:rPr sz="22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FZHei-B01S"/>
              </a:rPr>
              <a:t>选“1.是”</a:t>
            </a:r>
            <a:r>
              <a:rPr sz="20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FZHei-B01S"/>
              </a:rPr>
              <a:t>的法人单位</a:t>
            </a:r>
            <a:endParaRPr lang="zh-CN" altLang="en-US" sz="2000" kern="100" dirty="0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FZHei-B01S"/>
            </a:endParaRPr>
          </a:p>
        </p:txBody>
      </p:sp>
      <p:sp>
        <p:nvSpPr>
          <p:cNvPr id="4" name="下弧形箭头 3"/>
          <p:cNvSpPr/>
          <p:nvPr/>
        </p:nvSpPr>
        <p:spPr>
          <a:xfrm>
            <a:off x="5549900" y="5376545"/>
            <a:ext cx="1553210" cy="47879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5" name="图片 4" descr="法人单位所属产业活动情况"/>
          <p:cNvPicPr>
            <a:picLocks noChangeAspect="1"/>
          </p:cNvPicPr>
          <p:nvPr/>
        </p:nvPicPr>
        <p:blipFill>
          <a:blip r:embed="rId2"/>
          <a:srcRect t="1780" b="25113"/>
          <a:stretch>
            <a:fillRect/>
          </a:stretch>
        </p:blipFill>
        <p:spPr>
          <a:xfrm>
            <a:off x="1109980" y="726440"/>
            <a:ext cx="8798560" cy="577532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4433570" y="5373370"/>
            <a:ext cx="1286510" cy="86741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048625" y="2529840"/>
            <a:ext cx="1105535" cy="103695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产业活动单位情况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5700" y="1073785"/>
            <a:ext cx="9345930" cy="4260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en-US" altLang="zh-CN" sz="1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1.</a:t>
            </a:r>
            <a:r>
              <a:rPr lang="zh-CN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如果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601</a:t>
            </a:r>
            <a:r>
              <a:rPr lang="zh-CN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表212栏“本法人单位是否有下属产业活动单位”选择的是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</a:t>
            </a:r>
            <a:r>
              <a:rPr lang="zh-CN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，则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601</a:t>
            </a:r>
            <a:r>
              <a:rPr lang="zh-CN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-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1</a:t>
            </a:r>
            <a:r>
              <a:rPr lang="zh-CN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表产业活动单位总计数不能为空，必须大于等于2</a:t>
            </a:r>
            <a:endParaRPr lang="en-US" altLang="zh-CN" sz="2400" dirty="0" smtClean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2.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产业活动单位个数应按照分支机构数量填写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N+1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个，也就是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N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个分支机构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+1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个本部，同时填写单位个数一致的产业活动单位附表</a:t>
            </a:r>
            <a:endParaRPr lang="zh-CN" altLang="en-US" sz="2400" dirty="0" smtClean="0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3.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下属产业活动单位清单中，必须</a:t>
            </a:r>
            <a:r>
              <a:rPr lang="zh-CN" altLang="en-US" sz="2400" b="1" dirty="0" smtClean="0">
                <a:solidFill>
                  <a:srgbClr val="0070C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有且只有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一个本部，必须至少有一个非本部产业活动单位</a:t>
            </a:r>
            <a:endParaRPr lang="zh-CN" altLang="en-US" sz="2400" dirty="0" smtClean="0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4.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sym typeface="+mn-ea"/>
              </a:rPr>
              <a:t>已经依法获得法人资格的，不作为下属产业活动单位填报</a:t>
            </a:r>
            <a:endParaRPr lang="zh-CN" altLang="en-US" sz="2400" dirty="0" smtClean="0">
              <a:latin typeface="仿宋_GB2312" panose="02010609030101010101" charset="-122"/>
              <a:ea typeface="仿宋_GB2312" panose="02010609030101010101" charset="-122"/>
              <a:sym typeface="+mn-ea"/>
            </a:endParaRPr>
          </a:p>
          <a:p>
            <a:pPr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5.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视同法人不进行填报</a:t>
            </a:r>
            <a:endParaRPr lang="zh-CN" altLang="en-US" sz="2400" dirty="0" smtClean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  <a:p>
            <a:pPr>
              <a:lnSpc>
                <a:spcPts val="278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6.</a:t>
            </a:r>
            <a:r>
              <a:rPr lang="zh-CN" altLang="en-US" sz="2400" kern="100" dirty="0" smtClean="0">
                <a:latin typeface="仿宋_GB2312" panose="02010609030101010101" charset="-122"/>
                <a:ea typeface="仿宋_GB2312" panose="02010609030101010101" charset="-122"/>
                <a:cs typeface="黑体" panose="02010609060101010101" charset="-122"/>
                <a:sym typeface="Times New Roman" panose="02020603050405020304"/>
              </a:rPr>
              <a:t>境外（含港、澳、台地区）的产业活动单位不进行填报</a:t>
            </a:r>
            <a:endParaRPr lang="en-US" altLang="zh-CN" sz="2400" dirty="0" smtClean="0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086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图片 6" descr="五经普LOGO透明底（长）"/>
          <p:cNvPicPr>
            <a:picLocks noChangeAspect="1"/>
          </p:cNvPicPr>
          <p:nvPr/>
        </p:nvPicPr>
        <p:blipFill>
          <a:blip r:embed="rId2" cstate="print"/>
          <a:srcRect r="77006"/>
          <a:stretch>
            <a:fillRect/>
          </a:stretch>
        </p:blipFill>
        <p:spPr>
          <a:xfrm>
            <a:off x="-76200" y="-225425"/>
            <a:ext cx="849630" cy="11550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5036185" y="2600325"/>
            <a:ext cx="244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普查工调度和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普查人员管理系统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21920"/>
            <a:ext cx="363250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dirty="0">
                <a:solidFill>
                  <a:schemeClr val="accent5"/>
                </a:solidFill>
                <a:latin typeface="方正小标宋简体" panose="03000509000000000000" charset="-122"/>
                <a:ea typeface="方正小标宋简体" panose="03000509000000000000" charset="-122"/>
                <a:sym typeface="+mn-ea"/>
              </a:rPr>
              <a:t>产业活动单位情况</a:t>
            </a:r>
            <a:endParaRPr lang="zh-CN" sz="2400" dirty="0">
              <a:solidFill>
                <a:schemeClr val="accent5"/>
              </a:solidFill>
              <a:latin typeface="方正小标宋简体" panose="03000509000000000000" charset="-122"/>
              <a:ea typeface="方正小标宋简体" panose="03000509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2235" y="1280795"/>
            <a:ext cx="9227185" cy="4710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latinLnBrk="0" hangingPunct="1">
              <a:lnSpc>
                <a:spcPts val="2780"/>
              </a:lnSpc>
              <a:spcBef>
                <a:spcPts val="300"/>
              </a:spcBef>
              <a:spcAft>
                <a:spcPts val="120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注意：</a:t>
            </a:r>
            <a:endParaRPr lang="en-US" altLang="zh-CN" sz="1400" dirty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</a:rPr>
              <a:t> </a:t>
            </a:r>
            <a:r>
              <a:rPr lang="en-US" altLang="zh-CN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7.</a:t>
            </a:r>
            <a:r>
              <a:rPr lang="zh-CN" altLang="en-US" sz="2400" dirty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楷体" panose="02010609060101010101" pitchFamily="49" charset="-122"/>
                <a:sym typeface="+mn-ea"/>
              </a:rPr>
              <a:t>本部的代码和单位详细名称有证照的，按证照填；无证照的，统一社会信用代码由统计机构赋临时代码、单位详细名称用法人单位详细名称（本部）；</a:t>
            </a:r>
            <a:endParaRPr lang="zh-CN" altLang="en-US" sz="2400" dirty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楷体" panose="02010609060101010101" pitchFamily="49" charset="-122"/>
              <a:sym typeface="+mn-ea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楷体" panose="02010609060101010101" pitchFamily="49" charset="-122"/>
                <a:sym typeface="+mn-ea"/>
              </a:rPr>
              <a:t>  8.</a:t>
            </a:r>
            <a:r>
              <a:rPr lang="zh-CN" altLang="en-US" sz="2400" dirty="0">
                <a:latin typeface="仿宋_GB2312" panose="02010609030101010101" charset="-122"/>
                <a:ea typeface="仿宋_GB2312" panose="02010609030101010101" charset="-122"/>
                <a:cs typeface="楷体" panose="02010609060101010101" pitchFamily="49" charset="-122"/>
                <a:sym typeface="+mn-ea"/>
              </a:rPr>
              <a:t>下属产业活动单位代码、名称不能与法人单位的重复；</a:t>
            </a:r>
            <a:endParaRPr lang="zh-CN" altLang="en-US" sz="2400" dirty="0">
              <a:latin typeface="仿宋_GB2312" panose="02010609030101010101" charset="-122"/>
              <a:ea typeface="仿宋_GB2312" panose="02010609030101010101" charset="-122"/>
              <a:cs typeface="楷体" panose="02010609060101010101" pitchFamily="49" charset="-122"/>
              <a:sym typeface="+mn-ea"/>
            </a:endParaRPr>
          </a:p>
          <a:p>
            <a:pPr algn="l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楷体" panose="02010609060101010101" pitchFamily="49" charset="-122"/>
                <a:sym typeface="+mn-ea"/>
              </a:rPr>
              <a:t>  9.</a:t>
            </a:r>
            <a:r>
              <a:rPr lang="zh-CN" altLang="en-US" sz="2400" dirty="0">
                <a:latin typeface="仿宋_GB2312" panose="02010609030101010101" charset="-122"/>
                <a:ea typeface="仿宋_GB2312" panose="02010609030101010101" charset="-122"/>
                <a:cs typeface="楷体" panose="02010609060101010101" pitchFamily="49" charset="-122"/>
                <a:sym typeface="+mn-ea"/>
              </a:rPr>
              <a:t>包括一产产业活动单位；</a:t>
            </a:r>
            <a:endParaRPr lang="en-US" altLang="zh-CN" sz="2400" dirty="0" smtClean="0">
              <a:latin typeface="仿宋_GB2312" panose="02010609030101010101" charset="-122"/>
              <a:ea typeface="仿宋_GB2312" panose="02010609030101010101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smtClean="0">
                <a:solidFill>
                  <a:schemeClr val="tx1"/>
                </a:solidFill>
                <a:latin typeface="仿宋_GB2312" panose="02010609030101010101" charset="-122"/>
                <a:ea typeface="仿宋_GB2312" panose="02010609030101010101" charset="-122"/>
                <a:cs typeface="楷体" panose="02010609060101010101" pitchFamily="49" charset="-122"/>
                <a:sym typeface="+mn-ea"/>
              </a:rPr>
              <a:t>  10.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cs typeface="楷体" panose="02010609060101010101" pitchFamily="49" charset="-122"/>
                <a:sym typeface="+mn-ea"/>
              </a:rPr>
              <a:t>分支机构本部的单位名称应填写“法人单位名称</a:t>
            </a:r>
            <a:r>
              <a:rPr lang="en-US" altLang="zh-CN" sz="2400" dirty="0" smtClean="0">
                <a:latin typeface="仿宋_GB2312" panose="02010609030101010101" charset="-122"/>
                <a:ea typeface="仿宋_GB2312" panose="02010609030101010101" charset="-122"/>
                <a:cs typeface="楷体" panose="02010609060101010101" pitchFamily="49" charset="-122"/>
                <a:sym typeface="+mn-ea"/>
              </a:rPr>
              <a:t>+</a:t>
            </a:r>
            <a:r>
              <a:rPr lang="zh-CN" altLang="en-US" sz="2400" dirty="0" smtClean="0">
                <a:latin typeface="仿宋_GB2312" panose="02010609030101010101" charset="-122"/>
                <a:ea typeface="仿宋_GB2312" panose="02010609030101010101" charset="-122"/>
                <a:cs typeface="楷体" panose="02010609060101010101" pitchFamily="49" charset="-122"/>
                <a:sym typeface="+mn-ea"/>
              </a:rPr>
              <a:t>（本部）”，例如“北京开元有限责任公司（本部）”。</a:t>
            </a:r>
            <a:endParaRPr lang="en-US" altLang="zh-CN" sz="2400" dirty="0" smtClean="0">
              <a:solidFill>
                <a:schemeClr val="tx1"/>
              </a:solidFill>
              <a:latin typeface="仿宋_GB2312" panose="02010609030101010101" charset="-122"/>
              <a:ea typeface="仿宋_GB2312" panose="02010609030101010101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任意多边形 47"/>
          <p:cNvSpPr/>
          <p:nvPr/>
        </p:nvSpPr>
        <p:spPr>
          <a:xfrm rot="5400000">
            <a:off x="1882775" y="-1425575"/>
            <a:ext cx="914400" cy="4679950"/>
          </a:xfrm>
          <a:custGeom>
            <a:avLst/>
            <a:gdLst>
              <a:gd name="connsiteX0" fmla="*/ 0 w 990604"/>
              <a:gd name="connsiteY0" fmla="*/ 5956738 h 5956738"/>
              <a:gd name="connsiteX1" fmla="*/ 0 w 990604"/>
              <a:gd name="connsiteY1" fmla="*/ 317938 h 5956738"/>
              <a:gd name="connsiteX2" fmla="*/ 6 w 990604"/>
              <a:gd name="connsiteY2" fmla="*/ 317938 h 5956738"/>
              <a:gd name="connsiteX3" fmla="*/ 495305 w 990604"/>
              <a:gd name="connsiteY3" fmla="*/ 0 h 5956738"/>
              <a:gd name="connsiteX4" fmla="*/ 990604 w 990604"/>
              <a:gd name="connsiteY4" fmla="*/ 317938 h 5956738"/>
              <a:gd name="connsiteX5" fmla="*/ 990601 w 990604"/>
              <a:gd name="connsiteY5" fmla="*/ 317938 h 5956738"/>
              <a:gd name="connsiteX6" fmla="*/ 990601 w 990604"/>
              <a:gd name="connsiteY6" fmla="*/ 5956738 h 5956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4" h="5956738">
                <a:moveTo>
                  <a:pt x="0" y="5956738"/>
                </a:moveTo>
                <a:lnTo>
                  <a:pt x="0" y="317938"/>
                </a:lnTo>
                <a:lnTo>
                  <a:pt x="6" y="317938"/>
                </a:lnTo>
                <a:lnTo>
                  <a:pt x="495305" y="0"/>
                </a:lnTo>
                <a:lnTo>
                  <a:pt x="990604" y="317938"/>
                </a:lnTo>
                <a:lnTo>
                  <a:pt x="990601" y="317938"/>
                </a:lnTo>
                <a:lnTo>
                  <a:pt x="990601" y="5956738"/>
                </a:lnTo>
                <a:close/>
              </a:path>
            </a:pathLst>
          </a:cu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3850" y="247650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9" name="矩形 1068"/>
          <p:cNvSpPr/>
          <p:nvPr/>
        </p:nvSpPr>
        <p:spPr>
          <a:xfrm>
            <a:off x="10906125" y="4237038"/>
            <a:ext cx="476250" cy="4762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10637838" y="4008438"/>
            <a:ext cx="474663" cy="474663"/>
          </a:xfrm>
          <a:prstGeom prst="rect">
            <a:avLst/>
          </a:prstGeom>
          <a:solidFill>
            <a:srgbClr val="4B64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262063" y="2146300"/>
            <a:ext cx="474663" cy="474663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1460500" y="2386013"/>
            <a:ext cx="474663" cy="474663"/>
          </a:xfrm>
          <a:prstGeom prst="rect">
            <a:avLst/>
          </a:prstGeom>
          <a:solidFill>
            <a:srgbClr val="4B64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74" name="图片 2" descr="五经普LOGO透明底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385" y="125730"/>
            <a:ext cx="1577975" cy="157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74" name="图片 3" descr="1369025_233359298000_2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871" b="12666"/>
          <a:stretch>
            <a:fillRect/>
          </a:stretch>
        </p:blipFill>
        <p:spPr bwMode="auto">
          <a:xfrm>
            <a:off x="4656667" y="1125538"/>
            <a:ext cx="70866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17825"/>
            <a:ext cx="2963863" cy="1235075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2290" name="文本框 2"/>
          <p:cNvSpPr txBox="1">
            <a:spLocks noChangeArrowheads="1"/>
          </p:cNvSpPr>
          <p:nvPr/>
        </p:nvSpPr>
        <p:spPr bwMode="auto">
          <a:xfrm>
            <a:off x="4017963" y="2216150"/>
            <a:ext cx="570865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solidFill>
                  <a:srgbClr val="4B649F"/>
                </a:solidFill>
              </a:rPr>
              <a:t>第</a:t>
            </a:r>
            <a:r>
              <a:rPr lang="en-US" altLang="zh-CN" sz="4800">
                <a:solidFill>
                  <a:srgbClr val="4B649F"/>
                </a:solidFill>
              </a:rPr>
              <a:t>二</a:t>
            </a:r>
            <a:r>
              <a:rPr lang="zh-CN" altLang="en-US" sz="4800">
                <a:solidFill>
                  <a:srgbClr val="4B649F"/>
                </a:solidFill>
              </a:rPr>
              <a:t>部分</a:t>
            </a:r>
            <a:endParaRPr lang="zh-CN" altLang="en-US" sz="4800">
              <a:solidFill>
                <a:srgbClr val="4B649F"/>
              </a:solidFill>
            </a:endParaRPr>
          </a:p>
        </p:txBody>
      </p:sp>
      <p:pic>
        <p:nvPicPr>
          <p:cNvPr id="12291" name="图片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图片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7876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文本框 2"/>
          <p:cNvSpPr txBox="1">
            <a:spLocks noChangeArrowheads="1"/>
          </p:cNvSpPr>
          <p:nvPr/>
        </p:nvSpPr>
        <p:spPr bwMode="auto">
          <a:xfrm>
            <a:off x="3076258" y="3506788"/>
            <a:ext cx="762317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solidFill>
                  <a:srgbClr val="4B649F"/>
                </a:solidFill>
                <a:latin typeface="微软雅黑" panose="020B0503020204020204" pitchFamily="34" charset="-122"/>
                <a:sym typeface="+mn-ea"/>
              </a:rPr>
              <a:t>报送日期及方式</a:t>
            </a:r>
            <a:endParaRPr lang="zh-CN" altLang="en-US" sz="4800">
              <a:solidFill>
                <a:srgbClr val="4B649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65163" y="2868613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2295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650" y="3084513"/>
            <a:ext cx="900113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2946400"/>
            <a:ext cx="2963863" cy="1235075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" name="椭圆 3"/>
          <p:cNvSpPr/>
          <p:nvPr/>
        </p:nvSpPr>
        <p:spPr>
          <a:xfrm>
            <a:off x="665163" y="289877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1274" name="图片 2" descr="五经普LOGO透明底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4195" y="2774950"/>
            <a:ext cx="1577975" cy="1577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1294130" y="1398905"/>
            <a:ext cx="1061085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zh-CN" sz="2800" dirty="0">
                <a:cs typeface="Times New Roman" panose="02020603050405020304" pitchFamily="18" charset="0"/>
                <a:sym typeface="+mn-ea"/>
              </a:rPr>
              <a:t>调查单位基本情况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601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601-1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表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1988" name="文本框 12"/>
          <p:cNvSpPr txBox="1">
            <a:spLocks noChangeArrowheads="1"/>
          </p:cNvSpPr>
          <p:nvPr/>
        </p:nvSpPr>
        <p:spPr bwMode="auto">
          <a:xfrm>
            <a:off x="3039745" y="2145030"/>
            <a:ext cx="6282055" cy="16471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报送日期：202</a:t>
            </a:r>
            <a:r>
              <a:rPr lang="en-US" altLang="zh-CN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3月10日24时</a:t>
            </a:r>
            <a:r>
              <a:rPr lang="zh-CN" altLang="en-US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前</a:t>
            </a:r>
            <a:endParaRPr lang="zh-CN" altLang="en-US" sz="2200" dirty="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4B649F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报送方式：网上填报</a:t>
            </a:r>
            <a:endParaRPr lang="zh-CN" altLang="en-US" sz="2200" dirty="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区级审核验收时间：202</a:t>
            </a:r>
            <a:r>
              <a:rPr lang="en-US" altLang="zh-CN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月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5日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24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时</a:t>
            </a:r>
            <a:r>
              <a:rPr lang="zh-CN" altLang="en-US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前</a:t>
            </a:r>
            <a:endParaRPr lang="zh-CN" altLang="en-US" sz="2200" dirty="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494030" lvl="0" indent="-457200">
              <a:spcBef>
                <a:spcPct val="20000"/>
              </a:spcBef>
              <a:buSzPct val="85000"/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省级审核验收时间：202</a:t>
            </a:r>
            <a:r>
              <a:rPr lang="en-US" altLang="zh-CN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年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月15日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24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时</a:t>
            </a:r>
            <a:r>
              <a:rPr lang="zh-CN" altLang="en-US" sz="2200" dirty="0">
                <a:solidFill>
                  <a:srgbClr val="336699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前</a:t>
            </a:r>
            <a:endParaRPr lang="zh-CN" altLang="en-US" sz="2200" dirty="0">
              <a:solidFill>
                <a:srgbClr val="336699"/>
              </a:solidFill>
              <a:latin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Freeform 17"/>
          <p:cNvSpPr/>
          <p:nvPr/>
        </p:nvSpPr>
        <p:spPr>
          <a:xfrm>
            <a:off x="334645" y="2145030"/>
            <a:ext cx="2087880" cy="2008505"/>
          </a:xfrm>
          <a:custGeom>
            <a:avLst/>
            <a:gdLst>
              <a:gd name="connsiteX0" fmla="*/ 0 w 2297295"/>
              <a:gd name="connsiteY0" fmla="*/ 1148648 h 2297295"/>
              <a:gd name="connsiteX1" fmla="*/ 1148648 w 2297295"/>
              <a:gd name="connsiteY1" fmla="*/ 0 h 2297295"/>
              <a:gd name="connsiteX2" fmla="*/ 2297296 w 2297295"/>
              <a:gd name="connsiteY2" fmla="*/ 1148648 h 2297295"/>
              <a:gd name="connsiteX3" fmla="*/ 1148648 w 2297295"/>
              <a:gd name="connsiteY3" fmla="*/ 2297296 h 2297295"/>
              <a:gd name="connsiteX4" fmla="*/ 0 w 2297295"/>
              <a:gd name="connsiteY4" fmla="*/ 1148648 h 2297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7295" h="2297295">
                <a:moveTo>
                  <a:pt x="0" y="1148648"/>
                </a:moveTo>
                <a:cubicBezTo>
                  <a:pt x="0" y="514267"/>
                  <a:pt x="514267" y="0"/>
                  <a:pt x="1148648" y="0"/>
                </a:cubicBezTo>
                <a:cubicBezTo>
                  <a:pt x="1783029" y="0"/>
                  <a:pt x="2297296" y="514267"/>
                  <a:pt x="2297296" y="1148648"/>
                </a:cubicBezTo>
                <a:cubicBezTo>
                  <a:pt x="2297296" y="1783029"/>
                  <a:pt x="1783029" y="2297296"/>
                  <a:pt x="1148648" y="2297296"/>
                </a:cubicBezTo>
                <a:cubicBezTo>
                  <a:pt x="514267" y="2297296"/>
                  <a:pt x="0" y="1783029"/>
                  <a:pt x="0" y="1148648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63500">
            <a:solidFill>
              <a:schemeClr val="accent4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5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47106" tIns="297058" rIns="347106" bIns="297058" numCol="1" spcCol="1270" anchor="ctr" anchorCtr="0">
            <a:noAutofit/>
          </a:bodyPr>
          <a:lstStyle/>
          <a:p>
            <a:pPr algn="ctr" defTabSz="1566545">
              <a:lnSpc>
                <a:spcPct val="90000"/>
              </a:lnSpc>
              <a:spcAft>
                <a:spcPct val="35000"/>
              </a:spcAft>
            </a:pPr>
            <a:endParaRPr lang="id-ID" sz="35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" name="组合 4"/>
          <p:cNvGrpSpPr/>
          <p:nvPr/>
        </p:nvGrpSpPr>
        <p:grpSpPr bwMode="auto">
          <a:xfrm>
            <a:off x="9356725" y="3568700"/>
            <a:ext cx="2663825" cy="3289300"/>
            <a:chOff x="2977484" y="1071882"/>
            <a:chExt cx="3246853" cy="4071617"/>
          </a:xfrm>
        </p:grpSpPr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7484" y="1071882"/>
              <a:ext cx="3246853" cy="4071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5"/>
            <p:cNvSpPr/>
            <p:nvPr/>
          </p:nvSpPr>
          <p:spPr>
            <a:xfrm>
              <a:off x="3402791" y="1409022"/>
              <a:ext cx="2066021" cy="274034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/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368300" y="797560"/>
            <a:ext cx="3033395" cy="692150"/>
          </a:xfrm>
          <a:prstGeom prst="round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sz="2400" b="1" dirty="0" smtClean="0">
                <a:solidFill>
                  <a:schemeClr val="bg1"/>
                </a:solidFill>
                <a:sym typeface="+mn-ea"/>
              </a:rPr>
              <a:t>报送</a:t>
            </a:r>
            <a:r>
              <a:rPr lang="zh-CN" sz="2400" b="1" dirty="0">
                <a:solidFill>
                  <a:schemeClr val="bg1"/>
                </a:solidFill>
                <a:sym typeface="+mn-ea"/>
              </a:rPr>
              <a:t>日期及方式</a:t>
            </a:r>
            <a:endParaRPr lang="zh-CN" altLang="en-US" sz="2400" b="1" noProof="1"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17825"/>
            <a:ext cx="2963863" cy="1235075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2290" name="文本框 2"/>
          <p:cNvSpPr txBox="1">
            <a:spLocks noChangeArrowheads="1"/>
          </p:cNvSpPr>
          <p:nvPr/>
        </p:nvSpPr>
        <p:spPr bwMode="auto">
          <a:xfrm>
            <a:off x="4017963" y="2216150"/>
            <a:ext cx="570865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>
                <a:solidFill>
                  <a:srgbClr val="4B649F"/>
                </a:solidFill>
              </a:rPr>
              <a:t>第三部分</a:t>
            </a:r>
            <a:endParaRPr lang="zh-CN" altLang="en-US" sz="4800">
              <a:solidFill>
                <a:srgbClr val="4B649F"/>
              </a:solidFill>
            </a:endParaRPr>
          </a:p>
        </p:txBody>
      </p:sp>
      <p:pic>
        <p:nvPicPr>
          <p:cNvPr id="12291" name="图片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26188" y="5200650"/>
            <a:ext cx="5865812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图片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878763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文本框 2"/>
          <p:cNvSpPr txBox="1">
            <a:spLocks noChangeArrowheads="1"/>
          </p:cNvSpPr>
          <p:nvPr/>
        </p:nvSpPr>
        <p:spPr bwMode="auto">
          <a:xfrm>
            <a:off x="3076258" y="3506788"/>
            <a:ext cx="762317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solidFill>
                  <a:srgbClr val="4B649F"/>
                </a:solidFill>
                <a:latin typeface="微软雅黑" panose="020B0503020204020204" pitchFamily="34" charset="-122"/>
                <a:sym typeface="+mn-ea"/>
              </a:rPr>
              <a:t>主 要 指 标</a:t>
            </a:r>
            <a:endParaRPr lang="zh-CN" altLang="en-US" sz="4800">
              <a:solidFill>
                <a:srgbClr val="4B649F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65163" y="2868613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2295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2650" y="3084513"/>
            <a:ext cx="900113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0" y="2946400"/>
            <a:ext cx="2963863" cy="1235075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" name="椭圆 3"/>
          <p:cNvSpPr/>
          <p:nvPr/>
        </p:nvSpPr>
        <p:spPr>
          <a:xfrm>
            <a:off x="665163" y="2898775"/>
            <a:ext cx="1333500" cy="13335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4B64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pic>
        <p:nvPicPr>
          <p:cNvPr id="11274" name="图片 2" descr="五经普LOGO透明底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4195" y="2774950"/>
            <a:ext cx="1577975" cy="1577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主要指标</a:t>
            </a:r>
            <a:endParaRPr kumimoji="0" lang="zh-CN" altLang="en-US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92300" y="2459990"/>
            <a:ext cx="821245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调查单位基本情况</a:t>
            </a:r>
            <a:endParaRPr kumimoji="0" lang="en-US" altLang="zh-CN" sz="6000" b="0" i="0" u="none" strike="noStrike" kern="1200" cap="none" spc="0" normalizeH="0" baseline="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600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sym typeface="+mn-ea"/>
              </a:rPr>
              <a:t>601</a:t>
            </a:r>
            <a:r>
              <a:rPr lang="zh-CN" altLang="en-US" sz="6000" noProof="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6000" noProof="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4" name="直接连接符 23"/>
          <p:cNvCxnSpPr/>
          <p:nvPr/>
        </p:nvCxnSpPr>
        <p:spPr>
          <a:xfrm>
            <a:off x="0" y="6461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54" name="文本框 62"/>
          <p:cNvSpPr txBox="1"/>
          <p:nvPr/>
        </p:nvSpPr>
        <p:spPr>
          <a:xfrm>
            <a:off x="550199" y="77452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algn="l" defTabSz="914400">
              <a:buClrTx/>
              <a:buSzTx/>
              <a:buFontTx/>
              <a:buNone/>
            </a:pPr>
            <a:r>
              <a:rPr kumimoji="0" lang="zh-CN" altLang="zh-CN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j-cs"/>
                <a:sym typeface="+mn-ea"/>
              </a:rPr>
              <a:t>调查单位基本情况</a:t>
            </a:r>
            <a:endParaRPr kumimoji="0" lang="zh-CN" altLang="zh-CN" sz="3200" b="1" kern="1200" cap="none" spc="0" normalizeH="0" baseline="0" noProof="0" dirty="0"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2" name="图片 1" descr="601基本情况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>
            <a:off x="246380" y="661035"/>
            <a:ext cx="5705475" cy="5922645"/>
          </a:xfrm>
          <a:prstGeom prst="rect">
            <a:avLst/>
          </a:prstGeom>
        </p:spPr>
      </p:pic>
      <p:pic>
        <p:nvPicPr>
          <p:cNvPr id="4" name="图片 3" descr="601基本情况续表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260" y="646430"/>
            <a:ext cx="5688330" cy="5918835"/>
          </a:xfrm>
          <a:prstGeom prst="rect">
            <a:avLst/>
          </a:prstGeom>
        </p:spPr>
      </p:pic>
      <p:sp>
        <p:nvSpPr>
          <p:cNvPr id="82" name="爆炸形 1 81"/>
          <p:cNvSpPr/>
          <p:nvPr/>
        </p:nvSpPr>
        <p:spPr>
          <a:xfrm rot="21120000">
            <a:off x="8549005" y="3735705"/>
            <a:ext cx="3322955" cy="1549400"/>
          </a:xfrm>
          <a:prstGeom prst="irregularSeal1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chemeClr val="tx1"/>
                </a:solidFill>
              </a:rPr>
              <a:t>灰底指标</a:t>
            </a:r>
            <a:endParaRPr lang="zh-CN" altLang="en-US" sz="2000">
              <a:solidFill>
                <a:schemeClr val="tx1"/>
              </a:solidFill>
            </a:endParaRPr>
          </a:p>
          <a:p>
            <a:pPr algn="ctr"/>
            <a:r>
              <a:rPr lang="zh-CN" altLang="en-US" sz="2000">
                <a:solidFill>
                  <a:schemeClr val="tx1"/>
                </a:solidFill>
              </a:rPr>
              <a:t>采集时免填</a:t>
            </a:r>
            <a:endParaRPr lang="zh-CN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TABLE_ENDDRAG_ORIGIN_RECT" val="500*286"/>
  <p:tag name="TABLE_ENDDRAG_RECT" val="192*87*500*286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主题">
  <a:themeElements>
    <a:clrScheme name="自定义 3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4E67C8"/>
      </a:accent6>
      <a:hlink>
        <a:srgbClr val="56C7AA"/>
      </a:hlink>
      <a:folHlink>
        <a:srgbClr val="59A8D1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4281</Words>
  <Application>WPS 演示</Application>
  <PresentationFormat>自定义</PresentationFormat>
  <Paragraphs>554</Paragraphs>
  <Slides>43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43</vt:i4>
      </vt:variant>
    </vt:vector>
  </HeadingPairs>
  <TitlesOfParts>
    <vt:vector size="78" baseType="lpstr">
      <vt:lpstr>Arial</vt:lpstr>
      <vt:lpstr>宋体</vt:lpstr>
      <vt:lpstr>Wingdings</vt:lpstr>
      <vt:lpstr>微软雅黑</vt:lpstr>
      <vt:lpstr>楷体_GB2312</vt:lpstr>
      <vt:lpstr>Calibri</vt:lpstr>
      <vt:lpstr>楷体</vt:lpstr>
      <vt:lpstr>Times New Roman</vt:lpstr>
      <vt:lpstr>东文宋体</vt:lpstr>
      <vt:lpstr>黑体</vt:lpstr>
      <vt:lpstr>FZHei-B01S</vt:lpstr>
      <vt:lpstr>仿宋</vt:lpstr>
      <vt:lpstr>Arial Unicode MS</vt:lpstr>
      <vt:lpstr>隶书</vt:lpstr>
      <vt:lpstr>Algerian</vt:lpstr>
      <vt:lpstr>Gabriola</vt:lpstr>
      <vt:lpstr>方正小标宋简体</vt:lpstr>
      <vt:lpstr>仿宋_GB2312</vt:lpstr>
      <vt:lpstr>Segoe Print</vt:lpstr>
      <vt:lpstr>Wingdings</vt:lpstr>
      <vt:lpstr>Times New Roman</vt:lpstr>
      <vt:lpstr>FZZhengHeiS-R-GB</vt:lpstr>
      <vt:lpstr>方正黑体简体</vt:lpstr>
      <vt:lpstr>汉仪叶叶相思体简</vt:lpstr>
      <vt:lpstr>华文楷体</vt:lpstr>
      <vt:lpstr>华文新魏</vt:lpstr>
      <vt:lpstr>华文琥珀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新旧码转换方式：        建筑业企业资质等级编码由四位组成，第一位为序列码，第二位为级别码，第三、四位为专业码。代码含义及编码规则为：     1.序列代码：由一位字符组成，代表企业主项资质的资质序列。编码规则为：A.施工总承包  B.专业承包  （C.劳务分包）     2.级别代码：由一位数字组成，代表企业主项资质的级别。编码规则为：0.特级  1.一级  2.二级  3.三级  9.其他     3.专业代码：由两位数字组成，代表企业主项资质的类别。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785</cp:revision>
  <dcterms:created xsi:type="dcterms:W3CDTF">2023-10-20T01:52:00Z</dcterms:created>
  <dcterms:modified xsi:type="dcterms:W3CDTF">2023-12-20T05:47:53Z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135F405E8D0B4CB3A65150A2CF05C1F3</vt:lpwstr>
  </property>
</Properties>
</file>