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slides/slide120.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theme/theme15.xml" ContentType="application/vnd.openxmlformats-officedocument.theme+xml"/>
  <Override PartName="/ppt/slides/slide108.xml" ContentType="application/vnd.openxmlformats-officedocument.presentationml.slide+xml"/>
  <Override PartName="/ppt/slides/slide155.xml" ContentType="application/vnd.openxmlformats-officedocument.presentationml.slide+xml"/>
  <Override PartName="/ppt/slideMasters/slideMaster5.xml" ContentType="application/vnd.openxmlformats-officedocument.presentationml.slideMaster+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30.xml" ContentType="application/vnd.openxmlformats-officedocument.presentationml.slide+xml"/>
  <Override PartName="/ppt/slides/slide149.xml" ContentType="application/vnd.openxmlformats-officedocument.presentationml.slide+xml"/>
  <Override PartName="/ppt/slideLayouts/slideLayout40.xml" ContentType="application/vnd.openxmlformats-officedocument.presentationml.slideLayout+xml"/>
  <Override PartName="/ppt/slideMasters/slideMaster13.xml" ContentType="application/vnd.openxmlformats-officedocument.presentationml.slideMaster+xml"/>
  <Override PartName="/ppt/slides/slide138.xml" ContentType="application/vnd.openxmlformats-officedocument.presentationml.slide+xml"/>
  <Override PartName="/ppt/slides/slide185.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slides/slide168.xml" ContentType="application/vnd.openxmlformats-officedocument.presentationml.slide+xml"/>
  <Override PartName="/ppt/slides/slide179.xml" ContentType="application/vnd.openxmlformats-officedocument.presentationml.slid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slides/slide157.xml" ContentType="application/vnd.openxmlformats-officedocument.presentationml.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slides/slide98.xml" ContentType="application/vnd.openxmlformats-officedocument.presentationml.slide+xml"/>
  <Override PartName="/ppt/slides/slide146.xml" ContentType="application/vnd.openxmlformats-officedocument.presentationml.slide+xml"/>
  <Override PartName="/ppt/theme/theme9.xml" ContentType="application/vnd.openxmlformats-officedocument.them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s/slide129.xml" ContentType="application/vnd.openxmlformats-officedocument.presentationml.slide+xml"/>
  <Override PartName="/ppt/slides/slide176.xml" ContentType="application/vnd.openxmlformats-officedocument.presentationml.slide+xml"/>
  <Override PartName="/ppt/theme/theme14.xml" ContentType="application/vnd.openxmlformats-officedocument.theme+xml"/>
  <Override PartName="/ppt/slides/slide118.xml" ContentType="application/vnd.openxmlformats-officedocument.presentationml.slide+xml"/>
  <Override PartName="/ppt/slides/slide165.xml" ContentType="application/vnd.openxmlformats-officedocument.presentationml.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s/slide148.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Layouts/slideLayout99.xml" ContentType="application/vnd.openxmlformats-officedocument.presentationml.slideLayout+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s/slide167.xml" ContentType="application/vnd.openxmlformats-officedocument.presentationml.slide+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theme/theme8.xml" ContentType="application/vnd.openxmlformats-officedocument.them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Layouts/slideLayout14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s/slide139.xml" ContentType="application/vnd.openxmlformats-officedocument.presentationml.slide+xml"/>
  <Override PartName="/ppt/slides/slide186.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theme/theme13.xml" ContentType="application/vnd.openxmlformats-officedocument.them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Layouts/slideLayout135.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6" r:id="rId1"/>
    <p:sldMasterId id="2147483788" r:id="rId2"/>
    <p:sldMasterId id="2147483800" r:id="rId3"/>
    <p:sldMasterId id="2147483812" r:id="rId4"/>
    <p:sldMasterId id="2147483824" r:id="rId5"/>
    <p:sldMasterId id="2147483836" r:id="rId6"/>
    <p:sldMasterId id="2147483848" r:id="rId7"/>
    <p:sldMasterId id="2147483860" r:id="rId8"/>
    <p:sldMasterId id="2147483872" r:id="rId9"/>
    <p:sldMasterId id="2147483884" r:id="rId10"/>
    <p:sldMasterId id="2147483896" r:id="rId11"/>
    <p:sldMasterId id="2147483908" r:id="rId12"/>
    <p:sldMasterId id="2147483920" r:id="rId13"/>
    <p:sldMasterId id="2147483932" r:id="rId14"/>
    <p:sldMasterId id="2147483944" r:id="rId15"/>
    <p:sldMasterId id="2147483956" r:id="rId16"/>
  </p:sldMasterIdLst>
  <p:notesMasterIdLst>
    <p:notesMasterId r:id="rId204"/>
  </p:notesMasterIdLst>
  <p:sldIdLst>
    <p:sldId id="256" r:id="rId17"/>
    <p:sldId id="277" r:id="rId18"/>
    <p:sldId id="414" r:id="rId19"/>
    <p:sldId id="278" r:id="rId20"/>
    <p:sldId id="415" r:id="rId21"/>
    <p:sldId id="279" r:id="rId22"/>
    <p:sldId id="281" r:id="rId23"/>
    <p:sldId id="280" r:id="rId24"/>
    <p:sldId id="283" r:id="rId25"/>
    <p:sldId id="440" r:id="rId26"/>
    <p:sldId id="441" r:id="rId27"/>
    <p:sldId id="442" r:id="rId28"/>
    <p:sldId id="416" r:id="rId29"/>
    <p:sldId id="282" r:id="rId30"/>
    <p:sldId id="295" r:id="rId31"/>
    <p:sldId id="296" r:id="rId32"/>
    <p:sldId id="417" r:id="rId33"/>
    <p:sldId id="423" r:id="rId34"/>
    <p:sldId id="287" r:id="rId35"/>
    <p:sldId id="288" r:id="rId36"/>
    <p:sldId id="419" r:id="rId37"/>
    <p:sldId id="424" r:id="rId38"/>
    <p:sldId id="421" r:id="rId39"/>
    <p:sldId id="356" r:id="rId40"/>
    <p:sldId id="289" r:id="rId41"/>
    <p:sldId id="422" r:id="rId42"/>
    <p:sldId id="425" r:id="rId43"/>
    <p:sldId id="298" r:id="rId44"/>
    <p:sldId id="299" r:id="rId45"/>
    <p:sldId id="426" r:id="rId46"/>
    <p:sldId id="427" r:id="rId47"/>
    <p:sldId id="293" r:id="rId48"/>
    <p:sldId id="297" r:id="rId49"/>
    <p:sldId id="428" r:id="rId50"/>
    <p:sldId id="429" r:id="rId51"/>
    <p:sldId id="430" r:id="rId52"/>
    <p:sldId id="357" r:id="rId53"/>
    <p:sldId id="300" r:id="rId54"/>
    <p:sldId id="431" r:id="rId55"/>
    <p:sldId id="432" r:id="rId56"/>
    <p:sldId id="303" r:id="rId57"/>
    <p:sldId id="358" r:id="rId58"/>
    <p:sldId id="433" r:id="rId59"/>
    <p:sldId id="380" r:id="rId60"/>
    <p:sldId id="386" r:id="rId61"/>
    <p:sldId id="382" r:id="rId62"/>
    <p:sldId id="434" r:id="rId63"/>
    <p:sldId id="435" r:id="rId64"/>
    <p:sldId id="436" r:id="rId65"/>
    <p:sldId id="383" r:id="rId66"/>
    <p:sldId id="437" r:id="rId67"/>
    <p:sldId id="438" r:id="rId68"/>
    <p:sldId id="439" r:id="rId69"/>
    <p:sldId id="385" r:id="rId70"/>
    <p:sldId id="444" r:id="rId71"/>
    <p:sldId id="284" r:id="rId72"/>
    <p:sldId id="285" r:id="rId73"/>
    <p:sldId id="286" r:id="rId74"/>
    <p:sldId id="449" r:id="rId75"/>
    <p:sldId id="459" r:id="rId76"/>
    <p:sldId id="460" r:id="rId77"/>
    <p:sldId id="461" r:id="rId78"/>
    <p:sldId id="462" r:id="rId79"/>
    <p:sldId id="463" r:id="rId80"/>
    <p:sldId id="464" r:id="rId81"/>
    <p:sldId id="465" r:id="rId82"/>
    <p:sldId id="466" r:id="rId83"/>
    <p:sldId id="467" r:id="rId84"/>
    <p:sldId id="468" r:id="rId85"/>
    <p:sldId id="448" r:id="rId86"/>
    <p:sldId id="446" r:id="rId87"/>
    <p:sldId id="313" r:id="rId88"/>
    <p:sldId id="450" r:id="rId89"/>
    <p:sldId id="451" r:id="rId90"/>
    <p:sldId id="452" r:id="rId91"/>
    <p:sldId id="453" r:id="rId92"/>
    <p:sldId id="454" r:id="rId93"/>
    <p:sldId id="314" r:id="rId94"/>
    <p:sldId id="455" r:id="rId95"/>
    <p:sldId id="456" r:id="rId96"/>
    <p:sldId id="457" r:id="rId97"/>
    <p:sldId id="458" r:id="rId98"/>
    <p:sldId id="365" r:id="rId99"/>
    <p:sldId id="473" r:id="rId100"/>
    <p:sldId id="470" r:id="rId101"/>
    <p:sldId id="471" r:id="rId102"/>
    <p:sldId id="472" r:id="rId103"/>
    <p:sldId id="474" r:id="rId104"/>
    <p:sldId id="475" r:id="rId105"/>
    <p:sldId id="476" r:id="rId106"/>
    <p:sldId id="477" r:id="rId107"/>
    <p:sldId id="478" r:id="rId108"/>
    <p:sldId id="479" r:id="rId109"/>
    <p:sldId id="480" r:id="rId110"/>
    <p:sldId id="481" r:id="rId111"/>
    <p:sldId id="482" r:id="rId112"/>
    <p:sldId id="483" r:id="rId113"/>
    <p:sldId id="484" r:id="rId114"/>
    <p:sldId id="485" r:id="rId115"/>
    <p:sldId id="486" r:id="rId116"/>
    <p:sldId id="487" r:id="rId117"/>
    <p:sldId id="489" r:id="rId118"/>
    <p:sldId id="307" r:id="rId119"/>
    <p:sldId id="308" r:id="rId120"/>
    <p:sldId id="490" r:id="rId121"/>
    <p:sldId id="491" r:id="rId122"/>
    <p:sldId id="492" r:id="rId123"/>
    <p:sldId id="495" r:id="rId124"/>
    <p:sldId id="496" r:id="rId125"/>
    <p:sldId id="493" r:id="rId126"/>
    <p:sldId id="494" r:id="rId127"/>
    <p:sldId id="497" r:id="rId128"/>
    <p:sldId id="498" r:id="rId129"/>
    <p:sldId id="499" r:id="rId130"/>
    <p:sldId id="500" r:id="rId131"/>
    <p:sldId id="501" r:id="rId132"/>
    <p:sldId id="502" r:id="rId133"/>
    <p:sldId id="503" r:id="rId134"/>
    <p:sldId id="504" r:id="rId135"/>
    <p:sldId id="505" r:id="rId136"/>
    <p:sldId id="506" r:id="rId137"/>
    <p:sldId id="507" r:id="rId138"/>
    <p:sldId id="508" r:id="rId139"/>
    <p:sldId id="509" r:id="rId140"/>
    <p:sldId id="510" r:id="rId141"/>
    <p:sldId id="511" r:id="rId142"/>
    <p:sldId id="512" r:id="rId143"/>
    <p:sldId id="513" r:id="rId144"/>
    <p:sldId id="515" r:id="rId145"/>
    <p:sldId id="520" r:id="rId146"/>
    <p:sldId id="521" r:id="rId147"/>
    <p:sldId id="522" r:id="rId148"/>
    <p:sldId id="523" r:id="rId149"/>
    <p:sldId id="519" r:id="rId150"/>
    <p:sldId id="524" r:id="rId151"/>
    <p:sldId id="525" r:id="rId152"/>
    <p:sldId id="526" r:id="rId153"/>
    <p:sldId id="527" r:id="rId154"/>
    <p:sldId id="528" r:id="rId155"/>
    <p:sldId id="533" r:id="rId156"/>
    <p:sldId id="530" r:id="rId157"/>
    <p:sldId id="531" r:id="rId158"/>
    <p:sldId id="532" r:id="rId159"/>
    <p:sldId id="535" r:id="rId160"/>
    <p:sldId id="409" r:id="rId161"/>
    <p:sldId id="410" r:id="rId162"/>
    <p:sldId id="411" r:id="rId163"/>
    <p:sldId id="412" r:id="rId164"/>
    <p:sldId id="536" r:id="rId165"/>
    <p:sldId id="537" r:id="rId166"/>
    <p:sldId id="413" r:id="rId167"/>
    <p:sldId id="538" r:id="rId168"/>
    <p:sldId id="316" r:id="rId169"/>
    <p:sldId id="331" r:id="rId170"/>
    <p:sldId id="332" r:id="rId171"/>
    <p:sldId id="333" r:id="rId172"/>
    <p:sldId id="539" r:id="rId173"/>
    <p:sldId id="540" r:id="rId174"/>
    <p:sldId id="334" r:id="rId175"/>
    <p:sldId id="541" r:id="rId176"/>
    <p:sldId id="542" r:id="rId177"/>
    <p:sldId id="543" r:id="rId178"/>
    <p:sldId id="335" r:id="rId179"/>
    <p:sldId id="544" r:id="rId180"/>
    <p:sldId id="547" r:id="rId181"/>
    <p:sldId id="548" r:id="rId182"/>
    <p:sldId id="546" r:id="rId183"/>
    <p:sldId id="549" r:id="rId184"/>
    <p:sldId id="550" r:id="rId185"/>
    <p:sldId id="551" r:id="rId186"/>
    <p:sldId id="552" r:id="rId187"/>
    <p:sldId id="553" r:id="rId188"/>
    <p:sldId id="554" r:id="rId189"/>
    <p:sldId id="318" r:id="rId190"/>
    <p:sldId id="319" r:id="rId191"/>
    <p:sldId id="320" r:id="rId192"/>
    <p:sldId id="321" r:id="rId193"/>
    <p:sldId id="338" r:id="rId194"/>
    <p:sldId id="555" r:id="rId195"/>
    <p:sldId id="378" r:id="rId196"/>
    <p:sldId id="379" r:id="rId197"/>
    <p:sldId id="395" r:id="rId198"/>
    <p:sldId id="556" r:id="rId199"/>
    <p:sldId id="394" r:id="rId200"/>
    <p:sldId id="396" r:id="rId201"/>
    <p:sldId id="397" r:id="rId202"/>
    <p:sldId id="276" r:id="rId203"/>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00"/>
    <a:srgbClr val="CC0000"/>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9449" autoAdjust="0"/>
    <p:restoredTop sz="93625" autoAdjust="0"/>
  </p:normalViewPr>
  <p:slideViewPr>
    <p:cSldViewPr>
      <p:cViewPr>
        <p:scale>
          <a:sx n="90" d="100"/>
          <a:sy n="90" d="100"/>
        </p:scale>
        <p:origin x="-438"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48"/>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01.xml"/><Relationship Id="rId21" Type="http://schemas.openxmlformats.org/officeDocument/2006/relationships/slide" Target="slides/slide5.xml"/><Relationship Id="rId42" Type="http://schemas.openxmlformats.org/officeDocument/2006/relationships/slide" Target="slides/slide26.xml"/><Relationship Id="rId63" Type="http://schemas.openxmlformats.org/officeDocument/2006/relationships/slide" Target="slides/slide47.xml"/><Relationship Id="rId84" Type="http://schemas.openxmlformats.org/officeDocument/2006/relationships/slide" Target="slides/slide68.xml"/><Relationship Id="rId138" Type="http://schemas.openxmlformats.org/officeDocument/2006/relationships/slide" Target="slides/slide122.xml"/><Relationship Id="rId159" Type="http://schemas.openxmlformats.org/officeDocument/2006/relationships/slide" Target="slides/slide143.xml"/><Relationship Id="rId170" Type="http://schemas.openxmlformats.org/officeDocument/2006/relationships/slide" Target="slides/slide154.xml"/><Relationship Id="rId191" Type="http://schemas.openxmlformats.org/officeDocument/2006/relationships/slide" Target="slides/slide175.xml"/><Relationship Id="rId205" Type="http://schemas.openxmlformats.org/officeDocument/2006/relationships/presProps" Target="presProps.xml"/><Relationship Id="rId16" Type="http://schemas.openxmlformats.org/officeDocument/2006/relationships/slideMaster" Target="slideMasters/slideMaster16.xml"/><Relationship Id="rId107" Type="http://schemas.openxmlformats.org/officeDocument/2006/relationships/slide" Target="slides/slide91.xml"/><Relationship Id="rId11" Type="http://schemas.openxmlformats.org/officeDocument/2006/relationships/slideMaster" Target="slideMasters/slideMaster11.xml"/><Relationship Id="rId32" Type="http://schemas.openxmlformats.org/officeDocument/2006/relationships/slide" Target="slides/slide16.xml"/><Relationship Id="rId37" Type="http://schemas.openxmlformats.org/officeDocument/2006/relationships/slide" Target="slides/slide21.xml"/><Relationship Id="rId53" Type="http://schemas.openxmlformats.org/officeDocument/2006/relationships/slide" Target="slides/slide37.xml"/><Relationship Id="rId58" Type="http://schemas.openxmlformats.org/officeDocument/2006/relationships/slide" Target="slides/slide42.xml"/><Relationship Id="rId74" Type="http://schemas.openxmlformats.org/officeDocument/2006/relationships/slide" Target="slides/slide58.xml"/><Relationship Id="rId79" Type="http://schemas.openxmlformats.org/officeDocument/2006/relationships/slide" Target="slides/slide63.xml"/><Relationship Id="rId102" Type="http://schemas.openxmlformats.org/officeDocument/2006/relationships/slide" Target="slides/slide86.xml"/><Relationship Id="rId123" Type="http://schemas.openxmlformats.org/officeDocument/2006/relationships/slide" Target="slides/slide107.xml"/><Relationship Id="rId128" Type="http://schemas.openxmlformats.org/officeDocument/2006/relationships/slide" Target="slides/slide112.xml"/><Relationship Id="rId144" Type="http://schemas.openxmlformats.org/officeDocument/2006/relationships/slide" Target="slides/slide128.xml"/><Relationship Id="rId149" Type="http://schemas.openxmlformats.org/officeDocument/2006/relationships/slide" Target="slides/slide133.xml"/><Relationship Id="rId5" Type="http://schemas.openxmlformats.org/officeDocument/2006/relationships/slideMaster" Target="slideMasters/slideMaster5.xml"/><Relationship Id="rId90" Type="http://schemas.openxmlformats.org/officeDocument/2006/relationships/slide" Target="slides/slide74.xml"/><Relationship Id="rId95" Type="http://schemas.openxmlformats.org/officeDocument/2006/relationships/slide" Target="slides/slide79.xml"/><Relationship Id="rId160" Type="http://schemas.openxmlformats.org/officeDocument/2006/relationships/slide" Target="slides/slide144.xml"/><Relationship Id="rId165" Type="http://schemas.openxmlformats.org/officeDocument/2006/relationships/slide" Target="slides/slide149.xml"/><Relationship Id="rId181" Type="http://schemas.openxmlformats.org/officeDocument/2006/relationships/slide" Target="slides/slide165.xml"/><Relationship Id="rId186" Type="http://schemas.openxmlformats.org/officeDocument/2006/relationships/slide" Target="slides/slide170.xml"/><Relationship Id="rId22" Type="http://schemas.openxmlformats.org/officeDocument/2006/relationships/slide" Target="slides/slide6.xml"/><Relationship Id="rId27" Type="http://schemas.openxmlformats.org/officeDocument/2006/relationships/slide" Target="slides/slide11.xml"/><Relationship Id="rId43" Type="http://schemas.openxmlformats.org/officeDocument/2006/relationships/slide" Target="slides/slide27.xml"/><Relationship Id="rId48" Type="http://schemas.openxmlformats.org/officeDocument/2006/relationships/slide" Target="slides/slide32.xml"/><Relationship Id="rId64" Type="http://schemas.openxmlformats.org/officeDocument/2006/relationships/slide" Target="slides/slide48.xml"/><Relationship Id="rId69" Type="http://schemas.openxmlformats.org/officeDocument/2006/relationships/slide" Target="slides/slide53.xml"/><Relationship Id="rId113" Type="http://schemas.openxmlformats.org/officeDocument/2006/relationships/slide" Target="slides/slide97.xml"/><Relationship Id="rId118" Type="http://schemas.openxmlformats.org/officeDocument/2006/relationships/slide" Target="slides/slide102.xml"/><Relationship Id="rId134" Type="http://schemas.openxmlformats.org/officeDocument/2006/relationships/slide" Target="slides/slide118.xml"/><Relationship Id="rId139" Type="http://schemas.openxmlformats.org/officeDocument/2006/relationships/slide" Target="slides/slide123.xml"/><Relationship Id="rId80" Type="http://schemas.openxmlformats.org/officeDocument/2006/relationships/slide" Target="slides/slide64.xml"/><Relationship Id="rId85" Type="http://schemas.openxmlformats.org/officeDocument/2006/relationships/slide" Target="slides/slide69.xml"/><Relationship Id="rId150" Type="http://schemas.openxmlformats.org/officeDocument/2006/relationships/slide" Target="slides/slide134.xml"/><Relationship Id="rId155" Type="http://schemas.openxmlformats.org/officeDocument/2006/relationships/slide" Target="slides/slide139.xml"/><Relationship Id="rId171" Type="http://schemas.openxmlformats.org/officeDocument/2006/relationships/slide" Target="slides/slide155.xml"/><Relationship Id="rId176" Type="http://schemas.openxmlformats.org/officeDocument/2006/relationships/slide" Target="slides/slide160.xml"/><Relationship Id="rId192" Type="http://schemas.openxmlformats.org/officeDocument/2006/relationships/slide" Target="slides/slide176.xml"/><Relationship Id="rId197" Type="http://schemas.openxmlformats.org/officeDocument/2006/relationships/slide" Target="slides/slide181.xml"/><Relationship Id="rId206" Type="http://schemas.openxmlformats.org/officeDocument/2006/relationships/viewProps" Target="viewProps.xml"/><Relationship Id="rId201" Type="http://schemas.openxmlformats.org/officeDocument/2006/relationships/slide" Target="slides/slide185.xml"/><Relationship Id="rId12" Type="http://schemas.openxmlformats.org/officeDocument/2006/relationships/slideMaster" Target="slideMasters/slideMaster12.xml"/><Relationship Id="rId17" Type="http://schemas.openxmlformats.org/officeDocument/2006/relationships/slide" Target="slides/slide1.xml"/><Relationship Id="rId33" Type="http://schemas.openxmlformats.org/officeDocument/2006/relationships/slide" Target="slides/slide17.xml"/><Relationship Id="rId38" Type="http://schemas.openxmlformats.org/officeDocument/2006/relationships/slide" Target="slides/slide22.xml"/><Relationship Id="rId59" Type="http://schemas.openxmlformats.org/officeDocument/2006/relationships/slide" Target="slides/slide43.xml"/><Relationship Id="rId103" Type="http://schemas.openxmlformats.org/officeDocument/2006/relationships/slide" Target="slides/slide87.xml"/><Relationship Id="rId108" Type="http://schemas.openxmlformats.org/officeDocument/2006/relationships/slide" Target="slides/slide92.xml"/><Relationship Id="rId124" Type="http://schemas.openxmlformats.org/officeDocument/2006/relationships/slide" Target="slides/slide108.xml"/><Relationship Id="rId129" Type="http://schemas.openxmlformats.org/officeDocument/2006/relationships/slide" Target="slides/slide113.xml"/><Relationship Id="rId54" Type="http://schemas.openxmlformats.org/officeDocument/2006/relationships/slide" Target="slides/slide38.xml"/><Relationship Id="rId70" Type="http://schemas.openxmlformats.org/officeDocument/2006/relationships/slide" Target="slides/slide54.xml"/><Relationship Id="rId75" Type="http://schemas.openxmlformats.org/officeDocument/2006/relationships/slide" Target="slides/slide59.xml"/><Relationship Id="rId91" Type="http://schemas.openxmlformats.org/officeDocument/2006/relationships/slide" Target="slides/slide75.xml"/><Relationship Id="rId96" Type="http://schemas.openxmlformats.org/officeDocument/2006/relationships/slide" Target="slides/slide80.xml"/><Relationship Id="rId140" Type="http://schemas.openxmlformats.org/officeDocument/2006/relationships/slide" Target="slides/slide124.xml"/><Relationship Id="rId145" Type="http://schemas.openxmlformats.org/officeDocument/2006/relationships/slide" Target="slides/slide129.xml"/><Relationship Id="rId161" Type="http://schemas.openxmlformats.org/officeDocument/2006/relationships/slide" Target="slides/slide145.xml"/><Relationship Id="rId166" Type="http://schemas.openxmlformats.org/officeDocument/2006/relationships/slide" Target="slides/slide150.xml"/><Relationship Id="rId182" Type="http://schemas.openxmlformats.org/officeDocument/2006/relationships/slide" Target="slides/slide166.xml"/><Relationship Id="rId187" Type="http://schemas.openxmlformats.org/officeDocument/2006/relationships/slide" Target="slides/slide17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7.xml"/><Relationship Id="rId28" Type="http://schemas.openxmlformats.org/officeDocument/2006/relationships/slide" Target="slides/slide12.xml"/><Relationship Id="rId49" Type="http://schemas.openxmlformats.org/officeDocument/2006/relationships/slide" Target="slides/slide33.xml"/><Relationship Id="rId114" Type="http://schemas.openxmlformats.org/officeDocument/2006/relationships/slide" Target="slides/slide98.xml"/><Relationship Id="rId119" Type="http://schemas.openxmlformats.org/officeDocument/2006/relationships/slide" Target="slides/slide103.xml"/><Relationship Id="rId44" Type="http://schemas.openxmlformats.org/officeDocument/2006/relationships/slide" Target="slides/slide28.xml"/><Relationship Id="rId60" Type="http://schemas.openxmlformats.org/officeDocument/2006/relationships/slide" Target="slides/slide44.xml"/><Relationship Id="rId65" Type="http://schemas.openxmlformats.org/officeDocument/2006/relationships/slide" Target="slides/slide49.xml"/><Relationship Id="rId81" Type="http://schemas.openxmlformats.org/officeDocument/2006/relationships/slide" Target="slides/slide65.xml"/><Relationship Id="rId86" Type="http://schemas.openxmlformats.org/officeDocument/2006/relationships/slide" Target="slides/slide70.xml"/><Relationship Id="rId130" Type="http://schemas.openxmlformats.org/officeDocument/2006/relationships/slide" Target="slides/slide114.xml"/><Relationship Id="rId135" Type="http://schemas.openxmlformats.org/officeDocument/2006/relationships/slide" Target="slides/slide119.xml"/><Relationship Id="rId151" Type="http://schemas.openxmlformats.org/officeDocument/2006/relationships/slide" Target="slides/slide135.xml"/><Relationship Id="rId156" Type="http://schemas.openxmlformats.org/officeDocument/2006/relationships/slide" Target="slides/slide140.xml"/><Relationship Id="rId177" Type="http://schemas.openxmlformats.org/officeDocument/2006/relationships/slide" Target="slides/slide161.xml"/><Relationship Id="rId198" Type="http://schemas.openxmlformats.org/officeDocument/2006/relationships/slide" Target="slides/slide182.xml"/><Relationship Id="rId172" Type="http://schemas.openxmlformats.org/officeDocument/2006/relationships/slide" Target="slides/slide156.xml"/><Relationship Id="rId193" Type="http://schemas.openxmlformats.org/officeDocument/2006/relationships/slide" Target="slides/slide177.xml"/><Relationship Id="rId202" Type="http://schemas.openxmlformats.org/officeDocument/2006/relationships/slide" Target="slides/slide186.xml"/><Relationship Id="rId207" Type="http://schemas.openxmlformats.org/officeDocument/2006/relationships/theme" Target="theme/theme1.xml"/><Relationship Id="rId13" Type="http://schemas.openxmlformats.org/officeDocument/2006/relationships/slideMaster" Target="slideMasters/slideMaster13.xml"/><Relationship Id="rId18" Type="http://schemas.openxmlformats.org/officeDocument/2006/relationships/slide" Target="slides/slide2.xml"/><Relationship Id="rId39" Type="http://schemas.openxmlformats.org/officeDocument/2006/relationships/slide" Target="slides/slide23.xml"/><Relationship Id="rId109" Type="http://schemas.openxmlformats.org/officeDocument/2006/relationships/slide" Target="slides/slide93.xml"/><Relationship Id="rId34" Type="http://schemas.openxmlformats.org/officeDocument/2006/relationships/slide" Target="slides/slide18.xml"/><Relationship Id="rId50" Type="http://schemas.openxmlformats.org/officeDocument/2006/relationships/slide" Target="slides/slide34.xml"/><Relationship Id="rId55" Type="http://schemas.openxmlformats.org/officeDocument/2006/relationships/slide" Target="slides/slide39.xml"/><Relationship Id="rId76" Type="http://schemas.openxmlformats.org/officeDocument/2006/relationships/slide" Target="slides/slide60.xml"/><Relationship Id="rId97" Type="http://schemas.openxmlformats.org/officeDocument/2006/relationships/slide" Target="slides/slide81.xml"/><Relationship Id="rId104" Type="http://schemas.openxmlformats.org/officeDocument/2006/relationships/slide" Target="slides/slide88.xml"/><Relationship Id="rId120" Type="http://schemas.openxmlformats.org/officeDocument/2006/relationships/slide" Target="slides/slide104.xml"/><Relationship Id="rId125" Type="http://schemas.openxmlformats.org/officeDocument/2006/relationships/slide" Target="slides/slide109.xml"/><Relationship Id="rId141" Type="http://schemas.openxmlformats.org/officeDocument/2006/relationships/slide" Target="slides/slide125.xml"/><Relationship Id="rId146" Type="http://schemas.openxmlformats.org/officeDocument/2006/relationships/slide" Target="slides/slide130.xml"/><Relationship Id="rId167" Type="http://schemas.openxmlformats.org/officeDocument/2006/relationships/slide" Target="slides/slide151.xml"/><Relationship Id="rId188" Type="http://schemas.openxmlformats.org/officeDocument/2006/relationships/slide" Target="slides/slide172.xml"/><Relationship Id="rId7" Type="http://schemas.openxmlformats.org/officeDocument/2006/relationships/slideMaster" Target="slideMasters/slideMaster7.xml"/><Relationship Id="rId71" Type="http://schemas.openxmlformats.org/officeDocument/2006/relationships/slide" Target="slides/slide55.xml"/><Relationship Id="rId92" Type="http://schemas.openxmlformats.org/officeDocument/2006/relationships/slide" Target="slides/slide76.xml"/><Relationship Id="rId162" Type="http://schemas.openxmlformats.org/officeDocument/2006/relationships/slide" Target="slides/slide146.xml"/><Relationship Id="rId183" Type="http://schemas.openxmlformats.org/officeDocument/2006/relationships/slide" Target="slides/slide167.xml"/><Relationship Id="rId2" Type="http://schemas.openxmlformats.org/officeDocument/2006/relationships/slideMaster" Target="slideMasters/slideMaster2.xml"/><Relationship Id="rId29" Type="http://schemas.openxmlformats.org/officeDocument/2006/relationships/slide" Target="slides/slide13.xml"/><Relationship Id="rId24" Type="http://schemas.openxmlformats.org/officeDocument/2006/relationships/slide" Target="slides/slide8.xml"/><Relationship Id="rId40" Type="http://schemas.openxmlformats.org/officeDocument/2006/relationships/slide" Target="slides/slide24.xml"/><Relationship Id="rId45" Type="http://schemas.openxmlformats.org/officeDocument/2006/relationships/slide" Target="slides/slide29.xml"/><Relationship Id="rId66" Type="http://schemas.openxmlformats.org/officeDocument/2006/relationships/slide" Target="slides/slide50.xml"/><Relationship Id="rId87" Type="http://schemas.openxmlformats.org/officeDocument/2006/relationships/slide" Target="slides/slide71.xml"/><Relationship Id="rId110" Type="http://schemas.openxmlformats.org/officeDocument/2006/relationships/slide" Target="slides/slide94.xml"/><Relationship Id="rId115" Type="http://schemas.openxmlformats.org/officeDocument/2006/relationships/slide" Target="slides/slide99.xml"/><Relationship Id="rId131" Type="http://schemas.openxmlformats.org/officeDocument/2006/relationships/slide" Target="slides/slide115.xml"/><Relationship Id="rId136" Type="http://schemas.openxmlformats.org/officeDocument/2006/relationships/slide" Target="slides/slide120.xml"/><Relationship Id="rId157" Type="http://schemas.openxmlformats.org/officeDocument/2006/relationships/slide" Target="slides/slide141.xml"/><Relationship Id="rId178" Type="http://schemas.openxmlformats.org/officeDocument/2006/relationships/slide" Target="slides/slide162.xml"/><Relationship Id="rId61" Type="http://schemas.openxmlformats.org/officeDocument/2006/relationships/slide" Target="slides/slide45.xml"/><Relationship Id="rId82" Type="http://schemas.openxmlformats.org/officeDocument/2006/relationships/slide" Target="slides/slide66.xml"/><Relationship Id="rId152" Type="http://schemas.openxmlformats.org/officeDocument/2006/relationships/slide" Target="slides/slide136.xml"/><Relationship Id="rId173" Type="http://schemas.openxmlformats.org/officeDocument/2006/relationships/slide" Target="slides/slide157.xml"/><Relationship Id="rId194" Type="http://schemas.openxmlformats.org/officeDocument/2006/relationships/slide" Target="slides/slide178.xml"/><Relationship Id="rId199" Type="http://schemas.openxmlformats.org/officeDocument/2006/relationships/slide" Target="slides/slide183.xml"/><Relationship Id="rId203" Type="http://schemas.openxmlformats.org/officeDocument/2006/relationships/slide" Target="slides/slide187.xml"/><Relationship Id="rId208" Type="http://schemas.openxmlformats.org/officeDocument/2006/relationships/tableStyles" Target="tableStyles.xml"/><Relationship Id="rId19" Type="http://schemas.openxmlformats.org/officeDocument/2006/relationships/slide" Target="slides/slide3.xml"/><Relationship Id="rId14" Type="http://schemas.openxmlformats.org/officeDocument/2006/relationships/slideMaster" Target="slideMasters/slideMaster14.xml"/><Relationship Id="rId30" Type="http://schemas.openxmlformats.org/officeDocument/2006/relationships/slide" Target="slides/slide14.xml"/><Relationship Id="rId35" Type="http://schemas.openxmlformats.org/officeDocument/2006/relationships/slide" Target="slides/slide19.xml"/><Relationship Id="rId56" Type="http://schemas.openxmlformats.org/officeDocument/2006/relationships/slide" Target="slides/slide40.xml"/><Relationship Id="rId77" Type="http://schemas.openxmlformats.org/officeDocument/2006/relationships/slide" Target="slides/slide61.xml"/><Relationship Id="rId100" Type="http://schemas.openxmlformats.org/officeDocument/2006/relationships/slide" Target="slides/slide84.xml"/><Relationship Id="rId105" Type="http://schemas.openxmlformats.org/officeDocument/2006/relationships/slide" Target="slides/slide89.xml"/><Relationship Id="rId126" Type="http://schemas.openxmlformats.org/officeDocument/2006/relationships/slide" Target="slides/slide110.xml"/><Relationship Id="rId147" Type="http://schemas.openxmlformats.org/officeDocument/2006/relationships/slide" Target="slides/slide131.xml"/><Relationship Id="rId168" Type="http://schemas.openxmlformats.org/officeDocument/2006/relationships/slide" Target="slides/slide152.xml"/><Relationship Id="rId8" Type="http://schemas.openxmlformats.org/officeDocument/2006/relationships/slideMaster" Target="slideMasters/slideMaster8.xml"/><Relationship Id="rId51" Type="http://schemas.openxmlformats.org/officeDocument/2006/relationships/slide" Target="slides/slide35.xml"/><Relationship Id="rId72" Type="http://schemas.openxmlformats.org/officeDocument/2006/relationships/slide" Target="slides/slide56.xml"/><Relationship Id="rId93" Type="http://schemas.openxmlformats.org/officeDocument/2006/relationships/slide" Target="slides/slide77.xml"/><Relationship Id="rId98" Type="http://schemas.openxmlformats.org/officeDocument/2006/relationships/slide" Target="slides/slide82.xml"/><Relationship Id="rId121" Type="http://schemas.openxmlformats.org/officeDocument/2006/relationships/slide" Target="slides/slide105.xml"/><Relationship Id="rId142" Type="http://schemas.openxmlformats.org/officeDocument/2006/relationships/slide" Target="slides/slide126.xml"/><Relationship Id="rId163" Type="http://schemas.openxmlformats.org/officeDocument/2006/relationships/slide" Target="slides/slide147.xml"/><Relationship Id="rId184" Type="http://schemas.openxmlformats.org/officeDocument/2006/relationships/slide" Target="slides/slide168.xml"/><Relationship Id="rId189" Type="http://schemas.openxmlformats.org/officeDocument/2006/relationships/slide" Target="slides/slide173.xml"/><Relationship Id="rId3" Type="http://schemas.openxmlformats.org/officeDocument/2006/relationships/slideMaster" Target="slideMasters/slideMaster3.xml"/><Relationship Id="rId25" Type="http://schemas.openxmlformats.org/officeDocument/2006/relationships/slide" Target="slides/slide9.xml"/><Relationship Id="rId46" Type="http://schemas.openxmlformats.org/officeDocument/2006/relationships/slide" Target="slides/slide30.xml"/><Relationship Id="rId67" Type="http://schemas.openxmlformats.org/officeDocument/2006/relationships/slide" Target="slides/slide51.xml"/><Relationship Id="rId116" Type="http://schemas.openxmlformats.org/officeDocument/2006/relationships/slide" Target="slides/slide100.xml"/><Relationship Id="rId137" Type="http://schemas.openxmlformats.org/officeDocument/2006/relationships/slide" Target="slides/slide121.xml"/><Relationship Id="rId158" Type="http://schemas.openxmlformats.org/officeDocument/2006/relationships/slide" Target="slides/slide142.xml"/><Relationship Id="rId20" Type="http://schemas.openxmlformats.org/officeDocument/2006/relationships/slide" Target="slides/slide4.xml"/><Relationship Id="rId41" Type="http://schemas.openxmlformats.org/officeDocument/2006/relationships/slide" Target="slides/slide25.xml"/><Relationship Id="rId62" Type="http://schemas.openxmlformats.org/officeDocument/2006/relationships/slide" Target="slides/slide46.xml"/><Relationship Id="rId83" Type="http://schemas.openxmlformats.org/officeDocument/2006/relationships/slide" Target="slides/slide67.xml"/><Relationship Id="rId88" Type="http://schemas.openxmlformats.org/officeDocument/2006/relationships/slide" Target="slides/slide72.xml"/><Relationship Id="rId111" Type="http://schemas.openxmlformats.org/officeDocument/2006/relationships/slide" Target="slides/slide95.xml"/><Relationship Id="rId132" Type="http://schemas.openxmlformats.org/officeDocument/2006/relationships/slide" Target="slides/slide116.xml"/><Relationship Id="rId153" Type="http://schemas.openxmlformats.org/officeDocument/2006/relationships/slide" Target="slides/slide137.xml"/><Relationship Id="rId174" Type="http://schemas.openxmlformats.org/officeDocument/2006/relationships/slide" Target="slides/slide158.xml"/><Relationship Id="rId179" Type="http://schemas.openxmlformats.org/officeDocument/2006/relationships/slide" Target="slides/slide163.xml"/><Relationship Id="rId195" Type="http://schemas.openxmlformats.org/officeDocument/2006/relationships/slide" Target="slides/slide179.xml"/><Relationship Id="rId190" Type="http://schemas.openxmlformats.org/officeDocument/2006/relationships/slide" Target="slides/slide174.xml"/><Relationship Id="rId204" Type="http://schemas.openxmlformats.org/officeDocument/2006/relationships/notesMaster" Target="notesMasters/notesMaster1.xml"/><Relationship Id="rId15" Type="http://schemas.openxmlformats.org/officeDocument/2006/relationships/slideMaster" Target="slideMasters/slideMaster15.xml"/><Relationship Id="rId36" Type="http://schemas.openxmlformats.org/officeDocument/2006/relationships/slide" Target="slides/slide20.xml"/><Relationship Id="rId57" Type="http://schemas.openxmlformats.org/officeDocument/2006/relationships/slide" Target="slides/slide41.xml"/><Relationship Id="rId106" Type="http://schemas.openxmlformats.org/officeDocument/2006/relationships/slide" Target="slides/slide90.xml"/><Relationship Id="rId127" Type="http://schemas.openxmlformats.org/officeDocument/2006/relationships/slide" Target="slides/slide111.xml"/><Relationship Id="rId10" Type="http://schemas.openxmlformats.org/officeDocument/2006/relationships/slideMaster" Target="slideMasters/slideMaster10.xml"/><Relationship Id="rId31" Type="http://schemas.openxmlformats.org/officeDocument/2006/relationships/slide" Target="slides/slide15.xml"/><Relationship Id="rId52" Type="http://schemas.openxmlformats.org/officeDocument/2006/relationships/slide" Target="slides/slide36.xml"/><Relationship Id="rId73" Type="http://schemas.openxmlformats.org/officeDocument/2006/relationships/slide" Target="slides/slide57.xml"/><Relationship Id="rId78" Type="http://schemas.openxmlformats.org/officeDocument/2006/relationships/slide" Target="slides/slide62.xml"/><Relationship Id="rId94" Type="http://schemas.openxmlformats.org/officeDocument/2006/relationships/slide" Target="slides/slide78.xml"/><Relationship Id="rId99" Type="http://schemas.openxmlformats.org/officeDocument/2006/relationships/slide" Target="slides/slide83.xml"/><Relationship Id="rId101" Type="http://schemas.openxmlformats.org/officeDocument/2006/relationships/slide" Target="slides/slide85.xml"/><Relationship Id="rId122" Type="http://schemas.openxmlformats.org/officeDocument/2006/relationships/slide" Target="slides/slide106.xml"/><Relationship Id="rId143" Type="http://schemas.openxmlformats.org/officeDocument/2006/relationships/slide" Target="slides/slide127.xml"/><Relationship Id="rId148" Type="http://schemas.openxmlformats.org/officeDocument/2006/relationships/slide" Target="slides/slide132.xml"/><Relationship Id="rId164" Type="http://schemas.openxmlformats.org/officeDocument/2006/relationships/slide" Target="slides/slide148.xml"/><Relationship Id="rId169" Type="http://schemas.openxmlformats.org/officeDocument/2006/relationships/slide" Target="slides/slide153.xml"/><Relationship Id="rId185" Type="http://schemas.openxmlformats.org/officeDocument/2006/relationships/slide" Target="slides/slide169.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64.xml"/><Relationship Id="rId26" Type="http://schemas.openxmlformats.org/officeDocument/2006/relationships/slide" Target="slides/slide10.xml"/><Relationship Id="rId47" Type="http://schemas.openxmlformats.org/officeDocument/2006/relationships/slide" Target="slides/slide31.xml"/><Relationship Id="rId68" Type="http://schemas.openxmlformats.org/officeDocument/2006/relationships/slide" Target="slides/slide52.xml"/><Relationship Id="rId89" Type="http://schemas.openxmlformats.org/officeDocument/2006/relationships/slide" Target="slides/slide73.xml"/><Relationship Id="rId112" Type="http://schemas.openxmlformats.org/officeDocument/2006/relationships/slide" Target="slides/slide96.xml"/><Relationship Id="rId133" Type="http://schemas.openxmlformats.org/officeDocument/2006/relationships/slide" Target="slides/slide117.xml"/><Relationship Id="rId154" Type="http://schemas.openxmlformats.org/officeDocument/2006/relationships/slide" Target="slides/slide138.xml"/><Relationship Id="rId175" Type="http://schemas.openxmlformats.org/officeDocument/2006/relationships/slide" Target="slides/slide159.xml"/><Relationship Id="rId196" Type="http://schemas.openxmlformats.org/officeDocument/2006/relationships/slide" Target="slides/slide180.xml"/><Relationship Id="rId200" Type="http://schemas.openxmlformats.org/officeDocument/2006/relationships/slide" Target="slides/slide18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187</a:t>
            </a:fld>
            <a:endParaRPr lang="en-US" altLang="zh-CN"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t>www.capinfo.com.cn                                                                                                                                                                      </a:t>
            </a:r>
            <a:r>
              <a:rPr lang="zh-CN" altLang="en-US"/>
              <a:t> </a:t>
            </a:r>
            <a:endParaRPr lang="en-US" altLang="zh-CN"/>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t>www.capinfo.com.cn                                                                                                                                                                      </a:t>
            </a:r>
            <a:fld id="{DAB7EAD8-5F64-4966-9209-2398F567666B}" type="slidenum">
              <a:rPr lang="zh-CN" altLang="en-US"/>
              <a:pPr>
                <a:defRPr/>
              </a:pPr>
              <a:t>‹#›</a:t>
            </a:fld>
            <a:endParaRPr lang="en-US" altLang="zh-CN"/>
          </a:p>
        </p:txBody>
      </p:sp>
    </p:spTree>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t>www.capinfo.com.cn                                                                                                                                                                      </a:t>
            </a:r>
            <a:fld id="{9456F67D-CEA8-4E08-9014-9BF76C4F33C5}" type="slidenum">
              <a:rPr lang="zh-CN" altLang="en-US"/>
              <a:pPr>
                <a:defRPr/>
              </a:pPr>
              <a:t>‹#›</a:t>
            </a:fld>
            <a:endParaRPr lang="en-US" altLang="zh-CN"/>
          </a:p>
        </p:txBody>
      </p:sp>
    </p:spTree>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t>www.capinfo.com.cn                                                                                                                                                                      </a:t>
            </a:r>
            <a:fld id="{60111870-AA90-490C-A807-CED1C565F592}" type="slidenum">
              <a:rPr lang="zh-CN" altLang="en-US"/>
              <a:pPr>
                <a:defRPr/>
              </a:pPr>
              <a:t>‹#›</a:t>
            </a:fld>
            <a:endParaRPr lang="en-US" altLang="zh-CN"/>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t>www.capinfo.com.cn                                                                                                                                                                      </a:t>
            </a:r>
            <a:fld id="{1730240B-D774-4A5B-975F-8FAC8EEF4EF3}" type="slidenum">
              <a:rPr lang="zh-CN" altLang="en-US"/>
              <a:pPr>
                <a:defRPr/>
              </a:pPr>
              <a:t>‹#›</a:t>
            </a:fld>
            <a:endParaRPr lang="en-US" altLang="zh-CN"/>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t>www.capinfo.com.cn                                                                                                                                                                      </a:t>
            </a:r>
            <a:fld id="{6845D308-4927-4C9D-974F-FE7CB13F1AFC}" type="slidenum">
              <a:rPr lang="zh-CN" altLang="en-US"/>
              <a:pPr>
                <a:defRPr/>
              </a:pPr>
              <a:t>‹#›</a:t>
            </a:fld>
            <a:endParaRPr lang="en-US" altLang="zh-CN"/>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t>www.capinfo.com.cn                                                                                                                                                                      </a:t>
            </a:r>
            <a:fld id="{44EA8452-4BF2-44B9-8931-95287FC37002}" type="slidenum">
              <a:rPr lang="zh-CN" altLang="en-US"/>
              <a:pPr>
                <a:defRPr/>
              </a:pPr>
              <a:t>‹#›</a:t>
            </a:fld>
            <a:endParaRPr lang="en-US" altLang="zh-CN"/>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t>www.capinfo.com.cn                                                                                                                                                                      </a:t>
            </a:r>
            <a:fld id="{776247BC-5F02-4B08-8F4E-836E61035D2D}" type="slidenum">
              <a:rPr lang="zh-CN" altLang="en-US"/>
              <a:pPr>
                <a:defRPr/>
              </a:pPr>
              <a:t>‹#›</a:t>
            </a:fld>
            <a:endParaRPr lang="en-US" altLang="zh-CN"/>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t>www.capinfo.com.cn                                                                                                                                                                      </a:t>
            </a:r>
            <a:fld id="{1A7992A9-8956-46EF-A7A8-17D3B862A68F}" type="slidenum">
              <a:rPr lang="zh-CN" altLang="en-US"/>
              <a:pPr>
                <a:defRPr/>
              </a:pPr>
              <a:t>‹#›</a:t>
            </a:fld>
            <a:endParaRPr lang="en-US" altLang="zh-CN"/>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t>www.capinfo.com.cn                                                                                                                                                                      </a:t>
            </a:r>
            <a:fld id="{B8BC9CF6-6902-4CE0-9682-1ADE0A649B9F}" type="slidenum">
              <a:rPr lang="zh-CN" altLang="en-US"/>
              <a:pPr>
                <a:defRPr/>
              </a:pPr>
              <a:t>‹#›</a:t>
            </a:fld>
            <a:endParaRPr lang="en-US" altLang="zh-CN"/>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a:solidFill>
                  <a:srgbClr val="FFFFFF"/>
                </a:solidFill>
              </a:rPr>
              <a:t>www.capinfo.com.cn                                                                                                                                                                      </a:t>
            </a:r>
            <a:r>
              <a:rPr lang="zh-CN" altLang="en-US">
                <a:solidFill>
                  <a:srgbClr val="FFFFFF"/>
                </a:solidFill>
              </a:rPr>
              <a:t> </a:t>
            </a:r>
            <a:endParaRPr lang="en-US" altLang="zh-CN">
              <a:solidFill>
                <a:srgbClr val="FFFFFF"/>
              </a:solidFill>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t>www.capinfo.com.cn                                                                                                                                                                      </a:t>
            </a:r>
            <a:fld id="{9899E1C8-0E6C-47CB-9C8F-066517D9CE5A}" type="slidenum">
              <a:rPr lang="zh-CN" altLang="en-US"/>
              <a:pPr>
                <a:defRPr/>
              </a:pPr>
              <a:t>‹#›</a:t>
            </a:fld>
            <a:endParaRPr lang="en-US" altLang="zh-CN"/>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0111870-AA90-490C-A807-CED1C565F59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730240B-D774-4A5B-975F-8FAC8EEF4EF3}"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6845D308-4927-4C9D-974F-FE7CB13F1AFC}"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44EA8452-4BF2-44B9-8931-95287FC37002}"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776247BC-5F02-4B08-8F4E-836E61035D2D}"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1A7992A9-8956-46EF-A7A8-17D3B862A68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B8BC9CF6-6902-4CE0-9682-1ADE0A649B9F}"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899E1C8-0E6C-47CB-9C8F-066517D9CE5A}"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DAB7EAD8-5F64-4966-9209-2398F567666B}"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a:solidFill>
                  <a:srgbClr val="FFFFFF"/>
                </a:solidFill>
              </a:rPr>
              <a:t>www.capinfo.com.cn                                                                                                                                                                      </a:t>
            </a:r>
            <a:fld id="{9456F67D-CEA8-4E08-9014-9BF76C4F33C5}" type="slidenum">
              <a:rPr lang="zh-CN" altLang="en-US">
                <a:solidFill>
                  <a:srgbClr val="FFFFFF"/>
                </a:solidFill>
              </a:rPr>
              <a:pPr>
                <a:defRPr/>
              </a:pPr>
              <a:t>‹#›</a:t>
            </a:fld>
            <a:endParaRPr lang="en-US" altLang="zh-CN">
              <a:solidFill>
                <a:srgbClr val="FFFFFF"/>
              </a:solidFill>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t>www.capinfo.com.cn                                                                                                                                                                      </a:t>
            </a:r>
            <a:fld id="{393EC639-D994-4716-8FBF-CDE19BF89EBB}"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87"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a:solidFill>
                  <a:srgbClr val="FFFFFF"/>
                </a:solidFill>
              </a:rPr>
              <a:t>www.capinfo.com.cn                                                                                                                                                                      </a:t>
            </a:r>
            <a:fld id="{393EC639-D994-4716-8FBF-CDE19BF89EBB}" type="slidenum">
              <a:rPr lang="zh-CN" altLang="en-US">
                <a:solidFill>
                  <a:srgbClr val="FFFFFF"/>
                </a:solidFill>
              </a:rPr>
              <a:pPr>
                <a:defRPr/>
              </a:pPr>
              <a:t>‹#›</a:t>
            </a:fld>
            <a:endParaRPr lang="en-US" altLang="zh-CN">
              <a:solidFill>
                <a:srgbClr val="FFFFFF"/>
              </a:solidFill>
            </a:endParaRPr>
          </a:p>
        </p:txBody>
      </p:sp>
    </p:spTree>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6.xml"/></Relationships>
</file>

<file path=ppt/slides/_rels/slide10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7.xml"/></Relationships>
</file>

<file path=ppt/slides/_rels/slide10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7.xml"/></Relationships>
</file>

<file path=ppt/slides/_rels/slide10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8.xml"/></Relationships>
</file>

<file path=ppt/slides/_rels/slide10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8.xml"/></Relationships>
</file>

<file path=ppt/slides/_rels/slide10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6.xml"/></Relationships>
</file>

<file path=ppt/slides/_rels/slide11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8.xml"/></Relationships>
</file>

<file path=ppt/slides/_rels/slide11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8.xml"/></Relationships>
</file>

<file path=ppt/slides/_rels/slide1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6.xml"/></Relationships>
</file>

<file path=ppt/slides/_rels/slide12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9.xml"/></Relationships>
</file>

<file path=ppt/slides/_rels/slide12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9.xml"/></Relationships>
</file>

<file path=ppt/slides/_rels/slide12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9.xml"/></Relationships>
</file>

<file path=ppt/slides/_rels/slide12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9.xml"/></Relationships>
</file>

<file path=ppt/slides/_rels/slide1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0.xml"/></Relationships>
</file>

<file path=ppt/slides/_rels/slide13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90.xml"/></Relationships>
</file>

<file path=ppt/slides/_rels/slide13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90.xml"/></Relationships>
</file>

<file path=ppt/slides/_rels/slide13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90.xml"/></Relationships>
</file>

<file path=ppt/slides/_rels/slide13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1.xml"/></Relationships>
</file>

<file path=ppt/slides/_rels/slide13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01.xml"/></Relationships>
</file>

<file path=ppt/slides/_rels/slide13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01.xml"/></Relationships>
</file>

<file path=ppt/slides/_rels/slide13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01.xml"/></Relationships>
</file>

<file path=ppt/slides/_rels/slide13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01.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01.xml"/></Relationships>
</file>

<file path=ppt/slides/_rels/slide14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01.xml"/></Relationships>
</file>

<file path=ppt/slides/_rels/slide14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01.xml"/></Relationships>
</file>

<file path=ppt/slides/_rels/slide1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2.xml"/></Relationships>
</file>

<file path=ppt/slides/_rels/slide145.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23.xml"/></Relationships>
</file>

<file path=ppt/slides/_rels/slide15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4.xml"/></Relationships>
</file>

<file path=ppt/slides/_rels/slide15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5.xml"/></Relationships>
</file>

<file path=ppt/slides/_rels/slide16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45.xml"/></Relationships>
</file>

<file path=ppt/slides/_rels/slide16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45.xml"/></Relationships>
</file>

<file path=ppt/slides/_rels/slide16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6.xml"/></Relationships>
</file>

<file path=ppt/slides/_rels/slide16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56.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56.xml"/></Relationships>
</file>

<file path=ppt/slides/_rels/slide17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56.xml"/></Relationships>
</file>

<file path=ppt/slides/_rels/slide17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6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6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7.xml"/></Relationships>
</file>

<file path=ppt/slides/_rels/slide9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7.xml"/></Relationships>
</file>

<file path=ppt/slides/_rels/slide9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7.xml"/></Relationships>
</file>

<file path=ppt/slides/_rels/slide9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7.xml"/></Relationships>
</file>

<file path=ppt/slides/_rels/slide9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1331640" y="3717032"/>
            <a:ext cx="6553200" cy="1008112"/>
          </a:xfrm>
          <a:effectLst>
            <a:outerShdw blurRad="50800" dist="38100" dir="5400000" algn="t" rotWithShape="0">
              <a:prstClr val="black">
                <a:alpha val="40000"/>
              </a:prstClr>
            </a:outerShdw>
            <a:reflection blurRad="6350" stA="50000" endA="300" endPos="55000" dir="5400000" sy="-100000" algn="bl" rotWithShape="0"/>
          </a:effectLst>
        </p:spPr>
        <p:txBody>
          <a:bodyPr/>
          <a:lstStyle/>
          <a:p>
            <a:r>
              <a:rPr lang="zh-CN" altLang="en-US" sz="4400" b="1" dirty="0" smtClean="0">
                <a:solidFill>
                  <a:srgbClr val="FFC000"/>
                </a:solidFill>
                <a:effectLst>
                  <a:outerShdw blurRad="50800" dist="38100" dir="8100000" algn="tr" rotWithShape="0">
                    <a:prstClr val="black">
                      <a:alpha val="40000"/>
                    </a:prstClr>
                  </a:outerShdw>
                </a:effectLst>
              </a:rPr>
              <a:t>培训教程</a:t>
            </a:r>
            <a:endParaRPr lang="en-US" altLang="zh-CN" sz="4400" b="1" dirty="0" smtClean="0">
              <a:solidFill>
                <a:srgbClr val="FFC000"/>
              </a:solidFill>
              <a:effectLst>
                <a:outerShdw blurRad="50800" dist="38100" dir="8100000" algn="tr" rotWithShape="0">
                  <a:prstClr val="black">
                    <a:alpha val="40000"/>
                  </a:prstClr>
                </a:outerShdw>
              </a:effectLst>
            </a:endParaRPr>
          </a:p>
        </p:txBody>
      </p:sp>
      <p:sp>
        <p:nvSpPr>
          <p:cNvPr id="2050" name="Rectangle 2"/>
          <p:cNvSpPr>
            <a:spLocks noGrp="1" noChangeArrowheads="1"/>
          </p:cNvSpPr>
          <p:nvPr>
            <p:ph type="ctrTitle"/>
          </p:nvPr>
        </p:nvSpPr>
        <p:spPr>
          <a:xfrm>
            <a:off x="0" y="1844824"/>
            <a:ext cx="9144000" cy="1584176"/>
          </a:xfrm>
          <a:effectLst>
            <a:outerShdw blurRad="50800" dist="38100" dir="5400000" algn="t" rotWithShape="0">
              <a:prstClr val="black">
                <a:alpha val="40000"/>
              </a:prstClr>
            </a:outerShdw>
          </a:effectLst>
        </p:spPr>
        <p:txBody>
          <a:bodyPr/>
          <a:lstStyle/>
          <a:p>
            <a:r>
              <a:rPr lang="zh-CN" altLang="en-US" sz="4400" dirty="0" smtClean="0"/>
              <a:t>中国职工保险互助会北京办事处</a:t>
            </a:r>
            <a:r>
              <a:rPr lang="en-US" altLang="zh-CN" sz="4400" dirty="0" smtClean="0"/>
              <a:t/>
            </a:r>
            <a:br>
              <a:rPr lang="en-US" altLang="zh-CN" sz="4400" dirty="0" smtClean="0"/>
            </a:br>
            <a:r>
              <a:rPr lang="zh-CN" altLang="en-US" sz="4400" dirty="0" smtClean="0"/>
              <a:t>业务管理系统</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20" y="571480"/>
            <a:ext cx="1071570" cy="985131"/>
          </a:xfrm>
          <a:prstGeom prst="rect">
            <a:avLst/>
          </a:prstGeom>
          <a:noFill/>
          <a:ln w="9525">
            <a:noFill/>
            <a:miter lim="800000"/>
            <a:headEnd/>
            <a:tailEnd/>
          </a:ln>
        </p:spPr>
      </p:pic>
      <p:sp>
        <p:nvSpPr>
          <p:cNvPr id="7" name="TextBox 6"/>
          <p:cNvSpPr txBox="1"/>
          <p:nvPr/>
        </p:nvSpPr>
        <p:spPr>
          <a:xfrm>
            <a:off x="7308304" y="6021288"/>
            <a:ext cx="1584176" cy="369332"/>
          </a:xfrm>
          <a:prstGeom prst="rect">
            <a:avLst/>
          </a:prstGeom>
          <a:noFill/>
        </p:spPr>
        <p:txBody>
          <a:bodyPr wrap="square" rtlCol="0">
            <a:spAutoFit/>
          </a:bodyPr>
          <a:lstStyle/>
          <a:p>
            <a:r>
              <a:rPr lang="zh-CN" altLang="en-US" dirty="0" smtClean="0"/>
              <a:t>版本：</a:t>
            </a:r>
            <a:r>
              <a:rPr lang="en-US" altLang="zh-CN" dirty="0" smtClean="0"/>
              <a:t>1.0.0</a:t>
            </a:r>
            <a:endParaRPr lang="zh-CN" alt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10</a:t>
            </a:fld>
            <a:endParaRPr lang="en-US" altLang="zh-CN" dirty="0">
              <a:solidFill>
                <a:srgbClr val="FFFFFF"/>
              </a:solidFill>
            </a:endParaRPr>
          </a:p>
        </p:txBody>
      </p:sp>
      <p:grpSp>
        <p:nvGrpSpPr>
          <p:cNvPr id="2" name="Group 8"/>
          <p:cNvGrpSpPr>
            <a:grpSpLocks/>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2</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headEnd/>
              <a:tailEnd/>
            </a:ln>
          </p:spPr>
          <p:txBody>
            <a:bodyPr>
              <a:spAutoFit/>
            </a:bodyPr>
            <a:lstStyle/>
            <a:p>
              <a:pPr fontAlgn="auto">
                <a:spcBef>
                  <a:spcPts val="0"/>
                </a:spcBef>
                <a:spcAft>
                  <a:spcPts val="0"/>
                </a:spcAft>
                <a:defRPr/>
              </a:pPr>
              <a:r>
                <a:rPr lang="zh-CN" altLang="en-US" sz="2400" kern="0" dirty="0" smtClean="0">
                  <a:solidFill>
                    <a:srgbClr val="000000"/>
                  </a:solidFill>
                  <a:latin typeface="Calibri" pitchFamily="34" charset="0"/>
                </a:rPr>
                <a:t>系统登录</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切换用户</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 y="836712"/>
            <a:ext cx="9143999" cy="5760640"/>
          </a:xfrm>
          <a:prstGeom prst="rect">
            <a:avLst/>
          </a:prstGeom>
          <a:noFill/>
          <a:ln w="9525">
            <a:noFill/>
            <a:miter lim="800000"/>
            <a:headEnd/>
            <a:tailEnd/>
          </a:ln>
        </p:spPr>
      </p:pic>
      <p:sp>
        <p:nvSpPr>
          <p:cNvPr id="4403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29BF6166-6787-4F2E-B0EA-F444B282B46F}" type="slidenum">
              <a:rPr lang="zh-CN" altLang="en-US" smtClean="0"/>
              <a:pPr>
                <a:defRPr/>
              </a:pPr>
              <a:t>100</a:t>
            </a:fld>
            <a:endParaRPr lang="en-US" altLang="zh-CN"/>
          </a:p>
        </p:txBody>
      </p:sp>
      <p:sp>
        <p:nvSpPr>
          <p:cNvPr id="8" name="圆角矩形标注 4"/>
          <p:cNvSpPr>
            <a:spLocks noChangeArrowheads="1"/>
          </p:cNvSpPr>
          <p:nvPr/>
        </p:nvSpPr>
        <p:spPr bwMode="auto">
          <a:xfrm>
            <a:off x="4644008" y="5157192"/>
            <a:ext cx="3744416" cy="1224136"/>
          </a:xfrm>
          <a:prstGeom prst="wedgeRectCallout">
            <a:avLst>
              <a:gd name="adj1" fmla="val -70933"/>
              <a:gd name="adj2" fmla="val -6275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如果提示有投保失败人员，请下载该批量投保失败人员名单</a:t>
            </a:r>
            <a:r>
              <a:rPr lang="en-US" altLang="zh-CN" sz="2400" b="0" dirty="0" smtClean="0">
                <a:solidFill>
                  <a:schemeClr val="tx2">
                    <a:lumMod val="95000"/>
                    <a:lumOff val="5000"/>
                  </a:schemeClr>
                </a:solidFill>
                <a:latin typeface="华文中宋" pitchFamily="2" charset="-122"/>
                <a:ea typeface="华文中宋" pitchFamily="2" charset="-122"/>
              </a:rPr>
              <a:t>Excel</a:t>
            </a:r>
            <a:r>
              <a:rPr lang="zh-CN" altLang="en-US" sz="2400" b="0" dirty="0" smtClean="0">
                <a:solidFill>
                  <a:schemeClr val="tx2">
                    <a:lumMod val="95000"/>
                    <a:lumOff val="5000"/>
                  </a:schemeClr>
                </a:solidFill>
                <a:latin typeface="华文中宋" pitchFamily="2" charset="-122"/>
                <a:ea typeface="华文中宋" pitchFamily="2" charset="-122"/>
              </a:rPr>
              <a:t>文件。</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圆角矩形标注 4"/>
          <p:cNvSpPr>
            <a:spLocks noChangeArrowheads="1"/>
          </p:cNvSpPr>
          <p:nvPr/>
        </p:nvSpPr>
        <p:spPr bwMode="auto">
          <a:xfrm>
            <a:off x="1907704" y="2132856"/>
            <a:ext cx="4176464" cy="1224136"/>
          </a:xfrm>
          <a:prstGeom prst="wedgeRectCallout">
            <a:avLst>
              <a:gd name="adj1" fmla="val -43323"/>
              <a:gd name="adj2" fmla="val -8845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进入投保管理界面中可查询到刚生成的会员投保单（新建状态）</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29BF6166-6787-4F2E-B0EA-F444B282B46F}" type="slidenum">
              <a:rPr lang="zh-CN" altLang="en-US" smtClean="0"/>
              <a:pPr>
                <a:defRPr/>
              </a:pPr>
              <a:t>101</a:t>
            </a:fld>
            <a:endParaRPr lang="en-US" altLang="zh-CN"/>
          </a:p>
        </p:txBody>
      </p:sp>
      <p:pic>
        <p:nvPicPr>
          <p:cNvPr id="5122"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10" name="Text Box 3"/>
          <p:cNvSpPr txBox="1">
            <a:spLocks noChangeArrowheads="1"/>
          </p:cNvSpPr>
          <p:nvPr/>
        </p:nvSpPr>
        <p:spPr bwMode="auto">
          <a:xfrm>
            <a:off x="2555776" y="3717032"/>
            <a:ext cx="4175919" cy="52322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ctr"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会员新投保</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信息</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
        <p:nvSpPr>
          <p:cNvPr id="11" name="矩形 10"/>
          <p:cNvSpPr>
            <a:spLocks noChangeArrowheads="1"/>
          </p:cNvSpPr>
          <p:nvPr/>
        </p:nvSpPr>
        <p:spPr bwMode="auto">
          <a:xfrm>
            <a:off x="4355976" y="4725144"/>
            <a:ext cx="4429125" cy="122413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说明：会员状态只有是财务确认和打印生效状态的才能进行该批量投保操作。</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102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网上逐个添加新投保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网上逐个添加新投保</a:t>
            </a:r>
          </a:p>
        </p:txBody>
      </p:sp>
      <p:sp>
        <p:nvSpPr>
          <p:cNvPr id="4" name="日期占位符 3"/>
          <p:cNvSpPr>
            <a:spLocks noGrp="1"/>
          </p:cNvSpPr>
          <p:nvPr>
            <p:ph type="dt" sz="quarter" idx="10"/>
          </p:nvPr>
        </p:nvSpPr>
        <p:spPr/>
        <p:txBody>
          <a:bodyPr/>
          <a:lstStyle/>
          <a:p>
            <a:pPr>
              <a:defRPr/>
            </a:pPr>
            <a:r>
              <a:rPr lang="en-US" altLang="zh-CN" smtClean="0"/>
              <a:t>www.capinfo.com.cn                                                                                                                                                                      </a:t>
            </a:r>
            <a:fld id="{D83201AB-C42F-4E69-8F7A-1DDD39A6AEA0}" type="slidenum">
              <a:rPr lang="zh-CN" altLang="en-US" smtClean="0"/>
              <a:pPr>
                <a:defRPr/>
              </a:pPr>
              <a:t>103</a:t>
            </a:fld>
            <a:endParaRPr lang="en-US" altLang="zh-CN"/>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30CB6940-2518-4471-B7EB-068A8436D1C9}" type="slidenum">
              <a:rPr lang="zh-CN" altLang="en-US" smtClean="0"/>
              <a:pPr>
                <a:defRPr/>
              </a:pPr>
              <a:t>104</a:t>
            </a:fld>
            <a:endParaRPr lang="en-US" altLang="zh-CN"/>
          </a:p>
        </p:txBody>
      </p:sp>
      <p:sp>
        <p:nvSpPr>
          <p:cNvPr id="8" name="圆角矩形标注 4"/>
          <p:cNvSpPr>
            <a:spLocks noChangeArrowheads="1"/>
          </p:cNvSpPr>
          <p:nvPr/>
        </p:nvSpPr>
        <p:spPr bwMode="auto">
          <a:xfrm>
            <a:off x="2843808" y="2708921"/>
            <a:ext cx="2448271" cy="648072"/>
          </a:xfrm>
          <a:prstGeom prst="wedgeRectCallout">
            <a:avLst>
              <a:gd name="adj1" fmla="val 39391"/>
              <a:gd name="adj2" fmla="val -1733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点击添加按钮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836712"/>
            <a:ext cx="9165187" cy="5760640"/>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30CB6940-2518-4471-B7EB-068A8436D1C9}" type="slidenum">
              <a:rPr lang="zh-CN" altLang="en-US" smtClean="0"/>
              <a:pPr>
                <a:defRPr/>
              </a:pPr>
              <a:t>105</a:t>
            </a:fld>
            <a:endParaRPr lang="en-US" altLang="zh-CN"/>
          </a:p>
        </p:txBody>
      </p:sp>
      <p:sp>
        <p:nvSpPr>
          <p:cNvPr id="7" name="圆角矩形标注 4"/>
          <p:cNvSpPr>
            <a:spLocks noChangeArrowheads="1"/>
          </p:cNvSpPr>
          <p:nvPr/>
        </p:nvSpPr>
        <p:spPr bwMode="auto">
          <a:xfrm>
            <a:off x="1403648" y="1772816"/>
            <a:ext cx="2880319" cy="936104"/>
          </a:xfrm>
          <a:prstGeom prst="wedgeRectCallout">
            <a:avLst>
              <a:gd name="adj1" fmla="val 53442"/>
              <a:gd name="adj2" fmla="val 1001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选择产品名称下拉列表中的险种。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5940152" y="1700808"/>
            <a:ext cx="2808312" cy="936104"/>
          </a:xfrm>
          <a:prstGeom prst="wedgeRectCallout">
            <a:avLst>
              <a:gd name="adj1" fmla="val -45973"/>
              <a:gd name="adj2" fmla="val 1388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输入会员的身份证号或会员证号</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10" name="矩形 9"/>
          <p:cNvSpPr/>
          <p:nvPr/>
        </p:nvSpPr>
        <p:spPr bwMode="auto">
          <a:xfrm>
            <a:off x="2195736" y="3573016"/>
            <a:ext cx="4680520" cy="122413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30CB6940-2518-4471-B7EB-068A8436D1C9}" type="slidenum">
              <a:rPr lang="zh-CN" altLang="en-US" smtClean="0"/>
              <a:pPr>
                <a:defRPr/>
              </a:pPr>
              <a:t>106</a:t>
            </a:fld>
            <a:endParaRPr lang="en-US" altLang="zh-CN"/>
          </a:p>
        </p:txBody>
      </p:sp>
      <p:sp>
        <p:nvSpPr>
          <p:cNvPr id="8" name="圆角矩形标注 4"/>
          <p:cNvSpPr>
            <a:spLocks noChangeArrowheads="1"/>
          </p:cNvSpPr>
          <p:nvPr/>
        </p:nvSpPr>
        <p:spPr bwMode="auto">
          <a:xfrm>
            <a:off x="467544" y="5589240"/>
            <a:ext cx="2448272" cy="792088"/>
          </a:xfrm>
          <a:prstGeom prst="wedgeRectCallout">
            <a:avLst>
              <a:gd name="adj1" fmla="val 47209"/>
              <a:gd name="adj2" fmla="val -1030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输入该会员投保金额</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圆角矩形标注 4"/>
          <p:cNvSpPr>
            <a:spLocks noChangeArrowheads="1"/>
          </p:cNvSpPr>
          <p:nvPr/>
        </p:nvSpPr>
        <p:spPr bwMode="auto">
          <a:xfrm>
            <a:off x="539552" y="2420888"/>
            <a:ext cx="2880319" cy="936104"/>
          </a:xfrm>
          <a:prstGeom prst="wedgeRectCallout">
            <a:avLst>
              <a:gd name="adj1" fmla="val 53442"/>
              <a:gd name="adj2" fmla="val 1001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核查会员信息是否正确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1" name="圆角矩形标注 4"/>
          <p:cNvSpPr>
            <a:spLocks noChangeArrowheads="1"/>
          </p:cNvSpPr>
          <p:nvPr/>
        </p:nvSpPr>
        <p:spPr bwMode="auto">
          <a:xfrm>
            <a:off x="2123728" y="5589240"/>
            <a:ext cx="2448272" cy="792088"/>
          </a:xfrm>
          <a:prstGeom prst="wedgeRectCallout">
            <a:avLst>
              <a:gd name="adj1" fmla="val 47209"/>
              <a:gd name="adj2" fmla="val -1030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或输入</a:t>
            </a:r>
            <a:r>
              <a:rPr lang="zh-CN" altLang="en-US" sz="2400" b="0" dirty="0" smtClean="0">
                <a:solidFill>
                  <a:schemeClr val="tx2">
                    <a:lumMod val="95000"/>
                    <a:lumOff val="5000"/>
                  </a:schemeClr>
                </a:solidFill>
                <a:latin typeface="华文中宋" pitchFamily="2" charset="-122"/>
                <a:ea typeface="华文中宋" pitchFamily="2" charset="-122"/>
              </a:rPr>
              <a:t>该会员投保份数</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圆角矩形标注 4"/>
          <p:cNvSpPr>
            <a:spLocks noChangeArrowheads="1"/>
          </p:cNvSpPr>
          <p:nvPr/>
        </p:nvSpPr>
        <p:spPr bwMode="auto">
          <a:xfrm>
            <a:off x="5940152" y="5517232"/>
            <a:ext cx="2448272" cy="864096"/>
          </a:xfrm>
          <a:prstGeom prst="wedgeRectCallout">
            <a:avLst>
              <a:gd name="adj1" fmla="val -44860"/>
              <a:gd name="adj2" fmla="val -12098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输入预期生效时间（可选输）</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5" name="AutoShape 5"/>
          <p:cNvSpPr>
            <a:spLocks noChangeArrowheads="1"/>
          </p:cNvSpPr>
          <p:nvPr/>
        </p:nvSpPr>
        <p:spPr bwMode="auto">
          <a:xfrm>
            <a:off x="4644008" y="1124744"/>
            <a:ext cx="4032250" cy="1206500"/>
          </a:xfrm>
          <a:prstGeom prst="wedgeRectCallout">
            <a:avLst>
              <a:gd name="adj1" fmla="val -37699"/>
              <a:gd name="adj2" fmla="val 10363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保存并创建下一个</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按钮，将继续录入下一个会员投保信息。</a:t>
            </a:r>
          </a:p>
        </p:txBody>
      </p:sp>
      <p:sp>
        <p:nvSpPr>
          <p:cNvPr id="16" name="AutoShape 6"/>
          <p:cNvSpPr>
            <a:spLocks noChangeArrowheads="1"/>
          </p:cNvSpPr>
          <p:nvPr/>
        </p:nvSpPr>
        <p:spPr bwMode="auto">
          <a:xfrm>
            <a:off x="3635896" y="1412776"/>
            <a:ext cx="4032448" cy="841375"/>
          </a:xfrm>
          <a:prstGeom prst="wedgeRectCallout">
            <a:avLst>
              <a:gd name="adj1" fmla="val -1012"/>
              <a:gd name="adj2" fmla="val 13213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smtClean="0">
                <a:ln>
                  <a:noFill/>
                </a:ln>
                <a:solidFill>
                  <a:srgbClr val="003399"/>
                </a:solidFill>
                <a:effectLst/>
                <a:uLnTx/>
                <a:uFillTx/>
                <a:latin typeface="华文中宋" pitchFamily="2" charset="-122"/>
                <a:ea typeface="华文中宋" pitchFamily="2" charset="-122"/>
              </a:rPr>
              <a:t>保存并退出</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按钮</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，将结束会员投保录入。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8"/>
                                        </p:tgtEl>
                                        <p:attrNameLst>
                                          <p:attrName>style.visibility</p:attrName>
                                        </p:attrNameLst>
                                      </p:cBhvr>
                                      <p:to>
                                        <p:strVal val="hidden"/>
                                      </p:to>
                                    </p:set>
                                  </p:childTnLst>
                                </p:cTn>
                              </p:par>
                            </p:childTnLst>
                          </p:cTn>
                        </p:par>
                        <p:par>
                          <p:cTn id="20" fill="hold">
                            <p:stCondLst>
                              <p:cond delay="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16"/>
                                        </p:tgtEl>
                                        <p:attrNameLst>
                                          <p:attrName>style.visibility</p:attrName>
                                        </p:attrNameLst>
                                      </p:cBhvr>
                                      <p:to>
                                        <p:strVal val="hidden"/>
                                      </p:to>
                                    </p:set>
                                  </p:childTnLst>
                                </p:cTn>
                              </p:par>
                            </p:childTnLst>
                          </p:cTn>
                        </p:par>
                        <p:par>
                          <p:cTn id="38" fill="hold">
                            <p:stCondLst>
                              <p:cond delay="0"/>
                            </p:stCondLst>
                            <p:childTnLst>
                              <p:par>
                                <p:cTn id="39" presetID="3" presetClass="entr" presetSubtype="1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linds(horizontal)">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P spid="8" grpId="1" animBg="1"/>
      <p:bldP spid="7" grpId="0" animBg="1"/>
      <p:bldP spid="11" grpId="0" animBg="1"/>
      <p:bldP spid="12" grpId="0" animBg="1"/>
      <p:bldP spid="15" grpId="0" animBg="1"/>
      <p:bldP spid="16" grpId="0" animBg="1"/>
      <p:bldP spid="16" grpId="1" animBg="1"/>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107</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批量续转投保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批量续转投保</a:t>
            </a:r>
          </a:p>
        </p:txBody>
      </p:sp>
      <p:sp>
        <p:nvSpPr>
          <p:cNvPr id="4" name="日期占位符 3"/>
          <p:cNvSpPr>
            <a:spLocks noGrp="1"/>
          </p:cNvSpPr>
          <p:nvPr>
            <p:ph type="dt" sz="quarter" idx="10"/>
          </p:nvPr>
        </p:nvSpPr>
        <p:spPr/>
        <p:txBody>
          <a:bodyPr/>
          <a:lstStyle/>
          <a:p>
            <a:pPr>
              <a:defRPr/>
            </a:pPr>
            <a:r>
              <a:rPr lang="en-US" altLang="zh-CN" smtClean="0"/>
              <a:t>www.capinfo.com.cn                                                                                                                                                                      </a:t>
            </a:r>
            <a:fld id="{D83201AB-C42F-4E69-8F7A-1DDD39A6AEA0}" type="slidenum">
              <a:rPr lang="zh-CN" altLang="en-US" smtClean="0"/>
              <a:pPr>
                <a:defRPr/>
              </a:pPr>
              <a:t>108</a:t>
            </a:fld>
            <a:endParaRPr lang="en-US" altLang="zh-CN"/>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 name="矩形 5"/>
          <p:cNvSpPr/>
          <p:nvPr/>
        </p:nvSpPr>
        <p:spPr bwMode="auto">
          <a:xfrm>
            <a:off x="395536" y="1988840"/>
            <a:ext cx="7704856" cy="158417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批量续转投保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30CB6940-2518-4471-B7EB-068A8436D1C9}" type="slidenum">
              <a:rPr lang="zh-CN" altLang="en-US" smtClean="0"/>
              <a:pPr>
                <a:defRPr/>
              </a:pPr>
              <a:t>109</a:t>
            </a:fld>
            <a:endParaRPr lang="en-US" altLang="zh-CN"/>
          </a:p>
        </p:txBody>
      </p:sp>
      <p:sp>
        <p:nvSpPr>
          <p:cNvPr id="8" name="圆角矩形标注 4"/>
          <p:cNvSpPr>
            <a:spLocks noChangeArrowheads="1"/>
          </p:cNvSpPr>
          <p:nvPr/>
        </p:nvSpPr>
        <p:spPr bwMode="auto">
          <a:xfrm>
            <a:off x="3635896" y="2636912"/>
            <a:ext cx="2952328" cy="648072"/>
          </a:xfrm>
          <a:prstGeom prst="wedgeRectCallout">
            <a:avLst>
              <a:gd name="adj1" fmla="val 21384"/>
              <a:gd name="adj2" fmla="val -1651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点击批量续转按钮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323528" y="4293096"/>
            <a:ext cx="4572000" cy="1152128"/>
          </a:xfrm>
          <a:prstGeom prst="wedgeRectCallout">
            <a:avLst>
              <a:gd name="adj1" fmla="val -8275"/>
              <a:gd name="adj2" fmla="val -13949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en-US" altLang="zh-CN" sz="2400" b="0" dirty="0" smtClean="0">
                <a:solidFill>
                  <a:schemeClr val="tx2">
                    <a:lumMod val="95000"/>
                    <a:lumOff val="5000"/>
                  </a:schemeClr>
                </a:solidFill>
                <a:latin typeface="华文中宋" pitchFamily="2" charset="-122"/>
                <a:ea typeface="华文中宋" pitchFamily="2" charset="-122"/>
              </a:rPr>
              <a:t>.</a:t>
            </a:r>
            <a:r>
              <a:rPr lang="zh-CN" altLang="en-US" sz="2400" dirty="0" smtClean="0">
                <a:solidFill>
                  <a:schemeClr val="tx2">
                    <a:lumMod val="95000"/>
                    <a:lumOff val="5000"/>
                  </a:schemeClr>
                </a:solidFill>
                <a:latin typeface="宋体" pitchFamily="2" charset="-122"/>
                <a:ea typeface="宋体" pitchFamily="2" charset="-122"/>
              </a:rPr>
              <a:t>输入搜索条件，根据搜索条件查询出将要进行批量续转的保单信息</a:t>
            </a:r>
            <a:endParaRPr lang="zh-CN" altLang="en-US" sz="2400" dirty="0">
              <a:solidFill>
                <a:schemeClr val="tx2">
                  <a:lumMod val="95000"/>
                  <a:lumOff val="5000"/>
                </a:schemeClr>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切换用户</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8CC31C36-CE81-4309-A539-77907E804C38}" type="slidenum">
              <a:rPr lang="zh-CN" altLang="en-US" smtClean="0"/>
              <a:pPr>
                <a:defRPr/>
              </a:pPr>
              <a:t>11</a:t>
            </a:fld>
            <a:endParaRPr lang="en-US" altLang="zh-CN"/>
          </a:p>
        </p:txBody>
      </p:sp>
      <p:pic>
        <p:nvPicPr>
          <p:cNvPr id="1027" name="Picture 3"/>
          <p:cNvPicPr>
            <a:picLocks noChangeAspect="1" noChangeArrowheads="1"/>
          </p:cNvPicPr>
          <p:nvPr/>
        </p:nvPicPr>
        <p:blipFill>
          <a:blip r:embed="rId2" cstate="print"/>
          <a:srcRect/>
          <a:stretch>
            <a:fillRect/>
          </a:stretch>
        </p:blipFill>
        <p:spPr bwMode="auto">
          <a:xfrm>
            <a:off x="0" y="836711"/>
            <a:ext cx="9144000" cy="5077069"/>
          </a:xfrm>
          <a:prstGeom prst="rect">
            <a:avLst/>
          </a:prstGeom>
          <a:noFill/>
          <a:ln w="9525">
            <a:noFill/>
            <a:miter lim="800000"/>
            <a:headEnd/>
            <a:tailEnd/>
          </a:ln>
        </p:spPr>
      </p:pic>
      <p:sp>
        <p:nvSpPr>
          <p:cNvPr id="9" name="圆角矩形标注 4"/>
          <p:cNvSpPr>
            <a:spLocks noChangeArrowheads="1"/>
          </p:cNvSpPr>
          <p:nvPr/>
        </p:nvSpPr>
        <p:spPr bwMode="auto">
          <a:xfrm>
            <a:off x="6660232" y="1628800"/>
            <a:ext cx="2088232" cy="648072"/>
          </a:xfrm>
          <a:prstGeom prst="wedgeRectCallout">
            <a:avLst>
              <a:gd name="adj1" fmla="val 51014"/>
              <a:gd name="adj2" fmla="val -10940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点击切换文字</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836711"/>
            <a:ext cx="9143999" cy="5760641"/>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批量续转投保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8084421-939C-4D9C-BE4B-E4A9D48D07D5}" type="slidenum">
              <a:rPr lang="zh-CN" altLang="en-US" smtClean="0"/>
              <a:pPr>
                <a:defRPr/>
              </a:pPr>
              <a:t>110</a:t>
            </a:fld>
            <a:endParaRPr lang="en-US" altLang="zh-CN"/>
          </a:p>
        </p:txBody>
      </p:sp>
      <p:sp>
        <p:nvSpPr>
          <p:cNvPr id="10" name="矩形 9"/>
          <p:cNvSpPr/>
          <p:nvPr/>
        </p:nvSpPr>
        <p:spPr bwMode="auto">
          <a:xfrm>
            <a:off x="0" y="4005064"/>
            <a:ext cx="8964488" cy="21602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1" name="矩形标注 10"/>
          <p:cNvSpPr>
            <a:spLocks noChangeArrowheads="1"/>
          </p:cNvSpPr>
          <p:nvPr/>
        </p:nvSpPr>
        <p:spPr bwMode="auto">
          <a:xfrm>
            <a:off x="683568" y="2780928"/>
            <a:ext cx="4429125" cy="810912"/>
          </a:xfrm>
          <a:prstGeom prst="wedgeRectCallout">
            <a:avLst>
              <a:gd name="adj1" fmla="val -43399"/>
              <a:gd name="adj2" fmla="val 15995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1"/>
                </a:solidFill>
                <a:latin typeface="华文中宋" pitchFamily="2" charset="-122"/>
                <a:ea typeface="华文中宋" pitchFamily="2" charset="-122"/>
              </a:rPr>
              <a:t>1</a:t>
            </a:r>
            <a:r>
              <a:rPr lang="en-US" altLang="zh-CN" sz="2400" b="0" dirty="0" smtClean="0">
                <a:solidFill>
                  <a:schemeClr val="tx1"/>
                </a:solidFill>
                <a:latin typeface="华文中宋" pitchFamily="2" charset="-122"/>
                <a:ea typeface="华文中宋" pitchFamily="2" charset="-122"/>
              </a:rPr>
              <a:t>.</a:t>
            </a:r>
            <a:r>
              <a:rPr lang="zh-CN" altLang="en-US" sz="2400" b="0" dirty="0" smtClean="0">
                <a:solidFill>
                  <a:schemeClr val="tx1"/>
                </a:solidFill>
                <a:latin typeface="华文中宋" pitchFamily="2" charset="-122"/>
                <a:ea typeface="华文中宋" pitchFamily="2" charset="-122"/>
              </a:rPr>
              <a:t>认真核查即将续转投保的人员明细。</a:t>
            </a:r>
            <a:endParaRPr lang="zh-CN" altLang="en-US" sz="2400" b="0" dirty="0">
              <a:solidFill>
                <a:schemeClr val="tx1"/>
              </a:solidFill>
              <a:latin typeface="华文中宋" pitchFamily="2" charset="-122"/>
              <a:ea typeface="华文中宋" pitchFamily="2" charset="-122"/>
            </a:endParaRPr>
          </a:p>
        </p:txBody>
      </p:sp>
      <p:sp>
        <p:nvSpPr>
          <p:cNvPr id="12" name="矩形标注 11"/>
          <p:cNvSpPr>
            <a:spLocks noChangeArrowheads="1"/>
          </p:cNvSpPr>
          <p:nvPr/>
        </p:nvSpPr>
        <p:spPr bwMode="auto">
          <a:xfrm>
            <a:off x="5724128" y="2564904"/>
            <a:ext cx="3024336" cy="467079"/>
          </a:xfrm>
          <a:prstGeom prst="wedgeRectCallout">
            <a:avLst>
              <a:gd name="adj1" fmla="val -47833"/>
              <a:gd name="adj2" fmla="val -19484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1"/>
                </a:solidFill>
                <a:latin typeface="华文中宋" pitchFamily="2" charset="-122"/>
                <a:ea typeface="华文中宋" pitchFamily="2" charset="-122"/>
              </a:rPr>
              <a:t>2.</a:t>
            </a:r>
            <a:r>
              <a:rPr lang="zh-CN" altLang="en-US" sz="2400" b="0" dirty="0" smtClean="0">
                <a:solidFill>
                  <a:schemeClr val="tx1"/>
                </a:solidFill>
                <a:latin typeface="华文中宋" pitchFamily="2" charset="-122"/>
                <a:ea typeface="华文中宋" pitchFamily="2" charset="-122"/>
              </a:rPr>
              <a:t>点击批量续转按钮。</a:t>
            </a:r>
            <a:endParaRPr lang="zh-CN" altLang="en-US" sz="2400" b="0" dirty="0">
              <a:solidFill>
                <a:schemeClr val="tx1"/>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7065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批量续传投保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A5C62B1F-A1D8-461B-BDD0-BE704DDE91DD}" type="slidenum">
              <a:rPr lang="zh-CN" altLang="en-US" smtClean="0"/>
              <a:pPr>
                <a:defRPr/>
              </a:pPr>
              <a:t>111</a:t>
            </a:fld>
            <a:endParaRPr lang="en-US" altLang="zh-CN"/>
          </a:p>
        </p:txBody>
      </p:sp>
      <p:sp>
        <p:nvSpPr>
          <p:cNvPr id="6" name="矩形标注 5"/>
          <p:cNvSpPr>
            <a:spLocks noChangeArrowheads="1"/>
          </p:cNvSpPr>
          <p:nvPr/>
        </p:nvSpPr>
        <p:spPr bwMode="auto">
          <a:xfrm>
            <a:off x="251520" y="3212976"/>
            <a:ext cx="2592288" cy="864096"/>
          </a:xfrm>
          <a:prstGeom prst="wedgeRectCallout">
            <a:avLst>
              <a:gd name="adj1" fmla="val 75555"/>
              <a:gd name="adj2" fmla="val 6988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dirty="0" smtClean="0">
                <a:solidFill>
                  <a:schemeClr val="tx2">
                    <a:lumMod val="95000"/>
                    <a:lumOff val="5000"/>
                  </a:schemeClr>
                </a:solidFill>
                <a:latin typeface="宋体" pitchFamily="2" charset="-122"/>
                <a:ea typeface="宋体" pitchFamily="2" charset="-122"/>
              </a:rPr>
              <a:t>2.</a:t>
            </a:r>
            <a:r>
              <a:rPr lang="zh-CN" altLang="en-US" sz="2400" dirty="0" smtClean="0">
                <a:solidFill>
                  <a:schemeClr val="tx2">
                    <a:lumMod val="95000"/>
                    <a:lumOff val="5000"/>
                  </a:schemeClr>
                </a:solidFill>
                <a:latin typeface="宋体" pitchFamily="2" charset="-122"/>
                <a:ea typeface="宋体" pitchFamily="2" charset="-122"/>
              </a:rPr>
              <a:t>可以选择按</a:t>
            </a:r>
            <a:r>
              <a:rPr lang="zh-CN" altLang="en-US" sz="2400" dirty="0">
                <a:solidFill>
                  <a:schemeClr val="tx2">
                    <a:lumMod val="95000"/>
                    <a:lumOff val="5000"/>
                  </a:schemeClr>
                </a:solidFill>
                <a:latin typeface="宋体" pitchFamily="2" charset="-122"/>
                <a:ea typeface="宋体" pitchFamily="2" charset="-122"/>
              </a:rPr>
              <a:t>原保单金额续</a:t>
            </a:r>
            <a:r>
              <a:rPr lang="zh-CN" altLang="en-US" sz="2400" dirty="0" smtClean="0">
                <a:solidFill>
                  <a:schemeClr val="tx2">
                    <a:lumMod val="95000"/>
                    <a:lumOff val="5000"/>
                  </a:schemeClr>
                </a:solidFill>
                <a:latin typeface="宋体" pitchFamily="2" charset="-122"/>
                <a:ea typeface="宋体" pitchFamily="2" charset="-122"/>
              </a:rPr>
              <a:t>传</a:t>
            </a:r>
            <a:endParaRPr lang="zh-CN" altLang="en-US" sz="2400" dirty="0">
              <a:solidFill>
                <a:schemeClr val="tx2">
                  <a:lumMod val="95000"/>
                  <a:lumOff val="5000"/>
                </a:schemeClr>
              </a:solidFill>
              <a:latin typeface="宋体" pitchFamily="2" charset="-122"/>
              <a:ea typeface="宋体" pitchFamily="2" charset="-122"/>
            </a:endParaRPr>
          </a:p>
        </p:txBody>
      </p:sp>
      <p:sp>
        <p:nvSpPr>
          <p:cNvPr id="7" name="矩形标注 6"/>
          <p:cNvSpPr>
            <a:spLocks noChangeArrowheads="1"/>
          </p:cNvSpPr>
          <p:nvPr/>
        </p:nvSpPr>
        <p:spPr bwMode="auto">
          <a:xfrm>
            <a:off x="251520" y="1340768"/>
            <a:ext cx="4644008" cy="1656184"/>
          </a:xfrm>
          <a:prstGeom prst="wedgeRectCallout">
            <a:avLst>
              <a:gd name="adj1" fmla="val 55173"/>
              <a:gd name="adj2" fmla="val 1138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dirty="0" smtClean="0">
                <a:solidFill>
                  <a:schemeClr val="tx2">
                    <a:lumMod val="95000"/>
                    <a:lumOff val="5000"/>
                  </a:schemeClr>
                </a:solidFill>
                <a:latin typeface="宋体" pitchFamily="2" charset="-122"/>
                <a:ea typeface="宋体" pitchFamily="2" charset="-122"/>
              </a:rPr>
              <a:t>1.</a:t>
            </a:r>
            <a:r>
              <a:rPr lang="zh-CN" altLang="en-US" sz="2400" dirty="0">
                <a:solidFill>
                  <a:schemeClr val="tx2">
                    <a:lumMod val="95000"/>
                    <a:lumOff val="5000"/>
                  </a:schemeClr>
                </a:solidFill>
                <a:latin typeface="宋体" pitchFamily="2" charset="-122"/>
                <a:ea typeface="宋体" pitchFamily="2" charset="-122"/>
              </a:rPr>
              <a:t>系统默认产品为查询时的产品信息，但系统提供使用查询出的人员名单投保其他险种，只需手工选择产品信息即可</a:t>
            </a:r>
          </a:p>
        </p:txBody>
      </p:sp>
      <p:sp>
        <p:nvSpPr>
          <p:cNvPr id="8" name="矩形标注 7"/>
          <p:cNvSpPr>
            <a:spLocks noChangeArrowheads="1"/>
          </p:cNvSpPr>
          <p:nvPr/>
        </p:nvSpPr>
        <p:spPr bwMode="auto">
          <a:xfrm>
            <a:off x="5580112" y="2132856"/>
            <a:ext cx="2736304" cy="926976"/>
          </a:xfrm>
          <a:prstGeom prst="wedgeRectCallout">
            <a:avLst>
              <a:gd name="adj1" fmla="val -47007"/>
              <a:gd name="adj2" fmla="val 1216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dirty="0" smtClean="0">
                <a:solidFill>
                  <a:schemeClr val="tx2">
                    <a:lumMod val="95000"/>
                    <a:lumOff val="5000"/>
                  </a:schemeClr>
                </a:solidFill>
                <a:latin typeface="宋体" pitchFamily="2" charset="-122"/>
                <a:ea typeface="宋体" pitchFamily="2" charset="-122"/>
              </a:rPr>
              <a:t>4.</a:t>
            </a:r>
            <a:r>
              <a:rPr lang="zh-CN" altLang="en-US" sz="2400" dirty="0" smtClean="0">
                <a:solidFill>
                  <a:schemeClr val="tx2">
                    <a:lumMod val="95000"/>
                    <a:lumOff val="5000"/>
                  </a:schemeClr>
                </a:solidFill>
                <a:latin typeface="宋体" pitchFamily="2" charset="-122"/>
                <a:ea typeface="宋体" pitchFamily="2" charset="-122"/>
              </a:rPr>
              <a:t>点击确认保存按钮，生成投保信息</a:t>
            </a:r>
            <a:endParaRPr lang="zh-CN" altLang="en-US" sz="2400" dirty="0">
              <a:solidFill>
                <a:schemeClr val="tx2">
                  <a:lumMod val="95000"/>
                  <a:lumOff val="5000"/>
                </a:schemeClr>
              </a:solidFill>
              <a:latin typeface="宋体" pitchFamily="2" charset="-122"/>
              <a:ea typeface="宋体" pitchFamily="2" charset="-122"/>
            </a:endParaRPr>
          </a:p>
        </p:txBody>
      </p:sp>
      <p:sp>
        <p:nvSpPr>
          <p:cNvPr id="10" name="矩形标注 9"/>
          <p:cNvSpPr>
            <a:spLocks noChangeArrowheads="1"/>
          </p:cNvSpPr>
          <p:nvPr/>
        </p:nvSpPr>
        <p:spPr bwMode="auto">
          <a:xfrm>
            <a:off x="5292080" y="4797152"/>
            <a:ext cx="3097485" cy="936104"/>
          </a:xfrm>
          <a:prstGeom prst="wedgeRectCallout">
            <a:avLst>
              <a:gd name="adj1" fmla="val -41429"/>
              <a:gd name="adj2" fmla="val -1056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dirty="0" smtClean="0">
                <a:solidFill>
                  <a:schemeClr val="tx2">
                    <a:lumMod val="95000"/>
                    <a:lumOff val="5000"/>
                  </a:schemeClr>
                </a:solidFill>
                <a:latin typeface="宋体" pitchFamily="2" charset="-122"/>
                <a:ea typeface="宋体" pitchFamily="2" charset="-122"/>
              </a:rPr>
              <a:t>2.</a:t>
            </a:r>
            <a:r>
              <a:rPr lang="zh-CN" altLang="en-US" sz="2400" dirty="0" smtClean="0">
                <a:solidFill>
                  <a:schemeClr val="tx2">
                    <a:lumMod val="95000"/>
                    <a:lumOff val="5000"/>
                  </a:schemeClr>
                </a:solidFill>
                <a:latin typeface="宋体" pitchFamily="2" charset="-122"/>
                <a:ea typeface="宋体" pitchFamily="2" charset="-122"/>
              </a:rPr>
              <a:t>或</a:t>
            </a:r>
            <a:r>
              <a:rPr lang="zh-CN" altLang="en-US" sz="2400" dirty="0">
                <a:solidFill>
                  <a:schemeClr val="tx2">
                    <a:lumMod val="95000"/>
                    <a:lumOff val="5000"/>
                  </a:schemeClr>
                </a:solidFill>
                <a:latin typeface="宋体" pitchFamily="2" charset="-122"/>
                <a:ea typeface="宋体" pitchFamily="2" charset="-122"/>
              </a:rPr>
              <a:t>手工</a:t>
            </a:r>
            <a:r>
              <a:rPr lang="zh-CN" altLang="en-US" sz="2400" dirty="0" smtClean="0">
                <a:solidFill>
                  <a:schemeClr val="tx2">
                    <a:lumMod val="95000"/>
                    <a:lumOff val="5000"/>
                  </a:schemeClr>
                </a:solidFill>
                <a:latin typeface="宋体" pitchFamily="2" charset="-122"/>
                <a:ea typeface="宋体" pitchFamily="2" charset="-122"/>
              </a:rPr>
              <a:t>输入新的续传金额</a:t>
            </a:r>
            <a:endParaRPr lang="zh-CN" altLang="en-US" sz="2400" dirty="0">
              <a:solidFill>
                <a:schemeClr val="tx2">
                  <a:lumMod val="95000"/>
                  <a:lumOff val="5000"/>
                </a:schemeClr>
              </a:solidFill>
              <a:latin typeface="宋体" pitchFamily="2" charset="-122"/>
              <a:ea typeface="宋体" pitchFamily="2" charset="-122"/>
            </a:endParaRPr>
          </a:p>
        </p:txBody>
      </p:sp>
      <p:sp>
        <p:nvSpPr>
          <p:cNvPr id="11" name="矩形标注 10"/>
          <p:cNvSpPr>
            <a:spLocks noChangeArrowheads="1"/>
          </p:cNvSpPr>
          <p:nvPr/>
        </p:nvSpPr>
        <p:spPr bwMode="auto">
          <a:xfrm>
            <a:off x="395536" y="5229200"/>
            <a:ext cx="3097485" cy="936104"/>
          </a:xfrm>
          <a:prstGeom prst="wedgeRectCallout">
            <a:avLst>
              <a:gd name="adj1" fmla="val 37179"/>
              <a:gd name="adj2" fmla="val -1249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dirty="0" smtClean="0">
                <a:solidFill>
                  <a:schemeClr val="tx2">
                    <a:lumMod val="95000"/>
                    <a:lumOff val="5000"/>
                  </a:schemeClr>
                </a:solidFill>
                <a:latin typeface="宋体" pitchFamily="2" charset="-122"/>
                <a:ea typeface="宋体" pitchFamily="2" charset="-122"/>
              </a:rPr>
              <a:t>3.</a:t>
            </a:r>
            <a:r>
              <a:rPr lang="zh-CN" altLang="en-US" sz="2400" dirty="0" smtClean="0">
                <a:solidFill>
                  <a:schemeClr val="tx2">
                    <a:lumMod val="95000"/>
                    <a:lumOff val="5000"/>
                  </a:schemeClr>
                </a:solidFill>
                <a:latin typeface="宋体" pitchFamily="2" charset="-122"/>
                <a:ea typeface="宋体" pitchFamily="2" charset="-122"/>
              </a:rPr>
              <a:t>输入预期</a:t>
            </a:r>
            <a:r>
              <a:rPr lang="zh-CN" altLang="en-US" sz="2400" dirty="0">
                <a:solidFill>
                  <a:schemeClr val="tx2">
                    <a:lumMod val="95000"/>
                    <a:lumOff val="5000"/>
                  </a:schemeClr>
                </a:solidFill>
                <a:latin typeface="宋体" pitchFamily="2" charset="-122"/>
                <a:ea typeface="宋体" pitchFamily="2" charset="-122"/>
              </a:rPr>
              <a:t>生效</a:t>
            </a:r>
            <a:r>
              <a:rPr lang="zh-CN" altLang="en-US" sz="2400" dirty="0" smtClean="0">
                <a:solidFill>
                  <a:schemeClr val="tx2">
                    <a:lumMod val="95000"/>
                    <a:lumOff val="5000"/>
                  </a:schemeClr>
                </a:solidFill>
                <a:latin typeface="宋体" pitchFamily="2" charset="-122"/>
                <a:ea typeface="宋体" pitchFamily="2" charset="-122"/>
              </a:rPr>
              <a:t>时间（可选输）</a:t>
            </a:r>
            <a:endParaRPr lang="zh-CN" altLang="en-US" sz="2400" dirty="0">
              <a:solidFill>
                <a:schemeClr val="tx2">
                  <a:lumMod val="95000"/>
                  <a:lumOff val="5000"/>
                </a:schemeClr>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par>
                          <p:cTn id="17" fill="hold">
                            <p:stCondLst>
                              <p:cond delay="0"/>
                            </p:stCondLst>
                            <p:childTnLst>
                              <p:par>
                                <p:cTn id="18" presetID="3"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8" grpId="0" animBg="1"/>
      <p:bldP spid="10" grpId="0" animBg="1"/>
      <p:bldP spid="11" grpId="0" animBg="1"/>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112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模板批量投保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323528" y="1052736"/>
            <a:ext cx="4854128" cy="4824536"/>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7D05FEE2-20D3-4A5E-8C18-530F2786B67F}" type="slidenum">
              <a:rPr lang="zh-CN" altLang="en-US" smtClean="0"/>
              <a:pPr>
                <a:defRPr/>
              </a:pPr>
              <a:t>113</a:t>
            </a:fld>
            <a:endParaRPr lang="en-US" altLang="zh-CN"/>
          </a:p>
        </p:txBody>
      </p:sp>
      <p:sp>
        <p:nvSpPr>
          <p:cNvPr id="9" name="矩形标注 8"/>
          <p:cNvSpPr>
            <a:spLocks noChangeArrowheads="1"/>
          </p:cNvSpPr>
          <p:nvPr/>
        </p:nvSpPr>
        <p:spPr bwMode="auto">
          <a:xfrm>
            <a:off x="5796136" y="1412776"/>
            <a:ext cx="3143251" cy="1714512"/>
          </a:xfrm>
          <a:prstGeom prst="wedgeRectCallout">
            <a:avLst>
              <a:gd name="adj1" fmla="val -83074"/>
              <a:gd name="adj2" fmla="val -7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1"/>
                </a:solidFill>
                <a:latin typeface="华文中宋" pitchFamily="2" charset="-122"/>
                <a:ea typeface="华文中宋" pitchFamily="2" charset="-122"/>
              </a:rPr>
              <a:t>１</a:t>
            </a:r>
            <a:r>
              <a:rPr lang="en-US" altLang="zh-CN" sz="2400" b="0" dirty="0" smtClean="0">
                <a:solidFill>
                  <a:schemeClr val="tx1"/>
                </a:solidFill>
                <a:latin typeface="华文中宋" pitchFamily="2" charset="-122"/>
                <a:ea typeface="华文中宋" pitchFamily="2" charset="-122"/>
              </a:rPr>
              <a:t>.</a:t>
            </a:r>
            <a:r>
              <a:rPr lang="zh-CN" altLang="en-US" sz="2400" b="0" dirty="0" smtClean="0">
                <a:solidFill>
                  <a:schemeClr val="tx1"/>
                </a:solidFill>
                <a:latin typeface="华文中宋" pitchFamily="2" charset="-122"/>
                <a:ea typeface="华文中宋" pitchFamily="2" charset="-122"/>
              </a:rPr>
              <a:t>使用微软</a:t>
            </a:r>
            <a:r>
              <a:rPr lang="en-US" altLang="zh-CN" sz="2400" b="0" dirty="0" smtClean="0">
                <a:solidFill>
                  <a:schemeClr val="tx1"/>
                </a:solidFill>
                <a:latin typeface="华文中宋" pitchFamily="2" charset="-122"/>
                <a:ea typeface="华文中宋" pitchFamily="2" charset="-122"/>
              </a:rPr>
              <a:t>Excel 2003</a:t>
            </a:r>
            <a:r>
              <a:rPr lang="zh-CN" altLang="en-US" sz="2400" b="0" dirty="0" smtClean="0">
                <a:solidFill>
                  <a:schemeClr val="tx1"/>
                </a:solidFill>
                <a:latin typeface="华文中宋" pitchFamily="2" charset="-122"/>
                <a:ea typeface="华文中宋" pitchFamily="2" charset="-122"/>
              </a:rPr>
              <a:t>办公软件按照投保模板格式将会员投保信息录入保存。</a:t>
            </a:r>
          </a:p>
        </p:txBody>
      </p:sp>
      <p:sp>
        <p:nvSpPr>
          <p:cNvPr id="7" name="矩形 6"/>
          <p:cNvSpPr>
            <a:spLocks noChangeArrowheads="1"/>
          </p:cNvSpPr>
          <p:nvPr/>
        </p:nvSpPr>
        <p:spPr bwMode="auto">
          <a:xfrm>
            <a:off x="4067944" y="4437112"/>
            <a:ext cx="4799435" cy="1944216"/>
          </a:xfrm>
          <a:prstGeom prst="rect">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1"/>
                </a:solidFill>
                <a:latin typeface="华文中宋" pitchFamily="2" charset="-122"/>
                <a:ea typeface="华文中宋" pitchFamily="2" charset="-122"/>
              </a:rPr>
              <a:t>说明：</a:t>
            </a:r>
            <a:endParaRPr lang="en-US" altLang="zh-CN" sz="2400" b="0" dirty="0" smtClean="0">
              <a:solidFill>
                <a:schemeClr val="tx1"/>
              </a:solidFill>
              <a:latin typeface="华文中宋" pitchFamily="2" charset="-122"/>
              <a:ea typeface="华文中宋" pitchFamily="2" charset="-122"/>
            </a:endParaRPr>
          </a:p>
          <a:p>
            <a:pPr algn="just"/>
            <a:r>
              <a:rPr lang="en-US" altLang="zh-CN" sz="2400" b="0" dirty="0" smtClean="0">
                <a:solidFill>
                  <a:schemeClr val="tx1"/>
                </a:solidFill>
                <a:latin typeface="华文中宋" pitchFamily="2" charset="-122"/>
                <a:ea typeface="华文中宋" pitchFamily="2" charset="-122"/>
              </a:rPr>
              <a:t>	</a:t>
            </a:r>
            <a:r>
              <a:rPr lang="zh-CN" altLang="en-US" sz="2400" b="0" dirty="0" smtClean="0">
                <a:solidFill>
                  <a:schemeClr val="tx1"/>
                </a:solidFill>
                <a:latin typeface="华文中宋" pitchFamily="2" charset="-122"/>
                <a:ea typeface="华文中宋" pitchFamily="2" charset="-122"/>
              </a:rPr>
              <a:t>只有子女意外险需要额外在被保人</a:t>
            </a:r>
            <a:r>
              <a:rPr lang="en-US" altLang="zh-CN" sz="2400" b="0" dirty="0" smtClean="0">
                <a:solidFill>
                  <a:schemeClr val="tx1"/>
                </a:solidFill>
                <a:latin typeface="华文中宋" pitchFamily="2" charset="-122"/>
                <a:ea typeface="华文中宋" pitchFamily="2" charset="-122"/>
              </a:rPr>
              <a:t>1</a:t>
            </a:r>
            <a:r>
              <a:rPr lang="zh-CN" altLang="en-US" sz="2400" b="0" dirty="0" smtClean="0">
                <a:solidFill>
                  <a:schemeClr val="tx1"/>
                </a:solidFill>
                <a:latin typeface="华文中宋" pitchFamily="2" charset="-122"/>
                <a:ea typeface="华文中宋" pitchFamily="2" charset="-122"/>
              </a:rPr>
              <a:t>处输入子女的信息外，其它各保障计划只需输入投保人信息和投保金额即可。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114</a:t>
            </a:fld>
            <a:endParaRPr lang="en-US" altLang="zh-CN" dirty="0"/>
          </a:p>
        </p:txBody>
      </p:sp>
      <p:pic>
        <p:nvPicPr>
          <p:cNvPr id="2050" name="Picture 2"/>
          <p:cNvPicPr>
            <a:picLocks noChangeAspect="1" noChangeArrowheads="1"/>
          </p:cNvPicPr>
          <p:nvPr/>
        </p:nvPicPr>
        <p:blipFill>
          <a:blip r:embed="rId2" cstate="print"/>
          <a:srcRect/>
          <a:stretch>
            <a:fillRect/>
          </a:stretch>
        </p:blipFill>
        <p:spPr bwMode="auto">
          <a:xfrm>
            <a:off x="-1" y="857232"/>
            <a:ext cx="9144065" cy="5715040"/>
          </a:xfrm>
          <a:prstGeom prst="rect">
            <a:avLst/>
          </a:prstGeom>
          <a:noFill/>
          <a:ln w="9525">
            <a:noFill/>
            <a:miter lim="800000"/>
            <a:headEnd/>
            <a:tailEnd/>
          </a:ln>
          <a:effectLst/>
        </p:spPr>
      </p:pic>
      <p:sp>
        <p:nvSpPr>
          <p:cNvPr id="7" name="圆角矩形标注 4"/>
          <p:cNvSpPr>
            <a:spLocks noChangeArrowheads="1"/>
          </p:cNvSpPr>
          <p:nvPr/>
        </p:nvSpPr>
        <p:spPr bwMode="auto">
          <a:xfrm>
            <a:off x="1142976" y="2285992"/>
            <a:ext cx="2448271" cy="1008111"/>
          </a:xfrm>
          <a:prstGeom prst="wedgeRectCallout">
            <a:avLst>
              <a:gd name="adj1" fmla="val 57197"/>
              <a:gd name="adj2" fmla="val -10654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点击批量业务管理菜单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4500562" y="2643182"/>
            <a:ext cx="2643206" cy="714379"/>
          </a:xfrm>
          <a:prstGeom prst="wedgeRectCallout">
            <a:avLst>
              <a:gd name="adj1" fmla="val -47257"/>
              <a:gd name="adj2" fmla="val -1411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点击批量入会</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115</a:t>
            </a:fld>
            <a:endParaRPr lang="en-US" altLang="zh-CN" dirty="0"/>
          </a:p>
        </p:txBody>
      </p:sp>
      <p:sp>
        <p:nvSpPr>
          <p:cNvPr id="7" name="圆角矩形标注 4"/>
          <p:cNvSpPr>
            <a:spLocks noChangeArrowheads="1"/>
          </p:cNvSpPr>
          <p:nvPr/>
        </p:nvSpPr>
        <p:spPr bwMode="auto">
          <a:xfrm>
            <a:off x="1214414" y="4000504"/>
            <a:ext cx="2500330" cy="642942"/>
          </a:xfrm>
          <a:prstGeom prst="wedgeRectCallout">
            <a:avLst>
              <a:gd name="adj1" fmla="val 52945"/>
              <a:gd name="adj2" fmla="val -1371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点击浏览按钮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4067944" y="1124744"/>
            <a:ext cx="1857388" cy="857256"/>
          </a:xfrm>
          <a:prstGeom prst="wedgeRectCallout">
            <a:avLst>
              <a:gd name="adj1" fmla="val -57592"/>
              <a:gd name="adj2" fmla="val 803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点击投保单选钮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1" name="圆角矩形标注 4"/>
          <p:cNvSpPr>
            <a:spLocks noChangeArrowheads="1"/>
          </p:cNvSpPr>
          <p:nvPr/>
        </p:nvSpPr>
        <p:spPr bwMode="auto">
          <a:xfrm>
            <a:off x="1547664" y="1484784"/>
            <a:ext cx="1857388" cy="857256"/>
          </a:xfrm>
          <a:prstGeom prst="wedgeRectCallout">
            <a:avLst>
              <a:gd name="adj1" fmla="val 70636"/>
              <a:gd name="adj2" fmla="val 728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选择投保险种</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2" name="圆角矩形标注 4"/>
          <p:cNvSpPr>
            <a:spLocks noChangeArrowheads="1"/>
          </p:cNvSpPr>
          <p:nvPr/>
        </p:nvSpPr>
        <p:spPr bwMode="auto">
          <a:xfrm>
            <a:off x="1187624" y="2636912"/>
            <a:ext cx="1857388" cy="857256"/>
          </a:xfrm>
          <a:prstGeom prst="wedgeRectCallout">
            <a:avLst>
              <a:gd name="adj1" fmla="val 91244"/>
              <a:gd name="adj2" fmla="val -3254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输入投保金额</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3" name="圆角矩形标注 4"/>
          <p:cNvSpPr>
            <a:spLocks noChangeArrowheads="1"/>
          </p:cNvSpPr>
          <p:nvPr/>
        </p:nvSpPr>
        <p:spPr bwMode="auto">
          <a:xfrm>
            <a:off x="5364088" y="3356992"/>
            <a:ext cx="2448272" cy="1008112"/>
          </a:xfrm>
          <a:prstGeom prst="wedgeRectCallout">
            <a:avLst>
              <a:gd name="adj1" fmla="val -60849"/>
              <a:gd name="adj2" fmla="val -8343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或是勾选以模板金额为准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12"/>
                                        </p:tgtEl>
                                        <p:attrNameLst>
                                          <p:attrName>style.visibility</p:attrName>
                                        </p:attrNameLst>
                                      </p:cBhvr>
                                      <p:to>
                                        <p:strVal val="hidden"/>
                                      </p:to>
                                    </p:set>
                                  </p:childTnLst>
                                </p:cTn>
                              </p:par>
                            </p:childTnLst>
                          </p:cTn>
                        </p:par>
                        <p:par>
                          <p:cTn id="22" fill="hold">
                            <p:stCondLst>
                              <p:cond delay="0"/>
                            </p:stCondLst>
                            <p:childTnLst>
                              <p:par>
                                <p:cTn id="23" presetID="3" presetClass="entr" presetSubtype="1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2" grpId="1" animBg="1"/>
      <p:bldP spid="13"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pic>
        <p:nvPicPr>
          <p:cNvPr id="3074" name="Picture 2"/>
          <p:cNvPicPr>
            <a:picLocks noChangeAspect="1" noChangeArrowheads="1"/>
          </p:cNvPicPr>
          <p:nvPr/>
        </p:nvPicPr>
        <p:blipFill>
          <a:blip r:embed="rId3" cstate="print"/>
          <a:srcRect/>
          <a:stretch>
            <a:fillRect/>
          </a:stretch>
        </p:blipFill>
        <p:spPr bwMode="auto">
          <a:xfrm>
            <a:off x="1600200" y="1633538"/>
            <a:ext cx="5943600" cy="3590925"/>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116</a:t>
            </a:fld>
            <a:endParaRPr lang="en-US" altLang="zh-CN" dirty="0"/>
          </a:p>
        </p:txBody>
      </p:sp>
      <p:sp>
        <p:nvSpPr>
          <p:cNvPr id="15" name="AutoShape 4"/>
          <p:cNvSpPr>
            <a:spLocks noChangeArrowheads="1"/>
          </p:cNvSpPr>
          <p:nvPr/>
        </p:nvSpPr>
        <p:spPr bwMode="auto">
          <a:xfrm>
            <a:off x="357158" y="1285860"/>
            <a:ext cx="3384550" cy="830997"/>
          </a:xfrm>
          <a:prstGeom prst="wedgeRectCallout">
            <a:avLst>
              <a:gd name="adj1" fmla="val 39790"/>
              <a:gd name="adj2" fmla="val 15101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点击左侧查找范围各项，</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找到文件所在位置。</a:t>
            </a:r>
          </a:p>
        </p:txBody>
      </p:sp>
      <p:sp>
        <p:nvSpPr>
          <p:cNvPr id="16" name="AutoShape 5"/>
          <p:cNvSpPr>
            <a:spLocks noChangeArrowheads="1"/>
          </p:cNvSpPr>
          <p:nvPr/>
        </p:nvSpPr>
        <p:spPr bwMode="auto">
          <a:xfrm>
            <a:off x="5327650" y="2500306"/>
            <a:ext cx="3030564" cy="841375"/>
          </a:xfrm>
          <a:prstGeom prst="wedgeRectCallout">
            <a:avLst>
              <a:gd name="adj1" fmla="val -47280"/>
              <a:gd name="adj2" fmla="val 10037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２</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要导入的</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批量投保模板</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文件名。</a:t>
            </a:r>
          </a:p>
        </p:txBody>
      </p:sp>
      <p:sp>
        <p:nvSpPr>
          <p:cNvPr id="17" name="AutoShape 6"/>
          <p:cNvSpPr>
            <a:spLocks noChangeArrowheads="1"/>
          </p:cNvSpPr>
          <p:nvPr/>
        </p:nvSpPr>
        <p:spPr bwMode="auto">
          <a:xfrm>
            <a:off x="4000496" y="5357826"/>
            <a:ext cx="2714644" cy="461665"/>
          </a:xfrm>
          <a:prstGeom prst="wedgeRectCallout">
            <a:avLst>
              <a:gd name="adj1" fmla="val 35734"/>
              <a:gd name="adj2" fmla="val -148403"/>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３</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打开</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117</a:t>
            </a:fld>
            <a:endParaRPr lang="en-US" altLang="zh-CN" dirty="0"/>
          </a:p>
        </p:txBody>
      </p:sp>
      <p:sp>
        <p:nvSpPr>
          <p:cNvPr id="7" name="圆角矩形标注 4"/>
          <p:cNvSpPr>
            <a:spLocks noChangeArrowheads="1"/>
          </p:cNvSpPr>
          <p:nvPr/>
        </p:nvSpPr>
        <p:spPr bwMode="auto">
          <a:xfrm>
            <a:off x="2500298" y="3857628"/>
            <a:ext cx="3214710" cy="500066"/>
          </a:xfrm>
          <a:prstGeom prst="wedgeRectCallout">
            <a:avLst>
              <a:gd name="adj1" fmla="val 39055"/>
              <a:gd name="adj2" fmla="val -1429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点击业务校验按钮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1857356" y="2571744"/>
            <a:ext cx="2428892" cy="500066"/>
          </a:xfrm>
          <a:prstGeom prst="wedgeRectCallout">
            <a:avLst>
              <a:gd name="adj1" fmla="val 54136"/>
              <a:gd name="adj2" fmla="val 1074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点击上传按钮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5643570" y="2357430"/>
            <a:ext cx="3071834" cy="500066"/>
          </a:xfrm>
          <a:prstGeom prst="wedgeRectCallout">
            <a:avLst>
              <a:gd name="adj1" fmla="val -27056"/>
              <a:gd name="adj2" fmla="val 1589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点击业务办理按钮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pic>
        <p:nvPicPr>
          <p:cNvPr id="5122" name="Picture 2"/>
          <p:cNvPicPr>
            <a:picLocks noChangeAspect="1" noChangeArrowheads="1"/>
          </p:cNvPicPr>
          <p:nvPr/>
        </p:nvPicPr>
        <p:blipFill>
          <a:blip r:embed="rId3" cstate="print"/>
          <a:srcRect/>
          <a:stretch>
            <a:fillRect/>
          </a:stretch>
        </p:blipFill>
        <p:spPr bwMode="auto">
          <a:xfrm>
            <a:off x="3471863" y="2471738"/>
            <a:ext cx="2200275" cy="1914525"/>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118</a:t>
            </a:fld>
            <a:endParaRPr lang="en-US" altLang="zh-CN" dirty="0"/>
          </a:p>
        </p:txBody>
      </p:sp>
      <p:sp>
        <p:nvSpPr>
          <p:cNvPr id="7" name="圆角矩形标注 4"/>
          <p:cNvSpPr>
            <a:spLocks noChangeArrowheads="1"/>
          </p:cNvSpPr>
          <p:nvPr/>
        </p:nvSpPr>
        <p:spPr bwMode="auto">
          <a:xfrm>
            <a:off x="4929190" y="4572008"/>
            <a:ext cx="2500330" cy="500066"/>
          </a:xfrm>
          <a:prstGeom prst="wedgeRectCallout">
            <a:avLst>
              <a:gd name="adj1" fmla="val -41742"/>
              <a:gd name="adj2" fmla="val -1599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点击确定按钮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5000628" y="2071678"/>
            <a:ext cx="2428892" cy="500066"/>
          </a:xfrm>
          <a:prstGeom prst="wedgeRectCallout">
            <a:avLst>
              <a:gd name="adj1" fmla="val -63619"/>
              <a:gd name="adj2" fmla="val 1649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查看导入结果</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809625"/>
            <a:ext cx="9144000" cy="523875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3635896" y="2996952"/>
            <a:ext cx="1800225" cy="419100"/>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119</a:t>
            </a:fld>
            <a:endParaRPr lang="en-US" altLang="zh-CN" dirty="0"/>
          </a:p>
        </p:txBody>
      </p:sp>
      <p:sp>
        <p:nvSpPr>
          <p:cNvPr id="12" name="AutoShape 3"/>
          <p:cNvSpPr>
            <a:spLocks noChangeArrowheads="1"/>
          </p:cNvSpPr>
          <p:nvPr/>
        </p:nvSpPr>
        <p:spPr bwMode="auto">
          <a:xfrm>
            <a:off x="3707904" y="4149080"/>
            <a:ext cx="4608512" cy="1200329"/>
          </a:xfrm>
          <a:prstGeom prst="wedgeRectCallout">
            <a:avLst>
              <a:gd name="adj1" fmla="val -41088"/>
              <a:gd name="adj2" fmla="val -11664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用</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鼠标左键</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i="0" u="none" strike="noStrike" kern="0" cap="none" spc="0" normalizeH="0" baseline="0" noProof="0" dirty="0" smtClean="0">
                <a:ln>
                  <a:noFill/>
                </a:ln>
                <a:solidFill>
                  <a:schemeClr val="tx1">
                    <a:lumMod val="60000"/>
                    <a:lumOff val="40000"/>
                  </a:schemeClr>
                </a:solidFill>
                <a:effectLst/>
                <a:uLnTx/>
                <a:uFillTx/>
                <a:latin typeface="华文中宋" pitchFamily="2" charset="-122"/>
                <a:ea typeface="华文中宋" pitchFamily="2" charset="-122"/>
              </a:rPr>
              <a:t>批量投保处理结果</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下载</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链接</a:t>
            </a:r>
            <a:r>
              <a:rPr kumimoji="0" lang="zh-CN" altLang="en-US" sz="2400" b="1"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目标另存为</a:t>
            </a:r>
            <a:r>
              <a:rPr kumimoji="0" lang="en-US" altLang="zh-CN"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
        <p:nvSpPr>
          <p:cNvPr id="10" name="圆角矩形标注 4"/>
          <p:cNvSpPr>
            <a:spLocks noChangeArrowheads="1"/>
          </p:cNvSpPr>
          <p:nvPr/>
        </p:nvSpPr>
        <p:spPr bwMode="auto">
          <a:xfrm>
            <a:off x="899592" y="2276872"/>
            <a:ext cx="2500330" cy="785818"/>
          </a:xfrm>
          <a:prstGeom prst="wedgeRectCallout">
            <a:avLst>
              <a:gd name="adj1" fmla="val 65473"/>
              <a:gd name="adj2" fmla="val 4572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点击处理结果下载</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切换用户</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8CC31C36-CE81-4309-A539-77907E804C38}" type="slidenum">
              <a:rPr lang="zh-CN" altLang="en-US" smtClean="0"/>
              <a:pPr>
                <a:defRPr/>
              </a:pPr>
              <a:t>12</a:t>
            </a:fld>
            <a:endParaRPr lang="en-US" altLang="zh-CN"/>
          </a:p>
        </p:txBody>
      </p:sp>
      <p:pic>
        <p:nvPicPr>
          <p:cNvPr id="1027" name="Picture 3"/>
          <p:cNvPicPr>
            <a:picLocks noChangeAspect="1" noChangeArrowheads="1"/>
          </p:cNvPicPr>
          <p:nvPr/>
        </p:nvPicPr>
        <p:blipFill>
          <a:blip r:embed="rId2" cstate="print"/>
          <a:srcRect/>
          <a:stretch>
            <a:fillRect/>
          </a:stretch>
        </p:blipFill>
        <p:spPr bwMode="auto">
          <a:xfrm>
            <a:off x="0" y="836711"/>
            <a:ext cx="9144000" cy="5077069"/>
          </a:xfrm>
          <a:prstGeom prst="rect">
            <a:avLst/>
          </a:prstGeom>
          <a:noFill/>
          <a:ln w="9525">
            <a:noFill/>
            <a:miter lim="800000"/>
            <a:headEnd/>
            <a:tailEnd/>
          </a:ln>
        </p:spPr>
      </p:pic>
      <p:pic>
        <p:nvPicPr>
          <p:cNvPr id="6" name="Picture 3"/>
          <p:cNvPicPr>
            <a:picLocks noChangeAspect="1" noChangeArrowheads="1"/>
          </p:cNvPicPr>
          <p:nvPr/>
        </p:nvPicPr>
        <p:blipFill>
          <a:blip r:embed="rId3" cstate="print"/>
          <a:srcRect/>
          <a:stretch>
            <a:fillRect/>
          </a:stretch>
        </p:blipFill>
        <p:spPr bwMode="auto">
          <a:xfrm>
            <a:off x="2483768" y="2132856"/>
            <a:ext cx="3960440" cy="2650382"/>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7" name="圆角矩形标注 4"/>
          <p:cNvSpPr>
            <a:spLocks noChangeArrowheads="1"/>
          </p:cNvSpPr>
          <p:nvPr/>
        </p:nvSpPr>
        <p:spPr bwMode="auto">
          <a:xfrm>
            <a:off x="1763688" y="1700808"/>
            <a:ext cx="2736304" cy="936104"/>
          </a:xfrm>
          <a:prstGeom prst="wedgeRectCallout">
            <a:avLst>
              <a:gd name="adj1" fmla="val 47969"/>
              <a:gd name="adj2" fmla="val 1062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输入将要切换进入的基层单位编号</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5580112" y="1916832"/>
            <a:ext cx="2448272" cy="648072"/>
          </a:xfrm>
          <a:prstGeom prst="wedgeRectCallout">
            <a:avLst>
              <a:gd name="adj1" fmla="val -41840"/>
              <a:gd name="adj2" fmla="val 9507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点击查询按钮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 9"/>
          <p:cNvSpPr/>
          <p:nvPr/>
        </p:nvSpPr>
        <p:spPr bwMode="auto">
          <a:xfrm>
            <a:off x="2771800" y="3501008"/>
            <a:ext cx="3384376" cy="3600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1" name="圆角矩形标注 4"/>
          <p:cNvSpPr>
            <a:spLocks noChangeArrowheads="1"/>
          </p:cNvSpPr>
          <p:nvPr/>
        </p:nvSpPr>
        <p:spPr bwMode="auto">
          <a:xfrm>
            <a:off x="251520" y="2780928"/>
            <a:ext cx="2448272" cy="864096"/>
          </a:xfrm>
          <a:prstGeom prst="wedgeRectCallout">
            <a:avLst>
              <a:gd name="adj1" fmla="val 58146"/>
              <a:gd name="adj2" fmla="val 671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核实是否为将要切换的单位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圆角矩形标注 4"/>
          <p:cNvSpPr>
            <a:spLocks noChangeArrowheads="1"/>
          </p:cNvSpPr>
          <p:nvPr/>
        </p:nvSpPr>
        <p:spPr bwMode="auto">
          <a:xfrm>
            <a:off x="251520" y="4581128"/>
            <a:ext cx="2664296" cy="936104"/>
          </a:xfrm>
          <a:prstGeom prst="wedgeRectCallout">
            <a:avLst>
              <a:gd name="adj1" fmla="val 74769"/>
              <a:gd name="adj2" fmla="val -673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点击切换按钮，切换到代理基层</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3" name="圆角矩形标注 4"/>
          <p:cNvSpPr>
            <a:spLocks noChangeArrowheads="1"/>
          </p:cNvSpPr>
          <p:nvPr/>
        </p:nvSpPr>
        <p:spPr bwMode="auto">
          <a:xfrm>
            <a:off x="5940152" y="3284984"/>
            <a:ext cx="2448272" cy="1224136"/>
          </a:xfrm>
          <a:prstGeom prst="wedgeRectCallout">
            <a:avLst>
              <a:gd name="adj1" fmla="val -75688"/>
              <a:gd name="adj2" fmla="val 404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点击切换至原单位按钮，可以直接返回本级单位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4" name="TextBox 13"/>
          <p:cNvSpPr txBox="1"/>
          <p:nvPr/>
        </p:nvSpPr>
        <p:spPr>
          <a:xfrm>
            <a:off x="4067944" y="5445224"/>
            <a:ext cx="4608512" cy="830997"/>
          </a:xfrm>
          <a:prstGeom prst="rect">
            <a:avLst/>
          </a:prstGeom>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eaLnBrk="1" fontAlgn="auto" hangingPunct="1">
              <a:spcBef>
                <a:spcPts val="0"/>
              </a:spcBef>
              <a:spcAft>
                <a:spcPts val="0"/>
              </a:spcAft>
            </a:pPr>
            <a:r>
              <a:rPr lang="zh-CN" altLang="en-US" sz="2400" b="0" dirty="0" smtClean="0">
                <a:solidFill>
                  <a:schemeClr val="tx2">
                    <a:lumMod val="95000"/>
                    <a:lumOff val="5000"/>
                  </a:schemeClr>
                </a:solidFill>
                <a:latin typeface="华文中宋" pitchFamily="2" charset="-122"/>
                <a:ea typeface="华文中宋" pitchFamily="2" charset="-122"/>
              </a:rPr>
              <a:t>权限说明：只可以上切下，不允许下切上和平行切。</a:t>
            </a:r>
            <a:endParaRPr kumimoji="0" lang="zh-CN" altLang="en-US" sz="2400" b="0"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childTnLst>
                          </p:cTn>
                        </p:par>
                        <p:par>
                          <p:cTn id="31" fill="hold">
                            <p:stCondLst>
                              <p:cond delay="500"/>
                            </p:stCondLst>
                            <p:childTnLst>
                              <p:par>
                                <p:cTn id="32" presetID="4" presetClass="entr" presetSubtype="32"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ox(out)">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P spid="14"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pic>
        <p:nvPicPr>
          <p:cNvPr id="5122" name="Picture 2"/>
          <p:cNvPicPr>
            <a:picLocks noChangeAspect="1" noChangeArrowheads="1"/>
          </p:cNvPicPr>
          <p:nvPr/>
        </p:nvPicPr>
        <p:blipFill>
          <a:blip r:embed="rId3" cstate="print"/>
          <a:srcRect/>
          <a:stretch>
            <a:fillRect/>
          </a:stretch>
        </p:blipFill>
        <p:spPr bwMode="auto">
          <a:xfrm>
            <a:off x="1331640" y="1628800"/>
            <a:ext cx="6524625" cy="3981450"/>
          </a:xfrm>
          <a:prstGeom prst="rect">
            <a:avLst/>
          </a:prstGeom>
          <a:noFill/>
          <a:ln w="9525">
            <a:noFill/>
            <a:miter lim="800000"/>
            <a:headEnd/>
            <a:tailEnd/>
          </a:ln>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投保管理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120</a:t>
            </a:fld>
            <a:endParaRPr lang="en-US" altLang="zh-CN" dirty="0"/>
          </a:p>
        </p:txBody>
      </p:sp>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选择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要保存的位置。</a:t>
            </a:r>
          </a:p>
        </p:txBody>
      </p:sp>
      <p:sp>
        <p:nvSpPr>
          <p:cNvPr id="15" name="AutoShape 5"/>
          <p:cNvSpPr>
            <a:spLocks noChangeArrowheads="1"/>
          </p:cNvSpPr>
          <p:nvPr/>
        </p:nvSpPr>
        <p:spPr bwMode="auto">
          <a:xfrm>
            <a:off x="214282" y="5357826"/>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228184" y="4221088"/>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1" name="矩形 10"/>
          <p:cNvSpPr>
            <a:spLocks noChangeArrowheads="1"/>
          </p:cNvSpPr>
          <p:nvPr/>
        </p:nvSpPr>
        <p:spPr bwMode="auto">
          <a:xfrm>
            <a:off x="5220072" y="1340768"/>
            <a:ext cx="3143251" cy="1714512"/>
          </a:xfrm>
          <a:prstGeom prst="rect">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1"/>
                </a:solidFill>
                <a:latin typeface="华文中宋" pitchFamily="2" charset="-122"/>
                <a:ea typeface="华文中宋" pitchFamily="2" charset="-122"/>
              </a:rPr>
              <a:t>4.</a:t>
            </a:r>
            <a:r>
              <a:rPr lang="zh-CN" altLang="en-US" sz="2400" b="0" dirty="0" smtClean="0">
                <a:solidFill>
                  <a:schemeClr val="tx1"/>
                </a:solidFill>
                <a:latin typeface="华文中宋" pitchFamily="2" charset="-122"/>
                <a:ea typeface="华文中宋" pitchFamily="2" charset="-122"/>
              </a:rPr>
              <a:t>打开下载的批量投保处理结果</a:t>
            </a:r>
            <a:r>
              <a:rPr lang="en-US" altLang="zh-CN" sz="2400" b="0" dirty="0" smtClean="0">
                <a:solidFill>
                  <a:schemeClr val="tx1"/>
                </a:solidFill>
                <a:latin typeface="华文中宋" pitchFamily="2" charset="-122"/>
                <a:ea typeface="华文中宋" pitchFamily="2" charset="-122"/>
              </a:rPr>
              <a:t>Excel</a:t>
            </a:r>
            <a:r>
              <a:rPr lang="zh-CN" altLang="en-US" sz="2400" b="0" dirty="0" smtClean="0">
                <a:solidFill>
                  <a:schemeClr val="tx1"/>
                </a:solidFill>
                <a:latin typeface="华文中宋" pitchFamily="2" charset="-122"/>
                <a:ea typeface="华文中宋" pitchFamily="2" charset="-122"/>
              </a:rPr>
              <a:t>文件，里面会显示没有导入人员名单及原因。</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1" grpId="0" animBg="1"/>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121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查询录入投保信息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查询录入投保信息</a:t>
            </a:r>
          </a:p>
        </p:txBody>
      </p:sp>
      <p:sp>
        <p:nvSpPr>
          <p:cNvPr id="4" name="日期占位符 3"/>
          <p:cNvSpPr>
            <a:spLocks noGrp="1"/>
          </p:cNvSpPr>
          <p:nvPr>
            <p:ph type="dt" sz="quarter" idx="10"/>
          </p:nvPr>
        </p:nvSpPr>
        <p:spPr/>
        <p:txBody>
          <a:bodyPr/>
          <a:lstStyle/>
          <a:p>
            <a:pPr>
              <a:defRPr/>
            </a:pPr>
            <a:r>
              <a:rPr lang="en-US" altLang="zh-CN" smtClean="0"/>
              <a:t>www.capinfo.com.cn                                                                                                                                                                      </a:t>
            </a:r>
            <a:fld id="{D83201AB-C42F-4E69-8F7A-1DDD39A6AEA0}" type="slidenum">
              <a:rPr lang="zh-CN" altLang="en-US" smtClean="0"/>
              <a:pPr>
                <a:defRPr/>
              </a:pPr>
              <a:t>122</a:t>
            </a:fld>
            <a:endParaRPr lang="en-US" altLang="zh-CN"/>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30CB6940-2518-4471-B7EB-068A8436D1C9}" type="slidenum">
              <a:rPr lang="zh-CN" altLang="en-US" smtClean="0"/>
              <a:pPr>
                <a:defRPr/>
              </a:pPr>
              <a:t>123</a:t>
            </a:fld>
            <a:endParaRPr lang="en-US" altLang="zh-CN"/>
          </a:p>
        </p:txBody>
      </p:sp>
      <p:sp>
        <p:nvSpPr>
          <p:cNvPr id="12" name="AutoShape 4"/>
          <p:cNvSpPr>
            <a:spLocks noChangeArrowheads="1"/>
          </p:cNvSpPr>
          <p:nvPr/>
        </p:nvSpPr>
        <p:spPr bwMode="auto">
          <a:xfrm>
            <a:off x="971600" y="2996952"/>
            <a:ext cx="3024187" cy="841375"/>
          </a:xfrm>
          <a:prstGeom prst="wedgeRectCallout">
            <a:avLst>
              <a:gd name="adj1" fmla="val -35300"/>
              <a:gd name="adj2" fmla="val -15649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用鼠标</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a:t>
            </a:r>
          </a:p>
        </p:txBody>
      </p:sp>
      <p:sp>
        <p:nvSpPr>
          <p:cNvPr id="13" name="AutoShape 5"/>
          <p:cNvSpPr>
            <a:spLocks noChangeArrowheads="1"/>
          </p:cNvSpPr>
          <p:nvPr/>
        </p:nvSpPr>
        <p:spPr bwMode="auto">
          <a:xfrm>
            <a:off x="2411760" y="908720"/>
            <a:ext cx="2808288" cy="841375"/>
          </a:xfrm>
          <a:prstGeom prst="wedgeRectCallout">
            <a:avLst>
              <a:gd name="adj1" fmla="val -68497"/>
              <a:gd name="adj2" fmla="val 579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4" name="AutoShape 7"/>
          <p:cNvSpPr>
            <a:spLocks noChangeArrowheads="1"/>
          </p:cNvSpPr>
          <p:nvPr/>
        </p:nvSpPr>
        <p:spPr bwMode="auto">
          <a:xfrm>
            <a:off x="5148064" y="3140968"/>
            <a:ext cx="3529012" cy="841375"/>
          </a:xfrm>
          <a:prstGeom prst="wedgeRectCallout">
            <a:avLst>
              <a:gd name="adj1" fmla="val -36377"/>
              <a:gd name="adj2" fmla="val -14863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用鼠标选择</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产品名称</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险种</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836712"/>
            <a:ext cx="914702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8084421-939C-4D9C-BE4B-E4A9D48D07D5}" type="slidenum">
              <a:rPr lang="zh-CN" altLang="en-US" smtClean="0"/>
              <a:pPr>
                <a:defRPr/>
              </a:pPr>
              <a:t>124</a:t>
            </a:fld>
            <a:endParaRPr lang="en-US" altLang="zh-CN"/>
          </a:p>
        </p:txBody>
      </p:sp>
      <p:sp>
        <p:nvSpPr>
          <p:cNvPr id="14" name="Text Box 3"/>
          <p:cNvSpPr txBox="1">
            <a:spLocks noChangeArrowheads="1"/>
          </p:cNvSpPr>
          <p:nvPr/>
        </p:nvSpPr>
        <p:spPr bwMode="auto">
          <a:xfrm>
            <a:off x="2627313" y="3716338"/>
            <a:ext cx="3816350" cy="52322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spAutoFit/>
          </a:bodyPr>
          <a:lstStyle/>
          <a:p>
            <a:pPr marL="0" marR="0" lvl="0" indent="0" algn="ctr"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新录入投保</a:t>
            </a: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信息列出。</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125</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修改、删除投保单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修改、删除投保单</a:t>
            </a:r>
          </a:p>
        </p:txBody>
      </p:sp>
      <p:sp>
        <p:nvSpPr>
          <p:cNvPr id="4" name="日期占位符 3"/>
          <p:cNvSpPr>
            <a:spLocks noGrp="1"/>
          </p:cNvSpPr>
          <p:nvPr>
            <p:ph type="dt" sz="quarter" idx="10"/>
          </p:nvPr>
        </p:nvSpPr>
        <p:spPr/>
        <p:txBody>
          <a:bodyPr/>
          <a:lstStyle/>
          <a:p>
            <a:pPr>
              <a:defRPr/>
            </a:pPr>
            <a:r>
              <a:rPr lang="en-US" altLang="zh-CN" smtClean="0"/>
              <a:t>www.capinfo.com.cn                                                                                                                                                                      </a:t>
            </a:r>
            <a:fld id="{D83201AB-C42F-4E69-8F7A-1DDD39A6AEA0}" type="slidenum">
              <a:rPr lang="zh-CN" altLang="en-US" smtClean="0"/>
              <a:pPr>
                <a:defRPr/>
              </a:pPr>
              <a:t>126</a:t>
            </a:fld>
            <a:endParaRPr lang="en-US" altLang="zh-CN"/>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30CB6940-2518-4471-B7EB-068A8436D1C9}" type="slidenum">
              <a:rPr lang="zh-CN" altLang="en-US" smtClean="0"/>
              <a:pPr>
                <a:defRPr/>
              </a:pPr>
              <a:t>127</a:t>
            </a:fld>
            <a:endParaRPr lang="en-US" altLang="zh-CN"/>
          </a:p>
        </p:txBody>
      </p:sp>
      <p:sp>
        <p:nvSpPr>
          <p:cNvPr id="8" name="矩形 7"/>
          <p:cNvSpPr/>
          <p:nvPr/>
        </p:nvSpPr>
        <p:spPr bwMode="auto">
          <a:xfrm>
            <a:off x="395536" y="1988840"/>
            <a:ext cx="7344816" cy="165618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AutoShape 4"/>
          <p:cNvSpPr>
            <a:spLocks noChangeArrowheads="1"/>
          </p:cNvSpPr>
          <p:nvPr/>
        </p:nvSpPr>
        <p:spPr bwMode="auto">
          <a:xfrm>
            <a:off x="539552" y="4005064"/>
            <a:ext cx="3528367" cy="1569660"/>
          </a:xfrm>
          <a:prstGeom prst="wedgeRectCallout">
            <a:avLst>
              <a:gd name="adj1" fmla="val 40876"/>
              <a:gd name="adj2" fmla="val -892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输入将要</a:t>
            </a:r>
            <a:r>
              <a:rPr lang="zh-CN" altLang="en-US" sz="2400" dirty="0" smtClean="0">
                <a:solidFill>
                  <a:schemeClr val="tx2">
                    <a:lumMod val="95000"/>
                    <a:lumOff val="5000"/>
                  </a:schemeClr>
                </a:solidFill>
                <a:latin typeface="宋体" pitchFamily="2" charset="-122"/>
                <a:ea typeface="宋体" pitchFamily="2" charset="-122"/>
              </a:rPr>
              <a:t>修改或删除的会员投保查询条件，如：身份证号、选择状态、产品名称等</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0" name="AutoShape 5"/>
          <p:cNvSpPr>
            <a:spLocks noChangeArrowheads="1"/>
          </p:cNvSpPr>
          <p:nvPr/>
        </p:nvSpPr>
        <p:spPr bwMode="auto">
          <a:xfrm>
            <a:off x="1835696" y="1052736"/>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1" name="Text Box 3"/>
          <p:cNvSpPr txBox="1">
            <a:spLocks noChangeArrowheads="1"/>
          </p:cNvSpPr>
          <p:nvPr/>
        </p:nvSpPr>
        <p:spPr bwMode="auto">
          <a:xfrm>
            <a:off x="4283968" y="5013176"/>
            <a:ext cx="4660024"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只可以修改、删除新建或打回状态的会员投保信息</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endPar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836712"/>
            <a:ext cx="914702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8084421-939C-4D9C-BE4B-E4A9D48D07D5}" type="slidenum">
              <a:rPr lang="zh-CN" altLang="en-US" smtClean="0"/>
              <a:pPr>
                <a:defRPr/>
              </a:pPr>
              <a:t>128</a:t>
            </a:fld>
            <a:endParaRPr lang="en-US" altLang="zh-CN"/>
          </a:p>
        </p:txBody>
      </p:sp>
      <p:sp>
        <p:nvSpPr>
          <p:cNvPr id="6" name="矩形标注 5"/>
          <p:cNvSpPr>
            <a:spLocks noChangeArrowheads="1"/>
          </p:cNvSpPr>
          <p:nvPr/>
        </p:nvSpPr>
        <p:spPr bwMode="auto">
          <a:xfrm>
            <a:off x="1547664" y="4725144"/>
            <a:ext cx="4143404" cy="1071570"/>
          </a:xfrm>
          <a:prstGeom prst="wedgeRectCallout">
            <a:avLst>
              <a:gd name="adj1" fmla="val -68991"/>
              <a:gd name="adj2" fmla="val -509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600" dirty="0" smtClean="0">
                <a:solidFill>
                  <a:schemeClr val="tx1"/>
                </a:solidFill>
                <a:latin typeface="宋体" pitchFamily="2" charset="-122"/>
                <a:ea typeface="宋体" pitchFamily="2" charset="-122"/>
              </a:rPr>
              <a:t>点击查询结果</a:t>
            </a:r>
            <a:r>
              <a:rPr lang="zh-CN" altLang="en-US" sz="2600" dirty="0">
                <a:solidFill>
                  <a:schemeClr val="tx1"/>
                </a:solidFill>
                <a:latin typeface="宋体" pitchFamily="2" charset="-122"/>
                <a:ea typeface="宋体" pitchFamily="2" charset="-122"/>
              </a:rPr>
              <a:t>中的会员</a:t>
            </a:r>
            <a:r>
              <a:rPr lang="zh-CN" altLang="en-US" sz="2600" dirty="0" smtClean="0">
                <a:solidFill>
                  <a:schemeClr val="tx1"/>
                </a:solidFill>
                <a:latin typeface="宋体" pitchFamily="2" charset="-122"/>
                <a:ea typeface="宋体" pitchFamily="2" charset="-122"/>
              </a:rPr>
              <a:t>编号进入修改、删除界面。</a:t>
            </a:r>
            <a:endParaRPr lang="zh-CN" altLang="en-US" sz="2600" dirty="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8084421-939C-4D9C-BE4B-E4A9D48D07D5}" type="slidenum">
              <a:rPr lang="zh-CN" altLang="en-US" smtClean="0"/>
              <a:pPr>
                <a:defRPr/>
              </a:pPr>
              <a:t>129</a:t>
            </a:fld>
            <a:endParaRPr lang="en-US" altLang="zh-CN"/>
          </a:p>
        </p:txBody>
      </p:sp>
      <p:sp>
        <p:nvSpPr>
          <p:cNvPr id="7" name="矩形 6"/>
          <p:cNvSpPr/>
          <p:nvPr/>
        </p:nvSpPr>
        <p:spPr bwMode="auto">
          <a:xfrm>
            <a:off x="2123728" y="3140968"/>
            <a:ext cx="4929222" cy="21602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 name="AutoShape 3"/>
          <p:cNvSpPr>
            <a:spLocks noChangeArrowheads="1"/>
          </p:cNvSpPr>
          <p:nvPr/>
        </p:nvSpPr>
        <p:spPr bwMode="auto">
          <a:xfrm>
            <a:off x="395536" y="5517232"/>
            <a:ext cx="3528392" cy="830997"/>
          </a:xfrm>
          <a:prstGeom prst="wedgeRectCallout">
            <a:avLst>
              <a:gd name="adj1" fmla="val 38204"/>
              <a:gd name="adj2" fmla="val -9204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会员投保的</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相应资料</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。带*号为必填项。</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9" name="AutoShape 5"/>
          <p:cNvSpPr>
            <a:spLocks noChangeArrowheads="1"/>
          </p:cNvSpPr>
          <p:nvPr/>
        </p:nvSpPr>
        <p:spPr bwMode="auto">
          <a:xfrm>
            <a:off x="2123728" y="1556792"/>
            <a:ext cx="2857520" cy="830997"/>
          </a:xfrm>
          <a:prstGeom prst="wedgeRectCallout">
            <a:avLst>
              <a:gd name="adj1" fmla="val 53773"/>
              <a:gd name="adj2" fmla="val 11867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修改完成后</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smtClean="0">
                <a:ln>
                  <a:noFill/>
                </a:ln>
                <a:solidFill>
                  <a:srgbClr val="003399"/>
                </a:solidFill>
                <a:effectLst/>
                <a:uLnTx/>
                <a:uFillTx/>
                <a:latin typeface="华文中宋" pitchFamily="2" charset="-122"/>
                <a:ea typeface="华文中宋" pitchFamily="2" charset="-122"/>
              </a:rPr>
              <a:t>保存并退出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0" name="AutoShape 6"/>
          <p:cNvSpPr>
            <a:spLocks noChangeArrowheads="1"/>
          </p:cNvSpPr>
          <p:nvPr/>
        </p:nvSpPr>
        <p:spPr bwMode="auto">
          <a:xfrm>
            <a:off x="5292080" y="1556792"/>
            <a:ext cx="3500462" cy="830997"/>
          </a:xfrm>
          <a:prstGeom prst="wedgeRectCallout">
            <a:avLst>
              <a:gd name="adj1" fmla="val -29896"/>
              <a:gd name="adj2" fmla="val 11904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删除</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按钮，即将该</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会员投保单删除</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8"/>
                                        </p:tgtEl>
                                        <p:attrNameLst>
                                          <p:attrName>style.visibility</p:attrName>
                                        </p:attrNameLst>
                                      </p:cBhvr>
                                      <p:to>
                                        <p:strVal val="hidden"/>
                                      </p:to>
                                    </p:set>
                                  </p:childTnLst>
                                </p:cTn>
                              </p:par>
                            </p:childTnLst>
                          </p:cTn>
                        </p:par>
                        <p:par>
                          <p:cTn id="20" fill="hold">
                            <p:stCondLst>
                              <p:cond delay="0"/>
                            </p:stCondLst>
                            <p:childTnLst>
                              <p:par>
                                <p:cTn id="21" presetID="1" presetClass="exit" presetSubtype="0" fill="hold" grpId="1" nodeType="after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par>
                          <p:cTn id="23" fill="hold">
                            <p:stCondLst>
                              <p:cond delay="0"/>
                            </p:stCondLst>
                            <p:childTnLst>
                              <p:par>
                                <p:cTn id="24" presetID="1" presetClass="exit" presetSubtype="0" fill="hold" grpId="1" nodeType="afterEffect">
                                  <p:stCondLst>
                                    <p:cond delay="0"/>
                                  </p:stCondLst>
                                  <p:childTnLst>
                                    <p:set>
                                      <p:cBhvr>
                                        <p:cTn id="25" dur="1" fill="hold">
                                          <p:stCondLst>
                                            <p:cond delay="0"/>
                                          </p:stCondLst>
                                        </p:cTn>
                                        <p:tgtEl>
                                          <p:spTgt spid="7"/>
                                        </p:tgtEl>
                                        <p:attrNameLst>
                                          <p:attrName>style.visibility</p:attrName>
                                        </p:attrNameLst>
                                      </p:cBhvr>
                                      <p:to>
                                        <p:strVal val="hidden"/>
                                      </p:to>
                                    </p:se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www.capinfo.com.cn                                                                                                                                                                      </a:t>
            </a:r>
            <a:fld id="{EA7A5B16-BEF4-4199-8C1E-52627D066282}" type="slidenum">
              <a:rPr lang="zh-CN" altLang="en-US" smtClean="0"/>
              <a:pPr>
                <a:defRPr/>
              </a:pPr>
              <a:t>13</a:t>
            </a:fld>
            <a:endParaRPr lang="en-US" altLang="zh-CN" dirty="0"/>
          </a:p>
        </p:txBody>
      </p:sp>
      <p:grpSp>
        <p:nvGrpSpPr>
          <p:cNvPr id="2" name="Group 8"/>
          <p:cNvGrpSpPr>
            <a:grpSpLocks/>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10" cy="174"/>
            </a:xfrm>
            <a:prstGeom prst="rect">
              <a:avLst/>
            </a:prstGeom>
            <a:noFill/>
            <a:ln w="9525" algn="ctr">
              <a:noFill/>
              <a:miter lim="800000"/>
              <a:headEnd/>
              <a:tailEnd/>
            </a:ln>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组织机构管理</a:t>
              </a:r>
              <a:r>
                <a:rPr kumimoji="0" lang="en-US" altLang="zh-CN" sz="2400" b="1" i="0" u="none" strike="noStrike" kern="0" cap="none" spc="0" normalizeH="0" baseline="0" noProof="0" dirty="0" smtClean="0">
                  <a:ln>
                    <a:noFill/>
                  </a:ln>
                  <a:solidFill>
                    <a:srgbClr val="000000"/>
                  </a:solidFill>
                  <a:effectLst/>
                  <a:uLnTx/>
                  <a:uFillTx/>
                  <a:latin typeface="Calibri" pitchFamily="34" charset="0"/>
                </a:rPr>
                <a:t>——</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添加单位</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130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批量删除投保单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批量删除投保单</a:t>
            </a:r>
          </a:p>
        </p:txBody>
      </p:sp>
      <p:sp>
        <p:nvSpPr>
          <p:cNvPr id="4" name="日期占位符 3"/>
          <p:cNvSpPr>
            <a:spLocks noGrp="1"/>
          </p:cNvSpPr>
          <p:nvPr>
            <p:ph type="dt" sz="quarter" idx="10"/>
          </p:nvPr>
        </p:nvSpPr>
        <p:spPr/>
        <p:txBody>
          <a:bodyPr/>
          <a:lstStyle/>
          <a:p>
            <a:pPr>
              <a:defRPr/>
            </a:pPr>
            <a:r>
              <a:rPr lang="en-US" altLang="zh-CN" smtClean="0"/>
              <a:t>www.capinfo.com.cn                                                                                                                                                                      </a:t>
            </a:r>
            <a:fld id="{D83201AB-C42F-4E69-8F7A-1DDD39A6AEA0}" type="slidenum">
              <a:rPr lang="zh-CN" altLang="en-US" smtClean="0"/>
              <a:pPr>
                <a:defRPr/>
              </a:pPr>
              <a:t>131</a:t>
            </a:fld>
            <a:endParaRPr lang="en-US" altLang="zh-CN"/>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30CB6940-2518-4471-B7EB-068A8436D1C9}" type="slidenum">
              <a:rPr lang="zh-CN" altLang="en-US" smtClean="0"/>
              <a:pPr>
                <a:defRPr/>
              </a:pPr>
              <a:t>132</a:t>
            </a:fld>
            <a:endParaRPr lang="en-US" altLang="zh-CN"/>
          </a:p>
        </p:txBody>
      </p:sp>
      <p:sp>
        <p:nvSpPr>
          <p:cNvPr id="8" name="矩形 7"/>
          <p:cNvSpPr/>
          <p:nvPr/>
        </p:nvSpPr>
        <p:spPr bwMode="auto">
          <a:xfrm>
            <a:off x="395536" y="1988840"/>
            <a:ext cx="7344816" cy="165618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AutoShape 4"/>
          <p:cNvSpPr>
            <a:spLocks noChangeArrowheads="1"/>
          </p:cNvSpPr>
          <p:nvPr/>
        </p:nvSpPr>
        <p:spPr bwMode="auto">
          <a:xfrm>
            <a:off x="539552" y="4005064"/>
            <a:ext cx="3528367" cy="1569660"/>
          </a:xfrm>
          <a:prstGeom prst="wedgeRectCallout">
            <a:avLst>
              <a:gd name="adj1" fmla="val 40876"/>
              <a:gd name="adj2" fmla="val -892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输入将要批量</a:t>
            </a:r>
            <a:r>
              <a:rPr lang="zh-CN" altLang="en-US" sz="2400" dirty="0" smtClean="0">
                <a:solidFill>
                  <a:schemeClr val="tx2">
                    <a:lumMod val="95000"/>
                    <a:lumOff val="5000"/>
                  </a:schemeClr>
                </a:solidFill>
                <a:latin typeface="宋体" pitchFamily="2" charset="-122"/>
                <a:ea typeface="宋体" pitchFamily="2" charset="-122"/>
              </a:rPr>
              <a:t>删除的会员投保查询条件，如：身份证号、选择状态、产品名称等</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0" name="AutoShape 5"/>
          <p:cNvSpPr>
            <a:spLocks noChangeArrowheads="1"/>
          </p:cNvSpPr>
          <p:nvPr/>
        </p:nvSpPr>
        <p:spPr bwMode="auto">
          <a:xfrm>
            <a:off x="1835696" y="1052736"/>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1" name="Text Box 3"/>
          <p:cNvSpPr txBox="1">
            <a:spLocks noChangeArrowheads="1"/>
          </p:cNvSpPr>
          <p:nvPr/>
        </p:nvSpPr>
        <p:spPr bwMode="auto">
          <a:xfrm>
            <a:off x="4283968" y="5013176"/>
            <a:ext cx="4660024" cy="954107"/>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只可以批量删除新建或打回状态的会员投保信息</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endPar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836712"/>
            <a:ext cx="914702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8084421-939C-4D9C-BE4B-E4A9D48D07D5}" type="slidenum">
              <a:rPr lang="zh-CN" altLang="en-US" smtClean="0"/>
              <a:pPr>
                <a:defRPr/>
              </a:pPr>
              <a:t>133</a:t>
            </a:fld>
            <a:endParaRPr lang="en-US" altLang="zh-CN"/>
          </a:p>
        </p:txBody>
      </p:sp>
      <p:sp>
        <p:nvSpPr>
          <p:cNvPr id="7" name="矩形标注 6"/>
          <p:cNvSpPr>
            <a:spLocks noChangeArrowheads="1"/>
          </p:cNvSpPr>
          <p:nvPr/>
        </p:nvSpPr>
        <p:spPr bwMode="auto">
          <a:xfrm>
            <a:off x="3131840" y="2564904"/>
            <a:ext cx="3000396" cy="642942"/>
          </a:xfrm>
          <a:prstGeom prst="wedgeRectCallout">
            <a:avLst>
              <a:gd name="adj1" fmla="val 50029"/>
              <a:gd name="adj2" fmla="val -1547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600" dirty="0" smtClean="0">
                <a:solidFill>
                  <a:schemeClr val="tx1"/>
                </a:solidFill>
                <a:latin typeface="宋体" pitchFamily="2" charset="-122"/>
                <a:ea typeface="宋体" pitchFamily="2" charset="-122"/>
              </a:rPr>
              <a:t>点击批量删除按钮</a:t>
            </a:r>
            <a:endParaRPr lang="zh-CN" altLang="en-US" sz="2600" dirty="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43010"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批量删除投保单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8C2905C4-D294-4682-B984-A5EAFDAB9DFA}" type="slidenum">
              <a:rPr lang="zh-CN" altLang="en-US" smtClean="0"/>
              <a:pPr>
                <a:defRPr/>
              </a:pPr>
              <a:t>134</a:t>
            </a:fld>
            <a:endParaRPr lang="en-US" altLang="zh-CN"/>
          </a:p>
        </p:txBody>
      </p:sp>
      <p:sp>
        <p:nvSpPr>
          <p:cNvPr id="8" name="AutoShape 4"/>
          <p:cNvSpPr>
            <a:spLocks noChangeArrowheads="1"/>
          </p:cNvSpPr>
          <p:nvPr/>
        </p:nvSpPr>
        <p:spPr bwMode="auto">
          <a:xfrm>
            <a:off x="1043608" y="2564904"/>
            <a:ext cx="2808287" cy="830997"/>
          </a:xfrm>
          <a:prstGeom prst="wedgeRectCallout">
            <a:avLst>
              <a:gd name="adj1" fmla="val 57013"/>
              <a:gd name="adj2" fmla="val 11588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输入全部删除四个汉字</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9" name="AutoShape 5"/>
          <p:cNvSpPr>
            <a:spLocks noChangeArrowheads="1"/>
          </p:cNvSpPr>
          <p:nvPr/>
        </p:nvSpPr>
        <p:spPr bwMode="auto">
          <a:xfrm>
            <a:off x="1547664" y="5229200"/>
            <a:ext cx="4104456" cy="830997"/>
          </a:xfrm>
          <a:prstGeom prst="wedgeRectCallout">
            <a:avLst>
              <a:gd name="adj1" fmla="val 40036"/>
              <a:gd name="adj2" fmla="val -9429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点击确定按钮，即可删除查询出来的会员投保信息。</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135</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打印会员投保信息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p>
        </p:txBody>
      </p:sp>
      <p:sp>
        <p:nvSpPr>
          <p:cNvPr id="4" name="日期占位符 3"/>
          <p:cNvSpPr>
            <a:spLocks noGrp="1"/>
          </p:cNvSpPr>
          <p:nvPr>
            <p:ph type="dt" sz="quarter" idx="10"/>
          </p:nvPr>
        </p:nvSpPr>
        <p:spPr/>
        <p:txBody>
          <a:bodyPr/>
          <a:lstStyle/>
          <a:p>
            <a:pPr>
              <a:defRPr/>
            </a:pPr>
            <a:r>
              <a:rPr lang="en-US" altLang="zh-CN" smtClean="0"/>
              <a:t>www.capinfo.com.cn                                                                                                                                                                      </a:t>
            </a:r>
            <a:fld id="{D83201AB-C42F-4E69-8F7A-1DDD39A6AEA0}" type="slidenum">
              <a:rPr lang="zh-CN" altLang="en-US" smtClean="0"/>
              <a:pPr>
                <a:defRPr/>
              </a:pPr>
              <a:t>136</a:t>
            </a:fld>
            <a:endParaRPr lang="en-US" altLang="zh-CN"/>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7" name="Text Box 7"/>
          <p:cNvSpPr txBox="1">
            <a:spLocks noChangeArrowheads="1"/>
          </p:cNvSpPr>
          <p:nvPr/>
        </p:nvSpPr>
        <p:spPr bwMode="auto">
          <a:xfrm>
            <a:off x="5292080" y="5229200"/>
            <a:ext cx="3589346" cy="95410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备注：以</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打印新</a:t>
            </a:r>
            <a:r>
              <a:rPr lang="zh-CN" altLang="en-US" sz="2800" kern="0" dirty="0" smtClean="0">
                <a:solidFill>
                  <a:sysClr val="windowText" lastClr="000000"/>
                </a:solidFill>
                <a:latin typeface="Garamond" pitchFamily="18" charset="0"/>
                <a:ea typeface="宋体" pitchFamily="2" charset="-122"/>
              </a:rPr>
              <a:t>建状态</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会员投保为</a:t>
            </a: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例。</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7"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30CB6940-2518-4471-B7EB-068A8436D1C9}" type="slidenum">
              <a:rPr lang="zh-CN" altLang="en-US" smtClean="0"/>
              <a:pPr>
                <a:defRPr/>
              </a:pPr>
              <a:t>137</a:t>
            </a:fld>
            <a:endParaRPr lang="en-US" altLang="zh-CN"/>
          </a:p>
        </p:txBody>
      </p:sp>
      <p:sp>
        <p:nvSpPr>
          <p:cNvPr id="12" name="AutoShape 4"/>
          <p:cNvSpPr>
            <a:spLocks noChangeArrowheads="1"/>
          </p:cNvSpPr>
          <p:nvPr/>
        </p:nvSpPr>
        <p:spPr bwMode="auto">
          <a:xfrm>
            <a:off x="971600" y="2996952"/>
            <a:ext cx="3024187" cy="841375"/>
          </a:xfrm>
          <a:prstGeom prst="wedgeRectCallout">
            <a:avLst>
              <a:gd name="adj1" fmla="val -35300"/>
              <a:gd name="adj2" fmla="val -15649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用鼠标</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a:t>
            </a:r>
          </a:p>
        </p:txBody>
      </p:sp>
      <p:sp>
        <p:nvSpPr>
          <p:cNvPr id="13" name="AutoShape 5"/>
          <p:cNvSpPr>
            <a:spLocks noChangeArrowheads="1"/>
          </p:cNvSpPr>
          <p:nvPr/>
        </p:nvSpPr>
        <p:spPr bwMode="auto">
          <a:xfrm>
            <a:off x="2411760" y="908720"/>
            <a:ext cx="2808288" cy="841375"/>
          </a:xfrm>
          <a:prstGeom prst="wedgeRectCallout">
            <a:avLst>
              <a:gd name="adj1" fmla="val -68497"/>
              <a:gd name="adj2" fmla="val 579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4" name="AutoShape 7"/>
          <p:cNvSpPr>
            <a:spLocks noChangeArrowheads="1"/>
          </p:cNvSpPr>
          <p:nvPr/>
        </p:nvSpPr>
        <p:spPr bwMode="auto">
          <a:xfrm>
            <a:off x="5148064" y="3140968"/>
            <a:ext cx="3529012" cy="841375"/>
          </a:xfrm>
          <a:prstGeom prst="wedgeRectCallout">
            <a:avLst>
              <a:gd name="adj1" fmla="val -36377"/>
              <a:gd name="adj2" fmla="val -14863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用鼠标选择</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产品名称</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险种</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cstate="print"/>
          <a:srcRect/>
          <a:stretch>
            <a:fillRect/>
          </a:stretch>
        </p:blipFill>
        <p:spPr bwMode="auto">
          <a:xfrm>
            <a:off x="0" y="836712"/>
            <a:ext cx="9147020"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8084421-939C-4D9C-BE4B-E4A9D48D07D5}" type="slidenum">
              <a:rPr lang="zh-CN" altLang="en-US" smtClean="0"/>
              <a:pPr>
                <a:defRPr/>
              </a:pPr>
              <a:t>138</a:t>
            </a:fld>
            <a:endParaRPr lang="en-US" altLang="zh-CN"/>
          </a:p>
        </p:txBody>
      </p:sp>
      <p:sp>
        <p:nvSpPr>
          <p:cNvPr id="6" name="AutoShape 5"/>
          <p:cNvSpPr>
            <a:spLocks noChangeArrowheads="1"/>
          </p:cNvSpPr>
          <p:nvPr/>
        </p:nvSpPr>
        <p:spPr bwMode="auto">
          <a:xfrm>
            <a:off x="5436096" y="2636912"/>
            <a:ext cx="2808288" cy="830997"/>
          </a:xfrm>
          <a:prstGeom prst="wedgeRectCallout">
            <a:avLst>
              <a:gd name="adj1" fmla="val 53606"/>
              <a:gd name="adj2" fmla="val -1322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点击批量导出打印按钮</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打印会员投保信息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8084421-939C-4D9C-BE4B-E4A9D48D07D5}" type="slidenum">
              <a:rPr lang="zh-CN" altLang="en-US" smtClean="0"/>
              <a:pPr>
                <a:defRPr/>
              </a:pPr>
              <a:t>139</a:t>
            </a:fld>
            <a:endParaRPr lang="en-US" altLang="zh-CN"/>
          </a:p>
        </p:txBody>
      </p:sp>
      <p:sp>
        <p:nvSpPr>
          <p:cNvPr id="6" name="AutoShape 5"/>
          <p:cNvSpPr>
            <a:spLocks noChangeArrowheads="1"/>
          </p:cNvSpPr>
          <p:nvPr/>
        </p:nvSpPr>
        <p:spPr bwMode="auto">
          <a:xfrm>
            <a:off x="5436096" y="2636912"/>
            <a:ext cx="2808288" cy="830997"/>
          </a:xfrm>
          <a:prstGeom prst="wedgeRectCallout">
            <a:avLst>
              <a:gd name="adj1" fmla="val 53606"/>
              <a:gd name="adj2" fmla="val -1322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点击批量导出打印按钮</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pic>
        <p:nvPicPr>
          <p:cNvPr id="9218"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7" name="AutoShape 3"/>
          <p:cNvSpPr>
            <a:spLocks noChangeArrowheads="1"/>
          </p:cNvSpPr>
          <p:nvPr/>
        </p:nvSpPr>
        <p:spPr bwMode="auto">
          <a:xfrm>
            <a:off x="4211960" y="4653136"/>
            <a:ext cx="4608512" cy="1569660"/>
          </a:xfrm>
          <a:prstGeom prst="wedgeRectCallout">
            <a:avLst>
              <a:gd name="adj1" fmla="val -39022"/>
              <a:gd name="adj2" fmla="val -90081"/>
            </a:avLst>
          </a:prstGeom>
          <a:solidFill>
            <a:srgbClr val="FFFF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用</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鼠标左键</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i="0" u="none" strike="noStrike" kern="0" cap="none" spc="0" normalizeH="0" baseline="0" noProof="0" dirty="0" smtClean="0">
                <a:ln>
                  <a:noFill/>
                </a:ln>
                <a:solidFill>
                  <a:schemeClr val="tx1">
                    <a:lumMod val="60000"/>
                    <a:lumOff val="40000"/>
                  </a:schemeClr>
                </a:solidFill>
                <a:effectLst/>
                <a:uLnTx/>
                <a:uFillTx/>
                <a:latin typeface="华文中宋" pitchFamily="2" charset="-122"/>
                <a:ea typeface="华文中宋" pitchFamily="2" charset="-122"/>
              </a:rPr>
              <a:t>批量导出</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下载链接，开始下载其它步骤同前</a:t>
            </a:r>
            <a:r>
              <a:rPr kumimoji="0" lang="zh-CN" altLang="en-US" sz="2400" b="1"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目标另存为</a:t>
            </a:r>
            <a:r>
              <a:rPr kumimoji="0" lang="en-US" altLang="zh-CN"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添加单位</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smtClean="0"/>
              <a:t>www.capinfo.com.cn                                                                                                                                                                      </a:t>
            </a:r>
            <a:fld id="{6A276D46-65DC-41AF-A149-8E661777C214}" type="slidenum">
              <a:rPr lang="zh-CN" altLang="en-US" smtClean="0"/>
              <a:pPr>
                <a:defRPr/>
              </a:pPr>
              <a:t>14</a:t>
            </a:fld>
            <a:endParaRPr lang="en-US" altLang="zh-CN"/>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467544" y="2924944"/>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组织</a:t>
            </a:r>
            <a:r>
              <a:rPr lang="zh-CN" altLang="en-US" sz="2400" b="0" dirty="0">
                <a:solidFill>
                  <a:schemeClr val="tx1">
                    <a:lumMod val="60000"/>
                    <a:lumOff val="40000"/>
                  </a:schemeClr>
                </a:solidFill>
                <a:latin typeface="华文中宋" pitchFamily="2" charset="-122"/>
                <a:ea typeface="华文中宋" pitchFamily="2" charset="-122"/>
              </a:rPr>
              <a:t>机构维护</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140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会员投保信息上报</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36712"/>
            <a:ext cx="9019382" cy="5472608"/>
          </a:xfrm>
          <a:prstGeom prst="rect">
            <a:avLst/>
          </a:prstGeom>
          <a:noFill/>
          <a:ln w="9525">
            <a:noFill/>
            <a:miter lim="800000"/>
            <a:headEnd/>
            <a:tailEnd/>
          </a:ln>
        </p:spPr>
      </p:pic>
      <p:sp>
        <p:nvSpPr>
          <p:cNvPr id="6041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会员投保信息上报</a:t>
            </a:r>
          </a:p>
        </p:txBody>
      </p:sp>
      <p:sp>
        <p:nvSpPr>
          <p:cNvPr id="4" name="日期占位符 3"/>
          <p:cNvSpPr>
            <a:spLocks noGrp="1"/>
          </p:cNvSpPr>
          <p:nvPr>
            <p:ph type="dt" sz="quarter" idx="10"/>
          </p:nvPr>
        </p:nvSpPr>
        <p:spPr/>
        <p:txBody>
          <a:bodyPr/>
          <a:lstStyle/>
          <a:p>
            <a:pPr>
              <a:defRPr/>
            </a:pPr>
            <a:r>
              <a:rPr lang="en-US" altLang="zh-CN" smtClean="0"/>
              <a:t>www.capinfo.com.cn                                                                                                                                                                      </a:t>
            </a:r>
            <a:fld id="{D83201AB-C42F-4E69-8F7A-1DDD39A6AEA0}" type="slidenum">
              <a:rPr lang="zh-CN" altLang="en-US" smtClean="0"/>
              <a:pPr>
                <a:defRPr/>
              </a:pPr>
              <a:t>141</a:t>
            </a:fld>
            <a:endParaRPr lang="en-US" altLang="zh-CN"/>
          </a:p>
        </p:txBody>
      </p:sp>
      <p:sp>
        <p:nvSpPr>
          <p:cNvPr id="9" name="圆角矩形标注 4"/>
          <p:cNvSpPr>
            <a:spLocks noChangeArrowheads="1"/>
          </p:cNvSpPr>
          <p:nvPr/>
        </p:nvSpPr>
        <p:spPr bwMode="auto">
          <a:xfrm>
            <a:off x="3131840" y="1196752"/>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051720" y="2780928"/>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点击投保</a:t>
            </a:r>
            <a:r>
              <a:rPr lang="zh-CN" altLang="en-US" sz="2400" b="0" dirty="0" smtClean="0">
                <a:solidFill>
                  <a:schemeClr val="tx1">
                    <a:lumMod val="60000"/>
                    <a:lumOff val="40000"/>
                  </a:schemeClr>
                </a:solidFill>
                <a:latin typeface="华文中宋" pitchFamily="2" charset="-122"/>
                <a:ea typeface="华文中宋" pitchFamily="2" charset="-122"/>
              </a:rPr>
              <a:t>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 y="836712"/>
            <a:ext cx="9144001" cy="5112568"/>
          </a:xfrm>
          <a:prstGeom prst="rect">
            <a:avLst/>
          </a:prstGeom>
          <a:noFill/>
          <a:ln w="9525">
            <a:noFill/>
            <a:miter lim="800000"/>
            <a:headEnd/>
            <a:tailEnd/>
          </a:ln>
        </p:spPr>
      </p:pic>
      <p:sp>
        <p:nvSpPr>
          <p:cNvPr id="6144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会员投保信息上报</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30CB6940-2518-4471-B7EB-068A8436D1C9}" type="slidenum">
              <a:rPr lang="zh-CN" altLang="en-US" smtClean="0"/>
              <a:pPr>
                <a:defRPr/>
              </a:pPr>
              <a:t>142</a:t>
            </a:fld>
            <a:endParaRPr lang="en-US" altLang="zh-CN"/>
          </a:p>
        </p:txBody>
      </p:sp>
      <p:sp>
        <p:nvSpPr>
          <p:cNvPr id="12" name="AutoShape 4"/>
          <p:cNvSpPr>
            <a:spLocks noChangeArrowheads="1"/>
          </p:cNvSpPr>
          <p:nvPr/>
        </p:nvSpPr>
        <p:spPr bwMode="auto">
          <a:xfrm>
            <a:off x="971600" y="2996952"/>
            <a:ext cx="3024187" cy="841375"/>
          </a:xfrm>
          <a:prstGeom prst="wedgeRectCallout">
            <a:avLst>
              <a:gd name="adj1" fmla="val -35300"/>
              <a:gd name="adj2" fmla="val -15649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用鼠标</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a:t>
            </a:r>
          </a:p>
        </p:txBody>
      </p:sp>
      <p:sp>
        <p:nvSpPr>
          <p:cNvPr id="13" name="AutoShape 5"/>
          <p:cNvSpPr>
            <a:spLocks noChangeArrowheads="1"/>
          </p:cNvSpPr>
          <p:nvPr/>
        </p:nvSpPr>
        <p:spPr bwMode="auto">
          <a:xfrm>
            <a:off x="2411760" y="908720"/>
            <a:ext cx="2808288" cy="841375"/>
          </a:xfrm>
          <a:prstGeom prst="wedgeRectCallout">
            <a:avLst>
              <a:gd name="adj1" fmla="val -68497"/>
              <a:gd name="adj2" fmla="val 57944"/>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用鼠标左键点击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4" name="AutoShape 7"/>
          <p:cNvSpPr>
            <a:spLocks noChangeArrowheads="1"/>
          </p:cNvSpPr>
          <p:nvPr/>
        </p:nvSpPr>
        <p:spPr bwMode="auto">
          <a:xfrm>
            <a:off x="5148064" y="3140968"/>
            <a:ext cx="3529012" cy="841375"/>
          </a:xfrm>
          <a:prstGeom prst="wedgeRectCallout">
            <a:avLst>
              <a:gd name="adj1" fmla="val -36377"/>
              <a:gd name="adj2" fmla="val -14863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用鼠标选择</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产品名称</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险种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0" y="836712"/>
            <a:ext cx="9118833" cy="5760640"/>
          </a:xfrm>
          <a:prstGeom prst="rect">
            <a:avLst/>
          </a:prstGeom>
          <a:noFill/>
          <a:ln w="9525">
            <a:noFill/>
            <a:miter lim="800000"/>
            <a:headEnd/>
            <a:tailEnd/>
          </a:ln>
        </p:spPr>
      </p:pic>
      <p:sp>
        <p:nvSpPr>
          <p:cNvPr id="6963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会员投保信息上报</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8084421-939C-4D9C-BE4B-E4A9D48D07D5}" type="slidenum">
              <a:rPr lang="zh-CN" altLang="en-US" smtClean="0"/>
              <a:pPr>
                <a:defRPr/>
              </a:pPr>
              <a:t>143</a:t>
            </a:fld>
            <a:endParaRPr lang="en-US" altLang="zh-CN"/>
          </a:p>
        </p:txBody>
      </p:sp>
      <p:sp>
        <p:nvSpPr>
          <p:cNvPr id="6" name="AutoShape 5"/>
          <p:cNvSpPr>
            <a:spLocks noChangeArrowheads="1"/>
          </p:cNvSpPr>
          <p:nvPr/>
        </p:nvSpPr>
        <p:spPr bwMode="auto">
          <a:xfrm>
            <a:off x="2843808" y="2060848"/>
            <a:ext cx="2160240" cy="830997"/>
          </a:xfrm>
          <a:prstGeom prst="wedgeRectCallout">
            <a:avLst>
              <a:gd name="adj1" fmla="val -48486"/>
              <a:gd name="adj2" fmla="val -772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点击汇总金额按钮</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
        <p:nvSpPr>
          <p:cNvPr id="7" name="AutoShape 5"/>
          <p:cNvSpPr>
            <a:spLocks noChangeArrowheads="1"/>
          </p:cNvSpPr>
          <p:nvPr/>
        </p:nvSpPr>
        <p:spPr bwMode="auto">
          <a:xfrm>
            <a:off x="5652120" y="2348880"/>
            <a:ext cx="2808288" cy="830997"/>
          </a:xfrm>
          <a:prstGeom prst="wedgeRectCallout">
            <a:avLst>
              <a:gd name="adj1" fmla="val -6089"/>
              <a:gd name="adj2" fmla="val -10358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点击当前查询结果上报按钮。</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8" name="AutoShape 5"/>
          <p:cNvSpPr>
            <a:spLocks noChangeArrowheads="1"/>
          </p:cNvSpPr>
          <p:nvPr/>
        </p:nvSpPr>
        <p:spPr bwMode="auto">
          <a:xfrm>
            <a:off x="2267744" y="3212976"/>
            <a:ext cx="2592288" cy="1200329"/>
          </a:xfrm>
          <a:prstGeom prst="wedgeRectCallout">
            <a:avLst>
              <a:gd name="adj1" fmla="val -73122"/>
              <a:gd name="adj2" fmla="val -605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认真核查即将上报会员投保总数与明细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144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保单提前终止（创建）</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保单提前终止（创建）</a:t>
            </a:r>
          </a:p>
        </p:txBody>
      </p:sp>
      <p:pic>
        <p:nvPicPr>
          <p:cNvPr id="76803" name="内容占位符 4" descr="菜单.jpg"/>
          <p:cNvPicPr>
            <a:picLocks noGrp="1" noChangeAspect="1"/>
          </p:cNvPicPr>
          <p:nvPr>
            <p:ph idx="1"/>
          </p:nvPr>
        </p:nvPicPr>
        <p:blipFill>
          <a:blip r:embed="rId2" cstate="print"/>
          <a:srcRect/>
          <a:stretch>
            <a:fillRect/>
          </a:stretch>
        </p:blipFill>
        <p:spPr>
          <a:xfrm>
            <a:off x="0" y="1143000"/>
            <a:ext cx="9112250" cy="5000625"/>
          </a:xfrm>
        </p:spPr>
      </p:pic>
      <p:sp>
        <p:nvSpPr>
          <p:cNvPr id="4" name="日期占位符 3"/>
          <p:cNvSpPr>
            <a:spLocks noGrp="1"/>
          </p:cNvSpPr>
          <p:nvPr>
            <p:ph type="dt" sz="quarter" idx="10"/>
          </p:nvPr>
        </p:nvSpPr>
        <p:spPr/>
        <p:txBody>
          <a:bodyPr/>
          <a:lstStyle/>
          <a:p>
            <a:pPr>
              <a:defRPr/>
            </a:pPr>
            <a:r>
              <a:rPr lang="en-US" altLang="zh-CN" smtClean="0"/>
              <a:t>www.capinfo.com.cn                                                                                                                                                                      </a:t>
            </a:r>
            <a:fld id="{0BFED097-D8C2-4491-800F-1CD0F85AA89C}" type="slidenum">
              <a:rPr lang="zh-CN" altLang="en-US" smtClean="0"/>
              <a:pPr>
                <a:defRPr/>
              </a:pPr>
              <a:t>145</a:t>
            </a:fld>
            <a:endParaRPr lang="en-US" altLang="zh-CN"/>
          </a:p>
        </p:txBody>
      </p:sp>
      <p:sp>
        <p:nvSpPr>
          <p:cNvPr id="8" name="圆角矩形标注 4"/>
          <p:cNvSpPr>
            <a:spLocks noChangeArrowheads="1"/>
          </p:cNvSpPr>
          <p:nvPr/>
        </p:nvSpPr>
        <p:spPr bwMode="auto">
          <a:xfrm>
            <a:off x="3275856" y="1340768"/>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点击保单</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2267744" y="2996952"/>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点击保单提前终止</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保单提前终止（创建）</a:t>
            </a:r>
            <a:endParaRPr lang="zh-CN" altLang="en-US" dirty="0" smtClean="0">
              <a:ea typeface="宋体" pitchFamily="2" charset="-122"/>
            </a:endParaRPr>
          </a:p>
        </p:txBody>
      </p:sp>
      <p:pic>
        <p:nvPicPr>
          <p:cNvPr id="77827" name="内容占位符 4" descr="界面.jpg"/>
          <p:cNvPicPr>
            <a:picLocks noGrp="1" noChangeAspect="1"/>
          </p:cNvPicPr>
          <p:nvPr>
            <p:ph idx="1"/>
          </p:nvPr>
        </p:nvPicPr>
        <p:blipFill>
          <a:blip r:embed="rId2" cstate="print"/>
          <a:srcRect/>
          <a:stretch>
            <a:fillRect/>
          </a:stretch>
        </p:blipFill>
        <p:spPr>
          <a:xfrm>
            <a:off x="0" y="1071563"/>
            <a:ext cx="9144000" cy="5318125"/>
          </a:xfrm>
        </p:spPr>
      </p:pic>
      <p:sp>
        <p:nvSpPr>
          <p:cNvPr id="4" name="日期占位符 3"/>
          <p:cNvSpPr>
            <a:spLocks noGrp="1"/>
          </p:cNvSpPr>
          <p:nvPr>
            <p:ph type="dt" sz="quarter" idx="10"/>
          </p:nvPr>
        </p:nvSpPr>
        <p:spPr/>
        <p:txBody>
          <a:bodyPr/>
          <a:lstStyle/>
          <a:p>
            <a:pPr>
              <a:defRPr/>
            </a:pPr>
            <a:r>
              <a:rPr lang="en-US" altLang="zh-CN" smtClean="0"/>
              <a:t>www.capinfo.com.cn                                                                                                                                                                      </a:t>
            </a:r>
            <a:fld id="{B15089B2-42C7-4DA4-B57E-1F0606586292}" type="slidenum">
              <a:rPr lang="zh-CN" altLang="en-US" smtClean="0"/>
              <a:pPr>
                <a:defRPr/>
              </a:pPr>
              <a:t>146</a:t>
            </a:fld>
            <a:endParaRPr lang="en-US" altLang="zh-CN"/>
          </a:p>
        </p:txBody>
      </p:sp>
      <p:sp>
        <p:nvSpPr>
          <p:cNvPr id="6" name="矩形标注 5"/>
          <p:cNvSpPr>
            <a:spLocks noChangeArrowheads="1"/>
          </p:cNvSpPr>
          <p:nvPr/>
        </p:nvSpPr>
        <p:spPr bwMode="auto">
          <a:xfrm>
            <a:off x="4211960" y="3645024"/>
            <a:ext cx="2952328" cy="936104"/>
          </a:xfrm>
          <a:prstGeom prst="wedgeRectCallout">
            <a:avLst>
              <a:gd name="adj1" fmla="val 41684"/>
              <a:gd name="adj2" fmla="val -1031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600" dirty="0">
                <a:solidFill>
                  <a:schemeClr val="tx1"/>
                </a:solidFill>
                <a:latin typeface="宋体" pitchFamily="2" charset="-122"/>
                <a:ea typeface="宋体" pitchFamily="2" charset="-122"/>
              </a:rPr>
              <a:t>1.</a:t>
            </a:r>
            <a:r>
              <a:rPr lang="zh-CN" altLang="en-US" sz="2600" dirty="0">
                <a:solidFill>
                  <a:schemeClr val="tx1"/>
                </a:solidFill>
                <a:latin typeface="宋体" pitchFamily="2" charset="-122"/>
                <a:ea typeface="宋体" pitchFamily="2" charset="-122"/>
              </a:rPr>
              <a:t>点击创建保单申请</a:t>
            </a:r>
            <a:r>
              <a:rPr lang="zh-CN" altLang="en-US" sz="2600" dirty="0" smtClean="0">
                <a:solidFill>
                  <a:schemeClr val="tx1"/>
                </a:solidFill>
                <a:latin typeface="宋体" pitchFamily="2" charset="-122"/>
                <a:ea typeface="宋体" pitchFamily="2" charset="-122"/>
              </a:rPr>
              <a:t>按钮</a:t>
            </a:r>
            <a:endParaRPr lang="zh-CN" altLang="en-US" sz="2600" dirty="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1" name="内容占位符 4" descr="申请界面.jpg"/>
          <p:cNvPicPr>
            <a:picLocks noGrp="1" noChangeAspect="1"/>
          </p:cNvPicPr>
          <p:nvPr>
            <p:ph idx="1"/>
          </p:nvPr>
        </p:nvPicPr>
        <p:blipFill>
          <a:blip r:embed="rId2" cstate="print"/>
          <a:srcRect/>
          <a:stretch>
            <a:fillRect/>
          </a:stretch>
        </p:blipFill>
        <p:spPr>
          <a:xfrm>
            <a:off x="142875" y="857250"/>
            <a:ext cx="8786813" cy="5699125"/>
          </a:xfrm>
        </p:spPr>
      </p:pic>
      <p:sp>
        <p:nvSpPr>
          <p:cNvPr id="8" name="矩形 7"/>
          <p:cNvSpPr/>
          <p:nvPr/>
        </p:nvSpPr>
        <p:spPr bwMode="auto">
          <a:xfrm>
            <a:off x="971600" y="1772816"/>
            <a:ext cx="7344816" cy="86409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78850"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保单提前终止（创建）</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244234D5-B853-4F01-B0B8-EF49659A3CCE}" type="slidenum">
              <a:rPr lang="zh-CN" altLang="en-US" smtClean="0"/>
              <a:pPr>
                <a:defRPr/>
              </a:pPr>
              <a:t>147</a:t>
            </a:fld>
            <a:endParaRPr lang="en-US" altLang="zh-CN"/>
          </a:p>
        </p:txBody>
      </p:sp>
      <p:sp>
        <p:nvSpPr>
          <p:cNvPr id="6" name="矩形标注 5"/>
          <p:cNvSpPr>
            <a:spLocks noChangeArrowheads="1"/>
          </p:cNvSpPr>
          <p:nvPr/>
        </p:nvSpPr>
        <p:spPr bwMode="auto">
          <a:xfrm>
            <a:off x="467544" y="3068960"/>
            <a:ext cx="3643312" cy="1300137"/>
          </a:xfrm>
          <a:prstGeom prst="wedgeRectCallout">
            <a:avLst>
              <a:gd name="adj1" fmla="val 40083"/>
              <a:gd name="adj2" fmla="val -1084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1"/>
                </a:solidFill>
                <a:latin typeface="华文中宋" pitchFamily="2" charset="-122"/>
                <a:ea typeface="华文中宋" pitchFamily="2" charset="-122"/>
              </a:rPr>
              <a:t>2.</a:t>
            </a:r>
            <a:r>
              <a:rPr lang="zh-CN" altLang="en-US" sz="2400" b="0">
                <a:solidFill>
                  <a:schemeClr val="tx1"/>
                </a:solidFill>
                <a:latin typeface="华文中宋" pitchFamily="2" charset="-122"/>
                <a:ea typeface="华文中宋" pitchFamily="2" charset="-122"/>
              </a:rPr>
              <a:t>输入搜索条件，其中保单状态必须为打印生效状态</a:t>
            </a:r>
          </a:p>
        </p:txBody>
      </p:sp>
      <p:sp>
        <p:nvSpPr>
          <p:cNvPr id="7" name="矩形标注 6"/>
          <p:cNvSpPr>
            <a:spLocks noChangeArrowheads="1"/>
          </p:cNvSpPr>
          <p:nvPr/>
        </p:nvSpPr>
        <p:spPr bwMode="auto">
          <a:xfrm>
            <a:off x="4499992" y="3717032"/>
            <a:ext cx="3643313" cy="1071562"/>
          </a:xfrm>
          <a:prstGeom prst="wedgeRectCallout">
            <a:avLst>
              <a:gd name="adj1" fmla="val 9756"/>
              <a:gd name="adj2" fmla="val -12683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1"/>
                </a:solidFill>
                <a:latin typeface="华文中宋" pitchFamily="2" charset="-122"/>
                <a:ea typeface="华文中宋" pitchFamily="2" charset="-122"/>
              </a:rPr>
              <a:t>3.</a:t>
            </a:r>
            <a:r>
              <a:rPr lang="zh-CN" altLang="en-US" sz="2400" b="0">
                <a:solidFill>
                  <a:schemeClr val="tx1"/>
                </a:solidFill>
                <a:latin typeface="华文中宋" pitchFamily="2" charset="-122"/>
                <a:ea typeface="华文中宋" pitchFamily="2" charset="-122"/>
              </a:rPr>
              <a:t>点击搜索按钮，搜索需要终止的保单信息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保单提前终止（创建）</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E2C8CB20-CD0B-42BE-88F7-9CD7F1E592F5}" type="slidenum">
              <a:rPr lang="zh-CN" altLang="en-US" smtClean="0"/>
              <a:pPr>
                <a:defRPr/>
              </a:pPr>
              <a:t>148</a:t>
            </a:fld>
            <a:endParaRPr lang="en-US" altLang="zh-CN"/>
          </a:p>
        </p:txBody>
      </p:sp>
      <p:pic>
        <p:nvPicPr>
          <p:cNvPr id="79876" name="内容占位符 4" descr="申请界面.jpg"/>
          <p:cNvPicPr>
            <a:picLocks noGrp="1" noChangeAspect="1"/>
          </p:cNvPicPr>
          <p:nvPr>
            <p:ph idx="1"/>
          </p:nvPr>
        </p:nvPicPr>
        <p:blipFill>
          <a:blip r:embed="rId2" cstate="print"/>
          <a:srcRect/>
          <a:stretch>
            <a:fillRect/>
          </a:stretch>
        </p:blipFill>
        <p:spPr>
          <a:xfrm>
            <a:off x="142875" y="857250"/>
            <a:ext cx="8786813" cy="5699125"/>
          </a:xfrm>
        </p:spPr>
      </p:pic>
      <p:sp>
        <p:nvSpPr>
          <p:cNvPr id="10" name="矩形标注 9"/>
          <p:cNvSpPr>
            <a:spLocks noChangeArrowheads="1"/>
          </p:cNvSpPr>
          <p:nvPr/>
        </p:nvSpPr>
        <p:spPr bwMode="auto">
          <a:xfrm>
            <a:off x="539552" y="4221088"/>
            <a:ext cx="3643312" cy="1000125"/>
          </a:xfrm>
          <a:prstGeom prst="wedgeRectCallout">
            <a:avLst>
              <a:gd name="adj1" fmla="val -41487"/>
              <a:gd name="adj2" fmla="val -11273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1"/>
                </a:solidFill>
                <a:latin typeface="华文中宋" pitchFamily="2" charset="-122"/>
                <a:ea typeface="华文中宋" pitchFamily="2" charset="-122"/>
              </a:rPr>
              <a:t>4.</a:t>
            </a:r>
            <a:r>
              <a:rPr lang="zh-CN" altLang="en-US" sz="2400" b="0" dirty="0">
                <a:solidFill>
                  <a:schemeClr val="tx1"/>
                </a:solidFill>
                <a:latin typeface="华文中宋" pitchFamily="2" charset="-122"/>
                <a:ea typeface="华文中宋" pitchFamily="2" charset="-122"/>
              </a:rPr>
              <a:t>在查询结果处选择要终止的保单信息</a:t>
            </a:r>
          </a:p>
        </p:txBody>
      </p:sp>
      <p:sp>
        <p:nvSpPr>
          <p:cNvPr id="11" name="矩形标注 10"/>
          <p:cNvSpPr>
            <a:spLocks noChangeArrowheads="1"/>
          </p:cNvSpPr>
          <p:nvPr/>
        </p:nvSpPr>
        <p:spPr bwMode="auto">
          <a:xfrm>
            <a:off x="4788024" y="3789040"/>
            <a:ext cx="3643312" cy="1296144"/>
          </a:xfrm>
          <a:prstGeom prst="wedgeRectCallout">
            <a:avLst>
              <a:gd name="adj1" fmla="val 28580"/>
              <a:gd name="adj2" fmla="val -1200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1"/>
                </a:solidFill>
                <a:latin typeface="华文中宋" pitchFamily="2" charset="-122"/>
                <a:ea typeface="华文中宋" pitchFamily="2" charset="-122"/>
              </a:rPr>
              <a:t>5.</a:t>
            </a:r>
            <a:r>
              <a:rPr lang="zh-CN" altLang="en-US" sz="2400" b="0" dirty="0">
                <a:solidFill>
                  <a:schemeClr val="tx1"/>
                </a:solidFill>
                <a:latin typeface="华文中宋" pitchFamily="2" charset="-122"/>
                <a:ea typeface="华文中宋" pitchFamily="2" charset="-122"/>
              </a:rPr>
              <a:t>点击终止保单按钮，系统会创建一条新的中止申请</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149</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5</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保单管理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保单提前终止（提交）</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 </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添加单位</a:t>
            </a:r>
            <a:endParaRPr lang="zh-CN" altLang="en-US" dirty="0" smtClean="0">
              <a:ea typeface="宋体" pitchFamily="2" charset="-122"/>
            </a:endParaRPr>
          </a:p>
        </p:txBody>
      </p:sp>
      <p:pic>
        <p:nvPicPr>
          <p:cNvPr id="11267" name="内容占位符 4" descr="组织机构管理界面.jpg"/>
          <p:cNvPicPr>
            <a:picLocks noGrp="1" noChangeAspect="1"/>
          </p:cNvPicPr>
          <p:nvPr>
            <p:ph idx="1"/>
          </p:nvPr>
        </p:nvPicPr>
        <p:blipFill>
          <a:blip r:embed="rId2" cstate="print"/>
          <a:srcRect/>
          <a:stretch>
            <a:fillRect/>
          </a:stretch>
        </p:blipFill>
        <p:spPr>
          <a:xfrm>
            <a:off x="0" y="857232"/>
            <a:ext cx="9144000" cy="5715039"/>
          </a:xfrm>
        </p:spPr>
      </p:pic>
      <p:sp>
        <p:nvSpPr>
          <p:cNvPr id="4" name="日期占位符 3"/>
          <p:cNvSpPr>
            <a:spLocks noGrp="1"/>
          </p:cNvSpPr>
          <p:nvPr>
            <p:ph type="dt" sz="quarter" idx="10"/>
          </p:nvPr>
        </p:nvSpPr>
        <p:spPr/>
        <p:txBody>
          <a:bodyPr/>
          <a:lstStyle/>
          <a:p>
            <a:pPr>
              <a:defRPr/>
            </a:pPr>
            <a:r>
              <a:rPr lang="en-US" altLang="zh-CN" smtClean="0"/>
              <a:t>www.capinfo.com.cn                                                                                                                                                                      </a:t>
            </a:r>
            <a:fld id="{A8BDD9CA-03D6-4B4A-860F-BD492D3380CE}" type="slidenum">
              <a:rPr lang="zh-CN" altLang="en-US" smtClean="0"/>
              <a:pPr>
                <a:defRPr/>
              </a:pPr>
              <a:t>15</a:t>
            </a:fld>
            <a:endParaRPr lang="en-US" altLang="zh-CN"/>
          </a:p>
        </p:txBody>
      </p:sp>
      <p:sp>
        <p:nvSpPr>
          <p:cNvPr id="6" name="矩形标注 5"/>
          <p:cNvSpPr>
            <a:spLocks noChangeArrowheads="1"/>
          </p:cNvSpPr>
          <p:nvPr/>
        </p:nvSpPr>
        <p:spPr bwMode="auto">
          <a:xfrm>
            <a:off x="2714612" y="2928934"/>
            <a:ext cx="5000625" cy="1292154"/>
          </a:xfrm>
          <a:prstGeom prst="wedgeRectCallout">
            <a:avLst>
              <a:gd name="adj1" fmla="val 45833"/>
              <a:gd name="adj2" fmla="val -13118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dirty="0" smtClean="0">
                <a:solidFill>
                  <a:schemeClr val="tx2">
                    <a:lumMod val="95000"/>
                    <a:lumOff val="5000"/>
                  </a:schemeClr>
                </a:solidFill>
                <a:latin typeface="宋体" pitchFamily="2" charset="-122"/>
                <a:ea typeface="宋体" pitchFamily="2" charset="-122"/>
              </a:rPr>
              <a:t>点击</a:t>
            </a:r>
            <a:r>
              <a:rPr lang="zh-CN" altLang="en-US" sz="2400" dirty="0">
                <a:solidFill>
                  <a:schemeClr val="tx1">
                    <a:lumMod val="60000"/>
                    <a:lumOff val="40000"/>
                  </a:schemeClr>
                </a:solidFill>
                <a:latin typeface="华文中宋" pitchFamily="2" charset="-122"/>
                <a:ea typeface="华文中宋" pitchFamily="2" charset="-122"/>
              </a:rPr>
              <a:t>添加</a:t>
            </a:r>
            <a:r>
              <a:rPr lang="zh-CN" altLang="en-US" sz="2400" dirty="0">
                <a:solidFill>
                  <a:schemeClr val="tx2">
                    <a:lumMod val="95000"/>
                    <a:lumOff val="5000"/>
                  </a:schemeClr>
                </a:solidFill>
                <a:latin typeface="宋体" pitchFamily="2" charset="-122"/>
                <a:ea typeface="宋体" pitchFamily="2" charset="-122"/>
              </a:rPr>
              <a:t>按钮系统会弹出创建组织机构界面，可以添加新的组织机构信息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保单提前终止（创建）</a:t>
            </a:r>
          </a:p>
        </p:txBody>
      </p:sp>
      <p:pic>
        <p:nvPicPr>
          <p:cNvPr id="76803" name="内容占位符 4" descr="菜单.jpg"/>
          <p:cNvPicPr>
            <a:picLocks noGrp="1" noChangeAspect="1"/>
          </p:cNvPicPr>
          <p:nvPr>
            <p:ph idx="1"/>
          </p:nvPr>
        </p:nvPicPr>
        <p:blipFill>
          <a:blip r:embed="rId2" cstate="print"/>
          <a:srcRect/>
          <a:stretch>
            <a:fillRect/>
          </a:stretch>
        </p:blipFill>
        <p:spPr>
          <a:xfrm>
            <a:off x="0" y="1143000"/>
            <a:ext cx="9112250" cy="5000625"/>
          </a:xfrm>
        </p:spPr>
      </p:pic>
      <p:sp>
        <p:nvSpPr>
          <p:cNvPr id="4" name="日期占位符 3"/>
          <p:cNvSpPr>
            <a:spLocks noGrp="1"/>
          </p:cNvSpPr>
          <p:nvPr>
            <p:ph type="dt" sz="quarter" idx="10"/>
          </p:nvPr>
        </p:nvSpPr>
        <p:spPr/>
        <p:txBody>
          <a:bodyPr/>
          <a:lstStyle/>
          <a:p>
            <a:pPr>
              <a:defRPr/>
            </a:pPr>
            <a:r>
              <a:rPr lang="en-US" altLang="zh-CN" smtClean="0">
                <a:solidFill>
                  <a:srgbClr val="FFFFFF"/>
                </a:solidFill>
              </a:rPr>
              <a:t>www.capinfo.com.cn                                                                                                                                                                      </a:t>
            </a:r>
            <a:fld id="{0BFED097-D8C2-4491-800F-1CD0F85AA89C}" type="slidenum">
              <a:rPr lang="zh-CN" altLang="en-US" smtClean="0">
                <a:solidFill>
                  <a:srgbClr val="FFFFFF"/>
                </a:solidFill>
              </a:rPr>
              <a:pPr>
                <a:defRPr/>
              </a:pPr>
              <a:t>150</a:t>
            </a:fld>
            <a:endParaRPr lang="en-US" altLang="zh-CN">
              <a:solidFill>
                <a:srgbClr val="FFFFFF"/>
              </a:solidFill>
            </a:endParaRPr>
          </a:p>
        </p:txBody>
      </p:sp>
      <p:sp>
        <p:nvSpPr>
          <p:cNvPr id="8" name="圆角矩形标注 4"/>
          <p:cNvSpPr>
            <a:spLocks noChangeArrowheads="1"/>
          </p:cNvSpPr>
          <p:nvPr/>
        </p:nvSpPr>
        <p:spPr bwMode="auto">
          <a:xfrm>
            <a:off x="3275856" y="1340768"/>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rgbClr val="000000">
                    <a:lumMod val="95000"/>
                    <a:lumOff val="5000"/>
                  </a:srgbClr>
                </a:solidFill>
                <a:latin typeface="华文中宋" pitchFamily="2" charset="-122"/>
                <a:ea typeface="华文中宋" pitchFamily="2" charset="-122"/>
              </a:rPr>
              <a:t>1.</a:t>
            </a:r>
            <a:r>
              <a:rPr lang="zh-CN" altLang="en-US" sz="2400" b="0" dirty="0" smtClean="0">
                <a:solidFill>
                  <a:srgbClr val="000000">
                    <a:lumMod val="95000"/>
                    <a:lumOff val="5000"/>
                  </a:srgbClr>
                </a:solidFill>
                <a:latin typeface="华文中宋" pitchFamily="2" charset="-122"/>
                <a:ea typeface="华文中宋" pitchFamily="2" charset="-122"/>
              </a:rPr>
              <a:t>点击保单</a:t>
            </a:r>
            <a:r>
              <a:rPr lang="zh-CN" altLang="en-US" sz="2400" b="0" dirty="0" smtClean="0">
                <a:solidFill>
                  <a:srgbClr val="163794">
                    <a:lumMod val="60000"/>
                    <a:lumOff val="40000"/>
                  </a:srgbClr>
                </a:solidFill>
                <a:latin typeface="华文中宋" pitchFamily="2" charset="-122"/>
                <a:ea typeface="华文中宋" pitchFamily="2" charset="-122"/>
              </a:rPr>
              <a:t>管理</a:t>
            </a:r>
            <a:r>
              <a:rPr lang="zh-CN" altLang="en-US" sz="2400" b="0" dirty="0" smtClean="0">
                <a:solidFill>
                  <a:srgbClr val="000000">
                    <a:lumMod val="95000"/>
                    <a:lumOff val="5000"/>
                  </a:srgbClr>
                </a:solidFill>
                <a:latin typeface="华文中宋" pitchFamily="2" charset="-122"/>
                <a:ea typeface="华文中宋" pitchFamily="2" charset="-122"/>
              </a:rPr>
              <a:t>菜单</a:t>
            </a:r>
            <a:endParaRPr lang="zh-CN" altLang="en-US" sz="2400" b="0" dirty="0">
              <a:solidFill>
                <a:srgbClr val="000000">
                  <a:lumMod val="95000"/>
                  <a:lumOff val="5000"/>
                </a:srgb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2267744" y="2996952"/>
            <a:ext cx="3429024" cy="714379"/>
          </a:xfrm>
          <a:prstGeom prst="wedgeRectCallout">
            <a:avLst>
              <a:gd name="adj1" fmla="val -37628"/>
              <a:gd name="adj2" fmla="val -170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rgbClr val="000000">
                    <a:lumMod val="95000"/>
                    <a:lumOff val="5000"/>
                  </a:srgbClr>
                </a:solidFill>
                <a:latin typeface="华文中宋" pitchFamily="2" charset="-122"/>
                <a:ea typeface="华文中宋" pitchFamily="2" charset="-122"/>
              </a:rPr>
              <a:t>2.</a:t>
            </a:r>
            <a:r>
              <a:rPr lang="zh-CN" altLang="en-US" sz="2400" b="0" dirty="0" smtClean="0">
                <a:solidFill>
                  <a:srgbClr val="000000">
                    <a:lumMod val="95000"/>
                    <a:lumOff val="5000"/>
                  </a:srgbClr>
                </a:solidFill>
                <a:latin typeface="华文中宋" pitchFamily="2" charset="-122"/>
                <a:ea typeface="华文中宋" pitchFamily="2" charset="-122"/>
              </a:rPr>
              <a:t>点击保单提前终止</a:t>
            </a:r>
            <a:endParaRPr lang="zh-CN" altLang="en-US" sz="2400" b="0" dirty="0">
              <a:solidFill>
                <a:srgbClr val="163794">
                  <a:lumMod val="60000"/>
                  <a:lumOff val="40000"/>
                </a:srgb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1" name="内容占位符 4" descr="界面.jpg"/>
          <p:cNvPicPr>
            <a:picLocks noChangeAspect="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8" name="矩形 7"/>
          <p:cNvSpPr/>
          <p:nvPr/>
        </p:nvSpPr>
        <p:spPr bwMode="auto">
          <a:xfrm>
            <a:off x="971600" y="2132856"/>
            <a:ext cx="7344816" cy="79208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0898" name="标题 1"/>
          <p:cNvSpPr>
            <a:spLocks noGrp="1"/>
          </p:cNvSpPr>
          <p:nvPr>
            <p:ph type="title"/>
          </p:nvPr>
        </p:nvSpPr>
        <p:spPr/>
        <p:txBody>
          <a:bodyPr/>
          <a:lstStyle/>
          <a:p>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保单管理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保单提前终止（提交）</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B305349B-00BE-4C5C-B59D-E0E27DBFDB1A}" type="slidenum">
              <a:rPr lang="zh-CN" altLang="en-US" smtClean="0"/>
              <a:pPr>
                <a:defRPr/>
              </a:pPr>
              <a:t>151</a:t>
            </a:fld>
            <a:endParaRPr lang="en-US" altLang="zh-CN"/>
          </a:p>
        </p:txBody>
      </p:sp>
      <p:sp>
        <p:nvSpPr>
          <p:cNvPr id="6" name="矩形标注 5"/>
          <p:cNvSpPr>
            <a:spLocks noChangeArrowheads="1"/>
          </p:cNvSpPr>
          <p:nvPr/>
        </p:nvSpPr>
        <p:spPr bwMode="auto">
          <a:xfrm>
            <a:off x="251520" y="3212976"/>
            <a:ext cx="2703215" cy="714375"/>
          </a:xfrm>
          <a:prstGeom prst="wedgeRectCallout">
            <a:avLst>
              <a:gd name="adj1" fmla="val 47661"/>
              <a:gd name="adj2" fmla="val -1201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600" dirty="0" smtClean="0">
                <a:solidFill>
                  <a:schemeClr val="tx2">
                    <a:lumMod val="95000"/>
                    <a:lumOff val="5000"/>
                  </a:schemeClr>
                </a:solidFill>
                <a:latin typeface="宋体" pitchFamily="2" charset="-122"/>
                <a:ea typeface="宋体" pitchFamily="2" charset="-122"/>
              </a:rPr>
              <a:t>3.</a:t>
            </a:r>
            <a:r>
              <a:rPr lang="zh-CN" altLang="en-US" sz="2600" dirty="0" smtClean="0">
                <a:solidFill>
                  <a:schemeClr val="tx2">
                    <a:lumMod val="95000"/>
                    <a:lumOff val="5000"/>
                  </a:schemeClr>
                </a:solidFill>
                <a:latin typeface="宋体" pitchFamily="2" charset="-122"/>
                <a:ea typeface="宋体" pitchFamily="2" charset="-122"/>
              </a:rPr>
              <a:t>输入查询条件</a:t>
            </a:r>
            <a:endParaRPr lang="zh-CN" altLang="en-US" sz="2600" dirty="0">
              <a:solidFill>
                <a:schemeClr val="tx2">
                  <a:lumMod val="95000"/>
                  <a:lumOff val="5000"/>
                </a:schemeClr>
              </a:solidFill>
              <a:latin typeface="宋体" pitchFamily="2" charset="-122"/>
              <a:ea typeface="宋体" pitchFamily="2" charset="-122"/>
            </a:endParaRPr>
          </a:p>
        </p:txBody>
      </p:sp>
      <p:sp>
        <p:nvSpPr>
          <p:cNvPr id="9" name="矩形标注 8"/>
          <p:cNvSpPr>
            <a:spLocks noChangeArrowheads="1"/>
          </p:cNvSpPr>
          <p:nvPr/>
        </p:nvSpPr>
        <p:spPr bwMode="auto">
          <a:xfrm>
            <a:off x="2483768" y="4005064"/>
            <a:ext cx="2703215" cy="714375"/>
          </a:xfrm>
          <a:prstGeom prst="wedgeRectCallout">
            <a:avLst>
              <a:gd name="adj1" fmla="val 43433"/>
              <a:gd name="adj2" fmla="val -1735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600" dirty="0" smtClean="0">
                <a:solidFill>
                  <a:schemeClr val="tx2">
                    <a:lumMod val="95000"/>
                    <a:lumOff val="5000"/>
                  </a:schemeClr>
                </a:solidFill>
                <a:latin typeface="宋体" pitchFamily="2" charset="-122"/>
                <a:ea typeface="宋体" pitchFamily="2" charset="-122"/>
              </a:rPr>
              <a:t>4.</a:t>
            </a:r>
            <a:r>
              <a:rPr lang="zh-CN" altLang="en-US" sz="2600" dirty="0" smtClean="0">
                <a:solidFill>
                  <a:schemeClr val="tx2">
                    <a:lumMod val="95000"/>
                    <a:lumOff val="5000"/>
                  </a:schemeClr>
                </a:solidFill>
                <a:latin typeface="宋体" pitchFamily="2" charset="-122"/>
                <a:ea typeface="宋体" pitchFamily="2" charset="-122"/>
              </a:rPr>
              <a:t>点击搜索按钮</a:t>
            </a:r>
            <a:endParaRPr lang="zh-CN" altLang="en-US" sz="2600" dirty="0">
              <a:solidFill>
                <a:schemeClr val="tx2">
                  <a:lumMod val="95000"/>
                  <a:lumOff val="5000"/>
                </a:schemeClr>
              </a:solidFill>
              <a:latin typeface="宋体" pitchFamily="2" charset="-122"/>
              <a:ea typeface="宋体" pitchFamily="2" charset="-122"/>
            </a:endParaRPr>
          </a:p>
        </p:txBody>
      </p:sp>
      <p:sp>
        <p:nvSpPr>
          <p:cNvPr id="10" name="矩形标注 9"/>
          <p:cNvSpPr>
            <a:spLocks noChangeArrowheads="1"/>
          </p:cNvSpPr>
          <p:nvPr/>
        </p:nvSpPr>
        <p:spPr bwMode="auto">
          <a:xfrm>
            <a:off x="3203848" y="4941168"/>
            <a:ext cx="5400600" cy="1224136"/>
          </a:xfrm>
          <a:prstGeom prst="wedgeRectCallout">
            <a:avLst>
              <a:gd name="adj1" fmla="val 34776"/>
              <a:gd name="adj2" fmla="val -20179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5.</a:t>
            </a:r>
            <a:r>
              <a:rPr lang="zh-CN" altLang="en-US" sz="2400" b="0" dirty="0" smtClean="0">
                <a:solidFill>
                  <a:schemeClr val="tx2">
                    <a:lumMod val="95000"/>
                    <a:lumOff val="5000"/>
                  </a:schemeClr>
                </a:solidFill>
                <a:latin typeface="华文中宋" pitchFamily="2" charset="-122"/>
                <a:ea typeface="华文中宋" pitchFamily="2" charset="-122"/>
              </a:rPr>
              <a:t>点击提交保单终止申请按钮，可将按查询条件搜索出来的保单提前终止申请上报的上级单位</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9" grpId="0" animBg="1"/>
      <p:bldP spid="10" grpId="0" animBg="1"/>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152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创建理赔单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内容占位符 7" descr="菜单.jpg"/>
          <p:cNvPicPr>
            <a:picLocks noGrp="1" noChangeAspect="1"/>
          </p:cNvPicPr>
          <p:nvPr>
            <p:ph idx="1"/>
          </p:nvPr>
        </p:nvPicPr>
        <p:blipFill>
          <a:blip r:embed="rId2" cstate="print"/>
          <a:srcRect/>
          <a:stretch>
            <a:fillRect/>
          </a:stretch>
        </p:blipFill>
        <p:spPr>
          <a:xfrm>
            <a:off x="0" y="836712"/>
            <a:ext cx="9144000" cy="5760640"/>
          </a:xfrm>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a:t>
            </a:r>
          </a:p>
        </p:txBody>
      </p:sp>
      <p:sp>
        <p:nvSpPr>
          <p:cNvPr id="4" name="日期占位符 3"/>
          <p:cNvSpPr>
            <a:spLocks noGrp="1"/>
          </p:cNvSpPr>
          <p:nvPr>
            <p:ph type="dt" sz="quarter" idx="10"/>
          </p:nvPr>
        </p:nvSpPr>
        <p:spPr/>
        <p:txBody>
          <a:bodyPr/>
          <a:lstStyle/>
          <a:p>
            <a:pPr>
              <a:defRPr/>
            </a:pPr>
            <a:r>
              <a:rPr lang="en-US" altLang="zh-CN" smtClean="0"/>
              <a:t>www.capinfo.com.cn                                                                                                                                                                      </a:t>
            </a:r>
            <a:fld id="{C74ADF52-8066-4179-AD1E-0A2CB87D2B0A}" type="slidenum">
              <a:rPr lang="zh-CN" altLang="en-US" smtClean="0"/>
              <a:pPr>
                <a:defRPr/>
              </a:pPr>
              <a:t>153</a:t>
            </a:fld>
            <a:endParaRPr lang="en-US" altLang="zh-CN"/>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点击住院理赔</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内容占位符 9" descr="界面.jpg"/>
          <p:cNvPicPr>
            <a:picLocks noGrp="1" noChangeAspect="1"/>
          </p:cNvPicPr>
          <p:nvPr>
            <p:ph idx="1"/>
          </p:nvPr>
        </p:nvPicPr>
        <p:blipFill>
          <a:blip r:embed="rId2" cstate="print"/>
          <a:srcRect/>
          <a:stretch>
            <a:fillRect/>
          </a:stretch>
        </p:blipFill>
        <p:spPr>
          <a:xfrm>
            <a:off x="0" y="836712"/>
            <a:ext cx="9144000" cy="5760640"/>
          </a:xfrm>
        </p:spPr>
      </p:pic>
      <p:sp>
        <p:nvSpPr>
          <p:cNvPr id="82947"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C0022785-5EC3-47C6-8204-D2D4B7C8B652}" type="slidenum">
              <a:rPr lang="zh-CN" altLang="en-US" smtClean="0"/>
              <a:pPr>
                <a:defRPr/>
              </a:pPr>
              <a:t>154</a:t>
            </a:fld>
            <a:endParaRPr lang="en-US" altLang="zh-CN"/>
          </a:p>
        </p:txBody>
      </p:sp>
      <p:sp>
        <p:nvSpPr>
          <p:cNvPr id="7" name="圆角矩形标注 4"/>
          <p:cNvSpPr>
            <a:spLocks noChangeArrowheads="1"/>
          </p:cNvSpPr>
          <p:nvPr/>
        </p:nvSpPr>
        <p:spPr bwMode="auto">
          <a:xfrm>
            <a:off x="3563888" y="2276872"/>
            <a:ext cx="2448271" cy="576064"/>
          </a:xfrm>
          <a:prstGeom prst="wedgeRectCallout">
            <a:avLst>
              <a:gd name="adj1" fmla="val 37853"/>
              <a:gd name="adj2" fmla="val -12073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点击添加按钮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1" name="内容占位符 4" descr="住院信息查询界面.jpg"/>
          <p:cNvPicPr>
            <a:picLocks noGrp="1" noChangeAspect="1"/>
          </p:cNvPicPr>
          <p:nvPr>
            <p:ph idx="1"/>
          </p:nvPr>
        </p:nvPicPr>
        <p:blipFill>
          <a:blip r:embed="rId2" cstate="print"/>
          <a:srcRect/>
          <a:stretch>
            <a:fillRect/>
          </a:stretch>
        </p:blipFill>
        <p:spPr>
          <a:xfrm>
            <a:off x="0" y="1039813"/>
            <a:ext cx="9144000" cy="5318125"/>
          </a:xfrm>
        </p:spPr>
      </p:pic>
      <p:sp>
        <p:nvSpPr>
          <p:cNvPr id="8" name="矩形 7"/>
          <p:cNvSpPr/>
          <p:nvPr/>
        </p:nvSpPr>
        <p:spPr bwMode="auto">
          <a:xfrm>
            <a:off x="971600" y="2060848"/>
            <a:ext cx="6120680" cy="50405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3970"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0024090F-17A0-4E26-BEF0-C0A5C93D9711}" type="slidenum">
              <a:rPr lang="zh-CN" altLang="en-US" smtClean="0"/>
              <a:pPr>
                <a:defRPr/>
              </a:pPr>
              <a:t>155</a:t>
            </a:fld>
            <a:endParaRPr lang="en-US" altLang="zh-CN"/>
          </a:p>
        </p:txBody>
      </p:sp>
      <p:sp>
        <p:nvSpPr>
          <p:cNvPr id="6" name="矩形标注 5"/>
          <p:cNvSpPr>
            <a:spLocks noChangeArrowheads="1"/>
          </p:cNvSpPr>
          <p:nvPr/>
        </p:nvSpPr>
        <p:spPr bwMode="auto">
          <a:xfrm>
            <a:off x="467544" y="3284984"/>
            <a:ext cx="3786188" cy="1857375"/>
          </a:xfrm>
          <a:prstGeom prst="wedgeRectCallout">
            <a:avLst>
              <a:gd name="adj1" fmla="val 38539"/>
              <a:gd name="adj2" fmla="val -96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600">
                <a:solidFill>
                  <a:schemeClr val="tx1"/>
                </a:solidFill>
                <a:latin typeface="宋体" pitchFamily="2" charset="-122"/>
                <a:ea typeface="宋体" pitchFamily="2" charset="-122"/>
              </a:rPr>
              <a:t>2.</a:t>
            </a:r>
            <a:r>
              <a:rPr lang="zh-CN" altLang="en-US" sz="2600">
                <a:solidFill>
                  <a:schemeClr val="tx1"/>
                </a:solidFill>
                <a:latin typeface="宋体" pitchFamily="2" charset="-122"/>
                <a:ea typeface="宋体" pitchFamily="2" charset="-122"/>
              </a:rPr>
              <a:t>输入查询条件，身份证、京卡卡号或会员编号其中一项，并选择入院年份</a:t>
            </a:r>
          </a:p>
        </p:txBody>
      </p:sp>
      <p:sp>
        <p:nvSpPr>
          <p:cNvPr id="7" name="矩形标注 6"/>
          <p:cNvSpPr>
            <a:spLocks noChangeArrowheads="1"/>
          </p:cNvSpPr>
          <p:nvPr/>
        </p:nvSpPr>
        <p:spPr bwMode="auto">
          <a:xfrm>
            <a:off x="5148064" y="2924944"/>
            <a:ext cx="3429000" cy="1857375"/>
          </a:xfrm>
          <a:prstGeom prst="wedgeRectCallout">
            <a:avLst>
              <a:gd name="adj1" fmla="val 14167"/>
              <a:gd name="adj2" fmla="val -1005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600">
                <a:solidFill>
                  <a:schemeClr val="tx1"/>
                </a:solidFill>
                <a:latin typeface="宋体" pitchFamily="2" charset="-122"/>
                <a:ea typeface="宋体" pitchFamily="2" charset="-122"/>
              </a:rPr>
              <a:t>3.</a:t>
            </a:r>
            <a:r>
              <a:rPr lang="zh-CN" altLang="en-US" sz="2600">
                <a:solidFill>
                  <a:schemeClr val="tx1"/>
                </a:solidFill>
                <a:latin typeface="宋体" pitchFamily="2" charset="-122"/>
                <a:ea typeface="宋体" pitchFamily="2" charset="-122"/>
              </a:rPr>
              <a:t>点击搜索按钮，需要先通过系统查询该人员的医保住院信息才能生成理赔单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C934356F-A68F-4510-9472-EDE26A7B8756}" type="slidenum">
              <a:rPr lang="zh-CN" altLang="en-US" smtClean="0"/>
              <a:pPr>
                <a:defRPr/>
              </a:pPr>
              <a:t>156</a:t>
            </a:fld>
            <a:endParaRPr lang="en-US" altLang="zh-CN"/>
          </a:p>
        </p:txBody>
      </p:sp>
      <p:pic>
        <p:nvPicPr>
          <p:cNvPr id="84996" name="内容占位符 8" descr="住院信息查询结果.jpg"/>
          <p:cNvPicPr>
            <a:picLocks noGrp="1" noChangeAspect="1"/>
          </p:cNvPicPr>
          <p:nvPr>
            <p:ph idx="1"/>
          </p:nvPr>
        </p:nvPicPr>
        <p:blipFill>
          <a:blip r:embed="rId2" cstate="print"/>
          <a:srcRect/>
          <a:stretch>
            <a:fillRect/>
          </a:stretch>
        </p:blipFill>
        <p:spPr>
          <a:xfrm>
            <a:off x="0" y="836712"/>
            <a:ext cx="9144000" cy="5760640"/>
          </a:xfrm>
        </p:spPr>
      </p:pic>
      <p:sp>
        <p:nvSpPr>
          <p:cNvPr id="10" name="矩形标注 9"/>
          <p:cNvSpPr>
            <a:spLocks noChangeArrowheads="1"/>
          </p:cNvSpPr>
          <p:nvPr/>
        </p:nvSpPr>
        <p:spPr bwMode="auto">
          <a:xfrm>
            <a:off x="179512" y="3789040"/>
            <a:ext cx="4000500" cy="1000125"/>
          </a:xfrm>
          <a:prstGeom prst="wedgeRectCallout">
            <a:avLst>
              <a:gd name="adj1" fmla="val -5119"/>
              <a:gd name="adj2" fmla="val -12988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600">
                <a:solidFill>
                  <a:schemeClr val="tx1"/>
                </a:solidFill>
                <a:latin typeface="宋体" pitchFamily="2" charset="-122"/>
                <a:ea typeface="宋体" pitchFamily="2" charset="-122"/>
              </a:rPr>
              <a:t>住院信息逐条显示在界面下方</a:t>
            </a:r>
          </a:p>
        </p:txBody>
      </p:sp>
      <p:sp>
        <p:nvSpPr>
          <p:cNvPr id="11" name="矩形标注 10"/>
          <p:cNvSpPr>
            <a:spLocks noChangeArrowheads="1"/>
          </p:cNvSpPr>
          <p:nvPr/>
        </p:nvSpPr>
        <p:spPr bwMode="auto">
          <a:xfrm>
            <a:off x="4716016" y="3212976"/>
            <a:ext cx="4071938" cy="1857375"/>
          </a:xfrm>
          <a:prstGeom prst="wedgeRectCallout">
            <a:avLst>
              <a:gd name="adj1" fmla="val 39050"/>
              <a:gd name="adj2" fmla="val -1226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600">
                <a:solidFill>
                  <a:schemeClr val="tx1"/>
                </a:solidFill>
                <a:latin typeface="宋体" pitchFamily="2" charset="-122"/>
                <a:ea typeface="宋体" pitchFamily="2" charset="-122"/>
              </a:rPr>
              <a:t>4.</a:t>
            </a:r>
            <a:r>
              <a:rPr lang="zh-CN" altLang="en-US" sz="2600">
                <a:solidFill>
                  <a:schemeClr val="tx1"/>
                </a:solidFill>
                <a:latin typeface="宋体" pitchFamily="2" charset="-122"/>
                <a:ea typeface="宋体" pitchFamily="2" charset="-122"/>
              </a:rPr>
              <a:t>点击批量生成按钮，系统会将所有符合理赔规则的住院信息生成住院理赔单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157</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搜索理赔单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内容占位符 7" descr="菜单.jpg"/>
          <p:cNvPicPr>
            <a:picLocks noGrp="1" noChangeAspect="1"/>
          </p:cNvPicPr>
          <p:nvPr>
            <p:ph idx="1"/>
          </p:nvPr>
        </p:nvPicPr>
        <p:blipFill>
          <a:blip r:embed="rId2" cstate="print"/>
          <a:srcRect/>
          <a:stretch>
            <a:fillRect/>
          </a:stretch>
        </p:blipFill>
        <p:spPr>
          <a:xfrm>
            <a:off x="0" y="836712"/>
            <a:ext cx="9144000" cy="5760640"/>
          </a:xfrm>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a:t>
            </a:r>
          </a:p>
        </p:txBody>
      </p:sp>
      <p:sp>
        <p:nvSpPr>
          <p:cNvPr id="4" name="日期占位符 3"/>
          <p:cNvSpPr>
            <a:spLocks noGrp="1"/>
          </p:cNvSpPr>
          <p:nvPr>
            <p:ph type="dt" sz="quarter" idx="10"/>
          </p:nvPr>
        </p:nvSpPr>
        <p:spPr/>
        <p:txBody>
          <a:bodyPr/>
          <a:lstStyle/>
          <a:p>
            <a:pPr>
              <a:defRPr/>
            </a:pPr>
            <a:r>
              <a:rPr lang="en-US" altLang="zh-CN" smtClean="0"/>
              <a:t>www.capinfo.com.cn                                                                                                                                                                      </a:t>
            </a:r>
            <a:fld id="{C74ADF52-8066-4179-AD1E-0A2CB87D2B0A}" type="slidenum">
              <a:rPr lang="zh-CN" altLang="en-US" smtClean="0"/>
              <a:pPr>
                <a:defRPr/>
              </a:pPr>
              <a:t>158</a:t>
            </a:fld>
            <a:endParaRPr lang="en-US" altLang="zh-CN"/>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点击住院理赔</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9" name="内容占位符 4" descr="理赔单搜索结果.jpg"/>
          <p:cNvPicPr>
            <a:picLocks noGrp="1" noChangeAspect="1"/>
          </p:cNvPicPr>
          <p:nvPr>
            <p:ph idx="1"/>
          </p:nvPr>
        </p:nvPicPr>
        <p:blipFill>
          <a:blip r:embed="rId2" cstate="print"/>
          <a:srcRect/>
          <a:stretch>
            <a:fillRect/>
          </a:stretch>
        </p:blipFill>
        <p:spPr>
          <a:xfrm>
            <a:off x="0" y="1071563"/>
            <a:ext cx="9144000" cy="5318125"/>
          </a:xfrm>
        </p:spPr>
      </p:pic>
      <p:sp>
        <p:nvSpPr>
          <p:cNvPr id="10" name="矩形 9"/>
          <p:cNvSpPr/>
          <p:nvPr/>
        </p:nvSpPr>
        <p:spPr bwMode="auto">
          <a:xfrm>
            <a:off x="467544" y="2276872"/>
            <a:ext cx="7272808" cy="115212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搜索理赔单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71BED19-3346-43B5-A99C-1002484BC751}" type="slidenum">
              <a:rPr lang="zh-CN" altLang="en-US" smtClean="0"/>
              <a:pPr>
                <a:defRPr/>
              </a:pPr>
              <a:t>159</a:t>
            </a:fld>
            <a:endParaRPr lang="en-US" altLang="zh-CN"/>
          </a:p>
        </p:txBody>
      </p:sp>
      <p:sp>
        <p:nvSpPr>
          <p:cNvPr id="6" name="矩形标注 5"/>
          <p:cNvSpPr>
            <a:spLocks noChangeArrowheads="1"/>
          </p:cNvSpPr>
          <p:nvPr/>
        </p:nvSpPr>
        <p:spPr bwMode="auto">
          <a:xfrm>
            <a:off x="5580112" y="3573016"/>
            <a:ext cx="3143250" cy="1857375"/>
          </a:xfrm>
          <a:prstGeom prst="wedgeRectCallout">
            <a:avLst>
              <a:gd name="adj1" fmla="val -49924"/>
              <a:gd name="adj2" fmla="val -713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2">
                    <a:lumMod val="95000"/>
                    <a:lumOff val="5000"/>
                  </a:schemeClr>
                </a:solidFill>
                <a:latin typeface="华文中宋" pitchFamily="2" charset="-122"/>
                <a:ea typeface="华文中宋" pitchFamily="2" charset="-122"/>
              </a:rPr>
              <a:t>1.</a:t>
            </a:r>
            <a:r>
              <a:rPr lang="zh-CN" altLang="en-US" sz="2400" b="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539552" y="1124744"/>
            <a:ext cx="2643187" cy="642937"/>
          </a:xfrm>
          <a:prstGeom prst="wedgeRectCallout">
            <a:avLst>
              <a:gd name="adj1" fmla="val 58807"/>
              <a:gd name="adj2" fmla="val 832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点击搜索按钮</a:t>
            </a:r>
          </a:p>
        </p:txBody>
      </p:sp>
      <p:sp>
        <p:nvSpPr>
          <p:cNvPr id="9" name="矩形标注 8"/>
          <p:cNvSpPr>
            <a:spLocks noChangeArrowheads="1"/>
          </p:cNvSpPr>
          <p:nvPr/>
        </p:nvSpPr>
        <p:spPr bwMode="auto">
          <a:xfrm>
            <a:off x="1187624" y="3573016"/>
            <a:ext cx="4071937" cy="1000125"/>
          </a:xfrm>
          <a:prstGeom prst="wedgeRectCallout">
            <a:avLst>
              <a:gd name="adj1" fmla="val -39780"/>
              <a:gd name="adj2" fmla="val 9869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2">
                    <a:lumMod val="95000"/>
                    <a:lumOff val="5000"/>
                  </a:schemeClr>
                </a:solidFill>
                <a:latin typeface="华文中宋" pitchFamily="2" charset="-122"/>
                <a:ea typeface="华文中宋" pitchFamily="2" charset="-122"/>
              </a:rPr>
              <a:t>3.</a:t>
            </a:r>
            <a:r>
              <a:rPr lang="zh-CN" altLang="en-US" sz="2400" b="0">
                <a:solidFill>
                  <a:schemeClr val="tx2">
                    <a:lumMod val="95000"/>
                    <a:lumOff val="5000"/>
                  </a:schemeClr>
                </a:solidFill>
                <a:latin typeface="华文中宋" pitchFamily="2" charset="-122"/>
                <a:ea typeface="华文中宋" pitchFamily="2" charset="-122"/>
              </a:rPr>
              <a:t>系统将符合条件的理赔单信息显示在界面下方</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12290"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添加单位</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82616778-8EA6-43AB-9695-7BC87A175722}" type="slidenum">
              <a:rPr lang="zh-CN" altLang="en-US" smtClean="0"/>
              <a:pPr>
                <a:defRPr/>
              </a:pPr>
              <a:t>16</a:t>
            </a:fld>
            <a:endParaRPr lang="en-US" altLang="zh-CN"/>
          </a:p>
        </p:txBody>
      </p:sp>
      <p:sp>
        <p:nvSpPr>
          <p:cNvPr id="6" name="矩形 5"/>
          <p:cNvSpPr>
            <a:spLocks noChangeArrowheads="1"/>
          </p:cNvSpPr>
          <p:nvPr/>
        </p:nvSpPr>
        <p:spPr bwMode="auto">
          <a:xfrm>
            <a:off x="179512" y="3140968"/>
            <a:ext cx="4143404" cy="1296144"/>
          </a:xfrm>
          <a:prstGeom prst="rect">
            <a:avLst/>
          </a:prstGeom>
          <a:solidFill>
            <a:schemeClr val="bg1">
              <a:lumMod val="95000"/>
              <a:alpha val="53000"/>
            </a:schemeClr>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带*星号</a:t>
            </a:r>
            <a:r>
              <a:rPr lang="zh-CN" altLang="en-US" sz="2400" b="0" dirty="0">
                <a:solidFill>
                  <a:schemeClr val="tx2">
                    <a:lumMod val="95000"/>
                    <a:lumOff val="5000"/>
                  </a:schemeClr>
                </a:solidFill>
                <a:latin typeface="华文中宋" pitchFamily="2" charset="-122"/>
                <a:ea typeface="华文中宋" pitchFamily="2" charset="-122"/>
              </a:rPr>
              <a:t>的属于必填项，且只可创建当前</a:t>
            </a:r>
            <a:r>
              <a:rPr lang="zh-CN" altLang="en-US" sz="2400" b="0" dirty="0" smtClean="0">
                <a:solidFill>
                  <a:schemeClr val="tx2">
                    <a:lumMod val="95000"/>
                    <a:lumOff val="5000"/>
                  </a:schemeClr>
                </a:solidFill>
                <a:latin typeface="华文中宋" pitchFamily="2" charset="-122"/>
                <a:ea typeface="华文中宋" pitchFamily="2" charset="-122"/>
              </a:rPr>
              <a:t>登录单位</a:t>
            </a:r>
            <a:r>
              <a:rPr lang="zh-CN" altLang="en-US" sz="2400" b="0" dirty="0">
                <a:solidFill>
                  <a:schemeClr val="tx2">
                    <a:lumMod val="95000"/>
                    <a:lumOff val="5000"/>
                  </a:schemeClr>
                </a:solidFill>
                <a:latin typeface="华文中宋" pitchFamily="2" charset="-122"/>
                <a:ea typeface="华文中宋" pitchFamily="2" charset="-122"/>
              </a:rPr>
              <a:t>的下级</a:t>
            </a:r>
            <a:r>
              <a:rPr lang="zh-CN" altLang="en-US" sz="2400" b="0" dirty="0" smtClean="0">
                <a:solidFill>
                  <a:schemeClr val="tx2">
                    <a:lumMod val="95000"/>
                    <a:lumOff val="5000"/>
                  </a:schemeClr>
                </a:solidFill>
                <a:latin typeface="华文中宋" pitchFamily="2" charset="-122"/>
                <a:ea typeface="华文中宋" pitchFamily="2" charset="-122"/>
              </a:rPr>
              <a:t>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6012160" y="1268760"/>
            <a:ext cx="2786063" cy="1000125"/>
          </a:xfrm>
          <a:prstGeom prst="wedgeRectCallout">
            <a:avLst>
              <a:gd name="adj1" fmla="val -50919"/>
              <a:gd name="adj2" fmla="val 9583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确认信息无误后点击保存按钮</a:t>
            </a:r>
          </a:p>
        </p:txBody>
      </p:sp>
      <p:sp>
        <p:nvSpPr>
          <p:cNvPr id="8" name="矩形标注 7"/>
          <p:cNvSpPr>
            <a:spLocks noChangeArrowheads="1"/>
          </p:cNvSpPr>
          <p:nvPr/>
        </p:nvSpPr>
        <p:spPr bwMode="auto">
          <a:xfrm>
            <a:off x="500034" y="1500174"/>
            <a:ext cx="3071834" cy="1000125"/>
          </a:xfrm>
          <a:prstGeom prst="wedgeRectCallout">
            <a:avLst>
              <a:gd name="adj1" fmla="val 35911"/>
              <a:gd name="adj2" fmla="val 844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单位编号自动带出，也可修改。</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3" name="矩形 12"/>
          <p:cNvSpPr>
            <a:spLocks noChangeArrowheads="1"/>
          </p:cNvSpPr>
          <p:nvPr/>
        </p:nvSpPr>
        <p:spPr bwMode="auto">
          <a:xfrm>
            <a:off x="2714612" y="5500702"/>
            <a:ext cx="6000792" cy="928694"/>
          </a:xfrm>
          <a:prstGeom prst="rect">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提示：主要经办人信息一定要填写正确，将用于会员调动等业务通知使用。</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3" grpId="0" animBg="1"/>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160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修改、删除理赔单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内容占位符 7" descr="菜单.jpg"/>
          <p:cNvPicPr>
            <a:picLocks noGrp="1" noChangeAspect="1"/>
          </p:cNvPicPr>
          <p:nvPr>
            <p:ph idx="1"/>
          </p:nvPr>
        </p:nvPicPr>
        <p:blipFill>
          <a:blip r:embed="rId2" cstate="print"/>
          <a:srcRect/>
          <a:stretch>
            <a:fillRect/>
          </a:stretch>
        </p:blipFill>
        <p:spPr>
          <a:xfrm>
            <a:off x="0" y="836712"/>
            <a:ext cx="9144000" cy="5760640"/>
          </a:xfrm>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修改、删除理赔单</a:t>
            </a:r>
          </a:p>
        </p:txBody>
      </p:sp>
      <p:sp>
        <p:nvSpPr>
          <p:cNvPr id="4" name="日期占位符 3"/>
          <p:cNvSpPr>
            <a:spLocks noGrp="1"/>
          </p:cNvSpPr>
          <p:nvPr>
            <p:ph type="dt" sz="quarter" idx="10"/>
          </p:nvPr>
        </p:nvSpPr>
        <p:spPr/>
        <p:txBody>
          <a:bodyPr/>
          <a:lstStyle/>
          <a:p>
            <a:pPr>
              <a:defRPr/>
            </a:pPr>
            <a:r>
              <a:rPr lang="en-US" altLang="zh-CN" smtClean="0"/>
              <a:t>www.capinfo.com.cn                                                                                                                                                                      </a:t>
            </a:r>
            <a:fld id="{C74ADF52-8066-4179-AD1E-0A2CB87D2B0A}" type="slidenum">
              <a:rPr lang="zh-CN" altLang="en-US" smtClean="0"/>
              <a:pPr>
                <a:defRPr/>
              </a:pPr>
              <a:t>161</a:t>
            </a:fld>
            <a:endParaRPr lang="en-US" altLang="zh-CN"/>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点击住院理赔</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9" name="内容占位符 4" descr="理赔单搜索结果.jpg"/>
          <p:cNvPicPr>
            <a:picLocks noGrp="1" noChangeAspect="1"/>
          </p:cNvPicPr>
          <p:nvPr>
            <p:ph idx="1"/>
          </p:nvPr>
        </p:nvPicPr>
        <p:blipFill>
          <a:blip r:embed="rId2" cstate="print"/>
          <a:srcRect/>
          <a:stretch>
            <a:fillRect/>
          </a:stretch>
        </p:blipFill>
        <p:spPr>
          <a:xfrm>
            <a:off x="0" y="1071563"/>
            <a:ext cx="9144000" cy="5318125"/>
          </a:xfrm>
        </p:spPr>
      </p:pic>
      <p:sp>
        <p:nvSpPr>
          <p:cNvPr id="10" name="矩形 9"/>
          <p:cNvSpPr/>
          <p:nvPr/>
        </p:nvSpPr>
        <p:spPr bwMode="auto">
          <a:xfrm>
            <a:off x="467544" y="2276872"/>
            <a:ext cx="7272808" cy="115212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71BED19-3346-43B5-A99C-1002484BC751}" type="slidenum">
              <a:rPr lang="zh-CN" altLang="en-US" smtClean="0"/>
              <a:pPr>
                <a:defRPr/>
              </a:pPr>
              <a:t>162</a:t>
            </a:fld>
            <a:endParaRPr lang="en-US" altLang="zh-CN"/>
          </a:p>
        </p:txBody>
      </p:sp>
      <p:sp>
        <p:nvSpPr>
          <p:cNvPr id="6" name="矩形标注 5"/>
          <p:cNvSpPr>
            <a:spLocks noChangeArrowheads="1"/>
          </p:cNvSpPr>
          <p:nvPr/>
        </p:nvSpPr>
        <p:spPr bwMode="auto">
          <a:xfrm>
            <a:off x="5580112" y="3573017"/>
            <a:ext cx="3143250" cy="1656184"/>
          </a:xfrm>
          <a:prstGeom prst="wedgeRectCallout">
            <a:avLst>
              <a:gd name="adj1" fmla="val -49924"/>
              <a:gd name="adj2" fmla="val -713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539552" y="1124744"/>
            <a:ext cx="2643187" cy="642937"/>
          </a:xfrm>
          <a:prstGeom prst="wedgeRectCallout">
            <a:avLst>
              <a:gd name="adj1" fmla="val 58807"/>
              <a:gd name="adj2" fmla="val 832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点击搜索按钮</a:t>
            </a:r>
          </a:p>
        </p:txBody>
      </p:sp>
      <p:sp>
        <p:nvSpPr>
          <p:cNvPr id="12" name="矩形标注 11"/>
          <p:cNvSpPr>
            <a:spLocks noChangeArrowheads="1"/>
          </p:cNvSpPr>
          <p:nvPr/>
        </p:nvSpPr>
        <p:spPr bwMode="auto">
          <a:xfrm>
            <a:off x="1043608" y="2996952"/>
            <a:ext cx="3024336" cy="1224136"/>
          </a:xfrm>
          <a:prstGeom prst="wedgeRectCallout">
            <a:avLst>
              <a:gd name="adj1" fmla="val -53410"/>
              <a:gd name="adj2" fmla="val 868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1"/>
                </a:solidFill>
                <a:latin typeface="华文中宋" pitchFamily="2" charset="-122"/>
                <a:ea typeface="华文中宋" pitchFamily="2" charset="-122"/>
              </a:rPr>
              <a:t>3.</a:t>
            </a:r>
            <a:r>
              <a:rPr lang="zh-CN" altLang="en-US" sz="2400" b="0" dirty="0" smtClean="0">
                <a:solidFill>
                  <a:schemeClr val="tx1"/>
                </a:solidFill>
                <a:latin typeface="华文中宋" pitchFamily="2" charset="-122"/>
                <a:ea typeface="华文中宋" pitchFamily="2" charset="-122"/>
              </a:rPr>
              <a:t>点击查询结果</a:t>
            </a:r>
            <a:r>
              <a:rPr lang="zh-CN" altLang="en-US" sz="2400" b="0" dirty="0">
                <a:solidFill>
                  <a:schemeClr val="tx1"/>
                </a:solidFill>
                <a:latin typeface="华文中宋" pitchFamily="2" charset="-122"/>
                <a:ea typeface="华文中宋" pitchFamily="2" charset="-122"/>
              </a:rPr>
              <a:t>中的会员</a:t>
            </a:r>
            <a:r>
              <a:rPr lang="zh-CN" altLang="en-US" sz="2400" b="0" dirty="0" smtClean="0">
                <a:solidFill>
                  <a:schemeClr val="tx1"/>
                </a:solidFill>
                <a:latin typeface="华文中宋" pitchFamily="2" charset="-122"/>
                <a:ea typeface="华文中宋" pitchFamily="2" charset="-122"/>
              </a:rPr>
              <a:t>编号进入修改、删除界面。</a:t>
            </a:r>
            <a:endParaRPr lang="zh-CN" altLang="en-US" sz="2400" b="0" dirty="0">
              <a:solidFill>
                <a:schemeClr val="tx1"/>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P spid="12"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7" name="内容占位符 4" descr="修改界面.jpg"/>
          <p:cNvPicPr>
            <a:picLocks noGrp="1" noChangeAspect="1"/>
          </p:cNvPicPr>
          <p:nvPr>
            <p:ph idx="1"/>
          </p:nvPr>
        </p:nvPicPr>
        <p:blipFill>
          <a:blip r:embed="rId2" cstate="print"/>
          <a:srcRect/>
          <a:stretch>
            <a:fillRect/>
          </a:stretch>
        </p:blipFill>
        <p:spPr>
          <a:xfrm>
            <a:off x="0" y="857250"/>
            <a:ext cx="7215188" cy="5730875"/>
          </a:xfrm>
        </p:spPr>
      </p:pic>
      <p:sp>
        <p:nvSpPr>
          <p:cNvPr id="10" name="矩形 9"/>
          <p:cNvSpPr/>
          <p:nvPr/>
        </p:nvSpPr>
        <p:spPr bwMode="auto">
          <a:xfrm>
            <a:off x="755576" y="1196752"/>
            <a:ext cx="6120680" cy="244827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8066"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BA2D9DFF-DE4E-4B28-AF44-8770A8952107}" type="slidenum">
              <a:rPr lang="zh-CN" altLang="en-US" smtClean="0"/>
              <a:pPr>
                <a:defRPr/>
              </a:pPr>
              <a:t>163</a:t>
            </a:fld>
            <a:endParaRPr lang="en-US" altLang="zh-CN"/>
          </a:p>
        </p:txBody>
      </p:sp>
      <p:sp>
        <p:nvSpPr>
          <p:cNvPr id="6" name="矩形标注 5"/>
          <p:cNvSpPr>
            <a:spLocks noChangeArrowheads="1"/>
          </p:cNvSpPr>
          <p:nvPr/>
        </p:nvSpPr>
        <p:spPr bwMode="auto">
          <a:xfrm>
            <a:off x="5724128" y="3356992"/>
            <a:ext cx="3000375" cy="1428750"/>
          </a:xfrm>
          <a:prstGeom prst="wedgeRectCallout">
            <a:avLst>
              <a:gd name="adj1" fmla="val -71309"/>
              <a:gd name="adj2" fmla="val -575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zh-CN" altLang="en-US" sz="2400" b="0" dirty="0">
                <a:solidFill>
                  <a:schemeClr val="tx2">
                    <a:lumMod val="95000"/>
                    <a:lumOff val="5000"/>
                  </a:schemeClr>
                </a:solidFill>
                <a:latin typeface="华文中宋" pitchFamily="2" charset="-122"/>
                <a:ea typeface="华文中宋" pitchFamily="2" charset="-122"/>
              </a:rPr>
              <a:t>可以填写特别标注、住院原因、医院级别与其他诊断</a:t>
            </a:r>
          </a:p>
        </p:txBody>
      </p:sp>
      <p:sp>
        <p:nvSpPr>
          <p:cNvPr id="8" name="矩形标注 7"/>
          <p:cNvSpPr>
            <a:spLocks noChangeArrowheads="1"/>
          </p:cNvSpPr>
          <p:nvPr/>
        </p:nvSpPr>
        <p:spPr bwMode="auto">
          <a:xfrm>
            <a:off x="611560" y="4077072"/>
            <a:ext cx="3357563" cy="1428750"/>
          </a:xfrm>
          <a:prstGeom prst="wedgeRectCallout">
            <a:avLst>
              <a:gd name="adj1" fmla="val 86685"/>
              <a:gd name="adj2" fmla="val 565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2">
                    <a:lumMod val="95000"/>
                    <a:lumOff val="5000"/>
                  </a:schemeClr>
                </a:solidFill>
                <a:latin typeface="华文中宋" pitchFamily="2" charset="-122"/>
                <a:ea typeface="华文中宋" pitchFamily="2" charset="-122"/>
              </a:rPr>
              <a:t>4.</a:t>
            </a:r>
            <a:r>
              <a:rPr lang="zh-CN" altLang="en-US" sz="2400" b="0">
                <a:solidFill>
                  <a:schemeClr val="tx2">
                    <a:lumMod val="95000"/>
                    <a:lumOff val="5000"/>
                  </a:schemeClr>
                </a:solidFill>
                <a:latin typeface="华文中宋" pitchFamily="2" charset="-122"/>
                <a:ea typeface="华文中宋" pitchFamily="2" charset="-122"/>
              </a:rPr>
              <a:t>点击保存按钮保存当前修改，点击删除按钮可删除理赔单</a:t>
            </a:r>
          </a:p>
        </p:txBody>
      </p:sp>
      <p:sp>
        <p:nvSpPr>
          <p:cNvPr id="9" name="Text Box 3"/>
          <p:cNvSpPr txBox="1">
            <a:spLocks noChangeArrowheads="1"/>
          </p:cNvSpPr>
          <p:nvPr/>
        </p:nvSpPr>
        <p:spPr bwMode="auto">
          <a:xfrm>
            <a:off x="251520" y="1484784"/>
            <a:ext cx="3960440"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只可以修改、删除新建或打回状态的会员投保信息</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endPar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P spid="9" grpId="0" animBg="1"/>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164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批量导出打印理赔单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内容占位符 7" descr="菜单.jpg"/>
          <p:cNvPicPr>
            <a:picLocks noGrp="1" noChangeAspect="1"/>
          </p:cNvPicPr>
          <p:nvPr>
            <p:ph idx="1"/>
          </p:nvPr>
        </p:nvPicPr>
        <p:blipFill>
          <a:blip r:embed="rId2" cstate="print"/>
          <a:srcRect/>
          <a:stretch>
            <a:fillRect/>
          </a:stretch>
        </p:blipFill>
        <p:spPr>
          <a:xfrm>
            <a:off x="0" y="836712"/>
            <a:ext cx="9144000" cy="5760640"/>
          </a:xfrm>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批量导出打印理赔单</a:t>
            </a:r>
          </a:p>
        </p:txBody>
      </p:sp>
      <p:sp>
        <p:nvSpPr>
          <p:cNvPr id="4" name="日期占位符 3"/>
          <p:cNvSpPr>
            <a:spLocks noGrp="1"/>
          </p:cNvSpPr>
          <p:nvPr>
            <p:ph type="dt" sz="quarter" idx="10"/>
          </p:nvPr>
        </p:nvSpPr>
        <p:spPr/>
        <p:txBody>
          <a:bodyPr/>
          <a:lstStyle/>
          <a:p>
            <a:pPr>
              <a:defRPr/>
            </a:pPr>
            <a:r>
              <a:rPr lang="en-US" altLang="zh-CN" smtClean="0"/>
              <a:t>www.capinfo.com.cn                                                                                                                                                                      </a:t>
            </a:r>
            <a:fld id="{C74ADF52-8066-4179-AD1E-0A2CB87D2B0A}" type="slidenum">
              <a:rPr lang="zh-CN" altLang="en-US" smtClean="0"/>
              <a:pPr>
                <a:defRPr/>
              </a:pPr>
              <a:t>165</a:t>
            </a:fld>
            <a:endParaRPr lang="en-US" altLang="zh-CN"/>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点击住院理赔</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9" name="内容占位符 4" descr="理赔单搜索结果.jpg"/>
          <p:cNvPicPr>
            <a:picLocks noGrp="1" noChangeAspect="1"/>
          </p:cNvPicPr>
          <p:nvPr>
            <p:ph idx="1"/>
          </p:nvPr>
        </p:nvPicPr>
        <p:blipFill>
          <a:blip r:embed="rId2" cstate="print"/>
          <a:srcRect/>
          <a:stretch>
            <a:fillRect/>
          </a:stretch>
        </p:blipFill>
        <p:spPr>
          <a:xfrm>
            <a:off x="0" y="836712"/>
            <a:ext cx="9144000" cy="5760640"/>
          </a:xfrm>
        </p:spPr>
      </p:pic>
      <p:sp>
        <p:nvSpPr>
          <p:cNvPr id="10" name="矩形 9"/>
          <p:cNvSpPr/>
          <p:nvPr/>
        </p:nvSpPr>
        <p:spPr bwMode="auto">
          <a:xfrm>
            <a:off x="395536" y="2132856"/>
            <a:ext cx="7344816" cy="129614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批量导出打印理赔单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71BED19-3346-43B5-A99C-1002484BC751}" type="slidenum">
              <a:rPr lang="zh-CN" altLang="en-US" smtClean="0"/>
              <a:pPr>
                <a:defRPr/>
              </a:pPr>
              <a:t>166</a:t>
            </a:fld>
            <a:endParaRPr lang="en-US" altLang="zh-CN"/>
          </a:p>
        </p:txBody>
      </p:sp>
      <p:sp>
        <p:nvSpPr>
          <p:cNvPr id="6" name="矩形标注 5"/>
          <p:cNvSpPr>
            <a:spLocks noChangeArrowheads="1"/>
          </p:cNvSpPr>
          <p:nvPr/>
        </p:nvSpPr>
        <p:spPr bwMode="auto">
          <a:xfrm>
            <a:off x="827584" y="3645024"/>
            <a:ext cx="3143250" cy="1656184"/>
          </a:xfrm>
          <a:prstGeom prst="wedgeRectCallout">
            <a:avLst>
              <a:gd name="adj1" fmla="val 40076"/>
              <a:gd name="adj2" fmla="val -770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539552" y="980728"/>
            <a:ext cx="2643187" cy="642937"/>
          </a:xfrm>
          <a:prstGeom prst="wedgeRectCallout">
            <a:avLst>
              <a:gd name="adj1" fmla="val 58807"/>
              <a:gd name="adj2" fmla="val 832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点击搜索按钮</a:t>
            </a:r>
          </a:p>
        </p:txBody>
      </p:sp>
      <p:sp>
        <p:nvSpPr>
          <p:cNvPr id="9" name="矩形标注 8"/>
          <p:cNvSpPr>
            <a:spLocks noChangeArrowheads="1"/>
          </p:cNvSpPr>
          <p:nvPr/>
        </p:nvSpPr>
        <p:spPr bwMode="auto">
          <a:xfrm>
            <a:off x="5508104" y="2348880"/>
            <a:ext cx="2952328" cy="864096"/>
          </a:xfrm>
          <a:prstGeom prst="wedgeRectCallout">
            <a:avLst>
              <a:gd name="adj1" fmla="val 43631"/>
              <a:gd name="adj2" fmla="val -11097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点击批量导出打印按钮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P spid="9"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批量导出打印理赔单</a:t>
            </a:r>
            <a:endParaRPr lang="zh-CN" altLang="en-US" dirty="0" smtClean="0">
              <a:ea typeface="宋体" pitchFamily="2" charset="-122"/>
            </a:endParaRPr>
          </a:p>
        </p:txBody>
      </p:sp>
      <p:pic>
        <p:nvPicPr>
          <p:cNvPr id="92163" name="内容占位符 4" descr="批量导出打印链接.jpg"/>
          <p:cNvPicPr>
            <a:picLocks noGrp="1" noChangeAspect="1"/>
          </p:cNvPicPr>
          <p:nvPr>
            <p:ph idx="1"/>
          </p:nvPr>
        </p:nvPicPr>
        <p:blipFill>
          <a:blip r:embed="rId2" cstate="print"/>
          <a:srcRect/>
          <a:stretch>
            <a:fillRect/>
          </a:stretch>
        </p:blipFill>
        <p:spPr>
          <a:xfrm>
            <a:off x="0" y="836712"/>
            <a:ext cx="9144000" cy="5760639"/>
          </a:xfrm>
        </p:spPr>
      </p:pic>
      <p:sp>
        <p:nvSpPr>
          <p:cNvPr id="4" name="日期占位符 3"/>
          <p:cNvSpPr>
            <a:spLocks noGrp="1"/>
          </p:cNvSpPr>
          <p:nvPr>
            <p:ph type="dt" sz="quarter" idx="10"/>
          </p:nvPr>
        </p:nvSpPr>
        <p:spPr/>
        <p:txBody>
          <a:bodyPr/>
          <a:lstStyle/>
          <a:p>
            <a:pPr>
              <a:defRPr/>
            </a:pPr>
            <a:r>
              <a:rPr lang="en-US" altLang="zh-CN" smtClean="0"/>
              <a:t>www.capinfo.com.cn                                                                                                                                                                      </a:t>
            </a:r>
            <a:fld id="{32B39965-CCA0-41CF-B686-7E8BB7F2B7FF}" type="slidenum">
              <a:rPr lang="zh-CN" altLang="en-US" smtClean="0"/>
              <a:pPr>
                <a:defRPr/>
              </a:pPr>
              <a:t>167</a:t>
            </a:fld>
            <a:endParaRPr lang="en-US" altLang="zh-CN"/>
          </a:p>
        </p:txBody>
      </p:sp>
      <p:sp>
        <p:nvSpPr>
          <p:cNvPr id="7" name="AutoShape 3"/>
          <p:cNvSpPr>
            <a:spLocks noChangeArrowheads="1"/>
          </p:cNvSpPr>
          <p:nvPr/>
        </p:nvSpPr>
        <p:spPr bwMode="auto">
          <a:xfrm>
            <a:off x="3779912" y="4437112"/>
            <a:ext cx="4608512" cy="1569660"/>
          </a:xfrm>
          <a:prstGeom prst="wedgeRectCallout">
            <a:avLst>
              <a:gd name="adj1" fmla="val -37369"/>
              <a:gd name="adj2" fmla="val -73090"/>
            </a:avLst>
          </a:prstGeom>
          <a:solidFill>
            <a:srgbClr val="FFFF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用</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鼠标左键</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点击住院理赔批量导出打印下载链接，开始下载其它步骤同前</a:t>
            </a:r>
            <a:r>
              <a:rPr kumimoji="0" lang="zh-CN" altLang="en-US" sz="2400" b="1"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如果不行请用鼠标右键</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目标另存为</a:t>
            </a:r>
            <a:r>
              <a:rPr kumimoji="0" lang="en-US" altLang="zh-CN"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a:t>
            </a: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168</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6</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上报理赔单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内容占位符 7" descr="菜单.jpg"/>
          <p:cNvPicPr>
            <a:picLocks noGrp="1" noChangeAspect="1"/>
          </p:cNvPicPr>
          <p:nvPr>
            <p:ph idx="1"/>
          </p:nvPr>
        </p:nvPicPr>
        <p:blipFill>
          <a:blip r:embed="rId2" cstate="print"/>
          <a:srcRect/>
          <a:stretch>
            <a:fillRect/>
          </a:stretch>
        </p:blipFill>
        <p:spPr>
          <a:xfrm>
            <a:off x="0" y="836712"/>
            <a:ext cx="9144000" cy="5760640"/>
          </a:xfrm>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上报理赔单</a:t>
            </a:r>
          </a:p>
        </p:txBody>
      </p:sp>
      <p:sp>
        <p:nvSpPr>
          <p:cNvPr id="4" name="日期占位符 3"/>
          <p:cNvSpPr>
            <a:spLocks noGrp="1"/>
          </p:cNvSpPr>
          <p:nvPr>
            <p:ph type="dt" sz="quarter" idx="10"/>
          </p:nvPr>
        </p:nvSpPr>
        <p:spPr/>
        <p:txBody>
          <a:bodyPr/>
          <a:lstStyle/>
          <a:p>
            <a:pPr>
              <a:defRPr/>
            </a:pPr>
            <a:r>
              <a:rPr lang="en-US" altLang="zh-CN" smtClean="0"/>
              <a:t>www.capinfo.com.cn                                                                                                                                                                      </a:t>
            </a:r>
            <a:fld id="{C74ADF52-8066-4179-AD1E-0A2CB87D2B0A}" type="slidenum">
              <a:rPr lang="zh-CN" altLang="en-US" smtClean="0"/>
              <a:pPr>
                <a:defRPr/>
              </a:pPr>
              <a:t>169</a:t>
            </a:fld>
            <a:endParaRPr lang="en-US" altLang="zh-CN"/>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点击住院理赔</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www.capinfo.com.cn                                                                                                                                                                      </a:t>
            </a:r>
            <a:fld id="{EA7A5B16-BEF4-4199-8C1E-52627D066282}" type="slidenum">
              <a:rPr lang="zh-CN" altLang="en-US" smtClean="0"/>
              <a:pPr>
                <a:defRPr/>
              </a:pPr>
              <a:t>17</a:t>
            </a:fld>
            <a:endParaRPr lang="en-US" altLang="zh-CN" dirty="0"/>
          </a:p>
        </p:txBody>
      </p:sp>
      <p:grpSp>
        <p:nvGrpSpPr>
          <p:cNvPr id="2" name="Group 8"/>
          <p:cNvGrpSpPr>
            <a:grpSpLocks/>
          </p:cNvGrpSpPr>
          <p:nvPr/>
        </p:nvGrpSpPr>
        <p:grpSpPr bwMode="auto">
          <a:xfrm>
            <a:off x="1785918" y="2928934"/>
            <a:ext cx="5786478"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8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04"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组织机构管理</a:t>
              </a:r>
              <a:r>
                <a:rPr kumimoji="0" lang="en-US" altLang="zh-CN" sz="2400" b="1" i="0" u="none" strike="noStrike" kern="0" cap="none" spc="0" normalizeH="0" baseline="0" noProof="0" dirty="0" smtClean="0">
                  <a:ln>
                    <a:noFill/>
                  </a:ln>
                  <a:solidFill>
                    <a:srgbClr val="000000"/>
                  </a:solidFill>
                  <a:effectLst/>
                  <a:uLnTx/>
                  <a:uFillTx/>
                  <a:latin typeface="Calibri" pitchFamily="34" charset="0"/>
                </a:rPr>
                <a:t>——</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查询单位信息</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9" name="内容占位符 4" descr="理赔单搜索结果.jpg"/>
          <p:cNvPicPr>
            <a:picLocks noGrp="1" noChangeAspect="1"/>
          </p:cNvPicPr>
          <p:nvPr>
            <p:ph idx="1"/>
          </p:nvPr>
        </p:nvPicPr>
        <p:blipFill>
          <a:blip r:embed="rId2" cstate="print"/>
          <a:srcRect/>
          <a:stretch>
            <a:fillRect/>
          </a:stretch>
        </p:blipFill>
        <p:spPr>
          <a:xfrm>
            <a:off x="0" y="836712"/>
            <a:ext cx="9144000" cy="5760640"/>
          </a:xfrm>
        </p:spPr>
      </p:pic>
      <p:sp>
        <p:nvSpPr>
          <p:cNvPr id="10" name="矩形 9"/>
          <p:cNvSpPr/>
          <p:nvPr/>
        </p:nvSpPr>
        <p:spPr bwMode="auto">
          <a:xfrm>
            <a:off x="395536" y="2132856"/>
            <a:ext cx="7344816" cy="129614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上报理赔单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71BED19-3346-43B5-A99C-1002484BC751}" type="slidenum">
              <a:rPr lang="zh-CN" altLang="en-US" smtClean="0"/>
              <a:pPr>
                <a:defRPr/>
              </a:pPr>
              <a:t>170</a:t>
            </a:fld>
            <a:endParaRPr lang="en-US" altLang="zh-CN"/>
          </a:p>
        </p:txBody>
      </p:sp>
      <p:sp>
        <p:nvSpPr>
          <p:cNvPr id="6" name="矩形标注 5"/>
          <p:cNvSpPr>
            <a:spLocks noChangeArrowheads="1"/>
          </p:cNvSpPr>
          <p:nvPr/>
        </p:nvSpPr>
        <p:spPr bwMode="auto">
          <a:xfrm>
            <a:off x="827584" y="3645024"/>
            <a:ext cx="3143250" cy="1656184"/>
          </a:xfrm>
          <a:prstGeom prst="wedgeRectCallout">
            <a:avLst>
              <a:gd name="adj1" fmla="val 40076"/>
              <a:gd name="adj2" fmla="val -770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输入条件搜索住院理赔单，其中选择状态、产品类别与产品名称必选</a:t>
            </a:r>
          </a:p>
        </p:txBody>
      </p:sp>
      <p:sp>
        <p:nvSpPr>
          <p:cNvPr id="8" name="矩形标注 7"/>
          <p:cNvSpPr>
            <a:spLocks noChangeArrowheads="1"/>
          </p:cNvSpPr>
          <p:nvPr/>
        </p:nvSpPr>
        <p:spPr bwMode="auto">
          <a:xfrm>
            <a:off x="539552" y="980728"/>
            <a:ext cx="2643187" cy="642937"/>
          </a:xfrm>
          <a:prstGeom prst="wedgeRectCallout">
            <a:avLst>
              <a:gd name="adj1" fmla="val 58807"/>
              <a:gd name="adj2" fmla="val 832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点击搜索按钮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内容占位符 4" descr="汇总金额.jpg"/>
          <p:cNvPicPr>
            <a:picLocks noGrp="1" noChangeAspect="1"/>
          </p:cNvPicPr>
          <p:nvPr>
            <p:ph idx="1"/>
          </p:nvPr>
        </p:nvPicPr>
        <p:blipFill>
          <a:blip r:embed="rId2" cstate="print"/>
          <a:srcRect/>
          <a:stretch>
            <a:fillRect/>
          </a:stretch>
        </p:blipFill>
        <p:spPr>
          <a:xfrm>
            <a:off x="0" y="836712"/>
            <a:ext cx="9144000" cy="5760640"/>
          </a:xfrm>
        </p:spPr>
      </p:pic>
      <p:sp>
        <p:nvSpPr>
          <p:cNvPr id="8601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上报理赔单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71BED19-3346-43B5-A99C-1002484BC751}" type="slidenum">
              <a:rPr lang="zh-CN" altLang="en-US" smtClean="0"/>
              <a:pPr>
                <a:defRPr/>
              </a:pPr>
              <a:t>171</a:t>
            </a:fld>
            <a:endParaRPr lang="en-US" altLang="zh-CN"/>
          </a:p>
        </p:txBody>
      </p:sp>
      <p:sp>
        <p:nvSpPr>
          <p:cNvPr id="11" name="矩形标注 10"/>
          <p:cNvSpPr>
            <a:spLocks noChangeArrowheads="1"/>
          </p:cNvSpPr>
          <p:nvPr/>
        </p:nvSpPr>
        <p:spPr bwMode="auto">
          <a:xfrm>
            <a:off x="2627784" y="2204864"/>
            <a:ext cx="2952328" cy="576064"/>
          </a:xfrm>
          <a:prstGeom prst="wedgeRectCallout">
            <a:avLst>
              <a:gd name="adj1" fmla="val 53633"/>
              <a:gd name="adj2" fmla="val -1076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点击汇总金额按钮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4" name="AutoShape 5"/>
          <p:cNvSpPr>
            <a:spLocks noChangeArrowheads="1"/>
          </p:cNvSpPr>
          <p:nvPr/>
        </p:nvSpPr>
        <p:spPr bwMode="auto">
          <a:xfrm>
            <a:off x="5796136" y="2348880"/>
            <a:ext cx="2808288" cy="830997"/>
          </a:xfrm>
          <a:prstGeom prst="wedgeRectCallout">
            <a:avLst>
              <a:gd name="adj1" fmla="val -6089"/>
              <a:gd name="adj2" fmla="val -10358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5.</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点击当前查询结果上报按钮。</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15" name="AutoShape 5"/>
          <p:cNvSpPr>
            <a:spLocks noChangeArrowheads="1"/>
          </p:cNvSpPr>
          <p:nvPr/>
        </p:nvSpPr>
        <p:spPr bwMode="auto">
          <a:xfrm>
            <a:off x="2051720" y="3284984"/>
            <a:ext cx="2592288" cy="1200329"/>
          </a:xfrm>
          <a:prstGeom prst="wedgeRectCallout">
            <a:avLst>
              <a:gd name="adj1" fmla="val -84146"/>
              <a:gd name="adj2" fmla="val -1002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4.</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认真核查即将上报会员理赔总数与明细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animBg="1"/>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172</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7</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女工重疾意外理赔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添加理赔单</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内容占位符 7" descr="菜单.jpg"/>
          <p:cNvPicPr>
            <a:picLocks noGrp="1" noChangeAspect="1"/>
          </p:cNvPicPr>
          <p:nvPr>
            <p:ph idx="1"/>
          </p:nvPr>
        </p:nvPicPr>
        <p:blipFill>
          <a:blip r:embed="rId2" cstate="print"/>
          <a:srcRect/>
          <a:stretch>
            <a:fillRect/>
          </a:stretch>
        </p:blipFill>
        <p:spPr>
          <a:xfrm>
            <a:off x="0" y="836712"/>
            <a:ext cx="9144000" cy="5760640"/>
          </a:xfrm>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7.</a:t>
            </a:r>
            <a:r>
              <a:rPr lang="zh-CN" altLang="en-US" dirty="0" smtClean="0">
                <a:latin typeface="宋体" pitchFamily="2" charset="-122"/>
                <a:ea typeface="宋体" pitchFamily="2" charset="-122"/>
              </a:rPr>
              <a:t>女工重疾意外理赔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添加理赔单</a:t>
            </a:r>
          </a:p>
        </p:txBody>
      </p:sp>
      <p:sp>
        <p:nvSpPr>
          <p:cNvPr id="4" name="日期占位符 3"/>
          <p:cNvSpPr>
            <a:spLocks noGrp="1"/>
          </p:cNvSpPr>
          <p:nvPr>
            <p:ph type="dt" sz="quarter" idx="10"/>
          </p:nvPr>
        </p:nvSpPr>
        <p:spPr/>
        <p:txBody>
          <a:bodyPr/>
          <a:lstStyle/>
          <a:p>
            <a:pPr>
              <a:defRPr/>
            </a:pPr>
            <a:r>
              <a:rPr lang="en-US" altLang="zh-CN" smtClean="0"/>
              <a:t>www.capinfo.com.cn                                                                                                                                                                      </a:t>
            </a:r>
            <a:fld id="{C74ADF52-8066-4179-AD1E-0A2CB87D2B0A}" type="slidenum">
              <a:rPr lang="zh-CN" altLang="en-US" smtClean="0"/>
              <a:pPr>
                <a:defRPr/>
              </a:pPr>
              <a:t>173</a:t>
            </a:fld>
            <a:endParaRPr lang="en-US" altLang="zh-CN"/>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419872" y="2996952"/>
            <a:ext cx="2376264" cy="864096"/>
          </a:xfrm>
          <a:prstGeom prst="wedgeRectCallout">
            <a:avLst>
              <a:gd name="adj1" fmla="val -43306"/>
              <a:gd name="adj2" fmla="val -1342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点击女工重疾意外理赔</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女工重疾意外理赔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添加理赔单</a:t>
            </a:r>
            <a:endParaRPr lang="zh-CN" altLang="en-US" dirty="0" smtClean="0">
              <a:ea typeface="宋体" pitchFamily="2" charset="-122"/>
            </a:endParaRPr>
          </a:p>
        </p:txBody>
      </p:sp>
      <p:pic>
        <p:nvPicPr>
          <p:cNvPr id="96259" name="内容占位符 4" descr="界面.jpg"/>
          <p:cNvPicPr>
            <a:picLocks noGrp="1" noChangeAspect="1"/>
          </p:cNvPicPr>
          <p:nvPr>
            <p:ph idx="1"/>
          </p:nvPr>
        </p:nvPicPr>
        <p:blipFill>
          <a:blip r:embed="rId2" cstate="print"/>
          <a:srcRect/>
          <a:stretch>
            <a:fillRect/>
          </a:stretch>
        </p:blipFill>
        <p:spPr>
          <a:xfrm>
            <a:off x="0" y="836712"/>
            <a:ext cx="9144000" cy="5760640"/>
          </a:xfrm>
        </p:spPr>
      </p:pic>
      <p:sp>
        <p:nvSpPr>
          <p:cNvPr id="4" name="日期占位符 3"/>
          <p:cNvSpPr>
            <a:spLocks noGrp="1"/>
          </p:cNvSpPr>
          <p:nvPr>
            <p:ph type="dt" sz="quarter" idx="10"/>
          </p:nvPr>
        </p:nvSpPr>
        <p:spPr/>
        <p:txBody>
          <a:bodyPr/>
          <a:lstStyle/>
          <a:p>
            <a:pPr>
              <a:defRPr/>
            </a:pPr>
            <a:r>
              <a:rPr lang="en-US" altLang="zh-CN" smtClean="0"/>
              <a:t>www.capinfo.com.cn                                                                                                                                                                      </a:t>
            </a:r>
            <a:fld id="{EFC6139D-5A21-4E78-B919-AAD3497D39C2}" type="slidenum">
              <a:rPr lang="zh-CN" altLang="en-US" smtClean="0"/>
              <a:pPr>
                <a:defRPr/>
              </a:pPr>
              <a:t>174</a:t>
            </a:fld>
            <a:endParaRPr lang="en-US" altLang="zh-CN"/>
          </a:p>
        </p:txBody>
      </p:sp>
      <p:sp>
        <p:nvSpPr>
          <p:cNvPr id="7" name="矩形标注 6"/>
          <p:cNvSpPr>
            <a:spLocks noChangeArrowheads="1"/>
          </p:cNvSpPr>
          <p:nvPr/>
        </p:nvSpPr>
        <p:spPr bwMode="auto">
          <a:xfrm>
            <a:off x="4211960" y="2276872"/>
            <a:ext cx="2592288" cy="576064"/>
          </a:xfrm>
          <a:prstGeom prst="wedgeRectCallout">
            <a:avLst>
              <a:gd name="adj1" fmla="val 39437"/>
              <a:gd name="adj2" fmla="val -1357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点击添加按钮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3" name="内容占位符 4" descr="添加搜索.jpg"/>
          <p:cNvPicPr>
            <a:picLocks noGrp="1" noChangeAspect="1"/>
          </p:cNvPicPr>
          <p:nvPr>
            <p:ph idx="1"/>
          </p:nvPr>
        </p:nvPicPr>
        <p:blipFill>
          <a:blip r:embed="rId2" cstate="print"/>
          <a:srcRect/>
          <a:stretch>
            <a:fillRect/>
          </a:stretch>
        </p:blipFill>
        <p:spPr>
          <a:xfrm>
            <a:off x="1" y="836712"/>
            <a:ext cx="9144000" cy="5760640"/>
          </a:xfrm>
        </p:spPr>
      </p:pic>
      <p:sp>
        <p:nvSpPr>
          <p:cNvPr id="8" name="矩形 7"/>
          <p:cNvSpPr/>
          <p:nvPr/>
        </p:nvSpPr>
        <p:spPr bwMode="auto">
          <a:xfrm>
            <a:off x="827584" y="2060848"/>
            <a:ext cx="6336704" cy="57606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7282" name="标题 1"/>
          <p:cNvSpPr>
            <a:spLocks noGrp="1"/>
          </p:cNvSpPr>
          <p:nvPr>
            <p:ph type="title"/>
          </p:nvPr>
        </p:nvSpPr>
        <p:spPr/>
        <p:txBody>
          <a:bodyPr/>
          <a:lstStyle/>
          <a:p>
            <a:r>
              <a:rPr lang="en-US" altLang="zh-CN" smtClean="0">
                <a:latin typeface="宋体" pitchFamily="2" charset="-122"/>
                <a:ea typeface="宋体" pitchFamily="2" charset="-122"/>
              </a:rPr>
              <a:t>6.</a:t>
            </a:r>
            <a:r>
              <a:rPr lang="zh-CN" altLang="en-US" smtClean="0">
                <a:latin typeface="宋体" pitchFamily="2" charset="-122"/>
                <a:ea typeface="宋体" pitchFamily="2" charset="-122"/>
              </a:rPr>
              <a:t>女工重疾意外理赔</a:t>
            </a:r>
            <a:r>
              <a:rPr lang="en-US" altLang="zh-CN" smtClean="0">
                <a:latin typeface="宋体" pitchFamily="2" charset="-122"/>
                <a:ea typeface="宋体" pitchFamily="2" charset="-122"/>
              </a:rPr>
              <a:t>——</a:t>
            </a:r>
            <a:r>
              <a:rPr lang="zh-CN" altLang="en-US" smtClean="0">
                <a:latin typeface="宋体" pitchFamily="2" charset="-122"/>
                <a:ea typeface="宋体" pitchFamily="2" charset="-122"/>
              </a:rPr>
              <a:t>添加理赔单</a:t>
            </a:r>
            <a:endParaRPr lang="zh-CN" altLang="en-US"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B17198BA-A26B-4B5B-AFCE-5E36DE1865BC}" type="slidenum">
              <a:rPr lang="zh-CN" altLang="en-US" smtClean="0"/>
              <a:pPr>
                <a:defRPr/>
              </a:pPr>
              <a:t>175</a:t>
            </a:fld>
            <a:endParaRPr lang="en-US" altLang="zh-CN"/>
          </a:p>
        </p:txBody>
      </p:sp>
      <p:sp>
        <p:nvSpPr>
          <p:cNvPr id="7" name="矩形标注 6"/>
          <p:cNvSpPr>
            <a:spLocks noChangeArrowheads="1"/>
          </p:cNvSpPr>
          <p:nvPr/>
        </p:nvSpPr>
        <p:spPr bwMode="auto">
          <a:xfrm>
            <a:off x="611560" y="2924944"/>
            <a:ext cx="3357562" cy="1296144"/>
          </a:xfrm>
          <a:prstGeom prst="wedgeRectCallout">
            <a:avLst>
              <a:gd name="adj1" fmla="val 35337"/>
              <a:gd name="adj2" fmla="val -939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2">
                    <a:lumMod val="95000"/>
                    <a:lumOff val="5000"/>
                  </a:schemeClr>
                </a:solidFill>
                <a:latin typeface="华文中宋" pitchFamily="2" charset="-122"/>
                <a:ea typeface="华文中宋" pitchFamily="2" charset="-122"/>
              </a:rPr>
              <a:t>2.</a:t>
            </a:r>
            <a:r>
              <a:rPr lang="zh-CN" altLang="en-US" sz="2400" b="0">
                <a:solidFill>
                  <a:schemeClr val="tx2">
                    <a:lumMod val="95000"/>
                    <a:lumOff val="5000"/>
                  </a:schemeClr>
                </a:solidFill>
                <a:latin typeface="华文中宋" pitchFamily="2" charset="-122"/>
                <a:ea typeface="华文中宋" pitchFamily="2" charset="-122"/>
              </a:rPr>
              <a:t>输入产品名称、会员编码、证件号码或正式生效时间</a:t>
            </a:r>
          </a:p>
        </p:txBody>
      </p:sp>
      <p:sp>
        <p:nvSpPr>
          <p:cNvPr id="6" name="矩形标注 5"/>
          <p:cNvSpPr>
            <a:spLocks noChangeArrowheads="1"/>
          </p:cNvSpPr>
          <p:nvPr/>
        </p:nvSpPr>
        <p:spPr bwMode="auto">
          <a:xfrm>
            <a:off x="5004048" y="2996952"/>
            <a:ext cx="3357562" cy="1224136"/>
          </a:xfrm>
          <a:prstGeom prst="wedgeRectCallout">
            <a:avLst>
              <a:gd name="adj1" fmla="val 30231"/>
              <a:gd name="adj2" fmla="val -12811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2">
                    <a:lumMod val="95000"/>
                    <a:lumOff val="5000"/>
                  </a:schemeClr>
                </a:solidFill>
                <a:latin typeface="华文中宋" pitchFamily="2" charset="-122"/>
                <a:ea typeface="华文中宋" pitchFamily="2" charset="-122"/>
              </a:rPr>
              <a:t>3.</a:t>
            </a:r>
            <a:r>
              <a:rPr lang="zh-CN" altLang="en-US" sz="2400" b="0">
                <a:solidFill>
                  <a:schemeClr val="tx2">
                    <a:lumMod val="95000"/>
                    <a:lumOff val="5000"/>
                  </a:schemeClr>
                </a:solidFill>
                <a:latin typeface="华文中宋" pitchFamily="2" charset="-122"/>
                <a:ea typeface="华文中宋" pitchFamily="2" charset="-122"/>
              </a:rPr>
              <a:t>点击搜索按钮系统会搜索符合条件的保单信息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标题 1"/>
          <p:cNvSpPr>
            <a:spLocks noGrp="1"/>
          </p:cNvSpPr>
          <p:nvPr>
            <p:ph type="title"/>
          </p:nvPr>
        </p:nvSpPr>
        <p:spPr/>
        <p:txBody>
          <a:bodyPr/>
          <a:lstStyle/>
          <a:p>
            <a:r>
              <a:rPr lang="en-US" altLang="zh-CN" smtClean="0">
                <a:latin typeface="宋体" pitchFamily="2" charset="-122"/>
                <a:ea typeface="宋体" pitchFamily="2" charset="-122"/>
              </a:rPr>
              <a:t>6.</a:t>
            </a:r>
            <a:r>
              <a:rPr lang="zh-CN" altLang="en-US" smtClean="0">
                <a:latin typeface="宋体" pitchFamily="2" charset="-122"/>
                <a:ea typeface="宋体" pitchFamily="2" charset="-122"/>
              </a:rPr>
              <a:t>女工重疾意外理赔</a:t>
            </a:r>
            <a:r>
              <a:rPr lang="en-US" altLang="zh-CN" smtClean="0">
                <a:latin typeface="宋体" pitchFamily="2" charset="-122"/>
                <a:ea typeface="宋体" pitchFamily="2" charset="-122"/>
              </a:rPr>
              <a:t>——</a:t>
            </a:r>
            <a:r>
              <a:rPr lang="zh-CN" altLang="en-US" smtClean="0">
                <a:latin typeface="宋体" pitchFamily="2" charset="-122"/>
                <a:ea typeface="宋体" pitchFamily="2" charset="-122"/>
              </a:rPr>
              <a:t>添加理赔单</a:t>
            </a:r>
            <a:endParaRPr lang="zh-CN" altLang="en-US" smtClean="0">
              <a:ea typeface="宋体" pitchFamily="2" charset="-122"/>
            </a:endParaRPr>
          </a:p>
        </p:txBody>
      </p:sp>
      <p:pic>
        <p:nvPicPr>
          <p:cNvPr id="98307" name="内容占位符 4" descr="添加搜索.jpg"/>
          <p:cNvPicPr>
            <a:picLocks noGrp="1" noChangeAspect="1"/>
          </p:cNvPicPr>
          <p:nvPr>
            <p:ph idx="1"/>
          </p:nvPr>
        </p:nvPicPr>
        <p:blipFill>
          <a:blip r:embed="rId2" cstate="print"/>
          <a:srcRect/>
          <a:stretch>
            <a:fillRect/>
          </a:stretch>
        </p:blipFill>
        <p:spPr>
          <a:xfrm>
            <a:off x="0" y="836712"/>
            <a:ext cx="9015413" cy="5760640"/>
          </a:xfrm>
        </p:spPr>
      </p:pic>
      <p:sp>
        <p:nvSpPr>
          <p:cNvPr id="4" name="日期占位符 3"/>
          <p:cNvSpPr>
            <a:spLocks noGrp="1"/>
          </p:cNvSpPr>
          <p:nvPr>
            <p:ph type="dt" sz="quarter" idx="10"/>
          </p:nvPr>
        </p:nvSpPr>
        <p:spPr/>
        <p:txBody>
          <a:bodyPr/>
          <a:lstStyle/>
          <a:p>
            <a:pPr>
              <a:defRPr/>
            </a:pPr>
            <a:r>
              <a:rPr lang="en-US" altLang="zh-CN" smtClean="0"/>
              <a:t>www.capinfo.com.cn                                                                                                                                                                      </a:t>
            </a:r>
            <a:fld id="{417C5084-F541-4817-8437-1FD3B24815EB}" type="slidenum">
              <a:rPr lang="zh-CN" altLang="en-US" smtClean="0"/>
              <a:pPr>
                <a:defRPr/>
              </a:pPr>
              <a:t>176</a:t>
            </a:fld>
            <a:endParaRPr lang="en-US" altLang="zh-CN"/>
          </a:p>
        </p:txBody>
      </p:sp>
      <p:sp>
        <p:nvSpPr>
          <p:cNvPr id="6" name="矩形标注 5"/>
          <p:cNvSpPr>
            <a:spLocks noChangeArrowheads="1"/>
          </p:cNvSpPr>
          <p:nvPr/>
        </p:nvSpPr>
        <p:spPr bwMode="auto">
          <a:xfrm>
            <a:off x="642938" y="4714875"/>
            <a:ext cx="5000625" cy="1071563"/>
          </a:xfrm>
          <a:prstGeom prst="wedgeRectCallout">
            <a:avLst>
              <a:gd name="adj1" fmla="val -45404"/>
              <a:gd name="adj2" fmla="val -983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2">
                    <a:lumMod val="95000"/>
                    <a:lumOff val="5000"/>
                  </a:schemeClr>
                </a:solidFill>
                <a:latin typeface="华文中宋" pitchFamily="2" charset="-122"/>
                <a:ea typeface="华文中宋" pitchFamily="2" charset="-122"/>
              </a:rPr>
              <a:t>4.</a:t>
            </a:r>
            <a:r>
              <a:rPr lang="zh-CN" altLang="en-US" sz="2400" b="0">
                <a:solidFill>
                  <a:schemeClr val="tx2">
                    <a:lumMod val="95000"/>
                    <a:lumOff val="5000"/>
                  </a:schemeClr>
                </a:solidFill>
                <a:latin typeface="华文中宋" pitchFamily="2" charset="-122"/>
                <a:ea typeface="华文中宋" pitchFamily="2" charset="-122"/>
              </a:rPr>
              <a:t>点击保单信息中的会员编码，系统会弹出理赔信息申请界面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1" name="内容占位符 4" descr="理赔申请.jpg"/>
          <p:cNvPicPr>
            <a:picLocks noGrp="1" noChangeAspect="1"/>
          </p:cNvPicPr>
          <p:nvPr>
            <p:ph idx="1"/>
          </p:nvPr>
        </p:nvPicPr>
        <p:blipFill>
          <a:blip r:embed="rId2" cstate="print"/>
          <a:srcRect/>
          <a:stretch>
            <a:fillRect/>
          </a:stretch>
        </p:blipFill>
        <p:spPr>
          <a:xfrm>
            <a:off x="0" y="836712"/>
            <a:ext cx="9144000" cy="5764213"/>
          </a:xfrm>
        </p:spPr>
      </p:pic>
      <p:sp>
        <p:nvSpPr>
          <p:cNvPr id="9" name="矩形 8"/>
          <p:cNvSpPr/>
          <p:nvPr/>
        </p:nvSpPr>
        <p:spPr bwMode="auto">
          <a:xfrm>
            <a:off x="1043608" y="4005064"/>
            <a:ext cx="6696744" cy="57606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9330"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女工重疾意外理赔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添加理赔单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1535832B-8E81-44EB-86C8-537E8C8AFFB0}" type="slidenum">
              <a:rPr lang="zh-CN" altLang="en-US" smtClean="0"/>
              <a:pPr>
                <a:defRPr/>
              </a:pPr>
              <a:t>177</a:t>
            </a:fld>
            <a:endParaRPr lang="en-US" altLang="zh-CN"/>
          </a:p>
        </p:txBody>
      </p:sp>
      <p:sp>
        <p:nvSpPr>
          <p:cNvPr id="6" name="矩形标注 5"/>
          <p:cNvSpPr>
            <a:spLocks noChangeArrowheads="1"/>
          </p:cNvSpPr>
          <p:nvPr/>
        </p:nvSpPr>
        <p:spPr bwMode="auto">
          <a:xfrm>
            <a:off x="683568" y="2276872"/>
            <a:ext cx="3643312" cy="1500187"/>
          </a:xfrm>
          <a:prstGeom prst="wedgeRectCallout">
            <a:avLst>
              <a:gd name="adj1" fmla="val 34592"/>
              <a:gd name="adj2" fmla="val 840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2">
                    <a:lumMod val="95000"/>
                    <a:lumOff val="5000"/>
                  </a:schemeClr>
                </a:solidFill>
                <a:latin typeface="华文中宋" pitchFamily="2" charset="-122"/>
                <a:ea typeface="华文中宋" pitchFamily="2" charset="-122"/>
              </a:rPr>
              <a:t>5.</a:t>
            </a:r>
            <a:r>
              <a:rPr lang="zh-CN" altLang="en-US" sz="2400" b="0">
                <a:solidFill>
                  <a:schemeClr val="tx2">
                    <a:lumMod val="95000"/>
                    <a:lumOff val="5000"/>
                  </a:schemeClr>
                </a:solidFill>
                <a:latin typeface="华文中宋" pitchFamily="2" charset="-122"/>
                <a:ea typeface="华文中宋" pitchFamily="2" charset="-122"/>
              </a:rPr>
              <a:t>理赔申请中需要填写出险日期、病情类别与就诊医院信息</a:t>
            </a:r>
          </a:p>
        </p:txBody>
      </p:sp>
      <p:sp>
        <p:nvSpPr>
          <p:cNvPr id="7" name="矩形标注 6"/>
          <p:cNvSpPr>
            <a:spLocks noChangeArrowheads="1"/>
          </p:cNvSpPr>
          <p:nvPr/>
        </p:nvSpPr>
        <p:spPr bwMode="auto">
          <a:xfrm>
            <a:off x="1115616" y="5445224"/>
            <a:ext cx="5500687" cy="951507"/>
          </a:xfrm>
          <a:prstGeom prst="wedgeRectCallout">
            <a:avLst>
              <a:gd name="adj1" fmla="val -42305"/>
              <a:gd name="adj2" fmla="val -11662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点击理赔历史或投保历史按钮，可查看该人员理赔或投保历史记录</a:t>
            </a:r>
          </a:p>
        </p:txBody>
      </p:sp>
      <p:sp>
        <p:nvSpPr>
          <p:cNvPr id="8" name="矩形标注 7"/>
          <p:cNvSpPr>
            <a:spLocks noChangeArrowheads="1"/>
          </p:cNvSpPr>
          <p:nvPr/>
        </p:nvSpPr>
        <p:spPr bwMode="auto">
          <a:xfrm>
            <a:off x="4788024" y="2204865"/>
            <a:ext cx="3643313" cy="864096"/>
          </a:xfrm>
          <a:prstGeom prst="wedgeRectCallout">
            <a:avLst>
              <a:gd name="adj1" fmla="val 18121"/>
              <a:gd name="adj2" fmla="val -1237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2">
                    <a:lumMod val="95000"/>
                    <a:lumOff val="5000"/>
                  </a:schemeClr>
                </a:solidFill>
                <a:latin typeface="华文中宋" pitchFamily="2" charset="-122"/>
                <a:ea typeface="华文中宋" pitchFamily="2" charset="-122"/>
              </a:rPr>
              <a:t>6.</a:t>
            </a:r>
            <a:r>
              <a:rPr lang="zh-CN" altLang="en-US" sz="2400" b="0">
                <a:solidFill>
                  <a:schemeClr val="tx2">
                    <a:lumMod val="95000"/>
                    <a:lumOff val="5000"/>
                  </a:schemeClr>
                </a:solidFill>
                <a:latin typeface="华文中宋" pitchFamily="2" charset="-122"/>
                <a:ea typeface="华文中宋" pitchFamily="2" charset="-122"/>
              </a:rPr>
              <a:t>确认无误后点击保存按钮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7" grpId="0" animBg="1"/>
      <p:bldP spid="8" grpId="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标题 1"/>
          <p:cNvSpPr>
            <a:spLocks noGrp="1"/>
          </p:cNvSpPr>
          <p:nvPr>
            <p:ph type="title"/>
          </p:nvPr>
        </p:nvSpPr>
        <p:spPr/>
        <p:txBody>
          <a:bodyPr/>
          <a:lstStyle/>
          <a:p>
            <a:r>
              <a:rPr lang="en-US" altLang="zh-CN" dirty="0" smtClean="0">
                <a:latin typeface="宋体" pitchFamily="2" charset="-122"/>
                <a:ea typeface="宋体" pitchFamily="2" charset="-122"/>
              </a:rPr>
              <a:t>6.</a:t>
            </a:r>
            <a:r>
              <a:rPr lang="zh-CN" altLang="en-US" dirty="0" smtClean="0">
                <a:latin typeface="宋体" pitchFamily="2" charset="-122"/>
                <a:ea typeface="宋体" pitchFamily="2" charset="-122"/>
              </a:rPr>
              <a:t>女工重疾意外理赔</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D11D9731-C737-4675-8985-03715BBB4ECF}" type="slidenum">
              <a:rPr lang="zh-CN" altLang="en-US" smtClean="0"/>
              <a:pPr>
                <a:defRPr/>
              </a:pPr>
              <a:t>178</a:t>
            </a:fld>
            <a:endParaRPr lang="en-US" altLang="zh-CN"/>
          </a:p>
        </p:txBody>
      </p:sp>
      <p:sp>
        <p:nvSpPr>
          <p:cNvPr id="11" name="TextBox 10"/>
          <p:cNvSpPr txBox="1"/>
          <p:nvPr/>
        </p:nvSpPr>
        <p:spPr>
          <a:xfrm>
            <a:off x="1115616" y="2708920"/>
            <a:ext cx="6624736" cy="1200329"/>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600" dirty="0" smtClean="0"/>
              <a:t>查询、修改、删除、打印、上报操作同住院理赔，不再重复讲解</a:t>
            </a:r>
            <a:endParaRPr lang="zh-CN" altLang="en-US" sz="36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179</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8</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京卡管理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新农合理赔信息查询</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查询单位信息</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smtClean="0"/>
              <a:t>www.capinfo.com.cn                                                                                                                                                                      </a:t>
            </a:r>
            <a:fld id="{6A276D46-65DC-41AF-A149-8E661777C214}" type="slidenum">
              <a:rPr lang="zh-CN" altLang="en-US" smtClean="0"/>
              <a:pPr>
                <a:defRPr/>
              </a:pPr>
              <a:t>18</a:t>
            </a:fld>
            <a:endParaRPr lang="en-US" altLang="zh-CN"/>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467544" y="2924944"/>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组织</a:t>
            </a:r>
            <a:r>
              <a:rPr lang="zh-CN" altLang="en-US" sz="2400" b="0" dirty="0">
                <a:solidFill>
                  <a:schemeClr val="tx1">
                    <a:lumMod val="60000"/>
                    <a:lumOff val="40000"/>
                  </a:schemeClr>
                </a:solidFill>
                <a:latin typeface="华文中宋" pitchFamily="2" charset="-122"/>
                <a:ea typeface="华文中宋" pitchFamily="2" charset="-122"/>
              </a:rPr>
              <a:t>机构维护</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新农合理赔信息查询</a:t>
            </a:r>
          </a:p>
        </p:txBody>
      </p:sp>
      <p:pic>
        <p:nvPicPr>
          <p:cNvPr id="108547" name="内容占位符 4" descr="菜单.jpg"/>
          <p:cNvPicPr>
            <a:picLocks noGrp="1" noChangeAspect="1"/>
          </p:cNvPicPr>
          <p:nvPr>
            <p:ph idx="1"/>
          </p:nvPr>
        </p:nvPicPr>
        <p:blipFill>
          <a:blip r:embed="rId2" cstate="print"/>
          <a:srcRect/>
          <a:stretch>
            <a:fillRect/>
          </a:stretch>
        </p:blipFill>
        <p:spPr>
          <a:xfrm>
            <a:off x="0" y="836712"/>
            <a:ext cx="9144000" cy="5760640"/>
          </a:xfrm>
        </p:spPr>
      </p:pic>
      <p:sp>
        <p:nvSpPr>
          <p:cNvPr id="4" name="日期占位符 3"/>
          <p:cNvSpPr>
            <a:spLocks noGrp="1"/>
          </p:cNvSpPr>
          <p:nvPr>
            <p:ph type="dt" sz="quarter" idx="10"/>
          </p:nvPr>
        </p:nvSpPr>
        <p:spPr/>
        <p:txBody>
          <a:bodyPr/>
          <a:lstStyle/>
          <a:p>
            <a:pPr>
              <a:defRPr/>
            </a:pPr>
            <a:r>
              <a:rPr lang="en-US" altLang="zh-CN" smtClean="0"/>
              <a:t>www.capinfo.com.cn                                                                                                                                                                      </a:t>
            </a:r>
            <a:fld id="{845427A7-948C-4209-B789-50E0F36A68D1}" type="slidenum">
              <a:rPr lang="zh-CN" altLang="en-US" smtClean="0"/>
              <a:pPr>
                <a:defRPr/>
              </a:pPr>
              <a:t>180</a:t>
            </a:fld>
            <a:endParaRPr lang="en-US" altLang="zh-CN"/>
          </a:p>
        </p:txBody>
      </p:sp>
      <p:sp>
        <p:nvSpPr>
          <p:cNvPr id="8" name="圆角矩形标注 4"/>
          <p:cNvSpPr>
            <a:spLocks noChangeArrowheads="1"/>
          </p:cNvSpPr>
          <p:nvPr/>
        </p:nvSpPr>
        <p:spPr bwMode="auto">
          <a:xfrm>
            <a:off x="611560" y="1844825"/>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点击理京卡</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4355976" y="2348880"/>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新农合医疗理赔信息查询</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1" name="内容占位符 4" descr="界面.jpg"/>
          <p:cNvPicPr>
            <a:picLocks noGrp="1" noChangeAspect="1"/>
          </p:cNvPicPr>
          <p:nvPr>
            <p:ph idx="1"/>
          </p:nvPr>
        </p:nvPicPr>
        <p:blipFill>
          <a:blip r:embed="rId2" cstate="print"/>
          <a:srcRect/>
          <a:stretch>
            <a:fillRect/>
          </a:stretch>
        </p:blipFill>
        <p:spPr>
          <a:xfrm>
            <a:off x="0" y="836712"/>
            <a:ext cx="9144000" cy="5760640"/>
          </a:xfrm>
        </p:spPr>
      </p:pic>
      <p:sp>
        <p:nvSpPr>
          <p:cNvPr id="8" name="矩形 7"/>
          <p:cNvSpPr/>
          <p:nvPr/>
        </p:nvSpPr>
        <p:spPr bwMode="auto">
          <a:xfrm>
            <a:off x="1907704" y="1916832"/>
            <a:ext cx="6696744" cy="122413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09570"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新农合理赔信息查询</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AFFD587F-F0B2-4D8F-80A1-4EAE31428B05}" type="slidenum">
              <a:rPr lang="zh-CN" altLang="en-US" smtClean="0"/>
              <a:pPr>
                <a:defRPr/>
              </a:pPr>
              <a:t>181</a:t>
            </a:fld>
            <a:endParaRPr lang="en-US" altLang="zh-CN"/>
          </a:p>
        </p:txBody>
      </p:sp>
      <p:sp>
        <p:nvSpPr>
          <p:cNvPr id="6" name="矩形标注 5"/>
          <p:cNvSpPr>
            <a:spLocks noChangeArrowheads="1"/>
          </p:cNvSpPr>
          <p:nvPr/>
        </p:nvSpPr>
        <p:spPr bwMode="auto">
          <a:xfrm>
            <a:off x="179512" y="3356992"/>
            <a:ext cx="4214812" cy="1500188"/>
          </a:xfrm>
          <a:prstGeom prst="wedgeRectCallout">
            <a:avLst>
              <a:gd name="adj1" fmla="val -44336"/>
              <a:gd name="adj2" fmla="val -1463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界面左侧</a:t>
            </a:r>
            <a:r>
              <a:rPr lang="zh-CN" altLang="en-US" sz="2400" b="0" dirty="0" smtClean="0">
                <a:solidFill>
                  <a:schemeClr val="tx2">
                    <a:lumMod val="95000"/>
                    <a:lumOff val="5000"/>
                  </a:schemeClr>
                </a:solidFill>
                <a:latin typeface="华文中宋" pitchFamily="2" charset="-122"/>
                <a:ea typeface="华文中宋" pitchFamily="2" charset="-122"/>
              </a:rPr>
              <a:t>提供京卡组织</a:t>
            </a:r>
            <a:r>
              <a:rPr lang="zh-CN" altLang="en-US" sz="2400" b="0" dirty="0">
                <a:solidFill>
                  <a:schemeClr val="tx2">
                    <a:lumMod val="95000"/>
                    <a:lumOff val="5000"/>
                  </a:schemeClr>
                </a:solidFill>
                <a:latin typeface="华文中宋" pitchFamily="2" charset="-122"/>
                <a:ea typeface="华文中宋" pitchFamily="2" charset="-122"/>
              </a:rPr>
              <a:t>机构列表，方便直接选择，点击</a:t>
            </a:r>
            <a:r>
              <a:rPr lang="en-US" altLang="zh-CN" sz="2400" b="0" dirty="0">
                <a:solidFill>
                  <a:schemeClr val="tx2">
                    <a:lumMod val="95000"/>
                    <a:lumOff val="5000"/>
                  </a:schemeClr>
                </a:solidFill>
                <a:latin typeface="华文中宋" pitchFamily="2" charset="-122"/>
                <a:ea typeface="华文中宋" pitchFamily="2" charset="-122"/>
              </a:rPr>
              <a:t>+</a:t>
            </a:r>
            <a:r>
              <a:rPr lang="zh-CN" altLang="en-US" sz="2400" b="0" dirty="0">
                <a:solidFill>
                  <a:schemeClr val="tx2">
                    <a:lumMod val="95000"/>
                    <a:lumOff val="5000"/>
                  </a:schemeClr>
                </a:solidFill>
                <a:latin typeface="华文中宋" pitchFamily="2" charset="-122"/>
                <a:ea typeface="华文中宋" pitchFamily="2" charset="-122"/>
              </a:rPr>
              <a:t>号可以展开</a:t>
            </a:r>
          </a:p>
        </p:txBody>
      </p:sp>
      <p:sp>
        <p:nvSpPr>
          <p:cNvPr id="7" name="矩形标注 6"/>
          <p:cNvSpPr>
            <a:spLocks noChangeArrowheads="1"/>
          </p:cNvSpPr>
          <p:nvPr/>
        </p:nvSpPr>
        <p:spPr bwMode="auto">
          <a:xfrm>
            <a:off x="4644008" y="3356992"/>
            <a:ext cx="4071937" cy="1500188"/>
          </a:xfrm>
          <a:prstGeom prst="wedgeRectCallout">
            <a:avLst>
              <a:gd name="adj1" fmla="val -36037"/>
              <a:gd name="adj2" fmla="val -10131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也可通过右侧输入搜索条件等信息进行搜索，其中选择状态只有打印生效</a:t>
            </a:r>
          </a:p>
        </p:txBody>
      </p:sp>
      <p:sp>
        <p:nvSpPr>
          <p:cNvPr id="9" name="矩形 8"/>
          <p:cNvSpPr>
            <a:spLocks noChangeArrowheads="1"/>
          </p:cNvSpPr>
          <p:nvPr/>
        </p:nvSpPr>
        <p:spPr bwMode="auto">
          <a:xfrm>
            <a:off x="2339752" y="5085184"/>
            <a:ext cx="6304185" cy="1296144"/>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pPr algn="just"/>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必须先绑定京卡单位才可以使用查询，并且只能查询到打印生效状态的理赔单。</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P spid="9" grpId="0"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新农合理赔信息查询</a:t>
            </a:r>
            <a:endParaRPr lang="zh-CN" altLang="en-US" dirty="0" smtClean="0">
              <a:ea typeface="宋体" pitchFamily="2" charset="-122"/>
            </a:endParaRPr>
          </a:p>
        </p:txBody>
      </p:sp>
      <p:pic>
        <p:nvPicPr>
          <p:cNvPr id="110595" name="内容占位符 4" descr="搜索结果.jpg"/>
          <p:cNvPicPr>
            <a:picLocks noGrp="1" noChangeAspect="1"/>
          </p:cNvPicPr>
          <p:nvPr>
            <p:ph idx="1"/>
          </p:nvPr>
        </p:nvPicPr>
        <p:blipFill>
          <a:blip r:embed="rId2" cstate="print"/>
          <a:srcRect/>
          <a:stretch>
            <a:fillRect/>
          </a:stretch>
        </p:blipFill>
        <p:spPr>
          <a:xfrm>
            <a:off x="0" y="836712"/>
            <a:ext cx="9112250" cy="5688632"/>
          </a:xfrm>
        </p:spPr>
      </p:pic>
      <p:sp>
        <p:nvSpPr>
          <p:cNvPr id="4" name="日期占位符 3"/>
          <p:cNvSpPr>
            <a:spLocks noGrp="1"/>
          </p:cNvSpPr>
          <p:nvPr>
            <p:ph type="dt" sz="quarter" idx="10"/>
          </p:nvPr>
        </p:nvSpPr>
        <p:spPr/>
        <p:txBody>
          <a:bodyPr/>
          <a:lstStyle/>
          <a:p>
            <a:pPr>
              <a:defRPr/>
            </a:pPr>
            <a:r>
              <a:rPr lang="en-US" altLang="zh-CN" smtClean="0"/>
              <a:t>www.capinfo.com.cn                                                                                                                                                                      </a:t>
            </a:r>
            <a:fld id="{CF9C48A1-9788-4501-AC4B-00516BB66616}" type="slidenum">
              <a:rPr lang="zh-CN" altLang="en-US" smtClean="0"/>
              <a:pPr>
                <a:defRPr/>
              </a:pPr>
              <a:t>182</a:t>
            </a:fld>
            <a:endParaRPr lang="en-US" altLang="zh-CN"/>
          </a:p>
        </p:txBody>
      </p:sp>
      <p:sp>
        <p:nvSpPr>
          <p:cNvPr id="7" name="矩形 6"/>
          <p:cNvSpPr>
            <a:spLocks noChangeArrowheads="1"/>
          </p:cNvSpPr>
          <p:nvPr/>
        </p:nvSpPr>
        <p:spPr bwMode="auto">
          <a:xfrm>
            <a:off x="3059832" y="4149080"/>
            <a:ext cx="3600400" cy="504056"/>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algn="ctr"/>
            <a:r>
              <a:rPr lang="zh-CN" altLang="en-US" sz="2400" b="0" dirty="0" smtClean="0">
                <a:solidFill>
                  <a:schemeClr val="tx2">
                    <a:lumMod val="95000"/>
                    <a:lumOff val="5000"/>
                  </a:schemeClr>
                </a:solidFill>
                <a:latin typeface="华文中宋" pitchFamily="2" charset="-122"/>
                <a:ea typeface="华文中宋" pitchFamily="2" charset="-122"/>
              </a:rPr>
              <a:t>新农合理赔信息</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183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8</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京卡管理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赠送京卡理赔信息查询</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赠送京卡理赔信息查询</a:t>
            </a:r>
          </a:p>
        </p:txBody>
      </p:sp>
      <p:pic>
        <p:nvPicPr>
          <p:cNvPr id="111619" name="内容占位符 4" descr="菜单.jpg"/>
          <p:cNvPicPr>
            <a:picLocks noGrp="1" noChangeAspect="1"/>
          </p:cNvPicPr>
          <p:nvPr>
            <p:ph idx="1"/>
          </p:nvPr>
        </p:nvPicPr>
        <p:blipFill>
          <a:blip r:embed="rId2" cstate="print"/>
          <a:srcRect/>
          <a:stretch>
            <a:fillRect/>
          </a:stretch>
        </p:blipFill>
        <p:spPr>
          <a:xfrm>
            <a:off x="0" y="836712"/>
            <a:ext cx="9112250" cy="5760640"/>
          </a:xfrm>
        </p:spPr>
      </p:pic>
      <p:sp>
        <p:nvSpPr>
          <p:cNvPr id="4" name="日期占位符 3"/>
          <p:cNvSpPr>
            <a:spLocks noGrp="1"/>
          </p:cNvSpPr>
          <p:nvPr>
            <p:ph type="dt" sz="quarter" idx="10"/>
          </p:nvPr>
        </p:nvSpPr>
        <p:spPr/>
        <p:txBody>
          <a:bodyPr/>
          <a:lstStyle/>
          <a:p>
            <a:pPr>
              <a:defRPr/>
            </a:pPr>
            <a:r>
              <a:rPr lang="en-US" altLang="zh-CN" smtClean="0"/>
              <a:t>www.capinfo.com.cn                                                                                                                                                                      </a:t>
            </a:r>
            <a:fld id="{1D819EAA-A0A3-4D97-8E77-39FAAD752943}" type="slidenum">
              <a:rPr lang="zh-CN" altLang="en-US" smtClean="0"/>
              <a:pPr>
                <a:defRPr/>
              </a:pPr>
              <a:t>184</a:t>
            </a:fld>
            <a:endParaRPr lang="en-US" altLang="zh-CN"/>
          </a:p>
        </p:txBody>
      </p:sp>
      <p:sp>
        <p:nvSpPr>
          <p:cNvPr id="7" name="圆角矩形标注 4"/>
          <p:cNvSpPr>
            <a:spLocks noChangeArrowheads="1"/>
          </p:cNvSpPr>
          <p:nvPr/>
        </p:nvSpPr>
        <p:spPr bwMode="auto">
          <a:xfrm>
            <a:off x="611560" y="1844825"/>
            <a:ext cx="2448271" cy="864096"/>
          </a:xfrm>
          <a:prstGeom prst="wedgeRectCallout">
            <a:avLst>
              <a:gd name="adj1" fmla="val 56916"/>
              <a:gd name="adj2" fmla="val -883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点击理京卡</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4499992" y="2564904"/>
            <a:ext cx="2736304" cy="864096"/>
          </a:xfrm>
          <a:prstGeom prst="wedgeRectCallout">
            <a:avLst>
              <a:gd name="adj1" fmla="val -41302"/>
              <a:gd name="adj2" fmla="val -11445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点击赠送京卡理赔信息查询</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赠送京卡理赔信息查询</a:t>
            </a:r>
            <a:endParaRPr lang="zh-CN" altLang="en-US" dirty="0" smtClean="0">
              <a:ea typeface="宋体" pitchFamily="2" charset="-122"/>
            </a:endParaRPr>
          </a:p>
        </p:txBody>
      </p:sp>
      <p:pic>
        <p:nvPicPr>
          <p:cNvPr id="112643" name="内容占位符 4" descr="界面.jpg"/>
          <p:cNvPicPr>
            <a:picLocks noGrp="1" noChangeAspect="1"/>
          </p:cNvPicPr>
          <p:nvPr>
            <p:ph idx="1"/>
          </p:nvPr>
        </p:nvPicPr>
        <p:blipFill>
          <a:blip r:embed="rId2" cstate="print"/>
          <a:srcRect/>
          <a:stretch>
            <a:fillRect/>
          </a:stretch>
        </p:blipFill>
        <p:spPr>
          <a:xfrm>
            <a:off x="0" y="836712"/>
            <a:ext cx="9112250" cy="5760640"/>
          </a:xfrm>
        </p:spPr>
      </p:pic>
      <p:sp>
        <p:nvSpPr>
          <p:cNvPr id="4" name="日期占位符 3"/>
          <p:cNvSpPr>
            <a:spLocks noGrp="1"/>
          </p:cNvSpPr>
          <p:nvPr>
            <p:ph type="dt" sz="quarter" idx="10"/>
          </p:nvPr>
        </p:nvSpPr>
        <p:spPr/>
        <p:txBody>
          <a:bodyPr/>
          <a:lstStyle/>
          <a:p>
            <a:pPr>
              <a:defRPr/>
            </a:pPr>
            <a:r>
              <a:rPr lang="en-US" altLang="zh-CN" smtClean="0"/>
              <a:t>www.capinfo.com.cn                                                                                                                                                                      </a:t>
            </a:r>
            <a:fld id="{1682A1F5-9183-4D4C-B0BF-056EBF66AFCF}" type="slidenum">
              <a:rPr lang="zh-CN" altLang="en-US" smtClean="0"/>
              <a:pPr>
                <a:defRPr/>
              </a:pPr>
              <a:t>185</a:t>
            </a:fld>
            <a:endParaRPr lang="en-US" altLang="zh-CN"/>
          </a:p>
        </p:txBody>
      </p:sp>
      <p:sp>
        <p:nvSpPr>
          <p:cNvPr id="8" name="矩形 7"/>
          <p:cNvSpPr/>
          <p:nvPr/>
        </p:nvSpPr>
        <p:spPr bwMode="auto">
          <a:xfrm>
            <a:off x="1907704" y="1916832"/>
            <a:ext cx="6696744" cy="122413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矩形标注 8"/>
          <p:cNvSpPr>
            <a:spLocks noChangeArrowheads="1"/>
          </p:cNvSpPr>
          <p:nvPr/>
        </p:nvSpPr>
        <p:spPr bwMode="auto">
          <a:xfrm>
            <a:off x="179512" y="3356992"/>
            <a:ext cx="4214812" cy="1500188"/>
          </a:xfrm>
          <a:prstGeom prst="wedgeRectCallout">
            <a:avLst>
              <a:gd name="adj1" fmla="val -39138"/>
              <a:gd name="adj2" fmla="val -1279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界面左侧</a:t>
            </a:r>
            <a:r>
              <a:rPr lang="zh-CN" altLang="en-US" sz="2400" b="0" dirty="0" smtClean="0">
                <a:solidFill>
                  <a:schemeClr val="tx2">
                    <a:lumMod val="95000"/>
                    <a:lumOff val="5000"/>
                  </a:schemeClr>
                </a:solidFill>
                <a:latin typeface="华文中宋" pitchFamily="2" charset="-122"/>
                <a:ea typeface="华文中宋" pitchFamily="2" charset="-122"/>
              </a:rPr>
              <a:t>提供京卡组织</a:t>
            </a:r>
            <a:r>
              <a:rPr lang="zh-CN" altLang="en-US" sz="2400" b="0" dirty="0">
                <a:solidFill>
                  <a:schemeClr val="tx2">
                    <a:lumMod val="95000"/>
                    <a:lumOff val="5000"/>
                  </a:schemeClr>
                </a:solidFill>
                <a:latin typeface="华文中宋" pitchFamily="2" charset="-122"/>
                <a:ea typeface="华文中宋" pitchFamily="2" charset="-122"/>
              </a:rPr>
              <a:t>机构列表，方便直接选择，点击</a:t>
            </a:r>
            <a:r>
              <a:rPr lang="en-US" altLang="zh-CN" sz="2400" b="0" dirty="0">
                <a:solidFill>
                  <a:schemeClr val="tx2">
                    <a:lumMod val="95000"/>
                    <a:lumOff val="5000"/>
                  </a:schemeClr>
                </a:solidFill>
                <a:latin typeface="华文中宋" pitchFamily="2" charset="-122"/>
                <a:ea typeface="华文中宋" pitchFamily="2" charset="-122"/>
              </a:rPr>
              <a:t>+</a:t>
            </a:r>
            <a:r>
              <a:rPr lang="zh-CN" altLang="en-US" sz="2400" b="0" dirty="0">
                <a:solidFill>
                  <a:schemeClr val="tx2">
                    <a:lumMod val="95000"/>
                    <a:lumOff val="5000"/>
                  </a:schemeClr>
                </a:solidFill>
                <a:latin typeface="华文中宋" pitchFamily="2" charset="-122"/>
                <a:ea typeface="华文中宋" pitchFamily="2" charset="-122"/>
              </a:rPr>
              <a:t>号可以展开</a:t>
            </a:r>
          </a:p>
        </p:txBody>
      </p:sp>
      <p:sp>
        <p:nvSpPr>
          <p:cNvPr id="10" name="矩形标注 9"/>
          <p:cNvSpPr>
            <a:spLocks noChangeArrowheads="1"/>
          </p:cNvSpPr>
          <p:nvPr/>
        </p:nvSpPr>
        <p:spPr bwMode="auto">
          <a:xfrm>
            <a:off x="4644008" y="3356992"/>
            <a:ext cx="4071937" cy="1500188"/>
          </a:xfrm>
          <a:prstGeom prst="wedgeRectCallout">
            <a:avLst>
              <a:gd name="adj1" fmla="val -36271"/>
              <a:gd name="adj2" fmla="val -8924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也可通过右侧输入搜索条件等信息进行搜索，其中选择状态只有打印生效</a:t>
            </a:r>
          </a:p>
        </p:txBody>
      </p:sp>
      <p:sp>
        <p:nvSpPr>
          <p:cNvPr id="11" name="矩形 10"/>
          <p:cNvSpPr>
            <a:spLocks noChangeArrowheads="1"/>
          </p:cNvSpPr>
          <p:nvPr/>
        </p:nvSpPr>
        <p:spPr bwMode="auto">
          <a:xfrm>
            <a:off x="2339752" y="5085184"/>
            <a:ext cx="6304185" cy="1296144"/>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pPr algn="just"/>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必须先绑定京卡单位才可以使用查询，并且只能查询到打印生效状态的理赔单。</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标题 1"/>
          <p:cNvSpPr>
            <a:spLocks noGrp="1"/>
          </p:cNvSpPr>
          <p:nvPr>
            <p:ph type="title"/>
          </p:nvPr>
        </p:nvSpPr>
        <p:spPr/>
        <p:txBody>
          <a:bodyPr/>
          <a:lstStyle/>
          <a:p>
            <a:r>
              <a:rPr lang="en-US" altLang="zh-CN" dirty="0" smtClean="0">
                <a:latin typeface="宋体" pitchFamily="2" charset="-122"/>
                <a:ea typeface="宋体" pitchFamily="2" charset="-122"/>
              </a:rPr>
              <a:t>8.</a:t>
            </a:r>
            <a:r>
              <a:rPr lang="zh-CN" altLang="en-US" dirty="0" smtClean="0">
                <a:latin typeface="宋体" pitchFamily="2" charset="-122"/>
                <a:ea typeface="宋体" pitchFamily="2" charset="-122"/>
              </a:rPr>
              <a:t>京卡管理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赠送京卡理赔信息查询</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855EBE90-D24A-4987-A1F2-6EC9F11688B3}" type="slidenum">
              <a:rPr lang="zh-CN" altLang="en-US" smtClean="0"/>
              <a:pPr>
                <a:defRPr/>
              </a:pPr>
              <a:t>186</a:t>
            </a:fld>
            <a:endParaRPr lang="en-US" altLang="zh-CN"/>
          </a:p>
        </p:txBody>
      </p:sp>
      <p:pic>
        <p:nvPicPr>
          <p:cNvPr id="113668" name="内容占位符 6" descr="搜索结果.jpg"/>
          <p:cNvPicPr>
            <a:picLocks noGrp="1" noChangeAspect="1"/>
          </p:cNvPicPr>
          <p:nvPr>
            <p:ph idx="1"/>
          </p:nvPr>
        </p:nvPicPr>
        <p:blipFill>
          <a:blip r:embed="rId2" cstate="print"/>
          <a:srcRect/>
          <a:stretch>
            <a:fillRect/>
          </a:stretch>
        </p:blipFill>
        <p:spPr>
          <a:xfrm>
            <a:off x="0" y="836712"/>
            <a:ext cx="9112250" cy="5688632"/>
          </a:xfrm>
        </p:spPr>
      </p:pic>
      <p:sp>
        <p:nvSpPr>
          <p:cNvPr id="10" name="矩形 9"/>
          <p:cNvSpPr>
            <a:spLocks noChangeArrowheads="1"/>
          </p:cNvSpPr>
          <p:nvPr/>
        </p:nvSpPr>
        <p:spPr bwMode="auto">
          <a:xfrm>
            <a:off x="3059832" y="4149080"/>
            <a:ext cx="3600400" cy="504056"/>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algn="ctr"/>
            <a:r>
              <a:rPr lang="zh-CN" altLang="en-US" sz="2400" b="0" dirty="0" smtClean="0">
                <a:solidFill>
                  <a:schemeClr val="tx2">
                    <a:lumMod val="95000"/>
                    <a:lumOff val="5000"/>
                  </a:schemeClr>
                </a:solidFill>
                <a:latin typeface="华文中宋" pitchFamily="2" charset="-122"/>
                <a:ea typeface="华文中宋" pitchFamily="2" charset="-122"/>
              </a:rPr>
              <a:t>赠送京卡理赔信息</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9" name="WordArt 5"/>
          <p:cNvSpPr>
            <a:spLocks noChangeArrowheads="1" noChangeShapeType="1" noTextEdit="1"/>
          </p:cNvSpPr>
          <p:nvPr/>
        </p:nvSpPr>
        <p:spPr bwMode="gray">
          <a:xfrm>
            <a:off x="2555776" y="2420888"/>
            <a:ext cx="4048125" cy="863600"/>
          </a:xfrm>
          <a:prstGeom prst="rect">
            <a:avLst/>
          </a:prstGeom>
        </p:spPr>
        <p:txBody>
          <a:bodyPr wrap="none" fromWordArt="1">
            <a:prstTxWarp prst="textDeflate">
              <a:avLst>
                <a:gd name="adj" fmla="val 0"/>
              </a:avLst>
            </a:prstTxWarp>
          </a:bodyPr>
          <a:lstStyle/>
          <a:p>
            <a:pPr algn="ctr"/>
            <a:r>
              <a:rPr lang="zh-CN" altLang="en-US" sz="3600" kern="10" dirty="0">
                <a:ln w="19050">
                  <a:solidFill>
                    <a:schemeClr val="bg1"/>
                  </a:solidFill>
                  <a:round/>
                  <a:headEnd/>
                  <a:tailEnd/>
                </a:ln>
                <a:gradFill rotWithShape="1">
                  <a:gsLst>
                    <a:gs pos="0">
                      <a:schemeClr val="tx1"/>
                    </a:gs>
                    <a:gs pos="100000">
                      <a:schemeClr val="accent1"/>
                    </a:gs>
                  </a:gsLst>
                  <a:lin ang="0" scaled="1"/>
                </a:gradFill>
                <a:effectLst>
                  <a:outerShdw dist="63500" dir="2212194" algn="ctr" rotWithShape="0">
                    <a:srgbClr val="868686">
                      <a:alpha val="50000"/>
                    </a:srgbClr>
                  </a:outerShdw>
                </a:effectLst>
                <a:latin typeface="+mn-ea"/>
                <a:cs typeface="+mn-ea"/>
              </a:rPr>
              <a:t>谢谢！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8069"/>
                                        </p:tgtEl>
                                        <p:attrNameLst>
                                          <p:attrName>style.visibility</p:attrName>
                                        </p:attrNameLst>
                                      </p:cBhvr>
                                      <p:to>
                                        <p:strVal val="visible"/>
                                      </p:to>
                                    </p:set>
                                    <p:anim calcmode="lin" valueType="num">
                                      <p:cBhvr>
                                        <p:cTn id="7" dur="500" fill="hold"/>
                                        <p:tgtEl>
                                          <p:spTgt spid="88069"/>
                                        </p:tgtEl>
                                        <p:attrNameLst>
                                          <p:attrName>ppt_w</p:attrName>
                                        </p:attrNameLst>
                                      </p:cBhvr>
                                      <p:tavLst>
                                        <p:tav tm="0">
                                          <p:val>
                                            <p:fltVal val="0"/>
                                          </p:val>
                                        </p:tav>
                                        <p:tav tm="100000">
                                          <p:val>
                                            <p:strVal val="#ppt_w"/>
                                          </p:val>
                                        </p:tav>
                                      </p:tavLst>
                                    </p:anim>
                                    <p:anim calcmode="lin" valueType="num">
                                      <p:cBhvr>
                                        <p:cTn id="8" dur="500" fill="hold"/>
                                        <p:tgtEl>
                                          <p:spTgt spid="88069"/>
                                        </p:tgtEl>
                                        <p:attrNameLst>
                                          <p:attrName>ppt_h</p:attrName>
                                        </p:attrNameLst>
                                      </p:cBhvr>
                                      <p:tavLst>
                                        <p:tav tm="0">
                                          <p:val>
                                            <p:fltVal val="0"/>
                                          </p:val>
                                        </p:tav>
                                        <p:tav tm="100000">
                                          <p:val>
                                            <p:strVal val="#ppt_h"/>
                                          </p:val>
                                        </p:tav>
                                      </p:tavLst>
                                    </p:anim>
                                    <p:animEffect transition="in" filter="fade">
                                      <p:cBhvr>
                                        <p:cTn id="9" dur="500"/>
                                        <p:tgtEl>
                                          <p:spTgt spid="88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查询单位信息</a:t>
            </a:r>
            <a:endParaRPr lang="zh-CN" altLang="en-US" dirty="0" smtClean="0">
              <a:ea typeface="宋体" pitchFamily="2" charset="-122"/>
            </a:endParaRPr>
          </a:p>
        </p:txBody>
      </p:sp>
      <p:pic>
        <p:nvPicPr>
          <p:cNvPr id="13315" name="内容占位符 4" descr="组织机构管理界面.jpg"/>
          <p:cNvPicPr>
            <a:picLocks noGrp="1" noChangeAspect="1"/>
          </p:cNvPicPr>
          <p:nvPr>
            <p:ph idx="1"/>
          </p:nvPr>
        </p:nvPicPr>
        <p:blipFill>
          <a:blip r:embed="rId2" cstate="print"/>
          <a:srcRect/>
          <a:stretch>
            <a:fillRect/>
          </a:stretch>
        </p:blipFill>
        <p:spPr>
          <a:xfrm>
            <a:off x="0" y="857232"/>
            <a:ext cx="9144000" cy="5715039"/>
          </a:xfrm>
        </p:spPr>
      </p:pic>
      <p:sp>
        <p:nvSpPr>
          <p:cNvPr id="4" name="日期占位符 3"/>
          <p:cNvSpPr>
            <a:spLocks noGrp="1"/>
          </p:cNvSpPr>
          <p:nvPr>
            <p:ph type="dt" sz="quarter" idx="10"/>
          </p:nvPr>
        </p:nvSpPr>
        <p:spPr/>
        <p:txBody>
          <a:bodyPr/>
          <a:lstStyle/>
          <a:p>
            <a:pPr>
              <a:defRPr/>
            </a:pPr>
            <a:r>
              <a:rPr lang="en-US" altLang="zh-CN" smtClean="0"/>
              <a:t>www.capinfo.com.cn                                                                                                                                                                      </a:t>
            </a:r>
            <a:fld id="{38697C18-F24F-444E-9673-3F1A9F9C54FB}" type="slidenum">
              <a:rPr lang="zh-CN" altLang="en-US" smtClean="0"/>
              <a:pPr>
                <a:defRPr/>
              </a:pPr>
              <a:t>19</a:t>
            </a:fld>
            <a:endParaRPr lang="en-US" altLang="zh-CN"/>
          </a:p>
        </p:txBody>
      </p:sp>
      <p:sp>
        <p:nvSpPr>
          <p:cNvPr id="8" name="矩形 7"/>
          <p:cNvSpPr/>
          <p:nvPr/>
        </p:nvSpPr>
        <p:spPr bwMode="auto">
          <a:xfrm>
            <a:off x="971600" y="1916832"/>
            <a:ext cx="6408712" cy="72008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683568" y="3284984"/>
            <a:ext cx="3168352" cy="1224136"/>
          </a:xfrm>
          <a:prstGeom prst="wedgeRectCallout">
            <a:avLst>
              <a:gd name="adj1" fmla="val -981"/>
              <a:gd name="adj2" fmla="val -1133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输入搜索</a:t>
            </a:r>
            <a:r>
              <a:rPr lang="zh-CN" altLang="en-US" sz="2400" b="0" dirty="0" smtClean="0">
                <a:solidFill>
                  <a:schemeClr val="tx2">
                    <a:lumMod val="95000"/>
                    <a:lumOff val="5000"/>
                  </a:schemeClr>
                </a:solidFill>
                <a:latin typeface="华文中宋" pitchFamily="2" charset="-122"/>
                <a:ea typeface="华文中宋" pitchFamily="2" charset="-122"/>
              </a:rPr>
              <a:t>条件，默认是查询出所有所属下级单位。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4283968" y="980728"/>
            <a:ext cx="2448272" cy="642937"/>
          </a:xfrm>
          <a:prstGeom prst="wedgeRectCallout">
            <a:avLst>
              <a:gd name="adj1" fmla="val 52769"/>
              <a:gd name="adj2" fmla="val 802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点击搜索按钮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smtClean="0">
                <a:ea typeface="宋体" pitchFamily="2" charset="-122"/>
              </a:rPr>
              <a:t>培训概要</a:t>
            </a:r>
          </a:p>
        </p:txBody>
      </p:sp>
      <p:sp>
        <p:nvSpPr>
          <p:cNvPr id="4099" name="内容占位符 2"/>
          <p:cNvSpPr>
            <a:spLocks noGrp="1"/>
          </p:cNvSpPr>
          <p:nvPr>
            <p:ph idx="1"/>
          </p:nvPr>
        </p:nvSpPr>
        <p:spPr/>
        <p:txBody>
          <a:bodyPr/>
          <a:lstStyle/>
          <a:p>
            <a:pPr marL="514350" indent="-514350">
              <a:buClrTx/>
              <a:buFont typeface="+mj-lt"/>
              <a:buAutoNum type="arabicPeriod"/>
            </a:pPr>
            <a:r>
              <a:rPr lang="zh-CN" altLang="en-US" sz="2800" b="1" dirty="0" smtClean="0">
                <a:solidFill>
                  <a:schemeClr val="tx1">
                    <a:lumMod val="50000"/>
                  </a:schemeClr>
                </a:solidFill>
                <a:latin typeface="宋体" pitchFamily="2" charset="-122"/>
                <a:ea typeface="宋体" pitchFamily="2" charset="-122"/>
              </a:rPr>
              <a:t>系统使用环境</a:t>
            </a:r>
            <a:endParaRPr lang="en-US" altLang="zh-CN" sz="28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800" b="1" dirty="0" smtClean="0">
                <a:solidFill>
                  <a:schemeClr val="tx1">
                    <a:lumMod val="50000"/>
                  </a:schemeClr>
                </a:solidFill>
                <a:latin typeface="宋体" pitchFamily="2" charset="-122"/>
                <a:ea typeface="宋体" pitchFamily="2" charset="-122"/>
              </a:rPr>
              <a:t>系统登录</a:t>
            </a:r>
            <a:endParaRPr lang="en-US" altLang="zh-CN" sz="28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800" b="1" dirty="0" smtClean="0">
                <a:solidFill>
                  <a:schemeClr val="tx1">
                    <a:lumMod val="50000"/>
                  </a:schemeClr>
                </a:solidFill>
                <a:latin typeface="宋体" pitchFamily="2" charset="-122"/>
                <a:ea typeface="宋体" pitchFamily="2" charset="-122"/>
              </a:rPr>
              <a:t>组织机构管理</a:t>
            </a:r>
            <a:endParaRPr lang="en-US" altLang="zh-CN" sz="28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800" b="1" dirty="0" smtClean="0">
                <a:solidFill>
                  <a:schemeClr val="tx1">
                    <a:lumMod val="50000"/>
                  </a:schemeClr>
                </a:solidFill>
                <a:latin typeface="宋体" pitchFamily="2" charset="-122"/>
                <a:ea typeface="宋体" pitchFamily="2" charset="-122"/>
              </a:rPr>
              <a:t>会员管理</a:t>
            </a:r>
            <a:endParaRPr lang="en-US" altLang="zh-CN" sz="28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800" b="1" dirty="0" smtClean="0">
                <a:solidFill>
                  <a:schemeClr val="tx1">
                    <a:lumMod val="50000"/>
                  </a:schemeClr>
                </a:solidFill>
                <a:latin typeface="宋体" pitchFamily="2" charset="-122"/>
                <a:ea typeface="宋体" pitchFamily="2" charset="-122"/>
              </a:rPr>
              <a:t>保单管理</a:t>
            </a:r>
            <a:endParaRPr lang="en-US" altLang="zh-CN" sz="28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800" b="1" dirty="0" smtClean="0">
                <a:solidFill>
                  <a:schemeClr val="tx1">
                    <a:lumMod val="50000"/>
                  </a:schemeClr>
                </a:solidFill>
                <a:latin typeface="宋体" pitchFamily="2" charset="-122"/>
                <a:ea typeface="宋体" pitchFamily="2" charset="-122"/>
              </a:rPr>
              <a:t>住院理赔</a:t>
            </a:r>
            <a:endParaRPr lang="en-US" altLang="zh-CN" sz="28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800" b="1" dirty="0" smtClean="0">
                <a:solidFill>
                  <a:schemeClr val="tx1">
                    <a:lumMod val="50000"/>
                  </a:schemeClr>
                </a:solidFill>
                <a:latin typeface="宋体" pitchFamily="2" charset="-122"/>
                <a:ea typeface="宋体" pitchFamily="2" charset="-122"/>
              </a:rPr>
              <a:t>女工重疾意外理赔</a:t>
            </a:r>
            <a:endParaRPr lang="en-US" altLang="zh-CN" sz="2800" b="1" dirty="0" smtClean="0">
              <a:solidFill>
                <a:schemeClr val="tx1">
                  <a:lumMod val="50000"/>
                </a:schemeClr>
              </a:solidFill>
              <a:latin typeface="宋体" pitchFamily="2" charset="-122"/>
              <a:ea typeface="宋体" pitchFamily="2" charset="-122"/>
            </a:endParaRPr>
          </a:p>
          <a:p>
            <a:pPr marL="514350" indent="-514350">
              <a:buClrTx/>
              <a:buFont typeface="+mj-lt"/>
              <a:buAutoNum type="arabicPeriod"/>
            </a:pPr>
            <a:r>
              <a:rPr lang="zh-CN" altLang="en-US" sz="2800" b="1" dirty="0" smtClean="0">
                <a:solidFill>
                  <a:schemeClr val="tx1">
                    <a:lumMod val="50000"/>
                  </a:schemeClr>
                </a:solidFill>
                <a:latin typeface="宋体" pitchFamily="2" charset="-122"/>
                <a:ea typeface="宋体" pitchFamily="2" charset="-122"/>
              </a:rPr>
              <a:t>京卡管理</a:t>
            </a:r>
          </a:p>
        </p:txBody>
      </p:sp>
      <p:sp>
        <p:nvSpPr>
          <p:cNvPr id="4" name="日期占位符 3"/>
          <p:cNvSpPr>
            <a:spLocks noGrp="1"/>
          </p:cNvSpPr>
          <p:nvPr>
            <p:ph type="dt" sz="quarter" idx="10"/>
          </p:nvPr>
        </p:nvSpPr>
        <p:spPr/>
        <p:txBody>
          <a:bodyPr/>
          <a:lstStyle/>
          <a:p>
            <a:pPr>
              <a:defRPr/>
            </a:pPr>
            <a:r>
              <a:rPr lang="en-US" altLang="zh-CN" dirty="0" smtClean="0"/>
              <a:t>www.capinfo.com.cn                                                                                                                                                                      </a:t>
            </a:r>
            <a:fld id="{EA7A5B16-BEF4-4199-8C1E-52627D066282}" type="slidenum">
              <a:rPr lang="zh-CN" altLang="en-US" smtClean="0"/>
              <a:pPr>
                <a:defRPr/>
              </a:pPr>
              <a:t>2</a:t>
            </a:fld>
            <a:endParaRPr lang="en-US" altLang="zh-CN" dirty="0"/>
          </a:p>
        </p:txBody>
      </p:sp>
    </p:spTree>
  </p:cSld>
  <p:clrMapOvr>
    <a:masterClrMapping/>
  </p:clrMapOvr>
  <p:transition>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4" descr="组织机构管理搜索结果.jpg"/>
          <p:cNvPicPr>
            <a:picLocks noGrp="1" noChangeAspect="1"/>
          </p:cNvPicPr>
          <p:nvPr>
            <p:ph idx="1"/>
          </p:nvPr>
        </p:nvPicPr>
        <p:blipFill>
          <a:blip r:embed="rId2" cstate="print"/>
          <a:srcRect/>
          <a:stretch>
            <a:fillRect/>
          </a:stretch>
        </p:blipFill>
        <p:spPr>
          <a:xfrm>
            <a:off x="-1" y="836712"/>
            <a:ext cx="9144001" cy="5760640"/>
          </a:xfrm>
        </p:spPr>
      </p:pic>
      <p:sp>
        <p:nvSpPr>
          <p:cNvPr id="14338"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查询单位信息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41049296-C41B-4D8A-A02F-35784A11D1F2}" type="slidenum">
              <a:rPr lang="zh-CN" altLang="en-US" smtClean="0"/>
              <a:pPr>
                <a:defRPr/>
              </a:pPr>
              <a:t>20</a:t>
            </a:fld>
            <a:endParaRPr lang="en-US" altLang="zh-CN"/>
          </a:p>
        </p:txBody>
      </p:sp>
      <p:sp>
        <p:nvSpPr>
          <p:cNvPr id="6" name="矩形 5"/>
          <p:cNvSpPr>
            <a:spLocks noChangeArrowheads="1"/>
          </p:cNvSpPr>
          <p:nvPr/>
        </p:nvSpPr>
        <p:spPr bwMode="auto">
          <a:xfrm>
            <a:off x="1547664" y="3645024"/>
            <a:ext cx="5688632" cy="129614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dirty="0" smtClean="0">
                <a:solidFill>
                  <a:schemeClr val="tx2">
                    <a:lumMod val="95000"/>
                    <a:lumOff val="5000"/>
                  </a:schemeClr>
                </a:solidFill>
                <a:latin typeface="宋体" pitchFamily="2" charset="-122"/>
                <a:ea typeface="宋体" pitchFamily="2" charset="-122"/>
              </a:rPr>
              <a:t>业务系统</a:t>
            </a:r>
            <a:r>
              <a:rPr lang="zh-CN" altLang="en-US" sz="2400" dirty="0">
                <a:solidFill>
                  <a:schemeClr val="tx2">
                    <a:lumMod val="95000"/>
                    <a:lumOff val="5000"/>
                  </a:schemeClr>
                </a:solidFill>
                <a:latin typeface="宋体" pitchFamily="2" charset="-122"/>
                <a:ea typeface="宋体" pitchFamily="2" charset="-122"/>
              </a:rPr>
              <a:t>会</a:t>
            </a:r>
            <a:r>
              <a:rPr lang="zh-CN" altLang="en-US" sz="2400" dirty="0" smtClean="0">
                <a:solidFill>
                  <a:schemeClr val="tx2">
                    <a:lumMod val="95000"/>
                    <a:lumOff val="5000"/>
                  </a:schemeClr>
                </a:solidFill>
                <a:latin typeface="宋体" pitchFamily="2" charset="-122"/>
                <a:ea typeface="宋体" pitchFamily="2" charset="-122"/>
              </a:rPr>
              <a:t>显示出符合查询条件的单位信息。（只能查询出本级和所属下级单位信息）</a:t>
            </a:r>
            <a:endParaRPr lang="zh-CN" altLang="en-US" sz="2400" dirty="0">
              <a:solidFill>
                <a:schemeClr val="tx2">
                  <a:lumMod val="95000"/>
                  <a:lumOff val="5000"/>
                </a:schemeClr>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www.capinfo.com.cn                                                                                                                                                                      </a:t>
            </a:r>
            <a:fld id="{EA7A5B16-BEF4-4199-8C1E-52627D066282}" type="slidenum">
              <a:rPr lang="zh-CN" altLang="en-US" smtClean="0"/>
              <a:pPr>
                <a:defRPr/>
              </a:pPr>
              <a:t>21</a:t>
            </a:fld>
            <a:endParaRPr lang="en-US" altLang="zh-CN" dirty="0"/>
          </a:p>
        </p:txBody>
      </p:sp>
      <p:grpSp>
        <p:nvGrpSpPr>
          <p:cNvPr id="2" name="Group 8"/>
          <p:cNvGrpSpPr>
            <a:grpSpLocks/>
          </p:cNvGrpSpPr>
          <p:nvPr/>
        </p:nvGrpSpPr>
        <p:grpSpPr bwMode="auto">
          <a:xfrm>
            <a:off x="1142976" y="2928934"/>
            <a:ext cx="6929486" cy="1116543"/>
            <a:chOff x="1131" y="1851"/>
            <a:chExt cx="3141" cy="422"/>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92" cy="314"/>
            </a:xfrm>
            <a:prstGeom prst="rect">
              <a:avLst/>
            </a:prstGeom>
            <a:noFill/>
            <a:ln w="9525" algn="ctr">
              <a:noFill/>
              <a:miter lim="800000"/>
              <a:headEnd/>
              <a:tailEnd/>
            </a:ln>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组织机构管理</a:t>
              </a:r>
              <a:r>
                <a:rPr kumimoji="0" lang="en-US" altLang="zh-CN" sz="2400" b="1" i="0" u="none" strike="noStrike" kern="0" cap="none" spc="0" normalizeH="0" baseline="0" noProof="0" dirty="0" smtClean="0">
                  <a:ln>
                    <a:noFill/>
                  </a:ln>
                  <a:solidFill>
                    <a:srgbClr val="000000"/>
                  </a:solidFill>
                  <a:effectLst/>
                  <a:uLnTx/>
                  <a:uFillTx/>
                  <a:latin typeface="Calibri" pitchFamily="34" charset="0"/>
                </a:rPr>
                <a:t>——</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修改、删除单位信息</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修改、删除单位信息</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smtClean="0"/>
              <a:t>www.capinfo.com.cn                                                                                                                                                                      </a:t>
            </a:r>
            <a:fld id="{6A276D46-65DC-41AF-A149-8E661777C214}" type="slidenum">
              <a:rPr lang="zh-CN" altLang="en-US" smtClean="0"/>
              <a:pPr>
                <a:defRPr/>
              </a:pPr>
              <a:t>22</a:t>
            </a:fld>
            <a:endParaRPr lang="en-US" altLang="zh-CN"/>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467544" y="2924944"/>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组织</a:t>
            </a:r>
            <a:r>
              <a:rPr lang="zh-CN" altLang="en-US" sz="2400" b="0" dirty="0">
                <a:solidFill>
                  <a:schemeClr val="tx1">
                    <a:lumMod val="60000"/>
                    <a:lumOff val="40000"/>
                  </a:schemeClr>
                </a:solidFill>
                <a:latin typeface="华文中宋" pitchFamily="2" charset="-122"/>
                <a:ea typeface="华文中宋" pitchFamily="2" charset="-122"/>
              </a:rPr>
              <a:t>机构维护</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修改、删除单位信息</a:t>
            </a:r>
            <a:endParaRPr lang="zh-CN" altLang="en-US" dirty="0" smtClean="0">
              <a:ea typeface="宋体" pitchFamily="2" charset="-122"/>
            </a:endParaRPr>
          </a:p>
        </p:txBody>
      </p:sp>
      <p:pic>
        <p:nvPicPr>
          <p:cNvPr id="13315" name="内容占位符 4" descr="组织机构管理界面.jpg"/>
          <p:cNvPicPr>
            <a:picLocks noGrp="1" noChangeAspect="1"/>
          </p:cNvPicPr>
          <p:nvPr>
            <p:ph idx="1"/>
          </p:nvPr>
        </p:nvPicPr>
        <p:blipFill>
          <a:blip r:embed="rId2" cstate="print"/>
          <a:srcRect/>
          <a:stretch>
            <a:fillRect/>
          </a:stretch>
        </p:blipFill>
        <p:spPr>
          <a:xfrm>
            <a:off x="0" y="857232"/>
            <a:ext cx="9144000" cy="5715039"/>
          </a:xfrm>
        </p:spPr>
      </p:pic>
      <p:sp>
        <p:nvSpPr>
          <p:cNvPr id="4" name="日期占位符 3"/>
          <p:cNvSpPr>
            <a:spLocks noGrp="1"/>
          </p:cNvSpPr>
          <p:nvPr>
            <p:ph type="dt" sz="quarter" idx="10"/>
          </p:nvPr>
        </p:nvSpPr>
        <p:spPr/>
        <p:txBody>
          <a:bodyPr/>
          <a:lstStyle/>
          <a:p>
            <a:pPr>
              <a:defRPr/>
            </a:pPr>
            <a:r>
              <a:rPr lang="en-US" altLang="zh-CN" smtClean="0"/>
              <a:t>www.capinfo.com.cn                                                                                                                                                                      </a:t>
            </a:r>
            <a:fld id="{38697C18-F24F-444E-9673-3F1A9F9C54FB}" type="slidenum">
              <a:rPr lang="zh-CN" altLang="en-US" smtClean="0"/>
              <a:pPr>
                <a:defRPr/>
              </a:pPr>
              <a:t>23</a:t>
            </a:fld>
            <a:endParaRPr lang="en-US" altLang="zh-CN"/>
          </a:p>
        </p:txBody>
      </p:sp>
      <p:sp>
        <p:nvSpPr>
          <p:cNvPr id="6" name="矩形标注 5"/>
          <p:cNvSpPr>
            <a:spLocks noChangeArrowheads="1"/>
          </p:cNvSpPr>
          <p:nvPr/>
        </p:nvSpPr>
        <p:spPr bwMode="auto">
          <a:xfrm>
            <a:off x="323528" y="2996952"/>
            <a:ext cx="3929090" cy="1224136"/>
          </a:xfrm>
          <a:prstGeom prst="wedgeRectCallout">
            <a:avLst>
              <a:gd name="adj1" fmla="val -2894"/>
              <a:gd name="adj2" fmla="val -12625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输入将要修改或删除的单位编号。默认将列出本单位和所有所属下级单位信息。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5000628" y="2786058"/>
            <a:ext cx="2714625" cy="642937"/>
          </a:xfrm>
          <a:prstGeom prst="wedgeRectCallout">
            <a:avLst>
              <a:gd name="adj1" fmla="val 31448"/>
              <a:gd name="adj2" fmla="val -20268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点击搜索按钮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修改、删除单位信息</a:t>
            </a:r>
            <a:endParaRPr lang="zh-CN" altLang="en-US" dirty="0" smtClean="0">
              <a:ea typeface="宋体" pitchFamily="2" charset="-122"/>
            </a:endParaRPr>
          </a:p>
        </p:txBody>
      </p:sp>
      <p:pic>
        <p:nvPicPr>
          <p:cNvPr id="15363" name="内容占位符 4" descr="组织机构管理搜索结果.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smtClean="0"/>
              <a:t>www.capinfo.com.cn                                                                                                                                                                      </a:t>
            </a:r>
            <a:fld id="{29827B87-FFC2-4AF5-B708-12E9F3A9F27E}" type="slidenum">
              <a:rPr lang="zh-CN" altLang="en-US" smtClean="0"/>
              <a:pPr>
                <a:defRPr/>
              </a:pPr>
              <a:t>24</a:t>
            </a:fld>
            <a:endParaRPr lang="en-US" altLang="zh-CN"/>
          </a:p>
        </p:txBody>
      </p:sp>
      <p:sp>
        <p:nvSpPr>
          <p:cNvPr id="7" name="矩形标注 6"/>
          <p:cNvSpPr>
            <a:spLocks noChangeArrowheads="1"/>
          </p:cNvSpPr>
          <p:nvPr/>
        </p:nvSpPr>
        <p:spPr bwMode="auto">
          <a:xfrm>
            <a:off x="611560" y="4869160"/>
            <a:ext cx="4643470" cy="928705"/>
          </a:xfrm>
          <a:prstGeom prst="wedgeRectCallout">
            <a:avLst>
              <a:gd name="adj1" fmla="val -49141"/>
              <a:gd name="adj2" fmla="val -882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点击将要修改或删除的单位编号，进入相应界面。</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16386"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修改、删除单位信息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EFAE5FA4-0637-4AE7-8394-AFE75B67F313}" type="slidenum">
              <a:rPr lang="zh-CN" altLang="en-US" smtClean="0"/>
              <a:pPr>
                <a:defRPr/>
              </a:pPr>
              <a:t>25</a:t>
            </a:fld>
            <a:endParaRPr lang="en-US" altLang="zh-CN"/>
          </a:p>
        </p:txBody>
      </p:sp>
      <p:sp>
        <p:nvSpPr>
          <p:cNvPr id="11" name="矩形 10"/>
          <p:cNvSpPr/>
          <p:nvPr/>
        </p:nvSpPr>
        <p:spPr bwMode="auto">
          <a:xfrm>
            <a:off x="2483768" y="2852936"/>
            <a:ext cx="3816424" cy="244827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0" name="矩形标注 9"/>
          <p:cNvSpPr>
            <a:spLocks noChangeArrowheads="1"/>
          </p:cNvSpPr>
          <p:nvPr/>
        </p:nvSpPr>
        <p:spPr bwMode="auto">
          <a:xfrm>
            <a:off x="179512" y="5229200"/>
            <a:ext cx="4429156" cy="1224136"/>
          </a:xfrm>
          <a:prstGeom prst="wedgeRectCallout">
            <a:avLst>
              <a:gd name="adj1" fmla="val 34005"/>
              <a:gd name="adj2" fmla="val -93120"/>
            </a:avLst>
          </a:prstGeom>
          <a:solidFill>
            <a:schemeClr val="bg1">
              <a:alpha val="53000"/>
            </a:schemeClr>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对各项内容进行修改。需要注意单位</a:t>
            </a:r>
            <a:r>
              <a:rPr lang="zh-CN" altLang="en-US" sz="2400" b="0" dirty="0">
                <a:solidFill>
                  <a:schemeClr val="tx2">
                    <a:lumMod val="95000"/>
                    <a:lumOff val="5000"/>
                  </a:schemeClr>
                </a:solidFill>
                <a:latin typeface="华文中宋" pitchFamily="2" charset="-122"/>
                <a:ea typeface="华文中宋" pitchFamily="2" charset="-122"/>
              </a:rPr>
              <a:t>编号不能修改，</a:t>
            </a:r>
            <a:r>
              <a:rPr lang="zh-CN" altLang="en-US" sz="2400" b="0" dirty="0" smtClean="0">
                <a:solidFill>
                  <a:schemeClr val="tx2">
                    <a:lumMod val="95000"/>
                    <a:lumOff val="5000"/>
                  </a:schemeClr>
                </a:solidFill>
                <a:latin typeface="华文中宋" pitchFamily="2" charset="-122"/>
                <a:ea typeface="华文中宋" pitchFamily="2" charset="-122"/>
              </a:rPr>
              <a:t>带*星号的不</a:t>
            </a:r>
            <a:r>
              <a:rPr lang="zh-CN" altLang="en-US" sz="2400" b="0" dirty="0">
                <a:solidFill>
                  <a:schemeClr val="tx2">
                    <a:lumMod val="95000"/>
                    <a:lumOff val="5000"/>
                  </a:schemeClr>
                </a:solidFill>
                <a:latin typeface="华文中宋" pitchFamily="2" charset="-122"/>
                <a:ea typeface="华文中宋" pitchFamily="2" charset="-122"/>
              </a:rPr>
              <a:t>能为</a:t>
            </a:r>
            <a:r>
              <a:rPr lang="zh-CN" altLang="en-US" sz="2400" b="0" dirty="0" smtClean="0">
                <a:solidFill>
                  <a:schemeClr val="tx2">
                    <a:lumMod val="95000"/>
                    <a:lumOff val="5000"/>
                  </a:schemeClr>
                </a:solidFill>
                <a:latin typeface="华文中宋" pitchFamily="2" charset="-122"/>
                <a:ea typeface="华文中宋" pitchFamily="2" charset="-122"/>
              </a:rPr>
              <a:t>空。</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矩形标注 5"/>
          <p:cNvSpPr>
            <a:spLocks noChangeArrowheads="1"/>
          </p:cNvSpPr>
          <p:nvPr/>
        </p:nvSpPr>
        <p:spPr bwMode="auto">
          <a:xfrm>
            <a:off x="2267744" y="1412776"/>
            <a:ext cx="3312368" cy="864096"/>
          </a:xfrm>
          <a:prstGeom prst="wedgeRectCallout">
            <a:avLst>
              <a:gd name="adj1" fmla="val 37368"/>
              <a:gd name="adj2" fmla="val 1042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修改完后，点击</a:t>
            </a:r>
            <a:r>
              <a:rPr lang="zh-CN" altLang="en-US" sz="2400" b="0" dirty="0">
                <a:solidFill>
                  <a:schemeClr val="tx2">
                    <a:lumMod val="95000"/>
                    <a:lumOff val="5000"/>
                  </a:schemeClr>
                </a:solidFill>
                <a:latin typeface="华文中宋" pitchFamily="2" charset="-122"/>
                <a:ea typeface="华文中宋" pitchFamily="2" charset="-122"/>
              </a:rPr>
              <a:t>保存</a:t>
            </a:r>
            <a:r>
              <a:rPr lang="zh-CN" altLang="en-US" sz="2400" b="0" dirty="0" smtClean="0">
                <a:solidFill>
                  <a:schemeClr val="tx2">
                    <a:lumMod val="95000"/>
                    <a:lumOff val="5000"/>
                  </a:schemeClr>
                </a:solidFill>
                <a:latin typeface="华文中宋" pitchFamily="2" charset="-122"/>
                <a:ea typeface="华文中宋" pitchFamily="2" charset="-122"/>
              </a:rPr>
              <a:t>按钮保存修改内容。</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矩形 7"/>
          <p:cNvSpPr>
            <a:spLocks noChangeArrowheads="1"/>
          </p:cNvSpPr>
          <p:nvPr/>
        </p:nvSpPr>
        <p:spPr bwMode="auto">
          <a:xfrm>
            <a:off x="1043608" y="3501008"/>
            <a:ext cx="7344816" cy="144016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100" b="0" dirty="0" smtClean="0">
                <a:solidFill>
                  <a:schemeClr val="tx2">
                    <a:lumMod val="95000"/>
                    <a:lumOff val="5000"/>
                  </a:schemeClr>
                </a:solidFill>
                <a:latin typeface="华文中宋" pitchFamily="2" charset="-122"/>
                <a:ea typeface="华文中宋" pitchFamily="2" charset="-122"/>
              </a:rPr>
              <a:t>提示：</a:t>
            </a:r>
            <a:endParaRPr lang="en-US" altLang="zh-CN" sz="2100" b="0" dirty="0" smtClean="0">
              <a:solidFill>
                <a:schemeClr val="tx2">
                  <a:lumMod val="95000"/>
                  <a:lumOff val="5000"/>
                </a:schemeClr>
              </a:solidFill>
              <a:latin typeface="华文中宋" pitchFamily="2" charset="-122"/>
              <a:ea typeface="华文中宋" pitchFamily="2" charset="-122"/>
            </a:endParaRPr>
          </a:p>
          <a:p>
            <a:r>
              <a:rPr lang="en-US" altLang="zh-CN" sz="2100" b="0" dirty="0" smtClean="0">
                <a:solidFill>
                  <a:schemeClr val="tx2">
                    <a:lumMod val="95000"/>
                    <a:lumOff val="5000"/>
                  </a:schemeClr>
                </a:solidFill>
                <a:latin typeface="华文中宋" pitchFamily="2" charset="-122"/>
                <a:ea typeface="华文中宋" pitchFamily="2" charset="-122"/>
              </a:rPr>
              <a:t>	1.</a:t>
            </a:r>
            <a:r>
              <a:rPr lang="zh-CN" altLang="en-US" sz="2100" b="0" dirty="0" smtClean="0">
                <a:solidFill>
                  <a:schemeClr val="tx2">
                    <a:lumMod val="95000"/>
                    <a:lumOff val="5000"/>
                  </a:schemeClr>
                </a:solidFill>
                <a:latin typeface="华文中宋" pitchFamily="2" charset="-122"/>
                <a:ea typeface="华文中宋" pitchFamily="2" charset="-122"/>
              </a:rPr>
              <a:t>只能</a:t>
            </a:r>
            <a:r>
              <a:rPr lang="zh-CN" altLang="en-US" sz="2100" b="0" dirty="0">
                <a:solidFill>
                  <a:schemeClr val="tx2">
                    <a:lumMod val="95000"/>
                    <a:lumOff val="5000"/>
                  </a:schemeClr>
                </a:solidFill>
                <a:latin typeface="华文中宋" pitchFamily="2" charset="-122"/>
                <a:ea typeface="华文中宋" pitchFamily="2" charset="-122"/>
              </a:rPr>
              <a:t>修改或删除本单位</a:t>
            </a:r>
            <a:r>
              <a:rPr lang="zh-CN" altLang="en-US" sz="2100" b="0" dirty="0" smtClean="0">
                <a:solidFill>
                  <a:schemeClr val="tx2">
                    <a:lumMod val="95000"/>
                    <a:lumOff val="5000"/>
                  </a:schemeClr>
                </a:solidFill>
                <a:latin typeface="华文中宋" pitchFamily="2" charset="-122"/>
                <a:ea typeface="华文中宋" pitchFamily="2" charset="-122"/>
              </a:rPr>
              <a:t>及所属下级单位信息。</a:t>
            </a:r>
            <a:endParaRPr lang="en-US" altLang="zh-CN" sz="2100" b="0" dirty="0" smtClean="0">
              <a:solidFill>
                <a:schemeClr val="tx2">
                  <a:lumMod val="95000"/>
                  <a:lumOff val="5000"/>
                </a:schemeClr>
              </a:solidFill>
              <a:latin typeface="华文中宋" pitchFamily="2" charset="-122"/>
              <a:ea typeface="华文中宋" pitchFamily="2" charset="-122"/>
            </a:endParaRPr>
          </a:p>
          <a:p>
            <a:r>
              <a:rPr lang="en-US" altLang="zh-CN" sz="2100" b="0" dirty="0" smtClean="0">
                <a:solidFill>
                  <a:schemeClr val="tx2">
                    <a:lumMod val="95000"/>
                    <a:lumOff val="5000"/>
                  </a:schemeClr>
                </a:solidFill>
                <a:latin typeface="华文中宋" pitchFamily="2" charset="-122"/>
                <a:ea typeface="华文中宋" pitchFamily="2" charset="-122"/>
              </a:rPr>
              <a:t>	2.</a:t>
            </a:r>
            <a:r>
              <a:rPr lang="zh-CN" altLang="en-US" sz="2100" b="0" dirty="0" smtClean="0">
                <a:solidFill>
                  <a:schemeClr val="tx2">
                    <a:lumMod val="95000"/>
                    <a:lumOff val="5000"/>
                  </a:schemeClr>
                </a:solidFill>
                <a:latin typeface="华文中宋" pitchFamily="2" charset="-122"/>
                <a:ea typeface="华文中宋" pitchFamily="2" charset="-122"/>
              </a:rPr>
              <a:t>将要删除</a:t>
            </a:r>
            <a:r>
              <a:rPr lang="zh-CN" altLang="en-US" sz="2100" b="0" dirty="0">
                <a:solidFill>
                  <a:schemeClr val="tx2">
                    <a:lumMod val="95000"/>
                    <a:lumOff val="5000"/>
                  </a:schemeClr>
                </a:solidFill>
                <a:latin typeface="华文中宋" pitchFamily="2" charset="-122"/>
                <a:ea typeface="华文中宋" pitchFamily="2" charset="-122"/>
              </a:rPr>
              <a:t>的单位不能存在任何</a:t>
            </a:r>
            <a:r>
              <a:rPr lang="zh-CN" altLang="en-US" sz="2100" b="0" dirty="0" smtClean="0">
                <a:solidFill>
                  <a:schemeClr val="tx2">
                    <a:lumMod val="95000"/>
                    <a:lumOff val="5000"/>
                  </a:schemeClr>
                </a:solidFill>
                <a:latin typeface="华文中宋" pitchFamily="2" charset="-122"/>
                <a:ea typeface="华文中宋" pitchFamily="2" charset="-122"/>
              </a:rPr>
              <a:t>业务数据与</a:t>
            </a:r>
            <a:r>
              <a:rPr lang="zh-CN" altLang="en-US" sz="2100" b="0" dirty="0">
                <a:solidFill>
                  <a:schemeClr val="tx2">
                    <a:lumMod val="95000"/>
                    <a:lumOff val="5000"/>
                  </a:schemeClr>
                </a:solidFill>
                <a:latin typeface="华文中宋" pitchFamily="2" charset="-122"/>
                <a:ea typeface="华文中宋" pitchFamily="2" charset="-122"/>
              </a:rPr>
              <a:t>经办</a:t>
            </a:r>
            <a:r>
              <a:rPr lang="zh-CN" altLang="en-US" sz="2100" b="0" dirty="0" smtClean="0">
                <a:solidFill>
                  <a:schemeClr val="tx2">
                    <a:lumMod val="95000"/>
                    <a:lumOff val="5000"/>
                  </a:schemeClr>
                </a:solidFill>
                <a:latin typeface="华文中宋" pitchFamily="2" charset="-122"/>
                <a:ea typeface="华文中宋" pitchFamily="2" charset="-122"/>
              </a:rPr>
              <a:t>人员</a:t>
            </a:r>
            <a:r>
              <a:rPr lang="en-US" altLang="zh-CN" sz="2100" b="0" dirty="0" smtClean="0">
                <a:solidFill>
                  <a:schemeClr val="tx2">
                    <a:lumMod val="95000"/>
                    <a:lumOff val="5000"/>
                  </a:schemeClr>
                </a:solidFill>
                <a:latin typeface="华文中宋" pitchFamily="2" charset="-122"/>
                <a:ea typeface="华文中宋" pitchFamily="2" charset="-122"/>
              </a:rPr>
              <a:t>	   </a:t>
            </a:r>
            <a:r>
              <a:rPr lang="zh-CN" altLang="en-US" sz="2100" b="0" dirty="0" smtClean="0">
                <a:solidFill>
                  <a:schemeClr val="tx2">
                    <a:lumMod val="95000"/>
                    <a:lumOff val="5000"/>
                  </a:schemeClr>
                </a:solidFill>
                <a:latin typeface="华文中宋" pitchFamily="2" charset="-122"/>
                <a:ea typeface="华文中宋" pitchFamily="2" charset="-122"/>
              </a:rPr>
              <a:t>信息。</a:t>
            </a:r>
            <a:endParaRPr lang="zh-CN" altLang="en-US" sz="2100" b="0" dirty="0">
              <a:solidFill>
                <a:schemeClr val="tx2">
                  <a:lumMod val="95000"/>
                  <a:lumOff val="5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2915816" y="1412776"/>
            <a:ext cx="3168352" cy="864096"/>
          </a:xfrm>
          <a:prstGeom prst="wedgeRectCallout">
            <a:avLst>
              <a:gd name="adj1" fmla="val 37369"/>
              <a:gd name="adj2" fmla="val 1060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点击删除按钮，即可删除该单位。</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6"/>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0"/>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par>
                                <p:cTn id="32" presetID="1" presetClass="exit" presetSubtype="0" fill="hold" grpId="1" nodeType="withEffect">
                                  <p:stCondLst>
                                    <p:cond delay="0"/>
                                  </p:stCondLst>
                                  <p:childTnLst>
                                    <p:set>
                                      <p:cBhvr>
                                        <p:cTn id="33"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0" grpId="0" animBg="1"/>
      <p:bldP spid="10" grpId="1" animBg="1"/>
      <p:bldP spid="6" grpId="0" animBg="1"/>
      <p:bldP spid="6" grpId="1" animBg="1"/>
      <p:bldP spid="8" grpId="0" animBg="1"/>
      <p:bldP spid="9" grpId="0" animBg="1"/>
      <p:bldP spid="9" grpId="1"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www.capinfo.com.cn                                                                                                                                                                      </a:t>
            </a:r>
            <a:fld id="{EA7A5B16-BEF4-4199-8C1E-52627D066282}" type="slidenum">
              <a:rPr lang="zh-CN" altLang="en-US" smtClean="0"/>
              <a:pPr>
                <a:defRPr/>
              </a:pPr>
              <a:t>26</a:t>
            </a:fld>
            <a:endParaRPr lang="en-US" altLang="zh-CN" dirty="0"/>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3</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组织机构管理</a:t>
              </a:r>
              <a:r>
                <a:rPr kumimoji="0" lang="en-US" altLang="zh-CN" sz="2400" b="1" i="0" u="none" strike="noStrike" kern="0" cap="none" spc="0" normalizeH="0" baseline="0" noProof="0" dirty="0" smtClean="0">
                  <a:ln>
                    <a:noFill/>
                  </a:ln>
                  <a:solidFill>
                    <a:srgbClr val="000000"/>
                  </a:solidFill>
                  <a:effectLst/>
                  <a:uLnTx/>
                  <a:uFillTx/>
                  <a:latin typeface="Calibri" pitchFamily="34" charset="0"/>
                </a:rPr>
                <a:t>——</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新建经办人员</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新建经办人员</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smtClean="0"/>
              <a:t>www.capinfo.com.cn                                                                                                                                                                      </a:t>
            </a:r>
            <a:fld id="{6A276D46-65DC-41AF-A149-8E661777C214}" type="slidenum">
              <a:rPr lang="zh-CN" altLang="en-US" smtClean="0"/>
              <a:pPr>
                <a:defRPr/>
              </a:pPr>
              <a:t>27</a:t>
            </a:fld>
            <a:endParaRPr lang="en-US" altLang="zh-CN"/>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539552" y="314096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经办人员管理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新建经办人员</a:t>
            </a:r>
            <a:endParaRPr lang="zh-CN" altLang="en-US" dirty="0" smtClean="0">
              <a:ea typeface="宋体" pitchFamily="2" charset="-122"/>
            </a:endParaRPr>
          </a:p>
        </p:txBody>
      </p:sp>
      <p:pic>
        <p:nvPicPr>
          <p:cNvPr id="18435" name="内容占位符 4" descr="经办人员管理.jpg"/>
          <p:cNvPicPr>
            <a:picLocks noGrp="1" noChangeAspect="1"/>
          </p:cNvPicPr>
          <p:nvPr>
            <p:ph idx="1"/>
          </p:nvPr>
        </p:nvPicPr>
        <p:blipFill>
          <a:blip r:embed="rId2" cstate="print"/>
          <a:srcRect/>
          <a:stretch>
            <a:fillRect/>
          </a:stretch>
        </p:blipFill>
        <p:spPr>
          <a:xfrm>
            <a:off x="0" y="836712"/>
            <a:ext cx="9088438" cy="5760639"/>
          </a:xfrm>
        </p:spPr>
      </p:pic>
      <p:sp>
        <p:nvSpPr>
          <p:cNvPr id="4" name="日期占位符 3"/>
          <p:cNvSpPr>
            <a:spLocks noGrp="1"/>
          </p:cNvSpPr>
          <p:nvPr>
            <p:ph type="dt" sz="quarter" idx="10"/>
          </p:nvPr>
        </p:nvSpPr>
        <p:spPr/>
        <p:txBody>
          <a:bodyPr/>
          <a:lstStyle/>
          <a:p>
            <a:pPr>
              <a:defRPr/>
            </a:pPr>
            <a:r>
              <a:rPr lang="en-US" altLang="zh-CN" smtClean="0"/>
              <a:t>www.capinfo.com.cn                                                                                                                                                                      </a:t>
            </a:r>
            <a:fld id="{9AB2F45E-1457-498D-99A0-5939587FAF78}" type="slidenum">
              <a:rPr lang="zh-CN" altLang="en-US" smtClean="0"/>
              <a:pPr>
                <a:defRPr/>
              </a:pPr>
              <a:t>28</a:t>
            </a:fld>
            <a:endParaRPr lang="en-US" altLang="zh-CN"/>
          </a:p>
        </p:txBody>
      </p:sp>
      <p:sp>
        <p:nvSpPr>
          <p:cNvPr id="6" name="矩形标注 5"/>
          <p:cNvSpPr>
            <a:spLocks noChangeArrowheads="1"/>
          </p:cNvSpPr>
          <p:nvPr/>
        </p:nvSpPr>
        <p:spPr bwMode="auto">
          <a:xfrm>
            <a:off x="3563888" y="2420888"/>
            <a:ext cx="4214813" cy="1579041"/>
          </a:xfrm>
          <a:prstGeom prst="wedgeRectCallout">
            <a:avLst>
              <a:gd name="adj1" fmla="val 43573"/>
              <a:gd name="adj2" fmla="val -8899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2">
                    <a:lumMod val="95000"/>
                    <a:lumOff val="5000"/>
                  </a:schemeClr>
                </a:solidFill>
                <a:latin typeface="华文中宋" pitchFamily="2" charset="-122"/>
                <a:ea typeface="华文中宋" pitchFamily="2" charset="-122"/>
              </a:rPr>
              <a:t>新建按钮，系统会弹出添加经办人员界面，并且只能添加本单位</a:t>
            </a:r>
            <a:r>
              <a:rPr lang="zh-CN" altLang="en-US" sz="2400" b="0" dirty="0" smtClean="0">
                <a:solidFill>
                  <a:schemeClr val="tx2">
                    <a:lumMod val="95000"/>
                    <a:lumOff val="5000"/>
                  </a:schemeClr>
                </a:solidFill>
                <a:latin typeface="华文中宋" pitchFamily="2" charset="-122"/>
                <a:ea typeface="华文中宋" pitchFamily="2" charset="-122"/>
              </a:rPr>
              <a:t>或所属下级单位</a:t>
            </a:r>
            <a:r>
              <a:rPr lang="zh-CN" altLang="en-US" sz="2400" b="0" dirty="0">
                <a:solidFill>
                  <a:schemeClr val="tx2">
                    <a:lumMod val="95000"/>
                    <a:lumOff val="5000"/>
                  </a:schemeClr>
                </a:solidFill>
                <a:latin typeface="华文中宋" pitchFamily="2" charset="-122"/>
                <a:ea typeface="华文中宋" pitchFamily="2" charset="-122"/>
              </a:rPr>
              <a:t>经办人员</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a:off x="-1" y="857232"/>
            <a:ext cx="9144001" cy="5715040"/>
          </a:xfrm>
          <a:prstGeom prst="rect">
            <a:avLst/>
          </a:prstGeom>
          <a:noFill/>
          <a:ln w="9525">
            <a:noFill/>
            <a:miter lim="800000"/>
            <a:headEnd/>
            <a:tailEnd/>
          </a:ln>
          <a:effectLst/>
        </p:spPr>
      </p:pic>
      <p:pic>
        <p:nvPicPr>
          <p:cNvPr id="3075" name="Picture 3"/>
          <p:cNvPicPr>
            <a:picLocks noGrp="1" noChangeAspect="1" noChangeArrowheads="1"/>
          </p:cNvPicPr>
          <p:nvPr>
            <p:ph idx="1"/>
          </p:nvPr>
        </p:nvPicPr>
        <p:blipFill>
          <a:blip r:embed="rId3" cstate="print"/>
          <a:srcRect/>
          <a:stretch>
            <a:fillRect/>
          </a:stretch>
        </p:blipFill>
        <p:spPr bwMode="auto">
          <a:xfrm>
            <a:off x="1187624" y="2276872"/>
            <a:ext cx="6724650" cy="3838575"/>
          </a:xfrm>
          <a:prstGeom prst="rect">
            <a:avLst/>
          </a:prstGeom>
          <a:noFill/>
          <a:ln w="9525">
            <a:noFill/>
            <a:miter lim="800000"/>
            <a:headEnd/>
            <a:tailEnd/>
          </a:ln>
        </p:spPr>
      </p:pic>
      <p:sp>
        <p:nvSpPr>
          <p:cNvPr id="19458"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新建经办人员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29E0F12-A623-4B9D-B315-BA47E6D72FC3}" type="slidenum">
              <a:rPr lang="zh-CN" altLang="en-US" smtClean="0"/>
              <a:pPr>
                <a:defRPr/>
              </a:pPr>
              <a:t>29</a:t>
            </a:fld>
            <a:endParaRPr lang="en-US" altLang="zh-CN"/>
          </a:p>
        </p:txBody>
      </p:sp>
      <p:sp>
        <p:nvSpPr>
          <p:cNvPr id="10" name="矩形 9"/>
          <p:cNvSpPr/>
          <p:nvPr/>
        </p:nvSpPr>
        <p:spPr bwMode="auto">
          <a:xfrm>
            <a:off x="1475656" y="3068960"/>
            <a:ext cx="5976664" cy="187220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4" name="矩形 13"/>
          <p:cNvSpPr/>
          <p:nvPr/>
        </p:nvSpPr>
        <p:spPr bwMode="auto">
          <a:xfrm>
            <a:off x="1619672" y="3501008"/>
            <a:ext cx="3096344" cy="36004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107504" y="1700808"/>
            <a:ext cx="3240360" cy="1224136"/>
          </a:xfrm>
          <a:prstGeom prst="wedgeRectCallout">
            <a:avLst>
              <a:gd name="adj1" fmla="val -852"/>
              <a:gd name="adj2" fmla="val 1151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本级单位编号自动带出，可输入下级单位编号</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3995936" y="1556792"/>
            <a:ext cx="4248472" cy="936104"/>
          </a:xfrm>
          <a:prstGeom prst="wedgeRectCallout">
            <a:avLst>
              <a:gd name="adj1" fmla="val 2334"/>
              <a:gd name="adj2" fmla="val 8976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a:solidFill>
                  <a:schemeClr val="tx2">
                    <a:lumMod val="95000"/>
                    <a:lumOff val="5000"/>
                  </a:schemeClr>
                </a:solidFill>
                <a:latin typeface="华文中宋" pitchFamily="2" charset="-122"/>
                <a:ea typeface="华文中宋" pitchFamily="2" charset="-122"/>
              </a:rPr>
              <a:t>确认无误点击保存</a:t>
            </a:r>
            <a:r>
              <a:rPr lang="zh-CN" altLang="en-US" sz="2400" b="0" dirty="0" smtClean="0">
                <a:solidFill>
                  <a:schemeClr val="tx2">
                    <a:lumMod val="95000"/>
                    <a:lumOff val="5000"/>
                  </a:schemeClr>
                </a:solidFill>
                <a:latin typeface="华文中宋" pitchFamily="2" charset="-122"/>
                <a:ea typeface="华文中宋" pitchFamily="2" charset="-122"/>
              </a:rPr>
              <a:t>按钮，生成经办人员信息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323528" y="5445224"/>
            <a:ext cx="3143250" cy="936104"/>
          </a:xfrm>
          <a:prstGeom prst="wedgeRectCallout">
            <a:avLst>
              <a:gd name="adj1" fmla="val -3560"/>
              <a:gd name="adj2" fmla="val -11956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en-US" altLang="zh-CN" sz="2400" b="0" dirty="0" smtClean="0">
                <a:solidFill>
                  <a:schemeClr val="tx2">
                    <a:lumMod val="95000"/>
                    <a:lumOff val="5000"/>
                  </a:schemeClr>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输入各项内容，带*号为必填项</a:t>
            </a:r>
            <a:endParaRPr lang="zh-CN" altLang="en-US" sz="2400" b="0" dirty="0">
              <a:solidFill>
                <a:schemeClr val="tx2">
                  <a:lumMod val="95000"/>
                  <a:lumOff val="5000"/>
                </a:schemeClr>
              </a:solidFill>
              <a:latin typeface="华文中宋" pitchFamily="2" charset="-122"/>
              <a:ea typeface="华文中宋" pitchFamily="2" charset="-122"/>
            </a:endParaRPr>
          </a:p>
        </p:txBody>
      </p:sp>
      <p:pic>
        <p:nvPicPr>
          <p:cNvPr id="3074" name="Picture 2"/>
          <p:cNvPicPr>
            <a:picLocks noChangeAspect="1" noChangeArrowheads="1"/>
          </p:cNvPicPr>
          <p:nvPr/>
        </p:nvPicPr>
        <p:blipFill>
          <a:blip r:embed="rId4" cstate="print"/>
          <a:srcRect/>
          <a:stretch>
            <a:fillRect/>
          </a:stretch>
        </p:blipFill>
        <p:spPr bwMode="auto">
          <a:xfrm>
            <a:off x="5940152" y="4797152"/>
            <a:ext cx="1368152" cy="704850"/>
          </a:xfrm>
          <a:prstGeom prst="rect">
            <a:avLst/>
          </a:prstGeom>
          <a:noFill/>
          <a:ln w="9525">
            <a:noFill/>
            <a:miter lim="800000"/>
            <a:headEnd/>
            <a:tailEnd/>
          </a:ln>
        </p:spPr>
      </p:pic>
      <p:sp>
        <p:nvSpPr>
          <p:cNvPr id="11" name="矩形标注 10"/>
          <p:cNvSpPr>
            <a:spLocks noChangeArrowheads="1"/>
          </p:cNvSpPr>
          <p:nvPr/>
        </p:nvSpPr>
        <p:spPr bwMode="auto">
          <a:xfrm>
            <a:off x="6876256" y="5373216"/>
            <a:ext cx="2088232" cy="936104"/>
          </a:xfrm>
          <a:prstGeom prst="wedgeRectCallout">
            <a:avLst>
              <a:gd name="adj1" fmla="val -48019"/>
              <a:gd name="adj2" fmla="val -8291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分配经办人员角色</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par>
                          <p:cTn id="15" fill="hold">
                            <p:stCondLst>
                              <p:cond delay="0"/>
                            </p:stCondLst>
                            <p:childTnLst>
                              <p:par>
                                <p:cTn id="16" presetID="9"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nodeType="clickEffect">
                                  <p:stCondLst>
                                    <p:cond delay="0"/>
                                  </p:stCondLst>
                                  <p:childTnLst>
                                    <p:set>
                                      <p:cBhvr>
                                        <p:cTn id="25" dur="1" fill="hold">
                                          <p:stCondLst>
                                            <p:cond delay="0"/>
                                          </p:stCondLst>
                                        </p:cTn>
                                        <p:tgtEl>
                                          <p:spTgt spid="3074"/>
                                        </p:tgtEl>
                                        <p:attrNameLst>
                                          <p:attrName>style.visibility</p:attrName>
                                        </p:attrNameLst>
                                      </p:cBhvr>
                                      <p:to>
                                        <p:strVal val="visible"/>
                                      </p:to>
                                    </p:set>
                                    <p:animEffect transition="in" filter="slide(fromTop)">
                                      <p:cBhvr>
                                        <p:cTn id="26" dur="500"/>
                                        <p:tgtEl>
                                          <p:spTgt spid="3074"/>
                                        </p:tgtEl>
                                      </p:cBhvr>
                                    </p:animEffect>
                                  </p:childTnLst>
                                </p:cTn>
                              </p:par>
                            </p:childTnLst>
                          </p:cTn>
                        </p:par>
                        <p:par>
                          <p:cTn id="27" fill="hold">
                            <p:stCondLst>
                              <p:cond delay="500"/>
                            </p:stCondLst>
                            <p:childTnLst>
                              <p:par>
                                <p:cTn id="28" presetID="3" presetClass="entr" presetSubtype="1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4" grpId="1" animBg="1"/>
      <p:bldP spid="6" grpId="0" animBg="1"/>
      <p:bldP spid="7" grpId="0" animBg="1"/>
      <p:bldP spid="9"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www.capinfo.com.cn                                                                                                                                                                      </a:t>
            </a:r>
            <a:fld id="{EA7A5B16-BEF4-4199-8C1E-52627D066282}" type="slidenum">
              <a:rPr lang="zh-CN" altLang="en-US" smtClean="0"/>
              <a:pPr>
                <a:defRPr/>
              </a:pPr>
              <a:t>3</a:t>
            </a:fld>
            <a:endParaRPr lang="en-US" altLang="zh-CN" dirty="0"/>
          </a:p>
        </p:txBody>
      </p:sp>
      <p:grpSp>
        <p:nvGrpSpPr>
          <p:cNvPr id="16" name="Group 8"/>
          <p:cNvGrpSpPr>
            <a:grpSpLocks/>
          </p:cNvGrpSpPr>
          <p:nvPr/>
        </p:nvGrpSpPr>
        <p:grpSpPr bwMode="auto">
          <a:xfrm>
            <a:off x="1785918" y="2928934"/>
            <a:ext cx="5428674" cy="1000126"/>
            <a:chOff x="1131" y="1851"/>
            <a:chExt cx="3141"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headEnd/>
              <a:tailEnd/>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系统使用环境</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30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查询经办人员</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查询经办人员</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36712"/>
            <a:ext cx="9144000" cy="5806997"/>
          </a:xfrm>
        </p:spPr>
      </p:pic>
      <p:sp>
        <p:nvSpPr>
          <p:cNvPr id="4" name="日期占位符 3"/>
          <p:cNvSpPr>
            <a:spLocks noGrp="1"/>
          </p:cNvSpPr>
          <p:nvPr>
            <p:ph type="dt" sz="quarter" idx="10"/>
          </p:nvPr>
        </p:nvSpPr>
        <p:spPr/>
        <p:txBody>
          <a:bodyPr/>
          <a:lstStyle/>
          <a:p>
            <a:pPr>
              <a:defRPr/>
            </a:pPr>
            <a:r>
              <a:rPr lang="en-US" altLang="zh-CN" smtClean="0"/>
              <a:t>www.capinfo.com.cn                                                                                                                                                                      </a:t>
            </a:r>
            <a:fld id="{6A276D46-65DC-41AF-A149-8E661777C214}" type="slidenum">
              <a:rPr lang="zh-CN" altLang="en-US" smtClean="0"/>
              <a:pPr>
                <a:defRPr/>
              </a:pPr>
              <a:t>31</a:t>
            </a:fld>
            <a:endParaRPr lang="en-US" altLang="zh-CN"/>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539552" y="314096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经办人员管理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内容占位符 4" descr="经办人员管理.jpg"/>
          <p:cNvPicPr>
            <a:picLocks noGrp="1" noChangeAspect="1"/>
          </p:cNvPicPr>
          <p:nvPr>
            <p:ph idx="1"/>
          </p:nvPr>
        </p:nvPicPr>
        <p:blipFill>
          <a:blip r:embed="rId2" cstate="print"/>
          <a:srcRect/>
          <a:stretch>
            <a:fillRect/>
          </a:stretch>
        </p:blipFill>
        <p:spPr>
          <a:xfrm>
            <a:off x="0" y="836712"/>
            <a:ext cx="9088438" cy="5760639"/>
          </a:xfrm>
        </p:spPr>
      </p:pic>
      <p:sp>
        <p:nvSpPr>
          <p:cNvPr id="7" name="矩形 6"/>
          <p:cNvSpPr/>
          <p:nvPr/>
        </p:nvSpPr>
        <p:spPr bwMode="auto">
          <a:xfrm>
            <a:off x="827584" y="1916832"/>
            <a:ext cx="6264696" cy="72008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2048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113B214B-9287-4AB1-A607-F334283277C3}" type="slidenum">
              <a:rPr lang="zh-CN" altLang="en-US" smtClean="0"/>
              <a:pPr>
                <a:defRPr/>
              </a:pPr>
              <a:t>32</a:t>
            </a:fld>
            <a:endParaRPr lang="en-US" altLang="zh-CN"/>
          </a:p>
        </p:txBody>
      </p:sp>
      <p:sp>
        <p:nvSpPr>
          <p:cNvPr id="20485" name="圆角矩形标注 5"/>
          <p:cNvSpPr>
            <a:spLocks noChangeArrowheads="1"/>
          </p:cNvSpPr>
          <p:nvPr/>
        </p:nvSpPr>
        <p:spPr bwMode="auto">
          <a:xfrm>
            <a:off x="683568" y="3140968"/>
            <a:ext cx="3816424" cy="1224136"/>
          </a:xfrm>
          <a:prstGeom prst="wedgeRectCallout">
            <a:avLst>
              <a:gd name="adj1" fmla="val 36098"/>
              <a:gd name="adj2" fmla="val -10228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输入查询条件，默认将查询出本单位和所属下级单位的经办人员信息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20486" name="圆角矩形标注 5"/>
          <p:cNvSpPr>
            <a:spLocks noChangeArrowheads="1"/>
          </p:cNvSpPr>
          <p:nvPr/>
        </p:nvSpPr>
        <p:spPr bwMode="auto">
          <a:xfrm>
            <a:off x="3923928" y="980728"/>
            <a:ext cx="2786062" cy="571500"/>
          </a:xfrm>
          <a:prstGeom prst="wedgeRectCallout">
            <a:avLst>
              <a:gd name="adj1" fmla="val 33867"/>
              <a:gd name="adj2" fmla="val 9583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2">
                    <a:lumMod val="95000"/>
                    <a:lumOff val="5000"/>
                  </a:schemeClr>
                </a:solidFill>
                <a:latin typeface="华文中宋" pitchFamily="2" charset="-122"/>
                <a:ea typeface="华文中宋" pitchFamily="2" charset="-122"/>
              </a:rPr>
              <a:t>2.</a:t>
            </a:r>
            <a:r>
              <a:rPr lang="zh-CN" altLang="en-US" sz="2400" b="0">
                <a:solidFill>
                  <a:schemeClr val="tx2">
                    <a:lumMod val="95000"/>
                    <a:lumOff val="5000"/>
                  </a:schemeClr>
                </a:solidFill>
                <a:latin typeface="华文中宋" pitchFamily="2" charset="-122"/>
                <a:ea typeface="华文中宋" pitchFamily="2" charset="-122"/>
              </a:rPr>
              <a:t>点击搜索按钮</a:t>
            </a:r>
          </a:p>
        </p:txBody>
      </p:sp>
      <p:sp>
        <p:nvSpPr>
          <p:cNvPr id="8" name="矩形 7"/>
          <p:cNvSpPr>
            <a:spLocks noChangeArrowheads="1"/>
          </p:cNvSpPr>
          <p:nvPr/>
        </p:nvSpPr>
        <p:spPr bwMode="auto">
          <a:xfrm>
            <a:off x="2843808" y="5013176"/>
            <a:ext cx="5832648" cy="1152128"/>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100" b="0" dirty="0" smtClean="0">
                <a:solidFill>
                  <a:schemeClr val="tx2">
                    <a:lumMod val="95000"/>
                    <a:lumOff val="5000"/>
                  </a:schemeClr>
                </a:solidFill>
                <a:latin typeface="华文中宋" pitchFamily="2" charset="-122"/>
                <a:ea typeface="华文中宋" pitchFamily="2" charset="-122"/>
              </a:rPr>
              <a:t>说明：</a:t>
            </a:r>
            <a:endParaRPr lang="en-US" altLang="zh-CN" sz="2100" b="0" dirty="0" smtClean="0">
              <a:solidFill>
                <a:schemeClr val="tx2">
                  <a:lumMod val="95000"/>
                  <a:lumOff val="5000"/>
                </a:schemeClr>
              </a:solidFill>
              <a:latin typeface="华文中宋" pitchFamily="2" charset="-122"/>
              <a:ea typeface="华文中宋" pitchFamily="2" charset="-122"/>
            </a:endParaRPr>
          </a:p>
          <a:p>
            <a:r>
              <a:rPr lang="en-US" altLang="zh-CN" sz="2100" b="0" dirty="0" smtClean="0">
                <a:solidFill>
                  <a:schemeClr val="tx2">
                    <a:lumMod val="95000"/>
                    <a:lumOff val="5000"/>
                  </a:schemeClr>
                </a:solidFill>
                <a:latin typeface="华文中宋" pitchFamily="2" charset="-122"/>
                <a:ea typeface="华文中宋" pitchFamily="2" charset="-122"/>
              </a:rPr>
              <a:t>	</a:t>
            </a:r>
            <a:r>
              <a:rPr lang="zh-CN" altLang="en-US" sz="2100" b="0" dirty="0" smtClean="0">
                <a:solidFill>
                  <a:schemeClr val="tx2">
                    <a:lumMod val="95000"/>
                    <a:lumOff val="5000"/>
                  </a:schemeClr>
                </a:solidFill>
                <a:latin typeface="华文中宋" pitchFamily="2" charset="-122"/>
                <a:ea typeface="华文中宋" pitchFamily="2" charset="-122"/>
              </a:rPr>
              <a:t>删除的经办人员状态将变为无效，作为历史记录可以查询。</a:t>
            </a:r>
            <a:endParaRPr lang="zh-CN" altLang="en-US" sz="21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0485"/>
                                        </p:tgtEl>
                                        <p:attrNameLst>
                                          <p:attrName>style.visibility</p:attrName>
                                        </p:attrNameLst>
                                      </p:cBhvr>
                                      <p:to>
                                        <p:strVal val="visible"/>
                                      </p:to>
                                    </p:set>
                                    <p:animEffect transition="in" filter="blinds(horizontal)">
                                      <p:cBhvr>
                                        <p:cTn id="11" dur="500"/>
                                        <p:tgtEl>
                                          <p:spTgt spid="2048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0486"/>
                                        </p:tgtEl>
                                        <p:attrNameLst>
                                          <p:attrName>style.visibility</p:attrName>
                                        </p:attrNameLst>
                                      </p:cBhvr>
                                      <p:to>
                                        <p:strVal val="visible"/>
                                      </p:to>
                                    </p:set>
                                    <p:animEffect transition="in" filter="blinds(horizontal)">
                                      <p:cBhvr>
                                        <p:cTn id="16" dur="500"/>
                                        <p:tgtEl>
                                          <p:spTgt spid="20486"/>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485" grpId="0" animBg="1"/>
      <p:bldP spid="20486"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36711"/>
            <a:ext cx="9144000" cy="5688633"/>
          </a:xfrm>
          <a:prstGeom prst="rect">
            <a:avLst/>
          </a:prstGeom>
          <a:noFill/>
          <a:ln w="9525">
            <a:noFill/>
            <a:miter lim="800000"/>
            <a:headEnd/>
            <a:tailEnd/>
          </a:ln>
        </p:spPr>
      </p:pic>
      <p:sp>
        <p:nvSpPr>
          <p:cNvPr id="21506"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经办人员管理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E902ADCF-89DD-4B0E-B0DB-83D2D09E226C}" type="slidenum">
              <a:rPr lang="zh-CN" altLang="en-US" smtClean="0"/>
              <a:pPr>
                <a:defRPr/>
              </a:pPr>
              <a:t>33</a:t>
            </a:fld>
            <a:endParaRPr lang="en-US" altLang="zh-CN" dirty="0"/>
          </a:p>
        </p:txBody>
      </p:sp>
      <p:sp>
        <p:nvSpPr>
          <p:cNvPr id="7" name="矩形 6"/>
          <p:cNvSpPr>
            <a:spLocks noChangeArrowheads="1"/>
          </p:cNvSpPr>
          <p:nvPr/>
        </p:nvSpPr>
        <p:spPr bwMode="auto">
          <a:xfrm>
            <a:off x="899592" y="3717032"/>
            <a:ext cx="7056784" cy="1008112"/>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dirty="0" smtClean="0">
                <a:solidFill>
                  <a:schemeClr val="tx2">
                    <a:lumMod val="95000"/>
                    <a:lumOff val="5000"/>
                  </a:schemeClr>
                </a:solidFill>
                <a:latin typeface="宋体" pitchFamily="2" charset="-122"/>
                <a:ea typeface="宋体" pitchFamily="2" charset="-122"/>
              </a:rPr>
              <a:t>业务系统</a:t>
            </a:r>
            <a:r>
              <a:rPr lang="zh-CN" altLang="en-US" sz="2400" dirty="0">
                <a:solidFill>
                  <a:schemeClr val="tx2">
                    <a:lumMod val="95000"/>
                    <a:lumOff val="5000"/>
                  </a:schemeClr>
                </a:solidFill>
                <a:latin typeface="宋体" pitchFamily="2" charset="-122"/>
                <a:ea typeface="宋体" pitchFamily="2" charset="-122"/>
              </a:rPr>
              <a:t>会</a:t>
            </a:r>
            <a:r>
              <a:rPr lang="zh-CN" altLang="en-US" sz="2400" dirty="0" smtClean="0">
                <a:solidFill>
                  <a:schemeClr val="tx2">
                    <a:lumMod val="95000"/>
                    <a:lumOff val="5000"/>
                  </a:schemeClr>
                </a:solidFill>
                <a:latin typeface="宋体" pitchFamily="2" charset="-122"/>
                <a:ea typeface="宋体" pitchFamily="2" charset="-122"/>
              </a:rPr>
              <a:t>显示出符合查询条件的经办人员。（只能查询本级和所属下级单位的经办人员信息）</a:t>
            </a:r>
            <a:endParaRPr lang="zh-CN" altLang="en-US" sz="2400" dirty="0">
              <a:solidFill>
                <a:schemeClr val="tx2">
                  <a:lumMod val="95000"/>
                  <a:lumOff val="5000"/>
                </a:schemeClr>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34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修改、删除经办人员</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修改、删除经办人员</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36712"/>
            <a:ext cx="9144000" cy="5806997"/>
          </a:xfrm>
        </p:spPr>
      </p:pic>
      <p:sp>
        <p:nvSpPr>
          <p:cNvPr id="4" name="日期占位符 3"/>
          <p:cNvSpPr>
            <a:spLocks noGrp="1"/>
          </p:cNvSpPr>
          <p:nvPr>
            <p:ph type="dt" sz="quarter" idx="10"/>
          </p:nvPr>
        </p:nvSpPr>
        <p:spPr/>
        <p:txBody>
          <a:bodyPr/>
          <a:lstStyle/>
          <a:p>
            <a:pPr>
              <a:defRPr/>
            </a:pPr>
            <a:r>
              <a:rPr lang="en-US" altLang="zh-CN" smtClean="0"/>
              <a:t>www.capinfo.com.cn                                                                                                                                                                      </a:t>
            </a:r>
            <a:fld id="{6A276D46-65DC-41AF-A149-8E661777C214}" type="slidenum">
              <a:rPr lang="zh-CN" altLang="en-US" smtClean="0"/>
              <a:pPr>
                <a:defRPr/>
              </a:pPr>
              <a:t>35</a:t>
            </a:fld>
            <a:endParaRPr lang="en-US" altLang="zh-CN"/>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539552" y="314096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经办人员管理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内容占位符 4" descr="经办人员管理.jpg"/>
          <p:cNvPicPr>
            <a:picLocks noGrp="1" noChangeAspect="1"/>
          </p:cNvPicPr>
          <p:nvPr>
            <p:ph idx="1"/>
          </p:nvPr>
        </p:nvPicPr>
        <p:blipFill>
          <a:blip r:embed="rId2" cstate="print"/>
          <a:srcRect/>
          <a:stretch>
            <a:fillRect/>
          </a:stretch>
        </p:blipFill>
        <p:spPr>
          <a:xfrm>
            <a:off x="0" y="836712"/>
            <a:ext cx="9088438" cy="5760639"/>
          </a:xfrm>
        </p:spPr>
      </p:pic>
      <p:sp>
        <p:nvSpPr>
          <p:cNvPr id="7" name="矩形 6"/>
          <p:cNvSpPr/>
          <p:nvPr/>
        </p:nvSpPr>
        <p:spPr bwMode="auto">
          <a:xfrm>
            <a:off x="827584" y="1916832"/>
            <a:ext cx="6264696" cy="72008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2048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113B214B-9287-4AB1-A607-F334283277C3}" type="slidenum">
              <a:rPr lang="zh-CN" altLang="en-US" smtClean="0"/>
              <a:pPr>
                <a:defRPr/>
              </a:pPr>
              <a:t>36</a:t>
            </a:fld>
            <a:endParaRPr lang="en-US" altLang="zh-CN"/>
          </a:p>
        </p:txBody>
      </p:sp>
      <p:sp>
        <p:nvSpPr>
          <p:cNvPr id="20485" name="圆角矩形标注 5"/>
          <p:cNvSpPr>
            <a:spLocks noChangeArrowheads="1"/>
          </p:cNvSpPr>
          <p:nvPr/>
        </p:nvSpPr>
        <p:spPr bwMode="auto">
          <a:xfrm>
            <a:off x="683568" y="3140968"/>
            <a:ext cx="3816424" cy="1224136"/>
          </a:xfrm>
          <a:prstGeom prst="wedgeRectCallout">
            <a:avLst>
              <a:gd name="adj1" fmla="val 36098"/>
              <a:gd name="adj2" fmla="val -10228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输入查询条件，默认将查询出本单位和所属下级单位的经办人员信息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20486" name="圆角矩形标注 5"/>
          <p:cNvSpPr>
            <a:spLocks noChangeArrowheads="1"/>
          </p:cNvSpPr>
          <p:nvPr/>
        </p:nvSpPr>
        <p:spPr bwMode="auto">
          <a:xfrm>
            <a:off x="3923928" y="980728"/>
            <a:ext cx="2786062" cy="571500"/>
          </a:xfrm>
          <a:prstGeom prst="wedgeRectCallout">
            <a:avLst>
              <a:gd name="adj1" fmla="val 33867"/>
              <a:gd name="adj2" fmla="val 9583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a:solidFill>
                  <a:schemeClr val="tx2">
                    <a:lumMod val="95000"/>
                    <a:lumOff val="5000"/>
                  </a:schemeClr>
                </a:solidFill>
                <a:latin typeface="华文中宋" pitchFamily="2" charset="-122"/>
                <a:ea typeface="华文中宋" pitchFamily="2" charset="-122"/>
              </a:rPr>
              <a:t>2.</a:t>
            </a:r>
            <a:r>
              <a:rPr lang="zh-CN" altLang="en-US" sz="2400" b="0">
                <a:solidFill>
                  <a:schemeClr val="tx2">
                    <a:lumMod val="95000"/>
                    <a:lumOff val="5000"/>
                  </a:schemeClr>
                </a:solidFill>
                <a:latin typeface="华文中宋" pitchFamily="2" charset="-122"/>
                <a:ea typeface="华文中宋" pitchFamily="2" charset="-122"/>
              </a:rPr>
              <a:t>点击搜索按钮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0485"/>
                                        </p:tgtEl>
                                        <p:attrNameLst>
                                          <p:attrName>style.visibility</p:attrName>
                                        </p:attrNameLst>
                                      </p:cBhvr>
                                      <p:to>
                                        <p:strVal val="visible"/>
                                      </p:to>
                                    </p:set>
                                    <p:animEffect transition="in" filter="blinds(horizontal)">
                                      <p:cBhvr>
                                        <p:cTn id="11" dur="500"/>
                                        <p:tgtEl>
                                          <p:spTgt spid="2048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0486"/>
                                        </p:tgtEl>
                                        <p:attrNameLst>
                                          <p:attrName>style.visibility</p:attrName>
                                        </p:attrNameLst>
                                      </p:cBhvr>
                                      <p:to>
                                        <p:strVal val="visible"/>
                                      </p:to>
                                    </p:set>
                                    <p:animEffect transition="in" filter="blinds(horizontal)">
                                      <p:cBhvr>
                                        <p:cTn id="16"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485" grpId="0" animBg="1"/>
      <p:bldP spid="2048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091729" cy="5760640"/>
          </a:xfrm>
          <a:prstGeom prst="rect">
            <a:avLst/>
          </a:prstGeom>
          <a:noFill/>
          <a:ln w="9525">
            <a:noFill/>
            <a:miter lim="800000"/>
            <a:headEnd/>
            <a:tailEnd/>
          </a:ln>
        </p:spPr>
      </p:pic>
      <p:sp>
        <p:nvSpPr>
          <p:cNvPr id="22530"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104D3CF6-A5F2-4491-BC13-C2DDC2050FA4}" type="slidenum">
              <a:rPr lang="zh-CN" altLang="en-US" smtClean="0"/>
              <a:pPr>
                <a:defRPr/>
              </a:pPr>
              <a:t>37</a:t>
            </a:fld>
            <a:endParaRPr lang="en-US" altLang="zh-CN" dirty="0"/>
          </a:p>
        </p:txBody>
      </p:sp>
      <p:sp>
        <p:nvSpPr>
          <p:cNvPr id="7" name="矩形标注 6"/>
          <p:cNvSpPr>
            <a:spLocks noChangeArrowheads="1"/>
          </p:cNvSpPr>
          <p:nvPr/>
        </p:nvSpPr>
        <p:spPr bwMode="auto">
          <a:xfrm>
            <a:off x="323528" y="4005064"/>
            <a:ext cx="4214813" cy="936104"/>
          </a:xfrm>
          <a:prstGeom prst="wedgeRectCallout">
            <a:avLst>
              <a:gd name="adj1" fmla="val -48404"/>
              <a:gd name="adj2" fmla="val -9725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点击将要修改或删除的经办人员用户名，进入相应界面</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2355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修改、删除经办人员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93B9DCB9-46E6-4569-9540-DA6B5231EEB5}" type="slidenum">
              <a:rPr lang="zh-CN" altLang="en-US" smtClean="0"/>
              <a:pPr>
                <a:defRPr/>
              </a:pPr>
              <a:t>38</a:t>
            </a:fld>
            <a:endParaRPr lang="en-US" altLang="zh-CN"/>
          </a:p>
        </p:txBody>
      </p:sp>
      <p:sp>
        <p:nvSpPr>
          <p:cNvPr id="9" name="矩形 8"/>
          <p:cNvSpPr>
            <a:spLocks noChangeArrowheads="1"/>
          </p:cNvSpPr>
          <p:nvPr/>
        </p:nvSpPr>
        <p:spPr bwMode="auto">
          <a:xfrm>
            <a:off x="179512" y="4797152"/>
            <a:ext cx="4429156" cy="1584176"/>
          </a:xfrm>
          <a:prstGeom prst="rect">
            <a:avLst/>
          </a:prstGeom>
          <a:solidFill>
            <a:schemeClr val="bg1">
              <a:alpha val="53000"/>
            </a:schemeClr>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对各项内容进行修改。需要注意用户名、单位编号、单位名称不能</a:t>
            </a:r>
            <a:r>
              <a:rPr lang="zh-CN" altLang="en-US" sz="2400" b="0" dirty="0">
                <a:solidFill>
                  <a:schemeClr val="tx2">
                    <a:lumMod val="95000"/>
                    <a:lumOff val="5000"/>
                  </a:schemeClr>
                </a:solidFill>
                <a:latin typeface="华文中宋" pitchFamily="2" charset="-122"/>
                <a:ea typeface="华文中宋" pitchFamily="2" charset="-122"/>
              </a:rPr>
              <a:t>修改，</a:t>
            </a:r>
            <a:r>
              <a:rPr lang="zh-CN" altLang="en-US" sz="2400" b="0" dirty="0" smtClean="0">
                <a:solidFill>
                  <a:schemeClr val="tx2">
                    <a:lumMod val="95000"/>
                    <a:lumOff val="5000"/>
                  </a:schemeClr>
                </a:solidFill>
                <a:latin typeface="华文中宋" pitchFamily="2" charset="-122"/>
                <a:ea typeface="华文中宋" pitchFamily="2" charset="-122"/>
              </a:rPr>
              <a:t>带*星号的不</a:t>
            </a:r>
            <a:r>
              <a:rPr lang="zh-CN" altLang="en-US" sz="2400" b="0" dirty="0">
                <a:solidFill>
                  <a:schemeClr val="tx2">
                    <a:lumMod val="95000"/>
                    <a:lumOff val="5000"/>
                  </a:schemeClr>
                </a:solidFill>
                <a:latin typeface="华文中宋" pitchFamily="2" charset="-122"/>
                <a:ea typeface="华文中宋" pitchFamily="2" charset="-122"/>
              </a:rPr>
              <a:t>能为</a:t>
            </a:r>
            <a:r>
              <a:rPr lang="zh-CN" altLang="en-US" sz="2400" b="0" dirty="0" smtClean="0">
                <a:solidFill>
                  <a:schemeClr val="tx2">
                    <a:lumMod val="95000"/>
                    <a:lumOff val="5000"/>
                  </a:schemeClr>
                </a:solidFill>
                <a:latin typeface="华文中宋" pitchFamily="2" charset="-122"/>
                <a:ea typeface="华文中宋" pitchFamily="2" charset="-122"/>
              </a:rPr>
              <a:t>空。</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 9"/>
          <p:cNvSpPr/>
          <p:nvPr/>
        </p:nvSpPr>
        <p:spPr bwMode="auto">
          <a:xfrm>
            <a:off x="2627784" y="3140968"/>
            <a:ext cx="3744416" cy="151216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1" name="矩形标注 10"/>
          <p:cNvSpPr>
            <a:spLocks noChangeArrowheads="1"/>
          </p:cNvSpPr>
          <p:nvPr/>
        </p:nvSpPr>
        <p:spPr bwMode="auto">
          <a:xfrm>
            <a:off x="2195736" y="1628800"/>
            <a:ext cx="3312368" cy="864096"/>
          </a:xfrm>
          <a:prstGeom prst="wedgeRectCallout">
            <a:avLst>
              <a:gd name="adj1" fmla="val 37368"/>
              <a:gd name="adj2" fmla="val 1042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修改完后，点击</a:t>
            </a:r>
            <a:r>
              <a:rPr lang="zh-CN" altLang="en-US" sz="2400" b="0" dirty="0">
                <a:solidFill>
                  <a:schemeClr val="tx2">
                    <a:lumMod val="95000"/>
                    <a:lumOff val="5000"/>
                  </a:schemeClr>
                </a:solidFill>
                <a:latin typeface="华文中宋" pitchFamily="2" charset="-122"/>
                <a:ea typeface="华文中宋" pitchFamily="2" charset="-122"/>
              </a:rPr>
              <a:t>保存</a:t>
            </a:r>
            <a:r>
              <a:rPr lang="zh-CN" altLang="en-US" sz="2400" b="0" dirty="0" smtClean="0">
                <a:solidFill>
                  <a:schemeClr val="tx2">
                    <a:lumMod val="95000"/>
                    <a:lumOff val="5000"/>
                  </a:schemeClr>
                </a:solidFill>
                <a:latin typeface="华文中宋" pitchFamily="2" charset="-122"/>
                <a:ea typeface="华文中宋" pitchFamily="2" charset="-122"/>
              </a:rPr>
              <a:t>按钮保存修改内容。</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矩形标注 11"/>
          <p:cNvSpPr>
            <a:spLocks noChangeArrowheads="1"/>
          </p:cNvSpPr>
          <p:nvPr/>
        </p:nvSpPr>
        <p:spPr bwMode="auto">
          <a:xfrm>
            <a:off x="2987824" y="1628800"/>
            <a:ext cx="3168352" cy="864096"/>
          </a:xfrm>
          <a:prstGeom prst="wedgeRectCallout">
            <a:avLst>
              <a:gd name="adj1" fmla="val 37369"/>
              <a:gd name="adj2" fmla="val 1060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点击删除按钮，即可删除该经办人。</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39</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密码重置</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ea typeface="宋体" pitchFamily="2" charset="-122"/>
              </a:rPr>
              <a:t>系统使用环境</a:t>
            </a:r>
          </a:p>
        </p:txBody>
      </p:sp>
      <p:sp>
        <p:nvSpPr>
          <p:cNvPr id="4" name="日期占位符 3"/>
          <p:cNvSpPr>
            <a:spLocks noGrp="1"/>
          </p:cNvSpPr>
          <p:nvPr>
            <p:ph type="dt" sz="quarter" idx="10"/>
          </p:nvPr>
        </p:nvSpPr>
        <p:spPr/>
        <p:txBody>
          <a:bodyPr/>
          <a:lstStyle/>
          <a:p>
            <a:pPr>
              <a:defRPr/>
            </a:pPr>
            <a:r>
              <a:rPr lang="en-US" altLang="zh-CN" smtClean="0"/>
              <a:t>www.capinfo.com.cn                                                                                                                                                                      </a:t>
            </a:r>
            <a:fld id="{990889AA-BE1D-4D17-9B76-F84D50056B01}" type="slidenum">
              <a:rPr lang="zh-CN" altLang="en-US" smtClean="0"/>
              <a:pPr>
                <a:defRPr/>
              </a:pPr>
              <a:t>4</a:t>
            </a:fld>
            <a:endParaRPr lang="en-US" altLang="zh-CN"/>
          </a:p>
        </p:txBody>
      </p:sp>
      <p:sp>
        <p:nvSpPr>
          <p:cNvPr id="7" name="内容占位符 2"/>
          <p:cNvSpPr>
            <a:spLocks noGrp="1"/>
          </p:cNvSpPr>
          <p:nvPr>
            <p:ph idx="1"/>
          </p:nvPr>
        </p:nvSpPr>
        <p:spPr>
          <a:xfrm>
            <a:off x="428596" y="1214422"/>
            <a:ext cx="8229600" cy="2279338"/>
          </a:xfrm>
        </p:spPr>
        <p:txBody>
          <a:bodyPr>
            <a:normAutofit/>
          </a:bodyPr>
          <a:lstStyle/>
          <a:p>
            <a:pPr>
              <a:buFont typeface="Wingdings" pitchFamily="2" charset="2"/>
              <a:buChar char="u"/>
            </a:pPr>
            <a:r>
              <a:rPr lang="zh-CN" altLang="en-US" sz="2600" dirty="0" smtClean="0">
                <a:effectLst>
                  <a:outerShdw blurRad="38100" dist="38100" dir="2700000" algn="tl">
                    <a:srgbClr val="000000">
                      <a:alpha val="43137"/>
                    </a:srgbClr>
                  </a:outerShdw>
                </a:effectLst>
                <a:latin typeface="微软雅黑" pitchFamily="34" charset="-122"/>
                <a:ea typeface="微软雅黑" pitchFamily="34" charset="-122"/>
              </a:rPr>
              <a:t>操作系统：</a:t>
            </a:r>
            <a:r>
              <a:rPr lang="en-US" sz="2600" dirty="0" smtClean="0">
                <a:latin typeface="微软雅黑" pitchFamily="34" charset="-122"/>
                <a:ea typeface="微软雅黑" pitchFamily="34" charset="-122"/>
              </a:rPr>
              <a:t>Windows XP</a:t>
            </a:r>
            <a:r>
              <a:rPr lang="zh-CN" altLang="en-US" sz="2600" dirty="0" smtClean="0">
                <a:latin typeface="微软雅黑" pitchFamily="34" charset="-122"/>
                <a:ea typeface="微软雅黑" pitchFamily="34" charset="-122"/>
              </a:rPr>
              <a:t>、</a:t>
            </a:r>
            <a:r>
              <a:rPr lang="en-US" sz="26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Windows 7</a:t>
            </a:r>
            <a:r>
              <a:rPr lang="zh-CN" altLang="en-US" sz="26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（推荐）</a:t>
            </a:r>
            <a:r>
              <a:rPr lang="zh-CN" altLang="en-US" sz="2600" dirty="0" smtClean="0">
                <a:latin typeface="微软雅黑" pitchFamily="34" charset="-122"/>
                <a:ea typeface="微软雅黑" pitchFamily="34" charset="-122"/>
              </a:rPr>
              <a:t>、</a:t>
            </a:r>
            <a:r>
              <a:rPr lang="en-US" altLang="zh-CN" sz="2600" dirty="0" smtClean="0">
                <a:latin typeface="微软雅黑" pitchFamily="34" charset="-122"/>
                <a:ea typeface="微软雅黑" pitchFamily="34" charset="-122"/>
              </a:rPr>
              <a:t>		  Windows 8</a:t>
            </a:r>
          </a:p>
          <a:p>
            <a:pPr>
              <a:buFont typeface="Wingdings" pitchFamily="2" charset="2"/>
              <a:buChar char="u"/>
            </a:pPr>
            <a:r>
              <a:rPr lang="zh-CN" altLang="en-US" sz="2600" dirty="0" smtClean="0">
                <a:effectLst>
                  <a:outerShdw blurRad="38100" dist="38100" dir="2700000" algn="tl">
                    <a:srgbClr val="000000">
                      <a:alpha val="43137"/>
                    </a:srgbClr>
                  </a:outerShdw>
                </a:effectLst>
                <a:latin typeface="微软雅黑" pitchFamily="34" charset="-122"/>
                <a:ea typeface="微软雅黑" pitchFamily="34" charset="-122"/>
              </a:rPr>
              <a:t>浏览器：</a:t>
            </a:r>
            <a:r>
              <a:rPr lang="en-US" altLang="zh-CN" sz="26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IE 10</a:t>
            </a:r>
            <a:r>
              <a:rPr lang="zh-CN" altLang="en-US" sz="2600" dirty="0" smtClean="0">
                <a:latin typeface="微软雅黑" pitchFamily="34" charset="-122"/>
                <a:ea typeface="微软雅黑" pitchFamily="34" charset="-122"/>
              </a:rPr>
              <a:t>或更高版</a:t>
            </a:r>
            <a:endParaRPr lang="en-US" altLang="zh-CN" sz="2600" dirty="0" smtClean="0">
              <a:latin typeface="微软雅黑" pitchFamily="34" charset="-122"/>
              <a:ea typeface="微软雅黑" pitchFamily="34" charset="-122"/>
            </a:endParaRPr>
          </a:p>
          <a:p>
            <a:pPr>
              <a:buFont typeface="Wingdings" pitchFamily="2" charset="2"/>
              <a:buChar char="u"/>
            </a:pPr>
            <a:r>
              <a:rPr lang="zh-CN" altLang="en-US" sz="2600" dirty="0" smtClean="0">
                <a:effectLst>
                  <a:outerShdw blurRad="38100" dist="38100" dir="2700000" algn="tl">
                    <a:srgbClr val="000000">
                      <a:alpha val="43137"/>
                    </a:srgbClr>
                  </a:outerShdw>
                </a:effectLst>
                <a:latin typeface="微软雅黑" pitchFamily="34" charset="-122"/>
                <a:ea typeface="微软雅黑" pitchFamily="34" charset="-122"/>
              </a:rPr>
              <a:t>办公软件：</a:t>
            </a:r>
            <a:r>
              <a:rPr lang="zh-CN" altLang="en-US" sz="2600" dirty="0" smtClean="0">
                <a:latin typeface="微软雅黑" pitchFamily="34" charset="-122"/>
                <a:ea typeface="微软雅黑" pitchFamily="34" charset="-122"/>
              </a:rPr>
              <a:t>微软</a:t>
            </a:r>
            <a:r>
              <a:rPr lang="en-US" altLang="zh-CN" sz="2600" dirty="0" smtClean="0">
                <a:latin typeface="微软雅黑" pitchFamily="34" charset="-122"/>
                <a:ea typeface="微软雅黑" pitchFamily="34" charset="-122"/>
              </a:rPr>
              <a:t> </a:t>
            </a:r>
            <a:r>
              <a:rPr lang="en-US" altLang="zh-CN" sz="26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Office 2003</a:t>
            </a:r>
          </a:p>
          <a:p>
            <a:pPr>
              <a:buNone/>
            </a:pPr>
            <a:endParaRPr lang="en-US" altLang="zh-CN" dirty="0" smtClean="0">
              <a:latin typeface="微软雅黑" pitchFamily="34" charset="-122"/>
              <a:ea typeface="微软雅黑" pitchFamily="34" charset="-122"/>
            </a:endParaRPr>
          </a:p>
          <a:p>
            <a:pPr>
              <a:buNone/>
            </a:pPr>
            <a:endParaRPr lang="zh-CN" altLang="en-US" dirty="0"/>
          </a:p>
        </p:txBody>
      </p:sp>
      <p:sp>
        <p:nvSpPr>
          <p:cNvPr id="8" name="横卷形 7"/>
          <p:cNvSpPr/>
          <p:nvPr/>
        </p:nvSpPr>
        <p:spPr>
          <a:xfrm>
            <a:off x="357158" y="3357562"/>
            <a:ext cx="8358246" cy="2786082"/>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latinLnBrk="1">
              <a:buNone/>
            </a:pPr>
            <a:r>
              <a:rPr lang="zh-CN" altLang="en-US" sz="20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特别说明：</a:t>
            </a:r>
            <a:endParaRPr lang="en-US" altLang="zh-CN" sz="20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a:p>
            <a:pPr latinLnBrk="1">
              <a:buNone/>
            </a:pPr>
            <a:r>
              <a:rPr lang="en-US" altLang="zh-CN" sz="2000" dirty="0" smtClean="0">
                <a:latin typeface="微软雅黑" pitchFamily="34" charset="-122"/>
                <a:ea typeface="微软雅黑" pitchFamily="34" charset="-122"/>
              </a:rPr>
              <a:t>		    1</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Windows XP</a:t>
            </a:r>
            <a:r>
              <a:rPr lang="zh-CN" altLang="en-US" sz="2000" dirty="0" smtClean="0">
                <a:latin typeface="微软雅黑" pitchFamily="34" charset="-122"/>
                <a:ea typeface="微软雅黑" pitchFamily="34" charset="-122"/>
              </a:rPr>
              <a:t>因无法安装</a:t>
            </a:r>
            <a:r>
              <a:rPr lang="en-US" altLang="zh-CN" sz="2000" dirty="0" smtClean="0">
                <a:latin typeface="微软雅黑" pitchFamily="34" charset="-122"/>
                <a:ea typeface="微软雅黑" pitchFamily="34" charset="-122"/>
              </a:rPr>
              <a:t>IE10</a:t>
            </a:r>
            <a:r>
              <a:rPr lang="zh-CN" altLang="en-US" sz="2000" dirty="0" smtClean="0">
                <a:latin typeface="微软雅黑" pitchFamily="34" charset="-122"/>
                <a:ea typeface="微软雅黑" pitchFamily="34" charset="-122"/>
              </a:rPr>
              <a:t>或更高版本，所以请安装最新版谷歌浏览器（</a:t>
            </a:r>
            <a:r>
              <a:rPr lang="en-US" sz="2000" dirty="0" smtClean="0">
                <a:latin typeface="微软雅黑" pitchFamily="34" charset="-122"/>
                <a:ea typeface="微软雅黑" pitchFamily="34" charset="-122"/>
              </a:rPr>
              <a:t>Google Chrome</a:t>
            </a:r>
            <a:r>
              <a:rPr lang="zh-CN" altLang="en-US" sz="2000" dirty="0" smtClean="0">
                <a:latin typeface="微软雅黑" pitchFamily="34" charset="-122"/>
                <a:ea typeface="微软雅黑" pitchFamily="34" charset="-122"/>
              </a:rPr>
              <a:t>），其他浏览器不能保证兼容性。</a:t>
            </a:r>
            <a:endParaRPr lang="en-US" altLang="zh-CN" sz="2000" dirty="0" smtClean="0">
              <a:latin typeface="微软雅黑" pitchFamily="34" charset="-122"/>
              <a:ea typeface="微软雅黑" pitchFamily="34" charset="-122"/>
            </a:endParaRPr>
          </a:p>
          <a:p>
            <a:pPr>
              <a:buNone/>
            </a:pPr>
            <a:r>
              <a:rPr lang="en-US" altLang="zh-CN" sz="2000" dirty="0" smtClean="0">
                <a:latin typeface="微软雅黑" pitchFamily="34" charset="-122"/>
                <a:ea typeface="微软雅黑" pitchFamily="34" charset="-122"/>
              </a:rPr>
              <a:t>		    2</a:t>
            </a:r>
            <a:r>
              <a:rPr lang="zh-CN" altLang="en-US" sz="2000" dirty="0" smtClean="0">
                <a:latin typeface="微软雅黑" pitchFamily="34" charset="-122"/>
                <a:ea typeface="微软雅黑" pitchFamily="34" charset="-122"/>
              </a:rPr>
              <a:t>）保障业务系统使用的各种模板和表格，暂不支持金山</a:t>
            </a:r>
            <a:r>
              <a:rPr lang="en-US" altLang="zh-CN" sz="2000" dirty="0" smtClean="0">
                <a:latin typeface="微软雅黑" pitchFamily="34" charset="-122"/>
                <a:ea typeface="微软雅黑" pitchFamily="34" charset="-122"/>
              </a:rPr>
              <a:t>WPS</a:t>
            </a:r>
            <a:r>
              <a:rPr lang="zh-CN" altLang="en-US" sz="2000" dirty="0" smtClean="0">
                <a:latin typeface="微软雅黑" pitchFamily="34" charset="-122"/>
                <a:ea typeface="微软雅黑" pitchFamily="34" charset="-122"/>
              </a:rPr>
              <a:t>办公软件。</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修改、删除经办人员</a:t>
            </a:r>
            <a:endParaRPr lang="zh-CN" altLang="en-US" dirty="0" smtClean="0">
              <a:ea typeface="宋体" pitchFamily="2" charset="-122"/>
            </a:endParaRP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36712"/>
            <a:ext cx="9144000" cy="5806997"/>
          </a:xfrm>
        </p:spPr>
      </p:pic>
      <p:sp>
        <p:nvSpPr>
          <p:cNvPr id="4" name="日期占位符 3"/>
          <p:cNvSpPr>
            <a:spLocks noGrp="1"/>
          </p:cNvSpPr>
          <p:nvPr>
            <p:ph type="dt" sz="quarter" idx="10"/>
          </p:nvPr>
        </p:nvSpPr>
        <p:spPr/>
        <p:txBody>
          <a:bodyPr/>
          <a:lstStyle/>
          <a:p>
            <a:pPr>
              <a:defRPr/>
            </a:pPr>
            <a:r>
              <a:rPr lang="en-US" altLang="zh-CN" dirty="0" smtClean="0"/>
              <a:t>www.capinfo.com.cn                                                                                                                                                                      </a:t>
            </a:r>
            <a:fld id="{6A276D46-65DC-41AF-A149-8E661777C214}" type="slidenum">
              <a:rPr lang="zh-CN" altLang="en-US" smtClean="0"/>
              <a:pPr>
                <a:defRPr/>
              </a:pPr>
              <a:t>40</a:t>
            </a:fld>
            <a:endParaRPr lang="en-US" altLang="zh-CN" dirty="0"/>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6" name="圆角矩形标注 4"/>
          <p:cNvSpPr>
            <a:spLocks noChangeArrowheads="1"/>
          </p:cNvSpPr>
          <p:nvPr/>
        </p:nvSpPr>
        <p:spPr bwMode="auto">
          <a:xfrm>
            <a:off x="827584" y="3356992"/>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密码重置</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密码重置</a:t>
            </a:r>
            <a:endParaRPr lang="zh-CN" altLang="en-US" dirty="0" smtClean="0">
              <a:ea typeface="宋体" pitchFamily="2" charset="-122"/>
            </a:endParaRPr>
          </a:p>
        </p:txBody>
      </p:sp>
      <p:pic>
        <p:nvPicPr>
          <p:cNvPr id="25603" name="内容占位符 4" descr="密码重置界面.jpg"/>
          <p:cNvPicPr>
            <a:picLocks noGrp="1" noChangeAspect="1"/>
          </p:cNvPicPr>
          <p:nvPr>
            <p:ph idx="1"/>
          </p:nvPr>
        </p:nvPicPr>
        <p:blipFill>
          <a:blip r:embed="rId2" cstate="print"/>
          <a:srcRect/>
          <a:stretch>
            <a:fillRect/>
          </a:stretch>
        </p:blipFill>
        <p:spPr>
          <a:xfrm>
            <a:off x="0" y="836712"/>
            <a:ext cx="9144000" cy="5760639"/>
          </a:xfrm>
        </p:spPr>
      </p:pic>
      <p:sp>
        <p:nvSpPr>
          <p:cNvPr id="4" name="日期占位符 3"/>
          <p:cNvSpPr>
            <a:spLocks noGrp="1"/>
          </p:cNvSpPr>
          <p:nvPr>
            <p:ph type="dt" sz="quarter" idx="10"/>
          </p:nvPr>
        </p:nvSpPr>
        <p:spPr/>
        <p:txBody>
          <a:bodyPr/>
          <a:lstStyle/>
          <a:p>
            <a:pPr>
              <a:defRPr/>
            </a:pPr>
            <a:r>
              <a:rPr lang="en-US" altLang="zh-CN" smtClean="0"/>
              <a:t>www.capinfo.com.cn                                                                                                                                                                      </a:t>
            </a:r>
            <a:fld id="{33C3C4CA-90DC-440A-8E7B-A4C1374453AD}" type="slidenum">
              <a:rPr lang="zh-CN" altLang="en-US" smtClean="0"/>
              <a:pPr>
                <a:defRPr/>
              </a:pPr>
              <a:t>41</a:t>
            </a:fld>
            <a:endParaRPr lang="en-US" altLang="zh-CN"/>
          </a:p>
        </p:txBody>
      </p:sp>
      <p:sp>
        <p:nvSpPr>
          <p:cNvPr id="6" name="矩形标注 5"/>
          <p:cNvSpPr>
            <a:spLocks noChangeArrowheads="1"/>
          </p:cNvSpPr>
          <p:nvPr/>
        </p:nvSpPr>
        <p:spPr bwMode="auto">
          <a:xfrm>
            <a:off x="467544" y="2780928"/>
            <a:ext cx="3024336" cy="1296144"/>
          </a:xfrm>
          <a:prstGeom prst="wedgeRectCallout">
            <a:avLst>
              <a:gd name="adj1" fmla="val 40484"/>
              <a:gd name="adj2" fmla="val -11104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600" dirty="0" smtClean="0">
                <a:solidFill>
                  <a:schemeClr val="tx2">
                    <a:lumMod val="95000"/>
                    <a:lumOff val="5000"/>
                  </a:schemeClr>
                </a:solidFill>
                <a:latin typeface="宋体" pitchFamily="2" charset="-122"/>
                <a:ea typeface="宋体" pitchFamily="2" charset="-122"/>
              </a:rPr>
              <a:t>1.</a:t>
            </a:r>
            <a:r>
              <a:rPr lang="zh-CN" altLang="en-US" sz="2600" dirty="0" smtClean="0">
                <a:solidFill>
                  <a:schemeClr val="tx2">
                    <a:lumMod val="95000"/>
                    <a:lumOff val="5000"/>
                  </a:schemeClr>
                </a:solidFill>
                <a:latin typeface="宋体" pitchFamily="2" charset="-122"/>
                <a:ea typeface="宋体" pitchFamily="2" charset="-122"/>
              </a:rPr>
              <a:t>输入需要重置密码的经办人员用户名</a:t>
            </a:r>
            <a:endParaRPr lang="zh-CN" altLang="en-US" sz="2600" dirty="0">
              <a:solidFill>
                <a:schemeClr val="tx2">
                  <a:lumMod val="95000"/>
                  <a:lumOff val="5000"/>
                </a:schemeClr>
              </a:solidFill>
              <a:latin typeface="宋体" pitchFamily="2" charset="-122"/>
              <a:ea typeface="宋体" pitchFamily="2" charset="-122"/>
            </a:endParaRPr>
          </a:p>
        </p:txBody>
      </p:sp>
      <p:sp>
        <p:nvSpPr>
          <p:cNvPr id="7" name="矩形标注 6"/>
          <p:cNvSpPr>
            <a:spLocks noChangeArrowheads="1"/>
          </p:cNvSpPr>
          <p:nvPr/>
        </p:nvSpPr>
        <p:spPr bwMode="auto">
          <a:xfrm>
            <a:off x="6156176" y="2708920"/>
            <a:ext cx="2571750" cy="642937"/>
          </a:xfrm>
          <a:prstGeom prst="wedgeRectCallout">
            <a:avLst>
              <a:gd name="adj1" fmla="val -34907"/>
              <a:gd name="adj2" fmla="val -15083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600" dirty="0" smtClean="0">
                <a:solidFill>
                  <a:schemeClr val="tx2">
                    <a:lumMod val="95000"/>
                    <a:lumOff val="5000"/>
                  </a:schemeClr>
                </a:solidFill>
                <a:latin typeface="宋体" pitchFamily="2" charset="-122"/>
                <a:ea typeface="宋体" pitchFamily="2" charset="-122"/>
              </a:rPr>
              <a:t>2.</a:t>
            </a:r>
            <a:r>
              <a:rPr lang="zh-CN" altLang="en-US" sz="2600" dirty="0">
                <a:solidFill>
                  <a:schemeClr val="tx2">
                    <a:lumMod val="95000"/>
                    <a:lumOff val="5000"/>
                  </a:schemeClr>
                </a:solidFill>
                <a:latin typeface="宋体" pitchFamily="2" charset="-122"/>
                <a:ea typeface="宋体" pitchFamily="2" charset="-122"/>
              </a:rPr>
              <a:t>点击查询按钮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内容占位符 4" descr="密码重置搜索结果.jpg"/>
          <p:cNvPicPr>
            <a:picLocks noGrp="1" noChangeAspect="1"/>
          </p:cNvPicPr>
          <p:nvPr>
            <p:ph idx="1"/>
          </p:nvPr>
        </p:nvPicPr>
        <p:blipFill>
          <a:blip r:embed="rId2" cstate="print"/>
          <a:srcRect/>
          <a:stretch>
            <a:fillRect/>
          </a:stretch>
        </p:blipFill>
        <p:spPr>
          <a:xfrm>
            <a:off x="0" y="836712"/>
            <a:ext cx="9144000" cy="5760639"/>
          </a:xfrm>
        </p:spPr>
      </p:pic>
      <p:sp>
        <p:nvSpPr>
          <p:cNvPr id="8" name="矩形 7"/>
          <p:cNvSpPr/>
          <p:nvPr/>
        </p:nvSpPr>
        <p:spPr bwMode="auto">
          <a:xfrm>
            <a:off x="1619672" y="2276872"/>
            <a:ext cx="5472608" cy="115212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26626" name="标题 1"/>
          <p:cNvSpPr>
            <a:spLocks noGrp="1"/>
          </p:cNvSpPr>
          <p:nvPr>
            <p:ph type="title"/>
          </p:nvPr>
        </p:nvSpPr>
        <p:spPr/>
        <p:txBody>
          <a:bodyPr/>
          <a:lstStyle/>
          <a:p>
            <a:r>
              <a:rPr lang="en-US" altLang="zh-CN" smtClean="0">
                <a:latin typeface="宋体" pitchFamily="2" charset="-122"/>
                <a:ea typeface="宋体" pitchFamily="2" charset="-122"/>
              </a:rPr>
              <a:t>2.</a:t>
            </a:r>
            <a:r>
              <a:rPr lang="zh-CN" altLang="en-US" smtClean="0">
                <a:latin typeface="宋体" pitchFamily="2" charset="-122"/>
                <a:ea typeface="宋体" pitchFamily="2" charset="-122"/>
              </a:rPr>
              <a:t>组织机构管理</a:t>
            </a:r>
            <a:r>
              <a:rPr lang="en-US" altLang="zh-CN" smtClean="0">
                <a:latin typeface="宋体" pitchFamily="2" charset="-122"/>
                <a:ea typeface="宋体" pitchFamily="2" charset="-122"/>
              </a:rPr>
              <a:t>——</a:t>
            </a:r>
            <a:r>
              <a:rPr lang="zh-CN" altLang="en-US" smtClean="0">
                <a:latin typeface="宋体" pitchFamily="2" charset="-122"/>
                <a:ea typeface="宋体" pitchFamily="2" charset="-122"/>
              </a:rPr>
              <a:t>密码重置</a:t>
            </a:r>
            <a:endParaRPr lang="zh-CN" altLang="en-US"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BEF455FE-7B30-47B7-860A-56CF196AD5A7}" type="slidenum">
              <a:rPr lang="zh-CN" altLang="en-US" smtClean="0"/>
              <a:pPr>
                <a:defRPr/>
              </a:pPr>
              <a:t>42</a:t>
            </a:fld>
            <a:endParaRPr lang="en-US" altLang="zh-CN"/>
          </a:p>
        </p:txBody>
      </p:sp>
      <p:sp>
        <p:nvSpPr>
          <p:cNvPr id="6" name="矩形标注 5"/>
          <p:cNvSpPr>
            <a:spLocks noChangeArrowheads="1"/>
          </p:cNvSpPr>
          <p:nvPr/>
        </p:nvSpPr>
        <p:spPr bwMode="auto">
          <a:xfrm>
            <a:off x="5220072" y="3861048"/>
            <a:ext cx="2808312" cy="936104"/>
          </a:xfrm>
          <a:prstGeom prst="wedgeRectCallout">
            <a:avLst>
              <a:gd name="adj1" fmla="val -66383"/>
              <a:gd name="adj2" fmla="val -8319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点击密码重置</a:t>
            </a:r>
            <a:r>
              <a:rPr lang="zh-CN" altLang="en-US" sz="2400" b="0" dirty="0" smtClean="0">
                <a:solidFill>
                  <a:schemeClr val="tx2">
                    <a:lumMod val="95000"/>
                    <a:lumOff val="5000"/>
                  </a:schemeClr>
                </a:solidFill>
                <a:latin typeface="华文中宋" pitchFamily="2" charset="-122"/>
                <a:ea typeface="华文中宋" pitchFamily="2" charset="-122"/>
              </a:rPr>
              <a:t>按钮，即可重置密码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251520" y="4005064"/>
            <a:ext cx="2850083" cy="938956"/>
          </a:xfrm>
          <a:prstGeom prst="wedgeRectCallout">
            <a:avLst>
              <a:gd name="adj1" fmla="val 38203"/>
              <a:gd name="adj2" fmla="val -1222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核实查询出来的经办人员信息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 8"/>
          <p:cNvSpPr>
            <a:spLocks noChangeArrowheads="1"/>
          </p:cNvSpPr>
          <p:nvPr/>
        </p:nvSpPr>
        <p:spPr bwMode="auto">
          <a:xfrm>
            <a:off x="2843808" y="5085184"/>
            <a:ext cx="5832648" cy="1296144"/>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密码重置后为 </a:t>
            </a:r>
            <a:r>
              <a:rPr lang="en-US" altLang="zh-CN" sz="2400" b="0" dirty="0" smtClean="0">
                <a:solidFill>
                  <a:schemeClr val="tx2">
                    <a:lumMod val="95000"/>
                    <a:lumOff val="5000"/>
                  </a:schemeClr>
                </a:solidFill>
                <a:latin typeface="华文中宋" pitchFamily="2" charset="-122"/>
                <a:ea typeface="华文中宋" pitchFamily="2" charset="-122"/>
              </a:rPr>
              <a:t>111111</a:t>
            </a:r>
            <a:r>
              <a:rPr lang="zh-CN" altLang="en-US" sz="2400" b="0" dirty="0" smtClean="0">
                <a:solidFill>
                  <a:schemeClr val="tx2">
                    <a:lumMod val="95000"/>
                    <a:lumOff val="5000"/>
                  </a:schemeClr>
                </a:solidFill>
                <a:latin typeface="华文中宋" pitchFamily="2" charset="-122"/>
                <a:ea typeface="华文中宋" pitchFamily="2" charset="-122"/>
              </a:rPr>
              <a:t>，使用初始密码登陆时，系统强制提示修改密码</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43</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与京卡机构绑定</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与京卡机构绑定</a:t>
            </a:r>
          </a:p>
        </p:txBody>
      </p:sp>
      <p:sp>
        <p:nvSpPr>
          <p:cNvPr id="4" name="日期占位符 3"/>
          <p:cNvSpPr>
            <a:spLocks noGrp="1"/>
          </p:cNvSpPr>
          <p:nvPr>
            <p:ph type="dt" sz="quarter" idx="10"/>
          </p:nvPr>
        </p:nvSpPr>
        <p:spPr/>
        <p:txBody>
          <a:bodyPr/>
          <a:lstStyle/>
          <a:p>
            <a:pPr>
              <a:defRPr/>
            </a:pPr>
            <a:r>
              <a:rPr lang="en-US" altLang="zh-CN" smtClean="0"/>
              <a:t>www.capinfo.com.cn                                                                                                                                                                      </a:t>
            </a:r>
            <a:fld id="{06980545-E835-410A-B45F-DA75518F7A41}" type="slidenum">
              <a:rPr lang="zh-CN" altLang="en-US" smtClean="0"/>
              <a:pPr>
                <a:defRPr/>
              </a:pPr>
              <a:t>44</a:t>
            </a:fld>
            <a:endParaRPr lang="en-US" altLang="zh-CN"/>
          </a:p>
        </p:txBody>
      </p:sp>
      <p:sp>
        <p:nvSpPr>
          <p:cNvPr id="6" name="圆角矩形标注 5"/>
          <p:cNvSpPr>
            <a:spLocks noChangeArrowheads="1"/>
          </p:cNvSpPr>
          <p:nvPr/>
        </p:nvSpPr>
        <p:spPr bwMode="auto">
          <a:xfrm>
            <a:off x="142875" y="3286125"/>
            <a:ext cx="3214688" cy="1000125"/>
          </a:xfrm>
          <a:prstGeom prst="wedgeRoundRectCallout">
            <a:avLst>
              <a:gd name="adj1" fmla="val -26384"/>
              <a:gd name="adj2" fmla="val -100796"/>
              <a:gd name="adj3" fmla="val 16667"/>
            </a:avLst>
          </a:prstGeom>
          <a:solidFill>
            <a:schemeClr val="bg1"/>
          </a:solidFill>
          <a:ln w="38100" algn="ctr">
            <a:solidFill>
              <a:srgbClr val="FF0000"/>
            </a:solidFill>
            <a:round/>
            <a:headEnd/>
            <a:tailEnd/>
          </a:ln>
        </p:spPr>
        <p:txBody>
          <a:bodyPr/>
          <a:lstStyle/>
          <a:p>
            <a:r>
              <a:rPr lang="zh-CN" altLang="en-US" sz="2600">
                <a:solidFill>
                  <a:schemeClr val="tx1"/>
                </a:solidFill>
                <a:latin typeface="宋体" pitchFamily="2" charset="-122"/>
                <a:ea typeface="宋体" pitchFamily="2" charset="-122"/>
              </a:rPr>
              <a:t>点击组织机构管理中的机构绑定管理</a:t>
            </a:r>
          </a:p>
        </p:txBody>
      </p:sp>
      <p:pic>
        <p:nvPicPr>
          <p:cNvPr id="4099" name="Picture 3"/>
          <p:cNvPicPr>
            <a:picLocks noChangeAspect="1" noChangeArrowheads="1"/>
          </p:cNvPicPr>
          <p:nvPr/>
        </p:nvPicPr>
        <p:blipFill>
          <a:blip r:embed="rId2" cstate="print"/>
          <a:srcRect/>
          <a:stretch>
            <a:fillRect/>
          </a:stretch>
        </p:blipFill>
        <p:spPr bwMode="auto">
          <a:xfrm>
            <a:off x="0" y="836711"/>
            <a:ext cx="9144000" cy="5256585"/>
          </a:xfrm>
          <a:prstGeom prst="rect">
            <a:avLst/>
          </a:prstGeom>
          <a:noFill/>
          <a:ln w="9525">
            <a:noFill/>
            <a:miter lim="800000"/>
            <a:headEnd/>
            <a:tailEnd/>
          </a:ln>
        </p:spPr>
      </p:pic>
      <p:sp>
        <p:nvSpPr>
          <p:cNvPr id="9" name="圆角矩形标注 4"/>
          <p:cNvSpPr>
            <a:spLocks noChangeArrowheads="1"/>
          </p:cNvSpPr>
          <p:nvPr/>
        </p:nvSpPr>
        <p:spPr bwMode="auto">
          <a:xfrm>
            <a:off x="1763688"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827584" y="350100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机构绑定管理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2867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与京卡机构绑定</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9552AC9-1482-46ED-923B-45158F303D0D}" type="slidenum">
              <a:rPr lang="zh-CN" altLang="en-US" smtClean="0"/>
              <a:pPr>
                <a:defRPr/>
              </a:pPr>
              <a:t>45</a:t>
            </a:fld>
            <a:endParaRPr lang="en-US" altLang="zh-CN"/>
          </a:p>
        </p:txBody>
      </p:sp>
      <p:sp>
        <p:nvSpPr>
          <p:cNvPr id="6" name="矩形标注 5"/>
          <p:cNvSpPr>
            <a:spLocks noChangeArrowheads="1"/>
          </p:cNvSpPr>
          <p:nvPr/>
        </p:nvSpPr>
        <p:spPr bwMode="auto">
          <a:xfrm>
            <a:off x="2771800" y="2708920"/>
            <a:ext cx="2952328" cy="936104"/>
          </a:xfrm>
          <a:prstGeom prst="wedgeRectCallout">
            <a:avLst>
              <a:gd name="adj1" fmla="val 53378"/>
              <a:gd name="adj2" fmla="val -1091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输入将要绑定的互助会基层编号</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6588224" y="2492896"/>
            <a:ext cx="2304256" cy="465035"/>
          </a:xfrm>
          <a:prstGeom prst="wedgeRectCallout">
            <a:avLst>
              <a:gd name="adj1" fmla="val -36170"/>
              <a:gd name="adj2" fmla="val -1886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点击查询按钮</a:t>
            </a:r>
          </a:p>
        </p:txBody>
      </p:sp>
      <p:sp>
        <p:nvSpPr>
          <p:cNvPr id="10" name="矩形 9"/>
          <p:cNvSpPr>
            <a:spLocks noChangeArrowheads="1"/>
          </p:cNvSpPr>
          <p:nvPr/>
        </p:nvSpPr>
        <p:spPr bwMode="auto">
          <a:xfrm>
            <a:off x="2843808" y="5085184"/>
            <a:ext cx="5832648" cy="1296144"/>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各基层与京卡绑定操作，只能由所属代办处完成。</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0" y="836712"/>
            <a:ext cx="9151376" cy="5760640"/>
          </a:xfrm>
          <a:prstGeom prst="rect">
            <a:avLst/>
          </a:prstGeom>
          <a:noFill/>
          <a:ln w="9525">
            <a:noFill/>
            <a:miter lim="800000"/>
            <a:headEnd/>
            <a:tailEnd/>
          </a:ln>
        </p:spPr>
      </p:pic>
      <p:sp>
        <p:nvSpPr>
          <p:cNvPr id="9" name="矩形 8"/>
          <p:cNvSpPr/>
          <p:nvPr/>
        </p:nvSpPr>
        <p:spPr bwMode="auto">
          <a:xfrm>
            <a:off x="2267744" y="2564904"/>
            <a:ext cx="5832648" cy="43204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29698" name="标题 1"/>
          <p:cNvSpPr>
            <a:spLocks noGrp="1"/>
          </p:cNvSpPr>
          <p:nvPr>
            <p:ph type="title"/>
          </p:nvPr>
        </p:nvSpPr>
        <p:spPr/>
        <p:txBody>
          <a:bodyPr/>
          <a:lstStyle/>
          <a:p>
            <a:r>
              <a:rPr lang="en-US" altLang="zh-CN" smtClean="0">
                <a:latin typeface="宋体" pitchFamily="2" charset="-122"/>
                <a:ea typeface="宋体" pitchFamily="2" charset="-122"/>
              </a:rPr>
              <a:t>2.</a:t>
            </a:r>
            <a:r>
              <a:rPr lang="zh-CN" altLang="en-US" smtClean="0">
                <a:latin typeface="宋体" pitchFamily="2" charset="-122"/>
                <a:ea typeface="宋体" pitchFamily="2" charset="-122"/>
              </a:rPr>
              <a:t>组织机构管理</a:t>
            </a:r>
            <a:r>
              <a:rPr lang="en-US" altLang="zh-CN" smtClean="0">
                <a:latin typeface="宋体" pitchFamily="2" charset="-122"/>
                <a:ea typeface="宋体" pitchFamily="2" charset="-122"/>
              </a:rPr>
              <a:t>——</a:t>
            </a:r>
            <a:r>
              <a:rPr lang="zh-CN" altLang="en-US" smtClean="0">
                <a:latin typeface="宋体" pitchFamily="2" charset="-122"/>
                <a:ea typeface="宋体" pitchFamily="2" charset="-122"/>
              </a:rPr>
              <a:t>机构绑定管理</a:t>
            </a:r>
            <a:endParaRPr lang="zh-CN" altLang="en-US"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25341C88-1761-4644-B1AC-A6D34B17260C}" type="slidenum">
              <a:rPr lang="zh-CN" altLang="en-US" smtClean="0"/>
              <a:pPr>
                <a:defRPr/>
              </a:pPr>
              <a:t>46</a:t>
            </a:fld>
            <a:endParaRPr lang="en-US" altLang="zh-CN"/>
          </a:p>
        </p:txBody>
      </p:sp>
      <p:sp>
        <p:nvSpPr>
          <p:cNvPr id="6" name="矩形标注 5"/>
          <p:cNvSpPr>
            <a:spLocks noChangeArrowheads="1"/>
          </p:cNvSpPr>
          <p:nvPr/>
        </p:nvSpPr>
        <p:spPr bwMode="auto">
          <a:xfrm>
            <a:off x="2339752" y="5157192"/>
            <a:ext cx="5072063" cy="1296144"/>
          </a:xfrm>
          <a:prstGeom prst="wedgeRectCallout">
            <a:avLst>
              <a:gd name="adj1" fmla="val -60269"/>
              <a:gd name="adj2" fmla="val -5175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3</a:t>
            </a:r>
            <a:r>
              <a:rPr lang="en-US" altLang="zh-CN" sz="2400" b="0" dirty="0" smtClean="0">
                <a:solidFill>
                  <a:schemeClr val="tx2">
                    <a:lumMod val="95000"/>
                    <a:lumOff val="5000"/>
                  </a:schemeClr>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在左侧京卡</a:t>
            </a:r>
            <a:r>
              <a:rPr lang="zh-CN" altLang="en-US" sz="2400" b="0" dirty="0">
                <a:solidFill>
                  <a:schemeClr val="tx2">
                    <a:lumMod val="95000"/>
                    <a:lumOff val="5000"/>
                  </a:schemeClr>
                </a:solidFill>
                <a:latin typeface="华文中宋" pitchFamily="2" charset="-122"/>
                <a:ea typeface="华文中宋" pitchFamily="2" charset="-122"/>
              </a:rPr>
              <a:t>组织机构</a:t>
            </a:r>
            <a:r>
              <a:rPr lang="zh-CN" altLang="en-US" sz="2400" b="0" dirty="0" smtClean="0">
                <a:solidFill>
                  <a:schemeClr val="tx2">
                    <a:lumMod val="95000"/>
                    <a:lumOff val="5000"/>
                  </a:schemeClr>
                </a:solidFill>
                <a:latin typeface="华文中宋" pitchFamily="2" charset="-122"/>
                <a:ea typeface="华文中宋" pitchFamily="2" charset="-122"/>
              </a:rPr>
              <a:t>列表中，通过输入单位名称搜索或点击</a:t>
            </a:r>
            <a:r>
              <a:rPr lang="en-US" altLang="zh-CN" sz="2400" b="0" dirty="0">
                <a:solidFill>
                  <a:schemeClr val="tx2">
                    <a:lumMod val="95000"/>
                    <a:lumOff val="5000"/>
                  </a:schemeClr>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号逐级展开找到对应的京卡单位信息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矩形标注 7"/>
          <p:cNvSpPr>
            <a:spLocks noChangeArrowheads="1"/>
          </p:cNvSpPr>
          <p:nvPr/>
        </p:nvSpPr>
        <p:spPr bwMode="auto">
          <a:xfrm>
            <a:off x="2339752" y="3501008"/>
            <a:ext cx="3960440" cy="792088"/>
          </a:xfrm>
          <a:prstGeom prst="wedgeRectCallout">
            <a:avLst>
              <a:gd name="adj1" fmla="val -5665"/>
              <a:gd name="adj2" fmla="val -1220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核实将要绑定双方单位信息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标注 9"/>
          <p:cNvSpPr>
            <a:spLocks noChangeArrowheads="1"/>
          </p:cNvSpPr>
          <p:nvPr/>
        </p:nvSpPr>
        <p:spPr bwMode="auto">
          <a:xfrm>
            <a:off x="6660232" y="2420888"/>
            <a:ext cx="2160240" cy="864096"/>
          </a:xfrm>
          <a:prstGeom prst="wedgeRectCallout">
            <a:avLst>
              <a:gd name="adj1" fmla="val 26377"/>
              <a:gd name="adj2" fmla="val -12023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5.</a:t>
            </a:r>
            <a:r>
              <a:rPr lang="zh-CN" altLang="en-US" sz="2400" b="0" dirty="0" smtClean="0">
                <a:solidFill>
                  <a:schemeClr val="tx2">
                    <a:lumMod val="95000"/>
                    <a:lumOff val="5000"/>
                  </a:schemeClr>
                </a:solidFill>
                <a:latin typeface="华文中宋" pitchFamily="2" charset="-122"/>
                <a:ea typeface="华文中宋" pitchFamily="2" charset="-122"/>
              </a:rPr>
              <a:t>点击绑定按钮，进行绑定</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8" grpId="0" animBg="1"/>
      <p:bldP spid="10"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47</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查询机构绑定信息</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查询机构绑定信息</a:t>
            </a:r>
          </a:p>
        </p:txBody>
      </p:sp>
      <p:sp>
        <p:nvSpPr>
          <p:cNvPr id="4" name="日期占位符 3"/>
          <p:cNvSpPr>
            <a:spLocks noGrp="1"/>
          </p:cNvSpPr>
          <p:nvPr>
            <p:ph type="dt" sz="quarter" idx="10"/>
          </p:nvPr>
        </p:nvSpPr>
        <p:spPr/>
        <p:txBody>
          <a:bodyPr/>
          <a:lstStyle/>
          <a:p>
            <a:pPr>
              <a:defRPr/>
            </a:pPr>
            <a:r>
              <a:rPr lang="en-US" altLang="zh-CN" smtClean="0"/>
              <a:t>www.capinfo.com.cn                                                                                                                                                                      </a:t>
            </a:r>
            <a:fld id="{06980545-E835-410A-B45F-DA75518F7A41}" type="slidenum">
              <a:rPr lang="zh-CN" altLang="en-US" smtClean="0"/>
              <a:pPr>
                <a:defRPr/>
              </a:pPr>
              <a:t>48</a:t>
            </a:fld>
            <a:endParaRPr lang="en-US" altLang="zh-CN"/>
          </a:p>
        </p:txBody>
      </p:sp>
      <p:sp>
        <p:nvSpPr>
          <p:cNvPr id="6" name="圆角矩形标注 5"/>
          <p:cNvSpPr>
            <a:spLocks noChangeArrowheads="1"/>
          </p:cNvSpPr>
          <p:nvPr/>
        </p:nvSpPr>
        <p:spPr bwMode="auto">
          <a:xfrm>
            <a:off x="142875" y="3286125"/>
            <a:ext cx="3214688" cy="1000125"/>
          </a:xfrm>
          <a:prstGeom prst="wedgeRoundRectCallout">
            <a:avLst>
              <a:gd name="adj1" fmla="val -26384"/>
              <a:gd name="adj2" fmla="val -100796"/>
              <a:gd name="adj3" fmla="val 16667"/>
            </a:avLst>
          </a:prstGeom>
          <a:solidFill>
            <a:schemeClr val="bg1"/>
          </a:solidFill>
          <a:ln w="38100" algn="ctr">
            <a:solidFill>
              <a:srgbClr val="FF0000"/>
            </a:solidFill>
            <a:round/>
            <a:headEnd/>
            <a:tailEnd/>
          </a:ln>
        </p:spPr>
        <p:txBody>
          <a:bodyPr/>
          <a:lstStyle/>
          <a:p>
            <a:r>
              <a:rPr lang="zh-CN" altLang="en-US" sz="2600">
                <a:solidFill>
                  <a:schemeClr val="tx1"/>
                </a:solidFill>
                <a:latin typeface="宋体" pitchFamily="2" charset="-122"/>
                <a:ea typeface="宋体" pitchFamily="2" charset="-122"/>
              </a:rPr>
              <a:t>点击组织机构管理中的机构绑定管理</a:t>
            </a:r>
          </a:p>
        </p:txBody>
      </p:sp>
      <p:pic>
        <p:nvPicPr>
          <p:cNvPr id="4099" name="Picture 3"/>
          <p:cNvPicPr>
            <a:picLocks noChangeAspect="1" noChangeArrowheads="1"/>
          </p:cNvPicPr>
          <p:nvPr/>
        </p:nvPicPr>
        <p:blipFill>
          <a:blip r:embed="rId2" cstate="print"/>
          <a:srcRect/>
          <a:stretch>
            <a:fillRect/>
          </a:stretch>
        </p:blipFill>
        <p:spPr bwMode="auto">
          <a:xfrm>
            <a:off x="0" y="836712"/>
            <a:ext cx="9144000" cy="5256584"/>
          </a:xfrm>
          <a:prstGeom prst="rect">
            <a:avLst/>
          </a:prstGeom>
          <a:noFill/>
          <a:ln w="9525">
            <a:noFill/>
            <a:miter lim="800000"/>
            <a:headEnd/>
            <a:tailEnd/>
          </a:ln>
        </p:spPr>
      </p:pic>
      <p:sp>
        <p:nvSpPr>
          <p:cNvPr id="9" name="圆角矩形标注 4"/>
          <p:cNvSpPr>
            <a:spLocks noChangeArrowheads="1"/>
          </p:cNvSpPr>
          <p:nvPr/>
        </p:nvSpPr>
        <p:spPr bwMode="auto">
          <a:xfrm>
            <a:off x="1763688"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827584" y="350100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机构绑定管理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836712"/>
            <a:ext cx="9144000" cy="5616624"/>
          </a:xfrm>
          <a:prstGeom prst="rect">
            <a:avLst/>
          </a:prstGeom>
          <a:noFill/>
          <a:ln w="9525">
            <a:noFill/>
            <a:miter lim="800000"/>
            <a:headEnd/>
            <a:tailEnd/>
          </a:ln>
        </p:spPr>
      </p:pic>
      <p:sp>
        <p:nvSpPr>
          <p:cNvPr id="2867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查询机构绑定信息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9552AC9-1482-46ED-923B-45158F303D0D}" type="slidenum">
              <a:rPr lang="zh-CN" altLang="en-US" smtClean="0"/>
              <a:pPr>
                <a:defRPr/>
              </a:pPr>
              <a:t>49</a:t>
            </a:fld>
            <a:endParaRPr lang="en-US" altLang="zh-CN"/>
          </a:p>
        </p:txBody>
      </p:sp>
      <p:sp>
        <p:nvSpPr>
          <p:cNvPr id="6" name="矩形标注 5"/>
          <p:cNvSpPr>
            <a:spLocks noChangeArrowheads="1"/>
          </p:cNvSpPr>
          <p:nvPr/>
        </p:nvSpPr>
        <p:spPr bwMode="auto">
          <a:xfrm>
            <a:off x="2771800" y="2708920"/>
            <a:ext cx="2952328" cy="1584176"/>
          </a:xfrm>
          <a:prstGeom prst="wedgeRectCallout">
            <a:avLst>
              <a:gd name="adj1" fmla="val 59185"/>
              <a:gd name="adj2" fmla="val -892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输入将要查询的互助会基层编号，默认查询出所有所属下级单位绑定信息</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6588224" y="2492896"/>
            <a:ext cx="2304256" cy="465035"/>
          </a:xfrm>
          <a:prstGeom prst="wedgeRectCallout">
            <a:avLst>
              <a:gd name="adj1" fmla="val -36170"/>
              <a:gd name="adj2" fmla="val -1886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点击查询按钮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www.capinfo.com.cn                                                                                                                                                                      </a:t>
            </a:r>
            <a:fld id="{EA7A5B16-BEF4-4199-8C1E-52627D066282}" type="slidenum">
              <a:rPr lang="zh-CN" altLang="en-US" smtClean="0"/>
              <a:pPr>
                <a:defRPr/>
              </a:pPr>
              <a:t>5</a:t>
            </a:fld>
            <a:endParaRPr lang="en-US" altLang="zh-CN" dirty="0"/>
          </a:p>
        </p:txBody>
      </p:sp>
      <p:grpSp>
        <p:nvGrpSpPr>
          <p:cNvPr id="2" name="Group 8"/>
          <p:cNvGrpSpPr>
            <a:grpSpLocks/>
          </p:cNvGrpSpPr>
          <p:nvPr/>
        </p:nvGrpSpPr>
        <p:grpSpPr bwMode="auto">
          <a:xfrm>
            <a:off x="1785918" y="2928934"/>
            <a:ext cx="5428674"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536" y="1899"/>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79"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137" cy="174"/>
            </a:xfrm>
            <a:prstGeom prst="rect">
              <a:avLst/>
            </a:prstGeom>
            <a:noFill/>
            <a:ln w="9525" algn="ctr">
              <a:noFill/>
              <a:miter lim="800000"/>
              <a:headEnd/>
              <a:tailEnd/>
            </a:ln>
          </p:spPr>
          <p:txBody>
            <a:bodyPr>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系统登录</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836712"/>
            <a:ext cx="9144000" cy="5400600"/>
          </a:xfrm>
          <a:prstGeom prst="rect">
            <a:avLst/>
          </a:prstGeom>
          <a:noFill/>
          <a:ln w="9525">
            <a:noFill/>
            <a:miter lim="800000"/>
            <a:headEnd/>
            <a:tailEnd/>
          </a:ln>
        </p:spPr>
      </p:pic>
      <p:sp>
        <p:nvSpPr>
          <p:cNvPr id="9" name="矩形 8"/>
          <p:cNvSpPr/>
          <p:nvPr/>
        </p:nvSpPr>
        <p:spPr bwMode="auto">
          <a:xfrm>
            <a:off x="1907704" y="2996952"/>
            <a:ext cx="3816424" cy="72008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30722"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查询机构绑定信息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D7AFCFD1-72B8-40E1-8EE4-8D78A82145C6}" type="slidenum">
              <a:rPr lang="zh-CN" altLang="en-US" smtClean="0"/>
              <a:pPr>
                <a:defRPr/>
              </a:pPr>
              <a:t>50</a:t>
            </a:fld>
            <a:endParaRPr lang="en-US" altLang="zh-CN"/>
          </a:p>
        </p:txBody>
      </p:sp>
      <p:sp>
        <p:nvSpPr>
          <p:cNvPr id="7" name="矩形标注 6"/>
          <p:cNvSpPr>
            <a:spLocks noChangeArrowheads="1"/>
          </p:cNvSpPr>
          <p:nvPr/>
        </p:nvSpPr>
        <p:spPr bwMode="auto">
          <a:xfrm>
            <a:off x="179512" y="5013177"/>
            <a:ext cx="4214242" cy="1224136"/>
          </a:xfrm>
          <a:prstGeom prst="wedgeRectCallout">
            <a:avLst>
              <a:gd name="adj1" fmla="val 32434"/>
              <a:gd name="adj2" fmla="val -16707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如果已经绑定，将在左侧京卡绑定机构栏显示出对应的京卡单位信息</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51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3</a:t>
              </a:r>
              <a:endParaRPr lang="zh-CN" altLang="en-US" b="0" kern="0" dirty="0">
                <a:solidFill>
                  <a:sysClr val="windowText" lastClr="000000"/>
                </a:solidFill>
                <a:latin typeface="Calibri" pitchFamily="34" charset="0"/>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组织机构管理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与京卡机构解绑</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与京卡机构解绑</a:t>
            </a:r>
          </a:p>
        </p:txBody>
      </p:sp>
      <p:sp>
        <p:nvSpPr>
          <p:cNvPr id="4" name="日期占位符 3"/>
          <p:cNvSpPr>
            <a:spLocks noGrp="1"/>
          </p:cNvSpPr>
          <p:nvPr>
            <p:ph type="dt" sz="quarter" idx="10"/>
          </p:nvPr>
        </p:nvSpPr>
        <p:spPr/>
        <p:txBody>
          <a:bodyPr/>
          <a:lstStyle/>
          <a:p>
            <a:pPr>
              <a:defRPr/>
            </a:pPr>
            <a:r>
              <a:rPr lang="en-US" altLang="zh-CN" smtClean="0"/>
              <a:t>www.capinfo.com.cn                                                                                                                                                                      </a:t>
            </a:r>
            <a:fld id="{06980545-E835-410A-B45F-DA75518F7A41}" type="slidenum">
              <a:rPr lang="zh-CN" altLang="en-US" smtClean="0"/>
              <a:pPr>
                <a:defRPr/>
              </a:pPr>
              <a:t>52</a:t>
            </a:fld>
            <a:endParaRPr lang="en-US" altLang="zh-CN"/>
          </a:p>
        </p:txBody>
      </p:sp>
      <p:sp>
        <p:nvSpPr>
          <p:cNvPr id="6" name="圆角矩形标注 5"/>
          <p:cNvSpPr>
            <a:spLocks noChangeArrowheads="1"/>
          </p:cNvSpPr>
          <p:nvPr/>
        </p:nvSpPr>
        <p:spPr bwMode="auto">
          <a:xfrm>
            <a:off x="142875" y="3286125"/>
            <a:ext cx="3214688" cy="1000125"/>
          </a:xfrm>
          <a:prstGeom prst="wedgeRoundRectCallout">
            <a:avLst>
              <a:gd name="adj1" fmla="val -26384"/>
              <a:gd name="adj2" fmla="val -100796"/>
              <a:gd name="adj3" fmla="val 16667"/>
            </a:avLst>
          </a:prstGeom>
          <a:solidFill>
            <a:schemeClr val="bg1"/>
          </a:solidFill>
          <a:ln w="38100" algn="ctr">
            <a:solidFill>
              <a:srgbClr val="FF0000"/>
            </a:solidFill>
            <a:round/>
            <a:headEnd/>
            <a:tailEnd/>
          </a:ln>
        </p:spPr>
        <p:txBody>
          <a:bodyPr/>
          <a:lstStyle/>
          <a:p>
            <a:r>
              <a:rPr lang="zh-CN" altLang="en-US" sz="2600">
                <a:solidFill>
                  <a:schemeClr val="tx1"/>
                </a:solidFill>
                <a:latin typeface="宋体" pitchFamily="2" charset="-122"/>
                <a:ea typeface="宋体" pitchFamily="2" charset="-122"/>
              </a:rPr>
              <a:t>点击组织机构管理中的机构绑定管理</a:t>
            </a:r>
          </a:p>
        </p:txBody>
      </p:sp>
      <p:pic>
        <p:nvPicPr>
          <p:cNvPr id="4099" name="Picture 3"/>
          <p:cNvPicPr>
            <a:picLocks noChangeAspect="1" noChangeArrowheads="1"/>
          </p:cNvPicPr>
          <p:nvPr/>
        </p:nvPicPr>
        <p:blipFill>
          <a:blip r:embed="rId2" cstate="print"/>
          <a:srcRect/>
          <a:stretch>
            <a:fillRect/>
          </a:stretch>
        </p:blipFill>
        <p:spPr bwMode="auto">
          <a:xfrm>
            <a:off x="0" y="836712"/>
            <a:ext cx="9144000" cy="5256584"/>
          </a:xfrm>
          <a:prstGeom prst="rect">
            <a:avLst/>
          </a:prstGeom>
          <a:noFill/>
          <a:ln w="9525">
            <a:noFill/>
            <a:miter lim="800000"/>
            <a:headEnd/>
            <a:tailEnd/>
          </a:ln>
        </p:spPr>
      </p:pic>
      <p:sp>
        <p:nvSpPr>
          <p:cNvPr id="9" name="圆角矩形标注 4"/>
          <p:cNvSpPr>
            <a:spLocks noChangeArrowheads="1"/>
          </p:cNvSpPr>
          <p:nvPr/>
        </p:nvSpPr>
        <p:spPr bwMode="auto">
          <a:xfrm>
            <a:off x="1763688"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1">
                    <a:lumMod val="60000"/>
                    <a:lumOff val="40000"/>
                  </a:schemeClr>
                </a:solidFill>
                <a:latin typeface="华文中宋" pitchFamily="2" charset="-122"/>
                <a:ea typeface="华文中宋" pitchFamily="2" charset="-122"/>
              </a:rPr>
              <a:t>组织机构</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827584" y="350100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机构绑定管理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28674"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与京卡机构解绑</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F9552AC9-1482-46ED-923B-45158F303D0D}" type="slidenum">
              <a:rPr lang="zh-CN" altLang="en-US" smtClean="0"/>
              <a:pPr>
                <a:defRPr/>
              </a:pPr>
              <a:t>53</a:t>
            </a:fld>
            <a:endParaRPr lang="en-US" altLang="zh-CN"/>
          </a:p>
        </p:txBody>
      </p:sp>
      <p:sp>
        <p:nvSpPr>
          <p:cNvPr id="6" name="矩形标注 5"/>
          <p:cNvSpPr>
            <a:spLocks noChangeArrowheads="1"/>
          </p:cNvSpPr>
          <p:nvPr/>
        </p:nvSpPr>
        <p:spPr bwMode="auto">
          <a:xfrm>
            <a:off x="2771800" y="2708920"/>
            <a:ext cx="2952328" cy="936104"/>
          </a:xfrm>
          <a:prstGeom prst="wedgeRectCallout">
            <a:avLst>
              <a:gd name="adj1" fmla="val 53378"/>
              <a:gd name="adj2" fmla="val -1091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输入将要解除绑定的互助会基层编号</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6588224" y="2492896"/>
            <a:ext cx="2304256" cy="465035"/>
          </a:xfrm>
          <a:prstGeom prst="wedgeRectCallout">
            <a:avLst>
              <a:gd name="adj1" fmla="val -36170"/>
              <a:gd name="adj2" fmla="val -1886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点击查询按钮</a:t>
            </a:r>
          </a:p>
        </p:txBody>
      </p:sp>
      <p:sp>
        <p:nvSpPr>
          <p:cNvPr id="10" name="矩形 9"/>
          <p:cNvSpPr>
            <a:spLocks noChangeArrowheads="1"/>
          </p:cNvSpPr>
          <p:nvPr/>
        </p:nvSpPr>
        <p:spPr bwMode="auto">
          <a:xfrm>
            <a:off x="2843808" y="5085184"/>
            <a:ext cx="5832648" cy="1296144"/>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各基层与京卡解除绑定操作，只能由所属代办处完成。</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836712"/>
            <a:ext cx="9118764" cy="5760640"/>
          </a:xfrm>
          <a:prstGeom prst="rect">
            <a:avLst/>
          </a:prstGeom>
          <a:noFill/>
          <a:ln w="9525">
            <a:noFill/>
            <a:miter lim="800000"/>
            <a:headEnd/>
            <a:tailEnd/>
          </a:ln>
        </p:spPr>
      </p:pic>
      <p:sp>
        <p:nvSpPr>
          <p:cNvPr id="31746"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组织机构管理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与京卡机构解绑</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22C7AFCB-B777-439E-8F4A-E0F4DFD39C2A}" type="slidenum">
              <a:rPr lang="zh-CN" altLang="en-US" smtClean="0"/>
              <a:pPr>
                <a:defRPr/>
              </a:pPr>
              <a:t>54</a:t>
            </a:fld>
            <a:endParaRPr lang="en-US" altLang="zh-CN"/>
          </a:p>
        </p:txBody>
      </p:sp>
      <p:sp>
        <p:nvSpPr>
          <p:cNvPr id="8" name="矩形 7"/>
          <p:cNvSpPr/>
          <p:nvPr/>
        </p:nvSpPr>
        <p:spPr bwMode="auto">
          <a:xfrm>
            <a:off x="2267744" y="2564904"/>
            <a:ext cx="5832648" cy="43204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矩形标注 8"/>
          <p:cNvSpPr>
            <a:spLocks noChangeArrowheads="1"/>
          </p:cNvSpPr>
          <p:nvPr/>
        </p:nvSpPr>
        <p:spPr bwMode="auto">
          <a:xfrm>
            <a:off x="2339752" y="3501008"/>
            <a:ext cx="3960440" cy="792088"/>
          </a:xfrm>
          <a:prstGeom prst="wedgeRectCallout">
            <a:avLst>
              <a:gd name="adj1" fmla="val -5665"/>
              <a:gd name="adj2" fmla="val -1220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核实是否为将要解除绑定的单位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矩形标注 9"/>
          <p:cNvSpPr>
            <a:spLocks noChangeArrowheads="1"/>
          </p:cNvSpPr>
          <p:nvPr/>
        </p:nvSpPr>
        <p:spPr bwMode="auto">
          <a:xfrm>
            <a:off x="6372200" y="2420888"/>
            <a:ext cx="2448272" cy="864096"/>
          </a:xfrm>
          <a:prstGeom prst="wedgeRectCallout">
            <a:avLst>
              <a:gd name="adj1" fmla="val 33873"/>
              <a:gd name="adj2" fmla="val -11913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点击解除绑定按钮，进行解绑</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55</a:t>
            </a:fld>
            <a:endParaRPr lang="en-US" altLang="zh-CN" dirty="0">
              <a:solidFill>
                <a:srgbClr val="FFFFFF"/>
              </a:solidFill>
            </a:endParaRPr>
          </a:p>
        </p:txBody>
      </p:sp>
      <p:grpSp>
        <p:nvGrpSpPr>
          <p:cNvPr id="8"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网上逐个添加新会员</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643471"/>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网上逐个添加新会员</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56</a:t>
            </a:fld>
            <a:endParaRPr lang="en-US" altLang="zh-CN"/>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 y="857232"/>
            <a:ext cx="9144001" cy="4857784"/>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7D05FEE2-20D3-4A5E-8C18-530F2786B67F}" type="slidenum">
              <a:rPr lang="zh-CN" altLang="en-US" smtClean="0"/>
              <a:pPr>
                <a:defRPr/>
              </a:pPr>
              <a:t>57</a:t>
            </a:fld>
            <a:endParaRPr lang="en-US" altLang="zh-CN"/>
          </a:p>
        </p:txBody>
      </p:sp>
      <p:sp>
        <p:nvSpPr>
          <p:cNvPr id="12293" name="圆角矩形标注 5"/>
          <p:cNvSpPr>
            <a:spLocks noChangeArrowheads="1"/>
          </p:cNvSpPr>
          <p:nvPr/>
        </p:nvSpPr>
        <p:spPr bwMode="auto">
          <a:xfrm>
            <a:off x="3357554" y="5143512"/>
            <a:ext cx="5500726" cy="107157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dirty="0" smtClean="0">
                <a:solidFill>
                  <a:schemeClr val="tx1"/>
                </a:solidFill>
                <a:latin typeface="宋体" pitchFamily="2" charset="-122"/>
                <a:ea typeface="宋体" pitchFamily="2" charset="-122"/>
              </a:rPr>
              <a:t>说明：只有</a:t>
            </a:r>
            <a:r>
              <a:rPr lang="zh-CN" altLang="en-US" sz="2400" dirty="0">
                <a:solidFill>
                  <a:schemeClr val="tx1"/>
                </a:solidFill>
                <a:latin typeface="宋体" pitchFamily="2" charset="-122"/>
                <a:ea typeface="宋体" pitchFamily="2" charset="-122"/>
              </a:rPr>
              <a:t>当前单位是最末级单位时才可以添加</a:t>
            </a:r>
            <a:r>
              <a:rPr lang="zh-CN" altLang="en-US" sz="2400" dirty="0" smtClean="0">
                <a:solidFill>
                  <a:schemeClr val="tx1"/>
                </a:solidFill>
                <a:latin typeface="宋体" pitchFamily="2" charset="-122"/>
                <a:ea typeface="宋体" pitchFamily="2" charset="-122"/>
              </a:rPr>
              <a:t>会员。</a:t>
            </a:r>
            <a:endParaRPr lang="zh-CN" altLang="en-US" sz="2400" dirty="0">
              <a:solidFill>
                <a:schemeClr val="tx1"/>
              </a:solidFill>
              <a:latin typeface="宋体" pitchFamily="2" charset="-122"/>
              <a:ea typeface="宋体" pitchFamily="2" charset="-122"/>
            </a:endParaRPr>
          </a:p>
        </p:txBody>
      </p:sp>
      <p:sp>
        <p:nvSpPr>
          <p:cNvPr id="8" name="圆角矩形标注 4"/>
          <p:cNvSpPr>
            <a:spLocks noChangeArrowheads="1"/>
          </p:cNvSpPr>
          <p:nvPr/>
        </p:nvSpPr>
        <p:spPr bwMode="auto">
          <a:xfrm>
            <a:off x="3071802" y="2643183"/>
            <a:ext cx="2448271" cy="571504"/>
          </a:xfrm>
          <a:prstGeom prst="wedgeRectCallout">
            <a:avLst>
              <a:gd name="adj1" fmla="val 51470"/>
              <a:gd name="adj2" fmla="val -16333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点击添加按钮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293"/>
                                        </p:tgtEl>
                                        <p:attrNameLst>
                                          <p:attrName>style.visibility</p:attrName>
                                        </p:attrNameLst>
                                      </p:cBhvr>
                                      <p:to>
                                        <p:strVal val="visible"/>
                                      </p:to>
                                    </p:set>
                                    <p:animEffect transition="in" filter="blinds(horizontal)">
                                      <p:cBhvr>
                                        <p:cTn id="11"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37890"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A35E3D02-5BD4-48FF-973A-438649352643}" type="slidenum">
              <a:rPr lang="zh-CN" altLang="en-US" smtClean="0"/>
              <a:pPr>
                <a:defRPr/>
              </a:pPr>
              <a:t>58</a:t>
            </a:fld>
            <a:endParaRPr lang="en-US" altLang="zh-CN"/>
          </a:p>
        </p:txBody>
      </p:sp>
      <p:sp>
        <p:nvSpPr>
          <p:cNvPr id="6" name="矩形 5"/>
          <p:cNvSpPr>
            <a:spLocks noChangeArrowheads="1"/>
          </p:cNvSpPr>
          <p:nvPr/>
        </p:nvSpPr>
        <p:spPr bwMode="auto">
          <a:xfrm>
            <a:off x="214282" y="5000636"/>
            <a:ext cx="3000375" cy="1428750"/>
          </a:xfrm>
          <a:prstGeom prst="rect">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1"/>
                </a:solidFill>
                <a:latin typeface="华文中宋" pitchFamily="2" charset="-122"/>
                <a:ea typeface="华文中宋" pitchFamily="2" charset="-122"/>
              </a:rPr>
              <a:t>１</a:t>
            </a:r>
            <a:r>
              <a:rPr lang="en-US" altLang="zh-CN" sz="2400" b="0" dirty="0" smtClean="0">
                <a:solidFill>
                  <a:schemeClr val="tx1"/>
                </a:solidFill>
                <a:latin typeface="华文中宋" pitchFamily="2" charset="-122"/>
                <a:ea typeface="华文中宋" pitchFamily="2" charset="-122"/>
              </a:rPr>
              <a:t>.</a:t>
            </a:r>
            <a:r>
              <a:rPr lang="zh-CN" altLang="en-US" sz="2400" b="0" dirty="0" smtClean="0">
                <a:solidFill>
                  <a:schemeClr val="tx1"/>
                </a:solidFill>
                <a:latin typeface="华文中宋" pitchFamily="2" charset="-122"/>
                <a:ea typeface="华文中宋" pitchFamily="2" charset="-122"/>
              </a:rPr>
              <a:t>将会员信息中的各项信息填上，其中带＊号的是必填项。</a:t>
            </a:r>
          </a:p>
        </p:txBody>
      </p:sp>
      <p:sp>
        <p:nvSpPr>
          <p:cNvPr id="11" name="AutoShape 6"/>
          <p:cNvSpPr>
            <a:spLocks noChangeArrowheads="1"/>
          </p:cNvSpPr>
          <p:nvPr/>
        </p:nvSpPr>
        <p:spPr bwMode="auto">
          <a:xfrm>
            <a:off x="4000496" y="3143248"/>
            <a:ext cx="3000396" cy="923330"/>
          </a:xfrm>
          <a:prstGeom prst="wedgeRectCallout">
            <a:avLst>
              <a:gd name="adj1" fmla="val -37882"/>
              <a:gd name="adj2" fmla="val -10361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rPr>
              <a:t>2</a:t>
            </a:r>
            <a:r>
              <a:rPr kumimoji="0" lang="en-US" altLang="zh-CN" sz="1800" b="0" i="0" u="none" strike="noStrike" kern="0" cap="none" spc="0" normalizeH="0" baseline="0" noProof="0" dirty="0" smtClean="0">
                <a:ln>
                  <a:noFill/>
                </a:ln>
                <a:solidFill>
                  <a:sysClr val="windowText" lastClr="000000"/>
                </a:solidFill>
                <a:effectLst/>
                <a:uLnTx/>
                <a:uFillTx/>
              </a:rPr>
              <a:t>.</a:t>
            </a:r>
            <a:r>
              <a:rPr kumimoji="0" lang="zh-CN" altLang="en-US" sz="1800" b="0" i="0" u="none" strike="noStrike" kern="0" cap="none" spc="0" normalizeH="0" baseline="0" noProof="0" dirty="0" smtClean="0">
                <a:ln>
                  <a:noFill/>
                </a:ln>
                <a:solidFill>
                  <a:sysClr val="windowText" lastClr="000000"/>
                </a:solidFill>
                <a:effectLst/>
                <a:uLnTx/>
                <a:uFillTx/>
              </a:rPr>
              <a:t> 点击</a:t>
            </a:r>
            <a:r>
              <a:rPr kumimoji="0" lang="zh-CN" altLang="en-US" sz="1800" b="1" i="0" u="none" strike="noStrike" kern="0" cap="none" spc="0" normalizeH="0" baseline="0" noProof="0" dirty="0">
                <a:ln>
                  <a:noFill/>
                </a:ln>
                <a:solidFill>
                  <a:srgbClr val="003399"/>
                </a:solidFill>
                <a:effectLst/>
                <a:uLnTx/>
                <a:uFillTx/>
              </a:rPr>
              <a:t>保存并创建下一个</a:t>
            </a:r>
            <a:r>
              <a:rPr kumimoji="0" lang="zh-CN" altLang="en-US" sz="1800" b="0" i="0" u="none" strike="noStrike" kern="0" cap="none" spc="0" normalizeH="0" baseline="0" noProof="0" dirty="0">
                <a:ln>
                  <a:noFill/>
                </a:ln>
                <a:solidFill>
                  <a:sysClr val="windowText" lastClr="000000"/>
                </a:solidFill>
                <a:effectLst/>
                <a:uLnTx/>
                <a:uFillTx/>
              </a:rPr>
              <a:t>按钮，将继续录入下一个新会员。</a:t>
            </a:r>
          </a:p>
        </p:txBody>
      </p:sp>
      <p:sp>
        <p:nvSpPr>
          <p:cNvPr id="12" name="AutoShape 10"/>
          <p:cNvSpPr>
            <a:spLocks noChangeArrowheads="1"/>
          </p:cNvSpPr>
          <p:nvPr/>
        </p:nvSpPr>
        <p:spPr bwMode="auto">
          <a:xfrm>
            <a:off x="5143504" y="3000372"/>
            <a:ext cx="2786082" cy="646331"/>
          </a:xfrm>
          <a:prstGeom prst="wedgeRectCallout">
            <a:avLst>
              <a:gd name="adj1" fmla="val -40199"/>
              <a:gd name="adj2" fmla="val -10452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rPr>
              <a:t>2</a:t>
            </a:r>
            <a:r>
              <a:rPr kumimoji="0" lang="en-US" altLang="zh-CN" sz="1800" b="0" i="0" u="none" strike="noStrike" kern="0" cap="none" spc="0" normalizeH="0" baseline="0" noProof="0" dirty="0" smtClean="0">
                <a:ln>
                  <a:noFill/>
                </a:ln>
                <a:solidFill>
                  <a:sysClr val="windowText" lastClr="000000"/>
                </a:solidFill>
                <a:effectLst/>
                <a:uLnTx/>
                <a:uFillTx/>
              </a:rPr>
              <a:t>.</a:t>
            </a:r>
            <a:r>
              <a:rPr kumimoji="0" lang="zh-CN" altLang="en-US" sz="1800" b="0" i="0" u="none" strike="noStrike" kern="0" cap="none" spc="0" normalizeH="0" baseline="0" noProof="0" dirty="0" smtClean="0">
                <a:ln>
                  <a:noFill/>
                </a:ln>
                <a:solidFill>
                  <a:sysClr val="windowText" lastClr="000000"/>
                </a:solidFill>
                <a:effectLst/>
                <a:uLnTx/>
                <a:uFillTx/>
              </a:rPr>
              <a:t>点击</a:t>
            </a:r>
            <a:r>
              <a:rPr kumimoji="0" lang="zh-CN" altLang="en-US" sz="1800" b="1" i="0" u="none" strike="noStrike" kern="0" cap="none" spc="0" normalizeH="0" baseline="0" noProof="0" dirty="0">
                <a:ln>
                  <a:noFill/>
                </a:ln>
                <a:solidFill>
                  <a:srgbClr val="003399"/>
                </a:solidFill>
                <a:effectLst/>
                <a:uLnTx/>
                <a:uFillTx/>
              </a:rPr>
              <a:t>保存退出</a:t>
            </a:r>
            <a:r>
              <a:rPr kumimoji="0" lang="zh-CN" altLang="en-US" sz="1800" b="0" i="0" u="none" strike="noStrike" kern="0" cap="none" spc="0" normalizeH="0" baseline="0" noProof="0" dirty="0">
                <a:ln>
                  <a:noFill/>
                </a:ln>
                <a:solidFill>
                  <a:sysClr val="windowText" lastClr="000000"/>
                </a:solidFill>
                <a:effectLst/>
                <a:uLnTx/>
                <a:uFillTx/>
              </a:rPr>
              <a:t>按钮，将结束新会员录入。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1"/>
                                        </p:tgtEl>
                                        <p:attrNameLst>
                                          <p:attrName>style.visibility</p:attrName>
                                        </p:attrNameLst>
                                      </p:cBhvr>
                                      <p:to>
                                        <p:strVal val="hidden"/>
                                      </p:to>
                                    </p:set>
                                  </p:childTnLst>
                                </p:cTn>
                              </p:par>
                            </p:childTnLst>
                          </p:cTn>
                        </p:par>
                        <p:par>
                          <p:cTn id="17" fill="hold">
                            <p:stCondLst>
                              <p:cond delay="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1" grpId="1" animBg="1"/>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网上逐个添加新会员</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59</a:t>
            </a:fld>
            <a:endParaRPr lang="en-US" altLang="zh-CN"/>
          </a:p>
        </p:txBody>
      </p:sp>
      <p:sp>
        <p:nvSpPr>
          <p:cNvPr id="12" name="AutoShape 4"/>
          <p:cNvSpPr>
            <a:spLocks noChangeArrowheads="1"/>
          </p:cNvSpPr>
          <p:nvPr/>
        </p:nvSpPr>
        <p:spPr bwMode="auto">
          <a:xfrm>
            <a:off x="571472" y="5143512"/>
            <a:ext cx="3887788" cy="841375"/>
          </a:xfrm>
          <a:prstGeom prst="wedgeRectCallout">
            <a:avLst>
              <a:gd name="adj1" fmla="val 40324"/>
              <a:gd name="adj2" fmla="val -10660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确定</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按钮，将继续录入该新会员。</a:t>
            </a:r>
          </a:p>
        </p:txBody>
      </p:sp>
      <p:sp>
        <p:nvSpPr>
          <p:cNvPr id="13" name="AutoShape 5"/>
          <p:cNvSpPr>
            <a:spLocks noChangeArrowheads="1"/>
          </p:cNvSpPr>
          <p:nvPr/>
        </p:nvSpPr>
        <p:spPr bwMode="auto">
          <a:xfrm>
            <a:off x="4857752" y="5143512"/>
            <a:ext cx="4032250" cy="841375"/>
          </a:xfrm>
          <a:prstGeom prst="wedgeRectCallout">
            <a:avLst>
              <a:gd name="adj1" fmla="val -40199"/>
              <a:gd name="adj2" fmla="val -10452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取消</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按钮，将取消该新会员录入。</a:t>
            </a:r>
          </a:p>
        </p:txBody>
      </p:sp>
      <p:sp>
        <p:nvSpPr>
          <p:cNvPr id="15" name="AutoShape 7"/>
          <p:cNvSpPr>
            <a:spLocks noChangeArrowheads="1"/>
          </p:cNvSpPr>
          <p:nvPr/>
        </p:nvSpPr>
        <p:spPr bwMode="auto">
          <a:xfrm>
            <a:off x="3071802" y="1214422"/>
            <a:ext cx="5534035" cy="1323439"/>
          </a:xfrm>
          <a:prstGeom prst="rect">
            <a:avLst/>
          </a:prstGeom>
          <a:solidFill>
            <a:srgbClr val="E5E5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3300"/>
                </a:solidFill>
                <a:effectLst/>
                <a:uLnTx/>
                <a:uFillTx/>
                <a:latin typeface="华文中宋" pitchFamily="2" charset="-122"/>
                <a:ea typeface="华文中宋" pitchFamily="2" charset="-122"/>
              </a:rPr>
              <a:t>提示：</a:t>
            </a:r>
            <a:r>
              <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如果入会人员年龄，女性大于</a:t>
            </a:r>
            <a:r>
              <a:rPr kumimoji="0" lang="en-US" altLang="zh-CN"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55</a:t>
            </a:r>
            <a:r>
              <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岁、男性大于</a:t>
            </a:r>
            <a:r>
              <a:rPr kumimoji="0" lang="en-US" altLang="zh-CN"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60</a:t>
            </a:r>
            <a:r>
              <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岁，系统将给出提示，请先确认入会人员为在职职工，未办理退休手续，再进行入会操作</a:t>
            </a:r>
            <a:r>
              <a:rPr kumimoji="0" lang="zh-CN" altLang="en-US" sz="20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。如果男女</a:t>
            </a:r>
            <a:r>
              <a:rPr kumimoji="0" lang="en-US" altLang="zh-CN" sz="20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65</a:t>
            </a:r>
            <a:r>
              <a:rPr kumimoji="0" lang="zh-CN" altLang="en-US" sz="20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岁以上将不能入会和参保。</a:t>
            </a:r>
            <a:endParaRPr kumimoji="0" lang="zh-CN" altLang="en-US" sz="20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2"/>
                                        </p:tgtEl>
                                        <p:attrNameLst>
                                          <p:attrName>style.visibility</p:attrName>
                                        </p:attrNameLst>
                                      </p:cBhvr>
                                      <p:to>
                                        <p:strVal val="hidden"/>
                                      </p:to>
                                    </p:set>
                                  </p:childTnLst>
                                </p:cTn>
                              </p:par>
                            </p:childTnLst>
                          </p:cTn>
                        </p:par>
                        <p:par>
                          <p:cTn id="12" fill="hold">
                            <p:stCondLst>
                              <p:cond delay="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p>
        </p:txBody>
      </p:sp>
      <p:pic>
        <p:nvPicPr>
          <p:cNvPr id="6147" name="内容占位符 4" descr="桌面.jpg"/>
          <p:cNvPicPr>
            <a:picLocks noGrp="1" noChangeAspect="1"/>
          </p:cNvPicPr>
          <p:nvPr>
            <p:ph idx="1"/>
          </p:nvPr>
        </p:nvPicPr>
        <p:blipFill>
          <a:blip r:embed="rId2" cstate="print"/>
          <a:srcRect/>
          <a:stretch>
            <a:fillRect/>
          </a:stretch>
        </p:blipFill>
        <p:spPr>
          <a:xfrm>
            <a:off x="0" y="860425"/>
            <a:ext cx="9143999" cy="5732463"/>
          </a:xfrm>
        </p:spPr>
      </p:pic>
      <p:sp>
        <p:nvSpPr>
          <p:cNvPr id="4" name="日期占位符 3"/>
          <p:cNvSpPr>
            <a:spLocks noGrp="1"/>
          </p:cNvSpPr>
          <p:nvPr>
            <p:ph type="dt" sz="quarter" idx="10"/>
          </p:nvPr>
        </p:nvSpPr>
        <p:spPr/>
        <p:txBody>
          <a:bodyPr/>
          <a:lstStyle/>
          <a:p>
            <a:pPr>
              <a:defRPr/>
            </a:pPr>
            <a:r>
              <a:rPr lang="en-US" altLang="zh-CN" smtClean="0"/>
              <a:t>www.capinfo.com.cn                                                                                                                                                                      </a:t>
            </a:r>
            <a:fld id="{5292FE22-BE7C-4E3E-BC38-B733A1AF3CB3}" type="slidenum">
              <a:rPr lang="zh-CN" altLang="en-US" smtClean="0"/>
              <a:pPr>
                <a:defRPr/>
              </a:pPr>
              <a:t>6</a:t>
            </a:fld>
            <a:endParaRPr lang="en-US" altLang="zh-CN"/>
          </a:p>
        </p:txBody>
      </p:sp>
      <p:sp>
        <p:nvSpPr>
          <p:cNvPr id="6" name="矩形标注 5"/>
          <p:cNvSpPr>
            <a:spLocks noChangeArrowheads="1"/>
          </p:cNvSpPr>
          <p:nvPr/>
        </p:nvSpPr>
        <p:spPr bwMode="auto">
          <a:xfrm>
            <a:off x="357158" y="4286256"/>
            <a:ext cx="3566770" cy="1014952"/>
          </a:xfrm>
          <a:prstGeom prst="wedgeRectCallout">
            <a:avLst>
              <a:gd name="adj1" fmla="val -49149"/>
              <a:gd name="adj2" fmla="val -1132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kern="0" dirty="0" smtClean="0">
                <a:solidFill>
                  <a:sysClr val="windowText" lastClr="000000"/>
                </a:solidFill>
                <a:latin typeface="华文中宋" pitchFamily="2" charset="-122"/>
                <a:ea typeface="华文中宋" pitchFamily="2" charset="-122"/>
              </a:rPr>
              <a:t>用鼠标左键双击</a:t>
            </a:r>
            <a:r>
              <a:rPr lang="en-US" altLang="zh-CN" sz="2400" kern="0" dirty="0" smtClean="0">
                <a:solidFill>
                  <a:srgbClr val="000099"/>
                </a:solidFill>
                <a:latin typeface="华文中宋" pitchFamily="2" charset="-122"/>
                <a:ea typeface="华文中宋" pitchFamily="2" charset="-122"/>
              </a:rPr>
              <a:t>IE</a:t>
            </a:r>
            <a:r>
              <a:rPr lang="zh-CN" altLang="en-US" sz="2400" b="0" kern="0" dirty="0" smtClean="0">
                <a:solidFill>
                  <a:sysClr val="windowText" lastClr="000000"/>
                </a:solidFill>
                <a:latin typeface="华文中宋" pitchFamily="2" charset="-122"/>
                <a:ea typeface="华文中宋" pitchFamily="2" charset="-122"/>
              </a:rPr>
              <a:t>浏览器图标，启动</a:t>
            </a:r>
            <a:r>
              <a:rPr lang="en-US" altLang="zh-CN" sz="2400" kern="0" dirty="0" smtClean="0">
                <a:solidFill>
                  <a:srgbClr val="003399"/>
                </a:solidFill>
                <a:latin typeface="华文中宋" pitchFamily="2" charset="-122"/>
                <a:ea typeface="华文中宋" pitchFamily="2" charset="-122"/>
              </a:rPr>
              <a:t>IE</a:t>
            </a:r>
            <a:r>
              <a:rPr lang="zh-CN" altLang="en-US" sz="2400" b="0" kern="0" dirty="0" smtClean="0">
                <a:solidFill>
                  <a:sysClr val="windowText" lastClr="000000"/>
                </a:solidFill>
                <a:latin typeface="华文中宋" pitchFamily="2" charset="-122"/>
                <a:ea typeface="华文中宋" pitchFamily="2" charset="-122"/>
              </a:rPr>
              <a:t>浏览器。</a:t>
            </a:r>
          </a:p>
          <a:p>
            <a:pPr lvl="0"/>
            <a:endParaRPr lang="zh-CN" altLang="en-US" sz="2600" dirty="0">
              <a:solidFill>
                <a:schemeClr val="tx1"/>
              </a:solidFill>
              <a:latin typeface="宋体" pitchFamily="2" charset="-122"/>
              <a:ea typeface="宋体" pitchFamily="2" charset="-122"/>
            </a:endParaRPr>
          </a:p>
        </p:txBody>
      </p:sp>
      <p:sp>
        <p:nvSpPr>
          <p:cNvPr id="8" name="AutoShape 8"/>
          <p:cNvSpPr>
            <a:spLocks noChangeArrowheads="1"/>
          </p:cNvSpPr>
          <p:nvPr/>
        </p:nvSpPr>
        <p:spPr bwMode="auto">
          <a:xfrm>
            <a:off x="4211960" y="1628800"/>
            <a:ext cx="4032250" cy="1571625"/>
          </a:xfrm>
          <a:prstGeom prst="rect">
            <a:avLst/>
          </a:prstGeom>
          <a:solidFill>
            <a:srgbClr val="E5E5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提示：请使用微软视窗操作系统自带的</a:t>
            </a:r>
            <a:r>
              <a:rPr kumimoji="0" lang="en-US" altLang="zh-CN" sz="2400" b="0" i="0" u="none" strike="noStrike" kern="0" cap="none" spc="0" normalizeH="0" baseline="0" noProof="0" dirty="0">
                <a:ln>
                  <a:noFill/>
                </a:ln>
                <a:solidFill>
                  <a:sysClr val="windowText" lastClr="000000"/>
                </a:solidFill>
                <a:effectLst/>
                <a:uLnTx/>
                <a:uFillTx/>
              </a:rPr>
              <a:t>IE</a:t>
            </a:r>
            <a:r>
              <a:rPr kumimoji="0" lang="zh-CN" altLang="en-US" sz="2400" b="0" i="0" u="none" strike="noStrike" kern="0" cap="none" spc="0" normalizeH="0" baseline="0" noProof="0" dirty="0">
                <a:ln>
                  <a:noFill/>
                </a:ln>
                <a:solidFill>
                  <a:sysClr val="windowText" lastClr="000000"/>
                </a:solidFill>
                <a:effectLst/>
                <a:uLnTx/>
                <a:uFillTx/>
              </a:rPr>
              <a:t>浏览器，使用其他浏览器将不能</a:t>
            </a:r>
            <a:r>
              <a:rPr kumimoji="0" lang="zh-CN" altLang="en-US" sz="2400" b="0" i="0" u="none" strike="noStrike" kern="0" cap="none" spc="0" normalizeH="0" baseline="0" noProof="0" dirty="0" smtClean="0">
                <a:ln>
                  <a:noFill/>
                </a:ln>
                <a:solidFill>
                  <a:sysClr val="windowText" lastClr="000000"/>
                </a:solidFill>
                <a:effectLst/>
                <a:uLnTx/>
                <a:uFillTx/>
              </a:rPr>
              <a:t>保证业务</a:t>
            </a:r>
            <a:r>
              <a:rPr kumimoji="0" lang="zh-CN" altLang="en-US" sz="2400" b="0" i="0" u="none" strike="noStrike" kern="0" cap="none" spc="0" normalizeH="0" baseline="0" noProof="0" dirty="0">
                <a:ln>
                  <a:noFill/>
                </a:ln>
                <a:solidFill>
                  <a:sysClr val="windowText" lastClr="000000"/>
                </a:solidFill>
                <a:effectLst/>
                <a:uLnTx/>
                <a:uFillTx/>
              </a:rPr>
              <a:t>系统的正常使用。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60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模板批量添加新会员</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7D05FEE2-20D3-4A5E-8C18-530F2786B67F}" type="slidenum">
              <a:rPr lang="zh-CN" altLang="en-US" smtClean="0"/>
              <a:pPr>
                <a:defRPr/>
              </a:pPr>
              <a:t>61</a:t>
            </a:fld>
            <a:endParaRPr lang="en-US" altLang="zh-CN"/>
          </a:p>
        </p:txBody>
      </p:sp>
      <p:pic>
        <p:nvPicPr>
          <p:cNvPr id="1026" name="Picture 2"/>
          <p:cNvPicPr>
            <a:picLocks noChangeAspect="1" noChangeArrowheads="1"/>
          </p:cNvPicPr>
          <p:nvPr/>
        </p:nvPicPr>
        <p:blipFill>
          <a:blip r:embed="rId2" cstate="print"/>
          <a:srcRect/>
          <a:stretch>
            <a:fillRect/>
          </a:stretch>
        </p:blipFill>
        <p:spPr bwMode="auto">
          <a:xfrm>
            <a:off x="428596" y="1214422"/>
            <a:ext cx="4143375" cy="3448050"/>
          </a:xfrm>
          <a:prstGeom prst="rect">
            <a:avLst/>
          </a:prstGeom>
          <a:noFill/>
          <a:ln w="9525">
            <a:noFill/>
            <a:miter lim="800000"/>
            <a:headEnd/>
            <a:tailEnd/>
          </a:ln>
          <a:effectLst/>
        </p:spPr>
      </p:pic>
      <p:sp>
        <p:nvSpPr>
          <p:cNvPr id="9" name="矩形标注 8"/>
          <p:cNvSpPr>
            <a:spLocks noChangeArrowheads="1"/>
          </p:cNvSpPr>
          <p:nvPr/>
        </p:nvSpPr>
        <p:spPr bwMode="auto">
          <a:xfrm>
            <a:off x="4929190" y="4286256"/>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1"/>
                </a:solidFill>
                <a:latin typeface="华文中宋" pitchFamily="2" charset="-122"/>
                <a:ea typeface="华文中宋" pitchFamily="2" charset="-122"/>
              </a:rPr>
              <a:t>１</a:t>
            </a:r>
            <a:r>
              <a:rPr lang="en-US" altLang="zh-CN" sz="2400" b="0" dirty="0" smtClean="0">
                <a:solidFill>
                  <a:schemeClr val="tx1"/>
                </a:solidFill>
                <a:latin typeface="华文中宋" pitchFamily="2" charset="-122"/>
                <a:ea typeface="华文中宋" pitchFamily="2" charset="-122"/>
              </a:rPr>
              <a:t>.</a:t>
            </a:r>
            <a:r>
              <a:rPr lang="zh-CN" altLang="en-US" sz="2400" b="0" dirty="0" smtClean="0">
                <a:solidFill>
                  <a:schemeClr val="tx1"/>
                </a:solidFill>
                <a:latin typeface="华文中宋" pitchFamily="2" charset="-122"/>
                <a:ea typeface="华文中宋" pitchFamily="2" charset="-122"/>
              </a:rPr>
              <a:t>使用微软</a:t>
            </a:r>
            <a:r>
              <a:rPr lang="en-US" altLang="zh-CN" sz="2400" b="0" dirty="0" smtClean="0">
                <a:solidFill>
                  <a:schemeClr val="tx1"/>
                </a:solidFill>
                <a:latin typeface="华文中宋" pitchFamily="2" charset="-122"/>
                <a:ea typeface="华文中宋" pitchFamily="2" charset="-122"/>
              </a:rPr>
              <a:t>Excel 2003</a:t>
            </a:r>
            <a:r>
              <a:rPr lang="zh-CN" altLang="en-US" sz="2400" b="0" dirty="0" smtClean="0">
                <a:solidFill>
                  <a:schemeClr val="tx1"/>
                </a:solidFill>
                <a:latin typeface="华文中宋" pitchFamily="2" charset="-122"/>
                <a:ea typeface="华文中宋" pitchFamily="2" charset="-122"/>
              </a:rPr>
              <a:t>办公软件按照入会模板格式将会员信息录入保存。</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62</a:t>
            </a:fld>
            <a:endParaRPr lang="en-US" altLang="zh-CN" dirty="0"/>
          </a:p>
        </p:txBody>
      </p:sp>
      <p:pic>
        <p:nvPicPr>
          <p:cNvPr id="2050" name="Picture 2"/>
          <p:cNvPicPr>
            <a:picLocks noChangeAspect="1" noChangeArrowheads="1"/>
          </p:cNvPicPr>
          <p:nvPr/>
        </p:nvPicPr>
        <p:blipFill>
          <a:blip r:embed="rId2" cstate="print"/>
          <a:srcRect/>
          <a:stretch>
            <a:fillRect/>
          </a:stretch>
        </p:blipFill>
        <p:spPr bwMode="auto">
          <a:xfrm>
            <a:off x="-1" y="857232"/>
            <a:ext cx="9144065" cy="5715040"/>
          </a:xfrm>
          <a:prstGeom prst="rect">
            <a:avLst/>
          </a:prstGeom>
          <a:noFill/>
          <a:ln w="9525">
            <a:noFill/>
            <a:miter lim="800000"/>
            <a:headEnd/>
            <a:tailEnd/>
          </a:ln>
          <a:effectLst/>
        </p:spPr>
      </p:pic>
      <p:sp>
        <p:nvSpPr>
          <p:cNvPr id="7" name="圆角矩形标注 4"/>
          <p:cNvSpPr>
            <a:spLocks noChangeArrowheads="1"/>
          </p:cNvSpPr>
          <p:nvPr/>
        </p:nvSpPr>
        <p:spPr bwMode="auto">
          <a:xfrm>
            <a:off x="1142976" y="2285992"/>
            <a:ext cx="2448271" cy="1008111"/>
          </a:xfrm>
          <a:prstGeom prst="wedgeRectCallout">
            <a:avLst>
              <a:gd name="adj1" fmla="val 57197"/>
              <a:gd name="adj2" fmla="val -10654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点击批量业务管理菜单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4500562" y="2643182"/>
            <a:ext cx="2643206" cy="714379"/>
          </a:xfrm>
          <a:prstGeom prst="wedgeRectCallout">
            <a:avLst>
              <a:gd name="adj1" fmla="val -47257"/>
              <a:gd name="adj2" fmla="val -1411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点击批量入会</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63</a:t>
            </a:fld>
            <a:endParaRPr lang="en-US" altLang="zh-CN" dirty="0"/>
          </a:p>
        </p:txBody>
      </p:sp>
      <p:sp>
        <p:nvSpPr>
          <p:cNvPr id="7" name="圆角矩形标注 4"/>
          <p:cNvSpPr>
            <a:spLocks noChangeArrowheads="1"/>
          </p:cNvSpPr>
          <p:nvPr/>
        </p:nvSpPr>
        <p:spPr bwMode="auto">
          <a:xfrm>
            <a:off x="1214414" y="4000504"/>
            <a:ext cx="2500330" cy="642942"/>
          </a:xfrm>
          <a:prstGeom prst="wedgeRectCallout">
            <a:avLst>
              <a:gd name="adj1" fmla="val 52945"/>
              <a:gd name="adj2" fmla="val -1371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点击浏览按钮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1785918" y="1214422"/>
            <a:ext cx="1857388" cy="857256"/>
          </a:xfrm>
          <a:prstGeom prst="wedgeRectCallout">
            <a:avLst>
              <a:gd name="adj1" fmla="val -57592"/>
              <a:gd name="adj2" fmla="val 803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点击入会单选钮</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64</a:t>
            </a:fld>
            <a:endParaRPr lang="en-US" altLang="zh-CN" dirty="0"/>
          </a:p>
        </p:txBody>
      </p:sp>
      <p:pic>
        <p:nvPicPr>
          <p:cNvPr id="3078" name="Picture 6"/>
          <p:cNvPicPr>
            <a:picLocks noChangeAspect="1" noChangeArrowheads="1"/>
          </p:cNvPicPr>
          <p:nvPr/>
        </p:nvPicPr>
        <p:blipFill>
          <a:blip r:embed="rId3" cstate="print"/>
          <a:srcRect/>
          <a:stretch>
            <a:fillRect/>
          </a:stretch>
        </p:blipFill>
        <p:spPr bwMode="auto">
          <a:xfrm>
            <a:off x="1785918" y="1571612"/>
            <a:ext cx="5916417" cy="3571899"/>
          </a:xfrm>
          <a:prstGeom prst="rect">
            <a:avLst/>
          </a:prstGeom>
          <a:noFill/>
          <a:ln w="9525">
            <a:noFill/>
            <a:miter lim="800000"/>
            <a:headEnd/>
            <a:tailEnd/>
          </a:ln>
          <a:effectLst/>
        </p:spPr>
      </p:pic>
      <p:sp>
        <p:nvSpPr>
          <p:cNvPr id="15" name="AutoShape 4"/>
          <p:cNvSpPr>
            <a:spLocks noChangeArrowheads="1"/>
          </p:cNvSpPr>
          <p:nvPr/>
        </p:nvSpPr>
        <p:spPr bwMode="auto">
          <a:xfrm>
            <a:off x="357158" y="1285860"/>
            <a:ext cx="3384550" cy="830997"/>
          </a:xfrm>
          <a:prstGeom prst="wedgeRectCallout">
            <a:avLst>
              <a:gd name="adj1" fmla="val 39790"/>
              <a:gd name="adj2" fmla="val 15101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点击左侧查找范围各项，</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找到文件所在位置。</a:t>
            </a:r>
          </a:p>
        </p:txBody>
      </p:sp>
      <p:sp>
        <p:nvSpPr>
          <p:cNvPr id="16" name="AutoShape 5"/>
          <p:cNvSpPr>
            <a:spLocks noChangeArrowheads="1"/>
          </p:cNvSpPr>
          <p:nvPr/>
        </p:nvSpPr>
        <p:spPr bwMode="auto">
          <a:xfrm>
            <a:off x="5327650" y="2500306"/>
            <a:ext cx="3030564" cy="841375"/>
          </a:xfrm>
          <a:prstGeom prst="wedgeRectCallout">
            <a:avLst>
              <a:gd name="adj1" fmla="val -47280"/>
              <a:gd name="adj2" fmla="val 10037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２</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要导入的</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批量入会模板</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文件名。</a:t>
            </a:r>
          </a:p>
        </p:txBody>
      </p:sp>
      <p:sp>
        <p:nvSpPr>
          <p:cNvPr id="17" name="AutoShape 6"/>
          <p:cNvSpPr>
            <a:spLocks noChangeArrowheads="1"/>
          </p:cNvSpPr>
          <p:nvPr/>
        </p:nvSpPr>
        <p:spPr bwMode="auto">
          <a:xfrm>
            <a:off x="4000496" y="5357826"/>
            <a:ext cx="2714644" cy="461665"/>
          </a:xfrm>
          <a:prstGeom prst="wedgeRectCallout">
            <a:avLst>
              <a:gd name="adj1" fmla="val 35734"/>
              <a:gd name="adj2" fmla="val -148403"/>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３</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打开</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65</a:t>
            </a:fld>
            <a:endParaRPr lang="en-US" altLang="zh-CN" dirty="0"/>
          </a:p>
        </p:txBody>
      </p:sp>
      <p:sp>
        <p:nvSpPr>
          <p:cNvPr id="7" name="圆角矩形标注 4"/>
          <p:cNvSpPr>
            <a:spLocks noChangeArrowheads="1"/>
          </p:cNvSpPr>
          <p:nvPr/>
        </p:nvSpPr>
        <p:spPr bwMode="auto">
          <a:xfrm>
            <a:off x="2500298" y="3857628"/>
            <a:ext cx="3214710" cy="500066"/>
          </a:xfrm>
          <a:prstGeom prst="wedgeRectCallout">
            <a:avLst>
              <a:gd name="adj1" fmla="val 39055"/>
              <a:gd name="adj2" fmla="val -1429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点击业务校验按钮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1857356" y="2571744"/>
            <a:ext cx="2428892" cy="500066"/>
          </a:xfrm>
          <a:prstGeom prst="wedgeRectCallout">
            <a:avLst>
              <a:gd name="adj1" fmla="val 54136"/>
              <a:gd name="adj2" fmla="val 1074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点击上传按钮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5643570" y="2357430"/>
            <a:ext cx="3071834" cy="500066"/>
          </a:xfrm>
          <a:prstGeom prst="wedgeRectCallout">
            <a:avLst>
              <a:gd name="adj1" fmla="val -27056"/>
              <a:gd name="adj2" fmla="val 1589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点击业务办理按钮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pic>
        <p:nvPicPr>
          <p:cNvPr id="5122" name="Picture 2"/>
          <p:cNvPicPr>
            <a:picLocks noChangeAspect="1" noChangeArrowheads="1"/>
          </p:cNvPicPr>
          <p:nvPr/>
        </p:nvPicPr>
        <p:blipFill>
          <a:blip r:embed="rId3" cstate="print"/>
          <a:srcRect/>
          <a:stretch>
            <a:fillRect/>
          </a:stretch>
        </p:blipFill>
        <p:spPr bwMode="auto">
          <a:xfrm>
            <a:off x="3471863" y="2471738"/>
            <a:ext cx="2200275" cy="1914525"/>
          </a:xfrm>
          <a:prstGeom prst="rect">
            <a:avLst/>
          </a:prstGeom>
          <a:noFill/>
          <a:ln w="9525">
            <a:noFill/>
            <a:miter lim="800000"/>
            <a:headEnd/>
            <a:tailEnd/>
          </a:ln>
          <a:effectLst/>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66</a:t>
            </a:fld>
            <a:endParaRPr lang="en-US" altLang="zh-CN" dirty="0"/>
          </a:p>
        </p:txBody>
      </p:sp>
      <p:sp>
        <p:nvSpPr>
          <p:cNvPr id="7" name="圆角矩形标注 4"/>
          <p:cNvSpPr>
            <a:spLocks noChangeArrowheads="1"/>
          </p:cNvSpPr>
          <p:nvPr/>
        </p:nvSpPr>
        <p:spPr bwMode="auto">
          <a:xfrm>
            <a:off x="4929190" y="4572008"/>
            <a:ext cx="2500330" cy="500066"/>
          </a:xfrm>
          <a:prstGeom prst="wedgeRectCallout">
            <a:avLst>
              <a:gd name="adj1" fmla="val -41742"/>
              <a:gd name="adj2" fmla="val -1599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点击确定按钮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5000628" y="2071678"/>
            <a:ext cx="2428892" cy="500066"/>
          </a:xfrm>
          <a:prstGeom prst="wedgeRectCallout">
            <a:avLst>
              <a:gd name="adj1" fmla="val -63619"/>
              <a:gd name="adj2" fmla="val 16490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查看导入结果</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85720" y="3929066"/>
            <a:ext cx="2500330" cy="785818"/>
          </a:xfrm>
          <a:prstGeom prst="wedgeRectCallout">
            <a:avLst>
              <a:gd name="adj1" fmla="val 1686"/>
              <a:gd name="adj2" fmla="val -14234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点击处理结果下载</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67</a:t>
            </a:fld>
            <a:endParaRPr lang="en-US" altLang="zh-CN" dirty="0"/>
          </a:p>
        </p:txBody>
      </p:sp>
      <p:pic>
        <p:nvPicPr>
          <p:cNvPr id="6146" name="Picture 2"/>
          <p:cNvPicPr>
            <a:picLocks noChangeAspect="1" noChangeArrowheads="1"/>
          </p:cNvPicPr>
          <p:nvPr/>
        </p:nvPicPr>
        <p:blipFill>
          <a:blip r:embed="rId3" cstate="print"/>
          <a:srcRect/>
          <a:stretch>
            <a:fillRect/>
          </a:stretch>
        </p:blipFill>
        <p:spPr bwMode="auto">
          <a:xfrm>
            <a:off x="1214415" y="2857496"/>
            <a:ext cx="1785949" cy="400050"/>
          </a:xfrm>
          <a:prstGeom prst="rect">
            <a:avLst/>
          </a:prstGeom>
          <a:noFill/>
          <a:ln w="9525">
            <a:noFill/>
            <a:miter lim="800000"/>
            <a:headEnd/>
            <a:tailEnd/>
          </a:ln>
          <a:effectLst/>
        </p:spPr>
      </p:pic>
      <p:sp>
        <p:nvSpPr>
          <p:cNvPr id="12" name="AutoShape 3"/>
          <p:cNvSpPr>
            <a:spLocks noChangeArrowheads="1"/>
          </p:cNvSpPr>
          <p:nvPr/>
        </p:nvSpPr>
        <p:spPr bwMode="auto">
          <a:xfrm>
            <a:off x="1571604" y="4000504"/>
            <a:ext cx="4608512" cy="1200329"/>
          </a:xfrm>
          <a:prstGeom prst="wedgeRectCallout">
            <a:avLst>
              <a:gd name="adj1" fmla="val -41088"/>
              <a:gd name="adj2" fmla="val -11664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用鼠标左键</a:t>
            </a:r>
            <a:r>
              <a:rPr kumimoji="0" lang="zh-CN" altLang="en-US" sz="2400" b="0" i="0" u="none" strike="noStrike" kern="0" cap="none" spc="0" normalizeH="0" baseline="0" noProof="0" dirty="0" smtClean="0">
                <a:ln>
                  <a:noFill/>
                </a:ln>
                <a:solidFill>
                  <a:sysClr val="windowText" lastClr="000000"/>
                </a:solidFill>
                <a:effectLst/>
                <a:uLnTx/>
                <a:uFillTx/>
              </a:rPr>
              <a:t>点击</a:t>
            </a:r>
            <a:r>
              <a:rPr kumimoji="0" lang="zh-CN" altLang="en-US" sz="2400" i="0" u="none" strike="noStrike" kern="0" cap="none" spc="0" normalizeH="0" baseline="0" noProof="0" dirty="0" smtClean="0">
                <a:ln>
                  <a:noFill/>
                </a:ln>
                <a:solidFill>
                  <a:schemeClr val="tx1">
                    <a:lumMod val="60000"/>
                    <a:lumOff val="40000"/>
                  </a:schemeClr>
                </a:solidFill>
                <a:effectLst/>
                <a:uLnTx/>
                <a:uFillTx/>
              </a:rPr>
              <a:t>批量入会处理结果</a:t>
            </a:r>
            <a:r>
              <a:rPr kumimoji="0" lang="zh-CN" altLang="en-US" sz="2400" b="0" i="0" u="none" strike="noStrike" kern="0" cap="none" spc="0" normalizeH="0" baseline="0" noProof="0" dirty="0" smtClean="0">
                <a:ln>
                  <a:noFill/>
                </a:ln>
                <a:solidFill>
                  <a:sysClr val="windowText" lastClr="000000"/>
                </a:solidFill>
                <a:effectLst/>
                <a:uLnTx/>
                <a:uFillTx/>
              </a:rPr>
              <a:t>下载</a:t>
            </a:r>
            <a:r>
              <a:rPr kumimoji="0" lang="zh-CN" altLang="en-US" sz="2400" b="0" i="0" u="none" strike="noStrike" kern="0" cap="none" spc="0" normalizeH="0" baseline="0" noProof="0" dirty="0">
                <a:ln>
                  <a:noFill/>
                </a:ln>
                <a:solidFill>
                  <a:sysClr val="windowText" lastClr="000000"/>
                </a:solidFill>
                <a:effectLst/>
                <a:uLnTx/>
                <a:uFillTx/>
              </a:rPr>
              <a:t>链接</a:t>
            </a:r>
            <a:r>
              <a:rPr kumimoji="0" lang="zh-CN" altLang="en-US" sz="2400" b="1" i="0" u="none" strike="noStrike" kern="0" cap="none" spc="0" normalizeH="0" baseline="0" noProof="0" dirty="0">
                <a:ln>
                  <a:noFill/>
                </a:ln>
                <a:solidFill>
                  <a:sysClr val="windowText" lastClr="000000"/>
                </a:solidFill>
                <a:effectLst/>
                <a:uLnTx/>
                <a:uFillTx/>
              </a:rPr>
              <a:t>。 </a:t>
            </a:r>
            <a:r>
              <a:rPr kumimoji="0" lang="en-US" altLang="zh-CN" sz="2400" b="0" i="0" u="none" strike="noStrike" kern="0" cap="none" spc="0" normalizeH="0" baseline="0" noProof="0" dirty="0">
                <a:ln>
                  <a:noFill/>
                </a:ln>
                <a:solidFill>
                  <a:sysClr val="windowText" lastClr="000000"/>
                </a:solidFill>
                <a:effectLst/>
                <a:uLnTx/>
                <a:uFillTx/>
              </a:rPr>
              <a:t>(</a:t>
            </a:r>
            <a:r>
              <a:rPr kumimoji="0" lang="zh-CN" altLang="en-US" sz="2400" b="0" i="0" u="none" strike="noStrike" kern="0" cap="none" spc="0" normalizeH="0" baseline="0" noProof="0" dirty="0">
                <a:ln>
                  <a:noFill/>
                </a:ln>
                <a:solidFill>
                  <a:sysClr val="windowText" lastClr="000000"/>
                </a:solidFill>
                <a:effectLst/>
                <a:uLnTx/>
                <a:uFillTx/>
              </a:rPr>
              <a:t>如果不行请用鼠标右键</a:t>
            </a:r>
            <a:r>
              <a:rPr kumimoji="0" lang="zh-CN" altLang="en-US" sz="2400" b="1" i="0" u="none" strike="noStrike" kern="0" cap="none" spc="0" normalizeH="0" baseline="0" noProof="0" dirty="0">
                <a:ln>
                  <a:noFill/>
                </a:ln>
                <a:solidFill>
                  <a:srgbClr val="003399"/>
                </a:solidFill>
                <a:effectLst/>
                <a:uLnTx/>
                <a:uFillTx/>
              </a:rPr>
              <a:t>目标另存为</a:t>
            </a:r>
            <a:r>
              <a:rPr kumimoji="0" lang="en-US" altLang="zh-CN" sz="2400" b="1" i="0" u="none" strike="noStrike" kern="0" cap="none" spc="0" normalizeH="0" baseline="0" noProof="0" dirty="0">
                <a:ln>
                  <a:noFill/>
                </a:ln>
                <a:solidFill>
                  <a:srgbClr val="003399"/>
                </a:solidFill>
                <a:effectLst/>
                <a:uLnTx/>
                <a:uFillTx/>
              </a:rPr>
              <a:t>…</a:t>
            </a:r>
            <a:r>
              <a:rPr kumimoji="0" lang="en-US" altLang="zh-CN" sz="2400" b="0" i="0" u="none" strike="noStrike" kern="0" cap="none" spc="0" normalizeH="0" baseline="0" noProof="0" dirty="0">
                <a:ln>
                  <a:noFill/>
                </a:ln>
                <a:solidFill>
                  <a:sysClr val="windowText" lastClr="000000"/>
                </a:solidFill>
                <a:effectLst/>
                <a:uLnTx/>
                <a:uFillTx/>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界面.jpg"/>
          <p:cNvPicPr>
            <a:picLocks noGrp="1" noChangeAspect="1"/>
          </p:cNvPicPr>
          <p:nvPr>
            <p:ph idx="1"/>
          </p:nvPr>
        </p:nvPicPr>
        <p:blipFill>
          <a:blip r:embed="rId2" cstate="print"/>
          <a:srcRect/>
          <a:stretch>
            <a:fillRect/>
          </a:stretch>
        </p:blipFill>
        <p:spPr>
          <a:xfrm>
            <a:off x="0" y="857232"/>
            <a:ext cx="9144000" cy="5214974"/>
          </a:xfrm>
        </p:spPr>
      </p:pic>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www.capinfo.com.cn                                                                                                                                                                      </a:t>
            </a:r>
            <a:fld id="{7D05FEE2-20D3-4A5E-8C18-530F2786B67F}" type="slidenum">
              <a:rPr lang="zh-CN" altLang="en-US" smtClean="0"/>
              <a:pPr>
                <a:defRPr/>
              </a:pPr>
              <a:t>68</a:t>
            </a:fld>
            <a:endParaRPr lang="en-US" altLang="zh-CN" dirty="0"/>
          </a:p>
        </p:txBody>
      </p:sp>
      <p:pic>
        <p:nvPicPr>
          <p:cNvPr id="6146" name="Picture 2"/>
          <p:cNvPicPr>
            <a:picLocks noChangeAspect="1" noChangeArrowheads="1"/>
          </p:cNvPicPr>
          <p:nvPr/>
        </p:nvPicPr>
        <p:blipFill>
          <a:blip r:embed="rId3" cstate="print"/>
          <a:srcRect/>
          <a:stretch>
            <a:fillRect/>
          </a:stretch>
        </p:blipFill>
        <p:spPr bwMode="auto">
          <a:xfrm>
            <a:off x="1214415" y="2857496"/>
            <a:ext cx="1785949" cy="400050"/>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1500166" y="1714488"/>
            <a:ext cx="6500831" cy="3964704"/>
          </a:xfrm>
          <a:prstGeom prst="rect">
            <a:avLst/>
          </a:prstGeom>
          <a:noFill/>
          <a:ln w="9525">
            <a:noFill/>
            <a:miter lim="800000"/>
            <a:headEnd/>
            <a:tailEnd/>
          </a:ln>
          <a:effectLst/>
        </p:spPr>
      </p:pic>
      <p:sp>
        <p:nvSpPr>
          <p:cNvPr id="14"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选择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要保存的位置。</a:t>
            </a:r>
          </a:p>
        </p:txBody>
      </p:sp>
      <p:sp>
        <p:nvSpPr>
          <p:cNvPr id="15" name="AutoShape 5"/>
          <p:cNvSpPr>
            <a:spLocks noChangeArrowheads="1"/>
          </p:cNvSpPr>
          <p:nvPr/>
        </p:nvSpPr>
        <p:spPr bwMode="auto">
          <a:xfrm>
            <a:off x="214282" y="5357826"/>
            <a:ext cx="3240087" cy="841375"/>
          </a:xfrm>
          <a:prstGeom prst="wedgeRectCallout">
            <a:avLst>
              <a:gd name="adj1" fmla="val 39084"/>
              <a:gd name="adj2" fmla="val -12382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在</a:t>
            </a:r>
            <a:r>
              <a:rPr kumimoji="0" lang="zh-CN" altLang="en-US" sz="2400" b="1" i="0" u="none" strike="noStrike" kern="0" cap="none" spc="0" normalizeH="0" baseline="0" noProof="0">
                <a:ln>
                  <a:noFill/>
                </a:ln>
                <a:solidFill>
                  <a:srgbClr val="003399"/>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16" name="AutoShape 6"/>
          <p:cNvSpPr>
            <a:spLocks noChangeArrowheads="1"/>
          </p:cNvSpPr>
          <p:nvPr/>
        </p:nvSpPr>
        <p:spPr bwMode="auto">
          <a:xfrm>
            <a:off x="6072198" y="4286256"/>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模板批量添加新会员</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7D05FEE2-20D3-4A5E-8C18-530F2786B67F}" type="slidenum">
              <a:rPr lang="zh-CN" altLang="en-US" smtClean="0"/>
              <a:pPr>
                <a:defRPr/>
              </a:pPr>
              <a:t>69</a:t>
            </a:fld>
            <a:endParaRPr lang="en-US" altLang="zh-CN"/>
          </a:p>
        </p:txBody>
      </p:sp>
      <p:sp>
        <p:nvSpPr>
          <p:cNvPr id="9" name="矩形标注 8"/>
          <p:cNvSpPr>
            <a:spLocks noChangeArrowheads="1"/>
          </p:cNvSpPr>
          <p:nvPr/>
        </p:nvSpPr>
        <p:spPr bwMode="auto">
          <a:xfrm>
            <a:off x="4929190" y="4286256"/>
            <a:ext cx="3143251" cy="1714512"/>
          </a:xfrm>
          <a:prstGeom prst="wedgeRectCallout">
            <a:avLst>
              <a:gd name="adj1" fmla="val -73941"/>
              <a:gd name="adj2" fmla="val -6029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1"/>
                </a:solidFill>
                <a:latin typeface="华文中宋" pitchFamily="2" charset="-122"/>
                <a:ea typeface="华文中宋" pitchFamily="2" charset="-122"/>
              </a:rPr>
              <a:t>１</a:t>
            </a:r>
            <a:r>
              <a:rPr lang="en-US" altLang="zh-CN" sz="2400" b="0" dirty="0" smtClean="0">
                <a:solidFill>
                  <a:schemeClr val="tx1"/>
                </a:solidFill>
                <a:latin typeface="华文中宋" pitchFamily="2" charset="-122"/>
                <a:ea typeface="华文中宋" pitchFamily="2" charset="-122"/>
              </a:rPr>
              <a:t>.</a:t>
            </a:r>
            <a:r>
              <a:rPr lang="zh-CN" altLang="en-US" sz="2400" b="0" dirty="0" smtClean="0">
                <a:solidFill>
                  <a:schemeClr val="tx1"/>
                </a:solidFill>
                <a:latin typeface="华文中宋" pitchFamily="2" charset="-122"/>
                <a:ea typeface="华文中宋" pitchFamily="2" charset="-122"/>
              </a:rPr>
              <a:t>打开下载的批量入会处理结果</a:t>
            </a:r>
            <a:r>
              <a:rPr lang="en-US" altLang="zh-CN" sz="2400" b="0" dirty="0" smtClean="0">
                <a:solidFill>
                  <a:schemeClr val="tx1"/>
                </a:solidFill>
                <a:latin typeface="华文中宋" pitchFamily="2" charset="-122"/>
                <a:ea typeface="华文中宋" pitchFamily="2" charset="-122"/>
              </a:rPr>
              <a:t>Excel</a:t>
            </a:r>
            <a:r>
              <a:rPr lang="zh-CN" altLang="en-US" sz="2400" b="0" dirty="0" smtClean="0">
                <a:solidFill>
                  <a:schemeClr val="tx1"/>
                </a:solidFill>
                <a:latin typeface="华文中宋" pitchFamily="2" charset="-122"/>
                <a:ea typeface="华文中宋" pitchFamily="2" charset="-122"/>
              </a:rPr>
              <a:t>文件，里面会显示没有导入人员及原因。</a:t>
            </a:r>
          </a:p>
        </p:txBody>
      </p:sp>
      <p:pic>
        <p:nvPicPr>
          <p:cNvPr id="8194" name="Picture 2"/>
          <p:cNvPicPr>
            <a:picLocks noChangeAspect="1" noChangeArrowheads="1"/>
          </p:cNvPicPr>
          <p:nvPr/>
        </p:nvPicPr>
        <p:blipFill>
          <a:blip r:embed="rId2" cstate="print"/>
          <a:srcRect/>
          <a:stretch>
            <a:fillRect/>
          </a:stretch>
        </p:blipFill>
        <p:spPr bwMode="auto">
          <a:xfrm>
            <a:off x="214282" y="1357298"/>
            <a:ext cx="8553450" cy="2781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44064" cy="5786478"/>
          </a:xfrm>
          <a:prstGeom prst="rect">
            <a:avLst/>
          </a:prstGeom>
          <a:noFill/>
          <a:ln w="9525">
            <a:noFill/>
            <a:miter lim="800000"/>
            <a:headEnd/>
            <a:tailEnd/>
          </a:ln>
          <a:effectLst/>
        </p:spPr>
      </p:pic>
      <p:sp>
        <p:nvSpPr>
          <p:cNvPr id="7170"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5991C8B5-FAD7-4A90-8F02-F54F08AA3756}" type="slidenum">
              <a:rPr lang="zh-CN" altLang="en-US" smtClean="0"/>
              <a:pPr>
                <a:defRPr/>
              </a:pPr>
              <a:t>7</a:t>
            </a:fld>
            <a:endParaRPr lang="en-US" altLang="zh-CN"/>
          </a:p>
        </p:txBody>
      </p:sp>
      <p:sp>
        <p:nvSpPr>
          <p:cNvPr id="7" name="矩形标注 6"/>
          <p:cNvSpPr>
            <a:spLocks noChangeArrowheads="1"/>
          </p:cNvSpPr>
          <p:nvPr/>
        </p:nvSpPr>
        <p:spPr bwMode="auto">
          <a:xfrm>
            <a:off x="428596" y="2000240"/>
            <a:ext cx="8072494" cy="1071570"/>
          </a:xfrm>
          <a:prstGeom prst="wedgeRectCallout">
            <a:avLst>
              <a:gd name="adj1" fmla="val -42409"/>
              <a:gd name="adj2" fmla="val -12645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lvl="0" eaLnBrk="1" fontAlgn="ctr" hangingPunct="1">
              <a:defRPr/>
            </a:pPr>
            <a:r>
              <a:rPr lang="zh-CN" altLang="en-US" sz="2400" b="0" dirty="0" smtClean="0">
                <a:solidFill>
                  <a:srgbClr val="000514"/>
                </a:solidFill>
                <a:latin typeface="华文中宋" pitchFamily="2" charset="-122"/>
                <a:ea typeface="华文中宋" pitchFamily="2" charset="-122"/>
              </a:rPr>
              <a:t>在地址栏内输入保险软件网址：</a:t>
            </a:r>
            <a:r>
              <a:rPr lang="en-US" altLang="zh-CN" sz="2400" dirty="0" smtClean="0">
                <a:solidFill>
                  <a:srgbClr val="003399"/>
                </a:solidFill>
                <a:latin typeface="华文中宋" pitchFamily="2" charset="-122"/>
                <a:ea typeface="华文中宋" pitchFamily="2" charset="-122"/>
              </a:rPr>
              <a:t>bx1.bjzghzbx.com/JK/Authentication/</a:t>
            </a:r>
            <a:r>
              <a:rPr lang="en-US" altLang="zh-CN" sz="2400" dirty="0" err="1" smtClean="0">
                <a:solidFill>
                  <a:srgbClr val="003399"/>
                </a:solidFill>
                <a:latin typeface="华文中宋" pitchFamily="2" charset="-122"/>
                <a:ea typeface="华文中宋" pitchFamily="2" charset="-122"/>
              </a:rPr>
              <a:t>LoginPage</a:t>
            </a:r>
            <a:endParaRPr lang="en-US" altLang="zh-CN" sz="2400" b="0" dirty="0" smtClean="0">
              <a:solidFill>
                <a:srgbClr val="FF3300"/>
              </a:solidFill>
              <a:latin typeface="华文中宋" pitchFamily="2" charset="-122"/>
              <a:ea typeface="华文中宋" pitchFamily="2" charset="-122"/>
            </a:endParaRPr>
          </a:p>
          <a:p>
            <a:endParaRPr lang="zh-CN" altLang="en-US" sz="2600" dirty="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70</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查询录入会员信息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71</a:t>
            </a:fld>
            <a:endParaRPr lang="en-US" altLang="zh-CN"/>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查询录入会员信息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727DA038-A37D-4998-815B-E0E8280C0010}" type="slidenum">
              <a:rPr lang="zh-CN" altLang="en-US" smtClean="0"/>
              <a:pPr>
                <a:defRPr/>
              </a:pPr>
              <a:t>72</a:t>
            </a:fld>
            <a:endParaRPr lang="en-US" altLang="zh-CN"/>
          </a:p>
        </p:txBody>
      </p:sp>
      <p:sp>
        <p:nvSpPr>
          <p:cNvPr id="13" name="AutoShape 4"/>
          <p:cNvSpPr>
            <a:spLocks noChangeArrowheads="1"/>
          </p:cNvSpPr>
          <p:nvPr/>
        </p:nvSpPr>
        <p:spPr bwMode="auto">
          <a:xfrm>
            <a:off x="3214678" y="2285992"/>
            <a:ext cx="2808287" cy="1200329"/>
          </a:xfrm>
          <a:prstGeom prst="wedgeRectCallout">
            <a:avLst>
              <a:gd name="adj1" fmla="val -72094"/>
              <a:gd name="adj2" fmla="val -60190"/>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在</a:t>
            </a:r>
            <a:r>
              <a:rPr kumimoji="0" lang="zh-CN" altLang="en-US" sz="2400" b="1" i="0" u="none" strike="noStrike" kern="0" cap="none" spc="0" normalizeH="0" baseline="0" noProof="0" dirty="0" smtClean="0">
                <a:ln>
                  <a:noFill/>
                </a:ln>
                <a:solidFill>
                  <a:srgbClr val="003399"/>
                </a:solidFill>
                <a:effectLst/>
                <a:uLnTx/>
                <a:uFillTx/>
                <a:latin typeface="华文中宋" pitchFamily="2" charset="-122"/>
                <a:ea typeface="华文中宋" pitchFamily="2" charset="-122"/>
              </a:rPr>
              <a:t>选择</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中选择</a:t>
            </a:r>
            <a:r>
              <a:rPr kumimoji="0" lang="zh-CN" altLang="en-US" sz="2400" i="0" u="none" strike="noStrike" kern="0" cap="none" spc="0" normalizeH="0" baseline="0" noProof="0" dirty="0" smtClean="0">
                <a:ln>
                  <a:noFill/>
                </a:ln>
                <a:solidFill>
                  <a:schemeClr val="accent4">
                    <a:lumMod val="75000"/>
                  </a:schemeClr>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状态。</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pic>
        <p:nvPicPr>
          <p:cNvPr id="8" name="图片 7" descr="无标题.jpg"/>
          <p:cNvPicPr>
            <a:picLocks noChangeAspect="1"/>
          </p:cNvPicPr>
          <p:nvPr/>
        </p:nvPicPr>
        <p:blipFill>
          <a:blip r:embed="rId3"/>
          <a:stretch>
            <a:fillRect/>
          </a:stretch>
        </p:blipFill>
        <p:spPr>
          <a:xfrm>
            <a:off x="1500166" y="2285992"/>
            <a:ext cx="1143009" cy="583664"/>
          </a:xfrm>
          <a:prstGeom prst="rect">
            <a:avLst/>
          </a:prstGeom>
          <a:ln>
            <a:solidFill>
              <a:schemeClr val="tx2">
                <a:lumMod val="95000"/>
                <a:lumOff val="5000"/>
              </a:schemeClr>
            </a:solid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Top)">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 y="857232"/>
            <a:ext cx="9113685"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查询录入会员信息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73</a:t>
            </a:fld>
            <a:endParaRPr lang="en-US" altLang="zh-CN"/>
          </a:p>
        </p:txBody>
      </p:sp>
      <p:sp>
        <p:nvSpPr>
          <p:cNvPr id="11" name="Text Box 3"/>
          <p:cNvSpPr txBox="1">
            <a:spLocks noChangeArrowheads="1"/>
          </p:cNvSpPr>
          <p:nvPr/>
        </p:nvSpPr>
        <p:spPr bwMode="auto">
          <a:xfrm>
            <a:off x="2000233" y="3571876"/>
            <a:ext cx="4514868" cy="523220"/>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ctr"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新录入会员信息列出。</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74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修改、删除会员信息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75</a:t>
            </a:fld>
            <a:endParaRPr lang="en-US" altLang="zh-CN"/>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8" name="矩形 7"/>
          <p:cNvSpPr/>
          <p:nvPr/>
        </p:nvSpPr>
        <p:spPr bwMode="auto">
          <a:xfrm>
            <a:off x="785786" y="2071678"/>
            <a:ext cx="5715040"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修改、删除会员信息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727DA038-A37D-4998-815B-E0E8280C0010}" type="slidenum">
              <a:rPr lang="zh-CN" altLang="en-US" smtClean="0"/>
              <a:pPr>
                <a:defRPr/>
              </a:pPr>
              <a:t>76</a:t>
            </a:fld>
            <a:endParaRPr lang="en-US" altLang="zh-CN"/>
          </a:p>
        </p:txBody>
      </p:sp>
      <p:sp>
        <p:nvSpPr>
          <p:cNvPr id="13" name="AutoShape 4"/>
          <p:cNvSpPr>
            <a:spLocks noChangeArrowheads="1"/>
          </p:cNvSpPr>
          <p:nvPr/>
        </p:nvSpPr>
        <p:spPr bwMode="auto">
          <a:xfrm>
            <a:off x="1714480" y="3714752"/>
            <a:ext cx="2808287" cy="1200329"/>
          </a:xfrm>
          <a:prstGeom prst="wedgeRectCallout">
            <a:avLst>
              <a:gd name="adj1" fmla="val -157"/>
              <a:gd name="adj2" fmla="val -9650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输入将要</a:t>
            </a:r>
            <a:r>
              <a:rPr lang="zh-CN" altLang="en-US" sz="2400" dirty="0" smtClean="0">
                <a:solidFill>
                  <a:schemeClr val="tx2">
                    <a:lumMod val="95000"/>
                    <a:lumOff val="5000"/>
                  </a:schemeClr>
                </a:solidFill>
                <a:latin typeface="宋体" pitchFamily="2" charset="-122"/>
                <a:ea typeface="宋体" pitchFamily="2" charset="-122"/>
              </a:rPr>
              <a:t>修改或删除的会员查询条件</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0" name="Text Box 3"/>
          <p:cNvSpPr txBox="1">
            <a:spLocks noChangeArrowheads="1"/>
          </p:cNvSpPr>
          <p:nvPr/>
        </p:nvSpPr>
        <p:spPr bwMode="auto">
          <a:xfrm>
            <a:off x="4429124" y="5286388"/>
            <a:ext cx="4514868" cy="954107"/>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只可以修改、删除新建或打回状态的会员信息</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endPar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0"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4" descr="搜索结果.jpg"/>
          <p:cNvPicPr>
            <a:picLocks noGrp="1" noChangeAspect="1"/>
          </p:cNvPicPr>
          <p:nvPr>
            <p:ph idx="1"/>
          </p:nvPr>
        </p:nvPicPr>
        <p:blipFill>
          <a:blip r:embed="rId2" cstate="print"/>
          <a:srcRect/>
          <a:stretch>
            <a:fillRect/>
          </a:stretch>
        </p:blipFill>
        <p:spPr>
          <a:xfrm>
            <a:off x="0" y="857232"/>
            <a:ext cx="9144000" cy="5715040"/>
          </a:xfrm>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77</a:t>
            </a:fld>
            <a:endParaRPr lang="en-US" altLang="zh-CN"/>
          </a:p>
        </p:txBody>
      </p:sp>
      <p:sp>
        <p:nvSpPr>
          <p:cNvPr id="6" name="矩形标注 5"/>
          <p:cNvSpPr>
            <a:spLocks noChangeArrowheads="1"/>
          </p:cNvSpPr>
          <p:nvPr/>
        </p:nvSpPr>
        <p:spPr bwMode="auto">
          <a:xfrm>
            <a:off x="1857356" y="4143380"/>
            <a:ext cx="4143404" cy="1071570"/>
          </a:xfrm>
          <a:prstGeom prst="wedgeRectCallout">
            <a:avLst>
              <a:gd name="adj1" fmla="val -68991"/>
              <a:gd name="adj2" fmla="val -509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600" dirty="0" smtClean="0">
                <a:solidFill>
                  <a:schemeClr val="tx1"/>
                </a:solidFill>
                <a:latin typeface="宋体" pitchFamily="2" charset="-122"/>
                <a:ea typeface="宋体" pitchFamily="2" charset="-122"/>
              </a:rPr>
              <a:t>点击查询结果</a:t>
            </a:r>
            <a:r>
              <a:rPr lang="zh-CN" altLang="en-US" sz="2600" dirty="0">
                <a:solidFill>
                  <a:schemeClr val="tx1"/>
                </a:solidFill>
                <a:latin typeface="宋体" pitchFamily="2" charset="-122"/>
                <a:ea typeface="宋体" pitchFamily="2" charset="-122"/>
              </a:rPr>
              <a:t>中的会员</a:t>
            </a:r>
            <a:r>
              <a:rPr lang="zh-CN" altLang="en-US" sz="2600" dirty="0" smtClean="0">
                <a:solidFill>
                  <a:schemeClr val="tx1"/>
                </a:solidFill>
                <a:latin typeface="宋体" pitchFamily="2" charset="-122"/>
                <a:ea typeface="宋体" pitchFamily="2" charset="-122"/>
              </a:rPr>
              <a:t>编号进入修改、删除界面。</a:t>
            </a:r>
            <a:endParaRPr lang="zh-CN" altLang="en-US" sz="2600" dirty="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4" descr="搜索结果.jpg"/>
          <p:cNvPicPr>
            <a:picLocks noChangeAspect="1"/>
          </p:cNvPicPr>
          <p:nvPr/>
        </p:nvPicPr>
        <p:blipFill>
          <a:blip r:embed="rId2" cstate="print"/>
          <a:srcRect/>
          <a:stretch>
            <a:fillRect/>
          </a:stretch>
        </p:blipFill>
        <p:spPr bwMode="auto">
          <a:xfrm>
            <a:off x="0" y="857232"/>
            <a:ext cx="9144000" cy="5643601"/>
          </a:xfrm>
          <a:prstGeom prst="rect">
            <a:avLst/>
          </a:prstGeom>
          <a:noFill/>
          <a:ln w="9525">
            <a:noFill/>
            <a:miter lim="800000"/>
            <a:headEnd/>
            <a:tailEnd/>
          </a:ln>
        </p:spPr>
      </p:pic>
      <p:sp>
        <p:nvSpPr>
          <p:cNvPr id="4096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修改、删除会员信息</a:t>
            </a:r>
            <a:endParaRPr lang="zh-CN" altLang="en-US" dirty="0" smtClean="0">
              <a:ea typeface="宋体" pitchFamily="2" charset="-122"/>
            </a:endParaRPr>
          </a:p>
        </p:txBody>
      </p:sp>
      <p:pic>
        <p:nvPicPr>
          <p:cNvPr id="40963" name="内容占位符 5" descr="修改界面.jpg"/>
          <p:cNvPicPr>
            <a:picLocks noGrp="1" noChangeAspect="1"/>
          </p:cNvPicPr>
          <p:nvPr>
            <p:ph idx="1"/>
          </p:nvPr>
        </p:nvPicPr>
        <p:blipFill>
          <a:blip r:embed="rId3" cstate="print"/>
          <a:srcRect/>
          <a:stretch>
            <a:fillRect/>
          </a:stretch>
        </p:blipFill>
        <p:spPr>
          <a:xfrm>
            <a:off x="1214414" y="2143116"/>
            <a:ext cx="6336674" cy="3214710"/>
          </a:xfrm>
        </p:spPr>
      </p:pic>
      <p:sp>
        <p:nvSpPr>
          <p:cNvPr id="16" name="矩形 15"/>
          <p:cNvSpPr/>
          <p:nvPr/>
        </p:nvSpPr>
        <p:spPr bwMode="auto">
          <a:xfrm>
            <a:off x="1643042" y="2786058"/>
            <a:ext cx="4929222" cy="207170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4" name="日期占位符 3"/>
          <p:cNvSpPr>
            <a:spLocks noGrp="1"/>
          </p:cNvSpPr>
          <p:nvPr>
            <p:ph type="dt" sz="quarter" idx="10"/>
          </p:nvPr>
        </p:nvSpPr>
        <p:spPr/>
        <p:txBody>
          <a:bodyPr/>
          <a:lstStyle/>
          <a:p>
            <a:pPr>
              <a:defRPr/>
            </a:pPr>
            <a:r>
              <a:rPr lang="en-US" altLang="zh-CN" smtClean="0"/>
              <a:t>www.capinfo.com.cn                                                                                                                                                                      </a:t>
            </a:r>
            <a:fld id="{E0671175-8DA6-47B6-BEF6-9089F4DCD4F4}" type="slidenum">
              <a:rPr lang="zh-CN" altLang="en-US" smtClean="0"/>
              <a:pPr>
                <a:defRPr/>
              </a:pPr>
              <a:t>78</a:t>
            </a:fld>
            <a:endParaRPr lang="en-US" altLang="zh-CN"/>
          </a:p>
        </p:txBody>
      </p:sp>
      <p:sp>
        <p:nvSpPr>
          <p:cNvPr id="13" name="AutoShape 3"/>
          <p:cNvSpPr>
            <a:spLocks noChangeArrowheads="1"/>
          </p:cNvSpPr>
          <p:nvPr/>
        </p:nvSpPr>
        <p:spPr bwMode="auto">
          <a:xfrm>
            <a:off x="571472" y="5143512"/>
            <a:ext cx="3071834" cy="830997"/>
          </a:xfrm>
          <a:prstGeom prst="wedgeRectCallout">
            <a:avLst>
              <a:gd name="adj1" fmla="val 35391"/>
              <a:gd name="adj2" fmla="val -10456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修改会员的相应资料</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。带*号为必填项。</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14" name="AutoShape 5"/>
          <p:cNvSpPr>
            <a:spLocks noChangeArrowheads="1"/>
          </p:cNvSpPr>
          <p:nvPr/>
        </p:nvSpPr>
        <p:spPr bwMode="auto">
          <a:xfrm>
            <a:off x="2000232" y="1285860"/>
            <a:ext cx="2857520" cy="830997"/>
          </a:xfrm>
          <a:prstGeom prst="wedgeRectCallout">
            <a:avLst>
              <a:gd name="adj1" fmla="val 52773"/>
              <a:gd name="adj2" fmla="val 11294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修改完成后</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保存退出</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5" name="AutoShape 6"/>
          <p:cNvSpPr>
            <a:spLocks noChangeArrowheads="1"/>
          </p:cNvSpPr>
          <p:nvPr/>
        </p:nvSpPr>
        <p:spPr bwMode="auto">
          <a:xfrm>
            <a:off x="5143504" y="3214686"/>
            <a:ext cx="3500462" cy="830997"/>
          </a:xfrm>
          <a:prstGeom prst="wedgeRectCallout">
            <a:avLst>
              <a:gd name="adj1" fmla="val -16562"/>
              <a:gd name="adj2" fmla="val -10905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删除</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按钮，即将该会员删除。</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13"/>
                                        </p:tgtEl>
                                        <p:attrNameLst>
                                          <p:attrName>style.visibility</p:attrName>
                                        </p:attrNameLst>
                                      </p:cBhvr>
                                      <p:to>
                                        <p:strVal val="hidden"/>
                                      </p:to>
                                    </p:set>
                                  </p:childTnLst>
                                </p:cTn>
                              </p:par>
                            </p:childTnLst>
                          </p:cTn>
                        </p:par>
                        <p:par>
                          <p:cTn id="20" fill="hold">
                            <p:stCondLst>
                              <p:cond delay="0"/>
                            </p:stCondLst>
                            <p:childTnLst>
                              <p:par>
                                <p:cTn id="21" presetID="1" presetClass="exit" presetSubtype="0" fill="hold" grpId="1" nodeType="afterEffect">
                                  <p:stCondLst>
                                    <p:cond delay="0"/>
                                  </p:stCondLst>
                                  <p:childTnLst>
                                    <p:set>
                                      <p:cBhvr>
                                        <p:cTn id="22" dur="1" fill="hold">
                                          <p:stCondLst>
                                            <p:cond delay="0"/>
                                          </p:stCondLst>
                                        </p:cTn>
                                        <p:tgtEl>
                                          <p:spTgt spid="14"/>
                                        </p:tgtEl>
                                        <p:attrNameLst>
                                          <p:attrName>style.visibility</p:attrName>
                                        </p:attrNameLst>
                                      </p:cBhvr>
                                      <p:to>
                                        <p:strVal val="hidden"/>
                                      </p:to>
                                    </p:set>
                                  </p:childTnLst>
                                </p:cTn>
                              </p:par>
                            </p:childTnLst>
                          </p:cTn>
                        </p:par>
                        <p:par>
                          <p:cTn id="23" fill="hold">
                            <p:stCondLst>
                              <p:cond delay="0"/>
                            </p:stCondLst>
                            <p:childTnLst>
                              <p:par>
                                <p:cTn id="24" presetID="1" presetClass="exit" presetSubtype="0" fill="hold" grpId="1" nodeType="afterEffect">
                                  <p:stCondLst>
                                    <p:cond delay="0"/>
                                  </p:stCondLst>
                                  <p:childTnLst>
                                    <p:set>
                                      <p:cBhvr>
                                        <p:cTn id="25" dur="1" fill="hold">
                                          <p:stCondLst>
                                            <p:cond delay="0"/>
                                          </p:stCondLst>
                                        </p:cTn>
                                        <p:tgtEl>
                                          <p:spTgt spid="16"/>
                                        </p:tgtEl>
                                        <p:attrNameLst>
                                          <p:attrName>style.visibility</p:attrName>
                                        </p:attrNameLst>
                                      </p:cBhvr>
                                      <p:to>
                                        <p:strVal val="hidden"/>
                                      </p:to>
                                    </p:se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3" grpId="0" animBg="1"/>
      <p:bldP spid="13" grpId="1" animBg="1"/>
      <p:bldP spid="14" grpId="0" animBg="1"/>
      <p:bldP spid="14" grpId="1" animBg="1"/>
      <p:bldP spid="15"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79</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批量删除会员信息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endParaRPr lang="zh-CN" altLang="en-US" dirty="0" smtClean="0">
              <a:ea typeface="宋体" pitchFamily="2" charset="-122"/>
            </a:endParaRPr>
          </a:p>
        </p:txBody>
      </p:sp>
      <p:pic>
        <p:nvPicPr>
          <p:cNvPr id="8195" name="内容占位符 4" descr="登陆界面.jpg"/>
          <p:cNvPicPr>
            <a:picLocks noGrp="1" noChangeAspect="1"/>
          </p:cNvPicPr>
          <p:nvPr>
            <p:ph idx="1"/>
          </p:nvPr>
        </p:nvPicPr>
        <p:blipFill>
          <a:blip r:embed="rId2" cstate="print"/>
          <a:srcRect/>
          <a:stretch>
            <a:fillRect/>
          </a:stretch>
        </p:blipFill>
        <p:spPr>
          <a:xfrm>
            <a:off x="1587" y="785794"/>
            <a:ext cx="9142413" cy="5786478"/>
          </a:xfrm>
        </p:spPr>
      </p:pic>
      <p:sp>
        <p:nvSpPr>
          <p:cNvPr id="4" name="日期占位符 3"/>
          <p:cNvSpPr>
            <a:spLocks noGrp="1"/>
          </p:cNvSpPr>
          <p:nvPr>
            <p:ph type="dt" sz="quarter" idx="10"/>
          </p:nvPr>
        </p:nvSpPr>
        <p:spPr/>
        <p:txBody>
          <a:bodyPr/>
          <a:lstStyle/>
          <a:p>
            <a:pPr>
              <a:defRPr/>
            </a:pPr>
            <a:r>
              <a:rPr lang="en-US" altLang="zh-CN" smtClean="0">
                <a:solidFill>
                  <a:schemeClr val="tx2">
                    <a:lumMod val="95000"/>
                    <a:lumOff val="5000"/>
                  </a:schemeClr>
                </a:solidFill>
              </a:rPr>
              <a:t>www.capinfo.com.cn                                                                                                                                                                      </a:t>
            </a:r>
            <a:fld id="{4E0799D9-F8CA-4A36-A11C-B8B2BA7140C3}" type="slidenum">
              <a:rPr lang="zh-CN" altLang="en-US" smtClean="0">
                <a:solidFill>
                  <a:schemeClr val="tx2">
                    <a:lumMod val="95000"/>
                    <a:lumOff val="5000"/>
                  </a:schemeClr>
                </a:solidFill>
              </a:rPr>
              <a:pPr>
                <a:defRPr/>
              </a:pPr>
              <a:t>8</a:t>
            </a:fld>
            <a:endParaRPr lang="en-US" altLang="zh-CN">
              <a:solidFill>
                <a:schemeClr val="tx2">
                  <a:lumMod val="95000"/>
                  <a:lumOff val="5000"/>
                </a:schemeClr>
              </a:solidFill>
            </a:endParaRPr>
          </a:p>
        </p:txBody>
      </p:sp>
      <p:sp>
        <p:nvSpPr>
          <p:cNvPr id="6" name="矩形标注 5"/>
          <p:cNvSpPr>
            <a:spLocks noChangeArrowheads="1"/>
          </p:cNvSpPr>
          <p:nvPr/>
        </p:nvSpPr>
        <p:spPr bwMode="auto">
          <a:xfrm>
            <a:off x="291734" y="2636912"/>
            <a:ext cx="3200146" cy="577770"/>
          </a:xfrm>
          <a:prstGeom prst="wedgeRectCallout">
            <a:avLst>
              <a:gd name="adj1" fmla="val 43937"/>
              <a:gd name="adj2" fmla="val 1849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a:t>
            </a:r>
            <a:r>
              <a:rPr lang="zh-CN" altLang="en-US" sz="2400" b="0" dirty="0" smtClean="0">
                <a:solidFill>
                  <a:schemeClr val="tx2">
                    <a:lumMod val="95000"/>
                    <a:lumOff val="5000"/>
                  </a:schemeClr>
                </a:solidFill>
                <a:latin typeface="华文中宋" pitchFamily="2" charset="-122"/>
                <a:ea typeface="华文中宋" pitchFamily="2" charset="-122"/>
              </a:rPr>
              <a:t>用户名和密码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5220072" y="3717032"/>
            <a:ext cx="2376264" cy="864096"/>
          </a:xfrm>
          <a:prstGeom prst="wedgeRectCallout">
            <a:avLst>
              <a:gd name="adj1" fmla="val -55710"/>
              <a:gd name="adj2" fmla="val 7636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tx2">
                    <a:lumMod val="95000"/>
                    <a:lumOff val="5000"/>
                  </a:schemeClr>
                </a:solidFill>
                <a:latin typeface="华文中宋" pitchFamily="2" charset="-122"/>
                <a:ea typeface="华文中宋" pitchFamily="2" charset="-122"/>
              </a:rPr>
              <a:t>获取手机验证</a:t>
            </a:r>
            <a:r>
              <a:rPr lang="zh-CN" altLang="en-US" sz="2400" b="0" dirty="0" smtClean="0">
                <a:solidFill>
                  <a:schemeClr val="tx2">
                    <a:lumMod val="95000"/>
                    <a:lumOff val="5000"/>
                  </a:schemeClr>
                </a:solidFill>
                <a:latin typeface="华文中宋" pitchFamily="2" charset="-122"/>
                <a:ea typeface="华文中宋" pitchFamily="2" charset="-122"/>
              </a:rPr>
              <a:t>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矩形标注 8"/>
          <p:cNvSpPr>
            <a:spLocks noChangeArrowheads="1"/>
          </p:cNvSpPr>
          <p:nvPr/>
        </p:nvSpPr>
        <p:spPr bwMode="auto">
          <a:xfrm>
            <a:off x="5505428" y="5357826"/>
            <a:ext cx="2638472" cy="928687"/>
          </a:xfrm>
          <a:prstGeom prst="wedgeRectCallout">
            <a:avLst>
              <a:gd name="adj1" fmla="val -115838"/>
              <a:gd name="adj2" fmla="val -10650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输入手机收到的验证码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矩形标注 7"/>
          <p:cNvSpPr>
            <a:spLocks noChangeArrowheads="1"/>
          </p:cNvSpPr>
          <p:nvPr/>
        </p:nvSpPr>
        <p:spPr bwMode="auto">
          <a:xfrm>
            <a:off x="323528" y="5500702"/>
            <a:ext cx="2533960" cy="928687"/>
          </a:xfrm>
          <a:prstGeom prst="wedgeRectCallout">
            <a:avLst>
              <a:gd name="adj1" fmla="val 72107"/>
              <a:gd name="adj2" fmla="val -6241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点击登录</a:t>
            </a:r>
            <a:r>
              <a:rPr lang="en-US" altLang="zh-CN" sz="2400" b="0" dirty="0" smtClean="0">
                <a:solidFill>
                  <a:schemeClr val="tx2">
                    <a:lumMod val="95000"/>
                    <a:lumOff val="5000"/>
                  </a:schemeClr>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进入系统</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1" name="TextBox 10"/>
          <p:cNvSpPr txBox="1"/>
          <p:nvPr/>
        </p:nvSpPr>
        <p:spPr>
          <a:xfrm>
            <a:off x="2987824" y="1052736"/>
            <a:ext cx="5715040" cy="1200329"/>
          </a:xfrm>
          <a:prstGeom prst="rect">
            <a:avLst/>
          </a:prstGeom>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dirty="0" smtClean="0">
                <a:solidFill>
                  <a:schemeClr val="tx2">
                    <a:lumMod val="95000"/>
                    <a:lumOff val="5000"/>
                  </a:schemeClr>
                </a:solidFill>
                <a:latin typeface="华文中宋" pitchFamily="2" charset="-122"/>
                <a:ea typeface="华文中宋" pitchFamily="2" charset="-122"/>
              </a:rPr>
              <a:t>说明：用户名和密码输入正确后，才可以获取手机验证码，</a:t>
            </a:r>
            <a:r>
              <a:rPr kumimoji="0" lang="zh-CN" altLang="en-US" sz="2400" b="0" i="0" u="none" strike="noStrike" kern="0" cap="none" spc="0" normalizeH="0" baseline="0" noProof="0" dirty="0" smtClean="0">
                <a:ln>
                  <a:noFill/>
                </a:ln>
                <a:solidFill>
                  <a:sysClr val="windowText" lastClr="000000">
                    <a:lumMod val="85000"/>
                    <a:lumOff val="15000"/>
                  </a:sysClr>
                </a:solidFill>
                <a:effectLst/>
                <a:uLnTx/>
                <a:uFillTx/>
                <a:latin typeface="华文中宋" pitchFamily="2" charset="-122"/>
                <a:ea typeface="华文中宋" pitchFamily="2" charset="-122"/>
              </a:rPr>
              <a:t>手机验证码</a:t>
            </a:r>
            <a:r>
              <a:rPr kumimoji="0" lang="en-US" altLang="zh-CN" sz="2400" b="0" i="0" u="none" strike="noStrike" kern="0" cap="none" spc="0" normalizeH="0" baseline="0" noProof="0" dirty="0" smtClean="0">
                <a:ln>
                  <a:noFill/>
                </a:ln>
                <a:solidFill>
                  <a:sysClr val="windowText" lastClr="000000">
                    <a:lumMod val="85000"/>
                    <a:lumOff val="15000"/>
                  </a:sysClr>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smtClean="0">
                <a:ln>
                  <a:noFill/>
                </a:ln>
                <a:solidFill>
                  <a:sysClr val="windowText" lastClr="000000">
                    <a:lumMod val="85000"/>
                    <a:lumOff val="15000"/>
                  </a:sysClr>
                </a:solidFill>
                <a:effectLst/>
                <a:uLnTx/>
                <a:uFillTx/>
                <a:latin typeface="华文中宋" pitchFamily="2" charset="-122"/>
                <a:ea typeface="华文中宋" pitchFamily="2" charset="-122"/>
              </a:rPr>
              <a:t>分钟内有效，一次性使用。</a:t>
            </a:r>
            <a:endParaRPr kumimoji="0" lang="zh-CN" altLang="en-US" sz="2400" b="0" i="0" u="none" strike="noStrike" kern="0" cap="none" spc="0" normalizeH="0" baseline="0" noProof="0" dirty="0">
              <a:ln>
                <a:noFill/>
              </a:ln>
              <a:solidFill>
                <a:sysClr val="windowText" lastClr="000000">
                  <a:lumMod val="85000"/>
                  <a:lumOff val="15000"/>
                </a:sysClr>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par>
                          <p:cTn id="23" fill="hold">
                            <p:stCondLst>
                              <p:cond delay="500"/>
                            </p:stCondLst>
                            <p:childTnLst>
                              <p:par>
                                <p:cTn id="24" presetID="4" presetClass="entr" presetSubtype="3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ox(ou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8" grpId="0" animBg="1"/>
      <p:bldP spid="11"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80</a:t>
            </a:fld>
            <a:endParaRPr lang="en-US" altLang="zh-CN"/>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8" name="矩形 7"/>
          <p:cNvSpPr/>
          <p:nvPr/>
        </p:nvSpPr>
        <p:spPr bwMode="auto">
          <a:xfrm>
            <a:off x="785786" y="2071678"/>
            <a:ext cx="5715040"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批量删除会员信息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727DA038-A37D-4998-815B-E0E8280C0010}" type="slidenum">
              <a:rPr lang="zh-CN" altLang="en-US" smtClean="0"/>
              <a:pPr>
                <a:defRPr/>
              </a:pPr>
              <a:t>81</a:t>
            </a:fld>
            <a:endParaRPr lang="en-US" altLang="zh-CN"/>
          </a:p>
        </p:txBody>
      </p:sp>
      <p:sp>
        <p:nvSpPr>
          <p:cNvPr id="13" name="AutoShape 4"/>
          <p:cNvSpPr>
            <a:spLocks noChangeArrowheads="1"/>
          </p:cNvSpPr>
          <p:nvPr/>
        </p:nvSpPr>
        <p:spPr bwMode="auto">
          <a:xfrm>
            <a:off x="1714480" y="3714752"/>
            <a:ext cx="2808287" cy="830997"/>
          </a:xfrm>
          <a:prstGeom prst="wedgeRectCallout">
            <a:avLst>
              <a:gd name="adj1" fmla="val -536"/>
              <a:gd name="adj2" fmla="val -11953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输入将要批量</a:t>
            </a:r>
            <a:r>
              <a:rPr lang="zh-CN" altLang="en-US" sz="2400" dirty="0" smtClean="0">
                <a:solidFill>
                  <a:schemeClr val="tx2">
                    <a:lumMod val="95000"/>
                    <a:lumOff val="5000"/>
                  </a:schemeClr>
                </a:solidFill>
                <a:latin typeface="宋体" pitchFamily="2" charset="-122"/>
                <a:ea typeface="宋体" pitchFamily="2" charset="-122"/>
              </a:rPr>
              <a:t>删除的会员查询条件</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10" name="Text Box 3"/>
          <p:cNvSpPr txBox="1">
            <a:spLocks noChangeArrowheads="1"/>
          </p:cNvSpPr>
          <p:nvPr/>
        </p:nvSpPr>
        <p:spPr bwMode="auto">
          <a:xfrm>
            <a:off x="4429124" y="5286388"/>
            <a:ext cx="4514868" cy="954107"/>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只可以批量删除新建或打回状态的会员信息</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endParaRPr kumimoji="0" lang="zh-CN" altLang="en-US" sz="28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0"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4" descr="搜索结果.jpg"/>
          <p:cNvPicPr>
            <a:picLocks noGrp="1" noChangeAspect="1"/>
          </p:cNvPicPr>
          <p:nvPr>
            <p:ph idx="1"/>
          </p:nvPr>
        </p:nvPicPr>
        <p:blipFill>
          <a:blip r:embed="rId2" cstate="print"/>
          <a:srcRect/>
          <a:stretch>
            <a:fillRect/>
          </a:stretch>
        </p:blipFill>
        <p:spPr>
          <a:xfrm>
            <a:off x="0" y="857232"/>
            <a:ext cx="9144000" cy="5715040"/>
          </a:xfrm>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82</a:t>
            </a:fld>
            <a:endParaRPr lang="en-US" altLang="zh-CN"/>
          </a:p>
        </p:txBody>
      </p:sp>
      <p:sp>
        <p:nvSpPr>
          <p:cNvPr id="6" name="矩形标注 5"/>
          <p:cNvSpPr>
            <a:spLocks noChangeArrowheads="1"/>
          </p:cNvSpPr>
          <p:nvPr/>
        </p:nvSpPr>
        <p:spPr bwMode="auto">
          <a:xfrm>
            <a:off x="1714480" y="2571744"/>
            <a:ext cx="3000396" cy="642942"/>
          </a:xfrm>
          <a:prstGeom prst="wedgeRectCallout">
            <a:avLst>
              <a:gd name="adj1" fmla="val 50029"/>
              <a:gd name="adj2" fmla="val -1547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600" dirty="0" smtClean="0">
                <a:solidFill>
                  <a:schemeClr val="tx1"/>
                </a:solidFill>
                <a:latin typeface="宋体" pitchFamily="2" charset="-122"/>
                <a:ea typeface="宋体" pitchFamily="2" charset="-122"/>
              </a:rPr>
              <a:t>点击全部删除按钮</a:t>
            </a:r>
            <a:endParaRPr lang="zh-CN" altLang="en-US" sz="2600" dirty="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857231"/>
            <a:ext cx="9144000" cy="5715041"/>
          </a:xfrm>
          <a:prstGeom prst="rect">
            <a:avLst/>
          </a:prstGeom>
          <a:noFill/>
          <a:ln w="9525">
            <a:noFill/>
            <a:miter lim="800000"/>
            <a:headEnd/>
            <a:tailEnd/>
          </a:ln>
          <a:effectLst/>
        </p:spPr>
      </p:pic>
      <p:sp>
        <p:nvSpPr>
          <p:cNvPr id="43010" name="标题 1"/>
          <p:cNvSpPr>
            <a:spLocks noGrp="1"/>
          </p:cNvSpPr>
          <p:nvPr>
            <p:ph type="title"/>
          </p:nvPr>
        </p:nvSpPr>
        <p:spPr/>
        <p:txBody>
          <a:bodyPr/>
          <a:lstStyle/>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批量删除会员信息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8C2905C4-D294-4682-B984-A5EAFDAB9DFA}" type="slidenum">
              <a:rPr lang="zh-CN" altLang="en-US" smtClean="0"/>
              <a:pPr>
                <a:defRPr/>
              </a:pPr>
              <a:t>83</a:t>
            </a:fld>
            <a:endParaRPr lang="en-US" altLang="zh-CN"/>
          </a:p>
        </p:txBody>
      </p:sp>
      <p:sp>
        <p:nvSpPr>
          <p:cNvPr id="8" name="AutoShape 4"/>
          <p:cNvSpPr>
            <a:spLocks noChangeArrowheads="1"/>
          </p:cNvSpPr>
          <p:nvPr/>
        </p:nvSpPr>
        <p:spPr bwMode="auto">
          <a:xfrm>
            <a:off x="1142976" y="2857496"/>
            <a:ext cx="2808287" cy="830997"/>
          </a:xfrm>
          <a:prstGeom prst="wedgeRectCallout">
            <a:avLst>
              <a:gd name="adj1" fmla="val 57013"/>
              <a:gd name="adj2" fmla="val 11588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输入全部删四个汉字</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9" name="AutoShape 5"/>
          <p:cNvSpPr>
            <a:spLocks noChangeArrowheads="1"/>
          </p:cNvSpPr>
          <p:nvPr/>
        </p:nvSpPr>
        <p:spPr bwMode="auto">
          <a:xfrm>
            <a:off x="1643042" y="5072074"/>
            <a:ext cx="2786082" cy="1200329"/>
          </a:xfrm>
          <a:prstGeom prst="wedgeRectCallout">
            <a:avLst>
              <a:gd name="adj1" fmla="val 40036"/>
              <a:gd name="adj2" fmla="val -9429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点击确定按钮，即可删除查询出来的会员信息。</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84</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打印会员信息</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85</a:t>
            </a:fld>
            <a:endParaRPr lang="en-US" altLang="zh-CN"/>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pic>
        <p:nvPicPr>
          <p:cNvPr id="9" name="图片 8" descr="无标题.jpg"/>
          <p:cNvPicPr>
            <a:picLocks noChangeAspect="1"/>
          </p:cNvPicPr>
          <p:nvPr/>
        </p:nvPicPr>
        <p:blipFill>
          <a:blip r:embed="rId3"/>
          <a:stretch>
            <a:fillRect/>
          </a:stretch>
        </p:blipFill>
        <p:spPr>
          <a:xfrm>
            <a:off x="1500166" y="2285992"/>
            <a:ext cx="1074420" cy="548640"/>
          </a:xfrm>
          <a:prstGeom prst="rect">
            <a:avLst/>
          </a:prstGeom>
          <a:ln>
            <a:solidFill>
              <a:schemeClr val="tx2">
                <a:lumMod val="95000"/>
                <a:lumOff val="5000"/>
              </a:schemeClr>
            </a:solidFill>
          </a:ln>
        </p:spPr>
      </p:pic>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727DA038-A37D-4998-815B-E0E8280C0010}" type="slidenum">
              <a:rPr lang="zh-CN" altLang="en-US" smtClean="0"/>
              <a:pPr>
                <a:defRPr/>
              </a:pPr>
              <a:t>86</a:t>
            </a:fld>
            <a:endParaRPr lang="en-US" altLang="zh-CN"/>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25" name="AutoShape 6"/>
          <p:cNvSpPr>
            <a:spLocks noChangeArrowheads="1"/>
          </p:cNvSpPr>
          <p:nvPr/>
        </p:nvSpPr>
        <p:spPr bwMode="auto">
          <a:xfrm>
            <a:off x="2786050" y="2285992"/>
            <a:ext cx="2808287" cy="1206500"/>
          </a:xfrm>
          <a:prstGeom prst="wedgeRectCallout">
            <a:avLst>
              <a:gd name="adj1" fmla="val -68500"/>
              <a:gd name="adj2" fmla="val -5038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用鼠标</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选择状态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下拉列表中的会员入会状态。</a:t>
            </a:r>
          </a:p>
        </p:txBody>
      </p:sp>
      <p:sp>
        <p:nvSpPr>
          <p:cNvPr id="27" name="Text Box 7"/>
          <p:cNvSpPr txBox="1">
            <a:spLocks noChangeArrowheads="1"/>
          </p:cNvSpPr>
          <p:nvPr/>
        </p:nvSpPr>
        <p:spPr bwMode="auto">
          <a:xfrm>
            <a:off x="5292080" y="5157192"/>
            <a:ext cx="3589346" cy="95410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defTabSz="914400" eaLnBrk="1" fontAlgn="base" latinLnBrk="0" hangingPunct="1">
              <a:lnSpc>
                <a:spcPct val="100000"/>
              </a:lnSpc>
              <a:spcBef>
                <a:spcPct val="50000"/>
              </a:spcBef>
              <a:spcAft>
                <a:spcPts val="0"/>
              </a:spcAft>
              <a:buClrTx/>
              <a:buSzTx/>
              <a:buFontTx/>
              <a:buNone/>
              <a:tabLst/>
              <a:defRPr/>
            </a:pP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备注：以</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打印新</a:t>
            </a:r>
            <a:r>
              <a:rPr lang="zh-CN" altLang="en-US" sz="2800" kern="0" dirty="0" smtClean="0">
                <a:solidFill>
                  <a:sysClr val="windowText" lastClr="000000"/>
                </a:solidFill>
                <a:latin typeface="Garamond" pitchFamily="18" charset="0"/>
                <a:ea typeface="宋体" pitchFamily="2" charset="-122"/>
              </a:rPr>
              <a:t>建状态</a:t>
            </a: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会员</a:t>
            </a:r>
            <a:r>
              <a:rPr kumimoji="0" lang="zh-CN" altLang="en-US" sz="2800" b="1" i="0" u="none" strike="noStrike" kern="0" cap="none" spc="0" normalizeH="0" baseline="0" noProof="0" dirty="0">
                <a:ln>
                  <a:noFill/>
                </a:ln>
                <a:solidFill>
                  <a:sysClr val="windowText" lastClr="000000"/>
                </a:solidFill>
                <a:effectLst/>
                <a:uLnTx/>
                <a:uFillTx/>
                <a:latin typeface="Garamond" pitchFamily="18" charset="0"/>
                <a:ea typeface="宋体" pitchFamily="2" charset="-122"/>
              </a:rPr>
              <a:t>为例。</a:t>
            </a:r>
            <a:endParaRPr kumimoji="0" lang="zh-CN" altLang="en-US" sz="2800" b="1" i="0" u="none" strike="noStrike" kern="0" cap="none" spc="0" normalizeH="0" baseline="0" noProof="0" dirty="0">
              <a:ln>
                <a:noFill/>
              </a:ln>
              <a:solidFill>
                <a:srgbClr val="003399"/>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animBg="1"/>
      <p:bldP spid="27"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 y="857232"/>
            <a:ext cx="9113685"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87</a:t>
            </a:fld>
            <a:endParaRPr lang="en-US" altLang="zh-CN"/>
          </a:p>
        </p:txBody>
      </p:sp>
      <p:sp>
        <p:nvSpPr>
          <p:cNvPr id="6" name="圆角矩形标注 4"/>
          <p:cNvSpPr>
            <a:spLocks noChangeArrowheads="1"/>
          </p:cNvSpPr>
          <p:nvPr/>
        </p:nvSpPr>
        <p:spPr bwMode="auto">
          <a:xfrm>
            <a:off x="5572132" y="2643182"/>
            <a:ext cx="2448271" cy="1008111"/>
          </a:xfrm>
          <a:prstGeom prst="wedgeRectCallout">
            <a:avLst>
              <a:gd name="adj1" fmla="val 55027"/>
              <a:gd name="adj2" fmla="val -1128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点击批量导出打印按钮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 y="857232"/>
            <a:ext cx="9143999" cy="5715040"/>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88</a:t>
            </a:fld>
            <a:endParaRPr lang="en-US" altLang="zh-CN"/>
          </a:p>
        </p:txBody>
      </p:sp>
      <p:sp>
        <p:nvSpPr>
          <p:cNvPr id="7" name="AutoShape 3"/>
          <p:cNvSpPr>
            <a:spLocks noChangeArrowheads="1"/>
          </p:cNvSpPr>
          <p:nvPr/>
        </p:nvSpPr>
        <p:spPr bwMode="auto">
          <a:xfrm>
            <a:off x="4143372" y="4786322"/>
            <a:ext cx="4608512" cy="1200329"/>
          </a:xfrm>
          <a:prstGeom prst="wedgeRectCallout">
            <a:avLst>
              <a:gd name="adj1" fmla="val -41088"/>
              <a:gd name="adj2" fmla="val -117528"/>
            </a:avLst>
          </a:prstGeom>
          <a:solidFill>
            <a:srgbClr val="FFFFFF"/>
          </a:solidFill>
          <a:ln w="19050">
            <a:solidFill>
              <a:srgbClr val="000514"/>
            </a:solidFill>
            <a:miter lim="800000"/>
            <a:headEnd/>
            <a:tailEnd/>
          </a:ln>
          <a:effectLst>
            <a:outerShdw blurRad="50800" dist="38100" dir="5400000" algn="t" rotWithShape="0">
              <a:prstClr val="black">
                <a:alpha val="40000"/>
              </a:prst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rPr>
              <a:t>用鼠标左键</a:t>
            </a:r>
            <a:r>
              <a:rPr kumimoji="0" lang="zh-CN" altLang="en-US" sz="2400" b="0" i="0" u="none" strike="noStrike" kern="0" cap="none" spc="0" normalizeH="0" baseline="0" noProof="0" dirty="0" smtClean="0">
                <a:ln>
                  <a:noFill/>
                </a:ln>
                <a:solidFill>
                  <a:sysClr val="windowText" lastClr="000000"/>
                </a:solidFill>
                <a:effectLst/>
                <a:uLnTx/>
                <a:uFillTx/>
              </a:rPr>
              <a:t>点击</a:t>
            </a:r>
            <a:r>
              <a:rPr kumimoji="0" lang="zh-CN" altLang="en-US" sz="2400" i="0" u="none" strike="noStrike" kern="0" cap="none" spc="0" normalizeH="0" baseline="0" noProof="0" dirty="0" smtClean="0">
                <a:ln>
                  <a:noFill/>
                </a:ln>
                <a:solidFill>
                  <a:schemeClr val="tx1">
                    <a:lumMod val="60000"/>
                    <a:lumOff val="40000"/>
                  </a:schemeClr>
                </a:solidFill>
                <a:effectLst/>
                <a:uLnTx/>
                <a:uFillTx/>
              </a:rPr>
              <a:t>入会批量导出打印</a:t>
            </a:r>
            <a:r>
              <a:rPr kumimoji="0" lang="zh-CN" altLang="en-US" sz="2400" b="0" i="0" u="none" strike="noStrike" kern="0" cap="none" spc="0" normalizeH="0" baseline="0" noProof="0" dirty="0" smtClean="0">
                <a:ln>
                  <a:noFill/>
                </a:ln>
                <a:solidFill>
                  <a:sysClr val="windowText" lastClr="000000"/>
                </a:solidFill>
                <a:effectLst/>
                <a:uLnTx/>
                <a:uFillTx/>
              </a:rPr>
              <a:t>下载</a:t>
            </a:r>
            <a:r>
              <a:rPr kumimoji="0" lang="zh-CN" altLang="en-US" sz="2400" b="0" i="0" u="none" strike="noStrike" kern="0" cap="none" spc="0" normalizeH="0" baseline="0" noProof="0" dirty="0">
                <a:ln>
                  <a:noFill/>
                </a:ln>
                <a:solidFill>
                  <a:sysClr val="windowText" lastClr="000000"/>
                </a:solidFill>
                <a:effectLst/>
                <a:uLnTx/>
                <a:uFillTx/>
              </a:rPr>
              <a:t>链接</a:t>
            </a:r>
            <a:r>
              <a:rPr kumimoji="0" lang="zh-CN" altLang="en-US" sz="2400" b="1" i="0" u="none" strike="noStrike" kern="0" cap="none" spc="0" normalizeH="0" baseline="0" noProof="0" dirty="0">
                <a:ln>
                  <a:noFill/>
                </a:ln>
                <a:solidFill>
                  <a:sysClr val="windowText" lastClr="000000"/>
                </a:solidFill>
                <a:effectLst/>
                <a:uLnTx/>
                <a:uFillTx/>
              </a:rPr>
              <a:t>。 </a:t>
            </a:r>
            <a:r>
              <a:rPr kumimoji="0" lang="en-US" altLang="zh-CN" sz="2400" b="0" i="0" u="none" strike="noStrike" kern="0" cap="none" spc="0" normalizeH="0" baseline="0" noProof="0" dirty="0">
                <a:ln>
                  <a:noFill/>
                </a:ln>
                <a:solidFill>
                  <a:sysClr val="windowText" lastClr="000000"/>
                </a:solidFill>
                <a:effectLst/>
                <a:uLnTx/>
                <a:uFillTx/>
              </a:rPr>
              <a:t>(</a:t>
            </a:r>
            <a:r>
              <a:rPr kumimoji="0" lang="zh-CN" altLang="en-US" sz="2400" b="0" i="0" u="none" strike="noStrike" kern="0" cap="none" spc="0" normalizeH="0" baseline="0" noProof="0" dirty="0">
                <a:ln>
                  <a:noFill/>
                </a:ln>
                <a:solidFill>
                  <a:sysClr val="windowText" lastClr="000000"/>
                </a:solidFill>
                <a:effectLst/>
                <a:uLnTx/>
                <a:uFillTx/>
              </a:rPr>
              <a:t>如果不行请用鼠标右键</a:t>
            </a:r>
            <a:r>
              <a:rPr kumimoji="0" lang="zh-CN" altLang="en-US" sz="2400" b="1" i="0" u="none" strike="noStrike" kern="0" cap="none" spc="0" normalizeH="0" baseline="0" noProof="0" dirty="0">
                <a:ln>
                  <a:noFill/>
                </a:ln>
                <a:solidFill>
                  <a:srgbClr val="003399"/>
                </a:solidFill>
                <a:effectLst/>
                <a:uLnTx/>
                <a:uFillTx/>
              </a:rPr>
              <a:t>目标另存为</a:t>
            </a:r>
            <a:r>
              <a:rPr kumimoji="0" lang="en-US" altLang="zh-CN" sz="2400" b="1" i="0" u="none" strike="noStrike" kern="0" cap="none" spc="0" normalizeH="0" baseline="0" noProof="0" dirty="0">
                <a:ln>
                  <a:noFill/>
                </a:ln>
                <a:solidFill>
                  <a:srgbClr val="003399"/>
                </a:solidFill>
                <a:effectLst/>
                <a:uLnTx/>
                <a:uFillTx/>
              </a:rPr>
              <a:t>…</a:t>
            </a:r>
            <a:r>
              <a:rPr kumimoji="0" lang="en-US" altLang="zh-CN" sz="2400" b="0" i="0" u="none" strike="noStrike" kern="0" cap="none" spc="0" normalizeH="0" baseline="0" noProof="0" dirty="0">
                <a:ln>
                  <a:noFill/>
                </a:ln>
                <a:solidFill>
                  <a:sysClr val="windowText" lastClr="000000"/>
                </a:solidFill>
                <a:effectLst/>
                <a:uLnTx/>
                <a:uFillTx/>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89</a:t>
            </a:fld>
            <a:endParaRPr lang="en-US" altLang="zh-CN"/>
          </a:p>
        </p:txBody>
      </p:sp>
      <p:sp>
        <p:nvSpPr>
          <p:cNvPr id="6" name="圆角矩形标注 4"/>
          <p:cNvSpPr>
            <a:spLocks noChangeArrowheads="1"/>
          </p:cNvSpPr>
          <p:nvPr/>
        </p:nvSpPr>
        <p:spPr bwMode="auto">
          <a:xfrm>
            <a:off x="5572132" y="2643182"/>
            <a:ext cx="2448271" cy="1008111"/>
          </a:xfrm>
          <a:prstGeom prst="wedgeRectCallout">
            <a:avLst>
              <a:gd name="adj1" fmla="val 55027"/>
              <a:gd name="adj2" fmla="val -1128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点击批量导出打印按钮</a:t>
            </a:r>
            <a:endParaRPr lang="zh-CN" altLang="en-US" sz="2400" b="0" dirty="0">
              <a:solidFill>
                <a:schemeClr val="tx2">
                  <a:lumMod val="95000"/>
                  <a:lumOff val="5000"/>
                </a:schemeClr>
              </a:solidFill>
              <a:latin typeface="华文中宋" pitchFamily="2" charset="-122"/>
              <a:ea typeface="华文中宋" pitchFamily="2" charset="-122"/>
            </a:endParaRPr>
          </a:p>
        </p:txBody>
      </p:sp>
      <p:pic>
        <p:nvPicPr>
          <p:cNvPr id="102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7" name="AutoShape 4"/>
          <p:cNvSpPr>
            <a:spLocks noChangeArrowheads="1"/>
          </p:cNvSpPr>
          <p:nvPr/>
        </p:nvSpPr>
        <p:spPr bwMode="auto">
          <a:xfrm>
            <a:off x="357158" y="1428736"/>
            <a:ext cx="2214578" cy="830997"/>
          </a:xfrm>
          <a:prstGeom prst="wedgeRectCallout">
            <a:avLst>
              <a:gd name="adj1" fmla="val 35734"/>
              <a:gd name="adj2" fmla="val 15821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选择</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要保存的位置。</a:t>
            </a:r>
          </a:p>
        </p:txBody>
      </p:sp>
      <p:sp>
        <p:nvSpPr>
          <p:cNvPr id="8" name="AutoShape 5"/>
          <p:cNvSpPr>
            <a:spLocks noChangeArrowheads="1"/>
          </p:cNvSpPr>
          <p:nvPr/>
        </p:nvSpPr>
        <p:spPr bwMode="auto">
          <a:xfrm>
            <a:off x="214282" y="5500702"/>
            <a:ext cx="3240087" cy="841375"/>
          </a:xfrm>
          <a:prstGeom prst="wedgeRectCallout">
            <a:avLst>
              <a:gd name="adj1" fmla="val 45319"/>
              <a:gd name="adj2" fmla="val -8844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在</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文件名</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中录入便于自己工作的文件名。</a:t>
            </a:r>
          </a:p>
        </p:txBody>
      </p:sp>
      <p:sp>
        <p:nvSpPr>
          <p:cNvPr id="9" name="AutoShape 6"/>
          <p:cNvSpPr>
            <a:spLocks noChangeArrowheads="1"/>
          </p:cNvSpPr>
          <p:nvPr/>
        </p:nvSpPr>
        <p:spPr bwMode="auto">
          <a:xfrm>
            <a:off x="5715008" y="4857760"/>
            <a:ext cx="2714612" cy="461665"/>
          </a:xfrm>
          <a:prstGeom prst="wedgeRectCallout">
            <a:avLst>
              <a:gd name="adj1" fmla="val -39728"/>
              <a:gd name="adj2" fmla="val 15741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3</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保存</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系统登录</a:t>
            </a:r>
            <a:endParaRPr lang="zh-CN" altLang="en-US" dirty="0" smtClean="0">
              <a:ea typeface="宋体" pitchFamily="2" charset="-122"/>
            </a:endParaRPr>
          </a:p>
        </p:txBody>
      </p:sp>
      <p:pic>
        <p:nvPicPr>
          <p:cNvPr id="9219" name="内容占位符 4" descr="首页.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a:defRPr/>
            </a:pPr>
            <a:r>
              <a:rPr lang="en-US" altLang="zh-CN" smtClean="0"/>
              <a:t>www.capinfo.com.cn                                                                                                                                                                      </a:t>
            </a:r>
            <a:fld id="{8CC31C36-CE81-4309-A539-77907E804C38}" type="slidenum">
              <a:rPr lang="zh-CN" altLang="en-US" smtClean="0"/>
              <a:pPr>
                <a:defRPr/>
              </a:pPr>
              <a:t>9</a:t>
            </a:fld>
            <a:endParaRPr lang="en-US" altLang="zh-CN"/>
          </a:p>
        </p:txBody>
      </p:sp>
      <p:sp>
        <p:nvSpPr>
          <p:cNvPr id="6" name="矩形 5"/>
          <p:cNvSpPr>
            <a:spLocks noChangeArrowheads="1"/>
          </p:cNvSpPr>
          <p:nvPr/>
        </p:nvSpPr>
        <p:spPr bwMode="auto">
          <a:xfrm>
            <a:off x="1403648" y="3140968"/>
            <a:ext cx="6590506" cy="1573907"/>
          </a:xfrm>
          <a:prstGeom prst="rect">
            <a:avLst/>
          </a:prstGeom>
          <a:ln>
            <a:headEnd/>
            <a:tailEnd/>
          </a:ln>
          <a:effectLst>
            <a:outerShdw blurRad="50800" dist="38100" dir="5400000" algn="t"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r>
              <a:rPr lang="zh-CN" altLang="en-US" sz="2600" dirty="0" smtClean="0">
                <a:solidFill>
                  <a:schemeClr val="tx2">
                    <a:lumMod val="95000"/>
                    <a:lumOff val="5000"/>
                  </a:schemeClr>
                </a:solidFill>
                <a:latin typeface="宋体" pitchFamily="2" charset="-122"/>
                <a:ea typeface="宋体" pitchFamily="2" charset="-122"/>
              </a:rPr>
              <a:t>登录后</a:t>
            </a:r>
            <a:r>
              <a:rPr lang="zh-CN" altLang="en-US" sz="2600" dirty="0">
                <a:solidFill>
                  <a:schemeClr val="tx2">
                    <a:lumMod val="95000"/>
                    <a:lumOff val="5000"/>
                  </a:schemeClr>
                </a:solidFill>
                <a:latin typeface="宋体" pitchFamily="2" charset="-122"/>
                <a:ea typeface="宋体" pitchFamily="2" charset="-122"/>
              </a:rPr>
              <a:t>系统跳转到首页界面，界面上方的功能菜单会显示当前登录用户下可以使用的功能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14282" y="1071546"/>
            <a:ext cx="5138753" cy="5244959"/>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打印会员信息</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90</a:t>
            </a:fld>
            <a:endParaRPr lang="en-US" altLang="zh-CN"/>
          </a:p>
        </p:txBody>
      </p:sp>
      <p:sp>
        <p:nvSpPr>
          <p:cNvPr id="8" name="矩形标注 7"/>
          <p:cNvSpPr>
            <a:spLocks noChangeArrowheads="1"/>
          </p:cNvSpPr>
          <p:nvPr/>
        </p:nvSpPr>
        <p:spPr bwMode="auto">
          <a:xfrm>
            <a:off x="5643570" y="4286256"/>
            <a:ext cx="3143251" cy="1714512"/>
          </a:xfrm>
          <a:prstGeom prst="wedgeRectCallout">
            <a:avLst>
              <a:gd name="adj1" fmla="val -65146"/>
              <a:gd name="adj2" fmla="val -4788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zh-CN" altLang="en-US" sz="2400" b="0" dirty="0" smtClean="0">
                <a:solidFill>
                  <a:schemeClr val="tx2">
                    <a:lumMod val="95000"/>
                    <a:lumOff val="5000"/>
                  </a:schemeClr>
                </a:solidFill>
                <a:latin typeface="华文中宋" pitchFamily="2" charset="-122"/>
                <a:ea typeface="华文中宋" pitchFamily="2" charset="-122"/>
              </a:rPr>
              <a:t>１</a:t>
            </a:r>
            <a:r>
              <a:rPr lang="en-US" altLang="zh-CN" sz="2400" b="0" dirty="0" smtClean="0">
                <a:solidFill>
                  <a:schemeClr val="tx2">
                    <a:lumMod val="95000"/>
                    <a:lumOff val="5000"/>
                  </a:schemeClr>
                </a:solidFill>
                <a:latin typeface="华文中宋" pitchFamily="2" charset="-122"/>
                <a:ea typeface="华文中宋" pitchFamily="2" charset="-122"/>
              </a:rPr>
              <a:t>.</a:t>
            </a:r>
            <a:r>
              <a:rPr lang="zh-CN" altLang="en-US" sz="2400" b="0" dirty="0" smtClean="0">
                <a:solidFill>
                  <a:schemeClr val="tx2">
                    <a:lumMod val="95000"/>
                    <a:lumOff val="5000"/>
                  </a:schemeClr>
                </a:solidFill>
                <a:latin typeface="华文中宋" pitchFamily="2" charset="-122"/>
                <a:ea typeface="华文中宋" pitchFamily="2" charset="-122"/>
              </a:rPr>
              <a:t>打开下载的</a:t>
            </a:r>
            <a:r>
              <a:rPr lang="zh-CN" altLang="en-US" sz="2400" kern="0" dirty="0" smtClean="0">
                <a:solidFill>
                  <a:schemeClr val="tx2">
                    <a:lumMod val="95000"/>
                    <a:lumOff val="5000"/>
                  </a:schemeClr>
                </a:solidFill>
              </a:rPr>
              <a:t>入会批量导出打印</a:t>
            </a:r>
            <a:r>
              <a:rPr lang="en-US" altLang="zh-CN" sz="2400" b="0" dirty="0" smtClean="0">
                <a:solidFill>
                  <a:schemeClr val="tx2">
                    <a:lumMod val="95000"/>
                    <a:lumOff val="5000"/>
                  </a:schemeClr>
                </a:solidFill>
                <a:latin typeface="华文中宋" pitchFamily="2" charset="-122"/>
                <a:ea typeface="华文中宋" pitchFamily="2" charset="-122"/>
              </a:rPr>
              <a:t>Excel</a:t>
            </a:r>
            <a:r>
              <a:rPr lang="zh-CN" altLang="en-US" sz="2400" b="0" dirty="0" smtClean="0">
                <a:solidFill>
                  <a:schemeClr val="tx2">
                    <a:lumMod val="95000"/>
                    <a:lumOff val="5000"/>
                  </a:schemeClr>
                </a:solidFill>
                <a:latin typeface="华文中宋" pitchFamily="2" charset="-122"/>
                <a:ea typeface="华文中宋" pitchFamily="2" charset="-122"/>
              </a:rPr>
              <a:t>文件，里面直接列出会员信息。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91</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新会员上报</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新会员上报</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92</a:t>
            </a:fld>
            <a:endParaRPr lang="en-US" altLang="zh-CN"/>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新会员上报</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727DA038-A37D-4998-815B-E0E8280C0010}" type="slidenum">
              <a:rPr lang="zh-CN" altLang="en-US" smtClean="0"/>
              <a:pPr>
                <a:defRPr/>
              </a:pPr>
              <a:t>93</a:t>
            </a:fld>
            <a:endParaRPr lang="en-US" altLang="zh-CN"/>
          </a:p>
        </p:txBody>
      </p:sp>
      <p:sp>
        <p:nvSpPr>
          <p:cNvPr id="13" name="AutoShape 4"/>
          <p:cNvSpPr>
            <a:spLocks noChangeArrowheads="1"/>
          </p:cNvSpPr>
          <p:nvPr/>
        </p:nvSpPr>
        <p:spPr bwMode="auto">
          <a:xfrm>
            <a:off x="3214678" y="2285992"/>
            <a:ext cx="2808287" cy="1200329"/>
          </a:xfrm>
          <a:prstGeom prst="wedgeRectCallout">
            <a:avLst>
              <a:gd name="adj1" fmla="val -72094"/>
              <a:gd name="adj2" fmla="val -60190"/>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在</a:t>
            </a:r>
            <a:r>
              <a:rPr kumimoji="0" lang="zh-CN" altLang="en-US" sz="2400" b="1" i="0" u="none" strike="noStrike" kern="0" cap="none" spc="0" normalizeH="0" baseline="0" noProof="0" dirty="0" smtClean="0">
                <a:ln>
                  <a:noFill/>
                </a:ln>
                <a:solidFill>
                  <a:srgbClr val="003399"/>
                </a:solidFill>
                <a:effectLst/>
                <a:uLnTx/>
                <a:uFillTx/>
                <a:latin typeface="华文中宋" pitchFamily="2" charset="-122"/>
                <a:ea typeface="华文中宋" pitchFamily="2" charset="-122"/>
              </a:rPr>
              <a:t>选择</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状态</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下拉列表</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中选择</a:t>
            </a:r>
            <a:r>
              <a:rPr kumimoji="0" lang="zh-CN" altLang="en-US" sz="2400" i="0" u="none" strike="noStrike" kern="0" cap="none" spc="0" normalizeH="0" baseline="0" noProof="0" dirty="0" smtClean="0">
                <a:ln>
                  <a:noFill/>
                </a:ln>
                <a:solidFill>
                  <a:schemeClr val="accent4">
                    <a:lumMod val="75000"/>
                  </a:schemeClr>
                </a:solidFill>
                <a:effectLst/>
                <a:uLnTx/>
                <a:uFillTx/>
                <a:latin typeface="华文中宋" pitchFamily="2" charset="-122"/>
                <a:ea typeface="华文中宋" pitchFamily="2" charset="-122"/>
              </a:rPr>
              <a:t>新建</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状态。</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pic>
        <p:nvPicPr>
          <p:cNvPr id="8" name="图片 7" descr="无标题.jpg"/>
          <p:cNvPicPr>
            <a:picLocks noChangeAspect="1"/>
          </p:cNvPicPr>
          <p:nvPr/>
        </p:nvPicPr>
        <p:blipFill>
          <a:blip r:embed="rId3"/>
          <a:stretch>
            <a:fillRect/>
          </a:stretch>
        </p:blipFill>
        <p:spPr>
          <a:xfrm>
            <a:off x="1500166" y="2285992"/>
            <a:ext cx="1074420" cy="548640"/>
          </a:xfrm>
          <a:prstGeom prst="rect">
            <a:avLst/>
          </a:prstGeom>
          <a:ln>
            <a:solidFill>
              <a:schemeClr val="tx2">
                <a:lumMod val="95000"/>
                <a:lumOff val="5000"/>
              </a:schemeClr>
            </a:solid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Top)">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36712"/>
            <a:ext cx="9154579" cy="5760640"/>
          </a:xfrm>
          <a:prstGeom prst="rect">
            <a:avLst/>
          </a:prstGeom>
          <a:noFill/>
          <a:ln w="9525">
            <a:noFill/>
            <a:miter lim="800000"/>
            <a:headEnd/>
            <a:tailEnd/>
          </a:ln>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新会员上报</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94</a:t>
            </a:fld>
            <a:endParaRPr lang="en-US" altLang="zh-CN"/>
          </a:p>
        </p:txBody>
      </p:sp>
      <p:sp>
        <p:nvSpPr>
          <p:cNvPr id="6" name="AutoShape 4"/>
          <p:cNvSpPr>
            <a:spLocks noChangeArrowheads="1"/>
          </p:cNvSpPr>
          <p:nvPr/>
        </p:nvSpPr>
        <p:spPr bwMode="auto">
          <a:xfrm>
            <a:off x="3563888" y="1052736"/>
            <a:ext cx="2808287" cy="461665"/>
          </a:xfrm>
          <a:prstGeom prst="wedgeRectCallout">
            <a:avLst>
              <a:gd name="adj1" fmla="val -62628"/>
              <a:gd name="adj2" fmla="val 13787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点击统计按钮。</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7" name="AutoShape 5"/>
          <p:cNvSpPr>
            <a:spLocks noChangeArrowheads="1"/>
          </p:cNvSpPr>
          <p:nvPr/>
        </p:nvSpPr>
        <p:spPr bwMode="auto">
          <a:xfrm>
            <a:off x="899592" y="2348880"/>
            <a:ext cx="2571768" cy="1200329"/>
          </a:xfrm>
          <a:prstGeom prst="wedgeRectCallout">
            <a:avLst>
              <a:gd name="adj1" fmla="val -69080"/>
              <a:gd name="adj2" fmla="val 53455"/>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a:t>
            </a:r>
            <a:r>
              <a:rPr lang="zh-CN" altLang="en-US" sz="2400" b="0" kern="0" dirty="0" smtClean="0">
                <a:solidFill>
                  <a:sysClr val="windowText" lastClr="000000"/>
                </a:solidFill>
                <a:latin typeface="华文中宋" pitchFamily="2" charset="-122"/>
                <a:ea typeface="华文中宋" pitchFamily="2" charset="-122"/>
              </a:rPr>
              <a:t>认真核查即将上报会员总数与明细</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
        <p:nvSpPr>
          <p:cNvPr id="9" name="AutoShape 4"/>
          <p:cNvSpPr>
            <a:spLocks noChangeArrowheads="1"/>
          </p:cNvSpPr>
          <p:nvPr/>
        </p:nvSpPr>
        <p:spPr bwMode="auto">
          <a:xfrm>
            <a:off x="4644008" y="2924944"/>
            <a:ext cx="2808287" cy="830997"/>
          </a:xfrm>
          <a:prstGeom prst="wedgeRectCallout">
            <a:avLst>
              <a:gd name="adj1" fmla="val 39219"/>
              <a:gd name="adj2" fmla="val -16510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3.</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点击当前查询结果上报按钮。</a:t>
            </a:r>
            <a:endPar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www.capinfo.com.cn                                                                                                                                                                      </a:t>
            </a:r>
            <a:fld id="{EA7A5B16-BEF4-4199-8C1E-52627D066282}" type="slidenum">
              <a:rPr lang="zh-CN" altLang="en-US" smtClean="0">
                <a:solidFill>
                  <a:srgbClr val="FFFFFF"/>
                </a:solidFill>
              </a:rPr>
              <a:pPr>
                <a:defRPr/>
              </a:pPr>
              <a:t>95</a:t>
            </a:fld>
            <a:endParaRPr lang="en-US" altLang="zh-CN" dirty="0">
              <a:solidFill>
                <a:srgbClr val="FFFFFF"/>
              </a:solidFill>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9"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eaLnBrk="1" fontAlgn="auto" hangingPunct="1">
                <a:spcBef>
                  <a:spcPts val="0"/>
                </a:spcBef>
                <a:spcAft>
                  <a:spcPts val="0"/>
                </a:spcAft>
                <a:defRPr/>
              </a:pPr>
              <a:endParaRPr lang="zh-CN" altLang="en-US" b="0" kern="0">
                <a:solidFill>
                  <a:sysClr val="windowText" lastClr="000000"/>
                </a:solidFill>
                <a:latin typeface="Constantia"/>
                <a:ea typeface="宋体"/>
              </a:endParaRPr>
            </a:p>
          </p:txBody>
        </p:sp>
        <p:sp>
          <p:nvSpPr>
            <p:cNvPr id="10"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eaLnBrk="1" fontAlgn="auto" hangingPunct="1">
                <a:spcBef>
                  <a:spcPts val="0"/>
                </a:spcBef>
                <a:spcAft>
                  <a:spcPts val="0"/>
                </a:spcAft>
                <a:defRPr/>
              </a:pPr>
              <a:r>
                <a:rPr lang="en-US" altLang="zh-CN" b="0" kern="0" dirty="0" smtClean="0">
                  <a:solidFill>
                    <a:sysClr val="windowText" lastClr="000000"/>
                  </a:solidFill>
                  <a:latin typeface="Calibri" pitchFamily="34" charset="0"/>
                </a:rPr>
                <a:t>  4</a:t>
              </a:r>
              <a:endParaRPr lang="zh-CN" altLang="en-US" b="0" kern="0" dirty="0">
                <a:solidFill>
                  <a:sysClr val="windowText" lastClr="000000"/>
                </a:solidFill>
                <a:latin typeface="Calibri" pitchFamily="34" charset="0"/>
              </a:endParaRPr>
            </a:p>
          </p:txBody>
        </p:sp>
        <p:sp>
          <p:nvSpPr>
            <p:cNvPr id="11"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入会管理</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使用会员信息批量投保</a:t>
              </a:r>
              <a:endParaRPr lang="en-US" altLang="zh-CN" sz="2400" kern="0" dirty="0">
                <a:solidFill>
                  <a:srgbClr val="000000"/>
                </a:solidFill>
                <a:latin typeface="Calibri" pitchFamily="34" charset="0"/>
              </a:endParaRPr>
            </a:p>
          </p:txBody>
        </p:sp>
        <p:sp>
          <p:nvSpPr>
            <p:cNvPr id="12" name="Text Box 12"/>
            <p:cNvSpPr txBox="1">
              <a:spLocks noChangeArrowheads="1"/>
            </p:cNvSpPr>
            <p:nvPr/>
          </p:nvSpPr>
          <p:spPr bwMode="gray">
            <a:xfrm>
              <a:off x="1261" y="1959"/>
              <a:ext cx="224" cy="174"/>
            </a:xfrm>
            <a:prstGeom prst="rect">
              <a:avLst/>
            </a:prstGeom>
            <a:noFill/>
            <a:ln w="9525" algn="ctr">
              <a:noFill/>
              <a:miter lim="800000"/>
              <a:headEnd/>
              <a:tailEnd/>
            </a:ln>
          </p:spPr>
          <p:txBody>
            <a:bodyPr wrap="square">
              <a:spAutoFit/>
            </a:bodyPr>
            <a:lstStyle/>
            <a:p>
              <a:pPr algn="ctr" fontAlgn="auto">
                <a:spcBef>
                  <a:spcPts val="0"/>
                </a:spcBef>
                <a:spcAft>
                  <a:spcPts val="0"/>
                </a:spcAft>
                <a:defRPr/>
              </a:pPr>
              <a:endParaRPr lang="en-US" altLang="zh-CN" sz="2400" b="0" kern="0" dirty="0">
                <a:solidFill>
                  <a:sysClr val="window" lastClr="FFFFFF"/>
                </a:solidFill>
                <a:latin typeface="Calibri" pitchFamily="34" charset="0"/>
              </a:endParaRPr>
            </a:p>
          </p:txBody>
        </p:sp>
      </p:grpSp>
    </p:spTree>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857231"/>
            <a:ext cx="9144000" cy="485778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p>
        </p:txBody>
      </p:sp>
      <p:sp>
        <p:nvSpPr>
          <p:cNvPr id="4" name="日期占位符 3"/>
          <p:cNvSpPr>
            <a:spLocks noGrp="1"/>
          </p:cNvSpPr>
          <p:nvPr>
            <p:ph type="dt" sz="quarter" idx="10"/>
          </p:nvPr>
        </p:nvSpPr>
        <p:spPr/>
        <p:txBody>
          <a:bodyPr/>
          <a:lstStyle/>
          <a:p>
            <a:pPr>
              <a:defRPr/>
            </a:pPr>
            <a:r>
              <a:rPr lang="en-US" altLang="zh-CN" smtClean="0"/>
              <a:t>www.capinfo.com.cn                                                                                                                                                                      </a:t>
            </a:r>
            <a:fld id="{B4B4664D-0DEF-4DE7-98B5-36E6FE216BEC}" type="slidenum">
              <a:rPr lang="zh-CN" altLang="en-US" smtClean="0"/>
              <a:pPr>
                <a:defRPr/>
              </a:pPr>
              <a:t>96</a:t>
            </a:fld>
            <a:endParaRPr lang="en-US" altLang="zh-CN"/>
          </a:p>
        </p:txBody>
      </p:sp>
      <p:sp>
        <p:nvSpPr>
          <p:cNvPr id="9" name="圆角矩形标注 4"/>
          <p:cNvSpPr>
            <a:spLocks noChangeArrowheads="1"/>
          </p:cNvSpPr>
          <p:nvPr/>
        </p:nvSpPr>
        <p:spPr bwMode="auto">
          <a:xfrm>
            <a:off x="2786050" y="114298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1714480" y="2857496"/>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入会管理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50653" cy="5000660"/>
          </a:xfrm>
          <a:prstGeom prst="rect">
            <a:avLst/>
          </a:prstGeom>
          <a:noFill/>
          <a:ln w="9525">
            <a:noFill/>
            <a:miter lim="800000"/>
            <a:headEnd/>
            <a:tailEnd/>
          </a:ln>
          <a:effectLst/>
        </p:spPr>
      </p:pic>
      <p:sp>
        <p:nvSpPr>
          <p:cNvPr id="9" name="矩形 8"/>
          <p:cNvSpPr/>
          <p:nvPr/>
        </p:nvSpPr>
        <p:spPr bwMode="auto">
          <a:xfrm>
            <a:off x="785786" y="2071678"/>
            <a:ext cx="5715040"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3891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新会员上报</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727DA038-A37D-4998-815B-E0E8280C0010}" type="slidenum">
              <a:rPr lang="zh-CN" altLang="en-US" smtClean="0"/>
              <a:pPr>
                <a:defRPr/>
              </a:pPr>
              <a:t>97</a:t>
            </a:fld>
            <a:endParaRPr lang="en-US" altLang="zh-CN"/>
          </a:p>
        </p:txBody>
      </p:sp>
      <p:sp>
        <p:nvSpPr>
          <p:cNvPr id="14" name="AutoShape 5"/>
          <p:cNvSpPr>
            <a:spLocks noChangeArrowheads="1"/>
          </p:cNvSpPr>
          <p:nvPr/>
        </p:nvSpPr>
        <p:spPr bwMode="auto">
          <a:xfrm>
            <a:off x="1714480" y="1214422"/>
            <a:ext cx="2571768" cy="461665"/>
          </a:xfrm>
          <a:prstGeom prst="wedgeRectCallout">
            <a:avLst>
              <a:gd name="adj1" fmla="val -52129"/>
              <a:gd name="adj2" fmla="val 10571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2</a:t>
            </a:r>
            <a:r>
              <a:rPr kumimoji="0" lang="en-US" altLang="zh-CN"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ysClr val="windowText" lastClr="000000"/>
                </a:solidFill>
                <a:effectLst/>
                <a:uLnTx/>
                <a:uFillTx/>
                <a:latin typeface="华文中宋" pitchFamily="2" charset="-122"/>
                <a:ea typeface="华文中宋" pitchFamily="2" charset="-122"/>
              </a:rPr>
              <a:t> 点击</a:t>
            </a:r>
            <a:r>
              <a:rPr kumimoji="0" lang="zh-CN" altLang="en-US" sz="2400" b="1" i="0" u="none" strike="noStrike" kern="0" cap="none" spc="0" normalizeH="0" baseline="0" noProof="0" dirty="0">
                <a:ln>
                  <a:noFill/>
                </a:ln>
                <a:solidFill>
                  <a:srgbClr val="003399"/>
                </a:solidFill>
                <a:effectLst/>
                <a:uLnTx/>
                <a:uFillTx/>
                <a:latin typeface="华文中宋" pitchFamily="2" charset="-122"/>
                <a:ea typeface="华文中宋" pitchFamily="2" charset="-122"/>
              </a:rPr>
              <a:t>搜索</a:t>
            </a:r>
            <a:r>
              <a:rPr kumimoji="0" lang="zh-CN" altLang="en-US" sz="2400" b="0" i="0" u="none" strike="noStrike" kern="0" cap="none" spc="0" normalizeH="0" baseline="0" noProof="0" dirty="0">
                <a:ln>
                  <a:noFill/>
                </a:ln>
                <a:solidFill>
                  <a:sysClr val="windowText" lastClr="000000"/>
                </a:solidFill>
                <a:effectLst/>
                <a:uLnTx/>
                <a:uFillTx/>
                <a:latin typeface="华文中宋" pitchFamily="2" charset="-122"/>
                <a:ea typeface="华文中宋" pitchFamily="2" charset="-122"/>
              </a:rPr>
              <a:t>按钮。</a:t>
            </a:r>
          </a:p>
        </p:txBody>
      </p:sp>
      <p:sp>
        <p:nvSpPr>
          <p:cNvPr id="8" name="矩形标注 7"/>
          <p:cNvSpPr>
            <a:spLocks noChangeArrowheads="1"/>
          </p:cNvSpPr>
          <p:nvPr/>
        </p:nvSpPr>
        <p:spPr bwMode="auto">
          <a:xfrm>
            <a:off x="539552" y="3861048"/>
            <a:ext cx="4644578" cy="1293862"/>
          </a:xfrm>
          <a:prstGeom prst="wedgeRectCallout">
            <a:avLst>
              <a:gd name="adj1" fmla="val 2059"/>
              <a:gd name="adj2" fmla="val -12650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600" dirty="0">
                <a:solidFill>
                  <a:schemeClr val="tx2">
                    <a:lumMod val="95000"/>
                    <a:lumOff val="5000"/>
                  </a:schemeClr>
                </a:solidFill>
                <a:latin typeface="宋体" pitchFamily="2" charset="-122"/>
                <a:ea typeface="宋体" pitchFamily="2" charset="-122"/>
              </a:rPr>
              <a:t>1</a:t>
            </a:r>
            <a:r>
              <a:rPr lang="en-US" altLang="zh-CN" sz="2600" dirty="0" smtClean="0">
                <a:solidFill>
                  <a:schemeClr val="tx2">
                    <a:lumMod val="95000"/>
                    <a:lumOff val="5000"/>
                  </a:schemeClr>
                </a:solidFill>
                <a:latin typeface="宋体" pitchFamily="2" charset="-122"/>
                <a:ea typeface="宋体" pitchFamily="2" charset="-122"/>
              </a:rPr>
              <a:t>.</a:t>
            </a:r>
            <a:r>
              <a:rPr lang="zh-CN" altLang="en-US" sz="2600" dirty="0" smtClean="0">
                <a:solidFill>
                  <a:schemeClr val="tx2">
                    <a:lumMod val="95000"/>
                    <a:lumOff val="5000"/>
                  </a:schemeClr>
                </a:solidFill>
                <a:latin typeface="宋体" pitchFamily="2" charset="-122"/>
                <a:ea typeface="宋体" pitchFamily="2" charset="-122"/>
              </a:rPr>
              <a:t>输入搜索条件，根据搜索条件查询出将要投保</a:t>
            </a:r>
            <a:r>
              <a:rPr lang="zh-CN" altLang="en-US" sz="2600" dirty="0">
                <a:solidFill>
                  <a:schemeClr val="tx2">
                    <a:lumMod val="95000"/>
                    <a:lumOff val="5000"/>
                  </a:schemeClr>
                </a:solidFill>
                <a:latin typeface="宋体" pitchFamily="2" charset="-122"/>
                <a:ea typeface="宋体" pitchFamily="2" charset="-122"/>
              </a:rPr>
              <a:t>的会员信息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8"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8" name="矩形 7"/>
          <p:cNvSpPr/>
          <p:nvPr/>
        </p:nvSpPr>
        <p:spPr bwMode="auto">
          <a:xfrm>
            <a:off x="0" y="3501008"/>
            <a:ext cx="8964488" cy="266429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4403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29BF6166-6787-4F2E-B0EA-F444B282B46F}" type="slidenum">
              <a:rPr lang="zh-CN" altLang="en-US" smtClean="0"/>
              <a:pPr>
                <a:defRPr/>
              </a:pPr>
              <a:t>98</a:t>
            </a:fld>
            <a:endParaRPr lang="en-US" altLang="zh-CN"/>
          </a:p>
        </p:txBody>
      </p:sp>
      <p:sp>
        <p:nvSpPr>
          <p:cNvPr id="7" name="矩形标注 6"/>
          <p:cNvSpPr>
            <a:spLocks noChangeArrowheads="1"/>
          </p:cNvSpPr>
          <p:nvPr/>
        </p:nvSpPr>
        <p:spPr bwMode="auto">
          <a:xfrm>
            <a:off x="683568" y="2348880"/>
            <a:ext cx="4429125" cy="1000125"/>
          </a:xfrm>
          <a:prstGeom prst="wedgeRectCallout">
            <a:avLst>
              <a:gd name="adj1" fmla="val -36917"/>
              <a:gd name="adj2" fmla="val 943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a:solidFill>
                  <a:schemeClr val="tx1"/>
                </a:solidFill>
                <a:latin typeface="华文中宋" pitchFamily="2" charset="-122"/>
                <a:ea typeface="华文中宋" pitchFamily="2" charset="-122"/>
              </a:rPr>
              <a:t>1</a:t>
            </a:r>
            <a:r>
              <a:rPr lang="en-US" altLang="zh-CN" sz="2400" b="0" dirty="0" smtClean="0">
                <a:solidFill>
                  <a:schemeClr val="tx1"/>
                </a:solidFill>
                <a:latin typeface="华文中宋" pitchFamily="2" charset="-122"/>
                <a:ea typeface="华文中宋" pitchFamily="2" charset="-122"/>
              </a:rPr>
              <a:t>.</a:t>
            </a:r>
            <a:r>
              <a:rPr lang="zh-CN" altLang="en-US" sz="2400" b="0" dirty="0" smtClean="0">
                <a:solidFill>
                  <a:schemeClr val="tx1"/>
                </a:solidFill>
                <a:latin typeface="华文中宋" pitchFamily="2" charset="-122"/>
                <a:ea typeface="华文中宋" pitchFamily="2" charset="-122"/>
              </a:rPr>
              <a:t>认真核查即将投保的人员明细。</a:t>
            </a:r>
            <a:endParaRPr lang="zh-CN" altLang="en-US" sz="2400" b="0" dirty="0">
              <a:solidFill>
                <a:schemeClr val="tx1"/>
              </a:solidFill>
              <a:latin typeface="华文中宋" pitchFamily="2" charset="-122"/>
              <a:ea typeface="华文中宋" pitchFamily="2" charset="-122"/>
            </a:endParaRPr>
          </a:p>
        </p:txBody>
      </p:sp>
      <p:sp>
        <p:nvSpPr>
          <p:cNvPr id="9" name="矩形标注 8"/>
          <p:cNvSpPr>
            <a:spLocks noChangeArrowheads="1"/>
          </p:cNvSpPr>
          <p:nvPr/>
        </p:nvSpPr>
        <p:spPr bwMode="auto">
          <a:xfrm>
            <a:off x="4572000" y="1052736"/>
            <a:ext cx="2736303" cy="576064"/>
          </a:xfrm>
          <a:prstGeom prst="wedgeRectCallout">
            <a:avLst>
              <a:gd name="adj1" fmla="val -54050"/>
              <a:gd name="adj2" fmla="val 10108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1"/>
                </a:solidFill>
                <a:latin typeface="华文中宋" pitchFamily="2" charset="-122"/>
                <a:ea typeface="华文中宋" pitchFamily="2" charset="-122"/>
              </a:rPr>
              <a:t>2.</a:t>
            </a:r>
            <a:r>
              <a:rPr lang="zh-CN" altLang="en-US" sz="2400" b="0" dirty="0" smtClean="0">
                <a:solidFill>
                  <a:schemeClr val="tx1"/>
                </a:solidFill>
                <a:latin typeface="华文中宋" pitchFamily="2" charset="-122"/>
                <a:ea typeface="华文中宋" pitchFamily="2" charset="-122"/>
              </a:rPr>
              <a:t>点击投保按钮。</a:t>
            </a:r>
            <a:endParaRPr lang="zh-CN" altLang="en-US" sz="2400" b="0" dirty="0">
              <a:solidFill>
                <a:schemeClr val="tx1"/>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使用会员信息批量投保</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smtClean="0"/>
              <a:t>www.capinfo.com.cn                                                                                                                                                                      </a:t>
            </a:r>
            <a:fld id="{29BF6166-6787-4F2E-B0EA-F444B282B46F}" type="slidenum">
              <a:rPr lang="zh-CN" altLang="en-US" smtClean="0"/>
              <a:pPr>
                <a:defRPr/>
              </a:pPr>
              <a:t>99</a:t>
            </a:fld>
            <a:endParaRPr lang="en-US" altLang="zh-CN"/>
          </a:p>
        </p:txBody>
      </p:sp>
      <p:pic>
        <p:nvPicPr>
          <p:cNvPr id="3074" name="Picture 2"/>
          <p:cNvPicPr>
            <a:picLocks noChangeAspect="1" noChangeArrowheads="1"/>
          </p:cNvPicPr>
          <p:nvPr/>
        </p:nvPicPr>
        <p:blipFill>
          <a:blip r:embed="rId2" cstate="print"/>
          <a:srcRect/>
          <a:stretch>
            <a:fillRect/>
          </a:stretch>
        </p:blipFill>
        <p:spPr bwMode="auto">
          <a:xfrm>
            <a:off x="0" y="836712"/>
            <a:ext cx="9143999" cy="5760640"/>
          </a:xfrm>
          <a:prstGeom prst="rect">
            <a:avLst/>
          </a:prstGeom>
          <a:noFill/>
          <a:ln w="9525">
            <a:noFill/>
            <a:miter lim="800000"/>
            <a:headEnd/>
            <a:tailEnd/>
          </a:ln>
        </p:spPr>
      </p:pic>
      <p:sp>
        <p:nvSpPr>
          <p:cNvPr id="8" name="圆角矩形标注 4"/>
          <p:cNvSpPr>
            <a:spLocks noChangeArrowheads="1"/>
          </p:cNvSpPr>
          <p:nvPr/>
        </p:nvSpPr>
        <p:spPr bwMode="auto">
          <a:xfrm>
            <a:off x="6300192" y="3068960"/>
            <a:ext cx="2664295" cy="936104"/>
          </a:xfrm>
          <a:prstGeom prst="wedgeRectCallout">
            <a:avLst>
              <a:gd name="adj1" fmla="val -72456"/>
              <a:gd name="adj2" fmla="val 6268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选择产品名称下拉列表中的险种。</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1907704" y="2276872"/>
            <a:ext cx="3528392" cy="864096"/>
          </a:xfrm>
          <a:prstGeom prst="wedgeRectCallout">
            <a:avLst>
              <a:gd name="adj1" fmla="val 40511"/>
              <a:gd name="adj2" fmla="val 12652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点击确认保存按钮，生成投保信息</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899592" y="4869160"/>
            <a:ext cx="2664295" cy="936104"/>
          </a:xfrm>
          <a:prstGeom prst="wedgeRectCallout">
            <a:avLst>
              <a:gd name="adj1" fmla="val 58839"/>
              <a:gd name="adj2" fmla="val -10314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输入预期生效时间（可选输）</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1" name="圆角矩形标注 4"/>
          <p:cNvSpPr>
            <a:spLocks noChangeArrowheads="1"/>
          </p:cNvSpPr>
          <p:nvPr/>
        </p:nvSpPr>
        <p:spPr bwMode="auto">
          <a:xfrm>
            <a:off x="5436096" y="4725144"/>
            <a:ext cx="2664295" cy="576064"/>
          </a:xfrm>
          <a:prstGeom prst="wedgeRectCallout">
            <a:avLst>
              <a:gd name="adj1" fmla="val -56892"/>
              <a:gd name="adj2" fmla="val -10669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输入投保金额</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3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5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16520</TotalTime>
  <Words>5493</Words>
  <Application>Microsoft Office PowerPoint</Application>
  <PresentationFormat>全屏显示(4:3)</PresentationFormat>
  <Paragraphs>762</Paragraphs>
  <Slides>187</Slides>
  <Notes>2</Notes>
  <HiddenSlides>0</HiddenSlides>
  <MMClips>0</MMClips>
  <ScaleCrop>false</ScaleCrop>
  <HeadingPairs>
    <vt:vector size="4" baseType="variant">
      <vt:variant>
        <vt:lpstr>主题</vt:lpstr>
      </vt:variant>
      <vt:variant>
        <vt:i4>16</vt:i4>
      </vt:variant>
      <vt:variant>
        <vt:lpstr>幻灯片标题</vt:lpstr>
      </vt:variant>
      <vt:variant>
        <vt:i4>187</vt:i4>
      </vt:variant>
    </vt:vector>
  </HeadingPairs>
  <TitlesOfParts>
    <vt:vector size="203" baseType="lpstr">
      <vt:lpstr>完美的ppt模板</vt:lpstr>
      <vt:lpstr>1_完美的ppt模板</vt:lpstr>
      <vt:lpstr>2_完美的ppt模板</vt:lpstr>
      <vt:lpstr>3_完美的ppt模板</vt:lpstr>
      <vt:lpstr>4_完美的ppt模板</vt:lpstr>
      <vt:lpstr>5_完美的ppt模板</vt:lpstr>
      <vt:lpstr>6_完美的ppt模板</vt:lpstr>
      <vt:lpstr>7_完美的ppt模板</vt:lpstr>
      <vt:lpstr>8_完美的ppt模板</vt:lpstr>
      <vt:lpstr>9_完美的ppt模板</vt:lpstr>
      <vt:lpstr>10_完美的ppt模板</vt:lpstr>
      <vt:lpstr>11_完美的ppt模板</vt:lpstr>
      <vt:lpstr>12_完美的ppt模板</vt:lpstr>
      <vt:lpstr>13_完美的ppt模板</vt:lpstr>
      <vt:lpstr>14_完美的ppt模板</vt:lpstr>
      <vt:lpstr>15_完美的ppt模板</vt:lpstr>
      <vt:lpstr>中国职工保险互助会北京办事处 业务管理系统</vt:lpstr>
      <vt:lpstr>培训概要</vt:lpstr>
      <vt:lpstr>幻灯片 3</vt:lpstr>
      <vt:lpstr>1.系统使用环境</vt:lpstr>
      <vt:lpstr>幻灯片 5</vt:lpstr>
      <vt:lpstr>2.系统登录</vt:lpstr>
      <vt:lpstr>2.系统登录</vt:lpstr>
      <vt:lpstr>2.系统登录</vt:lpstr>
      <vt:lpstr>2.系统登录</vt:lpstr>
      <vt:lpstr>幻灯片 10</vt:lpstr>
      <vt:lpstr>2.系统登录——切换用户</vt:lpstr>
      <vt:lpstr>2.系统登录——切换用户</vt:lpstr>
      <vt:lpstr>幻灯片 13</vt:lpstr>
      <vt:lpstr>3.组织机构管理——添加单位</vt:lpstr>
      <vt:lpstr>3.组织机构管理 ——添加单位</vt:lpstr>
      <vt:lpstr>3.组织机构管理——添加单位</vt:lpstr>
      <vt:lpstr>幻灯片 17</vt:lpstr>
      <vt:lpstr>3.组织机构管理——查询单位信息</vt:lpstr>
      <vt:lpstr>3.组织机构管理——查询单位信息</vt:lpstr>
      <vt:lpstr>3.组织机构管理——查询单位信息</vt:lpstr>
      <vt:lpstr>幻灯片 21</vt:lpstr>
      <vt:lpstr>3.组织机构管理——修改、删除单位信息</vt:lpstr>
      <vt:lpstr>3.组织机构管理——修改、删除单位信息</vt:lpstr>
      <vt:lpstr>3.组织机构管理——修改、删除单位信息</vt:lpstr>
      <vt:lpstr>3.组织机构管理——修改、删除单位信息</vt:lpstr>
      <vt:lpstr>幻灯片 26</vt:lpstr>
      <vt:lpstr>3.组织机构管理——新建经办人员</vt:lpstr>
      <vt:lpstr>2.组织机构管理——新建经办人员</vt:lpstr>
      <vt:lpstr>2.组织机构管理——新建经办人员</vt:lpstr>
      <vt:lpstr>幻灯片 30</vt:lpstr>
      <vt:lpstr>3.组织机构管理——查询经办人员</vt:lpstr>
      <vt:lpstr>3.组织机构管理——查询经办人员</vt:lpstr>
      <vt:lpstr>2.经办人员管理——查询经办人员</vt:lpstr>
      <vt:lpstr>幻灯片 34</vt:lpstr>
      <vt:lpstr>3.组织机构管理——修改、删除经办人员</vt:lpstr>
      <vt:lpstr>3.组织机构管理——修改、删除经办人员</vt:lpstr>
      <vt:lpstr>3.组织机构管理——修改、删除经办人员</vt:lpstr>
      <vt:lpstr>3.组织机构管理——修改、删除经办人员</vt:lpstr>
      <vt:lpstr>幻灯片 39</vt:lpstr>
      <vt:lpstr>3.组织机构管理——修改、删除经办人员</vt:lpstr>
      <vt:lpstr>3.组织机构管理——密码重置</vt:lpstr>
      <vt:lpstr>2.组织机构管理——密码重置</vt:lpstr>
      <vt:lpstr>幻灯片 43</vt:lpstr>
      <vt:lpstr>2.组织机构管理——与京卡机构绑定</vt:lpstr>
      <vt:lpstr>3.组织机构管理——与京卡机构绑定</vt:lpstr>
      <vt:lpstr>2.组织机构管理——机构绑定管理</vt:lpstr>
      <vt:lpstr>幻灯片 47</vt:lpstr>
      <vt:lpstr>3.组织机构管理——查询机构绑定信息</vt:lpstr>
      <vt:lpstr>3.组织机构管理——查询机构绑定信息</vt:lpstr>
      <vt:lpstr>3.组织机构管理——查询机构绑定信息</vt:lpstr>
      <vt:lpstr>幻灯片 51</vt:lpstr>
      <vt:lpstr>3.组织机构管理——与京卡机构解绑</vt:lpstr>
      <vt:lpstr>3.组织机构管理——与京卡机构解绑</vt:lpstr>
      <vt:lpstr>3.组织机构管理——与京卡机构解绑</vt:lpstr>
      <vt:lpstr>幻灯片 55</vt:lpstr>
      <vt:lpstr>4.入会管理——网上逐个添加新会员</vt:lpstr>
      <vt:lpstr>4.入会管理——网上逐个添加新会员</vt:lpstr>
      <vt:lpstr>4.入会管理——网上逐个添加新会员</vt:lpstr>
      <vt:lpstr>4.入会管理——网上逐个添加新会员</vt:lpstr>
      <vt:lpstr>幻灯片 60</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4.入会管理——模板批量添加新会员</vt:lpstr>
      <vt:lpstr>幻灯片 70</vt:lpstr>
      <vt:lpstr>4.入会管理——查询录入会员信息</vt:lpstr>
      <vt:lpstr>4.入会管理——查询录入会员信息</vt:lpstr>
      <vt:lpstr>4.入会管理——查询录入会员信息</vt:lpstr>
      <vt:lpstr>幻灯片 74</vt:lpstr>
      <vt:lpstr>4.入会管理——修改、删除会员信息</vt:lpstr>
      <vt:lpstr>4.入会管理——修改、删除会员信息</vt:lpstr>
      <vt:lpstr>4.入会管理——修改、删除会员信息</vt:lpstr>
      <vt:lpstr>4.入会管理——修改、删除会员信息</vt:lpstr>
      <vt:lpstr>幻灯片 79</vt:lpstr>
      <vt:lpstr>4.入会管理——批量删除会员信息</vt:lpstr>
      <vt:lpstr>4.入会管理——批量删除会员信息</vt:lpstr>
      <vt:lpstr>4.入会管理——批量删除会员信息</vt:lpstr>
      <vt:lpstr>3.入会管理——批量删除会员信息</vt:lpstr>
      <vt:lpstr>幻灯片 84</vt:lpstr>
      <vt:lpstr>4.入会管理——打印会员信息</vt:lpstr>
      <vt:lpstr>4.入会管理——打印会员信息</vt:lpstr>
      <vt:lpstr>4.入会管理——打印会员信息</vt:lpstr>
      <vt:lpstr>4.入会管理——打印会员信息</vt:lpstr>
      <vt:lpstr>4.入会管理——打印会员信息</vt:lpstr>
      <vt:lpstr>4.入会管理——打印会员信息</vt:lpstr>
      <vt:lpstr>幻灯片 91</vt:lpstr>
      <vt:lpstr>4.入会管理——新会员上报</vt:lpstr>
      <vt:lpstr>4.入会管理——新会员上报</vt:lpstr>
      <vt:lpstr>4.入会管理——新会员上报</vt:lpstr>
      <vt:lpstr>幻灯片 95</vt:lpstr>
      <vt:lpstr>4.入会管理——使用会员信息批量投保</vt:lpstr>
      <vt:lpstr>4.入会管理——新会员上报</vt:lpstr>
      <vt:lpstr>4.入会管理——使用会员信息批量投保</vt:lpstr>
      <vt:lpstr>4.入会管理——使用会员信息批量投保</vt:lpstr>
      <vt:lpstr>4.入会管理——使用会员信息批量投保</vt:lpstr>
      <vt:lpstr>4.入会管理——使用会员信息批量投保</vt:lpstr>
      <vt:lpstr>幻灯片 102</vt:lpstr>
      <vt:lpstr>5.投保管理——网上逐个添加新投保</vt:lpstr>
      <vt:lpstr>5.投保管理——网上逐个添加新投保</vt:lpstr>
      <vt:lpstr>5.投保管理——网上逐个添加新投保</vt:lpstr>
      <vt:lpstr>5.投保管理——网上逐个添加新投保</vt:lpstr>
      <vt:lpstr>幻灯片 107</vt:lpstr>
      <vt:lpstr>5.投保管理——批量续转投保</vt:lpstr>
      <vt:lpstr>5.投保管理——批量续转投保</vt:lpstr>
      <vt:lpstr>5.投保管理——批量续转投保</vt:lpstr>
      <vt:lpstr>5.投保管理——批量续传投保</vt:lpstr>
      <vt:lpstr>幻灯片 112</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5.投保管理——模板批量投保</vt:lpstr>
      <vt:lpstr>幻灯片 121</vt:lpstr>
      <vt:lpstr>5.保单管理——查询录入投保信息</vt:lpstr>
      <vt:lpstr>5.保单管理——查询录入投保信息</vt:lpstr>
      <vt:lpstr>5.保单管理——查询录入投保信息</vt:lpstr>
      <vt:lpstr>幻灯片 125</vt:lpstr>
      <vt:lpstr>5.保单管理——修改、删除投保单</vt:lpstr>
      <vt:lpstr>5.保单管理——修改、删除投保单</vt:lpstr>
      <vt:lpstr>5.保单管理——修改、删除投保单</vt:lpstr>
      <vt:lpstr>5.保单管理——修改、删除投保单</vt:lpstr>
      <vt:lpstr>幻灯片 130</vt:lpstr>
      <vt:lpstr>5.保单管理——批量删除投保单</vt:lpstr>
      <vt:lpstr>5.保单管理——批量删除投保单</vt:lpstr>
      <vt:lpstr>5.保单管理——批量删除投保单</vt:lpstr>
      <vt:lpstr>5.保单管理——批量删除投保单</vt:lpstr>
      <vt:lpstr>幻灯片 135</vt:lpstr>
      <vt:lpstr>5.保单管理——打印会员投保信息</vt:lpstr>
      <vt:lpstr>5.保单管理——打印会员投保信息</vt:lpstr>
      <vt:lpstr>5.保单管理——打印会员投保信息</vt:lpstr>
      <vt:lpstr>5.保单管理——打印会员投保信息</vt:lpstr>
      <vt:lpstr>幻灯片 140</vt:lpstr>
      <vt:lpstr>5.保单管理——会员投保信息上报</vt:lpstr>
      <vt:lpstr>5.保单管理——会员投保信息上报</vt:lpstr>
      <vt:lpstr>5.保单管理——会员投保信息上报</vt:lpstr>
      <vt:lpstr>幻灯片 144</vt:lpstr>
      <vt:lpstr>5.保单管理——保单提前终止（创建）</vt:lpstr>
      <vt:lpstr>5.保单管理——保单提前终止（创建）</vt:lpstr>
      <vt:lpstr>5.保单管理——保单提前终止（创建）</vt:lpstr>
      <vt:lpstr>5.保单管理——保单提前终止（创建）</vt:lpstr>
      <vt:lpstr>幻灯片 149</vt:lpstr>
      <vt:lpstr>5.保单管理——保单提前终止（创建）</vt:lpstr>
      <vt:lpstr>5.保单管理——保单提前终止（提交）</vt:lpstr>
      <vt:lpstr>幻灯片 152</vt:lpstr>
      <vt:lpstr>6.住院理赔——创建理赔单</vt:lpstr>
      <vt:lpstr>6.住院理赔——创建理赔单</vt:lpstr>
      <vt:lpstr>6.住院理赔——创建理赔单</vt:lpstr>
      <vt:lpstr>6.住院理赔——创建理赔单</vt:lpstr>
      <vt:lpstr>幻灯片 157</vt:lpstr>
      <vt:lpstr>6.住院理赔——创建理赔单</vt:lpstr>
      <vt:lpstr>6.住院理赔——搜索理赔单</vt:lpstr>
      <vt:lpstr>幻灯片 160</vt:lpstr>
      <vt:lpstr>6.住院理赔——修改、删除理赔单</vt:lpstr>
      <vt:lpstr>6.住院理赔——修改、删除理赔单</vt:lpstr>
      <vt:lpstr>6.住院理赔——修改、删除理赔单</vt:lpstr>
      <vt:lpstr>幻灯片 164</vt:lpstr>
      <vt:lpstr>6.住院理赔——批量导出打印理赔单</vt:lpstr>
      <vt:lpstr>6.住院理赔——批量导出打印理赔单</vt:lpstr>
      <vt:lpstr>6.住院理赔——批量导出打印理赔单</vt:lpstr>
      <vt:lpstr>幻灯片 168</vt:lpstr>
      <vt:lpstr>6.住院理赔——上报理赔单</vt:lpstr>
      <vt:lpstr>6.住院理赔——上报理赔单</vt:lpstr>
      <vt:lpstr>6.住院理赔——上报理赔单</vt:lpstr>
      <vt:lpstr>幻灯片 172</vt:lpstr>
      <vt:lpstr>7.女工重疾意外理赔——添加理赔单</vt:lpstr>
      <vt:lpstr>6.女工重疾意外理赔——添加理赔单</vt:lpstr>
      <vt:lpstr>6.女工重疾意外理赔——添加理赔单</vt:lpstr>
      <vt:lpstr>6.女工重疾意外理赔——添加理赔单</vt:lpstr>
      <vt:lpstr>6.女工重疾意外理赔——添加理赔单</vt:lpstr>
      <vt:lpstr>6.女工重疾意外理赔</vt:lpstr>
      <vt:lpstr>幻灯片 179</vt:lpstr>
      <vt:lpstr>8.京卡管理——新农合理赔信息查询</vt:lpstr>
      <vt:lpstr>8.京卡管理——新农合理赔信息查询</vt:lpstr>
      <vt:lpstr>8.京卡管理——新农合理赔信息查询</vt:lpstr>
      <vt:lpstr>幻灯片 183</vt:lpstr>
      <vt:lpstr>8.京卡管理——赠送京卡理赔信息查询</vt:lpstr>
      <vt:lpstr>8.京卡管理——赠送京卡理赔信息查询</vt:lpstr>
      <vt:lpstr>8.京卡管理——赠送京卡理赔信息查询</vt:lpstr>
      <vt:lpstr>幻灯片 187</vt:lpstr>
    </vt:vector>
  </TitlesOfParts>
  <Company>Capinfo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何刚</cp:lastModifiedBy>
  <cp:revision>1368</cp:revision>
  <dcterms:created xsi:type="dcterms:W3CDTF">2009-03-07T02:35:57Z</dcterms:created>
  <dcterms:modified xsi:type="dcterms:W3CDTF">2014-06-25T00:45:01Z</dcterms:modified>
</cp:coreProperties>
</file>