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4.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tags/tag18.xml" ContentType="application/vnd.openxmlformats-officedocument.presentationml.tags+xml"/>
  <Override PartName="/ppt/notesSlides/notesSlide6.xml" ContentType="application/vnd.openxmlformats-officedocument.presentationml.notesSlide+xml"/>
  <Override PartName="/ppt/tags/tag19.xml" ContentType="application/vnd.openxmlformats-officedocument.presentationml.tags+xml"/>
  <Override PartName="/ppt/notesSlides/notesSlide7.xml" ContentType="application/vnd.openxmlformats-officedocument.presentationml.notesSlide+xml"/>
  <Override PartName="/ppt/tags/tag20.xml" ContentType="application/vnd.openxmlformats-officedocument.presentationml.tags+xml"/>
  <Override PartName="/ppt/notesSlides/notesSlide8.xml" ContentType="application/vnd.openxmlformats-officedocument.presentationml.notesSlide+xml"/>
  <Override PartName="/ppt/tags/tag21.xml" ContentType="application/vnd.openxmlformats-officedocument.presentationml.tags+xml"/>
  <Override PartName="/ppt/notesSlides/notesSlide9.xml" ContentType="application/vnd.openxmlformats-officedocument.presentationml.notesSlide+xml"/>
  <Override PartName="/ppt/tags/tag22.xml" ContentType="application/vnd.openxmlformats-officedocument.presentationml.tags+xml"/>
  <Override PartName="/ppt/notesSlides/notesSlide10.xml" ContentType="application/vnd.openxmlformats-officedocument.presentationml.notesSlide+xml"/>
  <Override PartName="/ppt/tags/tag23.xml" ContentType="application/vnd.openxmlformats-officedocument.presentationml.tags+xml"/>
  <Override PartName="/ppt/notesSlides/notesSlide11.xml" ContentType="application/vnd.openxmlformats-officedocument.presentationml.notesSlide+xml"/>
  <Override PartName="/ppt/tags/tag24.xml" ContentType="application/vnd.openxmlformats-officedocument.presentationml.tags+xml"/>
  <Override PartName="/ppt/notesSlides/notesSlide12.xml" ContentType="application/vnd.openxmlformats-officedocument.presentationml.notesSlide+xml"/>
  <Override PartName="/ppt/tags/tag25.xml" ContentType="application/vnd.openxmlformats-officedocument.presentationml.tags+xml"/>
  <Override PartName="/ppt/notesSlides/notesSlide13.xml" ContentType="application/vnd.openxmlformats-officedocument.presentationml.notesSlide+xml"/>
  <Override PartName="/ppt/tags/tag26.xml" ContentType="application/vnd.openxmlformats-officedocument.presentationml.tags+xml"/>
  <Override PartName="/ppt/notesSlides/notesSlide14.xml" ContentType="application/vnd.openxmlformats-officedocument.presentationml.notesSlide+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notesSlides/notesSlide16.xml" ContentType="application/vnd.openxmlformats-officedocument.presentationml.notesSlide+xml"/>
  <Override PartName="/ppt/tags/tag29.xml" ContentType="application/vnd.openxmlformats-officedocument.presentationml.tags+xml"/>
  <Override PartName="/ppt/notesSlides/notesSlide17.xml" ContentType="application/vnd.openxmlformats-officedocument.presentationml.notesSlide+xml"/>
  <Override PartName="/ppt/tags/tag30.xml" ContentType="application/vnd.openxmlformats-officedocument.presentationml.tags+xml"/>
  <Override PartName="/ppt/notesSlides/notesSlide18.xml" ContentType="application/vnd.openxmlformats-officedocument.presentationml.notesSlide+xml"/>
  <Override PartName="/ppt/tags/tag31.xml" ContentType="application/vnd.openxmlformats-officedocument.presentationml.tags+xml"/>
  <Override PartName="/ppt/notesSlides/notesSlide19.xml" ContentType="application/vnd.openxmlformats-officedocument.presentationml.notesSlide+xml"/>
  <Override PartName="/ppt/tags/tag32.xml" ContentType="application/vnd.openxmlformats-officedocument.presentationml.tags+xml"/>
  <Override PartName="/ppt/notesSlides/notesSlide20.xml" ContentType="application/vnd.openxmlformats-officedocument.presentationml.notesSlide+xml"/>
  <Override PartName="/ppt/tags/tag33.xml" ContentType="application/vnd.openxmlformats-officedocument.presentationml.tags+xml"/>
  <Override PartName="/ppt/notesSlides/notesSlide21.xml" ContentType="application/vnd.openxmlformats-officedocument.presentationml.notesSlide+xml"/>
  <Override PartName="/ppt/tags/tag34.xml" ContentType="application/vnd.openxmlformats-officedocument.presentationml.tags+xml"/>
  <Override PartName="/ppt/notesSlides/notesSlide22.xml" ContentType="application/vnd.openxmlformats-officedocument.presentationml.notesSlide+xml"/>
  <Override PartName="/ppt/tags/tag35.xml" ContentType="application/vnd.openxmlformats-officedocument.presentationml.tags+xml"/>
  <Override PartName="/ppt/notesSlides/notesSlide23.xml" ContentType="application/vnd.openxmlformats-officedocument.presentationml.notesSlide+xml"/>
  <Override PartName="/ppt/tags/tag36.xml" ContentType="application/vnd.openxmlformats-officedocument.presentationml.tags+xml"/>
  <Override PartName="/ppt/notesSlides/notesSlide24.xml" ContentType="application/vnd.openxmlformats-officedocument.presentationml.notesSlide+xml"/>
  <Override PartName="/ppt/tags/tag37.xml" ContentType="application/vnd.openxmlformats-officedocument.presentationml.tags+xml"/>
  <Override PartName="/ppt/notesSlides/notesSlide25.xml" ContentType="application/vnd.openxmlformats-officedocument.presentationml.notesSlide+xml"/>
  <Override PartName="/ppt/tags/tag38.xml" ContentType="application/vnd.openxmlformats-officedocument.presentationml.tags+xml"/>
  <Override PartName="/ppt/notesSlides/notesSlide26.xml" ContentType="application/vnd.openxmlformats-officedocument.presentationml.notesSlide+xml"/>
  <Override PartName="/ppt/tags/tag39.xml" ContentType="application/vnd.openxmlformats-officedocument.presentationml.tags+xml"/>
  <Override PartName="/ppt/notesSlides/notesSlide27.xml" ContentType="application/vnd.openxmlformats-officedocument.presentationml.notesSlide+xml"/>
  <Override PartName="/ppt/tags/tag40.xml" ContentType="application/vnd.openxmlformats-officedocument.presentationml.tags+xml"/>
  <Override PartName="/ppt/notesSlides/notesSlide28.xml" ContentType="application/vnd.openxmlformats-officedocument.presentationml.notesSlide+xml"/>
  <Override PartName="/ppt/tags/tag41.xml" ContentType="application/vnd.openxmlformats-officedocument.presentationml.tags+xml"/>
  <Override PartName="/ppt/notesSlides/notesSlide29.xml" ContentType="application/vnd.openxmlformats-officedocument.presentationml.notesSlide+xml"/>
  <Override PartName="/ppt/tags/tag42.xml" ContentType="application/vnd.openxmlformats-officedocument.presentationml.tags+xml"/>
  <Override PartName="/ppt/notesSlides/notesSlide30.xml" ContentType="application/vnd.openxmlformats-officedocument.presentationml.notesSlide+xml"/>
  <Override PartName="/ppt/tags/tag43.xml" ContentType="application/vnd.openxmlformats-officedocument.presentationml.tags+xml"/>
  <Override PartName="/ppt/notesSlides/notesSlide31.xml" ContentType="application/vnd.openxmlformats-officedocument.presentationml.notesSlide+xml"/>
  <Override PartName="/ppt/tags/tag44.xml" ContentType="application/vnd.openxmlformats-officedocument.presentationml.tags+xml"/>
  <Override PartName="/ppt/notesSlides/notesSlide32.xml" ContentType="application/vnd.openxmlformats-officedocument.presentationml.notesSlide+xml"/>
  <Override PartName="/ppt/tags/tag45.xml" ContentType="application/vnd.openxmlformats-officedocument.presentationml.tags+xml"/>
  <Override PartName="/ppt/notesSlides/notesSlide33.xml" ContentType="application/vnd.openxmlformats-officedocument.presentationml.notesSlide+xml"/>
  <Override PartName="/ppt/tags/tag46.xml" ContentType="application/vnd.openxmlformats-officedocument.presentationml.tags+xml"/>
  <Override PartName="/ppt/notesSlides/notesSlide34.xml" ContentType="application/vnd.openxmlformats-officedocument.presentationml.notesSlide+xml"/>
  <Override PartName="/ppt/tags/tag47.xml" ContentType="application/vnd.openxmlformats-officedocument.presentationml.tags+xml"/>
  <Override PartName="/ppt/notesSlides/notesSlide35.xml" ContentType="application/vnd.openxmlformats-officedocument.presentationml.notesSlide+xml"/>
  <Override PartName="/ppt/tags/tag48.xml" ContentType="application/vnd.openxmlformats-officedocument.presentationml.tags+xml"/>
  <Override PartName="/ppt/notesSlides/notesSlide36.xml" ContentType="application/vnd.openxmlformats-officedocument.presentationml.notesSlide+xml"/>
  <Override PartName="/ppt/tags/tag49.xml" ContentType="application/vnd.openxmlformats-officedocument.presentationml.tags+xml"/>
  <Override PartName="/ppt/notesSlides/notesSlide37.xml" ContentType="application/vnd.openxmlformats-officedocument.presentationml.notesSlide+xml"/>
  <Override PartName="/ppt/tags/tag50.xml" ContentType="application/vnd.openxmlformats-officedocument.presentationml.tags+xml"/>
  <Override PartName="/ppt/notesSlides/notesSlide38.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39.xml" ContentType="application/vnd.openxmlformats-officedocument.presentationml.notesSlide+xml"/>
  <Override PartName="/ppt/tags/tag56.xml" ContentType="application/vnd.openxmlformats-officedocument.presentationml.tags+xml"/>
  <Override PartName="/ppt/notesSlides/notesSlide40.xml" ContentType="application/vnd.openxmlformats-officedocument.presentationml.notesSlide+xml"/>
  <Override PartName="/ppt/tags/tag57.xml" ContentType="application/vnd.openxmlformats-officedocument.presentationml.tags+xml"/>
  <Override PartName="/ppt/notesSlides/notesSlide41.xml" ContentType="application/vnd.openxmlformats-officedocument.presentationml.notesSlide+xml"/>
  <Override PartName="/ppt/tags/tag58.xml" ContentType="application/vnd.openxmlformats-officedocument.presentationml.tags+xml"/>
  <Override PartName="/ppt/notesSlides/notesSlide42.xml" ContentType="application/vnd.openxmlformats-officedocument.presentationml.notesSlide+xml"/>
  <Override PartName="/ppt/tags/tag59.xml" ContentType="application/vnd.openxmlformats-officedocument.presentationml.tags+xml"/>
  <Override PartName="/ppt/notesSlides/notesSlide43.xml" ContentType="application/vnd.openxmlformats-officedocument.presentationml.notesSlide+xml"/>
  <Override PartName="/ppt/tags/tag60.xml" ContentType="application/vnd.openxmlformats-officedocument.presentationml.tags+xml"/>
  <Override PartName="/ppt/notesSlides/notesSlide44.xml" ContentType="application/vnd.openxmlformats-officedocument.presentationml.notesSlide+xml"/>
  <Override PartName="/ppt/tags/tag61.xml" ContentType="application/vnd.openxmlformats-officedocument.presentationml.tags+xml"/>
  <Override PartName="/ppt/notesSlides/notesSlide45.xml" ContentType="application/vnd.openxmlformats-officedocument.presentationml.notesSlide+xml"/>
  <Override PartName="/ppt/tags/tag62.xml" ContentType="application/vnd.openxmlformats-officedocument.presentationml.tags+xml"/>
  <Override PartName="/ppt/notesSlides/notesSlide46.xml" ContentType="application/vnd.openxmlformats-officedocument.presentationml.notesSlide+xml"/>
  <Override PartName="/ppt/tags/tag63.xml" ContentType="application/vnd.openxmlformats-officedocument.presentationml.tags+xml"/>
  <Override PartName="/ppt/notesSlides/notesSlide47.xml" ContentType="application/vnd.openxmlformats-officedocument.presentationml.notesSlide+xml"/>
  <Override PartName="/ppt/tags/tag64.xml" ContentType="application/vnd.openxmlformats-officedocument.presentationml.tags+xml"/>
  <Override PartName="/ppt/notesSlides/notesSlide48.xml" ContentType="application/vnd.openxmlformats-officedocument.presentationml.notesSlide+xml"/>
  <Override PartName="/ppt/tags/tag65.xml" ContentType="application/vnd.openxmlformats-officedocument.presentationml.tags+xml"/>
  <Override PartName="/ppt/notesSlides/notesSlide49.xml" ContentType="application/vnd.openxmlformats-officedocument.presentationml.notesSlide+xml"/>
  <Override PartName="/ppt/tags/tag66.xml" ContentType="application/vnd.openxmlformats-officedocument.presentationml.tags+xml"/>
  <Override PartName="/ppt/notesSlides/notesSlide50.xml" ContentType="application/vnd.openxmlformats-officedocument.presentationml.notesSlide+xml"/>
  <Override PartName="/ppt/tags/tag67.xml" ContentType="application/vnd.openxmlformats-officedocument.presentationml.tags+xml"/>
  <Override PartName="/ppt/notesSlides/notesSlide51.xml" ContentType="application/vnd.openxmlformats-officedocument.presentationml.notesSlide+xml"/>
  <Override PartName="/ppt/tags/tag68.xml" ContentType="application/vnd.openxmlformats-officedocument.presentationml.tags+xml"/>
  <Override PartName="/ppt/notesSlides/notesSlide52.xml" ContentType="application/vnd.openxmlformats-officedocument.presentationml.notesSlide+xml"/>
  <Override PartName="/ppt/tags/tag69.xml" ContentType="application/vnd.openxmlformats-officedocument.presentationml.tags+xml"/>
  <Override PartName="/ppt/notesSlides/notesSlide53.xml" ContentType="application/vnd.openxmlformats-officedocument.presentationml.notesSlide+xml"/>
  <Override PartName="/ppt/tags/tag70.xml" ContentType="application/vnd.openxmlformats-officedocument.presentationml.tags+xml"/>
  <Override PartName="/ppt/notesSlides/notesSlide54.xml" ContentType="application/vnd.openxmlformats-officedocument.presentationml.notesSlide+xml"/>
  <Override PartName="/ppt/tags/tag71.xml" ContentType="application/vnd.openxmlformats-officedocument.presentationml.tags+xml"/>
  <Override PartName="/ppt/notesSlides/notesSlide55.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notesSlides/notesSlide56.xml" ContentType="application/vnd.openxmlformats-officedocument.presentationml.notesSlide+xml"/>
  <Override PartName="/ppt/tags/tag74.xml" ContentType="application/vnd.openxmlformats-officedocument.presentationml.tags+xml"/>
  <Override PartName="/ppt/notesSlides/notesSlide57.xml" ContentType="application/vnd.openxmlformats-officedocument.presentationml.notesSlide+xml"/>
  <Override PartName="/ppt/tags/tag75.xml" ContentType="application/vnd.openxmlformats-officedocument.presentationml.tags+xml"/>
  <Override PartName="/ppt/notesSlides/notesSlide58.xml" ContentType="application/vnd.openxmlformats-officedocument.presentationml.notesSlide+xml"/>
  <Override PartName="/ppt/tags/tag76.xml" ContentType="application/vnd.openxmlformats-officedocument.presentationml.tags+xml"/>
  <Override PartName="/ppt/notesSlides/notesSlide59.xml" ContentType="application/vnd.openxmlformats-officedocument.presentationml.notesSlide+xml"/>
  <Override PartName="/ppt/tags/tag77.xml" ContentType="application/vnd.openxmlformats-officedocument.presentationml.tags+xml"/>
  <Override PartName="/ppt/notesSlides/notesSlide60.xml" ContentType="application/vnd.openxmlformats-officedocument.presentationml.notesSlide+xml"/>
  <Override PartName="/ppt/tags/tag78.xml" ContentType="application/vnd.openxmlformats-officedocument.presentationml.tags+xml"/>
  <Override PartName="/ppt/notesSlides/notesSlide61.xml" ContentType="application/vnd.openxmlformats-officedocument.presentationml.notesSlide+xml"/>
  <Override PartName="/ppt/tags/tag79.xml" ContentType="application/vnd.openxmlformats-officedocument.presentationml.tags+xml"/>
  <Override PartName="/ppt/notesSlides/notesSlide62.xml" ContentType="application/vnd.openxmlformats-officedocument.presentationml.notesSlide+xml"/>
  <Override PartName="/ppt/tags/tag80.xml" ContentType="application/vnd.openxmlformats-officedocument.presentationml.tags+xml"/>
  <Override PartName="/ppt/notesSlides/notesSlide63.xml" ContentType="application/vnd.openxmlformats-officedocument.presentationml.notesSlide+xml"/>
  <Override PartName="/ppt/tags/tag81.xml" ContentType="application/vnd.openxmlformats-officedocument.presentationml.tags+xml"/>
  <Override PartName="/ppt/notesSlides/notesSlide64.xml" ContentType="application/vnd.openxmlformats-officedocument.presentationml.notesSlide+xml"/>
  <Override PartName="/ppt/tags/tag82.xml" ContentType="application/vnd.openxmlformats-officedocument.presentationml.tags+xml"/>
  <Override PartName="/ppt/notesSlides/notesSlide65.xml" ContentType="application/vnd.openxmlformats-officedocument.presentationml.notesSlide+xml"/>
  <Override PartName="/ppt/tags/tag83.xml" ContentType="application/vnd.openxmlformats-officedocument.presentationml.tags+xml"/>
  <Override PartName="/ppt/notesSlides/notesSlide66.xml" ContentType="application/vnd.openxmlformats-officedocument.presentationml.notesSlide+xml"/>
  <Override PartName="/ppt/tags/tag84.xml" ContentType="application/vnd.openxmlformats-officedocument.presentationml.tags+xml"/>
  <Override PartName="/ppt/notesSlides/notesSlide67.xml" ContentType="application/vnd.openxmlformats-officedocument.presentationml.notesSlide+xml"/>
  <Override PartName="/ppt/tags/tag85.xml" ContentType="application/vnd.openxmlformats-officedocument.presentationml.tags+xml"/>
  <Override PartName="/ppt/notesSlides/notesSlide68.xml" ContentType="application/vnd.openxmlformats-officedocument.presentationml.notesSlide+xml"/>
  <Override PartName="/ppt/tags/tag86.xml" ContentType="application/vnd.openxmlformats-officedocument.presentationml.tags+xml"/>
  <Override PartName="/ppt/notesSlides/notesSlide69.xml" ContentType="application/vnd.openxmlformats-officedocument.presentationml.notesSlide+xml"/>
  <Override PartName="/ppt/tags/tag87.xml" ContentType="application/vnd.openxmlformats-officedocument.presentationml.tags+xml"/>
  <Override PartName="/ppt/notesSlides/notesSlide70.xml" ContentType="application/vnd.openxmlformats-officedocument.presentationml.notesSlide+xml"/>
  <Override PartName="/ppt/tags/tag88.xml" ContentType="application/vnd.openxmlformats-officedocument.presentationml.tags+xml"/>
  <Override PartName="/ppt/notesSlides/notesSlide71.xml" ContentType="application/vnd.openxmlformats-officedocument.presentationml.notesSlide+xml"/>
  <Override PartName="/ppt/tags/tag89.xml" ContentType="application/vnd.openxmlformats-officedocument.presentationml.tags+xml"/>
  <Override PartName="/ppt/notesSlides/notesSlide72.xml" ContentType="application/vnd.openxmlformats-officedocument.presentationml.notesSlide+xml"/>
  <Override PartName="/ppt/tags/tag90.xml" ContentType="application/vnd.openxmlformats-officedocument.presentationml.tags+xml"/>
  <Override PartName="/ppt/notesSlides/notesSlide73.xml" ContentType="application/vnd.openxmlformats-officedocument.presentationml.notesSlide+xml"/>
  <Override PartName="/ppt/tags/tag91.xml" ContentType="application/vnd.openxmlformats-officedocument.presentationml.tags+xml"/>
  <Override PartName="/ppt/notesSlides/notesSlide74.xml" ContentType="application/vnd.openxmlformats-officedocument.presentationml.notesSlide+xml"/>
  <Override PartName="/ppt/tags/tag92.xml" ContentType="application/vnd.openxmlformats-officedocument.presentationml.tags+xml"/>
  <Override PartName="/ppt/notesSlides/notesSlide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3" r:id="rId3"/>
    <p:sldMasterId id="2147483685" r:id="rId4"/>
    <p:sldMasterId id="2147483697" r:id="rId5"/>
    <p:sldMasterId id="2147483709" r:id="rId6"/>
  </p:sldMasterIdLst>
  <p:notesMasterIdLst>
    <p:notesMasterId r:id="rId96"/>
  </p:notesMasterIdLst>
  <p:handoutMasterIdLst>
    <p:handoutMasterId r:id="rId97"/>
  </p:handoutMasterIdLst>
  <p:sldIdLst>
    <p:sldId id="1392" r:id="rId7"/>
    <p:sldId id="1390" r:id="rId8"/>
    <p:sldId id="1419" r:id="rId9"/>
    <p:sldId id="1436" r:id="rId10"/>
    <p:sldId id="1493" r:id="rId11"/>
    <p:sldId id="1438" r:id="rId12"/>
    <p:sldId id="1439" r:id="rId13"/>
    <p:sldId id="1579" r:id="rId14"/>
    <p:sldId id="1442" r:id="rId15"/>
    <p:sldId id="1441" r:id="rId16"/>
    <p:sldId id="1443" r:id="rId17"/>
    <p:sldId id="1444" r:id="rId18"/>
    <p:sldId id="1580" r:id="rId19"/>
    <p:sldId id="1445" r:id="rId20"/>
    <p:sldId id="1446" r:id="rId21"/>
    <p:sldId id="1447" r:id="rId22"/>
    <p:sldId id="1448" r:id="rId23"/>
    <p:sldId id="1451" r:id="rId24"/>
    <p:sldId id="1452" r:id="rId25"/>
    <p:sldId id="1453" r:id="rId26"/>
    <p:sldId id="1454" r:id="rId27"/>
    <p:sldId id="1455" r:id="rId28"/>
    <p:sldId id="1456" r:id="rId29"/>
    <p:sldId id="1457" r:id="rId30"/>
    <p:sldId id="1458" r:id="rId31"/>
    <p:sldId id="1459" r:id="rId32"/>
    <p:sldId id="1460" r:id="rId33"/>
    <p:sldId id="1462" r:id="rId34"/>
    <p:sldId id="1461" r:id="rId35"/>
    <p:sldId id="1463" r:id="rId36"/>
    <p:sldId id="1464" r:id="rId37"/>
    <p:sldId id="1465" r:id="rId38"/>
    <p:sldId id="1466" r:id="rId39"/>
    <p:sldId id="1467" r:id="rId40"/>
    <p:sldId id="1468" r:id="rId41"/>
    <p:sldId id="1450" r:id="rId42"/>
    <p:sldId id="1469" r:id="rId43"/>
    <p:sldId id="1470" r:id="rId44"/>
    <p:sldId id="1471" r:id="rId45"/>
    <p:sldId id="1472" r:id="rId46"/>
    <p:sldId id="1413" r:id="rId47"/>
    <p:sldId id="1418" r:id="rId48"/>
    <p:sldId id="1427" r:id="rId49"/>
    <p:sldId id="1430" r:id="rId50"/>
    <p:sldId id="1432" r:id="rId51"/>
    <p:sldId id="1428" r:id="rId52"/>
    <p:sldId id="1429" r:id="rId53"/>
    <p:sldId id="1431" r:id="rId54"/>
    <p:sldId id="1433" r:id="rId55"/>
    <p:sldId id="1434" r:id="rId56"/>
    <p:sldId id="1435" r:id="rId57"/>
    <p:sldId id="1473" r:id="rId58"/>
    <p:sldId id="1474" r:id="rId59"/>
    <p:sldId id="1475" r:id="rId60"/>
    <p:sldId id="1476" r:id="rId61"/>
    <p:sldId id="1477" r:id="rId62"/>
    <p:sldId id="1478" r:id="rId63"/>
    <p:sldId id="1479" r:id="rId64"/>
    <p:sldId id="1480" r:id="rId65"/>
    <p:sldId id="1873" r:id="rId66"/>
    <p:sldId id="1875" r:id="rId67"/>
    <p:sldId id="1877" r:id="rId68"/>
    <p:sldId id="1481" r:id="rId69"/>
    <p:sldId id="1484" r:id="rId70"/>
    <p:sldId id="1949" r:id="rId71"/>
    <p:sldId id="1950" r:id="rId72"/>
    <p:sldId id="1951" r:id="rId73"/>
    <p:sldId id="1952" r:id="rId74"/>
    <p:sldId id="1953" r:id="rId75"/>
    <p:sldId id="1954" r:id="rId76"/>
    <p:sldId id="1482" r:id="rId77"/>
    <p:sldId id="1483" r:id="rId78"/>
    <p:sldId id="1485" r:id="rId79"/>
    <p:sldId id="1486" r:id="rId80"/>
    <p:sldId id="1487" r:id="rId81"/>
    <p:sldId id="1488" r:id="rId82"/>
    <p:sldId id="1489" r:id="rId83"/>
    <p:sldId id="1490" r:id="rId84"/>
    <p:sldId id="1491" r:id="rId85"/>
    <p:sldId id="1492" r:id="rId86"/>
    <p:sldId id="1495" r:id="rId87"/>
    <p:sldId id="1494" r:id="rId88"/>
    <p:sldId id="1496" r:id="rId89"/>
    <p:sldId id="1497" r:id="rId90"/>
    <p:sldId id="1498" r:id="rId91"/>
    <p:sldId id="1499" r:id="rId92"/>
    <p:sldId id="1500" r:id="rId93"/>
    <p:sldId id="1501" r:id="rId94"/>
    <p:sldId id="281" r:id="rId95"/>
  </p:sldIdLst>
  <p:sldSz cx="12192000" cy="6858000"/>
  <p:notesSz cx="9926638" cy="6669088"/>
  <p:custDataLst>
    <p:tags r:id="rId98"/>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1988">
          <p15:clr>
            <a:srgbClr val="A4A3A4"/>
          </p15:clr>
        </p15:guide>
        <p15:guide id="2" pos="274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houyz" initials="zyz" lastIdx="2"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860A8"/>
    <a:srgbClr val="4B649F"/>
    <a:srgbClr val="5E80B0"/>
    <a:srgbClr val="7DB1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67" autoAdjust="0"/>
    <p:restoredTop sz="94507" autoAdjust="0"/>
  </p:normalViewPr>
  <p:slideViewPr>
    <p:cSldViewPr showGuides="1">
      <p:cViewPr varScale="1">
        <p:scale>
          <a:sx n="87" d="100"/>
          <a:sy n="87" d="100"/>
        </p:scale>
        <p:origin x="592" y="56"/>
      </p:cViewPr>
      <p:guideLst>
        <p:guide orient="horz" pos="1988"/>
        <p:guide pos="2743"/>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slide" Target="slides/slide83.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theme" Target="theme/theme1.xml"/><Relationship Id="rId5" Type="http://schemas.openxmlformats.org/officeDocument/2006/relationships/slideMaster" Target="slideMasters/slideMaster5.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103"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slide" Target="slides/slide82.xml"/><Relationship Id="rId91" Type="http://schemas.openxmlformats.org/officeDocument/2006/relationships/slide" Target="slides/slide85.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94" Type="http://schemas.openxmlformats.org/officeDocument/2006/relationships/slide" Target="slides/slide88.xml"/><Relationship Id="rId99" Type="http://schemas.openxmlformats.org/officeDocument/2006/relationships/commentAuthors" Target="commentAuthors.xml"/><Relationship Id="rId10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handoutMaster" Target="handoutMasters/handoutMaster1.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tags" Target="tags/tag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22798" y="0"/>
            <a:ext cx="4301543" cy="334613"/>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2024/1/8</a:t>
            </a:fld>
            <a:endParaRPr lang="zh-CN" altLang="en-US"/>
          </a:p>
        </p:txBody>
      </p:sp>
      <p:sp>
        <p:nvSpPr>
          <p:cNvPr id="4" name="页脚占位符 3"/>
          <p:cNvSpPr>
            <a:spLocks noGrp="1"/>
          </p:cNvSpPr>
          <p:nvPr>
            <p:ph type="ftr" sz="quarter" idx="2"/>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2798" y="6334477"/>
            <a:ext cx="4301543" cy="334612"/>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1543" cy="33461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622798" y="0"/>
            <a:ext cx="4301543" cy="334613"/>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2024/1/8</a:t>
            </a:fld>
            <a:endParaRPr lang="zh-CN" altLang="en-US"/>
          </a:p>
        </p:txBody>
      </p:sp>
      <p:sp>
        <p:nvSpPr>
          <p:cNvPr id="4" name="幻灯片图像占位符 3"/>
          <p:cNvSpPr>
            <a:spLocks noGrp="1" noRot="1" noChangeAspect="1"/>
          </p:cNvSpPr>
          <p:nvPr>
            <p:ph type="sldImg" idx="2"/>
          </p:nvPr>
        </p:nvSpPr>
        <p:spPr>
          <a:xfrm>
            <a:off x="2962275" y="833438"/>
            <a:ext cx="4002088" cy="2251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92664" y="3209498"/>
            <a:ext cx="7941310" cy="262595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334477"/>
            <a:ext cx="4301543" cy="33461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622798" y="6334477"/>
            <a:ext cx="4301543" cy="334612"/>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 name="图片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平行四边形 2"/>
          <p:cNvSpPr/>
          <p:nvPr/>
        </p:nvSpPr>
        <p:spPr>
          <a:xfrm>
            <a:off x="735013" y="0"/>
            <a:ext cx="655637" cy="833438"/>
          </a:xfrm>
          <a:prstGeom prst="parallelogram">
            <a:avLst>
              <a:gd name="adj" fmla="val 4140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平行四边形 3"/>
          <p:cNvSpPr/>
          <p:nvPr/>
        </p:nvSpPr>
        <p:spPr>
          <a:xfrm>
            <a:off x="501650" y="0"/>
            <a:ext cx="619125" cy="833438"/>
          </a:xfrm>
          <a:prstGeom prst="parallelogram">
            <a:avLst>
              <a:gd name="adj" fmla="val 41402"/>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任意多边形 20"/>
          <p:cNvSpPr/>
          <p:nvPr/>
        </p:nvSpPr>
        <p:spPr>
          <a:xfrm>
            <a:off x="0" y="0"/>
            <a:ext cx="811213" cy="833438"/>
          </a:xfrm>
          <a:custGeom>
            <a:avLst/>
            <a:gdLst>
              <a:gd name="connsiteX0" fmla="*/ 0 w 811161"/>
              <a:gd name="connsiteY0" fmla="*/ 0 h 833671"/>
              <a:gd name="connsiteX1" fmla="*/ 811161 w 811161"/>
              <a:gd name="connsiteY1" fmla="*/ 0 h 833671"/>
              <a:gd name="connsiteX2" fmla="*/ 523153 w 811161"/>
              <a:gd name="connsiteY2" fmla="*/ 833671 h 833671"/>
              <a:gd name="connsiteX3" fmla="*/ 0 w 811161"/>
              <a:gd name="connsiteY3" fmla="*/ 833671 h 833671"/>
              <a:gd name="connsiteX4" fmla="*/ 0 w 811161"/>
              <a:gd name="connsiteY4" fmla="*/ 0 h 833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1161" h="833671">
                <a:moveTo>
                  <a:pt x="0" y="0"/>
                </a:moveTo>
                <a:lnTo>
                  <a:pt x="811161" y="0"/>
                </a:lnTo>
                <a:lnTo>
                  <a:pt x="523153" y="833671"/>
                </a:lnTo>
                <a:lnTo>
                  <a:pt x="0" y="833671"/>
                </a:lnTo>
                <a:lnTo>
                  <a:pt x="0" y="0"/>
                </a:lnTo>
                <a:close/>
              </a:path>
            </a:pathLst>
          </a:custGeom>
          <a:solidFill>
            <a:srgbClr val="2A3A5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6" name="直接连接符 5"/>
          <p:cNvCxnSpPr/>
          <p:nvPr/>
        </p:nvCxnSpPr>
        <p:spPr>
          <a:xfrm>
            <a:off x="0" y="833438"/>
            <a:ext cx="12192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图片 11"/>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1382375" y="150813"/>
            <a:ext cx="574675"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日期占位符 2"/>
          <p:cNvSpPr>
            <a:spLocks noGrp="1"/>
          </p:cNvSpPr>
          <p:nvPr>
            <p:ph type="dt" sz="half" idx="10"/>
          </p:nvPr>
        </p:nvSpPr>
        <p:spPr/>
        <p:txBody>
          <a:bodyPr/>
          <a:lstStyle>
            <a:lvl1pPr>
              <a:defRPr/>
            </a:lvl1pPr>
          </a:lstStyle>
          <a:p>
            <a:pPr>
              <a:defRPr/>
            </a:pPr>
            <a:fld id="{B986BA9C-24A5-46FE-9BC5-98CCFF51DB6C}" type="datetime1">
              <a:rPr lang="zh-CN" altLang="en-US"/>
              <a:t>2024/1/8</a:t>
            </a:fld>
            <a:endParaRPr lang="zh-CN" altLang="en-US"/>
          </a:p>
        </p:txBody>
      </p:sp>
      <p:sp>
        <p:nvSpPr>
          <p:cNvPr id="9" name="页脚占位符 3"/>
          <p:cNvSpPr>
            <a:spLocks noGrp="1"/>
          </p:cNvSpPr>
          <p:nvPr>
            <p:ph type="ftr" sz="quarter" idx="11"/>
          </p:nvPr>
        </p:nvSpPr>
        <p:spPr/>
        <p:txBody>
          <a:bodyPr/>
          <a:lstStyle>
            <a:lvl1pPr>
              <a:defRPr/>
            </a:lvl1pPr>
          </a:lstStyle>
          <a:p>
            <a:pPr>
              <a:defRPr/>
            </a:pPr>
            <a:endParaRPr lang="zh-CN" altLang="en-US"/>
          </a:p>
        </p:txBody>
      </p:sp>
      <p:sp>
        <p:nvSpPr>
          <p:cNvPr id="10" name="灯片编号占位符 4"/>
          <p:cNvSpPr>
            <a:spLocks noGrp="1"/>
          </p:cNvSpPr>
          <p:nvPr>
            <p:ph type="sldNum" sz="quarter" idx="12"/>
          </p:nvPr>
        </p:nvSpPr>
        <p:spPr/>
        <p:txBody>
          <a:bodyPr/>
          <a:lstStyle>
            <a:lvl1pPr>
              <a:defRPr dirty="0"/>
            </a:lvl1pPr>
          </a:lstStyle>
          <a:p>
            <a:pPr>
              <a:defRPr/>
            </a:pPr>
            <a:fld id="{EB7B95C6-481A-4F91-9B30-4670ED25515F}" type="slidenum">
              <a:rPr lang="zh-CN" altLang="en-US"/>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6172200" y="1825625"/>
            <a:ext cx="5181600" cy="435133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theme" Target="../theme/theme5.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1027"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2051"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3075"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5123"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标题占位符 1"/>
          <p:cNvSpPr>
            <a:spLocks noGrp="1"/>
          </p:cNvSpPr>
          <p:nvPr>
            <p:ph type="title"/>
          </p:nvPr>
        </p:nvSpPr>
        <p:spPr>
          <a:xfrm>
            <a:off x="838200" y="365125"/>
            <a:ext cx="10515600" cy="1325563"/>
          </a:xfrm>
          <a:prstGeom prst="rect">
            <a:avLst/>
          </a:prstGeom>
          <a:noFill/>
          <a:ln w="9525">
            <a:noFill/>
          </a:ln>
        </p:spPr>
        <p:txBody>
          <a:bodyPr anchor="ctr" anchorCtr="0"/>
          <a:lstStyle/>
          <a:p>
            <a:pPr lvl="0"/>
            <a:r>
              <a:rPr lang="zh-CN" altLang="en-US" dirty="0"/>
              <a:t>单击此处编辑母版标题样式</a:t>
            </a:r>
          </a:p>
        </p:txBody>
      </p:sp>
      <p:sp>
        <p:nvSpPr>
          <p:cNvPr id="4099" name="文本占位符 2"/>
          <p:cNvSpPr>
            <a:spLocks noGrp="1"/>
          </p:cNvSpPr>
          <p:nvPr>
            <p:ph type="body"/>
          </p:nvPr>
        </p:nvSpPr>
        <p:spPr>
          <a:xfrm>
            <a:off x="838200" y="1825625"/>
            <a:ext cx="10515600" cy="4351338"/>
          </a:xfrm>
          <a:prstGeom prst="rect">
            <a:avLst/>
          </a:prstGeom>
          <a:noFill/>
          <a:ln w="9525">
            <a:noFill/>
          </a:ln>
        </p:spPr>
        <p:txBody>
          <a:bodyPr anchor="t" anchorCtr="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E34DBC0E-06DF-4452-B21C-13EF073AF063}"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2024/1/8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微软雅黑" panose="020B0503020204020204" pitchFamily="34"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1.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image" Target="../media/image14.png"/><Relationship Id="rId2" Type="http://schemas.openxmlformats.org/officeDocument/2006/relationships/slideLayout" Target="../slideLayouts/slideLayout8.xml"/><Relationship Id="rId1" Type="http://schemas.openxmlformats.org/officeDocument/2006/relationships/tags" Target="../tags/tag2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3.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4.xml"/><Relationship Id="rId6" Type="http://schemas.openxmlformats.org/officeDocument/2006/relationships/image" Target="../media/image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5.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6.xml"/><Relationship Id="rId6" Type="http://schemas.openxmlformats.org/officeDocument/2006/relationships/image" Target="../media/image7.png"/><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27.xml"/><Relationship Id="rId6" Type="http://schemas.openxmlformats.org/officeDocument/2006/relationships/image" Target="../media/image7.png"/><Relationship Id="rId5" Type="http://schemas.openxmlformats.org/officeDocument/2006/relationships/image" Target="../media/image15.pn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xml"/><Relationship Id="rId1" Type="http://schemas.openxmlformats.org/officeDocument/2006/relationships/tags" Target="../tags/tag28.xml"/><Relationship Id="rId5" Type="http://schemas.openxmlformats.org/officeDocument/2006/relationships/image" Target="../media/image4.png"/><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29.xml"/><Relationship Id="rId5" Type="http://schemas.openxmlformats.org/officeDocument/2006/relationships/image" Target="../media/image4.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xml"/><Relationship Id="rId1" Type="http://schemas.openxmlformats.org/officeDocument/2006/relationships/tags" Target="../tags/tag30.xml"/><Relationship Id="rId5" Type="http://schemas.openxmlformats.org/officeDocument/2006/relationships/image" Target="../media/image4.pn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1.xml"/><Relationship Id="rId5" Type="http://schemas.openxmlformats.org/officeDocument/2006/relationships/image" Target="../media/image4.png"/><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32.xml"/><Relationship Id="rId5" Type="http://schemas.openxmlformats.org/officeDocument/2006/relationships/image" Target="../media/image4.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33.xml"/><Relationship Id="rId5" Type="http://schemas.openxmlformats.org/officeDocument/2006/relationships/image" Target="../media/image4.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8.xml"/><Relationship Id="rId1" Type="http://schemas.openxmlformats.org/officeDocument/2006/relationships/tags" Target="../tags/tag34.xml"/><Relationship Id="rId5" Type="http://schemas.openxmlformats.org/officeDocument/2006/relationships/image" Target="../media/image4.png"/><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tags" Target="../tags/tag35.xml"/><Relationship Id="rId5" Type="http://schemas.openxmlformats.org/officeDocument/2006/relationships/image" Target="../media/image4.png"/><Relationship Id="rId4" Type="http://schemas.openxmlformats.org/officeDocument/2006/relationships/image" Target="../media/image1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8.xml"/><Relationship Id="rId1" Type="http://schemas.openxmlformats.org/officeDocument/2006/relationships/tags" Target="../tags/tag36.xml"/><Relationship Id="rId5" Type="http://schemas.openxmlformats.org/officeDocument/2006/relationships/image" Target="../media/image4.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8.xml"/><Relationship Id="rId1" Type="http://schemas.openxmlformats.org/officeDocument/2006/relationships/tags" Target="../tags/tag37.xml"/><Relationship Id="rId5" Type="http://schemas.openxmlformats.org/officeDocument/2006/relationships/image" Target="../media/image4.png"/><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8.xml"/><Relationship Id="rId1" Type="http://schemas.openxmlformats.org/officeDocument/2006/relationships/tags" Target="../tags/tag38.xml"/><Relationship Id="rId5" Type="http://schemas.openxmlformats.org/officeDocument/2006/relationships/image" Target="../media/image4.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8.xml"/><Relationship Id="rId1" Type="http://schemas.openxmlformats.org/officeDocument/2006/relationships/tags" Target="../tags/tag39.xml"/><Relationship Id="rId5" Type="http://schemas.openxmlformats.org/officeDocument/2006/relationships/image" Target="../media/image4.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13.xml"/><Relationship Id="rId1" Type="http://schemas.openxmlformats.org/officeDocument/2006/relationships/tags" Target="../tags/tag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8.xml"/><Relationship Id="rId1" Type="http://schemas.openxmlformats.org/officeDocument/2006/relationships/tags" Target="../tags/tag40.xml"/><Relationship Id="rId5" Type="http://schemas.openxmlformats.org/officeDocument/2006/relationships/image" Target="../media/image4.png"/><Relationship Id="rId4" Type="http://schemas.openxmlformats.org/officeDocument/2006/relationships/image" Target="../media/image2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8.xml"/><Relationship Id="rId1" Type="http://schemas.openxmlformats.org/officeDocument/2006/relationships/tags" Target="../tags/tag41.xml"/><Relationship Id="rId5" Type="http://schemas.openxmlformats.org/officeDocument/2006/relationships/image" Target="../media/image4.png"/><Relationship Id="rId4" Type="http://schemas.openxmlformats.org/officeDocument/2006/relationships/image" Target="../media/image21.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8.xml"/><Relationship Id="rId1" Type="http://schemas.openxmlformats.org/officeDocument/2006/relationships/tags" Target="../tags/tag4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43.xml"/><Relationship Id="rId5" Type="http://schemas.openxmlformats.org/officeDocument/2006/relationships/image" Target="../media/image4.png"/><Relationship Id="rId4" Type="http://schemas.openxmlformats.org/officeDocument/2006/relationships/image" Target="../media/image21.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44.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8.xml"/><Relationship Id="rId1" Type="http://schemas.openxmlformats.org/officeDocument/2006/relationships/tags" Target="../tags/tag45.xml"/><Relationship Id="rId5" Type="http://schemas.openxmlformats.org/officeDocument/2006/relationships/image" Target="../media/image4.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tags" Target="../tags/tag46.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8.xml"/><Relationship Id="rId1" Type="http://schemas.openxmlformats.org/officeDocument/2006/relationships/tags" Target="../tags/tag47.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8.xml"/><Relationship Id="rId1" Type="http://schemas.openxmlformats.org/officeDocument/2006/relationships/tags" Target="../tags/tag48.xml"/><Relationship Id="rId4"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8.xml"/><Relationship Id="rId1" Type="http://schemas.openxmlformats.org/officeDocument/2006/relationships/tags" Target="../tags/tag49.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ags" Target="../tags/tag14.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8.xml"/><Relationship Id="rId1" Type="http://schemas.openxmlformats.org/officeDocument/2006/relationships/tags" Target="../tags/tag50.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24.png"/><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8.xml"/><Relationship Id="rId1" Type="http://schemas.openxmlformats.org/officeDocument/2006/relationships/tags" Target="../tags/tag55.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image" Target="../media/image27.png"/><Relationship Id="rId2" Type="http://schemas.openxmlformats.org/officeDocument/2006/relationships/slideLayout" Target="../slideLayouts/slideLayout8.xml"/><Relationship Id="rId1" Type="http://schemas.openxmlformats.org/officeDocument/2006/relationships/tags" Target="../tags/tag5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8.xml"/><Relationship Id="rId1" Type="http://schemas.openxmlformats.org/officeDocument/2006/relationships/tags" Target="../tags/tag57.xml"/><Relationship Id="rId5" Type="http://schemas.openxmlformats.org/officeDocument/2006/relationships/image" Target="../media/image4.png"/><Relationship Id="rId4" Type="http://schemas.openxmlformats.org/officeDocument/2006/relationships/image" Target="../media/image2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8.xml"/><Relationship Id="rId1" Type="http://schemas.openxmlformats.org/officeDocument/2006/relationships/tags" Target="../tags/tag58.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8.xml"/><Relationship Id="rId1" Type="http://schemas.openxmlformats.org/officeDocument/2006/relationships/tags" Target="../tags/tag59.xml"/><Relationship Id="rId4"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8.xml"/><Relationship Id="rId1" Type="http://schemas.openxmlformats.org/officeDocument/2006/relationships/tags" Target="../tags/tag60.xml"/><Relationship Id="rId5" Type="http://schemas.openxmlformats.org/officeDocument/2006/relationships/image" Target="../media/image29.png"/><Relationship Id="rId4" Type="http://schemas.openxmlformats.org/officeDocument/2006/relationships/image" Target="../media/image4.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8.xml"/><Relationship Id="rId1" Type="http://schemas.openxmlformats.org/officeDocument/2006/relationships/tags" Target="../tags/tag61.xml"/><Relationship Id="rId5" Type="http://schemas.openxmlformats.org/officeDocument/2006/relationships/image" Target="../media/image2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tags" Target="../tags/tag15.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8.xml"/><Relationship Id="rId1" Type="http://schemas.openxmlformats.org/officeDocument/2006/relationships/tags" Target="../tags/tag62.xml"/><Relationship Id="rId5" Type="http://schemas.openxmlformats.org/officeDocument/2006/relationships/image" Target="../media/image29.png"/><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8.xml"/><Relationship Id="rId1" Type="http://schemas.openxmlformats.org/officeDocument/2006/relationships/tags" Target="../tags/tag63.xml"/><Relationship Id="rId5" Type="http://schemas.openxmlformats.org/officeDocument/2006/relationships/image" Target="../media/image29.png"/><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8.xml"/><Relationship Id="rId1" Type="http://schemas.openxmlformats.org/officeDocument/2006/relationships/tags" Target="../tags/tag64.xml"/><Relationship Id="rId5" Type="http://schemas.openxmlformats.org/officeDocument/2006/relationships/image" Target="../media/image4.png"/><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8.xml"/><Relationship Id="rId1" Type="http://schemas.openxmlformats.org/officeDocument/2006/relationships/tags" Target="../tags/tag65.xml"/><Relationship Id="rId5" Type="http://schemas.openxmlformats.org/officeDocument/2006/relationships/image" Target="../media/image4.png"/><Relationship Id="rId4" Type="http://schemas.openxmlformats.org/officeDocument/2006/relationships/image" Target="../media/image30.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8.xml"/><Relationship Id="rId1" Type="http://schemas.openxmlformats.org/officeDocument/2006/relationships/tags" Target="../tags/tag66.xml"/><Relationship Id="rId5" Type="http://schemas.openxmlformats.org/officeDocument/2006/relationships/image" Target="../media/image4.png"/><Relationship Id="rId4" Type="http://schemas.openxmlformats.org/officeDocument/2006/relationships/image" Target="../media/image30.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8.xml"/><Relationship Id="rId1" Type="http://schemas.openxmlformats.org/officeDocument/2006/relationships/tags" Target="../tags/tag67.xml"/><Relationship Id="rId5" Type="http://schemas.openxmlformats.org/officeDocument/2006/relationships/image" Target="../media/image4.pn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8.xml"/><Relationship Id="rId1" Type="http://schemas.openxmlformats.org/officeDocument/2006/relationships/tags" Target="../tags/tag68.xml"/><Relationship Id="rId5" Type="http://schemas.openxmlformats.org/officeDocument/2006/relationships/image" Target="../media/image4.png"/><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8.xml"/><Relationship Id="rId1" Type="http://schemas.openxmlformats.org/officeDocument/2006/relationships/tags" Target="../tags/tag69.xml"/><Relationship Id="rId5" Type="http://schemas.openxmlformats.org/officeDocument/2006/relationships/image" Target="../media/image4.png"/><Relationship Id="rId4" Type="http://schemas.openxmlformats.org/officeDocument/2006/relationships/image" Target="../media/image32.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8.xml"/><Relationship Id="rId1" Type="http://schemas.openxmlformats.org/officeDocument/2006/relationships/tags" Target="../tags/tag70.xml"/><Relationship Id="rId5" Type="http://schemas.openxmlformats.org/officeDocument/2006/relationships/image" Target="../media/image4.png"/><Relationship Id="rId4" Type="http://schemas.openxmlformats.org/officeDocument/2006/relationships/image" Target="../media/image32.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8.xml"/><Relationship Id="rId1" Type="http://schemas.openxmlformats.org/officeDocument/2006/relationships/tags" Target="../tags/tag71.xml"/><Relationship Id="rId5" Type="http://schemas.openxmlformats.org/officeDocument/2006/relationships/image" Target="../media/image4.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16.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8.xml"/><Relationship Id="rId1" Type="http://schemas.openxmlformats.org/officeDocument/2006/relationships/tags" Target="../tags/tag73.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8.xml"/><Relationship Id="rId1" Type="http://schemas.openxmlformats.org/officeDocument/2006/relationships/tags" Target="../tags/tag74.xml"/><Relationship Id="rId5" Type="http://schemas.openxmlformats.org/officeDocument/2006/relationships/image" Target="../media/image4.png"/><Relationship Id="rId4" Type="http://schemas.openxmlformats.org/officeDocument/2006/relationships/image" Target="../media/image3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8.png"/><Relationship Id="rId2" Type="http://schemas.openxmlformats.org/officeDocument/2006/relationships/slideLayout" Target="../slideLayouts/slideLayout8.xml"/><Relationship Id="rId1" Type="http://schemas.openxmlformats.org/officeDocument/2006/relationships/tags" Target="../tags/tag1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8.xml"/><Relationship Id="rId1" Type="http://schemas.openxmlformats.org/officeDocument/2006/relationships/tags" Target="../tags/tag75.xml"/><Relationship Id="rId5" Type="http://schemas.openxmlformats.org/officeDocument/2006/relationships/image" Target="../media/image4.png"/><Relationship Id="rId4" Type="http://schemas.openxmlformats.org/officeDocument/2006/relationships/image" Target="../media/image34.png"/></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8.xml"/><Relationship Id="rId1" Type="http://schemas.openxmlformats.org/officeDocument/2006/relationships/tags" Target="../tags/tag76.xml"/><Relationship Id="rId5" Type="http://schemas.openxmlformats.org/officeDocument/2006/relationships/image" Target="../media/image4.png"/><Relationship Id="rId4" Type="http://schemas.openxmlformats.org/officeDocument/2006/relationships/image" Target="../media/image34.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8.xml"/><Relationship Id="rId1" Type="http://schemas.openxmlformats.org/officeDocument/2006/relationships/tags" Target="../tags/tag77.xml"/><Relationship Id="rId5" Type="http://schemas.openxmlformats.org/officeDocument/2006/relationships/image" Target="../media/image4.png"/><Relationship Id="rId4" Type="http://schemas.openxmlformats.org/officeDocument/2006/relationships/image" Target="../media/image34.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8.xml"/><Relationship Id="rId1" Type="http://schemas.openxmlformats.org/officeDocument/2006/relationships/tags" Target="../tags/tag78.xml"/><Relationship Id="rId5" Type="http://schemas.openxmlformats.org/officeDocument/2006/relationships/image" Target="../media/image4.png"/><Relationship Id="rId4" Type="http://schemas.openxmlformats.org/officeDocument/2006/relationships/image" Target="../media/image35.pn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8.xml"/><Relationship Id="rId1" Type="http://schemas.openxmlformats.org/officeDocument/2006/relationships/tags" Target="../tags/tag79.xml"/><Relationship Id="rId5" Type="http://schemas.openxmlformats.org/officeDocument/2006/relationships/image" Target="../media/image4.png"/><Relationship Id="rId4" Type="http://schemas.openxmlformats.org/officeDocument/2006/relationships/image" Target="../media/image35.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8.xml"/><Relationship Id="rId1" Type="http://schemas.openxmlformats.org/officeDocument/2006/relationships/tags" Target="../tags/tag80.xml"/><Relationship Id="rId5" Type="http://schemas.openxmlformats.org/officeDocument/2006/relationships/image" Target="../media/image4.png"/><Relationship Id="rId4" Type="http://schemas.openxmlformats.org/officeDocument/2006/relationships/image" Target="../media/image36.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8.xml"/><Relationship Id="rId1" Type="http://schemas.openxmlformats.org/officeDocument/2006/relationships/tags" Target="../tags/tag81.xml"/><Relationship Id="rId4" Type="http://schemas.openxmlformats.org/officeDocument/2006/relationships/image" Target="../media/image4.png"/></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8.xml"/><Relationship Id="rId1" Type="http://schemas.openxmlformats.org/officeDocument/2006/relationships/tags" Target="../tags/tag82.xml"/><Relationship Id="rId5" Type="http://schemas.openxmlformats.org/officeDocument/2006/relationships/image" Target="../media/image4.png"/><Relationship Id="rId4" Type="http://schemas.openxmlformats.org/officeDocument/2006/relationships/image" Target="../media/image37.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8.xml"/><Relationship Id="rId1" Type="http://schemas.openxmlformats.org/officeDocument/2006/relationships/tags" Target="../tags/tag83.xml"/><Relationship Id="rId5" Type="http://schemas.openxmlformats.org/officeDocument/2006/relationships/image" Target="../media/image4.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18.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9.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8.xml"/><Relationship Id="rId1" Type="http://schemas.openxmlformats.org/officeDocument/2006/relationships/tags" Target="../tags/tag84.xml"/><Relationship Id="rId5" Type="http://schemas.openxmlformats.org/officeDocument/2006/relationships/image" Target="../media/image4.png"/><Relationship Id="rId4" Type="http://schemas.openxmlformats.org/officeDocument/2006/relationships/image" Target="../media/image37.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8.xml"/><Relationship Id="rId1" Type="http://schemas.openxmlformats.org/officeDocument/2006/relationships/tags" Target="../tags/tag85.xml"/><Relationship Id="rId4" Type="http://schemas.openxmlformats.org/officeDocument/2006/relationships/image" Target="../media/image4.png"/></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8.xml"/><Relationship Id="rId1" Type="http://schemas.openxmlformats.org/officeDocument/2006/relationships/tags" Target="../tags/tag86.xml"/><Relationship Id="rId5" Type="http://schemas.openxmlformats.org/officeDocument/2006/relationships/image" Target="../media/image4.png"/><Relationship Id="rId4" Type="http://schemas.openxmlformats.org/officeDocument/2006/relationships/image" Target="../media/image38.png"/></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8.xml"/><Relationship Id="rId1" Type="http://schemas.openxmlformats.org/officeDocument/2006/relationships/tags" Target="../tags/tag87.xml"/><Relationship Id="rId5" Type="http://schemas.openxmlformats.org/officeDocument/2006/relationships/image" Target="../media/image4.png"/><Relationship Id="rId4" Type="http://schemas.openxmlformats.org/officeDocument/2006/relationships/image" Target="../media/image38.png"/></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8.xml"/><Relationship Id="rId1" Type="http://schemas.openxmlformats.org/officeDocument/2006/relationships/tags" Target="../tags/tag88.xml"/><Relationship Id="rId5" Type="http://schemas.openxmlformats.org/officeDocument/2006/relationships/image" Target="../media/image4.png"/><Relationship Id="rId4" Type="http://schemas.openxmlformats.org/officeDocument/2006/relationships/image" Target="../media/image38.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8.xml"/><Relationship Id="rId1" Type="http://schemas.openxmlformats.org/officeDocument/2006/relationships/tags" Target="../tags/tag89.xml"/><Relationship Id="rId5" Type="http://schemas.openxmlformats.org/officeDocument/2006/relationships/image" Target="../media/image4.png"/><Relationship Id="rId4" Type="http://schemas.openxmlformats.org/officeDocument/2006/relationships/image" Target="../media/image38.png"/></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8.xml"/><Relationship Id="rId1" Type="http://schemas.openxmlformats.org/officeDocument/2006/relationships/tags" Target="../tags/tag90.xml"/><Relationship Id="rId4" Type="http://schemas.openxmlformats.org/officeDocument/2006/relationships/image" Target="../media/image4.pn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8.xml"/><Relationship Id="rId1" Type="http://schemas.openxmlformats.org/officeDocument/2006/relationships/tags" Target="../tags/tag91.xml"/><Relationship Id="rId4" Type="http://schemas.openxmlformats.org/officeDocument/2006/relationships/image" Target="../media/image4.png"/></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8.xml"/><Relationship Id="rId1" Type="http://schemas.openxmlformats.org/officeDocument/2006/relationships/tags" Target="../tags/tag92.xml"/><Relationship Id="rId4" Type="http://schemas.openxmlformats.org/officeDocument/2006/relationships/image" Target="../media/image4.png"/></Relationships>
</file>

<file path=ppt/slides/_rels/slide8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4.png"/><Relationship Id="rId2" Type="http://schemas.openxmlformats.org/officeDocument/2006/relationships/slideLayout" Target="../slideLayouts/slideLayout8.xml"/><Relationship Id="rId1" Type="http://schemas.openxmlformats.org/officeDocument/2006/relationships/tags" Target="../tags/tag19.xml"/><Relationship Id="rId6" Type="http://schemas.openxmlformats.org/officeDocument/2006/relationships/image" Target="../media/image10.png"/><Relationship Id="rId5" Type="http://schemas.openxmlformats.org/officeDocument/2006/relationships/image" Target="../media/image7.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图片 12"/>
          <p:cNvPicPr>
            <a:picLocks noChangeAspect="1"/>
          </p:cNvPicPr>
          <p:nvPr/>
        </p:nvPicPr>
        <p:blipFill>
          <a:blip r:embed="rId11" cstate="print"/>
          <a:stretch>
            <a:fillRect/>
          </a:stretch>
        </p:blipFill>
        <p:spPr>
          <a:xfrm>
            <a:off x="6335713" y="5210175"/>
            <a:ext cx="5865812" cy="1657350"/>
          </a:xfrm>
          <a:prstGeom prst="rect">
            <a:avLst/>
          </a:prstGeom>
          <a:noFill/>
          <a:ln w="9525">
            <a:noFill/>
          </a:ln>
        </p:spPr>
      </p:pic>
      <p:cxnSp>
        <p:nvCxnSpPr>
          <p:cNvPr id="6" name="直接连接符 5"/>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grpSp>
        <p:nvGrpSpPr>
          <p:cNvPr id="7176" name="组合 36"/>
          <p:cNvGrpSpPr/>
          <p:nvPr/>
        </p:nvGrpSpPr>
        <p:grpSpPr>
          <a:xfrm>
            <a:off x="887562" y="3841482"/>
            <a:ext cx="576262" cy="575945"/>
            <a:chOff x="5288161" y="2234042"/>
            <a:chExt cx="1607262" cy="1607262"/>
          </a:xfrm>
        </p:grpSpPr>
        <p:sp>
          <p:nvSpPr>
            <p:cNvPr id="27" name="椭圆 26"/>
            <p:cNvSpPr/>
            <p:nvPr>
              <p:custDataLst>
                <p:tags r:id="rId6"/>
              </p:custDataLst>
            </p:nvPr>
          </p:nvSpPr>
          <p:spPr>
            <a:xfrm>
              <a:off x="5288161"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2" name="椭圆 31"/>
            <p:cNvSpPr/>
            <p:nvPr>
              <p:custDataLst>
                <p:tags r:id="rId7"/>
              </p:custDataLst>
            </p:nvPr>
          </p:nvSpPr>
          <p:spPr>
            <a:xfrm>
              <a:off x="5397973" y="2335869"/>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79" name="KSO_Shape"/>
            <p:cNvSpPr/>
            <p:nvPr>
              <p:custDataLst>
                <p:tags r:id="rId8"/>
              </p:custDataLst>
            </p:nvPr>
          </p:nvSpPr>
          <p:spPr>
            <a:xfrm>
              <a:off x="5547153" y="2697761"/>
              <a:ext cx="1089278" cy="662788"/>
            </a:xfrm>
            <a:custGeom>
              <a:avLst/>
              <a:gdLst/>
              <a:ahLst/>
              <a:cxnLst>
                <a:cxn ang="0">
                  <a:pos x="844045" y="356609"/>
                </a:cxn>
                <a:cxn ang="0">
                  <a:pos x="561681" y="235522"/>
                </a:cxn>
                <a:cxn ang="0">
                  <a:pos x="243848" y="356609"/>
                </a:cxn>
                <a:cxn ang="0">
                  <a:pos x="155176" y="319756"/>
                </a:cxn>
                <a:cxn ang="0">
                  <a:pos x="155176" y="428374"/>
                </a:cxn>
                <a:cxn ang="0">
                  <a:pos x="179283" y="461624"/>
                </a:cxn>
                <a:cxn ang="0">
                  <a:pos x="154622" y="494874"/>
                </a:cxn>
                <a:cxn ang="0">
                  <a:pos x="180946" y="611804"/>
                </a:cxn>
                <a:cxn ang="0">
                  <a:pos x="103358" y="611804"/>
                </a:cxn>
                <a:cxn ang="0">
                  <a:pos x="129960" y="494320"/>
                </a:cxn>
                <a:cxn ang="0">
                  <a:pos x="108346" y="461624"/>
                </a:cxn>
                <a:cxn ang="0">
                  <a:pos x="129128" y="429205"/>
                </a:cxn>
                <a:cxn ang="0">
                  <a:pos x="129128" y="308950"/>
                </a:cxn>
                <a:cxn ang="0">
                  <a:pos x="0" y="254918"/>
                </a:cxn>
                <a:cxn ang="0">
                  <a:pos x="568054" y="0"/>
                </a:cxn>
                <a:cxn ang="0">
                  <a:pos x="1089278" y="258243"/>
                </a:cxn>
                <a:cxn ang="0">
                  <a:pos x="844045" y="356609"/>
                </a:cxn>
                <a:cxn ang="0">
                  <a:pos x="555307" y="297035"/>
                </a:cxn>
                <a:cxn ang="0">
                  <a:pos x="811624" y="384040"/>
                </a:cxn>
                <a:cxn ang="0">
                  <a:pos x="811624" y="594902"/>
                </a:cxn>
                <a:cxn ang="0">
                  <a:pos x="542284" y="662788"/>
                </a:cxn>
                <a:cxn ang="0">
                  <a:pos x="304532" y="594902"/>
                </a:cxn>
                <a:cxn ang="0">
                  <a:pos x="304532" y="384040"/>
                </a:cxn>
                <a:cxn ang="0">
                  <a:pos x="555307" y="297035"/>
                </a:cxn>
                <a:cxn ang="0">
                  <a:pos x="551982" y="623996"/>
                </a:cxn>
                <a:cxn ang="0">
                  <a:pos x="758698" y="572458"/>
                </a:cxn>
                <a:cxn ang="0">
                  <a:pos x="551982" y="520643"/>
                </a:cxn>
                <a:cxn ang="0">
                  <a:pos x="345543" y="572458"/>
                </a:cxn>
                <a:cxn ang="0">
                  <a:pos x="551982" y="623996"/>
                </a:cxn>
              </a:cxnLst>
              <a:rect l="0" t="0" r="0" b="0"/>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rgbClr val="4B649F"/>
            </a:solidFill>
            <a:ln w="9525">
              <a:noFill/>
            </a:ln>
          </p:spPr>
          <p:txBody>
            <a:bodyPr/>
            <a:lstStyle/>
            <a:p>
              <a:endParaRPr lang="zh-CN" altLang="en-US"/>
            </a:p>
          </p:txBody>
        </p:sp>
      </p:grpSp>
      <p:grpSp>
        <p:nvGrpSpPr>
          <p:cNvPr id="7184" name="组合 34"/>
          <p:cNvGrpSpPr/>
          <p:nvPr/>
        </p:nvGrpSpPr>
        <p:grpSpPr>
          <a:xfrm>
            <a:off x="883837" y="2083010"/>
            <a:ext cx="576263" cy="576262"/>
            <a:chOff x="1131485" y="2234042"/>
            <a:chExt cx="1607262" cy="1607262"/>
          </a:xfrm>
        </p:grpSpPr>
        <p:sp>
          <p:nvSpPr>
            <p:cNvPr id="25" name="椭圆 24"/>
            <p:cNvSpPr/>
            <p:nvPr>
              <p:custDataLst>
                <p:tags r:id="rId3"/>
              </p:custDataLst>
            </p:nvPr>
          </p:nvSpPr>
          <p:spPr>
            <a:xfrm>
              <a:off x="1131485" y="2234042"/>
              <a:ext cx="1607262" cy="1607262"/>
            </a:xfrm>
            <a:prstGeom prst="ellipse">
              <a:avLst/>
            </a:prstGeom>
            <a:solidFill>
              <a:srgbClr val="4B649F"/>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30" name="椭圆 29"/>
            <p:cNvSpPr/>
            <p:nvPr>
              <p:custDataLst>
                <p:tags r:id="rId4"/>
              </p:custDataLst>
            </p:nvPr>
          </p:nvSpPr>
          <p:spPr>
            <a:xfrm>
              <a:off x="1241297" y="2343856"/>
              <a:ext cx="1387637" cy="1387635"/>
            </a:xfrm>
            <a:prstGeom prst="ellipse">
              <a:avLst/>
            </a:prstGeom>
            <a:solidFill>
              <a:schemeClr val="bg1"/>
            </a:solidFill>
            <a:ln w="19050">
              <a:solidFill>
                <a:srgbClr val="4B64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7187" name="KSO_Shape"/>
            <p:cNvSpPr/>
            <p:nvPr>
              <p:custDataLst>
                <p:tags r:id="rId5"/>
              </p:custDataLst>
            </p:nvPr>
          </p:nvSpPr>
          <p:spPr>
            <a:xfrm>
              <a:off x="1480150" y="2597150"/>
              <a:ext cx="909932" cy="881046"/>
            </a:xfrm>
            <a:custGeom>
              <a:avLst/>
              <a:gdLst/>
              <a:ahLst/>
              <a:cxnLst>
                <a:cxn ang="0">
                  <a:pos x="839090" y="366042"/>
                </a:cxn>
                <a:cxn ang="0">
                  <a:pos x="863104" y="366042"/>
                </a:cxn>
                <a:cxn ang="0">
                  <a:pos x="902746" y="441180"/>
                </a:cxn>
                <a:cxn ang="0">
                  <a:pos x="706823" y="736389"/>
                </a:cxn>
                <a:cxn ang="0">
                  <a:pos x="660701" y="759273"/>
                </a:cxn>
                <a:cxn ang="0">
                  <a:pos x="545586" y="759273"/>
                </a:cxn>
                <a:cxn ang="0">
                  <a:pos x="545586" y="852336"/>
                </a:cxn>
                <a:cxn ang="0">
                  <a:pos x="530339" y="877509"/>
                </a:cxn>
                <a:cxn ang="0">
                  <a:pos x="516236" y="880942"/>
                </a:cxn>
                <a:cxn ang="0">
                  <a:pos x="498320" y="875602"/>
                </a:cxn>
                <a:cxn ang="0">
                  <a:pos x="408745" y="814959"/>
                </a:cxn>
                <a:cxn ang="0">
                  <a:pos x="321074" y="875602"/>
                </a:cxn>
                <a:cxn ang="0">
                  <a:pos x="289056" y="877509"/>
                </a:cxn>
                <a:cxn ang="0">
                  <a:pos x="272665" y="852336"/>
                </a:cxn>
                <a:cxn ang="0">
                  <a:pos x="272665" y="619678"/>
                </a:cxn>
                <a:cxn ang="0">
                  <a:pos x="321837" y="521275"/>
                </a:cxn>
                <a:cxn ang="0">
                  <a:pos x="337465" y="517080"/>
                </a:cxn>
                <a:cxn ang="0">
                  <a:pos x="577605" y="517080"/>
                </a:cxn>
                <a:cxn ang="0">
                  <a:pos x="544824" y="637986"/>
                </a:cxn>
                <a:cxn ang="0">
                  <a:pos x="632113" y="637986"/>
                </a:cxn>
                <a:cxn ang="0">
                  <a:pos x="839090" y="366042"/>
                </a:cxn>
                <a:cxn ang="0">
                  <a:pos x="620142" y="13"/>
                </a:cxn>
                <a:cxn ang="0">
                  <a:pos x="832163" y="13977"/>
                </a:cxn>
                <a:cxn ang="0">
                  <a:pos x="870659" y="89869"/>
                </a:cxn>
                <a:cxn ang="0">
                  <a:pos x="630157" y="403735"/>
                </a:cxn>
                <a:cxn ang="0">
                  <a:pos x="586707" y="424329"/>
                </a:cxn>
                <a:cxn ang="0">
                  <a:pos x="224239" y="424329"/>
                </a:cxn>
                <a:cxn ang="0">
                  <a:pos x="116756" y="556282"/>
                </a:cxn>
                <a:cxn ang="0">
                  <a:pos x="182694" y="632175"/>
                </a:cxn>
                <a:cxn ang="0">
                  <a:pos x="211661" y="637895"/>
                </a:cxn>
                <a:cxn ang="0">
                  <a:pos x="211661" y="759170"/>
                </a:cxn>
                <a:cxn ang="0">
                  <a:pos x="5462" y="581071"/>
                </a:cxn>
                <a:cxn ang="0">
                  <a:pos x="6605" y="480390"/>
                </a:cxn>
                <a:cxn ang="0">
                  <a:pos x="275693" y="68131"/>
                </a:cxn>
                <a:cxn ang="0">
                  <a:pos x="356877" y="23130"/>
                </a:cxn>
                <a:cxn ang="0">
                  <a:pos x="620142" y="13"/>
                </a:cxn>
              </a:cxnLst>
              <a:rect l="0" t="0" r="0" b="0"/>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rgbClr val="4B649F"/>
            </a:solidFill>
            <a:ln w="9525">
              <a:noFill/>
            </a:ln>
          </p:spPr>
          <p:txBody>
            <a:bodyPr/>
            <a:lstStyle/>
            <a:p>
              <a:endParaRPr lang="zh-CN" altLang="en-US"/>
            </a:p>
          </p:txBody>
        </p:sp>
      </p:grpSp>
      <p:sp>
        <p:nvSpPr>
          <p:cNvPr id="7192" name="文本框 39"/>
          <p:cNvSpPr txBox="1"/>
          <p:nvPr>
            <p:custDataLst>
              <p:tags r:id="rId1"/>
            </p:custDataLst>
          </p:nvPr>
        </p:nvSpPr>
        <p:spPr>
          <a:xfrm>
            <a:off x="1919536" y="2017197"/>
            <a:ext cx="8352928" cy="707886"/>
          </a:xfrm>
          <a:prstGeom prst="rect">
            <a:avLst/>
          </a:prstGeom>
          <a:noFill/>
          <a:ln w="9525">
            <a:noFill/>
          </a:ln>
        </p:spPr>
        <p:txBody>
          <a:bodyPr wrap="square" anchor="t" anchorCtr="0">
            <a:spAutoFit/>
          </a:bodyPr>
          <a:lstStyle/>
          <a:p>
            <a:pPr algn="l"/>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第一部分</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      </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证券经营机构业务情况</a:t>
            </a:r>
            <a:endPar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p:txBody>
      </p:sp>
      <p:sp>
        <p:nvSpPr>
          <p:cNvPr id="7194" name="文本框 41"/>
          <p:cNvSpPr txBox="1"/>
          <p:nvPr>
            <p:custDataLst>
              <p:tags r:id="rId2"/>
            </p:custDataLst>
          </p:nvPr>
        </p:nvSpPr>
        <p:spPr>
          <a:xfrm>
            <a:off x="1953170" y="3773024"/>
            <a:ext cx="8022590" cy="706755"/>
          </a:xfrm>
          <a:prstGeom prst="rect">
            <a:avLst/>
          </a:prstGeom>
          <a:noFill/>
          <a:ln w="9525">
            <a:noFill/>
          </a:ln>
        </p:spPr>
        <p:txBody>
          <a:bodyPr wrap="square" anchor="t" anchorCtr="0">
            <a:spAutoFit/>
          </a:bodyPr>
          <a:lstStyle/>
          <a:p>
            <a:pPr algn="l"/>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第二部分</a:t>
            </a:r>
            <a:r>
              <a:rPr lang="en-US" altLang="zh-CN"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      </a:t>
            </a:r>
            <a:r>
              <a:rPr lang="zh-CN" altLang="en-US" sz="40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金融业主要业务情况</a:t>
            </a:r>
          </a:p>
        </p:txBody>
      </p:sp>
      <p:sp>
        <p:nvSpPr>
          <p:cNvPr id="3" name="灯片编号占位符 2"/>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stretch>
            <a:fillRect/>
          </a:stretch>
        </p:blipFill>
        <p:spPr>
          <a:xfrm>
            <a:off x="218355" y="2522266"/>
            <a:ext cx="5057775" cy="1562100"/>
          </a:xfrm>
          <a:prstGeom prst="rect">
            <a:avLst/>
          </a:prstGeom>
        </p:spPr>
      </p:pic>
      <p:pic>
        <p:nvPicPr>
          <p:cNvPr id="4" name="图片 3"/>
          <p:cNvPicPr>
            <a:picLocks noChangeAspect="1"/>
          </p:cNvPicPr>
          <p:nvPr/>
        </p:nvPicPr>
        <p:blipFill>
          <a:blip r:embed="rId5"/>
          <a:stretch>
            <a:fillRect/>
          </a:stretch>
        </p:blipFill>
        <p:spPr>
          <a:xfrm>
            <a:off x="191344" y="1632058"/>
            <a:ext cx="7572375" cy="828675"/>
          </a:xfrm>
          <a:prstGeom prst="rect">
            <a:avLst/>
          </a:prstGeom>
        </p:spPr>
      </p:pic>
      <p:pic>
        <p:nvPicPr>
          <p:cNvPr id="18" name="图片 17"/>
          <p:cNvPicPr>
            <a:picLocks noChangeAspect="1"/>
          </p:cNvPicPr>
          <p:nvPr/>
        </p:nvPicPr>
        <p:blipFill>
          <a:blip r:embed="rId6"/>
          <a:stretch>
            <a:fillRect/>
          </a:stretch>
        </p:blipFill>
        <p:spPr>
          <a:xfrm>
            <a:off x="6016898" y="2886616"/>
            <a:ext cx="6057983" cy="3680634"/>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1055440" y="3611010"/>
            <a:ext cx="3116337" cy="2044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53028" y="4506491"/>
            <a:ext cx="4215493" cy="1107996"/>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 其中：债券现货交易额</a:t>
            </a:r>
            <a:r>
              <a:rPr lang="zh-CN" altLang="en-US" sz="2200" b="0" i="0" u="none" strike="noStrike" dirty="0">
                <a:solidFill>
                  <a:srgbClr val="000000"/>
                </a:solidFill>
                <a:effectLst/>
                <a:latin typeface="微软雅黑" panose="020B0503020204020204" pitchFamily="34" charset="-122"/>
              </a:rPr>
              <a:t>取自监管部门报表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证券交易情况表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中</a:t>
            </a:r>
            <a:r>
              <a:rPr lang="zh-CN" altLang="en-US" sz="2200" b="0" i="0" u="none" strike="noStrike" dirty="0">
                <a:solidFill>
                  <a:srgbClr val="FF0000"/>
                </a:solidFill>
                <a:effectLst/>
                <a:latin typeface="微软雅黑" panose="020B0503020204020204" pitchFamily="34" charset="-122"/>
              </a:rPr>
              <a:t>债券</a:t>
            </a:r>
            <a:r>
              <a:rPr lang="zh-CN" altLang="en-US" sz="2200" b="0" i="0" u="none" strike="noStrike" dirty="0">
                <a:solidFill>
                  <a:srgbClr val="000000"/>
                </a:solidFill>
                <a:effectLst/>
                <a:latin typeface="微软雅黑" panose="020B0503020204020204" pitchFamily="34" charset="-122"/>
              </a:rPr>
              <a:t>（序号</a:t>
            </a:r>
            <a:r>
              <a:rPr lang="en-US" altLang="zh-CN" sz="2200" b="0" i="0" u="none" strike="noStrike" dirty="0">
                <a:solidFill>
                  <a:srgbClr val="000000"/>
                </a:solidFill>
                <a:effectLst/>
                <a:latin typeface="微软雅黑" panose="020B0503020204020204" pitchFamily="34" charset="-122"/>
              </a:rPr>
              <a:t>7 </a:t>
            </a:r>
            <a:r>
              <a:rPr lang="zh-CN" altLang="en-US" sz="2200" b="0" i="0" u="none" strike="noStrike" dirty="0">
                <a:solidFill>
                  <a:srgbClr val="000000"/>
                </a:solidFill>
                <a:effectLst/>
                <a:latin typeface="微软雅黑" panose="020B0503020204020204" pitchFamily="34" charset="-122"/>
              </a:rPr>
              <a:t>）。</a:t>
            </a:r>
            <a:endParaRPr lang="en-US" altLang="zh-CN" sz="2200" b="0" i="0" u="none" strike="noStrike" dirty="0">
              <a:solidFill>
                <a:srgbClr val="000000"/>
              </a:solidFill>
              <a:effectLst/>
              <a:latin typeface="微软雅黑" panose="020B0503020204020204" pitchFamily="34" charset="-122"/>
            </a:endParaRPr>
          </a:p>
        </p:txBody>
      </p:sp>
      <p:sp>
        <p:nvSpPr>
          <p:cNvPr id="20" name="矩形 19"/>
          <p:cNvSpPr/>
          <p:nvPr/>
        </p:nvSpPr>
        <p:spPr>
          <a:xfrm>
            <a:off x="6480507" y="4856952"/>
            <a:ext cx="3196984" cy="20353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a:stCxn id="20" idx="1"/>
          </p:cNvCxnSpPr>
          <p:nvPr/>
        </p:nvCxnSpPr>
        <p:spPr>
          <a:xfrm flipH="1" flipV="1">
            <a:off x="4198788" y="3775311"/>
            <a:ext cx="2281719" cy="118341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51784" y="1927918"/>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96400" y="3506403"/>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07176" y="1646689"/>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325408" y="153502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证券交易情况表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059304" y="1781143"/>
            <a:ext cx="1266104" cy="30512"/>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flipV="1">
            <a:off x="5303141" y="2196826"/>
            <a:ext cx="4374350" cy="135951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4"/>
          <a:stretch>
            <a:fillRect/>
          </a:stretch>
        </p:blipFill>
        <p:spPr>
          <a:xfrm>
            <a:off x="218355" y="2522266"/>
            <a:ext cx="5057775" cy="1562100"/>
          </a:xfrm>
          <a:prstGeom prst="rect">
            <a:avLst/>
          </a:prstGeom>
        </p:spPr>
      </p:pic>
      <p:pic>
        <p:nvPicPr>
          <p:cNvPr id="4" name="图片 3"/>
          <p:cNvPicPr>
            <a:picLocks noChangeAspect="1"/>
          </p:cNvPicPr>
          <p:nvPr/>
        </p:nvPicPr>
        <p:blipFill>
          <a:blip r:embed="rId5"/>
          <a:stretch>
            <a:fillRect/>
          </a:stretch>
        </p:blipFill>
        <p:spPr>
          <a:xfrm>
            <a:off x="191344" y="1632058"/>
            <a:ext cx="7572375" cy="828675"/>
          </a:xfrm>
          <a:prstGeom prst="rect">
            <a:avLst/>
          </a:prstGeom>
        </p:spPr>
      </p:pic>
      <p:pic>
        <p:nvPicPr>
          <p:cNvPr id="18" name="图片 17"/>
          <p:cNvPicPr>
            <a:picLocks noChangeAspect="1"/>
          </p:cNvPicPr>
          <p:nvPr/>
        </p:nvPicPr>
        <p:blipFill>
          <a:blip r:embed="rId6"/>
          <a:stretch>
            <a:fillRect/>
          </a:stretch>
        </p:blipFill>
        <p:spPr>
          <a:xfrm>
            <a:off x="6016898" y="2886616"/>
            <a:ext cx="6057983" cy="3680634"/>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1036300" y="3869291"/>
            <a:ext cx="3137409" cy="18692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64118" y="4538839"/>
            <a:ext cx="4322697" cy="1785104"/>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 其中：债券回购交易额</a:t>
            </a:r>
            <a:r>
              <a:rPr lang="zh-CN" altLang="en-US" sz="2200" b="0" i="0" u="none" strike="noStrike" dirty="0">
                <a:solidFill>
                  <a:srgbClr val="000000"/>
                </a:solidFill>
                <a:effectLst/>
                <a:latin typeface="微软雅黑" panose="020B0503020204020204" pitchFamily="34" charset="-122"/>
              </a:rPr>
              <a:t>取自监管部门报表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证券交易情况表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中</a:t>
            </a:r>
            <a:r>
              <a:rPr lang="zh-CN" altLang="en-US" sz="2200" b="0" i="0" u="none" strike="noStrike" dirty="0">
                <a:solidFill>
                  <a:srgbClr val="FF0000"/>
                </a:solidFill>
                <a:effectLst/>
                <a:latin typeface="微软雅黑" panose="020B0503020204020204" pitchFamily="34" charset="-122"/>
              </a:rPr>
              <a:t>债券融资回购交易</a:t>
            </a:r>
            <a:r>
              <a:rPr lang="zh-CN" altLang="en-US" sz="2200" b="0" i="0" u="none" strike="noStrike" dirty="0">
                <a:solidFill>
                  <a:srgbClr val="000000"/>
                </a:solidFill>
                <a:effectLst/>
                <a:latin typeface="微软雅黑" panose="020B0503020204020204" pitchFamily="34" charset="-122"/>
              </a:rPr>
              <a:t>（序号</a:t>
            </a:r>
            <a:r>
              <a:rPr lang="en-US" altLang="zh-CN" sz="2200" b="0" i="0" u="none" strike="noStrike" dirty="0">
                <a:solidFill>
                  <a:srgbClr val="000000"/>
                </a:solidFill>
                <a:effectLst/>
                <a:latin typeface="微软雅黑" panose="020B0503020204020204" pitchFamily="34" charset="-122"/>
              </a:rPr>
              <a:t>12 </a:t>
            </a:r>
            <a:r>
              <a:rPr lang="zh-CN" altLang="en-US"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FF0000"/>
                </a:solidFill>
                <a:effectLst/>
                <a:latin typeface="微软雅黑" panose="020B0503020204020204" pitchFamily="34" charset="-122"/>
              </a:rPr>
              <a:t>债券融券回购交易</a:t>
            </a:r>
            <a:r>
              <a:rPr lang="zh-CN" altLang="en-US" sz="2200" b="0" i="0" u="none" strike="noStrike" dirty="0">
                <a:solidFill>
                  <a:srgbClr val="000000"/>
                </a:solidFill>
                <a:effectLst/>
                <a:latin typeface="微软雅黑" panose="020B0503020204020204" pitchFamily="34" charset="-122"/>
              </a:rPr>
              <a:t>（序号</a:t>
            </a:r>
            <a:r>
              <a:rPr lang="en-US" altLang="zh-CN" sz="2200" b="0" i="0" u="none" strike="noStrike" dirty="0">
                <a:solidFill>
                  <a:srgbClr val="000000"/>
                </a:solidFill>
                <a:effectLst/>
                <a:latin typeface="微软雅黑" panose="020B0503020204020204" pitchFamily="34" charset="-122"/>
              </a:rPr>
              <a:t>13</a:t>
            </a:r>
            <a:r>
              <a:rPr lang="zh-CN" altLang="en-US" sz="2200" b="0" i="0" u="none" strike="noStrike" dirty="0">
                <a:solidFill>
                  <a:srgbClr val="000000"/>
                </a:solidFill>
                <a:effectLst/>
                <a:latin typeface="微软雅黑" panose="020B0503020204020204" pitchFamily="34" charset="-122"/>
              </a:rPr>
              <a:t>） 。</a:t>
            </a:r>
            <a:endParaRPr lang="en-US" altLang="zh-CN" sz="2200" b="0" i="0" u="none" strike="noStrike" dirty="0">
              <a:solidFill>
                <a:srgbClr val="000000"/>
              </a:solidFill>
              <a:effectLst/>
              <a:latin typeface="微软雅黑" panose="020B0503020204020204" pitchFamily="34" charset="-122"/>
            </a:endParaRPr>
          </a:p>
        </p:txBody>
      </p:sp>
      <p:sp>
        <p:nvSpPr>
          <p:cNvPr id="20" name="矩形 19"/>
          <p:cNvSpPr/>
          <p:nvPr/>
        </p:nvSpPr>
        <p:spPr>
          <a:xfrm>
            <a:off x="6464492" y="5819193"/>
            <a:ext cx="3196984" cy="377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a:stCxn id="20" idx="1"/>
          </p:cNvCxnSpPr>
          <p:nvPr/>
        </p:nvCxnSpPr>
        <p:spPr>
          <a:xfrm flipH="1" flipV="1">
            <a:off x="4173709" y="4076967"/>
            <a:ext cx="2290783" cy="193094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51784" y="1927918"/>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96400" y="3506403"/>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07176" y="1646689"/>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325408" y="153502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证券交易情况表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059304" y="1781143"/>
            <a:ext cx="1266104" cy="30512"/>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flipV="1">
            <a:off x="5303141" y="2196826"/>
            <a:ext cx="4374350" cy="135951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rcRect t="64959" b="9083"/>
          <a:stretch>
            <a:fillRect/>
          </a:stretch>
        </p:blipFill>
        <p:spPr>
          <a:xfrm>
            <a:off x="201295" y="2411095"/>
            <a:ext cx="5076825" cy="623276"/>
          </a:xfrm>
          <a:prstGeom prst="rect">
            <a:avLst/>
          </a:prstGeom>
        </p:spPr>
      </p:pic>
      <p:pic>
        <p:nvPicPr>
          <p:cNvPr id="4" name="图片 3"/>
          <p:cNvPicPr>
            <a:picLocks noChangeAspect="1"/>
          </p:cNvPicPr>
          <p:nvPr/>
        </p:nvPicPr>
        <p:blipFill>
          <a:blip r:embed="rId5"/>
          <a:stretch>
            <a:fillRect/>
          </a:stretch>
        </p:blipFill>
        <p:spPr>
          <a:xfrm>
            <a:off x="201245" y="1499938"/>
            <a:ext cx="7572375" cy="8286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6"/>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449115" y="64441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267335" y="2458720"/>
            <a:ext cx="3871595" cy="5410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9" name="文本框 18"/>
          <p:cNvSpPr txBox="1"/>
          <p:nvPr/>
        </p:nvSpPr>
        <p:spPr>
          <a:xfrm>
            <a:off x="201295" y="3717290"/>
            <a:ext cx="5111750" cy="2122805"/>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000000"/>
                </a:solidFill>
                <a:effectLst/>
                <a:latin typeface="微软雅黑" panose="020B0503020204020204" pitchFamily="34" charset="-122"/>
              </a:rPr>
              <a:t>融资融券交易额</a:t>
            </a:r>
            <a:r>
              <a:rPr lang="zh-CN" altLang="en-US" sz="2200" b="0" i="0" u="none" strike="noStrike" dirty="0">
                <a:solidFill>
                  <a:srgbClr val="FF0000"/>
                </a:solidFill>
                <a:effectLst/>
                <a:latin typeface="微软雅黑" panose="020B0503020204020204" pitchFamily="34" charset="-122"/>
              </a:rPr>
              <a:t>可以参考监管部门报表《证券分支机构融资融券业务月度专项统计表》中累计对客户授信金额（行次13）取数填报；</a:t>
            </a:r>
            <a:r>
              <a:rPr lang="zh-CN" altLang="en-US" sz="2200" b="0" i="0" u="none" strike="noStrike" dirty="0">
                <a:solidFill>
                  <a:schemeClr val="tx1"/>
                </a:solidFill>
                <a:effectLst/>
                <a:latin typeface="微软雅黑" panose="020B0503020204020204" pitchFamily="34" charset="-122"/>
              </a:rPr>
              <a:t>“其中：融资交易额”</a:t>
            </a:r>
            <a:r>
              <a:rPr lang="zh-CN" altLang="en-US" sz="2200" b="0" i="0" u="none" strike="noStrike" dirty="0">
                <a:solidFill>
                  <a:srgbClr val="FF0000"/>
                </a:solidFill>
                <a:effectLst/>
                <a:latin typeface="微软雅黑" panose="020B0503020204020204" pitchFamily="34" charset="-122"/>
              </a:rPr>
              <a:t>可以参考“其中：融资授信金额”（行次14）取数填报。</a:t>
            </a:r>
          </a:p>
        </p:txBody>
      </p:sp>
      <p:pic>
        <p:nvPicPr>
          <p:cNvPr id="3" name="图片 2"/>
          <p:cNvPicPr>
            <a:picLocks noChangeAspect="1"/>
          </p:cNvPicPr>
          <p:nvPr/>
        </p:nvPicPr>
        <p:blipFill>
          <a:blip r:embed="rId7"/>
          <a:stretch>
            <a:fillRect/>
          </a:stretch>
        </p:blipFill>
        <p:spPr>
          <a:xfrm>
            <a:off x="6096000" y="2066290"/>
            <a:ext cx="5569585" cy="4658360"/>
          </a:xfrm>
          <a:prstGeom prst="rect">
            <a:avLst/>
          </a:prstGeom>
        </p:spPr>
      </p:pic>
      <p:sp>
        <p:nvSpPr>
          <p:cNvPr id="11" name="矩形 10"/>
          <p:cNvSpPr/>
          <p:nvPr/>
        </p:nvSpPr>
        <p:spPr>
          <a:xfrm>
            <a:off x="6527800" y="3900170"/>
            <a:ext cx="2827655" cy="25844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箭头连接符 11"/>
          <p:cNvCxnSpPr/>
          <p:nvPr/>
        </p:nvCxnSpPr>
        <p:spPr>
          <a:xfrm flipH="1" flipV="1">
            <a:off x="4151468" y="2997084"/>
            <a:ext cx="2376170" cy="1080135"/>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126251" y="1524134"/>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773670" y="1426210"/>
            <a:ext cx="3925570" cy="583565"/>
          </a:xfrm>
          <a:prstGeom prst="rect">
            <a:avLst/>
          </a:prstGeom>
          <a:noFill/>
        </p:spPr>
        <p:txBody>
          <a:bodyPr wrap="square" rtlCol="0">
            <a:spAutoFit/>
          </a:bodyPr>
          <a:lstStyle/>
          <a:p>
            <a:r>
              <a:rPr lang="zh-CN" altLang="en-US" sz="1600" dirty="0"/>
              <a:t>上年同期数可以参考上年同期</a:t>
            </a:r>
            <a:r>
              <a:rPr lang="en-US" altLang="zh-CN" sz="1600" dirty="0"/>
              <a:t>《证券分支机构融资融券业务月度专项统计表》</a:t>
            </a:r>
            <a:r>
              <a:rPr lang="zh-CN" altLang="en-US" sz="1600" dirty="0"/>
              <a:t>取数。</a:t>
            </a:r>
          </a:p>
        </p:txBody>
      </p:sp>
      <p:cxnSp>
        <p:nvCxnSpPr>
          <p:cNvPr id="10" name="直接箭头连接符 9"/>
          <p:cNvCxnSpPr>
            <a:stCxn id="9" idx="1"/>
          </p:cNvCxnSpPr>
          <p:nvPr/>
        </p:nvCxnSpPr>
        <p:spPr>
          <a:xfrm flipH="1" flipV="1">
            <a:off x="7278293" y="1658620"/>
            <a:ext cx="495300" cy="5969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201245" y="2356191"/>
            <a:ext cx="5076825" cy="2400300"/>
          </a:xfrm>
          <a:prstGeom prst="rect">
            <a:avLst/>
          </a:prstGeom>
        </p:spPr>
      </p:pic>
      <p:pic>
        <p:nvPicPr>
          <p:cNvPr id="4" name="图片 3"/>
          <p:cNvPicPr>
            <a:picLocks noChangeAspect="1"/>
          </p:cNvPicPr>
          <p:nvPr/>
        </p:nvPicPr>
        <p:blipFill>
          <a:blip r:embed="rId5"/>
          <a:stretch>
            <a:fillRect/>
          </a:stretch>
        </p:blipFill>
        <p:spPr>
          <a:xfrm>
            <a:off x="201245" y="1499938"/>
            <a:ext cx="7572375" cy="828675"/>
          </a:xfrm>
          <a:prstGeom prst="rect">
            <a:avLst/>
          </a:prstGeom>
        </p:spPr>
      </p:pic>
      <p:pic>
        <p:nvPicPr>
          <p:cNvPr id="18" name="图片 17"/>
          <p:cNvPicPr>
            <a:picLocks noChangeAspect="1"/>
          </p:cNvPicPr>
          <p:nvPr/>
        </p:nvPicPr>
        <p:blipFill>
          <a:blip r:embed="rId6"/>
          <a:stretch>
            <a:fillRect/>
          </a:stretch>
        </p:blipFill>
        <p:spPr>
          <a:xfrm>
            <a:off x="6016898" y="2886616"/>
            <a:ext cx="6057983" cy="3680634"/>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494805" y="4514833"/>
            <a:ext cx="3635115" cy="2164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9" name="文本框 18"/>
          <p:cNvSpPr txBox="1"/>
          <p:nvPr/>
        </p:nvSpPr>
        <p:spPr>
          <a:xfrm>
            <a:off x="-20795" y="4858395"/>
            <a:ext cx="5906194" cy="1661993"/>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 </a:t>
            </a:r>
            <a:r>
              <a:rPr lang="zh-CN" altLang="en-US" sz="2000" b="0" i="0" u="none" strike="noStrike" dirty="0">
                <a:solidFill>
                  <a:srgbClr val="FF0000"/>
                </a:solidFill>
                <a:effectLst/>
                <a:latin typeface="微软雅黑" panose="020B0503020204020204" pitchFamily="34" charset="-122"/>
              </a:rPr>
              <a:t>其他交易额</a:t>
            </a:r>
            <a:r>
              <a:rPr lang="zh-CN" altLang="en-US" sz="2000" b="0" i="0" u="none" strike="noStrike" dirty="0">
                <a:solidFill>
                  <a:srgbClr val="000000"/>
                </a:solidFill>
                <a:effectLst/>
                <a:latin typeface="微软雅黑" panose="020B0503020204020204" pitchFamily="34" charset="-122"/>
              </a:rPr>
              <a:t>指报告期投资者在各类证券交易场所</a:t>
            </a:r>
            <a:r>
              <a:rPr lang="zh-CN" altLang="en-US" sz="2000" b="0" i="0" u="none" strike="noStrike" dirty="0">
                <a:solidFill>
                  <a:srgbClr val="FF0000"/>
                </a:solidFill>
                <a:effectLst/>
                <a:latin typeface="微软雅黑" panose="020B0503020204020204" pitchFamily="34" charset="-122"/>
              </a:rPr>
              <a:t>除</a:t>
            </a:r>
            <a:r>
              <a:rPr lang="zh-CN" altLang="en-US" sz="2000" b="0" i="0" u="none" strike="noStrike" dirty="0">
                <a:solidFill>
                  <a:srgbClr val="000000"/>
                </a:solidFill>
                <a:effectLst/>
                <a:latin typeface="微软雅黑" panose="020B0503020204020204" pitchFamily="34" charset="-122"/>
              </a:rPr>
              <a:t>股票、封闭式基金、</a:t>
            </a:r>
            <a:r>
              <a:rPr lang="en-US" altLang="zh-CN" sz="2000" b="0" i="0" u="none" strike="noStrike" dirty="0">
                <a:solidFill>
                  <a:srgbClr val="000000"/>
                </a:solidFill>
                <a:effectLst/>
                <a:latin typeface="微软雅黑" panose="020B0503020204020204" pitchFamily="34" charset="-122"/>
              </a:rPr>
              <a:t>ETF</a:t>
            </a:r>
            <a:r>
              <a:rPr lang="zh-CN" altLang="en-US" sz="2000" b="0" i="0" u="none" strike="noStrike" dirty="0">
                <a:solidFill>
                  <a:srgbClr val="000000"/>
                </a:solidFill>
                <a:effectLst/>
                <a:latin typeface="微软雅黑" panose="020B0503020204020204" pitchFamily="34" charset="-122"/>
              </a:rPr>
              <a:t>、</a:t>
            </a:r>
            <a:r>
              <a:rPr lang="en-US" altLang="zh-CN" sz="2000" b="0" i="0" u="none" strike="noStrike" dirty="0">
                <a:solidFill>
                  <a:srgbClr val="000000"/>
                </a:solidFill>
                <a:effectLst/>
                <a:latin typeface="微软雅黑" panose="020B0503020204020204" pitchFamily="34" charset="-122"/>
              </a:rPr>
              <a:t>LOF</a:t>
            </a:r>
            <a:r>
              <a:rPr lang="zh-CN" altLang="en-US" sz="2000" b="0" i="0" u="none" strike="noStrike" dirty="0">
                <a:solidFill>
                  <a:srgbClr val="000000"/>
                </a:solidFill>
                <a:effectLst/>
                <a:latin typeface="微软雅黑" panose="020B0503020204020204" pitchFamily="34" charset="-122"/>
              </a:rPr>
              <a:t>开放式基金、债券、融资融券</a:t>
            </a:r>
            <a:r>
              <a:rPr lang="zh-CN" altLang="en-US" sz="2000" b="0" i="0" u="none" strike="noStrike" dirty="0">
                <a:solidFill>
                  <a:srgbClr val="FF0000"/>
                </a:solidFill>
                <a:effectLst/>
                <a:latin typeface="微软雅黑" panose="020B0503020204020204" pitchFamily="34" charset="-122"/>
              </a:rPr>
              <a:t>之外</a:t>
            </a:r>
            <a:r>
              <a:rPr lang="zh-CN" altLang="en-US" sz="2000" b="0" i="0" u="none" strike="noStrike" dirty="0">
                <a:solidFill>
                  <a:srgbClr val="000000"/>
                </a:solidFill>
                <a:effectLst/>
                <a:latin typeface="微软雅黑" panose="020B0503020204020204" pitchFamily="34" charset="-122"/>
              </a:rPr>
              <a:t>买卖交易活动金额。比如监管部门报表</a:t>
            </a:r>
            <a:r>
              <a:rPr lang="en-US" altLang="zh-CN" sz="2000" b="0" i="0" u="none" strike="noStrike" dirty="0">
                <a:solidFill>
                  <a:srgbClr val="000000"/>
                </a:solidFill>
                <a:effectLst/>
                <a:latin typeface="微软雅黑" panose="020B0503020204020204" pitchFamily="34" charset="-122"/>
              </a:rPr>
              <a:t>《</a:t>
            </a:r>
            <a:r>
              <a:rPr lang="zh-CN" altLang="en-US" sz="2000" b="0" i="0" u="none" strike="noStrike" dirty="0">
                <a:solidFill>
                  <a:srgbClr val="000000"/>
                </a:solidFill>
                <a:effectLst/>
                <a:latin typeface="微软雅黑" panose="020B0503020204020204" pitchFamily="34" charset="-122"/>
              </a:rPr>
              <a:t>证券交易情况表</a:t>
            </a:r>
            <a:r>
              <a:rPr lang="en-US" altLang="zh-CN" sz="2000" b="0" i="0" u="none" strike="noStrike" dirty="0">
                <a:solidFill>
                  <a:srgbClr val="000000"/>
                </a:solidFill>
                <a:effectLst/>
                <a:latin typeface="微软雅黑" panose="020B0503020204020204" pitchFamily="34" charset="-122"/>
              </a:rPr>
              <a:t>》</a:t>
            </a:r>
            <a:r>
              <a:rPr lang="zh-CN" altLang="en-US" sz="2000" b="0" i="0" u="none" strike="noStrike" dirty="0">
                <a:solidFill>
                  <a:srgbClr val="000000"/>
                </a:solidFill>
                <a:effectLst/>
                <a:latin typeface="微软雅黑" panose="020B0503020204020204" pitchFamily="34" charset="-122"/>
              </a:rPr>
              <a:t>中</a:t>
            </a:r>
            <a:r>
              <a:rPr lang="zh-CN" altLang="en-US" sz="2000" b="0" i="0" u="none" strike="noStrike" dirty="0">
                <a:solidFill>
                  <a:srgbClr val="FF0000"/>
                </a:solidFill>
                <a:effectLst/>
                <a:latin typeface="微软雅黑" panose="020B0503020204020204" pitchFamily="34" charset="-122"/>
              </a:rPr>
              <a:t>存托凭证</a:t>
            </a:r>
            <a:r>
              <a:rPr lang="zh-CN" altLang="en-US" sz="2000" b="0" i="0" u="none" strike="noStrike" dirty="0">
                <a:solidFill>
                  <a:srgbClr val="000000"/>
                </a:solidFill>
                <a:effectLst/>
                <a:latin typeface="微软雅黑" panose="020B0503020204020204" pitchFamily="34" charset="-122"/>
              </a:rPr>
              <a:t>（序号</a:t>
            </a:r>
            <a:r>
              <a:rPr lang="en-US" altLang="zh-CN" sz="2000" b="0" i="0" u="none" strike="noStrike" dirty="0">
                <a:solidFill>
                  <a:srgbClr val="000000"/>
                </a:solidFill>
                <a:effectLst/>
                <a:latin typeface="微软雅黑" panose="020B0503020204020204" pitchFamily="34" charset="-122"/>
              </a:rPr>
              <a:t>10</a:t>
            </a:r>
            <a:r>
              <a:rPr lang="zh-CN" altLang="en-US" sz="2000" b="0" i="0" u="none" strike="noStrike" dirty="0">
                <a:solidFill>
                  <a:srgbClr val="000000"/>
                </a:solidFill>
                <a:effectLst/>
                <a:latin typeface="微软雅黑" panose="020B0503020204020204" pitchFamily="34" charset="-122"/>
              </a:rPr>
              <a:t>）属于该指标。</a:t>
            </a:r>
          </a:p>
        </p:txBody>
      </p:sp>
      <p:sp>
        <p:nvSpPr>
          <p:cNvPr id="20" name="矩形 19"/>
          <p:cNvSpPr/>
          <p:nvPr/>
        </p:nvSpPr>
        <p:spPr>
          <a:xfrm>
            <a:off x="6456045" y="5445760"/>
            <a:ext cx="3197225" cy="19621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a:stCxn id="20" idx="1"/>
          </p:cNvCxnSpPr>
          <p:nvPr/>
        </p:nvCxnSpPr>
        <p:spPr>
          <a:xfrm flipH="1" flipV="1">
            <a:off x="4164522" y="4717755"/>
            <a:ext cx="2291715" cy="826135"/>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64666" y="1755867"/>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96400" y="3506403"/>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143" y="1535022"/>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00755" y="154244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证券交易情况表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159865" y="1687380"/>
            <a:ext cx="1266104" cy="11655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flipV="1">
            <a:off x="5277365" y="2053460"/>
            <a:ext cx="4419035" cy="145294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255031" y="2374424"/>
            <a:ext cx="5448300" cy="2343150"/>
          </a:xfrm>
          <a:prstGeom prst="rect">
            <a:avLst/>
          </a:prstGeom>
        </p:spPr>
      </p:pic>
      <p:pic>
        <p:nvPicPr>
          <p:cNvPr id="11" name="图片 10"/>
          <p:cNvPicPr>
            <a:picLocks noChangeAspect="1"/>
          </p:cNvPicPr>
          <p:nvPr/>
        </p:nvPicPr>
        <p:blipFill>
          <a:blip r:embed="rId5"/>
          <a:stretch>
            <a:fillRect/>
          </a:stretch>
        </p:blipFill>
        <p:spPr>
          <a:xfrm>
            <a:off x="5272507" y="3279162"/>
            <a:ext cx="6890365" cy="2738249"/>
          </a:xfrm>
          <a:prstGeom prst="rect">
            <a:avLst/>
          </a:prstGeom>
        </p:spPr>
      </p:pic>
      <p:pic>
        <p:nvPicPr>
          <p:cNvPr id="4" name="图片 3"/>
          <p:cNvPicPr>
            <a:picLocks noChangeAspect="1"/>
          </p:cNvPicPr>
          <p:nvPr/>
        </p:nvPicPr>
        <p:blipFill>
          <a:blip r:embed="rId6"/>
          <a:stretch>
            <a:fillRect/>
          </a:stretch>
        </p:blipFill>
        <p:spPr>
          <a:xfrm>
            <a:off x="201245" y="1499938"/>
            <a:ext cx="7572375" cy="8286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503759" y="3712845"/>
            <a:ext cx="1775817"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18227" y="4928893"/>
            <a:ext cx="4322697" cy="144526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 月末资金账户</a:t>
            </a:r>
            <a:r>
              <a:rPr lang="zh-CN" altLang="en-US" sz="2200" b="0" i="0" u="none" strike="noStrike" dirty="0">
                <a:solidFill>
                  <a:srgbClr val="000000"/>
                </a:solidFill>
                <a:effectLst/>
                <a:latin typeface="微软雅黑" panose="020B0503020204020204" pitchFamily="34" charset="-122"/>
              </a:rPr>
              <a:t>取自监管部门报表</a:t>
            </a:r>
            <a:r>
              <a:rPr lang="en-US" altLang="zh-CN" sz="2200" b="0" i="0" u="none" strike="noStrike" dirty="0">
                <a:solidFill>
                  <a:srgbClr val="000000"/>
                </a:solidFill>
                <a:effectLst/>
                <a:latin typeface="微软雅黑" panose="020B0503020204020204" pitchFamily="34" charset="-122"/>
              </a:rPr>
              <a:t>《</a:t>
            </a:r>
            <a:r>
              <a:rPr lang="zh-CN" altLang="en-US" sz="2200" dirty="0">
                <a:sym typeface="+mn-ea"/>
              </a:rPr>
              <a:t>帐</a:t>
            </a:r>
            <a:r>
              <a:rPr lang="zh-CN" altLang="en-US" sz="2200" b="0" i="0" u="none" strike="noStrike" dirty="0">
                <a:solidFill>
                  <a:srgbClr val="000000"/>
                </a:solidFill>
                <a:effectLst/>
                <a:latin typeface="微软雅黑" panose="020B0503020204020204" pitchFamily="34" charset="-122"/>
              </a:rPr>
              <a:t>户情况表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FF0000"/>
                </a:solidFill>
                <a:effectLst/>
                <a:latin typeface="微软雅黑" panose="020B0503020204020204" pitchFamily="34" charset="-122"/>
              </a:rPr>
              <a:t>合格账户</a:t>
            </a:r>
            <a:r>
              <a:rPr lang="zh-CN" altLang="en-US" sz="2200" b="0" i="0" u="none" strike="noStrike" dirty="0">
                <a:solidFill>
                  <a:srgbClr val="000000"/>
                </a:solidFill>
                <a:effectLst/>
                <a:latin typeface="微软雅黑" panose="020B0503020204020204" pitchFamily="34" charset="-122"/>
              </a:rPr>
              <a:t>中</a:t>
            </a:r>
            <a:r>
              <a:rPr lang="zh-CN" altLang="en-US" sz="2200" b="0" i="0" u="none" strike="noStrike" dirty="0">
                <a:solidFill>
                  <a:srgbClr val="00B0F0"/>
                </a:solidFill>
                <a:effectLst/>
                <a:latin typeface="微软雅黑" panose="020B0503020204020204" pitchFamily="34" charset="-122"/>
              </a:rPr>
              <a:t>辅资金账户期末户数</a:t>
            </a:r>
            <a:r>
              <a:rPr lang="en-US" altLang="zh-CN" sz="2200" b="0" i="0" u="none" strike="noStrike" dirty="0">
                <a:effectLst/>
                <a:latin typeface="微软雅黑" panose="020B0503020204020204" pitchFamily="34" charset="-122"/>
              </a:rPr>
              <a:t>+</a:t>
            </a:r>
            <a:r>
              <a:rPr lang="zh-CN" altLang="en-US" sz="2200" dirty="0">
                <a:solidFill>
                  <a:srgbClr val="00B0F0"/>
                </a:solidFill>
                <a:latin typeface="微软雅黑" panose="020B0503020204020204" pitchFamily="34" charset="-122"/>
              </a:rPr>
              <a:t>主资金账户期末户数</a:t>
            </a:r>
            <a:r>
              <a:rPr lang="zh-CN" altLang="en-US" sz="2200" b="0" i="0" u="none" strike="noStrike" dirty="0">
                <a:solidFill>
                  <a:srgbClr val="000000"/>
                </a:solidFill>
                <a:effectLst/>
                <a:latin typeface="微软雅黑" panose="020B0503020204020204" pitchFamily="34" charset="-122"/>
              </a:rPr>
              <a:t>。</a:t>
            </a:r>
            <a:endParaRPr lang="en-US" altLang="zh-CN" sz="2200" b="0" i="0" u="none" strike="noStrike" dirty="0">
              <a:effectLst/>
              <a:latin typeface="微软雅黑" panose="020B0503020204020204" pitchFamily="34" charset="-122"/>
            </a:endParaRPr>
          </a:p>
        </p:txBody>
      </p:sp>
      <p:sp>
        <p:nvSpPr>
          <p:cNvPr id="20" name="矩形 19"/>
          <p:cNvSpPr/>
          <p:nvPr/>
        </p:nvSpPr>
        <p:spPr>
          <a:xfrm>
            <a:off x="10866292" y="4186523"/>
            <a:ext cx="1296580" cy="55193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p:nvPr/>
        </p:nvCxnSpPr>
        <p:spPr>
          <a:xfrm flipH="1" flipV="1">
            <a:off x="5316794" y="3941004"/>
            <a:ext cx="5505211" cy="50332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64666" y="1755867"/>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143" y="1535022"/>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00755" y="154244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帐户情况表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159865" y="1687380"/>
            <a:ext cx="1266104" cy="11655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223792" y="3693739"/>
            <a:ext cx="1048715"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33439" y="4996068"/>
            <a:ext cx="682642" cy="2616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16090" y="4221480"/>
            <a:ext cx="1485900" cy="51625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a:srcRect l="12100" t="1" b="1742"/>
          <a:stretch>
            <a:fillRect/>
          </a:stretch>
        </p:blipFill>
        <p:spPr>
          <a:xfrm>
            <a:off x="5674439" y="3658430"/>
            <a:ext cx="6488669" cy="2845169"/>
          </a:xfrm>
          <a:prstGeom prst="rect">
            <a:avLst/>
          </a:prstGeom>
        </p:spPr>
      </p:pic>
      <p:pic>
        <p:nvPicPr>
          <p:cNvPr id="7" name="图片 6"/>
          <p:cNvPicPr>
            <a:picLocks noChangeAspect="1"/>
          </p:cNvPicPr>
          <p:nvPr/>
        </p:nvPicPr>
        <p:blipFill>
          <a:blip r:embed="rId5"/>
          <a:stretch>
            <a:fillRect/>
          </a:stretch>
        </p:blipFill>
        <p:spPr>
          <a:xfrm>
            <a:off x="255031" y="2374424"/>
            <a:ext cx="5448300" cy="2343150"/>
          </a:xfrm>
          <a:prstGeom prst="rect">
            <a:avLst/>
          </a:prstGeom>
        </p:spPr>
      </p:pic>
      <p:pic>
        <p:nvPicPr>
          <p:cNvPr id="4" name="图片 3"/>
          <p:cNvPicPr>
            <a:picLocks noChangeAspect="1"/>
          </p:cNvPicPr>
          <p:nvPr/>
        </p:nvPicPr>
        <p:blipFill>
          <a:blip r:embed="rId6"/>
          <a:stretch>
            <a:fillRect/>
          </a:stretch>
        </p:blipFill>
        <p:spPr>
          <a:xfrm>
            <a:off x="201245" y="1499938"/>
            <a:ext cx="7572375" cy="8286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470432" y="3969975"/>
            <a:ext cx="1775817"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2262" y="4900713"/>
            <a:ext cx="5194531" cy="132207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b="0" i="0" u="none" strike="noStrike" dirty="0">
                <a:solidFill>
                  <a:srgbClr val="FF0000"/>
                </a:solidFill>
                <a:effectLst/>
                <a:latin typeface="微软雅黑" panose="020B0503020204020204" pitchFamily="34" charset="-122"/>
              </a:rPr>
              <a:t> 其中：个人</a:t>
            </a:r>
            <a:r>
              <a:rPr lang="zh-CN" altLang="en-US" sz="2000" b="0" i="0" u="none" strike="noStrike" dirty="0">
                <a:solidFill>
                  <a:srgbClr val="000000"/>
                </a:solidFill>
                <a:effectLst/>
                <a:latin typeface="微软雅黑" panose="020B0503020204020204" pitchFamily="34" charset="-122"/>
              </a:rPr>
              <a:t>取自监管部门报表</a:t>
            </a:r>
            <a:r>
              <a:rPr lang="en-US" altLang="zh-CN" sz="2000" b="0" i="0" u="none" strike="noStrike" dirty="0">
                <a:solidFill>
                  <a:srgbClr val="000000"/>
                </a:solidFill>
                <a:effectLst/>
                <a:latin typeface="微软雅黑" panose="020B0503020204020204" pitchFamily="34" charset="-122"/>
              </a:rPr>
              <a:t>《</a:t>
            </a:r>
            <a:r>
              <a:rPr lang="zh-CN" altLang="en-US" sz="2000" dirty="0">
                <a:sym typeface="+mn-ea"/>
              </a:rPr>
              <a:t>帐</a:t>
            </a:r>
            <a:r>
              <a:rPr lang="zh-CN" altLang="en-US" sz="2000" b="0" i="0" u="none" strike="noStrike" dirty="0">
                <a:solidFill>
                  <a:srgbClr val="000000"/>
                </a:solidFill>
                <a:effectLst/>
                <a:latin typeface="微软雅黑" panose="020B0503020204020204" pitchFamily="34" charset="-122"/>
              </a:rPr>
              <a:t>户情况表</a:t>
            </a:r>
            <a:r>
              <a:rPr lang="en-US" altLang="zh-CN" sz="2000" b="0" i="0" u="none" strike="noStrike" dirty="0">
                <a:solidFill>
                  <a:srgbClr val="000000"/>
                </a:solidFill>
                <a:effectLst/>
                <a:latin typeface="微软雅黑" panose="020B0503020204020204" pitchFamily="34" charset="-122"/>
              </a:rPr>
              <a:t>》</a:t>
            </a:r>
            <a:r>
              <a:rPr lang="zh-CN" altLang="en-US" sz="2000" dirty="0">
                <a:solidFill>
                  <a:srgbClr val="FF0000"/>
                </a:solidFill>
                <a:latin typeface="微软雅黑" panose="020B0503020204020204" pitchFamily="34" charset="-122"/>
              </a:rPr>
              <a:t>合格账户</a:t>
            </a:r>
            <a:r>
              <a:rPr lang="zh-CN" altLang="en-US" sz="2000" b="0" i="0" u="none" strike="noStrike" dirty="0">
                <a:solidFill>
                  <a:srgbClr val="000000"/>
                </a:solidFill>
                <a:effectLst/>
                <a:latin typeface="微软雅黑" panose="020B0503020204020204" pitchFamily="34" charset="-122"/>
              </a:rPr>
              <a:t>中</a:t>
            </a:r>
            <a:r>
              <a:rPr lang="zh-CN" altLang="en-US" sz="2000" b="0" i="0" u="none" strike="noStrike" dirty="0">
                <a:effectLst/>
                <a:latin typeface="微软雅黑" panose="020B0503020204020204" pitchFamily="34" charset="-122"/>
              </a:rPr>
              <a:t>（</a:t>
            </a:r>
            <a:r>
              <a:rPr lang="zh-CN" altLang="en-US" sz="2000" b="0" i="0" u="none" strike="noStrike" dirty="0">
                <a:solidFill>
                  <a:srgbClr val="00B050"/>
                </a:solidFill>
                <a:effectLst/>
                <a:latin typeface="微软雅黑" panose="020B0503020204020204" pitchFamily="34" charset="-122"/>
              </a:rPr>
              <a:t>辅资金账户期末户数</a:t>
            </a:r>
            <a:r>
              <a:rPr lang="en-US" altLang="zh-CN" sz="2000" b="0" i="0" u="none" strike="noStrike" dirty="0">
                <a:effectLst/>
                <a:latin typeface="微软雅黑" panose="020B0503020204020204" pitchFamily="34" charset="-122"/>
              </a:rPr>
              <a:t>+</a:t>
            </a:r>
            <a:r>
              <a:rPr lang="zh-CN" altLang="en-US" sz="2000" dirty="0">
                <a:solidFill>
                  <a:srgbClr val="00B050"/>
                </a:solidFill>
                <a:latin typeface="微软雅黑" panose="020B0503020204020204" pitchFamily="34" charset="-122"/>
              </a:rPr>
              <a:t>主资金账户期末户数</a:t>
            </a:r>
            <a:r>
              <a:rPr lang="zh-CN" altLang="en-US" sz="2000" dirty="0">
                <a:latin typeface="微软雅黑" panose="020B0503020204020204" pitchFamily="34" charset="-122"/>
              </a:rPr>
              <a:t>）减（</a:t>
            </a:r>
            <a:r>
              <a:rPr lang="zh-CN" altLang="en-US" sz="2000" b="0" i="0" u="none" strike="noStrike" dirty="0">
                <a:solidFill>
                  <a:srgbClr val="00B0F0"/>
                </a:solidFill>
                <a:effectLst/>
                <a:latin typeface="微软雅黑" panose="020B0503020204020204" pitchFamily="34" charset="-122"/>
              </a:rPr>
              <a:t>辅资金账户期末机构户数</a:t>
            </a:r>
            <a:r>
              <a:rPr lang="en-US" altLang="zh-CN" sz="2000" b="0" i="0" u="none" strike="noStrike" dirty="0">
                <a:effectLst/>
                <a:latin typeface="微软雅黑" panose="020B0503020204020204" pitchFamily="34" charset="-122"/>
              </a:rPr>
              <a:t>+</a:t>
            </a:r>
            <a:r>
              <a:rPr lang="zh-CN" altLang="en-US" sz="2000" dirty="0">
                <a:solidFill>
                  <a:srgbClr val="00B0F0"/>
                </a:solidFill>
                <a:latin typeface="微软雅黑" panose="020B0503020204020204" pitchFamily="34" charset="-122"/>
              </a:rPr>
              <a:t>主资金账户期末</a:t>
            </a:r>
            <a:r>
              <a:rPr lang="zh-CN" altLang="en-US" sz="2000" dirty="0">
                <a:solidFill>
                  <a:srgbClr val="00B0F0"/>
                </a:solidFill>
                <a:effectLst/>
                <a:latin typeface="微软雅黑" panose="020B0503020204020204" pitchFamily="34" charset="-122"/>
                <a:sym typeface="+mn-ea"/>
              </a:rPr>
              <a:t>机构户数</a:t>
            </a:r>
            <a:r>
              <a:rPr lang="zh-CN" altLang="en-US" sz="2000" dirty="0">
                <a:latin typeface="微软雅黑" panose="020B0503020204020204" pitchFamily="34" charset="-122"/>
              </a:rPr>
              <a:t>）</a:t>
            </a:r>
            <a:endParaRPr lang="en-US" altLang="zh-CN" sz="2000" b="0" i="0" u="none" strike="noStrike" dirty="0">
              <a:effectLst/>
              <a:latin typeface="微软雅黑" panose="020B0503020204020204" pitchFamily="34" charset="-122"/>
            </a:endParaRPr>
          </a:p>
        </p:txBody>
      </p:sp>
      <p:sp>
        <p:nvSpPr>
          <p:cNvPr id="20" name="矩形 19"/>
          <p:cNvSpPr/>
          <p:nvPr/>
        </p:nvSpPr>
        <p:spPr>
          <a:xfrm>
            <a:off x="9428949" y="4336361"/>
            <a:ext cx="1336145" cy="781366"/>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cxnSp>
        <p:nvCxnSpPr>
          <p:cNvPr id="26" name="直接箭头连接符 25"/>
          <p:cNvCxnSpPr/>
          <p:nvPr/>
        </p:nvCxnSpPr>
        <p:spPr>
          <a:xfrm flipH="1" flipV="1">
            <a:off x="5316794" y="4091896"/>
            <a:ext cx="4070606" cy="434235"/>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64666" y="1755867"/>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143" y="1535022"/>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00755" y="154244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帐户情况表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159865" y="1687380"/>
            <a:ext cx="1266104" cy="11655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217220" y="3950436"/>
            <a:ext cx="1048715"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785414" y="4336361"/>
            <a:ext cx="1336145" cy="781366"/>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7" name="矩形 16"/>
          <p:cNvSpPr/>
          <p:nvPr/>
        </p:nvSpPr>
        <p:spPr>
          <a:xfrm>
            <a:off x="5754679" y="5411456"/>
            <a:ext cx="682642" cy="2616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28435" y="4601210"/>
            <a:ext cx="1485900" cy="51625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255031" y="2374424"/>
            <a:ext cx="5448300" cy="2343150"/>
          </a:xfrm>
          <a:prstGeom prst="rect">
            <a:avLst/>
          </a:prstGeom>
        </p:spPr>
      </p:pic>
      <p:pic>
        <p:nvPicPr>
          <p:cNvPr id="11" name="图片 10"/>
          <p:cNvPicPr>
            <a:picLocks noChangeAspect="1"/>
          </p:cNvPicPr>
          <p:nvPr/>
        </p:nvPicPr>
        <p:blipFill>
          <a:blip r:embed="rId5"/>
          <a:stretch>
            <a:fillRect/>
          </a:stretch>
        </p:blipFill>
        <p:spPr>
          <a:xfrm>
            <a:off x="5272507" y="3279162"/>
            <a:ext cx="6890365" cy="2738249"/>
          </a:xfrm>
          <a:prstGeom prst="rect">
            <a:avLst/>
          </a:prstGeom>
        </p:spPr>
      </p:pic>
      <p:pic>
        <p:nvPicPr>
          <p:cNvPr id="4" name="图片 3"/>
          <p:cNvPicPr>
            <a:picLocks noChangeAspect="1"/>
          </p:cNvPicPr>
          <p:nvPr/>
        </p:nvPicPr>
        <p:blipFill>
          <a:blip r:embed="rId6"/>
          <a:stretch>
            <a:fillRect/>
          </a:stretch>
        </p:blipFill>
        <p:spPr>
          <a:xfrm>
            <a:off x="201245" y="1499938"/>
            <a:ext cx="7572375" cy="8286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482086" y="4224121"/>
            <a:ext cx="1775817"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89112" y="4828056"/>
            <a:ext cx="4760849" cy="1630045"/>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b="0" i="0" u="none" strike="noStrike" dirty="0">
                <a:solidFill>
                  <a:srgbClr val="FF0000"/>
                </a:solidFill>
                <a:effectLst/>
                <a:latin typeface="微软雅黑" panose="020B0503020204020204" pitchFamily="34" charset="-122"/>
              </a:rPr>
              <a:t> 月末证券账户</a:t>
            </a:r>
            <a:r>
              <a:rPr lang="zh-CN" altLang="en-US" sz="2000" b="0" i="0" u="none" strike="noStrike" dirty="0">
                <a:solidFill>
                  <a:srgbClr val="000000"/>
                </a:solidFill>
                <a:effectLst/>
                <a:latin typeface="微软雅黑" panose="020B0503020204020204" pitchFamily="34" charset="-122"/>
              </a:rPr>
              <a:t>取自监管部门报表</a:t>
            </a:r>
            <a:r>
              <a:rPr lang="en-US" altLang="zh-CN" sz="2000" b="0" i="0" u="none" strike="noStrike" dirty="0">
                <a:solidFill>
                  <a:srgbClr val="000000"/>
                </a:solidFill>
                <a:effectLst/>
                <a:latin typeface="微软雅黑" panose="020B0503020204020204" pitchFamily="34" charset="-122"/>
              </a:rPr>
              <a:t>《</a:t>
            </a:r>
            <a:r>
              <a:rPr lang="zh-CN" altLang="en-US" sz="2000" dirty="0">
                <a:sym typeface="+mn-ea"/>
              </a:rPr>
              <a:t>帐</a:t>
            </a:r>
            <a:r>
              <a:rPr lang="zh-CN" altLang="en-US" sz="2000" b="0" i="0" u="none" strike="noStrike" dirty="0">
                <a:solidFill>
                  <a:srgbClr val="000000"/>
                </a:solidFill>
                <a:effectLst/>
                <a:latin typeface="微软雅黑" panose="020B0503020204020204" pitchFamily="34" charset="-122"/>
              </a:rPr>
              <a:t>户情况表</a:t>
            </a:r>
            <a:r>
              <a:rPr lang="en-US" altLang="zh-CN" sz="2000" b="0" i="0" u="none" strike="noStrike" dirty="0">
                <a:solidFill>
                  <a:srgbClr val="000000"/>
                </a:solidFill>
                <a:effectLst/>
                <a:latin typeface="微软雅黑" panose="020B0503020204020204" pitchFamily="34" charset="-122"/>
              </a:rPr>
              <a:t>》</a:t>
            </a:r>
            <a:r>
              <a:rPr lang="zh-CN" altLang="en-US" sz="2000" b="0" i="0" u="none" strike="noStrike" dirty="0">
                <a:solidFill>
                  <a:srgbClr val="FF0000"/>
                </a:solidFill>
                <a:effectLst/>
                <a:latin typeface="微软雅黑" panose="020B0503020204020204" pitchFamily="34" charset="-122"/>
              </a:rPr>
              <a:t>合格账户</a:t>
            </a:r>
            <a:r>
              <a:rPr lang="zh-CN" altLang="en-US" sz="2000" b="0" i="0" u="none" strike="noStrike" dirty="0">
                <a:solidFill>
                  <a:srgbClr val="000000"/>
                </a:solidFill>
                <a:effectLst/>
                <a:latin typeface="微软雅黑" panose="020B0503020204020204" pitchFamily="34" charset="-122"/>
              </a:rPr>
              <a:t>中</a:t>
            </a:r>
            <a:r>
              <a:rPr lang="en-US" altLang="zh-CN" sz="2000" dirty="0">
                <a:solidFill>
                  <a:srgbClr val="7030A0"/>
                </a:solidFill>
                <a:latin typeface="微软雅黑" panose="020B0503020204020204" pitchFamily="34" charset="-122"/>
                <a:sym typeface="+mn-ea"/>
              </a:rPr>
              <a:t>A</a:t>
            </a:r>
            <a:r>
              <a:rPr lang="zh-CN" altLang="en-US" sz="2000" dirty="0">
                <a:solidFill>
                  <a:srgbClr val="7030A0"/>
                </a:solidFill>
                <a:effectLst/>
                <a:latin typeface="微软雅黑" panose="020B0503020204020204" pitchFamily="34" charset="-122"/>
                <a:sym typeface="+mn-ea"/>
              </a:rPr>
              <a:t>股证券账户</a:t>
            </a:r>
            <a:r>
              <a:rPr lang="zh-CN" altLang="en-US" sz="2000" dirty="0">
                <a:solidFill>
                  <a:srgbClr val="7030A0"/>
                </a:solidFill>
                <a:latin typeface="微软雅黑" panose="020B0503020204020204" pitchFamily="34" charset="-122"/>
                <a:sym typeface="+mn-ea"/>
              </a:rPr>
              <a:t>、</a:t>
            </a:r>
            <a:r>
              <a:rPr lang="en-US" altLang="zh-CN" sz="2000" dirty="0">
                <a:solidFill>
                  <a:srgbClr val="7030A0"/>
                </a:solidFill>
                <a:latin typeface="微软雅黑" panose="020B0503020204020204" pitchFamily="34" charset="-122"/>
                <a:sym typeface="+mn-ea"/>
              </a:rPr>
              <a:t>B</a:t>
            </a:r>
            <a:r>
              <a:rPr lang="zh-CN" altLang="en-US" sz="2000" dirty="0">
                <a:solidFill>
                  <a:srgbClr val="7030A0"/>
                </a:solidFill>
                <a:latin typeface="微软雅黑" panose="020B0503020204020204" pitchFamily="34" charset="-122"/>
                <a:sym typeface="+mn-ea"/>
              </a:rPr>
              <a:t>股证券账户、基金账户、信用证券账户、衍生品合约账户</a:t>
            </a:r>
            <a:r>
              <a:rPr lang="zh-CN" altLang="en-US" sz="2000" dirty="0">
                <a:latin typeface="微软雅黑" panose="020B0503020204020204" pitchFamily="34" charset="-122"/>
                <a:sym typeface="+mn-ea"/>
              </a:rPr>
              <a:t>五项指标的</a:t>
            </a:r>
            <a:r>
              <a:rPr lang="zh-CN" altLang="en-US" sz="2000" dirty="0">
                <a:solidFill>
                  <a:srgbClr val="00B050"/>
                </a:solidFill>
                <a:latin typeface="微软雅黑" panose="020B0503020204020204" pitchFamily="34" charset="-122"/>
                <a:sym typeface="+mn-ea"/>
              </a:rPr>
              <a:t>期末户数之和。</a:t>
            </a:r>
            <a:endParaRPr lang="en-US" altLang="zh-CN" sz="2200" b="0" i="0" u="none" strike="noStrike" dirty="0">
              <a:effectLst/>
              <a:latin typeface="微软雅黑" panose="020B0503020204020204" pitchFamily="34" charset="-122"/>
            </a:endParaRPr>
          </a:p>
        </p:txBody>
      </p:sp>
      <p:sp>
        <p:nvSpPr>
          <p:cNvPr id="20" name="矩形 19"/>
          <p:cNvSpPr/>
          <p:nvPr/>
        </p:nvSpPr>
        <p:spPr>
          <a:xfrm>
            <a:off x="10866120" y="4714240"/>
            <a:ext cx="1296670" cy="1325245"/>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B0F0"/>
              </a:solidFill>
            </a:endParaRPr>
          </a:p>
        </p:txBody>
      </p:sp>
      <p:cxnSp>
        <p:nvCxnSpPr>
          <p:cNvPr id="26" name="直接箭头连接符 25"/>
          <p:cNvCxnSpPr/>
          <p:nvPr/>
        </p:nvCxnSpPr>
        <p:spPr>
          <a:xfrm flipH="1" flipV="1">
            <a:off x="5316794" y="4314803"/>
            <a:ext cx="5549498" cy="61409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64666" y="1755867"/>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143" y="1535022"/>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00755" y="154244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帐户情况表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159865" y="1687380"/>
            <a:ext cx="1266104" cy="11655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201648" y="4204698"/>
            <a:ext cx="1048715"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168390" y="5004435"/>
            <a:ext cx="711835" cy="2616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88480" y="4749800"/>
            <a:ext cx="1485900" cy="128968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a:srcRect l="12100" t="1" b="1742"/>
          <a:stretch>
            <a:fillRect/>
          </a:stretch>
        </p:blipFill>
        <p:spPr>
          <a:xfrm>
            <a:off x="5674439" y="3658430"/>
            <a:ext cx="6488669" cy="2845169"/>
          </a:xfrm>
          <a:prstGeom prst="rect">
            <a:avLst/>
          </a:prstGeom>
        </p:spPr>
      </p:pic>
      <p:pic>
        <p:nvPicPr>
          <p:cNvPr id="7" name="图片 6"/>
          <p:cNvPicPr>
            <a:picLocks noChangeAspect="1"/>
          </p:cNvPicPr>
          <p:nvPr/>
        </p:nvPicPr>
        <p:blipFill>
          <a:blip r:embed="rId5"/>
          <a:stretch>
            <a:fillRect/>
          </a:stretch>
        </p:blipFill>
        <p:spPr>
          <a:xfrm>
            <a:off x="255031" y="2374424"/>
            <a:ext cx="5448300" cy="2343150"/>
          </a:xfrm>
          <a:prstGeom prst="rect">
            <a:avLst/>
          </a:prstGeom>
        </p:spPr>
      </p:pic>
      <p:pic>
        <p:nvPicPr>
          <p:cNvPr id="4" name="图片 3"/>
          <p:cNvPicPr>
            <a:picLocks noChangeAspect="1"/>
          </p:cNvPicPr>
          <p:nvPr/>
        </p:nvPicPr>
        <p:blipFill>
          <a:blip r:embed="rId6"/>
          <a:stretch>
            <a:fillRect/>
          </a:stretch>
        </p:blipFill>
        <p:spPr>
          <a:xfrm>
            <a:off x="201245" y="1499938"/>
            <a:ext cx="7572375" cy="8286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390485" y="4494023"/>
            <a:ext cx="1775817"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61" y="4897185"/>
            <a:ext cx="5194531" cy="1630045"/>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000" b="0" i="0" u="none" strike="noStrike" dirty="0">
                <a:solidFill>
                  <a:srgbClr val="FF0000"/>
                </a:solidFill>
                <a:effectLst/>
                <a:latin typeface="微软雅黑" panose="020B0503020204020204" pitchFamily="34" charset="-122"/>
              </a:rPr>
              <a:t> 其中：个人</a:t>
            </a:r>
            <a:r>
              <a:rPr lang="zh-CN" altLang="en-US" sz="2000" b="0" i="0" u="none" strike="noStrike" dirty="0">
                <a:solidFill>
                  <a:srgbClr val="000000"/>
                </a:solidFill>
                <a:effectLst/>
                <a:latin typeface="微软雅黑" panose="020B0503020204020204" pitchFamily="34" charset="-122"/>
              </a:rPr>
              <a:t>取自监管部门报表</a:t>
            </a:r>
            <a:r>
              <a:rPr lang="en-US" altLang="zh-CN" sz="2000" b="0" i="0" u="none" strike="noStrike" dirty="0">
                <a:solidFill>
                  <a:srgbClr val="000000"/>
                </a:solidFill>
                <a:effectLst/>
                <a:latin typeface="微软雅黑" panose="020B0503020204020204" pitchFamily="34" charset="-122"/>
              </a:rPr>
              <a:t>《</a:t>
            </a:r>
            <a:r>
              <a:rPr lang="zh-CN" altLang="en-US" sz="2000" dirty="0">
                <a:sym typeface="+mn-ea"/>
              </a:rPr>
              <a:t>帐</a:t>
            </a:r>
            <a:r>
              <a:rPr lang="zh-CN" altLang="en-US" sz="2000" b="0" i="0" u="none" strike="noStrike" dirty="0">
                <a:solidFill>
                  <a:srgbClr val="000000"/>
                </a:solidFill>
                <a:effectLst/>
                <a:latin typeface="微软雅黑" panose="020B0503020204020204" pitchFamily="34" charset="-122"/>
              </a:rPr>
              <a:t>户情况表</a:t>
            </a:r>
            <a:r>
              <a:rPr lang="en-US" altLang="zh-CN" sz="2000" b="0" i="0" u="none" strike="noStrike" dirty="0">
                <a:solidFill>
                  <a:srgbClr val="000000"/>
                </a:solidFill>
                <a:effectLst/>
                <a:latin typeface="微软雅黑" panose="020B0503020204020204" pitchFamily="34" charset="-122"/>
              </a:rPr>
              <a:t>》</a:t>
            </a:r>
            <a:r>
              <a:rPr lang="zh-CN" altLang="en-US" sz="2000" dirty="0">
                <a:solidFill>
                  <a:srgbClr val="FF0000"/>
                </a:solidFill>
                <a:latin typeface="微软雅黑" panose="020B0503020204020204" pitchFamily="34" charset="-122"/>
              </a:rPr>
              <a:t>合格账户</a:t>
            </a:r>
            <a:r>
              <a:rPr lang="zh-CN" altLang="en-US" sz="2000" b="0" i="0" u="none" strike="noStrike" dirty="0">
                <a:solidFill>
                  <a:srgbClr val="000000"/>
                </a:solidFill>
                <a:effectLst/>
                <a:latin typeface="微软雅黑" panose="020B0503020204020204" pitchFamily="34" charset="-122"/>
              </a:rPr>
              <a:t>中</a:t>
            </a:r>
            <a:r>
              <a:rPr lang="en-US" altLang="zh-CN" sz="2000" dirty="0">
                <a:solidFill>
                  <a:srgbClr val="7030A0"/>
                </a:solidFill>
                <a:latin typeface="微软雅黑" panose="020B0503020204020204" pitchFamily="34" charset="-122"/>
              </a:rPr>
              <a:t>A</a:t>
            </a:r>
            <a:r>
              <a:rPr lang="zh-CN" altLang="en-US" sz="2000" b="0" i="0" u="none" strike="noStrike" dirty="0">
                <a:solidFill>
                  <a:srgbClr val="7030A0"/>
                </a:solidFill>
                <a:effectLst/>
                <a:latin typeface="微软雅黑" panose="020B0503020204020204" pitchFamily="34" charset="-122"/>
              </a:rPr>
              <a:t>股证券账户</a:t>
            </a:r>
            <a:r>
              <a:rPr lang="zh-CN" altLang="en-US" sz="2000" dirty="0">
                <a:solidFill>
                  <a:srgbClr val="7030A0"/>
                </a:solidFill>
                <a:latin typeface="微软雅黑" panose="020B0503020204020204" pitchFamily="34" charset="-122"/>
              </a:rPr>
              <a:t>、</a:t>
            </a:r>
            <a:r>
              <a:rPr lang="en-US" altLang="zh-CN" sz="2000" dirty="0">
                <a:solidFill>
                  <a:srgbClr val="7030A0"/>
                </a:solidFill>
                <a:latin typeface="微软雅黑" panose="020B0503020204020204" pitchFamily="34" charset="-122"/>
              </a:rPr>
              <a:t>B</a:t>
            </a:r>
            <a:r>
              <a:rPr lang="zh-CN" altLang="en-US" sz="2000" dirty="0">
                <a:solidFill>
                  <a:srgbClr val="7030A0"/>
                </a:solidFill>
                <a:latin typeface="微软雅黑" panose="020B0503020204020204" pitchFamily="34" charset="-122"/>
              </a:rPr>
              <a:t>股证券账户、基金账户、信用证券账户、衍生品合约账户</a:t>
            </a:r>
            <a:r>
              <a:rPr lang="zh-CN" altLang="en-US" sz="2000" dirty="0">
                <a:latin typeface="微软雅黑" panose="020B0503020204020204" pitchFamily="34" charset="-122"/>
              </a:rPr>
              <a:t>五项指标的（</a:t>
            </a:r>
            <a:r>
              <a:rPr lang="zh-CN" altLang="en-US" sz="2000" dirty="0">
                <a:solidFill>
                  <a:srgbClr val="00B050"/>
                </a:solidFill>
                <a:latin typeface="微软雅黑" panose="020B0503020204020204" pitchFamily="34" charset="-122"/>
              </a:rPr>
              <a:t>期末户数之和</a:t>
            </a:r>
            <a:r>
              <a:rPr lang="zh-CN" altLang="en-US" sz="2000" dirty="0">
                <a:latin typeface="微软雅黑" panose="020B0503020204020204" pitchFamily="34" charset="-122"/>
              </a:rPr>
              <a:t>减</a:t>
            </a:r>
            <a:r>
              <a:rPr lang="zh-CN" altLang="en-US" sz="2000" dirty="0">
                <a:solidFill>
                  <a:srgbClr val="00B0F0"/>
                </a:solidFill>
                <a:latin typeface="微软雅黑" panose="020B0503020204020204" pitchFamily="34" charset="-122"/>
              </a:rPr>
              <a:t>期末机构户数之和</a:t>
            </a:r>
            <a:r>
              <a:rPr lang="zh-CN" altLang="en-US" sz="2000" dirty="0">
                <a:latin typeface="微软雅黑" panose="020B0503020204020204" pitchFamily="34" charset="-122"/>
              </a:rPr>
              <a:t>）</a:t>
            </a:r>
            <a:r>
              <a:rPr lang="zh-CN" altLang="en-US" sz="2000" dirty="0">
                <a:solidFill>
                  <a:schemeClr val="tx1"/>
                </a:solidFill>
                <a:latin typeface="微软雅黑" panose="020B0503020204020204" pitchFamily="34" charset="-122"/>
              </a:rPr>
              <a:t>。</a:t>
            </a:r>
            <a:endParaRPr lang="zh-CN" altLang="en-US" sz="2000" b="0" i="0" u="none" strike="noStrike" dirty="0">
              <a:solidFill>
                <a:schemeClr val="tx1"/>
              </a:solidFill>
              <a:effectLst/>
              <a:latin typeface="微软雅黑" panose="020B0503020204020204" pitchFamily="34" charset="-122"/>
            </a:endParaRPr>
          </a:p>
        </p:txBody>
      </p:sp>
      <p:sp>
        <p:nvSpPr>
          <p:cNvPr id="20" name="矩形 19"/>
          <p:cNvSpPr/>
          <p:nvPr/>
        </p:nvSpPr>
        <p:spPr>
          <a:xfrm>
            <a:off x="9422130" y="5187950"/>
            <a:ext cx="1336040" cy="1299845"/>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cxnSp>
        <p:nvCxnSpPr>
          <p:cNvPr id="26" name="直接箭头连接符 25"/>
          <p:cNvCxnSpPr/>
          <p:nvPr/>
        </p:nvCxnSpPr>
        <p:spPr>
          <a:xfrm flipH="1" flipV="1">
            <a:off x="5339153" y="4593589"/>
            <a:ext cx="4083282" cy="57703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64666" y="1755867"/>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69143" y="1535022"/>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400755" y="154244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帐户情况表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159865" y="1687380"/>
            <a:ext cx="1266104" cy="11655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290438" y="4475832"/>
            <a:ext cx="1048715" cy="2202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0792460" y="5187950"/>
            <a:ext cx="1336040" cy="1299845"/>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endParaRPr>
          </a:p>
        </p:txBody>
      </p:sp>
      <p:sp>
        <p:nvSpPr>
          <p:cNvPr id="11" name="矩形 10"/>
          <p:cNvSpPr/>
          <p:nvPr/>
        </p:nvSpPr>
        <p:spPr>
          <a:xfrm>
            <a:off x="5719645" y="5435026"/>
            <a:ext cx="752709" cy="2470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527800" y="5193030"/>
            <a:ext cx="1485900" cy="1289685"/>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4439816" y="3228147"/>
            <a:ext cx="7610475" cy="213360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496253"/>
            <a:ext cx="10502817" cy="1323247"/>
          </a:xfrm>
          <a:prstGeom prst="rect">
            <a:avLst/>
          </a:prstGeom>
          <a:noFill/>
        </p:spPr>
        <p:txBody>
          <a:bodyPr wrap="square" rtlCol="0">
            <a:spAutoFit/>
          </a:bodyPr>
          <a:lstStyle/>
          <a:p>
            <a:pPr>
              <a:lnSpc>
                <a:spcPct val="125000"/>
              </a:lnSpc>
            </a:pPr>
            <a:r>
              <a:rPr lang="zh-CN" altLang="en-US" sz="2200" dirty="0"/>
              <a:t>一、筹资情况合计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股票筹资额：指报告期内通过股票发行筹集的资金总额。股票筹资金额</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包含首发筹资和再筹资</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。其中，再筹资包含增发筹资、配股筹资、行权筹资等。</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4727848" y="4304492"/>
            <a:ext cx="1296144"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56544" y="3192114"/>
            <a:ext cx="3997245" cy="2169633"/>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申购中签交易额。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sym typeface="+mn-ea"/>
              </a:rPr>
              <a:t>包含</a:t>
            </a:r>
            <a:r>
              <a:rPr lang="zh-CN" altLang="en-US" sz="2200" dirty="0">
                <a:latin typeface="微软雅黑" panose="020B0503020204020204" pitchFamily="34" charset="-122"/>
                <a:sym typeface="+mn-ea"/>
              </a:rPr>
              <a:t>北交所股票发行金额。</a:t>
            </a:r>
            <a:endParaRPr lang="en-US" altLang="zh-CN" sz="2200" dirty="0">
              <a:latin typeface="微软雅黑" panose="020B0503020204020204" pitchFamily="34"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sym typeface="+mn-ea"/>
              </a:rPr>
              <a:t>容易</a:t>
            </a:r>
            <a:r>
              <a:rPr lang="zh-CN" altLang="zh-CN" sz="2200" dirty="0">
                <a:solidFill>
                  <a:srgbClr val="FF0000"/>
                </a:solidFill>
                <a:latin typeface="微软雅黑" panose="020B0503020204020204" pitchFamily="34" charset="-122"/>
                <a:sym typeface="+mn-ea"/>
              </a:rPr>
              <a:t>漏填</a:t>
            </a:r>
            <a:r>
              <a:rPr lang="zh-CN" altLang="zh-CN" sz="2200" dirty="0">
                <a:solidFill>
                  <a:schemeClr val="tx1"/>
                </a:solidFill>
                <a:latin typeface="微软雅黑" panose="020B0503020204020204" pitchFamily="34" charset="-122"/>
              </a:rPr>
              <a:t>新三板、沪港通、深港通等股票的发行申购额。</a:t>
            </a:r>
            <a:endParaRPr lang="en-US" altLang="zh-CN" sz="2200" dirty="0">
              <a:solidFill>
                <a:schemeClr val="tx1"/>
              </a:solidFill>
              <a:latin typeface="微软雅黑" panose="020B0503020204020204" pitchFamily="34" charset="-122"/>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送股及转增交易额。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4439816" y="3228147"/>
            <a:ext cx="7610475" cy="213360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19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601119"/>
            <a:ext cx="10502817" cy="900055"/>
          </a:xfrm>
          <a:prstGeom prst="rect">
            <a:avLst/>
          </a:prstGeom>
          <a:noFill/>
        </p:spPr>
        <p:txBody>
          <a:bodyPr wrap="square" rtlCol="0">
            <a:spAutoFit/>
          </a:bodyPr>
          <a:lstStyle/>
          <a:p>
            <a:pPr>
              <a:lnSpc>
                <a:spcPct val="125000"/>
              </a:lnSpc>
            </a:pPr>
            <a:r>
              <a:rPr lang="zh-CN" altLang="en-US" sz="2200" dirty="0"/>
              <a:t>一、筹资情况合计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基金筹资额：指报告期内基金在募集期内实际募集到的资金总额。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4727848" y="4573809"/>
            <a:ext cx="1296144"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67335" y="3173950"/>
            <a:ext cx="3997245" cy="1746440"/>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封闭式基金、开放式基金。</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包含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私募、场外基金的认购的金额</a:t>
            </a:r>
            <a:r>
              <a:rPr lang="zh-CN" altLang="zh-CN" sz="2200" dirty="0">
                <a:solidFill>
                  <a:schemeClr val="tx1"/>
                </a:solidFill>
                <a:latin typeface="微软雅黑" panose="020B0503020204020204" pitchFamily="34" charset="-122"/>
              </a:rPr>
              <a:t>。</a:t>
            </a:r>
            <a:endParaRPr lang="zh-CN" altLang="en-US" sz="2200" dirty="0">
              <a:latin typeface="微软雅黑" panose="020B0503020204020204" pitchFamily="34"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7192" name="文本框 39"/>
          <p:cNvSpPr txBox="1"/>
          <p:nvPr>
            <p:custDataLst>
              <p:tags r:id="rId2"/>
            </p:custDataLst>
          </p:nvPr>
        </p:nvSpPr>
        <p:spPr>
          <a:xfrm>
            <a:off x="1919536" y="2450683"/>
            <a:ext cx="8064896" cy="1569660"/>
          </a:xfrm>
          <a:prstGeom prst="rect">
            <a:avLst/>
          </a:prstGeom>
          <a:noFill/>
          <a:ln w="9525">
            <a:noFill/>
          </a:ln>
        </p:spPr>
        <p:txBody>
          <a:bodyPr wrap="square" anchor="t" anchorCtr="0">
            <a:spAutoFit/>
          </a:bodyPr>
          <a:lstStyle/>
          <a:p>
            <a:pPr algn="l"/>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一、证券经营机构业务情况</a:t>
            </a:r>
            <a:endPar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a:p>
            <a:pPr algn="l"/>
            <a:r>
              <a:rPr lang="en-US" altLang="zh-CN" sz="4800" b="1" dirty="0">
                <a:effectLst>
                  <a:outerShdw blurRad="38100" dist="19050" dir="2700000" algn="tl" rotWithShape="0">
                    <a:schemeClr val="dk1">
                      <a:alpha val="40000"/>
                    </a:schemeClr>
                  </a:outerShdw>
                </a:effectLst>
                <a:sym typeface="+mn-ea"/>
              </a:rPr>
              <a:t>	   </a:t>
            </a:r>
            <a:r>
              <a:rPr lang="zh-CN" altLang="en-US" sz="4800" b="1" dirty="0">
                <a:effectLst>
                  <a:outerShdw blurRad="38100" dist="19050" dir="2700000" algn="tl" rotWithShape="0">
                    <a:schemeClr val="dk1">
                      <a:alpha val="40000"/>
                    </a:schemeClr>
                  </a:outerShdw>
                </a:effectLst>
                <a:sym typeface="+mn-ea"/>
              </a:rPr>
              <a:t>（</a:t>
            </a:r>
            <a:r>
              <a:rPr lang="en-US" altLang="zh-CN" sz="4800" b="1" dirty="0">
                <a:effectLst>
                  <a:outerShdw blurRad="38100" dist="19050" dir="2700000" algn="tl" rotWithShape="0">
                    <a:schemeClr val="dk1">
                      <a:alpha val="40000"/>
                    </a:schemeClr>
                  </a:outerShdw>
                </a:effectLst>
                <a:sym typeface="+mn-ea"/>
              </a:rPr>
              <a:t>BJJ204-1</a:t>
            </a:r>
            <a:r>
              <a:rPr lang="zh-CN" altLang="en-US" sz="4800" b="1" dirty="0">
                <a:effectLst>
                  <a:outerShdw blurRad="38100" dist="19050" dir="2700000" algn="tl" rotWithShape="0">
                    <a:schemeClr val="dk1">
                      <a:alpha val="40000"/>
                    </a:schemeClr>
                  </a:outerShdw>
                </a:effectLst>
                <a:sym typeface="+mn-ea"/>
              </a:rPr>
              <a:t>表）</a:t>
            </a:r>
            <a:endPar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4439816" y="3228147"/>
            <a:ext cx="7610475" cy="213360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623039"/>
            <a:ext cx="10502817" cy="900055"/>
          </a:xfrm>
          <a:prstGeom prst="rect">
            <a:avLst/>
          </a:prstGeom>
          <a:noFill/>
        </p:spPr>
        <p:txBody>
          <a:bodyPr wrap="square" rtlCol="0">
            <a:spAutoFit/>
          </a:bodyPr>
          <a:lstStyle/>
          <a:p>
            <a:pPr>
              <a:lnSpc>
                <a:spcPct val="125000"/>
              </a:lnSpc>
            </a:pPr>
            <a:r>
              <a:rPr lang="zh-CN" altLang="en-US" sz="2200" dirty="0"/>
              <a:t>一、筹资情况合计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债券筹资额：指报告期内债券发行所筹集到的资金总额。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4727848" y="4859118"/>
            <a:ext cx="1224136"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1471" y="3169774"/>
            <a:ext cx="3748306" cy="1746440"/>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国债、地方政府债、金融债、企业债、公司债、分离债、可转债、私募债、资产支持类债券等。</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4439816" y="3228147"/>
            <a:ext cx="7610475" cy="213360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623039"/>
            <a:ext cx="10502817" cy="1323247"/>
          </a:xfrm>
          <a:prstGeom prst="rect">
            <a:avLst/>
          </a:prstGeom>
          <a:noFill/>
        </p:spPr>
        <p:txBody>
          <a:bodyPr wrap="square" rtlCol="0">
            <a:spAutoFit/>
          </a:bodyPr>
          <a:lstStyle/>
          <a:p>
            <a:pPr>
              <a:lnSpc>
                <a:spcPct val="125000"/>
              </a:lnSpc>
            </a:pPr>
            <a:r>
              <a:rPr lang="zh-CN" altLang="en-US" sz="2200" dirty="0"/>
              <a:t>一、筹资情况合计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其他</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筹资额：指报告期内除股票、基金、债券外其它筹资方式在</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一级市场</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筹集的资金总额。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4676919" y="5085924"/>
            <a:ext cx="1224136"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07670" y="2997200"/>
            <a:ext cx="3874135" cy="3169285"/>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000" dirty="0">
                <a:latin typeface="微软雅黑" panose="020B0503020204020204" pitchFamily="34" charset="-122"/>
              </a:rPr>
              <a:t>例如：包含</a:t>
            </a:r>
            <a:r>
              <a:rPr lang="zh-CN" altLang="en-US" sz="2000" dirty="0">
                <a:solidFill>
                  <a:srgbClr val="FF0000"/>
                </a:solidFill>
                <a:latin typeface="微软雅黑" panose="020B0503020204020204" pitchFamily="34" charset="-122"/>
              </a:rPr>
              <a:t>证券公司发行的理财产品</a:t>
            </a:r>
            <a:r>
              <a:rPr lang="zh-CN" altLang="en-US" sz="2000" dirty="0">
                <a:latin typeface="微软雅黑" panose="020B0503020204020204" pitchFamily="34" charset="-122"/>
              </a:rPr>
              <a:t>、</a:t>
            </a:r>
            <a:r>
              <a:rPr lang="zh-CN" altLang="en-US" sz="2000" dirty="0">
                <a:solidFill>
                  <a:srgbClr val="FF0000"/>
                </a:solidFill>
                <a:latin typeface="微软雅黑" panose="020B0503020204020204" pitchFamily="34" charset="-122"/>
              </a:rPr>
              <a:t>投资计划</a:t>
            </a:r>
            <a:r>
              <a:rPr lang="zh-CN" altLang="en-US" sz="2000" dirty="0">
                <a:latin typeface="微软雅黑" panose="020B0503020204020204" pitchFamily="34" charset="-122"/>
              </a:rPr>
              <a:t>、</a:t>
            </a:r>
            <a:r>
              <a:rPr lang="zh-CN" altLang="en-US" sz="2000" dirty="0">
                <a:solidFill>
                  <a:srgbClr val="FF0000"/>
                </a:solidFill>
                <a:latin typeface="微软雅黑" panose="020B0503020204020204" pitchFamily="34" charset="-122"/>
              </a:rPr>
              <a:t>资金管理计划</a:t>
            </a:r>
            <a:r>
              <a:rPr lang="zh-CN" altLang="en-US" sz="2000" dirty="0">
                <a:latin typeface="微软雅黑" panose="020B0503020204020204" pitchFamily="34" charset="-122"/>
              </a:rPr>
              <a:t>等。</a:t>
            </a:r>
            <a:endParaRPr lang="en-US" altLang="zh-CN" sz="2000" dirty="0">
              <a:latin typeface="微软雅黑" panose="020B0503020204020204" pitchFamily="34" charset="-122"/>
            </a:endParaRPr>
          </a:p>
          <a:p>
            <a:pPr marL="285750" indent="-285750">
              <a:lnSpc>
                <a:spcPct val="125000"/>
              </a:lnSpc>
              <a:buFont typeface="Arial" panose="020B0604020202020204" pitchFamily="34" charset="0"/>
              <a:buChar char="•"/>
            </a:pPr>
            <a:r>
              <a:rPr lang="zh-CN" altLang="en-US" sz="2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不含</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私募、场外基金的认购的金额</a:t>
            </a:r>
            <a:r>
              <a:rPr lang="zh-CN" altLang="zh-CN" sz="2000" dirty="0">
                <a:solidFill>
                  <a:schemeClr val="tx1"/>
                </a:solidFill>
                <a:latin typeface="微软雅黑" panose="020B0503020204020204" pitchFamily="34" charset="-122"/>
              </a:rPr>
              <a:t>。</a:t>
            </a:r>
          </a:p>
          <a:p>
            <a:pPr marL="285750" indent="-285750">
              <a:lnSpc>
                <a:spcPct val="125000"/>
              </a:lnSpc>
              <a:buFont typeface="Arial" panose="020B0604020202020204" pitchFamily="34" charset="0"/>
              <a:buChar char="•"/>
            </a:pPr>
            <a:r>
              <a:rPr lang="zh-CN" altLang="zh-CN" sz="2000" dirty="0">
                <a:solidFill>
                  <a:srgbClr val="7030A0"/>
                </a:solidFill>
                <a:sym typeface="+mn-ea"/>
              </a:rPr>
              <a:t>其他筹资额</a:t>
            </a:r>
            <a:r>
              <a:rPr lang="zh-CN" altLang="zh-CN" sz="2000" dirty="0">
                <a:solidFill>
                  <a:srgbClr val="FF0000"/>
                </a:solidFill>
                <a:sym typeface="+mn-ea"/>
              </a:rPr>
              <a:t>可以参考监管部门报表《证券分支机构销售金融产品统计报表》取数填报。</a:t>
            </a:r>
            <a:endParaRPr lang="en-US" altLang="zh-CN" sz="2000" dirty="0">
              <a:solidFill>
                <a:schemeClr val="tx1"/>
              </a:solidFill>
              <a:latin typeface="微软雅黑" panose="020B0503020204020204" pitchFamily="34"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6599724" y="3283099"/>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565213"/>
            <a:ext cx="10502817" cy="1323247"/>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股票交易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额：指报告期投资者在各类证券交易场所进行股票买卖交易活动的金额。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可从监管部门报表</a:t>
            </a:r>
            <a:r>
              <a:rPr lang="en-US" altLang="zh-CN" sz="2200" dirty="0">
                <a:solidFill>
                  <a:srgbClr val="FF0000"/>
                </a:solidFill>
                <a:latin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cs typeface="黑体" panose="02010609060101010101" pitchFamily="49" charset="-122"/>
                <a:sym typeface="+mn-ea"/>
              </a:rPr>
              <a:t>证券交易情况表</a:t>
            </a:r>
            <a:r>
              <a:rPr lang="en-US" altLang="zh-CN" sz="2200" dirty="0">
                <a:solidFill>
                  <a:srgbClr val="FF0000"/>
                </a:solidFill>
                <a:latin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cs typeface="黑体" panose="02010609060101010101" pitchFamily="49" charset="-122"/>
                <a:sym typeface="+mn-ea"/>
              </a:rPr>
              <a:t>取数填报。</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888088" y="3600061"/>
            <a:ext cx="1224136"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8605" y="3282264"/>
            <a:ext cx="4899394" cy="3439211"/>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申购新股及申购中签交易额。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配股、分红、送股、转增及增发等交易额。</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包含</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A</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股、</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B</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股、股份转让等。</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rPr>
              <a:t>包含</a:t>
            </a:r>
            <a:r>
              <a:rPr lang="zh-CN" altLang="en-US" sz="2200" dirty="0">
                <a:solidFill>
                  <a:schemeClr val="tx1"/>
                </a:solidFill>
                <a:latin typeface="微软雅黑" panose="020B0503020204020204" pitchFamily="34" charset="-122"/>
              </a:rPr>
              <a:t>北交所股票交易金额。</a:t>
            </a:r>
            <a:endParaRPr lang="en-US" altLang="zh-CN" sz="2200" dirty="0">
              <a:solidFill>
                <a:schemeClr val="tx1"/>
              </a:solidFill>
              <a:latin typeface="微软雅黑" panose="020B0503020204020204" pitchFamily="34" charset="-122"/>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rPr>
              <a:t>容易漏填</a:t>
            </a:r>
            <a:r>
              <a:rPr lang="zh-CN" altLang="zh-CN" sz="2200" dirty="0">
                <a:solidFill>
                  <a:schemeClr val="tx1"/>
                </a:solidFill>
                <a:latin typeface="微软雅黑" panose="020B0503020204020204" pitchFamily="34" charset="-122"/>
              </a:rPr>
              <a:t>新三板</a:t>
            </a:r>
            <a:r>
              <a:rPr lang="zh-CN" altLang="en-US" sz="2200" dirty="0">
                <a:solidFill>
                  <a:schemeClr val="tx1"/>
                </a:solidFill>
                <a:latin typeface="微软雅黑" panose="020B0503020204020204" pitchFamily="34" charset="-122"/>
              </a:rPr>
              <a:t>、沪港通、深港通等股票的交易额。</a:t>
            </a:r>
            <a:endParaRPr lang="en-US" altLang="zh-CN" sz="2200" dirty="0">
              <a:solidFill>
                <a:schemeClr val="tx1"/>
              </a:solidFill>
              <a:latin typeface="微软雅黑" panose="020B0503020204020204" pitchFamily="34" charset="-122"/>
            </a:endParaRPr>
          </a:p>
          <a:p>
            <a:pPr marL="285750" indent="-285750">
              <a:lnSpc>
                <a:spcPct val="125000"/>
              </a:lnSpc>
              <a:buFont typeface="Arial" panose="020B0604020202020204" pitchFamily="34" charset="0"/>
              <a:buChar char="•"/>
            </a:pPr>
            <a:endParaRPr lang="en-US" altLang="zh-CN" sz="2200" dirty="0">
              <a:solidFill>
                <a:schemeClr val="tx1"/>
              </a:solidFill>
              <a:latin typeface="微软雅黑" panose="020B0503020204020204" pitchFamily="34" charset="-122"/>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6599724" y="3283099"/>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565213"/>
            <a:ext cx="10502817" cy="1323247"/>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基金交易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额：指报告期投资者在各类证券交易场所进行基金买卖交易活动的金额。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可从监管部门报表</a:t>
            </a:r>
            <a:r>
              <a:rPr lang="en-US" altLang="zh-CN" sz="2200" dirty="0">
                <a:solidFill>
                  <a:srgbClr val="FF0000"/>
                </a:solidFill>
                <a:latin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cs typeface="黑体" panose="02010609060101010101" pitchFamily="49" charset="-122"/>
                <a:sym typeface="+mn-ea"/>
              </a:rPr>
              <a:t>证券交易情况表</a:t>
            </a:r>
            <a:r>
              <a:rPr lang="en-US" altLang="zh-CN" sz="2200" dirty="0">
                <a:solidFill>
                  <a:srgbClr val="FF0000"/>
                </a:solidFill>
                <a:latin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cs typeface="黑体" panose="02010609060101010101" pitchFamily="49" charset="-122"/>
                <a:sym typeface="+mn-ea"/>
              </a:rPr>
              <a:t>取数填报。</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888088" y="3900214"/>
            <a:ext cx="1224136"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8605" y="3283851"/>
            <a:ext cx="4899394" cy="2169633"/>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封闭式基金、开放式基金中的</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ETF</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LOF</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等。</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不在交易所挂牌交易的开放式基金的交易额</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不计在内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场外基金的申赎金额。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6096000" y="3213421"/>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6591" y="1565213"/>
            <a:ext cx="10502817" cy="900055"/>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债券交易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a:t>
            </a:r>
            <a:r>
              <a:rPr lang="zh-CN" altLang="en-US" sz="22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sym typeface="+mn-ea"/>
              </a:rPr>
              <a:t>报告期</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投资者在各类证券交易场所进行债券买卖交易活动的金额。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456040" y="4153697"/>
            <a:ext cx="1224136" cy="298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8605" y="3304524"/>
            <a:ext cx="4899394" cy="1323247"/>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国债、地方政府债、金融债、企业债、公司债、分离债、可转债、私募债、资产支持类债券等。</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6816080" y="3537129"/>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267335" y="1502094"/>
            <a:ext cx="10502817" cy="2169633"/>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“其中：债券现货交易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额”：指报告期投资者在各类证券交易场所进行债券买卖交易活动</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现货</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成交金额。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“其中：债券回购交易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额”：指报告期投资者在各类证券交易场所进行</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回购</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债券活动成交金额。</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回购交易只记录单边交易额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7386464" y="4873080"/>
            <a:ext cx="1877888" cy="5721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1470" y="3980371"/>
            <a:ext cx="4180353" cy="1046440"/>
          </a:xfrm>
          <a:prstGeom prst="rect">
            <a:avLst/>
          </a:prstGeom>
          <a:noFill/>
        </p:spPr>
        <p:txBody>
          <a:bodyPr wrap="square" rtlCol="0">
            <a:spAutoFit/>
          </a:bodyPr>
          <a:lstStyle/>
          <a:p>
            <a:pPr marL="342900" indent="-342900">
              <a:buFont typeface="Arial" panose="020B0604020202020204" pitchFamily="34" charset="0"/>
              <a:buChar char="•"/>
            </a:pPr>
            <a:r>
              <a:rPr lang="zh-CN" altLang="en-US" sz="2200" dirty="0">
                <a:solidFill>
                  <a:srgbClr val="FF0000"/>
                </a:solidFill>
              </a:rPr>
              <a:t>可从监管部门报表</a:t>
            </a:r>
            <a:r>
              <a:rPr lang="en-US" altLang="zh-CN" sz="2200" dirty="0">
                <a:solidFill>
                  <a:srgbClr val="FF0000"/>
                </a:solidFill>
              </a:rPr>
              <a:t>《</a:t>
            </a:r>
            <a:r>
              <a:rPr lang="zh-CN" altLang="en-US" sz="2200" dirty="0">
                <a:solidFill>
                  <a:srgbClr val="FF0000"/>
                </a:solidFill>
              </a:rPr>
              <a:t>证券交易情况表</a:t>
            </a:r>
            <a:r>
              <a:rPr lang="en-US" altLang="zh-CN" sz="2200" dirty="0">
                <a:solidFill>
                  <a:srgbClr val="FF0000"/>
                </a:solidFill>
              </a:rPr>
              <a:t>》</a:t>
            </a:r>
            <a:r>
              <a:rPr lang="zh-CN" altLang="en-US" sz="2200" dirty="0">
                <a:solidFill>
                  <a:srgbClr val="FF0000"/>
                </a:solidFill>
              </a:rPr>
              <a:t>取数填报。</a:t>
            </a:r>
          </a:p>
          <a:p>
            <a:endParaRPr lang="zh-CN" altLang="en-US" dirty="0"/>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7392523" y="2997435"/>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119380" y="1429385"/>
            <a:ext cx="11647805" cy="1283970"/>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000" dirty="0">
                <a:latin typeface="微软雅黑" panose="020B0503020204020204" pitchFamily="34" charset="-122"/>
                <a:cs typeface="黑体" panose="02010609060101010101" pitchFamily="49" charset="-122"/>
                <a:sym typeface="+mn-ea"/>
              </a:rPr>
              <a:t>融资融券交易</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额：指报告期投资者通过</a:t>
            </a:r>
            <a:r>
              <a:rPr lang="zh-CN" altLang="en-US" sz="20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融资</a:t>
            </a:r>
            <a:r>
              <a:rPr lang="zh-CN" altLang="en-US" sz="20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融券</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的方式在各类证券交易场所进行证券交易的总金额。</a:t>
            </a:r>
            <a:endParaRPr lang="en-US" altLang="zh-CN" sz="2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“其中：融资交易额”：指报告期投资者通过</a:t>
            </a:r>
            <a:r>
              <a:rPr lang="zh-CN" altLang="en-US" sz="20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融资</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方式在各类证券交易场所进行证券交易的总金额。</a:t>
            </a:r>
            <a:endParaRPr lang="en-US" altLang="zh-CN" sz="20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7680320" y="4941324"/>
            <a:ext cx="2232248" cy="69462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5882" y="2772767"/>
            <a:ext cx="4899394" cy="1668780"/>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0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融资</a:t>
            </a:r>
            <a:r>
              <a:rPr lang="zh-CN" altLang="en-US" sz="2000" dirty="0">
                <a:solidFill>
                  <a:schemeClr val="accent3">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融券</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是指投资者交存相应担保物，从证券公司</a:t>
            </a:r>
            <a:r>
              <a:rPr lang="zh-CN" altLang="en-US" sz="20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借入资金买入证券</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或</a:t>
            </a:r>
            <a:r>
              <a:rPr lang="zh-CN" altLang="en-US" sz="2000" dirty="0">
                <a:solidFill>
                  <a:schemeClr val="accent3">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借入证券并卖出</a:t>
            </a:r>
            <a:r>
              <a:rPr lang="zh-CN" altLang="en-US" sz="2000" dirty="0">
                <a:latin typeface="微软雅黑" panose="020B0503020204020204" pitchFamily="34" charset="-122"/>
                <a:ea typeface="微软雅黑" panose="020B0503020204020204" pitchFamily="34" charset="-122"/>
                <a:cs typeface="黑体" panose="02010609060101010101" pitchFamily="49" charset="-122"/>
                <a:sym typeface="+mn-ea"/>
              </a:rPr>
              <a:t>的行为。</a:t>
            </a:r>
            <a:endParaRPr lang="en-US" altLang="zh-CN" sz="2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endParaRPr lang="zh-CN" altLang="en-US" sz="2200" dirty="0">
              <a:solidFill>
                <a:srgbClr val="FF0000"/>
              </a:solidFill>
              <a:latin typeface="微软雅黑" panose="020B0503020204020204" pitchFamily="34" charset="-122"/>
              <a:cs typeface="黑体" panose="02010609060101010101" pitchFamily="49" charset="-122"/>
              <a:sym typeface="+mn-ea"/>
            </a:endParaRPr>
          </a:p>
        </p:txBody>
      </p:sp>
      <p:sp>
        <p:nvSpPr>
          <p:cNvPr id="4" name="文本框 3"/>
          <p:cNvSpPr txBox="1"/>
          <p:nvPr/>
        </p:nvSpPr>
        <p:spPr>
          <a:xfrm>
            <a:off x="335915" y="4069715"/>
            <a:ext cx="6086475" cy="2014855"/>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000" dirty="0">
                <a:solidFill>
                  <a:srgbClr val="7030A0"/>
                </a:solidFill>
                <a:latin typeface="微软雅黑" panose="020B0503020204020204" pitchFamily="34" charset="-122"/>
                <a:cs typeface="黑体" panose="02010609060101010101" pitchFamily="49" charset="-122"/>
                <a:sym typeface="+mn-ea"/>
              </a:rPr>
              <a:t>融资融券交易额</a:t>
            </a:r>
            <a:r>
              <a:rPr lang="zh-CN" altLang="en-US" sz="2000" dirty="0">
                <a:latin typeface="微软雅黑" panose="020B0503020204020204" pitchFamily="34" charset="-122"/>
                <a:cs typeface="黑体" panose="02010609060101010101" pitchFamily="49" charset="-122"/>
                <a:sym typeface="+mn-ea"/>
              </a:rPr>
              <a:t>可以参考</a:t>
            </a:r>
            <a:r>
              <a:rPr lang="zh-CN" altLang="en-US" sz="2000" dirty="0">
                <a:solidFill>
                  <a:srgbClr val="FF0000"/>
                </a:solidFill>
                <a:latin typeface="微软雅黑" panose="020B0503020204020204" pitchFamily="34" charset="-122"/>
                <a:cs typeface="黑体" panose="02010609060101010101" pitchFamily="49" charset="-122"/>
                <a:sym typeface="+mn-ea"/>
              </a:rPr>
              <a:t>监管部门报表《证券分支机构融资融券业务月度专项统计表》</a:t>
            </a:r>
            <a:r>
              <a:rPr lang="zh-CN" altLang="en-US" sz="2000" dirty="0">
                <a:latin typeface="微软雅黑" panose="020B0503020204020204" pitchFamily="34" charset="-122"/>
                <a:cs typeface="黑体" panose="02010609060101010101" pitchFamily="49" charset="-122"/>
                <a:sym typeface="+mn-ea"/>
              </a:rPr>
              <a:t>中</a:t>
            </a:r>
            <a:r>
              <a:rPr lang="zh-CN" altLang="en-US" sz="2000" dirty="0">
                <a:solidFill>
                  <a:srgbClr val="7030A0"/>
                </a:solidFill>
                <a:latin typeface="微软雅黑" panose="020B0503020204020204" pitchFamily="34" charset="-122"/>
                <a:cs typeface="黑体" panose="02010609060101010101" pitchFamily="49" charset="-122"/>
                <a:sym typeface="+mn-ea"/>
              </a:rPr>
              <a:t>累计对客户授信金额</a:t>
            </a:r>
            <a:r>
              <a:rPr lang="zh-CN" altLang="en-US" sz="2000" dirty="0">
                <a:latin typeface="微软雅黑" panose="020B0503020204020204" pitchFamily="34" charset="-122"/>
                <a:cs typeface="黑体" panose="02010609060101010101" pitchFamily="49" charset="-122"/>
                <a:sym typeface="+mn-ea"/>
              </a:rPr>
              <a:t>（行次</a:t>
            </a:r>
            <a:r>
              <a:rPr lang="en-US" altLang="zh-CN" sz="2000" dirty="0">
                <a:latin typeface="微软雅黑" panose="020B0503020204020204" pitchFamily="34" charset="-122"/>
                <a:cs typeface="黑体" panose="02010609060101010101" pitchFamily="49" charset="-122"/>
                <a:sym typeface="+mn-ea"/>
              </a:rPr>
              <a:t>13</a:t>
            </a:r>
            <a:r>
              <a:rPr lang="zh-CN" altLang="en-US" sz="2000" dirty="0">
                <a:latin typeface="微软雅黑" panose="020B0503020204020204" pitchFamily="34" charset="-122"/>
                <a:cs typeface="黑体" panose="02010609060101010101" pitchFamily="49" charset="-122"/>
                <a:sym typeface="+mn-ea"/>
              </a:rPr>
              <a:t>）取数填报；“</a:t>
            </a:r>
            <a:r>
              <a:rPr lang="zh-CN" altLang="en-US" sz="2000" dirty="0">
                <a:solidFill>
                  <a:srgbClr val="00B0F0"/>
                </a:solidFill>
                <a:latin typeface="微软雅黑" panose="020B0503020204020204" pitchFamily="34" charset="-122"/>
                <a:cs typeface="黑体" panose="02010609060101010101" pitchFamily="49" charset="-122"/>
                <a:sym typeface="+mn-ea"/>
              </a:rPr>
              <a:t>其中：融资交易额</a:t>
            </a:r>
            <a:r>
              <a:rPr lang="zh-CN" altLang="en-US" sz="2000" dirty="0">
                <a:latin typeface="微软雅黑" panose="020B0503020204020204" pitchFamily="34" charset="-122"/>
                <a:cs typeface="黑体" panose="02010609060101010101" pitchFamily="49" charset="-122"/>
                <a:sym typeface="+mn-ea"/>
              </a:rPr>
              <a:t>”可以参考“</a:t>
            </a:r>
            <a:r>
              <a:rPr lang="zh-CN" altLang="en-US" sz="2000" dirty="0">
                <a:solidFill>
                  <a:srgbClr val="00B0F0"/>
                </a:solidFill>
                <a:latin typeface="微软雅黑" panose="020B0503020204020204" pitchFamily="34" charset="-122"/>
                <a:cs typeface="黑体" panose="02010609060101010101" pitchFamily="49" charset="-122"/>
                <a:sym typeface="+mn-ea"/>
              </a:rPr>
              <a:t>其中：融资授信金额</a:t>
            </a:r>
            <a:r>
              <a:rPr lang="zh-CN" altLang="en-US" sz="2000" dirty="0">
                <a:latin typeface="微软雅黑" panose="020B0503020204020204" pitchFamily="34" charset="-122"/>
                <a:cs typeface="黑体" panose="02010609060101010101" pitchFamily="49" charset="-122"/>
                <a:sym typeface="+mn-ea"/>
              </a:rPr>
              <a:t>”（行次</a:t>
            </a:r>
            <a:r>
              <a:rPr lang="en-US" altLang="zh-CN" sz="2000" dirty="0">
                <a:latin typeface="微软雅黑" panose="020B0503020204020204" pitchFamily="34" charset="-122"/>
                <a:cs typeface="黑体" panose="02010609060101010101" pitchFamily="49" charset="-122"/>
                <a:sym typeface="+mn-ea"/>
              </a:rPr>
              <a:t>14</a:t>
            </a:r>
            <a:r>
              <a:rPr lang="zh-CN" altLang="en-US" sz="2000" dirty="0">
                <a:latin typeface="微软雅黑" panose="020B0503020204020204" pitchFamily="34" charset="-122"/>
                <a:cs typeface="黑体" panose="02010609060101010101" pitchFamily="49" charset="-122"/>
                <a:sym typeface="+mn-ea"/>
              </a:rPr>
              <a:t>）取数填报。</a:t>
            </a:r>
            <a:endParaRPr lang="zh-CN" altLang="en-US" sz="2200" dirty="0">
              <a:solidFill>
                <a:srgbClr val="FF0000"/>
              </a:solidFill>
              <a:latin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6599724" y="3376310"/>
            <a:ext cx="3382476" cy="296997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458750"/>
            <a:ext cx="10502817" cy="1783715"/>
          </a:xfrm>
          <a:prstGeom prst="rect">
            <a:avLst/>
          </a:prstGeom>
          <a:noFill/>
        </p:spPr>
        <p:txBody>
          <a:bodyPr wrap="square" rtlCol="0">
            <a:spAutoFit/>
          </a:bodyPr>
          <a:lstStyle/>
          <a:p>
            <a:pPr>
              <a:lnSpc>
                <a:spcPct val="125000"/>
              </a:lnSpc>
            </a:pPr>
            <a:r>
              <a:rPr lang="zh-CN" altLang="en-US" sz="2200" dirty="0"/>
              <a:t>二、交易情况合计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其他交易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额：指报告期投资者在各类证券交易场所</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除</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股票、</a:t>
            </a:r>
            <a:r>
              <a:rPr lang="zh-CN" altLang="en-US" sz="2200" dirty="0">
                <a:solidFill>
                  <a:schemeClr val="accent4">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封闭式基金、</a:t>
            </a:r>
            <a:r>
              <a:rPr lang="en-US" altLang="zh-CN" sz="2200" dirty="0">
                <a:solidFill>
                  <a:schemeClr val="accent4">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ETF</a:t>
            </a:r>
            <a:r>
              <a:rPr lang="zh-CN" altLang="en-US" sz="2200" dirty="0">
                <a:solidFill>
                  <a:schemeClr val="accent4">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200" dirty="0">
                <a:solidFill>
                  <a:schemeClr val="accent4">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LOF</a:t>
            </a:r>
            <a:r>
              <a:rPr lang="zh-CN" altLang="en-US" sz="2200" dirty="0">
                <a:solidFill>
                  <a:schemeClr val="accent4">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开放式基金</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、债券、融资融券</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之外</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买卖交易活动金额。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b="0" i="0" u="none" strike="noStrike" dirty="0">
                <a:solidFill>
                  <a:srgbClr val="000000"/>
                </a:solidFill>
                <a:effectLst/>
                <a:latin typeface="微软雅黑" panose="020B0503020204020204" pitchFamily="34" charset="-122"/>
              </a:rPr>
              <a:t>比如监管部门报表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证券交易情况表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中</a:t>
            </a:r>
            <a:r>
              <a:rPr lang="zh-CN" altLang="en-US" sz="2200" b="0" i="0" u="none" strike="noStrike" dirty="0">
                <a:solidFill>
                  <a:srgbClr val="FF0000"/>
                </a:solidFill>
                <a:effectLst/>
                <a:latin typeface="微软雅黑" panose="020B0503020204020204" pitchFamily="34" charset="-122"/>
              </a:rPr>
              <a:t>存托凭证</a:t>
            </a:r>
            <a:r>
              <a:rPr lang="zh-CN" altLang="en-US" sz="2200" b="0" i="0" u="none" strike="noStrike" dirty="0">
                <a:solidFill>
                  <a:srgbClr val="000000"/>
                </a:solidFill>
                <a:effectLst/>
                <a:latin typeface="微软雅黑" panose="020B0503020204020204" pitchFamily="34" charset="-122"/>
              </a:rPr>
              <a:t>（序号</a:t>
            </a:r>
            <a:r>
              <a:rPr lang="en-US" altLang="zh-CN" sz="2200" b="0" i="0" u="none" strike="noStrike" dirty="0">
                <a:solidFill>
                  <a:srgbClr val="000000"/>
                </a:solidFill>
                <a:effectLst/>
                <a:latin typeface="微软雅黑" panose="020B0503020204020204" pitchFamily="34" charset="-122"/>
              </a:rPr>
              <a:t>10</a:t>
            </a:r>
            <a:r>
              <a:rPr lang="zh-CN" altLang="en-US" sz="2200" b="0" i="0" u="none" strike="noStrike" dirty="0">
                <a:solidFill>
                  <a:srgbClr val="000000"/>
                </a:solidFill>
                <a:effectLst/>
                <a:latin typeface="微软雅黑" panose="020B0503020204020204" pitchFamily="34" charset="-122"/>
              </a:rPr>
              <a:t>）属于该指标。</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960096" y="5983564"/>
            <a:ext cx="2232248" cy="3427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5231" y="3573017"/>
            <a:ext cx="4899394" cy="1360805"/>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主要包括</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：开放式基金（含一对多）的申购、赎回交易；收益凭证等。</a:t>
            </a:r>
          </a:p>
          <a:p>
            <a:pPr marL="342900" indent="-34290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场外基金的申赎交易。</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6384032" y="3498703"/>
            <a:ext cx="3787489" cy="151231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1" y="1505366"/>
            <a:ext cx="9220914" cy="1746440"/>
          </a:xfrm>
          <a:prstGeom prst="rect">
            <a:avLst/>
          </a:prstGeom>
          <a:noFill/>
        </p:spPr>
        <p:txBody>
          <a:bodyPr wrap="square" rtlCol="0">
            <a:spAutoFit/>
          </a:bodyPr>
          <a:lstStyle/>
          <a:p>
            <a:pPr>
              <a:lnSpc>
                <a:spcPct val="125000"/>
              </a:lnSpc>
            </a:pPr>
            <a:r>
              <a:rPr lang="zh-CN" altLang="en-US" sz="2200" dirty="0"/>
              <a:t>三、分红及赠送情况合计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累计分红金额：指报告期投资者持有各种证券累计红利分配的</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现金</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价值。</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en-US" altLang="zh-CN" sz="2200" dirty="0">
                <a:latin typeface="微软雅黑" panose="020B0503020204020204" pitchFamily="34" charset="-122"/>
                <a:cs typeface="黑体" panose="02010609060101010101" pitchFamily="49" charset="-122"/>
                <a:sym typeface="+mn-ea"/>
              </a:rPr>
              <a:t>“</a:t>
            </a:r>
            <a:r>
              <a:rPr lang="zh-CN" altLang="en-US" sz="2200" dirty="0">
                <a:latin typeface="微软雅黑" panose="020B0503020204020204" pitchFamily="34" charset="-122"/>
                <a:cs typeface="黑体" panose="02010609060101010101" pitchFamily="49" charset="-122"/>
                <a:sym typeface="+mn-ea"/>
              </a:rPr>
              <a:t>其中：股票分红金额</a:t>
            </a:r>
            <a:r>
              <a:rPr lang="en-US" altLang="zh-CN" sz="2200" dirty="0">
                <a:latin typeface="微软雅黑" panose="020B0503020204020204" pitchFamily="34" charset="-122"/>
                <a:cs typeface="黑体" panose="02010609060101010101" pitchFamily="49" charset="-122"/>
                <a:sym typeface="+mn-ea"/>
              </a:rPr>
              <a:t>”</a:t>
            </a:r>
            <a:r>
              <a:rPr lang="zh-CN" altLang="en-US" sz="2200" dirty="0">
                <a:latin typeface="微软雅黑" panose="020B0503020204020204" pitchFamily="34" charset="-122"/>
                <a:cs typeface="黑体" panose="02010609060101010101" pitchFamily="49" charset="-122"/>
                <a:sym typeface="+mn-ea"/>
              </a:rPr>
              <a:t>：指报告期投资者持有各种股票累计红利分配的</a:t>
            </a:r>
            <a:r>
              <a:rPr lang="zh-CN" altLang="en-US" sz="2200" dirty="0">
                <a:solidFill>
                  <a:srgbClr val="FF0000"/>
                </a:solidFill>
                <a:latin typeface="微软雅黑" panose="020B0503020204020204" pitchFamily="34" charset="-122"/>
                <a:cs typeface="黑体" panose="02010609060101010101" pitchFamily="49" charset="-122"/>
                <a:sym typeface="+mn-ea"/>
              </a:rPr>
              <a:t>现金</a:t>
            </a:r>
            <a:r>
              <a:rPr lang="zh-CN" altLang="en-US" sz="2200" dirty="0">
                <a:latin typeface="微软雅黑" panose="020B0503020204020204" pitchFamily="34" charset="-122"/>
                <a:cs typeface="黑体" panose="02010609060101010101" pitchFamily="49" charset="-122"/>
                <a:sym typeface="+mn-ea"/>
              </a:rPr>
              <a:t>价值。</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888088" y="3916775"/>
            <a:ext cx="2304256" cy="67617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6384032" y="3498703"/>
            <a:ext cx="3787489" cy="1512319"/>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29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579088"/>
            <a:ext cx="8932882" cy="1361911"/>
          </a:xfrm>
          <a:prstGeom prst="rect">
            <a:avLst/>
          </a:prstGeom>
          <a:noFill/>
        </p:spPr>
        <p:txBody>
          <a:bodyPr wrap="square" rtlCol="0">
            <a:spAutoFit/>
          </a:bodyPr>
          <a:lstStyle/>
          <a:p>
            <a:pPr>
              <a:lnSpc>
                <a:spcPct val="125000"/>
              </a:lnSpc>
            </a:pPr>
            <a:r>
              <a:rPr lang="zh-CN" altLang="en-US" sz="2200" dirty="0"/>
              <a:t>三、分红及赠送情况合计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累计</a:t>
            </a:r>
            <a:r>
              <a:rPr lang="zh-CN" altLang="en-US" sz="2200" dirty="0">
                <a:latin typeface="微软雅黑" panose="020B0503020204020204" pitchFamily="34" charset="-122"/>
                <a:cs typeface="黑体" panose="02010609060101010101" pitchFamily="49" charset="-122"/>
                <a:sym typeface="+mn-ea"/>
              </a:rPr>
              <a:t>送股及转增股</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金额：指报告期投资者持有各种证券送股及转增股的</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票面</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价值。</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744072" y="4615963"/>
            <a:ext cx="2304256" cy="4363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93541" y="3381930"/>
            <a:ext cx="5307514" cy="1745863"/>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200" dirty="0">
                <a:solidFill>
                  <a:srgbClr val="FF0000"/>
                </a:solidFill>
              </a:rPr>
              <a:t>不是股数。</a:t>
            </a:r>
            <a:r>
              <a:rPr lang="zh-CN" altLang="en-US" sz="2200" dirty="0"/>
              <a:t>容易错填成股数。</a:t>
            </a:r>
            <a:endParaRPr lang="en-US" altLang="zh-CN" sz="2200" dirty="0"/>
          </a:p>
          <a:p>
            <a:pPr marL="342900" indent="-342900">
              <a:lnSpc>
                <a:spcPct val="125000"/>
              </a:lnSpc>
              <a:buFont typeface="Arial" panose="020B0604020202020204" pitchFamily="34" charset="0"/>
              <a:buChar char="•"/>
            </a:pPr>
            <a:r>
              <a:rPr lang="zh-CN" altLang="en-US" sz="2200" dirty="0"/>
              <a:t>不是发行价格，通常按照每股一元计算。</a:t>
            </a:r>
            <a:endParaRPr lang="en-US" altLang="zh-CN" sz="2200" dirty="0"/>
          </a:p>
          <a:p>
            <a:pPr marL="342900" indent="-342900">
              <a:lnSpc>
                <a:spcPct val="125000"/>
              </a:lnSpc>
              <a:buFont typeface="Arial" panose="020B0604020202020204" pitchFamily="34" charset="0"/>
              <a:buChar char="•"/>
            </a:pPr>
            <a:r>
              <a:rPr lang="zh-CN" altLang="en-US" sz="2200" dirty="0"/>
              <a:t>容易按每股一元换算成金额却未换算单位至万元。</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7192" name="文本框 39"/>
          <p:cNvSpPr txBox="1"/>
          <p:nvPr>
            <p:custDataLst>
              <p:tags r:id="rId2"/>
            </p:custDataLst>
          </p:nvPr>
        </p:nvSpPr>
        <p:spPr>
          <a:xfrm>
            <a:off x="4079776" y="660542"/>
            <a:ext cx="9580500" cy="5500545"/>
          </a:xfrm>
          <a:prstGeom prst="rect">
            <a:avLst/>
          </a:prstGeom>
          <a:noFill/>
          <a:ln w="9525">
            <a:noFill/>
          </a:ln>
        </p:spPr>
        <p:txBody>
          <a:bodyPr wrap="square" anchor="t" anchorCtr="0">
            <a:spAutoFit/>
          </a:bodyPr>
          <a:lstStyle/>
          <a:p>
            <a:pPr algn="l">
              <a:lnSpc>
                <a:spcPct val="150000"/>
              </a:lnSpc>
            </a:pPr>
            <a:r>
              <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1. </a:t>
            </a:r>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统计范围</a:t>
            </a:r>
            <a:endPar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a:p>
            <a:pPr algn="l">
              <a:lnSpc>
                <a:spcPct val="150000"/>
              </a:lnSpc>
            </a:pPr>
            <a:r>
              <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2. </a:t>
            </a:r>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修订内容</a:t>
            </a:r>
            <a:endPar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3. </a:t>
            </a:r>
            <a:r>
              <a:rPr lang="zh-CN" altLang="en-US" sz="4800" b="1" dirty="0">
                <a:effectLst>
                  <a:outerShdw blurRad="38100" dist="19050" dir="2700000" algn="tl" rotWithShape="0">
                    <a:schemeClr val="dk1">
                      <a:alpha val="40000"/>
                    </a:schemeClr>
                  </a:outerShdw>
                </a:effectLst>
                <a:sym typeface="+mn-ea"/>
              </a:rPr>
              <a:t>报表表式</a:t>
            </a:r>
            <a:endParaRPr lang="en-US" altLang="zh-CN" sz="4800" b="1" dirty="0">
              <a:effectLst>
                <a:outerShdw blurRad="38100" dist="19050" dir="2700000" algn="tl" rotWithShape="0">
                  <a:schemeClr val="dk1">
                    <a:alpha val="40000"/>
                  </a:schemeClr>
                </a:outerShdw>
              </a:effectLst>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4. </a:t>
            </a:r>
            <a:r>
              <a:rPr lang="zh-CN" altLang="en-US" sz="4800" b="1" dirty="0">
                <a:effectLst>
                  <a:outerShdw blurRad="38100" dist="19050" dir="2700000" algn="tl" rotWithShape="0">
                    <a:schemeClr val="dk1">
                      <a:alpha val="40000"/>
                    </a:schemeClr>
                  </a:outerShdw>
                </a:effectLst>
                <a:sym typeface="+mn-ea"/>
              </a:rPr>
              <a:t>指标解释</a:t>
            </a:r>
            <a:endParaRPr lang="en-US" altLang="zh-CN" sz="4800" b="1" dirty="0">
              <a:effectLst>
                <a:outerShdw blurRad="38100" dist="19050" dir="2700000" algn="tl" rotWithShape="0">
                  <a:schemeClr val="dk1">
                    <a:alpha val="40000"/>
                  </a:schemeClr>
                </a:outerShdw>
              </a:effectLst>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5. </a:t>
            </a:r>
            <a:r>
              <a:rPr lang="zh-CN" altLang="en-US" sz="4800" b="1" dirty="0">
                <a:effectLst>
                  <a:outerShdw blurRad="38100" dist="19050" dir="2700000" algn="tl" rotWithShape="0">
                    <a:schemeClr val="dk1">
                      <a:alpha val="40000"/>
                    </a:schemeClr>
                  </a:outerShdw>
                </a:effectLst>
                <a:sym typeface="+mn-ea"/>
              </a:rPr>
              <a:t>注意事项</a:t>
            </a:r>
            <a:endParaRPr lang="en-US" altLang="zh-CN" sz="4800" b="1" dirty="0">
              <a:effectLst>
                <a:outerShdw blurRad="38100" dist="19050" dir="2700000" algn="tl" rotWithShape="0">
                  <a:schemeClr val="dk1">
                    <a:alpha val="40000"/>
                  </a:schemeClr>
                </a:outerShdw>
              </a:effectLst>
              <a:sym typeface="+mn-e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031690" y="3429000"/>
            <a:ext cx="5112568" cy="257129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45833" y="1571424"/>
            <a:ext cx="11267440" cy="1785104"/>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月末交易结算资金余额：指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投资者留存在“客户交易结算资金”账户的余额。</a:t>
            </a: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“其中：个人”：指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个人投资者留存在“客户交易结算资金”账户的余额。</a:t>
            </a:r>
          </a:p>
          <a:p>
            <a:pPr marL="285750" indent="-285750">
              <a:lnSpc>
                <a:spcPct val="125000"/>
              </a:lnSpc>
              <a:buFont typeface="Arial" panose="020B0604020202020204" pitchFamily="34" charset="0"/>
              <a:buChar char="•"/>
            </a:pP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096000" y="3671538"/>
            <a:ext cx="1944216" cy="232875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77959" y="3565581"/>
            <a:ext cx="1922235" cy="538119"/>
          </a:xfrm>
          <a:prstGeom prst="rect">
            <a:avLst/>
          </a:prstGeom>
          <a:noFill/>
        </p:spPr>
        <p:txBody>
          <a:bodyPr wrap="square" rtlCol="0">
            <a:spAutoFit/>
          </a:bodyPr>
          <a:lstStyle/>
          <a:p>
            <a:pPr>
              <a:lnSpc>
                <a:spcPct val="125000"/>
              </a:lnSpc>
            </a:pPr>
            <a:r>
              <a:rPr lang="zh-CN" altLang="en-US" sz="2500" dirty="0">
                <a:solidFill>
                  <a:srgbClr val="FF0000"/>
                </a:solidFill>
              </a:rPr>
              <a:t>期末时点数</a:t>
            </a:r>
            <a:endParaRPr lang="en-US" altLang="zh-CN" sz="2200" dirty="0">
              <a:solidFill>
                <a:srgbClr val="FF0000"/>
              </a:solidFill>
            </a:endParaRPr>
          </a:p>
        </p:txBody>
      </p:sp>
      <p:cxnSp>
        <p:nvCxnSpPr>
          <p:cNvPr id="11" name="直接箭头连接符 10"/>
          <p:cNvCxnSpPr/>
          <p:nvPr/>
        </p:nvCxnSpPr>
        <p:spPr>
          <a:xfrm>
            <a:off x="4511824" y="4103700"/>
            <a:ext cx="1519866" cy="47742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031690" y="3609815"/>
            <a:ext cx="5112568" cy="257129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489003"/>
            <a:ext cx="9494583" cy="2169633"/>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月末库存市值：指报告期末投资者持有的各种证券按</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期末最后一个交易日</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价格计算的价值。 </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“其中：个人”：指报告期末个人投资者持有的各种证券按</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期末最后一个交易日</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价格计算的价值。</a:t>
            </a:r>
          </a:p>
        </p:txBody>
      </p:sp>
      <p:sp>
        <p:nvSpPr>
          <p:cNvPr id="13" name="矩形 12"/>
          <p:cNvSpPr/>
          <p:nvPr/>
        </p:nvSpPr>
        <p:spPr>
          <a:xfrm>
            <a:off x="6312024" y="4424163"/>
            <a:ext cx="1872208" cy="58901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350907" y="3868395"/>
            <a:ext cx="4899394" cy="1323247"/>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月末库存市值</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含限售股的价值，</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限售流通股</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按期末最后一个交易日价格</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计入月末库存市值。</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479376" y="1581446"/>
            <a:ext cx="10445050" cy="3900170"/>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月末资金账户：指</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截止报告期末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，投资者为从事证券交易，在证券营业部</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开立的</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资金账户的户数。如同一客户同时有多个资金账户，要求合并填列。</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该指标只填报正常交易账户情况。</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“其中：个人”：指截止报告期末，投资者为从事证券交易，在证券营业部以个人身份证等个人证件开立的资金账户的户数。如同一客户同时有多个资金账户，要求合并填列。</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该指标只填报正常交易账户情况。</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可从监管部门报表</a:t>
            </a:r>
            <a:r>
              <a:rPr lang="en-US" altLang="zh-CN" sz="2200" dirty="0">
                <a:solidFill>
                  <a:srgbClr val="FF0000"/>
                </a:solidFill>
                <a:latin typeface="微软雅黑" panose="020B0503020204020204" pitchFamily="34" charset="-122"/>
                <a:cs typeface="黑体" panose="02010609060101010101" pitchFamily="49" charset="-122"/>
                <a:sym typeface="+mn-ea"/>
              </a:rPr>
              <a:t>《帐户情况表》</a:t>
            </a:r>
            <a:r>
              <a:rPr lang="zh-CN" altLang="en-US" sz="2200" dirty="0">
                <a:solidFill>
                  <a:srgbClr val="FF0000"/>
                </a:solidFill>
                <a:latin typeface="微软雅黑" panose="020B0503020204020204" pitchFamily="34" charset="-122"/>
                <a:cs typeface="黑体" panose="02010609060101010101" pitchFamily="49" charset="-122"/>
                <a:sym typeface="+mn-ea"/>
              </a:rPr>
              <a:t>取数填报。</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063432" y="2166456"/>
            <a:ext cx="5112568" cy="257129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433427"/>
            <a:ext cx="5112568" cy="2592826"/>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a:lnSpc>
                <a:spcPct val="125000"/>
              </a:lnSpc>
            </a:pPr>
            <a:endParaRPr lang="en-US" altLang="zh-CN" sz="2200" dirty="0"/>
          </a:p>
          <a:p>
            <a:pPr marL="342900" indent="-34290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期末时点数，容易错填成本年或者本月新增账户数。</a:t>
            </a:r>
            <a:endParaRPr lang="en-US" altLang="zh-CN" sz="2200" dirty="0"/>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单位为</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户，</a:t>
            </a:r>
            <a:r>
              <a:rPr lang="zh-CN" altLang="en-US" sz="2200" dirty="0">
                <a:latin typeface="微软雅黑" panose="020B0503020204020204" pitchFamily="34" charset="-122"/>
                <a:cs typeface="黑体" panose="02010609060101010101" pitchFamily="49" charset="-122"/>
                <a:sym typeface="+mn-ea"/>
              </a:rPr>
              <a:t>容易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误以单位为万户填写。</a:t>
            </a:r>
          </a:p>
          <a:p>
            <a:pPr marL="285750" indent="-285750">
              <a:lnSpc>
                <a:spcPct val="125000"/>
              </a:lnSpc>
              <a:buFont typeface="Arial" panose="020B0604020202020204" pitchFamily="34" charset="0"/>
              <a:buChar char="•"/>
            </a:pPr>
            <a:endPar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312024" y="3568516"/>
            <a:ext cx="1872208" cy="58901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479376" y="1581446"/>
            <a:ext cx="10445050" cy="3476625"/>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月末</a:t>
            </a:r>
            <a:r>
              <a:rPr lang="zh-CN" altLang="en-US" sz="2200" dirty="0">
                <a:latin typeface="微软雅黑" panose="020B0503020204020204" pitchFamily="34" charset="-122"/>
                <a:cs typeface="黑体" panose="02010609060101010101" pitchFamily="49" charset="-122"/>
                <a:sym typeface="+mn-ea"/>
              </a:rPr>
              <a:t>证券</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账户：指截止报告期末，投资者为从事证券交易，指定或托管在公司席位的客户证券账户数。</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该指标只填报正常交易账户情况</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“其中：个人”：指截止报告期末，投资者为从事证券交易，指定或托管在公司席位的客户证券账户数中以个人身份证等个人证件开立户数。</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该指标只填报正常交易账户情况。</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可从监管部门报表</a:t>
            </a:r>
            <a:r>
              <a:rPr lang="en-US" altLang="zh-CN" sz="2200" dirty="0">
                <a:solidFill>
                  <a:srgbClr val="FF0000"/>
                </a:solidFill>
                <a:latin typeface="微软雅黑" panose="020B0503020204020204" pitchFamily="34" charset="-122"/>
                <a:cs typeface="黑体" panose="02010609060101010101" pitchFamily="49" charset="-122"/>
                <a:sym typeface="+mn-ea"/>
              </a:rPr>
              <a:t>《帐户情况表》</a:t>
            </a:r>
            <a:r>
              <a:rPr lang="zh-CN" altLang="en-US" sz="2200" dirty="0">
                <a:solidFill>
                  <a:srgbClr val="FF0000"/>
                </a:solidFill>
                <a:latin typeface="微软雅黑" panose="020B0503020204020204" pitchFamily="34" charset="-122"/>
                <a:cs typeface="黑体" panose="02010609060101010101" pitchFamily="49" charset="-122"/>
                <a:sym typeface="+mn-ea"/>
              </a:rPr>
              <a:t>取数填报。</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stretch>
            <a:fillRect/>
          </a:stretch>
        </p:blipFill>
        <p:spPr>
          <a:xfrm>
            <a:off x="6063432" y="2166456"/>
            <a:ext cx="5112568" cy="257129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433427"/>
            <a:ext cx="5112568" cy="2592826"/>
          </a:xfrm>
          <a:prstGeom prst="rect">
            <a:avLst/>
          </a:prstGeom>
          <a:noFill/>
        </p:spPr>
        <p:txBody>
          <a:bodyPr wrap="square" rtlCol="0">
            <a:spAutoFit/>
          </a:bodyPr>
          <a:lstStyle/>
          <a:p>
            <a:pPr>
              <a:lnSpc>
                <a:spcPct val="125000"/>
              </a:lnSpc>
            </a:pPr>
            <a:r>
              <a:rPr lang="zh-CN" altLang="en-US" sz="2200" dirty="0"/>
              <a:t>四、资金与开户情况</a:t>
            </a:r>
            <a:endParaRPr lang="en-US" altLang="zh-CN" sz="2200" dirty="0"/>
          </a:p>
          <a:p>
            <a:pPr>
              <a:lnSpc>
                <a:spcPct val="125000"/>
              </a:lnSpc>
            </a:pPr>
            <a:endParaRPr lang="en-US" altLang="zh-CN" sz="2200" dirty="0"/>
          </a:p>
          <a:p>
            <a:pPr marL="342900" indent="-34290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期末时点数，容易错填成本年或者本月新增账户数。</a:t>
            </a:r>
            <a:endParaRPr lang="en-US" altLang="zh-CN" sz="2200" dirty="0"/>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cs typeface="黑体" panose="02010609060101010101" pitchFamily="49" charset="-122"/>
                <a:sym typeface="+mn-ea"/>
              </a:rPr>
              <a:t>单位为</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户，</a:t>
            </a:r>
            <a:r>
              <a:rPr lang="zh-CN" altLang="en-US" sz="2200" dirty="0">
                <a:latin typeface="微软雅黑" panose="020B0503020204020204" pitchFamily="34" charset="-122"/>
                <a:cs typeface="黑体" panose="02010609060101010101" pitchFamily="49" charset="-122"/>
                <a:sym typeface="+mn-ea"/>
              </a:rPr>
              <a:t>容易</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误以单位为万户填写。</a:t>
            </a:r>
          </a:p>
          <a:p>
            <a:pPr marL="285750" indent="-285750">
              <a:lnSpc>
                <a:spcPct val="125000"/>
              </a:lnSpc>
              <a:buFont typeface="Arial" panose="020B0604020202020204" pitchFamily="34" charset="0"/>
              <a:buChar char="•"/>
            </a:pPr>
            <a:endPar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240016" y="4149080"/>
            <a:ext cx="1872208" cy="5080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299759" y="1803937"/>
            <a:ext cx="10074024" cy="2347887"/>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1</a:t>
            </a:r>
            <a:r>
              <a:rPr lang="zh-CN" altLang="en-US" sz="3000" dirty="0">
                <a:latin typeface="微软雅黑" panose="020B0503020204020204" pitchFamily="34" charset="-122"/>
                <a:cs typeface="黑体" panose="02010609060101010101" pitchFamily="49" charset="-122"/>
                <a:sym typeface="+mn-ea"/>
              </a:rPr>
              <a:t>、报送日期及方式：</a:t>
            </a:r>
            <a:r>
              <a:rPr lang="zh-CN" altLang="en-US" sz="3000" dirty="0">
                <a:solidFill>
                  <a:srgbClr val="FF0000"/>
                </a:solidFill>
                <a:latin typeface="微软雅黑" panose="020B0503020204020204" pitchFamily="34" charset="-122"/>
                <a:cs typeface="黑体" panose="02010609060101010101" pitchFamily="49" charset="-122"/>
                <a:sym typeface="+mn-ea"/>
              </a:rPr>
              <a:t>月后</a:t>
            </a:r>
            <a:r>
              <a:rPr lang="en-US" altLang="zh-CN" sz="3000" dirty="0">
                <a:solidFill>
                  <a:srgbClr val="FF0000"/>
                </a:solidFill>
                <a:latin typeface="微软雅黑" panose="020B0503020204020204" pitchFamily="34" charset="-122"/>
                <a:cs typeface="黑体" panose="02010609060101010101" pitchFamily="49" charset="-122"/>
                <a:sym typeface="+mn-ea"/>
              </a:rPr>
              <a:t>12</a:t>
            </a:r>
            <a:r>
              <a:rPr lang="zh-CN" altLang="en-US" sz="3000" dirty="0">
                <a:solidFill>
                  <a:srgbClr val="FF0000"/>
                </a:solidFill>
                <a:latin typeface="微软雅黑" panose="020B0503020204020204" pitchFamily="34" charset="-122"/>
                <a:cs typeface="黑体" panose="02010609060101010101" pitchFamily="49" charset="-122"/>
                <a:sym typeface="+mn-ea"/>
              </a:rPr>
              <a:t>日</a:t>
            </a:r>
            <a:r>
              <a:rPr lang="en-US" altLang="zh-CN" sz="3000" dirty="0">
                <a:latin typeface="微软雅黑" panose="020B0503020204020204" pitchFamily="34" charset="-122"/>
                <a:cs typeface="黑体" panose="02010609060101010101" pitchFamily="49" charset="-122"/>
                <a:sym typeface="+mn-ea"/>
              </a:rPr>
              <a:t>18:00</a:t>
            </a:r>
            <a:r>
              <a:rPr lang="zh-CN" altLang="en-US" sz="3000" dirty="0">
                <a:latin typeface="微软雅黑" panose="020B0503020204020204" pitchFamily="34" charset="-122"/>
                <a:cs typeface="黑体" panose="02010609060101010101" pitchFamily="49" charset="-122"/>
                <a:sym typeface="+mn-ea"/>
              </a:rPr>
              <a:t>前网上填报。</a:t>
            </a:r>
            <a:endParaRPr lang="en-US" altLang="zh-CN" sz="3000" dirty="0">
              <a:latin typeface="微软雅黑" panose="020B0503020204020204" pitchFamily="34" charset="-122"/>
              <a:cs typeface="黑体" panose="02010609060101010101" pitchFamily="49" charset="-122"/>
              <a:sym typeface="+mn-ea"/>
            </a:endParaRPr>
          </a:p>
          <a:p>
            <a:pPr>
              <a:lnSpc>
                <a:spcPct val="125000"/>
              </a:lnSpc>
            </a:pPr>
            <a:endParaRPr lang="en-US" altLang="zh-CN" sz="3000" dirty="0">
              <a:latin typeface="微软雅黑" panose="020B0503020204020204" pitchFamily="34" charset="-122"/>
              <a:cs typeface="黑体" panose="02010609060101010101" pitchFamily="49" charset="-122"/>
              <a:sym typeface="+mn-ea"/>
            </a:endParaRPr>
          </a:p>
          <a:p>
            <a:pPr>
              <a:lnSpc>
                <a:spcPct val="125000"/>
              </a:lnSpc>
            </a:pPr>
            <a:r>
              <a:rPr lang="en-US" altLang="zh-CN" sz="3000" dirty="0">
                <a:latin typeface="微软雅黑" panose="020B0503020204020204" pitchFamily="34" charset="-122"/>
                <a:ea typeface="微软雅黑" panose="020B0503020204020204" pitchFamily="34" charset="-122"/>
                <a:cs typeface="黑体" panose="02010609060101010101" pitchFamily="49" charset="-122"/>
                <a:sym typeface="+mn-ea"/>
              </a:rPr>
              <a:t>2</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、从证监会报表取数的指标同期数据需要重新更新为证监会报表取数的口径，不能简单抄去年上报的数据。</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511436" y="1675838"/>
            <a:ext cx="10153128" cy="3502049"/>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2</a:t>
            </a:r>
            <a:r>
              <a:rPr lang="zh-CN" altLang="en-US" sz="3000" dirty="0">
                <a:latin typeface="微软雅黑" panose="020B0503020204020204" pitchFamily="34" charset="-122"/>
                <a:cs typeface="黑体" panose="02010609060101010101" pitchFamily="49" charset="-122"/>
                <a:sym typeface="+mn-ea"/>
              </a:rPr>
              <a:t>、计量单位</a:t>
            </a:r>
            <a:endParaRPr lang="en-US" altLang="zh-CN" sz="3000" dirty="0">
              <a:latin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价值量计量单位为</a:t>
            </a:r>
            <a:r>
              <a:rPr lang="zh-CN" altLang="en-US" sz="3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万元</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，四舍五入取整填报。</a:t>
            </a:r>
            <a:endParaRPr lang="en-US" altLang="zh-CN" sz="3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en-US" altLang="zh-CN" sz="3000" dirty="0">
                <a:latin typeface="微软雅黑" panose="020B0503020204020204" pitchFamily="34" charset="-122"/>
                <a:cs typeface="黑体" panose="02010609060101010101" pitchFamily="49" charset="-122"/>
                <a:sym typeface="+mn-ea"/>
              </a:rPr>
              <a:t>BJJ204-1</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表中的价值量指标一律按</a:t>
            </a:r>
            <a:r>
              <a:rPr lang="zh-CN" altLang="en-US" sz="3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人民币</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计量。交易中以外币结算的，按报告期</a:t>
            </a:r>
            <a:r>
              <a:rPr lang="zh-CN" altLang="en-US" sz="3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最后一个交易日的汇率折算</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人民币后填报。</a:t>
            </a:r>
            <a:endParaRPr lang="en-US" altLang="zh-CN" sz="3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账户数计量单位为</a:t>
            </a:r>
            <a:r>
              <a:rPr lang="zh-CN" altLang="en-US" sz="3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户</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a:t>
            </a: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511436" y="1811655"/>
            <a:ext cx="10153128" cy="1770806"/>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3</a:t>
            </a:r>
            <a:r>
              <a:rPr lang="zh-CN" altLang="en-US" sz="3000" dirty="0">
                <a:latin typeface="微软雅黑" panose="020B0503020204020204" pitchFamily="34" charset="-122"/>
                <a:cs typeface="黑体" panose="02010609060101010101" pitchFamily="49" charset="-122"/>
                <a:sym typeface="+mn-ea"/>
              </a:rPr>
              <a:t>、数据调整</a:t>
            </a:r>
            <a:endParaRPr lang="en-US" altLang="zh-CN" sz="3000" dirty="0">
              <a:latin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cs typeface="黑体" panose="02010609060101010101" pitchFamily="49" charset="-122"/>
                <a:sym typeface="+mn-ea"/>
              </a:rPr>
              <a:t>若发现上月数据有漏报，不可直接加在本月数据中，应在“</a:t>
            </a:r>
            <a:r>
              <a:rPr lang="en-US" altLang="zh-CN" sz="3000" dirty="0">
                <a:latin typeface="微软雅黑" panose="020B0503020204020204" pitchFamily="34" charset="-122"/>
                <a:cs typeface="黑体" panose="02010609060101010101" pitchFamily="49" charset="-122"/>
                <a:sym typeface="+mn-ea"/>
              </a:rPr>
              <a:t>1-</a:t>
            </a:r>
            <a:r>
              <a:rPr lang="zh-CN" altLang="en-US" sz="3000" dirty="0">
                <a:latin typeface="微软雅黑" panose="020B0503020204020204" pitchFamily="34" charset="-122"/>
                <a:cs typeface="黑体" panose="02010609060101010101" pitchFamily="49" charset="-122"/>
                <a:sym typeface="+mn-ea"/>
              </a:rPr>
              <a:t>本月”累计数中进行调整。</a:t>
            </a:r>
            <a:endPar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39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407368" y="1591458"/>
            <a:ext cx="10153128" cy="2924968"/>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4</a:t>
            </a:r>
            <a:r>
              <a:rPr lang="zh-CN" altLang="en-US" sz="3000" dirty="0">
                <a:latin typeface="微软雅黑" panose="020B0503020204020204" pitchFamily="34" charset="-122"/>
                <a:cs typeface="黑体" panose="02010609060101010101" pitchFamily="49" charset="-122"/>
                <a:sym typeface="+mn-ea"/>
              </a:rPr>
              <a:t>、平台审核</a:t>
            </a:r>
            <a:endParaRPr lang="en-US" altLang="zh-CN" sz="3000" dirty="0">
              <a:latin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cs typeface="黑体" panose="02010609060101010101" pitchFamily="49" charset="-122"/>
                <a:sym typeface="+mn-ea"/>
              </a:rPr>
              <a:t>错误澄清说明要有针对性，一般不应使用同一条原因去说明所有的审核。</a:t>
            </a: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错误澄清说明要详实、完整，对于“数据无误”这种过于简单的说明不予认可，需提供相关原因或具体情况。</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一</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统计范围</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 name="文本框 2"/>
          <p:cNvSpPr txBox="1"/>
          <p:nvPr/>
        </p:nvSpPr>
        <p:spPr>
          <a:xfrm>
            <a:off x="347737" y="1628800"/>
            <a:ext cx="8131224" cy="1308884"/>
          </a:xfrm>
          <a:prstGeom prst="rect">
            <a:avLst/>
          </a:prstGeom>
          <a:noFill/>
        </p:spPr>
        <p:txBody>
          <a:bodyPr wrap="square" rtlCol="0">
            <a:spAutoFit/>
          </a:bodyPr>
          <a:lstStyle/>
          <a:p>
            <a:pPr marL="457200" indent="-457200" algn="just" fontAlgn="auto">
              <a:lnSpc>
                <a:spcPct val="150000"/>
              </a:lnSpc>
              <a:buFont typeface="Arial" panose="020B0604020202020204" pitchFamily="34" charset="0"/>
              <a:buChar char="•"/>
            </a:pP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统计范围为辖区内</a:t>
            </a:r>
            <a:r>
              <a:rPr lang="zh-CN" altLang="en-US"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专营或兼营</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证券业务的证券机构在京证券营业部、证券分公司。</a:t>
            </a: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407368" y="1556792"/>
            <a:ext cx="10153128" cy="616644"/>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4</a:t>
            </a:r>
            <a:r>
              <a:rPr lang="zh-CN" altLang="en-US" sz="3000" dirty="0">
                <a:latin typeface="微软雅黑" panose="020B0503020204020204" pitchFamily="34" charset="-122"/>
                <a:cs typeface="黑体" panose="02010609060101010101" pitchFamily="49" charset="-122"/>
                <a:sym typeface="+mn-ea"/>
              </a:rPr>
              <a:t>、平台审核</a:t>
            </a:r>
            <a:endParaRPr lang="en-US" altLang="zh-CN" sz="3000" dirty="0">
              <a:latin typeface="微软雅黑" panose="020B0503020204020204" pitchFamily="34" charset="-122"/>
              <a:cs typeface="黑体" panose="02010609060101010101" pitchFamily="49" charset="-122"/>
              <a:sym typeface="+mn-ea"/>
            </a:endParaRPr>
          </a:p>
        </p:txBody>
      </p:sp>
      <p:pic>
        <p:nvPicPr>
          <p:cNvPr id="4" name="图片 3" descr="澄清说明"/>
          <p:cNvPicPr>
            <a:picLocks noChangeAspect="1"/>
          </p:cNvPicPr>
          <p:nvPr/>
        </p:nvPicPr>
        <p:blipFill rotWithShape="1">
          <a:blip r:embed="rId5"/>
          <a:srcRect b="39879"/>
          <a:stretch>
            <a:fillRect/>
          </a:stretch>
        </p:blipFill>
        <p:spPr>
          <a:xfrm>
            <a:off x="406256" y="2407113"/>
            <a:ext cx="11059657" cy="1568357"/>
          </a:xfrm>
          <a:prstGeom prst="rect">
            <a:avLst/>
          </a:prstGeom>
        </p:spPr>
      </p:pic>
      <p:sp>
        <p:nvSpPr>
          <p:cNvPr id="6" name="矩形 5"/>
          <p:cNvSpPr/>
          <p:nvPr/>
        </p:nvSpPr>
        <p:spPr>
          <a:xfrm>
            <a:off x="9120336" y="3247390"/>
            <a:ext cx="1872208" cy="6181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澄清说明2"/>
          <p:cNvPicPr>
            <a:picLocks noChangeAspect="1"/>
          </p:cNvPicPr>
          <p:nvPr/>
        </p:nvPicPr>
        <p:blipFill rotWithShape="1">
          <a:blip r:embed="rId6"/>
          <a:srcRect t="-1760" b="67593"/>
          <a:stretch>
            <a:fillRect/>
          </a:stretch>
        </p:blipFill>
        <p:spPr>
          <a:xfrm>
            <a:off x="695400" y="4294627"/>
            <a:ext cx="10178504" cy="1255978"/>
          </a:xfrm>
          <a:prstGeom prst="rect">
            <a:avLst/>
          </a:prstGeom>
        </p:spPr>
      </p:pic>
      <p:sp>
        <p:nvSpPr>
          <p:cNvPr id="9" name="矩形 8"/>
          <p:cNvSpPr/>
          <p:nvPr/>
        </p:nvSpPr>
        <p:spPr>
          <a:xfrm>
            <a:off x="8512476" y="4939517"/>
            <a:ext cx="2480067" cy="6181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pic>
        <p:nvPicPr>
          <p:cNvPr id="7" name="图片 6" descr="五经普LOGO透明底（长）"/>
          <p:cNvPicPr>
            <a:picLocks noChangeAspect="1"/>
          </p:cNvPicPr>
          <p:nvPr/>
        </p:nvPicPr>
        <p:blipFill>
          <a:blip r:embed="rId5" cstate="print"/>
          <a:srcRect r="77058"/>
          <a:stretch>
            <a:fillRect/>
          </a:stretch>
        </p:blipFill>
        <p:spPr>
          <a:xfrm>
            <a:off x="-76200" y="-225425"/>
            <a:ext cx="847725" cy="1155065"/>
          </a:xfrm>
          <a:prstGeom prst="rect">
            <a:avLst/>
          </a:prstGeom>
        </p:spPr>
      </p:pic>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7192" name="文本框 39"/>
          <p:cNvSpPr txBox="1"/>
          <p:nvPr>
            <p:custDataLst>
              <p:tags r:id="rId2"/>
            </p:custDataLst>
          </p:nvPr>
        </p:nvSpPr>
        <p:spPr>
          <a:xfrm>
            <a:off x="2279576" y="2333203"/>
            <a:ext cx="7229475" cy="1569660"/>
          </a:xfrm>
          <a:prstGeom prst="rect">
            <a:avLst/>
          </a:prstGeom>
          <a:noFill/>
          <a:ln w="9525">
            <a:noFill/>
          </a:ln>
        </p:spPr>
        <p:txBody>
          <a:bodyPr wrap="square" anchor="t" anchorCtr="0">
            <a:spAutoFit/>
          </a:bodyPr>
          <a:lstStyle/>
          <a:p>
            <a:pPr algn="l"/>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二</a:t>
            </a:r>
            <a:r>
              <a:rPr lang="zh-CN" altLang="en-US" sz="4800" b="1" dirty="0">
                <a:effectLst>
                  <a:outerShdw blurRad="38100" dist="19050" dir="2700000" algn="tl" rotWithShape="0">
                    <a:schemeClr val="dk1">
                      <a:alpha val="40000"/>
                    </a:schemeClr>
                  </a:outerShdw>
                </a:effectLst>
              </a:rPr>
              <a:t>、金融业主要</a:t>
            </a:r>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rPr>
              <a:t>业务情况</a:t>
            </a:r>
            <a:endPar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endParaRPr>
          </a:p>
          <a:p>
            <a:pPr algn="l"/>
            <a:r>
              <a:rPr lang="en-US" altLang="zh-CN" sz="4800" b="1" dirty="0">
                <a:effectLst>
                  <a:outerShdw blurRad="38100" dist="19050" dir="2700000" algn="tl" rotWithShape="0">
                    <a:schemeClr val="dk1">
                      <a:alpha val="40000"/>
                    </a:schemeClr>
                  </a:outerShdw>
                </a:effectLst>
                <a:sym typeface="+mn-ea"/>
              </a:rPr>
              <a:t>	</a:t>
            </a:r>
            <a:r>
              <a:rPr lang="zh-CN" altLang="en-US" sz="4800" b="1" dirty="0">
                <a:effectLst>
                  <a:outerShdw blurRad="38100" dist="19050" dir="2700000" algn="tl" rotWithShape="0">
                    <a:schemeClr val="dk1">
                      <a:alpha val="40000"/>
                    </a:schemeClr>
                  </a:outerShdw>
                </a:effectLst>
                <a:sym typeface="+mn-ea"/>
              </a:rPr>
              <a:t>（</a:t>
            </a:r>
            <a:r>
              <a:rPr lang="en-US" altLang="zh-CN" sz="4800" b="1" dirty="0">
                <a:effectLst>
                  <a:outerShdw blurRad="38100" dist="19050" dir="2700000" algn="tl" rotWithShape="0">
                    <a:schemeClr val="dk1">
                      <a:alpha val="40000"/>
                    </a:schemeClr>
                  </a:outerShdw>
                </a:effectLst>
                <a:sym typeface="+mn-ea"/>
              </a:rPr>
              <a:t>BJJ204-4</a:t>
            </a:r>
            <a:r>
              <a:rPr lang="zh-CN" altLang="en-US" sz="4800" b="1" dirty="0">
                <a:effectLst>
                  <a:outerShdw blurRad="38100" dist="19050" dir="2700000" algn="tl" rotWithShape="0">
                    <a:schemeClr val="dk1">
                      <a:alpha val="40000"/>
                    </a:schemeClr>
                  </a:outerShdw>
                </a:effectLst>
                <a:sym typeface="+mn-ea"/>
              </a:rPr>
              <a:t>表）</a:t>
            </a:r>
            <a:endPar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142" name="文本框 141"/>
          <p:cNvSpPr txBox="1"/>
          <p:nvPr>
            <p:custDataLst>
              <p:tags r:id="rId1"/>
            </p:custDataLst>
          </p:nvPr>
        </p:nvSpPr>
        <p:spPr>
          <a:xfrm>
            <a:off x="8086414" y="1322944"/>
            <a:ext cx="2182944" cy="559468"/>
          </a:xfrm>
          <a:prstGeom prst="rect">
            <a:avLst/>
          </a:prstGeom>
          <a:noFill/>
        </p:spPr>
        <p:txBody>
          <a:bodyPr wrap="square" lIns="91440" tIns="45720" rIns="91440" bIns="45720" rtlCol="0" anchor="ctr">
            <a:normAutofit fontScale="90000"/>
          </a:bodyPr>
          <a:lstStyle/>
          <a:p>
            <a:pPr algn="ctr">
              <a:lnSpc>
                <a:spcPct val="120000"/>
              </a:lnSpc>
            </a:pPr>
            <a:r>
              <a:rPr lang="zh-CN" altLang="en-US" b="1" spc="300" dirty="0">
                <a:solidFill>
                  <a:schemeClr val="bg1"/>
                </a:solidFill>
                <a:latin typeface="Arial" panose="020B0604020202020204" pitchFamily="34" charset="0"/>
                <a:ea typeface="微软雅黑" panose="020B0503020204020204" pitchFamily="34" charset="-122"/>
                <a:sym typeface="Arial" panose="020B0604020202020204" pitchFamily="34" charset="0"/>
              </a:rPr>
              <a:t>普查数据处理系统</a:t>
            </a:r>
          </a:p>
        </p:txBody>
      </p:sp>
      <p:sp>
        <p:nvSpPr>
          <p:cNvPr id="7192" name="文本框 39"/>
          <p:cNvSpPr txBox="1"/>
          <p:nvPr>
            <p:custDataLst>
              <p:tags r:id="rId2"/>
            </p:custDataLst>
          </p:nvPr>
        </p:nvSpPr>
        <p:spPr>
          <a:xfrm>
            <a:off x="4007768" y="514325"/>
            <a:ext cx="9580500" cy="5500545"/>
          </a:xfrm>
          <a:prstGeom prst="rect">
            <a:avLst/>
          </a:prstGeom>
          <a:noFill/>
          <a:ln w="9525">
            <a:noFill/>
          </a:ln>
        </p:spPr>
        <p:txBody>
          <a:bodyPr wrap="square" anchor="t" anchorCtr="0">
            <a:spAutoFit/>
          </a:bodyPr>
          <a:lstStyle/>
          <a:p>
            <a:pPr algn="l">
              <a:lnSpc>
                <a:spcPct val="150000"/>
              </a:lnSpc>
            </a:pPr>
            <a:r>
              <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1. </a:t>
            </a:r>
            <a:r>
              <a:rPr lang="zh-CN" altLang="en-US"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rPr>
              <a:t>统计范围</a:t>
            </a:r>
            <a:endParaRPr lang="en-US" altLang="zh-CN" sz="4800" b="1" dirty="0">
              <a:solidFill>
                <a:schemeClr val="tx1"/>
              </a:solidFill>
              <a:effectLst>
                <a:outerShdw blurRad="38100" dist="19050" dir="2700000" algn="tl" rotWithShape="0">
                  <a:schemeClr val="dk1">
                    <a:alpha val="40000"/>
                  </a:schemeClr>
                </a:outerShdw>
              </a:effectLst>
              <a:latin typeface="Arial" panose="020B0604020202020204" pitchFamily="34" charset="0"/>
              <a:ea typeface="微软雅黑" panose="020B0503020204020204" pitchFamily="34" charset="-122"/>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2. </a:t>
            </a:r>
            <a:r>
              <a:rPr lang="zh-CN" altLang="en-US" sz="4800" b="1" dirty="0">
                <a:effectLst>
                  <a:outerShdw blurRad="38100" dist="19050" dir="2700000" algn="tl" rotWithShape="0">
                    <a:schemeClr val="dk1">
                      <a:alpha val="40000"/>
                    </a:schemeClr>
                  </a:outerShdw>
                </a:effectLst>
                <a:sym typeface="+mn-ea"/>
              </a:rPr>
              <a:t>报表表式</a:t>
            </a:r>
            <a:endParaRPr lang="en-US" altLang="zh-CN" sz="4800" b="1" dirty="0">
              <a:effectLst>
                <a:outerShdw blurRad="38100" dist="19050" dir="2700000" algn="tl" rotWithShape="0">
                  <a:schemeClr val="dk1">
                    <a:alpha val="40000"/>
                  </a:schemeClr>
                </a:outerShdw>
              </a:effectLst>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3. </a:t>
            </a:r>
            <a:r>
              <a:rPr lang="zh-CN" altLang="en-US" sz="4800" b="1" dirty="0">
                <a:effectLst>
                  <a:outerShdw blurRad="38100" dist="19050" dir="2700000" algn="tl" rotWithShape="0">
                    <a:schemeClr val="dk1">
                      <a:alpha val="40000"/>
                    </a:schemeClr>
                  </a:outerShdw>
                </a:effectLst>
                <a:sym typeface="+mn-ea"/>
              </a:rPr>
              <a:t>填报范围</a:t>
            </a:r>
            <a:endParaRPr lang="en-US" altLang="zh-CN" sz="4800" b="1" dirty="0">
              <a:effectLst>
                <a:outerShdw blurRad="38100" dist="19050" dir="2700000" algn="tl" rotWithShape="0">
                  <a:schemeClr val="dk1">
                    <a:alpha val="40000"/>
                  </a:schemeClr>
                </a:outerShdw>
              </a:effectLst>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4. </a:t>
            </a:r>
            <a:r>
              <a:rPr lang="zh-CN" altLang="en-US" sz="4800" b="1" dirty="0">
                <a:effectLst>
                  <a:outerShdw blurRad="38100" dist="19050" dir="2700000" algn="tl" rotWithShape="0">
                    <a:schemeClr val="dk1">
                      <a:alpha val="40000"/>
                    </a:schemeClr>
                  </a:outerShdw>
                </a:effectLst>
                <a:sym typeface="+mn-ea"/>
              </a:rPr>
              <a:t>指标解释</a:t>
            </a:r>
            <a:endParaRPr lang="en-US" altLang="zh-CN" sz="4800" b="1" dirty="0">
              <a:effectLst>
                <a:outerShdw blurRad="38100" dist="19050" dir="2700000" algn="tl" rotWithShape="0">
                  <a:schemeClr val="dk1">
                    <a:alpha val="40000"/>
                  </a:schemeClr>
                </a:outerShdw>
              </a:effectLst>
              <a:sym typeface="+mn-ea"/>
            </a:endParaRPr>
          </a:p>
          <a:p>
            <a:pPr algn="l">
              <a:lnSpc>
                <a:spcPct val="150000"/>
              </a:lnSpc>
            </a:pPr>
            <a:r>
              <a:rPr lang="en-US" altLang="zh-CN" sz="4800" b="1" dirty="0">
                <a:effectLst>
                  <a:outerShdw blurRad="38100" dist="19050" dir="2700000" algn="tl" rotWithShape="0">
                    <a:schemeClr val="dk1">
                      <a:alpha val="40000"/>
                    </a:schemeClr>
                  </a:outerShdw>
                </a:effectLst>
                <a:sym typeface="+mn-ea"/>
              </a:rPr>
              <a:t>5. </a:t>
            </a:r>
            <a:r>
              <a:rPr lang="zh-CN" altLang="en-US" sz="4800" b="1" dirty="0">
                <a:effectLst>
                  <a:outerShdw blurRad="38100" dist="19050" dir="2700000" algn="tl" rotWithShape="0">
                    <a:schemeClr val="dk1">
                      <a:alpha val="40000"/>
                    </a:schemeClr>
                  </a:outerShdw>
                </a:effectLst>
                <a:sym typeface="+mn-ea"/>
              </a:rPr>
              <a:t>注意事项</a:t>
            </a:r>
            <a:endParaRPr lang="en-US" altLang="zh-CN" sz="4800" b="1" dirty="0">
              <a:effectLst>
                <a:outerShdw blurRad="38100" dist="19050" dir="2700000" algn="tl" rotWithShape="0">
                  <a:schemeClr val="dk1">
                    <a:alpha val="40000"/>
                  </a:schemeClr>
                </a:outerShdw>
              </a:effectLst>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一</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统计范围</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 name="文本框 2"/>
          <p:cNvSpPr txBox="1"/>
          <p:nvPr/>
        </p:nvSpPr>
        <p:spPr>
          <a:xfrm>
            <a:off x="331470" y="1489075"/>
            <a:ext cx="11067216" cy="4641014"/>
          </a:xfrm>
          <a:prstGeom prst="rect">
            <a:avLst/>
          </a:prstGeom>
          <a:noFill/>
        </p:spPr>
        <p:txBody>
          <a:bodyPr wrap="square" rtlCol="0">
            <a:spAutoFit/>
          </a:bodyPr>
          <a:lstStyle/>
          <a:p>
            <a:pPr algn="just" fontAlgn="auto">
              <a:lnSpc>
                <a:spcPct val="150000"/>
              </a:lnSpc>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统计范围为辖区内规模以上金融业法人单位、视同法人单位、产业活动单位及从事互联网金融业务的其他法人单位。具体包括：</a:t>
            </a:r>
          </a:p>
          <a:p>
            <a:pPr algn="just" fontAlgn="auto">
              <a:lnSpc>
                <a:spcPct val="150000"/>
              </a:lnSpc>
            </a:pPr>
            <a:r>
              <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rPr>
              <a:t>1.</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全部金融监管法人单位。即属于人民银行、金融监管总局、证监会及其下属分支机构监管范围的金融业法人单位、视同法人单位及产业活动单位，以及属于市金融监管局审批、备案范围的金融业法人单位。</a:t>
            </a:r>
          </a:p>
          <a:p>
            <a:pPr algn="just" fontAlgn="auto">
              <a:lnSpc>
                <a:spcPct val="150000"/>
              </a:lnSpc>
            </a:pPr>
            <a:r>
              <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rPr>
              <a:t>2.</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年营业收入（或收入合计）</a:t>
            </a:r>
            <a:r>
              <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rPr>
              <a:t>2000</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万元及以上或</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资产总计</a:t>
            </a:r>
            <a:r>
              <a:rPr lang="en-US" altLang="zh-CN"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5</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亿元及以上</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的非金融监管的金融业法人单位。</a:t>
            </a:r>
          </a:p>
          <a:p>
            <a:pPr algn="just" fontAlgn="auto">
              <a:lnSpc>
                <a:spcPct val="150000"/>
              </a:lnSpc>
            </a:pPr>
            <a:r>
              <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从事互联网金融业务的其他法人单位。</a:t>
            </a: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二</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报表表式</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6" name="图片 5"/>
          <p:cNvPicPr>
            <a:picLocks noChangeAspect="1"/>
          </p:cNvPicPr>
          <p:nvPr/>
        </p:nvPicPr>
        <p:blipFill>
          <a:blip r:embed="rId5"/>
          <a:stretch>
            <a:fillRect/>
          </a:stretch>
        </p:blipFill>
        <p:spPr>
          <a:xfrm>
            <a:off x="467141" y="1556466"/>
            <a:ext cx="5628859" cy="4495403"/>
          </a:xfrm>
          <a:prstGeom prst="rect">
            <a:avLst/>
          </a:prstGeom>
        </p:spPr>
      </p:pic>
      <p:pic>
        <p:nvPicPr>
          <p:cNvPr id="10" name="图片 9"/>
          <p:cNvPicPr>
            <a:picLocks noChangeAspect="1"/>
          </p:cNvPicPr>
          <p:nvPr/>
        </p:nvPicPr>
        <p:blipFill>
          <a:blip r:embed="rId6"/>
          <a:stretch>
            <a:fillRect/>
          </a:stretch>
        </p:blipFill>
        <p:spPr>
          <a:xfrm>
            <a:off x="6206428" y="1556466"/>
            <a:ext cx="5333603" cy="2065404"/>
          </a:xfrm>
          <a:prstGeom prst="rect">
            <a:avLst/>
          </a:prstGeom>
        </p:spPr>
      </p:pic>
      <p:pic>
        <p:nvPicPr>
          <p:cNvPr id="12" name="图片 11"/>
          <p:cNvPicPr>
            <a:picLocks noChangeAspect="1"/>
          </p:cNvPicPr>
          <p:nvPr/>
        </p:nvPicPr>
        <p:blipFill>
          <a:blip r:embed="rId7"/>
          <a:stretch>
            <a:fillRect/>
          </a:stretch>
        </p:blipFill>
        <p:spPr>
          <a:xfrm>
            <a:off x="6143781" y="3799694"/>
            <a:ext cx="5458896" cy="2229155"/>
          </a:xfrm>
          <a:prstGeom prst="rect">
            <a:avLst/>
          </a:prstGeom>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4"/>
          <a:stretch>
            <a:fillRect/>
          </a:stretch>
        </p:blipFill>
        <p:spPr>
          <a:xfrm>
            <a:off x="3287688" y="3249072"/>
            <a:ext cx="8684189" cy="281305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二</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报表表式</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7" name="矩形 6"/>
          <p:cNvSpPr/>
          <p:nvPr/>
        </p:nvSpPr>
        <p:spPr>
          <a:xfrm>
            <a:off x="8976320" y="3295297"/>
            <a:ext cx="1440160" cy="5645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528590" y="3295298"/>
            <a:ext cx="1331177" cy="567942"/>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31470" y="1502094"/>
            <a:ext cx="10624616" cy="1682961"/>
          </a:xfrm>
          <a:prstGeom prst="rect">
            <a:avLst/>
          </a:prstGeom>
          <a:noFill/>
        </p:spPr>
        <p:txBody>
          <a:bodyPr wrap="square" rtlCol="0">
            <a:spAutoFit/>
          </a:bodyPr>
          <a:lstStyle/>
          <a:p>
            <a:pPr marL="342900" indent="-342900">
              <a:lnSpc>
                <a:spcPct val="120000"/>
              </a:lnSpc>
              <a:buFont typeface="Arial" panose="020B0604020202020204" pitchFamily="34" charset="0"/>
              <a:buChar char="•"/>
            </a:pPr>
            <a:r>
              <a:rPr lang="zh-CN" altLang="zh-CN" sz="2200" kern="100" dirty="0">
                <a:solidFill>
                  <a:srgbClr val="FF0000"/>
                </a:solidFill>
                <a:effectLst/>
                <a:latin typeface="微软雅黑" panose="020B0503020204020204" pitchFamily="34" charset="-122"/>
                <a:cs typeface="Times New Roman" panose="02020603050405020304" pitchFamily="18" charset="0"/>
              </a:rPr>
              <a:t>“上年同期”数据由系统自动带出</a:t>
            </a:r>
            <a:r>
              <a:rPr lang="zh-CN" altLang="zh-CN" sz="2200" kern="100" dirty="0">
                <a:effectLst/>
                <a:latin typeface="微软雅黑" panose="020B0503020204020204" pitchFamily="34" charset="-122"/>
                <a:cs typeface="Times New Roman" panose="02020603050405020304" pitchFamily="18" charset="0"/>
              </a:rPr>
              <a:t>的，调查单位和各级统计机构原则上不得修改</a:t>
            </a:r>
            <a:r>
              <a:rPr lang="zh-CN" altLang="en-US" sz="2200" kern="100" dirty="0">
                <a:effectLst/>
                <a:latin typeface="微软雅黑" panose="020B0503020204020204" pitchFamily="34" charset="-122"/>
                <a:cs typeface="Times New Roman" panose="02020603050405020304" pitchFamily="18" charset="0"/>
              </a:rPr>
              <a:t>；</a:t>
            </a:r>
            <a:endParaRPr lang="en-US" altLang="zh-CN" sz="2200" kern="100" dirty="0">
              <a:effectLst/>
              <a:latin typeface="微软雅黑" panose="020B0503020204020204" pitchFamily="34" charset="-122"/>
              <a:cs typeface="Times New Roman" panose="02020603050405020304" pitchFamily="18" charset="0"/>
            </a:endParaRPr>
          </a:p>
          <a:p>
            <a:pPr marL="342900" indent="-342900">
              <a:lnSpc>
                <a:spcPct val="120000"/>
              </a:lnSpc>
              <a:buFont typeface="Arial" panose="020B0604020202020204" pitchFamily="34" charset="0"/>
              <a:buChar char="•"/>
            </a:pPr>
            <a:r>
              <a:rPr lang="zh-CN" altLang="zh-CN" sz="2200" kern="100" dirty="0">
                <a:solidFill>
                  <a:srgbClr val="FF0000"/>
                </a:solidFill>
                <a:effectLst/>
                <a:latin typeface="微软雅黑" panose="020B0503020204020204" pitchFamily="34" charset="-122"/>
                <a:cs typeface="Times New Roman" panose="02020603050405020304" pitchFamily="18" charset="0"/>
              </a:rPr>
              <a:t>本年新增的调查单位</a:t>
            </a:r>
            <a:r>
              <a:rPr lang="zh-CN" altLang="zh-CN" sz="2200" kern="100" dirty="0">
                <a:effectLst/>
                <a:latin typeface="微软雅黑" panose="020B0503020204020204" pitchFamily="34" charset="-122"/>
                <a:cs typeface="Times New Roman" panose="02020603050405020304" pitchFamily="18" charset="0"/>
              </a:rPr>
              <a:t>自行填报“上年同期”数据；</a:t>
            </a:r>
            <a:endParaRPr lang="en-US" altLang="zh-CN" sz="2200" kern="100" dirty="0">
              <a:effectLst/>
              <a:latin typeface="微软雅黑" panose="020B0503020204020204" pitchFamily="34" charset="-122"/>
              <a:cs typeface="Times New Roman" panose="02020603050405020304" pitchFamily="18" charset="0"/>
            </a:endParaRPr>
          </a:p>
          <a:p>
            <a:pPr marL="342900" indent="-342900">
              <a:lnSpc>
                <a:spcPct val="120000"/>
              </a:lnSpc>
              <a:buFont typeface="Arial" panose="020B0604020202020204" pitchFamily="34" charset="0"/>
              <a:buChar char="•"/>
            </a:pPr>
            <a:r>
              <a:rPr lang="zh-CN" altLang="zh-CN" sz="2200" kern="100" dirty="0">
                <a:effectLst/>
                <a:latin typeface="微软雅黑" panose="020B0503020204020204" pitchFamily="34" charset="-122"/>
                <a:cs typeface="Times New Roman" panose="02020603050405020304" pitchFamily="18" charset="0"/>
              </a:rPr>
              <a:t>涉及兼并、重组、审计调账等情况的企业，经统计机构批准后，调查单位可调整同期数</a:t>
            </a:r>
            <a:r>
              <a:rPr lang="zh-CN" altLang="en-US" sz="2200" kern="100" dirty="0">
                <a:latin typeface="微软雅黑" panose="020B0503020204020204" pitchFamily="34" charset="-122"/>
                <a:cs typeface="Times New Roman" panose="02020603050405020304" pitchFamily="18" charset="0"/>
              </a:rPr>
              <a:t>。</a:t>
            </a:r>
            <a:endParaRPr lang="zh-CN" altLang="en-US" sz="2200" dirty="0">
              <a:latin typeface="微软雅黑" panose="020B0503020204020204" pitchFamily="34" charset="-122"/>
            </a:endParaRPr>
          </a:p>
        </p:txBody>
      </p:sp>
      <p:sp>
        <p:nvSpPr>
          <p:cNvPr id="15" name="文本框 14"/>
          <p:cNvSpPr txBox="1"/>
          <p:nvPr/>
        </p:nvSpPr>
        <p:spPr>
          <a:xfrm>
            <a:off x="479376" y="3612292"/>
            <a:ext cx="2808312" cy="1555426"/>
          </a:xfrm>
          <a:prstGeom prst="rect">
            <a:avLst/>
          </a:prstGeom>
          <a:noFill/>
        </p:spPr>
        <p:txBody>
          <a:bodyPr wrap="square" rtlCol="0">
            <a:spAutoFit/>
          </a:bodyPr>
          <a:lstStyle/>
          <a:p>
            <a:pPr>
              <a:lnSpc>
                <a:spcPct val="150000"/>
              </a:lnSpc>
            </a:pPr>
            <a:r>
              <a:rPr lang="zh-CN" altLang="en-US" sz="2200" dirty="0">
                <a:solidFill>
                  <a:srgbClr val="FF0000"/>
                </a:solidFill>
              </a:rPr>
              <a:t>注意</a:t>
            </a:r>
            <a:r>
              <a:rPr lang="zh-CN" altLang="en-US" sz="2200" dirty="0"/>
              <a:t>：</a:t>
            </a:r>
            <a:endParaRPr lang="en-US" altLang="zh-CN" sz="2200" dirty="0"/>
          </a:p>
          <a:p>
            <a:pPr>
              <a:lnSpc>
                <a:spcPct val="150000"/>
              </a:lnSpc>
            </a:pPr>
            <a:r>
              <a:rPr lang="zh-CN" altLang="en-US" sz="2200" dirty="0"/>
              <a:t>填写“</a:t>
            </a:r>
            <a:r>
              <a:rPr lang="en-US" altLang="zh-CN" sz="2200" dirty="0"/>
              <a:t>1-</a:t>
            </a:r>
            <a:r>
              <a:rPr lang="zh-CN" altLang="en-US" sz="2200" dirty="0"/>
              <a:t>本季数据”而不是本季数据。</a:t>
            </a:r>
          </a:p>
        </p:txBody>
      </p:sp>
      <p:cxnSp>
        <p:nvCxnSpPr>
          <p:cNvPr id="17" name="直接箭头连接符 16"/>
          <p:cNvCxnSpPr/>
          <p:nvPr/>
        </p:nvCxnSpPr>
        <p:spPr>
          <a:xfrm flipV="1">
            <a:off x="2927648" y="3789040"/>
            <a:ext cx="5976664" cy="79208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flipV="1">
            <a:off x="10128448" y="2780928"/>
            <a:ext cx="936104" cy="464969"/>
          </a:xfrm>
          <a:prstGeom prst="straightConnector1">
            <a:avLst/>
          </a:prstGeom>
          <a:ln w="28575">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填报范围（</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BJJ204-4</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 name="文本框 2"/>
          <p:cNvSpPr txBox="1"/>
          <p:nvPr/>
        </p:nvSpPr>
        <p:spPr>
          <a:xfrm>
            <a:off x="331470" y="1534358"/>
            <a:ext cx="11067216" cy="4063933"/>
          </a:xfrm>
          <a:prstGeom prst="rect">
            <a:avLst/>
          </a:prstGeom>
          <a:noFill/>
        </p:spPr>
        <p:txBody>
          <a:bodyPr wrap="square" rtlCol="0">
            <a:spAutoFit/>
          </a:bodyPr>
          <a:lstStyle/>
          <a:p>
            <a:pPr algn="just" fontAlgn="auto">
              <a:lnSpc>
                <a:spcPct val="150000"/>
              </a:lnSpc>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辖区内规模以上金融业法人单位及从事互联网金融业务的其他法人单位。</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存贷款业务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由银行、财务公司、小额贷款公司、汽车金融公司、信托公司、消费金融公司等</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有存、贷款业务的金融机构</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不包含典当</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基金业务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由基金管理公司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672</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673</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、投资公司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676</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期货业务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由期货公司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674</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典当业务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由典当公司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6633</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融资租赁业务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由租赁公司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6631</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填报范围（</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BJJ204-4</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 name="文本框 2"/>
          <p:cNvSpPr txBox="1"/>
          <p:nvPr/>
        </p:nvSpPr>
        <p:spPr>
          <a:xfrm>
            <a:off x="390272" y="1617946"/>
            <a:ext cx="10602272" cy="3486852"/>
          </a:xfrm>
          <a:prstGeom prst="rect">
            <a:avLst/>
          </a:prstGeom>
          <a:noFill/>
        </p:spPr>
        <p:txBody>
          <a:bodyPr wrap="square" rtlCol="0">
            <a:spAutoFit/>
          </a:bodyPr>
          <a:lstStyle/>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第三方支付业务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由第三方支付公司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6930</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担保业务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由担保公司</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6999</a:t>
            </a:r>
            <a:r>
              <a:rPr lang="zh-CN" altLang="en-US" sz="25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银行业务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由银行总行填报；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保险业务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由保险总公司、在京保险分公司填报；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fontAlgn="auto">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其他业务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由在京银行分行、证券公司、保险中介公司、理财公司、基金销售公司、投资公司、信托公司、财务公司等有相关业务公司填报。</a:t>
            </a:r>
            <a:endParaRPr 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54193" y="1502094"/>
            <a:ext cx="10502817" cy="1746440"/>
          </a:xfrm>
          <a:prstGeom prst="rect">
            <a:avLst/>
          </a:prstGeom>
          <a:noFill/>
        </p:spPr>
        <p:txBody>
          <a:bodyPr wrap="square" rtlCol="0">
            <a:spAutoFit/>
          </a:bodyPr>
          <a:lstStyle/>
          <a:p>
            <a:pPr>
              <a:lnSpc>
                <a:spcPct val="125000"/>
              </a:lnSpc>
            </a:pPr>
            <a:r>
              <a:rPr lang="en-US" altLang="zh-CN" sz="2200" dirty="0"/>
              <a:t>1</a:t>
            </a:r>
            <a:r>
              <a:rPr lang="zh-CN" altLang="en-US" sz="2200" dirty="0"/>
              <a:t>、存贷款业务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吸收各项存款余额：指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住户、企业、财政部门以及保险公司在金融机构的活期存款、定期存款、保证金存款、临时性存款及应解汇款等各类存款的余额。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sym typeface="+mn-ea"/>
              </a:rPr>
              <a:t>“其中：人民币”：指</a:t>
            </a:r>
            <a:r>
              <a:rPr lang="zh-CN" altLang="en-US" sz="2200" dirty="0">
                <a:solidFill>
                  <a:srgbClr val="00B050"/>
                </a:solidFill>
                <a:latin typeface="微软雅黑" panose="020B0503020204020204" pitchFamily="34" charset="-122"/>
                <a:sym typeface="+mn-ea"/>
              </a:rPr>
              <a:t>报告期末</a:t>
            </a:r>
            <a:r>
              <a:rPr lang="zh-CN" altLang="en-US" sz="2200" dirty="0">
                <a:latin typeface="微软雅黑" panose="020B0503020204020204" pitchFamily="34" charset="-122"/>
                <a:sym typeface="+mn-ea"/>
              </a:rPr>
              <a:t>吸收各项存款余额中人民币存款余额。</a:t>
            </a:r>
            <a:endParaRPr lang="en-US" altLang="zh-CN" sz="2200" dirty="0">
              <a:latin typeface="微软雅黑" panose="020B0503020204020204" pitchFamily="34" charset="-122"/>
              <a:sym typeface="+mn-ea"/>
            </a:endParaRPr>
          </a:p>
        </p:txBody>
      </p:sp>
      <p:pic>
        <p:nvPicPr>
          <p:cNvPr id="7" name="图片 6"/>
          <p:cNvPicPr>
            <a:picLocks noChangeAspect="1"/>
          </p:cNvPicPr>
          <p:nvPr/>
        </p:nvPicPr>
        <p:blipFill>
          <a:blip r:embed="rId5"/>
          <a:stretch>
            <a:fillRect/>
          </a:stretch>
        </p:blipFill>
        <p:spPr>
          <a:xfrm>
            <a:off x="4871864" y="3652443"/>
            <a:ext cx="6993542" cy="2444110"/>
          </a:xfrm>
          <a:prstGeom prst="rect">
            <a:avLst/>
          </a:prstGeom>
        </p:spPr>
      </p:pic>
      <p:sp>
        <p:nvSpPr>
          <p:cNvPr id="11" name="文本框 10"/>
          <p:cNvSpPr txBox="1"/>
          <p:nvPr/>
        </p:nvSpPr>
        <p:spPr>
          <a:xfrm>
            <a:off x="356362" y="3673731"/>
            <a:ext cx="4248472" cy="2400657"/>
          </a:xfrm>
          <a:prstGeom prst="rect">
            <a:avLst/>
          </a:prstGeom>
          <a:noFill/>
        </p:spPr>
        <p:txBody>
          <a:bodyPr wrap="square" rtlCol="0">
            <a:spAutoFit/>
          </a:bodyPr>
          <a:lstStyle/>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与人民银行统计口径相同。</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填报时，银行类金融机构按上报人民银行口径报送。</a:t>
            </a:r>
            <a:endParaRPr lang="en-US" altLang="zh-CN" sz="2200" dirty="0">
              <a:solidFill>
                <a:srgbClr val="FF0000"/>
              </a:solidFill>
              <a:latin typeface="微软雅黑" panose="020B0503020204020204" pitchFamily="34" charset="-122"/>
              <a:sym typeface="+mn-ea"/>
            </a:endParaRPr>
          </a:p>
          <a:p>
            <a:pPr marL="342900" indent="-342900">
              <a:lnSpc>
                <a:spcPct val="125000"/>
              </a:lnSpc>
              <a:buFont typeface="Arial" panose="020B0604020202020204" pitchFamily="34" charset="0"/>
              <a:buChar char="•"/>
            </a:pPr>
            <a:r>
              <a:rPr lang="zh-CN" altLang="en-US" sz="2200" dirty="0">
                <a:solidFill>
                  <a:srgbClr val="FF0000"/>
                </a:solidFill>
              </a:rPr>
              <a:t>小额贷款公司不能吸收存款。</a:t>
            </a:r>
            <a:endParaRPr lang="en-US" altLang="zh-CN" sz="2200" dirty="0">
              <a:solidFill>
                <a:srgbClr val="FF0000"/>
              </a:solidFill>
            </a:endParaRPr>
          </a:p>
          <a:p>
            <a:pPr marL="342900" indent="-342900">
              <a:buFont typeface="Arial" panose="020B0604020202020204" pitchFamily="34" charset="0"/>
              <a:buChar char="•"/>
            </a:pPr>
            <a:r>
              <a:rPr lang="zh-CN" altLang="en-US" sz="2200" dirty="0">
                <a:solidFill>
                  <a:srgbClr val="FF0000"/>
                </a:solidFill>
              </a:rPr>
              <a:t>总行只填报本级发放的存贷款。</a:t>
            </a:r>
          </a:p>
          <a:p>
            <a:endParaRPr lang="zh-CN" altLang="en-US" dirty="0"/>
          </a:p>
        </p:txBody>
      </p:sp>
      <p:sp>
        <p:nvSpPr>
          <p:cNvPr id="13" name="矩形 12"/>
          <p:cNvSpPr/>
          <p:nvPr/>
        </p:nvSpPr>
        <p:spPr>
          <a:xfrm>
            <a:off x="6600056" y="3717032"/>
            <a:ext cx="2010544" cy="6418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49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54193" y="1502094"/>
            <a:ext cx="10502817" cy="1746440"/>
          </a:xfrm>
          <a:prstGeom prst="rect">
            <a:avLst/>
          </a:prstGeom>
          <a:noFill/>
        </p:spPr>
        <p:txBody>
          <a:bodyPr wrap="square" rtlCol="0">
            <a:spAutoFit/>
          </a:bodyPr>
          <a:lstStyle/>
          <a:p>
            <a:pPr>
              <a:lnSpc>
                <a:spcPct val="125000"/>
              </a:lnSpc>
            </a:pPr>
            <a:r>
              <a:rPr lang="en-US" altLang="zh-CN" sz="2200" dirty="0"/>
              <a:t>1</a:t>
            </a:r>
            <a:r>
              <a:rPr lang="zh-CN" altLang="en-US" sz="2200" dirty="0"/>
              <a:t>、存贷款业务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发放各项贷款余额：指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金融机构向企业、个人、机关团体、境外单位以贷款、票据贴现、垫款、融资租赁等方式提供的融资余额。 </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sym typeface="+mn-ea"/>
              </a:rPr>
              <a:t>“其中：人民币”：指</a:t>
            </a:r>
            <a:r>
              <a:rPr lang="zh-CN" altLang="en-US" sz="2200" dirty="0">
                <a:solidFill>
                  <a:srgbClr val="00B050"/>
                </a:solidFill>
                <a:latin typeface="微软雅黑" panose="020B0503020204020204" pitchFamily="34" charset="-122"/>
                <a:sym typeface="+mn-ea"/>
              </a:rPr>
              <a:t>报告期末</a:t>
            </a:r>
            <a:r>
              <a:rPr lang="zh-CN" altLang="en-US" sz="2200" dirty="0">
                <a:latin typeface="微软雅黑" panose="020B0503020204020204" pitchFamily="34" charset="-122"/>
                <a:sym typeface="+mn-ea"/>
              </a:rPr>
              <a:t>发放各项贷款余额中人民币贷款余额。</a:t>
            </a:r>
            <a:endParaRPr lang="en-US" altLang="zh-CN" sz="2200" dirty="0">
              <a:latin typeface="微软雅黑" panose="020B0503020204020204" pitchFamily="34" charset="-122"/>
              <a:sym typeface="+mn-ea"/>
            </a:endParaRPr>
          </a:p>
        </p:txBody>
      </p:sp>
      <p:pic>
        <p:nvPicPr>
          <p:cNvPr id="7" name="图片 6"/>
          <p:cNvPicPr>
            <a:picLocks noChangeAspect="1"/>
          </p:cNvPicPr>
          <p:nvPr/>
        </p:nvPicPr>
        <p:blipFill>
          <a:blip r:embed="rId5"/>
          <a:stretch>
            <a:fillRect/>
          </a:stretch>
        </p:blipFill>
        <p:spPr>
          <a:xfrm>
            <a:off x="4871864" y="3652443"/>
            <a:ext cx="6993542" cy="2444110"/>
          </a:xfrm>
          <a:prstGeom prst="rect">
            <a:avLst/>
          </a:prstGeom>
        </p:spPr>
      </p:pic>
      <p:sp>
        <p:nvSpPr>
          <p:cNvPr id="11" name="文本框 10"/>
          <p:cNvSpPr txBox="1"/>
          <p:nvPr/>
        </p:nvSpPr>
        <p:spPr>
          <a:xfrm>
            <a:off x="354193" y="3652443"/>
            <a:ext cx="4032448" cy="2452916"/>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填报时，</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银行类金融机构</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按上报人民银行口径报送。</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sym typeface="+mn-ea"/>
              </a:rPr>
              <a:t>其他金融机构</a:t>
            </a:r>
            <a:r>
              <a:rPr lang="zh-CN" altLang="en-US" sz="2500" dirty="0">
                <a:latin typeface="微软雅黑" panose="020B0503020204020204" pitchFamily="34" charset="-122"/>
                <a:sym typeface="+mn-ea"/>
              </a:rPr>
              <a:t>按实际发生报送。</a:t>
            </a:r>
            <a:endParaRPr lang="en-US" altLang="zh-CN" sz="2500" dirty="0">
              <a:latin typeface="微软雅黑" panose="020B0503020204020204" pitchFamily="34" charset="-122"/>
              <a:sym typeface="+mn-ea"/>
            </a:endParaRP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sym typeface="+mn-ea"/>
              </a:rPr>
              <a:t>信托公司按表内口径报送。</a:t>
            </a:r>
            <a:endParaRPr lang="en-US" altLang="zh-CN" sz="2500" dirty="0">
              <a:latin typeface="微软雅黑" panose="020B0503020204020204" pitchFamily="34" charset="-122"/>
              <a:sym typeface="+mn-ea"/>
            </a:endParaRPr>
          </a:p>
        </p:txBody>
      </p:sp>
      <p:sp>
        <p:nvSpPr>
          <p:cNvPr id="13" name="矩形 12"/>
          <p:cNvSpPr/>
          <p:nvPr/>
        </p:nvSpPr>
        <p:spPr>
          <a:xfrm>
            <a:off x="6600056" y="4371214"/>
            <a:ext cx="2010544" cy="6418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二</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修订内容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3" name="文本框 2"/>
          <p:cNvSpPr txBox="1"/>
          <p:nvPr/>
        </p:nvSpPr>
        <p:spPr>
          <a:xfrm>
            <a:off x="397597" y="1703388"/>
            <a:ext cx="10009112" cy="3247877"/>
          </a:xfrm>
          <a:prstGeom prst="rect">
            <a:avLst/>
          </a:prstGeom>
          <a:noFill/>
        </p:spPr>
        <p:txBody>
          <a:bodyPr wrap="square" rtlCol="0">
            <a:spAutoFit/>
          </a:bodyPr>
          <a:lstStyle/>
          <a:p>
            <a:pPr marL="457200" indent="-457200" algn="just" fontAlgn="auto">
              <a:lnSpc>
                <a:spcPct val="150000"/>
              </a:lnSpc>
              <a:buFont typeface="Arial" panose="020B0604020202020204" pitchFamily="34" charset="0"/>
              <a:buChar char="•"/>
            </a:pP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制度进行</a:t>
            </a:r>
            <a:r>
              <a:rPr lang="zh-CN" altLang="en-US" sz="28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修订</a:t>
            </a:r>
            <a:endPar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914400" lvl="1" indent="-457200" algn="just" fontAlgn="auto">
              <a:lnSpc>
                <a:spcPct val="150000"/>
              </a:lnSpc>
              <a:buFont typeface="Wingdings" panose="05000000000000000000" charset="0"/>
              <a:buChar char="Ø"/>
            </a:pPr>
            <a:r>
              <a:rPr lang="en-US" altLang="zh-CN" sz="28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证券经营机构业务情况</a:t>
            </a:r>
            <a:r>
              <a:rPr lang="en-US" altLang="zh-CN" sz="28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en-US" altLang="zh-CN" sz="2800" dirty="0">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表）中增加“</a:t>
            </a:r>
            <a:r>
              <a:rPr lang="zh-CN" altLang="en-US"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上年同期本月</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上年同期</a:t>
            </a:r>
            <a:r>
              <a:rPr lang="en-US" altLang="zh-CN"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1-</a:t>
            </a:r>
            <a:r>
              <a:rPr lang="zh-CN" altLang="en-US"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本月</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”指标。</a:t>
            </a:r>
          </a:p>
          <a:p>
            <a:pPr marL="914400" lvl="1" indent="-457200" algn="just" fontAlgn="auto">
              <a:lnSpc>
                <a:spcPct val="150000"/>
              </a:lnSpc>
              <a:buFont typeface="Wingdings" panose="05000000000000000000" charset="0"/>
              <a:buChar char="Ø"/>
            </a:pP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报送日期：</a:t>
            </a:r>
          </a:p>
          <a:p>
            <a:pPr marL="1371600" lvl="2" indent="-457200" algn="just" fontAlgn="auto">
              <a:lnSpc>
                <a:spcPct val="150000"/>
              </a:lnSpc>
              <a:buFont typeface="Wingdings" panose="05000000000000000000" charset="0"/>
              <a:buChar char="ü"/>
            </a:pP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报送单位月报报送时间为</a:t>
            </a:r>
            <a:r>
              <a:rPr lang="zh-CN" altLang="en-US" sz="28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月后12日18:00前</a:t>
            </a:r>
            <a:r>
              <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rPr>
              <a:t>网上填报</a:t>
            </a:r>
            <a:r>
              <a:rPr lang="zh-CN" altLang="en-US" sz="2800" dirty="0">
                <a:latin typeface="微软雅黑" panose="020B0503020204020204" pitchFamily="34" charset="-122"/>
                <a:cs typeface="黑体" panose="02010609060101010101" pitchFamily="49" charset="-122"/>
                <a:sym typeface="+mn-ea"/>
              </a:rPr>
              <a:t>。</a:t>
            </a:r>
            <a:endParaRPr lang="zh-CN" altLang="en-US" sz="28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26594" y="1440455"/>
            <a:ext cx="10502817" cy="1323247"/>
          </a:xfrm>
          <a:prstGeom prst="rect">
            <a:avLst/>
          </a:prstGeom>
          <a:noFill/>
        </p:spPr>
        <p:txBody>
          <a:bodyPr wrap="square" rtlCol="0">
            <a:spAutoFit/>
          </a:bodyPr>
          <a:lstStyle/>
          <a:p>
            <a:pPr>
              <a:lnSpc>
                <a:spcPct val="125000"/>
              </a:lnSpc>
            </a:pPr>
            <a:r>
              <a:rPr lang="en-US" altLang="zh-CN" sz="2200" dirty="0"/>
              <a:t>1</a:t>
            </a:r>
            <a:r>
              <a:rPr lang="zh-CN" altLang="en-US" sz="2200" dirty="0"/>
              <a:t>、存贷款业务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小微企业贷款：指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发放各项贷款余额中对小微型企业的贷款余额。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sym typeface="+mn-ea"/>
              </a:rPr>
              <a:t>个人消费贷款：指</a:t>
            </a:r>
            <a:r>
              <a:rPr lang="zh-CN" altLang="en-US" sz="2200" dirty="0">
                <a:solidFill>
                  <a:srgbClr val="00B050"/>
                </a:solidFill>
                <a:latin typeface="微软雅黑" panose="020B0503020204020204" pitchFamily="34" charset="-122"/>
                <a:sym typeface="+mn-ea"/>
              </a:rPr>
              <a:t>报告期末</a:t>
            </a:r>
            <a:r>
              <a:rPr lang="zh-CN" altLang="en-US" sz="2200" dirty="0">
                <a:latin typeface="微软雅黑" panose="020B0503020204020204" pitchFamily="34" charset="-122"/>
                <a:sym typeface="+mn-ea"/>
              </a:rPr>
              <a:t>发放各项贷款余额中对个人消费的贷款余额。</a:t>
            </a:r>
            <a:endParaRPr lang="en-US" altLang="zh-CN" sz="2200" dirty="0">
              <a:latin typeface="微软雅黑" panose="020B0503020204020204" pitchFamily="34" charset="-122"/>
              <a:sym typeface="+mn-ea"/>
            </a:endParaRPr>
          </a:p>
        </p:txBody>
      </p:sp>
      <p:pic>
        <p:nvPicPr>
          <p:cNvPr id="7" name="图片 6"/>
          <p:cNvPicPr>
            <a:picLocks noChangeAspect="1"/>
          </p:cNvPicPr>
          <p:nvPr/>
        </p:nvPicPr>
        <p:blipFill>
          <a:blip r:embed="rId5"/>
          <a:stretch>
            <a:fillRect/>
          </a:stretch>
        </p:blipFill>
        <p:spPr>
          <a:xfrm>
            <a:off x="4854666" y="3472124"/>
            <a:ext cx="6993542" cy="2444110"/>
          </a:xfrm>
          <a:prstGeom prst="rect">
            <a:avLst/>
          </a:prstGeom>
        </p:spPr>
      </p:pic>
      <p:sp>
        <p:nvSpPr>
          <p:cNvPr id="11" name="文本框 10"/>
          <p:cNvSpPr txBox="1"/>
          <p:nvPr/>
        </p:nvSpPr>
        <p:spPr>
          <a:xfrm>
            <a:off x="316722" y="3227271"/>
            <a:ext cx="4032448" cy="2933816"/>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小微企业贷款包括个体工商户贷款。</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sym typeface="+mn-ea"/>
              </a:rPr>
              <a:t>个人消费贷款包括个人住房贷款、汽车贷款、助学贷款和其他贷款，</a:t>
            </a:r>
            <a:r>
              <a:rPr lang="zh-CN" altLang="en-US" sz="2500" dirty="0">
                <a:solidFill>
                  <a:srgbClr val="FF0000"/>
                </a:solidFill>
                <a:latin typeface="微软雅黑" panose="020B0503020204020204" pitchFamily="34" charset="-122"/>
                <a:sym typeface="+mn-ea"/>
              </a:rPr>
              <a:t>不包括个人经营性贷款</a:t>
            </a:r>
            <a:r>
              <a:rPr lang="zh-CN" altLang="en-US" sz="2500" dirty="0">
                <a:latin typeface="微软雅黑" panose="020B0503020204020204" pitchFamily="34" charset="-122"/>
                <a:sym typeface="+mn-ea"/>
              </a:rPr>
              <a:t>。</a:t>
            </a:r>
            <a:endParaRPr lang="en-US" altLang="zh-CN" sz="2500" dirty="0">
              <a:latin typeface="微软雅黑" panose="020B0503020204020204" pitchFamily="34" charset="-122"/>
              <a:sym typeface="+mn-ea"/>
            </a:endParaRPr>
          </a:p>
        </p:txBody>
      </p:sp>
      <p:sp>
        <p:nvSpPr>
          <p:cNvPr id="13" name="矩形 12"/>
          <p:cNvSpPr/>
          <p:nvPr/>
        </p:nvSpPr>
        <p:spPr>
          <a:xfrm>
            <a:off x="6587241" y="4866131"/>
            <a:ext cx="3528392" cy="64180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479376" y="1463077"/>
            <a:ext cx="10502817" cy="900055"/>
          </a:xfrm>
          <a:prstGeom prst="rect">
            <a:avLst/>
          </a:prstGeom>
          <a:noFill/>
        </p:spPr>
        <p:txBody>
          <a:bodyPr wrap="square" rtlCol="0">
            <a:spAutoFit/>
          </a:bodyPr>
          <a:lstStyle/>
          <a:p>
            <a:pPr>
              <a:lnSpc>
                <a:spcPct val="125000"/>
              </a:lnSpc>
            </a:pPr>
            <a:r>
              <a:rPr lang="en-US" altLang="zh-CN" sz="2200" dirty="0"/>
              <a:t>1</a:t>
            </a:r>
            <a:r>
              <a:rPr lang="zh-CN" altLang="en-US" sz="2200" dirty="0"/>
              <a:t>、存贷款业务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贷款累计发放额：指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金融机构累计发放各项贷款的金额。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pic>
        <p:nvPicPr>
          <p:cNvPr id="7" name="图片 6"/>
          <p:cNvPicPr>
            <a:picLocks noChangeAspect="1"/>
          </p:cNvPicPr>
          <p:nvPr/>
        </p:nvPicPr>
        <p:blipFill>
          <a:blip r:embed="rId5"/>
          <a:stretch>
            <a:fillRect/>
          </a:stretch>
        </p:blipFill>
        <p:spPr>
          <a:xfrm>
            <a:off x="5113829" y="2950813"/>
            <a:ext cx="6993542" cy="2444110"/>
          </a:xfrm>
          <a:prstGeom prst="rect">
            <a:avLst/>
          </a:prstGeom>
        </p:spPr>
      </p:pic>
      <p:sp>
        <p:nvSpPr>
          <p:cNvPr id="11" name="文本框 10"/>
          <p:cNvSpPr txBox="1"/>
          <p:nvPr/>
        </p:nvSpPr>
        <p:spPr>
          <a:xfrm>
            <a:off x="467975" y="2699422"/>
            <a:ext cx="4032448" cy="3414717"/>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统计口径为</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当年累计发放额</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，容易错填为</a:t>
            </a:r>
            <a:r>
              <a:rPr lang="zh-CN" altLang="en-US" sz="25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自成立以来的贷款发放额</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或</a:t>
            </a:r>
            <a:r>
              <a:rPr lang="zh-CN" altLang="en-US" sz="25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当季发放</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的贷款数额。</a:t>
            </a: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出现</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负数</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时需核实。</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直接用期末余额减期初余额是错误的。</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869593" y="5013446"/>
            <a:ext cx="1741007" cy="3539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128106" y="2965768"/>
            <a:ext cx="6406669" cy="250486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3639" y="1597713"/>
            <a:ext cx="10502817" cy="900055"/>
          </a:xfrm>
          <a:prstGeom prst="rect">
            <a:avLst/>
          </a:prstGeom>
          <a:noFill/>
        </p:spPr>
        <p:txBody>
          <a:bodyPr wrap="square" rtlCol="0">
            <a:spAutoFit/>
          </a:bodyPr>
          <a:lstStyle/>
          <a:p>
            <a:pPr>
              <a:lnSpc>
                <a:spcPct val="125000"/>
              </a:lnSpc>
            </a:pPr>
            <a:r>
              <a:rPr lang="en-US" altLang="zh-CN" sz="2200" dirty="0"/>
              <a:t>2</a:t>
            </a:r>
            <a:r>
              <a:rPr lang="zh-CN" altLang="en-US" sz="2200" dirty="0"/>
              <a:t>、基金业务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管理基金只数：指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金融机构作为基金管理人管理的基金只数。</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1" name="文本框 10"/>
          <p:cNvSpPr txBox="1"/>
          <p:nvPr/>
        </p:nvSpPr>
        <p:spPr>
          <a:xfrm>
            <a:off x="407368" y="2756348"/>
            <a:ext cx="4032448" cy="1491114"/>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报告期末时点数。</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公募</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基金和</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私募</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基金。</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只算</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备案成功</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的只数。</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744072" y="2965169"/>
            <a:ext cx="1741007" cy="3192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25096" y="2863586"/>
            <a:ext cx="2082552" cy="79208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箭头连接符 9"/>
          <p:cNvCxnSpPr/>
          <p:nvPr/>
        </p:nvCxnSpPr>
        <p:spPr>
          <a:xfrm flipH="1">
            <a:off x="4420937" y="3405699"/>
            <a:ext cx="2173439" cy="142063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05643" y="4543076"/>
            <a:ext cx="4032448" cy="1010213"/>
          </a:xfrm>
          <a:prstGeom prst="rect">
            <a:avLst/>
          </a:prstGeom>
          <a:noFill/>
        </p:spPr>
        <p:txBody>
          <a:bodyPr wrap="square" rtlCol="0">
            <a:spAutoFit/>
          </a:bodyPr>
          <a:lstStyle/>
          <a:p>
            <a:pPr marL="342900" indent="-342900">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管理基金只数和管理基金规模必须同时填报。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128106" y="2965768"/>
            <a:ext cx="6406669" cy="250486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3639" y="1597713"/>
            <a:ext cx="10502817" cy="900055"/>
          </a:xfrm>
          <a:prstGeom prst="rect">
            <a:avLst/>
          </a:prstGeom>
          <a:noFill/>
        </p:spPr>
        <p:txBody>
          <a:bodyPr wrap="square" rtlCol="0">
            <a:spAutoFit/>
          </a:bodyPr>
          <a:lstStyle/>
          <a:p>
            <a:pPr>
              <a:lnSpc>
                <a:spcPct val="125000"/>
              </a:lnSpc>
            </a:pPr>
            <a:r>
              <a:rPr lang="en-US" altLang="zh-CN" sz="2200" dirty="0"/>
              <a:t>2</a:t>
            </a:r>
            <a:r>
              <a:rPr lang="zh-CN" altLang="en-US" sz="2200" dirty="0"/>
              <a:t>、基金业务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管理基金规模：指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金融机构作为基金管理人所管理的基金的规模。</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1" name="文本框 10"/>
          <p:cNvSpPr txBox="1"/>
          <p:nvPr/>
        </p:nvSpPr>
        <p:spPr>
          <a:xfrm>
            <a:off x="339254" y="2519471"/>
            <a:ext cx="4032448" cy="3895618"/>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报告期末时点数。</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公募基金</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按</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市值</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私募基金</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根据实际情况填报：若掌握市值按市值填报，不掌握市值按实缴金额或净资产填报。</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发生实缴退回情况应做相应扣减。</a:t>
            </a:r>
          </a:p>
        </p:txBody>
      </p:sp>
      <p:sp>
        <p:nvSpPr>
          <p:cNvPr id="13" name="矩形 12"/>
          <p:cNvSpPr/>
          <p:nvPr/>
        </p:nvSpPr>
        <p:spPr>
          <a:xfrm>
            <a:off x="6744072" y="3309439"/>
            <a:ext cx="2232248" cy="8846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128106" y="3131178"/>
            <a:ext cx="6406669" cy="250486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3639" y="1597713"/>
            <a:ext cx="10502817" cy="1323247"/>
          </a:xfrm>
          <a:prstGeom prst="rect">
            <a:avLst/>
          </a:prstGeom>
          <a:noFill/>
        </p:spPr>
        <p:txBody>
          <a:bodyPr wrap="square" rtlCol="0">
            <a:spAutoFit/>
          </a:bodyPr>
          <a:lstStyle/>
          <a:p>
            <a:pPr>
              <a:lnSpc>
                <a:spcPct val="125000"/>
              </a:lnSpc>
            </a:pPr>
            <a:r>
              <a:rPr lang="en-US" altLang="zh-CN" sz="2200" dirty="0"/>
              <a:t>2</a:t>
            </a:r>
            <a:r>
              <a:rPr lang="zh-CN" altLang="en-US" sz="2200" dirty="0"/>
              <a:t>、基金业务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基金发行额：指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金融机构通过各种渠道（包括</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直销和代销</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渠道）发售各类基金的金额。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1" name="文本框 10"/>
          <p:cNvSpPr txBox="1"/>
          <p:nvPr/>
        </p:nvSpPr>
        <p:spPr>
          <a:xfrm>
            <a:off x="336590" y="3183125"/>
            <a:ext cx="4032448" cy="2452916"/>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包括</a:t>
            </a:r>
            <a:r>
              <a:rPr lang="zh-CN" altLang="en-US" sz="2500" dirty="0">
                <a:latin typeface="微软雅黑" panose="020B0503020204020204" pitchFamily="34" charset="-122"/>
                <a:cs typeface="黑体" panose="02010609060101010101" pitchFamily="49" charset="-122"/>
                <a:sym typeface="+mn-ea"/>
              </a:rPr>
              <a:t>公募发行额和私募基金募集资金。</a:t>
            </a:r>
            <a:endParaRPr lang="en-US" altLang="zh-CN" sz="2500" dirty="0">
              <a:latin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由基金管理公司统一填报全部基金发行额数据，包括直销和代销渠道的数据。</a:t>
            </a:r>
          </a:p>
        </p:txBody>
      </p:sp>
      <p:sp>
        <p:nvSpPr>
          <p:cNvPr id="13" name="矩形 12"/>
          <p:cNvSpPr/>
          <p:nvPr/>
        </p:nvSpPr>
        <p:spPr>
          <a:xfrm>
            <a:off x="6744072" y="4381178"/>
            <a:ext cx="2232248" cy="8846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128106" y="3131178"/>
            <a:ext cx="6406669" cy="250486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3639" y="1597713"/>
            <a:ext cx="10502817" cy="1323247"/>
          </a:xfrm>
          <a:prstGeom prst="rect">
            <a:avLst/>
          </a:prstGeom>
          <a:noFill/>
        </p:spPr>
        <p:txBody>
          <a:bodyPr wrap="square" rtlCol="0">
            <a:spAutoFit/>
          </a:bodyPr>
          <a:lstStyle/>
          <a:p>
            <a:pPr>
              <a:lnSpc>
                <a:spcPct val="125000"/>
              </a:lnSpc>
            </a:pPr>
            <a:r>
              <a:rPr lang="en-US" altLang="zh-CN" sz="2200" dirty="0"/>
              <a:t>2</a:t>
            </a:r>
            <a:r>
              <a:rPr lang="zh-CN" altLang="en-US" sz="2200" dirty="0"/>
              <a:t>、基金业务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网上基金销售额：指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金融机构利用</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互联网平台或移动网络</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等渠道（包括</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直销和代销</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渠道）发售各类基金产品的金额。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1" name="文本框 10"/>
          <p:cNvSpPr txBox="1"/>
          <p:nvPr/>
        </p:nvSpPr>
        <p:spPr>
          <a:xfrm>
            <a:off x="407368" y="3252403"/>
            <a:ext cx="4320480"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行业代码</a:t>
            </a:r>
            <a:r>
              <a:rPr lang="en-US" altLang="zh-CN" sz="2500" dirty="0">
                <a:solidFill>
                  <a:srgbClr val="FF0000"/>
                </a:solidFill>
                <a:latin typeface="微软雅黑" panose="020B0503020204020204" pitchFamily="34" charset="-122"/>
                <a:cs typeface="黑体" panose="02010609060101010101" pitchFamily="49" charset="-122"/>
                <a:sym typeface="+mn-ea"/>
              </a:rPr>
              <a:t>6790</a:t>
            </a:r>
            <a:r>
              <a:rPr lang="zh-CN" altLang="en-US" sz="2500" dirty="0">
                <a:latin typeface="微软雅黑" panose="020B0503020204020204" pitchFamily="34" charset="-122"/>
                <a:cs typeface="黑体" panose="02010609060101010101" pitchFamily="49" charset="-122"/>
                <a:sym typeface="+mn-ea"/>
              </a:rPr>
              <a:t>的基金销售公司不填写该指标。</a:t>
            </a:r>
            <a:endPar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6744072" y="5259352"/>
            <a:ext cx="2232248" cy="30778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5060273" y="3583857"/>
            <a:ext cx="6456950" cy="1323246"/>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703388"/>
            <a:ext cx="10711794" cy="1746440"/>
          </a:xfrm>
          <a:prstGeom prst="rect">
            <a:avLst/>
          </a:prstGeom>
          <a:noFill/>
        </p:spPr>
        <p:txBody>
          <a:bodyPr wrap="square" rtlCol="0">
            <a:spAutoFit/>
          </a:bodyPr>
          <a:lstStyle/>
          <a:p>
            <a:pPr>
              <a:lnSpc>
                <a:spcPct val="125000"/>
              </a:lnSpc>
            </a:pPr>
            <a:r>
              <a:rPr lang="en-US" altLang="zh-CN" sz="2200" dirty="0"/>
              <a:t>3</a:t>
            </a:r>
            <a:r>
              <a:rPr lang="zh-CN" altLang="en-US" sz="2200" dirty="0"/>
              <a:t>、期货业务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期货累计成交金额：指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投资者在各期货交易场所买卖期货合约的成交金额。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期货累计成交量：指</a:t>
            </a:r>
            <a:r>
              <a:rPr lang="zh-CN" altLang="en-US" sz="2200" dirty="0">
                <a:solidFill>
                  <a:srgbClr val="0070C0"/>
                </a:solidFill>
                <a:latin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cs typeface="黑体" panose="02010609060101010101" pitchFamily="49" charset="-122"/>
                <a:sym typeface="+mn-ea"/>
              </a:rPr>
              <a:t>投资者在各期货交易场所买卖期货合约的</a:t>
            </a:r>
            <a:r>
              <a:rPr lang="zh-CN" altLang="en-US" sz="2200" dirty="0">
                <a:solidFill>
                  <a:srgbClr val="FF0000"/>
                </a:solidFill>
                <a:latin typeface="微软雅黑" panose="020B0503020204020204" pitchFamily="34" charset="-122"/>
                <a:cs typeface="黑体" panose="02010609060101010101" pitchFamily="49" charset="-122"/>
                <a:sym typeface="+mn-ea"/>
              </a:rPr>
              <a:t>成交手数</a:t>
            </a:r>
            <a:r>
              <a:rPr lang="zh-CN" altLang="en-US" sz="2200" dirty="0">
                <a:latin typeface="微软雅黑" panose="020B0503020204020204" pitchFamily="34" charset="-122"/>
                <a:cs typeface="黑体" panose="02010609060101010101" pitchFamily="49" charset="-122"/>
                <a:sym typeface="+mn-ea"/>
              </a:rPr>
              <a:t>。</a:t>
            </a:r>
            <a:endParaRPr lang="en-US" altLang="zh-CN" sz="2200" dirty="0">
              <a:latin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10056440" y="4281297"/>
            <a:ext cx="720080" cy="6177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72064" y="3628465"/>
            <a:ext cx="1800200" cy="127060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1470" y="3628465"/>
            <a:ext cx="4320480"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注意成交量单位为“手”。</a:t>
            </a:r>
            <a:endPar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a:stretch>
            <a:fillRect/>
          </a:stretch>
        </p:blipFill>
        <p:spPr>
          <a:xfrm>
            <a:off x="5128112" y="3867410"/>
            <a:ext cx="6964976" cy="110388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703388"/>
            <a:ext cx="10711794" cy="900055"/>
          </a:xfrm>
          <a:prstGeom prst="rect">
            <a:avLst/>
          </a:prstGeom>
          <a:noFill/>
        </p:spPr>
        <p:txBody>
          <a:bodyPr wrap="square" rtlCol="0">
            <a:spAutoFit/>
          </a:bodyPr>
          <a:lstStyle/>
          <a:p>
            <a:pPr>
              <a:lnSpc>
                <a:spcPct val="125000"/>
              </a:lnSpc>
            </a:pPr>
            <a:r>
              <a:rPr lang="en-US" altLang="zh-CN" sz="2200" dirty="0"/>
              <a:t>4</a:t>
            </a:r>
            <a:r>
              <a:rPr lang="zh-CN" altLang="en-US" sz="2200" dirty="0"/>
              <a:t>、典当业务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典当笔数：</a:t>
            </a:r>
            <a:r>
              <a:rPr lang="zh-CN" altLang="en-US" sz="22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sym typeface="+mn-ea"/>
              </a:rPr>
              <a:t>报告期</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从事典当业务发生的开票笔数。</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3" name="矩形 12"/>
          <p:cNvSpPr/>
          <p:nvPr/>
        </p:nvSpPr>
        <p:spPr>
          <a:xfrm>
            <a:off x="10488488" y="3924995"/>
            <a:ext cx="720080" cy="29269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888088" y="3932894"/>
            <a:ext cx="1800200" cy="3632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1470" y="2706114"/>
            <a:ext cx="5815957"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含新当开票笔数和续当开票笔数。</a:t>
            </a:r>
            <a:endPar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6" name="文本框 15"/>
          <p:cNvSpPr txBox="1"/>
          <p:nvPr/>
        </p:nvSpPr>
        <p:spPr>
          <a:xfrm>
            <a:off x="502896" y="5464378"/>
            <a:ext cx="9250432" cy="646331"/>
          </a:xfrm>
          <a:prstGeom prst="rect">
            <a:avLst/>
          </a:prstGeom>
          <a:noFill/>
        </p:spPr>
        <p:txBody>
          <a:bodyPr wrap="square" rtlCol="0">
            <a:spAutoFit/>
          </a:bodyPr>
          <a:lstStyle/>
          <a:p>
            <a:r>
              <a:rPr lang="zh-CN" altLang="zh-CN" sz="1800" dirty="0">
                <a:effectLst/>
                <a:latin typeface="微软雅黑" panose="020B0503020204020204" pitchFamily="34" charset="-122"/>
                <a:cs typeface="Times New Roman" panose="02020603050405020304" pitchFamily="18" charset="0"/>
              </a:rPr>
              <a:t>典当是指当户将财产或财产权利作为当物质押给典当行，交付一定比例费用，取得当金，并在约定期限内支付当金利息、偿还当金、赎回当物的行为</a:t>
            </a:r>
            <a:r>
              <a:rPr lang="zh-CN" altLang="en-US" sz="1800" dirty="0">
                <a:effectLst/>
                <a:latin typeface="微软雅黑" panose="020B0503020204020204" pitchFamily="34" charset="-122"/>
                <a:cs typeface="Times New Roman" panose="02020603050405020304" pitchFamily="18" charset="0"/>
              </a:rPr>
              <a:t>。</a:t>
            </a:r>
            <a:endParaRPr lang="zh-CN" altLang="en-US" dirty="0">
              <a:latin typeface="微软雅黑" panose="020B0503020204020204" pitchFamily="34" charset="-122"/>
            </a:endParaRPr>
          </a:p>
        </p:txBody>
      </p:sp>
      <p:sp>
        <p:nvSpPr>
          <p:cNvPr id="17" name="椭圆 16"/>
          <p:cNvSpPr/>
          <p:nvPr/>
        </p:nvSpPr>
        <p:spPr>
          <a:xfrm>
            <a:off x="6555008" y="3842873"/>
            <a:ext cx="2082552" cy="79208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箭头连接符 17"/>
          <p:cNvCxnSpPr/>
          <p:nvPr/>
        </p:nvCxnSpPr>
        <p:spPr>
          <a:xfrm flipH="1" flipV="1">
            <a:off x="3848778" y="4186138"/>
            <a:ext cx="2679270" cy="29556"/>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358527" y="3794827"/>
            <a:ext cx="3490251"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cs typeface="黑体" panose="02010609060101010101" pitchFamily="49" charset="-122"/>
                <a:sym typeface="+mn-ea"/>
              </a:rPr>
              <a:t>典当笔数和典当总额必须同时填报。</a:t>
            </a:r>
            <a:endPar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a:stretch>
            <a:fillRect/>
          </a:stretch>
        </p:blipFill>
        <p:spPr>
          <a:xfrm>
            <a:off x="5128112" y="3867410"/>
            <a:ext cx="6964976" cy="110388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703388"/>
            <a:ext cx="10711794" cy="1323247"/>
          </a:xfrm>
          <a:prstGeom prst="rect">
            <a:avLst/>
          </a:prstGeom>
          <a:noFill/>
        </p:spPr>
        <p:txBody>
          <a:bodyPr wrap="square" rtlCol="0">
            <a:spAutoFit/>
          </a:bodyPr>
          <a:lstStyle/>
          <a:p>
            <a:pPr>
              <a:lnSpc>
                <a:spcPct val="125000"/>
              </a:lnSpc>
            </a:pPr>
            <a:r>
              <a:rPr lang="en-US" altLang="zh-CN" sz="2200" dirty="0"/>
              <a:t>4</a:t>
            </a:r>
            <a:r>
              <a:rPr lang="zh-CN" altLang="en-US" sz="2200" dirty="0"/>
              <a:t>、典当业务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典当总额：指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典当金额的累计总和。</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zh-CN" sz="2200" dirty="0">
                <a:latin typeface="微软雅黑" panose="020B0503020204020204" pitchFamily="34" charset="-122"/>
              </a:rPr>
              <a:t>典当金额是指典当行综合当物的评估价值和当户的实际需要给付当户的实际金额。</a:t>
            </a:r>
            <a:endParaRPr lang="en-US" altLang="zh-CN" sz="2200" dirty="0">
              <a:latin typeface="微软雅黑" panose="020B0503020204020204" pitchFamily="34" charset="-122"/>
              <a:sym typeface="+mn-ea"/>
            </a:endParaRPr>
          </a:p>
        </p:txBody>
      </p:sp>
      <p:sp>
        <p:nvSpPr>
          <p:cNvPr id="9" name="矩形 8"/>
          <p:cNvSpPr/>
          <p:nvPr/>
        </p:nvSpPr>
        <p:spPr>
          <a:xfrm>
            <a:off x="6824999" y="4237741"/>
            <a:ext cx="1800200" cy="3632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31470" y="3071595"/>
            <a:ext cx="5815957"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含新当金额和续当金额。</a:t>
            </a:r>
            <a:endPar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4"/>
          <a:stretch>
            <a:fillRect/>
          </a:stretch>
        </p:blipFill>
        <p:spPr>
          <a:xfrm>
            <a:off x="5015880" y="3291046"/>
            <a:ext cx="6964976" cy="1103883"/>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59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648712"/>
            <a:ext cx="10711794" cy="1323247"/>
          </a:xfrm>
          <a:prstGeom prst="rect">
            <a:avLst/>
          </a:prstGeom>
          <a:noFill/>
        </p:spPr>
        <p:txBody>
          <a:bodyPr wrap="square" rtlCol="0">
            <a:spAutoFit/>
          </a:bodyPr>
          <a:lstStyle/>
          <a:p>
            <a:pPr>
              <a:lnSpc>
                <a:spcPct val="125000"/>
              </a:lnSpc>
            </a:pPr>
            <a:r>
              <a:rPr lang="en-US" altLang="zh-CN" sz="2200" dirty="0"/>
              <a:t>4</a:t>
            </a:r>
            <a:r>
              <a:rPr lang="zh-CN" altLang="en-US" sz="2200" dirty="0"/>
              <a:t>、典当业务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典当余额：指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处于在当状态下当物的典当金额之和，即报告期末放在当户手中还没赎当的金额之和。</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6810400" y="3995297"/>
            <a:ext cx="1800200" cy="3632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370314" y="3291046"/>
            <a:ext cx="3748306"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cs typeface="黑体" panose="02010609060101010101" pitchFamily="49" charset="-122"/>
                <a:sym typeface="+mn-ea"/>
              </a:rPr>
              <a:t>报告期末时点数。</a:t>
            </a:r>
            <a:endParaRPr lang="en-US" altLang="zh-CN" sz="2500" dirty="0">
              <a:latin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余额为</a:t>
            </a:r>
            <a:r>
              <a:rPr lang="en-US" altLang="zh-CN" sz="2500" dirty="0">
                <a:solidFill>
                  <a:srgbClr val="FF0000"/>
                </a:solidFill>
                <a:latin typeface="微软雅黑" panose="020B0503020204020204" pitchFamily="34" charset="-122"/>
                <a:cs typeface="黑体" panose="02010609060101010101" pitchFamily="49" charset="-122"/>
                <a:sym typeface="+mn-ea"/>
              </a:rPr>
              <a:t>0</a:t>
            </a:r>
            <a:r>
              <a:rPr lang="zh-CN" altLang="en-US" sz="2500" dirty="0">
                <a:latin typeface="微软雅黑" panose="020B0503020204020204" pitchFamily="34" charset="-122"/>
                <a:cs typeface="黑体" panose="02010609060101010101" pitchFamily="49" charset="-122"/>
                <a:sym typeface="+mn-ea"/>
              </a:rPr>
              <a:t>的需注意核实。</a:t>
            </a:r>
          </a:p>
        </p:txBody>
      </p:sp>
      <p:sp>
        <p:nvSpPr>
          <p:cNvPr id="13" name="文本框 12"/>
          <p:cNvSpPr txBox="1"/>
          <p:nvPr/>
        </p:nvSpPr>
        <p:spPr>
          <a:xfrm>
            <a:off x="376723" y="4850102"/>
            <a:ext cx="8263394" cy="1246495"/>
          </a:xfrm>
          <a:prstGeom prst="rect">
            <a:avLst/>
          </a:prstGeom>
          <a:noFill/>
        </p:spPr>
        <p:txBody>
          <a:bodyPr wrap="square" rtlCol="0">
            <a:spAutoFit/>
          </a:bodyPr>
          <a:lstStyle/>
          <a:p>
            <a:pPr marL="285750" indent="-285750">
              <a:buFont typeface="Arial" panose="020B0604020202020204" pitchFamily="34" charset="0"/>
              <a:buChar char="•"/>
            </a:pPr>
            <a:r>
              <a:rPr lang="zh-CN" altLang="en-US" sz="2500" dirty="0">
                <a:latin typeface="微软雅黑" panose="020B0503020204020204" pitchFamily="34" charset="-122"/>
                <a:cs typeface="黑体" panose="02010609060101010101" pitchFamily="49" charset="-122"/>
                <a:sym typeface="+mn-ea"/>
              </a:rPr>
              <a:t>容易</a:t>
            </a:r>
            <a:r>
              <a:rPr lang="zh-CN" altLang="en-US" sz="2500" dirty="0">
                <a:solidFill>
                  <a:srgbClr val="0070C0"/>
                </a:solidFill>
                <a:latin typeface="微软雅黑" panose="020B0503020204020204" pitchFamily="34" charset="-122"/>
                <a:cs typeface="黑体" panose="02010609060101010101" pitchFamily="49" charset="-122"/>
                <a:sym typeface="+mn-ea"/>
              </a:rPr>
              <a:t>错填成本年或本季发生的</a:t>
            </a:r>
            <a:r>
              <a:rPr lang="zh-CN" altLang="en-US" sz="2500" dirty="0">
                <a:latin typeface="微软雅黑" panose="020B0503020204020204" pitchFamily="34" charset="-122"/>
                <a:cs typeface="黑体" panose="02010609060101010101" pitchFamily="49" charset="-122"/>
                <a:sym typeface="+mn-ea"/>
              </a:rPr>
              <a:t>典当业务未赎当的金额。应为截至报告期末，</a:t>
            </a:r>
            <a:r>
              <a:rPr lang="zh-CN" altLang="en-US" sz="2500" dirty="0">
                <a:solidFill>
                  <a:srgbClr val="FF0000"/>
                </a:solidFill>
                <a:latin typeface="微软雅黑" panose="020B0503020204020204" pitchFamily="34" charset="-122"/>
                <a:cs typeface="黑体" panose="02010609060101010101" pitchFamily="49" charset="-122"/>
                <a:sym typeface="+mn-ea"/>
              </a:rPr>
              <a:t>所有</a:t>
            </a:r>
            <a:r>
              <a:rPr lang="zh-CN" altLang="en-US" sz="2500" dirty="0">
                <a:latin typeface="微软雅黑" panose="020B0503020204020204" pitchFamily="34" charset="-122"/>
                <a:cs typeface="黑体" panose="02010609060101010101" pitchFamily="49" charset="-122"/>
                <a:sym typeface="+mn-ea"/>
              </a:rPr>
              <a:t>放在当户手中还没赎当的金额之和。</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pic>
        <p:nvPicPr>
          <p:cNvPr id="10" name="图片 9"/>
          <p:cNvPicPr>
            <a:picLocks noChangeAspect="1"/>
          </p:cNvPicPr>
          <p:nvPr/>
        </p:nvPicPr>
        <p:blipFill>
          <a:blip r:embed="rId5"/>
          <a:stretch>
            <a:fillRect/>
          </a:stretch>
        </p:blipFill>
        <p:spPr>
          <a:xfrm>
            <a:off x="4923859" y="287230"/>
            <a:ext cx="5871076" cy="6406490"/>
          </a:xfrm>
          <a:prstGeom prst="rect">
            <a:avLst/>
          </a:prstGeom>
        </p:spPr>
      </p:pic>
      <p:sp>
        <p:nvSpPr>
          <p:cNvPr id="11" name="文本框 10"/>
          <p:cNvSpPr txBox="1"/>
          <p:nvPr/>
        </p:nvSpPr>
        <p:spPr>
          <a:xfrm>
            <a:off x="335915" y="1557020"/>
            <a:ext cx="3905250" cy="4831080"/>
          </a:xfrm>
          <a:prstGeom prst="rect">
            <a:avLst/>
          </a:prstGeom>
          <a:noFill/>
        </p:spPr>
        <p:txBody>
          <a:bodyPr wrap="square" rtlCol="0">
            <a:spAutoFit/>
          </a:bodyPr>
          <a:lstStyle/>
          <a:p>
            <a:pPr marL="285750" indent="-285750">
              <a:buFont typeface="Arial" panose="020B0604020202020204" pitchFamily="34" charset="0"/>
              <a:buChar char="•"/>
            </a:pPr>
            <a:r>
              <a:rPr lang="zh-CN" altLang="en-US" sz="2200" dirty="0"/>
              <a:t>相比</a:t>
            </a:r>
            <a:r>
              <a:rPr lang="en-US" altLang="zh-CN" sz="2200" dirty="0"/>
              <a:t>2023</a:t>
            </a:r>
            <a:r>
              <a:rPr lang="zh-CN" altLang="en-US" sz="2200" dirty="0"/>
              <a:t>年报表表式增加“上年同期本月”、“上年同期</a:t>
            </a:r>
            <a:r>
              <a:rPr lang="en-US" altLang="zh-CN" sz="2200" dirty="0"/>
              <a:t>1-</a:t>
            </a:r>
            <a:r>
              <a:rPr lang="zh-CN" altLang="en-US" sz="2200" dirty="0"/>
              <a:t>本月”指标。</a:t>
            </a:r>
            <a:endParaRPr lang="en-US" altLang="zh-CN" sz="2200" dirty="0"/>
          </a:p>
          <a:p>
            <a:pPr marL="285750" indent="-285750">
              <a:buFont typeface="Arial" panose="020B0604020202020204" pitchFamily="34" charset="0"/>
              <a:buChar char="•"/>
            </a:pPr>
            <a:endParaRPr lang="en-US" altLang="zh-CN" sz="2200" dirty="0"/>
          </a:p>
          <a:p>
            <a:pPr marL="285750" indent="-285750">
              <a:buFont typeface="Arial" panose="020B0604020202020204" pitchFamily="34" charset="0"/>
              <a:buChar char="•"/>
            </a:pPr>
            <a:r>
              <a:rPr lang="zh-CN" altLang="en-US" sz="2200" dirty="0">
                <a:solidFill>
                  <a:srgbClr val="FF0000"/>
                </a:solidFill>
              </a:rPr>
              <a:t>部分指标可从监管部门报表</a:t>
            </a:r>
            <a:r>
              <a:rPr lang="en-US" altLang="zh-CN" sz="2200" dirty="0">
                <a:solidFill>
                  <a:srgbClr val="FF0000"/>
                </a:solidFill>
              </a:rPr>
              <a:t>《</a:t>
            </a:r>
            <a:r>
              <a:rPr lang="zh-CN" altLang="en-US" sz="2200" dirty="0">
                <a:solidFill>
                  <a:srgbClr val="FF0000"/>
                </a:solidFill>
              </a:rPr>
              <a:t>证券交易情况表</a:t>
            </a:r>
            <a:r>
              <a:rPr lang="en-US" altLang="zh-CN" sz="2200" dirty="0">
                <a:solidFill>
                  <a:srgbClr val="FF0000"/>
                </a:solidFill>
              </a:rPr>
              <a:t>》</a:t>
            </a:r>
            <a:r>
              <a:rPr lang="zh-CN" altLang="en-US" sz="2200" dirty="0">
                <a:solidFill>
                  <a:srgbClr val="FF0000"/>
                </a:solidFill>
              </a:rPr>
              <a:t>、</a:t>
            </a:r>
            <a:r>
              <a:rPr lang="en-US" altLang="zh-CN" sz="2200" dirty="0">
                <a:solidFill>
                  <a:srgbClr val="FF0000"/>
                </a:solidFill>
              </a:rPr>
              <a:t>《</a:t>
            </a:r>
            <a:r>
              <a:rPr lang="zh-CN" altLang="en-US" sz="2200" dirty="0">
                <a:solidFill>
                  <a:srgbClr val="FF0000"/>
                </a:solidFill>
              </a:rPr>
              <a:t>帐户情况表</a:t>
            </a:r>
            <a:r>
              <a:rPr lang="en-US" altLang="zh-CN" sz="2200" dirty="0">
                <a:solidFill>
                  <a:srgbClr val="FF0000"/>
                </a:solidFill>
              </a:rPr>
              <a:t>》</a:t>
            </a:r>
            <a:r>
              <a:rPr lang="zh-CN" altLang="zh-CN" sz="2200" dirty="0">
                <a:solidFill>
                  <a:srgbClr val="FF0000"/>
                </a:solidFill>
              </a:rPr>
              <a:t>、《证券分支机构融资融券业务月度专项统计表》、《证券分支机构销售金融产品统计报表》</a:t>
            </a:r>
            <a:r>
              <a:rPr lang="zh-CN" altLang="en-US" sz="2200" dirty="0">
                <a:solidFill>
                  <a:srgbClr val="FF0000"/>
                </a:solidFill>
              </a:rPr>
              <a:t>取数填报</a:t>
            </a:r>
            <a:r>
              <a:rPr lang="zh-CN" altLang="en-US" sz="2200" dirty="0"/>
              <a:t>。对应的上年同期数可从上年同期的监管部门报表取数。</a:t>
            </a:r>
            <a:endParaRPr lang="en-US" altLang="zh-CN" sz="2200" dirty="0"/>
          </a:p>
          <a:p>
            <a:pPr marL="285750" indent="-285750">
              <a:buFont typeface="Arial" panose="020B0604020202020204" pitchFamily="34" charset="0"/>
              <a:buChar char="•"/>
            </a:pPr>
            <a:endParaRPr lang="zh-CN" altLang="en-US" sz="2200" dirty="0"/>
          </a:p>
        </p:txBody>
      </p:sp>
      <p:sp>
        <p:nvSpPr>
          <p:cNvPr id="12" name="矩形 11"/>
          <p:cNvSpPr/>
          <p:nvPr/>
        </p:nvSpPr>
        <p:spPr>
          <a:xfrm>
            <a:off x="8920396" y="477369"/>
            <a:ext cx="1869941" cy="5645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938803" y="2348880"/>
            <a:ext cx="1589245" cy="3600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23790" y="2924810"/>
            <a:ext cx="1589405" cy="1042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39030" y="1917065"/>
            <a:ext cx="1589405" cy="20193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941680" y="5835644"/>
            <a:ext cx="1589245" cy="85807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487488" y="2075497"/>
            <a:ext cx="8403888" cy="521970"/>
          </a:xfrm>
          <a:prstGeom prst="rect">
            <a:avLst/>
          </a:prstGeom>
          <a:noFill/>
        </p:spPr>
        <p:txBody>
          <a:bodyPr wrap="square" rtlCol="0">
            <a:spAutoFit/>
          </a:bodyPr>
          <a:lstStyle/>
          <a:p>
            <a:r>
              <a:rPr lang="en-US" altLang="zh-CN" sz="2800" b="1" dirty="0">
                <a:solidFill>
                  <a:schemeClr val="accent1"/>
                </a:solidFill>
                <a:latin typeface="+mn-ea"/>
              </a:rPr>
              <a:t>Q</a:t>
            </a:r>
            <a:r>
              <a:rPr lang="zh-CN" altLang="en-US" sz="2800" b="1" dirty="0">
                <a:solidFill>
                  <a:schemeClr val="accent1"/>
                </a:solidFill>
                <a:latin typeface="+mn-ea"/>
              </a:rPr>
              <a:t>：该公司</a:t>
            </a:r>
            <a:r>
              <a:rPr lang="en-US" altLang="zh-CN" sz="2800" b="1" dirty="0">
                <a:solidFill>
                  <a:schemeClr val="accent1"/>
                </a:solidFill>
                <a:latin typeface="+mn-ea"/>
              </a:rPr>
              <a:t>BJJ204-4</a:t>
            </a:r>
            <a:r>
              <a:rPr lang="zh-CN" altLang="en-US" sz="2800" b="1" dirty="0">
                <a:solidFill>
                  <a:schemeClr val="accent1"/>
                </a:solidFill>
                <a:latin typeface="+mn-ea"/>
              </a:rPr>
              <a:t>报表该如何填报？</a:t>
            </a:r>
          </a:p>
        </p:txBody>
      </p:sp>
      <p:sp>
        <p:nvSpPr>
          <p:cNvPr id="6" name="TextBox 5"/>
          <p:cNvSpPr txBox="1"/>
          <p:nvPr/>
        </p:nvSpPr>
        <p:spPr>
          <a:xfrm>
            <a:off x="1538156" y="4196623"/>
            <a:ext cx="8937625" cy="461665"/>
          </a:xfrm>
          <a:prstGeom prst="rect">
            <a:avLst/>
          </a:prstGeom>
          <a:noFill/>
        </p:spPr>
        <p:txBody>
          <a:bodyPr wrap="square" rtlCol="0">
            <a:spAutoFit/>
          </a:bodyPr>
          <a:lstStyle/>
          <a:p>
            <a:r>
              <a:rPr lang="en-US" altLang="zh-CN"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Wingdings" panose="05000000000000000000" charset="0"/>
              </a:rPr>
              <a:t></a:t>
            </a:r>
            <a:r>
              <a:rPr lang="en-US" altLang="zh-CN" sz="2400" b="1" dirty="0">
                <a:latin typeface="黑体" panose="02010609060101010101" pitchFamily="49" charset="-122"/>
                <a:ea typeface="黑体" panose="02010609060101010101" pitchFamily="49" charset="-122"/>
                <a:cs typeface="黑体" panose="02010609060101010101" pitchFamily="49" charset="-122"/>
                <a:sym typeface="Wingdings" panose="05000000000000000000" charset="0"/>
              </a:rPr>
              <a:t>2023</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Wingdings" panose="05000000000000000000" charset="0"/>
              </a:rPr>
              <a:t>年</a:t>
            </a:r>
            <a:r>
              <a:rPr lang="en-US" altLang="zh-CN" sz="2400" b="1" dirty="0">
                <a:latin typeface="黑体" panose="02010609060101010101" pitchFamily="49" charset="-122"/>
                <a:ea typeface="黑体" panose="02010609060101010101" pitchFamily="49" charset="-122"/>
                <a:cs typeface="黑体" panose="02010609060101010101" pitchFamily="49" charset="-122"/>
                <a:sym typeface="+mn-ea"/>
              </a:rPr>
              <a:t>5</a:t>
            </a:r>
            <a:r>
              <a:rPr lang="zh-CN" altLang="en-US" sz="2400" b="1" dirty="0">
                <a:latin typeface="黑体" panose="02010609060101010101" pitchFamily="49" charset="-122"/>
                <a:ea typeface="黑体" panose="02010609060101010101" pitchFamily="49" charset="-122"/>
                <a:cs typeface="黑体" panose="02010609060101010101" pitchFamily="49" charset="-122"/>
                <a:sym typeface="+mn-ea"/>
              </a:rPr>
              <a:t>月份客户甲不能按之前约定归还本息，所以选择续当</a:t>
            </a:r>
          </a:p>
        </p:txBody>
      </p:sp>
      <p:graphicFrame>
        <p:nvGraphicFramePr>
          <p:cNvPr id="8" name="表格 7"/>
          <p:cNvGraphicFramePr>
            <a:graphicFrameLocks noGrp="1"/>
          </p:cNvGraphicFramePr>
          <p:nvPr>
            <p:custDataLst>
              <p:tags r:id="rId1"/>
            </p:custDataLst>
            <p:extLst>
              <p:ext uri="{D42A27DB-BD31-4B8C-83A1-F6EECF244321}">
                <p14:modId xmlns:p14="http://schemas.microsoft.com/office/powerpoint/2010/main" val="3257707918"/>
              </p:ext>
            </p:extLst>
          </p:nvPr>
        </p:nvGraphicFramePr>
        <p:xfrm>
          <a:off x="1631504" y="2657784"/>
          <a:ext cx="7980045" cy="1463040"/>
        </p:xfrm>
        <a:graphic>
          <a:graphicData uri="http://schemas.openxmlformats.org/drawingml/2006/table">
            <a:tbl>
              <a:tblPr firstRow="1" bandRow="1">
                <a:tableStyleId>{5C22544A-7EE6-4342-B048-85BDC9FD1C3A}</a:tableStyleId>
              </a:tblPr>
              <a:tblGrid>
                <a:gridCol w="701675">
                  <a:extLst>
                    <a:ext uri="{9D8B030D-6E8A-4147-A177-3AD203B41FA5}">
                      <a16:colId xmlns:a16="http://schemas.microsoft.com/office/drawing/2014/main" val="20000"/>
                    </a:ext>
                  </a:extLst>
                </a:gridCol>
                <a:gridCol w="1413510">
                  <a:extLst>
                    <a:ext uri="{9D8B030D-6E8A-4147-A177-3AD203B41FA5}">
                      <a16:colId xmlns:a16="http://schemas.microsoft.com/office/drawing/2014/main" val="20001"/>
                    </a:ext>
                  </a:extLst>
                </a:gridCol>
                <a:gridCol w="1236345">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880">
                  <a:extLst>
                    <a:ext uri="{9D8B030D-6E8A-4147-A177-3AD203B41FA5}">
                      <a16:colId xmlns:a16="http://schemas.microsoft.com/office/drawing/2014/main" val="20004"/>
                    </a:ext>
                  </a:extLst>
                </a:gridCol>
                <a:gridCol w="2213610">
                  <a:extLst>
                    <a:ext uri="{9D8B030D-6E8A-4147-A177-3AD203B41FA5}">
                      <a16:colId xmlns:a16="http://schemas.microsoft.com/office/drawing/2014/main" val="20005"/>
                    </a:ext>
                  </a:extLst>
                </a:gridCol>
              </a:tblGrid>
              <a:tr h="36576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6576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6576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6576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extBox 5"/>
          <p:cNvSpPr txBox="1"/>
          <p:nvPr/>
        </p:nvSpPr>
        <p:spPr>
          <a:xfrm>
            <a:off x="1415480" y="521970"/>
            <a:ext cx="8959850" cy="1383665"/>
          </a:xfrm>
          <a:prstGeom prst="rect">
            <a:avLst/>
          </a:prstGeom>
          <a:noFill/>
        </p:spPr>
        <p:txBody>
          <a:bodyPr wrap="square" rtlCol="0">
            <a:spAutoFit/>
          </a:bodyPr>
          <a:lstStyle/>
          <a:p>
            <a:r>
              <a:rPr lang="zh-CN" altLang="en-US" sz="2800" b="1" dirty="0">
                <a:solidFill>
                  <a:schemeClr val="tx2"/>
                </a:solidFill>
                <a:latin typeface="黑体" panose="02010609060101010101" pitchFamily="49" charset="-122"/>
                <a:ea typeface="黑体" panose="02010609060101010101" pitchFamily="49" charset="-122"/>
              </a:rPr>
              <a:t>案例</a:t>
            </a:r>
            <a:endParaRPr lang="en-US" altLang="zh-CN" sz="2800" b="1" dirty="0">
              <a:solidFill>
                <a:schemeClr val="tx2"/>
              </a:solidFill>
              <a:latin typeface="黑体" panose="02010609060101010101" pitchFamily="49" charset="-122"/>
              <a:ea typeface="黑体" panose="02010609060101010101" pitchFamily="49" charset="-122"/>
            </a:endParaRPr>
          </a:p>
          <a:p>
            <a:r>
              <a:rPr lang="en-US" altLang="zh-CN" sz="2800" b="1" dirty="0">
                <a:latin typeface="黑体" panose="02010609060101010101" pitchFamily="49" charset="-122"/>
                <a:ea typeface="黑体" panose="02010609060101010101" pitchFamily="49" charset="-122"/>
                <a:cs typeface="黑体" panose="02010609060101010101" pitchFamily="49" charset="-122"/>
                <a:sym typeface="Wingdings" panose="05000000000000000000" charset="0"/>
              </a:rPr>
              <a:t></a:t>
            </a:r>
            <a:r>
              <a:rPr lang="zh-CN" altLang="en-US" sz="2800" b="1" dirty="0">
                <a:latin typeface="黑体" panose="02010609060101010101" pitchFamily="49" charset="-122"/>
                <a:ea typeface="黑体" panose="02010609060101010101" pitchFamily="49" charset="-122"/>
                <a:cs typeface="黑体" panose="02010609060101010101" pitchFamily="49" charset="-122"/>
              </a:rPr>
              <a:t>某典当公司，</a:t>
            </a:r>
            <a:r>
              <a:rPr lang="en-US" altLang="zh-CN" sz="2800" b="1" dirty="0">
                <a:latin typeface="黑体" panose="02010609060101010101" pitchFamily="49" charset="-122"/>
                <a:ea typeface="黑体" panose="02010609060101010101" pitchFamily="49" charset="-122"/>
                <a:cs typeface="黑体" panose="02010609060101010101" pitchFamily="49" charset="-122"/>
              </a:rPr>
              <a:t>2023</a:t>
            </a:r>
            <a:r>
              <a:rPr lang="zh-CN" altLang="en-US" sz="2800" b="1" dirty="0">
                <a:latin typeface="黑体" panose="02010609060101010101" pitchFamily="49" charset="-122"/>
                <a:ea typeface="黑体" panose="02010609060101010101" pitchFamily="49" charset="-122"/>
                <a:cs typeface="黑体" panose="02010609060101010101" pitchFamily="49" charset="-122"/>
              </a:rPr>
              <a:t>年初开始经营，</a:t>
            </a:r>
            <a:r>
              <a:rPr lang="en-US" altLang="zh-CN" sz="2800" b="1" dirty="0">
                <a:latin typeface="黑体" panose="02010609060101010101" pitchFamily="49" charset="-122"/>
                <a:ea typeface="黑体" panose="02010609060101010101" pitchFamily="49" charset="-122"/>
                <a:cs typeface="黑体" panose="02010609060101010101" pitchFamily="49" charset="-122"/>
              </a:rPr>
              <a:t>3</a:t>
            </a:r>
            <a:r>
              <a:rPr lang="zh-CN" altLang="en-US" sz="2800" b="1" dirty="0">
                <a:latin typeface="黑体" panose="02010609060101010101" pitchFamily="49" charset="-122"/>
                <a:ea typeface="黑体" panose="02010609060101010101" pitchFamily="49" charset="-122"/>
                <a:cs typeface="黑体" panose="02010609060101010101" pitchFamily="49" charset="-122"/>
              </a:rPr>
              <a:t>月份收到一金手镯，经评估后，向客户甲放款</a:t>
            </a:r>
            <a:r>
              <a:rPr lang="en-US" altLang="zh-CN" sz="2800" b="1" dirty="0">
                <a:latin typeface="黑体" panose="02010609060101010101" pitchFamily="49" charset="-122"/>
                <a:ea typeface="黑体" panose="02010609060101010101" pitchFamily="49" charset="-122"/>
                <a:cs typeface="黑体" panose="02010609060101010101" pitchFamily="49" charset="-122"/>
              </a:rPr>
              <a:t>2</a:t>
            </a:r>
            <a:r>
              <a:rPr lang="zh-CN" altLang="en-US" sz="2800" b="1" dirty="0">
                <a:latin typeface="黑体" panose="02010609060101010101" pitchFamily="49" charset="-122"/>
                <a:ea typeface="黑体" panose="02010609060101010101" pitchFamily="49" charset="-122"/>
                <a:cs typeface="黑体" panose="02010609060101010101" pitchFamily="49" charset="-122"/>
              </a:rPr>
              <a:t>万元。</a:t>
            </a:r>
          </a:p>
        </p:txBody>
      </p:sp>
      <p:graphicFrame>
        <p:nvGraphicFramePr>
          <p:cNvPr id="3" name="表格 2"/>
          <p:cNvGraphicFramePr>
            <a:graphicFrameLocks noGrp="1"/>
          </p:cNvGraphicFramePr>
          <p:nvPr>
            <p:extLst>
              <p:ext uri="{D42A27DB-BD31-4B8C-83A1-F6EECF244321}">
                <p14:modId xmlns:p14="http://schemas.microsoft.com/office/powerpoint/2010/main" val="3920201623"/>
              </p:ext>
            </p:extLst>
          </p:nvPr>
        </p:nvGraphicFramePr>
        <p:xfrm>
          <a:off x="1631504" y="4843680"/>
          <a:ext cx="7980256" cy="175260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36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4" name="文本框 3"/>
          <p:cNvSpPr txBox="1"/>
          <p:nvPr/>
        </p:nvSpPr>
        <p:spPr>
          <a:xfrm>
            <a:off x="1025823" y="2952442"/>
            <a:ext cx="461665" cy="1250950"/>
          </a:xfrm>
          <a:prstGeom prst="rect">
            <a:avLst/>
          </a:prstGeom>
          <a:noFill/>
        </p:spPr>
        <p:txBody>
          <a:bodyPr vert="eaVert" wrap="square" rtlCol="0">
            <a:spAutoFit/>
          </a:bodyPr>
          <a:lstStyle/>
          <a:p>
            <a:r>
              <a:rPr lang="zh-CN" altLang="zh-CN" dirty="0"/>
              <a:t>一季度</a:t>
            </a:r>
          </a:p>
        </p:txBody>
      </p:sp>
      <p:sp>
        <p:nvSpPr>
          <p:cNvPr id="5" name="文本框 4"/>
          <p:cNvSpPr txBox="1"/>
          <p:nvPr/>
        </p:nvSpPr>
        <p:spPr>
          <a:xfrm>
            <a:off x="1046146" y="5006494"/>
            <a:ext cx="461665" cy="1250950"/>
          </a:xfrm>
          <a:prstGeom prst="rect">
            <a:avLst/>
          </a:prstGeom>
          <a:noFill/>
        </p:spPr>
        <p:txBody>
          <a:bodyPr vert="eaVert" wrap="square" rtlCol="0">
            <a:spAutoFit/>
          </a:bodyPr>
          <a:lstStyle/>
          <a:p>
            <a:r>
              <a:rPr lang="zh-CN" altLang="zh-CN" dirty="0"/>
              <a:t>二季度</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extLst>
              <p:ext uri="{D42A27DB-BD31-4B8C-83A1-F6EECF244321}">
                <p14:modId xmlns:p14="http://schemas.microsoft.com/office/powerpoint/2010/main" val="3702314275"/>
              </p:ext>
            </p:extLst>
          </p:nvPr>
        </p:nvGraphicFramePr>
        <p:xfrm>
          <a:off x="1669297" y="1198017"/>
          <a:ext cx="7980256" cy="175260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36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extBox 5"/>
          <p:cNvSpPr txBox="1"/>
          <p:nvPr/>
        </p:nvSpPr>
        <p:spPr>
          <a:xfrm>
            <a:off x="1178865" y="3291493"/>
            <a:ext cx="8961120" cy="521970"/>
          </a:xfrm>
          <a:prstGeom prst="rect">
            <a:avLst/>
          </a:prstGeom>
          <a:noFill/>
        </p:spPr>
        <p:txBody>
          <a:bodyPr wrap="square" rtlCol="0">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rPr>
              <a:t>2023</a:t>
            </a:r>
            <a:r>
              <a:rPr lang="zh-CN" altLang="en-US" sz="2800" b="1" dirty="0">
                <a:latin typeface="黑体" panose="02010609060101010101" pitchFamily="49" charset="-122"/>
                <a:ea typeface="黑体" panose="02010609060101010101" pitchFamily="49" charset="-122"/>
                <a:cs typeface="黑体" panose="02010609060101010101" pitchFamily="49" charset="-122"/>
              </a:rPr>
              <a:t>年</a:t>
            </a:r>
            <a:r>
              <a:rPr lang="en-US" altLang="zh-CN" sz="2800" b="1" dirty="0">
                <a:latin typeface="黑体" panose="02010609060101010101" pitchFamily="49" charset="-122"/>
                <a:ea typeface="黑体" panose="02010609060101010101" pitchFamily="49" charset="-122"/>
                <a:cs typeface="黑体" panose="02010609060101010101" pitchFamily="49" charset="-122"/>
              </a:rPr>
              <a:t>12</a:t>
            </a:r>
            <a:r>
              <a:rPr lang="zh-CN" altLang="en-US" sz="2800" b="1" dirty="0">
                <a:latin typeface="黑体" panose="02010609060101010101" pitchFamily="49" charset="-122"/>
                <a:ea typeface="黑体" panose="02010609060101010101" pitchFamily="49" charset="-122"/>
                <a:cs typeface="黑体" panose="02010609060101010101" pitchFamily="49" charset="-122"/>
              </a:rPr>
              <a:t>月，客户甲归还本息，典当公司归还金手镯</a:t>
            </a:r>
            <a:r>
              <a:rPr lang="zh-CN" altLang="en-US" sz="2800" b="1" dirty="0">
                <a:latin typeface="+mn-ea"/>
              </a:rPr>
              <a:t>。</a:t>
            </a:r>
          </a:p>
        </p:txBody>
      </p:sp>
      <p:graphicFrame>
        <p:nvGraphicFramePr>
          <p:cNvPr id="4" name="表格 3"/>
          <p:cNvGraphicFramePr>
            <a:graphicFrameLocks noGrp="1"/>
          </p:cNvGraphicFramePr>
          <p:nvPr>
            <p:extLst>
              <p:ext uri="{D42A27DB-BD31-4B8C-83A1-F6EECF244321}">
                <p14:modId xmlns:p14="http://schemas.microsoft.com/office/powerpoint/2010/main" val="883650401"/>
              </p:ext>
            </p:extLst>
          </p:nvPr>
        </p:nvGraphicFramePr>
        <p:xfrm>
          <a:off x="1673604" y="4154339"/>
          <a:ext cx="7980256" cy="175260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36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504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5" name="文本框 4"/>
          <p:cNvSpPr txBox="1"/>
          <p:nvPr/>
        </p:nvSpPr>
        <p:spPr>
          <a:xfrm>
            <a:off x="1055440" y="476672"/>
            <a:ext cx="9207970" cy="523220"/>
          </a:xfrm>
          <a:prstGeom prst="rect">
            <a:avLst/>
          </a:prstGeom>
          <a:noFill/>
        </p:spPr>
        <p:txBody>
          <a:bodyPr wrap="none" rtlCol="0">
            <a:spAutoFit/>
          </a:bodyPr>
          <a:lstStyle/>
          <a:p>
            <a:pPr algn="l"/>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2023</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年</a:t>
            </a: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8</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月，另有一客户乙典当了房屋，发放借款</a:t>
            </a:r>
            <a:r>
              <a:rPr lang="en-US" altLang="zh-CN"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500</a:t>
            </a:r>
            <a:r>
              <a:rPr lang="zh-CN" altLang="en-US" sz="2800" b="1" dirty="0">
                <a:solidFill>
                  <a:schemeClr val="tx1"/>
                </a:solidFill>
                <a:latin typeface="黑体" panose="02010609060101010101" pitchFamily="49" charset="-122"/>
                <a:ea typeface="黑体" panose="02010609060101010101" pitchFamily="49" charset="-122"/>
                <a:cs typeface="黑体" panose="02010609060101010101" pitchFamily="49" charset="-122"/>
                <a:sym typeface="+mn-ea"/>
              </a:rPr>
              <a:t>万。</a:t>
            </a:r>
            <a:endParaRPr lang="zh-CN" altLang="en-US" sz="4000" b="1" dirty="0">
              <a:latin typeface="黑体" panose="02010609060101010101" pitchFamily="49" charset="-122"/>
              <a:ea typeface="黑体" panose="02010609060101010101" pitchFamily="49" charset="-122"/>
              <a:cs typeface="黑体" panose="02010609060101010101" pitchFamily="49" charset="-122"/>
            </a:endParaRPr>
          </a:p>
        </p:txBody>
      </p:sp>
      <p:sp>
        <p:nvSpPr>
          <p:cNvPr id="11" name="文本框 10"/>
          <p:cNvSpPr txBox="1"/>
          <p:nvPr/>
        </p:nvSpPr>
        <p:spPr>
          <a:xfrm>
            <a:off x="1055440" y="4293096"/>
            <a:ext cx="461665" cy="1667510"/>
          </a:xfrm>
          <a:prstGeom prst="rect">
            <a:avLst/>
          </a:prstGeom>
          <a:noFill/>
        </p:spPr>
        <p:txBody>
          <a:bodyPr vert="eaVert" wrap="square" rtlCol="0">
            <a:spAutoFit/>
          </a:bodyPr>
          <a:lstStyle/>
          <a:p>
            <a:r>
              <a:rPr lang="zh-CN" altLang="en-US" b="1" dirty="0"/>
              <a:t>四季度</a:t>
            </a:r>
          </a:p>
        </p:txBody>
      </p:sp>
      <p:sp>
        <p:nvSpPr>
          <p:cNvPr id="13" name="文本框 12"/>
          <p:cNvSpPr txBox="1"/>
          <p:nvPr/>
        </p:nvSpPr>
        <p:spPr>
          <a:xfrm>
            <a:off x="1055440" y="1340768"/>
            <a:ext cx="461665" cy="1667510"/>
          </a:xfrm>
          <a:prstGeom prst="rect">
            <a:avLst/>
          </a:prstGeom>
          <a:noFill/>
        </p:spPr>
        <p:txBody>
          <a:bodyPr vert="eaVert" wrap="square" rtlCol="0">
            <a:spAutoFit/>
          </a:bodyPr>
          <a:lstStyle/>
          <a:p>
            <a:r>
              <a:rPr lang="zh-CN" altLang="en-US" b="1" dirty="0"/>
              <a:t>三季度</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271464" y="388620"/>
            <a:ext cx="7786742" cy="521970"/>
          </a:xfrm>
          <a:prstGeom prst="rect">
            <a:avLst/>
          </a:prstGeom>
          <a:noFill/>
        </p:spPr>
        <p:txBody>
          <a:bodyPr wrap="square" rtlCol="0">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rPr>
              <a:t>2024</a:t>
            </a:r>
            <a:r>
              <a:rPr lang="zh-CN" altLang="en-US" sz="2800" b="1" dirty="0">
                <a:latin typeface="黑体" panose="02010609060101010101" pitchFamily="49" charset="-122"/>
                <a:ea typeface="黑体" panose="02010609060101010101" pitchFamily="49" charset="-122"/>
                <a:cs typeface="黑体" panose="02010609060101010101" pitchFamily="49" charset="-122"/>
              </a:rPr>
              <a:t>年</a:t>
            </a:r>
            <a:r>
              <a:rPr lang="en-US" altLang="zh-CN" sz="2800" b="1" dirty="0">
                <a:latin typeface="黑体" panose="02010609060101010101" pitchFamily="49" charset="-122"/>
                <a:ea typeface="黑体" panose="02010609060101010101" pitchFamily="49" charset="-122"/>
                <a:cs typeface="黑体" panose="02010609060101010101" pitchFamily="49" charset="-122"/>
              </a:rPr>
              <a:t>1-3</a:t>
            </a:r>
            <a:r>
              <a:rPr lang="zh-CN" altLang="en-US" sz="2800" b="1" dirty="0">
                <a:latin typeface="黑体" panose="02010609060101010101" pitchFamily="49" charset="-122"/>
                <a:ea typeface="黑体" panose="02010609060101010101" pitchFamily="49" charset="-122"/>
                <a:cs typeface="黑体" panose="02010609060101010101" pitchFamily="49" charset="-122"/>
              </a:rPr>
              <a:t>月，未有业务发生。</a:t>
            </a:r>
          </a:p>
        </p:txBody>
      </p:sp>
      <p:graphicFrame>
        <p:nvGraphicFramePr>
          <p:cNvPr id="8" name="表格 7"/>
          <p:cNvGraphicFramePr>
            <a:graphicFrameLocks noGrp="1"/>
          </p:cNvGraphicFramePr>
          <p:nvPr>
            <p:extLst>
              <p:ext uri="{D42A27DB-BD31-4B8C-83A1-F6EECF244321}">
                <p14:modId xmlns:p14="http://schemas.microsoft.com/office/powerpoint/2010/main" val="189546127"/>
              </p:ext>
            </p:extLst>
          </p:nvPr>
        </p:nvGraphicFramePr>
        <p:xfrm>
          <a:off x="1343472" y="1620077"/>
          <a:ext cx="7980256" cy="2049254"/>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880">
                  <a:extLst>
                    <a:ext uri="{9D8B030D-6E8A-4147-A177-3AD203B41FA5}">
                      <a16:colId xmlns:a16="http://schemas.microsoft.com/office/drawing/2014/main" val="20004"/>
                    </a:ext>
                  </a:extLst>
                </a:gridCol>
                <a:gridCol w="2213568">
                  <a:extLst>
                    <a:ext uri="{9D8B030D-6E8A-4147-A177-3AD203B41FA5}">
                      <a16:colId xmlns:a16="http://schemas.microsoft.com/office/drawing/2014/main" val="20005"/>
                    </a:ext>
                  </a:extLst>
                </a:gridCol>
              </a:tblGrid>
              <a:tr h="927844">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973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2" name="TextBox 5"/>
          <p:cNvSpPr txBox="1"/>
          <p:nvPr/>
        </p:nvSpPr>
        <p:spPr>
          <a:xfrm>
            <a:off x="1332698" y="3840786"/>
            <a:ext cx="7786742" cy="521970"/>
          </a:xfrm>
          <a:prstGeom prst="rect">
            <a:avLst/>
          </a:prstGeom>
          <a:noFill/>
        </p:spPr>
        <p:txBody>
          <a:bodyPr wrap="square" rtlCol="0">
            <a:spAutoFit/>
          </a:bodyPr>
          <a:lstStyle/>
          <a:p>
            <a:r>
              <a:rPr lang="en-US" altLang="zh-CN" sz="2800" b="1" dirty="0">
                <a:latin typeface="黑体" panose="02010609060101010101" pitchFamily="49" charset="-122"/>
                <a:ea typeface="黑体" panose="02010609060101010101" pitchFamily="49" charset="-122"/>
                <a:cs typeface="黑体" panose="02010609060101010101" pitchFamily="49" charset="-122"/>
              </a:rPr>
              <a:t>2024</a:t>
            </a:r>
            <a:r>
              <a:rPr lang="zh-CN" altLang="en-US" sz="2800" b="1" dirty="0">
                <a:latin typeface="黑体" panose="02010609060101010101" pitchFamily="49" charset="-122"/>
                <a:ea typeface="黑体" panose="02010609060101010101" pitchFamily="49" charset="-122"/>
                <a:cs typeface="黑体" panose="02010609060101010101" pitchFamily="49" charset="-122"/>
              </a:rPr>
              <a:t>年</a:t>
            </a:r>
            <a:r>
              <a:rPr lang="en-US" altLang="zh-CN" sz="2800" b="1" dirty="0">
                <a:latin typeface="黑体" panose="02010609060101010101" pitchFamily="49" charset="-122"/>
                <a:ea typeface="黑体" panose="02010609060101010101" pitchFamily="49" charset="-122"/>
                <a:cs typeface="黑体" panose="02010609060101010101" pitchFamily="49" charset="-122"/>
              </a:rPr>
              <a:t>4</a:t>
            </a:r>
            <a:r>
              <a:rPr lang="zh-CN" altLang="en-US" sz="2800" b="1" dirty="0">
                <a:latin typeface="黑体" panose="02010609060101010101" pitchFamily="49" charset="-122"/>
                <a:ea typeface="黑体" panose="02010609060101010101" pitchFamily="49" charset="-122"/>
                <a:cs typeface="黑体" panose="02010609060101010101" pitchFamily="49" charset="-122"/>
              </a:rPr>
              <a:t>月，客户乙选择续当。</a:t>
            </a:r>
          </a:p>
        </p:txBody>
      </p:sp>
      <p:sp>
        <p:nvSpPr>
          <p:cNvPr id="3" name="TextBox 6"/>
          <p:cNvSpPr txBox="1"/>
          <p:nvPr/>
        </p:nvSpPr>
        <p:spPr>
          <a:xfrm>
            <a:off x="1341608" y="4383082"/>
            <a:ext cx="8774430" cy="521970"/>
          </a:xfrm>
          <a:prstGeom prst="rect">
            <a:avLst/>
          </a:prstGeom>
          <a:noFill/>
        </p:spPr>
        <p:txBody>
          <a:bodyPr wrap="square" rtlCol="0">
            <a:spAutoFit/>
          </a:bodyPr>
          <a:lstStyle/>
          <a:p>
            <a:r>
              <a:rPr lang="en-US" altLang="zh-CN" sz="2800" b="1" dirty="0">
                <a:latin typeface="+mn-ea"/>
              </a:rPr>
              <a:t>2024</a:t>
            </a:r>
            <a:r>
              <a:rPr lang="zh-CN" altLang="en-US" sz="2800" b="1" dirty="0">
                <a:latin typeface="+mn-ea"/>
              </a:rPr>
              <a:t>年二季度：</a:t>
            </a:r>
          </a:p>
        </p:txBody>
      </p:sp>
      <p:graphicFrame>
        <p:nvGraphicFramePr>
          <p:cNvPr id="4" name="表格 3"/>
          <p:cNvGraphicFramePr>
            <a:graphicFrameLocks noGrp="1"/>
          </p:cNvGraphicFramePr>
          <p:nvPr>
            <p:extLst>
              <p:ext uri="{D42A27DB-BD31-4B8C-83A1-F6EECF244321}">
                <p14:modId xmlns:p14="http://schemas.microsoft.com/office/powerpoint/2010/main" val="4260803686"/>
              </p:ext>
            </p:extLst>
          </p:nvPr>
        </p:nvGraphicFramePr>
        <p:xfrm>
          <a:off x="1341608" y="4950598"/>
          <a:ext cx="7980256" cy="176149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08025">
                  <a:extLst>
                    <a:ext uri="{9D8B030D-6E8A-4147-A177-3AD203B41FA5}">
                      <a16:colId xmlns:a16="http://schemas.microsoft.com/office/drawing/2014/main" val="20003"/>
                    </a:ext>
                  </a:extLst>
                </a:gridCol>
                <a:gridCol w="170636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3">
                  <a:txBody>
                    <a:bodyPr/>
                    <a:lstStyle/>
                    <a:p>
                      <a:pPr algn="ctr"/>
                      <a:r>
                        <a:rPr lang="zh-CN" altLang="en-US" b="1" dirty="0">
                          <a:solidFill>
                            <a:schemeClr val="tx1"/>
                          </a:solidFill>
                        </a:rPr>
                        <a:t>典当业务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典当笔数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典当总额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800" kern="1200" dirty="0">
                          <a:solidFill>
                            <a:schemeClr val="tx1"/>
                          </a:solidFill>
                          <a:latin typeface="+mn-lt"/>
                          <a:ea typeface="+mn-ea"/>
                          <a:cs typeface="+mn-cs"/>
                        </a:rPr>
                        <a:t>0402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b="1" dirty="0">
                          <a:solidFill>
                            <a:schemeClr val="tx1"/>
                          </a:solidFill>
                          <a:uFillTx/>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973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buNone/>
                      </a:pPr>
                      <a:r>
                        <a:rPr lang="zh-CN" altLang="en-US" b="1" dirty="0">
                          <a:solidFill>
                            <a:schemeClr val="tx1"/>
                          </a:solidFill>
                        </a:rPr>
                        <a:t>典当余额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US" altLang="en-US" sz="1800" kern="1200" dirty="0">
                          <a:solidFill>
                            <a:schemeClr val="tx1"/>
                          </a:solidFill>
                          <a:latin typeface="+mn-lt"/>
                          <a:ea typeface="+mn-ea"/>
                          <a:cs typeface="+mn-cs"/>
                        </a:rPr>
                        <a:t>0403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en-US" b="1" dirty="0">
                          <a:solidFill>
                            <a:schemeClr val="tx1"/>
                          </a:solidFill>
                          <a:uFillTx/>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buNone/>
                      </a:pPr>
                      <a:r>
                        <a:rPr lang="en-US" altLang="zh-CN" dirty="0">
                          <a:solidFill>
                            <a:schemeClr val="tx1"/>
                          </a:solidFill>
                          <a:uFillTx/>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5" name="TextBox 6"/>
          <p:cNvSpPr txBox="1"/>
          <p:nvPr/>
        </p:nvSpPr>
        <p:spPr>
          <a:xfrm>
            <a:off x="1268916" y="1042360"/>
            <a:ext cx="8774430" cy="521970"/>
          </a:xfrm>
          <a:prstGeom prst="rect">
            <a:avLst/>
          </a:prstGeom>
          <a:noFill/>
        </p:spPr>
        <p:txBody>
          <a:bodyPr wrap="square" rtlCol="0">
            <a:spAutoFit/>
          </a:bodyPr>
          <a:lstStyle/>
          <a:p>
            <a:r>
              <a:rPr lang="en-US" altLang="zh-CN" sz="2800" b="1" dirty="0">
                <a:latin typeface="+mn-ea"/>
              </a:rPr>
              <a:t>2024</a:t>
            </a:r>
            <a:r>
              <a:rPr lang="zh-CN" altLang="en-US" sz="2800" b="1" dirty="0">
                <a:latin typeface="+mn-ea"/>
              </a:rPr>
              <a:t>年一季度：</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698591"/>
            <a:ext cx="10711794" cy="476284"/>
          </a:xfrm>
          <a:prstGeom prst="rect">
            <a:avLst/>
          </a:prstGeom>
          <a:noFill/>
        </p:spPr>
        <p:txBody>
          <a:bodyPr wrap="square" rtlCol="0">
            <a:spAutoFit/>
          </a:bodyPr>
          <a:lstStyle/>
          <a:p>
            <a:pPr>
              <a:lnSpc>
                <a:spcPct val="125000"/>
              </a:lnSpc>
            </a:pPr>
            <a:r>
              <a:rPr lang="en-US" altLang="zh-CN" sz="2200" dirty="0"/>
              <a:t>4</a:t>
            </a:r>
            <a:r>
              <a:rPr lang="zh-CN" altLang="en-US" sz="2200" dirty="0"/>
              <a:t>、典当业务</a:t>
            </a:r>
            <a:endParaRPr lang="en-US" altLang="zh-CN" sz="2200" dirty="0"/>
          </a:p>
        </p:txBody>
      </p:sp>
      <p:sp>
        <p:nvSpPr>
          <p:cNvPr id="4" name="文本框 3"/>
          <p:cNvSpPr txBox="1"/>
          <p:nvPr/>
        </p:nvSpPr>
        <p:spPr>
          <a:xfrm>
            <a:off x="331470" y="2347703"/>
            <a:ext cx="9148905"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cs typeface="黑体" panose="02010609060101010101" pitchFamily="49" charset="-122"/>
                <a:sym typeface="+mn-ea"/>
              </a:rPr>
              <a:t>“典当笔数”、“典当总额”、“典当余额”与监管部门要求典当企业报送的口径不同，</a:t>
            </a:r>
            <a:r>
              <a:rPr lang="zh-CN" altLang="en-US" sz="2500" dirty="0">
                <a:solidFill>
                  <a:srgbClr val="FF0000"/>
                </a:solidFill>
                <a:latin typeface="微软雅黑" panose="020B0503020204020204" pitchFamily="34" charset="-122"/>
                <a:cs typeface="黑体" panose="02010609060101010101" pitchFamily="49" charset="-122"/>
                <a:sym typeface="+mn-ea"/>
              </a:rPr>
              <a:t>不需要</a:t>
            </a:r>
            <a:r>
              <a:rPr lang="zh-CN" altLang="en-US" sz="2500" dirty="0">
                <a:latin typeface="微软雅黑" panose="020B0503020204020204" pitchFamily="34" charset="-122"/>
                <a:cs typeface="黑体" panose="02010609060101010101" pitchFamily="49" charset="-122"/>
                <a:sym typeface="+mn-ea"/>
              </a:rPr>
              <a:t>根据资金占用天数进行折算。</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176138" y="3676407"/>
            <a:ext cx="6868923" cy="741531"/>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64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682560"/>
            <a:ext cx="11525170" cy="1746440"/>
          </a:xfrm>
          <a:prstGeom prst="rect">
            <a:avLst/>
          </a:prstGeom>
          <a:noFill/>
        </p:spPr>
        <p:txBody>
          <a:bodyPr wrap="square" rtlCol="0">
            <a:spAutoFit/>
          </a:bodyPr>
          <a:lstStyle/>
          <a:p>
            <a:pPr>
              <a:lnSpc>
                <a:spcPct val="125000"/>
              </a:lnSpc>
            </a:pPr>
            <a:r>
              <a:rPr lang="en-US" altLang="zh-CN" sz="2200" dirty="0"/>
              <a:t>5</a:t>
            </a:r>
            <a:r>
              <a:rPr lang="zh-CN" altLang="en-US" sz="2200" dirty="0"/>
              <a:t>、融资租赁业务</a:t>
            </a:r>
            <a:endParaRPr lang="en-US" altLang="zh-CN" sz="2200" dirty="0"/>
          </a:p>
          <a:p>
            <a:pPr marL="285750" indent="-285750">
              <a:lnSpc>
                <a:spcPct val="125000"/>
              </a:lnSpc>
              <a:buFont typeface="Arial" panose="020B0604020202020204" pitchFamily="34" charset="0"/>
              <a:buChar char="•"/>
            </a:pPr>
            <a:r>
              <a:rPr lang="zh-CN" altLang="en-US" sz="2200" dirty="0">
                <a:solidFill>
                  <a:srgbClr val="00B050"/>
                </a:solidFill>
              </a:rPr>
              <a:t>融资租赁</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余额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融资租赁合同中</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未实现</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的融资收益部分的金额。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00B0F0"/>
                </a:solidFill>
              </a:rPr>
              <a:t>融资租赁</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新签</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融资租赁合同金额之和。</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6888088" y="3741865"/>
            <a:ext cx="1800200" cy="59712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51384" y="3284984"/>
            <a:ext cx="4176464" cy="1972015"/>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cs typeface="黑体" panose="02010609060101010101" pitchFamily="49" charset="-122"/>
                <a:sym typeface="+mn-ea"/>
              </a:rPr>
              <a:t>包括利息和本金。</a:t>
            </a:r>
            <a:endParaRPr lang="en-US" altLang="zh-CN" sz="2500" dirty="0">
              <a:solidFill>
                <a:srgbClr val="FF0000"/>
              </a:solidFill>
              <a:latin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00B050"/>
                </a:solidFill>
              </a:rPr>
              <a:t>融资租赁</a:t>
            </a:r>
            <a:r>
              <a:rPr lang="zh-CN" altLang="en-US" sz="25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余额</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是报告期末时点数</a:t>
            </a:r>
            <a:r>
              <a:rPr lang="zh-CN" altLang="en-US" sz="2500" dirty="0">
                <a:latin typeface="微软雅黑" panose="020B0503020204020204" pitchFamily="34" charset="-122"/>
                <a:cs typeface="黑体" panose="02010609060101010101" pitchFamily="49" charset="-122"/>
                <a:sym typeface="+mn-ea"/>
              </a:rPr>
              <a:t>。</a:t>
            </a:r>
            <a:endParaRPr lang="en-US" altLang="zh-CN" sz="2500" dirty="0">
              <a:latin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00B0F0"/>
                </a:solidFill>
              </a:rPr>
              <a:t>融资租赁</a:t>
            </a:r>
            <a:r>
              <a:rPr lang="zh-CN" altLang="en-US" sz="25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额</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是当年累计数。</a:t>
            </a:r>
            <a:endParaRPr lang="zh-CN" altLang="en-US" sz="2500" dirty="0">
              <a:latin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75520" y="476672"/>
            <a:ext cx="7786742" cy="1814830"/>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zh-CN" altLang="en-US" sz="2800" b="1" dirty="0">
                <a:latin typeface="+mn-ea"/>
              </a:rPr>
              <a:t>一融资租赁企业，</a:t>
            </a:r>
            <a:r>
              <a:rPr lang="en-US" altLang="zh-CN" sz="2800" b="1" dirty="0">
                <a:latin typeface="+mn-ea"/>
              </a:rPr>
              <a:t>2023</a:t>
            </a:r>
            <a:r>
              <a:rPr lang="zh-CN" altLang="en-US" sz="2800" b="1" dirty="0">
                <a:latin typeface="+mn-ea"/>
              </a:rPr>
              <a:t>年初开始经营，</a:t>
            </a:r>
            <a:r>
              <a:rPr lang="en-US" altLang="zh-CN" sz="2800" b="1" dirty="0">
                <a:latin typeface="+mn-ea"/>
              </a:rPr>
              <a:t>3</a:t>
            </a:r>
            <a:r>
              <a:rPr lang="zh-CN" altLang="en-US" sz="2800" b="1" dirty="0">
                <a:latin typeface="+mn-ea"/>
              </a:rPr>
              <a:t>月份新签一融资租赁合同，合同金额</a:t>
            </a:r>
            <a:r>
              <a:rPr lang="en-US" altLang="zh-CN" sz="2800" b="1" dirty="0">
                <a:latin typeface="+mn-ea"/>
              </a:rPr>
              <a:t>3</a:t>
            </a:r>
            <a:r>
              <a:rPr lang="zh-CN" altLang="en-US" sz="2800" b="1" dirty="0">
                <a:latin typeface="+mn-ea"/>
              </a:rPr>
              <a:t>亿元（均包含本金和利息）。租金自</a:t>
            </a:r>
            <a:r>
              <a:rPr lang="en-US" altLang="zh-CN" sz="2800" b="1" dirty="0">
                <a:latin typeface="+mn-ea"/>
              </a:rPr>
              <a:t>2023</a:t>
            </a:r>
            <a:r>
              <a:rPr lang="zh-CN" altLang="en-US" sz="2800" b="1" dirty="0">
                <a:latin typeface="+mn-ea"/>
              </a:rPr>
              <a:t>年</a:t>
            </a:r>
            <a:r>
              <a:rPr lang="en-US" altLang="zh-CN" sz="2800" b="1" dirty="0">
                <a:latin typeface="+mn-ea"/>
              </a:rPr>
              <a:t>2</a:t>
            </a:r>
            <a:r>
              <a:rPr lang="zh-CN" altLang="en-US" sz="2800" b="1" dirty="0">
                <a:latin typeface="+mn-ea"/>
              </a:rPr>
              <a:t>季度起支付。</a:t>
            </a:r>
          </a:p>
        </p:txBody>
      </p:sp>
      <p:sp>
        <p:nvSpPr>
          <p:cNvPr id="7" name="TextBox 6"/>
          <p:cNvSpPr txBox="1"/>
          <p:nvPr/>
        </p:nvSpPr>
        <p:spPr>
          <a:xfrm>
            <a:off x="1775520" y="2341885"/>
            <a:ext cx="8403888" cy="523220"/>
          </a:xfrm>
          <a:prstGeom prst="rect">
            <a:avLst/>
          </a:prstGeom>
          <a:noFill/>
        </p:spPr>
        <p:txBody>
          <a:bodyPr wrap="square" rtlCol="0">
            <a:spAutoFit/>
          </a:bodyPr>
          <a:lstStyle/>
          <a:p>
            <a:r>
              <a:rPr lang="en-US" altLang="zh-CN" sz="2800" b="1" dirty="0">
                <a:latin typeface="+mn-ea"/>
              </a:rPr>
              <a:t>Q</a:t>
            </a:r>
            <a:r>
              <a:rPr lang="zh-CN" altLang="en-US" sz="2800" b="1" dirty="0">
                <a:latin typeface="+mn-ea"/>
              </a:rPr>
              <a:t>：一季度时该企业</a:t>
            </a:r>
            <a:r>
              <a:rPr lang="en-US" altLang="zh-CN" sz="2800" b="1" dirty="0">
                <a:latin typeface="+mn-ea"/>
              </a:rPr>
              <a:t>BJJ204-4</a:t>
            </a:r>
            <a:r>
              <a:rPr lang="zh-CN" altLang="en-US" sz="2800" b="1" dirty="0">
                <a:latin typeface="+mn-ea"/>
              </a:rPr>
              <a:t>报表该如何填报？</a:t>
            </a:r>
          </a:p>
        </p:txBody>
      </p:sp>
      <p:graphicFrame>
        <p:nvGraphicFramePr>
          <p:cNvPr id="8" name="表格 7"/>
          <p:cNvGraphicFramePr>
            <a:graphicFrameLocks noGrp="1"/>
          </p:cNvGraphicFramePr>
          <p:nvPr>
            <p:extLst>
              <p:ext uri="{D42A27DB-BD31-4B8C-83A1-F6EECF244321}">
                <p14:modId xmlns:p14="http://schemas.microsoft.com/office/powerpoint/2010/main" val="1131764885"/>
              </p:ext>
            </p:extLst>
          </p:nvPr>
        </p:nvGraphicFramePr>
        <p:xfrm>
          <a:off x="1847528" y="3068960"/>
          <a:ext cx="7980256" cy="165100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35965">
                  <a:extLst>
                    <a:ext uri="{9D8B030D-6E8A-4147-A177-3AD203B41FA5}">
                      <a16:colId xmlns:a16="http://schemas.microsoft.com/office/drawing/2014/main" val="20003"/>
                    </a:ext>
                  </a:extLst>
                </a:gridCol>
                <a:gridCol w="167842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2">
                  <a:txBody>
                    <a:bodyPr/>
                    <a:lstStyle/>
                    <a:p>
                      <a:pPr algn="ctr"/>
                      <a:r>
                        <a:rPr lang="zh-CN" altLang="en-US" b="1" dirty="0">
                          <a:solidFill>
                            <a:schemeClr val="tx1"/>
                          </a:solidFill>
                          <a:uFillTx/>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dirty="0">
                          <a:solidFill>
                            <a:schemeClr val="tx1"/>
                          </a:solidFill>
                          <a:uFillTx/>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dirty="0">
                          <a:solidFill>
                            <a:schemeClr val="tx1"/>
                          </a:solidFill>
                          <a:uFillTx/>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11819" y="619876"/>
            <a:ext cx="7786742" cy="1814830"/>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zh-CN" altLang="en-US" sz="2800" b="1" dirty="0">
                <a:latin typeface="+mn-ea"/>
              </a:rPr>
              <a:t>一融资租赁企业，</a:t>
            </a:r>
            <a:r>
              <a:rPr lang="en-US" altLang="zh-CN" sz="2800" b="1" dirty="0">
                <a:latin typeface="+mn-ea"/>
              </a:rPr>
              <a:t>2023</a:t>
            </a:r>
            <a:r>
              <a:rPr lang="zh-CN" altLang="en-US" sz="2800" b="1" dirty="0">
                <a:latin typeface="+mn-ea"/>
              </a:rPr>
              <a:t>年初开始经营，</a:t>
            </a:r>
            <a:r>
              <a:rPr lang="en-US" altLang="zh-CN" sz="2800" b="1" dirty="0">
                <a:latin typeface="+mn-ea"/>
              </a:rPr>
              <a:t>3</a:t>
            </a:r>
            <a:r>
              <a:rPr lang="zh-CN" altLang="en-US" sz="2800" b="1" dirty="0">
                <a:latin typeface="+mn-ea"/>
              </a:rPr>
              <a:t>月份新签一融资租赁合同，合同金额</a:t>
            </a:r>
            <a:r>
              <a:rPr lang="en-US" altLang="zh-CN" sz="2800" b="1" dirty="0">
                <a:latin typeface="+mn-ea"/>
              </a:rPr>
              <a:t>3</a:t>
            </a:r>
            <a:r>
              <a:rPr lang="zh-CN" altLang="en-US" sz="2800" b="1" dirty="0">
                <a:latin typeface="+mn-ea"/>
              </a:rPr>
              <a:t>亿元（均包含本金和利息）。租金自</a:t>
            </a:r>
            <a:r>
              <a:rPr lang="en-US" altLang="zh-CN" sz="2800" b="1" dirty="0">
                <a:latin typeface="+mn-ea"/>
              </a:rPr>
              <a:t>2023</a:t>
            </a:r>
            <a:r>
              <a:rPr lang="zh-CN" altLang="en-US" sz="2800" b="1" dirty="0">
                <a:latin typeface="+mn-ea"/>
              </a:rPr>
              <a:t>年</a:t>
            </a:r>
            <a:r>
              <a:rPr lang="en-US" altLang="zh-CN" sz="2800" b="1" dirty="0">
                <a:latin typeface="+mn-ea"/>
              </a:rPr>
              <a:t>2</a:t>
            </a:r>
            <a:r>
              <a:rPr lang="zh-CN" altLang="en-US" sz="2800" b="1" dirty="0">
                <a:latin typeface="+mn-ea"/>
              </a:rPr>
              <a:t>季度起支付。</a:t>
            </a:r>
          </a:p>
        </p:txBody>
      </p:sp>
      <p:sp>
        <p:nvSpPr>
          <p:cNvPr id="7" name="TextBox 6"/>
          <p:cNvSpPr txBox="1"/>
          <p:nvPr/>
        </p:nvSpPr>
        <p:spPr>
          <a:xfrm>
            <a:off x="1611819" y="2624657"/>
            <a:ext cx="8403888" cy="523220"/>
          </a:xfrm>
          <a:prstGeom prst="rect">
            <a:avLst/>
          </a:prstGeom>
          <a:noFill/>
        </p:spPr>
        <p:txBody>
          <a:bodyPr wrap="square" rtlCol="0">
            <a:spAutoFit/>
          </a:bodyPr>
          <a:lstStyle/>
          <a:p>
            <a:r>
              <a:rPr lang="en-US" altLang="zh-CN" sz="2800" b="1" dirty="0">
                <a:latin typeface="+mn-ea"/>
              </a:rPr>
              <a:t>Q</a:t>
            </a:r>
            <a:r>
              <a:rPr lang="zh-CN" altLang="en-US" sz="2800" b="1" dirty="0">
                <a:latin typeface="+mn-ea"/>
              </a:rPr>
              <a:t>：一季度时该企业</a:t>
            </a:r>
            <a:r>
              <a:rPr lang="en-US" altLang="zh-CN" sz="2800" b="1" dirty="0">
                <a:latin typeface="+mn-ea"/>
              </a:rPr>
              <a:t>BJJ204-4</a:t>
            </a:r>
            <a:r>
              <a:rPr lang="zh-CN" altLang="en-US" sz="2800" b="1" dirty="0">
                <a:latin typeface="+mn-ea"/>
              </a:rPr>
              <a:t>报表该如何填报？</a:t>
            </a:r>
          </a:p>
        </p:txBody>
      </p:sp>
      <p:graphicFrame>
        <p:nvGraphicFramePr>
          <p:cNvPr id="8" name="表格 7"/>
          <p:cNvGraphicFramePr>
            <a:graphicFrameLocks noGrp="1"/>
          </p:cNvGraphicFramePr>
          <p:nvPr>
            <p:extLst>
              <p:ext uri="{D42A27DB-BD31-4B8C-83A1-F6EECF244321}">
                <p14:modId xmlns:p14="http://schemas.microsoft.com/office/powerpoint/2010/main" val="496828828"/>
              </p:ext>
            </p:extLst>
          </p:nvPr>
        </p:nvGraphicFramePr>
        <p:xfrm>
          <a:off x="1703512" y="3429000"/>
          <a:ext cx="7980256" cy="1651000"/>
        </p:xfrm>
        <a:graphic>
          <a:graphicData uri="http://schemas.openxmlformats.org/drawingml/2006/table">
            <a:tbl>
              <a:tblPr firstRow="1" bandRow="1">
                <a:tableStyleId>{5C22544A-7EE6-4342-B048-85BDC9FD1C3A}</a:tableStyleId>
              </a:tblPr>
              <a:tblGrid>
                <a:gridCol w="1328987">
                  <a:extLst>
                    <a:ext uri="{9D8B030D-6E8A-4147-A177-3AD203B41FA5}">
                      <a16:colId xmlns:a16="http://schemas.microsoft.com/office/drawing/2014/main" val="20000"/>
                    </a:ext>
                  </a:extLst>
                </a:gridCol>
                <a:gridCol w="1358303">
                  <a:extLst>
                    <a:ext uri="{9D8B030D-6E8A-4147-A177-3AD203B41FA5}">
                      <a16:colId xmlns:a16="http://schemas.microsoft.com/office/drawing/2014/main" val="20001"/>
                    </a:ext>
                  </a:extLst>
                </a:gridCol>
                <a:gridCol w="664493">
                  <a:extLst>
                    <a:ext uri="{9D8B030D-6E8A-4147-A177-3AD203B41FA5}">
                      <a16:colId xmlns:a16="http://schemas.microsoft.com/office/drawing/2014/main" val="20002"/>
                    </a:ext>
                  </a:extLst>
                </a:gridCol>
                <a:gridCol w="735965">
                  <a:extLst>
                    <a:ext uri="{9D8B030D-6E8A-4147-A177-3AD203B41FA5}">
                      <a16:colId xmlns:a16="http://schemas.microsoft.com/office/drawing/2014/main" val="20003"/>
                    </a:ext>
                  </a:extLst>
                </a:gridCol>
                <a:gridCol w="1678425">
                  <a:extLst>
                    <a:ext uri="{9D8B030D-6E8A-4147-A177-3AD203B41FA5}">
                      <a16:colId xmlns:a16="http://schemas.microsoft.com/office/drawing/2014/main" val="20004"/>
                    </a:ext>
                  </a:extLst>
                </a:gridCol>
                <a:gridCol w="2214083">
                  <a:extLst>
                    <a:ext uri="{9D8B030D-6E8A-4147-A177-3AD203B41FA5}">
                      <a16:colId xmlns:a16="http://schemas.microsoft.com/office/drawing/2014/main" val="20005"/>
                    </a:ext>
                  </a:extLst>
                </a:gridCol>
              </a:tblGrid>
              <a:tr h="370840">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rowSpan="2">
                  <a:txBody>
                    <a:bodyPr/>
                    <a:lstStyle/>
                    <a:p>
                      <a:pPr algn="ctr"/>
                      <a:r>
                        <a:rPr lang="zh-CN" altLang="en-US" b="1" dirty="0">
                          <a:solidFill>
                            <a:schemeClr val="tx1"/>
                          </a:solidFill>
                          <a:uFillTx/>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dirty="0">
                          <a:solidFill>
                            <a:schemeClr val="tx1"/>
                          </a:solidFill>
                          <a:uFillTx/>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dirty="0">
                          <a:solidFill>
                            <a:schemeClr val="tx1"/>
                          </a:solidFill>
                          <a:uFillTx/>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31504" y="548680"/>
            <a:ext cx="7406328" cy="1384995"/>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zh-CN" altLang="en-US" sz="2800" b="1" dirty="0">
                <a:latin typeface="+mn-ea"/>
              </a:rPr>
              <a:t>该融资租赁企业在二季度时收到第</a:t>
            </a:r>
            <a:r>
              <a:rPr lang="en-US" altLang="zh-CN" sz="2800" b="1" dirty="0">
                <a:latin typeface="+mn-ea"/>
              </a:rPr>
              <a:t>1</a:t>
            </a:r>
            <a:r>
              <a:rPr lang="zh-CN" altLang="en-US" sz="2800" b="1" dirty="0">
                <a:latin typeface="+mn-ea"/>
              </a:rPr>
              <a:t>期</a:t>
            </a:r>
            <a:r>
              <a:rPr lang="en-US" altLang="zh-CN" sz="2800" b="1" dirty="0">
                <a:latin typeface="+mn-ea"/>
              </a:rPr>
              <a:t>5000</a:t>
            </a:r>
            <a:r>
              <a:rPr lang="zh-CN" altLang="en-US" sz="2800" b="1" dirty="0">
                <a:latin typeface="+mn-ea"/>
              </a:rPr>
              <a:t>万的租金。无其他相关业务。</a:t>
            </a:r>
          </a:p>
        </p:txBody>
      </p:sp>
      <p:sp>
        <p:nvSpPr>
          <p:cNvPr id="7" name="TextBox 6"/>
          <p:cNvSpPr txBox="1"/>
          <p:nvPr/>
        </p:nvSpPr>
        <p:spPr>
          <a:xfrm>
            <a:off x="1631504" y="2116550"/>
            <a:ext cx="7406328" cy="523220"/>
          </a:xfrm>
          <a:prstGeom prst="rect">
            <a:avLst/>
          </a:prstGeom>
          <a:noFill/>
        </p:spPr>
        <p:txBody>
          <a:bodyPr wrap="square" rtlCol="0">
            <a:spAutoFit/>
          </a:bodyPr>
          <a:lstStyle/>
          <a:p>
            <a:r>
              <a:rPr lang="en-US" altLang="zh-CN" sz="2800" b="1" dirty="0">
                <a:latin typeface="+mn-ea"/>
              </a:rPr>
              <a:t>Q</a:t>
            </a:r>
            <a:r>
              <a:rPr lang="zh-CN" altLang="en-US" sz="2800" b="1" dirty="0">
                <a:latin typeface="+mn-ea"/>
              </a:rPr>
              <a:t>：二季度时该企业</a:t>
            </a:r>
            <a:r>
              <a:rPr lang="en-US" altLang="zh-CN" sz="2800" b="1" dirty="0">
                <a:latin typeface="+mn-ea"/>
              </a:rPr>
              <a:t>BJJ204-4</a:t>
            </a:r>
            <a:r>
              <a:rPr lang="zh-CN" altLang="en-US" sz="2800" b="1" dirty="0">
                <a:latin typeface="+mn-ea"/>
              </a:rPr>
              <a:t>报表该如何填报？</a:t>
            </a:r>
          </a:p>
        </p:txBody>
      </p:sp>
      <p:graphicFrame>
        <p:nvGraphicFramePr>
          <p:cNvPr id="8" name="表格 7"/>
          <p:cNvGraphicFramePr>
            <a:graphicFrameLocks noGrp="1"/>
          </p:cNvGraphicFramePr>
          <p:nvPr>
            <p:extLst>
              <p:ext uri="{D42A27DB-BD31-4B8C-83A1-F6EECF244321}">
                <p14:modId xmlns:p14="http://schemas.microsoft.com/office/powerpoint/2010/main" val="3580308963"/>
              </p:ext>
            </p:extLst>
          </p:nvPr>
        </p:nvGraphicFramePr>
        <p:xfrm>
          <a:off x="1631504" y="3068960"/>
          <a:ext cx="7789314" cy="2112739"/>
        </p:xfrm>
        <a:graphic>
          <a:graphicData uri="http://schemas.openxmlformats.org/drawingml/2006/table">
            <a:tbl>
              <a:tblPr firstRow="1" bandRow="1">
                <a:tableStyleId>{5C22544A-7EE6-4342-B048-85BDC9FD1C3A}</a:tableStyleId>
              </a:tblPr>
              <a:tblGrid>
                <a:gridCol w="1297188">
                  <a:extLst>
                    <a:ext uri="{9D8B030D-6E8A-4147-A177-3AD203B41FA5}">
                      <a16:colId xmlns:a16="http://schemas.microsoft.com/office/drawing/2014/main" val="20000"/>
                    </a:ext>
                  </a:extLst>
                </a:gridCol>
                <a:gridCol w="1325803">
                  <a:extLst>
                    <a:ext uri="{9D8B030D-6E8A-4147-A177-3AD203B41FA5}">
                      <a16:colId xmlns:a16="http://schemas.microsoft.com/office/drawing/2014/main" val="20001"/>
                    </a:ext>
                  </a:extLst>
                </a:gridCol>
                <a:gridCol w="648595">
                  <a:extLst>
                    <a:ext uri="{9D8B030D-6E8A-4147-A177-3AD203B41FA5}">
                      <a16:colId xmlns:a16="http://schemas.microsoft.com/office/drawing/2014/main" val="20002"/>
                    </a:ext>
                  </a:extLst>
                </a:gridCol>
                <a:gridCol w="729615">
                  <a:extLst>
                    <a:ext uri="{9D8B030D-6E8A-4147-A177-3AD203B41FA5}">
                      <a16:colId xmlns:a16="http://schemas.microsoft.com/office/drawing/2014/main" val="20003"/>
                    </a:ext>
                  </a:extLst>
                </a:gridCol>
                <a:gridCol w="1627007">
                  <a:extLst>
                    <a:ext uri="{9D8B030D-6E8A-4147-A177-3AD203B41FA5}">
                      <a16:colId xmlns:a16="http://schemas.microsoft.com/office/drawing/2014/main" val="20004"/>
                    </a:ext>
                  </a:extLst>
                </a:gridCol>
                <a:gridCol w="2161106">
                  <a:extLst>
                    <a:ext uri="{9D8B030D-6E8A-4147-A177-3AD203B41FA5}">
                      <a16:colId xmlns:a16="http://schemas.microsoft.com/office/drawing/2014/main" val="20005"/>
                    </a:ext>
                  </a:extLst>
                </a:gridCol>
              </a:tblGrid>
              <a:tr h="832579">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82367">
                <a:tc rowSpan="2">
                  <a:txBody>
                    <a:bodyPr/>
                    <a:lstStyle/>
                    <a:p>
                      <a:pPr algn="ctr"/>
                      <a:r>
                        <a:rPr lang="zh-CN" altLang="en-US" b="1" dirty="0">
                          <a:solidFill>
                            <a:schemeClr val="tx1"/>
                          </a:solidFill>
                          <a:uFillTx/>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uFillTx/>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25000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82367">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uFillTx/>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uFillTx/>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uFillTx/>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uFillTx/>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dirty="0">
                          <a:solidFill>
                            <a:schemeClr val="tx1"/>
                          </a:solidFill>
                          <a:uFillTx/>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487488" y="555908"/>
            <a:ext cx="7692080" cy="2230150"/>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zh-CN" altLang="en-US" sz="2800" b="1" dirty="0">
                <a:latin typeface="+mn-ea"/>
              </a:rPr>
              <a:t>该融资租赁企业在三季度时收到第</a:t>
            </a:r>
            <a:r>
              <a:rPr lang="en-US" altLang="zh-CN" sz="2800" b="1" dirty="0">
                <a:latin typeface="+mn-ea"/>
              </a:rPr>
              <a:t>2</a:t>
            </a:r>
            <a:r>
              <a:rPr lang="zh-CN" altLang="en-US" sz="2800" b="1" dirty="0">
                <a:latin typeface="+mn-ea"/>
              </a:rPr>
              <a:t>期</a:t>
            </a:r>
            <a:r>
              <a:rPr lang="en-US" altLang="zh-CN" sz="2800" b="1" dirty="0">
                <a:latin typeface="+mn-ea"/>
              </a:rPr>
              <a:t>5000</a:t>
            </a:r>
            <a:r>
              <a:rPr lang="zh-CN" altLang="en-US" sz="2800" b="1" dirty="0">
                <a:latin typeface="+mn-ea"/>
              </a:rPr>
              <a:t>万的租金（含利息）。除此之外，又新签一笔合同金额</a:t>
            </a:r>
            <a:r>
              <a:rPr lang="en-US" altLang="zh-CN" sz="2800" b="1" dirty="0">
                <a:latin typeface="+mn-ea"/>
              </a:rPr>
              <a:t>3</a:t>
            </a:r>
            <a:r>
              <a:rPr lang="zh-CN" altLang="en-US" sz="2800" b="1" dirty="0">
                <a:latin typeface="+mn-ea"/>
              </a:rPr>
              <a:t>亿元的融资租赁合同，四季度起开始收取租金。</a:t>
            </a:r>
          </a:p>
        </p:txBody>
      </p:sp>
      <p:sp>
        <p:nvSpPr>
          <p:cNvPr id="5" name="TextBox 4"/>
          <p:cNvSpPr txBox="1"/>
          <p:nvPr/>
        </p:nvSpPr>
        <p:spPr>
          <a:xfrm>
            <a:off x="1487488" y="2902807"/>
            <a:ext cx="7692080" cy="523220"/>
          </a:xfrm>
          <a:prstGeom prst="rect">
            <a:avLst/>
          </a:prstGeom>
          <a:noFill/>
        </p:spPr>
        <p:txBody>
          <a:bodyPr wrap="square" rtlCol="0">
            <a:spAutoFit/>
          </a:bodyPr>
          <a:lstStyle/>
          <a:p>
            <a:r>
              <a:rPr lang="en-US" altLang="zh-CN" sz="2800" b="1" dirty="0">
                <a:latin typeface="+mn-ea"/>
              </a:rPr>
              <a:t>Q</a:t>
            </a:r>
            <a:r>
              <a:rPr lang="zh-CN" altLang="en-US" sz="2800" b="1" dirty="0">
                <a:latin typeface="+mn-ea"/>
              </a:rPr>
              <a:t>：三季度时该企业</a:t>
            </a:r>
            <a:r>
              <a:rPr lang="en-US" altLang="zh-CN" sz="2800" b="1" dirty="0">
                <a:latin typeface="+mn-ea"/>
              </a:rPr>
              <a:t>BJJ204-4</a:t>
            </a:r>
            <a:r>
              <a:rPr lang="zh-CN" altLang="en-US" sz="2800" b="1" dirty="0">
                <a:latin typeface="+mn-ea"/>
              </a:rPr>
              <a:t>报表该如何填报？</a:t>
            </a:r>
          </a:p>
        </p:txBody>
      </p:sp>
      <p:graphicFrame>
        <p:nvGraphicFramePr>
          <p:cNvPr id="6" name="表格 5"/>
          <p:cNvGraphicFramePr>
            <a:graphicFrameLocks noGrp="1"/>
          </p:cNvGraphicFramePr>
          <p:nvPr>
            <p:extLst>
              <p:ext uri="{D42A27DB-BD31-4B8C-83A1-F6EECF244321}">
                <p14:modId xmlns:p14="http://schemas.microsoft.com/office/powerpoint/2010/main" val="219246311"/>
              </p:ext>
            </p:extLst>
          </p:nvPr>
        </p:nvGraphicFramePr>
        <p:xfrm>
          <a:off x="1681363" y="3542776"/>
          <a:ext cx="7304330" cy="2468880"/>
        </p:xfrm>
        <a:graphic>
          <a:graphicData uri="http://schemas.openxmlformats.org/drawingml/2006/table">
            <a:tbl>
              <a:tblPr firstRow="1" bandRow="1">
                <a:tableStyleId>{5C22544A-7EE6-4342-B048-85BDC9FD1C3A}</a:tableStyleId>
              </a:tblPr>
              <a:tblGrid>
                <a:gridCol w="1216422">
                  <a:extLst>
                    <a:ext uri="{9D8B030D-6E8A-4147-A177-3AD203B41FA5}">
                      <a16:colId xmlns:a16="http://schemas.microsoft.com/office/drawing/2014/main" val="20000"/>
                    </a:ext>
                  </a:extLst>
                </a:gridCol>
                <a:gridCol w="1464310">
                  <a:extLst>
                    <a:ext uri="{9D8B030D-6E8A-4147-A177-3AD203B41FA5}">
                      <a16:colId xmlns:a16="http://schemas.microsoft.com/office/drawing/2014/main" val="20001"/>
                    </a:ext>
                  </a:extLst>
                </a:gridCol>
                <a:gridCol w="432360">
                  <a:extLst>
                    <a:ext uri="{9D8B030D-6E8A-4147-A177-3AD203B41FA5}">
                      <a16:colId xmlns:a16="http://schemas.microsoft.com/office/drawing/2014/main" val="20002"/>
                    </a:ext>
                  </a:extLst>
                </a:gridCol>
                <a:gridCol w="675005">
                  <a:extLst>
                    <a:ext uri="{9D8B030D-6E8A-4147-A177-3AD203B41FA5}">
                      <a16:colId xmlns:a16="http://schemas.microsoft.com/office/drawing/2014/main" val="20003"/>
                    </a:ext>
                  </a:extLst>
                </a:gridCol>
                <a:gridCol w="1489683">
                  <a:extLst>
                    <a:ext uri="{9D8B030D-6E8A-4147-A177-3AD203B41FA5}">
                      <a16:colId xmlns:a16="http://schemas.microsoft.com/office/drawing/2014/main" val="20004"/>
                    </a:ext>
                  </a:extLst>
                </a:gridCol>
                <a:gridCol w="2026550">
                  <a:extLst>
                    <a:ext uri="{9D8B030D-6E8A-4147-A177-3AD203B41FA5}">
                      <a16:colId xmlns:a16="http://schemas.microsoft.com/office/drawing/2014/main" val="20005"/>
                    </a:ext>
                  </a:extLst>
                </a:gridCol>
              </a:tblGrid>
              <a:tr h="786105">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55442">
                <a:tc rowSpan="2">
                  <a:txBody>
                    <a:bodyPr/>
                    <a:lstStyle/>
                    <a:p>
                      <a:pPr algn="ctr"/>
                      <a:r>
                        <a:rPr lang="zh-CN" altLang="en-US" b="1" dirty="0">
                          <a:solidFill>
                            <a:schemeClr val="tx1"/>
                          </a:solidFill>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50000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55442">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60000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59496" y="476672"/>
            <a:ext cx="7192014" cy="1815882"/>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zh-CN" altLang="en-US" sz="2800" b="1" dirty="0">
                <a:latin typeface="+mn-ea"/>
              </a:rPr>
              <a:t>该融资租赁企业在四季度时收到第一笔业务第</a:t>
            </a:r>
            <a:r>
              <a:rPr lang="en-US" altLang="zh-CN" sz="2800" b="1" dirty="0">
                <a:latin typeface="+mn-ea"/>
              </a:rPr>
              <a:t>3</a:t>
            </a:r>
            <a:r>
              <a:rPr lang="zh-CN" altLang="en-US" sz="2800" b="1" dirty="0">
                <a:latin typeface="+mn-ea"/>
              </a:rPr>
              <a:t>期的</a:t>
            </a:r>
            <a:r>
              <a:rPr lang="en-US" altLang="zh-CN" sz="2800" b="1" dirty="0">
                <a:latin typeface="+mn-ea"/>
              </a:rPr>
              <a:t>5000</a:t>
            </a:r>
            <a:r>
              <a:rPr lang="zh-CN" altLang="en-US" sz="2800" b="1" dirty="0">
                <a:latin typeface="+mn-ea"/>
              </a:rPr>
              <a:t>万的租金和第二笔业务第</a:t>
            </a:r>
            <a:r>
              <a:rPr lang="en-US" altLang="zh-CN" sz="2800" b="1" dirty="0">
                <a:latin typeface="+mn-ea"/>
              </a:rPr>
              <a:t>1</a:t>
            </a:r>
            <a:r>
              <a:rPr lang="zh-CN" altLang="en-US" sz="2800" b="1" dirty="0">
                <a:latin typeface="+mn-ea"/>
              </a:rPr>
              <a:t>期的</a:t>
            </a:r>
            <a:r>
              <a:rPr lang="en-US" altLang="zh-CN" sz="2800" b="1" dirty="0">
                <a:latin typeface="+mn-ea"/>
              </a:rPr>
              <a:t>3000</a:t>
            </a:r>
            <a:r>
              <a:rPr lang="zh-CN" altLang="en-US" sz="2800" b="1" dirty="0">
                <a:latin typeface="+mn-ea"/>
              </a:rPr>
              <a:t>万租金。无其他业务。</a:t>
            </a:r>
          </a:p>
        </p:txBody>
      </p:sp>
      <p:sp>
        <p:nvSpPr>
          <p:cNvPr id="5" name="TextBox 4"/>
          <p:cNvSpPr txBox="1"/>
          <p:nvPr/>
        </p:nvSpPr>
        <p:spPr>
          <a:xfrm>
            <a:off x="1559496" y="2477151"/>
            <a:ext cx="8143932" cy="523220"/>
          </a:xfrm>
          <a:prstGeom prst="rect">
            <a:avLst/>
          </a:prstGeom>
          <a:noFill/>
        </p:spPr>
        <p:txBody>
          <a:bodyPr wrap="square" rtlCol="0">
            <a:spAutoFit/>
          </a:bodyPr>
          <a:lstStyle/>
          <a:p>
            <a:r>
              <a:rPr lang="en-US" altLang="zh-CN" sz="2800" b="1" dirty="0">
                <a:latin typeface="+mn-ea"/>
              </a:rPr>
              <a:t>Q</a:t>
            </a:r>
            <a:r>
              <a:rPr lang="zh-CN" altLang="en-US" sz="2800" b="1" dirty="0">
                <a:latin typeface="+mn-ea"/>
              </a:rPr>
              <a:t>：四季度时该企业</a:t>
            </a:r>
            <a:r>
              <a:rPr lang="en-US" altLang="zh-CN" sz="2800" b="1" dirty="0">
                <a:latin typeface="+mn-ea"/>
              </a:rPr>
              <a:t>BJJ204-4</a:t>
            </a:r>
            <a:r>
              <a:rPr lang="zh-CN" altLang="en-US" sz="2800" b="1" dirty="0">
                <a:latin typeface="+mn-ea"/>
              </a:rPr>
              <a:t>报表该如何填报？</a:t>
            </a:r>
          </a:p>
        </p:txBody>
      </p:sp>
      <p:graphicFrame>
        <p:nvGraphicFramePr>
          <p:cNvPr id="6" name="表格 5"/>
          <p:cNvGraphicFramePr>
            <a:graphicFrameLocks noGrp="1"/>
          </p:cNvGraphicFramePr>
          <p:nvPr>
            <p:extLst>
              <p:ext uri="{D42A27DB-BD31-4B8C-83A1-F6EECF244321}">
                <p14:modId xmlns:p14="http://schemas.microsoft.com/office/powerpoint/2010/main" val="1745033332"/>
              </p:ext>
            </p:extLst>
          </p:nvPr>
        </p:nvGraphicFramePr>
        <p:xfrm>
          <a:off x="1666668" y="3356992"/>
          <a:ext cx="7929587" cy="1838265"/>
        </p:xfrm>
        <a:graphic>
          <a:graphicData uri="http://schemas.openxmlformats.org/drawingml/2006/table">
            <a:tbl>
              <a:tblPr firstRow="1" bandRow="1">
                <a:tableStyleId>{5C22544A-7EE6-4342-B048-85BDC9FD1C3A}</a:tableStyleId>
              </a:tblPr>
              <a:tblGrid>
                <a:gridCol w="1320549">
                  <a:extLst>
                    <a:ext uri="{9D8B030D-6E8A-4147-A177-3AD203B41FA5}">
                      <a16:colId xmlns:a16="http://schemas.microsoft.com/office/drawing/2014/main" val="20000"/>
                    </a:ext>
                  </a:extLst>
                </a:gridCol>
                <a:gridCol w="1349679">
                  <a:extLst>
                    <a:ext uri="{9D8B030D-6E8A-4147-A177-3AD203B41FA5}">
                      <a16:colId xmlns:a16="http://schemas.microsoft.com/office/drawing/2014/main" val="20001"/>
                    </a:ext>
                  </a:extLst>
                </a:gridCol>
                <a:gridCol w="660274">
                  <a:extLst>
                    <a:ext uri="{9D8B030D-6E8A-4147-A177-3AD203B41FA5}">
                      <a16:colId xmlns:a16="http://schemas.microsoft.com/office/drawing/2014/main" val="20002"/>
                    </a:ext>
                  </a:extLst>
                </a:gridCol>
                <a:gridCol w="805180">
                  <a:extLst>
                    <a:ext uri="{9D8B030D-6E8A-4147-A177-3AD203B41FA5}">
                      <a16:colId xmlns:a16="http://schemas.microsoft.com/office/drawing/2014/main" val="20003"/>
                    </a:ext>
                  </a:extLst>
                </a:gridCol>
                <a:gridCol w="1593880">
                  <a:extLst>
                    <a:ext uri="{9D8B030D-6E8A-4147-A177-3AD203B41FA5}">
                      <a16:colId xmlns:a16="http://schemas.microsoft.com/office/drawing/2014/main" val="20004"/>
                    </a:ext>
                  </a:extLst>
                </a:gridCol>
                <a:gridCol w="2200025">
                  <a:extLst>
                    <a:ext uri="{9D8B030D-6E8A-4147-A177-3AD203B41FA5}">
                      <a16:colId xmlns:a16="http://schemas.microsoft.com/office/drawing/2014/main" val="20005"/>
                    </a:ext>
                  </a:extLst>
                </a:gridCol>
              </a:tblGrid>
              <a:tr h="826135">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539751">
                <a:tc rowSpan="2">
                  <a:txBody>
                    <a:bodyPr/>
                    <a:lstStyle/>
                    <a:p>
                      <a:pPr algn="ctr"/>
                      <a:r>
                        <a:rPr lang="zh-CN" altLang="en-US" b="1" dirty="0">
                          <a:solidFill>
                            <a:schemeClr val="tx1"/>
                          </a:solidFill>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42000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205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60000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336720" y="6359676"/>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9" name="文本框 18"/>
          <p:cNvSpPr txBox="1"/>
          <p:nvPr/>
        </p:nvSpPr>
        <p:spPr>
          <a:xfrm>
            <a:off x="452755" y="3086735"/>
            <a:ext cx="3780155" cy="144526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chemeClr val="tx1"/>
                </a:solidFill>
                <a:effectLst/>
                <a:latin typeface="微软雅黑" panose="020B0503020204020204" pitchFamily="34" charset="-122"/>
              </a:rPr>
              <a:t>其他筹资额</a:t>
            </a:r>
            <a:r>
              <a:rPr lang="zh-CN" altLang="en-US" sz="2200" b="0" i="0" u="none" strike="noStrike" dirty="0">
                <a:solidFill>
                  <a:srgbClr val="FF0000"/>
                </a:solidFill>
                <a:effectLst/>
                <a:latin typeface="微软雅黑" panose="020B0503020204020204" pitchFamily="34" charset="-122"/>
              </a:rPr>
              <a:t>可以参考监管部门报表《证券分支机构销售金融产品统计报表》取数填报。</a:t>
            </a:r>
          </a:p>
        </p:txBody>
      </p:sp>
      <p:pic>
        <p:nvPicPr>
          <p:cNvPr id="3" name="图片 2"/>
          <p:cNvPicPr>
            <a:picLocks noChangeAspect="1"/>
          </p:cNvPicPr>
          <p:nvPr/>
        </p:nvPicPr>
        <p:blipFill>
          <a:blip r:embed="rId5"/>
          <a:stretch>
            <a:fillRect/>
          </a:stretch>
        </p:blipFill>
        <p:spPr>
          <a:xfrm>
            <a:off x="5088255" y="2759710"/>
            <a:ext cx="6591300" cy="3924300"/>
          </a:xfrm>
          <a:prstGeom prst="rect">
            <a:avLst/>
          </a:prstGeom>
        </p:spPr>
      </p:pic>
      <p:pic>
        <p:nvPicPr>
          <p:cNvPr id="6" name="图片 5"/>
          <p:cNvPicPr>
            <a:picLocks noChangeAspect="1"/>
          </p:cNvPicPr>
          <p:nvPr/>
        </p:nvPicPr>
        <p:blipFill>
          <a:blip r:embed="rId6"/>
          <a:stretch>
            <a:fillRect/>
          </a:stretch>
        </p:blipFill>
        <p:spPr>
          <a:xfrm>
            <a:off x="331679" y="1477753"/>
            <a:ext cx="7572375" cy="828675"/>
          </a:xfrm>
          <a:prstGeom prst="rect">
            <a:avLst/>
          </a:prstGeom>
        </p:spPr>
      </p:pic>
      <p:pic>
        <p:nvPicPr>
          <p:cNvPr id="9" name="图片 8"/>
          <p:cNvPicPr>
            <a:picLocks noChangeAspect="1"/>
          </p:cNvPicPr>
          <p:nvPr/>
        </p:nvPicPr>
        <p:blipFill>
          <a:blip r:embed="rId7"/>
          <a:stretch>
            <a:fillRect/>
          </a:stretch>
        </p:blipFill>
        <p:spPr>
          <a:xfrm>
            <a:off x="331470" y="2342515"/>
            <a:ext cx="4023360" cy="286385"/>
          </a:xfrm>
          <a:prstGeom prst="rect">
            <a:avLst/>
          </a:prstGeom>
        </p:spPr>
      </p:pic>
      <p:sp>
        <p:nvSpPr>
          <p:cNvPr id="10" name="矩形 9"/>
          <p:cNvSpPr/>
          <p:nvPr/>
        </p:nvSpPr>
        <p:spPr>
          <a:xfrm>
            <a:off x="479376" y="2341633"/>
            <a:ext cx="3672409" cy="2869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032625" y="2759710"/>
            <a:ext cx="3147695" cy="174625"/>
          </a:xfrm>
          <a:prstGeom prst="rect">
            <a:avLst/>
          </a:prstGeom>
          <a:noFill/>
          <a:ln w="285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箭头连接符 11"/>
          <p:cNvCxnSpPr/>
          <p:nvPr/>
        </p:nvCxnSpPr>
        <p:spPr>
          <a:xfrm flipH="1" flipV="1">
            <a:off x="4187663" y="2492894"/>
            <a:ext cx="2808605" cy="313055"/>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6126251" y="1524134"/>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7773670" y="1426210"/>
            <a:ext cx="3925570" cy="583565"/>
          </a:xfrm>
          <a:prstGeom prst="rect">
            <a:avLst/>
          </a:prstGeom>
          <a:noFill/>
        </p:spPr>
        <p:txBody>
          <a:bodyPr wrap="square" rtlCol="0">
            <a:spAutoFit/>
          </a:bodyPr>
          <a:lstStyle/>
          <a:p>
            <a:r>
              <a:rPr lang="zh-CN" altLang="en-US" sz="1600" dirty="0"/>
              <a:t>上年同期数可以参考上年同期</a:t>
            </a:r>
            <a:r>
              <a:rPr lang="en-US" altLang="zh-CN" sz="1600" dirty="0"/>
              <a:t>《证券分支机构销售金融产品统计报表》</a:t>
            </a:r>
            <a:r>
              <a:rPr lang="zh-CN" altLang="en-US" sz="1600" dirty="0"/>
              <a:t>取数。</a:t>
            </a:r>
          </a:p>
        </p:txBody>
      </p:sp>
      <p:cxnSp>
        <p:nvCxnSpPr>
          <p:cNvPr id="17" name="直接箭头连接符 16"/>
          <p:cNvCxnSpPr>
            <a:stCxn id="16" idx="1"/>
          </p:cNvCxnSpPr>
          <p:nvPr/>
        </p:nvCxnSpPr>
        <p:spPr>
          <a:xfrm flipH="1" flipV="1">
            <a:off x="7278293" y="1658620"/>
            <a:ext cx="495300" cy="59690"/>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75520" y="620688"/>
            <a:ext cx="7786742" cy="1814830"/>
          </a:xfrm>
          <a:prstGeom prst="rect">
            <a:avLst/>
          </a:prstGeom>
          <a:noFill/>
        </p:spPr>
        <p:txBody>
          <a:bodyPr wrap="square" rtlCol="0">
            <a:spAutoFit/>
          </a:bodyPr>
          <a:lstStyle/>
          <a:p>
            <a:r>
              <a:rPr lang="zh-CN" altLang="en-US" sz="2800" b="1" dirty="0">
                <a:latin typeface="+mn-ea"/>
              </a:rPr>
              <a:t>案例</a:t>
            </a:r>
            <a:endParaRPr lang="en-US" altLang="zh-CN" sz="2800" b="1" dirty="0">
              <a:latin typeface="+mn-ea"/>
            </a:endParaRPr>
          </a:p>
          <a:p>
            <a:pPr>
              <a:buFont typeface="Wingdings" panose="05000000000000000000" pitchFamily="2" charset="2"/>
              <a:buChar char="Ø"/>
            </a:pPr>
            <a:r>
              <a:rPr lang="en-US" altLang="zh-CN" sz="2800" b="1" dirty="0">
                <a:latin typeface="+mn-ea"/>
              </a:rPr>
              <a:t>2024</a:t>
            </a:r>
            <a:r>
              <a:rPr lang="zh-CN" altLang="en-US" sz="2800" b="1" dirty="0">
                <a:latin typeface="+mn-ea"/>
              </a:rPr>
              <a:t>年一季度该融资租赁企业收取第一笔业务第</a:t>
            </a:r>
            <a:r>
              <a:rPr lang="en-US" altLang="zh-CN" sz="2800" b="1" dirty="0">
                <a:latin typeface="+mn-ea"/>
              </a:rPr>
              <a:t>4</a:t>
            </a:r>
            <a:r>
              <a:rPr lang="zh-CN" altLang="en-US" sz="2800" b="1" dirty="0">
                <a:latin typeface="+mn-ea"/>
              </a:rPr>
              <a:t>期的</a:t>
            </a:r>
            <a:r>
              <a:rPr lang="en-US" altLang="zh-CN" sz="2800" b="1" dirty="0">
                <a:latin typeface="+mn-ea"/>
              </a:rPr>
              <a:t>5000</a:t>
            </a:r>
            <a:r>
              <a:rPr lang="zh-CN" altLang="en-US" sz="2800" b="1" dirty="0">
                <a:latin typeface="+mn-ea"/>
              </a:rPr>
              <a:t>万的租金和第二笔业务第</a:t>
            </a:r>
            <a:r>
              <a:rPr lang="en-US" altLang="zh-CN" sz="2800" b="1" dirty="0">
                <a:latin typeface="+mn-ea"/>
              </a:rPr>
              <a:t>2</a:t>
            </a:r>
            <a:r>
              <a:rPr lang="zh-CN" altLang="en-US" sz="2800" b="1" dirty="0">
                <a:latin typeface="+mn-ea"/>
              </a:rPr>
              <a:t>期的</a:t>
            </a:r>
            <a:r>
              <a:rPr lang="en-US" altLang="zh-CN" sz="2800" b="1" dirty="0">
                <a:latin typeface="+mn-ea"/>
              </a:rPr>
              <a:t>3000</a:t>
            </a:r>
            <a:r>
              <a:rPr lang="zh-CN" altLang="en-US" sz="2800" b="1" dirty="0">
                <a:latin typeface="+mn-ea"/>
              </a:rPr>
              <a:t>万租金。 无其他业务。</a:t>
            </a:r>
          </a:p>
        </p:txBody>
      </p:sp>
      <p:sp>
        <p:nvSpPr>
          <p:cNvPr id="5" name="TextBox 4"/>
          <p:cNvSpPr txBox="1"/>
          <p:nvPr/>
        </p:nvSpPr>
        <p:spPr>
          <a:xfrm>
            <a:off x="1775520" y="2596511"/>
            <a:ext cx="8492192" cy="521970"/>
          </a:xfrm>
          <a:prstGeom prst="rect">
            <a:avLst/>
          </a:prstGeom>
          <a:noFill/>
        </p:spPr>
        <p:txBody>
          <a:bodyPr wrap="square" rtlCol="0">
            <a:spAutoFit/>
          </a:bodyPr>
          <a:lstStyle/>
          <a:p>
            <a:r>
              <a:rPr lang="en-US" altLang="zh-CN" sz="2800" b="1" dirty="0">
                <a:latin typeface="+mn-ea"/>
              </a:rPr>
              <a:t>Q</a:t>
            </a:r>
            <a:r>
              <a:rPr lang="zh-CN" altLang="en-US" sz="2800" b="1" dirty="0">
                <a:latin typeface="+mn-ea"/>
              </a:rPr>
              <a:t>：</a:t>
            </a:r>
            <a:r>
              <a:rPr lang="en-US" altLang="zh-CN" sz="2800" b="1" dirty="0">
                <a:latin typeface="+mn-ea"/>
              </a:rPr>
              <a:t>2024</a:t>
            </a:r>
            <a:r>
              <a:rPr lang="zh-CN" altLang="en-US" sz="2800" b="1" dirty="0">
                <a:latin typeface="+mn-ea"/>
              </a:rPr>
              <a:t>年一季度该企业</a:t>
            </a:r>
            <a:r>
              <a:rPr lang="en-US" altLang="zh-CN" sz="2800" b="1" dirty="0">
                <a:latin typeface="+mn-ea"/>
              </a:rPr>
              <a:t>BJJ204-4</a:t>
            </a:r>
            <a:r>
              <a:rPr lang="zh-CN" altLang="en-US" sz="2800" b="1" dirty="0">
                <a:latin typeface="+mn-ea"/>
              </a:rPr>
              <a:t>报表该如何填报？</a:t>
            </a:r>
          </a:p>
        </p:txBody>
      </p:sp>
      <p:graphicFrame>
        <p:nvGraphicFramePr>
          <p:cNvPr id="6" name="表格 5"/>
          <p:cNvGraphicFramePr>
            <a:graphicFrameLocks noGrp="1"/>
          </p:cNvGraphicFramePr>
          <p:nvPr>
            <p:extLst>
              <p:ext uri="{D42A27DB-BD31-4B8C-83A1-F6EECF244321}">
                <p14:modId xmlns:p14="http://schemas.microsoft.com/office/powerpoint/2010/main" val="1480452307"/>
              </p:ext>
            </p:extLst>
          </p:nvPr>
        </p:nvGraphicFramePr>
        <p:xfrm>
          <a:off x="1886853" y="3501008"/>
          <a:ext cx="7564075" cy="1746454"/>
        </p:xfrm>
        <a:graphic>
          <a:graphicData uri="http://schemas.openxmlformats.org/drawingml/2006/table">
            <a:tbl>
              <a:tblPr firstRow="1" bandRow="1">
                <a:tableStyleId>{5C22544A-7EE6-4342-B048-85BDC9FD1C3A}</a:tableStyleId>
              </a:tblPr>
              <a:tblGrid>
                <a:gridCol w="1318055">
                  <a:extLst>
                    <a:ext uri="{9D8B030D-6E8A-4147-A177-3AD203B41FA5}">
                      <a16:colId xmlns:a16="http://schemas.microsoft.com/office/drawing/2014/main" val="20000"/>
                    </a:ext>
                  </a:extLst>
                </a:gridCol>
                <a:gridCol w="1347129">
                  <a:extLst>
                    <a:ext uri="{9D8B030D-6E8A-4147-A177-3AD203B41FA5}">
                      <a16:colId xmlns:a16="http://schemas.microsoft.com/office/drawing/2014/main" val="20001"/>
                    </a:ext>
                  </a:extLst>
                </a:gridCol>
                <a:gridCol w="659028">
                  <a:extLst>
                    <a:ext uri="{9D8B030D-6E8A-4147-A177-3AD203B41FA5}">
                      <a16:colId xmlns:a16="http://schemas.microsoft.com/office/drawing/2014/main" val="20002"/>
                    </a:ext>
                  </a:extLst>
                </a:gridCol>
                <a:gridCol w="712470">
                  <a:extLst>
                    <a:ext uri="{9D8B030D-6E8A-4147-A177-3AD203B41FA5}">
                      <a16:colId xmlns:a16="http://schemas.microsoft.com/office/drawing/2014/main" val="20003"/>
                    </a:ext>
                  </a:extLst>
                </a:gridCol>
                <a:gridCol w="1543659">
                  <a:extLst>
                    <a:ext uri="{9D8B030D-6E8A-4147-A177-3AD203B41FA5}">
                      <a16:colId xmlns:a16="http://schemas.microsoft.com/office/drawing/2014/main" val="20004"/>
                    </a:ext>
                  </a:extLst>
                </a:gridCol>
                <a:gridCol w="1983734">
                  <a:extLst>
                    <a:ext uri="{9D8B030D-6E8A-4147-A177-3AD203B41FA5}">
                      <a16:colId xmlns:a16="http://schemas.microsoft.com/office/drawing/2014/main" val="20005"/>
                    </a:ext>
                  </a:extLst>
                </a:gridCol>
              </a:tblGrid>
              <a:tr h="700518">
                <a:tc gridSpan="2">
                  <a:txBody>
                    <a:bodyPr/>
                    <a:lstStyle/>
                    <a:p>
                      <a:pPr algn="ctr"/>
                      <a:r>
                        <a:rPr lang="zh-CN" altLang="en-US" dirty="0">
                          <a:solidFill>
                            <a:schemeClr val="tx1"/>
                          </a:solidFill>
                        </a:rPr>
                        <a:t>指标名称</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dirty="0">
                          <a:solidFill>
                            <a:schemeClr val="tx1"/>
                          </a:solidFill>
                        </a:rPr>
                        <a:t>计量单位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代码</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altLang="zh-CN" dirty="0">
                          <a:solidFill>
                            <a:schemeClr val="tx1"/>
                          </a:solidFill>
                        </a:rPr>
                        <a:t>1-</a:t>
                      </a:r>
                      <a:r>
                        <a:rPr lang="zh-CN" altLang="en-US" dirty="0">
                          <a:solidFill>
                            <a:schemeClr val="tx1"/>
                          </a:solidFill>
                        </a:rPr>
                        <a:t>本季</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dirty="0">
                          <a:solidFill>
                            <a:schemeClr val="tx1"/>
                          </a:solidFill>
                        </a:rPr>
                        <a:t>上年同期</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05856">
                <a:tc rowSpan="2">
                  <a:txBody>
                    <a:bodyPr/>
                    <a:lstStyle/>
                    <a:p>
                      <a:pPr algn="ctr"/>
                      <a:r>
                        <a:rPr lang="zh-CN" altLang="en-US" b="1" dirty="0">
                          <a:solidFill>
                            <a:schemeClr val="tx1"/>
                          </a:solidFill>
                        </a:rPr>
                        <a:t>融资租赁业务</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融资租赁余额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34000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05856">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zh-CN" altLang="en-US" b="1" dirty="0">
                          <a:solidFill>
                            <a:schemeClr val="tx1"/>
                          </a:solidFill>
                        </a:rPr>
                        <a:t>融资租赁额</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zh-CN" altLang="en-US" b="1" dirty="0">
                          <a:solidFill>
                            <a:schemeClr val="tx1"/>
                          </a:solidFill>
                        </a:rPr>
                        <a:t>万元</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altLang="zh-CN" sz="1800" b="1" dirty="0">
                          <a:solidFill>
                            <a:schemeClr val="tx1"/>
                          </a:solidFill>
                          <a:latin typeface="+mn-lt"/>
                          <a:ea typeface="+mn-ea"/>
                          <a:cs typeface="+mn-cs"/>
                        </a:rPr>
                        <a:t>0502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r"/>
                      <a:r>
                        <a:rPr lang="en-US" altLang="zh-CN" b="1" dirty="0">
                          <a:solidFill>
                            <a:schemeClr val="tx1"/>
                          </a:solidFill>
                        </a:rPr>
                        <a:t>30000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5588000" y="3664259"/>
            <a:ext cx="6415568" cy="156744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648712"/>
            <a:ext cx="10711794" cy="1323247"/>
          </a:xfrm>
          <a:prstGeom prst="rect">
            <a:avLst/>
          </a:prstGeom>
          <a:noFill/>
        </p:spPr>
        <p:txBody>
          <a:bodyPr wrap="square" rtlCol="0">
            <a:spAutoFit/>
          </a:bodyPr>
          <a:lstStyle/>
          <a:p>
            <a:pPr>
              <a:lnSpc>
                <a:spcPct val="125000"/>
              </a:lnSpc>
            </a:pPr>
            <a:r>
              <a:rPr lang="en-US" altLang="zh-CN" sz="2200" dirty="0"/>
              <a:t>6</a:t>
            </a:r>
            <a:r>
              <a:rPr lang="zh-CN" altLang="en-US" sz="2200" dirty="0"/>
              <a:t>、第三方支付业务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非金融支付机构预付款余额：指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企业及个人预存在非金融支付机构用于交易结算用的备付金</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余额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176120" y="3691598"/>
            <a:ext cx="2448272" cy="3358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176120" y="4042627"/>
            <a:ext cx="2592288" cy="1189072"/>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箭头连接符 13"/>
          <p:cNvCxnSpPr/>
          <p:nvPr/>
        </p:nvCxnSpPr>
        <p:spPr>
          <a:xfrm flipH="1" flipV="1">
            <a:off x="3935760" y="4575026"/>
            <a:ext cx="3240360" cy="43454"/>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97473" y="3340750"/>
            <a:ext cx="3490251" cy="2592826"/>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注意结算金额与结算量的匹配性：填报结算量要填报结算金额；填报结算金额也要填报结算量（笔数四舍五入不足万笔除外）。</a:t>
            </a:r>
          </a:p>
        </p:txBody>
      </p:sp>
      <p:sp>
        <p:nvSpPr>
          <p:cNvPr id="18" name="矩形 17"/>
          <p:cNvSpPr/>
          <p:nvPr/>
        </p:nvSpPr>
        <p:spPr>
          <a:xfrm>
            <a:off x="10632504" y="4591225"/>
            <a:ext cx="543496" cy="6180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5588000" y="4060548"/>
            <a:ext cx="6415568" cy="156744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542483"/>
            <a:ext cx="10711794" cy="2169633"/>
          </a:xfrm>
          <a:prstGeom prst="rect">
            <a:avLst/>
          </a:prstGeom>
          <a:noFill/>
        </p:spPr>
        <p:txBody>
          <a:bodyPr wrap="square" rtlCol="0">
            <a:spAutoFit/>
          </a:bodyPr>
          <a:lstStyle/>
          <a:p>
            <a:pPr>
              <a:lnSpc>
                <a:spcPct val="125000"/>
              </a:lnSpc>
            </a:pPr>
            <a:r>
              <a:rPr lang="en-US" altLang="zh-CN" sz="2200" dirty="0"/>
              <a:t>6</a:t>
            </a:r>
            <a:r>
              <a:rPr lang="zh-CN" altLang="en-US" sz="2200" dirty="0"/>
              <a:t>、第三方支付业务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非金融支付机构结算金额：指</a:t>
            </a:r>
            <a:r>
              <a:rPr lang="zh-CN" altLang="en-US" sz="22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sym typeface="+mn-ea"/>
              </a:rPr>
              <a:t>报告期</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企业及个人通过非金融支付机构进行资金结算的金额之和。</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“其中：互联网支付结算金额</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企业及个人通过非金融支付机构进行互联网支付的金额</a:t>
            </a:r>
            <a:r>
              <a:rPr lang="zh-CN" altLang="en-US" sz="2200" dirty="0">
                <a:latin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不包括银行卡收单和预付卡业务。</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176120" y="4450724"/>
            <a:ext cx="2520280" cy="6049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13090" y="5976421"/>
            <a:ext cx="10775929" cy="369332"/>
          </a:xfrm>
          <a:prstGeom prst="rect">
            <a:avLst/>
          </a:prstGeom>
          <a:noFill/>
        </p:spPr>
        <p:txBody>
          <a:bodyPr wrap="square" rtlCol="0">
            <a:spAutoFit/>
          </a:bodyPr>
          <a:lstStyle/>
          <a:p>
            <a:r>
              <a:rPr lang="zh-CN" altLang="en-US" sz="1800" dirty="0">
                <a:latin typeface="微软雅黑" panose="020B0503020204020204" pitchFamily="34" charset="-122"/>
                <a:ea typeface="微软雅黑" panose="020B0503020204020204" pitchFamily="34" charset="-122"/>
                <a:cs typeface="黑体" panose="02010609060101010101" pitchFamily="49" charset="-122"/>
                <a:sym typeface="+mn-ea"/>
              </a:rPr>
              <a:t>互联网支付是指通过计算机、手机等设备，依托互联网发起支付指令、转移货币资金的服务。</a:t>
            </a:r>
            <a:endParaRPr lang="zh-CN" altLang="en-US" dirty="0"/>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stretch>
            <a:fillRect/>
          </a:stretch>
        </p:blipFill>
        <p:spPr>
          <a:xfrm>
            <a:off x="5588000" y="4060548"/>
            <a:ext cx="6415568" cy="1567440"/>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542483"/>
            <a:ext cx="10711794" cy="2169633"/>
          </a:xfrm>
          <a:prstGeom prst="rect">
            <a:avLst/>
          </a:prstGeom>
          <a:noFill/>
        </p:spPr>
        <p:txBody>
          <a:bodyPr wrap="square" rtlCol="0">
            <a:spAutoFit/>
          </a:bodyPr>
          <a:lstStyle/>
          <a:p>
            <a:pPr>
              <a:lnSpc>
                <a:spcPct val="125000"/>
              </a:lnSpc>
            </a:pPr>
            <a:r>
              <a:rPr lang="en-US" altLang="zh-CN" sz="2200" dirty="0"/>
              <a:t>6</a:t>
            </a:r>
            <a:r>
              <a:rPr lang="zh-CN" altLang="en-US" sz="2200" dirty="0"/>
              <a:t>、第三方支付业务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非金融支付机构结算量：指</a:t>
            </a:r>
            <a:r>
              <a:rPr lang="zh-CN" altLang="en-US" sz="22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sym typeface="+mn-ea"/>
              </a:rPr>
              <a:t>报告期</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企业及个人通过非金融支付机构进行资金结算的笔数之和。</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“其中：互联网支付结算</a:t>
            </a:r>
            <a:r>
              <a:rPr lang="zh-CN" altLang="en-US" sz="2200" dirty="0">
                <a:latin typeface="微软雅黑" panose="020B0503020204020204" pitchFamily="34" charset="-122"/>
                <a:cs typeface="黑体" panose="02010609060101010101" pitchFamily="49" charset="-122"/>
                <a:sym typeface="+mn-ea"/>
              </a:rPr>
              <a:t>量</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企业及个人通过非金融支付机构进行互联网支付的笔数之和，</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不包括银行卡收单和预付卡业务。</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176120" y="4986054"/>
            <a:ext cx="2520280" cy="6049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636872" y="4986053"/>
            <a:ext cx="539128" cy="6049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31470" y="4060548"/>
            <a:ext cx="4910275"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注意结算量单位为“万笔”。</a:t>
            </a:r>
            <a:endParaRPr lang="zh-CN" altLang="en-US" sz="2500" dirty="0">
              <a:solidFill>
                <a:srgbClr val="FF0000"/>
              </a:solidFill>
              <a:latin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5519936" y="4294733"/>
            <a:ext cx="6398305" cy="10064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267335" y="1547918"/>
            <a:ext cx="10711794" cy="2169633"/>
          </a:xfrm>
          <a:prstGeom prst="rect">
            <a:avLst/>
          </a:prstGeom>
          <a:noFill/>
        </p:spPr>
        <p:txBody>
          <a:bodyPr wrap="square" rtlCol="0">
            <a:spAutoFit/>
          </a:bodyPr>
          <a:lstStyle/>
          <a:p>
            <a:pPr>
              <a:lnSpc>
                <a:spcPct val="125000"/>
              </a:lnSpc>
            </a:pPr>
            <a:r>
              <a:rPr lang="en-US" altLang="zh-CN" sz="2200" dirty="0"/>
              <a:t>7</a:t>
            </a:r>
            <a:r>
              <a:rPr lang="zh-CN" altLang="en-US" sz="2200" dirty="0"/>
              <a:t>、担保业务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担保责任余额：也称</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在保余额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担保公司对外担保额中扣除未承担责任额以外的余额。。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“其中：融资性担保贷款余额</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担保公司对外融资性担保贷款中扣除未承担责任额以外的余额</a:t>
            </a:r>
            <a:endPar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176120" y="4382229"/>
            <a:ext cx="2520280" cy="56327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305744" y="4101539"/>
            <a:ext cx="4910275"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期末时点数。</a:t>
            </a:r>
            <a:endParaRPr lang="zh-CN" altLang="en-US" sz="2500" dirty="0">
              <a:latin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5216019" y="3512127"/>
            <a:ext cx="6398305" cy="1006475"/>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634607"/>
            <a:ext cx="10711794" cy="900055"/>
          </a:xfrm>
          <a:prstGeom prst="rect">
            <a:avLst/>
          </a:prstGeom>
          <a:noFill/>
        </p:spPr>
        <p:txBody>
          <a:bodyPr wrap="square" rtlCol="0">
            <a:spAutoFit/>
          </a:bodyPr>
          <a:lstStyle/>
          <a:p>
            <a:pPr>
              <a:lnSpc>
                <a:spcPct val="125000"/>
              </a:lnSpc>
            </a:pPr>
            <a:r>
              <a:rPr lang="en-US" altLang="zh-CN" sz="2200" dirty="0"/>
              <a:t>7</a:t>
            </a:r>
            <a:r>
              <a:rPr lang="zh-CN" altLang="en-US" sz="2200" dirty="0"/>
              <a:t>、担保业务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融资性担保贷款发放额：指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金融机构融资性担保贷款的发放金额。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6888088" y="4186501"/>
            <a:ext cx="2520280" cy="2588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664766" y="2982815"/>
            <a:ext cx="4910275" cy="529312"/>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时期数。</a:t>
            </a:r>
            <a:endParaRPr lang="zh-CN" altLang="en-US" sz="2500" dirty="0">
              <a:latin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5314397" y="4509120"/>
            <a:ext cx="6777583" cy="77164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23419" y="1570146"/>
            <a:ext cx="10711794" cy="3016018"/>
          </a:xfrm>
          <a:prstGeom prst="rect">
            <a:avLst/>
          </a:prstGeom>
          <a:noFill/>
        </p:spPr>
        <p:txBody>
          <a:bodyPr wrap="square" rtlCol="0">
            <a:spAutoFit/>
          </a:bodyPr>
          <a:lstStyle/>
          <a:p>
            <a:pPr>
              <a:lnSpc>
                <a:spcPct val="125000"/>
              </a:lnSpc>
            </a:pPr>
            <a:r>
              <a:rPr lang="en-US" altLang="zh-CN" sz="2200" dirty="0"/>
              <a:t>8</a:t>
            </a:r>
            <a:r>
              <a:rPr lang="zh-CN" altLang="en-US" sz="2200" dirty="0"/>
              <a:t>、银行业务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全部业务交易笔数：指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企业或个人在银行办理的全部业务数量之和，</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包括柜面办理业务、电子银行业务和包括</a:t>
            </a:r>
            <a:r>
              <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ATM</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自动取款机</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只包括涉及资金变动的交易。</a:t>
            </a: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“其中：电子银行交易笔数”：指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企业或个人通过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网上银行、电话银行和手机银行</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办理业务的数量之和，不</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包括</a:t>
            </a:r>
            <a:r>
              <a:rPr lang="en-US" altLang="zh-CN"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ATM</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自动取款机资金变动的业务</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p>
          <a:p>
            <a:pPr>
              <a:lnSpc>
                <a:spcPct val="125000"/>
              </a:lnSpc>
            </a:pP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10560496" y="4552464"/>
            <a:ext cx="720080" cy="6767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75871" y="4329852"/>
            <a:ext cx="4474820"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银行总行填写，不是总行本级口径，</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是北京地区口径。</a:t>
            </a: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62948" y="1526446"/>
            <a:ext cx="10711794" cy="2207260"/>
          </a:xfrm>
          <a:prstGeom prst="rect">
            <a:avLst/>
          </a:prstGeom>
          <a:noFill/>
        </p:spPr>
        <p:txBody>
          <a:bodyPr wrap="square" rtlCol="0">
            <a:spAutoFit/>
          </a:bodyPr>
          <a:lstStyle/>
          <a:p>
            <a:pPr>
              <a:lnSpc>
                <a:spcPct val="125000"/>
              </a:lnSpc>
            </a:pPr>
            <a:r>
              <a:rPr lang="en-US" altLang="zh-CN" sz="2200" dirty="0"/>
              <a:t>8</a:t>
            </a:r>
            <a:r>
              <a:rPr lang="zh-CN" altLang="en-US" sz="2200" dirty="0"/>
              <a:t>、银行业务</a:t>
            </a:r>
            <a:endPar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cs typeface="黑体" panose="02010609060101010101" pitchFamily="49" charset="-122"/>
                <a:sym typeface="+mn-ea"/>
              </a:rPr>
              <a:t>电子银行交易笔数</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以下操作：</a:t>
            </a:r>
          </a:p>
          <a:p>
            <a:pPr>
              <a:lnSpc>
                <a:spcPct val="125000"/>
              </a:lnSpc>
            </a:pP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1</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、通过</a:t>
            </a: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ATM</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自动取款机进行转账操作。</a:t>
            </a:r>
          </a:p>
          <a:p>
            <a:pPr>
              <a:lnSpc>
                <a:spcPct val="125000"/>
              </a:lnSpc>
            </a:pP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2</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、通过手机银行查询账户余额。</a:t>
            </a:r>
          </a:p>
          <a:p>
            <a:pPr>
              <a:lnSpc>
                <a:spcPct val="125000"/>
              </a:lnSpc>
            </a:pPr>
            <a:r>
              <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rPr>
              <a:t>3</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、到银行柜台查询银行账户收支明细。</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10" name="文本框 9"/>
          <p:cNvSpPr txBox="1"/>
          <p:nvPr/>
        </p:nvSpPr>
        <p:spPr>
          <a:xfrm>
            <a:off x="4270147" y="2637154"/>
            <a:ext cx="817880" cy="829945"/>
          </a:xfrm>
          <a:prstGeom prst="rect">
            <a:avLst/>
          </a:prstGeom>
          <a:noFill/>
        </p:spPr>
        <p:txBody>
          <a:bodyPr wrap="square" rtlCol="0" anchor="t">
            <a:spAutoFit/>
          </a:bodyPr>
          <a:lstStyle/>
          <a:p>
            <a:r>
              <a:rPr lang="zh-CN" altLang="en-US" sz="4800" b="1" dirty="0">
                <a:solidFill>
                  <a:srgbClr val="FF0000"/>
                </a:solidFill>
                <a:latin typeface="Arial" panose="020B0604020202020204" pitchFamily="34" charset="0"/>
              </a:rPr>
              <a:t>×</a:t>
            </a:r>
          </a:p>
        </p:txBody>
      </p:sp>
      <p:sp>
        <p:nvSpPr>
          <p:cNvPr id="12" name="文本框 11"/>
          <p:cNvSpPr txBox="1"/>
          <p:nvPr/>
        </p:nvSpPr>
        <p:spPr>
          <a:xfrm>
            <a:off x="5088270" y="3045708"/>
            <a:ext cx="817880" cy="829945"/>
          </a:xfrm>
          <a:prstGeom prst="rect">
            <a:avLst/>
          </a:prstGeom>
          <a:noFill/>
        </p:spPr>
        <p:txBody>
          <a:bodyPr wrap="square" rtlCol="0" anchor="t">
            <a:spAutoFit/>
          </a:bodyPr>
          <a:lstStyle/>
          <a:p>
            <a:r>
              <a:rPr lang="zh-CN" altLang="en-US" sz="4800" b="1" dirty="0">
                <a:solidFill>
                  <a:srgbClr val="FF0000"/>
                </a:solidFill>
                <a:latin typeface="Arial" panose="020B0604020202020204" pitchFamily="34" charset="0"/>
              </a:rPr>
              <a:t>×</a:t>
            </a:r>
          </a:p>
        </p:txBody>
      </p:sp>
      <p:sp>
        <p:nvSpPr>
          <p:cNvPr id="4" name="文本框 3">
            <a:extLst>
              <a:ext uri="{FF2B5EF4-FFF2-40B4-BE49-F238E27FC236}">
                <a16:creationId xmlns:a16="http://schemas.microsoft.com/office/drawing/2014/main" id="{D88581A5-33B0-C87F-8178-F5A83D6B60EB}"/>
              </a:ext>
            </a:extLst>
          </p:cNvPr>
          <p:cNvSpPr txBox="1"/>
          <p:nvPr/>
        </p:nvSpPr>
        <p:spPr>
          <a:xfrm>
            <a:off x="5275773" y="2174875"/>
            <a:ext cx="817880" cy="829945"/>
          </a:xfrm>
          <a:prstGeom prst="rect">
            <a:avLst/>
          </a:prstGeom>
          <a:noFill/>
        </p:spPr>
        <p:txBody>
          <a:bodyPr wrap="square" rtlCol="0" anchor="t">
            <a:spAutoFit/>
          </a:bodyPr>
          <a:lstStyle/>
          <a:p>
            <a:r>
              <a:rPr lang="zh-CN" altLang="en-US" sz="4800" b="1" dirty="0">
                <a:solidFill>
                  <a:srgbClr val="FF0000"/>
                </a:solidFill>
                <a:latin typeface="Arial" panose="020B0604020202020204" pitchFamily="34" charset="0"/>
              </a:rPr>
              <a:t>×</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6790249" y="3533347"/>
            <a:ext cx="5334104" cy="149137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00046" y="1558746"/>
            <a:ext cx="11428497" cy="1323247"/>
          </a:xfrm>
          <a:prstGeom prst="rect">
            <a:avLst/>
          </a:prstGeom>
          <a:noFill/>
        </p:spPr>
        <p:txBody>
          <a:bodyPr wrap="square" rtlCol="0">
            <a:spAutoFit/>
          </a:bodyPr>
          <a:lstStyle/>
          <a:p>
            <a:pPr>
              <a:lnSpc>
                <a:spcPct val="125000"/>
              </a:lnSpc>
            </a:pPr>
            <a:r>
              <a:rPr lang="en-US" altLang="zh-CN" sz="2200" dirty="0"/>
              <a:t>9</a:t>
            </a:r>
            <a:r>
              <a:rPr lang="zh-CN" altLang="en-US" sz="2200" dirty="0"/>
              <a:t>、保险业务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原保险保费收入：指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保险公司</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直接承保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业务所取得的保费收入。</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“其中：人身险业务”：指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保险公司直接承保业务所取得的人身险业务保费收入。</a:t>
            </a:r>
          </a:p>
        </p:txBody>
      </p:sp>
      <p:sp>
        <p:nvSpPr>
          <p:cNvPr id="9" name="矩形 8"/>
          <p:cNvSpPr/>
          <p:nvPr/>
        </p:nvSpPr>
        <p:spPr>
          <a:xfrm>
            <a:off x="8256240" y="3579509"/>
            <a:ext cx="2160240" cy="5919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2903" y="3140968"/>
            <a:ext cx="6604417" cy="2592826"/>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若发生退保情况，</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原保险保费收入要做相应扣减。</a:t>
            </a:r>
          </a:p>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注意</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再保险公司若有直接承保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业务才填报。</a:t>
            </a:r>
          </a:p>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人身险业务：包括</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人寿保险，年金保险，健康保险和意外伤害保险。</a:t>
            </a:r>
          </a:p>
          <a:p>
            <a:pPr marL="342900" indent="-342900" algn="just">
              <a:lnSpc>
                <a:spcPct val="125000"/>
              </a:lnSpc>
              <a:buFont typeface="Arial" panose="020B0604020202020204" pitchFamily="34" charset="0"/>
              <a:buChar char="•"/>
            </a:pP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健康保险公司、有短期健康险和意外险业务的财产保险公司</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容易漏填“人身险业务”指标。</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6528048" y="3447318"/>
            <a:ext cx="5334104" cy="149137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79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31470" y="1502094"/>
            <a:ext cx="10191663" cy="1323247"/>
          </a:xfrm>
          <a:prstGeom prst="rect">
            <a:avLst/>
          </a:prstGeom>
          <a:noFill/>
        </p:spPr>
        <p:txBody>
          <a:bodyPr wrap="square" rtlCol="0">
            <a:spAutoFit/>
          </a:bodyPr>
          <a:lstStyle/>
          <a:p>
            <a:pPr>
              <a:lnSpc>
                <a:spcPct val="125000"/>
              </a:lnSpc>
            </a:pPr>
            <a:r>
              <a:rPr lang="en-US" altLang="zh-CN" sz="2200" dirty="0"/>
              <a:t>9</a:t>
            </a:r>
            <a:r>
              <a:rPr lang="zh-CN" altLang="en-US" sz="2200" dirty="0"/>
              <a:t>、保险业务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赔付支出：指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保险公司支付的保险合同赔付款项。</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“其中：人身险业务”：指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保险公司支付的人身险保险合同赔付款项</a:t>
            </a:r>
            <a:r>
              <a:rPr lang="zh-CN" altLang="en-US" sz="2200" dirty="0">
                <a:latin typeface="微软雅黑" panose="020B0503020204020204" pitchFamily="34" charset="-122"/>
                <a:cs typeface="黑体" panose="02010609060101010101" pitchFamily="49" charset="-122"/>
                <a:sym typeface="+mn-ea"/>
              </a:rPr>
              <a:t>。</a:t>
            </a:r>
            <a:endPar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8114980" y="4040552"/>
            <a:ext cx="2160240" cy="5919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741865" y="3447576"/>
            <a:ext cx="4675008" cy="1491114"/>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赔付支出不减摊回赔付。</a:t>
            </a:r>
            <a:endParaRPr lang="en-US" altLang="zh-CN"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再保险公司若有直接赔付</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业务才填报，注意核实。</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267335" y="2582182"/>
            <a:ext cx="7628865" cy="542925"/>
          </a:xfrm>
          <a:prstGeom prst="rect">
            <a:avLst/>
          </a:prstGeom>
        </p:spPr>
      </p:pic>
      <p:pic>
        <p:nvPicPr>
          <p:cNvPr id="4" name="图片 3"/>
          <p:cNvPicPr>
            <a:picLocks noChangeAspect="1"/>
          </p:cNvPicPr>
          <p:nvPr/>
        </p:nvPicPr>
        <p:blipFill>
          <a:blip r:embed="rId5"/>
          <a:stretch>
            <a:fillRect/>
          </a:stretch>
        </p:blipFill>
        <p:spPr>
          <a:xfrm>
            <a:off x="191344" y="1632058"/>
            <a:ext cx="7572375" cy="828675"/>
          </a:xfrm>
          <a:prstGeom prst="rect">
            <a:avLst/>
          </a:prstGeom>
        </p:spPr>
      </p:pic>
      <p:pic>
        <p:nvPicPr>
          <p:cNvPr id="18" name="图片 17"/>
          <p:cNvPicPr>
            <a:picLocks noChangeAspect="1"/>
          </p:cNvPicPr>
          <p:nvPr/>
        </p:nvPicPr>
        <p:blipFill>
          <a:blip r:embed="rId6"/>
          <a:stretch>
            <a:fillRect/>
          </a:stretch>
        </p:blipFill>
        <p:spPr>
          <a:xfrm>
            <a:off x="6016898" y="2886617"/>
            <a:ext cx="6057983" cy="3680634"/>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479376" y="2838203"/>
            <a:ext cx="3672409" cy="2869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76365" y="3752215"/>
            <a:ext cx="3147695" cy="8985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0" y="3363595"/>
            <a:ext cx="5259705" cy="313817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股票交易额</a:t>
            </a:r>
            <a:r>
              <a:rPr lang="zh-CN" altLang="en-US" sz="2200" b="0" i="0" u="none" strike="noStrike" dirty="0">
                <a:solidFill>
                  <a:srgbClr val="000000"/>
                </a:solidFill>
                <a:effectLst/>
                <a:latin typeface="微软雅黑" panose="020B0503020204020204" pitchFamily="34" charset="-122"/>
              </a:rPr>
              <a:t>取自监管部门报表</a:t>
            </a:r>
            <a:r>
              <a:rPr lang="en-US" altLang="zh-CN" sz="2200" b="0" i="0" u="none" strike="noStrike" dirty="0">
                <a:solidFill>
                  <a:schemeClr val="tx1"/>
                </a:solidFill>
                <a:effectLst/>
                <a:latin typeface="微软雅黑" panose="020B0503020204020204" pitchFamily="34" charset="-122"/>
              </a:rPr>
              <a:t>《</a:t>
            </a:r>
            <a:r>
              <a:rPr lang="zh-CN" altLang="en-US" sz="2200" b="0" i="0" u="none" strike="noStrike" dirty="0">
                <a:solidFill>
                  <a:schemeClr val="tx1"/>
                </a:solidFill>
                <a:effectLst/>
                <a:latin typeface="微软雅黑" panose="020B0503020204020204" pitchFamily="34" charset="-122"/>
              </a:rPr>
              <a:t>证券交易情况表</a:t>
            </a:r>
            <a:r>
              <a:rPr lang="en-US" altLang="zh-CN" sz="2200" b="0" i="0" u="none" strike="noStrike" dirty="0">
                <a:solidFill>
                  <a:schemeClr val="tx1"/>
                </a:solidFill>
                <a:effectLst/>
                <a:latin typeface="微软雅黑" panose="020B0503020204020204" pitchFamily="34" charset="-122"/>
              </a:rPr>
              <a:t>》</a:t>
            </a:r>
            <a:r>
              <a:rPr lang="zh-CN" altLang="en-US" sz="2200" b="0" i="0" u="none" strike="noStrike" dirty="0">
                <a:solidFill>
                  <a:schemeClr val="tx1"/>
                </a:solidFill>
                <a:effectLst/>
                <a:latin typeface="微软雅黑" panose="020B0503020204020204" pitchFamily="34" charset="-122"/>
              </a:rPr>
              <a:t>中</a:t>
            </a:r>
            <a:r>
              <a:rPr lang="en-US" altLang="zh-CN" sz="2200" b="0" i="0" u="none" strike="noStrike" dirty="0">
                <a:solidFill>
                  <a:schemeClr val="tx1"/>
                </a:solidFill>
                <a:effectLst/>
                <a:latin typeface="微软雅黑" panose="020B0503020204020204" pitchFamily="34" charset="-122"/>
              </a:rPr>
              <a:t>A</a:t>
            </a:r>
            <a:r>
              <a:rPr lang="zh-CN" altLang="en-US" sz="2200" b="0" i="0" u="none" strike="noStrike" dirty="0">
                <a:solidFill>
                  <a:schemeClr val="tx1"/>
                </a:solidFill>
                <a:effectLst/>
                <a:latin typeface="微软雅黑" panose="020B0503020204020204" pitchFamily="34" charset="-122"/>
              </a:rPr>
              <a:t>股主板股票（序号</a:t>
            </a:r>
            <a:r>
              <a:rPr lang="en-US" altLang="zh-CN" sz="2200" b="0" i="0" u="none" strike="noStrike" dirty="0">
                <a:solidFill>
                  <a:schemeClr val="tx1"/>
                </a:solidFill>
                <a:effectLst/>
                <a:latin typeface="微软雅黑" panose="020B0503020204020204" pitchFamily="34" charset="-122"/>
              </a:rPr>
              <a:t>1 </a:t>
            </a:r>
            <a:r>
              <a:rPr lang="zh-CN" altLang="en-US" sz="2200" b="0" i="0" u="none" strike="noStrike" dirty="0">
                <a:solidFill>
                  <a:schemeClr val="tx1"/>
                </a:solidFill>
                <a:effectLst/>
                <a:latin typeface="微软雅黑" panose="020B0503020204020204" pitchFamily="34" charset="-122"/>
              </a:rPr>
              <a:t>）、</a:t>
            </a:r>
            <a:r>
              <a:rPr lang="en-US" altLang="zh-CN" sz="2200" b="0" i="0" u="none" strike="noStrike" dirty="0">
                <a:solidFill>
                  <a:schemeClr val="tx1"/>
                </a:solidFill>
                <a:effectLst/>
                <a:latin typeface="微软雅黑" panose="020B0503020204020204" pitchFamily="34" charset="-122"/>
              </a:rPr>
              <a:t>A</a:t>
            </a:r>
            <a:r>
              <a:rPr lang="zh-CN" altLang="en-US" sz="2200" b="0" i="0" u="none" strike="noStrike" dirty="0">
                <a:solidFill>
                  <a:schemeClr val="tx1"/>
                </a:solidFill>
                <a:effectLst/>
                <a:latin typeface="微软雅黑" panose="020B0503020204020204" pitchFamily="34" charset="-122"/>
              </a:rPr>
              <a:t>股创业板股票（序号</a:t>
            </a:r>
            <a:r>
              <a:rPr lang="en-US" altLang="zh-CN" sz="2200" b="0" i="0" u="none" strike="noStrike" dirty="0">
                <a:solidFill>
                  <a:schemeClr val="tx1"/>
                </a:solidFill>
                <a:effectLst/>
                <a:latin typeface="微软雅黑" panose="020B0503020204020204" pitchFamily="34" charset="-122"/>
              </a:rPr>
              <a:t>2</a:t>
            </a:r>
            <a:r>
              <a:rPr lang="zh-CN" altLang="en-US" sz="2200" b="0" i="0" u="none" strike="noStrike" dirty="0">
                <a:solidFill>
                  <a:schemeClr val="tx1"/>
                </a:solidFill>
                <a:effectLst/>
                <a:latin typeface="微软雅黑" panose="020B0503020204020204" pitchFamily="34" charset="-122"/>
              </a:rPr>
              <a:t>）、</a:t>
            </a:r>
            <a:r>
              <a:rPr lang="en-US" altLang="zh-CN" sz="2200" b="0" i="0" u="none" strike="noStrike" dirty="0">
                <a:solidFill>
                  <a:schemeClr val="tx1"/>
                </a:solidFill>
                <a:effectLst/>
                <a:latin typeface="微软雅黑" panose="020B0503020204020204" pitchFamily="34" charset="-122"/>
              </a:rPr>
              <a:t>A</a:t>
            </a:r>
            <a:r>
              <a:rPr lang="zh-CN" altLang="en-US" sz="2200" b="0" i="0" u="none" strike="noStrike" dirty="0">
                <a:solidFill>
                  <a:schemeClr val="tx1"/>
                </a:solidFill>
                <a:effectLst/>
                <a:latin typeface="微软雅黑" panose="020B0503020204020204" pitchFamily="34" charset="-122"/>
              </a:rPr>
              <a:t>股科创板股票（序号</a:t>
            </a:r>
            <a:r>
              <a:rPr lang="en-US" altLang="zh-CN" sz="2200" b="0" i="0" u="none" strike="noStrike" dirty="0">
                <a:solidFill>
                  <a:schemeClr val="tx1"/>
                </a:solidFill>
                <a:effectLst/>
                <a:latin typeface="微软雅黑" panose="020B0503020204020204" pitchFamily="34" charset="-122"/>
              </a:rPr>
              <a:t>3</a:t>
            </a:r>
            <a:r>
              <a:rPr lang="zh-CN" altLang="en-US" sz="2200" b="0" i="0" u="none" strike="noStrike" dirty="0">
                <a:solidFill>
                  <a:schemeClr val="tx1"/>
                </a:solidFill>
                <a:effectLst/>
                <a:latin typeface="微软雅黑" panose="020B0503020204020204" pitchFamily="34" charset="-122"/>
              </a:rPr>
              <a:t>）、</a:t>
            </a:r>
            <a:r>
              <a:rPr lang="en-US" altLang="zh-CN" sz="2200" b="0" i="0" u="none" strike="noStrike" dirty="0">
                <a:solidFill>
                  <a:schemeClr val="tx1"/>
                </a:solidFill>
                <a:effectLst/>
                <a:latin typeface="微软雅黑" panose="020B0503020204020204" pitchFamily="34" charset="-122"/>
              </a:rPr>
              <a:t>B</a:t>
            </a:r>
            <a:r>
              <a:rPr lang="zh-CN" altLang="en-US" sz="2200" b="0" i="0" u="none" strike="noStrike" dirty="0">
                <a:solidFill>
                  <a:schemeClr val="tx1"/>
                </a:solidFill>
                <a:effectLst/>
                <a:latin typeface="微软雅黑" panose="020B0503020204020204" pitchFamily="34" charset="-122"/>
              </a:rPr>
              <a:t>股（折人民币）（序号</a:t>
            </a:r>
            <a:r>
              <a:rPr lang="en-US" altLang="zh-CN" sz="2200" b="0" i="0" u="none" strike="noStrike" dirty="0">
                <a:solidFill>
                  <a:schemeClr val="tx1"/>
                </a:solidFill>
                <a:effectLst/>
                <a:latin typeface="微软雅黑" panose="020B0503020204020204" pitchFamily="34" charset="-122"/>
              </a:rPr>
              <a:t>4</a:t>
            </a:r>
            <a:r>
              <a:rPr lang="zh-CN" altLang="en-US" sz="2200" b="0" i="0" u="none" strike="noStrike" dirty="0">
                <a:solidFill>
                  <a:schemeClr val="tx1"/>
                </a:solidFill>
                <a:effectLst/>
                <a:latin typeface="微软雅黑" panose="020B0503020204020204" pitchFamily="34" charset="-122"/>
              </a:rPr>
              <a:t>）、全国中小企业股份转让系统挂牌股票（序号</a:t>
            </a:r>
            <a:r>
              <a:rPr lang="en-US" altLang="zh-CN" sz="2200" b="0" i="0" u="none" strike="noStrike" dirty="0">
                <a:solidFill>
                  <a:schemeClr val="tx1"/>
                </a:solidFill>
                <a:effectLst/>
                <a:latin typeface="微软雅黑" panose="020B0503020204020204" pitchFamily="34" charset="-122"/>
              </a:rPr>
              <a:t>5</a:t>
            </a:r>
            <a:r>
              <a:rPr lang="zh-CN" altLang="en-US" sz="2200" b="0" i="0" u="none" strike="noStrike" dirty="0">
                <a:solidFill>
                  <a:schemeClr val="tx1"/>
                </a:solidFill>
                <a:effectLst/>
                <a:latin typeface="微软雅黑" panose="020B0503020204020204" pitchFamily="34" charset="-122"/>
              </a:rPr>
              <a:t>）、沪港通（序号</a:t>
            </a:r>
            <a:r>
              <a:rPr lang="en-US" altLang="zh-CN" sz="2200" b="0" i="0" u="none" strike="noStrike" dirty="0">
                <a:solidFill>
                  <a:schemeClr val="tx1"/>
                </a:solidFill>
                <a:effectLst/>
                <a:latin typeface="微软雅黑" panose="020B0503020204020204" pitchFamily="34" charset="-122"/>
              </a:rPr>
              <a:t>8</a:t>
            </a:r>
            <a:r>
              <a:rPr lang="zh-CN" altLang="en-US" sz="2200" b="0" i="0" u="none" strike="noStrike" dirty="0">
                <a:solidFill>
                  <a:schemeClr val="tx1"/>
                </a:solidFill>
                <a:effectLst/>
                <a:latin typeface="微软雅黑" panose="020B0503020204020204" pitchFamily="34" charset="-122"/>
              </a:rPr>
              <a:t>）、深港通（序号</a:t>
            </a:r>
            <a:r>
              <a:rPr lang="en-US" altLang="zh-CN" sz="2200" b="0" i="0" u="none" strike="noStrike" dirty="0">
                <a:solidFill>
                  <a:schemeClr val="tx1"/>
                </a:solidFill>
                <a:effectLst/>
                <a:latin typeface="微软雅黑" panose="020B0503020204020204" pitchFamily="34" charset="-122"/>
              </a:rPr>
              <a:t>9</a:t>
            </a:r>
            <a:r>
              <a:rPr lang="zh-CN" altLang="en-US" sz="2200" b="0" i="0" u="none" strike="noStrike" dirty="0">
                <a:solidFill>
                  <a:schemeClr val="tx1"/>
                </a:solidFill>
                <a:effectLst/>
                <a:latin typeface="微软雅黑" panose="020B0503020204020204" pitchFamily="34" charset="-122"/>
              </a:rPr>
              <a:t>）、北交所股票（序号</a:t>
            </a:r>
            <a:r>
              <a:rPr lang="en-US" altLang="zh-CN" sz="2200" b="0" i="0" u="none" strike="noStrike" dirty="0">
                <a:solidFill>
                  <a:schemeClr val="tx1"/>
                </a:solidFill>
                <a:effectLst/>
                <a:latin typeface="微软雅黑" panose="020B0503020204020204" pitchFamily="34" charset="-122"/>
              </a:rPr>
              <a:t>14</a:t>
            </a:r>
            <a:r>
              <a:rPr lang="zh-CN" altLang="en-US" sz="2200" b="0" i="0" u="none" strike="noStrike" dirty="0">
                <a:solidFill>
                  <a:schemeClr val="tx1"/>
                </a:solidFill>
                <a:effectLst/>
                <a:latin typeface="微软雅黑" panose="020B0503020204020204" pitchFamily="34" charset="-122"/>
              </a:rPr>
              <a:t>）。</a:t>
            </a:r>
            <a:endParaRPr lang="en-US" altLang="zh-CN" sz="2200" b="0" i="0" u="none" strike="noStrike" dirty="0">
              <a:solidFill>
                <a:schemeClr val="tx1"/>
              </a:solidFill>
              <a:effectLst/>
              <a:latin typeface="微软雅黑" panose="020B0503020204020204" pitchFamily="34" charset="-122"/>
            </a:endParaRPr>
          </a:p>
          <a:p>
            <a:pPr marL="342900" indent="-342900" algn="just">
              <a:buFont typeface="Arial" panose="020B0604020202020204" pitchFamily="34" charset="0"/>
              <a:buChar char="•"/>
            </a:pPr>
            <a:r>
              <a:rPr lang="zh-CN" altLang="en-US" sz="2200" dirty="0"/>
              <a:t>本月对应本期，</a:t>
            </a:r>
            <a:r>
              <a:rPr lang="en-US" altLang="zh-CN" sz="2200" dirty="0"/>
              <a:t>1-</a:t>
            </a:r>
            <a:r>
              <a:rPr lang="zh-CN" altLang="en-US" sz="2200" dirty="0"/>
              <a:t>本月对应本年累计数。</a:t>
            </a:r>
            <a:endParaRPr lang="en-US" altLang="zh-CN" sz="2200" dirty="0"/>
          </a:p>
        </p:txBody>
      </p:sp>
      <p:sp>
        <p:nvSpPr>
          <p:cNvPr id="21" name="矩形 20"/>
          <p:cNvSpPr/>
          <p:nvPr/>
        </p:nvSpPr>
        <p:spPr>
          <a:xfrm>
            <a:off x="6476668" y="5068434"/>
            <a:ext cx="3200823" cy="34117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1598" y="6178258"/>
            <a:ext cx="3215893" cy="1802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箭头连接符 23"/>
          <p:cNvCxnSpPr/>
          <p:nvPr/>
        </p:nvCxnSpPr>
        <p:spPr>
          <a:xfrm flipH="1" flipV="1">
            <a:off x="4151784" y="3125107"/>
            <a:ext cx="2309814" cy="62699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flipV="1">
            <a:off x="4114979" y="3156708"/>
            <a:ext cx="2319569" cy="1942749"/>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flipV="1">
            <a:off x="4098187" y="3135434"/>
            <a:ext cx="2336361" cy="304646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51784" y="1927918"/>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96400" y="3506403"/>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07176" y="1646689"/>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325408" y="153502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证券交易情况表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059304" y="1781143"/>
            <a:ext cx="1266104" cy="30512"/>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flipV="1">
            <a:off x="5303141" y="2196826"/>
            <a:ext cx="4374350" cy="135951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4"/>
          <a:stretch>
            <a:fillRect/>
          </a:stretch>
        </p:blipFill>
        <p:spPr>
          <a:xfrm>
            <a:off x="5735960" y="3391027"/>
            <a:ext cx="5334104" cy="1491372"/>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80</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81751" y="1638273"/>
            <a:ext cx="11428497" cy="900055"/>
          </a:xfrm>
          <a:prstGeom prst="rect">
            <a:avLst/>
          </a:prstGeom>
          <a:noFill/>
        </p:spPr>
        <p:txBody>
          <a:bodyPr wrap="square" rtlCol="0">
            <a:spAutoFit/>
          </a:bodyPr>
          <a:lstStyle/>
          <a:p>
            <a:pPr>
              <a:lnSpc>
                <a:spcPct val="125000"/>
              </a:lnSpc>
            </a:pPr>
            <a:r>
              <a:rPr lang="en-US" altLang="zh-CN" sz="2200" dirty="0"/>
              <a:t>9</a:t>
            </a:r>
            <a:r>
              <a:rPr lang="zh-CN" altLang="en-US" sz="2200" dirty="0"/>
              <a:t>、保险业务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保户质押贷款：指</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报告期末</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保险公司按规定发放的保户质押贷款</a:t>
            </a:r>
            <a:r>
              <a:rPr lang="zh-CN" altLang="en-US" sz="2200" dirty="0">
                <a:solidFill>
                  <a:srgbClr val="00B050"/>
                </a:solidFill>
                <a:latin typeface="微软雅黑" panose="020B0503020204020204" pitchFamily="34" charset="-122"/>
                <a:ea typeface="微软雅黑" panose="020B0503020204020204" pitchFamily="34" charset="-122"/>
                <a:cs typeface="黑体" panose="02010609060101010101" pitchFamily="49" charset="-122"/>
                <a:sym typeface="+mn-ea"/>
              </a:rPr>
              <a:t>余额</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p>
        </p:txBody>
      </p:sp>
      <p:sp>
        <p:nvSpPr>
          <p:cNvPr id="9" name="矩形 8"/>
          <p:cNvSpPr/>
          <p:nvPr/>
        </p:nvSpPr>
        <p:spPr>
          <a:xfrm>
            <a:off x="7248128" y="4523120"/>
            <a:ext cx="2160240" cy="3013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551384" y="3360456"/>
            <a:ext cx="4675008"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cs typeface="黑体" panose="02010609060101010101" pitchFamily="49" charset="-122"/>
                <a:sym typeface="+mn-ea"/>
              </a:rPr>
              <a:t>期末时点数，</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容易错填为本年发生数。</a:t>
            </a:r>
          </a:p>
        </p:txBody>
      </p:sp>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81</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619448" y="1703388"/>
            <a:ext cx="9937104" cy="2755883"/>
          </a:xfrm>
          <a:prstGeom prst="rect">
            <a:avLst/>
          </a:prstGeom>
          <a:noFill/>
        </p:spPr>
        <p:txBody>
          <a:bodyPr wrap="square" rtlCol="0">
            <a:spAutoFit/>
          </a:bodyPr>
          <a:lstStyle/>
          <a:p>
            <a:pPr>
              <a:lnSpc>
                <a:spcPct val="125000"/>
              </a:lnSpc>
            </a:pPr>
            <a:r>
              <a:rPr lang="en-US" altLang="zh-CN" sz="2200" dirty="0"/>
              <a:t>9</a:t>
            </a:r>
            <a:r>
              <a:rPr lang="zh-CN" altLang="en-US" sz="2200" dirty="0"/>
              <a:t>、保险业务</a:t>
            </a:r>
            <a:endParaRPr lang="en-US" altLang="zh-CN" sz="1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50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由保险总公司与在京保险分公司进行填报，总公司仅填报本级业务。</a:t>
            </a:r>
          </a:p>
          <a:p>
            <a:pPr marL="285750" indent="-285750">
              <a:lnSpc>
                <a:spcPct val="150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填报口径与上报金融监管总局口径一致。</a:t>
            </a:r>
          </a:p>
          <a:p>
            <a:pPr marL="285750" indent="-285750">
              <a:lnSpc>
                <a:spcPct val="150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网络销售保费收入</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根据产品开发方，计入原保险保费收入。保险总公司仅填报本级开发的产品。</a:t>
            </a:r>
          </a:p>
        </p:txBody>
      </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6095999" y="3944141"/>
            <a:ext cx="5982159" cy="1360696"/>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82</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271671" y="1502094"/>
            <a:ext cx="11428497" cy="1746440"/>
          </a:xfrm>
          <a:prstGeom prst="rect">
            <a:avLst/>
          </a:prstGeom>
          <a:noFill/>
        </p:spPr>
        <p:txBody>
          <a:bodyPr wrap="square" rtlCol="0">
            <a:spAutoFit/>
          </a:bodyPr>
          <a:lstStyle/>
          <a:p>
            <a:pPr>
              <a:lnSpc>
                <a:spcPct val="125000"/>
              </a:lnSpc>
            </a:pPr>
            <a:r>
              <a:rPr lang="en-US" altLang="zh-CN" sz="2200" dirty="0"/>
              <a:t>10</a:t>
            </a:r>
            <a:r>
              <a:rPr lang="zh-CN" altLang="en-US" sz="2200" dirty="0"/>
              <a:t>、其他业务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理财产品发行额：反映报告期金融机构理财产品的发行情况。</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填报时，金融机构统计</a:t>
            </a: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本机构</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通过发行或代理理财产品直接对投资人的资金募集金额。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其他机构代理</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募集的资金由相应代理机构统计报送。</a:t>
            </a:r>
          </a:p>
        </p:txBody>
      </p:sp>
      <p:sp>
        <p:nvSpPr>
          <p:cNvPr id="9" name="矩形 8"/>
          <p:cNvSpPr/>
          <p:nvPr/>
        </p:nvSpPr>
        <p:spPr>
          <a:xfrm>
            <a:off x="7824192" y="4004238"/>
            <a:ext cx="2160240" cy="3013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14987" y="3328076"/>
            <a:ext cx="5586068" cy="2592826"/>
          </a:xfrm>
          <a:prstGeom prst="rect">
            <a:avLst/>
          </a:prstGeom>
          <a:noFill/>
        </p:spPr>
        <p:txBody>
          <a:bodyPr wrap="square" rtlCol="0">
            <a:spAutoFit/>
          </a:bodyPr>
          <a:lstStyle/>
          <a:p>
            <a:pPr algn="just">
              <a:lnSpc>
                <a:spcPct val="125000"/>
              </a:lnSpc>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主要包括：</a:t>
            </a:r>
          </a:p>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银行、银行理财子公司发行或代理发行的</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理财产品</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p>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证券公司、基金公司、资产管理公司发行或代理发行的理财产品或</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资管计划</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p>
          <a:p>
            <a:pPr marL="342900" indent="-342900" algn="just">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信托公司发行的理财产品或</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信托产品</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a:t>
            </a: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6137267" y="3408504"/>
            <a:ext cx="5982159" cy="1360696"/>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83</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81750" y="1500662"/>
            <a:ext cx="11428497" cy="1323247"/>
          </a:xfrm>
          <a:prstGeom prst="rect">
            <a:avLst/>
          </a:prstGeom>
          <a:noFill/>
        </p:spPr>
        <p:txBody>
          <a:bodyPr wrap="square" rtlCol="0">
            <a:spAutoFit/>
          </a:bodyPr>
          <a:lstStyle/>
          <a:p>
            <a:pPr>
              <a:lnSpc>
                <a:spcPct val="125000"/>
              </a:lnSpc>
            </a:pPr>
            <a:r>
              <a:rPr lang="en-US" altLang="zh-CN" sz="2200" dirty="0"/>
              <a:t>10</a:t>
            </a:r>
            <a:r>
              <a:rPr lang="zh-CN" altLang="en-US" sz="2200" dirty="0"/>
              <a:t>、其他业务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贵金属交易额：指</a:t>
            </a:r>
            <a:r>
              <a:rPr lang="zh-CN" altLang="en-US" sz="2200" dirty="0">
                <a:solidFill>
                  <a:srgbClr val="7030A0"/>
                </a:solidFill>
                <a:latin typeface="微软雅黑" panose="020B0503020204020204" pitchFamily="34" charset="-122"/>
                <a:ea typeface="微软雅黑" panose="020B0503020204020204" pitchFamily="34" charset="-122"/>
                <a:cs typeface="黑体" panose="02010609060101010101" pitchFamily="49" charset="-122"/>
                <a:sym typeface="+mn-ea"/>
              </a:rPr>
              <a:t>报告期</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金融机构自营或代理贵金属产品交易的成交金额。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贵金属主要指金、银和铂族金属。</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896200" y="3787475"/>
            <a:ext cx="2160240" cy="3013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67335" y="3325145"/>
            <a:ext cx="5683889" cy="1491114"/>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填报单位：</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银行</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包括</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实物</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贵金属和</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非实物</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贵金属交易。</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不包含贵金属期货等</a:t>
            </a:r>
            <a:r>
              <a:rPr lang="zh-CN" altLang="en-US" sz="25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衍生品</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交易。</a:t>
            </a:r>
          </a:p>
        </p:txBody>
      </p:sp>
    </p:spTree>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6233631" y="3408504"/>
            <a:ext cx="5982159" cy="1360696"/>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84</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81750" y="1500662"/>
            <a:ext cx="11428497" cy="900055"/>
          </a:xfrm>
          <a:prstGeom prst="rect">
            <a:avLst/>
          </a:prstGeom>
          <a:noFill/>
        </p:spPr>
        <p:txBody>
          <a:bodyPr wrap="square" rtlCol="0">
            <a:spAutoFit/>
          </a:bodyPr>
          <a:lstStyle/>
          <a:p>
            <a:pPr>
              <a:lnSpc>
                <a:spcPct val="125000"/>
              </a:lnSpc>
            </a:pPr>
            <a:r>
              <a:rPr lang="en-US" altLang="zh-CN" sz="2200" dirty="0"/>
              <a:t>10</a:t>
            </a:r>
            <a:r>
              <a:rPr lang="zh-CN" altLang="en-US" sz="2200" dirty="0"/>
              <a:t>、其他业务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代理保险销售额：指</a:t>
            </a:r>
            <a:r>
              <a:rPr lang="zh-CN" altLang="en-US" sz="2200" dirty="0">
                <a:solidFill>
                  <a:srgbClr val="00B0F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金融机构代理销售各类保险的合同金额。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968208" y="4063727"/>
            <a:ext cx="2160240" cy="3013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89483" y="2820714"/>
            <a:ext cx="5683889" cy="2452916"/>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填报单位：</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银行、各类保险中介机构</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只统计代理保险销售情况。</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不包含</a:t>
            </a:r>
            <a:r>
              <a:rPr lang="zh-CN" altLang="en-US" sz="2500" dirty="0">
                <a:solidFill>
                  <a:schemeClr val="tx2">
                    <a:lumMod val="50000"/>
                  </a:schemeClr>
                </a:solidFill>
                <a:latin typeface="微软雅黑" panose="020B0503020204020204" pitchFamily="34" charset="-122"/>
                <a:ea typeface="微软雅黑" panose="020B0503020204020204" pitchFamily="34" charset="-122"/>
                <a:cs typeface="黑体" panose="02010609060101010101" pitchFamily="49" charset="-122"/>
                <a:sym typeface="+mn-ea"/>
              </a:rPr>
              <a:t>保险经纪业务</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a:t>
            </a:r>
          </a:p>
          <a:p>
            <a:pPr marL="342900" indent="-342900" algn="just">
              <a:lnSpc>
                <a:spcPct val="125000"/>
              </a:lnSpc>
              <a:buFont typeface="Arial" panose="020B0604020202020204" pitchFamily="34" charset="0"/>
              <a:buChar char="•"/>
            </a:pP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保险经纪公司若有代理保险</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业务，应将代理销售保险金额进行统计填报。</a:t>
            </a:r>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4"/>
          <a:stretch>
            <a:fillRect/>
          </a:stretch>
        </p:blipFill>
        <p:spPr>
          <a:xfrm>
            <a:off x="6233631" y="3408504"/>
            <a:ext cx="5982159" cy="1360696"/>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5"/>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四</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指标解释</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85</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381750" y="1500662"/>
            <a:ext cx="11428497" cy="900055"/>
          </a:xfrm>
          <a:prstGeom prst="rect">
            <a:avLst/>
          </a:prstGeom>
          <a:noFill/>
        </p:spPr>
        <p:txBody>
          <a:bodyPr wrap="square" rtlCol="0">
            <a:spAutoFit/>
          </a:bodyPr>
          <a:lstStyle/>
          <a:p>
            <a:pPr>
              <a:lnSpc>
                <a:spcPct val="125000"/>
              </a:lnSpc>
            </a:pPr>
            <a:r>
              <a:rPr lang="en-US" altLang="zh-CN" sz="2200" dirty="0"/>
              <a:t>10</a:t>
            </a:r>
            <a:r>
              <a:rPr lang="zh-CN" altLang="en-US" sz="2200" dirty="0"/>
              <a:t>、其他业务</a:t>
            </a:r>
            <a:endParaRPr lang="en-US" altLang="zh-CN" sz="2200" dirty="0"/>
          </a:p>
          <a:p>
            <a:pPr marL="285750" indent="-285750">
              <a:lnSpc>
                <a:spcPct val="125000"/>
              </a:lnSpc>
              <a:buFont typeface="Arial" panose="020B0604020202020204" pitchFamily="34" charset="0"/>
              <a:buChar char="•"/>
            </a:pP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代理基金销售额：指</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报告期内</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金融机构</a:t>
            </a:r>
            <a:r>
              <a:rPr lang="zh-CN" altLang="en-US" sz="2200" dirty="0">
                <a:solidFill>
                  <a:srgbClr val="0070C0"/>
                </a:solidFill>
                <a:latin typeface="微软雅黑" panose="020B0503020204020204" pitchFamily="34" charset="-122"/>
                <a:ea typeface="微软雅黑" panose="020B0503020204020204" pitchFamily="34" charset="-122"/>
                <a:cs typeface="黑体" panose="02010609060101010101" pitchFamily="49" charset="-122"/>
                <a:sym typeface="+mn-ea"/>
              </a:rPr>
              <a:t>代理发售</a:t>
            </a:r>
            <a:r>
              <a:rPr lang="zh-CN" altLang="en-US" sz="2200" dirty="0">
                <a:latin typeface="微软雅黑" panose="020B0503020204020204" pitchFamily="34" charset="-122"/>
                <a:ea typeface="微软雅黑" panose="020B0503020204020204" pitchFamily="34" charset="-122"/>
                <a:cs typeface="黑体" panose="02010609060101010101" pitchFamily="49" charset="-122"/>
                <a:sym typeface="+mn-ea"/>
              </a:rPr>
              <a:t>各类基金的成交金额。</a:t>
            </a:r>
            <a:endParaRPr lang="en-US" altLang="zh-CN" sz="22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9" name="矩形 8"/>
          <p:cNvSpPr/>
          <p:nvPr/>
        </p:nvSpPr>
        <p:spPr>
          <a:xfrm>
            <a:off x="7968208" y="4423767"/>
            <a:ext cx="2160240" cy="30137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384948" y="3316593"/>
            <a:ext cx="5360370" cy="1010213"/>
          </a:xfrm>
          <a:prstGeom prst="rect">
            <a:avLst/>
          </a:prstGeom>
          <a:noFill/>
        </p:spPr>
        <p:txBody>
          <a:bodyPr wrap="square" rtlCol="0">
            <a:spAutoFit/>
          </a:bodyPr>
          <a:lstStyle/>
          <a:p>
            <a:pPr marL="342900" indent="-342900" algn="just">
              <a:lnSpc>
                <a:spcPct val="125000"/>
              </a:lnSpc>
              <a:buFont typeface="Arial" panose="020B0604020202020204" pitchFamily="34" charset="0"/>
              <a:buChar char="•"/>
            </a:pP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填报单位：</a:t>
            </a:r>
            <a:r>
              <a:rPr lang="zh-CN" altLang="en-US" sz="25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银行、基金销售公司、投资公司</a:t>
            </a:r>
            <a:r>
              <a:rPr lang="zh-CN" altLang="en-US" sz="2500" dirty="0">
                <a:latin typeface="微软雅黑" panose="020B0503020204020204" pitchFamily="34" charset="-122"/>
                <a:ea typeface="微软雅黑" panose="020B0503020204020204" pitchFamily="34" charset="-122"/>
                <a:cs typeface="黑体" panose="02010609060101010101" pitchFamily="49" charset="-122"/>
                <a:sym typeface="+mn-ea"/>
              </a:rPr>
              <a:t>。</a:t>
            </a:r>
            <a:endParaRPr lang="en-US" altLang="zh-CN" sz="2500" dirty="0">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86</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299759" y="1803937"/>
            <a:ext cx="10074024" cy="616644"/>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1</a:t>
            </a:r>
            <a:r>
              <a:rPr lang="zh-CN" altLang="en-US" sz="3000" dirty="0">
                <a:latin typeface="微软雅黑" panose="020B0503020204020204" pitchFamily="34" charset="-122"/>
                <a:cs typeface="黑体" panose="02010609060101010101" pitchFamily="49" charset="-122"/>
                <a:sym typeface="+mn-ea"/>
              </a:rPr>
              <a:t>、报送日期及方式：</a:t>
            </a:r>
            <a:r>
              <a:rPr lang="zh-CN" altLang="en-US" sz="3000" dirty="0">
                <a:solidFill>
                  <a:srgbClr val="FF0000"/>
                </a:solidFill>
                <a:latin typeface="微软雅黑" panose="020B0503020204020204" pitchFamily="34" charset="-122"/>
                <a:cs typeface="黑体" panose="02010609060101010101" pitchFamily="49" charset="-122"/>
                <a:sym typeface="+mn-ea"/>
              </a:rPr>
              <a:t>季后</a:t>
            </a:r>
            <a:r>
              <a:rPr lang="en-US" altLang="zh-CN" sz="3000" dirty="0">
                <a:solidFill>
                  <a:srgbClr val="FF0000"/>
                </a:solidFill>
                <a:latin typeface="微软雅黑" panose="020B0503020204020204" pitchFamily="34" charset="-122"/>
                <a:cs typeface="黑体" panose="02010609060101010101" pitchFamily="49" charset="-122"/>
                <a:sym typeface="+mn-ea"/>
              </a:rPr>
              <a:t>10</a:t>
            </a:r>
            <a:r>
              <a:rPr lang="zh-CN" altLang="en-US" sz="3000" dirty="0">
                <a:solidFill>
                  <a:srgbClr val="FF0000"/>
                </a:solidFill>
                <a:latin typeface="微软雅黑" panose="020B0503020204020204" pitchFamily="34" charset="-122"/>
                <a:cs typeface="黑体" panose="02010609060101010101" pitchFamily="49" charset="-122"/>
                <a:sym typeface="+mn-ea"/>
              </a:rPr>
              <a:t>日</a:t>
            </a:r>
            <a:r>
              <a:rPr lang="en-US" altLang="zh-CN" sz="3000" dirty="0">
                <a:solidFill>
                  <a:schemeClr val="tx1">
                    <a:lumMod val="95000"/>
                    <a:lumOff val="5000"/>
                  </a:schemeClr>
                </a:solidFill>
                <a:latin typeface="微软雅黑" panose="020B0503020204020204" pitchFamily="34" charset="-122"/>
                <a:cs typeface="黑体" panose="02010609060101010101" pitchFamily="49" charset="-122"/>
                <a:sym typeface="+mn-ea"/>
              </a:rPr>
              <a:t>18</a:t>
            </a:r>
            <a:r>
              <a:rPr lang="zh-CN" altLang="en-US" sz="3000" dirty="0">
                <a:solidFill>
                  <a:schemeClr val="tx1">
                    <a:lumMod val="95000"/>
                    <a:lumOff val="5000"/>
                  </a:schemeClr>
                </a:solidFill>
                <a:latin typeface="微软雅黑" panose="020B0503020204020204" pitchFamily="34" charset="-122"/>
                <a:cs typeface="黑体" panose="02010609060101010101" pitchFamily="49" charset="-122"/>
                <a:sym typeface="+mn-ea"/>
              </a:rPr>
              <a:t>时前网上填报。</a:t>
            </a:r>
            <a:endParaRPr lang="zh-CN" altLang="en-US" sz="3000" dirty="0">
              <a:solidFill>
                <a:schemeClr val="tx1">
                  <a:lumMod val="95000"/>
                  <a:lumOff val="5000"/>
                </a:schemeClr>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87</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551384" y="1726457"/>
            <a:ext cx="10481108" cy="1770806"/>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2</a:t>
            </a:r>
            <a:r>
              <a:rPr lang="zh-CN" altLang="en-US" sz="3000" dirty="0">
                <a:latin typeface="微软雅黑" panose="020B0503020204020204" pitchFamily="34" charset="-122"/>
                <a:cs typeface="黑体" panose="02010609060101010101" pitchFamily="49" charset="-122"/>
                <a:sym typeface="+mn-ea"/>
              </a:rPr>
              <a:t>、计量单位</a:t>
            </a:r>
            <a:endParaRPr lang="en-US" altLang="zh-CN" sz="3000" dirty="0">
              <a:latin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价值量计量单位为</a:t>
            </a:r>
            <a:r>
              <a:rPr lang="zh-CN" altLang="en-US" sz="3000" dirty="0">
                <a:solidFill>
                  <a:srgbClr val="FF0000"/>
                </a:solidFill>
                <a:latin typeface="微软雅黑" panose="020B0503020204020204" pitchFamily="34" charset="-122"/>
                <a:ea typeface="微软雅黑" panose="020B0503020204020204" pitchFamily="34" charset="-122"/>
                <a:cs typeface="黑体" panose="02010609060101010101" pitchFamily="49" charset="-122"/>
                <a:sym typeface="+mn-ea"/>
              </a:rPr>
              <a:t>万元</a:t>
            </a: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，四舍五入取整填报。</a:t>
            </a:r>
            <a:endParaRPr lang="en-US" altLang="zh-CN" sz="3000" dirty="0">
              <a:latin typeface="微软雅黑" panose="020B0503020204020204" pitchFamily="34" charset="-122"/>
              <a:ea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ea typeface="微软雅黑" panose="020B0503020204020204" pitchFamily="34" charset="-122"/>
                <a:cs typeface="黑体" panose="02010609060101010101" pitchFamily="49" charset="-122"/>
                <a:sym typeface="+mn-ea"/>
              </a:rPr>
              <a:t>企业取数填报时请注意核对单位，否则直接影响数据质量。</a:t>
            </a:r>
          </a:p>
        </p:txBody>
      </p:sp>
    </p:spTree>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4"/>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五</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注意事项</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88</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3" name="文本框 2"/>
          <p:cNvSpPr txBox="1"/>
          <p:nvPr/>
        </p:nvSpPr>
        <p:spPr>
          <a:xfrm>
            <a:off x="511436" y="1726457"/>
            <a:ext cx="9400988" cy="1770806"/>
          </a:xfrm>
          <a:prstGeom prst="rect">
            <a:avLst/>
          </a:prstGeom>
          <a:noFill/>
        </p:spPr>
        <p:txBody>
          <a:bodyPr wrap="square" rtlCol="0">
            <a:spAutoFit/>
          </a:bodyPr>
          <a:lstStyle/>
          <a:p>
            <a:pPr>
              <a:lnSpc>
                <a:spcPct val="125000"/>
              </a:lnSpc>
            </a:pPr>
            <a:r>
              <a:rPr lang="en-US" altLang="zh-CN" sz="3000" dirty="0">
                <a:latin typeface="微软雅黑" panose="020B0503020204020204" pitchFamily="34" charset="-122"/>
                <a:cs typeface="黑体" panose="02010609060101010101" pitchFamily="49" charset="-122"/>
                <a:sym typeface="+mn-ea"/>
              </a:rPr>
              <a:t>3</a:t>
            </a:r>
            <a:r>
              <a:rPr lang="zh-CN" altLang="en-US" sz="3000" dirty="0">
                <a:latin typeface="微软雅黑" panose="020B0503020204020204" pitchFamily="34" charset="-122"/>
                <a:cs typeface="黑体" panose="02010609060101010101" pitchFamily="49" charset="-122"/>
                <a:sym typeface="+mn-ea"/>
              </a:rPr>
              <a:t>、数据调整</a:t>
            </a:r>
            <a:endParaRPr lang="en-US" altLang="zh-CN" sz="3000" dirty="0">
              <a:latin typeface="微软雅黑" panose="020B0503020204020204" pitchFamily="34" charset="-122"/>
              <a:cs typeface="黑体" panose="02010609060101010101" pitchFamily="49" charset="-122"/>
              <a:sym typeface="+mn-ea"/>
            </a:endParaRPr>
          </a:p>
          <a:p>
            <a:pPr marL="457200" indent="-457200">
              <a:lnSpc>
                <a:spcPct val="125000"/>
              </a:lnSpc>
              <a:buFont typeface="Arial" panose="020B0604020202020204" pitchFamily="34" charset="0"/>
              <a:buChar char="•"/>
            </a:pPr>
            <a:r>
              <a:rPr lang="zh-CN" altLang="en-US" sz="3000" dirty="0">
                <a:latin typeface="微软雅黑" panose="020B0503020204020204" pitchFamily="34" charset="-122"/>
                <a:cs typeface="黑体" panose="02010609060101010101" pitchFamily="49" charset="-122"/>
                <a:sym typeface="+mn-ea"/>
              </a:rPr>
              <a:t>企业填报口径有调整时，</a:t>
            </a:r>
            <a:r>
              <a:rPr lang="zh-CN" altLang="en-US" sz="3000" dirty="0">
                <a:solidFill>
                  <a:srgbClr val="00B0F0"/>
                </a:solidFill>
                <a:latin typeface="微软雅黑" panose="020B0503020204020204" pitchFamily="34" charset="-122"/>
                <a:cs typeface="黑体" panose="02010609060101010101" pitchFamily="49" charset="-122"/>
                <a:sym typeface="+mn-ea"/>
              </a:rPr>
              <a:t>本期数</a:t>
            </a:r>
            <a:r>
              <a:rPr lang="zh-CN" altLang="en-US" sz="3000" dirty="0">
                <a:latin typeface="微软雅黑" panose="020B0503020204020204" pitchFamily="34" charset="-122"/>
                <a:cs typeface="黑体" panose="02010609060101010101" pitchFamily="49" charset="-122"/>
                <a:sym typeface="+mn-ea"/>
              </a:rPr>
              <a:t>与</a:t>
            </a:r>
            <a:r>
              <a:rPr lang="zh-CN" altLang="en-US" sz="3000" dirty="0">
                <a:solidFill>
                  <a:srgbClr val="00B0F0"/>
                </a:solidFill>
                <a:latin typeface="微软雅黑" panose="020B0503020204020204" pitchFamily="34" charset="-122"/>
                <a:cs typeface="黑体" panose="02010609060101010101" pitchFamily="49" charset="-122"/>
                <a:sym typeface="+mn-ea"/>
              </a:rPr>
              <a:t>上年同期数</a:t>
            </a:r>
            <a:r>
              <a:rPr lang="zh-CN" altLang="en-US" sz="3000" dirty="0">
                <a:latin typeface="微软雅黑" panose="020B0503020204020204" pitchFamily="34" charset="-122"/>
                <a:cs typeface="黑体" panose="02010609060101010101" pitchFamily="49" charset="-122"/>
                <a:sym typeface="+mn-ea"/>
              </a:rPr>
              <a:t>都应进行调整。</a:t>
            </a:r>
          </a:p>
        </p:txBody>
      </p:sp>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图片 6"/>
          <p:cNvPicPr>
            <a:picLocks noChangeAspect="1"/>
          </p:cNvPicPr>
          <p:nvPr/>
        </p:nvPicPr>
        <p:blipFill>
          <a:blip r:embed="rId2" cstate="print"/>
          <a:stretch>
            <a:fillRect/>
          </a:stretch>
        </p:blipFill>
        <p:spPr>
          <a:xfrm>
            <a:off x="6326188" y="5200650"/>
            <a:ext cx="5865812" cy="1657350"/>
          </a:xfrm>
          <a:prstGeom prst="rect">
            <a:avLst/>
          </a:prstGeom>
          <a:noFill/>
          <a:ln w="9525">
            <a:noFill/>
          </a:ln>
        </p:spPr>
      </p:pic>
      <p:sp>
        <p:nvSpPr>
          <p:cNvPr id="16388" name="文本框 62"/>
          <p:cNvSpPr txBox="1"/>
          <p:nvPr/>
        </p:nvSpPr>
        <p:spPr>
          <a:xfrm>
            <a:off x="4727848" y="2851270"/>
            <a:ext cx="2959465" cy="1107996"/>
          </a:xfrm>
          <a:prstGeom prst="rect">
            <a:avLst/>
          </a:prstGeom>
          <a:noFill/>
          <a:ln w="9525">
            <a:noFill/>
          </a:ln>
        </p:spPr>
        <p:txBody>
          <a:bodyPr wrap="none" anchor="t" anchorCtr="0">
            <a:spAutoFit/>
          </a:bodyPr>
          <a:lstStyle/>
          <a:p>
            <a:r>
              <a:rPr lang="zh-CN" altLang="en-US" sz="6600" b="1" dirty="0">
                <a:latin typeface="Arial" panose="020B0604020202020204" pitchFamily="34" charset="0"/>
                <a:ea typeface="微软雅黑" panose="020B0503020204020204" pitchFamily="34" charset="-122"/>
              </a:rPr>
              <a:t>谢谢！ </a:t>
            </a:r>
          </a:p>
        </p:txBody>
      </p:sp>
      <p:sp>
        <p:nvSpPr>
          <p:cNvPr id="1069" name="矩形 1068"/>
          <p:cNvSpPr/>
          <p:nvPr/>
        </p:nvSpPr>
        <p:spPr>
          <a:xfrm>
            <a:off x="10906125" y="4237038"/>
            <a:ext cx="476250" cy="4762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7" name="矩形 116"/>
          <p:cNvSpPr/>
          <p:nvPr/>
        </p:nvSpPr>
        <p:spPr>
          <a:xfrm>
            <a:off x="10637838" y="4008438"/>
            <a:ext cx="474663" cy="474663"/>
          </a:xfrm>
          <a:prstGeom prst="rect">
            <a:avLst/>
          </a:prstGeom>
          <a:solidFill>
            <a:srgbClr val="4B649F">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8" name="矩形 117"/>
          <p:cNvSpPr/>
          <p:nvPr/>
        </p:nvSpPr>
        <p:spPr>
          <a:xfrm>
            <a:off x="1262063" y="2146300"/>
            <a:ext cx="474663" cy="474663"/>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19" name="矩形 118"/>
          <p:cNvSpPr/>
          <p:nvPr/>
        </p:nvSpPr>
        <p:spPr>
          <a:xfrm>
            <a:off x="1460500" y="2386013"/>
            <a:ext cx="474663" cy="474663"/>
          </a:xfrm>
          <a:prstGeom prst="rect">
            <a:avLst/>
          </a:prstGeom>
          <a:solidFill>
            <a:srgbClr val="4B649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24" name="直接连接符 23"/>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stretch>
            <a:fillRect/>
          </a:stretch>
        </p:blipFill>
        <p:spPr>
          <a:xfrm>
            <a:off x="167993" y="2503442"/>
            <a:ext cx="5219700" cy="781050"/>
          </a:xfrm>
          <a:prstGeom prst="rect">
            <a:avLst/>
          </a:prstGeom>
        </p:spPr>
      </p:pic>
      <p:pic>
        <p:nvPicPr>
          <p:cNvPr id="4" name="图片 3"/>
          <p:cNvPicPr>
            <a:picLocks noChangeAspect="1"/>
          </p:cNvPicPr>
          <p:nvPr/>
        </p:nvPicPr>
        <p:blipFill>
          <a:blip r:embed="rId5"/>
          <a:stretch>
            <a:fillRect/>
          </a:stretch>
        </p:blipFill>
        <p:spPr>
          <a:xfrm>
            <a:off x="191344" y="1632058"/>
            <a:ext cx="7572375" cy="828675"/>
          </a:xfrm>
          <a:prstGeom prst="rect">
            <a:avLst/>
          </a:prstGeom>
        </p:spPr>
      </p:pic>
      <p:pic>
        <p:nvPicPr>
          <p:cNvPr id="18" name="图片 17"/>
          <p:cNvPicPr>
            <a:picLocks noChangeAspect="1"/>
          </p:cNvPicPr>
          <p:nvPr/>
        </p:nvPicPr>
        <p:blipFill>
          <a:blip r:embed="rId6"/>
          <a:stretch>
            <a:fillRect/>
          </a:stretch>
        </p:blipFill>
        <p:spPr>
          <a:xfrm>
            <a:off x="6016898" y="2886617"/>
            <a:ext cx="6057983" cy="3680634"/>
          </a:xfrm>
          <a:prstGeom prst="rect">
            <a:avLst/>
          </a:prstGeom>
        </p:spPr>
      </p:pic>
      <p:sp>
        <p:nvSpPr>
          <p:cNvPr id="57" name="Rectangle 269"/>
          <p:cNvSpPr/>
          <p:nvPr/>
        </p:nvSpPr>
        <p:spPr>
          <a:xfrm>
            <a:off x="331470" y="805180"/>
            <a:ext cx="11139170" cy="564515"/>
          </a:xfrm>
          <a:prstGeom prst="rect">
            <a:avLst/>
          </a:prstGeom>
          <a:solidFill>
            <a:srgbClr val="4B649F"/>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2824" tIns="41411" rIns="82824" bIns="41411" rtlCol="0" anchor="ctr"/>
          <a:lstStyle/>
          <a:p>
            <a:pPr algn="ctr"/>
            <a:endParaRPr lang="en-US" sz="935">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9219" name="图片 17"/>
          <p:cNvPicPr>
            <a:picLocks noChangeAspect="1"/>
          </p:cNvPicPr>
          <p:nvPr/>
        </p:nvPicPr>
        <p:blipFill>
          <a:blip r:embed="rId7"/>
          <a:stretch>
            <a:fillRect/>
          </a:stretch>
        </p:blipFill>
        <p:spPr>
          <a:xfrm>
            <a:off x="8610600" y="0"/>
            <a:ext cx="3581400" cy="1006475"/>
          </a:xfrm>
          <a:prstGeom prst="rect">
            <a:avLst/>
          </a:prstGeom>
          <a:noFill/>
          <a:ln w="9525">
            <a:noFill/>
          </a:ln>
        </p:spPr>
      </p:pic>
      <p:sp>
        <p:nvSpPr>
          <p:cNvPr id="25" name="矩形 24"/>
          <p:cNvSpPr/>
          <p:nvPr/>
        </p:nvSpPr>
        <p:spPr>
          <a:xfrm>
            <a:off x="0" y="6724650"/>
            <a:ext cx="12192000" cy="133350"/>
          </a:xfrm>
          <a:prstGeom prst="rect">
            <a:avLst/>
          </a:prstGeom>
          <a:solidFill>
            <a:srgbClr val="4B649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cxnSp>
        <p:nvCxnSpPr>
          <p:cNvPr id="8" name="直接连接符 7"/>
          <p:cNvCxnSpPr/>
          <p:nvPr/>
        </p:nvCxnSpPr>
        <p:spPr>
          <a:xfrm>
            <a:off x="0" y="696913"/>
            <a:ext cx="11176000" cy="0"/>
          </a:xfrm>
          <a:prstGeom prst="line">
            <a:avLst/>
          </a:prstGeom>
          <a:ln w="25400">
            <a:gradFill>
              <a:gsLst>
                <a:gs pos="0">
                  <a:srgbClr val="4B649F"/>
                </a:gs>
                <a:gs pos="100000">
                  <a:srgbClr val="7DB1CD">
                    <a:alpha val="0"/>
                  </a:srgbClr>
                </a:gs>
              </a:gsLst>
              <a:lin ang="0" scaled="0"/>
            </a:gra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1"/>
            </p:custDataLst>
          </p:nvPr>
        </p:nvSpPr>
        <p:spPr>
          <a:xfrm>
            <a:off x="267335" y="805180"/>
            <a:ext cx="11267440" cy="564515"/>
          </a:xfrm>
          <a:prstGeom prst="rect">
            <a:avLst/>
          </a:prstGeom>
          <a:noFill/>
        </p:spPr>
        <p:txBody>
          <a:bodyPr wrap="square" rtlCol="0">
            <a:noAutofit/>
          </a:bodyPr>
          <a:lstStyle/>
          <a:p>
            <a:pPr fontAlgn="auto">
              <a:lnSpc>
                <a:spcPct val="150000"/>
              </a:lnSpc>
            </a:pP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cs typeface="黑体" panose="02010609060101010101" pitchFamily="49" charset="-122"/>
                <a:sym typeface="+mn-ea"/>
              </a:rPr>
              <a:t>三</a:t>
            </a:r>
            <a:r>
              <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报表表式（</a:t>
            </a:r>
            <a:r>
              <a:rPr lang="en-US" alt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BJJ204-1</a:t>
            </a:r>
            <a:r>
              <a:rPr lang="zh-CN" altLang="en-US"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rPr>
              <a:t>表）</a:t>
            </a:r>
            <a:endParaRPr lang="zh-CN" sz="2000" b="1" dirty="0">
              <a:solidFill>
                <a:schemeClr val="bg1"/>
              </a:solidFill>
              <a:latin typeface="微软雅黑" panose="020B0503020204020204" pitchFamily="34" charset="-122"/>
              <a:ea typeface="微软雅黑" panose="020B0503020204020204" pitchFamily="34" charset="-122"/>
              <a:cs typeface="黑体" panose="02010609060101010101" pitchFamily="49" charset="-122"/>
              <a:sym typeface="+mn-ea"/>
            </a:endParaRPr>
          </a:p>
        </p:txBody>
      </p:sp>
      <p:sp>
        <p:nvSpPr>
          <p:cNvPr id="5" name="灯片编号占位符 4"/>
          <p:cNvSpPr>
            <a:spLocks noGrp="1"/>
          </p:cNvSpPr>
          <p:nvPr>
            <p:ph type="sldNum" sz="quarter" idx="12"/>
          </p:nvPr>
        </p:nvSpPr>
        <p:spPr>
          <a:xfrm>
            <a:off x="9045890" y="6380631"/>
            <a:ext cx="2743200" cy="365125"/>
          </a:xfrm>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4F362963-EB39-4484-8798-F24902B1C5C8}" type="slidenum">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t>9</a:t>
            </a:fld>
            <a:endParaRPr kumimoji="0" lang="zh-CN" altLang="en-US" sz="1200" b="0" i="0" u="none" strike="noStrike" kern="1200" cap="none" spc="0" normalizeH="0" baseline="0" noProof="1">
              <a:ln>
                <a:noFill/>
              </a:ln>
              <a:solidFill>
                <a:schemeClr val="tx1">
                  <a:tint val="75000"/>
                </a:schemeClr>
              </a:solidFill>
              <a:effectLst/>
              <a:uLnTx/>
              <a:uFillTx/>
              <a:latin typeface="+mn-lt"/>
              <a:ea typeface="+mn-ea"/>
              <a:cs typeface="+mn-cs"/>
            </a:endParaRPr>
          </a:p>
        </p:txBody>
      </p:sp>
      <p:sp>
        <p:nvSpPr>
          <p:cNvPr id="13" name="矩形 12"/>
          <p:cNvSpPr/>
          <p:nvPr/>
        </p:nvSpPr>
        <p:spPr>
          <a:xfrm>
            <a:off x="532475" y="3038706"/>
            <a:ext cx="3600400" cy="28849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91770" y="3665855"/>
            <a:ext cx="4626610" cy="2461260"/>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sz="2200" b="0" i="0" u="none" strike="noStrike" dirty="0">
                <a:solidFill>
                  <a:srgbClr val="FF0000"/>
                </a:solidFill>
                <a:effectLst/>
                <a:latin typeface="微软雅黑" panose="020B0503020204020204" pitchFamily="34" charset="-122"/>
              </a:rPr>
              <a:t>基金交易额</a:t>
            </a:r>
            <a:r>
              <a:rPr lang="zh-CN" altLang="en-US" sz="2200" b="0" i="0" u="none" strike="noStrike" dirty="0">
                <a:solidFill>
                  <a:schemeClr val="tx1"/>
                </a:solidFill>
                <a:effectLst/>
                <a:latin typeface="微软雅黑" panose="020B0503020204020204" pitchFamily="34" charset="-122"/>
              </a:rPr>
              <a:t>指报告期投资者在各类证券交易场所进行基金买卖交易活动的金额。包括封闭式基金、开放式基金中的ETF、LOF等。比如</a:t>
            </a:r>
            <a:r>
              <a:rPr lang="zh-CN" altLang="en-US" sz="2200" b="0" i="0" u="none" strike="noStrike" dirty="0">
                <a:solidFill>
                  <a:srgbClr val="000000"/>
                </a:solidFill>
                <a:effectLst/>
                <a:latin typeface="微软雅黑" panose="020B0503020204020204" pitchFamily="34" charset="-122"/>
              </a:rPr>
              <a:t>监管部门报表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证券交易情况表</a:t>
            </a:r>
            <a:r>
              <a:rPr lang="en-US" altLang="zh-CN" sz="2200" b="0" i="0" u="none" strike="noStrike" dirty="0">
                <a:solidFill>
                  <a:srgbClr val="000000"/>
                </a:solidFill>
                <a:effectLst/>
                <a:latin typeface="微软雅黑" panose="020B0503020204020204" pitchFamily="34" charset="-122"/>
              </a:rPr>
              <a:t>》</a:t>
            </a:r>
            <a:r>
              <a:rPr lang="zh-CN" altLang="en-US" sz="2200" b="0" i="0" u="none" strike="noStrike" dirty="0">
                <a:solidFill>
                  <a:srgbClr val="000000"/>
                </a:solidFill>
                <a:effectLst/>
                <a:latin typeface="微软雅黑" panose="020B0503020204020204" pitchFamily="34" charset="-122"/>
              </a:rPr>
              <a:t>中</a:t>
            </a:r>
            <a:r>
              <a:rPr lang="zh-CN" altLang="en-US" sz="2200" b="0" i="0" u="none" strike="noStrike" dirty="0">
                <a:solidFill>
                  <a:srgbClr val="FF0000"/>
                </a:solidFill>
                <a:effectLst/>
                <a:latin typeface="微软雅黑" panose="020B0503020204020204" pitchFamily="34" charset="-122"/>
              </a:rPr>
              <a:t>公募基金</a:t>
            </a:r>
            <a:r>
              <a:rPr lang="zh-CN" altLang="en-US" sz="2200" b="0" i="0" u="none" strike="noStrike" dirty="0">
                <a:solidFill>
                  <a:srgbClr val="000000"/>
                </a:solidFill>
                <a:effectLst/>
                <a:latin typeface="微软雅黑" panose="020B0503020204020204" pitchFamily="34" charset="-122"/>
              </a:rPr>
              <a:t>（序号</a:t>
            </a:r>
            <a:r>
              <a:rPr lang="en-US" altLang="zh-CN" sz="2200" b="0" i="0" u="none" strike="noStrike" dirty="0">
                <a:solidFill>
                  <a:srgbClr val="000000"/>
                </a:solidFill>
                <a:effectLst/>
                <a:latin typeface="微软雅黑" panose="020B0503020204020204" pitchFamily="34" charset="-122"/>
              </a:rPr>
              <a:t>6</a:t>
            </a:r>
            <a:r>
              <a:rPr lang="zh-CN" altLang="en-US" sz="2200" b="0" i="0" u="none" strike="noStrike" dirty="0">
                <a:solidFill>
                  <a:srgbClr val="000000"/>
                </a:solidFill>
                <a:effectLst/>
                <a:latin typeface="微软雅黑" panose="020B0503020204020204" pitchFamily="34" charset="-122"/>
              </a:rPr>
              <a:t>）属于该指标。</a:t>
            </a:r>
            <a:endParaRPr lang="en-US" altLang="zh-CN" sz="2200" dirty="0"/>
          </a:p>
        </p:txBody>
      </p:sp>
      <p:sp>
        <p:nvSpPr>
          <p:cNvPr id="20" name="矩形 19"/>
          <p:cNvSpPr/>
          <p:nvPr/>
        </p:nvSpPr>
        <p:spPr>
          <a:xfrm>
            <a:off x="6483240" y="4657944"/>
            <a:ext cx="3143885" cy="227764"/>
          </a:xfrm>
          <a:prstGeom prst="rect">
            <a:avLst/>
          </a:prstGeom>
          <a:noFill/>
          <a:ln w="2857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箭头连接符 25"/>
          <p:cNvCxnSpPr/>
          <p:nvPr/>
        </p:nvCxnSpPr>
        <p:spPr>
          <a:xfrm flipH="1" flipV="1">
            <a:off x="4151784" y="3156708"/>
            <a:ext cx="2387266" cy="1501236"/>
          </a:xfrm>
          <a:prstGeom prst="straightConnector1">
            <a:avLst/>
          </a:prstGeom>
          <a:ln w="1905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4151784" y="1927918"/>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9696400" y="3506403"/>
            <a:ext cx="1152128" cy="26890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907176" y="1646689"/>
            <a:ext cx="1152128" cy="268908"/>
          </a:xfrm>
          <a:prstGeom prst="rect">
            <a:avLst/>
          </a:prstGeom>
          <a:no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325408" y="1535022"/>
            <a:ext cx="2850592" cy="922020"/>
          </a:xfrm>
          <a:prstGeom prst="rect">
            <a:avLst/>
          </a:prstGeom>
          <a:noFill/>
        </p:spPr>
        <p:txBody>
          <a:bodyPr wrap="square" rtlCol="0">
            <a:spAutoFit/>
          </a:bodyPr>
          <a:lstStyle/>
          <a:p>
            <a:r>
              <a:rPr lang="zh-CN" altLang="en-US" dirty="0"/>
              <a:t>上年同期数可从上年同期</a:t>
            </a:r>
            <a:r>
              <a:rPr lang="en-US" altLang="zh-CN" dirty="0"/>
              <a:t>《</a:t>
            </a:r>
            <a:r>
              <a:rPr lang="zh-CN" altLang="en-US" dirty="0"/>
              <a:t>证券交易情况表</a:t>
            </a:r>
            <a:r>
              <a:rPr lang="en-US" altLang="zh-CN" dirty="0"/>
              <a:t>》</a:t>
            </a:r>
            <a:r>
              <a:rPr lang="zh-CN" altLang="en-US" dirty="0"/>
              <a:t>取数。</a:t>
            </a:r>
          </a:p>
          <a:p>
            <a:endParaRPr lang="zh-CN" altLang="en-US" dirty="0"/>
          </a:p>
        </p:txBody>
      </p:sp>
      <p:cxnSp>
        <p:nvCxnSpPr>
          <p:cNvPr id="37" name="直接箭头连接符 36"/>
          <p:cNvCxnSpPr/>
          <p:nvPr/>
        </p:nvCxnSpPr>
        <p:spPr>
          <a:xfrm flipH="1" flipV="1">
            <a:off x="7059304" y="1781143"/>
            <a:ext cx="1266104" cy="30512"/>
          </a:xfrm>
          <a:prstGeom prst="straightConnector1">
            <a:avLst/>
          </a:prstGeom>
          <a:ln w="190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直接箭头连接符 51"/>
          <p:cNvCxnSpPr/>
          <p:nvPr/>
        </p:nvCxnSpPr>
        <p:spPr>
          <a:xfrm flipH="1" flipV="1">
            <a:off x="5303141" y="2196826"/>
            <a:ext cx="4374350" cy="135951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TdiOTQ5MzJmMDU4MGVjOGYyOTBkMGYxYzlmZGE3NWIifQ=="/>
</p:tagLst>
</file>

<file path=ppt/tags/tag10.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448_1_1"/>
  <p:tag name="KSO_WM_UNIT_ID" val="diagram20168780_1*l_h_a*448_1_1"/>
  <p:tag name="KSO_WM_TEMPLATE_CATEGORY" val="diagram"/>
  <p:tag name="KSO_WM_TEMPLATE_INDEX" val="20168780"/>
  <p:tag name="KSO_WM_UNIT_LAYERLEVEL" val="1_1_1"/>
  <p:tag name="KSO_WM_TAG_VERSION" val="1.0"/>
  <p:tag name="KSO_WM_BEAUTIFY_FLAG" val="#wm#"/>
  <p:tag name="KSO_WM_UNIT_PRESET_TEXT" val="添加标题"/>
  <p:tag name="KSO_WM_UNIT_TEXT_FILL_FORE_SCHEMECOLOR_INDEX" val="14"/>
  <p:tag name="KSO_WM_UNIT_TEXT_FILL_TYPE" val="1"/>
  <p:tag name="KSO_WM_UNIT_USESOURCEFORMAT_APPLY" val="0"/>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TABLE_ENDDRAG_ORIGIN_RECT" val="628*120"/>
  <p:tag name="TABLE_ENDDRAG_RECT" val="36*241*628*120"/>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主题">
  <a:themeElements>
    <a:clrScheme name="自定义 3">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4E67C8"/>
      </a:accent6>
      <a:hlink>
        <a:srgbClr val="56C7AA"/>
      </a:hlink>
      <a:folHlink>
        <a:srgbClr val="59A8D1"/>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8462</TotalTime>
  <Words>6081</Words>
  <Application>Microsoft Office PowerPoint</Application>
  <PresentationFormat>宽屏</PresentationFormat>
  <Paragraphs>716</Paragraphs>
  <Slides>89</Slides>
  <Notes>75</Notes>
  <HiddenSlides>0</HiddenSlides>
  <MMClips>0</MMClips>
  <ScaleCrop>false</ScaleCrop>
  <HeadingPairs>
    <vt:vector size="6" baseType="variant">
      <vt:variant>
        <vt:lpstr>已用的字体</vt:lpstr>
      </vt:variant>
      <vt:variant>
        <vt:i4>5</vt:i4>
      </vt:variant>
      <vt:variant>
        <vt:lpstr>主题</vt:lpstr>
      </vt:variant>
      <vt:variant>
        <vt:i4>6</vt:i4>
      </vt:variant>
      <vt:variant>
        <vt:lpstr>幻灯片标题</vt:lpstr>
      </vt:variant>
      <vt:variant>
        <vt:i4>89</vt:i4>
      </vt:variant>
    </vt:vector>
  </HeadingPairs>
  <TitlesOfParts>
    <vt:vector size="100" baseType="lpstr">
      <vt:lpstr>黑体</vt:lpstr>
      <vt:lpstr>微软雅黑</vt:lpstr>
      <vt:lpstr>Arial</vt:lpstr>
      <vt:lpstr>Calibri</vt:lpstr>
      <vt:lpstr>Wingdings</vt:lpstr>
      <vt:lpstr>Office 主题</vt:lpstr>
      <vt:lpstr>1_Office 主题</vt:lpstr>
      <vt:lpstr>2_Office 主题</vt:lpstr>
      <vt:lpstr>3_Office 主题</vt:lpstr>
      <vt:lpstr>4_Office 主题</vt:lpstr>
      <vt:lpstr>5_Office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Myrra Wang</cp:lastModifiedBy>
  <cp:revision>2129</cp:revision>
  <dcterms:created xsi:type="dcterms:W3CDTF">2023-06-16T10:16:00Z</dcterms:created>
  <dcterms:modified xsi:type="dcterms:W3CDTF">2024-01-08T08:12:30Z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2052-11.8.2.11718</vt:lpwstr>
  </property>
  <property fmtid="{D5CDD505-2E9C-101B-9397-08002B2CF9AE}" pid="3" name="ICV">
    <vt:lpwstr>3D43C6C17132478F9E3B033315981197</vt:lpwstr>
  </property>
</Properties>
</file>