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1414" r:id="rId2"/>
    <p:sldId id="1417" r:id="rId3"/>
    <p:sldId id="1416" r:id="rId4"/>
    <p:sldId id="1421" r:id="rId5"/>
    <p:sldId id="1420" r:id="rId6"/>
    <p:sldId id="1449" r:id="rId7"/>
    <p:sldId id="1422" r:id="rId8"/>
    <p:sldId id="1423" r:id="rId9"/>
    <p:sldId id="1424" r:id="rId10"/>
    <p:sldId id="1426" r:id="rId11"/>
    <p:sldId id="1425" r:id="rId12"/>
    <p:sldId id="1502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3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94FAA8-FAC7-4A8E-AD2A-05C7ECEE50E2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20859-078C-4843-9F5E-4AAF02FE57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309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F167BF-C446-0A0B-9C95-0119628E8D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7DFE6DD-6BF1-1E39-DC03-54F6ED1B84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D1CBC6-142E-537F-420D-6534B94B3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5BE1C6-989F-EBBF-1DD3-FC4BAA58A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D361A7-0CC0-AE0F-430A-C66E0DDB1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78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9EBE76-8F14-0A42-55B8-DA363F7DD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8AA2705-A96C-B6DF-6BCA-E34C24050A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A5043C5-E5F3-F84A-B865-CA4756C4C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079A0B-0F88-B77D-F851-7B3159B98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8A2C60-7943-9725-DAFA-819D55D9B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03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838A1B3-3982-3678-0382-A06914DBD50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882A51E-573C-AD5E-A1CB-FA82EAFA50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8DD80D-D8E1-4D7B-DD90-B14B997F9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1FCB9BC-B4A2-7E16-4F1C-380947878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B92C146-8087-C203-9851-D0CCB1039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088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34DBC0E-06DF-4452-B21C-13EF073AF06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2024/1/2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2845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1D1193-0EE6-0054-20CE-1564D5AE2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9EEC7B-E58F-A7B5-59DC-0E3FBCF963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13838E5-1251-1A30-EB2A-A1BB03860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E9FADF-B32A-3A17-6FD1-87C8266D6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8856C6-21D8-9901-1E30-3C87D32A7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58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5103D7-CE37-A52A-1952-F68250D48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BB8A7C1-B330-650D-3627-368025A07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4BA5F1-1A37-D430-84F6-E3643B0AC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79ADE9-2BC9-F488-D675-1B50E8A95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7FDAA-59DE-5785-6C3C-7CB1008E3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158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FF3B25-3C5A-F6D0-A1F4-78479FC62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20E452-997F-1762-611F-BDEFDC470F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8AF7CB1-7E31-B4DF-1AF8-05458FD98F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DAD7F6F-22BE-E720-A618-AA08EB6F4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7E0ABE-244C-565A-B601-3D298D4F0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CEA61E2-1069-5721-85AE-ACBFBD2A9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008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C3633C-02DD-24E9-0C80-7C4EB112A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30E332-EDE4-096D-8998-6A7E987A1D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93FF5B3-F922-2D6F-5FDE-14015C385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D303ECB-88DE-4CA9-0A9A-D4757113EA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90CDAD3-3E40-8051-762E-CF4BB56375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5BEF558-C293-8F9A-5ED0-67B3ACB09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A178226-1AD3-AC91-B094-A0F7FFF90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1753D4B-EEE7-9B83-D3FB-321F00678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308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1BBE2D-AD10-206B-5F1E-E0955847C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7EFCDE-D7E9-43A3-CABB-4B58506E1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14D2281-2814-3C5A-5FF1-DE87A3413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B4CCD45-D89A-32F8-1C0B-0ACA2510C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765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286AE5D-26DB-3F3E-E406-3FDD0378A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5DDA7E6-6C6E-75E7-59B8-461979F85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9F400F5-98BA-4EB8-8A64-749B3E5E4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46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2D550C-48BF-062D-7157-3A42F9EF3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BCEB16-A7F2-6A3F-ED0C-CD4620238B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F1C1410-F039-8788-907F-8833BAFC01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92F8C4F-1F0F-3F5C-FA1A-A67ECD63C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EE5FC94-DCBA-2E97-7041-6F6DF8412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3114462-7572-36AA-02FB-AACF25E60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261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497EA9-6E4E-9C19-F799-92A38D969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3C117F3-DA4D-E9F8-681B-2124996129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2086978-807C-63B3-684A-62A29EC047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97B55A1-C0AD-07FF-E3A5-5AD3345D5F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3D52A7A-161E-AE6E-263C-83E9BA568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78C4290-CA77-1ED3-01B0-DD632DE7F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603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09F1758-51D6-8E4E-4549-7687EB808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CBA664C-BB8F-1F9B-5FAB-3020F19A06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579A05E-E25D-F7B1-E3BF-37B842E9B6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E4802-4F6B-41EE-BCCC-2D30278FE9EB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2C921F-6EAB-7774-BC45-544C633849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9E8185-EF28-57BF-FF15-4D0888CB4D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5F554-B56C-4AD4-81CB-8AC4E61004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273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1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</a:p>
        </p:txBody>
      </p:sp>
      <p:sp>
        <p:nvSpPr>
          <p:cNvPr id="7192" name="文本框 39"/>
          <p:cNvSpPr txBox="1"/>
          <p:nvPr>
            <p:custDataLst>
              <p:tags r:id="rId2"/>
            </p:custDataLst>
          </p:nvPr>
        </p:nvSpPr>
        <p:spPr>
          <a:xfrm>
            <a:off x="1199456" y="2450683"/>
            <a:ext cx="9580500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银行、保险系统机构人员情况</a:t>
            </a:r>
            <a:endParaRPr lang="en-US" altLang="zh-CN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	          </a:t>
            </a:r>
            <a:r>
              <a:rPr lang="zh-CN" altLang="en-US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</a:t>
            </a:r>
            <a:r>
              <a:rPr lang="en-US" altLang="zh-CN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BJJ104</a:t>
            </a:r>
            <a:r>
              <a:rPr lang="zh-CN" altLang="en-US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表）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69"/>
          <p:cNvSpPr/>
          <p:nvPr/>
        </p:nvSpPr>
        <p:spPr>
          <a:xfrm>
            <a:off x="331470" y="805180"/>
            <a:ext cx="11139170" cy="564515"/>
          </a:xfrm>
          <a:prstGeom prst="rect">
            <a:avLst/>
          </a:prstGeom>
          <a:solidFill>
            <a:srgbClr val="4B649F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24" tIns="41411" rIns="82824" bIns="41411" rtlCol="0" anchor="ctr"/>
          <a:lstStyle/>
          <a:p>
            <a:pPr algn="ctr"/>
            <a:endParaRPr lang="en-US" sz="935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67335" y="805180"/>
            <a:ext cx="11267440" cy="564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cs typeface="黑体" panose="02010609060101010101" pitchFamily="49" charset="-122"/>
                <a:sym typeface="+mn-ea"/>
              </a:rPr>
              <a:t>四</a:t>
            </a: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注意事项</a:t>
            </a:r>
            <a:endParaRPr 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400" y="1653230"/>
            <a:ext cx="8712968" cy="19545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8</a:t>
            </a:r>
            <a:r>
              <a:rPr lang="zh-CN" altLang="en-US" sz="2800" dirty="0"/>
              <a:t>、</a:t>
            </a:r>
            <a:r>
              <a:rPr lang="zh-CN" altLang="en-US" sz="2800" dirty="0">
                <a:solidFill>
                  <a:srgbClr val="00B050"/>
                </a:solidFill>
              </a:rPr>
              <a:t>保险公司北京分公司</a:t>
            </a:r>
            <a:r>
              <a:rPr lang="zh-CN" altLang="en-US" sz="2800" dirty="0"/>
              <a:t>，</a:t>
            </a:r>
            <a:r>
              <a:rPr lang="zh-CN" altLang="en-US" sz="2800" dirty="0">
                <a:solidFill>
                  <a:srgbClr val="FF0000"/>
                </a:solidFill>
              </a:rPr>
              <a:t>不要填写</a:t>
            </a:r>
            <a:r>
              <a:rPr lang="zh-CN" altLang="en-US" sz="2800" dirty="0"/>
              <a:t>银行填报的</a:t>
            </a:r>
            <a:r>
              <a:rPr lang="zh-CN" altLang="en-US" sz="2800" dirty="0">
                <a:solidFill>
                  <a:srgbClr val="FF0000"/>
                </a:solidFill>
              </a:rPr>
              <a:t>分理处、储蓄所</a:t>
            </a:r>
            <a:r>
              <a:rPr lang="zh-CN" altLang="en-US" sz="2800" dirty="0"/>
              <a:t>两列。</a:t>
            </a:r>
            <a:r>
              <a:rPr lang="zh-CN" altLang="en-US" sz="2800" dirty="0">
                <a:solidFill>
                  <a:srgbClr val="00B050"/>
                </a:solidFill>
              </a:rPr>
              <a:t>支公司</a:t>
            </a:r>
            <a:r>
              <a:rPr lang="zh-CN" altLang="en-US" sz="2800" dirty="0"/>
              <a:t>还有下级机构的，其下级机构填入“其他”列。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175" y="4068148"/>
            <a:ext cx="9763125" cy="1371600"/>
          </a:xfrm>
          <a:prstGeom prst="rect">
            <a:avLst/>
          </a:prstGeom>
        </p:spPr>
      </p:pic>
      <p:sp>
        <p:nvSpPr>
          <p:cNvPr id="10" name="乘号 9"/>
          <p:cNvSpPr/>
          <p:nvPr/>
        </p:nvSpPr>
        <p:spPr>
          <a:xfrm>
            <a:off x="7456562" y="3933056"/>
            <a:ext cx="1584176" cy="1656184"/>
          </a:xfrm>
          <a:prstGeom prst="mathMultiply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69"/>
          <p:cNvSpPr/>
          <p:nvPr/>
        </p:nvSpPr>
        <p:spPr>
          <a:xfrm>
            <a:off x="331470" y="805180"/>
            <a:ext cx="11139170" cy="564515"/>
          </a:xfrm>
          <a:prstGeom prst="rect">
            <a:avLst/>
          </a:prstGeom>
          <a:solidFill>
            <a:srgbClr val="4B649F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24" tIns="41411" rIns="82824" bIns="41411" rtlCol="0" anchor="ctr"/>
          <a:lstStyle/>
          <a:p>
            <a:pPr algn="ctr"/>
            <a:endParaRPr lang="en-US" sz="935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67335" y="805180"/>
            <a:ext cx="11267440" cy="564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cs typeface="黑体" panose="02010609060101010101" pitchFamily="49" charset="-122"/>
                <a:sym typeface="+mn-ea"/>
              </a:rPr>
              <a:t>四</a:t>
            </a: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注意事项</a:t>
            </a:r>
            <a:endParaRPr 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2280" y="1722116"/>
            <a:ext cx="11267440" cy="3551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9</a:t>
            </a:r>
            <a:r>
              <a:rPr lang="zh-CN" altLang="en-US" sz="2800" dirty="0"/>
              <a:t>、“从业人员”数为</a:t>
            </a:r>
            <a:r>
              <a:rPr lang="zh-CN" altLang="en-US" sz="2800" dirty="0">
                <a:solidFill>
                  <a:srgbClr val="FF0000"/>
                </a:solidFill>
              </a:rPr>
              <a:t>时点</a:t>
            </a:r>
            <a:r>
              <a:rPr lang="zh-CN" altLang="en-US" sz="2800" dirty="0"/>
              <a:t>指标，</a:t>
            </a:r>
            <a:r>
              <a:rPr lang="zh-CN" altLang="en-US" sz="2800" dirty="0">
                <a:solidFill>
                  <a:srgbClr val="FF0000"/>
                </a:solidFill>
              </a:rPr>
              <a:t>口径与劳动工资从业人员相同</a:t>
            </a:r>
            <a:r>
              <a:rPr lang="zh-CN" altLang="en-US" sz="2800" dirty="0"/>
              <a:t>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10</a:t>
            </a:r>
            <a:r>
              <a:rPr lang="zh-CN" altLang="en-US" sz="2800" dirty="0"/>
              <a:t>、主栏、宾栏合计项为自动生成，填报时不能录入数据。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en-US" altLang="zh-CN" sz="3500" dirty="0"/>
          </a:p>
          <a:p>
            <a:pPr>
              <a:lnSpc>
                <a:spcPct val="150000"/>
              </a:lnSpc>
            </a:pPr>
            <a:r>
              <a:rPr lang="en-US" altLang="zh-CN" sz="3500" b="1" dirty="0">
                <a:solidFill>
                  <a:srgbClr val="FF0000"/>
                </a:solidFill>
              </a:rPr>
              <a:t>11</a:t>
            </a:r>
            <a:r>
              <a:rPr lang="zh-CN" altLang="en-US" sz="3500" b="1" dirty="0">
                <a:solidFill>
                  <a:srgbClr val="FF0000"/>
                </a:solidFill>
              </a:rPr>
              <a:t>、</a:t>
            </a:r>
            <a:r>
              <a:rPr lang="en-US" altLang="zh-CN" sz="3500" b="1" dirty="0">
                <a:solidFill>
                  <a:srgbClr val="FF0000"/>
                </a:solidFill>
              </a:rPr>
              <a:t>2024</a:t>
            </a:r>
            <a:r>
              <a:rPr lang="zh-CN" altLang="en-US" sz="3500" b="1" dirty="0">
                <a:solidFill>
                  <a:srgbClr val="FF0000"/>
                </a:solidFill>
              </a:rPr>
              <a:t>年</a:t>
            </a:r>
            <a:r>
              <a:rPr lang="en-US" altLang="zh-CN" sz="3500" b="1" dirty="0">
                <a:solidFill>
                  <a:srgbClr val="FF0000"/>
                </a:solidFill>
              </a:rPr>
              <a:t>3</a:t>
            </a:r>
            <a:r>
              <a:rPr lang="zh-CN" altLang="en-US" sz="3500" b="1" dirty="0">
                <a:solidFill>
                  <a:srgbClr val="FF0000"/>
                </a:solidFill>
              </a:rPr>
              <a:t>月</a:t>
            </a:r>
            <a:r>
              <a:rPr lang="en-US" altLang="zh-CN" sz="3500" b="1" dirty="0">
                <a:solidFill>
                  <a:srgbClr val="FF0000"/>
                </a:solidFill>
              </a:rPr>
              <a:t>10</a:t>
            </a:r>
            <a:r>
              <a:rPr lang="zh-CN" altLang="en-US" sz="3500" b="1" dirty="0">
                <a:solidFill>
                  <a:srgbClr val="FF0000"/>
                </a:solidFill>
              </a:rPr>
              <a:t>日</a:t>
            </a:r>
            <a:r>
              <a:rPr lang="en-US" altLang="zh-CN" sz="3500" b="1" dirty="0">
                <a:solidFill>
                  <a:srgbClr val="FF0000"/>
                </a:solidFill>
              </a:rPr>
              <a:t>24</a:t>
            </a:r>
            <a:r>
              <a:rPr lang="zh-CN" altLang="en-US" sz="3500" b="1" dirty="0">
                <a:solidFill>
                  <a:srgbClr val="FF0000"/>
                </a:solidFill>
              </a:rPr>
              <a:t>时前网上填报。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7608" y="2276872"/>
            <a:ext cx="686183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000" dirty="0">
                <a:solidFill>
                  <a:srgbClr val="FF0000"/>
                </a:solidFill>
              </a:rPr>
              <a:t>最终解释以制度为准。</a:t>
            </a:r>
            <a:endParaRPr lang="en-US" altLang="zh-CN" sz="5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文本框 141"/>
          <p:cNvSpPr txBox="1"/>
          <p:nvPr>
            <p:custDataLst>
              <p:tags r:id="rId1"/>
            </p:custDataLst>
          </p:nvPr>
        </p:nvSpPr>
        <p:spPr>
          <a:xfrm>
            <a:off x="8086414" y="1322944"/>
            <a:ext cx="2182944" cy="55946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rmAutofit fontScale="9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spc="3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普查数据处理系统</a:t>
            </a:r>
          </a:p>
        </p:txBody>
      </p:sp>
      <p:sp>
        <p:nvSpPr>
          <p:cNvPr id="7192" name="文本框 39"/>
          <p:cNvSpPr txBox="1"/>
          <p:nvPr>
            <p:custDataLst>
              <p:tags r:id="rId2"/>
            </p:custDataLst>
          </p:nvPr>
        </p:nvSpPr>
        <p:spPr>
          <a:xfrm>
            <a:off x="3820350" y="1130217"/>
            <a:ext cx="9580500" cy="439254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1. </a:t>
            </a:r>
            <a:r>
              <a:rPr lang="zh-CN" altLang="en-US" sz="4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统计范围</a:t>
            </a:r>
            <a:endParaRPr lang="en-US" altLang="zh-CN" sz="48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2. </a:t>
            </a:r>
            <a:r>
              <a:rPr lang="zh-CN" altLang="en-US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报表表式</a:t>
            </a:r>
            <a:endParaRPr lang="en-US" altLang="zh-CN" sz="4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3. </a:t>
            </a:r>
            <a:r>
              <a:rPr lang="zh-CN" altLang="en-US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指标解释</a:t>
            </a:r>
            <a:endParaRPr lang="en-US" altLang="zh-CN" sz="4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4. </a:t>
            </a:r>
            <a:r>
              <a:rPr lang="zh-CN" altLang="en-US" sz="4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注意事项</a:t>
            </a:r>
            <a:endParaRPr lang="en-US" altLang="zh-CN" sz="4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69"/>
          <p:cNvSpPr/>
          <p:nvPr/>
        </p:nvSpPr>
        <p:spPr>
          <a:xfrm>
            <a:off x="331470" y="805180"/>
            <a:ext cx="11139170" cy="564515"/>
          </a:xfrm>
          <a:prstGeom prst="rect">
            <a:avLst/>
          </a:prstGeom>
          <a:solidFill>
            <a:srgbClr val="4B649F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24" tIns="41411" rIns="82824" bIns="41411" rtlCol="0" anchor="ctr"/>
          <a:lstStyle/>
          <a:p>
            <a:pPr algn="ctr"/>
            <a:endParaRPr lang="en-US" sz="935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67335" y="805180"/>
            <a:ext cx="11267440" cy="564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一</a:t>
            </a: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统计范围</a:t>
            </a:r>
            <a:endParaRPr 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384" y="1703388"/>
            <a:ext cx="10369152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在京各银行总行、北京分行，保险公司总公司、北京分公司。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  <a:p>
            <a:pPr marL="457200" indent="-457200" algn="just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含村镇银行、信用卡中心、健康保险、意外保险、养老保险、再保险公司等</a:t>
            </a:r>
          </a:p>
          <a:p>
            <a:pPr algn="just" fontAlgn="auto">
              <a:lnSpc>
                <a:spcPct val="150000"/>
              </a:lnSpc>
              <a:buNone/>
            </a:pPr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69"/>
          <p:cNvSpPr/>
          <p:nvPr/>
        </p:nvSpPr>
        <p:spPr>
          <a:xfrm>
            <a:off x="331470" y="805180"/>
            <a:ext cx="11139170" cy="564515"/>
          </a:xfrm>
          <a:prstGeom prst="rect">
            <a:avLst/>
          </a:prstGeom>
          <a:solidFill>
            <a:srgbClr val="4B649F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24" tIns="41411" rIns="82824" bIns="41411" rtlCol="0" anchor="ctr"/>
          <a:lstStyle/>
          <a:p>
            <a:pPr algn="ctr"/>
            <a:endParaRPr lang="en-US" sz="935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67335" y="805180"/>
            <a:ext cx="11267440" cy="564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三</a:t>
            </a: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指标解释</a:t>
            </a:r>
            <a:endParaRPr 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392" y="1573519"/>
            <a:ext cx="914501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/>
              <a:t>主栏指标：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en-US" sz="2800" dirty="0"/>
              <a:t>各区：以北京市行政区划分为准，以及经济技术开发区。填报中按各级金融机构</a:t>
            </a:r>
            <a:r>
              <a:rPr lang="zh-CN" altLang="en-US" sz="2800" dirty="0">
                <a:solidFill>
                  <a:srgbClr val="FF0000"/>
                </a:solidFill>
              </a:rPr>
              <a:t>实际经营地</a:t>
            </a:r>
            <a:r>
              <a:rPr lang="zh-CN" altLang="en-US" sz="2800" dirty="0"/>
              <a:t>填列。</a:t>
            </a:r>
            <a:endParaRPr lang="en-US" altLang="zh-CN" sz="28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dirty="0"/>
              <a:t>宾栏指标：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机构：指按金融机构层级模式设置的各级机构。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从业人员：指按金融层级模式设置的各级机构的</a:t>
            </a:r>
            <a:r>
              <a:rPr lang="zh-CN" altLang="en-US" sz="2800" dirty="0">
                <a:solidFill>
                  <a:srgbClr val="FF0000"/>
                </a:solidFill>
              </a:rPr>
              <a:t>年末从业人员数</a:t>
            </a:r>
            <a:r>
              <a:rPr lang="zh-CN" altLang="en-US" sz="2500" dirty="0"/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69"/>
          <p:cNvSpPr/>
          <p:nvPr/>
        </p:nvSpPr>
        <p:spPr>
          <a:xfrm>
            <a:off x="331470" y="805180"/>
            <a:ext cx="11139170" cy="564515"/>
          </a:xfrm>
          <a:prstGeom prst="rect">
            <a:avLst/>
          </a:prstGeom>
          <a:solidFill>
            <a:srgbClr val="4B649F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24" tIns="41411" rIns="82824" bIns="41411" rtlCol="0" anchor="ctr"/>
          <a:lstStyle/>
          <a:p>
            <a:pPr algn="ctr"/>
            <a:endParaRPr lang="en-US" sz="935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67335" y="805180"/>
            <a:ext cx="11267440" cy="564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二</a:t>
            </a: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报表表式</a:t>
            </a:r>
            <a:endParaRPr 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1624" y="932765"/>
            <a:ext cx="7477125" cy="5705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63140" y="2420887"/>
            <a:ext cx="1172620" cy="42095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V="1">
            <a:off x="4281809" y="1140496"/>
            <a:ext cx="5906940" cy="7763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69"/>
          <p:cNvSpPr/>
          <p:nvPr/>
        </p:nvSpPr>
        <p:spPr>
          <a:xfrm>
            <a:off x="331470" y="805180"/>
            <a:ext cx="11139170" cy="564515"/>
          </a:xfrm>
          <a:prstGeom prst="rect">
            <a:avLst/>
          </a:prstGeom>
          <a:solidFill>
            <a:srgbClr val="4B649F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24" tIns="41411" rIns="82824" bIns="41411" rtlCol="0" anchor="ctr"/>
          <a:lstStyle/>
          <a:p>
            <a:pPr algn="ctr"/>
            <a:endParaRPr lang="en-US" sz="935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67335" y="805180"/>
            <a:ext cx="11267440" cy="564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cs typeface="黑体" panose="02010609060101010101" pitchFamily="49" charset="-122"/>
                <a:sym typeface="+mn-ea"/>
              </a:rPr>
              <a:t>三</a:t>
            </a: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指标解释</a:t>
            </a:r>
            <a:endParaRPr 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470" y="1703388"/>
            <a:ext cx="1004906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500" dirty="0"/>
              <a:t>从业人员指报告期在本单位工作，并取得工资或其他形式劳动报酬的人员。具体包括在岗职工、劳务派遣人员、其他从业人员（含聘用的正式离退休人员、在本单位工作并支付劳动报酬的港澳台和外籍人员）。</a:t>
            </a:r>
            <a:r>
              <a:rPr lang="zh-CN" altLang="en-US" sz="2500" dirty="0">
                <a:solidFill>
                  <a:srgbClr val="FF0000"/>
                </a:solidFill>
              </a:rPr>
              <a:t>金融保险单位雇佣的专职代办员，保险公司雇佣的专职、兼职营销员也包括在内</a:t>
            </a:r>
            <a:r>
              <a:rPr lang="zh-CN" altLang="en-US" sz="2500" dirty="0"/>
              <a:t>。填报时各级机构人员数不包括下级机构人员数。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69"/>
          <p:cNvSpPr/>
          <p:nvPr/>
        </p:nvSpPr>
        <p:spPr>
          <a:xfrm>
            <a:off x="331470" y="805180"/>
            <a:ext cx="11139170" cy="564515"/>
          </a:xfrm>
          <a:prstGeom prst="rect">
            <a:avLst/>
          </a:prstGeom>
          <a:solidFill>
            <a:srgbClr val="4B649F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24" tIns="41411" rIns="82824" bIns="41411" rtlCol="0" anchor="ctr"/>
          <a:lstStyle/>
          <a:p>
            <a:pPr algn="ctr"/>
            <a:endParaRPr lang="en-US" sz="935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67335" y="805180"/>
            <a:ext cx="11267440" cy="564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cs typeface="黑体" panose="02010609060101010101" pitchFamily="49" charset="-122"/>
                <a:sym typeface="+mn-ea"/>
              </a:rPr>
              <a:t>四</a:t>
            </a: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注意事项</a:t>
            </a:r>
            <a:endParaRPr 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3392" y="1714126"/>
            <a:ext cx="10011344" cy="304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1</a:t>
            </a:r>
            <a:r>
              <a:rPr lang="zh-CN" altLang="en-US" sz="2800" dirty="0"/>
              <a:t>、总行、总公司不论有几个经营地，“机构”数</a:t>
            </a:r>
            <a:r>
              <a:rPr lang="zh-CN" altLang="en-US" sz="2800" dirty="0">
                <a:solidFill>
                  <a:srgbClr val="FF0000"/>
                </a:solidFill>
              </a:rPr>
              <a:t>只填报</a:t>
            </a:r>
            <a:r>
              <a:rPr lang="en-US" altLang="zh-CN" sz="2800" dirty="0">
                <a:solidFill>
                  <a:srgbClr val="FF0000"/>
                </a:solidFill>
              </a:rPr>
              <a:t>1</a:t>
            </a:r>
            <a:r>
              <a:rPr lang="zh-CN" altLang="en-US" sz="2800" dirty="0">
                <a:solidFill>
                  <a:srgbClr val="FF0000"/>
                </a:solidFill>
              </a:rPr>
              <a:t>个</a:t>
            </a:r>
            <a:r>
              <a:rPr lang="zh-CN" altLang="en-US" sz="2800" dirty="0"/>
              <a:t>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endParaRPr lang="zh-CN" altLang="en-US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2</a:t>
            </a:r>
            <a:r>
              <a:rPr lang="zh-CN" altLang="en-US" sz="2800" dirty="0"/>
              <a:t>、总行、总公司如有多个经营地，并且经营地不在同一区的，填写“机构”数时</a:t>
            </a:r>
            <a:r>
              <a:rPr lang="zh-CN" altLang="en-US" sz="2800" dirty="0">
                <a:solidFill>
                  <a:srgbClr val="FF0000"/>
                </a:solidFill>
              </a:rPr>
              <a:t>以总部所在地为准</a:t>
            </a:r>
            <a:r>
              <a:rPr lang="zh-CN" altLang="en-US" sz="2800" dirty="0"/>
              <a:t>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69"/>
          <p:cNvSpPr/>
          <p:nvPr/>
        </p:nvSpPr>
        <p:spPr>
          <a:xfrm>
            <a:off x="331470" y="805180"/>
            <a:ext cx="11139170" cy="564515"/>
          </a:xfrm>
          <a:prstGeom prst="rect">
            <a:avLst/>
          </a:prstGeom>
          <a:solidFill>
            <a:srgbClr val="4B649F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24" tIns="41411" rIns="82824" bIns="41411" rtlCol="0" anchor="ctr"/>
          <a:lstStyle/>
          <a:p>
            <a:pPr algn="ctr"/>
            <a:endParaRPr lang="en-US" sz="935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67335" y="805180"/>
            <a:ext cx="11267440" cy="564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cs typeface="黑体" panose="02010609060101010101" pitchFamily="49" charset="-122"/>
                <a:sym typeface="+mn-ea"/>
              </a:rPr>
              <a:t>四</a:t>
            </a: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注意事项</a:t>
            </a:r>
            <a:endParaRPr 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5400" y="1658610"/>
            <a:ext cx="10122184" cy="4334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3</a:t>
            </a:r>
            <a:r>
              <a:rPr lang="zh-CN" altLang="en-US" sz="2800" dirty="0"/>
              <a:t>、总行、总公司如有多个经营地，并且经营地不在同一区的，填写“从业人员”数时，应将不同经营地从业人员，</a:t>
            </a:r>
            <a:r>
              <a:rPr lang="zh-CN" altLang="en-US" sz="2800" dirty="0">
                <a:solidFill>
                  <a:srgbClr val="FF0000"/>
                </a:solidFill>
              </a:rPr>
              <a:t>统一填报至总部所在区</a:t>
            </a:r>
            <a:r>
              <a:rPr lang="zh-CN" altLang="en-US" sz="2800" dirty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4</a:t>
            </a:r>
            <a:r>
              <a:rPr lang="zh-CN" altLang="en-US" sz="2800" dirty="0"/>
              <a:t>、总行、总公司，只填</a:t>
            </a:r>
            <a:r>
              <a:rPr lang="zh-CN" altLang="en-US" sz="2800" dirty="0">
                <a:solidFill>
                  <a:srgbClr val="FF0000"/>
                </a:solidFill>
              </a:rPr>
              <a:t>本级</a:t>
            </a:r>
            <a:r>
              <a:rPr lang="zh-CN" altLang="en-US" sz="2800" dirty="0"/>
              <a:t>的“机构”数和“从业人员”数，不填、也不含各分行、分公司的数据。一般不应出现下属层级管理的“机构”和“从业人员”。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69"/>
          <p:cNvSpPr/>
          <p:nvPr/>
        </p:nvSpPr>
        <p:spPr>
          <a:xfrm>
            <a:off x="331470" y="805180"/>
            <a:ext cx="11139170" cy="564515"/>
          </a:xfrm>
          <a:prstGeom prst="rect">
            <a:avLst/>
          </a:prstGeom>
          <a:solidFill>
            <a:srgbClr val="4B649F"/>
          </a:solidFill>
          <a:ln w="381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2824" tIns="41411" rIns="82824" bIns="41411" rtlCol="0" anchor="ctr"/>
          <a:lstStyle/>
          <a:p>
            <a:pPr algn="ctr"/>
            <a:endParaRPr lang="en-US" sz="935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9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0600" y="0"/>
            <a:ext cx="3581400" cy="100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矩形 24"/>
          <p:cNvSpPr/>
          <p:nvPr/>
        </p:nvSpPr>
        <p:spPr>
          <a:xfrm>
            <a:off x="0" y="6724650"/>
            <a:ext cx="12192000" cy="133350"/>
          </a:xfrm>
          <a:prstGeom prst="rect">
            <a:avLst/>
          </a:prstGeom>
          <a:solidFill>
            <a:srgbClr val="4B64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0" y="696913"/>
            <a:ext cx="11176000" cy="0"/>
          </a:xfrm>
          <a:prstGeom prst="line">
            <a:avLst/>
          </a:prstGeom>
          <a:ln w="25400">
            <a:gradFill>
              <a:gsLst>
                <a:gs pos="0">
                  <a:srgbClr val="4B649F"/>
                </a:gs>
                <a:gs pos="100000">
                  <a:srgbClr val="7DB1C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267335" y="805180"/>
            <a:ext cx="11267440" cy="56451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50000"/>
              </a:lnSpc>
            </a:pP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cs typeface="黑体" panose="02010609060101010101" pitchFamily="49" charset="-122"/>
                <a:sym typeface="+mn-ea"/>
              </a:rPr>
              <a:t>四</a:t>
            </a:r>
            <a:r>
              <a:rPr 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9060101010101" pitchFamily="49" charset="-122"/>
                <a:sym typeface="+mn-ea"/>
              </a:rPr>
              <a:t>注意事项</a:t>
            </a:r>
            <a:endParaRPr 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362963-EB39-4484-8798-F24902B1C5C8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7335" y="1446178"/>
            <a:ext cx="11521280" cy="3247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/>
              <a:t>5</a:t>
            </a:r>
            <a:r>
              <a:rPr lang="zh-CN" altLang="en-US" sz="2800" dirty="0"/>
              <a:t>、</a:t>
            </a:r>
            <a:r>
              <a:rPr lang="zh-CN" altLang="en-US" sz="2800" dirty="0">
                <a:solidFill>
                  <a:srgbClr val="0070C0"/>
                </a:solidFill>
              </a:rPr>
              <a:t>银行信用卡中心 </a:t>
            </a:r>
            <a:r>
              <a:rPr lang="zh-CN" altLang="en-US" sz="2800" dirty="0"/>
              <a:t>“机构”和“从业人员”数</a:t>
            </a:r>
            <a:r>
              <a:rPr lang="zh-CN" altLang="en-US" sz="2800" dirty="0">
                <a:solidFill>
                  <a:srgbClr val="FF0000"/>
                </a:solidFill>
              </a:rPr>
              <a:t>填入“总行总公司”列</a:t>
            </a:r>
            <a:r>
              <a:rPr lang="zh-CN" altLang="en-US" sz="2800" dirty="0"/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6</a:t>
            </a:r>
            <a:r>
              <a:rPr lang="zh-CN" altLang="en-US" sz="2800" dirty="0"/>
              <a:t>、</a:t>
            </a:r>
            <a:r>
              <a:rPr lang="zh-CN" altLang="en-US" sz="2800" dirty="0">
                <a:solidFill>
                  <a:srgbClr val="0070C0"/>
                </a:solidFill>
              </a:rPr>
              <a:t>分行</a:t>
            </a:r>
            <a:r>
              <a:rPr lang="zh-CN" altLang="en-US" sz="2800" dirty="0"/>
              <a:t>不应填写“其他”列，有二级支行的视同支行。</a:t>
            </a:r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7</a:t>
            </a:r>
            <a:r>
              <a:rPr lang="zh-CN" altLang="en-US" sz="2800" dirty="0"/>
              <a:t>、需要</a:t>
            </a:r>
            <a:r>
              <a:rPr lang="zh-CN" altLang="en-US" sz="2800" dirty="0">
                <a:solidFill>
                  <a:srgbClr val="FF0000"/>
                </a:solidFill>
              </a:rPr>
              <a:t>特别注意</a:t>
            </a:r>
            <a:r>
              <a:rPr lang="zh-CN" altLang="en-US" sz="2800" dirty="0"/>
              <a:t>的单位：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</a:rPr>
              <a:t>  农村商业银行：</a:t>
            </a:r>
            <a:r>
              <a:rPr lang="zh-CN" altLang="en-US" sz="2800" dirty="0">
                <a:solidFill>
                  <a:srgbClr val="FF0000"/>
                </a:solidFill>
              </a:rPr>
              <a:t>由总行填报支行、支公司的机构和从业人员</a:t>
            </a:r>
            <a:r>
              <a:rPr lang="zh-CN" altLang="en-US" sz="2800" dirty="0"/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 （村镇银行如果在其他区有分支机构的参照以上处理）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4981575"/>
            <a:ext cx="9763125" cy="1371600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448_1_1"/>
  <p:tag name="KSO_WM_UNIT_ID" val="diagram20168780_1*l_h_a*448_1_1"/>
  <p:tag name="KSO_WM_TEMPLATE_CATEGORY" val="diagram"/>
  <p:tag name="KSO_WM_TEMPLATE_INDEX" val="2016878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  <p:tag name="KSO_WM_UNIT_USESOURCEFORMAT_APPLY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554</Words>
  <Application>Microsoft Office PowerPoint</Application>
  <PresentationFormat>宽屏</PresentationFormat>
  <Paragraphs>52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Myrra Wang</dc:creator>
  <cp:lastModifiedBy>Myrra Wang</cp:lastModifiedBy>
  <cp:revision>2</cp:revision>
  <dcterms:created xsi:type="dcterms:W3CDTF">2023-12-27T03:32:23Z</dcterms:created>
  <dcterms:modified xsi:type="dcterms:W3CDTF">2024-01-02T07:36:43Z</dcterms:modified>
</cp:coreProperties>
</file>