
<file path=[Content_Types].xml><?xml version="1.0" encoding="utf-8"?>
<Types xmlns="http://schemas.openxmlformats.org/package/2006/content-types">
  <Default Extension="bin" ContentType="application/vnd.openxmlformats-officedocument.oleObject"/>
  <Default Extension="jpeg" ContentType="image/jpeg"/>
  <Default Extension="png" ContentType="image/pn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heme/theme3.xml" ContentType="application/vnd.openxmlformats-officedocument.theme+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theme/theme4.xml" ContentType="application/vnd.openxmlformats-officedocument.theme+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theme/theme5.xml" ContentType="application/vnd.openxmlformats-officedocument.theme+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theme/theme6.xml" ContentType="application/vnd.openxmlformats-officedocument.theme+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theme/theme7.xml" ContentType="application/vnd.openxmlformats-officedocument.theme+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theme/theme8.xml" ContentType="application/vnd.openxmlformats-officedocument.theme+xml"/>
  <Override PartName="/ppt/theme/theme9.xml" ContentType="application/vnd.openxmlformats-officedocument.theme+xml"/>
  <Override PartName="/ppt/theme/theme10.xml" ContentType="application/vnd.openxmlformats-officedocument.theme+xml"/>
  <Override PartName="/ppt/tags/tag2.xml" ContentType="application/vnd.openxmlformats-officedocument.presentationml.tags+xml"/>
  <Override PartName="/ppt/notesSlides/notesSlide1.xml" ContentType="application/vnd.openxmlformats-officedocument.presentationml.notesSlide+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notesSlides/notesSlide2.xml" ContentType="application/vnd.openxmlformats-officedocument.presentationml.notesSlide+xml"/>
  <Override PartName="/ppt/tags/tag6.xml" ContentType="application/vnd.openxmlformats-officedocument.presentationml.tags+xml"/>
  <Override PartName="/ppt/notesSlides/notesSlide3.xml" ContentType="application/vnd.openxmlformats-officedocument.presentationml.notesSlide+xml"/>
  <Override PartName="/ppt/tags/tag7.xml" ContentType="application/vnd.openxmlformats-officedocument.presentationml.tags+xml"/>
  <Override PartName="/ppt/notesSlides/notesSlide4.xml" ContentType="application/vnd.openxmlformats-officedocument.presentationml.notesSlide+xml"/>
  <Override PartName="/ppt/tags/tag8.xml" ContentType="application/vnd.openxmlformats-officedocument.presentationml.tags+xml"/>
  <Override PartName="/ppt/notesSlides/notesSlide5.xml" ContentType="application/vnd.openxmlformats-officedocument.presentationml.notesSlide+xml"/>
  <Override PartName="/ppt/tags/tag9.xml" ContentType="application/vnd.openxmlformats-officedocument.presentationml.tags+xml"/>
  <Override PartName="/ppt/notesSlides/notesSlide6.xml" ContentType="application/vnd.openxmlformats-officedocument.presentationml.notesSlide+xml"/>
  <Override PartName="/ppt/tags/tag10.xml" ContentType="application/vnd.openxmlformats-officedocument.presentationml.tags+xml"/>
  <Override PartName="/ppt/notesSlides/notesSlide7.xml" ContentType="application/vnd.openxmlformats-officedocument.presentationml.notesSlide+xml"/>
  <Override PartName="/ppt/tags/tag11.xml" ContentType="application/vnd.openxmlformats-officedocument.presentationml.tags+xml"/>
  <Override PartName="/ppt/notesSlides/notesSlide8.xml" ContentType="application/vnd.openxmlformats-officedocument.presentationml.notesSlide+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notesSlides/notesSlide9.xml" ContentType="application/vnd.openxmlformats-officedocument.presentationml.notesSlide+xml"/>
  <Override PartName="/ppt/tags/tag16.xml" ContentType="application/vnd.openxmlformats-officedocument.presentationml.tags+xml"/>
  <Override PartName="/ppt/tags/tag17.xml" ContentType="application/vnd.openxmlformats-officedocument.presentationml.tags+xml"/>
  <Override PartName="/ppt/notesSlides/notesSlide10.xml" ContentType="application/vnd.openxmlformats-officedocument.presentationml.notesSlide+xml"/>
  <Override PartName="/ppt/tags/tag18.xml" ContentType="application/vnd.openxmlformats-officedocument.presentationml.tags+xml"/>
  <Override PartName="/ppt/tags/tag19.xml" ContentType="application/vnd.openxmlformats-officedocument.presentationml.tags+xml"/>
  <Override PartName="/ppt/notesSlides/notesSlide11.xml" ContentType="application/vnd.openxmlformats-officedocument.presentationml.notesSlide+xml"/>
  <Override PartName="/ppt/tags/tag20.xml" ContentType="application/vnd.openxmlformats-officedocument.presentationml.tags+xml"/>
  <Override PartName="/ppt/notesSlides/notesSlide12.xml" ContentType="application/vnd.openxmlformats-officedocument.presentationml.notesSlide+xml"/>
  <Override PartName="/ppt/tags/tag21.xml" ContentType="application/vnd.openxmlformats-officedocument.presentationml.tags+xml"/>
  <Override PartName="/ppt/notesSlides/notesSlide13.xml" ContentType="application/vnd.openxmlformats-officedocument.presentationml.notesSlide+xml"/>
  <Override PartName="/ppt/tags/tag22.xml" ContentType="application/vnd.openxmlformats-officedocument.presentationml.tags+xml"/>
  <Override PartName="/ppt/notesSlides/notesSlide14.xml" ContentType="application/vnd.openxmlformats-officedocument.presentationml.notesSlide+xml"/>
  <Override PartName="/ppt/tags/tag23.xml" ContentType="application/vnd.openxmlformats-officedocument.presentationml.tags+xml"/>
  <Override PartName="/ppt/notesSlides/notesSlide15.xml" ContentType="application/vnd.openxmlformats-officedocument.presentationml.notesSlide+xml"/>
  <Override PartName="/ppt/tags/tag24.xml" ContentType="application/vnd.openxmlformats-officedocument.presentationml.tags+xml"/>
  <Override PartName="/ppt/notesSlides/notesSlide16.xml" ContentType="application/vnd.openxmlformats-officedocument.presentationml.notesSlide+xml"/>
  <Override PartName="/ppt/tags/tag25.xml" ContentType="application/vnd.openxmlformats-officedocument.presentationml.tags+xml"/>
  <Override PartName="/ppt/notesSlides/notesSlide17.xml" ContentType="application/vnd.openxmlformats-officedocument.presentationml.notesSlide+xml"/>
  <Override PartName="/ppt/tags/tag26.xml" ContentType="application/vnd.openxmlformats-officedocument.presentationml.tags+xml"/>
  <Override PartName="/ppt/notesSlides/notesSlide18.xml" ContentType="application/vnd.openxmlformats-officedocument.presentationml.notesSlide+xml"/>
  <Override PartName="/ppt/tags/tag27.xml" ContentType="application/vnd.openxmlformats-officedocument.presentationml.tags+xml"/>
  <Override PartName="/ppt/notesSlides/notesSlide19.xml" ContentType="application/vnd.openxmlformats-officedocument.presentationml.notesSlide+xml"/>
  <Override PartName="/ppt/tags/tag28.xml" ContentType="application/vnd.openxmlformats-officedocument.presentationml.tags+xml"/>
  <Override PartName="/ppt/notesSlides/notesSlide20.xml" ContentType="application/vnd.openxmlformats-officedocument.presentationml.notesSlide+xml"/>
  <Override PartName="/ppt/tags/tag29.xml" ContentType="application/vnd.openxmlformats-officedocument.presentationml.tags+xml"/>
  <Override PartName="/ppt/notesSlides/notesSlide21.xml" ContentType="application/vnd.openxmlformats-officedocument.presentationml.notesSlide+xml"/>
  <Override PartName="/ppt/tags/tag30.xml" ContentType="application/vnd.openxmlformats-officedocument.presentationml.tags+xml"/>
  <Override PartName="/ppt/notesSlides/notesSlide22.xml" ContentType="application/vnd.openxmlformats-officedocument.presentationml.notesSlide+xml"/>
  <Override PartName="/ppt/tags/tag31.xml" ContentType="application/vnd.openxmlformats-officedocument.presentationml.tags+xml"/>
  <Override PartName="/ppt/notesSlides/notesSlide23.xml" ContentType="application/vnd.openxmlformats-officedocument.presentationml.notesSlide+xml"/>
  <Override PartName="/ppt/tags/tag32.xml" ContentType="application/vnd.openxmlformats-officedocument.presentationml.tags+xml"/>
  <Override PartName="/ppt/notesSlides/notesSlide24.xml" ContentType="application/vnd.openxmlformats-officedocument.presentationml.notesSlide+xml"/>
  <Override PartName="/ppt/tags/tag33.xml" ContentType="application/vnd.openxmlformats-officedocument.presentationml.tags+xml"/>
  <Override PartName="/ppt/notesSlides/notesSlide25.xml" ContentType="application/vnd.openxmlformats-officedocument.presentationml.notesSlide+xml"/>
  <Override PartName="/ppt/tags/tag34.xml" ContentType="application/vnd.openxmlformats-officedocument.presentationml.tags+xml"/>
  <Override PartName="/ppt/notesSlides/notesSlide26.xml" ContentType="application/vnd.openxmlformats-officedocument.presentationml.notesSlide+xml"/>
  <Override PartName="/ppt/tags/tag35.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2"/>
    <p:sldMasterId id="2147483672" r:id="rId3"/>
    <p:sldMasterId id="2147483684" r:id="rId4"/>
    <p:sldMasterId id="2147483696" r:id="rId5"/>
    <p:sldMasterId id="2147483708" r:id="rId6"/>
    <p:sldMasterId id="2147483720" r:id="rId7"/>
    <p:sldMasterId id="2147483729" r:id="rId8"/>
  </p:sldMasterIdLst>
  <p:notesMasterIdLst>
    <p:notesMasterId r:id="rId91"/>
  </p:notesMasterIdLst>
  <p:handoutMasterIdLst>
    <p:handoutMasterId r:id="rId92"/>
  </p:handoutMasterIdLst>
  <p:sldIdLst>
    <p:sldId id="256" r:id="rId9"/>
    <p:sldId id="1474" r:id="rId10"/>
    <p:sldId id="1390" r:id="rId11"/>
    <p:sldId id="1579" r:id="rId12"/>
    <p:sldId id="1580" r:id="rId13"/>
    <p:sldId id="1582" r:id="rId14"/>
    <p:sldId id="1583" r:id="rId15"/>
    <p:sldId id="1584" r:id="rId16"/>
    <p:sldId id="1587" r:id="rId17"/>
    <p:sldId id="3560" r:id="rId18"/>
    <p:sldId id="1586" r:id="rId19"/>
    <p:sldId id="3561" r:id="rId20"/>
    <p:sldId id="1585" r:id="rId21"/>
    <p:sldId id="1590" r:id="rId22"/>
    <p:sldId id="1591" r:id="rId23"/>
    <p:sldId id="1592" r:id="rId24"/>
    <p:sldId id="1595" r:id="rId25"/>
    <p:sldId id="1594" r:id="rId26"/>
    <p:sldId id="1593" r:id="rId27"/>
    <p:sldId id="1596" r:id="rId28"/>
    <p:sldId id="3374" r:id="rId29"/>
    <p:sldId id="3375" r:id="rId30"/>
    <p:sldId id="3377" r:id="rId31"/>
    <p:sldId id="3376" r:id="rId32"/>
    <p:sldId id="3378" r:id="rId33"/>
    <p:sldId id="3485" r:id="rId34"/>
    <p:sldId id="3486" r:id="rId35"/>
    <p:sldId id="3487" r:id="rId36"/>
    <p:sldId id="3488" r:id="rId37"/>
    <p:sldId id="3489" r:id="rId38"/>
    <p:sldId id="3381" r:id="rId39"/>
    <p:sldId id="3382" r:id="rId40"/>
    <p:sldId id="3491" r:id="rId41"/>
    <p:sldId id="3417" r:id="rId42"/>
    <p:sldId id="3380" r:id="rId43"/>
    <p:sldId id="3379" r:id="rId44"/>
    <p:sldId id="1578" r:id="rId45"/>
    <p:sldId id="1394" r:id="rId46"/>
    <p:sldId id="1395" r:id="rId47"/>
    <p:sldId id="1399" r:id="rId48"/>
    <p:sldId id="1475" r:id="rId49"/>
    <p:sldId id="1411" r:id="rId50"/>
    <p:sldId id="1581" r:id="rId51"/>
    <p:sldId id="1404" r:id="rId52"/>
    <p:sldId id="1405" r:id="rId53"/>
    <p:sldId id="1406" r:id="rId54"/>
    <p:sldId id="1410" r:id="rId55"/>
    <p:sldId id="1412" r:id="rId56"/>
    <p:sldId id="1413" r:id="rId57"/>
    <p:sldId id="1414" r:id="rId58"/>
    <p:sldId id="1415" r:id="rId59"/>
    <p:sldId id="1419" r:id="rId60"/>
    <p:sldId id="1428" r:id="rId61"/>
    <p:sldId id="1429" r:id="rId62"/>
    <p:sldId id="1430" r:id="rId63"/>
    <p:sldId id="1416" r:id="rId64"/>
    <p:sldId id="1417" r:id="rId65"/>
    <p:sldId id="1418" r:id="rId66"/>
    <p:sldId id="1437" r:id="rId67"/>
    <p:sldId id="1392" r:id="rId68"/>
    <p:sldId id="1439" r:id="rId69"/>
    <p:sldId id="1526" r:id="rId70"/>
    <p:sldId id="1447" r:id="rId71"/>
    <p:sldId id="1448" r:id="rId72"/>
    <p:sldId id="1552" r:id="rId73"/>
    <p:sldId id="1528" r:id="rId74"/>
    <p:sldId id="1529" r:id="rId75"/>
    <p:sldId id="1477" r:id="rId76"/>
    <p:sldId id="1476" r:id="rId77"/>
    <p:sldId id="1456" r:id="rId78"/>
    <p:sldId id="1457" r:id="rId79"/>
    <p:sldId id="1458" r:id="rId80"/>
    <p:sldId id="1459" r:id="rId81"/>
    <p:sldId id="1460" r:id="rId82"/>
    <p:sldId id="1461" r:id="rId83"/>
    <p:sldId id="1462" r:id="rId84"/>
    <p:sldId id="1463" r:id="rId85"/>
    <p:sldId id="1464" r:id="rId86"/>
    <p:sldId id="1465" r:id="rId87"/>
    <p:sldId id="1466" r:id="rId88"/>
    <p:sldId id="1469" r:id="rId89"/>
    <p:sldId id="1577" r:id="rId90"/>
  </p:sldIdLst>
  <p:sldSz cx="12192000" cy="6858000"/>
  <p:notesSz cx="9926638" cy="6669088"/>
  <p:custDataLst>
    <p:tags r:id="rId93"/>
  </p:custDataLst>
  <p:defaultTextStyle>
    <a:defPPr>
      <a:defRPr lang="zh-CN"/>
    </a:defPPr>
    <a:lvl1pPr marL="0" lvl="0"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微软雅黑" panose="020B0503020204020204" pitchFamily="34" charset="-122"/>
        <a:cs typeface="+mn-cs"/>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微软雅黑" panose="020B0503020204020204" pitchFamily="34"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微软雅黑" panose="020B0503020204020204" pitchFamily="34"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微软雅黑" panose="020B0503020204020204" pitchFamily="34"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微软雅黑" panose="020B0503020204020204" pitchFamily="34" charset="-122"/>
        <a:cs typeface="+mn-cs"/>
      </a:defRPr>
    </a:lvl5pPr>
    <a:lvl6pPr marL="2286000" lvl="5"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微软雅黑" panose="020B0503020204020204" pitchFamily="34" charset="-122"/>
        <a:cs typeface="+mn-cs"/>
      </a:defRPr>
    </a:lvl6pPr>
    <a:lvl7pPr marL="2743200" lvl="6"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微软雅黑" panose="020B0503020204020204" pitchFamily="34" charset="-122"/>
        <a:cs typeface="+mn-cs"/>
      </a:defRPr>
    </a:lvl7pPr>
    <a:lvl8pPr marL="3200400" lvl="7"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微软雅黑" panose="020B0503020204020204" pitchFamily="34" charset="-122"/>
        <a:cs typeface="+mn-cs"/>
      </a:defRPr>
    </a:lvl8pPr>
    <a:lvl9pPr marL="3657600" lvl="8"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微软雅黑" panose="020B0503020204020204" pitchFamily="34" charset="-122"/>
        <a:cs typeface="+mn-cs"/>
      </a:defRPr>
    </a:lvl9pPr>
  </p:defaultTextStyle>
  <p:extLst>
    <p:ext uri="{EFAFB233-063F-42B5-8137-9DF3F51BA10A}">
      <p15:sldGuideLst xmlns:p15="http://schemas.microsoft.com/office/powerpoint/2012/main">
        <p15:guide id="1" orient="horz" pos="2040">
          <p15:clr>
            <a:srgbClr val="A4A3A4"/>
          </p15:clr>
        </p15:guide>
        <p15:guide id="2" pos="276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2" name="作者" initials="A" lastIdx="0"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5F7F9"/>
    <a:srgbClr val="4B649F"/>
    <a:srgbClr val="FFD7B9"/>
    <a:srgbClr val="EBF7DE"/>
    <a:srgbClr val="DDF1C8"/>
    <a:srgbClr val="C5ECF2"/>
    <a:srgbClr val="C6F0EF"/>
    <a:srgbClr val="DFF6F0"/>
    <a:srgbClr val="E99743"/>
    <a:srgbClr val="9BD6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2D5ABB26-0587-4C30-8999-92F81FD0307C}" styleName="无样式，无网格">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vertBarState="minimized">
    <p:restoredLeft sz="0" autoAdjust="0"/>
    <p:restoredTop sz="91773" autoAdjust="0"/>
  </p:normalViewPr>
  <p:slideViewPr>
    <p:cSldViewPr showGuides="1">
      <p:cViewPr varScale="1">
        <p:scale>
          <a:sx n="84" d="100"/>
          <a:sy n="84" d="100"/>
        </p:scale>
        <p:origin x="944" y="76"/>
      </p:cViewPr>
      <p:guideLst>
        <p:guide orient="horz" pos="2040"/>
        <p:guide pos="2760"/>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18.xml"/><Relationship Id="rId21" Type="http://schemas.openxmlformats.org/officeDocument/2006/relationships/slide" Target="slides/slide13.xml"/><Relationship Id="rId42" Type="http://schemas.openxmlformats.org/officeDocument/2006/relationships/slide" Target="slides/slide34.xml"/><Relationship Id="rId47" Type="http://schemas.openxmlformats.org/officeDocument/2006/relationships/slide" Target="slides/slide39.xml"/><Relationship Id="rId63" Type="http://schemas.openxmlformats.org/officeDocument/2006/relationships/slide" Target="slides/slide55.xml"/><Relationship Id="rId68" Type="http://schemas.openxmlformats.org/officeDocument/2006/relationships/slide" Target="slides/slide60.xml"/><Relationship Id="rId84" Type="http://schemas.openxmlformats.org/officeDocument/2006/relationships/slide" Target="slides/slide76.xml"/><Relationship Id="rId89" Type="http://schemas.openxmlformats.org/officeDocument/2006/relationships/slide" Target="slides/slide81.xml"/><Relationship Id="rId16" Type="http://schemas.openxmlformats.org/officeDocument/2006/relationships/slide" Target="slides/slide8.xml"/><Relationship Id="rId11" Type="http://schemas.openxmlformats.org/officeDocument/2006/relationships/slide" Target="slides/slide3.xml"/><Relationship Id="rId32" Type="http://schemas.openxmlformats.org/officeDocument/2006/relationships/slide" Target="slides/slide24.xml"/><Relationship Id="rId37" Type="http://schemas.openxmlformats.org/officeDocument/2006/relationships/slide" Target="slides/slide29.xml"/><Relationship Id="rId53" Type="http://schemas.openxmlformats.org/officeDocument/2006/relationships/slide" Target="slides/slide45.xml"/><Relationship Id="rId58" Type="http://schemas.openxmlformats.org/officeDocument/2006/relationships/slide" Target="slides/slide50.xml"/><Relationship Id="rId74" Type="http://schemas.openxmlformats.org/officeDocument/2006/relationships/slide" Target="slides/slide66.xml"/><Relationship Id="rId79" Type="http://schemas.openxmlformats.org/officeDocument/2006/relationships/slide" Target="slides/slide71.xml"/><Relationship Id="rId5" Type="http://schemas.openxmlformats.org/officeDocument/2006/relationships/slideMaster" Target="slideMasters/slideMaster5.xml"/><Relationship Id="rId90" Type="http://schemas.openxmlformats.org/officeDocument/2006/relationships/slide" Target="slides/slide82.xml"/><Relationship Id="rId95" Type="http://schemas.openxmlformats.org/officeDocument/2006/relationships/presProps" Target="presProps.xml"/><Relationship Id="rId22" Type="http://schemas.openxmlformats.org/officeDocument/2006/relationships/slide" Target="slides/slide14.xml"/><Relationship Id="rId27" Type="http://schemas.openxmlformats.org/officeDocument/2006/relationships/slide" Target="slides/slide19.xml"/><Relationship Id="rId43" Type="http://schemas.openxmlformats.org/officeDocument/2006/relationships/slide" Target="slides/slide35.xml"/><Relationship Id="rId48" Type="http://schemas.openxmlformats.org/officeDocument/2006/relationships/slide" Target="slides/slide40.xml"/><Relationship Id="rId64" Type="http://schemas.openxmlformats.org/officeDocument/2006/relationships/slide" Target="slides/slide56.xml"/><Relationship Id="rId69" Type="http://schemas.openxmlformats.org/officeDocument/2006/relationships/slide" Target="slides/slide61.xml"/><Relationship Id="rId80" Type="http://schemas.openxmlformats.org/officeDocument/2006/relationships/slide" Target="slides/slide72.xml"/><Relationship Id="rId85" Type="http://schemas.openxmlformats.org/officeDocument/2006/relationships/slide" Target="slides/slide77.xml"/><Relationship Id="rId3" Type="http://schemas.openxmlformats.org/officeDocument/2006/relationships/slideMaster" Target="slideMasters/slideMaster3.xml"/><Relationship Id="rId12" Type="http://schemas.openxmlformats.org/officeDocument/2006/relationships/slide" Target="slides/slide4.xml"/><Relationship Id="rId17" Type="http://schemas.openxmlformats.org/officeDocument/2006/relationships/slide" Target="slides/slide9.xml"/><Relationship Id="rId25" Type="http://schemas.openxmlformats.org/officeDocument/2006/relationships/slide" Target="slides/slide17.xml"/><Relationship Id="rId33" Type="http://schemas.openxmlformats.org/officeDocument/2006/relationships/slide" Target="slides/slide25.xml"/><Relationship Id="rId38" Type="http://schemas.openxmlformats.org/officeDocument/2006/relationships/slide" Target="slides/slide30.xml"/><Relationship Id="rId46" Type="http://schemas.openxmlformats.org/officeDocument/2006/relationships/slide" Target="slides/slide38.xml"/><Relationship Id="rId59" Type="http://schemas.openxmlformats.org/officeDocument/2006/relationships/slide" Target="slides/slide51.xml"/><Relationship Id="rId67" Type="http://schemas.openxmlformats.org/officeDocument/2006/relationships/slide" Target="slides/slide59.xml"/><Relationship Id="rId20" Type="http://schemas.openxmlformats.org/officeDocument/2006/relationships/slide" Target="slides/slide12.xml"/><Relationship Id="rId41" Type="http://schemas.openxmlformats.org/officeDocument/2006/relationships/slide" Target="slides/slide33.xml"/><Relationship Id="rId54" Type="http://schemas.openxmlformats.org/officeDocument/2006/relationships/slide" Target="slides/slide46.xml"/><Relationship Id="rId62" Type="http://schemas.openxmlformats.org/officeDocument/2006/relationships/slide" Target="slides/slide54.xml"/><Relationship Id="rId70" Type="http://schemas.openxmlformats.org/officeDocument/2006/relationships/slide" Target="slides/slide62.xml"/><Relationship Id="rId75" Type="http://schemas.openxmlformats.org/officeDocument/2006/relationships/slide" Target="slides/slide67.xml"/><Relationship Id="rId83" Type="http://schemas.openxmlformats.org/officeDocument/2006/relationships/slide" Target="slides/slide75.xml"/><Relationship Id="rId88" Type="http://schemas.openxmlformats.org/officeDocument/2006/relationships/slide" Target="slides/slide80.xml"/><Relationship Id="rId91" Type="http://schemas.openxmlformats.org/officeDocument/2006/relationships/notesMaster" Target="notesMasters/notesMaster1.xml"/><Relationship Id="rId9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Master" Target="slideMasters/slideMaster6.xml"/><Relationship Id="rId15" Type="http://schemas.openxmlformats.org/officeDocument/2006/relationships/slide" Target="slides/slide7.xml"/><Relationship Id="rId23" Type="http://schemas.openxmlformats.org/officeDocument/2006/relationships/slide" Target="slides/slide15.xml"/><Relationship Id="rId28" Type="http://schemas.openxmlformats.org/officeDocument/2006/relationships/slide" Target="slides/slide20.xml"/><Relationship Id="rId36" Type="http://schemas.openxmlformats.org/officeDocument/2006/relationships/slide" Target="slides/slide28.xml"/><Relationship Id="rId49" Type="http://schemas.openxmlformats.org/officeDocument/2006/relationships/slide" Target="slides/slide41.xml"/><Relationship Id="rId57" Type="http://schemas.openxmlformats.org/officeDocument/2006/relationships/slide" Target="slides/slide49.xml"/><Relationship Id="rId10" Type="http://schemas.openxmlformats.org/officeDocument/2006/relationships/slide" Target="slides/slide2.xml"/><Relationship Id="rId31" Type="http://schemas.openxmlformats.org/officeDocument/2006/relationships/slide" Target="slides/slide23.xml"/><Relationship Id="rId44" Type="http://schemas.openxmlformats.org/officeDocument/2006/relationships/slide" Target="slides/slide36.xml"/><Relationship Id="rId52" Type="http://schemas.openxmlformats.org/officeDocument/2006/relationships/slide" Target="slides/slide44.xml"/><Relationship Id="rId60" Type="http://schemas.openxmlformats.org/officeDocument/2006/relationships/slide" Target="slides/slide52.xml"/><Relationship Id="rId65" Type="http://schemas.openxmlformats.org/officeDocument/2006/relationships/slide" Target="slides/slide57.xml"/><Relationship Id="rId73" Type="http://schemas.openxmlformats.org/officeDocument/2006/relationships/slide" Target="slides/slide65.xml"/><Relationship Id="rId78" Type="http://schemas.openxmlformats.org/officeDocument/2006/relationships/slide" Target="slides/slide70.xml"/><Relationship Id="rId81" Type="http://schemas.openxmlformats.org/officeDocument/2006/relationships/slide" Target="slides/slide73.xml"/><Relationship Id="rId86" Type="http://schemas.openxmlformats.org/officeDocument/2006/relationships/slide" Target="slides/slide78.xml"/><Relationship Id="rId94" Type="http://schemas.openxmlformats.org/officeDocument/2006/relationships/commentAuthors" Target="commentAuthors.xml"/><Relationship Id="rId4" Type="http://schemas.openxmlformats.org/officeDocument/2006/relationships/slideMaster" Target="slideMasters/slideMaster4.xml"/><Relationship Id="rId9" Type="http://schemas.openxmlformats.org/officeDocument/2006/relationships/slide" Target="slides/slide1.xml"/><Relationship Id="rId13" Type="http://schemas.openxmlformats.org/officeDocument/2006/relationships/slide" Target="slides/slide5.xml"/><Relationship Id="rId18" Type="http://schemas.openxmlformats.org/officeDocument/2006/relationships/slide" Target="slides/slide10.xml"/><Relationship Id="rId39" Type="http://schemas.openxmlformats.org/officeDocument/2006/relationships/slide" Target="slides/slide31.xml"/><Relationship Id="rId34" Type="http://schemas.openxmlformats.org/officeDocument/2006/relationships/slide" Target="slides/slide26.xml"/><Relationship Id="rId50" Type="http://schemas.openxmlformats.org/officeDocument/2006/relationships/slide" Target="slides/slide42.xml"/><Relationship Id="rId55" Type="http://schemas.openxmlformats.org/officeDocument/2006/relationships/slide" Target="slides/slide47.xml"/><Relationship Id="rId76" Type="http://schemas.openxmlformats.org/officeDocument/2006/relationships/slide" Target="slides/slide68.xml"/><Relationship Id="rId97" Type="http://schemas.openxmlformats.org/officeDocument/2006/relationships/theme" Target="theme/theme1.xml"/><Relationship Id="rId7" Type="http://schemas.openxmlformats.org/officeDocument/2006/relationships/slideMaster" Target="slideMasters/slideMaster7.xml"/><Relationship Id="rId71" Type="http://schemas.openxmlformats.org/officeDocument/2006/relationships/slide" Target="slides/slide63.xml"/><Relationship Id="rId92" Type="http://schemas.openxmlformats.org/officeDocument/2006/relationships/handoutMaster" Target="handoutMasters/handoutMaster1.xml"/><Relationship Id="rId2" Type="http://schemas.openxmlformats.org/officeDocument/2006/relationships/slideMaster" Target="slideMasters/slideMaster2.xml"/><Relationship Id="rId29" Type="http://schemas.openxmlformats.org/officeDocument/2006/relationships/slide" Target="slides/slide21.xml"/><Relationship Id="rId24" Type="http://schemas.openxmlformats.org/officeDocument/2006/relationships/slide" Target="slides/slide16.xml"/><Relationship Id="rId40" Type="http://schemas.openxmlformats.org/officeDocument/2006/relationships/slide" Target="slides/slide32.xml"/><Relationship Id="rId45" Type="http://schemas.openxmlformats.org/officeDocument/2006/relationships/slide" Target="slides/slide37.xml"/><Relationship Id="rId66" Type="http://schemas.openxmlformats.org/officeDocument/2006/relationships/slide" Target="slides/slide58.xml"/><Relationship Id="rId87" Type="http://schemas.openxmlformats.org/officeDocument/2006/relationships/slide" Target="slides/slide79.xml"/><Relationship Id="rId61" Type="http://schemas.openxmlformats.org/officeDocument/2006/relationships/slide" Target="slides/slide53.xml"/><Relationship Id="rId82" Type="http://schemas.openxmlformats.org/officeDocument/2006/relationships/slide" Target="slides/slide74.xml"/><Relationship Id="rId19" Type="http://schemas.openxmlformats.org/officeDocument/2006/relationships/slide" Target="slides/slide11.xml"/><Relationship Id="rId14" Type="http://schemas.openxmlformats.org/officeDocument/2006/relationships/slide" Target="slides/slide6.xml"/><Relationship Id="rId30" Type="http://schemas.openxmlformats.org/officeDocument/2006/relationships/slide" Target="slides/slide22.xml"/><Relationship Id="rId35" Type="http://schemas.openxmlformats.org/officeDocument/2006/relationships/slide" Target="slides/slide27.xml"/><Relationship Id="rId56" Type="http://schemas.openxmlformats.org/officeDocument/2006/relationships/slide" Target="slides/slide48.xml"/><Relationship Id="rId77" Type="http://schemas.openxmlformats.org/officeDocument/2006/relationships/slide" Target="slides/slide69.xml"/><Relationship Id="rId8" Type="http://schemas.openxmlformats.org/officeDocument/2006/relationships/slideMaster" Target="slideMasters/slideMaster8.xml"/><Relationship Id="rId51" Type="http://schemas.openxmlformats.org/officeDocument/2006/relationships/slide" Target="slides/slide43.xml"/><Relationship Id="rId72" Type="http://schemas.openxmlformats.org/officeDocument/2006/relationships/slide" Target="slides/slide64.xml"/><Relationship Id="rId93" Type="http://schemas.openxmlformats.org/officeDocument/2006/relationships/tags" Target="tags/tag1.xml"/><Relationship Id="rId98"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10.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4301543" cy="334613"/>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5622798" y="0"/>
            <a:ext cx="4301543" cy="334613"/>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t>2024/1/8</a:t>
            </a:fld>
            <a:endParaRPr lang="zh-CN" altLang="en-US"/>
          </a:p>
        </p:txBody>
      </p:sp>
      <p:sp>
        <p:nvSpPr>
          <p:cNvPr id="4" name="页脚占位符 3"/>
          <p:cNvSpPr>
            <a:spLocks noGrp="1"/>
          </p:cNvSpPr>
          <p:nvPr>
            <p:ph type="ftr" sz="quarter" idx="2"/>
          </p:nvPr>
        </p:nvSpPr>
        <p:spPr>
          <a:xfrm>
            <a:off x="0" y="6334477"/>
            <a:ext cx="4301543" cy="334612"/>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5622798" y="6334477"/>
            <a:ext cx="4301543" cy="334612"/>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t>‹#›</a:t>
            </a:fld>
            <a:endParaRPr lang="zh-CN"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9.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4301543" cy="334613"/>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5622798" y="0"/>
            <a:ext cx="4301543" cy="334613"/>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t>2024/1/8</a:t>
            </a:fld>
            <a:endParaRPr lang="zh-CN" altLang="en-US"/>
          </a:p>
        </p:txBody>
      </p:sp>
      <p:sp>
        <p:nvSpPr>
          <p:cNvPr id="4" name="幻灯片图像占位符 3"/>
          <p:cNvSpPr>
            <a:spLocks noGrp="1" noRot="1" noChangeAspect="1"/>
          </p:cNvSpPr>
          <p:nvPr>
            <p:ph type="sldImg" idx="2"/>
          </p:nvPr>
        </p:nvSpPr>
        <p:spPr>
          <a:xfrm>
            <a:off x="2962275" y="833438"/>
            <a:ext cx="4002088" cy="2251075"/>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992664" y="3209498"/>
            <a:ext cx="7941310" cy="2625954"/>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6334477"/>
            <a:ext cx="4301543" cy="334612"/>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5622798" y="6334477"/>
            <a:ext cx="4301543" cy="334612"/>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91610439-C8EA-405E-B580-DAD9D0F5175D}" type="slidenum">
              <a:rPr kumimoji="0" lang="zh-CN" altLang="en-US" sz="1200" b="0" i="0" u="none" strike="noStrike" kern="1200" cap="none" spc="0" normalizeH="0" baseline="0" noProof="0" smtClean="0">
                <a:ln>
                  <a:noFill/>
                </a:ln>
                <a:solidFill>
                  <a:prstClr val="black"/>
                </a:solidFill>
                <a:effectLst/>
                <a:uLnTx/>
                <a:uFillTx/>
                <a:ea typeface="思源宋体 CN Medium" panose="02020500000000000000" pitchFamily="18" charset="-122"/>
                <a:cs typeface="+mn-cs"/>
              </a:rPr>
              <a:pPr marL="0" marR="0" lvl="0" indent="0" algn="r" defTabSz="914400" rtl="0" eaLnBrk="1" fontAlgn="auto" latinLnBrk="0" hangingPunct="1">
                <a:lnSpc>
                  <a:spcPct val="100000"/>
                </a:lnSpc>
                <a:spcBef>
                  <a:spcPts val="0"/>
                </a:spcBef>
                <a:spcAft>
                  <a:spcPts val="0"/>
                </a:spcAft>
                <a:buClrTx/>
                <a:buSzTx/>
                <a:buFontTx/>
                <a:buNone/>
                <a:defRPr/>
              </a:pPr>
              <a:t>10</a:t>
            </a:fld>
            <a:endParaRPr kumimoji="0" lang="zh-CN" altLang="en-US" sz="1200" b="0" i="0" u="none" strike="noStrike" kern="1200" cap="none" spc="0" normalizeH="0" baseline="0" noProof="0">
              <a:ln>
                <a:noFill/>
              </a:ln>
              <a:solidFill>
                <a:prstClr val="black"/>
              </a:solidFill>
              <a:effectLst/>
              <a:uLnTx/>
              <a:uFillTx/>
              <a:ea typeface="思源宋体 CN Medium" panose="02020500000000000000" pitchFamily="18" charset="-122"/>
              <a:cs typeface="+mn-cs"/>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A6837353-30EB-4A48-80EB-173D804AEFBD}" type="slidenum">
              <a:rPr lang="zh-CN" altLang="en-US" smtClean="0"/>
              <a:t>62</a:t>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zh-CN" altLang="en-US" dirty="0"/>
              <a:t>第二个计算方法</a:t>
            </a:r>
          </a:p>
          <a:p>
            <a:r>
              <a:rPr lang="zh-CN" altLang="en-US" dirty="0"/>
              <a:t>是根据增值税纳税申报表来取数计算，具体是</a:t>
            </a:r>
          </a:p>
          <a:p>
            <a:pPr lvl="0">
              <a:defRPr/>
            </a:pPr>
            <a:r>
              <a:rPr lang="zh-CN" altLang="en-US" b="1" dirty="0">
                <a:latin typeface="+mn-ea"/>
                <a:sym typeface="+mn-ea"/>
              </a:rPr>
              <a:t>应交增值税（本期累计发生额）</a:t>
            </a:r>
            <a:endParaRPr lang="zh-CN" altLang="en-US" b="1" dirty="0">
              <a:solidFill>
                <a:schemeClr val="tx1"/>
              </a:solidFill>
              <a:latin typeface="+mn-ea"/>
            </a:endParaRPr>
          </a:p>
          <a:p>
            <a:pPr fontAlgn="auto">
              <a:spcBef>
                <a:spcPts val="0"/>
              </a:spcBef>
              <a:spcAft>
                <a:spcPts val="0"/>
              </a:spcAft>
              <a:defRPr/>
            </a:pPr>
            <a:r>
              <a:rPr lang="en-US" b="1" dirty="0">
                <a:latin typeface="+mn-ea"/>
                <a:sym typeface="+mn-ea"/>
              </a:rPr>
              <a:t>=</a:t>
            </a:r>
            <a:r>
              <a:rPr lang="zh-CN" altLang="en-US" b="1" dirty="0">
                <a:latin typeface="+mn-ea"/>
                <a:sym typeface="+mn-ea"/>
              </a:rPr>
              <a:t>销项税额－（进项税额－进项税额转出－免、抵、退应退税额）</a:t>
            </a:r>
            <a:r>
              <a:rPr lang="en-US" b="1" dirty="0">
                <a:latin typeface="+mn-ea"/>
                <a:sym typeface="+mn-ea"/>
              </a:rPr>
              <a:t>+</a:t>
            </a:r>
            <a:r>
              <a:rPr lang="zh-CN" altLang="en-US" b="1" dirty="0">
                <a:latin typeface="+mn-ea"/>
                <a:sym typeface="+mn-ea"/>
              </a:rPr>
              <a:t>简易计税办法计算的应纳税额</a:t>
            </a:r>
            <a:r>
              <a:rPr lang="en-US" b="1" dirty="0">
                <a:latin typeface="+mn-ea"/>
                <a:sym typeface="+mn-ea"/>
              </a:rPr>
              <a:t>+</a:t>
            </a:r>
            <a:r>
              <a:rPr lang="zh-CN" altLang="en-US" b="1" dirty="0">
                <a:latin typeface="+mn-ea"/>
                <a:sym typeface="+mn-ea"/>
              </a:rPr>
              <a:t>按简易计税办法计算的纳税检查应补缴税额－应纳税额减征额</a:t>
            </a:r>
            <a:r>
              <a:rPr lang="en-US" altLang="zh-CN" b="1" dirty="0">
                <a:latin typeface="+mn-ea"/>
                <a:sym typeface="+mn-ea"/>
              </a:rPr>
              <a:t>-</a:t>
            </a:r>
            <a:r>
              <a:rPr lang="zh-CN" altLang="en-US" b="1" dirty="0">
                <a:latin typeface="+mn-ea"/>
                <a:sym typeface="+mn-ea"/>
              </a:rPr>
              <a:t>加计抵减额</a:t>
            </a:r>
            <a:r>
              <a:rPr lang="zh-CN" altLang="en-US" b="1" dirty="0">
                <a:solidFill>
                  <a:srgbClr val="FF0000"/>
                </a:solidFill>
                <a:latin typeface="+mn-ea"/>
                <a:sym typeface="+mn-ea"/>
              </a:rPr>
              <a:t>（</a:t>
            </a:r>
            <a:r>
              <a:rPr lang="en-US" altLang="zh-CN" b="1" dirty="0">
                <a:solidFill>
                  <a:srgbClr val="FF0000"/>
                </a:solidFill>
                <a:latin typeface="+mn-ea"/>
                <a:sym typeface="+mn-ea"/>
              </a:rPr>
              <a:t>1-</a:t>
            </a:r>
            <a:r>
              <a:rPr lang="zh-CN" altLang="en-US" b="1" dirty="0">
                <a:solidFill>
                  <a:srgbClr val="FF0000"/>
                </a:solidFill>
                <a:latin typeface="+mn-ea"/>
                <a:sym typeface="+mn-ea"/>
              </a:rPr>
              <a:t>本期累计数）</a:t>
            </a:r>
          </a:p>
          <a:p>
            <a:pPr fontAlgn="auto">
              <a:spcBef>
                <a:spcPts val="0"/>
              </a:spcBef>
              <a:spcAft>
                <a:spcPts val="0"/>
              </a:spcAft>
              <a:defRPr/>
            </a:pPr>
            <a:r>
              <a:rPr lang="zh-CN" altLang="en-US" dirty="0"/>
              <a:t>这里面提到了加急抵减额，那么我们来看加计递减数该怎么获取</a:t>
            </a:r>
          </a:p>
        </p:txBody>
      </p:sp>
      <p:sp>
        <p:nvSpPr>
          <p:cNvPr id="4" name="灯片编号占位符 3"/>
          <p:cNvSpPr>
            <a:spLocks noGrp="1"/>
          </p:cNvSpPr>
          <p:nvPr>
            <p:ph type="sldNum" sz="quarter" idx="10"/>
          </p:nvPr>
        </p:nvSpPr>
        <p:spPr/>
        <p:txBody>
          <a:bodyPr/>
          <a:lstStyle/>
          <a:p>
            <a:fld id="{A6837353-30EB-4A48-80EB-173D804AEFBD}" type="slidenum">
              <a:rPr lang="zh-CN" altLang="en-US" smtClean="0"/>
              <a:t>65</a:t>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zh-CN" altLang="en-US" dirty="0"/>
              <a:t>第二个计算方法</a:t>
            </a:r>
          </a:p>
          <a:p>
            <a:r>
              <a:rPr lang="zh-CN" altLang="en-US" dirty="0"/>
              <a:t>是根据增值税纳税申报表来取数计算，具体是</a:t>
            </a:r>
          </a:p>
          <a:p>
            <a:pPr lvl="0">
              <a:defRPr/>
            </a:pPr>
            <a:r>
              <a:rPr lang="zh-CN" altLang="en-US" b="1" dirty="0">
                <a:latin typeface="+mn-ea"/>
                <a:sym typeface="+mn-ea"/>
              </a:rPr>
              <a:t>应交增值税（本期累计发生额）</a:t>
            </a:r>
            <a:endParaRPr lang="zh-CN" altLang="en-US" b="1" dirty="0">
              <a:solidFill>
                <a:schemeClr val="tx1"/>
              </a:solidFill>
              <a:latin typeface="+mn-ea"/>
            </a:endParaRPr>
          </a:p>
          <a:p>
            <a:pPr fontAlgn="auto">
              <a:spcBef>
                <a:spcPts val="0"/>
              </a:spcBef>
              <a:spcAft>
                <a:spcPts val="0"/>
              </a:spcAft>
              <a:defRPr/>
            </a:pPr>
            <a:r>
              <a:rPr lang="en-US" b="1" dirty="0">
                <a:latin typeface="+mn-ea"/>
                <a:sym typeface="+mn-ea"/>
              </a:rPr>
              <a:t>=</a:t>
            </a:r>
            <a:r>
              <a:rPr lang="zh-CN" altLang="en-US" b="1" dirty="0">
                <a:latin typeface="+mn-ea"/>
                <a:sym typeface="+mn-ea"/>
              </a:rPr>
              <a:t>销项税额－（进项税额－进项税额转出－免、抵、退应退税额）</a:t>
            </a:r>
            <a:r>
              <a:rPr lang="en-US" b="1" dirty="0">
                <a:latin typeface="+mn-ea"/>
                <a:sym typeface="+mn-ea"/>
              </a:rPr>
              <a:t>+</a:t>
            </a:r>
            <a:r>
              <a:rPr lang="zh-CN" altLang="en-US" b="1" dirty="0">
                <a:latin typeface="+mn-ea"/>
                <a:sym typeface="+mn-ea"/>
              </a:rPr>
              <a:t>简易计税办法计算的应纳税额</a:t>
            </a:r>
            <a:r>
              <a:rPr lang="en-US" b="1" dirty="0">
                <a:latin typeface="+mn-ea"/>
                <a:sym typeface="+mn-ea"/>
              </a:rPr>
              <a:t>+</a:t>
            </a:r>
            <a:r>
              <a:rPr lang="zh-CN" altLang="en-US" b="1" dirty="0">
                <a:latin typeface="+mn-ea"/>
                <a:sym typeface="+mn-ea"/>
              </a:rPr>
              <a:t>按简易计税办法计算的纳税检查应补缴税额－应纳税额减征额</a:t>
            </a:r>
            <a:r>
              <a:rPr lang="en-US" altLang="zh-CN" b="1" dirty="0">
                <a:latin typeface="+mn-ea"/>
                <a:sym typeface="+mn-ea"/>
              </a:rPr>
              <a:t>-</a:t>
            </a:r>
            <a:r>
              <a:rPr lang="zh-CN" altLang="en-US" b="1" dirty="0">
                <a:latin typeface="+mn-ea"/>
                <a:sym typeface="+mn-ea"/>
              </a:rPr>
              <a:t>加计抵减额</a:t>
            </a:r>
            <a:r>
              <a:rPr lang="zh-CN" altLang="en-US" b="1" dirty="0">
                <a:solidFill>
                  <a:srgbClr val="FF0000"/>
                </a:solidFill>
                <a:latin typeface="+mn-ea"/>
                <a:sym typeface="+mn-ea"/>
              </a:rPr>
              <a:t>（</a:t>
            </a:r>
            <a:r>
              <a:rPr lang="en-US" altLang="zh-CN" b="1" dirty="0">
                <a:solidFill>
                  <a:srgbClr val="FF0000"/>
                </a:solidFill>
                <a:latin typeface="+mn-ea"/>
                <a:sym typeface="+mn-ea"/>
              </a:rPr>
              <a:t>1-</a:t>
            </a:r>
            <a:r>
              <a:rPr lang="zh-CN" altLang="en-US" b="1" dirty="0">
                <a:solidFill>
                  <a:srgbClr val="FF0000"/>
                </a:solidFill>
                <a:latin typeface="+mn-ea"/>
                <a:sym typeface="+mn-ea"/>
              </a:rPr>
              <a:t>本期累计数）</a:t>
            </a:r>
          </a:p>
          <a:p>
            <a:pPr fontAlgn="auto">
              <a:spcBef>
                <a:spcPts val="0"/>
              </a:spcBef>
              <a:spcAft>
                <a:spcPts val="0"/>
              </a:spcAft>
              <a:defRPr/>
            </a:pPr>
            <a:r>
              <a:rPr lang="zh-CN" altLang="en-US"/>
              <a:t>这里面提到了加急抵减额，那么我们来看加计递减数该怎么获取</a:t>
            </a:r>
            <a:endParaRPr lang="zh-CN" altLang="en-US" dirty="0"/>
          </a:p>
        </p:txBody>
      </p:sp>
      <p:sp>
        <p:nvSpPr>
          <p:cNvPr id="4" name="灯片编号占位符 3"/>
          <p:cNvSpPr>
            <a:spLocks noGrp="1"/>
          </p:cNvSpPr>
          <p:nvPr>
            <p:ph type="sldNum" sz="quarter" idx="10"/>
          </p:nvPr>
        </p:nvSpPr>
        <p:spPr/>
        <p:txBody>
          <a:bodyPr/>
          <a:lstStyle/>
          <a:p>
            <a:fld id="{A6837353-30EB-4A48-80EB-173D804AEFBD}" type="slidenum">
              <a:rPr lang="zh-CN" altLang="en-US" smtClean="0"/>
              <a:t>66</a:t>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A6837353-30EB-4A48-80EB-173D804AEFBD}" type="slidenum">
              <a:rPr lang="zh-CN" altLang="en-US" smtClean="0"/>
              <a:t>67</a:t>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91610439-C8EA-405E-B580-DAD9D0F5175D}" type="slidenum">
              <a:rPr kumimoji="0" lang="zh-CN" altLang="en-US" sz="1200" b="0" i="0" u="none" strike="noStrike" kern="1200" cap="none" spc="0" normalizeH="0" baseline="0" noProof="0" smtClean="0">
                <a:ln>
                  <a:noFill/>
                </a:ln>
                <a:solidFill>
                  <a:prstClr val="black"/>
                </a:solidFill>
                <a:effectLst/>
                <a:uLnTx/>
                <a:uFillTx/>
                <a:ea typeface="思源宋体 CN Medium" panose="02020500000000000000" pitchFamily="18" charset="-122"/>
                <a:cs typeface="+mn-cs"/>
              </a:rPr>
              <a:t>68</a:t>
            </a:fld>
            <a:endParaRPr kumimoji="0" lang="zh-CN" altLang="en-US" sz="1200" b="0" i="0" u="none" strike="noStrike" kern="1200" cap="none" spc="0" normalizeH="0" baseline="0" noProof="0">
              <a:ln>
                <a:noFill/>
              </a:ln>
              <a:solidFill>
                <a:prstClr val="black"/>
              </a:solidFill>
              <a:effectLst/>
              <a:uLnTx/>
              <a:uFillTx/>
              <a:ea typeface="思源宋体 CN Medium" panose="02020500000000000000" pitchFamily="18" charset="-122"/>
              <a:cs typeface="+mn-cs"/>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91610439-C8EA-405E-B580-DAD9D0F5175D}" type="slidenum">
              <a:rPr kumimoji="0" lang="zh-CN" altLang="en-US" sz="1200" b="0" i="0" u="none" strike="noStrike" kern="1200" cap="none" spc="0" normalizeH="0" baseline="0" noProof="0" smtClean="0">
                <a:ln>
                  <a:noFill/>
                </a:ln>
                <a:solidFill>
                  <a:prstClr val="black"/>
                </a:solidFill>
                <a:effectLst/>
                <a:uLnTx/>
                <a:uFillTx/>
                <a:ea typeface="思源宋体 CN Medium" panose="02020500000000000000" pitchFamily="18" charset="-122"/>
                <a:cs typeface="+mn-cs"/>
              </a:rPr>
              <a:t>70</a:t>
            </a:fld>
            <a:endParaRPr kumimoji="0" lang="zh-CN" altLang="en-US" sz="1200" b="0" i="0" u="none" strike="noStrike" kern="1200" cap="none" spc="0" normalizeH="0" baseline="0" noProof="0">
              <a:ln>
                <a:noFill/>
              </a:ln>
              <a:solidFill>
                <a:prstClr val="black"/>
              </a:solidFill>
              <a:effectLst/>
              <a:uLnTx/>
              <a:uFillTx/>
              <a:ea typeface="思源宋体 CN Medium" panose="02020500000000000000" pitchFamily="18" charset="-122"/>
              <a:cs typeface="+mn-cs"/>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91610439-C8EA-405E-B580-DAD9D0F5175D}" type="slidenum">
              <a:rPr kumimoji="0" lang="zh-CN" altLang="en-US" sz="1200" b="0" i="0" u="none" strike="noStrike" kern="1200" cap="none" spc="0" normalizeH="0" baseline="0" noProof="0" smtClean="0">
                <a:ln>
                  <a:noFill/>
                </a:ln>
                <a:solidFill>
                  <a:prstClr val="black"/>
                </a:solidFill>
                <a:effectLst/>
                <a:uLnTx/>
                <a:uFillTx/>
                <a:ea typeface="思源宋体 CN Medium" panose="02020500000000000000" pitchFamily="18" charset="-122"/>
                <a:cs typeface="+mn-cs"/>
              </a:rPr>
              <a:t>71</a:t>
            </a:fld>
            <a:endParaRPr kumimoji="0" lang="zh-CN" altLang="en-US" sz="1200" b="0" i="0" u="none" strike="noStrike" kern="1200" cap="none" spc="0" normalizeH="0" baseline="0" noProof="0">
              <a:ln>
                <a:noFill/>
              </a:ln>
              <a:solidFill>
                <a:prstClr val="black"/>
              </a:solidFill>
              <a:effectLst/>
              <a:uLnTx/>
              <a:uFillTx/>
              <a:ea typeface="思源宋体 CN Medium" panose="02020500000000000000" pitchFamily="18" charset="-122"/>
              <a:cs typeface="+mn-cs"/>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91610439-C8EA-405E-B580-DAD9D0F5175D}" type="slidenum">
              <a:rPr kumimoji="0" lang="zh-CN" altLang="en-US" sz="1200" b="0" i="0" u="none" strike="noStrike" kern="1200" cap="none" spc="0" normalizeH="0" baseline="0" noProof="0" smtClean="0">
                <a:ln>
                  <a:noFill/>
                </a:ln>
                <a:solidFill>
                  <a:prstClr val="black"/>
                </a:solidFill>
                <a:effectLst/>
                <a:uLnTx/>
                <a:uFillTx/>
                <a:ea typeface="思源宋体 CN Medium" panose="02020500000000000000" pitchFamily="18" charset="-122"/>
                <a:cs typeface="+mn-cs"/>
              </a:rPr>
              <a:t>72</a:t>
            </a:fld>
            <a:endParaRPr kumimoji="0" lang="zh-CN" altLang="en-US" sz="1200" b="0" i="0" u="none" strike="noStrike" kern="1200" cap="none" spc="0" normalizeH="0" baseline="0" noProof="0">
              <a:ln>
                <a:noFill/>
              </a:ln>
              <a:solidFill>
                <a:prstClr val="black"/>
              </a:solidFill>
              <a:effectLst/>
              <a:uLnTx/>
              <a:uFillTx/>
              <a:ea typeface="思源宋体 CN Medium" panose="02020500000000000000" pitchFamily="18" charset="-122"/>
              <a:cs typeface="+mn-cs"/>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91610439-C8EA-405E-B580-DAD9D0F5175D}" type="slidenum">
              <a:rPr kumimoji="0" lang="zh-CN" altLang="en-US" sz="1200" b="0" i="0" u="none" strike="noStrike" kern="1200" cap="none" spc="0" normalizeH="0" baseline="0" noProof="0" smtClean="0">
                <a:ln>
                  <a:noFill/>
                </a:ln>
                <a:solidFill>
                  <a:prstClr val="black"/>
                </a:solidFill>
                <a:effectLst/>
                <a:uLnTx/>
                <a:uFillTx/>
                <a:ea typeface="思源宋体 CN Medium" panose="02020500000000000000" pitchFamily="18" charset="-122"/>
                <a:cs typeface="+mn-cs"/>
              </a:rPr>
              <a:t>73</a:t>
            </a:fld>
            <a:endParaRPr kumimoji="0" lang="zh-CN" altLang="en-US" sz="1200" b="0" i="0" u="none" strike="noStrike" kern="1200" cap="none" spc="0" normalizeH="0" baseline="0" noProof="0">
              <a:ln>
                <a:noFill/>
              </a:ln>
              <a:solidFill>
                <a:prstClr val="black"/>
              </a:solidFill>
              <a:effectLst/>
              <a:uLnTx/>
              <a:uFillTx/>
              <a:ea typeface="思源宋体 CN Medium" panose="02020500000000000000" pitchFamily="18" charset="-122"/>
              <a:cs typeface="+mn-cs"/>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91610439-C8EA-405E-B580-DAD9D0F5175D}" type="slidenum">
              <a:rPr kumimoji="0" lang="zh-CN" altLang="en-US" sz="1200" b="0" i="0" u="none" strike="noStrike" kern="1200" cap="none" spc="0" normalizeH="0" baseline="0" noProof="0" smtClean="0">
                <a:ln>
                  <a:noFill/>
                </a:ln>
                <a:solidFill>
                  <a:prstClr val="black"/>
                </a:solidFill>
                <a:effectLst/>
                <a:uLnTx/>
                <a:uFillTx/>
                <a:ea typeface="思源宋体 CN Medium" panose="02020500000000000000" pitchFamily="18" charset="-122"/>
                <a:cs typeface="+mn-cs"/>
              </a:rPr>
              <a:t>74</a:t>
            </a:fld>
            <a:endParaRPr kumimoji="0" lang="zh-CN" altLang="en-US" sz="1200" b="0" i="0" u="none" strike="noStrike" kern="1200" cap="none" spc="0" normalizeH="0" baseline="0" noProof="0">
              <a:ln>
                <a:noFill/>
              </a:ln>
              <a:solidFill>
                <a:prstClr val="black"/>
              </a:solidFill>
              <a:effectLst/>
              <a:uLnTx/>
              <a:uFillTx/>
              <a:ea typeface="思源宋体 CN Medium" panose="02020500000000000000" pitchFamily="18" charset="-122"/>
              <a:cs typeface="+mn-cs"/>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91610439-C8EA-405E-B580-DAD9D0F5175D}" type="slidenum">
              <a:rPr kumimoji="0" lang="zh-CN" altLang="en-US" sz="1200" b="0" i="0" u="none" strike="noStrike" kern="1200" cap="none" spc="0" normalizeH="0" baseline="0" noProof="0" smtClean="0">
                <a:ln>
                  <a:noFill/>
                </a:ln>
                <a:solidFill>
                  <a:prstClr val="black"/>
                </a:solidFill>
                <a:effectLst/>
                <a:uLnTx/>
                <a:uFillTx/>
                <a:ea typeface="思源宋体 CN Medium" panose="02020500000000000000" pitchFamily="18" charset="-122"/>
                <a:cs typeface="+mn-cs"/>
              </a:rPr>
              <a:t>26</a:t>
            </a:fld>
            <a:endParaRPr kumimoji="0" lang="zh-CN" altLang="en-US" sz="1200" b="0" i="0" u="none" strike="noStrike" kern="1200" cap="none" spc="0" normalizeH="0" baseline="0" noProof="0">
              <a:ln>
                <a:noFill/>
              </a:ln>
              <a:solidFill>
                <a:prstClr val="black"/>
              </a:solidFill>
              <a:effectLst/>
              <a:uLnTx/>
              <a:uFillTx/>
              <a:ea typeface="思源宋体 CN Medium" panose="02020500000000000000" pitchFamily="18" charset="-122"/>
              <a:cs typeface="+mn-cs"/>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91610439-C8EA-405E-B580-DAD9D0F5175D}" type="slidenum">
              <a:rPr kumimoji="0" lang="zh-CN" altLang="en-US" sz="1200" b="0" i="0" u="none" strike="noStrike" kern="1200" cap="none" spc="0" normalizeH="0" baseline="0" noProof="0" smtClean="0">
                <a:ln>
                  <a:noFill/>
                </a:ln>
                <a:solidFill>
                  <a:prstClr val="black"/>
                </a:solidFill>
                <a:effectLst/>
                <a:uLnTx/>
                <a:uFillTx/>
                <a:ea typeface="思源宋体 CN Medium" panose="02020500000000000000" pitchFamily="18" charset="-122"/>
                <a:cs typeface="+mn-cs"/>
              </a:rPr>
              <a:t>75</a:t>
            </a:fld>
            <a:endParaRPr kumimoji="0" lang="zh-CN" altLang="en-US" sz="1200" b="0" i="0" u="none" strike="noStrike" kern="1200" cap="none" spc="0" normalizeH="0" baseline="0" noProof="0">
              <a:ln>
                <a:noFill/>
              </a:ln>
              <a:solidFill>
                <a:prstClr val="black"/>
              </a:solidFill>
              <a:effectLst/>
              <a:uLnTx/>
              <a:uFillTx/>
              <a:ea typeface="思源宋体 CN Medium" panose="02020500000000000000" pitchFamily="18" charset="-122"/>
              <a:cs typeface="+mn-cs"/>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91610439-C8EA-405E-B580-DAD9D0F5175D}" type="slidenum">
              <a:rPr kumimoji="0" lang="zh-CN" altLang="en-US" sz="1200" b="0" i="0" u="none" strike="noStrike" kern="1200" cap="none" spc="0" normalizeH="0" baseline="0" noProof="0" smtClean="0">
                <a:ln>
                  <a:noFill/>
                </a:ln>
                <a:solidFill>
                  <a:prstClr val="black"/>
                </a:solidFill>
                <a:effectLst/>
                <a:uLnTx/>
                <a:uFillTx/>
                <a:ea typeface="思源宋体 CN Medium" panose="02020500000000000000" pitchFamily="18" charset="-122"/>
                <a:cs typeface="+mn-cs"/>
              </a:rPr>
              <a:t>76</a:t>
            </a:fld>
            <a:endParaRPr kumimoji="0" lang="zh-CN" altLang="en-US" sz="1200" b="0" i="0" u="none" strike="noStrike" kern="1200" cap="none" spc="0" normalizeH="0" baseline="0" noProof="0">
              <a:ln>
                <a:noFill/>
              </a:ln>
              <a:solidFill>
                <a:prstClr val="black"/>
              </a:solidFill>
              <a:effectLst/>
              <a:uLnTx/>
              <a:uFillTx/>
              <a:ea typeface="思源宋体 CN Medium" panose="02020500000000000000" pitchFamily="18" charset="-122"/>
              <a:cs typeface="+mn-cs"/>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91610439-C8EA-405E-B580-DAD9D0F5175D}" type="slidenum">
              <a:rPr kumimoji="0" lang="zh-CN" altLang="en-US" sz="1200" b="0" i="0" u="none" strike="noStrike" kern="1200" cap="none" spc="0" normalizeH="0" baseline="0" noProof="0" smtClean="0">
                <a:ln>
                  <a:noFill/>
                </a:ln>
                <a:solidFill>
                  <a:prstClr val="black"/>
                </a:solidFill>
                <a:effectLst/>
                <a:uLnTx/>
                <a:uFillTx/>
                <a:ea typeface="思源宋体 CN Medium" panose="02020500000000000000" pitchFamily="18" charset="-122"/>
                <a:cs typeface="+mn-cs"/>
              </a:rPr>
              <a:t>77</a:t>
            </a:fld>
            <a:endParaRPr kumimoji="0" lang="zh-CN" altLang="en-US" sz="1200" b="0" i="0" u="none" strike="noStrike" kern="1200" cap="none" spc="0" normalizeH="0" baseline="0" noProof="0">
              <a:ln>
                <a:noFill/>
              </a:ln>
              <a:solidFill>
                <a:prstClr val="black"/>
              </a:solidFill>
              <a:effectLst/>
              <a:uLnTx/>
              <a:uFillTx/>
              <a:ea typeface="思源宋体 CN Medium" panose="02020500000000000000" pitchFamily="18" charset="-122"/>
              <a:cs typeface="+mn-cs"/>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91610439-C8EA-405E-B580-DAD9D0F5175D}" type="slidenum">
              <a:rPr kumimoji="0" lang="zh-CN" altLang="en-US" sz="1200" b="0" i="0" u="none" strike="noStrike" kern="1200" cap="none" spc="0" normalizeH="0" baseline="0" noProof="0" smtClean="0">
                <a:ln>
                  <a:noFill/>
                </a:ln>
                <a:solidFill>
                  <a:prstClr val="black"/>
                </a:solidFill>
                <a:effectLst/>
                <a:uLnTx/>
                <a:uFillTx/>
                <a:ea typeface="思源宋体 CN Medium" panose="02020500000000000000" pitchFamily="18" charset="-122"/>
                <a:cs typeface="+mn-cs"/>
              </a:rPr>
              <a:t>78</a:t>
            </a:fld>
            <a:endParaRPr kumimoji="0" lang="zh-CN" altLang="en-US" sz="1200" b="0" i="0" u="none" strike="noStrike" kern="1200" cap="none" spc="0" normalizeH="0" baseline="0" noProof="0">
              <a:ln>
                <a:noFill/>
              </a:ln>
              <a:solidFill>
                <a:prstClr val="black"/>
              </a:solidFill>
              <a:effectLst/>
              <a:uLnTx/>
              <a:uFillTx/>
              <a:ea typeface="思源宋体 CN Medium" panose="02020500000000000000" pitchFamily="18" charset="-122"/>
              <a:cs typeface="+mn-cs"/>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91610439-C8EA-405E-B580-DAD9D0F5175D}" type="slidenum">
              <a:rPr kumimoji="0" lang="zh-CN" altLang="en-US" sz="1200" b="0" i="0" u="none" strike="noStrike" kern="1200" cap="none" spc="0" normalizeH="0" baseline="0" noProof="0" smtClean="0">
                <a:ln>
                  <a:noFill/>
                </a:ln>
                <a:solidFill>
                  <a:prstClr val="black"/>
                </a:solidFill>
                <a:effectLst/>
                <a:uLnTx/>
                <a:uFillTx/>
                <a:ea typeface="思源宋体 CN Medium" panose="02020500000000000000" pitchFamily="18" charset="-122"/>
                <a:cs typeface="+mn-cs"/>
              </a:rPr>
              <a:t>79</a:t>
            </a:fld>
            <a:endParaRPr kumimoji="0" lang="zh-CN" altLang="en-US" sz="1200" b="0" i="0" u="none" strike="noStrike" kern="1200" cap="none" spc="0" normalizeH="0" baseline="0" noProof="0">
              <a:ln>
                <a:noFill/>
              </a:ln>
              <a:solidFill>
                <a:prstClr val="black"/>
              </a:solidFill>
              <a:effectLst/>
              <a:uLnTx/>
              <a:uFillTx/>
              <a:ea typeface="思源宋体 CN Medium" panose="02020500000000000000" pitchFamily="18" charset="-122"/>
              <a:cs typeface="+mn-cs"/>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91610439-C8EA-405E-B580-DAD9D0F5175D}" type="slidenum">
              <a:rPr kumimoji="0" lang="zh-CN" altLang="en-US" sz="1200" b="0" i="0" u="none" strike="noStrike" kern="1200" cap="none" spc="0" normalizeH="0" baseline="0" noProof="0" smtClean="0">
                <a:ln>
                  <a:noFill/>
                </a:ln>
                <a:solidFill>
                  <a:prstClr val="black"/>
                </a:solidFill>
                <a:effectLst/>
                <a:uLnTx/>
                <a:uFillTx/>
                <a:ea typeface="思源宋体 CN Medium" panose="02020500000000000000" pitchFamily="18" charset="-122"/>
                <a:cs typeface="+mn-cs"/>
              </a:rPr>
              <a:t>80</a:t>
            </a:fld>
            <a:endParaRPr kumimoji="0" lang="zh-CN" altLang="en-US" sz="1200" b="0" i="0" u="none" strike="noStrike" kern="1200" cap="none" spc="0" normalizeH="0" baseline="0" noProof="0">
              <a:ln>
                <a:noFill/>
              </a:ln>
              <a:solidFill>
                <a:prstClr val="black"/>
              </a:solidFill>
              <a:effectLst/>
              <a:uLnTx/>
              <a:uFillTx/>
              <a:ea typeface="思源宋体 CN Medium" panose="02020500000000000000" pitchFamily="18" charset="-122"/>
              <a:cs typeface="+mn-cs"/>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91610439-C8EA-405E-B580-DAD9D0F5175D}" type="slidenum">
              <a:rPr kumimoji="0" lang="zh-CN" altLang="en-US" sz="1200" b="0" i="0" u="none" strike="noStrike" kern="1200" cap="none" spc="0" normalizeH="0" baseline="0" noProof="0" smtClean="0">
                <a:ln>
                  <a:noFill/>
                </a:ln>
                <a:solidFill>
                  <a:prstClr val="black"/>
                </a:solidFill>
                <a:effectLst/>
                <a:uLnTx/>
                <a:uFillTx/>
                <a:ea typeface="思源宋体 CN Medium" panose="02020500000000000000" pitchFamily="18" charset="-122"/>
                <a:cs typeface="+mn-cs"/>
              </a:rPr>
              <a:t>81</a:t>
            </a:fld>
            <a:endParaRPr kumimoji="0" lang="zh-CN" altLang="en-US" sz="1200" b="0" i="0" u="none" strike="noStrike" kern="1200" cap="none" spc="0" normalizeH="0" baseline="0" noProof="0">
              <a:ln>
                <a:noFill/>
              </a:ln>
              <a:solidFill>
                <a:prstClr val="black"/>
              </a:solidFill>
              <a:effectLst/>
              <a:uLnTx/>
              <a:uFillTx/>
              <a:ea typeface="思源宋体 CN Medium" panose="02020500000000000000" pitchFamily="18" charset="-122"/>
              <a:cs typeface="+mn-cs"/>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91610439-C8EA-405E-B580-DAD9D0F5175D}" type="slidenum">
              <a:rPr kumimoji="0" lang="zh-CN" altLang="en-US" sz="1200" b="0" i="0" u="none" strike="noStrike" kern="1200" cap="none" spc="0" normalizeH="0" baseline="0" noProof="0" smtClean="0">
                <a:ln>
                  <a:noFill/>
                </a:ln>
                <a:solidFill>
                  <a:prstClr val="black"/>
                </a:solidFill>
                <a:effectLst/>
                <a:uLnTx/>
                <a:uFillTx/>
                <a:ea typeface="思源宋体 CN Medium" panose="02020500000000000000" pitchFamily="18" charset="-122"/>
                <a:cs typeface="+mn-cs"/>
              </a:rPr>
              <a:t>27</a:t>
            </a:fld>
            <a:endParaRPr kumimoji="0" lang="zh-CN" altLang="en-US" sz="1200" b="0" i="0" u="none" strike="noStrike" kern="1200" cap="none" spc="0" normalizeH="0" baseline="0" noProof="0">
              <a:ln>
                <a:noFill/>
              </a:ln>
              <a:solidFill>
                <a:prstClr val="black"/>
              </a:solidFill>
              <a:effectLst/>
              <a:uLnTx/>
              <a:uFillTx/>
              <a:ea typeface="思源宋体 CN Medium" panose="02020500000000000000" pitchFamily="18" charset="-122"/>
              <a:cs typeface="+mn-cs"/>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91610439-C8EA-405E-B580-DAD9D0F5175D}" type="slidenum">
              <a:rPr kumimoji="0" lang="zh-CN" altLang="en-US" sz="1200" b="0" i="0" u="none" strike="noStrike" kern="1200" cap="none" spc="0" normalizeH="0" baseline="0" noProof="0" smtClean="0">
                <a:ln>
                  <a:noFill/>
                </a:ln>
                <a:solidFill>
                  <a:prstClr val="black"/>
                </a:solidFill>
                <a:effectLst/>
                <a:uLnTx/>
                <a:uFillTx/>
                <a:ea typeface="思源宋体 CN Medium" panose="02020500000000000000" pitchFamily="18" charset="-122"/>
                <a:cs typeface="+mn-cs"/>
              </a:rPr>
              <a:t>28</a:t>
            </a:fld>
            <a:endParaRPr kumimoji="0" lang="zh-CN" altLang="en-US" sz="1200" b="0" i="0" u="none" strike="noStrike" kern="1200" cap="none" spc="0" normalizeH="0" baseline="0" noProof="0">
              <a:ln>
                <a:noFill/>
              </a:ln>
              <a:solidFill>
                <a:prstClr val="black"/>
              </a:solidFill>
              <a:effectLst/>
              <a:uLnTx/>
              <a:uFillTx/>
              <a:ea typeface="思源宋体 CN Medium" panose="02020500000000000000" pitchFamily="18" charset="-122"/>
              <a:cs typeface="+mn-cs"/>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91610439-C8EA-405E-B580-DAD9D0F5175D}" type="slidenum">
              <a:rPr kumimoji="0" lang="zh-CN" altLang="en-US" sz="1200" b="0" i="0" u="none" strike="noStrike" kern="1200" cap="none" spc="0" normalizeH="0" baseline="0" noProof="0" smtClean="0">
                <a:ln>
                  <a:noFill/>
                </a:ln>
                <a:solidFill>
                  <a:prstClr val="black"/>
                </a:solidFill>
                <a:effectLst/>
                <a:uLnTx/>
                <a:uFillTx/>
                <a:ea typeface="思源宋体 CN Medium" panose="02020500000000000000" pitchFamily="18" charset="-122"/>
                <a:cs typeface="+mn-cs"/>
              </a:rPr>
              <a:t>29</a:t>
            </a:fld>
            <a:endParaRPr kumimoji="0" lang="zh-CN" altLang="en-US" sz="1200" b="0" i="0" u="none" strike="noStrike" kern="1200" cap="none" spc="0" normalizeH="0" baseline="0" noProof="0">
              <a:ln>
                <a:noFill/>
              </a:ln>
              <a:solidFill>
                <a:prstClr val="black"/>
              </a:solidFill>
              <a:effectLst/>
              <a:uLnTx/>
              <a:uFillTx/>
              <a:ea typeface="思源宋体 CN Medium" panose="02020500000000000000" pitchFamily="18" charset="-122"/>
              <a:cs typeface="+mn-cs"/>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91610439-C8EA-405E-B580-DAD9D0F5175D}" type="slidenum">
              <a:rPr kumimoji="0" lang="zh-CN" altLang="en-US" sz="1200" b="0" i="0" u="none" strike="noStrike" kern="1200" cap="none" spc="0" normalizeH="0" baseline="0" noProof="0" smtClean="0">
                <a:ln>
                  <a:noFill/>
                </a:ln>
                <a:solidFill>
                  <a:prstClr val="black"/>
                </a:solidFill>
                <a:effectLst/>
                <a:uLnTx/>
                <a:uFillTx/>
                <a:ea typeface="思源宋体 CN Medium" panose="02020500000000000000" pitchFamily="18" charset="-122"/>
                <a:cs typeface="+mn-cs"/>
              </a:rPr>
              <a:t>30</a:t>
            </a:fld>
            <a:endParaRPr kumimoji="0" lang="zh-CN" altLang="en-US" sz="1200" b="0" i="0" u="none" strike="noStrike" kern="1200" cap="none" spc="0" normalizeH="0" baseline="0" noProof="0">
              <a:ln>
                <a:noFill/>
              </a:ln>
              <a:solidFill>
                <a:prstClr val="black"/>
              </a:solidFill>
              <a:effectLst/>
              <a:uLnTx/>
              <a:uFillTx/>
              <a:ea typeface="思源宋体 CN Medium" panose="02020500000000000000" pitchFamily="18" charset="-122"/>
              <a:cs typeface="+mn-cs"/>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91610439-C8EA-405E-B580-DAD9D0F5175D}" type="slidenum">
              <a:rPr kumimoji="0" lang="zh-CN" altLang="en-US" sz="1200" b="0" i="0" u="none" strike="noStrike" kern="1200" cap="none" spc="0" normalizeH="0" baseline="0" noProof="0" smtClean="0">
                <a:ln>
                  <a:noFill/>
                </a:ln>
                <a:solidFill>
                  <a:prstClr val="black"/>
                </a:solidFill>
                <a:effectLst/>
                <a:uLnTx/>
                <a:uFillTx/>
                <a:ea typeface="思源宋体 CN Medium" panose="02020500000000000000" pitchFamily="18" charset="-122"/>
                <a:cs typeface="+mn-cs"/>
              </a:rPr>
              <a:t>33</a:t>
            </a:fld>
            <a:endParaRPr kumimoji="0" lang="zh-CN" altLang="en-US" sz="1200" b="0" i="0" u="none" strike="noStrike" kern="1200" cap="none" spc="0" normalizeH="0" baseline="0" noProof="0">
              <a:ln>
                <a:noFill/>
              </a:ln>
              <a:solidFill>
                <a:prstClr val="black"/>
              </a:solidFill>
              <a:effectLst/>
              <a:uLnTx/>
              <a:uFillTx/>
              <a:ea typeface="思源宋体 CN Medium" panose="02020500000000000000" pitchFamily="18" charset="-122"/>
              <a:cs typeface="+mn-cs"/>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91610439-C8EA-405E-B580-DAD9D0F5175D}" type="slidenum">
              <a:rPr kumimoji="0" lang="zh-CN" altLang="en-US" sz="1200" b="0" i="0" u="none" strike="noStrike" kern="1200" cap="none" spc="0" normalizeH="0" baseline="0" noProof="0" smtClean="0">
                <a:ln>
                  <a:noFill/>
                </a:ln>
                <a:solidFill>
                  <a:prstClr val="black"/>
                </a:solidFill>
                <a:effectLst/>
                <a:uLnTx/>
                <a:uFillTx/>
                <a:ea typeface="思源宋体 CN Medium" panose="02020500000000000000" pitchFamily="18" charset="-122"/>
                <a:cs typeface="+mn-cs"/>
              </a:rPr>
              <a:t>34</a:t>
            </a:fld>
            <a:endParaRPr kumimoji="0" lang="zh-CN" altLang="en-US" sz="1200" b="0" i="0" u="none" strike="noStrike" kern="1200" cap="none" spc="0" normalizeH="0" baseline="0" noProof="0">
              <a:ln>
                <a:noFill/>
              </a:ln>
              <a:solidFill>
                <a:prstClr val="black"/>
              </a:solidFill>
              <a:effectLst/>
              <a:uLnTx/>
              <a:uFillTx/>
              <a:ea typeface="思源宋体 CN Medium" panose="02020500000000000000" pitchFamily="18" charset="-122"/>
              <a:cs typeface="+mn-cs"/>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Master" Target="../slideMasters/slideMaster7.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8.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pPr fontAlgn="base"/>
            <a:r>
              <a:rPr lang="zh-CN" altLang="en-US" strike="noStrike" noProof="1"/>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fontAlgn="base"/>
            <a:r>
              <a:rPr lang="zh-CN" altLang="en-US" strike="noStrike" noProof="1"/>
              <a:t>单击此处编辑母版副标题样式</a:t>
            </a:r>
          </a:p>
        </p:txBody>
      </p:sp>
      <p:sp>
        <p:nvSpPr>
          <p:cNvPr id="4" name="日期占位符 3"/>
          <p:cNvSpPr>
            <a:spLocks noGrp="1"/>
          </p:cNvSpPr>
          <p:nvPr>
            <p:ph type="dt" sz="half" idx="10"/>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fld id="{E34DBC0E-06DF-4452-B21C-13EF073AF063}" type="datetimeFigureOut">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t>2024/1/8</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t>‹#›</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标题和竖排文字">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fld id="{E34DBC0E-06DF-4452-B21C-13EF073AF063}" type="datetimeFigureOut">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t>2024/1/8</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4" name="灯片编号占位符 3"/>
          <p:cNvSpPr>
            <a:spLocks noGrp="1"/>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t>‹#›</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垂直排列标题与&#10;文本">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fld id="{E34DBC0E-06DF-4452-B21C-13EF073AF063}" type="datetimeFigureOut">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t>2024/1/8</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4" name="灯片编号占位符 3"/>
          <p:cNvSpPr>
            <a:spLocks noGrp="1"/>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t>‹#›</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内容页">
    <p:spTree>
      <p:nvGrpSpPr>
        <p:cNvPr id="1" name=""/>
        <p:cNvGrpSpPr/>
        <p:nvPr/>
      </p:nvGrpSpPr>
      <p:grpSpPr>
        <a:xfrm>
          <a:off x="0" y="0"/>
          <a:ext cx="0" cy="0"/>
          <a:chOff x="0" y="0"/>
          <a:chExt cx="0" cy="0"/>
        </a:xfrm>
      </p:grpSpPr>
      <p:pic>
        <p:nvPicPr>
          <p:cNvPr id="10" name="图片 9"/>
          <p:cNvPicPr>
            <a:picLocks noChangeAspect="1"/>
          </p:cNvPicPr>
          <p:nvPr userDrawn="1"/>
        </p:nvPicPr>
        <p:blipFill rotWithShape="1">
          <a:blip r:embed="rId2"/>
          <a:srcRect l="2041" t="82463" r="2041" b="11497"/>
          <a:stretch>
            <a:fillRect/>
          </a:stretch>
        </p:blipFill>
        <p:spPr>
          <a:xfrm flipV="1">
            <a:off x="0" y="0"/>
            <a:ext cx="12192000" cy="805911"/>
          </a:xfrm>
          <a:custGeom>
            <a:avLst/>
            <a:gdLst>
              <a:gd name="connsiteX0" fmla="*/ 0 w 12192000"/>
              <a:gd name="connsiteY0" fmla="*/ 431799 h 431799"/>
              <a:gd name="connsiteX1" fmla="*/ 12192000 w 12192000"/>
              <a:gd name="connsiteY1" fmla="*/ 431799 h 431799"/>
              <a:gd name="connsiteX2" fmla="*/ 12192000 w 12192000"/>
              <a:gd name="connsiteY2" fmla="*/ 0 h 431799"/>
              <a:gd name="connsiteX3" fmla="*/ 0 w 12192000"/>
              <a:gd name="connsiteY3" fmla="*/ 0 h 431799"/>
            </a:gdLst>
            <a:ahLst/>
            <a:cxnLst>
              <a:cxn ang="0">
                <a:pos x="connsiteX0" y="connsiteY0"/>
              </a:cxn>
              <a:cxn ang="0">
                <a:pos x="connsiteX1" y="connsiteY1"/>
              </a:cxn>
              <a:cxn ang="0">
                <a:pos x="connsiteX2" y="connsiteY2"/>
              </a:cxn>
              <a:cxn ang="0">
                <a:pos x="connsiteX3" y="connsiteY3"/>
              </a:cxn>
            </a:cxnLst>
            <a:rect l="l" t="t" r="r" b="b"/>
            <a:pathLst>
              <a:path w="12192000" h="431799">
                <a:moveTo>
                  <a:pt x="0" y="431799"/>
                </a:moveTo>
                <a:lnTo>
                  <a:pt x="12192000" y="431799"/>
                </a:lnTo>
                <a:lnTo>
                  <a:pt x="12192000" y="0"/>
                </a:lnTo>
                <a:lnTo>
                  <a:pt x="0" y="0"/>
                </a:lnTo>
                <a:close/>
              </a:path>
            </a:pathLst>
          </a:custGeom>
        </p:spPr>
      </p:pic>
      <p:sp>
        <p:nvSpPr>
          <p:cNvPr id="5" name="标题 4"/>
          <p:cNvSpPr>
            <a:spLocks noGrp="1"/>
          </p:cNvSpPr>
          <p:nvPr>
            <p:ph type="title"/>
          </p:nvPr>
        </p:nvSpPr>
        <p:spPr>
          <a:xfrm>
            <a:off x="937003" y="161894"/>
            <a:ext cx="6467475" cy="535531"/>
          </a:xfrm>
          <a:prstGeom prst="rect">
            <a:avLst/>
          </a:prstGeom>
        </p:spPr>
        <p:txBody>
          <a:bodyPr wrap="square" anchor="ctr" anchorCtr="0">
            <a:spAutoFit/>
          </a:bodyPr>
          <a:lstStyle>
            <a:lvl1pPr algn="l">
              <a:defRPr sz="3200" b="1" spc="30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defRPr>
            </a:lvl1pPr>
          </a:lstStyle>
          <a:p>
            <a:r>
              <a:rPr lang="zh-CN" altLang="en-US" dirty="0"/>
              <a:t>单击此处编辑母版标题样式</a:t>
            </a:r>
          </a:p>
        </p:txBody>
      </p:sp>
      <p:pic>
        <p:nvPicPr>
          <p:cNvPr id="4" name="图片 3"/>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420518" y="161894"/>
            <a:ext cx="547481" cy="535531"/>
          </a:xfrm>
          <a:prstGeom prst="rect">
            <a:avLst/>
          </a:prstGeom>
          <a:effectLst>
            <a:outerShdw blurRad="63500" sx="102000" sy="102000" algn="ctr" rotWithShape="0">
              <a:prstClr val="black">
                <a:alpha val="40000"/>
              </a:prstClr>
            </a:outerShdw>
          </a:effectLst>
        </p:spPr>
      </p:pic>
    </p:spTree>
    <p:extLst>
      <p:ext uri="{BB962C8B-B14F-4D97-AF65-F5344CB8AC3E}">
        <p14:creationId xmlns:p14="http://schemas.microsoft.com/office/powerpoint/2010/main" val="226396844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pPr fontAlgn="base"/>
            <a:r>
              <a:rPr lang="zh-CN" altLang="en-US" strike="noStrike" noProof="1"/>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fontAlgn="base"/>
            <a:r>
              <a:rPr lang="zh-CN" altLang="en-US" strike="noStrike" noProof="1"/>
              <a:t>单击此处编辑母版副标题样式</a:t>
            </a:r>
          </a:p>
        </p:txBody>
      </p:sp>
      <p:sp>
        <p:nvSpPr>
          <p:cNvPr id="4" name="日期占位符 3"/>
          <p:cNvSpPr>
            <a:spLocks noGrp="1"/>
          </p:cNvSpPr>
          <p:nvPr>
            <p:ph type="dt" sz="half" idx="10"/>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fld id="{E34DBC0E-06DF-4452-B21C-13EF073AF063}" type="datetimeFigureOut">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t>2024/1/8</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t>‹#›</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p>
        </p:txBody>
      </p:sp>
      <p:sp>
        <p:nvSpPr>
          <p:cNvPr id="3" name="内容占位符 2"/>
          <p:cNvSpPr>
            <a:spLocks noGrp="1"/>
          </p:cNvSpPr>
          <p:nvPr>
            <p:ph idx="1"/>
          </p:nvPr>
        </p:nvSpPr>
        <p:spPr/>
        <p:txBody>
          <a:body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4" name="日期占位符 3"/>
          <p:cNvSpPr>
            <a:spLocks noGrp="1"/>
          </p:cNvSpPr>
          <p:nvPr>
            <p:ph type="dt" sz="half" idx="10"/>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fld id="{E34DBC0E-06DF-4452-B21C-13EF073AF063}" type="datetimeFigureOut">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t>2024/1/8</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t>‹#›</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pPr fontAlgn="base"/>
            <a:r>
              <a:rPr lang="zh-CN" altLang="en-US" strike="noStrike" noProof="1"/>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fontAlgn="base"/>
            <a:r>
              <a:rPr lang="zh-CN" altLang="en-US" strike="noStrike" noProof="1"/>
              <a:t>单击此处编辑母版文本样式</a:t>
            </a:r>
          </a:p>
        </p:txBody>
      </p:sp>
      <p:sp>
        <p:nvSpPr>
          <p:cNvPr id="4" name="日期占位符 3"/>
          <p:cNvSpPr>
            <a:spLocks noGrp="1"/>
          </p:cNvSpPr>
          <p:nvPr>
            <p:ph type="dt" sz="half" idx="10"/>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fld id="{E34DBC0E-06DF-4452-B21C-13EF073AF063}" type="datetimeFigureOut">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t>2024/1/8</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t>‹#›</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4" name="内容占位符 3"/>
          <p:cNvSpPr>
            <a:spLocks noGrp="1"/>
          </p:cNvSpPr>
          <p:nvPr>
            <p:ph sz="half" idx="2"/>
          </p:nvPr>
        </p:nvSpPr>
        <p:spPr>
          <a:xfrm>
            <a:off x="6172200" y="1825625"/>
            <a:ext cx="5181600" cy="4351338"/>
          </a:xfrm>
        </p:spPr>
        <p:txBody>
          <a:body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5" name="日期占位符 4"/>
          <p:cNvSpPr>
            <a:spLocks noGrp="1"/>
          </p:cNvSpPr>
          <p:nvPr>
            <p:ph type="dt" sz="half" idx="10"/>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fld id="{E34DBC0E-06DF-4452-B21C-13EF073AF063}" type="datetimeFigureOut">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t>2024/1/8</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7" name="灯片编号占位符 6"/>
          <p:cNvSpPr>
            <a:spLocks noGrp="1"/>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t>‹#›</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pPr fontAlgn="base"/>
            <a:r>
              <a:rPr lang="zh-CN" altLang="en-US" strike="noStrike" noProof="1"/>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7" name="日期占位符 6"/>
          <p:cNvSpPr>
            <a:spLocks noGrp="1"/>
          </p:cNvSpPr>
          <p:nvPr>
            <p:ph type="dt" sz="half" idx="10"/>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fld id="{E34DBC0E-06DF-4452-B21C-13EF073AF063}" type="datetimeFigureOut">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t>2024/1/8</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8" name="页脚占位符 7"/>
          <p:cNvSpPr>
            <a:spLocks noGrp="1"/>
          </p:cNvSpPr>
          <p:nvPr>
            <p:ph type="ftr" sz="quarter" idx="11"/>
          </p:nvPr>
        </p:nvSpPr>
        <p:spPr/>
        <p:txBody>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9" name="灯片编号占位符 8"/>
          <p:cNvSpPr>
            <a:spLocks noGrp="1"/>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t>‹#›</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p>
        </p:txBody>
      </p:sp>
      <p:sp>
        <p:nvSpPr>
          <p:cNvPr id="3" name="日期占位符 2"/>
          <p:cNvSpPr>
            <a:spLocks noGrp="1"/>
          </p:cNvSpPr>
          <p:nvPr>
            <p:ph type="dt" sz="half" idx="10"/>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fld id="{E34DBC0E-06DF-4452-B21C-13EF073AF063}" type="datetimeFigureOut">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t>2024/1/8</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4" name="页脚占位符 3"/>
          <p:cNvSpPr>
            <a:spLocks noGrp="1"/>
          </p:cNvSpPr>
          <p:nvPr>
            <p:ph type="ftr" sz="quarter" idx="11"/>
          </p:nvPr>
        </p:nvSpPr>
        <p:spPr/>
        <p:txBody>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5" name="灯片编号占位符 4"/>
          <p:cNvSpPr>
            <a:spLocks noGrp="1"/>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t>‹#›</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fld id="{E34DBC0E-06DF-4452-B21C-13EF073AF063}" type="datetimeFigureOut">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t>2024/1/8</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4" name="灯片编号占位符 3"/>
          <p:cNvSpPr>
            <a:spLocks noGrp="1"/>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t>‹#›</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p>
        </p:txBody>
      </p:sp>
      <p:sp>
        <p:nvSpPr>
          <p:cNvPr id="3" name="内容占位符 2"/>
          <p:cNvSpPr>
            <a:spLocks noGrp="1"/>
          </p:cNvSpPr>
          <p:nvPr>
            <p:ph idx="1"/>
          </p:nvPr>
        </p:nvSpPr>
        <p:spPr/>
        <p:txBody>
          <a:body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4" name="日期占位符 3"/>
          <p:cNvSpPr>
            <a:spLocks noGrp="1"/>
          </p:cNvSpPr>
          <p:nvPr>
            <p:ph type="dt" sz="half" idx="10"/>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fld id="{E34DBC0E-06DF-4452-B21C-13EF073AF063}" type="datetimeFigureOut">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t>2024/1/8</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t>‹#›</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内容与标题">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fld id="{E34DBC0E-06DF-4452-B21C-13EF073AF063}" type="datetimeFigureOut">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t>2024/1/8</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4" name="灯片编号占位符 3"/>
          <p:cNvSpPr>
            <a:spLocks noGrp="1"/>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t>‹#›</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fld id="{E34DBC0E-06DF-4452-B21C-13EF073AF063}" type="datetimeFigureOut">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t>2024/1/8</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4" name="灯片编号占位符 3"/>
          <p:cNvSpPr>
            <a:spLocks noGrp="1"/>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t>‹#›</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标题和竖排文字">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fld id="{E34DBC0E-06DF-4452-B21C-13EF073AF063}" type="datetimeFigureOut">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t>2024/1/8</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4" name="灯片编号占位符 3"/>
          <p:cNvSpPr>
            <a:spLocks noGrp="1"/>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t>‹#›</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垂直排列标题与&#10;文本">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fld id="{E34DBC0E-06DF-4452-B21C-13EF073AF063}" type="datetimeFigureOut">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t>2024/1/8</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4" name="灯片编号占位符 3"/>
          <p:cNvSpPr>
            <a:spLocks noGrp="1"/>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t>‹#›</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2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pPr fontAlgn="base"/>
            <a:r>
              <a:rPr lang="zh-CN" altLang="en-US" strike="noStrike" noProof="1"/>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fontAlgn="base"/>
            <a:r>
              <a:rPr lang="zh-CN" altLang="en-US" strike="noStrike" noProof="1"/>
              <a:t>单击此处编辑母版副标题样式</a:t>
            </a:r>
          </a:p>
        </p:txBody>
      </p:sp>
      <p:sp>
        <p:nvSpPr>
          <p:cNvPr id="4" name="日期占位符 3"/>
          <p:cNvSpPr>
            <a:spLocks noGrp="1"/>
          </p:cNvSpPr>
          <p:nvPr>
            <p:ph type="dt" sz="half" idx="10"/>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fld id="{E34DBC0E-06DF-4452-B21C-13EF073AF063}" type="datetimeFigureOut">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t>2024/1/8</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t>‹#›</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2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p>
        </p:txBody>
      </p:sp>
      <p:sp>
        <p:nvSpPr>
          <p:cNvPr id="3" name="内容占位符 2"/>
          <p:cNvSpPr>
            <a:spLocks noGrp="1"/>
          </p:cNvSpPr>
          <p:nvPr>
            <p:ph idx="1"/>
          </p:nvPr>
        </p:nvSpPr>
        <p:spPr/>
        <p:txBody>
          <a:body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4" name="日期占位符 3"/>
          <p:cNvSpPr>
            <a:spLocks noGrp="1"/>
          </p:cNvSpPr>
          <p:nvPr>
            <p:ph type="dt" sz="half" idx="10"/>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fld id="{E34DBC0E-06DF-4452-B21C-13EF073AF063}" type="datetimeFigureOut">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t>2024/1/8</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t>‹#›</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2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pPr fontAlgn="base"/>
            <a:r>
              <a:rPr lang="zh-CN" altLang="en-US" strike="noStrike" noProof="1"/>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fontAlgn="base"/>
            <a:r>
              <a:rPr lang="zh-CN" altLang="en-US" strike="noStrike" noProof="1"/>
              <a:t>单击此处编辑母版文本样式</a:t>
            </a:r>
          </a:p>
        </p:txBody>
      </p:sp>
      <p:sp>
        <p:nvSpPr>
          <p:cNvPr id="4" name="日期占位符 3"/>
          <p:cNvSpPr>
            <a:spLocks noGrp="1"/>
          </p:cNvSpPr>
          <p:nvPr>
            <p:ph type="dt" sz="half" idx="10"/>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fld id="{E34DBC0E-06DF-4452-B21C-13EF073AF063}" type="datetimeFigureOut">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t>2024/1/8</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t>‹#›</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2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4" name="内容占位符 3"/>
          <p:cNvSpPr>
            <a:spLocks noGrp="1"/>
          </p:cNvSpPr>
          <p:nvPr>
            <p:ph sz="half" idx="2"/>
          </p:nvPr>
        </p:nvSpPr>
        <p:spPr>
          <a:xfrm>
            <a:off x="6172200" y="1825625"/>
            <a:ext cx="5181600" cy="4351338"/>
          </a:xfrm>
        </p:spPr>
        <p:txBody>
          <a:body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5" name="日期占位符 4"/>
          <p:cNvSpPr>
            <a:spLocks noGrp="1"/>
          </p:cNvSpPr>
          <p:nvPr>
            <p:ph type="dt" sz="half" idx="10"/>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fld id="{E34DBC0E-06DF-4452-B21C-13EF073AF063}" type="datetimeFigureOut">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t>2024/1/8</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7" name="灯片编号占位符 6"/>
          <p:cNvSpPr>
            <a:spLocks noGrp="1"/>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t>‹#›</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2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pPr fontAlgn="base"/>
            <a:r>
              <a:rPr lang="zh-CN" altLang="en-US" strike="noStrike" noProof="1"/>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7" name="日期占位符 6"/>
          <p:cNvSpPr>
            <a:spLocks noGrp="1"/>
          </p:cNvSpPr>
          <p:nvPr>
            <p:ph type="dt" sz="half" idx="10"/>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fld id="{E34DBC0E-06DF-4452-B21C-13EF073AF063}" type="datetimeFigureOut">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t>2024/1/8</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8" name="页脚占位符 7"/>
          <p:cNvSpPr>
            <a:spLocks noGrp="1"/>
          </p:cNvSpPr>
          <p:nvPr>
            <p:ph type="ftr" sz="quarter" idx="11"/>
          </p:nvPr>
        </p:nvSpPr>
        <p:spPr/>
        <p:txBody>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9" name="灯片编号占位符 8"/>
          <p:cNvSpPr>
            <a:spLocks noGrp="1"/>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t>‹#›</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2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p>
        </p:txBody>
      </p:sp>
      <p:sp>
        <p:nvSpPr>
          <p:cNvPr id="3" name="日期占位符 2"/>
          <p:cNvSpPr>
            <a:spLocks noGrp="1"/>
          </p:cNvSpPr>
          <p:nvPr>
            <p:ph type="dt" sz="half" idx="10"/>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fld id="{E34DBC0E-06DF-4452-B21C-13EF073AF063}" type="datetimeFigureOut">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t>2024/1/8</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4" name="页脚占位符 3"/>
          <p:cNvSpPr>
            <a:spLocks noGrp="1"/>
          </p:cNvSpPr>
          <p:nvPr>
            <p:ph type="ftr" sz="quarter" idx="11"/>
          </p:nvPr>
        </p:nvSpPr>
        <p:spPr/>
        <p:txBody>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5" name="灯片编号占位符 4"/>
          <p:cNvSpPr>
            <a:spLocks noGrp="1"/>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t>‹#›</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pPr fontAlgn="base"/>
            <a:r>
              <a:rPr lang="zh-CN" altLang="en-US" strike="noStrike" noProof="1"/>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fontAlgn="base"/>
            <a:r>
              <a:rPr lang="zh-CN" altLang="en-US" strike="noStrike" noProof="1"/>
              <a:t>单击此处编辑母版文本样式</a:t>
            </a:r>
          </a:p>
        </p:txBody>
      </p:sp>
      <p:sp>
        <p:nvSpPr>
          <p:cNvPr id="4" name="日期占位符 3"/>
          <p:cNvSpPr>
            <a:spLocks noGrp="1"/>
          </p:cNvSpPr>
          <p:nvPr>
            <p:ph type="dt" sz="half" idx="10"/>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fld id="{E34DBC0E-06DF-4452-B21C-13EF073AF063}" type="datetimeFigureOut">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t>2024/1/8</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t>‹#›</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3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fld id="{E34DBC0E-06DF-4452-B21C-13EF073AF063}" type="datetimeFigureOut">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t>2024/1/8</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4" name="灯片编号占位符 3"/>
          <p:cNvSpPr>
            <a:spLocks noGrp="1"/>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t>‹#›</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内容与标题">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fld id="{E34DBC0E-06DF-4452-B21C-13EF073AF063}" type="datetimeFigureOut">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t>2024/1/8</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4" name="灯片编号占位符 3"/>
          <p:cNvSpPr>
            <a:spLocks noGrp="1"/>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t>‹#›</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fld id="{E34DBC0E-06DF-4452-B21C-13EF073AF063}" type="datetimeFigureOut">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t>2024/1/8</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4" name="灯片编号占位符 3"/>
          <p:cNvSpPr>
            <a:spLocks noGrp="1"/>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t>‹#›</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标题和竖排文字">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fld id="{E34DBC0E-06DF-4452-B21C-13EF073AF063}" type="datetimeFigureOut">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t>2024/1/8</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4" name="灯片编号占位符 3"/>
          <p:cNvSpPr>
            <a:spLocks noGrp="1"/>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t>‹#›</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垂直排列标题与&#10;文本">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fld id="{E34DBC0E-06DF-4452-B21C-13EF073AF063}" type="datetimeFigureOut">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t>2024/1/8</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4" name="灯片编号占位符 3"/>
          <p:cNvSpPr>
            <a:spLocks noGrp="1"/>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t>‹#›</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3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pPr fontAlgn="base"/>
            <a:r>
              <a:rPr lang="zh-CN" altLang="en-US" strike="noStrike" noProof="1"/>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fontAlgn="base"/>
            <a:r>
              <a:rPr lang="zh-CN" altLang="en-US" strike="noStrike" noProof="1"/>
              <a:t>单击此处编辑母版副标题样式</a:t>
            </a:r>
          </a:p>
        </p:txBody>
      </p:sp>
      <p:sp>
        <p:nvSpPr>
          <p:cNvPr id="4" name="日期占位符 3"/>
          <p:cNvSpPr>
            <a:spLocks noGrp="1"/>
          </p:cNvSpPr>
          <p:nvPr>
            <p:ph type="dt" sz="half" idx="10"/>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fld id="{E34DBC0E-06DF-4452-B21C-13EF073AF063}" type="datetimeFigureOut">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t>2024/1/8</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t>‹#›</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3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p>
        </p:txBody>
      </p:sp>
      <p:sp>
        <p:nvSpPr>
          <p:cNvPr id="3" name="内容占位符 2"/>
          <p:cNvSpPr>
            <a:spLocks noGrp="1"/>
          </p:cNvSpPr>
          <p:nvPr>
            <p:ph idx="1"/>
          </p:nvPr>
        </p:nvSpPr>
        <p:spPr/>
        <p:txBody>
          <a:body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4" name="日期占位符 3"/>
          <p:cNvSpPr>
            <a:spLocks noGrp="1"/>
          </p:cNvSpPr>
          <p:nvPr>
            <p:ph type="dt" sz="half" idx="10"/>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fld id="{E34DBC0E-06DF-4452-B21C-13EF073AF063}" type="datetimeFigureOut">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t>2024/1/8</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t>‹#›</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3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pPr fontAlgn="base"/>
            <a:r>
              <a:rPr lang="zh-CN" altLang="en-US" strike="noStrike" noProof="1"/>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fontAlgn="base"/>
            <a:r>
              <a:rPr lang="zh-CN" altLang="en-US" strike="noStrike" noProof="1"/>
              <a:t>单击此处编辑母版文本样式</a:t>
            </a:r>
          </a:p>
        </p:txBody>
      </p:sp>
      <p:sp>
        <p:nvSpPr>
          <p:cNvPr id="4" name="日期占位符 3"/>
          <p:cNvSpPr>
            <a:spLocks noGrp="1"/>
          </p:cNvSpPr>
          <p:nvPr>
            <p:ph type="dt" sz="half" idx="10"/>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fld id="{E34DBC0E-06DF-4452-B21C-13EF073AF063}" type="datetimeFigureOut">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t>2024/1/8</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t>‹#›</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3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4" name="内容占位符 3"/>
          <p:cNvSpPr>
            <a:spLocks noGrp="1"/>
          </p:cNvSpPr>
          <p:nvPr>
            <p:ph sz="half" idx="2"/>
          </p:nvPr>
        </p:nvSpPr>
        <p:spPr>
          <a:xfrm>
            <a:off x="6172200" y="1825625"/>
            <a:ext cx="5181600" cy="4351338"/>
          </a:xfrm>
        </p:spPr>
        <p:txBody>
          <a:body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5" name="日期占位符 4"/>
          <p:cNvSpPr>
            <a:spLocks noGrp="1"/>
          </p:cNvSpPr>
          <p:nvPr>
            <p:ph type="dt" sz="half" idx="10"/>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fld id="{E34DBC0E-06DF-4452-B21C-13EF073AF063}" type="datetimeFigureOut">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t>2024/1/8</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7" name="灯片编号占位符 6"/>
          <p:cNvSpPr>
            <a:spLocks noGrp="1"/>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t>‹#›</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3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pPr fontAlgn="base"/>
            <a:r>
              <a:rPr lang="zh-CN" altLang="en-US" strike="noStrike" noProof="1"/>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7" name="日期占位符 6"/>
          <p:cNvSpPr>
            <a:spLocks noGrp="1"/>
          </p:cNvSpPr>
          <p:nvPr>
            <p:ph type="dt" sz="half" idx="10"/>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fld id="{E34DBC0E-06DF-4452-B21C-13EF073AF063}" type="datetimeFigureOut">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t>2024/1/8</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8" name="页脚占位符 7"/>
          <p:cNvSpPr>
            <a:spLocks noGrp="1"/>
          </p:cNvSpPr>
          <p:nvPr>
            <p:ph type="ftr" sz="quarter" idx="11"/>
          </p:nvPr>
        </p:nvSpPr>
        <p:spPr/>
        <p:txBody>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9" name="灯片编号占位符 8"/>
          <p:cNvSpPr>
            <a:spLocks noGrp="1"/>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t>‹#›</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4" name="内容占位符 3"/>
          <p:cNvSpPr>
            <a:spLocks noGrp="1"/>
          </p:cNvSpPr>
          <p:nvPr>
            <p:ph sz="half" idx="2"/>
          </p:nvPr>
        </p:nvSpPr>
        <p:spPr>
          <a:xfrm>
            <a:off x="6172200" y="1825625"/>
            <a:ext cx="5181600" cy="4351338"/>
          </a:xfrm>
        </p:spPr>
        <p:txBody>
          <a:body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5" name="日期占位符 4"/>
          <p:cNvSpPr>
            <a:spLocks noGrp="1"/>
          </p:cNvSpPr>
          <p:nvPr>
            <p:ph type="dt" sz="half" idx="10"/>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fld id="{E34DBC0E-06DF-4452-B21C-13EF073AF063}" type="datetimeFigureOut">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t>2024/1/8</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7" name="灯片编号占位符 6"/>
          <p:cNvSpPr>
            <a:spLocks noGrp="1"/>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t>‹#›</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4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p>
        </p:txBody>
      </p:sp>
      <p:sp>
        <p:nvSpPr>
          <p:cNvPr id="3" name="日期占位符 2"/>
          <p:cNvSpPr>
            <a:spLocks noGrp="1"/>
          </p:cNvSpPr>
          <p:nvPr>
            <p:ph type="dt" sz="half" idx="10"/>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fld id="{E34DBC0E-06DF-4452-B21C-13EF073AF063}" type="datetimeFigureOut">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t>2024/1/8</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4" name="页脚占位符 3"/>
          <p:cNvSpPr>
            <a:spLocks noGrp="1"/>
          </p:cNvSpPr>
          <p:nvPr>
            <p:ph type="ftr" sz="quarter" idx="11"/>
          </p:nvPr>
        </p:nvSpPr>
        <p:spPr/>
        <p:txBody>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5" name="灯片编号占位符 4"/>
          <p:cNvSpPr>
            <a:spLocks noGrp="1"/>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t>‹#›</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4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fld id="{E34DBC0E-06DF-4452-B21C-13EF073AF063}" type="datetimeFigureOut">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t>2024/1/8</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4" name="灯片编号占位符 3"/>
          <p:cNvSpPr>
            <a:spLocks noGrp="1"/>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t>‹#›</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内容与标题">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fld id="{E34DBC0E-06DF-4452-B21C-13EF073AF063}" type="datetimeFigureOut">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t>2024/1/8</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4" name="灯片编号占位符 3"/>
          <p:cNvSpPr>
            <a:spLocks noGrp="1"/>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t>‹#›</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fld id="{E34DBC0E-06DF-4452-B21C-13EF073AF063}" type="datetimeFigureOut">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t>2024/1/8</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4" name="灯片编号占位符 3"/>
          <p:cNvSpPr>
            <a:spLocks noGrp="1"/>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t>‹#›</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标题和竖排文字">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fld id="{E34DBC0E-06DF-4452-B21C-13EF073AF063}" type="datetimeFigureOut">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t>2024/1/8</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4" name="灯片编号占位符 3"/>
          <p:cNvSpPr>
            <a:spLocks noGrp="1"/>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t>‹#›</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垂直排列标题与&#10;文本">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fld id="{E34DBC0E-06DF-4452-B21C-13EF073AF063}" type="datetimeFigureOut">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t>2024/1/8</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4" name="灯片编号占位符 3"/>
          <p:cNvSpPr>
            <a:spLocks noGrp="1"/>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t>‹#›</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46.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pPr fontAlgn="base"/>
            <a:r>
              <a:rPr lang="zh-CN" altLang="en-US" strike="noStrike" noProof="1"/>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fontAlgn="base"/>
            <a:r>
              <a:rPr lang="zh-CN" altLang="en-US" strike="noStrike" noProof="1"/>
              <a:t>单击此处编辑母版副标题样式</a:t>
            </a:r>
          </a:p>
        </p:txBody>
      </p:sp>
      <p:sp>
        <p:nvSpPr>
          <p:cNvPr id="4" name="日期占位符 3"/>
          <p:cNvSpPr>
            <a:spLocks noGrp="1"/>
          </p:cNvSpPr>
          <p:nvPr>
            <p:ph type="dt" sz="half" idx="10"/>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fld id="{E34DBC0E-06DF-4452-B21C-13EF073AF063}" type="datetimeFigureOut">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t>2024/1/8</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t>‹#›</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47.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p>
        </p:txBody>
      </p:sp>
      <p:sp>
        <p:nvSpPr>
          <p:cNvPr id="3" name="内容占位符 2"/>
          <p:cNvSpPr>
            <a:spLocks noGrp="1"/>
          </p:cNvSpPr>
          <p:nvPr>
            <p:ph idx="1"/>
          </p:nvPr>
        </p:nvSpPr>
        <p:spPr/>
        <p:txBody>
          <a:body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4" name="日期占位符 3"/>
          <p:cNvSpPr>
            <a:spLocks noGrp="1"/>
          </p:cNvSpPr>
          <p:nvPr>
            <p:ph type="dt" sz="half" idx="10"/>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fld id="{E34DBC0E-06DF-4452-B21C-13EF073AF063}" type="datetimeFigureOut">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t>2024/1/8</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t>‹#›</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4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pPr fontAlgn="base"/>
            <a:r>
              <a:rPr lang="zh-CN" altLang="en-US" strike="noStrike" noProof="1"/>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fontAlgn="base"/>
            <a:r>
              <a:rPr lang="zh-CN" altLang="en-US" strike="noStrike" noProof="1"/>
              <a:t>单击此处编辑母版文本样式</a:t>
            </a:r>
          </a:p>
        </p:txBody>
      </p:sp>
      <p:sp>
        <p:nvSpPr>
          <p:cNvPr id="4" name="日期占位符 3"/>
          <p:cNvSpPr>
            <a:spLocks noGrp="1"/>
          </p:cNvSpPr>
          <p:nvPr>
            <p:ph type="dt" sz="half" idx="10"/>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fld id="{E34DBC0E-06DF-4452-B21C-13EF073AF063}" type="datetimeFigureOut">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t>2024/1/8</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t>‹#›</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49.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4" name="内容占位符 3"/>
          <p:cNvSpPr>
            <a:spLocks noGrp="1"/>
          </p:cNvSpPr>
          <p:nvPr>
            <p:ph sz="half" idx="2"/>
          </p:nvPr>
        </p:nvSpPr>
        <p:spPr>
          <a:xfrm>
            <a:off x="6172200" y="1825625"/>
            <a:ext cx="5181600" cy="4351338"/>
          </a:xfrm>
        </p:spPr>
        <p:txBody>
          <a:body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5" name="日期占位符 4"/>
          <p:cNvSpPr>
            <a:spLocks noGrp="1"/>
          </p:cNvSpPr>
          <p:nvPr>
            <p:ph type="dt" sz="half" idx="10"/>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fld id="{E34DBC0E-06DF-4452-B21C-13EF073AF063}" type="datetimeFigureOut">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t>2024/1/8</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7" name="灯片编号占位符 6"/>
          <p:cNvSpPr>
            <a:spLocks noGrp="1"/>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t>‹#›</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pPr fontAlgn="base"/>
            <a:r>
              <a:rPr lang="zh-CN" altLang="en-US" strike="noStrike" noProof="1"/>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7" name="日期占位符 6"/>
          <p:cNvSpPr>
            <a:spLocks noGrp="1"/>
          </p:cNvSpPr>
          <p:nvPr>
            <p:ph type="dt" sz="half" idx="10"/>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fld id="{E34DBC0E-06DF-4452-B21C-13EF073AF063}" type="datetimeFigureOut">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t>2024/1/8</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8" name="页脚占位符 7"/>
          <p:cNvSpPr>
            <a:spLocks noGrp="1"/>
          </p:cNvSpPr>
          <p:nvPr>
            <p:ph type="ftr" sz="quarter" idx="11"/>
          </p:nvPr>
        </p:nvSpPr>
        <p:spPr/>
        <p:txBody>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9" name="灯片编号占位符 8"/>
          <p:cNvSpPr>
            <a:spLocks noGrp="1"/>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t>‹#›</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50.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pPr fontAlgn="base"/>
            <a:r>
              <a:rPr lang="zh-CN" altLang="en-US" strike="noStrike" noProof="1"/>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7" name="日期占位符 6"/>
          <p:cNvSpPr>
            <a:spLocks noGrp="1"/>
          </p:cNvSpPr>
          <p:nvPr>
            <p:ph type="dt" sz="half" idx="10"/>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fld id="{E34DBC0E-06DF-4452-B21C-13EF073AF063}" type="datetimeFigureOut">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t>2024/1/8</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8" name="页脚占位符 7"/>
          <p:cNvSpPr>
            <a:spLocks noGrp="1"/>
          </p:cNvSpPr>
          <p:nvPr>
            <p:ph type="ftr" sz="quarter" idx="11"/>
          </p:nvPr>
        </p:nvSpPr>
        <p:spPr/>
        <p:txBody>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9" name="灯片编号占位符 8"/>
          <p:cNvSpPr>
            <a:spLocks noGrp="1"/>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t>‹#›</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5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p>
        </p:txBody>
      </p:sp>
      <p:sp>
        <p:nvSpPr>
          <p:cNvPr id="3" name="日期占位符 2"/>
          <p:cNvSpPr>
            <a:spLocks noGrp="1"/>
          </p:cNvSpPr>
          <p:nvPr>
            <p:ph type="dt" sz="half" idx="10"/>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fld id="{E34DBC0E-06DF-4452-B21C-13EF073AF063}" type="datetimeFigureOut">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t>2024/1/8</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4" name="页脚占位符 3"/>
          <p:cNvSpPr>
            <a:spLocks noGrp="1"/>
          </p:cNvSpPr>
          <p:nvPr>
            <p:ph type="ftr" sz="quarter" idx="11"/>
          </p:nvPr>
        </p:nvSpPr>
        <p:spPr/>
        <p:txBody>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5" name="灯片编号占位符 4"/>
          <p:cNvSpPr>
            <a:spLocks noGrp="1"/>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t>‹#›</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5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fld id="{E34DBC0E-06DF-4452-B21C-13EF073AF063}" type="datetimeFigureOut">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t>2024/1/8</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4" name="灯片编号占位符 3"/>
          <p:cNvSpPr>
            <a:spLocks noGrp="1"/>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t>‹#›</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内容与标题">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fld id="{E34DBC0E-06DF-4452-B21C-13EF073AF063}" type="datetimeFigureOut">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t>2024/1/8</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4" name="灯片编号占位符 3"/>
          <p:cNvSpPr>
            <a:spLocks noGrp="1"/>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t>‹#›</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fld id="{E34DBC0E-06DF-4452-B21C-13EF073AF063}" type="datetimeFigureOut">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t>2024/1/8</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4" name="灯片编号占位符 3"/>
          <p:cNvSpPr>
            <a:spLocks noGrp="1"/>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t>‹#›</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标题和竖排文字">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fld id="{E34DBC0E-06DF-4452-B21C-13EF073AF063}" type="datetimeFigureOut">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t>2024/1/8</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4" name="灯片编号占位符 3"/>
          <p:cNvSpPr>
            <a:spLocks noGrp="1"/>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t>‹#›</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垂直排列标题与&#10;文本">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fld id="{E34DBC0E-06DF-4452-B21C-13EF073AF063}" type="datetimeFigureOut">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t>2024/1/8</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4" name="灯片编号占位符 3"/>
          <p:cNvSpPr>
            <a:spLocks noGrp="1"/>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t>‹#›</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57.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pPr fontAlgn="base"/>
            <a:r>
              <a:rPr lang="zh-CN" altLang="en-US" strike="noStrike" noProof="1"/>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fontAlgn="base"/>
            <a:r>
              <a:rPr lang="zh-CN" altLang="en-US" strike="noStrike" noProof="1"/>
              <a:t>单击此处编辑母版副标题样式</a:t>
            </a:r>
          </a:p>
        </p:txBody>
      </p:sp>
      <p:sp>
        <p:nvSpPr>
          <p:cNvPr id="4" name="日期占位符 3"/>
          <p:cNvSpPr>
            <a:spLocks noGrp="1"/>
          </p:cNvSpPr>
          <p:nvPr>
            <p:ph type="dt" sz="half" idx="10"/>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fld id="{E34DBC0E-06DF-4452-B21C-13EF073AF063}" type="datetimeFigureOut">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t>2024/1/8</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t>‹#›</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58.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p>
        </p:txBody>
      </p:sp>
      <p:sp>
        <p:nvSpPr>
          <p:cNvPr id="3" name="内容占位符 2"/>
          <p:cNvSpPr>
            <a:spLocks noGrp="1"/>
          </p:cNvSpPr>
          <p:nvPr>
            <p:ph idx="1"/>
          </p:nvPr>
        </p:nvSpPr>
        <p:spPr/>
        <p:txBody>
          <a:body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4" name="日期占位符 3"/>
          <p:cNvSpPr>
            <a:spLocks noGrp="1"/>
          </p:cNvSpPr>
          <p:nvPr>
            <p:ph type="dt" sz="half" idx="10"/>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fld id="{E34DBC0E-06DF-4452-B21C-13EF073AF063}" type="datetimeFigureOut">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t>2024/1/8</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t>‹#›</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59.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pPr fontAlgn="base"/>
            <a:r>
              <a:rPr lang="zh-CN" altLang="en-US" strike="noStrike" noProof="1"/>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fontAlgn="base"/>
            <a:r>
              <a:rPr lang="zh-CN" altLang="en-US" strike="noStrike" noProof="1"/>
              <a:t>单击此处编辑母版文本样式</a:t>
            </a:r>
          </a:p>
        </p:txBody>
      </p:sp>
      <p:sp>
        <p:nvSpPr>
          <p:cNvPr id="4" name="日期占位符 3"/>
          <p:cNvSpPr>
            <a:spLocks noGrp="1"/>
          </p:cNvSpPr>
          <p:nvPr>
            <p:ph type="dt" sz="half" idx="10"/>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fld id="{E34DBC0E-06DF-4452-B21C-13EF073AF063}" type="datetimeFigureOut">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t>2024/1/8</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t>‹#›</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p>
        </p:txBody>
      </p:sp>
      <p:sp>
        <p:nvSpPr>
          <p:cNvPr id="3" name="日期占位符 2"/>
          <p:cNvSpPr>
            <a:spLocks noGrp="1"/>
          </p:cNvSpPr>
          <p:nvPr>
            <p:ph type="dt" sz="half" idx="10"/>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fld id="{E34DBC0E-06DF-4452-B21C-13EF073AF063}" type="datetimeFigureOut">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t>2024/1/8</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4" name="页脚占位符 3"/>
          <p:cNvSpPr>
            <a:spLocks noGrp="1"/>
          </p:cNvSpPr>
          <p:nvPr>
            <p:ph type="ftr" sz="quarter" idx="11"/>
          </p:nvPr>
        </p:nvSpPr>
        <p:spPr/>
        <p:txBody>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5" name="灯片编号占位符 4"/>
          <p:cNvSpPr>
            <a:spLocks noGrp="1"/>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t>‹#›</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60.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4" name="内容占位符 3"/>
          <p:cNvSpPr>
            <a:spLocks noGrp="1"/>
          </p:cNvSpPr>
          <p:nvPr>
            <p:ph sz="half" idx="2"/>
          </p:nvPr>
        </p:nvSpPr>
        <p:spPr>
          <a:xfrm>
            <a:off x="6172200" y="1825625"/>
            <a:ext cx="5181600" cy="4351338"/>
          </a:xfrm>
        </p:spPr>
        <p:txBody>
          <a:body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5" name="日期占位符 4"/>
          <p:cNvSpPr>
            <a:spLocks noGrp="1"/>
          </p:cNvSpPr>
          <p:nvPr>
            <p:ph type="dt" sz="half" idx="10"/>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fld id="{E34DBC0E-06DF-4452-B21C-13EF073AF063}" type="datetimeFigureOut">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t>2024/1/8</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7" name="灯片编号占位符 6"/>
          <p:cNvSpPr>
            <a:spLocks noGrp="1"/>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t>‹#›</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61.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pPr fontAlgn="base"/>
            <a:r>
              <a:rPr lang="zh-CN" altLang="en-US" strike="noStrike" noProof="1"/>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7" name="日期占位符 6"/>
          <p:cNvSpPr>
            <a:spLocks noGrp="1"/>
          </p:cNvSpPr>
          <p:nvPr>
            <p:ph type="dt" sz="half" idx="10"/>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fld id="{E34DBC0E-06DF-4452-B21C-13EF073AF063}" type="datetimeFigureOut">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t>2024/1/8</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8" name="页脚占位符 7"/>
          <p:cNvSpPr>
            <a:spLocks noGrp="1"/>
          </p:cNvSpPr>
          <p:nvPr>
            <p:ph type="ftr" sz="quarter" idx="11"/>
          </p:nvPr>
        </p:nvSpPr>
        <p:spPr/>
        <p:txBody>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9" name="灯片编号占位符 8"/>
          <p:cNvSpPr>
            <a:spLocks noGrp="1"/>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t>‹#›</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62.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p>
        </p:txBody>
      </p:sp>
      <p:sp>
        <p:nvSpPr>
          <p:cNvPr id="3" name="日期占位符 2"/>
          <p:cNvSpPr>
            <a:spLocks noGrp="1"/>
          </p:cNvSpPr>
          <p:nvPr>
            <p:ph type="dt" sz="half" idx="10"/>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fld id="{E34DBC0E-06DF-4452-B21C-13EF073AF063}" type="datetimeFigureOut">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t>2024/1/8</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4" name="页脚占位符 3"/>
          <p:cNvSpPr>
            <a:spLocks noGrp="1"/>
          </p:cNvSpPr>
          <p:nvPr>
            <p:ph type="ftr" sz="quarter" idx="11"/>
          </p:nvPr>
        </p:nvSpPr>
        <p:spPr/>
        <p:txBody>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5" name="灯片编号占位符 4"/>
          <p:cNvSpPr>
            <a:spLocks noGrp="1"/>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t>‹#›</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6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fld id="{E34DBC0E-06DF-4452-B21C-13EF073AF063}" type="datetimeFigureOut">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t>2024/1/8</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4" name="灯片编号占位符 3"/>
          <p:cNvSpPr>
            <a:spLocks noGrp="1"/>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t>‹#›</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内容与标题">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fld id="{E34DBC0E-06DF-4452-B21C-13EF073AF063}" type="datetimeFigureOut">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t>2024/1/8</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4" name="灯片编号占位符 3"/>
          <p:cNvSpPr>
            <a:spLocks noGrp="1"/>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t>‹#›</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fld id="{E34DBC0E-06DF-4452-B21C-13EF073AF063}" type="datetimeFigureOut">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t>2024/1/8</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4" name="灯片编号占位符 3"/>
          <p:cNvSpPr>
            <a:spLocks noGrp="1"/>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t>‹#›</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标题和竖排文字">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fld id="{E34DBC0E-06DF-4452-B21C-13EF073AF063}" type="datetimeFigureOut">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t>2024/1/8</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4" name="灯片编号占位符 3"/>
          <p:cNvSpPr>
            <a:spLocks noGrp="1"/>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t>‹#›</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垂直排列标题与&#10;文本">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fld id="{E34DBC0E-06DF-4452-B21C-13EF073AF063}" type="datetimeFigureOut">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t>2024/1/8</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4" name="灯片编号占位符 3"/>
          <p:cNvSpPr>
            <a:spLocks noGrp="1"/>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t>‹#›</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封面页">
    <p:spTree>
      <p:nvGrpSpPr>
        <p:cNvPr id="1" name=""/>
        <p:cNvGrpSpPr/>
        <p:nvPr/>
      </p:nvGrpSpPr>
      <p:grpSpPr>
        <a:xfrm>
          <a:off x="0" y="0"/>
          <a:ext cx="0" cy="0"/>
          <a:chOff x="0" y="0"/>
          <a:chExt cx="0" cy="0"/>
        </a:xfrm>
      </p:grpSpPr>
    </p:spTree>
  </p:cSld>
  <p:clrMapOvr>
    <a:masterClrMapping/>
  </p:clrMapOvr>
  <p:hf hdr="0" ftr="0" dt="0"/>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目录页">
    <p:spTree>
      <p:nvGrpSpPr>
        <p:cNvPr id="1" name=""/>
        <p:cNvGrpSpPr/>
        <p:nvPr/>
      </p:nvGrpSpPr>
      <p:grpSpPr>
        <a:xfrm>
          <a:off x="0" y="0"/>
          <a:ext cx="0" cy="0"/>
          <a:chOff x="0" y="0"/>
          <a:chExt cx="0" cy="0"/>
        </a:xfrm>
      </p:grpSpPr>
    </p:spTree>
  </p:cSld>
  <p:clrMapOvr>
    <a:masterClrMapping/>
  </p:clrMapOvr>
  <p:hf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fld id="{E34DBC0E-06DF-4452-B21C-13EF073AF063}" type="datetimeFigureOut">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t>2024/1/8</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4" name="灯片编号占位符 3"/>
          <p:cNvSpPr>
            <a:spLocks noGrp="1"/>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t>‹#›</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过渡页">
    <p:spTree>
      <p:nvGrpSpPr>
        <p:cNvPr id="1" name=""/>
        <p:cNvGrpSpPr/>
        <p:nvPr/>
      </p:nvGrpSpPr>
      <p:grpSpPr>
        <a:xfrm>
          <a:off x="0" y="0"/>
          <a:ext cx="0" cy="0"/>
          <a:chOff x="0" y="0"/>
          <a:chExt cx="0" cy="0"/>
        </a:xfrm>
      </p:grpSpPr>
    </p:spTree>
  </p:cSld>
  <p:clrMapOvr>
    <a:masterClrMapping/>
  </p:clrMapOvr>
  <p:hf hdr="0" ftr="0" dt="0"/>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内容页">
    <p:spTree>
      <p:nvGrpSpPr>
        <p:cNvPr id="1" name=""/>
        <p:cNvGrpSpPr/>
        <p:nvPr/>
      </p:nvGrpSpPr>
      <p:grpSpPr>
        <a:xfrm>
          <a:off x="0" y="0"/>
          <a:ext cx="0" cy="0"/>
          <a:chOff x="0" y="0"/>
          <a:chExt cx="0" cy="0"/>
        </a:xfrm>
      </p:grpSpPr>
      <p:pic>
        <p:nvPicPr>
          <p:cNvPr id="10" name="图片 9"/>
          <p:cNvPicPr>
            <a:picLocks noChangeAspect="1"/>
          </p:cNvPicPr>
          <p:nvPr userDrawn="1"/>
        </p:nvPicPr>
        <p:blipFill rotWithShape="1">
          <a:blip r:embed="rId2"/>
          <a:srcRect l="2041" t="82463" r="2041" b="11497"/>
          <a:stretch>
            <a:fillRect/>
          </a:stretch>
        </p:blipFill>
        <p:spPr>
          <a:xfrm flipV="1">
            <a:off x="0" y="0"/>
            <a:ext cx="12192000" cy="805911"/>
          </a:xfrm>
          <a:custGeom>
            <a:avLst/>
            <a:gdLst>
              <a:gd name="connsiteX0" fmla="*/ 0 w 12192000"/>
              <a:gd name="connsiteY0" fmla="*/ 431799 h 431799"/>
              <a:gd name="connsiteX1" fmla="*/ 12192000 w 12192000"/>
              <a:gd name="connsiteY1" fmla="*/ 431799 h 431799"/>
              <a:gd name="connsiteX2" fmla="*/ 12192000 w 12192000"/>
              <a:gd name="connsiteY2" fmla="*/ 0 h 431799"/>
              <a:gd name="connsiteX3" fmla="*/ 0 w 12192000"/>
              <a:gd name="connsiteY3" fmla="*/ 0 h 431799"/>
            </a:gdLst>
            <a:ahLst/>
            <a:cxnLst>
              <a:cxn ang="0">
                <a:pos x="connsiteX0" y="connsiteY0"/>
              </a:cxn>
              <a:cxn ang="0">
                <a:pos x="connsiteX1" y="connsiteY1"/>
              </a:cxn>
              <a:cxn ang="0">
                <a:pos x="connsiteX2" y="connsiteY2"/>
              </a:cxn>
              <a:cxn ang="0">
                <a:pos x="connsiteX3" y="connsiteY3"/>
              </a:cxn>
            </a:cxnLst>
            <a:rect l="l" t="t" r="r" b="b"/>
            <a:pathLst>
              <a:path w="12192000" h="431799">
                <a:moveTo>
                  <a:pt x="0" y="431799"/>
                </a:moveTo>
                <a:lnTo>
                  <a:pt x="12192000" y="431799"/>
                </a:lnTo>
                <a:lnTo>
                  <a:pt x="12192000" y="0"/>
                </a:lnTo>
                <a:lnTo>
                  <a:pt x="0" y="0"/>
                </a:lnTo>
                <a:close/>
              </a:path>
            </a:pathLst>
          </a:custGeom>
        </p:spPr>
      </p:pic>
      <p:sp>
        <p:nvSpPr>
          <p:cNvPr id="5" name="标题 4"/>
          <p:cNvSpPr>
            <a:spLocks noGrp="1"/>
          </p:cNvSpPr>
          <p:nvPr>
            <p:ph type="title"/>
          </p:nvPr>
        </p:nvSpPr>
        <p:spPr>
          <a:xfrm>
            <a:off x="937003" y="161894"/>
            <a:ext cx="6467475" cy="535531"/>
          </a:xfrm>
          <a:prstGeom prst="rect">
            <a:avLst/>
          </a:prstGeom>
        </p:spPr>
        <p:txBody>
          <a:bodyPr wrap="square" anchor="ctr" anchorCtr="0">
            <a:spAutoFit/>
          </a:bodyPr>
          <a:lstStyle>
            <a:lvl1pPr algn="l">
              <a:defRPr sz="3200" b="1" spc="30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defRPr>
            </a:lvl1pPr>
          </a:lstStyle>
          <a:p>
            <a:r>
              <a:rPr lang="zh-CN" altLang="en-US" dirty="0"/>
              <a:t>单击此处编辑母版标题样式</a:t>
            </a:r>
          </a:p>
        </p:txBody>
      </p:sp>
      <p:pic>
        <p:nvPicPr>
          <p:cNvPr id="4" name="图片 3"/>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420518" y="161894"/>
            <a:ext cx="547481" cy="535531"/>
          </a:xfrm>
          <a:prstGeom prst="rect">
            <a:avLst/>
          </a:prstGeom>
          <a:effectLst>
            <a:outerShdw blurRad="63500" sx="102000" sy="102000" algn="ctr" rotWithShape="0">
              <a:prstClr val="black">
                <a:alpha val="40000"/>
              </a:prstClr>
            </a:outerShdw>
          </a:effectLst>
        </p:spPr>
      </p:pic>
    </p:spTree>
  </p:cSld>
  <p:clrMapOvr>
    <a:masterClrMapping/>
  </p:clrMapOvr>
  <p:hf hdr="0" ftr="0" dt="0"/>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封底页">
    <p:spTree>
      <p:nvGrpSpPr>
        <p:cNvPr id="1" name=""/>
        <p:cNvGrpSpPr/>
        <p:nvPr/>
      </p:nvGrpSpPr>
      <p:grpSpPr>
        <a:xfrm>
          <a:off x="0" y="0"/>
          <a:ext cx="0" cy="0"/>
          <a:chOff x="0" y="0"/>
          <a:chExt cx="0" cy="0"/>
        </a:xfrm>
      </p:grpSpPr>
    </p:spTree>
  </p:cSld>
  <p:clrMapOvr>
    <a:masterClrMapping/>
  </p:clrMapOvr>
  <p:hf hdr="0" ftr="0" dt="0"/>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3_标题幻灯片">
    <p:spTree>
      <p:nvGrpSpPr>
        <p:cNvPr id="1" name=""/>
        <p:cNvGrpSpPr/>
        <p:nvPr/>
      </p:nvGrpSpPr>
      <p:grpSpPr>
        <a:xfrm>
          <a:off x="0" y="0"/>
          <a:ext cx="0" cy="0"/>
          <a:chOff x="0" y="0"/>
          <a:chExt cx="0" cy="0"/>
        </a:xfrm>
      </p:grpSpPr>
      <p:grpSp>
        <p:nvGrpSpPr>
          <p:cNvPr id="2" name="组合 1"/>
          <p:cNvGrpSpPr/>
          <p:nvPr userDrawn="1"/>
        </p:nvGrpSpPr>
        <p:grpSpPr>
          <a:xfrm>
            <a:off x="-600" y="0"/>
            <a:ext cx="12193200" cy="6858000"/>
            <a:chOff x="-600" y="0"/>
            <a:chExt cx="12193200" cy="6858000"/>
          </a:xfrm>
        </p:grpSpPr>
        <p:pic>
          <p:nvPicPr>
            <p:cNvPr id="3" name="图片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4268869"/>
              <a:ext cx="12192000" cy="2589131"/>
            </a:xfrm>
            <a:prstGeom prst="rect">
              <a:avLst/>
            </a:prstGeom>
          </p:spPr>
        </p:pic>
        <p:sp>
          <p:nvSpPr>
            <p:cNvPr id="4" name="矩形 3"/>
            <p:cNvSpPr/>
            <p:nvPr/>
          </p:nvSpPr>
          <p:spPr>
            <a:xfrm>
              <a:off x="-600" y="0"/>
              <a:ext cx="12193200" cy="6858000"/>
            </a:xfrm>
            <a:prstGeom prst="rect">
              <a:avLst/>
            </a:prstGeom>
            <a:solidFill>
              <a:srgbClr val="FEF4E8">
                <a:alpha val="7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宋体 CN Medium" panose="02020500000000000000" pitchFamily="18" charset="-122"/>
                <a:ea typeface="思源宋体 CN Medium" panose="02020500000000000000" pitchFamily="18" charset="-122"/>
                <a:cs typeface="Calibri" panose="020F0502020204030204"/>
              </a:endParaRPr>
            </a:p>
          </p:txBody>
        </p:sp>
      </p:grpSp>
      <p:sp>
        <p:nvSpPr>
          <p:cNvPr id="5" name="矩形 4"/>
          <p:cNvSpPr/>
          <p:nvPr userDrawn="1"/>
        </p:nvSpPr>
        <p:spPr>
          <a:xfrm>
            <a:off x="-600" y="0"/>
            <a:ext cx="121932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宋体 CN Medium" panose="02020500000000000000" pitchFamily="18" charset="-122"/>
              <a:ea typeface="思源宋体 CN Medium" panose="02020500000000000000" pitchFamily="18" charset="-122"/>
              <a:cs typeface="Calibri" panose="020F0502020204030204"/>
            </a:endParaRPr>
          </a:p>
        </p:txBody>
      </p:sp>
      <p:grpSp>
        <p:nvGrpSpPr>
          <p:cNvPr id="6" name="组合 5"/>
          <p:cNvGrpSpPr/>
          <p:nvPr userDrawn="1"/>
        </p:nvGrpSpPr>
        <p:grpSpPr>
          <a:xfrm>
            <a:off x="1109678" y="1426808"/>
            <a:ext cx="9972644" cy="4004385"/>
            <a:chOff x="1117424" y="1227345"/>
            <a:chExt cx="7378576" cy="4004385"/>
          </a:xfrm>
        </p:grpSpPr>
        <p:sp>
          <p:nvSpPr>
            <p:cNvPr id="7" name="Text Placeholder 3"/>
            <p:cNvSpPr txBox="1"/>
            <p:nvPr userDrawn="1"/>
          </p:nvSpPr>
          <p:spPr>
            <a:xfrm>
              <a:off x="2235163" y="1227345"/>
              <a:ext cx="4932874" cy="333192"/>
            </a:xfrm>
            <a:prstGeom prst="rect">
              <a:avLst/>
            </a:prstGeom>
          </p:spPr>
          <p:txBody>
            <a:bodyPr vert="horz" lIns="0" tIns="40504" rIns="0" bIns="40504" anchor="t"/>
            <a:lstStyle>
              <a:lvl1pPr marL="0" indent="0" algn="ctr" defTabSz="404495" rtl="0" eaLnBrk="1" latinLnBrk="0" hangingPunct="1">
                <a:lnSpc>
                  <a:spcPct val="100000"/>
                </a:lnSpc>
                <a:spcBef>
                  <a:spcPts val="0"/>
                </a:spcBef>
                <a:spcAft>
                  <a:spcPts val="0"/>
                </a:spcAft>
                <a:buFont typeface="Arial" panose="020B0604020202020204"/>
                <a:buNone/>
                <a:defRPr sz="1500" b="0" kern="1200">
                  <a:solidFill>
                    <a:schemeClr val="accent3"/>
                  </a:solidFill>
                  <a:latin typeface="Lato Light"/>
                  <a:ea typeface="+mn-ea"/>
                  <a:cs typeface="Lato Light"/>
                </a:defRPr>
              </a:lvl1pPr>
              <a:lvl2pPr marL="658495" indent="-253365" algn="l" defTabSz="404495" rtl="0" eaLnBrk="1" latinLnBrk="0" hangingPunct="1">
                <a:spcBef>
                  <a:spcPct val="20000"/>
                </a:spcBef>
                <a:buFont typeface="Arial" panose="020B0604020202020204"/>
                <a:buChar char="–"/>
                <a:defRPr sz="2500" kern="1200">
                  <a:solidFill>
                    <a:schemeClr val="tx1"/>
                  </a:solidFill>
                  <a:latin typeface="+mn-lt"/>
                  <a:ea typeface="+mn-ea"/>
                  <a:cs typeface="+mn-cs"/>
                </a:defRPr>
              </a:lvl2pPr>
              <a:lvl3pPr marL="1012825" indent="-202565" algn="l" defTabSz="404495" rtl="0" eaLnBrk="1" latinLnBrk="0" hangingPunct="1">
                <a:spcBef>
                  <a:spcPct val="20000"/>
                </a:spcBef>
                <a:buFont typeface="Arial" panose="020B0604020202020204"/>
                <a:buChar char="•"/>
                <a:defRPr sz="2100" kern="1200">
                  <a:solidFill>
                    <a:schemeClr val="tx1"/>
                  </a:solidFill>
                  <a:latin typeface="+mn-lt"/>
                  <a:ea typeface="+mn-ea"/>
                  <a:cs typeface="+mn-cs"/>
                </a:defRPr>
              </a:lvl3pPr>
              <a:lvl4pPr marL="1417320" indent="-202565" algn="l" defTabSz="404495" rtl="0" eaLnBrk="1" latinLnBrk="0" hangingPunct="1">
                <a:spcBef>
                  <a:spcPct val="20000"/>
                </a:spcBef>
                <a:buFont typeface="Arial" panose="020B0604020202020204"/>
                <a:buChar char="–"/>
                <a:defRPr sz="1800" kern="1200">
                  <a:solidFill>
                    <a:schemeClr val="tx1"/>
                  </a:solidFill>
                  <a:latin typeface="+mn-lt"/>
                  <a:ea typeface="+mn-ea"/>
                  <a:cs typeface="+mn-cs"/>
                </a:defRPr>
              </a:lvl4pPr>
              <a:lvl5pPr marL="1822450" indent="-202565" algn="l" defTabSz="404495" rtl="0" eaLnBrk="1" latinLnBrk="0" hangingPunct="1">
                <a:spcBef>
                  <a:spcPct val="20000"/>
                </a:spcBef>
                <a:buFont typeface="Arial" panose="020B0604020202020204"/>
                <a:buChar char="»"/>
                <a:defRPr sz="1800" kern="1200">
                  <a:solidFill>
                    <a:schemeClr val="tx1"/>
                  </a:solidFill>
                  <a:latin typeface="+mn-lt"/>
                  <a:ea typeface="+mn-ea"/>
                  <a:cs typeface="+mn-cs"/>
                </a:defRPr>
              </a:lvl5pPr>
              <a:lvl6pPr marL="2227580" indent="-202565" algn="l" defTabSz="404495" rtl="0" eaLnBrk="1" latinLnBrk="0" hangingPunct="1">
                <a:spcBef>
                  <a:spcPct val="20000"/>
                </a:spcBef>
                <a:buFont typeface="Arial" panose="020B0604020202020204"/>
                <a:buChar char="•"/>
                <a:defRPr sz="1800" kern="1200">
                  <a:solidFill>
                    <a:schemeClr val="tx1"/>
                  </a:solidFill>
                  <a:latin typeface="+mn-lt"/>
                  <a:ea typeface="+mn-ea"/>
                  <a:cs typeface="+mn-cs"/>
                </a:defRPr>
              </a:lvl6pPr>
              <a:lvl7pPr marL="2632710" indent="-202565" algn="l" defTabSz="404495" rtl="0" eaLnBrk="1" latinLnBrk="0" hangingPunct="1">
                <a:spcBef>
                  <a:spcPct val="20000"/>
                </a:spcBef>
                <a:buFont typeface="Arial" panose="020B0604020202020204"/>
                <a:buChar char="•"/>
                <a:defRPr sz="1800" kern="1200">
                  <a:solidFill>
                    <a:schemeClr val="tx1"/>
                  </a:solidFill>
                  <a:latin typeface="+mn-lt"/>
                  <a:ea typeface="+mn-ea"/>
                  <a:cs typeface="+mn-cs"/>
                </a:defRPr>
              </a:lvl7pPr>
              <a:lvl8pPr marL="3037840" indent="-202565" algn="l" defTabSz="404495" rtl="0" eaLnBrk="1" latinLnBrk="0" hangingPunct="1">
                <a:spcBef>
                  <a:spcPct val="20000"/>
                </a:spcBef>
                <a:buFont typeface="Arial" panose="020B0604020202020204"/>
                <a:buChar char="•"/>
                <a:defRPr sz="1800" kern="1200">
                  <a:solidFill>
                    <a:schemeClr val="tx1"/>
                  </a:solidFill>
                  <a:latin typeface="+mn-lt"/>
                  <a:ea typeface="+mn-ea"/>
                  <a:cs typeface="+mn-cs"/>
                </a:defRPr>
              </a:lvl8pPr>
              <a:lvl9pPr marL="3442970" indent="-202565" algn="l" defTabSz="404495" rtl="0" eaLnBrk="1" latinLnBrk="0" hangingPunct="1">
                <a:spcBef>
                  <a:spcPct val="20000"/>
                </a:spcBef>
                <a:buFont typeface="Arial" panose="020B0604020202020204"/>
                <a:buChar char="•"/>
                <a:defRPr sz="1800" kern="1200">
                  <a:solidFill>
                    <a:schemeClr val="tx1"/>
                  </a:solidFill>
                  <a:latin typeface="+mn-lt"/>
                  <a:ea typeface="+mn-ea"/>
                  <a:cs typeface="+mn-cs"/>
                </a:defRPr>
              </a:lvl9pPr>
            </a:lstStyle>
            <a:p>
              <a:pPr marL="0" marR="0" lvl="0" indent="0" algn="ctr" defTabSz="404495" rtl="0" eaLnBrk="1" fontAlgn="auto" latinLnBrk="0" hangingPunct="1">
                <a:lnSpc>
                  <a:spcPct val="100000"/>
                </a:lnSpc>
                <a:spcBef>
                  <a:spcPts val="0"/>
                </a:spcBef>
                <a:spcAft>
                  <a:spcPts val="0"/>
                </a:spcAft>
                <a:buClrTx/>
                <a:buSzTx/>
                <a:buFont typeface="Arial" panose="020B0604020202020204"/>
                <a:buNone/>
                <a:defRPr/>
              </a:pPr>
              <a:r>
                <a:rPr kumimoji="0" lang="en-US" sz="2000" b="1" i="0" u="none" strike="noStrike" kern="1200" cap="none" spc="0" normalizeH="0" baseline="0" noProof="0" dirty="0" err="1">
                  <a:ln>
                    <a:noFill/>
                  </a:ln>
                  <a:solidFill>
                    <a:srgbClr val="FFFFFF"/>
                  </a:solidFill>
                  <a:effectLst/>
                  <a:uLnTx/>
                  <a:uFillTx/>
                  <a:latin typeface="思源宋体 CN SemiBold" panose="02020600000000000000" pitchFamily="18" charset="-122"/>
                  <a:ea typeface="思源宋体 CN SemiBold" panose="02020600000000000000" pitchFamily="18" charset="-122"/>
                  <a:cs typeface="+mn-ea"/>
                  <a:sym typeface="+mn-lt"/>
                </a:rPr>
                <a:t>感谢您支持原创设计事业，支持设计版权产品</a:t>
              </a:r>
              <a:r>
                <a:rPr kumimoji="0" lang="en-US" sz="2000" b="1" i="0" u="none" strike="noStrike" kern="1200" cap="none" spc="0" normalizeH="0" baseline="0" noProof="0" dirty="0">
                  <a:ln>
                    <a:noFill/>
                  </a:ln>
                  <a:solidFill>
                    <a:srgbClr val="FFFFFF"/>
                  </a:solidFill>
                  <a:effectLst/>
                  <a:uLnTx/>
                  <a:uFillTx/>
                  <a:latin typeface="思源宋体 CN SemiBold" panose="02020600000000000000" pitchFamily="18" charset="-122"/>
                  <a:ea typeface="思源宋体 CN SemiBold" panose="02020600000000000000" pitchFamily="18" charset="-122"/>
                  <a:cs typeface="+mn-ea"/>
                  <a:sym typeface="+mn-lt"/>
                </a:rPr>
                <a:t>！</a:t>
              </a:r>
            </a:p>
          </p:txBody>
        </p:sp>
        <p:sp>
          <p:nvSpPr>
            <p:cNvPr id="8" name="Text Placeholder 4"/>
            <p:cNvSpPr txBox="1"/>
            <p:nvPr userDrawn="1"/>
          </p:nvSpPr>
          <p:spPr>
            <a:xfrm>
              <a:off x="1117424" y="1887820"/>
              <a:ext cx="7378576" cy="3343910"/>
            </a:xfrm>
            <a:prstGeom prst="rect">
              <a:avLst/>
            </a:prstGeom>
          </p:spPr>
          <p:txBody>
            <a:bodyPr vert="horz" lIns="0" tIns="0" rIns="0" bIns="0" anchor="t"/>
            <a:lstStyle>
              <a:lvl1pPr marL="0" indent="0" algn="ctr" defTabSz="404495" rtl="0" eaLnBrk="1" latinLnBrk="0" hangingPunct="1">
                <a:lnSpc>
                  <a:spcPct val="130000"/>
                </a:lnSpc>
                <a:spcBef>
                  <a:spcPct val="20000"/>
                </a:spcBef>
                <a:buFont typeface="Arial" panose="020B0604020202020204"/>
                <a:buNone/>
                <a:defRPr sz="1200" kern="1200">
                  <a:solidFill>
                    <a:schemeClr val="tx1">
                      <a:lumMod val="50000"/>
                      <a:lumOff val="50000"/>
                    </a:schemeClr>
                  </a:solidFill>
                  <a:latin typeface="Lato Regular"/>
                  <a:ea typeface="+mn-ea"/>
                  <a:cs typeface="Lato Regular"/>
                </a:defRPr>
              </a:lvl1pPr>
              <a:lvl2pPr marL="658495" indent="-253365" algn="l" defTabSz="404495" rtl="0" eaLnBrk="1" latinLnBrk="0" hangingPunct="1">
                <a:spcBef>
                  <a:spcPct val="20000"/>
                </a:spcBef>
                <a:buFont typeface="Arial" panose="020B0604020202020204"/>
                <a:buChar char="–"/>
                <a:defRPr sz="2500" kern="1200">
                  <a:solidFill>
                    <a:schemeClr val="tx1"/>
                  </a:solidFill>
                  <a:latin typeface="+mn-lt"/>
                  <a:ea typeface="+mn-ea"/>
                  <a:cs typeface="+mn-cs"/>
                </a:defRPr>
              </a:lvl2pPr>
              <a:lvl3pPr marL="1012825" indent="-202565" algn="l" defTabSz="404495" rtl="0" eaLnBrk="1" latinLnBrk="0" hangingPunct="1">
                <a:spcBef>
                  <a:spcPct val="20000"/>
                </a:spcBef>
                <a:buFont typeface="Arial" panose="020B0604020202020204"/>
                <a:buChar char="•"/>
                <a:defRPr sz="2100" kern="1200">
                  <a:solidFill>
                    <a:schemeClr val="tx1"/>
                  </a:solidFill>
                  <a:latin typeface="+mn-lt"/>
                  <a:ea typeface="+mn-ea"/>
                  <a:cs typeface="+mn-cs"/>
                </a:defRPr>
              </a:lvl3pPr>
              <a:lvl4pPr marL="1417320" indent="-202565" algn="l" defTabSz="404495" rtl="0" eaLnBrk="1" latinLnBrk="0" hangingPunct="1">
                <a:spcBef>
                  <a:spcPct val="20000"/>
                </a:spcBef>
                <a:buFont typeface="Arial" panose="020B0604020202020204"/>
                <a:buChar char="–"/>
                <a:defRPr sz="1800" kern="1200">
                  <a:solidFill>
                    <a:schemeClr val="tx1"/>
                  </a:solidFill>
                  <a:latin typeface="+mn-lt"/>
                  <a:ea typeface="+mn-ea"/>
                  <a:cs typeface="+mn-cs"/>
                </a:defRPr>
              </a:lvl4pPr>
              <a:lvl5pPr marL="1822450" indent="-202565" algn="l" defTabSz="404495" rtl="0" eaLnBrk="1" latinLnBrk="0" hangingPunct="1">
                <a:spcBef>
                  <a:spcPct val="20000"/>
                </a:spcBef>
                <a:buFont typeface="Arial" panose="020B0604020202020204"/>
                <a:buChar char="»"/>
                <a:defRPr sz="1800" kern="1200">
                  <a:solidFill>
                    <a:schemeClr val="tx1"/>
                  </a:solidFill>
                  <a:latin typeface="+mn-lt"/>
                  <a:ea typeface="+mn-ea"/>
                  <a:cs typeface="+mn-cs"/>
                </a:defRPr>
              </a:lvl5pPr>
              <a:lvl6pPr marL="2227580" indent="-202565" algn="l" defTabSz="404495" rtl="0" eaLnBrk="1" latinLnBrk="0" hangingPunct="1">
                <a:spcBef>
                  <a:spcPct val="20000"/>
                </a:spcBef>
                <a:buFont typeface="Arial" panose="020B0604020202020204"/>
                <a:buChar char="•"/>
                <a:defRPr sz="1800" kern="1200">
                  <a:solidFill>
                    <a:schemeClr val="tx1"/>
                  </a:solidFill>
                  <a:latin typeface="+mn-lt"/>
                  <a:ea typeface="+mn-ea"/>
                  <a:cs typeface="+mn-cs"/>
                </a:defRPr>
              </a:lvl6pPr>
              <a:lvl7pPr marL="2632710" indent="-202565" algn="l" defTabSz="404495" rtl="0" eaLnBrk="1" latinLnBrk="0" hangingPunct="1">
                <a:spcBef>
                  <a:spcPct val="20000"/>
                </a:spcBef>
                <a:buFont typeface="Arial" panose="020B0604020202020204"/>
                <a:buChar char="•"/>
                <a:defRPr sz="1800" kern="1200">
                  <a:solidFill>
                    <a:schemeClr val="tx1"/>
                  </a:solidFill>
                  <a:latin typeface="+mn-lt"/>
                  <a:ea typeface="+mn-ea"/>
                  <a:cs typeface="+mn-cs"/>
                </a:defRPr>
              </a:lvl7pPr>
              <a:lvl8pPr marL="3037840" indent="-202565" algn="l" defTabSz="404495" rtl="0" eaLnBrk="1" latinLnBrk="0" hangingPunct="1">
                <a:spcBef>
                  <a:spcPct val="20000"/>
                </a:spcBef>
                <a:buFont typeface="Arial" panose="020B0604020202020204"/>
                <a:buChar char="•"/>
                <a:defRPr sz="1800" kern="1200">
                  <a:solidFill>
                    <a:schemeClr val="tx1"/>
                  </a:solidFill>
                  <a:latin typeface="+mn-lt"/>
                  <a:ea typeface="+mn-ea"/>
                  <a:cs typeface="+mn-cs"/>
                </a:defRPr>
              </a:lvl8pPr>
              <a:lvl9pPr marL="3442970" indent="-202565" algn="l" defTabSz="404495" rtl="0" eaLnBrk="1" latinLnBrk="0" hangingPunct="1">
                <a:spcBef>
                  <a:spcPct val="20000"/>
                </a:spcBef>
                <a:buFont typeface="Arial" panose="020B0604020202020204"/>
                <a:buChar char="•"/>
                <a:defRPr sz="1800" kern="1200">
                  <a:solidFill>
                    <a:schemeClr val="tx1"/>
                  </a:solidFill>
                  <a:latin typeface="+mn-lt"/>
                  <a:ea typeface="+mn-ea"/>
                  <a:cs typeface="+mn-cs"/>
                </a:defRPr>
              </a:lvl9pPr>
            </a:lstStyle>
            <a:p>
              <a:pPr marL="0" marR="0" lvl="0" indent="0" algn="l" defTabSz="404495" rtl="0" eaLnBrk="1" fontAlgn="auto" latinLnBrk="0" hangingPunct="1">
                <a:lnSpc>
                  <a:spcPct val="130000"/>
                </a:lnSpc>
                <a:spcBef>
                  <a:spcPts val="1200"/>
                </a:spcBef>
                <a:spcAft>
                  <a:spcPts val="0"/>
                </a:spcAft>
                <a:buClrTx/>
                <a:buSzTx/>
                <a:buFont typeface="Arial" panose="020B0604020202020204"/>
                <a:buNone/>
                <a:defRPr/>
              </a:pPr>
              <a:r>
                <a:rPr kumimoji="0" lang="en-US" sz="1400" b="0" i="0" u="none" strike="noStrike" kern="1200" cap="none" spc="0" normalizeH="0" baseline="0" noProof="0" dirty="0" err="1">
                  <a:ln>
                    <a:noFill/>
                  </a:ln>
                  <a:solidFill>
                    <a:srgbClr val="FFFFFF"/>
                  </a:solidFill>
                  <a:effectLst/>
                  <a:uLnTx/>
                  <a:uFillTx/>
                  <a:latin typeface="思源宋体 CN Medium" panose="02020500000000000000" pitchFamily="18" charset="-122"/>
                  <a:ea typeface="思源宋体 CN Medium" panose="02020500000000000000" pitchFamily="18" charset="-122"/>
                  <a:cs typeface="+mn-ea"/>
                  <a:sym typeface="+mn-lt"/>
                </a:rPr>
                <a:t>感谢您下载千图网</a:t>
              </a:r>
              <a:r>
                <a:rPr kumimoji="0" lang="zh-CN" altLang="en-US" sz="1400" b="0" i="0" u="none" strike="noStrike" kern="1200" cap="none" spc="0" normalizeH="0" baseline="0" noProof="0" dirty="0">
                  <a:ln>
                    <a:noFill/>
                  </a:ln>
                  <a:solidFill>
                    <a:srgbClr val="FFFFFF"/>
                  </a:solidFill>
                  <a:effectLst/>
                  <a:uLnTx/>
                  <a:uFillTx/>
                  <a:latin typeface="思源宋体 CN Medium" panose="02020500000000000000" pitchFamily="18" charset="-122"/>
                  <a:ea typeface="思源宋体 CN Medium" panose="02020500000000000000" pitchFamily="18" charset="-122"/>
                  <a:cs typeface="+mn-ea"/>
                  <a:sym typeface="+mn-lt"/>
                </a:rPr>
                <a:t>原创</a:t>
              </a:r>
              <a:r>
                <a:rPr kumimoji="0" lang="en-US" altLang="zh-CN" sz="1400" b="0" i="0" u="none" strike="noStrike" kern="1200" cap="none" spc="0" normalizeH="0" baseline="0" noProof="0" dirty="0">
                  <a:ln>
                    <a:noFill/>
                  </a:ln>
                  <a:solidFill>
                    <a:srgbClr val="FFFFFF"/>
                  </a:solidFill>
                  <a:effectLst/>
                  <a:uLnTx/>
                  <a:uFillTx/>
                  <a:latin typeface="思源宋体 CN Medium" panose="02020500000000000000" pitchFamily="18" charset="-122"/>
                  <a:ea typeface="思源宋体 CN Medium" panose="02020500000000000000" pitchFamily="18" charset="-122"/>
                  <a:cs typeface="+mn-ea"/>
                  <a:sym typeface="+mn-lt"/>
                </a:rPr>
                <a:t>PPT</a:t>
              </a:r>
              <a:r>
                <a:rPr kumimoji="0" lang="zh-CN" altLang="en-US" sz="1400" b="0" i="0" u="none" strike="noStrike" kern="1200" cap="none" spc="0" normalizeH="0" baseline="0" noProof="0" dirty="0">
                  <a:ln>
                    <a:noFill/>
                  </a:ln>
                  <a:solidFill>
                    <a:srgbClr val="FFFFFF"/>
                  </a:solidFill>
                  <a:effectLst/>
                  <a:uLnTx/>
                  <a:uFillTx/>
                  <a:latin typeface="思源宋体 CN Medium" panose="02020500000000000000" pitchFamily="18" charset="-122"/>
                  <a:ea typeface="思源宋体 CN Medium" panose="02020500000000000000" pitchFamily="18" charset="-122"/>
                  <a:cs typeface="+mn-ea"/>
                  <a:sym typeface="+mn-lt"/>
                </a:rPr>
                <a:t>模板</a:t>
              </a:r>
              <a:r>
                <a:rPr kumimoji="0" lang="en-US" sz="1400" b="0" i="0" u="none" strike="noStrike" kern="1200" cap="none" spc="0" normalizeH="0" baseline="0" noProof="0" dirty="0">
                  <a:ln>
                    <a:noFill/>
                  </a:ln>
                  <a:solidFill>
                    <a:srgbClr val="FFFFFF"/>
                  </a:solidFill>
                  <a:effectLst/>
                  <a:uLnTx/>
                  <a:uFillTx/>
                  <a:latin typeface="思源宋体 CN Medium" panose="02020500000000000000" pitchFamily="18" charset="-122"/>
                  <a:ea typeface="思源宋体 CN Medium" panose="02020500000000000000" pitchFamily="18" charset="-122"/>
                  <a:cs typeface="+mn-ea"/>
                  <a:sym typeface="+mn-lt"/>
                </a:rPr>
                <a:t>，</a:t>
              </a:r>
              <a:r>
                <a:rPr kumimoji="0" lang="en-US" sz="1400" b="0" i="0" u="none" strike="noStrike" kern="1200" cap="none" spc="0" normalizeH="0" baseline="0" noProof="0" dirty="0" err="1">
                  <a:ln>
                    <a:noFill/>
                  </a:ln>
                  <a:solidFill>
                    <a:srgbClr val="FFFFFF"/>
                  </a:solidFill>
                  <a:effectLst/>
                  <a:uLnTx/>
                  <a:uFillTx/>
                  <a:latin typeface="思源宋体 CN Medium" panose="02020500000000000000" pitchFamily="18" charset="-122"/>
                  <a:ea typeface="思源宋体 CN Medium" panose="02020500000000000000" pitchFamily="18" charset="-122"/>
                  <a:cs typeface="+mn-ea"/>
                  <a:sym typeface="+mn-lt"/>
                </a:rPr>
                <a:t>为了您和千图网以及原创作者的利益，请勿复制、传播、销售，否则将承担法律责任</a:t>
              </a:r>
              <a:r>
                <a:rPr kumimoji="0" lang="en-US" sz="1400" b="0" i="0" u="none" strike="noStrike" kern="1200" cap="none" spc="0" normalizeH="0" baseline="0" noProof="0" dirty="0">
                  <a:ln>
                    <a:noFill/>
                  </a:ln>
                  <a:solidFill>
                    <a:srgbClr val="FFFFFF"/>
                  </a:solidFill>
                  <a:effectLst/>
                  <a:uLnTx/>
                  <a:uFillTx/>
                  <a:latin typeface="思源宋体 CN Medium" panose="02020500000000000000" pitchFamily="18" charset="-122"/>
                  <a:ea typeface="思源宋体 CN Medium" panose="02020500000000000000" pitchFamily="18" charset="-122"/>
                  <a:cs typeface="+mn-ea"/>
                  <a:sym typeface="+mn-lt"/>
                </a:rPr>
                <a:t>！</a:t>
              </a:r>
            </a:p>
            <a:p>
              <a:pPr marL="0" marR="0" lvl="0" indent="0" algn="l" defTabSz="404495" rtl="0" eaLnBrk="1" fontAlgn="auto" latinLnBrk="0" hangingPunct="1">
                <a:lnSpc>
                  <a:spcPct val="130000"/>
                </a:lnSpc>
                <a:spcBef>
                  <a:spcPts val="1200"/>
                </a:spcBef>
                <a:spcAft>
                  <a:spcPts val="0"/>
                </a:spcAft>
                <a:buClrTx/>
                <a:buSzTx/>
                <a:buFont typeface="Arial" panose="020B0604020202020204"/>
                <a:buNone/>
                <a:defRPr/>
              </a:pPr>
              <a:r>
                <a:rPr kumimoji="0" lang="en-US" sz="1400" b="0" i="0" u="none" strike="noStrike" kern="1200" cap="none" spc="0" normalizeH="0" baseline="0" noProof="0" dirty="0" err="1">
                  <a:ln>
                    <a:noFill/>
                  </a:ln>
                  <a:solidFill>
                    <a:srgbClr val="FFFFFF"/>
                  </a:solidFill>
                  <a:effectLst/>
                  <a:uLnTx/>
                  <a:uFillTx/>
                  <a:latin typeface="思源宋体 CN Medium" panose="02020500000000000000" pitchFamily="18" charset="-122"/>
                  <a:ea typeface="思源宋体 CN Medium" panose="02020500000000000000" pitchFamily="18" charset="-122"/>
                  <a:cs typeface="+mn-ea"/>
                  <a:sym typeface="+mn-lt"/>
                </a:rPr>
                <a:t>千图网将对作品进行维权，按照传播下载次数的十倍进行索取赔偿</a:t>
              </a:r>
              <a:r>
                <a:rPr kumimoji="0" lang="zh-CN" altLang="en-US" sz="1400" b="0" i="0" u="none" strike="noStrike" kern="1200" cap="none" spc="0" normalizeH="0" baseline="0" noProof="0" dirty="0">
                  <a:ln>
                    <a:noFill/>
                  </a:ln>
                  <a:solidFill>
                    <a:srgbClr val="FFFFFF"/>
                  </a:solidFill>
                  <a:effectLst/>
                  <a:uLnTx/>
                  <a:uFillTx/>
                  <a:latin typeface="思源宋体 CN Medium" panose="02020500000000000000" pitchFamily="18" charset="-122"/>
                  <a:ea typeface="思源宋体 CN Medium" panose="02020500000000000000" pitchFamily="18" charset="-122"/>
                  <a:cs typeface="+mn-ea"/>
                  <a:sym typeface="+mn-lt"/>
                </a:rPr>
                <a:t>金</a:t>
              </a:r>
              <a:r>
                <a:rPr kumimoji="0" lang="en-US" sz="1400" b="0" i="0" u="none" strike="noStrike" kern="1200" cap="none" spc="0" normalizeH="0" baseline="0" noProof="0" dirty="0">
                  <a:ln>
                    <a:noFill/>
                  </a:ln>
                  <a:solidFill>
                    <a:srgbClr val="FFFFFF"/>
                  </a:solidFill>
                  <a:effectLst/>
                  <a:uLnTx/>
                  <a:uFillTx/>
                  <a:latin typeface="思源宋体 CN Medium" panose="02020500000000000000" pitchFamily="18" charset="-122"/>
                  <a:ea typeface="思源宋体 CN Medium" panose="02020500000000000000" pitchFamily="18" charset="-122"/>
                  <a:cs typeface="+mn-ea"/>
                  <a:sym typeface="+mn-lt"/>
                </a:rPr>
                <a:t>！</a:t>
              </a:r>
            </a:p>
            <a:p>
              <a:pPr marL="0" marR="0" lvl="0" indent="0" algn="l" defTabSz="404495" rtl="0" eaLnBrk="1" fontAlgn="auto" latinLnBrk="0" hangingPunct="1">
                <a:lnSpc>
                  <a:spcPct val="130000"/>
                </a:lnSpc>
                <a:spcBef>
                  <a:spcPts val="1200"/>
                </a:spcBef>
                <a:spcAft>
                  <a:spcPts val="0"/>
                </a:spcAft>
                <a:buClrTx/>
                <a:buSzTx/>
                <a:buFont typeface="Arial" panose="020B0604020202020204"/>
                <a:buNone/>
                <a:defRPr/>
              </a:pPr>
              <a:r>
                <a:rPr kumimoji="0" lang="en-US" sz="1400" b="0" i="0" u="none" strike="noStrike" kern="1200" cap="none" spc="0" normalizeH="0" baseline="0" noProof="0" dirty="0">
                  <a:ln>
                    <a:noFill/>
                  </a:ln>
                  <a:solidFill>
                    <a:srgbClr val="FFFFFF"/>
                  </a:solidFill>
                  <a:effectLst/>
                  <a:uLnTx/>
                  <a:uFillTx/>
                  <a:latin typeface="思源宋体 CN Medium" panose="02020500000000000000" pitchFamily="18" charset="-122"/>
                  <a:ea typeface="思源宋体 CN Medium" panose="02020500000000000000" pitchFamily="18" charset="-122"/>
                  <a:cs typeface="+mn-ea"/>
                  <a:sym typeface="+mn-lt"/>
                </a:rPr>
                <a:t>1、千图网网站出售的PPT模版是免版税类（RF：Royalty-free）正版受《中华人民共和国著作法》和《世界版权公约》的保护，作品的所有权、版权和著作权归千图网所有，您下载的是PPT模版素材使用权。</a:t>
              </a:r>
            </a:p>
            <a:p>
              <a:pPr marL="0" marR="0" lvl="0" indent="0" algn="l" defTabSz="404495" rtl="0" eaLnBrk="1" fontAlgn="auto" latinLnBrk="0" hangingPunct="1">
                <a:lnSpc>
                  <a:spcPct val="130000"/>
                </a:lnSpc>
                <a:spcBef>
                  <a:spcPts val="1200"/>
                </a:spcBef>
                <a:spcAft>
                  <a:spcPts val="0"/>
                </a:spcAft>
                <a:buClrTx/>
                <a:buSzTx/>
                <a:buFont typeface="Arial" panose="020B0604020202020204"/>
                <a:buNone/>
                <a:defRPr/>
              </a:pPr>
              <a:r>
                <a:rPr kumimoji="0" lang="en-US" sz="1400" b="0" i="0" u="none" strike="noStrike" kern="1200" cap="none" spc="0" normalizeH="0" baseline="0" noProof="0" dirty="0">
                  <a:ln>
                    <a:noFill/>
                  </a:ln>
                  <a:solidFill>
                    <a:srgbClr val="FFFFFF"/>
                  </a:solidFill>
                  <a:effectLst/>
                  <a:uLnTx/>
                  <a:uFillTx/>
                  <a:latin typeface="思源宋体 CN Medium" panose="02020500000000000000" pitchFamily="18" charset="-122"/>
                  <a:ea typeface="思源宋体 CN Medium" panose="02020500000000000000" pitchFamily="18" charset="-122"/>
                  <a:cs typeface="+mn-ea"/>
                  <a:sym typeface="+mn-lt"/>
                </a:rPr>
                <a:t>2、不得将千图网的PPT模版、PPT素材，本身用于再出售，或者出租、出借、转让、分销、发布或者作为礼物供他人使用，不得转授权、出卖、转让本协议或本协议中的权利。</a:t>
              </a:r>
            </a:p>
            <a:p>
              <a:pPr marL="0" marR="0" lvl="0" indent="0" algn="l" defTabSz="404495" rtl="0" eaLnBrk="1" fontAlgn="auto" latinLnBrk="0" hangingPunct="1">
                <a:lnSpc>
                  <a:spcPct val="130000"/>
                </a:lnSpc>
                <a:spcBef>
                  <a:spcPts val="1200"/>
                </a:spcBef>
                <a:spcAft>
                  <a:spcPts val="0"/>
                </a:spcAft>
                <a:buClrTx/>
                <a:buSzTx/>
                <a:buFont typeface="Arial" panose="020B0604020202020204"/>
                <a:buNone/>
                <a:defRPr/>
              </a:pPr>
              <a:r>
                <a:rPr kumimoji="0" lang="en-US" sz="1400" b="0" i="0" u="none" strike="noStrike" kern="1200" cap="none" spc="0" normalizeH="0" baseline="0" noProof="0" dirty="0">
                  <a:ln>
                    <a:noFill/>
                  </a:ln>
                  <a:solidFill>
                    <a:srgbClr val="FFFFFF"/>
                  </a:solidFill>
                  <a:effectLst/>
                  <a:uLnTx/>
                  <a:uFillTx/>
                  <a:latin typeface="思源宋体 CN Medium" panose="02020500000000000000" pitchFamily="18" charset="-122"/>
                  <a:ea typeface="思源宋体 CN Medium" panose="02020500000000000000" pitchFamily="18" charset="-122"/>
                  <a:cs typeface="+mn-ea"/>
                  <a:sym typeface="+mn-lt"/>
                </a:rPr>
                <a:t>3、禁止把作品纳入商标或服务标记。</a:t>
              </a:r>
            </a:p>
            <a:p>
              <a:pPr marL="0" marR="0" lvl="0" indent="0" algn="l" defTabSz="404495" rtl="0" eaLnBrk="1" fontAlgn="auto" latinLnBrk="0" hangingPunct="1">
                <a:lnSpc>
                  <a:spcPct val="130000"/>
                </a:lnSpc>
                <a:spcBef>
                  <a:spcPts val="1200"/>
                </a:spcBef>
                <a:spcAft>
                  <a:spcPts val="0"/>
                </a:spcAft>
                <a:buClrTx/>
                <a:buSzTx/>
                <a:buFont typeface="Arial" panose="020B0604020202020204"/>
                <a:buNone/>
                <a:defRPr/>
              </a:pPr>
              <a:r>
                <a:rPr kumimoji="0" lang="en-US" sz="1400" b="0" i="0" u="none" strike="noStrike" kern="1200" cap="none" spc="0" normalizeH="0" baseline="0" noProof="0" dirty="0">
                  <a:ln>
                    <a:noFill/>
                  </a:ln>
                  <a:solidFill>
                    <a:srgbClr val="FFFFFF"/>
                  </a:solidFill>
                  <a:effectLst/>
                  <a:uLnTx/>
                  <a:uFillTx/>
                  <a:latin typeface="思源宋体 CN Medium" panose="02020500000000000000" pitchFamily="18" charset="-122"/>
                  <a:ea typeface="思源宋体 CN Medium" panose="02020500000000000000" pitchFamily="18" charset="-122"/>
                  <a:cs typeface="+mn-ea"/>
                  <a:sym typeface="+mn-lt"/>
                </a:rPr>
                <a:t>4、禁止用户用下载格式在网上传播作品。或者作品可以让第三方单独付费或共享免费下载、或通过转移电话服务系统传播。</a:t>
              </a:r>
            </a:p>
          </p:txBody>
        </p:sp>
      </p:grpSp>
    </p:spTree>
  </p:cSld>
  <p:clrMapOvr>
    <a:masterClrMapping/>
  </p:clrMapOvr>
  <p:hf hdr="0" ftr="0" dt="0"/>
</p:sldLayout>
</file>

<file path=ppt/slideLayouts/slideLayout7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Tree>
  </p:cSld>
  <p:clrMapOvr>
    <a:masterClrMapping/>
  </p:clrMapOvr>
  <p:hf hdr="0" ftr="0" dt="0"/>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内容与标题">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p:spPr>
        <p:txBody>
          <a:bodyPr/>
          <a:lstStyle/>
          <a:p>
            <a:pPr marL="0" marR="0" lvl="0" indent="0" algn="l" defTabSz="914400" rtl="0" eaLnBrk="1" fontAlgn="auto" latinLnBrk="0" hangingPunct="1">
              <a:lnSpc>
                <a:spcPct val="100000"/>
              </a:lnSpc>
              <a:spcBef>
                <a:spcPct val="0"/>
              </a:spcBef>
              <a:spcAft>
                <a:spcPct val="0"/>
              </a:spcAft>
              <a:buClrTx/>
              <a:buSzTx/>
              <a:buFontTx/>
              <a:buNone/>
              <a:defRPr/>
            </a:pPr>
            <a:fld id="{E34DBC0E-06DF-4452-B21C-13EF073AF063}" type="datetimeFigureOut">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t>2024/1/8</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a:xfrm>
            <a:off x="4038600" y="6356350"/>
            <a:ext cx="4114800" cy="365125"/>
          </a:xfrm>
        </p:spPr>
        <p:txBody>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4" name="灯片编号占位符 3"/>
          <p:cNvSpPr>
            <a:spLocks noGrp="1"/>
          </p:cNvSpPr>
          <p:nvPr>
            <p:ph type="sldNum" sz="quarter" idx="12"/>
          </p:nvPr>
        </p:nvSpPr>
        <p:spPr>
          <a:xfrm>
            <a:off x="8610600" y="6356350"/>
            <a:ext cx="2743200" cy="365125"/>
          </a:xfrm>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t>‹#›</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pPr fontAlgn="base"/>
            <a:r>
              <a:rPr lang="zh-CN" altLang="en-US" strike="noStrike" noProof="1"/>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fontAlgn="base"/>
            <a:r>
              <a:rPr lang="zh-CN" altLang="en-US" strike="noStrike" noProof="1"/>
              <a:t>单击此处编辑母版副标题样式</a:t>
            </a:r>
          </a:p>
        </p:txBody>
      </p:sp>
      <p:sp>
        <p:nvSpPr>
          <p:cNvPr id="4" name="日期占位符 3"/>
          <p:cNvSpPr>
            <a:spLocks noGrp="1"/>
          </p:cNvSpPr>
          <p:nvPr>
            <p:ph type="dt" sz="half" idx="10"/>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fld id="{E34DBC0E-06DF-4452-B21C-13EF073AF063}" type="datetimeFigureOut">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t>2024/1/8</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t>‹#›</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extLst>
      <p:ext uri="{BB962C8B-B14F-4D97-AF65-F5344CB8AC3E}">
        <p14:creationId xmlns:p14="http://schemas.microsoft.com/office/powerpoint/2010/main" val="1612838884"/>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p>
        </p:txBody>
      </p:sp>
      <p:sp>
        <p:nvSpPr>
          <p:cNvPr id="3" name="内容占位符 2"/>
          <p:cNvSpPr>
            <a:spLocks noGrp="1"/>
          </p:cNvSpPr>
          <p:nvPr>
            <p:ph idx="1"/>
          </p:nvPr>
        </p:nvSpPr>
        <p:spPr/>
        <p:txBody>
          <a:body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4" name="日期占位符 3"/>
          <p:cNvSpPr>
            <a:spLocks noGrp="1"/>
          </p:cNvSpPr>
          <p:nvPr>
            <p:ph type="dt" sz="half" idx="10"/>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fld id="{E34DBC0E-06DF-4452-B21C-13EF073AF063}" type="datetimeFigureOut">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t>2024/1/8</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t>‹#›</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extLst>
      <p:ext uri="{BB962C8B-B14F-4D97-AF65-F5344CB8AC3E}">
        <p14:creationId xmlns:p14="http://schemas.microsoft.com/office/powerpoint/2010/main" val="1066565805"/>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pPr fontAlgn="base"/>
            <a:r>
              <a:rPr lang="zh-CN" altLang="en-US" strike="noStrike" noProof="1"/>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fontAlgn="base"/>
            <a:r>
              <a:rPr lang="zh-CN" altLang="en-US" strike="noStrike" noProof="1"/>
              <a:t>单击此处编辑母版文本样式</a:t>
            </a:r>
          </a:p>
        </p:txBody>
      </p:sp>
      <p:sp>
        <p:nvSpPr>
          <p:cNvPr id="4" name="日期占位符 3"/>
          <p:cNvSpPr>
            <a:spLocks noGrp="1"/>
          </p:cNvSpPr>
          <p:nvPr>
            <p:ph type="dt" sz="half" idx="10"/>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fld id="{E34DBC0E-06DF-4452-B21C-13EF073AF063}" type="datetimeFigureOut">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t>2024/1/8</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t>‹#›</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extLst>
      <p:ext uri="{BB962C8B-B14F-4D97-AF65-F5344CB8AC3E}">
        <p14:creationId xmlns:p14="http://schemas.microsoft.com/office/powerpoint/2010/main" val="2729265674"/>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4" name="内容占位符 3"/>
          <p:cNvSpPr>
            <a:spLocks noGrp="1"/>
          </p:cNvSpPr>
          <p:nvPr>
            <p:ph sz="half" idx="2"/>
          </p:nvPr>
        </p:nvSpPr>
        <p:spPr>
          <a:xfrm>
            <a:off x="6172200" y="1825625"/>
            <a:ext cx="5181600" cy="4351338"/>
          </a:xfrm>
        </p:spPr>
        <p:txBody>
          <a:body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5" name="日期占位符 4"/>
          <p:cNvSpPr>
            <a:spLocks noGrp="1"/>
          </p:cNvSpPr>
          <p:nvPr>
            <p:ph type="dt" sz="half" idx="10"/>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fld id="{E34DBC0E-06DF-4452-B21C-13EF073AF063}" type="datetimeFigureOut">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t>2024/1/8</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7" name="灯片编号占位符 6"/>
          <p:cNvSpPr>
            <a:spLocks noGrp="1"/>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t>‹#›</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extLst>
      <p:ext uri="{BB962C8B-B14F-4D97-AF65-F5344CB8AC3E}">
        <p14:creationId xmlns:p14="http://schemas.microsoft.com/office/powerpoint/2010/main" val="2969807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内容与标题">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fld id="{E34DBC0E-06DF-4452-B21C-13EF073AF063}" type="datetimeFigureOut">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t>2024/1/8</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4" name="灯片编号占位符 3"/>
          <p:cNvSpPr>
            <a:spLocks noGrp="1"/>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t>‹#›</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Layouts/slideLayout80.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pPr fontAlgn="base"/>
            <a:r>
              <a:rPr lang="zh-CN" altLang="en-US" strike="noStrike" noProof="1"/>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7" name="日期占位符 6"/>
          <p:cNvSpPr>
            <a:spLocks noGrp="1"/>
          </p:cNvSpPr>
          <p:nvPr>
            <p:ph type="dt" sz="half" idx="10"/>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fld id="{E34DBC0E-06DF-4452-B21C-13EF073AF063}" type="datetimeFigureOut">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t>2024/1/8</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8" name="页脚占位符 7"/>
          <p:cNvSpPr>
            <a:spLocks noGrp="1"/>
          </p:cNvSpPr>
          <p:nvPr>
            <p:ph type="ftr" sz="quarter" idx="11"/>
          </p:nvPr>
        </p:nvSpPr>
        <p:spPr/>
        <p:txBody>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9" name="灯片编号占位符 8"/>
          <p:cNvSpPr>
            <a:spLocks noGrp="1"/>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t>‹#›</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extLst>
      <p:ext uri="{BB962C8B-B14F-4D97-AF65-F5344CB8AC3E}">
        <p14:creationId xmlns:p14="http://schemas.microsoft.com/office/powerpoint/2010/main" val="2245618871"/>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p>
        </p:txBody>
      </p:sp>
      <p:sp>
        <p:nvSpPr>
          <p:cNvPr id="3" name="日期占位符 2"/>
          <p:cNvSpPr>
            <a:spLocks noGrp="1"/>
          </p:cNvSpPr>
          <p:nvPr>
            <p:ph type="dt" sz="half" idx="10"/>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fld id="{E34DBC0E-06DF-4452-B21C-13EF073AF063}" type="datetimeFigureOut">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t>2024/1/8</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4" name="页脚占位符 3"/>
          <p:cNvSpPr>
            <a:spLocks noGrp="1"/>
          </p:cNvSpPr>
          <p:nvPr>
            <p:ph type="ftr" sz="quarter" idx="11"/>
          </p:nvPr>
        </p:nvSpPr>
        <p:spPr/>
        <p:txBody>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5" name="灯片编号占位符 4"/>
          <p:cNvSpPr>
            <a:spLocks noGrp="1"/>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t>‹#›</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extLst>
      <p:ext uri="{BB962C8B-B14F-4D97-AF65-F5344CB8AC3E}">
        <p14:creationId xmlns:p14="http://schemas.microsoft.com/office/powerpoint/2010/main" val="2295338875"/>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fld id="{E34DBC0E-06DF-4452-B21C-13EF073AF063}" type="datetimeFigureOut">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t>2024/1/8</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4" name="灯片编号占位符 3"/>
          <p:cNvSpPr>
            <a:spLocks noGrp="1"/>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t>‹#›</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extLst>
      <p:ext uri="{BB962C8B-B14F-4D97-AF65-F5344CB8AC3E}">
        <p14:creationId xmlns:p14="http://schemas.microsoft.com/office/powerpoint/2010/main" val="4075286402"/>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内容与标题">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fld id="{E34DBC0E-06DF-4452-B21C-13EF073AF063}" type="datetimeFigureOut">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t>2024/1/8</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4" name="灯片编号占位符 3"/>
          <p:cNvSpPr>
            <a:spLocks noGrp="1"/>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t>‹#›</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extLst>
      <p:ext uri="{BB962C8B-B14F-4D97-AF65-F5344CB8AC3E}">
        <p14:creationId xmlns:p14="http://schemas.microsoft.com/office/powerpoint/2010/main" val="508364077"/>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fld id="{E34DBC0E-06DF-4452-B21C-13EF073AF063}" type="datetimeFigureOut">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t>2024/1/8</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4" name="灯片编号占位符 3"/>
          <p:cNvSpPr>
            <a:spLocks noGrp="1"/>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t>‹#›</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extLst>
      <p:ext uri="{BB962C8B-B14F-4D97-AF65-F5344CB8AC3E}">
        <p14:creationId xmlns:p14="http://schemas.microsoft.com/office/powerpoint/2010/main" val="1092516619"/>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标题和竖排文字">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fld id="{E34DBC0E-06DF-4452-B21C-13EF073AF063}" type="datetimeFigureOut">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t>2024/1/8</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4" name="灯片编号占位符 3"/>
          <p:cNvSpPr>
            <a:spLocks noGrp="1"/>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t>‹#›</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extLst>
      <p:ext uri="{BB962C8B-B14F-4D97-AF65-F5344CB8AC3E}">
        <p14:creationId xmlns:p14="http://schemas.microsoft.com/office/powerpoint/2010/main" val="828971465"/>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垂直排列标题与&#10;文本">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fld id="{E34DBC0E-06DF-4452-B21C-13EF073AF063}" type="datetimeFigureOut">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t>2024/1/8</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4" name="灯片编号占位符 3"/>
          <p:cNvSpPr>
            <a:spLocks noGrp="1"/>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t>‹#›</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extLst>
      <p:ext uri="{BB962C8B-B14F-4D97-AF65-F5344CB8AC3E}">
        <p14:creationId xmlns:p14="http://schemas.microsoft.com/office/powerpoint/2010/main" val="2804250849"/>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pic>
        <p:nvPicPr>
          <p:cNvPr id="2" name="图片 6"/>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平行四边形 2"/>
          <p:cNvSpPr/>
          <p:nvPr/>
        </p:nvSpPr>
        <p:spPr>
          <a:xfrm>
            <a:off x="735013" y="0"/>
            <a:ext cx="655637" cy="833438"/>
          </a:xfrm>
          <a:prstGeom prst="parallelogram">
            <a:avLst>
              <a:gd name="adj" fmla="val 41402"/>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 name="平行四边形 3"/>
          <p:cNvSpPr/>
          <p:nvPr/>
        </p:nvSpPr>
        <p:spPr>
          <a:xfrm>
            <a:off x="501650" y="0"/>
            <a:ext cx="619125" cy="833438"/>
          </a:xfrm>
          <a:prstGeom prst="parallelogram">
            <a:avLst>
              <a:gd name="adj" fmla="val 41402"/>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5" name="任意多边形 20"/>
          <p:cNvSpPr/>
          <p:nvPr/>
        </p:nvSpPr>
        <p:spPr>
          <a:xfrm>
            <a:off x="0" y="0"/>
            <a:ext cx="811213" cy="833438"/>
          </a:xfrm>
          <a:custGeom>
            <a:avLst/>
            <a:gdLst>
              <a:gd name="connsiteX0" fmla="*/ 0 w 811161"/>
              <a:gd name="connsiteY0" fmla="*/ 0 h 833671"/>
              <a:gd name="connsiteX1" fmla="*/ 811161 w 811161"/>
              <a:gd name="connsiteY1" fmla="*/ 0 h 833671"/>
              <a:gd name="connsiteX2" fmla="*/ 523153 w 811161"/>
              <a:gd name="connsiteY2" fmla="*/ 833671 h 833671"/>
              <a:gd name="connsiteX3" fmla="*/ 0 w 811161"/>
              <a:gd name="connsiteY3" fmla="*/ 833671 h 833671"/>
              <a:gd name="connsiteX4" fmla="*/ 0 w 811161"/>
              <a:gd name="connsiteY4" fmla="*/ 0 h 8336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1161" h="833671">
                <a:moveTo>
                  <a:pt x="0" y="0"/>
                </a:moveTo>
                <a:lnTo>
                  <a:pt x="811161" y="0"/>
                </a:lnTo>
                <a:lnTo>
                  <a:pt x="523153" y="833671"/>
                </a:lnTo>
                <a:lnTo>
                  <a:pt x="0" y="833671"/>
                </a:lnTo>
                <a:lnTo>
                  <a:pt x="0" y="0"/>
                </a:lnTo>
                <a:close/>
              </a:path>
            </a:pathLst>
          </a:custGeom>
          <a:solidFill>
            <a:srgbClr val="2A3A5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cxnSp>
        <p:nvCxnSpPr>
          <p:cNvPr id="6" name="直接连接符 5"/>
          <p:cNvCxnSpPr/>
          <p:nvPr/>
        </p:nvCxnSpPr>
        <p:spPr>
          <a:xfrm>
            <a:off x="0" y="833438"/>
            <a:ext cx="12192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pic>
        <p:nvPicPr>
          <p:cNvPr id="7" name="图片 11"/>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1382375" y="150813"/>
            <a:ext cx="574675"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日期占位符 2"/>
          <p:cNvSpPr>
            <a:spLocks noGrp="1"/>
          </p:cNvSpPr>
          <p:nvPr>
            <p:ph type="dt" sz="half" idx="10"/>
          </p:nvPr>
        </p:nvSpPr>
        <p:spPr/>
        <p:txBody>
          <a:bodyPr/>
          <a:lstStyle>
            <a:lvl1pPr>
              <a:defRPr/>
            </a:lvl1pPr>
          </a:lstStyle>
          <a:p>
            <a:pPr>
              <a:defRPr/>
            </a:pPr>
            <a:fld id="{B986BA9C-24A5-46FE-9BC5-98CCFF51DB6C}" type="datetime1">
              <a:rPr lang="zh-CN" altLang="en-US"/>
              <a:t>2024/1/8</a:t>
            </a:fld>
            <a:endParaRPr lang="zh-CN" altLang="en-US"/>
          </a:p>
        </p:txBody>
      </p:sp>
      <p:sp>
        <p:nvSpPr>
          <p:cNvPr id="9" name="页脚占位符 3"/>
          <p:cNvSpPr>
            <a:spLocks noGrp="1"/>
          </p:cNvSpPr>
          <p:nvPr>
            <p:ph type="ftr" sz="quarter" idx="11"/>
          </p:nvPr>
        </p:nvSpPr>
        <p:spPr/>
        <p:txBody>
          <a:bodyPr/>
          <a:lstStyle>
            <a:lvl1pPr>
              <a:defRPr/>
            </a:lvl1pPr>
          </a:lstStyle>
          <a:p>
            <a:pPr>
              <a:defRPr/>
            </a:pPr>
            <a:endParaRPr lang="zh-CN" altLang="en-US"/>
          </a:p>
        </p:txBody>
      </p:sp>
      <p:sp>
        <p:nvSpPr>
          <p:cNvPr id="10" name="灯片编号占位符 4"/>
          <p:cNvSpPr>
            <a:spLocks noGrp="1"/>
          </p:cNvSpPr>
          <p:nvPr>
            <p:ph type="sldNum" sz="quarter" idx="12"/>
          </p:nvPr>
        </p:nvSpPr>
        <p:spPr/>
        <p:txBody>
          <a:bodyPr/>
          <a:lstStyle>
            <a:lvl1pPr>
              <a:defRPr dirty="0"/>
            </a:lvl1pPr>
          </a:lstStyle>
          <a:p>
            <a:pPr>
              <a:defRPr/>
            </a:pPr>
            <a:fld id="{EB7B95C6-481A-4F91-9B30-4670ED25515F}" type="slidenum">
              <a:rPr lang="zh-CN" altLang="en-US"/>
              <a:t>‹#›</a:t>
            </a:fld>
            <a:endParaRPr lang="zh-CN" altLang="en-US"/>
          </a:p>
        </p:txBody>
      </p:sp>
    </p:spTree>
    <p:extLst>
      <p:ext uri="{BB962C8B-B14F-4D97-AF65-F5344CB8AC3E}">
        <p14:creationId xmlns:p14="http://schemas.microsoft.com/office/powerpoint/2010/main" val="140643585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fld id="{E34DBC0E-06DF-4452-B21C-13EF073AF063}" type="datetimeFigureOut">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t>2024/1/8</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4" name="灯片编号占位符 3"/>
          <p:cNvSpPr>
            <a:spLocks noGrp="1"/>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t>‹#›</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hf hdr="0" ftr="0" dt="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1.xml"/><Relationship Id="rId3" Type="http://schemas.openxmlformats.org/officeDocument/2006/relationships/slideLayout" Target="../slideLayouts/slideLayout26.xml"/><Relationship Id="rId7" Type="http://schemas.openxmlformats.org/officeDocument/2006/relationships/slideLayout" Target="../slideLayouts/slideLayout30.xml"/><Relationship Id="rId12" Type="http://schemas.openxmlformats.org/officeDocument/2006/relationships/theme" Target="../theme/theme3.xml"/><Relationship Id="rId2" Type="http://schemas.openxmlformats.org/officeDocument/2006/relationships/slideLayout" Target="../slideLayouts/slideLayout25.xml"/><Relationship Id="rId1" Type="http://schemas.openxmlformats.org/officeDocument/2006/relationships/slideLayout" Target="../slideLayouts/slideLayout24.xml"/><Relationship Id="rId6" Type="http://schemas.openxmlformats.org/officeDocument/2006/relationships/slideLayout" Target="../slideLayouts/slideLayout29.xml"/><Relationship Id="rId11" Type="http://schemas.openxmlformats.org/officeDocument/2006/relationships/slideLayout" Target="../slideLayouts/slideLayout34.xml"/><Relationship Id="rId5" Type="http://schemas.openxmlformats.org/officeDocument/2006/relationships/slideLayout" Target="../slideLayouts/slideLayout28.xml"/><Relationship Id="rId10" Type="http://schemas.openxmlformats.org/officeDocument/2006/relationships/slideLayout" Target="../slideLayouts/slideLayout33.xml"/><Relationship Id="rId4" Type="http://schemas.openxmlformats.org/officeDocument/2006/relationships/slideLayout" Target="../slideLayouts/slideLayout27.xml"/><Relationship Id="rId9" Type="http://schemas.openxmlformats.org/officeDocument/2006/relationships/slideLayout" Target="../slideLayouts/slideLayout32.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2.xml"/><Relationship Id="rId3" Type="http://schemas.openxmlformats.org/officeDocument/2006/relationships/slideLayout" Target="../slideLayouts/slideLayout37.xml"/><Relationship Id="rId7" Type="http://schemas.openxmlformats.org/officeDocument/2006/relationships/slideLayout" Target="../slideLayouts/slideLayout41.xml"/><Relationship Id="rId12" Type="http://schemas.openxmlformats.org/officeDocument/2006/relationships/theme" Target="../theme/theme4.xml"/><Relationship Id="rId2" Type="http://schemas.openxmlformats.org/officeDocument/2006/relationships/slideLayout" Target="../slideLayouts/slideLayout36.xml"/><Relationship Id="rId1" Type="http://schemas.openxmlformats.org/officeDocument/2006/relationships/slideLayout" Target="../slideLayouts/slideLayout35.xml"/><Relationship Id="rId6" Type="http://schemas.openxmlformats.org/officeDocument/2006/relationships/slideLayout" Target="../slideLayouts/slideLayout40.xml"/><Relationship Id="rId11" Type="http://schemas.openxmlformats.org/officeDocument/2006/relationships/slideLayout" Target="../slideLayouts/slideLayout45.xml"/><Relationship Id="rId5" Type="http://schemas.openxmlformats.org/officeDocument/2006/relationships/slideLayout" Target="../slideLayouts/slideLayout39.xml"/><Relationship Id="rId10" Type="http://schemas.openxmlformats.org/officeDocument/2006/relationships/slideLayout" Target="../slideLayouts/slideLayout44.xml"/><Relationship Id="rId4" Type="http://schemas.openxmlformats.org/officeDocument/2006/relationships/slideLayout" Target="../slideLayouts/slideLayout38.xml"/><Relationship Id="rId9" Type="http://schemas.openxmlformats.org/officeDocument/2006/relationships/slideLayout" Target="../slideLayouts/slideLayout43.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3.xml"/><Relationship Id="rId3" Type="http://schemas.openxmlformats.org/officeDocument/2006/relationships/slideLayout" Target="../slideLayouts/slideLayout48.xml"/><Relationship Id="rId7" Type="http://schemas.openxmlformats.org/officeDocument/2006/relationships/slideLayout" Target="../slideLayouts/slideLayout52.xml"/><Relationship Id="rId12" Type="http://schemas.openxmlformats.org/officeDocument/2006/relationships/theme" Target="../theme/theme5.xml"/><Relationship Id="rId2" Type="http://schemas.openxmlformats.org/officeDocument/2006/relationships/slideLayout" Target="../slideLayouts/slideLayout47.xml"/><Relationship Id="rId1" Type="http://schemas.openxmlformats.org/officeDocument/2006/relationships/slideLayout" Target="../slideLayouts/slideLayout46.xml"/><Relationship Id="rId6" Type="http://schemas.openxmlformats.org/officeDocument/2006/relationships/slideLayout" Target="../slideLayouts/slideLayout51.xml"/><Relationship Id="rId11" Type="http://schemas.openxmlformats.org/officeDocument/2006/relationships/slideLayout" Target="../slideLayouts/slideLayout56.xml"/><Relationship Id="rId5" Type="http://schemas.openxmlformats.org/officeDocument/2006/relationships/slideLayout" Target="../slideLayouts/slideLayout50.xml"/><Relationship Id="rId10" Type="http://schemas.openxmlformats.org/officeDocument/2006/relationships/slideLayout" Target="../slideLayouts/slideLayout55.xml"/><Relationship Id="rId4" Type="http://schemas.openxmlformats.org/officeDocument/2006/relationships/slideLayout" Target="../slideLayouts/slideLayout49.xml"/><Relationship Id="rId9" Type="http://schemas.openxmlformats.org/officeDocument/2006/relationships/slideLayout" Target="../slideLayouts/slideLayout54.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4.xml"/><Relationship Id="rId3" Type="http://schemas.openxmlformats.org/officeDocument/2006/relationships/slideLayout" Target="../slideLayouts/slideLayout59.xml"/><Relationship Id="rId7" Type="http://schemas.openxmlformats.org/officeDocument/2006/relationships/slideLayout" Target="../slideLayouts/slideLayout63.xml"/><Relationship Id="rId12" Type="http://schemas.openxmlformats.org/officeDocument/2006/relationships/theme" Target="../theme/theme6.xml"/><Relationship Id="rId2" Type="http://schemas.openxmlformats.org/officeDocument/2006/relationships/slideLayout" Target="../slideLayouts/slideLayout58.xml"/><Relationship Id="rId1" Type="http://schemas.openxmlformats.org/officeDocument/2006/relationships/slideLayout" Target="../slideLayouts/slideLayout57.xml"/><Relationship Id="rId6" Type="http://schemas.openxmlformats.org/officeDocument/2006/relationships/slideLayout" Target="../slideLayouts/slideLayout62.xml"/><Relationship Id="rId11" Type="http://schemas.openxmlformats.org/officeDocument/2006/relationships/slideLayout" Target="../slideLayouts/slideLayout67.xml"/><Relationship Id="rId5" Type="http://schemas.openxmlformats.org/officeDocument/2006/relationships/slideLayout" Target="../slideLayouts/slideLayout61.xml"/><Relationship Id="rId10" Type="http://schemas.openxmlformats.org/officeDocument/2006/relationships/slideLayout" Target="../slideLayouts/slideLayout66.xml"/><Relationship Id="rId4" Type="http://schemas.openxmlformats.org/officeDocument/2006/relationships/slideLayout" Target="../slideLayouts/slideLayout60.xml"/><Relationship Id="rId9" Type="http://schemas.openxmlformats.org/officeDocument/2006/relationships/slideLayout" Target="../slideLayouts/slideLayout65.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75.xml"/><Relationship Id="rId3" Type="http://schemas.openxmlformats.org/officeDocument/2006/relationships/slideLayout" Target="../slideLayouts/slideLayout70.xml"/><Relationship Id="rId7" Type="http://schemas.openxmlformats.org/officeDocument/2006/relationships/slideLayout" Target="../slideLayouts/slideLayout74.xml"/><Relationship Id="rId2" Type="http://schemas.openxmlformats.org/officeDocument/2006/relationships/slideLayout" Target="../slideLayouts/slideLayout69.xml"/><Relationship Id="rId1" Type="http://schemas.openxmlformats.org/officeDocument/2006/relationships/slideLayout" Target="../slideLayouts/slideLayout68.xml"/><Relationship Id="rId6" Type="http://schemas.openxmlformats.org/officeDocument/2006/relationships/slideLayout" Target="../slideLayouts/slideLayout73.xml"/><Relationship Id="rId5" Type="http://schemas.openxmlformats.org/officeDocument/2006/relationships/slideLayout" Target="../slideLayouts/slideLayout72.xml"/><Relationship Id="rId4" Type="http://schemas.openxmlformats.org/officeDocument/2006/relationships/slideLayout" Target="../slideLayouts/slideLayout71.xml"/><Relationship Id="rId9" Type="http://schemas.openxmlformats.org/officeDocument/2006/relationships/theme" Target="../theme/theme7.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83.xml"/><Relationship Id="rId13" Type="http://schemas.openxmlformats.org/officeDocument/2006/relationships/theme" Target="../theme/theme8.xml"/><Relationship Id="rId3" Type="http://schemas.openxmlformats.org/officeDocument/2006/relationships/slideLayout" Target="../slideLayouts/slideLayout78.xml"/><Relationship Id="rId7" Type="http://schemas.openxmlformats.org/officeDocument/2006/relationships/slideLayout" Target="../slideLayouts/slideLayout82.xml"/><Relationship Id="rId12" Type="http://schemas.openxmlformats.org/officeDocument/2006/relationships/slideLayout" Target="../slideLayouts/slideLayout87.xml"/><Relationship Id="rId2" Type="http://schemas.openxmlformats.org/officeDocument/2006/relationships/slideLayout" Target="../slideLayouts/slideLayout77.xml"/><Relationship Id="rId1" Type="http://schemas.openxmlformats.org/officeDocument/2006/relationships/slideLayout" Target="../slideLayouts/slideLayout76.xml"/><Relationship Id="rId6" Type="http://schemas.openxmlformats.org/officeDocument/2006/relationships/slideLayout" Target="../slideLayouts/slideLayout81.xml"/><Relationship Id="rId11" Type="http://schemas.openxmlformats.org/officeDocument/2006/relationships/slideLayout" Target="../slideLayouts/slideLayout86.xml"/><Relationship Id="rId5" Type="http://schemas.openxmlformats.org/officeDocument/2006/relationships/slideLayout" Target="../slideLayouts/slideLayout80.xml"/><Relationship Id="rId10" Type="http://schemas.openxmlformats.org/officeDocument/2006/relationships/slideLayout" Target="../slideLayouts/slideLayout85.xml"/><Relationship Id="rId4" Type="http://schemas.openxmlformats.org/officeDocument/2006/relationships/slideLayout" Target="../slideLayouts/slideLayout79.xml"/><Relationship Id="rId9" Type="http://schemas.openxmlformats.org/officeDocument/2006/relationships/slideLayout" Target="../slideLayouts/slideLayout8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标题占位符 1"/>
          <p:cNvSpPr>
            <a:spLocks noGrp="1"/>
          </p:cNvSpPr>
          <p:nvPr>
            <p:ph type="title"/>
          </p:nvPr>
        </p:nvSpPr>
        <p:spPr>
          <a:xfrm>
            <a:off x="838200" y="365125"/>
            <a:ext cx="10515600" cy="1325563"/>
          </a:xfrm>
          <a:prstGeom prst="rect">
            <a:avLst/>
          </a:prstGeom>
          <a:noFill/>
          <a:ln w="9525">
            <a:noFill/>
          </a:ln>
        </p:spPr>
        <p:txBody>
          <a:bodyPr anchor="ctr" anchorCtr="0"/>
          <a:lstStyle/>
          <a:p>
            <a:pPr lvl="0"/>
            <a:r>
              <a:rPr lang="zh-CN" altLang="en-US" dirty="0"/>
              <a:t>单击此处编辑母版标题样式</a:t>
            </a:r>
          </a:p>
        </p:txBody>
      </p:sp>
      <p:sp>
        <p:nvSpPr>
          <p:cNvPr id="1027" name="文本占位符 2"/>
          <p:cNvSpPr>
            <a:spLocks noGrp="1"/>
          </p:cNvSpPr>
          <p:nvPr>
            <p:ph type="body"/>
          </p:nvPr>
        </p:nvSpPr>
        <p:spPr>
          <a:xfrm>
            <a:off x="838200" y="1825625"/>
            <a:ext cx="10515600" cy="4351338"/>
          </a:xfrm>
          <a:prstGeom prst="rect">
            <a:avLst/>
          </a:prstGeom>
          <a:noFill/>
          <a:ln w="9525">
            <a:noFill/>
          </a:ln>
        </p:spPr>
        <p:txBody>
          <a:bodyPr anchor="t" anchorCtr="0"/>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fontAlgn="auto">
              <a:defRPr sz="1200" noProof="1" smtClean="0">
                <a:solidFill>
                  <a:schemeClr val="tx1">
                    <a:tint val="75000"/>
                  </a:schemeClr>
                </a:solidFill>
                <a:latin typeface="+mn-lt"/>
                <a:ea typeface="+mn-ea"/>
              </a:defRPr>
            </a:lvl1pPr>
          </a:lstStyle>
          <a:p>
            <a:pPr marL="0" marR="0" lvl="0" indent="0" algn="l" defTabSz="914400" rtl="0" eaLnBrk="1" fontAlgn="auto" latinLnBrk="0" hangingPunct="1">
              <a:lnSpc>
                <a:spcPct val="100000"/>
              </a:lnSpc>
              <a:spcBef>
                <a:spcPct val="0"/>
              </a:spcBef>
              <a:spcAft>
                <a:spcPct val="0"/>
              </a:spcAft>
              <a:buClrTx/>
              <a:buSzTx/>
              <a:buFontTx/>
              <a:buNone/>
              <a:defRPr/>
            </a:pPr>
            <a:fld id="{E34DBC0E-06DF-4452-B21C-13EF073AF063}" type="datetimeFigureOut">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t>2024/1/8</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fontAlgn="auto">
              <a:defRPr sz="1200" noProof="1">
                <a:solidFill>
                  <a:schemeClr val="tx1">
                    <a:tint val="75000"/>
                  </a:schemeClr>
                </a:solidFill>
              </a:defRPr>
            </a:lvl1p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fontAlgn="auto">
              <a:defRPr sz="1200" noProof="1" smtClean="0">
                <a:solidFill>
                  <a:schemeClr val="tx1">
                    <a:tint val="75000"/>
                  </a:schemeClr>
                </a:solidFill>
                <a:latin typeface="+mn-lt"/>
                <a:ea typeface="+mn-ea"/>
              </a:defRPr>
            </a:lvl1p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t>‹#›</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742" r:id="rId12"/>
  </p:sldLayoutIdLst>
  <p:hf hdr="0" ftr="0" dt="0"/>
  <p:txStyles>
    <p:titleStyle>
      <a:lvl1pPr algn="l" rtl="0" fontAlgn="base">
        <a:lnSpc>
          <a:spcPct val="90000"/>
        </a:lnSpc>
        <a:spcBef>
          <a:spcPct val="0"/>
        </a:spcBef>
        <a:spcAft>
          <a:spcPct val="0"/>
        </a:spcAft>
        <a:defRPr sz="4400" kern="1200">
          <a:solidFill>
            <a:schemeClr val="tx1"/>
          </a:solidFill>
          <a:latin typeface="+mj-lt"/>
          <a:ea typeface="+mj-ea"/>
          <a:cs typeface="+mj-cs"/>
        </a:defRPr>
      </a:lvl1pPr>
      <a:lvl2pPr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2pPr>
      <a:lvl3pPr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3pPr>
      <a:lvl4pPr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4pPr>
      <a:lvl5pPr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5pPr>
      <a:lvl6pPr marL="457200"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6pPr>
      <a:lvl7pPr marL="914400"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7pPr>
      <a:lvl8pPr marL="1371600"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8pPr>
      <a:lvl9pPr marL="1828800"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9pPr>
    </p:titleStyle>
    <p:bodyStyle>
      <a:lvl1pPr marL="228600" indent="-228600" algn="l" rtl="0" fontAlgn="base">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050" name="标题占位符 1"/>
          <p:cNvSpPr>
            <a:spLocks noGrp="1"/>
          </p:cNvSpPr>
          <p:nvPr>
            <p:ph type="title"/>
          </p:nvPr>
        </p:nvSpPr>
        <p:spPr>
          <a:xfrm>
            <a:off x="838200" y="365125"/>
            <a:ext cx="10515600" cy="1325563"/>
          </a:xfrm>
          <a:prstGeom prst="rect">
            <a:avLst/>
          </a:prstGeom>
          <a:noFill/>
          <a:ln w="9525">
            <a:noFill/>
          </a:ln>
        </p:spPr>
        <p:txBody>
          <a:bodyPr anchor="ctr" anchorCtr="0"/>
          <a:lstStyle/>
          <a:p>
            <a:pPr lvl="0"/>
            <a:r>
              <a:rPr lang="zh-CN" altLang="en-US" dirty="0"/>
              <a:t>单击此处编辑母版标题样式</a:t>
            </a:r>
          </a:p>
        </p:txBody>
      </p:sp>
      <p:sp>
        <p:nvSpPr>
          <p:cNvPr id="2051" name="文本占位符 2"/>
          <p:cNvSpPr>
            <a:spLocks noGrp="1"/>
          </p:cNvSpPr>
          <p:nvPr>
            <p:ph type="body"/>
          </p:nvPr>
        </p:nvSpPr>
        <p:spPr>
          <a:xfrm>
            <a:off x="838200" y="1825625"/>
            <a:ext cx="10515600" cy="4351338"/>
          </a:xfrm>
          <a:prstGeom prst="rect">
            <a:avLst/>
          </a:prstGeom>
          <a:noFill/>
          <a:ln w="9525">
            <a:noFill/>
          </a:ln>
        </p:spPr>
        <p:txBody>
          <a:bodyPr anchor="t" anchorCtr="0"/>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fontAlgn="auto">
              <a:defRPr sz="1200" noProof="1" smtClean="0">
                <a:solidFill>
                  <a:schemeClr val="tx1">
                    <a:tint val="75000"/>
                  </a:schemeClr>
                </a:solidFill>
                <a:latin typeface="+mn-lt"/>
                <a:ea typeface="+mn-ea"/>
              </a:defRPr>
            </a:lvl1pPr>
          </a:lstStyle>
          <a:p>
            <a:pPr marL="0" marR="0" lvl="0" indent="0" algn="l" defTabSz="914400" rtl="0" eaLnBrk="1" fontAlgn="auto" latinLnBrk="0" hangingPunct="1">
              <a:lnSpc>
                <a:spcPct val="100000"/>
              </a:lnSpc>
              <a:spcBef>
                <a:spcPct val="0"/>
              </a:spcBef>
              <a:spcAft>
                <a:spcPct val="0"/>
              </a:spcAft>
              <a:buClrTx/>
              <a:buSzTx/>
              <a:buFontTx/>
              <a:buNone/>
              <a:defRPr/>
            </a:pPr>
            <a:fld id="{E34DBC0E-06DF-4452-B21C-13EF073AF063}" type="datetimeFigureOut">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t>2024/1/8</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fontAlgn="auto">
              <a:defRPr sz="1200" noProof="1">
                <a:solidFill>
                  <a:schemeClr val="tx1">
                    <a:tint val="75000"/>
                  </a:schemeClr>
                </a:solidFill>
              </a:defRPr>
            </a:lvl1p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fontAlgn="auto">
              <a:defRPr sz="1200" noProof="1" smtClean="0">
                <a:solidFill>
                  <a:schemeClr val="tx1">
                    <a:tint val="75000"/>
                  </a:schemeClr>
                </a:solidFill>
                <a:latin typeface="+mn-lt"/>
                <a:ea typeface="+mn-ea"/>
              </a:defRPr>
            </a:lvl1p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t>‹#›</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hdr="0" ftr="0" dt="0"/>
  <p:txStyles>
    <p:titleStyle>
      <a:lvl1pPr algn="l" rtl="0" fontAlgn="base">
        <a:lnSpc>
          <a:spcPct val="90000"/>
        </a:lnSpc>
        <a:spcBef>
          <a:spcPct val="0"/>
        </a:spcBef>
        <a:spcAft>
          <a:spcPct val="0"/>
        </a:spcAft>
        <a:defRPr sz="4400" kern="1200">
          <a:solidFill>
            <a:schemeClr val="tx1"/>
          </a:solidFill>
          <a:latin typeface="+mj-lt"/>
          <a:ea typeface="+mj-ea"/>
          <a:cs typeface="+mj-cs"/>
        </a:defRPr>
      </a:lvl1pPr>
      <a:lvl2pPr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2pPr>
      <a:lvl3pPr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3pPr>
      <a:lvl4pPr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4pPr>
      <a:lvl5pPr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5pPr>
      <a:lvl6pPr marL="457200"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6pPr>
      <a:lvl7pPr marL="914400"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7pPr>
      <a:lvl8pPr marL="1371600"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8pPr>
      <a:lvl9pPr marL="1828800"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9pPr>
    </p:titleStyle>
    <p:bodyStyle>
      <a:lvl1pPr marL="228600" indent="-228600" algn="l" rtl="0" fontAlgn="base">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3074" name="标题占位符 1"/>
          <p:cNvSpPr>
            <a:spLocks noGrp="1"/>
          </p:cNvSpPr>
          <p:nvPr>
            <p:ph type="title"/>
          </p:nvPr>
        </p:nvSpPr>
        <p:spPr>
          <a:xfrm>
            <a:off x="838200" y="365125"/>
            <a:ext cx="10515600" cy="1325563"/>
          </a:xfrm>
          <a:prstGeom prst="rect">
            <a:avLst/>
          </a:prstGeom>
          <a:noFill/>
          <a:ln w="9525">
            <a:noFill/>
          </a:ln>
        </p:spPr>
        <p:txBody>
          <a:bodyPr anchor="ctr" anchorCtr="0"/>
          <a:lstStyle/>
          <a:p>
            <a:pPr lvl="0"/>
            <a:r>
              <a:rPr lang="zh-CN" altLang="en-US" dirty="0"/>
              <a:t>单击此处编辑母版标题样式</a:t>
            </a:r>
          </a:p>
        </p:txBody>
      </p:sp>
      <p:sp>
        <p:nvSpPr>
          <p:cNvPr id="3075" name="文本占位符 2"/>
          <p:cNvSpPr>
            <a:spLocks noGrp="1"/>
          </p:cNvSpPr>
          <p:nvPr>
            <p:ph type="body"/>
          </p:nvPr>
        </p:nvSpPr>
        <p:spPr>
          <a:xfrm>
            <a:off x="838200" y="1825625"/>
            <a:ext cx="10515600" cy="4351338"/>
          </a:xfrm>
          <a:prstGeom prst="rect">
            <a:avLst/>
          </a:prstGeom>
          <a:noFill/>
          <a:ln w="9525">
            <a:noFill/>
          </a:ln>
        </p:spPr>
        <p:txBody>
          <a:bodyPr anchor="t" anchorCtr="0"/>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fontAlgn="auto">
              <a:defRPr sz="1200" noProof="1" smtClean="0">
                <a:solidFill>
                  <a:schemeClr val="tx1">
                    <a:tint val="75000"/>
                  </a:schemeClr>
                </a:solidFill>
                <a:latin typeface="+mn-lt"/>
                <a:ea typeface="+mn-ea"/>
              </a:defRPr>
            </a:lvl1pPr>
          </a:lstStyle>
          <a:p>
            <a:pPr marL="0" marR="0" lvl="0" indent="0" algn="l" defTabSz="914400" rtl="0" eaLnBrk="1" fontAlgn="auto" latinLnBrk="0" hangingPunct="1">
              <a:lnSpc>
                <a:spcPct val="100000"/>
              </a:lnSpc>
              <a:spcBef>
                <a:spcPct val="0"/>
              </a:spcBef>
              <a:spcAft>
                <a:spcPct val="0"/>
              </a:spcAft>
              <a:buClrTx/>
              <a:buSzTx/>
              <a:buFontTx/>
              <a:buNone/>
              <a:defRPr/>
            </a:pPr>
            <a:fld id="{E34DBC0E-06DF-4452-B21C-13EF073AF063}" type="datetimeFigureOut">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t>2024/1/8</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fontAlgn="auto">
              <a:defRPr sz="1200" noProof="1">
                <a:solidFill>
                  <a:schemeClr val="tx1">
                    <a:tint val="75000"/>
                  </a:schemeClr>
                </a:solidFill>
              </a:defRPr>
            </a:lvl1p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fontAlgn="auto">
              <a:defRPr sz="1200" noProof="1" smtClean="0">
                <a:solidFill>
                  <a:schemeClr val="tx1">
                    <a:tint val="75000"/>
                  </a:schemeClr>
                </a:solidFill>
                <a:latin typeface="+mn-lt"/>
                <a:ea typeface="+mn-ea"/>
              </a:defRPr>
            </a:lvl1p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t>‹#›</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hf hdr="0" ftr="0" dt="0"/>
  <p:txStyles>
    <p:titleStyle>
      <a:lvl1pPr algn="l" rtl="0" fontAlgn="base">
        <a:lnSpc>
          <a:spcPct val="90000"/>
        </a:lnSpc>
        <a:spcBef>
          <a:spcPct val="0"/>
        </a:spcBef>
        <a:spcAft>
          <a:spcPct val="0"/>
        </a:spcAft>
        <a:defRPr sz="4400" kern="1200">
          <a:solidFill>
            <a:schemeClr val="tx1"/>
          </a:solidFill>
          <a:latin typeface="+mj-lt"/>
          <a:ea typeface="+mj-ea"/>
          <a:cs typeface="+mj-cs"/>
        </a:defRPr>
      </a:lvl1pPr>
      <a:lvl2pPr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2pPr>
      <a:lvl3pPr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3pPr>
      <a:lvl4pPr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4pPr>
      <a:lvl5pPr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5pPr>
      <a:lvl6pPr marL="457200"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6pPr>
      <a:lvl7pPr marL="914400"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7pPr>
      <a:lvl8pPr marL="1371600"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8pPr>
      <a:lvl9pPr marL="1828800"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9pPr>
    </p:titleStyle>
    <p:bodyStyle>
      <a:lvl1pPr marL="228600" indent="-228600" algn="l" rtl="0" fontAlgn="base">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4098" name="标题占位符 1"/>
          <p:cNvSpPr>
            <a:spLocks noGrp="1"/>
          </p:cNvSpPr>
          <p:nvPr>
            <p:ph type="title"/>
          </p:nvPr>
        </p:nvSpPr>
        <p:spPr>
          <a:xfrm>
            <a:off x="838200" y="365125"/>
            <a:ext cx="10515600" cy="1325563"/>
          </a:xfrm>
          <a:prstGeom prst="rect">
            <a:avLst/>
          </a:prstGeom>
          <a:noFill/>
          <a:ln w="9525">
            <a:noFill/>
          </a:ln>
        </p:spPr>
        <p:txBody>
          <a:bodyPr anchor="ctr" anchorCtr="0"/>
          <a:lstStyle/>
          <a:p>
            <a:pPr lvl="0"/>
            <a:r>
              <a:rPr lang="zh-CN" altLang="en-US" dirty="0"/>
              <a:t>单击此处编辑母版标题样式</a:t>
            </a:r>
          </a:p>
        </p:txBody>
      </p:sp>
      <p:sp>
        <p:nvSpPr>
          <p:cNvPr id="4099" name="文本占位符 2"/>
          <p:cNvSpPr>
            <a:spLocks noGrp="1"/>
          </p:cNvSpPr>
          <p:nvPr>
            <p:ph type="body"/>
          </p:nvPr>
        </p:nvSpPr>
        <p:spPr>
          <a:xfrm>
            <a:off x="838200" y="1825625"/>
            <a:ext cx="10515600" cy="4351338"/>
          </a:xfrm>
          <a:prstGeom prst="rect">
            <a:avLst/>
          </a:prstGeom>
          <a:noFill/>
          <a:ln w="9525">
            <a:noFill/>
          </a:ln>
        </p:spPr>
        <p:txBody>
          <a:bodyPr anchor="t" anchorCtr="0"/>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fontAlgn="auto">
              <a:defRPr sz="1200" noProof="1" smtClean="0">
                <a:solidFill>
                  <a:schemeClr val="tx1">
                    <a:tint val="75000"/>
                  </a:schemeClr>
                </a:solidFill>
                <a:latin typeface="+mn-lt"/>
                <a:ea typeface="+mn-ea"/>
              </a:defRPr>
            </a:lvl1pPr>
          </a:lstStyle>
          <a:p>
            <a:pPr marL="0" marR="0" lvl="0" indent="0" algn="l" defTabSz="914400" rtl="0" eaLnBrk="1" fontAlgn="auto" latinLnBrk="0" hangingPunct="1">
              <a:lnSpc>
                <a:spcPct val="100000"/>
              </a:lnSpc>
              <a:spcBef>
                <a:spcPct val="0"/>
              </a:spcBef>
              <a:spcAft>
                <a:spcPct val="0"/>
              </a:spcAft>
              <a:buClrTx/>
              <a:buSzTx/>
              <a:buFontTx/>
              <a:buNone/>
              <a:defRPr/>
            </a:pPr>
            <a:fld id="{E34DBC0E-06DF-4452-B21C-13EF073AF063}" type="datetimeFigureOut">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t>2024/1/8</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fontAlgn="auto">
              <a:defRPr sz="1200" noProof="1">
                <a:solidFill>
                  <a:schemeClr val="tx1">
                    <a:tint val="75000"/>
                  </a:schemeClr>
                </a:solidFill>
              </a:defRPr>
            </a:lvl1p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fontAlgn="auto">
              <a:defRPr sz="1200" noProof="1" smtClean="0">
                <a:solidFill>
                  <a:schemeClr val="tx1">
                    <a:tint val="75000"/>
                  </a:schemeClr>
                </a:solidFill>
                <a:latin typeface="+mn-lt"/>
                <a:ea typeface="+mn-ea"/>
              </a:defRPr>
            </a:lvl1p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t>‹#›</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hf hdr="0" ftr="0" dt="0"/>
  <p:txStyles>
    <p:titleStyle>
      <a:lvl1pPr algn="l" rtl="0" fontAlgn="base">
        <a:lnSpc>
          <a:spcPct val="90000"/>
        </a:lnSpc>
        <a:spcBef>
          <a:spcPct val="0"/>
        </a:spcBef>
        <a:spcAft>
          <a:spcPct val="0"/>
        </a:spcAft>
        <a:defRPr sz="4400" kern="1200">
          <a:solidFill>
            <a:schemeClr val="tx1"/>
          </a:solidFill>
          <a:latin typeface="+mj-lt"/>
          <a:ea typeface="+mj-ea"/>
          <a:cs typeface="+mj-cs"/>
        </a:defRPr>
      </a:lvl1pPr>
      <a:lvl2pPr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2pPr>
      <a:lvl3pPr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3pPr>
      <a:lvl4pPr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4pPr>
      <a:lvl5pPr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5pPr>
      <a:lvl6pPr marL="457200"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6pPr>
      <a:lvl7pPr marL="914400"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7pPr>
      <a:lvl8pPr marL="1371600"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8pPr>
      <a:lvl9pPr marL="1828800"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9pPr>
    </p:titleStyle>
    <p:bodyStyle>
      <a:lvl1pPr marL="228600" indent="-228600" algn="l" rtl="0" fontAlgn="base">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2" name="标题占位符 1"/>
          <p:cNvSpPr>
            <a:spLocks noGrp="1"/>
          </p:cNvSpPr>
          <p:nvPr>
            <p:ph type="title"/>
          </p:nvPr>
        </p:nvSpPr>
        <p:spPr>
          <a:xfrm>
            <a:off x="838200" y="365125"/>
            <a:ext cx="10515600" cy="1325563"/>
          </a:xfrm>
          <a:prstGeom prst="rect">
            <a:avLst/>
          </a:prstGeom>
          <a:noFill/>
          <a:ln w="9525">
            <a:noFill/>
          </a:ln>
        </p:spPr>
        <p:txBody>
          <a:bodyPr anchor="ctr" anchorCtr="0"/>
          <a:lstStyle/>
          <a:p>
            <a:pPr lvl="0"/>
            <a:r>
              <a:rPr lang="zh-CN" altLang="en-US" dirty="0"/>
              <a:t>单击此处编辑母版标题样式</a:t>
            </a:r>
          </a:p>
        </p:txBody>
      </p:sp>
      <p:sp>
        <p:nvSpPr>
          <p:cNvPr id="5123" name="文本占位符 2"/>
          <p:cNvSpPr>
            <a:spLocks noGrp="1"/>
          </p:cNvSpPr>
          <p:nvPr>
            <p:ph type="body"/>
          </p:nvPr>
        </p:nvSpPr>
        <p:spPr>
          <a:xfrm>
            <a:off x="838200" y="1825625"/>
            <a:ext cx="10515600" cy="4351338"/>
          </a:xfrm>
          <a:prstGeom prst="rect">
            <a:avLst/>
          </a:prstGeom>
          <a:noFill/>
          <a:ln w="9525">
            <a:noFill/>
          </a:ln>
        </p:spPr>
        <p:txBody>
          <a:bodyPr anchor="t" anchorCtr="0"/>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fontAlgn="auto">
              <a:defRPr sz="1200" noProof="1" smtClean="0">
                <a:solidFill>
                  <a:schemeClr val="tx1">
                    <a:tint val="75000"/>
                  </a:schemeClr>
                </a:solidFill>
                <a:latin typeface="+mn-lt"/>
                <a:ea typeface="+mn-ea"/>
              </a:defRPr>
            </a:lvl1pPr>
          </a:lstStyle>
          <a:p>
            <a:pPr marL="0" marR="0" lvl="0" indent="0" algn="l" defTabSz="914400" rtl="0" eaLnBrk="1" fontAlgn="auto" latinLnBrk="0" hangingPunct="1">
              <a:lnSpc>
                <a:spcPct val="100000"/>
              </a:lnSpc>
              <a:spcBef>
                <a:spcPct val="0"/>
              </a:spcBef>
              <a:spcAft>
                <a:spcPct val="0"/>
              </a:spcAft>
              <a:buClrTx/>
              <a:buSzTx/>
              <a:buFontTx/>
              <a:buNone/>
              <a:defRPr/>
            </a:pPr>
            <a:fld id="{E34DBC0E-06DF-4452-B21C-13EF073AF063}" type="datetimeFigureOut">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t>2024/1/8</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fontAlgn="auto">
              <a:defRPr sz="1200" noProof="1">
                <a:solidFill>
                  <a:schemeClr val="tx1">
                    <a:tint val="75000"/>
                  </a:schemeClr>
                </a:solidFill>
              </a:defRPr>
            </a:lvl1p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fontAlgn="auto">
              <a:defRPr sz="1200" noProof="1" smtClean="0">
                <a:solidFill>
                  <a:schemeClr val="tx1">
                    <a:tint val="75000"/>
                  </a:schemeClr>
                </a:solidFill>
                <a:latin typeface="+mn-lt"/>
                <a:ea typeface="+mn-ea"/>
              </a:defRPr>
            </a:lvl1p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t>‹#›</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hf hdr="0" ftr="0" dt="0"/>
  <p:txStyles>
    <p:titleStyle>
      <a:lvl1pPr algn="l" rtl="0" fontAlgn="base">
        <a:lnSpc>
          <a:spcPct val="90000"/>
        </a:lnSpc>
        <a:spcBef>
          <a:spcPct val="0"/>
        </a:spcBef>
        <a:spcAft>
          <a:spcPct val="0"/>
        </a:spcAft>
        <a:defRPr sz="4400" kern="1200">
          <a:solidFill>
            <a:schemeClr val="tx1"/>
          </a:solidFill>
          <a:latin typeface="+mj-lt"/>
          <a:ea typeface="+mj-ea"/>
          <a:cs typeface="+mj-cs"/>
        </a:defRPr>
      </a:lvl1pPr>
      <a:lvl2pPr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2pPr>
      <a:lvl3pPr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3pPr>
      <a:lvl4pPr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4pPr>
      <a:lvl5pPr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5pPr>
      <a:lvl6pPr marL="457200"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6pPr>
      <a:lvl7pPr marL="914400"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7pPr>
      <a:lvl8pPr marL="1371600"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8pPr>
      <a:lvl9pPr marL="1828800"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9pPr>
    </p:titleStyle>
    <p:bodyStyle>
      <a:lvl1pPr marL="228600" indent="-228600" algn="l" rtl="0" fontAlgn="base">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4098" name="标题占位符 1"/>
          <p:cNvSpPr>
            <a:spLocks noGrp="1"/>
          </p:cNvSpPr>
          <p:nvPr>
            <p:ph type="title"/>
          </p:nvPr>
        </p:nvSpPr>
        <p:spPr>
          <a:xfrm>
            <a:off x="838200" y="365125"/>
            <a:ext cx="10515600" cy="1325563"/>
          </a:xfrm>
          <a:prstGeom prst="rect">
            <a:avLst/>
          </a:prstGeom>
          <a:noFill/>
          <a:ln w="9525">
            <a:noFill/>
          </a:ln>
        </p:spPr>
        <p:txBody>
          <a:bodyPr anchor="ctr" anchorCtr="0"/>
          <a:lstStyle/>
          <a:p>
            <a:pPr lvl="0"/>
            <a:r>
              <a:rPr lang="zh-CN" altLang="en-US" dirty="0"/>
              <a:t>单击此处编辑母版标题样式</a:t>
            </a:r>
          </a:p>
        </p:txBody>
      </p:sp>
      <p:sp>
        <p:nvSpPr>
          <p:cNvPr id="4099" name="文本占位符 2"/>
          <p:cNvSpPr>
            <a:spLocks noGrp="1"/>
          </p:cNvSpPr>
          <p:nvPr>
            <p:ph type="body"/>
          </p:nvPr>
        </p:nvSpPr>
        <p:spPr>
          <a:xfrm>
            <a:off x="838200" y="1825625"/>
            <a:ext cx="10515600" cy="4351338"/>
          </a:xfrm>
          <a:prstGeom prst="rect">
            <a:avLst/>
          </a:prstGeom>
          <a:noFill/>
          <a:ln w="9525">
            <a:noFill/>
          </a:ln>
        </p:spPr>
        <p:txBody>
          <a:bodyPr anchor="t" anchorCtr="0"/>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fontAlgn="auto">
              <a:defRPr sz="1200" noProof="1" smtClean="0">
                <a:solidFill>
                  <a:schemeClr val="tx1">
                    <a:tint val="75000"/>
                  </a:schemeClr>
                </a:solidFill>
                <a:latin typeface="+mn-lt"/>
                <a:ea typeface="+mn-ea"/>
              </a:defRPr>
            </a:lvl1pPr>
          </a:lstStyle>
          <a:p>
            <a:pPr marL="0" marR="0" lvl="0" indent="0" algn="l" defTabSz="914400" rtl="0" eaLnBrk="1" fontAlgn="auto" latinLnBrk="0" hangingPunct="1">
              <a:lnSpc>
                <a:spcPct val="100000"/>
              </a:lnSpc>
              <a:spcBef>
                <a:spcPct val="0"/>
              </a:spcBef>
              <a:spcAft>
                <a:spcPct val="0"/>
              </a:spcAft>
              <a:buClrTx/>
              <a:buSzTx/>
              <a:buFontTx/>
              <a:buNone/>
              <a:defRPr/>
            </a:pPr>
            <a:fld id="{E34DBC0E-06DF-4452-B21C-13EF073AF063}" type="datetimeFigureOut">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t>2024/1/8</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fontAlgn="auto">
              <a:defRPr sz="1200" noProof="1">
                <a:solidFill>
                  <a:schemeClr val="tx1">
                    <a:tint val="75000"/>
                  </a:schemeClr>
                </a:solidFill>
              </a:defRPr>
            </a:lvl1p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fontAlgn="auto">
              <a:defRPr sz="1200" noProof="1" smtClean="0">
                <a:solidFill>
                  <a:schemeClr val="tx1">
                    <a:tint val="75000"/>
                  </a:schemeClr>
                </a:solidFill>
                <a:latin typeface="+mn-lt"/>
                <a:ea typeface="+mn-ea"/>
              </a:defRPr>
            </a:lvl1p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t>‹#›</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hf hdr="0" ftr="0" dt="0"/>
  <p:txStyles>
    <p:titleStyle>
      <a:lvl1pPr algn="l" rtl="0" fontAlgn="base">
        <a:lnSpc>
          <a:spcPct val="90000"/>
        </a:lnSpc>
        <a:spcBef>
          <a:spcPct val="0"/>
        </a:spcBef>
        <a:spcAft>
          <a:spcPct val="0"/>
        </a:spcAft>
        <a:defRPr sz="4400" kern="1200">
          <a:solidFill>
            <a:schemeClr val="tx1"/>
          </a:solidFill>
          <a:latin typeface="+mj-lt"/>
          <a:ea typeface="+mj-ea"/>
          <a:cs typeface="+mj-cs"/>
        </a:defRPr>
      </a:lvl1pPr>
      <a:lvl2pPr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2pPr>
      <a:lvl3pPr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3pPr>
      <a:lvl4pPr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4pPr>
      <a:lvl5pPr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5pPr>
      <a:lvl6pPr marL="457200"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6pPr>
      <a:lvl7pPr marL="914400"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7pPr>
      <a:lvl8pPr marL="1371600"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8pPr>
      <a:lvl9pPr marL="1828800"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9pPr>
    </p:titleStyle>
    <p:bodyStyle>
      <a:lvl1pPr marL="228600" indent="-228600" algn="l" rtl="0" fontAlgn="base">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721" r:id="rId1"/>
    <p:sldLayoutId id="2147483722" r:id="rId2"/>
    <p:sldLayoutId id="2147483723" r:id="rId3"/>
    <p:sldLayoutId id="2147483724" r:id="rId4"/>
    <p:sldLayoutId id="2147483725" r:id="rId5"/>
    <p:sldLayoutId id="2147483726" r:id="rId6"/>
    <p:sldLayoutId id="2147483727" r:id="rId7"/>
    <p:sldLayoutId id="2147483728" r:id="rId8"/>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标题占位符 1"/>
          <p:cNvSpPr>
            <a:spLocks noGrp="1"/>
          </p:cNvSpPr>
          <p:nvPr>
            <p:ph type="title"/>
          </p:nvPr>
        </p:nvSpPr>
        <p:spPr>
          <a:xfrm>
            <a:off x="838200" y="365125"/>
            <a:ext cx="10515600" cy="1325563"/>
          </a:xfrm>
          <a:prstGeom prst="rect">
            <a:avLst/>
          </a:prstGeom>
          <a:noFill/>
          <a:ln w="9525">
            <a:noFill/>
          </a:ln>
        </p:spPr>
        <p:txBody>
          <a:bodyPr anchor="ctr" anchorCtr="0"/>
          <a:lstStyle/>
          <a:p>
            <a:pPr lvl="0"/>
            <a:r>
              <a:rPr lang="zh-CN" altLang="en-US" dirty="0"/>
              <a:t>单击此处编辑母版标题样式</a:t>
            </a:r>
          </a:p>
        </p:txBody>
      </p:sp>
      <p:sp>
        <p:nvSpPr>
          <p:cNvPr id="1027" name="文本占位符 2"/>
          <p:cNvSpPr>
            <a:spLocks noGrp="1"/>
          </p:cNvSpPr>
          <p:nvPr>
            <p:ph type="body"/>
          </p:nvPr>
        </p:nvSpPr>
        <p:spPr>
          <a:xfrm>
            <a:off x="838200" y="1825625"/>
            <a:ext cx="10515600" cy="4351338"/>
          </a:xfrm>
          <a:prstGeom prst="rect">
            <a:avLst/>
          </a:prstGeom>
          <a:noFill/>
          <a:ln w="9525">
            <a:noFill/>
          </a:ln>
        </p:spPr>
        <p:txBody>
          <a:bodyPr anchor="t" anchorCtr="0"/>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fontAlgn="auto">
              <a:defRPr sz="1200" noProof="1" smtClean="0">
                <a:solidFill>
                  <a:schemeClr val="tx1">
                    <a:tint val="75000"/>
                  </a:schemeClr>
                </a:solidFill>
                <a:latin typeface="+mn-lt"/>
                <a:ea typeface="+mn-ea"/>
              </a:defRPr>
            </a:lvl1pPr>
          </a:lstStyle>
          <a:p>
            <a:pPr marL="0" marR="0" lvl="0" indent="0" algn="l" defTabSz="914400" rtl="0" eaLnBrk="1" fontAlgn="auto" latinLnBrk="0" hangingPunct="1">
              <a:lnSpc>
                <a:spcPct val="100000"/>
              </a:lnSpc>
              <a:spcBef>
                <a:spcPct val="0"/>
              </a:spcBef>
              <a:spcAft>
                <a:spcPct val="0"/>
              </a:spcAft>
              <a:buClrTx/>
              <a:buSzTx/>
              <a:buFontTx/>
              <a:buNone/>
              <a:defRPr/>
            </a:pPr>
            <a:fld id="{E34DBC0E-06DF-4452-B21C-13EF073AF063}" type="datetimeFigureOut">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t>2024/1/8</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fontAlgn="auto">
              <a:defRPr sz="1200" noProof="1">
                <a:solidFill>
                  <a:schemeClr val="tx1">
                    <a:tint val="75000"/>
                  </a:schemeClr>
                </a:solidFill>
              </a:defRPr>
            </a:lvl1p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fontAlgn="auto">
              <a:defRPr sz="1200" noProof="1" smtClean="0">
                <a:solidFill>
                  <a:schemeClr val="tx1">
                    <a:tint val="75000"/>
                  </a:schemeClr>
                </a:solidFill>
                <a:latin typeface="+mn-lt"/>
                <a:ea typeface="+mn-ea"/>
              </a:defRPr>
            </a:lvl1p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t>‹#›</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extLst>
      <p:ext uri="{BB962C8B-B14F-4D97-AF65-F5344CB8AC3E}">
        <p14:creationId xmlns:p14="http://schemas.microsoft.com/office/powerpoint/2010/main" val="381983211"/>
      </p:ext>
    </p:extLst>
  </p:cSld>
  <p:clrMap bg1="lt1" tx1="dk1" bg2="lt2" tx2="dk2" accent1="accent1" accent2="accent2" accent3="accent3" accent4="accent4" accent5="accent5" accent6="accent6" hlink="hlink" folHlink="folHlink"/>
  <p:sldLayoutIdLst>
    <p:sldLayoutId id="2147483730" r:id="rId1"/>
    <p:sldLayoutId id="2147483731" r:id="rId2"/>
    <p:sldLayoutId id="2147483732" r:id="rId3"/>
    <p:sldLayoutId id="2147483733" r:id="rId4"/>
    <p:sldLayoutId id="2147483734" r:id="rId5"/>
    <p:sldLayoutId id="2147483735" r:id="rId6"/>
    <p:sldLayoutId id="2147483736" r:id="rId7"/>
    <p:sldLayoutId id="2147483737" r:id="rId8"/>
    <p:sldLayoutId id="2147483738" r:id="rId9"/>
    <p:sldLayoutId id="2147483739" r:id="rId10"/>
    <p:sldLayoutId id="2147483740" r:id="rId11"/>
    <p:sldLayoutId id="2147483741" r:id="rId12"/>
  </p:sldLayoutIdLst>
  <p:hf sldNum="0" hdr="0" ftr="0" dt="0"/>
  <p:txStyles>
    <p:titleStyle>
      <a:lvl1pPr algn="l" rtl="0" fontAlgn="base">
        <a:lnSpc>
          <a:spcPct val="90000"/>
        </a:lnSpc>
        <a:spcBef>
          <a:spcPct val="0"/>
        </a:spcBef>
        <a:spcAft>
          <a:spcPct val="0"/>
        </a:spcAft>
        <a:defRPr sz="4400" kern="1200">
          <a:solidFill>
            <a:schemeClr val="tx1"/>
          </a:solidFill>
          <a:latin typeface="+mj-lt"/>
          <a:ea typeface="+mj-ea"/>
          <a:cs typeface="+mj-cs"/>
        </a:defRPr>
      </a:lvl1pPr>
      <a:lvl2pPr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2pPr>
      <a:lvl3pPr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3pPr>
      <a:lvl4pPr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4pPr>
      <a:lvl5pPr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5pPr>
      <a:lvl6pPr marL="457200"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6pPr>
      <a:lvl7pPr marL="914400"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7pPr>
      <a:lvl8pPr marL="1371600"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8pPr>
      <a:lvl9pPr marL="1828800"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9pPr>
    </p:titleStyle>
    <p:bodyStyle>
      <a:lvl1pPr marL="228600" indent="-228600" algn="l" rtl="0" fontAlgn="base">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2.xml"/><Relationship Id="rId1" Type="http://schemas.openxmlformats.org/officeDocument/2006/relationships/tags" Target="../tags/tag2.xml"/></Relationships>
</file>

<file path=ppt/slides/_rels/slide1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slideLayout" Target="../slideLayouts/slideLayout8.xml"/><Relationship Id="rId1" Type="http://schemas.openxmlformats.org/officeDocument/2006/relationships/tags" Target="../tags/tag3.xml"/><Relationship Id="rId4" Type="http://schemas.openxmlformats.org/officeDocument/2006/relationships/image" Target="../media/image10.png"/></Relationships>
</file>

<file path=ppt/slides/_rels/slide1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8.xml"/></Relationships>
</file>

<file path=ppt/slides/_rels/slide1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8.xml"/></Relationships>
</file>

<file path=ppt/slides/_rels/slide1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8.xml"/><Relationship Id="rId5" Type="http://schemas.openxmlformats.org/officeDocument/2006/relationships/image" Target="../media/image11.wmf"/><Relationship Id="rId4" Type="http://schemas.openxmlformats.org/officeDocument/2006/relationships/oleObject" Target="../embeddings/oleObject1.bin"/></Relationships>
</file>

<file path=ppt/slides/_rels/slide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8.xml"/></Relationships>
</file>

<file path=ppt/slides/_rels/slide2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8.xml"/></Relationships>
</file>

<file path=ppt/slides/_rels/slide2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8.xml"/></Relationships>
</file>

<file path=ppt/slides/_rels/slide2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8.xml"/></Relationships>
</file>

<file path=ppt/slides/_rels/slide2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8.xml"/></Relationships>
</file>

<file path=ppt/slides/_rels/slide2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slideLayout" Target="../slideLayouts/slideLayout8.xml"/><Relationship Id="rId1" Type="http://schemas.openxmlformats.org/officeDocument/2006/relationships/tags" Target="../tags/tag4.xml"/><Relationship Id="rId4" Type="http://schemas.openxmlformats.org/officeDocument/2006/relationships/image" Target="../media/image10.png"/></Relationships>
</file>

<file path=ppt/slides/_rels/slide2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8.xml"/><Relationship Id="rId4" Type="http://schemas.openxmlformats.org/officeDocument/2006/relationships/image" Target="../media/image12.png"/></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2.xml"/><Relationship Id="rId1" Type="http://schemas.openxmlformats.org/officeDocument/2006/relationships/tags" Target="../tags/tag5.xml"/><Relationship Id="rId4" Type="http://schemas.openxmlformats.org/officeDocument/2006/relationships/image" Target="../media/image13.png"/></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2.xml"/><Relationship Id="rId1" Type="http://schemas.openxmlformats.org/officeDocument/2006/relationships/tags" Target="../tags/tag6.xml"/><Relationship Id="rId4" Type="http://schemas.openxmlformats.org/officeDocument/2006/relationships/image" Target="../media/image14.png"/></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2.xml"/><Relationship Id="rId1" Type="http://schemas.openxmlformats.org/officeDocument/2006/relationships/tags" Target="../tags/tag7.xml"/><Relationship Id="rId6" Type="http://schemas.openxmlformats.org/officeDocument/2006/relationships/image" Target="../media/image16.wmf"/><Relationship Id="rId5" Type="http://schemas.openxmlformats.org/officeDocument/2006/relationships/oleObject" Target="../embeddings/oleObject2.bin"/><Relationship Id="rId4" Type="http://schemas.openxmlformats.org/officeDocument/2006/relationships/image" Target="../media/image15.png"/></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12.xml"/><Relationship Id="rId1" Type="http://schemas.openxmlformats.org/officeDocument/2006/relationships/tags" Target="../tags/tag8.xml"/><Relationship Id="rId5" Type="http://schemas.openxmlformats.org/officeDocument/2006/relationships/image" Target="../media/image17.wmf"/><Relationship Id="rId4" Type="http://schemas.openxmlformats.org/officeDocument/2006/relationships/oleObject" Target="../embeddings/oleObject3.bin"/></Relationships>
</file>

<file path=ppt/slides/_rels/slide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8.xml"/></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2.xml"/><Relationship Id="rId1" Type="http://schemas.openxmlformats.org/officeDocument/2006/relationships/tags" Target="../tags/tag9.xml"/></Relationships>
</file>

<file path=ppt/slides/_rels/slide3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8.xml"/></Relationships>
</file>

<file path=ppt/slides/_rels/slide3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8.xml"/></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12.xml"/><Relationship Id="rId1" Type="http://schemas.openxmlformats.org/officeDocument/2006/relationships/tags" Target="../tags/tag10.xml"/><Relationship Id="rId4" Type="http://schemas.openxmlformats.org/officeDocument/2006/relationships/image" Target="../media/image18.png"/></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12.xml"/><Relationship Id="rId1" Type="http://schemas.openxmlformats.org/officeDocument/2006/relationships/tags" Target="../tags/tag11.xml"/></Relationships>
</file>

<file path=ppt/slides/_rels/slide3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8.xml"/></Relationships>
</file>

<file path=ppt/slides/_rels/slide3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slideLayout" Target="../slideLayouts/slideLayout8.xml"/><Relationship Id="rId1" Type="http://schemas.openxmlformats.org/officeDocument/2006/relationships/tags" Target="../tags/tag12.xml"/><Relationship Id="rId4" Type="http://schemas.openxmlformats.org/officeDocument/2006/relationships/image" Target="../media/image10.png"/></Relationships>
</file>

<file path=ppt/slides/_rels/slide3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8.xml"/></Relationships>
</file>

<file path=ppt/slides/_rels/slide3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8.xml"/></Relationships>
</file>

<file path=ppt/slides/_rels/slide3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slideLayout" Target="../slideLayouts/slideLayout8.xml"/><Relationship Id="rId1" Type="http://schemas.openxmlformats.org/officeDocument/2006/relationships/tags" Target="../tags/tag13.xml"/><Relationship Id="rId4" Type="http://schemas.openxmlformats.org/officeDocument/2006/relationships/image" Target="../media/image10.png"/></Relationships>
</file>

<file path=ppt/slides/_rels/slide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8.xml"/></Relationships>
</file>

<file path=ppt/slides/_rels/slide4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8.xml"/></Relationships>
</file>

<file path=ppt/slides/_rels/slide4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8.xml"/></Relationships>
</file>

<file path=ppt/slides/_rels/slide4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8.xml"/></Relationships>
</file>

<file path=ppt/slides/_rels/slide4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8.xml"/></Relationships>
</file>

<file path=ppt/slides/_rels/slide4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slideLayout" Target="../slideLayouts/slideLayout8.xml"/><Relationship Id="rId1" Type="http://schemas.openxmlformats.org/officeDocument/2006/relationships/tags" Target="../tags/tag14.xml"/><Relationship Id="rId4" Type="http://schemas.openxmlformats.org/officeDocument/2006/relationships/image" Target="../media/image10.png"/></Relationships>
</file>

<file path=ppt/slides/_rels/slide4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8.xml"/><Relationship Id="rId4" Type="http://schemas.openxmlformats.org/officeDocument/2006/relationships/image" Target="../media/image19.png"/></Relationships>
</file>

<file path=ppt/slides/_rels/slide4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8.xml"/></Relationships>
</file>

<file path=ppt/slides/_rels/slide4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8.xml"/></Relationships>
</file>

<file path=ppt/slides/_rels/slide4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slideLayout" Target="../slideLayouts/slideLayout8.xml"/><Relationship Id="rId1" Type="http://schemas.openxmlformats.org/officeDocument/2006/relationships/tags" Target="../tags/tag15.xml"/><Relationship Id="rId4" Type="http://schemas.openxmlformats.org/officeDocument/2006/relationships/image" Target="../media/image10.png"/></Relationships>
</file>

<file path=ppt/slides/_rels/slide4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8.xml"/></Relationships>
</file>

<file path=ppt/slides/_rels/slide5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8.xml"/></Relationships>
</file>

<file path=ppt/slides/_rels/slide5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8.xml"/></Relationships>
</file>

<file path=ppt/slides/_rels/slide5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8.xml"/></Relationships>
</file>

<file path=ppt/slides/_rels/slide5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8.xml"/></Relationships>
</file>

<file path=ppt/slides/_rels/slide5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8.xml"/></Relationships>
</file>

<file path=ppt/slides/_rels/slide5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9.xml"/><Relationship Id="rId1" Type="http://schemas.openxmlformats.org/officeDocument/2006/relationships/slideLayout" Target="../slideLayouts/slideLayout8.xml"/><Relationship Id="rId4" Type="http://schemas.openxmlformats.org/officeDocument/2006/relationships/image" Target="../media/image10.png"/></Relationships>
</file>

<file path=ppt/slides/_rels/slide5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8.xml"/></Relationships>
</file>

<file path=ppt/slides/_rels/slide5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8.xml"/></Relationships>
</file>

<file path=ppt/slides/_rels/slide5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8.xml"/></Relationships>
</file>

<file path=ppt/slides/_rels/slide5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8.xml"/></Relationships>
</file>

<file path=ppt/slides/_rels/slide6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slideLayout" Target="../slideLayouts/slideLayout8.xml"/><Relationship Id="rId1" Type="http://schemas.openxmlformats.org/officeDocument/2006/relationships/tags" Target="../tags/tag16.xml"/><Relationship Id="rId4" Type="http://schemas.openxmlformats.org/officeDocument/2006/relationships/image" Target="../media/image10.png"/></Relationships>
</file>

<file path=ppt/slides/_rels/slide6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8.xml"/></Relationships>
</file>

<file path=ppt/slides/_rels/slide62.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8.xml"/><Relationship Id="rId1" Type="http://schemas.openxmlformats.org/officeDocument/2006/relationships/tags" Target="../tags/tag17.xml"/><Relationship Id="rId5" Type="http://schemas.openxmlformats.org/officeDocument/2006/relationships/image" Target="../media/image10.png"/><Relationship Id="rId4" Type="http://schemas.openxmlformats.org/officeDocument/2006/relationships/image" Target="../media/image9.png"/></Relationships>
</file>

<file path=ppt/slides/_rels/slide6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8.xml"/></Relationships>
</file>

<file path=ppt/slides/_rels/slide6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slideLayout" Target="../slideLayouts/slideLayout8.xml"/><Relationship Id="rId1" Type="http://schemas.openxmlformats.org/officeDocument/2006/relationships/tags" Target="../tags/tag18.xml"/><Relationship Id="rId4" Type="http://schemas.openxmlformats.org/officeDocument/2006/relationships/image" Target="../media/image10.png"/></Relationships>
</file>

<file path=ppt/slides/_rels/slide65.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8.xml"/><Relationship Id="rId1" Type="http://schemas.openxmlformats.org/officeDocument/2006/relationships/tags" Target="../tags/tag19.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20.png"/></Relationships>
</file>

<file path=ppt/slides/_rels/slide66.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8.xml"/><Relationship Id="rId1" Type="http://schemas.openxmlformats.org/officeDocument/2006/relationships/tags" Target="../tags/tag20.xml"/><Relationship Id="rId6" Type="http://schemas.openxmlformats.org/officeDocument/2006/relationships/image" Target="../media/image21.png"/><Relationship Id="rId5" Type="http://schemas.openxmlformats.org/officeDocument/2006/relationships/image" Target="../media/image10.png"/><Relationship Id="rId4" Type="http://schemas.openxmlformats.org/officeDocument/2006/relationships/image" Target="../media/image9.png"/></Relationships>
</file>

<file path=ppt/slides/_rels/slide67.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8.xml"/><Relationship Id="rId1" Type="http://schemas.openxmlformats.org/officeDocument/2006/relationships/tags" Target="../tags/tag21.xml"/><Relationship Id="rId5" Type="http://schemas.openxmlformats.org/officeDocument/2006/relationships/image" Target="../media/image10.png"/><Relationship Id="rId4" Type="http://schemas.openxmlformats.org/officeDocument/2006/relationships/image" Target="../media/image9.png"/></Relationships>
</file>

<file path=ppt/slides/_rels/slide68.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71.xml"/><Relationship Id="rId1" Type="http://schemas.openxmlformats.org/officeDocument/2006/relationships/tags" Target="../tags/tag22.xml"/></Relationships>
</file>

<file path=ppt/slides/_rels/slide6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8.xml"/></Relationships>
</file>

<file path=ppt/slides/_rels/slide70.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71.xml"/><Relationship Id="rId1" Type="http://schemas.openxmlformats.org/officeDocument/2006/relationships/tags" Target="../tags/tag23.xml"/></Relationships>
</file>

<file path=ppt/slides/_rels/slide71.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71.xml"/><Relationship Id="rId1" Type="http://schemas.openxmlformats.org/officeDocument/2006/relationships/tags" Target="../tags/tag24.xml"/></Relationships>
</file>

<file path=ppt/slides/_rels/slide72.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71.xml"/><Relationship Id="rId1" Type="http://schemas.openxmlformats.org/officeDocument/2006/relationships/tags" Target="../tags/tag25.xml"/></Relationships>
</file>

<file path=ppt/slides/_rels/slide73.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71.xml"/><Relationship Id="rId1" Type="http://schemas.openxmlformats.org/officeDocument/2006/relationships/tags" Target="../tags/tag26.xml"/></Relationships>
</file>

<file path=ppt/slides/_rels/slide74.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71.xml"/><Relationship Id="rId1" Type="http://schemas.openxmlformats.org/officeDocument/2006/relationships/tags" Target="../tags/tag27.xml"/></Relationships>
</file>

<file path=ppt/slides/_rels/slide75.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71.xml"/><Relationship Id="rId1" Type="http://schemas.openxmlformats.org/officeDocument/2006/relationships/tags" Target="../tags/tag28.xml"/></Relationships>
</file>

<file path=ppt/slides/_rels/slide76.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71.xml"/><Relationship Id="rId1" Type="http://schemas.openxmlformats.org/officeDocument/2006/relationships/tags" Target="../tags/tag29.xml"/><Relationship Id="rId4" Type="http://schemas.openxmlformats.org/officeDocument/2006/relationships/image" Target="../media/image18.png"/></Relationships>
</file>

<file path=ppt/slides/_rels/slide77.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71.xml"/><Relationship Id="rId1" Type="http://schemas.openxmlformats.org/officeDocument/2006/relationships/tags" Target="../tags/tag30.xml"/></Relationships>
</file>

<file path=ppt/slides/_rels/slide78.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71.xml"/><Relationship Id="rId1" Type="http://schemas.openxmlformats.org/officeDocument/2006/relationships/tags" Target="../tags/tag31.xml"/></Relationships>
</file>

<file path=ppt/slides/_rels/slide79.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71.xml"/><Relationship Id="rId1" Type="http://schemas.openxmlformats.org/officeDocument/2006/relationships/tags" Target="../tags/tag32.xml"/></Relationships>
</file>

<file path=ppt/slides/_rels/slide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8.xml"/></Relationships>
</file>

<file path=ppt/slides/_rels/slide80.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71.xml"/><Relationship Id="rId1" Type="http://schemas.openxmlformats.org/officeDocument/2006/relationships/tags" Target="../tags/tag33.xml"/></Relationships>
</file>

<file path=ppt/slides/_rels/slide81.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71.xml"/><Relationship Id="rId1" Type="http://schemas.openxmlformats.org/officeDocument/2006/relationships/tags" Target="../tags/tag34.xml"/></Relationships>
</file>

<file path=ppt/slides/_rels/slide8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slideLayout" Target="../slideLayouts/slideLayout75.xml"/><Relationship Id="rId1" Type="http://schemas.openxmlformats.org/officeDocument/2006/relationships/tags" Target="../tags/tag35.xml"/><Relationship Id="rId4" Type="http://schemas.openxmlformats.org/officeDocument/2006/relationships/image" Target="../media/image10.png"/></Relationships>
</file>

<file path=ppt/slides/_rels/slide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 name="矩形 116"/>
          <p:cNvSpPr/>
          <p:nvPr/>
        </p:nvSpPr>
        <p:spPr>
          <a:xfrm>
            <a:off x="10879773" y="3948113"/>
            <a:ext cx="474663" cy="474663"/>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6145" name="文本框 62"/>
          <p:cNvSpPr txBox="1"/>
          <p:nvPr/>
        </p:nvSpPr>
        <p:spPr>
          <a:xfrm>
            <a:off x="695960" y="2996565"/>
            <a:ext cx="11040745" cy="645160"/>
          </a:xfrm>
          <a:prstGeom prst="rect">
            <a:avLst/>
          </a:prstGeom>
          <a:noFill/>
          <a:ln w="9525">
            <a:noFill/>
          </a:ln>
        </p:spPr>
        <p:txBody>
          <a:bodyPr wrap="square" anchor="t" anchorCtr="0">
            <a:spAutoFit/>
          </a:bodyPr>
          <a:lstStyle/>
          <a:p>
            <a:pPr algn="ctr"/>
            <a:r>
              <a:rPr lang="zh-CN" altLang="en-US" sz="3600" b="1" dirty="0">
                <a:latin typeface="方正小标宋简体" panose="03000509000000000000" charset="-122"/>
                <a:ea typeface="方正小标宋简体" panose="03000509000000000000" charset="-122"/>
                <a:sym typeface="+mn-ea"/>
              </a:rPr>
              <a:t>金融业</a:t>
            </a:r>
            <a:r>
              <a:rPr lang="zh-CN" altLang="en-US" sz="3600" b="1" dirty="0">
                <a:solidFill>
                  <a:schemeClr val="tx1"/>
                </a:solidFill>
                <a:latin typeface="方正小标宋简体" panose="03000509000000000000" charset="-122"/>
                <a:ea typeface="方正小标宋简体" panose="03000509000000000000" charset="-122"/>
                <a:sym typeface="+mn-ea"/>
              </a:rPr>
              <a:t>财务状况</a:t>
            </a:r>
          </a:p>
        </p:txBody>
      </p:sp>
      <p:pic>
        <p:nvPicPr>
          <p:cNvPr id="6146" name="图片 6"/>
          <p:cNvPicPr>
            <a:picLocks noChangeAspect="1"/>
          </p:cNvPicPr>
          <p:nvPr/>
        </p:nvPicPr>
        <p:blipFill>
          <a:blip r:embed="rId2" cstate="print"/>
          <a:stretch>
            <a:fillRect/>
          </a:stretch>
        </p:blipFill>
        <p:spPr>
          <a:xfrm>
            <a:off x="6311583" y="5207635"/>
            <a:ext cx="5865812" cy="1657350"/>
          </a:xfrm>
          <a:prstGeom prst="rect">
            <a:avLst/>
          </a:prstGeom>
          <a:noFill/>
          <a:ln w="9525">
            <a:noFill/>
          </a:ln>
        </p:spPr>
      </p:pic>
      <p:sp>
        <p:nvSpPr>
          <p:cNvPr id="1069" name="矩形 1068"/>
          <p:cNvSpPr/>
          <p:nvPr/>
        </p:nvSpPr>
        <p:spPr>
          <a:xfrm>
            <a:off x="11090910" y="4186238"/>
            <a:ext cx="476250" cy="476250"/>
          </a:xfrm>
          <a:prstGeom prst="rect">
            <a:avLst/>
          </a:prstGeom>
          <a:solidFill>
            <a:srgbClr val="0860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119" name="矩形 118"/>
          <p:cNvSpPr/>
          <p:nvPr/>
        </p:nvSpPr>
        <p:spPr>
          <a:xfrm>
            <a:off x="912178" y="2485073"/>
            <a:ext cx="474663" cy="474663"/>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6153" name="Text Box 3"/>
          <p:cNvSpPr/>
          <p:nvPr/>
        </p:nvSpPr>
        <p:spPr>
          <a:xfrm>
            <a:off x="119336" y="4509120"/>
            <a:ext cx="12198350" cy="861774"/>
          </a:xfrm>
          <a:prstGeom prst="rect">
            <a:avLst/>
          </a:prstGeom>
          <a:noFill/>
          <a:ln w="9525">
            <a:noFill/>
          </a:ln>
        </p:spPr>
        <p:txBody>
          <a:bodyPr wrap="square" anchor="t" anchorCtr="0">
            <a:spAutoFit/>
          </a:bodyPr>
          <a:lstStyle/>
          <a:p>
            <a:pPr marL="342900" indent="-342900" algn="ctr">
              <a:spcBef>
                <a:spcPct val="50000"/>
              </a:spcBef>
              <a:buClrTx/>
              <a:buFontTx/>
            </a:pPr>
            <a:r>
              <a:rPr lang="zh-CN" altLang="en-US" sz="2000" b="1"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rPr>
              <a:t>朝阳区统计局</a:t>
            </a:r>
          </a:p>
          <a:p>
            <a:pPr marL="342900" indent="-342900" algn="ctr">
              <a:spcBef>
                <a:spcPct val="50000"/>
              </a:spcBef>
              <a:buClrTx/>
              <a:buFontTx/>
            </a:pPr>
            <a:r>
              <a:rPr lang="zh-CN" altLang="en-US" sz="2000" b="1"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rPr>
              <a:t>2023年</a:t>
            </a:r>
            <a:r>
              <a:rPr lang="en-US" altLang="en-US" sz="2000" b="1"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rPr>
              <a:t>12</a:t>
            </a:r>
            <a:r>
              <a:rPr lang="zh-CN" altLang="en-US" sz="2000" b="1"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rPr>
              <a:t>月</a:t>
            </a:r>
            <a:endParaRPr lang="en-US" altLang="zh-CN" sz="2000" b="1"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2" name="图片 1" descr="五经普LOGO透明底"/>
          <p:cNvPicPr>
            <a:picLocks noChangeAspect="1"/>
          </p:cNvPicPr>
          <p:nvPr/>
        </p:nvPicPr>
        <p:blipFill>
          <a:blip r:embed="rId3" cstate="print"/>
          <a:stretch>
            <a:fillRect/>
          </a:stretch>
        </p:blipFill>
        <p:spPr>
          <a:xfrm>
            <a:off x="295910" y="393700"/>
            <a:ext cx="1577975" cy="1577975"/>
          </a:xfrm>
          <a:prstGeom prst="rect">
            <a:avLst/>
          </a:prstGeom>
        </p:spPr>
      </p:pic>
      <p:sp>
        <p:nvSpPr>
          <p:cNvPr id="118" name="矩形 117"/>
          <p:cNvSpPr/>
          <p:nvPr/>
        </p:nvSpPr>
        <p:spPr>
          <a:xfrm>
            <a:off x="689928" y="2254885"/>
            <a:ext cx="474663" cy="474663"/>
          </a:xfrm>
          <a:prstGeom prst="rect">
            <a:avLst/>
          </a:prstGeom>
          <a:solidFill>
            <a:srgbClr val="0860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5" name="灯片编号占位符 4"/>
          <p:cNvSpPr>
            <a:spLocks noGrp="1"/>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t>1</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7344" y="1893627"/>
            <a:ext cx="10574655" cy="1569660"/>
          </a:xfrm>
          <a:prstGeom prst="rect">
            <a:avLst/>
          </a:prstGeom>
          <a:solidFill>
            <a:schemeClr val="bg2"/>
          </a:solidFill>
          <a:ln>
            <a:noFill/>
          </a:ln>
        </p:spPr>
        <p:txBody>
          <a:bodyPr wrap="square" rtlCol="0">
            <a:spAutoFit/>
          </a:bodyPr>
          <a:lstStyle/>
          <a:p>
            <a:pPr marR="0" indent="0" defTabSz="914400" fontAlgn="auto">
              <a:lnSpc>
                <a:spcPct val="100000"/>
              </a:lnSpc>
              <a:spcBef>
                <a:spcPts val="0"/>
              </a:spcBef>
              <a:spcAft>
                <a:spcPts val="0"/>
              </a:spcAft>
              <a:buClrTx/>
              <a:buSzTx/>
              <a:buFontTx/>
              <a:buNone/>
              <a:defRPr/>
            </a:pPr>
            <a:r>
              <a:rPr kumimoji="0" lang="zh-CN" altLang="en-US" b="1" i="0" kern="1200" cap="none" spc="0" normalizeH="0" baseline="0" noProof="0" dirty="0">
                <a:latin typeface="Arial" panose="020B0604020202020204" pitchFamily="34" charset="0"/>
                <a:ea typeface="微软雅黑" panose="020B0503020204020204" pitchFamily="34" charset="-122"/>
                <a:cs typeface="+mn-cs"/>
                <a:sym typeface="Wingdings" panose="05000000000000000000" charset="0"/>
              </a:rPr>
              <a:t></a:t>
            </a:r>
            <a:r>
              <a:rPr kumimoji="0" lang="zh-CN" altLang="en-US" sz="2400" b="1" i="0" kern="1200" cap="none" spc="0" normalizeH="0" baseline="0" noProof="0" dirty="0">
                <a:latin typeface="Arial" panose="020B0604020202020204" pitchFamily="34" charset="0"/>
                <a:ea typeface="微软雅黑" panose="020B0503020204020204" pitchFamily="34" charset="-122"/>
                <a:cs typeface="+mn-cs"/>
                <a:sym typeface="Arial" panose="020B0604020202020204" pitchFamily="34" charset="0"/>
              </a:rPr>
              <a:t>BJJ</a:t>
            </a:r>
            <a:r>
              <a:rPr kumimoji="0" lang="en-US" altLang="zh-CN" sz="2400" b="1" i="0" kern="1200" cap="none" spc="0" normalizeH="0" baseline="0" noProof="0" dirty="0">
                <a:latin typeface="Arial" panose="020B0604020202020204" pitchFamily="34" charset="0"/>
                <a:ea typeface="微软雅黑" panose="020B0503020204020204" pitchFamily="34" charset="-122"/>
                <a:cs typeface="+mn-cs"/>
                <a:sym typeface="Arial" panose="020B0604020202020204" pitchFamily="34" charset="0"/>
              </a:rPr>
              <a:t>2</a:t>
            </a:r>
            <a:r>
              <a:rPr kumimoji="0" lang="zh-CN" altLang="en-US" sz="2400" b="1" i="0" kern="1200" cap="none" spc="0" normalizeH="0" baseline="0" noProof="0" dirty="0">
                <a:latin typeface="Arial" panose="020B0604020202020204" pitchFamily="34" charset="0"/>
                <a:ea typeface="微软雅黑" panose="020B0503020204020204" pitchFamily="34" charset="-122"/>
                <a:cs typeface="+mn-cs"/>
                <a:sym typeface="Arial" panose="020B0604020202020204" pitchFamily="34" charset="0"/>
              </a:rPr>
              <a:t>03-1/BJJ</a:t>
            </a:r>
            <a:r>
              <a:rPr kumimoji="0" lang="en-US" altLang="zh-CN" sz="2400" b="1" i="0" kern="1200" cap="none" spc="0" normalizeH="0" baseline="0" noProof="0" dirty="0">
                <a:latin typeface="Arial" panose="020B0604020202020204" pitchFamily="34" charset="0"/>
                <a:ea typeface="微软雅黑" panose="020B0503020204020204" pitchFamily="34" charset="-122"/>
                <a:cs typeface="+mn-cs"/>
                <a:sym typeface="Arial" panose="020B0604020202020204" pitchFamily="34" charset="0"/>
              </a:rPr>
              <a:t>2</a:t>
            </a:r>
            <a:r>
              <a:rPr kumimoji="0" lang="zh-CN" altLang="en-US" sz="2400" b="1" i="0" kern="1200" cap="none" spc="0" normalizeH="0" baseline="0" noProof="0" dirty="0">
                <a:latin typeface="Arial" panose="020B0604020202020204" pitchFamily="34" charset="0"/>
                <a:ea typeface="微软雅黑" panose="020B0503020204020204" pitchFamily="34" charset="-122"/>
                <a:cs typeface="+mn-cs"/>
                <a:sym typeface="Arial" panose="020B0604020202020204" pitchFamily="34" charset="0"/>
              </a:rPr>
              <a:t>03-2：</a:t>
            </a:r>
          </a:p>
          <a:p>
            <a:pPr marR="0" indent="0" defTabSz="914400" fontAlgn="auto">
              <a:lnSpc>
                <a:spcPct val="100000"/>
              </a:lnSpc>
              <a:spcBef>
                <a:spcPts val="0"/>
              </a:spcBef>
              <a:spcAft>
                <a:spcPts val="0"/>
              </a:spcAft>
              <a:buClrTx/>
              <a:buSzTx/>
              <a:buFontTx/>
              <a:buNone/>
              <a:defRPr/>
            </a:pPr>
            <a:r>
              <a:rPr kumimoji="0" lang="zh-CN" altLang="en-US" b="1" i="0" kern="1200" cap="none" spc="0" normalizeH="0" baseline="0" noProof="0" dirty="0">
                <a:solidFill>
                  <a:srgbClr val="C00000"/>
                </a:solidFill>
                <a:latin typeface="Arial" panose="020B0604020202020204" pitchFamily="34" charset="0"/>
                <a:ea typeface="微软雅黑" panose="020B0503020204020204" pitchFamily="34" charset="-122"/>
                <a:cs typeface="+mn-cs"/>
                <a:sym typeface="Arial" panose="020B0604020202020204" pitchFamily="34" charset="0"/>
              </a:rPr>
              <a:t>“信用减值损失(损失以“-”号记)”、“资产减值损失(损失以“-”号记)”和放在</a:t>
            </a:r>
            <a:r>
              <a:rPr kumimoji="0" lang="en-US" altLang="zh-CN" b="1" i="0" kern="1200" cap="none" spc="0" normalizeH="0" baseline="0" noProof="0" dirty="0">
                <a:solidFill>
                  <a:srgbClr val="C00000"/>
                </a:solidFill>
                <a:latin typeface="Arial" panose="020B0604020202020204" pitchFamily="34" charset="0"/>
                <a:ea typeface="微软雅黑" panose="020B0503020204020204" pitchFamily="34" charset="-122"/>
                <a:cs typeface="+mn-cs"/>
                <a:sym typeface="Arial" panose="020B0604020202020204" pitchFamily="34" charset="0"/>
              </a:rPr>
              <a:t>“三、人工成本及其他资料”</a:t>
            </a:r>
            <a:r>
              <a:rPr kumimoji="0" lang="zh-CN" altLang="en-US" b="1" i="0" kern="1200" cap="none" spc="0" normalizeH="0" baseline="0" noProof="0" dirty="0">
                <a:solidFill>
                  <a:srgbClr val="C00000"/>
                </a:solidFill>
                <a:latin typeface="Arial" panose="020B0604020202020204" pitchFamily="34" charset="0"/>
                <a:ea typeface="微软雅黑" panose="020B0503020204020204" pitchFamily="34" charset="-122"/>
                <a:cs typeface="+mn-cs"/>
                <a:sym typeface="Arial" panose="020B0604020202020204" pitchFamily="34" charset="0"/>
              </a:rPr>
              <a:t>下面</a:t>
            </a:r>
            <a:r>
              <a:rPr lang="zh-CN" altLang="en-US" b="1" dirty="0">
                <a:solidFill>
                  <a:srgbClr val="C00000"/>
                </a:solidFill>
                <a:sym typeface="Arial" panose="020B0604020202020204" pitchFamily="34" charset="0"/>
              </a:rPr>
              <a:t>。</a:t>
            </a:r>
            <a:r>
              <a:rPr lang="zh-CN" altLang="en-US" sz="1800" b="1" dirty="0">
                <a:solidFill>
                  <a:srgbClr val="181717"/>
                </a:solidFill>
                <a:latin typeface="微软雅黑" charset="0"/>
                <a:ea typeface="微软雅黑" charset="0"/>
                <a:cs typeface="微软雅黑" charset="0"/>
              </a:rPr>
              <a:t>信用减值损失和资产减值损失属于会计</a:t>
            </a:r>
            <a:r>
              <a:rPr lang="en-US" altLang="zh-CN" sz="1800" b="1" dirty="0">
                <a:solidFill>
                  <a:srgbClr val="181717"/>
                </a:solidFill>
                <a:latin typeface="微软雅黑" charset="0"/>
                <a:ea typeface="微软雅黑" charset="0"/>
                <a:cs typeface="微软雅黑" charset="0"/>
              </a:rPr>
              <a:t>-</a:t>
            </a:r>
            <a:r>
              <a:rPr lang="zh-CN" altLang="en-US" sz="1800" b="1" dirty="0">
                <a:solidFill>
                  <a:srgbClr val="181717"/>
                </a:solidFill>
                <a:latin typeface="微软雅黑" charset="0"/>
                <a:ea typeface="微软雅黑" charset="0"/>
                <a:cs typeface="微软雅黑" charset="0"/>
              </a:rPr>
              <a:t>利润表科目，现在统计报表利润及分配部分不再有相对应的指标，填报时将该指标的数据放在其他业务支出中。</a:t>
            </a:r>
            <a:r>
              <a:rPr lang="zh-CN" altLang="en-US" sz="1800" b="1" dirty="0">
                <a:solidFill>
                  <a:srgbClr val="181717"/>
                </a:solidFill>
                <a:latin typeface="微软雅黑" charset="0"/>
                <a:ea typeface="微软雅黑" charset="0"/>
                <a:cs typeface="微软雅黑" charset="0"/>
                <a:sym typeface="+mn-ea"/>
              </a:rPr>
              <a:t>信用减值损失和资产减值损失单独在在人工成本及其他资料部分且</a:t>
            </a:r>
            <a:r>
              <a:rPr lang="zh-CN" altLang="en-US" b="1" noProof="0" dirty="0">
                <a:solidFill>
                  <a:srgbClr val="C00000"/>
                </a:solidFill>
                <a:latin typeface="Arial" panose="020B0604020202020204" pitchFamily="34" charset="0"/>
                <a:ea typeface="微软雅黑" panose="020B0503020204020204" pitchFamily="34" charset="-122"/>
                <a:sym typeface="Arial" panose="020B0604020202020204" pitchFamily="34" charset="0"/>
              </a:rPr>
              <a:t>(损失以“-”号记)”。</a:t>
            </a:r>
            <a:endParaRPr kumimoji="0" lang="zh-CN" altLang="en-US" b="1" i="0" kern="1200" cap="none" spc="0" normalizeH="0" baseline="0" noProof="0" dirty="0">
              <a:solidFill>
                <a:srgbClr val="C00000"/>
              </a:solidFill>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4" name="文本框 3"/>
          <p:cNvSpPr txBox="1"/>
          <p:nvPr/>
        </p:nvSpPr>
        <p:spPr>
          <a:xfrm>
            <a:off x="6132" y="3463287"/>
            <a:ext cx="10575290" cy="769441"/>
          </a:xfrm>
          <a:prstGeom prst="rect">
            <a:avLst/>
          </a:prstGeom>
          <a:solidFill>
            <a:schemeClr val="bg2"/>
          </a:solidFill>
        </p:spPr>
        <p:txBody>
          <a:bodyPr wrap="square" rtlCol="0">
            <a:spAutoFit/>
          </a:bodyPr>
          <a:lstStyle/>
          <a:p>
            <a:pPr marL="342900" indent="-342900">
              <a:buFont typeface="Wingdings" panose="05000000000000000000" pitchFamily="2" charset="2"/>
              <a:buChar char="u"/>
            </a:pPr>
            <a:r>
              <a:rPr lang="en-US" altLang="zh-CN" sz="2400" b="1" dirty="0">
                <a:sym typeface="Arial" panose="020B0604020202020204" pitchFamily="34" charset="0"/>
              </a:rPr>
              <a:t>BJJ203-3</a:t>
            </a:r>
          </a:p>
          <a:p>
            <a:r>
              <a:rPr kumimoji="0" lang="zh-CN" altLang="en-US" sz="2000" b="1" i="0" kern="1200" cap="none" spc="0" normalizeH="0" baseline="0" noProof="0" dirty="0">
                <a:solidFill>
                  <a:srgbClr val="C00000"/>
                </a:solidFill>
                <a:latin typeface="Arial" panose="020B0604020202020204" pitchFamily="34" charset="0"/>
                <a:ea typeface="微软雅黑" panose="020B0503020204020204" pitchFamily="34" charset="-122"/>
                <a:cs typeface="+mn-cs"/>
                <a:sym typeface="Arial" panose="020B0604020202020204" pitchFamily="34" charset="0"/>
              </a:rPr>
              <a:t>“信用减值损失(损失以“-”号记)”、“资产减值损失(损失以“-”号记)”</a:t>
            </a:r>
            <a:endParaRPr lang="zh-CN" altLang="en-US" sz="2000" dirty="0">
              <a:sym typeface="+mn-ea"/>
            </a:endParaRPr>
          </a:p>
        </p:txBody>
      </p:sp>
      <p:sp>
        <p:nvSpPr>
          <p:cNvPr id="6" name="文本框 5"/>
          <p:cNvSpPr txBox="1"/>
          <p:nvPr/>
        </p:nvSpPr>
        <p:spPr>
          <a:xfrm>
            <a:off x="0" y="4398372"/>
            <a:ext cx="2430780" cy="398780"/>
          </a:xfrm>
          <a:prstGeom prst="rect">
            <a:avLst/>
          </a:prstGeom>
          <a:solidFill>
            <a:srgbClr val="C00000"/>
          </a:solidFill>
        </p:spPr>
        <p:txBody>
          <a:bodyPr wrap="square" rtlCol="0">
            <a:spAutoFit/>
          </a:bodyPr>
          <a:lstStyle/>
          <a:p>
            <a:pPr marL="342900" indent="-342900">
              <a:buFont typeface="Wingdings" panose="05000000000000000000" charset="0"/>
              <a:buChar char=""/>
            </a:pPr>
            <a:r>
              <a:rPr lang="zh-CN" altLang="en-US" sz="2000" b="1" dirty="0">
                <a:ln>
                  <a:noFill/>
                </a:ln>
                <a:solidFill>
                  <a:schemeClr val="bg1"/>
                </a:solidFill>
                <a:latin typeface="微软雅黑" charset="0"/>
                <a:ea typeface="微软雅黑" charset="0"/>
              </a:rPr>
              <a:t>需要注意</a:t>
            </a:r>
          </a:p>
        </p:txBody>
      </p:sp>
      <p:sp>
        <p:nvSpPr>
          <p:cNvPr id="8" name="文本框 7"/>
          <p:cNvSpPr txBox="1"/>
          <p:nvPr/>
        </p:nvSpPr>
        <p:spPr>
          <a:xfrm>
            <a:off x="17344" y="4797152"/>
            <a:ext cx="10574655" cy="1938992"/>
          </a:xfrm>
          <a:prstGeom prst="rect">
            <a:avLst/>
          </a:prstGeom>
          <a:solidFill>
            <a:schemeClr val="bg2"/>
          </a:solidFill>
        </p:spPr>
        <p:txBody>
          <a:bodyPr wrap="square" rtlCol="0">
            <a:spAutoFit/>
          </a:bodyPr>
          <a:lstStyle/>
          <a:p>
            <a:pPr algn="l"/>
            <a:r>
              <a:rPr lang="zh-CN" altLang="en-US" sz="2000" b="1" dirty="0">
                <a:solidFill>
                  <a:srgbClr val="181717"/>
                </a:solidFill>
                <a:latin typeface="微软雅黑" charset="0"/>
                <a:ea typeface="微软雅黑" charset="0"/>
                <a:cs typeface="微软雅黑" charset="0"/>
              </a:rPr>
              <a:t>两个指标调整位置，但上年同期数可以带出</a:t>
            </a:r>
            <a:r>
              <a:rPr lang="en-US" altLang="zh-CN" sz="2000" b="1" dirty="0">
                <a:solidFill>
                  <a:srgbClr val="181717"/>
                </a:solidFill>
                <a:latin typeface="微软雅黑" charset="0"/>
                <a:ea typeface="微软雅黑" charset="0"/>
                <a:cs typeface="微软雅黑" charset="0"/>
              </a:rPr>
              <a:t>2022</a:t>
            </a:r>
            <a:r>
              <a:rPr lang="zh-CN" altLang="en-US" sz="2000" b="1" dirty="0">
                <a:solidFill>
                  <a:srgbClr val="181717"/>
                </a:solidFill>
                <a:latin typeface="微软雅黑" charset="0"/>
                <a:ea typeface="微软雅黑" charset="0"/>
                <a:cs typeface="微软雅黑" charset="0"/>
              </a:rPr>
              <a:t>年年报的数据。</a:t>
            </a:r>
            <a:endParaRPr lang="zh-CN" altLang="en-US" sz="2000" b="1" dirty="0">
              <a:solidFill>
                <a:srgbClr val="00B050"/>
              </a:solidFill>
              <a:latin typeface="微软雅黑" charset="0"/>
              <a:ea typeface="微软雅黑" charset="0"/>
              <a:cs typeface="微软雅黑" charset="0"/>
            </a:endParaRPr>
          </a:p>
          <a:p>
            <a:pPr algn="l"/>
            <a:r>
              <a:rPr lang="en-US" altLang="zh-CN" sz="2000" b="1" dirty="0">
                <a:solidFill>
                  <a:srgbClr val="181717"/>
                </a:solidFill>
                <a:latin typeface="微软雅黑" charset="0"/>
                <a:ea typeface="微软雅黑" charset="0"/>
                <a:cs typeface="微软雅黑" charset="0"/>
              </a:rPr>
              <a:t>1</a:t>
            </a:r>
            <a:r>
              <a:rPr lang="zh-CN" altLang="en-US" sz="2000" b="1" dirty="0">
                <a:solidFill>
                  <a:srgbClr val="181717"/>
                </a:solidFill>
                <a:latin typeface="微软雅黑" charset="0"/>
                <a:ea typeface="微软雅黑" charset="0"/>
                <a:cs typeface="微软雅黑" charset="0"/>
              </a:rPr>
              <a:t>、本年新上规模企业如果有上年同期数需手动补充</a:t>
            </a:r>
            <a:r>
              <a:rPr lang="zh-CN" altLang="en-US" sz="2000" b="1" noProof="0" dirty="0">
                <a:solidFill>
                  <a:srgbClr val="C00000"/>
                </a:solidFill>
                <a:latin typeface="微软雅黑" charset="0"/>
                <a:ea typeface="微软雅黑" charset="0"/>
                <a:cs typeface="微软雅黑" charset="0"/>
                <a:sym typeface="Arial" panose="020B0604020202020204" pitchFamily="34" charset="0"/>
              </a:rPr>
              <a:t>“信用减值损失”和“</a:t>
            </a:r>
            <a:r>
              <a:rPr lang="zh-CN" altLang="en-US" sz="2000" b="1" dirty="0">
                <a:solidFill>
                  <a:srgbClr val="C00000"/>
                </a:solidFill>
                <a:latin typeface="微软雅黑" charset="0"/>
                <a:ea typeface="微软雅黑" charset="0"/>
                <a:cs typeface="微软雅黑" charset="0"/>
                <a:sym typeface="Arial" panose="020B0604020202020204" pitchFamily="34" charset="0"/>
              </a:rPr>
              <a:t>资产</a:t>
            </a:r>
            <a:r>
              <a:rPr lang="zh-CN" altLang="en-US" sz="2000" b="1" noProof="0" dirty="0">
                <a:solidFill>
                  <a:srgbClr val="C00000"/>
                </a:solidFill>
                <a:latin typeface="微软雅黑" charset="0"/>
                <a:ea typeface="微软雅黑" charset="0"/>
                <a:cs typeface="微软雅黑" charset="0"/>
                <a:sym typeface="Arial" panose="020B0604020202020204" pitchFamily="34" charset="0"/>
              </a:rPr>
              <a:t>减值损失”</a:t>
            </a:r>
            <a:r>
              <a:rPr lang="zh-CN" altLang="en-US" sz="2000" b="1" noProof="0" dirty="0">
                <a:solidFill>
                  <a:srgbClr val="181717"/>
                </a:solidFill>
                <a:latin typeface="微软雅黑" charset="0"/>
                <a:ea typeface="微软雅黑" charset="0"/>
                <a:cs typeface="微软雅黑" charset="0"/>
                <a:sym typeface="Arial" panose="020B0604020202020204" pitchFamily="34" charset="0"/>
              </a:rPr>
              <a:t>的</a:t>
            </a:r>
            <a:r>
              <a:rPr lang="zh-CN" altLang="en-US" sz="2000" b="1" dirty="0">
                <a:solidFill>
                  <a:srgbClr val="181717"/>
                </a:solidFill>
                <a:latin typeface="微软雅黑" charset="0"/>
                <a:ea typeface="微软雅黑" charset="0"/>
                <a:cs typeface="微软雅黑" charset="0"/>
              </a:rPr>
              <a:t>上年同期数据。</a:t>
            </a:r>
          </a:p>
          <a:p>
            <a:pPr algn="l"/>
            <a:r>
              <a:rPr lang="en-US" altLang="zh-CN" sz="2000" b="1" dirty="0">
                <a:solidFill>
                  <a:srgbClr val="181717"/>
                </a:solidFill>
                <a:latin typeface="微软雅黑" charset="0"/>
                <a:ea typeface="微软雅黑" charset="0"/>
                <a:cs typeface="微软雅黑" charset="0"/>
              </a:rPr>
              <a:t>2</a:t>
            </a:r>
            <a:r>
              <a:rPr lang="zh-CN" altLang="en-US" sz="2000" b="1" dirty="0">
                <a:solidFill>
                  <a:srgbClr val="181717"/>
                </a:solidFill>
                <a:latin typeface="微软雅黑" charset="0"/>
                <a:ea typeface="微软雅黑" charset="0"/>
                <a:cs typeface="微软雅黑" charset="0"/>
              </a:rPr>
              <a:t>、</a:t>
            </a:r>
            <a:r>
              <a:rPr kumimoji="0" lang="zh-CN" altLang="en-US" sz="2000" b="1" i="0" kern="1200" cap="none" spc="0" normalizeH="0" baseline="0" noProof="0" dirty="0">
                <a:latin typeface="Arial" panose="020B0604020202020204" pitchFamily="34" charset="0"/>
                <a:ea typeface="微软雅黑" panose="020B0503020204020204" pitchFamily="34" charset="-122"/>
                <a:cs typeface="+mn-cs"/>
                <a:sym typeface="Arial" panose="020B0604020202020204" pitchFamily="34" charset="0"/>
              </a:rPr>
              <a:t> BJJ</a:t>
            </a:r>
            <a:r>
              <a:rPr kumimoji="0" lang="en-US" altLang="zh-CN" sz="2000" b="1" i="0" kern="1200" cap="none" spc="0" normalizeH="0" baseline="0" noProof="0" dirty="0">
                <a:latin typeface="Arial" panose="020B0604020202020204" pitchFamily="34" charset="0"/>
                <a:ea typeface="微软雅黑" panose="020B0503020204020204" pitchFamily="34" charset="-122"/>
                <a:cs typeface="+mn-cs"/>
                <a:sym typeface="Arial" panose="020B0604020202020204" pitchFamily="34" charset="0"/>
              </a:rPr>
              <a:t>2</a:t>
            </a:r>
            <a:r>
              <a:rPr kumimoji="0" lang="zh-CN" altLang="en-US" sz="2000" b="1" i="0" kern="1200" cap="none" spc="0" normalizeH="0" baseline="0" noProof="0" dirty="0">
                <a:latin typeface="Arial" panose="020B0604020202020204" pitchFamily="34" charset="0"/>
                <a:ea typeface="微软雅黑" panose="020B0503020204020204" pitchFamily="34" charset="-122"/>
                <a:cs typeface="+mn-cs"/>
                <a:sym typeface="Arial" panose="020B0604020202020204" pitchFamily="34" charset="0"/>
              </a:rPr>
              <a:t>03-1/BJJ</a:t>
            </a:r>
            <a:r>
              <a:rPr kumimoji="0" lang="en-US" altLang="zh-CN" sz="2000" b="1" i="0" kern="1200" cap="none" spc="0" normalizeH="0" baseline="0" noProof="0" dirty="0">
                <a:latin typeface="Arial" panose="020B0604020202020204" pitchFamily="34" charset="0"/>
                <a:ea typeface="微软雅黑" panose="020B0503020204020204" pitchFamily="34" charset="-122"/>
                <a:cs typeface="+mn-cs"/>
                <a:sym typeface="Arial" panose="020B0604020202020204" pitchFamily="34" charset="0"/>
              </a:rPr>
              <a:t>2</a:t>
            </a:r>
            <a:r>
              <a:rPr kumimoji="0" lang="zh-CN" altLang="en-US" sz="2000" b="1" i="0" kern="1200" cap="none" spc="0" normalizeH="0" baseline="0" noProof="0" dirty="0">
                <a:latin typeface="Arial" panose="020B0604020202020204" pitchFamily="34" charset="0"/>
                <a:ea typeface="微软雅黑" panose="020B0503020204020204" pitchFamily="34" charset="-122"/>
                <a:cs typeface="+mn-cs"/>
                <a:sym typeface="Arial" panose="020B0604020202020204" pitchFamily="34" charset="0"/>
              </a:rPr>
              <a:t>03-2</a:t>
            </a:r>
            <a:r>
              <a:rPr lang="zh-CN" altLang="en-US" sz="2000" b="1" dirty="0">
                <a:solidFill>
                  <a:srgbClr val="181717"/>
                </a:solidFill>
                <a:latin typeface="微软雅黑" charset="0"/>
                <a:ea typeface="微软雅黑" charset="0"/>
                <a:cs typeface="微软雅黑" charset="0"/>
              </a:rPr>
              <a:t>两个指标不再在利润分配部分列示，而相关财务数据体现在</a:t>
            </a:r>
            <a:r>
              <a:rPr lang="zh-CN" altLang="en-US" sz="2000" b="1" noProof="0" dirty="0">
                <a:solidFill>
                  <a:srgbClr val="C00000"/>
                </a:solidFill>
                <a:latin typeface="微软雅黑" charset="0"/>
                <a:ea typeface="微软雅黑" charset="0"/>
                <a:cs typeface="微软雅黑" charset="0"/>
                <a:sym typeface="Arial" panose="020B0604020202020204" pitchFamily="34" charset="0"/>
              </a:rPr>
              <a:t>“其他业务支出”</a:t>
            </a:r>
            <a:r>
              <a:rPr lang="zh-CN" altLang="en-US" sz="2000" b="1" noProof="0" dirty="0">
                <a:solidFill>
                  <a:srgbClr val="181717"/>
                </a:solidFill>
                <a:latin typeface="微软雅黑" charset="0"/>
                <a:ea typeface="微软雅黑" charset="0"/>
                <a:cs typeface="微软雅黑" charset="0"/>
                <a:sym typeface="Arial" panose="020B0604020202020204" pitchFamily="34" charset="0"/>
              </a:rPr>
              <a:t>中。</a:t>
            </a:r>
          </a:p>
          <a:p>
            <a:r>
              <a:rPr lang="en-US" altLang="zh-CN" sz="2000" b="1" noProof="0" dirty="0">
                <a:solidFill>
                  <a:srgbClr val="181717"/>
                </a:solidFill>
                <a:latin typeface="微软雅黑" charset="0"/>
                <a:ea typeface="微软雅黑" charset="0"/>
                <a:cs typeface="微软雅黑" charset="0"/>
                <a:sym typeface="Arial" panose="020B0604020202020204" pitchFamily="34" charset="0"/>
              </a:rPr>
              <a:t>3</a:t>
            </a:r>
            <a:r>
              <a:rPr lang="zh-CN" altLang="en-US" sz="2000" b="1" noProof="0" dirty="0">
                <a:solidFill>
                  <a:srgbClr val="181717"/>
                </a:solidFill>
                <a:latin typeface="微软雅黑" charset="0"/>
                <a:ea typeface="微软雅黑" charset="0"/>
                <a:cs typeface="微软雅黑" charset="0"/>
                <a:sym typeface="Arial" panose="020B0604020202020204" pitchFamily="34" charset="0"/>
              </a:rPr>
              <a:t>、本年数据和上年同期数据均要以负数填报</a:t>
            </a:r>
            <a:r>
              <a:rPr lang="zh-CN" altLang="en-US" sz="2000" b="1" dirty="0">
                <a:solidFill>
                  <a:srgbClr val="181717"/>
                </a:solidFill>
                <a:latin typeface="微软雅黑" charset="0"/>
                <a:ea typeface="微软雅黑" charset="0"/>
                <a:cs typeface="微软雅黑" charset="0"/>
                <a:sym typeface="Arial" panose="020B0604020202020204" pitchFamily="34" charset="0"/>
              </a:rPr>
              <a:t>。</a:t>
            </a:r>
            <a:endParaRPr lang="zh-CN" altLang="en-US" sz="2000" b="1" noProof="0" dirty="0">
              <a:solidFill>
                <a:srgbClr val="181717"/>
              </a:solidFill>
              <a:latin typeface="微软雅黑" charset="0"/>
              <a:ea typeface="微软雅黑" charset="0"/>
              <a:cs typeface="微软雅黑" charset="0"/>
              <a:sym typeface="Arial" panose="020B0604020202020204" pitchFamily="34" charset="0"/>
            </a:endParaRPr>
          </a:p>
        </p:txBody>
      </p:sp>
      <p:sp>
        <p:nvSpPr>
          <p:cNvPr id="11" name="圆角矩形 144">
            <a:extLst>
              <a:ext uri="{FF2B5EF4-FFF2-40B4-BE49-F238E27FC236}">
                <a16:creationId xmlns:a16="http://schemas.microsoft.com/office/drawing/2014/main" id="{969CDFDF-3DE5-4AD5-76F7-EF3E60FB76BA}"/>
              </a:ext>
            </a:extLst>
          </p:cNvPr>
          <p:cNvSpPr/>
          <p:nvPr/>
        </p:nvSpPr>
        <p:spPr>
          <a:xfrm>
            <a:off x="0" y="326059"/>
            <a:ext cx="11420475" cy="462915"/>
          </a:xfrm>
          <a:prstGeom prst="roundRect">
            <a:avLst/>
          </a:prstGeom>
          <a:solidFill>
            <a:srgbClr val="256B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en-US" altLang="zh-CN" sz="2400" b="1" dirty="0">
                <a:solidFill>
                  <a:schemeClr val="bg1"/>
                </a:solidFill>
                <a:latin typeface="微软雅黑" panose="020B0503020204020204" pitchFamily="34" charset="-122"/>
                <a:ea typeface="微软雅黑" panose="020B0503020204020204" pitchFamily="34" charset="-122"/>
                <a:cs typeface="宋体" pitchFamily="2" charset="-122"/>
              </a:rPr>
              <a:t>2023</a:t>
            </a:r>
            <a:r>
              <a:rPr lang="zh-CN" altLang="en-US" sz="2400" b="1" dirty="0">
                <a:solidFill>
                  <a:schemeClr val="bg1"/>
                </a:solidFill>
                <a:latin typeface="微软雅黑" panose="020B0503020204020204" pitchFamily="34" charset="-122"/>
                <a:ea typeface="微软雅黑" panose="020B0503020204020204" pitchFamily="34" charset="-122"/>
                <a:cs typeface="宋体" pitchFamily="2" charset="-122"/>
              </a:rPr>
              <a:t>年</a:t>
            </a:r>
            <a:r>
              <a:rPr lang="en-US" altLang="zh-CN" sz="2400" b="1" dirty="0">
                <a:solidFill>
                  <a:schemeClr val="bg1"/>
                </a:solidFill>
                <a:latin typeface="微软雅黑" panose="020B0503020204020204" pitchFamily="34" charset="-122"/>
                <a:ea typeface="微软雅黑" panose="020B0503020204020204" pitchFamily="34" charset="-122"/>
                <a:cs typeface="宋体" pitchFamily="2" charset="-122"/>
              </a:rPr>
              <a:t>12</a:t>
            </a:r>
            <a:r>
              <a:rPr lang="zh-CN" altLang="en-US" sz="2400" b="1" dirty="0">
                <a:solidFill>
                  <a:schemeClr val="bg1"/>
                </a:solidFill>
                <a:latin typeface="微软雅黑" panose="020B0503020204020204" pitchFamily="34" charset="-122"/>
                <a:ea typeface="微软雅黑" panose="020B0503020204020204" pitchFamily="34" charset="-122"/>
                <a:cs typeface="宋体" pitchFamily="2" charset="-122"/>
              </a:rPr>
              <a:t>月定报财务状况</a:t>
            </a:r>
          </a:p>
        </p:txBody>
      </p:sp>
      <p:sp>
        <p:nvSpPr>
          <p:cNvPr id="3" name="圆角矩形 144">
            <a:extLst>
              <a:ext uri="{FF2B5EF4-FFF2-40B4-BE49-F238E27FC236}">
                <a16:creationId xmlns:a16="http://schemas.microsoft.com/office/drawing/2014/main" id="{F33A45CA-8A51-A190-822C-7B6164B1E3D9}"/>
              </a:ext>
            </a:extLst>
          </p:cNvPr>
          <p:cNvSpPr/>
          <p:nvPr/>
        </p:nvSpPr>
        <p:spPr>
          <a:xfrm>
            <a:off x="0" y="829583"/>
            <a:ext cx="12184377" cy="462915"/>
          </a:xfrm>
          <a:prstGeom prst="roundRect">
            <a:avLst/>
          </a:prstGeom>
          <a:solidFill>
            <a:srgbClr val="256B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sz="2400" b="1" dirty="0">
                <a:solidFill>
                  <a:schemeClr val="bg1"/>
                </a:solidFill>
                <a:latin typeface="微软雅黑" panose="020B0503020204020204" pitchFamily="34" charset="-122"/>
                <a:ea typeface="微软雅黑" panose="020B0503020204020204" pitchFamily="34" charset="-122"/>
                <a:cs typeface="宋体" pitchFamily="2" charset="-122"/>
              </a:rPr>
              <a:t>资产负债、利润部分</a:t>
            </a:r>
            <a:endParaRPr lang="en-US" altLang="zh-CN" sz="2400" b="1" dirty="0">
              <a:solidFill>
                <a:schemeClr val="bg1"/>
              </a:solidFill>
              <a:latin typeface="微软雅黑" panose="020B0503020204020204" pitchFamily="34" charset="-122"/>
              <a:ea typeface="微软雅黑" panose="020B0503020204020204" pitchFamily="34" charset="-122"/>
              <a:cs typeface="宋体" pitchFamily="2" charset="-122"/>
            </a:endParaRPr>
          </a:p>
        </p:txBody>
      </p:sp>
      <p:sp>
        <p:nvSpPr>
          <p:cNvPr id="5" name="圆角矩形 144">
            <a:extLst>
              <a:ext uri="{FF2B5EF4-FFF2-40B4-BE49-F238E27FC236}">
                <a16:creationId xmlns:a16="http://schemas.microsoft.com/office/drawing/2014/main" id="{11A2C73F-FA77-A3F7-E5A0-AB201E9A7C63}"/>
              </a:ext>
            </a:extLst>
          </p:cNvPr>
          <p:cNvSpPr/>
          <p:nvPr/>
        </p:nvSpPr>
        <p:spPr>
          <a:xfrm>
            <a:off x="-8258" y="1419282"/>
            <a:ext cx="12192635" cy="474345"/>
          </a:xfrm>
          <a:prstGeom prst="roundRect">
            <a:avLst/>
          </a:prstGeom>
          <a:solidFill>
            <a:srgbClr val="256B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en-US" sz="2400" b="1" dirty="0">
                <a:solidFill>
                  <a:schemeClr val="bg1"/>
                </a:solidFill>
                <a:latin typeface="微软雅黑" panose="020B0503020204020204" pitchFamily="34" charset="-122"/>
                <a:ea typeface="微软雅黑" panose="020B0503020204020204" pitchFamily="34" charset="-122"/>
                <a:cs typeface="宋体" pitchFamily="2" charset="-122"/>
              </a:rPr>
              <a:t>4.</a:t>
            </a:r>
            <a:r>
              <a:rPr lang="zh-CN" altLang="en-US" sz="2400" b="1" dirty="0">
                <a:solidFill>
                  <a:schemeClr val="bg1"/>
                </a:solidFill>
                <a:latin typeface="微软雅黑" panose="020B0503020204020204" pitchFamily="34" charset="-122"/>
                <a:ea typeface="微软雅黑" panose="020B0503020204020204" pitchFamily="34" charset="-122"/>
                <a:cs typeface="宋体" pitchFamily="2" charset="-122"/>
              </a:rPr>
              <a:t>资产减值损失</a:t>
            </a:r>
            <a:r>
              <a:rPr lang="en-US" altLang="zh-CN" sz="2400" b="1" dirty="0">
                <a:solidFill>
                  <a:schemeClr val="bg1"/>
                </a:solidFill>
                <a:latin typeface="微软雅黑" panose="020B0503020204020204" pitchFamily="34" charset="-122"/>
                <a:ea typeface="微软雅黑" panose="020B0503020204020204" pitchFamily="34" charset="-122"/>
                <a:cs typeface="宋体" pitchFamily="2" charset="-122"/>
              </a:rPr>
              <a:t>/</a:t>
            </a:r>
            <a:r>
              <a:rPr lang="zh-CN" altLang="en-US" sz="2400" b="1" dirty="0">
                <a:solidFill>
                  <a:schemeClr val="bg1"/>
                </a:solidFill>
                <a:latin typeface="微软雅黑" panose="020B0503020204020204" pitchFamily="34" charset="-122"/>
                <a:ea typeface="微软雅黑" panose="020B0503020204020204" pitchFamily="34" charset="-122"/>
                <a:cs typeface="宋体" pitchFamily="2" charset="-122"/>
              </a:rPr>
              <a:t>信用减值损失</a:t>
            </a:r>
            <a:r>
              <a:rPr lang="en-US" altLang="zh-CN" sz="2400" b="1" dirty="0">
                <a:solidFill>
                  <a:schemeClr val="bg1"/>
                </a:solidFill>
                <a:latin typeface="微软雅黑" panose="020B0503020204020204" pitchFamily="34" charset="-122"/>
                <a:ea typeface="微软雅黑" panose="020B0503020204020204" pitchFamily="34" charset="-122"/>
                <a:cs typeface="宋体" pitchFamily="2" charset="-122"/>
              </a:rPr>
              <a:t>【1</a:t>
            </a:r>
            <a:r>
              <a:rPr lang="zh-CN" altLang="en-US" sz="2400" b="1" dirty="0">
                <a:solidFill>
                  <a:schemeClr val="bg1"/>
                </a:solidFill>
                <a:latin typeface="微软雅黑" panose="020B0503020204020204" pitchFamily="34" charset="-122"/>
                <a:ea typeface="微软雅黑" panose="020B0503020204020204" pitchFamily="34" charset="-122"/>
                <a:cs typeface="宋体" pitchFamily="2" charset="-122"/>
                <a:sym typeface="+mn-ea"/>
              </a:rPr>
              <a:t>表</a:t>
            </a:r>
            <a:r>
              <a:rPr lang="en-US" altLang="zh-CN" sz="2400" b="1" dirty="0">
                <a:solidFill>
                  <a:schemeClr val="bg1"/>
                </a:solidFill>
                <a:latin typeface="微软雅黑" panose="020B0503020204020204" pitchFamily="34" charset="-122"/>
                <a:ea typeface="微软雅黑" panose="020B0503020204020204" pitchFamily="34" charset="-122"/>
                <a:cs typeface="宋体" pitchFamily="2" charset="-122"/>
                <a:sym typeface="+mn-ea"/>
              </a:rPr>
              <a:t>/2</a:t>
            </a:r>
            <a:r>
              <a:rPr lang="zh-CN" altLang="en-US" sz="2400" b="1" dirty="0">
                <a:solidFill>
                  <a:schemeClr val="bg1"/>
                </a:solidFill>
                <a:latin typeface="微软雅黑" panose="020B0503020204020204" pitchFamily="34" charset="-122"/>
                <a:ea typeface="微软雅黑" panose="020B0503020204020204" pitchFamily="34" charset="-122"/>
                <a:cs typeface="宋体" pitchFamily="2" charset="-122"/>
                <a:sym typeface="+mn-ea"/>
              </a:rPr>
              <a:t>表</a:t>
            </a:r>
            <a:r>
              <a:rPr lang="en-US" altLang="zh-CN" sz="2400" b="1" dirty="0">
                <a:solidFill>
                  <a:schemeClr val="bg1"/>
                </a:solidFill>
                <a:latin typeface="微软雅黑" panose="020B0503020204020204" pitchFamily="34" charset="-122"/>
                <a:ea typeface="微软雅黑" panose="020B0503020204020204" pitchFamily="34" charset="-122"/>
                <a:cs typeface="宋体" pitchFamily="2" charset="-122"/>
                <a:sym typeface="+mn-ea"/>
              </a:rPr>
              <a:t>/3</a:t>
            </a:r>
            <a:r>
              <a:rPr lang="zh-CN" altLang="en-US" sz="2400" b="1" dirty="0">
                <a:solidFill>
                  <a:schemeClr val="bg1"/>
                </a:solidFill>
                <a:latin typeface="微软雅黑" panose="020B0503020204020204" pitchFamily="34" charset="-122"/>
                <a:ea typeface="微软雅黑" panose="020B0503020204020204" pitchFamily="34" charset="-122"/>
                <a:cs typeface="宋体" pitchFamily="2" charset="-122"/>
                <a:sym typeface="+mn-ea"/>
              </a:rPr>
              <a:t>表</a:t>
            </a:r>
            <a:r>
              <a:rPr lang="en-US" altLang="zh-CN" sz="2400" b="1" dirty="0">
                <a:solidFill>
                  <a:schemeClr val="bg1"/>
                </a:solidFill>
                <a:latin typeface="微软雅黑" panose="020B0503020204020204" pitchFamily="34" charset="-122"/>
                <a:ea typeface="微软雅黑" panose="020B0503020204020204" pitchFamily="34" charset="-122"/>
                <a:cs typeface="宋体" pitchFamily="2" charset="-122"/>
              </a:rPr>
              <a:t>】</a:t>
            </a:r>
            <a:endParaRPr lang="zh-CN" altLang="en-US" sz="2400" b="1" dirty="0">
              <a:solidFill>
                <a:schemeClr val="bg1"/>
              </a:solidFill>
              <a:latin typeface="微软雅黑" panose="020B0503020204020204" pitchFamily="34" charset="-122"/>
              <a:ea typeface="微软雅黑" panose="020B0503020204020204" pitchFamily="34" charset="-122"/>
              <a:cs typeface="宋体" pitchFamily="2" charset="-122"/>
            </a:endParaRPr>
          </a:p>
        </p:txBody>
      </p:sp>
    </p:spTree>
    <p:custDataLst>
      <p:tags r:id="rId1"/>
    </p:custData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9" name="图片 17"/>
          <p:cNvPicPr>
            <a:picLocks noChangeAspect="1"/>
          </p:cNvPicPr>
          <p:nvPr/>
        </p:nvPicPr>
        <p:blipFill>
          <a:blip r:embed="rId2"/>
          <a:stretch>
            <a:fillRect/>
          </a:stretch>
        </p:blipFill>
        <p:spPr>
          <a:xfrm>
            <a:off x="8610600" y="0"/>
            <a:ext cx="3581400" cy="1006475"/>
          </a:xfrm>
          <a:prstGeom prst="rect">
            <a:avLst/>
          </a:prstGeom>
          <a:noFill/>
          <a:ln w="9525">
            <a:noFill/>
          </a:ln>
        </p:spPr>
      </p:pic>
      <p:sp>
        <p:nvSpPr>
          <p:cNvPr id="25" name="矩形 24"/>
          <p:cNvSpPr/>
          <p:nvPr/>
        </p:nvSpPr>
        <p:spPr>
          <a:xfrm>
            <a:off x="0" y="6724650"/>
            <a:ext cx="12192000" cy="133350"/>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pic>
        <p:nvPicPr>
          <p:cNvPr id="7" name="图片 6" descr="五经普LOGO透明底（长）"/>
          <p:cNvPicPr>
            <a:picLocks noChangeAspect="1"/>
          </p:cNvPicPr>
          <p:nvPr/>
        </p:nvPicPr>
        <p:blipFill>
          <a:blip r:embed="rId3" cstate="print"/>
          <a:srcRect r="77058"/>
          <a:stretch>
            <a:fillRect/>
          </a:stretch>
        </p:blipFill>
        <p:spPr>
          <a:xfrm>
            <a:off x="-76200" y="-225425"/>
            <a:ext cx="847725" cy="1155065"/>
          </a:xfrm>
          <a:prstGeom prst="rect">
            <a:avLst/>
          </a:prstGeom>
        </p:spPr>
      </p:pic>
      <p:cxnSp>
        <p:nvCxnSpPr>
          <p:cNvPr id="8" name="直接连接符 7"/>
          <p:cNvCxnSpPr/>
          <p:nvPr/>
        </p:nvCxnSpPr>
        <p:spPr>
          <a:xfrm>
            <a:off x="0" y="696913"/>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sp>
        <p:nvSpPr>
          <p:cNvPr id="6" name="灯片编号占位符 5"/>
          <p:cNvSpPr>
            <a:spLocks noGrp="1"/>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t>11</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32" name="圆角矩形 144">
            <a:extLst>
              <a:ext uri="{FF2B5EF4-FFF2-40B4-BE49-F238E27FC236}">
                <a16:creationId xmlns:a16="http://schemas.microsoft.com/office/drawing/2014/main" id="{AD695BD5-00AA-1FEA-0F06-889AD4113D0D}"/>
              </a:ext>
            </a:extLst>
          </p:cNvPr>
          <p:cNvSpPr/>
          <p:nvPr/>
        </p:nvSpPr>
        <p:spPr>
          <a:xfrm>
            <a:off x="771524" y="119063"/>
            <a:ext cx="11420475" cy="462915"/>
          </a:xfrm>
          <a:prstGeom prst="roundRect">
            <a:avLst/>
          </a:prstGeom>
          <a:solidFill>
            <a:srgbClr val="256B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en-US" altLang="zh-CN" sz="2400" b="1" dirty="0">
                <a:solidFill>
                  <a:schemeClr val="bg1"/>
                </a:solidFill>
                <a:latin typeface="微软雅黑" panose="020B0503020204020204" pitchFamily="34" charset="-122"/>
                <a:ea typeface="微软雅黑" panose="020B0503020204020204" pitchFamily="34" charset="-122"/>
                <a:cs typeface="宋体" pitchFamily="2" charset="-122"/>
              </a:rPr>
              <a:t>2023</a:t>
            </a:r>
            <a:r>
              <a:rPr lang="zh-CN" altLang="en-US" sz="2400" b="1" dirty="0">
                <a:solidFill>
                  <a:schemeClr val="bg1"/>
                </a:solidFill>
                <a:latin typeface="微软雅黑" panose="020B0503020204020204" pitchFamily="34" charset="-122"/>
                <a:ea typeface="微软雅黑" panose="020B0503020204020204" pitchFamily="34" charset="-122"/>
                <a:cs typeface="宋体" pitchFamily="2" charset="-122"/>
              </a:rPr>
              <a:t>年</a:t>
            </a:r>
            <a:r>
              <a:rPr lang="en-US" altLang="zh-CN" sz="2400" b="1" dirty="0">
                <a:solidFill>
                  <a:schemeClr val="bg1"/>
                </a:solidFill>
                <a:latin typeface="微软雅黑" panose="020B0503020204020204" pitchFamily="34" charset="-122"/>
                <a:ea typeface="微软雅黑" panose="020B0503020204020204" pitchFamily="34" charset="-122"/>
                <a:cs typeface="宋体" pitchFamily="2" charset="-122"/>
              </a:rPr>
              <a:t>12</a:t>
            </a:r>
            <a:r>
              <a:rPr lang="zh-CN" altLang="en-US" sz="2400" b="1" dirty="0">
                <a:solidFill>
                  <a:schemeClr val="bg1"/>
                </a:solidFill>
                <a:latin typeface="微软雅黑" panose="020B0503020204020204" pitchFamily="34" charset="-122"/>
                <a:ea typeface="微软雅黑" panose="020B0503020204020204" pitchFamily="34" charset="-122"/>
                <a:cs typeface="宋体" pitchFamily="2" charset="-122"/>
              </a:rPr>
              <a:t>月定报财务状况</a:t>
            </a:r>
          </a:p>
        </p:txBody>
      </p:sp>
      <p:sp>
        <p:nvSpPr>
          <p:cNvPr id="18" name="圆角矩形 144">
            <a:extLst>
              <a:ext uri="{FF2B5EF4-FFF2-40B4-BE49-F238E27FC236}">
                <a16:creationId xmlns:a16="http://schemas.microsoft.com/office/drawing/2014/main" id="{690D6DA4-80EB-1C2A-FF09-6B6C655956F4}"/>
              </a:ext>
            </a:extLst>
          </p:cNvPr>
          <p:cNvSpPr/>
          <p:nvPr/>
        </p:nvSpPr>
        <p:spPr>
          <a:xfrm>
            <a:off x="7621" y="873611"/>
            <a:ext cx="12184377" cy="462915"/>
          </a:xfrm>
          <a:prstGeom prst="roundRect">
            <a:avLst/>
          </a:prstGeom>
          <a:solidFill>
            <a:srgbClr val="256B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sz="2400" b="1" dirty="0">
                <a:solidFill>
                  <a:schemeClr val="bg1"/>
                </a:solidFill>
                <a:latin typeface="微软雅黑" panose="020B0503020204020204" pitchFamily="34" charset="-122"/>
                <a:ea typeface="微软雅黑" panose="020B0503020204020204" pitchFamily="34" charset="-122"/>
                <a:cs typeface="宋体" pitchFamily="2" charset="-122"/>
              </a:rPr>
              <a:t>资产负债、利润部分</a:t>
            </a:r>
            <a:endParaRPr lang="en-US" altLang="zh-CN" sz="2400" b="1" dirty="0">
              <a:solidFill>
                <a:schemeClr val="bg1"/>
              </a:solidFill>
              <a:latin typeface="微软雅黑" panose="020B0503020204020204" pitchFamily="34" charset="-122"/>
              <a:ea typeface="微软雅黑" panose="020B0503020204020204" pitchFamily="34" charset="-122"/>
              <a:cs typeface="宋体" pitchFamily="2" charset="-122"/>
            </a:endParaRPr>
          </a:p>
        </p:txBody>
      </p:sp>
      <p:sp>
        <p:nvSpPr>
          <p:cNvPr id="20" name="圆角矩形 144">
            <a:extLst>
              <a:ext uri="{FF2B5EF4-FFF2-40B4-BE49-F238E27FC236}">
                <a16:creationId xmlns:a16="http://schemas.microsoft.com/office/drawing/2014/main" id="{FC09C6B9-4407-121B-0FB6-4064EB538D2F}"/>
              </a:ext>
            </a:extLst>
          </p:cNvPr>
          <p:cNvSpPr/>
          <p:nvPr/>
        </p:nvSpPr>
        <p:spPr>
          <a:xfrm>
            <a:off x="7621" y="1454468"/>
            <a:ext cx="12192635" cy="474345"/>
          </a:xfrm>
          <a:prstGeom prst="roundRect">
            <a:avLst/>
          </a:prstGeom>
          <a:solidFill>
            <a:srgbClr val="256B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sz="2400" b="1" dirty="0">
                <a:solidFill>
                  <a:schemeClr val="bg1"/>
                </a:solidFill>
                <a:latin typeface="微软雅黑" panose="020B0503020204020204" pitchFamily="34" charset="-122"/>
                <a:ea typeface="微软雅黑" panose="020B0503020204020204" pitchFamily="34" charset="-122"/>
                <a:cs typeface="宋体" pitchFamily="2" charset="-122"/>
              </a:rPr>
              <a:t>如何填报资产减值损失和信用减值损失？</a:t>
            </a:r>
          </a:p>
        </p:txBody>
      </p:sp>
      <p:graphicFrame>
        <p:nvGraphicFramePr>
          <p:cNvPr id="2" name="表格 1">
            <a:extLst>
              <a:ext uri="{FF2B5EF4-FFF2-40B4-BE49-F238E27FC236}">
                <a16:creationId xmlns:a16="http://schemas.microsoft.com/office/drawing/2014/main" id="{145ED8F6-B5F2-15AC-307E-AB0D684CCF45}"/>
              </a:ext>
            </a:extLst>
          </p:cNvPr>
          <p:cNvGraphicFramePr>
            <a:graphicFrameLocks noGrp="1"/>
          </p:cNvGraphicFramePr>
          <p:nvPr>
            <p:extLst>
              <p:ext uri="{D42A27DB-BD31-4B8C-83A1-F6EECF244321}">
                <p14:modId xmlns:p14="http://schemas.microsoft.com/office/powerpoint/2010/main" val="729096604"/>
              </p:ext>
            </p:extLst>
          </p:nvPr>
        </p:nvGraphicFramePr>
        <p:xfrm>
          <a:off x="1173306" y="2601718"/>
          <a:ext cx="2520280" cy="3295110"/>
        </p:xfrm>
        <a:graphic>
          <a:graphicData uri="http://schemas.openxmlformats.org/drawingml/2006/table">
            <a:tbl>
              <a:tblPr firstRow="1" bandRow="1">
                <a:tableStyleId>{5C22544A-7EE6-4342-B048-85BDC9FD1C3A}</a:tableStyleId>
              </a:tblPr>
              <a:tblGrid>
                <a:gridCol w="1584176">
                  <a:extLst>
                    <a:ext uri="{9D8B030D-6E8A-4147-A177-3AD203B41FA5}">
                      <a16:colId xmlns:a16="http://schemas.microsoft.com/office/drawing/2014/main" val="2465712465"/>
                    </a:ext>
                  </a:extLst>
                </a:gridCol>
                <a:gridCol w="936104">
                  <a:extLst>
                    <a:ext uri="{9D8B030D-6E8A-4147-A177-3AD203B41FA5}">
                      <a16:colId xmlns:a16="http://schemas.microsoft.com/office/drawing/2014/main" val="2357445913"/>
                    </a:ext>
                  </a:extLst>
                </a:gridCol>
              </a:tblGrid>
              <a:tr h="549185">
                <a:tc>
                  <a:txBody>
                    <a:bodyPr/>
                    <a:lstStyle/>
                    <a:p>
                      <a:r>
                        <a:rPr lang="zh-CN" altLang="en-US" sz="1800" b="0" kern="1200" dirty="0">
                          <a:solidFill>
                            <a:schemeClr val="dk1"/>
                          </a:solidFill>
                          <a:latin typeface="+mj-ea"/>
                          <a:ea typeface="+mj-ea"/>
                          <a:cs typeface="+mn-cs"/>
                        </a:rPr>
                        <a:t>营业支出</a:t>
                      </a:r>
                    </a:p>
                  </a:txBody>
                  <a:tcPr>
                    <a:solidFill>
                      <a:schemeClr val="bg1"/>
                    </a:solidFill>
                  </a:tcPr>
                </a:tc>
                <a:tc>
                  <a:txBody>
                    <a:bodyPr/>
                    <a:lstStyle/>
                    <a:p>
                      <a:r>
                        <a:rPr lang="en-US" altLang="zh-CN" sz="1800" b="0" kern="1200" dirty="0">
                          <a:solidFill>
                            <a:schemeClr val="dk1"/>
                          </a:solidFill>
                          <a:latin typeface="+mj-ea"/>
                          <a:ea typeface="+mj-ea"/>
                          <a:cs typeface="+mn-cs"/>
                        </a:rPr>
                        <a:t>980</a:t>
                      </a:r>
                      <a:endParaRPr lang="zh-CN" altLang="en-US" sz="1800" b="0" kern="1200" dirty="0">
                        <a:solidFill>
                          <a:schemeClr val="dk1"/>
                        </a:solidFill>
                        <a:latin typeface="+mj-ea"/>
                        <a:ea typeface="+mj-ea"/>
                        <a:cs typeface="+mn-cs"/>
                      </a:endParaRPr>
                    </a:p>
                  </a:txBody>
                  <a:tcPr>
                    <a:solidFill>
                      <a:schemeClr val="bg1"/>
                    </a:solidFill>
                  </a:tcPr>
                </a:tc>
                <a:extLst>
                  <a:ext uri="{0D108BD9-81ED-4DB2-BD59-A6C34878D82A}">
                    <a16:rowId xmlns:a16="http://schemas.microsoft.com/office/drawing/2014/main" val="113295286"/>
                  </a:ext>
                </a:extLst>
              </a:tr>
              <a:tr h="549185">
                <a:tc>
                  <a:txBody>
                    <a:bodyPr/>
                    <a:lstStyle/>
                    <a:p>
                      <a:r>
                        <a:rPr lang="zh-CN" altLang="en-US" b="0" dirty="0">
                          <a:latin typeface="+mj-ea"/>
                          <a:ea typeface="+mj-ea"/>
                        </a:rPr>
                        <a:t>税金及附加</a:t>
                      </a:r>
                      <a:endParaRPr lang="en-US" altLang="zh-CN" b="0" dirty="0">
                        <a:latin typeface="+mj-ea"/>
                        <a:ea typeface="+mj-ea"/>
                      </a:endParaRPr>
                    </a:p>
                  </a:txBody>
                  <a:tcPr>
                    <a:solidFill>
                      <a:schemeClr val="bg1"/>
                    </a:solidFill>
                  </a:tcPr>
                </a:tc>
                <a:tc>
                  <a:txBody>
                    <a:bodyPr/>
                    <a:lstStyle/>
                    <a:p>
                      <a:r>
                        <a:rPr lang="en-US" altLang="zh-CN" b="0" dirty="0">
                          <a:latin typeface="+mj-ea"/>
                          <a:ea typeface="+mj-ea"/>
                        </a:rPr>
                        <a:t>30</a:t>
                      </a:r>
                      <a:endParaRPr lang="zh-CN" altLang="en-US" b="0" dirty="0">
                        <a:latin typeface="+mj-ea"/>
                        <a:ea typeface="+mj-ea"/>
                      </a:endParaRPr>
                    </a:p>
                  </a:txBody>
                  <a:tcPr>
                    <a:solidFill>
                      <a:schemeClr val="bg1"/>
                    </a:solidFill>
                  </a:tcPr>
                </a:tc>
                <a:extLst>
                  <a:ext uri="{0D108BD9-81ED-4DB2-BD59-A6C34878D82A}">
                    <a16:rowId xmlns:a16="http://schemas.microsoft.com/office/drawing/2014/main" val="3089514943"/>
                  </a:ext>
                </a:extLst>
              </a:tr>
              <a:tr h="549185">
                <a:tc>
                  <a:txBody>
                    <a:bodyPr/>
                    <a:lstStyle/>
                    <a:p>
                      <a:r>
                        <a:rPr lang="zh-CN" altLang="en-US" b="0" dirty="0">
                          <a:latin typeface="+mj-ea"/>
                          <a:ea typeface="+mj-ea"/>
                        </a:rPr>
                        <a:t>业务及管理费</a:t>
                      </a:r>
                    </a:p>
                  </a:txBody>
                  <a:tcPr>
                    <a:solidFill>
                      <a:schemeClr val="bg1"/>
                    </a:solidFill>
                  </a:tcPr>
                </a:tc>
                <a:tc>
                  <a:txBody>
                    <a:bodyPr/>
                    <a:lstStyle/>
                    <a:p>
                      <a:r>
                        <a:rPr lang="en-US" altLang="zh-CN" b="0" dirty="0">
                          <a:latin typeface="+mj-ea"/>
                          <a:ea typeface="+mj-ea"/>
                        </a:rPr>
                        <a:t>770</a:t>
                      </a:r>
                      <a:endParaRPr lang="zh-CN" altLang="en-US" b="0" dirty="0">
                        <a:latin typeface="+mj-ea"/>
                        <a:ea typeface="+mj-ea"/>
                      </a:endParaRPr>
                    </a:p>
                  </a:txBody>
                  <a:tcPr>
                    <a:solidFill>
                      <a:schemeClr val="bg1"/>
                    </a:solidFill>
                  </a:tcPr>
                </a:tc>
                <a:extLst>
                  <a:ext uri="{0D108BD9-81ED-4DB2-BD59-A6C34878D82A}">
                    <a16:rowId xmlns:a16="http://schemas.microsoft.com/office/drawing/2014/main" val="1968248400"/>
                  </a:ext>
                </a:extLst>
              </a:tr>
              <a:tr h="549185">
                <a:tc>
                  <a:txBody>
                    <a:bodyPr/>
                    <a:lstStyle/>
                    <a:p>
                      <a:r>
                        <a:rPr lang="zh-CN" altLang="en-US" b="0" dirty="0">
                          <a:latin typeface="+mj-ea"/>
                          <a:ea typeface="+mj-ea"/>
                        </a:rPr>
                        <a:t>研发费用</a:t>
                      </a:r>
                    </a:p>
                  </a:txBody>
                  <a:tcPr>
                    <a:solidFill>
                      <a:schemeClr val="bg1"/>
                    </a:solidFill>
                  </a:tcPr>
                </a:tc>
                <a:tc>
                  <a:txBody>
                    <a:bodyPr/>
                    <a:lstStyle/>
                    <a:p>
                      <a:r>
                        <a:rPr lang="en-US" altLang="zh-CN" b="0" dirty="0">
                          <a:latin typeface="+mj-ea"/>
                          <a:ea typeface="+mj-ea"/>
                        </a:rPr>
                        <a:t>0</a:t>
                      </a:r>
                      <a:endParaRPr lang="zh-CN" altLang="en-US" b="0" dirty="0">
                        <a:latin typeface="+mj-ea"/>
                        <a:ea typeface="+mj-ea"/>
                      </a:endParaRPr>
                    </a:p>
                  </a:txBody>
                  <a:tcPr>
                    <a:solidFill>
                      <a:schemeClr val="bg1"/>
                    </a:solidFill>
                  </a:tcPr>
                </a:tc>
                <a:extLst>
                  <a:ext uri="{0D108BD9-81ED-4DB2-BD59-A6C34878D82A}">
                    <a16:rowId xmlns:a16="http://schemas.microsoft.com/office/drawing/2014/main" val="205572464"/>
                  </a:ext>
                </a:extLst>
              </a:tr>
              <a:tr h="549185">
                <a:tc>
                  <a:txBody>
                    <a:bodyPr/>
                    <a:lstStyle/>
                    <a:p>
                      <a:r>
                        <a:rPr lang="zh-CN" altLang="en-US" b="0" dirty="0">
                          <a:latin typeface="+mj-ea"/>
                          <a:ea typeface="+mj-ea"/>
                        </a:rPr>
                        <a:t>资产减值损失</a:t>
                      </a:r>
                    </a:p>
                  </a:txBody>
                  <a:tcPr>
                    <a:solidFill>
                      <a:schemeClr val="bg1"/>
                    </a:solidFill>
                  </a:tcPr>
                </a:tc>
                <a:tc>
                  <a:txBody>
                    <a:bodyPr/>
                    <a:lstStyle/>
                    <a:p>
                      <a:r>
                        <a:rPr lang="en-US" altLang="zh-CN" b="0" dirty="0">
                          <a:latin typeface="+mj-ea"/>
                          <a:ea typeface="+mj-ea"/>
                        </a:rPr>
                        <a:t>80</a:t>
                      </a:r>
                      <a:endParaRPr lang="zh-CN" altLang="en-US" b="0" dirty="0">
                        <a:latin typeface="+mj-ea"/>
                        <a:ea typeface="+mj-ea"/>
                      </a:endParaRPr>
                    </a:p>
                  </a:txBody>
                  <a:tcPr>
                    <a:solidFill>
                      <a:schemeClr val="bg1"/>
                    </a:solidFill>
                  </a:tcPr>
                </a:tc>
                <a:extLst>
                  <a:ext uri="{0D108BD9-81ED-4DB2-BD59-A6C34878D82A}">
                    <a16:rowId xmlns:a16="http://schemas.microsoft.com/office/drawing/2014/main" val="1936467476"/>
                  </a:ext>
                </a:extLst>
              </a:tr>
              <a:tr h="549185">
                <a:tc>
                  <a:txBody>
                    <a:bodyPr/>
                    <a:lstStyle/>
                    <a:p>
                      <a:r>
                        <a:rPr lang="zh-CN" altLang="en-US" b="0" dirty="0">
                          <a:latin typeface="+mj-ea"/>
                          <a:ea typeface="+mj-ea"/>
                        </a:rPr>
                        <a:t>其他业务支出</a:t>
                      </a:r>
                    </a:p>
                  </a:txBody>
                  <a:tcPr>
                    <a:solidFill>
                      <a:schemeClr val="bg1"/>
                    </a:solidFill>
                  </a:tcPr>
                </a:tc>
                <a:tc>
                  <a:txBody>
                    <a:bodyPr/>
                    <a:lstStyle/>
                    <a:p>
                      <a:r>
                        <a:rPr lang="en-US" altLang="zh-CN" b="0" dirty="0">
                          <a:latin typeface="+mj-ea"/>
                          <a:ea typeface="+mj-ea"/>
                        </a:rPr>
                        <a:t>100</a:t>
                      </a:r>
                      <a:endParaRPr lang="zh-CN" altLang="en-US" b="0" dirty="0">
                        <a:latin typeface="+mj-ea"/>
                        <a:ea typeface="+mj-ea"/>
                      </a:endParaRPr>
                    </a:p>
                  </a:txBody>
                  <a:tcPr>
                    <a:solidFill>
                      <a:schemeClr val="bg1"/>
                    </a:solidFill>
                  </a:tcPr>
                </a:tc>
                <a:extLst>
                  <a:ext uri="{0D108BD9-81ED-4DB2-BD59-A6C34878D82A}">
                    <a16:rowId xmlns:a16="http://schemas.microsoft.com/office/drawing/2014/main" val="3702306864"/>
                  </a:ext>
                </a:extLst>
              </a:tr>
            </a:tbl>
          </a:graphicData>
        </a:graphic>
      </p:graphicFrame>
      <p:graphicFrame>
        <p:nvGraphicFramePr>
          <p:cNvPr id="3" name="表格 2">
            <a:extLst>
              <a:ext uri="{FF2B5EF4-FFF2-40B4-BE49-F238E27FC236}">
                <a16:creationId xmlns:a16="http://schemas.microsoft.com/office/drawing/2014/main" id="{0CDB5DCA-F0A1-463E-1E3E-03E95AD65BA3}"/>
              </a:ext>
            </a:extLst>
          </p:cNvPr>
          <p:cNvGraphicFramePr>
            <a:graphicFrameLocks noGrp="1"/>
          </p:cNvGraphicFramePr>
          <p:nvPr>
            <p:extLst>
              <p:ext uri="{D42A27DB-BD31-4B8C-83A1-F6EECF244321}">
                <p14:modId xmlns:p14="http://schemas.microsoft.com/office/powerpoint/2010/main" val="3365530344"/>
              </p:ext>
            </p:extLst>
          </p:nvPr>
        </p:nvGraphicFramePr>
        <p:xfrm>
          <a:off x="5447928" y="2604175"/>
          <a:ext cx="2520280" cy="2745925"/>
        </p:xfrm>
        <a:graphic>
          <a:graphicData uri="http://schemas.openxmlformats.org/drawingml/2006/table">
            <a:tbl>
              <a:tblPr firstRow="1" bandRow="1">
                <a:tableStyleId>{5C22544A-7EE6-4342-B048-85BDC9FD1C3A}</a:tableStyleId>
              </a:tblPr>
              <a:tblGrid>
                <a:gridCol w="1656184">
                  <a:extLst>
                    <a:ext uri="{9D8B030D-6E8A-4147-A177-3AD203B41FA5}">
                      <a16:colId xmlns:a16="http://schemas.microsoft.com/office/drawing/2014/main" val="2465712465"/>
                    </a:ext>
                  </a:extLst>
                </a:gridCol>
                <a:gridCol w="864096">
                  <a:extLst>
                    <a:ext uri="{9D8B030D-6E8A-4147-A177-3AD203B41FA5}">
                      <a16:colId xmlns:a16="http://schemas.microsoft.com/office/drawing/2014/main" val="2357445913"/>
                    </a:ext>
                  </a:extLst>
                </a:gridCol>
              </a:tblGrid>
              <a:tr h="549185">
                <a:tc>
                  <a:txBody>
                    <a:bodyPr/>
                    <a:lstStyle/>
                    <a:p>
                      <a:r>
                        <a:rPr lang="zh-CN" altLang="en-US" sz="1800" b="0" kern="1200" dirty="0">
                          <a:solidFill>
                            <a:schemeClr val="dk1"/>
                          </a:solidFill>
                          <a:latin typeface="+mj-ea"/>
                          <a:ea typeface="+mj-ea"/>
                          <a:cs typeface="+mn-cs"/>
                        </a:rPr>
                        <a:t>营业支出</a:t>
                      </a:r>
                    </a:p>
                  </a:txBody>
                  <a:tcPr>
                    <a:solidFill>
                      <a:schemeClr val="bg1"/>
                    </a:solidFill>
                  </a:tcPr>
                </a:tc>
                <a:tc>
                  <a:txBody>
                    <a:bodyPr/>
                    <a:lstStyle/>
                    <a:p>
                      <a:r>
                        <a:rPr lang="en-US" altLang="zh-CN" sz="1800" b="0" kern="1200" dirty="0">
                          <a:solidFill>
                            <a:schemeClr val="dk1"/>
                          </a:solidFill>
                          <a:latin typeface="+mj-ea"/>
                          <a:ea typeface="+mj-ea"/>
                          <a:cs typeface="+mn-cs"/>
                        </a:rPr>
                        <a:t>980</a:t>
                      </a:r>
                      <a:endParaRPr lang="zh-CN" altLang="en-US" sz="1800" b="0" kern="1200" dirty="0">
                        <a:solidFill>
                          <a:schemeClr val="dk1"/>
                        </a:solidFill>
                        <a:latin typeface="+mj-ea"/>
                        <a:ea typeface="+mj-ea"/>
                        <a:cs typeface="+mn-cs"/>
                      </a:endParaRPr>
                    </a:p>
                  </a:txBody>
                  <a:tcPr>
                    <a:solidFill>
                      <a:schemeClr val="bg1"/>
                    </a:solidFill>
                  </a:tcPr>
                </a:tc>
                <a:extLst>
                  <a:ext uri="{0D108BD9-81ED-4DB2-BD59-A6C34878D82A}">
                    <a16:rowId xmlns:a16="http://schemas.microsoft.com/office/drawing/2014/main" val="113295286"/>
                  </a:ext>
                </a:extLst>
              </a:tr>
              <a:tr h="549185">
                <a:tc>
                  <a:txBody>
                    <a:bodyPr/>
                    <a:lstStyle/>
                    <a:p>
                      <a:r>
                        <a:rPr lang="zh-CN" altLang="en-US" b="0" dirty="0">
                          <a:latin typeface="+mj-ea"/>
                          <a:ea typeface="+mj-ea"/>
                        </a:rPr>
                        <a:t>税金及附加</a:t>
                      </a:r>
                      <a:endParaRPr lang="en-US" altLang="zh-CN" b="0" dirty="0">
                        <a:latin typeface="+mj-ea"/>
                        <a:ea typeface="+mj-ea"/>
                      </a:endParaRPr>
                    </a:p>
                  </a:txBody>
                  <a:tcPr>
                    <a:solidFill>
                      <a:schemeClr val="bg1"/>
                    </a:solidFill>
                  </a:tcPr>
                </a:tc>
                <a:tc>
                  <a:txBody>
                    <a:bodyPr/>
                    <a:lstStyle/>
                    <a:p>
                      <a:r>
                        <a:rPr lang="en-US" altLang="zh-CN" b="0" dirty="0">
                          <a:latin typeface="+mj-ea"/>
                          <a:ea typeface="+mj-ea"/>
                        </a:rPr>
                        <a:t>30</a:t>
                      </a:r>
                      <a:endParaRPr lang="zh-CN" altLang="en-US" b="0" dirty="0">
                        <a:latin typeface="+mj-ea"/>
                        <a:ea typeface="+mj-ea"/>
                      </a:endParaRPr>
                    </a:p>
                  </a:txBody>
                  <a:tcPr>
                    <a:solidFill>
                      <a:schemeClr val="bg1"/>
                    </a:solidFill>
                  </a:tcPr>
                </a:tc>
                <a:extLst>
                  <a:ext uri="{0D108BD9-81ED-4DB2-BD59-A6C34878D82A}">
                    <a16:rowId xmlns:a16="http://schemas.microsoft.com/office/drawing/2014/main" val="3089514943"/>
                  </a:ext>
                </a:extLst>
              </a:tr>
              <a:tr h="549185">
                <a:tc>
                  <a:txBody>
                    <a:bodyPr/>
                    <a:lstStyle/>
                    <a:p>
                      <a:r>
                        <a:rPr lang="zh-CN" altLang="en-US" b="0" dirty="0">
                          <a:latin typeface="+mj-ea"/>
                          <a:ea typeface="+mj-ea"/>
                        </a:rPr>
                        <a:t>业务及管理费</a:t>
                      </a:r>
                    </a:p>
                  </a:txBody>
                  <a:tcPr>
                    <a:solidFill>
                      <a:schemeClr val="bg1"/>
                    </a:solidFill>
                  </a:tcPr>
                </a:tc>
                <a:tc>
                  <a:txBody>
                    <a:bodyPr/>
                    <a:lstStyle/>
                    <a:p>
                      <a:r>
                        <a:rPr lang="en-US" altLang="zh-CN" b="0" dirty="0">
                          <a:latin typeface="+mj-ea"/>
                          <a:ea typeface="+mj-ea"/>
                        </a:rPr>
                        <a:t>770</a:t>
                      </a:r>
                      <a:endParaRPr lang="zh-CN" altLang="en-US" b="0" dirty="0">
                        <a:latin typeface="+mj-ea"/>
                        <a:ea typeface="+mj-ea"/>
                      </a:endParaRPr>
                    </a:p>
                  </a:txBody>
                  <a:tcPr>
                    <a:solidFill>
                      <a:schemeClr val="bg1"/>
                    </a:solidFill>
                  </a:tcPr>
                </a:tc>
                <a:extLst>
                  <a:ext uri="{0D108BD9-81ED-4DB2-BD59-A6C34878D82A}">
                    <a16:rowId xmlns:a16="http://schemas.microsoft.com/office/drawing/2014/main" val="1968248400"/>
                  </a:ext>
                </a:extLst>
              </a:tr>
              <a:tr h="549185">
                <a:tc>
                  <a:txBody>
                    <a:bodyPr/>
                    <a:lstStyle/>
                    <a:p>
                      <a:r>
                        <a:rPr lang="zh-CN" altLang="en-US" b="0" dirty="0">
                          <a:latin typeface="+mj-ea"/>
                          <a:ea typeface="+mj-ea"/>
                        </a:rPr>
                        <a:t>研发费用</a:t>
                      </a:r>
                    </a:p>
                  </a:txBody>
                  <a:tcPr>
                    <a:solidFill>
                      <a:schemeClr val="bg1"/>
                    </a:solidFill>
                  </a:tcPr>
                </a:tc>
                <a:tc>
                  <a:txBody>
                    <a:bodyPr/>
                    <a:lstStyle/>
                    <a:p>
                      <a:r>
                        <a:rPr lang="en-US" altLang="zh-CN" b="0" dirty="0">
                          <a:latin typeface="+mj-ea"/>
                          <a:ea typeface="+mj-ea"/>
                        </a:rPr>
                        <a:t>0</a:t>
                      </a:r>
                      <a:endParaRPr lang="zh-CN" altLang="en-US" b="0" dirty="0">
                        <a:latin typeface="+mj-ea"/>
                        <a:ea typeface="+mj-ea"/>
                      </a:endParaRPr>
                    </a:p>
                  </a:txBody>
                  <a:tcPr>
                    <a:solidFill>
                      <a:schemeClr val="bg1"/>
                    </a:solidFill>
                  </a:tcPr>
                </a:tc>
                <a:extLst>
                  <a:ext uri="{0D108BD9-81ED-4DB2-BD59-A6C34878D82A}">
                    <a16:rowId xmlns:a16="http://schemas.microsoft.com/office/drawing/2014/main" val="205572464"/>
                  </a:ext>
                </a:extLst>
              </a:tr>
              <a:tr h="549185">
                <a:tc>
                  <a:txBody>
                    <a:bodyPr/>
                    <a:lstStyle/>
                    <a:p>
                      <a:r>
                        <a:rPr lang="zh-CN" altLang="en-US" b="0" dirty="0">
                          <a:latin typeface="+mj-ea"/>
                          <a:ea typeface="+mj-ea"/>
                        </a:rPr>
                        <a:t>其他业务支出</a:t>
                      </a:r>
                    </a:p>
                  </a:txBody>
                  <a:tcPr>
                    <a:solidFill>
                      <a:schemeClr val="bg1"/>
                    </a:solidFill>
                  </a:tcPr>
                </a:tc>
                <a:tc>
                  <a:txBody>
                    <a:bodyPr/>
                    <a:lstStyle/>
                    <a:p>
                      <a:r>
                        <a:rPr lang="en-US" altLang="zh-CN" b="0" dirty="0">
                          <a:latin typeface="+mj-ea"/>
                          <a:ea typeface="+mj-ea"/>
                        </a:rPr>
                        <a:t>180</a:t>
                      </a:r>
                      <a:endParaRPr lang="zh-CN" altLang="en-US" b="0" dirty="0">
                        <a:latin typeface="+mj-ea"/>
                        <a:ea typeface="+mj-ea"/>
                      </a:endParaRPr>
                    </a:p>
                  </a:txBody>
                  <a:tcPr>
                    <a:solidFill>
                      <a:schemeClr val="bg1"/>
                    </a:solidFill>
                  </a:tcPr>
                </a:tc>
                <a:extLst>
                  <a:ext uri="{0D108BD9-81ED-4DB2-BD59-A6C34878D82A}">
                    <a16:rowId xmlns:a16="http://schemas.microsoft.com/office/drawing/2014/main" val="3702306864"/>
                  </a:ext>
                </a:extLst>
              </a:tr>
            </a:tbl>
          </a:graphicData>
        </a:graphic>
      </p:graphicFrame>
      <p:sp>
        <p:nvSpPr>
          <p:cNvPr id="4" name="文本框 3">
            <a:extLst>
              <a:ext uri="{FF2B5EF4-FFF2-40B4-BE49-F238E27FC236}">
                <a16:creationId xmlns:a16="http://schemas.microsoft.com/office/drawing/2014/main" id="{2D3E61DF-09CA-1175-A73F-E1A676A81A82}"/>
              </a:ext>
            </a:extLst>
          </p:cNvPr>
          <p:cNvSpPr txBox="1"/>
          <p:nvPr/>
        </p:nvSpPr>
        <p:spPr>
          <a:xfrm>
            <a:off x="1670699" y="2065875"/>
            <a:ext cx="1525494" cy="398780"/>
          </a:xfrm>
          <a:prstGeom prst="rect">
            <a:avLst/>
          </a:prstGeom>
          <a:solidFill>
            <a:srgbClr val="C00000"/>
          </a:solidFill>
          <a:ln>
            <a:no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2000" dirty="0">
                <a:ln>
                  <a:solidFill>
                    <a:schemeClr val="bg1"/>
                  </a:solidFill>
                </a:ln>
                <a:solidFill>
                  <a:schemeClr val="bg1"/>
                </a:solidFill>
                <a:latin typeface="Arial" panose="020B0604020202020204" pitchFamily="34" charset="0"/>
                <a:ea typeface="微软雅黑" panose="020B0503020204020204" pitchFamily="34" charset="-122"/>
                <a:sym typeface="Wingdings" panose="05000000000000000000" charset="0"/>
              </a:rPr>
              <a:t>利润表</a:t>
            </a:r>
            <a:endParaRPr lang="zh-CN" altLang="en-US" sz="2000" dirty="0">
              <a:ln>
                <a:solidFill>
                  <a:schemeClr val="bg1"/>
                </a:solidFill>
              </a:ln>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5" name="文本框 4">
            <a:extLst>
              <a:ext uri="{FF2B5EF4-FFF2-40B4-BE49-F238E27FC236}">
                <a16:creationId xmlns:a16="http://schemas.microsoft.com/office/drawing/2014/main" id="{49CDE3B7-0FB7-0BD9-8787-8C52AB1E43F7}"/>
              </a:ext>
            </a:extLst>
          </p:cNvPr>
          <p:cNvSpPr txBox="1"/>
          <p:nvPr/>
        </p:nvSpPr>
        <p:spPr>
          <a:xfrm>
            <a:off x="5719014" y="2096812"/>
            <a:ext cx="1525494" cy="398780"/>
          </a:xfrm>
          <a:prstGeom prst="rect">
            <a:avLst/>
          </a:prstGeom>
          <a:solidFill>
            <a:srgbClr val="C00000"/>
          </a:solidFill>
          <a:ln>
            <a:no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2000" dirty="0">
                <a:ln>
                  <a:solidFill>
                    <a:schemeClr val="bg1"/>
                  </a:solidFill>
                </a:ln>
                <a:solidFill>
                  <a:schemeClr val="bg1"/>
                </a:solidFill>
                <a:latin typeface="Arial" panose="020B0604020202020204" pitchFamily="34" charset="0"/>
                <a:ea typeface="微软雅黑" panose="020B0503020204020204" pitchFamily="34" charset="-122"/>
                <a:sym typeface="Wingdings" panose="05000000000000000000" charset="0"/>
              </a:rPr>
              <a:t>统计报表</a:t>
            </a:r>
            <a:endParaRPr lang="zh-CN" altLang="en-US" sz="2000" dirty="0">
              <a:ln>
                <a:solidFill>
                  <a:schemeClr val="bg1"/>
                </a:solidFill>
              </a:ln>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9" name="文本框 8">
            <a:extLst>
              <a:ext uri="{FF2B5EF4-FFF2-40B4-BE49-F238E27FC236}">
                <a16:creationId xmlns:a16="http://schemas.microsoft.com/office/drawing/2014/main" id="{73A31E6D-742E-336F-D1B5-211331A7C537}"/>
              </a:ext>
            </a:extLst>
          </p:cNvPr>
          <p:cNvSpPr txBox="1"/>
          <p:nvPr/>
        </p:nvSpPr>
        <p:spPr>
          <a:xfrm>
            <a:off x="5447928" y="5756741"/>
            <a:ext cx="2232248" cy="369332"/>
          </a:xfrm>
          <a:prstGeom prst="rect">
            <a:avLst/>
          </a:prstGeom>
          <a:noFill/>
        </p:spPr>
        <p:txBody>
          <a:bodyPr wrap="square" rtlCol="0">
            <a:spAutoFit/>
          </a:bodyPr>
          <a:lstStyle/>
          <a:p>
            <a:r>
              <a:rPr lang="zh-CN" altLang="en-US" dirty="0"/>
              <a:t>资产减值损失   </a:t>
            </a:r>
            <a:r>
              <a:rPr lang="en-US" altLang="zh-CN" dirty="0"/>
              <a:t>-80</a:t>
            </a:r>
            <a:endParaRPr lang="zh-CN" altLang="en-US" dirty="0"/>
          </a:p>
        </p:txBody>
      </p:sp>
      <p:sp>
        <p:nvSpPr>
          <p:cNvPr id="10" name="箭头: 右 9">
            <a:extLst>
              <a:ext uri="{FF2B5EF4-FFF2-40B4-BE49-F238E27FC236}">
                <a16:creationId xmlns:a16="http://schemas.microsoft.com/office/drawing/2014/main" id="{E41F7868-4079-F4F4-FD09-01D64207C6E9}"/>
              </a:ext>
            </a:extLst>
          </p:cNvPr>
          <p:cNvSpPr/>
          <p:nvPr/>
        </p:nvSpPr>
        <p:spPr>
          <a:xfrm>
            <a:off x="3417941" y="4806573"/>
            <a:ext cx="1769624" cy="273557"/>
          </a:xfrm>
          <a:prstGeom prst="rightArrow">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1" name="右箭头 4">
            <a:extLst>
              <a:ext uri="{FF2B5EF4-FFF2-40B4-BE49-F238E27FC236}">
                <a16:creationId xmlns:a16="http://schemas.microsoft.com/office/drawing/2014/main" id="{7869648B-3B60-5373-7F27-520410E9EB74}"/>
              </a:ext>
            </a:extLst>
          </p:cNvPr>
          <p:cNvSpPr/>
          <p:nvPr/>
        </p:nvSpPr>
        <p:spPr>
          <a:xfrm rot="20609898">
            <a:off x="3465314" y="5175279"/>
            <a:ext cx="1783214" cy="347867"/>
          </a:xfrm>
          <a:prstGeom prst="rightArrow">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rgbClr val="FB1536">
                  <a:alpha val="0"/>
                </a:srgbClr>
              </a:solidFill>
              <a:effectLst/>
              <a:uLnTx/>
              <a:uFillTx/>
              <a:latin typeface="+mn-lt"/>
              <a:ea typeface="+mn-ea"/>
              <a:cs typeface="+mn-cs"/>
            </a:endParaRPr>
          </a:p>
        </p:txBody>
      </p:sp>
    </p:spTree>
    <p:extLst>
      <p:ext uri="{BB962C8B-B14F-4D97-AF65-F5344CB8AC3E}">
        <p14:creationId xmlns:p14="http://schemas.microsoft.com/office/powerpoint/2010/main" val="426949210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9" name="图片 17"/>
          <p:cNvPicPr>
            <a:picLocks noChangeAspect="1"/>
          </p:cNvPicPr>
          <p:nvPr/>
        </p:nvPicPr>
        <p:blipFill>
          <a:blip r:embed="rId2"/>
          <a:stretch>
            <a:fillRect/>
          </a:stretch>
        </p:blipFill>
        <p:spPr>
          <a:xfrm>
            <a:off x="8610600" y="0"/>
            <a:ext cx="3581400" cy="1006475"/>
          </a:xfrm>
          <a:prstGeom prst="rect">
            <a:avLst/>
          </a:prstGeom>
          <a:noFill/>
          <a:ln w="9525">
            <a:noFill/>
          </a:ln>
        </p:spPr>
      </p:pic>
      <p:sp>
        <p:nvSpPr>
          <p:cNvPr id="25" name="矩形 24"/>
          <p:cNvSpPr/>
          <p:nvPr/>
        </p:nvSpPr>
        <p:spPr>
          <a:xfrm>
            <a:off x="0" y="6724650"/>
            <a:ext cx="12192000" cy="133350"/>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pic>
        <p:nvPicPr>
          <p:cNvPr id="7" name="图片 6" descr="五经普LOGO透明底（长）"/>
          <p:cNvPicPr>
            <a:picLocks noChangeAspect="1"/>
          </p:cNvPicPr>
          <p:nvPr/>
        </p:nvPicPr>
        <p:blipFill>
          <a:blip r:embed="rId3" cstate="print"/>
          <a:srcRect r="77058"/>
          <a:stretch>
            <a:fillRect/>
          </a:stretch>
        </p:blipFill>
        <p:spPr>
          <a:xfrm>
            <a:off x="-76200" y="-225425"/>
            <a:ext cx="847725" cy="1155065"/>
          </a:xfrm>
          <a:prstGeom prst="rect">
            <a:avLst/>
          </a:prstGeom>
        </p:spPr>
      </p:pic>
      <p:cxnSp>
        <p:nvCxnSpPr>
          <p:cNvPr id="8" name="直接连接符 7"/>
          <p:cNvCxnSpPr/>
          <p:nvPr/>
        </p:nvCxnSpPr>
        <p:spPr>
          <a:xfrm>
            <a:off x="0" y="696913"/>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sp>
        <p:nvSpPr>
          <p:cNvPr id="6" name="灯片编号占位符 5"/>
          <p:cNvSpPr>
            <a:spLocks noGrp="1"/>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t>12</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32" name="圆角矩形 144">
            <a:extLst>
              <a:ext uri="{FF2B5EF4-FFF2-40B4-BE49-F238E27FC236}">
                <a16:creationId xmlns:a16="http://schemas.microsoft.com/office/drawing/2014/main" id="{AD695BD5-00AA-1FEA-0F06-889AD4113D0D}"/>
              </a:ext>
            </a:extLst>
          </p:cNvPr>
          <p:cNvSpPr/>
          <p:nvPr/>
        </p:nvSpPr>
        <p:spPr>
          <a:xfrm>
            <a:off x="771524" y="119063"/>
            <a:ext cx="11420475" cy="462915"/>
          </a:xfrm>
          <a:prstGeom prst="roundRect">
            <a:avLst/>
          </a:prstGeom>
          <a:solidFill>
            <a:srgbClr val="256B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en-US" altLang="zh-CN" sz="2400" b="1" dirty="0">
                <a:solidFill>
                  <a:schemeClr val="bg1"/>
                </a:solidFill>
                <a:latin typeface="微软雅黑" panose="020B0503020204020204" pitchFamily="34" charset="-122"/>
                <a:ea typeface="微软雅黑" panose="020B0503020204020204" pitchFamily="34" charset="-122"/>
                <a:cs typeface="宋体" pitchFamily="2" charset="-122"/>
              </a:rPr>
              <a:t>2023</a:t>
            </a:r>
            <a:r>
              <a:rPr lang="zh-CN" altLang="en-US" sz="2400" b="1" dirty="0">
                <a:solidFill>
                  <a:schemeClr val="bg1"/>
                </a:solidFill>
                <a:latin typeface="微软雅黑" panose="020B0503020204020204" pitchFamily="34" charset="-122"/>
                <a:ea typeface="微软雅黑" panose="020B0503020204020204" pitchFamily="34" charset="-122"/>
                <a:cs typeface="宋体" pitchFamily="2" charset="-122"/>
              </a:rPr>
              <a:t>年</a:t>
            </a:r>
            <a:r>
              <a:rPr lang="en-US" altLang="zh-CN" sz="2400" b="1" dirty="0">
                <a:solidFill>
                  <a:schemeClr val="bg1"/>
                </a:solidFill>
                <a:latin typeface="微软雅黑" panose="020B0503020204020204" pitchFamily="34" charset="-122"/>
                <a:ea typeface="微软雅黑" panose="020B0503020204020204" pitchFamily="34" charset="-122"/>
                <a:cs typeface="宋体" pitchFamily="2" charset="-122"/>
              </a:rPr>
              <a:t>12</a:t>
            </a:r>
            <a:r>
              <a:rPr lang="zh-CN" altLang="en-US" sz="2400" b="1" dirty="0">
                <a:solidFill>
                  <a:schemeClr val="bg1"/>
                </a:solidFill>
                <a:latin typeface="微软雅黑" panose="020B0503020204020204" pitchFamily="34" charset="-122"/>
                <a:ea typeface="微软雅黑" panose="020B0503020204020204" pitchFamily="34" charset="-122"/>
                <a:cs typeface="宋体" pitchFamily="2" charset="-122"/>
              </a:rPr>
              <a:t>月定报财务状况</a:t>
            </a:r>
          </a:p>
        </p:txBody>
      </p:sp>
      <p:sp>
        <p:nvSpPr>
          <p:cNvPr id="18" name="圆角矩形 144">
            <a:extLst>
              <a:ext uri="{FF2B5EF4-FFF2-40B4-BE49-F238E27FC236}">
                <a16:creationId xmlns:a16="http://schemas.microsoft.com/office/drawing/2014/main" id="{690D6DA4-80EB-1C2A-FF09-6B6C655956F4}"/>
              </a:ext>
            </a:extLst>
          </p:cNvPr>
          <p:cNvSpPr/>
          <p:nvPr/>
        </p:nvSpPr>
        <p:spPr>
          <a:xfrm>
            <a:off x="7621" y="873611"/>
            <a:ext cx="12184377" cy="462915"/>
          </a:xfrm>
          <a:prstGeom prst="roundRect">
            <a:avLst/>
          </a:prstGeom>
          <a:solidFill>
            <a:srgbClr val="256B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sz="2400" b="1" dirty="0">
                <a:solidFill>
                  <a:schemeClr val="bg1"/>
                </a:solidFill>
                <a:latin typeface="微软雅黑" panose="020B0503020204020204" pitchFamily="34" charset="-122"/>
                <a:ea typeface="微软雅黑" panose="020B0503020204020204" pitchFamily="34" charset="-122"/>
                <a:cs typeface="宋体" pitchFamily="2" charset="-122"/>
              </a:rPr>
              <a:t>资产负债、利润部分</a:t>
            </a:r>
            <a:endParaRPr lang="en-US" altLang="zh-CN" sz="2400" b="1" dirty="0">
              <a:solidFill>
                <a:schemeClr val="bg1"/>
              </a:solidFill>
              <a:latin typeface="微软雅黑" panose="020B0503020204020204" pitchFamily="34" charset="-122"/>
              <a:ea typeface="微软雅黑" panose="020B0503020204020204" pitchFamily="34" charset="-122"/>
              <a:cs typeface="宋体" pitchFamily="2" charset="-122"/>
            </a:endParaRPr>
          </a:p>
        </p:txBody>
      </p:sp>
      <p:sp>
        <p:nvSpPr>
          <p:cNvPr id="20" name="圆角矩形 144">
            <a:extLst>
              <a:ext uri="{FF2B5EF4-FFF2-40B4-BE49-F238E27FC236}">
                <a16:creationId xmlns:a16="http://schemas.microsoft.com/office/drawing/2014/main" id="{FC09C6B9-4407-121B-0FB6-4064EB538D2F}"/>
              </a:ext>
            </a:extLst>
          </p:cNvPr>
          <p:cNvSpPr/>
          <p:nvPr/>
        </p:nvSpPr>
        <p:spPr>
          <a:xfrm>
            <a:off x="7621" y="1454468"/>
            <a:ext cx="12192635" cy="474345"/>
          </a:xfrm>
          <a:prstGeom prst="roundRect">
            <a:avLst/>
          </a:prstGeom>
          <a:solidFill>
            <a:srgbClr val="256B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en-US" sz="2400" b="1" dirty="0">
                <a:solidFill>
                  <a:schemeClr val="bg1"/>
                </a:solidFill>
                <a:latin typeface="微软雅黑" panose="020B0503020204020204" pitchFamily="34" charset="-122"/>
                <a:ea typeface="微软雅黑" panose="020B0503020204020204" pitchFamily="34" charset="-122"/>
                <a:cs typeface="宋体" pitchFamily="2" charset="-122"/>
              </a:rPr>
              <a:t>5.</a:t>
            </a:r>
            <a:r>
              <a:rPr sz="2400" b="1" dirty="0">
                <a:solidFill>
                  <a:schemeClr val="bg1"/>
                </a:solidFill>
                <a:latin typeface="微软雅黑" panose="020B0503020204020204" pitchFamily="34" charset="-122"/>
                <a:ea typeface="微软雅黑" panose="020B0503020204020204" pitchFamily="34" charset="-122"/>
                <a:cs typeface="宋体" pitchFamily="2" charset="-122"/>
              </a:rPr>
              <a:t>金融资产合计</a:t>
            </a:r>
            <a:r>
              <a:rPr lang="en-US" altLang="zh-CN" sz="2400" b="1" dirty="0">
                <a:solidFill>
                  <a:schemeClr val="bg1"/>
                </a:solidFill>
                <a:latin typeface="微软雅黑" panose="020B0503020204020204" pitchFamily="34" charset="-122"/>
                <a:ea typeface="微软雅黑" panose="020B0503020204020204" pitchFamily="34" charset="-122"/>
                <a:cs typeface="宋体" pitchFamily="2" charset="-122"/>
              </a:rPr>
              <a:t>【1/2</a:t>
            </a:r>
            <a:r>
              <a:rPr lang="zh-CN" altLang="en-US" sz="2400" b="1" dirty="0">
                <a:solidFill>
                  <a:schemeClr val="bg1"/>
                </a:solidFill>
                <a:latin typeface="微软雅黑" panose="020B0503020204020204" pitchFamily="34" charset="-122"/>
                <a:ea typeface="微软雅黑" panose="020B0503020204020204" pitchFamily="34" charset="-122"/>
                <a:cs typeface="宋体" pitchFamily="2" charset="-122"/>
                <a:sym typeface="+mn-ea"/>
              </a:rPr>
              <a:t>表</a:t>
            </a:r>
            <a:r>
              <a:rPr lang="en-US" altLang="zh-CN" sz="2400" b="1" dirty="0">
                <a:solidFill>
                  <a:schemeClr val="bg1"/>
                </a:solidFill>
                <a:latin typeface="微软雅黑" panose="020B0503020204020204" pitchFamily="34" charset="-122"/>
                <a:ea typeface="微软雅黑" panose="020B0503020204020204" pitchFamily="34" charset="-122"/>
                <a:cs typeface="宋体" pitchFamily="2" charset="-122"/>
              </a:rPr>
              <a:t>】</a:t>
            </a:r>
            <a:endParaRPr lang="zh-CN" altLang="en-US" sz="2400" b="1" dirty="0">
              <a:solidFill>
                <a:schemeClr val="bg1"/>
              </a:solidFill>
              <a:latin typeface="微软雅黑" panose="020B0503020204020204" pitchFamily="34" charset="-122"/>
              <a:ea typeface="微软雅黑" panose="020B0503020204020204" pitchFamily="34" charset="-122"/>
              <a:cs typeface="宋体" pitchFamily="2" charset="-122"/>
            </a:endParaRPr>
          </a:p>
        </p:txBody>
      </p:sp>
      <p:sp>
        <p:nvSpPr>
          <p:cNvPr id="21" name="文本框 20">
            <a:extLst>
              <a:ext uri="{FF2B5EF4-FFF2-40B4-BE49-F238E27FC236}">
                <a16:creationId xmlns:a16="http://schemas.microsoft.com/office/drawing/2014/main" id="{5574F304-0EF3-A64A-D463-57EC9981B891}"/>
              </a:ext>
            </a:extLst>
          </p:cNvPr>
          <p:cNvSpPr txBox="1"/>
          <p:nvPr/>
        </p:nvSpPr>
        <p:spPr>
          <a:xfrm>
            <a:off x="8256" y="2048828"/>
            <a:ext cx="12193905" cy="1630045"/>
          </a:xfrm>
          <a:prstGeom prst="rect">
            <a:avLst/>
          </a:prstGeom>
          <a:solidFill>
            <a:srgbClr val="E3CCCC"/>
          </a:solidFill>
          <a:ln>
            <a:no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2000" b="1" noProof="0" dirty="0">
                <a:ln>
                  <a:noFill/>
                </a:ln>
                <a:solidFill>
                  <a:srgbClr val="C00000"/>
                </a:solidFill>
                <a:effectLst/>
                <a:uLnTx/>
                <a:uFillTx/>
                <a:latin typeface="Arial" panose="020B0604020202020204" pitchFamily="34" charset="0"/>
                <a:ea typeface="微软雅黑" panose="020B0503020204020204" pitchFamily="34" charset="-122"/>
                <a:sym typeface="Wingdings" panose="05000000000000000000" charset="0"/>
              </a:rPr>
              <a:t></a:t>
            </a:r>
            <a:r>
              <a:rPr sz="2000" b="1" noProof="0" dirty="0">
                <a:ln>
                  <a:noFill/>
                </a:ln>
                <a:solidFill>
                  <a:srgbClr val="C00000"/>
                </a:solidFill>
                <a:effectLst/>
                <a:uLnTx/>
                <a:uFillTx/>
                <a:latin typeface="Arial" panose="020B0604020202020204" pitchFamily="34" charset="0"/>
                <a:ea typeface="微软雅黑" panose="020B0503020204020204" pitchFamily="34" charset="-122"/>
                <a:sym typeface="Wingdings" panose="05000000000000000000" charset="0"/>
              </a:rPr>
              <a:t>本指标为归集指标</a:t>
            </a:r>
          </a:p>
          <a:p>
            <a:pPr marL="0" marR="0" lvl="0" indent="0" algn="l" defTabSz="914400" rtl="0" eaLnBrk="1" fontAlgn="auto" latinLnBrk="0" hangingPunct="1">
              <a:lnSpc>
                <a:spcPct val="100000"/>
              </a:lnSpc>
              <a:spcBef>
                <a:spcPts val="0"/>
              </a:spcBef>
              <a:spcAft>
                <a:spcPts val="0"/>
              </a:spcAft>
              <a:buClrTx/>
              <a:buSzTx/>
              <a:buFontTx/>
              <a:buNone/>
              <a:defRPr/>
            </a:pPr>
            <a:r>
              <a:rPr lang="zh-CN" altLang="en-US" sz="2000" b="1" noProof="0" dirty="0">
                <a:ln>
                  <a:noFill/>
                </a:ln>
                <a:solidFill>
                  <a:srgbClr val="C00000"/>
                </a:solidFill>
                <a:effectLst/>
                <a:uLnTx/>
                <a:uFillTx/>
                <a:latin typeface="Arial" panose="020B0604020202020204" pitchFamily="34" charset="0"/>
                <a:ea typeface="微软雅黑" panose="020B0503020204020204" pitchFamily="34" charset="-122"/>
                <a:sym typeface="Wingdings" panose="05000000000000000000" charset="0"/>
              </a:rPr>
              <a:t></a:t>
            </a:r>
            <a:r>
              <a:rPr sz="2000" b="1" noProof="0" dirty="0" err="1">
                <a:ln>
                  <a:noFill/>
                </a:ln>
                <a:solidFill>
                  <a:srgbClr val="181717"/>
                </a:solidFill>
                <a:effectLst/>
                <a:uLnTx/>
                <a:uFillTx/>
                <a:latin typeface="Arial" panose="020B0604020202020204" pitchFamily="34" charset="0"/>
                <a:ea typeface="微软雅黑" panose="020B0503020204020204" pitchFamily="34" charset="-122"/>
                <a:sym typeface="Wingdings" panose="05000000000000000000" charset="0"/>
              </a:rPr>
              <a:t>采用</a:t>
            </a:r>
            <a:r>
              <a:rPr sz="2000" b="1" noProof="0" dirty="0" err="1">
                <a:ln>
                  <a:noFill/>
                </a:ln>
                <a:solidFill>
                  <a:srgbClr val="C00000"/>
                </a:solidFill>
                <a:effectLst/>
                <a:uLnTx/>
                <a:uFillTx/>
                <a:latin typeface="Arial" panose="020B0604020202020204" pitchFamily="34" charset="0"/>
                <a:ea typeface="微软雅黑" panose="020B0503020204020204" pitchFamily="34" charset="-122"/>
                <a:sym typeface="Wingdings" panose="05000000000000000000" charset="0"/>
              </a:rPr>
              <a:t>四分类法</a:t>
            </a:r>
            <a:r>
              <a:rPr sz="2000" b="1" noProof="0" dirty="0" err="1">
                <a:ln>
                  <a:noFill/>
                </a:ln>
                <a:solidFill>
                  <a:srgbClr val="181717"/>
                </a:solidFill>
                <a:effectLst/>
                <a:uLnTx/>
                <a:uFillTx/>
                <a:latin typeface="Arial" panose="020B0604020202020204" pitchFamily="34" charset="0"/>
                <a:ea typeface="微软雅黑" panose="020B0503020204020204" pitchFamily="34" charset="-122"/>
                <a:sym typeface="Wingdings" panose="05000000000000000000" charset="0"/>
              </a:rPr>
              <a:t>核算金融资产的企业，填报</a:t>
            </a:r>
            <a:r>
              <a:rPr sz="2000" b="1" noProof="0" dirty="0" err="1">
                <a:ln>
                  <a:noFill/>
                </a:ln>
                <a:solidFill>
                  <a:srgbClr val="C00000"/>
                </a:solidFill>
                <a:effectLst/>
                <a:uLnTx/>
                <a:uFillTx/>
                <a:latin typeface="Arial" panose="020B0604020202020204" pitchFamily="34" charset="0"/>
                <a:ea typeface="微软雅黑" panose="020B0503020204020204" pitchFamily="34" charset="-122"/>
                <a:sym typeface="Wingdings" panose="05000000000000000000" charset="0"/>
              </a:rPr>
              <a:t>交易性金融资产、衍生金融资产、可供出售金融资产、应收款项类投资、持有至到期投资</a:t>
            </a:r>
            <a:r>
              <a:rPr lang="zh-CN" altLang="en-US" sz="2000" b="1" dirty="0">
                <a:solidFill>
                  <a:srgbClr val="181717"/>
                </a:solidFill>
                <a:sym typeface="Wingdings" panose="05000000000000000000" charset="0"/>
              </a:rPr>
              <a:t>之和。</a:t>
            </a:r>
            <a:endParaRPr sz="2000" b="1" dirty="0">
              <a:solidFill>
                <a:srgbClr val="181717"/>
              </a:solidFill>
              <a:sym typeface="Wingdings" panose="05000000000000000000" charset="0"/>
            </a:endParaRPr>
          </a:p>
          <a:p>
            <a:pPr marL="0" marR="0" lvl="0" indent="0" algn="l" defTabSz="914400" rtl="0" eaLnBrk="1" fontAlgn="auto" latinLnBrk="0" hangingPunct="1">
              <a:lnSpc>
                <a:spcPct val="100000"/>
              </a:lnSpc>
              <a:spcBef>
                <a:spcPts val="0"/>
              </a:spcBef>
              <a:spcAft>
                <a:spcPts val="0"/>
              </a:spcAft>
              <a:buClrTx/>
              <a:buSzTx/>
              <a:buFontTx/>
              <a:buNone/>
              <a:defRPr/>
            </a:pPr>
            <a:r>
              <a:rPr lang="zh-CN" altLang="en-US" sz="2000" b="1" noProof="0" dirty="0">
                <a:ln>
                  <a:noFill/>
                </a:ln>
                <a:solidFill>
                  <a:srgbClr val="C00000"/>
                </a:solidFill>
                <a:effectLst/>
                <a:uLnTx/>
                <a:uFillTx/>
                <a:latin typeface="Arial" panose="020B0604020202020204" pitchFamily="34" charset="0"/>
                <a:ea typeface="微软雅黑" panose="020B0503020204020204" pitchFamily="34" charset="-122"/>
                <a:sym typeface="Wingdings" panose="05000000000000000000" charset="0"/>
              </a:rPr>
              <a:t></a:t>
            </a:r>
            <a:r>
              <a:rPr sz="2000" b="1" noProof="0" dirty="0">
                <a:ln>
                  <a:noFill/>
                </a:ln>
                <a:solidFill>
                  <a:srgbClr val="181717"/>
                </a:solidFill>
                <a:effectLst/>
                <a:uLnTx/>
                <a:uFillTx/>
                <a:latin typeface="Arial" panose="020B0604020202020204" pitchFamily="34" charset="0"/>
                <a:ea typeface="微软雅黑" panose="020B0503020204020204" pitchFamily="34" charset="-122"/>
                <a:sym typeface="Wingdings" panose="05000000000000000000" charset="0"/>
              </a:rPr>
              <a:t>采用</a:t>
            </a:r>
            <a:r>
              <a:rPr sz="2000" b="1" noProof="0" dirty="0">
                <a:ln>
                  <a:noFill/>
                </a:ln>
                <a:solidFill>
                  <a:srgbClr val="C00000"/>
                </a:solidFill>
                <a:effectLst/>
                <a:uLnTx/>
                <a:uFillTx/>
                <a:latin typeface="Arial" panose="020B0604020202020204" pitchFamily="34" charset="0"/>
                <a:ea typeface="微软雅黑" panose="020B0503020204020204" pitchFamily="34" charset="-122"/>
                <a:sym typeface="Wingdings" panose="05000000000000000000" charset="0"/>
              </a:rPr>
              <a:t>三分类法</a:t>
            </a:r>
            <a:r>
              <a:rPr sz="2000" b="1" noProof="0" dirty="0">
                <a:ln>
                  <a:noFill/>
                </a:ln>
                <a:solidFill>
                  <a:srgbClr val="181717"/>
                </a:solidFill>
                <a:effectLst/>
                <a:uLnTx/>
                <a:uFillTx/>
                <a:latin typeface="Arial" panose="020B0604020202020204" pitchFamily="34" charset="0"/>
                <a:ea typeface="微软雅黑" panose="020B0503020204020204" pitchFamily="34" charset="-122"/>
                <a:sym typeface="Wingdings" panose="05000000000000000000" charset="0"/>
              </a:rPr>
              <a:t>核算金融资产的企业，填报</a:t>
            </a:r>
            <a:r>
              <a:rPr sz="2000" b="1" noProof="0" dirty="0">
                <a:ln>
                  <a:noFill/>
                </a:ln>
                <a:solidFill>
                  <a:srgbClr val="C00000"/>
                </a:solidFill>
                <a:effectLst/>
                <a:uLnTx/>
                <a:uFillTx/>
                <a:latin typeface="Arial" panose="020B0604020202020204" pitchFamily="34" charset="0"/>
                <a:ea typeface="微软雅黑" panose="020B0503020204020204" pitchFamily="34" charset="-122"/>
                <a:sym typeface="Wingdings" panose="05000000000000000000" charset="0"/>
              </a:rPr>
              <a:t>以公允价值计量且其变动计入当期损益的金融资产、以公允价值计量且其变动计入其他综合收益的金融资产、以摊余成本计量的金融资产</a:t>
            </a:r>
            <a:r>
              <a:rPr lang="zh-CN" altLang="en-US" sz="2000" b="1" dirty="0">
                <a:solidFill>
                  <a:srgbClr val="181717"/>
                </a:solidFill>
                <a:sym typeface="Wingdings" panose="05000000000000000000" charset="0"/>
              </a:rPr>
              <a:t>之和。</a:t>
            </a:r>
            <a:endParaRPr sz="2000" b="1" dirty="0">
              <a:solidFill>
                <a:srgbClr val="181717"/>
              </a:solidFill>
              <a:sym typeface="Wingdings" panose="05000000000000000000" charset="0"/>
            </a:endParaRPr>
          </a:p>
        </p:txBody>
      </p:sp>
      <p:sp>
        <p:nvSpPr>
          <p:cNvPr id="22" name="文本框 21">
            <a:extLst>
              <a:ext uri="{FF2B5EF4-FFF2-40B4-BE49-F238E27FC236}">
                <a16:creationId xmlns:a16="http://schemas.microsoft.com/office/drawing/2014/main" id="{92C457EA-8D30-1204-7D2F-BC9187C60A39}"/>
              </a:ext>
            </a:extLst>
          </p:cNvPr>
          <p:cNvSpPr txBox="1"/>
          <p:nvPr/>
        </p:nvSpPr>
        <p:spPr>
          <a:xfrm>
            <a:off x="8891" y="4317683"/>
            <a:ext cx="12193270" cy="922020"/>
          </a:xfrm>
          <a:prstGeom prst="rect">
            <a:avLst/>
          </a:prstGeom>
          <a:solidFill>
            <a:schemeClr val="bg2"/>
          </a:solidFill>
          <a:ln>
            <a:no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b="1" noProof="0" dirty="0">
                <a:ln>
                  <a:noFill/>
                </a:ln>
                <a:solidFill>
                  <a:srgbClr val="181717"/>
                </a:solidFill>
                <a:effectLst/>
                <a:uLnTx/>
                <a:uFillTx/>
                <a:latin typeface="Arial" panose="020B0604020202020204" pitchFamily="34" charset="0"/>
                <a:ea typeface="微软雅黑" panose="020B0503020204020204" pitchFamily="34" charset="-122"/>
                <a:sym typeface="Wingdings" panose="05000000000000000000" charset="0"/>
              </a:rPr>
              <a:t></a:t>
            </a:r>
            <a:r>
              <a:rPr lang="zh-CN" altLang="en-US" b="1">
                <a:ln>
                  <a:noFill/>
                </a:ln>
                <a:solidFill>
                  <a:srgbClr val="181717"/>
                </a:solidFill>
                <a:effectLst/>
                <a:uLnTx/>
                <a:uFillTx/>
                <a:ea typeface="微软雅黑" panose="020B0503020204020204" pitchFamily="34" charset="-122"/>
              </a:rPr>
              <a:t>2017年3月31日，财政部修订发布了《企业会计准则第22号--金融工具确认和计量》、《企业会计准则第23号--金融资产转移》和《企业会计准则第24号--套期会计》等三项金融工具会计准则，境外上市企业及境内外同时上市的企业，已经从2018年1月1日起执行。</a:t>
            </a:r>
          </a:p>
        </p:txBody>
      </p:sp>
      <p:sp>
        <p:nvSpPr>
          <p:cNvPr id="23" name="文本框 22">
            <a:extLst>
              <a:ext uri="{FF2B5EF4-FFF2-40B4-BE49-F238E27FC236}">
                <a16:creationId xmlns:a16="http://schemas.microsoft.com/office/drawing/2014/main" id="{344F3470-AF15-D399-69BA-2CC54DC68B01}"/>
              </a:ext>
            </a:extLst>
          </p:cNvPr>
          <p:cNvSpPr txBox="1"/>
          <p:nvPr/>
        </p:nvSpPr>
        <p:spPr>
          <a:xfrm>
            <a:off x="8256" y="3798888"/>
            <a:ext cx="2904490" cy="398780"/>
          </a:xfrm>
          <a:prstGeom prst="rect">
            <a:avLst/>
          </a:prstGeom>
          <a:solidFill>
            <a:srgbClr val="C00000"/>
          </a:solidFill>
          <a:ln>
            <a:no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2000" dirty="0">
                <a:ln>
                  <a:solidFill>
                    <a:schemeClr val="bg1"/>
                  </a:solidFill>
                </a:ln>
                <a:solidFill>
                  <a:schemeClr val="bg1"/>
                </a:solidFill>
                <a:latin typeface="Arial" panose="020B0604020202020204" pitchFamily="34" charset="0"/>
                <a:ea typeface="微软雅黑" panose="020B0503020204020204" pitchFamily="34" charset="-122"/>
                <a:sym typeface="Wingdings" panose="05000000000000000000" charset="0"/>
              </a:rPr>
              <a:t></a:t>
            </a:r>
            <a:r>
              <a:rPr lang="zh-CN" altLang="en-US" sz="2000" dirty="0">
                <a:ln>
                  <a:solidFill>
                    <a:schemeClr val="bg1"/>
                  </a:solidFill>
                </a:ln>
                <a:solidFill>
                  <a:schemeClr val="bg1"/>
                </a:solidFill>
                <a:latin typeface="Arial" panose="020B0604020202020204" pitchFamily="34" charset="0"/>
                <a:ea typeface="微软雅黑" panose="020B0503020204020204" pitchFamily="34" charset="-122"/>
                <a:sym typeface="Arial" panose="020B0604020202020204" pitchFamily="34" charset="0"/>
              </a:rPr>
              <a:t>会计准则修订背景</a:t>
            </a:r>
          </a:p>
        </p:txBody>
      </p:sp>
    </p:spTree>
    <p:extLst>
      <p:ext uri="{BB962C8B-B14F-4D97-AF65-F5344CB8AC3E}">
        <p14:creationId xmlns:p14="http://schemas.microsoft.com/office/powerpoint/2010/main" val="404358579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9" name="图片 17"/>
          <p:cNvPicPr>
            <a:picLocks noChangeAspect="1"/>
          </p:cNvPicPr>
          <p:nvPr/>
        </p:nvPicPr>
        <p:blipFill>
          <a:blip r:embed="rId2"/>
          <a:stretch>
            <a:fillRect/>
          </a:stretch>
        </p:blipFill>
        <p:spPr>
          <a:xfrm>
            <a:off x="8610600" y="0"/>
            <a:ext cx="3581400" cy="1006475"/>
          </a:xfrm>
          <a:prstGeom prst="rect">
            <a:avLst/>
          </a:prstGeom>
          <a:noFill/>
          <a:ln w="9525">
            <a:noFill/>
          </a:ln>
        </p:spPr>
      </p:pic>
      <p:sp>
        <p:nvSpPr>
          <p:cNvPr id="25" name="矩形 24"/>
          <p:cNvSpPr/>
          <p:nvPr/>
        </p:nvSpPr>
        <p:spPr>
          <a:xfrm>
            <a:off x="0" y="6724650"/>
            <a:ext cx="12192000" cy="133350"/>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pic>
        <p:nvPicPr>
          <p:cNvPr id="7" name="图片 6" descr="五经普LOGO透明底（长）"/>
          <p:cNvPicPr>
            <a:picLocks noChangeAspect="1"/>
          </p:cNvPicPr>
          <p:nvPr/>
        </p:nvPicPr>
        <p:blipFill>
          <a:blip r:embed="rId3" cstate="print"/>
          <a:srcRect r="77058"/>
          <a:stretch>
            <a:fillRect/>
          </a:stretch>
        </p:blipFill>
        <p:spPr>
          <a:xfrm>
            <a:off x="-76200" y="-225425"/>
            <a:ext cx="847725" cy="1155065"/>
          </a:xfrm>
          <a:prstGeom prst="rect">
            <a:avLst/>
          </a:prstGeom>
        </p:spPr>
      </p:pic>
      <p:cxnSp>
        <p:nvCxnSpPr>
          <p:cNvPr id="8" name="直接连接符 7"/>
          <p:cNvCxnSpPr/>
          <p:nvPr/>
        </p:nvCxnSpPr>
        <p:spPr>
          <a:xfrm>
            <a:off x="0" y="696913"/>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sp>
        <p:nvSpPr>
          <p:cNvPr id="6" name="灯片编号占位符 5"/>
          <p:cNvSpPr>
            <a:spLocks noGrp="1"/>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t>13</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32" name="圆角矩形 144">
            <a:extLst>
              <a:ext uri="{FF2B5EF4-FFF2-40B4-BE49-F238E27FC236}">
                <a16:creationId xmlns:a16="http://schemas.microsoft.com/office/drawing/2014/main" id="{AD695BD5-00AA-1FEA-0F06-889AD4113D0D}"/>
              </a:ext>
            </a:extLst>
          </p:cNvPr>
          <p:cNvSpPr/>
          <p:nvPr/>
        </p:nvSpPr>
        <p:spPr>
          <a:xfrm>
            <a:off x="771524" y="119063"/>
            <a:ext cx="11420475" cy="462915"/>
          </a:xfrm>
          <a:prstGeom prst="roundRect">
            <a:avLst/>
          </a:prstGeom>
          <a:solidFill>
            <a:srgbClr val="256B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en-US" altLang="zh-CN" sz="2400" b="1" dirty="0">
                <a:solidFill>
                  <a:schemeClr val="bg1"/>
                </a:solidFill>
                <a:latin typeface="微软雅黑" panose="020B0503020204020204" pitchFamily="34" charset="-122"/>
                <a:ea typeface="微软雅黑" panose="020B0503020204020204" pitchFamily="34" charset="-122"/>
                <a:cs typeface="宋体" pitchFamily="2" charset="-122"/>
              </a:rPr>
              <a:t>2023</a:t>
            </a:r>
            <a:r>
              <a:rPr lang="zh-CN" altLang="en-US" sz="2400" b="1" dirty="0">
                <a:solidFill>
                  <a:schemeClr val="bg1"/>
                </a:solidFill>
                <a:latin typeface="微软雅黑" panose="020B0503020204020204" pitchFamily="34" charset="-122"/>
                <a:ea typeface="微软雅黑" panose="020B0503020204020204" pitchFamily="34" charset="-122"/>
                <a:cs typeface="宋体" pitchFamily="2" charset="-122"/>
              </a:rPr>
              <a:t>年</a:t>
            </a:r>
            <a:r>
              <a:rPr lang="en-US" altLang="zh-CN" sz="2400" b="1" dirty="0">
                <a:solidFill>
                  <a:schemeClr val="bg1"/>
                </a:solidFill>
                <a:latin typeface="微软雅黑" panose="020B0503020204020204" pitchFamily="34" charset="-122"/>
                <a:ea typeface="微软雅黑" panose="020B0503020204020204" pitchFamily="34" charset="-122"/>
                <a:cs typeface="宋体" pitchFamily="2" charset="-122"/>
              </a:rPr>
              <a:t>12</a:t>
            </a:r>
            <a:r>
              <a:rPr lang="zh-CN" altLang="en-US" sz="2400" b="1" dirty="0">
                <a:solidFill>
                  <a:schemeClr val="bg1"/>
                </a:solidFill>
                <a:latin typeface="微软雅黑" panose="020B0503020204020204" pitchFamily="34" charset="-122"/>
                <a:ea typeface="微软雅黑" panose="020B0503020204020204" pitchFamily="34" charset="-122"/>
                <a:cs typeface="宋体" pitchFamily="2" charset="-122"/>
              </a:rPr>
              <a:t>月定报财务状况</a:t>
            </a:r>
          </a:p>
        </p:txBody>
      </p:sp>
      <p:sp>
        <p:nvSpPr>
          <p:cNvPr id="18" name="圆角矩形 144">
            <a:extLst>
              <a:ext uri="{FF2B5EF4-FFF2-40B4-BE49-F238E27FC236}">
                <a16:creationId xmlns:a16="http://schemas.microsoft.com/office/drawing/2014/main" id="{45CC1AC3-6EC8-8722-169B-EFF357EA8135}"/>
              </a:ext>
            </a:extLst>
          </p:cNvPr>
          <p:cNvSpPr/>
          <p:nvPr/>
        </p:nvSpPr>
        <p:spPr>
          <a:xfrm>
            <a:off x="3746" y="1570990"/>
            <a:ext cx="12192635" cy="474345"/>
          </a:xfrm>
          <a:prstGeom prst="roundRect">
            <a:avLst/>
          </a:prstGeom>
          <a:solidFill>
            <a:srgbClr val="256B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en-US" sz="2400" b="1" dirty="0">
                <a:solidFill>
                  <a:schemeClr val="bg1"/>
                </a:solidFill>
                <a:latin typeface="微软雅黑" panose="020B0503020204020204" pitchFamily="34" charset="-122"/>
                <a:ea typeface="微软雅黑" panose="020B0503020204020204" pitchFamily="34" charset="-122"/>
                <a:cs typeface="宋体" pitchFamily="2" charset="-122"/>
              </a:rPr>
              <a:t>6.</a:t>
            </a:r>
            <a:r>
              <a:rPr sz="2400" b="1" dirty="0">
                <a:latin typeface="微软雅黑" panose="020B0503020204020204" pitchFamily="34" charset="-122"/>
                <a:ea typeface="微软雅黑" panose="020B0503020204020204" pitchFamily="34" charset="-122"/>
                <a:cs typeface="宋体" pitchFamily="2" charset="-122"/>
              </a:rPr>
              <a:t>金融负债合计</a:t>
            </a:r>
            <a:r>
              <a:rPr lang="en-US" altLang="zh-CN" sz="2400" b="1" dirty="0">
                <a:solidFill>
                  <a:schemeClr val="bg1"/>
                </a:solidFill>
                <a:latin typeface="微软雅黑" panose="020B0503020204020204" pitchFamily="34" charset="-122"/>
                <a:ea typeface="微软雅黑" panose="020B0503020204020204" pitchFamily="34" charset="-122"/>
                <a:cs typeface="宋体" pitchFamily="2" charset="-122"/>
              </a:rPr>
              <a:t> 【1/2</a:t>
            </a:r>
            <a:r>
              <a:rPr lang="zh-CN" altLang="en-US" sz="2400" b="1" dirty="0">
                <a:solidFill>
                  <a:schemeClr val="bg1"/>
                </a:solidFill>
                <a:latin typeface="微软雅黑" panose="020B0503020204020204" pitchFamily="34" charset="-122"/>
                <a:ea typeface="微软雅黑" panose="020B0503020204020204" pitchFamily="34" charset="-122"/>
                <a:cs typeface="宋体" pitchFamily="2" charset="-122"/>
                <a:sym typeface="+mn-ea"/>
              </a:rPr>
              <a:t>表</a:t>
            </a:r>
            <a:r>
              <a:rPr lang="en-US" altLang="zh-CN" sz="2400" b="1" dirty="0">
                <a:solidFill>
                  <a:schemeClr val="bg1"/>
                </a:solidFill>
                <a:latin typeface="微软雅黑" panose="020B0503020204020204" pitchFamily="34" charset="-122"/>
                <a:ea typeface="微软雅黑" panose="020B0503020204020204" pitchFamily="34" charset="-122"/>
                <a:cs typeface="宋体" pitchFamily="2" charset="-122"/>
              </a:rPr>
              <a:t>】</a:t>
            </a:r>
            <a:endParaRPr lang="zh-CN" altLang="en-US" sz="2400" b="1" dirty="0">
              <a:solidFill>
                <a:schemeClr val="bg1"/>
              </a:solidFill>
              <a:latin typeface="微软雅黑" panose="020B0503020204020204" pitchFamily="34" charset="-122"/>
              <a:ea typeface="微软雅黑" panose="020B0503020204020204" pitchFamily="34" charset="-122"/>
              <a:cs typeface="宋体" pitchFamily="2" charset="-122"/>
            </a:endParaRPr>
          </a:p>
        </p:txBody>
      </p:sp>
      <p:sp>
        <p:nvSpPr>
          <p:cNvPr id="20" name="文本框 19">
            <a:extLst>
              <a:ext uri="{FF2B5EF4-FFF2-40B4-BE49-F238E27FC236}">
                <a16:creationId xmlns:a16="http://schemas.microsoft.com/office/drawing/2014/main" id="{9AAAFACF-544C-CD4B-B08F-50C62C218008}"/>
              </a:ext>
            </a:extLst>
          </p:cNvPr>
          <p:cNvSpPr txBox="1"/>
          <p:nvPr/>
        </p:nvSpPr>
        <p:spPr>
          <a:xfrm>
            <a:off x="10349" y="2047874"/>
            <a:ext cx="12193270" cy="706755"/>
          </a:xfrm>
          <a:prstGeom prst="rect">
            <a:avLst/>
          </a:prstGeom>
          <a:solidFill>
            <a:srgbClr val="E3CCCC"/>
          </a:solidFill>
          <a:ln>
            <a:no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2000" b="1" noProof="0" dirty="0">
                <a:ln>
                  <a:noFill/>
                </a:ln>
                <a:solidFill>
                  <a:srgbClr val="C00000"/>
                </a:solidFill>
                <a:effectLst/>
                <a:uLnTx/>
                <a:uFillTx/>
                <a:latin typeface="Arial" panose="020B0604020202020204" pitchFamily="34" charset="0"/>
                <a:ea typeface="微软雅黑" panose="020B0503020204020204" pitchFamily="34" charset="-122"/>
                <a:sym typeface="Wingdings" panose="05000000000000000000" charset="0"/>
              </a:rPr>
              <a:t></a:t>
            </a:r>
            <a:r>
              <a:rPr lang="zh-CN" altLang="en-US" sz="2000" b="1" dirty="0">
                <a:ln>
                  <a:noFill/>
                </a:ln>
                <a:solidFill>
                  <a:srgbClr val="181717"/>
                </a:solidFill>
                <a:effectLst/>
                <a:uLnTx/>
                <a:uFillTx/>
                <a:ea typeface="微软雅黑" panose="020B0503020204020204" pitchFamily="34" charset="-122"/>
              </a:rPr>
              <a:t>本指标为归集指标，包含交易性金融负债、衍生金融负债、以公允价值计量且其变动计入当期损益的金融负债、以摊余成本计量的金融负债。</a:t>
            </a:r>
          </a:p>
        </p:txBody>
      </p:sp>
      <p:sp>
        <p:nvSpPr>
          <p:cNvPr id="21" name="圆角矩形 144">
            <a:extLst>
              <a:ext uri="{FF2B5EF4-FFF2-40B4-BE49-F238E27FC236}">
                <a16:creationId xmlns:a16="http://schemas.microsoft.com/office/drawing/2014/main" id="{BA60CF2A-A2F3-DD5D-29BB-8C251B1146B0}"/>
              </a:ext>
            </a:extLst>
          </p:cNvPr>
          <p:cNvSpPr/>
          <p:nvPr/>
        </p:nvSpPr>
        <p:spPr>
          <a:xfrm>
            <a:off x="-8890" y="2896235"/>
            <a:ext cx="12192635" cy="474345"/>
          </a:xfrm>
          <a:prstGeom prst="roundRect">
            <a:avLst/>
          </a:prstGeom>
          <a:solidFill>
            <a:srgbClr val="256B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en-US" sz="2400" b="1" dirty="0">
                <a:solidFill>
                  <a:schemeClr val="bg1"/>
                </a:solidFill>
                <a:latin typeface="微软雅黑" panose="020B0503020204020204" pitchFamily="34" charset="-122"/>
                <a:ea typeface="微软雅黑" panose="020B0503020204020204" pitchFamily="34" charset="-122"/>
                <a:cs typeface="宋体" pitchFamily="2" charset="-122"/>
              </a:rPr>
              <a:t>7.</a:t>
            </a:r>
            <a:r>
              <a:rPr sz="2400" b="1" dirty="0">
                <a:latin typeface="微软雅黑" panose="020B0503020204020204" pitchFamily="34" charset="-122"/>
                <a:ea typeface="微软雅黑" panose="020B0503020204020204" pitchFamily="34" charset="-122"/>
                <a:cs typeface="宋体" pitchFamily="2" charset="-122"/>
              </a:rPr>
              <a:t>应收合计</a:t>
            </a:r>
            <a:r>
              <a:rPr lang="en-US" altLang="zh-CN" sz="2400" b="1" dirty="0">
                <a:solidFill>
                  <a:schemeClr val="bg1"/>
                </a:solidFill>
                <a:latin typeface="微软雅黑" panose="020B0503020204020204" pitchFamily="34" charset="-122"/>
                <a:ea typeface="微软雅黑" panose="020B0503020204020204" pitchFamily="34" charset="-122"/>
                <a:cs typeface="宋体" pitchFamily="2" charset="-122"/>
              </a:rPr>
              <a:t>【1/2</a:t>
            </a:r>
            <a:r>
              <a:rPr lang="zh-CN" altLang="en-US" sz="2400" b="1" dirty="0">
                <a:solidFill>
                  <a:schemeClr val="bg1"/>
                </a:solidFill>
                <a:latin typeface="微软雅黑" panose="020B0503020204020204" pitchFamily="34" charset="-122"/>
                <a:ea typeface="微软雅黑" panose="020B0503020204020204" pitchFamily="34" charset="-122"/>
                <a:cs typeface="宋体" pitchFamily="2" charset="-122"/>
                <a:sym typeface="+mn-ea"/>
              </a:rPr>
              <a:t>表</a:t>
            </a:r>
            <a:r>
              <a:rPr lang="en-US" altLang="zh-CN" sz="2400" b="1" dirty="0">
                <a:solidFill>
                  <a:schemeClr val="bg1"/>
                </a:solidFill>
                <a:latin typeface="微软雅黑" panose="020B0503020204020204" pitchFamily="34" charset="-122"/>
                <a:ea typeface="微软雅黑" panose="020B0503020204020204" pitchFamily="34" charset="-122"/>
                <a:cs typeface="宋体" pitchFamily="2" charset="-122"/>
              </a:rPr>
              <a:t>】</a:t>
            </a:r>
            <a:endParaRPr lang="zh-CN" altLang="en-US" sz="2400" b="1" dirty="0">
              <a:solidFill>
                <a:schemeClr val="bg1"/>
              </a:solidFill>
              <a:latin typeface="微软雅黑" panose="020B0503020204020204" pitchFamily="34" charset="-122"/>
              <a:ea typeface="微软雅黑" panose="020B0503020204020204" pitchFamily="34" charset="-122"/>
              <a:cs typeface="宋体" pitchFamily="2" charset="-122"/>
            </a:endParaRPr>
          </a:p>
        </p:txBody>
      </p:sp>
      <p:sp>
        <p:nvSpPr>
          <p:cNvPr id="22" name="文本框 21">
            <a:extLst>
              <a:ext uri="{FF2B5EF4-FFF2-40B4-BE49-F238E27FC236}">
                <a16:creationId xmlns:a16="http://schemas.microsoft.com/office/drawing/2014/main" id="{5437E07F-0295-8E01-5592-9CE73FDDE64C}"/>
              </a:ext>
            </a:extLst>
          </p:cNvPr>
          <p:cNvSpPr txBox="1"/>
          <p:nvPr/>
        </p:nvSpPr>
        <p:spPr>
          <a:xfrm>
            <a:off x="-9525" y="3380740"/>
            <a:ext cx="12193270" cy="1014730"/>
          </a:xfrm>
          <a:prstGeom prst="rect">
            <a:avLst/>
          </a:prstGeom>
          <a:solidFill>
            <a:srgbClr val="E3CCCC"/>
          </a:solidFill>
          <a:ln>
            <a:no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2000" b="1" noProof="0" dirty="0">
                <a:ln>
                  <a:noFill/>
                </a:ln>
                <a:solidFill>
                  <a:srgbClr val="C00000"/>
                </a:solidFill>
                <a:effectLst/>
                <a:uLnTx/>
                <a:uFillTx/>
                <a:latin typeface="Arial" panose="020B0604020202020204" pitchFamily="34" charset="0"/>
                <a:ea typeface="微软雅黑" panose="020B0503020204020204" pitchFamily="34" charset="-122"/>
                <a:sym typeface="Wingdings" panose="05000000000000000000" charset="0"/>
              </a:rPr>
              <a:t></a:t>
            </a:r>
            <a:r>
              <a:rPr lang="zh-CN" altLang="en-US" sz="2000" b="1">
                <a:ln>
                  <a:noFill/>
                </a:ln>
                <a:solidFill>
                  <a:srgbClr val="181717"/>
                </a:solidFill>
                <a:effectLst/>
                <a:uLnTx/>
                <a:uFillTx/>
                <a:ea typeface="微软雅黑" panose="020B0503020204020204" pitchFamily="34" charset="-122"/>
              </a:rPr>
              <a:t>本指标为归集指标，包含应收票据、应收款项、应收利息、应收股利、应收保费、应收代位追偿款、应收分保账款、应收分保未到期责任准备金、应收分保未决赔款准备金、应收分保寿险责任准备金、应收分保长期健康险责任准备金、应收分保合同准备金、</a:t>
            </a:r>
            <a:r>
              <a:rPr lang="zh-CN" altLang="en-US" sz="2000" b="1">
                <a:ln>
                  <a:noFill/>
                </a:ln>
                <a:solidFill>
                  <a:srgbClr val="C00000"/>
                </a:solidFill>
                <a:effectLst/>
                <a:uLnTx/>
                <a:uFillTx/>
                <a:ea typeface="微软雅黑" panose="020B0503020204020204" pitchFamily="34" charset="-122"/>
              </a:rPr>
              <a:t>其他应收款</a:t>
            </a:r>
            <a:r>
              <a:rPr lang="zh-CN" altLang="en-US" sz="2000" b="1">
                <a:ln>
                  <a:noFill/>
                </a:ln>
                <a:solidFill>
                  <a:srgbClr val="181717"/>
                </a:solidFill>
                <a:effectLst/>
                <a:uLnTx/>
                <a:uFillTx/>
                <a:ea typeface="微软雅黑" panose="020B0503020204020204" pitchFamily="34" charset="-122"/>
              </a:rPr>
              <a:t>等。</a:t>
            </a:r>
          </a:p>
        </p:txBody>
      </p:sp>
      <p:sp>
        <p:nvSpPr>
          <p:cNvPr id="23" name="圆角矩形 144">
            <a:extLst>
              <a:ext uri="{FF2B5EF4-FFF2-40B4-BE49-F238E27FC236}">
                <a16:creationId xmlns:a16="http://schemas.microsoft.com/office/drawing/2014/main" id="{39B885D1-AFE5-8341-ACB4-7D97F256CBDD}"/>
              </a:ext>
            </a:extLst>
          </p:cNvPr>
          <p:cNvSpPr/>
          <p:nvPr/>
        </p:nvSpPr>
        <p:spPr>
          <a:xfrm>
            <a:off x="-32335" y="4547235"/>
            <a:ext cx="12192635" cy="474345"/>
          </a:xfrm>
          <a:prstGeom prst="roundRect">
            <a:avLst/>
          </a:prstGeom>
          <a:solidFill>
            <a:srgbClr val="256B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en-US" sz="2400" b="1" dirty="0">
                <a:solidFill>
                  <a:schemeClr val="bg1"/>
                </a:solidFill>
                <a:latin typeface="微软雅黑" panose="020B0503020204020204" pitchFamily="34" charset="-122"/>
                <a:ea typeface="微软雅黑" panose="020B0503020204020204" pitchFamily="34" charset="-122"/>
                <a:cs typeface="宋体" pitchFamily="2" charset="-122"/>
              </a:rPr>
              <a:t>8.</a:t>
            </a:r>
            <a:r>
              <a:rPr sz="2400" b="1" dirty="0">
                <a:latin typeface="微软雅黑" panose="020B0503020204020204" pitchFamily="34" charset="-122"/>
                <a:ea typeface="微软雅黑" panose="020B0503020204020204" pitchFamily="34" charset="-122"/>
                <a:cs typeface="宋体" pitchFamily="2" charset="-122"/>
              </a:rPr>
              <a:t>应付合计</a:t>
            </a:r>
            <a:r>
              <a:rPr lang="en-US" altLang="zh-CN" sz="2400" b="1" dirty="0">
                <a:solidFill>
                  <a:schemeClr val="bg1"/>
                </a:solidFill>
                <a:latin typeface="微软雅黑" panose="020B0503020204020204" pitchFamily="34" charset="-122"/>
                <a:ea typeface="微软雅黑" panose="020B0503020204020204" pitchFamily="34" charset="-122"/>
                <a:cs typeface="宋体" pitchFamily="2" charset="-122"/>
              </a:rPr>
              <a:t>【1/2</a:t>
            </a:r>
            <a:r>
              <a:rPr lang="zh-CN" altLang="en-US" sz="2400" b="1" dirty="0">
                <a:solidFill>
                  <a:schemeClr val="bg1"/>
                </a:solidFill>
                <a:latin typeface="微软雅黑" panose="020B0503020204020204" pitchFamily="34" charset="-122"/>
                <a:ea typeface="微软雅黑" panose="020B0503020204020204" pitchFamily="34" charset="-122"/>
                <a:cs typeface="宋体" pitchFamily="2" charset="-122"/>
                <a:sym typeface="+mn-ea"/>
              </a:rPr>
              <a:t>表</a:t>
            </a:r>
            <a:r>
              <a:rPr lang="en-US" altLang="zh-CN" sz="2400" b="1" dirty="0">
                <a:solidFill>
                  <a:schemeClr val="bg1"/>
                </a:solidFill>
                <a:latin typeface="微软雅黑" panose="020B0503020204020204" pitchFamily="34" charset="-122"/>
                <a:ea typeface="微软雅黑" panose="020B0503020204020204" pitchFamily="34" charset="-122"/>
                <a:cs typeface="宋体" pitchFamily="2" charset="-122"/>
              </a:rPr>
              <a:t>】</a:t>
            </a:r>
            <a:endParaRPr lang="zh-CN" altLang="en-US" sz="2400" b="1" dirty="0">
              <a:solidFill>
                <a:schemeClr val="bg1"/>
              </a:solidFill>
              <a:latin typeface="微软雅黑" panose="020B0503020204020204" pitchFamily="34" charset="-122"/>
              <a:ea typeface="微软雅黑" panose="020B0503020204020204" pitchFamily="34" charset="-122"/>
              <a:cs typeface="宋体" pitchFamily="2" charset="-122"/>
            </a:endParaRPr>
          </a:p>
        </p:txBody>
      </p:sp>
      <p:sp>
        <p:nvSpPr>
          <p:cNvPr id="24" name="文本框 23">
            <a:extLst>
              <a:ext uri="{FF2B5EF4-FFF2-40B4-BE49-F238E27FC236}">
                <a16:creationId xmlns:a16="http://schemas.microsoft.com/office/drawing/2014/main" id="{D12F2AAD-EE9B-DB82-2406-7223E131AFCB}"/>
              </a:ext>
            </a:extLst>
          </p:cNvPr>
          <p:cNvSpPr txBox="1"/>
          <p:nvPr/>
        </p:nvSpPr>
        <p:spPr>
          <a:xfrm>
            <a:off x="-9525" y="4999038"/>
            <a:ext cx="12193270" cy="706755"/>
          </a:xfrm>
          <a:prstGeom prst="rect">
            <a:avLst/>
          </a:prstGeom>
          <a:solidFill>
            <a:srgbClr val="E3CCCC"/>
          </a:solidFill>
          <a:ln>
            <a:no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2000" b="1" noProof="0" dirty="0">
                <a:ln>
                  <a:noFill/>
                </a:ln>
                <a:solidFill>
                  <a:srgbClr val="C00000"/>
                </a:solidFill>
                <a:effectLst/>
                <a:uLnTx/>
                <a:uFillTx/>
                <a:latin typeface="Arial" panose="020B0604020202020204" pitchFamily="34" charset="0"/>
                <a:ea typeface="微软雅黑" panose="020B0503020204020204" pitchFamily="34" charset="-122"/>
                <a:sym typeface="Wingdings" panose="05000000000000000000" charset="0"/>
              </a:rPr>
              <a:t></a:t>
            </a:r>
            <a:r>
              <a:rPr lang="zh-CN" altLang="en-US" sz="2000" b="1">
                <a:ln>
                  <a:noFill/>
                </a:ln>
                <a:solidFill>
                  <a:srgbClr val="181717"/>
                </a:solidFill>
                <a:effectLst/>
                <a:uLnTx/>
                <a:uFillTx/>
                <a:ea typeface="微软雅黑" panose="020B0503020204020204" pitchFamily="34" charset="-122"/>
              </a:rPr>
              <a:t>本指标为归集指标，包含应付票据、应付款项、应付债券、应付职工薪酬、应交税费、应付利息、应付股利、应付赔付款、应付保单红利、应付分保账款、应付手续费及佣金和</a:t>
            </a:r>
            <a:r>
              <a:rPr lang="zh-CN" altLang="en-US" sz="2000" b="1">
                <a:ln>
                  <a:noFill/>
                </a:ln>
                <a:solidFill>
                  <a:srgbClr val="C00000"/>
                </a:solidFill>
                <a:effectLst/>
                <a:uLnTx/>
                <a:uFillTx/>
                <a:ea typeface="微软雅黑" panose="020B0503020204020204" pitchFamily="34" charset="-122"/>
              </a:rPr>
              <a:t>其他应付款</a:t>
            </a:r>
            <a:r>
              <a:rPr lang="zh-CN" altLang="en-US" sz="2000" b="1">
                <a:ln>
                  <a:noFill/>
                </a:ln>
                <a:solidFill>
                  <a:srgbClr val="181717"/>
                </a:solidFill>
                <a:effectLst/>
                <a:uLnTx/>
                <a:uFillTx/>
                <a:ea typeface="微软雅黑" panose="020B0503020204020204" pitchFamily="34" charset="-122"/>
              </a:rPr>
              <a:t>等。</a:t>
            </a:r>
          </a:p>
        </p:txBody>
      </p:sp>
      <p:sp>
        <p:nvSpPr>
          <p:cNvPr id="26" name="文本框 25">
            <a:extLst>
              <a:ext uri="{FF2B5EF4-FFF2-40B4-BE49-F238E27FC236}">
                <a16:creationId xmlns:a16="http://schemas.microsoft.com/office/drawing/2014/main" id="{2F818D00-BCBD-1498-CA39-0F633DC78666}"/>
              </a:ext>
            </a:extLst>
          </p:cNvPr>
          <p:cNvSpPr txBox="1"/>
          <p:nvPr/>
        </p:nvSpPr>
        <p:spPr>
          <a:xfrm>
            <a:off x="-13335" y="5814060"/>
            <a:ext cx="1839595" cy="398780"/>
          </a:xfrm>
          <a:prstGeom prst="rect">
            <a:avLst/>
          </a:prstGeom>
          <a:solidFill>
            <a:srgbClr val="C00000"/>
          </a:solidFill>
          <a:ln>
            <a:no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2000" dirty="0">
                <a:ln>
                  <a:solidFill>
                    <a:schemeClr val="bg1"/>
                  </a:solidFill>
                </a:ln>
                <a:solidFill>
                  <a:schemeClr val="bg1"/>
                </a:solidFill>
                <a:latin typeface="Arial" panose="020B0604020202020204" pitchFamily="34" charset="0"/>
                <a:ea typeface="微软雅黑" panose="020B0503020204020204" pitchFamily="34" charset="-122"/>
                <a:sym typeface="Wingdings" panose="05000000000000000000" charset="0"/>
              </a:rPr>
              <a:t></a:t>
            </a:r>
            <a:r>
              <a:rPr lang="zh-CN" altLang="en-US" sz="2000" dirty="0">
                <a:ln>
                  <a:solidFill>
                    <a:schemeClr val="bg1"/>
                  </a:solidFill>
                </a:ln>
                <a:solidFill>
                  <a:schemeClr val="bg1"/>
                </a:solidFill>
                <a:latin typeface="Arial" panose="020B0604020202020204" pitchFamily="34" charset="0"/>
                <a:ea typeface="微软雅黑" panose="020B0503020204020204" pitchFamily="34" charset="-122"/>
                <a:sym typeface="Arial" panose="020B0604020202020204" pitchFamily="34" charset="0"/>
              </a:rPr>
              <a:t>注意事项</a:t>
            </a:r>
          </a:p>
        </p:txBody>
      </p:sp>
      <p:sp>
        <p:nvSpPr>
          <p:cNvPr id="27" name="文本框 26">
            <a:extLst>
              <a:ext uri="{FF2B5EF4-FFF2-40B4-BE49-F238E27FC236}">
                <a16:creationId xmlns:a16="http://schemas.microsoft.com/office/drawing/2014/main" id="{A4E5E057-81A6-CB72-CA6E-DB63553AC352}"/>
              </a:ext>
            </a:extLst>
          </p:cNvPr>
          <p:cNvSpPr txBox="1"/>
          <p:nvPr/>
        </p:nvSpPr>
        <p:spPr>
          <a:xfrm>
            <a:off x="-13335" y="6204585"/>
            <a:ext cx="12200890" cy="398780"/>
          </a:xfrm>
          <a:prstGeom prst="rect">
            <a:avLst/>
          </a:prstGeom>
          <a:solidFill>
            <a:schemeClr val="bg2"/>
          </a:solidFill>
          <a:ln>
            <a:no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2000" b="1" noProof="0" dirty="0">
                <a:ln>
                  <a:noFill/>
                </a:ln>
                <a:solidFill>
                  <a:srgbClr val="C00000"/>
                </a:solidFill>
                <a:effectLst/>
                <a:uLnTx/>
                <a:uFillTx/>
                <a:latin typeface="Arial" panose="020B0604020202020204" pitchFamily="34" charset="0"/>
                <a:ea typeface="微软雅黑" panose="020B0503020204020204" pitchFamily="34" charset="-122"/>
                <a:sym typeface="Wingdings" panose="05000000000000000000" charset="0"/>
              </a:rPr>
              <a:t></a:t>
            </a:r>
            <a:r>
              <a:rPr lang="zh-CN" altLang="en-US" sz="2000" b="1">
                <a:ln>
                  <a:noFill/>
                </a:ln>
                <a:solidFill>
                  <a:srgbClr val="C00000"/>
                </a:solidFill>
                <a:effectLst/>
                <a:uLnTx/>
                <a:uFillTx/>
                <a:ea typeface="微软雅黑" panose="020B0503020204020204" pitchFamily="34" charset="-122"/>
              </a:rPr>
              <a:t>请调查单位仔细对照指标解释计算应收合计与应付合计所包含的会计科目，切勿遗漏！</a:t>
            </a:r>
          </a:p>
        </p:txBody>
      </p:sp>
      <p:sp>
        <p:nvSpPr>
          <p:cNvPr id="28" name="圆角矩形 144">
            <a:extLst>
              <a:ext uri="{FF2B5EF4-FFF2-40B4-BE49-F238E27FC236}">
                <a16:creationId xmlns:a16="http://schemas.microsoft.com/office/drawing/2014/main" id="{65F0CE8E-C240-7DAD-ACDF-D0DE454580F6}"/>
              </a:ext>
            </a:extLst>
          </p:cNvPr>
          <p:cNvSpPr/>
          <p:nvPr/>
        </p:nvSpPr>
        <p:spPr>
          <a:xfrm>
            <a:off x="24044" y="919480"/>
            <a:ext cx="12184377" cy="462915"/>
          </a:xfrm>
          <a:prstGeom prst="roundRect">
            <a:avLst/>
          </a:prstGeom>
          <a:solidFill>
            <a:srgbClr val="256B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sz="2400" b="1" dirty="0">
                <a:solidFill>
                  <a:schemeClr val="bg1"/>
                </a:solidFill>
                <a:latin typeface="微软雅黑" panose="020B0503020204020204" pitchFamily="34" charset="-122"/>
                <a:ea typeface="微软雅黑" panose="020B0503020204020204" pitchFamily="34" charset="-122"/>
                <a:cs typeface="宋体" pitchFamily="2" charset="-122"/>
              </a:rPr>
              <a:t>资产负债、利润部分</a:t>
            </a:r>
            <a:endParaRPr lang="en-US" altLang="zh-CN" sz="2400" b="1" dirty="0">
              <a:solidFill>
                <a:schemeClr val="bg1"/>
              </a:solidFill>
              <a:latin typeface="微软雅黑" panose="020B0503020204020204" pitchFamily="34" charset="-122"/>
              <a:ea typeface="微软雅黑" panose="020B0503020204020204" pitchFamily="34" charset="-122"/>
              <a:cs typeface="宋体" pitchFamily="2" charset="-122"/>
            </a:endParaRPr>
          </a:p>
        </p:txBody>
      </p:sp>
    </p:spTree>
    <p:extLst>
      <p:ext uri="{BB962C8B-B14F-4D97-AF65-F5344CB8AC3E}">
        <p14:creationId xmlns:p14="http://schemas.microsoft.com/office/powerpoint/2010/main" val="156935411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9" name="图片 17"/>
          <p:cNvPicPr>
            <a:picLocks noChangeAspect="1"/>
          </p:cNvPicPr>
          <p:nvPr/>
        </p:nvPicPr>
        <p:blipFill>
          <a:blip r:embed="rId2"/>
          <a:stretch>
            <a:fillRect/>
          </a:stretch>
        </p:blipFill>
        <p:spPr>
          <a:xfrm>
            <a:off x="8610600" y="0"/>
            <a:ext cx="3581400" cy="1006475"/>
          </a:xfrm>
          <a:prstGeom prst="rect">
            <a:avLst/>
          </a:prstGeom>
          <a:noFill/>
          <a:ln w="9525">
            <a:noFill/>
          </a:ln>
        </p:spPr>
      </p:pic>
      <p:pic>
        <p:nvPicPr>
          <p:cNvPr id="7" name="图片 6" descr="五经普LOGO透明底（长）"/>
          <p:cNvPicPr>
            <a:picLocks noChangeAspect="1"/>
          </p:cNvPicPr>
          <p:nvPr/>
        </p:nvPicPr>
        <p:blipFill>
          <a:blip r:embed="rId3" cstate="print"/>
          <a:srcRect r="77058"/>
          <a:stretch>
            <a:fillRect/>
          </a:stretch>
        </p:blipFill>
        <p:spPr>
          <a:xfrm>
            <a:off x="-76200" y="-225425"/>
            <a:ext cx="847725" cy="1155065"/>
          </a:xfrm>
          <a:prstGeom prst="rect">
            <a:avLst/>
          </a:prstGeom>
        </p:spPr>
      </p:pic>
      <p:cxnSp>
        <p:nvCxnSpPr>
          <p:cNvPr id="8" name="直接连接符 7"/>
          <p:cNvCxnSpPr/>
          <p:nvPr/>
        </p:nvCxnSpPr>
        <p:spPr>
          <a:xfrm>
            <a:off x="0" y="696913"/>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sp>
        <p:nvSpPr>
          <p:cNvPr id="6" name="灯片编号占位符 5"/>
          <p:cNvSpPr>
            <a:spLocks noGrp="1"/>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t>14</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32" name="圆角矩形 144">
            <a:extLst>
              <a:ext uri="{FF2B5EF4-FFF2-40B4-BE49-F238E27FC236}">
                <a16:creationId xmlns:a16="http://schemas.microsoft.com/office/drawing/2014/main" id="{AD695BD5-00AA-1FEA-0F06-889AD4113D0D}"/>
              </a:ext>
            </a:extLst>
          </p:cNvPr>
          <p:cNvSpPr/>
          <p:nvPr/>
        </p:nvSpPr>
        <p:spPr>
          <a:xfrm>
            <a:off x="771524" y="119063"/>
            <a:ext cx="11420475" cy="462915"/>
          </a:xfrm>
          <a:prstGeom prst="roundRect">
            <a:avLst/>
          </a:prstGeom>
          <a:solidFill>
            <a:srgbClr val="256B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en-US" altLang="zh-CN" sz="2400" b="1" dirty="0">
                <a:solidFill>
                  <a:schemeClr val="bg1"/>
                </a:solidFill>
                <a:latin typeface="微软雅黑" panose="020B0503020204020204" pitchFamily="34" charset="-122"/>
                <a:ea typeface="微软雅黑" panose="020B0503020204020204" pitchFamily="34" charset="-122"/>
                <a:cs typeface="宋体" pitchFamily="2" charset="-122"/>
              </a:rPr>
              <a:t>2023</a:t>
            </a:r>
            <a:r>
              <a:rPr lang="zh-CN" altLang="en-US" sz="2400" b="1" dirty="0">
                <a:solidFill>
                  <a:schemeClr val="bg1"/>
                </a:solidFill>
                <a:latin typeface="微软雅黑" panose="020B0503020204020204" pitchFamily="34" charset="-122"/>
                <a:ea typeface="微软雅黑" panose="020B0503020204020204" pitchFamily="34" charset="-122"/>
                <a:cs typeface="宋体" pitchFamily="2" charset="-122"/>
              </a:rPr>
              <a:t>年</a:t>
            </a:r>
            <a:r>
              <a:rPr lang="en-US" altLang="zh-CN" sz="2400" b="1" dirty="0">
                <a:solidFill>
                  <a:schemeClr val="bg1"/>
                </a:solidFill>
                <a:latin typeface="微软雅黑" panose="020B0503020204020204" pitchFamily="34" charset="-122"/>
                <a:ea typeface="微软雅黑" panose="020B0503020204020204" pitchFamily="34" charset="-122"/>
                <a:cs typeface="宋体" pitchFamily="2" charset="-122"/>
              </a:rPr>
              <a:t>12</a:t>
            </a:r>
            <a:r>
              <a:rPr lang="zh-CN" altLang="en-US" sz="2400" b="1" dirty="0">
                <a:solidFill>
                  <a:schemeClr val="bg1"/>
                </a:solidFill>
                <a:latin typeface="微软雅黑" panose="020B0503020204020204" pitchFamily="34" charset="-122"/>
                <a:ea typeface="微软雅黑" panose="020B0503020204020204" pitchFamily="34" charset="-122"/>
                <a:cs typeface="宋体" pitchFamily="2" charset="-122"/>
              </a:rPr>
              <a:t>月定报财务状况</a:t>
            </a:r>
          </a:p>
        </p:txBody>
      </p:sp>
      <p:sp>
        <p:nvSpPr>
          <p:cNvPr id="28" name="圆角矩形 144">
            <a:extLst>
              <a:ext uri="{FF2B5EF4-FFF2-40B4-BE49-F238E27FC236}">
                <a16:creationId xmlns:a16="http://schemas.microsoft.com/office/drawing/2014/main" id="{65F0CE8E-C240-7DAD-ACDF-D0DE454580F6}"/>
              </a:ext>
            </a:extLst>
          </p:cNvPr>
          <p:cNvSpPr/>
          <p:nvPr/>
        </p:nvSpPr>
        <p:spPr>
          <a:xfrm>
            <a:off x="24044" y="919480"/>
            <a:ext cx="12184377" cy="462915"/>
          </a:xfrm>
          <a:prstGeom prst="roundRect">
            <a:avLst/>
          </a:prstGeom>
          <a:solidFill>
            <a:srgbClr val="256B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sz="2400" b="1" dirty="0">
                <a:solidFill>
                  <a:schemeClr val="bg1"/>
                </a:solidFill>
                <a:latin typeface="微软雅黑" panose="020B0503020204020204" pitchFamily="34" charset="-122"/>
                <a:ea typeface="微软雅黑" panose="020B0503020204020204" pitchFamily="34" charset="-122"/>
                <a:cs typeface="宋体" pitchFamily="2" charset="-122"/>
              </a:rPr>
              <a:t>资产负债、利润部分</a:t>
            </a:r>
            <a:endParaRPr lang="en-US" altLang="zh-CN" sz="2400" b="1" dirty="0">
              <a:solidFill>
                <a:schemeClr val="bg1"/>
              </a:solidFill>
              <a:latin typeface="微软雅黑" panose="020B0503020204020204" pitchFamily="34" charset="-122"/>
              <a:ea typeface="微软雅黑" panose="020B0503020204020204" pitchFamily="34" charset="-122"/>
              <a:cs typeface="宋体" pitchFamily="2" charset="-122"/>
            </a:endParaRPr>
          </a:p>
        </p:txBody>
      </p:sp>
      <p:sp>
        <p:nvSpPr>
          <p:cNvPr id="2" name="圆角矩形 144">
            <a:extLst>
              <a:ext uri="{FF2B5EF4-FFF2-40B4-BE49-F238E27FC236}">
                <a16:creationId xmlns:a16="http://schemas.microsoft.com/office/drawing/2014/main" id="{A4CC9493-594A-6045-8299-34FEBB798B58}"/>
              </a:ext>
            </a:extLst>
          </p:cNvPr>
          <p:cNvSpPr/>
          <p:nvPr/>
        </p:nvSpPr>
        <p:spPr>
          <a:xfrm>
            <a:off x="8548" y="1451610"/>
            <a:ext cx="12192635" cy="474345"/>
          </a:xfrm>
          <a:prstGeom prst="roundRect">
            <a:avLst/>
          </a:prstGeom>
          <a:solidFill>
            <a:srgbClr val="256B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en-US" sz="2400" b="1" dirty="0">
                <a:solidFill>
                  <a:schemeClr val="bg1"/>
                </a:solidFill>
                <a:latin typeface="微软雅黑" panose="020B0503020204020204" pitchFamily="34" charset="-122"/>
                <a:ea typeface="微软雅黑" panose="020B0503020204020204" pitchFamily="34" charset="-122"/>
                <a:cs typeface="宋体" pitchFamily="2" charset="-122"/>
              </a:rPr>
              <a:t>9.</a:t>
            </a:r>
            <a:r>
              <a:rPr sz="2400" b="1" dirty="0">
                <a:latin typeface="微软雅黑" panose="020B0503020204020204" pitchFamily="34" charset="-122"/>
                <a:ea typeface="微软雅黑" panose="020B0503020204020204" pitchFamily="34" charset="-122"/>
                <a:cs typeface="宋体" pitchFamily="2" charset="-122"/>
              </a:rPr>
              <a:t>其他资产合计</a:t>
            </a:r>
            <a:r>
              <a:rPr lang="en-US" altLang="zh-CN" sz="2400" b="1" dirty="0">
                <a:solidFill>
                  <a:schemeClr val="bg1"/>
                </a:solidFill>
                <a:latin typeface="微软雅黑" panose="020B0503020204020204" pitchFamily="34" charset="-122"/>
                <a:ea typeface="微软雅黑" panose="020B0503020204020204" pitchFamily="34" charset="-122"/>
                <a:cs typeface="宋体" pitchFamily="2" charset="-122"/>
              </a:rPr>
              <a:t>【1/2</a:t>
            </a:r>
            <a:r>
              <a:rPr lang="zh-CN" altLang="en-US" sz="2400" b="1" dirty="0">
                <a:solidFill>
                  <a:schemeClr val="bg1"/>
                </a:solidFill>
                <a:latin typeface="微软雅黑" panose="020B0503020204020204" pitchFamily="34" charset="-122"/>
                <a:ea typeface="微软雅黑" panose="020B0503020204020204" pitchFamily="34" charset="-122"/>
                <a:cs typeface="宋体" pitchFamily="2" charset="-122"/>
                <a:sym typeface="+mn-ea"/>
              </a:rPr>
              <a:t>表</a:t>
            </a:r>
            <a:r>
              <a:rPr lang="en-US" altLang="zh-CN" sz="2400" b="1" dirty="0">
                <a:solidFill>
                  <a:schemeClr val="bg1"/>
                </a:solidFill>
                <a:latin typeface="微软雅黑" panose="020B0503020204020204" pitchFamily="34" charset="-122"/>
                <a:ea typeface="微软雅黑" panose="020B0503020204020204" pitchFamily="34" charset="-122"/>
                <a:cs typeface="宋体" pitchFamily="2" charset="-122"/>
              </a:rPr>
              <a:t>】</a:t>
            </a:r>
            <a:endParaRPr lang="zh-CN" altLang="en-US" sz="2400" b="1" dirty="0">
              <a:solidFill>
                <a:schemeClr val="bg1"/>
              </a:solidFill>
              <a:latin typeface="微软雅黑" panose="020B0503020204020204" pitchFamily="34" charset="-122"/>
              <a:ea typeface="微软雅黑" panose="020B0503020204020204" pitchFamily="34" charset="-122"/>
              <a:cs typeface="宋体" pitchFamily="2" charset="-122"/>
            </a:endParaRPr>
          </a:p>
        </p:txBody>
      </p:sp>
      <p:sp>
        <p:nvSpPr>
          <p:cNvPr id="3" name="文本框 2">
            <a:extLst>
              <a:ext uri="{FF2B5EF4-FFF2-40B4-BE49-F238E27FC236}">
                <a16:creationId xmlns:a16="http://schemas.microsoft.com/office/drawing/2014/main" id="{798EF30B-1A28-9AB2-8955-1CC8CD7A4EAE}"/>
              </a:ext>
            </a:extLst>
          </p:cNvPr>
          <p:cNvSpPr txBox="1"/>
          <p:nvPr/>
        </p:nvSpPr>
        <p:spPr>
          <a:xfrm>
            <a:off x="5373" y="1932623"/>
            <a:ext cx="12193270" cy="398780"/>
          </a:xfrm>
          <a:prstGeom prst="rect">
            <a:avLst/>
          </a:prstGeom>
          <a:solidFill>
            <a:srgbClr val="E3CCCC"/>
          </a:solidFill>
          <a:ln>
            <a:no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2000" b="1" noProof="0" dirty="0">
                <a:ln>
                  <a:noFill/>
                </a:ln>
                <a:solidFill>
                  <a:srgbClr val="C00000"/>
                </a:solidFill>
                <a:effectLst/>
                <a:uLnTx/>
                <a:uFillTx/>
                <a:latin typeface="Arial" panose="020B0604020202020204" pitchFamily="34" charset="0"/>
                <a:ea typeface="微软雅黑" panose="020B0503020204020204" pitchFamily="34" charset="-122"/>
                <a:sym typeface="Wingdings" panose="05000000000000000000" charset="0"/>
              </a:rPr>
              <a:t></a:t>
            </a:r>
            <a:r>
              <a:rPr lang="zh-CN" altLang="en-US" sz="2000" b="1">
                <a:ln>
                  <a:noFill/>
                </a:ln>
                <a:solidFill>
                  <a:srgbClr val="181717"/>
                </a:solidFill>
                <a:effectLst/>
                <a:uLnTx/>
                <a:uFillTx/>
                <a:ea typeface="微软雅黑" panose="020B0503020204020204" pitchFamily="34" charset="-122"/>
              </a:rPr>
              <a:t>本指标为归集指标，包含本表中未列出的所有资产科目合计。</a:t>
            </a:r>
          </a:p>
        </p:txBody>
      </p:sp>
      <p:sp>
        <p:nvSpPr>
          <p:cNvPr id="4" name="圆角矩形 144">
            <a:extLst>
              <a:ext uri="{FF2B5EF4-FFF2-40B4-BE49-F238E27FC236}">
                <a16:creationId xmlns:a16="http://schemas.microsoft.com/office/drawing/2014/main" id="{D6107F52-E103-F116-2446-0E339D8C662E}"/>
              </a:ext>
            </a:extLst>
          </p:cNvPr>
          <p:cNvSpPr/>
          <p:nvPr/>
        </p:nvSpPr>
        <p:spPr>
          <a:xfrm>
            <a:off x="-9432" y="2510790"/>
            <a:ext cx="12192635" cy="474345"/>
          </a:xfrm>
          <a:prstGeom prst="roundRect">
            <a:avLst/>
          </a:prstGeom>
          <a:solidFill>
            <a:srgbClr val="256B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en-US" sz="2400" b="1" dirty="0">
                <a:solidFill>
                  <a:schemeClr val="bg1"/>
                </a:solidFill>
                <a:latin typeface="微软雅黑" panose="020B0503020204020204" pitchFamily="34" charset="-122"/>
                <a:ea typeface="微软雅黑" panose="020B0503020204020204" pitchFamily="34" charset="-122"/>
                <a:cs typeface="宋体" pitchFamily="2" charset="-122"/>
              </a:rPr>
              <a:t>10.</a:t>
            </a:r>
            <a:r>
              <a:rPr sz="2400" b="1" dirty="0">
                <a:latin typeface="微软雅黑" panose="020B0503020204020204" pitchFamily="34" charset="-122"/>
                <a:ea typeface="微软雅黑" panose="020B0503020204020204" pitchFamily="34" charset="-122"/>
                <a:cs typeface="宋体" pitchFamily="2" charset="-122"/>
              </a:rPr>
              <a:t>其他负债合计</a:t>
            </a:r>
            <a:r>
              <a:rPr lang="en-US" altLang="zh-CN" sz="2400" b="1" dirty="0">
                <a:solidFill>
                  <a:schemeClr val="bg1"/>
                </a:solidFill>
                <a:latin typeface="微软雅黑" panose="020B0503020204020204" pitchFamily="34" charset="-122"/>
                <a:ea typeface="微软雅黑" panose="020B0503020204020204" pitchFamily="34" charset="-122"/>
                <a:cs typeface="宋体" pitchFamily="2" charset="-122"/>
              </a:rPr>
              <a:t>【1/2</a:t>
            </a:r>
            <a:r>
              <a:rPr lang="zh-CN" altLang="en-US" sz="2400" b="1" dirty="0">
                <a:solidFill>
                  <a:schemeClr val="bg1"/>
                </a:solidFill>
                <a:latin typeface="微软雅黑" panose="020B0503020204020204" pitchFamily="34" charset="-122"/>
                <a:ea typeface="微软雅黑" panose="020B0503020204020204" pitchFamily="34" charset="-122"/>
                <a:cs typeface="宋体" pitchFamily="2" charset="-122"/>
                <a:sym typeface="+mn-ea"/>
              </a:rPr>
              <a:t>表</a:t>
            </a:r>
            <a:r>
              <a:rPr lang="en-US" altLang="zh-CN" sz="2400" b="1" dirty="0">
                <a:solidFill>
                  <a:schemeClr val="bg1"/>
                </a:solidFill>
                <a:latin typeface="微软雅黑" panose="020B0503020204020204" pitchFamily="34" charset="-122"/>
                <a:ea typeface="微软雅黑" panose="020B0503020204020204" pitchFamily="34" charset="-122"/>
                <a:cs typeface="宋体" pitchFamily="2" charset="-122"/>
              </a:rPr>
              <a:t>】</a:t>
            </a:r>
            <a:endParaRPr lang="zh-CN" altLang="en-US" sz="2400" b="1" dirty="0">
              <a:solidFill>
                <a:schemeClr val="bg1"/>
              </a:solidFill>
              <a:latin typeface="微软雅黑" panose="020B0503020204020204" pitchFamily="34" charset="-122"/>
              <a:ea typeface="微软雅黑" panose="020B0503020204020204" pitchFamily="34" charset="-122"/>
              <a:cs typeface="宋体" pitchFamily="2" charset="-122"/>
            </a:endParaRPr>
          </a:p>
        </p:txBody>
      </p:sp>
      <p:sp>
        <p:nvSpPr>
          <p:cNvPr id="5" name="文本框 4">
            <a:extLst>
              <a:ext uri="{FF2B5EF4-FFF2-40B4-BE49-F238E27FC236}">
                <a16:creationId xmlns:a16="http://schemas.microsoft.com/office/drawing/2014/main" id="{20BDDDEC-5C8F-05C5-E5A3-BFF857297037}"/>
              </a:ext>
            </a:extLst>
          </p:cNvPr>
          <p:cNvSpPr txBox="1"/>
          <p:nvPr/>
        </p:nvSpPr>
        <p:spPr>
          <a:xfrm>
            <a:off x="-9432" y="2988945"/>
            <a:ext cx="12193270" cy="398780"/>
          </a:xfrm>
          <a:prstGeom prst="rect">
            <a:avLst/>
          </a:prstGeom>
          <a:solidFill>
            <a:srgbClr val="E3CCCC"/>
          </a:solidFill>
          <a:ln>
            <a:no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2000" b="1" noProof="0" dirty="0">
                <a:ln>
                  <a:noFill/>
                </a:ln>
                <a:solidFill>
                  <a:srgbClr val="C00000"/>
                </a:solidFill>
                <a:effectLst/>
                <a:uLnTx/>
                <a:uFillTx/>
                <a:latin typeface="Arial" panose="020B0604020202020204" pitchFamily="34" charset="0"/>
                <a:ea typeface="微软雅黑" panose="020B0503020204020204" pitchFamily="34" charset="-122"/>
                <a:sym typeface="Wingdings" panose="05000000000000000000" charset="0"/>
              </a:rPr>
              <a:t></a:t>
            </a:r>
            <a:r>
              <a:rPr lang="zh-CN" altLang="en-US" sz="2000" b="1" dirty="0">
                <a:ln>
                  <a:noFill/>
                </a:ln>
                <a:solidFill>
                  <a:srgbClr val="181717"/>
                </a:solidFill>
                <a:effectLst/>
                <a:uLnTx/>
                <a:uFillTx/>
                <a:ea typeface="微软雅黑" panose="020B0503020204020204" pitchFamily="34" charset="-122"/>
              </a:rPr>
              <a:t> 本指标为归集指标，包含本表中未列出的所有负债科目合计。</a:t>
            </a:r>
          </a:p>
        </p:txBody>
      </p:sp>
      <p:sp>
        <p:nvSpPr>
          <p:cNvPr id="9" name="圆角矩形 144">
            <a:extLst>
              <a:ext uri="{FF2B5EF4-FFF2-40B4-BE49-F238E27FC236}">
                <a16:creationId xmlns:a16="http://schemas.microsoft.com/office/drawing/2014/main" id="{4617E8E8-7990-8CED-E003-B0AAB65F8B67}"/>
              </a:ext>
            </a:extLst>
          </p:cNvPr>
          <p:cNvSpPr/>
          <p:nvPr/>
        </p:nvSpPr>
        <p:spPr>
          <a:xfrm>
            <a:off x="6008" y="3600608"/>
            <a:ext cx="12192635" cy="474345"/>
          </a:xfrm>
          <a:prstGeom prst="roundRect">
            <a:avLst/>
          </a:prstGeom>
          <a:solidFill>
            <a:srgbClr val="256B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en-US" sz="2400" b="1" dirty="0">
                <a:solidFill>
                  <a:schemeClr val="bg1"/>
                </a:solidFill>
                <a:latin typeface="微软雅黑" panose="020B0503020204020204" pitchFamily="34" charset="-122"/>
                <a:ea typeface="微软雅黑" panose="020B0503020204020204" pitchFamily="34" charset="-122"/>
                <a:cs typeface="宋体" pitchFamily="2" charset="-122"/>
              </a:rPr>
              <a:t>11.</a:t>
            </a:r>
            <a:r>
              <a:rPr sz="2400" b="1" dirty="0">
                <a:latin typeface="微软雅黑" panose="020B0503020204020204" pitchFamily="34" charset="-122"/>
                <a:ea typeface="微软雅黑" panose="020B0503020204020204" pitchFamily="34" charset="-122"/>
                <a:cs typeface="宋体" pitchFamily="2" charset="-122"/>
              </a:rPr>
              <a:t>其他业务收入</a:t>
            </a:r>
            <a:r>
              <a:rPr lang="en-US" altLang="zh-CN" sz="2400" b="1" dirty="0">
                <a:solidFill>
                  <a:schemeClr val="bg1"/>
                </a:solidFill>
                <a:latin typeface="微软雅黑" panose="020B0503020204020204" pitchFamily="34" charset="-122"/>
                <a:ea typeface="微软雅黑" panose="020B0503020204020204" pitchFamily="34" charset="-122"/>
                <a:cs typeface="宋体" pitchFamily="2" charset="-122"/>
              </a:rPr>
              <a:t>【1/2</a:t>
            </a:r>
            <a:r>
              <a:rPr lang="zh-CN" altLang="en-US" sz="2400" b="1" dirty="0">
                <a:solidFill>
                  <a:schemeClr val="bg1"/>
                </a:solidFill>
                <a:latin typeface="微软雅黑" panose="020B0503020204020204" pitchFamily="34" charset="-122"/>
                <a:ea typeface="微软雅黑" panose="020B0503020204020204" pitchFamily="34" charset="-122"/>
                <a:cs typeface="宋体" pitchFamily="2" charset="-122"/>
                <a:sym typeface="+mn-ea"/>
              </a:rPr>
              <a:t>表</a:t>
            </a:r>
            <a:r>
              <a:rPr lang="en-US" altLang="zh-CN" sz="2400" b="1" dirty="0">
                <a:solidFill>
                  <a:schemeClr val="bg1"/>
                </a:solidFill>
                <a:latin typeface="微软雅黑" panose="020B0503020204020204" pitchFamily="34" charset="-122"/>
                <a:ea typeface="微软雅黑" panose="020B0503020204020204" pitchFamily="34" charset="-122"/>
                <a:cs typeface="宋体" pitchFamily="2" charset="-122"/>
              </a:rPr>
              <a:t>】</a:t>
            </a:r>
            <a:endParaRPr lang="zh-CN" altLang="en-US" sz="2400" b="1" dirty="0">
              <a:solidFill>
                <a:schemeClr val="bg1"/>
              </a:solidFill>
              <a:latin typeface="微软雅黑" panose="020B0503020204020204" pitchFamily="34" charset="-122"/>
              <a:ea typeface="微软雅黑" panose="020B0503020204020204" pitchFamily="34" charset="-122"/>
              <a:cs typeface="宋体" pitchFamily="2" charset="-122"/>
            </a:endParaRPr>
          </a:p>
        </p:txBody>
      </p:sp>
      <p:sp>
        <p:nvSpPr>
          <p:cNvPr id="10" name="文本框 9">
            <a:extLst>
              <a:ext uri="{FF2B5EF4-FFF2-40B4-BE49-F238E27FC236}">
                <a16:creationId xmlns:a16="http://schemas.microsoft.com/office/drawing/2014/main" id="{DE39D44B-EAF1-D106-B4B5-1C7A81B17138}"/>
              </a:ext>
            </a:extLst>
          </p:cNvPr>
          <p:cNvSpPr txBox="1"/>
          <p:nvPr/>
        </p:nvSpPr>
        <p:spPr>
          <a:xfrm>
            <a:off x="-9750" y="4083843"/>
            <a:ext cx="12193270" cy="398780"/>
          </a:xfrm>
          <a:prstGeom prst="rect">
            <a:avLst/>
          </a:prstGeom>
          <a:solidFill>
            <a:srgbClr val="E3CCCC"/>
          </a:solidFill>
          <a:ln>
            <a:no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2000" b="1" noProof="0" dirty="0">
                <a:ln>
                  <a:noFill/>
                </a:ln>
                <a:solidFill>
                  <a:srgbClr val="C00000"/>
                </a:solidFill>
                <a:effectLst/>
                <a:uLnTx/>
                <a:uFillTx/>
                <a:latin typeface="Arial" panose="020B0604020202020204" pitchFamily="34" charset="0"/>
                <a:ea typeface="微软雅黑" panose="020B0503020204020204" pitchFamily="34" charset="-122"/>
                <a:sym typeface="Wingdings" panose="05000000000000000000" charset="0"/>
              </a:rPr>
              <a:t></a:t>
            </a:r>
            <a:r>
              <a:rPr lang="zh-CN" altLang="en-US" sz="2000" b="1">
                <a:ln>
                  <a:noFill/>
                </a:ln>
                <a:solidFill>
                  <a:srgbClr val="181717"/>
                </a:solidFill>
                <a:effectLst/>
                <a:uLnTx/>
                <a:uFillTx/>
                <a:ea typeface="微软雅黑" panose="020B0503020204020204" pitchFamily="34" charset="-122"/>
              </a:rPr>
              <a:t>本指标为归集指标，包含本表中未列出的除营业外收入外的所有收入科目合计。</a:t>
            </a:r>
          </a:p>
        </p:txBody>
      </p:sp>
      <p:sp>
        <p:nvSpPr>
          <p:cNvPr id="11" name="圆角矩形 144">
            <a:extLst>
              <a:ext uri="{FF2B5EF4-FFF2-40B4-BE49-F238E27FC236}">
                <a16:creationId xmlns:a16="http://schemas.microsoft.com/office/drawing/2014/main" id="{44FF4DDA-88EB-CBA1-4F18-4628238FADBB}"/>
              </a:ext>
            </a:extLst>
          </p:cNvPr>
          <p:cNvSpPr/>
          <p:nvPr/>
        </p:nvSpPr>
        <p:spPr>
          <a:xfrm>
            <a:off x="-9750" y="4646374"/>
            <a:ext cx="12192635" cy="474345"/>
          </a:xfrm>
          <a:prstGeom prst="roundRect">
            <a:avLst/>
          </a:prstGeom>
          <a:solidFill>
            <a:srgbClr val="256B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en-US" sz="2400" b="1" dirty="0">
                <a:solidFill>
                  <a:schemeClr val="bg1"/>
                </a:solidFill>
                <a:latin typeface="微软雅黑" panose="020B0503020204020204" pitchFamily="34" charset="-122"/>
                <a:ea typeface="微软雅黑" panose="020B0503020204020204" pitchFamily="34" charset="-122"/>
                <a:cs typeface="宋体" pitchFamily="2" charset="-122"/>
              </a:rPr>
              <a:t>12.</a:t>
            </a:r>
            <a:r>
              <a:rPr sz="2400" b="1" dirty="0">
                <a:latin typeface="微软雅黑" panose="020B0503020204020204" pitchFamily="34" charset="-122"/>
                <a:ea typeface="微软雅黑" panose="020B0503020204020204" pitchFamily="34" charset="-122"/>
                <a:cs typeface="宋体" pitchFamily="2" charset="-122"/>
              </a:rPr>
              <a:t>其他业务支出</a:t>
            </a:r>
            <a:r>
              <a:rPr lang="en-US" altLang="zh-CN" sz="2400" b="1" dirty="0">
                <a:solidFill>
                  <a:schemeClr val="bg1"/>
                </a:solidFill>
                <a:latin typeface="微软雅黑" panose="020B0503020204020204" pitchFamily="34" charset="-122"/>
                <a:ea typeface="微软雅黑" panose="020B0503020204020204" pitchFamily="34" charset="-122"/>
                <a:cs typeface="宋体" pitchFamily="2" charset="-122"/>
              </a:rPr>
              <a:t>【1/2</a:t>
            </a:r>
            <a:r>
              <a:rPr lang="zh-CN" altLang="en-US" sz="2400" b="1" dirty="0">
                <a:solidFill>
                  <a:schemeClr val="bg1"/>
                </a:solidFill>
                <a:latin typeface="微软雅黑" panose="020B0503020204020204" pitchFamily="34" charset="-122"/>
                <a:ea typeface="微软雅黑" panose="020B0503020204020204" pitchFamily="34" charset="-122"/>
                <a:cs typeface="宋体" pitchFamily="2" charset="-122"/>
                <a:sym typeface="+mn-ea"/>
              </a:rPr>
              <a:t>表</a:t>
            </a:r>
            <a:r>
              <a:rPr lang="en-US" altLang="zh-CN" sz="2400" b="1" dirty="0">
                <a:solidFill>
                  <a:schemeClr val="bg1"/>
                </a:solidFill>
                <a:latin typeface="微软雅黑" panose="020B0503020204020204" pitchFamily="34" charset="-122"/>
                <a:ea typeface="微软雅黑" panose="020B0503020204020204" pitchFamily="34" charset="-122"/>
                <a:cs typeface="宋体" pitchFamily="2" charset="-122"/>
              </a:rPr>
              <a:t>】</a:t>
            </a:r>
            <a:endParaRPr lang="zh-CN" altLang="en-US" sz="2400" b="1" dirty="0">
              <a:solidFill>
                <a:schemeClr val="bg1"/>
              </a:solidFill>
              <a:latin typeface="微软雅黑" panose="020B0503020204020204" pitchFamily="34" charset="-122"/>
              <a:ea typeface="微软雅黑" panose="020B0503020204020204" pitchFamily="34" charset="-122"/>
              <a:cs typeface="宋体" pitchFamily="2" charset="-122"/>
            </a:endParaRPr>
          </a:p>
        </p:txBody>
      </p:sp>
      <p:sp>
        <p:nvSpPr>
          <p:cNvPr id="12" name="文本框 11">
            <a:extLst>
              <a:ext uri="{FF2B5EF4-FFF2-40B4-BE49-F238E27FC236}">
                <a16:creationId xmlns:a16="http://schemas.microsoft.com/office/drawing/2014/main" id="{96734ED6-09F7-6F37-C519-E6F541A4F61C}"/>
              </a:ext>
            </a:extLst>
          </p:cNvPr>
          <p:cNvSpPr txBox="1"/>
          <p:nvPr/>
        </p:nvSpPr>
        <p:spPr>
          <a:xfrm>
            <a:off x="-1271" y="5130243"/>
            <a:ext cx="12193270" cy="398780"/>
          </a:xfrm>
          <a:prstGeom prst="rect">
            <a:avLst/>
          </a:prstGeom>
          <a:solidFill>
            <a:srgbClr val="E3CCCC"/>
          </a:solidFill>
          <a:ln>
            <a:no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2000" b="1" noProof="0" dirty="0">
                <a:ln>
                  <a:noFill/>
                </a:ln>
                <a:solidFill>
                  <a:srgbClr val="C00000"/>
                </a:solidFill>
                <a:effectLst/>
                <a:uLnTx/>
                <a:uFillTx/>
                <a:latin typeface="Arial" panose="020B0604020202020204" pitchFamily="34" charset="0"/>
                <a:ea typeface="微软雅黑" panose="020B0503020204020204" pitchFamily="34" charset="-122"/>
                <a:sym typeface="Wingdings" panose="05000000000000000000" charset="0"/>
              </a:rPr>
              <a:t></a:t>
            </a:r>
            <a:r>
              <a:rPr lang="zh-CN" altLang="en-US" sz="2000" b="1" dirty="0">
                <a:ln>
                  <a:noFill/>
                </a:ln>
                <a:solidFill>
                  <a:srgbClr val="181717"/>
                </a:solidFill>
                <a:effectLst/>
                <a:uLnTx/>
                <a:uFillTx/>
                <a:ea typeface="微软雅黑" panose="020B0503020204020204" pitchFamily="34" charset="-122"/>
              </a:rPr>
              <a:t>本指标为归集指标，包含本表中未列出的除营业外支出外的所有支出科目合计。</a:t>
            </a:r>
          </a:p>
        </p:txBody>
      </p:sp>
      <p:sp>
        <p:nvSpPr>
          <p:cNvPr id="13" name="文本框 12">
            <a:extLst>
              <a:ext uri="{FF2B5EF4-FFF2-40B4-BE49-F238E27FC236}">
                <a16:creationId xmlns:a16="http://schemas.microsoft.com/office/drawing/2014/main" id="{66171B00-2F9A-C41D-F636-59B92B266583}"/>
              </a:ext>
            </a:extLst>
          </p:cNvPr>
          <p:cNvSpPr txBox="1"/>
          <p:nvPr/>
        </p:nvSpPr>
        <p:spPr>
          <a:xfrm>
            <a:off x="9625" y="5690869"/>
            <a:ext cx="1839595" cy="398780"/>
          </a:xfrm>
          <a:prstGeom prst="rect">
            <a:avLst/>
          </a:prstGeom>
          <a:solidFill>
            <a:srgbClr val="C00000"/>
          </a:solidFill>
          <a:ln>
            <a:no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2000" dirty="0">
                <a:ln>
                  <a:solidFill>
                    <a:schemeClr val="bg1"/>
                  </a:solidFill>
                </a:ln>
                <a:solidFill>
                  <a:schemeClr val="bg1"/>
                </a:solidFill>
                <a:latin typeface="Arial" panose="020B0604020202020204" pitchFamily="34" charset="0"/>
                <a:ea typeface="微软雅黑" panose="020B0503020204020204" pitchFamily="34" charset="-122"/>
                <a:sym typeface="Wingdings" panose="05000000000000000000" charset="0"/>
              </a:rPr>
              <a:t></a:t>
            </a:r>
            <a:r>
              <a:rPr lang="zh-CN" altLang="en-US" sz="2000" dirty="0">
                <a:ln>
                  <a:solidFill>
                    <a:schemeClr val="bg1"/>
                  </a:solidFill>
                </a:ln>
                <a:solidFill>
                  <a:schemeClr val="bg1"/>
                </a:solidFill>
                <a:latin typeface="Arial" panose="020B0604020202020204" pitchFamily="34" charset="0"/>
                <a:ea typeface="微软雅黑" panose="020B0503020204020204" pitchFamily="34" charset="-122"/>
                <a:sym typeface="Arial" panose="020B0604020202020204" pitchFamily="34" charset="0"/>
              </a:rPr>
              <a:t>注意事项</a:t>
            </a:r>
          </a:p>
        </p:txBody>
      </p:sp>
      <p:sp>
        <p:nvSpPr>
          <p:cNvPr id="14" name="文本框 13">
            <a:extLst>
              <a:ext uri="{FF2B5EF4-FFF2-40B4-BE49-F238E27FC236}">
                <a16:creationId xmlns:a16="http://schemas.microsoft.com/office/drawing/2014/main" id="{B578F9CB-1D87-3415-0559-23A2A94FC712}"/>
              </a:ext>
            </a:extLst>
          </p:cNvPr>
          <p:cNvSpPr txBox="1"/>
          <p:nvPr/>
        </p:nvSpPr>
        <p:spPr>
          <a:xfrm>
            <a:off x="-5081" y="6070361"/>
            <a:ext cx="12200890" cy="398780"/>
          </a:xfrm>
          <a:prstGeom prst="rect">
            <a:avLst/>
          </a:prstGeom>
          <a:solidFill>
            <a:schemeClr val="bg2"/>
          </a:solidFill>
          <a:ln>
            <a:no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2000" b="1" noProof="0" dirty="0">
                <a:ln>
                  <a:noFill/>
                </a:ln>
                <a:solidFill>
                  <a:srgbClr val="C00000"/>
                </a:solidFill>
                <a:effectLst/>
                <a:uLnTx/>
                <a:uFillTx/>
                <a:latin typeface="Arial" panose="020B0604020202020204" pitchFamily="34" charset="0"/>
                <a:ea typeface="微软雅黑" panose="020B0503020204020204" pitchFamily="34" charset="-122"/>
                <a:sym typeface="Wingdings" panose="05000000000000000000" charset="0"/>
              </a:rPr>
              <a:t></a:t>
            </a:r>
            <a:r>
              <a:rPr lang="zh-CN" altLang="en-US" sz="2000" b="1" dirty="0">
                <a:ln>
                  <a:noFill/>
                </a:ln>
                <a:solidFill>
                  <a:srgbClr val="C00000"/>
                </a:solidFill>
                <a:effectLst/>
                <a:uLnTx/>
                <a:uFillTx/>
                <a:ea typeface="微软雅黑" panose="020B0503020204020204" pitchFamily="34" charset="-122"/>
              </a:rPr>
              <a:t>请调查单位加总所有未列出科目，而不是直接倒减！这样可以对填报数据进行验证。</a:t>
            </a:r>
          </a:p>
        </p:txBody>
      </p:sp>
    </p:spTree>
    <p:extLst>
      <p:ext uri="{BB962C8B-B14F-4D97-AF65-F5344CB8AC3E}">
        <p14:creationId xmlns:p14="http://schemas.microsoft.com/office/powerpoint/2010/main" val="14477509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9" name="图片 17"/>
          <p:cNvPicPr>
            <a:picLocks noChangeAspect="1"/>
          </p:cNvPicPr>
          <p:nvPr/>
        </p:nvPicPr>
        <p:blipFill>
          <a:blip r:embed="rId3"/>
          <a:stretch>
            <a:fillRect/>
          </a:stretch>
        </p:blipFill>
        <p:spPr>
          <a:xfrm>
            <a:off x="8610600" y="0"/>
            <a:ext cx="3581400" cy="1006475"/>
          </a:xfrm>
          <a:prstGeom prst="rect">
            <a:avLst/>
          </a:prstGeom>
          <a:noFill/>
          <a:ln w="9525">
            <a:noFill/>
          </a:ln>
        </p:spPr>
      </p:pic>
      <p:sp>
        <p:nvSpPr>
          <p:cNvPr id="25" name="矩形 24"/>
          <p:cNvSpPr/>
          <p:nvPr/>
        </p:nvSpPr>
        <p:spPr>
          <a:xfrm>
            <a:off x="0" y="6724650"/>
            <a:ext cx="12192000" cy="133350"/>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pic>
        <p:nvPicPr>
          <p:cNvPr id="7" name="图片 6" descr="五经普LOGO透明底（长）"/>
          <p:cNvPicPr>
            <a:picLocks noChangeAspect="1"/>
          </p:cNvPicPr>
          <p:nvPr/>
        </p:nvPicPr>
        <p:blipFill>
          <a:blip r:embed="rId4" cstate="print"/>
          <a:srcRect r="77058"/>
          <a:stretch>
            <a:fillRect/>
          </a:stretch>
        </p:blipFill>
        <p:spPr>
          <a:xfrm>
            <a:off x="-76200" y="-225425"/>
            <a:ext cx="847725" cy="1155065"/>
          </a:xfrm>
          <a:prstGeom prst="rect">
            <a:avLst/>
          </a:prstGeom>
        </p:spPr>
      </p:pic>
      <p:cxnSp>
        <p:nvCxnSpPr>
          <p:cNvPr id="8" name="直接连接符 7"/>
          <p:cNvCxnSpPr/>
          <p:nvPr/>
        </p:nvCxnSpPr>
        <p:spPr>
          <a:xfrm>
            <a:off x="0" y="696913"/>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sp>
        <p:nvSpPr>
          <p:cNvPr id="6" name="灯片编号占位符 5"/>
          <p:cNvSpPr>
            <a:spLocks noGrp="1"/>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t>15</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32" name="圆角矩形 144">
            <a:extLst>
              <a:ext uri="{FF2B5EF4-FFF2-40B4-BE49-F238E27FC236}">
                <a16:creationId xmlns:a16="http://schemas.microsoft.com/office/drawing/2014/main" id="{AD695BD5-00AA-1FEA-0F06-889AD4113D0D}"/>
              </a:ext>
            </a:extLst>
          </p:cNvPr>
          <p:cNvSpPr/>
          <p:nvPr/>
        </p:nvSpPr>
        <p:spPr>
          <a:xfrm>
            <a:off x="771524" y="119063"/>
            <a:ext cx="11420475" cy="462915"/>
          </a:xfrm>
          <a:prstGeom prst="roundRect">
            <a:avLst/>
          </a:prstGeom>
          <a:solidFill>
            <a:srgbClr val="256B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en-US" altLang="zh-CN" sz="2400" b="1" dirty="0">
                <a:solidFill>
                  <a:schemeClr val="bg1"/>
                </a:solidFill>
                <a:latin typeface="微软雅黑" panose="020B0503020204020204" pitchFamily="34" charset="-122"/>
                <a:ea typeface="微软雅黑" panose="020B0503020204020204" pitchFamily="34" charset="-122"/>
                <a:cs typeface="宋体" pitchFamily="2" charset="-122"/>
              </a:rPr>
              <a:t>2023</a:t>
            </a:r>
            <a:r>
              <a:rPr lang="zh-CN" altLang="en-US" sz="2400" b="1" dirty="0">
                <a:solidFill>
                  <a:schemeClr val="bg1"/>
                </a:solidFill>
                <a:latin typeface="微软雅黑" panose="020B0503020204020204" pitchFamily="34" charset="-122"/>
                <a:ea typeface="微软雅黑" panose="020B0503020204020204" pitchFamily="34" charset="-122"/>
                <a:cs typeface="宋体" pitchFamily="2" charset="-122"/>
              </a:rPr>
              <a:t>年</a:t>
            </a:r>
            <a:r>
              <a:rPr lang="en-US" altLang="zh-CN" sz="2400" b="1" dirty="0">
                <a:solidFill>
                  <a:schemeClr val="bg1"/>
                </a:solidFill>
                <a:latin typeface="微软雅黑" panose="020B0503020204020204" pitchFamily="34" charset="-122"/>
                <a:ea typeface="微软雅黑" panose="020B0503020204020204" pitchFamily="34" charset="-122"/>
                <a:cs typeface="宋体" pitchFamily="2" charset="-122"/>
              </a:rPr>
              <a:t>12</a:t>
            </a:r>
            <a:r>
              <a:rPr lang="zh-CN" altLang="en-US" sz="2400" b="1" dirty="0">
                <a:solidFill>
                  <a:schemeClr val="bg1"/>
                </a:solidFill>
                <a:latin typeface="微软雅黑" panose="020B0503020204020204" pitchFamily="34" charset="-122"/>
                <a:ea typeface="微软雅黑" panose="020B0503020204020204" pitchFamily="34" charset="-122"/>
                <a:cs typeface="宋体" pitchFamily="2" charset="-122"/>
              </a:rPr>
              <a:t>月定报财务状况</a:t>
            </a:r>
          </a:p>
        </p:txBody>
      </p:sp>
      <p:sp>
        <p:nvSpPr>
          <p:cNvPr id="28" name="圆角矩形 144">
            <a:extLst>
              <a:ext uri="{FF2B5EF4-FFF2-40B4-BE49-F238E27FC236}">
                <a16:creationId xmlns:a16="http://schemas.microsoft.com/office/drawing/2014/main" id="{65F0CE8E-C240-7DAD-ACDF-D0DE454580F6}"/>
              </a:ext>
            </a:extLst>
          </p:cNvPr>
          <p:cNvSpPr/>
          <p:nvPr/>
        </p:nvSpPr>
        <p:spPr>
          <a:xfrm>
            <a:off x="-42252" y="797878"/>
            <a:ext cx="12250673" cy="462915"/>
          </a:xfrm>
          <a:prstGeom prst="roundRect">
            <a:avLst/>
          </a:prstGeom>
          <a:solidFill>
            <a:srgbClr val="256B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sz="2400" b="1" dirty="0">
                <a:solidFill>
                  <a:schemeClr val="bg1"/>
                </a:solidFill>
                <a:latin typeface="微软雅黑" panose="020B0503020204020204" pitchFamily="34" charset="-122"/>
                <a:ea typeface="微软雅黑" panose="020B0503020204020204" pitchFamily="34" charset="-122"/>
                <a:cs typeface="宋体" pitchFamily="2" charset="-122"/>
              </a:rPr>
              <a:t>资产负债、利润部分</a:t>
            </a:r>
            <a:endParaRPr lang="en-US" altLang="zh-CN" sz="2400" b="1" dirty="0">
              <a:solidFill>
                <a:schemeClr val="bg1"/>
              </a:solidFill>
              <a:latin typeface="微软雅黑" panose="020B0503020204020204" pitchFamily="34" charset="-122"/>
              <a:ea typeface="微软雅黑" panose="020B0503020204020204" pitchFamily="34" charset="-122"/>
              <a:cs typeface="宋体" pitchFamily="2" charset="-122"/>
            </a:endParaRPr>
          </a:p>
        </p:txBody>
      </p:sp>
      <p:sp>
        <p:nvSpPr>
          <p:cNvPr id="2" name="圆角矩形 144">
            <a:extLst>
              <a:ext uri="{FF2B5EF4-FFF2-40B4-BE49-F238E27FC236}">
                <a16:creationId xmlns:a16="http://schemas.microsoft.com/office/drawing/2014/main" id="{F0E668A1-AF05-F269-798F-9F8C31EA29EB}"/>
              </a:ext>
            </a:extLst>
          </p:cNvPr>
          <p:cNvSpPr/>
          <p:nvPr/>
        </p:nvSpPr>
        <p:spPr>
          <a:xfrm>
            <a:off x="-42252" y="1314752"/>
            <a:ext cx="12192635" cy="474345"/>
          </a:xfrm>
          <a:prstGeom prst="roundRect">
            <a:avLst/>
          </a:prstGeom>
          <a:solidFill>
            <a:srgbClr val="256B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en-US" sz="2400" b="1" dirty="0">
                <a:solidFill>
                  <a:schemeClr val="bg1"/>
                </a:solidFill>
                <a:latin typeface="微软雅黑" panose="020B0503020204020204" pitchFamily="34" charset="-122"/>
                <a:ea typeface="微软雅黑" panose="020B0503020204020204" pitchFamily="34" charset="-122"/>
                <a:cs typeface="宋体" pitchFamily="2" charset="-122"/>
              </a:rPr>
              <a:t>13.</a:t>
            </a:r>
            <a:r>
              <a:rPr sz="2400" b="1" dirty="0">
                <a:solidFill>
                  <a:schemeClr val="bg1"/>
                </a:solidFill>
                <a:latin typeface="微软雅黑" panose="020B0503020204020204" pitchFamily="34" charset="-122"/>
                <a:ea typeface="微软雅黑" panose="020B0503020204020204" pitchFamily="34" charset="-122"/>
                <a:cs typeface="宋体" pitchFamily="2" charset="-122"/>
              </a:rPr>
              <a:t>营业收入</a:t>
            </a:r>
            <a:r>
              <a:rPr lang="en-US" altLang="zh-CN" sz="2400" b="1" dirty="0">
                <a:solidFill>
                  <a:schemeClr val="bg1"/>
                </a:solidFill>
                <a:latin typeface="微软雅黑" panose="020B0503020204020204" pitchFamily="34" charset="-122"/>
                <a:ea typeface="微软雅黑" panose="020B0503020204020204" pitchFamily="34" charset="-122"/>
                <a:cs typeface="宋体" pitchFamily="2" charset="-122"/>
              </a:rPr>
              <a:t>【1</a:t>
            </a:r>
            <a:r>
              <a:rPr lang="zh-CN" altLang="en-US" sz="2400" b="1" dirty="0">
                <a:solidFill>
                  <a:schemeClr val="bg1"/>
                </a:solidFill>
                <a:latin typeface="微软雅黑" panose="020B0503020204020204" pitchFamily="34" charset="-122"/>
                <a:ea typeface="微软雅黑" panose="020B0503020204020204" pitchFamily="34" charset="-122"/>
                <a:cs typeface="宋体" pitchFamily="2" charset="-122"/>
                <a:sym typeface="+mn-ea"/>
              </a:rPr>
              <a:t>表</a:t>
            </a:r>
            <a:r>
              <a:rPr lang="en-US" altLang="zh-CN" sz="2400" b="1" dirty="0">
                <a:solidFill>
                  <a:schemeClr val="bg1"/>
                </a:solidFill>
                <a:latin typeface="微软雅黑" panose="020B0503020204020204" pitchFamily="34" charset="-122"/>
                <a:ea typeface="微软雅黑" panose="020B0503020204020204" pitchFamily="34" charset="-122"/>
                <a:cs typeface="宋体" pitchFamily="2" charset="-122"/>
              </a:rPr>
              <a:t>】</a:t>
            </a:r>
            <a:endParaRPr lang="zh-CN" altLang="en-US" sz="2400" b="1" dirty="0">
              <a:solidFill>
                <a:schemeClr val="bg1"/>
              </a:solidFill>
              <a:latin typeface="微软雅黑" panose="020B0503020204020204" pitchFamily="34" charset="-122"/>
              <a:ea typeface="微软雅黑" panose="020B0503020204020204" pitchFamily="34" charset="-122"/>
              <a:cs typeface="宋体" pitchFamily="2" charset="-122"/>
            </a:endParaRPr>
          </a:p>
        </p:txBody>
      </p:sp>
      <p:sp>
        <p:nvSpPr>
          <p:cNvPr id="3" name="文本框 2">
            <a:extLst>
              <a:ext uri="{FF2B5EF4-FFF2-40B4-BE49-F238E27FC236}">
                <a16:creationId xmlns:a16="http://schemas.microsoft.com/office/drawing/2014/main" id="{4C067A78-8098-5B4E-FCB3-103327057730}"/>
              </a:ext>
            </a:extLst>
          </p:cNvPr>
          <p:cNvSpPr txBox="1"/>
          <p:nvPr/>
        </p:nvSpPr>
        <p:spPr>
          <a:xfrm>
            <a:off x="-42252" y="1933726"/>
            <a:ext cx="12193905" cy="1322070"/>
          </a:xfrm>
          <a:prstGeom prst="rect">
            <a:avLst/>
          </a:prstGeom>
          <a:solidFill>
            <a:srgbClr val="E3CCCC"/>
          </a:solidFill>
          <a:ln>
            <a:no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2000" b="1" noProof="0" dirty="0">
                <a:ln>
                  <a:noFill/>
                </a:ln>
                <a:solidFill>
                  <a:srgbClr val="C00000"/>
                </a:solidFill>
                <a:effectLst/>
                <a:uLnTx/>
                <a:uFillTx/>
                <a:latin typeface="Arial" panose="020B0604020202020204" pitchFamily="34" charset="0"/>
                <a:ea typeface="微软雅黑" panose="020B0503020204020204" pitchFamily="34" charset="-122"/>
                <a:sym typeface="Wingdings" panose="05000000000000000000" charset="0"/>
              </a:rPr>
              <a:t>BJJ103-1/BJJ203-1表中的</a:t>
            </a:r>
            <a:r>
              <a:rPr lang="en-US" altLang="zh-CN" sz="2000" b="1" noProof="0" dirty="0">
                <a:ln>
                  <a:noFill/>
                </a:ln>
                <a:solidFill>
                  <a:srgbClr val="C00000"/>
                </a:solidFill>
                <a:effectLst/>
                <a:uLnTx/>
                <a:uFillTx/>
                <a:latin typeface="Arial" panose="020B0604020202020204" pitchFamily="34" charset="0"/>
                <a:ea typeface="微软雅黑" panose="020B0503020204020204" pitchFamily="34" charset="-122"/>
                <a:sym typeface="Wingdings" panose="05000000000000000000" charset="0"/>
              </a:rPr>
              <a:t>“</a:t>
            </a:r>
            <a:r>
              <a:rPr lang="zh-CN" altLang="en-US" sz="2000" b="1" noProof="0" dirty="0">
                <a:ln>
                  <a:noFill/>
                </a:ln>
                <a:solidFill>
                  <a:srgbClr val="C00000"/>
                </a:solidFill>
                <a:effectLst/>
                <a:uLnTx/>
                <a:uFillTx/>
                <a:latin typeface="Arial" panose="020B0604020202020204" pitchFamily="34" charset="0"/>
                <a:ea typeface="微软雅黑" panose="020B0503020204020204" pitchFamily="34" charset="-122"/>
                <a:sym typeface="Wingdings" panose="05000000000000000000" charset="0"/>
              </a:rPr>
              <a:t>营业收入</a:t>
            </a:r>
            <a:r>
              <a:rPr lang="en-US" altLang="zh-CN" sz="2000" b="1" noProof="0" dirty="0">
                <a:ln>
                  <a:noFill/>
                </a:ln>
                <a:solidFill>
                  <a:srgbClr val="C00000"/>
                </a:solidFill>
                <a:effectLst/>
                <a:uLnTx/>
                <a:uFillTx/>
                <a:latin typeface="Arial" panose="020B0604020202020204" pitchFamily="34" charset="0"/>
                <a:ea typeface="微软雅黑" panose="020B0503020204020204" pitchFamily="34" charset="-122"/>
                <a:sym typeface="Wingdings" panose="05000000000000000000" charset="0"/>
              </a:rPr>
              <a:t>”</a:t>
            </a:r>
            <a:r>
              <a:rPr lang="zh-CN" altLang="en-US" sz="2000" b="1" noProof="0" dirty="0">
                <a:ln>
                  <a:noFill/>
                </a:ln>
                <a:solidFill>
                  <a:srgbClr val="C00000"/>
                </a:solidFill>
                <a:effectLst/>
                <a:uLnTx/>
                <a:uFillTx/>
                <a:latin typeface="Arial" panose="020B0604020202020204" pitchFamily="34" charset="0"/>
                <a:ea typeface="微软雅黑" panose="020B0503020204020204" pitchFamily="34" charset="-122"/>
                <a:sym typeface="Wingdings" panose="05000000000000000000" charset="0"/>
              </a:rPr>
              <a:t>指标是净值</a:t>
            </a:r>
            <a:r>
              <a:rPr lang="en-US" altLang="zh-CN" sz="2000" b="1" noProof="0" dirty="0">
                <a:ln>
                  <a:noFill/>
                </a:ln>
                <a:solidFill>
                  <a:srgbClr val="C00000"/>
                </a:solidFill>
                <a:effectLst/>
                <a:uLnTx/>
                <a:uFillTx/>
                <a:latin typeface="Arial" panose="020B0604020202020204" pitchFamily="34" charset="0"/>
                <a:ea typeface="微软雅黑" panose="020B0503020204020204" pitchFamily="34" charset="-122"/>
                <a:sym typeface="Wingdings" panose="05000000000000000000" charset="0"/>
              </a:rPr>
              <a:t>/</a:t>
            </a:r>
            <a:r>
              <a:rPr lang="zh-CN" altLang="en-US" sz="2000" b="1" noProof="0" dirty="0">
                <a:ln>
                  <a:noFill/>
                </a:ln>
                <a:solidFill>
                  <a:srgbClr val="C00000"/>
                </a:solidFill>
                <a:effectLst/>
                <a:uLnTx/>
                <a:uFillTx/>
                <a:latin typeface="Arial" panose="020B0604020202020204" pitchFamily="34" charset="0"/>
                <a:ea typeface="微软雅黑" panose="020B0503020204020204" pitchFamily="34" charset="-122"/>
                <a:sym typeface="Wingdings" panose="05000000000000000000" charset="0"/>
              </a:rPr>
              <a:t>净收入的数值</a:t>
            </a:r>
          </a:p>
          <a:p>
            <a:pPr marL="0" marR="0" lvl="0" indent="0" algn="l" defTabSz="914400" rtl="0" eaLnBrk="1" fontAlgn="auto" latinLnBrk="0" hangingPunct="1">
              <a:lnSpc>
                <a:spcPct val="100000"/>
              </a:lnSpc>
              <a:spcBef>
                <a:spcPts val="0"/>
              </a:spcBef>
              <a:spcAft>
                <a:spcPts val="0"/>
              </a:spcAft>
              <a:buClrTx/>
              <a:buSzTx/>
              <a:buFontTx/>
              <a:buNone/>
              <a:defRPr/>
            </a:pPr>
            <a:r>
              <a:rPr lang="zh-CN" altLang="en-US" sz="2000" b="1" noProof="0" dirty="0">
                <a:ln>
                  <a:noFill/>
                </a:ln>
                <a:solidFill>
                  <a:srgbClr val="C00000"/>
                </a:solidFill>
                <a:effectLst/>
                <a:uLnTx/>
                <a:uFillTx/>
                <a:latin typeface="Arial" panose="020B0604020202020204" pitchFamily="34" charset="0"/>
                <a:ea typeface="微软雅黑" panose="020B0503020204020204" pitchFamily="34" charset="-122"/>
                <a:sym typeface="Wingdings" panose="05000000000000000000" charset="0"/>
              </a:rPr>
              <a:t>如果企业利润表中的</a:t>
            </a:r>
            <a:r>
              <a:rPr lang="en-US" altLang="zh-CN" sz="2000" b="1" noProof="0" dirty="0">
                <a:ln>
                  <a:noFill/>
                </a:ln>
                <a:solidFill>
                  <a:srgbClr val="C00000"/>
                </a:solidFill>
                <a:effectLst/>
                <a:uLnTx/>
                <a:uFillTx/>
                <a:latin typeface="Arial" panose="020B0604020202020204" pitchFamily="34" charset="0"/>
                <a:ea typeface="微软雅黑" panose="020B0503020204020204" pitchFamily="34" charset="-122"/>
                <a:sym typeface="Wingdings" panose="05000000000000000000" charset="0"/>
              </a:rPr>
              <a:t>“</a:t>
            </a:r>
            <a:r>
              <a:rPr lang="zh-CN" altLang="en-US" sz="2000" b="1" noProof="0" dirty="0">
                <a:ln>
                  <a:noFill/>
                </a:ln>
                <a:solidFill>
                  <a:srgbClr val="C00000"/>
                </a:solidFill>
                <a:effectLst/>
                <a:uLnTx/>
                <a:uFillTx/>
                <a:latin typeface="Arial" panose="020B0604020202020204" pitchFamily="34" charset="0"/>
                <a:ea typeface="微软雅黑" panose="020B0503020204020204" pitchFamily="34" charset="-122"/>
                <a:sym typeface="Wingdings" panose="05000000000000000000" charset="0"/>
              </a:rPr>
              <a:t>营业收入</a:t>
            </a:r>
            <a:r>
              <a:rPr lang="en-US" altLang="zh-CN" sz="2000" b="1" noProof="0" dirty="0">
                <a:ln>
                  <a:noFill/>
                </a:ln>
                <a:solidFill>
                  <a:srgbClr val="C00000"/>
                </a:solidFill>
                <a:effectLst/>
                <a:uLnTx/>
                <a:uFillTx/>
                <a:latin typeface="Arial" panose="020B0604020202020204" pitchFamily="34" charset="0"/>
                <a:ea typeface="微软雅黑" panose="020B0503020204020204" pitchFamily="34" charset="-122"/>
                <a:sym typeface="Wingdings" panose="05000000000000000000" charset="0"/>
              </a:rPr>
              <a:t>”</a:t>
            </a:r>
            <a:r>
              <a:rPr lang="zh-CN" altLang="en-US" sz="2000" b="1" noProof="0" dirty="0">
                <a:ln>
                  <a:noFill/>
                </a:ln>
                <a:solidFill>
                  <a:srgbClr val="C00000"/>
                </a:solidFill>
                <a:effectLst/>
                <a:uLnTx/>
                <a:uFillTx/>
                <a:latin typeface="Arial" panose="020B0604020202020204" pitchFamily="34" charset="0"/>
                <a:ea typeface="微软雅黑" panose="020B0503020204020204" pitchFamily="34" charset="-122"/>
                <a:sym typeface="Wingdings" panose="05000000000000000000" charset="0"/>
              </a:rPr>
              <a:t>指标是净值/净收入的数值，填报时可</a:t>
            </a:r>
            <a:r>
              <a:rPr lang="zh-CN" altLang="en-US" sz="2000" b="1">
                <a:ln>
                  <a:noFill/>
                </a:ln>
                <a:solidFill>
                  <a:srgbClr val="181717"/>
                </a:solidFill>
                <a:effectLst/>
                <a:uLnTx/>
                <a:uFillTx/>
                <a:latin typeface="Arial" panose="020B0604020202020204" pitchFamily="34" charset="0"/>
                <a:ea typeface="微软雅黑" panose="020B0503020204020204" pitchFamily="34" charset="-122"/>
              </a:rPr>
              <a:t>直接取利润表中“营业收入”项目的本期金额数</a:t>
            </a:r>
          </a:p>
          <a:p>
            <a:pPr marL="0" marR="0" lvl="0" indent="0" algn="l" defTabSz="914400" rtl="0" eaLnBrk="1" fontAlgn="auto" latinLnBrk="0" hangingPunct="1">
              <a:lnSpc>
                <a:spcPct val="100000"/>
              </a:lnSpc>
              <a:spcBef>
                <a:spcPts val="0"/>
              </a:spcBef>
              <a:spcAft>
                <a:spcPts val="0"/>
              </a:spcAft>
              <a:buClrTx/>
              <a:buSzTx/>
              <a:buFontTx/>
              <a:buNone/>
              <a:defRPr/>
            </a:pPr>
            <a:r>
              <a:rPr lang="zh-CN" altLang="en-US" sz="2000" b="1" noProof="0" dirty="0">
                <a:ln>
                  <a:noFill/>
                </a:ln>
                <a:solidFill>
                  <a:srgbClr val="C00000"/>
                </a:solidFill>
                <a:effectLst/>
                <a:uLnTx/>
                <a:uFillTx/>
                <a:latin typeface="Arial" panose="020B0604020202020204" pitchFamily="34" charset="0"/>
                <a:ea typeface="微软雅黑" panose="020B0503020204020204" pitchFamily="34" charset="-122"/>
                <a:sym typeface="Wingdings" panose="05000000000000000000" charset="0"/>
              </a:rPr>
              <a:t>如果企业利润表中的</a:t>
            </a:r>
            <a:r>
              <a:rPr lang="en-US" altLang="zh-CN" sz="2000" b="1" noProof="0" dirty="0">
                <a:ln>
                  <a:noFill/>
                </a:ln>
                <a:solidFill>
                  <a:srgbClr val="C00000"/>
                </a:solidFill>
                <a:effectLst/>
                <a:uLnTx/>
                <a:uFillTx/>
                <a:latin typeface="Arial" panose="020B0604020202020204" pitchFamily="34" charset="0"/>
                <a:ea typeface="微软雅黑" panose="020B0503020204020204" pitchFamily="34" charset="-122"/>
                <a:sym typeface="Wingdings" panose="05000000000000000000" charset="0"/>
              </a:rPr>
              <a:t>“</a:t>
            </a:r>
            <a:r>
              <a:rPr lang="zh-CN" altLang="en-US" sz="2000" b="1" noProof="0" dirty="0">
                <a:ln>
                  <a:noFill/>
                </a:ln>
                <a:solidFill>
                  <a:srgbClr val="C00000"/>
                </a:solidFill>
                <a:effectLst/>
                <a:uLnTx/>
                <a:uFillTx/>
                <a:latin typeface="Arial" panose="020B0604020202020204" pitchFamily="34" charset="0"/>
                <a:ea typeface="微软雅黑" panose="020B0503020204020204" pitchFamily="34" charset="-122"/>
                <a:sym typeface="Wingdings" panose="05000000000000000000" charset="0"/>
              </a:rPr>
              <a:t>营业收入</a:t>
            </a:r>
            <a:r>
              <a:rPr lang="en-US" altLang="zh-CN" sz="2000" b="1" noProof="0" dirty="0">
                <a:ln>
                  <a:noFill/>
                </a:ln>
                <a:solidFill>
                  <a:srgbClr val="C00000"/>
                </a:solidFill>
                <a:effectLst/>
                <a:uLnTx/>
                <a:uFillTx/>
                <a:latin typeface="Arial" panose="020B0604020202020204" pitchFamily="34" charset="0"/>
                <a:ea typeface="微软雅黑" panose="020B0503020204020204" pitchFamily="34" charset="-122"/>
                <a:sym typeface="Wingdings" panose="05000000000000000000" charset="0"/>
              </a:rPr>
              <a:t>”</a:t>
            </a:r>
            <a:r>
              <a:rPr lang="zh-CN" altLang="en-US" sz="2000" b="1" noProof="0" dirty="0">
                <a:ln>
                  <a:noFill/>
                </a:ln>
                <a:solidFill>
                  <a:srgbClr val="C00000"/>
                </a:solidFill>
                <a:effectLst/>
                <a:uLnTx/>
                <a:uFillTx/>
                <a:latin typeface="Arial" panose="020B0604020202020204" pitchFamily="34" charset="0"/>
                <a:ea typeface="微软雅黑" panose="020B0503020204020204" pitchFamily="34" charset="-122"/>
                <a:sym typeface="Wingdings" panose="05000000000000000000" charset="0"/>
              </a:rPr>
              <a:t>指标不是净值/净收入的数值，填报时</a:t>
            </a:r>
            <a:r>
              <a:rPr lang="zh-CN" altLang="en-US" sz="2000" b="1">
                <a:ln>
                  <a:noFill/>
                </a:ln>
                <a:solidFill>
                  <a:srgbClr val="181717"/>
                </a:solidFill>
                <a:effectLst/>
                <a:uLnTx/>
                <a:uFillTx/>
                <a:latin typeface="Arial" panose="020B0604020202020204" pitchFamily="34" charset="0"/>
                <a:ea typeface="微软雅黑" panose="020B0503020204020204" pitchFamily="34" charset="-122"/>
              </a:rPr>
              <a:t>需调整为净值</a:t>
            </a:r>
          </a:p>
        </p:txBody>
      </p:sp>
      <p:graphicFrame>
        <p:nvGraphicFramePr>
          <p:cNvPr id="4" name="表格 3">
            <a:extLst>
              <a:ext uri="{FF2B5EF4-FFF2-40B4-BE49-F238E27FC236}">
                <a16:creationId xmlns:a16="http://schemas.microsoft.com/office/drawing/2014/main" id="{596163F3-CAD2-DF7D-57A8-B4F7F14F73C4}"/>
              </a:ext>
            </a:extLst>
          </p:cNvPr>
          <p:cNvGraphicFramePr>
            <a:graphicFrameLocks noGrp="1"/>
          </p:cNvGraphicFramePr>
          <p:nvPr>
            <p:custDataLst>
              <p:tags r:id="rId1"/>
            </p:custDataLst>
            <p:extLst>
              <p:ext uri="{D42A27DB-BD31-4B8C-83A1-F6EECF244321}">
                <p14:modId xmlns:p14="http://schemas.microsoft.com/office/powerpoint/2010/main" val="1110123055"/>
              </p:ext>
            </p:extLst>
          </p:nvPr>
        </p:nvGraphicFramePr>
        <p:xfrm>
          <a:off x="333033" y="4713121"/>
          <a:ext cx="4638675" cy="1866900"/>
        </p:xfrm>
        <a:graphic>
          <a:graphicData uri="http://schemas.openxmlformats.org/drawingml/2006/table">
            <a:tbl>
              <a:tblPr/>
              <a:tblGrid>
                <a:gridCol w="3139440">
                  <a:extLst>
                    <a:ext uri="{9D8B030D-6E8A-4147-A177-3AD203B41FA5}">
                      <a16:colId xmlns:a16="http://schemas.microsoft.com/office/drawing/2014/main" val="20000"/>
                    </a:ext>
                  </a:extLst>
                </a:gridCol>
                <a:gridCol w="1499235">
                  <a:extLst>
                    <a:ext uri="{9D8B030D-6E8A-4147-A177-3AD203B41FA5}">
                      <a16:colId xmlns:a16="http://schemas.microsoft.com/office/drawing/2014/main" val="20001"/>
                    </a:ext>
                  </a:extLst>
                </a:gridCol>
              </a:tblGrid>
              <a:tr h="373380">
                <a:tc>
                  <a:txBody>
                    <a:bodyPr/>
                    <a:lstStyle/>
                    <a:p>
                      <a:pPr algn="l" fontAlgn="ctr"/>
                      <a:r>
                        <a:rPr lang="zh-CN" altLang="en-US" sz="2400" b="0" i="0" u="none" strike="noStrike" dirty="0">
                          <a:solidFill>
                            <a:srgbClr val="000000"/>
                          </a:solidFill>
                          <a:latin typeface="宋体" pitchFamily="2" charset="-122"/>
                        </a:rPr>
                        <a:t>营业收入</a:t>
                      </a:r>
                    </a:p>
                  </a:txBody>
                  <a:tcPr marL="7620" marR="7620" marT="7620" marB="0" anchor="ctr">
                    <a:lnL>
                      <a:noFill/>
                    </a:lnL>
                    <a:lnR>
                      <a:noFill/>
                    </a:lnR>
                    <a:lnT>
                      <a:noFill/>
                    </a:lnT>
                    <a:lnB>
                      <a:noFill/>
                    </a:lnB>
                  </a:tcPr>
                </a:tc>
                <a:tc>
                  <a:txBody>
                    <a:bodyPr/>
                    <a:lstStyle/>
                    <a:p>
                      <a:pPr algn="r" fontAlgn="ctr"/>
                      <a:r>
                        <a:rPr lang="en-US" altLang="zh-CN" sz="2400" b="0" i="0" u="none" strike="noStrike" dirty="0">
                          <a:solidFill>
                            <a:srgbClr val="181717"/>
                          </a:solidFill>
                          <a:latin typeface="宋体" pitchFamily="2" charset="-122"/>
                        </a:rPr>
                        <a:t>500</a:t>
                      </a:r>
                    </a:p>
                  </a:txBody>
                  <a:tcPr marL="7620" marR="7620" marT="7620" marB="0" anchor="ctr">
                    <a:lnL>
                      <a:noFill/>
                    </a:lnL>
                    <a:lnR>
                      <a:noFill/>
                    </a:lnR>
                    <a:lnT>
                      <a:noFill/>
                    </a:lnT>
                    <a:lnB>
                      <a:noFill/>
                    </a:lnB>
                  </a:tcPr>
                </a:tc>
                <a:extLst>
                  <a:ext uri="{0D108BD9-81ED-4DB2-BD59-A6C34878D82A}">
                    <a16:rowId xmlns:a16="http://schemas.microsoft.com/office/drawing/2014/main" val="10000"/>
                  </a:ext>
                </a:extLst>
              </a:tr>
              <a:tr h="373380">
                <a:tc>
                  <a:txBody>
                    <a:bodyPr/>
                    <a:lstStyle/>
                    <a:p>
                      <a:pPr algn="l" fontAlgn="ctr"/>
                      <a:r>
                        <a:rPr lang="zh-CN" altLang="en-US" sz="2400" b="0" i="0" u="none" strike="noStrike" dirty="0">
                          <a:solidFill>
                            <a:srgbClr val="000000"/>
                          </a:solidFill>
                          <a:latin typeface="宋体" pitchFamily="2" charset="-122"/>
                        </a:rPr>
                        <a:t> 其中：利息收入</a:t>
                      </a:r>
                    </a:p>
                  </a:txBody>
                  <a:tcPr marL="7620" marR="7620" marT="7620" marB="0" anchor="ctr">
                    <a:lnL>
                      <a:noFill/>
                    </a:lnL>
                    <a:lnR>
                      <a:noFill/>
                    </a:lnR>
                    <a:lnT>
                      <a:noFill/>
                    </a:lnT>
                    <a:lnB>
                      <a:noFill/>
                    </a:lnB>
                  </a:tcPr>
                </a:tc>
                <a:tc>
                  <a:txBody>
                    <a:bodyPr/>
                    <a:lstStyle/>
                    <a:p>
                      <a:pPr algn="r" fontAlgn="ctr"/>
                      <a:r>
                        <a:rPr lang="en-US" altLang="zh-CN" sz="2400" b="0" i="0" u="none" strike="noStrike" dirty="0">
                          <a:solidFill>
                            <a:srgbClr val="181717"/>
                          </a:solidFill>
                          <a:latin typeface="宋体" pitchFamily="2" charset="-122"/>
                        </a:rPr>
                        <a:t>200</a:t>
                      </a:r>
                    </a:p>
                  </a:txBody>
                  <a:tcPr marL="7620" marR="7620" marT="7620" marB="0" anchor="ctr">
                    <a:lnL>
                      <a:noFill/>
                    </a:lnL>
                    <a:lnR>
                      <a:noFill/>
                    </a:lnR>
                    <a:lnT>
                      <a:noFill/>
                    </a:lnT>
                    <a:lnB>
                      <a:noFill/>
                    </a:lnB>
                  </a:tcPr>
                </a:tc>
                <a:extLst>
                  <a:ext uri="{0D108BD9-81ED-4DB2-BD59-A6C34878D82A}">
                    <a16:rowId xmlns:a16="http://schemas.microsoft.com/office/drawing/2014/main" val="10001"/>
                  </a:ext>
                </a:extLst>
              </a:tr>
              <a:tr h="373380">
                <a:tc>
                  <a:txBody>
                    <a:bodyPr/>
                    <a:lstStyle/>
                    <a:p>
                      <a:pPr algn="l" fontAlgn="ctr"/>
                      <a:r>
                        <a:rPr lang="zh-CN" altLang="en-US" sz="2400" b="0" i="0" u="none" strike="noStrike" dirty="0">
                          <a:solidFill>
                            <a:srgbClr val="000000"/>
                          </a:solidFill>
                          <a:latin typeface="宋体" pitchFamily="2" charset="-122"/>
                        </a:rPr>
                        <a:t>营业支出</a:t>
                      </a:r>
                    </a:p>
                  </a:txBody>
                  <a:tcPr marL="7620" marR="7620" marT="7620" marB="0" anchor="ctr">
                    <a:lnL>
                      <a:noFill/>
                    </a:lnL>
                    <a:lnR>
                      <a:noFill/>
                    </a:lnR>
                    <a:lnT>
                      <a:noFill/>
                    </a:lnT>
                    <a:lnB>
                      <a:noFill/>
                    </a:lnB>
                  </a:tcPr>
                </a:tc>
                <a:tc>
                  <a:txBody>
                    <a:bodyPr/>
                    <a:lstStyle/>
                    <a:p>
                      <a:pPr algn="r" fontAlgn="ctr"/>
                      <a:r>
                        <a:rPr lang="en-US" altLang="zh-CN" sz="2400" b="0" i="0" u="none" strike="noStrike" dirty="0">
                          <a:solidFill>
                            <a:srgbClr val="181717"/>
                          </a:solidFill>
                          <a:latin typeface="宋体" pitchFamily="2" charset="-122"/>
                        </a:rPr>
                        <a:t>200</a:t>
                      </a:r>
                    </a:p>
                  </a:txBody>
                  <a:tcPr marL="7620" marR="7620" marT="7620" marB="0" anchor="ctr">
                    <a:lnL>
                      <a:noFill/>
                    </a:lnL>
                    <a:lnR>
                      <a:noFill/>
                    </a:lnR>
                    <a:lnT>
                      <a:noFill/>
                    </a:lnT>
                    <a:lnB>
                      <a:noFill/>
                    </a:lnB>
                  </a:tcPr>
                </a:tc>
                <a:extLst>
                  <a:ext uri="{0D108BD9-81ED-4DB2-BD59-A6C34878D82A}">
                    <a16:rowId xmlns:a16="http://schemas.microsoft.com/office/drawing/2014/main" val="10002"/>
                  </a:ext>
                </a:extLst>
              </a:tr>
              <a:tr h="373380">
                <a:tc>
                  <a:txBody>
                    <a:bodyPr/>
                    <a:lstStyle/>
                    <a:p>
                      <a:pPr algn="l" fontAlgn="ctr"/>
                      <a:r>
                        <a:rPr lang="zh-CN" altLang="en-US" sz="2400" b="0" i="0" u="none" strike="noStrike" dirty="0">
                          <a:solidFill>
                            <a:srgbClr val="000000"/>
                          </a:solidFill>
                          <a:latin typeface="宋体" pitchFamily="2" charset="-122"/>
                        </a:rPr>
                        <a:t> 其中：利息支出</a:t>
                      </a:r>
                    </a:p>
                  </a:txBody>
                  <a:tcPr marL="7620" marR="7620" marT="7620" marB="0" anchor="ctr">
                    <a:lnL>
                      <a:noFill/>
                    </a:lnL>
                    <a:lnR>
                      <a:noFill/>
                    </a:lnR>
                    <a:lnT>
                      <a:noFill/>
                    </a:lnT>
                    <a:lnB>
                      <a:noFill/>
                    </a:lnB>
                  </a:tcPr>
                </a:tc>
                <a:tc>
                  <a:txBody>
                    <a:bodyPr/>
                    <a:lstStyle/>
                    <a:p>
                      <a:pPr algn="r" fontAlgn="ctr"/>
                      <a:r>
                        <a:rPr lang="en-US" altLang="zh-CN" sz="2400" b="0" i="0" u="none" strike="noStrike" dirty="0">
                          <a:solidFill>
                            <a:srgbClr val="181717"/>
                          </a:solidFill>
                          <a:latin typeface="宋体" pitchFamily="2" charset="-122"/>
                        </a:rPr>
                        <a:t>100</a:t>
                      </a:r>
                    </a:p>
                  </a:txBody>
                  <a:tcPr marL="7620" marR="7620" marT="7620" marB="0" anchor="ctr">
                    <a:lnL>
                      <a:noFill/>
                    </a:lnL>
                    <a:lnR>
                      <a:noFill/>
                    </a:lnR>
                    <a:lnT>
                      <a:noFill/>
                    </a:lnT>
                    <a:lnB>
                      <a:noFill/>
                    </a:lnB>
                  </a:tcPr>
                </a:tc>
                <a:extLst>
                  <a:ext uri="{0D108BD9-81ED-4DB2-BD59-A6C34878D82A}">
                    <a16:rowId xmlns:a16="http://schemas.microsoft.com/office/drawing/2014/main" val="10003"/>
                  </a:ext>
                </a:extLst>
              </a:tr>
              <a:tr h="373380">
                <a:tc>
                  <a:txBody>
                    <a:bodyPr/>
                    <a:lstStyle/>
                    <a:p>
                      <a:pPr algn="l" fontAlgn="ctr"/>
                      <a:r>
                        <a:rPr lang="zh-CN" altLang="en-US" sz="2400" b="0" i="0" u="none" strike="noStrike" dirty="0">
                          <a:solidFill>
                            <a:srgbClr val="000000"/>
                          </a:solidFill>
                          <a:latin typeface="宋体" pitchFamily="2" charset="-122"/>
                        </a:rPr>
                        <a:t>营业利润</a:t>
                      </a:r>
                    </a:p>
                  </a:txBody>
                  <a:tcPr marL="7620" marR="7620" marT="7620" marB="0" anchor="ctr">
                    <a:lnL>
                      <a:noFill/>
                    </a:lnL>
                    <a:lnR>
                      <a:noFill/>
                    </a:lnR>
                    <a:lnT>
                      <a:noFill/>
                    </a:lnT>
                    <a:lnB>
                      <a:noFill/>
                    </a:lnB>
                  </a:tcPr>
                </a:tc>
                <a:tc>
                  <a:txBody>
                    <a:bodyPr/>
                    <a:lstStyle/>
                    <a:p>
                      <a:pPr algn="r" fontAlgn="ctr"/>
                      <a:r>
                        <a:rPr lang="en-US" altLang="zh-CN" sz="2400" b="0" i="0" u="none" strike="noStrike" dirty="0">
                          <a:solidFill>
                            <a:srgbClr val="181717"/>
                          </a:solidFill>
                          <a:latin typeface="宋体" pitchFamily="2" charset="-122"/>
                        </a:rPr>
                        <a:t>300</a:t>
                      </a:r>
                    </a:p>
                  </a:txBody>
                  <a:tcPr marL="7620" marR="7620" marT="7620" marB="0" anchor="ctr">
                    <a:lnL>
                      <a:noFill/>
                    </a:lnL>
                    <a:lnR>
                      <a:noFill/>
                    </a:lnR>
                    <a:lnT>
                      <a:noFill/>
                    </a:lnT>
                    <a:lnB>
                      <a:noFill/>
                    </a:lnB>
                  </a:tcPr>
                </a:tc>
                <a:extLst>
                  <a:ext uri="{0D108BD9-81ED-4DB2-BD59-A6C34878D82A}">
                    <a16:rowId xmlns:a16="http://schemas.microsoft.com/office/drawing/2014/main" val="10004"/>
                  </a:ext>
                </a:extLst>
              </a:tr>
            </a:tbl>
          </a:graphicData>
        </a:graphic>
      </p:graphicFrame>
      <p:graphicFrame>
        <p:nvGraphicFramePr>
          <p:cNvPr id="5" name="表格 4">
            <a:extLst>
              <a:ext uri="{FF2B5EF4-FFF2-40B4-BE49-F238E27FC236}">
                <a16:creationId xmlns:a16="http://schemas.microsoft.com/office/drawing/2014/main" id="{D3782307-380F-E2FB-1301-67B932C3C578}"/>
              </a:ext>
            </a:extLst>
          </p:cNvPr>
          <p:cNvGraphicFramePr>
            <a:graphicFrameLocks noGrp="1"/>
          </p:cNvGraphicFramePr>
          <p:nvPr>
            <p:extLst>
              <p:ext uri="{D42A27DB-BD31-4B8C-83A1-F6EECF244321}">
                <p14:modId xmlns:p14="http://schemas.microsoft.com/office/powerpoint/2010/main" val="157203436"/>
              </p:ext>
            </p:extLst>
          </p:nvPr>
        </p:nvGraphicFramePr>
        <p:xfrm>
          <a:off x="6514123" y="4452771"/>
          <a:ext cx="3558540" cy="2240280"/>
        </p:xfrm>
        <a:graphic>
          <a:graphicData uri="http://schemas.openxmlformats.org/drawingml/2006/table">
            <a:tbl>
              <a:tblPr/>
              <a:tblGrid>
                <a:gridCol w="2388870">
                  <a:extLst>
                    <a:ext uri="{9D8B030D-6E8A-4147-A177-3AD203B41FA5}">
                      <a16:colId xmlns:a16="http://schemas.microsoft.com/office/drawing/2014/main" val="20000"/>
                    </a:ext>
                  </a:extLst>
                </a:gridCol>
                <a:gridCol w="1169670">
                  <a:extLst>
                    <a:ext uri="{9D8B030D-6E8A-4147-A177-3AD203B41FA5}">
                      <a16:colId xmlns:a16="http://schemas.microsoft.com/office/drawing/2014/main" val="20001"/>
                    </a:ext>
                  </a:extLst>
                </a:gridCol>
              </a:tblGrid>
              <a:tr h="373380">
                <a:tc>
                  <a:txBody>
                    <a:bodyPr/>
                    <a:lstStyle/>
                    <a:p>
                      <a:pPr algn="l" fontAlgn="ctr"/>
                      <a:r>
                        <a:rPr lang="zh-CN" altLang="en-US" sz="2400" b="0" i="0" u="none" strike="noStrike" dirty="0">
                          <a:solidFill>
                            <a:srgbClr val="000000"/>
                          </a:solidFill>
                          <a:latin typeface="宋体" pitchFamily="2" charset="-122"/>
                        </a:rPr>
                        <a:t>营业收入</a:t>
                      </a:r>
                    </a:p>
                  </a:txBody>
                  <a:tcPr marL="7620" marR="7620" marT="7620" marB="0" anchor="ctr">
                    <a:lnL>
                      <a:noFill/>
                    </a:lnL>
                    <a:lnR>
                      <a:noFill/>
                    </a:lnR>
                    <a:lnT>
                      <a:noFill/>
                    </a:lnT>
                    <a:lnB>
                      <a:noFill/>
                    </a:lnB>
                  </a:tcPr>
                </a:tc>
                <a:tc>
                  <a:txBody>
                    <a:bodyPr/>
                    <a:lstStyle/>
                    <a:p>
                      <a:pPr algn="r" fontAlgn="ctr"/>
                      <a:r>
                        <a:rPr lang="en-US" altLang="zh-CN" sz="2400" b="0" i="0" u="none" strike="noStrike" dirty="0">
                          <a:solidFill>
                            <a:srgbClr val="C00000"/>
                          </a:solidFill>
                          <a:latin typeface="宋体" pitchFamily="2" charset="-122"/>
                        </a:rPr>
                        <a:t>400</a:t>
                      </a:r>
                    </a:p>
                  </a:txBody>
                  <a:tcPr marL="7620" marR="7620" marT="7620" marB="0" anchor="ctr">
                    <a:lnL>
                      <a:noFill/>
                    </a:lnL>
                    <a:lnR>
                      <a:noFill/>
                    </a:lnR>
                    <a:lnT>
                      <a:noFill/>
                    </a:lnT>
                    <a:lnB>
                      <a:noFill/>
                    </a:lnB>
                  </a:tcPr>
                </a:tc>
                <a:extLst>
                  <a:ext uri="{0D108BD9-81ED-4DB2-BD59-A6C34878D82A}">
                    <a16:rowId xmlns:a16="http://schemas.microsoft.com/office/drawing/2014/main" val="10000"/>
                  </a:ext>
                </a:extLst>
              </a:tr>
              <a:tr h="373380">
                <a:tc>
                  <a:txBody>
                    <a:bodyPr/>
                    <a:lstStyle/>
                    <a:p>
                      <a:pPr algn="l" fontAlgn="ctr"/>
                      <a:r>
                        <a:rPr lang="zh-CN" altLang="en-US" sz="2400" b="0" i="0" u="none" strike="noStrike" dirty="0">
                          <a:solidFill>
                            <a:srgbClr val="000000"/>
                          </a:solidFill>
                          <a:latin typeface="宋体" pitchFamily="2" charset="-122"/>
                        </a:rPr>
                        <a:t> 利息净收入</a:t>
                      </a:r>
                    </a:p>
                  </a:txBody>
                  <a:tcPr marL="7620" marR="7620" marT="7620" marB="0" anchor="ctr">
                    <a:lnL>
                      <a:noFill/>
                    </a:lnL>
                    <a:lnR>
                      <a:noFill/>
                    </a:lnR>
                    <a:lnT>
                      <a:noFill/>
                    </a:lnT>
                    <a:lnB>
                      <a:noFill/>
                    </a:lnB>
                  </a:tcPr>
                </a:tc>
                <a:tc>
                  <a:txBody>
                    <a:bodyPr/>
                    <a:lstStyle/>
                    <a:p>
                      <a:pPr algn="r" fontAlgn="ctr"/>
                      <a:r>
                        <a:rPr lang="en-US" altLang="zh-CN" sz="2400" b="0" i="0" u="none" strike="noStrike" dirty="0">
                          <a:solidFill>
                            <a:srgbClr val="C00000"/>
                          </a:solidFill>
                          <a:latin typeface="宋体" pitchFamily="2" charset="-122"/>
                        </a:rPr>
                        <a:t>100</a:t>
                      </a:r>
                    </a:p>
                  </a:txBody>
                  <a:tcPr marL="7620" marR="7620" marT="7620" marB="0" anchor="ctr">
                    <a:lnL>
                      <a:noFill/>
                    </a:lnL>
                    <a:lnR>
                      <a:noFill/>
                    </a:lnR>
                    <a:lnT>
                      <a:noFill/>
                    </a:lnT>
                    <a:lnB>
                      <a:noFill/>
                    </a:lnB>
                  </a:tcPr>
                </a:tc>
                <a:extLst>
                  <a:ext uri="{0D108BD9-81ED-4DB2-BD59-A6C34878D82A}">
                    <a16:rowId xmlns:a16="http://schemas.microsoft.com/office/drawing/2014/main" val="10001"/>
                  </a:ext>
                </a:extLst>
              </a:tr>
              <a:tr h="373380">
                <a:tc>
                  <a:txBody>
                    <a:bodyPr/>
                    <a:lstStyle/>
                    <a:p>
                      <a:pPr algn="l" fontAlgn="ctr"/>
                      <a:r>
                        <a:rPr lang="zh-CN" altLang="en-US" sz="2400" b="0" i="0" u="none" strike="noStrike" dirty="0">
                          <a:solidFill>
                            <a:srgbClr val="000000"/>
                          </a:solidFill>
                          <a:latin typeface="宋体" pitchFamily="2" charset="-122"/>
                        </a:rPr>
                        <a:t>   利息收入</a:t>
                      </a:r>
                    </a:p>
                  </a:txBody>
                  <a:tcPr marL="7620" marR="7620" marT="7620" marB="0" anchor="ctr">
                    <a:lnL>
                      <a:noFill/>
                    </a:lnL>
                    <a:lnR>
                      <a:noFill/>
                    </a:lnR>
                    <a:lnT>
                      <a:noFill/>
                    </a:lnT>
                    <a:lnB>
                      <a:noFill/>
                    </a:lnB>
                  </a:tcPr>
                </a:tc>
                <a:tc>
                  <a:txBody>
                    <a:bodyPr/>
                    <a:lstStyle/>
                    <a:p>
                      <a:pPr algn="r" fontAlgn="ctr"/>
                      <a:r>
                        <a:rPr lang="en-US" altLang="zh-CN" sz="2400" b="0" i="0" u="none" strike="noStrike" dirty="0">
                          <a:solidFill>
                            <a:srgbClr val="181717"/>
                          </a:solidFill>
                          <a:latin typeface="宋体" pitchFamily="2" charset="-122"/>
                        </a:rPr>
                        <a:t>200</a:t>
                      </a:r>
                    </a:p>
                  </a:txBody>
                  <a:tcPr marL="7620" marR="7620" marT="7620" marB="0" anchor="ctr">
                    <a:lnL>
                      <a:noFill/>
                    </a:lnL>
                    <a:lnR>
                      <a:noFill/>
                    </a:lnR>
                    <a:lnT>
                      <a:noFill/>
                    </a:lnT>
                    <a:lnB>
                      <a:noFill/>
                    </a:lnB>
                  </a:tcPr>
                </a:tc>
                <a:extLst>
                  <a:ext uri="{0D108BD9-81ED-4DB2-BD59-A6C34878D82A}">
                    <a16:rowId xmlns:a16="http://schemas.microsoft.com/office/drawing/2014/main" val="10002"/>
                  </a:ext>
                </a:extLst>
              </a:tr>
              <a:tr h="373380">
                <a:tc>
                  <a:txBody>
                    <a:bodyPr/>
                    <a:lstStyle/>
                    <a:p>
                      <a:pPr algn="l" fontAlgn="ctr"/>
                      <a:r>
                        <a:rPr lang="zh-CN" altLang="en-US" sz="2400" b="0" i="0" u="none" strike="noStrike" dirty="0">
                          <a:solidFill>
                            <a:srgbClr val="000000"/>
                          </a:solidFill>
                          <a:latin typeface="宋体" pitchFamily="2" charset="-122"/>
                        </a:rPr>
                        <a:t>   利息支出</a:t>
                      </a:r>
                    </a:p>
                  </a:txBody>
                  <a:tcPr marL="7620" marR="7620" marT="7620" marB="0" anchor="ctr">
                    <a:lnL>
                      <a:noFill/>
                    </a:lnL>
                    <a:lnR>
                      <a:noFill/>
                    </a:lnR>
                    <a:lnT>
                      <a:noFill/>
                    </a:lnT>
                    <a:lnB>
                      <a:noFill/>
                    </a:lnB>
                  </a:tcPr>
                </a:tc>
                <a:tc>
                  <a:txBody>
                    <a:bodyPr/>
                    <a:lstStyle/>
                    <a:p>
                      <a:pPr algn="r" fontAlgn="ctr"/>
                      <a:r>
                        <a:rPr lang="en-US" altLang="zh-CN" sz="2400" b="0" i="0" u="none" strike="noStrike" dirty="0">
                          <a:solidFill>
                            <a:srgbClr val="181717"/>
                          </a:solidFill>
                          <a:latin typeface="宋体" pitchFamily="2" charset="-122"/>
                        </a:rPr>
                        <a:t>100</a:t>
                      </a:r>
                    </a:p>
                  </a:txBody>
                  <a:tcPr marL="7620" marR="7620" marT="7620" marB="0" anchor="ctr">
                    <a:lnL>
                      <a:noFill/>
                    </a:lnL>
                    <a:lnR>
                      <a:noFill/>
                    </a:lnR>
                    <a:lnT>
                      <a:noFill/>
                    </a:lnT>
                    <a:lnB>
                      <a:noFill/>
                    </a:lnB>
                  </a:tcPr>
                </a:tc>
                <a:extLst>
                  <a:ext uri="{0D108BD9-81ED-4DB2-BD59-A6C34878D82A}">
                    <a16:rowId xmlns:a16="http://schemas.microsoft.com/office/drawing/2014/main" val="10003"/>
                  </a:ext>
                </a:extLst>
              </a:tr>
              <a:tr h="373380">
                <a:tc>
                  <a:txBody>
                    <a:bodyPr/>
                    <a:lstStyle/>
                    <a:p>
                      <a:pPr algn="l" fontAlgn="ctr"/>
                      <a:r>
                        <a:rPr lang="zh-CN" altLang="en-US" sz="2400" b="0" i="0" u="none" strike="noStrike" dirty="0">
                          <a:solidFill>
                            <a:srgbClr val="000000"/>
                          </a:solidFill>
                          <a:latin typeface="宋体" pitchFamily="2" charset="-122"/>
                        </a:rPr>
                        <a:t>营业支出</a:t>
                      </a:r>
                    </a:p>
                  </a:txBody>
                  <a:tcPr marL="7620" marR="7620" marT="7620" marB="0" anchor="ctr">
                    <a:lnL>
                      <a:noFill/>
                    </a:lnL>
                    <a:lnR>
                      <a:noFill/>
                    </a:lnR>
                    <a:lnT>
                      <a:noFill/>
                    </a:lnT>
                    <a:lnB>
                      <a:noFill/>
                    </a:lnB>
                  </a:tcPr>
                </a:tc>
                <a:tc>
                  <a:txBody>
                    <a:bodyPr/>
                    <a:lstStyle/>
                    <a:p>
                      <a:pPr algn="r" fontAlgn="ctr"/>
                      <a:r>
                        <a:rPr lang="en-US" altLang="zh-CN" sz="2400" b="0" i="0" u="none" strike="noStrike" dirty="0">
                          <a:solidFill>
                            <a:srgbClr val="C00000"/>
                          </a:solidFill>
                          <a:latin typeface="宋体" pitchFamily="2" charset="-122"/>
                        </a:rPr>
                        <a:t>100</a:t>
                      </a:r>
                    </a:p>
                  </a:txBody>
                  <a:tcPr marL="7620" marR="7620" marT="7620" marB="0" anchor="ctr">
                    <a:lnL>
                      <a:noFill/>
                    </a:lnL>
                    <a:lnR>
                      <a:noFill/>
                    </a:lnR>
                    <a:lnT>
                      <a:noFill/>
                    </a:lnT>
                    <a:lnB>
                      <a:noFill/>
                    </a:lnB>
                  </a:tcPr>
                </a:tc>
                <a:extLst>
                  <a:ext uri="{0D108BD9-81ED-4DB2-BD59-A6C34878D82A}">
                    <a16:rowId xmlns:a16="http://schemas.microsoft.com/office/drawing/2014/main" val="10004"/>
                  </a:ext>
                </a:extLst>
              </a:tr>
              <a:tr h="373380">
                <a:tc>
                  <a:txBody>
                    <a:bodyPr/>
                    <a:lstStyle/>
                    <a:p>
                      <a:pPr algn="l" fontAlgn="ctr"/>
                      <a:r>
                        <a:rPr lang="zh-CN" altLang="en-US" sz="2400" b="0" i="0" u="none" strike="noStrike" dirty="0">
                          <a:solidFill>
                            <a:srgbClr val="000000"/>
                          </a:solidFill>
                          <a:latin typeface="宋体" pitchFamily="2" charset="-122"/>
                        </a:rPr>
                        <a:t>营业利润</a:t>
                      </a:r>
                    </a:p>
                  </a:txBody>
                  <a:tcPr marL="7620" marR="7620" marT="7620" marB="0" anchor="ctr">
                    <a:lnL>
                      <a:noFill/>
                    </a:lnL>
                    <a:lnR>
                      <a:noFill/>
                    </a:lnR>
                    <a:lnT>
                      <a:noFill/>
                    </a:lnT>
                    <a:lnB>
                      <a:noFill/>
                    </a:lnB>
                  </a:tcPr>
                </a:tc>
                <a:tc>
                  <a:txBody>
                    <a:bodyPr/>
                    <a:lstStyle/>
                    <a:p>
                      <a:pPr algn="r" fontAlgn="ctr"/>
                      <a:r>
                        <a:rPr lang="en-US" altLang="zh-CN" sz="2400" b="0" i="0" u="none" strike="noStrike" dirty="0">
                          <a:solidFill>
                            <a:srgbClr val="181717"/>
                          </a:solidFill>
                          <a:latin typeface="宋体" pitchFamily="2" charset="-122"/>
                        </a:rPr>
                        <a:t>300</a:t>
                      </a:r>
                    </a:p>
                  </a:txBody>
                  <a:tcPr marL="7620" marR="7620" marT="7620" marB="0" anchor="ctr">
                    <a:lnL>
                      <a:noFill/>
                    </a:lnL>
                    <a:lnR>
                      <a:noFill/>
                    </a:lnR>
                    <a:lnT>
                      <a:noFill/>
                    </a:lnT>
                    <a:lnB>
                      <a:noFill/>
                    </a:lnB>
                  </a:tcPr>
                </a:tc>
                <a:extLst>
                  <a:ext uri="{0D108BD9-81ED-4DB2-BD59-A6C34878D82A}">
                    <a16:rowId xmlns:a16="http://schemas.microsoft.com/office/drawing/2014/main" val="10005"/>
                  </a:ext>
                </a:extLst>
              </a:tr>
            </a:tbl>
          </a:graphicData>
        </a:graphic>
      </p:graphicFrame>
      <p:sp>
        <p:nvSpPr>
          <p:cNvPr id="9" name="文本框 8">
            <a:extLst>
              <a:ext uri="{FF2B5EF4-FFF2-40B4-BE49-F238E27FC236}">
                <a16:creationId xmlns:a16="http://schemas.microsoft.com/office/drawing/2014/main" id="{6B9470FB-E33D-BD0D-E080-3DA96683394A}"/>
              </a:ext>
            </a:extLst>
          </p:cNvPr>
          <p:cNvSpPr txBox="1"/>
          <p:nvPr/>
        </p:nvSpPr>
        <p:spPr>
          <a:xfrm>
            <a:off x="29503" y="3631716"/>
            <a:ext cx="4942205" cy="398780"/>
          </a:xfrm>
          <a:prstGeom prst="rect">
            <a:avLst/>
          </a:prstGeom>
          <a:solidFill>
            <a:srgbClr val="C00000"/>
          </a:solidFill>
          <a:ln>
            <a:no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2000" dirty="0">
                <a:ln>
                  <a:solidFill>
                    <a:schemeClr val="bg1"/>
                  </a:solidFill>
                </a:ln>
                <a:solidFill>
                  <a:schemeClr val="bg1"/>
                </a:solidFill>
                <a:latin typeface="Arial" panose="020B0604020202020204" pitchFamily="34" charset="0"/>
                <a:ea typeface="微软雅黑" panose="020B0503020204020204" pitchFamily="34" charset="-122"/>
                <a:sym typeface="Wingdings" panose="05000000000000000000" charset="0"/>
              </a:rPr>
              <a:t></a:t>
            </a:r>
            <a:r>
              <a:rPr lang="zh-CN" altLang="en-US" sz="2000" dirty="0">
                <a:ln>
                  <a:solidFill>
                    <a:schemeClr val="bg1"/>
                  </a:solidFill>
                </a:ln>
                <a:solidFill>
                  <a:schemeClr val="bg1"/>
                </a:solidFill>
                <a:latin typeface="Arial" panose="020B0604020202020204" pitchFamily="34" charset="0"/>
                <a:ea typeface="微软雅黑" panose="020B0503020204020204" pitchFamily="34" charset="-122"/>
                <a:sym typeface="Arial" panose="020B0604020202020204" pitchFamily="34" charset="0"/>
              </a:rPr>
              <a:t>如何转换为按净值填报？（简化示例）</a:t>
            </a:r>
            <a:endParaRPr lang="en-US" altLang="zh-CN" sz="2000" dirty="0">
              <a:ln>
                <a:solidFill>
                  <a:schemeClr val="bg1"/>
                </a:solidFill>
              </a:ln>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0" name="右箭头 12">
            <a:extLst>
              <a:ext uri="{FF2B5EF4-FFF2-40B4-BE49-F238E27FC236}">
                <a16:creationId xmlns:a16="http://schemas.microsoft.com/office/drawing/2014/main" id="{346C979F-7CAA-93CC-9BE5-BD35CFD49919}"/>
              </a:ext>
            </a:extLst>
          </p:cNvPr>
          <p:cNvSpPr/>
          <p:nvPr/>
        </p:nvSpPr>
        <p:spPr>
          <a:xfrm rot="21240000">
            <a:off x="5060608" y="4692801"/>
            <a:ext cx="1363980" cy="304800"/>
          </a:xfrm>
          <a:prstGeom prst="rightArrow">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rgbClr val="FB1536">
                  <a:alpha val="0"/>
                </a:srgbClr>
              </a:solidFill>
              <a:effectLst/>
              <a:uLnTx/>
              <a:uFillTx/>
              <a:latin typeface="+mn-lt"/>
              <a:ea typeface="+mn-ea"/>
              <a:cs typeface="+mn-cs"/>
            </a:endParaRPr>
          </a:p>
        </p:txBody>
      </p:sp>
      <p:sp>
        <p:nvSpPr>
          <p:cNvPr id="11" name="文本框 10">
            <a:extLst>
              <a:ext uri="{FF2B5EF4-FFF2-40B4-BE49-F238E27FC236}">
                <a16:creationId xmlns:a16="http://schemas.microsoft.com/office/drawing/2014/main" id="{799F59E7-4037-2996-9A61-822D53D4B182}"/>
              </a:ext>
            </a:extLst>
          </p:cNvPr>
          <p:cNvSpPr txBox="1"/>
          <p:nvPr/>
        </p:nvSpPr>
        <p:spPr>
          <a:xfrm>
            <a:off x="200953" y="4245126"/>
            <a:ext cx="4770755" cy="398780"/>
          </a:xfrm>
          <a:prstGeom prst="rect">
            <a:avLst/>
          </a:prstGeom>
          <a:solidFill>
            <a:schemeClr val="bg2"/>
          </a:solidFill>
          <a:ln>
            <a:no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000" b="1" i="0" u="none" strike="noStrike" kern="1200" cap="none" spc="0" normalizeH="0" baseline="0" noProof="0" dirty="0">
                <a:ln>
                  <a:noFill/>
                </a:ln>
                <a:solidFill>
                  <a:srgbClr val="C00000"/>
                </a:solidFill>
                <a:effectLst/>
                <a:uLnTx/>
                <a:uFillTx/>
                <a:latin typeface="Arial" panose="020B0604020202020204" pitchFamily="34" charset="0"/>
                <a:ea typeface="微软雅黑" panose="020B0503020204020204" pitchFamily="34" charset="-122"/>
                <a:cs typeface="+mn-cs"/>
                <a:sym typeface="Wingdings" panose="05000000000000000000" charset="0"/>
              </a:rPr>
              <a:t></a:t>
            </a:r>
            <a:r>
              <a:rPr kumimoji="0" lang="zh-CN" altLang="en-US" sz="2000" b="1" i="0" u="none" strike="noStrike" kern="1200" cap="none" spc="0" normalizeH="0" baseline="0" noProof="0" dirty="0">
                <a:ln>
                  <a:noFill/>
                </a:ln>
                <a:solidFill>
                  <a:srgbClr val="C00000"/>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企业利润表</a:t>
            </a:r>
            <a:r>
              <a:rPr kumimoji="0" lang="en-US" altLang="zh-CN" sz="2000" b="1" i="0" u="none" strike="noStrike" kern="1200" cap="none" spc="0" normalizeH="0" baseline="0" noProof="0" dirty="0">
                <a:ln>
                  <a:noFill/>
                </a:ln>
                <a:solidFill>
                  <a:srgbClr val="C00000"/>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a:t>
            </a:r>
            <a:r>
              <a:rPr kumimoji="0" lang="zh-CN" altLang="en-US" sz="2000" b="1" i="0" u="none" strike="noStrike" kern="1200" cap="none" spc="0" normalizeH="0" baseline="0" noProof="0" dirty="0">
                <a:ln>
                  <a:noFill/>
                </a:ln>
                <a:solidFill>
                  <a:srgbClr val="C00000"/>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营业收入</a:t>
            </a:r>
            <a:r>
              <a:rPr kumimoji="0" lang="en-US" altLang="zh-CN" sz="2000" b="1" i="0" u="none" strike="noStrike" kern="1200" cap="none" spc="0" normalizeH="0" baseline="0" noProof="0" dirty="0">
                <a:ln>
                  <a:noFill/>
                </a:ln>
                <a:solidFill>
                  <a:srgbClr val="C00000"/>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a:t>
            </a:r>
            <a:r>
              <a:rPr kumimoji="0" lang="zh-CN" altLang="en-US" sz="2000" b="1" i="0" u="none" strike="noStrike" kern="1200" cap="none" spc="0" normalizeH="0" baseline="0" noProof="0" dirty="0">
                <a:ln>
                  <a:noFill/>
                </a:ln>
                <a:solidFill>
                  <a:srgbClr val="C00000"/>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不是净值</a:t>
            </a:r>
          </a:p>
        </p:txBody>
      </p:sp>
      <p:sp>
        <p:nvSpPr>
          <p:cNvPr id="12" name="右箭头 4">
            <a:extLst>
              <a:ext uri="{FF2B5EF4-FFF2-40B4-BE49-F238E27FC236}">
                <a16:creationId xmlns:a16="http://schemas.microsoft.com/office/drawing/2014/main" id="{5017DC7D-04FB-23BA-DC10-0D4ED9C45BE0}"/>
              </a:ext>
            </a:extLst>
          </p:cNvPr>
          <p:cNvSpPr/>
          <p:nvPr/>
        </p:nvSpPr>
        <p:spPr>
          <a:xfrm rot="19020000">
            <a:off x="4921543" y="5309386"/>
            <a:ext cx="1884045" cy="304800"/>
          </a:xfrm>
          <a:prstGeom prst="rightArrow">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rgbClr val="FB1536">
                  <a:alpha val="0"/>
                </a:srgbClr>
              </a:solidFill>
              <a:effectLst/>
              <a:uLnTx/>
              <a:uFillTx/>
              <a:latin typeface="+mn-lt"/>
              <a:ea typeface="+mn-ea"/>
              <a:cs typeface="+mn-cs"/>
            </a:endParaRPr>
          </a:p>
        </p:txBody>
      </p:sp>
      <p:sp>
        <p:nvSpPr>
          <p:cNvPr id="13" name="文本框 12">
            <a:extLst>
              <a:ext uri="{FF2B5EF4-FFF2-40B4-BE49-F238E27FC236}">
                <a16:creationId xmlns:a16="http://schemas.microsoft.com/office/drawing/2014/main" id="{1689DB7E-7FEA-0478-05F4-437A361637B5}"/>
              </a:ext>
            </a:extLst>
          </p:cNvPr>
          <p:cNvSpPr txBox="1"/>
          <p:nvPr/>
        </p:nvSpPr>
        <p:spPr>
          <a:xfrm>
            <a:off x="5433988" y="4452771"/>
            <a:ext cx="412750" cy="368300"/>
          </a:xfrm>
          <a:prstGeom prst="rect">
            <a:avLst/>
          </a:prstGeom>
          <a:noFill/>
        </p:spPr>
        <p:txBody>
          <a:bodyPr wrap="none" rtlCol="0" anchor="t">
            <a:spAutoFit/>
          </a:bodyPr>
          <a:lstStyle/>
          <a:p>
            <a:r>
              <a:rPr lang="zh-CN" altLang="en-US" b="1">
                <a:solidFill>
                  <a:srgbClr val="C00000"/>
                </a:solidFill>
                <a:latin typeface="宋体" pitchFamily="2" charset="-122"/>
                <a:ea typeface="宋体" pitchFamily="2" charset="-122"/>
              </a:rPr>
              <a:t>＋</a:t>
            </a:r>
          </a:p>
        </p:txBody>
      </p:sp>
      <p:sp>
        <p:nvSpPr>
          <p:cNvPr id="14" name="文本框 13">
            <a:extLst>
              <a:ext uri="{FF2B5EF4-FFF2-40B4-BE49-F238E27FC236}">
                <a16:creationId xmlns:a16="http://schemas.microsoft.com/office/drawing/2014/main" id="{079072F9-22AB-42AD-7FDC-C30513EEA338}"/>
              </a:ext>
            </a:extLst>
          </p:cNvPr>
          <p:cNvSpPr txBox="1"/>
          <p:nvPr/>
        </p:nvSpPr>
        <p:spPr>
          <a:xfrm>
            <a:off x="5433988" y="5277636"/>
            <a:ext cx="412750" cy="368300"/>
          </a:xfrm>
          <a:prstGeom prst="rect">
            <a:avLst/>
          </a:prstGeom>
          <a:noFill/>
        </p:spPr>
        <p:txBody>
          <a:bodyPr wrap="none" rtlCol="0" anchor="t">
            <a:spAutoFit/>
          </a:bodyPr>
          <a:lstStyle/>
          <a:p>
            <a:r>
              <a:rPr lang="zh-CN" altLang="en-US" b="1">
                <a:solidFill>
                  <a:srgbClr val="C00000"/>
                </a:solidFill>
                <a:latin typeface="宋体" pitchFamily="2" charset="-122"/>
                <a:ea typeface="宋体" pitchFamily="2" charset="-122"/>
              </a:rPr>
              <a:t>－</a:t>
            </a:r>
          </a:p>
        </p:txBody>
      </p:sp>
    </p:spTree>
    <p:extLst>
      <p:ext uri="{BB962C8B-B14F-4D97-AF65-F5344CB8AC3E}">
        <p14:creationId xmlns:p14="http://schemas.microsoft.com/office/powerpoint/2010/main" val="389087737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9" name="图片 17"/>
          <p:cNvPicPr>
            <a:picLocks noChangeAspect="1"/>
          </p:cNvPicPr>
          <p:nvPr/>
        </p:nvPicPr>
        <p:blipFill>
          <a:blip r:embed="rId2"/>
          <a:stretch>
            <a:fillRect/>
          </a:stretch>
        </p:blipFill>
        <p:spPr>
          <a:xfrm>
            <a:off x="8610600" y="0"/>
            <a:ext cx="3581400" cy="1006475"/>
          </a:xfrm>
          <a:prstGeom prst="rect">
            <a:avLst/>
          </a:prstGeom>
          <a:noFill/>
          <a:ln w="9525">
            <a:noFill/>
          </a:ln>
        </p:spPr>
      </p:pic>
      <p:sp>
        <p:nvSpPr>
          <p:cNvPr id="25" name="矩形 24"/>
          <p:cNvSpPr/>
          <p:nvPr/>
        </p:nvSpPr>
        <p:spPr>
          <a:xfrm>
            <a:off x="0" y="6724650"/>
            <a:ext cx="12192000" cy="133350"/>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pic>
        <p:nvPicPr>
          <p:cNvPr id="7" name="图片 6" descr="五经普LOGO透明底（长）"/>
          <p:cNvPicPr>
            <a:picLocks noChangeAspect="1"/>
          </p:cNvPicPr>
          <p:nvPr/>
        </p:nvPicPr>
        <p:blipFill>
          <a:blip r:embed="rId3" cstate="print"/>
          <a:srcRect r="77058"/>
          <a:stretch>
            <a:fillRect/>
          </a:stretch>
        </p:blipFill>
        <p:spPr>
          <a:xfrm>
            <a:off x="-76200" y="-225425"/>
            <a:ext cx="847725" cy="1155065"/>
          </a:xfrm>
          <a:prstGeom prst="rect">
            <a:avLst/>
          </a:prstGeom>
        </p:spPr>
      </p:pic>
      <p:cxnSp>
        <p:nvCxnSpPr>
          <p:cNvPr id="8" name="直接连接符 7"/>
          <p:cNvCxnSpPr/>
          <p:nvPr/>
        </p:nvCxnSpPr>
        <p:spPr>
          <a:xfrm>
            <a:off x="0" y="696913"/>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sp>
        <p:nvSpPr>
          <p:cNvPr id="6" name="灯片编号占位符 5"/>
          <p:cNvSpPr>
            <a:spLocks noGrp="1"/>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t>16</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32" name="圆角矩形 144">
            <a:extLst>
              <a:ext uri="{FF2B5EF4-FFF2-40B4-BE49-F238E27FC236}">
                <a16:creationId xmlns:a16="http://schemas.microsoft.com/office/drawing/2014/main" id="{AD695BD5-00AA-1FEA-0F06-889AD4113D0D}"/>
              </a:ext>
            </a:extLst>
          </p:cNvPr>
          <p:cNvSpPr/>
          <p:nvPr/>
        </p:nvSpPr>
        <p:spPr>
          <a:xfrm>
            <a:off x="771524" y="119063"/>
            <a:ext cx="11420475" cy="462915"/>
          </a:xfrm>
          <a:prstGeom prst="roundRect">
            <a:avLst/>
          </a:prstGeom>
          <a:solidFill>
            <a:srgbClr val="256B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en-US" altLang="zh-CN" sz="2400" b="1" dirty="0">
                <a:solidFill>
                  <a:schemeClr val="bg1"/>
                </a:solidFill>
                <a:latin typeface="微软雅黑" panose="020B0503020204020204" pitchFamily="34" charset="-122"/>
                <a:ea typeface="微软雅黑" panose="020B0503020204020204" pitchFamily="34" charset="-122"/>
                <a:cs typeface="宋体" pitchFamily="2" charset="-122"/>
              </a:rPr>
              <a:t>2023</a:t>
            </a:r>
            <a:r>
              <a:rPr lang="zh-CN" altLang="en-US" sz="2400" b="1" dirty="0">
                <a:solidFill>
                  <a:schemeClr val="bg1"/>
                </a:solidFill>
                <a:latin typeface="微软雅黑" panose="020B0503020204020204" pitchFamily="34" charset="-122"/>
                <a:ea typeface="微软雅黑" panose="020B0503020204020204" pitchFamily="34" charset="-122"/>
                <a:cs typeface="宋体" pitchFamily="2" charset="-122"/>
              </a:rPr>
              <a:t>年</a:t>
            </a:r>
            <a:r>
              <a:rPr lang="en-US" altLang="zh-CN" sz="2400" b="1" dirty="0">
                <a:solidFill>
                  <a:schemeClr val="bg1"/>
                </a:solidFill>
                <a:latin typeface="微软雅黑" panose="020B0503020204020204" pitchFamily="34" charset="-122"/>
                <a:ea typeface="微软雅黑" panose="020B0503020204020204" pitchFamily="34" charset="-122"/>
                <a:cs typeface="宋体" pitchFamily="2" charset="-122"/>
              </a:rPr>
              <a:t>12</a:t>
            </a:r>
            <a:r>
              <a:rPr lang="zh-CN" altLang="en-US" sz="2400" b="1" dirty="0">
                <a:solidFill>
                  <a:schemeClr val="bg1"/>
                </a:solidFill>
                <a:latin typeface="微软雅黑" panose="020B0503020204020204" pitchFamily="34" charset="-122"/>
                <a:ea typeface="微软雅黑" panose="020B0503020204020204" pitchFamily="34" charset="-122"/>
                <a:cs typeface="宋体" pitchFamily="2" charset="-122"/>
              </a:rPr>
              <a:t>月定报财务状况</a:t>
            </a:r>
          </a:p>
        </p:txBody>
      </p:sp>
      <p:sp>
        <p:nvSpPr>
          <p:cNvPr id="28" name="圆角矩形 144">
            <a:extLst>
              <a:ext uri="{FF2B5EF4-FFF2-40B4-BE49-F238E27FC236}">
                <a16:creationId xmlns:a16="http://schemas.microsoft.com/office/drawing/2014/main" id="{65F0CE8E-C240-7DAD-ACDF-D0DE454580F6}"/>
              </a:ext>
            </a:extLst>
          </p:cNvPr>
          <p:cNvSpPr/>
          <p:nvPr/>
        </p:nvSpPr>
        <p:spPr>
          <a:xfrm>
            <a:off x="1982" y="929640"/>
            <a:ext cx="12184377" cy="462915"/>
          </a:xfrm>
          <a:prstGeom prst="roundRect">
            <a:avLst/>
          </a:prstGeom>
          <a:solidFill>
            <a:srgbClr val="256B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sz="2400" b="1" dirty="0">
                <a:solidFill>
                  <a:schemeClr val="bg1"/>
                </a:solidFill>
                <a:latin typeface="微软雅黑" panose="020B0503020204020204" pitchFamily="34" charset="-122"/>
                <a:ea typeface="微软雅黑" panose="020B0503020204020204" pitchFamily="34" charset="-122"/>
                <a:cs typeface="宋体" pitchFamily="2" charset="-122"/>
              </a:rPr>
              <a:t>资产负债、利润部分</a:t>
            </a:r>
            <a:endParaRPr lang="en-US" altLang="zh-CN" sz="2400" b="1" dirty="0">
              <a:solidFill>
                <a:schemeClr val="bg1"/>
              </a:solidFill>
              <a:latin typeface="微软雅黑" panose="020B0503020204020204" pitchFamily="34" charset="-122"/>
              <a:ea typeface="微软雅黑" panose="020B0503020204020204" pitchFamily="34" charset="-122"/>
              <a:cs typeface="宋体" pitchFamily="2" charset="-122"/>
            </a:endParaRPr>
          </a:p>
        </p:txBody>
      </p:sp>
      <p:sp>
        <p:nvSpPr>
          <p:cNvPr id="2" name="圆角矩形 144">
            <a:extLst>
              <a:ext uri="{FF2B5EF4-FFF2-40B4-BE49-F238E27FC236}">
                <a16:creationId xmlns:a16="http://schemas.microsoft.com/office/drawing/2014/main" id="{BF7A40C8-E866-B4C0-60DB-84BF506E5B4B}"/>
              </a:ext>
            </a:extLst>
          </p:cNvPr>
          <p:cNvSpPr/>
          <p:nvPr/>
        </p:nvSpPr>
        <p:spPr>
          <a:xfrm>
            <a:off x="-26439" y="3853557"/>
            <a:ext cx="12201525" cy="474345"/>
          </a:xfrm>
          <a:prstGeom prst="roundRect">
            <a:avLst/>
          </a:prstGeom>
          <a:solidFill>
            <a:srgbClr val="256B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en-US" sz="2400" b="1" dirty="0">
                <a:solidFill>
                  <a:schemeClr val="bg1"/>
                </a:solidFill>
                <a:latin typeface="微软雅黑" panose="020B0503020204020204" pitchFamily="34" charset="-122"/>
                <a:ea typeface="微软雅黑" panose="020B0503020204020204" pitchFamily="34" charset="-122"/>
                <a:cs typeface="宋体" pitchFamily="2" charset="-122"/>
              </a:rPr>
              <a:t>15.</a:t>
            </a:r>
            <a:r>
              <a:rPr sz="2400" b="1" dirty="0">
                <a:solidFill>
                  <a:schemeClr val="bg1"/>
                </a:solidFill>
                <a:latin typeface="微软雅黑" panose="020B0503020204020204" pitchFamily="34" charset="-122"/>
                <a:ea typeface="微软雅黑" panose="020B0503020204020204" pitchFamily="34" charset="-122"/>
                <a:cs typeface="宋体" pitchFamily="2" charset="-122"/>
              </a:rPr>
              <a:t>存放、拆放金融机构款项</a:t>
            </a:r>
            <a:r>
              <a:rPr lang="en-US" altLang="zh-CN" sz="2400" b="1" dirty="0">
                <a:solidFill>
                  <a:schemeClr val="bg1"/>
                </a:solidFill>
                <a:latin typeface="微软雅黑" panose="020B0503020204020204" pitchFamily="34" charset="-122"/>
                <a:ea typeface="微软雅黑" panose="020B0503020204020204" pitchFamily="34" charset="-122"/>
                <a:cs typeface="宋体" pitchFamily="2" charset="-122"/>
              </a:rPr>
              <a:t>【1</a:t>
            </a:r>
            <a:r>
              <a:rPr lang="zh-CN" altLang="en-US" sz="2400" b="1" dirty="0">
                <a:solidFill>
                  <a:schemeClr val="bg1"/>
                </a:solidFill>
                <a:latin typeface="微软雅黑" panose="020B0503020204020204" pitchFamily="34" charset="-122"/>
                <a:ea typeface="微软雅黑" panose="020B0503020204020204" pitchFamily="34" charset="-122"/>
                <a:cs typeface="宋体" pitchFamily="2" charset="-122"/>
                <a:sym typeface="+mn-ea"/>
              </a:rPr>
              <a:t>表</a:t>
            </a:r>
            <a:r>
              <a:rPr lang="en-US" altLang="zh-CN" sz="2400" b="1" dirty="0">
                <a:solidFill>
                  <a:schemeClr val="bg1"/>
                </a:solidFill>
                <a:latin typeface="微软雅黑" panose="020B0503020204020204" pitchFamily="34" charset="-122"/>
                <a:ea typeface="微软雅黑" panose="020B0503020204020204" pitchFamily="34" charset="-122"/>
                <a:cs typeface="宋体" pitchFamily="2" charset="-122"/>
              </a:rPr>
              <a:t>】</a:t>
            </a:r>
            <a:endParaRPr lang="zh-CN" altLang="en-US" sz="2400" b="1" dirty="0">
              <a:solidFill>
                <a:schemeClr val="bg1"/>
              </a:solidFill>
              <a:latin typeface="微软雅黑" panose="020B0503020204020204" pitchFamily="34" charset="-122"/>
              <a:ea typeface="微软雅黑" panose="020B0503020204020204" pitchFamily="34" charset="-122"/>
              <a:cs typeface="宋体" pitchFamily="2" charset="-122"/>
            </a:endParaRPr>
          </a:p>
        </p:txBody>
      </p:sp>
      <p:sp>
        <p:nvSpPr>
          <p:cNvPr id="3" name="文本框 2">
            <a:extLst>
              <a:ext uri="{FF2B5EF4-FFF2-40B4-BE49-F238E27FC236}">
                <a16:creationId xmlns:a16="http://schemas.microsoft.com/office/drawing/2014/main" id="{DBFD5D3E-F982-E7EA-4269-5502CFF233E2}"/>
              </a:ext>
            </a:extLst>
          </p:cNvPr>
          <p:cNvSpPr txBox="1"/>
          <p:nvPr/>
        </p:nvSpPr>
        <p:spPr>
          <a:xfrm>
            <a:off x="-26440" y="4297561"/>
            <a:ext cx="12236133" cy="706755"/>
          </a:xfrm>
          <a:prstGeom prst="rect">
            <a:avLst/>
          </a:prstGeom>
          <a:solidFill>
            <a:srgbClr val="E3CCCC"/>
          </a:solidFill>
          <a:ln>
            <a:no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2000" b="1" noProof="0" dirty="0">
                <a:ln>
                  <a:noFill/>
                </a:ln>
                <a:solidFill>
                  <a:srgbClr val="181717"/>
                </a:solidFill>
                <a:effectLst/>
                <a:uLnTx/>
                <a:uFillTx/>
                <a:latin typeface="Arial" panose="020B0604020202020204" pitchFamily="34" charset="0"/>
                <a:ea typeface="微软雅黑" panose="020B0503020204020204" pitchFamily="34" charset="-122"/>
                <a:sym typeface="Wingdings" panose="05000000000000000000" charset="0"/>
              </a:rPr>
              <a:t></a:t>
            </a:r>
            <a:r>
              <a:rPr sz="2000" b="1" noProof="0" dirty="0">
                <a:ln>
                  <a:noFill/>
                </a:ln>
                <a:solidFill>
                  <a:srgbClr val="181717"/>
                </a:solidFill>
                <a:effectLst/>
                <a:uLnTx/>
                <a:uFillTx/>
                <a:latin typeface="Arial" panose="020B0604020202020204" pitchFamily="34" charset="0"/>
                <a:ea typeface="微软雅黑" panose="020B0503020204020204" pitchFamily="34" charset="-122"/>
                <a:sym typeface="Wingdings" panose="05000000000000000000" charset="0"/>
              </a:rPr>
              <a:t>本指标为归集指标，包含拆出资金、存放资金、存放联行资金</a:t>
            </a:r>
            <a:r>
              <a:rPr lang="zh-CN" sz="2000" b="1" noProof="0" dirty="0">
                <a:ln>
                  <a:noFill/>
                </a:ln>
                <a:solidFill>
                  <a:srgbClr val="181717"/>
                </a:solidFill>
                <a:effectLst/>
                <a:uLnTx/>
                <a:uFillTx/>
                <a:latin typeface="Arial" panose="020B0604020202020204" pitchFamily="34" charset="0"/>
                <a:ea typeface="微软雅黑" panose="020B0503020204020204" pitchFamily="34" charset="-122"/>
                <a:sym typeface="Wingdings" panose="05000000000000000000" charset="0"/>
              </a:rPr>
              <a:t>。</a:t>
            </a:r>
            <a:endParaRPr sz="2000" b="1" noProof="0" dirty="0">
              <a:ln>
                <a:noFill/>
              </a:ln>
              <a:solidFill>
                <a:srgbClr val="181717"/>
              </a:solidFill>
              <a:effectLst/>
              <a:uLnTx/>
              <a:uFillTx/>
              <a:latin typeface="Arial" panose="020B0604020202020204" pitchFamily="34" charset="0"/>
              <a:ea typeface="微软雅黑" panose="020B0503020204020204" pitchFamily="34" charset="-122"/>
              <a:sym typeface="Wingdings" panose="05000000000000000000" charset="0"/>
            </a:endParaRPr>
          </a:p>
          <a:p>
            <a:pPr marL="0" marR="0" lvl="0" indent="0" algn="l" defTabSz="914400" rtl="0" eaLnBrk="1" fontAlgn="auto" latinLnBrk="0" hangingPunct="1">
              <a:lnSpc>
                <a:spcPct val="100000"/>
              </a:lnSpc>
              <a:spcBef>
                <a:spcPts val="0"/>
              </a:spcBef>
              <a:spcAft>
                <a:spcPts val="0"/>
              </a:spcAft>
              <a:buClrTx/>
              <a:buSzTx/>
              <a:buFontTx/>
              <a:buNone/>
              <a:defRPr/>
            </a:pPr>
            <a:r>
              <a:rPr lang="zh-CN" altLang="en-US" sz="2000" b="1" noProof="0" dirty="0">
                <a:ln>
                  <a:noFill/>
                </a:ln>
                <a:solidFill>
                  <a:srgbClr val="181717"/>
                </a:solidFill>
                <a:effectLst/>
                <a:uLnTx/>
                <a:uFillTx/>
                <a:latin typeface="Arial" panose="020B0604020202020204" pitchFamily="34" charset="0"/>
                <a:ea typeface="微软雅黑" panose="020B0503020204020204" pitchFamily="34" charset="-122"/>
                <a:sym typeface="Wingdings" panose="05000000000000000000" charset="0"/>
              </a:rPr>
              <a:t></a:t>
            </a:r>
            <a:r>
              <a:rPr sz="2000" b="1" noProof="0" dirty="0">
                <a:ln>
                  <a:noFill/>
                </a:ln>
                <a:solidFill>
                  <a:srgbClr val="181717"/>
                </a:solidFill>
                <a:effectLst/>
                <a:uLnTx/>
                <a:uFillTx/>
                <a:latin typeface="Arial" panose="020B0604020202020204" pitchFamily="34" charset="0"/>
                <a:ea typeface="微软雅黑" panose="020B0503020204020204" pitchFamily="34" charset="-122"/>
                <a:sym typeface="Wingdings" panose="05000000000000000000" charset="0"/>
              </a:rPr>
              <a:t>不包含系统内资金往来资产</a:t>
            </a:r>
            <a:r>
              <a:rPr lang="zh-CN" sz="2000" b="1" noProof="0" dirty="0">
                <a:ln>
                  <a:noFill/>
                </a:ln>
                <a:solidFill>
                  <a:srgbClr val="181717"/>
                </a:solidFill>
                <a:effectLst/>
                <a:uLnTx/>
                <a:uFillTx/>
                <a:latin typeface="Arial" panose="020B0604020202020204" pitchFamily="34" charset="0"/>
                <a:ea typeface="微软雅黑" panose="020B0503020204020204" pitchFamily="34" charset="-122"/>
                <a:sym typeface="Wingdings" panose="05000000000000000000" charset="0"/>
              </a:rPr>
              <a:t>。</a:t>
            </a:r>
          </a:p>
        </p:txBody>
      </p:sp>
      <p:sp>
        <p:nvSpPr>
          <p:cNvPr id="4" name="圆角矩形 144">
            <a:extLst>
              <a:ext uri="{FF2B5EF4-FFF2-40B4-BE49-F238E27FC236}">
                <a16:creationId xmlns:a16="http://schemas.microsoft.com/office/drawing/2014/main" id="{F36E3E11-96C4-1904-20E0-BEB29FEE68BE}"/>
              </a:ext>
            </a:extLst>
          </p:cNvPr>
          <p:cNvSpPr/>
          <p:nvPr/>
        </p:nvSpPr>
        <p:spPr>
          <a:xfrm>
            <a:off x="-6276" y="5220136"/>
            <a:ext cx="12192635" cy="474345"/>
          </a:xfrm>
          <a:prstGeom prst="roundRect">
            <a:avLst/>
          </a:prstGeom>
          <a:solidFill>
            <a:srgbClr val="256B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en-US" sz="2400" b="1" dirty="0">
                <a:solidFill>
                  <a:schemeClr val="bg1"/>
                </a:solidFill>
                <a:latin typeface="微软雅黑" panose="020B0503020204020204" pitchFamily="34" charset="-122"/>
                <a:ea typeface="微软雅黑" panose="020B0503020204020204" pitchFamily="34" charset="-122"/>
                <a:cs typeface="宋体" pitchFamily="2" charset="-122"/>
              </a:rPr>
              <a:t>16.</a:t>
            </a:r>
            <a:r>
              <a:rPr sz="2400" b="1" dirty="0">
                <a:latin typeface="微软雅黑" panose="020B0503020204020204" pitchFamily="34" charset="-122"/>
                <a:ea typeface="微软雅黑" panose="020B0503020204020204" pitchFamily="34" charset="-122"/>
                <a:cs typeface="宋体" pitchFamily="2" charset="-122"/>
              </a:rPr>
              <a:t>金融机构存放、拆入款项</a:t>
            </a:r>
            <a:r>
              <a:rPr lang="en-US" altLang="zh-CN" sz="2400" b="1" dirty="0">
                <a:solidFill>
                  <a:schemeClr val="bg1"/>
                </a:solidFill>
                <a:latin typeface="微软雅黑" panose="020B0503020204020204" pitchFamily="34" charset="-122"/>
                <a:ea typeface="微软雅黑" panose="020B0503020204020204" pitchFamily="34" charset="-122"/>
                <a:cs typeface="宋体" pitchFamily="2" charset="-122"/>
              </a:rPr>
              <a:t>【1</a:t>
            </a:r>
            <a:r>
              <a:rPr lang="zh-CN" altLang="en-US" sz="2400" b="1" dirty="0">
                <a:solidFill>
                  <a:schemeClr val="bg1"/>
                </a:solidFill>
                <a:latin typeface="微软雅黑" panose="020B0503020204020204" pitchFamily="34" charset="-122"/>
                <a:ea typeface="微软雅黑" panose="020B0503020204020204" pitchFamily="34" charset="-122"/>
                <a:cs typeface="宋体" pitchFamily="2" charset="-122"/>
                <a:sym typeface="+mn-ea"/>
              </a:rPr>
              <a:t>表</a:t>
            </a:r>
            <a:r>
              <a:rPr lang="en-US" altLang="zh-CN" sz="2400" b="1" dirty="0">
                <a:solidFill>
                  <a:schemeClr val="bg1"/>
                </a:solidFill>
                <a:latin typeface="微软雅黑" panose="020B0503020204020204" pitchFamily="34" charset="-122"/>
                <a:ea typeface="微软雅黑" panose="020B0503020204020204" pitchFamily="34" charset="-122"/>
                <a:cs typeface="宋体" pitchFamily="2" charset="-122"/>
              </a:rPr>
              <a:t>】</a:t>
            </a:r>
            <a:endParaRPr lang="zh-CN" altLang="en-US" sz="2400" b="1" dirty="0">
              <a:solidFill>
                <a:schemeClr val="bg1"/>
              </a:solidFill>
              <a:latin typeface="微软雅黑" panose="020B0503020204020204" pitchFamily="34" charset="-122"/>
              <a:ea typeface="微软雅黑" panose="020B0503020204020204" pitchFamily="34" charset="-122"/>
              <a:cs typeface="宋体" pitchFamily="2" charset="-122"/>
            </a:endParaRPr>
          </a:p>
        </p:txBody>
      </p:sp>
      <p:sp>
        <p:nvSpPr>
          <p:cNvPr id="5" name="文本框 4">
            <a:extLst>
              <a:ext uri="{FF2B5EF4-FFF2-40B4-BE49-F238E27FC236}">
                <a16:creationId xmlns:a16="http://schemas.microsoft.com/office/drawing/2014/main" id="{29B192B3-3C8E-F18C-ACCF-5A526A89F401}"/>
              </a:ext>
            </a:extLst>
          </p:cNvPr>
          <p:cNvSpPr txBox="1"/>
          <p:nvPr/>
        </p:nvSpPr>
        <p:spPr>
          <a:xfrm>
            <a:off x="-26440" y="5681107"/>
            <a:ext cx="12193270" cy="706755"/>
          </a:xfrm>
          <a:prstGeom prst="rect">
            <a:avLst/>
          </a:prstGeom>
          <a:solidFill>
            <a:srgbClr val="E3CCCC"/>
          </a:solidFill>
          <a:ln>
            <a:no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2000" b="1" noProof="0" dirty="0">
                <a:ln>
                  <a:noFill/>
                </a:ln>
                <a:solidFill>
                  <a:srgbClr val="181717"/>
                </a:solidFill>
                <a:effectLst/>
                <a:uLnTx/>
                <a:uFillTx/>
                <a:latin typeface="Arial" panose="020B0604020202020204" pitchFamily="34" charset="0"/>
                <a:ea typeface="微软雅黑" panose="020B0503020204020204" pitchFamily="34" charset="-122"/>
                <a:sym typeface="Wingdings" panose="05000000000000000000" charset="0"/>
              </a:rPr>
              <a:t></a:t>
            </a:r>
            <a:r>
              <a:rPr lang="zh-CN" altLang="en-US" sz="2000" b="1" dirty="0">
                <a:ln>
                  <a:noFill/>
                </a:ln>
                <a:solidFill>
                  <a:srgbClr val="181717"/>
                </a:solidFill>
                <a:effectLst/>
                <a:uLnTx/>
                <a:uFillTx/>
                <a:ea typeface="微软雅黑" panose="020B0503020204020204" pitchFamily="34" charset="-122"/>
              </a:rPr>
              <a:t>本指标为归集指标，包含拆入资金、同业及其他金融机构存放资金，联行存放资金等。</a:t>
            </a:r>
          </a:p>
          <a:p>
            <a:pPr marL="0" marR="0" lvl="0" indent="0" algn="l" defTabSz="914400" rtl="0" eaLnBrk="1" fontAlgn="auto" latinLnBrk="0" hangingPunct="1">
              <a:lnSpc>
                <a:spcPct val="100000"/>
              </a:lnSpc>
              <a:spcBef>
                <a:spcPts val="0"/>
              </a:spcBef>
              <a:spcAft>
                <a:spcPts val="0"/>
              </a:spcAft>
              <a:buClrTx/>
              <a:buSzTx/>
              <a:buFontTx/>
              <a:buNone/>
              <a:defRPr/>
            </a:pPr>
            <a:r>
              <a:rPr lang="zh-CN" altLang="en-US" sz="2000" b="1" noProof="0" dirty="0">
                <a:ln>
                  <a:noFill/>
                </a:ln>
                <a:solidFill>
                  <a:srgbClr val="181717"/>
                </a:solidFill>
                <a:effectLst/>
                <a:uLnTx/>
                <a:uFillTx/>
                <a:latin typeface="Arial" panose="020B0604020202020204" pitchFamily="34" charset="0"/>
                <a:ea typeface="微软雅黑" panose="020B0503020204020204" pitchFamily="34" charset="-122"/>
                <a:sym typeface="Wingdings" panose="05000000000000000000" charset="0"/>
              </a:rPr>
              <a:t></a:t>
            </a:r>
            <a:r>
              <a:rPr lang="zh-CN" altLang="en-US" sz="2000" b="1" dirty="0">
                <a:ln>
                  <a:noFill/>
                </a:ln>
                <a:solidFill>
                  <a:srgbClr val="181717"/>
                </a:solidFill>
                <a:effectLst/>
                <a:uLnTx/>
                <a:uFillTx/>
                <a:ea typeface="微软雅黑" panose="020B0503020204020204" pitchFamily="34" charset="-122"/>
              </a:rPr>
              <a:t>不包含系统内资金往来负债。</a:t>
            </a:r>
          </a:p>
        </p:txBody>
      </p:sp>
      <p:sp>
        <p:nvSpPr>
          <p:cNvPr id="9" name="圆角矩形 144">
            <a:extLst>
              <a:ext uri="{FF2B5EF4-FFF2-40B4-BE49-F238E27FC236}">
                <a16:creationId xmlns:a16="http://schemas.microsoft.com/office/drawing/2014/main" id="{BA5B2591-C19A-27D5-96F4-2AE3588B0129}"/>
              </a:ext>
            </a:extLst>
          </p:cNvPr>
          <p:cNvSpPr/>
          <p:nvPr/>
        </p:nvSpPr>
        <p:spPr>
          <a:xfrm>
            <a:off x="8169" y="1400691"/>
            <a:ext cx="12192635" cy="474345"/>
          </a:xfrm>
          <a:prstGeom prst="roundRect">
            <a:avLst/>
          </a:prstGeom>
          <a:solidFill>
            <a:srgbClr val="256B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en-US" sz="2400" b="1" dirty="0">
                <a:solidFill>
                  <a:schemeClr val="bg1"/>
                </a:solidFill>
                <a:latin typeface="微软雅黑" panose="020B0503020204020204" pitchFamily="34" charset="-122"/>
                <a:ea typeface="微软雅黑" panose="020B0503020204020204" pitchFamily="34" charset="-122"/>
                <a:cs typeface="宋体" pitchFamily="2" charset="-122"/>
              </a:rPr>
              <a:t>14.</a:t>
            </a:r>
            <a:r>
              <a:rPr sz="2400" b="1" dirty="0">
                <a:solidFill>
                  <a:schemeClr val="bg1"/>
                </a:solidFill>
                <a:latin typeface="微软雅黑" panose="020B0503020204020204" pitchFamily="34" charset="-122"/>
                <a:ea typeface="微软雅黑" panose="020B0503020204020204" pitchFamily="34" charset="-122"/>
                <a:cs typeface="宋体" pitchFamily="2" charset="-122"/>
              </a:rPr>
              <a:t>发放贷款和垫款净额</a:t>
            </a:r>
            <a:r>
              <a:rPr lang="en-US" altLang="zh-CN" sz="2400" b="1" dirty="0">
                <a:solidFill>
                  <a:schemeClr val="bg1"/>
                </a:solidFill>
                <a:latin typeface="微软雅黑" panose="020B0503020204020204" pitchFamily="34" charset="-122"/>
                <a:ea typeface="微软雅黑" panose="020B0503020204020204" pitchFamily="34" charset="-122"/>
                <a:cs typeface="宋体" pitchFamily="2" charset="-122"/>
              </a:rPr>
              <a:t>【1</a:t>
            </a:r>
            <a:r>
              <a:rPr lang="zh-CN" altLang="en-US" sz="2400" b="1" dirty="0">
                <a:solidFill>
                  <a:schemeClr val="bg1"/>
                </a:solidFill>
                <a:latin typeface="微软雅黑" panose="020B0503020204020204" pitchFamily="34" charset="-122"/>
                <a:ea typeface="微软雅黑" panose="020B0503020204020204" pitchFamily="34" charset="-122"/>
                <a:cs typeface="宋体" pitchFamily="2" charset="-122"/>
                <a:sym typeface="+mn-ea"/>
              </a:rPr>
              <a:t>表</a:t>
            </a:r>
            <a:r>
              <a:rPr lang="en-US" altLang="zh-CN" sz="2400" b="1" dirty="0">
                <a:solidFill>
                  <a:schemeClr val="bg1"/>
                </a:solidFill>
                <a:latin typeface="微软雅黑" panose="020B0503020204020204" pitchFamily="34" charset="-122"/>
                <a:ea typeface="微软雅黑" panose="020B0503020204020204" pitchFamily="34" charset="-122"/>
                <a:cs typeface="宋体" pitchFamily="2" charset="-122"/>
              </a:rPr>
              <a:t>】</a:t>
            </a:r>
            <a:endParaRPr lang="zh-CN" altLang="en-US" sz="2400" b="1" dirty="0">
              <a:solidFill>
                <a:schemeClr val="bg1"/>
              </a:solidFill>
              <a:latin typeface="微软雅黑" panose="020B0503020204020204" pitchFamily="34" charset="-122"/>
              <a:ea typeface="微软雅黑" panose="020B0503020204020204" pitchFamily="34" charset="-122"/>
              <a:cs typeface="宋体" pitchFamily="2" charset="-122"/>
            </a:endParaRPr>
          </a:p>
        </p:txBody>
      </p:sp>
      <p:sp>
        <p:nvSpPr>
          <p:cNvPr id="10" name="文本框 9">
            <a:extLst>
              <a:ext uri="{FF2B5EF4-FFF2-40B4-BE49-F238E27FC236}">
                <a16:creationId xmlns:a16="http://schemas.microsoft.com/office/drawing/2014/main" id="{8CFCC7BD-60F0-AD78-4A8B-125E6E302E9B}"/>
              </a:ext>
            </a:extLst>
          </p:cNvPr>
          <p:cNvSpPr txBox="1"/>
          <p:nvPr/>
        </p:nvSpPr>
        <p:spPr>
          <a:xfrm>
            <a:off x="24044" y="1861701"/>
            <a:ext cx="12193270" cy="1322070"/>
          </a:xfrm>
          <a:prstGeom prst="rect">
            <a:avLst/>
          </a:prstGeom>
          <a:solidFill>
            <a:srgbClr val="E3CCCC"/>
          </a:solidFill>
          <a:ln>
            <a:no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2000" b="1" noProof="0" dirty="0">
                <a:ln>
                  <a:noFill/>
                </a:ln>
                <a:solidFill>
                  <a:srgbClr val="C00000"/>
                </a:solidFill>
                <a:effectLst/>
                <a:uLnTx/>
                <a:uFillTx/>
                <a:latin typeface="Arial" panose="020B0604020202020204" pitchFamily="34" charset="0"/>
                <a:ea typeface="微软雅黑" panose="020B0503020204020204" pitchFamily="34" charset="-122"/>
                <a:sym typeface="Wingdings" panose="05000000000000000000" charset="0"/>
              </a:rPr>
              <a:t></a:t>
            </a:r>
            <a:r>
              <a:rPr lang="zh-CN" altLang="en-US" sz="2000" b="1" dirty="0">
                <a:ln>
                  <a:noFill/>
                </a:ln>
                <a:solidFill>
                  <a:srgbClr val="181717"/>
                </a:solidFill>
                <a:effectLst/>
                <a:uLnTx/>
                <a:uFillTx/>
                <a:ea typeface="微软雅黑" panose="020B0503020204020204" pitchFamily="34" charset="-122"/>
              </a:rPr>
              <a:t>指企业按规定发放的</a:t>
            </a:r>
            <a:r>
              <a:rPr lang="zh-CN" altLang="en-US" sz="2000" b="1" dirty="0">
                <a:ln>
                  <a:noFill/>
                </a:ln>
                <a:solidFill>
                  <a:srgbClr val="C00000"/>
                </a:solidFill>
                <a:effectLst/>
                <a:uLnTx/>
                <a:uFillTx/>
                <a:ea typeface="微软雅黑" panose="020B0503020204020204" pitchFamily="34" charset="-122"/>
              </a:rPr>
              <a:t>各种贷款和垫款，扣减减值准备后的净额</a:t>
            </a:r>
            <a:r>
              <a:rPr lang="zh-CN" altLang="en-US" sz="2000" b="1" dirty="0">
                <a:ln>
                  <a:noFill/>
                </a:ln>
                <a:solidFill>
                  <a:srgbClr val="181717"/>
                </a:solidFill>
                <a:effectLst/>
                <a:uLnTx/>
                <a:uFillTx/>
                <a:ea typeface="微软雅黑" panose="020B0503020204020204" pitchFamily="34" charset="-122"/>
              </a:rPr>
              <a:t>。</a:t>
            </a:r>
          </a:p>
          <a:p>
            <a:pPr marL="0" marR="0" lvl="0" indent="0" algn="l" defTabSz="914400" rtl="0" eaLnBrk="1" fontAlgn="auto" latinLnBrk="0" hangingPunct="1">
              <a:lnSpc>
                <a:spcPct val="100000"/>
              </a:lnSpc>
              <a:spcBef>
                <a:spcPts val="0"/>
              </a:spcBef>
              <a:spcAft>
                <a:spcPts val="0"/>
              </a:spcAft>
              <a:buClrTx/>
              <a:buSzTx/>
              <a:buFontTx/>
              <a:buNone/>
              <a:defRPr/>
            </a:pPr>
            <a:r>
              <a:rPr lang="zh-CN" altLang="en-US" sz="2000" b="1" noProof="0" dirty="0">
                <a:ln>
                  <a:noFill/>
                </a:ln>
                <a:solidFill>
                  <a:srgbClr val="C00000"/>
                </a:solidFill>
                <a:effectLst/>
                <a:uLnTx/>
                <a:uFillTx/>
                <a:latin typeface="Arial" panose="020B0604020202020204" pitchFamily="34" charset="0"/>
                <a:ea typeface="微软雅黑" panose="020B0503020204020204" pitchFamily="34" charset="-122"/>
                <a:sym typeface="Wingdings" panose="05000000000000000000" charset="0"/>
              </a:rPr>
              <a:t>统计口径：</a:t>
            </a:r>
            <a:r>
              <a:rPr lang="zh-CN" altLang="en-US" sz="2000" b="1" dirty="0">
                <a:ln>
                  <a:noFill/>
                </a:ln>
                <a:solidFill>
                  <a:srgbClr val="181717"/>
                </a:solidFill>
                <a:effectLst/>
                <a:uLnTx/>
                <a:uFillTx/>
                <a:ea typeface="微软雅黑" panose="020B0503020204020204" pitchFamily="34" charset="-122"/>
              </a:rPr>
              <a:t>包括“质押贷款”“抵押贷款”“保证贷款”“信用贷款”等。具有贷款性质的“银团贷款”“贸易融资”“协议透支”“信用卡透支”“转贷款”和“垫款”等也包含在内。</a:t>
            </a:r>
          </a:p>
          <a:p>
            <a:pPr marL="0" marR="0" lvl="0" indent="0" algn="l" defTabSz="914400" rtl="0" eaLnBrk="1" fontAlgn="auto" latinLnBrk="0" hangingPunct="1">
              <a:lnSpc>
                <a:spcPct val="100000"/>
              </a:lnSpc>
              <a:spcBef>
                <a:spcPts val="0"/>
              </a:spcBef>
              <a:spcAft>
                <a:spcPts val="0"/>
              </a:spcAft>
              <a:buClrTx/>
              <a:buSzTx/>
              <a:buFontTx/>
              <a:buNone/>
              <a:defRPr/>
            </a:pPr>
            <a:r>
              <a:rPr lang="zh-CN" altLang="en-US" sz="2000" b="1" noProof="0" dirty="0">
                <a:ln>
                  <a:noFill/>
                </a:ln>
                <a:solidFill>
                  <a:srgbClr val="C00000"/>
                </a:solidFill>
                <a:effectLst/>
                <a:uLnTx/>
                <a:uFillTx/>
                <a:latin typeface="Arial" panose="020B0604020202020204" pitchFamily="34" charset="0"/>
                <a:ea typeface="微软雅黑" panose="020B0503020204020204" pitchFamily="34" charset="-122"/>
                <a:sym typeface="Wingdings" panose="05000000000000000000" charset="0"/>
              </a:rPr>
              <a:t>填报方法：</a:t>
            </a:r>
            <a:r>
              <a:rPr lang="zh-CN" altLang="en-US" sz="2000" b="1" noProof="0" dirty="0">
                <a:ln>
                  <a:noFill/>
                </a:ln>
                <a:solidFill>
                  <a:srgbClr val="181717"/>
                </a:solidFill>
                <a:effectLst/>
                <a:uLnTx/>
                <a:uFillTx/>
                <a:latin typeface="Arial" panose="020B0604020202020204" pitchFamily="34" charset="0"/>
                <a:ea typeface="微软雅黑" panose="020B0503020204020204" pitchFamily="34" charset="-122"/>
                <a:sym typeface="Wingdings" panose="05000000000000000000" charset="0"/>
              </a:rPr>
              <a:t>根据会计“资产负债表”中</a:t>
            </a:r>
            <a:r>
              <a:rPr lang="zh-CN" altLang="en-US" sz="2000" b="1" noProof="0" dirty="0">
                <a:ln>
                  <a:noFill/>
                </a:ln>
                <a:solidFill>
                  <a:srgbClr val="C00000"/>
                </a:solidFill>
                <a:effectLst/>
                <a:uLnTx/>
                <a:uFillTx/>
                <a:latin typeface="Arial" panose="020B0604020202020204" pitchFamily="34" charset="0"/>
                <a:ea typeface="微软雅黑" panose="020B0503020204020204" pitchFamily="34" charset="-122"/>
                <a:sym typeface="Wingdings" panose="05000000000000000000" charset="0"/>
              </a:rPr>
              <a:t>“发放贷款和垫款”科目的期末数</a:t>
            </a:r>
            <a:r>
              <a:rPr lang="zh-CN" altLang="en-US" sz="2000" b="1" noProof="0" dirty="0">
                <a:ln>
                  <a:noFill/>
                </a:ln>
                <a:solidFill>
                  <a:srgbClr val="181717"/>
                </a:solidFill>
                <a:effectLst/>
                <a:uLnTx/>
                <a:uFillTx/>
                <a:latin typeface="Arial" panose="020B0604020202020204" pitchFamily="34" charset="0"/>
                <a:ea typeface="微软雅黑" panose="020B0503020204020204" pitchFamily="34" charset="-122"/>
                <a:sym typeface="Wingdings" panose="05000000000000000000" charset="0"/>
              </a:rPr>
              <a:t>填列。</a:t>
            </a:r>
          </a:p>
        </p:txBody>
      </p:sp>
      <p:sp>
        <p:nvSpPr>
          <p:cNvPr id="11" name="文本框 10">
            <a:extLst>
              <a:ext uri="{FF2B5EF4-FFF2-40B4-BE49-F238E27FC236}">
                <a16:creationId xmlns:a16="http://schemas.microsoft.com/office/drawing/2014/main" id="{51562571-DB7B-96AF-3325-9439DD65728D}"/>
              </a:ext>
            </a:extLst>
          </p:cNvPr>
          <p:cNvSpPr txBox="1"/>
          <p:nvPr/>
        </p:nvSpPr>
        <p:spPr>
          <a:xfrm>
            <a:off x="8169" y="3293745"/>
            <a:ext cx="11410950" cy="400110"/>
          </a:xfrm>
          <a:prstGeom prst="rect">
            <a:avLst/>
          </a:prstGeom>
          <a:solidFill>
            <a:schemeClr val="bg2"/>
          </a:solidFill>
          <a:ln>
            <a:noFill/>
          </a:ln>
        </p:spPr>
        <p:txBody>
          <a:bodyPr wrap="square" rtlCol="0">
            <a:spAutoFit/>
          </a:bodyPr>
          <a:lstStyle/>
          <a:p>
            <a:pPr marR="0" indent="0" defTabSz="914400" fontAlgn="auto">
              <a:lnSpc>
                <a:spcPct val="100000"/>
              </a:lnSpc>
              <a:spcBef>
                <a:spcPts val="0"/>
              </a:spcBef>
              <a:spcAft>
                <a:spcPts val="0"/>
              </a:spcAft>
              <a:buClrTx/>
              <a:buSzTx/>
              <a:buFontTx/>
              <a:buNone/>
              <a:defRPr/>
            </a:pPr>
            <a:r>
              <a:rPr kumimoji="0" lang="zh-CN" altLang="en-US" sz="2000" b="1" i="0" kern="1200" cap="none" spc="0" normalizeH="0" baseline="0" noProof="0" dirty="0">
                <a:solidFill>
                  <a:srgbClr val="C00000"/>
                </a:solidFill>
                <a:latin typeface="Arial" panose="020B0604020202020204" pitchFamily="34" charset="0"/>
                <a:ea typeface="微软雅黑" panose="020B0503020204020204" pitchFamily="34" charset="-122"/>
                <a:cs typeface="+mn-cs"/>
                <a:sym typeface="Arial" panose="020B0604020202020204" pitchFamily="34" charset="0"/>
              </a:rPr>
              <a:t>典当公司将利息收入等填报在利息净收入</a:t>
            </a:r>
            <a:r>
              <a:rPr kumimoji="0" lang="en-US" altLang="zh-CN" sz="2000" b="1" i="0" kern="1200" cap="none" spc="0" normalizeH="0" baseline="0" noProof="0" dirty="0">
                <a:solidFill>
                  <a:srgbClr val="C00000"/>
                </a:solidFill>
                <a:latin typeface="Arial" panose="020B0604020202020204" pitchFamily="34" charset="0"/>
                <a:ea typeface="微软雅黑" panose="020B0503020204020204" pitchFamily="34" charset="-122"/>
                <a:cs typeface="+mn-cs"/>
                <a:sym typeface="Arial" panose="020B0604020202020204" pitchFamily="34" charset="0"/>
              </a:rPr>
              <a:t>-</a:t>
            </a:r>
            <a:r>
              <a:rPr kumimoji="0" lang="zh-CN" altLang="en-US" sz="2000" b="1" i="0" kern="1200" cap="none" spc="0" normalizeH="0" baseline="0" noProof="0" dirty="0">
                <a:solidFill>
                  <a:srgbClr val="C00000"/>
                </a:solidFill>
                <a:latin typeface="Arial" panose="020B0604020202020204" pitchFamily="34" charset="0"/>
                <a:ea typeface="微软雅黑" panose="020B0503020204020204" pitchFamily="34" charset="-122"/>
                <a:cs typeface="+mn-cs"/>
                <a:sym typeface="Arial" panose="020B0604020202020204" pitchFamily="34" charset="0"/>
              </a:rPr>
              <a:t>利息收入</a:t>
            </a:r>
            <a:r>
              <a:rPr kumimoji="0" lang="en-US" altLang="zh-CN" sz="2000" b="1" i="0" kern="1200" cap="none" spc="0" normalizeH="0" baseline="0" noProof="0" dirty="0">
                <a:solidFill>
                  <a:srgbClr val="C00000"/>
                </a:solidFill>
                <a:latin typeface="Arial" panose="020B0604020202020204" pitchFamily="34" charset="0"/>
                <a:ea typeface="微软雅黑" panose="020B0503020204020204" pitchFamily="34" charset="-122"/>
                <a:cs typeface="+mn-cs"/>
                <a:sym typeface="Arial" panose="020B0604020202020204" pitchFamily="34" charset="0"/>
              </a:rPr>
              <a:t>-</a:t>
            </a:r>
            <a:r>
              <a:rPr kumimoji="0" lang="zh-CN" altLang="en-US" sz="2000" b="1" i="0" kern="1200" cap="none" spc="0" normalizeH="0" baseline="0" noProof="0" dirty="0">
                <a:solidFill>
                  <a:srgbClr val="C00000"/>
                </a:solidFill>
                <a:latin typeface="Arial" panose="020B0604020202020204" pitchFamily="34" charset="0"/>
                <a:ea typeface="微软雅黑" panose="020B0503020204020204" pitchFamily="34" charset="-122"/>
                <a:cs typeface="+mn-cs"/>
                <a:sym typeface="Arial" panose="020B0604020202020204" pitchFamily="34" charset="0"/>
              </a:rPr>
              <a:t>发放贷款与垫款收入中</a:t>
            </a:r>
          </a:p>
        </p:txBody>
      </p:sp>
    </p:spTree>
    <p:extLst>
      <p:ext uri="{BB962C8B-B14F-4D97-AF65-F5344CB8AC3E}">
        <p14:creationId xmlns:p14="http://schemas.microsoft.com/office/powerpoint/2010/main" val="214496760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9" name="图片 17"/>
          <p:cNvPicPr>
            <a:picLocks noChangeAspect="1"/>
          </p:cNvPicPr>
          <p:nvPr/>
        </p:nvPicPr>
        <p:blipFill>
          <a:blip r:embed="rId2"/>
          <a:stretch>
            <a:fillRect/>
          </a:stretch>
        </p:blipFill>
        <p:spPr>
          <a:xfrm>
            <a:off x="8610600" y="0"/>
            <a:ext cx="3581400" cy="1006475"/>
          </a:xfrm>
          <a:prstGeom prst="rect">
            <a:avLst/>
          </a:prstGeom>
          <a:noFill/>
          <a:ln w="9525">
            <a:noFill/>
          </a:ln>
        </p:spPr>
      </p:pic>
      <p:sp>
        <p:nvSpPr>
          <p:cNvPr id="25" name="矩形 24"/>
          <p:cNvSpPr/>
          <p:nvPr/>
        </p:nvSpPr>
        <p:spPr>
          <a:xfrm>
            <a:off x="0" y="6724650"/>
            <a:ext cx="12192000" cy="133350"/>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pic>
        <p:nvPicPr>
          <p:cNvPr id="7" name="图片 6" descr="五经普LOGO透明底（长）"/>
          <p:cNvPicPr>
            <a:picLocks noChangeAspect="1"/>
          </p:cNvPicPr>
          <p:nvPr/>
        </p:nvPicPr>
        <p:blipFill>
          <a:blip r:embed="rId3" cstate="print"/>
          <a:srcRect r="77058"/>
          <a:stretch>
            <a:fillRect/>
          </a:stretch>
        </p:blipFill>
        <p:spPr>
          <a:xfrm>
            <a:off x="-76200" y="-225425"/>
            <a:ext cx="847725" cy="1155065"/>
          </a:xfrm>
          <a:prstGeom prst="rect">
            <a:avLst/>
          </a:prstGeom>
        </p:spPr>
      </p:pic>
      <p:cxnSp>
        <p:nvCxnSpPr>
          <p:cNvPr id="8" name="直接连接符 7"/>
          <p:cNvCxnSpPr/>
          <p:nvPr/>
        </p:nvCxnSpPr>
        <p:spPr>
          <a:xfrm>
            <a:off x="0" y="696913"/>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sp>
        <p:nvSpPr>
          <p:cNvPr id="6" name="灯片编号占位符 5"/>
          <p:cNvSpPr>
            <a:spLocks noGrp="1"/>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t>17</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32" name="圆角矩形 144">
            <a:extLst>
              <a:ext uri="{FF2B5EF4-FFF2-40B4-BE49-F238E27FC236}">
                <a16:creationId xmlns:a16="http://schemas.microsoft.com/office/drawing/2014/main" id="{AD695BD5-00AA-1FEA-0F06-889AD4113D0D}"/>
              </a:ext>
            </a:extLst>
          </p:cNvPr>
          <p:cNvSpPr/>
          <p:nvPr/>
        </p:nvSpPr>
        <p:spPr>
          <a:xfrm>
            <a:off x="771524" y="119063"/>
            <a:ext cx="11420475" cy="462915"/>
          </a:xfrm>
          <a:prstGeom prst="roundRect">
            <a:avLst/>
          </a:prstGeom>
          <a:solidFill>
            <a:srgbClr val="256B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en-US" altLang="zh-CN" sz="2400" b="1" dirty="0">
                <a:solidFill>
                  <a:schemeClr val="bg1"/>
                </a:solidFill>
                <a:latin typeface="微软雅黑" panose="020B0503020204020204" pitchFamily="34" charset="-122"/>
                <a:ea typeface="微软雅黑" panose="020B0503020204020204" pitchFamily="34" charset="-122"/>
                <a:cs typeface="宋体" pitchFamily="2" charset="-122"/>
              </a:rPr>
              <a:t>2023</a:t>
            </a:r>
            <a:r>
              <a:rPr lang="zh-CN" altLang="en-US" sz="2400" b="1" dirty="0">
                <a:solidFill>
                  <a:schemeClr val="bg1"/>
                </a:solidFill>
                <a:latin typeface="微软雅黑" panose="020B0503020204020204" pitchFamily="34" charset="-122"/>
                <a:ea typeface="微软雅黑" panose="020B0503020204020204" pitchFamily="34" charset="-122"/>
                <a:cs typeface="宋体" pitchFamily="2" charset="-122"/>
              </a:rPr>
              <a:t>年</a:t>
            </a:r>
            <a:r>
              <a:rPr lang="en-US" altLang="zh-CN" sz="2400" b="1" dirty="0">
                <a:solidFill>
                  <a:schemeClr val="bg1"/>
                </a:solidFill>
                <a:latin typeface="微软雅黑" panose="020B0503020204020204" pitchFamily="34" charset="-122"/>
                <a:ea typeface="微软雅黑" panose="020B0503020204020204" pitchFamily="34" charset="-122"/>
                <a:cs typeface="宋体" pitchFamily="2" charset="-122"/>
              </a:rPr>
              <a:t>12</a:t>
            </a:r>
            <a:r>
              <a:rPr lang="zh-CN" altLang="en-US" sz="2400" b="1" dirty="0">
                <a:solidFill>
                  <a:schemeClr val="bg1"/>
                </a:solidFill>
                <a:latin typeface="微软雅黑" panose="020B0503020204020204" pitchFamily="34" charset="-122"/>
                <a:ea typeface="微软雅黑" panose="020B0503020204020204" pitchFamily="34" charset="-122"/>
                <a:cs typeface="宋体" pitchFamily="2" charset="-122"/>
              </a:rPr>
              <a:t>月定报财务状况</a:t>
            </a:r>
          </a:p>
        </p:txBody>
      </p:sp>
      <p:sp>
        <p:nvSpPr>
          <p:cNvPr id="28" name="圆角矩形 144">
            <a:extLst>
              <a:ext uri="{FF2B5EF4-FFF2-40B4-BE49-F238E27FC236}">
                <a16:creationId xmlns:a16="http://schemas.microsoft.com/office/drawing/2014/main" id="{65F0CE8E-C240-7DAD-ACDF-D0DE454580F6}"/>
              </a:ext>
            </a:extLst>
          </p:cNvPr>
          <p:cNvSpPr/>
          <p:nvPr/>
        </p:nvSpPr>
        <p:spPr>
          <a:xfrm>
            <a:off x="24044" y="919480"/>
            <a:ext cx="12184377" cy="462915"/>
          </a:xfrm>
          <a:prstGeom prst="roundRect">
            <a:avLst/>
          </a:prstGeom>
          <a:solidFill>
            <a:srgbClr val="256B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sz="2400" b="1" dirty="0">
                <a:solidFill>
                  <a:schemeClr val="bg1"/>
                </a:solidFill>
                <a:latin typeface="微软雅黑" panose="020B0503020204020204" pitchFamily="34" charset="-122"/>
                <a:ea typeface="微软雅黑" panose="020B0503020204020204" pitchFamily="34" charset="-122"/>
                <a:cs typeface="宋体" pitchFamily="2" charset="-122"/>
              </a:rPr>
              <a:t>资产负债、利润部分</a:t>
            </a:r>
            <a:endParaRPr lang="en-US" altLang="zh-CN" sz="2400" b="1" dirty="0">
              <a:solidFill>
                <a:schemeClr val="bg1"/>
              </a:solidFill>
              <a:latin typeface="微软雅黑" panose="020B0503020204020204" pitchFamily="34" charset="-122"/>
              <a:ea typeface="微软雅黑" panose="020B0503020204020204" pitchFamily="34" charset="-122"/>
              <a:cs typeface="宋体" pitchFamily="2" charset="-122"/>
            </a:endParaRPr>
          </a:p>
        </p:txBody>
      </p:sp>
      <p:sp>
        <p:nvSpPr>
          <p:cNvPr id="2" name="圆角矩形 144">
            <a:extLst>
              <a:ext uri="{FF2B5EF4-FFF2-40B4-BE49-F238E27FC236}">
                <a16:creationId xmlns:a16="http://schemas.microsoft.com/office/drawing/2014/main" id="{AC391D11-2C1A-07BE-D22A-53FE70B22EB7}"/>
              </a:ext>
            </a:extLst>
          </p:cNvPr>
          <p:cNvSpPr/>
          <p:nvPr/>
        </p:nvSpPr>
        <p:spPr>
          <a:xfrm>
            <a:off x="15786" y="1464200"/>
            <a:ext cx="12192635" cy="474345"/>
          </a:xfrm>
          <a:prstGeom prst="roundRect">
            <a:avLst/>
          </a:prstGeom>
          <a:solidFill>
            <a:srgbClr val="256B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sz="2400" b="1" dirty="0">
                <a:solidFill>
                  <a:schemeClr val="bg1"/>
                </a:solidFill>
                <a:latin typeface="微软雅黑" panose="020B0503020204020204" pitchFamily="34" charset="-122"/>
                <a:ea typeface="微软雅黑" panose="020B0503020204020204" pitchFamily="34" charset="-122"/>
                <a:cs typeface="宋体" pitchFamily="2" charset="-122"/>
              </a:rPr>
              <a:t>需要注意的平衡关系</a:t>
            </a:r>
          </a:p>
        </p:txBody>
      </p:sp>
      <p:sp>
        <p:nvSpPr>
          <p:cNvPr id="3" name="文本框 2">
            <a:extLst>
              <a:ext uri="{FF2B5EF4-FFF2-40B4-BE49-F238E27FC236}">
                <a16:creationId xmlns:a16="http://schemas.microsoft.com/office/drawing/2014/main" id="{D80BDE1C-8B83-00CD-7B75-7F7FD2592BD9}"/>
              </a:ext>
            </a:extLst>
          </p:cNvPr>
          <p:cNvSpPr txBox="1"/>
          <p:nvPr/>
        </p:nvSpPr>
        <p:spPr>
          <a:xfrm>
            <a:off x="16421" y="2007125"/>
            <a:ext cx="2872226" cy="400110"/>
          </a:xfrm>
          <a:prstGeom prst="rect">
            <a:avLst/>
          </a:prstGeom>
          <a:solidFill>
            <a:srgbClr val="C00000"/>
          </a:solidFill>
          <a:ln>
            <a:no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2000" dirty="0">
                <a:ln>
                  <a:solidFill>
                    <a:schemeClr val="bg1"/>
                  </a:solidFill>
                </a:ln>
                <a:solidFill>
                  <a:schemeClr val="bg1"/>
                </a:solidFill>
                <a:latin typeface="Arial" panose="020B0604020202020204" pitchFamily="34" charset="0"/>
                <a:ea typeface="微软雅黑" panose="020B0503020204020204" pitchFamily="34" charset="-122"/>
                <a:sym typeface="Wingdings" panose="05000000000000000000" charset="0"/>
              </a:rPr>
              <a:t></a:t>
            </a:r>
            <a:r>
              <a:rPr lang="en-US" altLang="zh-CN" sz="2000" dirty="0">
                <a:ln>
                  <a:solidFill>
                    <a:schemeClr val="bg1"/>
                  </a:solidFill>
                </a:ln>
                <a:solidFill>
                  <a:schemeClr val="bg1"/>
                </a:solidFill>
                <a:latin typeface="Arial" panose="020B0604020202020204" pitchFamily="34" charset="0"/>
                <a:ea typeface="微软雅黑" panose="020B0503020204020204" pitchFamily="34" charset="-122"/>
                <a:sym typeface="Wingdings" panose="05000000000000000000" charset="0"/>
              </a:rPr>
              <a:t>1.</a:t>
            </a:r>
            <a:r>
              <a:rPr lang="zh-CN" altLang="en-US" sz="2000" dirty="0">
                <a:ln>
                  <a:solidFill>
                    <a:schemeClr val="bg1"/>
                  </a:solidFill>
                </a:ln>
                <a:solidFill>
                  <a:schemeClr val="bg1"/>
                </a:solidFill>
                <a:latin typeface="Arial" panose="020B0604020202020204" pitchFamily="34" charset="0"/>
                <a:ea typeface="微软雅黑" panose="020B0503020204020204" pitchFamily="34" charset="-122"/>
                <a:sym typeface="Arial" panose="020B0604020202020204" pitchFamily="34" charset="0"/>
              </a:rPr>
              <a:t>“营业利润 ”指标</a:t>
            </a:r>
          </a:p>
        </p:txBody>
      </p:sp>
      <p:sp>
        <p:nvSpPr>
          <p:cNvPr id="4" name="文本框 3">
            <a:extLst>
              <a:ext uri="{FF2B5EF4-FFF2-40B4-BE49-F238E27FC236}">
                <a16:creationId xmlns:a16="http://schemas.microsoft.com/office/drawing/2014/main" id="{F7A3C1D2-D970-6C4C-D1C4-66D65B9B8158}"/>
              </a:ext>
            </a:extLst>
          </p:cNvPr>
          <p:cNvSpPr txBox="1"/>
          <p:nvPr/>
        </p:nvSpPr>
        <p:spPr>
          <a:xfrm>
            <a:off x="-18504" y="2475815"/>
            <a:ext cx="12200890" cy="1323439"/>
          </a:xfrm>
          <a:prstGeom prst="rect">
            <a:avLst/>
          </a:prstGeom>
          <a:solidFill>
            <a:schemeClr val="bg2"/>
          </a:solidFill>
          <a:ln>
            <a:no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2000" b="1" noProof="0" dirty="0">
                <a:ln>
                  <a:noFill/>
                </a:ln>
                <a:solidFill>
                  <a:srgbClr val="C00000"/>
                </a:solidFill>
                <a:effectLst/>
                <a:uLnTx/>
                <a:uFillTx/>
                <a:latin typeface="Arial" panose="020B0604020202020204" pitchFamily="34" charset="0"/>
                <a:ea typeface="微软雅黑" panose="020B0503020204020204" pitchFamily="34" charset="-122"/>
                <a:sym typeface="Wingdings" panose="05000000000000000000" charset="0"/>
              </a:rPr>
              <a:t></a:t>
            </a:r>
            <a:r>
              <a:rPr lang="zh-CN" altLang="en-US" sz="2000" b="1" dirty="0">
                <a:solidFill>
                  <a:srgbClr val="181717"/>
                </a:solidFill>
                <a:ea typeface="微软雅黑" panose="020B0503020204020204" pitchFamily="34" charset="-122"/>
                <a:sym typeface="Wingdings" panose="05000000000000000000" charset="0"/>
              </a:rPr>
              <a:t>营业利润</a:t>
            </a:r>
            <a:r>
              <a:rPr lang="zh-CN" altLang="en-US" sz="2000" b="1" dirty="0">
                <a:ln>
                  <a:noFill/>
                </a:ln>
                <a:solidFill>
                  <a:srgbClr val="181717"/>
                </a:solidFill>
                <a:effectLst/>
                <a:uLnTx/>
                <a:uFillTx/>
                <a:ea typeface="微软雅黑" panose="020B0503020204020204" pitchFamily="34" charset="-122"/>
              </a:rPr>
              <a:t>指标解释是个各专业通用解释，但各表营业利润计算公式略有不同</a:t>
            </a:r>
            <a:endParaRPr lang="en-US" altLang="zh-CN" sz="2000" b="1" dirty="0">
              <a:ln>
                <a:noFill/>
              </a:ln>
              <a:solidFill>
                <a:srgbClr val="181717"/>
              </a:solidFill>
              <a:effectLst/>
              <a:uLnTx/>
              <a:uFillTx/>
              <a:ea typeface="微软雅黑" panose="020B0503020204020204" pitchFamily="34" charset="-122"/>
            </a:endParaRPr>
          </a:p>
          <a:p>
            <a:pPr marL="0" marR="0" lvl="0" indent="0" algn="l" defTabSz="914400" rtl="0" eaLnBrk="1" fontAlgn="auto" latinLnBrk="0" hangingPunct="1">
              <a:lnSpc>
                <a:spcPct val="100000"/>
              </a:lnSpc>
              <a:spcBef>
                <a:spcPts val="0"/>
              </a:spcBef>
              <a:spcAft>
                <a:spcPts val="0"/>
              </a:spcAft>
              <a:buClrTx/>
              <a:buSzTx/>
              <a:buFontTx/>
              <a:buNone/>
              <a:defRPr/>
            </a:pPr>
            <a:r>
              <a:rPr lang="en-US" altLang="zh-CN" sz="2000" b="1" dirty="0">
                <a:ln>
                  <a:noFill/>
                </a:ln>
                <a:solidFill>
                  <a:srgbClr val="C00000"/>
                </a:solidFill>
                <a:effectLst/>
                <a:uLnTx/>
                <a:uFillTx/>
                <a:ea typeface="微软雅黑" panose="020B0503020204020204" pitchFamily="34" charset="-122"/>
              </a:rPr>
              <a:t>【1</a:t>
            </a:r>
            <a:r>
              <a:rPr lang="en-US" altLang="zh-CN" sz="2000" b="1" dirty="0">
                <a:solidFill>
                  <a:srgbClr val="C00000"/>
                </a:solidFill>
                <a:ea typeface="微软雅黑" panose="020B0503020204020204" pitchFamily="34" charset="-122"/>
              </a:rPr>
              <a:t>/2</a:t>
            </a:r>
            <a:r>
              <a:rPr lang="zh-CN" altLang="en-US" sz="2000" b="1" dirty="0">
                <a:solidFill>
                  <a:srgbClr val="C00000"/>
                </a:solidFill>
                <a:ea typeface="微软雅黑" panose="020B0503020204020204" pitchFamily="34" charset="-122"/>
              </a:rPr>
              <a:t>表</a:t>
            </a:r>
            <a:r>
              <a:rPr lang="en-US" altLang="zh-CN" sz="2000" b="1" dirty="0">
                <a:ln>
                  <a:noFill/>
                </a:ln>
                <a:solidFill>
                  <a:srgbClr val="C00000"/>
                </a:solidFill>
                <a:effectLst/>
                <a:uLnTx/>
                <a:uFillTx/>
                <a:ea typeface="微软雅黑" panose="020B0503020204020204" pitchFamily="34" charset="-122"/>
              </a:rPr>
              <a:t>】</a:t>
            </a:r>
            <a:r>
              <a:rPr lang="zh-CN" altLang="en-US" sz="2000" b="1" dirty="0">
                <a:ln>
                  <a:noFill/>
                </a:ln>
                <a:solidFill>
                  <a:srgbClr val="C00000"/>
                </a:solidFill>
                <a:effectLst/>
                <a:uLnTx/>
                <a:uFillTx/>
                <a:ea typeface="微软雅黑" panose="020B0503020204020204" pitchFamily="34" charset="-122"/>
              </a:rPr>
              <a:t>中：</a:t>
            </a:r>
            <a:r>
              <a:rPr lang="zh-CN" altLang="en-US" sz="2000" b="1" dirty="0">
                <a:ln>
                  <a:noFill/>
                </a:ln>
                <a:solidFill>
                  <a:srgbClr val="181717"/>
                </a:solidFill>
                <a:effectLst/>
                <a:uLnTx/>
                <a:uFillTx/>
                <a:ea typeface="微软雅黑" panose="020B0503020204020204" pitchFamily="34" charset="-122"/>
              </a:rPr>
              <a:t>营业利润</a:t>
            </a:r>
            <a:r>
              <a:rPr lang="en-US" altLang="zh-CN" sz="2000" b="1" dirty="0">
                <a:ln>
                  <a:noFill/>
                </a:ln>
                <a:solidFill>
                  <a:srgbClr val="181717"/>
                </a:solidFill>
                <a:effectLst/>
                <a:uLnTx/>
                <a:uFillTx/>
                <a:ea typeface="微软雅黑" panose="020B0503020204020204" pitchFamily="34" charset="-122"/>
              </a:rPr>
              <a:t>=</a:t>
            </a:r>
            <a:r>
              <a:rPr lang="zh-CN" altLang="en-US" sz="2000" b="1" dirty="0">
                <a:ln>
                  <a:noFill/>
                </a:ln>
                <a:solidFill>
                  <a:srgbClr val="181717"/>
                </a:solidFill>
                <a:effectLst/>
                <a:uLnTx/>
                <a:uFillTx/>
                <a:ea typeface="微软雅黑" panose="020B0503020204020204" pitchFamily="34" charset="-122"/>
              </a:rPr>
              <a:t>营业收入</a:t>
            </a:r>
            <a:r>
              <a:rPr lang="en-US" altLang="zh-CN" sz="2000" b="1" dirty="0">
                <a:ln>
                  <a:noFill/>
                </a:ln>
                <a:solidFill>
                  <a:srgbClr val="181717"/>
                </a:solidFill>
                <a:effectLst/>
                <a:uLnTx/>
                <a:uFillTx/>
                <a:ea typeface="微软雅黑" panose="020B0503020204020204" pitchFamily="34" charset="-122"/>
              </a:rPr>
              <a:t>-</a:t>
            </a:r>
            <a:r>
              <a:rPr lang="zh-CN" altLang="en-US" sz="2000" b="1" dirty="0">
                <a:ln>
                  <a:noFill/>
                </a:ln>
                <a:solidFill>
                  <a:srgbClr val="181717"/>
                </a:solidFill>
                <a:effectLst/>
                <a:uLnTx/>
                <a:uFillTx/>
                <a:ea typeface="微软雅黑" panose="020B0503020204020204" pitchFamily="34" charset="-122"/>
              </a:rPr>
              <a:t>营业支出</a:t>
            </a:r>
          </a:p>
          <a:p>
            <a:pPr marL="0" marR="0" lvl="0" indent="0" algn="l" defTabSz="914400" rtl="0" eaLnBrk="1" fontAlgn="auto" latinLnBrk="0" hangingPunct="1">
              <a:lnSpc>
                <a:spcPct val="100000"/>
              </a:lnSpc>
              <a:spcBef>
                <a:spcPts val="0"/>
              </a:spcBef>
              <a:spcAft>
                <a:spcPts val="0"/>
              </a:spcAft>
              <a:buClrTx/>
              <a:buSzTx/>
              <a:buFontTx/>
              <a:buNone/>
              <a:defRPr/>
            </a:pPr>
            <a:r>
              <a:rPr lang="en-US" altLang="zh-CN" sz="2000" b="1" dirty="0">
                <a:ln>
                  <a:noFill/>
                </a:ln>
                <a:solidFill>
                  <a:srgbClr val="C00000"/>
                </a:solidFill>
                <a:effectLst/>
                <a:uLnTx/>
                <a:uFillTx/>
                <a:ea typeface="微软雅黑" panose="020B0503020204020204" pitchFamily="34" charset="-122"/>
              </a:rPr>
              <a:t>【3</a:t>
            </a:r>
            <a:r>
              <a:rPr lang="zh-CN" altLang="en-US" sz="2000" b="1" dirty="0">
                <a:solidFill>
                  <a:srgbClr val="C00000"/>
                </a:solidFill>
                <a:ea typeface="微软雅黑" panose="020B0503020204020204" pitchFamily="34" charset="-122"/>
              </a:rPr>
              <a:t>表</a:t>
            </a:r>
            <a:r>
              <a:rPr lang="en-US" altLang="zh-CN" sz="2000" b="1" dirty="0">
                <a:ln>
                  <a:noFill/>
                </a:ln>
                <a:solidFill>
                  <a:srgbClr val="C00000"/>
                </a:solidFill>
                <a:effectLst/>
                <a:uLnTx/>
                <a:uFillTx/>
                <a:ea typeface="微软雅黑" panose="020B0503020204020204" pitchFamily="34" charset="-122"/>
              </a:rPr>
              <a:t>】</a:t>
            </a:r>
            <a:r>
              <a:rPr lang="zh-CN" altLang="en-US" sz="2000" b="1" dirty="0">
                <a:ln>
                  <a:noFill/>
                </a:ln>
                <a:solidFill>
                  <a:srgbClr val="C00000"/>
                </a:solidFill>
                <a:effectLst/>
                <a:uLnTx/>
                <a:uFillTx/>
                <a:ea typeface="微软雅黑" panose="020B0503020204020204" pitchFamily="34" charset="-122"/>
              </a:rPr>
              <a:t>中：   </a:t>
            </a:r>
            <a:r>
              <a:rPr lang="zh-CN" altLang="en-US" sz="2000" b="1" dirty="0">
                <a:ln>
                  <a:noFill/>
                </a:ln>
                <a:solidFill>
                  <a:srgbClr val="181717"/>
                </a:solidFill>
                <a:effectLst/>
                <a:uLnTx/>
                <a:uFillTx/>
                <a:ea typeface="微软雅黑" panose="020B0503020204020204" pitchFamily="34" charset="-122"/>
              </a:rPr>
              <a:t>营业利润</a:t>
            </a:r>
            <a:r>
              <a:rPr lang="en-US" altLang="zh-CN" sz="2000" b="1" dirty="0">
                <a:ln>
                  <a:noFill/>
                </a:ln>
                <a:solidFill>
                  <a:srgbClr val="181717"/>
                </a:solidFill>
                <a:effectLst/>
                <a:uLnTx/>
                <a:uFillTx/>
                <a:ea typeface="微软雅黑" panose="020B0503020204020204" pitchFamily="34" charset="-122"/>
              </a:rPr>
              <a:t>=</a:t>
            </a:r>
            <a:r>
              <a:rPr lang="zh-CN" altLang="en-US" sz="2000" b="1" dirty="0">
                <a:ln>
                  <a:noFill/>
                </a:ln>
                <a:solidFill>
                  <a:srgbClr val="181717"/>
                </a:solidFill>
                <a:effectLst/>
                <a:uLnTx/>
                <a:uFillTx/>
                <a:ea typeface="微软雅黑" panose="020B0503020204020204" pitchFamily="34" charset="-122"/>
              </a:rPr>
              <a:t>营业收入－营业成本－税金及附加－销售费用－管理费用－研发费用－财务费用＋信用减值损失＋资产减值损失＋公允价值变动收益＋资产处置收益＋投资收益＋净敞口套期收益＋其他收益</a:t>
            </a:r>
          </a:p>
        </p:txBody>
      </p:sp>
      <p:sp>
        <p:nvSpPr>
          <p:cNvPr id="5" name="文本框 4">
            <a:extLst>
              <a:ext uri="{FF2B5EF4-FFF2-40B4-BE49-F238E27FC236}">
                <a16:creationId xmlns:a16="http://schemas.microsoft.com/office/drawing/2014/main" id="{6AB5C558-1020-8EF1-8118-37D26884521B}"/>
              </a:ext>
            </a:extLst>
          </p:cNvPr>
          <p:cNvSpPr txBox="1"/>
          <p:nvPr/>
        </p:nvSpPr>
        <p:spPr>
          <a:xfrm>
            <a:off x="-18504" y="3936414"/>
            <a:ext cx="2872226" cy="400110"/>
          </a:xfrm>
          <a:prstGeom prst="rect">
            <a:avLst/>
          </a:prstGeom>
          <a:solidFill>
            <a:srgbClr val="C00000"/>
          </a:solidFill>
          <a:ln>
            <a:noFill/>
          </a:ln>
        </p:spPr>
        <p:txBody>
          <a:bodyPr wrap="square" rtlCol="0">
            <a:spAutoFit/>
          </a:bodyPr>
          <a:lstStyle/>
          <a:p>
            <a:pPr marL="0" marR="0" lvl="0" indent="0" defTabSz="914400" rtl="0" eaLnBrk="1" fontAlgn="auto" latinLnBrk="0" hangingPunct="1">
              <a:lnSpc>
                <a:spcPct val="100000"/>
              </a:lnSpc>
              <a:spcBef>
                <a:spcPts val="0"/>
              </a:spcBef>
              <a:spcAft>
                <a:spcPts val="0"/>
              </a:spcAft>
              <a:buClrTx/>
              <a:buSzTx/>
              <a:buFontTx/>
              <a:buNone/>
              <a:defRPr/>
            </a:pPr>
            <a:r>
              <a:rPr lang="zh-CN" altLang="en-US" sz="2000" dirty="0">
                <a:ln>
                  <a:solidFill>
                    <a:schemeClr val="bg1"/>
                  </a:solidFill>
                </a:ln>
                <a:solidFill>
                  <a:schemeClr val="bg1"/>
                </a:solidFill>
                <a:latin typeface="Arial" panose="020B0604020202020204" pitchFamily="34" charset="0"/>
                <a:ea typeface="微软雅黑" panose="020B0503020204020204" pitchFamily="34" charset="-122"/>
                <a:sym typeface="Wingdings" panose="05000000000000000000" charset="0"/>
              </a:rPr>
              <a:t></a:t>
            </a:r>
            <a:r>
              <a:rPr lang="en-US" altLang="zh-CN" sz="2000" dirty="0">
                <a:ln>
                  <a:solidFill>
                    <a:schemeClr val="bg1"/>
                  </a:solidFill>
                </a:ln>
                <a:solidFill>
                  <a:schemeClr val="bg1"/>
                </a:solidFill>
                <a:latin typeface="Arial" panose="020B0604020202020204" pitchFamily="34" charset="0"/>
                <a:ea typeface="微软雅黑" panose="020B0503020204020204" pitchFamily="34" charset="-122"/>
                <a:sym typeface="Wingdings" panose="05000000000000000000" charset="0"/>
              </a:rPr>
              <a:t>2.</a:t>
            </a:r>
            <a:r>
              <a:rPr lang="zh-CN" altLang="en-US" sz="2000" dirty="0">
                <a:ln>
                  <a:solidFill>
                    <a:schemeClr val="bg1"/>
                  </a:solidFill>
                </a:ln>
                <a:solidFill>
                  <a:schemeClr val="bg1"/>
                </a:solidFill>
                <a:latin typeface="Arial" panose="020B0604020202020204" pitchFamily="34" charset="0"/>
                <a:ea typeface="微软雅黑" panose="020B0503020204020204" pitchFamily="34" charset="-122"/>
                <a:sym typeface="Wingdings" panose="05000000000000000000" charset="0"/>
              </a:rPr>
              <a:t>审核公式</a:t>
            </a:r>
            <a:endParaRPr lang="zh-CN" altLang="en-US" sz="2000" dirty="0">
              <a:ln>
                <a:solidFill>
                  <a:schemeClr val="bg1"/>
                </a:solidFill>
              </a:ln>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9" name="文本框 8">
            <a:extLst>
              <a:ext uri="{FF2B5EF4-FFF2-40B4-BE49-F238E27FC236}">
                <a16:creationId xmlns:a16="http://schemas.microsoft.com/office/drawing/2014/main" id="{BFE4FF11-48B7-F546-2CC5-E28121B54387}"/>
              </a:ext>
            </a:extLst>
          </p:cNvPr>
          <p:cNvSpPr txBox="1"/>
          <p:nvPr/>
        </p:nvSpPr>
        <p:spPr>
          <a:xfrm>
            <a:off x="16421" y="4336524"/>
            <a:ext cx="12200890" cy="1938020"/>
          </a:xfrm>
          <a:prstGeom prst="rect">
            <a:avLst/>
          </a:prstGeom>
          <a:solidFill>
            <a:schemeClr val="bg2"/>
          </a:solidFill>
          <a:ln>
            <a:no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2000" b="1" noProof="0" dirty="0">
                <a:ln>
                  <a:noFill/>
                </a:ln>
                <a:solidFill>
                  <a:srgbClr val="C00000"/>
                </a:solidFill>
                <a:effectLst/>
                <a:uLnTx/>
                <a:uFillTx/>
                <a:latin typeface="Arial" panose="020B0604020202020204" pitchFamily="34" charset="0"/>
                <a:ea typeface="微软雅黑" panose="020B0503020204020204" pitchFamily="34" charset="-122"/>
                <a:sym typeface="Wingdings" panose="05000000000000000000" charset="0"/>
              </a:rPr>
              <a:t>“净敞口套期收益（损失以“－”号记）”、“信用减值损失（损失以“－”号记）”和“资产减值损失（损失以“－”号记）</a:t>
            </a:r>
            <a:r>
              <a:rPr lang="zh-CN" altLang="en-US" sz="2000" b="1" dirty="0">
                <a:ln>
                  <a:noFill/>
                </a:ln>
                <a:solidFill>
                  <a:srgbClr val="181717"/>
                </a:solidFill>
                <a:effectLst/>
                <a:uLnTx/>
                <a:uFillTx/>
                <a:ea typeface="微软雅黑" panose="020B0503020204020204" pitchFamily="34" charset="-122"/>
              </a:rPr>
              <a:t>指标修订后，相应的审核公式也会相应修订</a:t>
            </a:r>
            <a:endParaRPr lang="en-US" altLang="zh-CN" sz="2000" b="1" dirty="0">
              <a:ln>
                <a:noFill/>
              </a:ln>
              <a:solidFill>
                <a:srgbClr val="181717"/>
              </a:solidFill>
              <a:effectLst/>
              <a:uLnTx/>
              <a:uFillTx/>
              <a:ea typeface="微软雅黑" panose="020B0503020204020204" pitchFamily="34" charset="-122"/>
            </a:endParaRPr>
          </a:p>
          <a:p>
            <a:pPr marL="0" marR="0" lvl="0" indent="0" algn="l" defTabSz="914400" rtl="0" eaLnBrk="1" fontAlgn="auto" latinLnBrk="0" hangingPunct="1">
              <a:lnSpc>
                <a:spcPct val="100000"/>
              </a:lnSpc>
              <a:spcBef>
                <a:spcPts val="0"/>
              </a:spcBef>
              <a:spcAft>
                <a:spcPts val="0"/>
              </a:spcAft>
              <a:buClrTx/>
              <a:buSzTx/>
              <a:buFontTx/>
              <a:buNone/>
              <a:defRPr/>
            </a:pPr>
            <a:r>
              <a:rPr lang="en-US" altLang="zh-CN" sz="2000" b="1" dirty="0">
                <a:ln>
                  <a:noFill/>
                </a:ln>
                <a:solidFill>
                  <a:srgbClr val="C00000"/>
                </a:solidFill>
                <a:effectLst/>
                <a:uLnTx/>
                <a:uFillTx/>
                <a:ea typeface="微软雅黑" panose="020B0503020204020204" pitchFamily="34" charset="-122"/>
              </a:rPr>
              <a:t>【1</a:t>
            </a:r>
            <a:r>
              <a:rPr lang="zh-CN" altLang="en-US" sz="2000" b="1" dirty="0">
                <a:solidFill>
                  <a:srgbClr val="C00000"/>
                </a:solidFill>
                <a:ea typeface="微软雅黑" panose="020B0503020204020204" pitchFamily="34" charset="-122"/>
              </a:rPr>
              <a:t>表</a:t>
            </a:r>
            <a:r>
              <a:rPr lang="en-US" altLang="zh-CN" sz="2000" b="1" dirty="0">
                <a:ln>
                  <a:noFill/>
                </a:ln>
                <a:solidFill>
                  <a:srgbClr val="C00000"/>
                </a:solidFill>
                <a:effectLst/>
                <a:uLnTx/>
                <a:uFillTx/>
                <a:ea typeface="微软雅黑" panose="020B0503020204020204" pitchFamily="34" charset="-122"/>
              </a:rPr>
              <a:t>】</a:t>
            </a:r>
            <a:r>
              <a:rPr lang="zh-CN" altLang="en-US" sz="2000" b="1" dirty="0">
                <a:ln>
                  <a:noFill/>
                </a:ln>
                <a:solidFill>
                  <a:srgbClr val="C00000"/>
                </a:solidFill>
                <a:effectLst/>
                <a:uLnTx/>
                <a:uFillTx/>
                <a:ea typeface="微软雅黑" panose="020B0503020204020204" pitchFamily="34" charset="-122"/>
              </a:rPr>
              <a:t>中：</a:t>
            </a:r>
            <a:endParaRPr lang="en-US" altLang="zh-CN" sz="2000" b="1" dirty="0">
              <a:ln>
                <a:noFill/>
              </a:ln>
              <a:solidFill>
                <a:srgbClr val="C00000"/>
              </a:solidFill>
              <a:effectLst/>
              <a:uLnTx/>
              <a:uFillTx/>
              <a:ea typeface="微软雅黑" panose="020B0503020204020204" pitchFamily="34" charset="-122"/>
            </a:endParaRPr>
          </a:p>
          <a:p>
            <a:pPr marL="0" marR="0" lvl="0" indent="0" algn="l" defTabSz="914400" rtl="0" eaLnBrk="1" fontAlgn="auto" latinLnBrk="0" hangingPunct="1">
              <a:lnSpc>
                <a:spcPct val="100000"/>
              </a:lnSpc>
              <a:spcBef>
                <a:spcPts val="0"/>
              </a:spcBef>
              <a:spcAft>
                <a:spcPts val="0"/>
              </a:spcAft>
              <a:buClrTx/>
              <a:buSzTx/>
              <a:buFontTx/>
              <a:buNone/>
              <a:defRPr/>
            </a:pPr>
            <a:r>
              <a:rPr lang="zh-CN" altLang="en-US" sz="2000" b="1" dirty="0">
                <a:solidFill>
                  <a:srgbClr val="C00000"/>
                </a:solidFill>
                <a:ea typeface="微软雅黑" panose="020B0503020204020204" pitchFamily="34" charset="-122"/>
              </a:rPr>
              <a:t>             营业收入</a:t>
            </a:r>
            <a:r>
              <a:rPr lang="zh-CN" altLang="en-US" sz="2000" b="1" dirty="0">
                <a:solidFill>
                  <a:srgbClr val="181717"/>
                </a:solidFill>
                <a:ea typeface="微软雅黑" panose="020B0503020204020204" pitchFamily="34" charset="-122"/>
              </a:rPr>
              <a:t>＝利息净收入＋手续费及佣金净收入＋投资收益＋</a:t>
            </a:r>
            <a:r>
              <a:rPr lang="zh-CN" altLang="en-US" sz="2000" b="1" dirty="0">
                <a:solidFill>
                  <a:srgbClr val="C00000"/>
                </a:solidFill>
                <a:ea typeface="微软雅黑" panose="020B0503020204020204" pitchFamily="34" charset="-122"/>
              </a:rPr>
              <a:t>净敞口套期收益</a:t>
            </a:r>
            <a:r>
              <a:rPr lang="zh-CN" altLang="en-US" sz="2000" b="1" dirty="0">
                <a:solidFill>
                  <a:srgbClr val="181717"/>
                </a:solidFill>
                <a:ea typeface="微软雅黑" panose="020B0503020204020204" pitchFamily="34" charset="-122"/>
              </a:rPr>
              <a:t>＋公允价值变动收益＋资产处置收益＋汇兑收益＋其他收益＋其他业务收入</a:t>
            </a:r>
            <a:endParaRPr lang="en-US" altLang="zh-CN" sz="2000" b="1" dirty="0">
              <a:solidFill>
                <a:srgbClr val="181717"/>
              </a:solidFill>
              <a:ea typeface="微软雅黑" panose="020B0503020204020204" pitchFamily="34" charset="-122"/>
            </a:endParaRPr>
          </a:p>
          <a:p>
            <a:pPr marL="0" marR="0" lvl="0" indent="0" algn="l" defTabSz="914400" rtl="0" eaLnBrk="1" fontAlgn="auto" latinLnBrk="0" hangingPunct="1">
              <a:lnSpc>
                <a:spcPct val="100000"/>
              </a:lnSpc>
              <a:spcBef>
                <a:spcPts val="0"/>
              </a:spcBef>
              <a:spcAft>
                <a:spcPts val="0"/>
              </a:spcAft>
              <a:buClrTx/>
              <a:buSzTx/>
              <a:buFontTx/>
              <a:buNone/>
              <a:defRPr/>
            </a:pPr>
            <a:r>
              <a:rPr lang="zh-CN" altLang="en-US" sz="2000" b="1" dirty="0">
                <a:solidFill>
                  <a:srgbClr val="181717"/>
                </a:solidFill>
                <a:ea typeface="微软雅黑" panose="020B0503020204020204" pitchFamily="34" charset="-122"/>
              </a:rPr>
              <a:t>             </a:t>
            </a:r>
            <a:r>
              <a:rPr lang="zh-CN" altLang="en-US" sz="2000" b="1" dirty="0">
                <a:solidFill>
                  <a:srgbClr val="C00000"/>
                </a:solidFill>
                <a:ea typeface="微软雅黑" panose="020B0503020204020204" pitchFamily="34" charset="-122"/>
              </a:rPr>
              <a:t>营业支出</a:t>
            </a:r>
            <a:r>
              <a:rPr lang="zh-CN" altLang="en-US" sz="2000" b="1" dirty="0">
                <a:solidFill>
                  <a:srgbClr val="181717"/>
                </a:solidFill>
                <a:ea typeface="微软雅黑" panose="020B0503020204020204" pitchFamily="34" charset="-122"/>
              </a:rPr>
              <a:t>＝税金及附加＋业务及管理费＋研发费用＋其他业务支出</a:t>
            </a:r>
          </a:p>
        </p:txBody>
      </p:sp>
    </p:spTree>
    <p:extLst>
      <p:ext uri="{BB962C8B-B14F-4D97-AF65-F5344CB8AC3E}">
        <p14:creationId xmlns:p14="http://schemas.microsoft.com/office/powerpoint/2010/main" val="418099233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9" name="图片 17"/>
          <p:cNvPicPr>
            <a:picLocks noChangeAspect="1"/>
          </p:cNvPicPr>
          <p:nvPr/>
        </p:nvPicPr>
        <p:blipFill>
          <a:blip r:embed="rId2"/>
          <a:stretch>
            <a:fillRect/>
          </a:stretch>
        </p:blipFill>
        <p:spPr>
          <a:xfrm>
            <a:off x="8610600" y="0"/>
            <a:ext cx="3581400" cy="1006475"/>
          </a:xfrm>
          <a:prstGeom prst="rect">
            <a:avLst/>
          </a:prstGeom>
          <a:noFill/>
          <a:ln w="9525">
            <a:noFill/>
          </a:ln>
        </p:spPr>
      </p:pic>
      <p:sp>
        <p:nvSpPr>
          <p:cNvPr id="25" name="矩形 24"/>
          <p:cNvSpPr/>
          <p:nvPr/>
        </p:nvSpPr>
        <p:spPr>
          <a:xfrm>
            <a:off x="0" y="6724650"/>
            <a:ext cx="12192000" cy="133350"/>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pic>
        <p:nvPicPr>
          <p:cNvPr id="7" name="图片 6" descr="五经普LOGO透明底（长）"/>
          <p:cNvPicPr>
            <a:picLocks noChangeAspect="1"/>
          </p:cNvPicPr>
          <p:nvPr/>
        </p:nvPicPr>
        <p:blipFill>
          <a:blip r:embed="rId3" cstate="print"/>
          <a:srcRect r="77058"/>
          <a:stretch>
            <a:fillRect/>
          </a:stretch>
        </p:blipFill>
        <p:spPr>
          <a:xfrm>
            <a:off x="-76200" y="-225425"/>
            <a:ext cx="847725" cy="1155065"/>
          </a:xfrm>
          <a:prstGeom prst="rect">
            <a:avLst/>
          </a:prstGeom>
        </p:spPr>
      </p:pic>
      <p:cxnSp>
        <p:nvCxnSpPr>
          <p:cNvPr id="8" name="直接连接符 7"/>
          <p:cNvCxnSpPr/>
          <p:nvPr/>
        </p:nvCxnSpPr>
        <p:spPr>
          <a:xfrm>
            <a:off x="0" y="696913"/>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sp>
        <p:nvSpPr>
          <p:cNvPr id="6" name="灯片编号占位符 5"/>
          <p:cNvSpPr>
            <a:spLocks noGrp="1"/>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t>18</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32" name="圆角矩形 144">
            <a:extLst>
              <a:ext uri="{FF2B5EF4-FFF2-40B4-BE49-F238E27FC236}">
                <a16:creationId xmlns:a16="http://schemas.microsoft.com/office/drawing/2014/main" id="{AD695BD5-00AA-1FEA-0F06-889AD4113D0D}"/>
              </a:ext>
            </a:extLst>
          </p:cNvPr>
          <p:cNvSpPr/>
          <p:nvPr/>
        </p:nvSpPr>
        <p:spPr>
          <a:xfrm>
            <a:off x="771524" y="119063"/>
            <a:ext cx="11420475" cy="462915"/>
          </a:xfrm>
          <a:prstGeom prst="roundRect">
            <a:avLst/>
          </a:prstGeom>
          <a:solidFill>
            <a:srgbClr val="256B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en-US" altLang="zh-CN" sz="2400" b="1" dirty="0">
                <a:solidFill>
                  <a:schemeClr val="bg1"/>
                </a:solidFill>
                <a:latin typeface="微软雅黑" panose="020B0503020204020204" pitchFamily="34" charset="-122"/>
                <a:ea typeface="微软雅黑" panose="020B0503020204020204" pitchFamily="34" charset="-122"/>
                <a:cs typeface="宋体" pitchFamily="2" charset="-122"/>
              </a:rPr>
              <a:t>2023</a:t>
            </a:r>
            <a:r>
              <a:rPr lang="zh-CN" altLang="en-US" sz="2400" b="1" dirty="0">
                <a:solidFill>
                  <a:schemeClr val="bg1"/>
                </a:solidFill>
                <a:latin typeface="微软雅黑" panose="020B0503020204020204" pitchFamily="34" charset="-122"/>
                <a:ea typeface="微软雅黑" panose="020B0503020204020204" pitchFamily="34" charset="-122"/>
                <a:cs typeface="宋体" pitchFamily="2" charset="-122"/>
              </a:rPr>
              <a:t>年</a:t>
            </a:r>
            <a:r>
              <a:rPr lang="en-US" altLang="zh-CN" sz="2400" b="1" dirty="0">
                <a:solidFill>
                  <a:schemeClr val="bg1"/>
                </a:solidFill>
                <a:latin typeface="微软雅黑" panose="020B0503020204020204" pitchFamily="34" charset="-122"/>
                <a:ea typeface="微软雅黑" panose="020B0503020204020204" pitchFamily="34" charset="-122"/>
                <a:cs typeface="宋体" pitchFamily="2" charset="-122"/>
              </a:rPr>
              <a:t>12</a:t>
            </a:r>
            <a:r>
              <a:rPr lang="zh-CN" altLang="en-US" sz="2400" b="1" dirty="0">
                <a:solidFill>
                  <a:schemeClr val="bg1"/>
                </a:solidFill>
                <a:latin typeface="微软雅黑" panose="020B0503020204020204" pitchFamily="34" charset="-122"/>
                <a:ea typeface="微软雅黑" panose="020B0503020204020204" pitchFamily="34" charset="-122"/>
                <a:cs typeface="宋体" pitchFamily="2" charset="-122"/>
              </a:rPr>
              <a:t>月定报财务状况</a:t>
            </a:r>
          </a:p>
        </p:txBody>
      </p:sp>
      <p:sp>
        <p:nvSpPr>
          <p:cNvPr id="28" name="圆角矩形 144">
            <a:extLst>
              <a:ext uri="{FF2B5EF4-FFF2-40B4-BE49-F238E27FC236}">
                <a16:creationId xmlns:a16="http://schemas.microsoft.com/office/drawing/2014/main" id="{65F0CE8E-C240-7DAD-ACDF-D0DE454580F6}"/>
              </a:ext>
            </a:extLst>
          </p:cNvPr>
          <p:cNvSpPr/>
          <p:nvPr/>
        </p:nvSpPr>
        <p:spPr>
          <a:xfrm>
            <a:off x="24044" y="919480"/>
            <a:ext cx="12184377" cy="462915"/>
          </a:xfrm>
          <a:prstGeom prst="roundRect">
            <a:avLst/>
          </a:prstGeom>
          <a:solidFill>
            <a:srgbClr val="256B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sz="2400" b="1" dirty="0">
                <a:solidFill>
                  <a:schemeClr val="bg1"/>
                </a:solidFill>
                <a:latin typeface="微软雅黑" panose="020B0503020204020204" pitchFamily="34" charset="-122"/>
                <a:ea typeface="微软雅黑" panose="020B0503020204020204" pitchFamily="34" charset="-122"/>
                <a:cs typeface="宋体" pitchFamily="2" charset="-122"/>
              </a:rPr>
              <a:t>资产负债、利润部分</a:t>
            </a:r>
            <a:endParaRPr lang="en-US" altLang="zh-CN" sz="2400" b="1" dirty="0">
              <a:solidFill>
                <a:schemeClr val="bg1"/>
              </a:solidFill>
              <a:latin typeface="微软雅黑" panose="020B0503020204020204" pitchFamily="34" charset="-122"/>
              <a:ea typeface="微软雅黑" panose="020B0503020204020204" pitchFamily="34" charset="-122"/>
              <a:cs typeface="宋体" pitchFamily="2" charset="-122"/>
            </a:endParaRPr>
          </a:p>
        </p:txBody>
      </p:sp>
      <p:sp>
        <p:nvSpPr>
          <p:cNvPr id="2" name="圆角矩形 144">
            <a:extLst>
              <a:ext uri="{FF2B5EF4-FFF2-40B4-BE49-F238E27FC236}">
                <a16:creationId xmlns:a16="http://schemas.microsoft.com/office/drawing/2014/main" id="{607A8EBC-78B0-FF61-995A-278401DAEAF4}"/>
              </a:ext>
            </a:extLst>
          </p:cNvPr>
          <p:cNvSpPr/>
          <p:nvPr/>
        </p:nvSpPr>
        <p:spPr>
          <a:xfrm>
            <a:off x="-636" y="1525973"/>
            <a:ext cx="12192635" cy="474345"/>
          </a:xfrm>
          <a:prstGeom prst="roundRect">
            <a:avLst/>
          </a:prstGeom>
          <a:solidFill>
            <a:srgbClr val="256B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sz="2400" b="1" dirty="0">
                <a:solidFill>
                  <a:schemeClr val="bg1"/>
                </a:solidFill>
                <a:latin typeface="微软雅黑" panose="020B0503020204020204" pitchFamily="34" charset="-122"/>
                <a:ea typeface="微软雅黑" panose="020B0503020204020204" pitchFamily="34" charset="-122"/>
                <a:cs typeface="宋体" pitchFamily="2" charset="-122"/>
              </a:rPr>
              <a:t>需要注意的平衡关系</a:t>
            </a:r>
          </a:p>
        </p:txBody>
      </p:sp>
      <p:sp>
        <p:nvSpPr>
          <p:cNvPr id="3" name="文本框 2">
            <a:extLst>
              <a:ext uri="{FF2B5EF4-FFF2-40B4-BE49-F238E27FC236}">
                <a16:creationId xmlns:a16="http://schemas.microsoft.com/office/drawing/2014/main" id="{BA899D83-2D3A-55FF-A0DB-46D5E40C399E}"/>
              </a:ext>
            </a:extLst>
          </p:cNvPr>
          <p:cNvSpPr txBox="1"/>
          <p:nvPr/>
        </p:nvSpPr>
        <p:spPr>
          <a:xfrm>
            <a:off x="24044" y="2143896"/>
            <a:ext cx="2872226" cy="400110"/>
          </a:xfrm>
          <a:prstGeom prst="rect">
            <a:avLst/>
          </a:prstGeom>
          <a:solidFill>
            <a:srgbClr val="C00000"/>
          </a:solidFill>
          <a:ln>
            <a:noFill/>
          </a:ln>
        </p:spPr>
        <p:txBody>
          <a:bodyPr wrap="square" rtlCol="0">
            <a:spAutoFit/>
          </a:bodyPr>
          <a:lstStyle/>
          <a:p>
            <a:pPr marL="0" marR="0" lvl="0" indent="0" defTabSz="914400" rtl="0" eaLnBrk="1" fontAlgn="auto" latinLnBrk="0" hangingPunct="1">
              <a:lnSpc>
                <a:spcPct val="100000"/>
              </a:lnSpc>
              <a:spcBef>
                <a:spcPts val="0"/>
              </a:spcBef>
              <a:spcAft>
                <a:spcPts val="0"/>
              </a:spcAft>
              <a:buClrTx/>
              <a:buSzTx/>
              <a:buFontTx/>
              <a:buNone/>
              <a:defRPr/>
            </a:pPr>
            <a:r>
              <a:rPr lang="zh-CN" altLang="en-US" sz="2000" dirty="0">
                <a:ln>
                  <a:solidFill>
                    <a:schemeClr val="bg1"/>
                  </a:solidFill>
                </a:ln>
                <a:solidFill>
                  <a:schemeClr val="bg1"/>
                </a:solidFill>
                <a:latin typeface="Arial" panose="020B0604020202020204" pitchFamily="34" charset="0"/>
                <a:ea typeface="微软雅黑" panose="020B0503020204020204" pitchFamily="34" charset="-122"/>
                <a:sym typeface="Wingdings" panose="05000000000000000000" charset="0"/>
              </a:rPr>
              <a:t></a:t>
            </a:r>
            <a:r>
              <a:rPr lang="en-US" altLang="zh-CN" sz="2000" dirty="0">
                <a:ln>
                  <a:solidFill>
                    <a:schemeClr val="bg1"/>
                  </a:solidFill>
                </a:ln>
                <a:solidFill>
                  <a:schemeClr val="bg1"/>
                </a:solidFill>
                <a:latin typeface="Arial" panose="020B0604020202020204" pitchFamily="34" charset="0"/>
                <a:ea typeface="微软雅黑" panose="020B0503020204020204" pitchFamily="34" charset="-122"/>
                <a:sym typeface="Wingdings" panose="05000000000000000000" charset="0"/>
              </a:rPr>
              <a:t>2.</a:t>
            </a:r>
            <a:r>
              <a:rPr lang="zh-CN" altLang="en-US" sz="2000" dirty="0">
                <a:ln>
                  <a:solidFill>
                    <a:schemeClr val="bg1"/>
                  </a:solidFill>
                </a:ln>
                <a:solidFill>
                  <a:schemeClr val="bg1"/>
                </a:solidFill>
                <a:latin typeface="Arial" panose="020B0604020202020204" pitchFamily="34" charset="0"/>
                <a:ea typeface="微软雅黑" panose="020B0503020204020204" pitchFamily="34" charset="-122"/>
                <a:sym typeface="Wingdings" panose="05000000000000000000" charset="0"/>
              </a:rPr>
              <a:t>审核公式</a:t>
            </a:r>
            <a:endParaRPr lang="zh-CN" altLang="en-US" sz="2000" dirty="0">
              <a:ln>
                <a:solidFill>
                  <a:schemeClr val="bg1"/>
                </a:solidFill>
              </a:ln>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4" name="文本框 3">
            <a:extLst>
              <a:ext uri="{FF2B5EF4-FFF2-40B4-BE49-F238E27FC236}">
                <a16:creationId xmlns:a16="http://schemas.microsoft.com/office/drawing/2014/main" id="{22E30E5F-51FA-82AB-7352-DC24E719C4E5}"/>
              </a:ext>
            </a:extLst>
          </p:cNvPr>
          <p:cNvSpPr txBox="1"/>
          <p:nvPr/>
        </p:nvSpPr>
        <p:spPr>
          <a:xfrm>
            <a:off x="29343" y="2540138"/>
            <a:ext cx="12200890" cy="3476625"/>
          </a:xfrm>
          <a:prstGeom prst="rect">
            <a:avLst/>
          </a:prstGeom>
          <a:solidFill>
            <a:schemeClr val="bg2"/>
          </a:solidFill>
          <a:ln>
            <a:no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2000" b="1" noProof="0" dirty="0">
                <a:ln>
                  <a:noFill/>
                </a:ln>
                <a:solidFill>
                  <a:srgbClr val="C00000"/>
                </a:solidFill>
                <a:effectLst/>
                <a:uLnTx/>
                <a:uFillTx/>
                <a:latin typeface="Arial" panose="020B0604020202020204" pitchFamily="34" charset="0"/>
                <a:ea typeface="微软雅黑" panose="020B0503020204020204" pitchFamily="34" charset="-122"/>
                <a:sym typeface="Wingdings" panose="05000000000000000000" charset="0"/>
              </a:rPr>
              <a:t>“净敞口套期收益（损失以“－”号记）”、“信用减值损失（损失以“－”号记）”和“资产减值损失（损失以“－”号记）</a:t>
            </a:r>
            <a:r>
              <a:rPr lang="zh-CN" altLang="en-US" sz="2000" b="1" dirty="0">
                <a:ln>
                  <a:noFill/>
                </a:ln>
                <a:solidFill>
                  <a:srgbClr val="181717"/>
                </a:solidFill>
                <a:effectLst/>
                <a:uLnTx/>
                <a:uFillTx/>
                <a:ea typeface="微软雅黑" panose="020B0503020204020204" pitchFamily="34" charset="-122"/>
                <a:sym typeface="+mn-ea"/>
              </a:rPr>
              <a:t>指标修订后，相应的审核公式也会相应修订</a:t>
            </a:r>
          </a:p>
          <a:p>
            <a:pPr marL="0" marR="0" lvl="0" indent="0" algn="l" defTabSz="914400" rtl="0" eaLnBrk="1" fontAlgn="auto" latinLnBrk="0" hangingPunct="1">
              <a:lnSpc>
                <a:spcPct val="100000"/>
              </a:lnSpc>
              <a:spcBef>
                <a:spcPts val="0"/>
              </a:spcBef>
              <a:spcAft>
                <a:spcPts val="0"/>
              </a:spcAft>
              <a:buClrTx/>
              <a:buSzTx/>
              <a:buFontTx/>
              <a:buNone/>
              <a:defRPr/>
            </a:pPr>
            <a:r>
              <a:rPr lang="en-US" altLang="zh-CN" sz="2000" b="1" dirty="0">
                <a:ln>
                  <a:noFill/>
                </a:ln>
                <a:solidFill>
                  <a:srgbClr val="C00000"/>
                </a:solidFill>
                <a:effectLst/>
                <a:uLnTx/>
                <a:uFillTx/>
                <a:ea typeface="微软雅黑" panose="020B0503020204020204" pitchFamily="34" charset="-122"/>
              </a:rPr>
              <a:t>【2</a:t>
            </a:r>
            <a:r>
              <a:rPr lang="zh-CN" altLang="en-US" sz="2000" b="1" dirty="0">
                <a:solidFill>
                  <a:srgbClr val="C00000"/>
                </a:solidFill>
                <a:ea typeface="微软雅黑" panose="020B0503020204020204" pitchFamily="34" charset="-122"/>
              </a:rPr>
              <a:t>表</a:t>
            </a:r>
            <a:r>
              <a:rPr lang="en-US" altLang="zh-CN" sz="2000" b="1" dirty="0">
                <a:ln>
                  <a:noFill/>
                </a:ln>
                <a:solidFill>
                  <a:srgbClr val="C00000"/>
                </a:solidFill>
                <a:effectLst/>
                <a:uLnTx/>
                <a:uFillTx/>
                <a:ea typeface="微软雅黑" panose="020B0503020204020204" pitchFamily="34" charset="-122"/>
              </a:rPr>
              <a:t>】</a:t>
            </a:r>
            <a:r>
              <a:rPr lang="zh-CN" altLang="en-US" sz="2000" b="1" dirty="0">
                <a:ln>
                  <a:noFill/>
                </a:ln>
                <a:solidFill>
                  <a:srgbClr val="C00000"/>
                </a:solidFill>
                <a:effectLst/>
                <a:uLnTx/>
                <a:uFillTx/>
                <a:ea typeface="微软雅黑" panose="020B0503020204020204" pitchFamily="34" charset="-122"/>
              </a:rPr>
              <a:t>中：</a:t>
            </a:r>
            <a:endParaRPr lang="en-US" altLang="zh-CN" sz="2000" b="1" dirty="0">
              <a:ln>
                <a:noFill/>
              </a:ln>
              <a:solidFill>
                <a:srgbClr val="C00000"/>
              </a:solidFill>
              <a:effectLst/>
              <a:uLnTx/>
              <a:uFillTx/>
              <a:ea typeface="微软雅黑" panose="020B0503020204020204" pitchFamily="34" charset="-122"/>
            </a:endParaRPr>
          </a:p>
          <a:p>
            <a:pPr marL="0" marR="0" lvl="0" indent="0" algn="l" defTabSz="914400" rtl="0" eaLnBrk="1" fontAlgn="auto" latinLnBrk="0" hangingPunct="1">
              <a:lnSpc>
                <a:spcPct val="100000"/>
              </a:lnSpc>
              <a:spcBef>
                <a:spcPts val="0"/>
              </a:spcBef>
              <a:spcAft>
                <a:spcPts val="0"/>
              </a:spcAft>
              <a:buClrTx/>
              <a:buSzTx/>
              <a:buFontTx/>
              <a:buNone/>
              <a:defRPr/>
            </a:pPr>
            <a:r>
              <a:rPr lang="zh-CN" altLang="en-US" sz="2000" b="1" dirty="0">
                <a:solidFill>
                  <a:srgbClr val="C00000"/>
                </a:solidFill>
                <a:ea typeface="微软雅黑" panose="020B0503020204020204" pitchFamily="34" charset="-122"/>
              </a:rPr>
              <a:t>            营业收入</a:t>
            </a:r>
            <a:r>
              <a:rPr lang="zh-CN" altLang="en-US" sz="2000" b="1" dirty="0">
                <a:solidFill>
                  <a:srgbClr val="181717"/>
                </a:solidFill>
                <a:ea typeface="微软雅黑" panose="020B0503020204020204" pitchFamily="34" charset="-122"/>
              </a:rPr>
              <a:t>＝已赚保费＋投资收益＋</a:t>
            </a:r>
            <a:r>
              <a:rPr lang="zh-CN" altLang="en-US" sz="2000" b="1" dirty="0">
                <a:solidFill>
                  <a:srgbClr val="C00000"/>
                </a:solidFill>
                <a:ea typeface="微软雅黑" panose="020B0503020204020204" pitchFamily="34" charset="-122"/>
              </a:rPr>
              <a:t>净敞口套期收益</a:t>
            </a:r>
            <a:r>
              <a:rPr lang="zh-CN" altLang="en-US" sz="2000" b="1" dirty="0">
                <a:solidFill>
                  <a:srgbClr val="181717"/>
                </a:solidFill>
                <a:ea typeface="微软雅黑" panose="020B0503020204020204" pitchFamily="34" charset="-122"/>
              </a:rPr>
              <a:t>＋公允价值变动收益＋资产处置收益＋汇兑收益＋其他收益＋其他业务收入</a:t>
            </a:r>
            <a:endParaRPr lang="en-US" altLang="zh-CN" sz="2000" b="1" dirty="0">
              <a:solidFill>
                <a:srgbClr val="181717"/>
              </a:solidFill>
              <a:ea typeface="微软雅黑" panose="020B0503020204020204" pitchFamily="34" charset="-122"/>
            </a:endParaRPr>
          </a:p>
          <a:p>
            <a:pPr marL="0" marR="0" lvl="0" indent="0" algn="l" defTabSz="914400" rtl="0" eaLnBrk="1" fontAlgn="auto" latinLnBrk="0" hangingPunct="1">
              <a:lnSpc>
                <a:spcPct val="100000"/>
              </a:lnSpc>
              <a:spcBef>
                <a:spcPts val="0"/>
              </a:spcBef>
              <a:spcAft>
                <a:spcPts val="0"/>
              </a:spcAft>
              <a:buClrTx/>
              <a:buSzTx/>
              <a:buFontTx/>
              <a:buNone/>
              <a:defRPr/>
            </a:pPr>
            <a:r>
              <a:rPr lang="zh-CN" altLang="en-US" sz="2000" b="1" dirty="0">
                <a:solidFill>
                  <a:srgbClr val="181717"/>
                </a:solidFill>
                <a:ea typeface="微软雅黑" panose="020B0503020204020204" pitchFamily="34" charset="-122"/>
              </a:rPr>
              <a:t>            </a:t>
            </a:r>
            <a:r>
              <a:rPr lang="zh-CN" altLang="en-US" sz="2000" b="1" dirty="0">
                <a:solidFill>
                  <a:srgbClr val="C00000"/>
                </a:solidFill>
                <a:ea typeface="微软雅黑" panose="020B0503020204020204" pitchFamily="34" charset="-122"/>
              </a:rPr>
              <a:t>营业支出</a:t>
            </a:r>
            <a:r>
              <a:rPr lang="zh-CN" altLang="en-US" sz="2000" b="1" dirty="0">
                <a:solidFill>
                  <a:srgbClr val="181717"/>
                </a:solidFill>
                <a:ea typeface="微软雅黑" panose="020B0503020204020204" pitchFamily="34" charset="-122"/>
              </a:rPr>
              <a:t>＝赔付支出－摊回赔付支出＋提取保险责任准备金－摊回保险责任准备金＋手续费及佣金支出＋分保费用＋退保金＋保单红利支出＋税金及附加＋业务及管理费－摊回分保费用＋研发费用＋其他业务支出</a:t>
            </a:r>
            <a:endParaRPr lang="en-US" altLang="zh-CN" sz="2000" b="1" dirty="0">
              <a:solidFill>
                <a:srgbClr val="181717"/>
              </a:solidFill>
              <a:ea typeface="微软雅黑" panose="020B0503020204020204" pitchFamily="34" charset="-122"/>
            </a:endParaRPr>
          </a:p>
          <a:p>
            <a:pPr>
              <a:defRPr/>
            </a:pPr>
            <a:r>
              <a:rPr lang="en-US" altLang="zh-CN" sz="2000" b="1" dirty="0">
                <a:ln>
                  <a:noFill/>
                </a:ln>
                <a:solidFill>
                  <a:srgbClr val="C00000"/>
                </a:solidFill>
                <a:effectLst/>
                <a:uLnTx/>
                <a:uFillTx/>
                <a:ea typeface="微软雅黑" panose="020B0503020204020204" pitchFamily="34" charset="-122"/>
              </a:rPr>
              <a:t>【3</a:t>
            </a:r>
            <a:r>
              <a:rPr lang="zh-CN" altLang="en-US" sz="2000" b="1" dirty="0">
                <a:solidFill>
                  <a:srgbClr val="C00000"/>
                </a:solidFill>
                <a:ea typeface="微软雅黑" panose="020B0503020204020204" pitchFamily="34" charset="-122"/>
              </a:rPr>
              <a:t>表</a:t>
            </a:r>
            <a:r>
              <a:rPr lang="en-US" altLang="zh-CN" sz="2000" b="1" dirty="0">
                <a:ln>
                  <a:noFill/>
                </a:ln>
                <a:solidFill>
                  <a:srgbClr val="C00000"/>
                </a:solidFill>
                <a:effectLst/>
                <a:uLnTx/>
                <a:uFillTx/>
                <a:ea typeface="微软雅黑" panose="020B0503020204020204" pitchFamily="34" charset="-122"/>
              </a:rPr>
              <a:t>】</a:t>
            </a:r>
            <a:r>
              <a:rPr lang="zh-CN" altLang="en-US" sz="2000" b="1" dirty="0">
                <a:ln>
                  <a:noFill/>
                </a:ln>
                <a:solidFill>
                  <a:srgbClr val="C00000"/>
                </a:solidFill>
                <a:effectLst/>
                <a:uLnTx/>
                <a:uFillTx/>
                <a:ea typeface="微软雅黑" panose="020B0503020204020204" pitchFamily="34" charset="-122"/>
              </a:rPr>
              <a:t>中：</a:t>
            </a:r>
            <a:endParaRPr lang="en-US" altLang="zh-CN" sz="2000" b="1" dirty="0">
              <a:ln>
                <a:noFill/>
              </a:ln>
              <a:solidFill>
                <a:srgbClr val="C00000"/>
              </a:solidFill>
              <a:effectLst/>
              <a:uLnTx/>
              <a:uFillTx/>
              <a:ea typeface="微软雅黑" panose="020B0503020204020204" pitchFamily="34" charset="-122"/>
            </a:endParaRPr>
          </a:p>
          <a:p>
            <a:pPr marL="0" marR="0" lvl="0" indent="0" algn="l" defTabSz="914400" rtl="0" eaLnBrk="1" fontAlgn="auto" latinLnBrk="0" hangingPunct="1">
              <a:lnSpc>
                <a:spcPct val="100000"/>
              </a:lnSpc>
              <a:spcBef>
                <a:spcPts val="0"/>
              </a:spcBef>
              <a:spcAft>
                <a:spcPts val="0"/>
              </a:spcAft>
              <a:buClrTx/>
              <a:buSzTx/>
              <a:buFontTx/>
              <a:buNone/>
              <a:defRPr/>
            </a:pPr>
            <a:r>
              <a:rPr lang="zh-CN" altLang="en-US" sz="2000" b="1" dirty="0">
                <a:solidFill>
                  <a:srgbClr val="181717"/>
                </a:solidFill>
                <a:ea typeface="微软雅黑" panose="020B0503020204020204" pitchFamily="34" charset="-122"/>
              </a:rPr>
              <a:t>           </a:t>
            </a:r>
            <a:r>
              <a:rPr lang="zh-CN" altLang="en-US" sz="2000" b="1" dirty="0">
                <a:solidFill>
                  <a:srgbClr val="C00000"/>
                </a:solidFill>
                <a:ea typeface="微软雅黑" panose="020B0503020204020204" pitchFamily="34" charset="-122"/>
              </a:rPr>
              <a:t>营业利润</a:t>
            </a:r>
            <a:r>
              <a:rPr lang="en-US" altLang="zh-CN" sz="2000" b="1" dirty="0">
                <a:solidFill>
                  <a:srgbClr val="181717"/>
                </a:solidFill>
                <a:ea typeface="微软雅黑" panose="020B0503020204020204" pitchFamily="34" charset="-122"/>
              </a:rPr>
              <a:t>=</a:t>
            </a:r>
            <a:r>
              <a:rPr lang="zh-CN" altLang="en-US" sz="2000" b="1" dirty="0">
                <a:solidFill>
                  <a:srgbClr val="181717"/>
                </a:solidFill>
                <a:ea typeface="微软雅黑" panose="020B0503020204020204" pitchFamily="34" charset="-122"/>
              </a:rPr>
              <a:t>营业收入－营业成本－税金及附加－销售费用－管理费用－研发费用－财务费用＋</a:t>
            </a:r>
            <a:r>
              <a:rPr lang="zh-CN" altLang="en-US" sz="2000" b="1" dirty="0">
                <a:solidFill>
                  <a:srgbClr val="C00000"/>
                </a:solidFill>
                <a:ea typeface="微软雅黑" panose="020B0503020204020204" pitchFamily="34" charset="-122"/>
              </a:rPr>
              <a:t>信用减值损失＋资产减值损失</a:t>
            </a:r>
            <a:r>
              <a:rPr lang="zh-CN" altLang="en-US" sz="2000" b="1" dirty="0">
                <a:solidFill>
                  <a:srgbClr val="181717"/>
                </a:solidFill>
                <a:ea typeface="微软雅黑" panose="020B0503020204020204" pitchFamily="34" charset="-122"/>
              </a:rPr>
              <a:t>＋公允价值变动收益＋资产处置收益＋投资收益＋</a:t>
            </a:r>
            <a:r>
              <a:rPr lang="zh-CN" altLang="en-US" sz="2000" b="1" dirty="0">
                <a:solidFill>
                  <a:srgbClr val="C00000"/>
                </a:solidFill>
                <a:ea typeface="微软雅黑" panose="020B0503020204020204" pitchFamily="34" charset="-122"/>
              </a:rPr>
              <a:t>净敞口套期收益</a:t>
            </a:r>
            <a:r>
              <a:rPr lang="zh-CN" altLang="en-US" sz="2000" b="1" dirty="0">
                <a:solidFill>
                  <a:srgbClr val="181717"/>
                </a:solidFill>
                <a:ea typeface="微软雅黑" panose="020B0503020204020204" pitchFamily="34" charset="-122"/>
              </a:rPr>
              <a:t>＋其他收益</a:t>
            </a:r>
          </a:p>
        </p:txBody>
      </p:sp>
    </p:spTree>
    <p:extLst>
      <p:ext uri="{BB962C8B-B14F-4D97-AF65-F5344CB8AC3E}">
        <p14:creationId xmlns:p14="http://schemas.microsoft.com/office/powerpoint/2010/main" val="295547883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9" name="图片 17"/>
          <p:cNvPicPr>
            <a:picLocks noChangeAspect="1"/>
          </p:cNvPicPr>
          <p:nvPr/>
        </p:nvPicPr>
        <p:blipFill>
          <a:blip r:embed="rId2"/>
          <a:stretch>
            <a:fillRect/>
          </a:stretch>
        </p:blipFill>
        <p:spPr>
          <a:xfrm>
            <a:off x="8610600" y="0"/>
            <a:ext cx="3581400" cy="1006475"/>
          </a:xfrm>
          <a:prstGeom prst="rect">
            <a:avLst/>
          </a:prstGeom>
          <a:noFill/>
          <a:ln w="9525">
            <a:noFill/>
          </a:ln>
        </p:spPr>
      </p:pic>
      <p:sp>
        <p:nvSpPr>
          <p:cNvPr id="25" name="矩形 24"/>
          <p:cNvSpPr/>
          <p:nvPr/>
        </p:nvSpPr>
        <p:spPr>
          <a:xfrm>
            <a:off x="0" y="6724650"/>
            <a:ext cx="12192000" cy="133350"/>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pic>
        <p:nvPicPr>
          <p:cNvPr id="7" name="图片 6" descr="五经普LOGO透明底（长）"/>
          <p:cNvPicPr>
            <a:picLocks noChangeAspect="1"/>
          </p:cNvPicPr>
          <p:nvPr/>
        </p:nvPicPr>
        <p:blipFill>
          <a:blip r:embed="rId3" cstate="print"/>
          <a:srcRect r="77058"/>
          <a:stretch>
            <a:fillRect/>
          </a:stretch>
        </p:blipFill>
        <p:spPr>
          <a:xfrm>
            <a:off x="-76200" y="-225425"/>
            <a:ext cx="847725" cy="1155065"/>
          </a:xfrm>
          <a:prstGeom prst="rect">
            <a:avLst/>
          </a:prstGeom>
        </p:spPr>
      </p:pic>
      <p:cxnSp>
        <p:nvCxnSpPr>
          <p:cNvPr id="8" name="直接连接符 7"/>
          <p:cNvCxnSpPr/>
          <p:nvPr/>
        </p:nvCxnSpPr>
        <p:spPr>
          <a:xfrm>
            <a:off x="0" y="696913"/>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sp>
        <p:nvSpPr>
          <p:cNvPr id="6" name="灯片编号占位符 5"/>
          <p:cNvSpPr>
            <a:spLocks noGrp="1"/>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t>19</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32" name="圆角矩形 144">
            <a:extLst>
              <a:ext uri="{FF2B5EF4-FFF2-40B4-BE49-F238E27FC236}">
                <a16:creationId xmlns:a16="http://schemas.microsoft.com/office/drawing/2014/main" id="{AD695BD5-00AA-1FEA-0F06-889AD4113D0D}"/>
              </a:ext>
            </a:extLst>
          </p:cNvPr>
          <p:cNvSpPr/>
          <p:nvPr/>
        </p:nvSpPr>
        <p:spPr>
          <a:xfrm>
            <a:off x="771524" y="119063"/>
            <a:ext cx="11420475" cy="462915"/>
          </a:xfrm>
          <a:prstGeom prst="roundRect">
            <a:avLst/>
          </a:prstGeom>
          <a:solidFill>
            <a:srgbClr val="256B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en-US" altLang="zh-CN" sz="2400" b="1" dirty="0">
                <a:solidFill>
                  <a:schemeClr val="bg1"/>
                </a:solidFill>
                <a:latin typeface="微软雅黑" panose="020B0503020204020204" pitchFamily="34" charset="-122"/>
                <a:ea typeface="微软雅黑" panose="020B0503020204020204" pitchFamily="34" charset="-122"/>
                <a:cs typeface="宋体" pitchFamily="2" charset="-122"/>
              </a:rPr>
              <a:t>2023</a:t>
            </a:r>
            <a:r>
              <a:rPr lang="zh-CN" altLang="en-US" sz="2400" b="1" dirty="0">
                <a:solidFill>
                  <a:schemeClr val="bg1"/>
                </a:solidFill>
                <a:latin typeface="微软雅黑" panose="020B0503020204020204" pitchFamily="34" charset="-122"/>
                <a:ea typeface="微软雅黑" panose="020B0503020204020204" pitchFamily="34" charset="-122"/>
                <a:cs typeface="宋体" pitchFamily="2" charset="-122"/>
              </a:rPr>
              <a:t>年</a:t>
            </a:r>
            <a:r>
              <a:rPr lang="en-US" altLang="zh-CN" sz="2400" b="1" dirty="0">
                <a:solidFill>
                  <a:schemeClr val="bg1"/>
                </a:solidFill>
                <a:latin typeface="微软雅黑" panose="020B0503020204020204" pitchFamily="34" charset="-122"/>
                <a:ea typeface="微软雅黑" panose="020B0503020204020204" pitchFamily="34" charset="-122"/>
                <a:cs typeface="宋体" pitchFamily="2" charset="-122"/>
              </a:rPr>
              <a:t>12</a:t>
            </a:r>
            <a:r>
              <a:rPr lang="zh-CN" altLang="en-US" sz="2400" b="1" dirty="0">
                <a:solidFill>
                  <a:schemeClr val="bg1"/>
                </a:solidFill>
                <a:latin typeface="微软雅黑" panose="020B0503020204020204" pitchFamily="34" charset="-122"/>
                <a:ea typeface="微软雅黑" panose="020B0503020204020204" pitchFamily="34" charset="-122"/>
                <a:cs typeface="宋体" pitchFamily="2" charset="-122"/>
              </a:rPr>
              <a:t>月定报财务状况</a:t>
            </a:r>
          </a:p>
        </p:txBody>
      </p:sp>
      <p:sp>
        <p:nvSpPr>
          <p:cNvPr id="28" name="圆角矩形 144">
            <a:extLst>
              <a:ext uri="{FF2B5EF4-FFF2-40B4-BE49-F238E27FC236}">
                <a16:creationId xmlns:a16="http://schemas.microsoft.com/office/drawing/2014/main" id="{65F0CE8E-C240-7DAD-ACDF-D0DE454580F6}"/>
              </a:ext>
            </a:extLst>
          </p:cNvPr>
          <p:cNvSpPr/>
          <p:nvPr/>
        </p:nvSpPr>
        <p:spPr>
          <a:xfrm>
            <a:off x="0" y="744281"/>
            <a:ext cx="12184377" cy="462915"/>
          </a:xfrm>
          <a:prstGeom prst="roundRect">
            <a:avLst/>
          </a:prstGeom>
          <a:solidFill>
            <a:srgbClr val="256B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sz="2400" b="1" dirty="0">
                <a:solidFill>
                  <a:schemeClr val="bg1"/>
                </a:solidFill>
                <a:latin typeface="微软雅黑" panose="020B0503020204020204" pitchFamily="34" charset="-122"/>
                <a:ea typeface="微软雅黑" panose="020B0503020204020204" pitchFamily="34" charset="-122"/>
                <a:cs typeface="宋体" pitchFamily="2" charset="-122"/>
              </a:rPr>
              <a:t>资产负债、利润部分</a:t>
            </a:r>
            <a:endParaRPr lang="en-US" altLang="zh-CN" sz="2400" b="1" dirty="0">
              <a:solidFill>
                <a:schemeClr val="bg1"/>
              </a:solidFill>
              <a:latin typeface="微软雅黑" panose="020B0503020204020204" pitchFamily="34" charset="-122"/>
              <a:ea typeface="微软雅黑" panose="020B0503020204020204" pitchFamily="34" charset="-122"/>
              <a:cs typeface="宋体" pitchFamily="2" charset="-122"/>
            </a:endParaRPr>
          </a:p>
        </p:txBody>
      </p:sp>
      <p:sp>
        <p:nvSpPr>
          <p:cNvPr id="2" name="圆角矩形 144">
            <a:extLst>
              <a:ext uri="{FF2B5EF4-FFF2-40B4-BE49-F238E27FC236}">
                <a16:creationId xmlns:a16="http://schemas.microsoft.com/office/drawing/2014/main" id="{A73ACA60-760B-F27E-A532-E0D88E4A754B}"/>
              </a:ext>
            </a:extLst>
          </p:cNvPr>
          <p:cNvSpPr/>
          <p:nvPr/>
        </p:nvSpPr>
        <p:spPr>
          <a:xfrm>
            <a:off x="-8258" y="1168778"/>
            <a:ext cx="12192635" cy="474345"/>
          </a:xfrm>
          <a:prstGeom prst="roundRect">
            <a:avLst/>
          </a:prstGeom>
          <a:solidFill>
            <a:srgbClr val="256B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sz="2400" b="1" dirty="0">
                <a:solidFill>
                  <a:schemeClr val="bg1"/>
                </a:solidFill>
                <a:latin typeface="微软雅黑" panose="020B0503020204020204" pitchFamily="34" charset="-122"/>
                <a:ea typeface="微软雅黑" panose="020B0503020204020204" pitchFamily="34" charset="-122"/>
                <a:cs typeface="宋体" pitchFamily="2" charset="-122"/>
              </a:rPr>
              <a:t>保险中介机构利润表填报注意事项</a:t>
            </a:r>
          </a:p>
        </p:txBody>
      </p:sp>
      <p:sp>
        <p:nvSpPr>
          <p:cNvPr id="3" name="文本框 2">
            <a:extLst>
              <a:ext uri="{FF2B5EF4-FFF2-40B4-BE49-F238E27FC236}">
                <a16:creationId xmlns:a16="http://schemas.microsoft.com/office/drawing/2014/main" id="{9F8806F6-81F2-A57B-6AEA-FFAAE4078BB8}"/>
              </a:ext>
            </a:extLst>
          </p:cNvPr>
          <p:cNvSpPr txBox="1"/>
          <p:nvPr/>
        </p:nvSpPr>
        <p:spPr>
          <a:xfrm>
            <a:off x="695400" y="2355222"/>
            <a:ext cx="3774705" cy="400110"/>
          </a:xfrm>
          <a:prstGeom prst="rect">
            <a:avLst/>
          </a:prstGeom>
          <a:solidFill>
            <a:schemeClr val="accent6"/>
          </a:solidFill>
          <a:ln>
            <a:noFill/>
          </a:ln>
        </p:spPr>
        <p:txBody>
          <a:bodyPr wrap="square" rtlCol="0">
            <a:spAutoFit/>
          </a:bodyPr>
          <a:lstStyle/>
          <a:p>
            <a:pPr marL="0" marR="0" lvl="0" indent="0" defTabSz="914400" rtl="0" eaLnBrk="1" fontAlgn="auto" latinLnBrk="0" hangingPunct="1">
              <a:lnSpc>
                <a:spcPct val="100000"/>
              </a:lnSpc>
              <a:spcBef>
                <a:spcPts val="0"/>
              </a:spcBef>
              <a:spcAft>
                <a:spcPts val="0"/>
              </a:spcAft>
              <a:buClrTx/>
              <a:buSzTx/>
              <a:buFontTx/>
              <a:buNone/>
              <a:defRPr/>
            </a:pPr>
            <a:r>
              <a:rPr lang="zh-CN" altLang="en-US" sz="2000" dirty="0">
                <a:ln>
                  <a:solidFill>
                    <a:schemeClr val="bg1"/>
                  </a:solidFill>
                </a:ln>
                <a:solidFill>
                  <a:schemeClr val="bg1"/>
                </a:solidFill>
                <a:latin typeface="Arial" panose="020B0604020202020204" pitchFamily="34" charset="0"/>
                <a:ea typeface="微软雅黑" panose="020B0503020204020204" pitchFamily="34" charset="-122"/>
                <a:sym typeface="Wingdings" panose="05000000000000000000" charset="0"/>
              </a:rPr>
              <a:t>保险专业中介公司利润表</a:t>
            </a:r>
            <a:endParaRPr lang="zh-CN" altLang="en-US" sz="2000" dirty="0">
              <a:ln>
                <a:solidFill>
                  <a:schemeClr val="bg1"/>
                </a:solidFill>
              </a:ln>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4" name="文本框 3">
            <a:extLst>
              <a:ext uri="{FF2B5EF4-FFF2-40B4-BE49-F238E27FC236}">
                <a16:creationId xmlns:a16="http://schemas.microsoft.com/office/drawing/2014/main" id="{9BE41CEC-7FC1-02D5-FDC6-7747AD357643}"/>
              </a:ext>
            </a:extLst>
          </p:cNvPr>
          <p:cNvSpPr txBox="1"/>
          <p:nvPr/>
        </p:nvSpPr>
        <p:spPr>
          <a:xfrm>
            <a:off x="0" y="1647336"/>
            <a:ext cx="12200890" cy="707886"/>
          </a:xfrm>
          <a:prstGeom prst="rect">
            <a:avLst/>
          </a:prstGeom>
          <a:solidFill>
            <a:schemeClr val="bg2"/>
          </a:solidFill>
          <a:ln>
            <a:no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2000" b="1" noProof="0" dirty="0">
                <a:ln>
                  <a:noFill/>
                </a:ln>
                <a:solidFill>
                  <a:srgbClr val="C00000"/>
                </a:solidFill>
                <a:effectLst/>
                <a:uLnTx/>
                <a:uFillTx/>
                <a:latin typeface="Arial" panose="020B0604020202020204" pitchFamily="34" charset="0"/>
                <a:ea typeface="微软雅黑" panose="020B0503020204020204" pitchFamily="34" charset="-122"/>
                <a:sym typeface="Wingdings" panose="05000000000000000000" charset="0"/>
              </a:rPr>
              <a:t>保险经纪公司、保险代理公司、保险公估公司等保险中介机构上报给监管部门的利润表格式与统计报表不同，要求企业在填报时“营业利润”要按照统计报表审核规则进行计算，不要直接填报上报监管部门的数据。</a:t>
            </a:r>
          </a:p>
        </p:txBody>
      </p:sp>
      <p:graphicFrame>
        <p:nvGraphicFramePr>
          <p:cNvPr id="5" name="对象 5">
            <a:extLst>
              <a:ext uri="{FF2B5EF4-FFF2-40B4-BE49-F238E27FC236}">
                <a16:creationId xmlns:a16="http://schemas.microsoft.com/office/drawing/2014/main" id="{26261044-E5FB-2E68-9DA9-C3DFD334BD78}"/>
              </a:ext>
            </a:extLst>
          </p:cNvPr>
          <p:cNvGraphicFramePr/>
          <p:nvPr>
            <p:extLst>
              <p:ext uri="{D42A27DB-BD31-4B8C-83A1-F6EECF244321}">
                <p14:modId xmlns:p14="http://schemas.microsoft.com/office/powerpoint/2010/main" val="641639734"/>
              </p:ext>
            </p:extLst>
          </p:nvPr>
        </p:nvGraphicFramePr>
        <p:xfrm>
          <a:off x="689789" y="2749510"/>
          <a:ext cx="3780316" cy="4153904"/>
        </p:xfrm>
        <a:graphic>
          <a:graphicData uri="http://schemas.openxmlformats.org/presentationml/2006/ole">
            <mc:AlternateContent xmlns:mc="http://schemas.openxmlformats.org/markup-compatibility/2006">
              <mc:Choice xmlns:v="urn:schemas-microsoft-com:vml" Requires="v">
                <p:oleObj name="BMP 图像" r:id="rId4" imgW="3819525" imgH="5429250" progId="Paint.Picture">
                  <p:embed/>
                </p:oleObj>
              </mc:Choice>
              <mc:Fallback>
                <p:oleObj name="BMP 图像" r:id="rId4" imgW="3819525" imgH="5429250" progId="Paint.Picture">
                  <p:embed/>
                  <p:pic>
                    <p:nvPicPr>
                      <p:cNvPr id="2" name="对象 5"/>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89789" y="2749510"/>
                        <a:ext cx="3780316" cy="4153904"/>
                      </a:xfrm>
                      <a:prstGeom prst="rect">
                        <a:avLst/>
                      </a:prstGeom>
                      <a:noFill/>
                      <a:ln>
                        <a:noFill/>
                      </a:ln>
                    </p:spPr>
                  </p:pic>
                </p:oleObj>
              </mc:Fallback>
            </mc:AlternateContent>
          </a:graphicData>
        </a:graphic>
      </p:graphicFrame>
      <p:sp>
        <p:nvSpPr>
          <p:cNvPr id="9" name="文本框 8">
            <a:extLst>
              <a:ext uri="{FF2B5EF4-FFF2-40B4-BE49-F238E27FC236}">
                <a16:creationId xmlns:a16="http://schemas.microsoft.com/office/drawing/2014/main" id="{9F5D46B3-A365-06E3-9C31-B0DF09ABF2B1}"/>
              </a:ext>
            </a:extLst>
          </p:cNvPr>
          <p:cNvSpPr txBox="1"/>
          <p:nvPr/>
        </p:nvSpPr>
        <p:spPr>
          <a:xfrm>
            <a:off x="5857348" y="2406874"/>
            <a:ext cx="4543952" cy="400110"/>
          </a:xfrm>
          <a:prstGeom prst="rect">
            <a:avLst/>
          </a:prstGeom>
          <a:solidFill>
            <a:srgbClr val="C00000"/>
          </a:solidFill>
          <a:ln>
            <a:noFill/>
          </a:ln>
        </p:spPr>
        <p:txBody>
          <a:bodyPr wrap="square" rtlCol="0">
            <a:spAutoFit/>
          </a:bodyPr>
          <a:lstStyle/>
          <a:p>
            <a:pPr marL="0" marR="0" lvl="0" indent="0" defTabSz="914400" rtl="0" eaLnBrk="1" fontAlgn="auto" latinLnBrk="0" hangingPunct="1">
              <a:lnSpc>
                <a:spcPct val="100000"/>
              </a:lnSpc>
              <a:spcBef>
                <a:spcPts val="0"/>
              </a:spcBef>
              <a:spcAft>
                <a:spcPts val="0"/>
              </a:spcAft>
              <a:buClrTx/>
              <a:buSzTx/>
              <a:buFontTx/>
              <a:buNone/>
              <a:defRPr/>
            </a:pPr>
            <a:r>
              <a:rPr lang="zh-CN" altLang="en-US" sz="2000" dirty="0">
                <a:ln>
                  <a:solidFill>
                    <a:schemeClr val="bg1"/>
                  </a:solidFill>
                </a:ln>
                <a:solidFill>
                  <a:schemeClr val="bg1"/>
                </a:solidFill>
                <a:latin typeface="Arial" panose="020B0604020202020204" pitchFamily="34" charset="0"/>
                <a:ea typeface="微软雅黑" panose="020B0503020204020204" pitchFamily="34" charset="-122"/>
                <a:sym typeface="Wingdings" panose="05000000000000000000" charset="0"/>
              </a:rPr>
              <a:t></a:t>
            </a:r>
            <a:r>
              <a:rPr lang="en-US" altLang="zh-CN" sz="2000" dirty="0">
                <a:ln>
                  <a:solidFill>
                    <a:schemeClr val="bg1"/>
                  </a:solidFill>
                </a:ln>
                <a:solidFill>
                  <a:schemeClr val="bg1"/>
                </a:solidFill>
                <a:latin typeface="Arial" panose="020B0604020202020204" pitchFamily="34" charset="0"/>
                <a:ea typeface="微软雅黑" panose="020B0503020204020204" pitchFamily="34" charset="-122"/>
                <a:sym typeface="Wingdings" panose="05000000000000000000" charset="0"/>
              </a:rPr>
              <a:t>12</a:t>
            </a:r>
            <a:r>
              <a:rPr lang="zh-CN" altLang="en-US" sz="2000" dirty="0">
                <a:ln>
                  <a:solidFill>
                    <a:schemeClr val="bg1"/>
                  </a:solidFill>
                </a:ln>
                <a:solidFill>
                  <a:schemeClr val="bg1"/>
                </a:solidFill>
                <a:latin typeface="Arial" panose="020B0604020202020204" pitchFamily="34" charset="0"/>
                <a:ea typeface="微软雅黑" panose="020B0503020204020204" pitchFamily="34" charset="-122"/>
                <a:sym typeface="Wingdings" panose="05000000000000000000" charset="0"/>
              </a:rPr>
              <a:t>月定报</a:t>
            </a:r>
            <a:r>
              <a:rPr lang="en-US" altLang="zh-CN" sz="2000" dirty="0">
                <a:ln>
                  <a:solidFill>
                    <a:schemeClr val="bg1"/>
                  </a:solidFill>
                </a:ln>
                <a:solidFill>
                  <a:schemeClr val="bg1"/>
                </a:solidFill>
                <a:latin typeface="Arial" panose="020B0604020202020204" pitchFamily="34" charset="0"/>
                <a:ea typeface="微软雅黑" panose="020B0503020204020204" pitchFamily="34" charset="-122"/>
                <a:sym typeface="Wingdings" panose="05000000000000000000" charset="0"/>
              </a:rPr>
              <a:t>BJJ203-3</a:t>
            </a:r>
            <a:r>
              <a:rPr lang="zh-CN" altLang="en-US" sz="2000" dirty="0">
                <a:ln>
                  <a:solidFill>
                    <a:schemeClr val="bg1"/>
                  </a:solidFill>
                </a:ln>
                <a:solidFill>
                  <a:schemeClr val="bg1"/>
                </a:solidFill>
                <a:latin typeface="Arial" panose="020B0604020202020204" pitchFamily="34" charset="0"/>
                <a:ea typeface="微软雅黑" panose="020B0503020204020204" pitchFamily="34" charset="-122"/>
                <a:sym typeface="Wingdings" panose="05000000000000000000" charset="0"/>
              </a:rPr>
              <a:t>表表式</a:t>
            </a:r>
            <a:endParaRPr lang="zh-CN" altLang="en-US" sz="2000" dirty="0">
              <a:ln>
                <a:solidFill>
                  <a:schemeClr val="bg1"/>
                </a:solidFill>
              </a:ln>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aphicFrame>
        <p:nvGraphicFramePr>
          <p:cNvPr id="10" name="表格 9">
            <a:extLst>
              <a:ext uri="{FF2B5EF4-FFF2-40B4-BE49-F238E27FC236}">
                <a16:creationId xmlns:a16="http://schemas.microsoft.com/office/drawing/2014/main" id="{D2E9C00B-D68E-F418-8391-2F29C2A8DE7C}"/>
              </a:ext>
            </a:extLst>
          </p:cNvPr>
          <p:cNvGraphicFramePr>
            <a:graphicFrameLocks noGrp="1"/>
          </p:cNvGraphicFramePr>
          <p:nvPr>
            <p:extLst>
              <p:ext uri="{D42A27DB-BD31-4B8C-83A1-F6EECF244321}">
                <p14:modId xmlns:p14="http://schemas.microsoft.com/office/powerpoint/2010/main" val="3914281996"/>
              </p:ext>
            </p:extLst>
          </p:nvPr>
        </p:nvGraphicFramePr>
        <p:xfrm>
          <a:off x="5913725" y="2830844"/>
          <a:ext cx="5393750" cy="4072570"/>
        </p:xfrm>
        <a:graphic>
          <a:graphicData uri="http://schemas.openxmlformats.org/drawingml/2006/table">
            <a:tbl>
              <a:tblPr firstRow="1" firstCol="1" bandRow="1"/>
              <a:tblGrid>
                <a:gridCol w="3615439">
                  <a:extLst>
                    <a:ext uri="{9D8B030D-6E8A-4147-A177-3AD203B41FA5}">
                      <a16:colId xmlns:a16="http://schemas.microsoft.com/office/drawing/2014/main" val="20000"/>
                    </a:ext>
                  </a:extLst>
                </a:gridCol>
                <a:gridCol w="824060">
                  <a:extLst>
                    <a:ext uri="{9D8B030D-6E8A-4147-A177-3AD203B41FA5}">
                      <a16:colId xmlns:a16="http://schemas.microsoft.com/office/drawing/2014/main" val="20001"/>
                    </a:ext>
                  </a:extLst>
                </a:gridCol>
                <a:gridCol w="162560">
                  <a:extLst>
                    <a:ext uri="{9D8B030D-6E8A-4147-A177-3AD203B41FA5}">
                      <a16:colId xmlns:a16="http://schemas.microsoft.com/office/drawing/2014/main" val="20002"/>
                    </a:ext>
                  </a:extLst>
                </a:gridCol>
                <a:gridCol w="791691">
                  <a:extLst>
                    <a:ext uri="{9D8B030D-6E8A-4147-A177-3AD203B41FA5}">
                      <a16:colId xmlns:a16="http://schemas.microsoft.com/office/drawing/2014/main" val="20003"/>
                    </a:ext>
                  </a:extLst>
                </a:gridCol>
              </a:tblGrid>
              <a:tr h="226123">
                <a:tc>
                  <a:txBody>
                    <a:bodyPr/>
                    <a:lstStyle/>
                    <a:p>
                      <a:pPr algn="l"/>
                      <a:r>
                        <a:rPr lang="zh-CN" altLang="en-US" sz="1400" kern="0">
                          <a:solidFill>
                            <a:srgbClr val="181717"/>
                          </a:solidFill>
                          <a:effectLst/>
                          <a:latin typeface="宋体" pitchFamily="2" charset="-122"/>
                          <a:ea typeface="宋体" pitchFamily="2" charset="-122"/>
                          <a:cs typeface="宋体" pitchFamily="2" charset="-122"/>
                        </a:rPr>
                        <a:t>三、损益及分配</a:t>
                      </a:r>
                      <a:endParaRPr lang="zh-CN" altLang="en-US" sz="1400" kern="0">
                        <a:solidFill>
                          <a:srgbClr val="181717"/>
                        </a:solidFill>
                        <a:effectLst/>
                        <a:latin typeface="宋体" pitchFamily="2" charset="-122"/>
                        <a:ea typeface="宋体" pitchFamily="2" charset="-122"/>
                      </a:endParaRPr>
                    </a:p>
                  </a:txBody>
                  <a:tcPr marL="68580" marR="68580" marT="0" marB="0" anchor="ctr">
                    <a:lnL w="1905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a:r>
                        <a:rPr lang="en-US" altLang="zh-CN" sz="1400" kern="0" dirty="0">
                          <a:solidFill>
                            <a:srgbClr val="181717"/>
                          </a:solidFill>
                          <a:effectLst/>
                          <a:latin typeface="宋体" pitchFamily="2" charset="-122"/>
                          <a:ea typeface="宋体" pitchFamily="2" charset="-122"/>
                          <a:cs typeface="宋体" pitchFamily="2" charset="-122"/>
                        </a:rPr>
                        <a:t>—</a:t>
                      </a:r>
                      <a:endParaRPr lang="zh-CN" altLang="en-US" sz="1400" kern="0" dirty="0">
                        <a:solidFill>
                          <a:srgbClr val="181717"/>
                        </a:solidFill>
                        <a:effectLst/>
                        <a:latin typeface="宋体" pitchFamily="2" charset="-122"/>
                        <a:ea typeface="宋体"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a:r>
                        <a:rPr lang="en-US" sz="900" kern="0">
                          <a:effectLst/>
                          <a:latin typeface="宋体" pitchFamily="2" charset="-122"/>
                          <a:ea typeface="宋体" pitchFamily="2" charset="-122"/>
                        </a:rPr>
                        <a:t> </a:t>
                      </a:r>
                      <a:endParaRPr lang="zh-CN" sz="1050" kern="100">
                        <a:effectLst/>
                        <a:latin typeface="Times New Roman" panose="02020603050405020304" pitchFamily="18" charset="0"/>
                        <a:ea typeface="宋体"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a:r>
                        <a:rPr lang="en-US" sz="900" kern="0">
                          <a:effectLst/>
                          <a:latin typeface="宋体" pitchFamily="2" charset="-122"/>
                          <a:ea typeface="宋体" pitchFamily="2" charset="-122"/>
                        </a:rPr>
                        <a:t> </a:t>
                      </a:r>
                      <a:endParaRPr lang="zh-CN" sz="1050" kern="100">
                        <a:effectLst/>
                        <a:latin typeface="Times New Roman" panose="02020603050405020304" pitchFamily="18" charset="0"/>
                        <a:ea typeface="宋体" pitchFamily="2" charset="-122"/>
                      </a:endParaRPr>
                    </a:p>
                  </a:txBody>
                  <a:tcPr marL="68580" marR="68580" marT="0" marB="0" anchor="ctr">
                    <a:lnL>
                      <a:noFill/>
                    </a:lnL>
                    <a:lnR>
                      <a:noFill/>
                    </a:lnR>
                    <a:lnT>
                      <a:noFill/>
                    </a:lnT>
                    <a:lnB>
                      <a:noFill/>
                    </a:lnB>
                  </a:tcPr>
                </a:tc>
                <a:extLst>
                  <a:ext uri="{0D108BD9-81ED-4DB2-BD59-A6C34878D82A}">
                    <a16:rowId xmlns:a16="http://schemas.microsoft.com/office/drawing/2014/main" val="10000"/>
                  </a:ext>
                </a:extLst>
              </a:tr>
              <a:tr h="226123">
                <a:tc>
                  <a:txBody>
                    <a:bodyPr/>
                    <a:lstStyle/>
                    <a:p>
                      <a:pPr marL="0" algn="l" defTabSz="914400" rtl="0" eaLnBrk="1" latinLnBrk="0" hangingPunct="1"/>
                      <a:r>
                        <a:rPr lang="en-US" sz="1400" kern="0" dirty="0">
                          <a:solidFill>
                            <a:srgbClr val="181717"/>
                          </a:solidFill>
                          <a:effectLst/>
                          <a:latin typeface="宋体" pitchFamily="2" charset="-122"/>
                          <a:ea typeface="宋体" pitchFamily="2" charset="-122"/>
                          <a:cs typeface="宋体" pitchFamily="2" charset="-122"/>
                        </a:rPr>
                        <a:t>    </a:t>
                      </a:r>
                      <a:r>
                        <a:rPr lang="zh-CN" altLang="en-US" sz="1400" kern="0" dirty="0">
                          <a:solidFill>
                            <a:srgbClr val="181717"/>
                          </a:solidFill>
                          <a:effectLst/>
                          <a:latin typeface="宋体" pitchFamily="2" charset="-122"/>
                          <a:ea typeface="宋体" pitchFamily="2" charset="-122"/>
                          <a:cs typeface="宋体" pitchFamily="2" charset="-122"/>
                        </a:rPr>
                        <a:t>营业收入</a:t>
                      </a:r>
                      <a:endParaRPr lang="zh-CN" altLang="en-US" sz="1400" kern="0" dirty="0">
                        <a:solidFill>
                          <a:srgbClr val="181717"/>
                        </a:solidFill>
                        <a:effectLst/>
                        <a:latin typeface="宋体" pitchFamily="2" charset="-122"/>
                        <a:ea typeface="宋体" pitchFamily="2" charset="-122"/>
                      </a:endParaRPr>
                    </a:p>
                  </a:txBody>
                  <a:tcPr marL="68580" marR="68580" marT="0" marB="0" anchor="ctr">
                    <a:lnL w="1905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marL="0" algn="ctr" defTabSz="914400" rtl="0" eaLnBrk="1" latinLnBrk="0" hangingPunct="1"/>
                      <a:r>
                        <a:rPr lang="en-US" sz="1400" kern="0" dirty="0">
                          <a:solidFill>
                            <a:srgbClr val="181717"/>
                          </a:solidFill>
                          <a:effectLst/>
                          <a:latin typeface="宋体" pitchFamily="2" charset="-122"/>
                          <a:ea typeface="宋体" pitchFamily="2" charset="-122"/>
                        </a:rPr>
                        <a:t>301</a:t>
                      </a:r>
                      <a:endParaRPr lang="zh-CN" altLang="en-US" sz="1400" kern="0" dirty="0">
                        <a:solidFill>
                          <a:srgbClr val="181717"/>
                        </a:solidFill>
                        <a:effectLst/>
                        <a:latin typeface="宋体" pitchFamily="2" charset="-122"/>
                        <a:ea typeface="宋体"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a:r>
                        <a:rPr lang="zh-CN" sz="900" kern="0">
                          <a:effectLst/>
                          <a:latin typeface="Times New Roman" panose="02020603050405020304" pitchFamily="18" charset="0"/>
                          <a:ea typeface="宋体" pitchFamily="2" charset="-122"/>
                        </a:rPr>
                        <a:t>　</a:t>
                      </a:r>
                      <a:endParaRPr lang="zh-CN" sz="1050" kern="100">
                        <a:effectLst/>
                        <a:latin typeface="Times New Roman" panose="02020603050405020304" pitchFamily="18" charset="0"/>
                        <a:ea typeface="宋体"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a:r>
                        <a:rPr lang="zh-CN" sz="900" kern="0">
                          <a:effectLst/>
                          <a:latin typeface="Times New Roman" panose="02020603050405020304" pitchFamily="18" charset="0"/>
                          <a:ea typeface="宋体" pitchFamily="2" charset="-122"/>
                        </a:rPr>
                        <a:t>　</a:t>
                      </a:r>
                      <a:endParaRPr lang="zh-CN" sz="1050" kern="100">
                        <a:effectLst/>
                        <a:latin typeface="Times New Roman" panose="02020603050405020304" pitchFamily="18" charset="0"/>
                        <a:ea typeface="宋体" pitchFamily="2" charset="-122"/>
                      </a:endParaRPr>
                    </a:p>
                  </a:txBody>
                  <a:tcPr marL="68580" marR="68580" marT="0" marB="0" anchor="ctr">
                    <a:lnL>
                      <a:noFill/>
                    </a:lnL>
                    <a:lnR>
                      <a:noFill/>
                    </a:lnR>
                    <a:lnT>
                      <a:noFill/>
                    </a:lnT>
                    <a:lnB>
                      <a:noFill/>
                    </a:lnB>
                  </a:tcPr>
                </a:tc>
                <a:extLst>
                  <a:ext uri="{0D108BD9-81ED-4DB2-BD59-A6C34878D82A}">
                    <a16:rowId xmlns:a16="http://schemas.microsoft.com/office/drawing/2014/main" val="10001"/>
                  </a:ext>
                </a:extLst>
              </a:tr>
              <a:tr h="226123">
                <a:tc>
                  <a:txBody>
                    <a:bodyPr/>
                    <a:lstStyle/>
                    <a:p>
                      <a:pPr marL="0" algn="l" defTabSz="914400" rtl="0" eaLnBrk="1" latinLnBrk="0" hangingPunct="1"/>
                      <a:r>
                        <a:rPr lang="en-US" sz="1400" kern="0" dirty="0">
                          <a:solidFill>
                            <a:srgbClr val="181717"/>
                          </a:solidFill>
                          <a:effectLst/>
                          <a:latin typeface="宋体" pitchFamily="2" charset="-122"/>
                          <a:ea typeface="宋体" pitchFamily="2" charset="-122"/>
                          <a:cs typeface="宋体" pitchFamily="2" charset="-122"/>
                        </a:rPr>
                        <a:t>    </a:t>
                      </a:r>
                      <a:r>
                        <a:rPr lang="zh-CN" altLang="en-US" sz="1400" kern="0" dirty="0">
                          <a:solidFill>
                            <a:srgbClr val="181717"/>
                          </a:solidFill>
                          <a:effectLst/>
                          <a:latin typeface="宋体" pitchFamily="2" charset="-122"/>
                          <a:ea typeface="宋体" pitchFamily="2" charset="-122"/>
                          <a:cs typeface="宋体" pitchFamily="2" charset="-122"/>
                        </a:rPr>
                        <a:t>营业成本</a:t>
                      </a:r>
                      <a:endParaRPr lang="zh-CN" altLang="en-US" sz="1400" kern="0" dirty="0">
                        <a:solidFill>
                          <a:srgbClr val="181717"/>
                        </a:solidFill>
                        <a:effectLst/>
                        <a:latin typeface="宋体" pitchFamily="2" charset="-122"/>
                        <a:ea typeface="宋体" pitchFamily="2" charset="-122"/>
                      </a:endParaRPr>
                    </a:p>
                  </a:txBody>
                  <a:tcPr marL="68580" marR="68580" marT="0" marB="0" anchor="ctr">
                    <a:lnL w="1905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marL="0" algn="ctr" defTabSz="914400" rtl="0" eaLnBrk="1" latinLnBrk="0" hangingPunct="1"/>
                      <a:r>
                        <a:rPr lang="en-US" sz="1400" kern="0" dirty="0">
                          <a:solidFill>
                            <a:srgbClr val="181717"/>
                          </a:solidFill>
                          <a:effectLst/>
                          <a:latin typeface="宋体" pitchFamily="2" charset="-122"/>
                          <a:ea typeface="宋体" pitchFamily="2" charset="-122"/>
                        </a:rPr>
                        <a:t>307</a:t>
                      </a:r>
                      <a:endParaRPr lang="zh-CN" altLang="en-US" sz="1400" kern="0" dirty="0">
                        <a:solidFill>
                          <a:srgbClr val="181717"/>
                        </a:solidFill>
                        <a:effectLst/>
                        <a:latin typeface="宋体" pitchFamily="2" charset="-122"/>
                        <a:ea typeface="宋体"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a:r>
                        <a:rPr lang="zh-CN" sz="900" kern="0">
                          <a:effectLst/>
                          <a:latin typeface="Times New Roman" panose="02020603050405020304" pitchFamily="18" charset="0"/>
                          <a:ea typeface="宋体" pitchFamily="2" charset="-122"/>
                        </a:rPr>
                        <a:t>　</a:t>
                      </a:r>
                      <a:endParaRPr lang="zh-CN" sz="1050" kern="100">
                        <a:effectLst/>
                        <a:latin typeface="Times New Roman" panose="02020603050405020304" pitchFamily="18" charset="0"/>
                        <a:ea typeface="宋体"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a:r>
                        <a:rPr lang="zh-CN" sz="900" kern="0">
                          <a:effectLst/>
                          <a:latin typeface="Times New Roman" panose="02020603050405020304" pitchFamily="18" charset="0"/>
                          <a:ea typeface="宋体" pitchFamily="2" charset="-122"/>
                        </a:rPr>
                        <a:t>　</a:t>
                      </a:r>
                      <a:endParaRPr lang="zh-CN" sz="1050" kern="100">
                        <a:effectLst/>
                        <a:latin typeface="Times New Roman" panose="02020603050405020304" pitchFamily="18" charset="0"/>
                        <a:ea typeface="宋体" pitchFamily="2" charset="-122"/>
                      </a:endParaRPr>
                    </a:p>
                  </a:txBody>
                  <a:tcPr marL="68580" marR="68580" marT="0" marB="0" anchor="ctr">
                    <a:lnL>
                      <a:noFill/>
                    </a:lnL>
                    <a:lnR>
                      <a:noFill/>
                    </a:lnR>
                    <a:lnT>
                      <a:noFill/>
                    </a:lnT>
                    <a:lnB>
                      <a:noFill/>
                    </a:lnB>
                  </a:tcPr>
                </a:tc>
                <a:extLst>
                  <a:ext uri="{0D108BD9-81ED-4DB2-BD59-A6C34878D82A}">
                    <a16:rowId xmlns:a16="http://schemas.microsoft.com/office/drawing/2014/main" val="10002"/>
                  </a:ext>
                </a:extLst>
              </a:tr>
              <a:tr h="226123">
                <a:tc>
                  <a:txBody>
                    <a:bodyPr/>
                    <a:lstStyle/>
                    <a:p>
                      <a:pPr marL="0" algn="l" defTabSz="914400" rtl="0" eaLnBrk="1" latinLnBrk="0" hangingPunct="1"/>
                      <a:r>
                        <a:rPr lang="en-US" sz="1400" kern="0" dirty="0">
                          <a:solidFill>
                            <a:srgbClr val="181717"/>
                          </a:solidFill>
                          <a:effectLst/>
                          <a:latin typeface="宋体" pitchFamily="2" charset="-122"/>
                          <a:ea typeface="宋体" pitchFamily="2" charset="-122"/>
                          <a:cs typeface="宋体" pitchFamily="2" charset="-122"/>
                        </a:rPr>
                        <a:t>    </a:t>
                      </a:r>
                      <a:r>
                        <a:rPr lang="zh-CN" altLang="en-US" sz="1400" kern="0" dirty="0">
                          <a:solidFill>
                            <a:srgbClr val="181717"/>
                          </a:solidFill>
                          <a:effectLst/>
                          <a:latin typeface="宋体" pitchFamily="2" charset="-122"/>
                          <a:ea typeface="宋体" pitchFamily="2" charset="-122"/>
                          <a:cs typeface="宋体" pitchFamily="2" charset="-122"/>
                        </a:rPr>
                        <a:t>税金及附加</a:t>
                      </a:r>
                      <a:endParaRPr lang="zh-CN" altLang="en-US" sz="1400" kern="0" dirty="0">
                        <a:solidFill>
                          <a:srgbClr val="181717"/>
                        </a:solidFill>
                        <a:effectLst/>
                        <a:latin typeface="宋体" pitchFamily="2" charset="-122"/>
                        <a:ea typeface="宋体" pitchFamily="2" charset="-122"/>
                      </a:endParaRPr>
                    </a:p>
                  </a:txBody>
                  <a:tcPr marL="68580" marR="68580" marT="0" marB="0" anchor="ctr">
                    <a:lnL w="1905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marL="0" algn="ctr" defTabSz="914400" rtl="0" eaLnBrk="1" latinLnBrk="0" hangingPunct="1"/>
                      <a:r>
                        <a:rPr lang="en-US" sz="1400" kern="0" dirty="0">
                          <a:solidFill>
                            <a:srgbClr val="181717"/>
                          </a:solidFill>
                          <a:effectLst/>
                          <a:latin typeface="宋体" pitchFamily="2" charset="-122"/>
                          <a:ea typeface="宋体" pitchFamily="2" charset="-122"/>
                        </a:rPr>
                        <a:t>309</a:t>
                      </a:r>
                      <a:endParaRPr lang="zh-CN" altLang="en-US" sz="1400" kern="0" dirty="0">
                        <a:solidFill>
                          <a:srgbClr val="181717"/>
                        </a:solidFill>
                        <a:effectLst/>
                        <a:latin typeface="宋体" pitchFamily="2" charset="-122"/>
                        <a:ea typeface="宋体"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a:r>
                        <a:rPr lang="zh-CN" sz="900" kern="0">
                          <a:effectLst/>
                          <a:latin typeface="Times New Roman" panose="02020603050405020304" pitchFamily="18" charset="0"/>
                          <a:ea typeface="宋体" pitchFamily="2" charset="-122"/>
                        </a:rPr>
                        <a:t>　</a:t>
                      </a:r>
                      <a:endParaRPr lang="zh-CN" sz="1050" kern="100">
                        <a:effectLst/>
                        <a:latin typeface="Times New Roman" panose="02020603050405020304" pitchFamily="18" charset="0"/>
                        <a:ea typeface="宋体"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a:r>
                        <a:rPr lang="en-US" sz="900" kern="0" dirty="0">
                          <a:effectLst/>
                          <a:latin typeface="宋体" pitchFamily="2" charset="-122"/>
                          <a:ea typeface="宋体" pitchFamily="2" charset="-122"/>
                        </a:rPr>
                        <a:t> </a:t>
                      </a:r>
                      <a:endParaRPr lang="zh-CN" sz="1050" kern="100" dirty="0">
                        <a:effectLst/>
                        <a:latin typeface="Times New Roman" panose="02020603050405020304" pitchFamily="18" charset="0"/>
                        <a:ea typeface="宋体" pitchFamily="2" charset="-122"/>
                      </a:endParaRPr>
                    </a:p>
                  </a:txBody>
                  <a:tcPr marL="68580" marR="68580" marT="0" marB="0" anchor="ctr">
                    <a:lnL>
                      <a:noFill/>
                    </a:lnL>
                    <a:lnR>
                      <a:noFill/>
                    </a:lnR>
                    <a:lnT>
                      <a:noFill/>
                    </a:lnT>
                    <a:lnB>
                      <a:noFill/>
                    </a:lnB>
                  </a:tcPr>
                </a:tc>
                <a:extLst>
                  <a:ext uri="{0D108BD9-81ED-4DB2-BD59-A6C34878D82A}">
                    <a16:rowId xmlns:a16="http://schemas.microsoft.com/office/drawing/2014/main" val="10003"/>
                  </a:ext>
                </a:extLst>
              </a:tr>
              <a:tr h="226123">
                <a:tc>
                  <a:txBody>
                    <a:bodyPr/>
                    <a:lstStyle/>
                    <a:p>
                      <a:pPr algn="l"/>
                      <a:r>
                        <a:rPr lang="en-US" sz="1400" kern="0" dirty="0">
                          <a:solidFill>
                            <a:srgbClr val="181717"/>
                          </a:solidFill>
                          <a:effectLst/>
                          <a:latin typeface="宋体" pitchFamily="2" charset="-122"/>
                          <a:ea typeface="宋体" pitchFamily="2" charset="-122"/>
                          <a:cs typeface="宋体" pitchFamily="2" charset="-122"/>
                        </a:rPr>
                        <a:t>    </a:t>
                      </a:r>
                      <a:r>
                        <a:rPr lang="zh-CN" sz="1400" kern="0" dirty="0">
                          <a:solidFill>
                            <a:srgbClr val="181717"/>
                          </a:solidFill>
                          <a:effectLst/>
                          <a:latin typeface="Times New Roman" panose="02020603050405020304" pitchFamily="18" charset="0"/>
                          <a:ea typeface="宋体" pitchFamily="2" charset="-122"/>
                          <a:cs typeface="宋体" pitchFamily="2" charset="-122"/>
                        </a:rPr>
                        <a:t>销售费用</a:t>
                      </a:r>
                      <a:endParaRPr lang="zh-CN" sz="1800" kern="100" dirty="0">
                        <a:solidFill>
                          <a:srgbClr val="181717"/>
                        </a:solidFill>
                        <a:effectLst/>
                        <a:latin typeface="Times New Roman" panose="02020603050405020304" pitchFamily="18" charset="0"/>
                        <a:ea typeface="宋体" pitchFamily="2" charset="-122"/>
                      </a:endParaRPr>
                    </a:p>
                  </a:txBody>
                  <a:tcPr marL="68580" marR="68580" marT="0" marB="0" anchor="ctr">
                    <a:lnL w="1905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a:r>
                        <a:rPr lang="en-US" sz="1400" kern="0" dirty="0">
                          <a:solidFill>
                            <a:srgbClr val="181717"/>
                          </a:solidFill>
                          <a:effectLst/>
                          <a:latin typeface="宋体" pitchFamily="2" charset="-122"/>
                          <a:ea typeface="宋体" pitchFamily="2" charset="-122"/>
                        </a:rPr>
                        <a:t>312</a:t>
                      </a:r>
                      <a:endParaRPr lang="zh-CN" sz="1800" kern="100" dirty="0">
                        <a:solidFill>
                          <a:srgbClr val="181717"/>
                        </a:solidFill>
                        <a:effectLst/>
                        <a:latin typeface="Times New Roman" panose="02020603050405020304" pitchFamily="18" charset="0"/>
                        <a:ea typeface="宋体"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a:r>
                        <a:rPr lang="zh-CN" sz="1400" kern="0">
                          <a:solidFill>
                            <a:srgbClr val="181717"/>
                          </a:solidFill>
                          <a:effectLst/>
                          <a:latin typeface="Times New Roman" panose="02020603050405020304" pitchFamily="18" charset="0"/>
                          <a:ea typeface="宋体" pitchFamily="2" charset="-122"/>
                        </a:rPr>
                        <a:t>　</a:t>
                      </a:r>
                      <a:endParaRPr lang="zh-CN" sz="1800" kern="100">
                        <a:solidFill>
                          <a:srgbClr val="181717"/>
                        </a:solidFill>
                        <a:effectLst/>
                        <a:latin typeface="Times New Roman" panose="02020603050405020304" pitchFamily="18" charset="0"/>
                        <a:ea typeface="宋体"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a:r>
                        <a:rPr lang="en-US" sz="1400" kern="0">
                          <a:solidFill>
                            <a:srgbClr val="181717"/>
                          </a:solidFill>
                          <a:effectLst/>
                          <a:latin typeface="宋体" pitchFamily="2" charset="-122"/>
                          <a:ea typeface="宋体" pitchFamily="2" charset="-122"/>
                        </a:rPr>
                        <a:t> </a:t>
                      </a:r>
                      <a:endParaRPr lang="zh-CN" sz="1800" kern="100">
                        <a:solidFill>
                          <a:srgbClr val="181717"/>
                        </a:solidFill>
                        <a:effectLst/>
                        <a:latin typeface="Times New Roman" panose="02020603050405020304" pitchFamily="18" charset="0"/>
                        <a:ea typeface="宋体" pitchFamily="2" charset="-122"/>
                      </a:endParaRPr>
                    </a:p>
                  </a:txBody>
                  <a:tcPr marL="68580" marR="68580" marT="0" marB="0" anchor="ctr">
                    <a:lnL>
                      <a:noFill/>
                    </a:lnL>
                    <a:lnR>
                      <a:noFill/>
                    </a:lnR>
                    <a:lnT>
                      <a:noFill/>
                    </a:lnT>
                    <a:lnB>
                      <a:noFill/>
                    </a:lnB>
                  </a:tcPr>
                </a:tc>
                <a:extLst>
                  <a:ext uri="{0D108BD9-81ED-4DB2-BD59-A6C34878D82A}">
                    <a16:rowId xmlns:a16="http://schemas.microsoft.com/office/drawing/2014/main" val="10004"/>
                  </a:ext>
                </a:extLst>
              </a:tr>
              <a:tr h="226123">
                <a:tc>
                  <a:txBody>
                    <a:bodyPr/>
                    <a:lstStyle/>
                    <a:p>
                      <a:pPr algn="l"/>
                      <a:r>
                        <a:rPr lang="en-US" sz="1400" kern="0" dirty="0">
                          <a:solidFill>
                            <a:srgbClr val="181717"/>
                          </a:solidFill>
                          <a:effectLst/>
                          <a:latin typeface="宋体" pitchFamily="2" charset="-122"/>
                          <a:ea typeface="宋体" pitchFamily="2" charset="-122"/>
                          <a:cs typeface="宋体" pitchFamily="2" charset="-122"/>
                        </a:rPr>
                        <a:t>    </a:t>
                      </a:r>
                      <a:r>
                        <a:rPr lang="zh-CN" sz="1400" kern="0" dirty="0">
                          <a:solidFill>
                            <a:srgbClr val="181717"/>
                          </a:solidFill>
                          <a:effectLst/>
                          <a:latin typeface="Times New Roman" panose="02020603050405020304" pitchFamily="18" charset="0"/>
                          <a:ea typeface="宋体" pitchFamily="2" charset="-122"/>
                          <a:cs typeface="宋体" pitchFamily="2" charset="-122"/>
                        </a:rPr>
                        <a:t>管理费用</a:t>
                      </a:r>
                      <a:endParaRPr lang="zh-CN" sz="1800" kern="100" dirty="0">
                        <a:solidFill>
                          <a:srgbClr val="181717"/>
                        </a:solidFill>
                        <a:effectLst/>
                        <a:latin typeface="Times New Roman" panose="02020603050405020304" pitchFamily="18" charset="0"/>
                        <a:ea typeface="宋体" pitchFamily="2" charset="-122"/>
                      </a:endParaRPr>
                    </a:p>
                  </a:txBody>
                  <a:tcPr marL="68580" marR="68580" marT="0" marB="0" anchor="ctr">
                    <a:lnL w="1905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a:r>
                        <a:rPr lang="en-US" sz="1400" kern="0">
                          <a:solidFill>
                            <a:srgbClr val="181717"/>
                          </a:solidFill>
                          <a:effectLst/>
                          <a:latin typeface="宋体" pitchFamily="2" charset="-122"/>
                          <a:ea typeface="宋体" pitchFamily="2" charset="-122"/>
                        </a:rPr>
                        <a:t>313</a:t>
                      </a:r>
                      <a:endParaRPr lang="zh-CN" sz="1800" kern="100">
                        <a:solidFill>
                          <a:srgbClr val="181717"/>
                        </a:solidFill>
                        <a:effectLst/>
                        <a:latin typeface="Times New Roman" panose="02020603050405020304" pitchFamily="18" charset="0"/>
                        <a:ea typeface="宋体"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a:r>
                        <a:rPr lang="zh-CN" sz="1400" kern="0">
                          <a:solidFill>
                            <a:srgbClr val="181717"/>
                          </a:solidFill>
                          <a:effectLst/>
                          <a:latin typeface="Times New Roman" panose="02020603050405020304" pitchFamily="18" charset="0"/>
                          <a:ea typeface="宋体" pitchFamily="2" charset="-122"/>
                        </a:rPr>
                        <a:t>　</a:t>
                      </a:r>
                      <a:endParaRPr lang="zh-CN" sz="1800" kern="100">
                        <a:solidFill>
                          <a:srgbClr val="181717"/>
                        </a:solidFill>
                        <a:effectLst/>
                        <a:latin typeface="Times New Roman" panose="02020603050405020304" pitchFamily="18" charset="0"/>
                        <a:ea typeface="宋体"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a:r>
                        <a:rPr lang="en-US" sz="1400" kern="0" dirty="0">
                          <a:solidFill>
                            <a:srgbClr val="181717"/>
                          </a:solidFill>
                          <a:effectLst/>
                          <a:latin typeface="宋体" pitchFamily="2" charset="-122"/>
                          <a:ea typeface="宋体" pitchFamily="2" charset="-122"/>
                        </a:rPr>
                        <a:t> </a:t>
                      </a:r>
                      <a:endParaRPr lang="zh-CN" sz="1800" kern="100" dirty="0">
                        <a:solidFill>
                          <a:srgbClr val="181717"/>
                        </a:solidFill>
                        <a:effectLst/>
                        <a:latin typeface="Times New Roman" panose="02020603050405020304" pitchFamily="18" charset="0"/>
                        <a:ea typeface="宋体" pitchFamily="2" charset="-122"/>
                      </a:endParaRPr>
                    </a:p>
                  </a:txBody>
                  <a:tcPr marL="68580" marR="68580" marT="0" marB="0" anchor="ctr">
                    <a:lnL>
                      <a:noFill/>
                    </a:lnL>
                    <a:lnR>
                      <a:noFill/>
                    </a:lnR>
                    <a:lnT>
                      <a:noFill/>
                    </a:lnT>
                    <a:lnB>
                      <a:noFill/>
                    </a:lnB>
                  </a:tcPr>
                </a:tc>
                <a:extLst>
                  <a:ext uri="{0D108BD9-81ED-4DB2-BD59-A6C34878D82A}">
                    <a16:rowId xmlns:a16="http://schemas.microsoft.com/office/drawing/2014/main" val="10005"/>
                  </a:ext>
                </a:extLst>
              </a:tr>
              <a:tr h="226123">
                <a:tc>
                  <a:txBody>
                    <a:bodyPr/>
                    <a:lstStyle/>
                    <a:p>
                      <a:pPr algn="l"/>
                      <a:r>
                        <a:rPr lang="en-US" sz="1400" kern="0" dirty="0">
                          <a:solidFill>
                            <a:srgbClr val="181717"/>
                          </a:solidFill>
                          <a:effectLst/>
                          <a:latin typeface="宋体" pitchFamily="2" charset="-122"/>
                          <a:ea typeface="宋体" pitchFamily="2" charset="-122"/>
                          <a:cs typeface="宋体" pitchFamily="2" charset="-122"/>
                        </a:rPr>
                        <a:t>    </a:t>
                      </a:r>
                      <a:r>
                        <a:rPr lang="zh-CN" sz="1400" kern="0" dirty="0">
                          <a:solidFill>
                            <a:srgbClr val="181717"/>
                          </a:solidFill>
                          <a:effectLst/>
                          <a:latin typeface="Times New Roman" panose="02020603050405020304" pitchFamily="18" charset="0"/>
                          <a:ea typeface="宋体" pitchFamily="2" charset="-122"/>
                          <a:cs typeface="宋体" pitchFamily="2" charset="-122"/>
                        </a:rPr>
                        <a:t>研发费用</a:t>
                      </a:r>
                      <a:endParaRPr lang="zh-CN" sz="1800" kern="100" dirty="0">
                        <a:solidFill>
                          <a:srgbClr val="181717"/>
                        </a:solidFill>
                        <a:effectLst/>
                        <a:latin typeface="Times New Roman" panose="02020603050405020304" pitchFamily="18" charset="0"/>
                        <a:ea typeface="宋体" pitchFamily="2" charset="-122"/>
                      </a:endParaRPr>
                    </a:p>
                  </a:txBody>
                  <a:tcPr marL="68580" marR="68580" marT="0" marB="0" anchor="ctr">
                    <a:lnL w="1905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a:r>
                        <a:rPr lang="en-US" sz="1400" kern="0" dirty="0">
                          <a:solidFill>
                            <a:srgbClr val="181717"/>
                          </a:solidFill>
                          <a:effectLst/>
                          <a:latin typeface="宋体" pitchFamily="2" charset="-122"/>
                          <a:ea typeface="宋体" pitchFamily="2" charset="-122"/>
                          <a:cs typeface="宋体" pitchFamily="2" charset="-122"/>
                        </a:rPr>
                        <a:t>331</a:t>
                      </a:r>
                      <a:endParaRPr lang="zh-CN" sz="1800" kern="100" dirty="0">
                        <a:solidFill>
                          <a:srgbClr val="181717"/>
                        </a:solidFill>
                        <a:effectLst/>
                        <a:latin typeface="Times New Roman" panose="02020603050405020304" pitchFamily="18" charset="0"/>
                        <a:ea typeface="宋体"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a:r>
                        <a:rPr lang="zh-CN" sz="1400" kern="0">
                          <a:solidFill>
                            <a:srgbClr val="181717"/>
                          </a:solidFill>
                          <a:effectLst/>
                          <a:latin typeface="Times New Roman" panose="02020603050405020304" pitchFamily="18" charset="0"/>
                          <a:ea typeface="宋体" pitchFamily="2" charset="-122"/>
                        </a:rPr>
                        <a:t>　</a:t>
                      </a:r>
                      <a:endParaRPr lang="zh-CN" sz="1800" kern="100">
                        <a:solidFill>
                          <a:srgbClr val="181717"/>
                        </a:solidFill>
                        <a:effectLst/>
                        <a:latin typeface="Times New Roman" panose="02020603050405020304" pitchFamily="18" charset="0"/>
                        <a:ea typeface="宋体"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a:r>
                        <a:rPr lang="en-US" sz="1400" kern="0">
                          <a:solidFill>
                            <a:srgbClr val="181717"/>
                          </a:solidFill>
                          <a:effectLst/>
                          <a:latin typeface="宋体" pitchFamily="2" charset="-122"/>
                          <a:ea typeface="宋体" pitchFamily="2" charset="-122"/>
                        </a:rPr>
                        <a:t> </a:t>
                      </a:r>
                      <a:endParaRPr lang="zh-CN" sz="1800" kern="100">
                        <a:solidFill>
                          <a:srgbClr val="181717"/>
                        </a:solidFill>
                        <a:effectLst/>
                        <a:latin typeface="Times New Roman" panose="02020603050405020304" pitchFamily="18" charset="0"/>
                        <a:ea typeface="宋体" pitchFamily="2" charset="-122"/>
                      </a:endParaRPr>
                    </a:p>
                  </a:txBody>
                  <a:tcPr marL="68580" marR="68580" marT="0" marB="0" anchor="ctr">
                    <a:lnL>
                      <a:noFill/>
                    </a:lnL>
                    <a:lnR>
                      <a:noFill/>
                    </a:lnR>
                    <a:lnT>
                      <a:noFill/>
                    </a:lnT>
                    <a:lnB>
                      <a:noFill/>
                    </a:lnB>
                  </a:tcPr>
                </a:tc>
                <a:extLst>
                  <a:ext uri="{0D108BD9-81ED-4DB2-BD59-A6C34878D82A}">
                    <a16:rowId xmlns:a16="http://schemas.microsoft.com/office/drawing/2014/main" val="10006"/>
                  </a:ext>
                </a:extLst>
              </a:tr>
              <a:tr h="226123">
                <a:tc>
                  <a:txBody>
                    <a:bodyPr/>
                    <a:lstStyle/>
                    <a:p>
                      <a:pPr algn="l"/>
                      <a:r>
                        <a:rPr lang="en-US" sz="1400" kern="0" dirty="0">
                          <a:solidFill>
                            <a:srgbClr val="181717"/>
                          </a:solidFill>
                          <a:effectLst/>
                          <a:latin typeface="宋体" pitchFamily="2" charset="-122"/>
                          <a:ea typeface="宋体" pitchFamily="2" charset="-122"/>
                          <a:cs typeface="宋体" pitchFamily="2" charset="-122"/>
                        </a:rPr>
                        <a:t>    </a:t>
                      </a:r>
                      <a:r>
                        <a:rPr lang="zh-CN" sz="1400" kern="0" dirty="0">
                          <a:solidFill>
                            <a:srgbClr val="181717"/>
                          </a:solidFill>
                          <a:effectLst/>
                          <a:latin typeface="Times New Roman" panose="02020603050405020304" pitchFamily="18" charset="0"/>
                          <a:ea typeface="宋体" pitchFamily="2" charset="-122"/>
                          <a:cs typeface="宋体" pitchFamily="2" charset="-122"/>
                        </a:rPr>
                        <a:t>财务费用</a:t>
                      </a:r>
                      <a:endParaRPr lang="zh-CN" sz="1800" kern="100" dirty="0">
                        <a:solidFill>
                          <a:srgbClr val="181717"/>
                        </a:solidFill>
                        <a:effectLst/>
                        <a:latin typeface="Times New Roman" panose="02020603050405020304" pitchFamily="18" charset="0"/>
                        <a:ea typeface="宋体" pitchFamily="2" charset="-122"/>
                      </a:endParaRPr>
                    </a:p>
                  </a:txBody>
                  <a:tcPr marL="68580" marR="68580" marT="0" marB="0" anchor="ctr">
                    <a:lnL w="1905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a:r>
                        <a:rPr lang="en-US" sz="1400" kern="0" dirty="0">
                          <a:solidFill>
                            <a:srgbClr val="181717"/>
                          </a:solidFill>
                          <a:effectLst/>
                          <a:latin typeface="宋体" pitchFamily="2" charset="-122"/>
                          <a:ea typeface="宋体" pitchFamily="2" charset="-122"/>
                        </a:rPr>
                        <a:t>317</a:t>
                      </a:r>
                      <a:endParaRPr lang="zh-CN" sz="1800" kern="100" dirty="0">
                        <a:solidFill>
                          <a:srgbClr val="181717"/>
                        </a:solidFill>
                        <a:effectLst/>
                        <a:latin typeface="Times New Roman" panose="02020603050405020304" pitchFamily="18" charset="0"/>
                        <a:ea typeface="宋体"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a:r>
                        <a:rPr lang="en-US" sz="1400" kern="0">
                          <a:solidFill>
                            <a:srgbClr val="181717"/>
                          </a:solidFill>
                          <a:effectLst/>
                          <a:latin typeface="宋体" pitchFamily="2" charset="-122"/>
                          <a:ea typeface="宋体" pitchFamily="2" charset="-122"/>
                        </a:rPr>
                        <a:t> </a:t>
                      </a:r>
                      <a:endParaRPr lang="zh-CN" sz="1800" kern="100">
                        <a:solidFill>
                          <a:srgbClr val="181717"/>
                        </a:solidFill>
                        <a:effectLst/>
                        <a:latin typeface="Times New Roman" panose="02020603050405020304" pitchFamily="18" charset="0"/>
                        <a:ea typeface="宋体"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a:r>
                        <a:rPr lang="en-US" sz="1400" kern="0" dirty="0">
                          <a:solidFill>
                            <a:srgbClr val="181717"/>
                          </a:solidFill>
                          <a:effectLst/>
                          <a:latin typeface="宋体" pitchFamily="2" charset="-122"/>
                          <a:ea typeface="宋体" pitchFamily="2" charset="-122"/>
                        </a:rPr>
                        <a:t> </a:t>
                      </a:r>
                      <a:endParaRPr lang="zh-CN" sz="1800" kern="100" dirty="0">
                        <a:solidFill>
                          <a:srgbClr val="181717"/>
                        </a:solidFill>
                        <a:effectLst/>
                        <a:latin typeface="Times New Roman" panose="02020603050405020304" pitchFamily="18" charset="0"/>
                        <a:ea typeface="宋体" pitchFamily="2" charset="-122"/>
                      </a:endParaRPr>
                    </a:p>
                  </a:txBody>
                  <a:tcPr marL="68580" marR="68580" marT="0" marB="0" anchor="ctr">
                    <a:lnL>
                      <a:noFill/>
                    </a:lnL>
                    <a:lnR>
                      <a:noFill/>
                    </a:lnR>
                    <a:lnT>
                      <a:noFill/>
                    </a:lnT>
                    <a:lnB>
                      <a:noFill/>
                    </a:lnB>
                  </a:tcPr>
                </a:tc>
                <a:extLst>
                  <a:ext uri="{0D108BD9-81ED-4DB2-BD59-A6C34878D82A}">
                    <a16:rowId xmlns:a16="http://schemas.microsoft.com/office/drawing/2014/main" val="10007"/>
                  </a:ext>
                </a:extLst>
              </a:tr>
              <a:tr h="226123">
                <a:tc>
                  <a:txBody>
                    <a:bodyPr/>
                    <a:lstStyle/>
                    <a:p>
                      <a:pPr algn="l"/>
                      <a:r>
                        <a:rPr lang="en-US" sz="1400" kern="0" dirty="0">
                          <a:solidFill>
                            <a:srgbClr val="181717"/>
                          </a:solidFill>
                          <a:effectLst/>
                          <a:latin typeface="宋体" pitchFamily="2" charset="-122"/>
                          <a:ea typeface="宋体" pitchFamily="2" charset="-122"/>
                          <a:cs typeface="宋体" pitchFamily="2" charset="-122"/>
                        </a:rPr>
                        <a:t>      </a:t>
                      </a:r>
                      <a:r>
                        <a:rPr lang="zh-CN" sz="1400" kern="0" dirty="0">
                          <a:solidFill>
                            <a:srgbClr val="181717"/>
                          </a:solidFill>
                          <a:effectLst/>
                          <a:latin typeface="Times New Roman" panose="02020603050405020304" pitchFamily="18" charset="0"/>
                          <a:ea typeface="宋体" pitchFamily="2" charset="-122"/>
                          <a:cs typeface="宋体" pitchFamily="2" charset="-122"/>
                        </a:rPr>
                        <a:t>其中：利息收入</a:t>
                      </a:r>
                      <a:endParaRPr lang="zh-CN" sz="1800" kern="100" dirty="0">
                        <a:solidFill>
                          <a:srgbClr val="181717"/>
                        </a:solidFill>
                        <a:effectLst/>
                        <a:latin typeface="Times New Roman" panose="02020603050405020304" pitchFamily="18" charset="0"/>
                        <a:ea typeface="宋体" pitchFamily="2" charset="-122"/>
                      </a:endParaRPr>
                    </a:p>
                  </a:txBody>
                  <a:tcPr marL="68580" marR="68580" marT="0" marB="0" anchor="ctr">
                    <a:lnL w="1905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a:r>
                        <a:rPr lang="en-US" sz="1400" kern="0" dirty="0">
                          <a:solidFill>
                            <a:srgbClr val="181717"/>
                          </a:solidFill>
                          <a:effectLst/>
                          <a:latin typeface="宋体" pitchFamily="2" charset="-122"/>
                          <a:ea typeface="宋体" pitchFamily="2" charset="-122"/>
                        </a:rPr>
                        <a:t>318</a:t>
                      </a:r>
                      <a:endParaRPr lang="zh-CN" sz="1800" kern="100" dirty="0">
                        <a:solidFill>
                          <a:srgbClr val="181717"/>
                        </a:solidFill>
                        <a:effectLst/>
                        <a:latin typeface="Times New Roman" panose="02020603050405020304" pitchFamily="18" charset="0"/>
                        <a:ea typeface="宋体"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a:r>
                        <a:rPr lang="zh-CN" sz="1400" kern="0">
                          <a:solidFill>
                            <a:srgbClr val="181717"/>
                          </a:solidFill>
                          <a:effectLst/>
                          <a:latin typeface="Times New Roman" panose="02020603050405020304" pitchFamily="18" charset="0"/>
                          <a:ea typeface="宋体" pitchFamily="2" charset="-122"/>
                        </a:rPr>
                        <a:t>　</a:t>
                      </a:r>
                      <a:endParaRPr lang="zh-CN" sz="1800" kern="100">
                        <a:solidFill>
                          <a:srgbClr val="181717"/>
                        </a:solidFill>
                        <a:effectLst/>
                        <a:latin typeface="Times New Roman" panose="02020603050405020304" pitchFamily="18" charset="0"/>
                        <a:ea typeface="宋体"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a:r>
                        <a:rPr lang="en-US" sz="1400" kern="0">
                          <a:solidFill>
                            <a:srgbClr val="181717"/>
                          </a:solidFill>
                          <a:effectLst/>
                          <a:latin typeface="宋体" pitchFamily="2" charset="-122"/>
                          <a:ea typeface="宋体" pitchFamily="2" charset="-122"/>
                        </a:rPr>
                        <a:t> </a:t>
                      </a:r>
                      <a:endParaRPr lang="zh-CN" sz="1800" kern="100">
                        <a:solidFill>
                          <a:srgbClr val="181717"/>
                        </a:solidFill>
                        <a:effectLst/>
                        <a:latin typeface="Times New Roman" panose="02020603050405020304" pitchFamily="18" charset="0"/>
                        <a:ea typeface="宋体" pitchFamily="2" charset="-122"/>
                      </a:endParaRPr>
                    </a:p>
                  </a:txBody>
                  <a:tcPr marL="68580" marR="68580" marT="0" marB="0" anchor="ctr">
                    <a:lnL>
                      <a:noFill/>
                    </a:lnL>
                    <a:lnR>
                      <a:noFill/>
                    </a:lnR>
                    <a:lnT>
                      <a:noFill/>
                    </a:lnT>
                    <a:lnB>
                      <a:noFill/>
                    </a:lnB>
                  </a:tcPr>
                </a:tc>
                <a:extLst>
                  <a:ext uri="{0D108BD9-81ED-4DB2-BD59-A6C34878D82A}">
                    <a16:rowId xmlns:a16="http://schemas.microsoft.com/office/drawing/2014/main" val="10008"/>
                  </a:ext>
                </a:extLst>
              </a:tr>
              <a:tr h="226123">
                <a:tc>
                  <a:txBody>
                    <a:bodyPr/>
                    <a:lstStyle/>
                    <a:p>
                      <a:pPr algn="l"/>
                      <a:r>
                        <a:rPr lang="en-US" sz="1400" kern="0">
                          <a:solidFill>
                            <a:srgbClr val="181717"/>
                          </a:solidFill>
                          <a:effectLst/>
                          <a:latin typeface="宋体" pitchFamily="2" charset="-122"/>
                          <a:ea typeface="宋体" pitchFamily="2" charset="-122"/>
                          <a:cs typeface="宋体" pitchFamily="2" charset="-122"/>
                        </a:rPr>
                        <a:t>            </a:t>
                      </a:r>
                      <a:r>
                        <a:rPr lang="zh-CN" sz="1400" kern="0">
                          <a:solidFill>
                            <a:srgbClr val="181717"/>
                          </a:solidFill>
                          <a:effectLst/>
                          <a:latin typeface="Times New Roman" panose="02020603050405020304" pitchFamily="18" charset="0"/>
                          <a:ea typeface="宋体" pitchFamily="2" charset="-122"/>
                          <a:cs typeface="宋体" pitchFamily="2" charset="-122"/>
                        </a:rPr>
                        <a:t>利息费用</a:t>
                      </a:r>
                      <a:endParaRPr lang="zh-CN" sz="1800" kern="100">
                        <a:solidFill>
                          <a:srgbClr val="181717"/>
                        </a:solidFill>
                        <a:effectLst/>
                        <a:latin typeface="Times New Roman" panose="02020603050405020304" pitchFamily="18" charset="0"/>
                        <a:ea typeface="宋体" pitchFamily="2" charset="-122"/>
                      </a:endParaRPr>
                    </a:p>
                  </a:txBody>
                  <a:tcPr marL="68580" marR="68580" marT="0" marB="0" anchor="ctr">
                    <a:lnL w="1905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a:r>
                        <a:rPr lang="en-US" sz="1400" kern="0" dirty="0">
                          <a:solidFill>
                            <a:srgbClr val="181717"/>
                          </a:solidFill>
                          <a:effectLst/>
                          <a:latin typeface="宋体" pitchFamily="2" charset="-122"/>
                          <a:ea typeface="宋体" pitchFamily="2" charset="-122"/>
                        </a:rPr>
                        <a:t>319</a:t>
                      </a:r>
                      <a:endParaRPr lang="zh-CN" sz="1800" kern="100" dirty="0">
                        <a:solidFill>
                          <a:srgbClr val="181717"/>
                        </a:solidFill>
                        <a:effectLst/>
                        <a:latin typeface="Times New Roman" panose="02020603050405020304" pitchFamily="18" charset="0"/>
                        <a:ea typeface="宋体"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a:r>
                        <a:rPr lang="zh-CN" sz="1400" kern="0">
                          <a:solidFill>
                            <a:srgbClr val="181717"/>
                          </a:solidFill>
                          <a:effectLst/>
                          <a:latin typeface="Times New Roman" panose="02020603050405020304" pitchFamily="18" charset="0"/>
                          <a:ea typeface="宋体" pitchFamily="2" charset="-122"/>
                        </a:rPr>
                        <a:t>　</a:t>
                      </a:r>
                      <a:endParaRPr lang="zh-CN" sz="1800" kern="100">
                        <a:solidFill>
                          <a:srgbClr val="181717"/>
                        </a:solidFill>
                        <a:effectLst/>
                        <a:latin typeface="Times New Roman" panose="02020603050405020304" pitchFamily="18" charset="0"/>
                        <a:ea typeface="宋体"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a:r>
                        <a:rPr lang="en-US" sz="1400" kern="0">
                          <a:solidFill>
                            <a:srgbClr val="181717"/>
                          </a:solidFill>
                          <a:effectLst/>
                          <a:latin typeface="宋体" pitchFamily="2" charset="-122"/>
                          <a:ea typeface="宋体" pitchFamily="2" charset="-122"/>
                        </a:rPr>
                        <a:t> </a:t>
                      </a:r>
                      <a:endParaRPr lang="zh-CN" sz="1800" kern="100">
                        <a:solidFill>
                          <a:srgbClr val="181717"/>
                        </a:solidFill>
                        <a:effectLst/>
                        <a:latin typeface="Times New Roman" panose="02020603050405020304" pitchFamily="18" charset="0"/>
                        <a:ea typeface="宋体" pitchFamily="2" charset="-122"/>
                      </a:endParaRPr>
                    </a:p>
                  </a:txBody>
                  <a:tcPr marL="68580" marR="68580" marT="0" marB="0" anchor="ctr">
                    <a:lnL>
                      <a:noFill/>
                    </a:lnL>
                    <a:lnR>
                      <a:noFill/>
                    </a:lnR>
                    <a:lnT>
                      <a:noFill/>
                    </a:lnT>
                    <a:lnB>
                      <a:noFill/>
                    </a:lnB>
                  </a:tcPr>
                </a:tc>
                <a:extLst>
                  <a:ext uri="{0D108BD9-81ED-4DB2-BD59-A6C34878D82A}">
                    <a16:rowId xmlns:a16="http://schemas.microsoft.com/office/drawing/2014/main" val="10009"/>
                  </a:ext>
                </a:extLst>
              </a:tr>
              <a:tr h="226123">
                <a:tc>
                  <a:txBody>
                    <a:bodyPr/>
                    <a:lstStyle/>
                    <a:p>
                      <a:pPr algn="l"/>
                      <a:r>
                        <a:rPr lang="en-US" sz="1400" kern="0" spc="-30" dirty="0">
                          <a:solidFill>
                            <a:srgbClr val="181717"/>
                          </a:solidFill>
                          <a:effectLst/>
                          <a:latin typeface="宋体" pitchFamily="2" charset="-122"/>
                          <a:ea typeface="宋体" pitchFamily="2" charset="-122"/>
                          <a:cs typeface="宋体" pitchFamily="2" charset="-122"/>
                        </a:rPr>
                        <a:t>      </a:t>
                      </a:r>
                      <a:r>
                        <a:rPr lang="zh-CN" sz="1400" kern="0" spc="-30" dirty="0">
                          <a:solidFill>
                            <a:srgbClr val="181717"/>
                          </a:solidFill>
                          <a:effectLst/>
                          <a:latin typeface="Times New Roman" panose="02020603050405020304" pitchFamily="18" charset="0"/>
                          <a:ea typeface="宋体" pitchFamily="2" charset="-122"/>
                          <a:cs typeface="宋体" pitchFamily="2" charset="-122"/>
                        </a:rPr>
                        <a:t>信用减值损失（损失以“－”号记）</a:t>
                      </a:r>
                      <a:endParaRPr lang="zh-CN" sz="1800" kern="100" dirty="0">
                        <a:solidFill>
                          <a:srgbClr val="181717"/>
                        </a:solidFill>
                        <a:effectLst/>
                        <a:latin typeface="Times New Roman" panose="02020603050405020304" pitchFamily="18" charset="0"/>
                        <a:ea typeface="宋体" pitchFamily="2" charset="-122"/>
                      </a:endParaRPr>
                    </a:p>
                  </a:txBody>
                  <a:tcPr marL="68580" marR="68580" marT="0" marB="0" anchor="ctr">
                    <a:lnL w="1905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a:r>
                        <a:rPr lang="en-US" sz="1400" kern="0" dirty="0">
                          <a:solidFill>
                            <a:srgbClr val="181717"/>
                          </a:solidFill>
                          <a:effectLst/>
                          <a:latin typeface="宋体" pitchFamily="2" charset="-122"/>
                          <a:ea typeface="宋体" pitchFamily="2" charset="-122"/>
                        </a:rPr>
                        <a:t>333</a:t>
                      </a:r>
                      <a:endParaRPr lang="zh-CN" sz="1800" kern="100" dirty="0">
                        <a:solidFill>
                          <a:srgbClr val="181717"/>
                        </a:solidFill>
                        <a:effectLst/>
                        <a:latin typeface="Times New Roman" panose="02020603050405020304" pitchFamily="18" charset="0"/>
                        <a:ea typeface="宋体"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a:r>
                        <a:rPr lang="zh-CN" sz="1400" kern="0">
                          <a:solidFill>
                            <a:srgbClr val="181717"/>
                          </a:solidFill>
                          <a:effectLst/>
                          <a:latin typeface="Times New Roman" panose="02020603050405020304" pitchFamily="18" charset="0"/>
                          <a:ea typeface="宋体" pitchFamily="2" charset="-122"/>
                        </a:rPr>
                        <a:t>　</a:t>
                      </a:r>
                      <a:endParaRPr lang="zh-CN" sz="1800" kern="100">
                        <a:solidFill>
                          <a:srgbClr val="181717"/>
                        </a:solidFill>
                        <a:effectLst/>
                        <a:latin typeface="Times New Roman" panose="02020603050405020304" pitchFamily="18" charset="0"/>
                        <a:ea typeface="宋体"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a:r>
                        <a:rPr lang="en-US" sz="1400" kern="0">
                          <a:solidFill>
                            <a:srgbClr val="181717"/>
                          </a:solidFill>
                          <a:effectLst/>
                          <a:latin typeface="宋体" pitchFamily="2" charset="-122"/>
                          <a:ea typeface="宋体" pitchFamily="2" charset="-122"/>
                        </a:rPr>
                        <a:t> </a:t>
                      </a:r>
                      <a:endParaRPr lang="zh-CN" sz="1800" kern="100">
                        <a:solidFill>
                          <a:srgbClr val="181717"/>
                        </a:solidFill>
                        <a:effectLst/>
                        <a:latin typeface="Times New Roman" panose="02020603050405020304" pitchFamily="18" charset="0"/>
                        <a:ea typeface="宋体" pitchFamily="2" charset="-122"/>
                      </a:endParaRPr>
                    </a:p>
                  </a:txBody>
                  <a:tcPr marL="68580" marR="68580" marT="0" marB="0" anchor="ctr">
                    <a:lnL>
                      <a:noFill/>
                    </a:lnL>
                    <a:lnR>
                      <a:noFill/>
                    </a:lnR>
                    <a:lnT>
                      <a:noFill/>
                    </a:lnT>
                    <a:lnB>
                      <a:noFill/>
                    </a:lnB>
                  </a:tcPr>
                </a:tc>
                <a:extLst>
                  <a:ext uri="{0D108BD9-81ED-4DB2-BD59-A6C34878D82A}">
                    <a16:rowId xmlns:a16="http://schemas.microsoft.com/office/drawing/2014/main" val="10010"/>
                  </a:ext>
                </a:extLst>
              </a:tr>
              <a:tr h="226123">
                <a:tc>
                  <a:txBody>
                    <a:bodyPr/>
                    <a:lstStyle/>
                    <a:p>
                      <a:pPr algn="l"/>
                      <a:r>
                        <a:rPr lang="en-US" sz="1400" kern="0" spc="-30" dirty="0">
                          <a:solidFill>
                            <a:srgbClr val="181717"/>
                          </a:solidFill>
                          <a:effectLst/>
                          <a:latin typeface="宋体" pitchFamily="2" charset="-122"/>
                          <a:ea typeface="宋体" pitchFamily="2" charset="-122"/>
                          <a:cs typeface="宋体" pitchFamily="2" charset="-122"/>
                        </a:rPr>
                        <a:t>      </a:t>
                      </a:r>
                      <a:r>
                        <a:rPr lang="zh-CN" sz="1400" kern="0" spc="-30" dirty="0">
                          <a:solidFill>
                            <a:srgbClr val="181717"/>
                          </a:solidFill>
                          <a:effectLst/>
                          <a:latin typeface="Times New Roman" panose="02020603050405020304" pitchFamily="18" charset="0"/>
                          <a:ea typeface="宋体" pitchFamily="2" charset="-122"/>
                          <a:cs typeface="宋体" pitchFamily="2" charset="-122"/>
                        </a:rPr>
                        <a:t>资产减值损失（损失以“－”号记）</a:t>
                      </a:r>
                      <a:endParaRPr lang="zh-CN" sz="1800" kern="100" dirty="0">
                        <a:solidFill>
                          <a:srgbClr val="181717"/>
                        </a:solidFill>
                        <a:effectLst/>
                        <a:latin typeface="Times New Roman" panose="02020603050405020304" pitchFamily="18" charset="0"/>
                        <a:ea typeface="宋体" pitchFamily="2" charset="-122"/>
                      </a:endParaRPr>
                    </a:p>
                  </a:txBody>
                  <a:tcPr marL="68580" marR="68580" marT="0" marB="0" anchor="ctr">
                    <a:lnL w="1905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a:r>
                        <a:rPr lang="en-US" sz="1400" kern="0">
                          <a:solidFill>
                            <a:srgbClr val="181717"/>
                          </a:solidFill>
                          <a:effectLst/>
                          <a:latin typeface="宋体" pitchFamily="2" charset="-122"/>
                          <a:ea typeface="宋体" pitchFamily="2" charset="-122"/>
                        </a:rPr>
                        <a:t>320</a:t>
                      </a:r>
                      <a:endParaRPr lang="zh-CN" sz="1800" kern="100">
                        <a:solidFill>
                          <a:srgbClr val="181717"/>
                        </a:solidFill>
                        <a:effectLst/>
                        <a:latin typeface="Times New Roman" panose="02020603050405020304" pitchFamily="18" charset="0"/>
                        <a:ea typeface="宋体"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a:r>
                        <a:rPr lang="en-US" sz="1400" kern="0" dirty="0">
                          <a:solidFill>
                            <a:srgbClr val="181717"/>
                          </a:solidFill>
                          <a:effectLst/>
                          <a:latin typeface="宋体" pitchFamily="2" charset="-122"/>
                          <a:ea typeface="宋体" pitchFamily="2" charset="-122"/>
                        </a:rPr>
                        <a:t> </a:t>
                      </a:r>
                      <a:endParaRPr lang="zh-CN" sz="1800" kern="100" dirty="0">
                        <a:solidFill>
                          <a:srgbClr val="181717"/>
                        </a:solidFill>
                        <a:effectLst/>
                        <a:latin typeface="Times New Roman" panose="02020603050405020304" pitchFamily="18" charset="0"/>
                        <a:ea typeface="宋体"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a:r>
                        <a:rPr lang="en-US" sz="1400" kern="0">
                          <a:solidFill>
                            <a:srgbClr val="181717"/>
                          </a:solidFill>
                          <a:effectLst/>
                          <a:latin typeface="宋体" pitchFamily="2" charset="-122"/>
                          <a:ea typeface="宋体" pitchFamily="2" charset="-122"/>
                        </a:rPr>
                        <a:t> </a:t>
                      </a:r>
                      <a:endParaRPr lang="zh-CN" sz="1800" kern="100">
                        <a:solidFill>
                          <a:srgbClr val="181717"/>
                        </a:solidFill>
                        <a:effectLst/>
                        <a:latin typeface="Times New Roman" panose="02020603050405020304" pitchFamily="18" charset="0"/>
                        <a:ea typeface="宋体" pitchFamily="2" charset="-122"/>
                      </a:endParaRPr>
                    </a:p>
                  </a:txBody>
                  <a:tcPr marL="68580" marR="68580" marT="0" marB="0" anchor="ctr">
                    <a:lnL>
                      <a:noFill/>
                    </a:lnL>
                    <a:lnR>
                      <a:noFill/>
                    </a:lnR>
                    <a:lnT>
                      <a:noFill/>
                    </a:lnT>
                    <a:lnB>
                      <a:noFill/>
                    </a:lnB>
                  </a:tcPr>
                </a:tc>
                <a:extLst>
                  <a:ext uri="{0D108BD9-81ED-4DB2-BD59-A6C34878D82A}">
                    <a16:rowId xmlns:a16="http://schemas.microsoft.com/office/drawing/2014/main" val="10011"/>
                  </a:ext>
                </a:extLst>
              </a:tr>
              <a:tr h="226123">
                <a:tc>
                  <a:txBody>
                    <a:bodyPr/>
                    <a:lstStyle/>
                    <a:p>
                      <a:pPr indent="191135" algn="l">
                        <a:tabLst>
                          <a:tab pos="284480" algn="l"/>
                          <a:tab pos="384175" algn="l"/>
                          <a:tab pos="498475" algn="l"/>
                        </a:tabLst>
                      </a:pPr>
                      <a:r>
                        <a:rPr lang="zh-CN" sz="1400" kern="0" spc="-30" dirty="0">
                          <a:solidFill>
                            <a:srgbClr val="181717"/>
                          </a:solidFill>
                          <a:effectLst/>
                          <a:latin typeface="Times New Roman" panose="02020603050405020304" pitchFamily="18" charset="0"/>
                          <a:ea typeface="宋体" pitchFamily="2" charset="-122"/>
                          <a:cs typeface="宋体" pitchFamily="2" charset="-122"/>
                        </a:rPr>
                        <a:t>公允价值变动收益（损失以“－”号记）</a:t>
                      </a:r>
                      <a:endParaRPr lang="zh-CN" sz="1800" kern="100" dirty="0">
                        <a:solidFill>
                          <a:srgbClr val="181717"/>
                        </a:solidFill>
                        <a:effectLst/>
                        <a:latin typeface="Times New Roman" panose="02020603050405020304" pitchFamily="18" charset="0"/>
                        <a:ea typeface="宋体" pitchFamily="2" charset="-122"/>
                      </a:endParaRPr>
                    </a:p>
                  </a:txBody>
                  <a:tcPr marL="68580" marR="68580" marT="0" marB="0" anchor="ctr">
                    <a:lnL w="1905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a:r>
                        <a:rPr lang="en-US" sz="1400" kern="0">
                          <a:solidFill>
                            <a:srgbClr val="181717"/>
                          </a:solidFill>
                          <a:effectLst/>
                          <a:latin typeface="宋体" pitchFamily="2" charset="-122"/>
                          <a:ea typeface="宋体" pitchFamily="2" charset="-122"/>
                        </a:rPr>
                        <a:t>321</a:t>
                      </a:r>
                      <a:endParaRPr lang="zh-CN" sz="1800" kern="100">
                        <a:solidFill>
                          <a:srgbClr val="181717"/>
                        </a:solidFill>
                        <a:effectLst/>
                        <a:latin typeface="Times New Roman" panose="02020603050405020304" pitchFamily="18" charset="0"/>
                        <a:ea typeface="宋体"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a:r>
                        <a:rPr lang="zh-CN" sz="1400" kern="0" dirty="0">
                          <a:solidFill>
                            <a:srgbClr val="181717"/>
                          </a:solidFill>
                          <a:effectLst/>
                          <a:latin typeface="Times New Roman" panose="02020603050405020304" pitchFamily="18" charset="0"/>
                          <a:ea typeface="宋体" pitchFamily="2" charset="-122"/>
                        </a:rPr>
                        <a:t>　</a:t>
                      </a:r>
                      <a:endParaRPr lang="zh-CN" sz="1800" kern="100" dirty="0">
                        <a:solidFill>
                          <a:srgbClr val="181717"/>
                        </a:solidFill>
                        <a:effectLst/>
                        <a:latin typeface="Times New Roman" panose="02020603050405020304" pitchFamily="18" charset="0"/>
                        <a:ea typeface="宋体"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a:r>
                        <a:rPr lang="en-US" sz="1400" kern="0">
                          <a:solidFill>
                            <a:srgbClr val="181717"/>
                          </a:solidFill>
                          <a:effectLst/>
                          <a:latin typeface="宋体" pitchFamily="2" charset="-122"/>
                          <a:ea typeface="宋体" pitchFamily="2" charset="-122"/>
                        </a:rPr>
                        <a:t> </a:t>
                      </a:r>
                      <a:endParaRPr lang="zh-CN" sz="1800" kern="100">
                        <a:solidFill>
                          <a:srgbClr val="181717"/>
                        </a:solidFill>
                        <a:effectLst/>
                        <a:latin typeface="Times New Roman" panose="02020603050405020304" pitchFamily="18" charset="0"/>
                        <a:ea typeface="宋体" pitchFamily="2" charset="-122"/>
                      </a:endParaRPr>
                    </a:p>
                  </a:txBody>
                  <a:tcPr marL="68580" marR="68580" marT="0" marB="0" anchor="ctr">
                    <a:lnL>
                      <a:noFill/>
                    </a:lnL>
                    <a:lnR>
                      <a:noFill/>
                    </a:lnR>
                    <a:lnT>
                      <a:noFill/>
                    </a:lnT>
                    <a:lnB>
                      <a:noFill/>
                    </a:lnB>
                  </a:tcPr>
                </a:tc>
                <a:extLst>
                  <a:ext uri="{0D108BD9-81ED-4DB2-BD59-A6C34878D82A}">
                    <a16:rowId xmlns:a16="http://schemas.microsoft.com/office/drawing/2014/main" val="10012"/>
                  </a:ext>
                </a:extLst>
              </a:tr>
              <a:tr h="226123">
                <a:tc>
                  <a:txBody>
                    <a:bodyPr/>
                    <a:lstStyle/>
                    <a:p>
                      <a:pPr algn="just"/>
                      <a:r>
                        <a:rPr lang="en-US" sz="1400" kern="0" spc="-30" dirty="0">
                          <a:solidFill>
                            <a:srgbClr val="181717"/>
                          </a:solidFill>
                          <a:effectLst/>
                          <a:latin typeface="宋体" pitchFamily="2" charset="-122"/>
                          <a:ea typeface="宋体" pitchFamily="2" charset="-122"/>
                          <a:cs typeface="宋体" pitchFamily="2" charset="-122"/>
                        </a:rPr>
                        <a:t>      </a:t>
                      </a:r>
                      <a:r>
                        <a:rPr lang="zh-CN" sz="1400" kern="0" spc="-30" dirty="0">
                          <a:solidFill>
                            <a:srgbClr val="181717"/>
                          </a:solidFill>
                          <a:effectLst/>
                          <a:latin typeface="Times New Roman" panose="02020603050405020304" pitchFamily="18" charset="0"/>
                          <a:ea typeface="宋体" pitchFamily="2" charset="-122"/>
                          <a:cs typeface="宋体" pitchFamily="2" charset="-122"/>
                        </a:rPr>
                        <a:t>资产处置收益（损失以“－”号记）</a:t>
                      </a:r>
                      <a:endParaRPr lang="zh-CN" sz="1800" kern="100" dirty="0">
                        <a:solidFill>
                          <a:srgbClr val="181717"/>
                        </a:solidFill>
                        <a:effectLst/>
                        <a:latin typeface="Times New Roman" panose="02020603050405020304" pitchFamily="18" charset="0"/>
                        <a:ea typeface="宋体" pitchFamily="2" charset="-122"/>
                      </a:endParaRPr>
                    </a:p>
                  </a:txBody>
                  <a:tcPr marL="68580" marR="68580" marT="0" marB="0" anchor="ctr">
                    <a:lnL w="1905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a:r>
                        <a:rPr lang="en-US" sz="1400" kern="0">
                          <a:solidFill>
                            <a:srgbClr val="181717"/>
                          </a:solidFill>
                          <a:effectLst/>
                          <a:latin typeface="宋体" pitchFamily="2" charset="-122"/>
                          <a:ea typeface="宋体" pitchFamily="2" charset="-122"/>
                        </a:rPr>
                        <a:t>335</a:t>
                      </a:r>
                      <a:endParaRPr lang="zh-CN" sz="1800" kern="100">
                        <a:solidFill>
                          <a:srgbClr val="181717"/>
                        </a:solidFill>
                        <a:effectLst/>
                        <a:latin typeface="Times New Roman" panose="02020603050405020304" pitchFamily="18" charset="0"/>
                        <a:ea typeface="宋体"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a:r>
                        <a:rPr lang="zh-CN" sz="1400" kern="0" dirty="0">
                          <a:solidFill>
                            <a:srgbClr val="181717"/>
                          </a:solidFill>
                          <a:effectLst/>
                          <a:latin typeface="Times New Roman" panose="02020603050405020304" pitchFamily="18" charset="0"/>
                          <a:ea typeface="宋体" pitchFamily="2" charset="-122"/>
                        </a:rPr>
                        <a:t>　</a:t>
                      </a:r>
                      <a:endParaRPr lang="zh-CN" sz="1800" kern="100" dirty="0">
                        <a:solidFill>
                          <a:srgbClr val="181717"/>
                        </a:solidFill>
                        <a:effectLst/>
                        <a:latin typeface="Times New Roman" panose="02020603050405020304" pitchFamily="18" charset="0"/>
                        <a:ea typeface="宋体"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a:r>
                        <a:rPr lang="en-US" sz="1400" kern="0">
                          <a:solidFill>
                            <a:srgbClr val="181717"/>
                          </a:solidFill>
                          <a:effectLst/>
                          <a:latin typeface="宋体" pitchFamily="2" charset="-122"/>
                          <a:ea typeface="宋体" pitchFamily="2" charset="-122"/>
                        </a:rPr>
                        <a:t> </a:t>
                      </a:r>
                      <a:endParaRPr lang="zh-CN" sz="1800" kern="100">
                        <a:solidFill>
                          <a:srgbClr val="181717"/>
                        </a:solidFill>
                        <a:effectLst/>
                        <a:latin typeface="Times New Roman" panose="02020603050405020304" pitchFamily="18" charset="0"/>
                        <a:ea typeface="宋体" pitchFamily="2" charset="-122"/>
                      </a:endParaRPr>
                    </a:p>
                  </a:txBody>
                  <a:tcPr marL="68580" marR="68580" marT="0" marB="0" anchor="ctr">
                    <a:lnL>
                      <a:noFill/>
                    </a:lnL>
                    <a:lnR>
                      <a:noFill/>
                    </a:lnR>
                    <a:lnT>
                      <a:noFill/>
                    </a:lnT>
                    <a:lnB>
                      <a:noFill/>
                    </a:lnB>
                  </a:tcPr>
                </a:tc>
                <a:extLst>
                  <a:ext uri="{0D108BD9-81ED-4DB2-BD59-A6C34878D82A}">
                    <a16:rowId xmlns:a16="http://schemas.microsoft.com/office/drawing/2014/main" val="10013"/>
                  </a:ext>
                </a:extLst>
              </a:tr>
              <a:tr h="226123">
                <a:tc>
                  <a:txBody>
                    <a:bodyPr/>
                    <a:lstStyle/>
                    <a:p>
                      <a:pPr algn="just"/>
                      <a:r>
                        <a:rPr lang="en-US" sz="1400" kern="0" spc="-30" dirty="0">
                          <a:solidFill>
                            <a:srgbClr val="181717"/>
                          </a:solidFill>
                          <a:effectLst/>
                          <a:latin typeface="宋体" pitchFamily="2" charset="-122"/>
                          <a:ea typeface="宋体" pitchFamily="2" charset="-122"/>
                          <a:cs typeface="宋体" pitchFamily="2" charset="-122"/>
                        </a:rPr>
                        <a:t>      </a:t>
                      </a:r>
                      <a:r>
                        <a:rPr lang="zh-CN" sz="1400" kern="0" spc="-30" dirty="0">
                          <a:solidFill>
                            <a:srgbClr val="181717"/>
                          </a:solidFill>
                          <a:effectLst/>
                          <a:latin typeface="Times New Roman" panose="02020603050405020304" pitchFamily="18" charset="0"/>
                          <a:ea typeface="宋体" pitchFamily="2" charset="-122"/>
                          <a:cs typeface="宋体" pitchFamily="2" charset="-122"/>
                        </a:rPr>
                        <a:t>投资收益（损失以“－”号记）</a:t>
                      </a:r>
                      <a:endParaRPr lang="zh-CN" sz="1800" kern="100" dirty="0">
                        <a:solidFill>
                          <a:srgbClr val="181717"/>
                        </a:solidFill>
                        <a:effectLst/>
                        <a:latin typeface="Times New Roman" panose="02020603050405020304" pitchFamily="18" charset="0"/>
                        <a:ea typeface="宋体" pitchFamily="2" charset="-122"/>
                      </a:endParaRPr>
                    </a:p>
                  </a:txBody>
                  <a:tcPr marL="68580" marR="68580" marT="0" marB="0" anchor="ctr">
                    <a:lnL w="1905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a:r>
                        <a:rPr lang="en-US" sz="1400" kern="0" dirty="0">
                          <a:solidFill>
                            <a:srgbClr val="181717"/>
                          </a:solidFill>
                          <a:effectLst/>
                          <a:latin typeface="宋体" pitchFamily="2" charset="-122"/>
                          <a:ea typeface="宋体" pitchFamily="2" charset="-122"/>
                        </a:rPr>
                        <a:t>322</a:t>
                      </a:r>
                      <a:endParaRPr lang="zh-CN" sz="1800" kern="100" dirty="0">
                        <a:solidFill>
                          <a:srgbClr val="181717"/>
                        </a:solidFill>
                        <a:effectLst/>
                        <a:latin typeface="Times New Roman" panose="02020603050405020304" pitchFamily="18" charset="0"/>
                        <a:ea typeface="宋体"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a:r>
                        <a:rPr lang="zh-CN" sz="1400" kern="0" dirty="0">
                          <a:solidFill>
                            <a:srgbClr val="181717"/>
                          </a:solidFill>
                          <a:effectLst/>
                          <a:latin typeface="Times New Roman" panose="02020603050405020304" pitchFamily="18" charset="0"/>
                          <a:ea typeface="宋体" pitchFamily="2" charset="-122"/>
                        </a:rPr>
                        <a:t>　</a:t>
                      </a:r>
                      <a:endParaRPr lang="zh-CN" sz="1800" kern="100" dirty="0">
                        <a:solidFill>
                          <a:srgbClr val="181717"/>
                        </a:solidFill>
                        <a:effectLst/>
                        <a:latin typeface="Times New Roman" panose="02020603050405020304" pitchFamily="18" charset="0"/>
                        <a:ea typeface="宋体"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a:r>
                        <a:rPr lang="en-US" sz="1400" kern="0">
                          <a:solidFill>
                            <a:srgbClr val="181717"/>
                          </a:solidFill>
                          <a:effectLst/>
                          <a:latin typeface="宋体" pitchFamily="2" charset="-122"/>
                          <a:ea typeface="宋体" pitchFamily="2" charset="-122"/>
                        </a:rPr>
                        <a:t> </a:t>
                      </a:r>
                      <a:endParaRPr lang="zh-CN" sz="1800" kern="100">
                        <a:solidFill>
                          <a:srgbClr val="181717"/>
                        </a:solidFill>
                        <a:effectLst/>
                        <a:latin typeface="Times New Roman" panose="02020603050405020304" pitchFamily="18" charset="0"/>
                        <a:ea typeface="宋体" pitchFamily="2" charset="-122"/>
                      </a:endParaRPr>
                    </a:p>
                  </a:txBody>
                  <a:tcPr marL="68580" marR="68580" marT="0" marB="0" anchor="ctr">
                    <a:lnL>
                      <a:noFill/>
                    </a:lnL>
                    <a:lnR>
                      <a:noFill/>
                    </a:lnR>
                    <a:lnT>
                      <a:noFill/>
                    </a:lnT>
                    <a:lnB>
                      <a:noFill/>
                    </a:lnB>
                  </a:tcPr>
                </a:tc>
                <a:extLst>
                  <a:ext uri="{0D108BD9-81ED-4DB2-BD59-A6C34878D82A}">
                    <a16:rowId xmlns:a16="http://schemas.microsoft.com/office/drawing/2014/main" val="10014"/>
                  </a:ext>
                </a:extLst>
              </a:tr>
              <a:tr h="228479">
                <a:tc>
                  <a:txBody>
                    <a:bodyPr/>
                    <a:lstStyle/>
                    <a:p>
                      <a:pPr algn="just">
                        <a:lnSpc>
                          <a:spcPct val="110000"/>
                        </a:lnSpc>
                      </a:pPr>
                      <a:r>
                        <a:rPr lang="en-US" sz="1400" kern="0" spc="-60">
                          <a:solidFill>
                            <a:srgbClr val="181717"/>
                          </a:solidFill>
                          <a:effectLst/>
                          <a:latin typeface="宋体" pitchFamily="2" charset="-122"/>
                          <a:ea typeface="宋体" pitchFamily="2" charset="-122"/>
                          <a:cs typeface="宋体" pitchFamily="2" charset="-122"/>
                        </a:rPr>
                        <a:t>       </a:t>
                      </a:r>
                      <a:r>
                        <a:rPr lang="zh-CN" sz="1400" kern="0" spc="-60">
                          <a:solidFill>
                            <a:srgbClr val="181717"/>
                          </a:solidFill>
                          <a:effectLst/>
                          <a:latin typeface="Times New Roman" panose="02020603050405020304" pitchFamily="18" charset="0"/>
                          <a:ea typeface="宋体" pitchFamily="2" charset="-122"/>
                          <a:cs typeface="宋体" pitchFamily="2" charset="-122"/>
                        </a:rPr>
                        <a:t>净敞口套期收益</a:t>
                      </a:r>
                      <a:r>
                        <a:rPr lang="en-US" sz="1400" kern="0" spc="-60">
                          <a:solidFill>
                            <a:srgbClr val="181717"/>
                          </a:solidFill>
                          <a:effectLst/>
                          <a:latin typeface="Times New Roman" panose="02020603050405020304" pitchFamily="18" charset="0"/>
                          <a:ea typeface="宋体" pitchFamily="2" charset="-122"/>
                          <a:cs typeface="宋体" pitchFamily="2" charset="-122"/>
                        </a:rPr>
                        <a:t>(</a:t>
                      </a:r>
                      <a:r>
                        <a:rPr lang="zh-CN" sz="1400" kern="0" spc="-60">
                          <a:solidFill>
                            <a:srgbClr val="181717"/>
                          </a:solidFill>
                          <a:effectLst/>
                          <a:latin typeface="Times New Roman" panose="02020603050405020304" pitchFamily="18" charset="0"/>
                          <a:ea typeface="宋体" pitchFamily="2" charset="-122"/>
                          <a:cs typeface="宋体" pitchFamily="2" charset="-122"/>
                        </a:rPr>
                        <a:t>损失以“</a:t>
                      </a:r>
                      <a:r>
                        <a:rPr lang="en-US" sz="1400" kern="0" spc="-60">
                          <a:solidFill>
                            <a:srgbClr val="181717"/>
                          </a:solidFill>
                          <a:effectLst/>
                          <a:latin typeface="Times New Roman" panose="02020603050405020304" pitchFamily="18" charset="0"/>
                          <a:ea typeface="宋体" pitchFamily="2" charset="-122"/>
                          <a:cs typeface="宋体" pitchFamily="2" charset="-122"/>
                        </a:rPr>
                        <a:t>-</a:t>
                      </a:r>
                      <a:r>
                        <a:rPr lang="zh-CN" sz="1400" kern="0" spc="-60">
                          <a:solidFill>
                            <a:srgbClr val="181717"/>
                          </a:solidFill>
                          <a:effectLst/>
                          <a:latin typeface="Times New Roman" panose="02020603050405020304" pitchFamily="18" charset="0"/>
                          <a:ea typeface="宋体" pitchFamily="2" charset="-122"/>
                          <a:cs typeface="宋体" pitchFamily="2" charset="-122"/>
                        </a:rPr>
                        <a:t>”号记</a:t>
                      </a:r>
                      <a:r>
                        <a:rPr lang="en-US" sz="1400" kern="0" spc="-60">
                          <a:solidFill>
                            <a:srgbClr val="181717"/>
                          </a:solidFill>
                          <a:effectLst/>
                          <a:latin typeface="Times New Roman" panose="02020603050405020304" pitchFamily="18" charset="0"/>
                          <a:ea typeface="宋体" pitchFamily="2" charset="-122"/>
                          <a:cs typeface="宋体" pitchFamily="2" charset="-122"/>
                        </a:rPr>
                        <a:t>) </a:t>
                      </a:r>
                      <a:r>
                        <a:rPr lang="zh-CN" sz="1400" kern="0" spc="-60">
                          <a:solidFill>
                            <a:srgbClr val="181717"/>
                          </a:solidFill>
                          <a:effectLst/>
                          <a:latin typeface="Times New Roman" panose="02020603050405020304" pitchFamily="18" charset="0"/>
                          <a:ea typeface="宋体" pitchFamily="2" charset="-122"/>
                          <a:cs typeface="宋体" pitchFamily="2" charset="-122"/>
                        </a:rPr>
                        <a:t>▲</a:t>
                      </a:r>
                      <a:endParaRPr lang="zh-CN" sz="1800" kern="100">
                        <a:solidFill>
                          <a:srgbClr val="181717"/>
                        </a:solidFill>
                        <a:effectLst/>
                        <a:latin typeface="Times New Roman" panose="02020603050405020304" pitchFamily="18" charset="0"/>
                        <a:ea typeface="宋体" pitchFamily="2" charset="-122"/>
                      </a:endParaRPr>
                    </a:p>
                  </a:txBody>
                  <a:tcPr marL="68580" marR="68580" marT="0" marB="0" anchor="ctr">
                    <a:lnL w="1905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a:lnSpc>
                          <a:spcPct val="110000"/>
                        </a:lnSpc>
                      </a:pPr>
                      <a:r>
                        <a:rPr lang="en-US" sz="1400" kern="0" dirty="0">
                          <a:solidFill>
                            <a:srgbClr val="181717"/>
                          </a:solidFill>
                          <a:effectLst/>
                          <a:latin typeface="宋体" pitchFamily="2" charset="-122"/>
                          <a:ea typeface="宋体" pitchFamily="2" charset="-122"/>
                        </a:rPr>
                        <a:t>334</a:t>
                      </a:r>
                      <a:endParaRPr lang="zh-CN" sz="1800" kern="100" dirty="0">
                        <a:solidFill>
                          <a:srgbClr val="181717"/>
                        </a:solidFill>
                        <a:effectLst/>
                        <a:latin typeface="Times New Roman" panose="02020603050405020304" pitchFamily="18" charset="0"/>
                        <a:ea typeface="宋体"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a:r>
                        <a:rPr lang="en-US" sz="1400" kern="0">
                          <a:solidFill>
                            <a:srgbClr val="181717"/>
                          </a:solidFill>
                          <a:effectLst/>
                          <a:latin typeface="宋体" pitchFamily="2" charset="-122"/>
                          <a:ea typeface="宋体" pitchFamily="2" charset="-122"/>
                        </a:rPr>
                        <a:t> </a:t>
                      </a:r>
                      <a:endParaRPr lang="zh-CN" sz="1800" kern="100">
                        <a:solidFill>
                          <a:srgbClr val="181717"/>
                        </a:solidFill>
                        <a:effectLst/>
                        <a:latin typeface="Times New Roman" panose="02020603050405020304" pitchFamily="18" charset="0"/>
                        <a:ea typeface="宋体"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a:r>
                        <a:rPr lang="en-US" sz="1400" kern="0" dirty="0">
                          <a:solidFill>
                            <a:srgbClr val="181717"/>
                          </a:solidFill>
                          <a:effectLst/>
                          <a:latin typeface="宋体" pitchFamily="2" charset="-122"/>
                          <a:ea typeface="宋体" pitchFamily="2" charset="-122"/>
                        </a:rPr>
                        <a:t> </a:t>
                      </a:r>
                      <a:endParaRPr lang="zh-CN" sz="1800" kern="100" dirty="0">
                        <a:solidFill>
                          <a:srgbClr val="181717"/>
                        </a:solidFill>
                        <a:effectLst/>
                        <a:latin typeface="Times New Roman" panose="02020603050405020304" pitchFamily="18" charset="0"/>
                        <a:ea typeface="宋体" pitchFamily="2" charset="-122"/>
                      </a:endParaRPr>
                    </a:p>
                  </a:txBody>
                  <a:tcPr marL="68580" marR="68580" marT="0" marB="0" anchor="ctr">
                    <a:lnL>
                      <a:noFill/>
                    </a:lnL>
                    <a:lnR>
                      <a:noFill/>
                    </a:lnR>
                    <a:lnT>
                      <a:noFill/>
                    </a:lnT>
                    <a:lnB>
                      <a:noFill/>
                    </a:lnB>
                  </a:tcPr>
                </a:tc>
                <a:extLst>
                  <a:ext uri="{0D108BD9-81ED-4DB2-BD59-A6C34878D82A}">
                    <a16:rowId xmlns:a16="http://schemas.microsoft.com/office/drawing/2014/main" val="10015"/>
                  </a:ext>
                </a:extLst>
              </a:tr>
              <a:tr h="226123">
                <a:tc>
                  <a:txBody>
                    <a:bodyPr/>
                    <a:lstStyle/>
                    <a:p>
                      <a:pPr algn="l"/>
                      <a:r>
                        <a:rPr lang="en-US" sz="1400" kern="0">
                          <a:solidFill>
                            <a:srgbClr val="181717"/>
                          </a:solidFill>
                          <a:effectLst/>
                          <a:latin typeface="宋体" pitchFamily="2" charset="-122"/>
                          <a:ea typeface="宋体" pitchFamily="2" charset="-122"/>
                          <a:cs typeface="宋体" pitchFamily="2" charset="-122"/>
                        </a:rPr>
                        <a:t>    </a:t>
                      </a:r>
                      <a:r>
                        <a:rPr lang="zh-CN" sz="1400" kern="0">
                          <a:solidFill>
                            <a:srgbClr val="181717"/>
                          </a:solidFill>
                          <a:effectLst/>
                          <a:latin typeface="Times New Roman" panose="02020603050405020304" pitchFamily="18" charset="0"/>
                          <a:ea typeface="宋体" pitchFamily="2" charset="-122"/>
                          <a:cs typeface="宋体" pitchFamily="2" charset="-122"/>
                        </a:rPr>
                        <a:t>其他收益</a:t>
                      </a:r>
                      <a:endParaRPr lang="zh-CN" sz="1800" kern="100">
                        <a:solidFill>
                          <a:srgbClr val="181717"/>
                        </a:solidFill>
                        <a:effectLst/>
                        <a:latin typeface="Times New Roman" panose="02020603050405020304" pitchFamily="18" charset="0"/>
                        <a:ea typeface="宋体" pitchFamily="2" charset="-122"/>
                      </a:endParaRPr>
                    </a:p>
                  </a:txBody>
                  <a:tcPr marL="68580" marR="68580" marT="0" marB="0" anchor="ctr">
                    <a:lnL w="1905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a:r>
                        <a:rPr lang="en-US" sz="1400" kern="0">
                          <a:solidFill>
                            <a:srgbClr val="181717"/>
                          </a:solidFill>
                          <a:effectLst/>
                          <a:latin typeface="宋体" pitchFamily="2" charset="-122"/>
                          <a:ea typeface="宋体" pitchFamily="2" charset="-122"/>
                        </a:rPr>
                        <a:t>330</a:t>
                      </a:r>
                      <a:endParaRPr lang="zh-CN" sz="1800" kern="100">
                        <a:solidFill>
                          <a:srgbClr val="181717"/>
                        </a:solidFill>
                        <a:effectLst/>
                        <a:latin typeface="Times New Roman" panose="02020603050405020304" pitchFamily="18" charset="0"/>
                        <a:ea typeface="宋体"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a:r>
                        <a:rPr lang="zh-CN" sz="1400" kern="0">
                          <a:solidFill>
                            <a:srgbClr val="181717"/>
                          </a:solidFill>
                          <a:effectLst/>
                          <a:latin typeface="Times New Roman" panose="02020603050405020304" pitchFamily="18" charset="0"/>
                          <a:ea typeface="宋体" pitchFamily="2" charset="-122"/>
                        </a:rPr>
                        <a:t>　</a:t>
                      </a:r>
                      <a:endParaRPr lang="zh-CN" sz="1800" kern="100">
                        <a:solidFill>
                          <a:srgbClr val="181717"/>
                        </a:solidFill>
                        <a:effectLst/>
                        <a:latin typeface="Times New Roman" panose="02020603050405020304" pitchFamily="18" charset="0"/>
                        <a:ea typeface="宋体"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a:r>
                        <a:rPr lang="en-US" sz="1400" kern="0" dirty="0">
                          <a:solidFill>
                            <a:srgbClr val="181717"/>
                          </a:solidFill>
                          <a:effectLst/>
                          <a:latin typeface="宋体" pitchFamily="2" charset="-122"/>
                          <a:ea typeface="宋体" pitchFamily="2" charset="-122"/>
                        </a:rPr>
                        <a:t> </a:t>
                      </a:r>
                      <a:endParaRPr lang="zh-CN" sz="1800" kern="100" dirty="0">
                        <a:solidFill>
                          <a:srgbClr val="181717"/>
                        </a:solidFill>
                        <a:effectLst/>
                        <a:latin typeface="Times New Roman" panose="02020603050405020304" pitchFamily="18" charset="0"/>
                        <a:ea typeface="宋体" pitchFamily="2" charset="-122"/>
                      </a:endParaRPr>
                    </a:p>
                  </a:txBody>
                  <a:tcPr marL="68580" marR="68580" marT="0" marB="0" anchor="ctr">
                    <a:lnL>
                      <a:noFill/>
                    </a:lnL>
                    <a:lnR>
                      <a:noFill/>
                    </a:lnR>
                    <a:lnT>
                      <a:noFill/>
                    </a:lnT>
                    <a:lnB>
                      <a:noFill/>
                    </a:lnB>
                  </a:tcPr>
                </a:tc>
                <a:extLst>
                  <a:ext uri="{0D108BD9-81ED-4DB2-BD59-A6C34878D82A}">
                    <a16:rowId xmlns:a16="http://schemas.microsoft.com/office/drawing/2014/main" val="10016"/>
                  </a:ext>
                </a:extLst>
              </a:tr>
              <a:tr h="226123">
                <a:tc>
                  <a:txBody>
                    <a:bodyPr/>
                    <a:lstStyle/>
                    <a:p>
                      <a:pPr algn="l"/>
                      <a:r>
                        <a:rPr lang="en-US" sz="1400" kern="0" dirty="0">
                          <a:solidFill>
                            <a:srgbClr val="181717"/>
                          </a:solidFill>
                          <a:effectLst/>
                          <a:latin typeface="宋体" pitchFamily="2" charset="-122"/>
                          <a:ea typeface="宋体" pitchFamily="2" charset="-122"/>
                          <a:cs typeface="宋体" pitchFamily="2" charset="-122"/>
                        </a:rPr>
                        <a:t>    </a:t>
                      </a:r>
                      <a:r>
                        <a:rPr lang="zh-CN" sz="1400" kern="0" dirty="0">
                          <a:solidFill>
                            <a:srgbClr val="181717"/>
                          </a:solidFill>
                          <a:effectLst/>
                          <a:latin typeface="Times New Roman" panose="02020603050405020304" pitchFamily="18" charset="0"/>
                          <a:ea typeface="宋体" pitchFamily="2" charset="-122"/>
                          <a:cs typeface="宋体" pitchFamily="2" charset="-122"/>
                        </a:rPr>
                        <a:t>营业利润</a:t>
                      </a:r>
                      <a:endParaRPr lang="zh-CN" sz="1800" kern="100" dirty="0">
                        <a:solidFill>
                          <a:srgbClr val="181717"/>
                        </a:solidFill>
                        <a:effectLst/>
                        <a:latin typeface="Times New Roman" panose="02020603050405020304" pitchFamily="18" charset="0"/>
                        <a:ea typeface="宋体" pitchFamily="2" charset="-122"/>
                      </a:endParaRPr>
                    </a:p>
                  </a:txBody>
                  <a:tcPr marL="68580" marR="68580" marT="0" marB="0" anchor="ctr">
                    <a:lnL w="1905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a:r>
                        <a:rPr lang="en-US" sz="1400" kern="0">
                          <a:solidFill>
                            <a:srgbClr val="181717"/>
                          </a:solidFill>
                          <a:effectLst/>
                          <a:latin typeface="宋体" pitchFamily="2" charset="-122"/>
                          <a:ea typeface="宋体" pitchFamily="2" charset="-122"/>
                        </a:rPr>
                        <a:t>323</a:t>
                      </a:r>
                      <a:endParaRPr lang="zh-CN" sz="1800" kern="100">
                        <a:solidFill>
                          <a:srgbClr val="181717"/>
                        </a:solidFill>
                        <a:effectLst/>
                        <a:latin typeface="Times New Roman" panose="02020603050405020304" pitchFamily="18" charset="0"/>
                        <a:ea typeface="宋体"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a:r>
                        <a:rPr lang="zh-CN" sz="1400" kern="0">
                          <a:solidFill>
                            <a:srgbClr val="181717"/>
                          </a:solidFill>
                          <a:effectLst/>
                          <a:latin typeface="Times New Roman" panose="02020603050405020304" pitchFamily="18" charset="0"/>
                          <a:ea typeface="宋体" pitchFamily="2" charset="-122"/>
                        </a:rPr>
                        <a:t>　</a:t>
                      </a:r>
                      <a:endParaRPr lang="zh-CN" sz="1800" kern="100">
                        <a:solidFill>
                          <a:srgbClr val="181717"/>
                        </a:solidFill>
                        <a:effectLst/>
                        <a:latin typeface="Times New Roman" panose="02020603050405020304" pitchFamily="18" charset="0"/>
                        <a:ea typeface="宋体" pitchFamily="2" charset="-122"/>
                      </a:endParaRPr>
                    </a:p>
                  </a:txBody>
                  <a:tcPr marL="68580" marR="68580"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a:r>
                        <a:rPr lang="en-US" sz="1400" kern="0" dirty="0">
                          <a:solidFill>
                            <a:srgbClr val="181717"/>
                          </a:solidFill>
                          <a:effectLst/>
                          <a:latin typeface="宋体" pitchFamily="2" charset="-122"/>
                          <a:ea typeface="宋体" pitchFamily="2" charset="-122"/>
                        </a:rPr>
                        <a:t> </a:t>
                      </a:r>
                      <a:endParaRPr lang="zh-CN" sz="1800" kern="100" dirty="0">
                        <a:solidFill>
                          <a:srgbClr val="181717"/>
                        </a:solidFill>
                        <a:effectLst/>
                        <a:latin typeface="Times New Roman" panose="02020603050405020304" pitchFamily="18" charset="0"/>
                        <a:ea typeface="宋体" pitchFamily="2" charset="-122"/>
                      </a:endParaRPr>
                    </a:p>
                  </a:txBody>
                  <a:tcPr marL="68580" marR="68580" marT="0" marB="0" anchor="ctr">
                    <a:lnL>
                      <a:noFill/>
                    </a:lnL>
                    <a:lnR>
                      <a:noFill/>
                    </a:lnR>
                    <a:lnT>
                      <a:noFill/>
                    </a:lnT>
                    <a:lnB>
                      <a:noFill/>
                    </a:lnB>
                  </a:tcPr>
                </a:tc>
                <a:extLst>
                  <a:ext uri="{0D108BD9-81ED-4DB2-BD59-A6C34878D82A}">
                    <a16:rowId xmlns:a16="http://schemas.microsoft.com/office/drawing/2014/main" val="10017"/>
                  </a:ext>
                </a:extLst>
              </a:tr>
            </a:tbl>
          </a:graphicData>
        </a:graphic>
      </p:graphicFrame>
    </p:spTree>
    <p:extLst>
      <p:ext uri="{BB962C8B-B14F-4D97-AF65-F5344CB8AC3E}">
        <p14:creationId xmlns:p14="http://schemas.microsoft.com/office/powerpoint/2010/main" val="353767778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9" name="图片 17"/>
          <p:cNvPicPr>
            <a:picLocks noChangeAspect="1"/>
          </p:cNvPicPr>
          <p:nvPr/>
        </p:nvPicPr>
        <p:blipFill>
          <a:blip r:embed="rId2"/>
          <a:stretch>
            <a:fillRect/>
          </a:stretch>
        </p:blipFill>
        <p:spPr>
          <a:xfrm>
            <a:off x="8610600" y="0"/>
            <a:ext cx="3581400" cy="1006475"/>
          </a:xfrm>
          <a:prstGeom prst="rect">
            <a:avLst/>
          </a:prstGeom>
          <a:noFill/>
          <a:ln w="9525">
            <a:noFill/>
          </a:ln>
        </p:spPr>
      </p:pic>
      <p:sp>
        <p:nvSpPr>
          <p:cNvPr id="25" name="矩形 24"/>
          <p:cNvSpPr/>
          <p:nvPr/>
        </p:nvSpPr>
        <p:spPr>
          <a:xfrm>
            <a:off x="0" y="6724650"/>
            <a:ext cx="12192000" cy="133350"/>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pic>
        <p:nvPicPr>
          <p:cNvPr id="7" name="图片 6" descr="五经普LOGO透明底（长）"/>
          <p:cNvPicPr>
            <a:picLocks noChangeAspect="1"/>
          </p:cNvPicPr>
          <p:nvPr/>
        </p:nvPicPr>
        <p:blipFill>
          <a:blip r:embed="rId3" cstate="print"/>
          <a:srcRect r="77058"/>
          <a:stretch>
            <a:fillRect/>
          </a:stretch>
        </p:blipFill>
        <p:spPr>
          <a:xfrm>
            <a:off x="-76200" y="-225425"/>
            <a:ext cx="847725" cy="1155065"/>
          </a:xfrm>
          <a:prstGeom prst="rect">
            <a:avLst/>
          </a:prstGeom>
        </p:spPr>
      </p:pic>
      <p:cxnSp>
        <p:nvCxnSpPr>
          <p:cNvPr id="8" name="直接连接符 7"/>
          <p:cNvCxnSpPr/>
          <p:nvPr/>
        </p:nvCxnSpPr>
        <p:spPr>
          <a:xfrm>
            <a:off x="0" y="696913"/>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sp>
        <p:nvSpPr>
          <p:cNvPr id="16388" name="文本框 62"/>
          <p:cNvSpPr txBox="1"/>
          <p:nvPr/>
        </p:nvSpPr>
        <p:spPr>
          <a:xfrm>
            <a:off x="5088255" y="836295"/>
            <a:ext cx="1431925" cy="1106805"/>
          </a:xfrm>
          <a:prstGeom prst="rect">
            <a:avLst/>
          </a:prstGeom>
          <a:noFill/>
          <a:ln w="9525">
            <a:noFill/>
          </a:ln>
        </p:spPr>
        <p:txBody>
          <a:bodyPr wrap="square" anchor="t" anchorCtr="0">
            <a:spAutoFit/>
          </a:bodyPr>
          <a:lstStyle/>
          <a:p>
            <a:r>
              <a:rPr lang="zh-CN" altLang="en-US" sz="4000" b="1" dirty="0">
                <a:solidFill>
                  <a:srgbClr val="4B649F"/>
                </a:solidFill>
                <a:latin typeface="Arial" panose="020B0604020202020204" pitchFamily="34" charset="0"/>
                <a:ea typeface="微软雅黑" panose="020B0503020204020204" pitchFamily="34" charset="-122"/>
              </a:rPr>
              <a:t>目录</a:t>
            </a:r>
            <a:r>
              <a:rPr lang="zh-CN" altLang="en-US" sz="6600" b="1" dirty="0">
                <a:solidFill>
                  <a:srgbClr val="4B649F"/>
                </a:solidFill>
                <a:latin typeface="Arial" panose="020B0604020202020204" pitchFamily="34" charset="0"/>
                <a:ea typeface="微软雅黑" panose="020B0503020204020204" pitchFamily="34" charset="-122"/>
              </a:rPr>
              <a:t> </a:t>
            </a:r>
          </a:p>
        </p:txBody>
      </p:sp>
      <p:sp>
        <p:nvSpPr>
          <p:cNvPr id="2" name="文本框 62"/>
          <p:cNvSpPr txBox="1"/>
          <p:nvPr/>
        </p:nvSpPr>
        <p:spPr>
          <a:xfrm>
            <a:off x="3215680" y="2650361"/>
            <a:ext cx="8749665" cy="2062103"/>
          </a:xfrm>
          <a:prstGeom prst="rect">
            <a:avLst/>
          </a:prstGeom>
          <a:noFill/>
          <a:ln w="9525">
            <a:noFill/>
          </a:ln>
        </p:spPr>
        <p:txBody>
          <a:bodyPr wrap="square" anchor="t" anchorCtr="0">
            <a:spAutoFit/>
          </a:bodyPr>
          <a:lstStyle/>
          <a:p>
            <a:pPr algn="just"/>
            <a:r>
              <a:rPr lang="zh-CN" altLang="en-US" sz="3200" b="1" dirty="0">
                <a:solidFill>
                  <a:srgbClr val="4B649F"/>
                </a:solidFill>
                <a:latin typeface="Arial" panose="020B0604020202020204" pitchFamily="34" charset="0"/>
                <a:ea typeface="微软雅黑" panose="020B0503020204020204" pitchFamily="34" charset="-122"/>
              </a:rPr>
              <a:t>一、</a:t>
            </a:r>
            <a:r>
              <a:rPr lang="en-US" altLang="zh-CN" sz="3200" b="1" dirty="0">
                <a:solidFill>
                  <a:srgbClr val="4B649F"/>
                </a:solidFill>
                <a:latin typeface="Arial" panose="020B0604020202020204" pitchFamily="34" charset="0"/>
                <a:ea typeface="微软雅黑" panose="020B0503020204020204" pitchFamily="34" charset="-122"/>
              </a:rPr>
              <a:t>2023</a:t>
            </a:r>
            <a:r>
              <a:rPr lang="zh-CN" altLang="en-US" sz="3200" b="1" dirty="0">
                <a:solidFill>
                  <a:srgbClr val="4B649F"/>
                </a:solidFill>
                <a:latin typeface="Arial" panose="020B0604020202020204" pitchFamily="34" charset="0"/>
                <a:ea typeface="微软雅黑" panose="020B0503020204020204" pitchFamily="34" charset="-122"/>
              </a:rPr>
              <a:t>年</a:t>
            </a:r>
            <a:r>
              <a:rPr lang="en-US" altLang="zh-CN" sz="3200" b="1" dirty="0">
                <a:solidFill>
                  <a:srgbClr val="4B649F"/>
                </a:solidFill>
                <a:latin typeface="Arial" panose="020B0604020202020204" pitchFamily="34" charset="0"/>
                <a:ea typeface="微软雅黑" panose="020B0503020204020204" pitchFamily="34" charset="-122"/>
              </a:rPr>
              <a:t>12</a:t>
            </a:r>
            <a:r>
              <a:rPr lang="zh-CN" altLang="en-US" sz="3200" b="1" dirty="0">
                <a:solidFill>
                  <a:srgbClr val="4B649F"/>
                </a:solidFill>
                <a:latin typeface="Arial" panose="020B0604020202020204" pitchFamily="34" charset="0"/>
                <a:ea typeface="微软雅黑" panose="020B0503020204020204" pitchFamily="34" charset="-122"/>
              </a:rPr>
              <a:t>月定报财务状况</a:t>
            </a:r>
          </a:p>
          <a:p>
            <a:r>
              <a:rPr lang="zh-CN" altLang="en-US" sz="3200" b="1" dirty="0">
                <a:solidFill>
                  <a:srgbClr val="4B649F"/>
                </a:solidFill>
                <a:latin typeface="Arial" panose="020B0604020202020204" pitchFamily="34" charset="0"/>
                <a:ea typeface="微软雅黑" panose="020B0503020204020204" pitchFamily="34" charset="-122"/>
              </a:rPr>
              <a:t>二、五经普金融业财务状况（611-4表）</a:t>
            </a:r>
            <a:endParaRPr lang="en-US" altLang="zh-CN" sz="3200" b="1" dirty="0">
              <a:solidFill>
                <a:srgbClr val="4B649F"/>
              </a:solidFill>
              <a:latin typeface="Arial" panose="020B0604020202020204" pitchFamily="34" charset="0"/>
              <a:ea typeface="微软雅黑" panose="020B0503020204020204" pitchFamily="34" charset="-122"/>
            </a:endParaRPr>
          </a:p>
          <a:p>
            <a:r>
              <a:rPr lang="zh-CN" altLang="en-US" sz="3200" b="1" dirty="0">
                <a:solidFill>
                  <a:srgbClr val="4B649F"/>
                </a:solidFill>
                <a:latin typeface="Arial" panose="020B0604020202020204" pitchFamily="34" charset="0"/>
                <a:ea typeface="微软雅黑" panose="020B0503020204020204" pitchFamily="34" charset="-122"/>
              </a:rPr>
              <a:t>三、</a:t>
            </a:r>
            <a:r>
              <a:rPr lang="zh-CN" altLang="en-US" sz="3200" b="1" dirty="0">
                <a:solidFill>
                  <a:srgbClr val="4B649F"/>
                </a:solidFill>
                <a:sym typeface="+mn-ea"/>
              </a:rPr>
              <a:t>2024年定报财务状况</a:t>
            </a:r>
            <a:endParaRPr lang="zh-CN" altLang="en-US" sz="3200" b="1" dirty="0">
              <a:solidFill>
                <a:srgbClr val="4B649F"/>
              </a:solidFill>
              <a:latin typeface="Arial" panose="020B0604020202020204" pitchFamily="34" charset="0"/>
              <a:ea typeface="微软雅黑" panose="020B0503020204020204" pitchFamily="34" charset="-122"/>
            </a:endParaRPr>
          </a:p>
          <a:p>
            <a:endParaRPr lang="zh-CN" altLang="en-US" sz="3200" b="1" dirty="0">
              <a:solidFill>
                <a:srgbClr val="4B649F"/>
              </a:solidFill>
              <a:latin typeface="Arial" panose="020B0604020202020204" pitchFamily="34" charset="0"/>
              <a:ea typeface="微软雅黑" panose="020B0503020204020204" pitchFamily="34" charset="-122"/>
            </a:endParaRPr>
          </a:p>
        </p:txBody>
      </p:sp>
      <p:sp>
        <p:nvSpPr>
          <p:cNvPr id="5" name="灯片编号占位符 4"/>
          <p:cNvSpPr>
            <a:spLocks noGrp="1"/>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t>2</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9" name="图片 17"/>
          <p:cNvPicPr>
            <a:picLocks noChangeAspect="1"/>
          </p:cNvPicPr>
          <p:nvPr/>
        </p:nvPicPr>
        <p:blipFill>
          <a:blip r:embed="rId2"/>
          <a:stretch>
            <a:fillRect/>
          </a:stretch>
        </p:blipFill>
        <p:spPr>
          <a:xfrm>
            <a:off x="8610600" y="0"/>
            <a:ext cx="3581400" cy="1006475"/>
          </a:xfrm>
          <a:prstGeom prst="rect">
            <a:avLst/>
          </a:prstGeom>
          <a:noFill/>
          <a:ln w="9525">
            <a:noFill/>
          </a:ln>
        </p:spPr>
      </p:pic>
      <p:sp>
        <p:nvSpPr>
          <p:cNvPr id="25" name="矩形 24"/>
          <p:cNvSpPr/>
          <p:nvPr/>
        </p:nvSpPr>
        <p:spPr>
          <a:xfrm>
            <a:off x="0" y="6724650"/>
            <a:ext cx="12192000" cy="133350"/>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pic>
        <p:nvPicPr>
          <p:cNvPr id="7" name="图片 6" descr="五经普LOGO透明底（长）"/>
          <p:cNvPicPr>
            <a:picLocks noChangeAspect="1"/>
          </p:cNvPicPr>
          <p:nvPr/>
        </p:nvPicPr>
        <p:blipFill>
          <a:blip r:embed="rId3" cstate="print"/>
          <a:srcRect r="77058"/>
          <a:stretch>
            <a:fillRect/>
          </a:stretch>
        </p:blipFill>
        <p:spPr>
          <a:xfrm>
            <a:off x="-76200" y="-225425"/>
            <a:ext cx="847725" cy="1155065"/>
          </a:xfrm>
          <a:prstGeom prst="rect">
            <a:avLst/>
          </a:prstGeom>
        </p:spPr>
      </p:pic>
      <p:cxnSp>
        <p:nvCxnSpPr>
          <p:cNvPr id="8" name="直接连接符 7"/>
          <p:cNvCxnSpPr/>
          <p:nvPr/>
        </p:nvCxnSpPr>
        <p:spPr>
          <a:xfrm>
            <a:off x="0" y="696913"/>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sp>
        <p:nvSpPr>
          <p:cNvPr id="6" name="灯片编号占位符 5"/>
          <p:cNvSpPr>
            <a:spLocks noGrp="1"/>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t>20</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32" name="圆角矩形 144">
            <a:extLst>
              <a:ext uri="{FF2B5EF4-FFF2-40B4-BE49-F238E27FC236}">
                <a16:creationId xmlns:a16="http://schemas.microsoft.com/office/drawing/2014/main" id="{AD695BD5-00AA-1FEA-0F06-889AD4113D0D}"/>
              </a:ext>
            </a:extLst>
          </p:cNvPr>
          <p:cNvSpPr/>
          <p:nvPr/>
        </p:nvSpPr>
        <p:spPr>
          <a:xfrm>
            <a:off x="771524" y="119063"/>
            <a:ext cx="11420475" cy="462915"/>
          </a:xfrm>
          <a:prstGeom prst="roundRect">
            <a:avLst/>
          </a:prstGeom>
          <a:solidFill>
            <a:srgbClr val="256B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en-US" altLang="zh-CN" sz="2400" b="1" dirty="0">
                <a:solidFill>
                  <a:schemeClr val="bg1"/>
                </a:solidFill>
                <a:latin typeface="微软雅黑" panose="020B0503020204020204" pitchFamily="34" charset="-122"/>
                <a:ea typeface="微软雅黑" panose="020B0503020204020204" pitchFamily="34" charset="-122"/>
                <a:cs typeface="宋体" pitchFamily="2" charset="-122"/>
              </a:rPr>
              <a:t>2023</a:t>
            </a:r>
            <a:r>
              <a:rPr lang="zh-CN" altLang="en-US" sz="2400" b="1" dirty="0">
                <a:solidFill>
                  <a:schemeClr val="bg1"/>
                </a:solidFill>
                <a:latin typeface="微软雅黑" panose="020B0503020204020204" pitchFamily="34" charset="-122"/>
                <a:ea typeface="微软雅黑" panose="020B0503020204020204" pitchFamily="34" charset="-122"/>
                <a:cs typeface="宋体" pitchFamily="2" charset="-122"/>
              </a:rPr>
              <a:t>年</a:t>
            </a:r>
            <a:r>
              <a:rPr lang="en-US" altLang="zh-CN" sz="2400" b="1" dirty="0">
                <a:solidFill>
                  <a:schemeClr val="bg1"/>
                </a:solidFill>
                <a:latin typeface="微软雅黑" panose="020B0503020204020204" pitchFamily="34" charset="-122"/>
                <a:ea typeface="微软雅黑" panose="020B0503020204020204" pitchFamily="34" charset="-122"/>
                <a:cs typeface="宋体" pitchFamily="2" charset="-122"/>
              </a:rPr>
              <a:t>12</a:t>
            </a:r>
            <a:r>
              <a:rPr lang="zh-CN" altLang="en-US" sz="2400" b="1" dirty="0">
                <a:solidFill>
                  <a:schemeClr val="bg1"/>
                </a:solidFill>
                <a:latin typeface="微软雅黑" panose="020B0503020204020204" pitchFamily="34" charset="-122"/>
                <a:ea typeface="微软雅黑" panose="020B0503020204020204" pitchFamily="34" charset="-122"/>
                <a:cs typeface="宋体" pitchFamily="2" charset="-122"/>
              </a:rPr>
              <a:t>月定报财务状况</a:t>
            </a:r>
          </a:p>
        </p:txBody>
      </p:sp>
      <p:sp>
        <p:nvSpPr>
          <p:cNvPr id="28" name="圆角矩形 144">
            <a:extLst>
              <a:ext uri="{FF2B5EF4-FFF2-40B4-BE49-F238E27FC236}">
                <a16:creationId xmlns:a16="http://schemas.microsoft.com/office/drawing/2014/main" id="{65F0CE8E-C240-7DAD-ACDF-D0DE454580F6}"/>
              </a:ext>
            </a:extLst>
          </p:cNvPr>
          <p:cNvSpPr/>
          <p:nvPr/>
        </p:nvSpPr>
        <p:spPr>
          <a:xfrm>
            <a:off x="32528" y="797560"/>
            <a:ext cx="12184377" cy="462915"/>
          </a:xfrm>
          <a:prstGeom prst="roundRect">
            <a:avLst/>
          </a:prstGeom>
          <a:solidFill>
            <a:srgbClr val="256B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sz="2400" b="1" dirty="0">
                <a:solidFill>
                  <a:schemeClr val="bg1"/>
                </a:solidFill>
                <a:latin typeface="微软雅黑" panose="020B0503020204020204" pitchFamily="34" charset="-122"/>
                <a:ea typeface="微软雅黑" panose="020B0503020204020204" pitchFamily="34" charset="-122"/>
                <a:cs typeface="宋体" pitchFamily="2" charset="-122"/>
              </a:rPr>
              <a:t>人工成本及其他资料部分</a:t>
            </a:r>
          </a:p>
        </p:txBody>
      </p:sp>
      <p:sp>
        <p:nvSpPr>
          <p:cNvPr id="3" name="文本框 2">
            <a:extLst>
              <a:ext uri="{FF2B5EF4-FFF2-40B4-BE49-F238E27FC236}">
                <a16:creationId xmlns:a16="http://schemas.microsoft.com/office/drawing/2014/main" id="{0EED7C29-BB5C-79E7-DF7D-B41084A153D6}"/>
              </a:ext>
            </a:extLst>
          </p:cNvPr>
          <p:cNvSpPr txBox="1"/>
          <p:nvPr/>
        </p:nvSpPr>
        <p:spPr>
          <a:xfrm>
            <a:off x="6423215" y="5706745"/>
            <a:ext cx="5340985" cy="1014730"/>
          </a:xfrm>
          <a:prstGeom prst="rect">
            <a:avLst/>
          </a:prstGeom>
          <a:solidFill>
            <a:schemeClr val="bg2"/>
          </a:solidFill>
          <a:ln>
            <a:no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000" b="1" i="0" u="none" strike="noStrike" kern="1200" cap="none" spc="0" normalizeH="0" baseline="0" noProof="0" dirty="0">
                <a:ln>
                  <a:noFill/>
                </a:ln>
                <a:solidFill>
                  <a:srgbClr val="C00000"/>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带薪缺勤，利润分享计划，非货币性福利，辞退福利和其他为获得职工提供的服务而给予的报酬或补偿</a:t>
            </a:r>
          </a:p>
        </p:txBody>
      </p:sp>
      <p:sp>
        <p:nvSpPr>
          <p:cNvPr id="4" name="圆角矩形 144">
            <a:extLst>
              <a:ext uri="{FF2B5EF4-FFF2-40B4-BE49-F238E27FC236}">
                <a16:creationId xmlns:a16="http://schemas.microsoft.com/office/drawing/2014/main" id="{F8E1D235-4E4B-55FB-E7F3-C952DAA6AEA8}"/>
              </a:ext>
            </a:extLst>
          </p:cNvPr>
          <p:cNvSpPr/>
          <p:nvPr/>
        </p:nvSpPr>
        <p:spPr>
          <a:xfrm>
            <a:off x="-636" y="1318895"/>
            <a:ext cx="12192635" cy="528955"/>
          </a:xfrm>
          <a:prstGeom prst="roundRect">
            <a:avLst/>
          </a:prstGeom>
          <a:solidFill>
            <a:srgbClr val="256B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en-US" altLang="zh-CN" sz="2400" b="1" dirty="0">
                <a:solidFill>
                  <a:schemeClr val="bg1"/>
                </a:solidFill>
                <a:latin typeface="微软雅黑" panose="020B0503020204020204" pitchFamily="34" charset="-122"/>
                <a:ea typeface="微软雅黑" panose="020B0503020204020204" pitchFamily="34" charset="-122"/>
                <a:cs typeface="宋体" pitchFamily="2" charset="-122"/>
              </a:rPr>
              <a:t>1.</a:t>
            </a:r>
            <a:r>
              <a:rPr lang="zh-CN" altLang="en-US" sz="2400" b="1" dirty="0">
                <a:solidFill>
                  <a:schemeClr val="bg1"/>
                </a:solidFill>
                <a:latin typeface="微软雅黑" panose="020B0503020204020204" pitchFamily="34" charset="-122"/>
                <a:ea typeface="微软雅黑" panose="020B0503020204020204" pitchFamily="34" charset="-122"/>
                <a:cs typeface="宋体" pitchFamily="2" charset="-122"/>
              </a:rPr>
              <a:t>应付职工薪酬（本期贷方累计发生额）</a:t>
            </a:r>
            <a:r>
              <a:rPr lang="en-US" altLang="zh-CN" sz="2400" b="1" dirty="0">
                <a:solidFill>
                  <a:schemeClr val="bg1"/>
                </a:solidFill>
                <a:latin typeface="微软雅黑" panose="020B0503020204020204" pitchFamily="34" charset="-122"/>
                <a:ea typeface="微软雅黑" panose="020B0503020204020204" pitchFamily="34" charset="-122"/>
                <a:cs typeface="宋体" pitchFamily="2" charset="-122"/>
              </a:rPr>
              <a:t> 【1/</a:t>
            </a:r>
            <a:r>
              <a:rPr lang="en-US" altLang="zh-CN" sz="2400" b="1" dirty="0">
                <a:solidFill>
                  <a:schemeClr val="bg1"/>
                </a:solidFill>
                <a:latin typeface="微软雅黑" panose="020B0503020204020204" pitchFamily="34" charset="-122"/>
                <a:ea typeface="微软雅黑" panose="020B0503020204020204" pitchFamily="34" charset="-122"/>
                <a:cs typeface="宋体" pitchFamily="2" charset="-122"/>
                <a:sym typeface="+mn-ea"/>
              </a:rPr>
              <a:t>2/3</a:t>
            </a:r>
            <a:r>
              <a:rPr lang="zh-CN" altLang="en-US" sz="2400" b="1" dirty="0">
                <a:solidFill>
                  <a:schemeClr val="bg1"/>
                </a:solidFill>
                <a:latin typeface="微软雅黑" panose="020B0503020204020204" pitchFamily="34" charset="-122"/>
                <a:ea typeface="微软雅黑" panose="020B0503020204020204" pitchFamily="34" charset="-122"/>
                <a:cs typeface="宋体" pitchFamily="2" charset="-122"/>
                <a:sym typeface="+mn-ea"/>
              </a:rPr>
              <a:t>表</a:t>
            </a:r>
            <a:r>
              <a:rPr lang="en-US" altLang="zh-CN" sz="2400" b="1" dirty="0">
                <a:solidFill>
                  <a:schemeClr val="bg1"/>
                </a:solidFill>
                <a:latin typeface="微软雅黑" panose="020B0503020204020204" pitchFamily="34" charset="-122"/>
                <a:ea typeface="微软雅黑" panose="020B0503020204020204" pitchFamily="34" charset="-122"/>
                <a:cs typeface="宋体" pitchFamily="2" charset="-122"/>
              </a:rPr>
              <a:t>】</a:t>
            </a:r>
            <a:endParaRPr lang="en-US" altLang="zh-CN" sz="2000" b="1" dirty="0">
              <a:solidFill>
                <a:schemeClr val="bg1"/>
              </a:solidFill>
              <a:latin typeface="微软雅黑" panose="020B0503020204020204" pitchFamily="34" charset="-122"/>
              <a:ea typeface="微软雅黑" panose="020B0503020204020204" pitchFamily="34" charset="-122"/>
              <a:cs typeface="宋体" pitchFamily="2" charset="-122"/>
              <a:sym typeface="+mn-ea"/>
            </a:endParaRPr>
          </a:p>
        </p:txBody>
      </p:sp>
      <p:sp>
        <p:nvSpPr>
          <p:cNvPr id="5" name="文本框 4">
            <a:extLst>
              <a:ext uri="{FF2B5EF4-FFF2-40B4-BE49-F238E27FC236}">
                <a16:creationId xmlns:a16="http://schemas.microsoft.com/office/drawing/2014/main" id="{017292A3-9595-6479-8E7E-F14D88553EB8}"/>
              </a:ext>
            </a:extLst>
          </p:cNvPr>
          <p:cNvSpPr txBox="1"/>
          <p:nvPr/>
        </p:nvSpPr>
        <p:spPr>
          <a:xfrm>
            <a:off x="3431704" y="2504876"/>
            <a:ext cx="4541520" cy="521970"/>
          </a:xfrm>
          <a:prstGeom prst="rect">
            <a:avLst/>
          </a:prstGeom>
          <a:solidFill>
            <a:srgbClr val="C00000"/>
          </a:solidFill>
          <a:ln>
            <a:no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2800" dirty="0">
                <a:ln>
                  <a:solidFill>
                    <a:schemeClr val="bg1"/>
                  </a:solidFill>
                </a:ln>
                <a:solidFill>
                  <a:schemeClr val="bg1"/>
                </a:solidFill>
                <a:latin typeface="Arial" panose="020B0604020202020204" pitchFamily="34" charset="0"/>
                <a:ea typeface="微软雅黑" panose="020B0503020204020204" pitchFamily="34" charset="-122"/>
                <a:sym typeface="Arial" panose="020B0604020202020204" pitchFamily="34" charset="0"/>
              </a:rPr>
              <a:t>职工薪酬范围统计口径</a:t>
            </a:r>
          </a:p>
        </p:txBody>
      </p:sp>
      <p:sp>
        <p:nvSpPr>
          <p:cNvPr id="10" name="文本框 9">
            <a:extLst>
              <a:ext uri="{FF2B5EF4-FFF2-40B4-BE49-F238E27FC236}">
                <a16:creationId xmlns:a16="http://schemas.microsoft.com/office/drawing/2014/main" id="{878A0C0A-DEB5-6033-08BB-C2321D807822}"/>
              </a:ext>
            </a:extLst>
          </p:cNvPr>
          <p:cNvSpPr txBox="1"/>
          <p:nvPr/>
        </p:nvSpPr>
        <p:spPr>
          <a:xfrm>
            <a:off x="6423217" y="3160871"/>
            <a:ext cx="5340985" cy="398780"/>
          </a:xfrm>
          <a:prstGeom prst="rect">
            <a:avLst/>
          </a:prstGeom>
          <a:solidFill>
            <a:schemeClr val="bg2"/>
          </a:solidFill>
          <a:ln>
            <a:no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000" b="1" i="0" u="none" strike="noStrike" kern="1200" cap="none" spc="0" normalizeH="0" baseline="0" noProof="0" dirty="0">
                <a:ln>
                  <a:noFill/>
                </a:ln>
                <a:solidFill>
                  <a:srgbClr val="C00000"/>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职工工资</a:t>
            </a:r>
          </a:p>
        </p:txBody>
      </p:sp>
      <p:sp>
        <p:nvSpPr>
          <p:cNvPr id="11" name="文本框 10">
            <a:extLst>
              <a:ext uri="{FF2B5EF4-FFF2-40B4-BE49-F238E27FC236}">
                <a16:creationId xmlns:a16="http://schemas.microsoft.com/office/drawing/2014/main" id="{B9ED0327-FFD9-E223-9ECF-5561E388F525}"/>
              </a:ext>
            </a:extLst>
          </p:cNvPr>
          <p:cNvSpPr txBox="1"/>
          <p:nvPr/>
        </p:nvSpPr>
        <p:spPr>
          <a:xfrm>
            <a:off x="6423216" y="3764675"/>
            <a:ext cx="5340985" cy="398780"/>
          </a:xfrm>
          <a:prstGeom prst="rect">
            <a:avLst/>
          </a:prstGeom>
          <a:solidFill>
            <a:schemeClr val="bg2"/>
          </a:solidFill>
          <a:ln>
            <a:no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000" b="1" i="0" u="none" strike="noStrike" kern="1200" cap="none" spc="0" normalizeH="0" baseline="0" noProof="0" dirty="0">
                <a:ln>
                  <a:noFill/>
                </a:ln>
                <a:solidFill>
                  <a:srgbClr val="C00000"/>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奖金、津贴和补贴</a:t>
            </a:r>
          </a:p>
        </p:txBody>
      </p:sp>
      <p:sp>
        <p:nvSpPr>
          <p:cNvPr id="12" name="文本框 11">
            <a:extLst>
              <a:ext uri="{FF2B5EF4-FFF2-40B4-BE49-F238E27FC236}">
                <a16:creationId xmlns:a16="http://schemas.microsoft.com/office/drawing/2014/main" id="{3D3479C0-CD8F-C63F-E6EE-3684E5A54619}"/>
              </a:ext>
            </a:extLst>
          </p:cNvPr>
          <p:cNvSpPr txBox="1"/>
          <p:nvPr/>
        </p:nvSpPr>
        <p:spPr>
          <a:xfrm>
            <a:off x="6423216" y="4318715"/>
            <a:ext cx="5340985" cy="398780"/>
          </a:xfrm>
          <a:prstGeom prst="rect">
            <a:avLst/>
          </a:prstGeom>
          <a:solidFill>
            <a:schemeClr val="bg2"/>
          </a:solidFill>
          <a:ln>
            <a:no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000" b="1" i="0" u="none" strike="noStrike" kern="1200" cap="none" spc="0" normalizeH="0" baseline="0" noProof="0" dirty="0">
                <a:ln>
                  <a:noFill/>
                </a:ln>
                <a:solidFill>
                  <a:srgbClr val="C00000"/>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职工福利费、工会经费、职工教育经费</a:t>
            </a:r>
          </a:p>
        </p:txBody>
      </p:sp>
      <p:sp>
        <p:nvSpPr>
          <p:cNvPr id="13" name="文本框 12">
            <a:extLst>
              <a:ext uri="{FF2B5EF4-FFF2-40B4-BE49-F238E27FC236}">
                <a16:creationId xmlns:a16="http://schemas.microsoft.com/office/drawing/2014/main" id="{0C3C8AA7-FC96-A937-4453-5CF6F67893F5}"/>
              </a:ext>
            </a:extLst>
          </p:cNvPr>
          <p:cNvSpPr txBox="1"/>
          <p:nvPr/>
        </p:nvSpPr>
        <p:spPr>
          <a:xfrm>
            <a:off x="6423215" y="4823144"/>
            <a:ext cx="5340985" cy="706755"/>
          </a:xfrm>
          <a:prstGeom prst="rect">
            <a:avLst/>
          </a:prstGeom>
          <a:solidFill>
            <a:schemeClr val="bg2"/>
          </a:solidFill>
          <a:ln>
            <a:no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000" b="1" i="0" u="none" strike="noStrike" kern="1200" cap="none" spc="0" normalizeH="0" baseline="0" noProof="0" dirty="0">
                <a:ln>
                  <a:noFill/>
                </a:ln>
                <a:solidFill>
                  <a:srgbClr val="C00000"/>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五险一金和其他社会保险费</a:t>
            </a:r>
          </a:p>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000" b="1" i="0" u="none" strike="noStrike" kern="1200" cap="none" spc="0" normalizeH="0" baseline="0" noProof="0" dirty="0">
                <a:ln>
                  <a:noFill/>
                </a:ln>
                <a:solidFill>
                  <a:srgbClr val="181717"/>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注：包括单位和个人负担部分</a:t>
            </a:r>
          </a:p>
        </p:txBody>
      </p:sp>
      <p:sp>
        <p:nvSpPr>
          <p:cNvPr id="14" name="文本框 13">
            <a:extLst>
              <a:ext uri="{FF2B5EF4-FFF2-40B4-BE49-F238E27FC236}">
                <a16:creationId xmlns:a16="http://schemas.microsoft.com/office/drawing/2014/main" id="{3CBF21FE-5F9E-2863-6143-939B3B7C759C}"/>
              </a:ext>
            </a:extLst>
          </p:cNvPr>
          <p:cNvSpPr txBox="1"/>
          <p:nvPr/>
        </p:nvSpPr>
        <p:spPr>
          <a:xfrm>
            <a:off x="2567608" y="1925954"/>
            <a:ext cx="6722110" cy="460375"/>
          </a:xfrm>
          <a:prstGeom prst="rect">
            <a:avLst/>
          </a:prstGeom>
          <a:solidFill>
            <a:srgbClr val="E3CCCC"/>
          </a:solidFill>
          <a:ln>
            <a:no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sz="2400" b="1" i="0" u="none" strike="noStrike" kern="1200" cap="none" spc="0" normalizeH="0" baseline="0" noProof="0" dirty="0">
                <a:ln>
                  <a:noFill/>
                </a:ln>
                <a:solidFill>
                  <a:prstClr val="black"/>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统计口径：通俗理解为</a:t>
            </a:r>
            <a:r>
              <a:rPr kumimoji="0" sz="2400" b="1" i="0" u="none" strike="noStrike" kern="1200" cap="none" spc="0" normalizeH="0" baseline="0" noProof="0" dirty="0">
                <a:ln>
                  <a:noFill/>
                </a:ln>
                <a:solidFill>
                  <a:prstClr val="black"/>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所有花在职工身上的钱</a:t>
            </a:r>
          </a:p>
        </p:txBody>
      </p:sp>
      <p:sp>
        <p:nvSpPr>
          <p:cNvPr id="15" name="文本框 14">
            <a:extLst>
              <a:ext uri="{FF2B5EF4-FFF2-40B4-BE49-F238E27FC236}">
                <a16:creationId xmlns:a16="http://schemas.microsoft.com/office/drawing/2014/main" id="{F0C57F8E-1AD8-D82E-3D19-EB7548A2E94D}"/>
              </a:ext>
            </a:extLst>
          </p:cNvPr>
          <p:cNvSpPr txBox="1"/>
          <p:nvPr/>
        </p:nvSpPr>
        <p:spPr>
          <a:xfrm>
            <a:off x="594007" y="3225640"/>
            <a:ext cx="4541520" cy="398780"/>
          </a:xfrm>
          <a:prstGeom prst="rect">
            <a:avLst/>
          </a:prstGeom>
          <a:solidFill>
            <a:schemeClr val="bg2"/>
          </a:solidFill>
          <a:ln>
            <a:no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000" b="1" i="0" u="none" strike="noStrike" kern="1200" cap="none" spc="0" normalizeH="0" baseline="0" noProof="0" dirty="0">
                <a:ln>
                  <a:noFill/>
                </a:ln>
                <a:solidFill>
                  <a:srgbClr val="C00000"/>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在岗职工薪酬</a:t>
            </a:r>
          </a:p>
        </p:txBody>
      </p:sp>
      <p:sp>
        <p:nvSpPr>
          <p:cNvPr id="16" name="文本框 15">
            <a:extLst>
              <a:ext uri="{FF2B5EF4-FFF2-40B4-BE49-F238E27FC236}">
                <a16:creationId xmlns:a16="http://schemas.microsoft.com/office/drawing/2014/main" id="{15485E5A-AFD9-D50B-D906-77EFAB148C5D}"/>
              </a:ext>
            </a:extLst>
          </p:cNvPr>
          <p:cNvSpPr txBox="1"/>
          <p:nvPr/>
        </p:nvSpPr>
        <p:spPr>
          <a:xfrm>
            <a:off x="594007" y="3759675"/>
            <a:ext cx="4541520" cy="398780"/>
          </a:xfrm>
          <a:prstGeom prst="rect">
            <a:avLst/>
          </a:prstGeom>
          <a:solidFill>
            <a:schemeClr val="bg2"/>
          </a:solidFill>
          <a:ln>
            <a:no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000" b="1" i="0" u="none" strike="noStrike" kern="1200" cap="none" spc="0" normalizeH="0" baseline="0" noProof="0" dirty="0">
                <a:ln>
                  <a:noFill/>
                </a:ln>
                <a:solidFill>
                  <a:srgbClr val="C00000"/>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劳务派遣人员薪酬</a:t>
            </a:r>
          </a:p>
        </p:txBody>
      </p:sp>
      <p:sp>
        <p:nvSpPr>
          <p:cNvPr id="17" name="文本框 16">
            <a:extLst>
              <a:ext uri="{FF2B5EF4-FFF2-40B4-BE49-F238E27FC236}">
                <a16:creationId xmlns:a16="http://schemas.microsoft.com/office/drawing/2014/main" id="{91594A48-D1ED-6E43-42DD-8034407EB770}"/>
              </a:ext>
            </a:extLst>
          </p:cNvPr>
          <p:cNvSpPr txBox="1"/>
          <p:nvPr/>
        </p:nvSpPr>
        <p:spPr>
          <a:xfrm>
            <a:off x="594007" y="4319110"/>
            <a:ext cx="4541520" cy="398780"/>
          </a:xfrm>
          <a:prstGeom prst="rect">
            <a:avLst/>
          </a:prstGeom>
          <a:solidFill>
            <a:schemeClr val="bg2"/>
          </a:solidFill>
          <a:ln>
            <a:no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000" b="1" i="0" u="none" strike="noStrike" kern="1200" cap="none" spc="0" normalizeH="0" baseline="0" noProof="0" dirty="0">
                <a:ln>
                  <a:noFill/>
                </a:ln>
                <a:solidFill>
                  <a:srgbClr val="C00000"/>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不在岗职工各项支出</a:t>
            </a:r>
          </a:p>
        </p:txBody>
      </p:sp>
      <p:sp>
        <p:nvSpPr>
          <p:cNvPr id="18" name="文本框 17">
            <a:extLst>
              <a:ext uri="{FF2B5EF4-FFF2-40B4-BE49-F238E27FC236}">
                <a16:creationId xmlns:a16="http://schemas.microsoft.com/office/drawing/2014/main" id="{D9C8CD9C-46CB-C378-404D-36CF6F7BAB62}"/>
              </a:ext>
            </a:extLst>
          </p:cNvPr>
          <p:cNvSpPr txBox="1"/>
          <p:nvPr/>
        </p:nvSpPr>
        <p:spPr>
          <a:xfrm>
            <a:off x="594007" y="4872830"/>
            <a:ext cx="4541520" cy="398780"/>
          </a:xfrm>
          <a:prstGeom prst="rect">
            <a:avLst/>
          </a:prstGeom>
          <a:solidFill>
            <a:schemeClr val="bg2"/>
          </a:solidFill>
          <a:ln>
            <a:no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000" b="1" i="0" u="none" strike="noStrike" kern="1200" cap="none" spc="0" normalizeH="0" baseline="0" noProof="0" dirty="0">
                <a:ln>
                  <a:noFill/>
                </a:ln>
                <a:solidFill>
                  <a:srgbClr val="C00000"/>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在本单位实习的各类在校学生工资</a:t>
            </a:r>
          </a:p>
        </p:txBody>
      </p:sp>
      <p:sp>
        <p:nvSpPr>
          <p:cNvPr id="19" name="文本框 18">
            <a:extLst>
              <a:ext uri="{FF2B5EF4-FFF2-40B4-BE49-F238E27FC236}">
                <a16:creationId xmlns:a16="http://schemas.microsoft.com/office/drawing/2014/main" id="{0EEB2F00-10A4-623D-815F-5C2AA5CC5DCA}"/>
              </a:ext>
            </a:extLst>
          </p:cNvPr>
          <p:cNvSpPr txBox="1"/>
          <p:nvPr/>
        </p:nvSpPr>
        <p:spPr>
          <a:xfrm>
            <a:off x="594007" y="5458935"/>
            <a:ext cx="4541520" cy="398780"/>
          </a:xfrm>
          <a:prstGeom prst="rect">
            <a:avLst/>
          </a:prstGeom>
          <a:solidFill>
            <a:schemeClr val="bg2"/>
          </a:solidFill>
          <a:ln>
            <a:no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000" b="1" i="0" u="none" strike="noStrike" kern="1200" cap="none" spc="0" normalizeH="0" baseline="0" noProof="0" dirty="0">
                <a:ln>
                  <a:noFill/>
                </a:ln>
                <a:solidFill>
                  <a:srgbClr val="C00000"/>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本单位正式离退休人员工资</a:t>
            </a:r>
          </a:p>
        </p:txBody>
      </p:sp>
      <p:sp>
        <p:nvSpPr>
          <p:cNvPr id="20" name="文本框 19">
            <a:extLst>
              <a:ext uri="{FF2B5EF4-FFF2-40B4-BE49-F238E27FC236}">
                <a16:creationId xmlns:a16="http://schemas.microsoft.com/office/drawing/2014/main" id="{025E7C0E-7211-4028-D937-C48689071204}"/>
              </a:ext>
            </a:extLst>
          </p:cNvPr>
          <p:cNvSpPr txBox="1"/>
          <p:nvPr/>
        </p:nvSpPr>
        <p:spPr>
          <a:xfrm>
            <a:off x="580315" y="6038690"/>
            <a:ext cx="4541520" cy="398780"/>
          </a:xfrm>
          <a:prstGeom prst="rect">
            <a:avLst/>
          </a:prstGeom>
          <a:solidFill>
            <a:schemeClr val="bg2"/>
          </a:solidFill>
          <a:ln>
            <a:no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000" b="1" i="0" u="none" strike="noStrike" kern="1200" cap="none" spc="0" normalizeH="0" baseline="0" noProof="0" dirty="0">
                <a:ln>
                  <a:noFill/>
                </a:ln>
                <a:solidFill>
                  <a:srgbClr val="C00000"/>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外籍、港澳台人员的薪酬</a:t>
            </a:r>
          </a:p>
        </p:txBody>
      </p:sp>
    </p:spTree>
    <p:extLst>
      <p:ext uri="{BB962C8B-B14F-4D97-AF65-F5344CB8AC3E}">
        <p14:creationId xmlns:p14="http://schemas.microsoft.com/office/powerpoint/2010/main" val="408009355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9" name="图片 17"/>
          <p:cNvPicPr>
            <a:picLocks noChangeAspect="1"/>
          </p:cNvPicPr>
          <p:nvPr/>
        </p:nvPicPr>
        <p:blipFill>
          <a:blip r:embed="rId2"/>
          <a:stretch>
            <a:fillRect/>
          </a:stretch>
        </p:blipFill>
        <p:spPr>
          <a:xfrm>
            <a:off x="8610600" y="0"/>
            <a:ext cx="3581400" cy="1006475"/>
          </a:xfrm>
          <a:prstGeom prst="rect">
            <a:avLst/>
          </a:prstGeom>
          <a:noFill/>
          <a:ln w="9525">
            <a:noFill/>
          </a:ln>
        </p:spPr>
      </p:pic>
      <p:sp>
        <p:nvSpPr>
          <p:cNvPr id="25" name="矩形 24"/>
          <p:cNvSpPr/>
          <p:nvPr/>
        </p:nvSpPr>
        <p:spPr>
          <a:xfrm>
            <a:off x="0" y="6724650"/>
            <a:ext cx="12192000" cy="133350"/>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pic>
        <p:nvPicPr>
          <p:cNvPr id="7" name="图片 6" descr="五经普LOGO透明底（长）"/>
          <p:cNvPicPr>
            <a:picLocks noChangeAspect="1"/>
          </p:cNvPicPr>
          <p:nvPr/>
        </p:nvPicPr>
        <p:blipFill>
          <a:blip r:embed="rId3" cstate="print"/>
          <a:srcRect r="77058"/>
          <a:stretch>
            <a:fillRect/>
          </a:stretch>
        </p:blipFill>
        <p:spPr>
          <a:xfrm>
            <a:off x="-76200" y="-225425"/>
            <a:ext cx="847725" cy="1155065"/>
          </a:xfrm>
          <a:prstGeom prst="rect">
            <a:avLst/>
          </a:prstGeom>
        </p:spPr>
      </p:pic>
      <p:cxnSp>
        <p:nvCxnSpPr>
          <p:cNvPr id="8" name="直接连接符 7"/>
          <p:cNvCxnSpPr/>
          <p:nvPr/>
        </p:nvCxnSpPr>
        <p:spPr>
          <a:xfrm>
            <a:off x="0" y="696913"/>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sp>
        <p:nvSpPr>
          <p:cNvPr id="6" name="灯片编号占位符 5"/>
          <p:cNvSpPr>
            <a:spLocks noGrp="1"/>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t>21</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32" name="圆角矩形 144">
            <a:extLst>
              <a:ext uri="{FF2B5EF4-FFF2-40B4-BE49-F238E27FC236}">
                <a16:creationId xmlns:a16="http://schemas.microsoft.com/office/drawing/2014/main" id="{AD695BD5-00AA-1FEA-0F06-889AD4113D0D}"/>
              </a:ext>
            </a:extLst>
          </p:cNvPr>
          <p:cNvSpPr/>
          <p:nvPr/>
        </p:nvSpPr>
        <p:spPr>
          <a:xfrm>
            <a:off x="771524" y="119063"/>
            <a:ext cx="11420475" cy="462915"/>
          </a:xfrm>
          <a:prstGeom prst="roundRect">
            <a:avLst/>
          </a:prstGeom>
          <a:solidFill>
            <a:srgbClr val="256B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en-US" altLang="zh-CN" sz="2400" b="1" dirty="0">
                <a:solidFill>
                  <a:schemeClr val="bg1"/>
                </a:solidFill>
                <a:latin typeface="微软雅黑" panose="020B0503020204020204" pitchFamily="34" charset="-122"/>
                <a:ea typeface="微软雅黑" panose="020B0503020204020204" pitchFamily="34" charset="-122"/>
                <a:cs typeface="宋体" pitchFamily="2" charset="-122"/>
              </a:rPr>
              <a:t>2023</a:t>
            </a:r>
            <a:r>
              <a:rPr lang="zh-CN" altLang="en-US" sz="2400" b="1" dirty="0">
                <a:solidFill>
                  <a:schemeClr val="bg1"/>
                </a:solidFill>
                <a:latin typeface="微软雅黑" panose="020B0503020204020204" pitchFamily="34" charset="-122"/>
                <a:ea typeface="微软雅黑" panose="020B0503020204020204" pitchFamily="34" charset="-122"/>
                <a:cs typeface="宋体" pitchFamily="2" charset="-122"/>
              </a:rPr>
              <a:t>年</a:t>
            </a:r>
            <a:r>
              <a:rPr lang="en-US" altLang="zh-CN" sz="2400" b="1" dirty="0">
                <a:solidFill>
                  <a:schemeClr val="bg1"/>
                </a:solidFill>
                <a:latin typeface="微软雅黑" panose="020B0503020204020204" pitchFamily="34" charset="-122"/>
                <a:ea typeface="微软雅黑" panose="020B0503020204020204" pitchFamily="34" charset="-122"/>
                <a:cs typeface="宋体" pitchFamily="2" charset="-122"/>
              </a:rPr>
              <a:t>12</a:t>
            </a:r>
            <a:r>
              <a:rPr lang="zh-CN" altLang="en-US" sz="2400" b="1" dirty="0">
                <a:solidFill>
                  <a:schemeClr val="bg1"/>
                </a:solidFill>
                <a:latin typeface="微软雅黑" panose="020B0503020204020204" pitchFamily="34" charset="-122"/>
                <a:ea typeface="微软雅黑" panose="020B0503020204020204" pitchFamily="34" charset="-122"/>
                <a:cs typeface="宋体" pitchFamily="2" charset="-122"/>
              </a:rPr>
              <a:t>月定报财务状况</a:t>
            </a:r>
          </a:p>
        </p:txBody>
      </p:sp>
      <p:sp>
        <p:nvSpPr>
          <p:cNvPr id="28" name="圆角矩形 144">
            <a:extLst>
              <a:ext uri="{FF2B5EF4-FFF2-40B4-BE49-F238E27FC236}">
                <a16:creationId xmlns:a16="http://schemas.microsoft.com/office/drawing/2014/main" id="{65F0CE8E-C240-7DAD-ACDF-D0DE454580F6}"/>
              </a:ext>
            </a:extLst>
          </p:cNvPr>
          <p:cNvSpPr/>
          <p:nvPr/>
        </p:nvSpPr>
        <p:spPr>
          <a:xfrm>
            <a:off x="32528" y="797560"/>
            <a:ext cx="12184377" cy="462915"/>
          </a:xfrm>
          <a:prstGeom prst="roundRect">
            <a:avLst/>
          </a:prstGeom>
          <a:solidFill>
            <a:srgbClr val="256B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sz="2400" b="1" dirty="0">
                <a:solidFill>
                  <a:schemeClr val="bg1"/>
                </a:solidFill>
                <a:latin typeface="微软雅黑" panose="020B0503020204020204" pitchFamily="34" charset="-122"/>
                <a:ea typeface="微软雅黑" panose="020B0503020204020204" pitchFamily="34" charset="-122"/>
                <a:cs typeface="宋体" pitchFamily="2" charset="-122"/>
              </a:rPr>
              <a:t>人工成本及其他资料部分</a:t>
            </a:r>
          </a:p>
        </p:txBody>
      </p:sp>
      <p:sp>
        <p:nvSpPr>
          <p:cNvPr id="4" name="圆角矩形 144">
            <a:extLst>
              <a:ext uri="{FF2B5EF4-FFF2-40B4-BE49-F238E27FC236}">
                <a16:creationId xmlns:a16="http://schemas.microsoft.com/office/drawing/2014/main" id="{F8E1D235-4E4B-55FB-E7F3-C952DAA6AEA8}"/>
              </a:ext>
            </a:extLst>
          </p:cNvPr>
          <p:cNvSpPr/>
          <p:nvPr/>
        </p:nvSpPr>
        <p:spPr>
          <a:xfrm>
            <a:off x="-636" y="1318895"/>
            <a:ext cx="12192635" cy="528955"/>
          </a:xfrm>
          <a:prstGeom prst="roundRect">
            <a:avLst/>
          </a:prstGeom>
          <a:solidFill>
            <a:srgbClr val="256B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en-US" altLang="zh-CN" sz="2400" b="1" dirty="0">
                <a:solidFill>
                  <a:schemeClr val="bg1"/>
                </a:solidFill>
                <a:latin typeface="微软雅黑" panose="020B0503020204020204" pitchFamily="34" charset="-122"/>
                <a:ea typeface="微软雅黑" panose="020B0503020204020204" pitchFamily="34" charset="-122"/>
                <a:cs typeface="宋体" pitchFamily="2" charset="-122"/>
              </a:rPr>
              <a:t>1.</a:t>
            </a:r>
            <a:r>
              <a:rPr lang="zh-CN" altLang="en-US" sz="2400" b="1" dirty="0">
                <a:solidFill>
                  <a:schemeClr val="bg1"/>
                </a:solidFill>
                <a:latin typeface="微软雅黑" panose="020B0503020204020204" pitchFamily="34" charset="-122"/>
                <a:ea typeface="微软雅黑" panose="020B0503020204020204" pitchFamily="34" charset="-122"/>
                <a:cs typeface="宋体" pitchFamily="2" charset="-122"/>
              </a:rPr>
              <a:t>应付职工薪酬（本期贷方累计发生额）</a:t>
            </a:r>
            <a:r>
              <a:rPr lang="en-US" altLang="zh-CN" sz="2400" b="1" dirty="0">
                <a:solidFill>
                  <a:schemeClr val="bg1"/>
                </a:solidFill>
                <a:latin typeface="微软雅黑" panose="020B0503020204020204" pitchFamily="34" charset="-122"/>
                <a:ea typeface="微软雅黑" panose="020B0503020204020204" pitchFamily="34" charset="-122"/>
                <a:cs typeface="宋体" pitchFamily="2" charset="-122"/>
              </a:rPr>
              <a:t> 【1/</a:t>
            </a:r>
            <a:r>
              <a:rPr lang="en-US" altLang="zh-CN" sz="2400" b="1" dirty="0">
                <a:solidFill>
                  <a:schemeClr val="bg1"/>
                </a:solidFill>
                <a:latin typeface="微软雅黑" panose="020B0503020204020204" pitchFamily="34" charset="-122"/>
                <a:ea typeface="微软雅黑" panose="020B0503020204020204" pitchFamily="34" charset="-122"/>
                <a:cs typeface="宋体" pitchFamily="2" charset="-122"/>
                <a:sym typeface="+mn-ea"/>
              </a:rPr>
              <a:t>2/3</a:t>
            </a:r>
            <a:r>
              <a:rPr lang="zh-CN" altLang="en-US" sz="2400" b="1" dirty="0">
                <a:solidFill>
                  <a:schemeClr val="bg1"/>
                </a:solidFill>
                <a:latin typeface="微软雅黑" panose="020B0503020204020204" pitchFamily="34" charset="-122"/>
                <a:ea typeface="微软雅黑" panose="020B0503020204020204" pitchFamily="34" charset="-122"/>
                <a:cs typeface="宋体" pitchFamily="2" charset="-122"/>
                <a:sym typeface="+mn-ea"/>
              </a:rPr>
              <a:t>表</a:t>
            </a:r>
            <a:r>
              <a:rPr lang="en-US" altLang="zh-CN" sz="2400" b="1" dirty="0">
                <a:solidFill>
                  <a:schemeClr val="bg1"/>
                </a:solidFill>
                <a:latin typeface="微软雅黑" panose="020B0503020204020204" pitchFamily="34" charset="-122"/>
                <a:ea typeface="微软雅黑" panose="020B0503020204020204" pitchFamily="34" charset="-122"/>
                <a:cs typeface="宋体" pitchFamily="2" charset="-122"/>
              </a:rPr>
              <a:t>】</a:t>
            </a:r>
            <a:endParaRPr lang="en-US" altLang="zh-CN" sz="2000" b="1" dirty="0">
              <a:solidFill>
                <a:schemeClr val="bg1"/>
              </a:solidFill>
              <a:latin typeface="微软雅黑" panose="020B0503020204020204" pitchFamily="34" charset="-122"/>
              <a:ea typeface="微软雅黑" panose="020B0503020204020204" pitchFamily="34" charset="-122"/>
              <a:cs typeface="宋体" pitchFamily="2" charset="-122"/>
              <a:sym typeface="+mn-ea"/>
            </a:endParaRPr>
          </a:p>
        </p:txBody>
      </p:sp>
      <p:sp>
        <p:nvSpPr>
          <p:cNvPr id="2" name="文本框 1">
            <a:extLst>
              <a:ext uri="{FF2B5EF4-FFF2-40B4-BE49-F238E27FC236}">
                <a16:creationId xmlns:a16="http://schemas.microsoft.com/office/drawing/2014/main" id="{1AA702B5-7CC1-381B-42CB-C184F6842C56}"/>
              </a:ext>
            </a:extLst>
          </p:cNvPr>
          <p:cNvSpPr txBox="1"/>
          <p:nvPr/>
        </p:nvSpPr>
        <p:spPr>
          <a:xfrm>
            <a:off x="591359" y="2798762"/>
            <a:ext cx="5527675" cy="460375"/>
          </a:xfrm>
          <a:prstGeom prst="rect">
            <a:avLst/>
          </a:prstGeom>
          <a:solidFill>
            <a:srgbClr val="C00000"/>
          </a:solidFill>
          <a:ln>
            <a:no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2400" dirty="0">
                <a:ln>
                  <a:solidFill>
                    <a:schemeClr val="bg1"/>
                  </a:solidFill>
                </a:ln>
                <a:solidFill>
                  <a:schemeClr val="bg1"/>
                </a:solidFill>
                <a:latin typeface="Arial" panose="020B0604020202020204" pitchFamily="34" charset="0"/>
                <a:ea typeface="微软雅黑" panose="020B0503020204020204" pitchFamily="34" charset="-122"/>
                <a:sym typeface="Arial" panose="020B0604020202020204" pitchFamily="34" charset="0"/>
              </a:rPr>
              <a:t>方法一：直接取</a:t>
            </a:r>
            <a:r>
              <a:rPr lang="en-US" altLang="zh-CN" sz="2400" dirty="0">
                <a:ln>
                  <a:solidFill>
                    <a:schemeClr val="bg1"/>
                  </a:solidFill>
                </a:ln>
                <a:solidFill>
                  <a:schemeClr val="bg1"/>
                </a:solidFill>
                <a:latin typeface="Arial" panose="020B0604020202020204" pitchFamily="34" charset="0"/>
                <a:ea typeface="微软雅黑" panose="020B0503020204020204" pitchFamily="34" charset="-122"/>
                <a:sym typeface="Arial" panose="020B0604020202020204" pitchFamily="34" charset="0"/>
              </a:rPr>
              <a:t>“</a:t>
            </a:r>
            <a:r>
              <a:rPr lang="zh-CN" altLang="en-US" sz="2400" dirty="0">
                <a:ln>
                  <a:solidFill>
                    <a:schemeClr val="bg1"/>
                  </a:solidFill>
                </a:ln>
                <a:solidFill>
                  <a:schemeClr val="bg1"/>
                </a:solidFill>
                <a:latin typeface="Arial" panose="020B0604020202020204" pitchFamily="34" charset="0"/>
                <a:ea typeface="微软雅黑" panose="020B0503020204020204" pitchFamily="34" charset="-122"/>
                <a:sym typeface="Arial" panose="020B0604020202020204" pitchFamily="34" charset="0"/>
              </a:rPr>
              <a:t>应付职工薪酬</a:t>
            </a:r>
            <a:r>
              <a:rPr lang="en-US" altLang="zh-CN" sz="2400" dirty="0">
                <a:ln>
                  <a:solidFill>
                    <a:schemeClr val="bg1"/>
                  </a:solidFill>
                </a:ln>
                <a:solidFill>
                  <a:schemeClr val="bg1"/>
                </a:solidFill>
                <a:latin typeface="Arial" panose="020B0604020202020204" pitchFamily="34" charset="0"/>
                <a:ea typeface="微软雅黑" panose="020B0503020204020204" pitchFamily="34" charset="-122"/>
                <a:sym typeface="Arial" panose="020B0604020202020204" pitchFamily="34" charset="0"/>
              </a:rPr>
              <a:t>”</a:t>
            </a:r>
            <a:r>
              <a:rPr lang="zh-CN" altLang="en-US" sz="2400" dirty="0">
                <a:ln>
                  <a:solidFill>
                    <a:schemeClr val="bg1"/>
                  </a:solidFill>
                </a:ln>
                <a:solidFill>
                  <a:schemeClr val="bg1"/>
                </a:solidFill>
                <a:latin typeface="Arial" panose="020B0604020202020204" pitchFamily="34" charset="0"/>
                <a:ea typeface="微软雅黑" panose="020B0503020204020204" pitchFamily="34" charset="-122"/>
                <a:sym typeface="Arial" panose="020B0604020202020204" pitchFamily="34" charset="0"/>
              </a:rPr>
              <a:t>科目</a:t>
            </a:r>
          </a:p>
        </p:txBody>
      </p:sp>
      <p:sp>
        <p:nvSpPr>
          <p:cNvPr id="9" name="文本框 8">
            <a:extLst>
              <a:ext uri="{FF2B5EF4-FFF2-40B4-BE49-F238E27FC236}">
                <a16:creationId xmlns:a16="http://schemas.microsoft.com/office/drawing/2014/main" id="{B87E2188-C88D-2B2A-D524-A8281158C5ED}"/>
              </a:ext>
            </a:extLst>
          </p:cNvPr>
          <p:cNvSpPr txBox="1"/>
          <p:nvPr/>
        </p:nvSpPr>
        <p:spPr>
          <a:xfrm>
            <a:off x="2711624" y="1904047"/>
            <a:ext cx="6163310" cy="460375"/>
          </a:xfrm>
          <a:prstGeom prst="rect">
            <a:avLst/>
          </a:prstGeom>
          <a:solidFill>
            <a:srgbClr val="E3CCCC"/>
          </a:solidFill>
          <a:ln>
            <a:no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sz="2400" b="1" i="0" u="none" strike="noStrike" kern="1200" cap="none" spc="0" normalizeH="0" baseline="0" noProof="0" dirty="0">
                <a:ln>
                  <a:noFill/>
                </a:ln>
                <a:solidFill>
                  <a:prstClr val="black"/>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填报方法：会计科目或明细账</a:t>
            </a:r>
          </a:p>
        </p:txBody>
      </p:sp>
      <p:sp>
        <p:nvSpPr>
          <p:cNvPr id="21" name="文本框 20">
            <a:extLst>
              <a:ext uri="{FF2B5EF4-FFF2-40B4-BE49-F238E27FC236}">
                <a16:creationId xmlns:a16="http://schemas.microsoft.com/office/drawing/2014/main" id="{8E5060B9-BD5A-2D90-FB74-56BDD9A3C744}"/>
              </a:ext>
            </a:extLst>
          </p:cNvPr>
          <p:cNvSpPr txBox="1"/>
          <p:nvPr/>
        </p:nvSpPr>
        <p:spPr>
          <a:xfrm>
            <a:off x="591359" y="3332797"/>
            <a:ext cx="11080115" cy="829945"/>
          </a:xfrm>
          <a:prstGeom prst="rect">
            <a:avLst/>
          </a:prstGeom>
          <a:solidFill>
            <a:schemeClr val="bg2"/>
          </a:solidFill>
          <a:ln>
            <a:noFill/>
          </a:ln>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defRPr/>
            </a:pPr>
            <a:r>
              <a:rPr kumimoji="0" lang="zh-CN" altLang="en-US" sz="2400" b="1" i="0" u="none" strike="noStrike" kern="1200" cap="none" spc="0" normalizeH="0" baseline="0" noProof="0" dirty="0">
                <a:ln>
                  <a:noFill/>
                </a:ln>
                <a:solidFill>
                  <a:srgbClr val="C00000"/>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如果企业设置的“应付职工薪酬”科目包含统计制度中所列全部内容，企业可直接取科目的贷方累计发生额填报</a:t>
            </a:r>
          </a:p>
        </p:txBody>
      </p:sp>
      <p:sp>
        <p:nvSpPr>
          <p:cNvPr id="22" name="文本框 21">
            <a:extLst>
              <a:ext uri="{FF2B5EF4-FFF2-40B4-BE49-F238E27FC236}">
                <a16:creationId xmlns:a16="http://schemas.microsoft.com/office/drawing/2014/main" id="{9A9F2838-FCED-461E-FEA0-61AAB54D6164}"/>
              </a:ext>
            </a:extLst>
          </p:cNvPr>
          <p:cNvSpPr txBox="1"/>
          <p:nvPr/>
        </p:nvSpPr>
        <p:spPr>
          <a:xfrm>
            <a:off x="591359" y="4696142"/>
            <a:ext cx="5527675" cy="460375"/>
          </a:xfrm>
          <a:prstGeom prst="rect">
            <a:avLst/>
          </a:prstGeom>
          <a:solidFill>
            <a:srgbClr val="C00000"/>
          </a:solidFill>
          <a:ln>
            <a:no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2400" dirty="0">
                <a:ln>
                  <a:solidFill>
                    <a:schemeClr val="bg1"/>
                  </a:solidFill>
                </a:ln>
                <a:solidFill>
                  <a:schemeClr val="bg1"/>
                </a:solidFill>
                <a:latin typeface="Arial" panose="020B0604020202020204" pitchFamily="34" charset="0"/>
                <a:ea typeface="微软雅黑" panose="020B0503020204020204" pitchFamily="34" charset="-122"/>
                <a:sym typeface="Arial" panose="020B0604020202020204" pitchFamily="34" charset="0"/>
              </a:rPr>
              <a:t>方法二：摘取会计明细账对应科目</a:t>
            </a:r>
            <a:endParaRPr lang="en-US" sz="2400" dirty="0">
              <a:ln>
                <a:solidFill>
                  <a:schemeClr val="bg1"/>
                </a:solidFill>
              </a:ln>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23" name="文本框 22">
            <a:extLst>
              <a:ext uri="{FF2B5EF4-FFF2-40B4-BE49-F238E27FC236}">
                <a16:creationId xmlns:a16="http://schemas.microsoft.com/office/drawing/2014/main" id="{D8368D01-BD67-793D-EC57-BFE3BCA18A4D}"/>
              </a:ext>
            </a:extLst>
          </p:cNvPr>
          <p:cNvSpPr txBox="1"/>
          <p:nvPr/>
        </p:nvSpPr>
        <p:spPr>
          <a:xfrm>
            <a:off x="591359" y="5239067"/>
            <a:ext cx="10981690" cy="829945"/>
          </a:xfrm>
          <a:prstGeom prst="rect">
            <a:avLst/>
          </a:prstGeom>
          <a:solidFill>
            <a:schemeClr val="bg2"/>
          </a:solidFill>
          <a:ln>
            <a:noFill/>
          </a:ln>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defRPr/>
            </a:pPr>
            <a:r>
              <a:rPr kumimoji="0" lang="zh-CN" altLang="en-US" sz="2400" b="1" i="0" u="none" strike="noStrike" kern="1200" cap="none" spc="0" normalizeH="0" baseline="0" noProof="0" dirty="0">
                <a:ln>
                  <a:noFill/>
                </a:ln>
                <a:solidFill>
                  <a:srgbClr val="C00000"/>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如果企业设置的“应付职工薪酬”科目未包含统计制度中所列全部内容，请企业按照统计制度中所列全部内容，从明细账中取对应科目合并填报。</a:t>
            </a:r>
          </a:p>
        </p:txBody>
      </p:sp>
    </p:spTree>
    <p:extLst>
      <p:ext uri="{BB962C8B-B14F-4D97-AF65-F5344CB8AC3E}">
        <p14:creationId xmlns:p14="http://schemas.microsoft.com/office/powerpoint/2010/main" val="214308597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9" name="图片 17"/>
          <p:cNvPicPr>
            <a:picLocks noChangeAspect="1"/>
          </p:cNvPicPr>
          <p:nvPr/>
        </p:nvPicPr>
        <p:blipFill>
          <a:blip r:embed="rId2"/>
          <a:stretch>
            <a:fillRect/>
          </a:stretch>
        </p:blipFill>
        <p:spPr>
          <a:xfrm>
            <a:off x="8610600" y="0"/>
            <a:ext cx="3581400" cy="1006475"/>
          </a:xfrm>
          <a:prstGeom prst="rect">
            <a:avLst/>
          </a:prstGeom>
          <a:noFill/>
          <a:ln w="9525">
            <a:noFill/>
          </a:ln>
        </p:spPr>
      </p:pic>
      <p:sp>
        <p:nvSpPr>
          <p:cNvPr id="25" name="矩形 24"/>
          <p:cNvSpPr/>
          <p:nvPr/>
        </p:nvSpPr>
        <p:spPr>
          <a:xfrm>
            <a:off x="0" y="6724650"/>
            <a:ext cx="12192000" cy="133350"/>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pic>
        <p:nvPicPr>
          <p:cNvPr id="7" name="图片 6" descr="五经普LOGO透明底（长）"/>
          <p:cNvPicPr>
            <a:picLocks noChangeAspect="1"/>
          </p:cNvPicPr>
          <p:nvPr/>
        </p:nvPicPr>
        <p:blipFill>
          <a:blip r:embed="rId3" cstate="print"/>
          <a:srcRect r="77058"/>
          <a:stretch>
            <a:fillRect/>
          </a:stretch>
        </p:blipFill>
        <p:spPr>
          <a:xfrm>
            <a:off x="-76200" y="-225425"/>
            <a:ext cx="847725" cy="1155065"/>
          </a:xfrm>
          <a:prstGeom prst="rect">
            <a:avLst/>
          </a:prstGeom>
        </p:spPr>
      </p:pic>
      <p:cxnSp>
        <p:nvCxnSpPr>
          <p:cNvPr id="8" name="直接连接符 7"/>
          <p:cNvCxnSpPr/>
          <p:nvPr/>
        </p:nvCxnSpPr>
        <p:spPr>
          <a:xfrm>
            <a:off x="0" y="696913"/>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sp>
        <p:nvSpPr>
          <p:cNvPr id="6" name="灯片编号占位符 5"/>
          <p:cNvSpPr>
            <a:spLocks noGrp="1"/>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t>22</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32" name="圆角矩形 144">
            <a:extLst>
              <a:ext uri="{FF2B5EF4-FFF2-40B4-BE49-F238E27FC236}">
                <a16:creationId xmlns:a16="http://schemas.microsoft.com/office/drawing/2014/main" id="{AD695BD5-00AA-1FEA-0F06-889AD4113D0D}"/>
              </a:ext>
            </a:extLst>
          </p:cNvPr>
          <p:cNvSpPr/>
          <p:nvPr/>
        </p:nvSpPr>
        <p:spPr>
          <a:xfrm>
            <a:off x="771524" y="119063"/>
            <a:ext cx="11420475" cy="462915"/>
          </a:xfrm>
          <a:prstGeom prst="roundRect">
            <a:avLst/>
          </a:prstGeom>
          <a:solidFill>
            <a:srgbClr val="256B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en-US" altLang="zh-CN" sz="2400" b="1" dirty="0">
                <a:solidFill>
                  <a:schemeClr val="bg1"/>
                </a:solidFill>
                <a:latin typeface="微软雅黑" panose="020B0503020204020204" pitchFamily="34" charset="-122"/>
                <a:ea typeface="微软雅黑" panose="020B0503020204020204" pitchFamily="34" charset="-122"/>
                <a:cs typeface="宋体" pitchFamily="2" charset="-122"/>
              </a:rPr>
              <a:t>2023</a:t>
            </a:r>
            <a:r>
              <a:rPr lang="zh-CN" altLang="en-US" sz="2400" b="1" dirty="0">
                <a:solidFill>
                  <a:schemeClr val="bg1"/>
                </a:solidFill>
                <a:latin typeface="微软雅黑" panose="020B0503020204020204" pitchFamily="34" charset="-122"/>
                <a:ea typeface="微软雅黑" panose="020B0503020204020204" pitchFamily="34" charset="-122"/>
                <a:cs typeface="宋体" pitchFamily="2" charset="-122"/>
              </a:rPr>
              <a:t>年</a:t>
            </a:r>
            <a:r>
              <a:rPr lang="en-US" altLang="zh-CN" sz="2400" b="1" dirty="0">
                <a:solidFill>
                  <a:schemeClr val="bg1"/>
                </a:solidFill>
                <a:latin typeface="微软雅黑" panose="020B0503020204020204" pitchFamily="34" charset="-122"/>
                <a:ea typeface="微软雅黑" panose="020B0503020204020204" pitchFamily="34" charset="-122"/>
                <a:cs typeface="宋体" pitchFamily="2" charset="-122"/>
              </a:rPr>
              <a:t>12</a:t>
            </a:r>
            <a:r>
              <a:rPr lang="zh-CN" altLang="en-US" sz="2400" b="1" dirty="0">
                <a:solidFill>
                  <a:schemeClr val="bg1"/>
                </a:solidFill>
                <a:latin typeface="微软雅黑" panose="020B0503020204020204" pitchFamily="34" charset="-122"/>
                <a:ea typeface="微软雅黑" panose="020B0503020204020204" pitchFamily="34" charset="-122"/>
                <a:cs typeface="宋体" pitchFamily="2" charset="-122"/>
              </a:rPr>
              <a:t>月定报财务状况</a:t>
            </a:r>
          </a:p>
        </p:txBody>
      </p:sp>
      <p:sp>
        <p:nvSpPr>
          <p:cNvPr id="28" name="圆角矩形 144">
            <a:extLst>
              <a:ext uri="{FF2B5EF4-FFF2-40B4-BE49-F238E27FC236}">
                <a16:creationId xmlns:a16="http://schemas.microsoft.com/office/drawing/2014/main" id="{65F0CE8E-C240-7DAD-ACDF-D0DE454580F6}"/>
              </a:ext>
            </a:extLst>
          </p:cNvPr>
          <p:cNvSpPr/>
          <p:nvPr/>
        </p:nvSpPr>
        <p:spPr>
          <a:xfrm>
            <a:off x="32528" y="797560"/>
            <a:ext cx="12184377" cy="462915"/>
          </a:xfrm>
          <a:prstGeom prst="roundRect">
            <a:avLst/>
          </a:prstGeom>
          <a:solidFill>
            <a:srgbClr val="256B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sz="2400" b="1" dirty="0">
                <a:solidFill>
                  <a:schemeClr val="bg1"/>
                </a:solidFill>
                <a:latin typeface="微软雅黑" panose="020B0503020204020204" pitchFamily="34" charset="-122"/>
                <a:ea typeface="微软雅黑" panose="020B0503020204020204" pitchFamily="34" charset="-122"/>
                <a:cs typeface="宋体" pitchFamily="2" charset="-122"/>
              </a:rPr>
              <a:t>人工成本及其他资料部分</a:t>
            </a:r>
          </a:p>
        </p:txBody>
      </p:sp>
      <p:sp>
        <p:nvSpPr>
          <p:cNvPr id="3" name="圆角矩形 144">
            <a:extLst>
              <a:ext uri="{FF2B5EF4-FFF2-40B4-BE49-F238E27FC236}">
                <a16:creationId xmlns:a16="http://schemas.microsoft.com/office/drawing/2014/main" id="{F4B65CF9-E0A7-3D41-FB69-C22B13D22ABA}"/>
              </a:ext>
            </a:extLst>
          </p:cNvPr>
          <p:cNvSpPr/>
          <p:nvPr/>
        </p:nvSpPr>
        <p:spPr>
          <a:xfrm>
            <a:off x="23028" y="1286073"/>
            <a:ext cx="12062460" cy="474345"/>
          </a:xfrm>
          <a:prstGeom prst="roundRect">
            <a:avLst/>
          </a:prstGeom>
          <a:solidFill>
            <a:srgbClr val="256B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en-US" altLang="zh-CN" sz="2400" b="1" dirty="0">
                <a:solidFill>
                  <a:schemeClr val="bg1"/>
                </a:solidFill>
                <a:latin typeface="微软雅黑" panose="020B0503020204020204" pitchFamily="34" charset="-122"/>
                <a:ea typeface="微软雅黑" panose="020B0503020204020204" pitchFamily="34" charset="-122"/>
                <a:cs typeface="宋体" pitchFamily="2" charset="-122"/>
              </a:rPr>
              <a:t>2.</a:t>
            </a:r>
            <a:r>
              <a:rPr sz="2400" b="1" dirty="0">
                <a:solidFill>
                  <a:schemeClr val="bg1"/>
                </a:solidFill>
                <a:latin typeface="微软雅黑" panose="020B0503020204020204" pitchFamily="34" charset="-122"/>
                <a:ea typeface="微软雅黑" panose="020B0503020204020204" pitchFamily="34" charset="-122"/>
                <a:cs typeface="宋体" pitchFamily="2" charset="-122"/>
              </a:rPr>
              <a:t>社会保险费（单位负担部分</a:t>
            </a:r>
            <a:r>
              <a:rPr lang="zh-CN" altLang="en-US" sz="2400" b="1" dirty="0">
                <a:solidFill>
                  <a:schemeClr val="bg1"/>
                </a:solidFill>
                <a:latin typeface="微软雅黑" panose="020B0503020204020204" pitchFamily="34" charset="-122"/>
                <a:ea typeface="微软雅黑" panose="020B0503020204020204" pitchFamily="34" charset="-122"/>
                <a:cs typeface="宋体" pitchFamily="2" charset="-122"/>
              </a:rPr>
              <a:t>）</a:t>
            </a:r>
            <a:r>
              <a:rPr lang="en-US" altLang="zh-CN" sz="2400" b="1" dirty="0">
                <a:solidFill>
                  <a:schemeClr val="bg1"/>
                </a:solidFill>
                <a:latin typeface="微软雅黑" panose="020B0503020204020204" pitchFamily="34" charset="-122"/>
                <a:ea typeface="微软雅黑" panose="020B0503020204020204" pitchFamily="34" charset="-122"/>
                <a:cs typeface="宋体" pitchFamily="2" charset="-122"/>
              </a:rPr>
              <a:t>【1/</a:t>
            </a:r>
            <a:r>
              <a:rPr lang="en-US" altLang="zh-CN" sz="2400" b="1" dirty="0">
                <a:solidFill>
                  <a:schemeClr val="bg1"/>
                </a:solidFill>
                <a:latin typeface="微软雅黑" panose="020B0503020204020204" pitchFamily="34" charset="-122"/>
                <a:ea typeface="微软雅黑" panose="020B0503020204020204" pitchFamily="34" charset="-122"/>
                <a:cs typeface="宋体" pitchFamily="2" charset="-122"/>
                <a:sym typeface="+mn-ea"/>
              </a:rPr>
              <a:t>2/3</a:t>
            </a:r>
            <a:r>
              <a:rPr lang="zh-CN" altLang="en-US" sz="2400" b="1" dirty="0">
                <a:solidFill>
                  <a:schemeClr val="bg1"/>
                </a:solidFill>
                <a:latin typeface="微软雅黑" panose="020B0503020204020204" pitchFamily="34" charset="-122"/>
                <a:ea typeface="微软雅黑" panose="020B0503020204020204" pitchFamily="34" charset="-122"/>
                <a:cs typeface="宋体" pitchFamily="2" charset="-122"/>
                <a:sym typeface="+mn-ea"/>
              </a:rPr>
              <a:t>表</a:t>
            </a:r>
            <a:r>
              <a:rPr lang="en-US" altLang="zh-CN" sz="2400" b="1" dirty="0">
                <a:solidFill>
                  <a:schemeClr val="bg1"/>
                </a:solidFill>
                <a:latin typeface="微软雅黑" panose="020B0503020204020204" pitchFamily="34" charset="-122"/>
                <a:ea typeface="微软雅黑" panose="020B0503020204020204" pitchFamily="34" charset="-122"/>
                <a:cs typeface="宋体" pitchFamily="2" charset="-122"/>
              </a:rPr>
              <a:t>】</a:t>
            </a:r>
            <a:endParaRPr lang="zh-CN" altLang="en-US" sz="2400" b="1" dirty="0">
              <a:solidFill>
                <a:schemeClr val="bg1"/>
              </a:solidFill>
              <a:latin typeface="微软雅黑" panose="020B0503020204020204" pitchFamily="34" charset="-122"/>
              <a:ea typeface="微软雅黑" panose="020B0503020204020204" pitchFamily="34" charset="-122"/>
              <a:cs typeface="宋体" pitchFamily="2" charset="-122"/>
            </a:endParaRPr>
          </a:p>
        </p:txBody>
      </p:sp>
      <p:sp>
        <p:nvSpPr>
          <p:cNvPr id="5" name="文本框 4">
            <a:extLst>
              <a:ext uri="{FF2B5EF4-FFF2-40B4-BE49-F238E27FC236}">
                <a16:creationId xmlns:a16="http://schemas.microsoft.com/office/drawing/2014/main" id="{D2157E65-0C04-F96B-6ABF-77362D05AFB2}"/>
              </a:ext>
            </a:extLst>
          </p:cNvPr>
          <p:cNvSpPr txBox="1"/>
          <p:nvPr/>
        </p:nvSpPr>
        <p:spPr>
          <a:xfrm>
            <a:off x="464353" y="2449829"/>
            <a:ext cx="5300980" cy="460375"/>
          </a:xfrm>
          <a:prstGeom prst="rect">
            <a:avLst/>
          </a:prstGeom>
          <a:solidFill>
            <a:srgbClr val="C00000"/>
          </a:solidFill>
          <a:ln>
            <a:no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2400" dirty="0">
                <a:ln>
                  <a:solidFill>
                    <a:schemeClr val="bg1"/>
                  </a:solidFill>
                </a:ln>
                <a:solidFill>
                  <a:schemeClr val="bg1"/>
                </a:solidFill>
                <a:latin typeface="Arial" panose="020B0604020202020204" pitchFamily="34" charset="0"/>
                <a:ea typeface="微软雅黑" panose="020B0503020204020204" pitchFamily="34" charset="-122"/>
                <a:sym typeface="Arial" panose="020B0604020202020204" pitchFamily="34" charset="0"/>
              </a:rPr>
              <a:t>统计口径</a:t>
            </a:r>
          </a:p>
        </p:txBody>
      </p:sp>
      <p:sp>
        <p:nvSpPr>
          <p:cNvPr id="10" name="文本框 9">
            <a:extLst>
              <a:ext uri="{FF2B5EF4-FFF2-40B4-BE49-F238E27FC236}">
                <a16:creationId xmlns:a16="http://schemas.microsoft.com/office/drawing/2014/main" id="{CF2F61BB-A85F-2811-8E95-A3BCBD6DC40C}"/>
              </a:ext>
            </a:extLst>
          </p:cNvPr>
          <p:cNvSpPr txBox="1"/>
          <p:nvPr/>
        </p:nvSpPr>
        <p:spPr>
          <a:xfrm>
            <a:off x="6468471" y="2449829"/>
            <a:ext cx="5151120" cy="460375"/>
          </a:xfrm>
          <a:prstGeom prst="rect">
            <a:avLst/>
          </a:prstGeom>
          <a:solidFill>
            <a:srgbClr val="C00000"/>
          </a:solidFill>
          <a:ln>
            <a:no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2400" dirty="0">
                <a:ln>
                  <a:solidFill>
                    <a:schemeClr val="bg1"/>
                  </a:solidFill>
                </a:ln>
                <a:solidFill>
                  <a:schemeClr val="bg1"/>
                </a:solidFill>
                <a:latin typeface="Arial" panose="020B0604020202020204" pitchFamily="34" charset="0"/>
                <a:ea typeface="微软雅黑" panose="020B0503020204020204" pitchFamily="34" charset="-122"/>
                <a:sym typeface="Arial" panose="020B0604020202020204" pitchFamily="34" charset="0"/>
              </a:rPr>
              <a:t>填报方法</a:t>
            </a:r>
          </a:p>
        </p:txBody>
      </p:sp>
      <p:sp>
        <p:nvSpPr>
          <p:cNvPr id="11" name="文本框 10">
            <a:extLst>
              <a:ext uri="{FF2B5EF4-FFF2-40B4-BE49-F238E27FC236}">
                <a16:creationId xmlns:a16="http://schemas.microsoft.com/office/drawing/2014/main" id="{717670B8-D27B-EAB6-A95B-BD499C3AE017}"/>
              </a:ext>
            </a:extLst>
          </p:cNvPr>
          <p:cNvSpPr txBox="1"/>
          <p:nvPr/>
        </p:nvSpPr>
        <p:spPr>
          <a:xfrm>
            <a:off x="464353" y="3302000"/>
            <a:ext cx="5300980" cy="460375"/>
          </a:xfrm>
          <a:prstGeom prst="rect">
            <a:avLst/>
          </a:prstGeom>
          <a:solidFill>
            <a:schemeClr val="bg2"/>
          </a:solidFill>
          <a:ln>
            <a:no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1" i="0" u="none" strike="noStrike" kern="1200" cap="none" spc="0" normalizeH="0" baseline="0" noProof="0" dirty="0">
                <a:ln>
                  <a:noFill/>
                </a:ln>
                <a:solidFill>
                  <a:srgbClr val="C00000"/>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基本养老保险、补充养老保险（年金）</a:t>
            </a:r>
          </a:p>
        </p:txBody>
      </p:sp>
      <p:sp>
        <p:nvSpPr>
          <p:cNvPr id="12" name="文本框 11">
            <a:extLst>
              <a:ext uri="{FF2B5EF4-FFF2-40B4-BE49-F238E27FC236}">
                <a16:creationId xmlns:a16="http://schemas.microsoft.com/office/drawing/2014/main" id="{31D44945-2E0B-EBBF-B459-A397E9F33B99}"/>
              </a:ext>
            </a:extLst>
          </p:cNvPr>
          <p:cNvSpPr txBox="1"/>
          <p:nvPr/>
        </p:nvSpPr>
        <p:spPr>
          <a:xfrm>
            <a:off x="473521" y="4049078"/>
            <a:ext cx="5300980" cy="460375"/>
          </a:xfrm>
          <a:prstGeom prst="rect">
            <a:avLst/>
          </a:prstGeom>
          <a:solidFill>
            <a:schemeClr val="bg2"/>
          </a:solidFill>
          <a:ln>
            <a:no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1" i="0" u="none" strike="noStrike" kern="1200" cap="none" spc="0" normalizeH="0" baseline="0" noProof="0" dirty="0">
                <a:ln>
                  <a:noFill/>
                </a:ln>
                <a:solidFill>
                  <a:srgbClr val="C00000"/>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基本医疗保险、补充医疗保险</a:t>
            </a:r>
          </a:p>
        </p:txBody>
      </p:sp>
      <p:sp>
        <p:nvSpPr>
          <p:cNvPr id="13" name="文本框 12">
            <a:extLst>
              <a:ext uri="{FF2B5EF4-FFF2-40B4-BE49-F238E27FC236}">
                <a16:creationId xmlns:a16="http://schemas.microsoft.com/office/drawing/2014/main" id="{A2953BDB-B4DD-2789-355E-B0B821A892DD}"/>
              </a:ext>
            </a:extLst>
          </p:cNvPr>
          <p:cNvSpPr txBox="1"/>
          <p:nvPr/>
        </p:nvSpPr>
        <p:spPr>
          <a:xfrm>
            <a:off x="464353" y="4893630"/>
            <a:ext cx="5300980" cy="829945"/>
          </a:xfrm>
          <a:prstGeom prst="rect">
            <a:avLst/>
          </a:prstGeom>
          <a:solidFill>
            <a:schemeClr val="bg2"/>
          </a:solidFill>
          <a:ln>
            <a:no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1" i="0" u="none" strike="noStrike" kern="1200" cap="none" spc="0" normalizeH="0" baseline="0" noProof="0" dirty="0">
                <a:ln>
                  <a:noFill/>
                </a:ln>
                <a:solidFill>
                  <a:srgbClr val="C00000"/>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生育险、失业险、工伤险以及其他人身险</a:t>
            </a:r>
          </a:p>
        </p:txBody>
      </p:sp>
      <p:sp>
        <p:nvSpPr>
          <p:cNvPr id="14" name="文本框 13">
            <a:extLst>
              <a:ext uri="{FF2B5EF4-FFF2-40B4-BE49-F238E27FC236}">
                <a16:creationId xmlns:a16="http://schemas.microsoft.com/office/drawing/2014/main" id="{EA45E0ED-1274-6C05-7B70-0B222436AF2B}"/>
              </a:ext>
            </a:extLst>
          </p:cNvPr>
          <p:cNvSpPr txBox="1"/>
          <p:nvPr/>
        </p:nvSpPr>
        <p:spPr>
          <a:xfrm>
            <a:off x="6446081" y="3302196"/>
            <a:ext cx="5152390" cy="1198880"/>
          </a:xfrm>
          <a:prstGeom prst="rect">
            <a:avLst/>
          </a:prstGeom>
          <a:solidFill>
            <a:schemeClr val="bg2"/>
          </a:solidFill>
          <a:ln>
            <a:noFill/>
          </a:ln>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defRPr/>
            </a:pPr>
            <a:r>
              <a:rPr kumimoji="0" lang="zh-CN" altLang="en-US" sz="2400" b="1" i="0" u="none" strike="noStrike" kern="1200" cap="none" spc="0" normalizeH="0" baseline="0" noProof="0" dirty="0">
                <a:ln>
                  <a:noFill/>
                </a:ln>
                <a:solidFill>
                  <a:srgbClr val="C00000"/>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根据企业“应付职工薪酬”项下的相关指标或会计成本、费用中的相关项目计算填报。</a:t>
            </a:r>
          </a:p>
        </p:txBody>
      </p:sp>
    </p:spTree>
    <p:extLst>
      <p:ext uri="{BB962C8B-B14F-4D97-AF65-F5344CB8AC3E}">
        <p14:creationId xmlns:p14="http://schemas.microsoft.com/office/powerpoint/2010/main" val="81305581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9" name="图片 17"/>
          <p:cNvPicPr>
            <a:picLocks noChangeAspect="1"/>
          </p:cNvPicPr>
          <p:nvPr/>
        </p:nvPicPr>
        <p:blipFill>
          <a:blip r:embed="rId2"/>
          <a:stretch>
            <a:fillRect/>
          </a:stretch>
        </p:blipFill>
        <p:spPr>
          <a:xfrm>
            <a:off x="8610600" y="0"/>
            <a:ext cx="3581400" cy="1006475"/>
          </a:xfrm>
          <a:prstGeom prst="rect">
            <a:avLst/>
          </a:prstGeom>
          <a:noFill/>
          <a:ln w="9525">
            <a:noFill/>
          </a:ln>
        </p:spPr>
      </p:pic>
      <p:sp>
        <p:nvSpPr>
          <p:cNvPr id="25" name="矩形 24"/>
          <p:cNvSpPr/>
          <p:nvPr/>
        </p:nvSpPr>
        <p:spPr>
          <a:xfrm>
            <a:off x="0" y="6724650"/>
            <a:ext cx="12192000" cy="133350"/>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pic>
        <p:nvPicPr>
          <p:cNvPr id="7" name="图片 6" descr="五经普LOGO透明底（长）"/>
          <p:cNvPicPr>
            <a:picLocks noChangeAspect="1"/>
          </p:cNvPicPr>
          <p:nvPr/>
        </p:nvPicPr>
        <p:blipFill>
          <a:blip r:embed="rId3" cstate="print"/>
          <a:srcRect r="77058"/>
          <a:stretch>
            <a:fillRect/>
          </a:stretch>
        </p:blipFill>
        <p:spPr>
          <a:xfrm>
            <a:off x="-76200" y="-225425"/>
            <a:ext cx="847725" cy="1155065"/>
          </a:xfrm>
          <a:prstGeom prst="rect">
            <a:avLst/>
          </a:prstGeom>
        </p:spPr>
      </p:pic>
      <p:cxnSp>
        <p:nvCxnSpPr>
          <p:cNvPr id="8" name="直接连接符 7"/>
          <p:cNvCxnSpPr/>
          <p:nvPr/>
        </p:nvCxnSpPr>
        <p:spPr>
          <a:xfrm>
            <a:off x="0" y="696913"/>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sp>
        <p:nvSpPr>
          <p:cNvPr id="6" name="灯片编号占位符 5"/>
          <p:cNvSpPr>
            <a:spLocks noGrp="1"/>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t>23</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32" name="圆角矩形 144">
            <a:extLst>
              <a:ext uri="{FF2B5EF4-FFF2-40B4-BE49-F238E27FC236}">
                <a16:creationId xmlns:a16="http://schemas.microsoft.com/office/drawing/2014/main" id="{AD695BD5-00AA-1FEA-0F06-889AD4113D0D}"/>
              </a:ext>
            </a:extLst>
          </p:cNvPr>
          <p:cNvSpPr/>
          <p:nvPr/>
        </p:nvSpPr>
        <p:spPr>
          <a:xfrm>
            <a:off x="771524" y="119063"/>
            <a:ext cx="11420475" cy="462915"/>
          </a:xfrm>
          <a:prstGeom prst="roundRect">
            <a:avLst/>
          </a:prstGeom>
          <a:solidFill>
            <a:srgbClr val="256B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en-US" altLang="zh-CN" sz="2400" b="1" dirty="0">
                <a:solidFill>
                  <a:schemeClr val="bg1"/>
                </a:solidFill>
                <a:latin typeface="微软雅黑" panose="020B0503020204020204" pitchFamily="34" charset="-122"/>
                <a:ea typeface="微软雅黑" panose="020B0503020204020204" pitchFamily="34" charset="-122"/>
                <a:cs typeface="宋体" pitchFamily="2" charset="-122"/>
              </a:rPr>
              <a:t>2023</a:t>
            </a:r>
            <a:r>
              <a:rPr lang="zh-CN" altLang="en-US" sz="2400" b="1" dirty="0">
                <a:solidFill>
                  <a:schemeClr val="bg1"/>
                </a:solidFill>
                <a:latin typeface="微软雅黑" panose="020B0503020204020204" pitchFamily="34" charset="-122"/>
                <a:ea typeface="微软雅黑" panose="020B0503020204020204" pitchFamily="34" charset="-122"/>
                <a:cs typeface="宋体" pitchFamily="2" charset="-122"/>
              </a:rPr>
              <a:t>年</a:t>
            </a:r>
            <a:r>
              <a:rPr lang="en-US" altLang="zh-CN" sz="2400" b="1" dirty="0">
                <a:solidFill>
                  <a:schemeClr val="bg1"/>
                </a:solidFill>
                <a:latin typeface="微软雅黑" panose="020B0503020204020204" pitchFamily="34" charset="-122"/>
                <a:ea typeface="微软雅黑" panose="020B0503020204020204" pitchFamily="34" charset="-122"/>
                <a:cs typeface="宋体" pitchFamily="2" charset="-122"/>
              </a:rPr>
              <a:t>12</a:t>
            </a:r>
            <a:r>
              <a:rPr lang="zh-CN" altLang="en-US" sz="2400" b="1" dirty="0">
                <a:solidFill>
                  <a:schemeClr val="bg1"/>
                </a:solidFill>
                <a:latin typeface="微软雅黑" panose="020B0503020204020204" pitchFamily="34" charset="-122"/>
                <a:ea typeface="微软雅黑" panose="020B0503020204020204" pitchFamily="34" charset="-122"/>
                <a:cs typeface="宋体" pitchFamily="2" charset="-122"/>
              </a:rPr>
              <a:t>月定报财务状况</a:t>
            </a:r>
          </a:p>
        </p:txBody>
      </p:sp>
      <p:sp>
        <p:nvSpPr>
          <p:cNvPr id="28" name="圆角矩形 144">
            <a:extLst>
              <a:ext uri="{FF2B5EF4-FFF2-40B4-BE49-F238E27FC236}">
                <a16:creationId xmlns:a16="http://schemas.microsoft.com/office/drawing/2014/main" id="{65F0CE8E-C240-7DAD-ACDF-D0DE454580F6}"/>
              </a:ext>
            </a:extLst>
          </p:cNvPr>
          <p:cNvSpPr/>
          <p:nvPr/>
        </p:nvSpPr>
        <p:spPr>
          <a:xfrm>
            <a:off x="32528" y="797560"/>
            <a:ext cx="12184377" cy="462915"/>
          </a:xfrm>
          <a:prstGeom prst="roundRect">
            <a:avLst/>
          </a:prstGeom>
          <a:solidFill>
            <a:srgbClr val="256B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sz="2400" b="1" dirty="0">
                <a:solidFill>
                  <a:schemeClr val="bg1"/>
                </a:solidFill>
                <a:latin typeface="微软雅黑" panose="020B0503020204020204" pitchFamily="34" charset="-122"/>
                <a:ea typeface="微软雅黑" panose="020B0503020204020204" pitchFamily="34" charset="-122"/>
                <a:cs typeface="宋体" pitchFamily="2" charset="-122"/>
              </a:rPr>
              <a:t>人工成本及其他资料部分</a:t>
            </a:r>
          </a:p>
        </p:txBody>
      </p:sp>
      <p:sp>
        <p:nvSpPr>
          <p:cNvPr id="2" name="圆角矩形 144">
            <a:extLst>
              <a:ext uri="{FF2B5EF4-FFF2-40B4-BE49-F238E27FC236}">
                <a16:creationId xmlns:a16="http://schemas.microsoft.com/office/drawing/2014/main" id="{5FD75387-6355-CC10-6322-8134B3B12DD7}"/>
              </a:ext>
            </a:extLst>
          </p:cNvPr>
          <p:cNvSpPr/>
          <p:nvPr/>
        </p:nvSpPr>
        <p:spPr>
          <a:xfrm>
            <a:off x="8180" y="1274128"/>
            <a:ext cx="12192635" cy="474345"/>
          </a:xfrm>
          <a:prstGeom prst="roundRect">
            <a:avLst/>
          </a:prstGeom>
          <a:solidFill>
            <a:srgbClr val="256B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en-US" sz="2400" b="1" dirty="0">
                <a:solidFill>
                  <a:schemeClr val="bg1"/>
                </a:solidFill>
                <a:latin typeface="微软雅黑" panose="020B0503020204020204" pitchFamily="34" charset="-122"/>
                <a:ea typeface="微软雅黑" panose="020B0503020204020204" pitchFamily="34" charset="-122"/>
                <a:cs typeface="宋体" pitchFamily="2" charset="-122"/>
              </a:rPr>
              <a:t>3.</a:t>
            </a:r>
            <a:r>
              <a:rPr sz="2400" b="1" dirty="0">
                <a:solidFill>
                  <a:schemeClr val="bg1"/>
                </a:solidFill>
                <a:latin typeface="微软雅黑" panose="020B0503020204020204" pitchFamily="34" charset="-122"/>
                <a:ea typeface="微软雅黑" panose="020B0503020204020204" pitchFamily="34" charset="-122"/>
                <a:cs typeface="宋体" pitchFamily="2" charset="-122"/>
              </a:rPr>
              <a:t>应交增值税（本期贷方累计发生额</a:t>
            </a:r>
            <a:r>
              <a:rPr lang="zh-CN" altLang="en-US" sz="2400" b="1" dirty="0">
                <a:solidFill>
                  <a:schemeClr val="bg1"/>
                </a:solidFill>
                <a:latin typeface="微软雅黑" panose="020B0503020204020204" pitchFamily="34" charset="-122"/>
                <a:ea typeface="微软雅黑" panose="020B0503020204020204" pitchFamily="34" charset="-122"/>
                <a:cs typeface="宋体" pitchFamily="2" charset="-122"/>
              </a:rPr>
              <a:t>）</a:t>
            </a:r>
            <a:r>
              <a:rPr lang="en-US" altLang="zh-CN" sz="2400" b="1" dirty="0">
                <a:solidFill>
                  <a:schemeClr val="bg1"/>
                </a:solidFill>
                <a:latin typeface="微软雅黑" panose="020B0503020204020204" pitchFamily="34" charset="-122"/>
                <a:ea typeface="微软雅黑" panose="020B0503020204020204" pitchFamily="34" charset="-122"/>
                <a:cs typeface="宋体" pitchFamily="2" charset="-122"/>
              </a:rPr>
              <a:t>【1/</a:t>
            </a:r>
            <a:r>
              <a:rPr lang="en-US" altLang="zh-CN" sz="2400" b="1" dirty="0">
                <a:solidFill>
                  <a:schemeClr val="bg1"/>
                </a:solidFill>
                <a:latin typeface="微软雅黑" panose="020B0503020204020204" pitchFamily="34" charset="-122"/>
                <a:ea typeface="微软雅黑" panose="020B0503020204020204" pitchFamily="34" charset="-122"/>
                <a:cs typeface="宋体" pitchFamily="2" charset="-122"/>
                <a:sym typeface="+mn-ea"/>
              </a:rPr>
              <a:t>2/3</a:t>
            </a:r>
            <a:r>
              <a:rPr lang="zh-CN" altLang="en-US" sz="2400" b="1" dirty="0">
                <a:solidFill>
                  <a:schemeClr val="bg1"/>
                </a:solidFill>
                <a:latin typeface="微软雅黑" panose="020B0503020204020204" pitchFamily="34" charset="-122"/>
                <a:ea typeface="微软雅黑" panose="020B0503020204020204" pitchFamily="34" charset="-122"/>
                <a:cs typeface="宋体" pitchFamily="2" charset="-122"/>
                <a:sym typeface="+mn-ea"/>
              </a:rPr>
              <a:t>表</a:t>
            </a:r>
            <a:r>
              <a:rPr lang="en-US" altLang="zh-CN" sz="2400" b="1" dirty="0">
                <a:solidFill>
                  <a:schemeClr val="bg1"/>
                </a:solidFill>
                <a:latin typeface="微软雅黑" panose="020B0503020204020204" pitchFamily="34" charset="-122"/>
                <a:ea typeface="微软雅黑" panose="020B0503020204020204" pitchFamily="34" charset="-122"/>
                <a:cs typeface="宋体" pitchFamily="2" charset="-122"/>
              </a:rPr>
              <a:t>】</a:t>
            </a:r>
            <a:endParaRPr lang="zh-CN" altLang="en-US" sz="2400" b="1" dirty="0">
              <a:solidFill>
                <a:schemeClr val="bg1"/>
              </a:solidFill>
              <a:latin typeface="微软雅黑" panose="020B0503020204020204" pitchFamily="34" charset="-122"/>
              <a:ea typeface="微软雅黑" panose="020B0503020204020204" pitchFamily="34" charset="-122"/>
              <a:cs typeface="宋体" pitchFamily="2" charset="-122"/>
            </a:endParaRPr>
          </a:p>
        </p:txBody>
      </p:sp>
      <p:sp>
        <p:nvSpPr>
          <p:cNvPr id="3" name="文本框 2">
            <a:extLst>
              <a:ext uri="{FF2B5EF4-FFF2-40B4-BE49-F238E27FC236}">
                <a16:creationId xmlns:a16="http://schemas.microsoft.com/office/drawing/2014/main" id="{759B2A21-2C7A-469B-E45F-2B6337D7959C}"/>
              </a:ext>
            </a:extLst>
          </p:cNvPr>
          <p:cNvSpPr txBox="1"/>
          <p:nvPr/>
        </p:nvSpPr>
        <p:spPr>
          <a:xfrm>
            <a:off x="118933" y="1874520"/>
            <a:ext cx="6491605" cy="460375"/>
          </a:xfrm>
          <a:prstGeom prst="rect">
            <a:avLst/>
          </a:prstGeom>
          <a:solidFill>
            <a:srgbClr val="C00000"/>
          </a:solidFill>
          <a:ln>
            <a:no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2400" dirty="0">
                <a:ln>
                  <a:solidFill>
                    <a:schemeClr val="bg1"/>
                  </a:solidFill>
                </a:ln>
                <a:solidFill>
                  <a:schemeClr val="bg1"/>
                </a:solidFill>
                <a:latin typeface="Arial" panose="020B0604020202020204" pitchFamily="34" charset="0"/>
                <a:ea typeface="微软雅黑" panose="020B0503020204020204" pitchFamily="34" charset="-122"/>
                <a:sym typeface="Arial" panose="020B0604020202020204" pitchFamily="34" charset="0"/>
              </a:rPr>
              <a:t>统计口径</a:t>
            </a:r>
          </a:p>
        </p:txBody>
      </p:sp>
      <p:sp>
        <p:nvSpPr>
          <p:cNvPr id="4" name="文本框 3">
            <a:extLst>
              <a:ext uri="{FF2B5EF4-FFF2-40B4-BE49-F238E27FC236}">
                <a16:creationId xmlns:a16="http://schemas.microsoft.com/office/drawing/2014/main" id="{C41E9728-6478-AFE1-F306-BB552EAE8D1E}"/>
              </a:ext>
            </a:extLst>
          </p:cNvPr>
          <p:cNvSpPr txBox="1"/>
          <p:nvPr/>
        </p:nvSpPr>
        <p:spPr>
          <a:xfrm>
            <a:off x="7238290" y="1874519"/>
            <a:ext cx="4541520" cy="460375"/>
          </a:xfrm>
          <a:prstGeom prst="rect">
            <a:avLst/>
          </a:prstGeom>
          <a:solidFill>
            <a:srgbClr val="C00000"/>
          </a:solidFill>
          <a:ln>
            <a:no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2400" dirty="0">
                <a:ln>
                  <a:solidFill>
                    <a:schemeClr val="bg1"/>
                  </a:solidFill>
                </a:ln>
                <a:solidFill>
                  <a:schemeClr val="bg1"/>
                </a:solidFill>
                <a:latin typeface="Arial" panose="020B0604020202020204" pitchFamily="34" charset="0"/>
                <a:ea typeface="微软雅黑" panose="020B0503020204020204" pitchFamily="34" charset="-122"/>
                <a:sym typeface="Arial" panose="020B0604020202020204" pitchFamily="34" charset="0"/>
              </a:rPr>
              <a:t>填报方法</a:t>
            </a:r>
          </a:p>
        </p:txBody>
      </p:sp>
      <p:sp>
        <p:nvSpPr>
          <p:cNvPr id="5" name="文本框 4">
            <a:extLst>
              <a:ext uri="{FF2B5EF4-FFF2-40B4-BE49-F238E27FC236}">
                <a16:creationId xmlns:a16="http://schemas.microsoft.com/office/drawing/2014/main" id="{ADC468D1-391A-DACA-B3DB-89A74291D420}"/>
              </a:ext>
            </a:extLst>
          </p:cNvPr>
          <p:cNvSpPr txBox="1"/>
          <p:nvPr/>
        </p:nvSpPr>
        <p:spPr>
          <a:xfrm>
            <a:off x="118933" y="2335531"/>
            <a:ext cx="6491605" cy="4523105"/>
          </a:xfrm>
          <a:prstGeom prst="rect">
            <a:avLst/>
          </a:prstGeom>
          <a:solidFill>
            <a:schemeClr val="bg2"/>
          </a:solidFill>
          <a:ln>
            <a:noFill/>
          </a:ln>
        </p:spPr>
        <p:txBody>
          <a:bodyPr wrap="square" rtlCol="0">
            <a:spAutoFit/>
          </a:bodyPr>
          <a:lstStyle/>
          <a:p>
            <a:pPr marL="0" marR="0" lvl="0" indent="0" algn="l" defTabSz="914400" rtl="0" fontAlgn="auto">
              <a:lnSpc>
                <a:spcPct val="150000"/>
              </a:lnSpc>
              <a:spcBef>
                <a:spcPts val="0"/>
              </a:spcBef>
              <a:spcAft>
                <a:spcPts val="0"/>
              </a:spcAft>
              <a:buClrTx/>
              <a:buSzTx/>
              <a:buFontTx/>
              <a:buNone/>
              <a:defRPr/>
            </a:pPr>
            <a:r>
              <a:rPr kumimoji="0" lang="zh-CN" altLang="en-US" sz="2400" b="1" i="0" u="none" strike="noStrike" kern="1200" cap="none" spc="0" normalizeH="0" baseline="0" noProof="0" dirty="0">
                <a:ln>
                  <a:noFill/>
                </a:ln>
                <a:solidFill>
                  <a:srgbClr val="181717"/>
                </a:solidFill>
                <a:effectLst/>
                <a:uLnTx/>
                <a:uFillTx/>
                <a:latin typeface="Arial" panose="020B0604020202020204" pitchFamily="34" charset="0"/>
                <a:ea typeface="微软雅黑" panose="020B0503020204020204" pitchFamily="34" charset="-122"/>
                <a:cs typeface="+mn-cs"/>
                <a:sym typeface="Wingdings" panose="05000000000000000000" charset="0"/>
              </a:rPr>
              <a:t></a:t>
            </a:r>
            <a:r>
              <a:rPr kumimoji="0" lang="zh-CN" altLang="en-US" sz="2400" b="1" i="0" u="none" strike="noStrike" kern="1200" cap="none" spc="0" normalizeH="0" baseline="0" noProof="0" dirty="0">
                <a:ln>
                  <a:noFill/>
                </a:ln>
                <a:solidFill>
                  <a:srgbClr val="181717"/>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按</a:t>
            </a:r>
            <a:r>
              <a:rPr kumimoji="0" lang="zh-CN" altLang="en-US" sz="2400" b="1" i="0" u="none" strike="noStrike" kern="1200" cap="none" spc="0" normalizeH="0" baseline="0" noProof="0" dirty="0">
                <a:ln>
                  <a:noFill/>
                </a:ln>
                <a:solidFill>
                  <a:srgbClr val="C00000"/>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权责发生制</a:t>
            </a:r>
            <a:r>
              <a:rPr kumimoji="0" lang="zh-CN" altLang="en-US" sz="2400" b="1" i="0" u="none" strike="noStrike" kern="1200" cap="none" spc="0" normalizeH="0" baseline="0" noProof="0" dirty="0">
                <a:ln>
                  <a:noFill/>
                </a:ln>
                <a:solidFill>
                  <a:srgbClr val="181717"/>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核算企业本期应负担的增值税</a:t>
            </a:r>
          </a:p>
          <a:p>
            <a:pPr marL="0" marR="0" lvl="0" indent="0" algn="l" defTabSz="914400" rtl="0" fontAlgn="auto">
              <a:lnSpc>
                <a:spcPct val="150000"/>
              </a:lnSpc>
              <a:spcBef>
                <a:spcPts val="0"/>
              </a:spcBef>
              <a:spcAft>
                <a:spcPts val="0"/>
              </a:spcAft>
              <a:buClrTx/>
              <a:buSzTx/>
              <a:buFontTx/>
              <a:buNone/>
              <a:defRPr/>
            </a:pPr>
            <a:r>
              <a:rPr lang="zh-CN" altLang="en-US" sz="2400" b="1" noProof="0" dirty="0">
                <a:ln>
                  <a:noFill/>
                </a:ln>
                <a:solidFill>
                  <a:srgbClr val="181717"/>
                </a:solidFill>
                <a:effectLst/>
                <a:uLnTx/>
                <a:uFillTx/>
                <a:latin typeface="Arial" panose="020B0604020202020204" pitchFamily="34" charset="0"/>
                <a:ea typeface="微软雅黑" panose="020B0503020204020204" pitchFamily="34" charset="-122"/>
                <a:sym typeface="Wingdings" panose="05000000000000000000" charset="0"/>
              </a:rPr>
              <a:t></a:t>
            </a:r>
            <a:r>
              <a:rPr kumimoji="0" lang="zh-CN" altLang="en-US" sz="2400" b="1" i="0" u="none" strike="noStrike" kern="1200" cap="none" spc="0" normalizeH="0" baseline="0" noProof="0" dirty="0">
                <a:ln>
                  <a:noFill/>
                </a:ln>
                <a:solidFill>
                  <a:srgbClr val="C00000"/>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本期发生的进项税额全部参与计算</a:t>
            </a:r>
            <a:r>
              <a:rPr kumimoji="0" lang="zh-CN" altLang="en-US" sz="2400" b="1" i="0" u="none" strike="noStrike" kern="1200" cap="none" spc="0" normalizeH="0" baseline="0" noProof="0" dirty="0">
                <a:ln>
                  <a:noFill/>
                </a:ln>
                <a:solidFill>
                  <a:srgbClr val="181717"/>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，相当于不设置留抵，同时也不抵扣会计账簿或增值税纳税申报表中上年年末留抵的进项税额</a:t>
            </a:r>
          </a:p>
          <a:p>
            <a:pPr marL="0" marR="0" lvl="0" indent="0" algn="l" defTabSz="914400" rtl="0" fontAlgn="auto">
              <a:lnSpc>
                <a:spcPct val="150000"/>
              </a:lnSpc>
              <a:spcBef>
                <a:spcPts val="0"/>
              </a:spcBef>
              <a:spcAft>
                <a:spcPts val="0"/>
              </a:spcAft>
              <a:buClrTx/>
              <a:buSzTx/>
              <a:buFontTx/>
              <a:buNone/>
              <a:defRPr/>
            </a:pPr>
            <a:r>
              <a:rPr lang="zh-CN" altLang="en-US" sz="2400" b="1" noProof="0" dirty="0">
                <a:ln>
                  <a:noFill/>
                </a:ln>
                <a:solidFill>
                  <a:srgbClr val="181717"/>
                </a:solidFill>
                <a:effectLst/>
                <a:uLnTx/>
                <a:uFillTx/>
                <a:latin typeface="Arial" panose="020B0604020202020204" pitchFamily="34" charset="0"/>
                <a:ea typeface="微软雅黑" panose="020B0503020204020204" pitchFamily="34" charset="-122"/>
                <a:sym typeface="Wingdings" panose="05000000000000000000" charset="0"/>
              </a:rPr>
              <a:t></a:t>
            </a:r>
            <a:r>
              <a:rPr kumimoji="0" lang="zh-CN" altLang="en-US" sz="2400" b="1" i="0" u="none" strike="noStrike" kern="1200" cap="none" spc="0" normalizeH="0" baseline="0" noProof="0" dirty="0">
                <a:ln>
                  <a:noFill/>
                </a:ln>
                <a:solidFill>
                  <a:srgbClr val="C00000"/>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包括</a:t>
            </a:r>
            <a:r>
              <a:rPr kumimoji="0" lang="zh-CN" altLang="en-US" sz="2400" b="1" i="0" u="none" strike="noStrike" kern="1200" cap="none" spc="0" normalizeH="0" baseline="0" noProof="0" dirty="0">
                <a:ln>
                  <a:noFill/>
                </a:ln>
                <a:solidFill>
                  <a:srgbClr val="181717"/>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即征即退货物、劳务和应税服务</a:t>
            </a:r>
          </a:p>
          <a:p>
            <a:pPr marL="0" marR="0" lvl="0" indent="0" algn="l" defTabSz="914400" rtl="0" fontAlgn="auto">
              <a:lnSpc>
                <a:spcPct val="150000"/>
              </a:lnSpc>
              <a:spcBef>
                <a:spcPts val="0"/>
              </a:spcBef>
              <a:spcAft>
                <a:spcPts val="0"/>
              </a:spcAft>
              <a:buClrTx/>
              <a:buSzTx/>
              <a:buFontTx/>
              <a:buNone/>
              <a:defRPr/>
            </a:pPr>
            <a:r>
              <a:rPr lang="zh-CN" altLang="en-US" sz="2400" b="1" noProof="0" dirty="0">
                <a:ln>
                  <a:noFill/>
                </a:ln>
                <a:solidFill>
                  <a:srgbClr val="181717"/>
                </a:solidFill>
                <a:effectLst/>
                <a:uLnTx/>
                <a:uFillTx/>
                <a:latin typeface="Arial" panose="020B0604020202020204" pitchFamily="34" charset="0"/>
                <a:ea typeface="微软雅黑" panose="020B0503020204020204" pitchFamily="34" charset="-122"/>
                <a:sym typeface="Wingdings" panose="05000000000000000000" charset="0"/>
              </a:rPr>
              <a:t></a:t>
            </a:r>
            <a:r>
              <a:rPr kumimoji="0" lang="zh-CN" altLang="en-US" sz="2400" b="1" i="0" u="none" strike="noStrike" kern="1200" cap="none" spc="0" normalizeH="0" baseline="0" noProof="0" dirty="0">
                <a:ln>
                  <a:noFill/>
                </a:ln>
                <a:solidFill>
                  <a:srgbClr val="C00000"/>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包括</a:t>
            </a:r>
            <a:r>
              <a:rPr kumimoji="0" lang="zh-CN" altLang="en-US" sz="2400" b="1" i="0" u="none" strike="noStrike" kern="1200" cap="none" spc="0" normalizeH="0" baseline="0" noProof="0" dirty="0">
                <a:ln>
                  <a:noFill/>
                </a:ln>
                <a:solidFill>
                  <a:srgbClr val="181717"/>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按简易计税办法计算的应纳税额</a:t>
            </a:r>
          </a:p>
          <a:p>
            <a:pPr marL="0" marR="0" lvl="0" indent="0" algn="l" defTabSz="914400" rtl="0" fontAlgn="auto">
              <a:lnSpc>
                <a:spcPct val="150000"/>
              </a:lnSpc>
              <a:spcBef>
                <a:spcPts val="0"/>
              </a:spcBef>
              <a:spcAft>
                <a:spcPts val="0"/>
              </a:spcAft>
              <a:buClrTx/>
              <a:buSzTx/>
              <a:buFontTx/>
              <a:buNone/>
              <a:defRPr/>
            </a:pPr>
            <a:r>
              <a:rPr lang="zh-CN" altLang="en-US" sz="2400" b="1" noProof="0" dirty="0">
                <a:ln>
                  <a:noFill/>
                </a:ln>
                <a:solidFill>
                  <a:srgbClr val="181717"/>
                </a:solidFill>
                <a:effectLst/>
                <a:uLnTx/>
                <a:uFillTx/>
                <a:latin typeface="Arial" panose="020B0604020202020204" pitchFamily="34" charset="0"/>
                <a:ea typeface="微软雅黑" panose="020B0503020204020204" pitchFamily="34" charset="-122"/>
                <a:sym typeface="Wingdings" panose="05000000000000000000" charset="0"/>
              </a:rPr>
              <a:t></a:t>
            </a:r>
            <a:r>
              <a:rPr kumimoji="0" lang="zh-CN" altLang="en-US" sz="2400" b="1" i="0" u="none" strike="noStrike" kern="1200" cap="none" spc="0" normalizeH="0" baseline="0" noProof="0" dirty="0">
                <a:ln>
                  <a:noFill/>
                </a:ln>
                <a:solidFill>
                  <a:srgbClr val="C00000"/>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扣除</a:t>
            </a:r>
            <a:r>
              <a:rPr kumimoji="0" lang="zh-CN" altLang="en-US" sz="2400" b="1" i="0" u="none" strike="noStrike" kern="1200" cap="none" spc="0" normalizeH="0" baseline="0" noProof="0" dirty="0">
                <a:ln>
                  <a:noFill/>
                </a:ln>
                <a:solidFill>
                  <a:srgbClr val="181717"/>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进项税额加计抵减（应交）</a:t>
            </a:r>
          </a:p>
          <a:p>
            <a:pPr marL="0" marR="0" lvl="0" indent="0" algn="l" defTabSz="914400" rtl="0" fontAlgn="auto">
              <a:lnSpc>
                <a:spcPct val="150000"/>
              </a:lnSpc>
              <a:spcBef>
                <a:spcPts val="0"/>
              </a:spcBef>
              <a:spcAft>
                <a:spcPts val="0"/>
              </a:spcAft>
              <a:buClrTx/>
              <a:buSzTx/>
              <a:buFontTx/>
              <a:buNone/>
              <a:defRPr/>
            </a:pPr>
            <a:r>
              <a:rPr lang="zh-CN" altLang="en-US" sz="2400" b="1" noProof="0" dirty="0">
                <a:ln>
                  <a:noFill/>
                </a:ln>
                <a:solidFill>
                  <a:srgbClr val="181717"/>
                </a:solidFill>
                <a:effectLst/>
                <a:uLnTx/>
                <a:uFillTx/>
                <a:latin typeface="Arial" panose="020B0604020202020204" pitchFamily="34" charset="0"/>
                <a:ea typeface="微软雅黑" panose="020B0503020204020204" pitchFamily="34" charset="-122"/>
                <a:sym typeface="Wingdings" panose="05000000000000000000" charset="0"/>
              </a:rPr>
              <a:t></a:t>
            </a:r>
            <a:r>
              <a:rPr kumimoji="0" lang="zh-CN" altLang="en-US" sz="2400" b="1" i="0" u="none" strike="noStrike" kern="1200" cap="none" spc="0" normalizeH="0" baseline="0" noProof="0" dirty="0">
                <a:ln>
                  <a:noFill/>
                </a:ln>
                <a:solidFill>
                  <a:srgbClr val="181717"/>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公式计算结果</a:t>
            </a:r>
            <a:r>
              <a:rPr kumimoji="0" lang="zh-CN" altLang="en-US" sz="2400" b="1" i="0" u="none" strike="noStrike" kern="1200" cap="none" spc="0" normalizeH="0" baseline="0" noProof="0" dirty="0">
                <a:ln>
                  <a:noFill/>
                </a:ln>
                <a:solidFill>
                  <a:srgbClr val="C00000"/>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可以为负数</a:t>
            </a:r>
          </a:p>
        </p:txBody>
      </p:sp>
      <p:sp>
        <p:nvSpPr>
          <p:cNvPr id="9" name="文本框 8">
            <a:extLst>
              <a:ext uri="{FF2B5EF4-FFF2-40B4-BE49-F238E27FC236}">
                <a16:creationId xmlns:a16="http://schemas.microsoft.com/office/drawing/2014/main" id="{A5EC135B-0488-A898-3761-F207C158B03A}"/>
              </a:ext>
            </a:extLst>
          </p:cNvPr>
          <p:cNvSpPr txBox="1"/>
          <p:nvPr/>
        </p:nvSpPr>
        <p:spPr>
          <a:xfrm>
            <a:off x="7238290" y="2503646"/>
            <a:ext cx="4541520" cy="829945"/>
          </a:xfrm>
          <a:prstGeom prst="rect">
            <a:avLst/>
          </a:prstGeom>
          <a:solidFill>
            <a:schemeClr val="bg2"/>
          </a:solidFill>
          <a:ln>
            <a:no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400" b="1" i="0" u="none" strike="noStrike" kern="1200" cap="none" spc="0" normalizeH="0" baseline="0" noProof="0" dirty="0">
                <a:ln>
                  <a:noFill/>
                </a:ln>
                <a:solidFill>
                  <a:srgbClr val="C00000"/>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方法一：</a:t>
            </a:r>
          </a:p>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400" b="1" i="0" u="none" strike="noStrike" kern="1200" cap="none" spc="0" normalizeH="0" baseline="0" noProof="0" dirty="0">
                <a:ln>
                  <a:noFill/>
                </a:ln>
                <a:solidFill>
                  <a:srgbClr val="C00000"/>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取会计科目</a:t>
            </a:r>
          </a:p>
        </p:txBody>
      </p:sp>
      <p:sp>
        <p:nvSpPr>
          <p:cNvPr id="10" name="文本框 9">
            <a:extLst>
              <a:ext uri="{FF2B5EF4-FFF2-40B4-BE49-F238E27FC236}">
                <a16:creationId xmlns:a16="http://schemas.microsoft.com/office/drawing/2014/main" id="{12A5DDB4-7A49-6152-1AD9-56B5E86DA4AE}"/>
              </a:ext>
            </a:extLst>
          </p:cNvPr>
          <p:cNvSpPr txBox="1"/>
          <p:nvPr/>
        </p:nvSpPr>
        <p:spPr>
          <a:xfrm>
            <a:off x="7237486" y="3452336"/>
            <a:ext cx="4541520" cy="1568450"/>
          </a:xfrm>
          <a:prstGeom prst="rect">
            <a:avLst/>
          </a:prstGeom>
          <a:solidFill>
            <a:schemeClr val="bg2"/>
          </a:solidFill>
          <a:ln>
            <a:noFill/>
          </a:ln>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defRPr/>
            </a:pPr>
            <a:r>
              <a:rPr kumimoji="0" lang="zh-CN" altLang="en-US" sz="2400" b="1" i="0" u="none" strike="noStrike" kern="1200" cap="none" spc="0" normalizeH="0" baseline="0" noProof="0" dirty="0">
                <a:ln>
                  <a:noFill/>
                </a:ln>
                <a:solidFill>
                  <a:srgbClr val="C00000"/>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方法二：</a:t>
            </a:r>
          </a:p>
          <a:p>
            <a:pPr marL="0" marR="0" lvl="0" indent="0" algn="just" defTabSz="914400" rtl="0" eaLnBrk="1" fontAlgn="auto" latinLnBrk="0" hangingPunct="1">
              <a:lnSpc>
                <a:spcPct val="100000"/>
              </a:lnSpc>
              <a:spcBef>
                <a:spcPts val="0"/>
              </a:spcBef>
              <a:spcAft>
                <a:spcPts val="0"/>
              </a:spcAft>
              <a:buClrTx/>
              <a:buSzTx/>
              <a:buFontTx/>
              <a:buNone/>
              <a:defRPr/>
            </a:pPr>
            <a:r>
              <a:rPr kumimoji="0" lang="zh-CN" altLang="en-US" sz="2400" b="1" i="0" u="none" strike="noStrike" kern="1200" cap="none" spc="0" normalizeH="0" baseline="0" noProof="0" dirty="0">
                <a:ln>
                  <a:noFill/>
                </a:ln>
                <a:solidFill>
                  <a:srgbClr val="C00000"/>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取本期《增值税及附加税费申报表（一般纳税人适用）》及各期附表4</a:t>
            </a:r>
            <a:r>
              <a:rPr kumimoji="0" lang="en-US" altLang="zh-CN" sz="2400" b="1" i="0" u="none" strike="noStrike" kern="1200" cap="none" spc="0" normalizeH="0" baseline="0" noProof="0" dirty="0">
                <a:ln>
                  <a:noFill/>
                </a:ln>
                <a:solidFill>
                  <a:srgbClr val="C00000"/>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a:t>
            </a:r>
            <a:r>
              <a:rPr kumimoji="0" lang="zh-CN" altLang="en-US" sz="2400" b="1" i="0" u="none" strike="noStrike" kern="1200" cap="none" spc="0" normalizeH="0" baseline="0" noProof="0" dirty="0">
                <a:ln>
                  <a:noFill/>
                </a:ln>
                <a:solidFill>
                  <a:srgbClr val="C00000"/>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税额抵减情况表</a:t>
            </a:r>
            <a:r>
              <a:rPr kumimoji="0" lang="en-US" altLang="zh-CN" sz="2400" b="1" i="0" u="none" strike="noStrike" kern="1200" cap="none" spc="0" normalizeH="0" baseline="0" noProof="0" dirty="0">
                <a:ln>
                  <a:noFill/>
                </a:ln>
                <a:solidFill>
                  <a:srgbClr val="C00000"/>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a:t>
            </a:r>
          </a:p>
        </p:txBody>
      </p:sp>
      <p:sp>
        <p:nvSpPr>
          <p:cNvPr id="11" name="文本框 10">
            <a:extLst>
              <a:ext uri="{FF2B5EF4-FFF2-40B4-BE49-F238E27FC236}">
                <a16:creationId xmlns:a16="http://schemas.microsoft.com/office/drawing/2014/main" id="{5AE7774B-472D-C354-7E9A-21AA520F2416}"/>
              </a:ext>
            </a:extLst>
          </p:cNvPr>
          <p:cNvSpPr txBox="1"/>
          <p:nvPr/>
        </p:nvSpPr>
        <p:spPr>
          <a:xfrm>
            <a:off x="7198514" y="5134927"/>
            <a:ext cx="4855845" cy="1198880"/>
          </a:xfrm>
          <a:prstGeom prst="rect">
            <a:avLst/>
          </a:prstGeom>
          <a:noFill/>
        </p:spPr>
        <p:txBody>
          <a:bodyPr wrap="square" rtlCol="0">
            <a:spAutoFit/>
          </a:bodyPr>
          <a:lstStyle/>
          <a:p>
            <a:r>
              <a:rPr lang="zh-CN" altLang="en-US" sz="2400">
                <a:solidFill>
                  <a:srgbClr val="181717"/>
                </a:solidFill>
              </a:rPr>
              <a:t>根据会计科目、纳税申报表两种计算方法任选其一，选定后本年度不得随意更改。</a:t>
            </a:r>
          </a:p>
        </p:txBody>
      </p:sp>
    </p:spTree>
    <p:extLst>
      <p:ext uri="{BB962C8B-B14F-4D97-AF65-F5344CB8AC3E}">
        <p14:creationId xmlns:p14="http://schemas.microsoft.com/office/powerpoint/2010/main" val="36569145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9" name="图片 17"/>
          <p:cNvPicPr>
            <a:picLocks noChangeAspect="1"/>
          </p:cNvPicPr>
          <p:nvPr/>
        </p:nvPicPr>
        <p:blipFill>
          <a:blip r:embed="rId3"/>
          <a:stretch>
            <a:fillRect/>
          </a:stretch>
        </p:blipFill>
        <p:spPr>
          <a:xfrm>
            <a:off x="8610600" y="0"/>
            <a:ext cx="3581400" cy="1006475"/>
          </a:xfrm>
          <a:prstGeom prst="rect">
            <a:avLst/>
          </a:prstGeom>
          <a:noFill/>
          <a:ln w="9525">
            <a:noFill/>
          </a:ln>
        </p:spPr>
      </p:pic>
      <p:sp>
        <p:nvSpPr>
          <p:cNvPr id="25" name="矩形 24"/>
          <p:cNvSpPr/>
          <p:nvPr/>
        </p:nvSpPr>
        <p:spPr>
          <a:xfrm>
            <a:off x="0" y="6724650"/>
            <a:ext cx="12192000" cy="133350"/>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pic>
        <p:nvPicPr>
          <p:cNvPr id="7" name="图片 6" descr="五经普LOGO透明底（长）"/>
          <p:cNvPicPr>
            <a:picLocks noChangeAspect="1"/>
          </p:cNvPicPr>
          <p:nvPr/>
        </p:nvPicPr>
        <p:blipFill>
          <a:blip r:embed="rId4" cstate="print"/>
          <a:srcRect r="77058"/>
          <a:stretch>
            <a:fillRect/>
          </a:stretch>
        </p:blipFill>
        <p:spPr>
          <a:xfrm>
            <a:off x="-76200" y="-225425"/>
            <a:ext cx="847725" cy="1155065"/>
          </a:xfrm>
          <a:prstGeom prst="rect">
            <a:avLst/>
          </a:prstGeom>
        </p:spPr>
      </p:pic>
      <p:cxnSp>
        <p:nvCxnSpPr>
          <p:cNvPr id="8" name="直接连接符 7"/>
          <p:cNvCxnSpPr/>
          <p:nvPr/>
        </p:nvCxnSpPr>
        <p:spPr>
          <a:xfrm>
            <a:off x="0" y="696913"/>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sp>
        <p:nvSpPr>
          <p:cNvPr id="6" name="灯片编号占位符 5"/>
          <p:cNvSpPr>
            <a:spLocks noGrp="1"/>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t>24</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32" name="圆角矩形 144">
            <a:extLst>
              <a:ext uri="{FF2B5EF4-FFF2-40B4-BE49-F238E27FC236}">
                <a16:creationId xmlns:a16="http://schemas.microsoft.com/office/drawing/2014/main" id="{AD695BD5-00AA-1FEA-0F06-889AD4113D0D}"/>
              </a:ext>
            </a:extLst>
          </p:cNvPr>
          <p:cNvSpPr/>
          <p:nvPr/>
        </p:nvSpPr>
        <p:spPr>
          <a:xfrm>
            <a:off x="771524" y="119063"/>
            <a:ext cx="11420475" cy="462915"/>
          </a:xfrm>
          <a:prstGeom prst="roundRect">
            <a:avLst/>
          </a:prstGeom>
          <a:solidFill>
            <a:srgbClr val="256B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en-US" altLang="zh-CN" sz="2400" b="1" dirty="0">
                <a:solidFill>
                  <a:schemeClr val="bg1"/>
                </a:solidFill>
                <a:latin typeface="微软雅黑" panose="020B0503020204020204" pitchFamily="34" charset="-122"/>
                <a:ea typeface="微软雅黑" panose="020B0503020204020204" pitchFamily="34" charset="-122"/>
                <a:cs typeface="宋体" pitchFamily="2" charset="-122"/>
              </a:rPr>
              <a:t>2023</a:t>
            </a:r>
            <a:r>
              <a:rPr lang="zh-CN" altLang="en-US" sz="2400" b="1" dirty="0">
                <a:solidFill>
                  <a:schemeClr val="bg1"/>
                </a:solidFill>
                <a:latin typeface="微软雅黑" panose="020B0503020204020204" pitchFamily="34" charset="-122"/>
                <a:ea typeface="微软雅黑" panose="020B0503020204020204" pitchFamily="34" charset="-122"/>
                <a:cs typeface="宋体" pitchFamily="2" charset="-122"/>
              </a:rPr>
              <a:t>年</a:t>
            </a:r>
            <a:r>
              <a:rPr lang="en-US" altLang="zh-CN" sz="2400" b="1" dirty="0">
                <a:solidFill>
                  <a:schemeClr val="bg1"/>
                </a:solidFill>
                <a:latin typeface="微软雅黑" panose="020B0503020204020204" pitchFamily="34" charset="-122"/>
                <a:ea typeface="微软雅黑" panose="020B0503020204020204" pitchFamily="34" charset="-122"/>
                <a:cs typeface="宋体" pitchFamily="2" charset="-122"/>
              </a:rPr>
              <a:t>12</a:t>
            </a:r>
            <a:r>
              <a:rPr lang="zh-CN" altLang="en-US" sz="2400" b="1" dirty="0">
                <a:solidFill>
                  <a:schemeClr val="bg1"/>
                </a:solidFill>
                <a:latin typeface="微软雅黑" panose="020B0503020204020204" pitchFamily="34" charset="-122"/>
                <a:ea typeface="微软雅黑" panose="020B0503020204020204" pitchFamily="34" charset="-122"/>
                <a:cs typeface="宋体" pitchFamily="2" charset="-122"/>
              </a:rPr>
              <a:t>月定报财务状况</a:t>
            </a:r>
          </a:p>
        </p:txBody>
      </p:sp>
      <p:sp>
        <p:nvSpPr>
          <p:cNvPr id="28" name="圆角矩形 144">
            <a:extLst>
              <a:ext uri="{FF2B5EF4-FFF2-40B4-BE49-F238E27FC236}">
                <a16:creationId xmlns:a16="http://schemas.microsoft.com/office/drawing/2014/main" id="{65F0CE8E-C240-7DAD-ACDF-D0DE454580F6}"/>
              </a:ext>
            </a:extLst>
          </p:cNvPr>
          <p:cNvSpPr/>
          <p:nvPr/>
        </p:nvSpPr>
        <p:spPr>
          <a:xfrm>
            <a:off x="32528" y="797560"/>
            <a:ext cx="12184377" cy="462915"/>
          </a:xfrm>
          <a:prstGeom prst="roundRect">
            <a:avLst/>
          </a:prstGeom>
          <a:solidFill>
            <a:srgbClr val="256B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sz="2400" b="1" dirty="0">
                <a:solidFill>
                  <a:schemeClr val="bg1"/>
                </a:solidFill>
                <a:latin typeface="微软雅黑" panose="020B0503020204020204" pitchFamily="34" charset="-122"/>
                <a:ea typeface="微软雅黑" panose="020B0503020204020204" pitchFamily="34" charset="-122"/>
                <a:cs typeface="宋体" pitchFamily="2" charset="-122"/>
              </a:rPr>
              <a:t>人工成本及其他资料部分</a:t>
            </a:r>
          </a:p>
        </p:txBody>
      </p:sp>
      <p:sp>
        <p:nvSpPr>
          <p:cNvPr id="2" name="圆角矩形 144">
            <a:extLst>
              <a:ext uri="{FF2B5EF4-FFF2-40B4-BE49-F238E27FC236}">
                <a16:creationId xmlns:a16="http://schemas.microsoft.com/office/drawing/2014/main" id="{AC421D2C-C05E-F3F4-8AF5-4CB4DA4F4309}"/>
              </a:ext>
            </a:extLst>
          </p:cNvPr>
          <p:cNvSpPr/>
          <p:nvPr/>
        </p:nvSpPr>
        <p:spPr>
          <a:xfrm>
            <a:off x="7356" y="1274128"/>
            <a:ext cx="12192635" cy="474345"/>
          </a:xfrm>
          <a:prstGeom prst="roundRect">
            <a:avLst/>
          </a:prstGeom>
          <a:solidFill>
            <a:srgbClr val="256B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en-US" sz="2400" b="1" dirty="0">
                <a:solidFill>
                  <a:schemeClr val="bg1"/>
                </a:solidFill>
                <a:latin typeface="微软雅黑" panose="020B0503020204020204" pitchFamily="34" charset="-122"/>
                <a:ea typeface="微软雅黑" panose="020B0503020204020204" pitchFamily="34" charset="-122"/>
                <a:cs typeface="宋体" pitchFamily="2" charset="-122"/>
              </a:rPr>
              <a:t>3.</a:t>
            </a:r>
            <a:r>
              <a:rPr sz="2400" b="1" dirty="0">
                <a:solidFill>
                  <a:schemeClr val="bg1"/>
                </a:solidFill>
                <a:latin typeface="微软雅黑" panose="020B0503020204020204" pitchFamily="34" charset="-122"/>
                <a:ea typeface="微软雅黑" panose="020B0503020204020204" pitchFamily="34" charset="-122"/>
                <a:cs typeface="宋体" pitchFamily="2" charset="-122"/>
              </a:rPr>
              <a:t>应交增值税（本期贷方累计发生额）</a:t>
            </a:r>
            <a:r>
              <a:rPr lang="en-US" altLang="zh-CN" sz="2400" b="1" dirty="0">
                <a:solidFill>
                  <a:schemeClr val="bg1"/>
                </a:solidFill>
                <a:latin typeface="微软雅黑" panose="020B0503020204020204" pitchFamily="34" charset="-122"/>
                <a:ea typeface="微软雅黑" panose="020B0503020204020204" pitchFamily="34" charset="-122"/>
                <a:cs typeface="宋体" pitchFamily="2" charset="-122"/>
              </a:rPr>
              <a:t>【1/</a:t>
            </a:r>
            <a:r>
              <a:rPr lang="en-US" altLang="zh-CN" sz="2400" b="1" dirty="0">
                <a:solidFill>
                  <a:schemeClr val="bg1"/>
                </a:solidFill>
                <a:latin typeface="微软雅黑" panose="020B0503020204020204" pitchFamily="34" charset="-122"/>
                <a:ea typeface="微软雅黑" panose="020B0503020204020204" pitchFamily="34" charset="-122"/>
                <a:cs typeface="宋体" pitchFamily="2" charset="-122"/>
                <a:sym typeface="+mn-ea"/>
              </a:rPr>
              <a:t>2/3</a:t>
            </a:r>
            <a:r>
              <a:rPr lang="zh-CN" altLang="en-US" sz="2400" b="1" dirty="0">
                <a:solidFill>
                  <a:schemeClr val="bg1"/>
                </a:solidFill>
                <a:latin typeface="微软雅黑" panose="020B0503020204020204" pitchFamily="34" charset="-122"/>
                <a:ea typeface="微软雅黑" panose="020B0503020204020204" pitchFamily="34" charset="-122"/>
                <a:cs typeface="宋体" pitchFamily="2" charset="-122"/>
                <a:sym typeface="+mn-ea"/>
              </a:rPr>
              <a:t>表</a:t>
            </a:r>
            <a:r>
              <a:rPr lang="en-US" altLang="zh-CN" sz="2400" b="1" dirty="0">
                <a:solidFill>
                  <a:schemeClr val="bg1"/>
                </a:solidFill>
                <a:latin typeface="微软雅黑" panose="020B0503020204020204" pitchFamily="34" charset="-122"/>
                <a:ea typeface="微软雅黑" panose="020B0503020204020204" pitchFamily="34" charset="-122"/>
                <a:cs typeface="宋体" pitchFamily="2" charset="-122"/>
              </a:rPr>
              <a:t>】</a:t>
            </a:r>
            <a:endParaRPr lang="zh-CN" altLang="en-US" sz="2400" b="1" dirty="0">
              <a:solidFill>
                <a:schemeClr val="bg1"/>
              </a:solidFill>
              <a:latin typeface="微软雅黑" panose="020B0503020204020204" pitchFamily="34" charset="-122"/>
              <a:ea typeface="微软雅黑" panose="020B0503020204020204" pitchFamily="34" charset="-122"/>
              <a:cs typeface="宋体" pitchFamily="2" charset="-122"/>
            </a:endParaRPr>
          </a:p>
        </p:txBody>
      </p:sp>
      <p:sp>
        <p:nvSpPr>
          <p:cNvPr id="3" name="文本框 2">
            <a:extLst>
              <a:ext uri="{FF2B5EF4-FFF2-40B4-BE49-F238E27FC236}">
                <a16:creationId xmlns:a16="http://schemas.microsoft.com/office/drawing/2014/main" id="{2D75AAB1-1F15-EB85-5E82-99F6B145D08A}"/>
              </a:ext>
            </a:extLst>
          </p:cNvPr>
          <p:cNvSpPr txBox="1"/>
          <p:nvPr/>
        </p:nvSpPr>
        <p:spPr>
          <a:xfrm>
            <a:off x="3431704" y="1728238"/>
            <a:ext cx="4575175" cy="460375"/>
          </a:xfrm>
          <a:prstGeom prst="rect">
            <a:avLst/>
          </a:prstGeom>
          <a:solidFill>
            <a:srgbClr val="C00000"/>
          </a:solidFill>
          <a:ln>
            <a:no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2400" dirty="0">
                <a:ln>
                  <a:solidFill>
                    <a:schemeClr val="bg1"/>
                  </a:solidFill>
                </a:ln>
                <a:solidFill>
                  <a:schemeClr val="bg1"/>
                </a:solidFill>
                <a:latin typeface="Arial" panose="020B0604020202020204" pitchFamily="34" charset="0"/>
                <a:ea typeface="微软雅黑" panose="020B0503020204020204" pitchFamily="34" charset="-122"/>
                <a:sym typeface="Arial" panose="020B0604020202020204" pitchFamily="34" charset="0"/>
              </a:rPr>
              <a:t>方法一：取会计科目</a:t>
            </a:r>
          </a:p>
        </p:txBody>
      </p:sp>
      <p:sp>
        <p:nvSpPr>
          <p:cNvPr id="4" name="文本框 3">
            <a:extLst>
              <a:ext uri="{FF2B5EF4-FFF2-40B4-BE49-F238E27FC236}">
                <a16:creationId xmlns:a16="http://schemas.microsoft.com/office/drawing/2014/main" id="{0F6088B3-37ED-D2B5-EB86-5B8899740A4B}"/>
              </a:ext>
            </a:extLst>
          </p:cNvPr>
          <p:cNvSpPr txBox="1"/>
          <p:nvPr/>
        </p:nvSpPr>
        <p:spPr>
          <a:xfrm>
            <a:off x="-7790" y="2210276"/>
            <a:ext cx="12191365" cy="1014730"/>
          </a:xfrm>
          <a:prstGeom prst="rect">
            <a:avLst/>
          </a:prstGeom>
          <a:solidFill>
            <a:schemeClr val="bg2"/>
          </a:solidFill>
          <a:ln>
            <a:no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000" b="1" i="0" u="none" strike="noStrike" kern="1200" cap="none" spc="0" normalizeH="0" baseline="0" noProof="0" dirty="0">
                <a:ln>
                  <a:noFill/>
                </a:ln>
                <a:solidFill>
                  <a:srgbClr val="C00000"/>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计算公式：</a:t>
            </a:r>
          </a:p>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000" b="1" i="0" u="none" strike="noStrike" kern="1200" cap="none" spc="0" normalizeH="0" baseline="0" noProof="0" dirty="0">
                <a:ln>
                  <a:noFill/>
                </a:ln>
                <a:solidFill>
                  <a:srgbClr val="C00000"/>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应交增值税（本期累计发生额） = 销项税额 － （进项税额 － 进项税额转出） － 出口抵减内销产品应纳税额 － 减免税款 + 出口退税+ 简易计税</a:t>
            </a:r>
          </a:p>
        </p:txBody>
      </p:sp>
      <p:graphicFrame>
        <p:nvGraphicFramePr>
          <p:cNvPr id="5" name="表格 4">
            <a:extLst>
              <a:ext uri="{FF2B5EF4-FFF2-40B4-BE49-F238E27FC236}">
                <a16:creationId xmlns:a16="http://schemas.microsoft.com/office/drawing/2014/main" id="{74A6DED7-A4AA-0E82-081E-7920671C9AAF}"/>
              </a:ext>
            </a:extLst>
          </p:cNvPr>
          <p:cNvGraphicFramePr/>
          <p:nvPr>
            <p:custDataLst>
              <p:tags r:id="rId1"/>
            </p:custDataLst>
            <p:extLst>
              <p:ext uri="{D42A27DB-BD31-4B8C-83A1-F6EECF244321}">
                <p14:modId xmlns:p14="http://schemas.microsoft.com/office/powerpoint/2010/main" val="3235846047"/>
              </p:ext>
            </p:extLst>
          </p:nvPr>
        </p:nvGraphicFramePr>
        <p:xfrm>
          <a:off x="1119240" y="3225006"/>
          <a:ext cx="9968865" cy="3527999"/>
        </p:xfrm>
        <a:graphic>
          <a:graphicData uri="http://schemas.openxmlformats.org/drawingml/2006/table">
            <a:tbl>
              <a:tblPr/>
              <a:tblGrid>
                <a:gridCol w="4803775">
                  <a:extLst>
                    <a:ext uri="{9D8B030D-6E8A-4147-A177-3AD203B41FA5}">
                      <a16:colId xmlns:a16="http://schemas.microsoft.com/office/drawing/2014/main" val="20000"/>
                    </a:ext>
                  </a:extLst>
                </a:gridCol>
                <a:gridCol w="5165090">
                  <a:extLst>
                    <a:ext uri="{9D8B030D-6E8A-4147-A177-3AD203B41FA5}">
                      <a16:colId xmlns:a16="http://schemas.microsoft.com/office/drawing/2014/main" val="20001"/>
                    </a:ext>
                  </a:extLst>
                </a:gridCol>
              </a:tblGrid>
              <a:tr h="417927">
                <a:tc>
                  <a:txBody>
                    <a:bodyPr/>
                    <a:lstStyle/>
                    <a:p>
                      <a:pPr algn="ctr">
                        <a:buClr>
                          <a:schemeClr val="tx2"/>
                        </a:buClr>
                        <a:buSzPct val="70000"/>
                        <a:buFont typeface="Wingdings" panose="05000000000000000000" pitchFamily="2" charset="2"/>
                        <a:buNone/>
                      </a:pPr>
                      <a:r>
                        <a:rPr lang="zh-CN" altLang="en-US" sz="2000" b="1" dirty="0">
                          <a:solidFill>
                            <a:schemeClr val="tx1"/>
                          </a:solidFill>
                          <a:latin typeface="微软雅黑" panose="020B0503020204020204" pitchFamily="34" charset="-122"/>
                          <a:ea typeface="微软雅黑" panose="020B0503020204020204" pitchFamily="34" charset="-122"/>
                        </a:rPr>
                        <a:t>会计科目</a:t>
                      </a:r>
                    </a:p>
                  </a:txBody>
                  <a:tcPr marL="91296" marR="91296" marT="45655" marB="45655" anchor="ctr">
                    <a:lnL>
                      <a:noFill/>
                    </a:lnL>
                    <a:lnR>
                      <a:noFill/>
                    </a:lnR>
                    <a:lnT>
                      <a:noFill/>
                    </a:lnT>
                    <a:lnB>
                      <a:noFill/>
                    </a:lnB>
                    <a:lnTlToBr>
                      <a:noFill/>
                    </a:lnTlToBr>
                    <a:lnBlToTr>
                      <a:noFill/>
                    </a:lnBlToTr>
                    <a:solidFill>
                      <a:schemeClr val="bg1">
                        <a:lumMod val="85000"/>
                      </a:schemeClr>
                    </a:solidFill>
                  </a:tcPr>
                </a:tc>
                <a:tc>
                  <a:txBody>
                    <a:bodyPr/>
                    <a:lstStyle/>
                    <a:p>
                      <a:pPr algn="ctr">
                        <a:buClr>
                          <a:schemeClr val="tx2"/>
                        </a:buClr>
                        <a:buSzPct val="70000"/>
                        <a:buFont typeface="Wingdings" panose="05000000000000000000" pitchFamily="2" charset="2"/>
                        <a:buNone/>
                      </a:pPr>
                      <a:r>
                        <a:rPr lang="zh-CN" altLang="en-US" sz="2000" b="1" dirty="0">
                          <a:solidFill>
                            <a:schemeClr val="tx1"/>
                          </a:solidFill>
                          <a:latin typeface="微软雅黑" panose="020B0503020204020204" pitchFamily="34" charset="-122"/>
                          <a:ea typeface="微软雅黑" panose="020B0503020204020204" pitchFamily="34" charset="-122"/>
                        </a:rPr>
                        <a:t>取数方法</a:t>
                      </a:r>
                    </a:p>
                  </a:txBody>
                  <a:tcPr marL="91296" marR="91296" marT="45655" marB="45655" anchor="ctr">
                    <a:lnL>
                      <a:noFill/>
                    </a:lnL>
                    <a:lnR>
                      <a:noFill/>
                    </a:lnR>
                    <a:lnT>
                      <a:noFill/>
                    </a:lnT>
                    <a:lnB>
                      <a:noFill/>
                    </a:lnB>
                    <a:lnTlToBr>
                      <a:noFill/>
                    </a:lnTlToBr>
                    <a:lnBlToTr>
                      <a:noFill/>
                    </a:lnBlToTr>
                    <a:solidFill>
                      <a:schemeClr val="bg1">
                        <a:lumMod val="85000"/>
                      </a:schemeClr>
                    </a:solidFill>
                  </a:tcPr>
                </a:tc>
                <a:extLst>
                  <a:ext uri="{0D108BD9-81ED-4DB2-BD59-A6C34878D82A}">
                    <a16:rowId xmlns:a16="http://schemas.microsoft.com/office/drawing/2014/main" val="10000"/>
                  </a:ext>
                </a:extLst>
              </a:tr>
              <a:tr h="417927">
                <a:tc>
                  <a:txBody>
                    <a:bodyPr/>
                    <a:lstStyle/>
                    <a:p>
                      <a:pPr algn="ctr">
                        <a:buClr>
                          <a:schemeClr val="tx2"/>
                        </a:buClr>
                        <a:buSzPct val="70000"/>
                        <a:buFont typeface="Wingdings" panose="05000000000000000000" pitchFamily="2" charset="2"/>
                        <a:buNone/>
                      </a:pPr>
                      <a:r>
                        <a:rPr lang="zh-CN" altLang="en-US" sz="2000" b="1" dirty="0">
                          <a:solidFill>
                            <a:srgbClr val="000000"/>
                          </a:solidFill>
                          <a:latin typeface="宋体" pitchFamily="2" charset="-122"/>
                          <a:ea typeface="宋体" pitchFamily="2" charset="-122"/>
                        </a:rPr>
                        <a:t>＋</a:t>
                      </a:r>
                      <a:r>
                        <a:rPr lang="zh-CN" altLang="en-US" sz="2000" b="1" dirty="0">
                          <a:solidFill>
                            <a:srgbClr val="000000"/>
                          </a:solidFill>
                          <a:latin typeface="微软雅黑" panose="020B0503020204020204" pitchFamily="34" charset="-122"/>
                          <a:ea typeface="微软雅黑" panose="020B0503020204020204" pitchFamily="34" charset="-122"/>
                        </a:rPr>
                        <a:t>销项税额</a:t>
                      </a:r>
                    </a:p>
                  </a:txBody>
                  <a:tcPr marL="91296" marR="91296" marT="45655" marB="45655" anchor="ctr">
                    <a:lnL>
                      <a:noFill/>
                    </a:lnL>
                    <a:lnR>
                      <a:noFill/>
                    </a:lnR>
                    <a:lnT>
                      <a:noFill/>
                    </a:lnT>
                    <a:lnB>
                      <a:noFill/>
                    </a:lnB>
                    <a:lnTlToBr>
                      <a:noFill/>
                    </a:lnTlToBr>
                    <a:lnBlToTr>
                      <a:noFill/>
                    </a:lnBlToTr>
                    <a:solidFill>
                      <a:srgbClr val="E3CCCC"/>
                    </a:solidFill>
                  </a:tcPr>
                </a:tc>
                <a:tc rowSpan="4">
                  <a:txBody>
                    <a:bodyPr/>
                    <a:lstStyle/>
                    <a:p>
                      <a:pPr algn="ctr">
                        <a:buClr>
                          <a:schemeClr val="tx2"/>
                        </a:buClr>
                        <a:buSzPct val="70000"/>
                        <a:buFont typeface="Wingdings" panose="05000000000000000000" pitchFamily="2" charset="2"/>
                        <a:buNone/>
                      </a:pPr>
                      <a:r>
                        <a:rPr lang="zh-CN" altLang="en-US" sz="2000" b="1" dirty="0">
                          <a:solidFill>
                            <a:srgbClr val="000000"/>
                          </a:solidFill>
                          <a:latin typeface="微软雅黑" panose="020B0503020204020204" pitchFamily="34" charset="-122"/>
                          <a:ea typeface="微软雅黑" panose="020B0503020204020204" pitchFamily="34" charset="-122"/>
                        </a:rPr>
                        <a:t>年初至期末</a:t>
                      </a:r>
                      <a:r>
                        <a:rPr lang="zh-CN" altLang="en-US" sz="2000" b="1" dirty="0">
                          <a:solidFill>
                            <a:srgbClr val="FF0000"/>
                          </a:solidFill>
                          <a:latin typeface="微软雅黑" panose="020B0503020204020204" pitchFamily="34" charset="-122"/>
                          <a:ea typeface="微软雅黑" panose="020B0503020204020204" pitchFamily="34" charset="-122"/>
                        </a:rPr>
                        <a:t>贷方</a:t>
                      </a:r>
                      <a:r>
                        <a:rPr lang="zh-CN" altLang="en-US" sz="2000" b="1" dirty="0">
                          <a:solidFill>
                            <a:srgbClr val="000000"/>
                          </a:solidFill>
                          <a:latin typeface="微软雅黑" panose="020B0503020204020204" pitchFamily="34" charset="-122"/>
                          <a:ea typeface="微软雅黑" panose="020B0503020204020204" pitchFamily="34" charset="-122"/>
                        </a:rPr>
                        <a:t>累计发生额</a:t>
                      </a:r>
                    </a:p>
                  </a:txBody>
                  <a:tcPr marL="91296" marR="91296" marT="45655" marB="45655" anchor="ctr">
                    <a:lnL>
                      <a:noFill/>
                    </a:lnL>
                    <a:lnR>
                      <a:noFill/>
                    </a:lnR>
                    <a:lnT>
                      <a:noFill/>
                    </a:lnT>
                    <a:lnB>
                      <a:noFill/>
                    </a:lnB>
                    <a:lnTlToBr>
                      <a:noFill/>
                    </a:lnTlToBr>
                    <a:lnBlToTr>
                      <a:noFill/>
                    </a:lnBlToTr>
                    <a:solidFill>
                      <a:srgbClr val="E3CCCC"/>
                    </a:solidFill>
                  </a:tcPr>
                </a:tc>
                <a:extLst>
                  <a:ext uri="{0D108BD9-81ED-4DB2-BD59-A6C34878D82A}">
                    <a16:rowId xmlns:a16="http://schemas.microsoft.com/office/drawing/2014/main" val="10001"/>
                  </a:ext>
                </a:extLst>
              </a:tr>
              <a:tr h="417927">
                <a:tc>
                  <a:txBody>
                    <a:bodyPr/>
                    <a:lstStyle/>
                    <a:p>
                      <a:pPr algn="ctr">
                        <a:buClr>
                          <a:schemeClr val="tx2"/>
                        </a:buClr>
                        <a:buSzPct val="70000"/>
                        <a:buFont typeface="Wingdings" panose="05000000000000000000" pitchFamily="2" charset="2"/>
                        <a:buNone/>
                      </a:pPr>
                      <a:r>
                        <a:rPr lang="zh-CN" altLang="en-US" sz="2000" b="1" dirty="0">
                          <a:solidFill>
                            <a:srgbClr val="000000"/>
                          </a:solidFill>
                          <a:latin typeface="宋体" pitchFamily="2" charset="-122"/>
                          <a:ea typeface="宋体" pitchFamily="2" charset="-122"/>
                          <a:sym typeface="+mn-ea"/>
                        </a:rPr>
                        <a:t>＋</a:t>
                      </a:r>
                      <a:r>
                        <a:rPr lang="zh-CN" altLang="en-US" sz="2000" b="1" dirty="0">
                          <a:solidFill>
                            <a:srgbClr val="000000"/>
                          </a:solidFill>
                          <a:latin typeface="微软雅黑" panose="020B0503020204020204" pitchFamily="34" charset="-122"/>
                          <a:ea typeface="微软雅黑" panose="020B0503020204020204" pitchFamily="34" charset="-122"/>
                        </a:rPr>
                        <a:t>进项税额转出</a:t>
                      </a:r>
                    </a:p>
                  </a:txBody>
                  <a:tcPr marL="91296" marR="91296" marT="45655" marB="45655" anchor="ctr">
                    <a:lnL>
                      <a:noFill/>
                    </a:lnL>
                    <a:lnR>
                      <a:noFill/>
                    </a:lnR>
                    <a:lnT>
                      <a:noFill/>
                    </a:lnT>
                    <a:lnB>
                      <a:noFill/>
                    </a:lnB>
                    <a:lnTlToBr>
                      <a:noFill/>
                    </a:lnTlToBr>
                    <a:lnBlToTr>
                      <a:noFill/>
                    </a:lnBlToTr>
                    <a:solidFill>
                      <a:srgbClr val="E3CCCC"/>
                    </a:solidFill>
                  </a:tcPr>
                </a:tc>
                <a:tc vMerge="1">
                  <a:txBody>
                    <a:bodyPr/>
                    <a:lstStyle/>
                    <a:p>
                      <a:endParaRPr lang="zh-CN"/>
                    </a:p>
                  </a:txBody>
                  <a:tcPr>
                    <a:lnL>
                      <a:noFill/>
                    </a:lnL>
                    <a:lnR>
                      <a:noFill/>
                    </a:lnR>
                  </a:tcPr>
                </a:tc>
                <a:extLst>
                  <a:ext uri="{0D108BD9-81ED-4DB2-BD59-A6C34878D82A}">
                    <a16:rowId xmlns:a16="http://schemas.microsoft.com/office/drawing/2014/main" val="10002"/>
                  </a:ext>
                </a:extLst>
              </a:tr>
              <a:tr h="417927">
                <a:tc>
                  <a:txBody>
                    <a:bodyPr/>
                    <a:lstStyle/>
                    <a:p>
                      <a:pPr algn="ctr">
                        <a:buClr>
                          <a:schemeClr val="tx2"/>
                        </a:buClr>
                        <a:buSzPct val="70000"/>
                        <a:buFont typeface="Wingdings" panose="05000000000000000000" pitchFamily="2" charset="2"/>
                        <a:buNone/>
                      </a:pPr>
                      <a:r>
                        <a:rPr lang="zh-CN" altLang="en-US" sz="2000" b="1" dirty="0">
                          <a:solidFill>
                            <a:srgbClr val="000000"/>
                          </a:solidFill>
                          <a:latin typeface="宋体" pitchFamily="2" charset="-122"/>
                          <a:ea typeface="宋体" pitchFamily="2" charset="-122"/>
                          <a:sym typeface="+mn-ea"/>
                        </a:rPr>
                        <a:t>＋</a:t>
                      </a:r>
                      <a:r>
                        <a:rPr lang="zh-CN" altLang="en-US" sz="2000" b="1" dirty="0">
                          <a:solidFill>
                            <a:srgbClr val="000000"/>
                          </a:solidFill>
                          <a:latin typeface="微软雅黑" panose="020B0503020204020204" pitchFamily="34" charset="-122"/>
                          <a:ea typeface="微软雅黑" panose="020B0503020204020204" pitchFamily="34" charset="-122"/>
                        </a:rPr>
                        <a:t>出口退税</a:t>
                      </a:r>
                    </a:p>
                  </a:txBody>
                  <a:tcPr marL="91296" marR="91296" marT="45655" marB="45655" anchor="ctr">
                    <a:lnL>
                      <a:noFill/>
                    </a:lnL>
                    <a:lnR>
                      <a:noFill/>
                    </a:lnR>
                    <a:lnT>
                      <a:noFill/>
                    </a:lnT>
                    <a:lnB>
                      <a:noFill/>
                    </a:lnB>
                    <a:lnTlToBr>
                      <a:noFill/>
                    </a:lnTlToBr>
                    <a:lnBlToTr>
                      <a:noFill/>
                    </a:lnBlToTr>
                    <a:solidFill>
                      <a:srgbClr val="E3CCCC"/>
                    </a:solidFill>
                  </a:tcPr>
                </a:tc>
                <a:tc vMerge="1">
                  <a:txBody>
                    <a:bodyPr/>
                    <a:lstStyle/>
                    <a:p>
                      <a:endParaRPr lang="zh-CN"/>
                    </a:p>
                  </a:txBody>
                  <a:tcPr>
                    <a:lnL>
                      <a:noFill/>
                    </a:lnL>
                    <a:lnR>
                      <a:noFill/>
                    </a:lnR>
                  </a:tcPr>
                </a:tc>
                <a:extLst>
                  <a:ext uri="{0D108BD9-81ED-4DB2-BD59-A6C34878D82A}">
                    <a16:rowId xmlns:a16="http://schemas.microsoft.com/office/drawing/2014/main" val="10003"/>
                  </a:ext>
                </a:extLst>
              </a:tr>
              <a:tr h="417927">
                <a:tc>
                  <a:txBody>
                    <a:bodyPr/>
                    <a:lstStyle/>
                    <a:p>
                      <a:pPr algn="ctr">
                        <a:buClr>
                          <a:schemeClr val="tx2"/>
                        </a:buClr>
                        <a:buSzPct val="70000"/>
                        <a:buFont typeface="Wingdings" panose="05000000000000000000" pitchFamily="2" charset="2"/>
                        <a:buNone/>
                      </a:pPr>
                      <a:r>
                        <a:rPr lang="zh-CN" altLang="en-US" sz="2000" b="1" dirty="0">
                          <a:solidFill>
                            <a:srgbClr val="000000"/>
                          </a:solidFill>
                          <a:latin typeface="宋体" pitchFamily="2" charset="-122"/>
                          <a:ea typeface="宋体" pitchFamily="2" charset="-122"/>
                          <a:sym typeface="+mn-ea"/>
                        </a:rPr>
                        <a:t>＋</a:t>
                      </a:r>
                      <a:r>
                        <a:rPr lang="zh-CN" altLang="en-US" sz="2000" b="1" dirty="0">
                          <a:solidFill>
                            <a:srgbClr val="000000"/>
                          </a:solidFill>
                          <a:latin typeface="微软雅黑" panose="020B0503020204020204" pitchFamily="34" charset="-122"/>
                          <a:ea typeface="微软雅黑" panose="020B0503020204020204" pitchFamily="34" charset="-122"/>
                        </a:rPr>
                        <a:t>简易计税</a:t>
                      </a:r>
                    </a:p>
                  </a:txBody>
                  <a:tcPr marL="91296" marR="91296" marT="45655" marB="45655" anchor="ctr">
                    <a:lnL>
                      <a:noFill/>
                    </a:lnL>
                    <a:lnR>
                      <a:noFill/>
                    </a:lnR>
                    <a:lnT>
                      <a:noFill/>
                    </a:lnT>
                    <a:lnB>
                      <a:noFill/>
                    </a:lnB>
                    <a:lnTlToBr>
                      <a:noFill/>
                    </a:lnTlToBr>
                    <a:lnBlToTr>
                      <a:noFill/>
                    </a:lnBlToTr>
                    <a:solidFill>
                      <a:srgbClr val="E3CCCC"/>
                    </a:solidFill>
                  </a:tcPr>
                </a:tc>
                <a:tc vMerge="1">
                  <a:txBody>
                    <a:bodyPr/>
                    <a:lstStyle/>
                    <a:p>
                      <a:endParaRPr lang="zh-CN"/>
                    </a:p>
                  </a:txBody>
                  <a:tcPr>
                    <a:lnL>
                      <a:noFill/>
                    </a:lnL>
                    <a:lnR>
                      <a:noFill/>
                    </a:lnR>
                    <a:lnB>
                      <a:noFill/>
                    </a:lnB>
                  </a:tcPr>
                </a:tc>
                <a:extLst>
                  <a:ext uri="{0D108BD9-81ED-4DB2-BD59-A6C34878D82A}">
                    <a16:rowId xmlns:a16="http://schemas.microsoft.com/office/drawing/2014/main" val="10004"/>
                  </a:ext>
                </a:extLst>
              </a:tr>
              <a:tr h="417927">
                <a:tc>
                  <a:txBody>
                    <a:bodyPr/>
                    <a:lstStyle/>
                    <a:p>
                      <a:pPr algn="ctr">
                        <a:buClr>
                          <a:schemeClr val="tx2"/>
                        </a:buClr>
                        <a:buSzPct val="70000"/>
                        <a:buFont typeface="Wingdings" panose="05000000000000000000" pitchFamily="2" charset="2"/>
                        <a:buNone/>
                      </a:pPr>
                      <a:r>
                        <a:rPr lang="zh-CN" altLang="en-US" sz="2000" b="1" dirty="0">
                          <a:solidFill>
                            <a:srgbClr val="000000"/>
                          </a:solidFill>
                          <a:latin typeface="宋体" pitchFamily="2" charset="-122"/>
                          <a:ea typeface="宋体" pitchFamily="2" charset="-122"/>
                        </a:rPr>
                        <a:t>－</a:t>
                      </a:r>
                      <a:r>
                        <a:rPr lang="zh-CN" altLang="en-US" sz="2000" b="1" dirty="0">
                          <a:solidFill>
                            <a:srgbClr val="000000"/>
                          </a:solidFill>
                          <a:latin typeface="微软雅黑" panose="020B0503020204020204" pitchFamily="34" charset="-122"/>
                          <a:ea typeface="微软雅黑" panose="020B0503020204020204" pitchFamily="34" charset="-122"/>
                        </a:rPr>
                        <a:t>进项税额</a:t>
                      </a:r>
                    </a:p>
                  </a:txBody>
                  <a:tcPr marL="91296" marR="91296" marT="45655" marB="45655" anchor="ctr">
                    <a:lnL>
                      <a:noFill/>
                    </a:lnL>
                    <a:lnR>
                      <a:noFill/>
                    </a:lnR>
                    <a:lnT>
                      <a:noFill/>
                    </a:lnT>
                    <a:lnB>
                      <a:noFill/>
                    </a:lnB>
                    <a:lnTlToBr>
                      <a:noFill/>
                    </a:lnTlToBr>
                    <a:lnBlToTr>
                      <a:noFill/>
                    </a:lnBlToTr>
                    <a:solidFill>
                      <a:schemeClr val="bg2"/>
                    </a:solidFill>
                  </a:tcPr>
                </a:tc>
                <a:tc rowSpan="3">
                  <a:txBody>
                    <a:bodyPr/>
                    <a:lstStyle/>
                    <a:p>
                      <a:pPr algn="ctr">
                        <a:buClr>
                          <a:schemeClr val="tx2"/>
                        </a:buClr>
                        <a:buSzPct val="70000"/>
                        <a:buFont typeface="Wingdings" panose="05000000000000000000" pitchFamily="2" charset="2"/>
                        <a:buNone/>
                      </a:pPr>
                      <a:r>
                        <a:rPr lang="zh-CN" altLang="en-US" sz="2000" b="1" dirty="0">
                          <a:solidFill>
                            <a:srgbClr val="000000"/>
                          </a:solidFill>
                          <a:latin typeface="微软雅黑" panose="020B0503020204020204" pitchFamily="34" charset="-122"/>
                          <a:ea typeface="微软雅黑" panose="020B0503020204020204" pitchFamily="34" charset="-122"/>
                        </a:rPr>
                        <a:t>年初至期末</a:t>
                      </a:r>
                      <a:r>
                        <a:rPr lang="zh-CN" altLang="en-US" sz="2000" b="1" dirty="0">
                          <a:solidFill>
                            <a:srgbClr val="FF0000"/>
                          </a:solidFill>
                          <a:latin typeface="微软雅黑" panose="020B0503020204020204" pitchFamily="34" charset="-122"/>
                          <a:ea typeface="微软雅黑" panose="020B0503020204020204" pitchFamily="34" charset="-122"/>
                        </a:rPr>
                        <a:t>借方</a:t>
                      </a:r>
                      <a:r>
                        <a:rPr lang="zh-CN" altLang="en-US" sz="2000" b="1" dirty="0">
                          <a:solidFill>
                            <a:srgbClr val="000000"/>
                          </a:solidFill>
                          <a:latin typeface="微软雅黑" panose="020B0503020204020204" pitchFamily="34" charset="-122"/>
                          <a:ea typeface="微软雅黑" panose="020B0503020204020204" pitchFamily="34" charset="-122"/>
                        </a:rPr>
                        <a:t>累计发生额</a:t>
                      </a:r>
                    </a:p>
                  </a:txBody>
                  <a:tcPr marL="91296" marR="91296" marT="45655" marB="45655" anchor="ctr">
                    <a:lnL>
                      <a:noFill/>
                    </a:lnL>
                    <a:lnR>
                      <a:noFill/>
                    </a:lnR>
                    <a:lnT>
                      <a:noFill/>
                    </a:lnT>
                    <a:lnB>
                      <a:noFill/>
                    </a:lnB>
                    <a:lnTlToBr>
                      <a:noFill/>
                    </a:lnTlToBr>
                    <a:lnBlToTr>
                      <a:noFill/>
                    </a:lnBlToTr>
                    <a:solidFill>
                      <a:schemeClr val="bg2"/>
                    </a:solidFill>
                  </a:tcPr>
                </a:tc>
                <a:extLst>
                  <a:ext uri="{0D108BD9-81ED-4DB2-BD59-A6C34878D82A}">
                    <a16:rowId xmlns:a16="http://schemas.microsoft.com/office/drawing/2014/main" val="10005"/>
                  </a:ext>
                </a:extLst>
              </a:tr>
              <a:tr h="602510">
                <a:tc>
                  <a:txBody>
                    <a:bodyPr/>
                    <a:lstStyle/>
                    <a:p>
                      <a:pPr algn="ctr">
                        <a:buClr>
                          <a:schemeClr val="tx2"/>
                        </a:buClr>
                        <a:buSzPct val="70000"/>
                        <a:buFont typeface="Wingdings" panose="05000000000000000000" pitchFamily="2" charset="2"/>
                        <a:buNone/>
                      </a:pPr>
                      <a:r>
                        <a:rPr lang="zh-CN" altLang="en-US" sz="2000" b="1" dirty="0">
                          <a:solidFill>
                            <a:srgbClr val="000000"/>
                          </a:solidFill>
                          <a:latin typeface="宋体" pitchFamily="2" charset="-122"/>
                          <a:ea typeface="宋体" pitchFamily="2" charset="-122"/>
                          <a:sym typeface="+mn-ea"/>
                        </a:rPr>
                        <a:t>－</a:t>
                      </a:r>
                      <a:r>
                        <a:rPr lang="zh-CN" altLang="en-US" sz="2000" b="1" dirty="0">
                          <a:solidFill>
                            <a:srgbClr val="000000"/>
                          </a:solidFill>
                          <a:latin typeface="微软雅黑" panose="020B0503020204020204" pitchFamily="34" charset="-122"/>
                          <a:ea typeface="微软雅黑" panose="020B0503020204020204" pitchFamily="34" charset="-122"/>
                        </a:rPr>
                        <a:t>出口抵减内销产品应纳税额</a:t>
                      </a:r>
                    </a:p>
                  </a:txBody>
                  <a:tcPr marL="91296" marR="91296" marT="45655" marB="45655" anchor="ctr">
                    <a:lnL>
                      <a:noFill/>
                    </a:lnL>
                    <a:lnR>
                      <a:noFill/>
                    </a:lnR>
                    <a:lnT>
                      <a:noFill/>
                    </a:lnT>
                    <a:lnB>
                      <a:noFill/>
                    </a:lnB>
                    <a:lnTlToBr>
                      <a:noFill/>
                    </a:lnTlToBr>
                    <a:lnBlToTr>
                      <a:noFill/>
                    </a:lnBlToTr>
                    <a:solidFill>
                      <a:schemeClr val="bg2"/>
                    </a:solidFill>
                  </a:tcPr>
                </a:tc>
                <a:tc vMerge="1">
                  <a:txBody>
                    <a:bodyPr/>
                    <a:lstStyle/>
                    <a:p>
                      <a:endParaRPr lang="zh-CN"/>
                    </a:p>
                  </a:txBody>
                  <a:tcPr>
                    <a:lnL>
                      <a:noFill/>
                    </a:lnL>
                    <a:lnR>
                      <a:noFill/>
                    </a:lnR>
                  </a:tcPr>
                </a:tc>
                <a:extLst>
                  <a:ext uri="{0D108BD9-81ED-4DB2-BD59-A6C34878D82A}">
                    <a16:rowId xmlns:a16="http://schemas.microsoft.com/office/drawing/2014/main" val="10006"/>
                  </a:ext>
                </a:extLst>
              </a:tr>
              <a:tr h="417927">
                <a:tc>
                  <a:txBody>
                    <a:bodyPr/>
                    <a:lstStyle/>
                    <a:p>
                      <a:pPr algn="ctr">
                        <a:buClr>
                          <a:schemeClr val="tx2"/>
                        </a:buClr>
                        <a:buSzPct val="70000"/>
                        <a:buFont typeface="Wingdings" panose="05000000000000000000" pitchFamily="2" charset="2"/>
                        <a:buNone/>
                      </a:pPr>
                      <a:r>
                        <a:rPr lang="zh-CN" altLang="en-US" sz="2000" b="1" dirty="0">
                          <a:solidFill>
                            <a:srgbClr val="000000"/>
                          </a:solidFill>
                          <a:latin typeface="宋体" pitchFamily="2" charset="-122"/>
                          <a:ea typeface="宋体" pitchFamily="2" charset="-122"/>
                          <a:sym typeface="+mn-ea"/>
                        </a:rPr>
                        <a:t>－</a:t>
                      </a:r>
                      <a:r>
                        <a:rPr lang="zh-CN" altLang="en-US" sz="2000" b="1" dirty="0">
                          <a:solidFill>
                            <a:srgbClr val="000000"/>
                          </a:solidFill>
                          <a:latin typeface="微软雅黑" panose="020B0503020204020204" pitchFamily="34" charset="-122"/>
                          <a:ea typeface="微软雅黑" panose="020B0503020204020204" pitchFamily="34" charset="-122"/>
                        </a:rPr>
                        <a:t>减免税款</a:t>
                      </a:r>
                    </a:p>
                  </a:txBody>
                  <a:tcPr marL="91296" marR="91296" marT="45655" marB="45655" anchor="ctr">
                    <a:lnL>
                      <a:noFill/>
                    </a:lnL>
                    <a:lnR>
                      <a:noFill/>
                    </a:lnR>
                    <a:lnT>
                      <a:noFill/>
                    </a:lnT>
                    <a:lnB>
                      <a:noFill/>
                    </a:lnB>
                    <a:lnTlToBr>
                      <a:noFill/>
                    </a:lnTlToBr>
                    <a:lnBlToTr>
                      <a:noFill/>
                    </a:lnBlToTr>
                    <a:solidFill>
                      <a:schemeClr val="bg2"/>
                    </a:solidFill>
                  </a:tcPr>
                </a:tc>
                <a:tc vMerge="1">
                  <a:txBody>
                    <a:bodyPr/>
                    <a:lstStyle/>
                    <a:p>
                      <a:endParaRPr lang="zh-CN"/>
                    </a:p>
                  </a:txBody>
                  <a:tcPr>
                    <a:lnL>
                      <a:noFill/>
                    </a:lnL>
                    <a:lnR>
                      <a:noFill/>
                    </a:lnR>
                    <a:lnB>
                      <a:noFill/>
                    </a:lnB>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364100782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9" name="图片 17"/>
          <p:cNvPicPr>
            <a:picLocks noChangeAspect="1"/>
          </p:cNvPicPr>
          <p:nvPr/>
        </p:nvPicPr>
        <p:blipFill>
          <a:blip r:embed="rId2"/>
          <a:stretch>
            <a:fillRect/>
          </a:stretch>
        </p:blipFill>
        <p:spPr>
          <a:xfrm>
            <a:off x="8610600" y="0"/>
            <a:ext cx="3581400" cy="1006475"/>
          </a:xfrm>
          <a:prstGeom prst="rect">
            <a:avLst/>
          </a:prstGeom>
          <a:noFill/>
          <a:ln w="9525">
            <a:noFill/>
          </a:ln>
        </p:spPr>
      </p:pic>
      <p:sp>
        <p:nvSpPr>
          <p:cNvPr id="25" name="矩形 24"/>
          <p:cNvSpPr/>
          <p:nvPr/>
        </p:nvSpPr>
        <p:spPr>
          <a:xfrm>
            <a:off x="0" y="6724650"/>
            <a:ext cx="12192000" cy="133350"/>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pic>
        <p:nvPicPr>
          <p:cNvPr id="7" name="图片 6" descr="五经普LOGO透明底（长）"/>
          <p:cNvPicPr>
            <a:picLocks noChangeAspect="1"/>
          </p:cNvPicPr>
          <p:nvPr/>
        </p:nvPicPr>
        <p:blipFill>
          <a:blip r:embed="rId3" cstate="print"/>
          <a:srcRect r="77058"/>
          <a:stretch>
            <a:fillRect/>
          </a:stretch>
        </p:blipFill>
        <p:spPr>
          <a:xfrm>
            <a:off x="-76200" y="-225425"/>
            <a:ext cx="847725" cy="1155065"/>
          </a:xfrm>
          <a:prstGeom prst="rect">
            <a:avLst/>
          </a:prstGeom>
        </p:spPr>
      </p:pic>
      <p:cxnSp>
        <p:nvCxnSpPr>
          <p:cNvPr id="8" name="直接连接符 7"/>
          <p:cNvCxnSpPr/>
          <p:nvPr/>
        </p:nvCxnSpPr>
        <p:spPr>
          <a:xfrm>
            <a:off x="0" y="696913"/>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sp>
        <p:nvSpPr>
          <p:cNvPr id="6" name="灯片编号占位符 5"/>
          <p:cNvSpPr>
            <a:spLocks noGrp="1"/>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t>25</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32" name="圆角矩形 144">
            <a:extLst>
              <a:ext uri="{FF2B5EF4-FFF2-40B4-BE49-F238E27FC236}">
                <a16:creationId xmlns:a16="http://schemas.microsoft.com/office/drawing/2014/main" id="{AD695BD5-00AA-1FEA-0F06-889AD4113D0D}"/>
              </a:ext>
            </a:extLst>
          </p:cNvPr>
          <p:cNvSpPr/>
          <p:nvPr/>
        </p:nvSpPr>
        <p:spPr>
          <a:xfrm>
            <a:off x="771524" y="119063"/>
            <a:ext cx="11420475" cy="462915"/>
          </a:xfrm>
          <a:prstGeom prst="roundRect">
            <a:avLst/>
          </a:prstGeom>
          <a:solidFill>
            <a:srgbClr val="256B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en-US" altLang="zh-CN" sz="2400" b="1" dirty="0">
                <a:solidFill>
                  <a:schemeClr val="bg1"/>
                </a:solidFill>
                <a:latin typeface="微软雅黑" panose="020B0503020204020204" pitchFamily="34" charset="-122"/>
                <a:ea typeface="微软雅黑" panose="020B0503020204020204" pitchFamily="34" charset="-122"/>
                <a:cs typeface="宋体" pitchFamily="2" charset="-122"/>
              </a:rPr>
              <a:t>2023</a:t>
            </a:r>
            <a:r>
              <a:rPr lang="zh-CN" altLang="en-US" sz="2400" b="1" dirty="0">
                <a:solidFill>
                  <a:schemeClr val="bg1"/>
                </a:solidFill>
                <a:latin typeface="微软雅黑" panose="020B0503020204020204" pitchFamily="34" charset="-122"/>
                <a:ea typeface="微软雅黑" panose="020B0503020204020204" pitchFamily="34" charset="-122"/>
                <a:cs typeface="宋体" pitchFamily="2" charset="-122"/>
              </a:rPr>
              <a:t>年</a:t>
            </a:r>
            <a:r>
              <a:rPr lang="en-US" altLang="zh-CN" sz="2400" b="1" dirty="0">
                <a:solidFill>
                  <a:schemeClr val="bg1"/>
                </a:solidFill>
                <a:latin typeface="微软雅黑" panose="020B0503020204020204" pitchFamily="34" charset="-122"/>
                <a:ea typeface="微软雅黑" panose="020B0503020204020204" pitchFamily="34" charset="-122"/>
                <a:cs typeface="宋体" pitchFamily="2" charset="-122"/>
              </a:rPr>
              <a:t>12</a:t>
            </a:r>
            <a:r>
              <a:rPr lang="zh-CN" altLang="en-US" sz="2400" b="1" dirty="0">
                <a:solidFill>
                  <a:schemeClr val="bg1"/>
                </a:solidFill>
                <a:latin typeface="微软雅黑" panose="020B0503020204020204" pitchFamily="34" charset="-122"/>
                <a:ea typeface="微软雅黑" panose="020B0503020204020204" pitchFamily="34" charset="-122"/>
                <a:cs typeface="宋体" pitchFamily="2" charset="-122"/>
              </a:rPr>
              <a:t>月定报财务状况</a:t>
            </a:r>
          </a:p>
        </p:txBody>
      </p:sp>
      <p:sp>
        <p:nvSpPr>
          <p:cNvPr id="28" name="圆角矩形 144">
            <a:extLst>
              <a:ext uri="{FF2B5EF4-FFF2-40B4-BE49-F238E27FC236}">
                <a16:creationId xmlns:a16="http://schemas.microsoft.com/office/drawing/2014/main" id="{65F0CE8E-C240-7DAD-ACDF-D0DE454580F6}"/>
              </a:ext>
            </a:extLst>
          </p:cNvPr>
          <p:cNvSpPr/>
          <p:nvPr/>
        </p:nvSpPr>
        <p:spPr>
          <a:xfrm>
            <a:off x="32528" y="797560"/>
            <a:ext cx="12184377" cy="462915"/>
          </a:xfrm>
          <a:prstGeom prst="roundRect">
            <a:avLst/>
          </a:prstGeom>
          <a:solidFill>
            <a:srgbClr val="256B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sz="2400" b="1" dirty="0">
                <a:solidFill>
                  <a:schemeClr val="bg1"/>
                </a:solidFill>
                <a:latin typeface="微软雅黑" panose="020B0503020204020204" pitchFamily="34" charset="-122"/>
                <a:ea typeface="微软雅黑" panose="020B0503020204020204" pitchFamily="34" charset="-122"/>
                <a:cs typeface="宋体" pitchFamily="2" charset="-122"/>
              </a:rPr>
              <a:t>人工成本及其他资料部分</a:t>
            </a:r>
          </a:p>
        </p:txBody>
      </p:sp>
      <p:sp>
        <p:nvSpPr>
          <p:cNvPr id="2" name="圆角矩形 144">
            <a:extLst>
              <a:ext uri="{FF2B5EF4-FFF2-40B4-BE49-F238E27FC236}">
                <a16:creationId xmlns:a16="http://schemas.microsoft.com/office/drawing/2014/main" id="{C88BB427-98CD-5AA7-C48A-C54FA81F7B4D}"/>
              </a:ext>
            </a:extLst>
          </p:cNvPr>
          <p:cNvSpPr/>
          <p:nvPr/>
        </p:nvSpPr>
        <p:spPr>
          <a:xfrm>
            <a:off x="-318" y="1264812"/>
            <a:ext cx="12192635" cy="474345"/>
          </a:xfrm>
          <a:prstGeom prst="roundRect">
            <a:avLst/>
          </a:prstGeom>
          <a:solidFill>
            <a:srgbClr val="256B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en-US" sz="2400" b="1" dirty="0">
                <a:solidFill>
                  <a:schemeClr val="bg1"/>
                </a:solidFill>
                <a:latin typeface="微软雅黑" panose="020B0503020204020204" pitchFamily="34" charset="-122"/>
                <a:ea typeface="微软雅黑" panose="020B0503020204020204" pitchFamily="34" charset="-122"/>
                <a:cs typeface="宋体" pitchFamily="2" charset="-122"/>
              </a:rPr>
              <a:t>3.</a:t>
            </a:r>
            <a:r>
              <a:rPr sz="2400" b="1" dirty="0">
                <a:solidFill>
                  <a:schemeClr val="bg1"/>
                </a:solidFill>
                <a:latin typeface="微软雅黑" panose="020B0503020204020204" pitchFamily="34" charset="-122"/>
                <a:ea typeface="微软雅黑" panose="020B0503020204020204" pitchFamily="34" charset="-122"/>
                <a:cs typeface="宋体" pitchFamily="2" charset="-122"/>
              </a:rPr>
              <a:t>应交增值税（本期贷方累计发生额）</a:t>
            </a:r>
            <a:r>
              <a:rPr lang="en-US" altLang="zh-CN" sz="2400" b="1" dirty="0">
                <a:solidFill>
                  <a:schemeClr val="bg1"/>
                </a:solidFill>
                <a:latin typeface="微软雅黑" panose="020B0503020204020204" pitchFamily="34" charset="-122"/>
                <a:ea typeface="微软雅黑" panose="020B0503020204020204" pitchFamily="34" charset="-122"/>
                <a:cs typeface="宋体" pitchFamily="2" charset="-122"/>
              </a:rPr>
              <a:t>【1/</a:t>
            </a:r>
            <a:r>
              <a:rPr lang="en-US" altLang="zh-CN" sz="2400" b="1" dirty="0">
                <a:solidFill>
                  <a:schemeClr val="bg1"/>
                </a:solidFill>
                <a:latin typeface="微软雅黑" panose="020B0503020204020204" pitchFamily="34" charset="-122"/>
                <a:ea typeface="微软雅黑" panose="020B0503020204020204" pitchFamily="34" charset="-122"/>
                <a:cs typeface="宋体" pitchFamily="2" charset="-122"/>
                <a:sym typeface="+mn-ea"/>
              </a:rPr>
              <a:t>2/3</a:t>
            </a:r>
            <a:r>
              <a:rPr lang="zh-CN" altLang="en-US" sz="2400" b="1" dirty="0">
                <a:solidFill>
                  <a:schemeClr val="bg1"/>
                </a:solidFill>
                <a:latin typeface="微软雅黑" panose="020B0503020204020204" pitchFamily="34" charset="-122"/>
                <a:ea typeface="微软雅黑" panose="020B0503020204020204" pitchFamily="34" charset="-122"/>
                <a:cs typeface="宋体" pitchFamily="2" charset="-122"/>
                <a:sym typeface="+mn-ea"/>
              </a:rPr>
              <a:t>表</a:t>
            </a:r>
            <a:r>
              <a:rPr lang="en-US" altLang="zh-CN" sz="2400" b="1" dirty="0">
                <a:solidFill>
                  <a:schemeClr val="bg1"/>
                </a:solidFill>
                <a:latin typeface="微软雅黑" panose="020B0503020204020204" pitchFamily="34" charset="-122"/>
                <a:ea typeface="微软雅黑" panose="020B0503020204020204" pitchFamily="34" charset="-122"/>
                <a:cs typeface="宋体" pitchFamily="2" charset="-122"/>
              </a:rPr>
              <a:t>】</a:t>
            </a:r>
            <a:endParaRPr lang="zh-CN" altLang="en-US" sz="2400" b="1" dirty="0">
              <a:solidFill>
                <a:schemeClr val="bg1"/>
              </a:solidFill>
              <a:latin typeface="微软雅黑" panose="020B0503020204020204" pitchFamily="34" charset="-122"/>
              <a:ea typeface="微软雅黑" panose="020B0503020204020204" pitchFamily="34" charset="-122"/>
              <a:cs typeface="宋体" pitchFamily="2" charset="-122"/>
            </a:endParaRPr>
          </a:p>
        </p:txBody>
      </p:sp>
      <p:sp>
        <p:nvSpPr>
          <p:cNvPr id="3" name="文本框 2">
            <a:extLst>
              <a:ext uri="{FF2B5EF4-FFF2-40B4-BE49-F238E27FC236}">
                <a16:creationId xmlns:a16="http://schemas.microsoft.com/office/drawing/2014/main" id="{C517F9AA-4218-76BA-3CAB-E1414AD5A9DD}"/>
              </a:ext>
            </a:extLst>
          </p:cNvPr>
          <p:cNvSpPr txBox="1"/>
          <p:nvPr/>
        </p:nvSpPr>
        <p:spPr>
          <a:xfrm>
            <a:off x="7279322" y="1340377"/>
            <a:ext cx="4575175" cy="398780"/>
          </a:xfrm>
          <a:prstGeom prst="rect">
            <a:avLst/>
          </a:prstGeom>
          <a:solidFill>
            <a:srgbClr val="C00000"/>
          </a:solidFill>
          <a:ln>
            <a:no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2000" dirty="0">
                <a:ln>
                  <a:solidFill>
                    <a:schemeClr val="bg1"/>
                  </a:solidFill>
                </a:ln>
                <a:solidFill>
                  <a:schemeClr val="bg1"/>
                </a:solidFill>
                <a:latin typeface="Arial" panose="020B0604020202020204" pitchFamily="34" charset="0"/>
                <a:ea typeface="微软雅黑" panose="020B0503020204020204" pitchFamily="34" charset="-122"/>
                <a:sym typeface="Arial" panose="020B0604020202020204" pitchFamily="34" charset="0"/>
              </a:rPr>
              <a:t>方法二：取纳税申报表</a:t>
            </a:r>
          </a:p>
        </p:txBody>
      </p:sp>
      <p:sp>
        <p:nvSpPr>
          <p:cNvPr id="4" name="文本框 3">
            <a:extLst>
              <a:ext uri="{FF2B5EF4-FFF2-40B4-BE49-F238E27FC236}">
                <a16:creationId xmlns:a16="http://schemas.microsoft.com/office/drawing/2014/main" id="{E2CF9D79-6E64-6D24-BC5D-1A81D8E48CC9}"/>
              </a:ext>
            </a:extLst>
          </p:cNvPr>
          <p:cNvSpPr txBox="1"/>
          <p:nvPr/>
        </p:nvSpPr>
        <p:spPr>
          <a:xfrm>
            <a:off x="136842" y="1739157"/>
            <a:ext cx="11918315" cy="829945"/>
          </a:xfrm>
          <a:prstGeom prst="rect">
            <a:avLst/>
          </a:prstGeom>
          <a:solidFill>
            <a:schemeClr val="bg2"/>
          </a:solidFill>
          <a:ln>
            <a:no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600" b="1" i="0" u="none" strike="noStrike" kern="1200" cap="none" spc="0" normalizeH="0" baseline="0" noProof="0" dirty="0">
                <a:ln>
                  <a:noFill/>
                </a:ln>
                <a:solidFill>
                  <a:srgbClr val="C00000"/>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计算公式：</a:t>
            </a:r>
          </a:p>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600" b="1" i="0" u="none" strike="noStrike" kern="1200" cap="none" spc="0" normalizeH="0" baseline="0" noProof="0" dirty="0">
                <a:ln>
                  <a:noFill/>
                </a:ln>
                <a:solidFill>
                  <a:srgbClr val="C00000"/>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应交增值税（本期累计发生额） = 销项税额－（进项税额－进项税额转出－免、抵、退应退税额） + 简易计税办法计算的应纳税额 + 按简易计税办法计算的纳税检查应补缴税额 － 应纳税额减征额 - 加计抵减额</a:t>
            </a:r>
          </a:p>
        </p:txBody>
      </p:sp>
      <p:sp>
        <p:nvSpPr>
          <p:cNvPr id="5" name="Rectangle 6">
            <a:extLst>
              <a:ext uri="{FF2B5EF4-FFF2-40B4-BE49-F238E27FC236}">
                <a16:creationId xmlns:a16="http://schemas.microsoft.com/office/drawing/2014/main" id="{6CCF6D6F-2A02-FC2E-6720-6BA2857C2972}"/>
              </a:ext>
            </a:extLst>
          </p:cNvPr>
          <p:cNvSpPr/>
          <p:nvPr/>
        </p:nvSpPr>
        <p:spPr>
          <a:xfrm>
            <a:off x="6166802" y="2203977"/>
            <a:ext cx="1088390" cy="351790"/>
          </a:xfrm>
          <a:prstGeom prst="rect">
            <a:avLst/>
          </a:prstGeom>
          <a:noFill/>
          <a:ln w="28575" cap="flat" cmpd="sng">
            <a:solidFill>
              <a:srgbClr val="FF0000"/>
            </a:solidFill>
            <a:prstDash val="solid"/>
            <a:miter/>
            <a:headEnd type="none" w="med" len="med"/>
            <a:tailEnd type="none" w="med" len="med"/>
          </a:ln>
        </p:spPr>
        <p:txBody>
          <a:bodyPr wrap="none" anchor="ctr" anchorCtr="0"/>
          <a:lstStyle/>
          <a:p>
            <a:endParaRPr lang="zh-CN" altLang="en-US" dirty="0">
              <a:latin typeface="Arial" panose="020B0604020202020204" pitchFamily="34" charset="0"/>
              <a:ea typeface="宋体" pitchFamily="2" charset="-122"/>
            </a:endParaRPr>
          </a:p>
        </p:txBody>
      </p:sp>
      <p:pic>
        <p:nvPicPr>
          <p:cNvPr id="9" name="图片 1" descr="8">
            <a:extLst>
              <a:ext uri="{FF2B5EF4-FFF2-40B4-BE49-F238E27FC236}">
                <a16:creationId xmlns:a16="http://schemas.microsoft.com/office/drawing/2014/main" id="{4E492B90-2CF9-AE65-EE63-8812725156E5}"/>
              </a:ext>
            </a:extLst>
          </p:cNvPr>
          <p:cNvPicPr>
            <a:picLocks noChangeAspect="1"/>
          </p:cNvPicPr>
          <p:nvPr/>
        </p:nvPicPr>
        <p:blipFill>
          <a:blip r:embed="rId4"/>
          <a:stretch>
            <a:fillRect/>
          </a:stretch>
        </p:blipFill>
        <p:spPr>
          <a:xfrm>
            <a:off x="9222" y="2492896"/>
            <a:ext cx="11787505" cy="4758055"/>
          </a:xfrm>
          <a:prstGeom prst="rect">
            <a:avLst/>
          </a:prstGeom>
          <a:noFill/>
          <a:ln w="9525">
            <a:noFill/>
          </a:ln>
        </p:spPr>
      </p:pic>
    </p:spTree>
    <p:extLst>
      <p:ext uri="{BB962C8B-B14F-4D97-AF65-F5344CB8AC3E}">
        <p14:creationId xmlns:p14="http://schemas.microsoft.com/office/powerpoint/2010/main" val="73302853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圆角矩形 144"/>
          <p:cNvSpPr/>
          <p:nvPr/>
        </p:nvSpPr>
        <p:spPr>
          <a:xfrm>
            <a:off x="-67310" y="826135"/>
            <a:ext cx="12192635" cy="474345"/>
          </a:xfrm>
          <a:prstGeom prst="roundRect">
            <a:avLst/>
          </a:prstGeom>
          <a:solidFill>
            <a:srgbClr val="256B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en-US" sz="2400" b="1" dirty="0">
                <a:solidFill>
                  <a:schemeClr val="bg1"/>
                </a:solidFill>
                <a:latin typeface="微软雅黑" panose="020B0503020204020204" pitchFamily="34" charset="-122"/>
                <a:ea typeface="微软雅黑" panose="020B0503020204020204" pitchFamily="34" charset="-122"/>
                <a:cs typeface="宋体" pitchFamily="2" charset="-122"/>
              </a:rPr>
              <a:t>3.</a:t>
            </a:r>
            <a:r>
              <a:rPr sz="2400" b="1" dirty="0">
                <a:solidFill>
                  <a:schemeClr val="bg1"/>
                </a:solidFill>
                <a:latin typeface="微软雅黑" panose="020B0503020204020204" pitchFamily="34" charset="-122"/>
                <a:ea typeface="微软雅黑" panose="020B0503020204020204" pitchFamily="34" charset="-122"/>
                <a:cs typeface="宋体" pitchFamily="2" charset="-122"/>
              </a:rPr>
              <a:t>应交增值税（本期贷方累计发生额）</a:t>
            </a:r>
            <a:r>
              <a:rPr lang="en-US" altLang="zh-CN" sz="2400" b="1" dirty="0">
                <a:solidFill>
                  <a:schemeClr val="bg1"/>
                </a:solidFill>
                <a:latin typeface="微软雅黑" panose="020B0503020204020204" pitchFamily="34" charset="-122"/>
                <a:ea typeface="微软雅黑" panose="020B0503020204020204" pitchFamily="34" charset="-122"/>
                <a:cs typeface="宋体" pitchFamily="2" charset="-122"/>
              </a:rPr>
              <a:t>【1/</a:t>
            </a:r>
            <a:r>
              <a:rPr lang="en-US" altLang="zh-CN" sz="2400" b="1" dirty="0">
                <a:solidFill>
                  <a:schemeClr val="bg1"/>
                </a:solidFill>
                <a:latin typeface="微软雅黑" panose="020B0503020204020204" pitchFamily="34" charset="-122"/>
                <a:ea typeface="微软雅黑" panose="020B0503020204020204" pitchFamily="34" charset="-122"/>
                <a:cs typeface="宋体" pitchFamily="2" charset="-122"/>
                <a:sym typeface="+mn-ea"/>
              </a:rPr>
              <a:t>2/3</a:t>
            </a:r>
            <a:r>
              <a:rPr lang="zh-CN" altLang="en-US" sz="2400" b="1" dirty="0">
                <a:solidFill>
                  <a:schemeClr val="bg1"/>
                </a:solidFill>
                <a:latin typeface="微软雅黑" panose="020B0503020204020204" pitchFamily="34" charset="-122"/>
                <a:ea typeface="微软雅黑" panose="020B0503020204020204" pitchFamily="34" charset="-122"/>
                <a:cs typeface="宋体" pitchFamily="2" charset="-122"/>
                <a:sym typeface="+mn-ea"/>
              </a:rPr>
              <a:t>表</a:t>
            </a:r>
            <a:r>
              <a:rPr lang="en-US" altLang="zh-CN" sz="2400" b="1" dirty="0">
                <a:solidFill>
                  <a:schemeClr val="bg1"/>
                </a:solidFill>
                <a:latin typeface="微软雅黑" panose="020B0503020204020204" pitchFamily="34" charset="-122"/>
                <a:ea typeface="微软雅黑" panose="020B0503020204020204" pitchFamily="34" charset="-122"/>
                <a:cs typeface="宋体" pitchFamily="2" charset="-122"/>
              </a:rPr>
              <a:t>】</a:t>
            </a:r>
            <a:endParaRPr lang="zh-CN" altLang="en-US" sz="2400" b="1" dirty="0">
              <a:solidFill>
                <a:schemeClr val="bg1"/>
              </a:solidFill>
              <a:latin typeface="微软雅黑" panose="020B0503020204020204" pitchFamily="34" charset="-122"/>
              <a:ea typeface="微软雅黑" panose="020B0503020204020204" pitchFamily="34" charset="-122"/>
              <a:cs typeface="宋体" pitchFamily="2" charset="-122"/>
            </a:endParaRPr>
          </a:p>
        </p:txBody>
      </p:sp>
      <p:sp>
        <p:nvSpPr>
          <p:cNvPr id="2" name="文本框 1"/>
          <p:cNvSpPr txBox="1"/>
          <p:nvPr/>
        </p:nvSpPr>
        <p:spPr>
          <a:xfrm>
            <a:off x="7127240" y="863600"/>
            <a:ext cx="4575175" cy="398780"/>
          </a:xfrm>
          <a:prstGeom prst="rect">
            <a:avLst/>
          </a:prstGeom>
          <a:solidFill>
            <a:srgbClr val="C00000"/>
          </a:solidFill>
          <a:ln>
            <a:no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2000" dirty="0">
                <a:ln>
                  <a:solidFill>
                    <a:schemeClr val="bg1"/>
                  </a:solidFill>
                </a:ln>
                <a:solidFill>
                  <a:schemeClr val="bg1"/>
                </a:solidFill>
                <a:latin typeface="Arial" panose="020B0604020202020204" pitchFamily="34" charset="0"/>
                <a:ea typeface="微软雅黑" panose="020B0503020204020204" pitchFamily="34" charset="-122"/>
                <a:sym typeface="Arial" panose="020B0604020202020204" pitchFamily="34" charset="0"/>
              </a:rPr>
              <a:t>方法二：取纳税申报表</a:t>
            </a:r>
          </a:p>
        </p:txBody>
      </p:sp>
      <p:sp>
        <p:nvSpPr>
          <p:cNvPr id="9" name="文本框 8"/>
          <p:cNvSpPr txBox="1"/>
          <p:nvPr/>
        </p:nvSpPr>
        <p:spPr>
          <a:xfrm>
            <a:off x="69850" y="1258570"/>
            <a:ext cx="11918315" cy="829945"/>
          </a:xfrm>
          <a:prstGeom prst="rect">
            <a:avLst/>
          </a:prstGeom>
          <a:solidFill>
            <a:schemeClr val="bg2"/>
          </a:solidFill>
          <a:ln>
            <a:no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600" b="1" i="0" u="none" strike="noStrike" kern="1200" cap="none" spc="0" normalizeH="0" baseline="0" noProof="0" dirty="0">
                <a:ln>
                  <a:noFill/>
                </a:ln>
                <a:solidFill>
                  <a:srgbClr val="C00000"/>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计算公式：</a:t>
            </a:r>
          </a:p>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600" b="1" i="0" u="none" strike="noStrike" kern="1200" cap="none" spc="0" normalizeH="0" baseline="0" noProof="0" dirty="0">
                <a:ln>
                  <a:noFill/>
                </a:ln>
                <a:solidFill>
                  <a:srgbClr val="C00000"/>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应交增值税（本期累计发生额） = 销项税额－（进项税额－进项税额转出－免、抵、退应退税额） + 简易计税办法计算的应纳税额 + 按简易计税办法计算的纳税检查应补缴税额 － 应纳税额减征额 - 加计抵减额</a:t>
            </a:r>
          </a:p>
        </p:txBody>
      </p:sp>
      <p:pic>
        <p:nvPicPr>
          <p:cNvPr id="66563" name="图片 1" descr="6"/>
          <p:cNvPicPr>
            <a:picLocks noChangeAspect="1"/>
          </p:cNvPicPr>
          <p:nvPr/>
        </p:nvPicPr>
        <p:blipFill>
          <a:blip r:embed="rId4"/>
          <a:stretch>
            <a:fillRect/>
          </a:stretch>
        </p:blipFill>
        <p:spPr>
          <a:xfrm>
            <a:off x="69850" y="2106295"/>
            <a:ext cx="11917680" cy="4684395"/>
          </a:xfrm>
          <a:prstGeom prst="rect">
            <a:avLst/>
          </a:prstGeom>
          <a:noFill/>
          <a:ln w="9525">
            <a:noFill/>
          </a:ln>
        </p:spPr>
      </p:pic>
      <p:sp>
        <p:nvSpPr>
          <p:cNvPr id="66568" name="Rectangle 6"/>
          <p:cNvSpPr/>
          <p:nvPr/>
        </p:nvSpPr>
        <p:spPr>
          <a:xfrm>
            <a:off x="5923280" y="1808480"/>
            <a:ext cx="1363980" cy="279400"/>
          </a:xfrm>
          <a:prstGeom prst="rect">
            <a:avLst/>
          </a:prstGeom>
          <a:noFill/>
          <a:ln w="28575" cap="flat" cmpd="sng">
            <a:solidFill>
              <a:srgbClr val="FF0000"/>
            </a:solidFill>
            <a:prstDash val="solid"/>
            <a:miter/>
            <a:headEnd type="none" w="med" len="med"/>
            <a:tailEnd type="none" w="med" len="med"/>
          </a:ln>
        </p:spPr>
        <p:txBody>
          <a:bodyPr wrap="none" anchor="ctr" anchorCtr="0"/>
          <a:lstStyle/>
          <a:p>
            <a:endParaRPr lang="zh-CN" altLang="en-US" dirty="0">
              <a:latin typeface="Arial" panose="020B0604020202020204" pitchFamily="34" charset="0"/>
              <a:ea typeface="宋体" pitchFamily="2" charset="-122"/>
            </a:endParaRPr>
          </a:p>
        </p:txBody>
      </p:sp>
      <p:sp>
        <p:nvSpPr>
          <p:cNvPr id="66566" name="Rectangle 6"/>
          <p:cNvSpPr/>
          <p:nvPr/>
        </p:nvSpPr>
        <p:spPr>
          <a:xfrm>
            <a:off x="4900295" y="5207000"/>
            <a:ext cx="2642870" cy="323215"/>
          </a:xfrm>
          <a:prstGeom prst="rect">
            <a:avLst/>
          </a:prstGeom>
          <a:noFill/>
          <a:ln w="28575" cap="flat" cmpd="sng">
            <a:solidFill>
              <a:srgbClr val="FF0000"/>
            </a:solidFill>
            <a:prstDash val="solid"/>
            <a:miter/>
            <a:headEnd type="none" w="med" len="med"/>
            <a:tailEnd type="none" w="med" len="med"/>
          </a:ln>
        </p:spPr>
        <p:txBody>
          <a:bodyPr wrap="none" anchor="ctr" anchorCtr="0"/>
          <a:lstStyle/>
          <a:p>
            <a:endParaRPr lang="zh-CN" altLang="en-US" dirty="0">
              <a:latin typeface="Arial" panose="020B0604020202020204" pitchFamily="34" charset="0"/>
              <a:ea typeface="宋体" pitchFamily="2" charset="-122"/>
            </a:endParaRPr>
          </a:p>
        </p:txBody>
      </p:sp>
      <p:sp>
        <p:nvSpPr>
          <p:cNvPr id="3" name="Rectangle 6"/>
          <p:cNvSpPr/>
          <p:nvPr/>
        </p:nvSpPr>
        <p:spPr>
          <a:xfrm>
            <a:off x="4756150" y="6461760"/>
            <a:ext cx="2934335" cy="307340"/>
          </a:xfrm>
          <a:prstGeom prst="rect">
            <a:avLst/>
          </a:prstGeom>
          <a:noFill/>
          <a:ln w="28575" cap="flat" cmpd="sng">
            <a:solidFill>
              <a:srgbClr val="FF0000"/>
            </a:solidFill>
            <a:prstDash val="solid"/>
            <a:miter/>
            <a:headEnd type="none" w="med" len="med"/>
            <a:tailEnd type="none" w="med" len="med"/>
          </a:ln>
        </p:spPr>
        <p:txBody>
          <a:bodyPr wrap="none" anchor="ctr" anchorCtr="0"/>
          <a:lstStyle/>
          <a:p>
            <a:endParaRPr lang="zh-CN" altLang="en-US" dirty="0">
              <a:latin typeface="Arial" panose="020B0604020202020204" pitchFamily="34" charset="0"/>
              <a:ea typeface="宋体" pitchFamily="2" charset="-122"/>
            </a:endParaRPr>
          </a:p>
        </p:txBody>
      </p:sp>
      <p:sp>
        <p:nvSpPr>
          <p:cNvPr id="4" name="Rectangle 6"/>
          <p:cNvSpPr/>
          <p:nvPr/>
        </p:nvSpPr>
        <p:spPr>
          <a:xfrm>
            <a:off x="868045" y="6461760"/>
            <a:ext cx="1088390" cy="307340"/>
          </a:xfrm>
          <a:prstGeom prst="rect">
            <a:avLst/>
          </a:prstGeom>
          <a:noFill/>
          <a:ln w="28575" cap="flat" cmpd="sng">
            <a:solidFill>
              <a:srgbClr val="FF0000"/>
            </a:solidFill>
            <a:prstDash val="solid"/>
            <a:miter/>
            <a:headEnd type="none" w="med" len="med"/>
            <a:tailEnd type="none" w="med" len="med"/>
          </a:ln>
        </p:spPr>
        <p:txBody>
          <a:bodyPr wrap="none" anchor="ctr" anchorCtr="0"/>
          <a:lstStyle/>
          <a:p>
            <a:endParaRPr lang="zh-CN" altLang="en-US" dirty="0">
              <a:latin typeface="Arial" panose="020B0604020202020204" pitchFamily="34" charset="0"/>
              <a:ea typeface="宋体" pitchFamily="2" charset="-122"/>
            </a:endParaRPr>
          </a:p>
        </p:txBody>
      </p:sp>
      <p:sp>
        <p:nvSpPr>
          <p:cNvPr id="69635" name="AutoShape 12"/>
          <p:cNvSpPr/>
          <p:nvPr/>
        </p:nvSpPr>
        <p:spPr>
          <a:xfrm flipH="1">
            <a:off x="6310630" y="5784850"/>
            <a:ext cx="3711575" cy="422275"/>
          </a:xfrm>
          <a:prstGeom prst="wedgeRoundRectCallout">
            <a:avLst>
              <a:gd name="adj1" fmla="val 44310"/>
              <a:gd name="adj2" fmla="val 99546"/>
              <a:gd name="adj3" fmla="val 16667"/>
            </a:avLst>
          </a:prstGeom>
          <a:noFill/>
          <a:ln w="25400" cap="flat" cmpd="sng">
            <a:solidFill>
              <a:srgbClr val="FF0000"/>
            </a:solidFill>
            <a:prstDash val="solid"/>
            <a:miter/>
            <a:headEnd type="none" w="med" len="med"/>
            <a:tailEnd type="none" w="med" len="med"/>
          </a:ln>
          <a:extLst>
            <a:ext uri="{909E8E84-426E-40DD-AFC4-6F175D3DCCD1}">
              <a14:hiddenFill xmlns:a14="http://schemas.microsoft.com/office/drawing/2010/main">
                <a:solidFill>
                  <a:srgbClr val="CCFFCC"/>
                </a:solidFill>
              </a14:hiddenFill>
            </a:ext>
          </a:extLst>
        </p:spPr>
        <p:txBody>
          <a:bodyPr anchor="t" anchorCtr="0"/>
          <a:lstStyle/>
          <a:p>
            <a:pPr marL="342900" indent="-342900">
              <a:spcBef>
                <a:spcPct val="20000"/>
              </a:spcBef>
              <a:buClr>
                <a:schemeClr val="hlink"/>
              </a:buClr>
              <a:buSzPct val="90000"/>
              <a:buFont typeface="Wingdings" panose="05000000000000000000" pitchFamily="2" charset="2"/>
            </a:pPr>
            <a:r>
              <a:rPr lang="zh-CN" altLang="en-US" sz="1600" b="1" dirty="0">
                <a:solidFill>
                  <a:srgbClr val="C00000"/>
                </a:solidFill>
                <a:latin typeface="Arial" panose="020B0604020202020204" pitchFamily="34" charset="0"/>
                <a:ea typeface="宋体" pitchFamily="2" charset="-122"/>
              </a:rPr>
              <a:t>当月可抵减额</a:t>
            </a:r>
            <a:r>
              <a:rPr lang="en-US" altLang="zh-CN" sz="1600" b="1" dirty="0">
                <a:solidFill>
                  <a:srgbClr val="C00000"/>
                </a:solidFill>
                <a:latin typeface="Arial" panose="020B0604020202020204" pitchFamily="34" charset="0"/>
                <a:ea typeface="宋体" pitchFamily="2" charset="-122"/>
              </a:rPr>
              <a:t>=</a:t>
            </a:r>
            <a:r>
              <a:rPr lang="zh-CN" altLang="en-US" sz="1600" b="1" dirty="0">
                <a:solidFill>
                  <a:srgbClr val="C00000"/>
                </a:solidFill>
                <a:latin typeface="Arial" panose="020B0604020202020204" pitchFamily="34" charset="0"/>
                <a:ea typeface="宋体" pitchFamily="2" charset="-122"/>
              </a:rPr>
              <a:t>本期发生额</a:t>
            </a:r>
            <a:r>
              <a:rPr lang="en-US" altLang="zh-CN" sz="1600" b="1" dirty="0">
                <a:solidFill>
                  <a:srgbClr val="C00000"/>
                </a:solidFill>
                <a:latin typeface="Arial" panose="020B0604020202020204" pitchFamily="34" charset="0"/>
                <a:ea typeface="宋体" pitchFamily="2" charset="-122"/>
              </a:rPr>
              <a:t>-</a:t>
            </a:r>
            <a:r>
              <a:rPr lang="zh-CN" altLang="en-US" sz="1600" b="1" dirty="0">
                <a:solidFill>
                  <a:srgbClr val="C00000"/>
                </a:solidFill>
                <a:latin typeface="Arial" panose="020B0604020202020204" pitchFamily="34" charset="0"/>
                <a:ea typeface="宋体" pitchFamily="2" charset="-122"/>
              </a:rPr>
              <a:t>本期调减额</a:t>
            </a:r>
          </a:p>
        </p:txBody>
      </p:sp>
      <p:sp>
        <p:nvSpPr>
          <p:cNvPr id="5" name="矩形 4"/>
          <p:cNvSpPr/>
          <p:nvPr/>
        </p:nvSpPr>
        <p:spPr>
          <a:xfrm>
            <a:off x="6000750" y="2297430"/>
            <a:ext cx="1209675" cy="320675"/>
          </a:xfrm>
          <a:prstGeom prst="rect">
            <a:avLst/>
          </a:prstGeom>
          <a:noFill/>
          <a:ln>
            <a:noFill/>
          </a:ln>
          <a:extLst>
            <a:ext uri="{909E8E84-426E-40DD-AFC4-6F175D3DCCD1}">
              <a14:hiddenFill xmlns:a14="http://schemas.microsoft.com/office/drawing/2010/main">
                <a:solidFill>
                  <a:srgbClr val="0070C0">
                    <a:alpha val="42000"/>
                  </a:srgbClr>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zh-CN" altLang="zh-CN" sz="1200" b="1" dirty="0">
              <a:ln w="19050">
                <a:solidFill>
                  <a:schemeClr val="tx1"/>
                </a:solidFill>
              </a:ln>
              <a:solidFill>
                <a:schemeClr val="bg2">
                  <a:lumMod val="10000"/>
                </a:schemeClr>
              </a:solidFill>
              <a:latin typeface="微软雅黑" panose="020B0503020204020204" pitchFamily="34" charset="-122"/>
              <a:ea typeface="微软雅黑" panose="020B0503020204020204" pitchFamily="34" charset="-122"/>
            </a:endParaRPr>
          </a:p>
        </p:txBody>
      </p:sp>
      <p:sp>
        <p:nvSpPr>
          <p:cNvPr id="7" name="Rectangle 6"/>
          <p:cNvSpPr/>
          <p:nvPr/>
        </p:nvSpPr>
        <p:spPr>
          <a:xfrm>
            <a:off x="5346700" y="2338705"/>
            <a:ext cx="1363980" cy="279400"/>
          </a:xfrm>
          <a:prstGeom prst="rect">
            <a:avLst/>
          </a:prstGeom>
          <a:noFill/>
          <a:ln w="28575" cap="flat" cmpd="sng">
            <a:solidFill>
              <a:srgbClr val="FF0000"/>
            </a:solidFill>
            <a:prstDash val="solid"/>
            <a:miter/>
            <a:headEnd type="none" w="med" len="med"/>
            <a:tailEnd type="none" w="med" len="med"/>
          </a:ln>
        </p:spPr>
        <p:txBody>
          <a:bodyPr wrap="none" anchor="ctr" anchorCtr="0"/>
          <a:lstStyle/>
          <a:p>
            <a:endParaRPr lang="zh-CN" altLang="en-US" dirty="0">
              <a:latin typeface="Arial" panose="020B0604020202020204" pitchFamily="34" charset="0"/>
              <a:ea typeface="宋体" pitchFamily="2" charset="-122"/>
            </a:endParaRPr>
          </a:p>
        </p:txBody>
      </p:sp>
      <p:sp>
        <p:nvSpPr>
          <p:cNvPr id="8" name="文本框 7"/>
          <p:cNvSpPr txBox="1"/>
          <p:nvPr/>
        </p:nvSpPr>
        <p:spPr>
          <a:xfrm>
            <a:off x="5034280" y="5746750"/>
            <a:ext cx="1676400" cy="460375"/>
          </a:xfrm>
          <a:prstGeom prst="rect">
            <a:avLst/>
          </a:prstGeom>
          <a:noFill/>
        </p:spPr>
        <p:txBody>
          <a:bodyPr wrap="square" rtlCol="0">
            <a:spAutoFit/>
          </a:bodyPr>
          <a:lstStyle/>
          <a:p>
            <a:r>
              <a:rPr lang="zh-CN" altLang="en-US" sz="2400" b="1">
                <a:latin typeface="微软雅黑" panose="020B0503020204020204" pitchFamily="34" charset="-122"/>
                <a:ea typeface="微软雅黑" panose="020B0503020204020204" pitchFamily="34" charset="-122"/>
              </a:rPr>
              <a:t>第一步</a:t>
            </a:r>
            <a:r>
              <a:rPr lang="zh-CN" altLang="en-US" sz="1600"/>
              <a:t>：</a:t>
            </a:r>
          </a:p>
        </p:txBody>
      </p:sp>
      <p:sp>
        <p:nvSpPr>
          <p:cNvPr id="11" name="文本框 10"/>
          <p:cNvSpPr txBox="1"/>
          <p:nvPr/>
        </p:nvSpPr>
        <p:spPr>
          <a:xfrm>
            <a:off x="6310630" y="4192270"/>
            <a:ext cx="4773295" cy="460375"/>
          </a:xfrm>
          <a:prstGeom prst="rect">
            <a:avLst/>
          </a:prstGeom>
          <a:noFill/>
        </p:spPr>
        <p:txBody>
          <a:bodyPr wrap="square" rtlCol="0">
            <a:spAutoFit/>
          </a:bodyPr>
          <a:lstStyle/>
          <a:p>
            <a:r>
              <a:rPr lang="zh-CN" altLang="en-US" sz="2400" b="1">
                <a:latin typeface="微软雅黑" panose="020B0503020204020204" pitchFamily="34" charset="-122"/>
                <a:ea typeface="微软雅黑" panose="020B0503020204020204" pitchFamily="34" charset="-122"/>
              </a:rPr>
              <a:t>第二步</a:t>
            </a:r>
            <a:r>
              <a:rPr lang="zh-CN" altLang="en-US" sz="1600"/>
              <a:t>：</a:t>
            </a:r>
            <a:r>
              <a:rPr lang="zh-CN" altLang="en-US" sz="2400" b="1">
                <a:latin typeface="微软雅黑" panose="020B0503020204020204" pitchFamily="34" charset="-122"/>
                <a:ea typeface="微软雅黑" panose="020B0503020204020204" pitchFamily="34" charset="-122"/>
              </a:rPr>
              <a:t>记得要把</a:t>
            </a:r>
            <a:r>
              <a:rPr lang="en-US" altLang="zh-CN" sz="2400" b="1">
                <a:latin typeface="微软雅黑" panose="020B0503020204020204" pitchFamily="34" charset="-122"/>
                <a:ea typeface="微软雅黑" panose="020B0503020204020204" pitchFamily="34" charset="-122"/>
              </a:rPr>
              <a:t>1-</a:t>
            </a:r>
            <a:r>
              <a:rPr lang="zh-CN" altLang="en-US" sz="2400" b="1">
                <a:latin typeface="微软雅黑" panose="020B0503020204020204" pitchFamily="34" charset="-122"/>
                <a:ea typeface="微软雅黑" panose="020B0503020204020204" pitchFamily="34" charset="-122"/>
              </a:rPr>
              <a:t>本期各月累加</a:t>
            </a:r>
          </a:p>
        </p:txBody>
      </p:sp>
    </p:spTree>
    <p:custDataLst>
      <p:tags r:id="rId1"/>
    </p:custData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圆角矩形 144"/>
          <p:cNvSpPr/>
          <p:nvPr/>
        </p:nvSpPr>
        <p:spPr>
          <a:xfrm>
            <a:off x="-635" y="929640"/>
            <a:ext cx="12192635" cy="474345"/>
          </a:xfrm>
          <a:prstGeom prst="roundRect">
            <a:avLst/>
          </a:prstGeom>
          <a:solidFill>
            <a:srgbClr val="256B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en-US" sz="2400" b="1" dirty="0">
                <a:solidFill>
                  <a:schemeClr val="bg1"/>
                </a:solidFill>
                <a:latin typeface="微软雅黑" panose="020B0503020204020204" pitchFamily="34" charset="-122"/>
                <a:ea typeface="微软雅黑" panose="020B0503020204020204" pitchFamily="34" charset="-122"/>
                <a:cs typeface="宋体" pitchFamily="2" charset="-122"/>
              </a:rPr>
              <a:t>3.</a:t>
            </a:r>
            <a:r>
              <a:rPr sz="2400" b="1" dirty="0">
                <a:solidFill>
                  <a:schemeClr val="bg1"/>
                </a:solidFill>
                <a:latin typeface="微软雅黑" panose="020B0503020204020204" pitchFamily="34" charset="-122"/>
                <a:ea typeface="微软雅黑" panose="020B0503020204020204" pitchFamily="34" charset="-122"/>
                <a:cs typeface="宋体" pitchFamily="2" charset="-122"/>
              </a:rPr>
              <a:t>应交增值税（本期贷方累计发生额</a:t>
            </a:r>
            <a:r>
              <a:rPr lang="zh-CN" altLang="en-US" sz="2400" b="1" dirty="0">
                <a:solidFill>
                  <a:schemeClr val="bg1"/>
                </a:solidFill>
                <a:latin typeface="微软雅黑" panose="020B0503020204020204" pitchFamily="34" charset="-122"/>
                <a:ea typeface="微软雅黑" panose="020B0503020204020204" pitchFamily="34" charset="-122"/>
                <a:cs typeface="宋体" pitchFamily="2" charset="-122"/>
              </a:rPr>
              <a:t>）</a:t>
            </a:r>
            <a:r>
              <a:rPr lang="en-US" altLang="zh-CN" sz="2400" b="1" dirty="0">
                <a:solidFill>
                  <a:schemeClr val="bg1"/>
                </a:solidFill>
                <a:latin typeface="微软雅黑" panose="020B0503020204020204" pitchFamily="34" charset="-122"/>
                <a:ea typeface="微软雅黑" panose="020B0503020204020204" pitchFamily="34" charset="-122"/>
                <a:cs typeface="宋体" pitchFamily="2" charset="-122"/>
              </a:rPr>
              <a:t>【1/</a:t>
            </a:r>
            <a:r>
              <a:rPr lang="en-US" altLang="zh-CN" sz="2400" b="1" dirty="0">
                <a:solidFill>
                  <a:schemeClr val="bg1"/>
                </a:solidFill>
                <a:latin typeface="微软雅黑" panose="020B0503020204020204" pitchFamily="34" charset="-122"/>
                <a:ea typeface="微软雅黑" panose="020B0503020204020204" pitchFamily="34" charset="-122"/>
                <a:cs typeface="宋体" pitchFamily="2" charset="-122"/>
                <a:sym typeface="+mn-ea"/>
              </a:rPr>
              <a:t>2/3</a:t>
            </a:r>
            <a:r>
              <a:rPr lang="zh-CN" altLang="en-US" sz="2400" b="1" dirty="0">
                <a:solidFill>
                  <a:schemeClr val="bg1"/>
                </a:solidFill>
                <a:latin typeface="微软雅黑" panose="020B0503020204020204" pitchFamily="34" charset="-122"/>
                <a:ea typeface="微软雅黑" panose="020B0503020204020204" pitchFamily="34" charset="-122"/>
                <a:cs typeface="宋体" pitchFamily="2" charset="-122"/>
                <a:sym typeface="+mn-ea"/>
              </a:rPr>
              <a:t>表</a:t>
            </a:r>
            <a:r>
              <a:rPr lang="en-US" altLang="zh-CN" sz="2400" b="1" dirty="0">
                <a:solidFill>
                  <a:schemeClr val="bg1"/>
                </a:solidFill>
                <a:latin typeface="微软雅黑" panose="020B0503020204020204" pitchFamily="34" charset="-122"/>
                <a:ea typeface="微软雅黑" panose="020B0503020204020204" pitchFamily="34" charset="-122"/>
                <a:cs typeface="宋体" pitchFamily="2" charset="-122"/>
              </a:rPr>
              <a:t>】</a:t>
            </a:r>
            <a:endParaRPr lang="zh-CN" altLang="en-US" sz="2400" b="1" dirty="0">
              <a:solidFill>
                <a:schemeClr val="bg1"/>
              </a:solidFill>
              <a:latin typeface="微软雅黑" panose="020B0503020204020204" pitchFamily="34" charset="-122"/>
              <a:ea typeface="微软雅黑" panose="020B0503020204020204" pitchFamily="34" charset="-122"/>
              <a:cs typeface="宋体" pitchFamily="2" charset="-122"/>
            </a:endParaRPr>
          </a:p>
        </p:txBody>
      </p:sp>
      <p:sp>
        <p:nvSpPr>
          <p:cNvPr id="3" name="文本框 2"/>
          <p:cNvSpPr txBox="1"/>
          <p:nvPr/>
        </p:nvSpPr>
        <p:spPr>
          <a:xfrm>
            <a:off x="307340" y="2240280"/>
            <a:ext cx="3741420" cy="1198880"/>
          </a:xfrm>
          <a:prstGeom prst="rect">
            <a:avLst/>
          </a:prstGeom>
          <a:solidFill>
            <a:srgbClr val="C00000"/>
          </a:solidFill>
          <a:ln>
            <a:no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2400" dirty="0">
                <a:ln>
                  <a:solidFill>
                    <a:schemeClr val="bg1"/>
                  </a:solidFill>
                </a:ln>
                <a:solidFill>
                  <a:schemeClr val="bg1"/>
                </a:solidFill>
                <a:latin typeface="Arial" panose="020B0604020202020204" pitchFamily="34" charset="0"/>
                <a:ea typeface="微软雅黑" panose="020B0503020204020204" pitchFamily="34" charset="-122"/>
                <a:sym typeface="Wingdings" panose="05000000000000000000" charset="0"/>
              </a:rPr>
              <a:t></a:t>
            </a:r>
            <a:r>
              <a:rPr lang="zh-CN" altLang="en-US" sz="2400" dirty="0">
                <a:ln>
                  <a:solidFill>
                    <a:schemeClr val="bg1"/>
                  </a:solidFill>
                </a:ln>
                <a:solidFill>
                  <a:schemeClr val="bg1"/>
                </a:solidFill>
                <a:latin typeface="Arial" panose="020B0604020202020204" pitchFamily="34" charset="0"/>
                <a:ea typeface="微软雅黑" panose="020B0503020204020204" pitchFamily="34" charset="-122"/>
                <a:sym typeface="Arial" panose="020B0604020202020204" pitchFamily="34" charset="0"/>
              </a:rPr>
              <a:t>小规模纳税人</a:t>
            </a:r>
          </a:p>
          <a:p>
            <a:pPr marL="0" marR="0" lvl="0" indent="0" algn="l" defTabSz="914400" rtl="0" eaLnBrk="1" fontAlgn="auto" latinLnBrk="0" hangingPunct="1">
              <a:lnSpc>
                <a:spcPct val="100000"/>
              </a:lnSpc>
              <a:spcBef>
                <a:spcPts val="0"/>
              </a:spcBef>
              <a:spcAft>
                <a:spcPts val="0"/>
              </a:spcAft>
              <a:buClrTx/>
              <a:buSzTx/>
              <a:buFontTx/>
              <a:buNone/>
              <a:defRPr/>
            </a:pPr>
            <a:r>
              <a:rPr lang="zh-CN" altLang="en-US" sz="2400" dirty="0">
                <a:ln>
                  <a:solidFill>
                    <a:schemeClr val="bg1"/>
                  </a:solidFill>
                </a:ln>
                <a:solidFill>
                  <a:schemeClr val="bg1"/>
                </a:solidFill>
                <a:latin typeface="Arial" panose="020B0604020202020204" pitchFamily="34" charset="0"/>
                <a:ea typeface="微软雅黑" panose="020B0503020204020204" pitchFamily="34" charset="-122"/>
                <a:sym typeface="Wingdings" panose="05000000000000000000" charset="0"/>
              </a:rPr>
              <a:t></a:t>
            </a:r>
            <a:r>
              <a:rPr lang="zh-CN" altLang="en-US" sz="2400" dirty="0">
                <a:ln>
                  <a:solidFill>
                    <a:schemeClr val="bg1"/>
                  </a:solidFill>
                </a:ln>
                <a:solidFill>
                  <a:schemeClr val="bg1"/>
                </a:solidFill>
                <a:latin typeface="Arial" panose="020B0604020202020204" pitchFamily="34" charset="0"/>
                <a:ea typeface="微软雅黑" panose="020B0503020204020204" pitchFamily="34" charset="-122"/>
                <a:sym typeface="Arial" panose="020B0604020202020204" pitchFamily="34" charset="0"/>
              </a:rPr>
              <a:t>选择简易征收的企业填报方法</a:t>
            </a:r>
          </a:p>
        </p:txBody>
      </p:sp>
      <p:sp>
        <p:nvSpPr>
          <p:cNvPr id="9" name="文本框 8"/>
          <p:cNvSpPr txBox="1"/>
          <p:nvPr/>
        </p:nvSpPr>
        <p:spPr>
          <a:xfrm>
            <a:off x="274320" y="4164965"/>
            <a:ext cx="3774440" cy="1938020"/>
          </a:xfrm>
          <a:prstGeom prst="rect">
            <a:avLst/>
          </a:prstGeom>
          <a:solidFill>
            <a:schemeClr val="bg2"/>
          </a:solidFill>
          <a:ln>
            <a:no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400" b="1" i="0" u="none" strike="noStrike" kern="1200" cap="none" spc="0" normalizeH="0" baseline="0" noProof="0" dirty="0">
                <a:ln>
                  <a:noFill/>
                </a:ln>
                <a:solidFill>
                  <a:srgbClr val="C00000"/>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填报方法：</a:t>
            </a:r>
          </a:p>
          <a:p>
            <a:pPr marL="0" marR="0" lvl="0" indent="0" algn="l" defTabSz="914400" rtl="0" eaLnBrk="1" fontAlgn="auto" latinLnBrk="0" hangingPunct="1">
              <a:lnSpc>
                <a:spcPct val="100000"/>
              </a:lnSpc>
              <a:spcBef>
                <a:spcPts val="0"/>
              </a:spcBef>
              <a:spcAft>
                <a:spcPts val="0"/>
              </a:spcAft>
              <a:buClrTx/>
              <a:buSzTx/>
              <a:buFontTx/>
              <a:buNone/>
              <a:defRPr/>
            </a:pPr>
            <a:r>
              <a:rPr lang="zh-CN" altLang="en-US" sz="2400" b="1" noProof="0" dirty="0">
                <a:ln>
                  <a:noFill/>
                </a:ln>
                <a:solidFill>
                  <a:srgbClr val="C00000"/>
                </a:solidFill>
                <a:effectLst/>
                <a:uLnTx/>
                <a:uFillTx/>
                <a:latin typeface="Arial" panose="020B0604020202020204" pitchFamily="34" charset="0"/>
                <a:ea typeface="微软雅黑" panose="020B0503020204020204" pitchFamily="34" charset="-122"/>
                <a:sym typeface="Arial" panose="020B0604020202020204" pitchFamily="34" charset="0"/>
              </a:rPr>
              <a:t>按照简易计税办法缴纳增值税</a:t>
            </a:r>
          </a:p>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400" b="1" i="0" u="none" strike="noStrike" kern="1200" cap="none" spc="0" normalizeH="0" baseline="0" noProof="0" dirty="0">
                <a:ln>
                  <a:noFill/>
                </a:ln>
                <a:solidFill>
                  <a:srgbClr val="C00000"/>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只有征收率，直接填写应纳税额合计数</a:t>
            </a:r>
          </a:p>
        </p:txBody>
      </p:sp>
      <p:pic>
        <p:nvPicPr>
          <p:cNvPr id="69633" name="图片 1" descr="7"/>
          <p:cNvPicPr>
            <a:picLocks noChangeAspect="1"/>
          </p:cNvPicPr>
          <p:nvPr/>
        </p:nvPicPr>
        <p:blipFill>
          <a:blip r:embed="rId4"/>
          <a:stretch>
            <a:fillRect/>
          </a:stretch>
        </p:blipFill>
        <p:spPr>
          <a:xfrm>
            <a:off x="4493260" y="1483360"/>
            <a:ext cx="7588250" cy="5189855"/>
          </a:xfrm>
          <a:prstGeom prst="rect">
            <a:avLst/>
          </a:prstGeom>
          <a:noFill/>
          <a:ln w="9525">
            <a:noFill/>
          </a:ln>
        </p:spPr>
      </p:pic>
    </p:spTree>
    <p:custDataLst>
      <p:tags r:id="rId1"/>
    </p:custData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圆角矩形 144"/>
          <p:cNvSpPr/>
          <p:nvPr/>
        </p:nvSpPr>
        <p:spPr>
          <a:xfrm>
            <a:off x="-635" y="929640"/>
            <a:ext cx="12192635" cy="474345"/>
          </a:xfrm>
          <a:prstGeom prst="roundRect">
            <a:avLst/>
          </a:prstGeom>
          <a:solidFill>
            <a:srgbClr val="256B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en-US" sz="2400" b="1" dirty="0">
                <a:solidFill>
                  <a:schemeClr val="bg1"/>
                </a:solidFill>
                <a:latin typeface="微软雅黑" panose="020B0503020204020204" pitchFamily="34" charset="-122"/>
                <a:ea typeface="微软雅黑" panose="020B0503020204020204" pitchFamily="34" charset="-122"/>
                <a:cs typeface="宋体" pitchFamily="2" charset="-122"/>
              </a:rPr>
              <a:t>3.</a:t>
            </a:r>
            <a:r>
              <a:rPr sz="2400" b="1" dirty="0">
                <a:solidFill>
                  <a:schemeClr val="bg1"/>
                </a:solidFill>
                <a:latin typeface="微软雅黑" panose="020B0503020204020204" pitchFamily="34" charset="-122"/>
                <a:ea typeface="微软雅黑" panose="020B0503020204020204" pitchFamily="34" charset="-122"/>
                <a:cs typeface="宋体" pitchFamily="2" charset="-122"/>
              </a:rPr>
              <a:t>应交增值税（本期贷方累计发生额）</a:t>
            </a:r>
            <a:r>
              <a:rPr lang="en-US" altLang="zh-CN" sz="2400" b="1" dirty="0">
                <a:solidFill>
                  <a:schemeClr val="bg1"/>
                </a:solidFill>
                <a:latin typeface="微软雅黑" panose="020B0503020204020204" pitchFamily="34" charset="-122"/>
                <a:ea typeface="微软雅黑" panose="020B0503020204020204" pitchFamily="34" charset="-122"/>
                <a:cs typeface="宋体" pitchFamily="2" charset="-122"/>
              </a:rPr>
              <a:t> 【1/</a:t>
            </a:r>
            <a:r>
              <a:rPr lang="en-US" altLang="zh-CN" sz="2400" b="1" dirty="0">
                <a:solidFill>
                  <a:schemeClr val="bg1"/>
                </a:solidFill>
                <a:latin typeface="微软雅黑" panose="020B0503020204020204" pitchFamily="34" charset="-122"/>
                <a:ea typeface="微软雅黑" panose="020B0503020204020204" pitchFamily="34" charset="-122"/>
                <a:cs typeface="宋体" pitchFamily="2" charset="-122"/>
                <a:sym typeface="+mn-ea"/>
              </a:rPr>
              <a:t>2/3</a:t>
            </a:r>
            <a:r>
              <a:rPr lang="zh-CN" altLang="en-US" sz="2400" b="1" dirty="0">
                <a:solidFill>
                  <a:schemeClr val="bg1"/>
                </a:solidFill>
                <a:latin typeface="微软雅黑" panose="020B0503020204020204" pitchFamily="34" charset="-122"/>
                <a:ea typeface="微软雅黑" panose="020B0503020204020204" pitchFamily="34" charset="-122"/>
                <a:cs typeface="宋体" pitchFamily="2" charset="-122"/>
                <a:sym typeface="+mn-ea"/>
              </a:rPr>
              <a:t>表</a:t>
            </a:r>
            <a:r>
              <a:rPr lang="en-US" altLang="zh-CN" sz="2400" b="1" dirty="0">
                <a:solidFill>
                  <a:schemeClr val="bg1"/>
                </a:solidFill>
                <a:latin typeface="微软雅黑" panose="020B0503020204020204" pitchFamily="34" charset="-122"/>
                <a:ea typeface="微软雅黑" panose="020B0503020204020204" pitchFamily="34" charset="-122"/>
                <a:cs typeface="宋体" pitchFamily="2" charset="-122"/>
              </a:rPr>
              <a:t>】</a:t>
            </a:r>
            <a:endParaRPr lang="zh-CN" altLang="en-US" sz="2400" b="1" dirty="0">
              <a:solidFill>
                <a:schemeClr val="bg1"/>
              </a:solidFill>
              <a:latin typeface="微软雅黑" panose="020B0503020204020204" pitchFamily="34" charset="-122"/>
              <a:ea typeface="微软雅黑" panose="020B0503020204020204" pitchFamily="34" charset="-122"/>
              <a:cs typeface="宋体" pitchFamily="2" charset="-122"/>
            </a:endParaRPr>
          </a:p>
        </p:txBody>
      </p:sp>
      <p:sp>
        <p:nvSpPr>
          <p:cNvPr id="3" name="文本框 2"/>
          <p:cNvSpPr txBox="1"/>
          <p:nvPr/>
        </p:nvSpPr>
        <p:spPr>
          <a:xfrm>
            <a:off x="4161790" y="1532890"/>
            <a:ext cx="3741420" cy="460375"/>
          </a:xfrm>
          <a:prstGeom prst="rect">
            <a:avLst/>
          </a:prstGeom>
          <a:solidFill>
            <a:srgbClr val="C00000"/>
          </a:solidFill>
          <a:ln>
            <a:no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2400" dirty="0">
                <a:ln>
                  <a:solidFill>
                    <a:schemeClr val="bg1"/>
                  </a:solidFill>
                </a:ln>
                <a:solidFill>
                  <a:schemeClr val="bg1"/>
                </a:solidFill>
                <a:latin typeface="Arial" panose="020B0604020202020204" pitchFamily="34" charset="0"/>
                <a:ea typeface="微软雅黑" panose="020B0503020204020204" pitchFamily="34" charset="-122"/>
                <a:sym typeface="Wingdings" panose="05000000000000000000" charset="0"/>
              </a:rPr>
              <a:t>应交增值税</a:t>
            </a:r>
            <a:r>
              <a:rPr lang="zh-CN" altLang="en-US" sz="2400" dirty="0">
                <a:ln>
                  <a:solidFill>
                    <a:schemeClr val="bg1"/>
                  </a:solidFill>
                </a:ln>
                <a:solidFill>
                  <a:schemeClr val="bg1"/>
                </a:solidFill>
                <a:latin typeface="Arial" panose="020B0604020202020204" pitchFamily="34" charset="0"/>
                <a:ea typeface="微软雅黑" panose="020B0503020204020204" pitchFamily="34" charset="-122"/>
                <a:sym typeface="Arial" panose="020B0604020202020204" pitchFamily="34" charset="0"/>
              </a:rPr>
              <a:t>统计台账</a:t>
            </a:r>
          </a:p>
        </p:txBody>
      </p:sp>
      <p:sp>
        <p:nvSpPr>
          <p:cNvPr id="9" name="文本框 8"/>
          <p:cNvSpPr txBox="1"/>
          <p:nvPr/>
        </p:nvSpPr>
        <p:spPr>
          <a:xfrm>
            <a:off x="1240155" y="2060575"/>
            <a:ext cx="3643630" cy="460375"/>
          </a:xfrm>
          <a:prstGeom prst="rect">
            <a:avLst/>
          </a:prstGeom>
          <a:solidFill>
            <a:schemeClr val="bg2"/>
          </a:solidFill>
          <a:ln>
            <a:no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400" b="1" i="0" u="none" strike="noStrike" kern="1200" cap="none" spc="0" normalizeH="0" baseline="0" noProof="0" dirty="0">
                <a:ln>
                  <a:noFill/>
                </a:ln>
                <a:solidFill>
                  <a:srgbClr val="C00000"/>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方法一：取会计科目</a:t>
            </a:r>
          </a:p>
        </p:txBody>
      </p:sp>
      <p:pic>
        <p:nvPicPr>
          <p:cNvPr id="73730" name="图片 3"/>
          <p:cNvPicPr>
            <a:picLocks noChangeAspect="1"/>
          </p:cNvPicPr>
          <p:nvPr/>
        </p:nvPicPr>
        <p:blipFill>
          <a:blip r:embed="rId4"/>
          <a:srcRect l="2564" t="3821"/>
          <a:stretch>
            <a:fillRect/>
          </a:stretch>
        </p:blipFill>
        <p:spPr>
          <a:xfrm>
            <a:off x="139700" y="2526665"/>
            <a:ext cx="5911215" cy="4341495"/>
          </a:xfrm>
          <a:prstGeom prst="rect">
            <a:avLst/>
          </a:prstGeom>
          <a:noFill/>
          <a:ln w="9525">
            <a:noFill/>
          </a:ln>
        </p:spPr>
      </p:pic>
      <p:sp>
        <p:nvSpPr>
          <p:cNvPr id="2" name="文本框 1"/>
          <p:cNvSpPr txBox="1"/>
          <p:nvPr/>
        </p:nvSpPr>
        <p:spPr>
          <a:xfrm>
            <a:off x="7167245" y="2060575"/>
            <a:ext cx="3604260" cy="460375"/>
          </a:xfrm>
          <a:prstGeom prst="rect">
            <a:avLst/>
          </a:prstGeom>
          <a:solidFill>
            <a:schemeClr val="bg2"/>
          </a:solidFill>
          <a:ln>
            <a:no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400" b="1" i="0" u="none" strike="noStrike" kern="1200" cap="none" spc="0" normalizeH="0" baseline="0" noProof="0" dirty="0">
                <a:ln>
                  <a:noFill/>
                </a:ln>
                <a:solidFill>
                  <a:srgbClr val="C00000"/>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方法二：取纳税申报表</a:t>
            </a:r>
          </a:p>
        </p:txBody>
      </p:sp>
      <p:graphicFrame>
        <p:nvGraphicFramePr>
          <p:cNvPr id="74753" name="对象 3"/>
          <p:cNvGraphicFramePr/>
          <p:nvPr/>
        </p:nvGraphicFramePr>
        <p:xfrm>
          <a:off x="6337300" y="2504440"/>
          <a:ext cx="5920740" cy="4354195"/>
        </p:xfrm>
        <a:graphic>
          <a:graphicData uri="http://schemas.openxmlformats.org/presentationml/2006/ole">
            <mc:AlternateContent xmlns:mc="http://schemas.openxmlformats.org/markup-compatibility/2006">
              <mc:Choice xmlns:v="urn:schemas-microsoft-com:vml" Requires="v">
                <p:oleObj r:id="rId5" imgW="11049000" imgH="3705225" progId="Paint.Picture">
                  <p:embed/>
                </p:oleObj>
              </mc:Choice>
              <mc:Fallback>
                <p:oleObj r:id="rId5" imgW="11049000" imgH="3705225" progId="Paint.Picture">
                  <p:embed/>
                  <p:pic>
                    <p:nvPicPr>
                      <p:cNvPr id="74753" name="对象 3"/>
                      <p:cNvPicPr/>
                      <p:nvPr/>
                    </p:nvPicPr>
                    <p:blipFill>
                      <a:blip r:embed="rId6"/>
                      <a:stretch>
                        <a:fillRect/>
                      </a:stretch>
                    </p:blipFill>
                    <p:spPr>
                      <a:xfrm>
                        <a:off x="6337300" y="2504440"/>
                        <a:ext cx="5920740" cy="4354195"/>
                      </a:xfrm>
                      <a:prstGeom prst="rect">
                        <a:avLst/>
                      </a:prstGeom>
                      <a:noFill/>
                      <a:ln w="38100">
                        <a:noFill/>
                        <a:miter/>
                      </a:ln>
                    </p:spPr>
                  </p:pic>
                </p:oleObj>
              </mc:Fallback>
            </mc:AlternateContent>
          </a:graphicData>
        </a:graphic>
      </p:graphicFrame>
    </p:spTree>
    <p:custDataLst>
      <p:tags r:id="rId1"/>
    </p:custData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圆角矩形 144"/>
          <p:cNvSpPr/>
          <p:nvPr/>
        </p:nvSpPr>
        <p:spPr>
          <a:xfrm>
            <a:off x="-635" y="929640"/>
            <a:ext cx="12192635" cy="474345"/>
          </a:xfrm>
          <a:prstGeom prst="roundRect">
            <a:avLst/>
          </a:prstGeom>
          <a:solidFill>
            <a:srgbClr val="256B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en-US" sz="2400" b="1" dirty="0">
                <a:solidFill>
                  <a:schemeClr val="bg1"/>
                </a:solidFill>
                <a:latin typeface="微软雅黑" panose="020B0503020204020204" pitchFamily="34" charset="-122"/>
                <a:ea typeface="微软雅黑" panose="020B0503020204020204" pitchFamily="34" charset="-122"/>
                <a:cs typeface="宋体" pitchFamily="2" charset="-122"/>
              </a:rPr>
              <a:t>3.</a:t>
            </a:r>
            <a:r>
              <a:rPr sz="2400" b="1" dirty="0">
                <a:solidFill>
                  <a:schemeClr val="bg1"/>
                </a:solidFill>
                <a:latin typeface="微软雅黑" panose="020B0503020204020204" pitchFamily="34" charset="-122"/>
                <a:ea typeface="微软雅黑" panose="020B0503020204020204" pitchFamily="34" charset="-122"/>
                <a:cs typeface="宋体" pitchFamily="2" charset="-122"/>
              </a:rPr>
              <a:t>应交增值税（本期贷方累计发生额）</a:t>
            </a:r>
            <a:r>
              <a:rPr lang="en-US" altLang="zh-CN" sz="2400" b="1" dirty="0">
                <a:solidFill>
                  <a:schemeClr val="bg1"/>
                </a:solidFill>
                <a:latin typeface="微软雅黑" panose="020B0503020204020204" pitchFamily="34" charset="-122"/>
                <a:ea typeface="微软雅黑" panose="020B0503020204020204" pitchFamily="34" charset="-122"/>
                <a:cs typeface="宋体" pitchFamily="2" charset="-122"/>
              </a:rPr>
              <a:t>【1/</a:t>
            </a:r>
            <a:r>
              <a:rPr lang="en-US" altLang="zh-CN" sz="2400" b="1" dirty="0">
                <a:solidFill>
                  <a:schemeClr val="bg1"/>
                </a:solidFill>
                <a:latin typeface="微软雅黑" panose="020B0503020204020204" pitchFamily="34" charset="-122"/>
                <a:ea typeface="微软雅黑" panose="020B0503020204020204" pitchFamily="34" charset="-122"/>
                <a:cs typeface="宋体" pitchFamily="2" charset="-122"/>
                <a:sym typeface="+mn-ea"/>
              </a:rPr>
              <a:t>2/3</a:t>
            </a:r>
            <a:r>
              <a:rPr lang="zh-CN" altLang="en-US" sz="2400" b="1" dirty="0">
                <a:solidFill>
                  <a:schemeClr val="bg1"/>
                </a:solidFill>
                <a:latin typeface="微软雅黑" panose="020B0503020204020204" pitchFamily="34" charset="-122"/>
                <a:ea typeface="微软雅黑" panose="020B0503020204020204" pitchFamily="34" charset="-122"/>
                <a:cs typeface="宋体" pitchFamily="2" charset="-122"/>
                <a:sym typeface="+mn-ea"/>
              </a:rPr>
              <a:t>表</a:t>
            </a:r>
            <a:r>
              <a:rPr lang="en-US" altLang="zh-CN" sz="2400" b="1" dirty="0">
                <a:solidFill>
                  <a:schemeClr val="bg1"/>
                </a:solidFill>
                <a:latin typeface="微软雅黑" panose="020B0503020204020204" pitchFamily="34" charset="-122"/>
                <a:ea typeface="微软雅黑" panose="020B0503020204020204" pitchFamily="34" charset="-122"/>
                <a:cs typeface="宋体" pitchFamily="2" charset="-122"/>
              </a:rPr>
              <a:t>】</a:t>
            </a:r>
            <a:endParaRPr lang="zh-CN" altLang="en-US" sz="2400" b="1" dirty="0">
              <a:solidFill>
                <a:schemeClr val="bg1"/>
              </a:solidFill>
              <a:latin typeface="微软雅黑" panose="020B0503020204020204" pitchFamily="34" charset="-122"/>
              <a:ea typeface="微软雅黑" panose="020B0503020204020204" pitchFamily="34" charset="-122"/>
              <a:cs typeface="宋体" pitchFamily="2" charset="-122"/>
            </a:endParaRPr>
          </a:p>
        </p:txBody>
      </p:sp>
      <p:sp>
        <p:nvSpPr>
          <p:cNvPr id="3" name="文本框 2"/>
          <p:cNvSpPr txBox="1"/>
          <p:nvPr/>
        </p:nvSpPr>
        <p:spPr>
          <a:xfrm>
            <a:off x="4161790" y="1532890"/>
            <a:ext cx="3741420" cy="398780"/>
          </a:xfrm>
          <a:prstGeom prst="rect">
            <a:avLst/>
          </a:prstGeom>
          <a:solidFill>
            <a:srgbClr val="C00000"/>
          </a:solidFill>
          <a:ln>
            <a:no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2000" dirty="0">
                <a:ln>
                  <a:solidFill>
                    <a:schemeClr val="bg1"/>
                  </a:solidFill>
                </a:ln>
                <a:solidFill>
                  <a:schemeClr val="bg1"/>
                </a:solidFill>
                <a:latin typeface="Arial" panose="020B0604020202020204" pitchFamily="34" charset="0"/>
                <a:ea typeface="微软雅黑" panose="020B0503020204020204" pitchFamily="34" charset="-122"/>
                <a:sym typeface="Wingdings" panose="05000000000000000000" charset="0"/>
              </a:rPr>
              <a:t>特殊情形处理</a:t>
            </a:r>
            <a:endParaRPr lang="zh-CN" altLang="en-US" sz="2000" dirty="0">
              <a:ln>
                <a:solidFill>
                  <a:schemeClr val="bg1"/>
                </a:solidFill>
              </a:ln>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9" name="文本框 8"/>
          <p:cNvSpPr txBox="1"/>
          <p:nvPr/>
        </p:nvSpPr>
        <p:spPr>
          <a:xfrm>
            <a:off x="1805305" y="2044700"/>
            <a:ext cx="8130540" cy="398780"/>
          </a:xfrm>
          <a:prstGeom prst="rect">
            <a:avLst/>
          </a:prstGeom>
          <a:solidFill>
            <a:schemeClr val="bg2"/>
          </a:solidFill>
          <a:ln>
            <a:no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000" b="1" i="0" u="none" strike="noStrike" kern="1200" cap="none" spc="0" normalizeH="0" baseline="0" noProof="0" dirty="0">
                <a:ln>
                  <a:noFill/>
                </a:ln>
                <a:solidFill>
                  <a:srgbClr val="C00000"/>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情形一：享受税收减免政策、不用缴纳增值税的小规模纳税人填报方法</a:t>
            </a:r>
          </a:p>
        </p:txBody>
      </p:sp>
      <p:sp>
        <p:nvSpPr>
          <p:cNvPr id="4" name="文本框 3"/>
          <p:cNvSpPr txBox="1"/>
          <p:nvPr/>
        </p:nvSpPr>
        <p:spPr>
          <a:xfrm>
            <a:off x="353695" y="2526665"/>
            <a:ext cx="11607800" cy="922020"/>
          </a:xfrm>
          <a:prstGeom prst="rect">
            <a:avLst/>
          </a:prstGeom>
          <a:solidFill>
            <a:schemeClr val="bg2"/>
          </a:solidFill>
          <a:ln>
            <a:no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b="1" i="0" u="none" strike="noStrike" kern="1200" cap="none" spc="0" normalizeH="0" baseline="0" noProof="0" dirty="0">
                <a:ln>
                  <a:noFill/>
                </a:ln>
                <a:solidFill>
                  <a:srgbClr val="181717"/>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 如果企业按方法一填报，按实际情况填报即可，即月度填报计提数，季度末允许冲回填零。</a:t>
            </a:r>
          </a:p>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b="1" i="0" u="none" strike="noStrike" kern="1200" cap="none" spc="0" normalizeH="0" baseline="0" noProof="0" dirty="0">
                <a:ln>
                  <a:noFill/>
                </a:ln>
                <a:solidFill>
                  <a:srgbClr val="181717"/>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 如果企业按方法二填报，按照增值税纳税申报表上实际数据填报即可，即填零，但需在澄清说明里写清楚具体原因（如下面举例中的说明）。</a:t>
            </a:r>
          </a:p>
        </p:txBody>
      </p:sp>
      <p:graphicFrame>
        <p:nvGraphicFramePr>
          <p:cNvPr id="70659" name="对象 7"/>
          <p:cNvGraphicFramePr/>
          <p:nvPr/>
        </p:nvGraphicFramePr>
        <p:xfrm>
          <a:off x="1449705" y="3830955"/>
          <a:ext cx="9171940" cy="2707640"/>
        </p:xfrm>
        <a:graphic>
          <a:graphicData uri="http://schemas.openxmlformats.org/presentationml/2006/ole">
            <mc:AlternateContent xmlns:mc="http://schemas.openxmlformats.org/markup-compatibility/2006">
              <mc:Choice xmlns:v="urn:schemas-microsoft-com:vml" Requires="v">
                <p:oleObj r:id="rId4" imgW="8734425" imgH="1981200" progId="Paint.Picture">
                  <p:embed/>
                </p:oleObj>
              </mc:Choice>
              <mc:Fallback>
                <p:oleObj r:id="rId4" imgW="8734425" imgH="1981200" progId="Paint.Picture">
                  <p:embed/>
                  <p:pic>
                    <p:nvPicPr>
                      <p:cNvPr id="70659" name="对象 7"/>
                      <p:cNvPicPr/>
                      <p:nvPr/>
                    </p:nvPicPr>
                    <p:blipFill>
                      <a:blip r:embed="rId5"/>
                      <a:stretch>
                        <a:fillRect/>
                      </a:stretch>
                    </p:blipFill>
                    <p:spPr>
                      <a:xfrm>
                        <a:off x="1449705" y="3830955"/>
                        <a:ext cx="9171940" cy="2707640"/>
                      </a:xfrm>
                      <a:prstGeom prst="rect">
                        <a:avLst/>
                      </a:prstGeom>
                      <a:noFill/>
                      <a:ln w="38100">
                        <a:noFill/>
                        <a:miter/>
                      </a:ln>
                    </p:spPr>
                  </p:pic>
                </p:oleObj>
              </mc:Fallback>
            </mc:AlternateContent>
          </a:graphicData>
        </a:graphic>
      </p:graphicFrame>
      <p:sp>
        <p:nvSpPr>
          <p:cNvPr id="10" name="圆角矩形 9"/>
          <p:cNvSpPr/>
          <p:nvPr/>
        </p:nvSpPr>
        <p:spPr>
          <a:xfrm>
            <a:off x="8472170" y="4822190"/>
            <a:ext cx="2149475" cy="1578610"/>
          </a:xfrm>
          <a:prstGeom prst="roundRect">
            <a:avLst/>
          </a:prstGeom>
          <a:noFill/>
          <a:ln>
            <a:solidFill>
              <a:srgbClr val="FF0000"/>
            </a:solid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rgbClr val="FB1536">
                  <a:alpha val="0"/>
                </a:srgbClr>
              </a:solidFill>
              <a:effectLst/>
              <a:uLnTx/>
              <a:uFillTx/>
              <a:latin typeface="+mn-lt"/>
              <a:ea typeface="+mn-ea"/>
              <a:cs typeface="+mn-cs"/>
            </a:endParaRPr>
          </a:p>
        </p:txBody>
      </p:sp>
      <p:sp>
        <p:nvSpPr>
          <p:cNvPr id="71" name="文本框 70"/>
          <p:cNvSpPr txBox="1"/>
          <p:nvPr/>
        </p:nvSpPr>
        <p:spPr>
          <a:xfrm>
            <a:off x="5027939" y="3493621"/>
            <a:ext cx="1824827" cy="337185"/>
          </a:xfrm>
          <a:prstGeom prst="rect">
            <a:avLst/>
          </a:prstGeom>
          <a:solidFill>
            <a:srgbClr val="E3CCCC"/>
          </a:solidFill>
          <a:ln>
            <a:no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600" b="1" i="0" u="none" strike="noStrike" kern="1200" cap="none" spc="0" normalizeH="0" baseline="0" noProof="0" dirty="0">
                <a:ln>
                  <a:noFill/>
                </a:ln>
                <a:solidFill>
                  <a:srgbClr val="181717"/>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企业实例：</a:t>
            </a:r>
          </a:p>
        </p:txBody>
      </p:sp>
    </p:spTree>
    <p:custDataLst>
      <p:tags r:id="rId1"/>
    </p:custData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9" name="图片 17"/>
          <p:cNvPicPr>
            <a:picLocks noChangeAspect="1"/>
          </p:cNvPicPr>
          <p:nvPr/>
        </p:nvPicPr>
        <p:blipFill>
          <a:blip r:embed="rId2"/>
          <a:stretch>
            <a:fillRect/>
          </a:stretch>
        </p:blipFill>
        <p:spPr>
          <a:xfrm>
            <a:off x="8610600" y="0"/>
            <a:ext cx="3581400" cy="1006475"/>
          </a:xfrm>
          <a:prstGeom prst="rect">
            <a:avLst/>
          </a:prstGeom>
          <a:noFill/>
          <a:ln w="9525">
            <a:noFill/>
          </a:ln>
        </p:spPr>
      </p:pic>
      <p:sp>
        <p:nvSpPr>
          <p:cNvPr id="25" name="矩形 24"/>
          <p:cNvSpPr/>
          <p:nvPr/>
        </p:nvSpPr>
        <p:spPr>
          <a:xfrm>
            <a:off x="0" y="6724650"/>
            <a:ext cx="12192000" cy="133350"/>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pic>
        <p:nvPicPr>
          <p:cNvPr id="7" name="图片 6" descr="五经普LOGO透明底（长）"/>
          <p:cNvPicPr>
            <a:picLocks noChangeAspect="1"/>
          </p:cNvPicPr>
          <p:nvPr/>
        </p:nvPicPr>
        <p:blipFill>
          <a:blip r:embed="rId3" cstate="print"/>
          <a:srcRect r="77058"/>
          <a:stretch>
            <a:fillRect/>
          </a:stretch>
        </p:blipFill>
        <p:spPr>
          <a:xfrm>
            <a:off x="-76200" y="-225425"/>
            <a:ext cx="847725" cy="1155065"/>
          </a:xfrm>
          <a:prstGeom prst="rect">
            <a:avLst/>
          </a:prstGeom>
        </p:spPr>
      </p:pic>
      <p:cxnSp>
        <p:nvCxnSpPr>
          <p:cNvPr id="8" name="直接连接符 7"/>
          <p:cNvCxnSpPr/>
          <p:nvPr/>
        </p:nvCxnSpPr>
        <p:spPr>
          <a:xfrm>
            <a:off x="0" y="696913"/>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sp>
        <p:nvSpPr>
          <p:cNvPr id="2" name="文本框 62"/>
          <p:cNvSpPr txBox="1"/>
          <p:nvPr/>
        </p:nvSpPr>
        <p:spPr>
          <a:xfrm>
            <a:off x="2783632" y="2758917"/>
            <a:ext cx="8749665" cy="583565"/>
          </a:xfrm>
          <a:prstGeom prst="rect">
            <a:avLst/>
          </a:prstGeom>
          <a:noFill/>
          <a:ln w="9525">
            <a:noFill/>
          </a:ln>
        </p:spPr>
        <p:txBody>
          <a:bodyPr wrap="square" anchor="t" anchorCtr="0">
            <a:spAutoFit/>
          </a:bodyPr>
          <a:lstStyle/>
          <a:p>
            <a:pPr algn="just"/>
            <a:r>
              <a:rPr lang="zh-CN" altLang="en-US" sz="3200" b="1" dirty="0">
                <a:solidFill>
                  <a:srgbClr val="4B649F"/>
                </a:solidFill>
                <a:latin typeface="Arial" panose="020B0604020202020204" pitchFamily="34" charset="0"/>
                <a:ea typeface="微软雅黑" panose="020B0503020204020204" pitchFamily="34" charset="-122"/>
              </a:rPr>
              <a:t>一、</a:t>
            </a:r>
            <a:r>
              <a:rPr lang="en-US" altLang="zh-CN" sz="3200" b="1" dirty="0">
                <a:solidFill>
                  <a:srgbClr val="4B649F"/>
                </a:solidFill>
                <a:latin typeface="Arial" panose="020B0604020202020204" pitchFamily="34" charset="0"/>
                <a:ea typeface="微软雅黑" panose="020B0503020204020204" pitchFamily="34" charset="-122"/>
              </a:rPr>
              <a:t> 2023</a:t>
            </a:r>
            <a:r>
              <a:rPr lang="zh-CN" altLang="en-US" sz="3200" b="1" dirty="0">
                <a:solidFill>
                  <a:srgbClr val="4B649F"/>
                </a:solidFill>
                <a:latin typeface="Arial" panose="020B0604020202020204" pitchFamily="34" charset="0"/>
                <a:ea typeface="微软雅黑" panose="020B0503020204020204" pitchFamily="34" charset="-122"/>
              </a:rPr>
              <a:t>年</a:t>
            </a:r>
            <a:r>
              <a:rPr lang="en-US" altLang="zh-CN" sz="3200" b="1" dirty="0">
                <a:solidFill>
                  <a:srgbClr val="4B649F"/>
                </a:solidFill>
                <a:latin typeface="Arial" panose="020B0604020202020204" pitchFamily="34" charset="0"/>
                <a:ea typeface="微软雅黑" panose="020B0503020204020204" pitchFamily="34" charset="-122"/>
              </a:rPr>
              <a:t>12</a:t>
            </a:r>
            <a:r>
              <a:rPr lang="zh-CN" altLang="en-US" sz="3200" b="1" dirty="0">
                <a:solidFill>
                  <a:srgbClr val="4B649F"/>
                </a:solidFill>
                <a:latin typeface="Arial" panose="020B0604020202020204" pitchFamily="34" charset="0"/>
                <a:ea typeface="微软雅黑" panose="020B0503020204020204" pitchFamily="34" charset="-122"/>
              </a:rPr>
              <a:t>月定报财务状况</a:t>
            </a:r>
          </a:p>
        </p:txBody>
      </p:sp>
      <p:sp>
        <p:nvSpPr>
          <p:cNvPr id="6" name="灯片编号占位符 5"/>
          <p:cNvSpPr>
            <a:spLocks noGrp="1"/>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t>3</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圆角矩形 144"/>
          <p:cNvSpPr/>
          <p:nvPr/>
        </p:nvSpPr>
        <p:spPr>
          <a:xfrm>
            <a:off x="-635" y="929640"/>
            <a:ext cx="12192635" cy="474345"/>
          </a:xfrm>
          <a:prstGeom prst="roundRect">
            <a:avLst/>
          </a:prstGeom>
          <a:solidFill>
            <a:srgbClr val="256B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en-US" sz="2400" b="1" dirty="0">
                <a:solidFill>
                  <a:schemeClr val="bg1"/>
                </a:solidFill>
                <a:latin typeface="微软雅黑" panose="020B0503020204020204" pitchFamily="34" charset="-122"/>
                <a:ea typeface="微软雅黑" panose="020B0503020204020204" pitchFamily="34" charset="-122"/>
                <a:cs typeface="宋体" pitchFamily="2" charset="-122"/>
              </a:rPr>
              <a:t>3.</a:t>
            </a:r>
            <a:r>
              <a:rPr sz="2400" b="1" dirty="0">
                <a:solidFill>
                  <a:schemeClr val="bg1"/>
                </a:solidFill>
                <a:latin typeface="微软雅黑" panose="020B0503020204020204" pitchFamily="34" charset="-122"/>
                <a:ea typeface="微软雅黑" panose="020B0503020204020204" pitchFamily="34" charset="-122"/>
                <a:cs typeface="宋体" pitchFamily="2" charset="-122"/>
              </a:rPr>
              <a:t>应交增值税（本期贷方累计发生额）</a:t>
            </a:r>
            <a:r>
              <a:rPr lang="en-US" altLang="zh-CN" sz="2400" b="1" dirty="0">
                <a:solidFill>
                  <a:schemeClr val="bg1"/>
                </a:solidFill>
                <a:latin typeface="微软雅黑" panose="020B0503020204020204" pitchFamily="34" charset="-122"/>
                <a:ea typeface="微软雅黑" panose="020B0503020204020204" pitchFamily="34" charset="-122"/>
                <a:cs typeface="宋体" pitchFamily="2" charset="-122"/>
              </a:rPr>
              <a:t>【1/</a:t>
            </a:r>
            <a:r>
              <a:rPr lang="en-US" altLang="zh-CN" sz="2400" b="1" dirty="0">
                <a:solidFill>
                  <a:schemeClr val="bg1"/>
                </a:solidFill>
                <a:latin typeface="微软雅黑" panose="020B0503020204020204" pitchFamily="34" charset="-122"/>
                <a:ea typeface="微软雅黑" panose="020B0503020204020204" pitchFamily="34" charset="-122"/>
                <a:cs typeface="宋体" pitchFamily="2" charset="-122"/>
                <a:sym typeface="+mn-ea"/>
              </a:rPr>
              <a:t>2/3</a:t>
            </a:r>
            <a:r>
              <a:rPr lang="zh-CN" altLang="en-US" sz="2400" b="1" dirty="0">
                <a:solidFill>
                  <a:schemeClr val="bg1"/>
                </a:solidFill>
                <a:latin typeface="微软雅黑" panose="020B0503020204020204" pitchFamily="34" charset="-122"/>
                <a:ea typeface="微软雅黑" panose="020B0503020204020204" pitchFamily="34" charset="-122"/>
                <a:cs typeface="宋体" pitchFamily="2" charset="-122"/>
                <a:sym typeface="+mn-ea"/>
              </a:rPr>
              <a:t>表</a:t>
            </a:r>
            <a:r>
              <a:rPr lang="en-US" altLang="zh-CN" sz="2400" b="1" dirty="0">
                <a:solidFill>
                  <a:schemeClr val="bg1"/>
                </a:solidFill>
                <a:latin typeface="微软雅黑" panose="020B0503020204020204" pitchFamily="34" charset="-122"/>
                <a:ea typeface="微软雅黑" panose="020B0503020204020204" pitchFamily="34" charset="-122"/>
                <a:cs typeface="宋体" pitchFamily="2" charset="-122"/>
              </a:rPr>
              <a:t>】</a:t>
            </a:r>
            <a:endParaRPr lang="zh-CN" altLang="en-US" sz="2400" b="1" dirty="0">
              <a:solidFill>
                <a:schemeClr val="bg1"/>
              </a:solidFill>
              <a:latin typeface="微软雅黑" panose="020B0503020204020204" pitchFamily="34" charset="-122"/>
              <a:ea typeface="微软雅黑" panose="020B0503020204020204" pitchFamily="34" charset="-122"/>
              <a:cs typeface="宋体" pitchFamily="2" charset="-122"/>
            </a:endParaRPr>
          </a:p>
        </p:txBody>
      </p:sp>
      <p:sp>
        <p:nvSpPr>
          <p:cNvPr id="3" name="文本框 2"/>
          <p:cNvSpPr txBox="1"/>
          <p:nvPr/>
        </p:nvSpPr>
        <p:spPr>
          <a:xfrm>
            <a:off x="4161790" y="1532890"/>
            <a:ext cx="3741420" cy="460375"/>
          </a:xfrm>
          <a:prstGeom prst="rect">
            <a:avLst/>
          </a:prstGeom>
          <a:solidFill>
            <a:srgbClr val="C00000"/>
          </a:solidFill>
          <a:ln>
            <a:no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2400" dirty="0">
                <a:ln>
                  <a:solidFill>
                    <a:schemeClr val="bg1"/>
                  </a:solidFill>
                </a:ln>
                <a:solidFill>
                  <a:schemeClr val="bg1"/>
                </a:solidFill>
                <a:latin typeface="Arial" panose="020B0604020202020204" pitchFamily="34" charset="0"/>
                <a:ea typeface="微软雅黑" panose="020B0503020204020204" pitchFamily="34" charset="-122"/>
                <a:sym typeface="Wingdings" panose="05000000000000000000" charset="0"/>
              </a:rPr>
              <a:t>特殊情形处理</a:t>
            </a:r>
          </a:p>
        </p:txBody>
      </p:sp>
      <p:sp>
        <p:nvSpPr>
          <p:cNvPr id="9" name="文本框 8"/>
          <p:cNvSpPr txBox="1"/>
          <p:nvPr/>
        </p:nvSpPr>
        <p:spPr>
          <a:xfrm>
            <a:off x="2904490" y="2154555"/>
            <a:ext cx="6680835" cy="460375"/>
          </a:xfrm>
          <a:prstGeom prst="rect">
            <a:avLst/>
          </a:prstGeom>
          <a:solidFill>
            <a:schemeClr val="bg2"/>
          </a:solidFill>
          <a:ln>
            <a:no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1" i="0" u="none" strike="noStrike" kern="1200" cap="none" spc="0" normalizeH="0" baseline="0" noProof="0" dirty="0">
                <a:ln>
                  <a:noFill/>
                </a:ln>
                <a:solidFill>
                  <a:srgbClr val="C00000"/>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情形二：企业代缴的应纳税额填报方法</a:t>
            </a:r>
          </a:p>
        </p:txBody>
      </p:sp>
      <p:sp>
        <p:nvSpPr>
          <p:cNvPr id="4" name="文本框 3"/>
          <p:cNvSpPr txBox="1"/>
          <p:nvPr/>
        </p:nvSpPr>
        <p:spPr>
          <a:xfrm>
            <a:off x="189865" y="2837815"/>
            <a:ext cx="11809095" cy="460375"/>
          </a:xfrm>
          <a:prstGeom prst="rect">
            <a:avLst/>
          </a:prstGeom>
          <a:solidFill>
            <a:schemeClr val="bg2"/>
          </a:solidFill>
          <a:ln>
            <a:no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400" b="1" i="0" u="none" strike="noStrike" kern="1200" cap="none" spc="0" normalizeH="0" baseline="0" noProof="0" dirty="0">
                <a:ln>
                  <a:noFill/>
                </a:ln>
                <a:solidFill>
                  <a:srgbClr val="181717"/>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 应当包含本单位及下属分公司按简易计税办法计算的应纳税额，代缴的也不要漏填</a:t>
            </a:r>
            <a:r>
              <a:rPr kumimoji="0" lang="zh-CN" altLang="en-US" sz="2000" b="1" i="0" u="none" strike="noStrike" kern="1200" cap="none" spc="0" normalizeH="0" baseline="0" noProof="0" dirty="0">
                <a:ln>
                  <a:noFill/>
                </a:ln>
                <a:solidFill>
                  <a:srgbClr val="181717"/>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a:t>
            </a:r>
          </a:p>
        </p:txBody>
      </p:sp>
      <p:sp>
        <p:nvSpPr>
          <p:cNvPr id="71" name="文本框 70"/>
          <p:cNvSpPr txBox="1"/>
          <p:nvPr/>
        </p:nvSpPr>
        <p:spPr>
          <a:xfrm>
            <a:off x="190500" y="3909695"/>
            <a:ext cx="11697335" cy="1568450"/>
          </a:xfrm>
          <a:prstGeom prst="rect">
            <a:avLst/>
          </a:prstGeom>
          <a:solidFill>
            <a:srgbClr val="E3CCCC"/>
          </a:solidFill>
          <a:ln>
            <a:noFill/>
          </a:ln>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defRPr/>
            </a:pPr>
            <a:r>
              <a:rPr kumimoji="0" lang="zh-CN" altLang="en-US" sz="2400" b="1" i="0" u="none" strike="noStrike" kern="1200" cap="none" spc="0" normalizeH="0" baseline="0" noProof="0" dirty="0">
                <a:ln>
                  <a:noFill/>
                </a:ln>
                <a:solidFill>
                  <a:srgbClr val="181717"/>
                </a:solidFill>
                <a:effectLst/>
                <a:uLnTx/>
                <a:uFillTx/>
                <a:latin typeface="Arial" panose="020B0604020202020204" pitchFamily="34" charset="0"/>
                <a:ea typeface="微软雅黑" panose="020B0503020204020204" pitchFamily="34" charset="-122"/>
                <a:cs typeface="+mn-cs"/>
                <a:sym typeface="Wingdings" panose="05000000000000000000" charset="0"/>
              </a:rPr>
              <a:t></a:t>
            </a:r>
            <a:r>
              <a:rPr kumimoji="0" lang="zh-CN" altLang="en-US" sz="2400" b="1" i="0" u="none" strike="noStrike" kern="1200" cap="none" spc="0" normalizeH="0" baseline="0" noProof="0" dirty="0">
                <a:ln>
                  <a:noFill/>
                </a:ln>
                <a:solidFill>
                  <a:srgbClr val="181717"/>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私募基金管理人公司旗下的契约型基金无法缴纳增值税，由管理人公司代缴，一般计算在增值税纳税申报表上 “简易计税办法计算的应纳税额”。</a:t>
            </a:r>
          </a:p>
          <a:p>
            <a:pPr marL="0" marR="0" lvl="0" indent="0" algn="just" defTabSz="914400" rtl="0" eaLnBrk="1" fontAlgn="auto" latinLnBrk="0" hangingPunct="1">
              <a:lnSpc>
                <a:spcPct val="100000"/>
              </a:lnSpc>
              <a:spcBef>
                <a:spcPts val="0"/>
              </a:spcBef>
              <a:spcAft>
                <a:spcPts val="0"/>
              </a:spcAft>
              <a:buClrTx/>
              <a:buSzTx/>
              <a:buFontTx/>
              <a:buNone/>
              <a:defRPr/>
            </a:pPr>
            <a:endParaRPr kumimoji="0" lang="zh-CN" altLang="en-US" sz="2400" b="1" i="0" u="none" strike="noStrike" kern="1200" cap="none" spc="0" normalizeH="0" baseline="0" noProof="0" dirty="0">
              <a:ln>
                <a:noFill/>
              </a:ln>
              <a:solidFill>
                <a:srgbClr val="181717"/>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a:p>
            <a:pPr marL="0" marR="0" lvl="0" indent="0" algn="just" defTabSz="914400" rtl="0" eaLnBrk="1" fontAlgn="auto" latinLnBrk="0" hangingPunct="1">
              <a:lnSpc>
                <a:spcPct val="100000"/>
              </a:lnSpc>
              <a:spcBef>
                <a:spcPts val="0"/>
              </a:spcBef>
              <a:spcAft>
                <a:spcPts val="0"/>
              </a:spcAft>
              <a:buClrTx/>
              <a:buSzTx/>
              <a:buFontTx/>
              <a:buNone/>
              <a:defRPr/>
            </a:pPr>
            <a:r>
              <a:rPr lang="zh-CN" altLang="en-US" sz="2400" b="1" noProof="0" dirty="0">
                <a:ln>
                  <a:noFill/>
                </a:ln>
                <a:solidFill>
                  <a:srgbClr val="181717"/>
                </a:solidFill>
                <a:effectLst/>
                <a:uLnTx/>
                <a:uFillTx/>
                <a:latin typeface="Arial" panose="020B0604020202020204" pitchFamily="34" charset="0"/>
                <a:ea typeface="微软雅黑" panose="020B0503020204020204" pitchFamily="34" charset="-122"/>
                <a:sym typeface="Wingdings" panose="05000000000000000000" charset="0"/>
              </a:rPr>
              <a:t></a:t>
            </a:r>
            <a:r>
              <a:rPr kumimoji="0" lang="zh-CN" altLang="en-US" sz="2400" b="1" i="0" u="none" strike="noStrike" kern="1200" cap="none" spc="0" normalizeH="0" baseline="0" noProof="0" dirty="0">
                <a:ln>
                  <a:noFill/>
                </a:ln>
                <a:solidFill>
                  <a:srgbClr val="181717"/>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外资再保险公司也有可能出现给境外母公司代缴的增值税未填报的情况。</a:t>
            </a:r>
          </a:p>
        </p:txBody>
      </p:sp>
    </p:spTree>
    <p:custDataLst>
      <p:tags r:id="rId1"/>
    </p:custData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9" name="图片 17"/>
          <p:cNvPicPr>
            <a:picLocks noChangeAspect="1"/>
          </p:cNvPicPr>
          <p:nvPr/>
        </p:nvPicPr>
        <p:blipFill>
          <a:blip r:embed="rId2"/>
          <a:stretch>
            <a:fillRect/>
          </a:stretch>
        </p:blipFill>
        <p:spPr>
          <a:xfrm>
            <a:off x="8610600" y="0"/>
            <a:ext cx="3581400" cy="1006475"/>
          </a:xfrm>
          <a:prstGeom prst="rect">
            <a:avLst/>
          </a:prstGeom>
          <a:noFill/>
          <a:ln w="9525">
            <a:noFill/>
          </a:ln>
        </p:spPr>
      </p:pic>
      <p:sp>
        <p:nvSpPr>
          <p:cNvPr id="25" name="矩形 24"/>
          <p:cNvSpPr/>
          <p:nvPr/>
        </p:nvSpPr>
        <p:spPr>
          <a:xfrm>
            <a:off x="0" y="6724650"/>
            <a:ext cx="12192000" cy="133350"/>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pic>
        <p:nvPicPr>
          <p:cNvPr id="7" name="图片 6" descr="五经普LOGO透明底（长）"/>
          <p:cNvPicPr>
            <a:picLocks noChangeAspect="1"/>
          </p:cNvPicPr>
          <p:nvPr/>
        </p:nvPicPr>
        <p:blipFill>
          <a:blip r:embed="rId3" cstate="print"/>
          <a:srcRect r="77058"/>
          <a:stretch>
            <a:fillRect/>
          </a:stretch>
        </p:blipFill>
        <p:spPr>
          <a:xfrm>
            <a:off x="-76200" y="-225425"/>
            <a:ext cx="847725" cy="1155065"/>
          </a:xfrm>
          <a:prstGeom prst="rect">
            <a:avLst/>
          </a:prstGeom>
        </p:spPr>
      </p:pic>
      <p:cxnSp>
        <p:nvCxnSpPr>
          <p:cNvPr id="8" name="直接连接符 7"/>
          <p:cNvCxnSpPr/>
          <p:nvPr/>
        </p:nvCxnSpPr>
        <p:spPr>
          <a:xfrm>
            <a:off x="0" y="696913"/>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sp>
        <p:nvSpPr>
          <p:cNvPr id="6" name="灯片编号占位符 5"/>
          <p:cNvSpPr>
            <a:spLocks noGrp="1"/>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t>31</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32" name="圆角矩形 144">
            <a:extLst>
              <a:ext uri="{FF2B5EF4-FFF2-40B4-BE49-F238E27FC236}">
                <a16:creationId xmlns:a16="http://schemas.microsoft.com/office/drawing/2014/main" id="{AD695BD5-00AA-1FEA-0F06-889AD4113D0D}"/>
              </a:ext>
            </a:extLst>
          </p:cNvPr>
          <p:cNvSpPr/>
          <p:nvPr/>
        </p:nvSpPr>
        <p:spPr>
          <a:xfrm>
            <a:off x="771524" y="119063"/>
            <a:ext cx="11420475" cy="462915"/>
          </a:xfrm>
          <a:prstGeom prst="roundRect">
            <a:avLst/>
          </a:prstGeom>
          <a:solidFill>
            <a:srgbClr val="256B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en-US" altLang="zh-CN" sz="2400" b="1" dirty="0">
                <a:solidFill>
                  <a:schemeClr val="bg1"/>
                </a:solidFill>
                <a:latin typeface="微软雅黑" panose="020B0503020204020204" pitchFamily="34" charset="-122"/>
                <a:ea typeface="微软雅黑" panose="020B0503020204020204" pitchFamily="34" charset="-122"/>
                <a:cs typeface="宋体" pitchFamily="2" charset="-122"/>
              </a:rPr>
              <a:t>2023</a:t>
            </a:r>
            <a:r>
              <a:rPr lang="zh-CN" altLang="en-US" sz="2400" b="1" dirty="0">
                <a:solidFill>
                  <a:schemeClr val="bg1"/>
                </a:solidFill>
                <a:latin typeface="微软雅黑" panose="020B0503020204020204" pitchFamily="34" charset="-122"/>
                <a:ea typeface="微软雅黑" panose="020B0503020204020204" pitchFamily="34" charset="-122"/>
                <a:cs typeface="宋体" pitchFamily="2" charset="-122"/>
              </a:rPr>
              <a:t>年</a:t>
            </a:r>
            <a:r>
              <a:rPr lang="en-US" altLang="zh-CN" sz="2400" b="1" dirty="0">
                <a:solidFill>
                  <a:schemeClr val="bg1"/>
                </a:solidFill>
                <a:latin typeface="微软雅黑" panose="020B0503020204020204" pitchFamily="34" charset="-122"/>
                <a:ea typeface="微软雅黑" panose="020B0503020204020204" pitchFamily="34" charset="-122"/>
                <a:cs typeface="宋体" pitchFamily="2" charset="-122"/>
              </a:rPr>
              <a:t>12</a:t>
            </a:r>
            <a:r>
              <a:rPr lang="zh-CN" altLang="en-US" sz="2400" b="1" dirty="0">
                <a:solidFill>
                  <a:schemeClr val="bg1"/>
                </a:solidFill>
                <a:latin typeface="微软雅黑" panose="020B0503020204020204" pitchFamily="34" charset="-122"/>
                <a:ea typeface="微软雅黑" panose="020B0503020204020204" pitchFamily="34" charset="-122"/>
                <a:cs typeface="宋体" pitchFamily="2" charset="-122"/>
              </a:rPr>
              <a:t>月定报财务状况</a:t>
            </a:r>
          </a:p>
        </p:txBody>
      </p:sp>
      <p:sp>
        <p:nvSpPr>
          <p:cNvPr id="28" name="圆角矩形 144">
            <a:extLst>
              <a:ext uri="{FF2B5EF4-FFF2-40B4-BE49-F238E27FC236}">
                <a16:creationId xmlns:a16="http://schemas.microsoft.com/office/drawing/2014/main" id="{65F0CE8E-C240-7DAD-ACDF-D0DE454580F6}"/>
              </a:ext>
            </a:extLst>
          </p:cNvPr>
          <p:cNvSpPr/>
          <p:nvPr/>
        </p:nvSpPr>
        <p:spPr>
          <a:xfrm>
            <a:off x="32528" y="797560"/>
            <a:ext cx="12184377" cy="462915"/>
          </a:xfrm>
          <a:prstGeom prst="roundRect">
            <a:avLst/>
          </a:prstGeom>
          <a:solidFill>
            <a:srgbClr val="256B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sz="2400" b="1" dirty="0">
                <a:solidFill>
                  <a:schemeClr val="bg1"/>
                </a:solidFill>
                <a:latin typeface="微软雅黑" panose="020B0503020204020204" pitchFamily="34" charset="-122"/>
                <a:ea typeface="微软雅黑" panose="020B0503020204020204" pitchFamily="34" charset="-122"/>
                <a:cs typeface="宋体" pitchFamily="2" charset="-122"/>
              </a:rPr>
              <a:t>人工成本及其他资料部分</a:t>
            </a:r>
          </a:p>
        </p:txBody>
      </p:sp>
      <p:sp>
        <p:nvSpPr>
          <p:cNvPr id="3" name="圆角矩形 144">
            <a:extLst>
              <a:ext uri="{FF2B5EF4-FFF2-40B4-BE49-F238E27FC236}">
                <a16:creationId xmlns:a16="http://schemas.microsoft.com/office/drawing/2014/main" id="{2B04798E-6CF8-AE8D-4C4D-481620698112}"/>
              </a:ext>
            </a:extLst>
          </p:cNvPr>
          <p:cNvSpPr/>
          <p:nvPr/>
        </p:nvSpPr>
        <p:spPr>
          <a:xfrm>
            <a:off x="46542" y="1343978"/>
            <a:ext cx="12192635" cy="474345"/>
          </a:xfrm>
          <a:prstGeom prst="roundRect">
            <a:avLst/>
          </a:prstGeom>
          <a:solidFill>
            <a:srgbClr val="256B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en-US" sz="2400" b="1" dirty="0">
                <a:solidFill>
                  <a:schemeClr val="bg1"/>
                </a:solidFill>
                <a:latin typeface="微软雅黑" panose="020B0503020204020204" pitchFamily="34" charset="-122"/>
                <a:ea typeface="微软雅黑" panose="020B0503020204020204" pitchFamily="34" charset="-122"/>
                <a:cs typeface="宋体" pitchFamily="2" charset="-122"/>
              </a:rPr>
              <a:t>4.</a:t>
            </a:r>
            <a:r>
              <a:rPr sz="2400" b="1" dirty="0">
                <a:solidFill>
                  <a:schemeClr val="bg1"/>
                </a:solidFill>
                <a:latin typeface="微软雅黑" panose="020B0503020204020204" pitchFamily="34" charset="-122"/>
                <a:ea typeface="微软雅黑" panose="020B0503020204020204" pitchFamily="34" charset="-122"/>
                <a:cs typeface="宋体" pitchFamily="2" charset="-122"/>
              </a:rPr>
              <a:t>从业人员平均人数</a:t>
            </a:r>
            <a:r>
              <a:rPr lang="en-US" altLang="zh-CN" sz="2400" b="1" dirty="0">
                <a:solidFill>
                  <a:schemeClr val="bg1"/>
                </a:solidFill>
                <a:latin typeface="微软雅黑" panose="020B0503020204020204" pitchFamily="34" charset="-122"/>
                <a:ea typeface="微软雅黑" panose="020B0503020204020204" pitchFamily="34" charset="-122"/>
                <a:cs typeface="宋体" pitchFamily="2" charset="-122"/>
              </a:rPr>
              <a:t>【1/</a:t>
            </a:r>
            <a:r>
              <a:rPr lang="en-US" altLang="zh-CN" sz="2400" b="1" dirty="0">
                <a:solidFill>
                  <a:schemeClr val="bg1"/>
                </a:solidFill>
                <a:latin typeface="微软雅黑" panose="020B0503020204020204" pitchFamily="34" charset="-122"/>
                <a:ea typeface="微软雅黑" panose="020B0503020204020204" pitchFamily="34" charset="-122"/>
                <a:cs typeface="宋体" pitchFamily="2" charset="-122"/>
                <a:sym typeface="+mn-ea"/>
              </a:rPr>
              <a:t>2/3/4</a:t>
            </a:r>
            <a:r>
              <a:rPr lang="zh-CN" altLang="en-US" sz="2400" b="1" dirty="0">
                <a:solidFill>
                  <a:schemeClr val="bg1"/>
                </a:solidFill>
                <a:latin typeface="微软雅黑" panose="020B0503020204020204" pitchFamily="34" charset="-122"/>
                <a:ea typeface="微软雅黑" panose="020B0503020204020204" pitchFamily="34" charset="-122"/>
                <a:cs typeface="宋体" pitchFamily="2" charset="-122"/>
                <a:sym typeface="+mn-ea"/>
              </a:rPr>
              <a:t>表</a:t>
            </a:r>
            <a:r>
              <a:rPr lang="en-US" altLang="zh-CN" sz="2400" b="1" dirty="0">
                <a:solidFill>
                  <a:schemeClr val="bg1"/>
                </a:solidFill>
                <a:latin typeface="微软雅黑" panose="020B0503020204020204" pitchFamily="34" charset="-122"/>
                <a:ea typeface="微软雅黑" panose="020B0503020204020204" pitchFamily="34" charset="-122"/>
                <a:cs typeface="宋体" pitchFamily="2" charset="-122"/>
              </a:rPr>
              <a:t>】</a:t>
            </a:r>
            <a:endParaRPr lang="zh-CN" altLang="en-US" sz="2400" b="1" dirty="0">
              <a:solidFill>
                <a:schemeClr val="bg1"/>
              </a:solidFill>
              <a:latin typeface="微软雅黑" panose="020B0503020204020204" pitchFamily="34" charset="-122"/>
              <a:ea typeface="微软雅黑" panose="020B0503020204020204" pitchFamily="34" charset="-122"/>
              <a:cs typeface="宋体" pitchFamily="2" charset="-122"/>
            </a:endParaRPr>
          </a:p>
        </p:txBody>
      </p:sp>
      <p:sp>
        <p:nvSpPr>
          <p:cNvPr id="4" name="文本框 3">
            <a:extLst>
              <a:ext uri="{FF2B5EF4-FFF2-40B4-BE49-F238E27FC236}">
                <a16:creationId xmlns:a16="http://schemas.microsoft.com/office/drawing/2014/main" id="{3C78DFE9-7739-0D1B-C600-88A83044F76F}"/>
              </a:ext>
            </a:extLst>
          </p:cNvPr>
          <p:cNvSpPr txBox="1"/>
          <p:nvPr/>
        </p:nvSpPr>
        <p:spPr>
          <a:xfrm>
            <a:off x="3298378" y="1798956"/>
            <a:ext cx="5688965" cy="398780"/>
          </a:xfrm>
          <a:prstGeom prst="rect">
            <a:avLst/>
          </a:prstGeom>
          <a:solidFill>
            <a:srgbClr val="C00000"/>
          </a:solidFill>
          <a:ln>
            <a:no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2000" dirty="0">
                <a:ln>
                  <a:solidFill>
                    <a:schemeClr val="bg1"/>
                  </a:solidFill>
                </a:ln>
                <a:solidFill>
                  <a:schemeClr val="bg1"/>
                </a:solidFill>
                <a:latin typeface="Arial" panose="020B0604020202020204" pitchFamily="34" charset="0"/>
                <a:ea typeface="微软雅黑" panose="020B0503020204020204" pitchFamily="34" charset="-122"/>
                <a:sym typeface="Arial" panose="020B0604020202020204" pitchFamily="34" charset="0"/>
              </a:rPr>
              <a:t>从业人员统计口径</a:t>
            </a:r>
          </a:p>
        </p:txBody>
      </p:sp>
      <p:sp>
        <p:nvSpPr>
          <p:cNvPr id="5" name="文本框 4">
            <a:extLst>
              <a:ext uri="{FF2B5EF4-FFF2-40B4-BE49-F238E27FC236}">
                <a16:creationId xmlns:a16="http://schemas.microsoft.com/office/drawing/2014/main" id="{7406B21A-BD69-A36A-F8EB-CDD3A1A80F93}"/>
              </a:ext>
            </a:extLst>
          </p:cNvPr>
          <p:cNvSpPr txBox="1"/>
          <p:nvPr/>
        </p:nvSpPr>
        <p:spPr>
          <a:xfrm>
            <a:off x="840744" y="5335271"/>
            <a:ext cx="11341735" cy="337185"/>
          </a:xfrm>
          <a:prstGeom prst="rect">
            <a:avLst/>
          </a:prstGeom>
          <a:solidFill>
            <a:schemeClr val="bg2"/>
          </a:solidFill>
          <a:ln>
            <a:no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600" b="1" i="0" u="none" strike="noStrike" kern="1200" cap="none" spc="0" normalizeH="0" baseline="0" noProof="0" dirty="0">
                <a:ln>
                  <a:noFill/>
                </a:ln>
                <a:solidFill>
                  <a:srgbClr val="181717"/>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离开本单位仍保留劳动关系，并定期领取生活费的人员</a:t>
            </a:r>
          </a:p>
        </p:txBody>
      </p:sp>
      <p:sp>
        <p:nvSpPr>
          <p:cNvPr id="9" name="文本框 8">
            <a:extLst>
              <a:ext uri="{FF2B5EF4-FFF2-40B4-BE49-F238E27FC236}">
                <a16:creationId xmlns:a16="http://schemas.microsoft.com/office/drawing/2014/main" id="{41DB84D2-9738-FDDC-D510-46B4871A24C0}"/>
              </a:ext>
            </a:extLst>
          </p:cNvPr>
          <p:cNvSpPr txBox="1"/>
          <p:nvPr/>
        </p:nvSpPr>
        <p:spPr>
          <a:xfrm>
            <a:off x="840109" y="5791201"/>
            <a:ext cx="11342370" cy="337185"/>
          </a:xfrm>
          <a:prstGeom prst="rect">
            <a:avLst/>
          </a:prstGeom>
          <a:solidFill>
            <a:schemeClr val="bg2"/>
          </a:solidFill>
          <a:ln>
            <a:no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600" b="1" i="0" u="none" strike="noStrike" kern="1200" cap="none" spc="0" normalizeH="0" baseline="0" noProof="0" dirty="0">
                <a:ln>
                  <a:noFill/>
                </a:ln>
                <a:solidFill>
                  <a:srgbClr val="181717"/>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在本单位实习的各类在校学生</a:t>
            </a:r>
          </a:p>
        </p:txBody>
      </p:sp>
      <p:sp>
        <p:nvSpPr>
          <p:cNvPr id="10" name="文本框 9">
            <a:extLst>
              <a:ext uri="{FF2B5EF4-FFF2-40B4-BE49-F238E27FC236}">
                <a16:creationId xmlns:a16="http://schemas.microsoft.com/office/drawing/2014/main" id="{EE312B22-A93D-462D-68C8-466C02A73F13}"/>
              </a:ext>
            </a:extLst>
          </p:cNvPr>
          <p:cNvSpPr txBox="1"/>
          <p:nvPr/>
        </p:nvSpPr>
        <p:spPr>
          <a:xfrm>
            <a:off x="840426" y="6242051"/>
            <a:ext cx="11341735" cy="337185"/>
          </a:xfrm>
          <a:prstGeom prst="rect">
            <a:avLst/>
          </a:prstGeom>
          <a:solidFill>
            <a:schemeClr val="bg2"/>
          </a:solidFill>
          <a:ln>
            <a:no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600" b="1" i="0" u="none" strike="noStrike" kern="1200" cap="none" spc="0" normalizeH="0" baseline="0" noProof="0" dirty="0">
                <a:ln>
                  <a:noFill/>
                </a:ln>
                <a:solidFill>
                  <a:srgbClr val="181717"/>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本单位因劳务外包而使用的人员（保洁、保安、食堂等）</a:t>
            </a:r>
          </a:p>
        </p:txBody>
      </p:sp>
      <p:sp>
        <p:nvSpPr>
          <p:cNvPr id="11" name="文本框 10">
            <a:extLst>
              <a:ext uri="{FF2B5EF4-FFF2-40B4-BE49-F238E27FC236}">
                <a16:creationId xmlns:a16="http://schemas.microsoft.com/office/drawing/2014/main" id="{C42B3DEC-36FB-C246-9907-CA9B4156F5AF}"/>
              </a:ext>
            </a:extLst>
          </p:cNvPr>
          <p:cNvSpPr txBox="1"/>
          <p:nvPr/>
        </p:nvSpPr>
        <p:spPr>
          <a:xfrm>
            <a:off x="224323" y="2265046"/>
            <a:ext cx="461665" cy="2985135"/>
          </a:xfrm>
          <a:prstGeom prst="rect">
            <a:avLst/>
          </a:prstGeom>
          <a:solidFill>
            <a:srgbClr val="E3CCCC"/>
          </a:solidFill>
        </p:spPr>
        <p:txBody>
          <a:bodyPr vert="eaVert" wrap="square" rtlCol="0">
            <a:spAutoFit/>
          </a:bodyPr>
          <a:lstStyle/>
          <a:p>
            <a:pPr algn="ctr"/>
            <a:r>
              <a:rPr lang="zh-CN" altLang="en-US" b="1" dirty="0">
                <a:solidFill>
                  <a:srgbClr val="C00000"/>
                </a:solidFill>
                <a:latin typeface="微软雅黑" panose="020B0503020204020204" pitchFamily="34" charset="-122"/>
                <a:ea typeface="微软雅黑" panose="020B0503020204020204" pitchFamily="34" charset="-122"/>
              </a:rPr>
              <a:t>包括：</a:t>
            </a:r>
          </a:p>
        </p:txBody>
      </p:sp>
      <p:sp>
        <p:nvSpPr>
          <p:cNvPr id="12" name="文本框 11">
            <a:extLst>
              <a:ext uri="{FF2B5EF4-FFF2-40B4-BE49-F238E27FC236}">
                <a16:creationId xmlns:a16="http://schemas.microsoft.com/office/drawing/2014/main" id="{7D45D8ED-742B-7655-CFB6-69E9285A101A}"/>
              </a:ext>
            </a:extLst>
          </p:cNvPr>
          <p:cNvSpPr txBox="1"/>
          <p:nvPr/>
        </p:nvSpPr>
        <p:spPr>
          <a:xfrm>
            <a:off x="247660" y="5327334"/>
            <a:ext cx="459740" cy="1249045"/>
          </a:xfrm>
          <a:prstGeom prst="rect">
            <a:avLst/>
          </a:prstGeom>
          <a:solidFill>
            <a:schemeClr val="bg2"/>
          </a:solidFill>
        </p:spPr>
        <p:txBody>
          <a:bodyPr vert="eaVert" wrap="square" rtlCol="0">
            <a:spAutoFit/>
          </a:bodyPr>
          <a:lstStyle/>
          <a:p>
            <a:pPr algn="ctr"/>
            <a:r>
              <a:rPr lang="zh-CN" altLang="en-US" b="1" dirty="0">
                <a:solidFill>
                  <a:srgbClr val="181717"/>
                </a:solidFill>
                <a:latin typeface="微软雅黑" panose="020B0503020204020204" pitchFamily="34" charset="-122"/>
                <a:ea typeface="微软雅黑" panose="020B0503020204020204" pitchFamily="34" charset="-122"/>
              </a:rPr>
              <a:t>不包括：</a:t>
            </a:r>
          </a:p>
        </p:txBody>
      </p:sp>
      <p:sp>
        <p:nvSpPr>
          <p:cNvPr id="13" name="文本框 12">
            <a:extLst>
              <a:ext uri="{FF2B5EF4-FFF2-40B4-BE49-F238E27FC236}">
                <a16:creationId xmlns:a16="http://schemas.microsoft.com/office/drawing/2014/main" id="{4DF18B3E-C2CB-AFE4-0C05-079192586BEB}"/>
              </a:ext>
            </a:extLst>
          </p:cNvPr>
          <p:cNvSpPr txBox="1"/>
          <p:nvPr/>
        </p:nvSpPr>
        <p:spPr>
          <a:xfrm>
            <a:off x="866963" y="2265046"/>
            <a:ext cx="11238230" cy="1322070"/>
          </a:xfrm>
          <a:prstGeom prst="rect">
            <a:avLst/>
          </a:prstGeom>
          <a:solidFill>
            <a:srgbClr val="E3CCCC"/>
          </a:solidFill>
          <a:ln>
            <a:no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1600" b="1" noProof="0" dirty="0">
                <a:ln>
                  <a:noFill/>
                </a:ln>
                <a:solidFill>
                  <a:srgbClr val="C00000"/>
                </a:solidFill>
                <a:effectLst/>
                <a:uLnTx/>
                <a:uFillTx/>
                <a:latin typeface="Arial" panose="020B0604020202020204" pitchFamily="34" charset="0"/>
                <a:ea typeface="微软雅黑" panose="020B0503020204020204" pitchFamily="34" charset="-122"/>
                <a:sym typeface="Wingdings" panose="05000000000000000000" charset="0"/>
              </a:rPr>
              <a:t></a:t>
            </a:r>
            <a:r>
              <a:rPr kumimoji="0" lang="zh-CN" altLang="en-US" sz="1600" b="1" i="0" u="none" strike="noStrike" kern="1200" cap="none" spc="0" normalizeH="0" baseline="0" noProof="0" dirty="0">
                <a:ln>
                  <a:noFill/>
                </a:ln>
                <a:solidFill>
                  <a:srgbClr val="C00000"/>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在岗职工：</a:t>
            </a:r>
            <a:r>
              <a:rPr lang="zh-CN" altLang="en-US" sz="1600" b="1" dirty="0">
                <a:ln>
                  <a:noFill/>
                </a:ln>
                <a:solidFill>
                  <a:schemeClr val="bg1"/>
                </a:solidFill>
                <a:effectLst/>
                <a:uLnTx/>
                <a:uFillTx/>
                <a:latin typeface="微软雅黑" panose="020B0503020204020204" pitchFamily="34" charset="-122"/>
                <a:ea typeface="微软雅黑" panose="020B0503020204020204" pitchFamily="34" charset="-122"/>
                <a:sym typeface="黑体" panose="02010609060101010101" charset="-122"/>
              </a:rPr>
              <a:t>谁发工资谁统计</a:t>
            </a:r>
            <a:endParaRPr kumimoji="0" lang="zh-CN" altLang="en-US" sz="1600" b="0" i="0" u="none" strike="noStrike" kern="1200" cap="none" spc="0" normalizeH="0" baseline="0" noProof="1">
              <a:ln>
                <a:noFill/>
              </a:ln>
              <a:solidFill>
                <a:schemeClr val="lt1"/>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600" b="1" i="0" u="none" strike="noStrike" kern="1200" cap="none" spc="0" normalizeH="0" baseline="0" noProof="0" dirty="0">
                <a:ln>
                  <a:noFill/>
                </a:ln>
                <a:solidFill>
                  <a:srgbClr val="181717"/>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指在本单位工作且与本单位签订劳动合同，并由单位支付各项工资和社会保险、住房公积金的人员，以及上述人员中由于学习、病伤、产假等原因暂未工作仍由单位支付工资的人员。</a:t>
            </a:r>
          </a:p>
          <a:p>
            <a:pPr marL="0" marR="0" lvl="0" indent="0" algn="l" defTabSz="914400" rtl="0" eaLnBrk="1" fontAlgn="auto" latinLnBrk="0" hangingPunct="1">
              <a:lnSpc>
                <a:spcPct val="100000"/>
              </a:lnSpc>
              <a:spcBef>
                <a:spcPts val="0"/>
              </a:spcBef>
              <a:spcAft>
                <a:spcPts val="0"/>
              </a:spcAft>
              <a:buClrTx/>
              <a:buSzTx/>
              <a:buFontTx/>
              <a:buNone/>
              <a:defRPr/>
            </a:pPr>
            <a:r>
              <a:rPr lang="zh-CN" altLang="en-US" sz="1600" b="1" noProof="0" dirty="0">
                <a:ln>
                  <a:noFill/>
                </a:ln>
                <a:solidFill>
                  <a:srgbClr val="181717"/>
                </a:solidFill>
                <a:effectLst/>
                <a:uLnTx/>
                <a:uFillTx/>
                <a:latin typeface="Arial" panose="020B0604020202020204" pitchFamily="34" charset="0"/>
                <a:ea typeface="微软雅黑" panose="020B0503020204020204" pitchFamily="34" charset="-122"/>
                <a:sym typeface="Wingdings" panose="05000000000000000000" charset="0"/>
              </a:rPr>
              <a:t></a:t>
            </a:r>
            <a:r>
              <a:rPr kumimoji="0" lang="zh-CN" altLang="en-US" sz="1600" b="1" i="0" u="none" strike="noStrike" kern="1200" cap="none" spc="0" normalizeH="0" baseline="0" noProof="0" dirty="0">
                <a:ln>
                  <a:noFill/>
                </a:ln>
                <a:solidFill>
                  <a:srgbClr val="181717"/>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应订立劳动合同而未订立劳动合同人员。</a:t>
            </a:r>
            <a:r>
              <a:rPr kumimoji="0" lang="en-US" altLang="zh-CN" sz="1600" b="1" i="0" u="none" strike="noStrike" kern="1200" cap="none" spc="0" normalizeH="0" baseline="0" noProof="0" dirty="0">
                <a:ln>
                  <a:noFill/>
                </a:ln>
                <a:solidFill>
                  <a:srgbClr val="181717"/>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                                       </a:t>
            </a:r>
            <a:r>
              <a:rPr lang="zh-CN" altLang="en-US" sz="1600" b="1" noProof="0" dirty="0">
                <a:ln>
                  <a:noFill/>
                </a:ln>
                <a:solidFill>
                  <a:srgbClr val="181717"/>
                </a:solidFill>
                <a:effectLst/>
                <a:uLnTx/>
                <a:uFillTx/>
                <a:latin typeface="Arial" panose="020B0604020202020204" pitchFamily="34" charset="0"/>
                <a:ea typeface="微软雅黑" panose="020B0503020204020204" pitchFamily="34" charset="-122"/>
                <a:sym typeface="Wingdings" panose="05000000000000000000" charset="0"/>
              </a:rPr>
              <a:t></a:t>
            </a:r>
            <a:r>
              <a:rPr kumimoji="0" lang="zh-CN" altLang="en-US" sz="1600" b="1" i="0" u="none" strike="noStrike" kern="1200" cap="none" spc="0" normalizeH="0" baseline="0" noProof="0" dirty="0">
                <a:ln>
                  <a:noFill/>
                </a:ln>
                <a:solidFill>
                  <a:srgbClr val="181717"/>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试用期（见习期）的人员。</a:t>
            </a:r>
          </a:p>
          <a:p>
            <a:pPr marL="0" marR="0" lvl="0" indent="0" algn="l" defTabSz="914400" rtl="0" eaLnBrk="1" fontAlgn="auto" latinLnBrk="0" hangingPunct="1">
              <a:lnSpc>
                <a:spcPct val="100000"/>
              </a:lnSpc>
              <a:spcBef>
                <a:spcPts val="0"/>
              </a:spcBef>
              <a:spcAft>
                <a:spcPts val="0"/>
              </a:spcAft>
              <a:buClrTx/>
              <a:buSzTx/>
              <a:buFontTx/>
              <a:buNone/>
              <a:defRPr/>
            </a:pPr>
            <a:r>
              <a:rPr lang="zh-CN" altLang="en-US" sz="1600" b="1" noProof="0" dirty="0">
                <a:ln>
                  <a:noFill/>
                </a:ln>
                <a:solidFill>
                  <a:srgbClr val="181717"/>
                </a:solidFill>
                <a:effectLst/>
                <a:uLnTx/>
                <a:uFillTx/>
                <a:latin typeface="Arial" panose="020B0604020202020204" pitchFamily="34" charset="0"/>
                <a:ea typeface="微软雅黑" panose="020B0503020204020204" pitchFamily="34" charset="-122"/>
                <a:sym typeface="Wingdings" panose="05000000000000000000" charset="0"/>
              </a:rPr>
              <a:t></a:t>
            </a:r>
            <a:r>
              <a:rPr lang="zh-CN" altLang="en-US" sz="1600" b="1" noProof="0" dirty="0">
                <a:ln>
                  <a:noFill/>
                </a:ln>
                <a:solidFill>
                  <a:srgbClr val="181717"/>
                </a:solidFill>
                <a:effectLst/>
                <a:uLnTx/>
                <a:uFillTx/>
                <a:latin typeface="Arial" panose="020B0604020202020204" pitchFamily="34" charset="0"/>
                <a:ea typeface="微软雅黑" panose="020B0503020204020204" pitchFamily="34" charset="-122"/>
                <a:sym typeface="黑体" panose="02010609060101010101" charset="-122"/>
              </a:rPr>
              <a:t>编制外招用的人员。</a:t>
            </a:r>
            <a:r>
              <a:rPr lang="en-US" altLang="zh-CN" sz="1600" b="1" noProof="0" dirty="0">
                <a:ln>
                  <a:noFill/>
                </a:ln>
                <a:solidFill>
                  <a:srgbClr val="181717"/>
                </a:solidFill>
                <a:effectLst/>
                <a:uLnTx/>
                <a:uFillTx/>
                <a:latin typeface="Arial" panose="020B0604020202020204" pitchFamily="34" charset="0"/>
                <a:ea typeface="微软雅黑" panose="020B0503020204020204" pitchFamily="34" charset="-122"/>
                <a:sym typeface="黑体" panose="02010609060101010101" charset="-122"/>
              </a:rPr>
              <a:t>                                                                       </a:t>
            </a:r>
            <a:r>
              <a:rPr lang="zh-CN" altLang="en-US" sz="1600" b="1" noProof="0" dirty="0">
                <a:ln>
                  <a:noFill/>
                </a:ln>
                <a:solidFill>
                  <a:srgbClr val="181717"/>
                </a:solidFill>
                <a:effectLst/>
                <a:uLnTx/>
                <a:uFillTx/>
                <a:latin typeface="Arial" panose="020B0604020202020204" pitchFamily="34" charset="0"/>
                <a:ea typeface="微软雅黑" panose="020B0503020204020204" pitchFamily="34" charset="-122"/>
                <a:sym typeface="Wingdings" panose="05000000000000000000" charset="0"/>
              </a:rPr>
              <a:t></a:t>
            </a:r>
            <a:r>
              <a:rPr kumimoji="0" lang="zh-CN" altLang="en-US" sz="1600" b="1" i="0" u="none" strike="noStrike" kern="1200" cap="none" spc="0" normalizeH="0" baseline="0" noProof="0" dirty="0">
                <a:ln>
                  <a:noFill/>
                </a:ln>
                <a:solidFill>
                  <a:srgbClr val="181717"/>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派往外单位工作，但工资仍由本单位发放的人员。</a:t>
            </a:r>
          </a:p>
        </p:txBody>
      </p:sp>
      <p:sp>
        <p:nvSpPr>
          <p:cNvPr id="14" name="文本框 13">
            <a:extLst>
              <a:ext uri="{FF2B5EF4-FFF2-40B4-BE49-F238E27FC236}">
                <a16:creationId xmlns:a16="http://schemas.microsoft.com/office/drawing/2014/main" id="{B38D2A5B-8DDE-EF3C-C85D-A667D03A4030}"/>
              </a:ext>
            </a:extLst>
          </p:cNvPr>
          <p:cNvSpPr txBox="1"/>
          <p:nvPr/>
        </p:nvSpPr>
        <p:spPr>
          <a:xfrm>
            <a:off x="866963" y="3587116"/>
            <a:ext cx="11238230" cy="829945"/>
          </a:xfrm>
          <a:prstGeom prst="rect">
            <a:avLst/>
          </a:prstGeom>
          <a:solidFill>
            <a:srgbClr val="E3CCCC"/>
          </a:solidFill>
          <a:ln>
            <a:no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1600" b="1" noProof="0" dirty="0">
                <a:ln>
                  <a:noFill/>
                </a:ln>
                <a:solidFill>
                  <a:srgbClr val="C00000"/>
                </a:solidFill>
                <a:effectLst/>
                <a:uLnTx/>
                <a:uFillTx/>
                <a:latin typeface="Arial" panose="020B0604020202020204" pitchFamily="34" charset="0"/>
                <a:ea typeface="微软雅黑" panose="020B0503020204020204" pitchFamily="34" charset="-122"/>
                <a:sym typeface="Wingdings" panose="05000000000000000000" charset="0"/>
              </a:rPr>
              <a:t></a:t>
            </a:r>
            <a:r>
              <a:rPr kumimoji="0" lang="zh-CN" altLang="en-US" sz="1600" b="1" i="0" u="none" strike="noStrike" kern="1200" cap="none" spc="0" normalizeH="0" baseline="0" noProof="0" dirty="0">
                <a:ln>
                  <a:noFill/>
                </a:ln>
                <a:solidFill>
                  <a:srgbClr val="C00000"/>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劳务派遣人员：</a:t>
            </a:r>
            <a:r>
              <a:rPr lang="zh-CN" altLang="en-US" sz="1600" b="1" dirty="0">
                <a:ln>
                  <a:noFill/>
                </a:ln>
                <a:solidFill>
                  <a:schemeClr val="bg1"/>
                </a:solidFill>
                <a:effectLst/>
                <a:uLnTx/>
                <a:uFillTx/>
                <a:latin typeface="微软雅黑" panose="020B0503020204020204" pitchFamily="34" charset="-122"/>
                <a:ea typeface="微软雅黑" panose="020B0503020204020204" pitchFamily="34" charset="-122"/>
                <a:sym typeface="黑体" panose="02010609060101010101" charset="-122"/>
              </a:rPr>
              <a:t>谁使用谁统计</a:t>
            </a:r>
            <a:endParaRPr lang="zh-CN" altLang="en-US" sz="1600" b="1" dirty="0">
              <a:ln>
                <a:noFill/>
              </a:ln>
              <a:solidFill>
                <a:srgbClr val="181717"/>
              </a:solidFill>
              <a:effectLst/>
              <a:uLnTx/>
              <a:uFillTx/>
              <a:latin typeface="微软雅黑" panose="020B0503020204020204" pitchFamily="34" charset="-122"/>
              <a:ea typeface="微软雅黑" panose="020B0503020204020204" pitchFamily="34" charset="-122"/>
              <a:sym typeface="黑体" panose="02010609060101010101" charset="-122"/>
            </a:endParaRPr>
          </a:p>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600" b="1" i="0" u="none" strike="noStrike" kern="1200" cap="none" spc="0" normalizeH="0" baseline="0" noProof="0" dirty="0">
                <a:ln>
                  <a:noFill/>
                </a:ln>
                <a:solidFill>
                  <a:srgbClr val="181717"/>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指与劳务派遣单位签订劳动合同，并被劳务派遣单位派遣到实际用工单位工作，且劳务派遣单位与实际用工单位签订《劳务派遣协议》的人员。</a:t>
            </a:r>
          </a:p>
        </p:txBody>
      </p:sp>
      <p:sp>
        <p:nvSpPr>
          <p:cNvPr id="15" name="文本框 14">
            <a:extLst>
              <a:ext uri="{FF2B5EF4-FFF2-40B4-BE49-F238E27FC236}">
                <a16:creationId xmlns:a16="http://schemas.microsoft.com/office/drawing/2014/main" id="{CF8B1535-741E-A33F-B9FC-758606AE2C88}"/>
              </a:ext>
            </a:extLst>
          </p:cNvPr>
          <p:cNvSpPr txBox="1"/>
          <p:nvPr/>
        </p:nvSpPr>
        <p:spPr>
          <a:xfrm>
            <a:off x="866963" y="4420236"/>
            <a:ext cx="11238230" cy="829945"/>
          </a:xfrm>
          <a:prstGeom prst="rect">
            <a:avLst/>
          </a:prstGeom>
          <a:solidFill>
            <a:srgbClr val="E3CCCC"/>
          </a:solidFill>
          <a:ln>
            <a:no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1600" b="1" noProof="0" dirty="0">
                <a:ln>
                  <a:noFill/>
                </a:ln>
                <a:solidFill>
                  <a:srgbClr val="C00000"/>
                </a:solidFill>
                <a:effectLst/>
                <a:uLnTx/>
                <a:uFillTx/>
                <a:latin typeface="Arial" panose="020B0604020202020204" pitchFamily="34" charset="0"/>
                <a:ea typeface="微软雅黑" panose="020B0503020204020204" pitchFamily="34" charset="-122"/>
                <a:sym typeface="Wingdings" panose="05000000000000000000" charset="0"/>
              </a:rPr>
              <a:t></a:t>
            </a:r>
            <a:r>
              <a:rPr kumimoji="0" lang="zh-CN" altLang="en-US" sz="1600" b="1" i="0" u="none" strike="noStrike" kern="1200" cap="none" spc="0" normalizeH="0" baseline="0" noProof="0" dirty="0">
                <a:ln>
                  <a:noFill/>
                </a:ln>
                <a:solidFill>
                  <a:srgbClr val="C00000"/>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其他从业人员：</a:t>
            </a:r>
            <a:r>
              <a:rPr lang="zh-CN" altLang="en-US" sz="1600" b="1" dirty="0">
                <a:ln>
                  <a:noFill/>
                </a:ln>
                <a:solidFill>
                  <a:schemeClr val="bg1"/>
                </a:solidFill>
                <a:effectLst/>
                <a:uLnTx/>
                <a:uFillTx/>
                <a:latin typeface="微软雅黑" panose="020B0503020204020204" pitchFamily="34" charset="-122"/>
                <a:ea typeface="微软雅黑" panose="020B0503020204020204" pitchFamily="34" charset="-122"/>
                <a:sym typeface="黑体" panose="02010609060101010101" charset="-122"/>
              </a:rPr>
              <a:t>谁使用谁统计</a:t>
            </a:r>
            <a:endParaRPr lang="zh-CN" altLang="en-US" sz="1600" b="1" dirty="0">
              <a:ln>
                <a:noFill/>
              </a:ln>
              <a:solidFill>
                <a:srgbClr val="181717"/>
              </a:solidFill>
              <a:effectLst/>
              <a:uLnTx/>
              <a:uFillTx/>
              <a:latin typeface="微软雅黑" panose="020B0503020204020204" pitchFamily="34" charset="-122"/>
              <a:ea typeface="微软雅黑" panose="020B0503020204020204" pitchFamily="34" charset="-122"/>
              <a:sym typeface="黑体" panose="02010609060101010101" charset="-122"/>
            </a:endParaRPr>
          </a:p>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600" b="1" i="0" u="none" strike="noStrike" kern="1200" cap="none" spc="0" normalizeH="0" baseline="0" noProof="0" dirty="0">
                <a:ln>
                  <a:noFill/>
                </a:ln>
                <a:solidFill>
                  <a:srgbClr val="181717"/>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指在本单位工作，不能归到在岗职工、劳务派遣人员的人员，实际参加本单位生产或工作并从本单位取得劳动报酬。</a:t>
            </a:r>
          </a:p>
          <a:p>
            <a:pPr marL="0" marR="0" lvl="0" indent="0" algn="l" defTabSz="914400" rtl="0" eaLnBrk="1" fontAlgn="auto" latinLnBrk="0" hangingPunct="1">
              <a:lnSpc>
                <a:spcPct val="100000"/>
              </a:lnSpc>
              <a:spcBef>
                <a:spcPts val="0"/>
              </a:spcBef>
              <a:spcAft>
                <a:spcPts val="0"/>
              </a:spcAft>
              <a:buClrTx/>
              <a:buSzTx/>
              <a:buFontTx/>
              <a:buNone/>
              <a:defRPr/>
            </a:pPr>
            <a:r>
              <a:rPr lang="zh-CN" altLang="en-US" sz="1600" b="1" noProof="0" dirty="0">
                <a:ln>
                  <a:noFill/>
                </a:ln>
                <a:solidFill>
                  <a:srgbClr val="181717"/>
                </a:solidFill>
                <a:effectLst/>
                <a:uLnTx/>
                <a:uFillTx/>
                <a:latin typeface="Arial" panose="020B0604020202020204" pitchFamily="34" charset="0"/>
                <a:ea typeface="微软雅黑" panose="020B0503020204020204" pitchFamily="34" charset="-122"/>
                <a:sym typeface="Wingdings" panose="05000000000000000000" charset="0"/>
              </a:rPr>
              <a:t></a:t>
            </a:r>
            <a:r>
              <a:rPr kumimoji="0" lang="zh-CN" altLang="en-US" sz="1600" b="1" i="0" u="none" strike="noStrike" kern="1200" cap="none" spc="0" normalizeH="0" baseline="0" noProof="0" dirty="0">
                <a:ln>
                  <a:noFill/>
                </a:ln>
                <a:solidFill>
                  <a:srgbClr val="181717"/>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非全日制人员</a:t>
            </a:r>
            <a:r>
              <a:rPr kumimoji="0" lang="en-US" altLang="zh-CN" sz="1600" b="1" i="0" u="none" strike="noStrike" kern="1200" cap="none" spc="0" normalizeH="0" baseline="0" noProof="0" dirty="0">
                <a:ln>
                  <a:noFill/>
                </a:ln>
                <a:solidFill>
                  <a:srgbClr val="181717"/>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         </a:t>
            </a:r>
            <a:r>
              <a:rPr lang="zh-CN" altLang="en-US" sz="1600" b="1" noProof="0" dirty="0">
                <a:ln>
                  <a:noFill/>
                </a:ln>
                <a:solidFill>
                  <a:srgbClr val="181717"/>
                </a:solidFill>
                <a:effectLst/>
                <a:uLnTx/>
                <a:uFillTx/>
                <a:latin typeface="Arial" panose="020B0604020202020204" pitchFamily="34" charset="0"/>
                <a:ea typeface="微软雅黑" panose="020B0503020204020204" pitchFamily="34" charset="-122"/>
                <a:sym typeface="Wingdings" panose="05000000000000000000" charset="0"/>
              </a:rPr>
              <a:t></a:t>
            </a:r>
            <a:r>
              <a:rPr kumimoji="0" lang="en-US" altLang="zh-CN" sz="1600" b="1" i="0" u="none" strike="noStrike" kern="1200" cap="none" spc="0" normalizeH="0" baseline="0" noProof="0" dirty="0">
                <a:ln>
                  <a:noFill/>
                </a:ln>
                <a:solidFill>
                  <a:srgbClr val="181717"/>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聘用的正式离退休人员           </a:t>
            </a:r>
            <a:r>
              <a:rPr lang="zh-CN" altLang="en-US" sz="1600" b="1" noProof="0" dirty="0">
                <a:ln>
                  <a:noFill/>
                </a:ln>
                <a:solidFill>
                  <a:srgbClr val="181717"/>
                </a:solidFill>
                <a:effectLst/>
                <a:uLnTx/>
                <a:uFillTx/>
                <a:latin typeface="Arial" panose="020B0604020202020204" pitchFamily="34" charset="0"/>
                <a:ea typeface="微软雅黑" panose="020B0503020204020204" pitchFamily="34" charset="-122"/>
                <a:sym typeface="Wingdings" panose="05000000000000000000" charset="0"/>
              </a:rPr>
              <a:t></a:t>
            </a:r>
            <a:r>
              <a:rPr kumimoji="0" lang="en-US" altLang="zh-CN" sz="1600" b="1" i="0" u="none" strike="noStrike" kern="1200" cap="none" spc="0" normalizeH="0" baseline="0" noProof="0" dirty="0">
                <a:ln>
                  <a:noFill/>
                </a:ln>
                <a:solidFill>
                  <a:srgbClr val="181717"/>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兼职人员和第二职业者           </a:t>
            </a:r>
            <a:r>
              <a:rPr lang="zh-CN" altLang="en-US" sz="1600" b="1" noProof="0" dirty="0">
                <a:ln>
                  <a:noFill/>
                </a:ln>
                <a:solidFill>
                  <a:srgbClr val="181717"/>
                </a:solidFill>
                <a:effectLst/>
                <a:uLnTx/>
                <a:uFillTx/>
                <a:latin typeface="Arial" panose="020B0604020202020204" pitchFamily="34" charset="0"/>
                <a:ea typeface="微软雅黑" panose="020B0503020204020204" pitchFamily="34" charset="-122"/>
                <a:sym typeface="Wingdings" panose="05000000000000000000" charset="0"/>
              </a:rPr>
              <a:t></a:t>
            </a:r>
            <a:r>
              <a:rPr kumimoji="0" lang="en-US" altLang="zh-CN" sz="1600" b="1" i="0" u="none" strike="noStrike" kern="1200" cap="none" spc="0" normalizeH="0" baseline="0" noProof="0" dirty="0">
                <a:ln>
                  <a:noFill/>
                </a:ln>
                <a:solidFill>
                  <a:srgbClr val="181717"/>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在本单位工作的外籍和港澳台方人员</a:t>
            </a:r>
          </a:p>
        </p:txBody>
      </p:sp>
    </p:spTree>
    <p:extLst>
      <p:ext uri="{BB962C8B-B14F-4D97-AF65-F5344CB8AC3E}">
        <p14:creationId xmlns:p14="http://schemas.microsoft.com/office/powerpoint/2010/main" val="328023088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9" name="图片 17"/>
          <p:cNvPicPr>
            <a:picLocks noChangeAspect="1"/>
          </p:cNvPicPr>
          <p:nvPr/>
        </p:nvPicPr>
        <p:blipFill>
          <a:blip r:embed="rId2"/>
          <a:stretch>
            <a:fillRect/>
          </a:stretch>
        </p:blipFill>
        <p:spPr>
          <a:xfrm>
            <a:off x="8610600" y="0"/>
            <a:ext cx="3581400" cy="1006475"/>
          </a:xfrm>
          <a:prstGeom prst="rect">
            <a:avLst/>
          </a:prstGeom>
          <a:noFill/>
          <a:ln w="9525">
            <a:noFill/>
          </a:ln>
        </p:spPr>
      </p:pic>
      <p:sp>
        <p:nvSpPr>
          <p:cNvPr id="25" name="矩形 24"/>
          <p:cNvSpPr/>
          <p:nvPr/>
        </p:nvSpPr>
        <p:spPr>
          <a:xfrm>
            <a:off x="0" y="6724650"/>
            <a:ext cx="12192000" cy="133350"/>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pic>
        <p:nvPicPr>
          <p:cNvPr id="7" name="图片 6" descr="五经普LOGO透明底（长）"/>
          <p:cNvPicPr>
            <a:picLocks noChangeAspect="1"/>
          </p:cNvPicPr>
          <p:nvPr/>
        </p:nvPicPr>
        <p:blipFill>
          <a:blip r:embed="rId3" cstate="print"/>
          <a:srcRect r="77058"/>
          <a:stretch>
            <a:fillRect/>
          </a:stretch>
        </p:blipFill>
        <p:spPr>
          <a:xfrm>
            <a:off x="-76200" y="-225425"/>
            <a:ext cx="847725" cy="1155065"/>
          </a:xfrm>
          <a:prstGeom prst="rect">
            <a:avLst/>
          </a:prstGeom>
        </p:spPr>
      </p:pic>
      <p:cxnSp>
        <p:nvCxnSpPr>
          <p:cNvPr id="8" name="直接连接符 7"/>
          <p:cNvCxnSpPr/>
          <p:nvPr/>
        </p:nvCxnSpPr>
        <p:spPr>
          <a:xfrm>
            <a:off x="0" y="696913"/>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sp>
        <p:nvSpPr>
          <p:cNvPr id="6" name="灯片编号占位符 5"/>
          <p:cNvSpPr>
            <a:spLocks noGrp="1"/>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t>32</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32" name="圆角矩形 144">
            <a:extLst>
              <a:ext uri="{FF2B5EF4-FFF2-40B4-BE49-F238E27FC236}">
                <a16:creationId xmlns:a16="http://schemas.microsoft.com/office/drawing/2014/main" id="{AD695BD5-00AA-1FEA-0F06-889AD4113D0D}"/>
              </a:ext>
            </a:extLst>
          </p:cNvPr>
          <p:cNvSpPr/>
          <p:nvPr/>
        </p:nvSpPr>
        <p:spPr>
          <a:xfrm>
            <a:off x="771524" y="119063"/>
            <a:ext cx="11420475" cy="462915"/>
          </a:xfrm>
          <a:prstGeom prst="roundRect">
            <a:avLst/>
          </a:prstGeom>
          <a:solidFill>
            <a:srgbClr val="256B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en-US" altLang="zh-CN" sz="2400" b="1" dirty="0">
                <a:solidFill>
                  <a:schemeClr val="bg1"/>
                </a:solidFill>
                <a:latin typeface="微软雅黑" panose="020B0503020204020204" pitchFamily="34" charset="-122"/>
                <a:ea typeface="微软雅黑" panose="020B0503020204020204" pitchFamily="34" charset="-122"/>
                <a:cs typeface="宋体" pitchFamily="2" charset="-122"/>
              </a:rPr>
              <a:t>2023</a:t>
            </a:r>
            <a:r>
              <a:rPr lang="zh-CN" altLang="en-US" sz="2400" b="1" dirty="0">
                <a:solidFill>
                  <a:schemeClr val="bg1"/>
                </a:solidFill>
                <a:latin typeface="微软雅黑" panose="020B0503020204020204" pitchFamily="34" charset="-122"/>
                <a:ea typeface="微软雅黑" panose="020B0503020204020204" pitchFamily="34" charset="-122"/>
                <a:cs typeface="宋体" pitchFamily="2" charset="-122"/>
              </a:rPr>
              <a:t>年</a:t>
            </a:r>
            <a:r>
              <a:rPr lang="en-US" altLang="zh-CN" sz="2400" b="1" dirty="0">
                <a:solidFill>
                  <a:schemeClr val="bg1"/>
                </a:solidFill>
                <a:latin typeface="微软雅黑" panose="020B0503020204020204" pitchFamily="34" charset="-122"/>
                <a:ea typeface="微软雅黑" panose="020B0503020204020204" pitchFamily="34" charset="-122"/>
                <a:cs typeface="宋体" pitchFamily="2" charset="-122"/>
              </a:rPr>
              <a:t>12</a:t>
            </a:r>
            <a:r>
              <a:rPr lang="zh-CN" altLang="en-US" sz="2400" b="1" dirty="0">
                <a:solidFill>
                  <a:schemeClr val="bg1"/>
                </a:solidFill>
                <a:latin typeface="微软雅黑" panose="020B0503020204020204" pitchFamily="34" charset="-122"/>
                <a:ea typeface="微软雅黑" panose="020B0503020204020204" pitchFamily="34" charset="-122"/>
                <a:cs typeface="宋体" pitchFamily="2" charset="-122"/>
              </a:rPr>
              <a:t>月定报财务状况</a:t>
            </a:r>
          </a:p>
        </p:txBody>
      </p:sp>
      <p:sp>
        <p:nvSpPr>
          <p:cNvPr id="28" name="圆角矩形 144">
            <a:extLst>
              <a:ext uri="{FF2B5EF4-FFF2-40B4-BE49-F238E27FC236}">
                <a16:creationId xmlns:a16="http://schemas.microsoft.com/office/drawing/2014/main" id="{65F0CE8E-C240-7DAD-ACDF-D0DE454580F6}"/>
              </a:ext>
            </a:extLst>
          </p:cNvPr>
          <p:cNvSpPr/>
          <p:nvPr/>
        </p:nvSpPr>
        <p:spPr>
          <a:xfrm>
            <a:off x="32528" y="797560"/>
            <a:ext cx="12184377" cy="462915"/>
          </a:xfrm>
          <a:prstGeom prst="roundRect">
            <a:avLst/>
          </a:prstGeom>
          <a:solidFill>
            <a:srgbClr val="256B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sz="2400" b="1" dirty="0">
                <a:solidFill>
                  <a:schemeClr val="bg1"/>
                </a:solidFill>
                <a:latin typeface="微软雅黑" panose="020B0503020204020204" pitchFamily="34" charset="-122"/>
                <a:ea typeface="微软雅黑" panose="020B0503020204020204" pitchFamily="34" charset="-122"/>
                <a:cs typeface="宋体" pitchFamily="2" charset="-122"/>
              </a:rPr>
              <a:t>人工成本及其他资料部分</a:t>
            </a:r>
          </a:p>
        </p:txBody>
      </p:sp>
      <p:sp>
        <p:nvSpPr>
          <p:cNvPr id="2" name="圆角矩形 144">
            <a:extLst>
              <a:ext uri="{FF2B5EF4-FFF2-40B4-BE49-F238E27FC236}">
                <a16:creationId xmlns:a16="http://schemas.microsoft.com/office/drawing/2014/main" id="{8B1884FB-A693-7B65-88EE-25B9EAEEDFA4}"/>
              </a:ext>
            </a:extLst>
          </p:cNvPr>
          <p:cNvSpPr/>
          <p:nvPr/>
        </p:nvSpPr>
        <p:spPr>
          <a:xfrm>
            <a:off x="28398" y="1274128"/>
            <a:ext cx="12192635" cy="474345"/>
          </a:xfrm>
          <a:prstGeom prst="roundRect">
            <a:avLst/>
          </a:prstGeom>
          <a:solidFill>
            <a:srgbClr val="256B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en-US" sz="2400" b="1" dirty="0">
                <a:solidFill>
                  <a:schemeClr val="bg1"/>
                </a:solidFill>
                <a:latin typeface="微软雅黑" panose="020B0503020204020204" pitchFamily="34" charset="-122"/>
                <a:ea typeface="微软雅黑" panose="020B0503020204020204" pitchFamily="34" charset="-122"/>
                <a:cs typeface="宋体" pitchFamily="2" charset="-122"/>
              </a:rPr>
              <a:t>4.</a:t>
            </a:r>
            <a:r>
              <a:rPr sz="2400" b="1" dirty="0">
                <a:solidFill>
                  <a:schemeClr val="bg1"/>
                </a:solidFill>
                <a:latin typeface="微软雅黑" panose="020B0503020204020204" pitchFamily="34" charset="-122"/>
                <a:ea typeface="微软雅黑" panose="020B0503020204020204" pitchFamily="34" charset="-122"/>
                <a:cs typeface="宋体" pitchFamily="2" charset="-122"/>
              </a:rPr>
              <a:t>从业人员平均人数</a:t>
            </a:r>
            <a:r>
              <a:rPr lang="en-US" altLang="zh-CN" sz="2400" b="1" dirty="0">
                <a:solidFill>
                  <a:schemeClr val="bg1"/>
                </a:solidFill>
                <a:latin typeface="微软雅黑" panose="020B0503020204020204" pitchFamily="34" charset="-122"/>
                <a:ea typeface="微软雅黑" panose="020B0503020204020204" pitchFamily="34" charset="-122"/>
                <a:cs typeface="宋体" pitchFamily="2" charset="-122"/>
              </a:rPr>
              <a:t>【1/</a:t>
            </a:r>
            <a:r>
              <a:rPr lang="en-US" altLang="zh-CN" sz="2400" b="1" dirty="0">
                <a:solidFill>
                  <a:schemeClr val="bg1"/>
                </a:solidFill>
                <a:latin typeface="微软雅黑" panose="020B0503020204020204" pitchFamily="34" charset="-122"/>
                <a:ea typeface="微软雅黑" panose="020B0503020204020204" pitchFamily="34" charset="-122"/>
                <a:cs typeface="宋体" pitchFamily="2" charset="-122"/>
                <a:sym typeface="+mn-ea"/>
              </a:rPr>
              <a:t>2/3/4</a:t>
            </a:r>
            <a:r>
              <a:rPr lang="zh-CN" altLang="en-US" sz="2400" b="1" dirty="0">
                <a:solidFill>
                  <a:schemeClr val="bg1"/>
                </a:solidFill>
                <a:latin typeface="微软雅黑" panose="020B0503020204020204" pitchFamily="34" charset="-122"/>
                <a:ea typeface="微软雅黑" panose="020B0503020204020204" pitchFamily="34" charset="-122"/>
                <a:cs typeface="宋体" pitchFamily="2" charset="-122"/>
                <a:sym typeface="+mn-ea"/>
              </a:rPr>
              <a:t>表</a:t>
            </a:r>
            <a:r>
              <a:rPr lang="en-US" altLang="zh-CN" sz="2400" b="1" dirty="0">
                <a:solidFill>
                  <a:schemeClr val="bg1"/>
                </a:solidFill>
                <a:latin typeface="微软雅黑" panose="020B0503020204020204" pitchFamily="34" charset="-122"/>
                <a:ea typeface="微软雅黑" panose="020B0503020204020204" pitchFamily="34" charset="-122"/>
                <a:cs typeface="宋体" pitchFamily="2" charset="-122"/>
              </a:rPr>
              <a:t>】</a:t>
            </a:r>
            <a:endParaRPr lang="zh-CN" altLang="en-US" sz="2400" b="1" dirty="0">
              <a:solidFill>
                <a:schemeClr val="bg1"/>
              </a:solidFill>
              <a:latin typeface="微软雅黑" panose="020B0503020204020204" pitchFamily="34" charset="-122"/>
              <a:ea typeface="微软雅黑" panose="020B0503020204020204" pitchFamily="34" charset="-122"/>
              <a:cs typeface="宋体" pitchFamily="2" charset="-122"/>
            </a:endParaRPr>
          </a:p>
        </p:txBody>
      </p:sp>
      <p:sp>
        <p:nvSpPr>
          <p:cNvPr id="3" name="文本框 2">
            <a:extLst>
              <a:ext uri="{FF2B5EF4-FFF2-40B4-BE49-F238E27FC236}">
                <a16:creationId xmlns:a16="http://schemas.microsoft.com/office/drawing/2014/main" id="{9BA7CE1E-FF56-58F8-B52B-7F47C68B5E7A}"/>
              </a:ext>
            </a:extLst>
          </p:cNvPr>
          <p:cNvSpPr txBox="1"/>
          <p:nvPr/>
        </p:nvSpPr>
        <p:spPr>
          <a:xfrm>
            <a:off x="3251517" y="1669892"/>
            <a:ext cx="5688965" cy="398780"/>
          </a:xfrm>
          <a:prstGeom prst="rect">
            <a:avLst/>
          </a:prstGeom>
          <a:solidFill>
            <a:srgbClr val="C00000"/>
          </a:solidFill>
          <a:ln>
            <a:no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2000" dirty="0">
                <a:ln>
                  <a:solidFill>
                    <a:schemeClr val="bg1"/>
                  </a:solidFill>
                </a:ln>
                <a:solidFill>
                  <a:schemeClr val="bg1"/>
                </a:solidFill>
                <a:latin typeface="Arial" panose="020B0604020202020204" pitchFamily="34" charset="0"/>
                <a:ea typeface="微软雅黑" panose="020B0503020204020204" pitchFamily="34" charset="-122"/>
                <a:sym typeface="Arial" panose="020B0604020202020204" pitchFamily="34" charset="0"/>
              </a:rPr>
              <a:t>从业人员统计口径</a:t>
            </a:r>
          </a:p>
        </p:txBody>
      </p:sp>
      <p:sp>
        <p:nvSpPr>
          <p:cNvPr id="4" name="文本框 3">
            <a:extLst>
              <a:ext uri="{FF2B5EF4-FFF2-40B4-BE49-F238E27FC236}">
                <a16:creationId xmlns:a16="http://schemas.microsoft.com/office/drawing/2014/main" id="{95526363-9148-C186-52BA-9E2AC8A83E8F}"/>
              </a:ext>
            </a:extLst>
          </p:cNvPr>
          <p:cNvSpPr txBox="1"/>
          <p:nvPr/>
        </p:nvSpPr>
        <p:spPr>
          <a:xfrm>
            <a:off x="144700" y="2099628"/>
            <a:ext cx="4446270" cy="398780"/>
          </a:xfrm>
          <a:prstGeom prst="rect">
            <a:avLst/>
          </a:prstGeom>
          <a:solidFill>
            <a:srgbClr val="C00000"/>
          </a:solidFill>
          <a:ln>
            <a:no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2000" dirty="0">
                <a:ln>
                  <a:solidFill>
                    <a:schemeClr val="bg1"/>
                  </a:solidFill>
                </a:ln>
                <a:solidFill>
                  <a:schemeClr val="bg1"/>
                </a:solidFill>
                <a:latin typeface="Arial" panose="020B0604020202020204" pitchFamily="34" charset="0"/>
                <a:ea typeface="微软雅黑" panose="020B0503020204020204" pitchFamily="34" charset="-122"/>
                <a:sym typeface="Wingdings" panose="05000000000000000000" charset="0"/>
              </a:rPr>
              <a:t>特殊情形</a:t>
            </a:r>
            <a:r>
              <a:rPr lang="zh-CN" altLang="en-US" sz="2000" dirty="0">
                <a:ln>
                  <a:solidFill>
                    <a:schemeClr val="bg1"/>
                  </a:solidFill>
                </a:ln>
                <a:solidFill>
                  <a:schemeClr val="bg1"/>
                </a:solidFill>
                <a:latin typeface="Arial" panose="020B0604020202020204" pitchFamily="34" charset="0"/>
                <a:ea typeface="微软雅黑" panose="020B0503020204020204" pitchFamily="34" charset="-122"/>
                <a:sym typeface="Arial" panose="020B0604020202020204" pitchFamily="34" charset="0"/>
              </a:rPr>
              <a:t>：保险代理人如何统计？</a:t>
            </a:r>
          </a:p>
        </p:txBody>
      </p:sp>
      <p:sp>
        <p:nvSpPr>
          <p:cNvPr id="5" name="文本框 4">
            <a:extLst>
              <a:ext uri="{FF2B5EF4-FFF2-40B4-BE49-F238E27FC236}">
                <a16:creationId xmlns:a16="http://schemas.microsoft.com/office/drawing/2014/main" id="{2F1AB15A-3492-A12C-CFBA-1679F6923870}"/>
              </a:ext>
            </a:extLst>
          </p:cNvPr>
          <p:cNvSpPr txBox="1"/>
          <p:nvPr/>
        </p:nvSpPr>
        <p:spPr>
          <a:xfrm>
            <a:off x="144700" y="2492376"/>
            <a:ext cx="11677015" cy="2553335"/>
          </a:xfrm>
          <a:prstGeom prst="rect">
            <a:avLst/>
          </a:prstGeom>
          <a:solidFill>
            <a:srgbClr val="E3CCCC"/>
          </a:solidFill>
          <a:ln>
            <a:noFill/>
          </a:ln>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defRPr/>
            </a:pPr>
            <a:r>
              <a:rPr lang="zh-CN" altLang="en-US" sz="2000" b="1" noProof="0" dirty="0">
                <a:ln>
                  <a:noFill/>
                </a:ln>
                <a:solidFill>
                  <a:srgbClr val="C00000"/>
                </a:solidFill>
                <a:effectLst/>
                <a:uLnTx/>
                <a:uFillTx/>
                <a:latin typeface="Arial" panose="020B0604020202020204" pitchFamily="34" charset="0"/>
                <a:ea typeface="微软雅黑" panose="020B0503020204020204" pitchFamily="34" charset="-122"/>
                <a:sym typeface="Wingdings" panose="05000000000000000000" charset="0"/>
              </a:rPr>
              <a:t>国家统计局对保险代理人规范口径如下：</a:t>
            </a:r>
            <a:endParaRPr lang="en-US" altLang="zh-CN" sz="2000" b="1" noProof="0" dirty="0">
              <a:ln>
                <a:noFill/>
              </a:ln>
              <a:solidFill>
                <a:srgbClr val="C00000"/>
              </a:solidFill>
              <a:effectLst/>
              <a:uLnTx/>
              <a:uFillTx/>
              <a:latin typeface="Arial" panose="020B0604020202020204" pitchFamily="34" charset="0"/>
              <a:ea typeface="微软雅黑" panose="020B0503020204020204" pitchFamily="34" charset="-122"/>
              <a:sym typeface="Wingdings" panose="05000000000000000000" charset="0"/>
            </a:endParaRPr>
          </a:p>
          <a:p>
            <a:pPr marL="0" marR="0" lvl="0" indent="0" algn="just" defTabSz="914400" rtl="0" eaLnBrk="1" fontAlgn="auto" latinLnBrk="0" hangingPunct="1">
              <a:lnSpc>
                <a:spcPct val="100000"/>
              </a:lnSpc>
              <a:spcBef>
                <a:spcPts val="0"/>
              </a:spcBef>
              <a:spcAft>
                <a:spcPts val="0"/>
              </a:spcAft>
              <a:buClrTx/>
              <a:buSzTx/>
              <a:buFontTx/>
              <a:buNone/>
              <a:defRPr/>
            </a:pPr>
            <a:r>
              <a:rPr lang="zh-CN" altLang="en-US" sz="2000" b="1" noProof="0" dirty="0">
                <a:ln>
                  <a:noFill/>
                </a:ln>
                <a:solidFill>
                  <a:srgbClr val="181717"/>
                </a:solidFill>
                <a:effectLst/>
                <a:uLnTx/>
                <a:uFillTx/>
                <a:latin typeface="Arial" panose="020B0604020202020204" pitchFamily="34" charset="0"/>
                <a:ea typeface="微软雅黑" panose="020B0503020204020204" pitchFamily="34" charset="-122"/>
                <a:sym typeface="Wingdings" panose="05000000000000000000" charset="0"/>
              </a:rPr>
              <a:t>与保险公司、保险代理公司和保险经纪公司签订劳动合同的保险营销人员统计为从业人员，应付职工薪酬统计范围应包括这些人员。</a:t>
            </a:r>
          </a:p>
          <a:p>
            <a:pPr marL="342900" marR="0" lvl="0" indent="-342900" algn="just" defTabSz="914400" rtl="0" eaLnBrk="1" fontAlgn="auto" latinLnBrk="0" hangingPunct="1">
              <a:lnSpc>
                <a:spcPct val="100000"/>
              </a:lnSpc>
              <a:spcBef>
                <a:spcPts val="0"/>
              </a:spcBef>
              <a:spcAft>
                <a:spcPts val="0"/>
              </a:spcAft>
              <a:buClrTx/>
              <a:buSzTx/>
              <a:buFont typeface="Wingdings" panose="05000000000000000000" charset="0"/>
              <a:buChar char=""/>
              <a:defRPr/>
            </a:pPr>
            <a:r>
              <a:rPr lang="zh-CN" altLang="en-US" sz="2000" b="1" dirty="0">
                <a:ln>
                  <a:noFill/>
                </a:ln>
                <a:solidFill>
                  <a:srgbClr val="181717"/>
                </a:solidFill>
                <a:effectLst/>
                <a:uLnTx/>
                <a:uFillTx/>
                <a:ea typeface="微软雅黑" panose="020B0503020204020204" pitchFamily="34" charset="-122"/>
              </a:rPr>
              <a:t>签订其他非劳动合同协议（如保险代理人协议）的保险营销人员存在底薪</a:t>
            </a:r>
            <a:r>
              <a:rPr lang="en-US" altLang="zh-CN" sz="2000" b="1" dirty="0">
                <a:ln>
                  <a:noFill/>
                </a:ln>
                <a:solidFill>
                  <a:srgbClr val="181717"/>
                </a:solidFill>
                <a:effectLst/>
                <a:uLnTx/>
                <a:uFillTx/>
                <a:ea typeface="微软雅黑" panose="020B0503020204020204" pitchFamily="34" charset="-122"/>
              </a:rPr>
              <a:t>+</a:t>
            </a:r>
            <a:r>
              <a:rPr lang="zh-CN" altLang="en-US" sz="2000" b="1" dirty="0">
                <a:ln>
                  <a:noFill/>
                </a:ln>
                <a:solidFill>
                  <a:srgbClr val="181717"/>
                </a:solidFill>
                <a:effectLst/>
                <a:uLnTx/>
                <a:uFillTx/>
                <a:ea typeface="微软雅黑" panose="020B0503020204020204" pitchFamily="34" charset="-122"/>
              </a:rPr>
              <a:t>提成或只有提成两种劳动报酬形式：</a:t>
            </a:r>
          </a:p>
          <a:p>
            <a:pPr marR="0" lvl="0" indent="0" algn="just" defTabSz="914400" rtl="0" eaLnBrk="1" fontAlgn="auto" latinLnBrk="0" hangingPunct="1">
              <a:lnSpc>
                <a:spcPct val="100000"/>
              </a:lnSpc>
              <a:spcBef>
                <a:spcPts val="0"/>
              </a:spcBef>
              <a:spcAft>
                <a:spcPts val="0"/>
              </a:spcAft>
              <a:buClrTx/>
              <a:buSzTx/>
              <a:buFont typeface="Wingdings" panose="05000000000000000000" charset="0"/>
              <a:buNone/>
              <a:defRPr/>
            </a:pPr>
            <a:r>
              <a:rPr lang="zh-CN" altLang="en-US" sz="2000" b="1" dirty="0">
                <a:ln>
                  <a:noFill/>
                </a:ln>
                <a:solidFill>
                  <a:srgbClr val="C00000"/>
                </a:solidFill>
                <a:effectLst/>
                <a:uLnTx/>
                <a:uFillTx/>
                <a:ea typeface="微软雅黑" panose="020B0503020204020204" pitchFamily="34" charset="-122"/>
              </a:rPr>
              <a:t>有底薪</a:t>
            </a:r>
            <a:r>
              <a:rPr lang="zh-CN" altLang="en-US" sz="2000" b="1" dirty="0">
                <a:ln>
                  <a:noFill/>
                </a:ln>
                <a:solidFill>
                  <a:srgbClr val="181717"/>
                </a:solidFill>
                <a:effectLst/>
                <a:uLnTx/>
                <a:uFillTx/>
                <a:ea typeface="微软雅黑" panose="020B0503020204020204" pitchFamily="34" charset="-122"/>
              </a:rPr>
              <a:t>的保险营销人员统计为从业人员；</a:t>
            </a:r>
          </a:p>
          <a:p>
            <a:pPr marR="0" lvl="0" indent="0" algn="just" defTabSz="914400" rtl="0" eaLnBrk="1" fontAlgn="auto" latinLnBrk="0" hangingPunct="1">
              <a:lnSpc>
                <a:spcPct val="100000"/>
              </a:lnSpc>
              <a:spcBef>
                <a:spcPts val="0"/>
              </a:spcBef>
              <a:spcAft>
                <a:spcPts val="0"/>
              </a:spcAft>
              <a:buClrTx/>
              <a:buSzTx/>
              <a:buFont typeface="Wingdings" panose="05000000000000000000" charset="0"/>
              <a:buNone/>
              <a:defRPr/>
            </a:pPr>
            <a:r>
              <a:rPr lang="zh-CN" altLang="en-US" sz="2000" b="1" dirty="0">
                <a:ln>
                  <a:noFill/>
                </a:ln>
                <a:solidFill>
                  <a:srgbClr val="00B050"/>
                </a:solidFill>
                <a:effectLst/>
                <a:uLnTx/>
                <a:uFillTx/>
                <a:ea typeface="微软雅黑" panose="020B0503020204020204" pitchFamily="34" charset="-122"/>
              </a:rPr>
              <a:t>无底薪</a:t>
            </a:r>
            <a:r>
              <a:rPr lang="zh-CN" altLang="en-US" sz="2000" b="1" dirty="0">
                <a:ln>
                  <a:noFill/>
                </a:ln>
                <a:solidFill>
                  <a:srgbClr val="181717"/>
                </a:solidFill>
                <a:effectLst/>
                <a:uLnTx/>
                <a:uFillTx/>
                <a:ea typeface="微软雅黑" panose="020B0503020204020204" pitchFamily="34" charset="-122"/>
              </a:rPr>
              <a:t>的保险营销人员，按照当月实际领取过提成的人数统计为当月的从业人员。（哪个月领取就算当月的从业人员）</a:t>
            </a:r>
          </a:p>
        </p:txBody>
      </p:sp>
      <p:sp>
        <p:nvSpPr>
          <p:cNvPr id="9" name="文本框 8">
            <a:extLst>
              <a:ext uri="{FF2B5EF4-FFF2-40B4-BE49-F238E27FC236}">
                <a16:creationId xmlns:a16="http://schemas.microsoft.com/office/drawing/2014/main" id="{48B3084A-E282-64E8-A9B7-AF75C9ED675F}"/>
              </a:ext>
            </a:extLst>
          </p:cNvPr>
          <p:cNvSpPr txBox="1"/>
          <p:nvPr/>
        </p:nvSpPr>
        <p:spPr>
          <a:xfrm>
            <a:off x="133984" y="5423218"/>
            <a:ext cx="11770995" cy="1322070"/>
          </a:xfrm>
          <a:prstGeom prst="rect">
            <a:avLst/>
          </a:prstGeom>
          <a:solidFill>
            <a:schemeClr val="bg2"/>
          </a:solidFill>
          <a:ln>
            <a:no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2000" b="1" noProof="0" dirty="0">
                <a:ln>
                  <a:noFill/>
                </a:ln>
                <a:solidFill>
                  <a:srgbClr val="C00000"/>
                </a:solidFill>
                <a:effectLst/>
                <a:uLnTx/>
                <a:uFillTx/>
                <a:latin typeface="Arial" panose="020B0604020202020204" pitchFamily="34" charset="0"/>
                <a:ea typeface="微软雅黑" panose="020B0503020204020204" pitchFamily="34" charset="-122"/>
                <a:sym typeface="Wingdings" panose="05000000000000000000" charset="0"/>
              </a:rPr>
              <a:t></a:t>
            </a:r>
            <a:r>
              <a:rPr lang="zh-CN" altLang="en-US" sz="2000" b="1">
                <a:ln>
                  <a:noFill/>
                </a:ln>
                <a:solidFill>
                  <a:srgbClr val="181717"/>
                </a:solidFill>
                <a:effectLst/>
                <a:uLnTx/>
                <a:uFillTx/>
                <a:ea typeface="微软雅黑" panose="020B0503020204020204" pitchFamily="34" charset="-122"/>
              </a:rPr>
              <a:t>从业人员填报易错点：</a:t>
            </a:r>
          </a:p>
          <a:p>
            <a:pPr marL="0" marR="0" lvl="0" indent="0" algn="l" defTabSz="914400" rtl="0" eaLnBrk="1" fontAlgn="auto" latinLnBrk="0" hangingPunct="1">
              <a:lnSpc>
                <a:spcPct val="100000"/>
              </a:lnSpc>
              <a:spcBef>
                <a:spcPts val="0"/>
              </a:spcBef>
              <a:spcAft>
                <a:spcPts val="0"/>
              </a:spcAft>
              <a:buClrTx/>
              <a:buSzTx/>
              <a:buFontTx/>
              <a:buNone/>
              <a:defRPr/>
            </a:pPr>
            <a:r>
              <a:rPr lang="en-US" altLang="zh-CN" sz="2000" b="1">
                <a:ln>
                  <a:noFill/>
                </a:ln>
                <a:solidFill>
                  <a:srgbClr val="181717"/>
                </a:solidFill>
                <a:effectLst/>
                <a:uLnTx/>
                <a:uFillTx/>
                <a:ea typeface="微软雅黑" panose="020B0503020204020204" pitchFamily="34" charset="-122"/>
                <a:sym typeface="Wingdings" panose="05000000000000000000" charset="0"/>
              </a:rPr>
              <a:t>    </a:t>
            </a:r>
            <a:r>
              <a:rPr lang="zh-CN" altLang="en-US" sz="2000" b="1">
                <a:ln>
                  <a:noFill/>
                </a:ln>
                <a:solidFill>
                  <a:srgbClr val="181717"/>
                </a:solidFill>
                <a:effectLst/>
                <a:uLnTx/>
                <a:uFillTx/>
                <a:ea typeface="微软雅黑" panose="020B0503020204020204" pitchFamily="34" charset="-122"/>
                <a:sym typeface="Wingdings" panose="05000000000000000000" charset="0"/>
              </a:rPr>
              <a:t></a:t>
            </a:r>
            <a:r>
              <a:rPr lang="en-US" altLang="zh-CN" sz="2000" b="1">
                <a:ln>
                  <a:noFill/>
                </a:ln>
                <a:solidFill>
                  <a:srgbClr val="181717"/>
                </a:solidFill>
                <a:effectLst/>
                <a:uLnTx/>
                <a:uFillTx/>
                <a:ea typeface="微软雅黑" panose="020B0503020204020204" pitchFamily="34" charset="-122"/>
                <a:sym typeface="Wingdings" panose="05000000000000000000" charset="0"/>
              </a:rPr>
              <a:t>   </a:t>
            </a:r>
            <a:r>
              <a:rPr lang="zh-CN" altLang="en-US" sz="2000" b="1">
                <a:ln>
                  <a:noFill/>
                </a:ln>
                <a:solidFill>
                  <a:srgbClr val="181717"/>
                </a:solidFill>
                <a:effectLst/>
                <a:uLnTx/>
                <a:uFillTx/>
                <a:ea typeface="微软雅黑" panose="020B0503020204020204" pitchFamily="34" charset="-122"/>
              </a:rPr>
              <a:t>证券营业部漏填证券经纪人</a:t>
            </a:r>
          </a:p>
          <a:p>
            <a:pPr marL="0" marR="0" lvl="0" indent="0" algn="l" defTabSz="914400" rtl="0" eaLnBrk="1" fontAlgn="auto" latinLnBrk="0" hangingPunct="1">
              <a:lnSpc>
                <a:spcPct val="100000"/>
              </a:lnSpc>
              <a:spcBef>
                <a:spcPts val="0"/>
              </a:spcBef>
              <a:spcAft>
                <a:spcPts val="0"/>
              </a:spcAft>
              <a:buClrTx/>
              <a:buSzTx/>
              <a:buFontTx/>
              <a:buNone/>
              <a:defRPr/>
            </a:pPr>
            <a:r>
              <a:rPr lang="en-US" altLang="zh-CN" sz="2000" b="1">
                <a:ln>
                  <a:noFill/>
                </a:ln>
                <a:solidFill>
                  <a:srgbClr val="181717"/>
                </a:solidFill>
                <a:effectLst/>
                <a:uLnTx/>
                <a:uFillTx/>
                <a:ea typeface="微软雅黑" panose="020B0503020204020204" pitchFamily="34" charset="-122"/>
                <a:sym typeface="Wingdings" panose="05000000000000000000" charset="0"/>
              </a:rPr>
              <a:t>    </a:t>
            </a:r>
            <a:r>
              <a:rPr lang="zh-CN" altLang="en-US" sz="2000" b="1">
                <a:ln>
                  <a:noFill/>
                </a:ln>
                <a:solidFill>
                  <a:srgbClr val="181717"/>
                </a:solidFill>
                <a:effectLst/>
                <a:uLnTx/>
                <a:uFillTx/>
                <a:ea typeface="微软雅黑" panose="020B0503020204020204" pitchFamily="34" charset="-122"/>
                <a:sym typeface="Wingdings" panose="05000000000000000000" charset="0"/>
              </a:rPr>
              <a:t></a:t>
            </a:r>
            <a:r>
              <a:rPr lang="en-US" altLang="zh-CN" sz="2000" b="1">
                <a:ln>
                  <a:noFill/>
                </a:ln>
                <a:solidFill>
                  <a:srgbClr val="181717"/>
                </a:solidFill>
                <a:effectLst/>
                <a:uLnTx/>
                <a:uFillTx/>
                <a:ea typeface="微软雅黑" panose="020B0503020204020204" pitchFamily="34" charset="-122"/>
                <a:sym typeface="Wingdings" panose="05000000000000000000" charset="0"/>
              </a:rPr>
              <a:t>   </a:t>
            </a:r>
            <a:r>
              <a:rPr lang="zh-CN" altLang="en-US" sz="2000" b="1">
                <a:ln>
                  <a:noFill/>
                </a:ln>
                <a:solidFill>
                  <a:srgbClr val="181717"/>
                </a:solidFill>
                <a:effectLst/>
                <a:uLnTx/>
                <a:uFillTx/>
                <a:ea typeface="微软雅黑" panose="020B0503020204020204" pitchFamily="34" charset="-122"/>
              </a:rPr>
              <a:t>保险公司漏填兼职保险营销员</a:t>
            </a:r>
          </a:p>
          <a:p>
            <a:pPr marL="0" marR="0" lvl="0" indent="0" algn="l" defTabSz="914400" rtl="0" eaLnBrk="1" fontAlgn="auto" latinLnBrk="0" hangingPunct="1">
              <a:lnSpc>
                <a:spcPct val="100000"/>
              </a:lnSpc>
              <a:spcBef>
                <a:spcPts val="0"/>
              </a:spcBef>
              <a:spcAft>
                <a:spcPts val="0"/>
              </a:spcAft>
              <a:buClrTx/>
              <a:buSzTx/>
              <a:buFontTx/>
              <a:buNone/>
              <a:defRPr/>
            </a:pPr>
            <a:r>
              <a:rPr lang="en-US" altLang="zh-CN" sz="2000" b="1">
                <a:ln>
                  <a:noFill/>
                </a:ln>
                <a:solidFill>
                  <a:srgbClr val="181717"/>
                </a:solidFill>
                <a:effectLst/>
                <a:uLnTx/>
                <a:uFillTx/>
                <a:ea typeface="微软雅黑" panose="020B0503020204020204" pitchFamily="34" charset="-122"/>
                <a:sym typeface="Wingdings" panose="05000000000000000000" charset="0"/>
              </a:rPr>
              <a:t>    </a:t>
            </a:r>
            <a:r>
              <a:rPr lang="zh-CN" altLang="en-US" sz="2000" b="1">
                <a:ln>
                  <a:noFill/>
                </a:ln>
                <a:solidFill>
                  <a:srgbClr val="181717"/>
                </a:solidFill>
                <a:effectLst/>
                <a:uLnTx/>
                <a:uFillTx/>
                <a:ea typeface="微软雅黑" panose="020B0503020204020204" pitchFamily="34" charset="-122"/>
                <a:sym typeface="Wingdings" panose="05000000000000000000" charset="0"/>
              </a:rPr>
              <a:t></a:t>
            </a:r>
            <a:r>
              <a:rPr lang="en-US" altLang="zh-CN" sz="2000" b="1">
                <a:ln>
                  <a:noFill/>
                </a:ln>
                <a:solidFill>
                  <a:srgbClr val="181717"/>
                </a:solidFill>
                <a:effectLst/>
                <a:uLnTx/>
                <a:uFillTx/>
                <a:ea typeface="微软雅黑" panose="020B0503020204020204" pitchFamily="34" charset="-122"/>
                <a:sym typeface="Wingdings" panose="05000000000000000000" charset="0"/>
              </a:rPr>
              <a:t>   </a:t>
            </a:r>
            <a:r>
              <a:rPr lang="zh-CN" altLang="en-US" sz="2000" b="1">
                <a:ln>
                  <a:noFill/>
                </a:ln>
                <a:solidFill>
                  <a:srgbClr val="181717"/>
                </a:solidFill>
                <a:effectLst/>
                <a:uLnTx/>
                <a:uFillTx/>
                <a:ea typeface="微软雅黑" panose="020B0503020204020204" pitchFamily="34" charset="-122"/>
              </a:rPr>
              <a:t>企业填成上社保人数</a:t>
            </a:r>
          </a:p>
        </p:txBody>
      </p:sp>
      <p:sp>
        <p:nvSpPr>
          <p:cNvPr id="10" name="文本框 9">
            <a:extLst>
              <a:ext uri="{FF2B5EF4-FFF2-40B4-BE49-F238E27FC236}">
                <a16:creationId xmlns:a16="http://schemas.microsoft.com/office/drawing/2014/main" id="{CDBC6343-85FF-E30E-0DF4-D6DF2C914902}"/>
              </a:ext>
            </a:extLst>
          </p:cNvPr>
          <p:cNvSpPr txBox="1"/>
          <p:nvPr/>
        </p:nvSpPr>
        <p:spPr>
          <a:xfrm>
            <a:off x="133984" y="5045711"/>
            <a:ext cx="1876425" cy="398780"/>
          </a:xfrm>
          <a:prstGeom prst="rect">
            <a:avLst/>
          </a:prstGeom>
          <a:solidFill>
            <a:srgbClr val="C00000"/>
          </a:solidFill>
          <a:ln>
            <a:no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2000" dirty="0">
                <a:ln>
                  <a:solidFill>
                    <a:schemeClr val="bg1"/>
                  </a:solidFill>
                </a:ln>
                <a:solidFill>
                  <a:schemeClr val="bg1"/>
                </a:solidFill>
                <a:latin typeface="Arial" panose="020B0604020202020204" pitchFamily="34" charset="0"/>
                <a:ea typeface="微软雅黑" panose="020B0503020204020204" pitchFamily="34" charset="-122"/>
                <a:sym typeface="Wingdings" panose="05000000000000000000" charset="0"/>
              </a:rPr>
              <a:t></a:t>
            </a:r>
            <a:r>
              <a:rPr lang="zh-CN" altLang="en-US" sz="2000" dirty="0">
                <a:ln>
                  <a:solidFill>
                    <a:schemeClr val="bg1"/>
                  </a:solidFill>
                </a:ln>
                <a:solidFill>
                  <a:schemeClr val="bg1"/>
                </a:solidFill>
                <a:latin typeface="Arial" panose="020B0604020202020204" pitchFamily="34" charset="0"/>
                <a:ea typeface="微软雅黑" panose="020B0503020204020204" pitchFamily="34" charset="-122"/>
                <a:sym typeface="Arial" panose="020B0604020202020204" pitchFamily="34" charset="0"/>
              </a:rPr>
              <a:t>注意事项</a:t>
            </a:r>
          </a:p>
        </p:txBody>
      </p:sp>
    </p:spTree>
    <p:extLst>
      <p:ext uri="{BB962C8B-B14F-4D97-AF65-F5344CB8AC3E}">
        <p14:creationId xmlns:p14="http://schemas.microsoft.com/office/powerpoint/2010/main" val="207521066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圆角矩形 144"/>
          <p:cNvSpPr/>
          <p:nvPr/>
        </p:nvSpPr>
        <p:spPr>
          <a:xfrm>
            <a:off x="-635" y="929640"/>
            <a:ext cx="12192635" cy="474345"/>
          </a:xfrm>
          <a:prstGeom prst="roundRect">
            <a:avLst/>
          </a:prstGeom>
          <a:solidFill>
            <a:srgbClr val="256B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en-US" sz="2400" b="1" dirty="0">
                <a:solidFill>
                  <a:schemeClr val="bg1"/>
                </a:solidFill>
                <a:latin typeface="微软雅黑" panose="020B0503020204020204" pitchFamily="34" charset="-122"/>
                <a:ea typeface="微软雅黑" panose="020B0503020204020204" pitchFamily="34" charset="-122"/>
                <a:cs typeface="宋体" pitchFamily="2" charset="-122"/>
              </a:rPr>
              <a:t>4.</a:t>
            </a:r>
            <a:r>
              <a:rPr sz="2400" b="1" dirty="0">
                <a:solidFill>
                  <a:schemeClr val="bg1"/>
                </a:solidFill>
                <a:latin typeface="微软雅黑" panose="020B0503020204020204" pitchFamily="34" charset="-122"/>
                <a:ea typeface="微软雅黑" panose="020B0503020204020204" pitchFamily="34" charset="-122"/>
                <a:cs typeface="宋体" pitchFamily="2" charset="-122"/>
              </a:rPr>
              <a:t>从业人员平均人数</a:t>
            </a:r>
            <a:r>
              <a:rPr lang="en-US" altLang="zh-CN" sz="2400" b="1" dirty="0">
                <a:solidFill>
                  <a:schemeClr val="bg1"/>
                </a:solidFill>
                <a:latin typeface="微软雅黑" panose="020B0503020204020204" pitchFamily="34" charset="-122"/>
                <a:ea typeface="微软雅黑" panose="020B0503020204020204" pitchFamily="34" charset="-122"/>
                <a:cs typeface="宋体" pitchFamily="2" charset="-122"/>
              </a:rPr>
              <a:t>【1/</a:t>
            </a:r>
            <a:r>
              <a:rPr lang="en-US" altLang="zh-CN" sz="2400" b="1" dirty="0">
                <a:solidFill>
                  <a:schemeClr val="bg1"/>
                </a:solidFill>
                <a:latin typeface="微软雅黑" panose="020B0503020204020204" pitchFamily="34" charset="-122"/>
                <a:ea typeface="微软雅黑" panose="020B0503020204020204" pitchFamily="34" charset="-122"/>
                <a:cs typeface="宋体" pitchFamily="2" charset="-122"/>
                <a:sym typeface="+mn-ea"/>
              </a:rPr>
              <a:t>2/3/4</a:t>
            </a:r>
            <a:r>
              <a:rPr lang="zh-CN" altLang="en-US" sz="2400" b="1" dirty="0">
                <a:solidFill>
                  <a:schemeClr val="bg1"/>
                </a:solidFill>
                <a:latin typeface="微软雅黑" panose="020B0503020204020204" pitchFamily="34" charset="-122"/>
                <a:ea typeface="微软雅黑" panose="020B0503020204020204" pitchFamily="34" charset="-122"/>
                <a:cs typeface="宋体" pitchFamily="2" charset="-122"/>
                <a:sym typeface="+mn-ea"/>
              </a:rPr>
              <a:t>表</a:t>
            </a:r>
            <a:r>
              <a:rPr lang="en-US" altLang="zh-CN" sz="2400" b="1" dirty="0">
                <a:solidFill>
                  <a:schemeClr val="bg1"/>
                </a:solidFill>
                <a:latin typeface="微软雅黑" panose="020B0503020204020204" pitchFamily="34" charset="-122"/>
                <a:ea typeface="微软雅黑" panose="020B0503020204020204" pitchFamily="34" charset="-122"/>
                <a:cs typeface="宋体" pitchFamily="2" charset="-122"/>
              </a:rPr>
              <a:t>】</a:t>
            </a:r>
            <a:endParaRPr lang="zh-CN" altLang="en-US" sz="2400" b="1" dirty="0">
              <a:solidFill>
                <a:schemeClr val="bg1"/>
              </a:solidFill>
              <a:latin typeface="微软雅黑" panose="020B0503020204020204" pitchFamily="34" charset="-122"/>
              <a:ea typeface="微软雅黑" panose="020B0503020204020204" pitchFamily="34" charset="-122"/>
              <a:cs typeface="宋体" pitchFamily="2" charset="-122"/>
            </a:endParaRPr>
          </a:p>
        </p:txBody>
      </p:sp>
      <p:sp>
        <p:nvSpPr>
          <p:cNvPr id="2" name="文本框 1"/>
          <p:cNvSpPr txBox="1"/>
          <p:nvPr/>
        </p:nvSpPr>
        <p:spPr>
          <a:xfrm>
            <a:off x="722630" y="1482090"/>
            <a:ext cx="5145405" cy="398780"/>
          </a:xfrm>
          <a:prstGeom prst="rect">
            <a:avLst/>
          </a:prstGeom>
          <a:solidFill>
            <a:srgbClr val="C00000"/>
          </a:solidFill>
          <a:ln>
            <a:no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2000" dirty="0">
                <a:ln>
                  <a:solidFill>
                    <a:schemeClr val="bg1"/>
                  </a:solidFill>
                </a:ln>
                <a:solidFill>
                  <a:schemeClr val="bg1"/>
                </a:solidFill>
                <a:latin typeface="Arial" panose="020B0604020202020204" pitchFamily="34" charset="0"/>
                <a:ea typeface="微软雅黑" panose="020B0503020204020204" pitchFamily="34" charset="-122"/>
                <a:sym typeface="Arial" panose="020B0604020202020204" pitchFamily="34" charset="0"/>
              </a:rPr>
              <a:t>从业人员平均人数计算方法</a:t>
            </a:r>
          </a:p>
        </p:txBody>
      </p:sp>
      <p:sp>
        <p:nvSpPr>
          <p:cNvPr id="7" name="文本框 6"/>
          <p:cNvSpPr txBox="1"/>
          <p:nvPr/>
        </p:nvSpPr>
        <p:spPr>
          <a:xfrm>
            <a:off x="88265" y="2103755"/>
            <a:ext cx="6457315" cy="1322070"/>
          </a:xfrm>
          <a:prstGeom prst="rect">
            <a:avLst/>
          </a:prstGeom>
          <a:solidFill>
            <a:srgbClr val="E3CCCC"/>
          </a:solidFill>
          <a:ln>
            <a:no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1600" b="1" noProof="0" dirty="0">
                <a:ln>
                  <a:noFill/>
                </a:ln>
                <a:solidFill>
                  <a:srgbClr val="C00000"/>
                </a:solidFill>
                <a:effectLst/>
                <a:uLnTx/>
                <a:uFillTx/>
                <a:latin typeface="Arial" panose="020B0604020202020204" pitchFamily="34" charset="0"/>
                <a:ea typeface="微软雅黑" panose="020B0503020204020204" pitchFamily="34" charset="-122"/>
                <a:sym typeface="Wingdings" panose="05000000000000000000" charset="0"/>
              </a:rPr>
              <a:t>第一步算</a:t>
            </a:r>
            <a:r>
              <a:rPr lang="zh-CN" altLang="en-US" sz="1600" b="1">
                <a:ln>
                  <a:noFill/>
                </a:ln>
                <a:solidFill>
                  <a:srgbClr val="C00000"/>
                </a:solidFill>
                <a:effectLst/>
                <a:uLnTx/>
                <a:uFillTx/>
                <a:ea typeface="微软雅黑" panose="020B0503020204020204" pitchFamily="34" charset="-122"/>
              </a:rPr>
              <a:t>月平均人数</a:t>
            </a:r>
          </a:p>
          <a:p>
            <a:pPr marL="0" marR="0" lvl="0" indent="0" algn="l" defTabSz="914400" rtl="0" eaLnBrk="1" fontAlgn="auto" latinLnBrk="0" hangingPunct="1">
              <a:lnSpc>
                <a:spcPct val="100000"/>
              </a:lnSpc>
              <a:spcBef>
                <a:spcPts val="0"/>
              </a:spcBef>
              <a:spcAft>
                <a:spcPts val="0"/>
              </a:spcAft>
              <a:buClrTx/>
              <a:buSzTx/>
              <a:buFontTx/>
              <a:buNone/>
              <a:defRPr/>
            </a:pPr>
            <a:r>
              <a:rPr lang="zh-CN" altLang="en-US" sz="1600" b="1">
                <a:ln>
                  <a:noFill/>
                </a:ln>
                <a:solidFill>
                  <a:srgbClr val="C00000"/>
                </a:solidFill>
                <a:effectLst/>
                <a:uLnTx/>
                <a:uFillTx/>
                <a:ea typeface="微软雅黑" panose="020B0503020204020204" pitchFamily="34" charset="-122"/>
              </a:rPr>
              <a:t>公式一：</a:t>
            </a:r>
          </a:p>
          <a:p>
            <a:pPr marL="0" marR="0" lvl="0" indent="0" algn="l" defTabSz="914400" rtl="0" eaLnBrk="1" fontAlgn="auto" latinLnBrk="0" hangingPunct="1">
              <a:lnSpc>
                <a:spcPct val="100000"/>
              </a:lnSpc>
              <a:spcBef>
                <a:spcPts val="0"/>
              </a:spcBef>
              <a:spcAft>
                <a:spcPts val="0"/>
              </a:spcAft>
              <a:buClrTx/>
              <a:buSzTx/>
              <a:buFontTx/>
              <a:buNone/>
              <a:defRPr/>
            </a:pPr>
            <a:r>
              <a:rPr lang="zh-CN" altLang="en-US" sz="1600" b="1">
                <a:ln>
                  <a:noFill/>
                </a:ln>
                <a:solidFill>
                  <a:srgbClr val="181717"/>
                </a:solidFill>
                <a:effectLst/>
                <a:uLnTx/>
                <a:uFillTx/>
                <a:ea typeface="微软雅黑" panose="020B0503020204020204" pitchFamily="34" charset="-122"/>
              </a:rPr>
              <a:t>月平均人数＝报告月内每天实有的全部人数之和/报告月的日历日数</a:t>
            </a:r>
          </a:p>
          <a:p>
            <a:pPr marL="0" marR="0" lvl="0" indent="0" algn="l" defTabSz="914400" rtl="0" eaLnBrk="1" fontAlgn="auto" latinLnBrk="0" hangingPunct="1">
              <a:lnSpc>
                <a:spcPct val="100000"/>
              </a:lnSpc>
              <a:spcBef>
                <a:spcPts val="0"/>
              </a:spcBef>
              <a:spcAft>
                <a:spcPts val="0"/>
              </a:spcAft>
              <a:buClrTx/>
              <a:buSzTx/>
              <a:buFontTx/>
              <a:buNone/>
              <a:defRPr/>
            </a:pPr>
            <a:r>
              <a:rPr lang="zh-CN" altLang="en-US" sz="1600" b="1">
                <a:ln>
                  <a:noFill/>
                </a:ln>
                <a:solidFill>
                  <a:srgbClr val="181717"/>
                </a:solidFill>
                <a:effectLst/>
                <a:uLnTx/>
                <a:uFillTx/>
                <a:ea typeface="微软雅黑" panose="020B0503020204020204" pitchFamily="34" charset="-122"/>
              </a:rPr>
              <a:t>公式二：</a:t>
            </a:r>
          </a:p>
          <a:p>
            <a:pPr marL="0" marR="0" lvl="0" indent="0" algn="l" defTabSz="914400" rtl="0" eaLnBrk="1" fontAlgn="auto" latinLnBrk="0" hangingPunct="1">
              <a:lnSpc>
                <a:spcPct val="100000"/>
              </a:lnSpc>
              <a:spcBef>
                <a:spcPts val="0"/>
              </a:spcBef>
              <a:spcAft>
                <a:spcPts val="0"/>
              </a:spcAft>
              <a:buClrTx/>
              <a:buSzTx/>
              <a:buFontTx/>
              <a:buNone/>
              <a:defRPr/>
            </a:pPr>
            <a:r>
              <a:rPr lang="zh-CN" altLang="en-US" sz="1600" b="1">
                <a:ln>
                  <a:noFill/>
                </a:ln>
                <a:solidFill>
                  <a:srgbClr val="181717"/>
                </a:solidFill>
                <a:effectLst/>
                <a:uLnTx/>
                <a:uFillTx/>
                <a:ea typeface="微软雅黑" panose="020B0503020204020204" pitchFamily="34" charset="-122"/>
                <a:sym typeface="+mn-ea"/>
              </a:rPr>
              <a:t>月平均人数＝</a:t>
            </a:r>
            <a:r>
              <a:rPr lang="en-US" altLang="zh-CN" sz="1600" b="1">
                <a:ln>
                  <a:noFill/>
                </a:ln>
                <a:solidFill>
                  <a:srgbClr val="181717"/>
                </a:solidFill>
                <a:effectLst/>
                <a:uLnTx/>
                <a:uFillTx/>
                <a:ea typeface="微软雅黑" panose="020B0503020204020204" pitchFamily="34" charset="-122"/>
              </a:rPr>
              <a:t>(月初人数+月末人数) / 2</a:t>
            </a:r>
            <a:r>
              <a:rPr lang="zh-CN" altLang="en-US" sz="1600" b="1">
                <a:ln>
                  <a:noFill/>
                </a:ln>
                <a:solidFill>
                  <a:srgbClr val="C00000"/>
                </a:solidFill>
                <a:effectLst/>
                <a:uLnTx/>
                <a:uFillTx/>
                <a:ea typeface="微软雅黑" panose="020B0503020204020204" pitchFamily="34" charset="-122"/>
              </a:rPr>
              <a:t>（推荐）</a:t>
            </a:r>
          </a:p>
        </p:txBody>
      </p:sp>
      <p:sp>
        <p:nvSpPr>
          <p:cNvPr id="5" name="文本框 4"/>
          <p:cNvSpPr txBox="1"/>
          <p:nvPr/>
        </p:nvSpPr>
        <p:spPr>
          <a:xfrm>
            <a:off x="89535" y="4457065"/>
            <a:ext cx="6456045" cy="337185"/>
          </a:xfrm>
          <a:prstGeom prst="rect">
            <a:avLst/>
          </a:prstGeom>
          <a:solidFill>
            <a:srgbClr val="E3CCCC"/>
          </a:solidFill>
          <a:ln>
            <a:no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1600" b="1" noProof="0" dirty="0">
                <a:ln>
                  <a:noFill/>
                </a:ln>
                <a:solidFill>
                  <a:srgbClr val="C00000"/>
                </a:solidFill>
                <a:effectLst/>
                <a:uLnTx/>
                <a:uFillTx/>
                <a:latin typeface="Arial" panose="020B0604020202020204" pitchFamily="34" charset="0"/>
                <a:ea typeface="微软雅黑" panose="020B0503020204020204" pitchFamily="34" charset="-122"/>
                <a:sym typeface="Wingdings" panose="05000000000000000000" charset="0"/>
              </a:rPr>
              <a:t></a:t>
            </a:r>
            <a:r>
              <a:rPr lang="zh-CN" altLang="en-US" sz="1600" b="1">
                <a:ln>
                  <a:noFill/>
                </a:ln>
                <a:solidFill>
                  <a:srgbClr val="C00000"/>
                </a:solidFill>
                <a:effectLst/>
                <a:uLnTx/>
                <a:uFillTx/>
                <a:ea typeface="微软雅黑" panose="020B0503020204020204" pitchFamily="34" charset="-122"/>
              </a:rPr>
              <a:t>年平均人数</a:t>
            </a:r>
            <a:r>
              <a:rPr lang="zh-CN" altLang="en-US" sz="1600" b="1">
                <a:ln>
                  <a:noFill/>
                </a:ln>
                <a:solidFill>
                  <a:srgbClr val="181717"/>
                </a:solidFill>
                <a:effectLst/>
                <a:uLnTx/>
                <a:uFillTx/>
                <a:ea typeface="微软雅黑" panose="020B0503020204020204" pitchFamily="34" charset="-122"/>
              </a:rPr>
              <a:t>＝报告年内各月平均人数之和/12</a:t>
            </a:r>
          </a:p>
        </p:txBody>
      </p:sp>
      <p:sp>
        <p:nvSpPr>
          <p:cNvPr id="9" name="文本框 8"/>
          <p:cNvSpPr txBox="1"/>
          <p:nvPr/>
        </p:nvSpPr>
        <p:spPr>
          <a:xfrm>
            <a:off x="89535" y="3649345"/>
            <a:ext cx="6456045" cy="583565"/>
          </a:xfrm>
          <a:prstGeom prst="rect">
            <a:avLst/>
          </a:prstGeom>
          <a:solidFill>
            <a:srgbClr val="E3CCCC"/>
          </a:solidFill>
          <a:ln>
            <a:no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1600" b="1" noProof="0" dirty="0">
                <a:ln>
                  <a:noFill/>
                </a:ln>
                <a:solidFill>
                  <a:srgbClr val="C00000"/>
                </a:solidFill>
                <a:effectLst/>
                <a:uLnTx/>
                <a:uFillTx/>
                <a:latin typeface="Arial" panose="020B0604020202020204" pitchFamily="34" charset="0"/>
                <a:ea typeface="微软雅黑" panose="020B0503020204020204" pitchFamily="34" charset="-122"/>
                <a:sym typeface="Wingdings" panose="05000000000000000000" charset="0"/>
              </a:rPr>
              <a:t>第二步算</a:t>
            </a:r>
            <a:r>
              <a:rPr lang="zh-CN" altLang="en-US" sz="1600" b="1">
                <a:ln>
                  <a:noFill/>
                </a:ln>
                <a:solidFill>
                  <a:srgbClr val="C00000"/>
                </a:solidFill>
                <a:effectLst/>
                <a:uLnTx/>
                <a:uFillTx/>
                <a:ea typeface="微软雅黑" panose="020B0503020204020204" pitchFamily="34" charset="-122"/>
                <a:sym typeface="+mn-ea"/>
              </a:rPr>
              <a:t>1-本月平均人数</a:t>
            </a:r>
            <a:endParaRPr lang="zh-CN" altLang="en-US" sz="1600" b="1" noProof="0" dirty="0">
              <a:ln>
                <a:noFill/>
              </a:ln>
              <a:solidFill>
                <a:srgbClr val="C00000"/>
              </a:solidFill>
              <a:effectLst/>
              <a:uLnTx/>
              <a:uFillTx/>
              <a:latin typeface="Arial" panose="020B0604020202020204" pitchFamily="34" charset="0"/>
              <a:ea typeface="微软雅黑" panose="020B0503020204020204" pitchFamily="34" charset="-122"/>
              <a:sym typeface="Wingdings" panose="05000000000000000000" charset="0"/>
            </a:endParaRPr>
          </a:p>
          <a:p>
            <a:pPr marL="0" marR="0" lvl="0" indent="0" algn="l" defTabSz="914400" rtl="0" eaLnBrk="1" fontAlgn="auto" latinLnBrk="0" hangingPunct="1">
              <a:lnSpc>
                <a:spcPct val="100000"/>
              </a:lnSpc>
              <a:spcBef>
                <a:spcPts val="0"/>
              </a:spcBef>
              <a:spcAft>
                <a:spcPts val="0"/>
              </a:spcAft>
              <a:buClrTx/>
              <a:buSzTx/>
              <a:buFontTx/>
              <a:buNone/>
              <a:defRPr/>
            </a:pPr>
            <a:r>
              <a:rPr lang="zh-CN" altLang="en-US" sz="1600" b="1">
                <a:ln>
                  <a:noFill/>
                </a:ln>
                <a:solidFill>
                  <a:srgbClr val="C00000"/>
                </a:solidFill>
                <a:effectLst/>
                <a:uLnTx/>
                <a:uFillTx/>
                <a:ea typeface="微软雅黑" panose="020B0503020204020204" pitchFamily="34" charset="-122"/>
              </a:rPr>
              <a:t>1-本月平均人数</a:t>
            </a:r>
            <a:r>
              <a:rPr lang="zh-CN" altLang="en-US" sz="1600" b="1">
                <a:ln>
                  <a:noFill/>
                </a:ln>
                <a:solidFill>
                  <a:srgbClr val="181717"/>
                </a:solidFill>
                <a:effectLst/>
                <a:uLnTx/>
                <a:uFillTx/>
                <a:ea typeface="微软雅黑" panose="020B0503020204020204" pitchFamily="34" charset="-122"/>
              </a:rPr>
              <a:t>＝报告期内各月平均人数之和/报告期月数</a:t>
            </a:r>
          </a:p>
        </p:txBody>
      </p:sp>
      <p:pic>
        <p:nvPicPr>
          <p:cNvPr id="10" name="图片 9"/>
          <p:cNvPicPr>
            <a:picLocks noChangeAspect="1"/>
          </p:cNvPicPr>
          <p:nvPr/>
        </p:nvPicPr>
        <p:blipFill>
          <a:blip r:embed="rId4"/>
          <a:srcRect l="783" r="1566"/>
          <a:stretch>
            <a:fillRect/>
          </a:stretch>
        </p:blipFill>
        <p:spPr>
          <a:xfrm>
            <a:off x="6784975" y="1958975"/>
            <a:ext cx="5146040" cy="4899025"/>
          </a:xfrm>
          <a:prstGeom prst="rect">
            <a:avLst/>
          </a:prstGeom>
        </p:spPr>
      </p:pic>
      <p:sp>
        <p:nvSpPr>
          <p:cNvPr id="14" name="文本框 13"/>
          <p:cNvSpPr txBox="1"/>
          <p:nvPr/>
        </p:nvSpPr>
        <p:spPr>
          <a:xfrm>
            <a:off x="6784975" y="1482090"/>
            <a:ext cx="5145405" cy="398780"/>
          </a:xfrm>
          <a:prstGeom prst="rect">
            <a:avLst/>
          </a:prstGeom>
          <a:solidFill>
            <a:srgbClr val="C00000"/>
          </a:solidFill>
          <a:ln>
            <a:no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2000" dirty="0">
                <a:ln>
                  <a:solidFill>
                    <a:schemeClr val="bg1"/>
                  </a:solidFill>
                </a:ln>
                <a:solidFill>
                  <a:schemeClr val="bg1"/>
                </a:solidFill>
                <a:latin typeface="Arial" panose="020B0604020202020204" pitchFamily="34" charset="0"/>
                <a:ea typeface="微软雅黑" panose="020B0503020204020204" pitchFamily="34" charset="-122"/>
                <a:sym typeface="Wingdings" panose="05000000000000000000" charset="0"/>
              </a:rPr>
              <a:t></a:t>
            </a:r>
            <a:r>
              <a:rPr lang="zh-CN" altLang="en-US" sz="2000" dirty="0">
                <a:ln>
                  <a:solidFill>
                    <a:schemeClr val="bg1"/>
                  </a:solidFill>
                </a:ln>
                <a:solidFill>
                  <a:schemeClr val="bg1"/>
                </a:solidFill>
                <a:latin typeface="Arial" panose="020B0604020202020204" pitchFamily="34" charset="0"/>
                <a:ea typeface="微软雅黑" panose="020B0503020204020204" pitchFamily="34" charset="-122"/>
                <a:sym typeface="Arial" panose="020B0604020202020204" pitchFamily="34" charset="0"/>
              </a:rPr>
              <a:t>从业人员平均人数电子台账</a:t>
            </a:r>
          </a:p>
        </p:txBody>
      </p:sp>
      <p:sp>
        <p:nvSpPr>
          <p:cNvPr id="8" name="文本框 7"/>
          <p:cNvSpPr txBox="1"/>
          <p:nvPr/>
        </p:nvSpPr>
        <p:spPr>
          <a:xfrm>
            <a:off x="88900" y="5086985"/>
            <a:ext cx="6546215" cy="1229995"/>
          </a:xfrm>
          <a:prstGeom prst="rect">
            <a:avLst/>
          </a:prstGeom>
          <a:solidFill>
            <a:srgbClr val="E3CCCC"/>
          </a:solidFill>
          <a:ln>
            <a:no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2000" b="1" noProof="0" dirty="0">
                <a:ln>
                  <a:noFill/>
                </a:ln>
                <a:solidFill>
                  <a:srgbClr val="C00000"/>
                </a:solidFill>
                <a:effectLst/>
                <a:uLnTx/>
                <a:uFillTx/>
                <a:latin typeface="Arial" panose="020B0604020202020204" pitchFamily="34" charset="0"/>
                <a:ea typeface="微软雅黑" panose="020B0503020204020204" pitchFamily="34" charset="-122"/>
                <a:sym typeface="Wingdings" panose="05000000000000000000" charset="0"/>
              </a:rPr>
              <a:t></a:t>
            </a:r>
            <a:r>
              <a:rPr lang="zh-CN" altLang="en-US" sz="2000" b="1">
                <a:ln>
                  <a:noFill/>
                </a:ln>
                <a:solidFill>
                  <a:srgbClr val="C00000"/>
                </a:solidFill>
                <a:effectLst/>
                <a:uLnTx/>
                <a:uFillTx/>
                <a:ea typeface="微软雅黑" panose="020B0503020204020204" pitchFamily="34" charset="-122"/>
              </a:rPr>
              <a:t>简化示例：</a:t>
            </a:r>
          </a:p>
          <a:p>
            <a:pPr marL="0" marR="0" lvl="0" indent="0" algn="l" defTabSz="914400" rtl="0" eaLnBrk="1" fontAlgn="auto" latinLnBrk="0" hangingPunct="1">
              <a:lnSpc>
                <a:spcPct val="100000"/>
              </a:lnSpc>
              <a:spcBef>
                <a:spcPts val="0"/>
              </a:spcBef>
              <a:spcAft>
                <a:spcPts val="0"/>
              </a:spcAft>
              <a:buClrTx/>
              <a:buSzTx/>
              <a:buFontTx/>
              <a:buNone/>
              <a:defRPr/>
            </a:pPr>
            <a:r>
              <a:rPr lang="en-US" altLang="zh-CN" b="1">
                <a:ln>
                  <a:noFill/>
                </a:ln>
                <a:solidFill>
                  <a:srgbClr val="C00000"/>
                </a:solidFill>
                <a:effectLst/>
                <a:uLnTx/>
                <a:uFillTx/>
                <a:ea typeface="微软雅黑" panose="020B0503020204020204" pitchFamily="34" charset="-122"/>
              </a:rPr>
              <a:t>2</a:t>
            </a:r>
            <a:r>
              <a:rPr lang="zh-CN" altLang="en-US" b="1">
                <a:ln>
                  <a:noFill/>
                </a:ln>
                <a:solidFill>
                  <a:srgbClr val="C00000"/>
                </a:solidFill>
                <a:effectLst/>
                <a:uLnTx/>
                <a:uFillTx/>
                <a:ea typeface="微软雅黑" panose="020B0503020204020204" pitchFamily="34" charset="-122"/>
              </a:rPr>
              <a:t>月定报：</a:t>
            </a:r>
            <a:r>
              <a:rPr lang="zh-CN" altLang="en-US" b="1">
                <a:ln>
                  <a:noFill/>
                </a:ln>
                <a:effectLst/>
                <a:uLnTx/>
                <a:uFillTx/>
                <a:ea typeface="微软雅黑" panose="020B0503020204020204" pitchFamily="34" charset="-122"/>
              </a:rPr>
              <a:t>        </a:t>
            </a:r>
            <a:r>
              <a:rPr lang="zh-CN" altLang="en-US" b="1">
                <a:ln>
                  <a:noFill/>
                </a:ln>
                <a:solidFill>
                  <a:srgbClr val="181717"/>
                </a:solidFill>
                <a:effectLst/>
                <a:uLnTx/>
                <a:uFillTx/>
                <a:ea typeface="微软雅黑" panose="020B0503020204020204" pitchFamily="34" charset="-122"/>
              </a:rPr>
              <a:t> </a:t>
            </a:r>
            <a:r>
              <a:rPr lang="zh-CN" altLang="en-US" b="1">
                <a:ln>
                  <a:noFill/>
                </a:ln>
                <a:solidFill>
                  <a:srgbClr val="181717"/>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 （</a:t>
            </a:r>
            <a:r>
              <a:rPr lang="en-US" altLang="zh-CN" b="1" dirty="0">
                <a:solidFill>
                  <a:srgbClr val="181717"/>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b="1" dirty="0">
                <a:solidFill>
                  <a:srgbClr val="181717"/>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月平均人数</a:t>
            </a:r>
            <a:r>
              <a:rPr lang="en-US" altLang="zh-CN" b="1" dirty="0">
                <a:solidFill>
                  <a:srgbClr val="181717"/>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+2</a:t>
            </a:r>
            <a:r>
              <a:rPr lang="zh-CN" altLang="en-US" b="1" dirty="0">
                <a:solidFill>
                  <a:srgbClr val="181717"/>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月平均人数）</a:t>
            </a:r>
            <a:r>
              <a:rPr lang="en-US" altLang="zh-CN" b="1" dirty="0">
                <a:solidFill>
                  <a:srgbClr val="181717"/>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/2</a:t>
            </a:r>
          </a:p>
          <a:p>
            <a:pPr marL="0" marR="0" lvl="0" indent="0" algn="l" defTabSz="914400" rtl="0" eaLnBrk="1" fontAlgn="auto" latinLnBrk="0" hangingPunct="1">
              <a:lnSpc>
                <a:spcPct val="100000"/>
              </a:lnSpc>
              <a:spcBef>
                <a:spcPts val="0"/>
              </a:spcBef>
              <a:spcAft>
                <a:spcPts val="0"/>
              </a:spcAft>
              <a:buClrTx/>
              <a:buSzTx/>
              <a:buFontTx/>
              <a:buNone/>
              <a:defRPr/>
            </a:pPr>
            <a:r>
              <a:rPr lang="en-US" altLang="zh-CN" b="1">
                <a:ln>
                  <a:noFill/>
                </a:ln>
                <a:solidFill>
                  <a:srgbClr val="C00000"/>
                </a:solidFill>
                <a:effectLst/>
                <a:uLnTx/>
                <a:uFillTx/>
                <a:ea typeface="微软雅黑" panose="020B0503020204020204" pitchFamily="34" charset="-122"/>
                <a:sym typeface="+mn-ea"/>
              </a:rPr>
              <a:t>3</a:t>
            </a:r>
            <a:r>
              <a:rPr lang="zh-CN" altLang="en-US" b="1">
                <a:ln>
                  <a:noFill/>
                </a:ln>
                <a:solidFill>
                  <a:srgbClr val="C00000"/>
                </a:solidFill>
                <a:effectLst/>
                <a:uLnTx/>
                <a:uFillTx/>
                <a:ea typeface="微软雅黑" panose="020B0503020204020204" pitchFamily="34" charset="-122"/>
                <a:sym typeface="+mn-ea"/>
              </a:rPr>
              <a:t>月定报：</a:t>
            </a:r>
            <a:r>
              <a:rPr lang="zh-CN" altLang="en-US" b="1">
                <a:ln>
                  <a:noFill/>
                </a:ln>
                <a:effectLst/>
                <a:uLnTx/>
                <a:uFillTx/>
                <a:ea typeface="微软雅黑" panose="020B0503020204020204" pitchFamily="34" charset="-122"/>
                <a:sym typeface="+mn-ea"/>
              </a:rPr>
              <a:t> </a:t>
            </a:r>
            <a:r>
              <a:rPr lang="zh-CN" altLang="en-US" b="1">
                <a:ln>
                  <a:noFill/>
                </a:ln>
                <a:solidFill>
                  <a:srgbClr val="181717"/>
                </a:solidFill>
                <a:effectLst/>
                <a:uLnTx/>
                <a:uFillTx/>
                <a:ea typeface="微软雅黑" panose="020B0503020204020204" pitchFamily="34" charset="-122"/>
                <a:sym typeface="+mn-ea"/>
              </a:rPr>
              <a:t>（</a:t>
            </a:r>
            <a:r>
              <a:rPr lang="en-US" altLang="zh-CN" b="1" dirty="0">
                <a:solidFill>
                  <a:srgbClr val="181717"/>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b="1" dirty="0">
                <a:solidFill>
                  <a:srgbClr val="181717"/>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月平均人数</a:t>
            </a:r>
            <a:r>
              <a:rPr lang="en-US" altLang="zh-CN" b="1" dirty="0">
                <a:solidFill>
                  <a:srgbClr val="181717"/>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+2</a:t>
            </a:r>
            <a:r>
              <a:rPr lang="zh-CN" altLang="en-US" b="1" dirty="0">
                <a:solidFill>
                  <a:srgbClr val="181717"/>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月平均人数</a:t>
            </a:r>
            <a:r>
              <a:rPr lang="en-US" altLang="zh-CN" b="1" dirty="0">
                <a:solidFill>
                  <a:srgbClr val="181717"/>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+3</a:t>
            </a:r>
            <a:r>
              <a:rPr lang="zh-CN" altLang="en-US" b="1" dirty="0">
                <a:solidFill>
                  <a:srgbClr val="181717"/>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月平均人数）</a:t>
            </a:r>
            <a:r>
              <a:rPr lang="en-US" altLang="zh-CN" b="1" dirty="0">
                <a:solidFill>
                  <a:srgbClr val="181717"/>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/3</a:t>
            </a:r>
          </a:p>
          <a:p>
            <a:pPr marL="0" marR="0" lvl="0" indent="0" algn="l" defTabSz="914400" rtl="0" eaLnBrk="1" fontAlgn="auto" latinLnBrk="0" hangingPunct="1">
              <a:lnSpc>
                <a:spcPct val="100000"/>
              </a:lnSpc>
              <a:spcBef>
                <a:spcPts val="0"/>
              </a:spcBef>
              <a:spcAft>
                <a:spcPts val="0"/>
              </a:spcAft>
              <a:buClrTx/>
              <a:buSzTx/>
              <a:buFontTx/>
              <a:buNone/>
              <a:defRPr/>
            </a:pPr>
            <a:r>
              <a:rPr lang="en-US" altLang="zh-CN" b="1" dirty="0">
                <a:ln>
                  <a:noFill/>
                </a:ln>
                <a:solidFill>
                  <a:srgbClr val="C00000"/>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12</a:t>
            </a:r>
            <a:r>
              <a:rPr lang="zh-CN" altLang="en-US" b="1" dirty="0">
                <a:ln>
                  <a:noFill/>
                </a:ln>
                <a:solidFill>
                  <a:srgbClr val="C00000"/>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月定报及年报：</a:t>
            </a:r>
            <a:r>
              <a:rPr lang="zh-CN" altLang="en-US" b="1">
                <a:ln>
                  <a:noFill/>
                </a:ln>
                <a:solidFill>
                  <a:srgbClr val="181717"/>
                </a:solidFill>
                <a:effectLst/>
                <a:uLnTx/>
                <a:uFillTx/>
                <a:ea typeface="微软雅黑" panose="020B0503020204020204" pitchFamily="34" charset="-122"/>
                <a:sym typeface="+mn-ea"/>
              </a:rPr>
              <a:t>（</a:t>
            </a:r>
            <a:r>
              <a:rPr lang="zh-CN" altLang="en-US" b="1" dirty="0">
                <a:solidFill>
                  <a:srgbClr val="181717"/>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报告年内</a:t>
            </a:r>
            <a:r>
              <a:rPr lang="en-US" altLang="zh-CN" b="1" dirty="0">
                <a:solidFill>
                  <a:srgbClr val="181717"/>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12</a:t>
            </a:r>
            <a:r>
              <a:rPr lang="zh-CN" altLang="en-US" b="1" dirty="0">
                <a:solidFill>
                  <a:srgbClr val="181717"/>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个月平均人数之和）</a:t>
            </a:r>
            <a:r>
              <a:rPr lang="en-US" altLang="zh-CN" b="1" dirty="0">
                <a:solidFill>
                  <a:srgbClr val="181717"/>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/12</a:t>
            </a:r>
            <a:endParaRPr lang="en-US" altLang="zh-CN" b="1" dirty="0">
              <a:ln>
                <a:noFill/>
              </a:ln>
              <a:solidFill>
                <a:srgbClr val="181717"/>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3" name="矩形 2"/>
          <p:cNvSpPr/>
          <p:nvPr/>
        </p:nvSpPr>
        <p:spPr>
          <a:xfrm>
            <a:off x="8448040" y="3260090"/>
            <a:ext cx="962660" cy="3597275"/>
          </a:xfrm>
          <a:prstGeom prst="rect">
            <a:avLst/>
          </a:prstGeom>
          <a:noFill/>
          <a:ln w="28575">
            <a:solidFill>
              <a:srgbClr val="C00000"/>
            </a:solidFill>
          </a:ln>
          <a:extLst>
            <a:ext uri="{909E8E84-426E-40DD-AFC4-6F175D3DCCD1}">
              <a14:hiddenFill xmlns:a14="http://schemas.microsoft.com/office/drawing/2010/main">
                <a:solidFill>
                  <a:srgbClr val="0070C0">
                    <a:alpha val="42000"/>
                  </a:srgbClr>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zh-CN" altLang="zh-CN" sz="1200" b="1" dirty="0">
              <a:solidFill>
                <a:schemeClr val="bg2">
                  <a:lumMod val="10000"/>
                </a:schemeClr>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8699500" y="4277995"/>
            <a:ext cx="459740" cy="2361565"/>
          </a:xfrm>
          <a:prstGeom prst="rect">
            <a:avLst/>
          </a:prstGeom>
          <a:noFill/>
        </p:spPr>
        <p:txBody>
          <a:bodyPr vert="eaVert" wrap="square" rtlCol="0">
            <a:spAutoFit/>
          </a:bodyPr>
          <a:lstStyle/>
          <a:p>
            <a:r>
              <a:rPr lang="zh-CN" altLang="en-US">
                <a:solidFill>
                  <a:srgbClr val="C00000"/>
                </a:solidFill>
                <a:latin typeface="微软雅黑" panose="020B0503020204020204" pitchFamily="34" charset="-122"/>
                <a:ea typeface="微软雅黑" panose="020B0503020204020204" pitchFamily="34" charset="-122"/>
              </a:rPr>
              <a:t>输入列</a:t>
            </a:r>
          </a:p>
        </p:txBody>
      </p:sp>
    </p:spTree>
    <p:custDataLst>
      <p:tags r:id="rId1"/>
    </p:custData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圆角矩形 144"/>
          <p:cNvSpPr/>
          <p:nvPr/>
        </p:nvSpPr>
        <p:spPr>
          <a:xfrm>
            <a:off x="-635" y="929640"/>
            <a:ext cx="12192635" cy="474345"/>
          </a:xfrm>
          <a:prstGeom prst="roundRect">
            <a:avLst/>
          </a:prstGeom>
          <a:solidFill>
            <a:srgbClr val="256B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en-US" sz="2400" b="1" dirty="0">
                <a:solidFill>
                  <a:schemeClr val="bg1"/>
                </a:solidFill>
                <a:latin typeface="微软雅黑" panose="020B0503020204020204" pitchFamily="34" charset="-122"/>
                <a:ea typeface="微软雅黑" panose="020B0503020204020204" pitchFamily="34" charset="-122"/>
                <a:cs typeface="宋体" pitchFamily="2" charset="-122"/>
              </a:rPr>
              <a:t>4.</a:t>
            </a:r>
            <a:r>
              <a:rPr sz="2400" b="1" dirty="0">
                <a:solidFill>
                  <a:schemeClr val="bg1"/>
                </a:solidFill>
                <a:latin typeface="微软雅黑" panose="020B0503020204020204" pitchFamily="34" charset="-122"/>
                <a:ea typeface="微软雅黑" panose="020B0503020204020204" pitchFamily="34" charset="-122"/>
                <a:cs typeface="宋体" pitchFamily="2" charset="-122"/>
              </a:rPr>
              <a:t>从业人员平均人数</a:t>
            </a:r>
            <a:r>
              <a:rPr lang="en-US" altLang="zh-CN" sz="2400" b="1" dirty="0">
                <a:solidFill>
                  <a:schemeClr val="bg1"/>
                </a:solidFill>
                <a:latin typeface="微软雅黑" panose="020B0503020204020204" pitchFamily="34" charset="-122"/>
                <a:ea typeface="微软雅黑" panose="020B0503020204020204" pitchFamily="34" charset="-122"/>
                <a:cs typeface="宋体" pitchFamily="2" charset="-122"/>
              </a:rPr>
              <a:t>【1/</a:t>
            </a:r>
            <a:r>
              <a:rPr lang="en-US" altLang="zh-CN" sz="2400" b="1" dirty="0">
                <a:solidFill>
                  <a:schemeClr val="bg1"/>
                </a:solidFill>
                <a:latin typeface="微软雅黑" panose="020B0503020204020204" pitchFamily="34" charset="-122"/>
                <a:ea typeface="微软雅黑" panose="020B0503020204020204" pitchFamily="34" charset="-122"/>
                <a:cs typeface="宋体" pitchFamily="2" charset="-122"/>
                <a:sym typeface="+mn-ea"/>
              </a:rPr>
              <a:t>2/3/4</a:t>
            </a:r>
            <a:r>
              <a:rPr lang="zh-CN" altLang="en-US" sz="2400" b="1" dirty="0">
                <a:solidFill>
                  <a:schemeClr val="bg1"/>
                </a:solidFill>
                <a:latin typeface="微软雅黑" panose="020B0503020204020204" pitchFamily="34" charset="-122"/>
                <a:ea typeface="微软雅黑" panose="020B0503020204020204" pitchFamily="34" charset="-122"/>
                <a:cs typeface="宋体" pitchFamily="2" charset="-122"/>
                <a:sym typeface="+mn-ea"/>
              </a:rPr>
              <a:t>表</a:t>
            </a:r>
            <a:r>
              <a:rPr lang="en-US" altLang="zh-CN" sz="2400" b="1" dirty="0">
                <a:solidFill>
                  <a:schemeClr val="bg1"/>
                </a:solidFill>
                <a:latin typeface="微软雅黑" panose="020B0503020204020204" pitchFamily="34" charset="-122"/>
                <a:ea typeface="微软雅黑" panose="020B0503020204020204" pitchFamily="34" charset="-122"/>
                <a:cs typeface="宋体" pitchFamily="2" charset="-122"/>
              </a:rPr>
              <a:t>】</a:t>
            </a:r>
            <a:endParaRPr lang="zh-CN" altLang="en-US" sz="2400" b="1" dirty="0">
              <a:solidFill>
                <a:schemeClr val="bg1"/>
              </a:solidFill>
              <a:latin typeface="微软雅黑" panose="020B0503020204020204" pitchFamily="34" charset="-122"/>
              <a:ea typeface="微软雅黑" panose="020B0503020204020204" pitchFamily="34" charset="-122"/>
              <a:cs typeface="宋体" pitchFamily="2" charset="-122"/>
            </a:endParaRPr>
          </a:p>
        </p:txBody>
      </p:sp>
      <p:sp>
        <p:nvSpPr>
          <p:cNvPr id="14" name="文本框 13"/>
          <p:cNvSpPr txBox="1"/>
          <p:nvPr/>
        </p:nvSpPr>
        <p:spPr>
          <a:xfrm>
            <a:off x="71120" y="1471295"/>
            <a:ext cx="3070860" cy="398780"/>
          </a:xfrm>
          <a:prstGeom prst="rect">
            <a:avLst/>
          </a:prstGeom>
          <a:solidFill>
            <a:srgbClr val="C00000"/>
          </a:solidFill>
          <a:ln>
            <a:no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2000" dirty="0">
                <a:ln>
                  <a:solidFill>
                    <a:schemeClr val="bg1"/>
                  </a:solidFill>
                </a:ln>
                <a:solidFill>
                  <a:schemeClr val="bg1"/>
                </a:solidFill>
                <a:latin typeface="Arial" panose="020B0604020202020204" pitchFamily="34" charset="0"/>
                <a:ea typeface="微软雅黑" panose="020B0503020204020204" pitchFamily="34" charset="-122"/>
                <a:sym typeface="Wingdings" panose="05000000000000000000" charset="0"/>
              </a:rPr>
              <a:t>特殊情形</a:t>
            </a:r>
            <a:r>
              <a:rPr lang="zh-CN" altLang="en-US" sz="2000" dirty="0">
                <a:ln>
                  <a:solidFill>
                    <a:schemeClr val="bg1"/>
                  </a:solidFill>
                </a:ln>
                <a:solidFill>
                  <a:schemeClr val="bg1"/>
                </a:solidFill>
                <a:latin typeface="Arial" panose="020B0604020202020204" pitchFamily="34" charset="0"/>
                <a:ea typeface="微软雅黑" panose="020B0503020204020204" pitchFamily="34" charset="-122"/>
                <a:sym typeface="Arial" panose="020B0604020202020204" pitchFamily="34" charset="0"/>
              </a:rPr>
              <a:t>：</a:t>
            </a:r>
          </a:p>
        </p:txBody>
      </p:sp>
      <p:sp>
        <p:nvSpPr>
          <p:cNvPr id="2" name="圆角矩形 144"/>
          <p:cNvSpPr/>
          <p:nvPr/>
        </p:nvSpPr>
        <p:spPr>
          <a:xfrm>
            <a:off x="-635" y="3564255"/>
            <a:ext cx="12192635" cy="474345"/>
          </a:xfrm>
          <a:prstGeom prst="roundRect">
            <a:avLst/>
          </a:prstGeom>
          <a:solidFill>
            <a:srgbClr val="256B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en-US" sz="2400" b="1" dirty="0">
                <a:solidFill>
                  <a:schemeClr val="bg1"/>
                </a:solidFill>
                <a:latin typeface="微软雅黑" panose="020B0503020204020204" pitchFamily="34" charset="-122"/>
                <a:ea typeface="微软雅黑" panose="020B0503020204020204" pitchFamily="34" charset="-122"/>
                <a:cs typeface="宋体" pitchFamily="2" charset="-122"/>
              </a:rPr>
              <a:t>5.</a:t>
            </a:r>
            <a:r>
              <a:rPr sz="2400" b="1" dirty="0">
                <a:solidFill>
                  <a:schemeClr val="bg1"/>
                </a:solidFill>
                <a:latin typeface="微软雅黑" panose="020B0503020204020204" pitchFamily="34" charset="-122"/>
                <a:ea typeface="微软雅黑" panose="020B0503020204020204" pitchFamily="34" charset="-122"/>
                <a:cs typeface="宋体" pitchFamily="2" charset="-122"/>
              </a:rPr>
              <a:t>从业人员</a:t>
            </a:r>
            <a:r>
              <a:rPr lang="zh-CN" sz="2400" b="1" dirty="0">
                <a:solidFill>
                  <a:schemeClr val="bg1"/>
                </a:solidFill>
                <a:latin typeface="微软雅黑" panose="020B0503020204020204" pitchFamily="34" charset="-122"/>
                <a:ea typeface="微软雅黑" panose="020B0503020204020204" pitchFamily="34" charset="-122"/>
                <a:cs typeface="宋体" pitchFamily="2" charset="-122"/>
              </a:rPr>
              <a:t>期末</a:t>
            </a:r>
            <a:r>
              <a:rPr sz="2400" b="1" dirty="0">
                <a:solidFill>
                  <a:schemeClr val="bg1"/>
                </a:solidFill>
                <a:latin typeface="微软雅黑" panose="020B0503020204020204" pitchFamily="34" charset="-122"/>
                <a:ea typeface="微软雅黑" panose="020B0503020204020204" pitchFamily="34" charset="-122"/>
                <a:cs typeface="宋体" pitchFamily="2" charset="-122"/>
              </a:rPr>
              <a:t>人数</a:t>
            </a:r>
            <a:r>
              <a:rPr lang="en-US" altLang="zh-CN" sz="2400" b="1" dirty="0">
                <a:solidFill>
                  <a:schemeClr val="bg1"/>
                </a:solidFill>
                <a:latin typeface="微软雅黑" panose="020B0503020204020204" pitchFamily="34" charset="-122"/>
                <a:ea typeface="微软雅黑" panose="020B0503020204020204" pitchFamily="34" charset="-122"/>
                <a:cs typeface="宋体" pitchFamily="2" charset="-122"/>
              </a:rPr>
              <a:t>【1/</a:t>
            </a:r>
            <a:r>
              <a:rPr lang="en-US" altLang="zh-CN" sz="2400" b="1" dirty="0">
                <a:solidFill>
                  <a:schemeClr val="bg1"/>
                </a:solidFill>
                <a:latin typeface="微软雅黑" panose="020B0503020204020204" pitchFamily="34" charset="-122"/>
                <a:ea typeface="微软雅黑" panose="020B0503020204020204" pitchFamily="34" charset="-122"/>
                <a:cs typeface="宋体" pitchFamily="2" charset="-122"/>
                <a:sym typeface="+mn-ea"/>
              </a:rPr>
              <a:t>2/3/4</a:t>
            </a:r>
            <a:r>
              <a:rPr lang="zh-CN" altLang="en-US" sz="2400" b="1" dirty="0">
                <a:solidFill>
                  <a:schemeClr val="bg1"/>
                </a:solidFill>
                <a:latin typeface="微软雅黑" panose="020B0503020204020204" pitchFamily="34" charset="-122"/>
                <a:ea typeface="微软雅黑" panose="020B0503020204020204" pitchFamily="34" charset="-122"/>
                <a:cs typeface="宋体" pitchFamily="2" charset="-122"/>
                <a:sym typeface="+mn-ea"/>
              </a:rPr>
              <a:t>表</a:t>
            </a:r>
            <a:r>
              <a:rPr lang="en-US" altLang="zh-CN" sz="2400" b="1" dirty="0">
                <a:solidFill>
                  <a:schemeClr val="bg1"/>
                </a:solidFill>
                <a:latin typeface="微软雅黑" panose="020B0503020204020204" pitchFamily="34" charset="-122"/>
                <a:ea typeface="微软雅黑" panose="020B0503020204020204" pitchFamily="34" charset="-122"/>
                <a:cs typeface="宋体" pitchFamily="2" charset="-122"/>
              </a:rPr>
              <a:t>】</a:t>
            </a:r>
            <a:endParaRPr lang="zh-CN" altLang="en-US" sz="2400" b="1" dirty="0">
              <a:solidFill>
                <a:schemeClr val="bg1"/>
              </a:solidFill>
              <a:latin typeface="微软雅黑" panose="020B0503020204020204" pitchFamily="34" charset="-122"/>
              <a:ea typeface="微软雅黑" panose="020B0503020204020204" pitchFamily="34" charset="-122"/>
              <a:cs typeface="宋体" pitchFamily="2" charset="-122"/>
            </a:endParaRPr>
          </a:p>
        </p:txBody>
      </p:sp>
      <p:sp>
        <p:nvSpPr>
          <p:cNvPr id="7" name="文本框 6"/>
          <p:cNvSpPr txBox="1"/>
          <p:nvPr/>
        </p:nvSpPr>
        <p:spPr>
          <a:xfrm>
            <a:off x="71120" y="4107180"/>
            <a:ext cx="11620500" cy="1014730"/>
          </a:xfrm>
          <a:prstGeom prst="rect">
            <a:avLst/>
          </a:prstGeom>
          <a:solidFill>
            <a:srgbClr val="E3CCCC"/>
          </a:solidFill>
          <a:ln>
            <a:no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2000" b="1" noProof="0" dirty="0">
                <a:ln>
                  <a:noFill/>
                </a:ln>
                <a:solidFill>
                  <a:srgbClr val="C00000"/>
                </a:solidFill>
                <a:effectLst/>
                <a:uLnTx/>
                <a:uFillTx/>
                <a:latin typeface="Arial" panose="020B0604020202020204" pitchFamily="34" charset="0"/>
                <a:ea typeface="微软雅黑" panose="020B0503020204020204" pitchFamily="34" charset="-122"/>
                <a:sym typeface="Wingdings" panose="05000000000000000000" charset="0"/>
              </a:rPr>
              <a:t></a:t>
            </a:r>
            <a:r>
              <a:rPr lang="zh-CN" altLang="en-US" sz="2000" b="1">
                <a:ln>
                  <a:noFill/>
                </a:ln>
                <a:solidFill>
                  <a:srgbClr val="181717"/>
                </a:solidFill>
                <a:effectLst/>
                <a:uLnTx/>
                <a:uFillTx/>
                <a:ea typeface="微软雅黑" panose="020B0503020204020204" pitchFamily="34" charset="-122"/>
              </a:rPr>
              <a:t>指</a:t>
            </a:r>
            <a:r>
              <a:rPr lang="zh-CN" altLang="en-US" sz="2000" b="1">
                <a:ln>
                  <a:noFill/>
                </a:ln>
                <a:solidFill>
                  <a:srgbClr val="C00000"/>
                </a:solidFill>
                <a:effectLst/>
                <a:uLnTx/>
                <a:uFillTx/>
                <a:ea typeface="微软雅黑" panose="020B0503020204020204" pitchFamily="34" charset="-122"/>
              </a:rPr>
              <a:t>月度或年度最后一日</a:t>
            </a:r>
            <a:r>
              <a:rPr lang="zh-CN" altLang="en-US" sz="2000" b="1">
                <a:ln>
                  <a:noFill/>
                </a:ln>
                <a:solidFill>
                  <a:srgbClr val="181717"/>
                </a:solidFill>
                <a:effectLst/>
                <a:uLnTx/>
                <a:uFillTx/>
                <a:ea typeface="微软雅黑" panose="020B0503020204020204" pitchFamily="34" charset="-122"/>
              </a:rPr>
              <a:t>在本单位工作，并取得工资或其他形式劳动报酬的人员数</a:t>
            </a:r>
          </a:p>
          <a:p>
            <a:pPr marL="0" marR="0" lvl="0" indent="0" algn="l" defTabSz="914400" rtl="0" eaLnBrk="1" fontAlgn="auto" latinLnBrk="0" hangingPunct="1">
              <a:lnSpc>
                <a:spcPct val="100000"/>
              </a:lnSpc>
              <a:spcBef>
                <a:spcPts val="0"/>
              </a:spcBef>
              <a:spcAft>
                <a:spcPts val="0"/>
              </a:spcAft>
              <a:buClrTx/>
              <a:buSzTx/>
              <a:buFontTx/>
              <a:buNone/>
              <a:defRPr/>
            </a:pPr>
            <a:r>
              <a:rPr lang="zh-CN" altLang="en-US" sz="2000" b="1" noProof="0" dirty="0">
                <a:ln>
                  <a:noFill/>
                </a:ln>
                <a:solidFill>
                  <a:srgbClr val="C00000"/>
                </a:solidFill>
                <a:effectLst/>
                <a:uLnTx/>
                <a:uFillTx/>
                <a:latin typeface="Arial" panose="020B0604020202020204" pitchFamily="34" charset="0"/>
                <a:ea typeface="微软雅黑" panose="020B0503020204020204" pitchFamily="34" charset="-122"/>
                <a:sym typeface="Wingdings" panose="05000000000000000000" charset="0"/>
              </a:rPr>
              <a:t></a:t>
            </a:r>
            <a:r>
              <a:rPr lang="zh-CN" altLang="en-US" sz="2000" b="1">
                <a:ln>
                  <a:noFill/>
                </a:ln>
                <a:solidFill>
                  <a:srgbClr val="181717"/>
                </a:solidFill>
                <a:effectLst/>
                <a:uLnTx/>
                <a:uFillTx/>
                <a:ea typeface="微软雅黑" panose="020B0503020204020204" pitchFamily="34" charset="-122"/>
              </a:rPr>
              <a:t>不包括最后一日当天及以前已经与单位解除劳动合同关系的人员</a:t>
            </a:r>
          </a:p>
          <a:p>
            <a:pPr marL="0" marR="0" lvl="0" indent="0" algn="l" defTabSz="914400" rtl="0" eaLnBrk="1" fontAlgn="auto" latinLnBrk="0" hangingPunct="1">
              <a:lnSpc>
                <a:spcPct val="100000"/>
              </a:lnSpc>
              <a:spcBef>
                <a:spcPts val="0"/>
              </a:spcBef>
              <a:spcAft>
                <a:spcPts val="0"/>
              </a:spcAft>
              <a:buClrTx/>
              <a:buSzTx/>
              <a:buFontTx/>
              <a:buNone/>
              <a:defRPr/>
            </a:pPr>
            <a:r>
              <a:rPr lang="zh-CN" altLang="en-US" sz="2000" b="1" noProof="0" dirty="0">
                <a:ln>
                  <a:noFill/>
                </a:ln>
                <a:solidFill>
                  <a:srgbClr val="C00000"/>
                </a:solidFill>
                <a:effectLst/>
                <a:uLnTx/>
                <a:uFillTx/>
                <a:latin typeface="Arial" panose="020B0604020202020204" pitchFamily="34" charset="0"/>
                <a:ea typeface="微软雅黑" panose="020B0503020204020204" pitchFamily="34" charset="-122"/>
                <a:sym typeface="Wingdings" panose="05000000000000000000" charset="0"/>
              </a:rPr>
              <a:t>时点指标</a:t>
            </a:r>
          </a:p>
        </p:txBody>
      </p:sp>
      <p:sp>
        <p:nvSpPr>
          <p:cNvPr id="3" name="文本框 2"/>
          <p:cNvSpPr txBox="1"/>
          <p:nvPr/>
        </p:nvSpPr>
        <p:spPr>
          <a:xfrm>
            <a:off x="71120" y="5291455"/>
            <a:ext cx="1839595" cy="398780"/>
          </a:xfrm>
          <a:prstGeom prst="rect">
            <a:avLst/>
          </a:prstGeom>
          <a:solidFill>
            <a:srgbClr val="C00000"/>
          </a:solidFill>
          <a:ln>
            <a:no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2000" dirty="0">
                <a:ln>
                  <a:solidFill>
                    <a:schemeClr val="bg1"/>
                  </a:solidFill>
                </a:ln>
                <a:solidFill>
                  <a:schemeClr val="bg1"/>
                </a:solidFill>
                <a:latin typeface="Arial" panose="020B0604020202020204" pitchFamily="34" charset="0"/>
                <a:ea typeface="微软雅黑" panose="020B0503020204020204" pitchFamily="34" charset="-122"/>
                <a:sym typeface="Wingdings" panose="05000000000000000000" charset="0"/>
              </a:rPr>
              <a:t></a:t>
            </a:r>
            <a:r>
              <a:rPr lang="zh-CN" altLang="en-US" sz="2000" dirty="0">
                <a:ln>
                  <a:solidFill>
                    <a:schemeClr val="bg1"/>
                  </a:solidFill>
                </a:ln>
                <a:solidFill>
                  <a:schemeClr val="bg1"/>
                </a:solidFill>
                <a:latin typeface="Arial" panose="020B0604020202020204" pitchFamily="34" charset="0"/>
                <a:ea typeface="微软雅黑" panose="020B0503020204020204" pitchFamily="34" charset="-122"/>
                <a:sym typeface="Arial" panose="020B0604020202020204" pitchFamily="34" charset="0"/>
              </a:rPr>
              <a:t>注意事项</a:t>
            </a:r>
          </a:p>
        </p:txBody>
      </p:sp>
      <p:sp>
        <p:nvSpPr>
          <p:cNvPr id="9" name="文本框 8"/>
          <p:cNvSpPr txBox="1"/>
          <p:nvPr/>
        </p:nvSpPr>
        <p:spPr>
          <a:xfrm>
            <a:off x="71120" y="5859780"/>
            <a:ext cx="11538585" cy="398780"/>
          </a:xfrm>
          <a:prstGeom prst="rect">
            <a:avLst/>
          </a:prstGeom>
          <a:solidFill>
            <a:schemeClr val="bg2"/>
          </a:solidFill>
          <a:ln>
            <a:no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2000" b="1" noProof="0" dirty="0">
                <a:ln>
                  <a:noFill/>
                </a:ln>
                <a:solidFill>
                  <a:srgbClr val="C00000"/>
                </a:solidFill>
                <a:effectLst/>
                <a:uLnTx/>
                <a:uFillTx/>
                <a:latin typeface="Arial" panose="020B0604020202020204" pitchFamily="34" charset="0"/>
                <a:ea typeface="微软雅黑" panose="020B0503020204020204" pitchFamily="34" charset="-122"/>
                <a:sym typeface="Wingdings" panose="05000000000000000000" charset="0"/>
              </a:rPr>
              <a:t></a:t>
            </a:r>
            <a:r>
              <a:rPr lang="zh-CN" altLang="en-US" sz="2000" b="1">
                <a:ln>
                  <a:noFill/>
                </a:ln>
                <a:solidFill>
                  <a:srgbClr val="181717"/>
                </a:solidFill>
                <a:effectLst/>
                <a:uLnTx/>
                <a:uFillTx/>
                <a:ea typeface="微软雅黑" panose="020B0503020204020204" pitchFamily="34" charset="-122"/>
              </a:rPr>
              <a:t>从业人员期末人数为时点数，从业人员平均人数为计算值，一般情况下二者不相等</a:t>
            </a:r>
          </a:p>
        </p:txBody>
      </p:sp>
      <p:sp>
        <p:nvSpPr>
          <p:cNvPr id="4" name="文本框 3"/>
          <p:cNvSpPr txBox="1"/>
          <p:nvPr/>
        </p:nvSpPr>
        <p:spPr>
          <a:xfrm>
            <a:off x="-635" y="1927225"/>
            <a:ext cx="6367780" cy="1568450"/>
          </a:xfrm>
          <a:prstGeom prst="rect">
            <a:avLst/>
          </a:prstGeom>
          <a:solidFill>
            <a:srgbClr val="E3CCCC"/>
          </a:solidFill>
          <a:ln>
            <a:no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1600" b="1" noProof="0" dirty="0">
                <a:ln>
                  <a:noFill/>
                </a:ln>
                <a:solidFill>
                  <a:srgbClr val="C00000"/>
                </a:solidFill>
                <a:effectLst/>
                <a:uLnTx/>
                <a:uFillTx/>
                <a:latin typeface="Arial" panose="020B0604020202020204" pitchFamily="34" charset="0"/>
                <a:ea typeface="微软雅黑" panose="020B0503020204020204" pitchFamily="34" charset="-122"/>
                <a:sym typeface="Wingdings" panose="05000000000000000000" charset="0"/>
              </a:rPr>
              <a:t></a:t>
            </a:r>
            <a:r>
              <a:rPr lang="zh-CN" altLang="en-US" sz="1600" b="1">
                <a:ln>
                  <a:noFill/>
                </a:ln>
                <a:solidFill>
                  <a:srgbClr val="C00000"/>
                </a:solidFill>
                <a:effectLst/>
                <a:uLnTx/>
                <a:uFillTx/>
                <a:ea typeface="微软雅黑" panose="020B0503020204020204" pitchFamily="34" charset="-122"/>
              </a:rPr>
              <a:t>对于新成立的单位：（分母不变）</a:t>
            </a:r>
            <a:endParaRPr lang="zh-CN" altLang="en-US" sz="1600" b="1">
              <a:ln>
                <a:noFill/>
              </a:ln>
              <a:effectLst/>
              <a:uLnTx/>
              <a:uFillTx/>
              <a:ea typeface="微软雅黑" panose="020B0503020204020204" pitchFamily="34" charset="-122"/>
            </a:endParaRPr>
          </a:p>
          <a:p>
            <a:pPr marL="0" marR="0" lvl="0" indent="0" algn="l" defTabSz="914400" rtl="0" eaLnBrk="1" fontAlgn="auto" latinLnBrk="0" hangingPunct="1">
              <a:lnSpc>
                <a:spcPct val="100000"/>
              </a:lnSpc>
              <a:spcBef>
                <a:spcPts val="0"/>
              </a:spcBef>
              <a:spcAft>
                <a:spcPts val="0"/>
              </a:spcAft>
              <a:buClrTx/>
              <a:buSzTx/>
              <a:buFontTx/>
              <a:buNone/>
              <a:defRPr/>
            </a:pPr>
            <a:r>
              <a:rPr lang="zh-CN" altLang="en-US" sz="1600" b="1">
                <a:ln>
                  <a:noFill/>
                </a:ln>
                <a:effectLst/>
                <a:uLnTx/>
                <a:uFillTx/>
                <a:ea typeface="微软雅黑" panose="020B0503020204020204" pitchFamily="34" charset="-122"/>
              </a:rPr>
              <a:t>        </a:t>
            </a:r>
            <a:r>
              <a:rPr lang="zh-CN" altLang="en-US" sz="1600" b="1">
                <a:ln>
                  <a:noFill/>
                </a:ln>
                <a:solidFill>
                  <a:srgbClr val="181717"/>
                </a:solidFill>
                <a:effectLst/>
                <a:uLnTx/>
                <a:uFillTx/>
                <a:ea typeface="微软雅黑" panose="020B0503020204020204" pitchFamily="34" charset="-122"/>
              </a:rPr>
              <a:t>  对新建立不满整月的单位（月中或月末建立），在计算报告月的平均人数时，应以其建立后各天实有人数之和，除以</a:t>
            </a:r>
            <a:r>
              <a:rPr lang="zh-CN" altLang="en-US" sz="1600" b="1">
                <a:ln>
                  <a:noFill/>
                </a:ln>
                <a:solidFill>
                  <a:srgbClr val="C00000"/>
                </a:solidFill>
                <a:effectLst/>
                <a:uLnTx/>
                <a:uFillTx/>
                <a:ea typeface="微软雅黑" panose="020B0503020204020204" pitchFamily="34" charset="-122"/>
              </a:rPr>
              <a:t>报告期日历日数</a:t>
            </a:r>
            <a:r>
              <a:rPr lang="zh-CN" altLang="en-US" sz="1600" b="1">
                <a:ln>
                  <a:noFill/>
                </a:ln>
                <a:solidFill>
                  <a:srgbClr val="181717"/>
                </a:solidFill>
                <a:effectLst/>
                <a:uLnTx/>
                <a:uFillTx/>
                <a:ea typeface="微软雅黑" panose="020B0503020204020204" pitchFamily="34" charset="-122"/>
              </a:rPr>
              <a:t>求得，而不能除以该单位建立的天数。</a:t>
            </a:r>
          </a:p>
          <a:p>
            <a:pPr marL="0" marR="0" lvl="0" indent="0" algn="l" defTabSz="914400" rtl="0" eaLnBrk="1" fontAlgn="auto" latinLnBrk="0" hangingPunct="1">
              <a:lnSpc>
                <a:spcPct val="100000"/>
              </a:lnSpc>
              <a:spcBef>
                <a:spcPts val="0"/>
              </a:spcBef>
              <a:spcAft>
                <a:spcPts val="0"/>
              </a:spcAft>
              <a:buClrTx/>
              <a:buSzTx/>
              <a:buFontTx/>
              <a:buNone/>
              <a:defRPr/>
            </a:pPr>
            <a:r>
              <a:rPr lang="zh-CN" altLang="en-US" sz="1600" b="1">
                <a:ln>
                  <a:noFill/>
                </a:ln>
                <a:solidFill>
                  <a:srgbClr val="181717"/>
                </a:solidFill>
                <a:effectLst/>
                <a:uLnTx/>
                <a:uFillTx/>
                <a:ea typeface="微软雅黑" panose="020B0503020204020204" pitchFamily="34" charset="-122"/>
              </a:rPr>
              <a:t>          在年内新成立的单位，年平均人数计算方法为：从实际开工之月起到年底的月平均人数相加除以</a:t>
            </a:r>
            <a:r>
              <a:rPr lang="en-US" altLang="zh-CN" sz="1600" b="1">
                <a:ln>
                  <a:noFill/>
                </a:ln>
                <a:solidFill>
                  <a:srgbClr val="C00000"/>
                </a:solidFill>
                <a:effectLst/>
                <a:uLnTx/>
                <a:uFillTx/>
                <a:ea typeface="微软雅黑" panose="020B0503020204020204" pitchFamily="34" charset="-122"/>
              </a:rPr>
              <a:t>12</a:t>
            </a:r>
            <a:r>
              <a:rPr lang="zh-CN" altLang="en-US" sz="1600" b="1">
                <a:ln>
                  <a:noFill/>
                </a:ln>
                <a:solidFill>
                  <a:srgbClr val="C00000"/>
                </a:solidFill>
                <a:effectLst/>
                <a:uLnTx/>
                <a:uFillTx/>
                <a:ea typeface="微软雅黑" panose="020B0503020204020204" pitchFamily="34" charset="-122"/>
              </a:rPr>
              <a:t>个月</a:t>
            </a:r>
            <a:r>
              <a:rPr lang="zh-CN" altLang="en-US" sz="1600" b="1">
                <a:ln>
                  <a:noFill/>
                </a:ln>
                <a:solidFill>
                  <a:srgbClr val="181717"/>
                </a:solidFill>
                <a:effectLst/>
                <a:uLnTx/>
                <a:uFillTx/>
                <a:ea typeface="微软雅黑" panose="020B0503020204020204" pitchFamily="34" charset="-122"/>
              </a:rPr>
              <a:t>。</a:t>
            </a:r>
          </a:p>
        </p:txBody>
      </p:sp>
      <p:sp>
        <p:nvSpPr>
          <p:cNvPr id="5" name="文本框 4"/>
          <p:cNvSpPr txBox="1"/>
          <p:nvPr/>
        </p:nvSpPr>
        <p:spPr>
          <a:xfrm>
            <a:off x="6638290" y="1938655"/>
            <a:ext cx="5153025" cy="1476375"/>
          </a:xfrm>
          <a:prstGeom prst="rect">
            <a:avLst/>
          </a:prstGeom>
          <a:solidFill>
            <a:schemeClr val="bg2"/>
          </a:solidFill>
          <a:ln>
            <a:no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b="1" noProof="0" dirty="0">
                <a:ln>
                  <a:noFill/>
                </a:ln>
                <a:solidFill>
                  <a:srgbClr val="C00000"/>
                </a:solidFill>
                <a:effectLst/>
                <a:uLnTx/>
                <a:uFillTx/>
                <a:latin typeface="Arial" panose="020B0604020202020204" pitchFamily="34" charset="0"/>
                <a:ea typeface="微软雅黑" panose="020B0503020204020204" pitchFamily="34" charset="-122"/>
                <a:sym typeface="Wingdings" panose="05000000000000000000" charset="0"/>
              </a:rPr>
              <a:t></a:t>
            </a:r>
            <a:r>
              <a:rPr lang="zh-CN" altLang="en-US" b="1">
                <a:ln>
                  <a:noFill/>
                </a:ln>
                <a:solidFill>
                  <a:srgbClr val="C00000"/>
                </a:solidFill>
                <a:effectLst/>
                <a:uLnTx/>
                <a:uFillTx/>
                <a:ea typeface="微软雅黑" panose="020B0503020204020204" pitchFamily="34" charset="-122"/>
              </a:rPr>
              <a:t>注意事项：</a:t>
            </a:r>
            <a:endParaRPr lang="zh-CN" altLang="en-US" b="1">
              <a:ln>
                <a:noFill/>
              </a:ln>
              <a:effectLst/>
              <a:uLnTx/>
              <a:uFillTx/>
              <a:ea typeface="微软雅黑" panose="020B0503020204020204" pitchFamily="34" charset="-122"/>
            </a:endParaRPr>
          </a:p>
          <a:p>
            <a:pPr marL="0" marR="0" lvl="0" indent="0" algn="just" defTabSz="914400" rtl="0" eaLnBrk="1" fontAlgn="auto" latinLnBrk="0" hangingPunct="1">
              <a:lnSpc>
                <a:spcPct val="100000"/>
              </a:lnSpc>
              <a:spcBef>
                <a:spcPts val="0"/>
              </a:spcBef>
              <a:spcAft>
                <a:spcPts val="0"/>
              </a:spcAft>
              <a:buClrTx/>
              <a:buSzTx/>
              <a:buFontTx/>
              <a:buNone/>
              <a:defRPr/>
            </a:pPr>
            <a:r>
              <a:rPr lang="zh-CN" altLang="en-US" b="1">
                <a:ln>
                  <a:noFill/>
                </a:ln>
                <a:solidFill>
                  <a:srgbClr val="181717"/>
                </a:solidFill>
                <a:effectLst/>
                <a:uLnTx/>
                <a:uFillTx/>
                <a:ea typeface="微软雅黑" panose="020B0503020204020204" pitchFamily="34" charset="-122"/>
                <a:sym typeface="Wingdings" panose="05000000000000000000" charset="0"/>
              </a:rPr>
              <a:t></a:t>
            </a:r>
            <a:r>
              <a:rPr lang="zh-CN" altLang="en-US" b="1">
                <a:ln>
                  <a:noFill/>
                </a:ln>
                <a:solidFill>
                  <a:srgbClr val="181717"/>
                </a:solidFill>
                <a:effectLst/>
                <a:uLnTx/>
                <a:uFillTx/>
                <a:ea typeface="微软雅黑" panose="020B0503020204020204" pitchFamily="34" charset="-122"/>
              </a:rPr>
              <a:t>易错使用期末人数代替平均人数，主要表现：不论期末人数如何波动，平均人数一直与期末人数相等。</a:t>
            </a:r>
          </a:p>
          <a:p>
            <a:pPr marL="0" marR="0" lvl="0" indent="0" algn="just" defTabSz="914400" rtl="0" eaLnBrk="1" fontAlgn="auto" latinLnBrk="0" hangingPunct="1">
              <a:lnSpc>
                <a:spcPct val="100000"/>
              </a:lnSpc>
              <a:spcBef>
                <a:spcPts val="0"/>
              </a:spcBef>
              <a:spcAft>
                <a:spcPts val="0"/>
              </a:spcAft>
              <a:buClrTx/>
              <a:buSzTx/>
              <a:buFontTx/>
              <a:buNone/>
              <a:defRPr/>
            </a:pPr>
            <a:r>
              <a:rPr lang="zh-CN" altLang="en-US" b="1">
                <a:ln>
                  <a:noFill/>
                </a:ln>
                <a:solidFill>
                  <a:srgbClr val="181717"/>
                </a:solidFill>
                <a:effectLst/>
                <a:uLnTx/>
                <a:uFillTx/>
                <a:ea typeface="微软雅黑" panose="020B0503020204020204" pitchFamily="34" charset="-122"/>
                <a:sym typeface="Wingdings" panose="05000000000000000000" charset="0"/>
              </a:rPr>
              <a:t></a:t>
            </a:r>
            <a:r>
              <a:rPr lang="zh-CN" altLang="en-US" b="1">
                <a:ln>
                  <a:noFill/>
                </a:ln>
                <a:solidFill>
                  <a:srgbClr val="181717"/>
                </a:solidFill>
                <a:effectLst/>
                <a:uLnTx/>
                <a:uFillTx/>
                <a:ea typeface="微软雅黑" panose="020B0503020204020204" pitchFamily="34" charset="-122"/>
              </a:rPr>
              <a:t>易错</a:t>
            </a:r>
            <a:r>
              <a:rPr b="1">
                <a:ln>
                  <a:noFill/>
                </a:ln>
                <a:solidFill>
                  <a:srgbClr val="181717"/>
                </a:solidFill>
                <a:effectLst/>
                <a:uLnTx/>
                <a:uFillTx/>
                <a:ea typeface="微软雅黑" panose="020B0503020204020204" pitchFamily="34" charset="-122"/>
              </a:rPr>
              <a:t>填成当月平均人数</a:t>
            </a:r>
            <a:r>
              <a:rPr lang="zh-CN" altLang="en-US" b="1">
                <a:ln>
                  <a:noFill/>
                </a:ln>
                <a:solidFill>
                  <a:srgbClr val="181717"/>
                </a:solidFill>
                <a:effectLst/>
                <a:uLnTx/>
                <a:uFillTx/>
                <a:ea typeface="微软雅黑" panose="020B0503020204020204" pitchFamily="34" charset="-122"/>
              </a:rPr>
              <a:t>。</a:t>
            </a:r>
          </a:p>
        </p:txBody>
      </p:sp>
    </p:spTree>
    <p:custDataLst>
      <p:tags r:id="rId1"/>
    </p:custData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9" name="图片 17"/>
          <p:cNvPicPr>
            <a:picLocks noChangeAspect="1"/>
          </p:cNvPicPr>
          <p:nvPr/>
        </p:nvPicPr>
        <p:blipFill>
          <a:blip r:embed="rId2"/>
          <a:stretch>
            <a:fillRect/>
          </a:stretch>
        </p:blipFill>
        <p:spPr>
          <a:xfrm>
            <a:off x="8610600" y="0"/>
            <a:ext cx="3581400" cy="1006475"/>
          </a:xfrm>
          <a:prstGeom prst="rect">
            <a:avLst/>
          </a:prstGeom>
          <a:noFill/>
          <a:ln w="9525">
            <a:noFill/>
          </a:ln>
        </p:spPr>
      </p:pic>
      <p:sp>
        <p:nvSpPr>
          <p:cNvPr id="25" name="矩形 24"/>
          <p:cNvSpPr/>
          <p:nvPr/>
        </p:nvSpPr>
        <p:spPr>
          <a:xfrm>
            <a:off x="0" y="6724650"/>
            <a:ext cx="12192000" cy="133350"/>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pic>
        <p:nvPicPr>
          <p:cNvPr id="7" name="图片 6" descr="五经普LOGO透明底（长）"/>
          <p:cNvPicPr>
            <a:picLocks noChangeAspect="1"/>
          </p:cNvPicPr>
          <p:nvPr/>
        </p:nvPicPr>
        <p:blipFill>
          <a:blip r:embed="rId3" cstate="print"/>
          <a:srcRect r="77058"/>
          <a:stretch>
            <a:fillRect/>
          </a:stretch>
        </p:blipFill>
        <p:spPr>
          <a:xfrm>
            <a:off x="-76200" y="-225425"/>
            <a:ext cx="847725" cy="1155065"/>
          </a:xfrm>
          <a:prstGeom prst="rect">
            <a:avLst/>
          </a:prstGeom>
        </p:spPr>
      </p:pic>
      <p:cxnSp>
        <p:nvCxnSpPr>
          <p:cNvPr id="8" name="直接连接符 7"/>
          <p:cNvCxnSpPr/>
          <p:nvPr/>
        </p:nvCxnSpPr>
        <p:spPr>
          <a:xfrm>
            <a:off x="0" y="696913"/>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sp>
        <p:nvSpPr>
          <p:cNvPr id="6" name="灯片编号占位符 5"/>
          <p:cNvSpPr>
            <a:spLocks noGrp="1"/>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t>35</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32" name="圆角矩形 144">
            <a:extLst>
              <a:ext uri="{FF2B5EF4-FFF2-40B4-BE49-F238E27FC236}">
                <a16:creationId xmlns:a16="http://schemas.microsoft.com/office/drawing/2014/main" id="{AD695BD5-00AA-1FEA-0F06-889AD4113D0D}"/>
              </a:ext>
            </a:extLst>
          </p:cNvPr>
          <p:cNvSpPr/>
          <p:nvPr/>
        </p:nvSpPr>
        <p:spPr>
          <a:xfrm>
            <a:off x="771524" y="119063"/>
            <a:ext cx="11420475" cy="462915"/>
          </a:xfrm>
          <a:prstGeom prst="roundRect">
            <a:avLst/>
          </a:prstGeom>
          <a:solidFill>
            <a:srgbClr val="256B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en-US" altLang="zh-CN" sz="2400" b="1" dirty="0">
                <a:solidFill>
                  <a:schemeClr val="bg1"/>
                </a:solidFill>
                <a:latin typeface="微软雅黑" panose="020B0503020204020204" pitchFamily="34" charset="-122"/>
                <a:ea typeface="微软雅黑" panose="020B0503020204020204" pitchFamily="34" charset="-122"/>
                <a:cs typeface="宋体" pitchFamily="2" charset="-122"/>
              </a:rPr>
              <a:t>2023</a:t>
            </a:r>
            <a:r>
              <a:rPr lang="zh-CN" altLang="en-US" sz="2400" b="1" dirty="0">
                <a:solidFill>
                  <a:schemeClr val="bg1"/>
                </a:solidFill>
                <a:latin typeface="微软雅黑" panose="020B0503020204020204" pitchFamily="34" charset="-122"/>
                <a:ea typeface="微软雅黑" panose="020B0503020204020204" pitchFamily="34" charset="-122"/>
                <a:cs typeface="宋体" pitchFamily="2" charset="-122"/>
              </a:rPr>
              <a:t>年</a:t>
            </a:r>
            <a:r>
              <a:rPr lang="en-US" altLang="zh-CN" sz="2400" b="1" dirty="0">
                <a:solidFill>
                  <a:schemeClr val="bg1"/>
                </a:solidFill>
                <a:latin typeface="微软雅黑" panose="020B0503020204020204" pitchFamily="34" charset="-122"/>
                <a:ea typeface="微软雅黑" panose="020B0503020204020204" pitchFamily="34" charset="-122"/>
                <a:cs typeface="宋体" pitchFamily="2" charset="-122"/>
              </a:rPr>
              <a:t>12</a:t>
            </a:r>
            <a:r>
              <a:rPr lang="zh-CN" altLang="en-US" sz="2400" b="1" dirty="0">
                <a:solidFill>
                  <a:schemeClr val="bg1"/>
                </a:solidFill>
                <a:latin typeface="微软雅黑" panose="020B0503020204020204" pitchFamily="34" charset="-122"/>
                <a:ea typeface="微软雅黑" panose="020B0503020204020204" pitchFamily="34" charset="-122"/>
                <a:cs typeface="宋体" pitchFamily="2" charset="-122"/>
              </a:rPr>
              <a:t>月定报财务状况</a:t>
            </a:r>
          </a:p>
        </p:txBody>
      </p:sp>
      <p:sp>
        <p:nvSpPr>
          <p:cNvPr id="28" name="圆角矩形 144">
            <a:extLst>
              <a:ext uri="{FF2B5EF4-FFF2-40B4-BE49-F238E27FC236}">
                <a16:creationId xmlns:a16="http://schemas.microsoft.com/office/drawing/2014/main" id="{65F0CE8E-C240-7DAD-ACDF-D0DE454580F6}"/>
              </a:ext>
            </a:extLst>
          </p:cNvPr>
          <p:cNvSpPr/>
          <p:nvPr/>
        </p:nvSpPr>
        <p:spPr>
          <a:xfrm>
            <a:off x="32528" y="797560"/>
            <a:ext cx="12184377" cy="462915"/>
          </a:xfrm>
          <a:prstGeom prst="roundRect">
            <a:avLst/>
          </a:prstGeom>
          <a:solidFill>
            <a:srgbClr val="256B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sz="2400" b="1" dirty="0">
                <a:solidFill>
                  <a:schemeClr val="bg1"/>
                </a:solidFill>
                <a:latin typeface="微软雅黑" panose="020B0503020204020204" pitchFamily="34" charset="-122"/>
                <a:ea typeface="微软雅黑" panose="020B0503020204020204" pitchFamily="34" charset="-122"/>
                <a:cs typeface="宋体" pitchFamily="2" charset="-122"/>
              </a:rPr>
              <a:t>人工成本及其他资料部分</a:t>
            </a:r>
          </a:p>
        </p:txBody>
      </p:sp>
      <p:sp>
        <p:nvSpPr>
          <p:cNvPr id="2" name="圆角矩形 144">
            <a:extLst>
              <a:ext uri="{FF2B5EF4-FFF2-40B4-BE49-F238E27FC236}">
                <a16:creationId xmlns:a16="http://schemas.microsoft.com/office/drawing/2014/main" id="{AEB435DB-CFAB-627B-A537-CA2EFF042835}"/>
              </a:ext>
            </a:extLst>
          </p:cNvPr>
          <p:cNvSpPr/>
          <p:nvPr/>
        </p:nvSpPr>
        <p:spPr>
          <a:xfrm>
            <a:off x="92709" y="4912321"/>
            <a:ext cx="12192635" cy="474345"/>
          </a:xfrm>
          <a:prstGeom prst="roundRect">
            <a:avLst/>
          </a:prstGeom>
          <a:solidFill>
            <a:srgbClr val="256B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en-US" sz="2400" b="1" dirty="0">
                <a:solidFill>
                  <a:schemeClr val="bg1"/>
                </a:solidFill>
                <a:latin typeface="微软雅黑" panose="020B0503020204020204" pitchFamily="34" charset="-122"/>
                <a:ea typeface="微软雅黑" panose="020B0503020204020204" pitchFamily="34" charset="-122"/>
                <a:cs typeface="宋体" pitchFamily="2" charset="-122"/>
              </a:rPr>
              <a:t>7.</a:t>
            </a:r>
            <a:r>
              <a:rPr sz="2400" b="1" dirty="0">
                <a:solidFill>
                  <a:schemeClr val="bg1"/>
                </a:solidFill>
                <a:latin typeface="微软雅黑" panose="020B0503020204020204" pitchFamily="34" charset="-122"/>
                <a:ea typeface="微软雅黑" panose="020B0503020204020204" pitchFamily="34" charset="-122"/>
                <a:cs typeface="宋体" pitchFamily="2" charset="-122"/>
              </a:rPr>
              <a:t>固定资产原价</a:t>
            </a:r>
            <a:r>
              <a:rPr lang="zh-CN" sz="2400" b="1" dirty="0">
                <a:solidFill>
                  <a:schemeClr val="bg1"/>
                </a:solidFill>
                <a:latin typeface="微软雅黑" panose="020B0503020204020204" pitchFamily="34" charset="-122"/>
                <a:ea typeface="微软雅黑" panose="020B0503020204020204" pitchFamily="34" charset="-122"/>
                <a:cs typeface="宋体" pitchFamily="2" charset="-122"/>
              </a:rPr>
              <a:t>其中：机器设备</a:t>
            </a:r>
            <a:r>
              <a:rPr lang="en-US" altLang="zh-CN" sz="2400" b="1" dirty="0">
                <a:solidFill>
                  <a:schemeClr val="bg1"/>
                </a:solidFill>
                <a:latin typeface="微软雅黑" panose="020B0503020204020204" pitchFamily="34" charset="-122"/>
                <a:ea typeface="微软雅黑" panose="020B0503020204020204" pitchFamily="34" charset="-122"/>
                <a:cs typeface="宋体" pitchFamily="2" charset="-122"/>
              </a:rPr>
              <a:t>【1/</a:t>
            </a:r>
            <a:r>
              <a:rPr lang="en-US" altLang="zh-CN" sz="2400" b="1" dirty="0">
                <a:solidFill>
                  <a:schemeClr val="bg1"/>
                </a:solidFill>
                <a:latin typeface="微软雅黑" panose="020B0503020204020204" pitchFamily="34" charset="-122"/>
                <a:ea typeface="微软雅黑" panose="020B0503020204020204" pitchFamily="34" charset="-122"/>
                <a:cs typeface="宋体" pitchFamily="2" charset="-122"/>
                <a:sym typeface="+mn-ea"/>
              </a:rPr>
              <a:t>2/3/4</a:t>
            </a:r>
            <a:r>
              <a:rPr lang="zh-CN" altLang="en-US" sz="2400" b="1" dirty="0">
                <a:solidFill>
                  <a:schemeClr val="bg1"/>
                </a:solidFill>
                <a:latin typeface="微软雅黑" panose="020B0503020204020204" pitchFamily="34" charset="-122"/>
                <a:ea typeface="微软雅黑" panose="020B0503020204020204" pitchFamily="34" charset="-122"/>
                <a:cs typeface="宋体" pitchFamily="2" charset="-122"/>
                <a:sym typeface="+mn-ea"/>
              </a:rPr>
              <a:t>表</a:t>
            </a:r>
            <a:r>
              <a:rPr lang="en-US" altLang="zh-CN" sz="2400" b="1" dirty="0">
                <a:solidFill>
                  <a:schemeClr val="bg1"/>
                </a:solidFill>
                <a:latin typeface="微软雅黑" panose="020B0503020204020204" pitchFamily="34" charset="-122"/>
                <a:ea typeface="微软雅黑" panose="020B0503020204020204" pitchFamily="34" charset="-122"/>
                <a:cs typeface="宋体" pitchFamily="2" charset="-122"/>
              </a:rPr>
              <a:t>】</a:t>
            </a:r>
            <a:endParaRPr lang="zh-CN" altLang="en-US" sz="2400" b="1" dirty="0">
              <a:solidFill>
                <a:schemeClr val="bg1"/>
              </a:solidFill>
              <a:latin typeface="微软雅黑" panose="020B0503020204020204" pitchFamily="34" charset="-122"/>
              <a:ea typeface="微软雅黑" panose="020B0503020204020204" pitchFamily="34" charset="-122"/>
              <a:cs typeface="宋体" pitchFamily="2" charset="-122"/>
            </a:endParaRPr>
          </a:p>
        </p:txBody>
      </p:sp>
      <p:sp>
        <p:nvSpPr>
          <p:cNvPr id="3" name="文本框 2">
            <a:extLst>
              <a:ext uri="{FF2B5EF4-FFF2-40B4-BE49-F238E27FC236}">
                <a16:creationId xmlns:a16="http://schemas.microsoft.com/office/drawing/2014/main" id="{099501A4-E44D-E0CE-769C-5D3D40E326A6}"/>
              </a:ext>
            </a:extLst>
          </p:cNvPr>
          <p:cNvSpPr txBox="1"/>
          <p:nvPr/>
        </p:nvSpPr>
        <p:spPr>
          <a:xfrm>
            <a:off x="38734" y="5571451"/>
            <a:ext cx="12113895" cy="1014730"/>
          </a:xfrm>
          <a:prstGeom prst="rect">
            <a:avLst/>
          </a:prstGeom>
          <a:solidFill>
            <a:srgbClr val="E3CCCC"/>
          </a:solidFill>
          <a:ln>
            <a:no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2000" b="1" noProof="0" dirty="0">
                <a:ln>
                  <a:noFill/>
                </a:ln>
                <a:solidFill>
                  <a:srgbClr val="C00000"/>
                </a:solidFill>
                <a:effectLst/>
                <a:uLnTx/>
                <a:uFillTx/>
                <a:latin typeface="Arial" panose="020B0604020202020204" pitchFamily="34" charset="0"/>
                <a:ea typeface="微软雅黑" panose="020B0503020204020204" pitchFamily="34" charset="-122"/>
                <a:sym typeface="Wingdings" panose="05000000000000000000" charset="0"/>
              </a:rPr>
              <a:t></a:t>
            </a:r>
            <a:r>
              <a:rPr lang="zh-CN" altLang="en-US" sz="2000" b="1">
                <a:ln>
                  <a:noFill/>
                </a:ln>
                <a:solidFill>
                  <a:srgbClr val="181717"/>
                </a:solidFill>
                <a:effectLst/>
                <a:uLnTx/>
                <a:uFillTx/>
                <a:ea typeface="微软雅黑" panose="020B0503020204020204" pitchFamily="34" charset="-122"/>
              </a:rPr>
              <a:t>指为生产商品、提供劳务、出租或经营管理持有的各种机器、设备。</a:t>
            </a:r>
          </a:p>
          <a:p>
            <a:pPr marL="0" marR="0" lvl="0" indent="0" algn="l" defTabSz="914400" rtl="0" eaLnBrk="1" fontAlgn="auto" latinLnBrk="0" hangingPunct="1">
              <a:lnSpc>
                <a:spcPct val="100000"/>
              </a:lnSpc>
              <a:spcBef>
                <a:spcPts val="0"/>
              </a:spcBef>
              <a:spcAft>
                <a:spcPts val="0"/>
              </a:spcAft>
              <a:buClrTx/>
              <a:buSzTx/>
              <a:buFontTx/>
              <a:buNone/>
              <a:defRPr/>
            </a:pPr>
            <a:r>
              <a:rPr lang="zh-CN" altLang="en-US" sz="2000" b="1" noProof="0" dirty="0">
                <a:ln>
                  <a:noFill/>
                </a:ln>
                <a:solidFill>
                  <a:srgbClr val="C00000"/>
                </a:solidFill>
                <a:effectLst/>
                <a:uLnTx/>
                <a:uFillTx/>
                <a:latin typeface="Arial" panose="020B0604020202020204" pitchFamily="34" charset="0"/>
                <a:ea typeface="微软雅黑" panose="020B0503020204020204" pitchFamily="34" charset="-122"/>
                <a:sym typeface="Wingdings" panose="05000000000000000000" charset="0"/>
              </a:rPr>
              <a:t>计算方法：</a:t>
            </a:r>
            <a:r>
              <a:rPr lang="zh-CN" altLang="en-US" sz="2000" b="1">
                <a:ln>
                  <a:noFill/>
                </a:ln>
                <a:solidFill>
                  <a:srgbClr val="181717"/>
                </a:solidFill>
                <a:effectLst/>
                <a:uLnTx/>
                <a:uFillTx/>
                <a:ea typeface="微软雅黑" panose="020B0503020204020204" pitchFamily="34" charset="-122"/>
              </a:rPr>
              <a:t>根据会计资产负债表</a:t>
            </a:r>
            <a:r>
              <a:rPr lang="zh-CN" altLang="en-US" sz="2000" b="1">
                <a:ln>
                  <a:noFill/>
                </a:ln>
                <a:solidFill>
                  <a:srgbClr val="C00000"/>
                </a:solidFill>
                <a:effectLst/>
                <a:uLnTx/>
                <a:uFillTx/>
                <a:ea typeface="微软雅黑" panose="020B0503020204020204" pitchFamily="34" charset="-122"/>
              </a:rPr>
              <a:t>“固定资产原价”</a:t>
            </a:r>
            <a:r>
              <a:rPr lang="zh-CN" altLang="en-US" sz="2000" b="1">
                <a:ln>
                  <a:noFill/>
                </a:ln>
                <a:solidFill>
                  <a:srgbClr val="181717"/>
                </a:solidFill>
                <a:effectLst/>
                <a:uLnTx/>
                <a:uFillTx/>
                <a:ea typeface="微软雅黑" panose="020B0503020204020204" pitchFamily="34" charset="-122"/>
              </a:rPr>
              <a:t>二级科目中机器设备相关项目的</a:t>
            </a:r>
            <a:r>
              <a:rPr lang="zh-CN" altLang="en-US" sz="2000" b="1">
                <a:ln>
                  <a:noFill/>
                </a:ln>
                <a:solidFill>
                  <a:srgbClr val="C00000"/>
                </a:solidFill>
                <a:effectLst/>
                <a:uLnTx/>
                <a:uFillTx/>
                <a:ea typeface="微软雅黑" panose="020B0503020204020204" pitchFamily="34" charset="-122"/>
              </a:rPr>
              <a:t>期末余额数</a:t>
            </a:r>
            <a:r>
              <a:rPr lang="zh-CN" altLang="en-US" sz="2000" b="1">
                <a:ln>
                  <a:noFill/>
                </a:ln>
                <a:solidFill>
                  <a:srgbClr val="181717"/>
                </a:solidFill>
                <a:effectLst/>
                <a:uLnTx/>
                <a:uFillTx/>
                <a:ea typeface="微软雅黑" panose="020B0503020204020204" pitchFamily="34" charset="-122"/>
              </a:rPr>
              <a:t>归并填报。</a:t>
            </a:r>
            <a:endParaRPr lang="zh-CN" altLang="en-US" sz="2000" b="1">
              <a:ln>
                <a:noFill/>
              </a:ln>
              <a:solidFill>
                <a:srgbClr val="C00000"/>
              </a:solidFill>
              <a:effectLst/>
              <a:uLnTx/>
              <a:uFillTx/>
              <a:ea typeface="微软雅黑" panose="020B0503020204020204" pitchFamily="34" charset="-122"/>
            </a:endParaRPr>
          </a:p>
          <a:p>
            <a:pPr marL="0" marR="0" lvl="0" indent="0" algn="l" defTabSz="914400" rtl="0" eaLnBrk="1" fontAlgn="auto" latinLnBrk="0" hangingPunct="1">
              <a:lnSpc>
                <a:spcPct val="100000"/>
              </a:lnSpc>
              <a:spcBef>
                <a:spcPts val="0"/>
              </a:spcBef>
              <a:spcAft>
                <a:spcPts val="0"/>
              </a:spcAft>
              <a:buClrTx/>
              <a:buSzTx/>
              <a:buFontTx/>
              <a:buNone/>
              <a:defRPr/>
            </a:pPr>
            <a:r>
              <a:rPr lang="zh-CN" altLang="en-US" sz="2000" b="1" noProof="0" dirty="0">
                <a:ln>
                  <a:noFill/>
                </a:ln>
                <a:solidFill>
                  <a:srgbClr val="C00000"/>
                </a:solidFill>
                <a:effectLst/>
                <a:uLnTx/>
                <a:uFillTx/>
                <a:latin typeface="Arial" panose="020B0604020202020204" pitchFamily="34" charset="0"/>
                <a:ea typeface="微软雅黑" panose="020B0503020204020204" pitchFamily="34" charset="-122"/>
                <a:sym typeface="Wingdings" panose="05000000000000000000" charset="0"/>
              </a:rPr>
              <a:t></a:t>
            </a:r>
            <a:r>
              <a:rPr lang="zh-CN" altLang="en-US" sz="2000" b="1">
                <a:ln>
                  <a:noFill/>
                </a:ln>
                <a:solidFill>
                  <a:srgbClr val="C00000"/>
                </a:solidFill>
                <a:effectLst/>
                <a:uLnTx/>
                <a:uFillTx/>
                <a:ea typeface="微软雅黑" panose="020B0503020204020204" pitchFamily="34" charset="-122"/>
              </a:rPr>
              <a:t>注意：包括计入“固定资产”项下的所有机器、设备，包括电脑、服务器、汽车等，不包括家具。</a:t>
            </a:r>
          </a:p>
        </p:txBody>
      </p:sp>
      <p:sp>
        <p:nvSpPr>
          <p:cNvPr id="4" name="圆角矩形 144">
            <a:extLst>
              <a:ext uri="{FF2B5EF4-FFF2-40B4-BE49-F238E27FC236}">
                <a16:creationId xmlns:a16="http://schemas.microsoft.com/office/drawing/2014/main" id="{BFD40E1C-2989-A2AC-AADA-D0489A37C4BD}"/>
              </a:ext>
            </a:extLst>
          </p:cNvPr>
          <p:cNvSpPr/>
          <p:nvPr/>
        </p:nvSpPr>
        <p:spPr>
          <a:xfrm>
            <a:off x="-636" y="1384519"/>
            <a:ext cx="12192635" cy="474345"/>
          </a:xfrm>
          <a:prstGeom prst="roundRect">
            <a:avLst/>
          </a:prstGeom>
          <a:solidFill>
            <a:srgbClr val="256B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en-US" sz="2400" b="1" dirty="0">
                <a:solidFill>
                  <a:schemeClr val="bg1"/>
                </a:solidFill>
                <a:latin typeface="微软雅黑" panose="020B0503020204020204" pitchFamily="34" charset="-122"/>
                <a:ea typeface="微软雅黑" panose="020B0503020204020204" pitchFamily="34" charset="-122"/>
                <a:cs typeface="宋体" pitchFamily="2" charset="-122"/>
              </a:rPr>
              <a:t>6.</a:t>
            </a:r>
            <a:r>
              <a:rPr sz="2400" b="1" dirty="0">
                <a:solidFill>
                  <a:schemeClr val="bg1"/>
                </a:solidFill>
                <a:latin typeface="微软雅黑" panose="020B0503020204020204" pitchFamily="34" charset="-122"/>
                <a:ea typeface="微软雅黑" panose="020B0503020204020204" pitchFamily="34" charset="-122"/>
                <a:cs typeface="宋体" pitchFamily="2" charset="-122"/>
              </a:rPr>
              <a:t>固定资产原价</a:t>
            </a:r>
            <a:r>
              <a:rPr lang="en-US" altLang="zh-CN" sz="2400" b="1" dirty="0">
                <a:solidFill>
                  <a:schemeClr val="bg1"/>
                </a:solidFill>
                <a:latin typeface="微软雅黑" panose="020B0503020204020204" pitchFamily="34" charset="-122"/>
                <a:ea typeface="微软雅黑" panose="020B0503020204020204" pitchFamily="34" charset="-122"/>
                <a:cs typeface="宋体" pitchFamily="2" charset="-122"/>
              </a:rPr>
              <a:t>【1/</a:t>
            </a:r>
            <a:r>
              <a:rPr lang="en-US" altLang="zh-CN" sz="2400" b="1" dirty="0">
                <a:solidFill>
                  <a:schemeClr val="bg1"/>
                </a:solidFill>
                <a:latin typeface="微软雅黑" panose="020B0503020204020204" pitchFamily="34" charset="-122"/>
                <a:ea typeface="微软雅黑" panose="020B0503020204020204" pitchFamily="34" charset="-122"/>
                <a:cs typeface="宋体" pitchFamily="2" charset="-122"/>
                <a:sym typeface="+mn-ea"/>
              </a:rPr>
              <a:t>2/3/4</a:t>
            </a:r>
            <a:r>
              <a:rPr lang="zh-CN" altLang="en-US" sz="2400" b="1" dirty="0">
                <a:solidFill>
                  <a:schemeClr val="bg1"/>
                </a:solidFill>
                <a:latin typeface="微软雅黑" panose="020B0503020204020204" pitchFamily="34" charset="-122"/>
                <a:ea typeface="微软雅黑" panose="020B0503020204020204" pitchFamily="34" charset="-122"/>
                <a:cs typeface="宋体" pitchFamily="2" charset="-122"/>
                <a:sym typeface="+mn-ea"/>
              </a:rPr>
              <a:t>表</a:t>
            </a:r>
            <a:r>
              <a:rPr lang="en-US" altLang="zh-CN" sz="2400" b="1" dirty="0">
                <a:solidFill>
                  <a:schemeClr val="bg1"/>
                </a:solidFill>
                <a:latin typeface="微软雅黑" panose="020B0503020204020204" pitchFamily="34" charset="-122"/>
                <a:ea typeface="微软雅黑" panose="020B0503020204020204" pitchFamily="34" charset="-122"/>
                <a:cs typeface="宋体" pitchFamily="2" charset="-122"/>
              </a:rPr>
              <a:t>】</a:t>
            </a:r>
            <a:endParaRPr lang="zh-CN" altLang="en-US" sz="2400" b="1" dirty="0">
              <a:solidFill>
                <a:schemeClr val="bg1"/>
              </a:solidFill>
              <a:latin typeface="微软雅黑" panose="020B0503020204020204" pitchFamily="34" charset="-122"/>
              <a:ea typeface="微软雅黑" panose="020B0503020204020204" pitchFamily="34" charset="-122"/>
              <a:cs typeface="宋体" pitchFamily="2" charset="-122"/>
            </a:endParaRPr>
          </a:p>
        </p:txBody>
      </p:sp>
      <p:sp>
        <p:nvSpPr>
          <p:cNvPr id="5" name="文本框 4">
            <a:extLst>
              <a:ext uri="{FF2B5EF4-FFF2-40B4-BE49-F238E27FC236}">
                <a16:creationId xmlns:a16="http://schemas.microsoft.com/office/drawing/2014/main" id="{616AF94A-4617-B081-5CE5-26AC272A5236}"/>
              </a:ext>
            </a:extLst>
          </p:cNvPr>
          <p:cNvSpPr txBox="1"/>
          <p:nvPr/>
        </p:nvSpPr>
        <p:spPr>
          <a:xfrm>
            <a:off x="171449" y="1964274"/>
            <a:ext cx="11836400" cy="1014730"/>
          </a:xfrm>
          <a:prstGeom prst="rect">
            <a:avLst/>
          </a:prstGeom>
          <a:solidFill>
            <a:srgbClr val="E3CCCC"/>
          </a:solidFill>
          <a:ln>
            <a:no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2000" b="1" noProof="0" dirty="0">
                <a:ln>
                  <a:noFill/>
                </a:ln>
                <a:solidFill>
                  <a:srgbClr val="C00000"/>
                </a:solidFill>
                <a:effectLst/>
                <a:uLnTx/>
                <a:uFillTx/>
                <a:latin typeface="Arial" panose="020B0604020202020204" pitchFamily="34" charset="0"/>
                <a:ea typeface="微软雅黑" panose="020B0503020204020204" pitchFamily="34" charset="-122"/>
                <a:sym typeface="Wingdings" panose="05000000000000000000" charset="0"/>
              </a:rPr>
              <a:t></a:t>
            </a:r>
            <a:r>
              <a:rPr lang="zh-CN" altLang="en-US" sz="2000" b="1">
                <a:ln>
                  <a:noFill/>
                </a:ln>
                <a:solidFill>
                  <a:srgbClr val="181717"/>
                </a:solidFill>
                <a:effectLst/>
                <a:uLnTx/>
                <a:uFillTx/>
                <a:ea typeface="微软雅黑" panose="020B0503020204020204" pitchFamily="34" charset="-122"/>
              </a:rPr>
              <a:t> 指固定资产的成本，包括企业在购置、自行建造、安装、改建、扩建、技术改造某项固定资产时所发生的全部支出总额。</a:t>
            </a:r>
          </a:p>
          <a:p>
            <a:pPr marL="0" marR="0" lvl="0" indent="0" algn="l" defTabSz="914400" rtl="0" eaLnBrk="1" fontAlgn="auto" latinLnBrk="0" hangingPunct="1">
              <a:lnSpc>
                <a:spcPct val="100000"/>
              </a:lnSpc>
              <a:spcBef>
                <a:spcPts val="0"/>
              </a:spcBef>
              <a:spcAft>
                <a:spcPts val="0"/>
              </a:spcAft>
              <a:buClrTx/>
              <a:buSzTx/>
              <a:buFontTx/>
              <a:buNone/>
              <a:defRPr/>
            </a:pPr>
            <a:r>
              <a:rPr lang="zh-CN" altLang="en-US" sz="2000" b="1" noProof="0" dirty="0">
                <a:ln>
                  <a:noFill/>
                </a:ln>
                <a:solidFill>
                  <a:srgbClr val="C00000"/>
                </a:solidFill>
                <a:effectLst/>
                <a:uLnTx/>
                <a:uFillTx/>
                <a:latin typeface="Arial" panose="020B0604020202020204" pitchFamily="34" charset="0"/>
                <a:ea typeface="微软雅黑" panose="020B0503020204020204" pitchFamily="34" charset="-122"/>
                <a:sym typeface="Wingdings" panose="05000000000000000000" charset="0"/>
              </a:rPr>
              <a:t>计算方法：</a:t>
            </a:r>
            <a:r>
              <a:rPr lang="zh-CN" altLang="en-US" sz="2000" b="1">
                <a:ln>
                  <a:noFill/>
                </a:ln>
                <a:solidFill>
                  <a:srgbClr val="181717"/>
                </a:solidFill>
                <a:effectLst/>
                <a:uLnTx/>
                <a:uFillTx/>
                <a:ea typeface="微软雅黑" panose="020B0503020204020204" pitchFamily="34" charset="-122"/>
              </a:rPr>
              <a:t>根据会计“固定资产”科目的期末借方余额填报。</a:t>
            </a:r>
          </a:p>
        </p:txBody>
      </p:sp>
      <p:sp>
        <p:nvSpPr>
          <p:cNvPr id="9" name="文本框 8">
            <a:extLst>
              <a:ext uri="{FF2B5EF4-FFF2-40B4-BE49-F238E27FC236}">
                <a16:creationId xmlns:a16="http://schemas.microsoft.com/office/drawing/2014/main" id="{7EFAAABF-9A11-4941-BB09-579A72BB76A4}"/>
              </a:ext>
            </a:extLst>
          </p:cNvPr>
          <p:cNvSpPr txBox="1"/>
          <p:nvPr/>
        </p:nvSpPr>
        <p:spPr>
          <a:xfrm>
            <a:off x="171449" y="3588604"/>
            <a:ext cx="11842750" cy="1014730"/>
          </a:xfrm>
          <a:prstGeom prst="rect">
            <a:avLst/>
          </a:prstGeom>
          <a:solidFill>
            <a:schemeClr val="bg2"/>
          </a:solidFill>
          <a:ln>
            <a:no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2000" b="1" noProof="0" dirty="0">
                <a:ln>
                  <a:noFill/>
                </a:ln>
                <a:solidFill>
                  <a:srgbClr val="C00000"/>
                </a:solidFill>
                <a:effectLst/>
                <a:uLnTx/>
                <a:uFillTx/>
                <a:latin typeface="Arial" panose="020B0604020202020204" pitchFamily="34" charset="0"/>
                <a:ea typeface="微软雅黑" panose="020B0503020204020204" pitchFamily="34" charset="-122"/>
                <a:sym typeface="Wingdings" panose="05000000000000000000" charset="0"/>
              </a:rPr>
              <a:t>固定资产原价一般不应为0，填写的应是原值数。</a:t>
            </a:r>
          </a:p>
          <a:p>
            <a:pPr marL="0" marR="0" lvl="0" indent="0" algn="l" defTabSz="914400" rtl="0" eaLnBrk="1" fontAlgn="auto" latinLnBrk="0" hangingPunct="1">
              <a:lnSpc>
                <a:spcPct val="100000"/>
              </a:lnSpc>
              <a:spcBef>
                <a:spcPts val="0"/>
              </a:spcBef>
              <a:spcAft>
                <a:spcPts val="0"/>
              </a:spcAft>
              <a:buClrTx/>
              <a:buSzTx/>
              <a:buFontTx/>
              <a:buNone/>
              <a:defRPr/>
            </a:pPr>
            <a:r>
              <a:rPr lang="zh-CN" altLang="en-US" sz="2000" b="1" noProof="0" dirty="0">
                <a:ln>
                  <a:noFill/>
                </a:ln>
                <a:solidFill>
                  <a:srgbClr val="C00000"/>
                </a:solidFill>
                <a:effectLst/>
                <a:uLnTx/>
                <a:uFillTx/>
                <a:latin typeface="Arial" panose="020B0604020202020204" pitchFamily="34" charset="0"/>
                <a:ea typeface="微软雅黑" panose="020B0503020204020204" pitchFamily="34" charset="-122"/>
                <a:sym typeface="Wingdings" panose="05000000000000000000" charset="0"/>
              </a:rPr>
              <a:t>一般不能直接从资产负债表中取得，资产负债表中直接取得的是“固定资产合计”数据。</a:t>
            </a:r>
          </a:p>
          <a:p>
            <a:pPr marL="0" marR="0" lvl="0" indent="0" algn="l" defTabSz="914400" rtl="0" eaLnBrk="1" fontAlgn="auto" latinLnBrk="0" hangingPunct="1">
              <a:lnSpc>
                <a:spcPct val="100000"/>
              </a:lnSpc>
              <a:spcBef>
                <a:spcPts val="0"/>
              </a:spcBef>
              <a:spcAft>
                <a:spcPts val="0"/>
              </a:spcAft>
              <a:buClrTx/>
              <a:buSzTx/>
              <a:buFontTx/>
              <a:buNone/>
              <a:defRPr/>
            </a:pPr>
            <a:r>
              <a:rPr lang="zh-CN" altLang="en-US" sz="2000" b="1" noProof="0" dirty="0">
                <a:ln>
                  <a:noFill/>
                </a:ln>
                <a:solidFill>
                  <a:srgbClr val="C00000"/>
                </a:solidFill>
                <a:effectLst/>
                <a:uLnTx/>
                <a:uFillTx/>
                <a:latin typeface="Arial" panose="020B0604020202020204" pitchFamily="34" charset="0"/>
                <a:ea typeface="微软雅黑" panose="020B0503020204020204" pitchFamily="34" charset="-122"/>
                <a:sym typeface="Wingdings" panose="05000000000000000000" charset="0"/>
              </a:rPr>
              <a:t>注意车辆等固定资产不要漏填。</a:t>
            </a:r>
          </a:p>
        </p:txBody>
      </p:sp>
    </p:spTree>
    <p:extLst>
      <p:ext uri="{BB962C8B-B14F-4D97-AF65-F5344CB8AC3E}">
        <p14:creationId xmlns:p14="http://schemas.microsoft.com/office/powerpoint/2010/main" val="3031704358"/>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9" name="图片 17"/>
          <p:cNvPicPr>
            <a:picLocks noChangeAspect="1"/>
          </p:cNvPicPr>
          <p:nvPr/>
        </p:nvPicPr>
        <p:blipFill>
          <a:blip r:embed="rId3"/>
          <a:stretch>
            <a:fillRect/>
          </a:stretch>
        </p:blipFill>
        <p:spPr>
          <a:xfrm>
            <a:off x="8610600" y="0"/>
            <a:ext cx="3581400" cy="1006475"/>
          </a:xfrm>
          <a:prstGeom prst="rect">
            <a:avLst/>
          </a:prstGeom>
          <a:noFill/>
          <a:ln w="9525">
            <a:noFill/>
          </a:ln>
        </p:spPr>
      </p:pic>
      <p:sp>
        <p:nvSpPr>
          <p:cNvPr id="25" name="矩形 24"/>
          <p:cNvSpPr/>
          <p:nvPr/>
        </p:nvSpPr>
        <p:spPr>
          <a:xfrm>
            <a:off x="0" y="6724650"/>
            <a:ext cx="12192000" cy="133350"/>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pic>
        <p:nvPicPr>
          <p:cNvPr id="7" name="图片 6" descr="五经普LOGO透明底（长）"/>
          <p:cNvPicPr>
            <a:picLocks noChangeAspect="1"/>
          </p:cNvPicPr>
          <p:nvPr/>
        </p:nvPicPr>
        <p:blipFill>
          <a:blip r:embed="rId4" cstate="print"/>
          <a:srcRect r="77058"/>
          <a:stretch>
            <a:fillRect/>
          </a:stretch>
        </p:blipFill>
        <p:spPr>
          <a:xfrm>
            <a:off x="-76200" y="-225425"/>
            <a:ext cx="847725" cy="1155065"/>
          </a:xfrm>
          <a:prstGeom prst="rect">
            <a:avLst/>
          </a:prstGeom>
        </p:spPr>
      </p:pic>
      <p:cxnSp>
        <p:nvCxnSpPr>
          <p:cNvPr id="8" name="直接连接符 7"/>
          <p:cNvCxnSpPr/>
          <p:nvPr/>
        </p:nvCxnSpPr>
        <p:spPr>
          <a:xfrm>
            <a:off x="0" y="696913"/>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sp>
        <p:nvSpPr>
          <p:cNvPr id="6" name="灯片编号占位符 5"/>
          <p:cNvSpPr>
            <a:spLocks noGrp="1"/>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t>36</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32" name="圆角矩形 144">
            <a:extLst>
              <a:ext uri="{FF2B5EF4-FFF2-40B4-BE49-F238E27FC236}">
                <a16:creationId xmlns:a16="http://schemas.microsoft.com/office/drawing/2014/main" id="{AD695BD5-00AA-1FEA-0F06-889AD4113D0D}"/>
              </a:ext>
            </a:extLst>
          </p:cNvPr>
          <p:cNvSpPr/>
          <p:nvPr/>
        </p:nvSpPr>
        <p:spPr>
          <a:xfrm>
            <a:off x="771524" y="119063"/>
            <a:ext cx="11420475" cy="462915"/>
          </a:xfrm>
          <a:prstGeom prst="roundRect">
            <a:avLst/>
          </a:prstGeom>
          <a:solidFill>
            <a:srgbClr val="256B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en-US" altLang="zh-CN" sz="2400" b="1" dirty="0">
                <a:solidFill>
                  <a:schemeClr val="bg1"/>
                </a:solidFill>
                <a:latin typeface="微软雅黑" panose="020B0503020204020204" pitchFamily="34" charset="-122"/>
                <a:ea typeface="微软雅黑" panose="020B0503020204020204" pitchFamily="34" charset="-122"/>
                <a:cs typeface="宋体" pitchFamily="2" charset="-122"/>
              </a:rPr>
              <a:t>2023</a:t>
            </a:r>
            <a:r>
              <a:rPr lang="zh-CN" altLang="en-US" sz="2400" b="1" dirty="0">
                <a:solidFill>
                  <a:schemeClr val="bg1"/>
                </a:solidFill>
                <a:latin typeface="微软雅黑" panose="020B0503020204020204" pitchFamily="34" charset="-122"/>
                <a:ea typeface="微软雅黑" panose="020B0503020204020204" pitchFamily="34" charset="-122"/>
                <a:cs typeface="宋体" pitchFamily="2" charset="-122"/>
              </a:rPr>
              <a:t>年</a:t>
            </a:r>
            <a:r>
              <a:rPr lang="en-US" altLang="zh-CN" sz="2400" b="1" dirty="0">
                <a:solidFill>
                  <a:schemeClr val="bg1"/>
                </a:solidFill>
                <a:latin typeface="微软雅黑" panose="020B0503020204020204" pitchFamily="34" charset="-122"/>
                <a:ea typeface="微软雅黑" panose="020B0503020204020204" pitchFamily="34" charset="-122"/>
                <a:cs typeface="宋体" pitchFamily="2" charset="-122"/>
              </a:rPr>
              <a:t>12</a:t>
            </a:r>
            <a:r>
              <a:rPr lang="zh-CN" altLang="en-US" sz="2400" b="1" dirty="0">
                <a:solidFill>
                  <a:schemeClr val="bg1"/>
                </a:solidFill>
                <a:latin typeface="微软雅黑" panose="020B0503020204020204" pitchFamily="34" charset="-122"/>
                <a:ea typeface="微软雅黑" panose="020B0503020204020204" pitchFamily="34" charset="-122"/>
                <a:cs typeface="宋体" pitchFamily="2" charset="-122"/>
              </a:rPr>
              <a:t>月定报财务状况</a:t>
            </a:r>
          </a:p>
        </p:txBody>
      </p:sp>
      <p:sp>
        <p:nvSpPr>
          <p:cNvPr id="28" name="圆角矩形 144">
            <a:extLst>
              <a:ext uri="{FF2B5EF4-FFF2-40B4-BE49-F238E27FC236}">
                <a16:creationId xmlns:a16="http://schemas.microsoft.com/office/drawing/2014/main" id="{65F0CE8E-C240-7DAD-ACDF-D0DE454580F6}"/>
              </a:ext>
            </a:extLst>
          </p:cNvPr>
          <p:cNvSpPr/>
          <p:nvPr/>
        </p:nvSpPr>
        <p:spPr>
          <a:xfrm>
            <a:off x="-9869" y="765162"/>
            <a:ext cx="12184377" cy="462915"/>
          </a:xfrm>
          <a:prstGeom prst="roundRect">
            <a:avLst/>
          </a:prstGeom>
          <a:solidFill>
            <a:srgbClr val="256B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sz="2400" b="1" dirty="0">
                <a:solidFill>
                  <a:schemeClr val="bg1"/>
                </a:solidFill>
                <a:latin typeface="微软雅黑" panose="020B0503020204020204" pitchFamily="34" charset="-122"/>
                <a:ea typeface="微软雅黑" panose="020B0503020204020204" pitchFamily="34" charset="-122"/>
                <a:cs typeface="宋体" pitchFamily="2" charset="-122"/>
              </a:rPr>
              <a:t>人工成本及其他资料部分</a:t>
            </a:r>
          </a:p>
        </p:txBody>
      </p:sp>
      <p:sp>
        <p:nvSpPr>
          <p:cNvPr id="2" name="圆角矩形 144">
            <a:extLst>
              <a:ext uri="{FF2B5EF4-FFF2-40B4-BE49-F238E27FC236}">
                <a16:creationId xmlns:a16="http://schemas.microsoft.com/office/drawing/2014/main" id="{5FC5F18D-E069-5BFE-1971-1CED03375B57}"/>
              </a:ext>
            </a:extLst>
          </p:cNvPr>
          <p:cNvSpPr/>
          <p:nvPr/>
        </p:nvSpPr>
        <p:spPr>
          <a:xfrm>
            <a:off x="0" y="1252220"/>
            <a:ext cx="12192635" cy="474345"/>
          </a:xfrm>
          <a:prstGeom prst="roundRect">
            <a:avLst/>
          </a:prstGeom>
          <a:solidFill>
            <a:srgbClr val="256B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en-US" sz="2400" b="1" dirty="0">
                <a:solidFill>
                  <a:schemeClr val="bg1"/>
                </a:solidFill>
                <a:latin typeface="微软雅黑" panose="020B0503020204020204" pitchFamily="34" charset="-122"/>
                <a:ea typeface="微软雅黑" panose="020B0503020204020204" pitchFamily="34" charset="-122"/>
                <a:cs typeface="宋体" pitchFamily="2" charset="-122"/>
              </a:rPr>
              <a:t>8.</a:t>
            </a:r>
            <a:r>
              <a:rPr sz="2400" b="1" dirty="0">
                <a:solidFill>
                  <a:schemeClr val="bg1"/>
                </a:solidFill>
                <a:latin typeface="微软雅黑" panose="020B0503020204020204" pitchFamily="34" charset="-122"/>
                <a:ea typeface="微软雅黑" panose="020B0503020204020204" pitchFamily="34" charset="-122"/>
                <a:cs typeface="宋体" pitchFamily="2" charset="-122"/>
              </a:rPr>
              <a:t>累计折旧</a:t>
            </a:r>
            <a:r>
              <a:rPr lang="en-US" altLang="zh-CN" sz="2400" b="1" dirty="0">
                <a:solidFill>
                  <a:schemeClr val="bg1"/>
                </a:solidFill>
                <a:latin typeface="微软雅黑" panose="020B0503020204020204" pitchFamily="34" charset="-122"/>
                <a:ea typeface="微软雅黑" panose="020B0503020204020204" pitchFamily="34" charset="-122"/>
                <a:cs typeface="宋体" pitchFamily="2" charset="-122"/>
              </a:rPr>
              <a:t>【1/</a:t>
            </a:r>
            <a:r>
              <a:rPr lang="en-US" altLang="zh-CN" sz="2400" b="1" dirty="0">
                <a:solidFill>
                  <a:schemeClr val="bg1"/>
                </a:solidFill>
                <a:latin typeface="微软雅黑" panose="020B0503020204020204" pitchFamily="34" charset="-122"/>
                <a:ea typeface="微软雅黑" panose="020B0503020204020204" pitchFamily="34" charset="-122"/>
                <a:cs typeface="宋体" pitchFamily="2" charset="-122"/>
                <a:sym typeface="+mn-ea"/>
              </a:rPr>
              <a:t>2/3</a:t>
            </a:r>
            <a:r>
              <a:rPr lang="zh-CN" altLang="en-US" sz="2400" b="1" dirty="0">
                <a:solidFill>
                  <a:schemeClr val="bg1"/>
                </a:solidFill>
                <a:latin typeface="微软雅黑" panose="020B0503020204020204" pitchFamily="34" charset="-122"/>
                <a:ea typeface="微软雅黑" panose="020B0503020204020204" pitchFamily="34" charset="-122"/>
                <a:cs typeface="宋体" pitchFamily="2" charset="-122"/>
                <a:sym typeface="+mn-ea"/>
              </a:rPr>
              <a:t>表</a:t>
            </a:r>
            <a:r>
              <a:rPr lang="en-US" altLang="zh-CN" sz="2400" b="1" dirty="0">
                <a:solidFill>
                  <a:schemeClr val="bg1"/>
                </a:solidFill>
                <a:latin typeface="微软雅黑" panose="020B0503020204020204" pitchFamily="34" charset="-122"/>
                <a:ea typeface="微软雅黑" panose="020B0503020204020204" pitchFamily="34" charset="-122"/>
                <a:cs typeface="宋体" pitchFamily="2" charset="-122"/>
              </a:rPr>
              <a:t>】</a:t>
            </a:r>
            <a:endParaRPr lang="zh-CN" altLang="en-US" sz="2400" b="1" dirty="0">
              <a:solidFill>
                <a:schemeClr val="bg1"/>
              </a:solidFill>
              <a:latin typeface="微软雅黑" panose="020B0503020204020204" pitchFamily="34" charset="-122"/>
              <a:ea typeface="微软雅黑" panose="020B0503020204020204" pitchFamily="34" charset="-122"/>
              <a:cs typeface="宋体" pitchFamily="2" charset="-122"/>
            </a:endParaRPr>
          </a:p>
        </p:txBody>
      </p:sp>
      <p:sp>
        <p:nvSpPr>
          <p:cNvPr id="3" name="文本框 2">
            <a:extLst>
              <a:ext uri="{FF2B5EF4-FFF2-40B4-BE49-F238E27FC236}">
                <a16:creationId xmlns:a16="http://schemas.microsoft.com/office/drawing/2014/main" id="{26AB3F2C-9E82-E989-53FF-0DE1A25A4841}"/>
              </a:ext>
            </a:extLst>
          </p:cNvPr>
          <p:cNvSpPr txBox="1"/>
          <p:nvPr/>
        </p:nvSpPr>
        <p:spPr>
          <a:xfrm>
            <a:off x="0" y="1750708"/>
            <a:ext cx="11836400" cy="706755"/>
          </a:xfrm>
          <a:prstGeom prst="rect">
            <a:avLst/>
          </a:prstGeom>
          <a:solidFill>
            <a:srgbClr val="E3CCCC"/>
          </a:solidFill>
          <a:ln>
            <a:no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2000" b="1" noProof="0" dirty="0">
                <a:ln>
                  <a:noFill/>
                </a:ln>
                <a:solidFill>
                  <a:srgbClr val="C00000"/>
                </a:solidFill>
                <a:effectLst/>
                <a:uLnTx/>
                <a:uFillTx/>
                <a:latin typeface="Arial" panose="020B0604020202020204" pitchFamily="34" charset="0"/>
                <a:ea typeface="微软雅黑" panose="020B0503020204020204" pitchFamily="34" charset="-122"/>
                <a:sym typeface="Wingdings" panose="05000000000000000000" charset="0"/>
              </a:rPr>
              <a:t></a:t>
            </a:r>
            <a:r>
              <a:rPr lang="zh-CN" altLang="en-US" sz="2000" b="1" dirty="0">
                <a:ln>
                  <a:noFill/>
                </a:ln>
                <a:solidFill>
                  <a:srgbClr val="181717"/>
                </a:solidFill>
                <a:effectLst/>
                <a:uLnTx/>
                <a:uFillTx/>
                <a:ea typeface="微软雅黑" panose="020B0503020204020204" pitchFamily="34" charset="-122"/>
              </a:rPr>
              <a:t>指企业在</a:t>
            </a:r>
            <a:r>
              <a:rPr lang="zh-CN" altLang="en-US" sz="2000" b="1" dirty="0">
                <a:ln>
                  <a:noFill/>
                </a:ln>
                <a:solidFill>
                  <a:srgbClr val="C00000"/>
                </a:solidFill>
                <a:effectLst/>
                <a:uLnTx/>
                <a:uFillTx/>
                <a:ea typeface="微软雅黑" panose="020B0503020204020204" pitchFamily="34" charset="-122"/>
              </a:rPr>
              <a:t>报告期末</a:t>
            </a:r>
            <a:r>
              <a:rPr lang="zh-CN" altLang="en-US" sz="2000" b="1" dirty="0">
                <a:ln>
                  <a:noFill/>
                </a:ln>
                <a:solidFill>
                  <a:srgbClr val="181717"/>
                </a:solidFill>
                <a:effectLst/>
                <a:uLnTx/>
                <a:uFillTx/>
                <a:ea typeface="微软雅黑" panose="020B0503020204020204" pitchFamily="34" charset="-122"/>
              </a:rPr>
              <a:t>提取的</a:t>
            </a:r>
            <a:r>
              <a:rPr lang="zh-CN" altLang="en-US" sz="2000" b="1" dirty="0">
                <a:ln>
                  <a:noFill/>
                </a:ln>
                <a:solidFill>
                  <a:srgbClr val="C00000"/>
                </a:solidFill>
                <a:effectLst/>
                <a:uLnTx/>
                <a:uFillTx/>
                <a:ea typeface="微软雅黑" panose="020B0503020204020204" pitchFamily="34" charset="-122"/>
              </a:rPr>
              <a:t>历年固定资产折旧累计数</a:t>
            </a:r>
            <a:r>
              <a:rPr lang="zh-CN" altLang="en-US" sz="2000" b="1" dirty="0">
                <a:ln>
                  <a:noFill/>
                </a:ln>
                <a:solidFill>
                  <a:srgbClr val="181717"/>
                </a:solidFill>
                <a:effectLst/>
                <a:uLnTx/>
                <a:uFillTx/>
                <a:ea typeface="微软雅黑" panose="020B0503020204020204" pitchFamily="34" charset="-122"/>
              </a:rPr>
              <a:t>。包括房屋、建筑物和机器设备等的折旧费。</a:t>
            </a:r>
          </a:p>
          <a:p>
            <a:pPr marL="0" marR="0" lvl="0" indent="0" algn="l" defTabSz="914400" rtl="0" eaLnBrk="1" fontAlgn="auto" latinLnBrk="0" hangingPunct="1">
              <a:lnSpc>
                <a:spcPct val="100000"/>
              </a:lnSpc>
              <a:spcBef>
                <a:spcPts val="0"/>
              </a:spcBef>
              <a:spcAft>
                <a:spcPts val="0"/>
              </a:spcAft>
              <a:buClrTx/>
              <a:buSzTx/>
              <a:buFontTx/>
              <a:buNone/>
              <a:defRPr/>
            </a:pPr>
            <a:r>
              <a:rPr lang="zh-CN" altLang="en-US" sz="2000" b="1" noProof="0" dirty="0">
                <a:ln>
                  <a:noFill/>
                </a:ln>
                <a:solidFill>
                  <a:srgbClr val="C00000"/>
                </a:solidFill>
                <a:effectLst/>
                <a:uLnTx/>
                <a:uFillTx/>
                <a:latin typeface="Arial" panose="020B0604020202020204" pitchFamily="34" charset="0"/>
                <a:ea typeface="微软雅黑" panose="020B0503020204020204" pitchFamily="34" charset="-122"/>
                <a:sym typeface="Wingdings" panose="05000000000000000000" charset="0"/>
              </a:rPr>
              <a:t>计算方法：</a:t>
            </a:r>
            <a:r>
              <a:rPr lang="zh-CN" altLang="en-US" sz="2000" b="1" dirty="0">
                <a:ln>
                  <a:noFill/>
                </a:ln>
                <a:solidFill>
                  <a:srgbClr val="181717"/>
                </a:solidFill>
                <a:effectLst/>
                <a:uLnTx/>
                <a:uFillTx/>
                <a:ea typeface="微软雅黑" panose="020B0503020204020204" pitchFamily="34" charset="-122"/>
              </a:rPr>
              <a:t>根据会计</a:t>
            </a:r>
            <a:r>
              <a:rPr lang="zh-CN" altLang="en-US" sz="2000" b="1" dirty="0">
                <a:ln>
                  <a:noFill/>
                </a:ln>
                <a:solidFill>
                  <a:srgbClr val="C00000"/>
                </a:solidFill>
                <a:effectLst/>
                <a:uLnTx/>
                <a:uFillTx/>
                <a:ea typeface="微软雅黑" panose="020B0503020204020204" pitchFamily="34" charset="-122"/>
              </a:rPr>
              <a:t>“累计折旧”科目</a:t>
            </a:r>
            <a:r>
              <a:rPr lang="zh-CN" altLang="en-US" sz="2000" b="1" dirty="0">
                <a:ln>
                  <a:noFill/>
                </a:ln>
                <a:solidFill>
                  <a:srgbClr val="181717"/>
                </a:solidFill>
                <a:effectLst/>
                <a:uLnTx/>
                <a:uFillTx/>
                <a:ea typeface="微软雅黑" panose="020B0503020204020204" pitchFamily="34" charset="-122"/>
              </a:rPr>
              <a:t>的</a:t>
            </a:r>
            <a:r>
              <a:rPr lang="zh-CN" altLang="en-US" sz="2000" b="1" dirty="0">
                <a:ln>
                  <a:noFill/>
                </a:ln>
                <a:solidFill>
                  <a:srgbClr val="C00000"/>
                </a:solidFill>
                <a:effectLst/>
                <a:uLnTx/>
                <a:uFillTx/>
                <a:ea typeface="微软雅黑" panose="020B0503020204020204" pitchFamily="34" charset="-122"/>
              </a:rPr>
              <a:t>期末贷方余额</a:t>
            </a:r>
            <a:r>
              <a:rPr lang="zh-CN" altLang="en-US" sz="2000" b="1" dirty="0">
                <a:ln>
                  <a:noFill/>
                </a:ln>
                <a:solidFill>
                  <a:srgbClr val="181717"/>
                </a:solidFill>
                <a:effectLst/>
                <a:uLnTx/>
                <a:uFillTx/>
                <a:ea typeface="微软雅黑" panose="020B0503020204020204" pitchFamily="34" charset="-122"/>
              </a:rPr>
              <a:t>填报。</a:t>
            </a:r>
          </a:p>
        </p:txBody>
      </p:sp>
      <p:sp>
        <p:nvSpPr>
          <p:cNvPr id="4" name="圆角矩形 144">
            <a:extLst>
              <a:ext uri="{FF2B5EF4-FFF2-40B4-BE49-F238E27FC236}">
                <a16:creationId xmlns:a16="http://schemas.microsoft.com/office/drawing/2014/main" id="{5097E966-7C82-33E7-0F2C-3B653F18619A}"/>
              </a:ext>
            </a:extLst>
          </p:cNvPr>
          <p:cNvSpPr/>
          <p:nvPr/>
        </p:nvSpPr>
        <p:spPr>
          <a:xfrm>
            <a:off x="-32326" y="2536147"/>
            <a:ext cx="12192635" cy="474345"/>
          </a:xfrm>
          <a:prstGeom prst="roundRect">
            <a:avLst/>
          </a:prstGeom>
          <a:solidFill>
            <a:srgbClr val="256B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en-US" sz="2400" b="1" dirty="0">
                <a:solidFill>
                  <a:schemeClr val="bg1"/>
                </a:solidFill>
                <a:latin typeface="微软雅黑" panose="020B0503020204020204" pitchFamily="34" charset="-122"/>
                <a:ea typeface="微软雅黑" panose="020B0503020204020204" pitchFamily="34" charset="-122"/>
                <a:cs typeface="宋体" pitchFamily="2" charset="-122"/>
              </a:rPr>
              <a:t>9.</a:t>
            </a:r>
            <a:r>
              <a:rPr sz="2400" b="1" dirty="0">
                <a:solidFill>
                  <a:schemeClr val="bg1"/>
                </a:solidFill>
                <a:latin typeface="微软雅黑" panose="020B0503020204020204" pitchFamily="34" charset="-122"/>
                <a:ea typeface="微软雅黑" panose="020B0503020204020204" pitchFamily="34" charset="-122"/>
                <a:cs typeface="宋体" pitchFamily="2" charset="-122"/>
              </a:rPr>
              <a:t>本年折旧</a:t>
            </a:r>
            <a:r>
              <a:rPr lang="en-US" altLang="zh-CN" sz="2400" b="1" dirty="0">
                <a:solidFill>
                  <a:schemeClr val="bg1"/>
                </a:solidFill>
                <a:latin typeface="微软雅黑" panose="020B0503020204020204" pitchFamily="34" charset="-122"/>
                <a:ea typeface="微软雅黑" panose="020B0503020204020204" pitchFamily="34" charset="-122"/>
                <a:cs typeface="宋体" pitchFamily="2" charset="-122"/>
              </a:rPr>
              <a:t>【1/</a:t>
            </a:r>
            <a:r>
              <a:rPr lang="en-US" altLang="zh-CN" sz="2400" b="1" dirty="0">
                <a:solidFill>
                  <a:schemeClr val="bg1"/>
                </a:solidFill>
                <a:latin typeface="微软雅黑" panose="020B0503020204020204" pitchFamily="34" charset="-122"/>
                <a:ea typeface="微软雅黑" panose="020B0503020204020204" pitchFamily="34" charset="-122"/>
                <a:cs typeface="宋体" pitchFamily="2" charset="-122"/>
                <a:sym typeface="+mn-ea"/>
              </a:rPr>
              <a:t>2/3</a:t>
            </a:r>
            <a:r>
              <a:rPr lang="zh-CN" altLang="en-US" sz="2400" b="1" dirty="0">
                <a:solidFill>
                  <a:schemeClr val="bg1"/>
                </a:solidFill>
                <a:latin typeface="微软雅黑" panose="020B0503020204020204" pitchFamily="34" charset="-122"/>
                <a:ea typeface="微软雅黑" panose="020B0503020204020204" pitchFamily="34" charset="-122"/>
                <a:cs typeface="宋体" pitchFamily="2" charset="-122"/>
                <a:sym typeface="+mn-ea"/>
              </a:rPr>
              <a:t>表</a:t>
            </a:r>
            <a:r>
              <a:rPr lang="en-US" altLang="zh-CN" sz="2400" b="1" dirty="0">
                <a:solidFill>
                  <a:schemeClr val="bg1"/>
                </a:solidFill>
                <a:latin typeface="微软雅黑" panose="020B0503020204020204" pitchFamily="34" charset="-122"/>
                <a:ea typeface="微软雅黑" panose="020B0503020204020204" pitchFamily="34" charset="-122"/>
                <a:cs typeface="宋体" pitchFamily="2" charset="-122"/>
              </a:rPr>
              <a:t>】</a:t>
            </a:r>
            <a:endParaRPr lang="zh-CN" altLang="en-US" sz="2400" b="1" dirty="0">
              <a:solidFill>
                <a:schemeClr val="bg1"/>
              </a:solidFill>
              <a:latin typeface="微软雅黑" panose="020B0503020204020204" pitchFamily="34" charset="-122"/>
              <a:ea typeface="微软雅黑" panose="020B0503020204020204" pitchFamily="34" charset="-122"/>
              <a:cs typeface="宋体" pitchFamily="2" charset="-122"/>
            </a:endParaRPr>
          </a:p>
        </p:txBody>
      </p:sp>
      <p:sp>
        <p:nvSpPr>
          <p:cNvPr id="5" name="文本框 4">
            <a:extLst>
              <a:ext uri="{FF2B5EF4-FFF2-40B4-BE49-F238E27FC236}">
                <a16:creationId xmlns:a16="http://schemas.microsoft.com/office/drawing/2014/main" id="{9877B215-A6BA-5E13-B8D2-88237EF0C74E}"/>
              </a:ext>
            </a:extLst>
          </p:cNvPr>
          <p:cNvSpPr txBox="1"/>
          <p:nvPr/>
        </p:nvSpPr>
        <p:spPr>
          <a:xfrm>
            <a:off x="35241" y="3020635"/>
            <a:ext cx="11836400" cy="1814830"/>
          </a:xfrm>
          <a:prstGeom prst="rect">
            <a:avLst/>
          </a:prstGeom>
          <a:solidFill>
            <a:srgbClr val="E3CCCC"/>
          </a:solidFill>
          <a:ln>
            <a:no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2000" b="1" noProof="0" dirty="0">
                <a:ln>
                  <a:noFill/>
                </a:ln>
                <a:solidFill>
                  <a:srgbClr val="C00000"/>
                </a:solidFill>
                <a:effectLst/>
                <a:uLnTx/>
                <a:uFillTx/>
                <a:latin typeface="Arial" panose="020B0604020202020204" pitchFamily="34" charset="0"/>
                <a:ea typeface="微软雅黑" panose="020B0503020204020204" pitchFamily="34" charset="-122"/>
                <a:sym typeface="Wingdings" panose="05000000000000000000" charset="0"/>
              </a:rPr>
              <a:t></a:t>
            </a:r>
            <a:r>
              <a:rPr lang="zh-CN" altLang="en-US" sz="2000" b="1">
                <a:ln>
                  <a:noFill/>
                </a:ln>
                <a:solidFill>
                  <a:srgbClr val="181717"/>
                </a:solidFill>
                <a:effectLst/>
                <a:uLnTx/>
                <a:uFillTx/>
                <a:ea typeface="微软雅黑" panose="020B0503020204020204" pitchFamily="34" charset="-122"/>
              </a:rPr>
              <a:t>指企业在</a:t>
            </a:r>
            <a:r>
              <a:rPr lang="zh-CN" altLang="en-US" sz="2000" b="1">
                <a:ln>
                  <a:noFill/>
                </a:ln>
                <a:solidFill>
                  <a:srgbClr val="C00000"/>
                </a:solidFill>
                <a:effectLst/>
                <a:uLnTx/>
                <a:uFillTx/>
                <a:ea typeface="微软雅黑" panose="020B0503020204020204" pitchFamily="34" charset="-122"/>
              </a:rPr>
              <a:t>报告期内</a:t>
            </a:r>
            <a:r>
              <a:rPr lang="zh-CN" altLang="en-US" sz="2000" b="1">
                <a:ln>
                  <a:noFill/>
                </a:ln>
                <a:solidFill>
                  <a:srgbClr val="181717"/>
                </a:solidFill>
                <a:effectLst/>
                <a:uLnTx/>
                <a:uFillTx/>
                <a:ea typeface="微软雅黑" panose="020B0503020204020204" pitchFamily="34" charset="-122"/>
              </a:rPr>
              <a:t>提取的</a:t>
            </a:r>
            <a:r>
              <a:rPr lang="zh-CN" altLang="en-US" sz="2000" b="1">
                <a:ln>
                  <a:noFill/>
                </a:ln>
                <a:solidFill>
                  <a:srgbClr val="C00000"/>
                </a:solidFill>
                <a:effectLst/>
                <a:uLnTx/>
                <a:uFillTx/>
                <a:ea typeface="微软雅黑" panose="020B0503020204020204" pitchFamily="34" charset="-122"/>
              </a:rPr>
              <a:t>固定资产折旧合计数</a:t>
            </a:r>
            <a:r>
              <a:rPr lang="zh-CN" altLang="en-US" sz="2000" b="1">
                <a:ln>
                  <a:noFill/>
                </a:ln>
                <a:solidFill>
                  <a:srgbClr val="181717"/>
                </a:solidFill>
                <a:effectLst/>
                <a:uLnTx/>
                <a:uFillTx/>
                <a:ea typeface="微软雅黑" panose="020B0503020204020204" pitchFamily="34" charset="-122"/>
              </a:rPr>
              <a:t>。</a:t>
            </a:r>
          </a:p>
          <a:p>
            <a:pPr marL="0" marR="0" lvl="0" indent="0" algn="l" defTabSz="914400" rtl="0" eaLnBrk="1" fontAlgn="auto" latinLnBrk="0" hangingPunct="1">
              <a:lnSpc>
                <a:spcPct val="100000"/>
              </a:lnSpc>
              <a:spcBef>
                <a:spcPts val="0"/>
              </a:spcBef>
              <a:spcAft>
                <a:spcPts val="0"/>
              </a:spcAft>
              <a:buClrTx/>
              <a:buSzTx/>
              <a:buFontTx/>
              <a:buNone/>
              <a:defRPr/>
            </a:pPr>
            <a:r>
              <a:rPr lang="zh-CN" altLang="en-US" sz="2000" b="1" noProof="0" dirty="0">
                <a:ln>
                  <a:noFill/>
                </a:ln>
                <a:solidFill>
                  <a:srgbClr val="C00000"/>
                </a:solidFill>
                <a:effectLst/>
                <a:uLnTx/>
                <a:uFillTx/>
                <a:latin typeface="Arial" panose="020B0604020202020204" pitchFamily="34" charset="0"/>
                <a:ea typeface="微软雅黑" panose="020B0503020204020204" pitchFamily="34" charset="-122"/>
                <a:sym typeface="Wingdings" panose="05000000000000000000" charset="0"/>
              </a:rPr>
              <a:t>计算方法：</a:t>
            </a:r>
          </a:p>
          <a:p>
            <a:pPr marL="0" marR="0" lvl="0" indent="0" algn="l" defTabSz="914400" rtl="0" eaLnBrk="1" fontAlgn="auto" latinLnBrk="0" hangingPunct="1">
              <a:lnSpc>
                <a:spcPct val="100000"/>
              </a:lnSpc>
              <a:spcBef>
                <a:spcPts val="0"/>
              </a:spcBef>
              <a:spcAft>
                <a:spcPts val="0"/>
              </a:spcAft>
              <a:buClrTx/>
              <a:buSzTx/>
              <a:buFontTx/>
              <a:buNone/>
              <a:defRPr/>
            </a:pPr>
            <a:r>
              <a:rPr lang="zh-CN" altLang="en-US" b="1">
                <a:ln>
                  <a:noFill/>
                </a:ln>
                <a:solidFill>
                  <a:srgbClr val="C00000"/>
                </a:solidFill>
                <a:effectLst/>
                <a:uLnTx/>
                <a:uFillTx/>
                <a:latin typeface="Calibri" charset="0"/>
                <a:ea typeface="Calibri" charset="0"/>
                <a:sym typeface="Wingdings" panose="05000000000000000000" charset="0"/>
              </a:rPr>
              <a:t>①</a:t>
            </a:r>
            <a:r>
              <a:rPr lang="zh-CN" altLang="en-US" b="1">
                <a:ln>
                  <a:noFill/>
                </a:ln>
                <a:solidFill>
                  <a:srgbClr val="181717"/>
                </a:solidFill>
                <a:effectLst/>
                <a:uLnTx/>
                <a:uFillTx/>
                <a:ea typeface="微软雅黑" panose="020B0503020204020204" pitchFamily="34" charset="-122"/>
              </a:rPr>
              <a:t>可根据会计</a:t>
            </a:r>
            <a:r>
              <a:rPr lang="zh-CN" altLang="en-US" b="1">
                <a:ln>
                  <a:noFill/>
                </a:ln>
                <a:solidFill>
                  <a:srgbClr val="C00000"/>
                </a:solidFill>
                <a:effectLst/>
                <a:uLnTx/>
                <a:uFillTx/>
                <a:ea typeface="微软雅黑" panose="020B0503020204020204" pitchFamily="34" charset="-122"/>
              </a:rPr>
              <a:t>“累计折旧”</a:t>
            </a:r>
            <a:r>
              <a:rPr lang="zh-CN" altLang="en-US" b="1">
                <a:ln>
                  <a:noFill/>
                </a:ln>
                <a:solidFill>
                  <a:srgbClr val="181717"/>
                </a:solidFill>
                <a:effectLst/>
                <a:uLnTx/>
                <a:uFillTx/>
                <a:ea typeface="微软雅黑" panose="020B0503020204020204" pitchFamily="34" charset="-122"/>
              </a:rPr>
              <a:t>科目的</a:t>
            </a:r>
            <a:r>
              <a:rPr lang="zh-CN" altLang="en-US" b="1">
                <a:ln>
                  <a:noFill/>
                </a:ln>
                <a:solidFill>
                  <a:srgbClr val="C00000"/>
                </a:solidFill>
                <a:effectLst/>
                <a:uLnTx/>
                <a:uFillTx/>
                <a:ea typeface="微软雅黑" panose="020B0503020204020204" pitchFamily="34" charset="-122"/>
              </a:rPr>
              <a:t>本期贷方累计发生额</a:t>
            </a:r>
            <a:r>
              <a:rPr lang="zh-CN" altLang="en-US" b="1">
                <a:ln>
                  <a:noFill/>
                </a:ln>
                <a:solidFill>
                  <a:srgbClr val="181717"/>
                </a:solidFill>
                <a:effectLst/>
                <a:uLnTx/>
                <a:uFillTx/>
                <a:ea typeface="微软雅黑" panose="020B0503020204020204" pitchFamily="34" charset="-122"/>
              </a:rPr>
              <a:t>填报。</a:t>
            </a:r>
          </a:p>
          <a:p>
            <a:pPr marL="0" marR="0" lvl="0" indent="0" algn="l" defTabSz="914400" rtl="0" eaLnBrk="1" fontAlgn="auto" latinLnBrk="0" hangingPunct="1">
              <a:lnSpc>
                <a:spcPct val="100000"/>
              </a:lnSpc>
              <a:spcBef>
                <a:spcPts val="0"/>
              </a:spcBef>
              <a:spcAft>
                <a:spcPts val="0"/>
              </a:spcAft>
              <a:buClrTx/>
              <a:buSzTx/>
              <a:buFontTx/>
              <a:buNone/>
              <a:defRPr/>
            </a:pPr>
            <a:r>
              <a:rPr lang="zh-CN" altLang="en-US" b="1">
                <a:ln>
                  <a:noFill/>
                </a:ln>
                <a:solidFill>
                  <a:srgbClr val="C00000"/>
                </a:solidFill>
                <a:effectLst/>
                <a:uLnTx/>
                <a:uFillTx/>
                <a:latin typeface="Calibri" charset="0"/>
                <a:ea typeface="Calibri" charset="0"/>
                <a:sym typeface="Wingdings" panose="05000000000000000000" charset="0"/>
              </a:rPr>
              <a:t>②</a:t>
            </a:r>
            <a:r>
              <a:rPr lang="zh-CN" altLang="en-US" b="1">
                <a:ln>
                  <a:noFill/>
                </a:ln>
                <a:solidFill>
                  <a:srgbClr val="181717"/>
                </a:solidFill>
                <a:effectLst/>
                <a:uLnTx/>
                <a:uFillTx/>
                <a:ea typeface="微软雅黑" panose="020B0503020204020204" pitchFamily="34" charset="-122"/>
              </a:rPr>
              <a:t>可根据会计</a:t>
            </a:r>
            <a:r>
              <a:rPr lang="zh-CN" altLang="en-US" b="1">
                <a:ln>
                  <a:noFill/>
                </a:ln>
                <a:solidFill>
                  <a:srgbClr val="C00000"/>
                </a:solidFill>
                <a:effectLst/>
                <a:uLnTx/>
                <a:uFillTx/>
                <a:ea typeface="微软雅黑" panose="020B0503020204020204" pitchFamily="34" charset="-122"/>
              </a:rPr>
              <a:t>“财务状况变动表”</a:t>
            </a:r>
            <a:r>
              <a:rPr lang="zh-CN" altLang="en-US" b="1">
                <a:ln>
                  <a:noFill/>
                </a:ln>
                <a:solidFill>
                  <a:srgbClr val="181717"/>
                </a:solidFill>
                <a:effectLst/>
                <a:uLnTx/>
                <a:uFillTx/>
                <a:ea typeface="微软雅黑" panose="020B0503020204020204" pitchFamily="34" charset="-122"/>
              </a:rPr>
              <a:t>中</a:t>
            </a:r>
            <a:r>
              <a:rPr lang="zh-CN" altLang="en-US" b="1">
                <a:ln>
                  <a:noFill/>
                </a:ln>
                <a:solidFill>
                  <a:srgbClr val="C00000"/>
                </a:solidFill>
                <a:effectLst/>
                <a:uLnTx/>
                <a:uFillTx/>
                <a:ea typeface="微软雅黑" panose="020B0503020204020204" pitchFamily="34" charset="-122"/>
              </a:rPr>
              <a:t>“固定资产折旧”项的数值</a:t>
            </a:r>
            <a:r>
              <a:rPr lang="zh-CN" altLang="en-US" b="1">
                <a:ln>
                  <a:noFill/>
                </a:ln>
                <a:solidFill>
                  <a:srgbClr val="181717"/>
                </a:solidFill>
                <a:effectLst/>
                <a:uLnTx/>
                <a:uFillTx/>
                <a:ea typeface="微软雅黑" panose="020B0503020204020204" pitchFamily="34" charset="-122"/>
              </a:rPr>
              <a:t>填报。</a:t>
            </a:r>
          </a:p>
          <a:p>
            <a:pPr marL="0" marR="0" lvl="0" indent="0" algn="l" defTabSz="914400" rtl="0" eaLnBrk="1" fontAlgn="auto" latinLnBrk="0" hangingPunct="1">
              <a:lnSpc>
                <a:spcPct val="100000"/>
              </a:lnSpc>
              <a:spcBef>
                <a:spcPts val="0"/>
              </a:spcBef>
              <a:spcAft>
                <a:spcPts val="0"/>
              </a:spcAft>
              <a:buClrTx/>
              <a:buSzTx/>
              <a:buFontTx/>
              <a:buNone/>
              <a:defRPr/>
            </a:pPr>
            <a:r>
              <a:rPr lang="zh-CN" altLang="en-US" b="1">
                <a:ln>
                  <a:noFill/>
                </a:ln>
                <a:solidFill>
                  <a:srgbClr val="C00000"/>
                </a:solidFill>
                <a:effectLst/>
                <a:uLnTx/>
                <a:uFillTx/>
                <a:latin typeface="Calibri" charset="0"/>
                <a:ea typeface="Calibri" charset="0"/>
                <a:sym typeface="Wingdings" panose="05000000000000000000" charset="0"/>
              </a:rPr>
              <a:t>③</a:t>
            </a:r>
            <a:r>
              <a:rPr lang="zh-CN" altLang="en-US" b="1">
                <a:ln>
                  <a:noFill/>
                </a:ln>
                <a:solidFill>
                  <a:srgbClr val="181717"/>
                </a:solidFill>
                <a:effectLst/>
                <a:uLnTx/>
                <a:uFillTx/>
                <a:ea typeface="微软雅黑" panose="020B0503020204020204" pitchFamily="34" charset="-122"/>
              </a:rPr>
              <a:t>若企业执行2001年《企业会计制度》，可以根据会计核算中《资产减值准备、投资及固定资产情况表》内</a:t>
            </a:r>
            <a:r>
              <a:rPr lang="zh-CN" altLang="en-US" b="1">
                <a:ln>
                  <a:noFill/>
                </a:ln>
                <a:solidFill>
                  <a:srgbClr val="C00000"/>
                </a:solidFill>
                <a:effectLst/>
                <a:uLnTx/>
                <a:uFillTx/>
                <a:ea typeface="微软雅黑" panose="020B0503020204020204" pitchFamily="34" charset="-122"/>
              </a:rPr>
              <a:t>“当年计提的固定资产折旧总额”项本年增加数</a:t>
            </a:r>
            <a:r>
              <a:rPr lang="zh-CN" altLang="en-US" b="1">
                <a:ln>
                  <a:noFill/>
                </a:ln>
                <a:solidFill>
                  <a:srgbClr val="181717"/>
                </a:solidFill>
                <a:effectLst/>
                <a:uLnTx/>
                <a:uFillTx/>
                <a:ea typeface="微软雅黑" panose="020B0503020204020204" pitchFamily="34" charset="-122"/>
              </a:rPr>
              <a:t>填报。</a:t>
            </a:r>
          </a:p>
        </p:txBody>
      </p:sp>
      <p:graphicFrame>
        <p:nvGraphicFramePr>
          <p:cNvPr id="9" name="表格 8">
            <a:extLst>
              <a:ext uri="{FF2B5EF4-FFF2-40B4-BE49-F238E27FC236}">
                <a16:creationId xmlns:a16="http://schemas.microsoft.com/office/drawing/2014/main" id="{5E709A17-8FDC-8FBA-3FF5-BEA831470BB8}"/>
              </a:ext>
            </a:extLst>
          </p:cNvPr>
          <p:cNvGraphicFramePr/>
          <p:nvPr>
            <p:custDataLst>
              <p:tags r:id="rId1"/>
            </p:custDataLst>
            <p:extLst>
              <p:ext uri="{D42A27DB-BD31-4B8C-83A1-F6EECF244321}">
                <p14:modId xmlns:p14="http://schemas.microsoft.com/office/powerpoint/2010/main" val="2389031567"/>
              </p:ext>
            </p:extLst>
          </p:nvPr>
        </p:nvGraphicFramePr>
        <p:xfrm>
          <a:off x="2009140" y="4658360"/>
          <a:ext cx="8173720" cy="2199640"/>
        </p:xfrm>
        <a:graphic>
          <a:graphicData uri="http://schemas.openxmlformats.org/drawingml/2006/table">
            <a:tbl>
              <a:tblPr firstRow="1" bandRow="1">
                <a:tableStyleId>{5C22544A-7EE6-4342-B048-85BDC9FD1C3A}</a:tableStyleId>
              </a:tblPr>
              <a:tblGrid>
                <a:gridCol w="1021715">
                  <a:extLst>
                    <a:ext uri="{9D8B030D-6E8A-4147-A177-3AD203B41FA5}">
                      <a16:colId xmlns:a16="http://schemas.microsoft.com/office/drawing/2014/main" val="20000"/>
                    </a:ext>
                  </a:extLst>
                </a:gridCol>
                <a:gridCol w="1021715">
                  <a:extLst>
                    <a:ext uri="{9D8B030D-6E8A-4147-A177-3AD203B41FA5}">
                      <a16:colId xmlns:a16="http://schemas.microsoft.com/office/drawing/2014/main" val="20001"/>
                    </a:ext>
                  </a:extLst>
                </a:gridCol>
                <a:gridCol w="1021715">
                  <a:extLst>
                    <a:ext uri="{9D8B030D-6E8A-4147-A177-3AD203B41FA5}">
                      <a16:colId xmlns:a16="http://schemas.microsoft.com/office/drawing/2014/main" val="20002"/>
                    </a:ext>
                  </a:extLst>
                </a:gridCol>
                <a:gridCol w="1021715">
                  <a:extLst>
                    <a:ext uri="{9D8B030D-6E8A-4147-A177-3AD203B41FA5}">
                      <a16:colId xmlns:a16="http://schemas.microsoft.com/office/drawing/2014/main" val="20003"/>
                    </a:ext>
                  </a:extLst>
                </a:gridCol>
                <a:gridCol w="1021715">
                  <a:extLst>
                    <a:ext uri="{9D8B030D-6E8A-4147-A177-3AD203B41FA5}">
                      <a16:colId xmlns:a16="http://schemas.microsoft.com/office/drawing/2014/main" val="20004"/>
                    </a:ext>
                  </a:extLst>
                </a:gridCol>
                <a:gridCol w="1021715">
                  <a:extLst>
                    <a:ext uri="{9D8B030D-6E8A-4147-A177-3AD203B41FA5}">
                      <a16:colId xmlns:a16="http://schemas.microsoft.com/office/drawing/2014/main" val="20005"/>
                    </a:ext>
                  </a:extLst>
                </a:gridCol>
                <a:gridCol w="1021715">
                  <a:extLst>
                    <a:ext uri="{9D8B030D-6E8A-4147-A177-3AD203B41FA5}">
                      <a16:colId xmlns:a16="http://schemas.microsoft.com/office/drawing/2014/main" val="20006"/>
                    </a:ext>
                  </a:extLst>
                </a:gridCol>
                <a:gridCol w="1021715">
                  <a:extLst>
                    <a:ext uri="{9D8B030D-6E8A-4147-A177-3AD203B41FA5}">
                      <a16:colId xmlns:a16="http://schemas.microsoft.com/office/drawing/2014/main" val="20007"/>
                    </a:ext>
                  </a:extLst>
                </a:gridCol>
              </a:tblGrid>
              <a:tr h="386080">
                <a:tc gridSpan="8">
                  <a:txBody>
                    <a:bodyPr/>
                    <a:lstStyle/>
                    <a:p>
                      <a:pPr indent="0" algn="ctr">
                        <a:buNone/>
                      </a:pPr>
                      <a:r>
                        <a:rPr lang="zh-CN" sz="2000" b="1">
                          <a:solidFill>
                            <a:srgbClr val="000000"/>
                          </a:solidFill>
                          <a:latin typeface="Arial" panose="020B0604020202020204" pitchFamily="34" charset="0"/>
                          <a:ea typeface="黑体" panose="02010609060101010101" charset="-122"/>
                        </a:rPr>
                        <a:t>发生额及余额表</a:t>
                      </a:r>
                      <a:endParaRPr lang="zh-CN" altLang="en-US" sz="2000" b="1">
                        <a:solidFill>
                          <a:srgbClr val="000000"/>
                        </a:solidFill>
                        <a:latin typeface="Arial" panose="020B0604020202020204" pitchFamily="34" charset="0"/>
                        <a:ea typeface="黑体" panose="02010609060101010101" charset="-122"/>
                      </a:endParaRPr>
                    </a:p>
                  </a:txBody>
                  <a:tcPr marL="12700" marR="12700" marT="12700" anchor="b">
                    <a:lnL>
                      <a:noFill/>
                    </a:lnL>
                    <a:lnR cap="flat">
                      <a:noFill/>
                    </a:lnR>
                    <a:lnT cap="flat">
                      <a:noFill/>
                    </a:lnT>
                    <a:lnB cap="flat">
                      <a:noFill/>
                    </a:lnB>
                    <a:lnTlToBr>
                      <a:noFill/>
                    </a:lnTlToBr>
                    <a:lnBlToTr>
                      <a:noFill/>
                    </a:lnBlToTr>
                    <a:noFill/>
                  </a:tcPr>
                </a:tc>
                <a:tc hMerge="1">
                  <a:txBody>
                    <a:bodyPr/>
                    <a:lstStyle/>
                    <a:p>
                      <a:endParaRPr lang="zh-CN"/>
                    </a:p>
                  </a:txBody>
                  <a:tcPr>
                    <a:lnT cap="flat">
                      <a:noFill/>
                    </a:lnT>
                    <a:lnB cap="flat">
                      <a:noFill/>
                    </a:lnB>
                  </a:tcPr>
                </a:tc>
                <a:tc hMerge="1">
                  <a:txBody>
                    <a:bodyPr/>
                    <a:lstStyle/>
                    <a:p>
                      <a:endParaRPr lang="zh-CN"/>
                    </a:p>
                  </a:txBody>
                  <a:tcPr>
                    <a:lnT cap="flat">
                      <a:noFill/>
                    </a:lnT>
                    <a:lnB cap="flat">
                      <a:noFill/>
                    </a:lnB>
                  </a:tcPr>
                </a:tc>
                <a:tc hMerge="1">
                  <a:txBody>
                    <a:bodyPr/>
                    <a:lstStyle/>
                    <a:p>
                      <a:endParaRPr lang="zh-CN"/>
                    </a:p>
                  </a:txBody>
                  <a:tcPr>
                    <a:lnT cap="flat">
                      <a:noFill/>
                    </a:lnT>
                    <a:lnB cap="flat">
                      <a:noFill/>
                    </a:lnB>
                  </a:tcPr>
                </a:tc>
                <a:tc hMerge="1">
                  <a:txBody>
                    <a:bodyPr/>
                    <a:lstStyle/>
                    <a:p>
                      <a:endParaRPr lang="zh-CN"/>
                    </a:p>
                  </a:txBody>
                  <a:tcPr>
                    <a:lnT cap="flat">
                      <a:noFill/>
                    </a:lnT>
                    <a:lnB cap="flat">
                      <a:noFill/>
                    </a:lnB>
                  </a:tcPr>
                </a:tc>
                <a:tc hMerge="1">
                  <a:txBody>
                    <a:bodyPr/>
                    <a:lstStyle/>
                    <a:p>
                      <a:endParaRPr lang="zh-CN"/>
                    </a:p>
                  </a:txBody>
                  <a:tcPr>
                    <a:lnT cap="flat">
                      <a:noFill/>
                    </a:lnT>
                    <a:lnB cap="flat">
                      <a:noFill/>
                    </a:lnB>
                  </a:tcPr>
                </a:tc>
                <a:tc hMerge="1">
                  <a:txBody>
                    <a:bodyPr/>
                    <a:lstStyle/>
                    <a:p>
                      <a:endParaRPr lang="zh-CN"/>
                    </a:p>
                  </a:txBody>
                  <a:tcPr>
                    <a:lnT cap="flat">
                      <a:noFill/>
                    </a:lnT>
                    <a:lnB cap="flat">
                      <a:noFill/>
                    </a:lnB>
                  </a:tcPr>
                </a:tc>
                <a:tc hMerge="1">
                  <a:txBody>
                    <a:bodyPr/>
                    <a:lstStyle/>
                    <a:p>
                      <a:endParaRPr lang="zh-CN"/>
                    </a:p>
                  </a:txBody>
                  <a:tcPr>
                    <a:lnR cap="flat">
                      <a:noFill/>
                    </a:lnR>
                    <a:lnT cap="flat">
                      <a:noFill/>
                    </a:lnT>
                    <a:lnB cap="flat">
                      <a:noFill/>
                    </a:lnB>
                  </a:tcPr>
                </a:tc>
                <a:extLst>
                  <a:ext uri="{0D108BD9-81ED-4DB2-BD59-A6C34878D82A}">
                    <a16:rowId xmlns:a16="http://schemas.microsoft.com/office/drawing/2014/main" val="10000"/>
                  </a:ext>
                </a:extLst>
              </a:tr>
              <a:tr h="302260">
                <a:tc rowSpan="2" gridSpan="6">
                  <a:txBody>
                    <a:bodyPr/>
                    <a:lstStyle/>
                    <a:p>
                      <a:pPr indent="0" algn="ctr">
                        <a:buNone/>
                      </a:pPr>
                      <a:r>
                        <a:rPr lang="en-US" sz="1600" b="0" dirty="0">
                          <a:solidFill>
                            <a:srgbClr val="000000"/>
                          </a:solidFill>
                          <a:latin typeface="黑体" panose="02010609060101010101" charset="-122"/>
                        </a:rPr>
                        <a:t>                     2021.01-2021.12</a:t>
                      </a:r>
                      <a:endParaRPr lang="en-US" altLang="en-US" sz="1600" b="0" dirty="0">
                        <a:solidFill>
                          <a:srgbClr val="000000"/>
                        </a:solidFill>
                        <a:latin typeface="黑体" panose="02010609060101010101" charset="-122"/>
                      </a:endParaRPr>
                    </a:p>
                  </a:txBody>
                  <a:tcPr marL="12700" marR="12700" marT="12700" anchor="ctr">
                    <a:lnL>
                      <a:noFill/>
                    </a:lnL>
                    <a:lnR>
                      <a:noFill/>
                    </a:lnR>
                    <a:lnT cap="flat">
                      <a:noFill/>
                    </a:lnT>
                    <a:lnB w="6350" cap="flat" cmpd="sng">
                      <a:solidFill>
                        <a:srgbClr val="000000"/>
                      </a:solidFill>
                      <a:prstDash val="solid"/>
                      <a:headEnd type="none" w="med" len="med"/>
                      <a:tailEnd type="none" w="med" len="med"/>
                    </a:lnB>
                    <a:lnTlToBr>
                      <a:noFill/>
                    </a:lnTlToBr>
                    <a:lnBlToTr>
                      <a:noFill/>
                    </a:lnBlToTr>
                    <a:noFill/>
                  </a:tcPr>
                </a:tc>
                <a:tc rowSpan="2" hMerge="1">
                  <a:txBody>
                    <a:bodyPr/>
                    <a:lstStyle/>
                    <a:p>
                      <a:endParaRPr lang="zh-CN"/>
                    </a:p>
                  </a:txBody>
                  <a:tcPr>
                    <a:lnT cap="flat">
                      <a:noFill/>
                    </a:lnT>
                  </a:tcPr>
                </a:tc>
                <a:tc rowSpan="2" hMerge="1">
                  <a:txBody>
                    <a:bodyPr/>
                    <a:lstStyle/>
                    <a:p>
                      <a:endParaRPr lang="zh-CN"/>
                    </a:p>
                  </a:txBody>
                  <a:tcPr>
                    <a:lnT cap="flat">
                      <a:noFill/>
                    </a:lnT>
                  </a:tcPr>
                </a:tc>
                <a:tc rowSpan="2" hMerge="1">
                  <a:txBody>
                    <a:bodyPr/>
                    <a:lstStyle/>
                    <a:p>
                      <a:endParaRPr lang="zh-CN"/>
                    </a:p>
                  </a:txBody>
                  <a:tcPr>
                    <a:lnT cap="flat">
                      <a:noFill/>
                    </a:lnT>
                  </a:tcPr>
                </a:tc>
                <a:tc rowSpan="2" hMerge="1">
                  <a:txBody>
                    <a:bodyPr/>
                    <a:lstStyle/>
                    <a:p>
                      <a:endParaRPr lang="zh-CN"/>
                    </a:p>
                  </a:txBody>
                  <a:tcPr>
                    <a:lnT cap="flat">
                      <a:noFill/>
                    </a:lnT>
                  </a:tcPr>
                </a:tc>
                <a:tc rowSpan="2" hMerge="1">
                  <a:txBody>
                    <a:bodyPr/>
                    <a:lstStyle/>
                    <a:p>
                      <a:endParaRPr lang="zh-CN"/>
                    </a:p>
                  </a:txBody>
                  <a:tcPr>
                    <a:lnT cap="flat">
                      <a:noFill/>
                    </a:lnT>
                  </a:tcPr>
                </a:tc>
                <a:tc gridSpan="2">
                  <a:txBody>
                    <a:bodyPr/>
                    <a:lstStyle/>
                    <a:p>
                      <a:pPr indent="0">
                        <a:buNone/>
                      </a:pPr>
                      <a:r>
                        <a:rPr lang="zh-CN" sz="1600" b="0">
                          <a:solidFill>
                            <a:srgbClr val="000000"/>
                          </a:solidFill>
                          <a:latin typeface="Arial" panose="020B0604020202020204" pitchFamily="34" charset="0"/>
                          <a:ea typeface="黑体" panose="02010609060101010101" charset="-122"/>
                        </a:rPr>
                        <a:t>页码：20-1</a:t>
                      </a:r>
                      <a:endParaRPr lang="zh-CN" altLang="en-US" sz="1600" b="0">
                        <a:solidFill>
                          <a:srgbClr val="000000"/>
                        </a:solidFill>
                        <a:latin typeface="Arial" panose="020B0604020202020204" pitchFamily="34" charset="0"/>
                        <a:ea typeface="黑体" panose="02010609060101010101" charset="-122"/>
                      </a:endParaRPr>
                    </a:p>
                  </a:txBody>
                  <a:tcPr marL="12700" marR="12700" marT="12700" anchor="b">
                    <a:lnL>
                      <a:noFill/>
                    </a:lnL>
                    <a:lnR cap="flat">
                      <a:noFill/>
                    </a:lnR>
                    <a:lnT cap="flat">
                      <a:noFill/>
                    </a:lnT>
                    <a:lnB cap="flat">
                      <a:noFill/>
                    </a:lnB>
                    <a:lnTlToBr>
                      <a:noFill/>
                    </a:lnTlToBr>
                    <a:lnBlToTr>
                      <a:noFill/>
                    </a:lnBlToTr>
                    <a:noFill/>
                  </a:tcPr>
                </a:tc>
                <a:tc hMerge="1">
                  <a:txBody>
                    <a:bodyPr/>
                    <a:lstStyle/>
                    <a:p>
                      <a:endParaRPr lang="zh-CN"/>
                    </a:p>
                  </a:txBody>
                  <a:tcPr>
                    <a:lnR cap="flat">
                      <a:noFill/>
                    </a:lnR>
                    <a:lnT cap="flat">
                      <a:noFill/>
                    </a:lnT>
                    <a:lnB cap="flat">
                      <a:noFill/>
                    </a:lnB>
                  </a:tcPr>
                </a:tc>
                <a:extLst>
                  <a:ext uri="{0D108BD9-81ED-4DB2-BD59-A6C34878D82A}">
                    <a16:rowId xmlns:a16="http://schemas.microsoft.com/office/drawing/2014/main" val="10001"/>
                  </a:ext>
                </a:extLst>
              </a:tr>
              <a:tr h="302260">
                <a:tc gridSpan="6" vMerge="1">
                  <a:txBody>
                    <a:bodyPr/>
                    <a:lstStyle/>
                    <a:p>
                      <a:endParaRPr lang="zh-CN"/>
                    </a:p>
                  </a:txBody>
                  <a:tcPr>
                    <a:lnB w="6350" cap="flat" cmpd="sng">
                      <a:solidFill>
                        <a:srgbClr val="000000"/>
                      </a:solidFill>
                      <a:prstDash val="solid"/>
                      <a:headEnd type="none" w="med" len="med"/>
                      <a:tailEnd type="none" w="med" len="med"/>
                    </a:lnB>
                  </a:tcPr>
                </a:tc>
                <a:tc hMerge="1" vMerge="1">
                  <a:txBody>
                    <a:bodyPr/>
                    <a:lstStyle/>
                    <a:p>
                      <a:endParaRPr lang="zh-CN"/>
                    </a:p>
                  </a:txBody>
                  <a:tcPr>
                    <a:lnB w="6350" cap="flat" cmpd="sng">
                      <a:solidFill>
                        <a:srgbClr val="000000"/>
                      </a:solidFill>
                      <a:prstDash val="solid"/>
                      <a:headEnd type="none" w="med" len="med"/>
                      <a:tailEnd type="none" w="med" len="med"/>
                    </a:lnB>
                  </a:tcPr>
                </a:tc>
                <a:tc hMerge="1" vMerge="1">
                  <a:txBody>
                    <a:bodyPr/>
                    <a:lstStyle/>
                    <a:p>
                      <a:endParaRPr lang="zh-CN"/>
                    </a:p>
                  </a:txBody>
                  <a:tcPr>
                    <a:lnB w="6350" cap="flat" cmpd="sng">
                      <a:solidFill>
                        <a:srgbClr val="000000"/>
                      </a:solidFill>
                      <a:prstDash val="solid"/>
                      <a:headEnd type="none" w="med" len="med"/>
                      <a:tailEnd type="none" w="med" len="med"/>
                    </a:lnB>
                  </a:tcPr>
                </a:tc>
                <a:tc hMerge="1" vMerge="1">
                  <a:txBody>
                    <a:bodyPr/>
                    <a:lstStyle/>
                    <a:p>
                      <a:endParaRPr lang="zh-CN"/>
                    </a:p>
                  </a:txBody>
                  <a:tcPr>
                    <a:lnB w="6350" cap="flat" cmpd="sng">
                      <a:solidFill>
                        <a:srgbClr val="000000"/>
                      </a:solidFill>
                      <a:prstDash val="solid"/>
                      <a:headEnd type="none" w="med" len="med"/>
                      <a:tailEnd type="none" w="med" len="med"/>
                    </a:lnB>
                  </a:tcPr>
                </a:tc>
                <a:tc hMerge="1" vMerge="1">
                  <a:txBody>
                    <a:bodyPr/>
                    <a:lstStyle/>
                    <a:p>
                      <a:endParaRPr lang="zh-CN"/>
                    </a:p>
                  </a:txBody>
                  <a:tcPr>
                    <a:lnB w="6350" cap="flat" cmpd="sng">
                      <a:solidFill>
                        <a:srgbClr val="000000"/>
                      </a:solidFill>
                      <a:prstDash val="solid"/>
                      <a:headEnd type="none" w="med" len="med"/>
                      <a:tailEnd type="none" w="med" len="med"/>
                    </a:lnB>
                  </a:tcPr>
                </a:tc>
                <a:tc hMerge="1" vMerge="1">
                  <a:txBody>
                    <a:bodyPr/>
                    <a:lstStyle/>
                    <a:p>
                      <a:endParaRPr lang="zh-CN"/>
                    </a:p>
                  </a:txBody>
                  <a:tcPr>
                    <a:lnB w="6350" cap="flat" cmpd="sng">
                      <a:solidFill>
                        <a:srgbClr val="000000"/>
                      </a:solidFill>
                      <a:prstDash val="solid"/>
                      <a:headEnd type="none" w="med" len="med"/>
                      <a:tailEnd type="none" w="med" len="med"/>
                    </a:lnB>
                  </a:tcPr>
                </a:tc>
                <a:tc gridSpan="2">
                  <a:txBody>
                    <a:bodyPr/>
                    <a:lstStyle/>
                    <a:p>
                      <a:pPr indent="0">
                        <a:buNone/>
                      </a:pPr>
                      <a:r>
                        <a:rPr lang="zh-CN" sz="1600" b="0">
                          <a:solidFill>
                            <a:srgbClr val="000000"/>
                          </a:solidFill>
                          <a:latin typeface="Arial" panose="020B0604020202020204" pitchFamily="34" charset="0"/>
                          <a:ea typeface="黑体" panose="02010609060101010101" charset="-122"/>
                        </a:rPr>
                        <a:t>本币名称：人民币</a:t>
                      </a:r>
                      <a:endParaRPr lang="zh-CN" altLang="en-US" sz="1600" b="0">
                        <a:solidFill>
                          <a:srgbClr val="000000"/>
                        </a:solidFill>
                        <a:latin typeface="Arial" panose="020B0604020202020204" pitchFamily="34" charset="0"/>
                        <a:ea typeface="黑体" panose="02010609060101010101" charset="-122"/>
                      </a:endParaRPr>
                    </a:p>
                  </a:txBody>
                  <a:tcPr marL="12700" marR="12700" marT="12700" anchor="b">
                    <a:lnL>
                      <a:noFill/>
                    </a:lnL>
                    <a:lnR cap="flat">
                      <a:noFill/>
                    </a:lnR>
                    <a:lnT cap="flat">
                      <a:noFill/>
                    </a:lnT>
                    <a:lnB w="6350" cap="flat" cmpd="sng">
                      <a:solidFill>
                        <a:srgbClr val="000000"/>
                      </a:solidFill>
                      <a:prstDash val="solid"/>
                      <a:headEnd type="none" w="med" len="med"/>
                      <a:tailEnd type="none" w="med" len="med"/>
                    </a:lnB>
                    <a:lnTlToBr>
                      <a:noFill/>
                    </a:lnTlToBr>
                    <a:lnBlToTr>
                      <a:noFill/>
                    </a:lnBlToTr>
                    <a:noFill/>
                  </a:tcPr>
                </a:tc>
                <a:tc hMerge="1">
                  <a:txBody>
                    <a:bodyPr/>
                    <a:lstStyle/>
                    <a:p>
                      <a:endParaRPr lang="zh-CN"/>
                    </a:p>
                  </a:txBody>
                  <a:tcPr>
                    <a:lnR cap="flat">
                      <a:noFill/>
                    </a:lnR>
                    <a:lnT cap="flat">
                      <a:noFill/>
                    </a:lnT>
                    <a:lnB w="6350" cap="flat" cmpd="sng">
                      <a:solidFill>
                        <a:srgbClr val="000000"/>
                      </a:solidFill>
                      <a:prstDash val="solid"/>
                      <a:headEnd type="none" w="med" len="med"/>
                      <a:tailEnd type="none" w="med" len="med"/>
                    </a:lnB>
                  </a:tcPr>
                </a:tc>
                <a:extLst>
                  <a:ext uri="{0D108BD9-81ED-4DB2-BD59-A6C34878D82A}">
                    <a16:rowId xmlns:a16="http://schemas.microsoft.com/office/drawing/2014/main" val="10002"/>
                  </a:ext>
                </a:extLst>
              </a:tr>
              <a:tr h="302260">
                <a:tc gridSpan="2">
                  <a:txBody>
                    <a:bodyPr/>
                    <a:lstStyle/>
                    <a:p>
                      <a:pPr indent="0" algn="ctr">
                        <a:buNone/>
                      </a:pPr>
                      <a:r>
                        <a:rPr lang="zh-CN" sz="1600" b="0">
                          <a:solidFill>
                            <a:srgbClr val="000000"/>
                          </a:solidFill>
                          <a:latin typeface="Arial" panose="020B0604020202020204" pitchFamily="34" charset="0"/>
                          <a:ea typeface="黑体" panose="02010609060101010101" charset="-122"/>
                        </a:rPr>
                        <a:t>科目</a:t>
                      </a:r>
                      <a:endParaRPr lang="zh-CN" altLang="en-US" sz="1600" b="0">
                        <a:solidFill>
                          <a:srgbClr val="000000"/>
                        </a:solidFill>
                        <a:latin typeface="Arial" panose="020B0604020202020204" pitchFamily="34" charset="0"/>
                        <a:ea typeface="黑体" panose="02010609060101010101" charset="-122"/>
                      </a:endParaRPr>
                    </a:p>
                  </a:txBody>
                  <a:tcPr marL="12700" marR="12700" marT="12700" anchor="b">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chemeClr val="bg2"/>
                    </a:solidFill>
                  </a:tcPr>
                </a:tc>
                <a:tc hMerge="1">
                  <a:txBody>
                    <a:bodyPr/>
                    <a:lstStyle/>
                    <a:p>
                      <a:endParaRPr lang="zh-CN"/>
                    </a:p>
                  </a:txBody>
                  <a:tcPr>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tcPr>
                </a:tc>
                <a:tc gridSpan="2">
                  <a:txBody>
                    <a:bodyPr/>
                    <a:lstStyle/>
                    <a:p>
                      <a:pPr indent="0" algn="ctr">
                        <a:buNone/>
                      </a:pPr>
                      <a:r>
                        <a:rPr lang="zh-CN" sz="1600" b="0">
                          <a:solidFill>
                            <a:srgbClr val="000000"/>
                          </a:solidFill>
                          <a:latin typeface="Arial" panose="020B0604020202020204" pitchFamily="34" charset="0"/>
                          <a:ea typeface="黑体" panose="02010609060101010101" charset="-122"/>
                        </a:rPr>
                        <a:t>期初余额</a:t>
                      </a:r>
                      <a:endParaRPr lang="zh-CN" altLang="en-US" sz="1600" b="0">
                        <a:solidFill>
                          <a:srgbClr val="000000"/>
                        </a:solidFill>
                        <a:latin typeface="Arial" panose="020B0604020202020204" pitchFamily="34" charset="0"/>
                        <a:ea typeface="黑体" panose="02010609060101010101" charset="-122"/>
                      </a:endParaRPr>
                    </a:p>
                  </a:txBody>
                  <a:tcPr marL="12700" marR="12700" marT="12700" anchor="b">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chemeClr val="bg2"/>
                    </a:solidFill>
                  </a:tcPr>
                </a:tc>
                <a:tc hMerge="1">
                  <a:txBody>
                    <a:bodyPr/>
                    <a:lstStyle/>
                    <a:p>
                      <a:endParaRPr lang="zh-CN"/>
                    </a:p>
                  </a:txBody>
                  <a:tcPr>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tcPr>
                </a:tc>
                <a:tc gridSpan="2">
                  <a:txBody>
                    <a:bodyPr/>
                    <a:lstStyle/>
                    <a:p>
                      <a:pPr indent="0" algn="ctr">
                        <a:buNone/>
                      </a:pPr>
                      <a:r>
                        <a:rPr lang="zh-CN" sz="1600" b="0">
                          <a:solidFill>
                            <a:srgbClr val="000000"/>
                          </a:solidFill>
                          <a:latin typeface="Arial" panose="020B0604020202020204" pitchFamily="34" charset="0"/>
                          <a:ea typeface="黑体" panose="02010609060101010101" charset="-122"/>
                        </a:rPr>
                        <a:t>本期发生额</a:t>
                      </a:r>
                      <a:endParaRPr lang="zh-CN" altLang="en-US" sz="1600" b="0">
                        <a:solidFill>
                          <a:srgbClr val="000000"/>
                        </a:solidFill>
                        <a:latin typeface="Arial" panose="020B0604020202020204" pitchFamily="34" charset="0"/>
                        <a:ea typeface="黑体" panose="02010609060101010101" charset="-122"/>
                      </a:endParaRPr>
                    </a:p>
                  </a:txBody>
                  <a:tcPr marL="12700" marR="12700" marT="12700" anchor="b">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chemeClr val="bg2"/>
                    </a:solidFill>
                  </a:tcPr>
                </a:tc>
                <a:tc hMerge="1">
                  <a:txBody>
                    <a:bodyPr/>
                    <a:lstStyle/>
                    <a:p>
                      <a:endParaRPr lang="zh-CN"/>
                    </a:p>
                  </a:txBody>
                  <a:tcPr>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tcPr>
                </a:tc>
                <a:tc gridSpan="2">
                  <a:txBody>
                    <a:bodyPr/>
                    <a:lstStyle/>
                    <a:p>
                      <a:pPr indent="0" algn="ctr">
                        <a:buNone/>
                      </a:pPr>
                      <a:r>
                        <a:rPr lang="zh-CN" sz="1600" b="0">
                          <a:solidFill>
                            <a:srgbClr val="000000"/>
                          </a:solidFill>
                          <a:latin typeface="Arial" panose="020B0604020202020204" pitchFamily="34" charset="0"/>
                          <a:ea typeface="黑体" panose="02010609060101010101" charset="-122"/>
                        </a:rPr>
                        <a:t>期末余额</a:t>
                      </a:r>
                      <a:endParaRPr lang="zh-CN" altLang="en-US" sz="1600" b="0">
                        <a:solidFill>
                          <a:srgbClr val="000000"/>
                        </a:solidFill>
                        <a:latin typeface="Arial" panose="020B0604020202020204" pitchFamily="34" charset="0"/>
                        <a:ea typeface="黑体" panose="02010609060101010101" charset="-122"/>
                      </a:endParaRPr>
                    </a:p>
                  </a:txBody>
                  <a:tcPr marL="12700" marR="12700" marT="12700" anchor="b">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chemeClr val="bg2"/>
                    </a:solidFill>
                  </a:tcPr>
                </a:tc>
                <a:tc hMerge="1">
                  <a:txBody>
                    <a:bodyPr/>
                    <a:lstStyle/>
                    <a:p>
                      <a:endParaRPr lang="zh-CN"/>
                    </a:p>
                  </a:txBody>
                  <a:tcPr>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tcPr>
                </a:tc>
                <a:extLst>
                  <a:ext uri="{0D108BD9-81ED-4DB2-BD59-A6C34878D82A}">
                    <a16:rowId xmlns:a16="http://schemas.microsoft.com/office/drawing/2014/main" val="10003"/>
                  </a:ext>
                </a:extLst>
              </a:tr>
              <a:tr h="302260">
                <a:tc>
                  <a:txBody>
                    <a:bodyPr/>
                    <a:lstStyle/>
                    <a:p>
                      <a:pPr indent="0" algn="ctr">
                        <a:buNone/>
                      </a:pPr>
                      <a:r>
                        <a:rPr lang="zh-CN" sz="1600" b="0">
                          <a:solidFill>
                            <a:srgbClr val="000000"/>
                          </a:solidFill>
                          <a:latin typeface="Arial" panose="020B0604020202020204" pitchFamily="34" charset="0"/>
                          <a:ea typeface="黑体" panose="02010609060101010101" charset="-122"/>
                        </a:rPr>
                        <a:t>编码</a:t>
                      </a:r>
                      <a:endParaRPr lang="zh-CN" altLang="en-US" sz="1600" b="0">
                        <a:solidFill>
                          <a:srgbClr val="000000"/>
                        </a:solidFill>
                        <a:latin typeface="Arial" panose="020B0604020202020204" pitchFamily="34" charset="0"/>
                        <a:ea typeface="黑体" panose="02010609060101010101" charset="-122"/>
                      </a:endParaRPr>
                    </a:p>
                  </a:txBody>
                  <a:tcPr marL="12700" marR="12700" marT="12700" anchor="b">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chemeClr val="bg2"/>
                    </a:solidFill>
                  </a:tcPr>
                </a:tc>
                <a:tc>
                  <a:txBody>
                    <a:bodyPr/>
                    <a:lstStyle/>
                    <a:p>
                      <a:pPr indent="0" algn="ctr">
                        <a:buNone/>
                      </a:pPr>
                      <a:r>
                        <a:rPr lang="zh-CN" sz="1600" b="0">
                          <a:solidFill>
                            <a:srgbClr val="000000"/>
                          </a:solidFill>
                          <a:latin typeface="Arial" panose="020B0604020202020204" pitchFamily="34" charset="0"/>
                          <a:ea typeface="黑体" panose="02010609060101010101" charset="-122"/>
                        </a:rPr>
                        <a:t>名称</a:t>
                      </a:r>
                      <a:endParaRPr lang="zh-CN" altLang="en-US" sz="1600" b="0">
                        <a:solidFill>
                          <a:srgbClr val="000000"/>
                        </a:solidFill>
                        <a:latin typeface="Arial" panose="020B0604020202020204" pitchFamily="34" charset="0"/>
                        <a:ea typeface="黑体" panose="02010609060101010101" charset="-122"/>
                      </a:endParaRPr>
                    </a:p>
                  </a:txBody>
                  <a:tcPr marL="12700" marR="12700" marT="12700" anchor="b">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chemeClr val="bg2"/>
                    </a:solidFill>
                  </a:tcPr>
                </a:tc>
                <a:tc>
                  <a:txBody>
                    <a:bodyPr/>
                    <a:lstStyle/>
                    <a:p>
                      <a:pPr indent="0" algn="ctr">
                        <a:buNone/>
                      </a:pPr>
                      <a:r>
                        <a:rPr lang="zh-CN" sz="1600" b="0">
                          <a:solidFill>
                            <a:srgbClr val="000000"/>
                          </a:solidFill>
                          <a:latin typeface="Arial" panose="020B0604020202020204" pitchFamily="34" charset="0"/>
                          <a:ea typeface="黑体" panose="02010609060101010101" charset="-122"/>
                        </a:rPr>
                        <a:t>借方</a:t>
                      </a:r>
                      <a:endParaRPr lang="zh-CN" altLang="en-US" sz="1600" b="0">
                        <a:solidFill>
                          <a:srgbClr val="000000"/>
                        </a:solidFill>
                        <a:latin typeface="Arial" panose="020B0604020202020204" pitchFamily="34" charset="0"/>
                        <a:ea typeface="黑体" panose="02010609060101010101" charset="-122"/>
                      </a:endParaRPr>
                    </a:p>
                  </a:txBody>
                  <a:tcPr marL="12700" marR="12700" marT="12700" anchor="b">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chemeClr val="bg2"/>
                    </a:solidFill>
                  </a:tcPr>
                </a:tc>
                <a:tc>
                  <a:txBody>
                    <a:bodyPr/>
                    <a:lstStyle/>
                    <a:p>
                      <a:pPr indent="0" algn="ctr">
                        <a:buNone/>
                      </a:pPr>
                      <a:r>
                        <a:rPr lang="zh-CN" sz="1600" b="0">
                          <a:solidFill>
                            <a:srgbClr val="000000"/>
                          </a:solidFill>
                          <a:latin typeface="Arial" panose="020B0604020202020204" pitchFamily="34" charset="0"/>
                          <a:ea typeface="黑体" panose="02010609060101010101" charset="-122"/>
                        </a:rPr>
                        <a:t>贷方</a:t>
                      </a:r>
                      <a:endParaRPr lang="zh-CN" altLang="en-US" sz="1600" b="0">
                        <a:solidFill>
                          <a:srgbClr val="000000"/>
                        </a:solidFill>
                        <a:latin typeface="Arial" panose="020B0604020202020204" pitchFamily="34" charset="0"/>
                        <a:ea typeface="黑体" panose="02010609060101010101" charset="-122"/>
                      </a:endParaRPr>
                    </a:p>
                  </a:txBody>
                  <a:tcPr marL="12700" marR="12700" marT="12700" anchor="b">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chemeClr val="bg2"/>
                    </a:solidFill>
                  </a:tcPr>
                </a:tc>
                <a:tc>
                  <a:txBody>
                    <a:bodyPr/>
                    <a:lstStyle/>
                    <a:p>
                      <a:pPr indent="0" algn="ctr">
                        <a:buNone/>
                      </a:pPr>
                      <a:r>
                        <a:rPr lang="zh-CN" sz="1600" b="0">
                          <a:solidFill>
                            <a:srgbClr val="000000"/>
                          </a:solidFill>
                          <a:latin typeface="Arial" panose="020B0604020202020204" pitchFamily="34" charset="0"/>
                          <a:ea typeface="黑体" panose="02010609060101010101" charset="-122"/>
                        </a:rPr>
                        <a:t>借方</a:t>
                      </a:r>
                      <a:endParaRPr lang="zh-CN" altLang="en-US" sz="1600" b="0">
                        <a:solidFill>
                          <a:srgbClr val="000000"/>
                        </a:solidFill>
                        <a:latin typeface="Arial" panose="020B0604020202020204" pitchFamily="34" charset="0"/>
                        <a:ea typeface="黑体" panose="02010609060101010101" charset="-122"/>
                      </a:endParaRPr>
                    </a:p>
                  </a:txBody>
                  <a:tcPr marL="12700" marR="12700" marT="12700" anchor="b">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chemeClr val="bg2"/>
                    </a:solidFill>
                  </a:tcPr>
                </a:tc>
                <a:tc>
                  <a:txBody>
                    <a:bodyPr/>
                    <a:lstStyle/>
                    <a:p>
                      <a:pPr indent="0" algn="ctr">
                        <a:buNone/>
                      </a:pPr>
                      <a:r>
                        <a:rPr lang="zh-CN" sz="1600" b="0">
                          <a:solidFill>
                            <a:srgbClr val="000000"/>
                          </a:solidFill>
                          <a:latin typeface="Arial" panose="020B0604020202020204" pitchFamily="34" charset="0"/>
                          <a:ea typeface="黑体" panose="02010609060101010101" charset="-122"/>
                        </a:rPr>
                        <a:t>贷方</a:t>
                      </a:r>
                      <a:endParaRPr lang="zh-CN" altLang="en-US" sz="1600" b="0">
                        <a:solidFill>
                          <a:srgbClr val="000000"/>
                        </a:solidFill>
                        <a:latin typeface="Arial" panose="020B0604020202020204" pitchFamily="34" charset="0"/>
                        <a:ea typeface="黑体" panose="02010609060101010101" charset="-122"/>
                      </a:endParaRPr>
                    </a:p>
                  </a:txBody>
                  <a:tcPr marL="12700" marR="12700" marT="12700" anchor="b">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chemeClr val="bg2"/>
                    </a:solidFill>
                  </a:tcPr>
                </a:tc>
                <a:tc>
                  <a:txBody>
                    <a:bodyPr/>
                    <a:lstStyle/>
                    <a:p>
                      <a:pPr indent="0" algn="ctr">
                        <a:buNone/>
                      </a:pPr>
                      <a:r>
                        <a:rPr lang="zh-CN" sz="1600" b="0">
                          <a:solidFill>
                            <a:srgbClr val="000000"/>
                          </a:solidFill>
                          <a:latin typeface="Arial" panose="020B0604020202020204" pitchFamily="34" charset="0"/>
                          <a:ea typeface="黑体" panose="02010609060101010101" charset="-122"/>
                        </a:rPr>
                        <a:t>借方</a:t>
                      </a:r>
                      <a:endParaRPr lang="zh-CN" altLang="en-US" sz="1600" b="0">
                        <a:solidFill>
                          <a:srgbClr val="000000"/>
                        </a:solidFill>
                        <a:latin typeface="Arial" panose="020B0604020202020204" pitchFamily="34" charset="0"/>
                        <a:ea typeface="黑体" panose="02010609060101010101" charset="-122"/>
                      </a:endParaRPr>
                    </a:p>
                  </a:txBody>
                  <a:tcPr marL="12700" marR="12700" marT="12700" anchor="b">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chemeClr val="bg2"/>
                    </a:solidFill>
                  </a:tcPr>
                </a:tc>
                <a:tc>
                  <a:txBody>
                    <a:bodyPr/>
                    <a:lstStyle/>
                    <a:p>
                      <a:pPr indent="0" algn="ctr">
                        <a:buNone/>
                      </a:pPr>
                      <a:r>
                        <a:rPr lang="zh-CN" sz="1600" b="0">
                          <a:solidFill>
                            <a:srgbClr val="000000"/>
                          </a:solidFill>
                          <a:latin typeface="Arial" panose="020B0604020202020204" pitchFamily="34" charset="0"/>
                          <a:ea typeface="黑体" panose="02010609060101010101" charset="-122"/>
                        </a:rPr>
                        <a:t>贷方</a:t>
                      </a:r>
                      <a:endParaRPr lang="zh-CN" altLang="en-US" sz="1600" b="0">
                        <a:solidFill>
                          <a:srgbClr val="000000"/>
                        </a:solidFill>
                        <a:latin typeface="Arial" panose="020B0604020202020204" pitchFamily="34" charset="0"/>
                        <a:ea typeface="黑体" panose="02010609060101010101" charset="-122"/>
                      </a:endParaRPr>
                    </a:p>
                  </a:txBody>
                  <a:tcPr marL="12700" marR="12700" marT="12700" anchor="b">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chemeClr val="bg2"/>
                    </a:solidFill>
                  </a:tcPr>
                </a:tc>
                <a:extLst>
                  <a:ext uri="{0D108BD9-81ED-4DB2-BD59-A6C34878D82A}">
                    <a16:rowId xmlns:a16="http://schemas.microsoft.com/office/drawing/2014/main" val="10004"/>
                  </a:ext>
                </a:extLst>
              </a:tr>
              <a:tr h="302260">
                <a:tc>
                  <a:txBody>
                    <a:bodyPr/>
                    <a:lstStyle/>
                    <a:p>
                      <a:pPr indent="0">
                        <a:buNone/>
                      </a:pPr>
                      <a:r>
                        <a:rPr lang="en-US" sz="1600" b="0">
                          <a:solidFill>
                            <a:srgbClr val="000000"/>
                          </a:solidFill>
                          <a:latin typeface="黑体" panose="02010609060101010101" charset="-122"/>
                        </a:rPr>
                        <a:t>1501</a:t>
                      </a:r>
                      <a:endParaRPr lang="en-US" altLang="en-US" sz="1600" b="0">
                        <a:solidFill>
                          <a:srgbClr val="000000"/>
                        </a:solidFill>
                        <a:latin typeface="黑体" panose="02010609060101010101" charset="-122"/>
                      </a:endParaRPr>
                    </a:p>
                  </a:txBody>
                  <a:tcPr marL="12700" marR="12700" marT="12700" anchor="b">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chemeClr val="bg2"/>
                    </a:solidFill>
                  </a:tcPr>
                </a:tc>
                <a:tc>
                  <a:txBody>
                    <a:bodyPr/>
                    <a:lstStyle/>
                    <a:p>
                      <a:pPr indent="0">
                        <a:buNone/>
                      </a:pPr>
                      <a:r>
                        <a:rPr lang="zh-CN" sz="1600" b="0">
                          <a:solidFill>
                            <a:srgbClr val="000000"/>
                          </a:solidFill>
                          <a:latin typeface="Arial" panose="020B0604020202020204" pitchFamily="34" charset="0"/>
                          <a:ea typeface="黑体" panose="02010609060101010101" charset="-122"/>
                        </a:rPr>
                        <a:t>固定资产</a:t>
                      </a:r>
                      <a:endParaRPr lang="zh-CN" altLang="en-US" sz="1600" b="0">
                        <a:solidFill>
                          <a:srgbClr val="000000"/>
                        </a:solidFill>
                        <a:latin typeface="Arial" panose="020B0604020202020204" pitchFamily="34" charset="0"/>
                        <a:ea typeface="黑体" panose="02010609060101010101" charset="-122"/>
                      </a:endParaRPr>
                    </a:p>
                  </a:txBody>
                  <a:tcPr marL="12700" marR="12700" marT="12700" anchor="b">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chemeClr val="bg2"/>
                    </a:solidFill>
                  </a:tcPr>
                </a:tc>
                <a:tc>
                  <a:txBody>
                    <a:bodyPr/>
                    <a:lstStyle/>
                    <a:p>
                      <a:pPr indent="0">
                        <a:buNone/>
                      </a:pPr>
                      <a:endParaRPr lang="en-US" altLang="en-US" sz="1600" b="0">
                        <a:solidFill>
                          <a:srgbClr val="000000"/>
                        </a:solidFill>
                        <a:latin typeface="黑体" panose="02010609060101010101" charset="-122"/>
                      </a:endParaRPr>
                    </a:p>
                  </a:txBody>
                  <a:tcPr marL="12700" marR="12700" marT="12700" anchor="b">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chemeClr val="bg2"/>
                    </a:solidFill>
                  </a:tcPr>
                </a:tc>
                <a:tc>
                  <a:txBody>
                    <a:bodyPr/>
                    <a:lstStyle/>
                    <a:p>
                      <a:pPr indent="0">
                        <a:buNone/>
                      </a:pPr>
                      <a:endParaRPr lang="en-US" altLang="en-US" sz="1600" b="0">
                        <a:solidFill>
                          <a:srgbClr val="000000"/>
                        </a:solidFill>
                        <a:latin typeface="黑体" panose="02010609060101010101" charset="-122"/>
                      </a:endParaRPr>
                    </a:p>
                  </a:txBody>
                  <a:tcPr marL="12700" marR="12700" marT="12700" anchor="b">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chemeClr val="bg2"/>
                    </a:solidFill>
                  </a:tcPr>
                </a:tc>
                <a:tc>
                  <a:txBody>
                    <a:bodyPr/>
                    <a:lstStyle/>
                    <a:p>
                      <a:pPr indent="0">
                        <a:buNone/>
                      </a:pPr>
                      <a:endParaRPr lang="en-US" altLang="en-US" sz="1600" b="0">
                        <a:solidFill>
                          <a:srgbClr val="000000"/>
                        </a:solidFill>
                        <a:latin typeface="黑体" panose="02010609060101010101" charset="-122"/>
                      </a:endParaRPr>
                    </a:p>
                  </a:txBody>
                  <a:tcPr marL="12700" marR="12700" marT="12700" anchor="b">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chemeClr val="bg2"/>
                    </a:solidFill>
                  </a:tcPr>
                </a:tc>
                <a:tc>
                  <a:txBody>
                    <a:bodyPr/>
                    <a:lstStyle/>
                    <a:p>
                      <a:pPr indent="0">
                        <a:buNone/>
                      </a:pPr>
                      <a:endParaRPr lang="en-US" altLang="en-US" sz="1600" b="0">
                        <a:solidFill>
                          <a:srgbClr val="000000"/>
                        </a:solidFill>
                        <a:latin typeface="黑体" panose="02010609060101010101" charset="-122"/>
                      </a:endParaRPr>
                    </a:p>
                  </a:txBody>
                  <a:tcPr marL="12700" marR="12700" marT="12700" anchor="b">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chemeClr val="bg2"/>
                    </a:solidFill>
                  </a:tcPr>
                </a:tc>
                <a:tc>
                  <a:txBody>
                    <a:bodyPr/>
                    <a:lstStyle/>
                    <a:p>
                      <a:pPr indent="0">
                        <a:buNone/>
                      </a:pPr>
                      <a:endParaRPr lang="en-US" altLang="en-US" sz="1600" b="0">
                        <a:solidFill>
                          <a:srgbClr val="000000"/>
                        </a:solidFill>
                        <a:latin typeface="黑体" panose="02010609060101010101" charset="-122"/>
                      </a:endParaRPr>
                    </a:p>
                  </a:txBody>
                  <a:tcPr marL="12700" marR="12700" marT="12700" anchor="b">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chemeClr val="bg2"/>
                    </a:solidFill>
                  </a:tcPr>
                </a:tc>
                <a:tc>
                  <a:txBody>
                    <a:bodyPr/>
                    <a:lstStyle/>
                    <a:p>
                      <a:pPr indent="0">
                        <a:buNone/>
                      </a:pPr>
                      <a:endParaRPr lang="en-US" altLang="en-US" sz="1600" b="0">
                        <a:solidFill>
                          <a:srgbClr val="000000"/>
                        </a:solidFill>
                        <a:latin typeface="黑体" panose="02010609060101010101" charset="-122"/>
                      </a:endParaRPr>
                    </a:p>
                  </a:txBody>
                  <a:tcPr marL="12700" marR="12700" marT="12700" anchor="b">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chemeClr val="bg2"/>
                    </a:solidFill>
                  </a:tcPr>
                </a:tc>
                <a:extLst>
                  <a:ext uri="{0D108BD9-81ED-4DB2-BD59-A6C34878D82A}">
                    <a16:rowId xmlns:a16="http://schemas.microsoft.com/office/drawing/2014/main" val="10005"/>
                  </a:ext>
                </a:extLst>
              </a:tr>
              <a:tr h="302260">
                <a:tc>
                  <a:txBody>
                    <a:bodyPr/>
                    <a:lstStyle/>
                    <a:p>
                      <a:pPr indent="0">
                        <a:buNone/>
                      </a:pPr>
                      <a:r>
                        <a:rPr lang="en-US" sz="1600" b="0">
                          <a:solidFill>
                            <a:srgbClr val="000000"/>
                          </a:solidFill>
                          <a:latin typeface="黑体" panose="02010609060101010101" charset="-122"/>
                        </a:rPr>
                        <a:t>1502</a:t>
                      </a:r>
                      <a:endParaRPr lang="en-US" altLang="en-US" sz="1600" b="0">
                        <a:solidFill>
                          <a:srgbClr val="000000"/>
                        </a:solidFill>
                        <a:latin typeface="黑体" panose="02010609060101010101" charset="-122"/>
                      </a:endParaRPr>
                    </a:p>
                  </a:txBody>
                  <a:tcPr marL="12700" marR="12700" marT="12700" anchor="b">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chemeClr val="bg2"/>
                    </a:solidFill>
                  </a:tcPr>
                </a:tc>
                <a:tc>
                  <a:txBody>
                    <a:bodyPr/>
                    <a:lstStyle/>
                    <a:p>
                      <a:pPr indent="0">
                        <a:buNone/>
                      </a:pPr>
                      <a:r>
                        <a:rPr lang="zh-CN" sz="1600" b="0">
                          <a:solidFill>
                            <a:srgbClr val="000000"/>
                          </a:solidFill>
                          <a:latin typeface="Arial" panose="020B0604020202020204" pitchFamily="34" charset="0"/>
                          <a:ea typeface="黑体" panose="02010609060101010101" charset="-122"/>
                        </a:rPr>
                        <a:t>累计折旧</a:t>
                      </a:r>
                      <a:endParaRPr lang="zh-CN" altLang="en-US" sz="1600" b="0">
                        <a:solidFill>
                          <a:srgbClr val="000000"/>
                        </a:solidFill>
                        <a:latin typeface="Arial" panose="020B0604020202020204" pitchFamily="34" charset="0"/>
                        <a:ea typeface="黑体" panose="02010609060101010101" charset="-122"/>
                      </a:endParaRPr>
                    </a:p>
                  </a:txBody>
                  <a:tcPr marL="12700" marR="12700" marT="12700" anchor="b">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chemeClr val="bg2"/>
                    </a:solidFill>
                  </a:tcPr>
                </a:tc>
                <a:tc>
                  <a:txBody>
                    <a:bodyPr/>
                    <a:lstStyle/>
                    <a:p>
                      <a:pPr indent="0">
                        <a:buNone/>
                      </a:pPr>
                      <a:endParaRPr lang="en-US" altLang="en-US" sz="1600" b="0">
                        <a:solidFill>
                          <a:srgbClr val="000000"/>
                        </a:solidFill>
                        <a:latin typeface="黑体" panose="02010609060101010101" charset="-122"/>
                      </a:endParaRPr>
                    </a:p>
                  </a:txBody>
                  <a:tcPr marL="12700" marR="12700" marT="12700" anchor="b">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chemeClr val="bg2"/>
                    </a:solidFill>
                  </a:tcPr>
                </a:tc>
                <a:tc>
                  <a:txBody>
                    <a:bodyPr/>
                    <a:lstStyle/>
                    <a:p>
                      <a:pPr indent="0">
                        <a:buNone/>
                      </a:pPr>
                      <a:endParaRPr lang="en-US" altLang="en-US" sz="1600" b="0">
                        <a:solidFill>
                          <a:srgbClr val="000000"/>
                        </a:solidFill>
                        <a:latin typeface="黑体" panose="02010609060101010101" charset="-122"/>
                      </a:endParaRPr>
                    </a:p>
                  </a:txBody>
                  <a:tcPr marL="12700" marR="12700" marT="12700" anchor="b">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chemeClr val="bg2"/>
                    </a:solidFill>
                  </a:tcPr>
                </a:tc>
                <a:tc>
                  <a:txBody>
                    <a:bodyPr/>
                    <a:lstStyle/>
                    <a:p>
                      <a:pPr indent="0">
                        <a:buNone/>
                      </a:pPr>
                      <a:endParaRPr lang="en-US" altLang="en-US" sz="1600" b="0">
                        <a:solidFill>
                          <a:srgbClr val="000000"/>
                        </a:solidFill>
                        <a:latin typeface="黑体" panose="02010609060101010101" charset="-122"/>
                      </a:endParaRPr>
                    </a:p>
                  </a:txBody>
                  <a:tcPr marL="12700" marR="12700" marT="12700" anchor="b">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chemeClr val="bg2"/>
                    </a:solidFill>
                  </a:tcPr>
                </a:tc>
                <a:tc>
                  <a:txBody>
                    <a:bodyPr/>
                    <a:lstStyle/>
                    <a:p>
                      <a:pPr indent="0">
                        <a:buNone/>
                      </a:pPr>
                      <a:endParaRPr lang="en-US" altLang="en-US" sz="1600" b="0">
                        <a:solidFill>
                          <a:srgbClr val="000000"/>
                        </a:solidFill>
                        <a:latin typeface="黑体" panose="02010609060101010101" charset="-122"/>
                      </a:endParaRPr>
                    </a:p>
                  </a:txBody>
                  <a:tcPr marL="12700" marR="12700" marT="12700" anchor="b">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chemeClr val="bg2"/>
                    </a:solidFill>
                  </a:tcPr>
                </a:tc>
                <a:tc>
                  <a:txBody>
                    <a:bodyPr/>
                    <a:lstStyle/>
                    <a:p>
                      <a:pPr indent="0">
                        <a:buNone/>
                      </a:pPr>
                      <a:endParaRPr lang="en-US" altLang="en-US" sz="1600" b="0">
                        <a:solidFill>
                          <a:srgbClr val="000000"/>
                        </a:solidFill>
                        <a:latin typeface="黑体" panose="02010609060101010101" charset="-122"/>
                      </a:endParaRPr>
                    </a:p>
                  </a:txBody>
                  <a:tcPr marL="12700" marR="12700" marT="12700" anchor="b">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chemeClr val="bg2"/>
                    </a:solidFill>
                  </a:tcPr>
                </a:tc>
                <a:tc>
                  <a:txBody>
                    <a:bodyPr/>
                    <a:lstStyle/>
                    <a:p>
                      <a:pPr indent="0">
                        <a:buNone/>
                      </a:pPr>
                      <a:endParaRPr lang="en-US" altLang="en-US" sz="1600" b="0" dirty="0">
                        <a:solidFill>
                          <a:srgbClr val="000000"/>
                        </a:solidFill>
                        <a:latin typeface="黑体" panose="02010609060101010101" charset="-122"/>
                      </a:endParaRPr>
                    </a:p>
                  </a:txBody>
                  <a:tcPr marL="12700" marR="12700" marT="12700" anchor="b">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chemeClr val="bg2"/>
                    </a:solidFill>
                  </a:tcPr>
                </a:tc>
                <a:extLst>
                  <a:ext uri="{0D108BD9-81ED-4DB2-BD59-A6C34878D82A}">
                    <a16:rowId xmlns:a16="http://schemas.microsoft.com/office/drawing/2014/main" val="10006"/>
                  </a:ext>
                </a:extLst>
              </a:tr>
            </a:tbl>
          </a:graphicData>
        </a:graphic>
      </p:graphicFrame>
    </p:spTree>
    <p:extLst>
      <p:ext uri="{BB962C8B-B14F-4D97-AF65-F5344CB8AC3E}">
        <p14:creationId xmlns:p14="http://schemas.microsoft.com/office/powerpoint/2010/main" val="1768635320"/>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9" name="图片 17"/>
          <p:cNvPicPr>
            <a:picLocks noChangeAspect="1"/>
          </p:cNvPicPr>
          <p:nvPr/>
        </p:nvPicPr>
        <p:blipFill>
          <a:blip r:embed="rId2"/>
          <a:stretch>
            <a:fillRect/>
          </a:stretch>
        </p:blipFill>
        <p:spPr>
          <a:xfrm>
            <a:off x="8610600" y="0"/>
            <a:ext cx="3581400" cy="1006475"/>
          </a:xfrm>
          <a:prstGeom prst="rect">
            <a:avLst/>
          </a:prstGeom>
          <a:noFill/>
          <a:ln w="9525">
            <a:noFill/>
          </a:ln>
        </p:spPr>
      </p:pic>
      <p:sp>
        <p:nvSpPr>
          <p:cNvPr id="25" name="矩形 24"/>
          <p:cNvSpPr/>
          <p:nvPr/>
        </p:nvSpPr>
        <p:spPr>
          <a:xfrm>
            <a:off x="0" y="6724650"/>
            <a:ext cx="12192000" cy="133350"/>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pic>
        <p:nvPicPr>
          <p:cNvPr id="7" name="图片 6" descr="五经普LOGO透明底（长）"/>
          <p:cNvPicPr>
            <a:picLocks noChangeAspect="1"/>
          </p:cNvPicPr>
          <p:nvPr/>
        </p:nvPicPr>
        <p:blipFill>
          <a:blip r:embed="rId3" cstate="print"/>
          <a:srcRect r="77058"/>
          <a:stretch>
            <a:fillRect/>
          </a:stretch>
        </p:blipFill>
        <p:spPr>
          <a:xfrm>
            <a:off x="-76200" y="-225425"/>
            <a:ext cx="847725" cy="1155065"/>
          </a:xfrm>
          <a:prstGeom prst="rect">
            <a:avLst/>
          </a:prstGeom>
        </p:spPr>
      </p:pic>
      <p:cxnSp>
        <p:nvCxnSpPr>
          <p:cNvPr id="8" name="直接连接符 7"/>
          <p:cNvCxnSpPr/>
          <p:nvPr/>
        </p:nvCxnSpPr>
        <p:spPr>
          <a:xfrm>
            <a:off x="0" y="696913"/>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sp>
        <p:nvSpPr>
          <p:cNvPr id="2" name="文本框 62"/>
          <p:cNvSpPr txBox="1"/>
          <p:nvPr/>
        </p:nvSpPr>
        <p:spPr>
          <a:xfrm>
            <a:off x="1991995" y="2780665"/>
            <a:ext cx="8749665" cy="583565"/>
          </a:xfrm>
          <a:prstGeom prst="rect">
            <a:avLst/>
          </a:prstGeom>
          <a:noFill/>
          <a:ln w="9525">
            <a:noFill/>
          </a:ln>
        </p:spPr>
        <p:txBody>
          <a:bodyPr wrap="square" anchor="t" anchorCtr="0">
            <a:spAutoFit/>
          </a:bodyPr>
          <a:lstStyle/>
          <a:p>
            <a:pPr algn="just"/>
            <a:r>
              <a:rPr lang="zh-CN" altLang="en-US" sz="3200" b="1" dirty="0">
                <a:solidFill>
                  <a:srgbClr val="4B649F"/>
                </a:solidFill>
                <a:latin typeface="Arial" panose="020B0604020202020204" pitchFamily="34" charset="0"/>
                <a:ea typeface="微软雅黑" panose="020B0503020204020204" pitchFamily="34" charset="-122"/>
              </a:rPr>
              <a:t>二、五经普金融业财务状况（611-4表）</a:t>
            </a:r>
          </a:p>
        </p:txBody>
      </p:sp>
      <p:sp>
        <p:nvSpPr>
          <p:cNvPr id="6" name="灯片编号占位符 5"/>
          <p:cNvSpPr>
            <a:spLocks noGrp="1"/>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t>37</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extLst>
      <p:ext uri="{BB962C8B-B14F-4D97-AF65-F5344CB8AC3E}">
        <p14:creationId xmlns:p14="http://schemas.microsoft.com/office/powerpoint/2010/main" val="533497117"/>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983615" y="5661025"/>
            <a:ext cx="10229850" cy="504190"/>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983615" y="4566920"/>
            <a:ext cx="10229850" cy="504190"/>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983615" y="3136900"/>
            <a:ext cx="10229850" cy="897890"/>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983615" y="2060575"/>
            <a:ext cx="10274300" cy="504190"/>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219" name="图片 17"/>
          <p:cNvPicPr>
            <a:picLocks noChangeAspect="1"/>
          </p:cNvPicPr>
          <p:nvPr/>
        </p:nvPicPr>
        <p:blipFill>
          <a:blip r:embed="rId2"/>
          <a:stretch>
            <a:fillRect/>
          </a:stretch>
        </p:blipFill>
        <p:spPr>
          <a:xfrm>
            <a:off x="8610600" y="0"/>
            <a:ext cx="3581400" cy="1006475"/>
          </a:xfrm>
          <a:prstGeom prst="rect">
            <a:avLst/>
          </a:prstGeom>
          <a:noFill/>
          <a:ln w="9525">
            <a:noFill/>
          </a:ln>
        </p:spPr>
      </p:pic>
      <p:sp>
        <p:nvSpPr>
          <p:cNvPr id="25" name="矩形 24"/>
          <p:cNvSpPr/>
          <p:nvPr/>
        </p:nvSpPr>
        <p:spPr>
          <a:xfrm>
            <a:off x="0" y="6724650"/>
            <a:ext cx="12192000" cy="133350"/>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pic>
        <p:nvPicPr>
          <p:cNvPr id="7" name="图片 6" descr="五经普LOGO透明底（长）"/>
          <p:cNvPicPr>
            <a:picLocks noChangeAspect="1"/>
          </p:cNvPicPr>
          <p:nvPr/>
        </p:nvPicPr>
        <p:blipFill>
          <a:blip r:embed="rId3" cstate="print"/>
          <a:srcRect r="77058"/>
          <a:stretch>
            <a:fillRect/>
          </a:stretch>
        </p:blipFill>
        <p:spPr>
          <a:xfrm>
            <a:off x="-76200" y="-225425"/>
            <a:ext cx="847725" cy="1155065"/>
          </a:xfrm>
          <a:prstGeom prst="rect">
            <a:avLst/>
          </a:prstGeom>
        </p:spPr>
      </p:pic>
      <p:cxnSp>
        <p:nvCxnSpPr>
          <p:cNvPr id="8" name="直接连接符 7"/>
          <p:cNvCxnSpPr/>
          <p:nvPr/>
        </p:nvCxnSpPr>
        <p:spPr>
          <a:xfrm>
            <a:off x="0" y="696913"/>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sp>
        <p:nvSpPr>
          <p:cNvPr id="3" name="文本框 2"/>
          <p:cNvSpPr txBox="1"/>
          <p:nvPr/>
        </p:nvSpPr>
        <p:spPr>
          <a:xfrm>
            <a:off x="479425" y="1484630"/>
            <a:ext cx="11104245" cy="5220970"/>
          </a:xfrm>
          <a:prstGeom prst="rect">
            <a:avLst/>
          </a:prstGeom>
          <a:noFill/>
        </p:spPr>
        <p:txBody>
          <a:bodyPr wrap="square" rtlCol="0">
            <a:spAutoFit/>
          </a:bodyPr>
          <a:lstStyle/>
          <a:p>
            <a:pPr>
              <a:lnSpc>
                <a:spcPts val="4000"/>
              </a:lnSpc>
            </a:pPr>
            <a:r>
              <a:rPr lang="zh-CN" altLang="en-US" sz="2800" b="1" noProof="0" dirty="0">
                <a:ln>
                  <a:noFill/>
                </a:ln>
                <a:solidFill>
                  <a:srgbClr val="C00000"/>
                </a:solidFill>
                <a:effectLst/>
                <a:uLnTx/>
                <a:uFillTx/>
                <a:sym typeface="Wingdings" panose="05000000000000000000" charset="0"/>
              </a:rPr>
              <a:t></a:t>
            </a:r>
            <a:r>
              <a:rPr lang="zh-CN" altLang="en-US" sz="2800"/>
              <a:t>统计范围：</a:t>
            </a:r>
          </a:p>
          <a:p>
            <a:pPr indent="457200">
              <a:lnSpc>
                <a:spcPts val="4000"/>
              </a:lnSpc>
            </a:pPr>
            <a:r>
              <a:rPr lang="zh-CN" altLang="en-US" sz="2800"/>
              <a:t>辖区内</a:t>
            </a:r>
            <a:r>
              <a:rPr lang="zh-CN" altLang="en-US" sz="2800">
                <a:solidFill>
                  <a:srgbClr val="C00000"/>
                </a:solidFill>
              </a:rPr>
              <a:t>除金融部门负责普查的单位以外</a:t>
            </a:r>
            <a:r>
              <a:rPr lang="zh-CN" altLang="en-US" sz="2800"/>
              <a:t>的金融业法人单位。</a:t>
            </a:r>
          </a:p>
          <a:p>
            <a:pPr>
              <a:lnSpc>
                <a:spcPts val="4000"/>
              </a:lnSpc>
            </a:pPr>
            <a:r>
              <a:rPr lang="zh-CN" altLang="en-US" sz="2800" b="1" noProof="0" dirty="0">
                <a:ln>
                  <a:noFill/>
                </a:ln>
                <a:solidFill>
                  <a:srgbClr val="C00000"/>
                </a:solidFill>
                <a:effectLst/>
                <a:uLnTx/>
                <a:uFillTx/>
                <a:sym typeface="Wingdings" panose="05000000000000000000" charset="0"/>
              </a:rPr>
              <a:t></a:t>
            </a:r>
            <a:r>
              <a:rPr lang="zh-CN" altLang="en-US" sz="2800"/>
              <a:t>报送日期及方式：</a:t>
            </a:r>
          </a:p>
          <a:p>
            <a:pPr indent="457200">
              <a:lnSpc>
                <a:spcPts val="4000"/>
              </a:lnSpc>
            </a:pPr>
            <a:r>
              <a:rPr lang="zh-CN" altLang="en-US" sz="2800">
                <a:solidFill>
                  <a:srgbClr val="C00000"/>
                </a:solidFill>
              </a:rPr>
              <a:t>2024年4月30日24时</a:t>
            </a:r>
            <a:r>
              <a:rPr lang="zh-CN" altLang="en-US" sz="2800"/>
              <a:t>前完成入户采集或自主填报，</a:t>
            </a:r>
          </a:p>
          <a:p>
            <a:pPr indent="457200">
              <a:lnSpc>
                <a:spcPts val="4000"/>
              </a:lnSpc>
            </a:pPr>
            <a:r>
              <a:rPr lang="zh-CN" altLang="en-US" sz="2800"/>
              <a:t>省级普查机构</a:t>
            </a:r>
            <a:r>
              <a:rPr lang="zh-CN" altLang="en-US" sz="2800">
                <a:solidFill>
                  <a:srgbClr val="C00000"/>
                </a:solidFill>
              </a:rPr>
              <a:t>2024年5月31日24时</a:t>
            </a:r>
            <a:r>
              <a:rPr lang="zh-CN" altLang="en-US" sz="2800"/>
              <a:t>前完成数据审核、验收、上报。</a:t>
            </a:r>
            <a:r>
              <a:rPr lang="zh-CN" altLang="en-US" sz="2800" b="1" noProof="0" dirty="0">
                <a:ln>
                  <a:noFill/>
                </a:ln>
                <a:solidFill>
                  <a:srgbClr val="C00000"/>
                </a:solidFill>
                <a:effectLst/>
                <a:uLnTx/>
                <a:uFillTx/>
                <a:sym typeface="Wingdings" panose="05000000000000000000" charset="0"/>
              </a:rPr>
              <a:t></a:t>
            </a:r>
            <a:r>
              <a:rPr lang="zh-CN" altLang="en-US" sz="2800">
                <a:sym typeface="+mn-ea"/>
              </a:rPr>
              <a:t>计量单位：</a:t>
            </a:r>
          </a:p>
          <a:p>
            <a:pPr indent="457200">
              <a:lnSpc>
                <a:spcPts val="4000"/>
              </a:lnSpc>
            </a:pPr>
            <a:r>
              <a:rPr lang="zh-CN" altLang="en-US" sz="2800">
                <a:solidFill>
                  <a:srgbClr val="C00000"/>
                </a:solidFill>
                <a:sym typeface="+mn-ea"/>
              </a:rPr>
              <a:t>千元</a:t>
            </a:r>
          </a:p>
          <a:p>
            <a:pPr>
              <a:lnSpc>
                <a:spcPts val="4000"/>
              </a:lnSpc>
            </a:pPr>
            <a:r>
              <a:rPr lang="zh-CN" altLang="en-US" sz="2800" b="1" noProof="0" dirty="0">
                <a:ln>
                  <a:noFill/>
                </a:ln>
                <a:solidFill>
                  <a:srgbClr val="C00000"/>
                </a:solidFill>
                <a:effectLst/>
                <a:uLnTx/>
                <a:uFillTx/>
                <a:sym typeface="Wingdings" panose="05000000000000000000" charset="0"/>
              </a:rPr>
              <a:t></a:t>
            </a:r>
            <a:r>
              <a:rPr lang="zh-CN" altLang="en-US" sz="2800">
                <a:sym typeface="+mn-ea"/>
              </a:rPr>
              <a:t>报告期：</a:t>
            </a:r>
          </a:p>
          <a:p>
            <a:pPr>
              <a:lnSpc>
                <a:spcPts val="4000"/>
              </a:lnSpc>
            </a:pPr>
            <a:r>
              <a:rPr lang="en-US" altLang="zh-CN" sz="2800">
                <a:solidFill>
                  <a:srgbClr val="C00000"/>
                </a:solidFill>
                <a:sym typeface="+mn-ea"/>
              </a:rPr>
              <a:t>     2023</a:t>
            </a:r>
            <a:r>
              <a:rPr lang="zh-CN" altLang="en-US" sz="2800">
                <a:solidFill>
                  <a:srgbClr val="C00000"/>
                </a:solidFill>
                <a:sym typeface="+mn-ea"/>
              </a:rPr>
              <a:t>年全年</a:t>
            </a:r>
          </a:p>
          <a:p>
            <a:pPr indent="457200">
              <a:lnSpc>
                <a:spcPts val="4000"/>
              </a:lnSpc>
            </a:pPr>
            <a:endParaRPr lang="zh-CN" altLang="en-US" sz="2800">
              <a:solidFill>
                <a:srgbClr val="C00000"/>
              </a:solidFill>
              <a:sym typeface="+mn-ea"/>
            </a:endParaRPr>
          </a:p>
        </p:txBody>
      </p:sp>
      <p:sp>
        <p:nvSpPr>
          <p:cNvPr id="2" name="文本框 1"/>
          <p:cNvSpPr txBox="1"/>
          <p:nvPr/>
        </p:nvSpPr>
        <p:spPr>
          <a:xfrm>
            <a:off x="543560" y="812165"/>
            <a:ext cx="8834755" cy="583565"/>
          </a:xfrm>
          <a:prstGeom prst="rect">
            <a:avLst/>
          </a:prstGeom>
          <a:noFill/>
        </p:spPr>
        <p:txBody>
          <a:bodyPr wrap="square" rtlCol="0">
            <a:spAutoFit/>
          </a:bodyPr>
          <a:lstStyle/>
          <a:p>
            <a:r>
              <a:rPr lang="zh-CN" altLang="en-US" sz="3200" b="1" dirty="0">
                <a:solidFill>
                  <a:srgbClr val="4B649F"/>
                </a:solidFill>
              </a:rPr>
              <a:t>（一）填报范围、时间、计量单位和报告期</a:t>
            </a:r>
          </a:p>
        </p:txBody>
      </p:sp>
      <p:sp>
        <p:nvSpPr>
          <p:cNvPr id="6" name="灯片编号占位符 5"/>
          <p:cNvSpPr>
            <a:spLocks noGrp="1"/>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t>38</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9" name="图片 17"/>
          <p:cNvPicPr>
            <a:picLocks noChangeAspect="1"/>
          </p:cNvPicPr>
          <p:nvPr/>
        </p:nvPicPr>
        <p:blipFill>
          <a:blip r:embed="rId3"/>
          <a:stretch>
            <a:fillRect/>
          </a:stretch>
        </p:blipFill>
        <p:spPr>
          <a:xfrm>
            <a:off x="8610600" y="0"/>
            <a:ext cx="3581400" cy="1006475"/>
          </a:xfrm>
          <a:prstGeom prst="rect">
            <a:avLst/>
          </a:prstGeom>
          <a:noFill/>
          <a:ln w="9525">
            <a:noFill/>
          </a:ln>
        </p:spPr>
      </p:pic>
      <p:sp>
        <p:nvSpPr>
          <p:cNvPr id="25" name="矩形 24"/>
          <p:cNvSpPr/>
          <p:nvPr/>
        </p:nvSpPr>
        <p:spPr>
          <a:xfrm>
            <a:off x="0" y="6724650"/>
            <a:ext cx="12192000" cy="133350"/>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pic>
        <p:nvPicPr>
          <p:cNvPr id="7" name="图片 6" descr="五经普LOGO透明底（长）"/>
          <p:cNvPicPr>
            <a:picLocks noChangeAspect="1"/>
          </p:cNvPicPr>
          <p:nvPr/>
        </p:nvPicPr>
        <p:blipFill>
          <a:blip r:embed="rId4" cstate="print"/>
          <a:srcRect r="77058"/>
          <a:stretch>
            <a:fillRect/>
          </a:stretch>
        </p:blipFill>
        <p:spPr>
          <a:xfrm>
            <a:off x="-76200" y="-225425"/>
            <a:ext cx="847725" cy="1155065"/>
          </a:xfrm>
          <a:prstGeom prst="rect">
            <a:avLst/>
          </a:prstGeom>
        </p:spPr>
      </p:pic>
      <p:cxnSp>
        <p:nvCxnSpPr>
          <p:cNvPr id="8" name="直接连接符 7"/>
          <p:cNvCxnSpPr/>
          <p:nvPr/>
        </p:nvCxnSpPr>
        <p:spPr>
          <a:xfrm>
            <a:off x="0" y="696913"/>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sp>
        <p:nvSpPr>
          <p:cNvPr id="2" name="文本框 1"/>
          <p:cNvSpPr txBox="1"/>
          <p:nvPr/>
        </p:nvSpPr>
        <p:spPr>
          <a:xfrm>
            <a:off x="543560" y="812165"/>
            <a:ext cx="4384675" cy="583565"/>
          </a:xfrm>
          <a:prstGeom prst="rect">
            <a:avLst/>
          </a:prstGeom>
          <a:noFill/>
        </p:spPr>
        <p:txBody>
          <a:bodyPr wrap="square" rtlCol="0">
            <a:spAutoFit/>
          </a:bodyPr>
          <a:lstStyle/>
          <a:p>
            <a:r>
              <a:rPr lang="zh-CN" altLang="en-US" sz="3200" b="1" dirty="0">
                <a:solidFill>
                  <a:srgbClr val="4B649F"/>
                </a:solidFill>
                <a:sym typeface="+mn-ea"/>
              </a:rPr>
              <a:t>（二）</a:t>
            </a:r>
            <a:r>
              <a:rPr lang="zh-CN" altLang="en-US" sz="3200" b="1" dirty="0">
                <a:solidFill>
                  <a:srgbClr val="4B649F"/>
                </a:solidFill>
              </a:rPr>
              <a:t>调查表式</a:t>
            </a:r>
          </a:p>
        </p:txBody>
      </p:sp>
      <p:sp>
        <p:nvSpPr>
          <p:cNvPr id="100" name="文本框 99"/>
          <p:cNvSpPr txBox="1"/>
          <p:nvPr/>
        </p:nvSpPr>
        <p:spPr>
          <a:xfrm>
            <a:off x="1127760" y="1341120"/>
            <a:ext cx="8273415" cy="460375"/>
          </a:xfrm>
          <a:prstGeom prst="rect">
            <a:avLst/>
          </a:prstGeom>
          <a:noFill/>
          <a:ln w="9525">
            <a:noFill/>
          </a:ln>
        </p:spPr>
        <p:txBody>
          <a:bodyPr wrap="square">
            <a:spAutoFit/>
          </a:bodyPr>
          <a:lstStyle/>
          <a:p>
            <a:pPr algn="ctr"/>
            <a:r>
              <a:rPr lang="zh-CN" sz="2400">
                <a:latin typeface="Nimbus Roman No9 L" charset="0"/>
                <a:ea typeface="宋体" panose="02010600030101010101" pitchFamily="2" charset="-122"/>
              </a:rPr>
              <a:t>金融业</a:t>
            </a:r>
            <a:r>
              <a:rPr lang="zh-CN" sz="2400">
                <a:ea typeface="宋体" panose="02010600030101010101" pitchFamily="2" charset="-122"/>
              </a:rPr>
              <a:t>财务状况</a:t>
            </a:r>
            <a:endParaRPr lang="zh-CN" altLang="en-US" sz="2400">
              <a:ea typeface="宋体" panose="02010600030101010101" pitchFamily="2" charset="-122"/>
            </a:endParaRPr>
          </a:p>
        </p:txBody>
      </p:sp>
      <p:graphicFrame>
        <p:nvGraphicFramePr>
          <p:cNvPr id="18" name="表格 17"/>
          <p:cNvGraphicFramePr/>
          <p:nvPr>
            <p:custDataLst>
              <p:tags r:id="rId1"/>
            </p:custDataLst>
          </p:nvPr>
        </p:nvGraphicFramePr>
        <p:xfrm>
          <a:off x="767715" y="1701165"/>
          <a:ext cx="9291955" cy="1219200"/>
        </p:xfrm>
        <a:graphic>
          <a:graphicData uri="http://schemas.openxmlformats.org/drawingml/2006/table">
            <a:tbl>
              <a:tblPr firstRow="1" bandRow="1">
                <a:tableStyleId>{5940675A-B579-460E-94D1-54222C63F5DA}</a:tableStyleId>
              </a:tblPr>
              <a:tblGrid>
                <a:gridCol w="2983230">
                  <a:extLst>
                    <a:ext uri="{9D8B030D-6E8A-4147-A177-3AD203B41FA5}">
                      <a16:colId xmlns:a16="http://schemas.microsoft.com/office/drawing/2014/main" val="20000"/>
                    </a:ext>
                  </a:extLst>
                </a:gridCol>
                <a:gridCol w="1228090">
                  <a:extLst>
                    <a:ext uri="{9D8B030D-6E8A-4147-A177-3AD203B41FA5}">
                      <a16:colId xmlns:a16="http://schemas.microsoft.com/office/drawing/2014/main" val="20001"/>
                    </a:ext>
                  </a:extLst>
                </a:gridCol>
                <a:gridCol w="1973580">
                  <a:extLst>
                    <a:ext uri="{9D8B030D-6E8A-4147-A177-3AD203B41FA5}">
                      <a16:colId xmlns:a16="http://schemas.microsoft.com/office/drawing/2014/main" val="20002"/>
                    </a:ext>
                  </a:extLst>
                </a:gridCol>
                <a:gridCol w="1101090">
                  <a:extLst>
                    <a:ext uri="{9D8B030D-6E8A-4147-A177-3AD203B41FA5}">
                      <a16:colId xmlns:a16="http://schemas.microsoft.com/office/drawing/2014/main" val="20003"/>
                    </a:ext>
                  </a:extLst>
                </a:gridCol>
                <a:gridCol w="2005965">
                  <a:extLst>
                    <a:ext uri="{9D8B030D-6E8A-4147-A177-3AD203B41FA5}">
                      <a16:colId xmlns:a16="http://schemas.microsoft.com/office/drawing/2014/main" val="20004"/>
                    </a:ext>
                  </a:extLst>
                </a:gridCol>
              </a:tblGrid>
              <a:tr h="243840">
                <a:tc>
                  <a:txBody>
                    <a:bodyPr/>
                    <a:lstStyle/>
                    <a:p>
                      <a:pPr indent="0">
                        <a:buNone/>
                      </a:pPr>
                      <a:r>
                        <a:rPr lang="en-US" sz="900" b="0">
                          <a:latin typeface="宋体" panose="02010600030101010101" pitchFamily="2" charset="-122"/>
                          <a:ea typeface="宋体" panose="02010600030101010101" pitchFamily="2" charset="-122"/>
                          <a:cs typeface="宋体" panose="02010600030101010101" pitchFamily="2" charset="-122"/>
                        </a:rPr>
                        <a:t> </a:t>
                      </a:r>
                      <a:endParaRPr lang="en-US" altLang="en-US" sz="900" b="0">
                        <a:latin typeface="宋体" panose="02010600030101010101" pitchFamily="2" charset="-122"/>
                        <a:ea typeface="宋体" panose="02010600030101010101" pitchFamily="2" charset="-122"/>
                        <a:cs typeface="宋体" panose="02010600030101010101" pitchFamily="2" charset="-122"/>
                      </a:endParaRPr>
                    </a:p>
                  </a:txBody>
                  <a:tcPr marL="0" marR="0" marT="0" marB="0">
                    <a:lnL>
                      <a:noFill/>
                    </a:lnL>
                    <a:lnR>
                      <a:noFill/>
                    </a:lnR>
                    <a:lnT cap="flat">
                      <a:noFill/>
                    </a:lnT>
                    <a:lnB cap="flat">
                      <a:noFill/>
                    </a:lnB>
                    <a:lnTlToBr>
                      <a:noFill/>
                    </a:lnTlToBr>
                    <a:lnBlToTr>
                      <a:noFill/>
                    </a:lnBlToTr>
                    <a:noFill/>
                  </a:tcPr>
                </a:tc>
                <a:tc>
                  <a:txBody>
                    <a:bodyPr/>
                    <a:lstStyle/>
                    <a:p>
                      <a:pPr indent="0">
                        <a:buNone/>
                      </a:pPr>
                      <a:r>
                        <a:rPr lang="en-US" sz="900" b="0">
                          <a:latin typeface="宋体" panose="02010600030101010101" pitchFamily="2" charset="-122"/>
                          <a:ea typeface="宋体" panose="02010600030101010101" pitchFamily="2" charset="-122"/>
                          <a:cs typeface="宋体" panose="02010600030101010101" pitchFamily="2" charset="-122"/>
                        </a:rPr>
                        <a:t> </a:t>
                      </a:r>
                      <a:endParaRPr lang="en-US" altLang="en-US" sz="900" b="0">
                        <a:latin typeface="宋体" panose="02010600030101010101" pitchFamily="2" charset="-122"/>
                        <a:ea typeface="宋体" panose="02010600030101010101" pitchFamily="2" charset="-122"/>
                        <a:cs typeface="宋体" panose="02010600030101010101" pitchFamily="2" charset="-122"/>
                      </a:endParaRPr>
                    </a:p>
                  </a:txBody>
                  <a:tcPr marL="0" marR="0" marT="0" marB="0">
                    <a:lnL>
                      <a:noFill/>
                    </a:lnL>
                    <a:lnR>
                      <a:noFill/>
                    </a:lnR>
                    <a:lnT cap="flat">
                      <a:noFill/>
                    </a:lnT>
                    <a:lnB cap="flat">
                      <a:noFill/>
                    </a:lnB>
                    <a:lnTlToBr>
                      <a:noFill/>
                    </a:lnTlToBr>
                    <a:lnBlToTr>
                      <a:noFill/>
                    </a:lnBlToTr>
                    <a:noFill/>
                  </a:tcPr>
                </a:tc>
                <a:tc>
                  <a:txBody>
                    <a:bodyPr/>
                    <a:lstStyle/>
                    <a:p>
                      <a:pPr indent="0">
                        <a:buNone/>
                      </a:pPr>
                      <a:r>
                        <a:rPr lang="en-US" sz="1600" b="0">
                          <a:latin typeface="宋体" panose="02010600030101010101" pitchFamily="2" charset="-122"/>
                          <a:ea typeface="宋体" panose="02010600030101010101" pitchFamily="2" charset="-122"/>
                          <a:cs typeface="宋体" panose="02010600030101010101" pitchFamily="2" charset="-122"/>
                        </a:rPr>
                        <a:t> </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0" marR="0" marT="0" marB="0">
                    <a:lnL>
                      <a:noFill/>
                    </a:lnL>
                    <a:lnR>
                      <a:noFill/>
                    </a:lnR>
                    <a:lnT cap="flat">
                      <a:noFill/>
                    </a:lnT>
                    <a:lnB cap="flat">
                      <a:noFill/>
                    </a:lnB>
                    <a:lnTlToBr>
                      <a:noFill/>
                    </a:lnTlToBr>
                    <a:lnBlToTr>
                      <a:noFill/>
                    </a:lnBlToTr>
                    <a:noFill/>
                  </a:tcPr>
                </a:tc>
                <a:tc>
                  <a:txBody>
                    <a:bodyPr/>
                    <a:lstStyle/>
                    <a:p>
                      <a:pPr indent="0" algn="r">
                        <a:buNone/>
                      </a:pPr>
                      <a:r>
                        <a:rPr lang="en-US" sz="1600" b="0">
                          <a:latin typeface="宋体" panose="02010600030101010101" pitchFamily="2" charset="-122"/>
                          <a:ea typeface="宋体" panose="02010600030101010101" pitchFamily="2" charset="-122"/>
                          <a:cs typeface="宋体" panose="02010600030101010101" pitchFamily="2" charset="-122"/>
                        </a:rPr>
                        <a:t>表 号：</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0" marR="0" marT="0" marB="0">
                    <a:lnL>
                      <a:noFill/>
                    </a:lnL>
                    <a:lnR>
                      <a:noFill/>
                    </a:lnR>
                    <a:lnT cap="flat">
                      <a:noFill/>
                    </a:lnT>
                    <a:lnB cap="flat">
                      <a:noFill/>
                    </a:lnB>
                    <a:lnTlToBr>
                      <a:noFill/>
                    </a:lnTlToBr>
                    <a:lnBlToTr>
                      <a:noFill/>
                    </a:lnBlToTr>
                    <a:noFill/>
                  </a:tcPr>
                </a:tc>
                <a:tc>
                  <a:txBody>
                    <a:bodyPr/>
                    <a:lstStyle/>
                    <a:p>
                      <a:pPr indent="0" algn="dist">
                        <a:buNone/>
                      </a:pPr>
                      <a:r>
                        <a:rPr lang="en-US" sz="1600" b="0">
                          <a:latin typeface="宋体" panose="02010600030101010101" pitchFamily="2" charset="-122"/>
                          <a:ea typeface="宋体" panose="02010600030101010101" pitchFamily="2" charset="-122"/>
                          <a:cs typeface="宋体" panose="02010600030101010101" pitchFamily="2" charset="-122"/>
                        </a:rPr>
                        <a:t>611-4表</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a:noFill/>
                    </a:lnL>
                    <a:lnR cap="flat">
                      <a:noFill/>
                    </a:lnR>
                    <a:lnT cap="flat">
                      <a:noFill/>
                    </a:lnT>
                    <a:lnB cap="flat">
                      <a:noFill/>
                    </a:lnB>
                    <a:lnTlToBr>
                      <a:noFill/>
                    </a:lnTlToBr>
                    <a:lnBlToTr>
                      <a:noFill/>
                    </a:lnBlToTr>
                    <a:noFill/>
                  </a:tcPr>
                </a:tc>
                <a:extLst>
                  <a:ext uri="{0D108BD9-81ED-4DB2-BD59-A6C34878D82A}">
                    <a16:rowId xmlns:a16="http://schemas.microsoft.com/office/drawing/2014/main" val="10000"/>
                  </a:ext>
                </a:extLst>
              </a:tr>
              <a:tr h="487680">
                <a:tc gridSpan="3">
                  <a:txBody>
                    <a:bodyPr/>
                    <a:lstStyle/>
                    <a:p>
                      <a:pPr indent="0">
                        <a:buNone/>
                      </a:pPr>
                      <a:r>
                        <a:rPr lang="en-US" sz="1600" b="0">
                          <a:latin typeface="宋体" panose="02010600030101010101" pitchFamily="2" charset="-122"/>
                          <a:ea typeface="宋体" panose="02010600030101010101" pitchFamily="2" charset="-122"/>
                          <a:cs typeface="宋体" panose="02010600030101010101" pitchFamily="2" charset="-122"/>
                        </a:rPr>
                        <a:t> </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0" marR="0" marT="0" marB="0" anchor="b">
                    <a:lnL>
                      <a:noFill/>
                    </a:lnL>
                    <a:lnR>
                      <a:noFill/>
                    </a:lnR>
                    <a:lnT cap="flat">
                      <a:noFill/>
                    </a:lnT>
                    <a:lnB cap="flat">
                      <a:noFill/>
                    </a:lnB>
                    <a:lnTlToBr>
                      <a:noFill/>
                    </a:lnTlToBr>
                    <a:lnBlToTr>
                      <a:noFill/>
                    </a:lnBlToTr>
                    <a:noFill/>
                  </a:tcPr>
                </a:tc>
                <a:tc hMerge="1">
                  <a:txBody>
                    <a:bodyPr/>
                    <a:lstStyle/>
                    <a:p>
                      <a:endParaRPr lang="zh-CN"/>
                    </a:p>
                  </a:txBody>
                  <a:tcPr>
                    <a:lnT cap="flat">
                      <a:noFill/>
                    </a:lnT>
                    <a:lnB cap="flat">
                      <a:noFill/>
                    </a:lnB>
                  </a:tcPr>
                </a:tc>
                <a:tc hMerge="1">
                  <a:txBody>
                    <a:bodyPr/>
                    <a:lstStyle/>
                    <a:p>
                      <a:endParaRPr lang="zh-CN"/>
                    </a:p>
                  </a:txBody>
                  <a:tcPr>
                    <a:lnT cap="flat">
                      <a:noFill/>
                    </a:lnT>
                    <a:lnB cap="flat">
                      <a:noFill/>
                    </a:lnB>
                  </a:tcPr>
                </a:tc>
                <a:tc>
                  <a:txBody>
                    <a:bodyPr/>
                    <a:lstStyle/>
                    <a:p>
                      <a:pPr indent="0" algn="r">
                        <a:buNone/>
                      </a:pPr>
                      <a:r>
                        <a:rPr lang="en-US" sz="1600" b="0">
                          <a:latin typeface="宋体" panose="02010600030101010101" pitchFamily="2" charset="-122"/>
                          <a:ea typeface="宋体" panose="02010600030101010101" pitchFamily="2" charset="-122"/>
                          <a:cs typeface="宋体" panose="02010600030101010101" pitchFamily="2" charset="-122"/>
                        </a:rPr>
                        <a:t>制定机关：</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0" marR="0" marT="0" marB="0">
                    <a:lnL>
                      <a:noFill/>
                    </a:lnL>
                    <a:lnR>
                      <a:noFill/>
                    </a:lnR>
                    <a:lnT cap="flat">
                      <a:noFill/>
                    </a:lnT>
                    <a:lnB cap="flat">
                      <a:noFill/>
                    </a:lnB>
                    <a:lnTlToBr>
                      <a:noFill/>
                    </a:lnTlToBr>
                    <a:lnBlToTr>
                      <a:noFill/>
                    </a:lnBlToTr>
                    <a:noFill/>
                  </a:tcPr>
                </a:tc>
                <a:tc>
                  <a:txBody>
                    <a:bodyPr/>
                    <a:lstStyle/>
                    <a:p>
                      <a:pPr indent="0" algn="dist">
                        <a:buNone/>
                      </a:pPr>
                      <a:r>
                        <a:rPr lang="en-US" sz="1600" b="0">
                          <a:latin typeface="宋体" panose="02010600030101010101" pitchFamily="2" charset="-122"/>
                          <a:ea typeface="宋体" panose="02010600030101010101" pitchFamily="2" charset="-122"/>
                          <a:cs typeface="宋体" panose="02010600030101010101" pitchFamily="2" charset="-122"/>
                        </a:rPr>
                        <a:t>国 家 统 计 局国务院经济普查办公室</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a:noFill/>
                    </a:lnL>
                    <a:lnR cap="flat">
                      <a:noFill/>
                    </a:lnR>
                    <a:lnT cap="flat">
                      <a:noFill/>
                    </a:lnT>
                    <a:lnB cap="flat">
                      <a:noFill/>
                    </a:lnB>
                    <a:lnTlToBr>
                      <a:noFill/>
                    </a:lnTlToBr>
                    <a:lnBlToTr>
                      <a:noFill/>
                    </a:lnBlToTr>
                    <a:noFill/>
                  </a:tcPr>
                </a:tc>
                <a:extLst>
                  <a:ext uri="{0D108BD9-81ED-4DB2-BD59-A6C34878D82A}">
                    <a16:rowId xmlns:a16="http://schemas.microsoft.com/office/drawing/2014/main" val="10001"/>
                  </a:ext>
                </a:extLst>
              </a:tr>
              <a:tr h="243840">
                <a:tc gridSpan="3">
                  <a:txBody>
                    <a:bodyPr/>
                    <a:lstStyle/>
                    <a:p>
                      <a:pPr indent="0">
                        <a:buNone/>
                      </a:pPr>
                      <a:r>
                        <a:rPr lang="en-US" sz="1600" b="0">
                          <a:latin typeface="宋体" panose="02010600030101010101" pitchFamily="2" charset="-122"/>
                          <a:ea typeface="宋体" panose="02010600030101010101" pitchFamily="2" charset="-122"/>
                          <a:cs typeface="宋体" panose="02010600030101010101" pitchFamily="2" charset="-122"/>
                        </a:rPr>
                        <a:t>统一社会信用代码□□□□□□□□□□□□□□□□□□</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0" marR="0" marT="0" marB="0" anchor="b">
                    <a:lnL>
                      <a:noFill/>
                    </a:lnL>
                    <a:lnR>
                      <a:noFill/>
                    </a:lnR>
                    <a:lnT cap="flat">
                      <a:noFill/>
                    </a:lnT>
                    <a:lnB cap="flat">
                      <a:noFill/>
                    </a:lnB>
                    <a:lnTlToBr>
                      <a:noFill/>
                    </a:lnTlToBr>
                    <a:lnBlToTr>
                      <a:noFill/>
                    </a:lnBlToTr>
                    <a:noFill/>
                  </a:tcPr>
                </a:tc>
                <a:tc hMerge="1">
                  <a:txBody>
                    <a:bodyPr/>
                    <a:lstStyle/>
                    <a:p>
                      <a:endParaRPr lang="zh-CN"/>
                    </a:p>
                  </a:txBody>
                  <a:tcPr>
                    <a:lnT cap="flat">
                      <a:noFill/>
                    </a:lnT>
                    <a:lnB cap="flat">
                      <a:noFill/>
                    </a:lnB>
                  </a:tcPr>
                </a:tc>
                <a:tc hMerge="1">
                  <a:txBody>
                    <a:bodyPr/>
                    <a:lstStyle/>
                    <a:p>
                      <a:endParaRPr lang="zh-CN"/>
                    </a:p>
                  </a:txBody>
                  <a:tcPr>
                    <a:lnT cap="flat">
                      <a:noFill/>
                    </a:lnT>
                    <a:lnB cap="flat">
                      <a:noFill/>
                    </a:lnB>
                  </a:tcPr>
                </a:tc>
                <a:tc>
                  <a:txBody>
                    <a:bodyPr/>
                    <a:lstStyle/>
                    <a:p>
                      <a:pPr indent="0" algn="r">
                        <a:buNone/>
                      </a:pPr>
                      <a:r>
                        <a:rPr lang="en-US" sz="1600" b="0">
                          <a:latin typeface="宋体" panose="02010600030101010101" pitchFamily="2" charset="-122"/>
                          <a:ea typeface="宋体" panose="02010600030101010101" pitchFamily="2" charset="-122"/>
                          <a:cs typeface="宋体" panose="02010600030101010101" pitchFamily="2" charset="-122"/>
                        </a:rPr>
                        <a:t>文 号：</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a:noFill/>
                    </a:lnL>
                    <a:lnR>
                      <a:noFill/>
                    </a:lnR>
                    <a:lnT cap="flat">
                      <a:noFill/>
                    </a:lnT>
                    <a:lnB cap="flat">
                      <a:noFill/>
                    </a:lnB>
                    <a:lnTlToBr>
                      <a:noFill/>
                    </a:lnTlToBr>
                    <a:lnBlToTr>
                      <a:noFill/>
                    </a:lnBlToTr>
                    <a:noFill/>
                  </a:tcPr>
                </a:tc>
                <a:tc>
                  <a:txBody>
                    <a:bodyPr/>
                    <a:lstStyle/>
                    <a:p>
                      <a:pPr indent="0" algn="dist">
                        <a:buNone/>
                      </a:pPr>
                      <a:r>
                        <a:rPr lang="en-US" sz="1600" b="0">
                          <a:latin typeface="宋体" panose="02010600030101010101" pitchFamily="2" charset="-122"/>
                          <a:ea typeface="宋体" panose="02010600030101010101" pitchFamily="2" charset="-122"/>
                          <a:cs typeface="宋体" panose="02010600030101010101" pitchFamily="2" charset="-122"/>
                        </a:rPr>
                        <a:t>国统字〔2023〕77号</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a:noFill/>
                    </a:lnL>
                    <a:lnR cap="flat">
                      <a:noFill/>
                    </a:lnR>
                    <a:lnT cap="flat">
                      <a:noFill/>
                    </a:lnT>
                    <a:lnB cap="flat">
                      <a:noFill/>
                    </a:lnB>
                    <a:lnTlToBr>
                      <a:noFill/>
                    </a:lnTlToBr>
                    <a:lnBlToTr>
                      <a:noFill/>
                    </a:lnBlToTr>
                    <a:noFill/>
                  </a:tcPr>
                </a:tc>
                <a:extLst>
                  <a:ext uri="{0D108BD9-81ED-4DB2-BD59-A6C34878D82A}">
                    <a16:rowId xmlns:a16="http://schemas.microsoft.com/office/drawing/2014/main" val="10002"/>
                  </a:ext>
                </a:extLst>
              </a:tr>
              <a:tr h="243840">
                <a:tc>
                  <a:txBody>
                    <a:bodyPr/>
                    <a:lstStyle/>
                    <a:p>
                      <a:pPr indent="0">
                        <a:buNone/>
                      </a:pPr>
                      <a:r>
                        <a:rPr lang="en-US" sz="1600" b="0">
                          <a:latin typeface="宋体" panose="02010600030101010101" pitchFamily="2" charset="-122"/>
                          <a:ea typeface="宋体" panose="02010600030101010101" pitchFamily="2" charset="-122"/>
                          <a:cs typeface="宋体" panose="02010600030101010101" pitchFamily="2" charset="-122"/>
                        </a:rPr>
                        <a:t>单位详细名称：</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0" marR="0" marT="0" marB="0" anchor="b">
                    <a:lnL>
                      <a:noFill/>
                    </a:lnL>
                    <a:lnR>
                      <a:noFill/>
                    </a:lnR>
                    <a:lnT cap="flat">
                      <a:noFill/>
                    </a:lnT>
                    <a:lnB cap="flat">
                      <a:noFill/>
                    </a:lnB>
                    <a:lnTlToBr>
                      <a:noFill/>
                    </a:lnTlToBr>
                    <a:lnBlToTr>
                      <a:noFill/>
                    </a:lnBlToTr>
                    <a:noFill/>
                  </a:tcPr>
                </a:tc>
                <a:tc>
                  <a:txBody>
                    <a:bodyPr/>
                    <a:lstStyle/>
                    <a:p>
                      <a:pPr indent="0">
                        <a:buNone/>
                      </a:pPr>
                      <a:r>
                        <a:rPr lang="en-US" sz="900" b="0">
                          <a:latin typeface="宋体" panose="02010600030101010101" pitchFamily="2" charset="-122"/>
                          <a:ea typeface="宋体" panose="02010600030101010101" pitchFamily="2" charset="-122"/>
                          <a:cs typeface="宋体" panose="02010600030101010101" pitchFamily="2" charset="-122"/>
                        </a:rPr>
                        <a:t> </a:t>
                      </a:r>
                      <a:endParaRPr lang="en-US" altLang="en-US" sz="900" b="0">
                        <a:latin typeface="宋体" panose="02010600030101010101" pitchFamily="2" charset="-122"/>
                        <a:ea typeface="宋体" panose="02010600030101010101" pitchFamily="2" charset="-122"/>
                        <a:cs typeface="宋体" panose="02010600030101010101" pitchFamily="2" charset="-122"/>
                      </a:endParaRPr>
                    </a:p>
                  </a:txBody>
                  <a:tcPr marL="0" marR="0" marT="0" marB="0" anchor="b">
                    <a:lnL>
                      <a:noFill/>
                    </a:lnL>
                    <a:lnR>
                      <a:noFill/>
                    </a:lnR>
                    <a:lnT cap="flat">
                      <a:noFill/>
                    </a:lnT>
                    <a:lnB cap="flat">
                      <a:noFill/>
                    </a:lnB>
                    <a:lnTlToBr>
                      <a:noFill/>
                    </a:lnTlToBr>
                    <a:lnBlToTr>
                      <a:noFill/>
                    </a:lnBlToTr>
                    <a:noFill/>
                  </a:tcPr>
                </a:tc>
                <a:tc>
                  <a:txBody>
                    <a:bodyPr/>
                    <a:lstStyle/>
                    <a:p>
                      <a:pPr indent="0">
                        <a:buNone/>
                      </a:pPr>
                      <a:r>
                        <a:rPr lang="en-US" sz="1600" b="0">
                          <a:latin typeface="宋体" panose="02010600030101010101" pitchFamily="2" charset="-122"/>
                          <a:ea typeface="宋体" panose="02010600030101010101" pitchFamily="2" charset="-122"/>
                          <a:cs typeface="宋体" panose="02010600030101010101" pitchFamily="2" charset="-122"/>
                        </a:rPr>
                        <a:t>2023年</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0" marR="0" marT="0" marB="0" anchor="b">
                    <a:lnL>
                      <a:noFill/>
                    </a:lnL>
                    <a:lnR>
                      <a:noFill/>
                    </a:lnR>
                    <a:lnT cap="flat">
                      <a:noFill/>
                    </a:lnT>
                    <a:lnB cap="flat">
                      <a:noFill/>
                    </a:lnB>
                    <a:lnTlToBr>
                      <a:noFill/>
                    </a:lnTlToBr>
                    <a:lnBlToTr>
                      <a:noFill/>
                    </a:lnBlToTr>
                    <a:noFill/>
                  </a:tcPr>
                </a:tc>
                <a:tc>
                  <a:txBody>
                    <a:bodyPr/>
                    <a:lstStyle/>
                    <a:p>
                      <a:pPr indent="0" algn="r">
                        <a:buNone/>
                      </a:pPr>
                      <a:r>
                        <a:rPr lang="en-US" sz="1600" b="0">
                          <a:latin typeface="宋体" panose="02010600030101010101" pitchFamily="2" charset="-122"/>
                          <a:ea typeface="宋体" panose="02010600030101010101" pitchFamily="2" charset="-122"/>
                          <a:cs typeface="宋体" panose="02010600030101010101" pitchFamily="2" charset="-122"/>
                        </a:rPr>
                        <a:t>有效期至：</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a:noFill/>
                    </a:lnL>
                    <a:lnR>
                      <a:noFill/>
                    </a:lnR>
                    <a:lnT cap="flat">
                      <a:noFill/>
                    </a:lnT>
                    <a:lnB cap="flat">
                      <a:noFill/>
                    </a:lnB>
                    <a:lnTlToBr>
                      <a:noFill/>
                    </a:lnTlToBr>
                    <a:lnBlToTr>
                      <a:noFill/>
                    </a:lnBlToTr>
                    <a:noFill/>
                  </a:tcPr>
                </a:tc>
                <a:tc>
                  <a:txBody>
                    <a:bodyPr/>
                    <a:lstStyle/>
                    <a:p>
                      <a:pPr indent="0" algn="dist">
                        <a:buNone/>
                      </a:pPr>
                      <a:r>
                        <a:rPr lang="en-US" sz="1600" b="0">
                          <a:latin typeface="宋体" panose="02010600030101010101" pitchFamily="2" charset="-122"/>
                          <a:ea typeface="宋体" panose="02010600030101010101" pitchFamily="2" charset="-122"/>
                          <a:cs typeface="宋体" panose="02010600030101010101" pitchFamily="2" charset="-122"/>
                        </a:rPr>
                        <a:t>2024年6月</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0" marR="0" marT="0" marB="0" anchor="ctr">
                    <a:lnL>
                      <a:noFill/>
                    </a:lnL>
                    <a:lnR cap="flat">
                      <a:noFill/>
                    </a:lnR>
                    <a:lnT cap="flat">
                      <a:noFill/>
                    </a:lnT>
                    <a:lnB cap="flat">
                      <a:noFill/>
                    </a:lnB>
                    <a:lnTlToBr>
                      <a:noFill/>
                    </a:lnTlToBr>
                    <a:lnBlToTr>
                      <a:noFill/>
                    </a:lnBlToTr>
                    <a:noFill/>
                  </a:tcPr>
                </a:tc>
                <a:extLst>
                  <a:ext uri="{0D108BD9-81ED-4DB2-BD59-A6C34878D82A}">
                    <a16:rowId xmlns:a16="http://schemas.microsoft.com/office/drawing/2014/main" val="10003"/>
                  </a:ext>
                </a:extLst>
              </a:tr>
            </a:tbl>
          </a:graphicData>
        </a:graphic>
      </p:graphicFrame>
      <p:sp>
        <p:nvSpPr>
          <p:cNvPr id="19" name="文本框 18"/>
          <p:cNvSpPr txBox="1"/>
          <p:nvPr/>
        </p:nvSpPr>
        <p:spPr>
          <a:xfrm>
            <a:off x="2279650" y="2913698"/>
            <a:ext cx="5080000" cy="414020"/>
          </a:xfrm>
          <a:prstGeom prst="rect">
            <a:avLst/>
          </a:prstGeom>
          <a:noFill/>
          <a:ln w="9525">
            <a:noFill/>
          </a:ln>
        </p:spPr>
        <p:txBody>
          <a:bodyPr>
            <a:spAutoFit/>
          </a:bodyPr>
          <a:lstStyle/>
          <a:p>
            <a:endParaRPr lang="en-US" sz="1050" u="sng">
              <a:latin typeface="宋体" panose="02010600030101010101" pitchFamily="2" charset="-122"/>
              <a:ea typeface="宋体" panose="02010600030101010101" pitchFamily="2" charset="-122"/>
            </a:endParaRPr>
          </a:p>
          <a:p>
            <a:r>
              <a:rPr lang="en-US" sz="1050" u="sng">
                <a:latin typeface="宋体" panose="02010600030101010101" pitchFamily="2" charset="-122"/>
                <a:ea typeface="宋体" panose="02010600030101010101" pitchFamily="2" charset="-122"/>
              </a:rPr>
              <a:t> </a:t>
            </a:r>
            <a:endParaRPr lang="zh-CN" altLang="en-US"/>
          </a:p>
        </p:txBody>
      </p:sp>
      <p:graphicFrame>
        <p:nvGraphicFramePr>
          <p:cNvPr id="20" name="表格 19"/>
          <p:cNvGraphicFramePr/>
          <p:nvPr/>
        </p:nvGraphicFramePr>
        <p:xfrm>
          <a:off x="771525" y="2997200"/>
          <a:ext cx="9217025" cy="1003935"/>
        </p:xfrm>
        <a:graphic>
          <a:graphicData uri="http://schemas.openxmlformats.org/drawingml/2006/table">
            <a:tbl>
              <a:tblPr firstRow="1" bandRow="1">
                <a:tableStyleId>{5940675A-B579-460E-94D1-54222C63F5DA}</a:tableStyleId>
              </a:tblPr>
              <a:tblGrid>
                <a:gridCol w="2072005">
                  <a:extLst>
                    <a:ext uri="{9D8B030D-6E8A-4147-A177-3AD203B41FA5}">
                      <a16:colId xmlns:a16="http://schemas.microsoft.com/office/drawing/2014/main" val="20000"/>
                    </a:ext>
                  </a:extLst>
                </a:gridCol>
                <a:gridCol w="1819275">
                  <a:extLst>
                    <a:ext uri="{9D8B030D-6E8A-4147-A177-3AD203B41FA5}">
                      <a16:colId xmlns:a16="http://schemas.microsoft.com/office/drawing/2014/main" val="20001"/>
                    </a:ext>
                  </a:extLst>
                </a:gridCol>
                <a:gridCol w="1841500">
                  <a:extLst>
                    <a:ext uri="{9D8B030D-6E8A-4147-A177-3AD203B41FA5}">
                      <a16:colId xmlns:a16="http://schemas.microsoft.com/office/drawing/2014/main" val="20002"/>
                    </a:ext>
                  </a:extLst>
                </a:gridCol>
                <a:gridCol w="3484245">
                  <a:extLst>
                    <a:ext uri="{9D8B030D-6E8A-4147-A177-3AD203B41FA5}">
                      <a16:colId xmlns:a16="http://schemas.microsoft.com/office/drawing/2014/main" val="20003"/>
                    </a:ext>
                  </a:extLst>
                </a:gridCol>
              </a:tblGrid>
              <a:tr h="356235">
                <a:tc>
                  <a:txBody>
                    <a:bodyPr/>
                    <a:lstStyle/>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指标名称</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a:noFill/>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计量单位</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代码</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本年</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243840">
                <a:tc>
                  <a:txBody>
                    <a:bodyPr/>
                    <a:lstStyle/>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甲</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a:noFill/>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乙</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丙</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1600" b="0">
                          <a:latin typeface="宋体" panose="02010600030101010101" pitchFamily="2" charset="-122"/>
                          <a:ea typeface="宋体" panose="02010600030101010101" pitchFamily="2" charset="-122"/>
                          <a:cs typeface="宋体" panose="02010600030101010101" pitchFamily="2" charset="-122"/>
                        </a:rPr>
                        <a:t>1</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03860">
                <a:tc gridSpan="4">
                  <a:txBody>
                    <a:bodyPr/>
                    <a:lstStyle/>
                    <a:p>
                      <a:pPr indent="0">
                        <a:buNone/>
                      </a:pPr>
                      <a:r>
                        <a:rPr lang="en-US" sz="1600" b="0">
                          <a:latin typeface="宋体" panose="02010600030101010101" pitchFamily="2" charset="-122"/>
                          <a:ea typeface="宋体" panose="02010600030101010101" pitchFamily="2" charset="-122"/>
                          <a:cs typeface="宋体" panose="02010600030101010101" pitchFamily="2" charset="-122"/>
                        </a:rPr>
                        <a:t>调查单位执行的财务报表格式为：□1.《一般企业财务报表格式》2.《金融企业财务报表格式》</a:t>
                      </a:r>
                      <a:endParaRPr lang="en-US" altLang="en-US" sz="16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lnL>
                      <a:noFill/>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E99743"/>
                    </a:solidFill>
                  </a:tcPr>
                </a:tc>
                <a:tc hMerge="1">
                  <a:txBody>
                    <a:bodyPr/>
                    <a:lstStyle/>
                    <a:p>
                      <a:endParaRPr lang="zh-CN"/>
                    </a:p>
                  </a:txBody>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1">
                  <a:txBody>
                    <a:bodyPr/>
                    <a:lstStyle/>
                    <a:p>
                      <a:endParaRPr lang="zh-CN"/>
                    </a:p>
                  </a:txBody>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1">
                  <a:txBody>
                    <a:bodyPr/>
                    <a:lstStyle/>
                    <a:p>
                      <a:endParaRPr lang="zh-CN"/>
                    </a:p>
                  </a:txBody>
                  <a:tcPr>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extLst>
                  <a:ext uri="{0D108BD9-81ED-4DB2-BD59-A6C34878D82A}">
                    <a16:rowId xmlns:a16="http://schemas.microsoft.com/office/drawing/2014/main" val="10002"/>
                  </a:ext>
                </a:extLst>
              </a:tr>
            </a:tbl>
          </a:graphicData>
        </a:graphic>
      </p:graphicFrame>
      <p:graphicFrame>
        <p:nvGraphicFramePr>
          <p:cNvPr id="11" name="表格 10"/>
          <p:cNvGraphicFramePr/>
          <p:nvPr/>
        </p:nvGraphicFramePr>
        <p:xfrm>
          <a:off x="791210" y="4016375"/>
          <a:ext cx="5710555" cy="906780"/>
        </p:xfrm>
        <a:graphic>
          <a:graphicData uri="http://schemas.openxmlformats.org/drawingml/2006/table">
            <a:tbl>
              <a:tblPr firstRow="1" bandRow="1">
                <a:tableStyleId>{5C22544A-7EE6-4342-B048-85BDC9FD1C3A}</a:tableStyleId>
              </a:tblPr>
              <a:tblGrid>
                <a:gridCol w="2063115">
                  <a:extLst>
                    <a:ext uri="{9D8B030D-6E8A-4147-A177-3AD203B41FA5}">
                      <a16:colId xmlns:a16="http://schemas.microsoft.com/office/drawing/2014/main" val="20000"/>
                    </a:ext>
                  </a:extLst>
                </a:gridCol>
                <a:gridCol w="1808480">
                  <a:extLst>
                    <a:ext uri="{9D8B030D-6E8A-4147-A177-3AD203B41FA5}">
                      <a16:colId xmlns:a16="http://schemas.microsoft.com/office/drawing/2014/main" val="20001"/>
                    </a:ext>
                  </a:extLst>
                </a:gridCol>
                <a:gridCol w="1838960">
                  <a:extLst>
                    <a:ext uri="{9D8B030D-6E8A-4147-A177-3AD203B41FA5}">
                      <a16:colId xmlns:a16="http://schemas.microsoft.com/office/drawing/2014/main" val="20002"/>
                    </a:ext>
                  </a:extLst>
                </a:gridCol>
              </a:tblGrid>
              <a:tr h="292100">
                <a:tc>
                  <a:txBody>
                    <a:bodyPr/>
                    <a:lstStyle/>
                    <a:p>
                      <a:pPr indent="0">
                        <a:buNone/>
                      </a:pPr>
                      <a:r>
                        <a:rPr lang="zh-CN" sz="1600" b="0">
                          <a:solidFill>
                            <a:srgbClr val="000000"/>
                          </a:solidFill>
                          <a:latin typeface="Arial" panose="020B0604020202020204" pitchFamily="34" charset="0"/>
                          <a:ea typeface="宋体" panose="02010600030101010101" pitchFamily="2" charset="-122"/>
                        </a:rPr>
                        <a:t>一、年初存货</a:t>
                      </a:r>
                      <a:endParaRPr lang="zh-CN" altLang="en-US" sz="1600" b="0">
                        <a:solidFill>
                          <a:srgbClr val="000000"/>
                        </a:solidFill>
                        <a:latin typeface="Arial" panose="020B0604020202020204" pitchFamily="34" charset="0"/>
                        <a:ea typeface="宋体" panose="02010600030101010101" pitchFamily="2" charset="-122"/>
                      </a:endParaRPr>
                    </a:p>
                  </a:txBody>
                  <a:tcPr marL="12700" marR="12700" marT="12700" anchor="ctr">
                    <a:lnL>
                      <a:noFill/>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cap="flat">
                      <a:noFill/>
                    </a:lnB>
                    <a:lnTlToBr>
                      <a:noFill/>
                    </a:lnTlToBr>
                    <a:lnBlToTr>
                      <a:noFill/>
                    </a:lnBlToTr>
                    <a:solidFill>
                      <a:srgbClr val="FDE11C"/>
                    </a:solidFill>
                  </a:tcPr>
                </a:tc>
                <a:tc>
                  <a:txBody>
                    <a:bodyPr/>
                    <a:lstStyle/>
                    <a:p>
                      <a:pPr indent="0" algn="ctr">
                        <a:buNone/>
                      </a:pPr>
                      <a:r>
                        <a:rPr lang="zh-CN" sz="1600" b="0">
                          <a:solidFill>
                            <a:srgbClr val="000000"/>
                          </a:solidFill>
                          <a:latin typeface="Arial" panose="020B0604020202020204" pitchFamily="34" charset="0"/>
                          <a:ea typeface="宋体" panose="02010600030101010101" pitchFamily="2" charset="-122"/>
                        </a:rPr>
                        <a:t>千元</a:t>
                      </a:r>
                      <a:endParaRPr lang="zh-CN" altLang="en-US" sz="1600" b="0">
                        <a:solidFill>
                          <a:srgbClr val="000000"/>
                        </a:solidFill>
                        <a:latin typeface="Arial" panose="020B0604020202020204" pitchFamily="34" charset="0"/>
                        <a:ea typeface="宋体" panose="02010600030101010101" pitchFamily="2" charset="-122"/>
                      </a:endParaRPr>
                    </a:p>
                  </a:txBody>
                  <a:tcPr marL="12700" marR="12700" marT="1270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cap="flat">
                      <a:noFill/>
                    </a:lnB>
                    <a:lnTlToBr>
                      <a:noFill/>
                    </a:lnTlToBr>
                    <a:lnBlToTr>
                      <a:noFill/>
                    </a:lnBlToTr>
                    <a:noFill/>
                  </a:tcPr>
                </a:tc>
                <a:tc>
                  <a:txBody>
                    <a:bodyPr/>
                    <a:lstStyle/>
                    <a:p>
                      <a:pPr indent="0" algn="ctr">
                        <a:buNone/>
                      </a:pPr>
                      <a:r>
                        <a:rPr lang="en-US" sz="1600" b="0">
                          <a:solidFill>
                            <a:srgbClr val="000000"/>
                          </a:solidFill>
                          <a:latin typeface="宋体" panose="02010600030101010101" pitchFamily="2" charset="-122"/>
                        </a:rPr>
                        <a:t>1</a:t>
                      </a:r>
                      <a:endParaRPr lang="en-US" altLang="en-US" sz="1600" b="0">
                        <a:solidFill>
                          <a:srgbClr val="000000"/>
                        </a:solidFill>
                        <a:latin typeface="宋体" panose="02010600030101010101" pitchFamily="2" charset="-122"/>
                      </a:endParaRPr>
                    </a:p>
                  </a:txBody>
                  <a:tcPr marL="12700" marR="12700" marT="1270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cap="flat">
                      <a:noFill/>
                    </a:lnB>
                    <a:lnTlToBr>
                      <a:noFill/>
                    </a:lnTlToBr>
                    <a:lnBlToTr>
                      <a:noFill/>
                    </a:lnBlToTr>
                    <a:noFill/>
                  </a:tcPr>
                </a:tc>
                <a:extLst>
                  <a:ext uri="{0D108BD9-81ED-4DB2-BD59-A6C34878D82A}">
                    <a16:rowId xmlns:a16="http://schemas.microsoft.com/office/drawing/2014/main" val="10000"/>
                  </a:ext>
                </a:extLst>
              </a:tr>
              <a:tr h="302260">
                <a:tc>
                  <a:txBody>
                    <a:bodyPr/>
                    <a:lstStyle/>
                    <a:p>
                      <a:pPr indent="0">
                        <a:buNone/>
                      </a:pPr>
                      <a:r>
                        <a:rPr lang="zh-CN" sz="1600" b="0">
                          <a:solidFill>
                            <a:srgbClr val="000000"/>
                          </a:solidFill>
                          <a:latin typeface="Arial" panose="020B0604020202020204" pitchFamily="34" charset="0"/>
                          <a:ea typeface="宋体" panose="02010600030101010101" pitchFamily="2" charset="-122"/>
                        </a:rPr>
                        <a:t>二、期末资产负债</a:t>
                      </a:r>
                      <a:endParaRPr lang="zh-CN" altLang="en-US" sz="1600" b="0">
                        <a:solidFill>
                          <a:srgbClr val="000000"/>
                        </a:solidFill>
                        <a:latin typeface="Arial" panose="020B0604020202020204" pitchFamily="34" charset="0"/>
                        <a:ea typeface="宋体" panose="02010600030101010101" pitchFamily="2" charset="-122"/>
                      </a:endParaRPr>
                    </a:p>
                  </a:txBody>
                  <a:tcPr marL="12700" marR="12700" marT="12700" anchor="ctr">
                    <a:lnL>
                      <a:noFill/>
                    </a:lnL>
                    <a:lnR w="12700" cap="flat" cmpd="sng">
                      <a:solidFill>
                        <a:srgbClr val="000000"/>
                      </a:solidFill>
                      <a:prstDash val="solid"/>
                      <a:headEnd type="none" w="med" len="med"/>
                      <a:tailEnd type="none" w="med" len="med"/>
                    </a:lnR>
                    <a:lnT cap="flat">
                      <a:noFill/>
                    </a:lnT>
                    <a:lnB cap="flat">
                      <a:noFill/>
                    </a:lnB>
                    <a:lnTlToBr>
                      <a:noFill/>
                    </a:lnTlToBr>
                    <a:lnBlToTr>
                      <a:noFill/>
                    </a:lnBlToTr>
                    <a:solidFill>
                      <a:srgbClr val="FDE11C"/>
                    </a:solidFill>
                  </a:tcPr>
                </a:tc>
                <a:tc>
                  <a:txBody>
                    <a:bodyPr/>
                    <a:lstStyle/>
                    <a:p>
                      <a:pPr indent="0" algn="ctr">
                        <a:buNone/>
                      </a:pPr>
                      <a:r>
                        <a:rPr lang="en-US" sz="1600" b="0">
                          <a:solidFill>
                            <a:srgbClr val="000000"/>
                          </a:solidFill>
                          <a:latin typeface="宋体" panose="02010600030101010101" pitchFamily="2" charset="-122"/>
                        </a:rPr>
                        <a:t>—</a:t>
                      </a:r>
                      <a:endParaRPr lang="en-US" altLang="en-US" sz="1600" b="0">
                        <a:solidFill>
                          <a:srgbClr val="000000"/>
                        </a:solidFill>
                        <a:latin typeface="宋体" panose="02010600030101010101" pitchFamily="2" charset="-122"/>
                      </a:endParaRPr>
                    </a:p>
                  </a:txBody>
                  <a:tcPr marL="12700" marR="12700" marT="1270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cap="flat">
                      <a:noFill/>
                    </a:lnT>
                    <a:lnB cap="flat">
                      <a:noFill/>
                    </a:lnB>
                    <a:lnTlToBr>
                      <a:noFill/>
                    </a:lnTlToBr>
                    <a:lnBlToTr>
                      <a:noFill/>
                    </a:lnBlToTr>
                    <a:noFill/>
                  </a:tcPr>
                </a:tc>
                <a:tc>
                  <a:txBody>
                    <a:bodyPr/>
                    <a:lstStyle/>
                    <a:p>
                      <a:pPr indent="0" algn="ctr">
                        <a:buNone/>
                      </a:pPr>
                      <a:r>
                        <a:rPr lang="en-US" sz="1600" b="0">
                          <a:solidFill>
                            <a:srgbClr val="000000"/>
                          </a:solidFill>
                          <a:latin typeface="宋体" panose="02010600030101010101" pitchFamily="2" charset="-122"/>
                        </a:rPr>
                        <a:t>—</a:t>
                      </a:r>
                      <a:endParaRPr lang="en-US" altLang="en-US" sz="1600" b="0">
                        <a:solidFill>
                          <a:srgbClr val="000000"/>
                        </a:solidFill>
                        <a:latin typeface="宋体" panose="02010600030101010101" pitchFamily="2" charset="-122"/>
                      </a:endParaRPr>
                    </a:p>
                  </a:txBody>
                  <a:tcPr marL="12700" marR="12700" marT="1270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cap="flat">
                      <a:noFill/>
                    </a:lnT>
                    <a:lnB cap="flat">
                      <a:noFill/>
                    </a:lnB>
                    <a:lnTlToBr>
                      <a:noFill/>
                    </a:lnTlToBr>
                    <a:lnBlToTr>
                      <a:noFill/>
                    </a:lnBlToTr>
                    <a:noFill/>
                  </a:tcPr>
                </a:tc>
                <a:extLst>
                  <a:ext uri="{0D108BD9-81ED-4DB2-BD59-A6C34878D82A}">
                    <a16:rowId xmlns:a16="http://schemas.microsoft.com/office/drawing/2014/main" val="10001"/>
                  </a:ext>
                </a:extLst>
              </a:tr>
              <a:tr h="279400">
                <a:tc>
                  <a:txBody>
                    <a:bodyPr/>
                    <a:lstStyle/>
                    <a:p>
                      <a:pPr indent="0">
                        <a:buNone/>
                      </a:pPr>
                      <a:r>
                        <a:rPr lang="en-US" altLang="zh-CN" sz="1600" b="0">
                          <a:solidFill>
                            <a:srgbClr val="000000"/>
                          </a:solidFill>
                          <a:latin typeface="Arial" panose="020B0604020202020204" pitchFamily="34" charset="0"/>
                          <a:ea typeface="宋体" panose="02010600030101010101" pitchFamily="2" charset="-122"/>
                        </a:rPr>
                        <a:t>    ……</a:t>
                      </a:r>
                    </a:p>
                  </a:txBody>
                  <a:tcPr marL="12700" marR="12700" marT="12700" anchor="ctr">
                    <a:lnL>
                      <a:noFill/>
                    </a:lnL>
                    <a:lnR w="12700" cap="flat" cmpd="sng">
                      <a:solidFill>
                        <a:srgbClr val="000000"/>
                      </a:solidFill>
                      <a:prstDash val="solid"/>
                      <a:headEnd type="none" w="med" len="med"/>
                      <a:tailEnd type="none" w="med" len="med"/>
                    </a:lnR>
                    <a:lnT cap="flat">
                      <a:noFill/>
                    </a:lnT>
                    <a:lnB cap="flat">
                      <a:noFill/>
                    </a:lnB>
                    <a:lnTlToBr>
                      <a:noFill/>
                    </a:lnTlToBr>
                    <a:lnBlToTr>
                      <a:noFill/>
                    </a:lnBlToTr>
                    <a:noFill/>
                  </a:tcPr>
                </a:tc>
                <a:tc>
                  <a:txBody>
                    <a:bodyPr/>
                    <a:lstStyle/>
                    <a:p>
                      <a:pPr indent="0" algn="ctr">
                        <a:buNone/>
                      </a:pPr>
                      <a:r>
                        <a:rPr lang="zh-CN" sz="1600" b="0">
                          <a:solidFill>
                            <a:srgbClr val="000000"/>
                          </a:solidFill>
                          <a:latin typeface="Arial" panose="020B0604020202020204" pitchFamily="34" charset="0"/>
                          <a:ea typeface="宋体" panose="02010600030101010101" pitchFamily="2" charset="-122"/>
                        </a:rPr>
                        <a:t>千元</a:t>
                      </a:r>
                      <a:endParaRPr lang="zh-CN" altLang="en-US" sz="1600" b="0">
                        <a:solidFill>
                          <a:srgbClr val="000000"/>
                        </a:solidFill>
                        <a:latin typeface="Arial" panose="020B0604020202020204" pitchFamily="34" charset="0"/>
                        <a:ea typeface="宋体" panose="02010600030101010101" pitchFamily="2" charset="-122"/>
                      </a:endParaRPr>
                    </a:p>
                  </a:txBody>
                  <a:tcPr marL="12700" marR="12700" marT="1270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cap="flat">
                      <a:noFill/>
                    </a:lnT>
                    <a:lnB cap="flat">
                      <a:noFill/>
                    </a:lnB>
                    <a:lnTlToBr>
                      <a:noFill/>
                    </a:lnTlToBr>
                    <a:lnBlToTr>
                      <a:noFill/>
                    </a:lnBlToTr>
                    <a:noFill/>
                  </a:tcPr>
                </a:tc>
                <a:tc>
                  <a:txBody>
                    <a:bodyPr/>
                    <a:lstStyle/>
                    <a:p>
                      <a:pPr indent="0" algn="ctr">
                        <a:buNone/>
                      </a:pPr>
                      <a:r>
                        <a:rPr lang="en-US" altLang="zh-CN" sz="1600">
                          <a:solidFill>
                            <a:srgbClr val="000000"/>
                          </a:solidFill>
                          <a:latin typeface="Arial" panose="020B0604020202020204" pitchFamily="34" charset="0"/>
                          <a:ea typeface="宋体" panose="02010600030101010101" pitchFamily="2" charset="-122"/>
                          <a:sym typeface="+mn-ea"/>
                        </a:rPr>
                        <a:t>……</a:t>
                      </a:r>
                      <a:endParaRPr lang="en-US" altLang="en-US" sz="1600" b="0">
                        <a:solidFill>
                          <a:srgbClr val="000000"/>
                        </a:solidFill>
                        <a:latin typeface="宋体" panose="02010600030101010101" pitchFamily="2" charset="-122"/>
                      </a:endParaRPr>
                    </a:p>
                  </a:txBody>
                  <a:tcPr marL="12700" marR="12700" marT="1270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cap="flat">
                      <a:noFill/>
                    </a:lnT>
                    <a:lnB cap="flat">
                      <a:noFill/>
                    </a:lnB>
                    <a:lnTlToBr>
                      <a:noFill/>
                    </a:lnTlToBr>
                    <a:lnBlToTr>
                      <a:noFill/>
                    </a:lnBlToTr>
                    <a:noFill/>
                  </a:tcPr>
                </a:tc>
                <a:extLst>
                  <a:ext uri="{0D108BD9-81ED-4DB2-BD59-A6C34878D82A}">
                    <a16:rowId xmlns:a16="http://schemas.microsoft.com/office/drawing/2014/main" val="10002"/>
                  </a:ext>
                </a:extLst>
              </a:tr>
            </a:tbl>
          </a:graphicData>
        </a:graphic>
      </p:graphicFrame>
      <p:graphicFrame>
        <p:nvGraphicFramePr>
          <p:cNvPr id="14" name="表格 13"/>
          <p:cNvGraphicFramePr/>
          <p:nvPr/>
        </p:nvGraphicFramePr>
        <p:xfrm>
          <a:off x="791210" y="4938395"/>
          <a:ext cx="5711190" cy="612140"/>
        </p:xfrm>
        <a:graphic>
          <a:graphicData uri="http://schemas.openxmlformats.org/drawingml/2006/table">
            <a:tbl>
              <a:tblPr firstRow="1" bandRow="1">
                <a:tableStyleId>{5C22544A-7EE6-4342-B048-85BDC9FD1C3A}</a:tableStyleId>
              </a:tblPr>
              <a:tblGrid>
                <a:gridCol w="2044065">
                  <a:extLst>
                    <a:ext uri="{9D8B030D-6E8A-4147-A177-3AD203B41FA5}">
                      <a16:colId xmlns:a16="http://schemas.microsoft.com/office/drawing/2014/main" val="20000"/>
                    </a:ext>
                  </a:extLst>
                </a:gridCol>
                <a:gridCol w="1818005">
                  <a:extLst>
                    <a:ext uri="{9D8B030D-6E8A-4147-A177-3AD203B41FA5}">
                      <a16:colId xmlns:a16="http://schemas.microsoft.com/office/drawing/2014/main" val="20001"/>
                    </a:ext>
                  </a:extLst>
                </a:gridCol>
                <a:gridCol w="1849120">
                  <a:extLst>
                    <a:ext uri="{9D8B030D-6E8A-4147-A177-3AD203B41FA5}">
                      <a16:colId xmlns:a16="http://schemas.microsoft.com/office/drawing/2014/main" val="20002"/>
                    </a:ext>
                  </a:extLst>
                </a:gridCol>
              </a:tblGrid>
              <a:tr h="306070">
                <a:tc>
                  <a:txBody>
                    <a:bodyPr/>
                    <a:lstStyle/>
                    <a:p>
                      <a:pPr indent="0">
                        <a:buNone/>
                      </a:pPr>
                      <a:r>
                        <a:rPr lang="zh-CN" sz="1600" b="0">
                          <a:solidFill>
                            <a:srgbClr val="000000"/>
                          </a:solidFill>
                          <a:latin typeface="Arial" panose="020B0604020202020204" pitchFamily="34" charset="0"/>
                          <a:ea typeface="宋体" panose="02010600030101010101" pitchFamily="2" charset="-122"/>
                        </a:rPr>
                        <a:t>三、损益</a:t>
                      </a:r>
                    </a:p>
                  </a:txBody>
                  <a:tcPr marL="12700" marR="12700" marT="12700">
                    <a:lnL>
                      <a:noFill/>
                    </a:lnL>
                    <a:lnR w="12700" cap="flat" cmpd="sng">
                      <a:solidFill>
                        <a:srgbClr val="000000"/>
                      </a:solidFill>
                      <a:prstDash val="solid"/>
                      <a:headEnd type="none" w="med" len="med"/>
                      <a:tailEnd type="none" w="med" len="med"/>
                    </a:lnR>
                    <a:lnT cap="flat">
                      <a:noFill/>
                    </a:lnT>
                    <a:lnB cap="flat">
                      <a:noFill/>
                    </a:lnB>
                    <a:lnTlToBr>
                      <a:noFill/>
                    </a:lnTlToBr>
                    <a:lnBlToTr>
                      <a:noFill/>
                    </a:lnBlToTr>
                    <a:solidFill>
                      <a:srgbClr val="FE9B1C"/>
                    </a:solidFill>
                  </a:tcPr>
                </a:tc>
                <a:tc>
                  <a:txBody>
                    <a:bodyPr/>
                    <a:lstStyle/>
                    <a:p>
                      <a:pPr indent="0" algn="ctr">
                        <a:buNone/>
                      </a:pPr>
                      <a:r>
                        <a:rPr lang="en-US" sz="1600" b="0">
                          <a:solidFill>
                            <a:srgbClr val="000000"/>
                          </a:solidFill>
                          <a:latin typeface="宋体" panose="02010600030101010101" pitchFamily="2" charset="-122"/>
                        </a:rPr>
                        <a:t>—</a:t>
                      </a:r>
                      <a:endParaRPr lang="en-US" altLang="en-US" sz="1600" b="0">
                        <a:solidFill>
                          <a:srgbClr val="000000"/>
                        </a:solidFill>
                        <a:latin typeface="宋体" panose="02010600030101010101" pitchFamily="2" charset="-122"/>
                      </a:endParaRPr>
                    </a:p>
                  </a:txBody>
                  <a:tcPr marL="12700" marR="12700" marT="1270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cap="flat">
                      <a:noFill/>
                    </a:lnT>
                    <a:lnB cap="flat">
                      <a:noFill/>
                    </a:lnB>
                    <a:lnTlToBr>
                      <a:noFill/>
                    </a:lnTlToBr>
                    <a:lnBlToTr>
                      <a:noFill/>
                    </a:lnBlToTr>
                    <a:noFill/>
                  </a:tcPr>
                </a:tc>
                <a:tc>
                  <a:txBody>
                    <a:bodyPr/>
                    <a:lstStyle/>
                    <a:p>
                      <a:pPr indent="0" algn="ctr">
                        <a:buNone/>
                      </a:pPr>
                      <a:r>
                        <a:rPr lang="en-US" sz="1600" b="0">
                          <a:solidFill>
                            <a:srgbClr val="000000"/>
                          </a:solidFill>
                          <a:latin typeface="宋体" panose="02010600030101010101" pitchFamily="2" charset="-122"/>
                        </a:rPr>
                        <a:t>—</a:t>
                      </a:r>
                      <a:endParaRPr lang="en-US" altLang="en-US" sz="1600" b="0">
                        <a:solidFill>
                          <a:srgbClr val="000000"/>
                        </a:solidFill>
                        <a:latin typeface="宋体" panose="02010600030101010101" pitchFamily="2" charset="-122"/>
                      </a:endParaRPr>
                    </a:p>
                  </a:txBody>
                  <a:tcPr marL="12700" marR="12700" marT="1270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cap="flat">
                      <a:noFill/>
                    </a:lnT>
                    <a:lnB cap="flat">
                      <a:noFill/>
                    </a:lnB>
                    <a:lnTlToBr>
                      <a:noFill/>
                    </a:lnTlToBr>
                    <a:lnBlToTr>
                      <a:noFill/>
                    </a:lnBlToTr>
                    <a:noFill/>
                  </a:tcPr>
                </a:tc>
                <a:extLst>
                  <a:ext uri="{0D108BD9-81ED-4DB2-BD59-A6C34878D82A}">
                    <a16:rowId xmlns:a16="http://schemas.microsoft.com/office/drawing/2014/main" val="10000"/>
                  </a:ext>
                </a:extLst>
              </a:tr>
              <a:tr h="306070">
                <a:tc>
                  <a:txBody>
                    <a:bodyPr/>
                    <a:lstStyle/>
                    <a:p>
                      <a:pPr indent="0">
                        <a:buNone/>
                      </a:pPr>
                      <a:r>
                        <a:rPr lang="zh-CN" sz="1600">
                          <a:solidFill>
                            <a:srgbClr val="000000"/>
                          </a:solidFill>
                          <a:latin typeface="Arial" panose="020B0604020202020204" pitchFamily="34" charset="0"/>
                          <a:ea typeface="宋体" panose="02010600030101010101" pitchFamily="2" charset="-122"/>
                          <a:sym typeface="+mn-ea"/>
                        </a:rPr>
                        <a:t>（“*”或“**”）</a:t>
                      </a:r>
                      <a:endParaRPr lang="en-US" altLang="zh-CN" sz="1600" b="0">
                        <a:solidFill>
                          <a:srgbClr val="000000"/>
                        </a:solidFill>
                        <a:latin typeface="Arial" panose="020B0604020202020204" pitchFamily="34" charset="0"/>
                        <a:ea typeface="宋体" panose="02010600030101010101" pitchFamily="2" charset="-122"/>
                      </a:endParaRPr>
                    </a:p>
                  </a:txBody>
                  <a:tcPr marL="12700" marR="12700" marT="12700" anchor="ctr">
                    <a:lnL>
                      <a:noFill/>
                    </a:lnL>
                    <a:lnR w="12700" cap="flat" cmpd="sng">
                      <a:solidFill>
                        <a:srgbClr val="000000"/>
                      </a:solidFill>
                      <a:prstDash val="solid"/>
                      <a:headEnd type="none" w="med" len="med"/>
                      <a:tailEnd type="none" w="med" len="med"/>
                    </a:lnR>
                    <a:lnT cap="flat">
                      <a:noFill/>
                    </a:lnT>
                    <a:lnB cap="flat">
                      <a:noFill/>
                    </a:lnB>
                    <a:lnTlToBr>
                      <a:noFill/>
                    </a:lnTlToBr>
                    <a:lnBlToTr>
                      <a:noFill/>
                    </a:lnBlToTr>
                    <a:solidFill>
                      <a:srgbClr val="FE9B1C"/>
                    </a:solidFill>
                  </a:tcPr>
                </a:tc>
                <a:tc>
                  <a:txBody>
                    <a:bodyPr/>
                    <a:lstStyle/>
                    <a:p>
                      <a:pPr indent="0" algn="ctr">
                        <a:buNone/>
                      </a:pPr>
                      <a:r>
                        <a:rPr lang="zh-CN" sz="1600" b="0">
                          <a:solidFill>
                            <a:srgbClr val="000000"/>
                          </a:solidFill>
                          <a:latin typeface="Arial" panose="020B0604020202020204" pitchFamily="34" charset="0"/>
                          <a:ea typeface="宋体" panose="02010600030101010101" pitchFamily="2" charset="-122"/>
                        </a:rPr>
                        <a:t>千元</a:t>
                      </a:r>
                      <a:endParaRPr lang="zh-CN" altLang="en-US" sz="1600" b="0">
                        <a:solidFill>
                          <a:srgbClr val="000000"/>
                        </a:solidFill>
                        <a:latin typeface="Arial" panose="020B0604020202020204" pitchFamily="34" charset="0"/>
                        <a:ea typeface="宋体" panose="02010600030101010101" pitchFamily="2" charset="-122"/>
                      </a:endParaRPr>
                    </a:p>
                  </a:txBody>
                  <a:tcPr marL="12700" marR="12700" marT="1270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cap="flat">
                      <a:noFill/>
                    </a:lnT>
                    <a:lnB cap="flat">
                      <a:noFill/>
                    </a:lnB>
                    <a:lnTlToBr>
                      <a:noFill/>
                    </a:lnTlToBr>
                    <a:lnBlToTr>
                      <a:noFill/>
                    </a:lnBlToTr>
                    <a:noFill/>
                  </a:tcPr>
                </a:tc>
                <a:tc>
                  <a:txBody>
                    <a:bodyPr/>
                    <a:lstStyle/>
                    <a:p>
                      <a:pPr indent="0" algn="ctr">
                        <a:buNone/>
                      </a:pPr>
                      <a:r>
                        <a:rPr lang="en-US" altLang="zh-CN" sz="1600">
                          <a:solidFill>
                            <a:srgbClr val="000000"/>
                          </a:solidFill>
                          <a:latin typeface="Arial" panose="020B0604020202020204" pitchFamily="34" charset="0"/>
                          <a:ea typeface="宋体" panose="02010600030101010101" pitchFamily="2" charset="-122"/>
                          <a:sym typeface="+mn-ea"/>
                        </a:rPr>
                        <a:t>……</a:t>
                      </a:r>
                      <a:endParaRPr lang="en-US" altLang="en-US" sz="1600" b="0">
                        <a:solidFill>
                          <a:srgbClr val="000000"/>
                        </a:solidFill>
                        <a:latin typeface="宋体" panose="02010600030101010101" pitchFamily="2" charset="-122"/>
                      </a:endParaRPr>
                    </a:p>
                  </a:txBody>
                  <a:tcPr marL="12700" marR="12700" marT="1270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cap="flat">
                      <a:noFill/>
                    </a:lnT>
                    <a:lnB cap="flat">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6" name="表格 15"/>
          <p:cNvGraphicFramePr/>
          <p:nvPr/>
        </p:nvGraphicFramePr>
        <p:xfrm>
          <a:off x="767715" y="5611495"/>
          <a:ext cx="5761355" cy="842010"/>
        </p:xfrm>
        <a:graphic>
          <a:graphicData uri="http://schemas.openxmlformats.org/drawingml/2006/table">
            <a:tbl>
              <a:tblPr firstRow="1" bandRow="1">
                <a:tableStyleId>{5C22544A-7EE6-4342-B048-85BDC9FD1C3A}</a:tableStyleId>
              </a:tblPr>
              <a:tblGrid>
                <a:gridCol w="2084070">
                  <a:extLst>
                    <a:ext uri="{9D8B030D-6E8A-4147-A177-3AD203B41FA5}">
                      <a16:colId xmlns:a16="http://schemas.microsoft.com/office/drawing/2014/main" val="20000"/>
                    </a:ext>
                  </a:extLst>
                </a:gridCol>
                <a:gridCol w="1811655">
                  <a:extLst>
                    <a:ext uri="{9D8B030D-6E8A-4147-A177-3AD203B41FA5}">
                      <a16:colId xmlns:a16="http://schemas.microsoft.com/office/drawing/2014/main" val="20001"/>
                    </a:ext>
                  </a:extLst>
                </a:gridCol>
                <a:gridCol w="1865630">
                  <a:extLst>
                    <a:ext uri="{9D8B030D-6E8A-4147-A177-3AD203B41FA5}">
                      <a16:colId xmlns:a16="http://schemas.microsoft.com/office/drawing/2014/main" val="20002"/>
                    </a:ext>
                  </a:extLst>
                </a:gridCol>
              </a:tblGrid>
              <a:tr h="302260">
                <a:tc>
                  <a:txBody>
                    <a:bodyPr/>
                    <a:lstStyle/>
                    <a:p>
                      <a:pPr indent="0">
                        <a:buNone/>
                      </a:pPr>
                      <a:r>
                        <a:rPr lang="zh-CN" sz="1600" b="0">
                          <a:solidFill>
                            <a:srgbClr val="000000"/>
                          </a:solidFill>
                          <a:latin typeface="Arial" panose="020B0604020202020204" pitchFamily="34" charset="0"/>
                          <a:ea typeface="宋体" panose="02010600030101010101" pitchFamily="2" charset="-122"/>
                        </a:rPr>
                        <a:t>四、成本费用及增值税</a:t>
                      </a:r>
                      <a:endParaRPr lang="zh-CN" altLang="en-US" sz="1600" b="0">
                        <a:solidFill>
                          <a:srgbClr val="000000"/>
                        </a:solidFill>
                        <a:latin typeface="Arial" panose="020B0604020202020204" pitchFamily="34" charset="0"/>
                        <a:ea typeface="宋体" panose="02010600030101010101" pitchFamily="2" charset="-122"/>
                      </a:endParaRPr>
                    </a:p>
                  </a:txBody>
                  <a:tcPr marL="12700" marR="12700" marT="12700" anchor="ctr">
                    <a:lnL>
                      <a:noFill/>
                    </a:lnL>
                    <a:lnR w="12700" cap="flat" cmpd="sng">
                      <a:solidFill>
                        <a:srgbClr val="000000"/>
                      </a:solidFill>
                      <a:prstDash val="solid"/>
                      <a:headEnd type="none" w="med" len="med"/>
                      <a:tailEnd type="none" w="med" len="med"/>
                    </a:lnR>
                    <a:lnT cap="flat">
                      <a:noFill/>
                    </a:lnT>
                    <a:lnB cap="flat">
                      <a:noFill/>
                    </a:lnB>
                    <a:lnTlToBr>
                      <a:noFill/>
                    </a:lnTlToBr>
                    <a:lnBlToTr>
                      <a:noFill/>
                    </a:lnBlToTr>
                    <a:solidFill>
                      <a:srgbClr val="FDE11C"/>
                    </a:solidFill>
                  </a:tcPr>
                </a:tc>
                <a:tc>
                  <a:txBody>
                    <a:bodyPr/>
                    <a:lstStyle/>
                    <a:p>
                      <a:pPr indent="0" algn="ctr">
                        <a:buNone/>
                      </a:pPr>
                      <a:r>
                        <a:rPr lang="en-US" sz="1600" b="0">
                          <a:solidFill>
                            <a:srgbClr val="000000"/>
                          </a:solidFill>
                          <a:latin typeface="宋体" panose="02010600030101010101" pitchFamily="2" charset="-122"/>
                        </a:rPr>
                        <a:t>—</a:t>
                      </a:r>
                      <a:endParaRPr lang="en-US" altLang="en-US" sz="1600" b="0">
                        <a:solidFill>
                          <a:srgbClr val="000000"/>
                        </a:solidFill>
                        <a:latin typeface="宋体" panose="02010600030101010101" pitchFamily="2" charset="-122"/>
                      </a:endParaRPr>
                    </a:p>
                  </a:txBody>
                  <a:tcPr marL="12700" marR="12700" marT="1270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cap="flat">
                      <a:noFill/>
                    </a:lnT>
                    <a:lnB cap="flat">
                      <a:noFill/>
                    </a:lnB>
                    <a:lnTlToBr>
                      <a:noFill/>
                    </a:lnTlToBr>
                    <a:lnBlToTr>
                      <a:noFill/>
                    </a:lnBlToTr>
                    <a:noFill/>
                  </a:tcPr>
                </a:tc>
                <a:tc>
                  <a:txBody>
                    <a:bodyPr/>
                    <a:lstStyle/>
                    <a:p>
                      <a:pPr indent="0" algn="ctr">
                        <a:buNone/>
                      </a:pPr>
                      <a:r>
                        <a:rPr lang="en-US" sz="1600" b="0">
                          <a:solidFill>
                            <a:srgbClr val="000000"/>
                          </a:solidFill>
                          <a:latin typeface="宋体" panose="02010600030101010101" pitchFamily="2" charset="-122"/>
                        </a:rPr>
                        <a:t>—</a:t>
                      </a:r>
                      <a:endParaRPr lang="en-US" altLang="en-US" sz="1600" b="0">
                        <a:solidFill>
                          <a:srgbClr val="000000"/>
                        </a:solidFill>
                        <a:latin typeface="宋体" panose="02010600030101010101" pitchFamily="2" charset="-122"/>
                      </a:endParaRPr>
                    </a:p>
                  </a:txBody>
                  <a:tcPr marL="12700" marR="12700" marT="1270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cap="flat">
                      <a:noFill/>
                    </a:lnT>
                    <a:lnB cap="flat">
                      <a:noFill/>
                    </a:lnB>
                    <a:lnTlToBr>
                      <a:noFill/>
                    </a:lnTlToBr>
                    <a:lnBlToTr>
                      <a:noFill/>
                    </a:lnBlToTr>
                    <a:noFill/>
                  </a:tcPr>
                </a:tc>
                <a:extLst>
                  <a:ext uri="{0D108BD9-81ED-4DB2-BD59-A6C34878D82A}">
                    <a16:rowId xmlns:a16="http://schemas.microsoft.com/office/drawing/2014/main" val="10000"/>
                  </a:ext>
                </a:extLst>
              </a:tr>
              <a:tr h="539750">
                <a:tc>
                  <a:txBody>
                    <a:bodyPr/>
                    <a:lstStyle/>
                    <a:p>
                      <a:pPr indent="0">
                        <a:buNone/>
                      </a:pPr>
                      <a:r>
                        <a:rPr lang="en-US" altLang="zh-CN" sz="1600" b="0">
                          <a:solidFill>
                            <a:srgbClr val="000000"/>
                          </a:solidFill>
                          <a:latin typeface="Arial" panose="020B0604020202020204" pitchFamily="34" charset="0"/>
                          <a:ea typeface="宋体" panose="02010600030101010101" pitchFamily="2" charset="-122"/>
                        </a:rPr>
                        <a:t>    ……</a:t>
                      </a:r>
                      <a:endParaRPr lang="zh-CN" altLang="en-US" sz="1600" b="0">
                        <a:solidFill>
                          <a:srgbClr val="000000"/>
                        </a:solidFill>
                        <a:latin typeface="Arial" panose="020B0604020202020204" pitchFamily="34" charset="0"/>
                        <a:ea typeface="宋体" panose="02010600030101010101" pitchFamily="2" charset="-122"/>
                      </a:endParaRPr>
                    </a:p>
                  </a:txBody>
                  <a:tcPr marL="12700" marR="12700" marT="12700" anchor="ctr">
                    <a:lnL>
                      <a:noFill/>
                    </a:lnL>
                    <a:lnR w="12700" cap="flat" cmpd="sng">
                      <a:solidFill>
                        <a:srgbClr val="000000"/>
                      </a:solidFill>
                      <a:prstDash val="solid"/>
                      <a:headEnd type="none" w="med" len="med"/>
                      <a:tailEnd type="none" w="med" len="med"/>
                    </a:lnR>
                    <a:lnT cap="flat">
                      <a:noFill/>
                    </a:lnT>
                    <a:lnB cap="flat">
                      <a:noFill/>
                    </a:lnB>
                    <a:lnTlToBr>
                      <a:noFill/>
                    </a:lnTlToBr>
                    <a:lnBlToTr>
                      <a:noFill/>
                    </a:lnBlToTr>
                    <a:noFill/>
                  </a:tcPr>
                </a:tc>
                <a:tc>
                  <a:txBody>
                    <a:bodyPr/>
                    <a:lstStyle/>
                    <a:p>
                      <a:pPr indent="0" algn="ctr">
                        <a:buNone/>
                      </a:pPr>
                      <a:r>
                        <a:rPr lang="zh-CN" sz="1600" b="0">
                          <a:solidFill>
                            <a:srgbClr val="000000"/>
                          </a:solidFill>
                          <a:latin typeface="Arial" panose="020B0604020202020204" pitchFamily="34" charset="0"/>
                          <a:ea typeface="宋体" panose="02010600030101010101" pitchFamily="2" charset="-122"/>
                        </a:rPr>
                        <a:t>千元</a:t>
                      </a:r>
                      <a:endParaRPr lang="zh-CN" altLang="en-US" sz="1600" b="0">
                        <a:solidFill>
                          <a:srgbClr val="000000"/>
                        </a:solidFill>
                        <a:latin typeface="Arial" panose="020B0604020202020204" pitchFamily="34" charset="0"/>
                        <a:ea typeface="宋体" panose="02010600030101010101" pitchFamily="2" charset="-122"/>
                      </a:endParaRPr>
                    </a:p>
                  </a:txBody>
                  <a:tcPr marL="12700" marR="12700" marT="1270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cap="flat">
                      <a:noFill/>
                    </a:lnT>
                    <a:lnB cap="flat">
                      <a:noFill/>
                    </a:lnB>
                    <a:lnTlToBr>
                      <a:noFill/>
                    </a:lnTlToBr>
                    <a:lnBlToTr>
                      <a:noFill/>
                    </a:lnBlToTr>
                    <a:noFill/>
                  </a:tcPr>
                </a:tc>
                <a:tc>
                  <a:txBody>
                    <a:bodyPr/>
                    <a:lstStyle/>
                    <a:p>
                      <a:pPr indent="0" algn="ctr">
                        <a:buNone/>
                      </a:pPr>
                      <a:r>
                        <a:rPr lang="en-US" altLang="zh-CN" sz="1600">
                          <a:solidFill>
                            <a:srgbClr val="000000"/>
                          </a:solidFill>
                          <a:latin typeface="Arial" panose="020B0604020202020204" pitchFamily="34" charset="0"/>
                          <a:ea typeface="宋体" panose="02010600030101010101" pitchFamily="2" charset="-122"/>
                          <a:sym typeface="+mn-ea"/>
                        </a:rPr>
                        <a:t>……</a:t>
                      </a:r>
                      <a:endParaRPr lang="en-US" altLang="en-US" sz="1600" b="0">
                        <a:solidFill>
                          <a:srgbClr val="000000"/>
                        </a:solidFill>
                        <a:latin typeface="宋体" panose="02010600030101010101" pitchFamily="2" charset="-122"/>
                      </a:endParaRPr>
                    </a:p>
                  </a:txBody>
                  <a:tcPr marL="12700" marR="12700" marT="1270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cap="flat">
                      <a:noFill/>
                    </a:lnT>
                    <a:lnB cap="flat">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1" name="右箭头 20"/>
          <p:cNvSpPr/>
          <p:nvPr/>
        </p:nvSpPr>
        <p:spPr>
          <a:xfrm rot="5400000">
            <a:off x="8082915" y="4068445"/>
            <a:ext cx="372745" cy="313690"/>
          </a:xfrm>
          <a:prstGeom prst="rightArrow">
            <a:avLst/>
          </a:prstGeom>
          <a:solidFill>
            <a:srgbClr val="FE9B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右箭头 21"/>
          <p:cNvSpPr/>
          <p:nvPr/>
        </p:nvSpPr>
        <p:spPr>
          <a:xfrm>
            <a:off x="2890520" y="5087620"/>
            <a:ext cx="3677920" cy="313690"/>
          </a:xfrm>
          <a:prstGeom prst="rightArrow">
            <a:avLst/>
          </a:prstGeom>
          <a:solidFill>
            <a:srgbClr val="FE9B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文本框 22"/>
          <p:cNvSpPr txBox="1"/>
          <p:nvPr/>
        </p:nvSpPr>
        <p:spPr>
          <a:xfrm>
            <a:off x="6529070" y="4364990"/>
            <a:ext cx="5484495" cy="2306955"/>
          </a:xfrm>
          <a:prstGeom prst="rect">
            <a:avLst/>
          </a:prstGeom>
          <a:solidFill>
            <a:schemeClr val="bg1">
              <a:lumMod val="85000"/>
            </a:schemeClr>
          </a:solidFill>
        </p:spPr>
        <p:txBody>
          <a:bodyPr wrap="square" rtlCol="0">
            <a:spAutoFit/>
          </a:bodyPr>
          <a:lstStyle/>
          <a:p>
            <a:r>
              <a:rPr lang="zh-CN" altLang="en-US" b="1">
                <a:solidFill>
                  <a:srgbClr val="C00000"/>
                </a:solidFill>
              </a:rPr>
              <a:t>填报第一步：</a:t>
            </a:r>
          </a:p>
          <a:p>
            <a:r>
              <a:rPr lang="zh-CN" altLang="en-US" b="1"/>
              <a:t>请调查单位先勾选执行的财务报表格式：</a:t>
            </a:r>
            <a:r>
              <a:rPr lang="zh-CN" altLang="en-US" b="1">
                <a:solidFill>
                  <a:srgbClr val="C00000"/>
                </a:solidFill>
                <a:sym typeface="+mn-ea"/>
              </a:rPr>
              <a:t>《一般企业财务报表格式》</a:t>
            </a:r>
            <a:r>
              <a:rPr lang="zh-CN" altLang="en-US" b="1">
                <a:sym typeface="+mn-ea"/>
              </a:rPr>
              <a:t>或</a:t>
            </a:r>
            <a:r>
              <a:rPr lang="zh-CN" altLang="en-US" b="1">
                <a:solidFill>
                  <a:srgbClr val="C00000"/>
                </a:solidFill>
                <a:sym typeface="+mn-ea"/>
              </a:rPr>
              <a:t>《金融企业财务报表格式》</a:t>
            </a:r>
            <a:r>
              <a:rPr lang="zh-CN" altLang="en-US" b="1">
                <a:sym typeface="+mn-ea"/>
              </a:rPr>
              <a:t>。</a:t>
            </a:r>
            <a:endParaRPr lang="zh-CN" altLang="en-US" b="1"/>
          </a:p>
          <a:p>
            <a:endParaRPr lang="zh-CN" altLang="en-US" b="1"/>
          </a:p>
          <a:p>
            <a:pPr algn="just"/>
            <a:r>
              <a:rPr lang="zh-CN" altLang="en-US" b="1"/>
              <a:t>标注</a:t>
            </a:r>
            <a:r>
              <a:rPr lang="zh-CN" altLang="en-US" b="1">
                <a:solidFill>
                  <a:srgbClr val="C00000"/>
                </a:solidFill>
              </a:rPr>
              <a:t>“*”</a:t>
            </a:r>
            <a:r>
              <a:rPr lang="zh-CN" altLang="en-US" b="1"/>
              <a:t>的指标由执行</a:t>
            </a:r>
            <a:r>
              <a:rPr lang="zh-CN" altLang="en-US" b="1">
                <a:solidFill>
                  <a:srgbClr val="C00000"/>
                </a:solidFill>
              </a:rPr>
              <a:t>《一般企业财务报表格式》</a:t>
            </a:r>
            <a:r>
              <a:rPr lang="zh-CN" altLang="en-US" b="1"/>
              <a:t>的单位填报，</a:t>
            </a:r>
          </a:p>
          <a:p>
            <a:pPr algn="just"/>
            <a:r>
              <a:rPr lang="zh-CN" altLang="en-US" b="1"/>
              <a:t>标注</a:t>
            </a:r>
            <a:r>
              <a:rPr lang="zh-CN" altLang="en-US" b="1">
                <a:solidFill>
                  <a:srgbClr val="C00000"/>
                </a:solidFill>
              </a:rPr>
              <a:t>“**”</a:t>
            </a:r>
            <a:r>
              <a:rPr lang="zh-CN" altLang="en-US" b="1"/>
              <a:t>的指标由执行</a:t>
            </a:r>
            <a:r>
              <a:rPr lang="zh-CN" altLang="en-US" b="1">
                <a:solidFill>
                  <a:srgbClr val="C00000"/>
                </a:solidFill>
              </a:rPr>
              <a:t>《金融企业财务报表格式》</a:t>
            </a:r>
            <a:r>
              <a:rPr lang="zh-CN" altLang="en-US" b="1"/>
              <a:t>的单位填报。</a:t>
            </a:r>
          </a:p>
        </p:txBody>
      </p:sp>
      <p:sp>
        <p:nvSpPr>
          <p:cNvPr id="4" name="矩形 3"/>
          <p:cNvSpPr/>
          <p:nvPr/>
        </p:nvSpPr>
        <p:spPr>
          <a:xfrm>
            <a:off x="176530" y="3499485"/>
            <a:ext cx="479425" cy="583565"/>
          </a:xfrm>
          <a:prstGeom prst="rect">
            <a:avLst/>
          </a:prstGeom>
          <a:noFill/>
          <a:ln>
            <a:noFill/>
          </a:ln>
        </p:spPr>
        <p:txBody>
          <a:bodyPr wrap="square" rtlCol="0" anchor="t">
            <a:spAutoFit/>
          </a:bodyPr>
          <a:lstStyle/>
          <a:p>
            <a:pPr algn="ctr"/>
            <a:r>
              <a:rPr lang="en-US" altLang="zh-CN" sz="3200" b="1">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latin typeface="Calibri" panose="020F0502020204030204" charset="0"/>
                <a:ea typeface="Calibri" panose="020F0502020204030204" charset="0"/>
              </a:rPr>
              <a:t>①</a:t>
            </a:r>
          </a:p>
        </p:txBody>
      </p:sp>
      <p:sp>
        <p:nvSpPr>
          <p:cNvPr id="5" name="矩形 4"/>
          <p:cNvSpPr/>
          <p:nvPr/>
        </p:nvSpPr>
        <p:spPr>
          <a:xfrm>
            <a:off x="191770" y="4039235"/>
            <a:ext cx="479425" cy="583565"/>
          </a:xfrm>
          <a:prstGeom prst="rect">
            <a:avLst/>
          </a:prstGeom>
          <a:noFill/>
          <a:ln>
            <a:noFill/>
          </a:ln>
        </p:spPr>
        <p:txBody>
          <a:bodyPr wrap="square" rtlCol="0" anchor="t">
            <a:spAutoFit/>
          </a:bodyPr>
          <a:lstStyle/>
          <a:p>
            <a:pPr algn="ctr"/>
            <a:r>
              <a:rPr lang="en-US" altLang="zh-CN" sz="3200" b="1">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latin typeface="Calibri" panose="020F0502020204030204" charset="0"/>
                <a:ea typeface="Calibri" panose="020F0502020204030204" charset="0"/>
              </a:rPr>
              <a:t>②</a:t>
            </a:r>
          </a:p>
        </p:txBody>
      </p:sp>
      <p:sp>
        <p:nvSpPr>
          <p:cNvPr id="6" name="矩形 5"/>
          <p:cNvSpPr/>
          <p:nvPr/>
        </p:nvSpPr>
        <p:spPr>
          <a:xfrm>
            <a:off x="191770" y="4952365"/>
            <a:ext cx="479425" cy="583565"/>
          </a:xfrm>
          <a:prstGeom prst="rect">
            <a:avLst/>
          </a:prstGeom>
          <a:noFill/>
          <a:ln>
            <a:noFill/>
          </a:ln>
        </p:spPr>
        <p:txBody>
          <a:bodyPr wrap="square" rtlCol="0" anchor="t">
            <a:spAutoFit/>
          </a:bodyPr>
          <a:lstStyle/>
          <a:p>
            <a:pPr algn="ctr"/>
            <a:r>
              <a:rPr lang="en-US" altLang="zh-CN" sz="3200" b="1">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latin typeface="Calibri" panose="020F0502020204030204" charset="0"/>
                <a:ea typeface="Calibri" panose="020F0502020204030204" charset="0"/>
              </a:rPr>
              <a:t>③</a:t>
            </a:r>
          </a:p>
        </p:txBody>
      </p:sp>
      <p:sp>
        <p:nvSpPr>
          <p:cNvPr id="9" name="矩形 8"/>
          <p:cNvSpPr/>
          <p:nvPr/>
        </p:nvSpPr>
        <p:spPr>
          <a:xfrm>
            <a:off x="176530" y="5445125"/>
            <a:ext cx="479425" cy="706755"/>
          </a:xfrm>
          <a:prstGeom prst="rect">
            <a:avLst/>
          </a:prstGeom>
          <a:noFill/>
          <a:ln>
            <a:noFill/>
          </a:ln>
        </p:spPr>
        <p:txBody>
          <a:bodyPr wrap="square" rtlCol="0" anchor="t">
            <a:spAutoFit/>
          </a:bodyPr>
          <a:lstStyle/>
          <a:p>
            <a:pPr algn="ctr"/>
            <a:r>
              <a:rPr lang="en-US" altLang="zh-CN" sz="4000" b="1">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cs typeface="Times New Roman" panose="02020603050405020304" pitchFamily="18" charset="0"/>
                <a:sym typeface="Wingdings" panose="05000000000000000000" charset="0"/>
              </a:rPr>
              <a:t></a:t>
            </a:r>
          </a:p>
        </p:txBody>
      </p:sp>
      <p:sp>
        <p:nvSpPr>
          <p:cNvPr id="17" name="灯片编号占位符 16"/>
          <p:cNvSpPr>
            <a:spLocks noGrp="1"/>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t>39</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9" name="图片 17"/>
          <p:cNvPicPr>
            <a:picLocks noChangeAspect="1"/>
          </p:cNvPicPr>
          <p:nvPr/>
        </p:nvPicPr>
        <p:blipFill>
          <a:blip r:embed="rId2"/>
          <a:stretch>
            <a:fillRect/>
          </a:stretch>
        </p:blipFill>
        <p:spPr>
          <a:xfrm>
            <a:off x="8610600" y="0"/>
            <a:ext cx="3581400" cy="1006475"/>
          </a:xfrm>
          <a:prstGeom prst="rect">
            <a:avLst/>
          </a:prstGeom>
          <a:noFill/>
          <a:ln w="9525">
            <a:noFill/>
          </a:ln>
        </p:spPr>
      </p:pic>
      <p:sp>
        <p:nvSpPr>
          <p:cNvPr id="25" name="矩形 24"/>
          <p:cNvSpPr/>
          <p:nvPr/>
        </p:nvSpPr>
        <p:spPr>
          <a:xfrm>
            <a:off x="0" y="6724650"/>
            <a:ext cx="12192000" cy="133350"/>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pic>
        <p:nvPicPr>
          <p:cNvPr id="7" name="图片 6" descr="五经普LOGO透明底（长）"/>
          <p:cNvPicPr>
            <a:picLocks noChangeAspect="1"/>
          </p:cNvPicPr>
          <p:nvPr/>
        </p:nvPicPr>
        <p:blipFill>
          <a:blip r:embed="rId3" cstate="print"/>
          <a:srcRect r="77058"/>
          <a:stretch>
            <a:fillRect/>
          </a:stretch>
        </p:blipFill>
        <p:spPr>
          <a:xfrm>
            <a:off x="-76200" y="-225425"/>
            <a:ext cx="847725" cy="1155065"/>
          </a:xfrm>
          <a:prstGeom prst="rect">
            <a:avLst/>
          </a:prstGeom>
        </p:spPr>
      </p:pic>
      <p:cxnSp>
        <p:nvCxnSpPr>
          <p:cNvPr id="8" name="直接连接符 7"/>
          <p:cNvCxnSpPr/>
          <p:nvPr/>
        </p:nvCxnSpPr>
        <p:spPr>
          <a:xfrm>
            <a:off x="0" y="696913"/>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sp>
        <p:nvSpPr>
          <p:cNvPr id="6" name="灯片编号占位符 5"/>
          <p:cNvSpPr>
            <a:spLocks noGrp="1"/>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t>4</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31" name="圆角矩形 144">
            <a:extLst>
              <a:ext uri="{FF2B5EF4-FFF2-40B4-BE49-F238E27FC236}">
                <a16:creationId xmlns:a16="http://schemas.microsoft.com/office/drawing/2014/main" id="{CAF0ABB7-88D1-6192-C14C-579435836DBB}"/>
              </a:ext>
            </a:extLst>
          </p:cNvPr>
          <p:cNvSpPr/>
          <p:nvPr/>
        </p:nvSpPr>
        <p:spPr>
          <a:xfrm>
            <a:off x="17987" y="873611"/>
            <a:ext cx="12144375" cy="462915"/>
          </a:xfrm>
          <a:prstGeom prst="roundRect">
            <a:avLst/>
          </a:prstGeom>
          <a:solidFill>
            <a:srgbClr val="256B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sz="2400" b="1" dirty="0">
                <a:solidFill>
                  <a:schemeClr val="bg1"/>
                </a:solidFill>
                <a:latin typeface="微软雅黑" panose="020B0503020204020204" pitchFamily="34" charset="-122"/>
                <a:ea typeface="微软雅黑" panose="020B0503020204020204" pitchFamily="34" charset="-122"/>
                <a:cs typeface="宋体" pitchFamily="2" charset="-122"/>
              </a:rPr>
              <a:t>重点提示</a:t>
            </a:r>
          </a:p>
        </p:txBody>
      </p:sp>
      <p:sp>
        <p:nvSpPr>
          <p:cNvPr id="32" name="圆角矩形 144">
            <a:extLst>
              <a:ext uri="{FF2B5EF4-FFF2-40B4-BE49-F238E27FC236}">
                <a16:creationId xmlns:a16="http://schemas.microsoft.com/office/drawing/2014/main" id="{AD695BD5-00AA-1FEA-0F06-889AD4113D0D}"/>
              </a:ext>
            </a:extLst>
          </p:cNvPr>
          <p:cNvSpPr/>
          <p:nvPr/>
        </p:nvSpPr>
        <p:spPr>
          <a:xfrm>
            <a:off x="771524" y="119063"/>
            <a:ext cx="11420475" cy="462915"/>
          </a:xfrm>
          <a:prstGeom prst="roundRect">
            <a:avLst/>
          </a:prstGeom>
          <a:solidFill>
            <a:srgbClr val="256B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en-US" altLang="zh-CN" sz="2400" b="1" dirty="0">
                <a:solidFill>
                  <a:schemeClr val="bg1"/>
                </a:solidFill>
                <a:latin typeface="微软雅黑" panose="020B0503020204020204" pitchFamily="34" charset="-122"/>
                <a:ea typeface="微软雅黑" panose="020B0503020204020204" pitchFamily="34" charset="-122"/>
                <a:cs typeface="宋体" pitchFamily="2" charset="-122"/>
              </a:rPr>
              <a:t>2023</a:t>
            </a:r>
            <a:r>
              <a:rPr lang="zh-CN" altLang="en-US" sz="2400" b="1" dirty="0">
                <a:solidFill>
                  <a:schemeClr val="bg1"/>
                </a:solidFill>
                <a:latin typeface="微软雅黑" panose="020B0503020204020204" pitchFamily="34" charset="-122"/>
                <a:ea typeface="微软雅黑" panose="020B0503020204020204" pitchFamily="34" charset="-122"/>
                <a:cs typeface="宋体" pitchFamily="2" charset="-122"/>
              </a:rPr>
              <a:t>年</a:t>
            </a:r>
            <a:r>
              <a:rPr lang="en-US" altLang="zh-CN" sz="2400" b="1" dirty="0">
                <a:solidFill>
                  <a:schemeClr val="bg1"/>
                </a:solidFill>
                <a:latin typeface="微软雅黑" panose="020B0503020204020204" pitchFamily="34" charset="-122"/>
                <a:ea typeface="微软雅黑" panose="020B0503020204020204" pitchFamily="34" charset="-122"/>
                <a:cs typeface="宋体" pitchFamily="2" charset="-122"/>
              </a:rPr>
              <a:t>12</a:t>
            </a:r>
            <a:r>
              <a:rPr lang="zh-CN" altLang="en-US" sz="2400" b="1" dirty="0">
                <a:solidFill>
                  <a:schemeClr val="bg1"/>
                </a:solidFill>
                <a:latin typeface="微软雅黑" panose="020B0503020204020204" pitchFamily="34" charset="-122"/>
                <a:ea typeface="微软雅黑" panose="020B0503020204020204" pitchFamily="34" charset="-122"/>
                <a:cs typeface="宋体" pitchFamily="2" charset="-122"/>
              </a:rPr>
              <a:t>月定报财务状况</a:t>
            </a:r>
          </a:p>
        </p:txBody>
      </p:sp>
      <p:sp>
        <p:nvSpPr>
          <p:cNvPr id="33" name="圆角矩形 144">
            <a:extLst>
              <a:ext uri="{FF2B5EF4-FFF2-40B4-BE49-F238E27FC236}">
                <a16:creationId xmlns:a16="http://schemas.microsoft.com/office/drawing/2014/main" id="{F012212F-334B-9E07-2993-ECA24D78FAFB}"/>
              </a:ext>
            </a:extLst>
          </p:cNvPr>
          <p:cNvSpPr/>
          <p:nvPr/>
        </p:nvSpPr>
        <p:spPr>
          <a:xfrm>
            <a:off x="-30273" y="1390986"/>
            <a:ext cx="1949809" cy="474345"/>
          </a:xfrm>
          <a:prstGeom prst="roundRect">
            <a:avLst/>
          </a:prstGeom>
          <a:solidFill>
            <a:srgbClr val="256BB0"/>
          </a:solidFill>
          <a:ln>
            <a:noFill/>
          </a:ln>
        </p:spPr>
        <p:style>
          <a:lnRef idx="2">
            <a:srgbClr val="256BB0">
              <a:shade val="50000"/>
            </a:srgbClr>
          </a:lnRef>
          <a:fillRef idx="1">
            <a:srgbClr val="256BB0"/>
          </a:fillRef>
          <a:effectRef idx="0">
            <a:srgbClr val="256BB0"/>
          </a:effectRef>
          <a:fontRef idx="minor">
            <a:sysClr val="window" lastClr="FFFFFF"/>
          </a:fontRef>
        </p:style>
        <p:txBody>
          <a:bodyPr rtlCol="0" anchor="ctr"/>
          <a:lstStyle/>
          <a:p>
            <a:pPr algn="l"/>
            <a:r>
              <a:rPr lang="zh-CN" altLang="en-US" sz="2400" b="1" dirty="0">
                <a:solidFill>
                  <a:sysClr val="window" lastClr="FFFFFF"/>
                </a:solidFill>
                <a:latin typeface="微软雅黑" panose="020B0503020204020204" pitchFamily="34" charset="-122"/>
                <a:ea typeface="微软雅黑" panose="020B0503020204020204" pitchFamily="34" charset="-122"/>
                <a:cs typeface="宋体" panose="02010600030101010101" pitchFamily="2" charset="-122"/>
              </a:rPr>
              <a:t>填报时间</a:t>
            </a:r>
          </a:p>
        </p:txBody>
      </p:sp>
      <p:sp>
        <p:nvSpPr>
          <p:cNvPr id="34" name="文本框 33">
            <a:extLst>
              <a:ext uri="{FF2B5EF4-FFF2-40B4-BE49-F238E27FC236}">
                <a16:creationId xmlns:a16="http://schemas.microsoft.com/office/drawing/2014/main" id="{0447C457-9A50-E330-6771-0AC918707123}"/>
              </a:ext>
            </a:extLst>
          </p:cNvPr>
          <p:cNvSpPr txBox="1"/>
          <p:nvPr/>
        </p:nvSpPr>
        <p:spPr>
          <a:xfrm>
            <a:off x="-1460" y="1849209"/>
            <a:ext cx="12192000" cy="707886"/>
          </a:xfrm>
          <a:prstGeom prst="rect">
            <a:avLst/>
          </a:prstGeom>
          <a:solidFill>
            <a:srgbClr val="E3CCCC"/>
          </a:solidFill>
          <a:ln>
            <a:no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2000" b="1" noProof="0" dirty="0">
                <a:ln>
                  <a:noFill/>
                </a:ln>
                <a:solidFill>
                  <a:srgbClr val="C00000"/>
                </a:solidFill>
                <a:effectLst/>
                <a:uLnTx/>
                <a:uFillTx/>
                <a:latin typeface="Arial" panose="020B0604020202020204" pitchFamily="34" charset="0"/>
                <a:ea typeface="微软雅黑" panose="020B0503020204020204" pitchFamily="34" charset="-122"/>
                <a:sym typeface="Wingdings" panose="05000000000000000000" charset="0"/>
              </a:rPr>
              <a:t></a:t>
            </a:r>
            <a:r>
              <a:rPr lang="zh-CN" altLang="en-US" sz="2000" b="1" dirty="0">
                <a:ln>
                  <a:noFill/>
                </a:ln>
                <a:solidFill>
                  <a:srgbClr val="181717"/>
                </a:solidFill>
                <a:effectLst/>
                <a:uLnTx/>
                <a:uFillTx/>
                <a:ea typeface="微软雅黑" panose="020B0503020204020204" pitchFamily="34" charset="-122"/>
              </a:rPr>
              <a:t> </a:t>
            </a:r>
            <a:r>
              <a:rPr lang="en-US" altLang="zh-CN" sz="2000" b="1" dirty="0">
                <a:ln>
                  <a:noFill/>
                </a:ln>
                <a:solidFill>
                  <a:srgbClr val="181717"/>
                </a:solidFill>
                <a:effectLst/>
                <a:uLnTx/>
                <a:uFillTx/>
                <a:ea typeface="微软雅黑" panose="020B0503020204020204" pitchFamily="34" charset="-122"/>
              </a:rPr>
              <a:t>2024</a:t>
            </a:r>
            <a:r>
              <a:rPr lang="zh-CN" altLang="en-US" sz="2000" b="1" dirty="0">
                <a:ln>
                  <a:noFill/>
                </a:ln>
                <a:solidFill>
                  <a:srgbClr val="181717"/>
                </a:solidFill>
                <a:effectLst/>
                <a:uLnTx/>
                <a:uFillTx/>
                <a:ea typeface="微软雅黑" panose="020B0503020204020204" pitchFamily="34" charset="-122"/>
              </a:rPr>
              <a:t>年</a:t>
            </a:r>
            <a:r>
              <a:rPr lang="en-US" altLang="zh-CN" sz="2000" b="1" dirty="0">
                <a:ln>
                  <a:noFill/>
                </a:ln>
                <a:solidFill>
                  <a:srgbClr val="181717"/>
                </a:solidFill>
                <a:effectLst/>
                <a:uLnTx/>
                <a:uFillTx/>
                <a:ea typeface="微软雅黑" panose="020B0503020204020204" pitchFamily="34" charset="-122"/>
              </a:rPr>
              <a:t>1</a:t>
            </a:r>
            <a:r>
              <a:rPr lang="zh-CN" altLang="en-US" sz="2000" b="1" dirty="0">
                <a:ln>
                  <a:noFill/>
                </a:ln>
                <a:solidFill>
                  <a:srgbClr val="181717"/>
                </a:solidFill>
                <a:effectLst/>
                <a:uLnTx/>
                <a:uFillTx/>
                <a:ea typeface="微软雅黑" panose="020B0503020204020204" pitchFamily="34" charset="-122"/>
              </a:rPr>
              <a:t>月</a:t>
            </a:r>
            <a:r>
              <a:rPr lang="en-US" altLang="zh-CN" sz="2000" b="1" dirty="0">
                <a:ln>
                  <a:noFill/>
                </a:ln>
                <a:solidFill>
                  <a:srgbClr val="181717"/>
                </a:solidFill>
                <a:effectLst/>
                <a:uLnTx/>
                <a:uFillTx/>
                <a:ea typeface="微软雅黑" panose="020B0503020204020204" pitchFamily="34" charset="-122"/>
              </a:rPr>
              <a:t>1</a:t>
            </a:r>
            <a:r>
              <a:rPr lang="zh-CN" altLang="en-US" sz="2000" b="1" dirty="0">
                <a:ln>
                  <a:noFill/>
                </a:ln>
                <a:solidFill>
                  <a:srgbClr val="181717"/>
                </a:solidFill>
                <a:effectLst/>
                <a:uLnTx/>
                <a:uFillTx/>
                <a:ea typeface="微软雅黑" panose="020B0503020204020204" pitchFamily="34" charset="-122"/>
              </a:rPr>
              <a:t>日开网，</a:t>
            </a:r>
            <a:r>
              <a:rPr lang="en-US" altLang="zh-CN" sz="2000" b="1" dirty="0">
                <a:ln>
                  <a:noFill/>
                </a:ln>
                <a:solidFill>
                  <a:srgbClr val="181717"/>
                </a:solidFill>
                <a:effectLst/>
                <a:uLnTx/>
                <a:uFillTx/>
                <a:ea typeface="微软雅黑" panose="020B0503020204020204" pitchFamily="34" charset="-122"/>
              </a:rPr>
              <a:t>2024</a:t>
            </a:r>
            <a:r>
              <a:rPr lang="zh-CN" altLang="en-US" sz="2000" b="1" dirty="0">
                <a:ln>
                  <a:noFill/>
                </a:ln>
                <a:solidFill>
                  <a:srgbClr val="181717"/>
                </a:solidFill>
                <a:effectLst/>
                <a:uLnTx/>
                <a:uFillTx/>
                <a:ea typeface="微软雅黑" panose="020B0503020204020204" pitchFamily="34" charset="-122"/>
              </a:rPr>
              <a:t>年</a:t>
            </a:r>
            <a:r>
              <a:rPr lang="en-US" altLang="zh-CN" sz="2000" b="1" dirty="0">
                <a:ln>
                  <a:noFill/>
                </a:ln>
                <a:solidFill>
                  <a:srgbClr val="181717"/>
                </a:solidFill>
                <a:effectLst/>
                <a:uLnTx/>
                <a:uFillTx/>
                <a:ea typeface="微软雅黑" panose="020B0503020204020204" pitchFamily="34" charset="-122"/>
              </a:rPr>
              <a:t>1</a:t>
            </a:r>
            <a:r>
              <a:rPr lang="zh-CN" altLang="en-US" sz="2000" b="1" dirty="0">
                <a:ln>
                  <a:noFill/>
                </a:ln>
                <a:solidFill>
                  <a:srgbClr val="181717"/>
                </a:solidFill>
                <a:effectLst/>
                <a:uLnTx/>
                <a:uFillTx/>
                <a:ea typeface="微软雅黑" panose="020B0503020204020204" pitchFamily="34" charset="-122"/>
              </a:rPr>
              <a:t>月</a:t>
            </a:r>
            <a:r>
              <a:rPr lang="en-US" altLang="zh-CN" sz="2000" b="1" dirty="0">
                <a:ln>
                  <a:noFill/>
                </a:ln>
                <a:solidFill>
                  <a:srgbClr val="181717"/>
                </a:solidFill>
                <a:effectLst/>
                <a:uLnTx/>
                <a:uFillTx/>
                <a:ea typeface="微软雅黑" panose="020B0503020204020204" pitchFamily="34" charset="-122"/>
              </a:rPr>
              <a:t>18</a:t>
            </a:r>
            <a:r>
              <a:rPr lang="zh-CN" altLang="en-US" sz="2000" b="1" dirty="0">
                <a:ln>
                  <a:noFill/>
                </a:ln>
                <a:solidFill>
                  <a:srgbClr val="181717"/>
                </a:solidFill>
                <a:effectLst/>
                <a:uLnTx/>
                <a:uFillTx/>
                <a:ea typeface="微软雅黑" panose="020B0503020204020204" pitchFamily="34" charset="-122"/>
              </a:rPr>
              <a:t>日</a:t>
            </a:r>
            <a:r>
              <a:rPr lang="en-US" altLang="zh-CN" sz="2000" b="1" dirty="0">
                <a:ln>
                  <a:noFill/>
                </a:ln>
                <a:solidFill>
                  <a:srgbClr val="181717"/>
                </a:solidFill>
                <a:effectLst/>
                <a:uLnTx/>
                <a:uFillTx/>
                <a:ea typeface="微软雅黑" panose="020B0503020204020204" pitchFamily="34" charset="-122"/>
              </a:rPr>
              <a:t>18</a:t>
            </a:r>
            <a:r>
              <a:rPr lang="zh-CN" altLang="en-US" sz="2000" b="1" dirty="0">
                <a:ln>
                  <a:noFill/>
                </a:ln>
                <a:solidFill>
                  <a:srgbClr val="181717"/>
                </a:solidFill>
                <a:effectLst/>
                <a:uLnTx/>
                <a:uFillTx/>
                <a:ea typeface="微软雅黑" panose="020B0503020204020204" pitchFamily="34" charset="-122"/>
              </a:rPr>
              <a:t>时前完成第</a:t>
            </a:r>
            <a:r>
              <a:rPr lang="en-US" altLang="zh-CN" sz="2000" b="1" dirty="0">
                <a:ln>
                  <a:noFill/>
                </a:ln>
                <a:solidFill>
                  <a:srgbClr val="181717"/>
                </a:solidFill>
                <a:effectLst/>
                <a:uLnTx/>
                <a:uFillTx/>
                <a:ea typeface="微软雅黑" panose="020B0503020204020204" pitchFamily="34" charset="-122"/>
              </a:rPr>
              <a:t>1</a:t>
            </a:r>
            <a:r>
              <a:rPr lang="zh-CN" altLang="en-US" sz="2000" b="1" dirty="0">
                <a:ln>
                  <a:noFill/>
                </a:ln>
                <a:solidFill>
                  <a:srgbClr val="181717"/>
                </a:solidFill>
                <a:effectLst/>
                <a:uLnTx/>
                <a:uFillTx/>
                <a:ea typeface="微软雅黑" panose="020B0503020204020204" pitchFamily="34" charset="-122"/>
              </a:rPr>
              <a:t>次填报。</a:t>
            </a:r>
          </a:p>
          <a:p>
            <a:pPr fontAlgn="auto">
              <a:spcBef>
                <a:spcPts val="0"/>
              </a:spcBef>
              <a:spcAft>
                <a:spcPts val="0"/>
              </a:spcAft>
              <a:defRPr/>
            </a:pPr>
            <a:r>
              <a:rPr lang="zh-CN" altLang="en-US" sz="2000" b="1" noProof="0" dirty="0">
                <a:ln>
                  <a:noFill/>
                </a:ln>
                <a:solidFill>
                  <a:srgbClr val="C00000"/>
                </a:solidFill>
                <a:effectLst/>
                <a:uLnTx/>
                <a:uFillTx/>
                <a:latin typeface="Arial" panose="020B0604020202020204" pitchFamily="34" charset="0"/>
                <a:ea typeface="微软雅黑" panose="020B0503020204020204" pitchFamily="34" charset="-122"/>
                <a:sym typeface="Wingdings" panose="05000000000000000000" charset="0"/>
              </a:rPr>
              <a:t> </a:t>
            </a:r>
            <a:r>
              <a:rPr lang="en-US" altLang="zh-CN" sz="2000" b="1" dirty="0">
                <a:solidFill>
                  <a:srgbClr val="181717"/>
                </a:solidFill>
                <a:sym typeface="+mn-ea"/>
              </a:rPr>
              <a:t>2024</a:t>
            </a:r>
            <a:r>
              <a:rPr lang="zh-CN" altLang="en-US" sz="2000" b="1" dirty="0">
                <a:solidFill>
                  <a:srgbClr val="181717"/>
                </a:solidFill>
                <a:sym typeface="+mn-ea"/>
              </a:rPr>
              <a:t>年</a:t>
            </a:r>
            <a:r>
              <a:rPr lang="en-US" altLang="zh-CN" sz="2000" b="1" dirty="0">
                <a:solidFill>
                  <a:srgbClr val="181717"/>
                </a:solidFill>
                <a:sym typeface="+mn-ea"/>
              </a:rPr>
              <a:t>4</a:t>
            </a:r>
            <a:r>
              <a:rPr lang="zh-CN" altLang="en-US" sz="2000" b="1" dirty="0">
                <a:solidFill>
                  <a:srgbClr val="181717"/>
                </a:solidFill>
                <a:sym typeface="+mn-ea"/>
              </a:rPr>
              <a:t>月</a:t>
            </a:r>
            <a:r>
              <a:rPr lang="en-US" altLang="zh-CN" sz="2000" b="1" dirty="0">
                <a:solidFill>
                  <a:srgbClr val="181717"/>
                </a:solidFill>
                <a:sym typeface="+mn-ea"/>
              </a:rPr>
              <a:t>30</a:t>
            </a:r>
            <a:r>
              <a:rPr lang="zh-CN" altLang="en-US" sz="2000" b="1" dirty="0">
                <a:solidFill>
                  <a:srgbClr val="181717"/>
                </a:solidFill>
                <a:sym typeface="+mn-ea"/>
              </a:rPr>
              <a:t>日前根据最新审计结果修改完善。</a:t>
            </a:r>
            <a:endParaRPr lang="zh-CN" altLang="en-US" sz="2000" b="1" dirty="0">
              <a:solidFill>
                <a:srgbClr val="181717"/>
              </a:solidFill>
            </a:endParaRPr>
          </a:p>
        </p:txBody>
      </p:sp>
      <p:sp>
        <p:nvSpPr>
          <p:cNvPr id="37" name="圆角矩形 144">
            <a:extLst>
              <a:ext uri="{FF2B5EF4-FFF2-40B4-BE49-F238E27FC236}">
                <a16:creationId xmlns:a16="http://schemas.microsoft.com/office/drawing/2014/main" id="{26ED99D9-823B-6BA6-6B9C-36A97A326469}"/>
              </a:ext>
            </a:extLst>
          </p:cNvPr>
          <p:cNvSpPr/>
          <p:nvPr/>
        </p:nvSpPr>
        <p:spPr>
          <a:xfrm>
            <a:off x="-1460" y="2884954"/>
            <a:ext cx="1949809" cy="474345"/>
          </a:xfrm>
          <a:prstGeom prst="roundRect">
            <a:avLst/>
          </a:prstGeom>
          <a:solidFill>
            <a:srgbClr val="256BB0"/>
          </a:solidFill>
          <a:ln>
            <a:noFill/>
          </a:ln>
        </p:spPr>
        <p:style>
          <a:lnRef idx="2">
            <a:srgbClr val="256BB0">
              <a:shade val="50000"/>
            </a:srgbClr>
          </a:lnRef>
          <a:fillRef idx="1">
            <a:srgbClr val="256BB0"/>
          </a:fillRef>
          <a:effectRef idx="0">
            <a:srgbClr val="256BB0"/>
          </a:effectRef>
          <a:fontRef idx="minor">
            <a:sysClr val="window" lastClr="FFFFFF"/>
          </a:fontRef>
        </p:style>
        <p:txBody>
          <a:bodyPr rtlCol="0" anchor="ctr"/>
          <a:lstStyle/>
          <a:p>
            <a:pPr algn="l"/>
            <a:r>
              <a:rPr lang="zh-CN" altLang="en-US" sz="2400" b="1" dirty="0">
                <a:solidFill>
                  <a:sysClr val="window" lastClr="FFFFFF"/>
                </a:solidFill>
                <a:latin typeface="微软雅黑" panose="020B0503020204020204" pitchFamily="34" charset="-122"/>
                <a:ea typeface="微软雅黑" panose="020B0503020204020204" pitchFamily="34" charset="-122"/>
                <a:cs typeface="宋体" panose="02010600030101010101" pitchFamily="2" charset="-122"/>
              </a:rPr>
              <a:t>报表样式</a:t>
            </a:r>
          </a:p>
        </p:txBody>
      </p:sp>
      <p:sp>
        <p:nvSpPr>
          <p:cNvPr id="38" name="文本框 37">
            <a:extLst>
              <a:ext uri="{FF2B5EF4-FFF2-40B4-BE49-F238E27FC236}">
                <a16:creationId xmlns:a16="http://schemas.microsoft.com/office/drawing/2014/main" id="{952E0BC0-F7B6-E271-8E73-2C96FEDAC3A2}"/>
              </a:ext>
            </a:extLst>
          </p:cNvPr>
          <p:cNvSpPr txBox="1"/>
          <p:nvPr/>
        </p:nvSpPr>
        <p:spPr>
          <a:xfrm>
            <a:off x="0" y="3348943"/>
            <a:ext cx="12192000" cy="400110"/>
          </a:xfrm>
          <a:prstGeom prst="rect">
            <a:avLst/>
          </a:prstGeom>
          <a:solidFill>
            <a:srgbClr val="E3CCCC"/>
          </a:solidFill>
          <a:ln>
            <a:noFill/>
          </a:ln>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Wingdings" panose="05000000000000000000" pitchFamily="2" charset="2"/>
              <a:buChar char="u"/>
              <a:defRPr/>
            </a:pPr>
            <a:r>
              <a:rPr lang="zh-CN" altLang="en-US" sz="2000" b="1" dirty="0">
                <a:solidFill>
                  <a:srgbClr val="181717"/>
                </a:solidFill>
                <a:sym typeface="+mn-ea"/>
              </a:rPr>
              <a:t>12月月报表式与</a:t>
            </a:r>
            <a:r>
              <a:rPr lang="en-US" altLang="zh-CN" sz="2000" b="1" dirty="0">
                <a:solidFill>
                  <a:srgbClr val="181717"/>
                </a:solidFill>
                <a:sym typeface="+mn-ea"/>
              </a:rPr>
              <a:t>2022</a:t>
            </a:r>
            <a:r>
              <a:rPr lang="zh-CN" altLang="en-US" sz="2000" b="1" dirty="0">
                <a:solidFill>
                  <a:srgbClr val="181717"/>
                </a:solidFill>
                <a:sym typeface="+mn-ea"/>
              </a:rPr>
              <a:t>年年报表式相同。</a:t>
            </a:r>
            <a:endParaRPr lang="zh-CN" altLang="en-US" sz="2000" b="1" dirty="0">
              <a:solidFill>
                <a:srgbClr val="181717"/>
              </a:solidFill>
            </a:endParaRPr>
          </a:p>
        </p:txBody>
      </p:sp>
      <p:sp>
        <p:nvSpPr>
          <p:cNvPr id="39" name="圆角矩形 144">
            <a:extLst>
              <a:ext uri="{FF2B5EF4-FFF2-40B4-BE49-F238E27FC236}">
                <a16:creationId xmlns:a16="http://schemas.microsoft.com/office/drawing/2014/main" id="{8B7BD068-1924-C1D8-B07A-CE23E5A83566}"/>
              </a:ext>
            </a:extLst>
          </p:cNvPr>
          <p:cNvSpPr/>
          <p:nvPr/>
        </p:nvSpPr>
        <p:spPr>
          <a:xfrm>
            <a:off x="0" y="4096035"/>
            <a:ext cx="1949809" cy="474345"/>
          </a:xfrm>
          <a:prstGeom prst="roundRect">
            <a:avLst/>
          </a:prstGeom>
          <a:solidFill>
            <a:srgbClr val="256BB0"/>
          </a:solidFill>
          <a:ln>
            <a:noFill/>
          </a:ln>
        </p:spPr>
        <p:style>
          <a:lnRef idx="2">
            <a:srgbClr val="256BB0">
              <a:shade val="50000"/>
            </a:srgbClr>
          </a:lnRef>
          <a:fillRef idx="1">
            <a:srgbClr val="256BB0"/>
          </a:fillRef>
          <a:effectRef idx="0">
            <a:srgbClr val="256BB0"/>
          </a:effectRef>
          <a:fontRef idx="minor">
            <a:sysClr val="window" lastClr="FFFFFF"/>
          </a:fontRef>
        </p:style>
        <p:txBody>
          <a:bodyPr rtlCol="0" anchor="ctr"/>
          <a:lstStyle/>
          <a:p>
            <a:pPr algn="l"/>
            <a:r>
              <a:rPr lang="zh-CN" altLang="en-US" sz="2400" b="1" dirty="0">
                <a:latin typeface="微软雅黑" panose="020B0503020204020204" pitchFamily="34" charset="-122"/>
                <a:ea typeface="微软雅黑" panose="020B0503020204020204" pitchFamily="34" charset="-122"/>
                <a:cs typeface="宋体" panose="02010600030101010101" pitchFamily="2" charset="-122"/>
              </a:rPr>
              <a:t>注意事项</a:t>
            </a:r>
            <a:endParaRPr lang="zh-CN" altLang="en-US" sz="2400" b="1" dirty="0">
              <a:solidFill>
                <a:sysClr val="window" lastClr="FFFFFF"/>
              </a:solidFill>
              <a:latin typeface="微软雅黑" panose="020B0503020204020204" pitchFamily="34" charset="-122"/>
              <a:ea typeface="微软雅黑" panose="020B0503020204020204" pitchFamily="34" charset="-122"/>
              <a:cs typeface="宋体" panose="02010600030101010101" pitchFamily="2" charset="-122"/>
            </a:endParaRPr>
          </a:p>
        </p:txBody>
      </p:sp>
      <p:sp>
        <p:nvSpPr>
          <p:cNvPr id="40" name="文本框 39">
            <a:extLst>
              <a:ext uri="{FF2B5EF4-FFF2-40B4-BE49-F238E27FC236}">
                <a16:creationId xmlns:a16="http://schemas.microsoft.com/office/drawing/2014/main" id="{EE1E7218-D3E9-6249-8F68-1A58B62028B4}"/>
              </a:ext>
            </a:extLst>
          </p:cNvPr>
          <p:cNvSpPr txBox="1"/>
          <p:nvPr/>
        </p:nvSpPr>
        <p:spPr>
          <a:xfrm>
            <a:off x="-8261" y="4540901"/>
            <a:ext cx="12192000" cy="1323439"/>
          </a:xfrm>
          <a:prstGeom prst="rect">
            <a:avLst/>
          </a:prstGeom>
          <a:solidFill>
            <a:srgbClr val="E3CCCC"/>
          </a:solidFill>
          <a:ln>
            <a:noFill/>
          </a:ln>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Wingdings" panose="05000000000000000000" pitchFamily="2" charset="2"/>
              <a:buChar char="u"/>
              <a:defRPr/>
            </a:pPr>
            <a:r>
              <a:rPr lang="zh-CN" altLang="en-US" sz="2000" b="1" dirty="0">
                <a:solidFill>
                  <a:srgbClr val="181717"/>
                </a:solidFill>
                <a:sym typeface="+mn-ea"/>
              </a:rPr>
              <a:t>价值量的计量单位：千元</a:t>
            </a:r>
            <a:endParaRPr lang="en-US" altLang="zh-CN" sz="2000" b="1" dirty="0">
              <a:solidFill>
                <a:srgbClr val="181717"/>
              </a:solidFill>
              <a:sym typeface="+mn-ea"/>
            </a:endParaRPr>
          </a:p>
          <a:p>
            <a:pPr marL="342900" marR="0" lvl="0" indent="-342900" algn="l" defTabSz="914400" rtl="0" eaLnBrk="1" fontAlgn="auto" latinLnBrk="0" hangingPunct="1">
              <a:lnSpc>
                <a:spcPct val="100000"/>
              </a:lnSpc>
              <a:spcBef>
                <a:spcPts val="0"/>
              </a:spcBef>
              <a:spcAft>
                <a:spcPts val="0"/>
              </a:spcAft>
              <a:buClrTx/>
              <a:buSzTx/>
              <a:buFont typeface="Wingdings" panose="05000000000000000000" pitchFamily="2" charset="2"/>
              <a:buChar char="u"/>
              <a:defRPr/>
            </a:pPr>
            <a:r>
              <a:rPr lang="zh-CN" altLang="en-US" sz="2000" b="1" noProof="0" dirty="0">
                <a:ln>
                  <a:noFill/>
                </a:ln>
                <a:solidFill>
                  <a:srgbClr val="181717"/>
                </a:solidFill>
                <a:effectLst/>
                <a:uLnTx/>
                <a:uFillTx/>
                <a:latin typeface="Arial" panose="020B0604020202020204" pitchFamily="34" charset="0"/>
                <a:ea typeface="微软雅黑" panose="020B0503020204020204" pitchFamily="34" charset="-122"/>
                <a:sym typeface="Wingdings" panose="05000000000000000000" charset="0"/>
              </a:rPr>
              <a:t>财务表价值量指标均为累计数，注意不要误填成当月数。</a:t>
            </a:r>
            <a:endParaRPr lang="en-US" altLang="zh-CN" sz="2000" b="1" dirty="0">
              <a:solidFill>
                <a:srgbClr val="181717"/>
              </a:solidFill>
              <a:sym typeface="+mn-ea"/>
            </a:endParaRPr>
          </a:p>
          <a:p>
            <a:pPr marL="342900" marR="0" lvl="0" indent="-342900" algn="l" defTabSz="914400" rtl="0" eaLnBrk="1" fontAlgn="auto" latinLnBrk="0" hangingPunct="1">
              <a:lnSpc>
                <a:spcPct val="100000"/>
              </a:lnSpc>
              <a:spcBef>
                <a:spcPts val="0"/>
              </a:spcBef>
              <a:spcAft>
                <a:spcPts val="0"/>
              </a:spcAft>
              <a:buClrTx/>
              <a:buSzTx/>
              <a:buFont typeface="Wingdings" panose="05000000000000000000" pitchFamily="2" charset="2"/>
              <a:buChar char="u"/>
              <a:defRPr/>
            </a:pPr>
            <a:r>
              <a:rPr lang="zh-CN" altLang="en-US" sz="2000" b="1" dirty="0">
                <a:solidFill>
                  <a:srgbClr val="181717"/>
                </a:solidFill>
                <a:sym typeface="+mn-ea"/>
              </a:rPr>
              <a:t>上年同期数据不能完全带出需要手动填写。</a:t>
            </a:r>
            <a:endParaRPr lang="en-US" altLang="zh-CN" sz="2000" b="1" dirty="0">
              <a:solidFill>
                <a:srgbClr val="181717"/>
              </a:solidFill>
              <a:sym typeface="+mn-ea"/>
            </a:endParaRPr>
          </a:p>
          <a:p>
            <a:pPr marL="342900" marR="0" lvl="0" indent="-342900" algn="l" defTabSz="914400" rtl="0" eaLnBrk="1" fontAlgn="auto" latinLnBrk="0" hangingPunct="1">
              <a:lnSpc>
                <a:spcPct val="100000"/>
              </a:lnSpc>
              <a:spcBef>
                <a:spcPts val="0"/>
              </a:spcBef>
              <a:spcAft>
                <a:spcPts val="0"/>
              </a:spcAft>
              <a:buClrTx/>
              <a:buSzTx/>
              <a:buFont typeface="Wingdings" panose="05000000000000000000" pitchFamily="2" charset="2"/>
              <a:buChar char="u"/>
              <a:defRPr/>
            </a:pPr>
            <a:r>
              <a:rPr lang="zh-CN" altLang="en-US" sz="2000" b="1" dirty="0">
                <a:solidFill>
                  <a:srgbClr val="181717"/>
                </a:solidFill>
              </a:rPr>
              <a:t>上年同期数据需要更新为审计后数据。</a:t>
            </a:r>
          </a:p>
        </p:txBody>
      </p:sp>
    </p:spTree>
    <p:extLst>
      <p:ext uri="{BB962C8B-B14F-4D97-AF65-F5344CB8AC3E}">
        <p14:creationId xmlns:p14="http://schemas.microsoft.com/office/powerpoint/2010/main" val="2564296366"/>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9" name="图片 17"/>
          <p:cNvPicPr>
            <a:picLocks noChangeAspect="1"/>
          </p:cNvPicPr>
          <p:nvPr/>
        </p:nvPicPr>
        <p:blipFill>
          <a:blip r:embed="rId2"/>
          <a:stretch>
            <a:fillRect/>
          </a:stretch>
        </p:blipFill>
        <p:spPr>
          <a:xfrm>
            <a:off x="8610600" y="0"/>
            <a:ext cx="3581400" cy="1006475"/>
          </a:xfrm>
          <a:prstGeom prst="rect">
            <a:avLst/>
          </a:prstGeom>
          <a:noFill/>
          <a:ln w="9525">
            <a:noFill/>
          </a:ln>
        </p:spPr>
      </p:pic>
      <p:sp>
        <p:nvSpPr>
          <p:cNvPr id="25" name="矩形 24"/>
          <p:cNvSpPr/>
          <p:nvPr/>
        </p:nvSpPr>
        <p:spPr>
          <a:xfrm>
            <a:off x="0" y="6724650"/>
            <a:ext cx="12192000" cy="133350"/>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pic>
        <p:nvPicPr>
          <p:cNvPr id="7" name="图片 6" descr="五经普LOGO透明底（长）"/>
          <p:cNvPicPr>
            <a:picLocks noChangeAspect="1"/>
          </p:cNvPicPr>
          <p:nvPr/>
        </p:nvPicPr>
        <p:blipFill>
          <a:blip r:embed="rId3" cstate="print"/>
          <a:srcRect r="77058"/>
          <a:stretch>
            <a:fillRect/>
          </a:stretch>
        </p:blipFill>
        <p:spPr>
          <a:xfrm>
            <a:off x="-76200" y="-225425"/>
            <a:ext cx="847725" cy="1155065"/>
          </a:xfrm>
          <a:prstGeom prst="rect">
            <a:avLst/>
          </a:prstGeom>
        </p:spPr>
      </p:pic>
      <p:cxnSp>
        <p:nvCxnSpPr>
          <p:cNvPr id="8" name="直接连接符 7"/>
          <p:cNvCxnSpPr/>
          <p:nvPr/>
        </p:nvCxnSpPr>
        <p:spPr>
          <a:xfrm>
            <a:off x="0" y="696913"/>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sp>
        <p:nvSpPr>
          <p:cNvPr id="2" name="文本框 1"/>
          <p:cNvSpPr txBox="1"/>
          <p:nvPr/>
        </p:nvSpPr>
        <p:spPr>
          <a:xfrm>
            <a:off x="623570" y="1006475"/>
            <a:ext cx="5514975" cy="521970"/>
          </a:xfrm>
          <a:prstGeom prst="rect">
            <a:avLst/>
          </a:prstGeom>
          <a:noFill/>
        </p:spPr>
        <p:txBody>
          <a:bodyPr wrap="square" rtlCol="0">
            <a:spAutoFit/>
          </a:bodyPr>
          <a:lstStyle/>
          <a:p>
            <a:r>
              <a:rPr lang="zh-CN" sz="2800" b="1" dirty="0">
                <a:solidFill>
                  <a:srgbClr val="4B649F"/>
                </a:solidFill>
              </a:rPr>
              <a:t>两种报表格式损益项下指标区别：</a:t>
            </a:r>
          </a:p>
        </p:txBody>
      </p:sp>
      <p:sp>
        <p:nvSpPr>
          <p:cNvPr id="38" name="文本框 37"/>
          <p:cNvSpPr txBox="1"/>
          <p:nvPr/>
        </p:nvSpPr>
        <p:spPr>
          <a:xfrm>
            <a:off x="695960" y="2157095"/>
            <a:ext cx="4541520" cy="460375"/>
          </a:xfrm>
          <a:prstGeom prst="rect">
            <a:avLst/>
          </a:prstGeom>
          <a:solidFill>
            <a:schemeClr val="bg2">
              <a:lumMod val="25000"/>
            </a:schemeClr>
          </a:solidFill>
          <a:ln>
            <a:no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lang="en-US" altLang="zh-CN" sz="2400" dirty="0">
                <a:ln>
                  <a:solidFill>
                    <a:sysClr val="window" lastClr="FFFFFF"/>
                  </a:solidFill>
                </a:ln>
                <a:solidFill>
                  <a:sysClr val="window" lastClr="FFFFFF"/>
                </a:solidFill>
                <a:latin typeface="Arial" panose="020B0604020202020204" pitchFamily="34" charset="0"/>
                <a:ea typeface="微软雅黑" panose="020B0503020204020204" pitchFamily="34" charset="-122"/>
                <a:sym typeface="Arial" panose="020B0604020202020204" pitchFamily="34" charset="0"/>
              </a:rPr>
              <a:t>1.</a:t>
            </a:r>
            <a:r>
              <a:rPr lang="zh-CN" altLang="en-US" sz="2400" dirty="0">
                <a:ln>
                  <a:solidFill>
                    <a:sysClr val="window" lastClr="FFFFFF"/>
                  </a:solidFill>
                </a:ln>
                <a:solidFill>
                  <a:sysClr val="window" lastClr="FFFFFF"/>
                </a:solidFill>
                <a:latin typeface="Arial" panose="020B0604020202020204" pitchFamily="34" charset="0"/>
                <a:ea typeface="微软雅黑" panose="020B0503020204020204" pitchFamily="34" charset="-122"/>
                <a:sym typeface="Arial" panose="020B0604020202020204" pitchFamily="34" charset="0"/>
              </a:rPr>
              <a:t>《一般企业财务报表格式》</a:t>
            </a:r>
          </a:p>
        </p:txBody>
      </p:sp>
      <p:sp>
        <p:nvSpPr>
          <p:cNvPr id="39" name="文本框 38"/>
          <p:cNvSpPr txBox="1"/>
          <p:nvPr/>
        </p:nvSpPr>
        <p:spPr>
          <a:xfrm>
            <a:off x="6457950" y="2157095"/>
            <a:ext cx="4543200" cy="460375"/>
          </a:xfrm>
          <a:prstGeom prst="rect">
            <a:avLst/>
          </a:prstGeom>
          <a:solidFill>
            <a:schemeClr val="bg2">
              <a:lumMod val="25000"/>
            </a:schemeClr>
          </a:solidFill>
          <a:ln>
            <a:no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lang="en-US" altLang="zh-CN" sz="2400" dirty="0">
                <a:ln>
                  <a:solidFill>
                    <a:sysClr val="window" lastClr="FFFFFF"/>
                  </a:solidFill>
                </a:ln>
                <a:solidFill>
                  <a:sysClr val="window" lastClr="FFFFFF"/>
                </a:solidFill>
                <a:latin typeface="Arial" panose="020B0604020202020204" pitchFamily="34" charset="0"/>
                <a:ea typeface="微软雅黑" panose="020B0503020204020204" pitchFamily="34" charset="-122"/>
                <a:sym typeface="Arial" panose="020B0604020202020204" pitchFamily="34" charset="0"/>
              </a:rPr>
              <a:t>2.</a:t>
            </a:r>
            <a:r>
              <a:rPr lang="zh-CN" altLang="en-US" sz="2400" dirty="0">
                <a:ln>
                  <a:solidFill>
                    <a:sysClr val="window" lastClr="FFFFFF"/>
                  </a:solidFill>
                </a:ln>
                <a:solidFill>
                  <a:sysClr val="window" lastClr="FFFFFF"/>
                </a:solidFill>
                <a:latin typeface="Arial" panose="020B0604020202020204" pitchFamily="34" charset="0"/>
                <a:ea typeface="微软雅黑" panose="020B0503020204020204" pitchFamily="34" charset="-122"/>
                <a:sym typeface="Arial" panose="020B0604020202020204" pitchFamily="34" charset="0"/>
              </a:rPr>
              <a:t>《金融企业财务报表格式》</a:t>
            </a:r>
          </a:p>
        </p:txBody>
      </p:sp>
      <p:sp>
        <p:nvSpPr>
          <p:cNvPr id="40" name="文本框 39"/>
          <p:cNvSpPr txBox="1"/>
          <p:nvPr/>
        </p:nvSpPr>
        <p:spPr>
          <a:xfrm>
            <a:off x="6457950" y="2752725"/>
            <a:ext cx="4543200" cy="398780"/>
          </a:xfrm>
          <a:prstGeom prst="rect">
            <a:avLst/>
          </a:prstGeom>
          <a:solidFill>
            <a:srgbClr val="E7E6E6"/>
          </a:solidFill>
          <a:ln>
            <a:no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000" b="1" i="0" u="none" strike="noStrike" kern="1200" cap="none" spc="0" normalizeH="0" baseline="0" noProof="0" dirty="0">
                <a:ln>
                  <a:noFill/>
                </a:ln>
                <a:solidFill>
                  <a:srgbClr val="C00000"/>
                </a:solidFill>
                <a:effectLst/>
                <a:uLnTx/>
                <a:uFillTx/>
                <a:latin typeface="Arial" panose="020B0604020202020204" pitchFamily="34" charset="0"/>
                <a:ea typeface="微软雅黑" panose="020B0503020204020204" pitchFamily="34" charset="-122"/>
                <a:cs typeface="Calibri" panose="020F0502020204030204" charset="0"/>
                <a:sym typeface="Arial" panose="020B0604020202020204" pitchFamily="34" charset="0"/>
              </a:rPr>
              <a:t>手续费和佣金收入**</a:t>
            </a:r>
          </a:p>
        </p:txBody>
      </p:sp>
      <p:sp>
        <p:nvSpPr>
          <p:cNvPr id="41" name="文本框 40"/>
          <p:cNvSpPr txBox="1"/>
          <p:nvPr/>
        </p:nvSpPr>
        <p:spPr>
          <a:xfrm>
            <a:off x="6457950" y="3284855"/>
            <a:ext cx="4543200" cy="398780"/>
          </a:xfrm>
          <a:prstGeom prst="rect">
            <a:avLst/>
          </a:prstGeom>
          <a:solidFill>
            <a:srgbClr val="E7E6E6"/>
          </a:solidFill>
          <a:ln>
            <a:no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000" b="1" i="0" u="none" strike="noStrike" kern="1200" cap="none" spc="0" normalizeH="0" baseline="0" noProof="0" dirty="0">
                <a:ln>
                  <a:noFill/>
                </a:ln>
                <a:solidFill>
                  <a:srgbClr val="C00000"/>
                </a:solidFill>
                <a:effectLst/>
                <a:uLnTx/>
                <a:uFillTx/>
                <a:latin typeface="Arial" panose="020B0604020202020204" pitchFamily="34" charset="0"/>
                <a:ea typeface="微软雅黑" panose="020B0503020204020204" pitchFamily="34" charset="-122"/>
                <a:cs typeface="Calibri" panose="020F0502020204030204" charset="0"/>
                <a:sym typeface="Arial" panose="020B0604020202020204" pitchFamily="34" charset="0"/>
              </a:rPr>
              <a:t>手续费和佣金支出**</a:t>
            </a:r>
          </a:p>
        </p:txBody>
      </p:sp>
      <p:sp>
        <p:nvSpPr>
          <p:cNvPr id="42" name="文本框 41"/>
          <p:cNvSpPr txBox="1"/>
          <p:nvPr/>
        </p:nvSpPr>
        <p:spPr>
          <a:xfrm>
            <a:off x="6457950" y="3790315"/>
            <a:ext cx="4543200" cy="398780"/>
          </a:xfrm>
          <a:prstGeom prst="rect">
            <a:avLst/>
          </a:prstGeom>
          <a:solidFill>
            <a:srgbClr val="E7E6E6"/>
          </a:solidFill>
          <a:ln>
            <a:no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000" b="1" i="0" u="none" strike="noStrike" kern="1200" cap="none" spc="0" normalizeH="0" baseline="0" noProof="0" dirty="0">
                <a:ln>
                  <a:noFill/>
                </a:ln>
                <a:solidFill>
                  <a:srgbClr val="C00000"/>
                </a:solidFill>
                <a:effectLst/>
                <a:uLnTx/>
                <a:uFillTx/>
                <a:latin typeface="Arial" panose="020B0604020202020204" pitchFamily="34" charset="0"/>
                <a:ea typeface="微软雅黑" panose="020B0503020204020204" pitchFamily="34" charset="-122"/>
                <a:cs typeface="Calibri" panose="020F0502020204030204" charset="0"/>
                <a:sym typeface="Arial" panose="020B0604020202020204" pitchFamily="34" charset="0"/>
              </a:rPr>
              <a:t>业务及管理费**</a:t>
            </a:r>
          </a:p>
        </p:txBody>
      </p:sp>
      <p:sp>
        <p:nvSpPr>
          <p:cNvPr id="43" name="文本框 42"/>
          <p:cNvSpPr txBox="1"/>
          <p:nvPr/>
        </p:nvSpPr>
        <p:spPr>
          <a:xfrm>
            <a:off x="6457950" y="4366260"/>
            <a:ext cx="4543200" cy="398780"/>
          </a:xfrm>
          <a:prstGeom prst="rect">
            <a:avLst/>
          </a:prstGeom>
          <a:solidFill>
            <a:srgbClr val="E7E6E6"/>
          </a:solidFill>
          <a:ln>
            <a:no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000" b="1" i="0" u="none" strike="noStrike" kern="1200" cap="none" spc="0" normalizeH="0" baseline="0" noProof="0" dirty="0">
                <a:ln>
                  <a:noFill/>
                </a:ln>
                <a:solidFill>
                  <a:srgbClr val="C00000"/>
                </a:solidFill>
                <a:effectLst/>
                <a:uLnTx/>
                <a:uFillTx/>
                <a:latin typeface="Arial" panose="020B0604020202020204" pitchFamily="34" charset="0"/>
                <a:ea typeface="微软雅黑" panose="020B0503020204020204" pitchFamily="34" charset="-122"/>
                <a:cs typeface="Calibri" panose="020F0502020204030204" charset="0"/>
                <a:sym typeface="Arial" panose="020B0604020202020204" pitchFamily="34" charset="0"/>
              </a:rPr>
              <a:t>汇兑收益**（损失以“-”号记）</a:t>
            </a:r>
          </a:p>
        </p:txBody>
      </p:sp>
      <p:sp>
        <p:nvSpPr>
          <p:cNvPr id="46" name="文本框 45"/>
          <p:cNvSpPr txBox="1"/>
          <p:nvPr/>
        </p:nvSpPr>
        <p:spPr>
          <a:xfrm>
            <a:off x="695960" y="2752725"/>
            <a:ext cx="4541520" cy="398780"/>
          </a:xfrm>
          <a:prstGeom prst="rect">
            <a:avLst/>
          </a:prstGeom>
          <a:solidFill>
            <a:srgbClr val="E7E6E6"/>
          </a:solidFill>
          <a:ln>
            <a:no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000" b="1" i="0" u="none" strike="noStrike" kern="1200" cap="none" spc="0" normalizeH="0" baseline="0" noProof="0" dirty="0">
                <a:ln>
                  <a:noFill/>
                </a:ln>
                <a:solidFill>
                  <a:srgbClr val="C00000"/>
                </a:solidFill>
                <a:effectLst/>
                <a:uLnTx/>
                <a:uFillTx/>
                <a:latin typeface="Arial" panose="020B0604020202020204" pitchFamily="34" charset="0"/>
                <a:ea typeface="微软雅黑" panose="020B0503020204020204" pitchFamily="34" charset="-122"/>
                <a:cs typeface="Calibri" panose="020F0502020204030204" charset="0"/>
                <a:sym typeface="Arial" panose="020B0604020202020204" pitchFamily="34" charset="0"/>
              </a:rPr>
              <a:t>销售费用*</a:t>
            </a:r>
          </a:p>
        </p:txBody>
      </p:sp>
      <p:sp>
        <p:nvSpPr>
          <p:cNvPr id="47" name="文本框 46"/>
          <p:cNvSpPr txBox="1"/>
          <p:nvPr/>
        </p:nvSpPr>
        <p:spPr>
          <a:xfrm>
            <a:off x="695960" y="3286125"/>
            <a:ext cx="4541520" cy="398780"/>
          </a:xfrm>
          <a:prstGeom prst="rect">
            <a:avLst/>
          </a:prstGeom>
          <a:solidFill>
            <a:srgbClr val="E7E6E6"/>
          </a:solidFill>
          <a:ln>
            <a:no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000" b="1" i="0" u="none" strike="noStrike" kern="1200" cap="none" spc="0" normalizeH="0" baseline="0" noProof="0" dirty="0">
                <a:ln>
                  <a:noFill/>
                </a:ln>
                <a:solidFill>
                  <a:srgbClr val="C00000"/>
                </a:solidFill>
                <a:effectLst/>
                <a:uLnTx/>
                <a:uFillTx/>
                <a:latin typeface="Arial" panose="020B0604020202020204" pitchFamily="34" charset="0"/>
                <a:ea typeface="微软雅黑" panose="020B0503020204020204" pitchFamily="34" charset="-122"/>
                <a:cs typeface="Calibri" panose="020F0502020204030204" charset="0"/>
                <a:sym typeface="Arial" panose="020B0604020202020204" pitchFamily="34" charset="0"/>
              </a:rPr>
              <a:t>管理费用*</a:t>
            </a:r>
          </a:p>
        </p:txBody>
      </p:sp>
      <p:sp>
        <p:nvSpPr>
          <p:cNvPr id="48" name="文本框 47"/>
          <p:cNvSpPr txBox="1"/>
          <p:nvPr/>
        </p:nvSpPr>
        <p:spPr>
          <a:xfrm>
            <a:off x="695960" y="3846195"/>
            <a:ext cx="4541520" cy="398780"/>
          </a:xfrm>
          <a:prstGeom prst="rect">
            <a:avLst/>
          </a:prstGeom>
          <a:solidFill>
            <a:srgbClr val="E7E6E6"/>
          </a:solidFill>
          <a:ln>
            <a:no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000" b="1" i="0" u="none" strike="noStrike" kern="1200" cap="none" spc="0" normalizeH="0" baseline="0" noProof="0" dirty="0">
                <a:ln>
                  <a:noFill/>
                </a:ln>
                <a:solidFill>
                  <a:srgbClr val="C00000"/>
                </a:solidFill>
                <a:effectLst/>
                <a:uLnTx/>
                <a:uFillTx/>
                <a:latin typeface="Arial" panose="020B0604020202020204" pitchFamily="34" charset="0"/>
                <a:ea typeface="微软雅黑" panose="020B0503020204020204" pitchFamily="34" charset="-122"/>
                <a:cs typeface="Calibri" panose="020F0502020204030204" charset="0"/>
                <a:sym typeface="Arial" panose="020B0604020202020204" pitchFamily="34" charset="0"/>
              </a:rPr>
              <a:t>研发费用*</a:t>
            </a:r>
          </a:p>
        </p:txBody>
      </p:sp>
      <p:sp>
        <p:nvSpPr>
          <p:cNvPr id="49" name="文本框 48"/>
          <p:cNvSpPr txBox="1"/>
          <p:nvPr/>
        </p:nvSpPr>
        <p:spPr>
          <a:xfrm>
            <a:off x="695960" y="4399915"/>
            <a:ext cx="4541520" cy="398780"/>
          </a:xfrm>
          <a:prstGeom prst="rect">
            <a:avLst/>
          </a:prstGeom>
          <a:solidFill>
            <a:srgbClr val="E7E6E6"/>
          </a:solidFill>
          <a:ln>
            <a:no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000" b="1" i="0" u="none" strike="noStrike" kern="1200" cap="none" spc="0" normalizeH="0" baseline="0" noProof="0" dirty="0">
                <a:ln>
                  <a:noFill/>
                </a:ln>
                <a:solidFill>
                  <a:srgbClr val="C00000"/>
                </a:solidFill>
                <a:effectLst/>
                <a:uLnTx/>
                <a:uFillTx/>
                <a:latin typeface="Arial" panose="020B0604020202020204" pitchFamily="34" charset="0"/>
                <a:ea typeface="微软雅黑" panose="020B0503020204020204" pitchFamily="34" charset="-122"/>
                <a:cs typeface="Calibri" panose="020F0502020204030204" charset="0"/>
                <a:sym typeface="Arial" panose="020B0604020202020204" pitchFamily="34" charset="0"/>
              </a:rPr>
              <a:t>财务费用*</a:t>
            </a:r>
          </a:p>
        </p:txBody>
      </p:sp>
      <p:sp>
        <p:nvSpPr>
          <p:cNvPr id="5" name="灯片编号占位符 4"/>
          <p:cNvSpPr>
            <a:spLocks noGrp="1"/>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t>40</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9" name="图片 17"/>
          <p:cNvPicPr>
            <a:picLocks noChangeAspect="1"/>
          </p:cNvPicPr>
          <p:nvPr/>
        </p:nvPicPr>
        <p:blipFill>
          <a:blip r:embed="rId2"/>
          <a:stretch>
            <a:fillRect/>
          </a:stretch>
        </p:blipFill>
        <p:spPr>
          <a:xfrm>
            <a:off x="8610600" y="0"/>
            <a:ext cx="3581400" cy="1006475"/>
          </a:xfrm>
          <a:prstGeom prst="rect">
            <a:avLst/>
          </a:prstGeom>
          <a:noFill/>
          <a:ln w="9525">
            <a:noFill/>
          </a:ln>
        </p:spPr>
      </p:pic>
      <p:sp>
        <p:nvSpPr>
          <p:cNvPr id="25" name="矩形 24"/>
          <p:cNvSpPr/>
          <p:nvPr/>
        </p:nvSpPr>
        <p:spPr>
          <a:xfrm>
            <a:off x="0" y="6724650"/>
            <a:ext cx="12192000" cy="133350"/>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pic>
        <p:nvPicPr>
          <p:cNvPr id="7" name="图片 6" descr="五经普LOGO透明底（长）"/>
          <p:cNvPicPr>
            <a:picLocks noChangeAspect="1"/>
          </p:cNvPicPr>
          <p:nvPr/>
        </p:nvPicPr>
        <p:blipFill>
          <a:blip r:embed="rId3" cstate="print"/>
          <a:srcRect r="77058"/>
          <a:stretch>
            <a:fillRect/>
          </a:stretch>
        </p:blipFill>
        <p:spPr>
          <a:xfrm>
            <a:off x="-76200" y="-225425"/>
            <a:ext cx="847725" cy="1155065"/>
          </a:xfrm>
          <a:prstGeom prst="rect">
            <a:avLst/>
          </a:prstGeom>
        </p:spPr>
      </p:pic>
      <p:cxnSp>
        <p:nvCxnSpPr>
          <p:cNvPr id="8" name="直接连接符 7"/>
          <p:cNvCxnSpPr/>
          <p:nvPr/>
        </p:nvCxnSpPr>
        <p:spPr>
          <a:xfrm>
            <a:off x="0" y="696913"/>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sp>
        <p:nvSpPr>
          <p:cNvPr id="2" name="文本框 62"/>
          <p:cNvSpPr txBox="1"/>
          <p:nvPr/>
        </p:nvSpPr>
        <p:spPr>
          <a:xfrm>
            <a:off x="263525" y="836295"/>
            <a:ext cx="8749665" cy="583565"/>
          </a:xfrm>
          <a:prstGeom prst="rect">
            <a:avLst/>
          </a:prstGeom>
          <a:noFill/>
          <a:ln w="9525">
            <a:noFill/>
          </a:ln>
        </p:spPr>
        <p:txBody>
          <a:bodyPr wrap="square" anchor="t" anchorCtr="0">
            <a:spAutoFit/>
          </a:bodyPr>
          <a:lstStyle/>
          <a:p>
            <a:pPr algn="just"/>
            <a:r>
              <a:rPr lang="zh-CN" altLang="en-US" sz="3200" b="1" dirty="0">
                <a:solidFill>
                  <a:srgbClr val="4B649F"/>
                </a:solidFill>
                <a:sym typeface="+mn-ea"/>
              </a:rPr>
              <a:t>（三）</a:t>
            </a:r>
            <a:r>
              <a:rPr lang="zh-CN" altLang="en-US" sz="3200" b="1" dirty="0">
                <a:solidFill>
                  <a:srgbClr val="4B649F"/>
                </a:solidFill>
                <a:latin typeface="Arial" panose="020B0604020202020204" pitchFamily="34" charset="0"/>
                <a:ea typeface="微软雅黑" panose="020B0503020204020204" pitchFamily="34" charset="-122"/>
              </a:rPr>
              <a:t>重点指标讲解</a:t>
            </a:r>
          </a:p>
        </p:txBody>
      </p:sp>
      <p:sp>
        <p:nvSpPr>
          <p:cNvPr id="3" name="文本框 2"/>
          <p:cNvSpPr txBox="1"/>
          <p:nvPr/>
        </p:nvSpPr>
        <p:spPr>
          <a:xfrm>
            <a:off x="2639695" y="2420620"/>
            <a:ext cx="6624955" cy="1822450"/>
          </a:xfrm>
          <a:prstGeom prst="rect">
            <a:avLst/>
          </a:prstGeom>
          <a:noFill/>
        </p:spPr>
        <p:txBody>
          <a:bodyPr wrap="none" rtlCol="0" anchor="t">
            <a:spAutoFit/>
          </a:bodyPr>
          <a:lstStyle/>
          <a:p>
            <a:pPr algn="l">
              <a:lnSpc>
                <a:spcPts val="4500"/>
              </a:lnSpc>
            </a:pPr>
            <a:r>
              <a:rPr lang="zh-CN" sz="3200" b="1" dirty="0">
                <a:solidFill>
                  <a:srgbClr val="4B649F"/>
                </a:solidFill>
                <a:effectLst>
                  <a:outerShdw blurRad="38100" dist="25400" dir="5400000" algn="ctr" rotWithShape="0">
                    <a:srgbClr val="6E747A">
                      <a:alpha val="43000"/>
                    </a:srgbClr>
                  </a:outerShdw>
                </a:effectLst>
                <a:latin typeface="微软雅黑" panose="020B0503020204020204" pitchFamily="34" charset="-122"/>
                <a:cs typeface="宋体" panose="02010600030101010101" pitchFamily="2" charset="-122"/>
                <a:sym typeface="+mn-ea"/>
              </a:rPr>
              <a:t>（</a:t>
            </a:r>
            <a:r>
              <a:rPr lang="en-US" altLang="zh-CN" sz="3200" b="1" dirty="0">
                <a:solidFill>
                  <a:srgbClr val="4B649F"/>
                </a:solidFill>
                <a:effectLst>
                  <a:outerShdw blurRad="38100" dist="25400" dir="5400000" algn="ctr" rotWithShape="0">
                    <a:srgbClr val="6E747A">
                      <a:alpha val="43000"/>
                    </a:srgbClr>
                  </a:outerShdw>
                </a:effectLst>
                <a:latin typeface="微软雅黑" panose="020B0503020204020204" pitchFamily="34" charset="-122"/>
                <a:cs typeface="宋体" panose="02010600030101010101" pitchFamily="2" charset="-122"/>
                <a:sym typeface="+mn-ea"/>
              </a:rPr>
              <a:t>1</a:t>
            </a:r>
            <a:r>
              <a:rPr lang="zh-CN" altLang="en-US" sz="3200" b="1" dirty="0">
                <a:solidFill>
                  <a:srgbClr val="4B649F"/>
                </a:solidFill>
                <a:effectLst>
                  <a:outerShdw blurRad="38100" dist="25400" dir="5400000" algn="ctr" rotWithShape="0">
                    <a:srgbClr val="6E747A">
                      <a:alpha val="43000"/>
                    </a:srgbClr>
                  </a:outerShdw>
                </a:effectLst>
                <a:latin typeface="微软雅黑" panose="020B0503020204020204" pitchFamily="34" charset="-122"/>
                <a:cs typeface="宋体" panose="02010600030101010101" pitchFamily="2" charset="-122"/>
                <a:sym typeface="+mn-ea"/>
              </a:rPr>
              <a:t>）</a:t>
            </a:r>
            <a:r>
              <a:rPr lang="zh-CN" sz="3200" b="1" dirty="0">
                <a:solidFill>
                  <a:srgbClr val="4B649F"/>
                </a:solidFill>
                <a:effectLst>
                  <a:outerShdw blurRad="38100" dist="25400" dir="5400000" algn="ctr" rotWithShape="0">
                    <a:srgbClr val="6E747A">
                      <a:alpha val="43000"/>
                    </a:srgbClr>
                  </a:outerShdw>
                </a:effectLst>
                <a:latin typeface="微软雅黑" panose="020B0503020204020204" pitchFamily="34" charset="-122"/>
                <a:cs typeface="宋体" panose="02010600030101010101" pitchFamily="2" charset="-122"/>
                <a:sym typeface="+mn-ea"/>
              </a:rPr>
              <a:t>资产负债部分指标（</a:t>
            </a:r>
            <a:r>
              <a:rPr lang="en-US" altLang="zh-CN" sz="3200" b="1" dirty="0">
                <a:solidFill>
                  <a:srgbClr val="4B649F"/>
                </a:solidFill>
                <a:effectLst>
                  <a:outerShdw blurRad="38100" dist="25400" dir="5400000" algn="ctr" rotWithShape="0">
                    <a:srgbClr val="6E747A">
                      <a:alpha val="43000"/>
                    </a:srgbClr>
                  </a:outerShdw>
                </a:effectLst>
                <a:latin typeface="微软雅黑" panose="020B0503020204020204" pitchFamily="34" charset="-122"/>
                <a:cs typeface="宋体" panose="02010600030101010101" pitchFamily="2" charset="-122"/>
                <a:sym typeface="+mn-ea"/>
              </a:rPr>
              <a:t>23</a:t>
            </a:r>
            <a:r>
              <a:rPr lang="zh-CN" altLang="en-US" sz="3200" b="1" dirty="0">
                <a:solidFill>
                  <a:srgbClr val="4B649F"/>
                </a:solidFill>
                <a:effectLst>
                  <a:outerShdw blurRad="38100" dist="25400" dir="5400000" algn="ctr" rotWithShape="0">
                    <a:srgbClr val="6E747A">
                      <a:alpha val="43000"/>
                    </a:srgbClr>
                  </a:outerShdw>
                </a:effectLst>
                <a:latin typeface="微软雅黑" panose="020B0503020204020204" pitchFamily="34" charset="-122"/>
                <a:cs typeface="宋体" panose="02010600030101010101" pitchFamily="2" charset="-122"/>
                <a:sym typeface="+mn-ea"/>
              </a:rPr>
              <a:t>个）</a:t>
            </a:r>
          </a:p>
          <a:p>
            <a:pPr algn="l">
              <a:lnSpc>
                <a:spcPts val="4500"/>
              </a:lnSpc>
            </a:pPr>
            <a:r>
              <a:rPr lang="zh-CN" sz="3200" b="1" dirty="0">
                <a:solidFill>
                  <a:srgbClr val="4B649F"/>
                </a:solidFill>
                <a:effectLst>
                  <a:outerShdw blurRad="38100" dist="25400" dir="5400000" algn="ctr" rotWithShape="0">
                    <a:srgbClr val="6E747A">
                      <a:alpha val="43000"/>
                    </a:srgbClr>
                  </a:outerShdw>
                </a:effectLst>
                <a:latin typeface="微软雅黑" panose="020B0503020204020204" pitchFamily="34" charset="-122"/>
                <a:cs typeface="宋体" panose="02010600030101010101" pitchFamily="2" charset="-122"/>
                <a:sym typeface="+mn-ea"/>
              </a:rPr>
              <a:t>（</a:t>
            </a:r>
            <a:r>
              <a:rPr lang="en-US" altLang="zh-CN" sz="3200" b="1" dirty="0">
                <a:solidFill>
                  <a:srgbClr val="4B649F"/>
                </a:solidFill>
                <a:effectLst>
                  <a:outerShdw blurRad="38100" dist="25400" dir="5400000" algn="ctr" rotWithShape="0">
                    <a:srgbClr val="6E747A">
                      <a:alpha val="43000"/>
                    </a:srgbClr>
                  </a:outerShdw>
                </a:effectLst>
                <a:latin typeface="微软雅黑" panose="020B0503020204020204" pitchFamily="34" charset="-122"/>
                <a:cs typeface="宋体" panose="02010600030101010101" pitchFamily="2" charset="-122"/>
                <a:sym typeface="+mn-ea"/>
              </a:rPr>
              <a:t>2</a:t>
            </a:r>
            <a:r>
              <a:rPr lang="zh-CN" altLang="en-US" sz="3200" b="1" dirty="0">
                <a:solidFill>
                  <a:srgbClr val="4B649F"/>
                </a:solidFill>
                <a:effectLst>
                  <a:outerShdw blurRad="38100" dist="25400" dir="5400000" algn="ctr" rotWithShape="0">
                    <a:srgbClr val="6E747A">
                      <a:alpha val="43000"/>
                    </a:srgbClr>
                  </a:outerShdw>
                </a:effectLst>
                <a:latin typeface="微软雅黑" panose="020B0503020204020204" pitchFamily="34" charset="-122"/>
                <a:cs typeface="宋体" panose="02010600030101010101" pitchFamily="2" charset="-122"/>
                <a:sym typeface="+mn-ea"/>
              </a:rPr>
              <a:t>）损益指标（两种格式各17个）</a:t>
            </a:r>
          </a:p>
          <a:p>
            <a:pPr algn="l">
              <a:lnSpc>
                <a:spcPts val="4500"/>
              </a:lnSpc>
            </a:pPr>
            <a:r>
              <a:rPr lang="zh-CN" sz="3200" b="1" dirty="0">
                <a:solidFill>
                  <a:srgbClr val="4B649F"/>
                </a:solidFill>
                <a:effectLst>
                  <a:outerShdw blurRad="38100" dist="25400" dir="5400000" algn="ctr" rotWithShape="0">
                    <a:srgbClr val="6E747A">
                      <a:alpha val="43000"/>
                    </a:srgbClr>
                  </a:outerShdw>
                </a:effectLst>
                <a:latin typeface="微软雅黑" panose="020B0503020204020204" pitchFamily="34" charset="-122"/>
                <a:cs typeface="宋体" panose="02010600030101010101" pitchFamily="2" charset="-122"/>
                <a:sym typeface="+mn-ea"/>
              </a:rPr>
              <a:t>（</a:t>
            </a:r>
            <a:r>
              <a:rPr lang="en-US" altLang="zh-CN" sz="3200" b="1" dirty="0">
                <a:solidFill>
                  <a:srgbClr val="4B649F"/>
                </a:solidFill>
                <a:effectLst>
                  <a:outerShdw blurRad="38100" dist="25400" dir="5400000" algn="ctr" rotWithShape="0">
                    <a:srgbClr val="6E747A">
                      <a:alpha val="43000"/>
                    </a:srgbClr>
                  </a:outerShdw>
                </a:effectLst>
                <a:latin typeface="微软雅黑" panose="020B0503020204020204" pitchFamily="34" charset="-122"/>
                <a:cs typeface="宋体" panose="02010600030101010101" pitchFamily="2" charset="-122"/>
                <a:sym typeface="+mn-ea"/>
              </a:rPr>
              <a:t>3</a:t>
            </a:r>
            <a:r>
              <a:rPr lang="zh-CN" altLang="en-US" sz="3200" b="1" dirty="0">
                <a:solidFill>
                  <a:srgbClr val="4B649F"/>
                </a:solidFill>
                <a:effectLst>
                  <a:outerShdw blurRad="38100" dist="25400" dir="5400000" algn="ctr" rotWithShape="0">
                    <a:srgbClr val="6E747A">
                      <a:alpha val="43000"/>
                    </a:srgbClr>
                  </a:outerShdw>
                </a:effectLst>
                <a:latin typeface="微软雅黑" panose="020B0503020204020204" pitchFamily="34" charset="-122"/>
                <a:cs typeface="宋体" panose="02010600030101010101" pitchFamily="2" charset="-122"/>
                <a:sym typeface="+mn-ea"/>
              </a:rPr>
              <a:t>）成本费用及增值税（</a:t>
            </a:r>
            <a:r>
              <a:rPr lang="en-US" altLang="zh-CN" sz="3200" b="1" dirty="0">
                <a:solidFill>
                  <a:srgbClr val="4B649F"/>
                </a:solidFill>
                <a:effectLst>
                  <a:outerShdw blurRad="38100" dist="25400" dir="5400000" algn="ctr" rotWithShape="0">
                    <a:srgbClr val="6E747A">
                      <a:alpha val="43000"/>
                    </a:srgbClr>
                  </a:outerShdw>
                </a:effectLst>
                <a:latin typeface="微软雅黑" panose="020B0503020204020204" pitchFamily="34" charset="-122"/>
                <a:cs typeface="宋体" panose="02010600030101010101" pitchFamily="2" charset="-122"/>
                <a:sym typeface="+mn-ea"/>
              </a:rPr>
              <a:t>2</a:t>
            </a:r>
            <a:r>
              <a:rPr lang="zh-CN" altLang="en-US" sz="3200" b="1" dirty="0">
                <a:solidFill>
                  <a:srgbClr val="4B649F"/>
                </a:solidFill>
                <a:effectLst>
                  <a:outerShdw blurRad="38100" dist="25400" dir="5400000" algn="ctr" rotWithShape="0">
                    <a:srgbClr val="6E747A">
                      <a:alpha val="43000"/>
                    </a:srgbClr>
                  </a:outerShdw>
                </a:effectLst>
                <a:latin typeface="微软雅黑" panose="020B0503020204020204" pitchFamily="34" charset="-122"/>
                <a:cs typeface="宋体" panose="02010600030101010101" pitchFamily="2" charset="-122"/>
                <a:sym typeface="+mn-ea"/>
              </a:rPr>
              <a:t>个）</a:t>
            </a:r>
          </a:p>
        </p:txBody>
      </p:sp>
      <p:sp>
        <p:nvSpPr>
          <p:cNvPr id="6" name="灯片编号占位符 5"/>
          <p:cNvSpPr>
            <a:spLocks noGrp="1"/>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t>41</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9" name="图片 17"/>
          <p:cNvPicPr>
            <a:picLocks noChangeAspect="1"/>
          </p:cNvPicPr>
          <p:nvPr/>
        </p:nvPicPr>
        <p:blipFill>
          <a:blip r:embed="rId2"/>
          <a:stretch>
            <a:fillRect/>
          </a:stretch>
        </p:blipFill>
        <p:spPr>
          <a:xfrm>
            <a:off x="8610600" y="0"/>
            <a:ext cx="3581400" cy="1006475"/>
          </a:xfrm>
          <a:prstGeom prst="rect">
            <a:avLst/>
          </a:prstGeom>
          <a:noFill/>
          <a:ln w="9525">
            <a:noFill/>
          </a:ln>
        </p:spPr>
      </p:pic>
      <p:sp>
        <p:nvSpPr>
          <p:cNvPr id="25" name="矩形 24"/>
          <p:cNvSpPr/>
          <p:nvPr/>
        </p:nvSpPr>
        <p:spPr>
          <a:xfrm>
            <a:off x="0" y="6724650"/>
            <a:ext cx="12192000" cy="133350"/>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pic>
        <p:nvPicPr>
          <p:cNvPr id="7" name="图片 6" descr="五经普LOGO透明底（长）"/>
          <p:cNvPicPr>
            <a:picLocks noChangeAspect="1"/>
          </p:cNvPicPr>
          <p:nvPr/>
        </p:nvPicPr>
        <p:blipFill>
          <a:blip r:embed="rId3" cstate="print"/>
          <a:srcRect r="77058"/>
          <a:stretch>
            <a:fillRect/>
          </a:stretch>
        </p:blipFill>
        <p:spPr>
          <a:xfrm>
            <a:off x="-76200" y="-225425"/>
            <a:ext cx="847725" cy="1155065"/>
          </a:xfrm>
          <a:prstGeom prst="rect">
            <a:avLst/>
          </a:prstGeom>
        </p:spPr>
      </p:pic>
      <p:cxnSp>
        <p:nvCxnSpPr>
          <p:cNvPr id="8" name="直接连接符 7"/>
          <p:cNvCxnSpPr/>
          <p:nvPr/>
        </p:nvCxnSpPr>
        <p:spPr>
          <a:xfrm>
            <a:off x="0" y="696913"/>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grpSp>
        <p:nvGrpSpPr>
          <p:cNvPr id="4" name="组合 3"/>
          <p:cNvGrpSpPr/>
          <p:nvPr/>
        </p:nvGrpSpPr>
        <p:grpSpPr>
          <a:xfrm>
            <a:off x="6528435" y="1772920"/>
            <a:ext cx="4408170" cy="1402715"/>
            <a:chOff x="1533" y="2806"/>
            <a:chExt cx="6942" cy="2209"/>
          </a:xfrm>
        </p:grpSpPr>
        <p:sp>
          <p:nvSpPr>
            <p:cNvPr id="5" name="文本框 4"/>
            <p:cNvSpPr txBox="1"/>
            <p:nvPr/>
          </p:nvSpPr>
          <p:spPr>
            <a:xfrm>
              <a:off x="1533" y="2806"/>
              <a:ext cx="724" cy="2209"/>
            </a:xfrm>
            <a:prstGeom prst="rect">
              <a:avLst/>
            </a:prstGeom>
            <a:solidFill>
              <a:srgbClr val="E3CCCC"/>
            </a:solidFill>
          </p:spPr>
          <p:txBody>
            <a:bodyPr vert="eaVert" wrap="square" rtlCol="0">
              <a:spAutoFit/>
            </a:bodyPr>
            <a:lstStyle/>
            <a:p>
              <a:pPr algn="ctr"/>
              <a:r>
                <a:rPr lang="zh-CN" altLang="en-US" b="1" dirty="0">
                  <a:solidFill>
                    <a:srgbClr val="181717"/>
                  </a:solidFill>
                  <a:latin typeface="微软雅黑" panose="020B0503020204020204" pitchFamily="34" charset="-122"/>
                  <a:ea typeface="微软雅黑" panose="020B0503020204020204" pitchFamily="34" charset="-122"/>
                </a:rPr>
                <a:t>二、负债类</a:t>
              </a:r>
            </a:p>
          </p:txBody>
        </p:sp>
        <p:sp>
          <p:nvSpPr>
            <p:cNvPr id="6" name="文本框 5"/>
            <p:cNvSpPr txBox="1"/>
            <p:nvPr/>
          </p:nvSpPr>
          <p:spPr>
            <a:xfrm>
              <a:off x="2667" y="2868"/>
              <a:ext cx="5808" cy="531"/>
            </a:xfrm>
            <a:prstGeom prst="rect">
              <a:avLst/>
            </a:prstGeom>
            <a:solidFill>
              <a:srgbClr val="E7E6E6"/>
            </a:solidFill>
            <a:ln>
              <a:no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600" b="1" i="0" u="none" strike="noStrike" kern="1200" cap="none" spc="0" normalizeH="0" baseline="0" noProof="0" dirty="0">
                  <a:ln>
                    <a:noFill/>
                  </a:ln>
                  <a:solidFill>
                    <a:srgbClr val="C00000"/>
                  </a:solidFill>
                  <a:effectLst/>
                  <a:uLnTx/>
                  <a:uFillTx/>
                  <a:latin typeface="Arial" panose="020B0604020202020204" pitchFamily="34" charset="0"/>
                  <a:ea typeface="微软雅黑" panose="020B0503020204020204" pitchFamily="34" charset="-122"/>
                  <a:cs typeface="Calibri" panose="020F0502020204030204" charset="0"/>
                  <a:sym typeface="Arial" panose="020B0604020202020204" pitchFamily="34" charset="0"/>
                </a:rPr>
                <a:t>负债合计</a:t>
              </a:r>
            </a:p>
          </p:txBody>
        </p:sp>
        <p:sp>
          <p:nvSpPr>
            <p:cNvPr id="9" name="文本框 8"/>
            <p:cNvSpPr txBox="1"/>
            <p:nvPr/>
          </p:nvSpPr>
          <p:spPr>
            <a:xfrm>
              <a:off x="2667" y="4476"/>
              <a:ext cx="5808" cy="531"/>
            </a:xfrm>
            <a:prstGeom prst="rect">
              <a:avLst/>
            </a:prstGeom>
            <a:solidFill>
              <a:srgbClr val="E7E6E6"/>
            </a:solidFill>
            <a:ln>
              <a:no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600" b="1" i="0" u="none" strike="noStrike" kern="1200" cap="none" spc="0" normalizeH="0" baseline="0" noProof="0" dirty="0">
                  <a:ln>
                    <a:noFill/>
                  </a:ln>
                  <a:solidFill>
                    <a:srgbClr val="C00000"/>
                  </a:solidFill>
                  <a:effectLst/>
                  <a:uLnTx/>
                  <a:uFillTx/>
                  <a:latin typeface="Arial" panose="020B0604020202020204" pitchFamily="34" charset="0"/>
                  <a:ea typeface="微软雅黑" panose="020B0503020204020204" pitchFamily="34" charset="-122"/>
                  <a:cs typeface="Calibri" panose="020F0502020204030204" charset="0"/>
                  <a:sym typeface="Arial" panose="020B0604020202020204" pitchFamily="34" charset="0"/>
                </a:rPr>
                <a:t>租赁负债</a:t>
              </a:r>
            </a:p>
          </p:txBody>
        </p:sp>
      </p:grpSp>
      <p:grpSp>
        <p:nvGrpSpPr>
          <p:cNvPr id="13" name="组合 12"/>
          <p:cNvGrpSpPr/>
          <p:nvPr/>
        </p:nvGrpSpPr>
        <p:grpSpPr>
          <a:xfrm>
            <a:off x="6528435" y="4250690"/>
            <a:ext cx="4431030" cy="1906270"/>
            <a:chOff x="1533" y="2806"/>
            <a:chExt cx="6978" cy="3002"/>
          </a:xfrm>
        </p:grpSpPr>
        <p:sp>
          <p:nvSpPr>
            <p:cNvPr id="14" name="文本框 13"/>
            <p:cNvSpPr txBox="1"/>
            <p:nvPr/>
          </p:nvSpPr>
          <p:spPr>
            <a:xfrm>
              <a:off x="1533" y="2806"/>
              <a:ext cx="724" cy="3002"/>
            </a:xfrm>
            <a:prstGeom prst="rect">
              <a:avLst/>
            </a:prstGeom>
            <a:solidFill>
              <a:srgbClr val="E3CCCC"/>
            </a:solidFill>
          </p:spPr>
          <p:txBody>
            <a:bodyPr vert="eaVert" wrap="square" rtlCol="0">
              <a:spAutoFit/>
            </a:bodyPr>
            <a:lstStyle/>
            <a:p>
              <a:pPr algn="ctr"/>
              <a:r>
                <a:rPr lang="zh-CN" altLang="en-US" b="1" dirty="0">
                  <a:solidFill>
                    <a:srgbClr val="181717"/>
                  </a:solidFill>
                  <a:latin typeface="微软雅黑" panose="020B0503020204020204" pitchFamily="34" charset="-122"/>
                  <a:ea typeface="微软雅黑" panose="020B0503020204020204" pitchFamily="34" charset="-122"/>
                </a:rPr>
                <a:t>三、权益类</a:t>
              </a:r>
            </a:p>
          </p:txBody>
        </p:sp>
        <p:sp>
          <p:nvSpPr>
            <p:cNvPr id="15" name="文本框 14"/>
            <p:cNvSpPr txBox="1"/>
            <p:nvPr/>
          </p:nvSpPr>
          <p:spPr>
            <a:xfrm>
              <a:off x="2703" y="2807"/>
              <a:ext cx="5808" cy="531"/>
            </a:xfrm>
            <a:prstGeom prst="rect">
              <a:avLst/>
            </a:prstGeom>
            <a:solidFill>
              <a:srgbClr val="E7E6E6"/>
            </a:solidFill>
            <a:ln>
              <a:no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600" b="1" i="0" u="none" strike="noStrike" kern="1200" cap="none" spc="0" normalizeH="0" baseline="0" noProof="0" dirty="0">
                  <a:ln>
                    <a:noFill/>
                  </a:ln>
                  <a:solidFill>
                    <a:srgbClr val="C00000"/>
                  </a:solidFill>
                  <a:effectLst/>
                  <a:uLnTx/>
                  <a:uFillTx/>
                  <a:latin typeface="Arial" panose="020B0604020202020204" pitchFamily="34" charset="0"/>
                  <a:ea typeface="微软雅黑" panose="020B0503020204020204" pitchFamily="34" charset="-122"/>
                  <a:cs typeface="Calibri" panose="020F0502020204030204" charset="0"/>
                  <a:sym typeface="Arial" panose="020B0604020202020204" pitchFamily="34" charset="0"/>
                </a:rPr>
                <a:t> 所有者权益合计</a:t>
              </a:r>
            </a:p>
          </p:txBody>
        </p:sp>
        <p:sp>
          <p:nvSpPr>
            <p:cNvPr id="16" name="文本框 15"/>
            <p:cNvSpPr txBox="1"/>
            <p:nvPr/>
          </p:nvSpPr>
          <p:spPr>
            <a:xfrm>
              <a:off x="2703" y="3982"/>
              <a:ext cx="5808" cy="531"/>
            </a:xfrm>
            <a:prstGeom prst="rect">
              <a:avLst/>
            </a:prstGeom>
            <a:solidFill>
              <a:srgbClr val="E7E6E6"/>
            </a:solidFill>
            <a:ln>
              <a:no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600" b="1" i="0" u="none" strike="noStrike" kern="1200" cap="none" spc="0" normalizeH="0" baseline="0" noProof="0" dirty="0">
                  <a:ln>
                    <a:noFill/>
                  </a:ln>
                  <a:solidFill>
                    <a:srgbClr val="C00000"/>
                  </a:solidFill>
                  <a:effectLst/>
                  <a:uLnTx/>
                  <a:uFillTx/>
                  <a:latin typeface="Arial" panose="020B0604020202020204" pitchFamily="34" charset="0"/>
                  <a:ea typeface="微软雅黑" panose="020B0503020204020204" pitchFamily="34" charset="-122"/>
                  <a:cs typeface="Calibri" panose="020F0502020204030204" charset="0"/>
                  <a:sym typeface="Arial" panose="020B0604020202020204" pitchFamily="34" charset="0"/>
                </a:rPr>
                <a:t>实收资本</a:t>
              </a:r>
            </a:p>
          </p:txBody>
        </p:sp>
        <p:sp>
          <p:nvSpPr>
            <p:cNvPr id="17" name="文本框 16"/>
            <p:cNvSpPr txBox="1"/>
            <p:nvPr/>
          </p:nvSpPr>
          <p:spPr>
            <a:xfrm>
              <a:off x="2703" y="5156"/>
              <a:ext cx="5808" cy="531"/>
            </a:xfrm>
            <a:prstGeom prst="rect">
              <a:avLst/>
            </a:prstGeom>
            <a:solidFill>
              <a:srgbClr val="E7E6E6"/>
            </a:solidFill>
            <a:ln>
              <a:no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600" b="1" i="0" u="none" strike="noStrike" kern="1200" cap="none" spc="0" normalizeH="0" baseline="0" noProof="0" dirty="0">
                  <a:ln>
                    <a:noFill/>
                  </a:ln>
                  <a:solidFill>
                    <a:srgbClr val="C00000"/>
                  </a:solidFill>
                  <a:effectLst/>
                  <a:uLnTx/>
                  <a:uFillTx/>
                  <a:latin typeface="Arial" panose="020B0604020202020204" pitchFamily="34" charset="0"/>
                  <a:ea typeface="微软雅黑" panose="020B0503020204020204" pitchFamily="34" charset="-122"/>
                  <a:cs typeface="Calibri" panose="020F0502020204030204" charset="0"/>
                  <a:sym typeface="Arial" panose="020B0604020202020204" pitchFamily="34" charset="0"/>
                </a:rPr>
                <a:t>个人资本</a:t>
              </a:r>
            </a:p>
          </p:txBody>
        </p:sp>
      </p:grpSp>
      <p:sp>
        <p:nvSpPr>
          <p:cNvPr id="29" name="圆角矩形 144"/>
          <p:cNvSpPr/>
          <p:nvPr/>
        </p:nvSpPr>
        <p:spPr>
          <a:xfrm>
            <a:off x="572201" y="965835"/>
            <a:ext cx="10352974" cy="462915"/>
          </a:xfrm>
          <a:prstGeom prst="roundRect">
            <a:avLst/>
          </a:prstGeom>
          <a:solidFill>
            <a:srgbClr val="256B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sz="2400" b="1" dirty="0">
                <a:solidFill>
                  <a:schemeClr val="bg1"/>
                </a:solidFill>
                <a:latin typeface="微软雅黑" panose="020B0503020204020204" pitchFamily="34" charset="-122"/>
                <a:ea typeface="微软雅黑" panose="020B0503020204020204" pitchFamily="34" charset="-122"/>
                <a:cs typeface="宋体" panose="02010600030101010101" pitchFamily="2" charset="-122"/>
              </a:rPr>
              <a:t>（</a:t>
            </a:r>
            <a:r>
              <a:rPr lang="en-US" altLang="zh-CN" sz="2400" b="1" dirty="0">
                <a:solidFill>
                  <a:schemeClr val="bg1"/>
                </a:solidFill>
                <a:latin typeface="微软雅黑" panose="020B0503020204020204" pitchFamily="34" charset="-122"/>
                <a:ea typeface="微软雅黑" panose="020B0503020204020204" pitchFamily="34" charset="-122"/>
                <a:cs typeface="宋体" panose="02010600030101010101" pitchFamily="2" charset="-122"/>
              </a:rPr>
              <a:t>1</a:t>
            </a:r>
            <a:r>
              <a:rPr lang="zh-CN" altLang="en-US" sz="2400" b="1" dirty="0">
                <a:solidFill>
                  <a:schemeClr val="bg1"/>
                </a:solidFill>
                <a:latin typeface="微软雅黑" panose="020B0503020204020204" pitchFamily="34" charset="-122"/>
                <a:ea typeface="微软雅黑" panose="020B0503020204020204" pitchFamily="34" charset="-122"/>
                <a:cs typeface="宋体" panose="02010600030101010101" pitchFamily="2" charset="-122"/>
              </a:rPr>
              <a:t>）</a:t>
            </a:r>
            <a:r>
              <a:rPr lang="zh-CN" sz="2400" b="1" dirty="0">
                <a:solidFill>
                  <a:schemeClr val="bg1"/>
                </a:solidFill>
                <a:latin typeface="微软雅黑" panose="020B0503020204020204" pitchFamily="34" charset="-122"/>
                <a:ea typeface="微软雅黑" panose="020B0503020204020204" pitchFamily="34" charset="-122"/>
                <a:cs typeface="宋体" panose="02010600030101010101" pitchFamily="2" charset="-122"/>
              </a:rPr>
              <a:t>资产负债部分指标（</a:t>
            </a:r>
            <a:r>
              <a:rPr lang="en-US" altLang="zh-CN" sz="2400" b="1" dirty="0">
                <a:solidFill>
                  <a:schemeClr val="bg1"/>
                </a:solidFill>
                <a:latin typeface="微软雅黑" panose="020B0503020204020204" pitchFamily="34" charset="-122"/>
                <a:ea typeface="微软雅黑" panose="020B0503020204020204" pitchFamily="34" charset="-122"/>
                <a:cs typeface="宋体" panose="02010600030101010101" pitchFamily="2" charset="-122"/>
              </a:rPr>
              <a:t>23</a:t>
            </a:r>
            <a:r>
              <a:rPr lang="zh-CN" altLang="en-US" sz="2400" b="1" dirty="0">
                <a:solidFill>
                  <a:schemeClr val="bg1"/>
                </a:solidFill>
                <a:latin typeface="微软雅黑" panose="020B0503020204020204" pitchFamily="34" charset="-122"/>
                <a:ea typeface="微软雅黑" panose="020B0503020204020204" pitchFamily="34" charset="-122"/>
                <a:cs typeface="宋体" panose="02010600030101010101" pitchFamily="2" charset="-122"/>
              </a:rPr>
              <a:t>个）</a:t>
            </a:r>
          </a:p>
        </p:txBody>
      </p:sp>
      <p:grpSp>
        <p:nvGrpSpPr>
          <p:cNvPr id="21" name="组合 20"/>
          <p:cNvGrpSpPr/>
          <p:nvPr/>
        </p:nvGrpSpPr>
        <p:grpSpPr>
          <a:xfrm>
            <a:off x="811530" y="1561517"/>
            <a:ext cx="4580255" cy="5000094"/>
            <a:chOff x="1070" y="2478"/>
            <a:chExt cx="7213" cy="8536"/>
          </a:xfrm>
        </p:grpSpPr>
        <p:sp>
          <p:nvSpPr>
            <p:cNvPr id="71" name="文本框 70"/>
            <p:cNvSpPr txBox="1"/>
            <p:nvPr/>
          </p:nvSpPr>
          <p:spPr>
            <a:xfrm>
              <a:off x="2376" y="3108"/>
              <a:ext cx="5808" cy="576"/>
            </a:xfrm>
            <a:prstGeom prst="rect">
              <a:avLst/>
            </a:prstGeom>
            <a:solidFill>
              <a:srgbClr val="C00000"/>
            </a:solidFill>
            <a:ln>
              <a:no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600" b="1" i="0" u="none" strike="noStrike" kern="1200" cap="none" spc="0" normalizeH="0" baseline="0" noProof="0" dirty="0">
                  <a:ln>
                    <a:noFill/>
                  </a:ln>
                  <a:solidFill>
                    <a:schemeClr val="bg1"/>
                  </a:solidFill>
                  <a:effectLst/>
                  <a:uLnTx/>
                  <a:uFillTx/>
                  <a:latin typeface="Arial" panose="020B0604020202020204" pitchFamily="34" charset="0"/>
                  <a:ea typeface="微软雅黑" panose="020B0503020204020204" pitchFamily="34" charset="-122"/>
                  <a:cs typeface="Calibri" panose="020F0502020204030204" charset="0"/>
                  <a:sym typeface="Arial" panose="020B0604020202020204" pitchFamily="34" charset="0"/>
                </a:rPr>
                <a:t>流动资产相关指标（</a:t>
              </a:r>
              <a:r>
                <a:rPr kumimoji="0" lang="en-US" altLang="zh-CN" sz="1600" b="1" i="0" u="none" strike="noStrike" kern="1200" cap="none" spc="0" normalizeH="0" baseline="0" noProof="0" dirty="0">
                  <a:ln>
                    <a:noFill/>
                  </a:ln>
                  <a:solidFill>
                    <a:schemeClr val="bg1"/>
                  </a:solidFill>
                  <a:effectLst/>
                  <a:uLnTx/>
                  <a:uFillTx/>
                  <a:latin typeface="Arial" panose="020B0604020202020204" pitchFamily="34" charset="0"/>
                  <a:ea typeface="微软雅黑" panose="020B0503020204020204" pitchFamily="34" charset="-122"/>
                  <a:cs typeface="Calibri" panose="020F0502020204030204" charset="0"/>
                  <a:sym typeface="Arial" panose="020B0604020202020204" pitchFamily="34" charset="0"/>
                </a:rPr>
                <a:t>4</a:t>
              </a:r>
              <a:r>
                <a:rPr kumimoji="0" lang="zh-CN" altLang="en-US" sz="1600" b="1" i="0" u="none" strike="noStrike" kern="1200" cap="none" spc="0" normalizeH="0" baseline="0" noProof="0" dirty="0">
                  <a:ln>
                    <a:noFill/>
                  </a:ln>
                  <a:solidFill>
                    <a:schemeClr val="bg1"/>
                  </a:solidFill>
                  <a:effectLst/>
                  <a:uLnTx/>
                  <a:uFillTx/>
                  <a:latin typeface="Arial" panose="020B0604020202020204" pitchFamily="34" charset="0"/>
                  <a:ea typeface="微软雅黑" panose="020B0503020204020204" pitchFamily="34" charset="-122"/>
                  <a:cs typeface="Calibri" panose="020F0502020204030204" charset="0"/>
                  <a:sym typeface="Arial" panose="020B0604020202020204" pitchFamily="34" charset="0"/>
                </a:rPr>
                <a:t>个）</a:t>
              </a:r>
            </a:p>
          </p:txBody>
        </p:sp>
        <p:sp>
          <p:nvSpPr>
            <p:cNvPr id="19" name="文本框 18"/>
            <p:cNvSpPr txBox="1"/>
            <p:nvPr/>
          </p:nvSpPr>
          <p:spPr>
            <a:xfrm>
              <a:off x="2376" y="5083"/>
              <a:ext cx="5907" cy="576"/>
            </a:xfrm>
            <a:prstGeom prst="rect">
              <a:avLst/>
            </a:prstGeom>
            <a:solidFill>
              <a:srgbClr val="C00000"/>
            </a:solidFill>
            <a:ln>
              <a:no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1600" b="1" noProof="0" dirty="0">
                  <a:ln>
                    <a:noFill/>
                  </a:ln>
                  <a:solidFill>
                    <a:schemeClr val="bg1"/>
                  </a:solidFill>
                  <a:effectLst/>
                  <a:uLnTx/>
                  <a:uFillTx/>
                  <a:cs typeface="Calibri" panose="020F0502020204030204" charset="0"/>
                  <a:sym typeface="Arial" panose="020B0604020202020204" pitchFamily="34" charset="0"/>
                </a:rPr>
                <a:t>固定资产相关指标（</a:t>
              </a:r>
              <a:r>
                <a:rPr lang="en-US" altLang="zh-CN" sz="1600" b="1" noProof="0" dirty="0">
                  <a:ln>
                    <a:noFill/>
                  </a:ln>
                  <a:solidFill>
                    <a:schemeClr val="bg1"/>
                  </a:solidFill>
                  <a:effectLst/>
                  <a:uLnTx/>
                  <a:uFillTx/>
                  <a:cs typeface="Calibri" panose="020F0502020204030204" charset="0"/>
                  <a:sym typeface="Arial" panose="020B0604020202020204" pitchFamily="34" charset="0"/>
                </a:rPr>
                <a:t>6</a:t>
              </a:r>
              <a:r>
                <a:rPr lang="zh-CN" altLang="en-US" sz="1600" b="1" noProof="0" dirty="0">
                  <a:ln>
                    <a:noFill/>
                  </a:ln>
                  <a:solidFill>
                    <a:schemeClr val="bg1"/>
                  </a:solidFill>
                  <a:effectLst/>
                  <a:uLnTx/>
                  <a:uFillTx/>
                  <a:cs typeface="Calibri" panose="020F0502020204030204" charset="0"/>
                  <a:sym typeface="Arial" panose="020B0604020202020204" pitchFamily="34" charset="0"/>
                </a:rPr>
                <a:t>个）</a:t>
              </a:r>
              <a:endParaRPr kumimoji="0" lang="zh-CN" altLang="en-US" sz="1600" b="1" i="0" u="none" strike="noStrike" kern="1200" cap="none" spc="0" normalizeH="0" baseline="0" noProof="0" dirty="0">
                <a:ln>
                  <a:noFill/>
                </a:ln>
                <a:solidFill>
                  <a:schemeClr val="bg1"/>
                </a:solidFill>
                <a:effectLst/>
                <a:uLnTx/>
                <a:uFillTx/>
                <a:latin typeface="Arial" panose="020B0604020202020204" pitchFamily="34" charset="0"/>
                <a:ea typeface="微软雅黑" panose="020B0503020204020204" pitchFamily="34" charset="-122"/>
                <a:cs typeface="Calibri" panose="020F0502020204030204" charset="0"/>
                <a:sym typeface="Arial" panose="020B0604020202020204" pitchFamily="34" charset="0"/>
              </a:endParaRPr>
            </a:p>
          </p:txBody>
        </p:sp>
        <p:sp>
          <p:nvSpPr>
            <p:cNvPr id="28" name="文本框 27"/>
            <p:cNvSpPr txBox="1"/>
            <p:nvPr/>
          </p:nvSpPr>
          <p:spPr>
            <a:xfrm>
              <a:off x="2362" y="7400"/>
              <a:ext cx="5808" cy="576"/>
            </a:xfrm>
            <a:prstGeom prst="rect">
              <a:avLst/>
            </a:prstGeom>
            <a:solidFill>
              <a:srgbClr val="C00000"/>
            </a:solidFill>
            <a:ln>
              <a:no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600" b="1" i="0" u="none" strike="noStrike" kern="1200" cap="none" spc="0" normalizeH="0" baseline="0" noProof="0" dirty="0">
                  <a:ln>
                    <a:noFill/>
                  </a:ln>
                  <a:solidFill>
                    <a:schemeClr val="bg1"/>
                  </a:solidFill>
                  <a:effectLst/>
                  <a:uLnTx/>
                  <a:uFillTx/>
                  <a:latin typeface="Arial" panose="020B0604020202020204" pitchFamily="34" charset="0"/>
                  <a:ea typeface="微软雅黑" panose="020B0503020204020204" pitchFamily="34" charset="-122"/>
                  <a:cs typeface="Calibri" panose="020F0502020204030204" charset="0"/>
                  <a:sym typeface="Arial" panose="020B0604020202020204" pitchFamily="34" charset="0"/>
                </a:rPr>
                <a:t>使用权资产相关指标（</a:t>
              </a:r>
              <a:r>
                <a:rPr kumimoji="0" lang="en-US" altLang="zh-CN" sz="1600" b="1" i="0" u="none" strike="noStrike" kern="1200" cap="none" spc="0" normalizeH="0" baseline="0" noProof="0" dirty="0">
                  <a:ln>
                    <a:noFill/>
                  </a:ln>
                  <a:solidFill>
                    <a:schemeClr val="bg1"/>
                  </a:solidFill>
                  <a:effectLst/>
                  <a:uLnTx/>
                  <a:uFillTx/>
                  <a:latin typeface="Arial" panose="020B0604020202020204" pitchFamily="34" charset="0"/>
                  <a:ea typeface="微软雅黑" panose="020B0503020204020204" pitchFamily="34" charset="-122"/>
                  <a:cs typeface="Calibri" panose="020F0502020204030204" charset="0"/>
                  <a:sym typeface="Arial" panose="020B0604020202020204" pitchFamily="34" charset="0"/>
                </a:rPr>
                <a:t>3</a:t>
              </a:r>
              <a:r>
                <a:rPr kumimoji="0" lang="zh-CN" altLang="en-US" sz="1600" b="1" i="0" u="none" strike="noStrike" kern="1200" cap="none" spc="0" normalizeH="0" baseline="0" noProof="0" dirty="0">
                  <a:ln>
                    <a:noFill/>
                  </a:ln>
                  <a:solidFill>
                    <a:schemeClr val="bg1"/>
                  </a:solidFill>
                  <a:effectLst/>
                  <a:uLnTx/>
                  <a:uFillTx/>
                  <a:latin typeface="Arial" panose="020B0604020202020204" pitchFamily="34" charset="0"/>
                  <a:ea typeface="微软雅黑" panose="020B0503020204020204" pitchFamily="34" charset="-122"/>
                  <a:cs typeface="Calibri" panose="020F0502020204030204" charset="0"/>
                  <a:sym typeface="Arial" panose="020B0604020202020204" pitchFamily="34" charset="0"/>
                </a:rPr>
                <a:t>个）</a:t>
              </a:r>
            </a:p>
          </p:txBody>
        </p:sp>
        <p:sp>
          <p:nvSpPr>
            <p:cNvPr id="30" name="文本框 29"/>
            <p:cNvSpPr txBox="1"/>
            <p:nvPr/>
          </p:nvSpPr>
          <p:spPr>
            <a:xfrm>
              <a:off x="2376" y="9264"/>
              <a:ext cx="5808" cy="576"/>
            </a:xfrm>
            <a:prstGeom prst="rect">
              <a:avLst/>
            </a:prstGeom>
            <a:solidFill>
              <a:srgbClr val="C00000"/>
            </a:solidFill>
            <a:ln>
              <a:no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600" b="1" i="0" u="none" strike="noStrike" kern="1200" cap="none" spc="0" normalizeH="0" baseline="0" noProof="0" dirty="0">
                  <a:ln>
                    <a:noFill/>
                  </a:ln>
                  <a:solidFill>
                    <a:schemeClr val="bg1"/>
                  </a:solidFill>
                  <a:effectLst/>
                  <a:uLnTx/>
                  <a:uFillTx/>
                  <a:latin typeface="Arial" panose="020B0604020202020204" pitchFamily="34" charset="0"/>
                  <a:ea typeface="微软雅黑" panose="020B0503020204020204" pitchFamily="34" charset="-122"/>
                  <a:cs typeface="Calibri" panose="020F0502020204030204" charset="0"/>
                  <a:sym typeface="Arial" panose="020B0604020202020204" pitchFamily="34" charset="0"/>
                </a:rPr>
                <a:t>投资资产相关指标（</a:t>
              </a:r>
              <a:r>
                <a:rPr kumimoji="0" lang="en-US" altLang="zh-CN" sz="1600" b="1" i="0" u="none" strike="noStrike" kern="1200" cap="none" spc="0" normalizeH="0" baseline="0" noProof="0" dirty="0">
                  <a:ln>
                    <a:noFill/>
                  </a:ln>
                  <a:solidFill>
                    <a:schemeClr val="bg1"/>
                  </a:solidFill>
                  <a:effectLst/>
                  <a:uLnTx/>
                  <a:uFillTx/>
                  <a:latin typeface="Arial" panose="020B0604020202020204" pitchFamily="34" charset="0"/>
                  <a:ea typeface="微软雅黑" panose="020B0503020204020204" pitchFamily="34" charset="-122"/>
                  <a:cs typeface="Calibri" panose="020F0502020204030204" charset="0"/>
                  <a:sym typeface="Arial" panose="020B0604020202020204" pitchFamily="34" charset="0"/>
                </a:rPr>
                <a:t>4</a:t>
              </a:r>
              <a:r>
                <a:rPr kumimoji="0" lang="zh-CN" altLang="en-US" sz="1600" b="1" i="0" u="none" strike="noStrike" kern="1200" cap="none" spc="0" normalizeH="0" baseline="0" noProof="0" dirty="0">
                  <a:ln>
                    <a:noFill/>
                  </a:ln>
                  <a:solidFill>
                    <a:schemeClr val="bg1"/>
                  </a:solidFill>
                  <a:effectLst/>
                  <a:uLnTx/>
                  <a:uFillTx/>
                  <a:latin typeface="Arial" panose="020B0604020202020204" pitchFamily="34" charset="0"/>
                  <a:ea typeface="微软雅黑" panose="020B0503020204020204" pitchFamily="34" charset="-122"/>
                  <a:cs typeface="Calibri" panose="020F0502020204030204" charset="0"/>
                  <a:sym typeface="Arial" panose="020B0604020202020204" pitchFamily="34" charset="0"/>
                </a:rPr>
                <a:t>个）</a:t>
              </a:r>
            </a:p>
          </p:txBody>
        </p:sp>
        <p:sp>
          <p:nvSpPr>
            <p:cNvPr id="51" name="文本框 50"/>
            <p:cNvSpPr txBox="1"/>
            <p:nvPr/>
          </p:nvSpPr>
          <p:spPr>
            <a:xfrm>
              <a:off x="1070" y="2478"/>
              <a:ext cx="724" cy="8536"/>
            </a:xfrm>
            <a:prstGeom prst="rect">
              <a:avLst/>
            </a:prstGeom>
            <a:solidFill>
              <a:srgbClr val="E3CCCC"/>
            </a:solidFill>
          </p:spPr>
          <p:txBody>
            <a:bodyPr vert="eaVert" wrap="square" rtlCol="0">
              <a:spAutoFit/>
            </a:bodyPr>
            <a:lstStyle/>
            <a:p>
              <a:pPr algn="ctr"/>
              <a:r>
                <a:rPr lang="zh-CN" altLang="en-US" b="1" dirty="0">
                  <a:solidFill>
                    <a:srgbClr val="181717"/>
                  </a:solidFill>
                  <a:latin typeface="微软雅黑" panose="020B0503020204020204" pitchFamily="34" charset="-122"/>
                  <a:ea typeface="微软雅黑" panose="020B0503020204020204" pitchFamily="34" charset="-122"/>
                </a:rPr>
                <a:t>一、资产类</a:t>
              </a:r>
            </a:p>
          </p:txBody>
        </p:sp>
      </p:grpSp>
      <p:sp>
        <p:nvSpPr>
          <p:cNvPr id="53" name="文本框 52"/>
          <p:cNvSpPr txBox="1"/>
          <p:nvPr/>
        </p:nvSpPr>
        <p:spPr>
          <a:xfrm>
            <a:off x="1913890" y="2299335"/>
            <a:ext cx="1356360" cy="306705"/>
          </a:xfrm>
          <a:prstGeom prst="rect">
            <a:avLst/>
          </a:prstGeom>
          <a:solidFill>
            <a:schemeClr val="bg1">
              <a:lumMod val="95000"/>
            </a:schemeClr>
          </a:solidFill>
        </p:spPr>
        <p:txBody>
          <a:bodyPr wrap="square" rtlCol="0">
            <a:spAutoFit/>
          </a:bodyPr>
          <a:lstStyle/>
          <a:p>
            <a:pPr algn="ctr"/>
            <a:r>
              <a:rPr lang="zh-CN" altLang="en-US" sz="1400"/>
              <a:t>年初存货</a:t>
            </a:r>
          </a:p>
        </p:txBody>
      </p:sp>
      <p:sp>
        <p:nvSpPr>
          <p:cNvPr id="54" name="文本框 53"/>
          <p:cNvSpPr txBox="1"/>
          <p:nvPr/>
        </p:nvSpPr>
        <p:spPr>
          <a:xfrm>
            <a:off x="3648075" y="2299335"/>
            <a:ext cx="1356360" cy="306705"/>
          </a:xfrm>
          <a:prstGeom prst="rect">
            <a:avLst/>
          </a:prstGeom>
          <a:solidFill>
            <a:schemeClr val="bg1">
              <a:lumMod val="95000"/>
            </a:schemeClr>
          </a:solidFill>
        </p:spPr>
        <p:txBody>
          <a:bodyPr wrap="square" rtlCol="0">
            <a:spAutoFit/>
          </a:bodyPr>
          <a:lstStyle/>
          <a:p>
            <a:pPr algn="ctr"/>
            <a:r>
              <a:rPr lang="zh-CN" altLang="en-US" sz="1400"/>
              <a:t>流动资产合计</a:t>
            </a:r>
          </a:p>
        </p:txBody>
      </p:sp>
      <p:sp>
        <p:nvSpPr>
          <p:cNvPr id="55" name="文本框 54"/>
          <p:cNvSpPr txBox="1"/>
          <p:nvPr/>
        </p:nvSpPr>
        <p:spPr>
          <a:xfrm>
            <a:off x="1913890" y="2649220"/>
            <a:ext cx="1444625" cy="306705"/>
          </a:xfrm>
          <a:prstGeom prst="rect">
            <a:avLst/>
          </a:prstGeom>
          <a:solidFill>
            <a:schemeClr val="bg1">
              <a:lumMod val="95000"/>
            </a:schemeClr>
          </a:solidFill>
        </p:spPr>
        <p:txBody>
          <a:bodyPr wrap="square" rtlCol="0">
            <a:spAutoFit/>
          </a:bodyPr>
          <a:lstStyle/>
          <a:p>
            <a:pPr algn="ctr"/>
            <a:r>
              <a:rPr lang="zh-CN" altLang="en-US" sz="1400"/>
              <a:t>交易性金融资产</a:t>
            </a:r>
          </a:p>
        </p:txBody>
      </p:sp>
      <p:sp>
        <p:nvSpPr>
          <p:cNvPr id="56" name="文本框 55"/>
          <p:cNvSpPr txBox="1"/>
          <p:nvPr/>
        </p:nvSpPr>
        <p:spPr>
          <a:xfrm>
            <a:off x="3648075" y="2659380"/>
            <a:ext cx="1356360" cy="306705"/>
          </a:xfrm>
          <a:prstGeom prst="rect">
            <a:avLst/>
          </a:prstGeom>
          <a:solidFill>
            <a:schemeClr val="bg1">
              <a:lumMod val="95000"/>
            </a:schemeClr>
          </a:solidFill>
        </p:spPr>
        <p:txBody>
          <a:bodyPr wrap="square" rtlCol="0">
            <a:spAutoFit/>
          </a:bodyPr>
          <a:lstStyle/>
          <a:p>
            <a:pPr algn="ctr"/>
            <a:r>
              <a:rPr lang="zh-CN" altLang="en-US" sz="1400"/>
              <a:t>存货</a:t>
            </a:r>
          </a:p>
        </p:txBody>
      </p:sp>
      <p:sp>
        <p:nvSpPr>
          <p:cNvPr id="57" name="文本框 56"/>
          <p:cNvSpPr txBox="1"/>
          <p:nvPr/>
        </p:nvSpPr>
        <p:spPr>
          <a:xfrm>
            <a:off x="1913890" y="3430270"/>
            <a:ext cx="1356360" cy="306705"/>
          </a:xfrm>
          <a:prstGeom prst="rect">
            <a:avLst/>
          </a:prstGeom>
          <a:solidFill>
            <a:schemeClr val="bg1">
              <a:lumMod val="95000"/>
            </a:schemeClr>
          </a:solidFill>
        </p:spPr>
        <p:txBody>
          <a:bodyPr wrap="square" rtlCol="0">
            <a:spAutoFit/>
          </a:bodyPr>
          <a:lstStyle/>
          <a:p>
            <a:pPr algn="ctr"/>
            <a:r>
              <a:rPr lang="zh-CN" altLang="en-US" sz="1400"/>
              <a:t>固定资产原价</a:t>
            </a:r>
          </a:p>
        </p:txBody>
      </p:sp>
      <p:sp>
        <p:nvSpPr>
          <p:cNvPr id="58" name="文本框 57"/>
          <p:cNvSpPr txBox="1"/>
          <p:nvPr/>
        </p:nvSpPr>
        <p:spPr>
          <a:xfrm>
            <a:off x="3537585" y="3430270"/>
            <a:ext cx="1703705" cy="306705"/>
          </a:xfrm>
          <a:prstGeom prst="rect">
            <a:avLst/>
          </a:prstGeom>
          <a:solidFill>
            <a:schemeClr val="bg1">
              <a:lumMod val="95000"/>
            </a:schemeClr>
          </a:solidFill>
        </p:spPr>
        <p:txBody>
          <a:bodyPr wrap="square" rtlCol="0">
            <a:spAutoFit/>
          </a:bodyPr>
          <a:lstStyle/>
          <a:p>
            <a:pPr algn="ctr"/>
            <a:r>
              <a:rPr lang="zh-CN" altLang="en-US" sz="1400"/>
              <a:t>固定资产累计折旧</a:t>
            </a:r>
          </a:p>
        </p:txBody>
      </p:sp>
      <p:sp>
        <p:nvSpPr>
          <p:cNvPr id="59" name="文本框 58"/>
          <p:cNvSpPr txBox="1"/>
          <p:nvPr/>
        </p:nvSpPr>
        <p:spPr>
          <a:xfrm>
            <a:off x="1913890" y="3780155"/>
            <a:ext cx="1356995" cy="306705"/>
          </a:xfrm>
          <a:prstGeom prst="rect">
            <a:avLst/>
          </a:prstGeom>
          <a:solidFill>
            <a:schemeClr val="bg1">
              <a:lumMod val="95000"/>
            </a:schemeClr>
          </a:solidFill>
        </p:spPr>
        <p:txBody>
          <a:bodyPr wrap="square" rtlCol="0">
            <a:spAutoFit/>
          </a:bodyPr>
          <a:lstStyle/>
          <a:p>
            <a:pPr algn="ctr"/>
            <a:r>
              <a:rPr lang="zh-CN" altLang="en-US" sz="1400"/>
              <a:t>房屋和构筑物</a:t>
            </a:r>
          </a:p>
        </p:txBody>
      </p:sp>
      <p:sp>
        <p:nvSpPr>
          <p:cNvPr id="60" name="文本框 59"/>
          <p:cNvSpPr txBox="1"/>
          <p:nvPr/>
        </p:nvSpPr>
        <p:spPr>
          <a:xfrm>
            <a:off x="3537585" y="3790315"/>
            <a:ext cx="1692275" cy="306705"/>
          </a:xfrm>
          <a:prstGeom prst="rect">
            <a:avLst/>
          </a:prstGeom>
          <a:solidFill>
            <a:schemeClr val="bg1">
              <a:lumMod val="95000"/>
            </a:schemeClr>
          </a:solidFill>
        </p:spPr>
        <p:txBody>
          <a:bodyPr wrap="square" rtlCol="0">
            <a:spAutoFit/>
          </a:bodyPr>
          <a:lstStyle/>
          <a:p>
            <a:pPr algn="ctr"/>
            <a:r>
              <a:rPr lang="zh-CN" altLang="en-US" sz="1400">
                <a:sym typeface="+mn-ea"/>
              </a:rPr>
              <a:t>固定资产</a:t>
            </a:r>
            <a:r>
              <a:rPr lang="zh-CN" altLang="en-US" sz="1400"/>
              <a:t>本年折旧</a:t>
            </a:r>
          </a:p>
        </p:txBody>
      </p:sp>
      <p:sp>
        <p:nvSpPr>
          <p:cNvPr id="61" name="文本框 60"/>
          <p:cNvSpPr txBox="1"/>
          <p:nvPr/>
        </p:nvSpPr>
        <p:spPr>
          <a:xfrm>
            <a:off x="1913890" y="4119880"/>
            <a:ext cx="1356360" cy="306705"/>
          </a:xfrm>
          <a:prstGeom prst="rect">
            <a:avLst/>
          </a:prstGeom>
          <a:solidFill>
            <a:schemeClr val="bg1">
              <a:lumMod val="95000"/>
            </a:schemeClr>
          </a:solidFill>
        </p:spPr>
        <p:txBody>
          <a:bodyPr wrap="square" rtlCol="0">
            <a:spAutoFit/>
          </a:bodyPr>
          <a:lstStyle/>
          <a:p>
            <a:pPr algn="ctr"/>
            <a:r>
              <a:rPr lang="zh-CN" altLang="en-US" sz="1400"/>
              <a:t>机器和设备</a:t>
            </a:r>
          </a:p>
        </p:txBody>
      </p:sp>
      <p:sp>
        <p:nvSpPr>
          <p:cNvPr id="62" name="文本框 61"/>
          <p:cNvSpPr txBox="1"/>
          <p:nvPr/>
        </p:nvSpPr>
        <p:spPr>
          <a:xfrm>
            <a:off x="3537585" y="4124960"/>
            <a:ext cx="1692910" cy="306705"/>
          </a:xfrm>
          <a:prstGeom prst="rect">
            <a:avLst/>
          </a:prstGeom>
          <a:solidFill>
            <a:schemeClr val="bg1">
              <a:lumMod val="95000"/>
            </a:schemeClr>
          </a:solidFill>
        </p:spPr>
        <p:txBody>
          <a:bodyPr wrap="square" rtlCol="0">
            <a:spAutoFit/>
          </a:bodyPr>
          <a:lstStyle/>
          <a:p>
            <a:pPr algn="ctr"/>
            <a:r>
              <a:rPr lang="zh-CN" altLang="en-US" sz="1400"/>
              <a:t>固定资产净值</a:t>
            </a:r>
          </a:p>
        </p:txBody>
      </p:sp>
      <p:sp>
        <p:nvSpPr>
          <p:cNvPr id="63" name="文本框 62"/>
          <p:cNvSpPr txBox="1"/>
          <p:nvPr/>
        </p:nvSpPr>
        <p:spPr>
          <a:xfrm>
            <a:off x="1835785" y="4825365"/>
            <a:ext cx="1452880" cy="306705"/>
          </a:xfrm>
          <a:prstGeom prst="rect">
            <a:avLst/>
          </a:prstGeom>
          <a:solidFill>
            <a:schemeClr val="bg1">
              <a:lumMod val="95000"/>
            </a:schemeClr>
          </a:solidFill>
        </p:spPr>
        <p:txBody>
          <a:bodyPr wrap="square" rtlCol="0">
            <a:spAutoFit/>
          </a:bodyPr>
          <a:lstStyle/>
          <a:p>
            <a:pPr algn="ctr"/>
            <a:r>
              <a:rPr lang="zh-CN" altLang="en-US" sz="1400"/>
              <a:t>使用权资产原价</a:t>
            </a:r>
          </a:p>
        </p:txBody>
      </p:sp>
      <p:sp>
        <p:nvSpPr>
          <p:cNvPr id="64" name="文本框 63"/>
          <p:cNvSpPr txBox="1"/>
          <p:nvPr/>
        </p:nvSpPr>
        <p:spPr>
          <a:xfrm>
            <a:off x="3397885" y="4825365"/>
            <a:ext cx="1832610" cy="306705"/>
          </a:xfrm>
          <a:prstGeom prst="rect">
            <a:avLst/>
          </a:prstGeom>
          <a:solidFill>
            <a:schemeClr val="bg1">
              <a:lumMod val="95000"/>
            </a:schemeClr>
          </a:solidFill>
        </p:spPr>
        <p:txBody>
          <a:bodyPr wrap="square" rtlCol="0">
            <a:spAutoFit/>
          </a:bodyPr>
          <a:lstStyle/>
          <a:p>
            <a:pPr algn="ctr"/>
            <a:r>
              <a:rPr lang="zh-CN" altLang="en-US" sz="1400"/>
              <a:t>使用权资产累计折旧</a:t>
            </a:r>
          </a:p>
        </p:txBody>
      </p:sp>
      <p:sp>
        <p:nvSpPr>
          <p:cNvPr id="65" name="文本框 64"/>
          <p:cNvSpPr txBox="1"/>
          <p:nvPr/>
        </p:nvSpPr>
        <p:spPr>
          <a:xfrm>
            <a:off x="2178685" y="5175885"/>
            <a:ext cx="2438400" cy="306705"/>
          </a:xfrm>
          <a:prstGeom prst="rect">
            <a:avLst/>
          </a:prstGeom>
          <a:solidFill>
            <a:schemeClr val="bg1">
              <a:lumMod val="95000"/>
            </a:schemeClr>
          </a:solidFill>
        </p:spPr>
        <p:txBody>
          <a:bodyPr wrap="square" rtlCol="0">
            <a:spAutoFit/>
          </a:bodyPr>
          <a:lstStyle/>
          <a:p>
            <a:pPr algn="ctr"/>
            <a:r>
              <a:rPr lang="zh-CN" altLang="en-US" sz="1400">
                <a:sym typeface="+mn-ea"/>
              </a:rPr>
              <a:t>使用权资产</a:t>
            </a:r>
            <a:r>
              <a:rPr lang="zh-CN" altLang="en-US" sz="1400"/>
              <a:t>本年折旧</a:t>
            </a:r>
          </a:p>
        </p:txBody>
      </p:sp>
      <p:sp>
        <p:nvSpPr>
          <p:cNvPr id="67" name="文本框 66"/>
          <p:cNvSpPr txBox="1"/>
          <p:nvPr/>
        </p:nvSpPr>
        <p:spPr>
          <a:xfrm>
            <a:off x="1907540" y="5928995"/>
            <a:ext cx="1435100" cy="306705"/>
          </a:xfrm>
          <a:prstGeom prst="rect">
            <a:avLst/>
          </a:prstGeom>
          <a:solidFill>
            <a:schemeClr val="bg1">
              <a:lumMod val="95000"/>
            </a:schemeClr>
          </a:solidFill>
        </p:spPr>
        <p:txBody>
          <a:bodyPr wrap="square" rtlCol="0">
            <a:spAutoFit/>
          </a:bodyPr>
          <a:lstStyle/>
          <a:p>
            <a:pPr algn="ctr"/>
            <a:r>
              <a:rPr lang="zh-CN" altLang="en-US" sz="1400"/>
              <a:t>债权投资</a:t>
            </a:r>
          </a:p>
        </p:txBody>
      </p:sp>
      <p:sp>
        <p:nvSpPr>
          <p:cNvPr id="68" name="文本框 67"/>
          <p:cNvSpPr txBox="1"/>
          <p:nvPr/>
        </p:nvSpPr>
        <p:spPr>
          <a:xfrm>
            <a:off x="3641725" y="5928995"/>
            <a:ext cx="1613535" cy="306705"/>
          </a:xfrm>
          <a:prstGeom prst="rect">
            <a:avLst/>
          </a:prstGeom>
          <a:solidFill>
            <a:schemeClr val="bg1">
              <a:lumMod val="95000"/>
            </a:schemeClr>
          </a:solidFill>
        </p:spPr>
        <p:txBody>
          <a:bodyPr wrap="square" rtlCol="0">
            <a:spAutoFit/>
          </a:bodyPr>
          <a:lstStyle/>
          <a:p>
            <a:pPr algn="ctr"/>
            <a:r>
              <a:rPr lang="zh-CN" altLang="en-US" sz="1400"/>
              <a:t>其他债权投资</a:t>
            </a:r>
          </a:p>
        </p:txBody>
      </p:sp>
      <p:sp>
        <p:nvSpPr>
          <p:cNvPr id="69" name="文本框 68"/>
          <p:cNvSpPr txBox="1"/>
          <p:nvPr/>
        </p:nvSpPr>
        <p:spPr>
          <a:xfrm>
            <a:off x="1907540" y="6278880"/>
            <a:ext cx="1444625" cy="306705"/>
          </a:xfrm>
          <a:prstGeom prst="rect">
            <a:avLst/>
          </a:prstGeom>
          <a:solidFill>
            <a:schemeClr val="bg1">
              <a:lumMod val="95000"/>
            </a:schemeClr>
          </a:solidFill>
        </p:spPr>
        <p:txBody>
          <a:bodyPr wrap="square" rtlCol="0">
            <a:spAutoFit/>
          </a:bodyPr>
          <a:lstStyle/>
          <a:p>
            <a:pPr algn="ctr"/>
            <a:r>
              <a:rPr lang="zh-CN" altLang="en-US" sz="1400"/>
              <a:t>长期股权投资</a:t>
            </a:r>
          </a:p>
        </p:txBody>
      </p:sp>
      <p:sp>
        <p:nvSpPr>
          <p:cNvPr id="70" name="文本框 69"/>
          <p:cNvSpPr txBox="1"/>
          <p:nvPr/>
        </p:nvSpPr>
        <p:spPr>
          <a:xfrm>
            <a:off x="3641725" y="6289040"/>
            <a:ext cx="1687195" cy="306705"/>
          </a:xfrm>
          <a:prstGeom prst="rect">
            <a:avLst/>
          </a:prstGeom>
          <a:solidFill>
            <a:schemeClr val="bg1">
              <a:lumMod val="95000"/>
            </a:schemeClr>
          </a:solidFill>
        </p:spPr>
        <p:txBody>
          <a:bodyPr wrap="square" rtlCol="0">
            <a:spAutoFit/>
          </a:bodyPr>
          <a:lstStyle/>
          <a:p>
            <a:pPr algn="ctr"/>
            <a:r>
              <a:rPr lang="zh-CN" altLang="en-US" sz="1400"/>
              <a:t>其他权益工具投资</a:t>
            </a:r>
          </a:p>
        </p:txBody>
      </p:sp>
      <p:sp>
        <p:nvSpPr>
          <p:cNvPr id="72" name="文本框 71"/>
          <p:cNvSpPr txBox="1"/>
          <p:nvPr/>
        </p:nvSpPr>
        <p:spPr>
          <a:xfrm>
            <a:off x="1631950" y="1562100"/>
            <a:ext cx="3688080" cy="337185"/>
          </a:xfrm>
          <a:prstGeom prst="rect">
            <a:avLst/>
          </a:prstGeom>
          <a:solidFill>
            <a:srgbClr val="E7E6E6"/>
          </a:solidFill>
          <a:ln>
            <a:no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600" b="1" i="0" u="none" strike="noStrike" kern="1200" cap="none" spc="0" normalizeH="0" baseline="0" noProof="0" dirty="0">
                <a:ln>
                  <a:noFill/>
                </a:ln>
                <a:solidFill>
                  <a:srgbClr val="C00000"/>
                </a:solidFill>
                <a:effectLst/>
                <a:uLnTx/>
                <a:uFillTx/>
                <a:latin typeface="Arial" panose="020B0604020202020204" pitchFamily="34" charset="0"/>
                <a:ea typeface="微软雅黑" panose="020B0503020204020204" pitchFamily="34" charset="-122"/>
                <a:cs typeface="Calibri" panose="020F0502020204030204" charset="0"/>
                <a:sym typeface="Arial" panose="020B0604020202020204" pitchFamily="34" charset="0"/>
              </a:rPr>
              <a:t>资产总计</a:t>
            </a:r>
          </a:p>
        </p:txBody>
      </p:sp>
      <p:sp>
        <p:nvSpPr>
          <p:cNvPr id="11" name="灯片编号占位符 10"/>
          <p:cNvSpPr>
            <a:spLocks noGrp="1"/>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t>42</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9" name="图片 17"/>
          <p:cNvPicPr>
            <a:picLocks noChangeAspect="1"/>
          </p:cNvPicPr>
          <p:nvPr/>
        </p:nvPicPr>
        <p:blipFill>
          <a:blip r:embed="rId2"/>
          <a:stretch>
            <a:fillRect/>
          </a:stretch>
        </p:blipFill>
        <p:spPr>
          <a:xfrm>
            <a:off x="8610600" y="0"/>
            <a:ext cx="3581400" cy="1006475"/>
          </a:xfrm>
          <a:prstGeom prst="rect">
            <a:avLst/>
          </a:prstGeom>
          <a:noFill/>
          <a:ln w="9525">
            <a:noFill/>
          </a:ln>
        </p:spPr>
      </p:pic>
      <p:sp>
        <p:nvSpPr>
          <p:cNvPr id="25" name="矩形 24"/>
          <p:cNvSpPr/>
          <p:nvPr/>
        </p:nvSpPr>
        <p:spPr>
          <a:xfrm>
            <a:off x="0" y="6724650"/>
            <a:ext cx="12192000" cy="133350"/>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pic>
        <p:nvPicPr>
          <p:cNvPr id="7" name="图片 6" descr="五经普LOGO透明底（长）"/>
          <p:cNvPicPr>
            <a:picLocks noChangeAspect="1"/>
          </p:cNvPicPr>
          <p:nvPr/>
        </p:nvPicPr>
        <p:blipFill>
          <a:blip r:embed="rId3" cstate="print"/>
          <a:srcRect r="77058"/>
          <a:stretch>
            <a:fillRect/>
          </a:stretch>
        </p:blipFill>
        <p:spPr>
          <a:xfrm>
            <a:off x="-76200" y="-225425"/>
            <a:ext cx="847725" cy="1155065"/>
          </a:xfrm>
          <a:prstGeom prst="rect">
            <a:avLst/>
          </a:prstGeom>
        </p:spPr>
      </p:pic>
      <p:cxnSp>
        <p:nvCxnSpPr>
          <p:cNvPr id="8" name="直接连接符 7"/>
          <p:cNvCxnSpPr/>
          <p:nvPr/>
        </p:nvCxnSpPr>
        <p:spPr>
          <a:xfrm>
            <a:off x="0" y="696913"/>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sp>
        <p:nvSpPr>
          <p:cNvPr id="4" name="圆角矩形 144"/>
          <p:cNvSpPr/>
          <p:nvPr/>
        </p:nvSpPr>
        <p:spPr>
          <a:xfrm>
            <a:off x="-635" y="764540"/>
            <a:ext cx="12192635" cy="474345"/>
          </a:xfrm>
          <a:prstGeom prst="roundRect">
            <a:avLst/>
          </a:prstGeom>
          <a:solidFill>
            <a:srgbClr val="256BB0"/>
          </a:solidFill>
          <a:ln>
            <a:noFill/>
          </a:ln>
        </p:spPr>
        <p:style>
          <a:lnRef idx="2">
            <a:srgbClr val="256BB0">
              <a:shade val="50000"/>
            </a:srgbClr>
          </a:lnRef>
          <a:fillRef idx="1">
            <a:srgbClr val="256BB0"/>
          </a:fillRef>
          <a:effectRef idx="0">
            <a:srgbClr val="256BB0"/>
          </a:effectRef>
          <a:fontRef idx="minor">
            <a:sysClr val="window" lastClr="FFFFFF"/>
          </a:fontRef>
        </p:style>
        <p:txBody>
          <a:bodyPr rtlCol="0" anchor="ctr"/>
          <a:lstStyle/>
          <a:p>
            <a:pPr algn="l"/>
            <a:r>
              <a:rPr lang="en-US" sz="2400" b="1" dirty="0">
                <a:solidFill>
                  <a:sysClr val="window" lastClr="FFFFFF"/>
                </a:solidFill>
                <a:latin typeface="微软雅黑" panose="020B0503020204020204" pitchFamily="34" charset="-122"/>
                <a:ea typeface="微软雅黑" panose="020B0503020204020204" pitchFamily="34" charset="-122"/>
                <a:cs typeface="宋体" panose="02010600030101010101" pitchFamily="2" charset="-122"/>
              </a:rPr>
              <a:t>1.</a:t>
            </a:r>
            <a:r>
              <a:rPr sz="2400" b="1" dirty="0">
                <a:solidFill>
                  <a:sysClr val="window" lastClr="FFFFFF"/>
                </a:solidFill>
                <a:latin typeface="微软雅黑" panose="020B0503020204020204" pitchFamily="34" charset="-122"/>
                <a:ea typeface="微软雅黑" panose="020B0503020204020204" pitchFamily="34" charset="-122"/>
                <a:cs typeface="宋体" panose="02010600030101010101" pitchFamily="2" charset="-122"/>
              </a:rPr>
              <a:t>固定资产原价</a:t>
            </a:r>
            <a:r>
              <a:rPr lang="en-US" altLang="zh-CN" sz="2400" b="1" dirty="0">
                <a:solidFill>
                  <a:sysClr val="window" lastClr="FFFFFF"/>
                </a:solidFill>
                <a:latin typeface="微软雅黑" panose="020B0503020204020204" pitchFamily="34" charset="-122"/>
                <a:ea typeface="微软雅黑" panose="020B0503020204020204" pitchFamily="34" charset="-122"/>
                <a:cs typeface="宋体" panose="02010600030101010101" pitchFamily="2" charset="-122"/>
              </a:rPr>
              <a:t>【611-4</a:t>
            </a:r>
            <a:r>
              <a:rPr lang="zh-CN" altLang="en-US" sz="2400" b="1" dirty="0">
                <a:solidFill>
                  <a:sysClr val="window" lastClr="FFFFFF"/>
                </a:solidFill>
                <a:latin typeface="微软雅黑" panose="020B0503020204020204" pitchFamily="34" charset="-122"/>
                <a:ea typeface="微软雅黑" panose="020B0503020204020204" pitchFamily="34" charset="-122"/>
                <a:cs typeface="宋体" panose="02010600030101010101" pitchFamily="2" charset="-122"/>
                <a:sym typeface="思源黑体 CN Light" charset="0"/>
              </a:rPr>
              <a:t>表</a:t>
            </a:r>
            <a:r>
              <a:rPr lang="en-US" altLang="zh-CN" sz="2400" b="1" dirty="0">
                <a:solidFill>
                  <a:sysClr val="window" lastClr="FFFFFF"/>
                </a:solidFill>
                <a:latin typeface="微软雅黑" panose="020B0503020204020204" pitchFamily="34" charset="-122"/>
                <a:ea typeface="微软雅黑" panose="020B0503020204020204" pitchFamily="34" charset="-122"/>
                <a:cs typeface="宋体" panose="02010600030101010101" pitchFamily="2" charset="-122"/>
                <a:sym typeface="思源黑体 CN Light" charset="0"/>
              </a:rPr>
              <a:t>05</a:t>
            </a:r>
            <a:r>
              <a:rPr lang="en-US" altLang="zh-CN" sz="2400" b="1" dirty="0">
                <a:solidFill>
                  <a:sysClr val="window" lastClr="FFFFFF"/>
                </a:solidFill>
                <a:latin typeface="微软雅黑" panose="020B0503020204020204" pitchFamily="34" charset="-122"/>
                <a:ea typeface="微软雅黑" panose="020B0503020204020204" pitchFamily="34" charset="-122"/>
                <a:cs typeface="宋体" panose="02010600030101010101" pitchFamily="2" charset="-122"/>
              </a:rPr>
              <a:t>】</a:t>
            </a:r>
            <a:endParaRPr lang="zh-CN" altLang="en-US" sz="2400" b="1" dirty="0">
              <a:solidFill>
                <a:sysClr val="window" lastClr="FFFFFF"/>
              </a:solidFill>
              <a:latin typeface="微软雅黑" panose="020B0503020204020204" pitchFamily="34" charset="-122"/>
              <a:ea typeface="微软雅黑" panose="020B0503020204020204" pitchFamily="34" charset="-122"/>
              <a:cs typeface="宋体" panose="02010600030101010101" pitchFamily="2" charset="-122"/>
            </a:endParaRPr>
          </a:p>
        </p:txBody>
      </p:sp>
      <p:sp>
        <p:nvSpPr>
          <p:cNvPr id="5" name="文本框 4"/>
          <p:cNvSpPr txBox="1"/>
          <p:nvPr/>
        </p:nvSpPr>
        <p:spPr>
          <a:xfrm>
            <a:off x="57150" y="1240155"/>
            <a:ext cx="12066270" cy="1014730"/>
          </a:xfrm>
          <a:prstGeom prst="rect">
            <a:avLst/>
          </a:prstGeom>
          <a:solidFill>
            <a:srgbClr val="E3CCCC"/>
          </a:solidFill>
          <a:ln>
            <a:no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2000" b="1" noProof="0" dirty="0">
                <a:ln>
                  <a:noFill/>
                </a:ln>
                <a:solidFill>
                  <a:srgbClr val="C00000"/>
                </a:solidFill>
                <a:effectLst/>
                <a:uLnTx/>
                <a:uFillTx/>
                <a:latin typeface="Arial" panose="020B0604020202020204" pitchFamily="34" charset="0"/>
                <a:ea typeface="微软雅黑" panose="020B0503020204020204" pitchFamily="34" charset="-122"/>
                <a:sym typeface="Wingdings" panose="05000000000000000000" charset="0"/>
              </a:rPr>
              <a:t></a:t>
            </a:r>
            <a:r>
              <a:rPr lang="zh-CN" altLang="en-US" sz="2000" b="1" dirty="0">
                <a:ln>
                  <a:noFill/>
                </a:ln>
                <a:solidFill>
                  <a:srgbClr val="181717"/>
                </a:solidFill>
                <a:effectLst/>
                <a:uLnTx/>
                <a:uFillTx/>
                <a:ea typeface="微软雅黑" panose="020B0503020204020204" pitchFamily="34" charset="-122"/>
              </a:rPr>
              <a:t> 指固定资产的成本，包括企业在购置、自行建造、安装、改建、扩建、技术改造某项固定资产时所发生的全部支出总额。</a:t>
            </a:r>
          </a:p>
          <a:p>
            <a:pPr marL="0" marR="0" lvl="0" indent="0" algn="l" defTabSz="914400" rtl="0" eaLnBrk="1" fontAlgn="auto" latinLnBrk="0" hangingPunct="1">
              <a:lnSpc>
                <a:spcPct val="100000"/>
              </a:lnSpc>
              <a:spcBef>
                <a:spcPts val="0"/>
              </a:spcBef>
              <a:spcAft>
                <a:spcPts val="0"/>
              </a:spcAft>
              <a:buClrTx/>
              <a:buSzTx/>
              <a:buFontTx/>
              <a:buNone/>
              <a:defRPr/>
            </a:pPr>
            <a:r>
              <a:rPr lang="zh-CN" altLang="en-US" sz="2000" b="1" noProof="0" dirty="0">
                <a:ln>
                  <a:noFill/>
                </a:ln>
                <a:solidFill>
                  <a:srgbClr val="C00000"/>
                </a:solidFill>
                <a:effectLst/>
                <a:uLnTx/>
                <a:uFillTx/>
                <a:latin typeface="Arial" panose="020B0604020202020204" pitchFamily="34" charset="0"/>
                <a:ea typeface="微软雅黑" panose="020B0503020204020204" pitchFamily="34" charset="-122"/>
                <a:sym typeface="Wingdings" panose="05000000000000000000" charset="0"/>
              </a:rPr>
              <a:t>填报方法：</a:t>
            </a:r>
            <a:r>
              <a:rPr lang="zh-CN" altLang="en-US" sz="2000" b="1" dirty="0">
                <a:ln>
                  <a:noFill/>
                </a:ln>
                <a:solidFill>
                  <a:srgbClr val="181717"/>
                </a:solidFill>
                <a:effectLst/>
                <a:uLnTx/>
                <a:uFillTx/>
                <a:ea typeface="微软雅黑" panose="020B0503020204020204" pitchFamily="34" charset="-122"/>
              </a:rPr>
              <a:t>根据会计“固定资产”科目的</a:t>
            </a:r>
            <a:r>
              <a:rPr lang="zh-CN" altLang="en-US" sz="2000" b="1" dirty="0">
                <a:ln>
                  <a:noFill/>
                </a:ln>
                <a:solidFill>
                  <a:srgbClr val="C00000"/>
                </a:solidFill>
                <a:effectLst/>
                <a:uLnTx/>
                <a:uFillTx/>
                <a:ea typeface="微软雅黑" panose="020B0503020204020204" pitchFamily="34" charset="-122"/>
              </a:rPr>
              <a:t>期末借方余额</a:t>
            </a:r>
            <a:r>
              <a:rPr lang="zh-CN" altLang="en-US" sz="2000" b="1" dirty="0">
                <a:ln>
                  <a:noFill/>
                </a:ln>
                <a:solidFill>
                  <a:srgbClr val="181717"/>
                </a:solidFill>
                <a:effectLst/>
                <a:uLnTx/>
                <a:uFillTx/>
                <a:ea typeface="微软雅黑" panose="020B0503020204020204" pitchFamily="34" charset="-122"/>
              </a:rPr>
              <a:t>填报。</a:t>
            </a:r>
          </a:p>
        </p:txBody>
      </p:sp>
      <p:sp>
        <p:nvSpPr>
          <p:cNvPr id="6" name="文本框 5"/>
          <p:cNvSpPr txBox="1"/>
          <p:nvPr/>
        </p:nvSpPr>
        <p:spPr>
          <a:xfrm>
            <a:off x="57150" y="2656205"/>
            <a:ext cx="12039600" cy="922020"/>
          </a:xfrm>
          <a:prstGeom prst="rect">
            <a:avLst/>
          </a:prstGeom>
          <a:solidFill>
            <a:srgbClr val="E7E6E6"/>
          </a:solidFill>
          <a:ln>
            <a:no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1800" b="1" noProof="0" dirty="0">
                <a:ln>
                  <a:noFill/>
                </a:ln>
                <a:solidFill>
                  <a:srgbClr val="C00000"/>
                </a:solidFill>
                <a:effectLst/>
                <a:uLnTx/>
                <a:uFillTx/>
                <a:latin typeface="Arial" panose="020B0604020202020204" pitchFamily="34" charset="0"/>
                <a:ea typeface="微软雅黑" panose="020B0503020204020204" pitchFamily="34" charset="-122"/>
                <a:sym typeface="Wingdings" panose="05000000000000000000" charset="0"/>
              </a:rPr>
              <a:t>固定资产原价一般不应为0，填写的应是原值数。</a:t>
            </a:r>
          </a:p>
          <a:p>
            <a:pPr marL="0" marR="0" lvl="0" indent="0" algn="l" defTabSz="914400" rtl="0" eaLnBrk="1" fontAlgn="auto" latinLnBrk="0" hangingPunct="1">
              <a:lnSpc>
                <a:spcPct val="100000"/>
              </a:lnSpc>
              <a:spcBef>
                <a:spcPts val="0"/>
              </a:spcBef>
              <a:spcAft>
                <a:spcPts val="0"/>
              </a:spcAft>
              <a:buClrTx/>
              <a:buSzTx/>
              <a:buFontTx/>
              <a:buNone/>
              <a:defRPr/>
            </a:pPr>
            <a:r>
              <a:rPr lang="zh-CN" altLang="en-US" sz="1800" b="1" noProof="0" dirty="0">
                <a:ln>
                  <a:noFill/>
                </a:ln>
                <a:solidFill>
                  <a:srgbClr val="C00000"/>
                </a:solidFill>
                <a:effectLst/>
                <a:uLnTx/>
                <a:uFillTx/>
                <a:latin typeface="Arial" panose="020B0604020202020204" pitchFamily="34" charset="0"/>
                <a:ea typeface="微软雅黑" panose="020B0503020204020204" pitchFamily="34" charset="-122"/>
                <a:sym typeface="Wingdings" panose="05000000000000000000" charset="0"/>
              </a:rPr>
              <a:t>一般不能直接从资产负债表中取得，资产负债表中直接取得的是“固定资产合计”数据。</a:t>
            </a:r>
          </a:p>
          <a:p>
            <a:pPr marL="0" marR="0" lvl="0" indent="0" algn="l" defTabSz="914400" rtl="0" eaLnBrk="1" fontAlgn="auto" latinLnBrk="0" hangingPunct="1">
              <a:lnSpc>
                <a:spcPct val="100000"/>
              </a:lnSpc>
              <a:spcBef>
                <a:spcPts val="0"/>
              </a:spcBef>
              <a:spcAft>
                <a:spcPts val="0"/>
              </a:spcAft>
              <a:buClrTx/>
              <a:buSzTx/>
              <a:buFontTx/>
              <a:buNone/>
              <a:defRPr/>
            </a:pPr>
            <a:r>
              <a:rPr lang="zh-CN" altLang="en-US" sz="1800" b="1" noProof="0" dirty="0">
                <a:ln>
                  <a:noFill/>
                </a:ln>
                <a:solidFill>
                  <a:srgbClr val="C00000"/>
                </a:solidFill>
                <a:effectLst/>
                <a:uLnTx/>
                <a:uFillTx/>
                <a:latin typeface="Arial" panose="020B0604020202020204" pitchFamily="34" charset="0"/>
                <a:ea typeface="微软雅黑" panose="020B0503020204020204" pitchFamily="34" charset="-122"/>
                <a:sym typeface="Wingdings" panose="05000000000000000000" charset="0"/>
              </a:rPr>
              <a:t>注意车辆等固定资产不要漏填。</a:t>
            </a:r>
          </a:p>
        </p:txBody>
      </p:sp>
      <p:sp>
        <p:nvSpPr>
          <p:cNvPr id="11" name="文本框 10"/>
          <p:cNvSpPr txBox="1"/>
          <p:nvPr/>
        </p:nvSpPr>
        <p:spPr>
          <a:xfrm>
            <a:off x="47625" y="2256155"/>
            <a:ext cx="1839595" cy="398780"/>
          </a:xfrm>
          <a:prstGeom prst="rect">
            <a:avLst/>
          </a:prstGeom>
          <a:solidFill>
            <a:srgbClr val="C00000"/>
          </a:solidFill>
          <a:ln>
            <a:no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2000" dirty="0">
                <a:ln>
                  <a:solidFill>
                    <a:sysClr val="window" lastClr="FFFFFF"/>
                  </a:solidFill>
                </a:ln>
                <a:solidFill>
                  <a:sysClr val="window" lastClr="FFFFFF"/>
                </a:solidFill>
                <a:latin typeface="Arial" panose="020B0604020202020204" pitchFamily="34" charset="0"/>
                <a:ea typeface="微软雅黑" panose="020B0503020204020204" pitchFamily="34" charset="-122"/>
                <a:sym typeface="Wingdings" panose="05000000000000000000" charset="0"/>
              </a:rPr>
              <a:t></a:t>
            </a:r>
            <a:r>
              <a:rPr lang="zh-CN" altLang="en-US" sz="2000" dirty="0">
                <a:ln>
                  <a:solidFill>
                    <a:sysClr val="window" lastClr="FFFFFF"/>
                  </a:solidFill>
                </a:ln>
                <a:solidFill>
                  <a:sysClr val="window" lastClr="FFFFFF"/>
                </a:solidFill>
                <a:latin typeface="Arial" panose="020B0604020202020204" pitchFamily="34" charset="0"/>
                <a:ea typeface="微软雅黑" panose="020B0503020204020204" pitchFamily="34" charset="-122"/>
                <a:sym typeface="Arial" panose="020B0604020202020204" pitchFamily="34" charset="0"/>
              </a:rPr>
              <a:t>注意事项</a:t>
            </a:r>
          </a:p>
        </p:txBody>
      </p:sp>
      <p:sp>
        <p:nvSpPr>
          <p:cNvPr id="13" name="圆角矩形 144"/>
          <p:cNvSpPr/>
          <p:nvPr/>
        </p:nvSpPr>
        <p:spPr>
          <a:xfrm>
            <a:off x="-10160" y="5186680"/>
            <a:ext cx="12133580" cy="474345"/>
          </a:xfrm>
          <a:prstGeom prst="roundRect">
            <a:avLst/>
          </a:prstGeom>
          <a:solidFill>
            <a:srgbClr val="256BB0"/>
          </a:solidFill>
          <a:ln>
            <a:noFill/>
          </a:ln>
        </p:spPr>
        <p:style>
          <a:lnRef idx="2">
            <a:srgbClr val="256BB0">
              <a:shade val="50000"/>
            </a:srgbClr>
          </a:lnRef>
          <a:fillRef idx="1">
            <a:srgbClr val="256BB0"/>
          </a:fillRef>
          <a:effectRef idx="0">
            <a:srgbClr val="256BB0"/>
          </a:effectRef>
          <a:fontRef idx="minor">
            <a:sysClr val="window" lastClr="FFFFFF"/>
          </a:fontRef>
        </p:style>
        <p:txBody>
          <a:bodyPr rtlCol="0" anchor="ctr"/>
          <a:lstStyle/>
          <a:p>
            <a:pPr algn="l"/>
            <a:r>
              <a:rPr lang="en-US" sz="2400" b="1" dirty="0">
                <a:solidFill>
                  <a:sysClr val="window" lastClr="FFFFFF"/>
                </a:solidFill>
                <a:latin typeface="微软雅黑" panose="020B0503020204020204" pitchFamily="34" charset="-122"/>
                <a:ea typeface="微软雅黑" panose="020B0503020204020204" pitchFamily="34" charset="-122"/>
                <a:cs typeface="宋体" panose="02010600030101010101" pitchFamily="2" charset="-122"/>
              </a:rPr>
              <a:t>3.</a:t>
            </a:r>
            <a:r>
              <a:rPr sz="2400" b="1" dirty="0">
                <a:solidFill>
                  <a:sysClr val="window" lastClr="FFFFFF"/>
                </a:solidFill>
                <a:latin typeface="微软雅黑" panose="020B0503020204020204" pitchFamily="34" charset="-122"/>
                <a:ea typeface="微软雅黑" panose="020B0503020204020204" pitchFamily="34" charset="-122"/>
                <a:cs typeface="宋体" panose="02010600030101010101" pitchFamily="2" charset="-122"/>
              </a:rPr>
              <a:t>固定资产原价</a:t>
            </a:r>
            <a:r>
              <a:rPr lang="zh-CN" sz="2400" b="1" dirty="0">
                <a:solidFill>
                  <a:sysClr val="window" lastClr="FFFFFF"/>
                </a:solidFill>
                <a:latin typeface="微软雅黑" panose="020B0503020204020204" pitchFamily="34" charset="-122"/>
                <a:ea typeface="微软雅黑" panose="020B0503020204020204" pitchFamily="34" charset="-122"/>
                <a:cs typeface="宋体" panose="02010600030101010101" pitchFamily="2" charset="-122"/>
              </a:rPr>
              <a:t>其中：</a:t>
            </a:r>
            <a:r>
              <a:rPr lang="zh-CN" sz="2400" b="1" dirty="0">
                <a:solidFill>
                  <a:srgbClr val="FFC000"/>
                </a:solidFill>
                <a:latin typeface="微软雅黑" panose="020B0503020204020204" pitchFamily="34" charset="-122"/>
                <a:ea typeface="微软雅黑" panose="020B0503020204020204" pitchFamily="34" charset="-122"/>
                <a:cs typeface="宋体" panose="02010600030101010101" pitchFamily="2" charset="-122"/>
              </a:rPr>
              <a:t>机器设备</a:t>
            </a:r>
            <a:r>
              <a:rPr lang="en-US" altLang="zh-CN" sz="2400" b="1" dirty="0">
                <a:solidFill>
                  <a:sysClr val="window" lastClr="FFFFFF"/>
                </a:solidFill>
                <a:latin typeface="微软雅黑" panose="020B0503020204020204" pitchFamily="34" charset="-122"/>
                <a:ea typeface="微软雅黑" panose="020B0503020204020204" pitchFamily="34" charset="-122"/>
                <a:cs typeface="宋体" panose="02010600030101010101" pitchFamily="2" charset="-122"/>
              </a:rPr>
              <a:t>【</a:t>
            </a:r>
            <a:r>
              <a:rPr sz="2400" b="1" dirty="0">
                <a:solidFill>
                  <a:sysClr val="window" lastClr="FFFFFF"/>
                </a:solidFill>
                <a:latin typeface="微软雅黑" panose="020B0503020204020204" pitchFamily="34" charset="-122"/>
                <a:ea typeface="微软雅黑" panose="020B0503020204020204" pitchFamily="34" charset="-122"/>
                <a:cs typeface="宋体" panose="02010600030101010101" pitchFamily="2" charset="-122"/>
              </a:rPr>
              <a:t>611-4表0</a:t>
            </a:r>
            <a:r>
              <a:rPr lang="en-US" sz="2400" b="1" dirty="0">
                <a:solidFill>
                  <a:sysClr val="window" lastClr="FFFFFF"/>
                </a:solidFill>
                <a:latin typeface="微软雅黑" panose="020B0503020204020204" pitchFamily="34" charset="-122"/>
                <a:ea typeface="微软雅黑" panose="020B0503020204020204" pitchFamily="34" charset="-122"/>
                <a:cs typeface="宋体" panose="02010600030101010101" pitchFamily="2" charset="-122"/>
              </a:rPr>
              <a:t>7</a:t>
            </a:r>
            <a:r>
              <a:rPr lang="en-US" altLang="zh-CN" sz="2400" b="1" dirty="0">
                <a:solidFill>
                  <a:sysClr val="window" lastClr="FFFFFF"/>
                </a:solidFill>
                <a:latin typeface="微软雅黑" panose="020B0503020204020204" pitchFamily="34" charset="-122"/>
                <a:ea typeface="微软雅黑" panose="020B0503020204020204" pitchFamily="34" charset="-122"/>
                <a:cs typeface="宋体" panose="02010600030101010101" pitchFamily="2" charset="-122"/>
              </a:rPr>
              <a:t>】</a:t>
            </a:r>
            <a:endParaRPr lang="zh-CN" altLang="en-US" sz="2400" b="1" dirty="0">
              <a:solidFill>
                <a:sysClr val="window" lastClr="FFFFFF"/>
              </a:solidFill>
              <a:latin typeface="微软雅黑" panose="020B0503020204020204" pitchFamily="34" charset="-122"/>
              <a:ea typeface="微软雅黑" panose="020B0503020204020204" pitchFamily="34" charset="-122"/>
              <a:cs typeface="宋体" panose="02010600030101010101" pitchFamily="2" charset="-122"/>
            </a:endParaRPr>
          </a:p>
        </p:txBody>
      </p:sp>
      <p:sp>
        <p:nvSpPr>
          <p:cNvPr id="15" name="文本框 14"/>
          <p:cNvSpPr txBox="1"/>
          <p:nvPr/>
        </p:nvSpPr>
        <p:spPr>
          <a:xfrm>
            <a:off x="-635" y="5661025"/>
            <a:ext cx="12113895" cy="1014730"/>
          </a:xfrm>
          <a:prstGeom prst="rect">
            <a:avLst/>
          </a:prstGeom>
          <a:solidFill>
            <a:srgbClr val="E3CCCC"/>
          </a:solidFill>
          <a:ln>
            <a:no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2000" b="1" noProof="0" dirty="0">
                <a:ln>
                  <a:noFill/>
                </a:ln>
                <a:solidFill>
                  <a:srgbClr val="C00000"/>
                </a:solidFill>
                <a:effectLst/>
                <a:uLnTx/>
                <a:uFillTx/>
                <a:latin typeface="Arial" panose="020B0604020202020204" pitchFamily="34" charset="0"/>
                <a:ea typeface="微软雅黑" panose="020B0503020204020204" pitchFamily="34" charset="-122"/>
                <a:sym typeface="Wingdings" panose="05000000000000000000" charset="0"/>
              </a:rPr>
              <a:t></a:t>
            </a:r>
            <a:r>
              <a:rPr lang="zh-CN" altLang="en-US" sz="2000" b="1">
                <a:ln>
                  <a:noFill/>
                </a:ln>
                <a:solidFill>
                  <a:srgbClr val="181717"/>
                </a:solidFill>
                <a:effectLst/>
                <a:uLnTx/>
                <a:uFillTx/>
                <a:ea typeface="微软雅黑" panose="020B0503020204020204" pitchFamily="34" charset="-122"/>
              </a:rPr>
              <a:t>指为生产商品、提供劳务、出租或经营管理持有的各种机器、设备。</a:t>
            </a:r>
          </a:p>
          <a:p>
            <a:pPr marL="0" marR="0" lvl="0" indent="0" algn="l" defTabSz="914400" rtl="0" eaLnBrk="1" fontAlgn="auto" latinLnBrk="0" hangingPunct="1">
              <a:lnSpc>
                <a:spcPct val="100000"/>
              </a:lnSpc>
              <a:spcBef>
                <a:spcPts val="0"/>
              </a:spcBef>
              <a:spcAft>
                <a:spcPts val="0"/>
              </a:spcAft>
              <a:buClrTx/>
              <a:buSzTx/>
              <a:buFontTx/>
              <a:buNone/>
              <a:defRPr/>
            </a:pPr>
            <a:r>
              <a:rPr lang="zh-CN" altLang="en-US" sz="2000" b="1" noProof="0" dirty="0">
                <a:ln>
                  <a:noFill/>
                </a:ln>
                <a:solidFill>
                  <a:srgbClr val="C00000"/>
                </a:solidFill>
                <a:effectLst/>
                <a:uLnTx/>
                <a:uFillTx/>
                <a:latin typeface="Arial" panose="020B0604020202020204" pitchFamily="34" charset="0"/>
                <a:ea typeface="微软雅黑" panose="020B0503020204020204" pitchFamily="34" charset="-122"/>
                <a:sym typeface="Wingdings" panose="05000000000000000000" charset="0"/>
              </a:rPr>
              <a:t>填报方法：</a:t>
            </a:r>
            <a:r>
              <a:rPr lang="zh-CN" altLang="en-US" sz="2000" b="1">
                <a:ln>
                  <a:noFill/>
                </a:ln>
                <a:solidFill>
                  <a:srgbClr val="181717"/>
                </a:solidFill>
                <a:effectLst/>
                <a:uLnTx/>
                <a:uFillTx/>
                <a:ea typeface="微软雅黑" panose="020B0503020204020204" pitchFamily="34" charset="-122"/>
              </a:rPr>
              <a:t>根据会计</a:t>
            </a:r>
            <a:r>
              <a:rPr lang="zh-CN" altLang="en-US" sz="2000" b="1">
                <a:ln>
                  <a:noFill/>
                </a:ln>
                <a:effectLst/>
                <a:uLnTx/>
                <a:uFillTx/>
                <a:sym typeface="+mn-ea"/>
              </a:rPr>
              <a:t>核算中</a:t>
            </a:r>
            <a:r>
              <a:rPr lang="zh-CN" altLang="en-US" sz="2000" b="1">
                <a:ln>
                  <a:noFill/>
                </a:ln>
                <a:solidFill>
                  <a:srgbClr val="C00000"/>
                </a:solidFill>
                <a:effectLst/>
                <a:uLnTx/>
                <a:uFillTx/>
                <a:ea typeface="微软雅黑" panose="020B0503020204020204" pitchFamily="34" charset="-122"/>
              </a:rPr>
              <a:t>“固定资产原价”</a:t>
            </a:r>
            <a:r>
              <a:rPr lang="zh-CN" altLang="en-US" sz="2000" b="1">
                <a:ln>
                  <a:noFill/>
                </a:ln>
                <a:solidFill>
                  <a:srgbClr val="181717"/>
                </a:solidFill>
                <a:effectLst/>
                <a:uLnTx/>
                <a:uFillTx/>
                <a:ea typeface="微软雅黑" panose="020B0503020204020204" pitchFamily="34" charset="-122"/>
              </a:rPr>
              <a:t>二级科目中</a:t>
            </a:r>
            <a:r>
              <a:rPr lang="zh-CN" altLang="en-US" sz="2000" b="1">
                <a:ln>
                  <a:noFill/>
                </a:ln>
                <a:solidFill>
                  <a:srgbClr val="C00000"/>
                </a:solidFill>
                <a:effectLst/>
                <a:uLnTx/>
                <a:uFillTx/>
                <a:ea typeface="微软雅黑" panose="020B0503020204020204" pitchFamily="34" charset="-122"/>
              </a:rPr>
              <a:t>机器设备</a:t>
            </a:r>
            <a:r>
              <a:rPr lang="zh-CN" altLang="en-US" sz="2000" b="1">
                <a:ln>
                  <a:noFill/>
                </a:ln>
                <a:solidFill>
                  <a:srgbClr val="181717"/>
                </a:solidFill>
                <a:effectLst/>
                <a:uLnTx/>
                <a:uFillTx/>
                <a:ea typeface="微软雅黑" panose="020B0503020204020204" pitchFamily="34" charset="-122"/>
              </a:rPr>
              <a:t>相关项目的</a:t>
            </a:r>
            <a:r>
              <a:rPr lang="zh-CN" altLang="en-US" sz="2000" b="1">
                <a:ln>
                  <a:noFill/>
                </a:ln>
                <a:solidFill>
                  <a:srgbClr val="C00000"/>
                </a:solidFill>
                <a:effectLst/>
                <a:uLnTx/>
                <a:uFillTx/>
                <a:ea typeface="微软雅黑" panose="020B0503020204020204" pitchFamily="34" charset="-122"/>
              </a:rPr>
              <a:t>期末余额数</a:t>
            </a:r>
            <a:r>
              <a:rPr lang="zh-CN" altLang="en-US" sz="2000" b="1">
                <a:ln>
                  <a:noFill/>
                </a:ln>
                <a:solidFill>
                  <a:srgbClr val="181717"/>
                </a:solidFill>
                <a:effectLst/>
                <a:uLnTx/>
                <a:uFillTx/>
                <a:ea typeface="微软雅黑" panose="020B0503020204020204" pitchFamily="34" charset="-122"/>
              </a:rPr>
              <a:t>归并填报。</a:t>
            </a:r>
            <a:endParaRPr lang="zh-CN" altLang="en-US" sz="2000" b="1">
              <a:ln>
                <a:noFill/>
              </a:ln>
              <a:solidFill>
                <a:srgbClr val="C00000"/>
              </a:solidFill>
              <a:effectLst/>
              <a:uLnTx/>
              <a:uFillTx/>
              <a:ea typeface="微软雅黑" panose="020B0503020204020204" pitchFamily="34" charset="-122"/>
            </a:endParaRPr>
          </a:p>
          <a:p>
            <a:pPr marL="0" marR="0" lvl="0" indent="0" algn="l" defTabSz="914400" rtl="0" eaLnBrk="1" fontAlgn="auto" latinLnBrk="0" hangingPunct="1">
              <a:lnSpc>
                <a:spcPct val="100000"/>
              </a:lnSpc>
              <a:spcBef>
                <a:spcPts val="0"/>
              </a:spcBef>
              <a:spcAft>
                <a:spcPts val="0"/>
              </a:spcAft>
              <a:buClrTx/>
              <a:buSzTx/>
              <a:buFontTx/>
              <a:buNone/>
              <a:defRPr/>
            </a:pPr>
            <a:r>
              <a:rPr lang="zh-CN" altLang="en-US" sz="2000" b="1" noProof="0" dirty="0">
                <a:ln>
                  <a:noFill/>
                </a:ln>
                <a:solidFill>
                  <a:srgbClr val="C00000"/>
                </a:solidFill>
                <a:effectLst/>
                <a:uLnTx/>
                <a:uFillTx/>
                <a:latin typeface="Arial" panose="020B0604020202020204" pitchFamily="34" charset="0"/>
                <a:ea typeface="微软雅黑" panose="020B0503020204020204" pitchFamily="34" charset="-122"/>
                <a:sym typeface="Wingdings" panose="05000000000000000000" charset="0"/>
              </a:rPr>
              <a:t></a:t>
            </a:r>
            <a:r>
              <a:rPr lang="zh-CN" altLang="en-US" sz="2000" b="1">
                <a:ln>
                  <a:noFill/>
                </a:ln>
                <a:solidFill>
                  <a:srgbClr val="C00000"/>
                </a:solidFill>
                <a:effectLst/>
                <a:uLnTx/>
                <a:uFillTx/>
                <a:ea typeface="微软雅黑" panose="020B0503020204020204" pitchFamily="34" charset="-122"/>
              </a:rPr>
              <a:t>注意：包括计入“固定资产”项下的所有机器、设备，包括电脑、服务器、汽车等，不包括家具。</a:t>
            </a:r>
          </a:p>
        </p:txBody>
      </p:sp>
      <p:sp>
        <p:nvSpPr>
          <p:cNvPr id="16" name="圆角矩形 144"/>
          <p:cNvSpPr/>
          <p:nvPr/>
        </p:nvSpPr>
        <p:spPr>
          <a:xfrm>
            <a:off x="29210" y="3744595"/>
            <a:ext cx="12133580" cy="474345"/>
          </a:xfrm>
          <a:prstGeom prst="roundRect">
            <a:avLst/>
          </a:prstGeom>
          <a:solidFill>
            <a:srgbClr val="256BB0"/>
          </a:solidFill>
          <a:ln>
            <a:noFill/>
          </a:ln>
        </p:spPr>
        <p:style>
          <a:lnRef idx="2">
            <a:srgbClr val="256BB0">
              <a:shade val="50000"/>
            </a:srgbClr>
          </a:lnRef>
          <a:fillRef idx="1">
            <a:srgbClr val="256BB0"/>
          </a:fillRef>
          <a:effectRef idx="0">
            <a:srgbClr val="256BB0"/>
          </a:effectRef>
          <a:fontRef idx="minor">
            <a:sysClr val="window" lastClr="FFFFFF"/>
          </a:fontRef>
        </p:style>
        <p:txBody>
          <a:bodyPr rtlCol="0" anchor="ctr"/>
          <a:lstStyle/>
          <a:p>
            <a:pPr algn="l"/>
            <a:r>
              <a:rPr lang="en-US" sz="2400" b="1" dirty="0">
                <a:solidFill>
                  <a:sysClr val="window" lastClr="FFFFFF"/>
                </a:solidFill>
                <a:latin typeface="微软雅黑" panose="020B0503020204020204" pitchFamily="34" charset="-122"/>
                <a:ea typeface="微软雅黑" panose="020B0503020204020204" pitchFamily="34" charset="-122"/>
                <a:cs typeface="宋体" panose="02010600030101010101" pitchFamily="2" charset="-122"/>
              </a:rPr>
              <a:t>2.</a:t>
            </a:r>
            <a:r>
              <a:rPr sz="2400" b="1" dirty="0">
                <a:solidFill>
                  <a:sysClr val="window" lastClr="FFFFFF"/>
                </a:solidFill>
                <a:latin typeface="微软雅黑" panose="020B0503020204020204" pitchFamily="34" charset="-122"/>
                <a:ea typeface="微软雅黑" panose="020B0503020204020204" pitchFamily="34" charset="-122"/>
                <a:cs typeface="宋体" panose="02010600030101010101" pitchFamily="2" charset="-122"/>
              </a:rPr>
              <a:t>固定资产原价</a:t>
            </a:r>
            <a:r>
              <a:rPr lang="zh-CN" sz="2400" b="1" dirty="0">
                <a:solidFill>
                  <a:sysClr val="window" lastClr="FFFFFF"/>
                </a:solidFill>
                <a:latin typeface="微软雅黑" panose="020B0503020204020204" pitchFamily="34" charset="-122"/>
                <a:ea typeface="微软雅黑" panose="020B0503020204020204" pitchFamily="34" charset="-122"/>
                <a:cs typeface="宋体" panose="02010600030101010101" pitchFamily="2" charset="-122"/>
              </a:rPr>
              <a:t>其中：</a:t>
            </a:r>
            <a:r>
              <a:rPr lang="zh-CN" sz="2400" b="1" dirty="0">
                <a:solidFill>
                  <a:srgbClr val="FFC000"/>
                </a:solidFill>
                <a:latin typeface="微软雅黑" panose="020B0503020204020204" pitchFamily="34" charset="-122"/>
                <a:ea typeface="微软雅黑" panose="020B0503020204020204" pitchFamily="34" charset="-122"/>
                <a:cs typeface="宋体" panose="02010600030101010101" pitchFamily="2" charset="-122"/>
              </a:rPr>
              <a:t>房屋和构筑物</a:t>
            </a:r>
            <a:r>
              <a:rPr lang="en-US" altLang="zh-CN" sz="2400" b="1" dirty="0">
                <a:solidFill>
                  <a:sysClr val="window" lastClr="FFFFFF"/>
                </a:solidFill>
                <a:latin typeface="微软雅黑" panose="020B0503020204020204" pitchFamily="34" charset="-122"/>
                <a:ea typeface="微软雅黑" panose="020B0503020204020204" pitchFamily="34" charset="-122"/>
                <a:cs typeface="宋体" panose="02010600030101010101" pitchFamily="2" charset="-122"/>
              </a:rPr>
              <a:t>【</a:t>
            </a:r>
            <a:r>
              <a:rPr sz="2400" b="1" dirty="0">
                <a:solidFill>
                  <a:sysClr val="window" lastClr="FFFFFF"/>
                </a:solidFill>
                <a:latin typeface="微软雅黑" panose="020B0503020204020204" pitchFamily="34" charset="-122"/>
                <a:ea typeface="微软雅黑" panose="020B0503020204020204" pitchFamily="34" charset="-122"/>
                <a:cs typeface="宋体" panose="02010600030101010101" pitchFamily="2" charset="-122"/>
              </a:rPr>
              <a:t>611-4表0</a:t>
            </a:r>
            <a:r>
              <a:rPr lang="en-US" sz="2400" b="1" dirty="0">
                <a:solidFill>
                  <a:sysClr val="window" lastClr="FFFFFF"/>
                </a:solidFill>
                <a:latin typeface="微软雅黑" panose="020B0503020204020204" pitchFamily="34" charset="-122"/>
                <a:ea typeface="微软雅黑" panose="020B0503020204020204" pitchFamily="34" charset="-122"/>
                <a:cs typeface="宋体" panose="02010600030101010101" pitchFamily="2" charset="-122"/>
              </a:rPr>
              <a:t>6</a:t>
            </a:r>
            <a:r>
              <a:rPr lang="en-US" altLang="zh-CN" sz="2400" b="1" dirty="0">
                <a:solidFill>
                  <a:sysClr val="window" lastClr="FFFFFF"/>
                </a:solidFill>
                <a:latin typeface="微软雅黑" panose="020B0503020204020204" pitchFamily="34" charset="-122"/>
                <a:ea typeface="微软雅黑" panose="020B0503020204020204" pitchFamily="34" charset="-122"/>
                <a:cs typeface="宋体" panose="02010600030101010101" pitchFamily="2" charset="-122"/>
              </a:rPr>
              <a:t>】</a:t>
            </a:r>
            <a:endParaRPr lang="zh-CN" altLang="en-US" sz="2400" b="1" dirty="0">
              <a:solidFill>
                <a:sysClr val="window" lastClr="FFFFFF"/>
              </a:solidFill>
              <a:latin typeface="微软雅黑" panose="020B0503020204020204" pitchFamily="34" charset="-122"/>
              <a:ea typeface="微软雅黑" panose="020B0503020204020204" pitchFamily="34" charset="-122"/>
              <a:cs typeface="宋体" panose="02010600030101010101" pitchFamily="2" charset="-122"/>
            </a:endParaRPr>
          </a:p>
        </p:txBody>
      </p:sp>
      <p:sp>
        <p:nvSpPr>
          <p:cNvPr id="17" name="文本框 16"/>
          <p:cNvSpPr txBox="1"/>
          <p:nvPr/>
        </p:nvSpPr>
        <p:spPr>
          <a:xfrm>
            <a:off x="47625" y="4220845"/>
            <a:ext cx="12113895" cy="706755"/>
          </a:xfrm>
          <a:prstGeom prst="rect">
            <a:avLst/>
          </a:prstGeom>
          <a:solidFill>
            <a:srgbClr val="E3CCCC"/>
          </a:solidFill>
          <a:ln>
            <a:no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2000" b="1" noProof="0" dirty="0">
                <a:ln>
                  <a:noFill/>
                </a:ln>
                <a:solidFill>
                  <a:srgbClr val="C00000"/>
                </a:solidFill>
                <a:effectLst/>
                <a:uLnTx/>
                <a:uFillTx/>
                <a:latin typeface="Arial" panose="020B0604020202020204" pitchFamily="34" charset="0"/>
                <a:ea typeface="微软雅黑" panose="020B0503020204020204" pitchFamily="34" charset="-122"/>
                <a:sym typeface="Wingdings" panose="05000000000000000000" charset="0"/>
              </a:rPr>
              <a:t></a:t>
            </a:r>
            <a:r>
              <a:rPr lang="zh-CN" altLang="en-US" sz="2000" b="1">
                <a:ln>
                  <a:noFill/>
                </a:ln>
                <a:solidFill>
                  <a:srgbClr val="181717"/>
                </a:solidFill>
                <a:effectLst/>
                <a:uLnTx/>
                <a:uFillTx/>
                <a:ea typeface="微软雅黑" panose="020B0503020204020204" pitchFamily="34" charset="-122"/>
              </a:rPr>
              <a:t>指产权属于本企业的所有房屋和构筑物，包括办公楼、仓库、宿舍等。</a:t>
            </a:r>
          </a:p>
          <a:p>
            <a:pPr marL="0" marR="0" lvl="0" indent="0" algn="l" defTabSz="914400" rtl="0" eaLnBrk="1" fontAlgn="auto" latinLnBrk="0" hangingPunct="1">
              <a:lnSpc>
                <a:spcPct val="100000"/>
              </a:lnSpc>
              <a:spcBef>
                <a:spcPts val="0"/>
              </a:spcBef>
              <a:spcAft>
                <a:spcPts val="0"/>
              </a:spcAft>
              <a:buClrTx/>
              <a:buSzTx/>
              <a:buFontTx/>
              <a:buNone/>
              <a:defRPr/>
            </a:pPr>
            <a:r>
              <a:rPr lang="zh-CN" altLang="en-US" sz="2000" b="1" noProof="0" dirty="0">
                <a:ln>
                  <a:noFill/>
                </a:ln>
                <a:solidFill>
                  <a:srgbClr val="C00000"/>
                </a:solidFill>
                <a:effectLst/>
                <a:uLnTx/>
                <a:uFillTx/>
                <a:latin typeface="Arial" panose="020B0604020202020204" pitchFamily="34" charset="0"/>
                <a:ea typeface="微软雅黑" panose="020B0503020204020204" pitchFamily="34" charset="-122"/>
                <a:sym typeface="Wingdings" panose="05000000000000000000" charset="0"/>
              </a:rPr>
              <a:t>填报方法：</a:t>
            </a:r>
            <a:r>
              <a:rPr lang="zh-CN" altLang="en-US" sz="2000" b="1">
                <a:ln>
                  <a:noFill/>
                </a:ln>
                <a:effectLst/>
                <a:uLnTx/>
                <a:uFillTx/>
                <a:ea typeface="微软雅黑" panose="020B0503020204020204" pitchFamily="34" charset="-122"/>
              </a:rPr>
              <a:t>根据会计核算中</a:t>
            </a:r>
            <a:r>
              <a:rPr lang="zh-CN" altLang="en-US" sz="2000" b="1">
                <a:ln>
                  <a:noFill/>
                </a:ln>
                <a:solidFill>
                  <a:srgbClr val="C00000"/>
                </a:solidFill>
                <a:effectLst/>
                <a:uLnTx/>
                <a:uFillTx/>
                <a:ea typeface="微软雅黑" panose="020B0503020204020204" pitchFamily="34" charset="-122"/>
              </a:rPr>
              <a:t>“固定资产原价”中房屋和构筑物</a:t>
            </a:r>
            <a:r>
              <a:rPr lang="zh-CN" altLang="en-US" sz="2000" b="1">
                <a:ln>
                  <a:noFill/>
                </a:ln>
                <a:effectLst/>
                <a:uLnTx/>
                <a:uFillTx/>
                <a:ea typeface="微软雅黑" panose="020B0503020204020204" pitchFamily="34" charset="-122"/>
              </a:rPr>
              <a:t>有关二级科目的</a:t>
            </a:r>
            <a:r>
              <a:rPr lang="zh-CN" altLang="en-US" sz="2000" b="1">
                <a:ln>
                  <a:noFill/>
                </a:ln>
                <a:solidFill>
                  <a:srgbClr val="C00000"/>
                </a:solidFill>
                <a:effectLst/>
                <a:uLnTx/>
                <a:uFillTx/>
                <a:ea typeface="微软雅黑" panose="020B0503020204020204" pitchFamily="34" charset="-122"/>
              </a:rPr>
              <a:t>期末余额数</a:t>
            </a:r>
            <a:r>
              <a:rPr lang="zh-CN" altLang="en-US" sz="2000" b="1">
                <a:ln>
                  <a:noFill/>
                </a:ln>
                <a:effectLst/>
                <a:uLnTx/>
                <a:uFillTx/>
                <a:ea typeface="微软雅黑" panose="020B0503020204020204" pitchFamily="34" charset="-122"/>
              </a:rPr>
              <a:t>归并填报。</a:t>
            </a:r>
            <a:endParaRPr lang="zh-CN" altLang="en-US" sz="2000" b="1">
              <a:ln>
                <a:noFill/>
              </a:ln>
              <a:solidFill>
                <a:srgbClr val="C00000"/>
              </a:solidFill>
              <a:effectLst/>
              <a:uLnTx/>
              <a:uFillTx/>
              <a:ea typeface="微软雅黑" panose="020B0503020204020204" pitchFamily="34" charset="-122"/>
            </a:endParaRPr>
          </a:p>
        </p:txBody>
      </p:sp>
      <p:sp>
        <p:nvSpPr>
          <p:cNvPr id="2" name="文本框 1"/>
          <p:cNvSpPr txBox="1"/>
          <p:nvPr/>
        </p:nvSpPr>
        <p:spPr>
          <a:xfrm>
            <a:off x="4728210" y="93980"/>
            <a:ext cx="5514975" cy="521970"/>
          </a:xfrm>
          <a:prstGeom prst="rect">
            <a:avLst/>
          </a:prstGeom>
          <a:noFill/>
        </p:spPr>
        <p:txBody>
          <a:bodyPr wrap="square" rtlCol="0">
            <a:spAutoFit/>
          </a:bodyPr>
          <a:lstStyle/>
          <a:p>
            <a:r>
              <a:rPr lang="zh-CN" sz="2800" b="1" dirty="0">
                <a:solidFill>
                  <a:srgbClr val="4B649F"/>
                </a:solidFill>
              </a:rPr>
              <a:t>固定资产相关指标（6个）</a:t>
            </a:r>
          </a:p>
        </p:txBody>
      </p:sp>
      <p:sp>
        <p:nvSpPr>
          <p:cNvPr id="14" name="灯片编号占位符 13"/>
          <p:cNvSpPr>
            <a:spLocks noGrp="1"/>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t>43</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extLst>
      <p:ext uri="{BB962C8B-B14F-4D97-AF65-F5344CB8AC3E}">
        <p14:creationId xmlns:p14="http://schemas.microsoft.com/office/powerpoint/2010/main" val="1119572035"/>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9" name="图片 17"/>
          <p:cNvPicPr>
            <a:picLocks noChangeAspect="1"/>
          </p:cNvPicPr>
          <p:nvPr/>
        </p:nvPicPr>
        <p:blipFill>
          <a:blip r:embed="rId3"/>
          <a:stretch>
            <a:fillRect/>
          </a:stretch>
        </p:blipFill>
        <p:spPr>
          <a:xfrm>
            <a:off x="8610600" y="0"/>
            <a:ext cx="3581400" cy="1006475"/>
          </a:xfrm>
          <a:prstGeom prst="rect">
            <a:avLst/>
          </a:prstGeom>
          <a:noFill/>
          <a:ln w="9525">
            <a:noFill/>
          </a:ln>
        </p:spPr>
      </p:pic>
      <p:sp>
        <p:nvSpPr>
          <p:cNvPr id="25" name="矩形 24"/>
          <p:cNvSpPr/>
          <p:nvPr/>
        </p:nvSpPr>
        <p:spPr>
          <a:xfrm>
            <a:off x="0" y="6724650"/>
            <a:ext cx="12192000" cy="133350"/>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pic>
        <p:nvPicPr>
          <p:cNvPr id="7" name="图片 6" descr="五经普LOGO透明底（长）"/>
          <p:cNvPicPr>
            <a:picLocks noChangeAspect="1"/>
          </p:cNvPicPr>
          <p:nvPr/>
        </p:nvPicPr>
        <p:blipFill>
          <a:blip r:embed="rId4" cstate="print"/>
          <a:srcRect r="77058"/>
          <a:stretch>
            <a:fillRect/>
          </a:stretch>
        </p:blipFill>
        <p:spPr>
          <a:xfrm>
            <a:off x="-76200" y="-225425"/>
            <a:ext cx="847725" cy="1155065"/>
          </a:xfrm>
          <a:prstGeom prst="rect">
            <a:avLst/>
          </a:prstGeom>
        </p:spPr>
      </p:pic>
      <p:cxnSp>
        <p:nvCxnSpPr>
          <p:cNvPr id="8" name="直接连接符 7"/>
          <p:cNvCxnSpPr/>
          <p:nvPr/>
        </p:nvCxnSpPr>
        <p:spPr>
          <a:xfrm>
            <a:off x="0" y="696913"/>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sp>
        <p:nvSpPr>
          <p:cNvPr id="29" name="圆角矩形 144"/>
          <p:cNvSpPr/>
          <p:nvPr/>
        </p:nvSpPr>
        <p:spPr>
          <a:xfrm>
            <a:off x="-24765" y="702945"/>
            <a:ext cx="12192635" cy="474345"/>
          </a:xfrm>
          <a:prstGeom prst="roundRect">
            <a:avLst/>
          </a:prstGeom>
          <a:solidFill>
            <a:srgbClr val="256BB0"/>
          </a:solidFill>
          <a:ln>
            <a:noFill/>
          </a:ln>
        </p:spPr>
        <p:style>
          <a:lnRef idx="2">
            <a:srgbClr val="256BB0">
              <a:shade val="50000"/>
            </a:srgbClr>
          </a:lnRef>
          <a:fillRef idx="1">
            <a:srgbClr val="256BB0"/>
          </a:fillRef>
          <a:effectRef idx="0">
            <a:srgbClr val="256BB0"/>
          </a:effectRef>
          <a:fontRef idx="minor">
            <a:sysClr val="window" lastClr="FFFFFF"/>
          </a:fontRef>
        </p:style>
        <p:txBody>
          <a:bodyPr rtlCol="0" anchor="ctr"/>
          <a:lstStyle/>
          <a:p>
            <a:pPr algn="l"/>
            <a:r>
              <a:rPr lang="en-US" sz="2400" b="1" dirty="0">
                <a:solidFill>
                  <a:sysClr val="window" lastClr="FFFFFF"/>
                </a:solidFill>
                <a:latin typeface="微软雅黑" panose="020B0503020204020204" pitchFamily="34" charset="-122"/>
                <a:ea typeface="微软雅黑" panose="020B0503020204020204" pitchFamily="34" charset="-122"/>
                <a:cs typeface="宋体" panose="02010600030101010101" pitchFamily="2" charset="-122"/>
              </a:rPr>
              <a:t>4.</a:t>
            </a:r>
            <a:r>
              <a:rPr lang="zh-CN" altLang="en-US" sz="2400" b="1" dirty="0">
                <a:solidFill>
                  <a:sysClr val="window" lastClr="FFFFFF"/>
                </a:solidFill>
                <a:latin typeface="微软雅黑" panose="020B0503020204020204" pitchFamily="34" charset="-122"/>
                <a:ea typeface="微软雅黑" panose="020B0503020204020204" pitchFamily="34" charset="-122"/>
                <a:cs typeface="宋体" panose="02010600030101010101" pitchFamily="2" charset="-122"/>
              </a:rPr>
              <a:t>固定资产</a:t>
            </a:r>
            <a:r>
              <a:rPr sz="2400" b="1" dirty="0">
                <a:solidFill>
                  <a:srgbClr val="FFC000"/>
                </a:solidFill>
                <a:latin typeface="微软雅黑" panose="020B0503020204020204" pitchFamily="34" charset="-122"/>
                <a:ea typeface="微软雅黑" panose="020B0503020204020204" pitchFamily="34" charset="-122"/>
                <a:cs typeface="宋体" panose="02010600030101010101" pitchFamily="2" charset="-122"/>
              </a:rPr>
              <a:t>累计折旧</a:t>
            </a:r>
            <a:r>
              <a:rPr lang="en-US" altLang="zh-CN" sz="2400" b="1" dirty="0">
                <a:solidFill>
                  <a:sysClr val="window" lastClr="FFFFFF"/>
                </a:solidFill>
                <a:latin typeface="微软雅黑" panose="020B0503020204020204" pitchFamily="34" charset="-122"/>
                <a:ea typeface="微软雅黑" panose="020B0503020204020204" pitchFamily="34" charset="-122"/>
                <a:cs typeface="宋体" panose="02010600030101010101" pitchFamily="2" charset="-122"/>
              </a:rPr>
              <a:t>【</a:t>
            </a:r>
            <a:r>
              <a:rPr sz="2400" b="1" dirty="0">
                <a:solidFill>
                  <a:sysClr val="window" lastClr="FFFFFF"/>
                </a:solidFill>
                <a:latin typeface="微软雅黑" panose="020B0503020204020204" pitchFamily="34" charset="-122"/>
                <a:ea typeface="微软雅黑" panose="020B0503020204020204" pitchFamily="34" charset="-122"/>
                <a:cs typeface="宋体" panose="02010600030101010101" pitchFamily="2" charset="-122"/>
              </a:rPr>
              <a:t>611-4表</a:t>
            </a:r>
            <a:r>
              <a:rPr lang="en-US" sz="2400" b="1" dirty="0">
                <a:solidFill>
                  <a:sysClr val="window" lastClr="FFFFFF"/>
                </a:solidFill>
                <a:latin typeface="微软雅黑" panose="020B0503020204020204" pitchFamily="34" charset="-122"/>
                <a:ea typeface="微软雅黑" panose="020B0503020204020204" pitchFamily="34" charset="-122"/>
                <a:cs typeface="宋体" panose="02010600030101010101" pitchFamily="2" charset="-122"/>
              </a:rPr>
              <a:t>08</a:t>
            </a:r>
            <a:r>
              <a:rPr lang="en-US" altLang="zh-CN" sz="2400" b="1" dirty="0">
                <a:solidFill>
                  <a:sysClr val="window" lastClr="FFFFFF"/>
                </a:solidFill>
                <a:latin typeface="微软雅黑" panose="020B0503020204020204" pitchFamily="34" charset="-122"/>
                <a:ea typeface="微软雅黑" panose="020B0503020204020204" pitchFamily="34" charset="-122"/>
                <a:cs typeface="宋体" panose="02010600030101010101" pitchFamily="2" charset="-122"/>
              </a:rPr>
              <a:t>】</a:t>
            </a:r>
            <a:endParaRPr lang="zh-CN" altLang="en-US" sz="2400" b="1" dirty="0">
              <a:solidFill>
                <a:sysClr val="window" lastClr="FFFFFF"/>
              </a:solidFill>
              <a:latin typeface="微软雅黑" panose="020B0503020204020204" pitchFamily="34" charset="-122"/>
              <a:ea typeface="微软雅黑" panose="020B0503020204020204" pitchFamily="34" charset="-122"/>
              <a:cs typeface="宋体" panose="02010600030101010101" pitchFamily="2" charset="-122"/>
            </a:endParaRPr>
          </a:p>
        </p:txBody>
      </p:sp>
      <p:sp>
        <p:nvSpPr>
          <p:cNvPr id="2" name="文本框 1"/>
          <p:cNvSpPr txBox="1"/>
          <p:nvPr/>
        </p:nvSpPr>
        <p:spPr>
          <a:xfrm>
            <a:off x="146685" y="1245235"/>
            <a:ext cx="11836400" cy="706755"/>
          </a:xfrm>
          <a:prstGeom prst="rect">
            <a:avLst/>
          </a:prstGeom>
          <a:solidFill>
            <a:srgbClr val="E3CCCC"/>
          </a:solidFill>
          <a:ln>
            <a:no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2000" b="1" noProof="0" dirty="0">
                <a:ln>
                  <a:noFill/>
                </a:ln>
                <a:solidFill>
                  <a:srgbClr val="C00000"/>
                </a:solidFill>
                <a:effectLst/>
                <a:uLnTx/>
                <a:uFillTx/>
                <a:latin typeface="Arial" panose="020B0604020202020204" pitchFamily="34" charset="0"/>
                <a:ea typeface="微软雅黑" panose="020B0503020204020204" pitchFamily="34" charset="-122"/>
                <a:sym typeface="Wingdings" panose="05000000000000000000" charset="0"/>
              </a:rPr>
              <a:t></a:t>
            </a:r>
            <a:r>
              <a:rPr lang="zh-CN" altLang="en-US" sz="2000" b="1">
                <a:ln>
                  <a:noFill/>
                </a:ln>
                <a:solidFill>
                  <a:srgbClr val="181717"/>
                </a:solidFill>
                <a:effectLst/>
                <a:uLnTx/>
                <a:uFillTx/>
                <a:ea typeface="微软雅黑" panose="020B0503020204020204" pitchFamily="34" charset="-122"/>
              </a:rPr>
              <a:t>指企业在</a:t>
            </a:r>
            <a:r>
              <a:rPr lang="zh-CN" altLang="en-US" sz="2000" b="1">
                <a:ln>
                  <a:noFill/>
                </a:ln>
                <a:solidFill>
                  <a:srgbClr val="C00000"/>
                </a:solidFill>
                <a:effectLst/>
                <a:uLnTx/>
                <a:uFillTx/>
                <a:ea typeface="微软雅黑" panose="020B0503020204020204" pitchFamily="34" charset="-122"/>
              </a:rPr>
              <a:t>报告期末</a:t>
            </a:r>
            <a:r>
              <a:rPr lang="zh-CN" altLang="en-US" sz="2000" b="1">
                <a:ln>
                  <a:noFill/>
                </a:ln>
                <a:solidFill>
                  <a:srgbClr val="181717"/>
                </a:solidFill>
                <a:effectLst/>
                <a:uLnTx/>
                <a:uFillTx/>
                <a:ea typeface="微软雅黑" panose="020B0503020204020204" pitchFamily="34" charset="-122"/>
              </a:rPr>
              <a:t>提取的</a:t>
            </a:r>
            <a:r>
              <a:rPr lang="zh-CN" altLang="en-US" sz="2000" b="1">
                <a:ln>
                  <a:noFill/>
                </a:ln>
                <a:solidFill>
                  <a:srgbClr val="C00000"/>
                </a:solidFill>
                <a:effectLst/>
                <a:uLnTx/>
                <a:uFillTx/>
                <a:ea typeface="微软雅黑" panose="020B0503020204020204" pitchFamily="34" charset="-122"/>
              </a:rPr>
              <a:t>历年固定资产折旧累计数</a:t>
            </a:r>
            <a:r>
              <a:rPr lang="zh-CN" altLang="en-US" sz="2000" b="1">
                <a:ln>
                  <a:noFill/>
                </a:ln>
                <a:solidFill>
                  <a:srgbClr val="181717"/>
                </a:solidFill>
                <a:effectLst/>
                <a:uLnTx/>
                <a:uFillTx/>
                <a:ea typeface="微软雅黑" panose="020B0503020204020204" pitchFamily="34" charset="-122"/>
              </a:rPr>
              <a:t>。包括房屋、建筑物和机器设备等的折旧费。</a:t>
            </a:r>
          </a:p>
          <a:p>
            <a:pPr marL="0" marR="0" lvl="0" indent="0" algn="l" defTabSz="914400" rtl="0" eaLnBrk="1" fontAlgn="auto" latinLnBrk="0" hangingPunct="1">
              <a:lnSpc>
                <a:spcPct val="100000"/>
              </a:lnSpc>
              <a:spcBef>
                <a:spcPts val="0"/>
              </a:spcBef>
              <a:spcAft>
                <a:spcPts val="0"/>
              </a:spcAft>
              <a:buClrTx/>
              <a:buSzTx/>
              <a:buFontTx/>
              <a:buNone/>
              <a:defRPr/>
            </a:pPr>
            <a:r>
              <a:rPr lang="zh-CN" altLang="en-US" sz="2000" b="1" noProof="0" dirty="0">
                <a:ln>
                  <a:noFill/>
                </a:ln>
                <a:solidFill>
                  <a:srgbClr val="C00000"/>
                </a:solidFill>
                <a:effectLst/>
                <a:uLnTx/>
                <a:uFillTx/>
                <a:latin typeface="Arial" panose="020B0604020202020204" pitchFamily="34" charset="0"/>
                <a:ea typeface="微软雅黑" panose="020B0503020204020204" pitchFamily="34" charset="-122"/>
                <a:sym typeface="Wingdings" panose="05000000000000000000" charset="0"/>
              </a:rPr>
              <a:t>填报方法：</a:t>
            </a:r>
            <a:r>
              <a:rPr lang="zh-CN" altLang="en-US" sz="2000" b="1">
                <a:ln>
                  <a:noFill/>
                </a:ln>
                <a:solidFill>
                  <a:srgbClr val="181717"/>
                </a:solidFill>
                <a:effectLst/>
                <a:uLnTx/>
                <a:uFillTx/>
                <a:ea typeface="微软雅黑" panose="020B0503020204020204" pitchFamily="34" charset="-122"/>
              </a:rPr>
              <a:t>根据会计</a:t>
            </a:r>
            <a:r>
              <a:rPr lang="zh-CN" altLang="en-US" sz="2000" b="1">
                <a:ln>
                  <a:noFill/>
                </a:ln>
                <a:solidFill>
                  <a:srgbClr val="C00000"/>
                </a:solidFill>
                <a:effectLst/>
                <a:uLnTx/>
                <a:uFillTx/>
                <a:ea typeface="微软雅黑" panose="020B0503020204020204" pitchFamily="34" charset="-122"/>
              </a:rPr>
              <a:t>“累计折旧”科目</a:t>
            </a:r>
            <a:r>
              <a:rPr lang="zh-CN" altLang="en-US" sz="2000" b="1">
                <a:ln>
                  <a:noFill/>
                </a:ln>
                <a:solidFill>
                  <a:srgbClr val="181717"/>
                </a:solidFill>
                <a:effectLst/>
                <a:uLnTx/>
                <a:uFillTx/>
                <a:ea typeface="微软雅黑" panose="020B0503020204020204" pitchFamily="34" charset="-122"/>
              </a:rPr>
              <a:t>的</a:t>
            </a:r>
            <a:r>
              <a:rPr lang="zh-CN" altLang="en-US" sz="2000" b="1">
                <a:ln>
                  <a:noFill/>
                </a:ln>
                <a:solidFill>
                  <a:srgbClr val="C00000"/>
                </a:solidFill>
                <a:effectLst/>
                <a:uLnTx/>
                <a:uFillTx/>
                <a:ea typeface="微软雅黑" panose="020B0503020204020204" pitchFamily="34" charset="-122"/>
              </a:rPr>
              <a:t>期末贷方余额</a:t>
            </a:r>
            <a:r>
              <a:rPr lang="zh-CN" altLang="en-US" sz="2000" b="1">
                <a:ln>
                  <a:noFill/>
                </a:ln>
                <a:solidFill>
                  <a:srgbClr val="181717"/>
                </a:solidFill>
                <a:effectLst/>
                <a:uLnTx/>
                <a:uFillTx/>
                <a:ea typeface="微软雅黑" panose="020B0503020204020204" pitchFamily="34" charset="-122"/>
              </a:rPr>
              <a:t>填报。</a:t>
            </a:r>
          </a:p>
        </p:txBody>
      </p:sp>
      <p:sp>
        <p:nvSpPr>
          <p:cNvPr id="3" name="圆角矩形 144"/>
          <p:cNvSpPr/>
          <p:nvPr/>
        </p:nvSpPr>
        <p:spPr>
          <a:xfrm>
            <a:off x="-31115" y="2094865"/>
            <a:ext cx="12192635" cy="474345"/>
          </a:xfrm>
          <a:prstGeom prst="roundRect">
            <a:avLst/>
          </a:prstGeom>
          <a:solidFill>
            <a:srgbClr val="256BB0"/>
          </a:solidFill>
          <a:ln>
            <a:noFill/>
          </a:ln>
        </p:spPr>
        <p:style>
          <a:lnRef idx="2">
            <a:srgbClr val="256BB0">
              <a:shade val="50000"/>
            </a:srgbClr>
          </a:lnRef>
          <a:fillRef idx="1">
            <a:srgbClr val="256BB0"/>
          </a:fillRef>
          <a:effectRef idx="0">
            <a:srgbClr val="256BB0"/>
          </a:effectRef>
          <a:fontRef idx="minor">
            <a:sysClr val="window" lastClr="FFFFFF"/>
          </a:fontRef>
        </p:style>
        <p:txBody>
          <a:bodyPr rtlCol="0" anchor="ctr"/>
          <a:lstStyle/>
          <a:p>
            <a:pPr algn="l"/>
            <a:r>
              <a:rPr lang="en-US" sz="2400" b="1" dirty="0">
                <a:solidFill>
                  <a:sysClr val="window" lastClr="FFFFFF"/>
                </a:solidFill>
                <a:latin typeface="微软雅黑" panose="020B0503020204020204" pitchFamily="34" charset="-122"/>
                <a:ea typeface="微软雅黑" panose="020B0503020204020204" pitchFamily="34" charset="-122"/>
                <a:cs typeface="宋体" panose="02010600030101010101" pitchFamily="2" charset="-122"/>
              </a:rPr>
              <a:t>5.</a:t>
            </a:r>
            <a:r>
              <a:rPr lang="zh-CN" altLang="en-US" sz="2400" b="1" dirty="0">
                <a:latin typeface="微软雅黑" panose="020B0503020204020204" pitchFamily="34" charset="-122"/>
                <a:ea typeface="微软雅黑" panose="020B0503020204020204" pitchFamily="34" charset="-122"/>
                <a:cs typeface="宋体" panose="02010600030101010101" pitchFamily="2" charset="-122"/>
                <a:sym typeface="+mn-ea"/>
              </a:rPr>
              <a:t>固定资产</a:t>
            </a:r>
            <a:r>
              <a:rPr sz="2400" b="1" dirty="0">
                <a:solidFill>
                  <a:srgbClr val="FFC000"/>
                </a:solidFill>
                <a:latin typeface="微软雅黑" panose="020B0503020204020204" pitchFamily="34" charset="-122"/>
                <a:ea typeface="微软雅黑" panose="020B0503020204020204" pitchFamily="34" charset="-122"/>
                <a:cs typeface="宋体" panose="02010600030101010101" pitchFamily="2" charset="-122"/>
              </a:rPr>
              <a:t>本年折旧</a:t>
            </a:r>
            <a:r>
              <a:rPr lang="en-US" altLang="zh-CN" sz="2400" b="1" dirty="0">
                <a:solidFill>
                  <a:sysClr val="window" lastClr="FFFFFF"/>
                </a:solidFill>
                <a:latin typeface="微软雅黑" panose="020B0503020204020204" pitchFamily="34" charset="-122"/>
                <a:ea typeface="微软雅黑" panose="020B0503020204020204" pitchFamily="34" charset="-122"/>
                <a:cs typeface="宋体" panose="02010600030101010101" pitchFamily="2" charset="-122"/>
              </a:rPr>
              <a:t>【</a:t>
            </a:r>
            <a:r>
              <a:rPr sz="2400" b="1" dirty="0">
                <a:latin typeface="微软雅黑" panose="020B0503020204020204" pitchFamily="34" charset="-122"/>
                <a:ea typeface="微软雅黑" panose="020B0503020204020204" pitchFamily="34" charset="-122"/>
                <a:cs typeface="宋体" panose="02010600030101010101" pitchFamily="2" charset="-122"/>
                <a:sym typeface="+mn-ea"/>
              </a:rPr>
              <a:t>611-4表</a:t>
            </a:r>
            <a:r>
              <a:rPr lang="en-US" sz="2400" b="1" dirty="0">
                <a:latin typeface="微软雅黑" panose="020B0503020204020204" pitchFamily="34" charset="-122"/>
                <a:ea typeface="微软雅黑" panose="020B0503020204020204" pitchFamily="34" charset="-122"/>
                <a:cs typeface="宋体" panose="02010600030101010101" pitchFamily="2" charset="-122"/>
                <a:sym typeface="+mn-ea"/>
              </a:rPr>
              <a:t>09</a:t>
            </a:r>
            <a:r>
              <a:rPr lang="en-US" altLang="zh-CN" sz="2400" b="1" dirty="0">
                <a:solidFill>
                  <a:sysClr val="window" lastClr="FFFFFF"/>
                </a:solidFill>
                <a:latin typeface="微软雅黑" panose="020B0503020204020204" pitchFamily="34" charset="-122"/>
                <a:ea typeface="微软雅黑" panose="020B0503020204020204" pitchFamily="34" charset="-122"/>
                <a:cs typeface="宋体" panose="02010600030101010101" pitchFamily="2" charset="-122"/>
              </a:rPr>
              <a:t>】</a:t>
            </a:r>
            <a:endParaRPr lang="zh-CN" altLang="en-US" sz="2400" b="1" dirty="0">
              <a:solidFill>
                <a:sysClr val="window" lastClr="FFFFFF"/>
              </a:solidFill>
              <a:latin typeface="微软雅黑" panose="020B0503020204020204" pitchFamily="34" charset="-122"/>
              <a:ea typeface="微软雅黑" panose="020B0503020204020204" pitchFamily="34" charset="-122"/>
              <a:cs typeface="宋体" panose="02010600030101010101" pitchFamily="2" charset="-122"/>
            </a:endParaRPr>
          </a:p>
        </p:txBody>
      </p:sp>
      <p:sp>
        <p:nvSpPr>
          <p:cNvPr id="9" name="文本框 8"/>
          <p:cNvSpPr txBox="1"/>
          <p:nvPr/>
        </p:nvSpPr>
        <p:spPr>
          <a:xfrm>
            <a:off x="146685" y="2569210"/>
            <a:ext cx="11836400" cy="1814830"/>
          </a:xfrm>
          <a:prstGeom prst="rect">
            <a:avLst/>
          </a:prstGeom>
          <a:solidFill>
            <a:srgbClr val="E3CCCC"/>
          </a:solidFill>
          <a:ln>
            <a:no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2000" b="1" noProof="0" dirty="0">
                <a:ln>
                  <a:noFill/>
                </a:ln>
                <a:solidFill>
                  <a:srgbClr val="C00000"/>
                </a:solidFill>
                <a:effectLst/>
                <a:uLnTx/>
                <a:uFillTx/>
                <a:latin typeface="Arial" panose="020B0604020202020204" pitchFamily="34" charset="0"/>
                <a:ea typeface="微软雅黑" panose="020B0503020204020204" pitchFamily="34" charset="-122"/>
                <a:sym typeface="Wingdings" panose="05000000000000000000" charset="0"/>
              </a:rPr>
              <a:t></a:t>
            </a:r>
            <a:r>
              <a:rPr lang="zh-CN" altLang="en-US" sz="2000" b="1">
                <a:ln>
                  <a:noFill/>
                </a:ln>
                <a:solidFill>
                  <a:srgbClr val="181717"/>
                </a:solidFill>
                <a:effectLst/>
                <a:uLnTx/>
                <a:uFillTx/>
                <a:ea typeface="微软雅黑" panose="020B0503020204020204" pitchFamily="34" charset="-122"/>
              </a:rPr>
              <a:t>指企业在</a:t>
            </a:r>
            <a:r>
              <a:rPr lang="zh-CN" altLang="en-US" sz="2000" b="1">
                <a:ln>
                  <a:noFill/>
                </a:ln>
                <a:solidFill>
                  <a:srgbClr val="C00000"/>
                </a:solidFill>
                <a:effectLst/>
                <a:uLnTx/>
                <a:uFillTx/>
                <a:ea typeface="微软雅黑" panose="020B0503020204020204" pitchFamily="34" charset="-122"/>
              </a:rPr>
              <a:t>报告期内</a:t>
            </a:r>
            <a:r>
              <a:rPr lang="zh-CN" altLang="en-US" sz="2000" b="1">
                <a:ln>
                  <a:noFill/>
                </a:ln>
                <a:solidFill>
                  <a:srgbClr val="181717"/>
                </a:solidFill>
                <a:effectLst/>
                <a:uLnTx/>
                <a:uFillTx/>
                <a:ea typeface="微软雅黑" panose="020B0503020204020204" pitchFamily="34" charset="-122"/>
              </a:rPr>
              <a:t>提取的</a:t>
            </a:r>
            <a:r>
              <a:rPr lang="zh-CN" altLang="en-US" sz="2000" b="1">
                <a:ln>
                  <a:noFill/>
                </a:ln>
                <a:solidFill>
                  <a:srgbClr val="C00000"/>
                </a:solidFill>
                <a:effectLst/>
                <a:uLnTx/>
                <a:uFillTx/>
                <a:ea typeface="微软雅黑" panose="020B0503020204020204" pitchFamily="34" charset="-122"/>
              </a:rPr>
              <a:t>固定资产折旧合计数</a:t>
            </a:r>
            <a:r>
              <a:rPr lang="zh-CN" altLang="en-US" sz="2000" b="1">
                <a:ln>
                  <a:noFill/>
                </a:ln>
                <a:solidFill>
                  <a:srgbClr val="181717"/>
                </a:solidFill>
                <a:effectLst/>
                <a:uLnTx/>
                <a:uFillTx/>
                <a:ea typeface="微软雅黑" panose="020B0503020204020204" pitchFamily="34" charset="-122"/>
              </a:rPr>
              <a:t>。</a:t>
            </a:r>
            <a:r>
              <a:rPr lang="zh-CN" altLang="en-US" sz="2000" b="1">
                <a:ln>
                  <a:noFill/>
                </a:ln>
                <a:solidFill>
                  <a:srgbClr val="C00000"/>
                </a:solidFill>
                <a:effectLst/>
                <a:uLnTx/>
                <a:uFillTx/>
                <a:ea typeface="微软雅黑" panose="020B0503020204020204" pitchFamily="34" charset="-122"/>
              </a:rPr>
              <a:t>不能直接用</a:t>
            </a:r>
            <a:r>
              <a:rPr lang="en-US" altLang="zh-CN" sz="2000" b="1">
                <a:ln>
                  <a:noFill/>
                </a:ln>
                <a:solidFill>
                  <a:srgbClr val="C00000"/>
                </a:solidFill>
                <a:effectLst/>
                <a:uLnTx/>
                <a:uFillTx/>
                <a:ea typeface="微软雅黑" panose="020B0503020204020204" pitchFamily="34" charset="-122"/>
              </a:rPr>
              <a:t>“</a:t>
            </a:r>
            <a:r>
              <a:rPr lang="zh-CN" altLang="en-US" sz="2000" b="1">
                <a:ln>
                  <a:noFill/>
                </a:ln>
                <a:solidFill>
                  <a:srgbClr val="C00000"/>
                </a:solidFill>
                <a:effectLst/>
                <a:uLnTx/>
                <a:uFillTx/>
                <a:ea typeface="微软雅黑" panose="020B0503020204020204" pitchFamily="34" charset="-122"/>
              </a:rPr>
              <a:t>累计折旧</a:t>
            </a:r>
            <a:r>
              <a:rPr lang="en-US" altLang="zh-CN" sz="2000" b="1">
                <a:ln>
                  <a:noFill/>
                </a:ln>
                <a:solidFill>
                  <a:srgbClr val="C00000"/>
                </a:solidFill>
                <a:effectLst/>
                <a:uLnTx/>
                <a:uFillTx/>
                <a:ea typeface="微软雅黑" panose="020B0503020204020204" pitchFamily="34" charset="-122"/>
              </a:rPr>
              <a:t>”</a:t>
            </a:r>
            <a:r>
              <a:rPr lang="zh-CN" altLang="en-US" sz="2000" b="1">
                <a:ln>
                  <a:noFill/>
                </a:ln>
                <a:solidFill>
                  <a:srgbClr val="C00000"/>
                </a:solidFill>
                <a:effectLst/>
                <a:uLnTx/>
                <a:uFillTx/>
                <a:ea typeface="微软雅黑" panose="020B0503020204020204" pitchFamily="34" charset="-122"/>
              </a:rPr>
              <a:t>期末余额减期初余额填报。</a:t>
            </a:r>
            <a:endParaRPr lang="zh-CN" altLang="en-US" sz="2000" b="1">
              <a:ln>
                <a:noFill/>
              </a:ln>
              <a:solidFill>
                <a:srgbClr val="181717"/>
              </a:solidFill>
              <a:effectLst/>
              <a:uLnTx/>
              <a:uFillTx/>
              <a:ea typeface="微软雅黑" panose="020B0503020204020204" pitchFamily="34" charset="-122"/>
            </a:endParaRPr>
          </a:p>
          <a:p>
            <a:pPr marL="0" marR="0" lvl="0" indent="0" algn="l" defTabSz="914400" rtl="0" eaLnBrk="1" fontAlgn="auto" latinLnBrk="0" hangingPunct="1">
              <a:lnSpc>
                <a:spcPct val="100000"/>
              </a:lnSpc>
              <a:spcBef>
                <a:spcPts val="0"/>
              </a:spcBef>
              <a:spcAft>
                <a:spcPts val="0"/>
              </a:spcAft>
              <a:buClrTx/>
              <a:buSzTx/>
              <a:buFontTx/>
              <a:buNone/>
              <a:defRPr/>
            </a:pPr>
            <a:r>
              <a:rPr lang="zh-CN" altLang="en-US" sz="2000" b="1" noProof="0" dirty="0">
                <a:ln>
                  <a:noFill/>
                </a:ln>
                <a:solidFill>
                  <a:srgbClr val="C00000"/>
                </a:solidFill>
                <a:effectLst/>
                <a:uLnTx/>
                <a:uFillTx/>
                <a:latin typeface="Arial" panose="020B0604020202020204" pitchFamily="34" charset="0"/>
                <a:ea typeface="微软雅黑" panose="020B0503020204020204" pitchFamily="34" charset="-122"/>
                <a:sym typeface="Wingdings" panose="05000000000000000000" charset="0"/>
              </a:rPr>
              <a:t>填报方法：</a:t>
            </a:r>
          </a:p>
          <a:p>
            <a:pPr marL="0" marR="0" lvl="0" indent="0" algn="l" defTabSz="914400" rtl="0" eaLnBrk="1" fontAlgn="auto" latinLnBrk="0" hangingPunct="1">
              <a:lnSpc>
                <a:spcPct val="100000"/>
              </a:lnSpc>
              <a:spcBef>
                <a:spcPts val="0"/>
              </a:spcBef>
              <a:spcAft>
                <a:spcPts val="0"/>
              </a:spcAft>
              <a:buClrTx/>
              <a:buSzTx/>
              <a:buFontTx/>
              <a:buNone/>
              <a:defRPr/>
            </a:pPr>
            <a:r>
              <a:rPr lang="zh-CN" altLang="en-US" b="1">
                <a:ln>
                  <a:noFill/>
                </a:ln>
                <a:solidFill>
                  <a:srgbClr val="C00000"/>
                </a:solidFill>
                <a:effectLst/>
                <a:uLnTx/>
                <a:uFillTx/>
                <a:latin typeface="Calibri" panose="020F0502020204030204" charset="0"/>
                <a:ea typeface="Calibri" panose="020F0502020204030204" charset="0"/>
                <a:sym typeface="Wingdings" panose="05000000000000000000" charset="0"/>
              </a:rPr>
              <a:t>①</a:t>
            </a:r>
            <a:r>
              <a:rPr lang="zh-CN" altLang="en-US" b="1">
                <a:ln>
                  <a:noFill/>
                </a:ln>
                <a:solidFill>
                  <a:srgbClr val="181717"/>
                </a:solidFill>
                <a:effectLst/>
                <a:uLnTx/>
                <a:uFillTx/>
                <a:ea typeface="微软雅黑" panose="020B0503020204020204" pitchFamily="34" charset="-122"/>
              </a:rPr>
              <a:t>可根据会计</a:t>
            </a:r>
            <a:r>
              <a:rPr lang="zh-CN" altLang="en-US" b="1">
                <a:ln>
                  <a:noFill/>
                </a:ln>
                <a:solidFill>
                  <a:srgbClr val="C00000"/>
                </a:solidFill>
                <a:effectLst/>
                <a:uLnTx/>
                <a:uFillTx/>
                <a:ea typeface="微软雅黑" panose="020B0503020204020204" pitchFamily="34" charset="-122"/>
              </a:rPr>
              <a:t>“累计折旧”</a:t>
            </a:r>
            <a:r>
              <a:rPr lang="zh-CN" altLang="en-US" b="1">
                <a:ln>
                  <a:noFill/>
                </a:ln>
                <a:solidFill>
                  <a:srgbClr val="181717"/>
                </a:solidFill>
                <a:effectLst/>
                <a:uLnTx/>
                <a:uFillTx/>
                <a:ea typeface="微软雅黑" panose="020B0503020204020204" pitchFamily="34" charset="-122"/>
              </a:rPr>
              <a:t>科目的</a:t>
            </a:r>
            <a:r>
              <a:rPr lang="zh-CN" altLang="en-US" b="1">
                <a:ln>
                  <a:noFill/>
                </a:ln>
                <a:solidFill>
                  <a:srgbClr val="C00000"/>
                </a:solidFill>
                <a:effectLst/>
                <a:uLnTx/>
                <a:uFillTx/>
                <a:ea typeface="微软雅黑" panose="020B0503020204020204" pitchFamily="34" charset="-122"/>
              </a:rPr>
              <a:t>本期贷方累计发生额</a:t>
            </a:r>
            <a:r>
              <a:rPr lang="zh-CN" altLang="en-US" b="1">
                <a:ln>
                  <a:noFill/>
                </a:ln>
                <a:solidFill>
                  <a:srgbClr val="181717"/>
                </a:solidFill>
                <a:effectLst/>
                <a:uLnTx/>
                <a:uFillTx/>
                <a:ea typeface="微软雅黑" panose="020B0503020204020204" pitchFamily="34" charset="-122"/>
              </a:rPr>
              <a:t>填报。</a:t>
            </a:r>
          </a:p>
          <a:p>
            <a:pPr marL="0" marR="0" lvl="0" indent="0" algn="l" defTabSz="914400" rtl="0" eaLnBrk="1" fontAlgn="auto" latinLnBrk="0" hangingPunct="1">
              <a:lnSpc>
                <a:spcPct val="100000"/>
              </a:lnSpc>
              <a:spcBef>
                <a:spcPts val="0"/>
              </a:spcBef>
              <a:spcAft>
                <a:spcPts val="0"/>
              </a:spcAft>
              <a:buClrTx/>
              <a:buSzTx/>
              <a:buFontTx/>
              <a:buNone/>
              <a:defRPr/>
            </a:pPr>
            <a:r>
              <a:rPr lang="zh-CN" altLang="en-US" b="1">
                <a:ln>
                  <a:noFill/>
                </a:ln>
                <a:solidFill>
                  <a:srgbClr val="C00000"/>
                </a:solidFill>
                <a:effectLst/>
                <a:uLnTx/>
                <a:uFillTx/>
                <a:latin typeface="Calibri" panose="020F0502020204030204" charset="0"/>
                <a:ea typeface="Calibri" panose="020F0502020204030204" charset="0"/>
                <a:sym typeface="Wingdings" panose="05000000000000000000" charset="0"/>
              </a:rPr>
              <a:t>②</a:t>
            </a:r>
            <a:r>
              <a:rPr lang="zh-CN" altLang="en-US" b="1">
                <a:ln>
                  <a:noFill/>
                </a:ln>
                <a:solidFill>
                  <a:srgbClr val="181717"/>
                </a:solidFill>
                <a:effectLst/>
                <a:uLnTx/>
                <a:uFillTx/>
                <a:ea typeface="微软雅黑" panose="020B0503020204020204" pitchFamily="34" charset="-122"/>
              </a:rPr>
              <a:t>可根据会计</a:t>
            </a:r>
            <a:r>
              <a:rPr lang="zh-CN" altLang="en-US" b="1">
                <a:ln>
                  <a:noFill/>
                </a:ln>
                <a:solidFill>
                  <a:srgbClr val="C00000"/>
                </a:solidFill>
                <a:effectLst/>
                <a:uLnTx/>
                <a:uFillTx/>
                <a:ea typeface="微软雅黑" panose="020B0503020204020204" pitchFamily="34" charset="-122"/>
              </a:rPr>
              <a:t>“财务状况变动表”</a:t>
            </a:r>
            <a:r>
              <a:rPr lang="zh-CN" altLang="en-US" b="1">
                <a:ln>
                  <a:noFill/>
                </a:ln>
                <a:solidFill>
                  <a:srgbClr val="181717"/>
                </a:solidFill>
                <a:effectLst/>
                <a:uLnTx/>
                <a:uFillTx/>
                <a:ea typeface="微软雅黑" panose="020B0503020204020204" pitchFamily="34" charset="-122"/>
              </a:rPr>
              <a:t>中</a:t>
            </a:r>
            <a:r>
              <a:rPr lang="zh-CN" altLang="en-US" b="1">
                <a:ln>
                  <a:noFill/>
                </a:ln>
                <a:solidFill>
                  <a:srgbClr val="C00000"/>
                </a:solidFill>
                <a:effectLst/>
                <a:uLnTx/>
                <a:uFillTx/>
                <a:ea typeface="微软雅黑" panose="020B0503020204020204" pitchFamily="34" charset="-122"/>
              </a:rPr>
              <a:t>“固定资产折旧”项的数值</a:t>
            </a:r>
            <a:r>
              <a:rPr lang="zh-CN" altLang="en-US" b="1">
                <a:ln>
                  <a:noFill/>
                </a:ln>
                <a:solidFill>
                  <a:srgbClr val="181717"/>
                </a:solidFill>
                <a:effectLst/>
                <a:uLnTx/>
                <a:uFillTx/>
                <a:ea typeface="微软雅黑" panose="020B0503020204020204" pitchFamily="34" charset="-122"/>
              </a:rPr>
              <a:t>填报。</a:t>
            </a:r>
          </a:p>
          <a:p>
            <a:pPr marL="0" marR="0" lvl="0" indent="0" algn="l" defTabSz="914400" rtl="0" eaLnBrk="1" fontAlgn="auto" latinLnBrk="0" hangingPunct="1">
              <a:lnSpc>
                <a:spcPct val="100000"/>
              </a:lnSpc>
              <a:spcBef>
                <a:spcPts val="0"/>
              </a:spcBef>
              <a:spcAft>
                <a:spcPts val="0"/>
              </a:spcAft>
              <a:buClrTx/>
              <a:buSzTx/>
              <a:buFontTx/>
              <a:buNone/>
              <a:defRPr/>
            </a:pPr>
            <a:r>
              <a:rPr lang="zh-CN" altLang="en-US" b="1">
                <a:ln>
                  <a:noFill/>
                </a:ln>
                <a:solidFill>
                  <a:srgbClr val="C00000"/>
                </a:solidFill>
                <a:effectLst/>
                <a:uLnTx/>
                <a:uFillTx/>
                <a:latin typeface="Calibri" panose="020F0502020204030204" charset="0"/>
                <a:ea typeface="Calibri" panose="020F0502020204030204" charset="0"/>
                <a:sym typeface="Wingdings" panose="05000000000000000000" charset="0"/>
              </a:rPr>
              <a:t>③</a:t>
            </a:r>
            <a:r>
              <a:rPr lang="zh-CN" altLang="en-US" b="1">
                <a:ln>
                  <a:noFill/>
                </a:ln>
                <a:solidFill>
                  <a:srgbClr val="181717"/>
                </a:solidFill>
                <a:effectLst/>
                <a:uLnTx/>
                <a:uFillTx/>
                <a:ea typeface="微软雅黑" panose="020B0503020204020204" pitchFamily="34" charset="-122"/>
              </a:rPr>
              <a:t>若企业执行《企业会计制度》，可以根据会计核算中《资产减值准备、投资及固定资产情况表》内</a:t>
            </a:r>
            <a:r>
              <a:rPr lang="zh-CN" altLang="en-US" b="1">
                <a:ln>
                  <a:noFill/>
                </a:ln>
                <a:solidFill>
                  <a:srgbClr val="C00000"/>
                </a:solidFill>
                <a:effectLst/>
                <a:uLnTx/>
                <a:uFillTx/>
                <a:ea typeface="微软雅黑" panose="020B0503020204020204" pitchFamily="34" charset="-122"/>
              </a:rPr>
              <a:t>“当年计提的固定资产折旧总额”项本年增加数</a:t>
            </a:r>
            <a:r>
              <a:rPr lang="zh-CN" altLang="en-US" b="1">
                <a:ln>
                  <a:noFill/>
                </a:ln>
                <a:solidFill>
                  <a:srgbClr val="181717"/>
                </a:solidFill>
                <a:effectLst/>
                <a:uLnTx/>
                <a:uFillTx/>
                <a:ea typeface="微软雅黑" panose="020B0503020204020204" pitchFamily="34" charset="-122"/>
              </a:rPr>
              <a:t>填报。</a:t>
            </a:r>
          </a:p>
        </p:txBody>
      </p:sp>
      <p:graphicFrame>
        <p:nvGraphicFramePr>
          <p:cNvPr id="14" name="表格 13"/>
          <p:cNvGraphicFramePr/>
          <p:nvPr>
            <p:custDataLst>
              <p:tags r:id="rId1"/>
            </p:custDataLst>
          </p:nvPr>
        </p:nvGraphicFramePr>
        <p:xfrm>
          <a:off x="1607185" y="4431665"/>
          <a:ext cx="8173720" cy="2199640"/>
        </p:xfrm>
        <a:graphic>
          <a:graphicData uri="http://schemas.openxmlformats.org/drawingml/2006/table">
            <a:tbl>
              <a:tblPr firstRow="1" bandRow="1">
                <a:effectLst/>
                <a:tableStyleId>{5940675A-B579-460E-94D1-54222C63F5DA}</a:tableStyleId>
              </a:tblPr>
              <a:tblGrid>
                <a:gridCol w="1021715">
                  <a:extLst>
                    <a:ext uri="{9D8B030D-6E8A-4147-A177-3AD203B41FA5}">
                      <a16:colId xmlns:a16="http://schemas.microsoft.com/office/drawing/2014/main" val="20000"/>
                    </a:ext>
                  </a:extLst>
                </a:gridCol>
                <a:gridCol w="1021715">
                  <a:extLst>
                    <a:ext uri="{9D8B030D-6E8A-4147-A177-3AD203B41FA5}">
                      <a16:colId xmlns:a16="http://schemas.microsoft.com/office/drawing/2014/main" val="20001"/>
                    </a:ext>
                  </a:extLst>
                </a:gridCol>
                <a:gridCol w="1021715">
                  <a:extLst>
                    <a:ext uri="{9D8B030D-6E8A-4147-A177-3AD203B41FA5}">
                      <a16:colId xmlns:a16="http://schemas.microsoft.com/office/drawing/2014/main" val="20002"/>
                    </a:ext>
                  </a:extLst>
                </a:gridCol>
                <a:gridCol w="1021715">
                  <a:extLst>
                    <a:ext uri="{9D8B030D-6E8A-4147-A177-3AD203B41FA5}">
                      <a16:colId xmlns:a16="http://schemas.microsoft.com/office/drawing/2014/main" val="20003"/>
                    </a:ext>
                  </a:extLst>
                </a:gridCol>
                <a:gridCol w="1021715">
                  <a:extLst>
                    <a:ext uri="{9D8B030D-6E8A-4147-A177-3AD203B41FA5}">
                      <a16:colId xmlns:a16="http://schemas.microsoft.com/office/drawing/2014/main" val="20004"/>
                    </a:ext>
                  </a:extLst>
                </a:gridCol>
                <a:gridCol w="1021715">
                  <a:extLst>
                    <a:ext uri="{9D8B030D-6E8A-4147-A177-3AD203B41FA5}">
                      <a16:colId xmlns:a16="http://schemas.microsoft.com/office/drawing/2014/main" val="20005"/>
                    </a:ext>
                  </a:extLst>
                </a:gridCol>
                <a:gridCol w="1021715">
                  <a:extLst>
                    <a:ext uri="{9D8B030D-6E8A-4147-A177-3AD203B41FA5}">
                      <a16:colId xmlns:a16="http://schemas.microsoft.com/office/drawing/2014/main" val="20006"/>
                    </a:ext>
                  </a:extLst>
                </a:gridCol>
                <a:gridCol w="1021715">
                  <a:extLst>
                    <a:ext uri="{9D8B030D-6E8A-4147-A177-3AD203B41FA5}">
                      <a16:colId xmlns:a16="http://schemas.microsoft.com/office/drawing/2014/main" val="20007"/>
                    </a:ext>
                  </a:extLst>
                </a:gridCol>
              </a:tblGrid>
              <a:tr h="386080">
                <a:tc gridSpan="8">
                  <a:txBody>
                    <a:bodyPr/>
                    <a:lstStyle/>
                    <a:p>
                      <a:pPr indent="0" algn="ctr">
                        <a:buNone/>
                      </a:pPr>
                      <a:r>
                        <a:rPr lang="zh-CN" sz="2000" b="1">
                          <a:solidFill>
                            <a:srgbClr val="000000"/>
                          </a:solidFill>
                          <a:latin typeface="Arial" panose="020B0604020202020204" pitchFamily="34" charset="0"/>
                          <a:ea typeface="黑体" panose="02010609060101010101" charset="-122"/>
                        </a:rPr>
                        <a:t>发生额及余额表</a:t>
                      </a:r>
                      <a:endParaRPr lang="zh-CN" altLang="en-US" sz="2000" b="1">
                        <a:solidFill>
                          <a:srgbClr val="000000"/>
                        </a:solidFill>
                        <a:latin typeface="Arial" panose="020B0604020202020204" pitchFamily="34" charset="0"/>
                        <a:ea typeface="黑体" panose="02010609060101010101" charset="-122"/>
                      </a:endParaRPr>
                    </a:p>
                  </a:txBody>
                  <a:tcPr marL="12700" marR="12700" marT="12700" anchor="b">
                    <a:lnL>
                      <a:noFill/>
                    </a:lnL>
                    <a:lnR cap="flat">
                      <a:noFill/>
                    </a:lnR>
                    <a:lnT cap="flat">
                      <a:noFill/>
                    </a:lnT>
                    <a:lnB cap="flat">
                      <a:noFill/>
                    </a:lnB>
                    <a:lnTlToBr>
                      <a:noFill/>
                    </a:lnTlToBr>
                    <a:lnBlToTr>
                      <a:noFill/>
                    </a:lnBlToTr>
                    <a:noFill/>
                  </a:tcPr>
                </a:tc>
                <a:tc hMerge="1">
                  <a:txBody>
                    <a:bodyPr/>
                    <a:lstStyle/>
                    <a:p>
                      <a:endParaRPr lang="zh-CN"/>
                    </a:p>
                  </a:txBody>
                  <a:tcPr>
                    <a:lnT cap="flat">
                      <a:noFill/>
                    </a:lnT>
                    <a:lnB cap="flat">
                      <a:noFill/>
                    </a:lnB>
                  </a:tcPr>
                </a:tc>
                <a:tc hMerge="1">
                  <a:txBody>
                    <a:bodyPr/>
                    <a:lstStyle/>
                    <a:p>
                      <a:endParaRPr lang="zh-CN"/>
                    </a:p>
                  </a:txBody>
                  <a:tcPr>
                    <a:lnT cap="flat">
                      <a:noFill/>
                    </a:lnT>
                    <a:lnB cap="flat">
                      <a:noFill/>
                    </a:lnB>
                  </a:tcPr>
                </a:tc>
                <a:tc hMerge="1">
                  <a:txBody>
                    <a:bodyPr/>
                    <a:lstStyle/>
                    <a:p>
                      <a:endParaRPr lang="zh-CN"/>
                    </a:p>
                  </a:txBody>
                  <a:tcPr>
                    <a:lnT cap="flat">
                      <a:noFill/>
                    </a:lnT>
                    <a:lnB cap="flat">
                      <a:noFill/>
                    </a:lnB>
                  </a:tcPr>
                </a:tc>
                <a:tc hMerge="1">
                  <a:txBody>
                    <a:bodyPr/>
                    <a:lstStyle/>
                    <a:p>
                      <a:endParaRPr lang="zh-CN"/>
                    </a:p>
                  </a:txBody>
                  <a:tcPr>
                    <a:lnT cap="flat">
                      <a:noFill/>
                    </a:lnT>
                    <a:lnB cap="flat">
                      <a:noFill/>
                    </a:lnB>
                  </a:tcPr>
                </a:tc>
                <a:tc hMerge="1">
                  <a:txBody>
                    <a:bodyPr/>
                    <a:lstStyle/>
                    <a:p>
                      <a:endParaRPr lang="zh-CN"/>
                    </a:p>
                  </a:txBody>
                  <a:tcPr>
                    <a:lnT cap="flat">
                      <a:noFill/>
                    </a:lnT>
                    <a:lnB cap="flat">
                      <a:noFill/>
                    </a:lnB>
                  </a:tcPr>
                </a:tc>
                <a:tc hMerge="1">
                  <a:txBody>
                    <a:bodyPr/>
                    <a:lstStyle/>
                    <a:p>
                      <a:endParaRPr lang="zh-CN"/>
                    </a:p>
                  </a:txBody>
                  <a:tcPr>
                    <a:lnT cap="flat">
                      <a:noFill/>
                    </a:lnT>
                    <a:lnB cap="flat">
                      <a:noFill/>
                    </a:lnB>
                  </a:tcPr>
                </a:tc>
                <a:tc hMerge="1">
                  <a:txBody>
                    <a:bodyPr/>
                    <a:lstStyle/>
                    <a:p>
                      <a:endParaRPr lang="zh-CN"/>
                    </a:p>
                  </a:txBody>
                  <a:tcPr>
                    <a:lnR cap="flat">
                      <a:noFill/>
                    </a:lnR>
                    <a:lnT cap="flat">
                      <a:noFill/>
                    </a:lnT>
                    <a:lnB cap="flat">
                      <a:noFill/>
                    </a:lnB>
                  </a:tcPr>
                </a:tc>
                <a:extLst>
                  <a:ext uri="{0D108BD9-81ED-4DB2-BD59-A6C34878D82A}">
                    <a16:rowId xmlns:a16="http://schemas.microsoft.com/office/drawing/2014/main" val="10000"/>
                  </a:ext>
                </a:extLst>
              </a:tr>
              <a:tr h="302260">
                <a:tc rowSpan="2" gridSpan="6">
                  <a:txBody>
                    <a:bodyPr/>
                    <a:lstStyle/>
                    <a:p>
                      <a:pPr indent="0" algn="ctr">
                        <a:buNone/>
                      </a:pPr>
                      <a:r>
                        <a:rPr lang="en-US" sz="1600" b="0">
                          <a:solidFill>
                            <a:srgbClr val="000000"/>
                          </a:solidFill>
                          <a:latin typeface="黑体" panose="02010609060101010101" charset="-122"/>
                        </a:rPr>
                        <a:t>                     2023.01-2023.12</a:t>
                      </a:r>
                      <a:endParaRPr lang="en-US" altLang="en-US" sz="1600" b="0">
                        <a:solidFill>
                          <a:srgbClr val="000000"/>
                        </a:solidFill>
                        <a:latin typeface="黑体" panose="02010609060101010101" charset="-122"/>
                      </a:endParaRPr>
                    </a:p>
                  </a:txBody>
                  <a:tcPr marL="12700" marR="12700" marT="12700" anchor="ctr">
                    <a:lnL>
                      <a:noFill/>
                    </a:lnL>
                    <a:lnR>
                      <a:noFill/>
                    </a:lnR>
                    <a:lnT cap="flat">
                      <a:noFill/>
                    </a:lnT>
                    <a:lnB w="6350" cap="flat" cmpd="sng">
                      <a:solidFill>
                        <a:srgbClr val="000000"/>
                      </a:solidFill>
                      <a:prstDash val="solid"/>
                      <a:headEnd type="none" w="med" len="med"/>
                      <a:tailEnd type="none" w="med" len="med"/>
                    </a:lnB>
                    <a:lnTlToBr>
                      <a:noFill/>
                    </a:lnTlToBr>
                    <a:lnBlToTr>
                      <a:noFill/>
                    </a:lnBlToTr>
                    <a:noFill/>
                  </a:tcPr>
                </a:tc>
                <a:tc rowSpan="2" hMerge="1">
                  <a:txBody>
                    <a:bodyPr/>
                    <a:lstStyle/>
                    <a:p>
                      <a:endParaRPr lang="zh-CN"/>
                    </a:p>
                  </a:txBody>
                  <a:tcPr>
                    <a:lnT cap="flat">
                      <a:noFill/>
                    </a:lnT>
                  </a:tcPr>
                </a:tc>
                <a:tc rowSpan="2" hMerge="1">
                  <a:txBody>
                    <a:bodyPr/>
                    <a:lstStyle/>
                    <a:p>
                      <a:endParaRPr lang="zh-CN"/>
                    </a:p>
                  </a:txBody>
                  <a:tcPr>
                    <a:lnT cap="flat">
                      <a:noFill/>
                    </a:lnT>
                  </a:tcPr>
                </a:tc>
                <a:tc rowSpan="2" hMerge="1">
                  <a:txBody>
                    <a:bodyPr/>
                    <a:lstStyle/>
                    <a:p>
                      <a:endParaRPr lang="zh-CN"/>
                    </a:p>
                  </a:txBody>
                  <a:tcPr>
                    <a:lnT cap="flat">
                      <a:noFill/>
                    </a:lnT>
                  </a:tcPr>
                </a:tc>
                <a:tc rowSpan="2" hMerge="1">
                  <a:txBody>
                    <a:bodyPr/>
                    <a:lstStyle/>
                    <a:p>
                      <a:endParaRPr lang="zh-CN"/>
                    </a:p>
                  </a:txBody>
                  <a:tcPr>
                    <a:lnT cap="flat">
                      <a:noFill/>
                    </a:lnT>
                  </a:tcPr>
                </a:tc>
                <a:tc rowSpan="2" hMerge="1">
                  <a:txBody>
                    <a:bodyPr/>
                    <a:lstStyle/>
                    <a:p>
                      <a:endParaRPr lang="zh-CN"/>
                    </a:p>
                  </a:txBody>
                  <a:tcPr>
                    <a:lnT cap="flat">
                      <a:noFill/>
                    </a:lnT>
                  </a:tcPr>
                </a:tc>
                <a:tc gridSpan="2">
                  <a:txBody>
                    <a:bodyPr/>
                    <a:lstStyle/>
                    <a:p>
                      <a:pPr indent="0">
                        <a:buNone/>
                      </a:pPr>
                      <a:endParaRPr lang="zh-CN" altLang="en-US" sz="1600" b="0">
                        <a:solidFill>
                          <a:srgbClr val="000000"/>
                        </a:solidFill>
                        <a:latin typeface="Arial" panose="020B0604020202020204" pitchFamily="34" charset="0"/>
                        <a:ea typeface="黑体" panose="02010609060101010101" charset="-122"/>
                      </a:endParaRPr>
                    </a:p>
                  </a:txBody>
                  <a:tcPr marL="12700" marR="12700" marT="12700" anchor="b">
                    <a:lnL>
                      <a:noFill/>
                    </a:lnL>
                    <a:lnR cap="flat">
                      <a:noFill/>
                    </a:lnR>
                    <a:lnT cap="flat">
                      <a:noFill/>
                    </a:lnT>
                    <a:lnB cap="flat">
                      <a:noFill/>
                    </a:lnB>
                    <a:lnTlToBr>
                      <a:noFill/>
                    </a:lnTlToBr>
                    <a:lnBlToTr>
                      <a:noFill/>
                    </a:lnBlToTr>
                    <a:noFill/>
                  </a:tcPr>
                </a:tc>
                <a:tc hMerge="1">
                  <a:txBody>
                    <a:bodyPr/>
                    <a:lstStyle/>
                    <a:p>
                      <a:endParaRPr lang="zh-CN"/>
                    </a:p>
                  </a:txBody>
                  <a:tcPr>
                    <a:lnR cap="flat">
                      <a:noFill/>
                    </a:lnR>
                    <a:lnT cap="flat">
                      <a:noFill/>
                    </a:lnT>
                    <a:lnB cap="flat">
                      <a:noFill/>
                    </a:lnB>
                  </a:tcPr>
                </a:tc>
                <a:extLst>
                  <a:ext uri="{0D108BD9-81ED-4DB2-BD59-A6C34878D82A}">
                    <a16:rowId xmlns:a16="http://schemas.microsoft.com/office/drawing/2014/main" val="10001"/>
                  </a:ext>
                </a:extLst>
              </a:tr>
              <a:tr h="302260">
                <a:tc gridSpan="6" vMerge="1">
                  <a:txBody>
                    <a:bodyPr/>
                    <a:lstStyle/>
                    <a:p>
                      <a:endParaRPr lang="zh-CN"/>
                    </a:p>
                  </a:txBody>
                  <a:tcPr>
                    <a:lnB w="6350" cap="flat" cmpd="sng">
                      <a:solidFill>
                        <a:srgbClr val="000000"/>
                      </a:solidFill>
                      <a:prstDash val="solid"/>
                      <a:headEnd type="none" w="med" len="med"/>
                      <a:tailEnd type="none" w="med" len="med"/>
                    </a:lnB>
                  </a:tcPr>
                </a:tc>
                <a:tc hMerge="1" vMerge="1">
                  <a:txBody>
                    <a:bodyPr/>
                    <a:lstStyle/>
                    <a:p>
                      <a:endParaRPr lang="zh-CN"/>
                    </a:p>
                  </a:txBody>
                  <a:tcPr>
                    <a:lnB w="6350" cap="flat" cmpd="sng">
                      <a:solidFill>
                        <a:srgbClr val="000000"/>
                      </a:solidFill>
                      <a:prstDash val="solid"/>
                      <a:headEnd type="none" w="med" len="med"/>
                      <a:tailEnd type="none" w="med" len="med"/>
                    </a:lnB>
                  </a:tcPr>
                </a:tc>
                <a:tc hMerge="1" vMerge="1">
                  <a:txBody>
                    <a:bodyPr/>
                    <a:lstStyle/>
                    <a:p>
                      <a:endParaRPr lang="zh-CN"/>
                    </a:p>
                  </a:txBody>
                  <a:tcPr>
                    <a:lnB w="6350" cap="flat" cmpd="sng">
                      <a:solidFill>
                        <a:srgbClr val="000000"/>
                      </a:solidFill>
                      <a:prstDash val="solid"/>
                      <a:headEnd type="none" w="med" len="med"/>
                      <a:tailEnd type="none" w="med" len="med"/>
                    </a:lnB>
                  </a:tcPr>
                </a:tc>
                <a:tc hMerge="1" vMerge="1">
                  <a:txBody>
                    <a:bodyPr/>
                    <a:lstStyle/>
                    <a:p>
                      <a:endParaRPr lang="zh-CN"/>
                    </a:p>
                  </a:txBody>
                  <a:tcPr>
                    <a:lnB w="6350" cap="flat" cmpd="sng">
                      <a:solidFill>
                        <a:srgbClr val="000000"/>
                      </a:solidFill>
                      <a:prstDash val="solid"/>
                      <a:headEnd type="none" w="med" len="med"/>
                      <a:tailEnd type="none" w="med" len="med"/>
                    </a:lnB>
                  </a:tcPr>
                </a:tc>
                <a:tc hMerge="1" vMerge="1">
                  <a:txBody>
                    <a:bodyPr/>
                    <a:lstStyle/>
                    <a:p>
                      <a:endParaRPr lang="zh-CN"/>
                    </a:p>
                  </a:txBody>
                  <a:tcPr>
                    <a:lnB w="6350" cap="flat" cmpd="sng">
                      <a:solidFill>
                        <a:srgbClr val="000000"/>
                      </a:solidFill>
                      <a:prstDash val="solid"/>
                      <a:headEnd type="none" w="med" len="med"/>
                      <a:tailEnd type="none" w="med" len="med"/>
                    </a:lnB>
                  </a:tcPr>
                </a:tc>
                <a:tc hMerge="1" vMerge="1">
                  <a:txBody>
                    <a:bodyPr/>
                    <a:lstStyle/>
                    <a:p>
                      <a:endParaRPr lang="zh-CN"/>
                    </a:p>
                  </a:txBody>
                  <a:tcPr>
                    <a:lnB w="6350" cap="flat" cmpd="sng">
                      <a:solidFill>
                        <a:srgbClr val="000000"/>
                      </a:solidFill>
                      <a:prstDash val="solid"/>
                      <a:headEnd type="none" w="med" len="med"/>
                      <a:tailEnd type="none" w="med" len="med"/>
                    </a:lnB>
                  </a:tcPr>
                </a:tc>
                <a:tc gridSpan="2">
                  <a:txBody>
                    <a:bodyPr/>
                    <a:lstStyle/>
                    <a:p>
                      <a:pPr indent="0">
                        <a:buNone/>
                      </a:pPr>
                      <a:r>
                        <a:rPr lang="zh-CN" sz="1600" b="0">
                          <a:solidFill>
                            <a:srgbClr val="000000"/>
                          </a:solidFill>
                          <a:latin typeface="Arial" panose="020B0604020202020204" pitchFamily="34" charset="0"/>
                          <a:ea typeface="黑体" panose="02010609060101010101" charset="-122"/>
                        </a:rPr>
                        <a:t>本币名称：人民币</a:t>
                      </a:r>
                      <a:endParaRPr lang="zh-CN" altLang="en-US" sz="1600" b="0">
                        <a:solidFill>
                          <a:srgbClr val="000000"/>
                        </a:solidFill>
                        <a:latin typeface="Arial" panose="020B0604020202020204" pitchFamily="34" charset="0"/>
                        <a:ea typeface="黑体" panose="02010609060101010101" charset="-122"/>
                      </a:endParaRPr>
                    </a:p>
                  </a:txBody>
                  <a:tcPr marL="12700" marR="12700" marT="12700" anchor="b">
                    <a:lnL>
                      <a:noFill/>
                    </a:lnL>
                    <a:lnR cap="flat">
                      <a:noFill/>
                    </a:lnR>
                    <a:lnT cap="flat">
                      <a:noFill/>
                    </a:lnT>
                    <a:lnB w="6350" cap="flat" cmpd="sng">
                      <a:solidFill>
                        <a:srgbClr val="000000"/>
                      </a:solidFill>
                      <a:prstDash val="solid"/>
                      <a:headEnd type="none" w="med" len="med"/>
                      <a:tailEnd type="none" w="med" len="med"/>
                    </a:lnB>
                    <a:lnTlToBr>
                      <a:noFill/>
                    </a:lnTlToBr>
                    <a:lnBlToTr>
                      <a:noFill/>
                    </a:lnBlToTr>
                    <a:noFill/>
                  </a:tcPr>
                </a:tc>
                <a:tc hMerge="1">
                  <a:txBody>
                    <a:bodyPr/>
                    <a:lstStyle/>
                    <a:p>
                      <a:endParaRPr lang="zh-CN"/>
                    </a:p>
                  </a:txBody>
                  <a:tcPr>
                    <a:lnR cap="flat">
                      <a:noFill/>
                    </a:lnR>
                    <a:lnT cap="flat">
                      <a:noFill/>
                    </a:lnT>
                    <a:lnB w="6350" cap="flat" cmpd="sng">
                      <a:solidFill>
                        <a:srgbClr val="000000"/>
                      </a:solidFill>
                      <a:prstDash val="solid"/>
                      <a:headEnd type="none" w="med" len="med"/>
                      <a:tailEnd type="none" w="med" len="med"/>
                    </a:lnB>
                  </a:tcPr>
                </a:tc>
                <a:extLst>
                  <a:ext uri="{0D108BD9-81ED-4DB2-BD59-A6C34878D82A}">
                    <a16:rowId xmlns:a16="http://schemas.microsoft.com/office/drawing/2014/main" val="10002"/>
                  </a:ext>
                </a:extLst>
              </a:tr>
              <a:tr h="302260">
                <a:tc gridSpan="2">
                  <a:txBody>
                    <a:bodyPr/>
                    <a:lstStyle/>
                    <a:p>
                      <a:pPr indent="0" algn="ctr">
                        <a:buNone/>
                      </a:pPr>
                      <a:r>
                        <a:rPr lang="zh-CN" sz="1600" b="0">
                          <a:solidFill>
                            <a:srgbClr val="000000"/>
                          </a:solidFill>
                          <a:latin typeface="Arial" panose="020B0604020202020204" pitchFamily="34" charset="0"/>
                          <a:ea typeface="黑体" panose="02010609060101010101" charset="-122"/>
                        </a:rPr>
                        <a:t>科目</a:t>
                      </a:r>
                      <a:endParaRPr lang="zh-CN" altLang="en-US" sz="1600" b="0">
                        <a:solidFill>
                          <a:srgbClr val="000000"/>
                        </a:solidFill>
                        <a:latin typeface="Arial" panose="020B0604020202020204" pitchFamily="34" charset="0"/>
                        <a:ea typeface="黑体" panose="02010609060101010101" charset="-122"/>
                      </a:endParaRPr>
                    </a:p>
                  </a:txBody>
                  <a:tcPr marL="12700" marR="12700" marT="12700" anchor="b">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E7E6E6"/>
                    </a:solidFill>
                  </a:tcPr>
                </a:tc>
                <a:tc hMerge="1">
                  <a:txBody>
                    <a:bodyPr/>
                    <a:lstStyle/>
                    <a:p>
                      <a:endParaRPr lang="zh-CN"/>
                    </a:p>
                  </a:txBody>
                  <a:tcPr>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tcPr>
                </a:tc>
                <a:tc gridSpan="2">
                  <a:txBody>
                    <a:bodyPr/>
                    <a:lstStyle/>
                    <a:p>
                      <a:pPr indent="0" algn="ctr">
                        <a:buNone/>
                      </a:pPr>
                      <a:r>
                        <a:rPr lang="zh-CN" sz="1600" b="0">
                          <a:solidFill>
                            <a:srgbClr val="000000"/>
                          </a:solidFill>
                          <a:latin typeface="Arial" panose="020B0604020202020204" pitchFamily="34" charset="0"/>
                          <a:ea typeface="黑体" panose="02010609060101010101" charset="-122"/>
                        </a:rPr>
                        <a:t>期初余额</a:t>
                      </a:r>
                      <a:endParaRPr lang="zh-CN" altLang="en-US" sz="1600" b="0">
                        <a:solidFill>
                          <a:srgbClr val="000000"/>
                        </a:solidFill>
                        <a:latin typeface="Arial" panose="020B0604020202020204" pitchFamily="34" charset="0"/>
                        <a:ea typeface="黑体" panose="02010609060101010101" charset="-122"/>
                      </a:endParaRPr>
                    </a:p>
                  </a:txBody>
                  <a:tcPr marL="12700" marR="12700" marT="12700" anchor="b">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E7E6E6"/>
                    </a:solidFill>
                  </a:tcPr>
                </a:tc>
                <a:tc hMerge="1">
                  <a:txBody>
                    <a:bodyPr/>
                    <a:lstStyle/>
                    <a:p>
                      <a:endParaRPr lang="zh-CN"/>
                    </a:p>
                  </a:txBody>
                  <a:tcPr>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tcPr>
                </a:tc>
                <a:tc gridSpan="2">
                  <a:txBody>
                    <a:bodyPr/>
                    <a:lstStyle/>
                    <a:p>
                      <a:pPr indent="0" algn="ctr">
                        <a:buNone/>
                      </a:pPr>
                      <a:r>
                        <a:rPr lang="zh-CN" sz="1600" b="0">
                          <a:solidFill>
                            <a:srgbClr val="000000"/>
                          </a:solidFill>
                          <a:latin typeface="Arial" panose="020B0604020202020204" pitchFamily="34" charset="0"/>
                          <a:ea typeface="黑体" panose="02010609060101010101" charset="-122"/>
                        </a:rPr>
                        <a:t>本期发生额</a:t>
                      </a:r>
                      <a:endParaRPr lang="zh-CN" altLang="en-US" sz="1600" b="0">
                        <a:solidFill>
                          <a:srgbClr val="000000"/>
                        </a:solidFill>
                        <a:latin typeface="Arial" panose="020B0604020202020204" pitchFamily="34" charset="0"/>
                        <a:ea typeface="黑体" panose="02010609060101010101" charset="-122"/>
                      </a:endParaRPr>
                    </a:p>
                  </a:txBody>
                  <a:tcPr marL="12700" marR="12700" marT="12700" anchor="b">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E7E6E6"/>
                    </a:solidFill>
                  </a:tcPr>
                </a:tc>
                <a:tc hMerge="1">
                  <a:txBody>
                    <a:bodyPr/>
                    <a:lstStyle/>
                    <a:p>
                      <a:endParaRPr lang="zh-CN"/>
                    </a:p>
                  </a:txBody>
                  <a:tcPr>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tcPr>
                </a:tc>
                <a:tc gridSpan="2">
                  <a:txBody>
                    <a:bodyPr/>
                    <a:lstStyle/>
                    <a:p>
                      <a:pPr indent="0" algn="ctr">
                        <a:buNone/>
                      </a:pPr>
                      <a:r>
                        <a:rPr lang="zh-CN" sz="1600" b="0">
                          <a:solidFill>
                            <a:srgbClr val="000000"/>
                          </a:solidFill>
                          <a:latin typeface="Arial" panose="020B0604020202020204" pitchFamily="34" charset="0"/>
                          <a:ea typeface="黑体" panose="02010609060101010101" charset="-122"/>
                        </a:rPr>
                        <a:t>期末余额</a:t>
                      </a:r>
                      <a:endParaRPr lang="zh-CN" altLang="en-US" sz="1600" b="0">
                        <a:solidFill>
                          <a:srgbClr val="000000"/>
                        </a:solidFill>
                        <a:latin typeface="Arial" panose="020B0604020202020204" pitchFamily="34" charset="0"/>
                        <a:ea typeface="黑体" panose="02010609060101010101" charset="-122"/>
                      </a:endParaRPr>
                    </a:p>
                  </a:txBody>
                  <a:tcPr marL="12700" marR="12700" marT="12700" anchor="b">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E7E6E6"/>
                    </a:solidFill>
                  </a:tcPr>
                </a:tc>
                <a:tc hMerge="1">
                  <a:txBody>
                    <a:bodyPr/>
                    <a:lstStyle/>
                    <a:p>
                      <a:endParaRPr lang="zh-CN"/>
                    </a:p>
                  </a:txBody>
                  <a:tcPr>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tcPr>
                </a:tc>
                <a:extLst>
                  <a:ext uri="{0D108BD9-81ED-4DB2-BD59-A6C34878D82A}">
                    <a16:rowId xmlns:a16="http://schemas.microsoft.com/office/drawing/2014/main" val="10003"/>
                  </a:ext>
                </a:extLst>
              </a:tr>
              <a:tr h="302260">
                <a:tc>
                  <a:txBody>
                    <a:bodyPr/>
                    <a:lstStyle/>
                    <a:p>
                      <a:pPr indent="0" algn="ctr">
                        <a:buNone/>
                      </a:pPr>
                      <a:r>
                        <a:rPr lang="zh-CN" sz="1600" b="0">
                          <a:solidFill>
                            <a:srgbClr val="000000"/>
                          </a:solidFill>
                          <a:latin typeface="Arial" panose="020B0604020202020204" pitchFamily="34" charset="0"/>
                          <a:ea typeface="黑体" panose="02010609060101010101" charset="-122"/>
                        </a:rPr>
                        <a:t>编码</a:t>
                      </a:r>
                      <a:endParaRPr lang="zh-CN" altLang="en-US" sz="1600" b="0">
                        <a:solidFill>
                          <a:srgbClr val="000000"/>
                        </a:solidFill>
                        <a:latin typeface="Arial" panose="020B0604020202020204" pitchFamily="34" charset="0"/>
                        <a:ea typeface="黑体" panose="02010609060101010101" charset="-122"/>
                      </a:endParaRPr>
                    </a:p>
                  </a:txBody>
                  <a:tcPr marL="12700" marR="12700" marT="12700" anchor="b">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E7E6E6"/>
                    </a:solidFill>
                  </a:tcPr>
                </a:tc>
                <a:tc>
                  <a:txBody>
                    <a:bodyPr/>
                    <a:lstStyle/>
                    <a:p>
                      <a:pPr indent="0" algn="ctr">
                        <a:buNone/>
                      </a:pPr>
                      <a:r>
                        <a:rPr lang="zh-CN" sz="1600" b="0">
                          <a:solidFill>
                            <a:srgbClr val="000000"/>
                          </a:solidFill>
                          <a:latin typeface="Arial" panose="020B0604020202020204" pitchFamily="34" charset="0"/>
                          <a:ea typeface="黑体" panose="02010609060101010101" charset="-122"/>
                        </a:rPr>
                        <a:t>名称</a:t>
                      </a:r>
                      <a:endParaRPr lang="zh-CN" altLang="en-US" sz="1600" b="0">
                        <a:solidFill>
                          <a:srgbClr val="000000"/>
                        </a:solidFill>
                        <a:latin typeface="Arial" panose="020B0604020202020204" pitchFamily="34" charset="0"/>
                        <a:ea typeface="黑体" panose="02010609060101010101" charset="-122"/>
                      </a:endParaRPr>
                    </a:p>
                  </a:txBody>
                  <a:tcPr marL="12700" marR="12700" marT="12700" anchor="b">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E7E6E6"/>
                    </a:solidFill>
                  </a:tcPr>
                </a:tc>
                <a:tc>
                  <a:txBody>
                    <a:bodyPr/>
                    <a:lstStyle/>
                    <a:p>
                      <a:pPr indent="0" algn="ctr">
                        <a:buNone/>
                      </a:pPr>
                      <a:r>
                        <a:rPr lang="zh-CN" sz="1600" b="0">
                          <a:solidFill>
                            <a:srgbClr val="000000"/>
                          </a:solidFill>
                          <a:latin typeface="Arial" panose="020B0604020202020204" pitchFamily="34" charset="0"/>
                          <a:ea typeface="黑体" panose="02010609060101010101" charset="-122"/>
                        </a:rPr>
                        <a:t>借方</a:t>
                      </a:r>
                      <a:endParaRPr lang="zh-CN" altLang="en-US" sz="1600" b="0">
                        <a:solidFill>
                          <a:srgbClr val="000000"/>
                        </a:solidFill>
                        <a:latin typeface="Arial" panose="020B0604020202020204" pitchFamily="34" charset="0"/>
                        <a:ea typeface="黑体" panose="02010609060101010101" charset="-122"/>
                      </a:endParaRPr>
                    </a:p>
                  </a:txBody>
                  <a:tcPr marL="12700" marR="12700" marT="12700" anchor="b">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E7E6E6"/>
                    </a:solidFill>
                  </a:tcPr>
                </a:tc>
                <a:tc>
                  <a:txBody>
                    <a:bodyPr/>
                    <a:lstStyle/>
                    <a:p>
                      <a:pPr indent="0" algn="ctr">
                        <a:buNone/>
                      </a:pPr>
                      <a:r>
                        <a:rPr lang="zh-CN" sz="1600" b="0">
                          <a:solidFill>
                            <a:srgbClr val="000000"/>
                          </a:solidFill>
                          <a:latin typeface="Arial" panose="020B0604020202020204" pitchFamily="34" charset="0"/>
                          <a:ea typeface="黑体" panose="02010609060101010101" charset="-122"/>
                        </a:rPr>
                        <a:t>贷方</a:t>
                      </a:r>
                      <a:endParaRPr lang="zh-CN" altLang="en-US" sz="1600" b="0">
                        <a:solidFill>
                          <a:srgbClr val="000000"/>
                        </a:solidFill>
                        <a:latin typeface="Arial" panose="020B0604020202020204" pitchFamily="34" charset="0"/>
                        <a:ea typeface="黑体" panose="02010609060101010101" charset="-122"/>
                      </a:endParaRPr>
                    </a:p>
                  </a:txBody>
                  <a:tcPr marL="12700" marR="12700" marT="12700" anchor="b">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E7E6E6"/>
                    </a:solidFill>
                  </a:tcPr>
                </a:tc>
                <a:tc>
                  <a:txBody>
                    <a:bodyPr/>
                    <a:lstStyle/>
                    <a:p>
                      <a:pPr indent="0" algn="ctr">
                        <a:buNone/>
                      </a:pPr>
                      <a:r>
                        <a:rPr lang="zh-CN" sz="1600" b="0">
                          <a:solidFill>
                            <a:srgbClr val="000000"/>
                          </a:solidFill>
                          <a:latin typeface="Arial" panose="020B0604020202020204" pitchFamily="34" charset="0"/>
                          <a:ea typeface="黑体" panose="02010609060101010101" charset="-122"/>
                        </a:rPr>
                        <a:t>借方</a:t>
                      </a:r>
                      <a:endParaRPr lang="zh-CN" altLang="en-US" sz="1600" b="0">
                        <a:solidFill>
                          <a:srgbClr val="000000"/>
                        </a:solidFill>
                        <a:latin typeface="Arial" panose="020B0604020202020204" pitchFamily="34" charset="0"/>
                        <a:ea typeface="黑体" panose="02010609060101010101" charset="-122"/>
                      </a:endParaRPr>
                    </a:p>
                  </a:txBody>
                  <a:tcPr marL="12700" marR="12700" marT="12700" anchor="b">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E7E6E6"/>
                    </a:solidFill>
                  </a:tcPr>
                </a:tc>
                <a:tc>
                  <a:txBody>
                    <a:bodyPr/>
                    <a:lstStyle/>
                    <a:p>
                      <a:pPr indent="0" algn="ctr">
                        <a:buNone/>
                      </a:pPr>
                      <a:r>
                        <a:rPr lang="zh-CN" sz="1600" b="0">
                          <a:solidFill>
                            <a:srgbClr val="000000"/>
                          </a:solidFill>
                          <a:latin typeface="Arial" panose="020B0604020202020204" pitchFamily="34" charset="0"/>
                          <a:ea typeface="黑体" panose="02010609060101010101" charset="-122"/>
                        </a:rPr>
                        <a:t>贷方</a:t>
                      </a:r>
                      <a:endParaRPr lang="zh-CN" altLang="en-US" sz="1600" b="0">
                        <a:solidFill>
                          <a:srgbClr val="000000"/>
                        </a:solidFill>
                        <a:latin typeface="Arial" panose="020B0604020202020204" pitchFamily="34" charset="0"/>
                        <a:ea typeface="黑体" panose="02010609060101010101" charset="-122"/>
                      </a:endParaRPr>
                    </a:p>
                  </a:txBody>
                  <a:tcPr marL="12700" marR="12700" marT="12700" anchor="b">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E7E6E6"/>
                    </a:solidFill>
                  </a:tcPr>
                </a:tc>
                <a:tc>
                  <a:txBody>
                    <a:bodyPr/>
                    <a:lstStyle/>
                    <a:p>
                      <a:pPr indent="0" algn="ctr">
                        <a:buNone/>
                      </a:pPr>
                      <a:r>
                        <a:rPr lang="zh-CN" sz="1600" b="0">
                          <a:solidFill>
                            <a:srgbClr val="000000"/>
                          </a:solidFill>
                          <a:latin typeface="Arial" panose="020B0604020202020204" pitchFamily="34" charset="0"/>
                          <a:ea typeface="黑体" panose="02010609060101010101" charset="-122"/>
                        </a:rPr>
                        <a:t>借方</a:t>
                      </a:r>
                      <a:endParaRPr lang="zh-CN" altLang="en-US" sz="1600" b="0">
                        <a:solidFill>
                          <a:srgbClr val="000000"/>
                        </a:solidFill>
                        <a:latin typeface="Arial" panose="020B0604020202020204" pitchFamily="34" charset="0"/>
                        <a:ea typeface="黑体" panose="02010609060101010101" charset="-122"/>
                      </a:endParaRPr>
                    </a:p>
                  </a:txBody>
                  <a:tcPr marL="12700" marR="12700" marT="12700" anchor="b">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E7E6E6"/>
                    </a:solidFill>
                  </a:tcPr>
                </a:tc>
                <a:tc>
                  <a:txBody>
                    <a:bodyPr/>
                    <a:lstStyle/>
                    <a:p>
                      <a:pPr indent="0" algn="ctr">
                        <a:buNone/>
                      </a:pPr>
                      <a:r>
                        <a:rPr lang="zh-CN" sz="1600" b="0">
                          <a:solidFill>
                            <a:srgbClr val="000000"/>
                          </a:solidFill>
                          <a:latin typeface="Arial" panose="020B0604020202020204" pitchFamily="34" charset="0"/>
                          <a:ea typeface="黑体" panose="02010609060101010101" charset="-122"/>
                        </a:rPr>
                        <a:t>贷方</a:t>
                      </a:r>
                      <a:endParaRPr lang="zh-CN" altLang="en-US" sz="1600" b="0">
                        <a:solidFill>
                          <a:srgbClr val="000000"/>
                        </a:solidFill>
                        <a:latin typeface="Arial" panose="020B0604020202020204" pitchFamily="34" charset="0"/>
                        <a:ea typeface="黑体" panose="02010609060101010101" charset="-122"/>
                      </a:endParaRPr>
                    </a:p>
                  </a:txBody>
                  <a:tcPr marL="12700" marR="12700" marT="12700" anchor="b">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E7E6E6"/>
                    </a:solidFill>
                  </a:tcPr>
                </a:tc>
                <a:extLst>
                  <a:ext uri="{0D108BD9-81ED-4DB2-BD59-A6C34878D82A}">
                    <a16:rowId xmlns:a16="http://schemas.microsoft.com/office/drawing/2014/main" val="10004"/>
                  </a:ext>
                </a:extLst>
              </a:tr>
              <a:tr h="302260">
                <a:tc>
                  <a:txBody>
                    <a:bodyPr/>
                    <a:lstStyle/>
                    <a:p>
                      <a:pPr indent="0">
                        <a:buNone/>
                      </a:pPr>
                      <a:r>
                        <a:rPr lang="en-US" sz="1600" b="0">
                          <a:solidFill>
                            <a:srgbClr val="000000"/>
                          </a:solidFill>
                          <a:latin typeface="黑体" panose="02010609060101010101" charset="-122"/>
                        </a:rPr>
                        <a:t>1501</a:t>
                      </a:r>
                      <a:endParaRPr lang="en-US" altLang="en-US" sz="1600" b="0">
                        <a:solidFill>
                          <a:srgbClr val="000000"/>
                        </a:solidFill>
                        <a:latin typeface="黑体" panose="02010609060101010101" charset="-122"/>
                      </a:endParaRPr>
                    </a:p>
                  </a:txBody>
                  <a:tcPr marL="12700" marR="12700" marT="12700" anchor="b">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E7E6E6"/>
                    </a:solidFill>
                  </a:tcPr>
                </a:tc>
                <a:tc>
                  <a:txBody>
                    <a:bodyPr/>
                    <a:lstStyle/>
                    <a:p>
                      <a:pPr indent="0">
                        <a:buNone/>
                      </a:pPr>
                      <a:r>
                        <a:rPr lang="zh-CN" sz="1600" b="0">
                          <a:solidFill>
                            <a:srgbClr val="000000"/>
                          </a:solidFill>
                          <a:latin typeface="Arial" panose="020B0604020202020204" pitchFamily="34" charset="0"/>
                          <a:ea typeface="黑体" panose="02010609060101010101" charset="-122"/>
                        </a:rPr>
                        <a:t>固定资产</a:t>
                      </a:r>
                      <a:endParaRPr lang="zh-CN" altLang="en-US" sz="1600" b="0">
                        <a:solidFill>
                          <a:srgbClr val="000000"/>
                        </a:solidFill>
                        <a:latin typeface="Arial" panose="020B0604020202020204" pitchFamily="34" charset="0"/>
                        <a:ea typeface="黑体" panose="02010609060101010101" charset="-122"/>
                      </a:endParaRPr>
                    </a:p>
                  </a:txBody>
                  <a:tcPr marL="12700" marR="12700" marT="12700" anchor="b">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E7E6E6"/>
                    </a:solidFill>
                  </a:tcPr>
                </a:tc>
                <a:tc>
                  <a:txBody>
                    <a:bodyPr/>
                    <a:lstStyle/>
                    <a:p>
                      <a:pPr indent="0">
                        <a:buNone/>
                      </a:pPr>
                      <a:endParaRPr lang="en-US" altLang="en-US" sz="1600" b="0">
                        <a:solidFill>
                          <a:srgbClr val="000000"/>
                        </a:solidFill>
                        <a:latin typeface="黑体" panose="02010609060101010101" charset="-122"/>
                      </a:endParaRPr>
                    </a:p>
                  </a:txBody>
                  <a:tcPr marL="12700" marR="12700" marT="12700" anchor="b">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E7E6E6"/>
                    </a:solidFill>
                  </a:tcPr>
                </a:tc>
                <a:tc>
                  <a:txBody>
                    <a:bodyPr/>
                    <a:lstStyle/>
                    <a:p>
                      <a:pPr indent="0">
                        <a:buNone/>
                      </a:pPr>
                      <a:endParaRPr lang="en-US" altLang="en-US" sz="1600" b="0">
                        <a:solidFill>
                          <a:srgbClr val="000000"/>
                        </a:solidFill>
                        <a:latin typeface="黑体" panose="02010609060101010101" charset="-122"/>
                      </a:endParaRPr>
                    </a:p>
                  </a:txBody>
                  <a:tcPr marL="12700" marR="12700" marT="12700" anchor="b">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E7E6E6"/>
                    </a:solidFill>
                  </a:tcPr>
                </a:tc>
                <a:tc>
                  <a:txBody>
                    <a:bodyPr/>
                    <a:lstStyle/>
                    <a:p>
                      <a:pPr indent="0">
                        <a:buNone/>
                      </a:pPr>
                      <a:endParaRPr lang="en-US" altLang="en-US" sz="1600" b="0">
                        <a:solidFill>
                          <a:srgbClr val="000000"/>
                        </a:solidFill>
                        <a:latin typeface="黑体" panose="02010609060101010101" charset="-122"/>
                      </a:endParaRPr>
                    </a:p>
                  </a:txBody>
                  <a:tcPr marL="12700" marR="12700" marT="12700" anchor="b">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E7E6E6"/>
                    </a:solidFill>
                  </a:tcPr>
                </a:tc>
                <a:tc>
                  <a:txBody>
                    <a:bodyPr/>
                    <a:lstStyle/>
                    <a:p>
                      <a:pPr indent="0">
                        <a:buNone/>
                      </a:pPr>
                      <a:endParaRPr lang="en-US" altLang="en-US" sz="1600" b="0">
                        <a:solidFill>
                          <a:srgbClr val="000000"/>
                        </a:solidFill>
                        <a:latin typeface="黑体" panose="02010609060101010101" charset="-122"/>
                      </a:endParaRPr>
                    </a:p>
                  </a:txBody>
                  <a:tcPr marL="12700" marR="12700" marT="12700" anchor="b">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E7E6E6"/>
                    </a:solidFill>
                  </a:tcPr>
                </a:tc>
                <a:tc>
                  <a:txBody>
                    <a:bodyPr/>
                    <a:lstStyle/>
                    <a:p>
                      <a:pPr indent="0">
                        <a:buNone/>
                      </a:pPr>
                      <a:endParaRPr lang="en-US" altLang="en-US" sz="1600" b="0">
                        <a:solidFill>
                          <a:srgbClr val="000000"/>
                        </a:solidFill>
                        <a:latin typeface="黑体" panose="02010609060101010101" charset="-122"/>
                      </a:endParaRPr>
                    </a:p>
                  </a:txBody>
                  <a:tcPr marL="12700" marR="12700" marT="12700" anchor="b">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E7E6E6"/>
                    </a:solidFill>
                  </a:tcPr>
                </a:tc>
                <a:tc>
                  <a:txBody>
                    <a:bodyPr/>
                    <a:lstStyle/>
                    <a:p>
                      <a:pPr indent="0">
                        <a:buNone/>
                      </a:pPr>
                      <a:endParaRPr lang="en-US" altLang="en-US" sz="1600" b="0">
                        <a:solidFill>
                          <a:srgbClr val="000000"/>
                        </a:solidFill>
                        <a:latin typeface="黑体" panose="02010609060101010101" charset="-122"/>
                      </a:endParaRPr>
                    </a:p>
                  </a:txBody>
                  <a:tcPr marL="12700" marR="12700" marT="12700" anchor="b">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E7E6E6"/>
                    </a:solidFill>
                  </a:tcPr>
                </a:tc>
                <a:extLst>
                  <a:ext uri="{0D108BD9-81ED-4DB2-BD59-A6C34878D82A}">
                    <a16:rowId xmlns:a16="http://schemas.microsoft.com/office/drawing/2014/main" val="10005"/>
                  </a:ext>
                </a:extLst>
              </a:tr>
              <a:tr h="302260">
                <a:tc>
                  <a:txBody>
                    <a:bodyPr/>
                    <a:lstStyle/>
                    <a:p>
                      <a:pPr indent="0">
                        <a:buNone/>
                      </a:pPr>
                      <a:r>
                        <a:rPr lang="en-US" sz="1600" b="0">
                          <a:solidFill>
                            <a:srgbClr val="000000"/>
                          </a:solidFill>
                          <a:latin typeface="黑体" panose="02010609060101010101" charset="-122"/>
                        </a:rPr>
                        <a:t>1502</a:t>
                      </a:r>
                      <a:endParaRPr lang="en-US" altLang="en-US" sz="1600" b="0">
                        <a:solidFill>
                          <a:srgbClr val="000000"/>
                        </a:solidFill>
                        <a:latin typeface="黑体" panose="02010609060101010101" charset="-122"/>
                      </a:endParaRPr>
                    </a:p>
                  </a:txBody>
                  <a:tcPr marL="12700" marR="12700" marT="12700" anchor="b">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E7E6E6"/>
                    </a:solidFill>
                  </a:tcPr>
                </a:tc>
                <a:tc>
                  <a:txBody>
                    <a:bodyPr/>
                    <a:lstStyle/>
                    <a:p>
                      <a:pPr indent="0">
                        <a:buNone/>
                      </a:pPr>
                      <a:r>
                        <a:rPr lang="zh-CN" sz="1600" b="0">
                          <a:solidFill>
                            <a:srgbClr val="000000"/>
                          </a:solidFill>
                          <a:latin typeface="Arial" panose="020B0604020202020204" pitchFamily="34" charset="0"/>
                          <a:ea typeface="黑体" panose="02010609060101010101" charset="-122"/>
                        </a:rPr>
                        <a:t>累计折旧</a:t>
                      </a:r>
                      <a:endParaRPr lang="zh-CN" altLang="en-US" sz="1600" b="0">
                        <a:solidFill>
                          <a:srgbClr val="000000"/>
                        </a:solidFill>
                        <a:latin typeface="Arial" panose="020B0604020202020204" pitchFamily="34" charset="0"/>
                        <a:ea typeface="黑体" panose="02010609060101010101" charset="-122"/>
                      </a:endParaRPr>
                    </a:p>
                  </a:txBody>
                  <a:tcPr marL="12700" marR="12700" marT="12700" anchor="b">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E7E6E6"/>
                    </a:solidFill>
                  </a:tcPr>
                </a:tc>
                <a:tc>
                  <a:txBody>
                    <a:bodyPr/>
                    <a:lstStyle/>
                    <a:p>
                      <a:pPr indent="0">
                        <a:buNone/>
                      </a:pPr>
                      <a:endParaRPr lang="en-US" altLang="en-US" sz="1600" b="0">
                        <a:solidFill>
                          <a:srgbClr val="000000"/>
                        </a:solidFill>
                        <a:latin typeface="黑体" panose="02010609060101010101" charset="-122"/>
                      </a:endParaRPr>
                    </a:p>
                  </a:txBody>
                  <a:tcPr marL="12700" marR="12700" marT="12700" anchor="b">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E7E6E6"/>
                    </a:solidFill>
                  </a:tcPr>
                </a:tc>
                <a:tc>
                  <a:txBody>
                    <a:bodyPr/>
                    <a:lstStyle/>
                    <a:p>
                      <a:pPr indent="0">
                        <a:buNone/>
                      </a:pPr>
                      <a:endParaRPr lang="en-US" altLang="en-US" sz="1600" b="0">
                        <a:solidFill>
                          <a:srgbClr val="000000"/>
                        </a:solidFill>
                        <a:latin typeface="黑体" panose="02010609060101010101" charset="-122"/>
                      </a:endParaRPr>
                    </a:p>
                  </a:txBody>
                  <a:tcPr marL="12700" marR="12700" marT="12700" anchor="b">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E7E6E6"/>
                    </a:solidFill>
                  </a:tcPr>
                </a:tc>
                <a:tc>
                  <a:txBody>
                    <a:bodyPr/>
                    <a:lstStyle/>
                    <a:p>
                      <a:pPr indent="0">
                        <a:buNone/>
                      </a:pPr>
                      <a:endParaRPr lang="en-US" altLang="en-US" sz="1600" b="0">
                        <a:solidFill>
                          <a:srgbClr val="000000"/>
                        </a:solidFill>
                        <a:latin typeface="黑体" panose="02010609060101010101" charset="-122"/>
                      </a:endParaRPr>
                    </a:p>
                  </a:txBody>
                  <a:tcPr marL="12700" marR="12700" marT="12700" anchor="b">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E7E6E6"/>
                    </a:solidFill>
                  </a:tcPr>
                </a:tc>
                <a:tc>
                  <a:txBody>
                    <a:bodyPr/>
                    <a:lstStyle/>
                    <a:p>
                      <a:pPr indent="0">
                        <a:buNone/>
                      </a:pPr>
                      <a:endParaRPr lang="en-US" altLang="en-US" sz="1600" b="0">
                        <a:solidFill>
                          <a:srgbClr val="000000"/>
                        </a:solidFill>
                        <a:latin typeface="黑体" panose="02010609060101010101" charset="-122"/>
                      </a:endParaRPr>
                    </a:p>
                  </a:txBody>
                  <a:tcPr marL="12700" marR="12700" marT="12700" anchor="b">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E7E6E6"/>
                    </a:solidFill>
                  </a:tcPr>
                </a:tc>
                <a:tc>
                  <a:txBody>
                    <a:bodyPr/>
                    <a:lstStyle/>
                    <a:p>
                      <a:pPr indent="0">
                        <a:buNone/>
                      </a:pPr>
                      <a:endParaRPr lang="en-US" altLang="en-US" sz="1600" b="0">
                        <a:solidFill>
                          <a:srgbClr val="000000"/>
                        </a:solidFill>
                        <a:latin typeface="黑体" panose="02010609060101010101" charset="-122"/>
                      </a:endParaRPr>
                    </a:p>
                  </a:txBody>
                  <a:tcPr marL="12700" marR="12700" marT="12700" anchor="b">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E7E6E6"/>
                    </a:solidFill>
                  </a:tcPr>
                </a:tc>
                <a:tc>
                  <a:txBody>
                    <a:bodyPr/>
                    <a:lstStyle/>
                    <a:p>
                      <a:pPr indent="0">
                        <a:buNone/>
                      </a:pPr>
                      <a:endParaRPr lang="en-US" altLang="en-US" sz="1600" b="0" dirty="0">
                        <a:solidFill>
                          <a:srgbClr val="000000"/>
                        </a:solidFill>
                        <a:latin typeface="黑体" panose="02010609060101010101" charset="-122"/>
                      </a:endParaRPr>
                    </a:p>
                  </a:txBody>
                  <a:tcPr marL="12700" marR="12700" marT="12700" anchor="b">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solidFill>
                      <a:srgbClr val="E7E6E6"/>
                    </a:solidFill>
                  </a:tcPr>
                </a:tc>
                <a:extLst>
                  <a:ext uri="{0D108BD9-81ED-4DB2-BD59-A6C34878D82A}">
                    <a16:rowId xmlns:a16="http://schemas.microsoft.com/office/drawing/2014/main" val="10006"/>
                  </a:ext>
                </a:extLst>
              </a:tr>
            </a:tbl>
          </a:graphicData>
        </a:graphic>
      </p:graphicFrame>
      <p:sp>
        <p:nvSpPr>
          <p:cNvPr id="18" name="矩形 17"/>
          <p:cNvSpPr>
            <a:spLocks noChangeArrowheads="1"/>
          </p:cNvSpPr>
          <p:nvPr/>
        </p:nvSpPr>
        <p:spPr bwMode="auto">
          <a:xfrm>
            <a:off x="2625725" y="6322695"/>
            <a:ext cx="995680" cy="308610"/>
          </a:xfrm>
          <a:prstGeom prst="rect">
            <a:avLst/>
          </a:prstGeom>
          <a:noFill/>
          <a:ln w="34925" algn="ctr">
            <a:solidFill>
              <a:srgbClr val="FF0000"/>
            </a:solidFill>
            <a:miter lim="800000"/>
          </a:ln>
        </p:spPr>
        <p:txBody>
          <a:bodyPr lIns="91422" tIns="45711" rIns="91422" bIns="45711"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0">
              <a:ln>
                <a:noFill/>
              </a:ln>
              <a:solidFill>
                <a:srgbClr val="256BB0"/>
              </a:solidFill>
              <a:effectLst/>
              <a:uLnTx/>
              <a:uFillTx/>
              <a:latin typeface="Arial" panose="020B0604020202020204" pitchFamily="34" charset="0"/>
              <a:ea typeface="思源黑体 CN Light" charset="0"/>
              <a:cs typeface="Calibri" panose="020F0502020204030204" charset="0"/>
            </a:endParaRPr>
          </a:p>
        </p:txBody>
      </p:sp>
      <p:sp>
        <p:nvSpPr>
          <p:cNvPr id="19" name="文本框 18"/>
          <p:cNvSpPr txBox="1"/>
          <p:nvPr/>
        </p:nvSpPr>
        <p:spPr>
          <a:xfrm>
            <a:off x="6497320" y="6292850"/>
            <a:ext cx="1586230" cy="368300"/>
          </a:xfrm>
          <a:prstGeom prst="rect">
            <a:avLst/>
          </a:prstGeom>
          <a:noFill/>
        </p:spPr>
        <p:txBody>
          <a:bodyPr wrap="square" rtlCol="0">
            <a:spAutoFit/>
          </a:bodyPr>
          <a:lstStyle/>
          <a:p>
            <a:r>
              <a:rPr lang="zh-CN" altLang="en-US">
                <a:solidFill>
                  <a:srgbClr val="FF0000"/>
                </a:solidFill>
              </a:rPr>
              <a:t>本年折旧数值</a:t>
            </a:r>
          </a:p>
        </p:txBody>
      </p:sp>
      <p:sp>
        <p:nvSpPr>
          <p:cNvPr id="20" name="文本框 19"/>
          <p:cNvSpPr txBox="1"/>
          <p:nvPr/>
        </p:nvSpPr>
        <p:spPr>
          <a:xfrm>
            <a:off x="8571230" y="6313170"/>
            <a:ext cx="1575435" cy="368300"/>
          </a:xfrm>
          <a:prstGeom prst="rect">
            <a:avLst/>
          </a:prstGeom>
          <a:noFill/>
        </p:spPr>
        <p:txBody>
          <a:bodyPr wrap="square" rtlCol="0">
            <a:spAutoFit/>
          </a:bodyPr>
          <a:lstStyle/>
          <a:p>
            <a:r>
              <a:rPr lang="zh-CN" altLang="en-US">
                <a:solidFill>
                  <a:srgbClr val="FF0000"/>
                </a:solidFill>
              </a:rPr>
              <a:t>累计折旧数值</a:t>
            </a:r>
          </a:p>
        </p:txBody>
      </p:sp>
      <p:sp>
        <p:nvSpPr>
          <p:cNvPr id="21" name="矩形 20"/>
          <p:cNvSpPr>
            <a:spLocks noChangeArrowheads="1"/>
          </p:cNvSpPr>
          <p:nvPr/>
        </p:nvSpPr>
        <p:spPr bwMode="auto">
          <a:xfrm>
            <a:off x="6581140" y="6322695"/>
            <a:ext cx="1417320" cy="308610"/>
          </a:xfrm>
          <a:prstGeom prst="rect">
            <a:avLst/>
          </a:prstGeom>
          <a:noFill/>
          <a:ln w="34925" algn="ctr">
            <a:solidFill>
              <a:srgbClr val="FF0000"/>
            </a:solidFill>
            <a:miter lim="800000"/>
          </a:ln>
        </p:spPr>
        <p:txBody>
          <a:bodyPr lIns="91422" tIns="45711" rIns="91422" bIns="45711"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0">
              <a:ln>
                <a:noFill/>
              </a:ln>
              <a:solidFill>
                <a:srgbClr val="256BB0"/>
              </a:solidFill>
              <a:effectLst/>
              <a:uLnTx/>
              <a:uFillTx/>
              <a:latin typeface="Arial" panose="020B0604020202020204" pitchFamily="34" charset="0"/>
              <a:ea typeface="思源黑体 CN Light" charset="0"/>
              <a:cs typeface="Calibri" panose="020F0502020204030204" charset="0"/>
            </a:endParaRPr>
          </a:p>
        </p:txBody>
      </p:sp>
      <p:sp>
        <p:nvSpPr>
          <p:cNvPr id="22" name="矩形 21"/>
          <p:cNvSpPr>
            <a:spLocks noChangeArrowheads="1"/>
          </p:cNvSpPr>
          <p:nvPr/>
        </p:nvSpPr>
        <p:spPr bwMode="auto">
          <a:xfrm>
            <a:off x="8645525" y="6352540"/>
            <a:ext cx="1427480" cy="308610"/>
          </a:xfrm>
          <a:prstGeom prst="rect">
            <a:avLst/>
          </a:prstGeom>
          <a:noFill/>
          <a:ln w="34925" algn="ctr">
            <a:solidFill>
              <a:srgbClr val="FF0000"/>
            </a:solidFill>
            <a:miter lim="800000"/>
          </a:ln>
        </p:spPr>
        <p:txBody>
          <a:bodyPr lIns="91422" tIns="45711" rIns="91422" bIns="45711"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0">
              <a:ln>
                <a:noFill/>
              </a:ln>
              <a:solidFill>
                <a:srgbClr val="256BB0"/>
              </a:solidFill>
              <a:effectLst/>
              <a:uLnTx/>
              <a:uFillTx/>
              <a:latin typeface="Arial" panose="020B0604020202020204" pitchFamily="34" charset="0"/>
              <a:ea typeface="思源黑体 CN Light" charset="0"/>
              <a:cs typeface="Calibri" panose="020F0502020204030204" charset="0"/>
            </a:endParaRPr>
          </a:p>
        </p:txBody>
      </p:sp>
      <p:sp>
        <p:nvSpPr>
          <p:cNvPr id="4" name="文本框 3"/>
          <p:cNvSpPr txBox="1"/>
          <p:nvPr/>
        </p:nvSpPr>
        <p:spPr>
          <a:xfrm>
            <a:off x="4728210" y="93980"/>
            <a:ext cx="5514975" cy="521970"/>
          </a:xfrm>
          <a:prstGeom prst="rect">
            <a:avLst/>
          </a:prstGeom>
          <a:noFill/>
        </p:spPr>
        <p:txBody>
          <a:bodyPr wrap="square" rtlCol="0">
            <a:spAutoFit/>
          </a:bodyPr>
          <a:lstStyle/>
          <a:p>
            <a:r>
              <a:rPr lang="zh-CN" sz="2800" b="1" dirty="0">
                <a:solidFill>
                  <a:srgbClr val="4B649F"/>
                </a:solidFill>
              </a:rPr>
              <a:t>固定资产相关指标（6个）</a:t>
            </a:r>
          </a:p>
        </p:txBody>
      </p:sp>
      <p:sp>
        <p:nvSpPr>
          <p:cNvPr id="11" name="灯片编号占位符 10"/>
          <p:cNvSpPr>
            <a:spLocks noGrp="1"/>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t>44</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9" name="图片 17"/>
          <p:cNvPicPr>
            <a:picLocks noChangeAspect="1"/>
          </p:cNvPicPr>
          <p:nvPr/>
        </p:nvPicPr>
        <p:blipFill>
          <a:blip r:embed="rId2"/>
          <a:stretch>
            <a:fillRect/>
          </a:stretch>
        </p:blipFill>
        <p:spPr>
          <a:xfrm>
            <a:off x="8610600" y="0"/>
            <a:ext cx="3581400" cy="1006475"/>
          </a:xfrm>
          <a:prstGeom prst="rect">
            <a:avLst/>
          </a:prstGeom>
          <a:noFill/>
          <a:ln w="9525">
            <a:noFill/>
          </a:ln>
        </p:spPr>
      </p:pic>
      <p:sp>
        <p:nvSpPr>
          <p:cNvPr id="25" name="矩形 24"/>
          <p:cNvSpPr/>
          <p:nvPr/>
        </p:nvSpPr>
        <p:spPr>
          <a:xfrm>
            <a:off x="0" y="6724650"/>
            <a:ext cx="12192000" cy="133350"/>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pic>
        <p:nvPicPr>
          <p:cNvPr id="7" name="图片 6" descr="五经普LOGO透明底（长）"/>
          <p:cNvPicPr>
            <a:picLocks noChangeAspect="1"/>
          </p:cNvPicPr>
          <p:nvPr/>
        </p:nvPicPr>
        <p:blipFill>
          <a:blip r:embed="rId3" cstate="print"/>
          <a:srcRect r="77058"/>
          <a:stretch>
            <a:fillRect/>
          </a:stretch>
        </p:blipFill>
        <p:spPr>
          <a:xfrm>
            <a:off x="-76200" y="-225425"/>
            <a:ext cx="847725" cy="1155065"/>
          </a:xfrm>
          <a:prstGeom prst="rect">
            <a:avLst/>
          </a:prstGeom>
        </p:spPr>
      </p:pic>
      <p:cxnSp>
        <p:nvCxnSpPr>
          <p:cNvPr id="8" name="直接连接符 7"/>
          <p:cNvCxnSpPr/>
          <p:nvPr/>
        </p:nvCxnSpPr>
        <p:spPr>
          <a:xfrm>
            <a:off x="-24765" y="764223"/>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791210" y="121920"/>
            <a:ext cx="2621280" cy="460375"/>
          </a:xfrm>
          <a:prstGeom prst="rect">
            <a:avLst/>
          </a:prstGeom>
          <a:noFill/>
        </p:spPr>
        <p:txBody>
          <a:bodyPr wrap="none" rtlCol="0" anchor="t">
            <a:spAutoFit/>
          </a:bodyPr>
          <a:lstStyle/>
          <a:p>
            <a:pPr algn="l"/>
            <a:r>
              <a:rPr lang="zh-CN" altLang="en-US" sz="2400" dirty="0">
                <a:solidFill>
                  <a:schemeClr val="tx1"/>
                </a:solidFill>
                <a:latin typeface="方正小标宋简体" panose="03000509000000000000" charset="-122"/>
                <a:ea typeface="方正小标宋简体" panose="03000509000000000000" charset="-122"/>
                <a:sym typeface="+mn-ea"/>
              </a:rPr>
              <a:t>普查机构人员管理</a:t>
            </a:r>
          </a:p>
        </p:txBody>
      </p:sp>
      <p:pic>
        <p:nvPicPr>
          <p:cNvPr id="12" name="Picture 2"/>
          <p:cNvPicPr>
            <a:picLocks noChangeAspect="1" noChangeArrowheads="1"/>
          </p:cNvPicPr>
          <p:nvPr/>
        </p:nvPicPr>
        <p:blipFill>
          <a:blip r:embed="rId4" cstate="print"/>
          <a:srcRect/>
          <a:stretch>
            <a:fillRect/>
          </a:stretch>
        </p:blipFill>
        <p:spPr bwMode="auto">
          <a:xfrm>
            <a:off x="1" y="1"/>
            <a:ext cx="4381487" cy="691796"/>
          </a:xfrm>
          <a:prstGeom prst="rect">
            <a:avLst/>
          </a:prstGeom>
          <a:noFill/>
          <a:ln w="9525">
            <a:noFill/>
            <a:miter lim="800000"/>
            <a:headEnd/>
            <a:tailEnd/>
          </a:ln>
          <a:effectLst/>
        </p:spPr>
      </p:pic>
      <p:sp>
        <p:nvSpPr>
          <p:cNvPr id="29" name="圆角矩形 144"/>
          <p:cNvSpPr/>
          <p:nvPr/>
        </p:nvSpPr>
        <p:spPr>
          <a:xfrm>
            <a:off x="0" y="1106170"/>
            <a:ext cx="12192635" cy="474345"/>
          </a:xfrm>
          <a:prstGeom prst="roundRect">
            <a:avLst/>
          </a:prstGeom>
          <a:solidFill>
            <a:srgbClr val="256BB0"/>
          </a:solidFill>
          <a:ln>
            <a:noFill/>
          </a:ln>
        </p:spPr>
        <p:style>
          <a:lnRef idx="2">
            <a:srgbClr val="256BB0">
              <a:shade val="50000"/>
            </a:srgbClr>
          </a:lnRef>
          <a:fillRef idx="1">
            <a:srgbClr val="256BB0"/>
          </a:fillRef>
          <a:effectRef idx="0">
            <a:srgbClr val="256BB0"/>
          </a:effectRef>
          <a:fontRef idx="minor">
            <a:sysClr val="window" lastClr="FFFFFF"/>
          </a:fontRef>
        </p:style>
        <p:txBody>
          <a:bodyPr rtlCol="0" anchor="ctr"/>
          <a:lstStyle/>
          <a:p>
            <a:pPr algn="l"/>
            <a:r>
              <a:rPr lang="en-US" sz="2400" b="1" dirty="0">
                <a:solidFill>
                  <a:sysClr val="window" lastClr="FFFFFF"/>
                </a:solidFill>
                <a:latin typeface="微软雅黑" panose="020B0503020204020204" pitchFamily="34" charset="-122"/>
                <a:ea typeface="微软雅黑" panose="020B0503020204020204" pitchFamily="34" charset="-122"/>
                <a:cs typeface="宋体" panose="02010600030101010101" pitchFamily="2" charset="-122"/>
              </a:rPr>
              <a:t>6.</a:t>
            </a:r>
            <a:r>
              <a:rPr sz="2400" b="1" dirty="0">
                <a:latin typeface="微软雅黑" panose="020B0503020204020204" pitchFamily="34" charset="-122"/>
                <a:ea typeface="微软雅黑" panose="020B0503020204020204" pitchFamily="34" charset="-122"/>
                <a:cs typeface="宋体" panose="02010600030101010101" pitchFamily="2" charset="-122"/>
              </a:rPr>
              <a:t>固定资产净值</a:t>
            </a:r>
            <a:r>
              <a:rPr lang="en-US" altLang="zh-CN" sz="2400" b="1" dirty="0">
                <a:solidFill>
                  <a:sysClr val="window" lastClr="FFFFFF"/>
                </a:solidFill>
                <a:latin typeface="微软雅黑" panose="020B0503020204020204" pitchFamily="34" charset="-122"/>
                <a:ea typeface="微软雅黑" panose="020B0503020204020204" pitchFamily="34" charset="-122"/>
                <a:cs typeface="宋体" panose="02010600030101010101" pitchFamily="2" charset="-122"/>
              </a:rPr>
              <a:t>【</a:t>
            </a:r>
            <a:r>
              <a:rPr sz="2400" b="1" dirty="0">
                <a:solidFill>
                  <a:sysClr val="window" lastClr="FFFFFF"/>
                </a:solidFill>
                <a:latin typeface="微软雅黑" panose="020B0503020204020204" pitchFamily="34" charset="-122"/>
                <a:ea typeface="微软雅黑" panose="020B0503020204020204" pitchFamily="34" charset="-122"/>
                <a:cs typeface="宋体" panose="02010600030101010101" pitchFamily="2" charset="-122"/>
              </a:rPr>
              <a:t>611-4表</a:t>
            </a:r>
            <a:r>
              <a:rPr lang="en-US" sz="2400" b="1" dirty="0">
                <a:solidFill>
                  <a:sysClr val="window" lastClr="FFFFFF"/>
                </a:solidFill>
                <a:latin typeface="微软雅黑" panose="020B0503020204020204" pitchFamily="34" charset="-122"/>
                <a:ea typeface="微软雅黑" panose="020B0503020204020204" pitchFamily="34" charset="-122"/>
                <a:cs typeface="宋体" panose="02010600030101010101" pitchFamily="2" charset="-122"/>
              </a:rPr>
              <a:t>10</a:t>
            </a:r>
            <a:r>
              <a:rPr lang="en-US" altLang="zh-CN" sz="2400" b="1" dirty="0">
                <a:solidFill>
                  <a:sysClr val="window" lastClr="FFFFFF"/>
                </a:solidFill>
                <a:latin typeface="微软雅黑" panose="020B0503020204020204" pitchFamily="34" charset="-122"/>
                <a:ea typeface="微软雅黑" panose="020B0503020204020204" pitchFamily="34" charset="-122"/>
                <a:cs typeface="宋体" panose="02010600030101010101" pitchFamily="2" charset="-122"/>
              </a:rPr>
              <a:t>】</a:t>
            </a:r>
            <a:endParaRPr lang="zh-CN" altLang="en-US" sz="2400" b="1" dirty="0">
              <a:solidFill>
                <a:sysClr val="window" lastClr="FFFFFF"/>
              </a:solidFill>
              <a:latin typeface="微软雅黑" panose="020B0503020204020204" pitchFamily="34" charset="-122"/>
              <a:ea typeface="微软雅黑" panose="020B0503020204020204" pitchFamily="34" charset="-122"/>
              <a:cs typeface="宋体" panose="02010600030101010101" pitchFamily="2" charset="-122"/>
            </a:endParaRPr>
          </a:p>
        </p:txBody>
      </p:sp>
      <p:sp>
        <p:nvSpPr>
          <p:cNvPr id="2" name="文本框 1"/>
          <p:cNvSpPr txBox="1"/>
          <p:nvPr/>
        </p:nvSpPr>
        <p:spPr>
          <a:xfrm>
            <a:off x="47625" y="1680210"/>
            <a:ext cx="12045950" cy="1938020"/>
          </a:xfrm>
          <a:prstGeom prst="rect">
            <a:avLst/>
          </a:prstGeom>
          <a:solidFill>
            <a:srgbClr val="E3CCCC"/>
          </a:solidFill>
          <a:ln>
            <a:no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2000" b="1" noProof="0" dirty="0">
                <a:ln>
                  <a:noFill/>
                </a:ln>
                <a:solidFill>
                  <a:srgbClr val="C00000"/>
                </a:solidFill>
                <a:effectLst/>
                <a:uLnTx/>
                <a:uFillTx/>
                <a:latin typeface="Arial" panose="020B0604020202020204" pitchFamily="34" charset="0"/>
                <a:ea typeface="微软雅黑" panose="020B0503020204020204" pitchFamily="34" charset="-122"/>
                <a:sym typeface="Wingdings" panose="05000000000000000000" charset="0"/>
              </a:rPr>
              <a:t></a:t>
            </a:r>
            <a:r>
              <a:rPr lang="zh-CN" altLang="en-US" sz="2000" b="1">
                <a:ln>
                  <a:noFill/>
                </a:ln>
                <a:effectLst/>
                <a:uLnTx/>
                <a:uFillTx/>
                <a:ea typeface="微软雅黑" panose="020B0503020204020204" pitchFamily="34" charset="-122"/>
              </a:rPr>
              <a:t>固定资产净值指</a:t>
            </a:r>
            <a:r>
              <a:rPr lang="zh-CN" altLang="en-US" sz="2000" b="1">
                <a:ln>
                  <a:noFill/>
                </a:ln>
                <a:solidFill>
                  <a:srgbClr val="C00000"/>
                </a:solidFill>
                <a:effectLst/>
                <a:uLnTx/>
                <a:uFillTx/>
                <a:ea typeface="微软雅黑" panose="020B0503020204020204" pitchFamily="34" charset="-122"/>
              </a:rPr>
              <a:t>固定资产原价（值）</a:t>
            </a:r>
            <a:r>
              <a:rPr lang="zh-CN" altLang="en-US" sz="2000" b="1">
                <a:ln>
                  <a:noFill/>
                </a:ln>
                <a:effectLst/>
                <a:uLnTx/>
                <a:uFillTx/>
                <a:ea typeface="微软雅黑" panose="020B0503020204020204" pitchFamily="34" charset="-122"/>
              </a:rPr>
              <a:t>减去</a:t>
            </a:r>
            <a:r>
              <a:rPr lang="zh-CN" altLang="en-US" sz="2000" b="1">
                <a:ln>
                  <a:noFill/>
                </a:ln>
                <a:solidFill>
                  <a:srgbClr val="C00000"/>
                </a:solidFill>
                <a:effectLst/>
                <a:uLnTx/>
                <a:uFillTx/>
                <a:ea typeface="微软雅黑" panose="020B0503020204020204" pitchFamily="34" charset="-122"/>
              </a:rPr>
              <a:t>已提折旧</a:t>
            </a:r>
            <a:r>
              <a:rPr lang="zh-CN" altLang="en-US" sz="2000" b="1">
                <a:ln>
                  <a:noFill/>
                </a:ln>
                <a:effectLst/>
                <a:uLnTx/>
                <a:uFillTx/>
                <a:ea typeface="微软雅黑" panose="020B0503020204020204" pitchFamily="34" charset="-122"/>
              </a:rPr>
              <a:t>后的</a:t>
            </a:r>
            <a:r>
              <a:rPr lang="zh-CN" altLang="en-US" sz="2000" b="1">
                <a:ln>
                  <a:noFill/>
                </a:ln>
                <a:solidFill>
                  <a:srgbClr val="C00000"/>
                </a:solidFill>
                <a:effectLst/>
                <a:uLnTx/>
                <a:uFillTx/>
                <a:ea typeface="微软雅黑" panose="020B0503020204020204" pitchFamily="34" charset="-122"/>
              </a:rPr>
              <a:t>净额</a:t>
            </a:r>
            <a:r>
              <a:rPr lang="zh-CN" altLang="en-US" sz="2000" b="1">
                <a:ln>
                  <a:noFill/>
                </a:ln>
                <a:effectLst/>
                <a:uLnTx/>
                <a:uFillTx/>
                <a:ea typeface="微软雅黑" panose="020B0503020204020204" pitchFamily="34" charset="-122"/>
              </a:rPr>
              <a:t>。</a:t>
            </a:r>
          </a:p>
          <a:p>
            <a:pPr marL="0" marR="0" lvl="0" indent="0" algn="l" defTabSz="914400" rtl="0" eaLnBrk="1" fontAlgn="auto" latinLnBrk="0" hangingPunct="1">
              <a:lnSpc>
                <a:spcPct val="100000"/>
              </a:lnSpc>
              <a:spcBef>
                <a:spcPts val="0"/>
              </a:spcBef>
              <a:spcAft>
                <a:spcPts val="0"/>
              </a:spcAft>
              <a:buClrTx/>
              <a:buSzTx/>
              <a:buFontTx/>
              <a:buNone/>
              <a:defRPr/>
            </a:pPr>
            <a:r>
              <a:rPr lang="zh-CN" altLang="en-US" sz="2000" b="1" noProof="0" dirty="0">
                <a:ln>
                  <a:noFill/>
                </a:ln>
                <a:solidFill>
                  <a:srgbClr val="C00000"/>
                </a:solidFill>
                <a:effectLst/>
                <a:uLnTx/>
                <a:uFillTx/>
                <a:sym typeface="Wingdings" panose="05000000000000000000" charset="0"/>
              </a:rPr>
              <a:t></a:t>
            </a:r>
            <a:r>
              <a:rPr lang="zh-CN" altLang="en-US" sz="2000" b="1">
                <a:ln>
                  <a:noFill/>
                </a:ln>
                <a:effectLst/>
                <a:uLnTx/>
                <a:uFillTx/>
                <a:ea typeface="微软雅黑" panose="020B0503020204020204" pitchFamily="34" charset="-122"/>
              </a:rPr>
              <a:t>它反映企业实际占用在固定资产上的资金数额和固定资产的新旧程度。</a:t>
            </a:r>
          </a:p>
          <a:p>
            <a:pPr marL="0" marR="0" lvl="0" indent="0" algn="l" defTabSz="914400" rtl="0" eaLnBrk="1" fontAlgn="auto" latinLnBrk="0" hangingPunct="1">
              <a:lnSpc>
                <a:spcPct val="100000"/>
              </a:lnSpc>
              <a:spcBef>
                <a:spcPts val="0"/>
              </a:spcBef>
              <a:spcAft>
                <a:spcPts val="0"/>
              </a:spcAft>
              <a:buClrTx/>
              <a:buSzTx/>
              <a:buFontTx/>
              <a:buNone/>
              <a:defRPr/>
            </a:pPr>
            <a:r>
              <a:rPr lang="zh-CN" altLang="en-US" sz="2000" b="1" noProof="0" dirty="0">
                <a:ln>
                  <a:noFill/>
                </a:ln>
                <a:solidFill>
                  <a:srgbClr val="C00000"/>
                </a:solidFill>
                <a:effectLst/>
                <a:uLnTx/>
                <a:uFillTx/>
                <a:latin typeface="Arial" panose="020B0604020202020204" pitchFamily="34" charset="0"/>
                <a:ea typeface="微软雅黑" panose="020B0503020204020204" pitchFamily="34" charset="-122"/>
                <a:sym typeface="Wingdings" panose="05000000000000000000" charset="0"/>
              </a:rPr>
              <a:t>填报方法：</a:t>
            </a:r>
          </a:p>
          <a:p>
            <a:pPr marL="0" marR="0" lvl="0" indent="0" algn="l" defTabSz="914400" rtl="0" eaLnBrk="1" fontAlgn="auto" latinLnBrk="0" hangingPunct="1">
              <a:lnSpc>
                <a:spcPct val="100000"/>
              </a:lnSpc>
              <a:spcBef>
                <a:spcPts val="0"/>
              </a:spcBef>
              <a:spcAft>
                <a:spcPts val="0"/>
              </a:spcAft>
              <a:buClrTx/>
              <a:buSzTx/>
              <a:buFontTx/>
              <a:buNone/>
              <a:defRPr/>
            </a:pPr>
            <a:r>
              <a:rPr lang="zh-CN" altLang="en-US" sz="2000" b="1" noProof="0" dirty="0">
                <a:ln>
                  <a:noFill/>
                </a:ln>
                <a:solidFill>
                  <a:schemeClr val="tx1"/>
                </a:solidFill>
                <a:effectLst/>
                <a:uLnTx/>
                <a:uFillTx/>
                <a:latin typeface="Arial" panose="020B0604020202020204" pitchFamily="34" charset="0"/>
                <a:ea typeface="微软雅黑" panose="020B0503020204020204" pitchFamily="34" charset="-122"/>
                <a:sym typeface="Wingdings" panose="05000000000000000000" charset="0"/>
              </a:rPr>
              <a:t>如设置“固定资产净值”科目，</a:t>
            </a:r>
            <a:r>
              <a:rPr lang="zh-CN" altLang="en-US" sz="2000" b="1">
                <a:ln>
                  <a:noFill/>
                </a:ln>
                <a:effectLst/>
                <a:uLnTx/>
                <a:uFillTx/>
                <a:ea typeface="微软雅黑" panose="020B0503020204020204" pitchFamily="34" charset="-122"/>
              </a:rPr>
              <a:t>根据会计</a:t>
            </a:r>
            <a:r>
              <a:rPr lang="zh-CN" altLang="en-US" sz="2000" b="1">
                <a:ln>
                  <a:noFill/>
                </a:ln>
                <a:solidFill>
                  <a:srgbClr val="C00000"/>
                </a:solidFill>
                <a:effectLst/>
                <a:uLnTx/>
                <a:uFillTx/>
                <a:ea typeface="微软雅黑" panose="020B0503020204020204" pitchFamily="34" charset="-122"/>
              </a:rPr>
              <a:t>“固定资产净值”科目余额</a:t>
            </a:r>
            <a:r>
              <a:rPr lang="zh-CN" altLang="en-US" sz="2000" b="1">
                <a:ln>
                  <a:noFill/>
                </a:ln>
                <a:effectLst/>
                <a:uLnTx/>
                <a:uFillTx/>
                <a:ea typeface="微软雅黑" panose="020B0503020204020204" pitchFamily="34" charset="-122"/>
              </a:rPr>
              <a:t>填报。</a:t>
            </a:r>
          </a:p>
          <a:p>
            <a:pPr marL="0" marR="0" lvl="0" indent="0" algn="l" defTabSz="914400" rtl="0" eaLnBrk="1" fontAlgn="auto" latinLnBrk="0" hangingPunct="1">
              <a:lnSpc>
                <a:spcPct val="100000"/>
              </a:lnSpc>
              <a:spcBef>
                <a:spcPts val="0"/>
              </a:spcBef>
              <a:spcAft>
                <a:spcPts val="0"/>
              </a:spcAft>
              <a:buClrTx/>
              <a:buSzTx/>
              <a:buFontTx/>
              <a:buNone/>
              <a:defRPr/>
            </a:pPr>
            <a:r>
              <a:rPr lang="zh-CN" altLang="en-US" sz="2000" b="1">
                <a:ln>
                  <a:noFill/>
                </a:ln>
                <a:effectLst/>
                <a:uLnTx/>
                <a:uFillTx/>
                <a:ea typeface="微软雅黑" panose="020B0503020204020204" pitchFamily="34" charset="-122"/>
              </a:rPr>
              <a:t>如未设置“固定资产净值”科目，根据计算公式：</a:t>
            </a:r>
            <a:r>
              <a:rPr lang="zh-CN" altLang="en-US" sz="2000" b="1">
                <a:ln>
                  <a:noFill/>
                </a:ln>
                <a:solidFill>
                  <a:srgbClr val="C00000"/>
                </a:solidFill>
                <a:effectLst/>
                <a:uLnTx/>
                <a:uFillTx/>
                <a:ea typeface="微软雅黑" panose="020B0503020204020204" pitchFamily="34" charset="-122"/>
              </a:rPr>
              <a:t>固定资产净值＝固定资产原价（值）－固定资产累计折旧</a:t>
            </a:r>
            <a:r>
              <a:rPr lang="zh-CN" altLang="en-US" sz="2000" b="1">
                <a:ln>
                  <a:noFill/>
                </a:ln>
                <a:effectLst/>
                <a:uLnTx/>
                <a:uFillTx/>
                <a:ea typeface="微软雅黑" panose="020B0503020204020204" pitchFamily="34" charset="-122"/>
              </a:rPr>
              <a:t>填报。</a:t>
            </a:r>
          </a:p>
        </p:txBody>
      </p:sp>
      <p:sp>
        <p:nvSpPr>
          <p:cNvPr id="3" name="圆角矩形 144"/>
          <p:cNvSpPr/>
          <p:nvPr/>
        </p:nvSpPr>
        <p:spPr>
          <a:xfrm>
            <a:off x="0" y="4292600"/>
            <a:ext cx="12192635" cy="474345"/>
          </a:xfrm>
          <a:prstGeom prst="roundRect">
            <a:avLst/>
          </a:prstGeom>
          <a:solidFill>
            <a:srgbClr val="256BB0"/>
          </a:solidFill>
          <a:ln>
            <a:noFill/>
          </a:ln>
        </p:spPr>
        <p:style>
          <a:lnRef idx="2">
            <a:srgbClr val="256BB0">
              <a:shade val="50000"/>
            </a:srgbClr>
          </a:lnRef>
          <a:fillRef idx="1">
            <a:srgbClr val="256BB0"/>
          </a:fillRef>
          <a:effectRef idx="0">
            <a:srgbClr val="256BB0"/>
          </a:effectRef>
          <a:fontRef idx="minor">
            <a:sysClr val="window" lastClr="FFFFFF"/>
          </a:fontRef>
        </p:style>
        <p:txBody>
          <a:bodyPr rtlCol="0" anchor="ctr"/>
          <a:lstStyle/>
          <a:p>
            <a:pPr algn="l"/>
            <a:r>
              <a:rPr lang="en-US" sz="2400" b="1" dirty="0">
                <a:solidFill>
                  <a:sysClr val="window" lastClr="FFFFFF"/>
                </a:solidFill>
                <a:latin typeface="微软雅黑" panose="020B0503020204020204" pitchFamily="34" charset="-122"/>
                <a:ea typeface="微软雅黑" panose="020B0503020204020204" pitchFamily="34" charset="-122"/>
                <a:cs typeface="宋体" panose="02010600030101010101" pitchFamily="2" charset="-122"/>
              </a:rPr>
              <a:t>1.</a:t>
            </a:r>
            <a:r>
              <a:rPr sz="2400" b="1" dirty="0">
                <a:latin typeface="微软雅黑" panose="020B0503020204020204" pitchFamily="34" charset="-122"/>
                <a:ea typeface="微软雅黑" panose="020B0503020204020204" pitchFamily="34" charset="-122"/>
                <a:cs typeface="宋体" panose="02010600030101010101" pitchFamily="2" charset="-122"/>
              </a:rPr>
              <a:t>使用权资产原价</a:t>
            </a:r>
            <a:r>
              <a:rPr lang="en-US" altLang="zh-CN" sz="2400" b="1" dirty="0">
                <a:solidFill>
                  <a:sysClr val="window" lastClr="FFFFFF"/>
                </a:solidFill>
                <a:latin typeface="微软雅黑" panose="020B0503020204020204" pitchFamily="34" charset="-122"/>
                <a:ea typeface="微软雅黑" panose="020B0503020204020204" pitchFamily="34" charset="-122"/>
                <a:cs typeface="宋体" panose="02010600030101010101" pitchFamily="2" charset="-122"/>
              </a:rPr>
              <a:t>【</a:t>
            </a:r>
            <a:r>
              <a:rPr sz="2400" b="1" dirty="0">
                <a:latin typeface="微软雅黑" panose="020B0503020204020204" pitchFamily="34" charset="-122"/>
                <a:ea typeface="微软雅黑" panose="020B0503020204020204" pitchFamily="34" charset="-122"/>
                <a:cs typeface="宋体" panose="02010600030101010101" pitchFamily="2" charset="-122"/>
                <a:sym typeface="+mn-ea"/>
              </a:rPr>
              <a:t>611-4表</a:t>
            </a:r>
            <a:r>
              <a:rPr lang="en-US" sz="2400" b="1" dirty="0">
                <a:latin typeface="微软雅黑" panose="020B0503020204020204" pitchFamily="34" charset="-122"/>
                <a:ea typeface="微软雅黑" panose="020B0503020204020204" pitchFamily="34" charset="-122"/>
                <a:cs typeface="宋体" panose="02010600030101010101" pitchFamily="2" charset="-122"/>
                <a:sym typeface="+mn-ea"/>
              </a:rPr>
              <a:t>11</a:t>
            </a:r>
            <a:r>
              <a:rPr lang="en-US" altLang="zh-CN" sz="2400" b="1" dirty="0">
                <a:solidFill>
                  <a:sysClr val="window" lastClr="FFFFFF"/>
                </a:solidFill>
                <a:latin typeface="微软雅黑" panose="020B0503020204020204" pitchFamily="34" charset="-122"/>
                <a:ea typeface="微软雅黑" panose="020B0503020204020204" pitchFamily="34" charset="-122"/>
                <a:cs typeface="宋体" panose="02010600030101010101" pitchFamily="2" charset="-122"/>
              </a:rPr>
              <a:t>】</a:t>
            </a:r>
            <a:endParaRPr lang="zh-CN" altLang="en-US" sz="2400" b="1" dirty="0">
              <a:solidFill>
                <a:sysClr val="window" lastClr="FFFFFF"/>
              </a:solidFill>
              <a:latin typeface="微软雅黑" panose="020B0503020204020204" pitchFamily="34" charset="-122"/>
              <a:ea typeface="微软雅黑" panose="020B0503020204020204" pitchFamily="34" charset="-122"/>
              <a:cs typeface="宋体" panose="02010600030101010101" pitchFamily="2" charset="-122"/>
            </a:endParaRPr>
          </a:p>
        </p:txBody>
      </p:sp>
      <p:sp>
        <p:nvSpPr>
          <p:cNvPr id="9" name="文本框 8"/>
          <p:cNvSpPr txBox="1"/>
          <p:nvPr/>
        </p:nvSpPr>
        <p:spPr>
          <a:xfrm>
            <a:off x="47625" y="4957445"/>
            <a:ext cx="12045950" cy="1014730"/>
          </a:xfrm>
          <a:prstGeom prst="rect">
            <a:avLst/>
          </a:prstGeom>
          <a:solidFill>
            <a:schemeClr val="accent6">
              <a:lumMod val="20000"/>
              <a:lumOff val="80000"/>
            </a:schemeClr>
          </a:solidFill>
          <a:ln>
            <a:no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2000" b="1" noProof="0" dirty="0">
                <a:ln>
                  <a:noFill/>
                </a:ln>
                <a:solidFill>
                  <a:srgbClr val="C00000"/>
                </a:solidFill>
                <a:effectLst/>
                <a:uLnTx/>
                <a:uFillTx/>
                <a:latin typeface="Arial" panose="020B0604020202020204" pitchFamily="34" charset="0"/>
                <a:ea typeface="微软雅黑" panose="020B0503020204020204" pitchFamily="34" charset="-122"/>
                <a:sym typeface="Wingdings" panose="05000000000000000000" charset="0"/>
              </a:rPr>
              <a:t></a:t>
            </a:r>
            <a:r>
              <a:rPr sz="2000" b="1">
                <a:ln>
                  <a:noFill/>
                </a:ln>
                <a:effectLst/>
                <a:uLnTx/>
                <a:uFillTx/>
                <a:ea typeface="微软雅黑" panose="020B0503020204020204" pitchFamily="34" charset="-122"/>
              </a:rPr>
              <a:t>指在新租赁准则下，企业作为承租人可在租赁期内使用租赁资产的权利。使用权资产原价指承租人持有的使用权资产的原价。</a:t>
            </a:r>
          </a:p>
          <a:p>
            <a:pPr marL="0" marR="0" lvl="0" indent="0" algn="l" defTabSz="914400" rtl="0" eaLnBrk="1" fontAlgn="auto" latinLnBrk="0" hangingPunct="1">
              <a:lnSpc>
                <a:spcPct val="100000"/>
              </a:lnSpc>
              <a:spcBef>
                <a:spcPts val="0"/>
              </a:spcBef>
              <a:spcAft>
                <a:spcPts val="0"/>
              </a:spcAft>
              <a:buClrTx/>
              <a:buSzTx/>
              <a:buFontTx/>
              <a:buNone/>
              <a:defRPr/>
            </a:pPr>
            <a:r>
              <a:rPr lang="zh-CN" altLang="en-US" sz="2000" b="1" noProof="0" dirty="0">
                <a:ln>
                  <a:noFill/>
                </a:ln>
                <a:solidFill>
                  <a:srgbClr val="C00000"/>
                </a:solidFill>
                <a:effectLst/>
                <a:uLnTx/>
                <a:uFillTx/>
                <a:latin typeface="Arial" panose="020B0604020202020204" pitchFamily="34" charset="0"/>
                <a:ea typeface="微软雅黑" panose="020B0503020204020204" pitchFamily="34" charset="-122"/>
                <a:sym typeface="Wingdings" panose="05000000000000000000" charset="0"/>
              </a:rPr>
              <a:t>填报方法：</a:t>
            </a:r>
            <a:r>
              <a:rPr lang="zh-CN" altLang="en-US" sz="2000" b="1">
                <a:ln>
                  <a:noFill/>
                </a:ln>
                <a:effectLst/>
                <a:uLnTx/>
                <a:uFillTx/>
              </a:rPr>
              <a:t>根据会计</a:t>
            </a:r>
            <a:r>
              <a:rPr lang="zh-CN" altLang="en-US" sz="2000" b="1">
                <a:ln>
                  <a:noFill/>
                </a:ln>
                <a:solidFill>
                  <a:srgbClr val="C00000"/>
                </a:solidFill>
                <a:effectLst/>
                <a:uLnTx/>
                <a:uFillTx/>
              </a:rPr>
              <a:t>“使用权资产”</a:t>
            </a:r>
            <a:r>
              <a:rPr lang="zh-CN" altLang="en-US" sz="2000" b="1">
                <a:ln>
                  <a:noFill/>
                </a:ln>
                <a:effectLst/>
                <a:uLnTx/>
                <a:uFillTx/>
              </a:rPr>
              <a:t>科目的</a:t>
            </a:r>
            <a:r>
              <a:rPr lang="zh-CN" altLang="en-US" sz="2000" b="1">
                <a:ln>
                  <a:noFill/>
                </a:ln>
                <a:solidFill>
                  <a:srgbClr val="C00000"/>
                </a:solidFill>
                <a:effectLst/>
                <a:uLnTx/>
                <a:uFillTx/>
              </a:rPr>
              <a:t>期末借方余额</a:t>
            </a:r>
            <a:r>
              <a:rPr lang="zh-CN" altLang="en-US" sz="2000" b="1">
                <a:ln>
                  <a:noFill/>
                </a:ln>
                <a:effectLst/>
                <a:uLnTx/>
                <a:uFillTx/>
              </a:rPr>
              <a:t>填报。</a:t>
            </a:r>
            <a:endParaRPr lang="zh-CN" altLang="en-US" sz="2000" b="1">
              <a:ln>
                <a:noFill/>
              </a:ln>
              <a:solidFill>
                <a:srgbClr val="181717"/>
              </a:solidFill>
              <a:effectLst/>
              <a:uLnTx/>
              <a:uFillTx/>
              <a:ea typeface="微软雅黑" panose="020B0503020204020204" pitchFamily="34" charset="-122"/>
            </a:endParaRPr>
          </a:p>
        </p:txBody>
      </p:sp>
      <p:sp>
        <p:nvSpPr>
          <p:cNvPr id="4" name="文本框 3"/>
          <p:cNvSpPr txBox="1"/>
          <p:nvPr/>
        </p:nvSpPr>
        <p:spPr>
          <a:xfrm>
            <a:off x="3719830" y="3717925"/>
            <a:ext cx="5514975" cy="521970"/>
          </a:xfrm>
          <a:prstGeom prst="rect">
            <a:avLst/>
          </a:prstGeom>
          <a:noFill/>
        </p:spPr>
        <p:txBody>
          <a:bodyPr wrap="square" rtlCol="0">
            <a:spAutoFit/>
          </a:bodyPr>
          <a:lstStyle/>
          <a:p>
            <a:r>
              <a:rPr lang="zh-CN" sz="2800" b="1" dirty="0">
                <a:solidFill>
                  <a:srgbClr val="4B649F"/>
                </a:solidFill>
              </a:rPr>
              <a:t>使用权资产相关指标（</a:t>
            </a:r>
            <a:r>
              <a:rPr lang="en-US" altLang="zh-CN" sz="2800" b="1" dirty="0">
                <a:solidFill>
                  <a:srgbClr val="4B649F"/>
                </a:solidFill>
              </a:rPr>
              <a:t>3</a:t>
            </a:r>
            <a:r>
              <a:rPr lang="zh-CN" sz="2800" b="1" dirty="0">
                <a:solidFill>
                  <a:srgbClr val="4B649F"/>
                </a:solidFill>
              </a:rPr>
              <a:t>个）</a:t>
            </a:r>
          </a:p>
        </p:txBody>
      </p:sp>
      <p:sp>
        <p:nvSpPr>
          <p:cNvPr id="11" name="灯片编号占位符 10"/>
          <p:cNvSpPr>
            <a:spLocks noGrp="1"/>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t>45</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9" name="图片 17"/>
          <p:cNvPicPr>
            <a:picLocks noChangeAspect="1"/>
          </p:cNvPicPr>
          <p:nvPr/>
        </p:nvPicPr>
        <p:blipFill>
          <a:blip r:embed="rId2"/>
          <a:stretch>
            <a:fillRect/>
          </a:stretch>
        </p:blipFill>
        <p:spPr>
          <a:xfrm>
            <a:off x="8610600" y="0"/>
            <a:ext cx="3581400" cy="1006475"/>
          </a:xfrm>
          <a:prstGeom prst="rect">
            <a:avLst/>
          </a:prstGeom>
          <a:noFill/>
          <a:ln w="9525">
            <a:noFill/>
          </a:ln>
        </p:spPr>
      </p:pic>
      <p:sp>
        <p:nvSpPr>
          <p:cNvPr id="25" name="矩形 24"/>
          <p:cNvSpPr/>
          <p:nvPr/>
        </p:nvSpPr>
        <p:spPr>
          <a:xfrm>
            <a:off x="0" y="6724650"/>
            <a:ext cx="12192000" cy="133350"/>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pic>
        <p:nvPicPr>
          <p:cNvPr id="7" name="图片 6" descr="五经普LOGO透明底（长）"/>
          <p:cNvPicPr>
            <a:picLocks noChangeAspect="1"/>
          </p:cNvPicPr>
          <p:nvPr/>
        </p:nvPicPr>
        <p:blipFill>
          <a:blip r:embed="rId3" cstate="print"/>
          <a:srcRect r="77058"/>
          <a:stretch>
            <a:fillRect/>
          </a:stretch>
        </p:blipFill>
        <p:spPr>
          <a:xfrm>
            <a:off x="-76200" y="-225425"/>
            <a:ext cx="847725" cy="1155065"/>
          </a:xfrm>
          <a:prstGeom prst="rect">
            <a:avLst/>
          </a:prstGeom>
        </p:spPr>
      </p:pic>
      <p:cxnSp>
        <p:nvCxnSpPr>
          <p:cNvPr id="8" name="直接连接符 7"/>
          <p:cNvCxnSpPr/>
          <p:nvPr/>
        </p:nvCxnSpPr>
        <p:spPr>
          <a:xfrm>
            <a:off x="-635" y="1025843"/>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sp>
        <p:nvSpPr>
          <p:cNvPr id="29" name="圆角矩形 144"/>
          <p:cNvSpPr/>
          <p:nvPr/>
        </p:nvSpPr>
        <p:spPr>
          <a:xfrm>
            <a:off x="-26035" y="1152525"/>
            <a:ext cx="12192635" cy="474345"/>
          </a:xfrm>
          <a:prstGeom prst="roundRect">
            <a:avLst/>
          </a:prstGeom>
          <a:solidFill>
            <a:srgbClr val="256BB0"/>
          </a:solidFill>
          <a:ln>
            <a:noFill/>
          </a:ln>
        </p:spPr>
        <p:style>
          <a:lnRef idx="2">
            <a:srgbClr val="256BB0">
              <a:shade val="50000"/>
            </a:srgbClr>
          </a:lnRef>
          <a:fillRef idx="1">
            <a:srgbClr val="256BB0"/>
          </a:fillRef>
          <a:effectRef idx="0">
            <a:srgbClr val="256BB0"/>
          </a:effectRef>
          <a:fontRef idx="minor">
            <a:sysClr val="window" lastClr="FFFFFF"/>
          </a:fontRef>
        </p:style>
        <p:txBody>
          <a:bodyPr rtlCol="0" anchor="ctr"/>
          <a:lstStyle/>
          <a:p>
            <a:pPr algn="l"/>
            <a:r>
              <a:rPr lang="en-US" sz="2400" b="1" dirty="0">
                <a:solidFill>
                  <a:sysClr val="window" lastClr="FFFFFF"/>
                </a:solidFill>
                <a:latin typeface="微软雅黑" panose="020B0503020204020204" pitchFamily="34" charset="-122"/>
                <a:ea typeface="微软雅黑" panose="020B0503020204020204" pitchFamily="34" charset="-122"/>
                <a:cs typeface="宋体" panose="02010600030101010101" pitchFamily="2" charset="-122"/>
              </a:rPr>
              <a:t>2.</a:t>
            </a:r>
            <a:r>
              <a:rPr sz="2400" b="1" dirty="0">
                <a:latin typeface="微软雅黑" panose="020B0503020204020204" pitchFamily="34" charset="-122"/>
                <a:ea typeface="微软雅黑" panose="020B0503020204020204" pitchFamily="34" charset="-122"/>
                <a:cs typeface="宋体" panose="02010600030101010101" pitchFamily="2" charset="-122"/>
              </a:rPr>
              <a:t>使用权资产累计折旧</a:t>
            </a:r>
            <a:r>
              <a:rPr lang="en-US" altLang="zh-CN" sz="2400" b="1" dirty="0">
                <a:solidFill>
                  <a:sysClr val="window" lastClr="FFFFFF"/>
                </a:solidFill>
                <a:latin typeface="微软雅黑" panose="020B0503020204020204" pitchFamily="34" charset="-122"/>
                <a:ea typeface="微软雅黑" panose="020B0503020204020204" pitchFamily="34" charset="-122"/>
                <a:cs typeface="宋体" panose="02010600030101010101" pitchFamily="2" charset="-122"/>
              </a:rPr>
              <a:t>【</a:t>
            </a:r>
            <a:r>
              <a:rPr sz="2400" b="1" dirty="0">
                <a:solidFill>
                  <a:sysClr val="window" lastClr="FFFFFF"/>
                </a:solidFill>
                <a:latin typeface="微软雅黑" panose="020B0503020204020204" pitchFamily="34" charset="-122"/>
                <a:ea typeface="微软雅黑" panose="020B0503020204020204" pitchFamily="34" charset="-122"/>
                <a:cs typeface="宋体" panose="02010600030101010101" pitchFamily="2" charset="-122"/>
              </a:rPr>
              <a:t>611-4表</a:t>
            </a:r>
            <a:r>
              <a:rPr lang="en-US" sz="2400" b="1" dirty="0">
                <a:solidFill>
                  <a:sysClr val="window" lastClr="FFFFFF"/>
                </a:solidFill>
                <a:latin typeface="微软雅黑" panose="020B0503020204020204" pitchFamily="34" charset="-122"/>
                <a:ea typeface="微软雅黑" panose="020B0503020204020204" pitchFamily="34" charset="-122"/>
                <a:cs typeface="宋体" panose="02010600030101010101" pitchFamily="2" charset="-122"/>
              </a:rPr>
              <a:t>12</a:t>
            </a:r>
            <a:r>
              <a:rPr lang="en-US" altLang="zh-CN" sz="2400" b="1" dirty="0">
                <a:solidFill>
                  <a:sysClr val="window" lastClr="FFFFFF"/>
                </a:solidFill>
                <a:latin typeface="微软雅黑" panose="020B0503020204020204" pitchFamily="34" charset="-122"/>
                <a:ea typeface="微软雅黑" panose="020B0503020204020204" pitchFamily="34" charset="-122"/>
                <a:cs typeface="宋体" panose="02010600030101010101" pitchFamily="2" charset="-122"/>
              </a:rPr>
              <a:t>】</a:t>
            </a:r>
            <a:endParaRPr lang="zh-CN" altLang="en-US" sz="2400" b="1" dirty="0">
              <a:solidFill>
                <a:sysClr val="window" lastClr="FFFFFF"/>
              </a:solidFill>
              <a:latin typeface="微软雅黑" panose="020B0503020204020204" pitchFamily="34" charset="-122"/>
              <a:ea typeface="微软雅黑" panose="020B0503020204020204" pitchFamily="34" charset="-122"/>
              <a:cs typeface="宋体" panose="02010600030101010101" pitchFamily="2" charset="-122"/>
            </a:endParaRPr>
          </a:p>
        </p:txBody>
      </p:sp>
      <p:sp>
        <p:nvSpPr>
          <p:cNvPr id="2" name="文本框 1"/>
          <p:cNvSpPr txBox="1"/>
          <p:nvPr/>
        </p:nvSpPr>
        <p:spPr>
          <a:xfrm>
            <a:off x="-635" y="1652905"/>
            <a:ext cx="12045950" cy="1014730"/>
          </a:xfrm>
          <a:prstGeom prst="rect">
            <a:avLst/>
          </a:prstGeom>
          <a:solidFill>
            <a:schemeClr val="accent6">
              <a:lumMod val="20000"/>
              <a:lumOff val="80000"/>
            </a:schemeClr>
          </a:solidFill>
          <a:ln>
            <a:no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2000" b="1" noProof="0" dirty="0">
                <a:ln>
                  <a:noFill/>
                </a:ln>
                <a:solidFill>
                  <a:srgbClr val="C00000"/>
                </a:solidFill>
                <a:effectLst/>
                <a:uLnTx/>
                <a:uFillTx/>
                <a:latin typeface="Arial" panose="020B0604020202020204" pitchFamily="34" charset="0"/>
                <a:ea typeface="微软雅黑" panose="020B0503020204020204" pitchFamily="34" charset="-122"/>
                <a:sym typeface="Wingdings" panose="05000000000000000000" charset="0"/>
              </a:rPr>
              <a:t></a:t>
            </a:r>
            <a:r>
              <a:rPr lang="zh-CN" altLang="en-US" sz="2000" b="1">
                <a:ln>
                  <a:noFill/>
                </a:ln>
                <a:effectLst/>
                <a:uLnTx/>
                <a:uFillTx/>
                <a:ea typeface="微软雅黑" panose="020B0503020204020204" pitchFamily="34" charset="-122"/>
              </a:rPr>
              <a:t>指企业作为承租人租入的房屋及构筑物或机器设备，在资产负债表中计入“使用权资产”的</a:t>
            </a:r>
            <a:r>
              <a:rPr lang="zh-CN" altLang="en-US" sz="2000" b="1">
                <a:ln>
                  <a:noFill/>
                </a:ln>
                <a:solidFill>
                  <a:srgbClr val="C00000"/>
                </a:solidFill>
                <a:effectLst/>
                <a:uLnTx/>
                <a:uFillTx/>
                <a:ea typeface="微软雅黑" panose="020B0503020204020204" pitchFamily="34" charset="-122"/>
              </a:rPr>
              <a:t>累计计提的折旧</a:t>
            </a:r>
            <a:r>
              <a:rPr lang="zh-CN" altLang="en-US" sz="2000" b="1">
                <a:ln>
                  <a:noFill/>
                </a:ln>
                <a:effectLst/>
                <a:uLnTx/>
                <a:uFillTx/>
                <a:ea typeface="微软雅黑" panose="020B0503020204020204" pitchFamily="34" charset="-122"/>
              </a:rPr>
              <a:t>金额。</a:t>
            </a:r>
          </a:p>
          <a:p>
            <a:pPr marL="0" marR="0" lvl="0" indent="0" algn="l" defTabSz="914400" rtl="0" eaLnBrk="1" fontAlgn="auto" latinLnBrk="0" hangingPunct="1">
              <a:lnSpc>
                <a:spcPct val="100000"/>
              </a:lnSpc>
              <a:spcBef>
                <a:spcPts val="0"/>
              </a:spcBef>
              <a:spcAft>
                <a:spcPts val="0"/>
              </a:spcAft>
              <a:buClrTx/>
              <a:buSzTx/>
              <a:buFontTx/>
              <a:buNone/>
              <a:defRPr/>
            </a:pPr>
            <a:r>
              <a:rPr lang="zh-CN" altLang="en-US" sz="2000" b="1" noProof="0" dirty="0">
                <a:ln>
                  <a:noFill/>
                </a:ln>
                <a:solidFill>
                  <a:srgbClr val="C00000"/>
                </a:solidFill>
                <a:effectLst/>
                <a:uLnTx/>
                <a:uFillTx/>
                <a:latin typeface="Arial" panose="020B0604020202020204" pitchFamily="34" charset="0"/>
                <a:ea typeface="微软雅黑" panose="020B0503020204020204" pitchFamily="34" charset="-122"/>
                <a:sym typeface="Wingdings" panose="05000000000000000000" charset="0"/>
              </a:rPr>
              <a:t>填报方法：</a:t>
            </a:r>
            <a:r>
              <a:rPr lang="zh-CN" altLang="en-US" sz="2000" b="1">
                <a:ln>
                  <a:noFill/>
                </a:ln>
                <a:solidFill>
                  <a:srgbClr val="181717"/>
                </a:solidFill>
                <a:effectLst/>
                <a:uLnTx/>
                <a:uFillTx/>
                <a:sym typeface="+mn-ea"/>
              </a:rPr>
              <a:t>根据会计</a:t>
            </a:r>
            <a:r>
              <a:rPr lang="zh-CN" altLang="en-US" sz="2000" b="1">
                <a:ln>
                  <a:noFill/>
                </a:ln>
                <a:solidFill>
                  <a:srgbClr val="C00000"/>
                </a:solidFill>
                <a:effectLst/>
                <a:uLnTx/>
                <a:uFillTx/>
                <a:sym typeface="+mn-ea"/>
              </a:rPr>
              <a:t>“累计折旧</a:t>
            </a:r>
            <a:r>
              <a:rPr lang="en-US" altLang="zh-CN" sz="2000" b="1">
                <a:ln>
                  <a:noFill/>
                </a:ln>
                <a:solidFill>
                  <a:srgbClr val="C00000"/>
                </a:solidFill>
                <a:effectLst/>
                <a:uLnTx/>
                <a:uFillTx/>
                <a:sym typeface="+mn-ea"/>
              </a:rPr>
              <a:t>-使用权资产</a:t>
            </a:r>
            <a:r>
              <a:rPr lang="zh-CN" altLang="en-US" sz="2000" b="1">
                <a:ln>
                  <a:noFill/>
                </a:ln>
                <a:solidFill>
                  <a:srgbClr val="C00000"/>
                </a:solidFill>
                <a:effectLst/>
                <a:uLnTx/>
                <a:uFillTx/>
                <a:sym typeface="+mn-ea"/>
              </a:rPr>
              <a:t>”科目</a:t>
            </a:r>
            <a:r>
              <a:rPr lang="zh-CN" altLang="en-US" sz="2000" b="1">
                <a:ln>
                  <a:noFill/>
                </a:ln>
                <a:solidFill>
                  <a:srgbClr val="181717"/>
                </a:solidFill>
                <a:effectLst/>
                <a:uLnTx/>
                <a:uFillTx/>
                <a:sym typeface="+mn-ea"/>
              </a:rPr>
              <a:t>的</a:t>
            </a:r>
            <a:r>
              <a:rPr lang="zh-CN" altLang="en-US" sz="2000" b="1">
                <a:ln>
                  <a:noFill/>
                </a:ln>
                <a:solidFill>
                  <a:srgbClr val="C00000"/>
                </a:solidFill>
                <a:effectLst/>
                <a:uLnTx/>
                <a:uFillTx/>
                <a:sym typeface="+mn-ea"/>
              </a:rPr>
              <a:t>期末贷方余额</a:t>
            </a:r>
            <a:r>
              <a:rPr lang="zh-CN" altLang="en-US" sz="2000" b="1">
                <a:ln>
                  <a:noFill/>
                </a:ln>
                <a:solidFill>
                  <a:srgbClr val="181717"/>
                </a:solidFill>
                <a:effectLst/>
                <a:uLnTx/>
                <a:uFillTx/>
                <a:sym typeface="+mn-ea"/>
              </a:rPr>
              <a:t>填报。</a:t>
            </a:r>
            <a:endParaRPr lang="zh-CN" altLang="en-US" sz="2000" b="1">
              <a:ln>
                <a:noFill/>
              </a:ln>
              <a:effectLst/>
              <a:uLnTx/>
              <a:uFillTx/>
              <a:ea typeface="微软雅黑" panose="020B0503020204020204" pitchFamily="34" charset="-122"/>
            </a:endParaRPr>
          </a:p>
        </p:txBody>
      </p:sp>
      <p:sp>
        <p:nvSpPr>
          <p:cNvPr id="3" name="圆角矩形 144"/>
          <p:cNvSpPr/>
          <p:nvPr/>
        </p:nvSpPr>
        <p:spPr>
          <a:xfrm>
            <a:off x="-26035" y="2924810"/>
            <a:ext cx="12192635" cy="474345"/>
          </a:xfrm>
          <a:prstGeom prst="roundRect">
            <a:avLst/>
          </a:prstGeom>
          <a:solidFill>
            <a:srgbClr val="256BB0"/>
          </a:solidFill>
          <a:ln>
            <a:noFill/>
          </a:ln>
        </p:spPr>
        <p:style>
          <a:lnRef idx="2">
            <a:srgbClr val="256BB0">
              <a:shade val="50000"/>
            </a:srgbClr>
          </a:lnRef>
          <a:fillRef idx="1">
            <a:srgbClr val="256BB0"/>
          </a:fillRef>
          <a:effectRef idx="0">
            <a:srgbClr val="256BB0"/>
          </a:effectRef>
          <a:fontRef idx="minor">
            <a:sysClr val="window" lastClr="FFFFFF"/>
          </a:fontRef>
        </p:style>
        <p:txBody>
          <a:bodyPr rtlCol="0" anchor="ctr"/>
          <a:lstStyle/>
          <a:p>
            <a:pPr algn="l"/>
            <a:r>
              <a:rPr lang="en-US" sz="2400" b="1" dirty="0">
                <a:solidFill>
                  <a:sysClr val="window" lastClr="FFFFFF"/>
                </a:solidFill>
                <a:latin typeface="微软雅黑" panose="020B0503020204020204" pitchFamily="34" charset="-122"/>
                <a:ea typeface="微软雅黑" panose="020B0503020204020204" pitchFamily="34" charset="-122"/>
                <a:cs typeface="宋体" panose="02010600030101010101" pitchFamily="2" charset="-122"/>
              </a:rPr>
              <a:t>3.</a:t>
            </a:r>
            <a:r>
              <a:rPr sz="2400" b="1" dirty="0">
                <a:latin typeface="微软雅黑" panose="020B0503020204020204" pitchFamily="34" charset="-122"/>
                <a:ea typeface="微软雅黑" panose="020B0503020204020204" pitchFamily="34" charset="-122"/>
                <a:cs typeface="宋体" panose="02010600030101010101" pitchFamily="2" charset="-122"/>
              </a:rPr>
              <a:t>使用权资产本年折旧</a:t>
            </a:r>
            <a:r>
              <a:rPr lang="en-US" altLang="zh-CN" sz="2400" b="1" dirty="0">
                <a:solidFill>
                  <a:sysClr val="window" lastClr="FFFFFF"/>
                </a:solidFill>
                <a:latin typeface="微软雅黑" panose="020B0503020204020204" pitchFamily="34" charset="-122"/>
                <a:ea typeface="微软雅黑" panose="020B0503020204020204" pitchFamily="34" charset="-122"/>
                <a:cs typeface="宋体" panose="02010600030101010101" pitchFamily="2" charset="-122"/>
              </a:rPr>
              <a:t>【</a:t>
            </a:r>
            <a:r>
              <a:rPr sz="2400" b="1" dirty="0">
                <a:latin typeface="微软雅黑" panose="020B0503020204020204" pitchFamily="34" charset="-122"/>
                <a:ea typeface="微软雅黑" panose="020B0503020204020204" pitchFamily="34" charset="-122"/>
                <a:cs typeface="宋体" panose="02010600030101010101" pitchFamily="2" charset="-122"/>
                <a:sym typeface="+mn-ea"/>
              </a:rPr>
              <a:t>611-4表</a:t>
            </a:r>
            <a:r>
              <a:rPr lang="en-US" sz="2400" b="1" dirty="0">
                <a:latin typeface="微软雅黑" panose="020B0503020204020204" pitchFamily="34" charset="-122"/>
                <a:ea typeface="微软雅黑" panose="020B0503020204020204" pitchFamily="34" charset="-122"/>
                <a:cs typeface="宋体" panose="02010600030101010101" pitchFamily="2" charset="-122"/>
                <a:sym typeface="+mn-ea"/>
              </a:rPr>
              <a:t>13</a:t>
            </a:r>
            <a:r>
              <a:rPr lang="en-US" altLang="zh-CN" sz="2400" b="1" dirty="0">
                <a:solidFill>
                  <a:sysClr val="window" lastClr="FFFFFF"/>
                </a:solidFill>
                <a:latin typeface="微软雅黑" panose="020B0503020204020204" pitchFamily="34" charset="-122"/>
                <a:ea typeface="微软雅黑" panose="020B0503020204020204" pitchFamily="34" charset="-122"/>
                <a:cs typeface="宋体" panose="02010600030101010101" pitchFamily="2" charset="-122"/>
              </a:rPr>
              <a:t>】</a:t>
            </a:r>
            <a:endParaRPr lang="zh-CN" altLang="en-US" sz="2400" b="1" dirty="0">
              <a:solidFill>
                <a:sysClr val="window" lastClr="FFFFFF"/>
              </a:solidFill>
              <a:latin typeface="微软雅黑" panose="020B0503020204020204" pitchFamily="34" charset="-122"/>
              <a:ea typeface="微软雅黑" panose="020B0503020204020204" pitchFamily="34" charset="-122"/>
              <a:cs typeface="宋体" panose="02010600030101010101" pitchFamily="2" charset="-122"/>
            </a:endParaRPr>
          </a:p>
        </p:txBody>
      </p:sp>
      <p:sp>
        <p:nvSpPr>
          <p:cNvPr id="9" name="文本框 8"/>
          <p:cNvSpPr txBox="1"/>
          <p:nvPr/>
        </p:nvSpPr>
        <p:spPr>
          <a:xfrm>
            <a:off x="21590" y="3589655"/>
            <a:ext cx="12045950" cy="1014730"/>
          </a:xfrm>
          <a:prstGeom prst="rect">
            <a:avLst/>
          </a:prstGeom>
          <a:solidFill>
            <a:schemeClr val="accent6">
              <a:lumMod val="20000"/>
              <a:lumOff val="80000"/>
            </a:schemeClr>
          </a:solidFill>
          <a:ln>
            <a:no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2000" b="1" noProof="0" dirty="0">
                <a:ln>
                  <a:noFill/>
                </a:ln>
                <a:solidFill>
                  <a:srgbClr val="C00000"/>
                </a:solidFill>
                <a:effectLst/>
                <a:uLnTx/>
                <a:uFillTx/>
                <a:latin typeface="Arial" panose="020B0604020202020204" pitchFamily="34" charset="0"/>
                <a:ea typeface="微软雅黑" panose="020B0503020204020204" pitchFamily="34" charset="-122"/>
                <a:sym typeface="Wingdings" panose="05000000000000000000" charset="0"/>
              </a:rPr>
              <a:t></a:t>
            </a:r>
            <a:r>
              <a:rPr sz="2000" b="1">
                <a:ln>
                  <a:noFill/>
                </a:ln>
                <a:effectLst/>
                <a:uLnTx/>
                <a:uFillTx/>
                <a:ea typeface="微软雅黑" panose="020B0503020204020204" pitchFamily="34" charset="-122"/>
              </a:rPr>
              <a:t>指企业作为承租人租入的房屋及构筑物或机器设备，在资产负债表中计入“使用权资产”的当年计提的折旧金额。</a:t>
            </a:r>
          </a:p>
          <a:p>
            <a:pPr marL="0" marR="0" lvl="0" indent="0" algn="l" defTabSz="914400" rtl="0" eaLnBrk="1" fontAlgn="auto" latinLnBrk="0" hangingPunct="1">
              <a:lnSpc>
                <a:spcPct val="100000"/>
              </a:lnSpc>
              <a:spcBef>
                <a:spcPts val="0"/>
              </a:spcBef>
              <a:spcAft>
                <a:spcPts val="0"/>
              </a:spcAft>
              <a:buClrTx/>
              <a:buSzTx/>
              <a:buFontTx/>
              <a:buNone/>
              <a:defRPr/>
            </a:pPr>
            <a:r>
              <a:rPr lang="zh-CN" altLang="en-US" sz="2000" b="1" noProof="0" dirty="0">
                <a:ln>
                  <a:noFill/>
                </a:ln>
                <a:solidFill>
                  <a:srgbClr val="C00000"/>
                </a:solidFill>
                <a:effectLst/>
                <a:uLnTx/>
                <a:uFillTx/>
                <a:latin typeface="Arial" panose="020B0604020202020204" pitchFamily="34" charset="0"/>
                <a:ea typeface="微软雅黑" panose="020B0503020204020204" pitchFamily="34" charset="-122"/>
                <a:sym typeface="Wingdings" panose="05000000000000000000" charset="0"/>
              </a:rPr>
              <a:t>填报方法：</a:t>
            </a:r>
            <a:r>
              <a:rPr lang="zh-CN" altLang="en-US" sz="2000" b="1">
                <a:ln>
                  <a:noFill/>
                </a:ln>
                <a:effectLst/>
                <a:uLnTx/>
                <a:uFillTx/>
              </a:rPr>
              <a:t>根据会计</a:t>
            </a:r>
            <a:r>
              <a:rPr lang="zh-CN" altLang="en-US" sz="2000" b="1">
                <a:ln>
                  <a:noFill/>
                </a:ln>
                <a:solidFill>
                  <a:srgbClr val="C00000"/>
                </a:solidFill>
                <a:effectLst/>
                <a:uLnTx/>
                <a:uFillTx/>
              </a:rPr>
              <a:t>“</a:t>
            </a:r>
            <a:r>
              <a:rPr lang="zh-CN" altLang="en-US" sz="2000" b="1">
                <a:ln>
                  <a:noFill/>
                </a:ln>
                <a:solidFill>
                  <a:srgbClr val="C00000"/>
                </a:solidFill>
                <a:effectLst/>
                <a:uLnTx/>
                <a:uFillTx/>
                <a:sym typeface="+mn-ea"/>
              </a:rPr>
              <a:t>累计折旧</a:t>
            </a:r>
            <a:r>
              <a:rPr lang="en-US" altLang="zh-CN" sz="2000" b="1">
                <a:ln>
                  <a:noFill/>
                </a:ln>
                <a:solidFill>
                  <a:srgbClr val="C00000"/>
                </a:solidFill>
                <a:effectLst/>
                <a:uLnTx/>
                <a:uFillTx/>
                <a:sym typeface="+mn-ea"/>
              </a:rPr>
              <a:t>-</a:t>
            </a:r>
            <a:r>
              <a:rPr lang="zh-CN" altLang="en-US" sz="2000" b="1">
                <a:ln>
                  <a:noFill/>
                </a:ln>
                <a:solidFill>
                  <a:srgbClr val="C00000"/>
                </a:solidFill>
                <a:effectLst/>
                <a:uLnTx/>
                <a:uFillTx/>
              </a:rPr>
              <a:t>使用权资产”</a:t>
            </a:r>
            <a:r>
              <a:rPr lang="zh-CN" altLang="en-US" sz="2000" b="1">
                <a:ln>
                  <a:noFill/>
                </a:ln>
                <a:effectLst/>
                <a:uLnTx/>
                <a:uFillTx/>
              </a:rPr>
              <a:t>科目的</a:t>
            </a:r>
            <a:r>
              <a:rPr lang="zh-CN" altLang="en-US" sz="2000" b="1">
                <a:ln>
                  <a:noFill/>
                </a:ln>
                <a:solidFill>
                  <a:srgbClr val="C00000"/>
                </a:solidFill>
                <a:effectLst/>
                <a:uLnTx/>
                <a:uFillTx/>
              </a:rPr>
              <a:t>本期贷方累计发生额</a:t>
            </a:r>
            <a:r>
              <a:rPr lang="zh-CN" altLang="en-US" sz="2000" b="1">
                <a:ln>
                  <a:noFill/>
                </a:ln>
                <a:effectLst/>
                <a:uLnTx/>
                <a:uFillTx/>
              </a:rPr>
              <a:t>填报。</a:t>
            </a:r>
            <a:endParaRPr lang="zh-CN" altLang="en-US" sz="2000" b="1">
              <a:ln>
                <a:noFill/>
              </a:ln>
              <a:solidFill>
                <a:srgbClr val="181717"/>
              </a:solidFill>
              <a:effectLst/>
              <a:uLnTx/>
              <a:uFillTx/>
              <a:ea typeface="微软雅黑" panose="020B0503020204020204" pitchFamily="34" charset="-122"/>
            </a:endParaRPr>
          </a:p>
        </p:txBody>
      </p:sp>
      <p:sp>
        <p:nvSpPr>
          <p:cNvPr id="4" name="圆角矩形 144"/>
          <p:cNvSpPr/>
          <p:nvPr/>
        </p:nvSpPr>
        <p:spPr>
          <a:xfrm>
            <a:off x="0" y="4861560"/>
            <a:ext cx="12192635" cy="474345"/>
          </a:xfrm>
          <a:prstGeom prst="roundRect">
            <a:avLst/>
          </a:prstGeom>
          <a:solidFill>
            <a:srgbClr val="256BB0"/>
          </a:solidFill>
          <a:ln>
            <a:noFill/>
          </a:ln>
        </p:spPr>
        <p:style>
          <a:lnRef idx="2">
            <a:srgbClr val="256BB0">
              <a:shade val="50000"/>
            </a:srgbClr>
          </a:lnRef>
          <a:fillRef idx="1">
            <a:srgbClr val="256BB0"/>
          </a:fillRef>
          <a:effectRef idx="0">
            <a:srgbClr val="256BB0"/>
          </a:effectRef>
          <a:fontRef idx="minor">
            <a:sysClr val="window" lastClr="FFFFFF"/>
          </a:fontRef>
        </p:style>
        <p:txBody>
          <a:bodyPr rtlCol="0" anchor="ctr"/>
          <a:lstStyle/>
          <a:p>
            <a:pPr algn="l"/>
            <a:r>
              <a:rPr lang="en-US" sz="2400" b="1" dirty="0">
                <a:solidFill>
                  <a:sysClr val="window" lastClr="FFFFFF"/>
                </a:solidFill>
                <a:latin typeface="微软雅黑" panose="020B0503020204020204" pitchFamily="34" charset="-122"/>
                <a:ea typeface="微软雅黑" panose="020B0503020204020204" pitchFamily="34" charset="-122"/>
                <a:cs typeface="宋体" panose="02010600030101010101" pitchFamily="2" charset="-122"/>
              </a:rPr>
              <a:t>4.</a:t>
            </a:r>
            <a:r>
              <a:rPr sz="2400" b="1" dirty="0">
                <a:latin typeface="微软雅黑" panose="020B0503020204020204" pitchFamily="34" charset="-122"/>
                <a:ea typeface="微软雅黑" panose="020B0503020204020204" pitchFamily="34" charset="-122"/>
                <a:cs typeface="宋体" panose="02010600030101010101" pitchFamily="2" charset="-122"/>
              </a:rPr>
              <a:t>租赁负债</a:t>
            </a:r>
            <a:r>
              <a:rPr lang="en-US" altLang="zh-CN" sz="2400" b="1" dirty="0">
                <a:solidFill>
                  <a:sysClr val="window" lastClr="FFFFFF"/>
                </a:solidFill>
                <a:latin typeface="微软雅黑" panose="020B0503020204020204" pitchFamily="34" charset="-122"/>
                <a:ea typeface="微软雅黑" panose="020B0503020204020204" pitchFamily="34" charset="-122"/>
                <a:cs typeface="宋体" panose="02010600030101010101" pitchFamily="2" charset="-122"/>
              </a:rPr>
              <a:t>【</a:t>
            </a:r>
            <a:r>
              <a:rPr sz="2400" b="1" dirty="0">
                <a:latin typeface="微软雅黑" panose="020B0503020204020204" pitchFamily="34" charset="-122"/>
                <a:ea typeface="微软雅黑" panose="020B0503020204020204" pitchFamily="34" charset="-122"/>
                <a:cs typeface="宋体" panose="02010600030101010101" pitchFamily="2" charset="-122"/>
                <a:sym typeface="+mn-ea"/>
              </a:rPr>
              <a:t>611-4表</a:t>
            </a:r>
            <a:r>
              <a:rPr lang="en-US" sz="2400" b="1" dirty="0">
                <a:latin typeface="微软雅黑" panose="020B0503020204020204" pitchFamily="34" charset="-122"/>
                <a:ea typeface="微软雅黑" panose="020B0503020204020204" pitchFamily="34" charset="-122"/>
                <a:cs typeface="宋体" panose="02010600030101010101" pitchFamily="2" charset="-122"/>
                <a:sym typeface="+mn-ea"/>
              </a:rPr>
              <a:t>20</a:t>
            </a:r>
            <a:r>
              <a:rPr lang="en-US" altLang="zh-CN" sz="2400" b="1" dirty="0">
                <a:solidFill>
                  <a:sysClr val="window" lastClr="FFFFFF"/>
                </a:solidFill>
                <a:latin typeface="微软雅黑" panose="020B0503020204020204" pitchFamily="34" charset="-122"/>
                <a:ea typeface="微软雅黑" panose="020B0503020204020204" pitchFamily="34" charset="-122"/>
                <a:cs typeface="宋体" panose="02010600030101010101" pitchFamily="2" charset="-122"/>
              </a:rPr>
              <a:t>】</a:t>
            </a:r>
            <a:endParaRPr lang="zh-CN" altLang="en-US" sz="2400" b="1" dirty="0">
              <a:solidFill>
                <a:sysClr val="window" lastClr="FFFFFF"/>
              </a:solidFill>
              <a:latin typeface="微软雅黑" panose="020B0503020204020204" pitchFamily="34" charset="-122"/>
              <a:ea typeface="微软雅黑" panose="020B0503020204020204" pitchFamily="34" charset="-122"/>
              <a:cs typeface="宋体" panose="02010600030101010101" pitchFamily="2" charset="-122"/>
            </a:endParaRPr>
          </a:p>
        </p:txBody>
      </p:sp>
      <p:sp>
        <p:nvSpPr>
          <p:cNvPr id="5" name="文本框 4"/>
          <p:cNvSpPr txBox="1"/>
          <p:nvPr/>
        </p:nvSpPr>
        <p:spPr>
          <a:xfrm>
            <a:off x="47625" y="5526405"/>
            <a:ext cx="12045950" cy="706755"/>
          </a:xfrm>
          <a:prstGeom prst="rect">
            <a:avLst/>
          </a:prstGeom>
          <a:solidFill>
            <a:schemeClr val="accent6">
              <a:lumMod val="20000"/>
              <a:lumOff val="80000"/>
            </a:schemeClr>
          </a:solidFill>
          <a:ln>
            <a:no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2000" b="1" noProof="0" dirty="0">
                <a:ln>
                  <a:noFill/>
                </a:ln>
                <a:solidFill>
                  <a:srgbClr val="C00000"/>
                </a:solidFill>
                <a:effectLst/>
                <a:uLnTx/>
                <a:uFillTx/>
                <a:latin typeface="Arial" panose="020B0604020202020204" pitchFamily="34" charset="0"/>
                <a:ea typeface="微软雅黑" panose="020B0503020204020204" pitchFamily="34" charset="-122"/>
                <a:sym typeface="Wingdings" panose="05000000000000000000" charset="0"/>
              </a:rPr>
              <a:t></a:t>
            </a:r>
            <a:r>
              <a:rPr sz="2000" b="1">
                <a:ln>
                  <a:noFill/>
                </a:ln>
                <a:effectLst/>
                <a:uLnTx/>
                <a:uFillTx/>
                <a:ea typeface="微软雅黑" panose="020B0503020204020204" pitchFamily="34" charset="-122"/>
              </a:rPr>
              <a:t>指新租赁准则下，承租人在租入资产确认使用权资产的同时确认租赁负债。无论经营租赁还是融资租赁均要在资产负债表列示，等于按照租赁期开始日尚未支付的租赁付款额的现值。</a:t>
            </a:r>
            <a:endParaRPr lang="zh-CN" altLang="en-US" sz="2000" b="1">
              <a:ln>
                <a:noFill/>
              </a:ln>
              <a:solidFill>
                <a:srgbClr val="181717"/>
              </a:solidFill>
              <a:effectLst/>
              <a:uLnTx/>
              <a:uFillTx/>
              <a:ea typeface="微软雅黑" panose="020B0503020204020204" pitchFamily="34" charset="-122"/>
            </a:endParaRPr>
          </a:p>
        </p:txBody>
      </p:sp>
      <p:sp>
        <p:nvSpPr>
          <p:cNvPr id="13" name="灯片编号占位符 12"/>
          <p:cNvSpPr>
            <a:spLocks noGrp="1"/>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t>46</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9" name="图片 17"/>
          <p:cNvPicPr>
            <a:picLocks noChangeAspect="1"/>
          </p:cNvPicPr>
          <p:nvPr/>
        </p:nvPicPr>
        <p:blipFill>
          <a:blip r:embed="rId2"/>
          <a:stretch>
            <a:fillRect/>
          </a:stretch>
        </p:blipFill>
        <p:spPr>
          <a:xfrm>
            <a:off x="8610600" y="0"/>
            <a:ext cx="3581400" cy="1006475"/>
          </a:xfrm>
          <a:prstGeom prst="rect">
            <a:avLst/>
          </a:prstGeom>
          <a:noFill/>
          <a:ln w="9525">
            <a:noFill/>
          </a:ln>
        </p:spPr>
      </p:pic>
      <p:sp>
        <p:nvSpPr>
          <p:cNvPr id="25" name="矩形 24"/>
          <p:cNvSpPr/>
          <p:nvPr/>
        </p:nvSpPr>
        <p:spPr>
          <a:xfrm>
            <a:off x="0" y="6724650"/>
            <a:ext cx="12192000" cy="133350"/>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pic>
        <p:nvPicPr>
          <p:cNvPr id="7" name="图片 6" descr="五经普LOGO透明底（长）"/>
          <p:cNvPicPr>
            <a:picLocks noChangeAspect="1"/>
          </p:cNvPicPr>
          <p:nvPr/>
        </p:nvPicPr>
        <p:blipFill>
          <a:blip r:embed="rId3" cstate="print"/>
          <a:srcRect r="77058"/>
          <a:stretch>
            <a:fillRect/>
          </a:stretch>
        </p:blipFill>
        <p:spPr>
          <a:xfrm>
            <a:off x="-76200" y="-225425"/>
            <a:ext cx="847725" cy="1155065"/>
          </a:xfrm>
          <a:prstGeom prst="rect">
            <a:avLst/>
          </a:prstGeom>
        </p:spPr>
      </p:pic>
      <p:cxnSp>
        <p:nvCxnSpPr>
          <p:cNvPr id="8" name="直接连接符 7"/>
          <p:cNvCxnSpPr/>
          <p:nvPr/>
        </p:nvCxnSpPr>
        <p:spPr>
          <a:xfrm>
            <a:off x="-635" y="1025843"/>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sp>
        <p:nvSpPr>
          <p:cNvPr id="19" name="文本框 18"/>
          <p:cNvSpPr txBox="1"/>
          <p:nvPr/>
        </p:nvSpPr>
        <p:spPr>
          <a:xfrm>
            <a:off x="623570" y="1772622"/>
            <a:ext cx="4643624" cy="398780"/>
          </a:xfrm>
          <a:prstGeom prst="rect">
            <a:avLst/>
          </a:prstGeom>
          <a:solidFill>
            <a:srgbClr val="C00000"/>
          </a:solidFill>
          <a:ln>
            <a:noFill/>
          </a:ln>
        </p:spPr>
        <p:txBody>
          <a:bodyPr wrap="square" rtlCol="0">
            <a:spAutoFit/>
          </a:bodyPr>
          <a:lstStyle/>
          <a:p>
            <a:pPr marL="0" marR="0" lvl="0" indent="0" defTabSz="914400" rtl="0" eaLnBrk="1" fontAlgn="auto" latinLnBrk="0" hangingPunct="1">
              <a:lnSpc>
                <a:spcPct val="100000"/>
              </a:lnSpc>
              <a:spcBef>
                <a:spcPts val="0"/>
              </a:spcBef>
              <a:spcAft>
                <a:spcPts val="0"/>
              </a:spcAft>
              <a:buClrTx/>
              <a:buSzTx/>
              <a:buFontTx/>
              <a:buNone/>
              <a:defRPr/>
            </a:pPr>
            <a:r>
              <a:rPr lang="en-US" altLang="zh-CN" sz="2000" dirty="0">
                <a:ln>
                  <a:solidFill>
                    <a:sysClr val="window" lastClr="FFFFFF"/>
                  </a:solidFill>
                </a:ln>
                <a:solidFill>
                  <a:sysClr val="window" lastClr="FFFFFF"/>
                </a:solidFill>
                <a:sym typeface="Wingdings" panose="05000000000000000000" charset="0"/>
              </a:rPr>
              <a:t>1.</a:t>
            </a:r>
            <a:r>
              <a:rPr sz="2000" dirty="0">
                <a:ln>
                  <a:solidFill>
                    <a:sysClr val="window" lastClr="FFFFFF"/>
                  </a:solidFill>
                </a:ln>
                <a:solidFill>
                  <a:sysClr val="window" lastClr="FFFFFF"/>
                </a:solidFill>
                <a:latin typeface="Arial" panose="020B0604020202020204" pitchFamily="34" charset="0"/>
                <a:ea typeface="微软雅黑" panose="020B0503020204020204" pitchFamily="34" charset="-122"/>
                <a:sym typeface="Arial" panose="020B0604020202020204" pitchFamily="34" charset="0"/>
              </a:rPr>
              <a:t>债权投资【611-4表</a:t>
            </a:r>
            <a:r>
              <a:rPr lang="en-US" sz="2000" b="1" dirty="0">
                <a:solidFill>
                  <a:schemeClr val="bg1"/>
                </a:solidFill>
                <a:latin typeface="微软雅黑" panose="020B0503020204020204" pitchFamily="34" charset="-122"/>
                <a:cs typeface="宋体" panose="02010600030101010101" pitchFamily="2" charset="-122"/>
                <a:sym typeface="+mn-ea"/>
              </a:rPr>
              <a:t>14</a:t>
            </a:r>
            <a:r>
              <a:rPr lang="en-US" altLang="zh-CN" sz="2000" b="1" dirty="0">
                <a:solidFill>
                  <a:schemeClr val="bg1"/>
                </a:solidFill>
                <a:latin typeface="微软雅黑" panose="020B0503020204020204" pitchFamily="34" charset="-122"/>
                <a:cs typeface="宋体" panose="02010600030101010101" pitchFamily="2" charset="-122"/>
                <a:sym typeface="+mn-ea"/>
              </a:rPr>
              <a:t>】</a:t>
            </a:r>
            <a:endParaRPr lang="en-US" altLang="zh-CN" sz="2000" b="1" dirty="0">
              <a:ln>
                <a:solidFill>
                  <a:sysClr val="window" lastClr="FFFFFF"/>
                </a:solidFill>
              </a:ln>
              <a:solidFill>
                <a:schemeClr val="bg1"/>
              </a:solidFill>
              <a:latin typeface="微软雅黑" panose="020B0503020204020204" pitchFamily="34" charset="-122"/>
              <a:ea typeface="微软雅黑" panose="020B0503020204020204" pitchFamily="34" charset="-122"/>
              <a:cs typeface="宋体" panose="02010600030101010101" pitchFamily="2" charset="-122"/>
              <a:sym typeface="+mn-ea"/>
            </a:endParaRPr>
          </a:p>
        </p:txBody>
      </p:sp>
      <p:sp>
        <p:nvSpPr>
          <p:cNvPr id="20" name="文本框 19"/>
          <p:cNvSpPr txBox="1"/>
          <p:nvPr/>
        </p:nvSpPr>
        <p:spPr>
          <a:xfrm>
            <a:off x="6777538" y="1772622"/>
            <a:ext cx="4643624" cy="398780"/>
          </a:xfrm>
          <a:prstGeom prst="rect">
            <a:avLst/>
          </a:prstGeom>
          <a:solidFill>
            <a:srgbClr val="C00000"/>
          </a:solidFill>
          <a:ln>
            <a:noFill/>
          </a:ln>
        </p:spPr>
        <p:txBody>
          <a:bodyPr wrap="square" rtlCol="0">
            <a:spAutoFit/>
          </a:bodyPr>
          <a:lstStyle/>
          <a:p>
            <a:pPr marL="0" marR="0" lvl="0" indent="0" defTabSz="914400" rtl="0" eaLnBrk="1" fontAlgn="auto" latinLnBrk="0" hangingPunct="1">
              <a:lnSpc>
                <a:spcPct val="100000"/>
              </a:lnSpc>
              <a:spcBef>
                <a:spcPts val="0"/>
              </a:spcBef>
              <a:spcAft>
                <a:spcPts val="0"/>
              </a:spcAft>
              <a:buClrTx/>
              <a:buSzTx/>
              <a:buFontTx/>
              <a:buNone/>
              <a:defRPr/>
            </a:pPr>
            <a:r>
              <a:rPr lang="en-US" altLang="zh-CN" sz="2000" dirty="0">
                <a:ln>
                  <a:solidFill>
                    <a:sysClr val="window" lastClr="FFFFFF"/>
                  </a:solidFill>
                </a:ln>
                <a:solidFill>
                  <a:sysClr val="window" lastClr="FFFFFF"/>
                </a:solidFill>
                <a:latin typeface="Arial" panose="020B0604020202020204" pitchFamily="34" charset="0"/>
                <a:ea typeface="微软雅黑" panose="020B0503020204020204" pitchFamily="34" charset="-122"/>
                <a:sym typeface="Wingdings" panose="05000000000000000000" charset="0"/>
              </a:rPr>
              <a:t>2.</a:t>
            </a:r>
            <a:r>
              <a:rPr sz="2000" dirty="0">
                <a:ln>
                  <a:solidFill>
                    <a:sysClr val="window" lastClr="FFFFFF"/>
                  </a:solidFill>
                </a:ln>
                <a:solidFill>
                  <a:sysClr val="window" lastClr="FFFFFF"/>
                </a:solidFill>
                <a:latin typeface="Arial" panose="020B0604020202020204" pitchFamily="34" charset="0"/>
                <a:ea typeface="微软雅黑" panose="020B0503020204020204" pitchFamily="34" charset="-122"/>
                <a:sym typeface="Arial" panose="020B0604020202020204" pitchFamily="34" charset="0"/>
              </a:rPr>
              <a:t>其他债权投资</a:t>
            </a:r>
            <a:r>
              <a:rPr sz="2000" dirty="0">
                <a:ln>
                  <a:solidFill>
                    <a:sysClr val="window" lastClr="FFFFFF"/>
                  </a:solidFill>
                </a:ln>
                <a:solidFill>
                  <a:sysClr val="window" lastClr="FFFFFF"/>
                </a:solidFill>
                <a:sym typeface="Arial" panose="020B0604020202020204" pitchFamily="34" charset="0"/>
              </a:rPr>
              <a:t>【611-4表</a:t>
            </a:r>
            <a:r>
              <a:rPr lang="en-US" sz="2000" b="1" dirty="0">
                <a:solidFill>
                  <a:schemeClr val="bg1"/>
                </a:solidFill>
                <a:latin typeface="微软雅黑" panose="020B0503020204020204" pitchFamily="34" charset="-122"/>
                <a:cs typeface="宋体" panose="02010600030101010101" pitchFamily="2" charset="-122"/>
                <a:sym typeface="+mn-ea"/>
              </a:rPr>
              <a:t>15</a:t>
            </a:r>
            <a:r>
              <a:rPr lang="en-US" altLang="zh-CN" sz="2000" b="1" dirty="0">
                <a:solidFill>
                  <a:schemeClr val="bg1"/>
                </a:solidFill>
                <a:latin typeface="微软雅黑" panose="020B0503020204020204" pitchFamily="34" charset="-122"/>
                <a:cs typeface="宋体" panose="02010600030101010101" pitchFamily="2" charset="-122"/>
                <a:sym typeface="+mn-ea"/>
              </a:rPr>
              <a:t>】</a:t>
            </a:r>
            <a:endParaRPr sz="2000" dirty="0">
              <a:ln>
                <a:solidFill>
                  <a:sysClr val="window" lastClr="FFFFFF"/>
                </a:solidFill>
              </a:ln>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21" name="文本框 20"/>
          <p:cNvSpPr txBox="1"/>
          <p:nvPr/>
        </p:nvSpPr>
        <p:spPr>
          <a:xfrm>
            <a:off x="623570" y="4076398"/>
            <a:ext cx="4643624" cy="398780"/>
          </a:xfrm>
          <a:prstGeom prst="rect">
            <a:avLst/>
          </a:prstGeom>
          <a:solidFill>
            <a:srgbClr val="C00000"/>
          </a:solidFill>
          <a:ln>
            <a:noFill/>
          </a:ln>
        </p:spPr>
        <p:txBody>
          <a:bodyPr wrap="square" rtlCol="0">
            <a:spAutoFit/>
          </a:bodyPr>
          <a:lstStyle/>
          <a:p>
            <a:pPr marL="0" marR="0" lvl="0" indent="0" defTabSz="914400" rtl="0" eaLnBrk="1" fontAlgn="auto" latinLnBrk="0" hangingPunct="1">
              <a:lnSpc>
                <a:spcPct val="100000"/>
              </a:lnSpc>
              <a:spcBef>
                <a:spcPts val="0"/>
              </a:spcBef>
              <a:spcAft>
                <a:spcPts val="0"/>
              </a:spcAft>
              <a:buClrTx/>
              <a:buSzTx/>
              <a:buFontTx/>
              <a:buNone/>
              <a:defRPr/>
            </a:pPr>
            <a:r>
              <a:rPr lang="en-US" altLang="zh-CN" sz="2000" dirty="0">
                <a:ln>
                  <a:solidFill>
                    <a:sysClr val="window" lastClr="FFFFFF"/>
                  </a:solidFill>
                </a:ln>
                <a:solidFill>
                  <a:sysClr val="window" lastClr="FFFFFF"/>
                </a:solidFill>
                <a:sym typeface="Wingdings" panose="05000000000000000000" charset="0"/>
              </a:rPr>
              <a:t>3.</a:t>
            </a:r>
            <a:r>
              <a:rPr sz="2000" dirty="0">
                <a:ln>
                  <a:solidFill>
                    <a:sysClr val="window" lastClr="FFFFFF"/>
                  </a:solidFill>
                </a:ln>
                <a:solidFill>
                  <a:sysClr val="window" lastClr="FFFFFF"/>
                </a:solidFill>
                <a:latin typeface="Arial" panose="020B0604020202020204" pitchFamily="34" charset="0"/>
                <a:ea typeface="微软雅黑" panose="020B0503020204020204" pitchFamily="34" charset="-122"/>
              </a:rPr>
              <a:t>长期股权投资</a:t>
            </a:r>
            <a:r>
              <a:rPr sz="2000" dirty="0">
                <a:ln>
                  <a:solidFill>
                    <a:sysClr val="window" lastClr="FFFFFF"/>
                  </a:solidFill>
                </a:ln>
                <a:solidFill>
                  <a:sysClr val="window" lastClr="FFFFFF"/>
                </a:solidFill>
                <a:sym typeface="Arial" panose="020B0604020202020204" pitchFamily="34" charset="0"/>
              </a:rPr>
              <a:t>【611-4表</a:t>
            </a:r>
            <a:r>
              <a:rPr lang="en-US" sz="2000" b="1" dirty="0">
                <a:solidFill>
                  <a:schemeClr val="bg1"/>
                </a:solidFill>
                <a:latin typeface="微软雅黑" panose="020B0503020204020204" pitchFamily="34" charset="-122"/>
                <a:cs typeface="宋体" panose="02010600030101010101" pitchFamily="2" charset="-122"/>
                <a:sym typeface="+mn-ea"/>
              </a:rPr>
              <a:t>16</a:t>
            </a:r>
            <a:r>
              <a:rPr lang="en-US" altLang="zh-CN" sz="2000" b="1" dirty="0">
                <a:solidFill>
                  <a:schemeClr val="bg1"/>
                </a:solidFill>
                <a:latin typeface="微软雅黑" panose="020B0503020204020204" pitchFamily="34" charset="-122"/>
                <a:cs typeface="宋体" panose="02010600030101010101" pitchFamily="2" charset="-122"/>
                <a:sym typeface="+mn-ea"/>
              </a:rPr>
              <a:t>】</a:t>
            </a:r>
            <a:endParaRPr sz="2000" dirty="0">
              <a:ln>
                <a:solidFill>
                  <a:sysClr val="window" lastClr="FFFFFF"/>
                </a:solidFill>
              </a:ln>
              <a:solidFill>
                <a:sysClr val="window" lastClr="FFFFFF"/>
              </a:solidFill>
              <a:latin typeface="Arial" panose="020B0604020202020204" pitchFamily="34" charset="0"/>
              <a:ea typeface="微软雅黑" panose="020B0503020204020204" pitchFamily="34" charset="-122"/>
            </a:endParaRPr>
          </a:p>
        </p:txBody>
      </p:sp>
      <p:sp>
        <p:nvSpPr>
          <p:cNvPr id="22" name="文本框 21"/>
          <p:cNvSpPr txBox="1"/>
          <p:nvPr/>
        </p:nvSpPr>
        <p:spPr>
          <a:xfrm>
            <a:off x="6777538" y="4076619"/>
            <a:ext cx="4643624" cy="398780"/>
          </a:xfrm>
          <a:prstGeom prst="rect">
            <a:avLst/>
          </a:prstGeom>
          <a:solidFill>
            <a:srgbClr val="C00000"/>
          </a:solidFill>
          <a:ln>
            <a:noFill/>
          </a:ln>
        </p:spPr>
        <p:txBody>
          <a:bodyPr wrap="square" rtlCol="0">
            <a:spAutoFit/>
          </a:bodyPr>
          <a:lstStyle/>
          <a:p>
            <a:pPr marL="0" marR="0" lvl="0" indent="0" defTabSz="914400" rtl="0" eaLnBrk="1" fontAlgn="auto" latinLnBrk="0" hangingPunct="1">
              <a:lnSpc>
                <a:spcPct val="100000"/>
              </a:lnSpc>
              <a:spcBef>
                <a:spcPts val="0"/>
              </a:spcBef>
              <a:spcAft>
                <a:spcPts val="0"/>
              </a:spcAft>
              <a:buClrTx/>
              <a:buSzTx/>
              <a:buFontTx/>
              <a:buNone/>
              <a:defRPr/>
            </a:pPr>
            <a:r>
              <a:rPr lang="en-US" altLang="zh-CN" sz="2000" dirty="0">
                <a:ln>
                  <a:solidFill>
                    <a:sysClr val="window" lastClr="FFFFFF"/>
                  </a:solidFill>
                </a:ln>
                <a:solidFill>
                  <a:sysClr val="window" lastClr="FFFFFF"/>
                </a:solidFill>
                <a:sym typeface="Wingdings" panose="05000000000000000000" charset="0"/>
              </a:rPr>
              <a:t>4.</a:t>
            </a:r>
            <a:r>
              <a:rPr sz="2000" dirty="0">
                <a:ln>
                  <a:solidFill>
                    <a:sysClr val="window" lastClr="FFFFFF"/>
                  </a:solidFill>
                </a:ln>
                <a:solidFill>
                  <a:sysClr val="window" lastClr="FFFFFF"/>
                </a:solidFill>
                <a:latin typeface="Arial" panose="020B0604020202020204" pitchFamily="34" charset="0"/>
                <a:ea typeface="微软雅黑" panose="020B0503020204020204" pitchFamily="34" charset="-122"/>
              </a:rPr>
              <a:t>其他权益工具投资</a:t>
            </a:r>
            <a:r>
              <a:rPr sz="2000" dirty="0">
                <a:ln>
                  <a:solidFill>
                    <a:sysClr val="window" lastClr="FFFFFF"/>
                  </a:solidFill>
                </a:ln>
                <a:solidFill>
                  <a:sysClr val="window" lastClr="FFFFFF"/>
                </a:solidFill>
                <a:sym typeface="Arial" panose="020B0604020202020204" pitchFamily="34" charset="0"/>
              </a:rPr>
              <a:t>【611-4表</a:t>
            </a:r>
            <a:r>
              <a:rPr lang="en-US" sz="2000" b="1" dirty="0">
                <a:solidFill>
                  <a:schemeClr val="bg1"/>
                </a:solidFill>
                <a:latin typeface="微软雅黑" panose="020B0503020204020204" pitchFamily="34" charset="-122"/>
                <a:cs typeface="宋体" panose="02010600030101010101" pitchFamily="2" charset="-122"/>
                <a:sym typeface="+mn-ea"/>
              </a:rPr>
              <a:t>17</a:t>
            </a:r>
            <a:r>
              <a:rPr lang="en-US" altLang="zh-CN" sz="2000" b="1" dirty="0">
                <a:solidFill>
                  <a:schemeClr val="bg1"/>
                </a:solidFill>
                <a:latin typeface="微软雅黑" panose="020B0503020204020204" pitchFamily="34" charset="-122"/>
                <a:cs typeface="宋体" panose="02010600030101010101" pitchFamily="2" charset="-122"/>
                <a:sym typeface="+mn-ea"/>
              </a:rPr>
              <a:t>】</a:t>
            </a:r>
            <a:endParaRPr sz="2000" dirty="0">
              <a:ln>
                <a:solidFill>
                  <a:sysClr val="window" lastClr="FFFFFF"/>
                </a:solidFill>
              </a:ln>
              <a:solidFill>
                <a:sysClr val="window" lastClr="FFFFFF"/>
              </a:solidFill>
              <a:latin typeface="Arial" panose="020B0604020202020204" pitchFamily="34" charset="0"/>
              <a:ea typeface="微软雅黑" panose="020B0503020204020204" pitchFamily="34" charset="-122"/>
            </a:endParaRPr>
          </a:p>
        </p:txBody>
      </p:sp>
      <p:sp>
        <p:nvSpPr>
          <p:cNvPr id="23" name="文本框 22"/>
          <p:cNvSpPr txBox="1"/>
          <p:nvPr/>
        </p:nvSpPr>
        <p:spPr>
          <a:xfrm>
            <a:off x="623570" y="2384393"/>
            <a:ext cx="4643624" cy="860425"/>
          </a:xfrm>
          <a:prstGeom prst="rect">
            <a:avLst/>
          </a:prstGeom>
          <a:solidFill>
            <a:srgbClr val="E7E6E6"/>
          </a:solidFill>
          <a:ln>
            <a:noFill/>
          </a:ln>
        </p:spPr>
        <p:txBody>
          <a:bodyPr wrap="square" rtlCol="0">
            <a:spAutoFit/>
          </a:bodyPr>
          <a:lstStyle/>
          <a:p>
            <a:pPr marL="0" marR="0" lvl="0" indent="0" algn="just" defTabSz="914400" rtl="0" fontAlgn="auto">
              <a:lnSpc>
                <a:spcPts val="3000"/>
              </a:lnSpc>
              <a:spcBef>
                <a:spcPts val="0"/>
              </a:spcBef>
              <a:spcAft>
                <a:spcPts val="0"/>
              </a:spcAft>
              <a:buClrTx/>
              <a:buSzTx/>
              <a:buFontTx/>
              <a:buNone/>
              <a:defRPr/>
            </a:pPr>
            <a:r>
              <a:rPr lang="zh-CN" altLang="en-US" sz="1800" b="1" dirty="0">
                <a:solidFill>
                  <a:schemeClr val="tx1"/>
                </a:solidFill>
                <a:latin typeface="Arial" panose="020B0604020202020204" pitchFamily="34" charset="0"/>
                <a:ea typeface="微软雅黑" panose="020B0503020204020204" pitchFamily="34" charset="-122"/>
                <a:sym typeface="Arial" panose="020B0604020202020204" pitchFamily="34" charset="0"/>
              </a:rPr>
              <a:t>指企业以摊余成本计量的金融资产。</a:t>
            </a:r>
          </a:p>
          <a:p>
            <a:pPr marL="0" marR="0" lvl="0" indent="0" algn="just" defTabSz="914400" rtl="0" fontAlgn="auto">
              <a:lnSpc>
                <a:spcPts val="3000"/>
              </a:lnSpc>
              <a:spcBef>
                <a:spcPts val="0"/>
              </a:spcBef>
              <a:spcAft>
                <a:spcPts val="0"/>
              </a:spcAft>
              <a:buClrTx/>
              <a:buSzTx/>
              <a:buFontTx/>
              <a:buNone/>
              <a:defRPr/>
            </a:pPr>
            <a:r>
              <a:rPr lang="zh-CN" altLang="en-US" sz="1800" b="1" dirty="0">
                <a:solidFill>
                  <a:schemeClr val="tx1"/>
                </a:solidFill>
                <a:latin typeface="Arial" panose="020B0604020202020204" pitchFamily="34" charset="0"/>
                <a:ea typeface="微软雅黑" panose="020B0503020204020204" pitchFamily="34" charset="-122"/>
                <a:sym typeface="Arial" panose="020B0604020202020204" pitchFamily="34" charset="0"/>
              </a:rPr>
              <a:t>根据企业</a:t>
            </a:r>
            <a:r>
              <a:rPr lang="zh-CN" altLang="en-US" sz="1800" b="1" dirty="0">
                <a:solidFill>
                  <a:srgbClr val="C00000"/>
                </a:solidFill>
                <a:latin typeface="Arial" panose="020B0604020202020204" pitchFamily="34" charset="0"/>
                <a:ea typeface="微软雅黑" panose="020B0503020204020204" pitchFamily="34" charset="-122"/>
                <a:sym typeface="Arial" panose="020B0604020202020204" pitchFamily="34" charset="0"/>
              </a:rPr>
              <a:t>债权投资期末余额</a:t>
            </a:r>
            <a:r>
              <a:rPr lang="zh-CN" altLang="en-US" sz="1800" b="1" dirty="0">
                <a:solidFill>
                  <a:schemeClr val="tx1"/>
                </a:solidFill>
                <a:latin typeface="Arial" panose="020B0604020202020204" pitchFamily="34" charset="0"/>
                <a:ea typeface="微软雅黑" panose="020B0503020204020204" pitchFamily="34" charset="-122"/>
                <a:sym typeface="Arial" panose="020B0604020202020204" pitchFamily="34" charset="0"/>
              </a:rPr>
              <a:t>填写。</a:t>
            </a:r>
          </a:p>
        </p:txBody>
      </p:sp>
      <p:sp>
        <p:nvSpPr>
          <p:cNvPr id="24" name="文本框 23"/>
          <p:cNvSpPr txBox="1"/>
          <p:nvPr/>
        </p:nvSpPr>
        <p:spPr>
          <a:xfrm>
            <a:off x="6777538" y="2384393"/>
            <a:ext cx="4643624" cy="1052830"/>
          </a:xfrm>
          <a:prstGeom prst="rect">
            <a:avLst/>
          </a:prstGeom>
          <a:solidFill>
            <a:srgbClr val="E7E6E6"/>
          </a:solidFill>
          <a:ln>
            <a:noFill/>
          </a:ln>
        </p:spPr>
        <p:txBody>
          <a:bodyPr wrap="square" rtlCol="0">
            <a:spAutoFit/>
          </a:bodyPr>
          <a:lstStyle/>
          <a:p>
            <a:pPr marL="0" marR="0" lvl="0" indent="0" algn="just" defTabSz="914400" rtl="0" fontAlgn="auto">
              <a:lnSpc>
                <a:spcPts val="2500"/>
              </a:lnSpc>
              <a:spcBef>
                <a:spcPts val="0"/>
              </a:spcBef>
              <a:spcAft>
                <a:spcPts val="0"/>
              </a:spcAft>
              <a:buClrTx/>
              <a:buSzTx/>
              <a:buFontTx/>
              <a:buNone/>
              <a:defRPr/>
            </a:pPr>
            <a:r>
              <a:rPr kumimoji="0" lang="zh-CN" altLang="en-US" sz="1800" b="1" i="0" u="none" strike="noStrike" kern="1200" cap="none" spc="0" normalizeH="0" baseline="0" noProof="0" dirty="0">
                <a:ln>
                  <a:noFill/>
                </a:ln>
                <a:solidFill>
                  <a:schemeClr val="tx1"/>
                </a:solidFill>
                <a:effectLst/>
                <a:uLnTx/>
                <a:uFillTx/>
                <a:latin typeface="Arial" panose="020B0604020202020204" pitchFamily="34" charset="0"/>
                <a:ea typeface="微软雅黑" panose="020B0503020204020204" pitchFamily="34" charset="-122"/>
                <a:cs typeface="Calibri" panose="020F0502020204030204" charset="0"/>
                <a:sym typeface="Arial" panose="020B0604020202020204" pitchFamily="34" charset="0"/>
              </a:rPr>
              <a:t>以公允价值计量且其变动计入其他综合收益的金融资产（债权）。</a:t>
            </a:r>
          </a:p>
          <a:p>
            <a:pPr marL="0" marR="0" lvl="0" indent="0" algn="just" defTabSz="914400" rtl="0" fontAlgn="auto">
              <a:lnSpc>
                <a:spcPts val="2500"/>
              </a:lnSpc>
              <a:spcBef>
                <a:spcPts val="0"/>
              </a:spcBef>
              <a:spcAft>
                <a:spcPts val="0"/>
              </a:spcAft>
              <a:buClrTx/>
              <a:buSzTx/>
              <a:buFontTx/>
              <a:buNone/>
              <a:defRPr/>
            </a:pPr>
            <a:r>
              <a:rPr kumimoji="0" lang="zh-CN" altLang="en-US" sz="1800" b="1" i="0" u="none" strike="noStrike" kern="1200" cap="none" spc="0" normalizeH="0" baseline="0" noProof="0" dirty="0">
                <a:ln>
                  <a:noFill/>
                </a:ln>
                <a:solidFill>
                  <a:schemeClr val="tx1"/>
                </a:solidFill>
                <a:effectLst/>
                <a:uLnTx/>
                <a:uFillTx/>
                <a:latin typeface="Arial" panose="020B0604020202020204" pitchFamily="34" charset="0"/>
                <a:ea typeface="微软雅黑" panose="020B0503020204020204" pitchFamily="34" charset="-122"/>
                <a:cs typeface="Calibri" panose="020F0502020204030204" charset="0"/>
                <a:sym typeface="Arial" panose="020B0604020202020204" pitchFamily="34" charset="0"/>
              </a:rPr>
              <a:t>根据企业</a:t>
            </a:r>
            <a:r>
              <a:rPr kumimoji="0" lang="zh-CN" altLang="en-US" sz="1800" b="1" i="0" u="none" strike="noStrike" kern="1200" cap="none" spc="0" normalizeH="0" baseline="0" noProof="0" dirty="0">
                <a:ln>
                  <a:noFill/>
                </a:ln>
                <a:solidFill>
                  <a:srgbClr val="C00000"/>
                </a:solidFill>
                <a:effectLst/>
                <a:uLnTx/>
                <a:uFillTx/>
                <a:latin typeface="Arial" panose="020B0604020202020204" pitchFamily="34" charset="0"/>
                <a:ea typeface="微软雅黑" panose="020B0503020204020204" pitchFamily="34" charset="-122"/>
                <a:cs typeface="Calibri" panose="020F0502020204030204" charset="0"/>
                <a:sym typeface="Arial" panose="020B0604020202020204" pitchFamily="34" charset="0"/>
              </a:rPr>
              <a:t>其他债权投资期末余额</a:t>
            </a:r>
            <a:r>
              <a:rPr kumimoji="0" lang="zh-CN" altLang="en-US" sz="1800" b="1" i="0" u="none" strike="noStrike" kern="1200" cap="none" spc="0" normalizeH="0" baseline="0" noProof="0" dirty="0">
                <a:ln>
                  <a:noFill/>
                </a:ln>
                <a:solidFill>
                  <a:schemeClr val="tx1"/>
                </a:solidFill>
                <a:effectLst/>
                <a:uLnTx/>
                <a:uFillTx/>
                <a:latin typeface="Arial" panose="020B0604020202020204" pitchFamily="34" charset="0"/>
                <a:ea typeface="微软雅黑" panose="020B0503020204020204" pitchFamily="34" charset="-122"/>
                <a:cs typeface="Calibri" panose="020F0502020204030204" charset="0"/>
                <a:sym typeface="Arial" panose="020B0604020202020204" pitchFamily="34" charset="0"/>
              </a:rPr>
              <a:t>填写。</a:t>
            </a:r>
          </a:p>
        </p:txBody>
      </p:sp>
      <p:sp>
        <p:nvSpPr>
          <p:cNvPr id="26" name="文本框 25"/>
          <p:cNvSpPr txBox="1"/>
          <p:nvPr/>
        </p:nvSpPr>
        <p:spPr>
          <a:xfrm>
            <a:off x="623570" y="4671358"/>
            <a:ext cx="4643624" cy="860425"/>
          </a:xfrm>
          <a:prstGeom prst="rect">
            <a:avLst/>
          </a:prstGeom>
          <a:solidFill>
            <a:srgbClr val="E7E6E6"/>
          </a:solidFill>
          <a:ln>
            <a:noFill/>
          </a:ln>
        </p:spPr>
        <p:txBody>
          <a:bodyPr wrap="square" rtlCol="0">
            <a:spAutoFit/>
          </a:bodyPr>
          <a:lstStyle/>
          <a:p>
            <a:pPr marL="0" marR="0" lvl="0" indent="0" algn="just" defTabSz="914400" rtl="0" fontAlgn="auto">
              <a:lnSpc>
                <a:spcPts val="3000"/>
              </a:lnSpc>
              <a:spcBef>
                <a:spcPts val="0"/>
              </a:spcBef>
              <a:spcAft>
                <a:spcPts val="0"/>
              </a:spcAft>
              <a:buClrTx/>
              <a:buSzTx/>
              <a:buFontTx/>
              <a:buNone/>
              <a:defRPr/>
            </a:pPr>
            <a:r>
              <a:rPr kumimoji="0" lang="zh-CN" altLang="en-US" sz="1800" b="1" i="0" u="none" strike="noStrike" kern="1200" cap="none" spc="0" normalizeH="0" baseline="0" noProof="0" dirty="0">
                <a:ln>
                  <a:noFill/>
                </a:ln>
                <a:solidFill>
                  <a:schemeClr val="tx1"/>
                </a:solidFill>
                <a:effectLst/>
                <a:uLnTx/>
                <a:uFillTx/>
                <a:latin typeface="Arial" panose="020B0604020202020204" pitchFamily="34" charset="0"/>
                <a:ea typeface="微软雅黑" panose="020B0503020204020204" pitchFamily="34" charset="-122"/>
                <a:cs typeface="Calibri" panose="020F0502020204030204" charset="0"/>
                <a:sym typeface="Arial" panose="020B0604020202020204" pitchFamily="34" charset="0"/>
              </a:rPr>
              <a:t>指通过投资取得被投资单位的股份。</a:t>
            </a:r>
          </a:p>
          <a:p>
            <a:pPr marL="0" marR="0" lvl="0" indent="0" algn="just" defTabSz="914400" rtl="0" fontAlgn="auto">
              <a:lnSpc>
                <a:spcPts val="3000"/>
              </a:lnSpc>
              <a:spcBef>
                <a:spcPts val="0"/>
              </a:spcBef>
              <a:spcAft>
                <a:spcPts val="0"/>
              </a:spcAft>
              <a:buClrTx/>
              <a:buSzTx/>
              <a:buFontTx/>
              <a:buNone/>
              <a:defRPr/>
            </a:pPr>
            <a:r>
              <a:rPr kumimoji="0" lang="zh-CN" altLang="en-US" sz="1800" b="1" i="0" u="none" strike="noStrike" kern="1200" cap="none" spc="0" normalizeH="0" baseline="0" noProof="0" dirty="0">
                <a:ln>
                  <a:noFill/>
                </a:ln>
                <a:solidFill>
                  <a:schemeClr val="tx1"/>
                </a:solidFill>
                <a:effectLst/>
                <a:uLnTx/>
                <a:uFillTx/>
                <a:latin typeface="Arial" panose="020B0604020202020204" pitchFamily="34" charset="0"/>
                <a:ea typeface="微软雅黑" panose="020B0503020204020204" pitchFamily="34" charset="-122"/>
                <a:cs typeface="Calibri" panose="020F0502020204030204" charset="0"/>
                <a:sym typeface="Arial" panose="020B0604020202020204" pitchFamily="34" charset="0"/>
              </a:rPr>
              <a:t>根据企业</a:t>
            </a:r>
            <a:r>
              <a:rPr kumimoji="0" lang="zh-CN" altLang="en-US" sz="1800" b="1" i="0" u="none" strike="noStrike" kern="1200" cap="none" spc="0" normalizeH="0" baseline="0" noProof="0" dirty="0">
                <a:ln>
                  <a:noFill/>
                </a:ln>
                <a:solidFill>
                  <a:srgbClr val="C00000"/>
                </a:solidFill>
                <a:effectLst/>
                <a:uLnTx/>
                <a:uFillTx/>
                <a:latin typeface="Arial" panose="020B0604020202020204" pitchFamily="34" charset="0"/>
                <a:ea typeface="微软雅黑" panose="020B0503020204020204" pitchFamily="34" charset="-122"/>
                <a:cs typeface="Calibri" panose="020F0502020204030204" charset="0"/>
                <a:sym typeface="Arial" panose="020B0604020202020204" pitchFamily="34" charset="0"/>
              </a:rPr>
              <a:t>长期股权投资期末余额</a:t>
            </a:r>
            <a:r>
              <a:rPr kumimoji="0" lang="zh-CN" altLang="en-US" sz="1800" b="1" i="0" u="none" strike="noStrike" kern="1200" cap="none" spc="0" normalizeH="0" baseline="0" noProof="0" dirty="0">
                <a:ln>
                  <a:noFill/>
                </a:ln>
                <a:solidFill>
                  <a:schemeClr val="tx1"/>
                </a:solidFill>
                <a:effectLst/>
                <a:uLnTx/>
                <a:uFillTx/>
                <a:latin typeface="Arial" panose="020B0604020202020204" pitchFamily="34" charset="0"/>
                <a:ea typeface="微软雅黑" panose="020B0503020204020204" pitchFamily="34" charset="-122"/>
                <a:cs typeface="Calibri" panose="020F0502020204030204" charset="0"/>
                <a:sym typeface="Arial" panose="020B0604020202020204" pitchFamily="34" charset="0"/>
              </a:rPr>
              <a:t>填写。</a:t>
            </a:r>
          </a:p>
        </p:txBody>
      </p:sp>
      <p:sp>
        <p:nvSpPr>
          <p:cNvPr id="27" name="文本框 26"/>
          <p:cNvSpPr txBox="1"/>
          <p:nvPr/>
        </p:nvSpPr>
        <p:spPr>
          <a:xfrm>
            <a:off x="6777538" y="4670813"/>
            <a:ext cx="4643624" cy="1198880"/>
          </a:xfrm>
          <a:prstGeom prst="rect">
            <a:avLst/>
          </a:prstGeom>
          <a:solidFill>
            <a:srgbClr val="E7E6E6"/>
          </a:solidFill>
          <a:ln>
            <a:noFill/>
          </a:ln>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defRPr/>
            </a:pPr>
            <a:r>
              <a:rPr kumimoji="0" lang="zh-CN" altLang="en-US" sz="1800" b="1" i="0" u="none" strike="noStrike" kern="1200" cap="none" spc="0" normalizeH="0" baseline="0" noProof="0" dirty="0">
                <a:ln>
                  <a:noFill/>
                </a:ln>
                <a:solidFill>
                  <a:schemeClr val="tx1"/>
                </a:solidFill>
                <a:effectLst/>
                <a:uLnTx/>
                <a:uFillTx/>
                <a:latin typeface="Arial" panose="020B0604020202020204" pitchFamily="34" charset="0"/>
                <a:ea typeface="微软雅黑" panose="020B0503020204020204" pitchFamily="34" charset="-122"/>
                <a:cs typeface="Calibri" panose="020F0502020204030204" charset="0"/>
                <a:sym typeface="Arial" panose="020B0604020202020204" pitchFamily="34" charset="0"/>
              </a:rPr>
              <a:t>该项目核算企业指定为以公允价值计量且其变动计入其他综合收益的非交易性权益工具投资。</a:t>
            </a:r>
          </a:p>
          <a:p>
            <a:pPr marL="0" marR="0" lvl="0" indent="0" algn="just" defTabSz="914400" rtl="0" eaLnBrk="1" fontAlgn="auto" latinLnBrk="0" hangingPunct="1">
              <a:lnSpc>
                <a:spcPct val="100000"/>
              </a:lnSpc>
              <a:spcBef>
                <a:spcPts val="0"/>
              </a:spcBef>
              <a:spcAft>
                <a:spcPts val="0"/>
              </a:spcAft>
              <a:buClrTx/>
              <a:buSzTx/>
              <a:buFontTx/>
              <a:buNone/>
              <a:defRPr/>
            </a:pPr>
            <a:r>
              <a:rPr kumimoji="0" lang="zh-CN" altLang="en-US" sz="1800" b="1" i="0" u="none" strike="noStrike" kern="1200" cap="none" spc="0" normalizeH="0" baseline="0" noProof="0" dirty="0">
                <a:ln>
                  <a:noFill/>
                </a:ln>
                <a:solidFill>
                  <a:schemeClr val="tx1"/>
                </a:solidFill>
                <a:effectLst/>
                <a:uLnTx/>
                <a:uFillTx/>
                <a:latin typeface="Arial" panose="020B0604020202020204" pitchFamily="34" charset="0"/>
                <a:ea typeface="微软雅黑" panose="020B0503020204020204" pitchFamily="34" charset="-122"/>
                <a:cs typeface="Calibri" panose="020F0502020204030204" charset="0"/>
                <a:sym typeface="Arial" panose="020B0604020202020204" pitchFamily="34" charset="0"/>
              </a:rPr>
              <a:t>根据企业</a:t>
            </a:r>
            <a:r>
              <a:rPr kumimoji="0" lang="zh-CN" altLang="en-US" sz="1800" b="1" i="0" u="none" strike="noStrike" kern="1200" cap="none" spc="0" normalizeH="0" baseline="0" noProof="0" dirty="0">
                <a:ln>
                  <a:noFill/>
                </a:ln>
                <a:solidFill>
                  <a:srgbClr val="C00000"/>
                </a:solidFill>
                <a:effectLst/>
                <a:uLnTx/>
                <a:uFillTx/>
                <a:latin typeface="Arial" panose="020B0604020202020204" pitchFamily="34" charset="0"/>
                <a:ea typeface="微软雅黑" panose="020B0503020204020204" pitchFamily="34" charset="-122"/>
                <a:cs typeface="Calibri" panose="020F0502020204030204" charset="0"/>
                <a:sym typeface="Arial" panose="020B0604020202020204" pitchFamily="34" charset="0"/>
              </a:rPr>
              <a:t>其他权益工具投资期末余额</a:t>
            </a:r>
            <a:r>
              <a:rPr kumimoji="0" lang="zh-CN" altLang="en-US" sz="1800" b="1" i="0" u="none" strike="noStrike" kern="1200" cap="none" spc="0" normalizeH="0" baseline="0" noProof="0" dirty="0">
                <a:ln>
                  <a:noFill/>
                </a:ln>
                <a:solidFill>
                  <a:schemeClr val="tx1"/>
                </a:solidFill>
                <a:effectLst/>
                <a:uLnTx/>
                <a:uFillTx/>
                <a:latin typeface="Arial" panose="020B0604020202020204" pitchFamily="34" charset="0"/>
                <a:ea typeface="微软雅黑" panose="020B0503020204020204" pitchFamily="34" charset="-122"/>
                <a:cs typeface="Calibri" panose="020F0502020204030204" charset="0"/>
                <a:sym typeface="Arial" panose="020B0604020202020204" pitchFamily="34" charset="0"/>
              </a:rPr>
              <a:t>填写。</a:t>
            </a:r>
          </a:p>
        </p:txBody>
      </p:sp>
      <p:sp>
        <p:nvSpPr>
          <p:cNvPr id="28" name="文本框 27"/>
          <p:cNvSpPr txBox="1"/>
          <p:nvPr/>
        </p:nvSpPr>
        <p:spPr>
          <a:xfrm>
            <a:off x="3338195" y="1122680"/>
            <a:ext cx="5514975" cy="521970"/>
          </a:xfrm>
          <a:prstGeom prst="rect">
            <a:avLst/>
          </a:prstGeom>
          <a:noFill/>
        </p:spPr>
        <p:txBody>
          <a:bodyPr wrap="square" rtlCol="0">
            <a:spAutoFit/>
          </a:bodyPr>
          <a:lstStyle/>
          <a:p>
            <a:pPr algn="ctr"/>
            <a:r>
              <a:rPr lang="zh-CN" sz="2800" b="1" dirty="0">
                <a:solidFill>
                  <a:srgbClr val="4B649F"/>
                </a:solidFill>
              </a:rPr>
              <a:t>投资资产指标（</a:t>
            </a:r>
            <a:r>
              <a:rPr lang="en-US" altLang="zh-CN" sz="2800" b="1" dirty="0">
                <a:solidFill>
                  <a:srgbClr val="4B649F"/>
                </a:solidFill>
              </a:rPr>
              <a:t>4</a:t>
            </a:r>
            <a:r>
              <a:rPr lang="zh-CN" sz="2800" b="1" dirty="0">
                <a:solidFill>
                  <a:srgbClr val="4B649F"/>
                </a:solidFill>
              </a:rPr>
              <a:t>个）</a:t>
            </a:r>
          </a:p>
        </p:txBody>
      </p:sp>
      <p:sp>
        <p:nvSpPr>
          <p:cNvPr id="4" name="灯片编号占位符 3"/>
          <p:cNvSpPr>
            <a:spLocks noGrp="1"/>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t>47</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9" name="图片 17"/>
          <p:cNvPicPr>
            <a:picLocks noChangeAspect="1"/>
          </p:cNvPicPr>
          <p:nvPr/>
        </p:nvPicPr>
        <p:blipFill>
          <a:blip r:embed="rId3"/>
          <a:stretch>
            <a:fillRect/>
          </a:stretch>
        </p:blipFill>
        <p:spPr>
          <a:xfrm>
            <a:off x="8610600" y="0"/>
            <a:ext cx="3581400" cy="1006475"/>
          </a:xfrm>
          <a:prstGeom prst="rect">
            <a:avLst/>
          </a:prstGeom>
          <a:noFill/>
          <a:ln w="9525">
            <a:noFill/>
          </a:ln>
        </p:spPr>
      </p:pic>
      <p:sp>
        <p:nvSpPr>
          <p:cNvPr id="25" name="矩形 24"/>
          <p:cNvSpPr/>
          <p:nvPr/>
        </p:nvSpPr>
        <p:spPr>
          <a:xfrm>
            <a:off x="0" y="6724650"/>
            <a:ext cx="12192000" cy="133350"/>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pic>
        <p:nvPicPr>
          <p:cNvPr id="7" name="图片 6" descr="五经普LOGO透明底（长）"/>
          <p:cNvPicPr>
            <a:picLocks noChangeAspect="1"/>
          </p:cNvPicPr>
          <p:nvPr/>
        </p:nvPicPr>
        <p:blipFill>
          <a:blip r:embed="rId4" cstate="print"/>
          <a:srcRect r="77058"/>
          <a:stretch>
            <a:fillRect/>
          </a:stretch>
        </p:blipFill>
        <p:spPr>
          <a:xfrm>
            <a:off x="-76200" y="-225425"/>
            <a:ext cx="847725" cy="1155065"/>
          </a:xfrm>
          <a:prstGeom prst="rect">
            <a:avLst/>
          </a:prstGeom>
        </p:spPr>
      </p:pic>
      <p:cxnSp>
        <p:nvCxnSpPr>
          <p:cNvPr id="8" name="直接连接符 7"/>
          <p:cNvCxnSpPr/>
          <p:nvPr/>
        </p:nvCxnSpPr>
        <p:spPr>
          <a:xfrm>
            <a:off x="-635" y="1025843"/>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sp>
        <p:nvSpPr>
          <p:cNvPr id="19" name="文本框 18"/>
          <p:cNvSpPr txBox="1"/>
          <p:nvPr/>
        </p:nvSpPr>
        <p:spPr>
          <a:xfrm>
            <a:off x="623570" y="1772622"/>
            <a:ext cx="4643624" cy="398780"/>
          </a:xfrm>
          <a:prstGeom prst="rect">
            <a:avLst/>
          </a:prstGeom>
          <a:solidFill>
            <a:srgbClr val="C00000"/>
          </a:solidFill>
          <a:ln>
            <a:noFill/>
          </a:ln>
        </p:spPr>
        <p:txBody>
          <a:bodyPr wrap="square" rtlCol="0">
            <a:spAutoFit/>
          </a:bodyPr>
          <a:lstStyle/>
          <a:p>
            <a:pPr marR="0" algn="ctr" defTabSz="914400" fontAlgn="auto">
              <a:spcBef>
                <a:spcPts val="0"/>
              </a:spcBef>
              <a:spcAft>
                <a:spcPts val="0"/>
              </a:spcAft>
              <a:buClrTx/>
              <a:buSzTx/>
              <a:buFontTx/>
              <a:buNone/>
              <a:defRPr/>
            </a:pPr>
            <a:r>
              <a:rPr lang="zh-CN" altLang="en-US" sz="2000" dirty="0">
                <a:ln>
                  <a:solidFill>
                    <a:sysClr val="window" lastClr="FFFFFF"/>
                  </a:solidFill>
                </a:ln>
                <a:solidFill>
                  <a:sysClr val="window" lastClr="FFFFFF"/>
                </a:solidFill>
                <a:sym typeface="Wingdings" panose="05000000000000000000" charset="0"/>
              </a:rPr>
              <a:t></a:t>
            </a:r>
            <a:r>
              <a:rPr sz="2000" b="1" dirty="0">
                <a:solidFill>
                  <a:schemeClr val="bg1"/>
                </a:solidFill>
              </a:rPr>
              <a:t>《一般企业财务报表格式》</a:t>
            </a:r>
          </a:p>
        </p:txBody>
      </p:sp>
      <p:sp>
        <p:nvSpPr>
          <p:cNvPr id="20" name="文本框 19"/>
          <p:cNvSpPr txBox="1"/>
          <p:nvPr/>
        </p:nvSpPr>
        <p:spPr>
          <a:xfrm>
            <a:off x="6777538" y="1772622"/>
            <a:ext cx="4643624" cy="398780"/>
          </a:xfrm>
          <a:prstGeom prst="rect">
            <a:avLst/>
          </a:prstGeom>
          <a:solidFill>
            <a:srgbClr val="C00000"/>
          </a:solidFill>
          <a:ln>
            <a:noFill/>
          </a:ln>
        </p:spPr>
        <p:txBody>
          <a:bodyPr wrap="square" rtlCol="0">
            <a:spAutoFit/>
          </a:bodyPr>
          <a:lstStyle/>
          <a:p>
            <a:pPr marR="0" algn="ctr" defTabSz="914400" fontAlgn="auto">
              <a:spcBef>
                <a:spcPts val="0"/>
              </a:spcBef>
              <a:spcAft>
                <a:spcPts val="0"/>
              </a:spcAft>
              <a:buClrTx/>
              <a:buSzTx/>
              <a:buFontTx/>
              <a:buNone/>
              <a:defRPr/>
            </a:pPr>
            <a:r>
              <a:rPr lang="zh-CN" altLang="en-US" sz="2000" dirty="0">
                <a:ln>
                  <a:solidFill>
                    <a:sysClr val="window" lastClr="FFFFFF"/>
                  </a:solidFill>
                </a:ln>
                <a:solidFill>
                  <a:sysClr val="window" lastClr="FFFFFF"/>
                </a:solidFill>
                <a:latin typeface="Arial" panose="020B0604020202020204" pitchFamily="34" charset="0"/>
                <a:ea typeface="微软雅黑" panose="020B0503020204020204" pitchFamily="34" charset="-122"/>
                <a:sym typeface="Wingdings" panose="05000000000000000000" charset="0"/>
              </a:rPr>
              <a:t></a:t>
            </a:r>
            <a:r>
              <a:rPr sz="2000" b="1" dirty="0">
                <a:solidFill>
                  <a:schemeClr val="bg1"/>
                </a:solidFill>
              </a:rPr>
              <a:t>《金融企业财务报表格式》</a:t>
            </a:r>
          </a:p>
        </p:txBody>
      </p:sp>
      <p:sp>
        <p:nvSpPr>
          <p:cNvPr id="29" name="圆角矩形 144"/>
          <p:cNvSpPr/>
          <p:nvPr/>
        </p:nvSpPr>
        <p:spPr>
          <a:xfrm>
            <a:off x="623636" y="1097280"/>
            <a:ext cx="10352974" cy="462915"/>
          </a:xfrm>
          <a:prstGeom prst="roundRect">
            <a:avLst/>
          </a:prstGeom>
          <a:solidFill>
            <a:srgbClr val="256B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sz="2400" b="1" dirty="0">
                <a:solidFill>
                  <a:schemeClr val="bg1"/>
                </a:solidFill>
                <a:latin typeface="微软雅黑" panose="020B0503020204020204" pitchFamily="34" charset="-122"/>
                <a:ea typeface="微软雅黑" panose="020B0503020204020204" pitchFamily="34" charset="-122"/>
                <a:cs typeface="宋体" panose="02010600030101010101" pitchFamily="2" charset="-122"/>
              </a:rPr>
              <a:t>（</a:t>
            </a:r>
            <a:r>
              <a:rPr lang="en-US" altLang="zh-CN" sz="2400" b="1" dirty="0">
                <a:solidFill>
                  <a:schemeClr val="bg1"/>
                </a:solidFill>
                <a:latin typeface="微软雅黑" panose="020B0503020204020204" pitchFamily="34" charset="-122"/>
                <a:ea typeface="微软雅黑" panose="020B0503020204020204" pitchFamily="34" charset="-122"/>
                <a:cs typeface="宋体" panose="02010600030101010101" pitchFamily="2" charset="-122"/>
              </a:rPr>
              <a:t>2</a:t>
            </a:r>
            <a:r>
              <a:rPr lang="zh-CN" altLang="en-US" sz="2400" b="1" dirty="0">
                <a:solidFill>
                  <a:schemeClr val="bg1"/>
                </a:solidFill>
                <a:latin typeface="微软雅黑" panose="020B0503020204020204" pitchFamily="34" charset="-122"/>
                <a:ea typeface="微软雅黑" panose="020B0503020204020204" pitchFamily="34" charset="-122"/>
                <a:cs typeface="宋体" panose="02010600030101010101" pitchFamily="2" charset="-122"/>
              </a:rPr>
              <a:t>）</a:t>
            </a:r>
            <a:r>
              <a:rPr lang="zh-CN" sz="2400" b="1" dirty="0">
                <a:solidFill>
                  <a:schemeClr val="bg1"/>
                </a:solidFill>
                <a:latin typeface="微软雅黑" panose="020B0503020204020204" pitchFamily="34" charset="-122"/>
                <a:ea typeface="微软雅黑" panose="020B0503020204020204" pitchFamily="34" charset="-122"/>
                <a:cs typeface="宋体" panose="02010600030101010101" pitchFamily="2" charset="-122"/>
              </a:rPr>
              <a:t>损益指标（两种格式各</a:t>
            </a:r>
            <a:r>
              <a:rPr lang="en-US" altLang="zh-CN" sz="2400" b="1" dirty="0">
                <a:solidFill>
                  <a:schemeClr val="bg1"/>
                </a:solidFill>
                <a:latin typeface="微软雅黑" panose="020B0503020204020204" pitchFamily="34" charset="-122"/>
                <a:ea typeface="微软雅黑" panose="020B0503020204020204" pitchFamily="34" charset="-122"/>
                <a:cs typeface="宋体" panose="02010600030101010101" pitchFamily="2" charset="-122"/>
              </a:rPr>
              <a:t>17</a:t>
            </a:r>
            <a:r>
              <a:rPr lang="zh-CN" altLang="en-US" sz="2400" b="1" dirty="0">
                <a:solidFill>
                  <a:schemeClr val="bg1"/>
                </a:solidFill>
                <a:latin typeface="微软雅黑" panose="020B0503020204020204" pitchFamily="34" charset="-122"/>
                <a:ea typeface="微软雅黑" panose="020B0503020204020204" pitchFamily="34" charset="-122"/>
                <a:cs typeface="宋体" panose="02010600030101010101" pitchFamily="2" charset="-122"/>
              </a:rPr>
              <a:t>个）</a:t>
            </a:r>
          </a:p>
        </p:txBody>
      </p:sp>
      <p:graphicFrame>
        <p:nvGraphicFramePr>
          <p:cNvPr id="2" name="表格 1"/>
          <p:cNvGraphicFramePr/>
          <p:nvPr>
            <p:custDataLst>
              <p:tags r:id="rId1"/>
            </p:custDataLst>
          </p:nvPr>
        </p:nvGraphicFramePr>
        <p:xfrm>
          <a:off x="623570" y="2277110"/>
          <a:ext cx="4643120" cy="4419600"/>
        </p:xfrm>
        <a:graphic>
          <a:graphicData uri="http://schemas.openxmlformats.org/drawingml/2006/table">
            <a:tbl>
              <a:tblPr firstRow="1" bandRow="1">
                <a:tableStyleId>{5C22544A-7EE6-4342-B048-85BDC9FD1C3A}</a:tableStyleId>
              </a:tblPr>
              <a:tblGrid>
                <a:gridCol w="3180080">
                  <a:extLst>
                    <a:ext uri="{9D8B030D-6E8A-4147-A177-3AD203B41FA5}">
                      <a16:colId xmlns:a16="http://schemas.microsoft.com/office/drawing/2014/main" val="20000"/>
                    </a:ext>
                  </a:extLst>
                </a:gridCol>
                <a:gridCol w="864235">
                  <a:extLst>
                    <a:ext uri="{9D8B030D-6E8A-4147-A177-3AD203B41FA5}">
                      <a16:colId xmlns:a16="http://schemas.microsoft.com/office/drawing/2014/main" val="20001"/>
                    </a:ext>
                  </a:extLst>
                </a:gridCol>
                <a:gridCol w="598805">
                  <a:extLst>
                    <a:ext uri="{9D8B030D-6E8A-4147-A177-3AD203B41FA5}">
                      <a16:colId xmlns:a16="http://schemas.microsoft.com/office/drawing/2014/main" val="20002"/>
                    </a:ext>
                  </a:extLst>
                </a:gridCol>
              </a:tblGrid>
              <a:tr h="241300">
                <a:tc>
                  <a:txBody>
                    <a:bodyPr/>
                    <a:lstStyle/>
                    <a:p>
                      <a:pPr marL="228600" indent="0">
                        <a:buNone/>
                      </a:pPr>
                      <a:r>
                        <a:rPr lang="zh-CN" sz="1200" b="1">
                          <a:solidFill>
                            <a:srgbClr val="000000"/>
                          </a:solidFill>
                          <a:latin typeface="Arial" panose="020B0604020202020204" pitchFamily="34" charset="0"/>
                          <a:ea typeface="宋体" panose="02010600030101010101" pitchFamily="2" charset="-122"/>
                        </a:rPr>
                        <a:t>营业收入</a:t>
                      </a:r>
                      <a:endParaRPr lang="zh-CN" altLang="en-US" sz="1200" b="1">
                        <a:solidFill>
                          <a:srgbClr val="000000"/>
                        </a:solidFill>
                        <a:latin typeface="Arial" panose="020B0604020202020204" pitchFamily="34" charset="0"/>
                        <a:ea typeface="宋体" panose="02010600030101010101" pitchFamily="2" charset="-122"/>
                      </a:endParaRPr>
                    </a:p>
                  </a:txBody>
                  <a:tcPr marL="12700" marR="12700" marT="12700" anchor="ctr">
                    <a:lnL>
                      <a:noFill/>
                    </a:lnL>
                    <a:lnR w="12700" cap="flat" cmpd="sng">
                      <a:solidFill>
                        <a:srgbClr val="000000"/>
                      </a:solidFill>
                      <a:prstDash val="solid"/>
                      <a:headEnd type="none" w="med" len="med"/>
                      <a:tailEnd type="none" w="med" len="med"/>
                    </a:lnR>
                    <a:lnT cap="flat">
                      <a:noFill/>
                    </a:lnT>
                    <a:lnB cap="flat">
                      <a:noFill/>
                    </a:lnB>
                    <a:lnTlToBr>
                      <a:noFill/>
                    </a:lnTlToBr>
                    <a:lnBlToTr>
                      <a:noFill/>
                    </a:lnBlToTr>
                    <a:noFill/>
                  </a:tcPr>
                </a:tc>
                <a:tc>
                  <a:txBody>
                    <a:bodyPr/>
                    <a:lstStyle/>
                    <a:p>
                      <a:pPr indent="0" algn="ctr">
                        <a:buNone/>
                      </a:pPr>
                      <a:r>
                        <a:rPr lang="zh-CN" sz="1200" b="1">
                          <a:solidFill>
                            <a:srgbClr val="000000"/>
                          </a:solidFill>
                          <a:latin typeface="Arial" panose="020B0604020202020204" pitchFamily="34" charset="0"/>
                          <a:ea typeface="宋体" panose="02010600030101010101" pitchFamily="2" charset="-122"/>
                        </a:rPr>
                        <a:t>千元</a:t>
                      </a:r>
                      <a:endParaRPr lang="zh-CN" altLang="en-US" sz="1200" b="1">
                        <a:solidFill>
                          <a:srgbClr val="000000"/>
                        </a:solidFill>
                        <a:latin typeface="Arial" panose="020B0604020202020204" pitchFamily="34" charset="0"/>
                        <a:ea typeface="宋体" panose="02010600030101010101" pitchFamily="2" charset="-122"/>
                      </a:endParaRPr>
                    </a:p>
                  </a:txBody>
                  <a:tcPr marL="12700" marR="12700" marT="1270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cap="flat">
                      <a:noFill/>
                    </a:lnT>
                    <a:lnB cap="flat">
                      <a:noFill/>
                    </a:lnB>
                    <a:lnTlToBr>
                      <a:noFill/>
                    </a:lnTlToBr>
                    <a:lnBlToTr>
                      <a:noFill/>
                    </a:lnBlToTr>
                    <a:noFill/>
                  </a:tcPr>
                </a:tc>
                <a:tc>
                  <a:txBody>
                    <a:bodyPr/>
                    <a:lstStyle/>
                    <a:p>
                      <a:pPr indent="0" algn="ctr">
                        <a:buNone/>
                      </a:pPr>
                      <a:r>
                        <a:rPr lang="en-US" sz="1200" b="1">
                          <a:solidFill>
                            <a:srgbClr val="000000"/>
                          </a:solidFill>
                          <a:latin typeface="宋体" panose="02010600030101010101" pitchFamily="2" charset="-122"/>
                        </a:rPr>
                        <a:t>24</a:t>
                      </a:r>
                      <a:endParaRPr lang="en-US" altLang="en-US" sz="1200" b="1">
                        <a:solidFill>
                          <a:srgbClr val="000000"/>
                        </a:solidFill>
                        <a:latin typeface="宋体" panose="02010600030101010101" pitchFamily="2" charset="-122"/>
                      </a:endParaRPr>
                    </a:p>
                  </a:txBody>
                  <a:tcPr marL="12700" marR="12700" marT="12700" anchor="ctr">
                    <a:lnL w="12700" cap="flat" cmpd="sng">
                      <a:solidFill>
                        <a:srgbClr val="000000"/>
                      </a:solidFill>
                      <a:prstDash val="solid"/>
                      <a:headEnd type="none" w="med" len="med"/>
                      <a:tailEnd type="none" w="med" len="med"/>
                    </a:lnL>
                    <a:lnR>
                      <a:noFill/>
                    </a:lnR>
                    <a:lnT cap="flat">
                      <a:noFill/>
                    </a:lnT>
                    <a:lnB cap="flat">
                      <a:noFill/>
                    </a:lnB>
                    <a:lnTlToBr>
                      <a:noFill/>
                    </a:lnTlToBr>
                    <a:lnBlToTr>
                      <a:noFill/>
                    </a:lnBlToTr>
                    <a:noFill/>
                  </a:tcPr>
                </a:tc>
                <a:extLst>
                  <a:ext uri="{0D108BD9-81ED-4DB2-BD59-A6C34878D82A}">
                    <a16:rowId xmlns:a16="http://schemas.microsoft.com/office/drawing/2014/main" val="10000"/>
                  </a:ext>
                </a:extLst>
              </a:tr>
              <a:tr h="241300">
                <a:tc>
                  <a:txBody>
                    <a:bodyPr/>
                    <a:lstStyle/>
                    <a:p>
                      <a:pPr marL="228600" indent="0">
                        <a:buNone/>
                      </a:pPr>
                      <a:r>
                        <a:rPr lang="zh-CN" sz="1200" b="1">
                          <a:solidFill>
                            <a:srgbClr val="000000"/>
                          </a:solidFill>
                          <a:latin typeface="Arial" panose="020B0604020202020204" pitchFamily="34" charset="0"/>
                          <a:ea typeface="宋体" panose="02010600030101010101" pitchFamily="2" charset="-122"/>
                        </a:rPr>
                        <a:t>营业成本（营业支出）</a:t>
                      </a:r>
                      <a:endParaRPr lang="zh-CN" altLang="en-US" sz="1200" b="1">
                        <a:solidFill>
                          <a:srgbClr val="000000"/>
                        </a:solidFill>
                        <a:latin typeface="Arial" panose="020B0604020202020204" pitchFamily="34" charset="0"/>
                        <a:ea typeface="宋体" panose="02010600030101010101" pitchFamily="2" charset="-122"/>
                      </a:endParaRPr>
                    </a:p>
                  </a:txBody>
                  <a:tcPr marL="12700" marR="12700" marT="12700" anchor="ctr">
                    <a:lnL>
                      <a:noFill/>
                    </a:lnL>
                    <a:lnR w="12700" cap="flat" cmpd="sng">
                      <a:solidFill>
                        <a:srgbClr val="000000"/>
                      </a:solidFill>
                      <a:prstDash val="solid"/>
                      <a:headEnd type="none" w="med" len="med"/>
                      <a:tailEnd type="none" w="med" len="med"/>
                    </a:lnR>
                    <a:lnT cap="flat">
                      <a:noFill/>
                    </a:lnT>
                    <a:lnB cap="flat">
                      <a:noFill/>
                    </a:lnB>
                    <a:lnTlToBr>
                      <a:noFill/>
                    </a:lnTlToBr>
                    <a:lnBlToTr>
                      <a:noFill/>
                    </a:lnBlToTr>
                    <a:noFill/>
                  </a:tcPr>
                </a:tc>
                <a:tc>
                  <a:txBody>
                    <a:bodyPr/>
                    <a:lstStyle/>
                    <a:p>
                      <a:pPr indent="0" algn="ctr">
                        <a:buNone/>
                      </a:pPr>
                      <a:r>
                        <a:rPr lang="zh-CN" sz="1200" b="1">
                          <a:solidFill>
                            <a:srgbClr val="000000"/>
                          </a:solidFill>
                          <a:latin typeface="Arial" panose="020B0604020202020204" pitchFamily="34" charset="0"/>
                          <a:ea typeface="宋体" panose="02010600030101010101" pitchFamily="2" charset="-122"/>
                        </a:rPr>
                        <a:t>千元</a:t>
                      </a:r>
                      <a:endParaRPr lang="zh-CN" altLang="en-US" sz="1200" b="1">
                        <a:solidFill>
                          <a:srgbClr val="000000"/>
                        </a:solidFill>
                        <a:latin typeface="Arial" panose="020B0604020202020204" pitchFamily="34" charset="0"/>
                        <a:ea typeface="宋体" panose="02010600030101010101" pitchFamily="2" charset="-122"/>
                      </a:endParaRPr>
                    </a:p>
                  </a:txBody>
                  <a:tcPr marL="12700" marR="12700" marT="1270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cap="flat">
                      <a:noFill/>
                    </a:lnT>
                    <a:lnB cap="flat">
                      <a:noFill/>
                    </a:lnB>
                    <a:lnTlToBr>
                      <a:noFill/>
                    </a:lnTlToBr>
                    <a:lnBlToTr>
                      <a:noFill/>
                    </a:lnBlToTr>
                    <a:noFill/>
                  </a:tcPr>
                </a:tc>
                <a:tc>
                  <a:txBody>
                    <a:bodyPr/>
                    <a:lstStyle/>
                    <a:p>
                      <a:pPr indent="0" algn="ctr">
                        <a:buNone/>
                      </a:pPr>
                      <a:r>
                        <a:rPr lang="en-US" sz="1200" b="1">
                          <a:solidFill>
                            <a:srgbClr val="000000"/>
                          </a:solidFill>
                          <a:latin typeface="宋体" panose="02010600030101010101" pitchFamily="2" charset="-122"/>
                        </a:rPr>
                        <a:t>25</a:t>
                      </a:r>
                      <a:endParaRPr lang="en-US" altLang="en-US" sz="1200" b="1">
                        <a:solidFill>
                          <a:srgbClr val="000000"/>
                        </a:solidFill>
                        <a:latin typeface="宋体" panose="02010600030101010101" pitchFamily="2" charset="-122"/>
                      </a:endParaRPr>
                    </a:p>
                  </a:txBody>
                  <a:tcPr marL="12700" marR="12700" marT="12700" anchor="ctr">
                    <a:lnL w="12700" cap="flat" cmpd="sng">
                      <a:solidFill>
                        <a:srgbClr val="000000"/>
                      </a:solidFill>
                      <a:prstDash val="solid"/>
                      <a:headEnd type="none" w="med" len="med"/>
                      <a:tailEnd type="none" w="med" len="med"/>
                    </a:lnL>
                    <a:lnR>
                      <a:noFill/>
                    </a:lnR>
                    <a:lnT cap="flat">
                      <a:noFill/>
                    </a:lnT>
                    <a:lnB cap="flat">
                      <a:noFill/>
                    </a:lnB>
                    <a:lnTlToBr>
                      <a:noFill/>
                    </a:lnTlToBr>
                    <a:lnBlToTr>
                      <a:noFill/>
                    </a:lnBlToTr>
                    <a:noFill/>
                  </a:tcPr>
                </a:tc>
                <a:extLst>
                  <a:ext uri="{0D108BD9-81ED-4DB2-BD59-A6C34878D82A}">
                    <a16:rowId xmlns:a16="http://schemas.microsoft.com/office/drawing/2014/main" val="10001"/>
                  </a:ext>
                </a:extLst>
              </a:tr>
              <a:tr h="241300">
                <a:tc>
                  <a:txBody>
                    <a:bodyPr/>
                    <a:lstStyle/>
                    <a:p>
                      <a:pPr marL="228600" indent="0">
                        <a:buNone/>
                      </a:pPr>
                      <a:r>
                        <a:rPr lang="zh-CN" sz="1200" b="1">
                          <a:solidFill>
                            <a:srgbClr val="000000"/>
                          </a:solidFill>
                          <a:latin typeface="Arial" panose="020B0604020202020204" pitchFamily="34" charset="0"/>
                          <a:ea typeface="宋体" panose="02010600030101010101" pitchFamily="2" charset="-122"/>
                        </a:rPr>
                        <a:t>利息收入</a:t>
                      </a:r>
                      <a:endParaRPr lang="zh-CN" altLang="en-US" sz="1200" b="1">
                        <a:solidFill>
                          <a:srgbClr val="000000"/>
                        </a:solidFill>
                        <a:latin typeface="Arial" panose="020B0604020202020204" pitchFamily="34" charset="0"/>
                        <a:ea typeface="宋体" panose="02010600030101010101" pitchFamily="2" charset="-122"/>
                      </a:endParaRPr>
                    </a:p>
                  </a:txBody>
                  <a:tcPr marL="12700" marR="12700" marT="12700" anchor="ctr">
                    <a:lnL>
                      <a:noFill/>
                    </a:lnL>
                    <a:lnR w="12700" cap="flat" cmpd="sng">
                      <a:solidFill>
                        <a:srgbClr val="000000"/>
                      </a:solidFill>
                      <a:prstDash val="solid"/>
                      <a:headEnd type="none" w="med" len="med"/>
                      <a:tailEnd type="none" w="med" len="med"/>
                    </a:lnR>
                    <a:lnT cap="flat">
                      <a:noFill/>
                    </a:lnT>
                    <a:lnB cap="flat">
                      <a:noFill/>
                    </a:lnB>
                    <a:lnTlToBr>
                      <a:noFill/>
                    </a:lnTlToBr>
                    <a:lnBlToTr>
                      <a:noFill/>
                    </a:lnBlToTr>
                    <a:noFill/>
                  </a:tcPr>
                </a:tc>
                <a:tc>
                  <a:txBody>
                    <a:bodyPr/>
                    <a:lstStyle/>
                    <a:p>
                      <a:pPr indent="0" algn="ctr">
                        <a:buNone/>
                      </a:pPr>
                      <a:r>
                        <a:rPr lang="zh-CN" sz="1200" b="1">
                          <a:solidFill>
                            <a:srgbClr val="000000"/>
                          </a:solidFill>
                          <a:latin typeface="Arial" panose="020B0604020202020204" pitchFamily="34" charset="0"/>
                          <a:ea typeface="宋体" panose="02010600030101010101" pitchFamily="2" charset="-122"/>
                        </a:rPr>
                        <a:t>千元</a:t>
                      </a:r>
                      <a:endParaRPr lang="zh-CN" altLang="en-US" sz="1200" b="1">
                        <a:solidFill>
                          <a:srgbClr val="000000"/>
                        </a:solidFill>
                        <a:latin typeface="Arial" panose="020B0604020202020204" pitchFamily="34" charset="0"/>
                        <a:ea typeface="宋体" panose="02010600030101010101" pitchFamily="2" charset="-122"/>
                      </a:endParaRPr>
                    </a:p>
                  </a:txBody>
                  <a:tcPr marL="12700" marR="12700" marT="1270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cap="flat">
                      <a:noFill/>
                    </a:lnT>
                    <a:lnB cap="flat">
                      <a:noFill/>
                    </a:lnB>
                    <a:lnTlToBr>
                      <a:noFill/>
                    </a:lnTlToBr>
                    <a:lnBlToTr>
                      <a:noFill/>
                    </a:lnBlToTr>
                    <a:noFill/>
                  </a:tcPr>
                </a:tc>
                <a:tc>
                  <a:txBody>
                    <a:bodyPr/>
                    <a:lstStyle/>
                    <a:p>
                      <a:pPr indent="0" algn="ctr">
                        <a:buNone/>
                      </a:pPr>
                      <a:r>
                        <a:rPr lang="en-US" sz="1200" b="1">
                          <a:solidFill>
                            <a:srgbClr val="000000"/>
                          </a:solidFill>
                          <a:latin typeface="宋体" panose="02010600030101010101" pitchFamily="2" charset="-122"/>
                        </a:rPr>
                        <a:t>26</a:t>
                      </a:r>
                      <a:endParaRPr lang="en-US" altLang="en-US" sz="1200" b="1">
                        <a:solidFill>
                          <a:srgbClr val="000000"/>
                        </a:solidFill>
                        <a:latin typeface="宋体" panose="02010600030101010101" pitchFamily="2" charset="-122"/>
                      </a:endParaRPr>
                    </a:p>
                  </a:txBody>
                  <a:tcPr marL="12700" marR="12700" marT="12700" anchor="ctr">
                    <a:lnL w="12700" cap="flat" cmpd="sng">
                      <a:solidFill>
                        <a:srgbClr val="000000"/>
                      </a:solidFill>
                      <a:prstDash val="solid"/>
                      <a:headEnd type="none" w="med" len="med"/>
                      <a:tailEnd type="none" w="med" len="med"/>
                    </a:lnL>
                    <a:lnR>
                      <a:noFill/>
                    </a:lnR>
                    <a:lnT cap="flat">
                      <a:noFill/>
                    </a:lnT>
                    <a:lnB cap="flat">
                      <a:noFill/>
                    </a:lnB>
                    <a:lnTlToBr>
                      <a:noFill/>
                    </a:lnTlToBr>
                    <a:lnBlToTr>
                      <a:noFill/>
                    </a:lnBlToTr>
                    <a:noFill/>
                  </a:tcPr>
                </a:tc>
                <a:extLst>
                  <a:ext uri="{0D108BD9-81ED-4DB2-BD59-A6C34878D82A}">
                    <a16:rowId xmlns:a16="http://schemas.microsoft.com/office/drawing/2014/main" val="10002"/>
                  </a:ext>
                </a:extLst>
              </a:tr>
              <a:tr h="241300">
                <a:tc>
                  <a:txBody>
                    <a:bodyPr/>
                    <a:lstStyle/>
                    <a:p>
                      <a:pPr marL="228600" indent="0">
                        <a:buNone/>
                      </a:pPr>
                      <a:r>
                        <a:rPr lang="zh-CN" sz="1200" b="1">
                          <a:solidFill>
                            <a:srgbClr val="000000"/>
                          </a:solidFill>
                          <a:latin typeface="Arial" panose="020B0604020202020204" pitchFamily="34" charset="0"/>
                          <a:ea typeface="宋体" panose="02010600030101010101" pitchFamily="2" charset="-122"/>
                        </a:rPr>
                        <a:t>利息支出</a:t>
                      </a:r>
                      <a:endParaRPr lang="zh-CN" altLang="en-US" sz="1200" b="1">
                        <a:solidFill>
                          <a:srgbClr val="000000"/>
                        </a:solidFill>
                        <a:latin typeface="Arial" panose="020B0604020202020204" pitchFamily="34" charset="0"/>
                        <a:ea typeface="宋体" panose="02010600030101010101" pitchFamily="2" charset="-122"/>
                      </a:endParaRPr>
                    </a:p>
                  </a:txBody>
                  <a:tcPr marL="12700" marR="12700" marT="12700" anchor="ctr">
                    <a:lnL>
                      <a:noFill/>
                    </a:lnL>
                    <a:lnR w="12700" cap="flat" cmpd="sng">
                      <a:solidFill>
                        <a:srgbClr val="000000"/>
                      </a:solidFill>
                      <a:prstDash val="solid"/>
                      <a:headEnd type="none" w="med" len="med"/>
                      <a:tailEnd type="none" w="med" len="med"/>
                    </a:lnR>
                    <a:lnT cap="flat">
                      <a:noFill/>
                    </a:lnT>
                    <a:lnB w="12700" cap="flat">
                      <a:solidFill>
                        <a:schemeClr val="tx1"/>
                      </a:solidFill>
                      <a:prstDash val="solid"/>
                    </a:lnB>
                    <a:lnTlToBr>
                      <a:noFill/>
                    </a:lnTlToBr>
                    <a:lnBlToTr>
                      <a:noFill/>
                    </a:lnBlToTr>
                    <a:noFill/>
                  </a:tcPr>
                </a:tc>
                <a:tc>
                  <a:txBody>
                    <a:bodyPr/>
                    <a:lstStyle/>
                    <a:p>
                      <a:pPr indent="0" algn="ctr">
                        <a:buNone/>
                      </a:pPr>
                      <a:r>
                        <a:rPr lang="zh-CN" sz="1200" b="1">
                          <a:solidFill>
                            <a:srgbClr val="000000"/>
                          </a:solidFill>
                          <a:latin typeface="Arial" panose="020B0604020202020204" pitchFamily="34" charset="0"/>
                          <a:ea typeface="宋体" panose="02010600030101010101" pitchFamily="2" charset="-122"/>
                        </a:rPr>
                        <a:t>千元</a:t>
                      </a:r>
                      <a:endParaRPr lang="zh-CN" altLang="en-US" sz="1200" b="1">
                        <a:solidFill>
                          <a:srgbClr val="000000"/>
                        </a:solidFill>
                        <a:latin typeface="Arial" panose="020B0604020202020204" pitchFamily="34" charset="0"/>
                        <a:ea typeface="宋体" panose="02010600030101010101" pitchFamily="2" charset="-122"/>
                      </a:endParaRPr>
                    </a:p>
                  </a:txBody>
                  <a:tcPr marL="12700" marR="12700" marT="1270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cap="flat">
                      <a:noFill/>
                    </a:lnT>
                    <a:lnB w="12700" cap="flat">
                      <a:solidFill>
                        <a:schemeClr val="tx1"/>
                      </a:solidFill>
                      <a:prstDash val="solid"/>
                    </a:lnB>
                    <a:lnTlToBr>
                      <a:noFill/>
                    </a:lnTlToBr>
                    <a:lnBlToTr>
                      <a:noFill/>
                    </a:lnBlToTr>
                    <a:noFill/>
                  </a:tcPr>
                </a:tc>
                <a:tc>
                  <a:txBody>
                    <a:bodyPr/>
                    <a:lstStyle/>
                    <a:p>
                      <a:pPr indent="0" algn="ctr">
                        <a:buNone/>
                      </a:pPr>
                      <a:r>
                        <a:rPr lang="en-US" sz="1200" b="1">
                          <a:solidFill>
                            <a:srgbClr val="000000"/>
                          </a:solidFill>
                          <a:latin typeface="宋体" panose="02010600030101010101" pitchFamily="2" charset="-122"/>
                        </a:rPr>
                        <a:t>27</a:t>
                      </a:r>
                      <a:endParaRPr lang="en-US" altLang="en-US" sz="1200" b="1">
                        <a:solidFill>
                          <a:srgbClr val="000000"/>
                        </a:solidFill>
                        <a:latin typeface="宋体" panose="02010600030101010101" pitchFamily="2" charset="-122"/>
                      </a:endParaRPr>
                    </a:p>
                  </a:txBody>
                  <a:tcPr marL="12700" marR="12700" marT="12700" anchor="ctr">
                    <a:lnL w="12700" cap="flat" cmpd="sng">
                      <a:solidFill>
                        <a:srgbClr val="000000"/>
                      </a:solidFill>
                      <a:prstDash val="solid"/>
                      <a:headEnd type="none" w="med" len="med"/>
                      <a:tailEnd type="none" w="med" len="med"/>
                    </a:lnL>
                    <a:lnR>
                      <a:noFill/>
                    </a:lnR>
                    <a:lnT cap="flat">
                      <a:noFill/>
                    </a:lnT>
                    <a:lnB w="12700" cap="flat">
                      <a:solidFill>
                        <a:schemeClr val="tx1"/>
                      </a:solidFill>
                      <a:prstDash val="solid"/>
                    </a:lnB>
                    <a:lnTlToBr>
                      <a:noFill/>
                    </a:lnTlToBr>
                    <a:lnBlToTr>
                      <a:noFill/>
                    </a:lnBlToTr>
                    <a:noFill/>
                  </a:tcPr>
                </a:tc>
                <a:extLst>
                  <a:ext uri="{0D108BD9-81ED-4DB2-BD59-A6C34878D82A}">
                    <a16:rowId xmlns:a16="http://schemas.microsoft.com/office/drawing/2014/main" val="10003"/>
                  </a:ext>
                </a:extLst>
              </a:tr>
              <a:tr h="241300">
                <a:tc>
                  <a:txBody>
                    <a:bodyPr/>
                    <a:lstStyle/>
                    <a:p>
                      <a:pPr marL="228600" indent="0">
                        <a:buNone/>
                      </a:pPr>
                      <a:r>
                        <a:rPr lang="zh-CN" sz="1200" b="1">
                          <a:solidFill>
                            <a:srgbClr val="000000"/>
                          </a:solidFill>
                          <a:latin typeface="Arial" panose="020B0604020202020204" pitchFamily="34" charset="0"/>
                          <a:ea typeface="宋体" panose="02010600030101010101" pitchFamily="2" charset="-122"/>
                        </a:rPr>
                        <a:t>税金及附加</a:t>
                      </a:r>
                      <a:endParaRPr lang="zh-CN" altLang="en-US" sz="1200" b="1">
                        <a:solidFill>
                          <a:srgbClr val="000000"/>
                        </a:solidFill>
                        <a:latin typeface="Arial" panose="020B0604020202020204" pitchFamily="34" charset="0"/>
                        <a:ea typeface="宋体" panose="02010600030101010101" pitchFamily="2" charset="-122"/>
                      </a:endParaRPr>
                    </a:p>
                  </a:txBody>
                  <a:tcPr marL="12700" marR="12700" marT="12700" anchor="ctr">
                    <a:lnL>
                      <a:noFill/>
                    </a:lnL>
                    <a:lnR w="12700" cap="flat" cmpd="sng">
                      <a:solidFill>
                        <a:srgbClr val="000000"/>
                      </a:solidFill>
                      <a:prstDash val="solid"/>
                      <a:headEnd type="none" w="med" len="med"/>
                      <a:tailEnd type="none" w="med" len="med"/>
                    </a:lnR>
                    <a:lnT w="12700" cap="flat">
                      <a:solidFill>
                        <a:schemeClr val="tx1"/>
                      </a:solidFill>
                      <a:prstDash val="solid"/>
                    </a:lnT>
                    <a:lnB cap="flat">
                      <a:noFill/>
                    </a:lnB>
                    <a:lnTlToBr>
                      <a:noFill/>
                    </a:lnTlToBr>
                    <a:lnBlToTr>
                      <a:noFill/>
                    </a:lnBlToTr>
                    <a:noFill/>
                  </a:tcPr>
                </a:tc>
                <a:tc>
                  <a:txBody>
                    <a:bodyPr/>
                    <a:lstStyle/>
                    <a:p>
                      <a:pPr indent="0" algn="ctr">
                        <a:buNone/>
                      </a:pPr>
                      <a:r>
                        <a:rPr lang="zh-CN" sz="1200" b="1">
                          <a:solidFill>
                            <a:srgbClr val="000000"/>
                          </a:solidFill>
                          <a:latin typeface="Arial" panose="020B0604020202020204" pitchFamily="34" charset="0"/>
                          <a:ea typeface="宋体" panose="02010600030101010101" pitchFamily="2" charset="-122"/>
                        </a:rPr>
                        <a:t>千元</a:t>
                      </a:r>
                      <a:endParaRPr lang="zh-CN" altLang="en-US" sz="1200" b="1">
                        <a:solidFill>
                          <a:srgbClr val="000000"/>
                        </a:solidFill>
                        <a:latin typeface="Arial" panose="020B0604020202020204" pitchFamily="34" charset="0"/>
                        <a:ea typeface="宋体" panose="02010600030101010101" pitchFamily="2" charset="-122"/>
                      </a:endParaRPr>
                    </a:p>
                  </a:txBody>
                  <a:tcPr marL="12700" marR="12700" marT="1270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a:solidFill>
                        <a:schemeClr val="tx1"/>
                      </a:solidFill>
                      <a:prstDash val="solid"/>
                    </a:lnT>
                    <a:lnB cap="flat">
                      <a:noFill/>
                    </a:lnB>
                    <a:lnTlToBr>
                      <a:noFill/>
                    </a:lnTlToBr>
                    <a:lnBlToTr>
                      <a:noFill/>
                    </a:lnBlToTr>
                    <a:noFill/>
                  </a:tcPr>
                </a:tc>
                <a:tc>
                  <a:txBody>
                    <a:bodyPr/>
                    <a:lstStyle/>
                    <a:p>
                      <a:pPr indent="0" algn="ctr">
                        <a:buNone/>
                      </a:pPr>
                      <a:r>
                        <a:rPr lang="en-US" sz="1200" b="1">
                          <a:solidFill>
                            <a:srgbClr val="000000"/>
                          </a:solidFill>
                          <a:latin typeface="宋体" panose="02010600030101010101" pitchFamily="2" charset="-122"/>
                        </a:rPr>
                        <a:t>30</a:t>
                      </a:r>
                      <a:endParaRPr lang="en-US" altLang="en-US" sz="1200" b="1">
                        <a:solidFill>
                          <a:srgbClr val="000000"/>
                        </a:solidFill>
                        <a:latin typeface="宋体" panose="02010600030101010101" pitchFamily="2" charset="-122"/>
                      </a:endParaRPr>
                    </a:p>
                  </a:txBody>
                  <a:tcPr marL="12700" marR="12700" marT="12700" anchor="ctr">
                    <a:lnL w="12700" cap="flat" cmpd="sng">
                      <a:solidFill>
                        <a:srgbClr val="000000"/>
                      </a:solidFill>
                      <a:prstDash val="solid"/>
                      <a:headEnd type="none" w="med" len="med"/>
                      <a:tailEnd type="none" w="med" len="med"/>
                    </a:lnL>
                    <a:lnR>
                      <a:noFill/>
                    </a:lnR>
                    <a:lnT w="12700" cap="flat">
                      <a:solidFill>
                        <a:schemeClr val="tx1"/>
                      </a:solidFill>
                      <a:prstDash val="solid"/>
                    </a:lnT>
                    <a:lnB cap="flat">
                      <a:noFill/>
                    </a:lnB>
                    <a:lnTlToBr>
                      <a:noFill/>
                    </a:lnTlToBr>
                    <a:lnBlToTr>
                      <a:noFill/>
                    </a:lnBlToTr>
                    <a:noFill/>
                  </a:tcPr>
                </a:tc>
                <a:extLst>
                  <a:ext uri="{0D108BD9-81ED-4DB2-BD59-A6C34878D82A}">
                    <a16:rowId xmlns:a16="http://schemas.microsoft.com/office/drawing/2014/main" val="10004"/>
                  </a:ext>
                </a:extLst>
              </a:tr>
              <a:tr h="241300">
                <a:tc>
                  <a:txBody>
                    <a:bodyPr/>
                    <a:lstStyle/>
                    <a:p>
                      <a:pPr marL="228600" indent="0">
                        <a:buNone/>
                      </a:pPr>
                      <a:r>
                        <a:rPr lang="zh-CN" sz="1200" b="1">
                          <a:solidFill>
                            <a:schemeClr val="tx1"/>
                          </a:solidFill>
                          <a:latin typeface="Arial" panose="020B0604020202020204" pitchFamily="34" charset="0"/>
                          <a:ea typeface="宋体" panose="02010600030101010101" pitchFamily="2" charset="-122"/>
                        </a:rPr>
                        <a:t>销售费用*</a:t>
                      </a:r>
                      <a:endParaRPr lang="zh-CN" altLang="en-US" sz="1200" b="1">
                        <a:solidFill>
                          <a:schemeClr val="tx1"/>
                        </a:solidFill>
                        <a:latin typeface="Arial" panose="020B0604020202020204" pitchFamily="34" charset="0"/>
                        <a:ea typeface="宋体" panose="02010600030101010101" pitchFamily="2" charset="-122"/>
                      </a:endParaRPr>
                    </a:p>
                  </a:txBody>
                  <a:tcPr marL="12700" marR="12700" marT="12700" anchor="ctr">
                    <a:lnL>
                      <a:noFill/>
                    </a:lnL>
                    <a:lnR w="12700" cap="flat" cmpd="sng">
                      <a:solidFill>
                        <a:srgbClr val="000000"/>
                      </a:solidFill>
                      <a:prstDash val="solid"/>
                      <a:headEnd type="none" w="med" len="med"/>
                      <a:tailEnd type="none" w="med" len="med"/>
                    </a:lnR>
                    <a:lnT cap="flat">
                      <a:noFill/>
                    </a:lnT>
                    <a:lnB cap="flat">
                      <a:noFill/>
                    </a:lnB>
                    <a:lnTlToBr>
                      <a:noFill/>
                    </a:lnTlToBr>
                    <a:lnBlToTr>
                      <a:noFill/>
                    </a:lnBlToTr>
                    <a:solidFill>
                      <a:schemeClr val="accent5">
                        <a:lumMod val="60000"/>
                        <a:lumOff val="40000"/>
                      </a:schemeClr>
                    </a:solidFill>
                  </a:tcPr>
                </a:tc>
                <a:tc>
                  <a:txBody>
                    <a:bodyPr/>
                    <a:lstStyle/>
                    <a:p>
                      <a:pPr indent="0" algn="ctr">
                        <a:buNone/>
                      </a:pPr>
                      <a:r>
                        <a:rPr lang="zh-CN" sz="1200" b="1">
                          <a:solidFill>
                            <a:srgbClr val="000000"/>
                          </a:solidFill>
                          <a:latin typeface="Arial" panose="020B0604020202020204" pitchFamily="34" charset="0"/>
                          <a:ea typeface="宋体" panose="02010600030101010101" pitchFamily="2" charset="-122"/>
                        </a:rPr>
                        <a:t>千元</a:t>
                      </a:r>
                      <a:endParaRPr lang="zh-CN" altLang="en-US" sz="1200" b="1">
                        <a:solidFill>
                          <a:srgbClr val="000000"/>
                        </a:solidFill>
                        <a:latin typeface="Arial" panose="020B0604020202020204" pitchFamily="34" charset="0"/>
                        <a:ea typeface="宋体" panose="02010600030101010101" pitchFamily="2" charset="-122"/>
                      </a:endParaRPr>
                    </a:p>
                  </a:txBody>
                  <a:tcPr marL="12700" marR="12700" marT="1270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cap="flat">
                      <a:noFill/>
                    </a:lnT>
                    <a:lnB cap="flat">
                      <a:noFill/>
                    </a:lnB>
                    <a:lnTlToBr>
                      <a:noFill/>
                    </a:lnTlToBr>
                    <a:lnBlToTr>
                      <a:noFill/>
                    </a:lnBlToTr>
                    <a:noFill/>
                  </a:tcPr>
                </a:tc>
                <a:tc>
                  <a:txBody>
                    <a:bodyPr/>
                    <a:lstStyle/>
                    <a:p>
                      <a:pPr indent="0" algn="ctr">
                        <a:buNone/>
                      </a:pPr>
                      <a:r>
                        <a:rPr lang="en-US" sz="1200" b="1">
                          <a:solidFill>
                            <a:srgbClr val="000000"/>
                          </a:solidFill>
                          <a:latin typeface="宋体" panose="02010600030101010101" pitchFamily="2" charset="-122"/>
                        </a:rPr>
                        <a:t>32</a:t>
                      </a:r>
                      <a:endParaRPr lang="en-US" altLang="en-US" sz="1200" b="1">
                        <a:solidFill>
                          <a:srgbClr val="000000"/>
                        </a:solidFill>
                        <a:latin typeface="宋体" panose="02010600030101010101" pitchFamily="2" charset="-122"/>
                      </a:endParaRPr>
                    </a:p>
                  </a:txBody>
                  <a:tcPr marL="12700" marR="12700" marT="12700" anchor="ctr">
                    <a:lnL w="12700" cap="flat" cmpd="sng">
                      <a:solidFill>
                        <a:srgbClr val="000000"/>
                      </a:solidFill>
                      <a:prstDash val="solid"/>
                      <a:headEnd type="none" w="med" len="med"/>
                      <a:tailEnd type="none" w="med" len="med"/>
                    </a:lnL>
                    <a:lnR>
                      <a:noFill/>
                    </a:lnR>
                    <a:lnT cap="flat">
                      <a:noFill/>
                    </a:lnT>
                    <a:lnB cap="flat">
                      <a:noFill/>
                    </a:lnB>
                    <a:lnTlToBr>
                      <a:noFill/>
                    </a:lnTlToBr>
                    <a:lnBlToTr>
                      <a:noFill/>
                    </a:lnBlToTr>
                    <a:noFill/>
                  </a:tcPr>
                </a:tc>
                <a:extLst>
                  <a:ext uri="{0D108BD9-81ED-4DB2-BD59-A6C34878D82A}">
                    <a16:rowId xmlns:a16="http://schemas.microsoft.com/office/drawing/2014/main" val="10005"/>
                  </a:ext>
                </a:extLst>
              </a:tr>
              <a:tr h="241300">
                <a:tc>
                  <a:txBody>
                    <a:bodyPr/>
                    <a:lstStyle/>
                    <a:p>
                      <a:pPr marL="228600" indent="0">
                        <a:buNone/>
                      </a:pPr>
                      <a:r>
                        <a:rPr lang="zh-CN" sz="1200" b="1">
                          <a:solidFill>
                            <a:schemeClr val="tx1"/>
                          </a:solidFill>
                          <a:latin typeface="Arial" panose="020B0604020202020204" pitchFamily="34" charset="0"/>
                          <a:ea typeface="宋体" panose="02010600030101010101" pitchFamily="2" charset="-122"/>
                        </a:rPr>
                        <a:t>管理费用*</a:t>
                      </a:r>
                      <a:endParaRPr lang="zh-CN" altLang="en-US" sz="1200" b="1">
                        <a:solidFill>
                          <a:schemeClr val="tx1"/>
                        </a:solidFill>
                        <a:latin typeface="Arial" panose="020B0604020202020204" pitchFamily="34" charset="0"/>
                        <a:ea typeface="宋体" panose="02010600030101010101" pitchFamily="2" charset="-122"/>
                      </a:endParaRPr>
                    </a:p>
                  </a:txBody>
                  <a:tcPr marL="12700" marR="12700" marT="12700" anchor="ctr">
                    <a:lnL>
                      <a:noFill/>
                    </a:lnL>
                    <a:lnR w="12700" cap="flat" cmpd="sng">
                      <a:solidFill>
                        <a:srgbClr val="000000"/>
                      </a:solidFill>
                      <a:prstDash val="solid"/>
                      <a:headEnd type="none" w="med" len="med"/>
                      <a:tailEnd type="none" w="med" len="med"/>
                    </a:lnR>
                    <a:lnT cap="flat">
                      <a:noFill/>
                    </a:lnT>
                    <a:lnB cap="flat">
                      <a:noFill/>
                    </a:lnB>
                    <a:lnTlToBr>
                      <a:noFill/>
                    </a:lnTlToBr>
                    <a:lnBlToTr>
                      <a:noFill/>
                    </a:lnBlToTr>
                    <a:solidFill>
                      <a:schemeClr val="accent5">
                        <a:lumMod val="60000"/>
                        <a:lumOff val="40000"/>
                      </a:schemeClr>
                    </a:solidFill>
                  </a:tcPr>
                </a:tc>
                <a:tc>
                  <a:txBody>
                    <a:bodyPr/>
                    <a:lstStyle/>
                    <a:p>
                      <a:pPr indent="0" algn="ctr">
                        <a:buNone/>
                      </a:pPr>
                      <a:r>
                        <a:rPr lang="zh-CN" sz="1200" b="1">
                          <a:solidFill>
                            <a:srgbClr val="000000"/>
                          </a:solidFill>
                          <a:latin typeface="Arial" panose="020B0604020202020204" pitchFamily="34" charset="0"/>
                          <a:ea typeface="宋体" panose="02010600030101010101" pitchFamily="2" charset="-122"/>
                        </a:rPr>
                        <a:t>千元</a:t>
                      </a:r>
                      <a:endParaRPr lang="zh-CN" altLang="en-US" sz="1200" b="1">
                        <a:solidFill>
                          <a:srgbClr val="000000"/>
                        </a:solidFill>
                        <a:latin typeface="Arial" panose="020B0604020202020204" pitchFamily="34" charset="0"/>
                        <a:ea typeface="宋体" panose="02010600030101010101" pitchFamily="2" charset="-122"/>
                      </a:endParaRPr>
                    </a:p>
                  </a:txBody>
                  <a:tcPr marL="12700" marR="12700" marT="1270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cap="flat">
                      <a:noFill/>
                    </a:lnT>
                    <a:lnB cap="flat">
                      <a:noFill/>
                    </a:lnB>
                    <a:lnTlToBr>
                      <a:noFill/>
                    </a:lnTlToBr>
                    <a:lnBlToTr>
                      <a:noFill/>
                    </a:lnBlToTr>
                    <a:noFill/>
                  </a:tcPr>
                </a:tc>
                <a:tc>
                  <a:txBody>
                    <a:bodyPr/>
                    <a:lstStyle/>
                    <a:p>
                      <a:pPr indent="0" algn="ctr">
                        <a:buNone/>
                      </a:pPr>
                      <a:r>
                        <a:rPr lang="en-US" sz="1200" b="1">
                          <a:solidFill>
                            <a:srgbClr val="000000"/>
                          </a:solidFill>
                          <a:latin typeface="宋体" panose="02010600030101010101" pitchFamily="2" charset="-122"/>
                        </a:rPr>
                        <a:t>33</a:t>
                      </a:r>
                      <a:endParaRPr lang="en-US" altLang="en-US" sz="1200" b="1">
                        <a:solidFill>
                          <a:srgbClr val="000000"/>
                        </a:solidFill>
                        <a:latin typeface="宋体" panose="02010600030101010101" pitchFamily="2" charset="-122"/>
                      </a:endParaRPr>
                    </a:p>
                  </a:txBody>
                  <a:tcPr marL="12700" marR="12700" marT="12700" anchor="ctr">
                    <a:lnL w="12700" cap="flat" cmpd="sng">
                      <a:solidFill>
                        <a:srgbClr val="000000"/>
                      </a:solidFill>
                      <a:prstDash val="solid"/>
                      <a:headEnd type="none" w="med" len="med"/>
                      <a:tailEnd type="none" w="med" len="med"/>
                    </a:lnL>
                    <a:lnR>
                      <a:noFill/>
                    </a:lnR>
                    <a:lnT cap="flat">
                      <a:noFill/>
                    </a:lnT>
                    <a:lnB cap="flat">
                      <a:noFill/>
                    </a:lnB>
                    <a:lnTlToBr>
                      <a:noFill/>
                    </a:lnTlToBr>
                    <a:lnBlToTr>
                      <a:noFill/>
                    </a:lnBlToTr>
                    <a:noFill/>
                  </a:tcPr>
                </a:tc>
                <a:extLst>
                  <a:ext uri="{0D108BD9-81ED-4DB2-BD59-A6C34878D82A}">
                    <a16:rowId xmlns:a16="http://schemas.microsoft.com/office/drawing/2014/main" val="10006"/>
                  </a:ext>
                </a:extLst>
              </a:tr>
              <a:tr h="241300">
                <a:tc>
                  <a:txBody>
                    <a:bodyPr/>
                    <a:lstStyle/>
                    <a:p>
                      <a:pPr marL="228600" indent="0">
                        <a:buNone/>
                      </a:pPr>
                      <a:r>
                        <a:rPr lang="zh-CN" sz="1200" b="1">
                          <a:solidFill>
                            <a:schemeClr val="tx1"/>
                          </a:solidFill>
                          <a:latin typeface="Arial" panose="020B0604020202020204" pitchFamily="34" charset="0"/>
                          <a:ea typeface="宋体" panose="02010600030101010101" pitchFamily="2" charset="-122"/>
                        </a:rPr>
                        <a:t>研发费用*</a:t>
                      </a:r>
                      <a:endParaRPr lang="zh-CN" altLang="en-US" sz="1200" b="1">
                        <a:solidFill>
                          <a:schemeClr val="tx1"/>
                        </a:solidFill>
                        <a:latin typeface="Arial" panose="020B0604020202020204" pitchFamily="34" charset="0"/>
                        <a:ea typeface="宋体" panose="02010600030101010101" pitchFamily="2" charset="-122"/>
                      </a:endParaRPr>
                    </a:p>
                  </a:txBody>
                  <a:tcPr marL="12700" marR="12700" marT="12700" anchor="ctr">
                    <a:lnL>
                      <a:noFill/>
                    </a:lnL>
                    <a:lnR w="12700" cap="flat" cmpd="sng">
                      <a:solidFill>
                        <a:srgbClr val="000000"/>
                      </a:solidFill>
                      <a:prstDash val="solid"/>
                      <a:headEnd type="none" w="med" len="med"/>
                      <a:tailEnd type="none" w="med" len="med"/>
                    </a:lnR>
                    <a:lnT cap="flat">
                      <a:noFill/>
                    </a:lnT>
                    <a:lnB cap="flat">
                      <a:noFill/>
                    </a:lnB>
                    <a:lnTlToBr>
                      <a:noFill/>
                    </a:lnTlToBr>
                    <a:lnBlToTr>
                      <a:noFill/>
                    </a:lnBlToTr>
                    <a:solidFill>
                      <a:schemeClr val="accent5">
                        <a:lumMod val="60000"/>
                        <a:lumOff val="40000"/>
                      </a:schemeClr>
                    </a:solidFill>
                  </a:tcPr>
                </a:tc>
                <a:tc>
                  <a:txBody>
                    <a:bodyPr/>
                    <a:lstStyle/>
                    <a:p>
                      <a:pPr indent="0" algn="ctr">
                        <a:buNone/>
                      </a:pPr>
                      <a:r>
                        <a:rPr lang="zh-CN" sz="1200" b="1">
                          <a:solidFill>
                            <a:srgbClr val="000000"/>
                          </a:solidFill>
                          <a:latin typeface="Arial" panose="020B0604020202020204" pitchFamily="34" charset="0"/>
                          <a:ea typeface="宋体" panose="02010600030101010101" pitchFamily="2" charset="-122"/>
                        </a:rPr>
                        <a:t>千元</a:t>
                      </a:r>
                      <a:endParaRPr lang="zh-CN" altLang="en-US" sz="1200" b="1">
                        <a:solidFill>
                          <a:srgbClr val="000000"/>
                        </a:solidFill>
                        <a:latin typeface="Arial" panose="020B0604020202020204" pitchFamily="34" charset="0"/>
                        <a:ea typeface="宋体" panose="02010600030101010101" pitchFamily="2" charset="-122"/>
                      </a:endParaRPr>
                    </a:p>
                  </a:txBody>
                  <a:tcPr marL="12700" marR="12700" marT="1270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cap="flat">
                      <a:noFill/>
                    </a:lnT>
                    <a:lnB cap="flat">
                      <a:noFill/>
                    </a:lnB>
                    <a:lnTlToBr>
                      <a:noFill/>
                    </a:lnTlToBr>
                    <a:lnBlToTr>
                      <a:noFill/>
                    </a:lnBlToTr>
                    <a:noFill/>
                  </a:tcPr>
                </a:tc>
                <a:tc>
                  <a:txBody>
                    <a:bodyPr/>
                    <a:lstStyle/>
                    <a:p>
                      <a:pPr indent="0" algn="ctr">
                        <a:buNone/>
                      </a:pPr>
                      <a:r>
                        <a:rPr lang="en-US" sz="1200" b="1">
                          <a:solidFill>
                            <a:srgbClr val="000000"/>
                          </a:solidFill>
                          <a:latin typeface="宋体" panose="02010600030101010101" pitchFamily="2" charset="-122"/>
                        </a:rPr>
                        <a:t>34</a:t>
                      </a:r>
                      <a:endParaRPr lang="en-US" altLang="en-US" sz="1200" b="1">
                        <a:solidFill>
                          <a:srgbClr val="000000"/>
                        </a:solidFill>
                        <a:latin typeface="宋体" panose="02010600030101010101" pitchFamily="2" charset="-122"/>
                      </a:endParaRPr>
                    </a:p>
                  </a:txBody>
                  <a:tcPr marL="12700" marR="12700" marT="12700" anchor="ctr">
                    <a:lnL w="12700" cap="flat" cmpd="sng">
                      <a:solidFill>
                        <a:srgbClr val="000000"/>
                      </a:solidFill>
                      <a:prstDash val="solid"/>
                      <a:headEnd type="none" w="med" len="med"/>
                      <a:tailEnd type="none" w="med" len="med"/>
                    </a:lnL>
                    <a:lnR>
                      <a:noFill/>
                    </a:lnR>
                    <a:lnT cap="flat">
                      <a:noFill/>
                    </a:lnT>
                    <a:lnB cap="flat">
                      <a:noFill/>
                    </a:lnB>
                    <a:lnTlToBr>
                      <a:noFill/>
                    </a:lnTlToBr>
                    <a:lnBlToTr>
                      <a:noFill/>
                    </a:lnBlToTr>
                    <a:noFill/>
                  </a:tcPr>
                </a:tc>
                <a:extLst>
                  <a:ext uri="{0D108BD9-81ED-4DB2-BD59-A6C34878D82A}">
                    <a16:rowId xmlns:a16="http://schemas.microsoft.com/office/drawing/2014/main" val="10007"/>
                  </a:ext>
                </a:extLst>
              </a:tr>
              <a:tr h="245110">
                <a:tc>
                  <a:txBody>
                    <a:bodyPr/>
                    <a:lstStyle/>
                    <a:p>
                      <a:pPr marL="228600" indent="0">
                        <a:buNone/>
                      </a:pPr>
                      <a:r>
                        <a:rPr lang="zh-CN" sz="1200" b="1">
                          <a:solidFill>
                            <a:schemeClr val="tx1"/>
                          </a:solidFill>
                          <a:latin typeface="Arial" panose="020B0604020202020204" pitchFamily="34" charset="0"/>
                          <a:ea typeface="宋体" panose="02010600030101010101" pitchFamily="2" charset="-122"/>
                        </a:rPr>
                        <a:t>财务费用*</a:t>
                      </a:r>
                      <a:endParaRPr lang="zh-CN" altLang="en-US" sz="1200" b="1">
                        <a:solidFill>
                          <a:schemeClr val="tx1"/>
                        </a:solidFill>
                        <a:latin typeface="Arial" panose="020B0604020202020204" pitchFamily="34" charset="0"/>
                        <a:ea typeface="宋体" panose="02010600030101010101" pitchFamily="2" charset="-122"/>
                      </a:endParaRPr>
                    </a:p>
                  </a:txBody>
                  <a:tcPr marL="12700" marR="12700" marT="12700" anchor="ctr">
                    <a:lnL>
                      <a:noFill/>
                    </a:lnL>
                    <a:lnR w="12700" cap="flat" cmpd="sng">
                      <a:solidFill>
                        <a:srgbClr val="000000"/>
                      </a:solidFill>
                      <a:prstDash val="solid"/>
                      <a:headEnd type="none" w="med" len="med"/>
                      <a:tailEnd type="none" w="med" len="med"/>
                    </a:lnR>
                    <a:lnT cap="flat">
                      <a:noFill/>
                    </a:lnT>
                    <a:lnB w="12700" cap="flat">
                      <a:solidFill>
                        <a:schemeClr val="tx1"/>
                      </a:solidFill>
                      <a:prstDash val="solid"/>
                    </a:lnB>
                    <a:lnTlToBr>
                      <a:noFill/>
                    </a:lnTlToBr>
                    <a:lnBlToTr>
                      <a:noFill/>
                    </a:lnBlToTr>
                    <a:solidFill>
                      <a:schemeClr val="accent5">
                        <a:lumMod val="60000"/>
                        <a:lumOff val="40000"/>
                      </a:schemeClr>
                    </a:solidFill>
                  </a:tcPr>
                </a:tc>
                <a:tc>
                  <a:txBody>
                    <a:bodyPr/>
                    <a:lstStyle/>
                    <a:p>
                      <a:pPr indent="0" algn="ctr">
                        <a:buNone/>
                      </a:pPr>
                      <a:r>
                        <a:rPr lang="zh-CN" sz="1200" b="1">
                          <a:solidFill>
                            <a:srgbClr val="000000"/>
                          </a:solidFill>
                          <a:latin typeface="Arial" panose="020B0604020202020204" pitchFamily="34" charset="0"/>
                          <a:ea typeface="宋体" panose="02010600030101010101" pitchFamily="2" charset="-122"/>
                        </a:rPr>
                        <a:t>千元</a:t>
                      </a:r>
                      <a:endParaRPr lang="zh-CN" altLang="en-US" sz="1200" b="1">
                        <a:solidFill>
                          <a:srgbClr val="000000"/>
                        </a:solidFill>
                        <a:latin typeface="Arial" panose="020B0604020202020204" pitchFamily="34" charset="0"/>
                        <a:ea typeface="宋体" panose="02010600030101010101" pitchFamily="2" charset="-122"/>
                      </a:endParaRPr>
                    </a:p>
                  </a:txBody>
                  <a:tcPr marL="12700" marR="12700" marT="1270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cap="flat">
                      <a:noFill/>
                    </a:lnT>
                    <a:lnB w="12700" cap="flat">
                      <a:solidFill>
                        <a:schemeClr val="tx1"/>
                      </a:solidFill>
                      <a:prstDash val="solid"/>
                    </a:lnB>
                    <a:lnTlToBr>
                      <a:noFill/>
                    </a:lnTlToBr>
                    <a:lnBlToTr>
                      <a:noFill/>
                    </a:lnBlToTr>
                    <a:noFill/>
                  </a:tcPr>
                </a:tc>
                <a:tc>
                  <a:txBody>
                    <a:bodyPr/>
                    <a:lstStyle/>
                    <a:p>
                      <a:pPr indent="0" algn="ctr">
                        <a:buNone/>
                      </a:pPr>
                      <a:r>
                        <a:rPr lang="en-US" sz="1200" b="1">
                          <a:solidFill>
                            <a:srgbClr val="000000"/>
                          </a:solidFill>
                          <a:latin typeface="宋体" panose="02010600030101010101" pitchFamily="2" charset="-122"/>
                        </a:rPr>
                        <a:t>35</a:t>
                      </a:r>
                      <a:endParaRPr lang="en-US" altLang="en-US" sz="1200" b="1">
                        <a:solidFill>
                          <a:srgbClr val="000000"/>
                        </a:solidFill>
                        <a:latin typeface="宋体" panose="02010600030101010101" pitchFamily="2" charset="-122"/>
                      </a:endParaRPr>
                    </a:p>
                  </a:txBody>
                  <a:tcPr marL="12700" marR="12700" marT="12700" anchor="ctr">
                    <a:lnL w="12700" cap="flat" cmpd="sng">
                      <a:solidFill>
                        <a:srgbClr val="000000"/>
                      </a:solidFill>
                      <a:prstDash val="solid"/>
                      <a:headEnd type="none" w="med" len="med"/>
                      <a:tailEnd type="none" w="med" len="med"/>
                    </a:lnL>
                    <a:lnR>
                      <a:noFill/>
                    </a:lnR>
                    <a:lnT cap="flat">
                      <a:noFill/>
                    </a:lnT>
                    <a:lnB w="12700" cap="flat">
                      <a:solidFill>
                        <a:schemeClr val="tx1"/>
                      </a:solidFill>
                      <a:prstDash val="solid"/>
                    </a:lnB>
                    <a:lnTlToBr>
                      <a:noFill/>
                    </a:lnTlToBr>
                    <a:lnBlToTr>
                      <a:noFill/>
                    </a:lnBlToTr>
                    <a:noFill/>
                  </a:tcPr>
                </a:tc>
                <a:extLst>
                  <a:ext uri="{0D108BD9-81ED-4DB2-BD59-A6C34878D82A}">
                    <a16:rowId xmlns:a16="http://schemas.microsoft.com/office/drawing/2014/main" val="10008"/>
                  </a:ext>
                </a:extLst>
              </a:tr>
              <a:tr h="241300">
                <a:tc>
                  <a:txBody>
                    <a:bodyPr/>
                    <a:lstStyle/>
                    <a:p>
                      <a:pPr indent="0">
                        <a:buNone/>
                      </a:pPr>
                      <a:r>
                        <a:rPr lang="en-US" altLang="zh-CN" sz="1200" b="1">
                          <a:solidFill>
                            <a:srgbClr val="000000"/>
                          </a:solidFill>
                          <a:latin typeface="Arial" panose="020B0604020202020204" pitchFamily="34" charset="0"/>
                          <a:ea typeface="宋体" panose="02010600030101010101" pitchFamily="2" charset="-122"/>
                        </a:rPr>
                        <a:t>     </a:t>
                      </a:r>
                      <a:r>
                        <a:rPr lang="zh-CN" sz="1200" b="1">
                          <a:solidFill>
                            <a:srgbClr val="000000"/>
                          </a:solidFill>
                          <a:latin typeface="Arial" panose="020B0604020202020204" pitchFamily="34" charset="0"/>
                          <a:ea typeface="宋体" panose="02010600030101010101" pitchFamily="2" charset="-122"/>
                        </a:rPr>
                        <a:t>其他收益</a:t>
                      </a:r>
                      <a:endParaRPr lang="zh-CN" altLang="en-US" sz="1200" b="1">
                        <a:solidFill>
                          <a:srgbClr val="000000"/>
                        </a:solidFill>
                        <a:latin typeface="Arial" panose="020B0604020202020204" pitchFamily="34" charset="0"/>
                        <a:ea typeface="宋体" panose="02010600030101010101" pitchFamily="2" charset="-122"/>
                      </a:endParaRPr>
                    </a:p>
                  </a:txBody>
                  <a:tcPr marL="12700" marR="12700" marT="12700" anchor="ctr">
                    <a:lnL>
                      <a:noFill/>
                    </a:lnL>
                    <a:lnR w="12700" cap="flat" cmpd="sng">
                      <a:solidFill>
                        <a:srgbClr val="000000"/>
                      </a:solidFill>
                      <a:prstDash val="solid"/>
                      <a:headEnd type="none" w="med" len="med"/>
                      <a:tailEnd type="none" w="med" len="med"/>
                    </a:lnR>
                    <a:lnT w="12700" cap="flat">
                      <a:solidFill>
                        <a:schemeClr val="tx1"/>
                      </a:solidFill>
                      <a:prstDash val="solid"/>
                    </a:lnT>
                    <a:lnB cap="flat">
                      <a:noFill/>
                    </a:lnB>
                    <a:lnTlToBr>
                      <a:noFill/>
                    </a:lnTlToBr>
                    <a:lnBlToTr>
                      <a:noFill/>
                    </a:lnBlToTr>
                    <a:noFill/>
                  </a:tcPr>
                </a:tc>
                <a:tc>
                  <a:txBody>
                    <a:bodyPr/>
                    <a:lstStyle/>
                    <a:p>
                      <a:pPr indent="0" algn="ctr">
                        <a:buNone/>
                      </a:pPr>
                      <a:r>
                        <a:rPr lang="zh-CN" sz="1200" b="1">
                          <a:solidFill>
                            <a:srgbClr val="000000"/>
                          </a:solidFill>
                          <a:latin typeface="Arial" panose="020B0604020202020204" pitchFamily="34" charset="0"/>
                          <a:ea typeface="宋体" panose="02010600030101010101" pitchFamily="2" charset="-122"/>
                        </a:rPr>
                        <a:t>千元</a:t>
                      </a:r>
                      <a:endParaRPr lang="zh-CN" altLang="en-US" sz="1200" b="1">
                        <a:solidFill>
                          <a:srgbClr val="000000"/>
                        </a:solidFill>
                        <a:latin typeface="Arial" panose="020B0604020202020204" pitchFamily="34" charset="0"/>
                        <a:ea typeface="宋体" panose="02010600030101010101" pitchFamily="2" charset="-122"/>
                      </a:endParaRPr>
                    </a:p>
                  </a:txBody>
                  <a:tcPr marL="12700" marR="12700" marT="1270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a:solidFill>
                        <a:schemeClr val="tx1"/>
                      </a:solidFill>
                      <a:prstDash val="solid"/>
                    </a:lnT>
                    <a:lnB cap="flat">
                      <a:noFill/>
                    </a:lnB>
                    <a:lnTlToBr>
                      <a:noFill/>
                    </a:lnTlToBr>
                    <a:lnBlToTr>
                      <a:noFill/>
                    </a:lnBlToTr>
                    <a:noFill/>
                  </a:tcPr>
                </a:tc>
                <a:tc>
                  <a:txBody>
                    <a:bodyPr/>
                    <a:lstStyle/>
                    <a:p>
                      <a:pPr indent="0" algn="ctr">
                        <a:buNone/>
                      </a:pPr>
                      <a:r>
                        <a:rPr lang="en-US" sz="1200" b="1">
                          <a:solidFill>
                            <a:srgbClr val="000000"/>
                          </a:solidFill>
                          <a:latin typeface="宋体" panose="02010600030101010101" pitchFamily="2" charset="-122"/>
                        </a:rPr>
                        <a:t>36</a:t>
                      </a:r>
                      <a:endParaRPr lang="en-US" altLang="en-US" sz="1200" b="1">
                        <a:solidFill>
                          <a:srgbClr val="000000"/>
                        </a:solidFill>
                        <a:latin typeface="宋体" panose="02010600030101010101" pitchFamily="2" charset="-122"/>
                      </a:endParaRPr>
                    </a:p>
                  </a:txBody>
                  <a:tcPr marL="12700" marR="12700" marT="12700" anchor="ctr">
                    <a:lnL w="12700" cap="flat" cmpd="sng">
                      <a:solidFill>
                        <a:srgbClr val="000000"/>
                      </a:solidFill>
                      <a:prstDash val="solid"/>
                      <a:headEnd type="none" w="med" len="med"/>
                      <a:tailEnd type="none" w="med" len="med"/>
                    </a:lnL>
                    <a:lnR>
                      <a:noFill/>
                    </a:lnR>
                    <a:lnT w="12700" cap="flat">
                      <a:solidFill>
                        <a:schemeClr val="tx1"/>
                      </a:solidFill>
                      <a:prstDash val="solid"/>
                    </a:lnT>
                    <a:lnB cap="flat">
                      <a:noFill/>
                    </a:lnB>
                    <a:lnTlToBr>
                      <a:noFill/>
                    </a:lnTlToBr>
                    <a:lnBlToTr>
                      <a:noFill/>
                    </a:lnBlToTr>
                    <a:noFill/>
                  </a:tcPr>
                </a:tc>
                <a:extLst>
                  <a:ext uri="{0D108BD9-81ED-4DB2-BD59-A6C34878D82A}">
                    <a16:rowId xmlns:a16="http://schemas.microsoft.com/office/drawing/2014/main" val="10009"/>
                  </a:ext>
                </a:extLst>
              </a:tr>
              <a:tr h="292100">
                <a:tc>
                  <a:txBody>
                    <a:bodyPr/>
                    <a:lstStyle/>
                    <a:p>
                      <a:pPr indent="0">
                        <a:buNone/>
                      </a:pPr>
                      <a:r>
                        <a:rPr lang="en-US" altLang="zh-CN" sz="1200" b="1">
                          <a:solidFill>
                            <a:srgbClr val="000000"/>
                          </a:solidFill>
                          <a:latin typeface="Arial" panose="020B0604020202020204" pitchFamily="34" charset="0"/>
                          <a:ea typeface="宋体" panose="02010600030101010101" pitchFamily="2" charset="-122"/>
                        </a:rPr>
                        <a:t>    </a:t>
                      </a:r>
                      <a:r>
                        <a:rPr lang="zh-CN" sz="1200" b="1">
                          <a:solidFill>
                            <a:srgbClr val="000000"/>
                          </a:solidFill>
                          <a:latin typeface="Arial" panose="020B0604020202020204" pitchFamily="34" charset="0"/>
                          <a:ea typeface="宋体" panose="02010600030101010101" pitchFamily="2" charset="-122"/>
                        </a:rPr>
                        <a:t>投资收益（损失以“-”号记）</a:t>
                      </a:r>
                      <a:endParaRPr lang="zh-CN" altLang="en-US" sz="1200" b="1">
                        <a:solidFill>
                          <a:srgbClr val="000000"/>
                        </a:solidFill>
                        <a:latin typeface="Arial" panose="020B0604020202020204" pitchFamily="34" charset="0"/>
                        <a:ea typeface="宋体" panose="02010600030101010101" pitchFamily="2" charset="-122"/>
                      </a:endParaRPr>
                    </a:p>
                  </a:txBody>
                  <a:tcPr marL="12700" marR="12700" marT="12700" anchor="ctr">
                    <a:lnL>
                      <a:noFill/>
                    </a:lnL>
                    <a:lnR w="12700" cap="flat" cmpd="sng">
                      <a:solidFill>
                        <a:srgbClr val="000000"/>
                      </a:solidFill>
                      <a:prstDash val="solid"/>
                      <a:headEnd type="none" w="med" len="med"/>
                      <a:tailEnd type="none" w="med" len="med"/>
                    </a:lnR>
                    <a:lnT cap="flat">
                      <a:noFill/>
                    </a:lnT>
                    <a:lnB cap="flat">
                      <a:noFill/>
                    </a:lnB>
                    <a:lnTlToBr>
                      <a:noFill/>
                    </a:lnTlToBr>
                    <a:lnBlToTr>
                      <a:noFill/>
                    </a:lnBlToTr>
                    <a:noFill/>
                  </a:tcPr>
                </a:tc>
                <a:tc>
                  <a:txBody>
                    <a:bodyPr/>
                    <a:lstStyle/>
                    <a:p>
                      <a:pPr indent="0" algn="ctr">
                        <a:buNone/>
                      </a:pPr>
                      <a:r>
                        <a:rPr lang="zh-CN" sz="1200" b="1">
                          <a:solidFill>
                            <a:srgbClr val="000000"/>
                          </a:solidFill>
                          <a:latin typeface="Arial" panose="020B0604020202020204" pitchFamily="34" charset="0"/>
                          <a:ea typeface="宋体" panose="02010600030101010101" pitchFamily="2" charset="-122"/>
                        </a:rPr>
                        <a:t>千元</a:t>
                      </a:r>
                      <a:endParaRPr lang="zh-CN" altLang="en-US" sz="1200" b="1">
                        <a:solidFill>
                          <a:srgbClr val="000000"/>
                        </a:solidFill>
                        <a:latin typeface="Arial" panose="020B0604020202020204" pitchFamily="34" charset="0"/>
                        <a:ea typeface="宋体" panose="02010600030101010101" pitchFamily="2" charset="-122"/>
                      </a:endParaRPr>
                    </a:p>
                  </a:txBody>
                  <a:tcPr marL="12700" marR="12700" marT="1270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cap="flat">
                      <a:noFill/>
                    </a:lnT>
                    <a:lnB cap="flat">
                      <a:noFill/>
                    </a:lnB>
                    <a:lnTlToBr>
                      <a:noFill/>
                    </a:lnTlToBr>
                    <a:lnBlToTr>
                      <a:noFill/>
                    </a:lnBlToTr>
                    <a:noFill/>
                  </a:tcPr>
                </a:tc>
                <a:tc>
                  <a:txBody>
                    <a:bodyPr/>
                    <a:lstStyle/>
                    <a:p>
                      <a:pPr indent="0" algn="ctr">
                        <a:buNone/>
                      </a:pPr>
                      <a:r>
                        <a:rPr lang="en-US" sz="1200" b="1">
                          <a:solidFill>
                            <a:srgbClr val="000000"/>
                          </a:solidFill>
                          <a:latin typeface="宋体" panose="02010600030101010101" pitchFamily="2" charset="-122"/>
                        </a:rPr>
                        <a:t>37</a:t>
                      </a:r>
                      <a:endParaRPr lang="en-US" altLang="en-US" sz="1200" b="1">
                        <a:solidFill>
                          <a:srgbClr val="000000"/>
                        </a:solidFill>
                        <a:latin typeface="宋体" panose="02010600030101010101" pitchFamily="2" charset="-122"/>
                      </a:endParaRPr>
                    </a:p>
                  </a:txBody>
                  <a:tcPr marL="12700" marR="12700" marT="12700" anchor="ctr">
                    <a:lnL w="12700" cap="flat" cmpd="sng">
                      <a:solidFill>
                        <a:srgbClr val="000000"/>
                      </a:solidFill>
                      <a:prstDash val="solid"/>
                      <a:headEnd type="none" w="med" len="med"/>
                      <a:tailEnd type="none" w="med" len="med"/>
                    </a:lnL>
                    <a:lnR>
                      <a:noFill/>
                    </a:lnR>
                    <a:lnT cap="flat">
                      <a:noFill/>
                    </a:lnT>
                    <a:lnB cap="flat">
                      <a:noFill/>
                    </a:lnB>
                    <a:lnTlToBr>
                      <a:noFill/>
                    </a:lnTlToBr>
                    <a:lnBlToTr>
                      <a:noFill/>
                    </a:lnBlToTr>
                    <a:noFill/>
                  </a:tcPr>
                </a:tc>
                <a:extLst>
                  <a:ext uri="{0D108BD9-81ED-4DB2-BD59-A6C34878D82A}">
                    <a16:rowId xmlns:a16="http://schemas.microsoft.com/office/drawing/2014/main" val="10010"/>
                  </a:ext>
                </a:extLst>
              </a:tr>
              <a:tr h="295910">
                <a:tc>
                  <a:txBody>
                    <a:bodyPr/>
                    <a:lstStyle/>
                    <a:p>
                      <a:pPr indent="0">
                        <a:buNone/>
                      </a:pPr>
                      <a:r>
                        <a:rPr lang="en-US" altLang="zh-CN" sz="1200" b="1">
                          <a:solidFill>
                            <a:srgbClr val="000000"/>
                          </a:solidFill>
                          <a:latin typeface="Arial" panose="020B0604020202020204" pitchFamily="34" charset="0"/>
                          <a:ea typeface="宋体" panose="02010600030101010101" pitchFamily="2" charset="-122"/>
                        </a:rPr>
                        <a:t>    </a:t>
                      </a:r>
                      <a:r>
                        <a:rPr lang="zh-CN" sz="1200" b="1">
                          <a:solidFill>
                            <a:srgbClr val="000000"/>
                          </a:solidFill>
                          <a:latin typeface="Arial" panose="020B0604020202020204" pitchFamily="34" charset="0"/>
                          <a:ea typeface="宋体" panose="02010600030101010101" pitchFamily="2" charset="-122"/>
                        </a:rPr>
                        <a:t>净敞口套期收益（损失以“-”号记）</a:t>
                      </a:r>
                      <a:endParaRPr lang="zh-CN" altLang="en-US" sz="1200" b="1">
                        <a:solidFill>
                          <a:srgbClr val="000000"/>
                        </a:solidFill>
                        <a:latin typeface="Arial" panose="020B0604020202020204" pitchFamily="34" charset="0"/>
                        <a:ea typeface="宋体" panose="02010600030101010101" pitchFamily="2" charset="-122"/>
                      </a:endParaRPr>
                    </a:p>
                  </a:txBody>
                  <a:tcPr marL="12700" marR="12700" marT="12700" anchor="ctr">
                    <a:lnL>
                      <a:noFill/>
                    </a:lnL>
                    <a:lnR w="12700" cap="flat" cmpd="sng">
                      <a:solidFill>
                        <a:srgbClr val="000000"/>
                      </a:solidFill>
                      <a:prstDash val="solid"/>
                      <a:headEnd type="none" w="med" len="med"/>
                      <a:tailEnd type="none" w="med" len="med"/>
                    </a:lnR>
                    <a:lnT cap="flat">
                      <a:noFill/>
                    </a:lnT>
                    <a:lnB cap="flat">
                      <a:noFill/>
                    </a:lnB>
                    <a:lnTlToBr>
                      <a:noFill/>
                    </a:lnTlToBr>
                    <a:lnBlToTr>
                      <a:noFill/>
                    </a:lnBlToTr>
                    <a:noFill/>
                  </a:tcPr>
                </a:tc>
                <a:tc>
                  <a:txBody>
                    <a:bodyPr/>
                    <a:lstStyle/>
                    <a:p>
                      <a:pPr indent="0" algn="ctr">
                        <a:buNone/>
                      </a:pPr>
                      <a:r>
                        <a:rPr lang="zh-CN" sz="1200" b="1">
                          <a:solidFill>
                            <a:srgbClr val="000000"/>
                          </a:solidFill>
                          <a:latin typeface="Arial" panose="020B0604020202020204" pitchFamily="34" charset="0"/>
                          <a:ea typeface="宋体" panose="02010600030101010101" pitchFamily="2" charset="-122"/>
                        </a:rPr>
                        <a:t>千元</a:t>
                      </a:r>
                      <a:endParaRPr lang="zh-CN" altLang="en-US" sz="1200" b="1">
                        <a:solidFill>
                          <a:srgbClr val="000000"/>
                        </a:solidFill>
                        <a:latin typeface="Arial" panose="020B0604020202020204" pitchFamily="34" charset="0"/>
                        <a:ea typeface="宋体" panose="02010600030101010101" pitchFamily="2" charset="-122"/>
                      </a:endParaRPr>
                    </a:p>
                  </a:txBody>
                  <a:tcPr marL="12700" marR="12700" marT="1270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cap="flat">
                      <a:noFill/>
                    </a:lnT>
                    <a:lnB cap="flat">
                      <a:noFill/>
                    </a:lnB>
                    <a:lnTlToBr>
                      <a:noFill/>
                    </a:lnTlToBr>
                    <a:lnBlToTr>
                      <a:noFill/>
                    </a:lnBlToTr>
                    <a:noFill/>
                  </a:tcPr>
                </a:tc>
                <a:tc>
                  <a:txBody>
                    <a:bodyPr/>
                    <a:lstStyle/>
                    <a:p>
                      <a:pPr indent="0" algn="ctr">
                        <a:buNone/>
                      </a:pPr>
                      <a:r>
                        <a:rPr lang="en-US" sz="1200" b="1">
                          <a:solidFill>
                            <a:srgbClr val="000000"/>
                          </a:solidFill>
                          <a:latin typeface="宋体" panose="02010600030101010101" pitchFamily="2" charset="-122"/>
                        </a:rPr>
                        <a:t>38</a:t>
                      </a:r>
                      <a:endParaRPr lang="en-US" altLang="en-US" sz="1200" b="1">
                        <a:solidFill>
                          <a:srgbClr val="000000"/>
                        </a:solidFill>
                        <a:latin typeface="宋体" panose="02010600030101010101" pitchFamily="2" charset="-122"/>
                      </a:endParaRPr>
                    </a:p>
                  </a:txBody>
                  <a:tcPr marL="12700" marR="12700" marT="12700" anchor="ctr">
                    <a:lnL w="12700" cap="flat" cmpd="sng">
                      <a:solidFill>
                        <a:srgbClr val="000000"/>
                      </a:solidFill>
                      <a:prstDash val="solid"/>
                      <a:headEnd type="none" w="med" len="med"/>
                      <a:tailEnd type="none" w="med" len="med"/>
                    </a:lnL>
                    <a:lnR>
                      <a:noFill/>
                    </a:lnR>
                    <a:lnT cap="flat">
                      <a:noFill/>
                    </a:lnT>
                    <a:lnB cap="flat">
                      <a:noFill/>
                    </a:lnB>
                    <a:lnTlToBr>
                      <a:noFill/>
                    </a:lnTlToBr>
                    <a:lnBlToTr>
                      <a:noFill/>
                    </a:lnBlToTr>
                    <a:noFill/>
                  </a:tcPr>
                </a:tc>
                <a:extLst>
                  <a:ext uri="{0D108BD9-81ED-4DB2-BD59-A6C34878D82A}">
                    <a16:rowId xmlns:a16="http://schemas.microsoft.com/office/drawing/2014/main" val="10011"/>
                  </a:ext>
                </a:extLst>
              </a:tr>
              <a:tr h="296545">
                <a:tc>
                  <a:txBody>
                    <a:bodyPr/>
                    <a:lstStyle/>
                    <a:p>
                      <a:pPr indent="0">
                        <a:buNone/>
                      </a:pPr>
                      <a:r>
                        <a:rPr lang="en-US" altLang="zh-CN" sz="1200" b="1">
                          <a:solidFill>
                            <a:srgbClr val="000000"/>
                          </a:solidFill>
                          <a:latin typeface="Arial" panose="020B0604020202020204" pitchFamily="34" charset="0"/>
                          <a:ea typeface="宋体" panose="02010600030101010101" pitchFamily="2" charset="-122"/>
                        </a:rPr>
                        <a:t>    </a:t>
                      </a:r>
                      <a:r>
                        <a:rPr lang="zh-CN" sz="1200" b="1">
                          <a:solidFill>
                            <a:srgbClr val="000000"/>
                          </a:solidFill>
                          <a:latin typeface="Arial" panose="020B0604020202020204" pitchFamily="34" charset="0"/>
                          <a:ea typeface="宋体" panose="02010600030101010101" pitchFamily="2" charset="-122"/>
                        </a:rPr>
                        <a:t>公允价值变动收益（损失以“-”号记）</a:t>
                      </a:r>
                      <a:endParaRPr lang="zh-CN" altLang="en-US" sz="1200" b="1">
                        <a:solidFill>
                          <a:srgbClr val="000000"/>
                        </a:solidFill>
                        <a:latin typeface="Arial" panose="020B0604020202020204" pitchFamily="34" charset="0"/>
                        <a:ea typeface="宋体" panose="02010600030101010101" pitchFamily="2" charset="-122"/>
                      </a:endParaRPr>
                    </a:p>
                  </a:txBody>
                  <a:tcPr marL="12700" marR="12700" marT="12700" anchor="ctr">
                    <a:lnL>
                      <a:noFill/>
                    </a:lnL>
                    <a:lnR w="12700" cap="flat" cmpd="sng">
                      <a:solidFill>
                        <a:srgbClr val="000000"/>
                      </a:solidFill>
                      <a:prstDash val="solid"/>
                      <a:headEnd type="none" w="med" len="med"/>
                      <a:tailEnd type="none" w="med" len="med"/>
                    </a:lnR>
                    <a:lnT cap="flat">
                      <a:noFill/>
                    </a:lnT>
                    <a:lnB cap="flat">
                      <a:noFill/>
                    </a:lnB>
                    <a:lnTlToBr>
                      <a:noFill/>
                    </a:lnTlToBr>
                    <a:lnBlToTr>
                      <a:noFill/>
                    </a:lnBlToTr>
                    <a:noFill/>
                  </a:tcPr>
                </a:tc>
                <a:tc>
                  <a:txBody>
                    <a:bodyPr/>
                    <a:lstStyle/>
                    <a:p>
                      <a:pPr indent="0" algn="ctr">
                        <a:buNone/>
                      </a:pPr>
                      <a:r>
                        <a:rPr lang="zh-CN" sz="1200" b="1">
                          <a:solidFill>
                            <a:srgbClr val="000000"/>
                          </a:solidFill>
                          <a:latin typeface="Arial" panose="020B0604020202020204" pitchFamily="34" charset="0"/>
                          <a:ea typeface="宋体" panose="02010600030101010101" pitchFamily="2" charset="-122"/>
                        </a:rPr>
                        <a:t>千元</a:t>
                      </a:r>
                      <a:endParaRPr lang="zh-CN" altLang="en-US" sz="1200" b="1">
                        <a:solidFill>
                          <a:srgbClr val="000000"/>
                        </a:solidFill>
                        <a:latin typeface="Arial" panose="020B0604020202020204" pitchFamily="34" charset="0"/>
                        <a:ea typeface="宋体" panose="02010600030101010101" pitchFamily="2" charset="-122"/>
                      </a:endParaRPr>
                    </a:p>
                  </a:txBody>
                  <a:tcPr marL="12700" marR="12700" marT="1270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cap="flat">
                      <a:noFill/>
                    </a:lnT>
                    <a:lnB cap="flat">
                      <a:noFill/>
                    </a:lnB>
                    <a:lnTlToBr>
                      <a:noFill/>
                    </a:lnTlToBr>
                    <a:lnBlToTr>
                      <a:noFill/>
                    </a:lnBlToTr>
                    <a:noFill/>
                  </a:tcPr>
                </a:tc>
                <a:tc>
                  <a:txBody>
                    <a:bodyPr/>
                    <a:lstStyle/>
                    <a:p>
                      <a:pPr indent="0" algn="ctr">
                        <a:buNone/>
                      </a:pPr>
                      <a:r>
                        <a:rPr lang="en-US" sz="1200" b="1">
                          <a:solidFill>
                            <a:srgbClr val="000000"/>
                          </a:solidFill>
                          <a:latin typeface="宋体" panose="02010600030101010101" pitchFamily="2" charset="-122"/>
                        </a:rPr>
                        <a:t>39</a:t>
                      </a:r>
                      <a:endParaRPr lang="en-US" altLang="en-US" sz="1200" b="1">
                        <a:solidFill>
                          <a:srgbClr val="000000"/>
                        </a:solidFill>
                        <a:latin typeface="宋体" panose="02010600030101010101" pitchFamily="2" charset="-122"/>
                      </a:endParaRPr>
                    </a:p>
                  </a:txBody>
                  <a:tcPr marL="12700" marR="12700" marT="12700" anchor="ctr">
                    <a:lnL w="12700" cap="flat" cmpd="sng">
                      <a:solidFill>
                        <a:srgbClr val="000000"/>
                      </a:solidFill>
                      <a:prstDash val="solid"/>
                      <a:headEnd type="none" w="med" len="med"/>
                      <a:tailEnd type="none" w="med" len="med"/>
                    </a:lnL>
                    <a:lnR>
                      <a:noFill/>
                    </a:lnR>
                    <a:lnT cap="flat">
                      <a:noFill/>
                    </a:lnT>
                    <a:lnB cap="flat">
                      <a:noFill/>
                    </a:lnB>
                    <a:lnTlToBr>
                      <a:noFill/>
                    </a:lnTlToBr>
                    <a:lnBlToTr>
                      <a:noFill/>
                    </a:lnBlToTr>
                    <a:noFill/>
                  </a:tcPr>
                </a:tc>
                <a:extLst>
                  <a:ext uri="{0D108BD9-81ED-4DB2-BD59-A6C34878D82A}">
                    <a16:rowId xmlns:a16="http://schemas.microsoft.com/office/drawing/2014/main" val="10012"/>
                  </a:ext>
                </a:extLst>
              </a:tr>
              <a:tr h="292735">
                <a:tc>
                  <a:txBody>
                    <a:bodyPr/>
                    <a:lstStyle/>
                    <a:p>
                      <a:pPr indent="0">
                        <a:buNone/>
                      </a:pPr>
                      <a:r>
                        <a:rPr lang="en-US" altLang="zh-CN" sz="1200" b="1">
                          <a:solidFill>
                            <a:srgbClr val="000000"/>
                          </a:solidFill>
                          <a:latin typeface="Arial" panose="020B0604020202020204" pitchFamily="34" charset="0"/>
                          <a:ea typeface="宋体" panose="02010600030101010101" pitchFamily="2" charset="-122"/>
                        </a:rPr>
                        <a:t>    </a:t>
                      </a:r>
                      <a:r>
                        <a:rPr lang="zh-CN" sz="1200" b="1">
                          <a:solidFill>
                            <a:srgbClr val="000000"/>
                          </a:solidFill>
                          <a:latin typeface="Arial" panose="020B0604020202020204" pitchFamily="34" charset="0"/>
                          <a:ea typeface="宋体" panose="02010600030101010101" pitchFamily="2" charset="-122"/>
                        </a:rPr>
                        <a:t>信用减值损失（损失以“-”号记）</a:t>
                      </a:r>
                      <a:endParaRPr lang="zh-CN" altLang="en-US" sz="1200" b="1">
                        <a:solidFill>
                          <a:srgbClr val="000000"/>
                        </a:solidFill>
                        <a:latin typeface="Arial" panose="020B0604020202020204" pitchFamily="34" charset="0"/>
                        <a:ea typeface="宋体" panose="02010600030101010101" pitchFamily="2" charset="-122"/>
                      </a:endParaRPr>
                    </a:p>
                  </a:txBody>
                  <a:tcPr marL="12700" marR="12700" marT="12700" anchor="ctr">
                    <a:lnL>
                      <a:noFill/>
                    </a:lnL>
                    <a:lnR w="12700" cap="flat" cmpd="sng">
                      <a:solidFill>
                        <a:srgbClr val="000000"/>
                      </a:solidFill>
                      <a:prstDash val="solid"/>
                      <a:headEnd type="none" w="med" len="med"/>
                      <a:tailEnd type="none" w="med" len="med"/>
                    </a:lnR>
                    <a:lnT cap="flat">
                      <a:noFill/>
                    </a:lnT>
                    <a:lnB cap="flat">
                      <a:noFill/>
                    </a:lnB>
                    <a:lnTlToBr>
                      <a:noFill/>
                    </a:lnTlToBr>
                    <a:lnBlToTr>
                      <a:noFill/>
                    </a:lnBlToTr>
                    <a:noFill/>
                  </a:tcPr>
                </a:tc>
                <a:tc>
                  <a:txBody>
                    <a:bodyPr/>
                    <a:lstStyle/>
                    <a:p>
                      <a:pPr indent="0" algn="ctr">
                        <a:buNone/>
                      </a:pPr>
                      <a:r>
                        <a:rPr lang="zh-CN" sz="1200" b="1">
                          <a:solidFill>
                            <a:srgbClr val="000000"/>
                          </a:solidFill>
                          <a:latin typeface="Arial" panose="020B0604020202020204" pitchFamily="34" charset="0"/>
                          <a:ea typeface="宋体" panose="02010600030101010101" pitchFamily="2" charset="-122"/>
                        </a:rPr>
                        <a:t>千元</a:t>
                      </a:r>
                      <a:endParaRPr lang="zh-CN" altLang="en-US" sz="1200" b="1">
                        <a:solidFill>
                          <a:srgbClr val="000000"/>
                        </a:solidFill>
                        <a:latin typeface="Arial" panose="020B0604020202020204" pitchFamily="34" charset="0"/>
                        <a:ea typeface="宋体" panose="02010600030101010101" pitchFamily="2" charset="-122"/>
                      </a:endParaRPr>
                    </a:p>
                  </a:txBody>
                  <a:tcPr marL="12700" marR="12700" marT="1270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cap="flat">
                      <a:noFill/>
                    </a:lnT>
                    <a:lnB cap="flat">
                      <a:noFill/>
                    </a:lnB>
                    <a:lnTlToBr>
                      <a:noFill/>
                    </a:lnTlToBr>
                    <a:lnBlToTr>
                      <a:noFill/>
                    </a:lnBlToTr>
                    <a:noFill/>
                  </a:tcPr>
                </a:tc>
                <a:tc>
                  <a:txBody>
                    <a:bodyPr/>
                    <a:lstStyle/>
                    <a:p>
                      <a:pPr indent="0" algn="ctr">
                        <a:buNone/>
                      </a:pPr>
                      <a:r>
                        <a:rPr lang="en-US" sz="1200" b="1">
                          <a:solidFill>
                            <a:srgbClr val="000000"/>
                          </a:solidFill>
                          <a:latin typeface="宋体" panose="02010600030101010101" pitchFamily="2" charset="-122"/>
                        </a:rPr>
                        <a:t>41</a:t>
                      </a:r>
                      <a:endParaRPr lang="en-US" altLang="en-US" sz="1200" b="1">
                        <a:solidFill>
                          <a:srgbClr val="000000"/>
                        </a:solidFill>
                        <a:latin typeface="宋体" panose="02010600030101010101" pitchFamily="2" charset="-122"/>
                      </a:endParaRPr>
                    </a:p>
                  </a:txBody>
                  <a:tcPr marL="12700" marR="12700" marT="12700" anchor="ctr">
                    <a:lnL w="12700" cap="flat" cmpd="sng">
                      <a:solidFill>
                        <a:srgbClr val="000000"/>
                      </a:solidFill>
                      <a:prstDash val="solid"/>
                      <a:headEnd type="none" w="med" len="med"/>
                      <a:tailEnd type="none" w="med" len="med"/>
                    </a:lnL>
                    <a:lnR>
                      <a:noFill/>
                    </a:lnR>
                    <a:lnT cap="flat">
                      <a:noFill/>
                    </a:lnT>
                    <a:lnB cap="flat">
                      <a:noFill/>
                    </a:lnB>
                    <a:lnTlToBr>
                      <a:noFill/>
                    </a:lnTlToBr>
                    <a:lnBlToTr>
                      <a:noFill/>
                    </a:lnBlToTr>
                    <a:noFill/>
                  </a:tcPr>
                </a:tc>
                <a:extLst>
                  <a:ext uri="{0D108BD9-81ED-4DB2-BD59-A6C34878D82A}">
                    <a16:rowId xmlns:a16="http://schemas.microsoft.com/office/drawing/2014/main" val="10013"/>
                  </a:ext>
                </a:extLst>
              </a:tr>
              <a:tr h="292100">
                <a:tc>
                  <a:txBody>
                    <a:bodyPr/>
                    <a:lstStyle/>
                    <a:p>
                      <a:pPr indent="0">
                        <a:buNone/>
                      </a:pPr>
                      <a:r>
                        <a:rPr lang="en-US" altLang="zh-CN" sz="1200" b="1">
                          <a:solidFill>
                            <a:srgbClr val="000000"/>
                          </a:solidFill>
                          <a:latin typeface="Arial" panose="020B0604020202020204" pitchFamily="34" charset="0"/>
                          <a:ea typeface="宋体" panose="02010600030101010101" pitchFamily="2" charset="-122"/>
                        </a:rPr>
                        <a:t>    </a:t>
                      </a:r>
                      <a:r>
                        <a:rPr lang="zh-CN" sz="1200" b="1">
                          <a:solidFill>
                            <a:srgbClr val="000000"/>
                          </a:solidFill>
                          <a:latin typeface="Arial" panose="020B0604020202020204" pitchFamily="34" charset="0"/>
                          <a:ea typeface="宋体" panose="02010600030101010101" pitchFamily="2" charset="-122"/>
                        </a:rPr>
                        <a:t>资产减值损失（损失以“-”号记）</a:t>
                      </a:r>
                      <a:endParaRPr lang="zh-CN" altLang="en-US" sz="1200" b="1">
                        <a:solidFill>
                          <a:srgbClr val="000000"/>
                        </a:solidFill>
                        <a:latin typeface="Arial" panose="020B0604020202020204" pitchFamily="34" charset="0"/>
                        <a:ea typeface="宋体" panose="02010600030101010101" pitchFamily="2" charset="-122"/>
                      </a:endParaRPr>
                    </a:p>
                  </a:txBody>
                  <a:tcPr marL="12700" marR="12700" marT="12700" anchor="ctr">
                    <a:lnL>
                      <a:noFill/>
                    </a:lnL>
                    <a:lnR w="12700" cap="flat" cmpd="sng">
                      <a:solidFill>
                        <a:srgbClr val="000000"/>
                      </a:solidFill>
                      <a:prstDash val="solid"/>
                      <a:headEnd type="none" w="med" len="med"/>
                      <a:tailEnd type="none" w="med" len="med"/>
                    </a:lnR>
                    <a:lnT cap="flat">
                      <a:noFill/>
                    </a:lnT>
                    <a:lnB cap="flat">
                      <a:noFill/>
                    </a:lnB>
                    <a:lnTlToBr>
                      <a:noFill/>
                    </a:lnTlToBr>
                    <a:lnBlToTr>
                      <a:noFill/>
                    </a:lnBlToTr>
                    <a:noFill/>
                  </a:tcPr>
                </a:tc>
                <a:tc>
                  <a:txBody>
                    <a:bodyPr/>
                    <a:lstStyle/>
                    <a:p>
                      <a:pPr indent="0" algn="ctr">
                        <a:buNone/>
                      </a:pPr>
                      <a:r>
                        <a:rPr lang="zh-CN" sz="1200" b="1">
                          <a:solidFill>
                            <a:srgbClr val="000000"/>
                          </a:solidFill>
                          <a:latin typeface="Arial" panose="020B0604020202020204" pitchFamily="34" charset="0"/>
                          <a:ea typeface="宋体" panose="02010600030101010101" pitchFamily="2" charset="-122"/>
                        </a:rPr>
                        <a:t>千元</a:t>
                      </a:r>
                      <a:endParaRPr lang="zh-CN" altLang="en-US" sz="1200" b="1">
                        <a:solidFill>
                          <a:srgbClr val="000000"/>
                        </a:solidFill>
                        <a:latin typeface="Arial" panose="020B0604020202020204" pitchFamily="34" charset="0"/>
                        <a:ea typeface="宋体" panose="02010600030101010101" pitchFamily="2" charset="-122"/>
                      </a:endParaRPr>
                    </a:p>
                  </a:txBody>
                  <a:tcPr marL="12700" marR="12700" marT="1270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cap="flat">
                      <a:noFill/>
                    </a:lnT>
                    <a:lnB cap="flat">
                      <a:noFill/>
                    </a:lnB>
                    <a:lnTlToBr>
                      <a:noFill/>
                    </a:lnTlToBr>
                    <a:lnBlToTr>
                      <a:noFill/>
                    </a:lnBlToTr>
                    <a:noFill/>
                  </a:tcPr>
                </a:tc>
                <a:tc>
                  <a:txBody>
                    <a:bodyPr/>
                    <a:lstStyle/>
                    <a:p>
                      <a:pPr indent="0" algn="ctr">
                        <a:buNone/>
                      </a:pPr>
                      <a:r>
                        <a:rPr lang="en-US" sz="1200" b="1">
                          <a:solidFill>
                            <a:srgbClr val="000000"/>
                          </a:solidFill>
                          <a:latin typeface="宋体" panose="02010600030101010101" pitchFamily="2" charset="-122"/>
                        </a:rPr>
                        <a:t>42</a:t>
                      </a:r>
                      <a:endParaRPr lang="en-US" altLang="en-US" sz="1200" b="1">
                        <a:solidFill>
                          <a:srgbClr val="000000"/>
                        </a:solidFill>
                        <a:latin typeface="宋体" panose="02010600030101010101" pitchFamily="2" charset="-122"/>
                      </a:endParaRPr>
                    </a:p>
                  </a:txBody>
                  <a:tcPr marL="12700" marR="12700" marT="12700" anchor="ctr">
                    <a:lnL w="12700" cap="flat" cmpd="sng">
                      <a:solidFill>
                        <a:srgbClr val="000000"/>
                      </a:solidFill>
                      <a:prstDash val="solid"/>
                      <a:headEnd type="none" w="med" len="med"/>
                      <a:tailEnd type="none" w="med" len="med"/>
                    </a:lnL>
                    <a:lnR>
                      <a:noFill/>
                    </a:lnR>
                    <a:lnT cap="flat">
                      <a:noFill/>
                    </a:lnT>
                    <a:lnB cap="flat">
                      <a:noFill/>
                    </a:lnB>
                    <a:lnTlToBr>
                      <a:noFill/>
                    </a:lnTlToBr>
                    <a:lnBlToTr>
                      <a:noFill/>
                    </a:lnBlToTr>
                    <a:noFill/>
                  </a:tcPr>
                </a:tc>
                <a:extLst>
                  <a:ext uri="{0D108BD9-81ED-4DB2-BD59-A6C34878D82A}">
                    <a16:rowId xmlns:a16="http://schemas.microsoft.com/office/drawing/2014/main" val="10014"/>
                  </a:ext>
                </a:extLst>
              </a:tr>
              <a:tr h="292100">
                <a:tc>
                  <a:txBody>
                    <a:bodyPr/>
                    <a:lstStyle/>
                    <a:p>
                      <a:pPr indent="0">
                        <a:buNone/>
                      </a:pPr>
                      <a:r>
                        <a:rPr lang="en-US" altLang="zh-CN" sz="1200" b="1">
                          <a:solidFill>
                            <a:srgbClr val="000000"/>
                          </a:solidFill>
                          <a:latin typeface="Arial" panose="020B0604020202020204" pitchFamily="34" charset="0"/>
                          <a:ea typeface="宋体" panose="02010600030101010101" pitchFamily="2" charset="-122"/>
                        </a:rPr>
                        <a:t>    </a:t>
                      </a:r>
                      <a:r>
                        <a:rPr lang="zh-CN" sz="1200" b="1">
                          <a:solidFill>
                            <a:srgbClr val="000000"/>
                          </a:solidFill>
                          <a:latin typeface="Arial" panose="020B0604020202020204" pitchFamily="34" charset="0"/>
                          <a:ea typeface="宋体" panose="02010600030101010101" pitchFamily="2" charset="-122"/>
                        </a:rPr>
                        <a:t>资产处置收益（损失以“-”号记）</a:t>
                      </a:r>
                      <a:endParaRPr lang="zh-CN" altLang="en-US" sz="1200" b="1">
                        <a:solidFill>
                          <a:srgbClr val="000000"/>
                        </a:solidFill>
                        <a:latin typeface="Arial" panose="020B0604020202020204" pitchFamily="34" charset="0"/>
                        <a:ea typeface="宋体" panose="02010600030101010101" pitchFamily="2" charset="-122"/>
                      </a:endParaRPr>
                    </a:p>
                  </a:txBody>
                  <a:tcPr marL="12700" marR="12700" marT="12700" anchor="ctr">
                    <a:lnL>
                      <a:noFill/>
                    </a:lnL>
                    <a:lnR w="12700" cap="flat" cmpd="sng">
                      <a:solidFill>
                        <a:srgbClr val="000000"/>
                      </a:solidFill>
                      <a:prstDash val="solid"/>
                      <a:headEnd type="none" w="med" len="med"/>
                      <a:tailEnd type="none" w="med" len="med"/>
                    </a:lnR>
                    <a:lnT cap="flat">
                      <a:noFill/>
                    </a:lnT>
                    <a:lnB w="12700" cap="flat">
                      <a:solidFill>
                        <a:schemeClr val="tx1"/>
                      </a:solidFill>
                      <a:prstDash val="solid"/>
                    </a:lnB>
                    <a:lnTlToBr>
                      <a:noFill/>
                    </a:lnTlToBr>
                    <a:lnBlToTr>
                      <a:noFill/>
                    </a:lnBlToTr>
                    <a:noFill/>
                  </a:tcPr>
                </a:tc>
                <a:tc>
                  <a:txBody>
                    <a:bodyPr/>
                    <a:lstStyle/>
                    <a:p>
                      <a:pPr indent="0" algn="ctr">
                        <a:buNone/>
                      </a:pPr>
                      <a:r>
                        <a:rPr lang="zh-CN" sz="1200" b="1">
                          <a:solidFill>
                            <a:srgbClr val="000000"/>
                          </a:solidFill>
                          <a:latin typeface="Arial" panose="020B0604020202020204" pitchFamily="34" charset="0"/>
                          <a:ea typeface="宋体" panose="02010600030101010101" pitchFamily="2" charset="-122"/>
                        </a:rPr>
                        <a:t>千元</a:t>
                      </a:r>
                      <a:endParaRPr lang="zh-CN" altLang="en-US" sz="1200" b="1">
                        <a:solidFill>
                          <a:srgbClr val="000000"/>
                        </a:solidFill>
                        <a:latin typeface="Arial" panose="020B0604020202020204" pitchFamily="34" charset="0"/>
                        <a:ea typeface="宋体" panose="02010600030101010101" pitchFamily="2" charset="-122"/>
                      </a:endParaRPr>
                    </a:p>
                  </a:txBody>
                  <a:tcPr marL="12700" marR="12700" marT="1270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cap="flat">
                      <a:noFill/>
                    </a:lnT>
                    <a:lnB w="12700" cap="flat">
                      <a:solidFill>
                        <a:schemeClr val="tx1"/>
                      </a:solidFill>
                      <a:prstDash val="solid"/>
                    </a:lnB>
                    <a:lnTlToBr>
                      <a:noFill/>
                    </a:lnTlToBr>
                    <a:lnBlToTr>
                      <a:noFill/>
                    </a:lnBlToTr>
                    <a:noFill/>
                  </a:tcPr>
                </a:tc>
                <a:tc>
                  <a:txBody>
                    <a:bodyPr/>
                    <a:lstStyle/>
                    <a:p>
                      <a:pPr indent="0" algn="ctr">
                        <a:buNone/>
                      </a:pPr>
                      <a:r>
                        <a:rPr lang="en-US" sz="1200" b="1">
                          <a:solidFill>
                            <a:srgbClr val="000000"/>
                          </a:solidFill>
                          <a:latin typeface="宋体" panose="02010600030101010101" pitchFamily="2" charset="-122"/>
                        </a:rPr>
                        <a:t>43</a:t>
                      </a:r>
                      <a:endParaRPr lang="en-US" altLang="en-US" sz="1200" b="1">
                        <a:solidFill>
                          <a:srgbClr val="000000"/>
                        </a:solidFill>
                        <a:latin typeface="宋体" panose="02010600030101010101" pitchFamily="2" charset="-122"/>
                      </a:endParaRPr>
                    </a:p>
                  </a:txBody>
                  <a:tcPr marL="12700" marR="12700" marT="12700" anchor="ctr">
                    <a:lnL w="12700" cap="flat" cmpd="sng">
                      <a:solidFill>
                        <a:srgbClr val="000000"/>
                      </a:solidFill>
                      <a:prstDash val="solid"/>
                      <a:headEnd type="none" w="med" len="med"/>
                      <a:tailEnd type="none" w="med" len="med"/>
                    </a:lnL>
                    <a:lnR>
                      <a:noFill/>
                    </a:lnR>
                    <a:lnT cap="flat">
                      <a:noFill/>
                    </a:lnT>
                    <a:lnB w="12700" cap="flat">
                      <a:solidFill>
                        <a:schemeClr val="tx1"/>
                      </a:solidFill>
                      <a:prstDash val="solid"/>
                    </a:lnB>
                    <a:lnTlToBr>
                      <a:noFill/>
                    </a:lnTlToBr>
                    <a:lnBlToTr>
                      <a:noFill/>
                    </a:lnBlToTr>
                    <a:noFill/>
                  </a:tcPr>
                </a:tc>
                <a:extLst>
                  <a:ext uri="{0D108BD9-81ED-4DB2-BD59-A6C34878D82A}">
                    <a16:rowId xmlns:a16="http://schemas.microsoft.com/office/drawing/2014/main" val="10015"/>
                  </a:ext>
                </a:extLst>
              </a:tr>
              <a:tr h="241300">
                <a:tc>
                  <a:txBody>
                    <a:bodyPr/>
                    <a:lstStyle/>
                    <a:p>
                      <a:pPr indent="0">
                        <a:buNone/>
                      </a:pPr>
                      <a:r>
                        <a:rPr lang="en-US" altLang="zh-CN" sz="1200" b="1">
                          <a:solidFill>
                            <a:srgbClr val="000000"/>
                          </a:solidFill>
                          <a:latin typeface="Arial" panose="020B0604020202020204" pitchFamily="34" charset="0"/>
                          <a:ea typeface="宋体" panose="02010600030101010101" pitchFamily="2" charset="-122"/>
                        </a:rPr>
                        <a:t>    </a:t>
                      </a:r>
                      <a:r>
                        <a:rPr lang="zh-CN" sz="1200" b="1">
                          <a:solidFill>
                            <a:srgbClr val="000000"/>
                          </a:solidFill>
                          <a:latin typeface="Arial" panose="020B0604020202020204" pitchFamily="34" charset="0"/>
                          <a:ea typeface="宋体" panose="02010600030101010101" pitchFamily="2" charset="-122"/>
                        </a:rPr>
                        <a:t>营业利润</a:t>
                      </a:r>
                      <a:endParaRPr lang="zh-CN" altLang="en-US" sz="1200" b="1">
                        <a:solidFill>
                          <a:srgbClr val="000000"/>
                        </a:solidFill>
                        <a:latin typeface="Arial" panose="020B0604020202020204" pitchFamily="34" charset="0"/>
                        <a:ea typeface="宋体" panose="02010600030101010101" pitchFamily="2" charset="-122"/>
                      </a:endParaRPr>
                    </a:p>
                  </a:txBody>
                  <a:tcPr marL="12700" marR="12700" marT="12700" anchor="ctr">
                    <a:lnL>
                      <a:noFill/>
                    </a:lnL>
                    <a:lnR w="12700" cap="flat" cmpd="sng">
                      <a:solidFill>
                        <a:srgbClr val="000000"/>
                      </a:solidFill>
                      <a:prstDash val="solid"/>
                      <a:headEnd type="none" w="med" len="med"/>
                      <a:tailEnd type="none" w="med" len="med"/>
                    </a:lnR>
                    <a:lnT w="12700" cap="flat">
                      <a:solidFill>
                        <a:schemeClr val="tx1"/>
                      </a:solidFill>
                      <a:prstDash val="solid"/>
                    </a:lnT>
                    <a:lnB cap="flat">
                      <a:noFill/>
                    </a:lnB>
                    <a:lnTlToBr>
                      <a:noFill/>
                    </a:lnTlToBr>
                    <a:lnBlToTr>
                      <a:noFill/>
                    </a:lnBlToTr>
                    <a:noFill/>
                  </a:tcPr>
                </a:tc>
                <a:tc>
                  <a:txBody>
                    <a:bodyPr/>
                    <a:lstStyle/>
                    <a:p>
                      <a:pPr indent="0" algn="ctr">
                        <a:buNone/>
                      </a:pPr>
                      <a:r>
                        <a:rPr lang="zh-CN" sz="1200" b="1">
                          <a:solidFill>
                            <a:srgbClr val="000000"/>
                          </a:solidFill>
                          <a:latin typeface="Arial" panose="020B0604020202020204" pitchFamily="34" charset="0"/>
                          <a:ea typeface="宋体" panose="02010600030101010101" pitchFamily="2" charset="-122"/>
                        </a:rPr>
                        <a:t>千元</a:t>
                      </a:r>
                      <a:endParaRPr lang="zh-CN" altLang="en-US" sz="1200" b="1">
                        <a:solidFill>
                          <a:srgbClr val="000000"/>
                        </a:solidFill>
                        <a:latin typeface="Arial" panose="020B0604020202020204" pitchFamily="34" charset="0"/>
                        <a:ea typeface="宋体" panose="02010600030101010101" pitchFamily="2" charset="-122"/>
                      </a:endParaRPr>
                    </a:p>
                  </a:txBody>
                  <a:tcPr marL="12700" marR="12700" marT="1270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a:solidFill>
                        <a:schemeClr val="tx1"/>
                      </a:solidFill>
                      <a:prstDash val="solid"/>
                    </a:lnT>
                    <a:lnB cap="flat">
                      <a:noFill/>
                    </a:lnB>
                    <a:lnTlToBr>
                      <a:noFill/>
                    </a:lnTlToBr>
                    <a:lnBlToTr>
                      <a:noFill/>
                    </a:lnBlToTr>
                    <a:noFill/>
                  </a:tcPr>
                </a:tc>
                <a:tc>
                  <a:txBody>
                    <a:bodyPr/>
                    <a:lstStyle/>
                    <a:p>
                      <a:pPr indent="0" algn="ctr">
                        <a:buNone/>
                      </a:pPr>
                      <a:r>
                        <a:rPr lang="en-US" sz="1200" b="1">
                          <a:solidFill>
                            <a:srgbClr val="000000"/>
                          </a:solidFill>
                          <a:latin typeface="宋体" panose="02010600030101010101" pitchFamily="2" charset="-122"/>
                        </a:rPr>
                        <a:t>44</a:t>
                      </a:r>
                      <a:endParaRPr lang="en-US" altLang="en-US" sz="1200" b="1">
                        <a:solidFill>
                          <a:srgbClr val="000000"/>
                        </a:solidFill>
                        <a:latin typeface="宋体" panose="02010600030101010101" pitchFamily="2" charset="-122"/>
                      </a:endParaRPr>
                    </a:p>
                  </a:txBody>
                  <a:tcPr marL="12700" marR="12700" marT="12700" anchor="ctr">
                    <a:lnL w="12700" cap="flat" cmpd="sng">
                      <a:solidFill>
                        <a:srgbClr val="000000"/>
                      </a:solidFill>
                      <a:prstDash val="solid"/>
                      <a:headEnd type="none" w="med" len="med"/>
                      <a:tailEnd type="none" w="med" len="med"/>
                    </a:lnL>
                    <a:lnR>
                      <a:noFill/>
                    </a:lnR>
                    <a:lnT w="12700" cap="flat">
                      <a:solidFill>
                        <a:schemeClr val="tx1"/>
                      </a:solidFill>
                      <a:prstDash val="solid"/>
                    </a:lnT>
                    <a:lnB cap="flat">
                      <a:noFill/>
                    </a:lnB>
                    <a:lnTlToBr>
                      <a:noFill/>
                    </a:lnTlToBr>
                    <a:lnBlToTr>
                      <a:noFill/>
                    </a:lnBlToTr>
                    <a:noFill/>
                  </a:tcPr>
                </a:tc>
                <a:extLst>
                  <a:ext uri="{0D108BD9-81ED-4DB2-BD59-A6C34878D82A}">
                    <a16:rowId xmlns:a16="http://schemas.microsoft.com/office/drawing/2014/main" val="10016"/>
                  </a:ext>
                </a:extLst>
              </a:tr>
            </a:tbl>
          </a:graphicData>
        </a:graphic>
      </p:graphicFrame>
      <p:graphicFrame>
        <p:nvGraphicFramePr>
          <p:cNvPr id="3" name="表格 2"/>
          <p:cNvGraphicFramePr/>
          <p:nvPr/>
        </p:nvGraphicFramePr>
        <p:xfrm>
          <a:off x="6777355" y="2204720"/>
          <a:ext cx="4662170" cy="4498340"/>
        </p:xfrm>
        <a:graphic>
          <a:graphicData uri="http://schemas.openxmlformats.org/drawingml/2006/table">
            <a:tbl>
              <a:tblPr firstRow="1" bandRow="1">
                <a:tableStyleId>{5C22544A-7EE6-4342-B048-85BDC9FD1C3A}</a:tableStyleId>
              </a:tblPr>
              <a:tblGrid>
                <a:gridCol w="3622675">
                  <a:extLst>
                    <a:ext uri="{9D8B030D-6E8A-4147-A177-3AD203B41FA5}">
                      <a16:colId xmlns:a16="http://schemas.microsoft.com/office/drawing/2014/main" val="20000"/>
                    </a:ext>
                  </a:extLst>
                </a:gridCol>
                <a:gridCol w="527050">
                  <a:extLst>
                    <a:ext uri="{9D8B030D-6E8A-4147-A177-3AD203B41FA5}">
                      <a16:colId xmlns:a16="http://schemas.microsoft.com/office/drawing/2014/main" val="20001"/>
                    </a:ext>
                  </a:extLst>
                </a:gridCol>
                <a:gridCol w="512445">
                  <a:extLst>
                    <a:ext uri="{9D8B030D-6E8A-4147-A177-3AD203B41FA5}">
                      <a16:colId xmlns:a16="http://schemas.microsoft.com/office/drawing/2014/main" val="20002"/>
                    </a:ext>
                  </a:extLst>
                </a:gridCol>
              </a:tblGrid>
              <a:tr h="241300">
                <a:tc>
                  <a:txBody>
                    <a:bodyPr/>
                    <a:lstStyle/>
                    <a:p>
                      <a:pPr marL="228600" indent="0">
                        <a:buNone/>
                      </a:pPr>
                      <a:r>
                        <a:rPr lang="zh-CN" sz="1200" b="1">
                          <a:solidFill>
                            <a:srgbClr val="000000"/>
                          </a:solidFill>
                          <a:latin typeface="Arial" panose="020B0604020202020204" pitchFamily="34" charset="0"/>
                          <a:ea typeface="宋体" panose="02010600030101010101" pitchFamily="2" charset="-122"/>
                        </a:rPr>
                        <a:t>营业收入</a:t>
                      </a:r>
                      <a:endParaRPr lang="zh-CN" altLang="en-US" sz="1200" b="1">
                        <a:solidFill>
                          <a:srgbClr val="000000"/>
                        </a:solidFill>
                        <a:latin typeface="Arial" panose="020B0604020202020204" pitchFamily="34" charset="0"/>
                        <a:ea typeface="宋体" panose="02010600030101010101" pitchFamily="2" charset="-122"/>
                      </a:endParaRPr>
                    </a:p>
                  </a:txBody>
                  <a:tcPr marL="12700" marR="12700" marT="12700" anchor="ctr">
                    <a:lnL>
                      <a:noFill/>
                    </a:lnL>
                    <a:lnR w="12700" cap="flat" cmpd="sng">
                      <a:solidFill>
                        <a:srgbClr val="000000"/>
                      </a:solidFill>
                      <a:prstDash val="solid"/>
                      <a:headEnd type="none" w="med" len="med"/>
                      <a:tailEnd type="none" w="med" len="med"/>
                    </a:lnR>
                    <a:lnT cap="flat">
                      <a:noFill/>
                    </a:lnT>
                    <a:lnB cap="flat">
                      <a:noFill/>
                    </a:lnB>
                    <a:lnTlToBr>
                      <a:noFill/>
                    </a:lnTlToBr>
                    <a:lnBlToTr>
                      <a:noFill/>
                    </a:lnBlToTr>
                    <a:noFill/>
                  </a:tcPr>
                </a:tc>
                <a:tc>
                  <a:txBody>
                    <a:bodyPr/>
                    <a:lstStyle/>
                    <a:p>
                      <a:pPr indent="0" algn="ctr">
                        <a:buNone/>
                      </a:pPr>
                      <a:r>
                        <a:rPr lang="zh-CN" sz="1200" b="1">
                          <a:solidFill>
                            <a:srgbClr val="000000"/>
                          </a:solidFill>
                          <a:latin typeface="Arial" panose="020B0604020202020204" pitchFamily="34" charset="0"/>
                          <a:ea typeface="宋体" panose="02010600030101010101" pitchFamily="2" charset="-122"/>
                        </a:rPr>
                        <a:t>千元</a:t>
                      </a:r>
                      <a:endParaRPr lang="zh-CN" altLang="en-US" sz="1200" b="1">
                        <a:solidFill>
                          <a:srgbClr val="000000"/>
                        </a:solidFill>
                        <a:latin typeface="Arial" panose="020B0604020202020204" pitchFamily="34" charset="0"/>
                        <a:ea typeface="宋体" panose="02010600030101010101" pitchFamily="2" charset="-122"/>
                      </a:endParaRPr>
                    </a:p>
                  </a:txBody>
                  <a:tcPr marL="12700" marR="12700" marT="1270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cap="flat">
                      <a:noFill/>
                    </a:lnT>
                    <a:lnB cap="flat">
                      <a:noFill/>
                    </a:lnB>
                    <a:lnTlToBr>
                      <a:noFill/>
                    </a:lnTlToBr>
                    <a:lnBlToTr>
                      <a:noFill/>
                    </a:lnBlToTr>
                    <a:noFill/>
                  </a:tcPr>
                </a:tc>
                <a:tc>
                  <a:txBody>
                    <a:bodyPr/>
                    <a:lstStyle/>
                    <a:p>
                      <a:pPr indent="0" algn="ctr">
                        <a:buNone/>
                      </a:pPr>
                      <a:r>
                        <a:rPr lang="en-US" sz="1200" b="1">
                          <a:solidFill>
                            <a:srgbClr val="000000"/>
                          </a:solidFill>
                          <a:latin typeface="宋体" panose="02010600030101010101" pitchFamily="2" charset="-122"/>
                        </a:rPr>
                        <a:t>24</a:t>
                      </a:r>
                      <a:endParaRPr lang="en-US" altLang="en-US" sz="1200" b="1">
                        <a:solidFill>
                          <a:srgbClr val="000000"/>
                        </a:solidFill>
                        <a:latin typeface="宋体" panose="02010600030101010101" pitchFamily="2" charset="-122"/>
                      </a:endParaRPr>
                    </a:p>
                  </a:txBody>
                  <a:tcPr marL="12700" marR="12700" marT="12700" anchor="ctr">
                    <a:lnL w="12700" cap="flat" cmpd="sng">
                      <a:solidFill>
                        <a:srgbClr val="000000"/>
                      </a:solidFill>
                      <a:prstDash val="solid"/>
                      <a:headEnd type="none" w="med" len="med"/>
                      <a:tailEnd type="none" w="med" len="med"/>
                    </a:lnL>
                    <a:lnR>
                      <a:noFill/>
                    </a:lnR>
                    <a:lnT cap="flat">
                      <a:noFill/>
                    </a:lnT>
                    <a:lnB cap="flat">
                      <a:noFill/>
                    </a:lnB>
                    <a:lnTlToBr>
                      <a:noFill/>
                    </a:lnTlToBr>
                    <a:lnBlToTr>
                      <a:noFill/>
                    </a:lnBlToTr>
                    <a:noFill/>
                  </a:tcPr>
                </a:tc>
                <a:extLst>
                  <a:ext uri="{0D108BD9-81ED-4DB2-BD59-A6C34878D82A}">
                    <a16:rowId xmlns:a16="http://schemas.microsoft.com/office/drawing/2014/main" val="10000"/>
                  </a:ext>
                </a:extLst>
              </a:tr>
              <a:tr h="241300">
                <a:tc>
                  <a:txBody>
                    <a:bodyPr/>
                    <a:lstStyle/>
                    <a:p>
                      <a:pPr marL="228600" indent="0">
                        <a:buNone/>
                      </a:pPr>
                      <a:r>
                        <a:rPr lang="zh-CN" sz="1200" b="1">
                          <a:solidFill>
                            <a:srgbClr val="000000"/>
                          </a:solidFill>
                          <a:latin typeface="Arial" panose="020B0604020202020204" pitchFamily="34" charset="0"/>
                          <a:ea typeface="宋体" panose="02010600030101010101" pitchFamily="2" charset="-122"/>
                        </a:rPr>
                        <a:t>营业成本（营业支出）</a:t>
                      </a:r>
                      <a:endParaRPr lang="zh-CN" altLang="en-US" sz="1200" b="1">
                        <a:solidFill>
                          <a:srgbClr val="000000"/>
                        </a:solidFill>
                        <a:latin typeface="Arial" panose="020B0604020202020204" pitchFamily="34" charset="0"/>
                        <a:ea typeface="宋体" panose="02010600030101010101" pitchFamily="2" charset="-122"/>
                      </a:endParaRPr>
                    </a:p>
                  </a:txBody>
                  <a:tcPr marL="12700" marR="12700" marT="12700" anchor="ctr">
                    <a:lnL>
                      <a:noFill/>
                    </a:lnL>
                    <a:lnR w="12700" cap="flat" cmpd="sng">
                      <a:solidFill>
                        <a:srgbClr val="000000"/>
                      </a:solidFill>
                      <a:prstDash val="solid"/>
                      <a:headEnd type="none" w="med" len="med"/>
                      <a:tailEnd type="none" w="med" len="med"/>
                    </a:lnR>
                    <a:lnT cap="flat">
                      <a:noFill/>
                    </a:lnT>
                    <a:lnB cap="flat">
                      <a:noFill/>
                    </a:lnB>
                    <a:lnTlToBr>
                      <a:noFill/>
                    </a:lnTlToBr>
                    <a:lnBlToTr>
                      <a:noFill/>
                    </a:lnBlToTr>
                    <a:noFill/>
                  </a:tcPr>
                </a:tc>
                <a:tc>
                  <a:txBody>
                    <a:bodyPr/>
                    <a:lstStyle/>
                    <a:p>
                      <a:pPr indent="0" algn="ctr">
                        <a:buNone/>
                      </a:pPr>
                      <a:r>
                        <a:rPr lang="zh-CN" sz="1200" b="1">
                          <a:solidFill>
                            <a:srgbClr val="000000"/>
                          </a:solidFill>
                          <a:latin typeface="Arial" panose="020B0604020202020204" pitchFamily="34" charset="0"/>
                          <a:ea typeface="宋体" panose="02010600030101010101" pitchFamily="2" charset="-122"/>
                        </a:rPr>
                        <a:t>千元</a:t>
                      </a:r>
                      <a:endParaRPr lang="zh-CN" altLang="en-US" sz="1200" b="1">
                        <a:solidFill>
                          <a:srgbClr val="000000"/>
                        </a:solidFill>
                        <a:latin typeface="Arial" panose="020B0604020202020204" pitchFamily="34" charset="0"/>
                        <a:ea typeface="宋体" panose="02010600030101010101" pitchFamily="2" charset="-122"/>
                      </a:endParaRPr>
                    </a:p>
                  </a:txBody>
                  <a:tcPr marL="12700" marR="12700" marT="1270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cap="flat">
                      <a:noFill/>
                    </a:lnT>
                    <a:lnB cap="flat">
                      <a:noFill/>
                    </a:lnB>
                    <a:lnTlToBr>
                      <a:noFill/>
                    </a:lnTlToBr>
                    <a:lnBlToTr>
                      <a:noFill/>
                    </a:lnBlToTr>
                    <a:noFill/>
                  </a:tcPr>
                </a:tc>
                <a:tc>
                  <a:txBody>
                    <a:bodyPr/>
                    <a:lstStyle/>
                    <a:p>
                      <a:pPr indent="0" algn="ctr">
                        <a:buNone/>
                      </a:pPr>
                      <a:r>
                        <a:rPr lang="en-US" sz="1200" b="1">
                          <a:solidFill>
                            <a:srgbClr val="000000"/>
                          </a:solidFill>
                          <a:latin typeface="宋体" panose="02010600030101010101" pitchFamily="2" charset="-122"/>
                        </a:rPr>
                        <a:t>25</a:t>
                      </a:r>
                      <a:endParaRPr lang="en-US" altLang="en-US" sz="1200" b="1">
                        <a:solidFill>
                          <a:srgbClr val="000000"/>
                        </a:solidFill>
                        <a:latin typeface="宋体" panose="02010600030101010101" pitchFamily="2" charset="-122"/>
                      </a:endParaRPr>
                    </a:p>
                  </a:txBody>
                  <a:tcPr marL="12700" marR="12700" marT="12700" anchor="ctr">
                    <a:lnL w="12700" cap="flat" cmpd="sng">
                      <a:solidFill>
                        <a:srgbClr val="000000"/>
                      </a:solidFill>
                      <a:prstDash val="solid"/>
                      <a:headEnd type="none" w="med" len="med"/>
                      <a:tailEnd type="none" w="med" len="med"/>
                    </a:lnL>
                    <a:lnR>
                      <a:noFill/>
                    </a:lnR>
                    <a:lnT cap="flat">
                      <a:noFill/>
                    </a:lnT>
                    <a:lnB cap="flat">
                      <a:noFill/>
                    </a:lnB>
                    <a:lnTlToBr>
                      <a:noFill/>
                    </a:lnTlToBr>
                    <a:lnBlToTr>
                      <a:noFill/>
                    </a:lnBlToTr>
                    <a:noFill/>
                  </a:tcPr>
                </a:tc>
                <a:extLst>
                  <a:ext uri="{0D108BD9-81ED-4DB2-BD59-A6C34878D82A}">
                    <a16:rowId xmlns:a16="http://schemas.microsoft.com/office/drawing/2014/main" val="10001"/>
                  </a:ext>
                </a:extLst>
              </a:tr>
              <a:tr h="241300">
                <a:tc>
                  <a:txBody>
                    <a:bodyPr/>
                    <a:lstStyle/>
                    <a:p>
                      <a:pPr marL="228600" indent="0">
                        <a:buNone/>
                      </a:pPr>
                      <a:r>
                        <a:rPr lang="zh-CN" sz="1200" b="1">
                          <a:solidFill>
                            <a:srgbClr val="000000"/>
                          </a:solidFill>
                          <a:latin typeface="Arial" panose="020B0604020202020204" pitchFamily="34" charset="0"/>
                          <a:ea typeface="宋体" panose="02010600030101010101" pitchFamily="2" charset="-122"/>
                        </a:rPr>
                        <a:t>利息收入</a:t>
                      </a:r>
                      <a:endParaRPr lang="zh-CN" altLang="en-US" sz="1200" b="1">
                        <a:solidFill>
                          <a:srgbClr val="000000"/>
                        </a:solidFill>
                        <a:latin typeface="Arial" panose="020B0604020202020204" pitchFamily="34" charset="0"/>
                        <a:ea typeface="宋体" panose="02010600030101010101" pitchFamily="2" charset="-122"/>
                      </a:endParaRPr>
                    </a:p>
                  </a:txBody>
                  <a:tcPr marL="12700" marR="12700" marT="12700" anchor="ctr">
                    <a:lnL>
                      <a:noFill/>
                    </a:lnL>
                    <a:lnR w="12700" cap="flat" cmpd="sng">
                      <a:solidFill>
                        <a:srgbClr val="000000"/>
                      </a:solidFill>
                      <a:prstDash val="solid"/>
                      <a:headEnd type="none" w="med" len="med"/>
                      <a:tailEnd type="none" w="med" len="med"/>
                    </a:lnR>
                    <a:lnT cap="flat">
                      <a:noFill/>
                    </a:lnT>
                    <a:lnB cap="flat">
                      <a:noFill/>
                    </a:lnB>
                    <a:lnTlToBr>
                      <a:noFill/>
                    </a:lnTlToBr>
                    <a:lnBlToTr>
                      <a:noFill/>
                    </a:lnBlToTr>
                    <a:noFill/>
                  </a:tcPr>
                </a:tc>
                <a:tc>
                  <a:txBody>
                    <a:bodyPr/>
                    <a:lstStyle/>
                    <a:p>
                      <a:pPr indent="0" algn="ctr">
                        <a:buNone/>
                      </a:pPr>
                      <a:r>
                        <a:rPr lang="zh-CN" sz="1200" b="1">
                          <a:solidFill>
                            <a:srgbClr val="000000"/>
                          </a:solidFill>
                          <a:latin typeface="Arial" panose="020B0604020202020204" pitchFamily="34" charset="0"/>
                          <a:ea typeface="宋体" panose="02010600030101010101" pitchFamily="2" charset="-122"/>
                        </a:rPr>
                        <a:t>千元</a:t>
                      </a:r>
                      <a:endParaRPr lang="zh-CN" altLang="en-US" sz="1200" b="1">
                        <a:solidFill>
                          <a:srgbClr val="000000"/>
                        </a:solidFill>
                        <a:latin typeface="Arial" panose="020B0604020202020204" pitchFamily="34" charset="0"/>
                        <a:ea typeface="宋体" panose="02010600030101010101" pitchFamily="2" charset="-122"/>
                      </a:endParaRPr>
                    </a:p>
                  </a:txBody>
                  <a:tcPr marL="12700" marR="12700" marT="1270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cap="flat">
                      <a:noFill/>
                    </a:lnT>
                    <a:lnB cap="flat">
                      <a:noFill/>
                    </a:lnB>
                    <a:lnTlToBr>
                      <a:noFill/>
                    </a:lnTlToBr>
                    <a:lnBlToTr>
                      <a:noFill/>
                    </a:lnBlToTr>
                    <a:noFill/>
                  </a:tcPr>
                </a:tc>
                <a:tc>
                  <a:txBody>
                    <a:bodyPr/>
                    <a:lstStyle/>
                    <a:p>
                      <a:pPr indent="0" algn="ctr">
                        <a:buNone/>
                      </a:pPr>
                      <a:r>
                        <a:rPr lang="en-US" sz="1200" b="1">
                          <a:solidFill>
                            <a:srgbClr val="000000"/>
                          </a:solidFill>
                          <a:latin typeface="宋体" panose="02010600030101010101" pitchFamily="2" charset="-122"/>
                        </a:rPr>
                        <a:t>26</a:t>
                      </a:r>
                      <a:endParaRPr lang="en-US" altLang="en-US" sz="1200" b="1">
                        <a:solidFill>
                          <a:srgbClr val="000000"/>
                        </a:solidFill>
                        <a:latin typeface="宋体" panose="02010600030101010101" pitchFamily="2" charset="-122"/>
                      </a:endParaRPr>
                    </a:p>
                  </a:txBody>
                  <a:tcPr marL="12700" marR="12700" marT="12700" anchor="ctr">
                    <a:lnL w="12700" cap="flat" cmpd="sng">
                      <a:solidFill>
                        <a:srgbClr val="000000"/>
                      </a:solidFill>
                      <a:prstDash val="solid"/>
                      <a:headEnd type="none" w="med" len="med"/>
                      <a:tailEnd type="none" w="med" len="med"/>
                    </a:lnL>
                    <a:lnR>
                      <a:noFill/>
                    </a:lnR>
                    <a:lnT cap="flat">
                      <a:noFill/>
                    </a:lnT>
                    <a:lnB cap="flat">
                      <a:noFill/>
                    </a:lnB>
                    <a:lnTlToBr>
                      <a:noFill/>
                    </a:lnTlToBr>
                    <a:lnBlToTr>
                      <a:noFill/>
                    </a:lnBlToTr>
                    <a:noFill/>
                  </a:tcPr>
                </a:tc>
                <a:extLst>
                  <a:ext uri="{0D108BD9-81ED-4DB2-BD59-A6C34878D82A}">
                    <a16:rowId xmlns:a16="http://schemas.microsoft.com/office/drawing/2014/main" val="10002"/>
                  </a:ext>
                </a:extLst>
              </a:tr>
              <a:tr h="241300">
                <a:tc>
                  <a:txBody>
                    <a:bodyPr/>
                    <a:lstStyle/>
                    <a:p>
                      <a:pPr marL="228600" indent="0">
                        <a:buNone/>
                      </a:pPr>
                      <a:r>
                        <a:rPr lang="zh-CN" sz="1200" b="1">
                          <a:solidFill>
                            <a:srgbClr val="000000"/>
                          </a:solidFill>
                          <a:latin typeface="Arial" panose="020B0604020202020204" pitchFamily="34" charset="0"/>
                          <a:ea typeface="宋体" panose="02010600030101010101" pitchFamily="2" charset="-122"/>
                        </a:rPr>
                        <a:t>利息支出</a:t>
                      </a:r>
                      <a:endParaRPr lang="zh-CN" altLang="en-US" sz="1200" b="1">
                        <a:solidFill>
                          <a:srgbClr val="000000"/>
                        </a:solidFill>
                        <a:latin typeface="Arial" panose="020B0604020202020204" pitchFamily="34" charset="0"/>
                        <a:ea typeface="宋体" panose="02010600030101010101" pitchFamily="2" charset="-122"/>
                      </a:endParaRPr>
                    </a:p>
                  </a:txBody>
                  <a:tcPr marL="12700" marR="12700" marT="12700" anchor="ctr">
                    <a:lnL>
                      <a:noFill/>
                    </a:lnL>
                    <a:lnR w="12700" cap="flat" cmpd="sng">
                      <a:solidFill>
                        <a:srgbClr val="000000"/>
                      </a:solidFill>
                      <a:prstDash val="solid"/>
                      <a:headEnd type="none" w="med" len="med"/>
                      <a:tailEnd type="none" w="med" len="med"/>
                    </a:lnR>
                    <a:lnT cap="flat">
                      <a:noFill/>
                    </a:lnT>
                    <a:lnB cap="flat">
                      <a:noFill/>
                    </a:lnB>
                    <a:lnTlToBr>
                      <a:noFill/>
                    </a:lnTlToBr>
                    <a:lnBlToTr>
                      <a:noFill/>
                    </a:lnBlToTr>
                    <a:noFill/>
                  </a:tcPr>
                </a:tc>
                <a:tc>
                  <a:txBody>
                    <a:bodyPr/>
                    <a:lstStyle/>
                    <a:p>
                      <a:pPr indent="0" algn="ctr">
                        <a:buNone/>
                      </a:pPr>
                      <a:r>
                        <a:rPr lang="zh-CN" sz="1200" b="1">
                          <a:solidFill>
                            <a:srgbClr val="000000"/>
                          </a:solidFill>
                          <a:latin typeface="Arial" panose="020B0604020202020204" pitchFamily="34" charset="0"/>
                          <a:ea typeface="宋体" panose="02010600030101010101" pitchFamily="2" charset="-122"/>
                        </a:rPr>
                        <a:t>千元</a:t>
                      </a:r>
                      <a:endParaRPr lang="zh-CN" altLang="en-US" sz="1200" b="1">
                        <a:solidFill>
                          <a:srgbClr val="000000"/>
                        </a:solidFill>
                        <a:latin typeface="Arial" panose="020B0604020202020204" pitchFamily="34" charset="0"/>
                        <a:ea typeface="宋体" panose="02010600030101010101" pitchFamily="2" charset="-122"/>
                      </a:endParaRPr>
                    </a:p>
                  </a:txBody>
                  <a:tcPr marL="12700" marR="12700" marT="1270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cap="flat">
                      <a:noFill/>
                    </a:lnT>
                    <a:lnB cap="flat">
                      <a:noFill/>
                    </a:lnB>
                    <a:lnTlToBr>
                      <a:noFill/>
                    </a:lnTlToBr>
                    <a:lnBlToTr>
                      <a:noFill/>
                    </a:lnBlToTr>
                    <a:noFill/>
                  </a:tcPr>
                </a:tc>
                <a:tc>
                  <a:txBody>
                    <a:bodyPr/>
                    <a:lstStyle/>
                    <a:p>
                      <a:pPr indent="0" algn="ctr">
                        <a:buNone/>
                      </a:pPr>
                      <a:r>
                        <a:rPr lang="en-US" sz="1200" b="1">
                          <a:solidFill>
                            <a:srgbClr val="000000"/>
                          </a:solidFill>
                          <a:latin typeface="宋体" panose="02010600030101010101" pitchFamily="2" charset="-122"/>
                        </a:rPr>
                        <a:t>27</a:t>
                      </a:r>
                      <a:endParaRPr lang="en-US" altLang="en-US" sz="1200" b="1">
                        <a:solidFill>
                          <a:srgbClr val="000000"/>
                        </a:solidFill>
                        <a:latin typeface="宋体" panose="02010600030101010101" pitchFamily="2" charset="-122"/>
                      </a:endParaRPr>
                    </a:p>
                  </a:txBody>
                  <a:tcPr marL="12700" marR="12700" marT="12700" anchor="ctr">
                    <a:lnL w="12700" cap="flat" cmpd="sng">
                      <a:solidFill>
                        <a:srgbClr val="000000"/>
                      </a:solidFill>
                      <a:prstDash val="solid"/>
                      <a:headEnd type="none" w="med" len="med"/>
                      <a:tailEnd type="none" w="med" len="med"/>
                    </a:lnL>
                    <a:lnR>
                      <a:noFill/>
                    </a:lnR>
                    <a:lnT cap="flat">
                      <a:noFill/>
                    </a:lnT>
                    <a:lnB cap="flat">
                      <a:noFill/>
                    </a:lnB>
                    <a:lnTlToBr>
                      <a:noFill/>
                    </a:lnTlToBr>
                    <a:lnBlToTr>
                      <a:noFill/>
                    </a:lnBlToTr>
                    <a:noFill/>
                  </a:tcPr>
                </a:tc>
                <a:extLst>
                  <a:ext uri="{0D108BD9-81ED-4DB2-BD59-A6C34878D82A}">
                    <a16:rowId xmlns:a16="http://schemas.microsoft.com/office/drawing/2014/main" val="10003"/>
                  </a:ext>
                </a:extLst>
              </a:tr>
              <a:tr h="241300">
                <a:tc>
                  <a:txBody>
                    <a:bodyPr/>
                    <a:lstStyle/>
                    <a:p>
                      <a:pPr marL="228600" indent="0">
                        <a:buNone/>
                      </a:pPr>
                      <a:r>
                        <a:rPr lang="zh-CN" sz="1200" b="1">
                          <a:solidFill>
                            <a:srgbClr val="000000"/>
                          </a:solidFill>
                          <a:latin typeface="Arial" panose="020B0604020202020204" pitchFamily="34" charset="0"/>
                          <a:ea typeface="宋体" panose="02010600030101010101" pitchFamily="2" charset="-122"/>
                        </a:rPr>
                        <a:t>手续费和佣金收入**</a:t>
                      </a:r>
                      <a:endParaRPr lang="zh-CN" altLang="en-US" sz="1200" b="1">
                        <a:solidFill>
                          <a:srgbClr val="000000"/>
                        </a:solidFill>
                        <a:latin typeface="Arial" panose="020B0604020202020204" pitchFamily="34" charset="0"/>
                        <a:ea typeface="宋体" panose="02010600030101010101" pitchFamily="2" charset="-122"/>
                      </a:endParaRPr>
                    </a:p>
                  </a:txBody>
                  <a:tcPr marL="12700" marR="12700" marT="12700" anchor="ctr">
                    <a:lnL>
                      <a:noFill/>
                    </a:lnL>
                    <a:lnR w="12700" cap="flat" cmpd="sng">
                      <a:solidFill>
                        <a:srgbClr val="000000"/>
                      </a:solidFill>
                      <a:prstDash val="solid"/>
                      <a:headEnd type="none" w="med" len="med"/>
                      <a:tailEnd type="none" w="med" len="med"/>
                    </a:lnR>
                    <a:lnT cap="flat">
                      <a:noFill/>
                    </a:lnT>
                    <a:lnB cap="flat">
                      <a:noFill/>
                    </a:lnB>
                    <a:lnTlToBr>
                      <a:noFill/>
                    </a:lnTlToBr>
                    <a:lnBlToTr>
                      <a:noFill/>
                    </a:lnBlToTr>
                    <a:solidFill>
                      <a:srgbClr val="E99743"/>
                    </a:solidFill>
                  </a:tcPr>
                </a:tc>
                <a:tc>
                  <a:txBody>
                    <a:bodyPr/>
                    <a:lstStyle/>
                    <a:p>
                      <a:pPr indent="0" algn="ctr">
                        <a:buNone/>
                      </a:pPr>
                      <a:r>
                        <a:rPr lang="zh-CN" sz="1200" b="1">
                          <a:solidFill>
                            <a:srgbClr val="000000"/>
                          </a:solidFill>
                          <a:latin typeface="Arial" panose="020B0604020202020204" pitchFamily="34" charset="0"/>
                          <a:ea typeface="宋体" panose="02010600030101010101" pitchFamily="2" charset="-122"/>
                        </a:rPr>
                        <a:t>千元</a:t>
                      </a:r>
                      <a:endParaRPr lang="zh-CN" altLang="en-US" sz="1200" b="1">
                        <a:solidFill>
                          <a:srgbClr val="000000"/>
                        </a:solidFill>
                        <a:latin typeface="Arial" panose="020B0604020202020204" pitchFamily="34" charset="0"/>
                        <a:ea typeface="宋体" panose="02010600030101010101" pitchFamily="2" charset="-122"/>
                      </a:endParaRPr>
                    </a:p>
                  </a:txBody>
                  <a:tcPr marL="12700" marR="12700" marT="1270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cap="flat">
                      <a:noFill/>
                    </a:lnT>
                    <a:lnB cap="flat">
                      <a:noFill/>
                    </a:lnB>
                    <a:lnTlToBr>
                      <a:noFill/>
                    </a:lnTlToBr>
                    <a:lnBlToTr>
                      <a:noFill/>
                    </a:lnBlToTr>
                    <a:noFill/>
                  </a:tcPr>
                </a:tc>
                <a:tc>
                  <a:txBody>
                    <a:bodyPr/>
                    <a:lstStyle/>
                    <a:p>
                      <a:pPr indent="0" algn="ctr">
                        <a:buNone/>
                      </a:pPr>
                      <a:r>
                        <a:rPr lang="en-US" sz="1200" b="1">
                          <a:solidFill>
                            <a:srgbClr val="000000"/>
                          </a:solidFill>
                          <a:latin typeface="宋体" panose="02010600030101010101" pitchFamily="2" charset="-122"/>
                        </a:rPr>
                        <a:t>28</a:t>
                      </a:r>
                      <a:endParaRPr lang="en-US" altLang="en-US" sz="1200" b="1">
                        <a:solidFill>
                          <a:srgbClr val="000000"/>
                        </a:solidFill>
                        <a:latin typeface="宋体" panose="02010600030101010101" pitchFamily="2" charset="-122"/>
                      </a:endParaRPr>
                    </a:p>
                  </a:txBody>
                  <a:tcPr marL="12700" marR="12700" marT="12700" anchor="ctr">
                    <a:lnL w="12700" cap="flat" cmpd="sng">
                      <a:solidFill>
                        <a:srgbClr val="000000"/>
                      </a:solidFill>
                      <a:prstDash val="solid"/>
                      <a:headEnd type="none" w="med" len="med"/>
                      <a:tailEnd type="none" w="med" len="med"/>
                    </a:lnL>
                    <a:lnR>
                      <a:noFill/>
                    </a:lnR>
                    <a:lnT cap="flat">
                      <a:noFill/>
                    </a:lnT>
                    <a:lnB cap="flat">
                      <a:noFill/>
                    </a:lnB>
                    <a:lnTlToBr>
                      <a:noFill/>
                    </a:lnTlToBr>
                    <a:lnBlToTr>
                      <a:noFill/>
                    </a:lnBlToTr>
                    <a:noFill/>
                  </a:tcPr>
                </a:tc>
                <a:extLst>
                  <a:ext uri="{0D108BD9-81ED-4DB2-BD59-A6C34878D82A}">
                    <a16:rowId xmlns:a16="http://schemas.microsoft.com/office/drawing/2014/main" val="10004"/>
                  </a:ext>
                </a:extLst>
              </a:tr>
              <a:tr h="241300">
                <a:tc>
                  <a:txBody>
                    <a:bodyPr/>
                    <a:lstStyle/>
                    <a:p>
                      <a:pPr marL="228600" indent="0">
                        <a:buNone/>
                      </a:pPr>
                      <a:r>
                        <a:rPr lang="zh-CN" sz="1200" b="1">
                          <a:solidFill>
                            <a:srgbClr val="000000"/>
                          </a:solidFill>
                          <a:latin typeface="Arial" panose="020B0604020202020204" pitchFamily="34" charset="0"/>
                          <a:ea typeface="宋体" panose="02010600030101010101" pitchFamily="2" charset="-122"/>
                        </a:rPr>
                        <a:t>手续费和佣金支出**</a:t>
                      </a:r>
                      <a:endParaRPr lang="zh-CN" altLang="en-US" sz="1200" b="1">
                        <a:solidFill>
                          <a:srgbClr val="000000"/>
                        </a:solidFill>
                        <a:latin typeface="Arial" panose="020B0604020202020204" pitchFamily="34" charset="0"/>
                        <a:ea typeface="宋体" panose="02010600030101010101" pitchFamily="2" charset="-122"/>
                      </a:endParaRPr>
                    </a:p>
                  </a:txBody>
                  <a:tcPr marL="12700" marR="12700" marT="12700" anchor="ctr">
                    <a:lnL>
                      <a:noFill/>
                    </a:lnL>
                    <a:lnR w="12700" cap="flat" cmpd="sng">
                      <a:solidFill>
                        <a:srgbClr val="000000"/>
                      </a:solidFill>
                      <a:prstDash val="solid"/>
                      <a:headEnd type="none" w="med" len="med"/>
                      <a:tailEnd type="none" w="med" len="med"/>
                    </a:lnR>
                    <a:lnT cap="flat">
                      <a:noFill/>
                    </a:lnT>
                    <a:lnB w="12700" cap="flat">
                      <a:solidFill>
                        <a:schemeClr val="tx1"/>
                      </a:solidFill>
                      <a:prstDash val="solid"/>
                    </a:lnB>
                    <a:lnTlToBr>
                      <a:noFill/>
                    </a:lnTlToBr>
                    <a:lnBlToTr>
                      <a:noFill/>
                    </a:lnBlToTr>
                    <a:solidFill>
                      <a:srgbClr val="E99743"/>
                    </a:solidFill>
                  </a:tcPr>
                </a:tc>
                <a:tc>
                  <a:txBody>
                    <a:bodyPr/>
                    <a:lstStyle/>
                    <a:p>
                      <a:pPr indent="0" algn="ctr">
                        <a:buNone/>
                      </a:pPr>
                      <a:r>
                        <a:rPr lang="zh-CN" sz="1200" b="1">
                          <a:solidFill>
                            <a:srgbClr val="000000"/>
                          </a:solidFill>
                          <a:latin typeface="Arial" panose="020B0604020202020204" pitchFamily="34" charset="0"/>
                          <a:ea typeface="宋体" panose="02010600030101010101" pitchFamily="2" charset="-122"/>
                        </a:rPr>
                        <a:t>千元</a:t>
                      </a:r>
                      <a:endParaRPr lang="zh-CN" altLang="en-US" sz="1200" b="1">
                        <a:solidFill>
                          <a:srgbClr val="000000"/>
                        </a:solidFill>
                        <a:latin typeface="Arial" panose="020B0604020202020204" pitchFamily="34" charset="0"/>
                        <a:ea typeface="宋体" panose="02010600030101010101" pitchFamily="2" charset="-122"/>
                      </a:endParaRPr>
                    </a:p>
                  </a:txBody>
                  <a:tcPr marL="12700" marR="12700" marT="1270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cap="flat">
                      <a:noFill/>
                    </a:lnT>
                    <a:lnB w="12700" cap="flat">
                      <a:solidFill>
                        <a:schemeClr val="tx1"/>
                      </a:solidFill>
                      <a:prstDash val="solid"/>
                    </a:lnB>
                    <a:lnTlToBr>
                      <a:noFill/>
                    </a:lnTlToBr>
                    <a:lnBlToTr>
                      <a:noFill/>
                    </a:lnBlToTr>
                    <a:noFill/>
                  </a:tcPr>
                </a:tc>
                <a:tc>
                  <a:txBody>
                    <a:bodyPr/>
                    <a:lstStyle/>
                    <a:p>
                      <a:pPr indent="0" algn="ctr">
                        <a:buNone/>
                      </a:pPr>
                      <a:r>
                        <a:rPr lang="en-US" sz="1200" b="1">
                          <a:solidFill>
                            <a:srgbClr val="000000"/>
                          </a:solidFill>
                          <a:latin typeface="宋体" panose="02010600030101010101" pitchFamily="2" charset="-122"/>
                        </a:rPr>
                        <a:t>29</a:t>
                      </a:r>
                      <a:endParaRPr lang="en-US" altLang="en-US" sz="1200" b="1">
                        <a:solidFill>
                          <a:srgbClr val="000000"/>
                        </a:solidFill>
                        <a:latin typeface="宋体" panose="02010600030101010101" pitchFamily="2" charset="-122"/>
                      </a:endParaRPr>
                    </a:p>
                  </a:txBody>
                  <a:tcPr marL="12700" marR="12700" marT="12700" anchor="ctr">
                    <a:lnL w="12700" cap="flat" cmpd="sng">
                      <a:solidFill>
                        <a:srgbClr val="000000"/>
                      </a:solidFill>
                      <a:prstDash val="solid"/>
                      <a:headEnd type="none" w="med" len="med"/>
                      <a:tailEnd type="none" w="med" len="med"/>
                    </a:lnL>
                    <a:lnR>
                      <a:noFill/>
                    </a:lnR>
                    <a:lnT cap="flat">
                      <a:noFill/>
                    </a:lnT>
                    <a:lnB w="12700" cap="flat">
                      <a:solidFill>
                        <a:schemeClr val="tx1"/>
                      </a:solidFill>
                      <a:prstDash val="solid"/>
                    </a:lnB>
                    <a:lnTlToBr>
                      <a:noFill/>
                    </a:lnTlToBr>
                    <a:lnBlToTr>
                      <a:noFill/>
                    </a:lnBlToTr>
                    <a:noFill/>
                  </a:tcPr>
                </a:tc>
                <a:extLst>
                  <a:ext uri="{0D108BD9-81ED-4DB2-BD59-A6C34878D82A}">
                    <a16:rowId xmlns:a16="http://schemas.microsoft.com/office/drawing/2014/main" val="10005"/>
                  </a:ext>
                </a:extLst>
              </a:tr>
              <a:tr h="241300">
                <a:tc>
                  <a:txBody>
                    <a:bodyPr/>
                    <a:lstStyle/>
                    <a:p>
                      <a:pPr marL="228600" indent="0">
                        <a:buNone/>
                      </a:pPr>
                      <a:r>
                        <a:rPr lang="zh-CN" sz="1200" b="1">
                          <a:solidFill>
                            <a:srgbClr val="000000"/>
                          </a:solidFill>
                          <a:latin typeface="Arial" panose="020B0604020202020204" pitchFamily="34" charset="0"/>
                          <a:ea typeface="宋体" panose="02010600030101010101" pitchFamily="2" charset="-122"/>
                        </a:rPr>
                        <a:t>税金及附加</a:t>
                      </a:r>
                      <a:endParaRPr lang="zh-CN" altLang="en-US" sz="1200" b="1">
                        <a:solidFill>
                          <a:srgbClr val="000000"/>
                        </a:solidFill>
                        <a:latin typeface="Arial" panose="020B0604020202020204" pitchFamily="34" charset="0"/>
                        <a:ea typeface="宋体" panose="02010600030101010101" pitchFamily="2" charset="-122"/>
                      </a:endParaRPr>
                    </a:p>
                  </a:txBody>
                  <a:tcPr marL="12700" marR="12700" marT="12700" anchor="ctr">
                    <a:lnL>
                      <a:noFill/>
                    </a:lnL>
                    <a:lnR w="12700" cap="flat" cmpd="sng">
                      <a:solidFill>
                        <a:srgbClr val="000000"/>
                      </a:solidFill>
                      <a:prstDash val="solid"/>
                      <a:headEnd type="none" w="med" len="med"/>
                      <a:tailEnd type="none" w="med" len="med"/>
                    </a:lnR>
                    <a:lnT w="12700" cap="flat">
                      <a:solidFill>
                        <a:schemeClr val="tx1"/>
                      </a:solidFill>
                      <a:prstDash val="solid"/>
                    </a:lnT>
                    <a:lnB cap="flat">
                      <a:noFill/>
                    </a:lnB>
                    <a:lnTlToBr>
                      <a:noFill/>
                    </a:lnTlToBr>
                    <a:lnBlToTr>
                      <a:noFill/>
                    </a:lnBlToTr>
                    <a:noFill/>
                  </a:tcPr>
                </a:tc>
                <a:tc>
                  <a:txBody>
                    <a:bodyPr/>
                    <a:lstStyle/>
                    <a:p>
                      <a:pPr indent="0" algn="ctr">
                        <a:buNone/>
                      </a:pPr>
                      <a:r>
                        <a:rPr lang="zh-CN" sz="1200" b="1">
                          <a:solidFill>
                            <a:srgbClr val="000000"/>
                          </a:solidFill>
                          <a:latin typeface="Arial" panose="020B0604020202020204" pitchFamily="34" charset="0"/>
                          <a:ea typeface="宋体" panose="02010600030101010101" pitchFamily="2" charset="-122"/>
                        </a:rPr>
                        <a:t>千元</a:t>
                      </a:r>
                      <a:endParaRPr lang="zh-CN" altLang="en-US" sz="1200" b="1">
                        <a:solidFill>
                          <a:srgbClr val="000000"/>
                        </a:solidFill>
                        <a:latin typeface="Arial" panose="020B0604020202020204" pitchFamily="34" charset="0"/>
                        <a:ea typeface="宋体" panose="02010600030101010101" pitchFamily="2" charset="-122"/>
                      </a:endParaRPr>
                    </a:p>
                  </a:txBody>
                  <a:tcPr marL="12700" marR="12700" marT="1270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a:solidFill>
                        <a:schemeClr val="tx1"/>
                      </a:solidFill>
                      <a:prstDash val="solid"/>
                    </a:lnT>
                    <a:lnB cap="flat">
                      <a:noFill/>
                    </a:lnB>
                    <a:lnTlToBr>
                      <a:noFill/>
                    </a:lnTlToBr>
                    <a:lnBlToTr>
                      <a:noFill/>
                    </a:lnBlToTr>
                    <a:noFill/>
                  </a:tcPr>
                </a:tc>
                <a:tc>
                  <a:txBody>
                    <a:bodyPr/>
                    <a:lstStyle/>
                    <a:p>
                      <a:pPr indent="0" algn="ctr">
                        <a:buNone/>
                      </a:pPr>
                      <a:r>
                        <a:rPr lang="en-US" sz="1200" b="1">
                          <a:solidFill>
                            <a:srgbClr val="000000"/>
                          </a:solidFill>
                          <a:latin typeface="宋体" panose="02010600030101010101" pitchFamily="2" charset="-122"/>
                        </a:rPr>
                        <a:t>30</a:t>
                      </a:r>
                      <a:endParaRPr lang="en-US" altLang="en-US" sz="1200" b="1">
                        <a:solidFill>
                          <a:srgbClr val="000000"/>
                        </a:solidFill>
                        <a:latin typeface="宋体" panose="02010600030101010101" pitchFamily="2" charset="-122"/>
                      </a:endParaRPr>
                    </a:p>
                  </a:txBody>
                  <a:tcPr marL="12700" marR="12700" marT="12700" anchor="ctr">
                    <a:lnL w="12700" cap="flat" cmpd="sng">
                      <a:solidFill>
                        <a:srgbClr val="000000"/>
                      </a:solidFill>
                      <a:prstDash val="solid"/>
                      <a:headEnd type="none" w="med" len="med"/>
                      <a:tailEnd type="none" w="med" len="med"/>
                    </a:lnL>
                    <a:lnR>
                      <a:noFill/>
                    </a:lnR>
                    <a:lnT w="12700" cap="flat">
                      <a:solidFill>
                        <a:schemeClr val="tx1"/>
                      </a:solidFill>
                      <a:prstDash val="solid"/>
                    </a:lnT>
                    <a:lnB cap="flat">
                      <a:noFill/>
                    </a:lnB>
                    <a:lnTlToBr>
                      <a:noFill/>
                    </a:lnTlToBr>
                    <a:lnBlToTr>
                      <a:noFill/>
                    </a:lnBlToTr>
                    <a:noFill/>
                  </a:tcPr>
                </a:tc>
                <a:extLst>
                  <a:ext uri="{0D108BD9-81ED-4DB2-BD59-A6C34878D82A}">
                    <a16:rowId xmlns:a16="http://schemas.microsoft.com/office/drawing/2014/main" val="10006"/>
                  </a:ext>
                </a:extLst>
              </a:tr>
              <a:tr h="241300">
                <a:tc>
                  <a:txBody>
                    <a:bodyPr/>
                    <a:lstStyle/>
                    <a:p>
                      <a:pPr marL="228600" indent="0">
                        <a:buNone/>
                      </a:pPr>
                      <a:r>
                        <a:rPr lang="zh-CN" sz="1200" b="1">
                          <a:solidFill>
                            <a:srgbClr val="000000"/>
                          </a:solidFill>
                          <a:latin typeface="Arial" panose="020B0604020202020204" pitchFamily="34" charset="0"/>
                          <a:ea typeface="宋体" panose="02010600030101010101" pitchFamily="2" charset="-122"/>
                        </a:rPr>
                        <a:t>业务及管理费**</a:t>
                      </a:r>
                      <a:endParaRPr lang="zh-CN" altLang="en-US" sz="1200" b="1">
                        <a:solidFill>
                          <a:srgbClr val="000000"/>
                        </a:solidFill>
                        <a:latin typeface="Arial" panose="020B0604020202020204" pitchFamily="34" charset="0"/>
                        <a:ea typeface="宋体" panose="02010600030101010101" pitchFamily="2" charset="-122"/>
                      </a:endParaRPr>
                    </a:p>
                  </a:txBody>
                  <a:tcPr marL="12700" marR="12700" marT="12700" anchor="ctr">
                    <a:lnL>
                      <a:noFill/>
                    </a:lnL>
                    <a:lnR w="12700" cap="flat" cmpd="sng">
                      <a:solidFill>
                        <a:srgbClr val="000000"/>
                      </a:solidFill>
                      <a:prstDash val="solid"/>
                      <a:headEnd type="none" w="med" len="med"/>
                      <a:tailEnd type="none" w="med" len="med"/>
                    </a:lnR>
                    <a:lnT cap="flat">
                      <a:noFill/>
                    </a:lnT>
                    <a:lnB w="12700" cap="flat">
                      <a:solidFill>
                        <a:schemeClr val="tx1"/>
                      </a:solidFill>
                      <a:prstDash val="solid"/>
                    </a:lnB>
                    <a:lnTlToBr>
                      <a:noFill/>
                    </a:lnTlToBr>
                    <a:lnBlToTr>
                      <a:noFill/>
                    </a:lnBlToTr>
                    <a:solidFill>
                      <a:srgbClr val="E99743"/>
                    </a:solidFill>
                  </a:tcPr>
                </a:tc>
                <a:tc>
                  <a:txBody>
                    <a:bodyPr/>
                    <a:lstStyle/>
                    <a:p>
                      <a:pPr indent="0" algn="ctr">
                        <a:buNone/>
                      </a:pPr>
                      <a:r>
                        <a:rPr lang="zh-CN" sz="1200" b="1">
                          <a:solidFill>
                            <a:srgbClr val="000000"/>
                          </a:solidFill>
                          <a:latin typeface="Arial" panose="020B0604020202020204" pitchFamily="34" charset="0"/>
                          <a:ea typeface="宋体" panose="02010600030101010101" pitchFamily="2" charset="-122"/>
                        </a:rPr>
                        <a:t>千元</a:t>
                      </a:r>
                      <a:endParaRPr lang="zh-CN" altLang="en-US" sz="1200" b="1">
                        <a:solidFill>
                          <a:srgbClr val="000000"/>
                        </a:solidFill>
                        <a:latin typeface="Arial" panose="020B0604020202020204" pitchFamily="34" charset="0"/>
                        <a:ea typeface="宋体" panose="02010600030101010101" pitchFamily="2" charset="-122"/>
                      </a:endParaRPr>
                    </a:p>
                  </a:txBody>
                  <a:tcPr marL="12700" marR="12700" marT="1270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cap="flat">
                      <a:noFill/>
                    </a:lnT>
                    <a:lnB w="12700" cap="flat">
                      <a:solidFill>
                        <a:schemeClr val="tx1"/>
                      </a:solidFill>
                      <a:prstDash val="solid"/>
                    </a:lnB>
                    <a:lnTlToBr>
                      <a:noFill/>
                    </a:lnTlToBr>
                    <a:lnBlToTr>
                      <a:noFill/>
                    </a:lnBlToTr>
                    <a:noFill/>
                  </a:tcPr>
                </a:tc>
                <a:tc>
                  <a:txBody>
                    <a:bodyPr/>
                    <a:lstStyle/>
                    <a:p>
                      <a:pPr indent="0" algn="ctr">
                        <a:buNone/>
                      </a:pPr>
                      <a:r>
                        <a:rPr lang="en-US" sz="1200" b="1">
                          <a:solidFill>
                            <a:srgbClr val="000000"/>
                          </a:solidFill>
                          <a:latin typeface="宋体" panose="02010600030101010101" pitchFamily="2" charset="-122"/>
                        </a:rPr>
                        <a:t>31</a:t>
                      </a:r>
                      <a:endParaRPr lang="en-US" altLang="en-US" sz="1200" b="1">
                        <a:solidFill>
                          <a:srgbClr val="000000"/>
                        </a:solidFill>
                        <a:latin typeface="宋体" panose="02010600030101010101" pitchFamily="2" charset="-122"/>
                      </a:endParaRPr>
                    </a:p>
                  </a:txBody>
                  <a:tcPr marL="12700" marR="12700" marT="12700" anchor="ctr">
                    <a:lnL w="12700" cap="flat" cmpd="sng">
                      <a:solidFill>
                        <a:srgbClr val="000000"/>
                      </a:solidFill>
                      <a:prstDash val="solid"/>
                      <a:headEnd type="none" w="med" len="med"/>
                      <a:tailEnd type="none" w="med" len="med"/>
                    </a:lnL>
                    <a:lnR>
                      <a:noFill/>
                    </a:lnR>
                    <a:lnT cap="flat">
                      <a:noFill/>
                    </a:lnT>
                    <a:lnB w="12700" cap="flat">
                      <a:solidFill>
                        <a:schemeClr val="tx1"/>
                      </a:solidFill>
                      <a:prstDash val="solid"/>
                    </a:lnB>
                    <a:lnTlToBr>
                      <a:noFill/>
                    </a:lnTlToBr>
                    <a:lnBlToTr>
                      <a:noFill/>
                    </a:lnBlToTr>
                    <a:noFill/>
                  </a:tcPr>
                </a:tc>
                <a:extLst>
                  <a:ext uri="{0D108BD9-81ED-4DB2-BD59-A6C34878D82A}">
                    <a16:rowId xmlns:a16="http://schemas.microsoft.com/office/drawing/2014/main" val="10007"/>
                  </a:ext>
                </a:extLst>
              </a:tr>
              <a:tr h="248920">
                <a:tc>
                  <a:txBody>
                    <a:bodyPr/>
                    <a:lstStyle/>
                    <a:p>
                      <a:pPr indent="0">
                        <a:buNone/>
                      </a:pPr>
                      <a:r>
                        <a:rPr lang="en-US" altLang="zh-CN" sz="1200" b="1">
                          <a:solidFill>
                            <a:srgbClr val="000000"/>
                          </a:solidFill>
                          <a:latin typeface="Arial" panose="020B0604020202020204" pitchFamily="34" charset="0"/>
                          <a:ea typeface="宋体" panose="02010600030101010101" pitchFamily="2" charset="-122"/>
                        </a:rPr>
                        <a:t>     </a:t>
                      </a:r>
                      <a:r>
                        <a:rPr lang="zh-CN" sz="1200" b="1">
                          <a:solidFill>
                            <a:srgbClr val="000000"/>
                          </a:solidFill>
                          <a:latin typeface="Arial" panose="020B0604020202020204" pitchFamily="34" charset="0"/>
                          <a:ea typeface="宋体" panose="02010600030101010101" pitchFamily="2" charset="-122"/>
                        </a:rPr>
                        <a:t>其他收益</a:t>
                      </a:r>
                      <a:endParaRPr lang="zh-CN" altLang="en-US" sz="1200" b="1">
                        <a:solidFill>
                          <a:srgbClr val="000000"/>
                        </a:solidFill>
                        <a:latin typeface="Arial" panose="020B0604020202020204" pitchFamily="34" charset="0"/>
                        <a:ea typeface="宋体" panose="02010600030101010101" pitchFamily="2" charset="-122"/>
                      </a:endParaRPr>
                    </a:p>
                  </a:txBody>
                  <a:tcPr marL="12700" marR="12700" marT="12700" anchor="ctr">
                    <a:lnL>
                      <a:noFill/>
                    </a:lnL>
                    <a:lnR w="12700" cap="flat" cmpd="sng">
                      <a:solidFill>
                        <a:srgbClr val="000000"/>
                      </a:solidFill>
                      <a:prstDash val="solid"/>
                      <a:headEnd type="none" w="med" len="med"/>
                      <a:tailEnd type="none" w="med" len="med"/>
                    </a:lnR>
                    <a:lnT w="12700" cap="flat">
                      <a:solidFill>
                        <a:schemeClr val="tx1"/>
                      </a:solidFill>
                      <a:prstDash val="solid"/>
                    </a:lnT>
                    <a:lnB cap="flat">
                      <a:noFill/>
                    </a:lnB>
                    <a:lnTlToBr>
                      <a:noFill/>
                    </a:lnTlToBr>
                    <a:lnBlToTr>
                      <a:noFill/>
                    </a:lnBlToTr>
                    <a:noFill/>
                  </a:tcPr>
                </a:tc>
                <a:tc>
                  <a:txBody>
                    <a:bodyPr/>
                    <a:lstStyle/>
                    <a:p>
                      <a:pPr indent="0" algn="ctr">
                        <a:buNone/>
                      </a:pPr>
                      <a:r>
                        <a:rPr lang="zh-CN" sz="1200" b="1">
                          <a:solidFill>
                            <a:srgbClr val="000000"/>
                          </a:solidFill>
                          <a:latin typeface="Arial" panose="020B0604020202020204" pitchFamily="34" charset="0"/>
                          <a:ea typeface="宋体" panose="02010600030101010101" pitchFamily="2" charset="-122"/>
                        </a:rPr>
                        <a:t>千元</a:t>
                      </a:r>
                      <a:endParaRPr lang="zh-CN" altLang="en-US" sz="1200" b="1">
                        <a:solidFill>
                          <a:srgbClr val="000000"/>
                        </a:solidFill>
                        <a:latin typeface="Arial" panose="020B0604020202020204" pitchFamily="34" charset="0"/>
                        <a:ea typeface="宋体" panose="02010600030101010101" pitchFamily="2" charset="-122"/>
                      </a:endParaRPr>
                    </a:p>
                  </a:txBody>
                  <a:tcPr marL="12700" marR="12700" marT="1270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a:solidFill>
                        <a:schemeClr val="tx1"/>
                      </a:solidFill>
                      <a:prstDash val="solid"/>
                    </a:lnT>
                    <a:lnB cap="flat">
                      <a:noFill/>
                    </a:lnB>
                    <a:lnTlToBr>
                      <a:noFill/>
                    </a:lnTlToBr>
                    <a:lnBlToTr>
                      <a:noFill/>
                    </a:lnBlToTr>
                    <a:noFill/>
                  </a:tcPr>
                </a:tc>
                <a:tc>
                  <a:txBody>
                    <a:bodyPr/>
                    <a:lstStyle/>
                    <a:p>
                      <a:pPr indent="0" algn="ctr">
                        <a:buNone/>
                      </a:pPr>
                      <a:r>
                        <a:rPr lang="en-US" sz="1200" b="1">
                          <a:solidFill>
                            <a:srgbClr val="000000"/>
                          </a:solidFill>
                          <a:latin typeface="宋体" panose="02010600030101010101" pitchFamily="2" charset="-122"/>
                        </a:rPr>
                        <a:t>36</a:t>
                      </a:r>
                      <a:endParaRPr lang="en-US" altLang="en-US" sz="1200" b="1">
                        <a:solidFill>
                          <a:srgbClr val="000000"/>
                        </a:solidFill>
                        <a:latin typeface="宋体" panose="02010600030101010101" pitchFamily="2" charset="-122"/>
                      </a:endParaRPr>
                    </a:p>
                  </a:txBody>
                  <a:tcPr marL="12700" marR="12700" marT="12700" anchor="ctr">
                    <a:lnL w="12700" cap="flat" cmpd="sng">
                      <a:solidFill>
                        <a:srgbClr val="000000"/>
                      </a:solidFill>
                      <a:prstDash val="solid"/>
                      <a:headEnd type="none" w="med" len="med"/>
                      <a:tailEnd type="none" w="med" len="med"/>
                    </a:lnL>
                    <a:lnR>
                      <a:noFill/>
                    </a:lnR>
                    <a:lnT w="12700" cap="flat">
                      <a:solidFill>
                        <a:schemeClr val="tx1"/>
                      </a:solidFill>
                      <a:prstDash val="solid"/>
                    </a:lnT>
                    <a:lnB cap="flat">
                      <a:noFill/>
                    </a:lnB>
                    <a:lnTlToBr>
                      <a:noFill/>
                    </a:lnTlToBr>
                    <a:lnBlToTr>
                      <a:noFill/>
                    </a:lnBlToTr>
                    <a:noFill/>
                  </a:tcPr>
                </a:tc>
                <a:extLst>
                  <a:ext uri="{0D108BD9-81ED-4DB2-BD59-A6C34878D82A}">
                    <a16:rowId xmlns:a16="http://schemas.microsoft.com/office/drawing/2014/main" val="10008"/>
                  </a:ext>
                </a:extLst>
              </a:tr>
              <a:tr h="296545">
                <a:tc>
                  <a:txBody>
                    <a:bodyPr/>
                    <a:lstStyle/>
                    <a:p>
                      <a:pPr indent="0">
                        <a:buNone/>
                      </a:pPr>
                      <a:r>
                        <a:rPr lang="en-US" altLang="zh-CN" sz="1200" b="1">
                          <a:solidFill>
                            <a:srgbClr val="000000"/>
                          </a:solidFill>
                          <a:latin typeface="Arial" panose="020B0604020202020204" pitchFamily="34" charset="0"/>
                          <a:ea typeface="宋体" panose="02010600030101010101" pitchFamily="2" charset="-122"/>
                        </a:rPr>
                        <a:t>     </a:t>
                      </a:r>
                      <a:r>
                        <a:rPr lang="zh-CN" sz="1200" b="1">
                          <a:solidFill>
                            <a:srgbClr val="000000"/>
                          </a:solidFill>
                          <a:latin typeface="Arial" panose="020B0604020202020204" pitchFamily="34" charset="0"/>
                          <a:ea typeface="宋体" panose="02010600030101010101" pitchFamily="2" charset="-122"/>
                        </a:rPr>
                        <a:t>投资收益（损失以“-”号记）</a:t>
                      </a:r>
                      <a:endParaRPr lang="zh-CN" altLang="en-US" sz="1200" b="1">
                        <a:solidFill>
                          <a:srgbClr val="000000"/>
                        </a:solidFill>
                        <a:latin typeface="Arial" panose="020B0604020202020204" pitchFamily="34" charset="0"/>
                        <a:ea typeface="宋体" panose="02010600030101010101" pitchFamily="2" charset="-122"/>
                      </a:endParaRPr>
                    </a:p>
                  </a:txBody>
                  <a:tcPr marL="12700" marR="12700" marT="12700" anchor="ctr">
                    <a:lnL>
                      <a:noFill/>
                    </a:lnL>
                    <a:lnR w="12700" cap="flat" cmpd="sng">
                      <a:solidFill>
                        <a:srgbClr val="000000"/>
                      </a:solidFill>
                      <a:prstDash val="solid"/>
                      <a:headEnd type="none" w="med" len="med"/>
                      <a:tailEnd type="none" w="med" len="med"/>
                    </a:lnR>
                    <a:lnT cap="flat">
                      <a:noFill/>
                    </a:lnT>
                    <a:lnB cap="flat">
                      <a:noFill/>
                    </a:lnB>
                    <a:lnTlToBr>
                      <a:noFill/>
                    </a:lnTlToBr>
                    <a:lnBlToTr>
                      <a:noFill/>
                    </a:lnBlToTr>
                    <a:noFill/>
                  </a:tcPr>
                </a:tc>
                <a:tc>
                  <a:txBody>
                    <a:bodyPr/>
                    <a:lstStyle/>
                    <a:p>
                      <a:pPr indent="0" algn="ctr">
                        <a:buNone/>
                      </a:pPr>
                      <a:r>
                        <a:rPr lang="zh-CN" sz="1200" b="1">
                          <a:solidFill>
                            <a:srgbClr val="000000"/>
                          </a:solidFill>
                          <a:latin typeface="Arial" panose="020B0604020202020204" pitchFamily="34" charset="0"/>
                          <a:ea typeface="宋体" panose="02010600030101010101" pitchFamily="2" charset="-122"/>
                        </a:rPr>
                        <a:t>千元</a:t>
                      </a:r>
                      <a:endParaRPr lang="zh-CN" altLang="en-US" sz="1200" b="1">
                        <a:solidFill>
                          <a:srgbClr val="000000"/>
                        </a:solidFill>
                        <a:latin typeface="Arial" panose="020B0604020202020204" pitchFamily="34" charset="0"/>
                        <a:ea typeface="宋体" panose="02010600030101010101" pitchFamily="2" charset="-122"/>
                      </a:endParaRPr>
                    </a:p>
                  </a:txBody>
                  <a:tcPr marL="12700" marR="12700" marT="1270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cap="flat">
                      <a:noFill/>
                    </a:lnT>
                    <a:lnB cap="flat">
                      <a:noFill/>
                    </a:lnB>
                    <a:lnTlToBr>
                      <a:noFill/>
                    </a:lnTlToBr>
                    <a:lnBlToTr>
                      <a:noFill/>
                    </a:lnBlToTr>
                    <a:noFill/>
                  </a:tcPr>
                </a:tc>
                <a:tc>
                  <a:txBody>
                    <a:bodyPr/>
                    <a:lstStyle/>
                    <a:p>
                      <a:pPr indent="0" algn="ctr">
                        <a:buNone/>
                      </a:pPr>
                      <a:r>
                        <a:rPr lang="en-US" sz="1200" b="1">
                          <a:solidFill>
                            <a:srgbClr val="000000"/>
                          </a:solidFill>
                          <a:latin typeface="宋体" panose="02010600030101010101" pitchFamily="2" charset="-122"/>
                        </a:rPr>
                        <a:t>37</a:t>
                      </a:r>
                      <a:endParaRPr lang="en-US" altLang="en-US" sz="1200" b="1">
                        <a:solidFill>
                          <a:srgbClr val="000000"/>
                        </a:solidFill>
                        <a:latin typeface="宋体" panose="02010600030101010101" pitchFamily="2" charset="-122"/>
                      </a:endParaRPr>
                    </a:p>
                  </a:txBody>
                  <a:tcPr marL="12700" marR="12700" marT="12700" anchor="ctr">
                    <a:lnL w="12700" cap="flat" cmpd="sng">
                      <a:solidFill>
                        <a:srgbClr val="000000"/>
                      </a:solidFill>
                      <a:prstDash val="solid"/>
                      <a:headEnd type="none" w="med" len="med"/>
                      <a:tailEnd type="none" w="med" len="med"/>
                    </a:lnL>
                    <a:lnR>
                      <a:noFill/>
                    </a:lnR>
                    <a:lnT cap="flat">
                      <a:noFill/>
                    </a:lnT>
                    <a:lnB cap="flat">
                      <a:noFill/>
                    </a:lnB>
                    <a:lnTlToBr>
                      <a:noFill/>
                    </a:lnTlToBr>
                    <a:lnBlToTr>
                      <a:noFill/>
                    </a:lnBlToTr>
                    <a:noFill/>
                  </a:tcPr>
                </a:tc>
                <a:extLst>
                  <a:ext uri="{0D108BD9-81ED-4DB2-BD59-A6C34878D82A}">
                    <a16:rowId xmlns:a16="http://schemas.microsoft.com/office/drawing/2014/main" val="10009"/>
                  </a:ext>
                </a:extLst>
              </a:tr>
              <a:tr h="297180">
                <a:tc>
                  <a:txBody>
                    <a:bodyPr/>
                    <a:lstStyle/>
                    <a:p>
                      <a:pPr indent="0">
                        <a:buNone/>
                      </a:pPr>
                      <a:r>
                        <a:rPr lang="en-US" altLang="zh-CN" sz="1200" b="1">
                          <a:solidFill>
                            <a:srgbClr val="000000"/>
                          </a:solidFill>
                          <a:latin typeface="Arial" panose="020B0604020202020204" pitchFamily="34" charset="0"/>
                          <a:ea typeface="宋体" panose="02010600030101010101" pitchFamily="2" charset="-122"/>
                        </a:rPr>
                        <a:t>    </a:t>
                      </a:r>
                      <a:r>
                        <a:rPr lang="zh-CN" sz="1200" b="1">
                          <a:solidFill>
                            <a:srgbClr val="000000"/>
                          </a:solidFill>
                          <a:latin typeface="Arial" panose="020B0604020202020204" pitchFamily="34" charset="0"/>
                          <a:ea typeface="宋体" panose="02010600030101010101" pitchFamily="2" charset="-122"/>
                        </a:rPr>
                        <a:t>净敞口套期收益（损失以“-”号记）</a:t>
                      </a:r>
                      <a:endParaRPr lang="zh-CN" altLang="en-US" sz="1200" b="1">
                        <a:solidFill>
                          <a:srgbClr val="000000"/>
                        </a:solidFill>
                        <a:latin typeface="Arial" panose="020B0604020202020204" pitchFamily="34" charset="0"/>
                        <a:ea typeface="宋体" panose="02010600030101010101" pitchFamily="2" charset="-122"/>
                      </a:endParaRPr>
                    </a:p>
                  </a:txBody>
                  <a:tcPr marL="12700" marR="12700" marT="12700" anchor="ctr">
                    <a:lnL>
                      <a:noFill/>
                    </a:lnL>
                    <a:lnR w="12700" cap="flat" cmpd="sng">
                      <a:solidFill>
                        <a:srgbClr val="000000"/>
                      </a:solidFill>
                      <a:prstDash val="solid"/>
                      <a:headEnd type="none" w="med" len="med"/>
                      <a:tailEnd type="none" w="med" len="med"/>
                    </a:lnR>
                    <a:lnT cap="flat">
                      <a:noFill/>
                    </a:lnT>
                    <a:lnB cap="flat">
                      <a:noFill/>
                    </a:lnB>
                    <a:lnTlToBr>
                      <a:noFill/>
                    </a:lnTlToBr>
                    <a:lnBlToTr>
                      <a:noFill/>
                    </a:lnBlToTr>
                    <a:noFill/>
                  </a:tcPr>
                </a:tc>
                <a:tc>
                  <a:txBody>
                    <a:bodyPr/>
                    <a:lstStyle/>
                    <a:p>
                      <a:pPr indent="0" algn="ctr">
                        <a:buNone/>
                      </a:pPr>
                      <a:r>
                        <a:rPr lang="zh-CN" sz="1200" b="1">
                          <a:solidFill>
                            <a:srgbClr val="000000"/>
                          </a:solidFill>
                          <a:latin typeface="Arial" panose="020B0604020202020204" pitchFamily="34" charset="0"/>
                          <a:ea typeface="宋体" panose="02010600030101010101" pitchFamily="2" charset="-122"/>
                        </a:rPr>
                        <a:t>千元</a:t>
                      </a:r>
                      <a:endParaRPr lang="zh-CN" altLang="en-US" sz="1200" b="1">
                        <a:solidFill>
                          <a:srgbClr val="000000"/>
                        </a:solidFill>
                        <a:latin typeface="Arial" panose="020B0604020202020204" pitchFamily="34" charset="0"/>
                        <a:ea typeface="宋体" panose="02010600030101010101" pitchFamily="2" charset="-122"/>
                      </a:endParaRPr>
                    </a:p>
                  </a:txBody>
                  <a:tcPr marL="12700" marR="12700" marT="1270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cap="flat">
                      <a:noFill/>
                    </a:lnT>
                    <a:lnB cap="flat">
                      <a:noFill/>
                    </a:lnB>
                    <a:lnTlToBr>
                      <a:noFill/>
                    </a:lnTlToBr>
                    <a:lnBlToTr>
                      <a:noFill/>
                    </a:lnBlToTr>
                    <a:noFill/>
                  </a:tcPr>
                </a:tc>
                <a:tc>
                  <a:txBody>
                    <a:bodyPr/>
                    <a:lstStyle/>
                    <a:p>
                      <a:pPr indent="0" algn="ctr">
                        <a:buNone/>
                      </a:pPr>
                      <a:r>
                        <a:rPr lang="en-US" sz="1200" b="1">
                          <a:solidFill>
                            <a:srgbClr val="000000"/>
                          </a:solidFill>
                          <a:latin typeface="宋体" panose="02010600030101010101" pitchFamily="2" charset="-122"/>
                        </a:rPr>
                        <a:t>38</a:t>
                      </a:r>
                      <a:endParaRPr lang="en-US" altLang="en-US" sz="1200" b="1">
                        <a:solidFill>
                          <a:srgbClr val="000000"/>
                        </a:solidFill>
                        <a:latin typeface="宋体" panose="02010600030101010101" pitchFamily="2" charset="-122"/>
                      </a:endParaRPr>
                    </a:p>
                  </a:txBody>
                  <a:tcPr marL="12700" marR="12700" marT="12700" anchor="ctr">
                    <a:lnL w="12700" cap="flat" cmpd="sng">
                      <a:solidFill>
                        <a:srgbClr val="000000"/>
                      </a:solidFill>
                      <a:prstDash val="solid"/>
                      <a:headEnd type="none" w="med" len="med"/>
                      <a:tailEnd type="none" w="med" len="med"/>
                    </a:lnL>
                    <a:lnR>
                      <a:noFill/>
                    </a:lnR>
                    <a:lnT cap="flat">
                      <a:noFill/>
                    </a:lnT>
                    <a:lnB cap="flat">
                      <a:noFill/>
                    </a:lnB>
                    <a:lnTlToBr>
                      <a:noFill/>
                    </a:lnTlToBr>
                    <a:lnBlToTr>
                      <a:noFill/>
                    </a:lnBlToTr>
                    <a:noFill/>
                  </a:tcPr>
                </a:tc>
                <a:extLst>
                  <a:ext uri="{0D108BD9-81ED-4DB2-BD59-A6C34878D82A}">
                    <a16:rowId xmlns:a16="http://schemas.microsoft.com/office/drawing/2014/main" val="10010"/>
                  </a:ext>
                </a:extLst>
              </a:tr>
              <a:tr h="297815">
                <a:tc>
                  <a:txBody>
                    <a:bodyPr/>
                    <a:lstStyle/>
                    <a:p>
                      <a:pPr indent="0">
                        <a:buNone/>
                      </a:pPr>
                      <a:r>
                        <a:rPr lang="en-US" altLang="zh-CN" sz="1200" b="1">
                          <a:solidFill>
                            <a:srgbClr val="000000"/>
                          </a:solidFill>
                          <a:latin typeface="Arial" panose="020B0604020202020204" pitchFamily="34" charset="0"/>
                          <a:ea typeface="宋体" panose="02010600030101010101" pitchFamily="2" charset="-122"/>
                        </a:rPr>
                        <a:t>    </a:t>
                      </a:r>
                      <a:r>
                        <a:rPr lang="zh-CN" sz="1200" b="1">
                          <a:solidFill>
                            <a:srgbClr val="000000"/>
                          </a:solidFill>
                          <a:latin typeface="Arial" panose="020B0604020202020204" pitchFamily="34" charset="0"/>
                          <a:ea typeface="宋体" panose="02010600030101010101" pitchFamily="2" charset="-122"/>
                        </a:rPr>
                        <a:t>公允价值变动收益（损失以“-”号记）</a:t>
                      </a:r>
                      <a:endParaRPr lang="zh-CN" altLang="en-US" sz="1200" b="1">
                        <a:solidFill>
                          <a:srgbClr val="000000"/>
                        </a:solidFill>
                        <a:latin typeface="Arial" panose="020B0604020202020204" pitchFamily="34" charset="0"/>
                        <a:ea typeface="宋体" panose="02010600030101010101" pitchFamily="2" charset="-122"/>
                      </a:endParaRPr>
                    </a:p>
                  </a:txBody>
                  <a:tcPr marL="12700" marR="12700" marT="12700" anchor="ctr">
                    <a:lnL>
                      <a:noFill/>
                    </a:lnL>
                    <a:lnR w="12700" cap="flat" cmpd="sng">
                      <a:solidFill>
                        <a:srgbClr val="000000"/>
                      </a:solidFill>
                      <a:prstDash val="solid"/>
                      <a:headEnd type="none" w="med" len="med"/>
                      <a:tailEnd type="none" w="med" len="med"/>
                    </a:lnR>
                    <a:lnT cap="flat">
                      <a:noFill/>
                    </a:lnT>
                    <a:lnB cap="flat">
                      <a:noFill/>
                    </a:lnB>
                    <a:lnTlToBr>
                      <a:noFill/>
                    </a:lnTlToBr>
                    <a:lnBlToTr>
                      <a:noFill/>
                    </a:lnBlToTr>
                    <a:noFill/>
                  </a:tcPr>
                </a:tc>
                <a:tc>
                  <a:txBody>
                    <a:bodyPr/>
                    <a:lstStyle/>
                    <a:p>
                      <a:pPr indent="0" algn="ctr">
                        <a:buNone/>
                      </a:pPr>
                      <a:r>
                        <a:rPr lang="zh-CN" sz="1200" b="1">
                          <a:solidFill>
                            <a:srgbClr val="000000"/>
                          </a:solidFill>
                          <a:latin typeface="Arial" panose="020B0604020202020204" pitchFamily="34" charset="0"/>
                          <a:ea typeface="宋体" panose="02010600030101010101" pitchFamily="2" charset="-122"/>
                        </a:rPr>
                        <a:t>千元</a:t>
                      </a:r>
                      <a:endParaRPr lang="zh-CN" altLang="en-US" sz="1200" b="1">
                        <a:solidFill>
                          <a:srgbClr val="000000"/>
                        </a:solidFill>
                        <a:latin typeface="Arial" panose="020B0604020202020204" pitchFamily="34" charset="0"/>
                        <a:ea typeface="宋体" panose="02010600030101010101" pitchFamily="2" charset="-122"/>
                      </a:endParaRPr>
                    </a:p>
                  </a:txBody>
                  <a:tcPr marL="12700" marR="12700" marT="1270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cap="flat">
                      <a:noFill/>
                    </a:lnT>
                    <a:lnB cap="flat">
                      <a:noFill/>
                    </a:lnB>
                    <a:lnTlToBr>
                      <a:noFill/>
                    </a:lnTlToBr>
                    <a:lnBlToTr>
                      <a:noFill/>
                    </a:lnBlToTr>
                    <a:noFill/>
                  </a:tcPr>
                </a:tc>
                <a:tc>
                  <a:txBody>
                    <a:bodyPr/>
                    <a:lstStyle/>
                    <a:p>
                      <a:pPr indent="0" algn="ctr">
                        <a:buNone/>
                      </a:pPr>
                      <a:r>
                        <a:rPr lang="en-US" sz="1200" b="1">
                          <a:solidFill>
                            <a:srgbClr val="000000"/>
                          </a:solidFill>
                          <a:latin typeface="宋体" panose="02010600030101010101" pitchFamily="2" charset="-122"/>
                        </a:rPr>
                        <a:t>39</a:t>
                      </a:r>
                      <a:endParaRPr lang="en-US" altLang="en-US" sz="1200" b="1">
                        <a:solidFill>
                          <a:srgbClr val="000000"/>
                        </a:solidFill>
                        <a:latin typeface="宋体" panose="02010600030101010101" pitchFamily="2" charset="-122"/>
                      </a:endParaRPr>
                    </a:p>
                  </a:txBody>
                  <a:tcPr marL="12700" marR="12700" marT="12700" anchor="ctr">
                    <a:lnL w="12700" cap="flat" cmpd="sng">
                      <a:solidFill>
                        <a:srgbClr val="000000"/>
                      </a:solidFill>
                      <a:prstDash val="solid"/>
                      <a:headEnd type="none" w="med" len="med"/>
                      <a:tailEnd type="none" w="med" len="med"/>
                    </a:lnL>
                    <a:lnR>
                      <a:noFill/>
                    </a:lnR>
                    <a:lnT cap="flat">
                      <a:noFill/>
                    </a:lnT>
                    <a:lnB cap="flat">
                      <a:noFill/>
                    </a:lnB>
                    <a:lnTlToBr>
                      <a:noFill/>
                    </a:lnTlToBr>
                    <a:lnBlToTr>
                      <a:noFill/>
                    </a:lnBlToTr>
                    <a:noFill/>
                  </a:tcPr>
                </a:tc>
                <a:extLst>
                  <a:ext uri="{0D108BD9-81ED-4DB2-BD59-A6C34878D82A}">
                    <a16:rowId xmlns:a16="http://schemas.microsoft.com/office/drawing/2014/main" val="10011"/>
                  </a:ext>
                </a:extLst>
              </a:tr>
              <a:tr h="296545">
                <a:tc>
                  <a:txBody>
                    <a:bodyPr/>
                    <a:lstStyle/>
                    <a:p>
                      <a:pPr indent="0">
                        <a:buNone/>
                      </a:pPr>
                      <a:r>
                        <a:rPr lang="en-US" altLang="zh-CN" sz="1200" b="1">
                          <a:solidFill>
                            <a:srgbClr val="000000"/>
                          </a:solidFill>
                          <a:latin typeface="Arial" panose="020B0604020202020204" pitchFamily="34" charset="0"/>
                          <a:ea typeface="宋体" panose="02010600030101010101" pitchFamily="2" charset="-122"/>
                        </a:rPr>
                        <a:t>    </a:t>
                      </a:r>
                      <a:r>
                        <a:rPr lang="zh-CN" sz="1200" b="1">
                          <a:solidFill>
                            <a:srgbClr val="000000"/>
                          </a:solidFill>
                          <a:latin typeface="Arial" panose="020B0604020202020204" pitchFamily="34" charset="0"/>
                          <a:ea typeface="宋体" panose="02010600030101010101" pitchFamily="2" charset="-122"/>
                        </a:rPr>
                        <a:t>汇兑收益**（损失以“-”号记）</a:t>
                      </a:r>
                      <a:endParaRPr lang="zh-CN" altLang="en-US" sz="1200" b="1">
                        <a:solidFill>
                          <a:srgbClr val="000000"/>
                        </a:solidFill>
                        <a:latin typeface="Arial" panose="020B0604020202020204" pitchFamily="34" charset="0"/>
                        <a:ea typeface="宋体" panose="02010600030101010101" pitchFamily="2" charset="-122"/>
                      </a:endParaRPr>
                    </a:p>
                  </a:txBody>
                  <a:tcPr marL="12700" marR="12700" marT="12700" anchor="ctr">
                    <a:lnL>
                      <a:noFill/>
                    </a:lnL>
                    <a:lnR w="12700" cap="flat" cmpd="sng">
                      <a:solidFill>
                        <a:srgbClr val="000000"/>
                      </a:solidFill>
                      <a:prstDash val="solid"/>
                      <a:headEnd type="none" w="med" len="med"/>
                      <a:tailEnd type="none" w="med" len="med"/>
                    </a:lnR>
                    <a:lnT cap="flat">
                      <a:noFill/>
                    </a:lnT>
                    <a:lnB cap="flat">
                      <a:noFill/>
                    </a:lnB>
                    <a:lnTlToBr>
                      <a:noFill/>
                    </a:lnTlToBr>
                    <a:lnBlToTr>
                      <a:noFill/>
                    </a:lnBlToTr>
                    <a:solidFill>
                      <a:srgbClr val="E99743"/>
                    </a:solidFill>
                  </a:tcPr>
                </a:tc>
                <a:tc>
                  <a:txBody>
                    <a:bodyPr/>
                    <a:lstStyle/>
                    <a:p>
                      <a:pPr indent="0" algn="ctr">
                        <a:buNone/>
                      </a:pPr>
                      <a:r>
                        <a:rPr lang="zh-CN" sz="1200" b="1">
                          <a:solidFill>
                            <a:srgbClr val="000000"/>
                          </a:solidFill>
                          <a:latin typeface="Arial" panose="020B0604020202020204" pitchFamily="34" charset="0"/>
                          <a:ea typeface="宋体" panose="02010600030101010101" pitchFamily="2" charset="-122"/>
                        </a:rPr>
                        <a:t>千元</a:t>
                      </a:r>
                      <a:endParaRPr lang="zh-CN" altLang="en-US" sz="1200" b="1">
                        <a:solidFill>
                          <a:srgbClr val="000000"/>
                        </a:solidFill>
                        <a:latin typeface="Arial" panose="020B0604020202020204" pitchFamily="34" charset="0"/>
                        <a:ea typeface="宋体" panose="02010600030101010101" pitchFamily="2" charset="-122"/>
                      </a:endParaRPr>
                    </a:p>
                  </a:txBody>
                  <a:tcPr marL="12700" marR="12700" marT="1270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cap="flat">
                      <a:noFill/>
                    </a:lnT>
                    <a:lnB cap="flat">
                      <a:noFill/>
                    </a:lnB>
                    <a:lnTlToBr>
                      <a:noFill/>
                    </a:lnTlToBr>
                    <a:lnBlToTr>
                      <a:noFill/>
                    </a:lnBlToTr>
                    <a:noFill/>
                  </a:tcPr>
                </a:tc>
                <a:tc>
                  <a:txBody>
                    <a:bodyPr/>
                    <a:lstStyle/>
                    <a:p>
                      <a:pPr indent="0" algn="ctr">
                        <a:buNone/>
                      </a:pPr>
                      <a:r>
                        <a:rPr lang="en-US" sz="1200" b="1">
                          <a:solidFill>
                            <a:srgbClr val="000000"/>
                          </a:solidFill>
                          <a:latin typeface="宋体" panose="02010600030101010101" pitchFamily="2" charset="-122"/>
                        </a:rPr>
                        <a:t>40</a:t>
                      </a:r>
                      <a:endParaRPr lang="en-US" altLang="en-US" sz="1200" b="1">
                        <a:solidFill>
                          <a:srgbClr val="000000"/>
                        </a:solidFill>
                        <a:latin typeface="宋体" panose="02010600030101010101" pitchFamily="2" charset="-122"/>
                      </a:endParaRPr>
                    </a:p>
                  </a:txBody>
                  <a:tcPr marL="12700" marR="12700" marT="12700" anchor="ctr">
                    <a:lnL w="12700" cap="flat" cmpd="sng">
                      <a:solidFill>
                        <a:srgbClr val="000000"/>
                      </a:solidFill>
                      <a:prstDash val="solid"/>
                      <a:headEnd type="none" w="med" len="med"/>
                      <a:tailEnd type="none" w="med" len="med"/>
                    </a:lnL>
                    <a:lnR>
                      <a:noFill/>
                    </a:lnR>
                    <a:lnT cap="flat">
                      <a:noFill/>
                    </a:lnT>
                    <a:lnB cap="flat">
                      <a:noFill/>
                    </a:lnB>
                    <a:lnTlToBr>
                      <a:noFill/>
                    </a:lnTlToBr>
                    <a:lnBlToTr>
                      <a:noFill/>
                    </a:lnBlToTr>
                    <a:noFill/>
                  </a:tcPr>
                </a:tc>
                <a:extLst>
                  <a:ext uri="{0D108BD9-81ED-4DB2-BD59-A6C34878D82A}">
                    <a16:rowId xmlns:a16="http://schemas.microsoft.com/office/drawing/2014/main" val="10012"/>
                  </a:ext>
                </a:extLst>
              </a:tr>
              <a:tr h="296545">
                <a:tc>
                  <a:txBody>
                    <a:bodyPr/>
                    <a:lstStyle/>
                    <a:p>
                      <a:pPr indent="0">
                        <a:buNone/>
                      </a:pPr>
                      <a:r>
                        <a:rPr lang="en-US" altLang="zh-CN" sz="1200" b="1">
                          <a:solidFill>
                            <a:srgbClr val="000000"/>
                          </a:solidFill>
                          <a:latin typeface="Arial" panose="020B0604020202020204" pitchFamily="34" charset="0"/>
                          <a:ea typeface="宋体" panose="02010600030101010101" pitchFamily="2" charset="-122"/>
                        </a:rPr>
                        <a:t>    </a:t>
                      </a:r>
                      <a:r>
                        <a:rPr lang="zh-CN" sz="1200" b="1">
                          <a:solidFill>
                            <a:srgbClr val="000000"/>
                          </a:solidFill>
                          <a:latin typeface="Arial" panose="020B0604020202020204" pitchFamily="34" charset="0"/>
                          <a:ea typeface="宋体" panose="02010600030101010101" pitchFamily="2" charset="-122"/>
                        </a:rPr>
                        <a:t>信用减值损失（损失以“-”号记）</a:t>
                      </a:r>
                      <a:endParaRPr lang="zh-CN" altLang="en-US" sz="1200" b="1">
                        <a:solidFill>
                          <a:srgbClr val="000000"/>
                        </a:solidFill>
                        <a:latin typeface="Arial" panose="020B0604020202020204" pitchFamily="34" charset="0"/>
                        <a:ea typeface="宋体" panose="02010600030101010101" pitchFamily="2" charset="-122"/>
                      </a:endParaRPr>
                    </a:p>
                  </a:txBody>
                  <a:tcPr marL="12700" marR="12700" marT="12700" anchor="ctr">
                    <a:lnL>
                      <a:noFill/>
                    </a:lnL>
                    <a:lnR w="12700" cap="flat" cmpd="sng">
                      <a:solidFill>
                        <a:srgbClr val="000000"/>
                      </a:solidFill>
                      <a:prstDash val="solid"/>
                      <a:headEnd type="none" w="med" len="med"/>
                      <a:tailEnd type="none" w="med" len="med"/>
                    </a:lnR>
                    <a:lnT cap="flat">
                      <a:noFill/>
                    </a:lnT>
                    <a:lnB cap="flat">
                      <a:noFill/>
                    </a:lnB>
                    <a:lnTlToBr>
                      <a:noFill/>
                    </a:lnTlToBr>
                    <a:lnBlToTr>
                      <a:noFill/>
                    </a:lnBlToTr>
                    <a:noFill/>
                  </a:tcPr>
                </a:tc>
                <a:tc>
                  <a:txBody>
                    <a:bodyPr/>
                    <a:lstStyle/>
                    <a:p>
                      <a:pPr indent="0" algn="ctr">
                        <a:buNone/>
                      </a:pPr>
                      <a:r>
                        <a:rPr lang="zh-CN" sz="1200" b="1">
                          <a:solidFill>
                            <a:srgbClr val="000000"/>
                          </a:solidFill>
                          <a:latin typeface="Arial" panose="020B0604020202020204" pitchFamily="34" charset="0"/>
                          <a:ea typeface="宋体" panose="02010600030101010101" pitchFamily="2" charset="-122"/>
                        </a:rPr>
                        <a:t>千元</a:t>
                      </a:r>
                      <a:endParaRPr lang="zh-CN" altLang="en-US" sz="1200" b="1">
                        <a:solidFill>
                          <a:srgbClr val="000000"/>
                        </a:solidFill>
                        <a:latin typeface="Arial" panose="020B0604020202020204" pitchFamily="34" charset="0"/>
                        <a:ea typeface="宋体" panose="02010600030101010101" pitchFamily="2" charset="-122"/>
                      </a:endParaRPr>
                    </a:p>
                  </a:txBody>
                  <a:tcPr marL="12700" marR="12700" marT="1270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cap="flat">
                      <a:noFill/>
                    </a:lnT>
                    <a:lnB cap="flat">
                      <a:noFill/>
                    </a:lnB>
                    <a:lnTlToBr>
                      <a:noFill/>
                    </a:lnTlToBr>
                    <a:lnBlToTr>
                      <a:noFill/>
                    </a:lnBlToTr>
                    <a:noFill/>
                  </a:tcPr>
                </a:tc>
                <a:tc>
                  <a:txBody>
                    <a:bodyPr/>
                    <a:lstStyle/>
                    <a:p>
                      <a:pPr indent="0" algn="ctr">
                        <a:buNone/>
                      </a:pPr>
                      <a:r>
                        <a:rPr lang="en-US" sz="1200" b="1">
                          <a:solidFill>
                            <a:srgbClr val="000000"/>
                          </a:solidFill>
                          <a:latin typeface="宋体" panose="02010600030101010101" pitchFamily="2" charset="-122"/>
                        </a:rPr>
                        <a:t>41</a:t>
                      </a:r>
                      <a:endParaRPr lang="en-US" altLang="en-US" sz="1200" b="1">
                        <a:solidFill>
                          <a:srgbClr val="000000"/>
                        </a:solidFill>
                        <a:latin typeface="宋体" panose="02010600030101010101" pitchFamily="2" charset="-122"/>
                      </a:endParaRPr>
                    </a:p>
                  </a:txBody>
                  <a:tcPr marL="12700" marR="12700" marT="12700" anchor="ctr">
                    <a:lnL w="12700" cap="flat" cmpd="sng">
                      <a:solidFill>
                        <a:srgbClr val="000000"/>
                      </a:solidFill>
                      <a:prstDash val="solid"/>
                      <a:headEnd type="none" w="med" len="med"/>
                      <a:tailEnd type="none" w="med" len="med"/>
                    </a:lnL>
                    <a:lnR>
                      <a:noFill/>
                    </a:lnR>
                    <a:lnT cap="flat">
                      <a:noFill/>
                    </a:lnT>
                    <a:lnB cap="flat">
                      <a:noFill/>
                    </a:lnB>
                    <a:lnTlToBr>
                      <a:noFill/>
                    </a:lnTlToBr>
                    <a:lnBlToTr>
                      <a:noFill/>
                    </a:lnBlToTr>
                    <a:noFill/>
                  </a:tcPr>
                </a:tc>
                <a:extLst>
                  <a:ext uri="{0D108BD9-81ED-4DB2-BD59-A6C34878D82A}">
                    <a16:rowId xmlns:a16="http://schemas.microsoft.com/office/drawing/2014/main" val="10013"/>
                  </a:ext>
                </a:extLst>
              </a:tr>
              <a:tr h="296545">
                <a:tc>
                  <a:txBody>
                    <a:bodyPr/>
                    <a:lstStyle/>
                    <a:p>
                      <a:pPr indent="0">
                        <a:buNone/>
                      </a:pPr>
                      <a:r>
                        <a:rPr lang="en-US" altLang="zh-CN" sz="1200" b="1">
                          <a:solidFill>
                            <a:srgbClr val="000000"/>
                          </a:solidFill>
                          <a:latin typeface="Arial" panose="020B0604020202020204" pitchFamily="34" charset="0"/>
                          <a:ea typeface="宋体" panose="02010600030101010101" pitchFamily="2" charset="-122"/>
                        </a:rPr>
                        <a:t>    </a:t>
                      </a:r>
                      <a:r>
                        <a:rPr lang="zh-CN" sz="1200" b="1">
                          <a:solidFill>
                            <a:srgbClr val="000000"/>
                          </a:solidFill>
                          <a:latin typeface="Arial" panose="020B0604020202020204" pitchFamily="34" charset="0"/>
                          <a:ea typeface="宋体" panose="02010600030101010101" pitchFamily="2" charset="-122"/>
                        </a:rPr>
                        <a:t>资产减值损失（损失以“-”号记）</a:t>
                      </a:r>
                      <a:endParaRPr lang="zh-CN" altLang="en-US" sz="1200" b="1">
                        <a:solidFill>
                          <a:srgbClr val="000000"/>
                        </a:solidFill>
                        <a:latin typeface="Arial" panose="020B0604020202020204" pitchFamily="34" charset="0"/>
                        <a:ea typeface="宋体" panose="02010600030101010101" pitchFamily="2" charset="-122"/>
                      </a:endParaRPr>
                    </a:p>
                  </a:txBody>
                  <a:tcPr marL="12700" marR="12700" marT="12700" anchor="ctr">
                    <a:lnL>
                      <a:noFill/>
                    </a:lnL>
                    <a:lnR w="12700" cap="flat" cmpd="sng">
                      <a:solidFill>
                        <a:srgbClr val="000000"/>
                      </a:solidFill>
                      <a:prstDash val="solid"/>
                      <a:headEnd type="none" w="med" len="med"/>
                      <a:tailEnd type="none" w="med" len="med"/>
                    </a:lnR>
                    <a:lnT cap="flat">
                      <a:noFill/>
                    </a:lnT>
                    <a:lnB cap="flat">
                      <a:noFill/>
                    </a:lnB>
                    <a:lnTlToBr>
                      <a:noFill/>
                    </a:lnTlToBr>
                    <a:lnBlToTr>
                      <a:noFill/>
                    </a:lnBlToTr>
                    <a:noFill/>
                  </a:tcPr>
                </a:tc>
                <a:tc>
                  <a:txBody>
                    <a:bodyPr/>
                    <a:lstStyle/>
                    <a:p>
                      <a:pPr indent="0" algn="ctr">
                        <a:buNone/>
                      </a:pPr>
                      <a:r>
                        <a:rPr lang="zh-CN" sz="1200" b="1">
                          <a:solidFill>
                            <a:srgbClr val="000000"/>
                          </a:solidFill>
                          <a:latin typeface="Arial" panose="020B0604020202020204" pitchFamily="34" charset="0"/>
                          <a:ea typeface="宋体" panose="02010600030101010101" pitchFamily="2" charset="-122"/>
                        </a:rPr>
                        <a:t>千元</a:t>
                      </a:r>
                      <a:endParaRPr lang="zh-CN" altLang="en-US" sz="1200" b="1">
                        <a:solidFill>
                          <a:srgbClr val="000000"/>
                        </a:solidFill>
                        <a:latin typeface="Arial" panose="020B0604020202020204" pitchFamily="34" charset="0"/>
                        <a:ea typeface="宋体" panose="02010600030101010101" pitchFamily="2" charset="-122"/>
                      </a:endParaRPr>
                    </a:p>
                  </a:txBody>
                  <a:tcPr marL="12700" marR="12700" marT="1270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cap="flat">
                      <a:noFill/>
                    </a:lnT>
                    <a:lnB cap="flat">
                      <a:noFill/>
                    </a:lnB>
                    <a:lnTlToBr>
                      <a:noFill/>
                    </a:lnTlToBr>
                    <a:lnBlToTr>
                      <a:noFill/>
                    </a:lnBlToTr>
                    <a:noFill/>
                  </a:tcPr>
                </a:tc>
                <a:tc>
                  <a:txBody>
                    <a:bodyPr/>
                    <a:lstStyle/>
                    <a:p>
                      <a:pPr indent="0" algn="ctr">
                        <a:buNone/>
                      </a:pPr>
                      <a:r>
                        <a:rPr lang="en-US" sz="1200" b="1">
                          <a:solidFill>
                            <a:srgbClr val="000000"/>
                          </a:solidFill>
                          <a:latin typeface="宋体" panose="02010600030101010101" pitchFamily="2" charset="-122"/>
                        </a:rPr>
                        <a:t>42</a:t>
                      </a:r>
                      <a:endParaRPr lang="en-US" altLang="en-US" sz="1200" b="1">
                        <a:solidFill>
                          <a:srgbClr val="000000"/>
                        </a:solidFill>
                        <a:latin typeface="宋体" panose="02010600030101010101" pitchFamily="2" charset="-122"/>
                      </a:endParaRPr>
                    </a:p>
                  </a:txBody>
                  <a:tcPr marL="12700" marR="12700" marT="12700" anchor="ctr">
                    <a:lnL w="12700" cap="flat" cmpd="sng">
                      <a:solidFill>
                        <a:srgbClr val="000000"/>
                      </a:solidFill>
                      <a:prstDash val="solid"/>
                      <a:headEnd type="none" w="med" len="med"/>
                      <a:tailEnd type="none" w="med" len="med"/>
                    </a:lnL>
                    <a:lnR>
                      <a:noFill/>
                    </a:lnR>
                    <a:lnT cap="flat">
                      <a:noFill/>
                    </a:lnT>
                    <a:lnB cap="flat">
                      <a:noFill/>
                    </a:lnB>
                    <a:lnTlToBr>
                      <a:noFill/>
                    </a:lnTlToBr>
                    <a:lnBlToTr>
                      <a:noFill/>
                    </a:lnBlToTr>
                    <a:noFill/>
                  </a:tcPr>
                </a:tc>
                <a:extLst>
                  <a:ext uri="{0D108BD9-81ED-4DB2-BD59-A6C34878D82A}">
                    <a16:rowId xmlns:a16="http://schemas.microsoft.com/office/drawing/2014/main" val="10014"/>
                  </a:ext>
                </a:extLst>
              </a:tr>
              <a:tr h="296545">
                <a:tc>
                  <a:txBody>
                    <a:bodyPr/>
                    <a:lstStyle/>
                    <a:p>
                      <a:pPr indent="0">
                        <a:buNone/>
                      </a:pPr>
                      <a:r>
                        <a:rPr lang="en-US" altLang="zh-CN" sz="1200" b="1">
                          <a:solidFill>
                            <a:srgbClr val="000000"/>
                          </a:solidFill>
                          <a:latin typeface="Arial" panose="020B0604020202020204" pitchFamily="34" charset="0"/>
                          <a:ea typeface="宋体" panose="02010600030101010101" pitchFamily="2" charset="-122"/>
                        </a:rPr>
                        <a:t>   </a:t>
                      </a:r>
                      <a:r>
                        <a:rPr lang="zh-CN" sz="1200" b="1">
                          <a:solidFill>
                            <a:srgbClr val="000000"/>
                          </a:solidFill>
                          <a:latin typeface="Arial" panose="020B0604020202020204" pitchFamily="34" charset="0"/>
                          <a:ea typeface="宋体" panose="02010600030101010101" pitchFamily="2" charset="-122"/>
                        </a:rPr>
                        <a:t>资产处置收益（损失以“-”号记）</a:t>
                      </a:r>
                      <a:endParaRPr lang="zh-CN" altLang="en-US" sz="1200" b="1">
                        <a:solidFill>
                          <a:srgbClr val="000000"/>
                        </a:solidFill>
                        <a:latin typeface="Arial" panose="020B0604020202020204" pitchFamily="34" charset="0"/>
                        <a:ea typeface="宋体" panose="02010600030101010101" pitchFamily="2" charset="-122"/>
                      </a:endParaRPr>
                    </a:p>
                  </a:txBody>
                  <a:tcPr marL="12700" marR="12700" marT="12700" anchor="ctr">
                    <a:lnL>
                      <a:noFill/>
                    </a:lnL>
                    <a:lnR w="12700" cap="flat" cmpd="sng">
                      <a:solidFill>
                        <a:srgbClr val="000000"/>
                      </a:solidFill>
                      <a:prstDash val="solid"/>
                      <a:headEnd type="none" w="med" len="med"/>
                      <a:tailEnd type="none" w="med" len="med"/>
                    </a:lnR>
                    <a:lnT cap="flat">
                      <a:noFill/>
                    </a:lnT>
                    <a:lnB w="12700" cap="flat">
                      <a:solidFill>
                        <a:schemeClr val="tx1"/>
                      </a:solidFill>
                      <a:prstDash val="solid"/>
                    </a:lnB>
                    <a:lnTlToBr>
                      <a:noFill/>
                    </a:lnTlToBr>
                    <a:lnBlToTr>
                      <a:noFill/>
                    </a:lnBlToTr>
                    <a:noFill/>
                  </a:tcPr>
                </a:tc>
                <a:tc>
                  <a:txBody>
                    <a:bodyPr/>
                    <a:lstStyle/>
                    <a:p>
                      <a:pPr indent="0" algn="ctr">
                        <a:buNone/>
                      </a:pPr>
                      <a:r>
                        <a:rPr lang="zh-CN" sz="1200" b="1">
                          <a:solidFill>
                            <a:srgbClr val="000000"/>
                          </a:solidFill>
                          <a:latin typeface="Arial" panose="020B0604020202020204" pitchFamily="34" charset="0"/>
                          <a:ea typeface="宋体" panose="02010600030101010101" pitchFamily="2" charset="-122"/>
                        </a:rPr>
                        <a:t>千元</a:t>
                      </a:r>
                      <a:endParaRPr lang="zh-CN" altLang="en-US" sz="1200" b="1">
                        <a:solidFill>
                          <a:srgbClr val="000000"/>
                        </a:solidFill>
                        <a:latin typeface="Arial" panose="020B0604020202020204" pitchFamily="34" charset="0"/>
                        <a:ea typeface="宋体" panose="02010600030101010101" pitchFamily="2" charset="-122"/>
                      </a:endParaRPr>
                    </a:p>
                  </a:txBody>
                  <a:tcPr marL="12700" marR="12700" marT="1270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cap="flat">
                      <a:noFill/>
                    </a:lnT>
                    <a:lnB w="12700" cap="flat">
                      <a:solidFill>
                        <a:schemeClr val="tx1"/>
                      </a:solidFill>
                      <a:prstDash val="solid"/>
                    </a:lnB>
                    <a:lnTlToBr>
                      <a:noFill/>
                    </a:lnTlToBr>
                    <a:lnBlToTr>
                      <a:noFill/>
                    </a:lnBlToTr>
                    <a:noFill/>
                  </a:tcPr>
                </a:tc>
                <a:tc>
                  <a:txBody>
                    <a:bodyPr/>
                    <a:lstStyle/>
                    <a:p>
                      <a:pPr indent="0" algn="ctr">
                        <a:buNone/>
                      </a:pPr>
                      <a:r>
                        <a:rPr lang="en-US" sz="1200" b="1">
                          <a:solidFill>
                            <a:srgbClr val="000000"/>
                          </a:solidFill>
                          <a:latin typeface="宋体" panose="02010600030101010101" pitchFamily="2" charset="-122"/>
                        </a:rPr>
                        <a:t>43</a:t>
                      </a:r>
                      <a:endParaRPr lang="en-US" altLang="en-US" sz="1200" b="1">
                        <a:solidFill>
                          <a:srgbClr val="000000"/>
                        </a:solidFill>
                        <a:latin typeface="宋体" panose="02010600030101010101" pitchFamily="2" charset="-122"/>
                      </a:endParaRPr>
                    </a:p>
                  </a:txBody>
                  <a:tcPr marL="12700" marR="12700" marT="12700" anchor="ctr">
                    <a:lnL w="12700" cap="flat" cmpd="sng">
                      <a:solidFill>
                        <a:srgbClr val="000000"/>
                      </a:solidFill>
                      <a:prstDash val="solid"/>
                      <a:headEnd type="none" w="med" len="med"/>
                      <a:tailEnd type="none" w="med" len="med"/>
                    </a:lnL>
                    <a:lnR>
                      <a:noFill/>
                    </a:lnR>
                    <a:lnT cap="flat">
                      <a:noFill/>
                    </a:lnT>
                    <a:lnB w="12700" cap="flat">
                      <a:solidFill>
                        <a:schemeClr val="tx1"/>
                      </a:solidFill>
                      <a:prstDash val="solid"/>
                    </a:lnB>
                    <a:lnTlToBr>
                      <a:noFill/>
                    </a:lnTlToBr>
                    <a:lnBlToTr>
                      <a:noFill/>
                    </a:lnBlToTr>
                    <a:noFill/>
                  </a:tcPr>
                </a:tc>
                <a:extLst>
                  <a:ext uri="{0D108BD9-81ED-4DB2-BD59-A6C34878D82A}">
                    <a16:rowId xmlns:a16="http://schemas.microsoft.com/office/drawing/2014/main" val="10015"/>
                  </a:ext>
                </a:extLst>
              </a:tr>
              <a:tr h="241300">
                <a:tc>
                  <a:txBody>
                    <a:bodyPr/>
                    <a:lstStyle/>
                    <a:p>
                      <a:pPr indent="0">
                        <a:buNone/>
                      </a:pPr>
                      <a:r>
                        <a:rPr lang="en-US" altLang="zh-CN" sz="1200" b="1">
                          <a:solidFill>
                            <a:srgbClr val="000000"/>
                          </a:solidFill>
                          <a:latin typeface="Arial" panose="020B0604020202020204" pitchFamily="34" charset="0"/>
                          <a:ea typeface="宋体" panose="02010600030101010101" pitchFamily="2" charset="-122"/>
                        </a:rPr>
                        <a:t>    </a:t>
                      </a:r>
                      <a:r>
                        <a:rPr lang="zh-CN" sz="1200" b="1">
                          <a:solidFill>
                            <a:srgbClr val="000000"/>
                          </a:solidFill>
                          <a:latin typeface="Arial" panose="020B0604020202020204" pitchFamily="34" charset="0"/>
                          <a:ea typeface="宋体" panose="02010600030101010101" pitchFamily="2" charset="-122"/>
                        </a:rPr>
                        <a:t>营业利润</a:t>
                      </a:r>
                      <a:endParaRPr lang="zh-CN" altLang="en-US" sz="1200" b="1">
                        <a:solidFill>
                          <a:srgbClr val="000000"/>
                        </a:solidFill>
                        <a:latin typeface="Arial" panose="020B0604020202020204" pitchFamily="34" charset="0"/>
                        <a:ea typeface="宋体" panose="02010600030101010101" pitchFamily="2" charset="-122"/>
                      </a:endParaRPr>
                    </a:p>
                  </a:txBody>
                  <a:tcPr marL="12700" marR="12700" marT="12700" anchor="ctr">
                    <a:lnL>
                      <a:noFill/>
                    </a:lnL>
                    <a:lnR w="12700" cap="flat" cmpd="sng">
                      <a:solidFill>
                        <a:srgbClr val="000000"/>
                      </a:solidFill>
                      <a:prstDash val="solid"/>
                      <a:headEnd type="none" w="med" len="med"/>
                      <a:tailEnd type="none" w="med" len="med"/>
                    </a:lnR>
                    <a:lnT w="12700" cap="flat">
                      <a:solidFill>
                        <a:schemeClr val="tx1"/>
                      </a:solidFill>
                      <a:prstDash val="solid"/>
                    </a:lnT>
                    <a:lnB cap="flat">
                      <a:noFill/>
                    </a:lnB>
                    <a:lnTlToBr>
                      <a:noFill/>
                    </a:lnTlToBr>
                    <a:lnBlToTr>
                      <a:noFill/>
                    </a:lnBlToTr>
                    <a:noFill/>
                  </a:tcPr>
                </a:tc>
                <a:tc>
                  <a:txBody>
                    <a:bodyPr/>
                    <a:lstStyle/>
                    <a:p>
                      <a:pPr indent="0" algn="ctr">
                        <a:buNone/>
                      </a:pPr>
                      <a:r>
                        <a:rPr lang="zh-CN" sz="1200" b="1">
                          <a:solidFill>
                            <a:srgbClr val="000000"/>
                          </a:solidFill>
                          <a:latin typeface="Arial" panose="020B0604020202020204" pitchFamily="34" charset="0"/>
                          <a:ea typeface="宋体" panose="02010600030101010101" pitchFamily="2" charset="-122"/>
                        </a:rPr>
                        <a:t>千元</a:t>
                      </a:r>
                      <a:endParaRPr lang="zh-CN" altLang="en-US" sz="1200" b="1">
                        <a:solidFill>
                          <a:srgbClr val="000000"/>
                        </a:solidFill>
                        <a:latin typeface="Arial" panose="020B0604020202020204" pitchFamily="34" charset="0"/>
                        <a:ea typeface="宋体" panose="02010600030101010101" pitchFamily="2" charset="-122"/>
                      </a:endParaRPr>
                    </a:p>
                  </a:txBody>
                  <a:tcPr marL="12700" marR="12700" marT="1270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a:solidFill>
                        <a:schemeClr val="tx1"/>
                      </a:solidFill>
                      <a:prstDash val="solid"/>
                    </a:lnT>
                    <a:lnB cap="flat">
                      <a:noFill/>
                    </a:lnB>
                    <a:lnTlToBr>
                      <a:noFill/>
                    </a:lnTlToBr>
                    <a:lnBlToTr>
                      <a:noFill/>
                    </a:lnBlToTr>
                    <a:noFill/>
                  </a:tcPr>
                </a:tc>
                <a:tc>
                  <a:txBody>
                    <a:bodyPr/>
                    <a:lstStyle/>
                    <a:p>
                      <a:pPr indent="0" algn="ctr">
                        <a:buNone/>
                      </a:pPr>
                      <a:r>
                        <a:rPr lang="en-US" sz="1200" b="1">
                          <a:solidFill>
                            <a:srgbClr val="000000"/>
                          </a:solidFill>
                          <a:latin typeface="宋体" panose="02010600030101010101" pitchFamily="2" charset="-122"/>
                        </a:rPr>
                        <a:t>44</a:t>
                      </a:r>
                      <a:endParaRPr lang="en-US" altLang="en-US" sz="1200" b="1">
                        <a:solidFill>
                          <a:srgbClr val="000000"/>
                        </a:solidFill>
                        <a:latin typeface="宋体" panose="02010600030101010101" pitchFamily="2" charset="-122"/>
                      </a:endParaRPr>
                    </a:p>
                  </a:txBody>
                  <a:tcPr marL="12700" marR="12700" marT="12700" anchor="ctr">
                    <a:lnL w="12700" cap="flat" cmpd="sng">
                      <a:solidFill>
                        <a:srgbClr val="000000"/>
                      </a:solidFill>
                      <a:prstDash val="solid"/>
                      <a:headEnd type="none" w="med" len="med"/>
                      <a:tailEnd type="none" w="med" len="med"/>
                    </a:lnL>
                    <a:lnR>
                      <a:noFill/>
                    </a:lnR>
                    <a:lnT w="12700" cap="flat">
                      <a:solidFill>
                        <a:schemeClr val="tx1"/>
                      </a:solidFill>
                      <a:prstDash val="solid"/>
                    </a:lnT>
                    <a:lnB cap="flat">
                      <a:noFill/>
                    </a:lnB>
                    <a:lnTlToBr>
                      <a:noFill/>
                    </a:lnTlToBr>
                    <a:lnBlToTr>
                      <a:noFill/>
                    </a:lnBlToTr>
                    <a:noFill/>
                  </a:tcPr>
                </a:tc>
                <a:extLst>
                  <a:ext uri="{0D108BD9-81ED-4DB2-BD59-A6C34878D82A}">
                    <a16:rowId xmlns:a16="http://schemas.microsoft.com/office/drawing/2014/main" val="10016"/>
                  </a:ext>
                </a:extLst>
              </a:tr>
            </a:tbl>
          </a:graphicData>
        </a:graphic>
      </p:graphicFrame>
      <p:sp>
        <p:nvSpPr>
          <p:cNvPr id="4" name="文本框 3"/>
          <p:cNvSpPr txBox="1"/>
          <p:nvPr/>
        </p:nvSpPr>
        <p:spPr>
          <a:xfrm>
            <a:off x="5434965" y="2564765"/>
            <a:ext cx="1266190" cy="368300"/>
          </a:xfrm>
          <a:prstGeom prst="rect">
            <a:avLst/>
          </a:prstGeom>
          <a:solidFill>
            <a:srgbClr val="DDDDDD"/>
          </a:solidFill>
          <a:ln>
            <a:noFill/>
          </a:ln>
        </p:spPr>
        <p:txBody>
          <a:bodyPr wrap="square" rtlCol="0">
            <a:spAutoFit/>
          </a:bodyPr>
          <a:lstStyle/>
          <a:p>
            <a:pPr algn="ctr"/>
            <a:r>
              <a:rPr lang="zh-CN" altLang="en-US"/>
              <a:t>收入支出</a:t>
            </a:r>
          </a:p>
        </p:txBody>
      </p:sp>
      <p:sp>
        <p:nvSpPr>
          <p:cNvPr id="5" name="文本框 4"/>
          <p:cNvSpPr txBox="1"/>
          <p:nvPr/>
        </p:nvSpPr>
        <p:spPr>
          <a:xfrm>
            <a:off x="5434965" y="3760470"/>
            <a:ext cx="1266190" cy="368300"/>
          </a:xfrm>
          <a:prstGeom prst="rect">
            <a:avLst/>
          </a:prstGeom>
          <a:solidFill>
            <a:srgbClr val="DDDDDD"/>
          </a:solidFill>
        </p:spPr>
        <p:txBody>
          <a:bodyPr wrap="square" rtlCol="0">
            <a:spAutoFit/>
          </a:bodyPr>
          <a:lstStyle/>
          <a:p>
            <a:pPr algn="ctr"/>
            <a:r>
              <a:rPr lang="zh-CN" altLang="en-US"/>
              <a:t>费用</a:t>
            </a:r>
          </a:p>
        </p:txBody>
      </p:sp>
      <p:sp>
        <p:nvSpPr>
          <p:cNvPr id="6" name="文本框 5"/>
          <p:cNvSpPr txBox="1"/>
          <p:nvPr/>
        </p:nvSpPr>
        <p:spPr>
          <a:xfrm>
            <a:off x="5462905" y="4839970"/>
            <a:ext cx="1266190" cy="645160"/>
          </a:xfrm>
          <a:prstGeom prst="rect">
            <a:avLst/>
          </a:prstGeom>
          <a:solidFill>
            <a:srgbClr val="DDDDDD"/>
          </a:solidFill>
          <a:ln>
            <a:solidFill>
              <a:srgbClr val="DDDDDD"/>
            </a:solidFill>
          </a:ln>
        </p:spPr>
        <p:txBody>
          <a:bodyPr wrap="square" rtlCol="0">
            <a:spAutoFit/>
          </a:bodyPr>
          <a:lstStyle/>
          <a:p>
            <a:pPr algn="ctr"/>
            <a:r>
              <a:rPr lang="zh-CN" altLang="en-US"/>
              <a:t>收益</a:t>
            </a:r>
          </a:p>
          <a:p>
            <a:pPr algn="ctr"/>
            <a:r>
              <a:rPr lang="zh-CN" altLang="en-US"/>
              <a:t>损失</a:t>
            </a:r>
          </a:p>
        </p:txBody>
      </p:sp>
      <p:sp>
        <p:nvSpPr>
          <p:cNvPr id="11" name="文本框 10"/>
          <p:cNvSpPr txBox="1"/>
          <p:nvPr/>
        </p:nvSpPr>
        <p:spPr>
          <a:xfrm>
            <a:off x="5520055" y="6329045"/>
            <a:ext cx="1266190" cy="368300"/>
          </a:xfrm>
          <a:prstGeom prst="rect">
            <a:avLst/>
          </a:prstGeom>
          <a:solidFill>
            <a:srgbClr val="DDDDDD"/>
          </a:solidFill>
        </p:spPr>
        <p:txBody>
          <a:bodyPr wrap="square" rtlCol="0">
            <a:spAutoFit/>
          </a:bodyPr>
          <a:lstStyle/>
          <a:p>
            <a:pPr algn="ctr"/>
            <a:r>
              <a:rPr lang="zh-CN" altLang="en-US"/>
              <a:t>利润</a:t>
            </a:r>
          </a:p>
        </p:txBody>
      </p:sp>
      <p:sp>
        <p:nvSpPr>
          <p:cNvPr id="14" name="灯片编号占位符 13"/>
          <p:cNvSpPr>
            <a:spLocks noGrp="1"/>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t>48</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9" name="图片 17"/>
          <p:cNvPicPr>
            <a:picLocks noChangeAspect="1"/>
          </p:cNvPicPr>
          <p:nvPr/>
        </p:nvPicPr>
        <p:blipFill>
          <a:blip r:embed="rId2"/>
          <a:stretch>
            <a:fillRect/>
          </a:stretch>
        </p:blipFill>
        <p:spPr>
          <a:xfrm>
            <a:off x="8610600" y="0"/>
            <a:ext cx="3581400" cy="1006475"/>
          </a:xfrm>
          <a:prstGeom prst="rect">
            <a:avLst/>
          </a:prstGeom>
          <a:noFill/>
          <a:ln w="9525">
            <a:noFill/>
          </a:ln>
        </p:spPr>
      </p:pic>
      <p:sp>
        <p:nvSpPr>
          <p:cNvPr id="25" name="矩形 24"/>
          <p:cNvSpPr/>
          <p:nvPr/>
        </p:nvSpPr>
        <p:spPr>
          <a:xfrm>
            <a:off x="0" y="6724650"/>
            <a:ext cx="12192000" cy="133350"/>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pic>
        <p:nvPicPr>
          <p:cNvPr id="7" name="图片 6" descr="五经普LOGO透明底（长）"/>
          <p:cNvPicPr>
            <a:picLocks noChangeAspect="1"/>
          </p:cNvPicPr>
          <p:nvPr/>
        </p:nvPicPr>
        <p:blipFill>
          <a:blip r:embed="rId3" cstate="print"/>
          <a:srcRect r="77058"/>
          <a:stretch>
            <a:fillRect/>
          </a:stretch>
        </p:blipFill>
        <p:spPr>
          <a:xfrm>
            <a:off x="-76200" y="-225425"/>
            <a:ext cx="847725" cy="1155065"/>
          </a:xfrm>
          <a:prstGeom prst="rect">
            <a:avLst/>
          </a:prstGeom>
        </p:spPr>
      </p:pic>
      <p:cxnSp>
        <p:nvCxnSpPr>
          <p:cNvPr id="8" name="直接连接符 7"/>
          <p:cNvCxnSpPr/>
          <p:nvPr/>
        </p:nvCxnSpPr>
        <p:spPr>
          <a:xfrm>
            <a:off x="0" y="696913"/>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sp>
        <p:nvSpPr>
          <p:cNvPr id="4" name="圆角矩形 144"/>
          <p:cNvSpPr/>
          <p:nvPr/>
        </p:nvSpPr>
        <p:spPr>
          <a:xfrm>
            <a:off x="-28575" y="1111250"/>
            <a:ext cx="12192635" cy="474345"/>
          </a:xfrm>
          <a:prstGeom prst="roundRect">
            <a:avLst/>
          </a:prstGeom>
          <a:solidFill>
            <a:srgbClr val="256BB0"/>
          </a:solidFill>
          <a:ln>
            <a:noFill/>
          </a:ln>
        </p:spPr>
        <p:style>
          <a:lnRef idx="2">
            <a:srgbClr val="256BB0">
              <a:shade val="50000"/>
            </a:srgbClr>
          </a:lnRef>
          <a:fillRef idx="1">
            <a:srgbClr val="256BB0"/>
          </a:fillRef>
          <a:effectRef idx="0">
            <a:srgbClr val="256BB0"/>
          </a:effectRef>
          <a:fontRef idx="minor">
            <a:sysClr val="window" lastClr="FFFFFF"/>
          </a:fontRef>
        </p:style>
        <p:txBody>
          <a:bodyPr rtlCol="0" anchor="ctr"/>
          <a:lstStyle/>
          <a:p>
            <a:pPr algn="l"/>
            <a:r>
              <a:rPr lang="en-US" sz="2400" b="1" dirty="0">
                <a:solidFill>
                  <a:sysClr val="window" lastClr="FFFFFF"/>
                </a:solidFill>
                <a:latin typeface="微软雅黑" panose="020B0503020204020204" pitchFamily="34" charset="-122"/>
                <a:ea typeface="微软雅黑" panose="020B0503020204020204" pitchFamily="34" charset="-122"/>
                <a:cs typeface="宋体" panose="02010600030101010101" pitchFamily="2" charset="-122"/>
              </a:rPr>
              <a:t>1.</a:t>
            </a:r>
            <a:r>
              <a:rPr sz="2400" b="1" dirty="0">
                <a:solidFill>
                  <a:sysClr val="window" lastClr="FFFFFF"/>
                </a:solidFill>
                <a:latin typeface="微软雅黑" panose="020B0503020204020204" pitchFamily="34" charset="-122"/>
                <a:ea typeface="微软雅黑" panose="020B0503020204020204" pitchFamily="34" charset="-122"/>
                <a:cs typeface="宋体" panose="02010600030101010101" pitchFamily="2" charset="-122"/>
              </a:rPr>
              <a:t>营业收入</a:t>
            </a:r>
            <a:r>
              <a:rPr lang="en-US" altLang="zh-CN" sz="2400" b="1" dirty="0">
                <a:solidFill>
                  <a:sysClr val="window" lastClr="FFFFFF"/>
                </a:solidFill>
                <a:latin typeface="微软雅黑" panose="020B0503020204020204" pitchFamily="34" charset="-122"/>
                <a:ea typeface="微软雅黑" panose="020B0503020204020204" pitchFamily="34" charset="-122"/>
                <a:cs typeface="宋体" panose="02010600030101010101" pitchFamily="2" charset="-122"/>
              </a:rPr>
              <a:t>【611-4</a:t>
            </a:r>
            <a:r>
              <a:rPr lang="zh-CN" altLang="en-US" sz="2400" b="1" dirty="0">
                <a:solidFill>
                  <a:sysClr val="window" lastClr="FFFFFF"/>
                </a:solidFill>
                <a:latin typeface="微软雅黑" panose="020B0503020204020204" pitchFamily="34" charset="-122"/>
                <a:ea typeface="微软雅黑" panose="020B0503020204020204" pitchFamily="34" charset="-122"/>
                <a:cs typeface="宋体" panose="02010600030101010101" pitchFamily="2" charset="-122"/>
                <a:sym typeface="思源黑体 CN Light" charset="0"/>
              </a:rPr>
              <a:t>表</a:t>
            </a:r>
            <a:r>
              <a:rPr lang="en-US" altLang="zh-CN" sz="2400" b="1" dirty="0">
                <a:solidFill>
                  <a:sysClr val="window" lastClr="FFFFFF"/>
                </a:solidFill>
                <a:latin typeface="微软雅黑" panose="020B0503020204020204" pitchFamily="34" charset="-122"/>
                <a:ea typeface="微软雅黑" panose="020B0503020204020204" pitchFamily="34" charset="-122"/>
                <a:cs typeface="宋体" panose="02010600030101010101" pitchFamily="2" charset="-122"/>
                <a:sym typeface="思源黑体 CN Light" charset="0"/>
              </a:rPr>
              <a:t>24</a:t>
            </a:r>
            <a:r>
              <a:rPr lang="en-US" altLang="zh-CN" sz="2400" b="1" dirty="0">
                <a:solidFill>
                  <a:sysClr val="window" lastClr="FFFFFF"/>
                </a:solidFill>
                <a:latin typeface="微软雅黑" panose="020B0503020204020204" pitchFamily="34" charset="-122"/>
                <a:ea typeface="微软雅黑" panose="020B0503020204020204" pitchFamily="34" charset="-122"/>
                <a:cs typeface="宋体" panose="02010600030101010101" pitchFamily="2" charset="-122"/>
              </a:rPr>
              <a:t>】</a:t>
            </a:r>
            <a:endParaRPr lang="zh-CN" altLang="en-US" sz="2400" b="1" dirty="0">
              <a:solidFill>
                <a:sysClr val="window" lastClr="FFFFFF"/>
              </a:solidFill>
              <a:latin typeface="微软雅黑" panose="020B0503020204020204" pitchFamily="34" charset="-122"/>
              <a:ea typeface="微软雅黑" panose="020B0503020204020204" pitchFamily="34" charset="-122"/>
              <a:cs typeface="宋体" panose="02010600030101010101" pitchFamily="2" charset="-122"/>
            </a:endParaRPr>
          </a:p>
        </p:txBody>
      </p:sp>
      <p:sp>
        <p:nvSpPr>
          <p:cNvPr id="5" name="文本框 4"/>
          <p:cNvSpPr txBox="1"/>
          <p:nvPr/>
        </p:nvSpPr>
        <p:spPr>
          <a:xfrm>
            <a:off x="29210" y="1586865"/>
            <a:ext cx="12066270" cy="1630045"/>
          </a:xfrm>
          <a:prstGeom prst="rect">
            <a:avLst/>
          </a:prstGeom>
          <a:solidFill>
            <a:srgbClr val="E3CCCC"/>
          </a:solidFill>
          <a:ln>
            <a:no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2000" b="1" noProof="0" dirty="0">
                <a:ln>
                  <a:noFill/>
                </a:ln>
                <a:solidFill>
                  <a:srgbClr val="C00000"/>
                </a:solidFill>
                <a:effectLst/>
                <a:uLnTx/>
                <a:uFillTx/>
                <a:latin typeface="Arial" panose="020B0604020202020204" pitchFamily="34" charset="0"/>
                <a:ea typeface="微软雅黑" panose="020B0503020204020204" pitchFamily="34" charset="-122"/>
                <a:sym typeface="Wingdings" panose="05000000000000000000" charset="0"/>
              </a:rPr>
              <a:t></a:t>
            </a:r>
            <a:r>
              <a:rPr lang="zh-CN" altLang="en-US" sz="2000" b="1">
                <a:ln>
                  <a:noFill/>
                </a:ln>
                <a:solidFill>
                  <a:srgbClr val="181717"/>
                </a:solidFill>
                <a:effectLst/>
                <a:uLnTx/>
                <a:uFillTx/>
                <a:ea typeface="微软雅黑" panose="020B0503020204020204" pitchFamily="34" charset="-122"/>
              </a:rPr>
              <a:t> 指企业从事销售商品、提供劳务和让渡资产使用权等生产经营活动形成的经济利益流入。包括“主营业务收入”和“其他业务收入”。</a:t>
            </a:r>
          </a:p>
          <a:p>
            <a:pPr marL="0" marR="0" lvl="0" indent="0" algn="l" defTabSz="914400" rtl="0" eaLnBrk="1" fontAlgn="auto" latinLnBrk="0" hangingPunct="1">
              <a:lnSpc>
                <a:spcPct val="100000"/>
              </a:lnSpc>
              <a:spcBef>
                <a:spcPts val="0"/>
              </a:spcBef>
              <a:spcAft>
                <a:spcPts val="0"/>
              </a:spcAft>
              <a:buClrTx/>
              <a:buSzTx/>
              <a:buFontTx/>
              <a:buNone/>
              <a:defRPr/>
            </a:pPr>
            <a:r>
              <a:rPr lang="zh-CN" altLang="en-US" sz="2000" b="1" noProof="0" dirty="0">
                <a:ln>
                  <a:noFill/>
                </a:ln>
                <a:solidFill>
                  <a:srgbClr val="C00000"/>
                </a:solidFill>
                <a:effectLst/>
                <a:uLnTx/>
                <a:uFillTx/>
                <a:latin typeface="Arial" panose="020B0604020202020204" pitchFamily="34" charset="0"/>
                <a:ea typeface="微软雅黑" panose="020B0503020204020204" pitchFamily="34" charset="-122"/>
                <a:sym typeface="Wingdings" panose="05000000000000000000" charset="0"/>
              </a:rPr>
              <a:t>填报方法：</a:t>
            </a:r>
          </a:p>
          <a:p>
            <a:pPr marL="0" marR="0" lvl="0" indent="0" algn="l" defTabSz="914400" rtl="0" eaLnBrk="1" fontAlgn="auto" latinLnBrk="0" hangingPunct="1">
              <a:lnSpc>
                <a:spcPct val="100000"/>
              </a:lnSpc>
              <a:spcBef>
                <a:spcPts val="0"/>
              </a:spcBef>
              <a:spcAft>
                <a:spcPts val="0"/>
              </a:spcAft>
              <a:buClrTx/>
              <a:buSzTx/>
              <a:buFontTx/>
              <a:buNone/>
              <a:defRPr/>
            </a:pPr>
            <a:r>
              <a:rPr lang="zh-CN" altLang="en-US" sz="2000" b="1">
                <a:ln>
                  <a:noFill/>
                </a:ln>
                <a:effectLst/>
                <a:uLnTx/>
                <a:uFillTx/>
                <a:ea typeface="微软雅黑" panose="020B0503020204020204" pitchFamily="34" charset="-122"/>
              </a:rPr>
              <a:t>执行《一般企业财务报表格式》的企业根据会计“利润表”中</a:t>
            </a:r>
            <a:r>
              <a:rPr lang="zh-CN" altLang="en-US" sz="2000" b="1">
                <a:ln>
                  <a:noFill/>
                </a:ln>
                <a:solidFill>
                  <a:srgbClr val="C00000"/>
                </a:solidFill>
                <a:effectLst/>
                <a:uLnTx/>
                <a:uFillTx/>
                <a:ea typeface="微软雅黑" panose="020B0503020204020204" pitchFamily="34" charset="-122"/>
              </a:rPr>
              <a:t>“营业收入”</a:t>
            </a:r>
            <a:r>
              <a:rPr lang="zh-CN" altLang="en-US" sz="2000" b="1">
                <a:ln>
                  <a:noFill/>
                </a:ln>
                <a:effectLst/>
                <a:uLnTx/>
                <a:uFillTx/>
                <a:ea typeface="微软雅黑" panose="020B0503020204020204" pitchFamily="34" charset="-122"/>
              </a:rPr>
              <a:t>项目的</a:t>
            </a:r>
            <a:r>
              <a:rPr lang="zh-CN" altLang="en-US" sz="2000" b="1">
                <a:ln>
                  <a:noFill/>
                </a:ln>
                <a:solidFill>
                  <a:srgbClr val="C00000"/>
                </a:solidFill>
                <a:effectLst/>
                <a:uLnTx/>
                <a:uFillTx/>
                <a:ea typeface="微软雅黑" panose="020B0503020204020204" pitchFamily="34" charset="-122"/>
              </a:rPr>
              <a:t>本年累计数</a:t>
            </a:r>
            <a:r>
              <a:rPr lang="zh-CN" altLang="en-US" sz="2000" b="1">
                <a:ln>
                  <a:noFill/>
                </a:ln>
                <a:effectLst/>
                <a:uLnTx/>
                <a:uFillTx/>
                <a:ea typeface="微软雅黑" panose="020B0503020204020204" pitchFamily="34" charset="-122"/>
              </a:rPr>
              <a:t>填报。</a:t>
            </a:r>
          </a:p>
          <a:p>
            <a:pPr marL="0" marR="0" lvl="0" indent="0" algn="l" defTabSz="914400" rtl="0" eaLnBrk="1" fontAlgn="auto" latinLnBrk="0" hangingPunct="1">
              <a:lnSpc>
                <a:spcPct val="100000"/>
              </a:lnSpc>
              <a:spcBef>
                <a:spcPts val="0"/>
              </a:spcBef>
              <a:spcAft>
                <a:spcPts val="0"/>
              </a:spcAft>
              <a:buClrTx/>
              <a:buSzTx/>
              <a:buFontTx/>
              <a:buNone/>
              <a:defRPr/>
            </a:pPr>
            <a:r>
              <a:rPr lang="zh-CN" altLang="en-US" sz="2000" b="1">
                <a:ln>
                  <a:noFill/>
                </a:ln>
                <a:effectLst/>
                <a:uLnTx/>
                <a:uFillTx/>
                <a:ea typeface="微软雅黑" panose="020B0503020204020204" pitchFamily="34" charset="-122"/>
              </a:rPr>
              <a:t>执行《金融业企业财务报表格式》的企业根据会计“利润表”中</a:t>
            </a:r>
            <a:r>
              <a:rPr lang="zh-CN" altLang="en-US" sz="2000" b="1">
                <a:ln>
                  <a:noFill/>
                </a:ln>
                <a:solidFill>
                  <a:srgbClr val="C00000"/>
                </a:solidFill>
                <a:effectLst/>
                <a:uLnTx/>
                <a:uFillTx/>
                <a:ea typeface="微软雅黑" panose="020B0503020204020204" pitchFamily="34" charset="-122"/>
              </a:rPr>
              <a:t>“营业总收入”</a:t>
            </a:r>
            <a:r>
              <a:rPr lang="zh-CN" altLang="en-US" sz="2000" b="1">
                <a:ln>
                  <a:noFill/>
                </a:ln>
                <a:effectLst/>
                <a:uLnTx/>
                <a:uFillTx/>
                <a:ea typeface="微软雅黑" panose="020B0503020204020204" pitchFamily="34" charset="-122"/>
              </a:rPr>
              <a:t>项目的</a:t>
            </a:r>
            <a:r>
              <a:rPr lang="zh-CN" altLang="en-US" sz="2000" b="1">
                <a:ln>
                  <a:noFill/>
                </a:ln>
                <a:solidFill>
                  <a:srgbClr val="C00000"/>
                </a:solidFill>
                <a:effectLst/>
                <a:uLnTx/>
                <a:uFillTx/>
                <a:ea typeface="微软雅黑" panose="020B0503020204020204" pitchFamily="34" charset="-122"/>
              </a:rPr>
              <a:t>本年累计数</a:t>
            </a:r>
            <a:r>
              <a:rPr lang="zh-CN" altLang="en-US" sz="2000" b="1">
                <a:ln>
                  <a:noFill/>
                </a:ln>
                <a:effectLst/>
                <a:uLnTx/>
                <a:uFillTx/>
                <a:ea typeface="微软雅黑" panose="020B0503020204020204" pitchFamily="34" charset="-122"/>
              </a:rPr>
              <a:t>填报。</a:t>
            </a:r>
          </a:p>
        </p:txBody>
      </p:sp>
      <p:sp>
        <p:nvSpPr>
          <p:cNvPr id="16" name="圆角矩形 144"/>
          <p:cNvSpPr/>
          <p:nvPr/>
        </p:nvSpPr>
        <p:spPr>
          <a:xfrm>
            <a:off x="29210" y="3744595"/>
            <a:ext cx="12133580" cy="474345"/>
          </a:xfrm>
          <a:prstGeom prst="roundRect">
            <a:avLst/>
          </a:prstGeom>
          <a:solidFill>
            <a:srgbClr val="256BB0"/>
          </a:solidFill>
          <a:ln>
            <a:noFill/>
          </a:ln>
        </p:spPr>
        <p:style>
          <a:lnRef idx="2">
            <a:srgbClr val="256BB0">
              <a:shade val="50000"/>
            </a:srgbClr>
          </a:lnRef>
          <a:fillRef idx="1">
            <a:srgbClr val="256BB0"/>
          </a:fillRef>
          <a:effectRef idx="0">
            <a:srgbClr val="256BB0"/>
          </a:effectRef>
          <a:fontRef idx="minor">
            <a:sysClr val="window" lastClr="FFFFFF"/>
          </a:fontRef>
        </p:style>
        <p:txBody>
          <a:bodyPr rtlCol="0" anchor="ctr"/>
          <a:lstStyle/>
          <a:p>
            <a:pPr algn="l"/>
            <a:r>
              <a:rPr lang="en-US" sz="2400" b="1" dirty="0">
                <a:solidFill>
                  <a:sysClr val="window" lastClr="FFFFFF"/>
                </a:solidFill>
                <a:latin typeface="微软雅黑" panose="020B0503020204020204" pitchFamily="34" charset="-122"/>
                <a:ea typeface="微软雅黑" panose="020B0503020204020204" pitchFamily="34" charset="-122"/>
                <a:cs typeface="宋体" panose="02010600030101010101" pitchFamily="2" charset="-122"/>
              </a:rPr>
              <a:t>2.</a:t>
            </a:r>
            <a:r>
              <a:rPr sz="2400" b="1" dirty="0">
                <a:latin typeface="微软雅黑" panose="020B0503020204020204" pitchFamily="34" charset="-122"/>
                <a:ea typeface="微软雅黑" panose="020B0503020204020204" pitchFamily="34" charset="-122"/>
                <a:cs typeface="宋体" panose="02010600030101010101" pitchFamily="2" charset="-122"/>
              </a:rPr>
              <a:t>营业成本（营业支出）</a:t>
            </a:r>
            <a:r>
              <a:rPr lang="en-US" altLang="zh-CN" sz="2400" b="1" dirty="0">
                <a:solidFill>
                  <a:sysClr val="window" lastClr="FFFFFF"/>
                </a:solidFill>
                <a:latin typeface="微软雅黑" panose="020B0503020204020204" pitchFamily="34" charset="-122"/>
                <a:ea typeface="微软雅黑" panose="020B0503020204020204" pitchFamily="34" charset="-122"/>
                <a:cs typeface="宋体" panose="02010600030101010101" pitchFamily="2" charset="-122"/>
              </a:rPr>
              <a:t>【</a:t>
            </a:r>
            <a:r>
              <a:rPr sz="2400" b="1" dirty="0">
                <a:solidFill>
                  <a:sysClr val="window" lastClr="FFFFFF"/>
                </a:solidFill>
                <a:latin typeface="微软雅黑" panose="020B0503020204020204" pitchFamily="34" charset="-122"/>
                <a:ea typeface="微软雅黑" panose="020B0503020204020204" pitchFamily="34" charset="-122"/>
                <a:cs typeface="宋体" panose="02010600030101010101" pitchFamily="2" charset="-122"/>
              </a:rPr>
              <a:t>611-4表</a:t>
            </a:r>
            <a:r>
              <a:rPr lang="en-US" sz="2400" b="1" dirty="0">
                <a:solidFill>
                  <a:sysClr val="window" lastClr="FFFFFF"/>
                </a:solidFill>
                <a:latin typeface="微软雅黑" panose="020B0503020204020204" pitchFamily="34" charset="-122"/>
                <a:ea typeface="微软雅黑" panose="020B0503020204020204" pitchFamily="34" charset="-122"/>
                <a:cs typeface="宋体" panose="02010600030101010101" pitchFamily="2" charset="-122"/>
              </a:rPr>
              <a:t>25</a:t>
            </a:r>
            <a:r>
              <a:rPr lang="en-US" altLang="zh-CN" sz="2400" b="1" dirty="0">
                <a:solidFill>
                  <a:sysClr val="window" lastClr="FFFFFF"/>
                </a:solidFill>
                <a:latin typeface="微软雅黑" panose="020B0503020204020204" pitchFamily="34" charset="-122"/>
                <a:ea typeface="微软雅黑" panose="020B0503020204020204" pitchFamily="34" charset="-122"/>
                <a:cs typeface="宋体" panose="02010600030101010101" pitchFamily="2" charset="-122"/>
              </a:rPr>
              <a:t>】</a:t>
            </a:r>
            <a:endParaRPr lang="zh-CN" altLang="en-US" sz="2400" b="1" dirty="0">
              <a:solidFill>
                <a:sysClr val="window" lastClr="FFFFFF"/>
              </a:solidFill>
              <a:latin typeface="微软雅黑" panose="020B0503020204020204" pitchFamily="34" charset="-122"/>
              <a:ea typeface="微软雅黑" panose="020B0503020204020204" pitchFamily="34" charset="-122"/>
              <a:cs typeface="宋体" panose="02010600030101010101" pitchFamily="2" charset="-122"/>
            </a:endParaRPr>
          </a:p>
        </p:txBody>
      </p:sp>
      <p:sp>
        <p:nvSpPr>
          <p:cNvPr id="17" name="文本框 16"/>
          <p:cNvSpPr txBox="1"/>
          <p:nvPr/>
        </p:nvSpPr>
        <p:spPr>
          <a:xfrm>
            <a:off x="47625" y="4220845"/>
            <a:ext cx="12113895" cy="1630045"/>
          </a:xfrm>
          <a:prstGeom prst="rect">
            <a:avLst/>
          </a:prstGeom>
          <a:solidFill>
            <a:srgbClr val="E3CCCC"/>
          </a:solidFill>
          <a:ln>
            <a:no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2000" b="1" noProof="0" dirty="0">
                <a:ln>
                  <a:noFill/>
                </a:ln>
                <a:solidFill>
                  <a:srgbClr val="C00000"/>
                </a:solidFill>
                <a:effectLst/>
                <a:uLnTx/>
                <a:uFillTx/>
                <a:latin typeface="Arial" panose="020B0604020202020204" pitchFamily="34" charset="0"/>
                <a:ea typeface="微软雅黑" panose="020B0503020204020204" pitchFamily="34" charset="-122"/>
                <a:sym typeface="Wingdings" panose="05000000000000000000" charset="0"/>
              </a:rPr>
              <a:t></a:t>
            </a:r>
            <a:r>
              <a:rPr lang="zh-CN" altLang="en-US" sz="2000" b="1">
                <a:ln>
                  <a:noFill/>
                </a:ln>
                <a:solidFill>
                  <a:srgbClr val="181717"/>
                </a:solidFill>
                <a:effectLst/>
                <a:uLnTx/>
                <a:uFillTx/>
                <a:ea typeface="微软雅黑" panose="020B0503020204020204" pitchFamily="34" charset="-122"/>
              </a:rPr>
              <a:t>指企业从事销售商品、提供劳务和让渡资产使用权等生产经营活动发生的实际成本。“营业成本”应当与“营业收入”进行配比。包括“主营业务成本”和“其他业务成本”。</a:t>
            </a:r>
          </a:p>
          <a:p>
            <a:pPr marL="0" marR="0" lvl="0" indent="0" algn="l" defTabSz="914400" rtl="0" eaLnBrk="1" fontAlgn="auto" latinLnBrk="0" hangingPunct="1">
              <a:lnSpc>
                <a:spcPct val="100000"/>
              </a:lnSpc>
              <a:spcBef>
                <a:spcPts val="0"/>
              </a:spcBef>
              <a:spcAft>
                <a:spcPts val="0"/>
              </a:spcAft>
              <a:buClrTx/>
              <a:buSzTx/>
              <a:buFontTx/>
              <a:buNone/>
              <a:defRPr/>
            </a:pPr>
            <a:r>
              <a:rPr lang="zh-CN" altLang="en-US" sz="2000" b="1" noProof="0" dirty="0">
                <a:ln>
                  <a:noFill/>
                </a:ln>
                <a:solidFill>
                  <a:srgbClr val="C00000"/>
                </a:solidFill>
                <a:effectLst/>
                <a:uLnTx/>
                <a:uFillTx/>
                <a:latin typeface="Arial" panose="020B0604020202020204" pitchFamily="34" charset="0"/>
                <a:ea typeface="微软雅黑" panose="020B0503020204020204" pitchFamily="34" charset="-122"/>
                <a:sym typeface="Wingdings" panose="05000000000000000000" charset="0"/>
              </a:rPr>
              <a:t>填报方法：</a:t>
            </a:r>
          </a:p>
          <a:p>
            <a:pPr marL="0" marR="0" lvl="0" indent="0" algn="l" defTabSz="914400" rtl="0" eaLnBrk="1" fontAlgn="auto" latinLnBrk="0" hangingPunct="1">
              <a:lnSpc>
                <a:spcPct val="100000"/>
              </a:lnSpc>
              <a:spcBef>
                <a:spcPts val="0"/>
              </a:spcBef>
              <a:spcAft>
                <a:spcPts val="0"/>
              </a:spcAft>
              <a:buClrTx/>
              <a:buSzTx/>
              <a:buFontTx/>
              <a:buNone/>
              <a:defRPr/>
            </a:pPr>
            <a:r>
              <a:rPr lang="zh-CN" altLang="en-US" sz="2000" b="1">
                <a:ln>
                  <a:noFill/>
                </a:ln>
                <a:solidFill>
                  <a:schemeClr val="tx1"/>
                </a:solidFill>
                <a:effectLst/>
                <a:uLnTx/>
                <a:uFillTx/>
                <a:ea typeface="微软雅黑" panose="020B0503020204020204" pitchFamily="34" charset="-122"/>
              </a:rPr>
              <a:t>执行《一般企业财务报表格式》的企业根据会计“利润表”中</a:t>
            </a:r>
            <a:r>
              <a:rPr lang="zh-CN" altLang="en-US" sz="2000" b="1">
                <a:ln>
                  <a:noFill/>
                </a:ln>
                <a:solidFill>
                  <a:srgbClr val="C00000"/>
                </a:solidFill>
                <a:effectLst/>
                <a:uLnTx/>
                <a:uFillTx/>
                <a:ea typeface="微软雅黑" panose="020B0503020204020204" pitchFamily="34" charset="-122"/>
              </a:rPr>
              <a:t>“营业成本”</a:t>
            </a:r>
            <a:r>
              <a:rPr lang="zh-CN" altLang="en-US" sz="2000" b="1">
                <a:ln>
                  <a:noFill/>
                </a:ln>
                <a:solidFill>
                  <a:schemeClr val="tx1"/>
                </a:solidFill>
                <a:effectLst/>
                <a:uLnTx/>
                <a:uFillTx/>
                <a:ea typeface="微软雅黑" panose="020B0503020204020204" pitchFamily="34" charset="-122"/>
              </a:rPr>
              <a:t>项目的</a:t>
            </a:r>
            <a:r>
              <a:rPr lang="zh-CN" altLang="en-US" sz="2000" b="1">
                <a:ln>
                  <a:noFill/>
                </a:ln>
                <a:solidFill>
                  <a:srgbClr val="C00000"/>
                </a:solidFill>
                <a:effectLst/>
                <a:uLnTx/>
                <a:uFillTx/>
                <a:ea typeface="微软雅黑" panose="020B0503020204020204" pitchFamily="34" charset="-122"/>
              </a:rPr>
              <a:t>本年累计数</a:t>
            </a:r>
            <a:r>
              <a:rPr lang="zh-CN" altLang="en-US" sz="2000" b="1">
                <a:ln>
                  <a:noFill/>
                </a:ln>
                <a:solidFill>
                  <a:schemeClr val="tx1"/>
                </a:solidFill>
                <a:effectLst/>
                <a:uLnTx/>
                <a:uFillTx/>
                <a:ea typeface="微软雅黑" panose="020B0503020204020204" pitchFamily="34" charset="-122"/>
              </a:rPr>
              <a:t>填报。</a:t>
            </a:r>
          </a:p>
          <a:p>
            <a:pPr marL="0" marR="0" lvl="0" indent="0" algn="l" defTabSz="914400" rtl="0" eaLnBrk="1" fontAlgn="auto" latinLnBrk="0" hangingPunct="1">
              <a:lnSpc>
                <a:spcPct val="100000"/>
              </a:lnSpc>
              <a:spcBef>
                <a:spcPts val="0"/>
              </a:spcBef>
              <a:spcAft>
                <a:spcPts val="0"/>
              </a:spcAft>
              <a:buClrTx/>
              <a:buSzTx/>
              <a:buFontTx/>
              <a:buNone/>
              <a:defRPr/>
            </a:pPr>
            <a:r>
              <a:rPr lang="zh-CN" altLang="en-US" sz="2000" b="1">
                <a:ln>
                  <a:noFill/>
                </a:ln>
                <a:solidFill>
                  <a:schemeClr val="tx1"/>
                </a:solidFill>
                <a:effectLst/>
                <a:uLnTx/>
                <a:uFillTx/>
                <a:ea typeface="微软雅黑" panose="020B0503020204020204" pitchFamily="34" charset="-122"/>
              </a:rPr>
              <a:t>执行《金融业企业财务报表格式》的企业根据会计“利润表”中</a:t>
            </a:r>
            <a:r>
              <a:rPr lang="zh-CN" altLang="en-US" sz="2000" b="1">
                <a:ln>
                  <a:noFill/>
                </a:ln>
                <a:solidFill>
                  <a:srgbClr val="C00000"/>
                </a:solidFill>
                <a:effectLst/>
                <a:uLnTx/>
                <a:uFillTx/>
                <a:ea typeface="微软雅黑" panose="020B0503020204020204" pitchFamily="34" charset="-122"/>
              </a:rPr>
              <a:t>“营业总支出”</a:t>
            </a:r>
            <a:r>
              <a:rPr lang="zh-CN" altLang="en-US" sz="2000" b="1">
                <a:ln>
                  <a:noFill/>
                </a:ln>
                <a:solidFill>
                  <a:schemeClr val="tx1"/>
                </a:solidFill>
                <a:effectLst/>
                <a:uLnTx/>
                <a:uFillTx/>
                <a:ea typeface="微软雅黑" panose="020B0503020204020204" pitchFamily="34" charset="-122"/>
              </a:rPr>
              <a:t>项目的</a:t>
            </a:r>
            <a:r>
              <a:rPr lang="zh-CN" altLang="en-US" sz="2000" b="1">
                <a:ln>
                  <a:noFill/>
                </a:ln>
                <a:solidFill>
                  <a:srgbClr val="C00000"/>
                </a:solidFill>
                <a:effectLst/>
                <a:uLnTx/>
                <a:uFillTx/>
                <a:ea typeface="微软雅黑" panose="020B0503020204020204" pitchFamily="34" charset="-122"/>
              </a:rPr>
              <a:t>本年累计数</a:t>
            </a:r>
            <a:r>
              <a:rPr lang="zh-CN" altLang="en-US" sz="2000" b="1">
                <a:ln>
                  <a:noFill/>
                </a:ln>
                <a:solidFill>
                  <a:schemeClr val="tx1"/>
                </a:solidFill>
                <a:effectLst/>
                <a:uLnTx/>
                <a:uFillTx/>
                <a:ea typeface="微软雅黑" panose="020B0503020204020204" pitchFamily="34" charset="-122"/>
              </a:rPr>
              <a:t>填报。</a:t>
            </a:r>
          </a:p>
        </p:txBody>
      </p:sp>
      <p:sp>
        <p:nvSpPr>
          <p:cNvPr id="28" name="文本框 27"/>
          <p:cNvSpPr txBox="1"/>
          <p:nvPr/>
        </p:nvSpPr>
        <p:spPr>
          <a:xfrm>
            <a:off x="4655820" y="121920"/>
            <a:ext cx="5514975" cy="521970"/>
          </a:xfrm>
          <a:prstGeom prst="rect">
            <a:avLst/>
          </a:prstGeom>
          <a:noFill/>
        </p:spPr>
        <p:txBody>
          <a:bodyPr wrap="square" rtlCol="0">
            <a:spAutoFit/>
          </a:bodyPr>
          <a:lstStyle/>
          <a:p>
            <a:pPr algn="ctr"/>
            <a:r>
              <a:rPr lang="zh-CN" sz="2800" b="1" dirty="0">
                <a:solidFill>
                  <a:srgbClr val="4B649F"/>
                </a:solidFill>
              </a:rPr>
              <a:t>收入支出指标（</a:t>
            </a:r>
            <a:r>
              <a:rPr lang="en-US" altLang="zh-CN" sz="2800" b="1" dirty="0">
                <a:solidFill>
                  <a:srgbClr val="4B649F"/>
                </a:solidFill>
              </a:rPr>
              <a:t>6</a:t>
            </a:r>
            <a:r>
              <a:rPr lang="zh-CN" sz="2800" b="1" dirty="0">
                <a:solidFill>
                  <a:srgbClr val="4B649F"/>
                </a:solidFill>
              </a:rPr>
              <a:t>个）</a:t>
            </a:r>
          </a:p>
        </p:txBody>
      </p:sp>
      <p:sp>
        <p:nvSpPr>
          <p:cNvPr id="6" name="灯片编号占位符 5"/>
          <p:cNvSpPr>
            <a:spLocks noGrp="1"/>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t>49</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9" name="图片 17"/>
          <p:cNvPicPr>
            <a:picLocks noChangeAspect="1"/>
          </p:cNvPicPr>
          <p:nvPr/>
        </p:nvPicPr>
        <p:blipFill>
          <a:blip r:embed="rId2"/>
          <a:stretch>
            <a:fillRect/>
          </a:stretch>
        </p:blipFill>
        <p:spPr>
          <a:xfrm>
            <a:off x="8610600" y="0"/>
            <a:ext cx="3581400" cy="1006475"/>
          </a:xfrm>
          <a:prstGeom prst="rect">
            <a:avLst/>
          </a:prstGeom>
          <a:noFill/>
          <a:ln w="9525">
            <a:noFill/>
          </a:ln>
        </p:spPr>
      </p:pic>
      <p:sp>
        <p:nvSpPr>
          <p:cNvPr id="25" name="矩形 24"/>
          <p:cNvSpPr/>
          <p:nvPr/>
        </p:nvSpPr>
        <p:spPr>
          <a:xfrm>
            <a:off x="0" y="6724650"/>
            <a:ext cx="12192000" cy="133350"/>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pic>
        <p:nvPicPr>
          <p:cNvPr id="7" name="图片 6" descr="五经普LOGO透明底（长）"/>
          <p:cNvPicPr>
            <a:picLocks noChangeAspect="1"/>
          </p:cNvPicPr>
          <p:nvPr/>
        </p:nvPicPr>
        <p:blipFill>
          <a:blip r:embed="rId3" cstate="print"/>
          <a:srcRect r="77058"/>
          <a:stretch>
            <a:fillRect/>
          </a:stretch>
        </p:blipFill>
        <p:spPr>
          <a:xfrm>
            <a:off x="-76200" y="-225425"/>
            <a:ext cx="847725" cy="1155065"/>
          </a:xfrm>
          <a:prstGeom prst="rect">
            <a:avLst/>
          </a:prstGeom>
        </p:spPr>
      </p:pic>
      <p:cxnSp>
        <p:nvCxnSpPr>
          <p:cNvPr id="8" name="直接连接符 7"/>
          <p:cNvCxnSpPr/>
          <p:nvPr/>
        </p:nvCxnSpPr>
        <p:spPr>
          <a:xfrm>
            <a:off x="0" y="696913"/>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sp>
        <p:nvSpPr>
          <p:cNvPr id="6" name="灯片编号占位符 5"/>
          <p:cNvSpPr>
            <a:spLocks noGrp="1"/>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t>5</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grpSp>
        <p:nvGrpSpPr>
          <p:cNvPr id="3" name="组合 2">
            <a:extLst>
              <a:ext uri="{FF2B5EF4-FFF2-40B4-BE49-F238E27FC236}">
                <a16:creationId xmlns:a16="http://schemas.microsoft.com/office/drawing/2014/main" id="{50A2590B-D4D8-4152-467E-2F4E16A7BAE9}"/>
              </a:ext>
            </a:extLst>
          </p:cNvPr>
          <p:cNvGrpSpPr/>
          <p:nvPr/>
        </p:nvGrpSpPr>
        <p:grpSpPr>
          <a:xfrm>
            <a:off x="5879976" y="1535657"/>
            <a:ext cx="4364355" cy="4503951"/>
            <a:chOff x="1070" y="2737"/>
            <a:chExt cx="6873" cy="7689"/>
          </a:xfrm>
        </p:grpSpPr>
        <p:sp>
          <p:nvSpPr>
            <p:cNvPr id="4" name="文本框 3">
              <a:extLst>
                <a:ext uri="{FF2B5EF4-FFF2-40B4-BE49-F238E27FC236}">
                  <a16:creationId xmlns:a16="http://schemas.microsoft.com/office/drawing/2014/main" id="{50834CDA-943A-0ACD-A5AB-97F7544E2978}"/>
                </a:ext>
              </a:extLst>
            </p:cNvPr>
            <p:cNvSpPr txBox="1"/>
            <p:nvPr/>
          </p:nvSpPr>
          <p:spPr>
            <a:xfrm>
              <a:off x="2135" y="2737"/>
              <a:ext cx="5808" cy="576"/>
            </a:xfrm>
            <a:prstGeom prst="rect">
              <a:avLst/>
            </a:prstGeom>
            <a:solidFill>
              <a:schemeClr val="bg2"/>
            </a:solidFill>
            <a:ln>
              <a:no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600" b="1" i="0" u="none" strike="noStrike" kern="1200" cap="none" spc="0" normalizeH="0" baseline="0" noProof="0" dirty="0">
                  <a:ln>
                    <a:noFill/>
                  </a:ln>
                  <a:solidFill>
                    <a:srgbClr val="C00000"/>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应付职工薪酬（本期贷方累计发生额）</a:t>
              </a:r>
            </a:p>
          </p:txBody>
        </p:sp>
        <p:sp>
          <p:nvSpPr>
            <p:cNvPr id="5" name="文本框 4">
              <a:extLst>
                <a:ext uri="{FF2B5EF4-FFF2-40B4-BE49-F238E27FC236}">
                  <a16:creationId xmlns:a16="http://schemas.microsoft.com/office/drawing/2014/main" id="{7E9729B5-9CA5-A198-4BF3-B2CA5FE044A7}"/>
                </a:ext>
              </a:extLst>
            </p:cNvPr>
            <p:cNvSpPr txBox="1"/>
            <p:nvPr/>
          </p:nvSpPr>
          <p:spPr>
            <a:xfrm>
              <a:off x="2135" y="3566"/>
              <a:ext cx="5808" cy="576"/>
            </a:xfrm>
            <a:prstGeom prst="rect">
              <a:avLst/>
            </a:prstGeom>
            <a:solidFill>
              <a:schemeClr val="bg2"/>
            </a:solidFill>
            <a:ln>
              <a:no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600" b="1" i="0" u="none" strike="noStrike" kern="1200" cap="none" spc="0" normalizeH="0" baseline="0" noProof="0" dirty="0">
                  <a:ln>
                    <a:noFill/>
                  </a:ln>
                  <a:solidFill>
                    <a:srgbClr val="C00000"/>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社会保险费（单位负担部分）</a:t>
              </a:r>
            </a:p>
          </p:txBody>
        </p:sp>
        <p:sp>
          <p:nvSpPr>
            <p:cNvPr id="9" name="文本框 8">
              <a:extLst>
                <a:ext uri="{FF2B5EF4-FFF2-40B4-BE49-F238E27FC236}">
                  <a16:creationId xmlns:a16="http://schemas.microsoft.com/office/drawing/2014/main" id="{3C536C55-D694-28C9-F99B-680A976AE589}"/>
                </a:ext>
              </a:extLst>
            </p:cNvPr>
            <p:cNvSpPr txBox="1"/>
            <p:nvPr/>
          </p:nvSpPr>
          <p:spPr>
            <a:xfrm>
              <a:off x="2135" y="4395"/>
              <a:ext cx="5808" cy="576"/>
            </a:xfrm>
            <a:prstGeom prst="rect">
              <a:avLst/>
            </a:prstGeom>
            <a:solidFill>
              <a:schemeClr val="bg2"/>
            </a:solidFill>
            <a:ln>
              <a:no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600" b="1" i="0" u="none" strike="noStrike" kern="1200" cap="none" spc="0" normalizeH="0" baseline="0" noProof="0" dirty="0">
                  <a:ln>
                    <a:noFill/>
                  </a:ln>
                  <a:solidFill>
                    <a:srgbClr val="C00000"/>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应交增值税（本期累计发生额）</a:t>
              </a:r>
            </a:p>
          </p:txBody>
        </p:sp>
        <p:sp>
          <p:nvSpPr>
            <p:cNvPr id="10" name="文本框 9">
              <a:extLst>
                <a:ext uri="{FF2B5EF4-FFF2-40B4-BE49-F238E27FC236}">
                  <a16:creationId xmlns:a16="http://schemas.microsoft.com/office/drawing/2014/main" id="{FD10143C-CF57-BD94-AC3E-0D7E62DCB7B7}"/>
                </a:ext>
              </a:extLst>
            </p:cNvPr>
            <p:cNvSpPr txBox="1"/>
            <p:nvPr/>
          </p:nvSpPr>
          <p:spPr>
            <a:xfrm>
              <a:off x="2135" y="5224"/>
              <a:ext cx="5808" cy="576"/>
            </a:xfrm>
            <a:prstGeom prst="rect">
              <a:avLst/>
            </a:prstGeom>
            <a:solidFill>
              <a:schemeClr val="bg2"/>
            </a:solidFill>
            <a:ln>
              <a:no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600" b="1" i="0" u="none" strike="noStrike" kern="1200" cap="none" spc="0" normalizeH="0" baseline="0" noProof="0" dirty="0">
                  <a:ln>
                    <a:noFill/>
                  </a:ln>
                  <a:solidFill>
                    <a:srgbClr val="C00000"/>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从业人员平均人数（人）</a:t>
              </a:r>
            </a:p>
          </p:txBody>
        </p:sp>
        <p:sp>
          <p:nvSpPr>
            <p:cNvPr id="11" name="文本框 10">
              <a:extLst>
                <a:ext uri="{FF2B5EF4-FFF2-40B4-BE49-F238E27FC236}">
                  <a16:creationId xmlns:a16="http://schemas.microsoft.com/office/drawing/2014/main" id="{6EB5D01D-9198-DFA0-A3D7-C01B67D0076F}"/>
                </a:ext>
              </a:extLst>
            </p:cNvPr>
            <p:cNvSpPr txBox="1"/>
            <p:nvPr/>
          </p:nvSpPr>
          <p:spPr>
            <a:xfrm>
              <a:off x="2135" y="6053"/>
              <a:ext cx="5808" cy="576"/>
            </a:xfrm>
            <a:prstGeom prst="rect">
              <a:avLst/>
            </a:prstGeom>
            <a:solidFill>
              <a:schemeClr val="bg2"/>
            </a:solidFill>
            <a:ln>
              <a:no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600" b="1" i="0" u="none" strike="noStrike" kern="1200" cap="none" spc="0" normalizeH="0" baseline="0" noProof="0" dirty="0">
                  <a:ln>
                    <a:noFill/>
                  </a:ln>
                  <a:solidFill>
                    <a:srgbClr val="C00000"/>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从业人员期末人数（人）</a:t>
              </a:r>
            </a:p>
          </p:txBody>
        </p:sp>
        <p:sp>
          <p:nvSpPr>
            <p:cNvPr id="12" name="文本框 11">
              <a:extLst>
                <a:ext uri="{FF2B5EF4-FFF2-40B4-BE49-F238E27FC236}">
                  <a16:creationId xmlns:a16="http://schemas.microsoft.com/office/drawing/2014/main" id="{1E836E1C-4122-CD78-1AC7-60AE2A035DE0}"/>
                </a:ext>
              </a:extLst>
            </p:cNvPr>
            <p:cNvSpPr txBox="1"/>
            <p:nvPr/>
          </p:nvSpPr>
          <p:spPr>
            <a:xfrm>
              <a:off x="2135" y="6813"/>
              <a:ext cx="5808" cy="576"/>
            </a:xfrm>
            <a:prstGeom prst="rect">
              <a:avLst/>
            </a:prstGeom>
            <a:solidFill>
              <a:schemeClr val="bg2"/>
            </a:solidFill>
            <a:ln>
              <a:no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600" b="1" i="0" u="none" strike="noStrike" kern="1200" cap="none" spc="0" normalizeH="0" baseline="0" noProof="0" dirty="0">
                  <a:ln>
                    <a:noFill/>
                  </a:ln>
                  <a:solidFill>
                    <a:srgbClr val="C00000"/>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固定资产原价</a:t>
              </a:r>
            </a:p>
          </p:txBody>
        </p:sp>
        <p:sp>
          <p:nvSpPr>
            <p:cNvPr id="13" name="文本框 12">
              <a:extLst>
                <a:ext uri="{FF2B5EF4-FFF2-40B4-BE49-F238E27FC236}">
                  <a16:creationId xmlns:a16="http://schemas.microsoft.com/office/drawing/2014/main" id="{D5FD9AA3-24C1-55C0-5F80-A78F2C649CDC}"/>
                </a:ext>
              </a:extLst>
            </p:cNvPr>
            <p:cNvSpPr txBox="1"/>
            <p:nvPr/>
          </p:nvSpPr>
          <p:spPr>
            <a:xfrm>
              <a:off x="2135" y="7537"/>
              <a:ext cx="5808" cy="576"/>
            </a:xfrm>
            <a:prstGeom prst="rect">
              <a:avLst/>
            </a:prstGeom>
            <a:solidFill>
              <a:schemeClr val="bg2"/>
            </a:solidFill>
            <a:ln>
              <a:no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600" b="1" i="0" u="none" strike="noStrike" kern="1200" cap="none" spc="0" normalizeH="0" baseline="0" noProof="0" dirty="0">
                  <a:ln>
                    <a:noFill/>
                  </a:ln>
                  <a:solidFill>
                    <a:srgbClr val="C00000"/>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 其中：房屋和构筑物</a:t>
              </a:r>
            </a:p>
          </p:txBody>
        </p:sp>
        <p:sp>
          <p:nvSpPr>
            <p:cNvPr id="14" name="文本框 13">
              <a:extLst>
                <a:ext uri="{FF2B5EF4-FFF2-40B4-BE49-F238E27FC236}">
                  <a16:creationId xmlns:a16="http://schemas.microsoft.com/office/drawing/2014/main" id="{DA58473E-1B2D-D985-3A1C-2F6F39676C8B}"/>
                </a:ext>
              </a:extLst>
            </p:cNvPr>
            <p:cNvSpPr txBox="1"/>
            <p:nvPr/>
          </p:nvSpPr>
          <p:spPr>
            <a:xfrm>
              <a:off x="2135" y="8985"/>
              <a:ext cx="5808" cy="576"/>
            </a:xfrm>
            <a:prstGeom prst="rect">
              <a:avLst/>
            </a:prstGeom>
            <a:solidFill>
              <a:schemeClr val="bg2"/>
            </a:solidFill>
            <a:ln>
              <a:no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600" b="1" i="0" u="none" strike="noStrike" kern="1200" cap="none" spc="0" normalizeH="0" baseline="0" noProof="0" dirty="0">
                  <a:ln>
                    <a:noFill/>
                  </a:ln>
                  <a:solidFill>
                    <a:srgbClr val="C00000"/>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累计折旧</a:t>
              </a:r>
            </a:p>
          </p:txBody>
        </p:sp>
        <p:sp>
          <p:nvSpPr>
            <p:cNvPr id="15" name="文本框 14">
              <a:extLst>
                <a:ext uri="{FF2B5EF4-FFF2-40B4-BE49-F238E27FC236}">
                  <a16:creationId xmlns:a16="http://schemas.microsoft.com/office/drawing/2014/main" id="{08B37687-AA50-3DF9-3F6D-D7C210AE90D7}"/>
                </a:ext>
              </a:extLst>
            </p:cNvPr>
            <p:cNvSpPr txBox="1"/>
            <p:nvPr/>
          </p:nvSpPr>
          <p:spPr>
            <a:xfrm>
              <a:off x="2135" y="9850"/>
              <a:ext cx="5808" cy="576"/>
            </a:xfrm>
            <a:prstGeom prst="rect">
              <a:avLst/>
            </a:prstGeom>
            <a:solidFill>
              <a:schemeClr val="bg2"/>
            </a:solidFill>
            <a:ln>
              <a:no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600" b="1" i="0" u="none" strike="noStrike" kern="1200" cap="none" spc="0" normalizeH="0" baseline="0" noProof="0" dirty="0">
                  <a:ln>
                    <a:noFill/>
                  </a:ln>
                  <a:solidFill>
                    <a:srgbClr val="C00000"/>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本年折旧</a:t>
              </a:r>
            </a:p>
          </p:txBody>
        </p:sp>
        <p:sp>
          <p:nvSpPr>
            <p:cNvPr id="16" name="文本框 15">
              <a:extLst>
                <a:ext uri="{FF2B5EF4-FFF2-40B4-BE49-F238E27FC236}">
                  <a16:creationId xmlns:a16="http://schemas.microsoft.com/office/drawing/2014/main" id="{86F77D94-29C7-0886-CE1D-A89B6383CF8A}"/>
                </a:ext>
              </a:extLst>
            </p:cNvPr>
            <p:cNvSpPr txBox="1"/>
            <p:nvPr/>
          </p:nvSpPr>
          <p:spPr>
            <a:xfrm>
              <a:off x="2135" y="8261"/>
              <a:ext cx="5808" cy="576"/>
            </a:xfrm>
            <a:prstGeom prst="rect">
              <a:avLst/>
            </a:prstGeom>
            <a:solidFill>
              <a:schemeClr val="bg2"/>
            </a:solidFill>
            <a:ln>
              <a:no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600" b="1" i="0" u="none" strike="noStrike" kern="1200" cap="none" spc="0" normalizeH="0" baseline="0" noProof="0" dirty="0">
                  <a:ln>
                    <a:noFill/>
                  </a:ln>
                  <a:solidFill>
                    <a:srgbClr val="C00000"/>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机器设备</a:t>
              </a:r>
            </a:p>
          </p:txBody>
        </p:sp>
        <p:sp>
          <p:nvSpPr>
            <p:cNvPr id="17" name="文本框 16">
              <a:extLst>
                <a:ext uri="{FF2B5EF4-FFF2-40B4-BE49-F238E27FC236}">
                  <a16:creationId xmlns:a16="http://schemas.microsoft.com/office/drawing/2014/main" id="{8A7A2A9F-C590-20E5-1263-BD6EC049F287}"/>
                </a:ext>
              </a:extLst>
            </p:cNvPr>
            <p:cNvSpPr txBox="1"/>
            <p:nvPr/>
          </p:nvSpPr>
          <p:spPr>
            <a:xfrm>
              <a:off x="1070" y="2737"/>
              <a:ext cx="724" cy="7643"/>
            </a:xfrm>
            <a:prstGeom prst="rect">
              <a:avLst/>
            </a:prstGeom>
            <a:solidFill>
              <a:srgbClr val="E3CCCC"/>
            </a:solidFill>
          </p:spPr>
          <p:txBody>
            <a:bodyPr vert="eaVert" wrap="square" rtlCol="0">
              <a:spAutoFit/>
            </a:bodyPr>
            <a:lstStyle/>
            <a:p>
              <a:pPr algn="ctr"/>
              <a:r>
                <a:rPr lang="zh-CN" altLang="en-US" b="1" dirty="0">
                  <a:solidFill>
                    <a:srgbClr val="181717"/>
                  </a:solidFill>
                  <a:latin typeface="微软雅黑" panose="020B0503020204020204" pitchFamily="34" charset="-122"/>
                  <a:ea typeface="微软雅黑" panose="020B0503020204020204" pitchFamily="34" charset="-122"/>
                </a:rPr>
                <a:t>三、人工成本及其他资料</a:t>
              </a:r>
            </a:p>
          </p:txBody>
        </p:sp>
      </p:grpSp>
      <p:grpSp>
        <p:nvGrpSpPr>
          <p:cNvPr id="18" name="组合 17">
            <a:extLst>
              <a:ext uri="{FF2B5EF4-FFF2-40B4-BE49-F238E27FC236}">
                <a16:creationId xmlns:a16="http://schemas.microsoft.com/office/drawing/2014/main" id="{6AFBAD48-0E68-E1AE-DC37-973F408D624D}"/>
              </a:ext>
            </a:extLst>
          </p:cNvPr>
          <p:cNvGrpSpPr/>
          <p:nvPr/>
        </p:nvGrpSpPr>
        <p:grpSpPr>
          <a:xfrm>
            <a:off x="612775" y="1552149"/>
            <a:ext cx="4431030" cy="1805940"/>
            <a:chOff x="1533" y="2806"/>
            <a:chExt cx="6978" cy="2844"/>
          </a:xfrm>
        </p:grpSpPr>
        <p:sp>
          <p:nvSpPr>
            <p:cNvPr id="19" name="文本框 18">
              <a:extLst>
                <a:ext uri="{FF2B5EF4-FFF2-40B4-BE49-F238E27FC236}">
                  <a16:creationId xmlns:a16="http://schemas.microsoft.com/office/drawing/2014/main" id="{9161F6ED-E7AA-B869-4F5D-189BD32FB455}"/>
                </a:ext>
              </a:extLst>
            </p:cNvPr>
            <p:cNvSpPr txBox="1"/>
            <p:nvPr/>
          </p:nvSpPr>
          <p:spPr>
            <a:xfrm>
              <a:off x="1533" y="2806"/>
              <a:ext cx="724" cy="2844"/>
            </a:xfrm>
            <a:prstGeom prst="rect">
              <a:avLst/>
            </a:prstGeom>
            <a:solidFill>
              <a:srgbClr val="E3CCCC"/>
            </a:solidFill>
          </p:spPr>
          <p:txBody>
            <a:bodyPr vert="eaVert" wrap="square" rtlCol="0">
              <a:spAutoFit/>
            </a:bodyPr>
            <a:lstStyle/>
            <a:p>
              <a:pPr algn="ctr"/>
              <a:r>
                <a:rPr lang="zh-CN" altLang="en-US" b="1" dirty="0">
                  <a:solidFill>
                    <a:srgbClr val="181717"/>
                  </a:solidFill>
                  <a:latin typeface="微软雅黑" panose="020B0503020204020204" pitchFamily="34" charset="-122"/>
                  <a:ea typeface="微软雅黑" panose="020B0503020204020204" pitchFamily="34" charset="-122"/>
                </a:rPr>
                <a:t>一、资产负债</a:t>
              </a:r>
            </a:p>
          </p:txBody>
        </p:sp>
        <p:sp>
          <p:nvSpPr>
            <p:cNvPr id="20" name="文本框 19">
              <a:extLst>
                <a:ext uri="{FF2B5EF4-FFF2-40B4-BE49-F238E27FC236}">
                  <a16:creationId xmlns:a16="http://schemas.microsoft.com/office/drawing/2014/main" id="{4614C332-9015-A92B-0E64-B0FBBEA88436}"/>
                </a:ext>
              </a:extLst>
            </p:cNvPr>
            <p:cNvSpPr txBox="1"/>
            <p:nvPr/>
          </p:nvSpPr>
          <p:spPr>
            <a:xfrm>
              <a:off x="2703" y="2807"/>
              <a:ext cx="5808" cy="531"/>
            </a:xfrm>
            <a:prstGeom prst="rect">
              <a:avLst/>
            </a:prstGeom>
            <a:solidFill>
              <a:schemeClr val="bg2"/>
            </a:solidFill>
            <a:ln>
              <a:no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600" b="1" i="0" u="none" strike="noStrike" kern="1200" cap="none" spc="0" normalizeH="0" baseline="0" noProof="0" dirty="0">
                  <a:ln>
                    <a:noFill/>
                  </a:ln>
                  <a:solidFill>
                    <a:srgbClr val="C00000"/>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资产总计等资产类指标</a:t>
              </a:r>
            </a:p>
          </p:txBody>
        </p:sp>
        <p:sp>
          <p:nvSpPr>
            <p:cNvPr id="21" name="文本框 20">
              <a:extLst>
                <a:ext uri="{FF2B5EF4-FFF2-40B4-BE49-F238E27FC236}">
                  <a16:creationId xmlns:a16="http://schemas.microsoft.com/office/drawing/2014/main" id="{FC951DDC-ED6D-6FFE-CBA1-6612D88AC0A8}"/>
                </a:ext>
              </a:extLst>
            </p:cNvPr>
            <p:cNvSpPr txBox="1"/>
            <p:nvPr/>
          </p:nvSpPr>
          <p:spPr>
            <a:xfrm>
              <a:off x="2703" y="3907"/>
              <a:ext cx="5808" cy="531"/>
            </a:xfrm>
            <a:prstGeom prst="rect">
              <a:avLst/>
            </a:prstGeom>
            <a:solidFill>
              <a:schemeClr val="bg2"/>
            </a:solidFill>
            <a:ln>
              <a:no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600" b="1" i="0" u="none" strike="noStrike" kern="1200" cap="none" spc="0" normalizeH="0" baseline="0" noProof="0" dirty="0">
                  <a:ln>
                    <a:noFill/>
                  </a:ln>
                  <a:solidFill>
                    <a:srgbClr val="C00000"/>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负债合计等负债类指标</a:t>
              </a:r>
            </a:p>
          </p:txBody>
        </p:sp>
        <p:sp>
          <p:nvSpPr>
            <p:cNvPr id="22" name="文本框 21">
              <a:extLst>
                <a:ext uri="{FF2B5EF4-FFF2-40B4-BE49-F238E27FC236}">
                  <a16:creationId xmlns:a16="http://schemas.microsoft.com/office/drawing/2014/main" id="{23E461B1-957C-F13A-BF42-3D2C14595B13}"/>
                </a:ext>
              </a:extLst>
            </p:cNvPr>
            <p:cNvSpPr txBox="1"/>
            <p:nvPr/>
          </p:nvSpPr>
          <p:spPr>
            <a:xfrm>
              <a:off x="2703" y="5007"/>
              <a:ext cx="5808" cy="531"/>
            </a:xfrm>
            <a:prstGeom prst="rect">
              <a:avLst/>
            </a:prstGeom>
            <a:solidFill>
              <a:schemeClr val="bg2"/>
            </a:solidFill>
            <a:ln>
              <a:no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600" b="1" i="0" u="none" strike="noStrike" kern="1200" cap="none" spc="0" normalizeH="0" baseline="0" noProof="0" dirty="0">
                  <a:ln>
                    <a:noFill/>
                  </a:ln>
                  <a:solidFill>
                    <a:srgbClr val="C00000"/>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所有者权益合计等权益类指标</a:t>
              </a:r>
            </a:p>
          </p:txBody>
        </p:sp>
      </p:grpSp>
      <p:grpSp>
        <p:nvGrpSpPr>
          <p:cNvPr id="23" name="组合 22">
            <a:extLst>
              <a:ext uri="{FF2B5EF4-FFF2-40B4-BE49-F238E27FC236}">
                <a16:creationId xmlns:a16="http://schemas.microsoft.com/office/drawing/2014/main" id="{CA1837F6-A877-5AD5-4660-355D417924B6}"/>
              </a:ext>
            </a:extLst>
          </p:cNvPr>
          <p:cNvGrpSpPr/>
          <p:nvPr/>
        </p:nvGrpSpPr>
        <p:grpSpPr>
          <a:xfrm>
            <a:off x="612775" y="4185285"/>
            <a:ext cx="4431030" cy="1906270"/>
            <a:chOff x="1533" y="2806"/>
            <a:chExt cx="6978" cy="3002"/>
          </a:xfrm>
        </p:grpSpPr>
        <p:sp>
          <p:nvSpPr>
            <p:cNvPr id="24" name="文本框 23">
              <a:extLst>
                <a:ext uri="{FF2B5EF4-FFF2-40B4-BE49-F238E27FC236}">
                  <a16:creationId xmlns:a16="http://schemas.microsoft.com/office/drawing/2014/main" id="{14F405DC-D876-2C37-0AA1-2C662543BD07}"/>
                </a:ext>
              </a:extLst>
            </p:cNvPr>
            <p:cNvSpPr txBox="1"/>
            <p:nvPr/>
          </p:nvSpPr>
          <p:spPr>
            <a:xfrm>
              <a:off x="1533" y="2806"/>
              <a:ext cx="724" cy="3002"/>
            </a:xfrm>
            <a:prstGeom prst="rect">
              <a:avLst/>
            </a:prstGeom>
            <a:solidFill>
              <a:srgbClr val="E3CCCC"/>
            </a:solidFill>
          </p:spPr>
          <p:txBody>
            <a:bodyPr vert="eaVert" wrap="square" rtlCol="0">
              <a:spAutoFit/>
            </a:bodyPr>
            <a:lstStyle/>
            <a:p>
              <a:pPr algn="ctr"/>
              <a:r>
                <a:rPr lang="zh-CN" altLang="en-US" b="1" dirty="0">
                  <a:solidFill>
                    <a:srgbClr val="181717"/>
                  </a:solidFill>
                  <a:latin typeface="微软雅黑" panose="020B0503020204020204" pitchFamily="34" charset="-122"/>
                  <a:ea typeface="微软雅黑" panose="020B0503020204020204" pitchFamily="34" charset="-122"/>
                </a:rPr>
                <a:t>二、利润及分配</a:t>
              </a:r>
            </a:p>
          </p:txBody>
        </p:sp>
        <p:sp>
          <p:nvSpPr>
            <p:cNvPr id="26" name="文本框 25">
              <a:extLst>
                <a:ext uri="{FF2B5EF4-FFF2-40B4-BE49-F238E27FC236}">
                  <a16:creationId xmlns:a16="http://schemas.microsoft.com/office/drawing/2014/main" id="{459BC2BC-E783-26A8-E2A8-81FA4151DC53}"/>
                </a:ext>
              </a:extLst>
            </p:cNvPr>
            <p:cNvSpPr txBox="1"/>
            <p:nvPr/>
          </p:nvSpPr>
          <p:spPr>
            <a:xfrm>
              <a:off x="2703" y="2807"/>
              <a:ext cx="5808" cy="531"/>
            </a:xfrm>
            <a:prstGeom prst="rect">
              <a:avLst/>
            </a:prstGeom>
            <a:solidFill>
              <a:schemeClr val="bg2"/>
            </a:solidFill>
            <a:ln>
              <a:no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600" b="1" i="0" u="none" strike="noStrike" kern="1200" cap="none" spc="0" normalizeH="0" baseline="0" noProof="0" dirty="0">
                  <a:ln>
                    <a:noFill/>
                  </a:ln>
                  <a:solidFill>
                    <a:srgbClr val="C00000"/>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 营业收入等收入类指标</a:t>
              </a:r>
            </a:p>
          </p:txBody>
        </p:sp>
        <p:sp>
          <p:nvSpPr>
            <p:cNvPr id="27" name="文本框 26">
              <a:extLst>
                <a:ext uri="{FF2B5EF4-FFF2-40B4-BE49-F238E27FC236}">
                  <a16:creationId xmlns:a16="http://schemas.microsoft.com/office/drawing/2014/main" id="{B48129DB-9CD6-23B1-17D6-CC4CFDD9C00D}"/>
                </a:ext>
              </a:extLst>
            </p:cNvPr>
            <p:cNvSpPr txBox="1"/>
            <p:nvPr/>
          </p:nvSpPr>
          <p:spPr>
            <a:xfrm>
              <a:off x="2703" y="3982"/>
              <a:ext cx="5808" cy="531"/>
            </a:xfrm>
            <a:prstGeom prst="rect">
              <a:avLst/>
            </a:prstGeom>
            <a:solidFill>
              <a:schemeClr val="bg2"/>
            </a:solidFill>
            <a:ln>
              <a:no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600" b="1" i="0" u="none" strike="noStrike" kern="1200" cap="none" spc="0" normalizeH="0" baseline="0" noProof="0" dirty="0">
                  <a:ln>
                    <a:noFill/>
                  </a:ln>
                  <a:solidFill>
                    <a:srgbClr val="C00000"/>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营业成本等成本类指标</a:t>
              </a:r>
            </a:p>
          </p:txBody>
        </p:sp>
        <p:sp>
          <p:nvSpPr>
            <p:cNvPr id="28" name="文本框 27">
              <a:extLst>
                <a:ext uri="{FF2B5EF4-FFF2-40B4-BE49-F238E27FC236}">
                  <a16:creationId xmlns:a16="http://schemas.microsoft.com/office/drawing/2014/main" id="{DB1FF4EC-1D70-256E-A32C-8DB1C0AD49AD}"/>
                </a:ext>
              </a:extLst>
            </p:cNvPr>
            <p:cNvSpPr txBox="1"/>
            <p:nvPr/>
          </p:nvSpPr>
          <p:spPr>
            <a:xfrm>
              <a:off x="2703" y="5156"/>
              <a:ext cx="5808" cy="531"/>
            </a:xfrm>
            <a:prstGeom prst="rect">
              <a:avLst/>
            </a:prstGeom>
            <a:solidFill>
              <a:schemeClr val="bg2"/>
            </a:solidFill>
            <a:ln>
              <a:no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600" b="1" i="0" u="none" strike="noStrike" kern="1200" cap="none" spc="0" normalizeH="0" baseline="0" noProof="0" dirty="0">
                  <a:ln>
                    <a:noFill/>
                  </a:ln>
                  <a:solidFill>
                    <a:srgbClr val="C00000"/>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利润总额等利润类指标</a:t>
              </a:r>
            </a:p>
          </p:txBody>
        </p:sp>
      </p:grpSp>
      <p:sp>
        <p:nvSpPr>
          <p:cNvPr id="29" name="文本框 28">
            <a:extLst>
              <a:ext uri="{FF2B5EF4-FFF2-40B4-BE49-F238E27FC236}">
                <a16:creationId xmlns:a16="http://schemas.microsoft.com/office/drawing/2014/main" id="{39969ED8-8E9D-F53C-7829-D31CBCFA902F}"/>
              </a:ext>
            </a:extLst>
          </p:cNvPr>
          <p:cNvSpPr txBox="1"/>
          <p:nvPr/>
        </p:nvSpPr>
        <p:spPr>
          <a:xfrm>
            <a:off x="612775" y="3587750"/>
            <a:ext cx="4294505" cy="368300"/>
          </a:xfrm>
          <a:prstGeom prst="rect">
            <a:avLst/>
          </a:prstGeom>
          <a:noFill/>
        </p:spPr>
        <p:txBody>
          <a:bodyPr wrap="square" rtlCol="0">
            <a:spAutoFit/>
          </a:bodyPr>
          <a:lstStyle/>
          <a:p>
            <a:r>
              <a:rPr lang="zh-CN" altLang="en-US">
                <a:solidFill>
                  <a:srgbClr val="181717"/>
                </a:solidFill>
              </a:rPr>
              <a:t>数据填报来源：企业资产负债表</a:t>
            </a:r>
          </a:p>
        </p:txBody>
      </p:sp>
      <p:sp>
        <p:nvSpPr>
          <p:cNvPr id="30" name="文本框 29">
            <a:extLst>
              <a:ext uri="{FF2B5EF4-FFF2-40B4-BE49-F238E27FC236}">
                <a16:creationId xmlns:a16="http://schemas.microsoft.com/office/drawing/2014/main" id="{1516C59C-8B0A-579D-0569-ED276C0B63E8}"/>
              </a:ext>
            </a:extLst>
          </p:cNvPr>
          <p:cNvSpPr txBox="1"/>
          <p:nvPr/>
        </p:nvSpPr>
        <p:spPr>
          <a:xfrm>
            <a:off x="612775" y="6267450"/>
            <a:ext cx="4294505" cy="368300"/>
          </a:xfrm>
          <a:prstGeom prst="rect">
            <a:avLst/>
          </a:prstGeom>
          <a:noFill/>
        </p:spPr>
        <p:txBody>
          <a:bodyPr wrap="square" rtlCol="0">
            <a:spAutoFit/>
          </a:bodyPr>
          <a:lstStyle/>
          <a:p>
            <a:r>
              <a:rPr lang="zh-CN" altLang="en-US">
                <a:solidFill>
                  <a:srgbClr val="181717"/>
                </a:solidFill>
              </a:rPr>
              <a:t>数据填报来源：企业利润表</a:t>
            </a:r>
          </a:p>
        </p:txBody>
      </p:sp>
      <p:sp>
        <p:nvSpPr>
          <p:cNvPr id="31" name="圆角矩形 144">
            <a:extLst>
              <a:ext uri="{FF2B5EF4-FFF2-40B4-BE49-F238E27FC236}">
                <a16:creationId xmlns:a16="http://schemas.microsoft.com/office/drawing/2014/main" id="{CAF0ABB7-88D1-6192-C14C-579435836DBB}"/>
              </a:ext>
            </a:extLst>
          </p:cNvPr>
          <p:cNvSpPr/>
          <p:nvPr/>
        </p:nvSpPr>
        <p:spPr>
          <a:xfrm>
            <a:off x="48325" y="873611"/>
            <a:ext cx="12143673" cy="462915"/>
          </a:xfrm>
          <a:prstGeom prst="roundRect">
            <a:avLst/>
          </a:prstGeom>
          <a:solidFill>
            <a:srgbClr val="256B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sz="2400" b="1" dirty="0">
                <a:solidFill>
                  <a:schemeClr val="bg1"/>
                </a:solidFill>
                <a:latin typeface="微软雅黑" panose="020B0503020204020204" pitchFamily="34" charset="-122"/>
                <a:ea typeface="微软雅黑" panose="020B0503020204020204" pitchFamily="34" charset="-122"/>
                <a:cs typeface="宋体" pitchFamily="2" charset="-122"/>
              </a:rPr>
              <a:t>金融业财务状况表主要框架</a:t>
            </a:r>
            <a:r>
              <a:rPr lang="en-US" altLang="zh-CN" sz="2400" b="1" dirty="0">
                <a:solidFill>
                  <a:schemeClr val="bg1"/>
                </a:solidFill>
                <a:latin typeface="微软雅黑" panose="020B0503020204020204" pitchFamily="34" charset="-122"/>
                <a:ea typeface="微软雅黑" panose="020B0503020204020204" pitchFamily="34" charset="-122"/>
                <a:cs typeface="宋体" pitchFamily="2" charset="-122"/>
              </a:rPr>
              <a:t>【1/</a:t>
            </a:r>
            <a:r>
              <a:rPr lang="en-US" altLang="zh-CN" sz="2400" b="1" dirty="0">
                <a:solidFill>
                  <a:schemeClr val="bg1"/>
                </a:solidFill>
                <a:latin typeface="微软雅黑" panose="020B0503020204020204" pitchFamily="34" charset="-122"/>
                <a:ea typeface="微软雅黑" panose="020B0503020204020204" pitchFamily="34" charset="-122"/>
                <a:cs typeface="宋体" pitchFamily="2" charset="-122"/>
                <a:sym typeface="+mn-ea"/>
              </a:rPr>
              <a:t>2/3/4</a:t>
            </a:r>
            <a:r>
              <a:rPr lang="zh-CN" altLang="en-US" sz="2400" b="1" dirty="0">
                <a:solidFill>
                  <a:schemeClr val="bg1"/>
                </a:solidFill>
                <a:latin typeface="微软雅黑" panose="020B0503020204020204" pitchFamily="34" charset="-122"/>
                <a:ea typeface="微软雅黑" panose="020B0503020204020204" pitchFamily="34" charset="-122"/>
                <a:cs typeface="宋体" pitchFamily="2" charset="-122"/>
                <a:sym typeface="+mn-ea"/>
              </a:rPr>
              <a:t>表</a:t>
            </a:r>
            <a:r>
              <a:rPr lang="en-US" altLang="zh-CN" sz="2400" b="1" dirty="0">
                <a:solidFill>
                  <a:schemeClr val="bg1"/>
                </a:solidFill>
                <a:latin typeface="微软雅黑" panose="020B0503020204020204" pitchFamily="34" charset="-122"/>
                <a:ea typeface="微软雅黑" panose="020B0503020204020204" pitchFamily="34" charset="-122"/>
                <a:cs typeface="宋体" pitchFamily="2" charset="-122"/>
              </a:rPr>
              <a:t>】</a:t>
            </a:r>
            <a:endParaRPr lang="zh-CN" altLang="en-US" sz="2400" b="1" dirty="0">
              <a:solidFill>
                <a:schemeClr val="bg1"/>
              </a:solidFill>
              <a:latin typeface="微软雅黑" panose="020B0503020204020204" pitchFamily="34" charset="-122"/>
              <a:ea typeface="微软雅黑" panose="020B0503020204020204" pitchFamily="34" charset="-122"/>
              <a:cs typeface="宋体" pitchFamily="2" charset="-122"/>
            </a:endParaRPr>
          </a:p>
        </p:txBody>
      </p:sp>
      <p:sp>
        <p:nvSpPr>
          <p:cNvPr id="32" name="圆角矩形 144">
            <a:extLst>
              <a:ext uri="{FF2B5EF4-FFF2-40B4-BE49-F238E27FC236}">
                <a16:creationId xmlns:a16="http://schemas.microsoft.com/office/drawing/2014/main" id="{AD695BD5-00AA-1FEA-0F06-889AD4113D0D}"/>
              </a:ext>
            </a:extLst>
          </p:cNvPr>
          <p:cNvSpPr/>
          <p:nvPr/>
        </p:nvSpPr>
        <p:spPr>
          <a:xfrm>
            <a:off x="771524" y="119063"/>
            <a:ext cx="11420475" cy="462915"/>
          </a:xfrm>
          <a:prstGeom prst="roundRect">
            <a:avLst/>
          </a:prstGeom>
          <a:solidFill>
            <a:srgbClr val="256B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en-US" altLang="zh-CN" sz="2400" b="1" dirty="0">
                <a:solidFill>
                  <a:schemeClr val="bg1"/>
                </a:solidFill>
                <a:latin typeface="微软雅黑" panose="020B0503020204020204" pitchFamily="34" charset="-122"/>
                <a:ea typeface="微软雅黑" panose="020B0503020204020204" pitchFamily="34" charset="-122"/>
                <a:cs typeface="宋体" pitchFamily="2" charset="-122"/>
              </a:rPr>
              <a:t>2023</a:t>
            </a:r>
            <a:r>
              <a:rPr lang="zh-CN" altLang="en-US" sz="2400" b="1" dirty="0">
                <a:solidFill>
                  <a:schemeClr val="bg1"/>
                </a:solidFill>
                <a:latin typeface="微软雅黑" panose="020B0503020204020204" pitchFamily="34" charset="-122"/>
                <a:ea typeface="微软雅黑" panose="020B0503020204020204" pitchFamily="34" charset="-122"/>
                <a:cs typeface="宋体" pitchFamily="2" charset="-122"/>
              </a:rPr>
              <a:t>年</a:t>
            </a:r>
            <a:r>
              <a:rPr lang="en-US" altLang="zh-CN" sz="2400" b="1" dirty="0">
                <a:solidFill>
                  <a:schemeClr val="bg1"/>
                </a:solidFill>
                <a:latin typeface="微软雅黑" panose="020B0503020204020204" pitchFamily="34" charset="-122"/>
                <a:ea typeface="微软雅黑" panose="020B0503020204020204" pitchFamily="34" charset="-122"/>
                <a:cs typeface="宋体" pitchFamily="2" charset="-122"/>
              </a:rPr>
              <a:t>12</a:t>
            </a:r>
            <a:r>
              <a:rPr lang="zh-CN" altLang="en-US" sz="2400" b="1" dirty="0">
                <a:solidFill>
                  <a:schemeClr val="bg1"/>
                </a:solidFill>
                <a:latin typeface="微软雅黑" panose="020B0503020204020204" pitchFamily="34" charset="-122"/>
                <a:ea typeface="微软雅黑" panose="020B0503020204020204" pitchFamily="34" charset="-122"/>
                <a:cs typeface="宋体" pitchFamily="2" charset="-122"/>
              </a:rPr>
              <a:t>月定报财务状况</a:t>
            </a:r>
          </a:p>
        </p:txBody>
      </p:sp>
    </p:spTree>
    <p:extLst>
      <p:ext uri="{BB962C8B-B14F-4D97-AF65-F5344CB8AC3E}">
        <p14:creationId xmlns:p14="http://schemas.microsoft.com/office/powerpoint/2010/main" val="2017946713"/>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9" name="图片 17"/>
          <p:cNvPicPr>
            <a:picLocks noChangeAspect="1"/>
          </p:cNvPicPr>
          <p:nvPr/>
        </p:nvPicPr>
        <p:blipFill>
          <a:blip r:embed="rId2"/>
          <a:stretch>
            <a:fillRect/>
          </a:stretch>
        </p:blipFill>
        <p:spPr>
          <a:xfrm>
            <a:off x="8610600" y="0"/>
            <a:ext cx="3581400" cy="1006475"/>
          </a:xfrm>
          <a:prstGeom prst="rect">
            <a:avLst/>
          </a:prstGeom>
          <a:noFill/>
          <a:ln w="9525">
            <a:noFill/>
          </a:ln>
        </p:spPr>
      </p:pic>
      <p:sp>
        <p:nvSpPr>
          <p:cNvPr id="25" name="矩形 24"/>
          <p:cNvSpPr/>
          <p:nvPr/>
        </p:nvSpPr>
        <p:spPr>
          <a:xfrm>
            <a:off x="0" y="6724650"/>
            <a:ext cx="12192000" cy="133350"/>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pic>
        <p:nvPicPr>
          <p:cNvPr id="7" name="图片 6" descr="五经普LOGO透明底（长）"/>
          <p:cNvPicPr>
            <a:picLocks noChangeAspect="1"/>
          </p:cNvPicPr>
          <p:nvPr/>
        </p:nvPicPr>
        <p:blipFill>
          <a:blip r:embed="rId3" cstate="print"/>
          <a:srcRect r="77058"/>
          <a:stretch>
            <a:fillRect/>
          </a:stretch>
        </p:blipFill>
        <p:spPr>
          <a:xfrm>
            <a:off x="-76200" y="-225425"/>
            <a:ext cx="847725" cy="1155065"/>
          </a:xfrm>
          <a:prstGeom prst="rect">
            <a:avLst/>
          </a:prstGeom>
        </p:spPr>
      </p:pic>
      <p:cxnSp>
        <p:nvCxnSpPr>
          <p:cNvPr id="8" name="直接连接符 7"/>
          <p:cNvCxnSpPr/>
          <p:nvPr/>
        </p:nvCxnSpPr>
        <p:spPr>
          <a:xfrm>
            <a:off x="0" y="696913"/>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sp>
        <p:nvSpPr>
          <p:cNvPr id="4" name="圆角矩形 144"/>
          <p:cNvSpPr/>
          <p:nvPr/>
        </p:nvSpPr>
        <p:spPr>
          <a:xfrm>
            <a:off x="-28575" y="1111250"/>
            <a:ext cx="12192635" cy="474345"/>
          </a:xfrm>
          <a:prstGeom prst="roundRect">
            <a:avLst/>
          </a:prstGeom>
          <a:solidFill>
            <a:srgbClr val="256BB0"/>
          </a:solidFill>
          <a:ln>
            <a:noFill/>
          </a:ln>
        </p:spPr>
        <p:style>
          <a:lnRef idx="2">
            <a:srgbClr val="256BB0">
              <a:shade val="50000"/>
            </a:srgbClr>
          </a:lnRef>
          <a:fillRef idx="1">
            <a:srgbClr val="256BB0"/>
          </a:fillRef>
          <a:effectRef idx="0">
            <a:srgbClr val="256BB0"/>
          </a:effectRef>
          <a:fontRef idx="minor">
            <a:sysClr val="window" lastClr="FFFFFF"/>
          </a:fontRef>
        </p:style>
        <p:txBody>
          <a:bodyPr rtlCol="0" anchor="ctr"/>
          <a:lstStyle/>
          <a:p>
            <a:pPr algn="l"/>
            <a:r>
              <a:rPr lang="en-US" sz="2400" b="1" dirty="0">
                <a:solidFill>
                  <a:sysClr val="window" lastClr="FFFFFF"/>
                </a:solidFill>
                <a:latin typeface="微软雅黑" panose="020B0503020204020204" pitchFamily="34" charset="-122"/>
                <a:ea typeface="微软雅黑" panose="020B0503020204020204" pitchFamily="34" charset="-122"/>
                <a:cs typeface="宋体" panose="02010600030101010101" pitchFamily="2" charset="-122"/>
              </a:rPr>
              <a:t>3.</a:t>
            </a:r>
            <a:r>
              <a:rPr sz="2400" b="1" dirty="0">
                <a:solidFill>
                  <a:sysClr val="window" lastClr="FFFFFF"/>
                </a:solidFill>
                <a:latin typeface="微软雅黑" panose="020B0503020204020204" pitchFamily="34" charset="-122"/>
                <a:ea typeface="微软雅黑" panose="020B0503020204020204" pitchFamily="34" charset="-122"/>
                <a:cs typeface="宋体" panose="02010600030101010101" pitchFamily="2" charset="-122"/>
              </a:rPr>
              <a:t>利息收入</a:t>
            </a:r>
            <a:r>
              <a:rPr lang="en-US" altLang="zh-CN" sz="2400" b="1" dirty="0">
                <a:solidFill>
                  <a:sysClr val="window" lastClr="FFFFFF"/>
                </a:solidFill>
                <a:latin typeface="微软雅黑" panose="020B0503020204020204" pitchFamily="34" charset="-122"/>
                <a:ea typeface="微软雅黑" panose="020B0503020204020204" pitchFamily="34" charset="-122"/>
                <a:cs typeface="宋体" panose="02010600030101010101" pitchFamily="2" charset="-122"/>
              </a:rPr>
              <a:t>【611-4</a:t>
            </a:r>
            <a:r>
              <a:rPr lang="zh-CN" altLang="en-US" sz="2400" b="1" dirty="0">
                <a:solidFill>
                  <a:sysClr val="window" lastClr="FFFFFF"/>
                </a:solidFill>
                <a:latin typeface="微软雅黑" panose="020B0503020204020204" pitchFamily="34" charset="-122"/>
                <a:ea typeface="微软雅黑" panose="020B0503020204020204" pitchFamily="34" charset="-122"/>
                <a:cs typeface="宋体" panose="02010600030101010101" pitchFamily="2" charset="-122"/>
                <a:sym typeface="思源黑体 CN Light" charset="0"/>
              </a:rPr>
              <a:t>表</a:t>
            </a:r>
            <a:r>
              <a:rPr lang="en-US" altLang="zh-CN" sz="2400" b="1" dirty="0">
                <a:solidFill>
                  <a:sysClr val="window" lastClr="FFFFFF"/>
                </a:solidFill>
                <a:latin typeface="微软雅黑" panose="020B0503020204020204" pitchFamily="34" charset="-122"/>
                <a:ea typeface="微软雅黑" panose="020B0503020204020204" pitchFamily="34" charset="-122"/>
                <a:cs typeface="宋体" panose="02010600030101010101" pitchFamily="2" charset="-122"/>
                <a:sym typeface="思源黑体 CN Light" charset="0"/>
              </a:rPr>
              <a:t>26</a:t>
            </a:r>
            <a:r>
              <a:rPr lang="en-US" altLang="zh-CN" sz="2400" b="1" dirty="0">
                <a:solidFill>
                  <a:sysClr val="window" lastClr="FFFFFF"/>
                </a:solidFill>
                <a:latin typeface="微软雅黑" panose="020B0503020204020204" pitchFamily="34" charset="-122"/>
                <a:ea typeface="微软雅黑" panose="020B0503020204020204" pitchFamily="34" charset="-122"/>
                <a:cs typeface="宋体" panose="02010600030101010101" pitchFamily="2" charset="-122"/>
              </a:rPr>
              <a:t>】</a:t>
            </a:r>
            <a:endParaRPr lang="zh-CN" altLang="en-US" sz="2400" b="1" dirty="0">
              <a:solidFill>
                <a:sysClr val="window" lastClr="FFFFFF"/>
              </a:solidFill>
              <a:latin typeface="微软雅黑" panose="020B0503020204020204" pitchFamily="34" charset="-122"/>
              <a:ea typeface="微软雅黑" panose="020B0503020204020204" pitchFamily="34" charset="-122"/>
              <a:cs typeface="宋体" panose="02010600030101010101" pitchFamily="2" charset="-122"/>
            </a:endParaRPr>
          </a:p>
        </p:txBody>
      </p:sp>
      <p:sp>
        <p:nvSpPr>
          <p:cNvPr id="5" name="文本框 4"/>
          <p:cNvSpPr txBox="1"/>
          <p:nvPr/>
        </p:nvSpPr>
        <p:spPr>
          <a:xfrm>
            <a:off x="29210" y="1586865"/>
            <a:ext cx="12066270" cy="3785652"/>
          </a:xfrm>
          <a:prstGeom prst="rect">
            <a:avLst/>
          </a:prstGeom>
          <a:solidFill>
            <a:srgbClr val="E3CCCC"/>
          </a:solidFill>
          <a:ln>
            <a:no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2000" b="1" noProof="0" dirty="0">
                <a:ln>
                  <a:noFill/>
                </a:ln>
                <a:solidFill>
                  <a:srgbClr val="C00000"/>
                </a:solidFill>
                <a:effectLst/>
                <a:uLnTx/>
                <a:uFillTx/>
                <a:latin typeface="Arial" panose="020B0604020202020204" pitchFamily="34" charset="0"/>
                <a:ea typeface="微软雅黑" panose="020B0503020204020204" pitchFamily="34" charset="-122"/>
                <a:sym typeface="Wingdings" panose="05000000000000000000" charset="0"/>
              </a:rPr>
              <a:t></a:t>
            </a:r>
            <a:r>
              <a:rPr lang="zh-CN" altLang="en-US" sz="2000" b="1" dirty="0">
                <a:ln>
                  <a:noFill/>
                </a:ln>
                <a:solidFill>
                  <a:srgbClr val="181717"/>
                </a:solidFill>
                <a:effectLst/>
                <a:uLnTx/>
                <a:uFillTx/>
                <a:ea typeface="微软雅黑" panose="020B0503020204020204" pitchFamily="34" charset="-122"/>
              </a:rPr>
              <a:t> 对于</a:t>
            </a:r>
            <a:r>
              <a:rPr lang="zh-CN" altLang="en-US" sz="2000" b="1" dirty="0">
                <a:ln>
                  <a:noFill/>
                </a:ln>
                <a:solidFill>
                  <a:srgbClr val="C00000"/>
                </a:solidFill>
                <a:effectLst/>
                <a:uLnTx/>
                <a:uFillTx/>
                <a:ea typeface="微软雅黑" panose="020B0503020204020204" pitchFamily="34" charset="-122"/>
              </a:rPr>
              <a:t>《一般企业财务报表格式》</a:t>
            </a:r>
            <a:r>
              <a:rPr lang="zh-CN" altLang="en-US" sz="2000" b="1" dirty="0">
                <a:ln>
                  <a:noFill/>
                </a:ln>
                <a:solidFill>
                  <a:srgbClr val="181717"/>
                </a:solidFill>
                <a:effectLst/>
                <a:uLnTx/>
                <a:uFillTx/>
                <a:ea typeface="微软雅黑" panose="020B0503020204020204" pitchFamily="34" charset="-122"/>
              </a:rPr>
              <a:t>的企业，指企业按照相关会计准则确认的应冲减财务费用的利息金额。包括非金融企业存款业务所确认的利息等。</a:t>
            </a:r>
          </a:p>
          <a:p>
            <a:pPr marL="0" marR="0" lvl="0" indent="0" algn="l" defTabSz="914400" rtl="0" eaLnBrk="1" fontAlgn="auto" latinLnBrk="0" hangingPunct="1">
              <a:lnSpc>
                <a:spcPct val="100000"/>
              </a:lnSpc>
              <a:spcBef>
                <a:spcPts val="0"/>
              </a:spcBef>
              <a:spcAft>
                <a:spcPts val="0"/>
              </a:spcAft>
              <a:buClrTx/>
              <a:buSzTx/>
              <a:buFontTx/>
              <a:buNone/>
              <a:defRPr/>
            </a:pPr>
            <a:r>
              <a:rPr lang="zh-CN" altLang="en-US" sz="2000" b="1" noProof="0" dirty="0">
                <a:ln>
                  <a:noFill/>
                </a:ln>
                <a:solidFill>
                  <a:srgbClr val="C00000"/>
                </a:solidFill>
                <a:effectLst/>
                <a:uLnTx/>
                <a:uFillTx/>
                <a:sym typeface="Wingdings" panose="05000000000000000000" charset="0"/>
              </a:rPr>
              <a:t>填报方法：</a:t>
            </a:r>
            <a:endParaRPr lang="zh-CN" altLang="en-US" sz="2000" b="1" noProof="0" dirty="0">
              <a:ln>
                <a:noFill/>
              </a:ln>
              <a:solidFill>
                <a:srgbClr val="C00000"/>
              </a:solidFill>
              <a:effectLst/>
              <a:uLnTx/>
              <a:uFillTx/>
              <a:latin typeface="Arial" panose="020B0604020202020204" pitchFamily="34" charset="0"/>
              <a:ea typeface="微软雅黑" panose="020B0503020204020204" pitchFamily="34" charset="-122"/>
              <a:sym typeface="Wingdings" panose="05000000000000000000" charset="0"/>
            </a:endParaRPr>
          </a:p>
          <a:p>
            <a:pPr marL="342900" marR="0" lvl="0" indent="-342900" algn="l" defTabSz="914400" rtl="0" eaLnBrk="1" fontAlgn="auto" latinLnBrk="0" hangingPunct="1">
              <a:lnSpc>
                <a:spcPct val="100000"/>
              </a:lnSpc>
              <a:spcBef>
                <a:spcPts val="0"/>
              </a:spcBef>
              <a:spcAft>
                <a:spcPts val="0"/>
              </a:spcAft>
              <a:buClrTx/>
              <a:buSzTx/>
              <a:buFont typeface="Wingdings" panose="05000000000000000000" charset="0"/>
              <a:buChar char="l"/>
              <a:defRPr/>
            </a:pPr>
            <a:r>
              <a:rPr lang="zh-CN" altLang="en-US" sz="2000" b="1" dirty="0">
                <a:ln>
                  <a:noFill/>
                </a:ln>
                <a:solidFill>
                  <a:srgbClr val="181717"/>
                </a:solidFill>
                <a:effectLst/>
                <a:uLnTx/>
                <a:uFillTx/>
                <a:ea typeface="微软雅黑" panose="020B0503020204020204" pitchFamily="34" charset="-122"/>
              </a:rPr>
              <a:t>根据会计“利润表”中“利息收入”项目的本年累计数</a:t>
            </a:r>
            <a:r>
              <a:rPr lang="zh-CN" altLang="en-US" sz="2000" b="1" dirty="0">
                <a:solidFill>
                  <a:srgbClr val="181717"/>
                </a:solidFill>
              </a:rPr>
              <a:t>或</a:t>
            </a:r>
            <a:r>
              <a:rPr lang="zh-CN" altLang="en-US" sz="2000" b="1" dirty="0">
                <a:ln>
                  <a:noFill/>
                </a:ln>
                <a:solidFill>
                  <a:srgbClr val="181717"/>
                </a:solidFill>
                <a:effectLst/>
                <a:uLnTx/>
                <a:uFillTx/>
                <a:ea typeface="微软雅黑" panose="020B0503020204020204" pitchFamily="34" charset="-122"/>
              </a:rPr>
              <a:t>“财务费用”科目下“利息收入”明细科目的本期发生额以正数填报</a:t>
            </a:r>
            <a:r>
              <a:rPr lang="zh-CN" altLang="en-US" sz="2000" b="1" dirty="0">
                <a:solidFill>
                  <a:srgbClr val="181717"/>
                </a:solidFill>
              </a:rPr>
              <a:t>。</a:t>
            </a:r>
            <a:endParaRPr lang="en-US" altLang="zh-CN" sz="2000" b="1" dirty="0">
              <a:ln>
                <a:noFill/>
              </a:ln>
              <a:solidFill>
                <a:srgbClr val="181717"/>
              </a:solidFill>
              <a:effectLst/>
              <a:uLnTx/>
              <a:uFillTx/>
              <a:ea typeface="微软雅黑" panose="020B0503020204020204" pitchFamily="34" charset="-122"/>
            </a:endParaRPr>
          </a:p>
          <a:p>
            <a:pPr marL="342900" marR="0" lvl="0" indent="-342900" algn="l" defTabSz="914400" rtl="0" eaLnBrk="1" fontAlgn="auto" latinLnBrk="0" hangingPunct="1">
              <a:lnSpc>
                <a:spcPct val="100000"/>
              </a:lnSpc>
              <a:spcBef>
                <a:spcPts val="0"/>
              </a:spcBef>
              <a:spcAft>
                <a:spcPts val="0"/>
              </a:spcAft>
              <a:buClrTx/>
              <a:buSzTx/>
              <a:buFont typeface="Wingdings" panose="05000000000000000000" charset="0"/>
              <a:buChar char="l"/>
              <a:defRPr/>
            </a:pPr>
            <a:r>
              <a:rPr lang="zh-CN" altLang="en-US" sz="2000" b="1" dirty="0">
                <a:ln>
                  <a:noFill/>
                </a:ln>
                <a:solidFill>
                  <a:srgbClr val="181717"/>
                </a:solidFill>
                <a:effectLst/>
                <a:uLnTx/>
                <a:uFillTx/>
                <a:ea typeface="微软雅黑" panose="020B0503020204020204" pitchFamily="34" charset="-122"/>
              </a:rPr>
              <a:t>如果未设置该科目，填0。</a:t>
            </a:r>
          </a:p>
          <a:p>
            <a:pPr marL="0" marR="0" lvl="0" indent="0" algn="l" defTabSz="914400" rtl="0" eaLnBrk="1" fontAlgn="auto" latinLnBrk="0" hangingPunct="1">
              <a:lnSpc>
                <a:spcPct val="100000"/>
              </a:lnSpc>
              <a:spcBef>
                <a:spcPts val="0"/>
              </a:spcBef>
              <a:spcAft>
                <a:spcPts val="0"/>
              </a:spcAft>
              <a:buClrTx/>
              <a:buSzTx/>
              <a:buFontTx/>
              <a:buNone/>
              <a:defRPr/>
            </a:pPr>
            <a:endParaRPr lang="zh-CN" altLang="en-US" sz="2000" b="1" dirty="0">
              <a:ln>
                <a:noFill/>
              </a:ln>
              <a:solidFill>
                <a:srgbClr val="181717"/>
              </a:solidFill>
              <a:effectLst/>
              <a:uLnTx/>
              <a:uFillTx/>
              <a:ea typeface="微软雅黑" panose="020B0503020204020204" pitchFamily="34" charset="-122"/>
            </a:endParaRPr>
          </a:p>
          <a:p>
            <a:pPr marL="0" marR="0" lvl="0" indent="0" algn="l" defTabSz="914400" rtl="0" eaLnBrk="1" fontAlgn="auto" latinLnBrk="0" hangingPunct="1">
              <a:lnSpc>
                <a:spcPct val="100000"/>
              </a:lnSpc>
              <a:spcBef>
                <a:spcPts val="0"/>
              </a:spcBef>
              <a:spcAft>
                <a:spcPts val="0"/>
              </a:spcAft>
              <a:buClrTx/>
              <a:buSzTx/>
              <a:buFontTx/>
              <a:buNone/>
              <a:defRPr/>
            </a:pPr>
            <a:r>
              <a:rPr lang="zh-CN" altLang="en-US" sz="2000" b="1" noProof="0" dirty="0">
                <a:ln>
                  <a:noFill/>
                </a:ln>
                <a:solidFill>
                  <a:srgbClr val="C00000"/>
                </a:solidFill>
                <a:effectLst/>
                <a:uLnTx/>
                <a:uFillTx/>
                <a:sym typeface="Wingdings" panose="05000000000000000000" charset="0"/>
              </a:rPr>
              <a:t></a:t>
            </a:r>
            <a:r>
              <a:rPr lang="zh-CN" altLang="en-US" sz="2000" b="1" dirty="0">
                <a:ln>
                  <a:noFill/>
                </a:ln>
                <a:solidFill>
                  <a:srgbClr val="181717"/>
                </a:solidFill>
                <a:effectLst/>
                <a:uLnTx/>
                <a:uFillTx/>
                <a:sym typeface="+mn-ea"/>
              </a:rPr>
              <a:t> </a:t>
            </a:r>
            <a:r>
              <a:rPr lang="zh-CN" altLang="en-US" sz="2000" b="1" dirty="0">
                <a:ln>
                  <a:noFill/>
                </a:ln>
                <a:solidFill>
                  <a:srgbClr val="181717"/>
                </a:solidFill>
                <a:effectLst/>
                <a:uLnTx/>
                <a:uFillTx/>
                <a:ea typeface="微软雅黑" panose="020B0503020204020204" pitchFamily="34" charset="-122"/>
              </a:rPr>
              <a:t>对于执行</a:t>
            </a:r>
            <a:r>
              <a:rPr lang="zh-CN" altLang="en-US" sz="2000" b="1" dirty="0">
                <a:ln>
                  <a:noFill/>
                </a:ln>
                <a:solidFill>
                  <a:srgbClr val="C00000"/>
                </a:solidFill>
                <a:effectLst/>
                <a:uLnTx/>
                <a:uFillTx/>
                <a:ea typeface="微软雅黑" panose="020B0503020204020204" pitchFamily="34" charset="-122"/>
              </a:rPr>
              <a:t>《金融业企业财务报表格式》</a:t>
            </a:r>
            <a:r>
              <a:rPr lang="zh-CN" altLang="en-US" sz="2000" b="1" dirty="0">
                <a:ln>
                  <a:noFill/>
                </a:ln>
                <a:solidFill>
                  <a:srgbClr val="181717"/>
                </a:solidFill>
                <a:effectLst/>
                <a:uLnTx/>
                <a:uFillTx/>
                <a:ea typeface="微软雅黑" panose="020B0503020204020204" pitchFamily="34" charset="-122"/>
              </a:rPr>
              <a:t>的企业，指企业按照《企业会计准则第 22 号——金融工具确认和计量》相关规定对分类为以摊余成本计量的金融资产和分类为以公允价值计量且其变动计入其他综合收益的金融资产按照实际利率法计算的利息收入。</a:t>
            </a:r>
          </a:p>
          <a:p>
            <a:pPr marL="0" marR="0" lvl="0" indent="0" algn="l" defTabSz="914400" rtl="0" eaLnBrk="1" fontAlgn="auto" latinLnBrk="0" hangingPunct="1">
              <a:lnSpc>
                <a:spcPct val="100000"/>
              </a:lnSpc>
              <a:spcBef>
                <a:spcPts val="0"/>
              </a:spcBef>
              <a:spcAft>
                <a:spcPts val="0"/>
              </a:spcAft>
              <a:buClrTx/>
              <a:buSzTx/>
              <a:buFontTx/>
              <a:buNone/>
              <a:defRPr/>
            </a:pPr>
            <a:r>
              <a:rPr lang="zh-CN" altLang="en-US" sz="2000" b="1" noProof="0" dirty="0">
                <a:ln>
                  <a:noFill/>
                </a:ln>
                <a:solidFill>
                  <a:srgbClr val="C00000"/>
                </a:solidFill>
                <a:effectLst/>
                <a:uLnTx/>
                <a:uFillTx/>
                <a:latin typeface="Arial" panose="020B0604020202020204" pitchFamily="34" charset="0"/>
                <a:ea typeface="微软雅黑" panose="020B0503020204020204" pitchFamily="34" charset="-122"/>
                <a:sym typeface="Wingdings" panose="05000000000000000000" charset="0"/>
              </a:rPr>
              <a:t>填报方法：</a:t>
            </a:r>
          </a:p>
          <a:p>
            <a:pPr marL="0" marR="0" lvl="0" indent="0" algn="l" defTabSz="914400" rtl="0" eaLnBrk="1" fontAlgn="auto" latinLnBrk="0" hangingPunct="1">
              <a:lnSpc>
                <a:spcPct val="100000"/>
              </a:lnSpc>
              <a:spcBef>
                <a:spcPts val="0"/>
              </a:spcBef>
              <a:spcAft>
                <a:spcPts val="0"/>
              </a:spcAft>
              <a:buClrTx/>
              <a:buSzTx/>
              <a:buFontTx/>
              <a:buNone/>
              <a:defRPr/>
            </a:pPr>
            <a:r>
              <a:rPr lang="zh-CN" altLang="en-US" sz="2000" b="1" dirty="0">
                <a:ln>
                  <a:noFill/>
                </a:ln>
                <a:solidFill>
                  <a:srgbClr val="181717"/>
                </a:solidFill>
                <a:effectLst/>
                <a:uLnTx/>
                <a:uFillTx/>
                <a:sym typeface="+mn-ea"/>
              </a:rPr>
              <a:t>根据会计“利润表”中“利息收入”项目的本年累计数填报。</a:t>
            </a:r>
            <a:endParaRPr lang="zh-CN" altLang="en-US" sz="2000" b="1" dirty="0">
              <a:ln>
                <a:noFill/>
              </a:ln>
              <a:effectLst/>
              <a:uLnTx/>
              <a:uFillTx/>
              <a:ea typeface="微软雅黑" panose="020B0503020204020204" pitchFamily="34" charset="-122"/>
            </a:endParaRPr>
          </a:p>
        </p:txBody>
      </p:sp>
      <p:sp>
        <p:nvSpPr>
          <p:cNvPr id="28" name="文本框 27"/>
          <p:cNvSpPr txBox="1"/>
          <p:nvPr/>
        </p:nvSpPr>
        <p:spPr>
          <a:xfrm>
            <a:off x="4655820" y="91440"/>
            <a:ext cx="5514975" cy="521970"/>
          </a:xfrm>
          <a:prstGeom prst="rect">
            <a:avLst/>
          </a:prstGeom>
          <a:noFill/>
        </p:spPr>
        <p:txBody>
          <a:bodyPr wrap="square" rtlCol="0">
            <a:spAutoFit/>
          </a:bodyPr>
          <a:lstStyle/>
          <a:p>
            <a:pPr algn="ctr"/>
            <a:r>
              <a:rPr lang="zh-CN" sz="2800" b="1" dirty="0">
                <a:solidFill>
                  <a:srgbClr val="4B649F"/>
                </a:solidFill>
              </a:rPr>
              <a:t>收入支出指标（</a:t>
            </a:r>
            <a:r>
              <a:rPr lang="en-US" altLang="zh-CN" sz="2800" b="1" dirty="0">
                <a:solidFill>
                  <a:srgbClr val="4B649F"/>
                </a:solidFill>
              </a:rPr>
              <a:t>6</a:t>
            </a:r>
            <a:r>
              <a:rPr lang="zh-CN" sz="2800" b="1" dirty="0">
                <a:solidFill>
                  <a:srgbClr val="4B649F"/>
                </a:solidFill>
              </a:rPr>
              <a:t>个）</a:t>
            </a:r>
          </a:p>
        </p:txBody>
      </p:sp>
      <p:sp>
        <p:nvSpPr>
          <p:cNvPr id="6" name="灯片编号占位符 5"/>
          <p:cNvSpPr>
            <a:spLocks noGrp="1"/>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t>50</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9" name="图片 17"/>
          <p:cNvPicPr>
            <a:picLocks noChangeAspect="1"/>
          </p:cNvPicPr>
          <p:nvPr/>
        </p:nvPicPr>
        <p:blipFill>
          <a:blip r:embed="rId2"/>
          <a:stretch>
            <a:fillRect/>
          </a:stretch>
        </p:blipFill>
        <p:spPr>
          <a:xfrm>
            <a:off x="8610600" y="0"/>
            <a:ext cx="3581400" cy="1006475"/>
          </a:xfrm>
          <a:prstGeom prst="rect">
            <a:avLst/>
          </a:prstGeom>
          <a:noFill/>
          <a:ln w="9525">
            <a:noFill/>
          </a:ln>
        </p:spPr>
      </p:pic>
      <p:sp>
        <p:nvSpPr>
          <p:cNvPr id="25" name="矩形 24"/>
          <p:cNvSpPr/>
          <p:nvPr/>
        </p:nvSpPr>
        <p:spPr>
          <a:xfrm>
            <a:off x="0" y="6724650"/>
            <a:ext cx="12192000" cy="133350"/>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pic>
        <p:nvPicPr>
          <p:cNvPr id="7" name="图片 6" descr="五经普LOGO透明底（长）"/>
          <p:cNvPicPr>
            <a:picLocks noChangeAspect="1"/>
          </p:cNvPicPr>
          <p:nvPr/>
        </p:nvPicPr>
        <p:blipFill>
          <a:blip r:embed="rId3" cstate="print"/>
          <a:srcRect r="77058"/>
          <a:stretch>
            <a:fillRect/>
          </a:stretch>
        </p:blipFill>
        <p:spPr>
          <a:xfrm>
            <a:off x="-76200" y="-225425"/>
            <a:ext cx="847725" cy="1155065"/>
          </a:xfrm>
          <a:prstGeom prst="rect">
            <a:avLst/>
          </a:prstGeom>
        </p:spPr>
      </p:pic>
      <p:cxnSp>
        <p:nvCxnSpPr>
          <p:cNvPr id="8" name="直接连接符 7"/>
          <p:cNvCxnSpPr/>
          <p:nvPr/>
        </p:nvCxnSpPr>
        <p:spPr>
          <a:xfrm>
            <a:off x="0" y="696913"/>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sp>
        <p:nvSpPr>
          <p:cNvPr id="4" name="圆角矩形 144"/>
          <p:cNvSpPr/>
          <p:nvPr/>
        </p:nvSpPr>
        <p:spPr>
          <a:xfrm>
            <a:off x="-28575" y="1111250"/>
            <a:ext cx="12192635" cy="474345"/>
          </a:xfrm>
          <a:prstGeom prst="roundRect">
            <a:avLst/>
          </a:prstGeom>
          <a:solidFill>
            <a:srgbClr val="256BB0"/>
          </a:solidFill>
          <a:ln>
            <a:noFill/>
          </a:ln>
        </p:spPr>
        <p:style>
          <a:lnRef idx="2">
            <a:srgbClr val="256BB0">
              <a:shade val="50000"/>
            </a:srgbClr>
          </a:lnRef>
          <a:fillRef idx="1">
            <a:srgbClr val="256BB0"/>
          </a:fillRef>
          <a:effectRef idx="0">
            <a:srgbClr val="256BB0"/>
          </a:effectRef>
          <a:fontRef idx="minor">
            <a:sysClr val="window" lastClr="FFFFFF"/>
          </a:fontRef>
        </p:style>
        <p:txBody>
          <a:bodyPr rtlCol="0" anchor="ctr"/>
          <a:lstStyle/>
          <a:p>
            <a:pPr algn="l"/>
            <a:r>
              <a:rPr lang="en-US" sz="2400" b="1" dirty="0">
                <a:solidFill>
                  <a:sysClr val="window" lastClr="FFFFFF"/>
                </a:solidFill>
                <a:latin typeface="微软雅黑" panose="020B0503020204020204" pitchFamily="34" charset="-122"/>
                <a:ea typeface="微软雅黑" panose="020B0503020204020204" pitchFamily="34" charset="-122"/>
                <a:cs typeface="宋体" panose="02010600030101010101" pitchFamily="2" charset="-122"/>
              </a:rPr>
              <a:t>4.</a:t>
            </a:r>
            <a:r>
              <a:rPr sz="2400" b="1" dirty="0">
                <a:solidFill>
                  <a:sysClr val="window" lastClr="FFFFFF"/>
                </a:solidFill>
                <a:latin typeface="微软雅黑" panose="020B0503020204020204" pitchFamily="34" charset="-122"/>
                <a:ea typeface="微软雅黑" panose="020B0503020204020204" pitchFamily="34" charset="-122"/>
                <a:cs typeface="宋体" panose="02010600030101010101" pitchFamily="2" charset="-122"/>
              </a:rPr>
              <a:t>利息支出</a:t>
            </a:r>
            <a:r>
              <a:rPr lang="en-US" altLang="zh-CN" sz="2400" b="1" dirty="0">
                <a:solidFill>
                  <a:sysClr val="window" lastClr="FFFFFF"/>
                </a:solidFill>
                <a:latin typeface="微软雅黑" panose="020B0503020204020204" pitchFamily="34" charset="-122"/>
                <a:ea typeface="微软雅黑" panose="020B0503020204020204" pitchFamily="34" charset="-122"/>
                <a:cs typeface="宋体" panose="02010600030101010101" pitchFamily="2" charset="-122"/>
              </a:rPr>
              <a:t>【611-4</a:t>
            </a:r>
            <a:r>
              <a:rPr lang="zh-CN" altLang="en-US" sz="2400" b="1" dirty="0">
                <a:solidFill>
                  <a:sysClr val="window" lastClr="FFFFFF"/>
                </a:solidFill>
                <a:latin typeface="微软雅黑" panose="020B0503020204020204" pitchFamily="34" charset="-122"/>
                <a:ea typeface="微软雅黑" panose="020B0503020204020204" pitchFamily="34" charset="-122"/>
                <a:cs typeface="宋体" panose="02010600030101010101" pitchFamily="2" charset="-122"/>
                <a:sym typeface="思源黑体 CN Light" charset="0"/>
              </a:rPr>
              <a:t>表</a:t>
            </a:r>
            <a:r>
              <a:rPr lang="en-US" altLang="zh-CN" sz="2400" b="1" dirty="0">
                <a:solidFill>
                  <a:sysClr val="window" lastClr="FFFFFF"/>
                </a:solidFill>
                <a:latin typeface="微软雅黑" panose="020B0503020204020204" pitchFamily="34" charset="-122"/>
                <a:ea typeface="微软雅黑" panose="020B0503020204020204" pitchFamily="34" charset="-122"/>
                <a:cs typeface="宋体" panose="02010600030101010101" pitchFamily="2" charset="-122"/>
                <a:sym typeface="思源黑体 CN Light" charset="0"/>
              </a:rPr>
              <a:t>27</a:t>
            </a:r>
            <a:r>
              <a:rPr lang="en-US" altLang="zh-CN" sz="2400" b="1" dirty="0">
                <a:solidFill>
                  <a:sysClr val="window" lastClr="FFFFFF"/>
                </a:solidFill>
                <a:latin typeface="微软雅黑" panose="020B0503020204020204" pitchFamily="34" charset="-122"/>
                <a:ea typeface="微软雅黑" panose="020B0503020204020204" pitchFamily="34" charset="-122"/>
                <a:cs typeface="宋体" panose="02010600030101010101" pitchFamily="2" charset="-122"/>
              </a:rPr>
              <a:t>】</a:t>
            </a:r>
            <a:endParaRPr lang="zh-CN" altLang="en-US" sz="2400" b="1" dirty="0">
              <a:solidFill>
                <a:sysClr val="window" lastClr="FFFFFF"/>
              </a:solidFill>
              <a:latin typeface="微软雅黑" panose="020B0503020204020204" pitchFamily="34" charset="-122"/>
              <a:ea typeface="微软雅黑" panose="020B0503020204020204" pitchFamily="34" charset="-122"/>
              <a:cs typeface="宋体" panose="02010600030101010101" pitchFamily="2" charset="-122"/>
            </a:endParaRPr>
          </a:p>
        </p:txBody>
      </p:sp>
      <p:sp>
        <p:nvSpPr>
          <p:cNvPr id="5" name="文本框 4"/>
          <p:cNvSpPr txBox="1"/>
          <p:nvPr/>
        </p:nvSpPr>
        <p:spPr>
          <a:xfrm>
            <a:off x="34925" y="2204720"/>
            <a:ext cx="12066270" cy="2963545"/>
          </a:xfrm>
          <a:prstGeom prst="rect">
            <a:avLst/>
          </a:prstGeom>
          <a:solidFill>
            <a:srgbClr val="E3CCCC"/>
          </a:solidFill>
          <a:ln>
            <a:noFill/>
          </a:ln>
        </p:spPr>
        <p:txBody>
          <a:bodyPr wrap="square" rtlCol="0">
            <a:spAutoFit/>
          </a:bodyPr>
          <a:lstStyle/>
          <a:p>
            <a:pPr marL="0" marR="0" lvl="0" indent="0" algn="l" defTabSz="914400" rtl="0" fontAlgn="auto">
              <a:lnSpc>
                <a:spcPts val="2800"/>
              </a:lnSpc>
              <a:spcBef>
                <a:spcPts val="0"/>
              </a:spcBef>
              <a:spcAft>
                <a:spcPts val="0"/>
              </a:spcAft>
              <a:buClrTx/>
              <a:buSzTx/>
              <a:buFontTx/>
              <a:buNone/>
              <a:defRPr/>
            </a:pPr>
            <a:r>
              <a:rPr lang="zh-CN" altLang="en-US" sz="2000" b="1" noProof="0" dirty="0">
                <a:ln>
                  <a:noFill/>
                </a:ln>
                <a:solidFill>
                  <a:srgbClr val="C00000"/>
                </a:solidFill>
                <a:effectLst/>
                <a:uLnTx/>
                <a:uFillTx/>
                <a:latin typeface="Arial" panose="020B0604020202020204" pitchFamily="34" charset="0"/>
                <a:ea typeface="微软雅黑" panose="020B0503020204020204" pitchFamily="34" charset="-122"/>
                <a:sym typeface="Wingdings" panose="05000000000000000000" charset="0"/>
              </a:rPr>
              <a:t></a:t>
            </a:r>
            <a:r>
              <a:rPr lang="zh-CN" altLang="en-US" sz="2000" b="1" dirty="0">
                <a:ln>
                  <a:noFill/>
                </a:ln>
                <a:solidFill>
                  <a:srgbClr val="181717"/>
                </a:solidFill>
                <a:effectLst/>
                <a:uLnTx/>
                <a:uFillTx/>
                <a:ea typeface="微软雅黑" panose="020B0503020204020204" pitchFamily="34" charset="-122"/>
              </a:rPr>
              <a:t> </a:t>
            </a:r>
            <a:r>
              <a:rPr lang="zh-CN" altLang="en-US" sz="2000" b="1" dirty="0">
                <a:ln>
                  <a:noFill/>
                </a:ln>
                <a:effectLst/>
                <a:uLnTx/>
                <a:uFillTx/>
                <a:ea typeface="微软雅黑" panose="020B0503020204020204" pitchFamily="34" charset="-122"/>
              </a:rPr>
              <a:t>指企业为筹集生产经营所需资金等而发生的应予费用化的利息支出。包括短期借款利息、长期借款利息、应付票据利息、票据贴现利息、应付债券利息、长期应付引进国外设备款利息等。</a:t>
            </a:r>
          </a:p>
          <a:p>
            <a:pPr marL="0" marR="0" lvl="0" indent="0" algn="l" defTabSz="914400" rtl="0" fontAlgn="auto">
              <a:lnSpc>
                <a:spcPts val="2800"/>
              </a:lnSpc>
              <a:spcBef>
                <a:spcPts val="0"/>
              </a:spcBef>
              <a:spcAft>
                <a:spcPts val="0"/>
              </a:spcAft>
              <a:buClrTx/>
              <a:buSzTx/>
              <a:buFontTx/>
              <a:buNone/>
              <a:defRPr/>
            </a:pPr>
            <a:r>
              <a:rPr lang="zh-CN" altLang="en-US" sz="2000" b="1" noProof="0" dirty="0">
                <a:ln>
                  <a:noFill/>
                </a:ln>
                <a:solidFill>
                  <a:srgbClr val="C00000"/>
                </a:solidFill>
                <a:effectLst/>
                <a:uLnTx/>
                <a:uFillTx/>
                <a:sym typeface="Wingdings" panose="05000000000000000000" charset="0"/>
              </a:rPr>
              <a:t>填报方法：</a:t>
            </a:r>
            <a:endParaRPr lang="zh-CN" altLang="en-US" sz="2000" b="1" noProof="0" dirty="0">
              <a:ln>
                <a:noFill/>
              </a:ln>
              <a:solidFill>
                <a:srgbClr val="C00000"/>
              </a:solidFill>
              <a:effectLst/>
              <a:uLnTx/>
              <a:uFillTx/>
              <a:latin typeface="Arial" panose="020B0604020202020204" pitchFamily="34" charset="0"/>
              <a:ea typeface="微软雅黑" panose="020B0503020204020204" pitchFamily="34" charset="-122"/>
              <a:sym typeface="Wingdings" panose="05000000000000000000" charset="0"/>
            </a:endParaRPr>
          </a:p>
          <a:p>
            <a:pPr marL="342900" marR="0" lvl="0" indent="-342900" algn="l" defTabSz="914400" rtl="0" fontAlgn="auto">
              <a:lnSpc>
                <a:spcPts val="2800"/>
              </a:lnSpc>
              <a:spcBef>
                <a:spcPts val="0"/>
              </a:spcBef>
              <a:spcAft>
                <a:spcPts val="0"/>
              </a:spcAft>
              <a:buClrTx/>
              <a:buSzTx/>
              <a:buFont typeface="Wingdings" panose="05000000000000000000" charset="0"/>
              <a:buChar char="l"/>
              <a:defRPr/>
            </a:pPr>
            <a:r>
              <a:rPr lang="zh-CN" altLang="en-US" sz="2000" b="1" dirty="0">
                <a:ln>
                  <a:noFill/>
                </a:ln>
                <a:effectLst/>
                <a:uLnTx/>
                <a:uFillTx/>
                <a:sym typeface="+mn-ea"/>
              </a:rPr>
              <a:t>执行《企业会计准则》或《小企业会计准则》的企业，根据会计“利润表”中“利息费用”项目的本年累计数填报。</a:t>
            </a:r>
          </a:p>
          <a:p>
            <a:pPr marL="342900" marR="0" lvl="0" indent="-342900" algn="l" defTabSz="914400" rtl="0" fontAlgn="auto">
              <a:lnSpc>
                <a:spcPts val="2800"/>
              </a:lnSpc>
              <a:spcBef>
                <a:spcPts val="0"/>
              </a:spcBef>
              <a:spcAft>
                <a:spcPts val="0"/>
              </a:spcAft>
              <a:buClrTx/>
              <a:buSzTx/>
              <a:buFont typeface="Wingdings" panose="05000000000000000000" charset="0"/>
              <a:buChar char="l"/>
              <a:defRPr/>
            </a:pPr>
            <a:r>
              <a:rPr lang="zh-CN" altLang="en-US" sz="2000" b="1" dirty="0">
                <a:ln>
                  <a:noFill/>
                </a:ln>
                <a:effectLst/>
                <a:uLnTx/>
                <a:uFillTx/>
                <a:sym typeface="+mn-ea"/>
              </a:rPr>
              <a:t>执行《企业会计制度》的企业，根据会计“财务费用”科目下“利息支出”明细科目的本期发生额填报，如果企业没有单独设立“利息收入”明细科目，应填报利息支出减利息收入后的净额。</a:t>
            </a:r>
          </a:p>
          <a:p>
            <a:pPr marL="342900" marR="0" lvl="0" indent="-342900" algn="l" defTabSz="914400" rtl="0" fontAlgn="auto">
              <a:lnSpc>
                <a:spcPts val="2800"/>
              </a:lnSpc>
              <a:spcBef>
                <a:spcPts val="0"/>
              </a:spcBef>
              <a:spcAft>
                <a:spcPts val="0"/>
              </a:spcAft>
              <a:buClrTx/>
              <a:buSzTx/>
              <a:buFont typeface="Wingdings" panose="05000000000000000000" charset="0"/>
              <a:buChar char="l"/>
              <a:defRPr/>
            </a:pPr>
            <a:r>
              <a:rPr lang="zh-CN" altLang="en-US" sz="2000" b="1" dirty="0">
                <a:ln>
                  <a:noFill/>
                </a:ln>
                <a:effectLst/>
                <a:uLnTx/>
                <a:uFillTx/>
                <a:sym typeface="+mn-ea"/>
              </a:rPr>
              <a:t>执行《金融业企业财务报表格式》的企业根据会计“利润表”中“利息支出”项目的本年累计数填报。</a:t>
            </a:r>
            <a:endParaRPr lang="zh-CN" altLang="en-US" sz="2000" b="1" dirty="0">
              <a:ln>
                <a:noFill/>
              </a:ln>
              <a:effectLst/>
              <a:uLnTx/>
              <a:uFillTx/>
              <a:ea typeface="微软雅黑" panose="020B0503020204020204" pitchFamily="34" charset="-122"/>
            </a:endParaRPr>
          </a:p>
        </p:txBody>
      </p:sp>
      <p:sp>
        <p:nvSpPr>
          <p:cNvPr id="28" name="文本框 27"/>
          <p:cNvSpPr txBox="1"/>
          <p:nvPr/>
        </p:nvSpPr>
        <p:spPr>
          <a:xfrm>
            <a:off x="4655820" y="121920"/>
            <a:ext cx="5514975" cy="521970"/>
          </a:xfrm>
          <a:prstGeom prst="rect">
            <a:avLst/>
          </a:prstGeom>
          <a:noFill/>
        </p:spPr>
        <p:txBody>
          <a:bodyPr wrap="square" rtlCol="0">
            <a:spAutoFit/>
          </a:bodyPr>
          <a:lstStyle/>
          <a:p>
            <a:pPr algn="ctr"/>
            <a:r>
              <a:rPr lang="zh-CN" sz="2800" b="1" dirty="0">
                <a:solidFill>
                  <a:srgbClr val="4B649F"/>
                </a:solidFill>
              </a:rPr>
              <a:t>收入支出指标（</a:t>
            </a:r>
            <a:r>
              <a:rPr lang="en-US" altLang="zh-CN" sz="2800" b="1" dirty="0">
                <a:solidFill>
                  <a:srgbClr val="4B649F"/>
                </a:solidFill>
              </a:rPr>
              <a:t>6</a:t>
            </a:r>
            <a:r>
              <a:rPr lang="zh-CN" sz="2800" b="1" dirty="0">
                <a:solidFill>
                  <a:srgbClr val="4B649F"/>
                </a:solidFill>
              </a:rPr>
              <a:t>个）</a:t>
            </a:r>
          </a:p>
        </p:txBody>
      </p:sp>
      <p:sp>
        <p:nvSpPr>
          <p:cNvPr id="6" name="灯片编号占位符 5"/>
          <p:cNvSpPr>
            <a:spLocks noGrp="1"/>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t>51</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9" name="图片 17"/>
          <p:cNvPicPr>
            <a:picLocks noChangeAspect="1"/>
          </p:cNvPicPr>
          <p:nvPr/>
        </p:nvPicPr>
        <p:blipFill>
          <a:blip r:embed="rId2"/>
          <a:stretch>
            <a:fillRect/>
          </a:stretch>
        </p:blipFill>
        <p:spPr>
          <a:xfrm>
            <a:off x="8610600" y="0"/>
            <a:ext cx="3581400" cy="1006475"/>
          </a:xfrm>
          <a:prstGeom prst="rect">
            <a:avLst/>
          </a:prstGeom>
          <a:noFill/>
          <a:ln w="9525">
            <a:noFill/>
          </a:ln>
        </p:spPr>
      </p:pic>
      <p:sp>
        <p:nvSpPr>
          <p:cNvPr id="25" name="矩形 24"/>
          <p:cNvSpPr/>
          <p:nvPr/>
        </p:nvSpPr>
        <p:spPr>
          <a:xfrm>
            <a:off x="0" y="6724650"/>
            <a:ext cx="12192000" cy="133350"/>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pic>
        <p:nvPicPr>
          <p:cNvPr id="7" name="图片 6" descr="五经普LOGO透明底（长）"/>
          <p:cNvPicPr>
            <a:picLocks noChangeAspect="1"/>
          </p:cNvPicPr>
          <p:nvPr/>
        </p:nvPicPr>
        <p:blipFill>
          <a:blip r:embed="rId3" cstate="print"/>
          <a:srcRect r="77058"/>
          <a:stretch>
            <a:fillRect/>
          </a:stretch>
        </p:blipFill>
        <p:spPr>
          <a:xfrm>
            <a:off x="-76200" y="-225425"/>
            <a:ext cx="847725" cy="1155065"/>
          </a:xfrm>
          <a:prstGeom prst="rect">
            <a:avLst/>
          </a:prstGeom>
        </p:spPr>
      </p:pic>
      <p:cxnSp>
        <p:nvCxnSpPr>
          <p:cNvPr id="8" name="直接连接符 7"/>
          <p:cNvCxnSpPr/>
          <p:nvPr/>
        </p:nvCxnSpPr>
        <p:spPr>
          <a:xfrm>
            <a:off x="0" y="696913"/>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sp>
        <p:nvSpPr>
          <p:cNvPr id="4" name="圆角矩形 144"/>
          <p:cNvSpPr/>
          <p:nvPr/>
        </p:nvSpPr>
        <p:spPr>
          <a:xfrm>
            <a:off x="-28575" y="1111250"/>
            <a:ext cx="12192635" cy="474345"/>
          </a:xfrm>
          <a:prstGeom prst="roundRect">
            <a:avLst/>
          </a:prstGeom>
          <a:solidFill>
            <a:srgbClr val="256BB0"/>
          </a:solidFill>
          <a:ln>
            <a:noFill/>
          </a:ln>
        </p:spPr>
        <p:style>
          <a:lnRef idx="2">
            <a:srgbClr val="256BB0">
              <a:shade val="50000"/>
            </a:srgbClr>
          </a:lnRef>
          <a:fillRef idx="1">
            <a:srgbClr val="256BB0"/>
          </a:fillRef>
          <a:effectRef idx="0">
            <a:srgbClr val="256BB0"/>
          </a:effectRef>
          <a:fontRef idx="minor">
            <a:sysClr val="window" lastClr="FFFFFF"/>
          </a:fontRef>
        </p:style>
        <p:txBody>
          <a:bodyPr rtlCol="0" anchor="ctr"/>
          <a:lstStyle/>
          <a:p>
            <a:pPr algn="l"/>
            <a:r>
              <a:rPr lang="en-US" sz="2400" b="1" dirty="0">
                <a:solidFill>
                  <a:sysClr val="window" lastClr="FFFFFF"/>
                </a:solidFill>
                <a:latin typeface="微软雅黑" panose="020B0503020204020204" pitchFamily="34" charset="-122"/>
                <a:ea typeface="微软雅黑" panose="020B0503020204020204" pitchFamily="34" charset="-122"/>
                <a:cs typeface="宋体" panose="02010600030101010101" pitchFamily="2" charset="-122"/>
              </a:rPr>
              <a:t>5.</a:t>
            </a:r>
            <a:r>
              <a:rPr sz="2400" b="1" dirty="0">
                <a:solidFill>
                  <a:sysClr val="window" lastClr="FFFFFF"/>
                </a:solidFill>
                <a:latin typeface="微软雅黑" panose="020B0503020204020204" pitchFamily="34" charset="-122"/>
                <a:ea typeface="微软雅黑" panose="020B0503020204020204" pitchFamily="34" charset="-122"/>
                <a:cs typeface="宋体" panose="02010600030101010101" pitchFamily="2" charset="-122"/>
              </a:rPr>
              <a:t>手续费和佣金收入**</a:t>
            </a:r>
            <a:r>
              <a:rPr lang="en-US" altLang="zh-CN" sz="2400" b="1" dirty="0">
                <a:solidFill>
                  <a:sysClr val="window" lastClr="FFFFFF"/>
                </a:solidFill>
                <a:latin typeface="微软雅黑" panose="020B0503020204020204" pitchFamily="34" charset="-122"/>
                <a:ea typeface="微软雅黑" panose="020B0503020204020204" pitchFamily="34" charset="-122"/>
                <a:cs typeface="宋体" panose="02010600030101010101" pitchFamily="2" charset="-122"/>
              </a:rPr>
              <a:t>【611-4</a:t>
            </a:r>
            <a:r>
              <a:rPr lang="zh-CN" altLang="en-US" sz="2400" b="1" dirty="0">
                <a:solidFill>
                  <a:sysClr val="window" lastClr="FFFFFF"/>
                </a:solidFill>
                <a:latin typeface="微软雅黑" panose="020B0503020204020204" pitchFamily="34" charset="-122"/>
                <a:ea typeface="微软雅黑" panose="020B0503020204020204" pitchFamily="34" charset="-122"/>
                <a:cs typeface="宋体" panose="02010600030101010101" pitchFamily="2" charset="-122"/>
                <a:sym typeface="思源黑体 CN Light" charset="0"/>
              </a:rPr>
              <a:t>表</a:t>
            </a:r>
            <a:r>
              <a:rPr lang="en-US" altLang="zh-CN" sz="2400" b="1" dirty="0">
                <a:solidFill>
                  <a:sysClr val="window" lastClr="FFFFFF"/>
                </a:solidFill>
                <a:latin typeface="微软雅黑" panose="020B0503020204020204" pitchFamily="34" charset="-122"/>
                <a:ea typeface="微软雅黑" panose="020B0503020204020204" pitchFamily="34" charset="-122"/>
                <a:cs typeface="宋体" panose="02010600030101010101" pitchFamily="2" charset="-122"/>
                <a:sym typeface="思源黑体 CN Light" charset="0"/>
              </a:rPr>
              <a:t>28</a:t>
            </a:r>
            <a:r>
              <a:rPr lang="en-US" altLang="zh-CN" sz="2400" b="1" dirty="0">
                <a:solidFill>
                  <a:sysClr val="window" lastClr="FFFFFF"/>
                </a:solidFill>
                <a:latin typeface="微软雅黑" panose="020B0503020204020204" pitchFamily="34" charset="-122"/>
                <a:ea typeface="微软雅黑" panose="020B0503020204020204" pitchFamily="34" charset="-122"/>
                <a:cs typeface="宋体" panose="02010600030101010101" pitchFamily="2" charset="-122"/>
              </a:rPr>
              <a:t>】</a:t>
            </a:r>
            <a:r>
              <a:rPr lang="en-US" altLang="zh-CN" sz="2400" b="1" dirty="0">
                <a:solidFill>
                  <a:srgbClr val="FFC000"/>
                </a:solidFill>
                <a:latin typeface="微软雅黑" panose="020B0503020204020204" pitchFamily="34" charset="-122"/>
                <a:ea typeface="微软雅黑" panose="020B0503020204020204" pitchFamily="34" charset="-122"/>
                <a:cs typeface="宋体" panose="02010600030101010101" pitchFamily="2" charset="-122"/>
                <a:sym typeface="+mn-ea"/>
              </a:rPr>
              <a:t>《金融业企业财务报表格式》</a:t>
            </a:r>
            <a:r>
              <a:rPr lang="zh-CN" altLang="en-US" sz="2400" b="1" dirty="0">
                <a:solidFill>
                  <a:srgbClr val="FFC000"/>
                </a:solidFill>
                <a:latin typeface="微软雅黑" panose="020B0503020204020204" pitchFamily="34" charset="-122"/>
                <a:ea typeface="微软雅黑" panose="020B0503020204020204" pitchFamily="34" charset="-122"/>
                <a:cs typeface="宋体" panose="02010600030101010101" pitchFamily="2" charset="-122"/>
                <a:sym typeface="+mn-ea"/>
              </a:rPr>
              <a:t>填报</a:t>
            </a:r>
            <a:endParaRPr lang="zh-CN" altLang="en-US" sz="2400" b="1" dirty="0">
              <a:solidFill>
                <a:sysClr val="window" lastClr="FFFFFF"/>
              </a:solidFill>
              <a:latin typeface="微软雅黑" panose="020B0503020204020204" pitchFamily="34" charset="-122"/>
              <a:ea typeface="微软雅黑" panose="020B0503020204020204" pitchFamily="34" charset="-122"/>
              <a:cs typeface="宋体" panose="02010600030101010101" pitchFamily="2" charset="-122"/>
            </a:endParaRPr>
          </a:p>
        </p:txBody>
      </p:sp>
      <p:sp>
        <p:nvSpPr>
          <p:cNvPr id="5" name="文本框 4"/>
          <p:cNvSpPr txBox="1"/>
          <p:nvPr/>
        </p:nvSpPr>
        <p:spPr>
          <a:xfrm>
            <a:off x="29210" y="1586865"/>
            <a:ext cx="12066270" cy="1630045"/>
          </a:xfrm>
          <a:prstGeom prst="rect">
            <a:avLst/>
          </a:prstGeom>
          <a:solidFill>
            <a:srgbClr val="E3CCCC"/>
          </a:solidFill>
          <a:ln>
            <a:no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2000" b="1" noProof="0" dirty="0">
                <a:ln>
                  <a:noFill/>
                </a:ln>
                <a:solidFill>
                  <a:srgbClr val="C00000"/>
                </a:solidFill>
                <a:effectLst/>
                <a:uLnTx/>
                <a:uFillTx/>
                <a:latin typeface="Arial" panose="020B0604020202020204" pitchFamily="34" charset="0"/>
                <a:ea typeface="微软雅黑" panose="020B0503020204020204" pitchFamily="34" charset="-122"/>
                <a:sym typeface="Wingdings" panose="05000000000000000000" charset="0"/>
              </a:rPr>
              <a:t></a:t>
            </a:r>
            <a:r>
              <a:rPr lang="zh-CN" altLang="en-US" sz="2000" b="1">
                <a:ln>
                  <a:noFill/>
                </a:ln>
                <a:solidFill>
                  <a:srgbClr val="181717"/>
                </a:solidFill>
                <a:effectLst/>
                <a:uLnTx/>
                <a:uFillTx/>
                <a:ea typeface="微软雅黑" panose="020B0503020204020204" pitchFamily="34" charset="-122"/>
              </a:rPr>
              <a:t> 指企业为客户办理各种业务收取的手续费及佣金收入。执行《一般企业财务报表格式》的企业免填。</a:t>
            </a:r>
          </a:p>
          <a:p>
            <a:pPr marL="0" marR="0" lvl="0" indent="0" algn="l" defTabSz="914400" rtl="0" eaLnBrk="1" fontAlgn="auto" latinLnBrk="0" hangingPunct="1">
              <a:lnSpc>
                <a:spcPct val="100000"/>
              </a:lnSpc>
              <a:spcBef>
                <a:spcPts val="0"/>
              </a:spcBef>
              <a:spcAft>
                <a:spcPts val="0"/>
              </a:spcAft>
              <a:buClrTx/>
              <a:buSzTx/>
              <a:buFontTx/>
              <a:buNone/>
              <a:defRPr/>
            </a:pPr>
            <a:r>
              <a:rPr lang="zh-CN" altLang="en-US" sz="2000" b="1" noProof="0" dirty="0">
                <a:ln>
                  <a:noFill/>
                </a:ln>
                <a:solidFill>
                  <a:srgbClr val="C00000"/>
                </a:solidFill>
                <a:effectLst/>
                <a:uLnTx/>
                <a:uFillTx/>
                <a:latin typeface="Arial" panose="020B0604020202020204" pitchFamily="34" charset="0"/>
                <a:ea typeface="微软雅黑" panose="020B0503020204020204" pitchFamily="34" charset="-122"/>
                <a:sym typeface="Wingdings" panose="05000000000000000000" charset="0"/>
              </a:rPr>
              <a:t>填报方法：</a:t>
            </a:r>
          </a:p>
          <a:p>
            <a:pPr marL="342900" marR="0" lvl="0" indent="-342900" algn="l" defTabSz="914400" rtl="0" eaLnBrk="1" fontAlgn="auto" latinLnBrk="0" hangingPunct="1">
              <a:lnSpc>
                <a:spcPct val="100000"/>
              </a:lnSpc>
              <a:spcBef>
                <a:spcPts val="0"/>
              </a:spcBef>
              <a:spcAft>
                <a:spcPts val="0"/>
              </a:spcAft>
              <a:buClrTx/>
              <a:buSzTx/>
              <a:buFont typeface="Wingdings" panose="05000000000000000000" charset="0"/>
              <a:buChar char="l"/>
              <a:defRPr/>
            </a:pPr>
            <a:r>
              <a:rPr lang="zh-CN" altLang="en-US" sz="2000" b="1">
                <a:ln>
                  <a:noFill/>
                </a:ln>
                <a:solidFill>
                  <a:srgbClr val="181717"/>
                </a:solidFill>
                <a:effectLst/>
                <a:uLnTx/>
                <a:uFillTx/>
                <a:sym typeface="+mn-ea"/>
              </a:rPr>
              <a:t>执行《金融业企业财务报表格式》的企业根据会计“利润表”中“手续费及佣金收入”项目的本年累计数填报。</a:t>
            </a:r>
          </a:p>
          <a:p>
            <a:pPr marL="342900" marR="0" lvl="0" indent="-342900" algn="l" defTabSz="914400" rtl="0" eaLnBrk="1" fontAlgn="auto" latinLnBrk="0" hangingPunct="1">
              <a:lnSpc>
                <a:spcPct val="100000"/>
              </a:lnSpc>
              <a:spcBef>
                <a:spcPts val="0"/>
              </a:spcBef>
              <a:spcAft>
                <a:spcPts val="0"/>
              </a:spcAft>
              <a:buClrTx/>
              <a:buSzTx/>
              <a:buFont typeface="Wingdings" panose="05000000000000000000" charset="0"/>
              <a:buChar char="l"/>
              <a:defRPr/>
            </a:pPr>
            <a:r>
              <a:rPr lang="zh-CN" altLang="en-US" sz="2000" b="1">
                <a:ln>
                  <a:noFill/>
                </a:ln>
                <a:solidFill>
                  <a:srgbClr val="181717"/>
                </a:solidFill>
                <a:effectLst/>
                <a:uLnTx/>
                <a:uFillTx/>
                <a:sym typeface="+mn-ea"/>
              </a:rPr>
              <a:t>执行《一般企业财务报表格式》的企业免填。</a:t>
            </a:r>
            <a:endParaRPr lang="zh-CN" altLang="en-US" sz="2000" b="1">
              <a:ln>
                <a:noFill/>
              </a:ln>
              <a:effectLst/>
              <a:uLnTx/>
              <a:uFillTx/>
              <a:ea typeface="微软雅黑" panose="020B0503020204020204" pitchFamily="34" charset="-122"/>
            </a:endParaRPr>
          </a:p>
        </p:txBody>
      </p:sp>
      <p:sp>
        <p:nvSpPr>
          <p:cNvPr id="16" name="圆角矩形 144"/>
          <p:cNvSpPr/>
          <p:nvPr/>
        </p:nvSpPr>
        <p:spPr>
          <a:xfrm>
            <a:off x="29210" y="3744595"/>
            <a:ext cx="12133580" cy="474345"/>
          </a:xfrm>
          <a:prstGeom prst="roundRect">
            <a:avLst/>
          </a:prstGeom>
          <a:solidFill>
            <a:srgbClr val="256BB0"/>
          </a:solidFill>
          <a:ln>
            <a:noFill/>
          </a:ln>
        </p:spPr>
        <p:style>
          <a:lnRef idx="2">
            <a:srgbClr val="256BB0">
              <a:shade val="50000"/>
            </a:srgbClr>
          </a:lnRef>
          <a:fillRef idx="1">
            <a:srgbClr val="256BB0"/>
          </a:fillRef>
          <a:effectRef idx="0">
            <a:srgbClr val="256BB0"/>
          </a:effectRef>
          <a:fontRef idx="minor">
            <a:sysClr val="window" lastClr="FFFFFF"/>
          </a:fontRef>
        </p:style>
        <p:txBody>
          <a:bodyPr rtlCol="0" anchor="ctr"/>
          <a:lstStyle/>
          <a:p>
            <a:pPr algn="l"/>
            <a:r>
              <a:rPr lang="en-US" sz="2400" b="1" dirty="0">
                <a:solidFill>
                  <a:sysClr val="window" lastClr="FFFFFF"/>
                </a:solidFill>
                <a:latin typeface="微软雅黑" panose="020B0503020204020204" pitchFamily="34" charset="-122"/>
                <a:ea typeface="微软雅黑" panose="020B0503020204020204" pitchFamily="34" charset="-122"/>
                <a:cs typeface="宋体" panose="02010600030101010101" pitchFamily="2" charset="-122"/>
              </a:rPr>
              <a:t>6.</a:t>
            </a:r>
            <a:r>
              <a:rPr sz="2400" b="1" dirty="0">
                <a:latin typeface="微软雅黑" panose="020B0503020204020204" pitchFamily="34" charset="-122"/>
                <a:ea typeface="微软雅黑" panose="020B0503020204020204" pitchFamily="34" charset="-122"/>
                <a:cs typeface="宋体" panose="02010600030101010101" pitchFamily="2" charset="-122"/>
              </a:rPr>
              <a:t>手续费和佣金支出**</a:t>
            </a:r>
            <a:r>
              <a:rPr lang="en-US" altLang="zh-CN" sz="2400" b="1" dirty="0">
                <a:solidFill>
                  <a:sysClr val="window" lastClr="FFFFFF"/>
                </a:solidFill>
                <a:latin typeface="微软雅黑" panose="020B0503020204020204" pitchFamily="34" charset="-122"/>
                <a:ea typeface="微软雅黑" panose="020B0503020204020204" pitchFamily="34" charset="-122"/>
                <a:cs typeface="宋体" panose="02010600030101010101" pitchFamily="2" charset="-122"/>
              </a:rPr>
              <a:t>【</a:t>
            </a:r>
            <a:r>
              <a:rPr sz="2400" b="1" dirty="0">
                <a:solidFill>
                  <a:sysClr val="window" lastClr="FFFFFF"/>
                </a:solidFill>
                <a:latin typeface="微软雅黑" panose="020B0503020204020204" pitchFamily="34" charset="-122"/>
                <a:ea typeface="微软雅黑" panose="020B0503020204020204" pitchFamily="34" charset="-122"/>
                <a:cs typeface="宋体" panose="02010600030101010101" pitchFamily="2" charset="-122"/>
              </a:rPr>
              <a:t>611-4表</a:t>
            </a:r>
            <a:r>
              <a:rPr lang="en-US" sz="2400" b="1" dirty="0">
                <a:solidFill>
                  <a:sysClr val="window" lastClr="FFFFFF"/>
                </a:solidFill>
                <a:latin typeface="微软雅黑" panose="020B0503020204020204" pitchFamily="34" charset="-122"/>
                <a:ea typeface="微软雅黑" panose="020B0503020204020204" pitchFamily="34" charset="-122"/>
                <a:cs typeface="宋体" panose="02010600030101010101" pitchFamily="2" charset="-122"/>
              </a:rPr>
              <a:t>29</a:t>
            </a:r>
            <a:r>
              <a:rPr lang="en-US" altLang="zh-CN" sz="2400" b="1" dirty="0">
                <a:solidFill>
                  <a:sysClr val="window" lastClr="FFFFFF"/>
                </a:solidFill>
                <a:latin typeface="微软雅黑" panose="020B0503020204020204" pitchFamily="34" charset="-122"/>
                <a:ea typeface="微软雅黑" panose="020B0503020204020204" pitchFamily="34" charset="-122"/>
                <a:cs typeface="宋体" panose="02010600030101010101" pitchFamily="2" charset="-122"/>
              </a:rPr>
              <a:t>】</a:t>
            </a:r>
            <a:r>
              <a:rPr lang="en-US" altLang="zh-CN" sz="2400" b="1" dirty="0">
                <a:solidFill>
                  <a:srgbClr val="FFC000"/>
                </a:solidFill>
                <a:latin typeface="微软雅黑" panose="020B0503020204020204" pitchFamily="34" charset="-122"/>
                <a:ea typeface="微软雅黑" panose="020B0503020204020204" pitchFamily="34" charset="-122"/>
                <a:cs typeface="宋体" panose="02010600030101010101" pitchFamily="2" charset="-122"/>
                <a:sym typeface="+mn-ea"/>
              </a:rPr>
              <a:t>《金融业企业财务报表格式》</a:t>
            </a:r>
            <a:r>
              <a:rPr lang="zh-CN" altLang="en-US" sz="2400" b="1" dirty="0">
                <a:solidFill>
                  <a:srgbClr val="FFC000"/>
                </a:solidFill>
                <a:latin typeface="微软雅黑" panose="020B0503020204020204" pitchFamily="34" charset="-122"/>
                <a:ea typeface="微软雅黑" panose="020B0503020204020204" pitchFamily="34" charset="-122"/>
                <a:cs typeface="宋体" panose="02010600030101010101" pitchFamily="2" charset="-122"/>
                <a:sym typeface="+mn-ea"/>
              </a:rPr>
              <a:t>填报</a:t>
            </a:r>
            <a:endParaRPr lang="zh-CN" altLang="en-US" sz="2400" b="1" dirty="0">
              <a:solidFill>
                <a:sysClr val="window" lastClr="FFFFFF"/>
              </a:solidFill>
              <a:latin typeface="微软雅黑" panose="020B0503020204020204" pitchFamily="34" charset="-122"/>
              <a:ea typeface="微软雅黑" panose="020B0503020204020204" pitchFamily="34" charset="-122"/>
              <a:cs typeface="宋体" panose="02010600030101010101" pitchFamily="2" charset="-122"/>
            </a:endParaRPr>
          </a:p>
        </p:txBody>
      </p:sp>
      <p:sp>
        <p:nvSpPr>
          <p:cNvPr id="17" name="文本框 16"/>
          <p:cNvSpPr txBox="1"/>
          <p:nvPr/>
        </p:nvSpPr>
        <p:spPr>
          <a:xfrm>
            <a:off x="47625" y="4220845"/>
            <a:ext cx="12113895" cy="1630045"/>
          </a:xfrm>
          <a:prstGeom prst="rect">
            <a:avLst/>
          </a:prstGeom>
          <a:solidFill>
            <a:srgbClr val="E3CCCC"/>
          </a:solidFill>
          <a:ln>
            <a:no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2000" b="1" noProof="0" dirty="0">
                <a:ln>
                  <a:noFill/>
                </a:ln>
                <a:solidFill>
                  <a:srgbClr val="C00000"/>
                </a:solidFill>
                <a:effectLst/>
                <a:uLnTx/>
                <a:uFillTx/>
                <a:latin typeface="Arial" panose="020B0604020202020204" pitchFamily="34" charset="0"/>
                <a:ea typeface="微软雅黑" panose="020B0503020204020204" pitchFamily="34" charset="-122"/>
                <a:sym typeface="Wingdings" panose="05000000000000000000" charset="0"/>
              </a:rPr>
              <a:t></a:t>
            </a:r>
            <a:r>
              <a:rPr lang="zh-CN" altLang="en-US" sz="2000" b="1">
                <a:ln>
                  <a:noFill/>
                </a:ln>
                <a:solidFill>
                  <a:srgbClr val="181717"/>
                </a:solidFill>
                <a:effectLst/>
                <a:uLnTx/>
                <a:uFillTx/>
                <a:ea typeface="微软雅黑" panose="020B0503020204020204" pitchFamily="34" charset="-122"/>
              </a:rPr>
              <a:t>指企业发生的与其经营活动相关的各项手续费、佣金等支出。</a:t>
            </a:r>
          </a:p>
          <a:p>
            <a:pPr marL="0" marR="0" lvl="0" indent="0" algn="l" defTabSz="914400" rtl="0" eaLnBrk="1" fontAlgn="auto" latinLnBrk="0" hangingPunct="1">
              <a:lnSpc>
                <a:spcPct val="100000"/>
              </a:lnSpc>
              <a:spcBef>
                <a:spcPts val="0"/>
              </a:spcBef>
              <a:spcAft>
                <a:spcPts val="0"/>
              </a:spcAft>
              <a:buClrTx/>
              <a:buSzTx/>
              <a:buFontTx/>
              <a:buNone/>
              <a:defRPr/>
            </a:pPr>
            <a:r>
              <a:rPr lang="zh-CN" altLang="en-US" sz="2000" b="1" noProof="0" dirty="0">
                <a:ln>
                  <a:noFill/>
                </a:ln>
                <a:solidFill>
                  <a:srgbClr val="C00000"/>
                </a:solidFill>
                <a:effectLst/>
                <a:uLnTx/>
                <a:uFillTx/>
                <a:latin typeface="Arial" panose="020B0604020202020204" pitchFamily="34" charset="0"/>
                <a:ea typeface="微软雅黑" panose="020B0503020204020204" pitchFamily="34" charset="-122"/>
                <a:sym typeface="Wingdings" panose="05000000000000000000" charset="0"/>
              </a:rPr>
              <a:t>填报方法：</a:t>
            </a:r>
          </a:p>
          <a:p>
            <a:pPr marL="342900" marR="0" lvl="0" indent="-342900" algn="l" defTabSz="914400" rtl="0" eaLnBrk="1" fontAlgn="auto" latinLnBrk="0" hangingPunct="1">
              <a:lnSpc>
                <a:spcPct val="100000"/>
              </a:lnSpc>
              <a:spcBef>
                <a:spcPts val="0"/>
              </a:spcBef>
              <a:spcAft>
                <a:spcPts val="0"/>
              </a:spcAft>
              <a:buClrTx/>
              <a:buSzTx/>
              <a:buFont typeface="Wingdings" panose="05000000000000000000" charset="0"/>
              <a:buChar char="l"/>
              <a:defRPr/>
            </a:pPr>
            <a:r>
              <a:rPr lang="zh-CN" altLang="en-US" sz="2000" b="1">
                <a:ln>
                  <a:noFill/>
                </a:ln>
                <a:solidFill>
                  <a:srgbClr val="181717"/>
                </a:solidFill>
                <a:effectLst/>
                <a:uLnTx/>
                <a:uFillTx/>
                <a:sym typeface="+mn-ea"/>
              </a:rPr>
              <a:t>执行《金融业企业财务报表格式》的企业根据会计“利润表”中“手续费及佣金支出”项目的本年累计数填报。</a:t>
            </a:r>
          </a:p>
          <a:p>
            <a:pPr marL="342900" marR="0" lvl="0" indent="-342900" algn="l" defTabSz="914400" rtl="0" eaLnBrk="1" fontAlgn="auto" latinLnBrk="0" hangingPunct="1">
              <a:lnSpc>
                <a:spcPct val="100000"/>
              </a:lnSpc>
              <a:spcBef>
                <a:spcPts val="0"/>
              </a:spcBef>
              <a:spcAft>
                <a:spcPts val="0"/>
              </a:spcAft>
              <a:buClrTx/>
              <a:buSzTx/>
              <a:buFont typeface="Wingdings" panose="05000000000000000000" charset="0"/>
              <a:buChar char="l"/>
              <a:defRPr/>
            </a:pPr>
            <a:r>
              <a:rPr lang="zh-CN" altLang="en-US" sz="2000" b="1">
                <a:ln>
                  <a:noFill/>
                </a:ln>
                <a:solidFill>
                  <a:srgbClr val="181717"/>
                </a:solidFill>
                <a:effectLst/>
                <a:uLnTx/>
                <a:uFillTx/>
                <a:sym typeface="+mn-ea"/>
              </a:rPr>
              <a:t>执行《一般企业财务报表格式》的企业免填。</a:t>
            </a:r>
            <a:endParaRPr lang="zh-CN" altLang="en-US" sz="2000" b="1">
              <a:ln>
                <a:noFill/>
              </a:ln>
              <a:solidFill>
                <a:schemeClr val="tx1"/>
              </a:solidFill>
              <a:effectLst/>
              <a:uLnTx/>
              <a:uFillTx/>
              <a:ea typeface="微软雅黑" panose="020B0503020204020204" pitchFamily="34" charset="-122"/>
            </a:endParaRPr>
          </a:p>
        </p:txBody>
      </p:sp>
      <p:sp>
        <p:nvSpPr>
          <p:cNvPr id="28" name="文本框 27"/>
          <p:cNvSpPr txBox="1"/>
          <p:nvPr/>
        </p:nvSpPr>
        <p:spPr>
          <a:xfrm>
            <a:off x="4655820" y="121920"/>
            <a:ext cx="5514975" cy="521970"/>
          </a:xfrm>
          <a:prstGeom prst="rect">
            <a:avLst/>
          </a:prstGeom>
          <a:noFill/>
        </p:spPr>
        <p:txBody>
          <a:bodyPr wrap="square" rtlCol="0">
            <a:spAutoFit/>
          </a:bodyPr>
          <a:lstStyle/>
          <a:p>
            <a:pPr algn="ctr"/>
            <a:r>
              <a:rPr lang="zh-CN" sz="2800" b="1" dirty="0">
                <a:solidFill>
                  <a:srgbClr val="4B649F"/>
                </a:solidFill>
              </a:rPr>
              <a:t>收入支出指标（</a:t>
            </a:r>
            <a:r>
              <a:rPr lang="en-US" altLang="zh-CN" sz="2800" b="1" dirty="0">
                <a:solidFill>
                  <a:srgbClr val="4B649F"/>
                </a:solidFill>
              </a:rPr>
              <a:t>6</a:t>
            </a:r>
            <a:r>
              <a:rPr lang="zh-CN" sz="2800" b="1" dirty="0">
                <a:solidFill>
                  <a:srgbClr val="4B649F"/>
                </a:solidFill>
              </a:rPr>
              <a:t>个）</a:t>
            </a:r>
          </a:p>
        </p:txBody>
      </p:sp>
      <p:sp>
        <p:nvSpPr>
          <p:cNvPr id="6" name="灯片编号占位符 5"/>
          <p:cNvSpPr>
            <a:spLocks noGrp="1"/>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t>52</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9" name="图片 17"/>
          <p:cNvPicPr>
            <a:picLocks noChangeAspect="1"/>
          </p:cNvPicPr>
          <p:nvPr/>
        </p:nvPicPr>
        <p:blipFill>
          <a:blip r:embed="rId2"/>
          <a:stretch>
            <a:fillRect/>
          </a:stretch>
        </p:blipFill>
        <p:spPr>
          <a:xfrm>
            <a:off x="8610600" y="0"/>
            <a:ext cx="3581400" cy="1006475"/>
          </a:xfrm>
          <a:prstGeom prst="rect">
            <a:avLst/>
          </a:prstGeom>
          <a:noFill/>
          <a:ln w="9525">
            <a:noFill/>
          </a:ln>
        </p:spPr>
      </p:pic>
      <p:sp>
        <p:nvSpPr>
          <p:cNvPr id="25" name="矩形 24"/>
          <p:cNvSpPr/>
          <p:nvPr/>
        </p:nvSpPr>
        <p:spPr>
          <a:xfrm>
            <a:off x="0" y="6724650"/>
            <a:ext cx="12192000" cy="133350"/>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pic>
        <p:nvPicPr>
          <p:cNvPr id="7" name="图片 6" descr="五经普LOGO透明底（长）"/>
          <p:cNvPicPr>
            <a:picLocks noChangeAspect="1"/>
          </p:cNvPicPr>
          <p:nvPr/>
        </p:nvPicPr>
        <p:blipFill>
          <a:blip r:embed="rId3" cstate="print"/>
          <a:srcRect r="77058"/>
          <a:stretch>
            <a:fillRect/>
          </a:stretch>
        </p:blipFill>
        <p:spPr>
          <a:xfrm>
            <a:off x="-76200" y="-225425"/>
            <a:ext cx="847725" cy="1155065"/>
          </a:xfrm>
          <a:prstGeom prst="rect">
            <a:avLst/>
          </a:prstGeom>
        </p:spPr>
      </p:pic>
      <p:cxnSp>
        <p:nvCxnSpPr>
          <p:cNvPr id="8" name="直接连接符 7"/>
          <p:cNvCxnSpPr/>
          <p:nvPr/>
        </p:nvCxnSpPr>
        <p:spPr>
          <a:xfrm>
            <a:off x="0" y="696913"/>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sp>
        <p:nvSpPr>
          <p:cNvPr id="4" name="圆角矩形 144"/>
          <p:cNvSpPr/>
          <p:nvPr/>
        </p:nvSpPr>
        <p:spPr>
          <a:xfrm>
            <a:off x="-28575" y="1111250"/>
            <a:ext cx="12192635" cy="474345"/>
          </a:xfrm>
          <a:prstGeom prst="roundRect">
            <a:avLst/>
          </a:prstGeom>
          <a:solidFill>
            <a:srgbClr val="256BB0"/>
          </a:solidFill>
          <a:ln>
            <a:noFill/>
          </a:ln>
        </p:spPr>
        <p:style>
          <a:lnRef idx="2">
            <a:srgbClr val="256BB0">
              <a:shade val="50000"/>
            </a:srgbClr>
          </a:lnRef>
          <a:fillRef idx="1">
            <a:srgbClr val="256BB0"/>
          </a:fillRef>
          <a:effectRef idx="0">
            <a:srgbClr val="256BB0"/>
          </a:effectRef>
          <a:fontRef idx="minor">
            <a:sysClr val="window" lastClr="FFFFFF"/>
          </a:fontRef>
        </p:style>
        <p:txBody>
          <a:bodyPr rtlCol="0" anchor="ctr"/>
          <a:lstStyle/>
          <a:p>
            <a:pPr algn="l"/>
            <a:r>
              <a:rPr lang="en-US" sz="2400" b="1" dirty="0">
                <a:solidFill>
                  <a:sysClr val="window" lastClr="FFFFFF"/>
                </a:solidFill>
                <a:latin typeface="微软雅黑" panose="020B0503020204020204" pitchFamily="34" charset="-122"/>
                <a:ea typeface="微软雅黑" panose="020B0503020204020204" pitchFamily="34" charset="-122"/>
                <a:cs typeface="宋体" panose="02010600030101010101" pitchFamily="2" charset="-122"/>
              </a:rPr>
              <a:t>1.</a:t>
            </a:r>
            <a:r>
              <a:rPr sz="2400" b="1" dirty="0">
                <a:solidFill>
                  <a:sysClr val="window" lastClr="FFFFFF"/>
                </a:solidFill>
                <a:latin typeface="微软雅黑" panose="020B0503020204020204" pitchFamily="34" charset="-122"/>
                <a:ea typeface="微软雅黑" panose="020B0503020204020204" pitchFamily="34" charset="-122"/>
                <a:cs typeface="宋体" panose="02010600030101010101" pitchFamily="2" charset="-122"/>
              </a:rPr>
              <a:t>税金及附加</a:t>
            </a:r>
            <a:r>
              <a:rPr lang="en-US" altLang="zh-CN" sz="2400" b="1" dirty="0">
                <a:solidFill>
                  <a:sysClr val="window" lastClr="FFFFFF"/>
                </a:solidFill>
                <a:latin typeface="微软雅黑" panose="020B0503020204020204" pitchFamily="34" charset="-122"/>
                <a:ea typeface="微软雅黑" panose="020B0503020204020204" pitchFamily="34" charset="-122"/>
                <a:cs typeface="宋体" panose="02010600030101010101" pitchFamily="2" charset="-122"/>
              </a:rPr>
              <a:t>【611-4</a:t>
            </a:r>
            <a:r>
              <a:rPr lang="zh-CN" altLang="en-US" sz="2400" b="1" dirty="0">
                <a:solidFill>
                  <a:sysClr val="window" lastClr="FFFFFF"/>
                </a:solidFill>
                <a:latin typeface="微软雅黑" panose="020B0503020204020204" pitchFamily="34" charset="-122"/>
                <a:ea typeface="微软雅黑" panose="020B0503020204020204" pitchFamily="34" charset="-122"/>
                <a:cs typeface="宋体" panose="02010600030101010101" pitchFamily="2" charset="-122"/>
                <a:sym typeface="思源黑体 CN Light" charset="0"/>
              </a:rPr>
              <a:t>表</a:t>
            </a:r>
            <a:r>
              <a:rPr lang="en-US" altLang="zh-CN" sz="2400" b="1" dirty="0">
                <a:solidFill>
                  <a:sysClr val="window" lastClr="FFFFFF"/>
                </a:solidFill>
                <a:latin typeface="微软雅黑" panose="020B0503020204020204" pitchFamily="34" charset="-122"/>
                <a:ea typeface="微软雅黑" panose="020B0503020204020204" pitchFamily="34" charset="-122"/>
                <a:cs typeface="宋体" panose="02010600030101010101" pitchFamily="2" charset="-122"/>
                <a:sym typeface="思源黑体 CN Light" charset="0"/>
              </a:rPr>
              <a:t>30</a:t>
            </a:r>
            <a:r>
              <a:rPr lang="en-US" altLang="zh-CN" sz="2400" b="1" dirty="0">
                <a:solidFill>
                  <a:sysClr val="window" lastClr="FFFFFF"/>
                </a:solidFill>
                <a:latin typeface="微软雅黑" panose="020B0503020204020204" pitchFamily="34" charset="-122"/>
                <a:ea typeface="微软雅黑" panose="020B0503020204020204" pitchFamily="34" charset="-122"/>
                <a:cs typeface="宋体" panose="02010600030101010101" pitchFamily="2" charset="-122"/>
              </a:rPr>
              <a:t>】</a:t>
            </a:r>
            <a:endParaRPr lang="zh-CN" altLang="en-US" sz="2400" b="1" dirty="0">
              <a:solidFill>
                <a:sysClr val="window" lastClr="FFFFFF"/>
              </a:solidFill>
              <a:latin typeface="微软雅黑" panose="020B0503020204020204" pitchFamily="34" charset="-122"/>
              <a:ea typeface="微软雅黑" panose="020B0503020204020204" pitchFamily="34" charset="-122"/>
              <a:cs typeface="宋体" panose="02010600030101010101" pitchFamily="2" charset="-122"/>
            </a:endParaRPr>
          </a:p>
        </p:txBody>
      </p:sp>
      <p:sp>
        <p:nvSpPr>
          <p:cNvPr id="5" name="文本框 4"/>
          <p:cNvSpPr txBox="1"/>
          <p:nvPr/>
        </p:nvSpPr>
        <p:spPr>
          <a:xfrm>
            <a:off x="29210" y="1586865"/>
            <a:ext cx="12066270" cy="1322070"/>
          </a:xfrm>
          <a:prstGeom prst="rect">
            <a:avLst/>
          </a:prstGeom>
          <a:solidFill>
            <a:schemeClr val="accent2">
              <a:lumMod val="20000"/>
              <a:lumOff val="80000"/>
            </a:schemeClr>
          </a:solidFill>
          <a:ln>
            <a:no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2000" b="1" noProof="0" dirty="0">
                <a:ln>
                  <a:noFill/>
                </a:ln>
                <a:solidFill>
                  <a:srgbClr val="C00000"/>
                </a:solidFill>
                <a:effectLst/>
                <a:uLnTx/>
                <a:uFillTx/>
                <a:latin typeface="Arial" panose="020B0604020202020204" pitchFamily="34" charset="0"/>
                <a:ea typeface="微软雅黑" panose="020B0503020204020204" pitchFamily="34" charset="-122"/>
                <a:sym typeface="Wingdings" panose="05000000000000000000" charset="0"/>
              </a:rPr>
              <a:t></a:t>
            </a:r>
            <a:r>
              <a:rPr lang="zh-CN" altLang="en-US" sz="2000" b="1">
                <a:ln>
                  <a:noFill/>
                </a:ln>
                <a:solidFill>
                  <a:srgbClr val="181717"/>
                </a:solidFill>
                <a:effectLst/>
                <a:uLnTx/>
                <a:uFillTx/>
                <a:ea typeface="微软雅黑" panose="020B0503020204020204" pitchFamily="34" charset="-122"/>
              </a:rPr>
              <a:t> 指企业因从事生产经营活动按税法规定应缴纳的消费税、城市维护建设税、资源税、环境保护税、教育费附加、房产税、城镇土地使用税、车船税、印花税等相关税费。</a:t>
            </a:r>
          </a:p>
          <a:p>
            <a:pPr marL="0" marR="0" lvl="0" indent="0" algn="l" defTabSz="914400" rtl="0" eaLnBrk="1" fontAlgn="auto" latinLnBrk="0" hangingPunct="1">
              <a:lnSpc>
                <a:spcPct val="100000"/>
              </a:lnSpc>
              <a:spcBef>
                <a:spcPts val="0"/>
              </a:spcBef>
              <a:spcAft>
                <a:spcPts val="0"/>
              </a:spcAft>
              <a:buClrTx/>
              <a:buSzTx/>
              <a:buFontTx/>
              <a:buNone/>
              <a:defRPr/>
            </a:pPr>
            <a:r>
              <a:rPr lang="zh-CN" altLang="en-US" sz="2000" b="1" noProof="0" dirty="0">
                <a:ln>
                  <a:noFill/>
                </a:ln>
                <a:solidFill>
                  <a:srgbClr val="C00000"/>
                </a:solidFill>
                <a:effectLst/>
                <a:uLnTx/>
                <a:uFillTx/>
                <a:latin typeface="Arial" panose="020B0604020202020204" pitchFamily="34" charset="0"/>
                <a:ea typeface="微软雅黑" panose="020B0503020204020204" pitchFamily="34" charset="-122"/>
                <a:sym typeface="Wingdings" panose="05000000000000000000" charset="0"/>
              </a:rPr>
              <a:t>填报方法：</a:t>
            </a:r>
          </a:p>
          <a:p>
            <a:pPr marL="342900" marR="0" lvl="0" indent="-342900" algn="l" defTabSz="914400" rtl="0" eaLnBrk="1" fontAlgn="auto" latinLnBrk="0" hangingPunct="1">
              <a:lnSpc>
                <a:spcPct val="100000"/>
              </a:lnSpc>
              <a:spcBef>
                <a:spcPts val="0"/>
              </a:spcBef>
              <a:spcAft>
                <a:spcPts val="0"/>
              </a:spcAft>
              <a:buClrTx/>
              <a:buSzTx/>
              <a:buFont typeface="Wingdings" panose="05000000000000000000" charset="0"/>
              <a:buChar char="l"/>
              <a:defRPr/>
            </a:pPr>
            <a:r>
              <a:rPr lang="zh-CN" altLang="en-US" sz="2000" b="1">
                <a:ln>
                  <a:noFill/>
                </a:ln>
                <a:solidFill>
                  <a:srgbClr val="181717"/>
                </a:solidFill>
                <a:effectLst/>
                <a:uLnTx/>
                <a:uFillTx/>
                <a:sym typeface="+mn-ea"/>
              </a:rPr>
              <a:t>根据会计“利润表”中“税金及附加”项目的本年累计数填报。</a:t>
            </a:r>
            <a:endParaRPr lang="zh-CN" altLang="en-US" sz="2000" b="1">
              <a:ln>
                <a:noFill/>
              </a:ln>
              <a:effectLst/>
              <a:uLnTx/>
              <a:uFillTx/>
              <a:ea typeface="微软雅黑" panose="020B0503020204020204" pitchFamily="34" charset="-122"/>
            </a:endParaRPr>
          </a:p>
        </p:txBody>
      </p:sp>
      <p:sp>
        <p:nvSpPr>
          <p:cNvPr id="16" name="圆角矩形 144"/>
          <p:cNvSpPr/>
          <p:nvPr/>
        </p:nvSpPr>
        <p:spPr>
          <a:xfrm>
            <a:off x="29210" y="3744595"/>
            <a:ext cx="12133580" cy="474345"/>
          </a:xfrm>
          <a:prstGeom prst="roundRect">
            <a:avLst/>
          </a:prstGeom>
          <a:solidFill>
            <a:srgbClr val="256BB0"/>
          </a:solidFill>
          <a:ln>
            <a:noFill/>
          </a:ln>
        </p:spPr>
        <p:style>
          <a:lnRef idx="2">
            <a:srgbClr val="256BB0">
              <a:shade val="50000"/>
            </a:srgbClr>
          </a:lnRef>
          <a:fillRef idx="1">
            <a:srgbClr val="256BB0"/>
          </a:fillRef>
          <a:effectRef idx="0">
            <a:srgbClr val="256BB0"/>
          </a:effectRef>
          <a:fontRef idx="minor">
            <a:sysClr val="window" lastClr="FFFFFF"/>
          </a:fontRef>
        </p:style>
        <p:txBody>
          <a:bodyPr rtlCol="0" anchor="ctr"/>
          <a:lstStyle/>
          <a:p>
            <a:pPr algn="l"/>
            <a:r>
              <a:rPr lang="en-US" sz="2400" b="1" dirty="0">
                <a:solidFill>
                  <a:sysClr val="window" lastClr="FFFFFF"/>
                </a:solidFill>
                <a:latin typeface="微软雅黑" panose="020B0503020204020204" pitchFamily="34" charset="-122"/>
                <a:ea typeface="微软雅黑" panose="020B0503020204020204" pitchFamily="34" charset="-122"/>
                <a:cs typeface="宋体" panose="02010600030101010101" pitchFamily="2" charset="-122"/>
              </a:rPr>
              <a:t>2.</a:t>
            </a:r>
            <a:r>
              <a:rPr sz="2400" b="1" dirty="0">
                <a:latin typeface="微软雅黑" panose="020B0503020204020204" pitchFamily="34" charset="-122"/>
                <a:ea typeface="微软雅黑" panose="020B0503020204020204" pitchFamily="34" charset="-122"/>
                <a:cs typeface="宋体" panose="02010600030101010101" pitchFamily="2" charset="-122"/>
              </a:rPr>
              <a:t>业务及管理费**</a:t>
            </a:r>
            <a:r>
              <a:rPr lang="en-US" altLang="zh-CN" sz="2400" b="1" dirty="0">
                <a:solidFill>
                  <a:sysClr val="window" lastClr="FFFFFF"/>
                </a:solidFill>
                <a:latin typeface="微软雅黑" panose="020B0503020204020204" pitchFamily="34" charset="-122"/>
                <a:ea typeface="微软雅黑" panose="020B0503020204020204" pitchFamily="34" charset="-122"/>
                <a:cs typeface="宋体" panose="02010600030101010101" pitchFamily="2" charset="-122"/>
              </a:rPr>
              <a:t>【</a:t>
            </a:r>
            <a:r>
              <a:rPr sz="2400" b="1" dirty="0">
                <a:solidFill>
                  <a:sysClr val="window" lastClr="FFFFFF"/>
                </a:solidFill>
                <a:latin typeface="微软雅黑" panose="020B0503020204020204" pitchFamily="34" charset="-122"/>
                <a:ea typeface="微软雅黑" panose="020B0503020204020204" pitchFamily="34" charset="-122"/>
                <a:cs typeface="宋体" panose="02010600030101010101" pitchFamily="2" charset="-122"/>
              </a:rPr>
              <a:t>611-4表</a:t>
            </a:r>
            <a:r>
              <a:rPr lang="en-US" sz="2400" b="1" dirty="0">
                <a:solidFill>
                  <a:sysClr val="window" lastClr="FFFFFF"/>
                </a:solidFill>
                <a:latin typeface="微软雅黑" panose="020B0503020204020204" pitchFamily="34" charset="-122"/>
                <a:ea typeface="微软雅黑" panose="020B0503020204020204" pitchFamily="34" charset="-122"/>
                <a:cs typeface="宋体" panose="02010600030101010101" pitchFamily="2" charset="-122"/>
              </a:rPr>
              <a:t>31</a:t>
            </a:r>
            <a:r>
              <a:rPr lang="en-US" altLang="zh-CN" sz="2400" b="1" dirty="0">
                <a:solidFill>
                  <a:sysClr val="window" lastClr="FFFFFF"/>
                </a:solidFill>
                <a:latin typeface="微软雅黑" panose="020B0503020204020204" pitchFamily="34" charset="-122"/>
                <a:ea typeface="微软雅黑" panose="020B0503020204020204" pitchFamily="34" charset="-122"/>
                <a:cs typeface="宋体" panose="02010600030101010101" pitchFamily="2" charset="-122"/>
              </a:rPr>
              <a:t>】</a:t>
            </a:r>
            <a:r>
              <a:rPr lang="en-US" altLang="zh-CN" sz="2400" b="1" dirty="0">
                <a:solidFill>
                  <a:srgbClr val="FFC000"/>
                </a:solidFill>
                <a:latin typeface="微软雅黑" panose="020B0503020204020204" pitchFamily="34" charset="-122"/>
                <a:ea typeface="微软雅黑" panose="020B0503020204020204" pitchFamily="34" charset="-122"/>
                <a:cs typeface="宋体" panose="02010600030101010101" pitchFamily="2" charset="-122"/>
              </a:rPr>
              <a:t>《金融业企业财务报表格式》</a:t>
            </a:r>
            <a:r>
              <a:rPr lang="zh-CN" altLang="en-US" sz="2400" b="1" dirty="0">
                <a:solidFill>
                  <a:srgbClr val="FFC000"/>
                </a:solidFill>
                <a:latin typeface="微软雅黑" panose="020B0503020204020204" pitchFamily="34" charset="-122"/>
                <a:ea typeface="微软雅黑" panose="020B0503020204020204" pitchFamily="34" charset="-122"/>
                <a:cs typeface="宋体" panose="02010600030101010101" pitchFamily="2" charset="-122"/>
              </a:rPr>
              <a:t>填报</a:t>
            </a:r>
          </a:p>
        </p:txBody>
      </p:sp>
      <p:sp>
        <p:nvSpPr>
          <p:cNvPr id="17" name="文本框 16"/>
          <p:cNvSpPr txBox="1"/>
          <p:nvPr/>
        </p:nvSpPr>
        <p:spPr>
          <a:xfrm>
            <a:off x="47625" y="4220845"/>
            <a:ext cx="12113895" cy="1630045"/>
          </a:xfrm>
          <a:prstGeom prst="rect">
            <a:avLst/>
          </a:prstGeom>
          <a:solidFill>
            <a:schemeClr val="accent2">
              <a:lumMod val="20000"/>
              <a:lumOff val="80000"/>
            </a:schemeClr>
          </a:solidFill>
          <a:ln>
            <a:no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2000" b="1" noProof="0" dirty="0">
                <a:ln>
                  <a:noFill/>
                </a:ln>
                <a:solidFill>
                  <a:srgbClr val="C00000"/>
                </a:solidFill>
                <a:effectLst/>
                <a:uLnTx/>
                <a:uFillTx/>
                <a:latin typeface="Arial" panose="020B0604020202020204" pitchFamily="34" charset="0"/>
                <a:ea typeface="微软雅黑" panose="020B0503020204020204" pitchFamily="34" charset="-122"/>
                <a:sym typeface="Wingdings" panose="05000000000000000000" charset="0"/>
              </a:rPr>
              <a:t></a:t>
            </a:r>
            <a:r>
              <a:rPr lang="zh-CN" altLang="en-US" sz="2000" b="1">
                <a:ln>
                  <a:noFill/>
                </a:ln>
                <a:solidFill>
                  <a:srgbClr val="181717"/>
                </a:solidFill>
                <a:effectLst/>
                <a:uLnTx/>
                <a:uFillTx/>
                <a:ea typeface="微软雅黑" panose="020B0503020204020204" pitchFamily="34" charset="-122"/>
              </a:rPr>
              <a:t>指企业在业务经营及管理工作中发生的各项费用。</a:t>
            </a:r>
          </a:p>
          <a:p>
            <a:pPr marL="0" marR="0" lvl="0" indent="0" algn="l" defTabSz="914400" rtl="0" eaLnBrk="1" fontAlgn="auto" latinLnBrk="0" hangingPunct="1">
              <a:lnSpc>
                <a:spcPct val="100000"/>
              </a:lnSpc>
              <a:spcBef>
                <a:spcPts val="0"/>
              </a:spcBef>
              <a:spcAft>
                <a:spcPts val="0"/>
              </a:spcAft>
              <a:buClrTx/>
              <a:buSzTx/>
              <a:buFontTx/>
              <a:buNone/>
              <a:defRPr/>
            </a:pPr>
            <a:r>
              <a:rPr lang="zh-CN" altLang="en-US" sz="2000" b="1" noProof="0" dirty="0">
                <a:ln>
                  <a:noFill/>
                </a:ln>
                <a:solidFill>
                  <a:srgbClr val="C00000"/>
                </a:solidFill>
                <a:effectLst/>
                <a:uLnTx/>
                <a:uFillTx/>
                <a:latin typeface="Arial" panose="020B0604020202020204" pitchFamily="34" charset="0"/>
                <a:ea typeface="微软雅黑" panose="020B0503020204020204" pitchFamily="34" charset="-122"/>
                <a:sym typeface="Wingdings" panose="05000000000000000000" charset="0"/>
              </a:rPr>
              <a:t>填报方法：</a:t>
            </a:r>
          </a:p>
          <a:p>
            <a:pPr marL="342900" marR="0" lvl="0" indent="-342900" algn="l" defTabSz="914400" rtl="0" eaLnBrk="1" fontAlgn="auto" latinLnBrk="0" hangingPunct="1">
              <a:lnSpc>
                <a:spcPct val="100000"/>
              </a:lnSpc>
              <a:spcBef>
                <a:spcPts val="0"/>
              </a:spcBef>
              <a:spcAft>
                <a:spcPts val="0"/>
              </a:spcAft>
              <a:buClrTx/>
              <a:buSzTx/>
              <a:buFont typeface="Wingdings" panose="05000000000000000000" charset="0"/>
              <a:buChar char="l"/>
              <a:defRPr/>
            </a:pPr>
            <a:r>
              <a:rPr lang="zh-CN" altLang="en-US" sz="2000" b="1">
                <a:ln>
                  <a:noFill/>
                </a:ln>
                <a:solidFill>
                  <a:srgbClr val="181717"/>
                </a:solidFill>
                <a:effectLst/>
                <a:uLnTx/>
                <a:uFillTx/>
                <a:sym typeface="+mn-ea"/>
              </a:rPr>
              <a:t>执行《金融业企业财务报表格式》的企业，根据会计“利润表”中“业务及管理费”项目的本年累计数填报。</a:t>
            </a:r>
          </a:p>
          <a:p>
            <a:pPr marL="342900" marR="0" lvl="0" indent="-342900" algn="l" defTabSz="914400" rtl="0" eaLnBrk="1" fontAlgn="auto" latinLnBrk="0" hangingPunct="1">
              <a:lnSpc>
                <a:spcPct val="100000"/>
              </a:lnSpc>
              <a:spcBef>
                <a:spcPts val="0"/>
              </a:spcBef>
              <a:spcAft>
                <a:spcPts val="0"/>
              </a:spcAft>
              <a:buClrTx/>
              <a:buSzTx/>
              <a:buFont typeface="Wingdings" panose="05000000000000000000" charset="0"/>
              <a:buChar char="l"/>
              <a:defRPr/>
            </a:pPr>
            <a:r>
              <a:rPr lang="zh-CN" altLang="en-US" sz="2000" b="1">
                <a:ln>
                  <a:noFill/>
                </a:ln>
                <a:solidFill>
                  <a:srgbClr val="181717"/>
                </a:solidFill>
                <a:effectLst/>
                <a:uLnTx/>
                <a:uFillTx/>
                <a:sym typeface="+mn-ea"/>
              </a:rPr>
              <a:t>执行《一般企业财务报表格式》的企业免填。</a:t>
            </a:r>
            <a:endParaRPr lang="zh-CN" altLang="en-US" sz="2000" b="1">
              <a:ln>
                <a:noFill/>
              </a:ln>
              <a:solidFill>
                <a:schemeClr val="tx1"/>
              </a:solidFill>
              <a:effectLst/>
              <a:uLnTx/>
              <a:uFillTx/>
              <a:ea typeface="微软雅黑" panose="020B0503020204020204" pitchFamily="34" charset="-122"/>
            </a:endParaRPr>
          </a:p>
        </p:txBody>
      </p:sp>
      <p:sp>
        <p:nvSpPr>
          <p:cNvPr id="28" name="文本框 27"/>
          <p:cNvSpPr txBox="1"/>
          <p:nvPr/>
        </p:nvSpPr>
        <p:spPr>
          <a:xfrm>
            <a:off x="4655820" y="121920"/>
            <a:ext cx="5514975" cy="521970"/>
          </a:xfrm>
          <a:prstGeom prst="rect">
            <a:avLst/>
          </a:prstGeom>
          <a:noFill/>
        </p:spPr>
        <p:txBody>
          <a:bodyPr wrap="square" rtlCol="0">
            <a:spAutoFit/>
          </a:bodyPr>
          <a:lstStyle/>
          <a:p>
            <a:pPr algn="ctr"/>
            <a:r>
              <a:rPr lang="zh-CN" sz="2800" b="1" dirty="0">
                <a:solidFill>
                  <a:srgbClr val="4B649F"/>
                </a:solidFill>
              </a:rPr>
              <a:t>费用指标（</a:t>
            </a:r>
            <a:r>
              <a:rPr lang="en-US" altLang="zh-CN" sz="2800" b="1" dirty="0">
                <a:solidFill>
                  <a:srgbClr val="4B649F"/>
                </a:solidFill>
              </a:rPr>
              <a:t>6</a:t>
            </a:r>
            <a:r>
              <a:rPr lang="zh-CN" sz="2800" b="1" dirty="0">
                <a:solidFill>
                  <a:srgbClr val="4B649F"/>
                </a:solidFill>
              </a:rPr>
              <a:t>个）</a:t>
            </a:r>
          </a:p>
        </p:txBody>
      </p:sp>
      <p:sp>
        <p:nvSpPr>
          <p:cNvPr id="6" name="灯片编号占位符 5"/>
          <p:cNvSpPr>
            <a:spLocks noGrp="1"/>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t>53</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9" name="图片 17"/>
          <p:cNvPicPr>
            <a:picLocks noChangeAspect="1"/>
          </p:cNvPicPr>
          <p:nvPr/>
        </p:nvPicPr>
        <p:blipFill>
          <a:blip r:embed="rId2"/>
          <a:stretch>
            <a:fillRect/>
          </a:stretch>
        </p:blipFill>
        <p:spPr>
          <a:xfrm>
            <a:off x="8610600" y="0"/>
            <a:ext cx="3581400" cy="1006475"/>
          </a:xfrm>
          <a:prstGeom prst="rect">
            <a:avLst/>
          </a:prstGeom>
          <a:noFill/>
          <a:ln w="9525">
            <a:noFill/>
          </a:ln>
        </p:spPr>
      </p:pic>
      <p:sp>
        <p:nvSpPr>
          <p:cNvPr id="25" name="矩形 24"/>
          <p:cNvSpPr/>
          <p:nvPr/>
        </p:nvSpPr>
        <p:spPr>
          <a:xfrm>
            <a:off x="-27940" y="6597650"/>
            <a:ext cx="12192000" cy="133350"/>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pic>
        <p:nvPicPr>
          <p:cNvPr id="7" name="图片 6" descr="五经普LOGO透明底（长）"/>
          <p:cNvPicPr>
            <a:picLocks noChangeAspect="1"/>
          </p:cNvPicPr>
          <p:nvPr/>
        </p:nvPicPr>
        <p:blipFill>
          <a:blip r:embed="rId3" cstate="print"/>
          <a:srcRect r="77058"/>
          <a:stretch>
            <a:fillRect/>
          </a:stretch>
        </p:blipFill>
        <p:spPr>
          <a:xfrm>
            <a:off x="-76200" y="-225425"/>
            <a:ext cx="847725" cy="1155065"/>
          </a:xfrm>
          <a:prstGeom prst="rect">
            <a:avLst/>
          </a:prstGeom>
        </p:spPr>
      </p:pic>
      <p:cxnSp>
        <p:nvCxnSpPr>
          <p:cNvPr id="8" name="直接连接符 7"/>
          <p:cNvCxnSpPr/>
          <p:nvPr/>
        </p:nvCxnSpPr>
        <p:spPr>
          <a:xfrm>
            <a:off x="0" y="696913"/>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sp>
        <p:nvSpPr>
          <p:cNvPr id="4" name="圆角矩形 144"/>
          <p:cNvSpPr/>
          <p:nvPr/>
        </p:nvSpPr>
        <p:spPr>
          <a:xfrm>
            <a:off x="-28575" y="811530"/>
            <a:ext cx="12192635" cy="474345"/>
          </a:xfrm>
          <a:prstGeom prst="roundRect">
            <a:avLst/>
          </a:prstGeom>
          <a:solidFill>
            <a:srgbClr val="256BB0"/>
          </a:solidFill>
          <a:ln>
            <a:noFill/>
          </a:ln>
        </p:spPr>
        <p:style>
          <a:lnRef idx="2">
            <a:srgbClr val="256BB0">
              <a:shade val="50000"/>
            </a:srgbClr>
          </a:lnRef>
          <a:fillRef idx="1">
            <a:srgbClr val="256BB0"/>
          </a:fillRef>
          <a:effectRef idx="0">
            <a:srgbClr val="256BB0"/>
          </a:effectRef>
          <a:fontRef idx="minor">
            <a:sysClr val="window" lastClr="FFFFFF"/>
          </a:fontRef>
        </p:style>
        <p:txBody>
          <a:bodyPr rtlCol="0" anchor="ctr"/>
          <a:lstStyle/>
          <a:p>
            <a:pPr algn="l"/>
            <a:r>
              <a:rPr lang="en-US" sz="2400" b="1" dirty="0">
                <a:solidFill>
                  <a:sysClr val="window" lastClr="FFFFFF"/>
                </a:solidFill>
                <a:latin typeface="微软雅黑" panose="020B0503020204020204" pitchFamily="34" charset="-122"/>
                <a:ea typeface="微软雅黑" panose="020B0503020204020204" pitchFamily="34" charset="-122"/>
                <a:cs typeface="宋体" panose="02010600030101010101" pitchFamily="2" charset="-122"/>
              </a:rPr>
              <a:t>3.</a:t>
            </a:r>
            <a:r>
              <a:rPr sz="2400" b="1" dirty="0">
                <a:solidFill>
                  <a:sysClr val="window" lastClr="FFFFFF"/>
                </a:solidFill>
                <a:latin typeface="微软雅黑" panose="020B0503020204020204" pitchFamily="34" charset="-122"/>
                <a:ea typeface="微软雅黑" panose="020B0503020204020204" pitchFamily="34" charset="-122"/>
                <a:cs typeface="宋体" panose="02010600030101010101" pitchFamily="2" charset="-122"/>
              </a:rPr>
              <a:t>销售费用*</a:t>
            </a:r>
            <a:r>
              <a:rPr lang="en-US" altLang="zh-CN" sz="2400" b="1" dirty="0">
                <a:solidFill>
                  <a:sysClr val="window" lastClr="FFFFFF"/>
                </a:solidFill>
                <a:latin typeface="微软雅黑" panose="020B0503020204020204" pitchFamily="34" charset="-122"/>
                <a:ea typeface="微软雅黑" panose="020B0503020204020204" pitchFamily="34" charset="-122"/>
                <a:cs typeface="宋体" panose="02010600030101010101" pitchFamily="2" charset="-122"/>
              </a:rPr>
              <a:t>【611-4</a:t>
            </a:r>
            <a:r>
              <a:rPr lang="zh-CN" altLang="en-US" sz="2400" b="1" dirty="0">
                <a:solidFill>
                  <a:sysClr val="window" lastClr="FFFFFF"/>
                </a:solidFill>
                <a:latin typeface="微软雅黑" panose="020B0503020204020204" pitchFamily="34" charset="-122"/>
                <a:ea typeface="微软雅黑" panose="020B0503020204020204" pitchFamily="34" charset="-122"/>
                <a:cs typeface="宋体" panose="02010600030101010101" pitchFamily="2" charset="-122"/>
                <a:sym typeface="思源黑体 CN Light" charset="0"/>
              </a:rPr>
              <a:t>表</a:t>
            </a:r>
            <a:r>
              <a:rPr lang="en-US" altLang="zh-CN" sz="2400" b="1" dirty="0">
                <a:solidFill>
                  <a:sysClr val="window" lastClr="FFFFFF"/>
                </a:solidFill>
                <a:latin typeface="微软雅黑" panose="020B0503020204020204" pitchFamily="34" charset="-122"/>
                <a:ea typeface="微软雅黑" panose="020B0503020204020204" pitchFamily="34" charset="-122"/>
                <a:cs typeface="宋体" panose="02010600030101010101" pitchFamily="2" charset="-122"/>
                <a:sym typeface="思源黑体 CN Light" charset="0"/>
              </a:rPr>
              <a:t>32</a:t>
            </a:r>
            <a:r>
              <a:rPr lang="en-US" altLang="zh-CN" sz="2400" b="1" dirty="0">
                <a:solidFill>
                  <a:sysClr val="window" lastClr="FFFFFF"/>
                </a:solidFill>
                <a:latin typeface="微软雅黑" panose="020B0503020204020204" pitchFamily="34" charset="-122"/>
                <a:ea typeface="微软雅黑" panose="020B0503020204020204" pitchFamily="34" charset="-122"/>
                <a:cs typeface="宋体" panose="02010600030101010101" pitchFamily="2" charset="-122"/>
              </a:rPr>
              <a:t>】</a:t>
            </a:r>
            <a:r>
              <a:rPr lang="en-US" altLang="zh-CN" sz="2400" b="1" dirty="0">
                <a:solidFill>
                  <a:srgbClr val="FFC000"/>
                </a:solidFill>
                <a:latin typeface="微软雅黑" panose="020B0503020204020204" pitchFamily="34" charset="-122"/>
                <a:ea typeface="微软雅黑" panose="020B0503020204020204" pitchFamily="34" charset="-122"/>
                <a:cs typeface="宋体" panose="02010600030101010101" pitchFamily="2" charset="-122"/>
                <a:sym typeface="+mn-ea"/>
              </a:rPr>
              <a:t>《一般企业财务报表格式》</a:t>
            </a:r>
            <a:r>
              <a:rPr lang="zh-CN" altLang="en-US" sz="2400" b="1" dirty="0">
                <a:solidFill>
                  <a:srgbClr val="FFC000"/>
                </a:solidFill>
                <a:latin typeface="微软雅黑" panose="020B0503020204020204" pitchFamily="34" charset="-122"/>
                <a:ea typeface="微软雅黑" panose="020B0503020204020204" pitchFamily="34" charset="-122"/>
                <a:cs typeface="宋体" panose="02010600030101010101" pitchFamily="2" charset="-122"/>
                <a:sym typeface="+mn-ea"/>
              </a:rPr>
              <a:t>填报</a:t>
            </a:r>
            <a:endParaRPr lang="zh-CN" altLang="en-US" sz="2400" b="1" dirty="0">
              <a:solidFill>
                <a:sysClr val="window" lastClr="FFFFFF"/>
              </a:solidFill>
              <a:latin typeface="微软雅黑" panose="020B0503020204020204" pitchFamily="34" charset="-122"/>
              <a:ea typeface="微软雅黑" panose="020B0503020204020204" pitchFamily="34" charset="-122"/>
              <a:cs typeface="宋体" panose="02010600030101010101" pitchFamily="2" charset="-122"/>
            </a:endParaRPr>
          </a:p>
        </p:txBody>
      </p:sp>
      <p:sp>
        <p:nvSpPr>
          <p:cNvPr id="5" name="文本框 4"/>
          <p:cNvSpPr txBox="1"/>
          <p:nvPr/>
        </p:nvSpPr>
        <p:spPr>
          <a:xfrm>
            <a:off x="29210" y="1287145"/>
            <a:ext cx="12066270" cy="1630045"/>
          </a:xfrm>
          <a:prstGeom prst="rect">
            <a:avLst/>
          </a:prstGeom>
          <a:solidFill>
            <a:schemeClr val="accent2">
              <a:lumMod val="20000"/>
              <a:lumOff val="80000"/>
            </a:schemeClr>
          </a:solidFill>
          <a:ln>
            <a:no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2000" b="1" noProof="0" dirty="0">
                <a:ln>
                  <a:noFill/>
                </a:ln>
                <a:solidFill>
                  <a:srgbClr val="C00000"/>
                </a:solidFill>
                <a:effectLst/>
                <a:uLnTx/>
                <a:uFillTx/>
                <a:latin typeface="Arial" panose="020B0604020202020204" pitchFamily="34" charset="0"/>
                <a:ea typeface="微软雅黑" panose="020B0503020204020204" pitchFamily="34" charset="-122"/>
                <a:sym typeface="Wingdings" panose="05000000000000000000" charset="0"/>
              </a:rPr>
              <a:t>填报方法：</a:t>
            </a:r>
          </a:p>
          <a:p>
            <a:pPr marL="342900" marR="0" lvl="0" indent="-342900" algn="l" defTabSz="914400" rtl="0" eaLnBrk="1" fontAlgn="auto" latinLnBrk="0" hangingPunct="1">
              <a:lnSpc>
                <a:spcPct val="100000"/>
              </a:lnSpc>
              <a:spcBef>
                <a:spcPts val="0"/>
              </a:spcBef>
              <a:spcAft>
                <a:spcPts val="0"/>
              </a:spcAft>
              <a:buClrTx/>
              <a:buSzTx/>
              <a:buFont typeface="Wingdings" panose="05000000000000000000" charset="0"/>
              <a:buChar char="l"/>
              <a:defRPr/>
            </a:pPr>
            <a:r>
              <a:rPr lang="zh-CN" altLang="en-US" sz="2000" b="1">
                <a:ln>
                  <a:noFill/>
                </a:ln>
                <a:solidFill>
                  <a:srgbClr val="181717"/>
                </a:solidFill>
                <a:effectLst/>
                <a:uLnTx/>
                <a:uFillTx/>
                <a:sym typeface="+mn-ea"/>
              </a:rPr>
              <a:t>执行《企业会计准则》或《小企业会计准则》的企业，根据会计“利润表”中“销售费用”项目的本年累计数填报。</a:t>
            </a:r>
          </a:p>
          <a:p>
            <a:pPr marL="342900" marR="0" lvl="0" indent="-342900" algn="l" defTabSz="914400" rtl="0" eaLnBrk="1" fontAlgn="auto" latinLnBrk="0" hangingPunct="1">
              <a:lnSpc>
                <a:spcPct val="100000"/>
              </a:lnSpc>
              <a:spcBef>
                <a:spcPts val="0"/>
              </a:spcBef>
              <a:spcAft>
                <a:spcPts val="0"/>
              </a:spcAft>
              <a:buClrTx/>
              <a:buSzTx/>
              <a:buFont typeface="Wingdings" panose="05000000000000000000" charset="0"/>
              <a:buChar char="l"/>
              <a:defRPr/>
            </a:pPr>
            <a:r>
              <a:rPr lang="zh-CN" altLang="en-US" sz="2000" b="1">
                <a:ln>
                  <a:noFill/>
                </a:ln>
                <a:solidFill>
                  <a:srgbClr val="181717"/>
                </a:solidFill>
                <a:effectLst/>
                <a:uLnTx/>
                <a:uFillTx/>
                <a:sym typeface="+mn-ea"/>
              </a:rPr>
              <a:t>执行《企业会计制度》的企业，根据会计“利润表”中“营业费用（或经营费用）”项目的本年累计数填报。</a:t>
            </a:r>
          </a:p>
        </p:txBody>
      </p:sp>
      <p:sp>
        <p:nvSpPr>
          <p:cNvPr id="16" name="圆角矩形 144"/>
          <p:cNvSpPr/>
          <p:nvPr/>
        </p:nvSpPr>
        <p:spPr>
          <a:xfrm>
            <a:off x="-76200" y="3068955"/>
            <a:ext cx="12133580" cy="474345"/>
          </a:xfrm>
          <a:prstGeom prst="roundRect">
            <a:avLst/>
          </a:prstGeom>
          <a:solidFill>
            <a:srgbClr val="256BB0"/>
          </a:solidFill>
          <a:ln>
            <a:noFill/>
          </a:ln>
        </p:spPr>
        <p:style>
          <a:lnRef idx="2">
            <a:srgbClr val="256BB0">
              <a:shade val="50000"/>
            </a:srgbClr>
          </a:lnRef>
          <a:fillRef idx="1">
            <a:srgbClr val="256BB0"/>
          </a:fillRef>
          <a:effectRef idx="0">
            <a:srgbClr val="256BB0"/>
          </a:effectRef>
          <a:fontRef idx="minor">
            <a:sysClr val="window" lastClr="FFFFFF"/>
          </a:fontRef>
        </p:style>
        <p:txBody>
          <a:bodyPr rtlCol="0" anchor="ctr"/>
          <a:lstStyle/>
          <a:p>
            <a:pPr algn="l"/>
            <a:r>
              <a:rPr lang="en-US" sz="2400" b="1" dirty="0">
                <a:solidFill>
                  <a:sysClr val="window" lastClr="FFFFFF"/>
                </a:solidFill>
                <a:latin typeface="微软雅黑" panose="020B0503020204020204" pitchFamily="34" charset="-122"/>
                <a:ea typeface="微软雅黑" panose="020B0503020204020204" pitchFamily="34" charset="-122"/>
                <a:cs typeface="宋体" panose="02010600030101010101" pitchFamily="2" charset="-122"/>
              </a:rPr>
              <a:t>4.</a:t>
            </a:r>
            <a:r>
              <a:rPr sz="2400" b="1" dirty="0">
                <a:latin typeface="微软雅黑" panose="020B0503020204020204" pitchFamily="34" charset="-122"/>
                <a:ea typeface="微软雅黑" panose="020B0503020204020204" pitchFamily="34" charset="-122"/>
                <a:cs typeface="宋体" panose="02010600030101010101" pitchFamily="2" charset="-122"/>
              </a:rPr>
              <a:t>管理费用*</a:t>
            </a:r>
            <a:r>
              <a:rPr lang="en-US" altLang="zh-CN" sz="2400" b="1" dirty="0">
                <a:solidFill>
                  <a:sysClr val="window" lastClr="FFFFFF"/>
                </a:solidFill>
                <a:latin typeface="微软雅黑" panose="020B0503020204020204" pitchFamily="34" charset="-122"/>
                <a:ea typeface="微软雅黑" panose="020B0503020204020204" pitchFamily="34" charset="-122"/>
                <a:cs typeface="宋体" panose="02010600030101010101" pitchFamily="2" charset="-122"/>
              </a:rPr>
              <a:t>【</a:t>
            </a:r>
            <a:r>
              <a:rPr sz="2400" b="1" dirty="0">
                <a:solidFill>
                  <a:sysClr val="window" lastClr="FFFFFF"/>
                </a:solidFill>
                <a:latin typeface="微软雅黑" panose="020B0503020204020204" pitchFamily="34" charset="-122"/>
                <a:ea typeface="微软雅黑" panose="020B0503020204020204" pitchFamily="34" charset="-122"/>
                <a:cs typeface="宋体" panose="02010600030101010101" pitchFamily="2" charset="-122"/>
              </a:rPr>
              <a:t>611-4表</a:t>
            </a:r>
            <a:r>
              <a:rPr lang="en-US" sz="2400" b="1" dirty="0">
                <a:solidFill>
                  <a:sysClr val="window" lastClr="FFFFFF"/>
                </a:solidFill>
                <a:latin typeface="微软雅黑" panose="020B0503020204020204" pitchFamily="34" charset="-122"/>
                <a:ea typeface="微软雅黑" panose="020B0503020204020204" pitchFamily="34" charset="-122"/>
                <a:cs typeface="宋体" panose="02010600030101010101" pitchFamily="2" charset="-122"/>
              </a:rPr>
              <a:t>33</a:t>
            </a:r>
            <a:r>
              <a:rPr lang="en-US" altLang="zh-CN" sz="2400" b="1" dirty="0">
                <a:solidFill>
                  <a:sysClr val="window" lastClr="FFFFFF"/>
                </a:solidFill>
                <a:latin typeface="微软雅黑" panose="020B0503020204020204" pitchFamily="34" charset="-122"/>
                <a:ea typeface="微软雅黑" panose="020B0503020204020204" pitchFamily="34" charset="-122"/>
                <a:cs typeface="宋体" panose="02010600030101010101" pitchFamily="2" charset="-122"/>
              </a:rPr>
              <a:t>】</a:t>
            </a:r>
            <a:r>
              <a:rPr lang="en-US" altLang="zh-CN" sz="2400" b="1" dirty="0">
                <a:solidFill>
                  <a:srgbClr val="FFC000"/>
                </a:solidFill>
                <a:latin typeface="微软雅黑" panose="020B0503020204020204" pitchFamily="34" charset="-122"/>
                <a:ea typeface="微软雅黑" panose="020B0503020204020204" pitchFamily="34" charset="-122"/>
                <a:cs typeface="宋体" panose="02010600030101010101" pitchFamily="2" charset="-122"/>
                <a:sym typeface="+mn-ea"/>
              </a:rPr>
              <a:t>《一般企业财务报表格式》</a:t>
            </a:r>
            <a:r>
              <a:rPr lang="zh-CN" altLang="en-US" sz="2400" b="1" dirty="0">
                <a:solidFill>
                  <a:srgbClr val="FFC000"/>
                </a:solidFill>
                <a:latin typeface="微软雅黑" panose="020B0503020204020204" pitchFamily="34" charset="-122"/>
                <a:ea typeface="微软雅黑" panose="020B0503020204020204" pitchFamily="34" charset="-122"/>
                <a:cs typeface="宋体" panose="02010600030101010101" pitchFamily="2" charset="-122"/>
              </a:rPr>
              <a:t>填报</a:t>
            </a:r>
          </a:p>
        </p:txBody>
      </p:sp>
      <p:sp>
        <p:nvSpPr>
          <p:cNvPr id="17" name="文本框 16"/>
          <p:cNvSpPr txBox="1"/>
          <p:nvPr/>
        </p:nvSpPr>
        <p:spPr>
          <a:xfrm>
            <a:off x="-56515" y="3558540"/>
            <a:ext cx="12113895" cy="2861310"/>
          </a:xfrm>
          <a:prstGeom prst="rect">
            <a:avLst/>
          </a:prstGeom>
          <a:solidFill>
            <a:schemeClr val="accent2">
              <a:lumMod val="20000"/>
              <a:lumOff val="80000"/>
            </a:schemeClr>
          </a:solidFill>
          <a:ln>
            <a:no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2000" b="1" noProof="0" dirty="0">
                <a:ln>
                  <a:noFill/>
                </a:ln>
                <a:solidFill>
                  <a:srgbClr val="C00000"/>
                </a:solidFill>
                <a:effectLst/>
                <a:uLnTx/>
                <a:uFillTx/>
                <a:latin typeface="Arial" panose="020B0604020202020204" pitchFamily="34" charset="0"/>
                <a:ea typeface="微软雅黑" panose="020B0503020204020204" pitchFamily="34" charset="-122"/>
                <a:sym typeface="Wingdings" panose="05000000000000000000" charset="0"/>
              </a:rPr>
              <a:t></a:t>
            </a:r>
            <a:r>
              <a:rPr lang="zh-CN" altLang="en-US" sz="2000" b="1">
                <a:ln>
                  <a:noFill/>
                </a:ln>
                <a:solidFill>
                  <a:srgbClr val="181717"/>
                </a:solidFill>
                <a:effectLst/>
                <a:uLnTx/>
                <a:uFillTx/>
                <a:sym typeface="+mn-ea"/>
              </a:rPr>
              <a:t>为了与财政部《关于修订印发2019年度一般企业财务报表格式的通知》（财会〔2019〕6号）保持一致，</a:t>
            </a:r>
            <a:r>
              <a:rPr lang="zh-CN" altLang="en-US" sz="2000" b="1">
                <a:ln>
                  <a:noFill/>
                </a:ln>
                <a:solidFill>
                  <a:srgbClr val="C00000"/>
                </a:solidFill>
                <a:effectLst/>
                <a:uLnTx/>
                <a:uFillTx/>
                <a:sym typeface="+mn-ea"/>
              </a:rPr>
              <a:t>“管理费用”不包含“研发费用”</a:t>
            </a:r>
            <a:r>
              <a:rPr lang="zh-CN" altLang="en-US" sz="2000" b="1">
                <a:ln>
                  <a:noFill/>
                </a:ln>
                <a:solidFill>
                  <a:srgbClr val="181717"/>
                </a:solidFill>
                <a:effectLst/>
                <a:uLnTx/>
                <a:uFillTx/>
                <a:sym typeface="+mn-ea"/>
              </a:rPr>
              <a:t>。</a:t>
            </a:r>
            <a:endParaRPr lang="zh-CN" altLang="en-US" sz="2000" b="1" noProof="0" dirty="0">
              <a:ln>
                <a:noFill/>
              </a:ln>
              <a:solidFill>
                <a:srgbClr val="C00000"/>
              </a:solidFill>
              <a:effectLst/>
              <a:uLnTx/>
              <a:uFillTx/>
              <a:latin typeface="Arial" panose="020B0604020202020204" pitchFamily="34" charset="0"/>
              <a:ea typeface="微软雅黑" panose="020B0503020204020204" pitchFamily="34" charset="-122"/>
              <a:sym typeface="Wingdings" panose="05000000000000000000" charset="0"/>
            </a:endParaRPr>
          </a:p>
          <a:p>
            <a:pPr marL="0" marR="0" lvl="0" indent="0" algn="l" defTabSz="914400" rtl="0" eaLnBrk="1" fontAlgn="auto" latinLnBrk="0" hangingPunct="1">
              <a:lnSpc>
                <a:spcPct val="100000"/>
              </a:lnSpc>
              <a:spcBef>
                <a:spcPts val="0"/>
              </a:spcBef>
              <a:spcAft>
                <a:spcPts val="0"/>
              </a:spcAft>
              <a:buClrTx/>
              <a:buSzTx/>
              <a:buFontTx/>
              <a:buNone/>
              <a:defRPr/>
            </a:pPr>
            <a:r>
              <a:rPr lang="zh-CN" altLang="en-US" sz="2000" b="1" noProof="0" dirty="0">
                <a:ln>
                  <a:noFill/>
                </a:ln>
                <a:solidFill>
                  <a:srgbClr val="C00000"/>
                </a:solidFill>
                <a:effectLst/>
                <a:uLnTx/>
                <a:uFillTx/>
                <a:sym typeface="Wingdings" panose="05000000000000000000" charset="0"/>
              </a:rPr>
              <a:t></a:t>
            </a:r>
            <a:r>
              <a:rPr lang="zh-CN" altLang="en-US" sz="2000" b="1" noProof="0" dirty="0">
                <a:ln>
                  <a:noFill/>
                </a:ln>
                <a:solidFill>
                  <a:srgbClr val="C00000"/>
                </a:solidFill>
                <a:effectLst/>
                <a:uLnTx/>
                <a:uFillTx/>
                <a:latin typeface="Arial" panose="020B0604020202020204" pitchFamily="34" charset="0"/>
                <a:ea typeface="微软雅黑" panose="020B0503020204020204" pitchFamily="34" charset="-122"/>
                <a:sym typeface="Wingdings" panose="05000000000000000000" charset="0"/>
              </a:rPr>
              <a:t>填报方法：</a:t>
            </a:r>
          </a:p>
          <a:p>
            <a:pPr marL="342900" marR="0" lvl="0" indent="-342900" algn="l" defTabSz="914400" rtl="0" eaLnBrk="1" fontAlgn="auto" latinLnBrk="0" hangingPunct="1">
              <a:lnSpc>
                <a:spcPct val="100000"/>
              </a:lnSpc>
              <a:spcBef>
                <a:spcPts val="0"/>
              </a:spcBef>
              <a:spcAft>
                <a:spcPts val="0"/>
              </a:spcAft>
              <a:buClrTx/>
              <a:buSzTx/>
              <a:buFont typeface="Wingdings" panose="05000000000000000000" charset="0"/>
              <a:buChar char="l"/>
              <a:defRPr/>
            </a:pPr>
            <a:r>
              <a:rPr lang="zh-CN" altLang="en-US" sz="2000" b="1">
                <a:ln>
                  <a:noFill/>
                </a:ln>
                <a:solidFill>
                  <a:srgbClr val="181717"/>
                </a:solidFill>
                <a:effectLst/>
                <a:uLnTx/>
                <a:uFillTx/>
                <a:sym typeface="+mn-ea"/>
              </a:rPr>
              <a:t>执行《企业会计准则》的企业，根据</a:t>
            </a:r>
            <a:r>
              <a:rPr lang="zh-CN" altLang="en-US" sz="2000" b="1">
                <a:ln>
                  <a:noFill/>
                </a:ln>
                <a:solidFill>
                  <a:srgbClr val="C00000"/>
                </a:solidFill>
                <a:effectLst/>
                <a:uLnTx/>
                <a:uFillTx/>
                <a:sym typeface="+mn-ea"/>
              </a:rPr>
              <a:t>会计“利润表”中“管理费用”项目的本年累计数</a:t>
            </a:r>
            <a:r>
              <a:rPr lang="zh-CN" altLang="en-US" sz="2000" b="1">
                <a:ln>
                  <a:noFill/>
                </a:ln>
                <a:solidFill>
                  <a:srgbClr val="181717"/>
                </a:solidFill>
                <a:effectLst/>
                <a:uLnTx/>
                <a:uFillTx/>
                <a:sym typeface="+mn-ea"/>
              </a:rPr>
              <a:t>填报。</a:t>
            </a:r>
          </a:p>
          <a:p>
            <a:pPr marL="342900" marR="0" lvl="0" indent="-342900" algn="l" defTabSz="914400" rtl="0" eaLnBrk="1" fontAlgn="auto" latinLnBrk="0" hangingPunct="1">
              <a:lnSpc>
                <a:spcPct val="100000"/>
              </a:lnSpc>
              <a:spcBef>
                <a:spcPts val="0"/>
              </a:spcBef>
              <a:spcAft>
                <a:spcPts val="0"/>
              </a:spcAft>
              <a:buClrTx/>
              <a:buSzTx/>
              <a:buFont typeface="Wingdings" panose="05000000000000000000" charset="0"/>
              <a:buChar char="l"/>
              <a:defRPr/>
            </a:pPr>
            <a:r>
              <a:rPr lang="zh-CN" altLang="en-US" sz="2000" b="1">
                <a:ln>
                  <a:noFill/>
                </a:ln>
                <a:solidFill>
                  <a:srgbClr val="181717"/>
                </a:solidFill>
                <a:effectLst/>
                <a:uLnTx/>
                <a:uFillTx/>
                <a:sym typeface="+mn-ea"/>
              </a:rPr>
              <a:t>执行《小企业会计准则》的企业，应将</a:t>
            </a:r>
            <a:r>
              <a:rPr lang="zh-CN" altLang="en-US" sz="2000" b="1">
                <a:ln>
                  <a:noFill/>
                </a:ln>
                <a:solidFill>
                  <a:srgbClr val="C00000"/>
                </a:solidFill>
                <a:effectLst/>
                <a:uLnTx/>
                <a:uFillTx/>
                <a:sym typeface="+mn-ea"/>
              </a:rPr>
              <a:t>会计“利润表”中“管理费用”项目本年累计数减“研究费用”项目本年累计数</a:t>
            </a:r>
            <a:r>
              <a:rPr lang="zh-CN" altLang="en-US" sz="2000" b="1">
                <a:ln>
                  <a:noFill/>
                </a:ln>
                <a:solidFill>
                  <a:srgbClr val="181717"/>
                </a:solidFill>
                <a:effectLst/>
                <a:uLnTx/>
                <a:uFillTx/>
                <a:sym typeface="+mn-ea"/>
              </a:rPr>
              <a:t>后填报。</a:t>
            </a:r>
          </a:p>
          <a:p>
            <a:pPr marL="342900" marR="0" lvl="0" indent="-342900" algn="l" defTabSz="914400" rtl="0" eaLnBrk="1" fontAlgn="auto" latinLnBrk="0" hangingPunct="1">
              <a:lnSpc>
                <a:spcPct val="100000"/>
              </a:lnSpc>
              <a:spcBef>
                <a:spcPts val="0"/>
              </a:spcBef>
              <a:spcAft>
                <a:spcPts val="0"/>
              </a:spcAft>
              <a:buClrTx/>
              <a:buSzTx/>
              <a:buFont typeface="Wingdings" panose="05000000000000000000" charset="0"/>
              <a:buChar char="l"/>
              <a:defRPr/>
            </a:pPr>
            <a:r>
              <a:rPr lang="zh-CN" altLang="en-US" sz="2000" b="1">
                <a:ln>
                  <a:noFill/>
                </a:ln>
                <a:solidFill>
                  <a:srgbClr val="181717"/>
                </a:solidFill>
                <a:effectLst/>
                <a:uLnTx/>
                <a:uFillTx/>
                <a:sym typeface="+mn-ea"/>
              </a:rPr>
              <a:t>执行《企业会计制度》的企业以及未执行财政部《关于修订印发2019年度一般企业财务报表格式的通知》（财会〔2019〕6号）的企业，</a:t>
            </a:r>
            <a:r>
              <a:rPr lang="zh-CN" altLang="en-US" sz="2000" b="1">
                <a:ln>
                  <a:noFill/>
                </a:ln>
                <a:solidFill>
                  <a:srgbClr val="C00000"/>
                </a:solidFill>
                <a:effectLst/>
                <a:uLnTx/>
                <a:uFillTx/>
                <a:sym typeface="+mn-ea"/>
              </a:rPr>
              <a:t>在会计“利润表”中“管理费用”项目的本年累计数的基础上，根据会计“管理费用”科目下的“研究费用”相关明细科目，将“研发费用”剔除后</a:t>
            </a:r>
            <a:r>
              <a:rPr lang="zh-CN" altLang="en-US" sz="2000" b="1">
                <a:ln>
                  <a:noFill/>
                </a:ln>
                <a:solidFill>
                  <a:srgbClr val="181717"/>
                </a:solidFill>
                <a:effectLst/>
                <a:uLnTx/>
                <a:uFillTx/>
                <a:sym typeface="+mn-ea"/>
              </a:rPr>
              <a:t>填报。</a:t>
            </a:r>
          </a:p>
        </p:txBody>
      </p:sp>
      <p:sp>
        <p:nvSpPr>
          <p:cNvPr id="28" name="文本框 27"/>
          <p:cNvSpPr txBox="1"/>
          <p:nvPr/>
        </p:nvSpPr>
        <p:spPr>
          <a:xfrm>
            <a:off x="4655820" y="121920"/>
            <a:ext cx="5514975" cy="521970"/>
          </a:xfrm>
          <a:prstGeom prst="rect">
            <a:avLst/>
          </a:prstGeom>
          <a:noFill/>
        </p:spPr>
        <p:txBody>
          <a:bodyPr wrap="square" rtlCol="0">
            <a:spAutoFit/>
          </a:bodyPr>
          <a:lstStyle/>
          <a:p>
            <a:pPr algn="ctr"/>
            <a:r>
              <a:rPr lang="zh-CN" sz="2800" b="1" dirty="0">
                <a:solidFill>
                  <a:srgbClr val="4B649F"/>
                </a:solidFill>
              </a:rPr>
              <a:t>费用指标（</a:t>
            </a:r>
            <a:r>
              <a:rPr lang="en-US" altLang="zh-CN" sz="2800" b="1" dirty="0">
                <a:solidFill>
                  <a:srgbClr val="4B649F"/>
                </a:solidFill>
              </a:rPr>
              <a:t>6</a:t>
            </a:r>
            <a:r>
              <a:rPr lang="zh-CN" sz="2800" b="1" dirty="0">
                <a:solidFill>
                  <a:srgbClr val="4B649F"/>
                </a:solidFill>
              </a:rPr>
              <a:t>个）</a:t>
            </a:r>
          </a:p>
        </p:txBody>
      </p:sp>
      <p:sp>
        <p:nvSpPr>
          <p:cNvPr id="6" name="灯片编号占位符 5"/>
          <p:cNvSpPr>
            <a:spLocks noGrp="1"/>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t>54</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9" name="图片 17"/>
          <p:cNvPicPr>
            <a:picLocks noChangeAspect="1"/>
          </p:cNvPicPr>
          <p:nvPr/>
        </p:nvPicPr>
        <p:blipFill>
          <a:blip r:embed="rId3"/>
          <a:stretch>
            <a:fillRect/>
          </a:stretch>
        </p:blipFill>
        <p:spPr>
          <a:xfrm>
            <a:off x="8610600" y="0"/>
            <a:ext cx="3581400" cy="1006475"/>
          </a:xfrm>
          <a:prstGeom prst="rect">
            <a:avLst/>
          </a:prstGeom>
          <a:noFill/>
          <a:ln w="9525">
            <a:noFill/>
          </a:ln>
        </p:spPr>
      </p:pic>
      <p:sp>
        <p:nvSpPr>
          <p:cNvPr id="25" name="矩形 24"/>
          <p:cNvSpPr/>
          <p:nvPr/>
        </p:nvSpPr>
        <p:spPr>
          <a:xfrm>
            <a:off x="-27940" y="6597650"/>
            <a:ext cx="12192000" cy="133350"/>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pic>
        <p:nvPicPr>
          <p:cNvPr id="7" name="图片 6" descr="五经普LOGO透明底（长）"/>
          <p:cNvPicPr>
            <a:picLocks noChangeAspect="1"/>
          </p:cNvPicPr>
          <p:nvPr/>
        </p:nvPicPr>
        <p:blipFill>
          <a:blip r:embed="rId4" cstate="print"/>
          <a:srcRect r="77058"/>
          <a:stretch>
            <a:fillRect/>
          </a:stretch>
        </p:blipFill>
        <p:spPr>
          <a:xfrm>
            <a:off x="-76200" y="-225425"/>
            <a:ext cx="847725" cy="1155065"/>
          </a:xfrm>
          <a:prstGeom prst="rect">
            <a:avLst/>
          </a:prstGeom>
        </p:spPr>
      </p:pic>
      <p:cxnSp>
        <p:nvCxnSpPr>
          <p:cNvPr id="8" name="直接连接符 7"/>
          <p:cNvCxnSpPr/>
          <p:nvPr/>
        </p:nvCxnSpPr>
        <p:spPr>
          <a:xfrm>
            <a:off x="0" y="696913"/>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sp>
        <p:nvSpPr>
          <p:cNvPr id="4" name="圆角矩形 144"/>
          <p:cNvSpPr/>
          <p:nvPr/>
        </p:nvSpPr>
        <p:spPr>
          <a:xfrm>
            <a:off x="-28575" y="811530"/>
            <a:ext cx="12192635" cy="474345"/>
          </a:xfrm>
          <a:prstGeom prst="roundRect">
            <a:avLst/>
          </a:prstGeom>
          <a:solidFill>
            <a:srgbClr val="256BB0"/>
          </a:solidFill>
          <a:ln>
            <a:noFill/>
          </a:ln>
        </p:spPr>
        <p:style>
          <a:lnRef idx="2">
            <a:srgbClr val="256BB0">
              <a:shade val="50000"/>
            </a:srgbClr>
          </a:lnRef>
          <a:fillRef idx="1">
            <a:srgbClr val="256BB0"/>
          </a:fillRef>
          <a:effectRef idx="0">
            <a:srgbClr val="256BB0"/>
          </a:effectRef>
          <a:fontRef idx="minor">
            <a:sysClr val="window" lastClr="FFFFFF"/>
          </a:fontRef>
        </p:style>
        <p:txBody>
          <a:bodyPr rtlCol="0" anchor="ctr"/>
          <a:lstStyle/>
          <a:p>
            <a:pPr algn="l"/>
            <a:r>
              <a:rPr lang="en-US" sz="2400" b="1" dirty="0">
                <a:solidFill>
                  <a:sysClr val="window" lastClr="FFFFFF"/>
                </a:solidFill>
                <a:latin typeface="微软雅黑" panose="020B0503020204020204" pitchFamily="34" charset="-122"/>
                <a:ea typeface="微软雅黑" panose="020B0503020204020204" pitchFamily="34" charset="-122"/>
                <a:cs typeface="宋体" panose="02010600030101010101" pitchFamily="2" charset="-122"/>
              </a:rPr>
              <a:t>5.</a:t>
            </a:r>
            <a:r>
              <a:rPr sz="2400" b="1" dirty="0">
                <a:solidFill>
                  <a:sysClr val="window" lastClr="FFFFFF"/>
                </a:solidFill>
                <a:latin typeface="微软雅黑" panose="020B0503020204020204" pitchFamily="34" charset="-122"/>
                <a:ea typeface="微软雅黑" panose="020B0503020204020204" pitchFamily="34" charset="-122"/>
                <a:cs typeface="宋体" panose="02010600030101010101" pitchFamily="2" charset="-122"/>
              </a:rPr>
              <a:t>研发费用*</a:t>
            </a:r>
            <a:r>
              <a:rPr lang="en-US" altLang="zh-CN" sz="2400" b="1" dirty="0">
                <a:solidFill>
                  <a:sysClr val="window" lastClr="FFFFFF"/>
                </a:solidFill>
                <a:latin typeface="微软雅黑" panose="020B0503020204020204" pitchFamily="34" charset="-122"/>
                <a:ea typeface="微软雅黑" panose="020B0503020204020204" pitchFamily="34" charset="-122"/>
                <a:cs typeface="宋体" panose="02010600030101010101" pitchFamily="2" charset="-122"/>
              </a:rPr>
              <a:t>【611-4</a:t>
            </a:r>
            <a:r>
              <a:rPr lang="zh-CN" altLang="en-US" sz="2400" b="1" dirty="0">
                <a:solidFill>
                  <a:sysClr val="window" lastClr="FFFFFF"/>
                </a:solidFill>
                <a:latin typeface="微软雅黑" panose="020B0503020204020204" pitchFamily="34" charset="-122"/>
                <a:ea typeface="微软雅黑" panose="020B0503020204020204" pitchFamily="34" charset="-122"/>
                <a:cs typeface="宋体" panose="02010600030101010101" pitchFamily="2" charset="-122"/>
                <a:sym typeface="思源黑体 CN Light" charset="0"/>
              </a:rPr>
              <a:t>表</a:t>
            </a:r>
            <a:r>
              <a:rPr lang="en-US" altLang="zh-CN" sz="2400" b="1" dirty="0">
                <a:solidFill>
                  <a:sysClr val="window" lastClr="FFFFFF"/>
                </a:solidFill>
                <a:latin typeface="微软雅黑" panose="020B0503020204020204" pitchFamily="34" charset="-122"/>
                <a:ea typeface="微软雅黑" panose="020B0503020204020204" pitchFamily="34" charset="-122"/>
                <a:cs typeface="宋体" panose="02010600030101010101" pitchFamily="2" charset="-122"/>
                <a:sym typeface="思源黑体 CN Light" charset="0"/>
              </a:rPr>
              <a:t>34</a:t>
            </a:r>
            <a:r>
              <a:rPr lang="en-US" altLang="zh-CN" sz="2400" b="1" dirty="0">
                <a:solidFill>
                  <a:sysClr val="window" lastClr="FFFFFF"/>
                </a:solidFill>
                <a:latin typeface="微软雅黑" panose="020B0503020204020204" pitchFamily="34" charset="-122"/>
                <a:ea typeface="微软雅黑" panose="020B0503020204020204" pitchFamily="34" charset="-122"/>
                <a:cs typeface="宋体" panose="02010600030101010101" pitchFamily="2" charset="-122"/>
              </a:rPr>
              <a:t>】</a:t>
            </a:r>
            <a:r>
              <a:rPr lang="en-US" altLang="zh-CN" sz="2400" b="1" dirty="0">
                <a:solidFill>
                  <a:srgbClr val="FFC000"/>
                </a:solidFill>
                <a:latin typeface="微软雅黑" panose="020B0503020204020204" pitchFamily="34" charset="-122"/>
                <a:ea typeface="微软雅黑" panose="020B0503020204020204" pitchFamily="34" charset="-122"/>
                <a:cs typeface="宋体" panose="02010600030101010101" pitchFamily="2" charset="-122"/>
                <a:sym typeface="+mn-ea"/>
              </a:rPr>
              <a:t>《一般企业财务报表格式》</a:t>
            </a:r>
            <a:r>
              <a:rPr lang="zh-CN" altLang="en-US" sz="2400" b="1" dirty="0">
                <a:solidFill>
                  <a:srgbClr val="FFC000"/>
                </a:solidFill>
                <a:latin typeface="微软雅黑" panose="020B0503020204020204" pitchFamily="34" charset="-122"/>
                <a:ea typeface="微软雅黑" panose="020B0503020204020204" pitchFamily="34" charset="-122"/>
                <a:cs typeface="宋体" panose="02010600030101010101" pitchFamily="2" charset="-122"/>
                <a:sym typeface="+mn-ea"/>
              </a:rPr>
              <a:t>填报</a:t>
            </a:r>
            <a:endParaRPr lang="zh-CN" altLang="en-US" sz="2400" b="1" dirty="0">
              <a:solidFill>
                <a:sysClr val="window" lastClr="FFFFFF"/>
              </a:solidFill>
              <a:latin typeface="微软雅黑" panose="020B0503020204020204" pitchFamily="34" charset="-122"/>
              <a:ea typeface="微软雅黑" panose="020B0503020204020204" pitchFamily="34" charset="-122"/>
              <a:cs typeface="宋体" panose="02010600030101010101" pitchFamily="2" charset="-122"/>
            </a:endParaRPr>
          </a:p>
        </p:txBody>
      </p:sp>
      <p:sp>
        <p:nvSpPr>
          <p:cNvPr id="5" name="文本框 4"/>
          <p:cNvSpPr txBox="1"/>
          <p:nvPr/>
        </p:nvSpPr>
        <p:spPr>
          <a:xfrm>
            <a:off x="29210" y="1287145"/>
            <a:ext cx="12066270" cy="2553335"/>
          </a:xfrm>
          <a:prstGeom prst="rect">
            <a:avLst/>
          </a:prstGeom>
          <a:solidFill>
            <a:schemeClr val="accent2">
              <a:lumMod val="20000"/>
              <a:lumOff val="80000"/>
            </a:schemeClr>
          </a:solidFill>
          <a:ln>
            <a:no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2000" b="1" noProof="0" dirty="0">
                <a:ln>
                  <a:noFill/>
                </a:ln>
                <a:solidFill>
                  <a:srgbClr val="C00000"/>
                </a:solidFill>
                <a:effectLst/>
                <a:uLnTx/>
                <a:uFillTx/>
                <a:sym typeface="Wingdings" panose="05000000000000000000" charset="0"/>
              </a:rPr>
              <a:t></a:t>
            </a:r>
            <a:r>
              <a:rPr lang="zh-CN" altLang="en-US" sz="2000" b="1" noProof="0" dirty="0">
                <a:ln>
                  <a:noFill/>
                </a:ln>
                <a:solidFill>
                  <a:schemeClr val="tx1"/>
                </a:solidFill>
                <a:effectLst/>
                <a:uLnTx/>
                <a:uFillTx/>
                <a:latin typeface="Arial" panose="020B0604020202020204" pitchFamily="34" charset="0"/>
                <a:ea typeface="微软雅黑" panose="020B0503020204020204" pitchFamily="34" charset="-122"/>
                <a:sym typeface="Wingdings" panose="05000000000000000000" charset="0"/>
              </a:rPr>
              <a:t>指企业在新知识、新技术、新产品、新工艺等的研究与开发过程中发生的费用化支出，以及计入“管理费用”会计科目的企业自行开发无形资产的摊销。</a:t>
            </a:r>
            <a:endParaRPr lang="zh-CN" altLang="en-US" sz="2000" b="1" noProof="0" dirty="0">
              <a:ln>
                <a:noFill/>
              </a:ln>
              <a:solidFill>
                <a:srgbClr val="C00000"/>
              </a:solidFill>
              <a:effectLst/>
              <a:uLnTx/>
              <a:uFillTx/>
              <a:latin typeface="Arial" panose="020B0604020202020204" pitchFamily="34" charset="0"/>
              <a:ea typeface="微软雅黑" panose="020B0503020204020204" pitchFamily="34" charset="-122"/>
              <a:sym typeface="Wingdings" panose="05000000000000000000" charset="0"/>
            </a:endParaRPr>
          </a:p>
          <a:p>
            <a:pPr marL="0" marR="0" lvl="0" indent="0" algn="l" defTabSz="914400" rtl="0" eaLnBrk="1" fontAlgn="auto" latinLnBrk="0" hangingPunct="1">
              <a:lnSpc>
                <a:spcPct val="100000"/>
              </a:lnSpc>
              <a:spcBef>
                <a:spcPts val="0"/>
              </a:spcBef>
              <a:spcAft>
                <a:spcPts val="0"/>
              </a:spcAft>
              <a:buClrTx/>
              <a:buSzTx/>
              <a:buFontTx/>
              <a:buNone/>
              <a:defRPr/>
            </a:pPr>
            <a:r>
              <a:rPr lang="zh-CN" altLang="en-US" sz="2000" b="1" noProof="0" dirty="0">
                <a:ln>
                  <a:noFill/>
                </a:ln>
                <a:solidFill>
                  <a:srgbClr val="C00000"/>
                </a:solidFill>
                <a:effectLst/>
                <a:uLnTx/>
                <a:uFillTx/>
                <a:latin typeface="Arial" panose="020B0604020202020204" pitchFamily="34" charset="0"/>
                <a:ea typeface="微软雅黑" panose="020B0503020204020204" pitchFamily="34" charset="-122"/>
                <a:sym typeface="Wingdings" panose="05000000000000000000" charset="0"/>
              </a:rPr>
              <a:t>填报方法：</a:t>
            </a:r>
          </a:p>
          <a:p>
            <a:pPr marL="342900" marR="0" lvl="0" indent="-342900" algn="l" defTabSz="914400" rtl="0" eaLnBrk="1" fontAlgn="auto" latinLnBrk="0" hangingPunct="1">
              <a:lnSpc>
                <a:spcPct val="100000"/>
              </a:lnSpc>
              <a:spcBef>
                <a:spcPts val="0"/>
              </a:spcBef>
              <a:spcAft>
                <a:spcPts val="0"/>
              </a:spcAft>
              <a:buClrTx/>
              <a:buSzTx/>
              <a:buFont typeface="Wingdings" panose="05000000000000000000" charset="0"/>
              <a:buChar char="l"/>
              <a:defRPr/>
            </a:pPr>
            <a:r>
              <a:rPr lang="zh-CN" altLang="en-US" sz="2000" b="1">
                <a:ln>
                  <a:noFill/>
                </a:ln>
                <a:solidFill>
                  <a:srgbClr val="181717"/>
                </a:solidFill>
                <a:effectLst/>
                <a:uLnTx/>
                <a:uFillTx/>
                <a:sym typeface="+mn-ea"/>
              </a:rPr>
              <a:t>执行《企业会计准则》的企业，根据会计“利润表”中“研发费用”项目的本年累计数填报。</a:t>
            </a:r>
          </a:p>
          <a:p>
            <a:pPr marL="342900" marR="0" lvl="0" indent="-342900" algn="l" defTabSz="914400" rtl="0" eaLnBrk="1" fontAlgn="auto" latinLnBrk="0" hangingPunct="1">
              <a:lnSpc>
                <a:spcPct val="100000"/>
              </a:lnSpc>
              <a:spcBef>
                <a:spcPts val="0"/>
              </a:spcBef>
              <a:spcAft>
                <a:spcPts val="0"/>
              </a:spcAft>
              <a:buClrTx/>
              <a:buSzTx/>
              <a:buFont typeface="Wingdings" panose="05000000000000000000" charset="0"/>
              <a:buChar char="l"/>
              <a:defRPr/>
            </a:pPr>
            <a:r>
              <a:rPr lang="zh-CN" altLang="en-US" sz="2000" b="1">
                <a:ln>
                  <a:noFill/>
                </a:ln>
                <a:solidFill>
                  <a:srgbClr val="181717"/>
                </a:solidFill>
                <a:effectLst/>
                <a:uLnTx/>
                <a:uFillTx/>
                <a:sym typeface="+mn-ea"/>
              </a:rPr>
              <a:t>执行《小企业会计准则》的企业，根据会计“利润表”中“研究费用”项目的本年累计数填报。</a:t>
            </a:r>
          </a:p>
          <a:p>
            <a:pPr marL="342900" marR="0" lvl="0" indent="-342900" algn="l" defTabSz="914400" rtl="0" eaLnBrk="1" fontAlgn="auto" latinLnBrk="0" hangingPunct="1">
              <a:lnSpc>
                <a:spcPct val="100000"/>
              </a:lnSpc>
              <a:spcBef>
                <a:spcPts val="0"/>
              </a:spcBef>
              <a:spcAft>
                <a:spcPts val="0"/>
              </a:spcAft>
              <a:buClrTx/>
              <a:buSzTx/>
              <a:buFont typeface="Wingdings" panose="05000000000000000000" charset="0"/>
              <a:buChar char="l"/>
              <a:defRPr/>
            </a:pPr>
            <a:r>
              <a:rPr lang="zh-CN" altLang="en-US" sz="2000" b="1">
                <a:ln>
                  <a:noFill/>
                </a:ln>
                <a:solidFill>
                  <a:srgbClr val="181717"/>
                </a:solidFill>
                <a:effectLst/>
                <a:uLnTx/>
                <a:uFillTx/>
                <a:sym typeface="+mn-ea"/>
              </a:rPr>
              <a:t>执行《企业会计制度》的企业以及会计“利润表”未列示“研发费用”或“研究费用”的企业，</a:t>
            </a:r>
            <a:r>
              <a:rPr lang="zh-CN" altLang="en-US" sz="2000" b="1">
                <a:ln>
                  <a:noFill/>
                </a:ln>
                <a:solidFill>
                  <a:srgbClr val="C00000"/>
                </a:solidFill>
                <a:effectLst/>
                <a:uLnTx/>
                <a:uFillTx/>
                <a:sym typeface="+mn-ea"/>
              </a:rPr>
              <a:t>根据会计“管理费用”科目下“研究费用”明细科目的本期发生额，以及“管理费用”科目下“无形资产摊销”明细科目的本期发生额分析填报。</a:t>
            </a:r>
          </a:p>
        </p:txBody>
      </p:sp>
      <p:sp>
        <p:nvSpPr>
          <p:cNvPr id="16" name="圆角矩形 144"/>
          <p:cNvSpPr/>
          <p:nvPr/>
        </p:nvSpPr>
        <p:spPr>
          <a:xfrm>
            <a:off x="11430" y="4293235"/>
            <a:ext cx="12133580" cy="474345"/>
          </a:xfrm>
          <a:prstGeom prst="roundRect">
            <a:avLst/>
          </a:prstGeom>
          <a:solidFill>
            <a:srgbClr val="256BB0"/>
          </a:solidFill>
          <a:ln>
            <a:noFill/>
          </a:ln>
        </p:spPr>
        <p:style>
          <a:lnRef idx="2">
            <a:srgbClr val="256BB0">
              <a:shade val="50000"/>
            </a:srgbClr>
          </a:lnRef>
          <a:fillRef idx="1">
            <a:srgbClr val="256BB0"/>
          </a:fillRef>
          <a:effectRef idx="0">
            <a:srgbClr val="256BB0"/>
          </a:effectRef>
          <a:fontRef idx="minor">
            <a:sysClr val="window" lastClr="FFFFFF"/>
          </a:fontRef>
        </p:style>
        <p:txBody>
          <a:bodyPr rtlCol="0" anchor="ctr"/>
          <a:lstStyle/>
          <a:p>
            <a:pPr algn="l"/>
            <a:r>
              <a:rPr lang="en-US" sz="2400" b="1" dirty="0">
                <a:solidFill>
                  <a:sysClr val="window" lastClr="FFFFFF"/>
                </a:solidFill>
                <a:latin typeface="微软雅黑" panose="020B0503020204020204" pitchFamily="34" charset="-122"/>
                <a:ea typeface="微软雅黑" panose="020B0503020204020204" pitchFamily="34" charset="-122"/>
                <a:cs typeface="宋体" panose="02010600030101010101" pitchFamily="2" charset="-122"/>
              </a:rPr>
              <a:t>6.</a:t>
            </a:r>
            <a:r>
              <a:rPr sz="2400" b="1" dirty="0">
                <a:latin typeface="微软雅黑" panose="020B0503020204020204" pitchFamily="34" charset="-122"/>
                <a:ea typeface="微软雅黑" panose="020B0503020204020204" pitchFamily="34" charset="-122"/>
                <a:cs typeface="宋体" panose="02010600030101010101" pitchFamily="2" charset="-122"/>
              </a:rPr>
              <a:t>财务费用*</a:t>
            </a:r>
            <a:r>
              <a:rPr lang="en-US" altLang="zh-CN" sz="2400" b="1" dirty="0">
                <a:solidFill>
                  <a:sysClr val="window" lastClr="FFFFFF"/>
                </a:solidFill>
                <a:latin typeface="微软雅黑" panose="020B0503020204020204" pitchFamily="34" charset="-122"/>
                <a:ea typeface="微软雅黑" panose="020B0503020204020204" pitchFamily="34" charset="-122"/>
                <a:cs typeface="宋体" panose="02010600030101010101" pitchFamily="2" charset="-122"/>
              </a:rPr>
              <a:t>【</a:t>
            </a:r>
            <a:r>
              <a:rPr sz="2400" b="1" dirty="0">
                <a:solidFill>
                  <a:sysClr val="window" lastClr="FFFFFF"/>
                </a:solidFill>
                <a:latin typeface="微软雅黑" panose="020B0503020204020204" pitchFamily="34" charset="-122"/>
                <a:ea typeface="微软雅黑" panose="020B0503020204020204" pitchFamily="34" charset="-122"/>
                <a:cs typeface="宋体" panose="02010600030101010101" pitchFamily="2" charset="-122"/>
              </a:rPr>
              <a:t>611-4表</a:t>
            </a:r>
            <a:r>
              <a:rPr lang="en-US" sz="2400" b="1" dirty="0">
                <a:solidFill>
                  <a:sysClr val="window" lastClr="FFFFFF"/>
                </a:solidFill>
                <a:latin typeface="微软雅黑" panose="020B0503020204020204" pitchFamily="34" charset="-122"/>
                <a:ea typeface="微软雅黑" panose="020B0503020204020204" pitchFamily="34" charset="-122"/>
                <a:cs typeface="宋体" panose="02010600030101010101" pitchFamily="2" charset="-122"/>
              </a:rPr>
              <a:t>35</a:t>
            </a:r>
            <a:r>
              <a:rPr lang="en-US" altLang="zh-CN" sz="2400" b="1" dirty="0">
                <a:solidFill>
                  <a:sysClr val="window" lastClr="FFFFFF"/>
                </a:solidFill>
                <a:latin typeface="微软雅黑" panose="020B0503020204020204" pitchFamily="34" charset="-122"/>
                <a:ea typeface="微软雅黑" panose="020B0503020204020204" pitchFamily="34" charset="-122"/>
                <a:cs typeface="宋体" panose="02010600030101010101" pitchFamily="2" charset="-122"/>
              </a:rPr>
              <a:t>】</a:t>
            </a:r>
            <a:r>
              <a:rPr lang="en-US" altLang="zh-CN" sz="2400" b="1" dirty="0">
                <a:solidFill>
                  <a:srgbClr val="FFC000"/>
                </a:solidFill>
                <a:latin typeface="微软雅黑" panose="020B0503020204020204" pitchFamily="34" charset="-122"/>
                <a:ea typeface="微软雅黑" panose="020B0503020204020204" pitchFamily="34" charset="-122"/>
                <a:cs typeface="宋体" panose="02010600030101010101" pitchFamily="2" charset="-122"/>
                <a:sym typeface="+mn-ea"/>
              </a:rPr>
              <a:t>《一般企业财务报表格式》</a:t>
            </a:r>
            <a:r>
              <a:rPr lang="zh-CN" altLang="en-US" sz="2400" b="1" dirty="0">
                <a:solidFill>
                  <a:srgbClr val="FFC000"/>
                </a:solidFill>
                <a:latin typeface="微软雅黑" panose="020B0503020204020204" pitchFamily="34" charset="-122"/>
                <a:ea typeface="微软雅黑" panose="020B0503020204020204" pitchFamily="34" charset="-122"/>
                <a:cs typeface="宋体" panose="02010600030101010101" pitchFamily="2" charset="-122"/>
              </a:rPr>
              <a:t>填报</a:t>
            </a:r>
          </a:p>
        </p:txBody>
      </p:sp>
      <p:sp>
        <p:nvSpPr>
          <p:cNvPr id="17" name="文本框 16"/>
          <p:cNvSpPr txBox="1"/>
          <p:nvPr/>
        </p:nvSpPr>
        <p:spPr>
          <a:xfrm>
            <a:off x="31115" y="4767580"/>
            <a:ext cx="12113895" cy="1322070"/>
          </a:xfrm>
          <a:prstGeom prst="rect">
            <a:avLst/>
          </a:prstGeom>
          <a:solidFill>
            <a:schemeClr val="accent2">
              <a:lumMod val="20000"/>
              <a:lumOff val="80000"/>
            </a:schemeClr>
          </a:solidFill>
          <a:ln>
            <a:no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2000" b="1" noProof="0" dirty="0">
                <a:ln>
                  <a:noFill/>
                </a:ln>
                <a:solidFill>
                  <a:srgbClr val="C00000"/>
                </a:solidFill>
                <a:effectLst/>
                <a:uLnTx/>
                <a:uFillTx/>
                <a:latin typeface="Arial" panose="020B0604020202020204" pitchFamily="34" charset="0"/>
                <a:ea typeface="微软雅黑" panose="020B0503020204020204" pitchFamily="34" charset="-122"/>
                <a:sym typeface="Wingdings" panose="05000000000000000000" charset="0"/>
              </a:rPr>
              <a:t></a:t>
            </a:r>
            <a:r>
              <a:rPr lang="zh-CN" altLang="en-US" sz="2000" b="1">
                <a:ln>
                  <a:noFill/>
                </a:ln>
                <a:effectLst/>
                <a:uLnTx/>
                <a:uFillTx/>
                <a:sym typeface="+mn-ea"/>
              </a:rPr>
              <a:t>指企业为筹集生产经营所需资金等而发生的筹资费用，包括企业生产经营期间发生的利息支出（减利息收入）、汇兑损失（减汇兑收益）以及相关的手续费等。</a:t>
            </a:r>
          </a:p>
          <a:p>
            <a:pPr marL="342900" marR="0" lvl="0" indent="-342900" algn="l" defTabSz="914400" rtl="0" eaLnBrk="1" fontAlgn="auto" latinLnBrk="0" hangingPunct="1">
              <a:lnSpc>
                <a:spcPct val="100000"/>
              </a:lnSpc>
              <a:spcBef>
                <a:spcPts val="0"/>
              </a:spcBef>
              <a:spcAft>
                <a:spcPts val="0"/>
              </a:spcAft>
              <a:buClrTx/>
              <a:buSzTx/>
              <a:buFont typeface="Wingdings" panose="05000000000000000000" charset="0"/>
              <a:buChar char="l"/>
              <a:defRPr/>
            </a:pPr>
            <a:r>
              <a:rPr lang="zh-CN" altLang="en-US" sz="2000" b="1">
                <a:ln>
                  <a:noFill/>
                </a:ln>
                <a:effectLst/>
                <a:uLnTx/>
                <a:uFillTx/>
                <a:sym typeface="+mn-ea"/>
              </a:rPr>
              <a:t>根据会计“利润表”中“财务费用”项目的本年累计数填报。</a:t>
            </a:r>
          </a:p>
          <a:p>
            <a:pPr marL="342900" marR="0" lvl="0" indent="-342900" algn="l" defTabSz="914400" rtl="0" eaLnBrk="1" fontAlgn="auto" latinLnBrk="0" hangingPunct="1">
              <a:lnSpc>
                <a:spcPct val="100000"/>
              </a:lnSpc>
              <a:spcBef>
                <a:spcPts val="0"/>
              </a:spcBef>
              <a:spcAft>
                <a:spcPts val="0"/>
              </a:spcAft>
              <a:buClrTx/>
              <a:buSzTx/>
              <a:buFont typeface="Wingdings" panose="05000000000000000000" charset="0"/>
              <a:buChar char="l"/>
              <a:defRPr/>
            </a:pPr>
            <a:r>
              <a:rPr lang="zh-CN" altLang="en-US" sz="2000" b="1">
                <a:ln>
                  <a:noFill/>
                </a:ln>
                <a:effectLst/>
                <a:uLnTx/>
                <a:uFillTx/>
                <a:sym typeface="+mn-ea"/>
              </a:rPr>
              <a:t>执行《金融业企业财务报表格式》的企业免填。</a:t>
            </a:r>
          </a:p>
        </p:txBody>
      </p:sp>
      <p:sp>
        <p:nvSpPr>
          <p:cNvPr id="28" name="文本框 27"/>
          <p:cNvSpPr txBox="1"/>
          <p:nvPr/>
        </p:nvSpPr>
        <p:spPr>
          <a:xfrm>
            <a:off x="4655820" y="121920"/>
            <a:ext cx="5514975" cy="521970"/>
          </a:xfrm>
          <a:prstGeom prst="rect">
            <a:avLst/>
          </a:prstGeom>
          <a:noFill/>
        </p:spPr>
        <p:txBody>
          <a:bodyPr wrap="square" rtlCol="0">
            <a:spAutoFit/>
          </a:bodyPr>
          <a:lstStyle/>
          <a:p>
            <a:pPr algn="ctr"/>
            <a:r>
              <a:rPr lang="zh-CN" sz="2800" b="1" dirty="0">
                <a:solidFill>
                  <a:srgbClr val="4B649F"/>
                </a:solidFill>
              </a:rPr>
              <a:t>费用指标（</a:t>
            </a:r>
            <a:r>
              <a:rPr lang="en-US" altLang="zh-CN" sz="2800" b="1" dirty="0">
                <a:solidFill>
                  <a:srgbClr val="4B649F"/>
                </a:solidFill>
              </a:rPr>
              <a:t>6</a:t>
            </a:r>
            <a:r>
              <a:rPr lang="zh-CN" sz="2800" b="1" dirty="0">
                <a:solidFill>
                  <a:srgbClr val="4B649F"/>
                </a:solidFill>
              </a:rPr>
              <a:t>个）</a:t>
            </a:r>
          </a:p>
        </p:txBody>
      </p:sp>
      <p:sp>
        <p:nvSpPr>
          <p:cNvPr id="6" name="灯片编号占位符 5"/>
          <p:cNvSpPr>
            <a:spLocks noGrp="1"/>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t>55</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9" name="图片 17"/>
          <p:cNvPicPr>
            <a:picLocks noChangeAspect="1"/>
          </p:cNvPicPr>
          <p:nvPr/>
        </p:nvPicPr>
        <p:blipFill>
          <a:blip r:embed="rId2"/>
          <a:stretch>
            <a:fillRect/>
          </a:stretch>
        </p:blipFill>
        <p:spPr>
          <a:xfrm>
            <a:off x="8610600" y="0"/>
            <a:ext cx="3581400" cy="1006475"/>
          </a:xfrm>
          <a:prstGeom prst="rect">
            <a:avLst/>
          </a:prstGeom>
          <a:noFill/>
          <a:ln w="9525">
            <a:noFill/>
          </a:ln>
        </p:spPr>
      </p:pic>
      <p:sp>
        <p:nvSpPr>
          <p:cNvPr id="25" name="矩形 24"/>
          <p:cNvSpPr/>
          <p:nvPr/>
        </p:nvSpPr>
        <p:spPr>
          <a:xfrm>
            <a:off x="0" y="6724650"/>
            <a:ext cx="12192000" cy="133350"/>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pic>
        <p:nvPicPr>
          <p:cNvPr id="7" name="图片 6" descr="五经普LOGO透明底（长）"/>
          <p:cNvPicPr>
            <a:picLocks noChangeAspect="1"/>
          </p:cNvPicPr>
          <p:nvPr/>
        </p:nvPicPr>
        <p:blipFill>
          <a:blip r:embed="rId3" cstate="print"/>
          <a:srcRect r="77058"/>
          <a:stretch>
            <a:fillRect/>
          </a:stretch>
        </p:blipFill>
        <p:spPr>
          <a:xfrm>
            <a:off x="-76200" y="-225425"/>
            <a:ext cx="847725" cy="1155065"/>
          </a:xfrm>
          <a:prstGeom prst="rect">
            <a:avLst/>
          </a:prstGeom>
        </p:spPr>
      </p:pic>
      <p:cxnSp>
        <p:nvCxnSpPr>
          <p:cNvPr id="8" name="直接连接符 7"/>
          <p:cNvCxnSpPr/>
          <p:nvPr/>
        </p:nvCxnSpPr>
        <p:spPr>
          <a:xfrm>
            <a:off x="0" y="696913"/>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sp>
        <p:nvSpPr>
          <p:cNvPr id="4" name="圆角矩形 144"/>
          <p:cNvSpPr/>
          <p:nvPr/>
        </p:nvSpPr>
        <p:spPr>
          <a:xfrm>
            <a:off x="-28575" y="755650"/>
            <a:ext cx="12192635" cy="474345"/>
          </a:xfrm>
          <a:prstGeom prst="roundRect">
            <a:avLst/>
          </a:prstGeom>
          <a:solidFill>
            <a:srgbClr val="256BB0"/>
          </a:solidFill>
          <a:ln>
            <a:noFill/>
          </a:ln>
        </p:spPr>
        <p:style>
          <a:lnRef idx="2">
            <a:srgbClr val="256BB0">
              <a:shade val="50000"/>
            </a:srgbClr>
          </a:lnRef>
          <a:fillRef idx="1">
            <a:srgbClr val="256BB0"/>
          </a:fillRef>
          <a:effectRef idx="0">
            <a:srgbClr val="256BB0"/>
          </a:effectRef>
          <a:fontRef idx="minor">
            <a:sysClr val="window" lastClr="FFFFFF"/>
          </a:fontRef>
        </p:style>
        <p:txBody>
          <a:bodyPr rtlCol="0" anchor="ctr"/>
          <a:lstStyle/>
          <a:p>
            <a:pPr algn="l"/>
            <a:r>
              <a:rPr lang="en-US" sz="2400" b="1" dirty="0">
                <a:solidFill>
                  <a:sysClr val="window" lastClr="FFFFFF"/>
                </a:solidFill>
                <a:latin typeface="微软雅黑" panose="020B0503020204020204" pitchFamily="34" charset="-122"/>
                <a:ea typeface="微软雅黑" panose="020B0503020204020204" pitchFamily="34" charset="-122"/>
                <a:cs typeface="宋体" panose="02010600030101010101" pitchFamily="2" charset="-122"/>
              </a:rPr>
              <a:t>1.</a:t>
            </a:r>
            <a:r>
              <a:rPr sz="2400" b="1" dirty="0">
                <a:solidFill>
                  <a:sysClr val="window" lastClr="FFFFFF"/>
                </a:solidFill>
                <a:latin typeface="微软雅黑" panose="020B0503020204020204" pitchFamily="34" charset="-122"/>
                <a:ea typeface="微软雅黑" panose="020B0503020204020204" pitchFamily="34" charset="-122"/>
                <a:cs typeface="宋体" panose="02010600030101010101" pitchFamily="2" charset="-122"/>
              </a:rPr>
              <a:t>其他收益</a:t>
            </a:r>
            <a:r>
              <a:rPr lang="en-US" altLang="zh-CN" sz="2400" b="1" dirty="0">
                <a:solidFill>
                  <a:sysClr val="window" lastClr="FFFFFF"/>
                </a:solidFill>
                <a:latin typeface="微软雅黑" panose="020B0503020204020204" pitchFamily="34" charset="-122"/>
                <a:ea typeface="微软雅黑" panose="020B0503020204020204" pitchFamily="34" charset="-122"/>
                <a:cs typeface="宋体" panose="02010600030101010101" pitchFamily="2" charset="-122"/>
              </a:rPr>
              <a:t>【611-4</a:t>
            </a:r>
            <a:r>
              <a:rPr lang="zh-CN" altLang="en-US" sz="2400" b="1" dirty="0">
                <a:solidFill>
                  <a:sysClr val="window" lastClr="FFFFFF"/>
                </a:solidFill>
                <a:latin typeface="微软雅黑" panose="020B0503020204020204" pitchFamily="34" charset="-122"/>
                <a:ea typeface="微软雅黑" panose="020B0503020204020204" pitchFamily="34" charset="-122"/>
                <a:cs typeface="宋体" panose="02010600030101010101" pitchFamily="2" charset="-122"/>
                <a:sym typeface="思源黑体 CN Light" charset="0"/>
              </a:rPr>
              <a:t>表</a:t>
            </a:r>
            <a:r>
              <a:rPr lang="en-US" altLang="zh-CN" sz="2400" b="1" dirty="0">
                <a:solidFill>
                  <a:sysClr val="window" lastClr="FFFFFF"/>
                </a:solidFill>
                <a:latin typeface="微软雅黑" panose="020B0503020204020204" pitchFamily="34" charset="-122"/>
                <a:ea typeface="微软雅黑" panose="020B0503020204020204" pitchFamily="34" charset="-122"/>
                <a:cs typeface="宋体" panose="02010600030101010101" pitchFamily="2" charset="-122"/>
                <a:sym typeface="思源黑体 CN Light" charset="0"/>
              </a:rPr>
              <a:t>36</a:t>
            </a:r>
            <a:r>
              <a:rPr lang="en-US" altLang="zh-CN" sz="2400" b="1" dirty="0">
                <a:solidFill>
                  <a:sysClr val="window" lastClr="FFFFFF"/>
                </a:solidFill>
                <a:latin typeface="微软雅黑" panose="020B0503020204020204" pitchFamily="34" charset="-122"/>
                <a:ea typeface="微软雅黑" panose="020B0503020204020204" pitchFamily="34" charset="-122"/>
                <a:cs typeface="宋体" panose="02010600030101010101" pitchFamily="2" charset="-122"/>
              </a:rPr>
              <a:t>】</a:t>
            </a:r>
            <a:endParaRPr lang="zh-CN" altLang="en-US" sz="2400" b="1" dirty="0">
              <a:solidFill>
                <a:sysClr val="window" lastClr="FFFFFF"/>
              </a:solidFill>
              <a:latin typeface="微软雅黑" panose="020B0503020204020204" pitchFamily="34" charset="-122"/>
              <a:ea typeface="微软雅黑" panose="020B0503020204020204" pitchFamily="34" charset="-122"/>
              <a:cs typeface="宋体" panose="02010600030101010101" pitchFamily="2" charset="-122"/>
            </a:endParaRPr>
          </a:p>
        </p:txBody>
      </p:sp>
      <p:sp>
        <p:nvSpPr>
          <p:cNvPr id="5" name="文本框 4"/>
          <p:cNvSpPr txBox="1"/>
          <p:nvPr/>
        </p:nvSpPr>
        <p:spPr>
          <a:xfrm>
            <a:off x="29210" y="1231265"/>
            <a:ext cx="12066270" cy="1322070"/>
          </a:xfrm>
          <a:prstGeom prst="rect">
            <a:avLst/>
          </a:prstGeom>
          <a:solidFill>
            <a:schemeClr val="bg1">
              <a:lumMod val="85000"/>
            </a:schemeClr>
          </a:solidFill>
          <a:ln>
            <a:no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2000" b="1" noProof="0" dirty="0">
                <a:ln>
                  <a:noFill/>
                </a:ln>
                <a:solidFill>
                  <a:srgbClr val="C00000"/>
                </a:solidFill>
                <a:effectLst/>
                <a:uLnTx/>
                <a:uFillTx/>
                <a:latin typeface="Arial" panose="020B0604020202020204" pitchFamily="34" charset="0"/>
                <a:ea typeface="微软雅黑" panose="020B0503020204020204" pitchFamily="34" charset="-122"/>
                <a:sym typeface="Wingdings" panose="05000000000000000000" charset="0"/>
              </a:rPr>
              <a:t></a:t>
            </a:r>
            <a:r>
              <a:rPr lang="zh-CN" altLang="en-US" sz="2000" b="1">
                <a:ln>
                  <a:noFill/>
                </a:ln>
                <a:solidFill>
                  <a:srgbClr val="181717"/>
                </a:solidFill>
                <a:effectLst/>
                <a:uLnTx/>
                <a:uFillTx/>
                <a:ea typeface="微软雅黑" panose="020B0503020204020204" pitchFamily="34" charset="-122"/>
              </a:rPr>
              <a:t> 其他收益  指计入其他收益的政府补助，以及其他与日常活动相关且计入其他收益的项目。</a:t>
            </a:r>
          </a:p>
          <a:p>
            <a:pPr marL="0" marR="0" lvl="0" indent="0" algn="l" defTabSz="914400" rtl="0" eaLnBrk="1" fontAlgn="auto" latinLnBrk="0" hangingPunct="1">
              <a:lnSpc>
                <a:spcPct val="100000"/>
              </a:lnSpc>
              <a:spcBef>
                <a:spcPts val="0"/>
              </a:spcBef>
              <a:spcAft>
                <a:spcPts val="0"/>
              </a:spcAft>
              <a:buClrTx/>
              <a:buSzTx/>
              <a:buFontTx/>
              <a:buNone/>
              <a:defRPr/>
            </a:pPr>
            <a:r>
              <a:rPr lang="zh-CN" altLang="en-US" sz="2000" b="1" noProof="0" dirty="0">
                <a:ln>
                  <a:noFill/>
                </a:ln>
                <a:solidFill>
                  <a:srgbClr val="C00000"/>
                </a:solidFill>
                <a:effectLst/>
                <a:uLnTx/>
                <a:uFillTx/>
                <a:latin typeface="Arial" panose="020B0604020202020204" pitchFamily="34" charset="0"/>
                <a:ea typeface="微软雅黑" panose="020B0503020204020204" pitchFamily="34" charset="-122"/>
                <a:sym typeface="Wingdings" panose="05000000000000000000" charset="0"/>
              </a:rPr>
              <a:t>填报方法：</a:t>
            </a:r>
          </a:p>
          <a:p>
            <a:pPr marL="342900" marR="0" lvl="0" indent="-342900" algn="l" defTabSz="914400" rtl="0" eaLnBrk="1" fontAlgn="auto" latinLnBrk="0" hangingPunct="1">
              <a:lnSpc>
                <a:spcPct val="100000"/>
              </a:lnSpc>
              <a:spcBef>
                <a:spcPts val="0"/>
              </a:spcBef>
              <a:spcAft>
                <a:spcPts val="0"/>
              </a:spcAft>
              <a:buClrTx/>
              <a:buSzTx/>
              <a:buFont typeface="Wingdings" panose="05000000000000000000" charset="0"/>
              <a:buChar char="l"/>
              <a:defRPr/>
            </a:pPr>
            <a:r>
              <a:rPr lang="zh-CN" altLang="en-US" sz="2000" b="1">
                <a:ln>
                  <a:noFill/>
                </a:ln>
                <a:solidFill>
                  <a:srgbClr val="181717"/>
                </a:solidFill>
                <a:effectLst/>
                <a:uLnTx/>
                <a:uFillTx/>
                <a:sym typeface="+mn-ea"/>
              </a:rPr>
              <a:t>根据会计“利润表”中“其他收益”项目的本年累计数填报，损失以“-”号记。</a:t>
            </a:r>
          </a:p>
          <a:p>
            <a:pPr marL="342900" marR="0" lvl="0" indent="-342900" algn="l" defTabSz="914400" rtl="0" eaLnBrk="1" fontAlgn="auto" latinLnBrk="0" hangingPunct="1">
              <a:lnSpc>
                <a:spcPct val="100000"/>
              </a:lnSpc>
              <a:spcBef>
                <a:spcPts val="0"/>
              </a:spcBef>
              <a:spcAft>
                <a:spcPts val="0"/>
              </a:spcAft>
              <a:buClrTx/>
              <a:buSzTx/>
              <a:buFont typeface="Wingdings" panose="05000000000000000000" charset="0"/>
              <a:buChar char="l"/>
              <a:defRPr/>
            </a:pPr>
            <a:r>
              <a:rPr lang="zh-CN" altLang="en-US" sz="2000" b="1">
                <a:ln>
                  <a:noFill/>
                </a:ln>
                <a:solidFill>
                  <a:srgbClr val="181717"/>
                </a:solidFill>
                <a:effectLst/>
                <a:uLnTx/>
                <a:uFillTx/>
                <a:sym typeface="+mn-ea"/>
              </a:rPr>
              <a:t>如果会计“利润表”未设置该项目，填0。</a:t>
            </a:r>
            <a:endParaRPr lang="zh-CN" altLang="en-US" sz="2000" b="1">
              <a:ln>
                <a:noFill/>
              </a:ln>
              <a:effectLst/>
              <a:uLnTx/>
              <a:uFillTx/>
              <a:ea typeface="微软雅黑" panose="020B0503020204020204" pitchFamily="34" charset="-122"/>
            </a:endParaRPr>
          </a:p>
        </p:txBody>
      </p:sp>
      <p:sp>
        <p:nvSpPr>
          <p:cNvPr id="16" name="圆角矩形 144"/>
          <p:cNvSpPr/>
          <p:nvPr/>
        </p:nvSpPr>
        <p:spPr>
          <a:xfrm>
            <a:off x="-76200" y="2734310"/>
            <a:ext cx="12133580" cy="474345"/>
          </a:xfrm>
          <a:prstGeom prst="roundRect">
            <a:avLst/>
          </a:prstGeom>
          <a:solidFill>
            <a:srgbClr val="256BB0"/>
          </a:solidFill>
          <a:ln>
            <a:noFill/>
          </a:ln>
        </p:spPr>
        <p:style>
          <a:lnRef idx="2">
            <a:srgbClr val="256BB0">
              <a:shade val="50000"/>
            </a:srgbClr>
          </a:lnRef>
          <a:fillRef idx="1">
            <a:srgbClr val="256BB0"/>
          </a:fillRef>
          <a:effectRef idx="0">
            <a:srgbClr val="256BB0"/>
          </a:effectRef>
          <a:fontRef idx="minor">
            <a:sysClr val="window" lastClr="FFFFFF"/>
          </a:fontRef>
        </p:style>
        <p:txBody>
          <a:bodyPr rtlCol="0" anchor="ctr"/>
          <a:lstStyle/>
          <a:p>
            <a:pPr algn="l"/>
            <a:r>
              <a:rPr lang="en-US" sz="2400" b="1" dirty="0">
                <a:solidFill>
                  <a:sysClr val="window" lastClr="FFFFFF"/>
                </a:solidFill>
                <a:latin typeface="微软雅黑" panose="020B0503020204020204" pitchFamily="34" charset="-122"/>
                <a:ea typeface="微软雅黑" panose="020B0503020204020204" pitchFamily="34" charset="-122"/>
                <a:cs typeface="宋体" panose="02010600030101010101" pitchFamily="2" charset="-122"/>
              </a:rPr>
              <a:t>2.</a:t>
            </a:r>
            <a:r>
              <a:rPr sz="2400" b="1" dirty="0">
                <a:latin typeface="微软雅黑" panose="020B0503020204020204" pitchFamily="34" charset="-122"/>
                <a:ea typeface="微软雅黑" panose="020B0503020204020204" pitchFamily="34" charset="-122"/>
                <a:cs typeface="宋体" panose="02010600030101010101" pitchFamily="2" charset="-122"/>
              </a:rPr>
              <a:t>投资收益（损失以“-”号记）</a:t>
            </a:r>
            <a:r>
              <a:rPr lang="en-US" altLang="zh-CN" sz="2400" b="1" dirty="0">
                <a:solidFill>
                  <a:sysClr val="window" lastClr="FFFFFF"/>
                </a:solidFill>
                <a:latin typeface="微软雅黑" panose="020B0503020204020204" pitchFamily="34" charset="-122"/>
                <a:ea typeface="微软雅黑" panose="020B0503020204020204" pitchFamily="34" charset="-122"/>
                <a:cs typeface="宋体" panose="02010600030101010101" pitchFamily="2" charset="-122"/>
              </a:rPr>
              <a:t>【</a:t>
            </a:r>
            <a:r>
              <a:rPr sz="2400" b="1" dirty="0">
                <a:solidFill>
                  <a:sysClr val="window" lastClr="FFFFFF"/>
                </a:solidFill>
                <a:latin typeface="微软雅黑" panose="020B0503020204020204" pitchFamily="34" charset="-122"/>
                <a:ea typeface="微软雅黑" panose="020B0503020204020204" pitchFamily="34" charset="-122"/>
                <a:cs typeface="宋体" panose="02010600030101010101" pitchFamily="2" charset="-122"/>
              </a:rPr>
              <a:t>611-4表</a:t>
            </a:r>
            <a:r>
              <a:rPr lang="en-US" sz="2400" b="1" dirty="0">
                <a:solidFill>
                  <a:sysClr val="window" lastClr="FFFFFF"/>
                </a:solidFill>
                <a:latin typeface="微软雅黑" panose="020B0503020204020204" pitchFamily="34" charset="-122"/>
                <a:ea typeface="微软雅黑" panose="020B0503020204020204" pitchFamily="34" charset="-122"/>
                <a:cs typeface="宋体" panose="02010600030101010101" pitchFamily="2" charset="-122"/>
              </a:rPr>
              <a:t>37</a:t>
            </a:r>
            <a:r>
              <a:rPr lang="en-US" altLang="zh-CN" sz="2400" b="1" dirty="0">
                <a:solidFill>
                  <a:sysClr val="window" lastClr="FFFFFF"/>
                </a:solidFill>
                <a:latin typeface="微软雅黑" panose="020B0503020204020204" pitchFamily="34" charset="-122"/>
                <a:ea typeface="微软雅黑" panose="020B0503020204020204" pitchFamily="34" charset="-122"/>
                <a:cs typeface="宋体" panose="02010600030101010101" pitchFamily="2" charset="-122"/>
              </a:rPr>
              <a:t>】</a:t>
            </a:r>
            <a:endParaRPr lang="zh-CN" altLang="en-US" sz="2400" b="1" dirty="0">
              <a:solidFill>
                <a:sysClr val="window" lastClr="FFFFFF"/>
              </a:solidFill>
              <a:latin typeface="微软雅黑" panose="020B0503020204020204" pitchFamily="34" charset="-122"/>
              <a:ea typeface="微软雅黑" panose="020B0503020204020204" pitchFamily="34" charset="-122"/>
              <a:cs typeface="宋体" panose="02010600030101010101" pitchFamily="2" charset="-122"/>
            </a:endParaRPr>
          </a:p>
        </p:txBody>
      </p:sp>
      <p:sp>
        <p:nvSpPr>
          <p:cNvPr id="17" name="文本框 16"/>
          <p:cNvSpPr txBox="1"/>
          <p:nvPr/>
        </p:nvSpPr>
        <p:spPr>
          <a:xfrm>
            <a:off x="-57785" y="3210560"/>
            <a:ext cx="12113895" cy="1014730"/>
          </a:xfrm>
          <a:prstGeom prst="rect">
            <a:avLst/>
          </a:prstGeom>
          <a:solidFill>
            <a:schemeClr val="bg1">
              <a:lumMod val="85000"/>
            </a:schemeClr>
          </a:solidFill>
          <a:ln>
            <a:no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2000" b="1" noProof="0" dirty="0">
                <a:ln>
                  <a:noFill/>
                </a:ln>
                <a:solidFill>
                  <a:srgbClr val="C00000"/>
                </a:solidFill>
                <a:effectLst/>
                <a:uLnTx/>
                <a:uFillTx/>
                <a:latin typeface="Arial" panose="020B0604020202020204" pitchFamily="34" charset="0"/>
                <a:ea typeface="微软雅黑" panose="020B0503020204020204" pitchFamily="34" charset="-122"/>
                <a:sym typeface="Wingdings" panose="05000000000000000000" charset="0"/>
              </a:rPr>
              <a:t></a:t>
            </a:r>
            <a:r>
              <a:rPr lang="zh-CN" altLang="en-US" sz="2000" b="1">
                <a:ln>
                  <a:noFill/>
                </a:ln>
                <a:solidFill>
                  <a:srgbClr val="181717"/>
                </a:solidFill>
                <a:effectLst/>
                <a:uLnTx/>
                <a:uFillTx/>
                <a:ea typeface="微软雅黑" panose="020B0503020204020204" pitchFamily="34" charset="-122"/>
              </a:rPr>
              <a:t>指企业确认的投资收益或投资损失，反映企业以各种方式对外投资所取得的收益。</a:t>
            </a:r>
          </a:p>
          <a:p>
            <a:pPr marL="0" marR="0" lvl="0" indent="0" algn="l" defTabSz="914400" rtl="0" eaLnBrk="1" fontAlgn="auto" latinLnBrk="0" hangingPunct="1">
              <a:lnSpc>
                <a:spcPct val="100000"/>
              </a:lnSpc>
              <a:spcBef>
                <a:spcPts val="0"/>
              </a:spcBef>
              <a:spcAft>
                <a:spcPts val="0"/>
              </a:spcAft>
              <a:buClrTx/>
              <a:buSzTx/>
              <a:buFontTx/>
              <a:buNone/>
              <a:defRPr/>
            </a:pPr>
            <a:r>
              <a:rPr lang="zh-CN" altLang="en-US" sz="2000" b="1" noProof="0" dirty="0">
                <a:ln>
                  <a:noFill/>
                </a:ln>
                <a:solidFill>
                  <a:srgbClr val="C00000"/>
                </a:solidFill>
                <a:effectLst/>
                <a:uLnTx/>
                <a:uFillTx/>
                <a:latin typeface="Arial" panose="020B0604020202020204" pitchFamily="34" charset="0"/>
                <a:ea typeface="微软雅黑" panose="020B0503020204020204" pitchFamily="34" charset="-122"/>
                <a:sym typeface="Wingdings" panose="05000000000000000000" charset="0"/>
              </a:rPr>
              <a:t>填报方法：</a:t>
            </a:r>
          </a:p>
          <a:p>
            <a:pPr marL="0" marR="0" lvl="0" indent="0" algn="l" defTabSz="914400" rtl="0" eaLnBrk="1" fontAlgn="auto" latinLnBrk="0" hangingPunct="1">
              <a:lnSpc>
                <a:spcPct val="100000"/>
              </a:lnSpc>
              <a:spcBef>
                <a:spcPts val="0"/>
              </a:spcBef>
              <a:spcAft>
                <a:spcPts val="0"/>
              </a:spcAft>
              <a:buClrTx/>
              <a:buSzTx/>
              <a:buFontTx/>
              <a:buNone/>
              <a:defRPr/>
            </a:pPr>
            <a:r>
              <a:rPr lang="zh-CN" altLang="en-US" sz="2000" b="1">
                <a:ln>
                  <a:noFill/>
                </a:ln>
                <a:effectLst/>
                <a:uLnTx/>
                <a:uFillTx/>
                <a:ea typeface="微软雅黑" panose="020B0503020204020204" pitchFamily="34" charset="-122"/>
              </a:rPr>
              <a:t>根据会计“利润表”中“投资收益”项目的本年累计数填报，损失以“-”号记。</a:t>
            </a:r>
          </a:p>
        </p:txBody>
      </p:sp>
      <p:sp>
        <p:nvSpPr>
          <p:cNvPr id="28" name="文本框 27"/>
          <p:cNvSpPr txBox="1"/>
          <p:nvPr/>
        </p:nvSpPr>
        <p:spPr>
          <a:xfrm>
            <a:off x="4655820" y="121920"/>
            <a:ext cx="5514975" cy="521970"/>
          </a:xfrm>
          <a:prstGeom prst="rect">
            <a:avLst/>
          </a:prstGeom>
          <a:noFill/>
        </p:spPr>
        <p:txBody>
          <a:bodyPr wrap="square" rtlCol="0">
            <a:spAutoFit/>
          </a:bodyPr>
          <a:lstStyle/>
          <a:p>
            <a:pPr algn="ctr"/>
            <a:r>
              <a:rPr lang="zh-CN" sz="2800" b="1" dirty="0">
                <a:solidFill>
                  <a:srgbClr val="4B649F"/>
                </a:solidFill>
              </a:rPr>
              <a:t>收益指标（</a:t>
            </a:r>
            <a:r>
              <a:rPr lang="en-US" altLang="zh-CN" sz="2800" b="1" dirty="0">
                <a:solidFill>
                  <a:srgbClr val="4B649F"/>
                </a:solidFill>
              </a:rPr>
              <a:t>6</a:t>
            </a:r>
            <a:r>
              <a:rPr lang="zh-CN" sz="2800" b="1" dirty="0">
                <a:solidFill>
                  <a:srgbClr val="4B649F"/>
                </a:solidFill>
              </a:rPr>
              <a:t>个）</a:t>
            </a:r>
          </a:p>
        </p:txBody>
      </p:sp>
      <p:sp>
        <p:nvSpPr>
          <p:cNvPr id="6" name="圆角矩形 144"/>
          <p:cNvSpPr/>
          <p:nvPr/>
        </p:nvSpPr>
        <p:spPr>
          <a:xfrm>
            <a:off x="-10160" y="4537710"/>
            <a:ext cx="12192635" cy="474345"/>
          </a:xfrm>
          <a:prstGeom prst="roundRect">
            <a:avLst/>
          </a:prstGeom>
          <a:solidFill>
            <a:srgbClr val="256BB0"/>
          </a:solidFill>
          <a:ln>
            <a:noFill/>
          </a:ln>
        </p:spPr>
        <p:style>
          <a:lnRef idx="2">
            <a:srgbClr val="256BB0">
              <a:shade val="50000"/>
            </a:srgbClr>
          </a:lnRef>
          <a:fillRef idx="1">
            <a:srgbClr val="256BB0"/>
          </a:fillRef>
          <a:effectRef idx="0">
            <a:srgbClr val="256BB0"/>
          </a:effectRef>
          <a:fontRef idx="minor">
            <a:sysClr val="window" lastClr="FFFFFF"/>
          </a:fontRef>
        </p:style>
        <p:txBody>
          <a:bodyPr rtlCol="0" anchor="ctr"/>
          <a:lstStyle/>
          <a:p>
            <a:pPr algn="l"/>
            <a:r>
              <a:rPr lang="en-US" sz="2400" b="1" dirty="0">
                <a:solidFill>
                  <a:sysClr val="window" lastClr="FFFFFF"/>
                </a:solidFill>
                <a:latin typeface="微软雅黑" panose="020B0503020204020204" pitchFamily="34" charset="-122"/>
                <a:ea typeface="微软雅黑" panose="020B0503020204020204" pitchFamily="34" charset="-122"/>
                <a:cs typeface="宋体" panose="02010600030101010101" pitchFamily="2" charset="-122"/>
              </a:rPr>
              <a:t>3.</a:t>
            </a:r>
            <a:r>
              <a:rPr sz="2400" b="1" dirty="0">
                <a:solidFill>
                  <a:sysClr val="window" lastClr="FFFFFF"/>
                </a:solidFill>
                <a:latin typeface="微软雅黑" panose="020B0503020204020204" pitchFamily="34" charset="-122"/>
                <a:ea typeface="微软雅黑" panose="020B0503020204020204" pitchFamily="34" charset="-122"/>
                <a:cs typeface="宋体" panose="02010600030101010101" pitchFamily="2" charset="-122"/>
              </a:rPr>
              <a:t>净敞口套期收益（损失以“-”号记）</a:t>
            </a:r>
            <a:r>
              <a:rPr lang="en-US" altLang="zh-CN" sz="2400" b="1" dirty="0">
                <a:solidFill>
                  <a:sysClr val="window" lastClr="FFFFFF"/>
                </a:solidFill>
                <a:latin typeface="微软雅黑" panose="020B0503020204020204" pitchFamily="34" charset="-122"/>
                <a:ea typeface="微软雅黑" panose="020B0503020204020204" pitchFamily="34" charset="-122"/>
                <a:cs typeface="宋体" panose="02010600030101010101" pitchFamily="2" charset="-122"/>
              </a:rPr>
              <a:t>【611-4</a:t>
            </a:r>
            <a:r>
              <a:rPr lang="zh-CN" altLang="en-US" sz="2400" b="1" dirty="0">
                <a:solidFill>
                  <a:sysClr val="window" lastClr="FFFFFF"/>
                </a:solidFill>
                <a:latin typeface="微软雅黑" panose="020B0503020204020204" pitchFamily="34" charset="-122"/>
                <a:ea typeface="微软雅黑" panose="020B0503020204020204" pitchFamily="34" charset="-122"/>
                <a:cs typeface="宋体" panose="02010600030101010101" pitchFamily="2" charset="-122"/>
                <a:sym typeface="思源黑体 CN Light" charset="0"/>
              </a:rPr>
              <a:t>表</a:t>
            </a:r>
            <a:r>
              <a:rPr lang="en-US" altLang="zh-CN" sz="2400" b="1" dirty="0">
                <a:solidFill>
                  <a:sysClr val="window" lastClr="FFFFFF"/>
                </a:solidFill>
                <a:latin typeface="微软雅黑" panose="020B0503020204020204" pitchFamily="34" charset="-122"/>
                <a:ea typeface="微软雅黑" panose="020B0503020204020204" pitchFamily="34" charset="-122"/>
                <a:cs typeface="宋体" panose="02010600030101010101" pitchFamily="2" charset="-122"/>
                <a:sym typeface="思源黑体 CN Light" charset="0"/>
              </a:rPr>
              <a:t>38</a:t>
            </a:r>
            <a:r>
              <a:rPr lang="en-US" altLang="zh-CN" sz="2400" b="1" dirty="0">
                <a:solidFill>
                  <a:sysClr val="window" lastClr="FFFFFF"/>
                </a:solidFill>
                <a:latin typeface="微软雅黑" panose="020B0503020204020204" pitchFamily="34" charset="-122"/>
                <a:ea typeface="微软雅黑" panose="020B0503020204020204" pitchFamily="34" charset="-122"/>
                <a:cs typeface="宋体" panose="02010600030101010101" pitchFamily="2" charset="-122"/>
              </a:rPr>
              <a:t>】</a:t>
            </a:r>
            <a:endParaRPr lang="zh-CN" altLang="en-US" sz="2400" b="1" dirty="0">
              <a:solidFill>
                <a:sysClr val="window" lastClr="FFFFFF"/>
              </a:solidFill>
              <a:latin typeface="微软雅黑" panose="020B0503020204020204" pitchFamily="34" charset="-122"/>
              <a:ea typeface="微软雅黑" panose="020B0503020204020204" pitchFamily="34" charset="-122"/>
              <a:cs typeface="宋体" panose="02010600030101010101" pitchFamily="2" charset="-122"/>
            </a:endParaRPr>
          </a:p>
        </p:txBody>
      </p:sp>
      <p:sp>
        <p:nvSpPr>
          <p:cNvPr id="9" name="文本框 8"/>
          <p:cNvSpPr txBox="1"/>
          <p:nvPr/>
        </p:nvSpPr>
        <p:spPr>
          <a:xfrm>
            <a:off x="47625" y="5013325"/>
            <a:ext cx="12066270" cy="1630045"/>
          </a:xfrm>
          <a:prstGeom prst="rect">
            <a:avLst/>
          </a:prstGeom>
          <a:solidFill>
            <a:schemeClr val="bg1">
              <a:lumMod val="85000"/>
            </a:schemeClr>
          </a:solidFill>
          <a:ln>
            <a:no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2000" b="1" noProof="0" dirty="0">
                <a:ln>
                  <a:noFill/>
                </a:ln>
                <a:solidFill>
                  <a:srgbClr val="C00000"/>
                </a:solidFill>
                <a:effectLst/>
                <a:uLnTx/>
                <a:uFillTx/>
                <a:latin typeface="Arial" panose="020B0604020202020204" pitchFamily="34" charset="0"/>
                <a:ea typeface="微软雅黑" panose="020B0503020204020204" pitchFamily="34" charset="-122"/>
                <a:sym typeface="Wingdings" panose="05000000000000000000" charset="0"/>
              </a:rPr>
              <a:t></a:t>
            </a:r>
            <a:r>
              <a:rPr lang="zh-CN" altLang="en-US" sz="2000" b="1">
                <a:ln>
                  <a:noFill/>
                </a:ln>
                <a:solidFill>
                  <a:srgbClr val="181717"/>
                </a:solidFill>
                <a:effectLst/>
                <a:uLnTx/>
                <a:uFillTx/>
                <a:ea typeface="微软雅黑" panose="020B0503020204020204" pitchFamily="34" charset="-122"/>
              </a:rPr>
              <a:t> 指净敞口套期下被套期项目累计公允价值变动转入当期损益的金额或现金流量套期储备转入当期损益的金额。</a:t>
            </a:r>
          </a:p>
          <a:p>
            <a:pPr marL="0" marR="0" lvl="0" indent="0" algn="l" defTabSz="914400" rtl="0" eaLnBrk="1" fontAlgn="auto" latinLnBrk="0" hangingPunct="1">
              <a:lnSpc>
                <a:spcPct val="100000"/>
              </a:lnSpc>
              <a:spcBef>
                <a:spcPts val="0"/>
              </a:spcBef>
              <a:spcAft>
                <a:spcPts val="0"/>
              </a:spcAft>
              <a:buClrTx/>
              <a:buSzTx/>
              <a:buFontTx/>
              <a:buNone/>
              <a:defRPr/>
            </a:pPr>
            <a:r>
              <a:rPr lang="zh-CN" altLang="en-US" sz="2000" b="1" noProof="0" dirty="0">
                <a:ln>
                  <a:noFill/>
                </a:ln>
                <a:solidFill>
                  <a:srgbClr val="C00000"/>
                </a:solidFill>
                <a:effectLst/>
                <a:uLnTx/>
                <a:uFillTx/>
                <a:latin typeface="Arial" panose="020B0604020202020204" pitchFamily="34" charset="0"/>
                <a:ea typeface="微软雅黑" panose="020B0503020204020204" pitchFamily="34" charset="-122"/>
                <a:sym typeface="Wingdings" panose="05000000000000000000" charset="0"/>
              </a:rPr>
              <a:t>填报方法：</a:t>
            </a:r>
          </a:p>
          <a:p>
            <a:pPr marL="342900" marR="0" lvl="0" indent="-342900" algn="l" defTabSz="914400" rtl="0" eaLnBrk="1" fontAlgn="auto" latinLnBrk="0" hangingPunct="1">
              <a:lnSpc>
                <a:spcPct val="100000"/>
              </a:lnSpc>
              <a:spcBef>
                <a:spcPts val="0"/>
              </a:spcBef>
              <a:spcAft>
                <a:spcPts val="0"/>
              </a:spcAft>
              <a:buClrTx/>
              <a:buSzTx/>
              <a:buFont typeface="Wingdings" panose="05000000000000000000" charset="0"/>
              <a:buChar char="l"/>
              <a:defRPr/>
            </a:pPr>
            <a:r>
              <a:rPr lang="zh-CN" altLang="en-US" sz="2000" b="1">
                <a:ln>
                  <a:noFill/>
                </a:ln>
                <a:solidFill>
                  <a:srgbClr val="181717"/>
                </a:solidFill>
                <a:effectLst/>
                <a:uLnTx/>
                <a:uFillTx/>
                <a:sym typeface="+mn-ea"/>
              </a:rPr>
              <a:t>根据会计“利润表”中“净敞口套期收益”项目的本年累计数填报，损失以“-”号记。</a:t>
            </a:r>
          </a:p>
          <a:p>
            <a:pPr marL="342900" marR="0" lvl="0" indent="-342900" algn="l" defTabSz="914400" rtl="0" eaLnBrk="1" fontAlgn="auto" latinLnBrk="0" hangingPunct="1">
              <a:lnSpc>
                <a:spcPct val="100000"/>
              </a:lnSpc>
              <a:spcBef>
                <a:spcPts val="0"/>
              </a:spcBef>
              <a:spcAft>
                <a:spcPts val="0"/>
              </a:spcAft>
              <a:buClrTx/>
              <a:buSzTx/>
              <a:buFont typeface="Wingdings" panose="05000000000000000000" charset="0"/>
              <a:buChar char="l"/>
              <a:defRPr/>
            </a:pPr>
            <a:r>
              <a:rPr lang="zh-CN" altLang="en-US" sz="2000" b="1">
                <a:ln>
                  <a:noFill/>
                </a:ln>
                <a:solidFill>
                  <a:srgbClr val="181717"/>
                </a:solidFill>
                <a:effectLst/>
                <a:uLnTx/>
                <a:uFillTx/>
                <a:sym typeface="+mn-ea"/>
              </a:rPr>
              <a:t>如果会计“利润表”未设置该项目，填0。</a:t>
            </a:r>
            <a:endParaRPr lang="zh-CN" altLang="en-US" sz="2000" b="1">
              <a:ln>
                <a:noFill/>
              </a:ln>
              <a:effectLst/>
              <a:uLnTx/>
              <a:uFillTx/>
              <a:ea typeface="微软雅黑" panose="020B0503020204020204" pitchFamily="34" charset="-122"/>
            </a:endParaRPr>
          </a:p>
        </p:txBody>
      </p:sp>
      <p:sp>
        <p:nvSpPr>
          <p:cNvPr id="11" name="灯片编号占位符 10"/>
          <p:cNvSpPr>
            <a:spLocks noGrp="1"/>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t>56</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9" name="图片 17"/>
          <p:cNvPicPr>
            <a:picLocks noChangeAspect="1"/>
          </p:cNvPicPr>
          <p:nvPr/>
        </p:nvPicPr>
        <p:blipFill>
          <a:blip r:embed="rId2"/>
          <a:stretch>
            <a:fillRect/>
          </a:stretch>
        </p:blipFill>
        <p:spPr>
          <a:xfrm>
            <a:off x="8610600" y="0"/>
            <a:ext cx="3581400" cy="1006475"/>
          </a:xfrm>
          <a:prstGeom prst="rect">
            <a:avLst/>
          </a:prstGeom>
          <a:noFill/>
          <a:ln w="9525">
            <a:noFill/>
          </a:ln>
        </p:spPr>
      </p:pic>
      <p:sp>
        <p:nvSpPr>
          <p:cNvPr id="25" name="矩形 24"/>
          <p:cNvSpPr/>
          <p:nvPr/>
        </p:nvSpPr>
        <p:spPr>
          <a:xfrm>
            <a:off x="0" y="6724650"/>
            <a:ext cx="12192000" cy="133350"/>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pic>
        <p:nvPicPr>
          <p:cNvPr id="7" name="图片 6" descr="五经普LOGO透明底（长）"/>
          <p:cNvPicPr>
            <a:picLocks noChangeAspect="1"/>
          </p:cNvPicPr>
          <p:nvPr/>
        </p:nvPicPr>
        <p:blipFill>
          <a:blip r:embed="rId3" cstate="print"/>
          <a:srcRect r="77058"/>
          <a:stretch>
            <a:fillRect/>
          </a:stretch>
        </p:blipFill>
        <p:spPr>
          <a:xfrm>
            <a:off x="-76200" y="-225425"/>
            <a:ext cx="847725" cy="1155065"/>
          </a:xfrm>
          <a:prstGeom prst="rect">
            <a:avLst/>
          </a:prstGeom>
        </p:spPr>
      </p:pic>
      <p:cxnSp>
        <p:nvCxnSpPr>
          <p:cNvPr id="8" name="直接连接符 7"/>
          <p:cNvCxnSpPr/>
          <p:nvPr/>
        </p:nvCxnSpPr>
        <p:spPr>
          <a:xfrm>
            <a:off x="-29210" y="611188"/>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sp>
        <p:nvSpPr>
          <p:cNvPr id="16" name="圆角矩形 144"/>
          <p:cNvSpPr/>
          <p:nvPr/>
        </p:nvSpPr>
        <p:spPr>
          <a:xfrm>
            <a:off x="0" y="779145"/>
            <a:ext cx="12133580" cy="474345"/>
          </a:xfrm>
          <a:prstGeom prst="roundRect">
            <a:avLst/>
          </a:prstGeom>
          <a:solidFill>
            <a:srgbClr val="256BB0"/>
          </a:solidFill>
          <a:ln>
            <a:noFill/>
          </a:ln>
        </p:spPr>
        <p:style>
          <a:lnRef idx="2">
            <a:srgbClr val="256BB0">
              <a:shade val="50000"/>
            </a:srgbClr>
          </a:lnRef>
          <a:fillRef idx="1">
            <a:srgbClr val="256BB0"/>
          </a:fillRef>
          <a:effectRef idx="0">
            <a:srgbClr val="256BB0"/>
          </a:effectRef>
          <a:fontRef idx="minor">
            <a:sysClr val="window" lastClr="FFFFFF"/>
          </a:fontRef>
        </p:style>
        <p:txBody>
          <a:bodyPr rtlCol="0" anchor="ctr"/>
          <a:lstStyle/>
          <a:p>
            <a:pPr algn="l"/>
            <a:r>
              <a:rPr lang="en-US" sz="2400" b="1" dirty="0">
                <a:solidFill>
                  <a:sysClr val="window" lastClr="FFFFFF"/>
                </a:solidFill>
                <a:latin typeface="微软雅黑" panose="020B0503020204020204" pitchFamily="34" charset="-122"/>
                <a:ea typeface="微软雅黑" panose="020B0503020204020204" pitchFamily="34" charset="-122"/>
                <a:cs typeface="宋体" panose="02010600030101010101" pitchFamily="2" charset="-122"/>
              </a:rPr>
              <a:t>4.</a:t>
            </a:r>
            <a:r>
              <a:rPr sz="2400" b="1" dirty="0">
                <a:latin typeface="微软雅黑" panose="020B0503020204020204" pitchFamily="34" charset="-122"/>
                <a:ea typeface="微软雅黑" panose="020B0503020204020204" pitchFamily="34" charset="-122"/>
                <a:cs typeface="宋体" panose="02010600030101010101" pitchFamily="2" charset="-122"/>
              </a:rPr>
              <a:t>公允价值变动收益（损失以“-”号记）</a:t>
            </a:r>
            <a:r>
              <a:rPr lang="en-US" altLang="zh-CN" sz="2400" b="1" dirty="0">
                <a:solidFill>
                  <a:sysClr val="window" lastClr="FFFFFF"/>
                </a:solidFill>
                <a:latin typeface="微软雅黑" panose="020B0503020204020204" pitchFamily="34" charset="-122"/>
                <a:ea typeface="微软雅黑" panose="020B0503020204020204" pitchFamily="34" charset="-122"/>
                <a:cs typeface="宋体" panose="02010600030101010101" pitchFamily="2" charset="-122"/>
              </a:rPr>
              <a:t>【</a:t>
            </a:r>
            <a:r>
              <a:rPr sz="2400" b="1" dirty="0">
                <a:solidFill>
                  <a:sysClr val="window" lastClr="FFFFFF"/>
                </a:solidFill>
                <a:latin typeface="微软雅黑" panose="020B0503020204020204" pitchFamily="34" charset="-122"/>
                <a:ea typeface="微软雅黑" panose="020B0503020204020204" pitchFamily="34" charset="-122"/>
                <a:cs typeface="宋体" panose="02010600030101010101" pitchFamily="2" charset="-122"/>
              </a:rPr>
              <a:t>611-4表</a:t>
            </a:r>
            <a:r>
              <a:rPr lang="en-US" sz="2400" b="1" dirty="0">
                <a:solidFill>
                  <a:sysClr val="window" lastClr="FFFFFF"/>
                </a:solidFill>
                <a:latin typeface="微软雅黑" panose="020B0503020204020204" pitchFamily="34" charset="-122"/>
                <a:ea typeface="微软雅黑" panose="020B0503020204020204" pitchFamily="34" charset="-122"/>
                <a:cs typeface="宋体" panose="02010600030101010101" pitchFamily="2" charset="-122"/>
              </a:rPr>
              <a:t>39</a:t>
            </a:r>
            <a:r>
              <a:rPr lang="en-US" altLang="zh-CN" sz="2400" b="1" dirty="0">
                <a:solidFill>
                  <a:sysClr val="window" lastClr="FFFFFF"/>
                </a:solidFill>
                <a:latin typeface="微软雅黑" panose="020B0503020204020204" pitchFamily="34" charset="-122"/>
                <a:ea typeface="微软雅黑" panose="020B0503020204020204" pitchFamily="34" charset="-122"/>
                <a:cs typeface="宋体" panose="02010600030101010101" pitchFamily="2" charset="-122"/>
              </a:rPr>
              <a:t>】</a:t>
            </a:r>
            <a:endParaRPr lang="zh-CN" altLang="en-US" sz="2400" b="1" dirty="0">
              <a:solidFill>
                <a:sysClr val="window" lastClr="FFFFFF"/>
              </a:solidFill>
              <a:latin typeface="微软雅黑" panose="020B0503020204020204" pitchFamily="34" charset="-122"/>
              <a:ea typeface="微软雅黑" panose="020B0503020204020204" pitchFamily="34" charset="-122"/>
              <a:cs typeface="宋体" panose="02010600030101010101" pitchFamily="2" charset="-122"/>
            </a:endParaRPr>
          </a:p>
        </p:txBody>
      </p:sp>
      <p:sp>
        <p:nvSpPr>
          <p:cNvPr id="17" name="文本框 16"/>
          <p:cNvSpPr txBox="1"/>
          <p:nvPr/>
        </p:nvSpPr>
        <p:spPr>
          <a:xfrm>
            <a:off x="19685" y="1196975"/>
            <a:ext cx="12113895" cy="1599565"/>
          </a:xfrm>
          <a:prstGeom prst="rect">
            <a:avLst/>
          </a:prstGeom>
          <a:solidFill>
            <a:schemeClr val="bg1">
              <a:lumMod val="85000"/>
            </a:schemeClr>
          </a:solidFill>
          <a:ln>
            <a:no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2000" b="1" noProof="0" dirty="0">
                <a:ln>
                  <a:noFill/>
                </a:ln>
                <a:solidFill>
                  <a:srgbClr val="C00000"/>
                </a:solidFill>
                <a:effectLst/>
                <a:uLnTx/>
                <a:uFillTx/>
                <a:latin typeface="Arial" panose="020B0604020202020204" pitchFamily="34" charset="0"/>
                <a:ea typeface="微软雅黑" panose="020B0503020204020204" pitchFamily="34" charset="-122"/>
                <a:sym typeface="Wingdings" panose="05000000000000000000" charset="0"/>
              </a:rPr>
              <a:t></a:t>
            </a:r>
            <a:r>
              <a:rPr lang="zh-CN" altLang="en-US" sz="1800" b="1">
                <a:ln>
                  <a:noFill/>
                </a:ln>
                <a:solidFill>
                  <a:srgbClr val="181717"/>
                </a:solidFill>
                <a:effectLst/>
                <a:uLnTx/>
                <a:uFillTx/>
                <a:ea typeface="微软雅黑" panose="020B0503020204020204" pitchFamily="34" charset="-122"/>
              </a:rPr>
              <a:t>指企业的交易性金融资产、交易性金融负债，以及采用公允价值模式计量的投资性房地产、衍生工具、套期保值业务等公允价值变动形成的应计入当期损益的利得或损失。</a:t>
            </a:r>
            <a:endParaRPr lang="zh-CN" altLang="en-US" sz="2000" b="1">
              <a:ln>
                <a:noFill/>
              </a:ln>
              <a:solidFill>
                <a:srgbClr val="181717"/>
              </a:solidFill>
              <a:effectLst/>
              <a:uLnTx/>
              <a:uFillTx/>
              <a:ea typeface="微软雅黑" panose="020B0503020204020204" pitchFamily="34" charset="-122"/>
            </a:endParaRPr>
          </a:p>
          <a:p>
            <a:pPr marL="0" marR="0" lvl="0" indent="0" algn="l" defTabSz="914400" rtl="0" eaLnBrk="1" fontAlgn="auto" latinLnBrk="0" hangingPunct="1">
              <a:lnSpc>
                <a:spcPct val="100000"/>
              </a:lnSpc>
              <a:spcBef>
                <a:spcPts val="0"/>
              </a:spcBef>
              <a:spcAft>
                <a:spcPts val="0"/>
              </a:spcAft>
              <a:buClrTx/>
              <a:buSzTx/>
              <a:buFontTx/>
              <a:buNone/>
              <a:defRPr/>
            </a:pPr>
            <a:r>
              <a:rPr lang="zh-CN" altLang="en-US" sz="2000" b="1" noProof="0" dirty="0">
                <a:ln>
                  <a:noFill/>
                </a:ln>
                <a:solidFill>
                  <a:srgbClr val="C00000"/>
                </a:solidFill>
                <a:effectLst/>
                <a:uLnTx/>
                <a:uFillTx/>
                <a:latin typeface="Arial" panose="020B0604020202020204" pitchFamily="34" charset="0"/>
                <a:ea typeface="微软雅黑" panose="020B0503020204020204" pitchFamily="34" charset="-122"/>
                <a:sym typeface="Wingdings" panose="05000000000000000000" charset="0"/>
              </a:rPr>
              <a:t>填报方法：</a:t>
            </a:r>
          </a:p>
          <a:p>
            <a:pPr marL="342900" marR="0" lvl="0" indent="-342900" algn="l" defTabSz="914400" rtl="0" eaLnBrk="1" fontAlgn="auto" latinLnBrk="0" hangingPunct="1">
              <a:lnSpc>
                <a:spcPct val="100000"/>
              </a:lnSpc>
              <a:spcBef>
                <a:spcPts val="0"/>
              </a:spcBef>
              <a:spcAft>
                <a:spcPts val="0"/>
              </a:spcAft>
              <a:buClrTx/>
              <a:buSzTx/>
              <a:buFont typeface="Wingdings" panose="05000000000000000000" charset="0"/>
              <a:buChar char="l"/>
              <a:defRPr/>
            </a:pPr>
            <a:r>
              <a:rPr lang="zh-CN" altLang="en-US" sz="2000" b="1">
                <a:ln>
                  <a:noFill/>
                </a:ln>
                <a:solidFill>
                  <a:srgbClr val="181717"/>
                </a:solidFill>
                <a:effectLst/>
                <a:uLnTx/>
                <a:uFillTx/>
                <a:sym typeface="+mn-ea"/>
              </a:rPr>
              <a:t>根据会计“利润表”中“公允价值变动收益”项目的本年累计数填报，损失以“-”号记。</a:t>
            </a:r>
          </a:p>
          <a:p>
            <a:pPr marL="342900" marR="0" lvl="0" indent="-342900" algn="l" defTabSz="914400" rtl="0" eaLnBrk="1" fontAlgn="auto" latinLnBrk="0" hangingPunct="1">
              <a:lnSpc>
                <a:spcPct val="100000"/>
              </a:lnSpc>
              <a:spcBef>
                <a:spcPts val="0"/>
              </a:spcBef>
              <a:spcAft>
                <a:spcPts val="0"/>
              </a:spcAft>
              <a:buClrTx/>
              <a:buSzTx/>
              <a:buFont typeface="Wingdings" panose="05000000000000000000" charset="0"/>
              <a:buChar char="l"/>
              <a:defRPr/>
            </a:pPr>
            <a:r>
              <a:rPr lang="zh-CN" altLang="en-US" sz="2000" b="1">
                <a:ln>
                  <a:noFill/>
                </a:ln>
                <a:solidFill>
                  <a:srgbClr val="181717"/>
                </a:solidFill>
                <a:effectLst/>
                <a:uLnTx/>
                <a:uFillTx/>
                <a:sym typeface="+mn-ea"/>
              </a:rPr>
              <a:t>如果会计“利润表”未设置该项目，填0。</a:t>
            </a:r>
            <a:endParaRPr lang="zh-CN" altLang="en-US" sz="2000" b="1">
              <a:ln>
                <a:noFill/>
              </a:ln>
              <a:effectLst/>
              <a:uLnTx/>
              <a:uFillTx/>
              <a:ea typeface="微软雅黑" panose="020B0503020204020204" pitchFamily="34" charset="-122"/>
            </a:endParaRPr>
          </a:p>
        </p:txBody>
      </p:sp>
      <p:sp>
        <p:nvSpPr>
          <p:cNvPr id="28" name="文本框 27"/>
          <p:cNvSpPr txBox="1"/>
          <p:nvPr/>
        </p:nvSpPr>
        <p:spPr>
          <a:xfrm>
            <a:off x="4655820" y="121920"/>
            <a:ext cx="5514975" cy="521970"/>
          </a:xfrm>
          <a:prstGeom prst="rect">
            <a:avLst/>
          </a:prstGeom>
          <a:noFill/>
        </p:spPr>
        <p:txBody>
          <a:bodyPr wrap="square" rtlCol="0">
            <a:spAutoFit/>
          </a:bodyPr>
          <a:lstStyle/>
          <a:p>
            <a:pPr algn="ctr"/>
            <a:r>
              <a:rPr lang="zh-CN" sz="2800" b="1" dirty="0">
                <a:solidFill>
                  <a:srgbClr val="4B649F"/>
                </a:solidFill>
              </a:rPr>
              <a:t>收益指标（</a:t>
            </a:r>
            <a:r>
              <a:rPr lang="en-US" altLang="zh-CN" sz="2800" b="1" dirty="0">
                <a:solidFill>
                  <a:srgbClr val="4B649F"/>
                </a:solidFill>
              </a:rPr>
              <a:t>6</a:t>
            </a:r>
            <a:r>
              <a:rPr lang="zh-CN" sz="2800" b="1" dirty="0">
                <a:solidFill>
                  <a:srgbClr val="4B649F"/>
                </a:solidFill>
              </a:rPr>
              <a:t>个）</a:t>
            </a:r>
          </a:p>
        </p:txBody>
      </p:sp>
      <p:sp>
        <p:nvSpPr>
          <p:cNvPr id="2" name="圆角矩形 144"/>
          <p:cNvSpPr/>
          <p:nvPr/>
        </p:nvSpPr>
        <p:spPr>
          <a:xfrm>
            <a:off x="-33655" y="2764155"/>
            <a:ext cx="12133580" cy="474345"/>
          </a:xfrm>
          <a:prstGeom prst="roundRect">
            <a:avLst/>
          </a:prstGeom>
          <a:solidFill>
            <a:srgbClr val="256BB0"/>
          </a:solidFill>
          <a:ln>
            <a:noFill/>
          </a:ln>
        </p:spPr>
        <p:style>
          <a:lnRef idx="2">
            <a:srgbClr val="256BB0">
              <a:shade val="50000"/>
            </a:srgbClr>
          </a:lnRef>
          <a:fillRef idx="1">
            <a:srgbClr val="256BB0"/>
          </a:fillRef>
          <a:effectRef idx="0">
            <a:srgbClr val="256BB0"/>
          </a:effectRef>
          <a:fontRef idx="minor">
            <a:sysClr val="window" lastClr="FFFFFF"/>
          </a:fontRef>
        </p:style>
        <p:txBody>
          <a:bodyPr rtlCol="0" anchor="ctr"/>
          <a:lstStyle/>
          <a:p>
            <a:pPr algn="l"/>
            <a:r>
              <a:rPr lang="en-US" sz="2400" b="1" dirty="0">
                <a:solidFill>
                  <a:sysClr val="window" lastClr="FFFFFF"/>
                </a:solidFill>
                <a:latin typeface="微软雅黑" panose="020B0503020204020204" pitchFamily="34" charset="-122"/>
                <a:ea typeface="微软雅黑" panose="020B0503020204020204" pitchFamily="34" charset="-122"/>
                <a:cs typeface="宋体" panose="02010600030101010101" pitchFamily="2" charset="-122"/>
              </a:rPr>
              <a:t>5.</a:t>
            </a:r>
            <a:r>
              <a:rPr sz="2400" b="1" dirty="0">
                <a:latin typeface="微软雅黑" panose="020B0503020204020204" pitchFamily="34" charset="-122"/>
                <a:ea typeface="微软雅黑" panose="020B0503020204020204" pitchFamily="34" charset="-122"/>
                <a:cs typeface="宋体" panose="02010600030101010101" pitchFamily="2" charset="-122"/>
              </a:rPr>
              <a:t>汇兑收益**（损失以“-”号记）</a:t>
            </a:r>
            <a:r>
              <a:rPr lang="en-US" altLang="zh-CN" sz="2400" b="1" dirty="0">
                <a:solidFill>
                  <a:sysClr val="window" lastClr="FFFFFF"/>
                </a:solidFill>
                <a:latin typeface="微软雅黑" panose="020B0503020204020204" pitchFamily="34" charset="-122"/>
                <a:ea typeface="微软雅黑" panose="020B0503020204020204" pitchFamily="34" charset="-122"/>
                <a:cs typeface="宋体" panose="02010600030101010101" pitchFamily="2" charset="-122"/>
              </a:rPr>
              <a:t>【</a:t>
            </a:r>
            <a:r>
              <a:rPr sz="2400" b="1" dirty="0">
                <a:solidFill>
                  <a:sysClr val="window" lastClr="FFFFFF"/>
                </a:solidFill>
                <a:latin typeface="微软雅黑" panose="020B0503020204020204" pitchFamily="34" charset="-122"/>
                <a:ea typeface="微软雅黑" panose="020B0503020204020204" pitchFamily="34" charset="-122"/>
                <a:cs typeface="宋体" panose="02010600030101010101" pitchFamily="2" charset="-122"/>
              </a:rPr>
              <a:t>611-4表</a:t>
            </a:r>
            <a:r>
              <a:rPr lang="en-US" sz="2400" b="1" dirty="0">
                <a:solidFill>
                  <a:sysClr val="window" lastClr="FFFFFF"/>
                </a:solidFill>
                <a:latin typeface="微软雅黑" panose="020B0503020204020204" pitchFamily="34" charset="-122"/>
                <a:ea typeface="微软雅黑" panose="020B0503020204020204" pitchFamily="34" charset="-122"/>
                <a:cs typeface="宋体" panose="02010600030101010101" pitchFamily="2" charset="-122"/>
              </a:rPr>
              <a:t>40</a:t>
            </a:r>
            <a:r>
              <a:rPr lang="en-US" altLang="zh-CN" sz="2400" b="1" dirty="0">
                <a:solidFill>
                  <a:sysClr val="window" lastClr="FFFFFF"/>
                </a:solidFill>
                <a:latin typeface="微软雅黑" panose="020B0503020204020204" pitchFamily="34" charset="-122"/>
                <a:ea typeface="微软雅黑" panose="020B0503020204020204" pitchFamily="34" charset="-122"/>
                <a:cs typeface="宋体" panose="02010600030101010101" pitchFamily="2" charset="-122"/>
              </a:rPr>
              <a:t>】</a:t>
            </a:r>
            <a:r>
              <a:rPr lang="en-US" altLang="zh-CN" sz="2400" b="1" dirty="0">
                <a:solidFill>
                  <a:srgbClr val="FFC000"/>
                </a:solidFill>
                <a:latin typeface="微软雅黑" panose="020B0503020204020204" pitchFamily="34" charset="-122"/>
                <a:ea typeface="微软雅黑" panose="020B0503020204020204" pitchFamily="34" charset="-122"/>
                <a:cs typeface="宋体" panose="02010600030101010101" pitchFamily="2" charset="-122"/>
                <a:sym typeface="+mn-ea"/>
              </a:rPr>
              <a:t>《金融业企业财务报表格式》</a:t>
            </a:r>
            <a:r>
              <a:rPr lang="zh-CN" altLang="en-US" sz="2400" b="1" dirty="0">
                <a:solidFill>
                  <a:srgbClr val="FFC000"/>
                </a:solidFill>
                <a:latin typeface="微软雅黑" panose="020B0503020204020204" pitchFamily="34" charset="-122"/>
                <a:ea typeface="微软雅黑" panose="020B0503020204020204" pitchFamily="34" charset="-122"/>
                <a:cs typeface="宋体" panose="02010600030101010101" pitchFamily="2" charset="-122"/>
                <a:sym typeface="+mn-ea"/>
              </a:rPr>
              <a:t>填报</a:t>
            </a:r>
            <a:endParaRPr lang="zh-CN" altLang="en-US" sz="2400" b="1" dirty="0">
              <a:solidFill>
                <a:sysClr val="window" lastClr="FFFFFF"/>
              </a:solidFill>
              <a:latin typeface="微软雅黑" panose="020B0503020204020204" pitchFamily="34" charset="-122"/>
              <a:ea typeface="微软雅黑" panose="020B0503020204020204" pitchFamily="34" charset="-122"/>
              <a:cs typeface="宋体" panose="02010600030101010101" pitchFamily="2" charset="-122"/>
            </a:endParaRPr>
          </a:p>
        </p:txBody>
      </p:sp>
      <p:sp>
        <p:nvSpPr>
          <p:cNvPr id="3" name="文本框 2"/>
          <p:cNvSpPr txBox="1"/>
          <p:nvPr/>
        </p:nvSpPr>
        <p:spPr>
          <a:xfrm>
            <a:off x="-13970" y="3238500"/>
            <a:ext cx="12113895" cy="1322070"/>
          </a:xfrm>
          <a:prstGeom prst="rect">
            <a:avLst/>
          </a:prstGeom>
          <a:solidFill>
            <a:schemeClr val="bg1">
              <a:lumMod val="85000"/>
            </a:schemeClr>
          </a:solidFill>
          <a:ln>
            <a:no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2000" b="1" noProof="0" dirty="0">
                <a:ln>
                  <a:noFill/>
                </a:ln>
                <a:solidFill>
                  <a:srgbClr val="C00000"/>
                </a:solidFill>
                <a:effectLst/>
                <a:uLnTx/>
                <a:uFillTx/>
                <a:latin typeface="Arial" panose="020B0604020202020204" pitchFamily="34" charset="0"/>
                <a:ea typeface="微软雅黑" panose="020B0503020204020204" pitchFamily="34" charset="-122"/>
                <a:sym typeface="Wingdings" panose="05000000000000000000" charset="0"/>
              </a:rPr>
              <a:t></a:t>
            </a:r>
            <a:r>
              <a:rPr lang="zh-CN" altLang="en-US" sz="1800" b="1">
                <a:ln>
                  <a:noFill/>
                </a:ln>
                <a:solidFill>
                  <a:srgbClr val="181717"/>
                </a:solidFill>
                <a:effectLst/>
                <a:uLnTx/>
                <a:uFillTx/>
                <a:ea typeface="微软雅黑" panose="020B0503020204020204" pitchFamily="34" charset="-122"/>
              </a:rPr>
              <a:t>主要包括外币交易因汇率变动而产生的损益以及外汇衍生金融工具产生的损益。</a:t>
            </a:r>
            <a:endParaRPr lang="zh-CN" altLang="en-US" sz="2000" b="1">
              <a:ln>
                <a:noFill/>
              </a:ln>
              <a:solidFill>
                <a:srgbClr val="181717"/>
              </a:solidFill>
              <a:effectLst/>
              <a:uLnTx/>
              <a:uFillTx/>
              <a:ea typeface="微软雅黑" panose="020B0503020204020204" pitchFamily="34" charset="-122"/>
            </a:endParaRPr>
          </a:p>
          <a:p>
            <a:pPr marL="0" marR="0" lvl="0" indent="0" algn="l" defTabSz="914400" rtl="0" eaLnBrk="1" fontAlgn="auto" latinLnBrk="0" hangingPunct="1">
              <a:lnSpc>
                <a:spcPct val="100000"/>
              </a:lnSpc>
              <a:spcBef>
                <a:spcPts val="0"/>
              </a:spcBef>
              <a:spcAft>
                <a:spcPts val="0"/>
              </a:spcAft>
              <a:buClrTx/>
              <a:buSzTx/>
              <a:buFontTx/>
              <a:buNone/>
              <a:defRPr/>
            </a:pPr>
            <a:r>
              <a:rPr lang="zh-CN" altLang="en-US" sz="2000" b="1" noProof="0" dirty="0">
                <a:ln>
                  <a:noFill/>
                </a:ln>
                <a:solidFill>
                  <a:srgbClr val="C00000"/>
                </a:solidFill>
                <a:effectLst/>
                <a:uLnTx/>
                <a:uFillTx/>
                <a:latin typeface="Arial" panose="020B0604020202020204" pitchFamily="34" charset="0"/>
                <a:ea typeface="微软雅黑" panose="020B0503020204020204" pitchFamily="34" charset="-122"/>
                <a:sym typeface="Wingdings" panose="05000000000000000000" charset="0"/>
              </a:rPr>
              <a:t>填报方法：</a:t>
            </a:r>
          </a:p>
          <a:p>
            <a:pPr marL="342900" marR="0" lvl="0" indent="-342900" algn="l" defTabSz="914400" rtl="0" eaLnBrk="1" fontAlgn="auto" latinLnBrk="0" hangingPunct="1">
              <a:lnSpc>
                <a:spcPct val="100000"/>
              </a:lnSpc>
              <a:spcBef>
                <a:spcPts val="0"/>
              </a:spcBef>
              <a:spcAft>
                <a:spcPts val="0"/>
              </a:spcAft>
              <a:buClrTx/>
              <a:buSzTx/>
              <a:buFont typeface="Wingdings" panose="05000000000000000000" charset="0"/>
              <a:buChar char="l"/>
              <a:defRPr/>
            </a:pPr>
            <a:r>
              <a:rPr lang="zh-CN" altLang="en-US" sz="2000" b="1">
                <a:ln>
                  <a:noFill/>
                </a:ln>
                <a:solidFill>
                  <a:srgbClr val="181717"/>
                </a:solidFill>
                <a:effectLst/>
                <a:uLnTx/>
                <a:uFillTx/>
                <a:sym typeface="+mn-ea"/>
              </a:rPr>
              <a:t>《金融业企业财务报表格式》的企业根据会计“利润表”中“汇兑收益”项目的本年累计数填报。</a:t>
            </a:r>
          </a:p>
          <a:p>
            <a:pPr marL="342900" marR="0" lvl="0" indent="-342900" algn="l" defTabSz="914400" rtl="0" eaLnBrk="1" fontAlgn="auto" latinLnBrk="0" hangingPunct="1">
              <a:lnSpc>
                <a:spcPct val="100000"/>
              </a:lnSpc>
              <a:spcBef>
                <a:spcPts val="0"/>
              </a:spcBef>
              <a:spcAft>
                <a:spcPts val="0"/>
              </a:spcAft>
              <a:buClrTx/>
              <a:buSzTx/>
              <a:buFont typeface="Wingdings" panose="05000000000000000000" charset="0"/>
              <a:buChar char="l"/>
              <a:defRPr/>
            </a:pPr>
            <a:r>
              <a:rPr lang="zh-CN" altLang="en-US" sz="2000" b="1">
                <a:ln>
                  <a:noFill/>
                </a:ln>
                <a:solidFill>
                  <a:srgbClr val="181717"/>
                </a:solidFill>
                <a:effectLst/>
                <a:uLnTx/>
                <a:uFillTx/>
                <a:sym typeface="+mn-ea"/>
              </a:rPr>
              <a:t>《一般企业财务报表格式》的企业免填。</a:t>
            </a:r>
            <a:endParaRPr lang="zh-CN" altLang="en-US" sz="2000" b="1">
              <a:ln>
                <a:noFill/>
              </a:ln>
              <a:effectLst/>
              <a:uLnTx/>
              <a:uFillTx/>
              <a:ea typeface="微软雅黑" panose="020B0503020204020204" pitchFamily="34" charset="-122"/>
            </a:endParaRPr>
          </a:p>
        </p:txBody>
      </p:sp>
      <p:sp>
        <p:nvSpPr>
          <p:cNvPr id="6" name="圆角矩形 144"/>
          <p:cNvSpPr/>
          <p:nvPr/>
        </p:nvSpPr>
        <p:spPr>
          <a:xfrm>
            <a:off x="-23495" y="4560570"/>
            <a:ext cx="12133580" cy="474345"/>
          </a:xfrm>
          <a:prstGeom prst="roundRect">
            <a:avLst/>
          </a:prstGeom>
          <a:solidFill>
            <a:srgbClr val="256BB0"/>
          </a:solidFill>
          <a:ln>
            <a:noFill/>
          </a:ln>
        </p:spPr>
        <p:style>
          <a:lnRef idx="2">
            <a:srgbClr val="256BB0">
              <a:shade val="50000"/>
            </a:srgbClr>
          </a:lnRef>
          <a:fillRef idx="1">
            <a:srgbClr val="256BB0"/>
          </a:fillRef>
          <a:effectRef idx="0">
            <a:srgbClr val="256BB0"/>
          </a:effectRef>
          <a:fontRef idx="minor">
            <a:sysClr val="window" lastClr="FFFFFF"/>
          </a:fontRef>
        </p:style>
        <p:txBody>
          <a:bodyPr rtlCol="0" anchor="ctr"/>
          <a:lstStyle/>
          <a:p>
            <a:pPr algn="l"/>
            <a:r>
              <a:rPr lang="en-US" sz="2400" b="1" dirty="0">
                <a:solidFill>
                  <a:sysClr val="window" lastClr="FFFFFF"/>
                </a:solidFill>
                <a:latin typeface="微软雅黑" panose="020B0503020204020204" pitchFamily="34" charset="-122"/>
                <a:ea typeface="微软雅黑" panose="020B0503020204020204" pitchFamily="34" charset="-122"/>
                <a:cs typeface="宋体" panose="02010600030101010101" pitchFamily="2" charset="-122"/>
              </a:rPr>
              <a:t>6.</a:t>
            </a:r>
            <a:r>
              <a:rPr sz="2400" b="1" dirty="0">
                <a:latin typeface="微软雅黑" panose="020B0503020204020204" pitchFamily="34" charset="-122"/>
                <a:ea typeface="微软雅黑" panose="020B0503020204020204" pitchFamily="34" charset="-122"/>
                <a:cs typeface="宋体" panose="02010600030101010101" pitchFamily="2" charset="-122"/>
              </a:rPr>
              <a:t>资产处置收益（损失以“-”号记）</a:t>
            </a:r>
            <a:r>
              <a:rPr lang="en-US" altLang="zh-CN" sz="2400" b="1" dirty="0">
                <a:solidFill>
                  <a:sysClr val="window" lastClr="FFFFFF"/>
                </a:solidFill>
                <a:latin typeface="微软雅黑" panose="020B0503020204020204" pitchFamily="34" charset="-122"/>
                <a:ea typeface="微软雅黑" panose="020B0503020204020204" pitchFamily="34" charset="-122"/>
                <a:cs typeface="宋体" panose="02010600030101010101" pitchFamily="2" charset="-122"/>
              </a:rPr>
              <a:t>【</a:t>
            </a:r>
            <a:r>
              <a:rPr sz="2400" b="1" dirty="0">
                <a:solidFill>
                  <a:sysClr val="window" lastClr="FFFFFF"/>
                </a:solidFill>
                <a:latin typeface="微软雅黑" panose="020B0503020204020204" pitchFamily="34" charset="-122"/>
                <a:ea typeface="微软雅黑" panose="020B0503020204020204" pitchFamily="34" charset="-122"/>
                <a:cs typeface="宋体" panose="02010600030101010101" pitchFamily="2" charset="-122"/>
              </a:rPr>
              <a:t>611-4表</a:t>
            </a:r>
            <a:r>
              <a:rPr lang="en-US" sz="2400" b="1" dirty="0">
                <a:solidFill>
                  <a:sysClr val="window" lastClr="FFFFFF"/>
                </a:solidFill>
                <a:latin typeface="微软雅黑" panose="020B0503020204020204" pitchFamily="34" charset="-122"/>
                <a:ea typeface="微软雅黑" panose="020B0503020204020204" pitchFamily="34" charset="-122"/>
                <a:cs typeface="宋体" panose="02010600030101010101" pitchFamily="2" charset="-122"/>
              </a:rPr>
              <a:t>43</a:t>
            </a:r>
            <a:r>
              <a:rPr lang="en-US" altLang="zh-CN" sz="2400" b="1" dirty="0">
                <a:solidFill>
                  <a:sysClr val="window" lastClr="FFFFFF"/>
                </a:solidFill>
                <a:latin typeface="微软雅黑" panose="020B0503020204020204" pitchFamily="34" charset="-122"/>
                <a:ea typeface="微软雅黑" panose="020B0503020204020204" pitchFamily="34" charset="-122"/>
                <a:cs typeface="宋体" panose="02010600030101010101" pitchFamily="2" charset="-122"/>
              </a:rPr>
              <a:t>】</a:t>
            </a:r>
            <a:endParaRPr lang="zh-CN" altLang="en-US" sz="2400" b="1" dirty="0">
              <a:solidFill>
                <a:sysClr val="window" lastClr="FFFFFF"/>
              </a:solidFill>
              <a:latin typeface="微软雅黑" panose="020B0503020204020204" pitchFamily="34" charset="-122"/>
              <a:ea typeface="微软雅黑" panose="020B0503020204020204" pitchFamily="34" charset="-122"/>
              <a:cs typeface="宋体" panose="02010600030101010101" pitchFamily="2" charset="-122"/>
            </a:endParaRPr>
          </a:p>
        </p:txBody>
      </p:sp>
      <p:sp>
        <p:nvSpPr>
          <p:cNvPr id="9" name="文本框 8"/>
          <p:cNvSpPr txBox="1"/>
          <p:nvPr/>
        </p:nvSpPr>
        <p:spPr>
          <a:xfrm>
            <a:off x="-13970" y="4996180"/>
            <a:ext cx="12113895" cy="1814830"/>
          </a:xfrm>
          <a:prstGeom prst="rect">
            <a:avLst/>
          </a:prstGeom>
          <a:solidFill>
            <a:schemeClr val="bg1">
              <a:lumMod val="85000"/>
            </a:schemeClr>
          </a:solidFill>
          <a:ln>
            <a:no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2000" b="1" noProof="0" dirty="0">
                <a:ln>
                  <a:noFill/>
                </a:ln>
                <a:solidFill>
                  <a:srgbClr val="C00000"/>
                </a:solidFill>
                <a:effectLst/>
                <a:uLnTx/>
                <a:uFillTx/>
                <a:latin typeface="Arial" panose="020B0604020202020204" pitchFamily="34" charset="0"/>
                <a:ea typeface="微软雅黑" panose="020B0503020204020204" pitchFamily="34" charset="-122"/>
                <a:sym typeface="Wingdings" panose="05000000000000000000" charset="0"/>
              </a:rPr>
              <a:t></a:t>
            </a:r>
            <a:r>
              <a:rPr lang="zh-CN" altLang="en-US" sz="1600" b="1">
                <a:ln>
                  <a:noFill/>
                </a:ln>
                <a:solidFill>
                  <a:srgbClr val="181717"/>
                </a:solidFill>
                <a:effectLst/>
                <a:uLnTx/>
                <a:uFillTx/>
                <a:ea typeface="微软雅黑" panose="020B0503020204020204" pitchFamily="34" charset="-122"/>
              </a:rPr>
              <a:t>指企业出售划分为持有待售的非流动资产（金融工具、长期股权投资和投资性房地产除外）或处置组时确认的处置利得或损失，以及处置未划分为持有待售的固定资产、在建工程、生产性生物资产及无形资产而产生的处置利得或损失。债务重组中因处置非流动资产产生的利得或损失和非货币性资产交换产生的利得或损失也包括在本项目内。</a:t>
            </a:r>
            <a:endParaRPr lang="zh-CN" altLang="en-US" sz="2000" b="1">
              <a:ln>
                <a:noFill/>
              </a:ln>
              <a:solidFill>
                <a:srgbClr val="181717"/>
              </a:solidFill>
              <a:effectLst/>
              <a:uLnTx/>
              <a:uFillTx/>
              <a:ea typeface="微软雅黑" panose="020B0503020204020204" pitchFamily="34" charset="-122"/>
            </a:endParaRPr>
          </a:p>
          <a:p>
            <a:pPr marL="0" marR="0" lvl="0" indent="0" algn="l" defTabSz="914400" rtl="0" eaLnBrk="1" fontAlgn="auto" latinLnBrk="0" hangingPunct="1">
              <a:lnSpc>
                <a:spcPct val="100000"/>
              </a:lnSpc>
              <a:spcBef>
                <a:spcPts val="0"/>
              </a:spcBef>
              <a:spcAft>
                <a:spcPts val="0"/>
              </a:spcAft>
              <a:buClrTx/>
              <a:buSzTx/>
              <a:buFontTx/>
              <a:buNone/>
              <a:defRPr/>
            </a:pPr>
            <a:r>
              <a:rPr lang="zh-CN" altLang="en-US" sz="2000" b="1" noProof="0" dirty="0">
                <a:ln>
                  <a:noFill/>
                </a:ln>
                <a:solidFill>
                  <a:srgbClr val="C00000"/>
                </a:solidFill>
                <a:effectLst/>
                <a:uLnTx/>
                <a:uFillTx/>
                <a:latin typeface="Arial" panose="020B0604020202020204" pitchFamily="34" charset="0"/>
                <a:ea typeface="微软雅黑" panose="020B0503020204020204" pitchFamily="34" charset="-122"/>
                <a:sym typeface="Wingdings" panose="05000000000000000000" charset="0"/>
              </a:rPr>
              <a:t>填报方法：</a:t>
            </a:r>
          </a:p>
          <a:p>
            <a:pPr marL="342900" marR="0" lvl="0" indent="-342900" algn="l" defTabSz="914400" rtl="0" eaLnBrk="1" fontAlgn="auto" latinLnBrk="0" hangingPunct="1">
              <a:lnSpc>
                <a:spcPct val="100000"/>
              </a:lnSpc>
              <a:spcBef>
                <a:spcPts val="0"/>
              </a:spcBef>
              <a:spcAft>
                <a:spcPts val="0"/>
              </a:spcAft>
              <a:buClrTx/>
              <a:buSzTx/>
              <a:buFont typeface="Wingdings" panose="05000000000000000000" charset="0"/>
              <a:buChar char="l"/>
              <a:defRPr/>
            </a:pPr>
            <a:r>
              <a:rPr lang="zh-CN" altLang="en-US" sz="2000" b="1">
                <a:ln>
                  <a:noFill/>
                </a:ln>
                <a:solidFill>
                  <a:srgbClr val="181717"/>
                </a:solidFill>
                <a:effectLst/>
                <a:uLnTx/>
                <a:uFillTx/>
                <a:sym typeface="+mn-ea"/>
              </a:rPr>
              <a:t>根据会计“利润表”中“资产处置收益”项目的本年累计数填报，损失以“-”号记。</a:t>
            </a:r>
          </a:p>
          <a:p>
            <a:pPr marL="342900" marR="0" lvl="0" indent="-342900" algn="l" defTabSz="914400" rtl="0" eaLnBrk="1" fontAlgn="auto" latinLnBrk="0" hangingPunct="1">
              <a:lnSpc>
                <a:spcPct val="100000"/>
              </a:lnSpc>
              <a:spcBef>
                <a:spcPts val="0"/>
              </a:spcBef>
              <a:spcAft>
                <a:spcPts val="0"/>
              </a:spcAft>
              <a:buClrTx/>
              <a:buSzTx/>
              <a:buFont typeface="Wingdings" panose="05000000000000000000" charset="0"/>
              <a:buChar char="l"/>
              <a:defRPr/>
            </a:pPr>
            <a:r>
              <a:rPr lang="zh-CN" altLang="en-US" sz="2000" b="1">
                <a:ln>
                  <a:noFill/>
                </a:ln>
                <a:solidFill>
                  <a:srgbClr val="181717"/>
                </a:solidFill>
                <a:effectLst/>
                <a:uLnTx/>
                <a:uFillTx/>
                <a:sym typeface="+mn-ea"/>
              </a:rPr>
              <a:t>如果“利润表”未设置该项目，填0。</a:t>
            </a:r>
            <a:endParaRPr lang="zh-CN" altLang="en-US" sz="2000" b="1">
              <a:ln>
                <a:noFill/>
              </a:ln>
              <a:effectLst/>
              <a:uLnTx/>
              <a:uFillTx/>
              <a:ea typeface="微软雅黑" panose="020B0503020204020204" pitchFamily="34" charset="-122"/>
            </a:endParaRPr>
          </a:p>
        </p:txBody>
      </p:sp>
      <p:sp>
        <p:nvSpPr>
          <p:cNvPr id="11" name="灯片编号占位符 10"/>
          <p:cNvSpPr>
            <a:spLocks noGrp="1"/>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t>57</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9" name="图片 17"/>
          <p:cNvPicPr>
            <a:picLocks noChangeAspect="1"/>
          </p:cNvPicPr>
          <p:nvPr/>
        </p:nvPicPr>
        <p:blipFill>
          <a:blip r:embed="rId2"/>
          <a:stretch>
            <a:fillRect/>
          </a:stretch>
        </p:blipFill>
        <p:spPr>
          <a:xfrm>
            <a:off x="8610600" y="0"/>
            <a:ext cx="3581400" cy="1006475"/>
          </a:xfrm>
          <a:prstGeom prst="rect">
            <a:avLst/>
          </a:prstGeom>
          <a:noFill/>
          <a:ln w="9525">
            <a:noFill/>
          </a:ln>
        </p:spPr>
      </p:pic>
      <p:sp>
        <p:nvSpPr>
          <p:cNvPr id="25" name="矩形 24"/>
          <p:cNvSpPr/>
          <p:nvPr/>
        </p:nvSpPr>
        <p:spPr>
          <a:xfrm>
            <a:off x="0" y="6724650"/>
            <a:ext cx="12192000" cy="133350"/>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pic>
        <p:nvPicPr>
          <p:cNvPr id="7" name="图片 6" descr="五经普LOGO透明底（长）"/>
          <p:cNvPicPr>
            <a:picLocks noChangeAspect="1"/>
          </p:cNvPicPr>
          <p:nvPr/>
        </p:nvPicPr>
        <p:blipFill>
          <a:blip r:embed="rId3" cstate="print"/>
          <a:srcRect r="77058"/>
          <a:stretch>
            <a:fillRect/>
          </a:stretch>
        </p:blipFill>
        <p:spPr>
          <a:xfrm>
            <a:off x="-76200" y="-225425"/>
            <a:ext cx="847725" cy="1155065"/>
          </a:xfrm>
          <a:prstGeom prst="rect">
            <a:avLst/>
          </a:prstGeom>
        </p:spPr>
      </p:pic>
      <p:cxnSp>
        <p:nvCxnSpPr>
          <p:cNvPr id="8" name="直接连接符 7"/>
          <p:cNvCxnSpPr/>
          <p:nvPr/>
        </p:nvCxnSpPr>
        <p:spPr>
          <a:xfrm>
            <a:off x="-635" y="1025843"/>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sp>
        <p:nvSpPr>
          <p:cNvPr id="29" name="圆角矩形 144"/>
          <p:cNvSpPr/>
          <p:nvPr/>
        </p:nvSpPr>
        <p:spPr>
          <a:xfrm>
            <a:off x="-24130" y="1052830"/>
            <a:ext cx="12192635" cy="474345"/>
          </a:xfrm>
          <a:prstGeom prst="roundRect">
            <a:avLst/>
          </a:prstGeom>
          <a:solidFill>
            <a:srgbClr val="256BB0"/>
          </a:solidFill>
          <a:ln>
            <a:noFill/>
          </a:ln>
        </p:spPr>
        <p:style>
          <a:lnRef idx="2">
            <a:srgbClr val="256BB0">
              <a:shade val="50000"/>
            </a:srgbClr>
          </a:lnRef>
          <a:fillRef idx="1">
            <a:srgbClr val="256BB0"/>
          </a:fillRef>
          <a:effectRef idx="0">
            <a:srgbClr val="256BB0"/>
          </a:effectRef>
          <a:fontRef idx="minor">
            <a:sysClr val="window" lastClr="FFFFFF"/>
          </a:fontRef>
        </p:style>
        <p:txBody>
          <a:bodyPr rtlCol="0" anchor="ctr"/>
          <a:lstStyle/>
          <a:p>
            <a:pPr algn="l"/>
            <a:r>
              <a:rPr lang="en-US" sz="2400" b="1" dirty="0">
                <a:solidFill>
                  <a:sysClr val="window" lastClr="FFFFFF"/>
                </a:solidFill>
                <a:latin typeface="微软雅黑" panose="020B0503020204020204" pitchFamily="34" charset="-122"/>
                <a:ea typeface="微软雅黑" panose="020B0503020204020204" pitchFamily="34" charset="-122"/>
                <a:cs typeface="宋体" panose="02010600030101010101" pitchFamily="2" charset="-122"/>
              </a:rPr>
              <a:t>1.</a:t>
            </a:r>
            <a:r>
              <a:rPr sz="2400" b="1" dirty="0">
                <a:latin typeface="微软雅黑" panose="020B0503020204020204" pitchFamily="34" charset="-122"/>
                <a:ea typeface="微软雅黑" panose="020B0503020204020204" pitchFamily="34" charset="-122"/>
                <a:cs typeface="宋体" panose="02010600030101010101" pitchFamily="2" charset="-122"/>
              </a:rPr>
              <a:t>信用减值损失（损失以“-”号记）</a:t>
            </a:r>
            <a:r>
              <a:rPr lang="en-US" altLang="zh-CN" sz="2400" b="1" dirty="0">
                <a:solidFill>
                  <a:sysClr val="window" lastClr="FFFFFF"/>
                </a:solidFill>
                <a:latin typeface="微软雅黑" panose="020B0503020204020204" pitchFamily="34" charset="-122"/>
                <a:ea typeface="微软雅黑" panose="020B0503020204020204" pitchFamily="34" charset="-122"/>
                <a:cs typeface="宋体" panose="02010600030101010101" pitchFamily="2" charset="-122"/>
              </a:rPr>
              <a:t>【</a:t>
            </a:r>
            <a:r>
              <a:rPr sz="2400" b="1" dirty="0">
                <a:solidFill>
                  <a:sysClr val="window" lastClr="FFFFFF"/>
                </a:solidFill>
                <a:latin typeface="微软雅黑" panose="020B0503020204020204" pitchFamily="34" charset="-122"/>
                <a:ea typeface="微软雅黑" panose="020B0503020204020204" pitchFamily="34" charset="-122"/>
                <a:cs typeface="宋体" panose="02010600030101010101" pitchFamily="2" charset="-122"/>
              </a:rPr>
              <a:t>611-4表</a:t>
            </a:r>
            <a:r>
              <a:rPr lang="en-US" sz="2400" b="1" dirty="0">
                <a:solidFill>
                  <a:sysClr val="window" lastClr="FFFFFF"/>
                </a:solidFill>
                <a:latin typeface="微软雅黑" panose="020B0503020204020204" pitchFamily="34" charset="-122"/>
                <a:ea typeface="微软雅黑" panose="020B0503020204020204" pitchFamily="34" charset="-122"/>
                <a:cs typeface="宋体" panose="02010600030101010101" pitchFamily="2" charset="-122"/>
              </a:rPr>
              <a:t>41</a:t>
            </a:r>
            <a:r>
              <a:rPr lang="en-US" altLang="zh-CN" sz="2400" b="1" dirty="0">
                <a:solidFill>
                  <a:sysClr val="window" lastClr="FFFFFF"/>
                </a:solidFill>
                <a:latin typeface="微软雅黑" panose="020B0503020204020204" pitchFamily="34" charset="-122"/>
                <a:ea typeface="微软雅黑" panose="020B0503020204020204" pitchFamily="34" charset="-122"/>
                <a:cs typeface="宋体" panose="02010600030101010101" pitchFamily="2" charset="-122"/>
              </a:rPr>
              <a:t>】</a:t>
            </a:r>
            <a:endParaRPr lang="zh-CN" altLang="en-US" sz="2400" b="1" dirty="0">
              <a:solidFill>
                <a:sysClr val="window" lastClr="FFFFFF"/>
              </a:solidFill>
              <a:latin typeface="微软雅黑" panose="020B0503020204020204" pitchFamily="34" charset="-122"/>
              <a:ea typeface="微软雅黑" panose="020B0503020204020204" pitchFamily="34" charset="-122"/>
              <a:cs typeface="宋体" panose="02010600030101010101" pitchFamily="2" charset="-122"/>
            </a:endParaRPr>
          </a:p>
        </p:txBody>
      </p:sp>
      <p:sp>
        <p:nvSpPr>
          <p:cNvPr id="2" name="文本框 1"/>
          <p:cNvSpPr txBox="1"/>
          <p:nvPr/>
        </p:nvSpPr>
        <p:spPr>
          <a:xfrm>
            <a:off x="-635" y="1510665"/>
            <a:ext cx="12045950" cy="1322070"/>
          </a:xfrm>
          <a:prstGeom prst="rect">
            <a:avLst/>
          </a:prstGeom>
          <a:solidFill>
            <a:schemeClr val="accent6">
              <a:lumMod val="20000"/>
              <a:lumOff val="80000"/>
            </a:schemeClr>
          </a:solidFill>
          <a:ln>
            <a:no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2000" b="1" noProof="0" dirty="0">
                <a:ln>
                  <a:noFill/>
                </a:ln>
                <a:solidFill>
                  <a:srgbClr val="C00000"/>
                </a:solidFill>
                <a:effectLst/>
                <a:uLnTx/>
                <a:uFillTx/>
                <a:latin typeface="Arial" panose="020B0604020202020204" pitchFamily="34" charset="0"/>
                <a:ea typeface="微软雅黑" panose="020B0503020204020204" pitchFamily="34" charset="-122"/>
                <a:sym typeface="Wingdings" panose="05000000000000000000" charset="0"/>
              </a:rPr>
              <a:t></a:t>
            </a:r>
            <a:r>
              <a:rPr lang="zh-CN" altLang="en-US" sz="2000" b="1">
                <a:ln>
                  <a:noFill/>
                </a:ln>
                <a:effectLst/>
                <a:uLnTx/>
                <a:uFillTx/>
                <a:ea typeface="微软雅黑" panose="020B0503020204020204" pitchFamily="34" charset="-122"/>
              </a:rPr>
              <a:t>指企业计提的各项金融工具减值准备所形成的预期信用损失，损失以“-”号记。</a:t>
            </a:r>
          </a:p>
          <a:p>
            <a:pPr marL="0" marR="0" lvl="0" indent="0" algn="l" defTabSz="914400" rtl="0" eaLnBrk="1" fontAlgn="auto" latinLnBrk="0" hangingPunct="1">
              <a:lnSpc>
                <a:spcPct val="100000"/>
              </a:lnSpc>
              <a:spcBef>
                <a:spcPts val="0"/>
              </a:spcBef>
              <a:spcAft>
                <a:spcPts val="0"/>
              </a:spcAft>
              <a:buClrTx/>
              <a:buSzTx/>
              <a:buFontTx/>
              <a:buNone/>
              <a:defRPr/>
            </a:pPr>
            <a:r>
              <a:rPr lang="zh-CN" altLang="en-US" sz="2000" b="1" noProof="0" dirty="0">
                <a:ln>
                  <a:noFill/>
                </a:ln>
                <a:solidFill>
                  <a:srgbClr val="C00000"/>
                </a:solidFill>
                <a:effectLst/>
                <a:uLnTx/>
                <a:uFillTx/>
                <a:latin typeface="Arial" panose="020B0604020202020204" pitchFamily="34" charset="0"/>
                <a:ea typeface="微软雅黑" panose="020B0503020204020204" pitchFamily="34" charset="-122"/>
                <a:sym typeface="Wingdings" panose="05000000000000000000" charset="0"/>
              </a:rPr>
              <a:t>填报方法：</a:t>
            </a:r>
          </a:p>
          <a:p>
            <a:pPr marL="342900" marR="0" lvl="0" indent="-342900" algn="l" defTabSz="914400" rtl="0" eaLnBrk="1" fontAlgn="auto" latinLnBrk="0" hangingPunct="1">
              <a:lnSpc>
                <a:spcPct val="100000"/>
              </a:lnSpc>
              <a:spcBef>
                <a:spcPts val="0"/>
              </a:spcBef>
              <a:spcAft>
                <a:spcPts val="0"/>
              </a:spcAft>
              <a:buClrTx/>
              <a:buSzTx/>
              <a:buFont typeface="Wingdings" panose="05000000000000000000" charset="0"/>
              <a:buChar char="l"/>
              <a:defRPr/>
            </a:pPr>
            <a:r>
              <a:rPr lang="zh-CN" altLang="en-US" sz="2000" b="1">
                <a:ln>
                  <a:noFill/>
                </a:ln>
                <a:effectLst/>
                <a:uLnTx/>
                <a:uFillTx/>
                <a:sym typeface="+mn-ea"/>
              </a:rPr>
              <a:t>根据会计“利润表”中“信用减值损失”项目的本年累计数填报。</a:t>
            </a:r>
          </a:p>
          <a:p>
            <a:pPr marL="342900" marR="0" lvl="0" indent="-342900" algn="l" defTabSz="914400" rtl="0" eaLnBrk="1" fontAlgn="auto" latinLnBrk="0" hangingPunct="1">
              <a:lnSpc>
                <a:spcPct val="100000"/>
              </a:lnSpc>
              <a:spcBef>
                <a:spcPts val="0"/>
              </a:spcBef>
              <a:spcAft>
                <a:spcPts val="0"/>
              </a:spcAft>
              <a:buClrTx/>
              <a:buSzTx/>
              <a:buFont typeface="Wingdings" panose="05000000000000000000" charset="0"/>
              <a:buChar char="l"/>
              <a:defRPr/>
            </a:pPr>
            <a:r>
              <a:rPr lang="zh-CN" altLang="en-US" sz="2000" b="1">
                <a:ln>
                  <a:noFill/>
                </a:ln>
                <a:effectLst/>
                <a:uLnTx/>
                <a:uFillTx/>
                <a:sym typeface="+mn-ea"/>
              </a:rPr>
              <a:t>如果会计“利润表”未设置该项目，填0。</a:t>
            </a:r>
            <a:endParaRPr lang="zh-CN" altLang="en-US" sz="2000" b="1">
              <a:ln>
                <a:noFill/>
              </a:ln>
              <a:effectLst/>
              <a:uLnTx/>
              <a:uFillTx/>
              <a:ea typeface="微软雅黑" panose="020B0503020204020204" pitchFamily="34" charset="-122"/>
            </a:endParaRPr>
          </a:p>
        </p:txBody>
      </p:sp>
      <p:sp>
        <p:nvSpPr>
          <p:cNvPr id="3" name="圆角矩形 144"/>
          <p:cNvSpPr/>
          <p:nvPr/>
        </p:nvSpPr>
        <p:spPr>
          <a:xfrm>
            <a:off x="-24130" y="3284855"/>
            <a:ext cx="12192635" cy="474345"/>
          </a:xfrm>
          <a:prstGeom prst="roundRect">
            <a:avLst/>
          </a:prstGeom>
          <a:solidFill>
            <a:srgbClr val="256BB0"/>
          </a:solidFill>
          <a:ln>
            <a:noFill/>
          </a:ln>
        </p:spPr>
        <p:style>
          <a:lnRef idx="2">
            <a:srgbClr val="256BB0">
              <a:shade val="50000"/>
            </a:srgbClr>
          </a:lnRef>
          <a:fillRef idx="1">
            <a:srgbClr val="256BB0"/>
          </a:fillRef>
          <a:effectRef idx="0">
            <a:srgbClr val="256BB0"/>
          </a:effectRef>
          <a:fontRef idx="minor">
            <a:sysClr val="window" lastClr="FFFFFF"/>
          </a:fontRef>
        </p:style>
        <p:txBody>
          <a:bodyPr rtlCol="0" anchor="ctr"/>
          <a:lstStyle/>
          <a:p>
            <a:pPr algn="l"/>
            <a:r>
              <a:rPr lang="en-US" sz="2400" b="1" dirty="0">
                <a:solidFill>
                  <a:sysClr val="window" lastClr="FFFFFF"/>
                </a:solidFill>
                <a:latin typeface="微软雅黑" panose="020B0503020204020204" pitchFamily="34" charset="-122"/>
                <a:ea typeface="微软雅黑" panose="020B0503020204020204" pitchFamily="34" charset="-122"/>
                <a:cs typeface="宋体" panose="02010600030101010101" pitchFamily="2" charset="-122"/>
              </a:rPr>
              <a:t>2.</a:t>
            </a:r>
            <a:r>
              <a:rPr sz="2400" b="1" dirty="0">
                <a:latin typeface="微软雅黑" panose="020B0503020204020204" pitchFamily="34" charset="-122"/>
                <a:ea typeface="微软雅黑" panose="020B0503020204020204" pitchFamily="34" charset="-122"/>
                <a:cs typeface="宋体" panose="02010600030101010101" pitchFamily="2" charset="-122"/>
              </a:rPr>
              <a:t>资产减值损失（损失以“-”号记）</a:t>
            </a:r>
            <a:r>
              <a:rPr lang="en-US" altLang="zh-CN" sz="2400" b="1" dirty="0">
                <a:solidFill>
                  <a:sysClr val="window" lastClr="FFFFFF"/>
                </a:solidFill>
                <a:latin typeface="微软雅黑" panose="020B0503020204020204" pitchFamily="34" charset="-122"/>
                <a:ea typeface="微软雅黑" panose="020B0503020204020204" pitchFamily="34" charset="-122"/>
                <a:cs typeface="宋体" panose="02010600030101010101" pitchFamily="2" charset="-122"/>
              </a:rPr>
              <a:t>【</a:t>
            </a:r>
            <a:r>
              <a:rPr sz="2400" b="1" dirty="0">
                <a:latin typeface="微软雅黑" panose="020B0503020204020204" pitchFamily="34" charset="-122"/>
                <a:ea typeface="微软雅黑" panose="020B0503020204020204" pitchFamily="34" charset="-122"/>
                <a:cs typeface="宋体" panose="02010600030101010101" pitchFamily="2" charset="-122"/>
                <a:sym typeface="+mn-ea"/>
              </a:rPr>
              <a:t>611-4表</a:t>
            </a:r>
            <a:r>
              <a:rPr lang="en-US" sz="2400" b="1" dirty="0">
                <a:latin typeface="微软雅黑" panose="020B0503020204020204" pitchFamily="34" charset="-122"/>
                <a:ea typeface="微软雅黑" panose="020B0503020204020204" pitchFamily="34" charset="-122"/>
                <a:cs typeface="宋体" panose="02010600030101010101" pitchFamily="2" charset="-122"/>
                <a:sym typeface="+mn-ea"/>
              </a:rPr>
              <a:t>42</a:t>
            </a:r>
            <a:r>
              <a:rPr lang="en-US" altLang="zh-CN" sz="2400" b="1" dirty="0">
                <a:solidFill>
                  <a:sysClr val="window" lastClr="FFFFFF"/>
                </a:solidFill>
                <a:latin typeface="微软雅黑" panose="020B0503020204020204" pitchFamily="34" charset="-122"/>
                <a:ea typeface="微软雅黑" panose="020B0503020204020204" pitchFamily="34" charset="-122"/>
                <a:cs typeface="宋体" panose="02010600030101010101" pitchFamily="2" charset="-122"/>
              </a:rPr>
              <a:t>】</a:t>
            </a:r>
            <a:endParaRPr lang="zh-CN" altLang="en-US" sz="2400" b="1" dirty="0">
              <a:solidFill>
                <a:sysClr val="window" lastClr="FFFFFF"/>
              </a:solidFill>
              <a:latin typeface="微软雅黑" panose="020B0503020204020204" pitchFamily="34" charset="-122"/>
              <a:ea typeface="微软雅黑" panose="020B0503020204020204" pitchFamily="34" charset="-122"/>
              <a:cs typeface="宋体" panose="02010600030101010101" pitchFamily="2" charset="-122"/>
            </a:endParaRPr>
          </a:p>
        </p:txBody>
      </p:sp>
      <p:sp>
        <p:nvSpPr>
          <p:cNvPr id="9" name="文本框 8"/>
          <p:cNvSpPr txBox="1"/>
          <p:nvPr/>
        </p:nvSpPr>
        <p:spPr>
          <a:xfrm>
            <a:off x="-635" y="3789045"/>
            <a:ext cx="12045950" cy="2245360"/>
          </a:xfrm>
          <a:prstGeom prst="rect">
            <a:avLst/>
          </a:prstGeom>
          <a:solidFill>
            <a:schemeClr val="accent6">
              <a:lumMod val="20000"/>
              <a:lumOff val="80000"/>
            </a:schemeClr>
          </a:solidFill>
          <a:ln>
            <a:no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2000" b="1" noProof="0" dirty="0">
                <a:ln>
                  <a:noFill/>
                </a:ln>
                <a:solidFill>
                  <a:srgbClr val="C00000"/>
                </a:solidFill>
                <a:effectLst/>
                <a:uLnTx/>
                <a:uFillTx/>
                <a:latin typeface="Arial" panose="020B0604020202020204" pitchFamily="34" charset="0"/>
                <a:ea typeface="微软雅黑" panose="020B0503020204020204" pitchFamily="34" charset="-122"/>
                <a:sym typeface="Wingdings" panose="05000000000000000000" charset="0"/>
              </a:rPr>
              <a:t></a:t>
            </a:r>
            <a:r>
              <a:rPr sz="2000" b="1">
                <a:ln>
                  <a:noFill/>
                </a:ln>
                <a:effectLst/>
                <a:uLnTx/>
                <a:uFillTx/>
                <a:ea typeface="微软雅黑" panose="020B0503020204020204" pitchFamily="34" charset="-122"/>
              </a:rPr>
              <a:t>指企业计提各项资产减值准备所形成的损失，损失以“-”号记。</a:t>
            </a:r>
          </a:p>
          <a:p>
            <a:pPr marL="0" marR="0" lvl="0" indent="0" algn="l" defTabSz="914400" rtl="0" eaLnBrk="1" fontAlgn="auto" latinLnBrk="0" hangingPunct="1">
              <a:lnSpc>
                <a:spcPct val="100000"/>
              </a:lnSpc>
              <a:spcBef>
                <a:spcPts val="0"/>
              </a:spcBef>
              <a:spcAft>
                <a:spcPts val="0"/>
              </a:spcAft>
              <a:buClrTx/>
              <a:buSzTx/>
              <a:buFontTx/>
              <a:buNone/>
              <a:defRPr/>
            </a:pPr>
            <a:r>
              <a:rPr lang="zh-CN" altLang="en-US" sz="2000" b="1" noProof="0" dirty="0">
                <a:ln>
                  <a:noFill/>
                </a:ln>
                <a:solidFill>
                  <a:srgbClr val="C00000"/>
                </a:solidFill>
                <a:effectLst/>
                <a:uLnTx/>
                <a:uFillTx/>
                <a:latin typeface="Arial" panose="020B0604020202020204" pitchFamily="34" charset="0"/>
                <a:ea typeface="微软雅黑" panose="020B0503020204020204" pitchFamily="34" charset="-122"/>
                <a:sym typeface="Wingdings" panose="05000000000000000000" charset="0"/>
              </a:rPr>
              <a:t>填报方法：</a:t>
            </a:r>
          </a:p>
          <a:p>
            <a:pPr marL="342900" marR="0" lvl="0" indent="-342900" algn="l" defTabSz="914400" rtl="0" eaLnBrk="1" fontAlgn="auto" latinLnBrk="0" hangingPunct="1">
              <a:lnSpc>
                <a:spcPct val="100000"/>
              </a:lnSpc>
              <a:spcBef>
                <a:spcPts val="0"/>
              </a:spcBef>
              <a:spcAft>
                <a:spcPts val="0"/>
              </a:spcAft>
              <a:buClrTx/>
              <a:buSzTx/>
              <a:buFont typeface="Wingdings" panose="05000000000000000000" charset="0"/>
              <a:buChar char="l"/>
              <a:defRPr/>
            </a:pPr>
            <a:r>
              <a:rPr sz="2000" b="1">
                <a:ln>
                  <a:noFill/>
                </a:ln>
                <a:effectLst/>
                <a:uLnTx/>
                <a:uFillTx/>
                <a:sym typeface="+mn-ea"/>
              </a:rPr>
              <a:t>根据会计“利润表”中“资产减值损失”项目的本年累计数填报。</a:t>
            </a:r>
          </a:p>
          <a:p>
            <a:pPr marL="342900" marR="0" lvl="0" indent="-342900" algn="l" defTabSz="914400" rtl="0" eaLnBrk="1" fontAlgn="auto" latinLnBrk="0" hangingPunct="1">
              <a:lnSpc>
                <a:spcPct val="100000"/>
              </a:lnSpc>
              <a:spcBef>
                <a:spcPts val="0"/>
              </a:spcBef>
              <a:spcAft>
                <a:spcPts val="0"/>
              </a:spcAft>
              <a:buClrTx/>
              <a:buSzTx/>
              <a:buFont typeface="Wingdings" panose="05000000000000000000" charset="0"/>
              <a:buChar char="l"/>
              <a:defRPr/>
            </a:pPr>
            <a:r>
              <a:rPr sz="2000" b="1">
                <a:ln>
                  <a:noFill/>
                </a:ln>
                <a:effectLst/>
                <a:uLnTx/>
                <a:uFillTx/>
                <a:sym typeface="+mn-ea"/>
              </a:rPr>
              <a:t>如果会计“利润表”未设置该项目，填0。</a:t>
            </a:r>
          </a:p>
          <a:p>
            <a:pPr marL="342900" marR="0" lvl="0" indent="-342900" algn="l" defTabSz="914400" rtl="0" eaLnBrk="1" fontAlgn="auto" latinLnBrk="0" hangingPunct="1">
              <a:lnSpc>
                <a:spcPct val="100000"/>
              </a:lnSpc>
              <a:spcBef>
                <a:spcPts val="0"/>
              </a:spcBef>
              <a:spcAft>
                <a:spcPts val="0"/>
              </a:spcAft>
              <a:buClrTx/>
              <a:buSzTx/>
              <a:buFont typeface="Wingdings" panose="05000000000000000000" charset="0"/>
              <a:buChar char="l"/>
              <a:defRPr/>
            </a:pPr>
            <a:r>
              <a:rPr sz="2000" b="1">
                <a:ln>
                  <a:noFill/>
                </a:ln>
                <a:effectLst/>
                <a:uLnTx/>
                <a:uFillTx/>
                <a:sym typeface="+mn-ea"/>
              </a:rPr>
              <a:t>执行《一般企业财务报表格式》的企业根据会计“利润表”中“资产减值损失”项目的本年累计数填报。</a:t>
            </a:r>
          </a:p>
          <a:p>
            <a:pPr marL="342900" marR="0" lvl="0" indent="-342900" algn="l" defTabSz="914400" rtl="0" eaLnBrk="1" fontAlgn="auto" latinLnBrk="0" hangingPunct="1">
              <a:lnSpc>
                <a:spcPct val="100000"/>
              </a:lnSpc>
              <a:spcBef>
                <a:spcPts val="0"/>
              </a:spcBef>
              <a:spcAft>
                <a:spcPts val="0"/>
              </a:spcAft>
              <a:buClrTx/>
              <a:buSzTx/>
              <a:buFont typeface="Wingdings" panose="05000000000000000000" charset="0"/>
              <a:buChar char="l"/>
              <a:defRPr/>
            </a:pPr>
            <a:r>
              <a:rPr sz="2000" b="1">
                <a:ln>
                  <a:noFill/>
                </a:ln>
                <a:effectLst/>
                <a:uLnTx/>
                <a:uFillTx/>
                <a:sym typeface="+mn-ea"/>
              </a:rPr>
              <a:t>执行《金融业企业财务报表格式》的企业，根据会计“利润表”中“其他资产减值损失”项目的本年累计数填报。</a:t>
            </a:r>
            <a:endParaRPr lang="zh-CN" altLang="en-US" sz="2000" b="1">
              <a:ln>
                <a:noFill/>
              </a:ln>
              <a:solidFill>
                <a:srgbClr val="181717"/>
              </a:solidFill>
              <a:effectLst/>
              <a:uLnTx/>
              <a:uFillTx/>
              <a:ea typeface="微软雅黑" panose="020B0503020204020204" pitchFamily="34" charset="-122"/>
            </a:endParaRPr>
          </a:p>
        </p:txBody>
      </p:sp>
      <p:sp>
        <p:nvSpPr>
          <p:cNvPr id="28" name="文本框 27"/>
          <p:cNvSpPr txBox="1"/>
          <p:nvPr/>
        </p:nvSpPr>
        <p:spPr>
          <a:xfrm>
            <a:off x="4799965" y="260350"/>
            <a:ext cx="5514975" cy="521970"/>
          </a:xfrm>
          <a:prstGeom prst="rect">
            <a:avLst/>
          </a:prstGeom>
          <a:noFill/>
        </p:spPr>
        <p:txBody>
          <a:bodyPr wrap="square" rtlCol="0">
            <a:spAutoFit/>
          </a:bodyPr>
          <a:lstStyle/>
          <a:p>
            <a:pPr algn="ctr"/>
            <a:r>
              <a:rPr lang="zh-CN" sz="2800" b="1" dirty="0">
                <a:solidFill>
                  <a:srgbClr val="4B649F"/>
                </a:solidFill>
              </a:rPr>
              <a:t>损失指标（</a:t>
            </a:r>
            <a:r>
              <a:rPr lang="en-US" altLang="zh-CN" sz="2800" b="1" dirty="0">
                <a:solidFill>
                  <a:srgbClr val="4B649F"/>
                </a:solidFill>
              </a:rPr>
              <a:t>2</a:t>
            </a:r>
            <a:r>
              <a:rPr lang="zh-CN" sz="2800" b="1" dirty="0">
                <a:solidFill>
                  <a:srgbClr val="4B649F"/>
                </a:solidFill>
              </a:rPr>
              <a:t>个）</a:t>
            </a:r>
          </a:p>
        </p:txBody>
      </p:sp>
      <p:sp>
        <p:nvSpPr>
          <p:cNvPr id="6" name="灯片编号占位符 5"/>
          <p:cNvSpPr>
            <a:spLocks noGrp="1"/>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t>58</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9" name="图片 17"/>
          <p:cNvPicPr>
            <a:picLocks noChangeAspect="1"/>
          </p:cNvPicPr>
          <p:nvPr/>
        </p:nvPicPr>
        <p:blipFill>
          <a:blip r:embed="rId2"/>
          <a:stretch>
            <a:fillRect/>
          </a:stretch>
        </p:blipFill>
        <p:spPr>
          <a:xfrm>
            <a:off x="8610600" y="0"/>
            <a:ext cx="3581400" cy="1006475"/>
          </a:xfrm>
          <a:prstGeom prst="rect">
            <a:avLst/>
          </a:prstGeom>
          <a:noFill/>
          <a:ln w="9525">
            <a:noFill/>
          </a:ln>
        </p:spPr>
      </p:pic>
      <p:sp>
        <p:nvSpPr>
          <p:cNvPr id="25" name="矩形 24"/>
          <p:cNvSpPr/>
          <p:nvPr/>
        </p:nvSpPr>
        <p:spPr>
          <a:xfrm>
            <a:off x="0" y="6724650"/>
            <a:ext cx="12192000" cy="133350"/>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pic>
        <p:nvPicPr>
          <p:cNvPr id="7" name="图片 6" descr="五经普LOGO透明底（长）"/>
          <p:cNvPicPr>
            <a:picLocks noChangeAspect="1"/>
          </p:cNvPicPr>
          <p:nvPr/>
        </p:nvPicPr>
        <p:blipFill>
          <a:blip r:embed="rId3" cstate="print"/>
          <a:srcRect r="77058"/>
          <a:stretch>
            <a:fillRect/>
          </a:stretch>
        </p:blipFill>
        <p:spPr>
          <a:xfrm>
            <a:off x="-76200" y="-225425"/>
            <a:ext cx="847725" cy="1155065"/>
          </a:xfrm>
          <a:prstGeom prst="rect">
            <a:avLst/>
          </a:prstGeom>
        </p:spPr>
      </p:pic>
      <p:cxnSp>
        <p:nvCxnSpPr>
          <p:cNvPr id="8" name="直接连接符 7"/>
          <p:cNvCxnSpPr/>
          <p:nvPr/>
        </p:nvCxnSpPr>
        <p:spPr>
          <a:xfrm>
            <a:off x="-635" y="1025843"/>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sp>
        <p:nvSpPr>
          <p:cNvPr id="29" name="圆角矩形 144"/>
          <p:cNvSpPr/>
          <p:nvPr/>
        </p:nvSpPr>
        <p:spPr>
          <a:xfrm>
            <a:off x="-24130" y="1917065"/>
            <a:ext cx="12192635" cy="474345"/>
          </a:xfrm>
          <a:prstGeom prst="roundRect">
            <a:avLst/>
          </a:prstGeom>
          <a:solidFill>
            <a:srgbClr val="256BB0"/>
          </a:solidFill>
          <a:ln>
            <a:noFill/>
          </a:ln>
        </p:spPr>
        <p:style>
          <a:lnRef idx="2">
            <a:srgbClr val="256BB0">
              <a:shade val="50000"/>
            </a:srgbClr>
          </a:lnRef>
          <a:fillRef idx="1">
            <a:srgbClr val="256BB0"/>
          </a:fillRef>
          <a:effectRef idx="0">
            <a:srgbClr val="256BB0"/>
          </a:effectRef>
          <a:fontRef idx="minor">
            <a:sysClr val="window" lastClr="FFFFFF"/>
          </a:fontRef>
        </p:style>
        <p:txBody>
          <a:bodyPr rtlCol="0" anchor="ctr"/>
          <a:lstStyle/>
          <a:p>
            <a:pPr algn="l"/>
            <a:r>
              <a:rPr sz="2400" b="1" dirty="0">
                <a:latin typeface="微软雅黑" panose="020B0503020204020204" pitchFamily="34" charset="-122"/>
                <a:ea typeface="微软雅黑" panose="020B0503020204020204" pitchFamily="34" charset="-122"/>
                <a:cs typeface="宋体" panose="02010600030101010101" pitchFamily="2" charset="-122"/>
              </a:rPr>
              <a:t>营业利润</a:t>
            </a:r>
            <a:r>
              <a:rPr lang="en-US" altLang="zh-CN" sz="2400" b="1" dirty="0">
                <a:solidFill>
                  <a:sysClr val="window" lastClr="FFFFFF"/>
                </a:solidFill>
                <a:latin typeface="微软雅黑" panose="020B0503020204020204" pitchFamily="34" charset="-122"/>
                <a:ea typeface="微软雅黑" panose="020B0503020204020204" pitchFamily="34" charset="-122"/>
                <a:cs typeface="宋体" panose="02010600030101010101" pitchFamily="2" charset="-122"/>
              </a:rPr>
              <a:t>【</a:t>
            </a:r>
            <a:r>
              <a:rPr sz="2400" b="1" dirty="0">
                <a:solidFill>
                  <a:sysClr val="window" lastClr="FFFFFF"/>
                </a:solidFill>
                <a:latin typeface="微软雅黑" panose="020B0503020204020204" pitchFamily="34" charset="-122"/>
                <a:ea typeface="微软雅黑" panose="020B0503020204020204" pitchFamily="34" charset="-122"/>
                <a:cs typeface="宋体" panose="02010600030101010101" pitchFamily="2" charset="-122"/>
              </a:rPr>
              <a:t>611-4表</a:t>
            </a:r>
            <a:r>
              <a:rPr lang="en-US" sz="2400" b="1" dirty="0">
                <a:solidFill>
                  <a:sysClr val="window" lastClr="FFFFFF"/>
                </a:solidFill>
                <a:latin typeface="微软雅黑" panose="020B0503020204020204" pitchFamily="34" charset="-122"/>
                <a:ea typeface="微软雅黑" panose="020B0503020204020204" pitchFamily="34" charset="-122"/>
                <a:cs typeface="宋体" panose="02010600030101010101" pitchFamily="2" charset="-122"/>
              </a:rPr>
              <a:t>44</a:t>
            </a:r>
            <a:r>
              <a:rPr lang="en-US" altLang="zh-CN" sz="2400" b="1" dirty="0">
                <a:solidFill>
                  <a:sysClr val="window" lastClr="FFFFFF"/>
                </a:solidFill>
                <a:latin typeface="微软雅黑" panose="020B0503020204020204" pitchFamily="34" charset="-122"/>
                <a:ea typeface="微软雅黑" panose="020B0503020204020204" pitchFamily="34" charset="-122"/>
                <a:cs typeface="宋体" panose="02010600030101010101" pitchFamily="2" charset="-122"/>
              </a:rPr>
              <a:t>】</a:t>
            </a:r>
            <a:endParaRPr lang="zh-CN" altLang="en-US" sz="2400" b="1" dirty="0">
              <a:solidFill>
                <a:sysClr val="window" lastClr="FFFFFF"/>
              </a:solidFill>
              <a:latin typeface="微软雅黑" panose="020B0503020204020204" pitchFamily="34" charset="-122"/>
              <a:ea typeface="微软雅黑" panose="020B0503020204020204" pitchFamily="34" charset="-122"/>
              <a:cs typeface="宋体" panose="02010600030101010101" pitchFamily="2" charset="-122"/>
            </a:endParaRPr>
          </a:p>
        </p:txBody>
      </p:sp>
      <p:sp>
        <p:nvSpPr>
          <p:cNvPr id="2" name="文本框 1"/>
          <p:cNvSpPr txBox="1"/>
          <p:nvPr/>
        </p:nvSpPr>
        <p:spPr>
          <a:xfrm>
            <a:off x="0" y="2391410"/>
            <a:ext cx="12045950" cy="1938020"/>
          </a:xfrm>
          <a:prstGeom prst="rect">
            <a:avLst/>
          </a:prstGeom>
          <a:solidFill>
            <a:srgbClr val="FFD7B9"/>
          </a:solidFill>
          <a:ln>
            <a:no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2000" b="1" noProof="0" dirty="0">
                <a:ln>
                  <a:noFill/>
                </a:ln>
                <a:solidFill>
                  <a:srgbClr val="C00000"/>
                </a:solidFill>
                <a:effectLst/>
                <a:uLnTx/>
                <a:uFillTx/>
                <a:latin typeface="Arial" panose="020B0604020202020204" pitchFamily="34" charset="0"/>
                <a:ea typeface="微软雅黑" panose="020B0503020204020204" pitchFamily="34" charset="-122"/>
                <a:sym typeface="Wingdings" panose="05000000000000000000" charset="0"/>
              </a:rPr>
              <a:t></a:t>
            </a:r>
            <a:r>
              <a:rPr lang="zh-CN" altLang="en-US" sz="2000" b="1">
                <a:ln>
                  <a:noFill/>
                </a:ln>
                <a:effectLst/>
                <a:uLnTx/>
                <a:uFillTx/>
                <a:ea typeface="微软雅黑" panose="020B0503020204020204" pitchFamily="34" charset="-122"/>
              </a:rPr>
              <a:t>指企业从事生产经营活动所取得的利润。</a:t>
            </a:r>
          </a:p>
          <a:p>
            <a:pPr marL="0" marR="0" lvl="0" indent="0" algn="l" defTabSz="914400" rtl="0" eaLnBrk="1" fontAlgn="auto" latinLnBrk="0" hangingPunct="1">
              <a:lnSpc>
                <a:spcPct val="100000"/>
              </a:lnSpc>
              <a:spcBef>
                <a:spcPts val="0"/>
              </a:spcBef>
              <a:spcAft>
                <a:spcPts val="0"/>
              </a:spcAft>
              <a:buClrTx/>
              <a:buSzTx/>
              <a:buFontTx/>
              <a:buNone/>
              <a:defRPr/>
            </a:pPr>
            <a:r>
              <a:rPr lang="zh-CN" altLang="en-US" sz="2000" b="1" noProof="0" dirty="0">
                <a:ln>
                  <a:noFill/>
                </a:ln>
                <a:solidFill>
                  <a:srgbClr val="C00000"/>
                </a:solidFill>
                <a:effectLst/>
                <a:uLnTx/>
                <a:uFillTx/>
                <a:latin typeface="Arial" panose="020B0604020202020204" pitchFamily="34" charset="0"/>
                <a:ea typeface="微软雅黑" panose="020B0503020204020204" pitchFamily="34" charset="-122"/>
                <a:sym typeface="Wingdings" panose="05000000000000000000" charset="0"/>
              </a:rPr>
              <a:t>填报方法：</a:t>
            </a:r>
          </a:p>
          <a:p>
            <a:pPr marL="342900" marR="0" lvl="0" indent="-342900" algn="l" defTabSz="914400" rtl="0" eaLnBrk="1" fontAlgn="auto" latinLnBrk="0" hangingPunct="1">
              <a:lnSpc>
                <a:spcPct val="100000"/>
              </a:lnSpc>
              <a:spcBef>
                <a:spcPts val="0"/>
              </a:spcBef>
              <a:spcAft>
                <a:spcPts val="0"/>
              </a:spcAft>
              <a:buClrTx/>
              <a:buSzTx/>
              <a:buFont typeface="Wingdings" panose="05000000000000000000" charset="0"/>
              <a:buChar char="l"/>
              <a:defRPr/>
            </a:pPr>
            <a:r>
              <a:rPr lang="zh-CN" altLang="en-US" sz="2000" b="1">
                <a:ln>
                  <a:noFill/>
                </a:ln>
                <a:effectLst/>
                <a:uLnTx/>
                <a:uFillTx/>
                <a:sym typeface="+mn-ea"/>
              </a:rPr>
              <a:t>执行《企业会计准则》或《小企业会计准则》的企业，根据会计“利润表”中“营业利润”项目的本年累计数填报；</a:t>
            </a:r>
          </a:p>
          <a:p>
            <a:pPr marL="342900" marR="0" lvl="0" indent="-342900" algn="l" defTabSz="914400" rtl="0" eaLnBrk="1" fontAlgn="auto" latinLnBrk="0" hangingPunct="1">
              <a:lnSpc>
                <a:spcPct val="100000"/>
              </a:lnSpc>
              <a:spcBef>
                <a:spcPts val="0"/>
              </a:spcBef>
              <a:spcAft>
                <a:spcPts val="0"/>
              </a:spcAft>
              <a:buClrTx/>
              <a:buSzTx/>
              <a:buFont typeface="Wingdings" panose="05000000000000000000" charset="0"/>
              <a:buChar char="l"/>
              <a:defRPr/>
            </a:pPr>
            <a:r>
              <a:rPr lang="zh-CN" altLang="en-US" sz="2000" b="1">
                <a:ln>
                  <a:noFill/>
                </a:ln>
                <a:effectLst/>
                <a:uLnTx/>
                <a:uFillTx/>
                <a:sym typeface="+mn-ea"/>
              </a:rPr>
              <a:t>执行《企业会计制度》的企业，根据会计“损益表”中“营业利润”项目、“投资收益”项目的本年累计数之和填报。</a:t>
            </a:r>
            <a:endParaRPr lang="zh-CN" altLang="en-US" sz="2000" b="1">
              <a:ln>
                <a:noFill/>
              </a:ln>
              <a:effectLst/>
              <a:uLnTx/>
              <a:uFillTx/>
              <a:ea typeface="微软雅黑" panose="020B0503020204020204" pitchFamily="34" charset="-122"/>
            </a:endParaRPr>
          </a:p>
        </p:txBody>
      </p:sp>
      <p:sp>
        <p:nvSpPr>
          <p:cNvPr id="28" name="文本框 27"/>
          <p:cNvSpPr txBox="1"/>
          <p:nvPr/>
        </p:nvSpPr>
        <p:spPr>
          <a:xfrm>
            <a:off x="4799965" y="260350"/>
            <a:ext cx="5514975" cy="521970"/>
          </a:xfrm>
          <a:prstGeom prst="rect">
            <a:avLst/>
          </a:prstGeom>
          <a:noFill/>
        </p:spPr>
        <p:txBody>
          <a:bodyPr wrap="square" rtlCol="0">
            <a:spAutoFit/>
          </a:bodyPr>
          <a:lstStyle/>
          <a:p>
            <a:pPr algn="ctr"/>
            <a:r>
              <a:rPr lang="zh-CN" sz="2800" b="1" dirty="0">
                <a:solidFill>
                  <a:srgbClr val="4B649F"/>
                </a:solidFill>
              </a:rPr>
              <a:t>利润指标（</a:t>
            </a:r>
            <a:r>
              <a:rPr lang="en-US" altLang="zh-CN" sz="2800" b="1" dirty="0">
                <a:solidFill>
                  <a:srgbClr val="4B649F"/>
                </a:solidFill>
              </a:rPr>
              <a:t>1</a:t>
            </a:r>
            <a:r>
              <a:rPr lang="zh-CN" sz="2800" b="1" dirty="0">
                <a:solidFill>
                  <a:srgbClr val="4B649F"/>
                </a:solidFill>
              </a:rPr>
              <a:t>个）</a:t>
            </a:r>
          </a:p>
        </p:txBody>
      </p:sp>
      <p:sp>
        <p:nvSpPr>
          <p:cNvPr id="5" name="灯片编号占位符 4"/>
          <p:cNvSpPr>
            <a:spLocks noGrp="1"/>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t>59</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9" name="图片 17"/>
          <p:cNvPicPr>
            <a:picLocks noChangeAspect="1"/>
          </p:cNvPicPr>
          <p:nvPr/>
        </p:nvPicPr>
        <p:blipFill>
          <a:blip r:embed="rId2"/>
          <a:stretch>
            <a:fillRect/>
          </a:stretch>
        </p:blipFill>
        <p:spPr>
          <a:xfrm>
            <a:off x="8610600" y="0"/>
            <a:ext cx="3581400" cy="1006475"/>
          </a:xfrm>
          <a:prstGeom prst="rect">
            <a:avLst/>
          </a:prstGeom>
          <a:noFill/>
          <a:ln w="9525">
            <a:noFill/>
          </a:ln>
        </p:spPr>
      </p:pic>
      <p:sp>
        <p:nvSpPr>
          <p:cNvPr id="25" name="矩形 24"/>
          <p:cNvSpPr/>
          <p:nvPr/>
        </p:nvSpPr>
        <p:spPr>
          <a:xfrm>
            <a:off x="0" y="6724650"/>
            <a:ext cx="12192000" cy="133350"/>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pic>
        <p:nvPicPr>
          <p:cNvPr id="7" name="图片 6" descr="五经普LOGO透明底（长）"/>
          <p:cNvPicPr>
            <a:picLocks noChangeAspect="1"/>
          </p:cNvPicPr>
          <p:nvPr/>
        </p:nvPicPr>
        <p:blipFill>
          <a:blip r:embed="rId3" cstate="print"/>
          <a:srcRect r="77058"/>
          <a:stretch>
            <a:fillRect/>
          </a:stretch>
        </p:blipFill>
        <p:spPr>
          <a:xfrm>
            <a:off x="-76200" y="-225425"/>
            <a:ext cx="847725" cy="1155065"/>
          </a:xfrm>
          <a:prstGeom prst="rect">
            <a:avLst/>
          </a:prstGeom>
        </p:spPr>
      </p:pic>
      <p:cxnSp>
        <p:nvCxnSpPr>
          <p:cNvPr id="8" name="直接连接符 7"/>
          <p:cNvCxnSpPr/>
          <p:nvPr/>
        </p:nvCxnSpPr>
        <p:spPr>
          <a:xfrm>
            <a:off x="0" y="696913"/>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sp>
        <p:nvSpPr>
          <p:cNvPr id="6" name="灯片编号占位符 5"/>
          <p:cNvSpPr>
            <a:spLocks noGrp="1"/>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t>6</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grpSp>
        <p:nvGrpSpPr>
          <p:cNvPr id="18" name="组合 17">
            <a:extLst>
              <a:ext uri="{FF2B5EF4-FFF2-40B4-BE49-F238E27FC236}">
                <a16:creationId xmlns:a16="http://schemas.microsoft.com/office/drawing/2014/main" id="{6AFBAD48-0E68-E1AE-DC37-973F408D624D}"/>
              </a:ext>
            </a:extLst>
          </p:cNvPr>
          <p:cNvGrpSpPr/>
          <p:nvPr/>
        </p:nvGrpSpPr>
        <p:grpSpPr>
          <a:xfrm>
            <a:off x="1355725" y="1552784"/>
            <a:ext cx="3688080" cy="1734185"/>
            <a:chOff x="2703" y="2807"/>
            <a:chExt cx="5808" cy="2731"/>
          </a:xfrm>
        </p:grpSpPr>
        <p:sp>
          <p:nvSpPr>
            <p:cNvPr id="20" name="文本框 19">
              <a:extLst>
                <a:ext uri="{FF2B5EF4-FFF2-40B4-BE49-F238E27FC236}">
                  <a16:creationId xmlns:a16="http://schemas.microsoft.com/office/drawing/2014/main" id="{4614C332-9015-A92B-0E64-B0FBBEA88436}"/>
                </a:ext>
              </a:extLst>
            </p:cNvPr>
            <p:cNvSpPr txBox="1"/>
            <p:nvPr/>
          </p:nvSpPr>
          <p:spPr>
            <a:xfrm>
              <a:off x="2703" y="2807"/>
              <a:ext cx="5808" cy="531"/>
            </a:xfrm>
            <a:prstGeom prst="rect">
              <a:avLst/>
            </a:prstGeom>
            <a:solidFill>
              <a:schemeClr val="bg2"/>
            </a:solidFill>
            <a:ln>
              <a:no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600" b="1" i="0" u="none" strike="noStrike" kern="1200" cap="none" spc="0" normalizeH="0" baseline="0" noProof="0" dirty="0">
                  <a:ln>
                    <a:noFill/>
                  </a:ln>
                  <a:solidFill>
                    <a:srgbClr val="C00000"/>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资产总计等资产类指标</a:t>
              </a:r>
            </a:p>
          </p:txBody>
        </p:sp>
        <p:sp>
          <p:nvSpPr>
            <p:cNvPr id="21" name="文本框 20">
              <a:extLst>
                <a:ext uri="{FF2B5EF4-FFF2-40B4-BE49-F238E27FC236}">
                  <a16:creationId xmlns:a16="http://schemas.microsoft.com/office/drawing/2014/main" id="{FC951DDC-ED6D-6FFE-CBA1-6612D88AC0A8}"/>
                </a:ext>
              </a:extLst>
            </p:cNvPr>
            <p:cNvSpPr txBox="1"/>
            <p:nvPr/>
          </p:nvSpPr>
          <p:spPr>
            <a:xfrm>
              <a:off x="2703" y="3907"/>
              <a:ext cx="5808" cy="531"/>
            </a:xfrm>
            <a:prstGeom prst="rect">
              <a:avLst/>
            </a:prstGeom>
            <a:solidFill>
              <a:schemeClr val="bg2"/>
            </a:solidFill>
            <a:ln>
              <a:no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600" b="1" i="0" u="none" strike="noStrike" kern="1200" cap="none" spc="0" normalizeH="0" baseline="0" noProof="0" dirty="0">
                  <a:ln>
                    <a:noFill/>
                  </a:ln>
                  <a:solidFill>
                    <a:srgbClr val="C00000"/>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负债合计等负债类指标</a:t>
              </a:r>
            </a:p>
          </p:txBody>
        </p:sp>
        <p:sp>
          <p:nvSpPr>
            <p:cNvPr id="22" name="文本框 21">
              <a:extLst>
                <a:ext uri="{FF2B5EF4-FFF2-40B4-BE49-F238E27FC236}">
                  <a16:creationId xmlns:a16="http://schemas.microsoft.com/office/drawing/2014/main" id="{23E461B1-957C-F13A-BF42-3D2C14595B13}"/>
                </a:ext>
              </a:extLst>
            </p:cNvPr>
            <p:cNvSpPr txBox="1"/>
            <p:nvPr/>
          </p:nvSpPr>
          <p:spPr>
            <a:xfrm>
              <a:off x="2703" y="5007"/>
              <a:ext cx="5808" cy="531"/>
            </a:xfrm>
            <a:prstGeom prst="rect">
              <a:avLst/>
            </a:prstGeom>
            <a:solidFill>
              <a:schemeClr val="bg2"/>
            </a:solidFill>
            <a:ln>
              <a:no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600" b="1" i="0" u="none" strike="noStrike" kern="1200" cap="none" spc="0" normalizeH="0" baseline="0" noProof="0" dirty="0">
                  <a:ln>
                    <a:noFill/>
                  </a:ln>
                  <a:solidFill>
                    <a:srgbClr val="C00000"/>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所有者权益合计等权益类指标</a:t>
              </a:r>
            </a:p>
          </p:txBody>
        </p:sp>
      </p:grpSp>
      <p:grpSp>
        <p:nvGrpSpPr>
          <p:cNvPr id="23" name="组合 22">
            <a:extLst>
              <a:ext uri="{FF2B5EF4-FFF2-40B4-BE49-F238E27FC236}">
                <a16:creationId xmlns:a16="http://schemas.microsoft.com/office/drawing/2014/main" id="{CA1837F6-A877-5AD5-4660-355D417924B6}"/>
              </a:ext>
            </a:extLst>
          </p:cNvPr>
          <p:cNvGrpSpPr/>
          <p:nvPr/>
        </p:nvGrpSpPr>
        <p:grpSpPr>
          <a:xfrm>
            <a:off x="1355725" y="3684102"/>
            <a:ext cx="3688080" cy="1828800"/>
            <a:chOff x="2703" y="2807"/>
            <a:chExt cx="5808" cy="2880"/>
          </a:xfrm>
        </p:grpSpPr>
        <p:sp>
          <p:nvSpPr>
            <p:cNvPr id="26" name="文本框 25">
              <a:extLst>
                <a:ext uri="{FF2B5EF4-FFF2-40B4-BE49-F238E27FC236}">
                  <a16:creationId xmlns:a16="http://schemas.microsoft.com/office/drawing/2014/main" id="{459BC2BC-E783-26A8-E2A8-81FA4151DC53}"/>
                </a:ext>
              </a:extLst>
            </p:cNvPr>
            <p:cNvSpPr txBox="1"/>
            <p:nvPr/>
          </p:nvSpPr>
          <p:spPr>
            <a:xfrm>
              <a:off x="2703" y="2807"/>
              <a:ext cx="5808" cy="531"/>
            </a:xfrm>
            <a:prstGeom prst="rect">
              <a:avLst/>
            </a:prstGeom>
            <a:solidFill>
              <a:schemeClr val="bg2"/>
            </a:solidFill>
            <a:ln>
              <a:no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600" b="1" i="0" u="none" strike="noStrike" kern="1200" cap="none" spc="0" normalizeH="0" baseline="0" noProof="0" dirty="0">
                  <a:ln>
                    <a:noFill/>
                  </a:ln>
                  <a:solidFill>
                    <a:srgbClr val="C00000"/>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 营业收入等收入类指标</a:t>
              </a:r>
            </a:p>
          </p:txBody>
        </p:sp>
        <p:sp>
          <p:nvSpPr>
            <p:cNvPr id="27" name="文本框 26">
              <a:extLst>
                <a:ext uri="{FF2B5EF4-FFF2-40B4-BE49-F238E27FC236}">
                  <a16:creationId xmlns:a16="http://schemas.microsoft.com/office/drawing/2014/main" id="{B48129DB-9CD6-23B1-17D6-CC4CFDD9C00D}"/>
                </a:ext>
              </a:extLst>
            </p:cNvPr>
            <p:cNvSpPr txBox="1"/>
            <p:nvPr/>
          </p:nvSpPr>
          <p:spPr>
            <a:xfrm>
              <a:off x="2703" y="3982"/>
              <a:ext cx="5808" cy="531"/>
            </a:xfrm>
            <a:prstGeom prst="rect">
              <a:avLst/>
            </a:prstGeom>
            <a:solidFill>
              <a:schemeClr val="bg2"/>
            </a:solidFill>
            <a:ln>
              <a:no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600" b="1" i="0" u="none" strike="noStrike" kern="1200" cap="none" spc="0" normalizeH="0" baseline="0" noProof="0" dirty="0">
                  <a:ln>
                    <a:noFill/>
                  </a:ln>
                  <a:solidFill>
                    <a:srgbClr val="C00000"/>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营业成本等成本类指标</a:t>
              </a:r>
            </a:p>
          </p:txBody>
        </p:sp>
        <p:sp>
          <p:nvSpPr>
            <p:cNvPr id="28" name="文本框 27">
              <a:extLst>
                <a:ext uri="{FF2B5EF4-FFF2-40B4-BE49-F238E27FC236}">
                  <a16:creationId xmlns:a16="http://schemas.microsoft.com/office/drawing/2014/main" id="{DB1FF4EC-1D70-256E-A32C-8DB1C0AD49AD}"/>
                </a:ext>
              </a:extLst>
            </p:cNvPr>
            <p:cNvSpPr txBox="1"/>
            <p:nvPr/>
          </p:nvSpPr>
          <p:spPr>
            <a:xfrm>
              <a:off x="2703" y="5156"/>
              <a:ext cx="5808" cy="531"/>
            </a:xfrm>
            <a:prstGeom prst="rect">
              <a:avLst/>
            </a:prstGeom>
            <a:solidFill>
              <a:schemeClr val="bg2"/>
            </a:solidFill>
            <a:ln>
              <a:no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600" b="1" i="0" u="none" strike="noStrike" kern="1200" cap="none" spc="0" normalizeH="0" baseline="0" noProof="0" dirty="0">
                  <a:ln>
                    <a:noFill/>
                  </a:ln>
                  <a:solidFill>
                    <a:srgbClr val="C00000"/>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利润总额等利润类指标</a:t>
              </a:r>
            </a:p>
          </p:txBody>
        </p:sp>
      </p:grpSp>
      <p:sp>
        <p:nvSpPr>
          <p:cNvPr id="31" name="圆角矩形 144">
            <a:extLst>
              <a:ext uri="{FF2B5EF4-FFF2-40B4-BE49-F238E27FC236}">
                <a16:creationId xmlns:a16="http://schemas.microsoft.com/office/drawing/2014/main" id="{CAF0ABB7-88D1-6192-C14C-579435836DBB}"/>
              </a:ext>
            </a:extLst>
          </p:cNvPr>
          <p:cNvSpPr/>
          <p:nvPr/>
        </p:nvSpPr>
        <p:spPr>
          <a:xfrm>
            <a:off x="48325" y="873611"/>
            <a:ext cx="12143673" cy="462915"/>
          </a:xfrm>
          <a:prstGeom prst="roundRect">
            <a:avLst/>
          </a:prstGeom>
          <a:solidFill>
            <a:srgbClr val="256B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sz="2400" b="1" dirty="0">
                <a:solidFill>
                  <a:schemeClr val="bg1"/>
                </a:solidFill>
                <a:latin typeface="微软雅黑" panose="020B0503020204020204" pitchFamily="34" charset="-122"/>
                <a:ea typeface="微软雅黑" panose="020B0503020204020204" pitchFamily="34" charset="-122"/>
                <a:cs typeface="宋体" pitchFamily="2" charset="-122"/>
              </a:rPr>
              <a:t>金融业财务状况表怎么填</a:t>
            </a:r>
          </a:p>
        </p:txBody>
      </p:sp>
      <p:sp>
        <p:nvSpPr>
          <p:cNvPr id="32" name="圆角矩形 144">
            <a:extLst>
              <a:ext uri="{FF2B5EF4-FFF2-40B4-BE49-F238E27FC236}">
                <a16:creationId xmlns:a16="http://schemas.microsoft.com/office/drawing/2014/main" id="{AD695BD5-00AA-1FEA-0F06-889AD4113D0D}"/>
              </a:ext>
            </a:extLst>
          </p:cNvPr>
          <p:cNvSpPr/>
          <p:nvPr/>
        </p:nvSpPr>
        <p:spPr>
          <a:xfrm>
            <a:off x="771524" y="119063"/>
            <a:ext cx="11420475" cy="462915"/>
          </a:xfrm>
          <a:prstGeom prst="roundRect">
            <a:avLst/>
          </a:prstGeom>
          <a:solidFill>
            <a:srgbClr val="256B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en-US" altLang="zh-CN" sz="2400" b="1" dirty="0">
                <a:solidFill>
                  <a:schemeClr val="bg1"/>
                </a:solidFill>
                <a:latin typeface="微软雅黑" panose="020B0503020204020204" pitchFamily="34" charset="-122"/>
                <a:ea typeface="微软雅黑" panose="020B0503020204020204" pitchFamily="34" charset="-122"/>
                <a:cs typeface="宋体" pitchFamily="2" charset="-122"/>
              </a:rPr>
              <a:t>2023</a:t>
            </a:r>
            <a:r>
              <a:rPr lang="zh-CN" altLang="en-US" sz="2400" b="1" dirty="0">
                <a:solidFill>
                  <a:schemeClr val="bg1"/>
                </a:solidFill>
                <a:latin typeface="微软雅黑" panose="020B0503020204020204" pitchFamily="34" charset="-122"/>
                <a:ea typeface="微软雅黑" panose="020B0503020204020204" pitchFamily="34" charset="-122"/>
                <a:cs typeface="宋体" pitchFamily="2" charset="-122"/>
              </a:rPr>
              <a:t>年</a:t>
            </a:r>
            <a:r>
              <a:rPr lang="en-US" altLang="zh-CN" sz="2400" b="1" dirty="0">
                <a:solidFill>
                  <a:schemeClr val="bg1"/>
                </a:solidFill>
                <a:latin typeface="微软雅黑" panose="020B0503020204020204" pitchFamily="34" charset="-122"/>
                <a:ea typeface="微软雅黑" panose="020B0503020204020204" pitchFamily="34" charset="-122"/>
                <a:cs typeface="宋体" pitchFamily="2" charset="-122"/>
              </a:rPr>
              <a:t>12</a:t>
            </a:r>
            <a:r>
              <a:rPr lang="zh-CN" altLang="en-US" sz="2400" b="1" dirty="0">
                <a:solidFill>
                  <a:schemeClr val="bg1"/>
                </a:solidFill>
                <a:latin typeface="微软雅黑" panose="020B0503020204020204" pitchFamily="34" charset="-122"/>
                <a:ea typeface="微软雅黑" panose="020B0503020204020204" pitchFamily="34" charset="-122"/>
                <a:cs typeface="宋体" pitchFamily="2" charset="-122"/>
              </a:rPr>
              <a:t>月定报财务状况</a:t>
            </a:r>
          </a:p>
        </p:txBody>
      </p:sp>
      <p:sp>
        <p:nvSpPr>
          <p:cNvPr id="2" name="右大括号 1">
            <a:extLst>
              <a:ext uri="{FF2B5EF4-FFF2-40B4-BE49-F238E27FC236}">
                <a16:creationId xmlns:a16="http://schemas.microsoft.com/office/drawing/2014/main" id="{739DF81A-D09A-37DC-7AFB-DFA3E7171373}"/>
              </a:ext>
            </a:extLst>
          </p:cNvPr>
          <p:cNvSpPr/>
          <p:nvPr/>
        </p:nvSpPr>
        <p:spPr>
          <a:xfrm>
            <a:off x="6250125" y="1555838"/>
            <a:ext cx="216024" cy="3978811"/>
          </a:xfrm>
          <a:prstGeom prst="rightBrace">
            <a:avLst/>
          </a:prstGeom>
          <a:ln w="3810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33" name="文本框 32">
            <a:extLst>
              <a:ext uri="{FF2B5EF4-FFF2-40B4-BE49-F238E27FC236}">
                <a16:creationId xmlns:a16="http://schemas.microsoft.com/office/drawing/2014/main" id="{244B43D7-4E19-8A37-174D-756C02870B5A}"/>
              </a:ext>
            </a:extLst>
          </p:cNvPr>
          <p:cNvSpPr txBox="1"/>
          <p:nvPr/>
        </p:nvSpPr>
        <p:spPr>
          <a:xfrm>
            <a:off x="6744072" y="2883525"/>
            <a:ext cx="4824535" cy="1323439"/>
          </a:xfrm>
          <a:prstGeom prst="rect">
            <a:avLst/>
          </a:prstGeom>
          <a:solidFill>
            <a:srgbClr val="E3CCCC"/>
          </a:solidFill>
          <a:ln>
            <a:noFill/>
          </a:ln>
        </p:spPr>
        <p:txBody>
          <a:bodyPr wrap="square" rtlCol="0">
            <a:spAutoFit/>
          </a:bodyPr>
          <a:lstStyle/>
          <a:p>
            <a:pPr marR="0" lvl="0" algn="l" defTabSz="914400" rtl="0" eaLnBrk="1" fontAlgn="auto" latinLnBrk="0" hangingPunct="1">
              <a:lnSpc>
                <a:spcPct val="100000"/>
              </a:lnSpc>
              <a:spcBef>
                <a:spcPts val="0"/>
              </a:spcBef>
              <a:spcAft>
                <a:spcPts val="0"/>
              </a:spcAft>
              <a:buClrTx/>
              <a:buSzTx/>
              <a:defRPr/>
            </a:pPr>
            <a:r>
              <a:rPr lang="zh-CN" altLang="en-US" sz="2000" b="1" dirty="0">
                <a:solidFill>
                  <a:srgbClr val="181717"/>
                </a:solidFill>
              </a:rPr>
              <a:t>一般情况下，从资产负债表、利润表以及科目余额表的科目期末余额取数即可。</a:t>
            </a:r>
            <a:endParaRPr lang="en-US" altLang="zh-CN" sz="2000" b="1" dirty="0">
              <a:solidFill>
                <a:srgbClr val="181717"/>
              </a:solidFill>
            </a:endParaRPr>
          </a:p>
          <a:p>
            <a:pPr marR="0" lvl="0" algn="l" defTabSz="914400" rtl="0" eaLnBrk="1" fontAlgn="auto" latinLnBrk="0" hangingPunct="1">
              <a:lnSpc>
                <a:spcPct val="100000"/>
              </a:lnSpc>
              <a:spcBef>
                <a:spcPts val="0"/>
              </a:spcBef>
              <a:spcAft>
                <a:spcPts val="0"/>
              </a:spcAft>
              <a:buClrTx/>
              <a:buSzTx/>
              <a:defRPr/>
            </a:pPr>
            <a:endParaRPr lang="en-US" altLang="zh-CN" sz="2000" b="1" dirty="0">
              <a:solidFill>
                <a:srgbClr val="181717"/>
              </a:solidFill>
            </a:endParaRPr>
          </a:p>
          <a:p>
            <a:pPr marR="0" lvl="0" algn="l" defTabSz="914400" rtl="0" eaLnBrk="1" fontAlgn="auto" latinLnBrk="0" hangingPunct="1">
              <a:lnSpc>
                <a:spcPct val="100000"/>
              </a:lnSpc>
              <a:spcBef>
                <a:spcPts val="0"/>
              </a:spcBef>
              <a:spcAft>
                <a:spcPts val="0"/>
              </a:spcAft>
              <a:buClrTx/>
              <a:buSzTx/>
              <a:defRPr/>
            </a:pPr>
            <a:r>
              <a:rPr lang="zh-CN" altLang="en-US" sz="2000" b="1" dirty="0">
                <a:solidFill>
                  <a:srgbClr val="181717"/>
                </a:solidFill>
              </a:rPr>
              <a:t>特殊的是重点讲解的地方。</a:t>
            </a:r>
            <a:endParaRPr lang="en-US" altLang="zh-CN" sz="2000" b="1" dirty="0">
              <a:solidFill>
                <a:srgbClr val="181717"/>
              </a:solidFill>
            </a:endParaRPr>
          </a:p>
        </p:txBody>
      </p:sp>
      <p:sp>
        <p:nvSpPr>
          <p:cNvPr id="57" name="文本框 56">
            <a:extLst>
              <a:ext uri="{FF2B5EF4-FFF2-40B4-BE49-F238E27FC236}">
                <a16:creationId xmlns:a16="http://schemas.microsoft.com/office/drawing/2014/main" id="{ACFAB9A6-A232-CD88-4007-1A481F16B0EA}"/>
              </a:ext>
            </a:extLst>
          </p:cNvPr>
          <p:cNvSpPr txBox="1"/>
          <p:nvPr/>
        </p:nvSpPr>
        <p:spPr>
          <a:xfrm>
            <a:off x="5416122" y="1552784"/>
            <a:ext cx="461665" cy="3960118"/>
          </a:xfrm>
          <a:prstGeom prst="rect">
            <a:avLst/>
          </a:prstGeom>
          <a:solidFill>
            <a:srgbClr val="E3CCCC"/>
          </a:solidFill>
        </p:spPr>
        <p:txBody>
          <a:bodyPr vert="eaVert" wrap="square" rtlCol="0">
            <a:spAutoFit/>
          </a:bodyPr>
          <a:lstStyle/>
          <a:p>
            <a:pPr algn="ctr"/>
            <a:r>
              <a:rPr lang="zh-CN" altLang="en-US" b="1" dirty="0">
                <a:solidFill>
                  <a:srgbClr val="181717"/>
                </a:solidFill>
                <a:latin typeface="微软雅黑" panose="020B0503020204020204" pitchFamily="34" charset="-122"/>
                <a:ea typeface="微软雅黑" panose="020B0503020204020204" pitchFamily="34" charset="-122"/>
              </a:rPr>
              <a:t>资产负债、利润部分</a:t>
            </a:r>
          </a:p>
        </p:txBody>
      </p:sp>
    </p:spTree>
    <p:extLst>
      <p:ext uri="{BB962C8B-B14F-4D97-AF65-F5344CB8AC3E}">
        <p14:creationId xmlns:p14="http://schemas.microsoft.com/office/powerpoint/2010/main" val="856403225"/>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9" name="图片 17"/>
          <p:cNvPicPr>
            <a:picLocks noChangeAspect="1"/>
          </p:cNvPicPr>
          <p:nvPr/>
        </p:nvPicPr>
        <p:blipFill>
          <a:blip r:embed="rId3"/>
          <a:stretch>
            <a:fillRect/>
          </a:stretch>
        </p:blipFill>
        <p:spPr>
          <a:xfrm>
            <a:off x="8610600" y="0"/>
            <a:ext cx="3581400" cy="1006475"/>
          </a:xfrm>
          <a:prstGeom prst="rect">
            <a:avLst/>
          </a:prstGeom>
          <a:noFill/>
          <a:ln w="9525">
            <a:noFill/>
          </a:ln>
        </p:spPr>
      </p:pic>
      <p:sp>
        <p:nvSpPr>
          <p:cNvPr id="25" name="矩形 24"/>
          <p:cNvSpPr/>
          <p:nvPr/>
        </p:nvSpPr>
        <p:spPr>
          <a:xfrm>
            <a:off x="0" y="6724650"/>
            <a:ext cx="12192000" cy="133350"/>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pic>
        <p:nvPicPr>
          <p:cNvPr id="7" name="图片 6" descr="五经普LOGO透明底（长）"/>
          <p:cNvPicPr>
            <a:picLocks noChangeAspect="1"/>
          </p:cNvPicPr>
          <p:nvPr/>
        </p:nvPicPr>
        <p:blipFill>
          <a:blip r:embed="rId4" cstate="print"/>
          <a:srcRect r="77058"/>
          <a:stretch>
            <a:fillRect/>
          </a:stretch>
        </p:blipFill>
        <p:spPr>
          <a:xfrm>
            <a:off x="-76200" y="-225425"/>
            <a:ext cx="847725" cy="1155065"/>
          </a:xfrm>
          <a:prstGeom prst="rect">
            <a:avLst/>
          </a:prstGeom>
        </p:spPr>
      </p:pic>
      <p:cxnSp>
        <p:nvCxnSpPr>
          <p:cNvPr id="8" name="直接连接符 7"/>
          <p:cNvCxnSpPr/>
          <p:nvPr/>
        </p:nvCxnSpPr>
        <p:spPr>
          <a:xfrm>
            <a:off x="0" y="696913"/>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sp>
        <p:nvSpPr>
          <p:cNvPr id="142" name="文本框 141"/>
          <p:cNvSpPr txBox="1"/>
          <p:nvPr>
            <p:custDataLst>
              <p:tags r:id="rId1"/>
            </p:custDataLst>
          </p:nvPr>
        </p:nvSpPr>
        <p:spPr>
          <a:xfrm>
            <a:off x="8086414" y="1322944"/>
            <a:ext cx="2182944" cy="559468"/>
          </a:xfrm>
          <a:prstGeom prst="rect">
            <a:avLst/>
          </a:prstGeom>
          <a:noFill/>
        </p:spPr>
        <p:txBody>
          <a:bodyPr wrap="square" lIns="91440" tIns="45720" rIns="91440" bIns="45720" rtlCol="0" anchor="ctr">
            <a:normAutofit fontScale="90000"/>
          </a:bodyPr>
          <a:lstStyle/>
          <a:p>
            <a:pPr algn="ctr">
              <a:lnSpc>
                <a:spcPct val="120000"/>
              </a:lnSpc>
            </a:pPr>
            <a:r>
              <a:rPr lang="zh-CN" altLang="en-US" b="1" spc="300" dirty="0">
                <a:solidFill>
                  <a:schemeClr val="bg1"/>
                </a:solidFill>
                <a:latin typeface="Arial" panose="020B0604020202020204" pitchFamily="34" charset="0"/>
                <a:ea typeface="微软雅黑" panose="020B0503020204020204" pitchFamily="34" charset="-122"/>
                <a:sym typeface="Arial" panose="020B0604020202020204" pitchFamily="34" charset="0"/>
              </a:rPr>
              <a:t>普查数据处理系统</a:t>
            </a:r>
          </a:p>
        </p:txBody>
      </p:sp>
      <p:sp>
        <p:nvSpPr>
          <p:cNvPr id="37" name="圆角矩形 144"/>
          <p:cNvSpPr/>
          <p:nvPr/>
        </p:nvSpPr>
        <p:spPr>
          <a:xfrm>
            <a:off x="-635" y="929640"/>
            <a:ext cx="12192635" cy="528955"/>
          </a:xfrm>
          <a:prstGeom prst="roundRect">
            <a:avLst/>
          </a:prstGeom>
          <a:solidFill>
            <a:srgbClr val="256BB0"/>
          </a:solidFill>
          <a:ln>
            <a:noFill/>
          </a:ln>
        </p:spPr>
        <p:style>
          <a:lnRef idx="2">
            <a:srgbClr val="256BB0">
              <a:shade val="50000"/>
            </a:srgbClr>
          </a:lnRef>
          <a:fillRef idx="1">
            <a:srgbClr val="256BB0"/>
          </a:fillRef>
          <a:effectRef idx="0">
            <a:srgbClr val="256BB0"/>
          </a:effectRef>
          <a:fontRef idx="minor">
            <a:sysClr val="window" lastClr="FFFFFF"/>
          </a:fontRef>
        </p:style>
        <p:txBody>
          <a:bodyPr rtlCol="0" anchor="ctr"/>
          <a:lstStyle/>
          <a:p>
            <a:pPr algn="l"/>
            <a:r>
              <a:rPr lang="en-US" altLang="zh-CN" sz="2400" b="1" dirty="0">
                <a:solidFill>
                  <a:sysClr val="window" lastClr="FFFFFF"/>
                </a:solidFill>
                <a:latin typeface="微软雅黑" panose="020B0503020204020204" pitchFamily="34" charset="-122"/>
                <a:ea typeface="微软雅黑" panose="020B0503020204020204" pitchFamily="34" charset="-122"/>
                <a:cs typeface="宋体" panose="02010600030101010101" pitchFamily="2" charset="-122"/>
              </a:rPr>
              <a:t>1.</a:t>
            </a:r>
            <a:r>
              <a:rPr lang="zh-CN" altLang="en-US" sz="2400" b="1" dirty="0">
                <a:solidFill>
                  <a:sysClr val="window" lastClr="FFFFFF"/>
                </a:solidFill>
                <a:latin typeface="微软雅黑" panose="020B0503020204020204" pitchFamily="34" charset="-122"/>
                <a:ea typeface="微软雅黑" panose="020B0503020204020204" pitchFamily="34" charset="-122"/>
                <a:cs typeface="宋体" panose="02010600030101010101" pitchFamily="2" charset="-122"/>
              </a:rPr>
              <a:t>应付职工薪酬（本期贷方累计发生额）</a:t>
            </a:r>
            <a:r>
              <a:rPr lang="en-US" altLang="zh-CN" sz="2400" b="1" dirty="0">
                <a:solidFill>
                  <a:sysClr val="window" lastClr="FFFFFF"/>
                </a:solidFill>
                <a:latin typeface="微软雅黑" panose="020B0503020204020204" pitchFamily="34" charset="-122"/>
                <a:ea typeface="微软雅黑" panose="020B0503020204020204" pitchFamily="34" charset="-122"/>
                <a:cs typeface="宋体" panose="02010600030101010101" pitchFamily="2" charset="-122"/>
              </a:rPr>
              <a:t> </a:t>
            </a:r>
            <a:endParaRPr lang="en-US" altLang="zh-CN" sz="2000" b="1" dirty="0">
              <a:solidFill>
                <a:sysClr val="window" lastClr="FFFFFF"/>
              </a:solidFill>
              <a:latin typeface="微软雅黑" panose="020B0503020204020204" pitchFamily="34" charset="-122"/>
              <a:ea typeface="微软雅黑" panose="020B0503020204020204" pitchFamily="34" charset="-122"/>
              <a:cs typeface="宋体" panose="02010600030101010101" pitchFamily="2" charset="-122"/>
              <a:sym typeface="思源黑体 CN Light" charset="0"/>
            </a:endParaRPr>
          </a:p>
        </p:txBody>
      </p:sp>
      <p:sp>
        <p:nvSpPr>
          <p:cNvPr id="38" name="文本框 37"/>
          <p:cNvSpPr txBox="1"/>
          <p:nvPr/>
        </p:nvSpPr>
        <p:spPr>
          <a:xfrm>
            <a:off x="571500" y="2444115"/>
            <a:ext cx="4541520" cy="521970"/>
          </a:xfrm>
          <a:prstGeom prst="rect">
            <a:avLst/>
          </a:prstGeom>
          <a:solidFill>
            <a:srgbClr val="C00000"/>
          </a:solidFill>
          <a:ln>
            <a:no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2800" dirty="0">
                <a:ln>
                  <a:solidFill>
                    <a:sysClr val="window" lastClr="FFFFFF"/>
                  </a:solidFill>
                </a:ln>
                <a:solidFill>
                  <a:sysClr val="window" lastClr="FFFFFF"/>
                </a:solidFill>
                <a:latin typeface="Arial" panose="020B0604020202020204" pitchFamily="34" charset="0"/>
                <a:ea typeface="微软雅黑" panose="020B0503020204020204" pitchFamily="34" charset="-122"/>
                <a:sym typeface="Arial" panose="020B0604020202020204" pitchFamily="34" charset="0"/>
              </a:rPr>
              <a:t>职工薪酬范围统计口径</a:t>
            </a:r>
          </a:p>
        </p:txBody>
      </p:sp>
      <p:sp>
        <p:nvSpPr>
          <p:cNvPr id="39" name="文本框 38"/>
          <p:cNvSpPr txBox="1"/>
          <p:nvPr/>
        </p:nvSpPr>
        <p:spPr>
          <a:xfrm>
            <a:off x="6457950" y="2444115"/>
            <a:ext cx="5340985" cy="521970"/>
          </a:xfrm>
          <a:prstGeom prst="rect">
            <a:avLst/>
          </a:prstGeom>
          <a:solidFill>
            <a:srgbClr val="C00000"/>
          </a:solidFill>
          <a:ln>
            <a:no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2800" dirty="0">
                <a:ln>
                  <a:solidFill>
                    <a:sysClr val="window" lastClr="FFFFFF"/>
                  </a:solidFill>
                </a:ln>
                <a:solidFill>
                  <a:sysClr val="window" lastClr="FFFFFF"/>
                </a:solidFill>
                <a:latin typeface="Arial" panose="020B0604020202020204" pitchFamily="34" charset="0"/>
                <a:ea typeface="微软雅黑" panose="020B0503020204020204" pitchFamily="34" charset="-122"/>
                <a:sym typeface="Arial" panose="020B0604020202020204" pitchFamily="34" charset="0"/>
              </a:rPr>
              <a:t>职工薪酬科目统计口径</a:t>
            </a:r>
          </a:p>
        </p:txBody>
      </p:sp>
      <p:sp>
        <p:nvSpPr>
          <p:cNvPr id="40" name="文本框 39"/>
          <p:cNvSpPr txBox="1"/>
          <p:nvPr/>
        </p:nvSpPr>
        <p:spPr>
          <a:xfrm>
            <a:off x="6457950" y="3039745"/>
            <a:ext cx="5340985" cy="398780"/>
          </a:xfrm>
          <a:prstGeom prst="rect">
            <a:avLst/>
          </a:prstGeom>
          <a:solidFill>
            <a:srgbClr val="E7E6E6"/>
          </a:solidFill>
          <a:ln>
            <a:no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000" b="1" i="0" u="none" strike="noStrike" kern="1200" cap="none" spc="0" normalizeH="0" baseline="0" noProof="0" dirty="0">
                <a:ln>
                  <a:noFill/>
                </a:ln>
                <a:solidFill>
                  <a:srgbClr val="C00000"/>
                </a:solidFill>
                <a:effectLst/>
                <a:uLnTx/>
                <a:uFillTx/>
                <a:latin typeface="Arial" panose="020B0604020202020204" pitchFamily="34" charset="0"/>
                <a:ea typeface="微软雅黑" panose="020B0503020204020204" pitchFamily="34" charset="-122"/>
                <a:cs typeface="Calibri" panose="020F0502020204030204" charset="0"/>
                <a:sym typeface="Arial" panose="020B0604020202020204" pitchFamily="34" charset="0"/>
              </a:rPr>
              <a:t>职工工资</a:t>
            </a:r>
          </a:p>
        </p:txBody>
      </p:sp>
      <p:sp>
        <p:nvSpPr>
          <p:cNvPr id="41" name="文本框 40"/>
          <p:cNvSpPr txBox="1"/>
          <p:nvPr/>
        </p:nvSpPr>
        <p:spPr>
          <a:xfrm>
            <a:off x="6457950" y="3488690"/>
            <a:ext cx="5340985" cy="398780"/>
          </a:xfrm>
          <a:prstGeom prst="rect">
            <a:avLst/>
          </a:prstGeom>
          <a:solidFill>
            <a:srgbClr val="E7E6E6"/>
          </a:solidFill>
          <a:ln>
            <a:no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000" b="1" i="0" u="none" strike="noStrike" kern="1200" cap="none" spc="0" normalizeH="0" baseline="0" noProof="0" dirty="0">
                <a:ln>
                  <a:noFill/>
                </a:ln>
                <a:solidFill>
                  <a:srgbClr val="C00000"/>
                </a:solidFill>
                <a:effectLst/>
                <a:uLnTx/>
                <a:uFillTx/>
                <a:latin typeface="Arial" panose="020B0604020202020204" pitchFamily="34" charset="0"/>
                <a:ea typeface="微软雅黑" panose="020B0503020204020204" pitchFamily="34" charset="-122"/>
                <a:cs typeface="Calibri" panose="020F0502020204030204" charset="0"/>
                <a:sym typeface="Arial" panose="020B0604020202020204" pitchFamily="34" charset="0"/>
              </a:rPr>
              <a:t>奖金、津贴和补贴</a:t>
            </a:r>
          </a:p>
        </p:txBody>
      </p:sp>
      <p:sp>
        <p:nvSpPr>
          <p:cNvPr id="42" name="文本框 41"/>
          <p:cNvSpPr txBox="1"/>
          <p:nvPr/>
        </p:nvSpPr>
        <p:spPr>
          <a:xfrm>
            <a:off x="6457950" y="3998595"/>
            <a:ext cx="5340985" cy="398780"/>
          </a:xfrm>
          <a:prstGeom prst="rect">
            <a:avLst/>
          </a:prstGeom>
          <a:solidFill>
            <a:srgbClr val="E7E6E6"/>
          </a:solidFill>
          <a:ln>
            <a:no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000" b="1" i="0" u="none" strike="noStrike" kern="1200" cap="none" spc="0" normalizeH="0" baseline="0" noProof="0" dirty="0">
                <a:ln>
                  <a:noFill/>
                </a:ln>
                <a:solidFill>
                  <a:srgbClr val="C00000"/>
                </a:solidFill>
                <a:effectLst/>
                <a:uLnTx/>
                <a:uFillTx/>
                <a:latin typeface="Arial" panose="020B0604020202020204" pitchFamily="34" charset="0"/>
                <a:ea typeface="微软雅黑" panose="020B0503020204020204" pitchFamily="34" charset="-122"/>
                <a:cs typeface="Calibri" panose="020F0502020204030204" charset="0"/>
                <a:sym typeface="Arial" panose="020B0604020202020204" pitchFamily="34" charset="0"/>
              </a:rPr>
              <a:t>职工福利费、工会经费、职工教育经费</a:t>
            </a:r>
          </a:p>
        </p:txBody>
      </p:sp>
      <p:sp>
        <p:nvSpPr>
          <p:cNvPr id="43" name="文本框 42"/>
          <p:cNvSpPr txBox="1"/>
          <p:nvPr/>
        </p:nvSpPr>
        <p:spPr>
          <a:xfrm>
            <a:off x="6457950" y="4596130"/>
            <a:ext cx="5340985" cy="706755"/>
          </a:xfrm>
          <a:prstGeom prst="rect">
            <a:avLst/>
          </a:prstGeom>
          <a:solidFill>
            <a:srgbClr val="E7E6E6"/>
          </a:solidFill>
          <a:ln>
            <a:no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000" b="1" i="0" u="none" strike="noStrike" kern="1200" cap="none" spc="0" normalizeH="0" baseline="0" noProof="0" dirty="0">
                <a:ln>
                  <a:noFill/>
                </a:ln>
                <a:solidFill>
                  <a:srgbClr val="C00000"/>
                </a:solidFill>
                <a:effectLst/>
                <a:uLnTx/>
                <a:uFillTx/>
                <a:latin typeface="Arial" panose="020B0604020202020204" pitchFamily="34" charset="0"/>
                <a:ea typeface="微软雅黑" panose="020B0503020204020204" pitchFamily="34" charset="-122"/>
                <a:cs typeface="Calibri" panose="020F0502020204030204" charset="0"/>
                <a:sym typeface="Arial" panose="020B0604020202020204" pitchFamily="34" charset="0"/>
              </a:rPr>
              <a:t>五险一金和其他社会保险费</a:t>
            </a:r>
          </a:p>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000" b="1" i="0" u="none" strike="noStrike" kern="1200" cap="none" spc="0" normalizeH="0" baseline="0" noProof="0" dirty="0">
                <a:ln>
                  <a:noFill/>
                </a:ln>
                <a:solidFill>
                  <a:srgbClr val="181717"/>
                </a:solidFill>
                <a:effectLst/>
                <a:uLnTx/>
                <a:uFillTx/>
                <a:latin typeface="Arial" panose="020B0604020202020204" pitchFamily="34" charset="0"/>
                <a:ea typeface="微软雅黑" panose="020B0503020204020204" pitchFamily="34" charset="-122"/>
                <a:cs typeface="Calibri" panose="020F0502020204030204" charset="0"/>
                <a:sym typeface="Arial" panose="020B0604020202020204" pitchFamily="34" charset="0"/>
              </a:rPr>
              <a:t>注：包括单位和个人负担部分</a:t>
            </a:r>
          </a:p>
        </p:txBody>
      </p:sp>
      <p:sp>
        <p:nvSpPr>
          <p:cNvPr id="44" name="文本框 43"/>
          <p:cNvSpPr txBox="1"/>
          <p:nvPr/>
        </p:nvSpPr>
        <p:spPr>
          <a:xfrm>
            <a:off x="6457950" y="5501005"/>
            <a:ext cx="5340985" cy="1014730"/>
          </a:xfrm>
          <a:prstGeom prst="rect">
            <a:avLst/>
          </a:prstGeom>
          <a:solidFill>
            <a:srgbClr val="E7E6E6"/>
          </a:solidFill>
          <a:ln>
            <a:no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000" b="1" i="0" u="none" strike="noStrike" kern="1200" cap="none" spc="0" normalizeH="0" baseline="0" noProof="0" dirty="0">
                <a:ln>
                  <a:noFill/>
                </a:ln>
                <a:solidFill>
                  <a:srgbClr val="C00000"/>
                </a:solidFill>
                <a:effectLst/>
                <a:uLnTx/>
                <a:uFillTx/>
                <a:latin typeface="Arial" panose="020B0604020202020204" pitchFamily="34" charset="0"/>
                <a:ea typeface="微软雅黑" panose="020B0503020204020204" pitchFamily="34" charset="-122"/>
                <a:cs typeface="Calibri" panose="020F0502020204030204" charset="0"/>
                <a:sym typeface="Arial" panose="020B0604020202020204" pitchFamily="34" charset="0"/>
              </a:rPr>
              <a:t>带薪缺勤，利润分享计划，非货币性福利，辞退福利和其他为获得职工提供的服务而给予的报酬或补偿</a:t>
            </a:r>
          </a:p>
        </p:txBody>
      </p:sp>
      <p:sp>
        <p:nvSpPr>
          <p:cNvPr id="45" name="文本框 44"/>
          <p:cNvSpPr txBox="1"/>
          <p:nvPr/>
        </p:nvSpPr>
        <p:spPr>
          <a:xfrm>
            <a:off x="2599690" y="1720850"/>
            <a:ext cx="6722110" cy="460375"/>
          </a:xfrm>
          <a:prstGeom prst="rect">
            <a:avLst/>
          </a:prstGeom>
          <a:solidFill>
            <a:srgbClr val="E3CCCC"/>
          </a:solidFill>
          <a:ln>
            <a:no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sz="2400" b="1" i="0" u="none" strike="noStrike" kern="1200" cap="none" spc="0" normalizeH="0" baseline="0" noProof="0" dirty="0">
                <a:ln>
                  <a:noFill/>
                </a:ln>
                <a:solidFill>
                  <a:prstClr val="black"/>
                </a:solidFill>
                <a:effectLst/>
                <a:uLnTx/>
                <a:uFillTx/>
                <a:latin typeface="Arial" panose="020B0604020202020204" pitchFamily="34" charset="0"/>
                <a:ea typeface="微软雅黑" panose="020B0503020204020204" pitchFamily="34" charset="-122"/>
                <a:cs typeface="Calibri" panose="020F0502020204030204" charset="0"/>
                <a:sym typeface="Arial" panose="020B0604020202020204" pitchFamily="34" charset="0"/>
              </a:rPr>
              <a:t>统计口径：通俗理解为</a:t>
            </a:r>
            <a:r>
              <a:rPr kumimoji="0" sz="2400" b="1" i="0" u="none" strike="noStrike" kern="1200" cap="none" spc="0" normalizeH="0" baseline="0" noProof="0" dirty="0">
                <a:ln>
                  <a:noFill/>
                </a:ln>
                <a:solidFill>
                  <a:prstClr val="black"/>
                </a:solidFill>
                <a:effectLst/>
                <a:uLnTx/>
                <a:uFillTx/>
                <a:latin typeface="Arial" panose="020B0604020202020204" pitchFamily="34" charset="0"/>
                <a:ea typeface="微软雅黑" panose="020B0503020204020204" pitchFamily="34" charset="-122"/>
                <a:cs typeface="Calibri" panose="020F0502020204030204" charset="0"/>
                <a:sym typeface="Arial" panose="020B0604020202020204" pitchFamily="34" charset="0"/>
              </a:rPr>
              <a:t>所有花在职工身上的钱</a:t>
            </a:r>
          </a:p>
        </p:txBody>
      </p:sp>
      <p:sp>
        <p:nvSpPr>
          <p:cNvPr id="46" name="文本框 45"/>
          <p:cNvSpPr txBox="1"/>
          <p:nvPr/>
        </p:nvSpPr>
        <p:spPr>
          <a:xfrm>
            <a:off x="571500" y="3039745"/>
            <a:ext cx="4541520" cy="398780"/>
          </a:xfrm>
          <a:prstGeom prst="rect">
            <a:avLst/>
          </a:prstGeom>
          <a:solidFill>
            <a:srgbClr val="E7E6E6"/>
          </a:solidFill>
          <a:ln>
            <a:no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000" b="1" i="0" u="none" strike="noStrike" kern="1200" cap="none" spc="0" normalizeH="0" baseline="0" noProof="0" dirty="0">
                <a:ln>
                  <a:noFill/>
                </a:ln>
                <a:solidFill>
                  <a:srgbClr val="C00000"/>
                </a:solidFill>
                <a:effectLst/>
                <a:uLnTx/>
                <a:uFillTx/>
                <a:latin typeface="Arial" panose="020B0604020202020204" pitchFamily="34" charset="0"/>
                <a:ea typeface="微软雅黑" panose="020B0503020204020204" pitchFamily="34" charset="-122"/>
                <a:cs typeface="Calibri" panose="020F0502020204030204" charset="0"/>
                <a:sym typeface="Arial" panose="020B0604020202020204" pitchFamily="34" charset="0"/>
              </a:rPr>
              <a:t>在岗职工薪酬</a:t>
            </a:r>
          </a:p>
        </p:txBody>
      </p:sp>
      <p:sp>
        <p:nvSpPr>
          <p:cNvPr id="47" name="文本框 46"/>
          <p:cNvSpPr txBox="1"/>
          <p:nvPr/>
        </p:nvSpPr>
        <p:spPr>
          <a:xfrm>
            <a:off x="571500" y="3573780"/>
            <a:ext cx="4541520" cy="398780"/>
          </a:xfrm>
          <a:prstGeom prst="rect">
            <a:avLst/>
          </a:prstGeom>
          <a:solidFill>
            <a:srgbClr val="E7E6E6"/>
          </a:solidFill>
          <a:ln>
            <a:no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000" b="1" i="0" u="none" strike="noStrike" kern="1200" cap="none" spc="0" normalizeH="0" baseline="0" noProof="0" dirty="0">
                <a:ln>
                  <a:noFill/>
                </a:ln>
                <a:solidFill>
                  <a:srgbClr val="C00000"/>
                </a:solidFill>
                <a:effectLst/>
                <a:uLnTx/>
                <a:uFillTx/>
                <a:latin typeface="Arial" panose="020B0604020202020204" pitchFamily="34" charset="0"/>
                <a:ea typeface="微软雅黑" panose="020B0503020204020204" pitchFamily="34" charset="-122"/>
                <a:cs typeface="Calibri" panose="020F0502020204030204" charset="0"/>
                <a:sym typeface="Arial" panose="020B0604020202020204" pitchFamily="34" charset="0"/>
              </a:rPr>
              <a:t>劳务派遣人员薪酬</a:t>
            </a:r>
          </a:p>
        </p:txBody>
      </p:sp>
      <p:sp>
        <p:nvSpPr>
          <p:cNvPr id="48" name="文本框 47"/>
          <p:cNvSpPr txBox="1"/>
          <p:nvPr/>
        </p:nvSpPr>
        <p:spPr>
          <a:xfrm>
            <a:off x="571500" y="4133215"/>
            <a:ext cx="4541520" cy="398780"/>
          </a:xfrm>
          <a:prstGeom prst="rect">
            <a:avLst/>
          </a:prstGeom>
          <a:solidFill>
            <a:srgbClr val="E7E6E6"/>
          </a:solidFill>
          <a:ln>
            <a:no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000" b="1" i="0" u="none" strike="noStrike" kern="1200" cap="none" spc="0" normalizeH="0" baseline="0" noProof="0" dirty="0">
                <a:ln>
                  <a:noFill/>
                </a:ln>
                <a:solidFill>
                  <a:srgbClr val="C00000"/>
                </a:solidFill>
                <a:effectLst/>
                <a:uLnTx/>
                <a:uFillTx/>
                <a:latin typeface="Arial" panose="020B0604020202020204" pitchFamily="34" charset="0"/>
                <a:ea typeface="微软雅黑" panose="020B0503020204020204" pitchFamily="34" charset="-122"/>
                <a:cs typeface="Calibri" panose="020F0502020204030204" charset="0"/>
                <a:sym typeface="Arial" panose="020B0604020202020204" pitchFamily="34" charset="0"/>
              </a:rPr>
              <a:t>不在岗职工各项支出</a:t>
            </a:r>
          </a:p>
        </p:txBody>
      </p:sp>
      <p:sp>
        <p:nvSpPr>
          <p:cNvPr id="49" name="文本框 48"/>
          <p:cNvSpPr txBox="1"/>
          <p:nvPr/>
        </p:nvSpPr>
        <p:spPr>
          <a:xfrm>
            <a:off x="571500" y="4686935"/>
            <a:ext cx="4541520" cy="398780"/>
          </a:xfrm>
          <a:prstGeom prst="rect">
            <a:avLst/>
          </a:prstGeom>
          <a:solidFill>
            <a:srgbClr val="E7E6E6"/>
          </a:solidFill>
          <a:ln>
            <a:no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000" b="1" i="0" u="none" strike="noStrike" kern="1200" cap="none" spc="0" normalizeH="0" baseline="0" noProof="0" dirty="0">
                <a:ln>
                  <a:noFill/>
                </a:ln>
                <a:solidFill>
                  <a:srgbClr val="C00000"/>
                </a:solidFill>
                <a:effectLst/>
                <a:uLnTx/>
                <a:uFillTx/>
                <a:latin typeface="Arial" panose="020B0604020202020204" pitchFamily="34" charset="0"/>
                <a:ea typeface="微软雅黑" panose="020B0503020204020204" pitchFamily="34" charset="-122"/>
                <a:cs typeface="Calibri" panose="020F0502020204030204" charset="0"/>
                <a:sym typeface="Arial" panose="020B0604020202020204" pitchFamily="34" charset="0"/>
              </a:rPr>
              <a:t>在本单位实习的各类在校学生工资</a:t>
            </a:r>
          </a:p>
        </p:txBody>
      </p:sp>
      <p:sp>
        <p:nvSpPr>
          <p:cNvPr id="50" name="文本框 49"/>
          <p:cNvSpPr txBox="1"/>
          <p:nvPr/>
        </p:nvSpPr>
        <p:spPr>
          <a:xfrm>
            <a:off x="571500" y="5273040"/>
            <a:ext cx="4541520" cy="398780"/>
          </a:xfrm>
          <a:prstGeom prst="rect">
            <a:avLst/>
          </a:prstGeom>
          <a:solidFill>
            <a:srgbClr val="E7E6E6"/>
          </a:solidFill>
          <a:ln>
            <a:no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000" b="1" i="0" u="none" strike="noStrike" kern="1200" cap="none" spc="0" normalizeH="0" baseline="0" noProof="0" dirty="0">
                <a:ln>
                  <a:noFill/>
                </a:ln>
                <a:solidFill>
                  <a:srgbClr val="C00000"/>
                </a:solidFill>
                <a:effectLst/>
                <a:uLnTx/>
                <a:uFillTx/>
                <a:latin typeface="Arial" panose="020B0604020202020204" pitchFamily="34" charset="0"/>
                <a:ea typeface="微软雅黑" panose="020B0503020204020204" pitchFamily="34" charset="-122"/>
                <a:cs typeface="Calibri" panose="020F0502020204030204" charset="0"/>
                <a:sym typeface="Arial" panose="020B0604020202020204" pitchFamily="34" charset="0"/>
              </a:rPr>
              <a:t>本单位正式离退休人员工资</a:t>
            </a:r>
          </a:p>
        </p:txBody>
      </p:sp>
      <p:sp>
        <p:nvSpPr>
          <p:cNvPr id="51" name="文本框 50"/>
          <p:cNvSpPr txBox="1"/>
          <p:nvPr/>
        </p:nvSpPr>
        <p:spPr>
          <a:xfrm>
            <a:off x="571500" y="5956935"/>
            <a:ext cx="4541520" cy="398780"/>
          </a:xfrm>
          <a:prstGeom prst="rect">
            <a:avLst/>
          </a:prstGeom>
          <a:solidFill>
            <a:srgbClr val="E7E6E6"/>
          </a:solidFill>
          <a:ln>
            <a:no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000" b="1" i="0" u="none" strike="noStrike" kern="1200" cap="none" spc="0" normalizeH="0" baseline="0" noProof="0" dirty="0">
                <a:ln>
                  <a:noFill/>
                </a:ln>
                <a:solidFill>
                  <a:srgbClr val="C00000"/>
                </a:solidFill>
                <a:effectLst/>
                <a:uLnTx/>
                <a:uFillTx/>
                <a:latin typeface="Arial" panose="020B0604020202020204" pitchFamily="34" charset="0"/>
                <a:ea typeface="微软雅黑" panose="020B0503020204020204" pitchFamily="34" charset="-122"/>
                <a:cs typeface="Calibri" panose="020F0502020204030204" charset="0"/>
                <a:sym typeface="Arial" panose="020B0604020202020204" pitchFamily="34" charset="0"/>
              </a:rPr>
              <a:t>外籍、港澳台人员的薪酬</a:t>
            </a:r>
          </a:p>
        </p:txBody>
      </p:sp>
      <p:sp>
        <p:nvSpPr>
          <p:cNvPr id="28" name="文本框 27"/>
          <p:cNvSpPr txBox="1"/>
          <p:nvPr/>
        </p:nvSpPr>
        <p:spPr>
          <a:xfrm>
            <a:off x="4754245" y="129540"/>
            <a:ext cx="5514975" cy="521970"/>
          </a:xfrm>
          <a:prstGeom prst="rect">
            <a:avLst/>
          </a:prstGeom>
          <a:noFill/>
        </p:spPr>
        <p:txBody>
          <a:bodyPr wrap="square" rtlCol="0">
            <a:spAutoFit/>
          </a:bodyPr>
          <a:lstStyle/>
          <a:p>
            <a:pPr algn="ctr"/>
            <a:r>
              <a:rPr lang="zh-CN" sz="2800" b="1" dirty="0">
                <a:solidFill>
                  <a:srgbClr val="4B649F"/>
                </a:solidFill>
              </a:rPr>
              <a:t>成本费用及增值税指标（</a:t>
            </a:r>
            <a:r>
              <a:rPr lang="en-US" altLang="zh-CN" sz="2800" b="1" dirty="0">
                <a:solidFill>
                  <a:srgbClr val="4B649F"/>
                </a:solidFill>
              </a:rPr>
              <a:t>2</a:t>
            </a:r>
            <a:r>
              <a:rPr lang="zh-CN" sz="2800" b="1" dirty="0">
                <a:solidFill>
                  <a:srgbClr val="4B649F"/>
                </a:solidFill>
              </a:rPr>
              <a:t>个）</a:t>
            </a:r>
          </a:p>
        </p:txBody>
      </p:sp>
      <p:sp>
        <p:nvSpPr>
          <p:cNvPr id="4" name="灯片编号占位符 3"/>
          <p:cNvSpPr>
            <a:spLocks noGrp="1"/>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t>60</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9" name="图片 17"/>
          <p:cNvPicPr>
            <a:picLocks noChangeAspect="1"/>
          </p:cNvPicPr>
          <p:nvPr/>
        </p:nvPicPr>
        <p:blipFill>
          <a:blip r:embed="rId2"/>
          <a:stretch>
            <a:fillRect/>
          </a:stretch>
        </p:blipFill>
        <p:spPr>
          <a:xfrm>
            <a:off x="8610600" y="0"/>
            <a:ext cx="3581400" cy="1006475"/>
          </a:xfrm>
          <a:prstGeom prst="rect">
            <a:avLst/>
          </a:prstGeom>
          <a:noFill/>
          <a:ln w="9525">
            <a:noFill/>
          </a:ln>
        </p:spPr>
      </p:pic>
      <p:sp>
        <p:nvSpPr>
          <p:cNvPr id="25" name="矩形 24"/>
          <p:cNvSpPr/>
          <p:nvPr/>
        </p:nvSpPr>
        <p:spPr>
          <a:xfrm>
            <a:off x="0" y="6724650"/>
            <a:ext cx="12192000" cy="133350"/>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pic>
        <p:nvPicPr>
          <p:cNvPr id="7" name="图片 6" descr="五经普LOGO透明底（长）"/>
          <p:cNvPicPr>
            <a:picLocks noChangeAspect="1"/>
          </p:cNvPicPr>
          <p:nvPr/>
        </p:nvPicPr>
        <p:blipFill>
          <a:blip r:embed="rId3" cstate="print"/>
          <a:srcRect r="77058"/>
          <a:stretch>
            <a:fillRect/>
          </a:stretch>
        </p:blipFill>
        <p:spPr>
          <a:xfrm>
            <a:off x="-76200" y="-225425"/>
            <a:ext cx="847725" cy="1155065"/>
          </a:xfrm>
          <a:prstGeom prst="rect">
            <a:avLst/>
          </a:prstGeom>
        </p:spPr>
      </p:pic>
      <p:cxnSp>
        <p:nvCxnSpPr>
          <p:cNvPr id="8" name="直接连接符 7"/>
          <p:cNvCxnSpPr/>
          <p:nvPr/>
        </p:nvCxnSpPr>
        <p:spPr>
          <a:xfrm>
            <a:off x="0" y="696913"/>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sp>
        <p:nvSpPr>
          <p:cNvPr id="5" name="圆角矩形 144"/>
          <p:cNvSpPr/>
          <p:nvPr/>
        </p:nvSpPr>
        <p:spPr>
          <a:xfrm>
            <a:off x="129540" y="929640"/>
            <a:ext cx="12062460" cy="474345"/>
          </a:xfrm>
          <a:prstGeom prst="roundRect">
            <a:avLst/>
          </a:prstGeom>
          <a:solidFill>
            <a:srgbClr val="256BB0"/>
          </a:solidFill>
          <a:ln>
            <a:noFill/>
          </a:ln>
        </p:spPr>
        <p:style>
          <a:lnRef idx="2">
            <a:srgbClr val="256BB0">
              <a:shade val="50000"/>
            </a:srgbClr>
          </a:lnRef>
          <a:fillRef idx="1">
            <a:srgbClr val="256BB0"/>
          </a:fillRef>
          <a:effectRef idx="0">
            <a:srgbClr val="256BB0"/>
          </a:effectRef>
          <a:fontRef idx="minor">
            <a:sysClr val="window" lastClr="FFFFFF"/>
          </a:fontRef>
        </p:style>
        <p:txBody>
          <a:bodyPr rtlCol="0" anchor="ctr"/>
          <a:lstStyle/>
          <a:p>
            <a:pPr algn="l"/>
            <a:r>
              <a:rPr lang="en-US" altLang="zh-CN" sz="2400" b="1" dirty="0">
                <a:solidFill>
                  <a:sysClr val="window" lastClr="FFFFFF"/>
                </a:solidFill>
                <a:latin typeface="微软雅黑" panose="020B0503020204020204" pitchFamily="34" charset="-122"/>
                <a:ea typeface="微软雅黑" panose="020B0503020204020204" pitchFamily="34" charset="-122"/>
                <a:cs typeface="宋体" panose="02010600030101010101" pitchFamily="2" charset="-122"/>
              </a:rPr>
              <a:t>1.</a:t>
            </a:r>
            <a:r>
              <a:rPr lang="zh-CN" altLang="en-US" sz="2400" b="1" dirty="0">
                <a:solidFill>
                  <a:sysClr val="window" lastClr="FFFFFF"/>
                </a:solidFill>
                <a:latin typeface="微软雅黑" panose="020B0503020204020204" pitchFamily="34" charset="-122"/>
                <a:ea typeface="微软雅黑" panose="020B0503020204020204" pitchFamily="34" charset="-122"/>
                <a:cs typeface="宋体" panose="02010600030101010101" pitchFamily="2" charset="-122"/>
              </a:rPr>
              <a:t>应付职工薪酬（本期贷方累计发生额）</a:t>
            </a:r>
            <a:r>
              <a:rPr lang="en-US" altLang="zh-CN" sz="2000" b="1" dirty="0">
                <a:solidFill>
                  <a:sysClr val="window" lastClr="FFFFFF"/>
                </a:solidFill>
                <a:latin typeface="微软雅黑" panose="020B0503020204020204" pitchFamily="34" charset="-122"/>
                <a:ea typeface="微软雅黑" panose="020B0503020204020204" pitchFamily="34" charset="-122"/>
                <a:cs typeface="宋体" panose="02010600030101010101" pitchFamily="2" charset="-122"/>
              </a:rPr>
              <a:t> </a:t>
            </a:r>
            <a:endParaRPr lang="en-US" altLang="zh-CN" sz="2000" b="1" dirty="0">
              <a:solidFill>
                <a:sysClr val="window" lastClr="FFFFFF"/>
              </a:solidFill>
              <a:latin typeface="微软雅黑" panose="020B0503020204020204" pitchFamily="34" charset="-122"/>
              <a:ea typeface="微软雅黑" panose="020B0503020204020204" pitchFamily="34" charset="-122"/>
              <a:cs typeface="宋体" panose="02010600030101010101" pitchFamily="2" charset="-122"/>
              <a:sym typeface="思源黑体 CN Light" charset="0"/>
            </a:endParaRPr>
          </a:p>
        </p:txBody>
      </p:sp>
      <p:sp>
        <p:nvSpPr>
          <p:cNvPr id="6" name="文本框 5"/>
          <p:cNvSpPr txBox="1"/>
          <p:nvPr/>
        </p:nvSpPr>
        <p:spPr>
          <a:xfrm>
            <a:off x="571500" y="2505710"/>
            <a:ext cx="5527675" cy="460375"/>
          </a:xfrm>
          <a:prstGeom prst="rect">
            <a:avLst/>
          </a:prstGeom>
          <a:solidFill>
            <a:srgbClr val="C00000"/>
          </a:solidFill>
          <a:ln>
            <a:no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2400" dirty="0">
                <a:ln>
                  <a:solidFill>
                    <a:sysClr val="window" lastClr="FFFFFF"/>
                  </a:solidFill>
                </a:ln>
                <a:solidFill>
                  <a:sysClr val="window" lastClr="FFFFFF"/>
                </a:solidFill>
                <a:latin typeface="Arial" panose="020B0604020202020204" pitchFamily="34" charset="0"/>
                <a:ea typeface="微软雅黑" panose="020B0503020204020204" pitchFamily="34" charset="-122"/>
                <a:sym typeface="Arial" panose="020B0604020202020204" pitchFamily="34" charset="0"/>
              </a:rPr>
              <a:t>方法一：直接取</a:t>
            </a:r>
            <a:r>
              <a:rPr lang="en-US" altLang="zh-CN" sz="2400" dirty="0">
                <a:ln>
                  <a:solidFill>
                    <a:sysClr val="window" lastClr="FFFFFF"/>
                  </a:solidFill>
                </a:ln>
                <a:solidFill>
                  <a:sysClr val="window" lastClr="FFFFFF"/>
                </a:solidFill>
                <a:latin typeface="Arial" panose="020B0604020202020204" pitchFamily="34" charset="0"/>
                <a:ea typeface="微软雅黑" panose="020B0503020204020204" pitchFamily="34" charset="-122"/>
                <a:sym typeface="Arial" panose="020B0604020202020204" pitchFamily="34" charset="0"/>
              </a:rPr>
              <a:t>“</a:t>
            </a:r>
            <a:r>
              <a:rPr lang="zh-CN" altLang="en-US" sz="2400" dirty="0">
                <a:ln>
                  <a:solidFill>
                    <a:sysClr val="window" lastClr="FFFFFF"/>
                  </a:solidFill>
                </a:ln>
                <a:solidFill>
                  <a:sysClr val="window" lastClr="FFFFFF"/>
                </a:solidFill>
                <a:latin typeface="Arial" panose="020B0604020202020204" pitchFamily="34" charset="0"/>
                <a:ea typeface="微软雅黑" panose="020B0503020204020204" pitchFamily="34" charset="-122"/>
                <a:sym typeface="Arial" panose="020B0604020202020204" pitchFamily="34" charset="0"/>
              </a:rPr>
              <a:t>应付职工薪酬</a:t>
            </a:r>
            <a:r>
              <a:rPr lang="en-US" altLang="zh-CN" sz="2400" dirty="0">
                <a:ln>
                  <a:solidFill>
                    <a:sysClr val="window" lastClr="FFFFFF"/>
                  </a:solidFill>
                </a:ln>
                <a:solidFill>
                  <a:sysClr val="window" lastClr="FFFFFF"/>
                </a:solidFill>
                <a:latin typeface="Arial" panose="020B0604020202020204" pitchFamily="34" charset="0"/>
                <a:ea typeface="微软雅黑" panose="020B0503020204020204" pitchFamily="34" charset="-122"/>
                <a:sym typeface="Arial" panose="020B0604020202020204" pitchFamily="34" charset="0"/>
              </a:rPr>
              <a:t>”</a:t>
            </a:r>
            <a:r>
              <a:rPr lang="zh-CN" altLang="en-US" sz="2400" dirty="0">
                <a:ln>
                  <a:solidFill>
                    <a:sysClr val="window" lastClr="FFFFFF"/>
                  </a:solidFill>
                </a:ln>
                <a:solidFill>
                  <a:sysClr val="window" lastClr="FFFFFF"/>
                </a:solidFill>
                <a:latin typeface="Arial" panose="020B0604020202020204" pitchFamily="34" charset="0"/>
                <a:ea typeface="微软雅黑" panose="020B0503020204020204" pitchFamily="34" charset="-122"/>
                <a:sym typeface="Arial" panose="020B0604020202020204" pitchFamily="34" charset="0"/>
              </a:rPr>
              <a:t>科目</a:t>
            </a:r>
          </a:p>
        </p:txBody>
      </p:sp>
      <p:sp>
        <p:nvSpPr>
          <p:cNvPr id="9" name="文本框 8"/>
          <p:cNvSpPr txBox="1"/>
          <p:nvPr/>
        </p:nvSpPr>
        <p:spPr>
          <a:xfrm>
            <a:off x="2691765" y="1610995"/>
            <a:ext cx="6163310" cy="460375"/>
          </a:xfrm>
          <a:prstGeom prst="rect">
            <a:avLst/>
          </a:prstGeom>
          <a:solidFill>
            <a:srgbClr val="E3CCCC"/>
          </a:solidFill>
          <a:ln>
            <a:no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sz="2400" b="1" i="0" u="none" strike="noStrike" kern="1200" cap="none" spc="0" normalizeH="0" baseline="0" noProof="0" dirty="0">
                <a:ln>
                  <a:noFill/>
                </a:ln>
                <a:solidFill>
                  <a:prstClr val="black"/>
                </a:solidFill>
                <a:effectLst/>
                <a:uLnTx/>
                <a:uFillTx/>
                <a:latin typeface="Arial" panose="020B0604020202020204" pitchFamily="34" charset="0"/>
                <a:ea typeface="微软雅黑" panose="020B0503020204020204" pitchFamily="34" charset="-122"/>
                <a:cs typeface="Calibri" panose="020F0502020204030204" charset="0"/>
                <a:sym typeface="Arial" panose="020B0604020202020204" pitchFamily="34" charset="0"/>
              </a:rPr>
              <a:t>填报方法：会计科目或明细账</a:t>
            </a:r>
          </a:p>
        </p:txBody>
      </p:sp>
      <p:sp>
        <p:nvSpPr>
          <p:cNvPr id="11" name="文本框 10"/>
          <p:cNvSpPr txBox="1"/>
          <p:nvPr/>
        </p:nvSpPr>
        <p:spPr>
          <a:xfrm>
            <a:off x="571500" y="3039745"/>
            <a:ext cx="11080115" cy="829945"/>
          </a:xfrm>
          <a:prstGeom prst="rect">
            <a:avLst/>
          </a:prstGeom>
          <a:solidFill>
            <a:srgbClr val="E7E6E6"/>
          </a:solidFill>
          <a:ln>
            <a:noFill/>
          </a:ln>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defRPr/>
            </a:pPr>
            <a:r>
              <a:rPr kumimoji="0" lang="zh-CN" altLang="en-US" sz="2400" b="1" i="0" u="none" strike="noStrike" kern="1200" cap="none" spc="0" normalizeH="0" baseline="0" noProof="0" dirty="0">
                <a:ln>
                  <a:noFill/>
                </a:ln>
                <a:solidFill>
                  <a:srgbClr val="C00000"/>
                </a:solidFill>
                <a:effectLst/>
                <a:uLnTx/>
                <a:uFillTx/>
                <a:latin typeface="Arial" panose="020B0604020202020204" pitchFamily="34" charset="0"/>
                <a:ea typeface="微软雅黑" panose="020B0503020204020204" pitchFamily="34" charset="-122"/>
                <a:cs typeface="Calibri" panose="020F0502020204030204" charset="0"/>
                <a:sym typeface="Arial" panose="020B0604020202020204" pitchFamily="34" charset="0"/>
              </a:rPr>
              <a:t>如果企业设置的“应付职工薪酬”科目包含统计制度中所列全部内容，企业可直接取科目的贷方累计发生额填报</a:t>
            </a:r>
          </a:p>
        </p:txBody>
      </p:sp>
      <p:sp>
        <p:nvSpPr>
          <p:cNvPr id="13" name="文本框 12"/>
          <p:cNvSpPr txBox="1"/>
          <p:nvPr/>
        </p:nvSpPr>
        <p:spPr>
          <a:xfrm>
            <a:off x="669925" y="4406265"/>
            <a:ext cx="5527675" cy="460375"/>
          </a:xfrm>
          <a:prstGeom prst="rect">
            <a:avLst/>
          </a:prstGeom>
          <a:solidFill>
            <a:srgbClr val="C00000"/>
          </a:solidFill>
          <a:ln>
            <a:no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2400" dirty="0">
                <a:ln>
                  <a:solidFill>
                    <a:sysClr val="window" lastClr="FFFFFF"/>
                  </a:solidFill>
                </a:ln>
                <a:solidFill>
                  <a:sysClr val="window" lastClr="FFFFFF"/>
                </a:solidFill>
                <a:latin typeface="Arial" panose="020B0604020202020204" pitchFamily="34" charset="0"/>
                <a:ea typeface="微软雅黑" panose="020B0503020204020204" pitchFamily="34" charset="-122"/>
                <a:sym typeface="Arial" panose="020B0604020202020204" pitchFamily="34" charset="0"/>
              </a:rPr>
              <a:t>方法二：摘取会计明细账对应科目</a:t>
            </a:r>
            <a:endParaRPr lang="en-US" sz="2400" dirty="0">
              <a:ln>
                <a:solidFill>
                  <a:sysClr val="window" lastClr="FFFFFF"/>
                </a:solidFill>
              </a:ln>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16" name="文本框 15"/>
          <p:cNvSpPr txBox="1"/>
          <p:nvPr/>
        </p:nvSpPr>
        <p:spPr>
          <a:xfrm>
            <a:off x="669925" y="4958080"/>
            <a:ext cx="10981690" cy="829945"/>
          </a:xfrm>
          <a:prstGeom prst="rect">
            <a:avLst/>
          </a:prstGeom>
          <a:solidFill>
            <a:srgbClr val="E7E6E6"/>
          </a:solidFill>
          <a:ln>
            <a:noFill/>
          </a:ln>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defRPr/>
            </a:pPr>
            <a:r>
              <a:rPr kumimoji="0" lang="zh-CN" altLang="en-US" sz="2400" b="1" i="0" u="none" strike="noStrike" kern="1200" cap="none" spc="0" normalizeH="0" baseline="0" noProof="0" dirty="0">
                <a:ln>
                  <a:noFill/>
                </a:ln>
                <a:solidFill>
                  <a:srgbClr val="C00000"/>
                </a:solidFill>
                <a:effectLst/>
                <a:uLnTx/>
                <a:uFillTx/>
                <a:latin typeface="Arial" panose="020B0604020202020204" pitchFamily="34" charset="0"/>
                <a:ea typeface="微软雅黑" panose="020B0503020204020204" pitchFamily="34" charset="-122"/>
                <a:cs typeface="Calibri" panose="020F0502020204030204" charset="0"/>
                <a:sym typeface="Arial" panose="020B0604020202020204" pitchFamily="34" charset="0"/>
              </a:rPr>
              <a:t>如果企业设置的“应付职工薪酬”科目未包含统计制度中所列全部内容，请企业按照统计制度中所列全部内容，从明细账中取对应科目合并填报。</a:t>
            </a:r>
          </a:p>
        </p:txBody>
      </p:sp>
      <p:sp>
        <p:nvSpPr>
          <p:cNvPr id="4" name="灯片编号占位符 3"/>
          <p:cNvSpPr>
            <a:spLocks noGrp="1"/>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t>61</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9" name="图片 17"/>
          <p:cNvPicPr>
            <a:picLocks noChangeAspect="1"/>
          </p:cNvPicPr>
          <p:nvPr/>
        </p:nvPicPr>
        <p:blipFill>
          <a:blip r:embed="rId4"/>
          <a:stretch>
            <a:fillRect/>
          </a:stretch>
        </p:blipFill>
        <p:spPr>
          <a:xfrm>
            <a:off x="8610600" y="0"/>
            <a:ext cx="3581400" cy="1006475"/>
          </a:xfrm>
          <a:prstGeom prst="rect">
            <a:avLst/>
          </a:prstGeom>
          <a:noFill/>
          <a:ln w="9525">
            <a:noFill/>
          </a:ln>
        </p:spPr>
      </p:pic>
      <p:sp>
        <p:nvSpPr>
          <p:cNvPr id="25" name="矩形 24"/>
          <p:cNvSpPr/>
          <p:nvPr/>
        </p:nvSpPr>
        <p:spPr>
          <a:xfrm>
            <a:off x="0" y="6724650"/>
            <a:ext cx="12192000" cy="133350"/>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pic>
        <p:nvPicPr>
          <p:cNvPr id="7" name="图片 6" descr="五经普LOGO透明底（长）"/>
          <p:cNvPicPr>
            <a:picLocks noChangeAspect="1"/>
          </p:cNvPicPr>
          <p:nvPr/>
        </p:nvPicPr>
        <p:blipFill>
          <a:blip r:embed="rId5" cstate="print"/>
          <a:srcRect r="77058"/>
          <a:stretch>
            <a:fillRect/>
          </a:stretch>
        </p:blipFill>
        <p:spPr>
          <a:xfrm>
            <a:off x="-76200" y="-225425"/>
            <a:ext cx="847725" cy="1155065"/>
          </a:xfrm>
          <a:prstGeom prst="rect">
            <a:avLst/>
          </a:prstGeom>
        </p:spPr>
      </p:pic>
      <p:cxnSp>
        <p:nvCxnSpPr>
          <p:cNvPr id="8" name="直接连接符 7"/>
          <p:cNvCxnSpPr/>
          <p:nvPr/>
        </p:nvCxnSpPr>
        <p:spPr>
          <a:xfrm>
            <a:off x="0" y="696913"/>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sp>
        <p:nvSpPr>
          <p:cNvPr id="142" name="文本框 141"/>
          <p:cNvSpPr txBox="1"/>
          <p:nvPr>
            <p:custDataLst>
              <p:tags r:id="rId1"/>
            </p:custDataLst>
          </p:nvPr>
        </p:nvSpPr>
        <p:spPr>
          <a:xfrm>
            <a:off x="8086414" y="1322944"/>
            <a:ext cx="2182944" cy="559468"/>
          </a:xfrm>
          <a:prstGeom prst="rect">
            <a:avLst/>
          </a:prstGeom>
          <a:noFill/>
        </p:spPr>
        <p:txBody>
          <a:bodyPr wrap="square" lIns="91440" tIns="45720" rIns="91440" bIns="45720" rtlCol="0" anchor="ctr">
            <a:normAutofit fontScale="90000"/>
          </a:bodyPr>
          <a:lstStyle/>
          <a:p>
            <a:pPr algn="ctr">
              <a:lnSpc>
                <a:spcPct val="120000"/>
              </a:lnSpc>
            </a:pPr>
            <a:r>
              <a:rPr lang="zh-CN" altLang="en-US" b="1" spc="300" dirty="0">
                <a:solidFill>
                  <a:schemeClr val="bg1"/>
                </a:solidFill>
                <a:latin typeface="Arial" panose="020B0604020202020204" pitchFamily="34" charset="0"/>
                <a:ea typeface="微软雅黑" panose="020B0503020204020204" pitchFamily="34" charset="-122"/>
                <a:sym typeface="Arial" panose="020B0604020202020204" pitchFamily="34" charset="0"/>
              </a:rPr>
              <a:t>普查数据处理系统</a:t>
            </a:r>
          </a:p>
        </p:txBody>
      </p:sp>
      <p:sp>
        <p:nvSpPr>
          <p:cNvPr id="15" name="TextBox 14"/>
          <p:cNvSpPr txBox="1"/>
          <p:nvPr/>
        </p:nvSpPr>
        <p:spPr>
          <a:xfrm>
            <a:off x="809588" y="857232"/>
            <a:ext cx="2428892" cy="646331"/>
          </a:xfrm>
          <a:prstGeom prst="rect">
            <a:avLst/>
          </a:prstGeom>
          <a:noFill/>
        </p:spPr>
        <p:txBody>
          <a:bodyPr wrap="square" rtlCol="0">
            <a:spAutoFit/>
          </a:bodyPr>
          <a:lstStyle/>
          <a:p>
            <a:r>
              <a:rPr lang="zh-CN" altLang="en-US" sz="3600" b="1" dirty="0"/>
              <a:t>填报要求：</a:t>
            </a:r>
          </a:p>
        </p:txBody>
      </p:sp>
      <p:sp>
        <p:nvSpPr>
          <p:cNvPr id="11" name="圆角矩形 10"/>
          <p:cNvSpPr/>
          <p:nvPr/>
        </p:nvSpPr>
        <p:spPr>
          <a:xfrm>
            <a:off x="809588" y="1643050"/>
            <a:ext cx="10858576" cy="3500462"/>
          </a:xfrm>
          <a:prstGeom prst="roundRect">
            <a:avLst/>
          </a:prstGeom>
          <a:noFill/>
          <a:ln>
            <a:noFill/>
          </a:ln>
        </p:spPr>
        <p:style>
          <a:lnRef idx="2">
            <a:schemeClr val="accent1"/>
          </a:lnRef>
          <a:fillRef idx="1">
            <a:schemeClr val="lt1"/>
          </a:fillRef>
          <a:effectRef idx="0">
            <a:schemeClr val="accent1"/>
          </a:effectRef>
          <a:fontRef idx="minor">
            <a:schemeClr val="dk1"/>
          </a:fontRef>
        </p:style>
        <p:txBody>
          <a:bodyPr anchor="ctr"/>
          <a:lstStyle/>
          <a:p>
            <a:pPr>
              <a:lnSpc>
                <a:spcPct val="150000"/>
              </a:lnSpc>
              <a:buFont typeface="Wingdings" panose="05000000000000000000" pitchFamily="2" charset="2"/>
              <a:buChar char="u"/>
              <a:defRPr/>
            </a:pPr>
            <a:r>
              <a:rPr lang="zh-CN" altLang="en-US" sz="3500" dirty="0">
                <a:solidFill>
                  <a:schemeClr val="tx1"/>
                </a:solidFill>
                <a:latin typeface="+mn-ea"/>
              </a:rPr>
              <a:t>要求按照指标解释中的内容，合并汇总填报；</a:t>
            </a:r>
            <a:endParaRPr lang="en-US" altLang="zh-CN" sz="3500" dirty="0">
              <a:solidFill>
                <a:schemeClr val="tx1"/>
              </a:solidFill>
              <a:latin typeface="+mn-ea"/>
            </a:endParaRPr>
          </a:p>
          <a:p>
            <a:pPr>
              <a:lnSpc>
                <a:spcPct val="150000"/>
              </a:lnSpc>
              <a:buFont typeface="Wingdings" panose="05000000000000000000" pitchFamily="2" charset="2"/>
              <a:buChar char="u"/>
              <a:defRPr/>
            </a:pPr>
            <a:r>
              <a:rPr lang="zh-CN" altLang="en-US" sz="3500" dirty="0">
                <a:solidFill>
                  <a:schemeClr val="tx1"/>
                </a:solidFill>
                <a:latin typeface="+mn-ea"/>
                <a:sym typeface="+mn-ea"/>
              </a:rPr>
              <a:t>社保、住房公积金等包含公司和个人缴纳两部分；</a:t>
            </a:r>
            <a:endParaRPr lang="en-US" altLang="zh-CN" sz="3500" dirty="0">
              <a:solidFill>
                <a:schemeClr val="tx1"/>
              </a:solidFill>
              <a:latin typeface="+mn-ea"/>
              <a:sym typeface="+mn-ea"/>
            </a:endParaRPr>
          </a:p>
          <a:p>
            <a:pPr>
              <a:lnSpc>
                <a:spcPct val="150000"/>
              </a:lnSpc>
              <a:buFont typeface="Wingdings" panose="05000000000000000000" pitchFamily="2" charset="2"/>
              <a:buChar char="u"/>
              <a:defRPr/>
            </a:pPr>
            <a:r>
              <a:rPr lang="zh-CN" altLang="en-US" sz="3500" dirty="0">
                <a:solidFill>
                  <a:schemeClr val="tx1"/>
                </a:solidFill>
                <a:latin typeface="+mn-ea"/>
                <a:sym typeface="+mn-ea"/>
              </a:rPr>
              <a:t>包含劳务派遣人员的薪酬；</a:t>
            </a:r>
          </a:p>
          <a:p>
            <a:pPr>
              <a:lnSpc>
                <a:spcPct val="150000"/>
              </a:lnSpc>
              <a:buFont typeface="Wingdings" panose="05000000000000000000" pitchFamily="2" charset="2"/>
              <a:buChar char="u"/>
              <a:defRPr/>
            </a:pPr>
            <a:r>
              <a:rPr lang="zh-CN" altLang="en-US" sz="3500" dirty="0">
                <a:solidFill>
                  <a:schemeClr val="tx1"/>
                </a:solidFill>
                <a:latin typeface="+mn-ea"/>
                <a:sym typeface="+mn-ea"/>
              </a:rPr>
              <a:t>劳务外包人员的薪酬由劳务中介统计。</a:t>
            </a:r>
          </a:p>
          <a:p>
            <a:pPr>
              <a:lnSpc>
                <a:spcPct val="150000"/>
              </a:lnSpc>
              <a:buFont typeface="Wingdings" panose="05000000000000000000" pitchFamily="2" charset="2"/>
              <a:buChar char="u"/>
              <a:defRPr/>
            </a:pPr>
            <a:r>
              <a:rPr lang="zh-CN" altLang="en-US" sz="3500" dirty="0">
                <a:solidFill>
                  <a:srgbClr val="FF0000"/>
                </a:solidFill>
                <a:latin typeface="+mn-ea"/>
                <a:sym typeface="+mn-ea"/>
              </a:rPr>
              <a:t>填报</a:t>
            </a:r>
            <a:r>
              <a:rPr lang="en-US" altLang="zh-CN" sz="3500" dirty="0">
                <a:solidFill>
                  <a:srgbClr val="FF0000"/>
                </a:solidFill>
                <a:latin typeface="+mn-ea"/>
                <a:sym typeface="+mn-ea"/>
              </a:rPr>
              <a:t>2023</a:t>
            </a:r>
            <a:r>
              <a:rPr lang="zh-CN" altLang="en-US" sz="3500" dirty="0">
                <a:solidFill>
                  <a:srgbClr val="FF0000"/>
                </a:solidFill>
                <a:latin typeface="+mn-ea"/>
                <a:sym typeface="+mn-ea"/>
              </a:rPr>
              <a:t>年全年累计发生额。</a:t>
            </a:r>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9" name="图片 17"/>
          <p:cNvPicPr>
            <a:picLocks noChangeAspect="1"/>
          </p:cNvPicPr>
          <p:nvPr/>
        </p:nvPicPr>
        <p:blipFill>
          <a:blip r:embed="rId2"/>
          <a:stretch>
            <a:fillRect/>
          </a:stretch>
        </p:blipFill>
        <p:spPr>
          <a:xfrm>
            <a:off x="8610600" y="0"/>
            <a:ext cx="3581400" cy="1006475"/>
          </a:xfrm>
          <a:prstGeom prst="rect">
            <a:avLst/>
          </a:prstGeom>
          <a:noFill/>
          <a:ln w="9525">
            <a:noFill/>
          </a:ln>
        </p:spPr>
      </p:pic>
      <p:sp>
        <p:nvSpPr>
          <p:cNvPr id="25" name="矩形 24"/>
          <p:cNvSpPr/>
          <p:nvPr/>
        </p:nvSpPr>
        <p:spPr>
          <a:xfrm>
            <a:off x="0" y="6724650"/>
            <a:ext cx="12192000" cy="133350"/>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pic>
        <p:nvPicPr>
          <p:cNvPr id="7" name="图片 6" descr="五经普LOGO透明底（长）"/>
          <p:cNvPicPr>
            <a:picLocks noChangeAspect="1"/>
          </p:cNvPicPr>
          <p:nvPr/>
        </p:nvPicPr>
        <p:blipFill>
          <a:blip r:embed="rId3" cstate="print"/>
          <a:srcRect r="77058"/>
          <a:stretch>
            <a:fillRect/>
          </a:stretch>
        </p:blipFill>
        <p:spPr>
          <a:xfrm>
            <a:off x="-76200" y="-225425"/>
            <a:ext cx="847725" cy="1155065"/>
          </a:xfrm>
          <a:prstGeom prst="rect">
            <a:avLst/>
          </a:prstGeom>
        </p:spPr>
      </p:pic>
      <p:cxnSp>
        <p:nvCxnSpPr>
          <p:cNvPr id="8" name="直接连接符 7"/>
          <p:cNvCxnSpPr/>
          <p:nvPr/>
        </p:nvCxnSpPr>
        <p:spPr>
          <a:xfrm>
            <a:off x="0" y="696913"/>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sp>
        <p:nvSpPr>
          <p:cNvPr id="29" name="圆角矩形 144"/>
          <p:cNvSpPr/>
          <p:nvPr/>
        </p:nvSpPr>
        <p:spPr>
          <a:xfrm>
            <a:off x="-635" y="929640"/>
            <a:ext cx="12192635" cy="474345"/>
          </a:xfrm>
          <a:prstGeom prst="roundRect">
            <a:avLst/>
          </a:prstGeom>
          <a:solidFill>
            <a:srgbClr val="256BB0"/>
          </a:solidFill>
          <a:ln>
            <a:noFill/>
          </a:ln>
        </p:spPr>
        <p:style>
          <a:lnRef idx="2">
            <a:srgbClr val="256BB0">
              <a:shade val="50000"/>
            </a:srgbClr>
          </a:lnRef>
          <a:fillRef idx="1">
            <a:srgbClr val="256BB0"/>
          </a:fillRef>
          <a:effectRef idx="0">
            <a:srgbClr val="256BB0"/>
          </a:effectRef>
          <a:fontRef idx="minor">
            <a:sysClr val="window" lastClr="FFFFFF"/>
          </a:fontRef>
        </p:style>
        <p:txBody>
          <a:bodyPr rtlCol="0" anchor="ctr"/>
          <a:lstStyle/>
          <a:p>
            <a:pPr algn="l"/>
            <a:r>
              <a:rPr lang="en-US" sz="2400" b="1" dirty="0">
                <a:solidFill>
                  <a:sysClr val="window" lastClr="FFFFFF"/>
                </a:solidFill>
                <a:latin typeface="微软雅黑" panose="020B0503020204020204" pitchFamily="34" charset="-122"/>
                <a:ea typeface="微软雅黑" panose="020B0503020204020204" pitchFamily="34" charset="-122"/>
                <a:cs typeface="宋体" panose="02010600030101010101" pitchFamily="2" charset="-122"/>
              </a:rPr>
              <a:t>2.</a:t>
            </a:r>
            <a:r>
              <a:rPr sz="2400" b="1" dirty="0">
                <a:solidFill>
                  <a:sysClr val="window" lastClr="FFFFFF"/>
                </a:solidFill>
                <a:latin typeface="微软雅黑" panose="020B0503020204020204" pitchFamily="34" charset="-122"/>
                <a:ea typeface="微软雅黑" panose="020B0503020204020204" pitchFamily="34" charset="-122"/>
                <a:cs typeface="宋体" panose="02010600030101010101" pitchFamily="2" charset="-122"/>
              </a:rPr>
              <a:t>应交增值税（</a:t>
            </a:r>
            <a:r>
              <a:rPr lang="zh-CN" sz="2400" b="1" dirty="0">
                <a:solidFill>
                  <a:sysClr val="window" lastClr="FFFFFF"/>
                </a:solidFill>
                <a:latin typeface="微软雅黑" panose="020B0503020204020204" pitchFamily="34" charset="-122"/>
                <a:ea typeface="微软雅黑" panose="020B0503020204020204" pitchFamily="34" charset="-122"/>
                <a:cs typeface="宋体" panose="02010600030101010101" pitchFamily="2" charset="-122"/>
              </a:rPr>
              <a:t>本年</a:t>
            </a:r>
            <a:r>
              <a:rPr sz="2400" b="1" dirty="0">
                <a:solidFill>
                  <a:sysClr val="window" lastClr="FFFFFF"/>
                </a:solidFill>
                <a:latin typeface="微软雅黑" panose="020B0503020204020204" pitchFamily="34" charset="-122"/>
                <a:ea typeface="微软雅黑" panose="020B0503020204020204" pitchFamily="34" charset="-122"/>
                <a:cs typeface="宋体" panose="02010600030101010101" pitchFamily="2" charset="-122"/>
              </a:rPr>
              <a:t>累计发生额</a:t>
            </a:r>
            <a:r>
              <a:rPr lang="zh-CN" altLang="en-US" sz="2400" b="1" dirty="0">
                <a:solidFill>
                  <a:sysClr val="window" lastClr="FFFFFF"/>
                </a:solidFill>
                <a:latin typeface="微软雅黑" panose="020B0503020204020204" pitchFamily="34" charset="-122"/>
                <a:ea typeface="微软雅黑" panose="020B0503020204020204" pitchFamily="34" charset="-122"/>
                <a:cs typeface="宋体" panose="02010600030101010101" pitchFamily="2" charset="-122"/>
              </a:rPr>
              <a:t>）</a:t>
            </a:r>
          </a:p>
        </p:txBody>
      </p:sp>
      <p:sp>
        <p:nvSpPr>
          <p:cNvPr id="2" name="文本框 1"/>
          <p:cNvSpPr txBox="1"/>
          <p:nvPr/>
        </p:nvSpPr>
        <p:spPr>
          <a:xfrm>
            <a:off x="125730" y="1681480"/>
            <a:ext cx="6491605" cy="460375"/>
          </a:xfrm>
          <a:prstGeom prst="rect">
            <a:avLst/>
          </a:prstGeom>
          <a:solidFill>
            <a:srgbClr val="C00000"/>
          </a:solidFill>
          <a:ln>
            <a:no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2400" dirty="0">
                <a:ln>
                  <a:solidFill>
                    <a:sysClr val="window" lastClr="FFFFFF"/>
                  </a:solidFill>
                </a:ln>
                <a:solidFill>
                  <a:sysClr val="window" lastClr="FFFFFF"/>
                </a:solidFill>
                <a:latin typeface="Arial" panose="020B0604020202020204" pitchFamily="34" charset="0"/>
                <a:ea typeface="微软雅黑" panose="020B0503020204020204" pitchFamily="34" charset="-122"/>
                <a:sym typeface="Arial" panose="020B0604020202020204" pitchFamily="34" charset="0"/>
              </a:rPr>
              <a:t>统计口径</a:t>
            </a:r>
          </a:p>
        </p:txBody>
      </p:sp>
      <p:sp>
        <p:nvSpPr>
          <p:cNvPr id="3" name="文本框 2"/>
          <p:cNvSpPr txBox="1"/>
          <p:nvPr/>
        </p:nvSpPr>
        <p:spPr>
          <a:xfrm>
            <a:off x="7130415" y="1743075"/>
            <a:ext cx="4541520" cy="460375"/>
          </a:xfrm>
          <a:prstGeom prst="rect">
            <a:avLst/>
          </a:prstGeom>
          <a:solidFill>
            <a:srgbClr val="C00000"/>
          </a:solidFill>
          <a:ln>
            <a:no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2400" dirty="0">
                <a:ln>
                  <a:solidFill>
                    <a:sysClr val="window" lastClr="FFFFFF"/>
                  </a:solidFill>
                </a:ln>
                <a:solidFill>
                  <a:sysClr val="window" lastClr="FFFFFF"/>
                </a:solidFill>
                <a:latin typeface="Arial" panose="020B0604020202020204" pitchFamily="34" charset="0"/>
                <a:ea typeface="微软雅黑" panose="020B0503020204020204" pitchFamily="34" charset="-122"/>
                <a:sym typeface="Arial" panose="020B0604020202020204" pitchFamily="34" charset="0"/>
              </a:rPr>
              <a:t>填报方法</a:t>
            </a:r>
          </a:p>
        </p:txBody>
      </p:sp>
      <p:sp>
        <p:nvSpPr>
          <p:cNvPr id="4" name="文本框 3"/>
          <p:cNvSpPr txBox="1"/>
          <p:nvPr/>
        </p:nvSpPr>
        <p:spPr>
          <a:xfrm>
            <a:off x="7229475" y="2480945"/>
            <a:ext cx="4541520" cy="829945"/>
          </a:xfrm>
          <a:prstGeom prst="rect">
            <a:avLst/>
          </a:prstGeom>
          <a:solidFill>
            <a:srgbClr val="E7E6E6"/>
          </a:solidFill>
          <a:ln>
            <a:no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400" b="1" i="0" u="none" strike="noStrike" kern="1200" cap="none" spc="0" normalizeH="0" baseline="0" noProof="0" dirty="0">
                <a:ln>
                  <a:noFill/>
                </a:ln>
                <a:solidFill>
                  <a:srgbClr val="C00000"/>
                </a:solidFill>
                <a:effectLst/>
                <a:uLnTx/>
                <a:uFillTx/>
                <a:latin typeface="Arial" panose="020B0604020202020204" pitchFamily="34" charset="0"/>
                <a:ea typeface="微软雅黑" panose="020B0503020204020204" pitchFamily="34" charset="-122"/>
                <a:cs typeface="Calibri" panose="020F0502020204030204" charset="0"/>
                <a:sym typeface="Arial" panose="020B0604020202020204" pitchFamily="34" charset="0"/>
              </a:rPr>
              <a:t>方法一：</a:t>
            </a:r>
          </a:p>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400" b="1" i="0" u="none" strike="noStrike" kern="1200" cap="none" spc="0" normalizeH="0" baseline="0" noProof="0" dirty="0">
                <a:ln>
                  <a:noFill/>
                </a:ln>
                <a:solidFill>
                  <a:srgbClr val="C00000"/>
                </a:solidFill>
                <a:effectLst/>
                <a:uLnTx/>
                <a:uFillTx/>
                <a:latin typeface="Arial" panose="020B0604020202020204" pitchFamily="34" charset="0"/>
                <a:ea typeface="微软雅黑" panose="020B0503020204020204" pitchFamily="34" charset="-122"/>
                <a:cs typeface="Calibri" panose="020F0502020204030204" charset="0"/>
                <a:sym typeface="Arial" panose="020B0604020202020204" pitchFamily="34" charset="0"/>
              </a:rPr>
              <a:t>取会计科目</a:t>
            </a:r>
          </a:p>
        </p:txBody>
      </p:sp>
      <p:sp>
        <p:nvSpPr>
          <p:cNvPr id="14" name="文本框 13"/>
          <p:cNvSpPr txBox="1"/>
          <p:nvPr/>
        </p:nvSpPr>
        <p:spPr>
          <a:xfrm>
            <a:off x="7229475" y="3712210"/>
            <a:ext cx="4541520" cy="1568450"/>
          </a:xfrm>
          <a:prstGeom prst="rect">
            <a:avLst/>
          </a:prstGeom>
          <a:solidFill>
            <a:srgbClr val="E7E6E6"/>
          </a:solidFill>
          <a:ln>
            <a:noFill/>
          </a:ln>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defRPr/>
            </a:pPr>
            <a:r>
              <a:rPr kumimoji="0" lang="zh-CN" altLang="en-US" sz="2400" b="1" i="0" u="none" strike="noStrike" kern="1200" cap="none" spc="0" normalizeH="0" baseline="0" noProof="0" dirty="0">
                <a:ln>
                  <a:noFill/>
                </a:ln>
                <a:solidFill>
                  <a:srgbClr val="C00000"/>
                </a:solidFill>
                <a:effectLst/>
                <a:uLnTx/>
                <a:uFillTx/>
                <a:latin typeface="Arial" panose="020B0604020202020204" pitchFamily="34" charset="0"/>
                <a:ea typeface="微软雅黑" panose="020B0503020204020204" pitchFamily="34" charset="-122"/>
                <a:cs typeface="Calibri" panose="020F0502020204030204" charset="0"/>
                <a:sym typeface="Arial" panose="020B0604020202020204" pitchFamily="34" charset="0"/>
              </a:rPr>
              <a:t>方法二：</a:t>
            </a:r>
          </a:p>
          <a:p>
            <a:pPr marL="0" marR="0" lvl="0" indent="0" algn="just" defTabSz="914400" rtl="0" eaLnBrk="1" fontAlgn="auto" latinLnBrk="0" hangingPunct="1">
              <a:lnSpc>
                <a:spcPct val="100000"/>
              </a:lnSpc>
              <a:spcBef>
                <a:spcPts val="0"/>
              </a:spcBef>
              <a:spcAft>
                <a:spcPts val="0"/>
              </a:spcAft>
              <a:buClrTx/>
              <a:buSzTx/>
              <a:buFontTx/>
              <a:buNone/>
              <a:defRPr/>
            </a:pPr>
            <a:r>
              <a:rPr kumimoji="0" lang="zh-CN" altLang="en-US" sz="2400" b="1" i="0" u="none" strike="noStrike" kern="1200" cap="none" spc="0" normalizeH="0" baseline="0" noProof="0" dirty="0">
                <a:ln>
                  <a:noFill/>
                </a:ln>
                <a:solidFill>
                  <a:srgbClr val="C00000"/>
                </a:solidFill>
                <a:effectLst/>
                <a:uLnTx/>
                <a:uFillTx/>
                <a:latin typeface="Arial" panose="020B0604020202020204" pitchFamily="34" charset="0"/>
                <a:ea typeface="微软雅黑" panose="020B0503020204020204" pitchFamily="34" charset="-122"/>
                <a:cs typeface="Calibri" panose="020F0502020204030204" charset="0"/>
                <a:sym typeface="Arial" panose="020B0604020202020204" pitchFamily="34" charset="0"/>
              </a:rPr>
              <a:t>取本期《增值税及附加税费申报表（一般纳税人适用）》及各期附表4</a:t>
            </a:r>
            <a:r>
              <a:rPr kumimoji="0" lang="en-US" altLang="zh-CN" sz="2400" b="1" i="0" u="none" strike="noStrike" kern="1200" cap="none" spc="0" normalizeH="0" baseline="0" noProof="0" dirty="0">
                <a:ln>
                  <a:noFill/>
                </a:ln>
                <a:solidFill>
                  <a:srgbClr val="C00000"/>
                </a:solidFill>
                <a:effectLst/>
                <a:uLnTx/>
                <a:uFillTx/>
                <a:latin typeface="Arial" panose="020B0604020202020204" pitchFamily="34" charset="0"/>
                <a:ea typeface="微软雅黑" panose="020B0503020204020204" pitchFamily="34" charset="-122"/>
                <a:cs typeface="Calibri" panose="020F0502020204030204" charset="0"/>
                <a:sym typeface="Arial" panose="020B0604020202020204" pitchFamily="34" charset="0"/>
              </a:rPr>
              <a:t>“</a:t>
            </a:r>
            <a:r>
              <a:rPr kumimoji="0" lang="zh-CN" altLang="en-US" sz="2400" b="1" i="0" u="none" strike="noStrike" kern="1200" cap="none" spc="0" normalizeH="0" baseline="0" noProof="0" dirty="0">
                <a:ln>
                  <a:noFill/>
                </a:ln>
                <a:solidFill>
                  <a:srgbClr val="C00000"/>
                </a:solidFill>
                <a:effectLst/>
                <a:uLnTx/>
                <a:uFillTx/>
                <a:latin typeface="Arial" panose="020B0604020202020204" pitchFamily="34" charset="0"/>
                <a:ea typeface="微软雅黑" panose="020B0503020204020204" pitchFamily="34" charset="-122"/>
                <a:cs typeface="Calibri" panose="020F0502020204030204" charset="0"/>
                <a:sym typeface="Arial" panose="020B0604020202020204" pitchFamily="34" charset="0"/>
              </a:rPr>
              <a:t>税额抵减情况表</a:t>
            </a:r>
            <a:r>
              <a:rPr kumimoji="0" lang="en-US" altLang="zh-CN" sz="2400" b="1" i="0" u="none" strike="noStrike" kern="1200" cap="none" spc="0" normalizeH="0" baseline="0" noProof="0" dirty="0">
                <a:ln>
                  <a:noFill/>
                </a:ln>
                <a:solidFill>
                  <a:srgbClr val="C00000"/>
                </a:solidFill>
                <a:effectLst/>
                <a:uLnTx/>
                <a:uFillTx/>
                <a:latin typeface="Arial" panose="020B0604020202020204" pitchFamily="34" charset="0"/>
                <a:ea typeface="微软雅黑" panose="020B0503020204020204" pitchFamily="34" charset="-122"/>
                <a:cs typeface="Calibri" panose="020F0502020204030204" charset="0"/>
                <a:sym typeface="Arial" panose="020B0604020202020204" pitchFamily="34" charset="0"/>
              </a:rPr>
              <a:t>”</a:t>
            </a:r>
          </a:p>
        </p:txBody>
      </p:sp>
      <p:sp>
        <p:nvSpPr>
          <p:cNvPr id="37" name="文本框 36"/>
          <p:cNvSpPr txBox="1"/>
          <p:nvPr/>
        </p:nvSpPr>
        <p:spPr>
          <a:xfrm>
            <a:off x="7229475" y="5435600"/>
            <a:ext cx="4855845" cy="1198880"/>
          </a:xfrm>
          <a:prstGeom prst="rect">
            <a:avLst/>
          </a:prstGeom>
          <a:noFill/>
        </p:spPr>
        <p:txBody>
          <a:bodyPr wrap="square" rtlCol="0">
            <a:spAutoFit/>
          </a:bodyPr>
          <a:lstStyle/>
          <a:p>
            <a:r>
              <a:rPr lang="zh-CN" altLang="en-US" sz="2400">
                <a:solidFill>
                  <a:srgbClr val="181717"/>
                </a:solidFill>
              </a:rPr>
              <a:t>根据会计科目、纳税申报表两种计算方法任选其一，选定后本年度不得随意更改。</a:t>
            </a:r>
          </a:p>
        </p:txBody>
      </p:sp>
      <p:sp>
        <p:nvSpPr>
          <p:cNvPr id="17" name="文本框 16"/>
          <p:cNvSpPr txBox="1"/>
          <p:nvPr/>
        </p:nvSpPr>
        <p:spPr>
          <a:xfrm>
            <a:off x="125730" y="2234565"/>
            <a:ext cx="6491605" cy="4246245"/>
          </a:xfrm>
          <a:prstGeom prst="rect">
            <a:avLst/>
          </a:prstGeom>
          <a:solidFill>
            <a:srgbClr val="E7E6E6"/>
          </a:solidFill>
          <a:ln>
            <a:noFill/>
          </a:ln>
        </p:spPr>
        <p:txBody>
          <a:bodyPr wrap="square" rtlCol="0">
            <a:spAutoFit/>
          </a:bodyPr>
          <a:lstStyle/>
          <a:p>
            <a:pPr marL="0" marR="0" lvl="0" indent="0" algn="l" defTabSz="914400" rtl="0" fontAlgn="auto">
              <a:lnSpc>
                <a:spcPct val="150000"/>
              </a:lnSpc>
              <a:spcBef>
                <a:spcPts val="0"/>
              </a:spcBef>
              <a:spcAft>
                <a:spcPts val="0"/>
              </a:spcAft>
              <a:buClrTx/>
              <a:buSzTx/>
              <a:buFontTx/>
              <a:buNone/>
              <a:defRPr/>
            </a:pPr>
            <a:r>
              <a:rPr lang="zh-CN" altLang="en-US" sz="2000" b="1" noProof="0" dirty="0">
                <a:ln>
                  <a:noFill/>
                </a:ln>
                <a:solidFill>
                  <a:srgbClr val="181717"/>
                </a:solidFill>
                <a:effectLst/>
                <a:uLnTx/>
                <a:uFillTx/>
                <a:latin typeface="Arial" panose="020B0604020202020204" pitchFamily="34" charset="0"/>
                <a:ea typeface="微软雅黑" panose="020B0503020204020204" pitchFamily="34" charset="-122"/>
                <a:sym typeface="Wingdings" panose="05000000000000000000" charset="0"/>
              </a:rPr>
              <a:t></a:t>
            </a:r>
            <a:r>
              <a:rPr kumimoji="0" lang="zh-CN" altLang="en-US" sz="2000" b="1" i="0" u="none" strike="noStrike" kern="1200" cap="none" spc="0" normalizeH="0" baseline="0" noProof="0" dirty="0">
                <a:ln>
                  <a:noFill/>
                </a:ln>
                <a:effectLst/>
                <a:uLnTx/>
                <a:uFillTx/>
                <a:latin typeface="Arial" panose="020B0604020202020204" pitchFamily="34" charset="0"/>
                <a:ea typeface="微软雅黑" panose="020B0503020204020204" pitchFamily="34" charset="-122"/>
                <a:cs typeface="Calibri" panose="020F0502020204030204" charset="0"/>
                <a:sym typeface="Arial" panose="020B0604020202020204" pitchFamily="34" charset="0"/>
              </a:rPr>
              <a:t>按照税法规定，以销售货物、服务、无形资产、不动产或提供加工、修理修配劳务的增值额和货物进口金额为计税依据而课征的一种流转税。</a:t>
            </a:r>
          </a:p>
          <a:p>
            <a:pPr marL="0" marR="0" lvl="0" indent="0" algn="l" defTabSz="914400" rtl="0" fontAlgn="auto">
              <a:lnSpc>
                <a:spcPct val="150000"/>
              </a:lnSpc>
              <a:spcBef>
                <a:spcPts val="0"/>
              </a:spcBef>
              <a:spcAft>
                <a:spcPts val="0"/>
              </a:spcAft>
              <a:buClrTx/>
              <a:buSzTx/>
              <a:buFontTx/>
              <a:buNone/>
              <a:defRPr/>
            </a:pPr>
            <a:r>
              <a:rPr lang="zh-CN" altLang="en-US" sz="2000" b="1" noProof="0" dirty="0">
                <a:ln>
                  <a:noFill/>
                </a:ln>
                <a:solidFill>
                  <a:srgbClr val="181717"/>
                </a:solidFill>
                <a:effectLst/>
                <a:uLnTx/>
                <a:uFillTx/>
                <a:latin typeface="Arial" panose="020B0604020202020204" pitchFamily="34" charset="0"/>
                <a:ea typeface="微软雅黑" panose="020B0503020204020204" pitchFamily="34" charset="-122"/>
                <a:sym typeface="Wingdings" panose="05000000000000000000" charset="0"/>
              </a:rPr>
              <a:t></a:t>
            </a:r>
            <a:r>
              <a:rPr kumimoji="0" lang="zh-CN" altLang="en-US" sz="2000" b="1" i="0" u="none" strike="noStrike" kern="1200" cap="none" spc="0" normalizeH="0" baseline="0" noProof="0" dirty="0">
                <a:ln>
                  <a:noFill/>
                </a:ln>
                <a:effectLst/>
                <a:uLnTx/>
                <a:uFillTx/>
                <a:latin typeface="Arial" panose="020B0604020202020204" pitchFamily="34" charset="0"/>
                <a:ea typeface="微软雅黑" panose="020B0503020204020204" pitchFamily="34" charset="-122"/>
                <a:cs typeface="Calibri" panose="020F0502020204030204" charset="0"/>
                <a:sym typeface="Arial" panose="020B0604020202020204" pitchFamily="34" charset="0"/>
              </a:rPr>
              <a:t>计算公式均体现</a:t>
            </a:r>
            <a:r>
              <a:rPr kumimoji="0" lang="zh-CN" altLang="en-US" sz="2000" b="1" i="0" u="none" strike="noStrike" kern="1200" cap="none" spc="0" normalizeH="0" baseline="0" noProof="0" dirty="0">
                <a:ln>
                  <a:noFill/>
                </a:ln>
                <a:solidFill>
                  <a:srgbClr val="C00000"/>
                </a:solidFill>
                <a:effectLst/>
                <a:uLnTx/>
                <a:uFillTx/>
                <a:latin typeface="Arial" panose="020B0604020202020204" pitchFamily="34" charset="0"/>
                <a:ea typeface="微软雅黑" panose="020B0503020204020204" pitchFamily="34" charset="-122"/>
                <a:cs typeface="Calibri" panose="020F0502020204030204" charset="0"/>
                <a:sym typeface="Arial" panose="020B0604020202020204" pitchFamily="34" charset="0"/>
              </a:rPr>
              <a:t>权责发生制，本期发生的进项税额全部参与计算，相当于不设置留抵，同时也不抵扣会计账簿或增值税纳税申报表中上年年末留抵的进项税额，公式计算结果可以为负数。</a:t>
            </a:r>
          </a:p>
          <a:p>
            <a:pPr marL="0" marR="0" lvl="0" indent="0" algn="l" defTabSz="914400" rtl="0" fontAlgn="auto">
              <a:lnSpc>
                <a:spcPct val="150000"/>
              </a:lnSpc>
              <a:spcBef>
                <a:spcPts val="0"/>
              </a:spcBef>
              <a:spcAft>
                <a:spcPts val="0"/>
              </a:spcAft>
              <a:buClrTx/>
              <a:buSzTx/>
              <a:buFontTx/>
              <a:buNone/>
              <a:defRPr/>
            </a:pPr>
            <a:r>
              <a:rPr lang="zh-CN" altLang="en-US" sz="2000" b="1" noProof="0" dirty="0">
                <a:ln>
                  <a:noFill/>
                </a:ln>
                <a:solidFill>
                  <a:srgbClr val="181717"/>
                </a:solidFill>
                <a:effectLst/>
                <a:uLnTx/>
                <a:uFillTx/>
                <a:sym typeface="Wingdings" panose="05000000000000000000" charset="0"/>
              </a:rPr>
              <a:t></a:t>
            </a:r>
            <a:r>
              <a:rPr kumimoji="0" lang="zh-CN" altLang="en-US" sz="2000" b="1" i="0" u="none" strike="noStrike" kern="1200" cap="none" spc="0" normalizeH="0" baseline="0" noProof="0" dirty="0">
                <a:ln>
                  <a:noFill/>
                </a:ln>
                <a:solidFill>
                  <a:srgbClr val="C00000"/>
                </a:solidFill>
                <a:effectLst/>
                <a:uLnTx/>
                <a:uFillTx/>
                <a:latin typeface="Arial" panose="020B0604020202020204" pitchFamily="34" charset="0"/>
                <a:ea typeface="微软雅黑" panose="020B0503020204020204" pitchFamily="34" charset="-122"/>
                <a:cs typeface="Calibri" panose="020F0502020204030204" charset="0"/>
                <a:sym typeface="Arial" panose="020B0604020202020204" pitchFamily="34" charset="0"/>
              </a:rPr>
              <a:t>按照公式计算本项后，不应再加增值税减免税额</a:t>
            </a:r>
            <a:r>
              <a:rPr kumimoji="0" lang="zh-CN" altLang="en-US" sz="2000" b="1" i="0" u="none" strike="noStrike" kern="1200" cap="none" spc="0" normalizeH="0" baseline="0" noProof="0" dirty="0">
                <a:ln>
                  <a:noFill/>
                </a:ln>
                <a:effectLst/>
                <a:uLnTx/>
                <a:uFillTx/>
                <a:latin typeface="Arial" panose="020B0604020202020204" pitchFamily="34" charset="0"/>
                <a:ea typeface="微软雅黑" panose="020B0503020204020204" pitchFamily="34" charset="-122"/>
                <a:cs typeface="Calibri" panose="020F0502020204030204" charset="0"/>
                <a:sym typeface="Arial" panose="020B0604020202020204" pitchFamily="34" charset="0"/>
              </a:rPr>
              <a:t>，因为这部分价值不再形成企业缴纳义务。</a:t>
            </a:r>
          </a:p>
        </p:txBody>
      </p:sp>
      <p:sp>
        <p:nvSpPr>
          <p:cNvPr id="9" name="灯片编号占位符 8"/>
          <p:cNvSpPr>
            <a:spLocks noGrp="1"/>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t>63</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9" name="图片 17"/>
          <p:cNvPicPr>
            <a:picLocks noChangeAspect="1"/>
          </p:cNvPicPr>
          <p:nvPr/>
        </p:nvPicPr>
        <p:blipFill>
          <a:blip r:embed="rId3"/>
          <a:stretch>
            <a:fillRect/>
          </a:stretch>
        </p:blipFill>
        <p:spPr>
          <a:xfrm>
            <a:off x="8610600" y="0"/>
            <a:ext cx="3581400" cy="1006475"/>
          </a:xfrm>
          <a:prstGeom prst="rect">
            <a:avLst/>
          </a:prstGeom>
          <a:noFill/>
          <a:ln w="9525">
            <a:noFill/>
          </a:ln>
        </p:spPr>
      </p:pic>
      <p:sp>
        <p:nvSpPr>
          <p:cNvPr id="25" name="矩形 24"/>
          <p:cNvSpPr/>
          <p:nvPr/>
        </p:nvSpPr>
        <p:spPr>
          <a:xfrm>
            <a:off x="0" y="6724650"/>
            <a:ext cx="12192000" cy="133350"/>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pic>
        <p:nvPicPr>
          <p:cNvPr id="7" name="图片 6" descr="五经普LOGO透明底（长）"/>
          <p:cNvPicPr>
            <a:picLocks noChangeAspect="1"/>
          </p:cNvPicPr>
          <p:nvPr/>
        </p:nvPicPr>
        <p:blipFill>
          <a:blip r:embed="rId4" cstate="print"/>
          <a:srcRect r="77058"/>
          <a:stretch>
            <a:fillRect/>
          </a:stretch>
        </p:blipFill>
        <p:spPr>
          <a:xfrm>
            <a:off x="-76200" y="-225425"/>
            <a:ext cx="847725" cy="1155065"/>
          </a:xfrm>
          <a:prstGeom prst="rect">
            <a:avLst/>
          </a:prstGeom>
        </p:spPr>
      </p:pic>
      <p:cxnSp>
        <p:nvCxnSpPr>
          <p:cNvPr id="8" name="直接连接符 7"/>
          <p:cNvCxnSpPr/>
          <p:nvPr/>
        </p:nvCxnSpPr>
        <p:spPr>
          <a:xfrm>
            <a:off x="0" y="696913"/>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sp>
        <p:nvSpPr>
          <p:cNvPr id="5" name="圆角矩形 144"/>
          <p:cNvSpPr/>
          <p:nvPr/>
        </p:nvSpPr>
        <p:spPr>
          <a:xfrm>
            <a:off x="-635" y="764540"/>
            <a:ext cx="12192635" cy="411480"/>
          </a:xfrm>
          <a:prstGeom prst="roundRect">
            <a:avLst/>
          </a:prstGeom>
          <a:solidFill>
            <a:srgbClr val="256BB0"/>
          </a:solidFill>
          <a:ln>
            <a:noFill/>
          </a:ln>
        </p:spPr>
        <p:style>
          <a:lnRef idx="2">
            <a:srgbClr val="256BB0">
              <a:shade val="50000"/>
            </a:srgbClr>
          </a:lnRef>
          <a:fillRef idx="1">
            <a:srgbClr val="256BB0"/>
          </a:fillRef>
          <a:effectRef idx="0">
            <a:srgbClr val="256BB0"/>
          </a:effectRef>
          <a:fontRef idx="minor">
            <a:sysClr val="window" lastClr="FFFFFF"/>
          </a:fontRef>
        </p:style>
        <p:txBody>
          <a:bodyPr rtlCol="0" anchor="ctr"/>
          <a:lstStyle/>
          <a:p>
            <a:pPr algn="l"/>
            <a:r>
              <a:rPr lang="en-US" sz="2400" b="1" dirty="0">
                <a:solidFill>
                  <a:sysClr val="window" lastClr="FFFFFF"/>
                </a:solidFill>
                <a:latin typeface="微软雅黑" panose="020B0503020204020204" pitchFamily="34" charset="-122"/>
                <a:ea typeface="微软雅黑" panose="020B0503020204020204" pitchFamily="34" charset="-122"/>
                <a:cs typeface="宋体" panose="02010600030101010101" pitchFamily="2" charset="-122"/>
              </a:rPr>
              <a:t>2.</a:t>
            </a:r>
            <a:r>
              <a:rPr sz="2400" b="1" dirty="0">
                <a:solidFill>
                  <a:sysClr val="window" lastClr="FFFFFF"/>
                </a:solidFill>
                <a:latin typeface="微软雅黑" panose="020B0503020204020204" pitchFamily="34" charset="-122"/>
                <a:ea typeface="微软雅黑" panose="020B0503020204020204" pitchFamily="34" charset="-122"/>
                <a:cs typeface="宋体" panose="02010600030101010101" pitchFamily="2" charset="-122"/>
              </a:rPr>
              <a:t>应交增值税</a:t>
            </a:r>
            <a:r>
              <a:rPr sz="2400" b="1" dirty="0">
                <a:latin typeface="微软雅黑" panose="020B0503020204020204" pitchFamily="34" charset="-122"/>
                <a:ea typeface="微软雅黑" panose="020B0503020204020204" pitchFamily="34" charset="-122"/>
                <a:cs typeface="宋体" panose="02010600030101010101" pitchFamily="2" charset="-122"/>
                <a:sym typeface="+mn-ea"/>
              </a:rPr>
              <a:t>（</a:t>
            </a:r>
            <a:r>
              <a:rPr lang="zh-CN" sz="2400" b="1" dirty="0">
                <a:latin typeface="微软雅黑" panose="020B0503020204020204" pitchFamily="34" charset="-122"/>
                <a:ea typeface="微软雅黑" panose="020B0503020204020204" pitchFamily="34" charset="-122"/>
                <a:cs typeface="宋体" panose="02010600030101010101" pitchFamily="2" charset="-122"/>
                <a:sym typeface="+mn-ea"/>
              </a:rPr>
              <a:t>本年</a:t>
            </a:r>
            <a:r>
              <a:rPr sz="2400" b="1" dirty="0">
                <a:latin typeface="微软雅黑" panose="020B0503020204020204" pitchFamily="34" charset="-122"/>
                <a:ea typeface="微软雅黑" panose="020B0503020204020204" pitchFamily="34" charset="-122"/>
                <a:cs typeface="宋体" panose="02010600030101010101" pitchFamily="2" charset="-122"/>
                <a:sym typeface="+mn-ea"/>
              </a:rPr>
              <a:t>累计发生额</a:t>
            </a:r>
            <a:r>
              <a:rPr lang="zh-CN" altLang="en-US" sz="2400" b="1" dirty="0">
                <a:latin typeface="微软雅黑" panose="020B0503020204020204" pitchFamily="34" charset="-122"/>
                <a:ea typeface="微软雅黑" panose="020B0503020204020204" pitchFamily="34" charset="-122"/>
                <a:cs typeface="宋体" panose="02010600030101010101" pitchFamily="2" charset="-122"/>
                <a:sym typeface="+mn-ea"/>
              </a:rPr>
              <a:t>）</a:t>
            </a:r>
            <a:endParaRPr lang="zh-CN" altLang="en-US" sz="2400" b="1" dirty="0">
              <a:solidFill>
                <a:sysClr val="window" lastClr="FFFFFF"/>
              </a:solidFill>
              <a:latin typeface="微软雅黑" panose="020B0503020204020204" pitchFamily="34" charset="-122"/>
              <a:ea typeface="微软雅黑" panose="020B0503020204020204" pitchFamily="34" charset="-122"/>
              <a:cs typeface="宋体" panose="02010600030101010101" pitchFamily="2" charset="-122"/>
            </a:endParaRPr>
          </a:p>
        </p:txBody>
      </p:sp>
      <p:sp>
        <p:nvSpPr>
          <p:cNvPr id="6" name="文本框 5"/>
          <p:cNvSpPr txBox="1"/>
          <p:nvPr/>
        </p:nvSpPr>
        <p:spPr>
          <a:xfrm>
            <a:off x="3456305" y="1361440"/>
            <a:ext cx="4575175" cy="460375"/>
          </a:xfrm>
          <a:prstGeom prst="rect">
            <a:avLst/>
          </a:prstGeom>
          <a:solidFill>
            <a:srgbClr val="C00000"/>
          </a:solidFill>
          <a:ln>
            <a:no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2400" dirty="0">
                <a:ln>
                  <a:solidFill>
                    <a:sysClr val="window" lastClr="FFFFFF"/>
                  </a:solidFill>
                </a:ln>
                <a:solidFill>
                  <a:sysClr val="window" lastClr="FFFFFF"/>
                </a:solidFill>
                <a:latin typeface="Arial" panose="020B0604020202020204" pitchFamily="34" charset="0"/>
                <a:ea typeface="微软雅黑" panose="020B0503020204020204" pitchFamily="34" charset="-122"/>
                <a:sym typeface="Arial" panose="020B0604020202020204" pitchFamily="34" charset="0"/>
              </a:rPr>
              <a:t>方法一：取会计科目</a:t>
            </a:r>
          </a:p>
        </p:txBody>
      </p:sp>
      <p:sp>
        <p:nvSpPr>
          <p:cNvPr id="9" name="文本框 8"/>
          <p:cNvSpPr txBox="1"/>
          <p:nvPr/>
        </p:nvSpPr>
        <p:spPr>
          <a:xfrm>
            <a:off x="0" y="1760220"/>
            <a:ext cx="12191365" cy="1014730"/>
          </a:xfrm>
          <a:prstGeom prst="rect">
            <a:avLst/>
          </a:prstGeom>
          <a:solidFill>
            <a:srgbClr val="E7E6E6"/>
          </a:solidFill>
          <a:ln>
            <a:no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000" b="1" i="0" u="none" strike="noStrike" kern="1200" cap="none" spc="0" normalizeH="0" baseline="0" noProof="0" dirty="0">
                <a:ln>
                  <a:noFill/>
                </a:ln>
                <a:solidFill>
                  <a:srgbClr val="C00000"/>
                </a:solidFill>
                <a:effectLst/>
                <a:uLnTx/>
                <a:uFillTx/>
                <a:latin typeface="Arial" panose="020B0604020202020204" pitchFamily="34" charset="0"/>
                <a:ea typeface="微软雅黑" panose="020B0503020204020204" pitchFamily="34" charset="-122"/>
                <a:cs typeface="Calibri" panose="020F0502020204030204" charset="0"/>
                <a:sym typeface="Arial" panose="020B0604020202020204" pitchFamily="34" charset="0"/>
              </a:rPr>
              <a:t>计算公式：</a:t>
            </a:r>
          </a:p>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000" b="1" i="0" u="none" strike="noStrike" kern="1200" cap="none" spc="0" normalizeH="0" baseline="0" noProof="0" dirty="0">
                <a:ln>
                  <a:noFill/>
                </a:ln>
                <a:solidFill>
                  <a:srgbClr val="C00000"/>
                </a:solidFill>
                <a:effectLst/>
                <a:uLnTx/>
                <a:uFillTx/>
                <a:latin typeface="Arial" panose="020B0604020202020204" pitchFamily="34" charset="0"/>
                <a:ea typeface="微软雅黑" panose="020B0503020204020204" pitchFamily="34" charset="-122"/>
                <a:cs typeface="Calibri" panose="020F0502020204030204" charset="0"/>
                <a:sym typeface="Arial" panose="020B0604020202020204" pitchFamily="34" charset="0"/>
              </a:rPr>
              <a:t>应交增值税（本期累计发生额） = 销项税额 － （进项税额 － 进项税额转出） － 出口抵减内销产品应纳税额 － 减免税款 + 出口退税+ 简易计税</a:t>
            </a:r>
          </a:p>
        </p:txBody>
      </p:sp>
      <p:graphicFrame>
        <p:nvGraphicFramePr>
          <p:cNvPr id="58371" name="表格 58370"/>
          <p:cNvGraphicFramePr/>
          <p:nvPr>
            <p:custDataLst>
              <p:tags r:id="rId1"/>
            </p:custDataLst>
          </p:nvPr>
        </p:nvGraphicFramePr>
        <p:xfrm>
          <a:off x="1111885" y="2833370"/>
          <a:ext cx="9968865" cy="3771900"/>
        </p:xfrm>
        <a:graphic>
          <a:graphicData uri="http://schemas.openxmlformats.org/drawingml/2006/table">
            <a:tbl>
              <a:tblPr>
                <a:effectLst/>
                <a:tableStyleId>{5940675A-B579-460E-94D1-54222C63F5DA}</a:tableStyleId>
              </a:tblPr>
              <a:tblGrid>
                <a:gridCol w="4803775">
                  <a:extLst>
                    <a:ext uri="{9D8B030D-6E8A-4147-A177-3AD203B41FA5}">
                      <a16:colId xmlns:a16="http://schemas.microsoft.com/office/drawing/2014/main" val="20000"/>
                    </a:ext>
                  </a:extLst>
                </a:gridCol>
                <a:gridCol w="5165090">
                  <a:extLst>
                    <a:ext uri="{9D8B030D-6E8A-4147-A177-3AD203B41FA5}">
                      <a16:colId xmlns:a16="http://schemas.microsoft.com/office/drawing/2014/main" val="20001"/>
                    </a:ext>
                  </a:extLst>
                </a:gridCol>
              </a:tblGrid>
              <a:tr h="457200">
                <a:tc>
                  <a:txBody>
                    <a:bodyPr/>
                    <a:lstStyle/>
                    <a:p>
                      <a:pPr algn="ctr">
                        <a:buClr>
                          <a:srgbClr val="5F5F5F"/>
                        </a:buClr>
                        <a:buSzPct val="70000"/>
                        <a:buFont typeface="Wingdings" panose="05000000000000000000" pitchFamily="2" charset="2"/>
                        <a:buNone/>
                      </a:pPr>
                      <a:r>
                        <a:rPr lang="zh-CN" altLang="en-US" sz="2400" b="1" dirty="0">
                          <a:solidFill>
                            <a:sysClr val="window" lastClr="FFFFFF"/>
                          </a:solidFill>
                          <a:latin typeface="微软雅黑" panose="020B0503020204020204" pitchFamily="34" charset="-122"/>
                          <a:ea typeface="微软雅黑" panose="020B0503020204020204" pitchFamily="34" charset="-122"/>
                        </a:rPr>
                        <a:t>会计科目</a:t>
                      </a:r>
                    </a:p>
                  </a:txBody>
                  <a:tcPr marL="91296" marR="91296" marT="45655" marB="45655" anchor="ctr">
                    <a:lnL>
                      <a:noFill/>
                    </a:lnL>
                    <a:lnR>
                      <a:noFill/>
                    </a:lnR>
                    <a:lnT>
                      <a:noFill/>
                    </a:lnT>
                    <a:lnB>
                      <a:noFill/>
                    </a:lnB>
                    <a:lnTlToBr>
                      <a:noFill/>
                    </a:lnTlToBr>
                    <a:lnBlToTr>
                      <a:noFill/>
                    </a:lnBlToTr>
                    <a:solidFill>
                      <a:srgbClr val="256BB0"/>
                    </a:solidFill>
                  </a:tcPr>
                </a:tc>
                <a:tc>
                  <a:txBody>
                    <a:bodyPr/>
                    <a:lstStyle/>
                    <a:p>
                      <a:pPr algn="ctr">
                        <a:buClr>
                          <a:srgbClr val="5F5F5F"/>
                        </a:buClr>
                        <a:buSzPct val="70000"/>
                        <a:buFont typeface="Wingdings" panose="05000000000000000000" pitchFamily="2" charset="2"/>
                        <a:buNone/>
                      </a:pPr>
                      <a:r>
                        <a:rPr lang="zh-CN" altLang="en-US" sz="2400" b="1" dirty="0">
                          <a:solidFill>
                            <a:sysClr val="window" lastClr="FFFFFF"/>
                          </a:solidFill>
                          <a:latin typeface="微软雅黑" panose="020B0503020204020204" pitchFamily="34" charset="-122"/>
                          <a:ea typeface="微软雅黑" panose="020B0503020204020204" pitchFamily="34" charset="-122"/>
                        </a:rPr>
                        <a:t>取数方法</a:t>
                      </a:r>
                    </a:p>
                  </a:txBody>
                  <a:tcPr marL="91296" marR="91296" marT="45655" marB="45655" anchor="ctr">
                    <a:lnL>
                      <a:noFill/>
                    </a:lnL>
                    <a:lnR>
                      <a:noFill/>
                    </a:lnR>
                    <a:lnT>
                      <a:noFill/>
                    </a:lnT>
                    <a:lnB>
                      <a:noFill/>
                    </a:lnB>
                    <a:lnTlToBr>
                      <a:noFill/>
                    </a:lnTlToBr>
                    <a:lnBlToTr>
                      <a:noFill/>
                    </a:lnBlToTr>
                    <a:solidFill>
                      <a:srgbClr val="256BB0"/>
                    </a:solidFill>
                  </a:tcPr>
                </a:tc>
                <a:extLst>
                  <a:ext uri="{0D108BD9-81ED-4DB2-BD59-A6C34878D82A}">
                    <a16:rowId xmlns:a16="http://schemas.microsoft.com/office/drawing/2014/main" val="10000"/>
                  </a:ext>
                </a:extLst>
              </a:tr>
              <a:tr h="457200">
                <a:tc>
                  <a:txBody>
                    <a:bodyPr/>
                    <a:lstStyle/>
                    <a:p>
                      <a:pPr algn="ctr">
                        <a:buClr>
                          <a:srgbClr val="5F5F5F"/>
                        </a:buClr>
                        <a:buSzPct val="70000"/>
                        <a:buFont typeface="Wingdings" panose="05000000000000000000" pitchFamily="2" charset="2"/>
                        <a:buNone/>
                      </a:pPr>
                      <a:r>
                        <a:rPr lang="zh-CN" altLang="en-US" sz="2400" b="1" dirty="0">
                          <a:solidFill>
                            <a:srgbClr val="000000"/>
                          </a:solidFill>
                          <a:latin typeface="宋体" panose="02010600030101010101" pitchFamily="2" charset="-122"/>
                          <a:ea typeface="宋体" panose="02010600030101010101" pitchFamily="2" charset="-122"/>
                        </a:rPr>
                        <a:t>＋</a:t>
                      </a:r>
                      <a:r>
                        <a:rPr lang="zh-CN" altLang="en-US" sz="2400" b="1" dirty="0">
                          <a:solidFill>
                            <a:srgbClr val="000000"/>
                          </a:solidFill>
                          <a:latin typeface="微软雅黑" panose="020B0503020204020204" pitchFamily="34" charset="-122"/>
                          <a:ea typeface="微软雅黑" panose="020B0503020204020204" pitchFamily="34" charset="-122"/>
                        </a:rPr>
                        <a:t>销项税额</a:t>
                      </a:r>
                    </a:p>
                  </a:txBody>
                  <a:tcPr marL="91296" marR="91296" marT="45655" marB="45655" anchor="ctr">
                    <a:lnL>
                      <a:noFill/>
                    </a:lnL>
                    <a:lnR>
                      <a:noFill/>
                    </a:lnR>
                    <a:lnT>
                      <a:noFill/>
                    </a:lnT>
                    <a:lnB>
                      <a:noFill/>
                    </a:lnB>
                    <a:lnTlToBr>
                      <a:noFill/>
                    </a:lnTlToBr>
                    <a:lnBlToTr>
                      <a:noFill/>
                    </a:lnBlToTr>
                    <a:solidFill>
                      <a:srgbClr val="E3CCCC"/>
                    </a:solidFill>
                  </a:tcPr>
                </a:tc>
                <a:tc rowSpan="4">
                  <a:txBody>
                    <a:bodyPr/>
                    <a:lstStyle/>
                    <a:p>
                      <a:pPr algn="ctr">
                        <a:buClr>
                          <a:srgbClr val="5F5F5F"/>
                        </a:buClr>
                        <a:buSzPct val="70000"/>
                        <a:buFont typeface="Wingdings" panose="05000000000000000000" pitchFamily="2" charset="2"/>
                        <a:buNone/>
                      </a:pPr>
                      <a:r>
                        <a:rPr lang="zh-CN" altLang="en-US" sz="2400" b="1" dirty="0">
                          <a:solidFill>
                            <a:srgbClr val="000000"/>
                          </a:solidFill>
                          <a:latin typeface="微软雅黑" panose="020B0503020204020204" pitchFamily="34" charset="-122"/>
                          <a:ea typeface="微软雅黑" panose="020B0503020204020204" pitchFamily="34" charset="-122"/>
                        </a:rPr>
                        <a:t>年初至期末</a:t>
                      </a:r>
                      <a:r>
                        <a:rPr lang="zh-CN" altLang="en-US" sz="2400" b="1" dirty="0">
                          <a:solidFill>
                            <a:srgbClr val="FF0000"/>
                          </a:solidFill>
                          <a:latin typeface="微软雅黑" panose="020B0503020204020204" pitchFamily="34" charset="-122"/>
                          <a:ea typeface="微软雅黑" panose="020B0503020204020204" pitchFamily="34" charset="-122"/>
                        </a:rPr>
                        <a:t>贷方</a:t>
                      </a:r>
                      <a:r>
                        <a:rPr lang="zh-CN" altLang="en-US" sz="2400" b="1" dirty="0">
                          <a:solidFill>
                            <a:srgbClr val="000000"/>
                          </a:solidFill>
                          <a:latin typeface="微软雅黑" panose="020B0503020204020204" pitchFamily="34" charset="-122"/>
                          <a:ea typeface="微软雅黑" panose="020B0503020204020204" pitchFamily="34" charset="-122"/>
                        </a:rPr>
                        <a:t>累计发生额</a:t>
                      </a:r>
                    </a:p>
                  </a:txBody>
                  <a:tcPr marL="91296" marR="91296" marT="45655" marB="45655" anchor="ctr">
                    <a:lnL>
                      <a:noFill/>
                    </a:lnL>
                    <a:lnR>
                      <a:noFill/>
                    </a:lnR>
                    <a:lnT>
                      <a:noFill/>
                    </a:lnT>
                    <a:lnB>
                      <a:noFill/>
                    </a:lnB>
                    <a:lnTlToBr>
                      <a:noFill/>
                    </a:lnTlToBr>
                    <a:lnBlToTr>
                      <a:noFill/>
                    </a:lnBlToTr>
                    <a:solidFill>
                      <a:srgbClr val="E3CCCC"/>
                    </a:solidFill>
                  </a:tcPr>
                </a:tc>
                <a:extLst>
                  <a:ext uri="{0D108BD9-81ED-4DB2-BD59-A6C34878D82A}">
                    <a16:rowId xmlns:a16="http://schemas.microsoft.com/office/drawing/2014/main" val="10001"/>
                  </a:ext>
                </a:extLst>
              </a:tr>
              <a:tr h="457200">
                <a:tc>
                  <a:txBody>
                    <a:bodyPr/>
                    <a:lstStyle/>
                    <a:p>
                      <a:pPr algn="ctr">
                        <a:buClr>
                          <a:srgbClr val="5F5F5F"/>
                        </a:buClr>
                        <a:buSzPct val="70000"/>
                        <a:buFont typeface="Wingdings" panose="05000000000000000000" pitchFamily="2" charset="2"/>
                        <a:buNone/>
                      </a:pPr>
                      <a:r>
                        <a:rPr lang="zh-CN" altLang="en-US" sz="2400" b="1" dirty="0">
                          <a:solidFill>
                            <a:srgbClr val="000000"/>
                          </a:solidFill>
                          <a:latin typeface="宋体" panose="02010600030101010101" pitchFamily="2" charset="-122"/>
                          <a:ea typeface="宋体" panose="02010600030101010101" pitchFamily="2" charset="-122"/>
                          <a:sym typeface="思源黑体 CN Light" charset="0"/>
                        </a:rPr>
                        <a:t>＋</a:t>
                      </a:r>
                      <a:r>
                        <a:rPr lang="zh-CN" altLang="en-US" sz="2400" b="1" dirty="0">
                          <a:solidFill>
                            <a:srgbClr val="000000"/>
                          </a:solidFill>
                          <a:latin typeface="微软雅黑" panose="020B0503020204020204" pitchFamily="34" charset="-122"/>
                          <a:ea typeface="微软雅黑" panose="020B0503020204020204" pitchFamily="34" charset="-122"/>
                        </a:rPr>
                        <a:t>进项税额转出</a:t>
                      </a:r>
                    </a:p>
                  </a:txBody>
                  <a:tcPr marL="91296" marR="91296" marT="45655" marB="45655" anchor="ctr">
                    <a:lnL>
                      <a:noFill/>
                    </a:lnL>
                    <a:lnR>
                      <a:noFill/>
                    </a:lnR>
                    <a:lnT>
                      <a:noFill/>
                    </a:lnT>
                    <a:lnB>
                      <a:noFill/>
                    </a:lnB>
                    <a:lnTlToBr>
                      <a:noFill/>
                    </a:lnTlToBr>
                    <a:lnBlToTr>
                      <a:noFill/>
                    </a:lnBlToTr>
                    <a:solidFill>
                      <a:srgbClr val="E3CCCC"/>
                    </a:solidFill>
                  </a:tcPr>
                </a:tc>
                <a:tc vMerge="1">
                  <a:txBody>
                    <a:bodyPr/>
                    <a:lstStyle/>
                    <a:p>
                      <a:endParaRPr lang="zh-CN"/>
                    </a:p>
                  </a:txBody>
                  <a:tcPr>
                    <a:lnL>
                      <a:noFill/>
                    </a:lnL>
                    <a:lnR>
                      <a:noFill/>
                    </a:lnR>
                  </a:tcPr>
                </a:tc>
                <a:extLst>
                  <a:ext uri="{0D108BD9-81ED-4DB2-BD59-A6C34878D82A}">
                    <a16:rowId xmlns:a16="http://schemas.microsoft.com/office/drawing/2014/main" val="10002"/>
                  </a:ext>
                </a:extLst>
              </a:tr>
              <a:tr h="457200">
                <a:tc>
                  <a:txBody>
                    <a:bodyPr/>
                    <a:lstStyle/>
                    <a:p>
                      <a:pPr algn="ctr">
                        <a:buClr>
                          <a:srgbClr val="5F5F5F"/>
                        </a:buClr>
                        <a:buSzPct val="70000"/>
                        <a:buFont typeface="Wingdings" panose="05000000000000000000" pitchFamily="2" charset="2"/>
                        <a:buNone/>
                      </a:pPr>
                      <a:r>
                        <a:rPr lang="zh-CN" altLang="en-US" sz="2400" b="1" dirty="0">
                          <a:solidFill>
                            <a:srgbClr val="000000"/>
                          </a:solidFill>
                          <a:latin typeface="宋体" panose="02010600030101010101" pitchFamily="2" charset="-122"/>
                          <a:ea typeface="宋体" panose="02010600030101010101" pitchFamily="2" charset="-122"/>
                          <a:sym typeface="思源黑体 CN Light" charset="0"/>
                        </a:rPr>
                        <a:t>＋</a:t>
                      </a:r>
                      <a:r>
                        <a:rPr lang="zh-CN" altLang="en-US" sz="2400" b="1" dirty="0">
                          <a:solidFill>
                            <a:srgbClr val="000000"/>
                          </a:solidFill>
                          <a:latin typeface="微软雅黑" panose="020B0503020204020204" pitchFamily="34" charset="-122"/>
                          <a:ea typeface="微软雅黑" panose="020B0503020204020204" pitchFamily="34" charset="-122"/>
                        </a:rPr>
                        <a:t>出口退税</a:t>
                      </a:r>
                    </a:p>
                  </a:txBody>
                  <a:tcPr marL="91296" marR="91296" marT="45655" marB="45655" anchor="ctr">
                    <a:lnL>
                      <a:noFill/>
                    </a:lnL>
                    <a:lnR>
                      <a:noFill/>
                    </a:lnR>
                    <a:lnT>
                      <a:noFill/>
                    </a:lnT>
                    <a:lnB>
                      <a:noFill/>
                    </a:lnB>
                    <a:lnTlToBr>
                      <a:noFill/>
                    </a:lnTlToBr>
                    <a:lnBlToTr>
                      <a:noFill/>
                    </a:lnBlToTr>
                    <a:solidFill>
                      <a:srgbClr val="E3CCCC"/>
                    </a:solidFill>
                  </a:tcPr>
                </a:tc>
                <a:tc vMerge="1">
                  <a:txBody>
                    <a:bodyPr/>
                    <a:lstStyle/>
                    <a:p>
                      <a:endParaRPr lang="zh-CN"/>
                    </a:p>
                  </a:txBody>
                  <a:tcPr>
                    <a:lnL>
                      <a:noFill/>
                    </a:lnL>
                    <a:lnR>
                      <a:noFill/>
                    </a:lnR>
                  </a:tcPr>
                </a:tc>
                <a:extLst>
                  <a:ext uri="{0D108BD9-81ED-4DB2-BD59-A6C34878D82A}">
                    <a16:rowId xmlns:a16="http://schemas.microsoft.com/office/drawing/2014/main" val="10003"/>
                  </a:ext>
                </a:extLst>
              </a:tr>
              <a:tr h="457200">
                <a:tc>
                  <a:txBody>
                    <a:bodyPr/>
                    <a:lstStyle/>
                    <a:p>
                      <a:pPr algn="ctr">
                        <a:buClr>
                          <a:srgbClr val="5F5F5F"/>
                        </a:buClr>
                        <a:buSzPct val="70000"/>
                        <a:buFont typeface="Wingdings" panose="05000000000000000000" pitchFamily="2" charset="2"/>
                        <a:buNone/>
                      </a:pPr>
                      <a:r>
                        <a:rPr lang="zh-CN" altLang="en-US" sz="2400" b="1" dirty="0">
                          <a:solidFill>
                            <a:srgbClr val="000000"/>
                          </a:solidFill>
                          <a:latin typeface="宋体" panose="02010600030101010101" pitchFamily="2" charset="-122"/>
                          <a:ea typeface="宋体" panose="02010600030101010101" pitchFamily="2" charset="-122"/>
                          <a:sym typeface="思源黑体 CN Light" charset="0"/>
                        </a:rPr>
                        <a:t>＋</a:t>
                      </a:r>
                      <a:r>
                        <a:rPr lang="zh-CN" altLang="en-US" sz="2400" b="1" dirty="0">
                          <a:solidFill>
                            <a:srgbClr val="000000"/>
                          </a:solidFill>
                          <a:latin typeface="微软雅黑" panose="020B0503020204020204" pitchFamily="34" charset="-122"/>
                          <a:ea typeface="微软雅黑" panose="020B0503020204020204" pitchFamily="34" charset="-122"/>
                        </a:rPr>
                        <a:t>简易计税</a:t>
                      </a:r>
                    </a:p>
                  </a:txBody>
                  <a:tcPr marL="91296" marR="91296" marT="45655" marB="45655" anchor="ctr">
                    <a:lnL>
                      <a:noFill/>
                    </a:lnL>
                    <a:lnR>
                      <a:noFill/>
                    </a:lnR>
                    <a:lnT>
                      <a:noFill/>
                    </a:lnT>
                    <a:lnB>
                      <a:noFill/>
                    </a:lnB>
                    <a:lnTlToBr>
                      <a:noFill/>
                    </a:lnTlToBr>
                    <a:lnBlToTr>
                      <a:noFill/>
                    </a:lnBlToTr>
                    <a:solidFill>
                      <a:srgbClr val="E3CCCC"/>
                    </a:solidFill>
                  </a:tcPr>
                </a:tc>
                <a:tc vMerge="1">
                  <a:txBody>
                    <a:bodyPr/>
                    <a:lstStyle/>
                    <a:p>
                      <a:endParaRPr lang="zh-CN"/>
                    </a:p>
                  </a:txBody>
                  <a:tcPr>
                    <a:lnL>
                      <a:noFill/>
                    </a:lnL>
                    <a:lnR>
                      <a:noFill/>
                    </a:lnR>
                    <a:lnB>
                      <a:noFill/>
                    </a:lnB>
                  </a:tcPr>
                </a:tc>
                <a:extLst>
                  <a:ext uri="{0D108BD9-81ED-4DB2-BD59-A6C34878D82A}">
                    <a16:rowId xmlns:a16="http://schemas.microsoft.com/office/drawing/2014/main" val="10004"/>
                  </a:ext>
                </a:extLst>
              </a:tr>
              <a:tr h="457200">
                <a:tc>
                  <a:txBody>
                    <a:bodyPr/>
                    <a:lstStyle/>
                    <a:p>
                      <a:pPr algn="ctr">
                        <a:buClr>
                          <a:srgbClr val="5F5F5F"/>
                        </a:buClr>
                        <a:buSzPct val="70000"/>
                        <a:buFont typeface="Wingdings" panose="05000000000000000000" pitchFamily="2" charset="2"/>
                        <a:buNone/>
                      </a:pPr>
                      <a:r>
                        <a:rPr lang="zh-CN" altLang="en-US" sz="2400" b="1" dirty="0">
                          <a:solidFill>
                            <a:srgbClr val="000000"/>
                          </a:solidFill>
                          <a:latin typeface="宋体" panose="02010600030101010101" pitchFamily="2" charset="-122"/>
                          <a:ea typeface="宋体" panose="02010600030101010101" pitchFamily="2" charset="-122"/>
                        </a:rPr>
                        <a:t>－</a:t>
                      </a:r>
                      <a:r>
                        <a:rPr lang="zh-CN" altLang="en-US" sz="2400" b="1" dirty="0">
                          <a:solidFill>
                            <a:srgbClr val="000000"/>
                          </a:solidFill>
                          <a:latin typeface="微软雅黑" panose="020B0503020204020204" pitchFamily="34" charset="-122"/>
                          <a:ea typeface="微软雅黑" panose="020B0503020204020204" pitchFamily="34" charset="-122"/>
                        </a:rPr>
                        <a:t>进项税额</a:t>
                      </a:r>
                    </a:p>
                  </a:txBody>
                  <a:tcPr marL="91296" marR="91296" marT="45655" marB="45655" anchor="ctr">
                    <a:lnL>
                      <a:noFill/>
                    </a:lnL>
                    <a:lnR>
                      <a:noFill/>
                    </a:lnR>
                    <a:lnT>
                      <a:noFill/>
                    </a:lnT>
                    <a:lnB>
                      <a:noFill/>
                    </a:lnB>
                    <a:lnTlToBr>
                      <a:noFill/>
                    </a:lnTlToBr>
                    <a:lnBlToTr>
                      <a:noFill/>
                    </a:lnBlToTr>
                    <a:solidFill>
                      <a:srgbClr val="E7E6E6"/>
                    </a:solidFill>
                  </a:tcPr>
                </a:tc>
                <a:tc rowSpan="3">
                  <a:txBody>
                    <a:bodyPr/>
                    <a:lstStyle/>
                    <a:p>
                      <a:pPr algn="ctr">
                        <a:buClr>
                          <a:srgbClr val="5F5F5F"/>
                        </a:buClr>
                        <a:buSzPct val="70000"/>
                        <a:buFont typeface="Wingdings" panose="05000000000000000000" pitchFamily="2" charset="2"/>
                        <a:buNone/>
                      </a:pPr>
                      <a:r>
                        <a:rPr lang="zh-CN" altLang="en-US" sz="2400" b="1" dirty="0">
                          <a:solidFill>
                            <a:srgbClr val="000000"/>
                          </a:solidFill>
                          <a:latin typeface="微软雅黑" panose="020B0503020204020204" pitchFamily="34" charset="-122"/>
                          <a:ea typeface="微软雅黑" panose="020B0503020204020204" pitchFamily="34" charset="-122"/>
                        </a:rPr>
                        <a:t>年初至期末</a:t>
                      </a:r>
                      <a:r>
                        <a:rPr lang="zh-CN" altLang="en-US" sz="2400" b="1" dirty="0">
                          <a:solidFill>
                            <a:srgbClr val="FF0000"/>
                          </a:solidFill>
                          <a:latin typeface="微软雅黑" panose="020B0503020204020204" pitchFamily="34" charset="-122"/>
                          <a:ea typeface="微软雅黑" panose="020B0503020204020204" pitchFamily="34" charset="-122"/>
                        </a:rPr>
                        <a:t>借方</a:t>
                      </a:r>
                      <a:r>
                        <a:rPr lang="zh-CN" altLang="en-US" sz="2400" b="1" dirty="0">
                          <a:solidFill>
                            <a:srgbClr val="000000"/>
                          </a:solidFill>
                          <a:latin typeface="微软雅黑" panose="020B0503020204020204" pitchFamily="34" charset="-122"/>
                          <a:ea typeface="微软雅黑" panose="020B0503020204020204" pitchFamily="34" charset="-122"/>
                        </a:rPr>
                        <a:t>累计发生额</a:t>
                      </a:r>
                    </a:p>
                  </a:txBody>
                  <a:tcPr marL="91296" marR="91296" marT="45655" marB="45655" anchor="ctr">
                    <a:lnL>
                      <a:noFill/>
                    </a:lnL>
                    <a:lnR>
                      <a:noFill/>
                    </a:lnR>
                    <a:lnT>
                      <a:noFill/>
                    </a:lnT>
                    <a:lnB>
                      <a:noFill/>
                    </a:lnB>
                    <a:lnTlToBr>
                      <a:noFill/>
                    </a:lnTlToBr>
                    <a:lnBlToTr>
                      <a:noFill/>
                    </a:lnBlToTr>
                    <a:solidFill>
                      <a:srgbClr val="E7E6E6"/>
                    </a:solidFill>
                  </a:tcPr>
                </a:tc>
                <a:extLst>
                  <a:ext uri="{0D108BD9-81ED-4DB2-BD59-A6C34878D82A}">
                    <a16:rowId xmlns:a16="http://schemas.microsoft.com/office/drawing/2014/main" val="10005"/>
                  </a:ext>
                </a:extLst>
              </a:tr>
              <a:tr h="571500">
                <a:tc>
                  <a:txBody>
                    <a:bodyPr/>
                    <a:lstStyle/>
                    <a:p>
                      <a:pPr algn="ctr">
                        <a:buClr>
                          <a:srgbClr val="5F5F5F"/>
                        </a:buClr>
                        <a:buSzPct val="70000"/>
                        <a:buFont typeface="Wingdings" panose="05000000000000000000" pitchFamily="2" charset="2"/>
                        <a:buNone/>
                      </a:pPr>
                      <a:r>
                        <a:rPr lang="zh-CN" altLang="en-US" sz="2400" b="1" dirty="0">
                          <a:solidFill>
                            <a:srgbClr val="000000"/>
                          </a:solidFill>
                          <a:latin typeface="宋体" panose="02010600030101010101" pitchFamily="2" charset="-122"/>
                          <a:ea typeface="宋体" panose="02010600030101010101" pitchFamily="2" charset="-122"/>
                          <a:sym typeface="思源黑体 CN Light" charset="0"/>
                        </a:rPr>
                        <a:t>－</a:t>
                      </a:r>
                      <a:r>
                        <a:rPr lang="zh-CN" altLang="en-US" sz="2400" b="1" dirty="0">
                          <a:solidFill>
                            <a:srgbClr val="000000"/>
                          </a:solidFill>
                          <a:latin typeface="微软雅黑" panose="020B0503020204020204" pitchFamily="34" charset="-122"/>
                          <a:ea typeface="微软雅黑" panose="020B0503020204020204" pitchFamily="34" charset="-122"/>
                        </a:rPr>
                        <a:t>出口抵减内销产品应纳税额</a:t>
                      </a:r>
                    </a:p>
                  </a:txBody>
                  <a:tcPr marL="91296" marR="91296" marT="45655" marB="45655" anchor="ctr">
                    <a:lnL>
                      <a:noFill/>
                    </a:lnL>
                    <a:lnR>
                      <a:noFill/>
                    </a:lnR>
                    <a:lnT>
                      <a:noFill/>
                    </a:lnT>
                    <a:lnB>
                      <a:noFill/>
                    </a:lnB>
                    <a:lnTlToBr>
                      <a:noFill/>
                    </a:lnTlToBr>
                    <a:lnBlToTr>
                      <a:noFill/>
                    </a:lnBlToTr>
                    <a:solidFill>
                      <a:srgbClr val="E7E6E6"/>
                    </a:solidFill>
                  </a:tcPr>
                </a:tc>
                <a:tc vMerge="1">
                  <a:txBody>
                    <a:bodyPr/>
                    <a:lstStyle/>
                    <a:p>
                      <a:endParaRPr lang="zh-CN"/>
                    </a:p>
                  </a:txBody>
                  <a:tcPr>
                    <a:lnL>
                      <a:noFill/>
                    </a:lnL>
                    <a:lnR>
                      <a:noFill/>
                    </a:lnR>
                  </a:tcPr>
                </a:tc>
                <a:extLst>
                  <a:ext uri="{0D108BD9-81ED-4DB2-BD59-A6C34878D82A}">
                    <a16:rowId xmlns:a16="http://schemas.microsoft.com/office/drawing/2014/main" val="10006"/>
                  </a:ext>
                </a:extLst>
              </a:tr>
              <a:tr h="457200">
                <a:tc>
                  <a:txBody>
                    <a:bodyPr/>
                    <a:lstStyle/>
                    <a:p>
                      <a:pPr algn="ctr">
                        <a:buClr>
                          <a:srgbClr val="5F5F5F"/>
                        </a:buClr>
                        <a:buSzPct val="70000"/>
                        <a:buFont typeface="Wingdings" panose="05000000000000000000" pitchFamily="2" charset="2"/>
                        <a:buNone/>
                      </a:pPr>
                      <a:r>
                        <a:rPr lang="zh-CN" altLang="en-US" sz="2400" b="1" dirty="0">
                          <a:solidFill>
                            <a:srgbClr val="000000"/>
                          </a:solidFill>
                          <a:latin typeface="宋体" panose="02010600030101010101" pitchFamily="2" charset="-122"/>
                          <a:ea typeface="宋体" panose="02010600030101010101" pitchFamily="2" charset="-122"/>
                          <a:sym typeface="思源黑体 CN Light" charset="0"/>
                        </a:rPr>
                        <a:t>－</a:t>
                      </a:r>
                      <a:r>
                        <a:rPr lang="zh-CN" altLang="en-US" sz="2400" b="1" dirty="0">
                          <a:solidFill>
                            <a:srgbClr val="000000"/>
                          </a:solidFill>
                          <a:latin typeface="微软雅黑" panose="020B0503020204020204" pitchFamily="34" charset="-122"/>
                          <a:ea typeface="微软雅黑" panose="020B0503020204020204" pitchFamily="34" charset="-122"/>
                        </a:rPr>
                        <a:t>减免税款</a:t>
                      </a:r>
                    </a:p>
                  </a:txBody>
                  <a:tcPr marL="91296" marR="91296" marT="45655" marB="45655" anchor="ctr">
                    <a:lnL>
                      <a:noFill/>
                    </a:lnL>
                    <a:lnR>
                      <a:noFill/>
                    </a:lnR>
                    <a:lnT>
                      <a:noFill/>
                    </a:lnT>
                    <a:lnB>
                      <a:noFill/>
                    </a:lnB>
                    <a:lnTlToBr>
                      <a:noFill/>
                    </a:lnTlToBr>
                    <a:lnBlToTr>
                      <a:noFill/>
                    </a:lnBlToTr>
                    <a:solidFill>
                      <a:srgbClr val="E7E6E6"/>
                    </a:solidFill>
                  </a:tcPr>
                </a:tc>
                <a:tc vMerge="1">
                  <a:txBody>
                    <a:bodyPr/>
                    <a:lstStyle/>
                    <a:p>
                      <a:endParaRPr lang="zh-CN"/>
                    </a:p>
                  </a:txBody>
                  <a:tcPr>
                    <a:lnL>
                      <a:noFill/>
                    </a:lnL>
                    <a:lnR>
                      <a:noFill/>
                    </a:lnR>
                    <a:lnB>
                      <a:noFill/>
                    </a:lnB>
                  </a:tcPr>
                </a:tc>
                <a:extLst>
                  <a:ext uri="{0D108BD9-81ED-4DB2-BD59-A6C34878D82A}">
                    <a16:rowId xmlns:a16="http://schemas.microsoft.com/office/drawing/2014/main" val="10007"/>
                  </a:ext>
                </a:extLst>
              </a:tr>
            </a:tbl>
          </a:graphicData>
        </a:graphic>
      </p:graphicFrame>
      <p:sp>
        <p:nvSpPr>
          <p:cNvPr id="4" name="灯片编号占位符 3"/>
          <p:cNvSpPr>
            <a:spLocks noGrp="1"/>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t>64</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4"/>
          <a:srcRect/>
          <a:stretch>
            <a:fillRect/>
          </a:stretch>
        </p:blipFill>
        <p:spPr bwMode="auto">
          <a:xfrm>
            <a:off x="911824" y="1268718"/>
            <a:ext cx="10496550" cy="4410075"/>
          </a:xfrm>
          <a:prstGeom prst="rect">
            <a:avLst/>
          </a:prstGeom>
          <a:noFill/>
          <a:ln w="9525">
            <a:noFill/>
            <a:miter lim="800000"/>
            <a:headEnd/>
            <a:tailEnd/>
          </a:ln>
          <a:effectLst/>
        </p:spPr>
      </p:pic>
      <p:pic>
        <p:nvPicPr>
          <p:cNvPr id="9219" name="图片 17"/>
          <p:cNvPicPr>
            <a:picLocks noChangeAspect="1"/>
          </p:cNvPicPr>
          <p:nvPr/>
        </p:nvPicPr>
        <p:blipFill>
          <a:blip r:embed="rId5"/>
          <a:stretch>
            <a:fillRect/>
          </a:stretch>
        </p:blipFill>
        <p:spPr>
          <a:xfrm>
            <a:off x="8610600" y="0"/>
            <a:ext cx="3581400" cy="1006475"/>
          </a:xfrm>
          <a:prstGeom prst="rect">
            <a:avLst/>
          </a:prstGeom>
          <a:noFill/>
          <a:ln w="9525">
            <a:noFill/>
          </a:ln>
        </p:spPr>
      </p:pic>
      <p:sp>
        <p:nvSpPr>
          <p:cNvPr id="25" name="矩形 24"/>
          <p:cNvSpPr/>
          <p:nvPr/>
        </p:nvSpPr>
        <p:spPr>
          <a:xfrm>
            <a:off x="0" y="6724650"/>
            <a:ext cx="12192000" cy="133350"/>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pic>
        <p:nvPicPr>
          <p:cNvPr id="7" name="图片 6" descr="五经普LOGO透明底（长）"/>
          <p:cNvPicPr>
            <a:picLocks noChangeAspect="1"/>
          </p:cNvPicPr>
          <p:nvPr/>
        </p:nvPicPr>
        <p:blipFill>
          <a:blip r:embed="rId6" cstate="print"/>
          <a:srcRect r="77058"/>
          <a:stretch>
            <a:fillRect/>
          </a:stretch>
        </p:blipFill>
        <p:spPr>
          <a:xfrm>
            <a:off x="-76200" y="-225425"/>
            <a:ext cx="847725" cy="1155065"/>
          </a:xfrm>
          <a:prstGeom prst="rect">
            <a:avLst/>
          </a:prstGeom>
        </p:spPr>
      </p:pic>
      <p:cxnSp>
        <p:nvCxnSpPr>
          <p:cNvPr id="8" name="直接连接符 7"/>
          <p:cNvCxnSpPr/>
          <p:nvPr/>
        </p:nvCxnSpPr>
        <p:spPr>
          <a:xfrm>
            <a:off x="0" y="696913"/>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sp>
        <p:nvSpPr>
          <p:cNvPr id="142" name="文本框 141"/>
          <p:cNvSpPr txBox="1"/>
          <p:nvPr>
            <p:custDataLst>
              <p:tags r:id="rId1"/>
            </p:custDataLst>
          </p:nvPr>
        </p:nvSpPr>
        <p:spPr>
          <a:xfrm>
            <a:off x="8086414" y="1322944"/>
            <a:ext cx="2182944" cy="559468"/>
          </a:xfrm>
          <a:prstGeom prst="rect">
            <a:avLst/>
          </a:prstGeom>
          <a:noFill/>
        </p:spPr>
        <p:txBody>
          <a:bodyPr wrap="square" lIns="91440" tIns="45720" rIns="91440" bIns="45720" rtlCol="0" anchor="ctr">
            <a:normAutofit fontScale="90000"/>
          </a:bodyPr>
          <a:lstStyle/>
          <a:p>
            <a:pPr algn="ctr">
              <a:lnSpc>
                <a:spcPct val="120000"/>
              </a:lnSpc>
            </a:pPr>
            <a:r>
              <a:rPr lang="zh-CN" altLang="en-US" b="1" spc="300" dirty="0">
                <a:solidFill>
                  <a:schemeClr val="bg1"/>
                </a:solidFill>
                <a:latin typeface="Arial" panose="020B0604020202020204" pitchFamily="34" charset="0"/>
                <a:ea typeface="微软雅黑" panose="020B0503020204020204" pitchFamily="34" charset="-122"/>
                <a:sym typeface="Arial" panose="020B0604020202020204" pitchFamily="34" charset="0"/>
              </a:rPr>
              <a:t>普查数据处理系统</a:t>
            </a:r>
          </a:p>
        </p:txBody>
      </p:sp>
      <p:sp>
        <p:nvSpPr>
          <p:cNvPr id="13" name="圆角矩形 12"/>
          <p:cNvSpPr/>
          <p:nvPr/>
        </p:nvSpPr>
        <p:spPr>
          <a:xfrm>
            <a:off x="839434" y="1249351"/>
            <a:ext cx="10858576" cy="4572032"/>
          </a:xfrm>
          <a:prstGeom prst="roundRect">
            <a:avLst/>
          </a:prstGeom>
          <a:noFill/>
          <a:ln>
            <a:noFill/>
          </a:ln>
        </p:spPr>
        <p:style>
          <a:lnRef idx="2">
            <a:schemeClr val="accent1"/>
          </a:lnRef>
          <a:fillRef idx="1">
            <a:schemeClr val="lt1"/>
          </a:fillRef>
          <a:effectRef idx="0">
            <a:schemeClr val="accent1"/>
          </a:effectRef>
          <a:fontRef idx="minor">
            <a:schemeClr val="dk1"/>
          </a:fontRef>
        </p:style>
        <p:txBody>
          <a:bodyPr anchor="ctr"/>
          <a:lstStyle/>
          <a:p>
            <a:pPr indent="0">
              <a:lnSpc>
                <a:spcPct val="150000"/>
              </a:lnSpc>
              <a:buFont typeface="Wingdings" panose="05000000000000000000" pitchFamily="2" charset="2"/>
              <a:buNone/>
              <a:defRPr/>
            </a:pPr>
            <a:endParaRPr lang="zh-CN" altLang="en-US" sz="3200" dirty="0">
              <a:solidFill>
                <a:schemeClr val="tx1"/>
              </a:solidFill>
              <a:latin typeface="+mn-ea"/>
            </a:endParaRPr>
          </a:p>
        </p:txBody>
      </p:sp>
      <p:sp>
        <p:nvSpPr>
          <p:cNvPr id="17" name="矩形 2"/>
          <p:cNvSpPr>
            <a:spLocks noChangeArrowheads="1"/>
          </p:cNvSpPr>
          <p:nvPr/>
        </p:nvSpPr>
        <p:spPr bwMode="auto">
          <a:xfrm>
            <a:off x="2495525" y="748015"/>
            <a:ext cx="750099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fontAlgn="auto">
              <a:spcBef>
                <a:spcPts val="0"/>
              </a:spcBef>
              <a:spcAft>
                <a:spcPts val="0"/>
              </a:spcAft>
              <a:defRPr/>
            </a:pPr>
            <a:r>
              <a:rPr lang="zh-CN" altLang="en-US" sz="2800" kern="0" dirty="0">
                <a:latin typeface="+mn-ea"/>
              </a:rPr>
              <a:t>方法二：取</a:t>
            </a:r>
            <a:r>
              <a:rPr lang="en-US" altLang="zh-CN" sz="2800" kern="0" dirty="0">
                <a:latin typeface="+mn-ea"/>
              </a:rPr>
              <a:t>《</a:t>
            </a:r>
            <a:r>
              <a:rPr lang="zh-CN" altLang="en-US" sz="2800" kern="0" dirty="0">
                <a:latin typeface="+mn-ea"/>
              </a:rPr>
              <a:t>增值税及税费申报表</a:t>
            </a:r>
            <a:r>
              <a:rPr lang="en-US" altLang="zh-CN" sz="2800" kern="0" dirty="0">
                <a:latin typeface="+mn-ea"/>
              </a:rPr>
              <a:t>》</a:t>
            </a:r>
            <a:endParaRPr lang="zh-CN" altLang="en-US" sz="2800" kern="0" dirty="0">
              <a:latin typeface="+mn-ea"/>
            </a:endParaRPr>
          </a:p>
        </p:txBody>
      </p:sp>
      <p:sp>
        <p:nvSpPr>
          <p:cNvPr id="21" name="圆角矩形 20"/>
          <p:cNvSpPr/>
          <p:nvPr/>
        </p:nvSpPr>
        <p:spPr>
          <a:xfrm>
            <a:off x="1272189" y="2428554"/>
            <a:ext cx="4071966" cy="642942"/>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圆角矩形 21"/>
          <p:cNvSpPr/>
          <p:nvPr/>
        </p:nvSpPr>
        <p:spPr>
          <a:xfrm>
            <a:off x="1309654" y="3429003"/>
            <a:ext cx="4071966" cy="571504"/>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圆角矩形 22"/>
          <p:cNvSpPr/>
          <p:nvPr/>
        </p:nvSpPr>
        <p:spPr>
          <a:xfrm>
            <a:off x="1309370" y="4725035"/>
            <a:ext cx="4072255" cy="930275"/>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524510" y="5732780"/>
            <a:ext cx="10883900" cy="922020"/>
          </a:xfrm>
          <a:prstGeom prst="rect">
            <a:avLst/>
          </a:prstGeom>
        </p:spPr>
        <p:style>
          <a:lnRef idx="1">
            <a:schemeClr val="accent5"/>
          </a:lnRef>
          <a:fillRef idx="2">
            <a:schemeClr val="accent5"/>
          </a:fillRef>
          <a:effectRef idx="1">
            <a:schemeClr val="accent5"/>
          </a:effectRef>
          <a:fontRef idx="minor">
            <a:schemeClr val="dk1"/>
          </a:fontRef>
        </p:style>
        <p:txBody>
          <a:bodyPr wrap="square">
            <a:spAutoFit/>
          </a:bodyPr>
          <a:lstStyle/>
          <a:p>
            <a:pPr lvl="0">
              <a:defRPr/>
            </a:pPr>
            <a:r>
              <a:rPr lang="zh-CN" altLang="en-US" sz="1800" dirty="0">
                <a:solidFill>
                  <a:schemeClr val="tx1"/>
                </a:solidFill>
                <a:latin typeface="+mn-ea"/>
              </a:rPr>
              <a:t>应交增值税（本年累计发生额）</a:t>
            </a:r>
          </a:p>
          <a:p>
            <a:pPr fontAlgn="auto">
              <a:spcBef>
                <a:spcPts val="0"/>
              </a:spcBef>
              <a:spcAft>
                <a:spcPts val="0"/>
              </a:spcAft>
              <a:defRPr/>
            </a:pPr>
            <a:r>
              <a:rPr lang="en-US" sz="1800" dirty="0">
                <a:solidFill>
                  <a:schemeClr val="tx1"/>
                </a:solidFill>
                <a:latin typeface="+mn-ea"/>
              </a:rPr>
              <a:t>=</a:t>
            </a:r>
            <a:r>
              <a:rPr lang="zh-CN" altLang="en-US" sz="1800" dirty="0">
                <a:solidFill>
                  <a:schemeClr val="tx1"/>
                </a:solidFill>
                <a:latin typeface="+mn-ea"/>
              </a:rPr>
              <a:t>销项税额－（进项税额－进项税额转出－免、抵、退应退税额）</a:t>
            </a:r>
            <a:r>
              <a:rPr lang="en-US" sz="1800" dirty="0">
                <a:solidFill>
                  <a:schemeClr val="tx1"/>
                </a:solidFill>
                <a:latin typeface="+mn-ea"/>
              </a:rPr>
              <a:t>+</a:t>
            </a:r>
            <a:r>
              <a:rPr lang="zh-CN" altLang="en-US" sz="1800" dirty="0">
                <a:solidFill>
                  <a:schemeClr val="tx1"/>
                </a:solidFill>
                <a:latin typeface="+mn-ea"/>
              </a:rPr>
              <a:t>简易计税办法计算的应纳税额</a:t>
            </a:r>
            <a:r>
              <a:rPr lang="en-US" sz="1800" dirty="0">
                <a:solidFill>
                  <a:schemeClr val="tx1"/>
                </a:solidFill>
                <a:latin typeface="+mn-ea"/>
              </a:rPr>
              <a:t>+</a:t>
            </a:r>
            <a:r>
              <a:rPr lang="zh-CN" altLang="en-US" sz="1800" dirty="0">
                <a:solidFill>
                  <a:schemeClr val="tx1"/>
                </a:solidFill>
                <a:latin typeface="+mn-ea"/>
              </a:rPr>
              <a:t>按简易计税办法计算的纳税检查应补缴税额－应纳税额减征额</a:t>
            </a:r>
            <a:r>
              <a:rPr lang="en-US" altLang="zh-CN" sz="1800" dirty="0">
                <a:solidFill>
                  <a:schemeClr val="tx1"/>
                </a:solidFill>
                <a:latin typeface="+mn-ea"/>
              </a:rPr>
              <a:t>-</a:t>
            </a:r>
            <a:r>
              <a:rPr lang="zh-CN" altLang="en-US" sz="1800" dirty="0">
                <a:solidFill>
                  <a:schemeClr val="tx1"/>
                </a:solidFill>
                <a:latin typeface="+mn-ea"/>
              </a:rPr>
              <a:t>加计抵减额</a:t>
            </a:r>
            <a:r>
              <a:rPr lang="zh-CN" altLang="en-US" sz="1800" dirty="0">
                <a:solidFill>
                  <a:srgbClr val="FF0000"/>
                </a:solidFill>
                <a:latin typeface="+mn-ea"/>
                <a:sym typeface="+mn-ea"/>
              </a:rPr>
              <a:t>（</a:t>
            </a:r>
            <a:r>
              <a:rPr lang="en-US" altLang="zh-CN" sz="1800" dirty="0">
                <a:solidFill>
                  <a:srgbClr val="FF0000"/>
                </a:solidFill>
                <a:latin typeface="+mn-ea"/>
                <a:sym typeface="+mn-ea"/>
              </a:rPr>
              <a:t>1-12</a:t>
            </a:r>
            <a:r>
              <a:rPr lang="zh-CN" altLang="en-US" sz="1800" dirty="0">
                <a:solidFill>
                  <a:srgbClr val="FF0000"/>
                </a:solidFill>
                <a:latin typeface="+mn-ea"/>
                <a:sym typeface="+mn-ea"/>
              </a:rPr>
              <a:t>月累计数）</a:t>
            </a:r>
            <a:endParaRPr lang="zh-CN" altLang="en-US" sz="1800" kern="0" dirty="0">
              <a:solidFill>
                <a:srgbClr val="FF0000"/>
              </a:solidFill>
              <a:latin typeface="+mn-ea"/>
              <a:sym typeface="+mn-ea"/>
            </a:endParaRPr>
          </a:p>
        </p:txBody>
      </p: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9" name="图片 17"/>
          <p:cNvPicPr>
            <a:picLocks noChangeAspect="1"/>
          </p:cNvPicPr>
          <p:nvPr/>
        </p:nvPicPr>
        <p:blipFill>
          <a:blip r:embed="rId4"/>
          <a:stretch>
            <a:fillRect/>
          </a:stretch>
        </p:blipFill>
        <p:spPr>
          <a:xfrm>
            <a:off x="8610600" y="0"/>
            <a:ext cx="3581400" cy="1006475"/>
          </a:xfrm>
          <a:prstGeom prst="rect">
            <a:avLst/>
          </a:prstGeom>
          <a:noFill/>
          <a:ln w="9525">
            <a:noFill/>
          </a:ln>
        </p:spPr>
      </p:pic>
      <p:sp>
        <p:nvSpPr>
          <p:cNvPr id="25" name="矩形 24"/>
          <p:cNvSpPr/>
          <p:nvPr/>
        </p:nvSpPr>
        <p:spPr>
          <a:xfrm>
            <a:off x="0" y="6724650"/>
            <a:ext cx="12192000" cy="133350"/>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pic>
        <p:nvPicPr>
          <p:cNvPr id="7" name="图片 6" descr="五经普LOGO透明底（长）"/>
          <p:cNvPicPr>
            <a:picLocks noChangeAspect="1"/>
          </p:cNvPicPr>
          <p:nvPr/>
        </p:nvPicPr>
        <p:blipFill>
          <a:blip r:embed="rId5" cstate="print"/>
          <a:srcRect r="77058"/>
          <a:stretch>
            <a:fillRect/>
          </a:stretch>
        </p:blipFill>
        <p:spPr>
          <a:xfrm>
            <a:off x="-76200" y="-225425"/>
            <a:ext cx="847725" cy="1155065"/>
          </a:xfrm>
          <a:prstGeom prst="rect">
            <a:avLst/>
          </a:prstGeom>
        </p:spPr>
      </p:pic>
      <p:cxnSp>
        <p:nvCxnSpPr>
          <p:cNvPr id="8" name="直接连接符 7"/>
          <p:cNvCxnSpPr/>
          <p:nvPr/>
        </p:nvCxnSpPr>
        <p:spPr>
          <a:xfrm>
            <a:off x="0" y="696913"/>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sp>
        <p:nvSpPr>
          <p:cNvPr id="142" name="文本框 141"/>
          <p:cNvSpPr txBox="1"/>
          <p:nvPr>
            <p:custDataLst>
              <p:tags r:id="rId1"/>
            </p:custDataLst>
          </p:nvPr>
        </p:nvSpPr>
        <p:spPr>
          <a:xfrm>
            <a:off x="8086414" y="1322944"/>
            <a:ext cx="2182944" cy="559468"/>
          </a:xfrm>
          <a:prstGeom prst="rect">
            <a:avLst/>
          </a:prstGeom>
          <a:noFill/>
        </p:spPr>
        <p:txBody>
          <a:bodyPr wrap="square" lIns="91440" tIns="45720" rIns="91440" bIns="45720" rtlCol="0" anchor="ctr">
            <a:normAutofit fontScale="90000"/>
          </a:bodyPr>
          <a:lstStyle/>
          <a:p>
            <a:pPr algn="ctr">
              <a:lnSpc>
                <a:spcPct val="120000"/>
              </a:lnSpc>
            </a:pPr>
            <a:r>
              <a:rPr lang="zh-CN" altLang="en-US" b="1" spc="300" dirty="0">
                <a:solidFill>
                  <a:schemeClr val="bg1"/>
                </a:solidFill>
                <a:latin typeface="Arial" panose="020B0604020202020204" pitchFamily="34" charset="0"/>
                <a:ea typeface="微软雅黑" panose="020B0503020204020204" pitchFamily="34" charset="-122"/>
                <a:sym typeface="Arial" panose="020B0604020202020204" pitchFamily="34" charset="0"/>
              </a:rPr>
              <a:t>普查数据处理系统</a:t>
            </a:r>
          </a:p>
        </p:txBody>
      </p:sp>
      <p:sp>
        <p:nvSpPr>
          <p:cNvPr id="13" name="圆角矩形 12"/>
          <p:cNvSpPr/>
          <p:nvPr/>
        </p:nvSpPr>
        <p:spPr>
          <a:xfrm>
            <a:off x="952464" y="1785926"/>
            <a:ext cx="10858576" cy="4572032"/>
          </a:xfrm>
          <a:prstGeom prst="roundRect">
            <a:avLst/>
          </a:prstGeom>
          <a:noFill/>
          <a:ln>
            <a:noFill/>
          </a:ln>
        </p:spPr>
        <p:style>
          <a:lnRef idx="2">
            <a:schemeClr val="accent1"/>
          </a:lnRef>
          <a:fillRef idx="1">
            <a:schemeClr val="lt1"/>
          </a:fillRef>
          <a:effectRef idx="0">
            <a:schemeClr val="accent1"/>
          </a:effectRef>
          <a:fontRef idx="minor">
            <a:schemeClr val="dk1"/>
          </a:fontRef>
        </p:style>
        <p:txBody>
          <a:bodyPr anchor="ctr"/>
          <a:lstStyle/>
          <a:p>
            <a:pPr indent="0">
              <a:lnSpc>
                <a:spcPct val="150000"/>
              </a:lnSpc>
              <a:buFont typeface="Wingdings" panose="05000000000000000000" pitchFamily="2" charset="2"/>
              <a:buNone/>
              <a:defRPr/>
            </a:pPr>
            <a:endParaRPr lang="zh-CN" altLang="en-US" sz="3200" dirty="0">
              <a:solidFill>
                <a:schemeClr val="tx1"/>
              </a:solidFill>
              <a:latin typeface="+mn-ea"/>
            </a:endParaRPr>
          </a:p>
        </p:txBody>
      </p:sp>
      <p:sp>
        <p:nvSpPr>
          <p:cNvPr id="19" name="标题 1"/>
          <p:cNvSpPr txBox="1"/>
          <p:nvPr/>
        </p:nvSpPr>
        <p:spPr>
          <a:xfrm>
            <a:off x="2881290" y="714356"/>
            <a:ext cx="6929485" cy="500380"/>
          </a:xfrm>
          <a:prstGeom prst="rect">
            <a:avLst/>
          </a:prstGeom>
        </p:spPr>
        <p:txBody>
          <a:bodyPr anchor="b">
            <a:noAutofit/>
          </a:bodyPr>
          <a:lstStyle/>
          <a:p>
            <a:pPr marL="0" marR="0" lvl="0" indent="0" algn="ctr" defTabSz="914400" rtl="0" eaLnBrk="1" fontAlgn="auto" latinLnBrk="0" hangingPunct="1">
              <a:lnSpc>
                <a:spcPct val="100000"/>
              </a:lnSpc>
              <a:spcBef>
                <a:spcPct val="0"/>
              </a:spcBef>
              <a:spcAft>
                <a:spcPts val="0"/>
              </a:spcAft>
              <a:buClrTx/>
              <a:buSzTx/>
              <a:buFontTx/>
              <a:buNone/>
              <a:defRPr/>
            </a:pPr>
            <a:r>
              <a:rPr kumimoji="0" lang="zh-CN" altLang="en-US" sz="2800" b="1" i="0" u="none" strike="noStrike" kern="1200" cap="none" spc="0" normalizeH="0" baseline="0" noProof="0" dirty="0">
                <a:ln>
                  <a:noFill/>
                </a:ln>
                <a:effectLst/>
                <a:uLnTx/>
                <a:uFillTx/>
                <a:latin typeface="+mn-ea"/>
                <a:ea typeface="+mn-ea"/>
                <a:cs typeface="+mj-cs"/>
              </a:rPr>
              <a:t>应交增值税（本年累计发生额）</a:t>
            </a:r>
          </a:p>
        </p:txBody>
      </p:sp>
      <p:pic>
        <p:nvPicPr>
          <p:cNvPr id="18" name="Picture 3"/>
          <p:cNvPicPr>
            <a:picLocks noChangeAspect="1" noChangeArrowheads="1"/>
          </p:cNvPicPr>
          <p:nvPr/>
        </p:nvPicPr>
        <p:blipFill>
          <a:blip r:embed="rId6"/>
          <a:srcRect/>
          <a:stretch>
            <a:fillRect/>
          </a:stretch>
        </p:blipFill>
        <p:spPr bwMode="auto">
          <a:xfrm>
            <a:off x="1595406" y="1214422"/>
            <a:ext cx="8786874" cy="4249842"/>
          </a:xfrm>
          <a:prstGeom prst="rect">
            <a:avLst/>
          </a:prstGeom>
          <a:noFill/>
          <a:ln w="9525">
            <a:noFill/>
            <a:miter lim="800000"/>
            <a:headEnd/>
            <a:tailEnd/>
          </a:ln>
          <a:effectLst/>
        </p:spPr>
      </p:pic>
      <p:sp>
        <p:nvSpPr>
          <p:cNvPr id="20" name="椭圆 19"/>
          <p:cNvSpPr/>
          <p:nvPr/>
        </p:nvSpPr>
        <p:spPr>
          <a:xfrm>
            <a:off x="1952596" y="3786190"/>
            <a:ext cx="2331085" cy="478790"/>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6" name="椭圆 25"/>
          <p:cNvSpPr/>
          <p:nvPr/>
        </p:nvSpPr>
        <p:spPr>
          <a:xfrm>
            <a:off x="5667372" y="2714620"/>
            <a:ext cx="930910" cy="446405"/>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7" name="椭圆 26"/>
          <p:cNvSpPr/>
          <p:nvPr/>
        </p:nvSpPr>
        <p:spPr>
          <a:xfrm>
            <a:off x="6810380" y="2714620"/>
            <a:ext cx="821055" cy="422275"/>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8" name="矩形 27"/>
          <p:cNvSpPr/>
          <p:nvPr/>
        </p:nvSpPr>
        <p:spPr>
          <a:xfrm>
            <a:off x="1523968" y="5500702"/>
            <a:ext cx="8858312" cy="829945"/>
          </a:xfrm>
          <a:prstGeom prst="rect">
            <a:avLst/>
          </a:prstGeom>
        </p:spPr>
        <p:style>
          <a:lnRef idx="1">
            <a:schemeClr val="accent5"/>
          </a:lnRef>
          <a:fillRef idx="2">
            <a:schemeClr val="accent5"/>
          </a:fillRef>
          <a:effectRef idx="1">
            <a:schemeClr val="accent5"/>
          </a:effectRef>
          <a:fontRef idx="minor">
            <a:schemeClr val="dk1"/>
          </a:fontRef>
        </p:style>
        <p:txBody>
          <a:bodyPr wrap="square">
            <a:spAutoFit/>
          </a:bodyPr>
          <a:lstStyle/>
          <a:p>
            <a:pPr lvl="0" algn="ctr">
              <a:defRPr/>
            </a:pPr>
            <a:r>
              <a:rPr lang="zh-CN" altLang="en-US" sz="2400" dirty="0">
                <a:solidFill>
                  <a:schemeClr val="tx1"/>
                </a:solidFill>
                <a:latin typeface="+mn-ea"/>
              </a:rPr>
              <a:t>本期加计抵减额</a:t>
            </a:r>
            <a:r>
              <a:rPr lang="en-US" altLang="zh-CN" sz="2400" dirty="0">
                <a:solidFill>
                  <a:schemeClr val="tx1"/>
                </a:solidFill>
                <a:latin typeface="+mn-ea"/>
              </a:rPr>
              <a:t>=</a:t>
            </a:r>
            <a:r>
              <a:rPr lang="zh-CN" altLang="en-US" sz="2400" dirty="0">
                <a:solidFill>
                  <a:schemeClr val="tx1"/>
                </a:solidFill>
                <a:latin typeface="+mn-ea"/>
              </a:rPr>
              <a:t>本期发生额</a:t>
            </a:r>
            <a:r>
              <a:rPr lang="en-US" altLang="zh-CN" sz="2400" dirty="0">
                <a:solidFill>
                  <a:schemeClr val="tx1"/>
                </a:solidFill>
                <a:latin typeface="+mn-ea"/>
              </a:rPr>
              <a:t>-</a:t>
            </a:r>
            <a:r>
              <a:rPr lang="zh-CN" altLang="en-US" sz="2400" dirty="0">
                <a:solidFill>
                  <a:schemeClr val="tx1"/>
                </a:solidFill>
                <a:latin typeface="+mn-ea"/>
              </a:rPr>
              <a:t>本期调减额</a:t>
            </a:r>
            <a:endParaRPr lang="en-US" altLang="zh-CN" sz="2400" dirty="0">
              <a:solidFill>
                <a:schemeClr val="tx1"/>
              </a:solidFill>
              <a:latin typeface="+mn-ea"/>
            </a:endParaRPr>
          </a:p>
          <a:p>
            <a:pPr lvl="0" algn="ctr">
              <a:defRPr/>
            </a:pPr>
            <a:r>
              <a:rPr lang="en-US" altLang="zh-CN" sz="2400" kern="0" dirty="0">
                <a:solidFill>
                  <a:srgbClr val="FF0000"/>
                </a:solidFill>
                <a:latin typeface="+mn-ea"/>
              </a:rPr>
              <a:t>1-12</a:t>
            </a:r>
            <a:r>
              <a:rPr lang="zh-CN" altLang="en-US" sz="2400" kern="0" dirty="0">
                <a:solidFill>
                  <a:srgbClr val="FF0000"/>
                </a:solidFill>
                <a:latin typeface="+mn-ea"/>
              </a:rPr>
              <a:t>月</a:t>
            </a:r>
            <a:r>
              <a:rPr lang="zh-CN" altLang="en-US" sz="2400" kern="0" dirty="0">
                <a:solidFill>
                  <a:schemeClr val="tx1"/>
                </a:solidFill>
                <a:latin typeface="+mn-ea"/>
              </a:rPr>
              <a:t>加计抵减额</a:t>
            </a:r>
            <a:r>
              <a:rPr lang="en-US" altLang="zh-CN" sz="2400" kern="0" dirty="0">
                <a:solidFill>
                  <a:schemeClr val="tx1"/>
                </a:solidFill>
                <a:latin typeface="+mn-ea"/>
              </a:rPr>
              <a:t>=</a:t>
            </a:r>
            <a:r>
              <a:rPr lang="zh-CN" altLang="en-US" sz="2400" kern="0" dirty="0">
                <a:solidFill>
                  <a:schemeClr val="tx1"/>
                </a:solidFill>
                <a:latin typeface="+mn-ea"/>
              </a:rPr>
              <a:t>每期</a:t>
            </a:r>
            <a:r>
              <a:rPr lang="zh-CN" altLang="en-US" sz="2400" dirty="0">
                <a:solidFill>
                  <a:schemeClr val="tx1"/>
                </a:solidFill>
                <a:latin typeface="+mn-ea"/>
              </a:rPr>
              <a:t>加计抵减额</a:t>
            </a:r>
            <a:r>
              <a:rPr lang="zh-CN" altLang="en-US" sz="2400" dirty="0">
                <a:solidFill>
                  <a:srgbClr val="FF0000"/>
                </a:solidFill>
                <a:latin typeface="+mn-ea"/>
              </a:rPr>
              <a:t>之和</a:t>
            </a:r>
            <a:endParaRPr lang="zh-CN" altLang="en-US" sz="2400" kern="0" dirty="0">
              <a:solidFill>
                <a:srgbClr val="FF0000"/>
              </a:solidFill>
              <a:latin typeface="+mn-ea"/>
            </a:endParaRPr>
          </a:p>
        </p:txBody>
      </p:sp>
      <p:cxnSp>
        <p:nvCxnSpPr>
          <p:cNvPr id="29" name="直接连接符 28"/>
          <p:cNvCxnSpPr/>
          <p:nvPr/>
        </p:nvCxnSpPr>
        <p:spPr>
          <a:xfrm flipV="1">
            <a:off x="4524364" y="1714488"/>
            <a:ext cx="3804920" cy="1016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flipV="1">
            <a:off x="5953124" y="2071678"/>
            <a:ext cx="1295400" cy="762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9" name="图片 17"/>
          <p:cNvPicPr>
            <a:picLocks noChangeAspect="1"/>
          </p:cNvPicPr>
          <p:nvPr/>
        </p:nvPicPr>
        <p:blipFill>
          <a:blip r:embed="rId4"/>
          <a:stretch>
            <a:fillRect/>
          </a:stretch>
        </p:blipFill>
        <p:spPr>
          <a:xfrm>
            <a:off x="8610600" y="0"/>
            <a:ext cx="3581400" cy="1006475"/>
          </a:xfrm>
          <a:prstGeom prst="rect">
            <a:avLst/>
          </a:prstGeom>
          <a:noFill/>
          <a:ln w="9525">
            <a:noFill/>
          </a:ln>
        </p:spPr>
      </p:pic>
      <p:sp>
        <p:nvSpPr>
          <p:cNvPr id="25" name="矩形 24"/>
          <p:cNvSpPr/>
          <p:nvPr/>
        </p:nvSpPr>
        <p:spPr>
          <a:xfrm>
            <a:off x="0" y="6724650"/>
            <a:ext cx="12192000" cy="133350"/>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pic>
        <p:nvPicPr>
          <p:cNvPr id="7" name="图片 6" descr="五经普LOGO透明底（长）"/>
          <p:cNvPicPr>
            <a:picLocks noChangeAspect="1"/>
          </p:cNvPicPr>
          <p:nvPr/>
        </p:nvPicPr>
        <p:blipFill>
          <a:blip r:embed="rId5" cstate="print"/>
          <a:srcRect r="77058"/>
          <a:stretch>
            <a:fillRect/>
          </a:stretch>
        </p:blipFill>
        <p:spPr>
          <a:xfrm>
            <a:off x="-76200" y="-225425"/>
            <a:ext cx="847725" cy="1155065"/>
          </a:xfrm>
          <a:prstGeom prst="rect">
            <a:avLst/>
          </a:prstGeom>
        </p:spPr>
      </p:pic>
      <p:cxnSp>
        <p:nvCxnSpPr>
          <p:cNvPr id="8" name="直接连接符 7"/>
          <p:cNvCxnSpPr/>
          <p:nvPr/>
        </p:nvCxnSpPr>
        <p:spPr>
          <a:xfrm>
            <a:off x="0" y="696913"/>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sp>
        <p:nvSpPr>
          <p:cNvPr id="142" name="文本框 141"/>
          <p:cNvSpPr txBox="1"/>
          <p:nvPr>
            <p:custDataLst>
              <p:tags r:id="rId1"/>
            </p:custDataLst>
          </p:nvPr>
        </p:nvSpPr>
        <p:spPr>
          <a:xfrm>
            <a:off x="8086414" y="1322944"/>
            <a:ext cx="2182944" cy="559468"/>
          </a:xfrm>
          <a:prstGeom prst="rect">
            <a:avLst/>
          </a:prstGeom>
          <a:noFill/>
        </p:spPr>
        <p:txBody>
          <a:bodyPr wrap="square" lIns="91440" tIns="45720" rIns="91440" bIns="45720" rtlCol="0" anchor="ctr">
            <a:normAutofit fontScale="90000"/>
          </a:bodyPr>
          <a:lstStyle/>
          <a:p>
            <a:pPr algn="ctr">
              <a:lnSpc>
                <a:spcPct val="120000"/>
              </a:lnSpc>
            </a:pPr>
            <a:r>
              <a:rPr lang="zh-CN" altLang="en-US" b="1" spc="300" dirty="0">
                <a:solidFill>
                  <a:schemeClr val="bg1"/>
                </a:solidFill>
                <a:latin typeface="Arial" panose="020B0604020202020204" pitchFamily="34" charset="0"/>
                <a:ea typeface="微软雅黑" panose="020B0503020204020204" pitchFamily="34" charset="-122"/>
                <a:sym typeface="Arial" panose="020B0604020202020204" pitchFamily="34" charset="0"/>
              </a:rPr>
              <a:t>普查数据处理系统</a:t>
            </a:r>
          </a:p>
        </p:txBody>
      </p:sp>
      <p:sp>
        <p:nvSpPr>
          <p:cNvPr id="13" name="圆角矩形 12"/>
          <p:cNvSpPr/>
          <p:nvPr/>
        </p:nvSpPr>
        <p:spPr>
          <a:xfrm>
            <a:off x="952464" y="1785926"/>
            <a:ext cx="10858576" cy="4572032"/>
          </a:xfrm>
          <a:prstGeom prst="roundRect">
            <a:avLst/>
          </a:prstGeom>
          <a:noFill/>
          <a:ln>
            <a:noFill/>
          </a:ln>
        </p:spPr>
        <p:style>
          <a:lnRef idx="2">
            <a:schemeClr val="accent1"/>
          </a:lnRef>
          <a:fillRef idx="1">
            <a:schemeClr val="lt1"/>
          </a:fillRef>
          <a:effectRef idx="0">
            <a:schemeClr val="accent1"/>
          </a:effectRef>
          <a:fontRef idx="minor">
            <a:schemeClr val="dk1"/>
          </a:fontRef>
        </p:style>
        <p:txBody>
          <a:bodyPr anchor="ctr"/>
          <a:lstStyle/>
          <a:p>
            <a:pPr indent="0">
              <a:lnSpc>
                <a:spcPct val="150000"/>
              </a:lnSpc>
              <a:buFont typeface="Wingdings" panose="05000000000000000000" pitchFamily="2" charset="2"/>
              <a:buNone/>
              <a:defRPr/>
            </a:pPr>
            <a:endParaRPr lang="zh-CN" altLang="en-US" sz="3200" dirty="0">
              <a:solidFill>
                <a:schemeClr val="tx1"/>
              </a:solidFill>
              <a:latin typeface="+mn-ea"/>
            </a:endParaRPr>
          </a:p>
        </p:txBody>
      </p:sp>
      <p:sp>
        <p:nvSpPr>
          <p:cNvPr id="21" name="TextBox 20"/>
          <p:cNvSpPr txBox="1"/>
          <p:nvPr/>
        </p:nvSpPr>
        <p:spPr>
          <a:xfrm>
            <a:off x="194310" y="1533525"/>
            <a:ext cx="11804015" cy="3989705"/>
          </a:xfrm>
          <a:prstGeom prst="rect">
            <a:avLst/>
          </a:prstGeom>
          <a:noFill/>
        </p:spPr>
        <p:txBody>
          <a:bodyPr wrap="square" rtlCol="0">
            <a:spAutoFit/>
          </a:bodyPr>
          <a:lstStyle/>
          <a:p>
            <a:pPr>
              <a:lnSpc>
                <a:spcPts val="3800"/>
              </a:lnSpc>
              <a:buFont typeface="Wingdings" panose="05000000000000000000" pitchFamily="2" charset="2"/>
              <a:buChar char="u"/>
            </a:pPr>
            <a:r>
              <a:rPr lang="zh-CN" altLang="en-US" sz="2800" dirty="0">
                <a:solidFill>
                  <a:srgbClr val="C00000"/>
                </a:solidFill>
                <a:latin typeface="+mn-ea"/>
                <a:ea typeface="+mn-ea"/>
              </a:rPr>
              <a:t>小规模纳税人根据</a:t>
            </a:r>
            <a:r>
              <a:rPr lang="en-US" altLang="zh-CN" sz="2800" dirty="0">
                <a:solidFill>
                  <a:srgbClr val="C00000"/>
                </a:solidFill>
                <a:latin typeface="+mn-ea"/>
                <a:ea typeface="+mn-ea"/>
              </a:rPr>
              <a:t>《</a:t>
            </a:r>
            <a:r>
              <a:rPr lang="zh-CN" altLang="en-US" sz="2800" dirty="0">
                <a:solidFill>
                  <a:srgbClr val="C00000"/>
                </a:solidFill>
                <a:latin typeface="+mn-ea"/>
                <a:ea typeface="+mn-ea"/>
              </a:rPr>
              <a:t>增值税纳税申报表</a:t>
            </a:r>
            <a:r>
              <a:rPr lang="en-US" altLang="zh-CN" sz="2800" dirty="0">
                <a:solidFill>
                  <a:srgbClr val="C00000"/>
                </a:solidFill>
                <a:latin typeface="+mn-ea"/>
                <a:ea typeface="+mn-ea"/>
              </a:rPr>
              <a:t>》</a:t>
            </a:r>
            <a:r>
              <a:rPr lang="zh-CN" altLang="en-US" sz="2800" dirty="0">
                <a:solidFill>
                  <a:srgbClr val="C00000"/>
                </a:solidFill>
                <a:latin typeface="+mn-ea"/>
                <a:ea typeface="+mn-ea"/>
              </a:rPr>
              <a:t>（小规模纳税人适用）“应纳税额合计”本年累计数填报</a:t>
            </a:r>
            <a:r>
              <a:rPr lang="zh-CN" altLang="en-US" sz="2800" dirty="0">
                <a:latin typeface="+mn-ea"/>
                <a:ea typeface="+mn-ea"/>
              </a:rPr>
              <a:t>；</a:t>
            </a:r>
            <a:endParaRPr lang="en-US" altLang="zh-CN" sz="2800" dirty="0">
              <a:latin typeface="+mn-ea"/>
              <a:ea typeface="+mn-ea"/>
            </a:endParaRPr>
          </a:p>
          <a:p>
            <a:pPr>
              <a:lnSpc>
                <a:spcPts val="3800"/>
              </a:lnSpc>
              <a:buFont typeface="Wingdings" panose="05000000000000000000" pitchFamily="2" charset="2"/>
              <a:buChar char="u"/>
            </a:pPr>
            <a:r>
              <a:rPr lang="zh-CN" altLang="en-US" sz="2800" dirty="0">
                <a:latin typeface="+mn-ea"/>
                <a:ea typeface="+mn-ea"/>
              </a:rPr>
              <a:t>两种计算方法，一旦确定，原则不得更改；</a:t>
            </a:r>
          </a:p>
          <a:p>
            <a:pPr>
              <a:lnSpc>
                <a:spcPts val="3800"/>
              </a:lnSpc>
              <a:buFont typeface="Wingdings" panose="05000000000000000000" pitchFamily="2" charset="2"/>
              <a:buChar char="u"/>
            </a:pPr>
            <a:r>
              <a:rPr lang="zh-CN" altLang="en-US" sz="2800" dirty="0">
                <a:solidFill>
                  <a:srgbClr val="C00000"/>
                </a:solidFill>
                <a:latin typeface="+mn-ea"/>
                <a:ea typeface="+mn-ea"/>
              </a:rPr>
              <a:t>是报告期内的累计数</a:t>
            </a:r>
            <a:r>
              <a:rPr lang="zh-CN" altLang="en-US" sz="2800" dirty="0">
                <a:latin typeface="+mn-ea"/>
                <a:ea typeface="+mn-ea"/>
              </a:rPr>
              <a:t>，是应交概念，不是当月数，不是实缴数，也不是余额数；</a:t>
            </a:r>
          </a:p>
          <a:p>
            <a:pPr>
              <a:lnSpc>
                <a:spcPts val="3800"/>
              </a:lnSpc>
              <a:buFont typeface="Wingdings" panose="05000000000000000000" pitchFamily="2" charset="2"/>
              <a:buChar char="u"/>
            </a:pPr>
            <a:r>
              <a:rPr lang="zh-CN" altLang="en-US" sz="2800" dirty="0">
                <a:solidFill>
                  <a:srgbClr val="C00000"/>
                </a:solidFill>
                <a:latin typeface="+mn-ea"/>
                <a:ea typeface="+mn-ea"/>
                <a:sym typeface="+mn-ea"/>
              </a:rPr>
              <a:t>不包含以前年度留抵的进项税额</a:t>
            </a:r>
            <a:r>
              <a:rPr lang="zh-CN" altLang="en-US" sz="2800" dirty="0">
                <a:latin typeface="+mn-ea"/>
                <a:ea typeface="+mn-ea"/>
                <a:sym typeface="+mn-ea"/>
              </a:rPr>
              <a:t>（与税务部门要求不一样）；</a:t>
            </a:r>
            <a:endParaRPr lang="zh-CN" altLang="en-US" sz="2800" dirty="0">
              <a:latin typeface="+mn-ea"/>
              <a:ea typeface="+mn-ea"/>
            </a:endParaRPr>
          </a:p>
          <a:p>
            <a:pPr>
              <a:lnSpc>
                <a:spcPts val="3800"/>
              </a:lnSpc>
              <a:buFont typeface="Wingdings" panose="05000000000000000000" pitchFamily="2" charset="2"/>
              <a:buChar char="u"/>
            </a:pPr>
            <a:r>
              <a:rPr lang="zh-CN" altLang="en-US" sz="2800" dirty="0">
                <a:solidFill>
                  <a:srgbClr val="C00000"/>
                </a:solidFill>
                <a:latin typeface="+mn-ea"/>
                <a:ea typeface="+mn-ea"/>
                <a:sym typeface="+mn-ea"/>
              </a:rPr>
              <a:t>不包含往年增值税减免及退税返还税额</a:t>
            </a:r>
            <a:r>
              <a:rPr lang="zh-CN" altLang="en-US" sz="2800" dirty="0">
                <a:latin typeface="+mn-ea"/>
                <a:ea typeface="+mn-ea"/>
                <a:sym typeface="+mn-ea"/>
              </a:rPr>
              <a:t>；</a:t>
            </a:r>
            <a:endParaRPr lang="zh-CN" altLang="en-US" sz="2800" dirty="0">
              <a:latin typeface="+mn-ea"/>
              <a:ea typeface="+mn-ea"/>
            </a:endParaRPr>
          </a:p>
          <a:p>
            <a:pPr>
              <a:lnSpc>
                <a:spcPts val="3800"/>
              </a:lnSpc>
              <a:buFont typeface="Wingdings" panose="05000000000000000000" pitchFamily="2" charset="2"/>
              <a:buChar char="u"/>
            </a:pPr>
            <a:r>
              <a:rPr lang="zh-CN" altLang="en-US" sz="2800" dirty="0">
                <a:solidFill>
                  <a:srgbClr val="C00000"/>
                </a:solidFill>
                <a:latin typeface="+mn-ea"/>
                <a:ea typeface="+mn-ea"/>
                <a:sym typeface="+mn-ea"/>
              </a:rPr>
              <a:t>计算结果为负数</a:t>
            </a:r>
            <a:r>
              <a:rPr lang="zh-CN" altLang="en-US" sz="2800" dirty="0">
                <a:latin typeface="+mn-ea"/>
                <a:ea typeface="+mn-ea"/>
                <a:sym typeface="+mn-ea"/>
              </a:rPr>
              <a:t>的，如实填写，不要填“</a:t>
            </a:r>
            <a:r>
              <a:rPr lang="en-US" altLang="zh-CN" sz="2800" dirty="0">
                <a:latin typeface="+mn-ea"/>
                <a:ea typeface="+mn-ea"/>
                <a:sym typeface="+mn-ea"/>
              </a:rPr>
              <a:t>0”</a:t>
            </a:r>
            <a:r>
              <a:rPr lang="zh-CN" altLang="en-US" sz="2800" dirty="0">
                <a:latin typeface="+mn-ea"/>
                <a:ea typeface="+mn-ea"/>
                <a:sym typeface="+mn-ea"/>
              </a:rPr>
              <a:t>（与税务部门要求不一样）。</a:t>
            </a:r>
            <a:endParaRPr lang="zh-CN" altLang="en-US" sz="2800" dirty="0">
              <a:latin typeface="+mn-ea"/>
              <a:ea typeface="+mn-ea"/>
            </a:endParaRPr>
          </a:p>
        </p:txBody>
      </p:sp>
      <p:sp>
        <p:nvSpPr>
          <p:cNvPr id="22" name="TextBox 21"/>
          <p:cNvSpPr txBox="1"/>
          <p:nvPr/>
        </p:nvSpPr>
        <p:spPr>
          <a:xfrm>
            <a:off x="263488" y="789287"/>
            <a:ext cx="2857520" cy="646331"/>
          </a:xfrm>
          <a:prstGeom prst="rect">
            <a:avLst/>
          </a:prstGeom>
          <a:noFill/>
        </p:spPr>
        <p:txBody>
          <a:bodyPr wrap="square" rtlCol="0">
            <a:spAutoFit/>
          </a:bodyPr>
          <a:lstStyle/>
          <a:p>
            <a:r>
              <a:rPr lang="zh-CN" altLang="en-US" sz="3600" b="1" dirty="0"/>
              <a:t>填报要求：</a:t>
            </a:r>
          </a:p>
        </p:txBody>
      </p:sp>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479425" y="4509135"/>
            <a:ext cx="11233150" cy="1440180"/>
          </a:xfrm>
          <a:prstGeom prst="rect">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zh-CN" altLang="zh-CN" sz="1200" b="1" dirty="0">
              <a:solidFill>
                <a:schemeClr val="bg2">
                  <a:lumMod val="10000"/>
                </a:schemeClr>
              </a:solidFill>
              <a:latin typeface="微软雅黑" panose="020B0503020204020204" pitchFamily="34" charset="-122"/>
              <a:ea typeface="微软雅黑" panose="020B0503020204020204" pitchFamily="34" charset="-122"/>
            </a:endParaRPr>
          </a:p>
        </p:txBody>
      </p:sp>
      <p:sp>
        <p:nvSpPr>
          <p:cNvPr id="4" name="矩形 3"/>
          <p:cNvSpPr/>
          <p:nvPr/>
        </p:nvSpPr>
        <p:spPr>
          <a:xfrm>
            <a:off x="495300" y="2420620"/>
            <a:ext cx="11217275" cy="1944370"/>
          </a:xfrm>
          <a:prstGeom prst="rect">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zh-CN" altLang="zh-CN" sz="1200" b="1" dirty="0">
              <a:solidFill>
                <a:schemeClr val="bg2">
                  <a:lumMod val="10000"/>
                </a:schemeClr>
              </a:solidFill>
              <a:latin typeface="微软雅黑" panose="020B0503020204020204" pitchFamily="34" charset="-122"/>
              <a:ea typeface="微软雅黑" panose="020B0503020204020204" pitchFamily="34" charset="-122"/>
            </a:endParaRPr>
          </a:p>
        </p:txBody>
      </p:sp>
      <p:sp>
        <p:nvSpPr>
          <p:cNvPr id="3" name="矩形 2"/>
          <p:cNvSpPr/>
          <p:nvPr/>
        </p:nvSpPr>
        <p:spPr>
          <a:xfrm>
            <a:off x="622935" y="1772920"/>
            <a:ext cx="11015345" cy="447675"/>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zh-CN" altLang="zh-CN" sz="1200" b="1" dirty="0">
              <a:solidFill>
                <a:schemeClr val="bg2">
                  <a:lumMod val="10000"/>
                </a:schemeClr>
              </a:solidFill>
              <a:latin typeface="微软雅黑" panose="020B0503020204020204" pitchFamily="34" charset="-122"/>
              <a:ea typeface="微软雅黑" panose="020B0503020204020204" pitchFamily="34" charset="-122"/>
            </a:endParaRPr>
          </a:p>
        </p:txBody>
      </p:sp>
      <p:sp>
        <p:nvSpPr>
          <p:cNvPr id="29" name="圆角矩形 144"/>
          <p:cNvSpPr/>
          <p:nvPr/>
        </p:nvSpPr>
        <p:spPr>
          <a:xfrm>
            <a:off x="-635" y="929640"/>
            <a:ext cx="12192635" cy="474345"/>
          </a:xfrm>
          <a:prstGeom prst="roundRect">
            <a:avLst/>
          </a:prstGeom>
          <a:solidFill>
            <a:srgbClr val="256B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sz="2400" b="1" dirty="0">
                <a:solidFill>
                  <a:schemeClr val="bg1"/>
                </a:solidFill>
                <a:latin typeface="微软雅黑" panose="020B0503020204020204" pitchFamily="34" charset="-122"/>
                <a:ea typeface="微软雅黑" panose="020B0503020204020204" pitchFamily="34" charset="-122"/>
                <a:cs typeface="宋体" panose="02010600030101010101" pitchFamily="2" charset="-122"/>
              </a:rPr>
              <a:t>（四）审核关系</a:t>
            </a:r>
          </a:p>
        </p:txBody>
      </p:sp>
      <p:sp>
        <p:nvSpPr>
          <p:cNvPr id="100" name="文本框 99"/>
          <p:cNvSpPr txBox="1"/>
          <p:nvPr/>
        </p:nvSpPr>
        <p:spPr>
          <a:xfrm>
            <a:off x="407035" y="1772920"/>
            <a:ext cx="11427460" cy="4399915"/>
          </a:xfrm>
          <a:prstGeom prst="rect">
            <a:avLst/>
          </a:prstGeom>
          <a:noFill/>
          <a:ln w="9525">
            <a:noFill/>
          </a:ln>
        </p:spPr>
        <p:txBody>
          <a:bodyPr wrap="square">
            <a:spAutoFit/>
          </a:bodyPr>
          <a:lstStyle/>
          <a:p>
            <a:pPr indent="228600"/>
            <a:r>
              <a:rPr lang="zh-CN" sz="2000">
                <a:solidFill>
                  <a:schemeClr val="bg2">
                    <a:lumMod val="25000"/>
                  </a:schemeClr>
                </a:solidFill>
                <a:latin typeface="微软雅黑" panose="020B0503020204020204" pitchFamily="34" charset="-122"/>
                <a:cs typeface="微软雅黑" panose="020B0503020204020204" pitchFamily="34" charset="-122"/>
              </a:rPr>
              <a:t>固定资产净值</a:t>
            </a:r>
            <a:r>
              <a:rPr lang="en-US" sz="2000">
                <a:solidFill>
                  <a:schemeClr val="bg2">
                    <a:lumMod val="25000"/>
                  </a:schemeClr>
                </a:solidFill>
                <a:latin typeface="微软雅黑" panose="020B0503020204020204" pitchFamily="34" charset="-122"/>
                <a:cs typeface="微软雅黑" panose="020B0503020204020204" pitchFamily="34" charset="-122"/>
              </a:rPr>
              <a:t>(10</a:t>
            </a:r>
            <a:r>
              <a:rPr lang="zh-CN" sz="2000">
                <a:solidFill>
                  <a:schemeClr val="bg2">
                    <a:lumMod val="25000"/>
                  </a:schemeClr>
                </a:solidFill>
                <a:latin typeface="微软雅黑" panose="020B0503020204020204" pitchFamily="34" charset="-122"/>
                <a:cs typeface="微软雅黑" panose="020B0503020204020204" pitchFamily="34" charset="-122"/>
              </a:rPr>
              <a:t>)＝固定资产原价</a:t>
            </a:r>
            <a:r>
              <a:rPr lang="en-US" sz="2000">
                <a:solidFill>
                  <a:schemeClr val="bg2">
                    <a:lumMod val="25000"/>
                  </a:schemeClr>
                </a:solidFill>
                <a:latin typeface="微软雅黑" panose="020B0503020204020204" pitchFamily="34" charset="-122"/>
                <a:cs typeface="微软雅黑" panose="020B0503020204020204" pitchFamily="34" charset="-122"/>
              </a:rPr>
              <a:t>(05)</a:t>
            </a:r>
            <a:r>
              <a:rPr lang="zh-CN" sz="2000">
                <a:solidFill>
                  <a:schemeClr val="bg2">
                    <a:lumMod val="25000"/>
                  </a:schemeClr>
                </a:solidFill>
                <a:latin typeface="微软雅黑" panose="020B0503020204020204" pitchFamily="34" charset="-122"/>
                <a:cs typeface="微软雅黑" panose="020B0503020204020204" pitchFamily="34" charset="-122"/>
              </a:rPr>
              <a:t>－固定资产累计折旧</a:t>
            </a:r>
            <a:r>
              <a:rPr lang="en-US" sz="2000">
                <a:solidFill>
                  <a:schemeClr val="bg2">
                    <a:lumMod val="25000"/>
                  </a:schemeClr>
                </a:solidFill>
                <a:latin typeface="微软雅黑" panose="020B0503020204020204" pitchFamily="34" charset="-122"/>
                <a:cs typeface="微软雅黑" panose="020B0503020204020204" pitchFamily="34" charset="-122"/>
              </a:rPr>
              <a:t>(08)</a:t>
            </a:r>
          </a:p>
          <a:p>
            <a:pPr indent="228600"/>
            <a:endParaRPr lang="en-US" sz="2000">
              <a:latin typeface="微软雅黑" panose="020B0503020204020204" pitchFamily="34" charset="-122"/>
              <a:cs typeface="微软雅黑" panose="020B0503020204020204" pitchFamily="34" charset="-122"/>
            </a:endParaRPr>
          </a:p>
          <a:p>
            <a:pPr indent="228600"/>
            <a:r>
              <a:rPr lang="zh-CN" altLang="en-US" sz="2000">
                <a:solidFill>
                  <a:srgbClr val="C00000"/>
                </a:solidFill>
                <a:latin typeface="微软雅黑" panose="020B0503020204020204" pitchFamily="34" charset="-122"/>
                <a:cs typeface="微软雅黑" panose="020B0503020204020204" pitchFamily="34" charset="-122"/>
              </a:rPr>
              <a:t>执行《金融企业财务报表格式》的单位：</a:t>
            </a:r>
          </a:p>
          <a:p>
            <a:pPr indent="228600"/>
            <a:r>
              <a:rPr lang="zh-CN" altLang="en-US" sz="2000">
                <a:latin typeface="微软雅黑" panose="020B0503020204020204" pitchFamily="34" charset="-122"/>
                <a:cs typeface="微软雅黑" panose="020B0503020204020204" pitchFamily="34" charset="-122"/>
              </a:rPr>
              <a:t>营业收入(24)≥利息收入(26)＋手续费及佣金收入(28)＋其他收益(36)＋投资收益(37)＋净敞口套期收益(38)＋公允价值变动收益(39)＋汇兑收益(40)＋资产处置收益(43)</a:t>
            </a:r>
          </a:p>
          <a:p>
            <a:pPr indent="228600"/>
            <a:r>
              <a:rPr lang="zh-CN" altLang="en-US" sz="2000">
                <a:latin typeface="微软雅黑" panose="020B0503020204020204" pitchFamily="34" charset="-122"/>
                <a:cs typeface="微软雅黑" panose="020B0503020204020204" pitchFamily="34" charset="-122"/>
              </a:rPr>
              <a:t>营业成本（营业支出）(25)≥利息支出(27)＋手续费及佣金支出(29)＋税金及附加(30)＋业务及管理费(31)－信用减值损失(41)－资产减值损失(42)</a:t>
            </a:r>
          </a:p>
          <a:p>
            <a:pPr indent="228600"/>
            <a:r>
              <a:rPr lang="zh-CN" altLang="en-US" sz="2000">
                <a:solidFill>
                  <a:srgbClr val="FF0000"/>
                </a:solidFill>
                <a:latin typeface="微软雅黑" panose="020B0503020204020204" pitchFamily="34" charset="-122"/>
                <a:cs typeface="微软雅黑" panose="020B0503020204020204" pitchFamily="34" charset="-122"/>
                <a:sym typeface="+mn-ea"/>
              </a:rPr>
              <a:t>营业利润(44)＝营业收入(24)－营业成本（营业支出）(25)</a:t>
            </a:r>
          </a:p>
          <a:p>
            <a:pPr indent="228600"/>
            <a:endParaRPr lang="zh-CN" altLang="en-US" sz="2000">
              <a:latin typeface="微软雅黑" panose="020B0503020204020204" pitchFamily="34" charset="-122"/>
              <a:cs typeface="微软雅黑" panose="020B0503020204020204" pitchFamily="34" charset="-122"/>
            </a:endParaRPr>
          </a:p>
          <a:p>
            <a:pPr indent="228600"/>
            <a:r>
              <a:rPr lang="zh-CN" altLang="en-US" sz="2000">
                <a:solidFill>
                  <a:srgbClr val="C00000"/>
                </a:solidFill>
                <a:latin typeface="微软雅黑" panose="020B0503020204020204" pitchFamily="34" charset="-122"/>
                <a:cs typeface="微软雅黑" panose="020B0503020204020204" pitchFamily="34" charset="-122"/>
              </a:rPr>
              <a:t>执行《一般企业财务报表格式》的单位：</a:t>
            </a:r>
          </a:p>
          <a:p>
            <a:pPr indent="228600"/>
            <a:r>
              <a:rPr lang="zh-CN" altLang="en-US" sz="2000">
                <a:latin typeface="微软雅黑" panose="020B0503020204020204" pitchFamily="34" charset="-122"/>
                <a:cs typeface="微软雅黑" panose="020B0503020204020204" pitchFamily="34" charset="-122"/>
              </a:rPr>
              <a:t>营业利润(44)＝营业收入(24)－营业成本（营业支出）(25)－税金及附加(30)－销售费用(32)－管理费用(33)－研发费用(34)－财务费用(35)＋其他收益(36)＋投资收益(37)＋净敞口套期收益(38)＋公允价值变动收益(39)＋信用减值损失(41)＋资产减值损失(42)＋资产处置收益(43)</a:t>
            </a:r>
          </a:p>
          <a:p>
            <a:pPr indent="228600"/>
            <a:endParaRPr lang="zh-CN" altLang="en-US" sz="2000">
              <a:latin typeface="微软雅黑" panose="020B0503020204020204" pitchFamily="34" charset="-122"/>
              <a:cs typeface="微软雅黑" panose="020B0503020204020204" pitchFamily="34" charset="-122"/>
            </a:endParaRPr>
          </a:p>
        </p:txBody>
      </p:sp>
    </p:spTree>
    <p:custDataLst>
      <p:tags r:id="rId1"/>
    </p:custData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9" name="图片 17"/>
          <p:cNvPicPr>
            <a:picLocks noChangeAspect="1"/>
          </p:cNvPicPr>
          <p:nvPr/>
        </p:nvPicPr>
        <p:blipFill>
          <a:blip r:embed="rId2"/>
          <a:stretch>
            <a:fillRect/>
          </a:stretch>
        </p:blipFill>
        <p:spPr>
          <a:xfrm>
            <a:off x="8610600" y="0"/>
            <a:ext cx="3581400" cy="1006475"/>
          </a:xfrm>
          <a:prstGeom prst="rect">
            <a:avLst/>
          </a:prstGeom>
          <a:noFill/>
          <a:ln w="9525">
            <a:noFill/>
          </a:ln>
        </p:spPr>
      </p:pic>
      <p:sp>
        <p:nvSpPr>
          <p:cNvPr id="25" name="矩形 24"/>
          <p:cNvSpPr/>
          <p:nvPr/>
        </p:nvSpPr>
        <p:spPr>
          <a:xfrm>
            <a:off x="0" y="6724650"/>
            <a:ext cx="12192000" cy="133350"/>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pic>
        <p:nvPicPr>
          <p:cNvPr id="7" name="图片 6" descr="五经普LOGO透明底（长）"/>
          <p:cNvPicPr>
            <a:picLocks noChangeAspect="1"/>
          </p:cNvPicPr>
          <p:nvPr/>
        </p:nvPicPr>
        <p:blipFill>
          <a:blip r:embed="rId3" cstate="print"/>
          <a:srcRect r="77058"/>
          <a:stretch>
            <a:fillRect/>
          </a:stretch>
        </p:blipFill>
        <p:spPr>
          <a:xfrm>
            <a:off x="-76200" y="-225425"/>
            <a:ext cx="847725" cy="1155065"/>
          </a:xfrm>
          <a:prstGeom prst="rect">
            <a:avLst/>
          </a:prstGeom>
        </p:spPr>
      </p:pic>
      <p:cxnSp>
        <p:nvCxnSpPr>
          <p:cNvPr id="8" name="直接连接符 7"/>
          <p:cNvCxnSpPr/>
          <p:nvPr/>
        </p:nvCxnSpPr>
        <p:spPr>
          <a:xfrm>
            <a:off x="0" y="696913"/>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sp>
        <p:nvSpPr>
          <p:cNvPr id="2" name="文本框 62"/>
          <p:cNvSpPr txBox="1"/>
          <p:nvPr/>
        </p:nvSpPr>
        <p:spPr>
          <a:xfrm>
            <a:off x="1775460" y="2493010"/>
            <a:ext cx="8749665" cy="1076325"/>
          </a:xfrm>
          <a:prstGeom prst="rect">
            <a:avLst/>
          </a:prstGeom>
          <a:noFill/>
          <a:ln w="9525">
            <a:noFill/>
          </a:ln>
        </p:spPr>
        <p:txBody>
          <a:bodyPr wrap="square" anchor="t" anchorCtr="0">
            <a:spAutoFit/>
          </a:bodyPr>
          <a:lstStyle/>
          <a:p>
            <a:pPr algn="just"/>
            <a:r>
              <a:rPr lang="zh-CN" altLang="en-US" sz="3200" b="1" dirty="0">
                <a:solidFill>
                  <a:srgbClr val="4B649F"/>
                </a:solidFill>
                <a:sym typeface="+mn-ea"/>
              </a:rPr>
              <a:t>三、2024年定报财务状况</a:t>
            </a:r>
            <a:endParaRPr lang="zh-CN" altLang="en-US" sz="3200" b="1" dirty="0">
              <a:solidFill>
                <a:srgbClr val="4B649F"/>
              </a:solidFill>
              <a:latin typeface="Arial" panose="020B0604020202020204" pitchFamily="34" charset="0"/>
              <a:ea typeface="微软雅黑" panose="020B0503020204020204" pitchFamily="34" charset="-122"/>
            </a:endParaRPr>
          </a:p>
          <a:p>
            <a:pPr algn="just"/>
            <a:r>
              <a:rPr lang="zh-CN" altLang="en-US" sz="3200" b="1" dirty="0">
                <a:solidFill>
                  <a:srgbClr val="4B649F"/>
                </a:solidFill>
                <a:sym typeface="+mn-ea"/>
              </a:rPr>
              <a:t>（BJJ203-1/BJJ203-2/BJJ203-3）</a:t>
            </a:r>
            <a:endParaRPr lang="zh-CN" altLang="en-US" sz="3200" b="1" dirty="0">
              <a:solidFill>
                <a:srgbClr val="4B649F"/>
              </a:solidFill>
              <a:latin typeface="Arial" panose="020B0604020202020204" pitchFamily="34" charset="0"/>
              <a:ea typeface="微软雅黑" panose="020B0503020204020204" pitchFamily="34" charset="-122"/>
            </a:endParaRPr>
          </a:p>
        </p:txBody>
      </p:sp>
      <p:sp>
        <p:nvSpPr>
          <p:cNvPr id="5" name="灯片编号占位符 4"/>
          <p:cNvSpPr>
            <a:spLocks noGrp="1"/>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t>69</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9" name="图片 17"/>
          <p:cNvPicPr>
            <a:picLocks noChangeAspect="1"/>
          </p:cNvPicPr>
          <p:nvPr/>
        </p:nvPicPr>
        <p:blipFill>
          <a:blip r:embed="rId2"/>
          <a:stretch>
            <a:fillRect/>
          </a:stretch>
        </p:blipFill>
        <p:spPr>
          <a:xfrm>
            <a:off x="8610600" y="0"/>
            <a:ext cx="3581400" cy="1006475"/>
          </a:xfrm>
          <a:prstGeom prst="rect">
            <a:avLst/>
          </a:prstGeom>
          <a:noFill/>
          <a:ln w="9525">
            <a:noFill/>
          </a:ln>
        </p:spPr>
      </p:pic>
      <p:sp>
        <p:nvSpPr>
          <p:cNvPr id="25" name="矩形 24"/>
          <p:cNvSpPr/>
          <p:nvPr/>
        </p:nvSpPr>
        <p:spPr>
          <a:xfrm>
            <a:off x="0" y="6724650"/>
            <a:ext cx="12192000" cy="133350"/>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pic>
        <p:nvPicPr>
          <p:cNvPr id="7" name="图片 6" descr="五经普LOGO透明底（长）"/>
          <p:cNvPicPr>
            <a:picLocks noChangeAspect="1"/>
          </p:cNvPicPr>
          <p:nvPr/>
        </p:nvPicPr>
        <p:blipFill>
          <a:blip r:embed="rId3" cstate="print"/>
          <a:srcRect r="77058"/>
          <a:stretch>
            <a:fillRect/>
          </a:stretch>
        </p:blipFill>
        <p:spPr>
          <a:xfrm>
            <a:off x="-76200" y="-225425"/>
            <a:ext cx="847725" cy="1155065"/>
          </a:xfrm>
          <a:prstGeom prst="rect">
            <a:avLst/>
          </a:prstGeom>
        </p:spPr>
      </p:pic>
      <p:cxnSp>
        <p:nvCxnSpPr>
          <p:cNvPr id="8" name="直接连接符 7"/>
          <p:cNvCxnSpPr/>
          <p:nvPr/>
        </p:nvCxnSpPr>
        <p:spPr>
          <a:xfrm>
            <a:off x="0" y="696913"/>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sp>
        <p:nvSpPr>
          <p:cNvPr id="6" name="灯片编号占位符 5"/>
          <p:cNvSpPr>
            <a:spLocks noGrp="1"/>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t>7</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grpSp>
        <p:nvGrpSpPr>
          <p:cNvPr id="3" name="组合 2">
            <a:extLst>
              <a:ext uri="{FF2B5EF4-FFF2-40B4-BE49-F238E27FC236}">
                <a16:creationId xmlns:a16="http://schemas.microsoft.com/office/drawing/2014/main" id="{50A2590B-D4D8-4152-467E-2F4E16A7BAE9}"/>
              </a:ext>
            </a:extLst>
          </p:cNvPr>
          <p:cNvGrpSpPr/>
          <p:nvPr/>
        </p:nvGrpSpPr>
        <p:grpSpPr>
          <a:xfrm>
            <a:off x="5878071" y="1535657"/>
            <a:ext cx="4366260" cy="4503951"/>
            <a:chOff x="1067" y="2737"/>
            <a:chExt cx="6876" cy="7689"/>
          </a:xfrm>
        </p:grpSpPr>
        <p:sp>
          <p:nvSpPr>
            <p:cNvPr id="4" name="文本框 3">
              <a:extLst>
                <a:ext uri="{FF2B5EF4-FFF2-40B4-BE49-F238E27FC236}">
                  <a16:creationId xmlns:a16="http://schemas.microsoft.com/office/drawing/2014/main" id="{50834CDA-943A-0ACD-A5AB-97F7544E2978}"/>
                </a:ext>
              </a:extLst>
            </p:cNvPr>
            <p:cNvSpPr txBox="1"/>
            <p:nvPr/>
          </p:nvSpPr>
          <p:spPr>
            <a:xfrm>
              <a:off x="2135" y="2737"/>
              <a:ext cx="5808" cy="576"/>
            </a:xfrm>
            <a:prstGeom prst="rect">
              <a:avLst/>
            </a:prstGeom>
            <a:solidFill>
              <a:schemeClr val="bg2"/>
            </a:solidFill>
            <a:ln>
              <a:no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600" b="1" i="0" u="none" strike="noStrike" kern="1200" cap="none" spc="0" normalizeH="0" baseline="0" noProof="0" dirty="0">
                  <a:ln>
                    <a:noFill/>
                  </a:ln>
                  <a:solidFill>
                    <a:srgbClr val="C00000"/>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应付职工薪酬（本期贷方累计发生额）</a:t>
              </a:r>
            </a:p>
          </p:txBody>
        </p:sp>
        <p:sp>
          <p:nvSpPr>
            <p:cNvPr id="5" name="文本框 4">
              <a:extLst>
                <a:ext uri="{FF2B5EF4-FFF2-40B4-BE49-F238E27FC236}">
                  <a16:creationId xmlns:a16="http://schemas.microsoft.com/office/drawing/2014/main" id="{7E9729B5-9CA5-A198-4BF3-B2CA5FE044A7}"/>
                </a:ext>
              </a:extLst>
            </p:cNvPr>
            <p:cNvSpPr txBox="1"/>
            <p:nvPr/>
          </p:nvSpPr>
          <p:spPr>
            <a:xfrm>
              <a:off x="2135" y="3566"/>
              <a:ext cx="5808" cy="576"/>
            </a:xfrm>
            <a:prstGeom prst="rect">
              <a:avLst/>
            </a:prstGeom>
            <a:solidFill>
              <a:schemeClr val="bg2"/>
            </a:solidFill>
            <a:ln>
              <a:no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600" b="1" i="0" u="none" strike="noStrike" kern="1200" cap="none" spc="0" normalizeH="0" baseline="0" noProof="0" dirty="0">
                  <a:ln>
                    <a:noFill/>
                  </a:ln>
                  <a:solidFill>
                    <a:srgbClr val="C00000"/>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社会保险费（单位负担部分）</a:t>
              </a:r>
            </a:p>
          </p:txBody>
        </p:sp>
        <p:sp>
          <p:nvSpPr>
            <p:cNvPr id="9" name="文本框 8">
              <a:extLst>
                <a:ext uri="{FF2B5EF4-FFF2-40B4-BE49-F238E27FC236}">
                  <a16:creationId xmlns:a16="http://schemas.microsoft.com/office/drawing/2014/main" id="{3C536C55-D694-28C9-F99B-680A976AE589}"/>
                </a:ext>
              </a:extLst>
            </p:cNvPr>
            <p:cNvSpPr txBox="1"/>
            <p:nvPr/>
          </p:nvSpPr>
          <p:spPr>
            <a:xfrm>
              <a:off x="2135" y="4395"/>
              <a:ext cx="5808" cy="576"/>
            </a:xfrm>
            <a:prstGeom prst="rect">
              <a:avLst/>
            </a:prstGeom>
            <a:solidFill>
              <a:schemeClr val="bg2"/>
            </a:solidFill>
            <a:ln>
              <a:no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600" b="1" i="0" u="none" strike="noStrike" kern="1200" cap="none" spc="0" normalizeH="0" baseline="0" noProof="0" dirty="0">
                  <a:ln>
                    <a:noFill/>
                  </a:ln>
                  <a:solidFill>
                    <a:srgbClr val="C00000"/>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应交增值税（本期累计发生额）</a:t>
              </a:r>
            </a:p>
          </p:txBody>
        </p:sp>
        <p:sp>
          <p:nvSpPr>
            <p:cNvPr id="10" name="文本框 9">
              <a:extLst>
                <a:ext uri="{FF2B5EF4-FFF2-40B4-BE49-F238E27FC236}">
                  <a16:creationId xmlns:a16="http://schemas.microsoft.com/office/drawing/2014/main" id="{FD10143C-CF57-BD94-AC3E-0D7E62DCB7B7}"/>
                </a:ext>
              </a:extLst>
            </p:cNvPr>
            <p:cNvSpPr txBox="1"/>
            <p:nvPr/>
          </p:nvSpPr>
          <p:spPr>
            <a:xfrm>
              <a:off x="2135" y="5224"/>
              <a:ext cx="5808" cy="576"/>
            </a:xfrm>
            <a:prstGeom prst="rect">
              <a:avLst/>
            </a:prstGeom>
            <a:solidFill>
              <a:schemeClr val="bg2"/>
            </a:solidFill>
            <a:ln>
              <a:no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600" b="1" i="0" u="none" strike="noStrike" kern="1200" cap="none" spc="0" normalizeH="0" baseline="0" noProof="0" dirty="0">
                  <a:ln>
                    <a:noFill/>
                  </a:ln>
                  <a:solidFill>
                    <a:srgbClr val="C00000"/>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从业人员平均人数（人）</a:t>
              </a:r>
            </a:p>
          </p:txBody>
        </p:sp>
        <p:sp>
          <p:nvSpPr>
            <p:cNvPr id="11" name="文本框 10">
              <a:extLst>
                <a:ext uri="{FF2B5EF4-FFF2-40B4-BE49-F238E27FC236}">
                  <a16:creationId xmlns:a16="http://schemas.microsoft.com/office/drawing/2014/main" id="{6EB5D01D-9198-DFA0-A3D7-C01B67D0076F}"/>
                </a:ext>
              </a:extLst>
            </p:cNvPr>
            <p:cNvSpPr txBox="1"/>
            <p:nvPr/>
          </p:nvSpPr>
          <p:spPr>
            <a:xfrm>
              <a:off x="2135" y="6053"/>
              <a:ext cx="5808" cy="576"/>
            </a:xfrm>
            <a:prstGeom prst="rect">
              <a:avLst/>
            </a:prstGeom>
            <a:solidFill>
              <a:schemeClr val="bg2"/>
            </a:solidFill>
            <a:ln>
              <a:no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600" b="1" i="0" u="none" strike="noStrike" kern="1200" cap="none" spc="0" normalizeH="0" baseline="0" noProof="0" dirty="0">
                  <a:ln>
                    <a:noFill/>
                  </a:ln>
                  <a:solidFill>
                    <a:srgbClr val="C00000"/>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从业人员期末人数（人）</a:t>
              </a:r>
            </a:p>
          </p:txBody>
        </p:sp>
        <p:sp>
          <p:nvSpPr>
            <p:cNvPr id="12" name="文本框 11">
              <a:extLst>
                <a:ext uri="{FF2B5EF4-FFF2-40B4-BE49-F238E27FC236}">
                  <a16:creationId xmlns:a16="http://schemas.microsoft.com/office/drawing/2014/main" id="{1E836E1C-4122-CD78-1AC7-60AE2A035DE0}"/>
                </a:ext>
              </a:extLst>
            </p:cNvPr>
            <p:cNvSpPr txBox="1"/>
            <p:nvPr/>
          </p:nvSpPr>
          <p:spPr>
            <a:xfrm>
              <a:off x="2135" y="6813"/>
              <a:ext cx="5808" cy="576"/>
            </a:xfrm>
            <a:prstGeom prst="rect">
              <a:avLst/>
            </a:prstGeom>
            <a:solidFill>
              <a:schemeClr val="bg2"/>
            </a:solidFill>
            <a:ln>
              <a:no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600" b="1" i="0" u="none" strike="noStrike" kern="1200" cap="none" spc="0" normalizeH="0" baseline="0" noProof="0" dirty="0">
                  <a:ln>
                    <a:noFill/>
                  </a:ln>
                  <a:solidFill>
                    <a:srgbClr val="C00000"/>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固定资产原价</a:t>
              </a:r>
            </a:p>
          </p:txBody>
        </p:sp>
        <p:sp>
          <p:nvSpPr>
            <p:cNvPr id="13" name="文本框 12">
              <a:extLst>
                <a:ext uri="{FF2B5EF4-FFF2-40B4-BE49-F238E27FC236}">
                  <a16:creationId xmlns:a16="http://schemas.microsoft.com/office/drawing/2014/main" id="{D5FD9AA3-24C1-55C0-5F80-A78F2C649CDC}"/>
                </a:ext>
              </a:extLst>
            </p:cNvPr>
            <p:cNvSpPr txBox="1"/>
            <p:nvPr/>
          </p:nvSpPr>
          <p:spPr>
            <a:xfrm>
              <a:off x="2135" y="7537"/>
              <a:ext cx="5808" cy="576"/>
            </a:xfrm>
            <a:prstGeom prst="rect">
              <a:avLst/>
            </a:prstGeom>
            <a:solidFill>
              <a:schemeClr val="bg2"/>
            </a:solidFill>
            <a:ln>
              <a:no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600" b="1" i="0" u="none" strike="noStrike" kern="1200" cap="none" spc="0" normalizeH="0" baseline="0" noProof="0" dirty="0">
                  <a:ln>
                    <a:noFill/>
                  </a:ln>
                  <a:solidFill>
                    <a:srgbClr val="C00000"/>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 其中：房屋和构筑物</a:t>
              </a:r>
            </a:p>
          </p:txBody>
        </p:sp>
        <p:sp>
          <p:nvSpPr>
            <p:cNvPr id="14" name="文本框 13">
              <a:extLst>
                <a:ext uri="{FF2B5EF4-FFF2-40B4-BE49-F238E27FC236}">
                  <a16:creationId xmlns:a16="http://schemas.microsoft.com/office/drawing/2014/main" id="{DA58473E-1B2D-D985-3A1C-2F6F39676C8B}"/>
                </a:ext>
              </a:extLst>
            </p:cNvPr>
            <p:cNvSpPr txBox="1"/>
            <p:nvPr/>
          </p:nvSpPr>
          <p:spPr>
            <a:xfrm>
              <a:off x="2135" y="8985"/>
              <a:ext cx="5808" cy="576"/>
            </a:xfrm>
            <a:prstGeom prst="rect">
              <a:avLst/>
            </a:prstGeom>
            <a:solidFill>
              <a:schemeClr val="bg2"/>
            </a:solidFill>
            <a:ln>
              <a:no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600" b="1" i="0" u="none" strike="noStrike" kern="1200" cap="none" spc="0" normalizeH="0" baseline="0" noProof="0" dirty="0">
                  <a:ln>
                    <a:noFill/>
                  </a:ln>
                  <a:solidFill>
                    <a:srgbClr val="C00000"/>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累计折旧</a:t>
              </a:r>
            </a:p>
          </p:txBody>
        </p:sp>
        <p:sp>
          <p:nvSpPr>
            <p:cNvPr id="15" name="文本框 14">
              <a:extLst>
                <a:ext uri="{FF2B5EF4-FFF2-40B4-BE49-F238E27FC236}">
                  <a16:creationId xmlns:a16="http://schemas.microsoft.com/office/drawing/2014/main" id="{08B37687-AA50-3DF9-3F6D-D7C210AE90D7}"/>
                </a:ext>
              </a:extLst>
            </p:cNvPr>
            <p:cNvSpPr txBox="1"/>
            <p:nvPr/>
          </p:nvSpPr>
          <p:spPr>
            <a:xfrm>
              <a:off x="2135" y="9850"/>
              <a:ext cx="5808" cy="576"/>
            </a:xfrm>
            <a:prstGeom prst="rect">
              <a:avLst/>
            </a:prstGeom>
            <a:solidFill>
              <a:schemeClr val="bg2"/>
            </a:solidFill>
            <a:ln>
              <a:no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600" b="1" i="0" u="none" strike="noStrike" kern="1200" cap="none" spc="0" normalizeH="0" baseline="0" noProof="0" dirty="0">
                  <a:ln>
                    <a:noFill/>
                  </a:ln>
                  <a:solidFill>
                    <a:srgbClr val="C00000"/>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本年折旧</a:t>
              </a:r>
            </a:p>
          </p:txBody>
        </p:sp>
        <p:sp>
          <p:nvSpPr>
            <p:cNvPr id="16" name="文本框 15">
              <a:extLst>
                <a:ext uri="{FF2B5EF4-FFF2-40B4-BE49-F238E27FC236}">
                  <a16:creationId xmlns:a16="http://schemas.microsoft.com/office/drawing/2014/main" id="{86F77D94-29C7-0886-CE1D-A89B6383CF8A}"/>
                </a:ext>
              </a:extLst>
            </p:cNvPr>
            <p:cNvSpPr txBox="1"/>
            <p:nvPr/>
          </p:nvSpPr>
          <p:spPr>
            <a:xfrm>
              <a:off x="2135" y="8261"/>
              <a:ext cx="5808" cy="576"/>
            </a:xfrm>
            <a:prstGeom prst="rect">
              <a:avLst/>
            </a:prstGeom>
            <a:solidFill>
              <a:schemeClr val="bg2"/>
            </a:solidFill>
            <a:ln>
              <a:no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600" b="1" i="0" u="none" strike="noStrike" kern="1200" cap="none" spc="0" normalizeH="0" baseline="0" noProof="0" dirty="0">
                  <a:ln>
                    <a:noFill/>
                  </a:ln>
                  <a:solidFill>
                    <a:srgbClr val="C00000"/>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机器设备</a:t>
              </a:r>
            </a:p>
          </p:txBody>
        </p:sp>
        <p:sp>
          <p:nvSpPr>
            <p:cNvPr id="17" name="文本框 16">
              <a:extLst>
                <a:ext uri="{FF2B5EF4-FFF2-40B4-BE49-F238E27FC236}">
                  <a16:creationId xmlns:a16="http://schemas.microsoft.com/office/drawing/2014/main" id="{8A7A2A9F-C590-20E5-1263-BD6EC049F287}"/>
                </a:ext>
              </a:extLst>
            </p:cNvPr>
            <p:cNvSpPr txBox="1"/>
            <p:nvPr/>
          </p:nvSpPr>
          <p:spPr>
            <a:xfrm>
              <a:off x="1067" y="2737"/>
              <a:ext cx="727" cy="7643"/>
            </a:xfrm>
            <a:prstGeom prst="rect">
              <a:avLst/>
            </a:prstGeom>
            <a:solidFill>
              <a:srgbClr val="E3CCCC"/>
            </a:solidFill>
          </p:spPr>
          <p:txBody>
            <a:bodyPr vert="eaVert" wrap="square" rtlCol="0">
              <a:spAutoFit/>
            </a:bodyPr>
            <a:lstStyle/>
            <a:p>
              <a:pPr algn="ctr"/>
              <a:r>
                <a:rPr lang="zh-CN" altLang="en-US" b="1" dirty="0">
                  <a:solidFill>
                    <a:srgbClr val="181717"/>
                  </a:solidFill>
                  <a:latin typeface="微软雅黑" panose="020B0503020204020204" pitchFamily="34" charset="-122"/>
                  <a:ea typeface="微软雅黑" panose="020B0503020204020204" pitchFamily="34" charset="-122"/>
                </a:rPr>
                <a:t>人工成本及其他资料</a:t>
              </a:r>
            </a:p>
          </p:txBody>
        </p:sp>
      </p:grpSp>
      <p:sp>
        <p:nvSpPr>
          <p:cNvPr id="31" name="圆角矩形 144">
            <a:extLst>
              <a:ext uri="{FF2B5EF4-FFF2-40B4-BE49-F238E27FC236}">
                <a16:creationId xmlns:a16="http://schemas.microsoft.com/office/drawing/2014/main" id="{CAF0ABB7-88D1-6192-C14C-579435836DBB}"/>
              </a:ext>
            </a:extLst>
          </p:cNvPr>
          <p:cNvSpPr/>
          <p:nvPr/>
        </p:nvSpPr>
        <p:spPr>
          <a:xfrm>
            <a:off x="48325" y="873611"/>
            <a:ext cx="12143673" cy="462915"/>
          </a:xfrm>
          <a:prstGeom prst="roundRect">
            <a:avLst/>
          </a:prstGeom>
          <a:solidFill>
            <a:srgbClr val="256B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sz="2400" b="1" dirty="0">
                <a:solidFill>
                  <a:schemeClr val="bg1"/>
                </a:solidFill>
                <a:latin typeface="微软雅黑" panose="020B0503020204020204" pitchFamily="34" charset="-122"/>
                <a:ea typeface="微软雅黑" panose="020B0503020204020204" pitchFamily="34" charset="-122"/>
                <a:cs typeface="宋体" pitchFamily="2" charset="-122"/>
              </a:rPr>
              <a:t>金融业财务状况表怎么填</a:t>
            </a:r>
          </a:p>
        </p:txBody>
      </p:sp>
      <p:sp>
        <p:nvSpPr>
          <p:cNvPr id="32" name="圆角矩形 144">
            <a:extLst>
              <a:ext uri="{FF2B5EF4-FFF2-40B4-BE49-F238E27FC236}">
                <a16:creationId xmlns:a16="http://schemas.microsoft.com/office/drawing/2014/main" id="{AD695BD5-00AA-1FEA-0F06-889AD4113D0D}"/>
              </a:ext>
            </a:extLst>
          </p:cNvPr>
          <p:cNvSpPr/>
          <p:nvPr/>
        </p:nvSpPr>
        <p:spPr>
          <a:xfrm>
            <a:off x="771524" y="119063"/>
            <a:ext cx="11420475" cy="462915"/>
          </a:xfrm>
          <a:prstGeom prst="roundRect">
            <a:avLst/>
          </a:prstGeom>
          <a:solidFill>
            <a:srgbClr val="256B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en-US" altLang="zh-CN" sz="2400" b="1" dirty="0">
                <a:solidFill>
                  <a:schemeClr val="bg1"/>
                </a:solidFill>
                <a:latin typeface="微软雅黑" panose="020B0503020204020204" pitchFamily="34" charset="-122"/>
                <a:ea typeface="微软雅黑" panose="020B0503020204020204" pitchFamily="34" charset="-122"/>
                <a:cs typeface="宋体" pitchFamily="2" charset="-122"/>
              </a:rPr>
              <a:t>2023</a:t>
            </a:r>
            <a:r>
              <a:rPr lang="zh-CN" altLang="en-US" sz="2400" b="1" dirty="0">
                <a:solidFill>
                  <a:schemeClr val="bg1"/>
                </a:solidFill>
                <a:latin typeface="微软雅黑" panose="020B0503020204020204" pitchFamily="34" charset="-122"/>
                <a:ea typeface="微软雅黑" panose="020B0503020204020204" pitchFamily="34" charset="-122"/>
                <a:cs typeface="宋体" pitchFamily="2" charset="-122"/>
              </a:rPr>
              <a:t>年</a:t>
            </a:r>
            <a:r>
              <a:rPr lang="en-US" altLang="zh-CN" sz="2400" b="1" dirty="0">
                <a:solidFill>
                  <a:schemeClr val="bg1"/>
                </a:solidFill>
                <a:latin typeface="微软雅黑" panose="020B0503020204020204" pitchFamily="34" charset="-122"/>
                <a:ea typeface="微软雅黑" panose="020B0503020204020204" pitchFamily="34" charset="-122"/>
                <a:cs typeface="宋体" pitchFamily="2" charset="-122"/>
              </a:rPr>
              <a:t>12</a:t>
            </a:r>
            <a:r>
              <a:rPr lang="zh-CN" altLang="en-US" sz="2400" b="1" dirty="0">
                <a:solidFill>
                  <a:schemeClr val="bg1"/>
                </a:solidFill>
                <a:latin typeface="微软雅黑" panose="020B0503020204020204" pitchFamily="34" charset="-122"/>
                <a:ea typeface="微软雅黑" panose="020B0503020204020204" pitchFamily="34" charset="-122"/>
                <a:cs typeface="宋体" pitchFamily="2" charset="-122"/>
              </a:rPr>
              <a:t>月定报财务状况</a:t>
            </a:r>
          </a:p>
        </p:txBody>
      </p:sp>
      <p:sp>
        <p:nvSpPr>
          <p:cNvPr id="2" name="左大括号 1">
            <a:extLst>
              <a:ext uri="{FF2B5EF4-FFF2-40B4-BE49-F238E27FC236}">
                <a16:creationId xmlns:a16="http://schemas.microsoft.com/office/drawing/2014/main" id="{117B902F-94C0-FAE1-4F11-6C92B3C0292C}"/>
              </a:ext>
            </a:extLst>
          </p:cNvPr>
          <p:cNvSpPr/>
          <p:nvPr/>
        </p:nvSpPr>
        <p:spPr>
          <a:xfrm>
            <a:off x="5015880" y="1535657"/>
            <a:ext cx="432048" cy="4477006"/>
          </a:xfrm>
          <a:prstGeom prst="leftBrace">
            <a:avLst/>
          </a:prstGeom>
          <a:ln w="3810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9" name="文本框 18">
            <a:extLst>
              <a:ext uri="{FF2B5EF4-FFF2-40B4-BE49-F238E27FC236}">
                <a16:creationId xmlns:a16="http://schemas.microsoft.com/office/drawing/2014/main" id="{91BF321E-2ECF-D163-BF4A-03B4B593231C}"/>
              </a:ext>
            </a:extLst>
          </p:cNvPr>
          <p:cNvSpPr txBox="1"/>
          <p:nvPr/>
        </p:nvSpPr>
        <p:spPr>
          <a:xfrm>
            <a:off x="347662" y="3429000"/>
            <a:ext cx="4428747" cy="707886"/>
          </a:xfrm>
          <a:prstGeom prst="rect">
            <a:avLst/>
          </a:prstGeom>
          <a:solidFill>
            <a:srgbClr val="E3CCCC"/>
          </a:solidFill>
          <a:ln>
            <a:noFill/>
          </a:ln>
        </p:spPr>
        <p:txBody>
          <a:bodyPr wrap="square" rtlCol="0">
            <a:spAutoFit/>
          </a:bodyPr>
          <a:lstStyle/>
          <a:p>
            <a:pPr marR="0" lvl="0" algn="l" defTabSz="914400" rtl="0" eaLnBrk="1" fontAlgn="auto" latinLnBrk="0" hangingPunct="1">
              <a:lnSpc>
                <a:spcPct val="100000"/>
              </a:lnSpc>
              <a:spcBef>
                <a:spcPts val="0"/>
              </a:spcBef>
              <a:spcAft>
                <a:spcPts val="0"/>
              </a:spcAft>
              <a:buClrTx/>
              <a:buSzTx/>
              <a:defRPr/>
            </a:pPr>
            <a:r>
              <a:rPr lang="zh-CN" altLang="en-US" sz="2000" b="1" dirty="0">
                <a:solidFill>
                  <a:srgbClr val="181717"/>
                </a:solidFill>
              </a:rPr>
              <a:t>该部分是统计上的指标，重点部分，容易出错。</a:t>
            </a:r>
            <a:endParaRPr lang="en-US" altLang="zh-CN" sz="2000" b="1" dirty="0">
              <a:solidFill>
                <a:srgbClr val="181717"/>
              </a:solidFill>
            </a:endParaRPr>
          </a:p>
        </p:txBody>
      </p:sp>
    </p:spTree>
    <p:extLst>
      <p:ext uri="{BB962C8B-B14F-4D97-AF65-F5344CB8AC3E}">
        <p14:creationId xmlns:p14="http://schemas.microsoft.com/office/powerpoint/2010/main" val="1704551823"/>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圆角矩形 144"/>
          <p:cNvSpPr/>
          <p:nvPr/>
        </p:nvSpPr>
        <p:spPr>
          <a:xfrm>
            <a:off x="695325" y="1700530"/>
            <a:ext cx="10085705" cy="462915"/>
          </a:xfrm>
          <a:prstGeom prst="roundRect">
            <a:avLst/>
          </a:prstGeom>
          <a:solidFill>
            <a:srgbClr val="256B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solidFill>
                  <a:schemeClr val="bg1"/>
                </a:solidFill>
                <a:latin typeface="微软雅黑" panose="020B0503020204020204" pitchFamily="34" charset="-122"/>
                <a:ea typeface="微软雅黑" panose="020B0503020204020204" pitchFamily="34" charset="-122"/>
                <a:cs typeface="宋体" panose="02010600030101010101" pitchFamily="2" charset="-122"/>
              </a:rPr>
              <a:t>（一）金融业定报财务表调查表式</a:t>
            </a:r>
          </a:p>
        </p:txBody>
      </p:sp>
      <p:sp>
        <p:nvSpPr>
          <p:cNvPr id="7" name="文本框 6"/>
          <p:cNvSpPr txBox="1"/>
          <p:nvPr/>
        </p:nvSpPr>
        <p:spPr>
          <a:xfrm>
            <a:off x="263221" y="2780633"/>
            <a:ext cx="10809274" cy="1886585"/>
          </a:xfrm>
          <a:prstGeom prst="rect">
            <a:avLst/>
          </a:prstGeom>
          <a:noFill/>
        </p:spPr>
        <p:txBody>
          <a:bodyPr wrap="square">
            <a:spAutoFit/>
          </a:bodyPr>
          <a:lstStyle/>
          <a:p>
            <a:pPr indent="666750">
              <a:lnSpc>
                <a:spcPts val="3500"/>
              </a:lnSpc>
            </a:pPr>
            <a:r>
              <a:rPr lang="en-US" altLang="zh-CN" sz="2400" b="1" kern="100" dirty="0">
                <a:solidFill>
                  <a:srgbClr val="181717"/>
                </a:solidFill>
                <a:effectLst/>
                <a:latin typeface="微软雅黑" panose="020B0503020204020204" pitchFamily="34" charset="-122"/>
                <a:ea typeface="微软雅黑" panose="020B0503020204020204" pitchFamily="34" charset="-122"/>
              </a:rPr>
              <a:t>1.</a:t>
            </a:r>
            <a:r>
              <a:rPr lang="zh-CN" altLang="zh-CN" sz="2400" b="1" kern="100" dirty="0">
                <a:solidFill>
                  <a:srgbClr val="181717"/>
                </a:solidFill>
                <a:effectLst/>
                <a:latin typeface="微软雅黑" panose="020B0503020204020204" pitchFamily="34" charset="-122"/>
                <a:ea typeface="微软雅黑" panose="020B0503020204020204" pitchFamily="34" charset="-122"/>
              </a:rPr>
              <a:t>财务状况（执行金融业会计制度单位填报）（</a:t>
            </a:r>
            <a:r>
              <a:rPr lang="en-US" altLang="zh-CN" sz="2400" b="1" kern="100" dirty="0">
                <a:solidFill>
                  <a:srgbClr val="181717"/>
                </a:solidFill>
                <a:effectLst/>
                <a:latin typeface="微软雅黑" panose="020B0503020204020204" pitchFamily="34" charset="-122"/>
                <a:ea typeface="微软雅黑" panose="020B0503020204020204" pitchFamily="34" charset="-122"/>
              </a:rPr>
              <a:t>BJJ203-1</a:t>
            </a:r>
            <a:r>
              <a:rPr lang="zh-CN" altLang="zh-CN" sz="2400" b="1" kern="100" dirty="0">
                <a:solidFill>
                  <a:srgbClr val="181717"/>
                </a:solidFill>
                <a:effectLst/>
                <a:latin typeface="微软雅黑" panose="020B0503020204020204" pitchFamily="34" charset="-122"/>
                <a:ea typeface="微软雅黑" panose="020B0503020204020204" pitchFamily="34" charset="-122"/>
              </a:rPr>
              <a:t>表）</a:t>
            </a:r>
          </a:p>
          <a:p>
            <a:pPr indent="666750">
              <a:lnSpc>
                <a:spcPts val="3500"/>
              </a:lnSpc>
            </a:pPr>
            <a:r>
              <a:rPr lang="en-US" altLang="zh-CN" sz="2400" b="1" kern="100" dirty="0">
                <a:solidFill>
                  <a:srgbClr val="181717"/>
                </a:solidFill>
                <a:effectLst/>
                <a:latin typeface="微软雅黑" panose="020B0503020204020204" pitchFamily="34" charset="-122"/>
                <a:ea typeface="微软雅黑" panose="020B0503020204020204" pitchFamily="34" charset="-122"/>
              </a:rPr>
              <a:t>2.</a:t>
            </a:r>
            <a:r>
              <a:rPr lang="zh-CN" altLang="zh-CN" sz="2400" b="1" kern="100" dirty="0">
                <a:solidFill>
                  <a:srgbClr val="181717"/>
                </a:solidFill>
                <a:effectLst/>
                <a:latin typeface="微软雅黑" panose="020B0503020204020204" pitchFamily="34" charset="-122"/>
                <a:ea typeface="微软雅黑" panose="020B0503020204020204" pitchFamily="34" charset="-122"/>
              </a:rPr>
              <a:t>财务状况（执行保险业会计制度单位填报）（</a:t>
            </a:r>
            <a:r>
              <a:rPr lang="en-US" altLang="zh-CN" sz="2400" b="1" kern="100" dirty="0">
                <a:solidFill>
                  <a:srgbClr val="181717"/>
                </a:solidFill>
                <a:effectLst/>
                <a:latin typeface="微软雅黑" panose="020B0503020204020204" pitchFamily="34" charset="-122"/>
                <a:ea typeface="微软雅黑" panose="020B0503020204020204" pitchFamily="34" charset="-122"/>
              </a:rPr>
              <a:t>BJJ203-2</a:t>
            </a:r>
            <a:r>
              <a:rPr lang="zh-CN" altLang="zh-CN" sz="2400" b="1" kern="100" dirty="0">
                <a:solidFill>
                  <a:srgbClr val="181717"/>
                </a:solidFill>
                <a:effectLst/>
                <a:latin typeface="微软雅黑" panose="020B0503020204020204" pitchFamily="34" charset="-122"/>
                <a:ea typeface="微软雅黑" panose="020B0503020204020204" pitchFamily="34" charset="-122"/>
              </a:rPr>
              <a:t>表）</a:t>
            </a:r>
          </a:p>
          <a:p>
            <a:pPr indent="666750">
              <a:lnSpc>
                <a:spcPts val="3500"/>
              </a:lnSpc>
            </a:pPr>
            <a:r>
              <a:rPr lang="en-US" altLang="zh-CN" sz="2400" b="1" kern="100" dirty="0">
                <a:solidFill>
                  <a:srgbClr val="181717"/>
                </a:solidFill>
                <a:effectLst/>
                <a:latin typeface="微软雅黑" panose="020B0503020204020204" pitchFamily="34" charset="-122"/>
                <a:ea typeface="微软雅黑" panose="020B0503020204020204" pitchFamily="34" charset="-122"/>
              </a:rPr>
              <a:t>3.</a:t>
            </a:r>
            <a:r>
              <a:rPr lang="zh-CN" altLang="zh-CN" sz="2400" b="1" kern="100" dirty="0">
                <a:solidFill>
                  <a:srgbClr val="181717"/>
                </a:solidFill>
                <a:effectLst/>
                <a:latin typeface="微软雅黑" panose="020B0503020204020204" pitchFamily="34" charset="-122"/>
                <a:ea typeface="微软雅黑" panose="020B0503020204020204" pitchFamily="34" charset="-122"/>
              </a:rPr>
              <a:t>财务状况（执行企业会计制度单位填报）（</a:t>
            </a:r>
            <a:r>
              <a:rPr lang="en-US" altLang="zh-CN" sz="2400" b="1" kern="100" dirty="0">
                <a:solidFill>
                  <a:srgbClr val="181717"/>
                </a:solidFill>
                <a:effectLst/>
                <a:latin typeface="微软雅黑" panose="020B0503020204020204" pitchFamily="34" charset="-122"/>
                <a:ea typeface="微软雅黑" panose="020B0503020204020204" pitchFamily="34" charset="-122"/>
              </a:rPr>
              <a:t>BJJ203-3</a:t>
            </a:r>
            <a:r>
              <a:rPr lang="zh-CN" altLang="zh-CN" sz="2400" b="1" kern="100" dirty="0">
                <a:solidFill>
                  <a:srgbClr val="181717"/>
                </a:solidFill>
                <a:effectLst/>
                <a:latin typeface="微软雅黑" panose="020B0503020204020204" pitchFamily="34" charset="-122"/>
                <a:ea typeface="微软雅黑" panose="020B0503020204020204" pitchFamily="34" charset="-122"/>
              </a:rPr>
              <a:t>表）</a:t>
            </a:r>
          </a:p>
          <a:p>
            <a:pPr>
              <a:lnSpc>
                <a:spcPts val="3500"/>
              </a:lnSpc>
            </a:pPr>
            <a:r>
              <a:rPr lang="en-US" altLang="zh-CN" sz="2400" b="1" kern="100" dirty="0">
                <a:solidFill>
                  <a:srgbClr val="181717"/>
                </a:solidFill>
                <a:effectLst/>
                <a:latin typeface="微软雅黑" panose="020B0503020204020204" pitchFamily="34" charset="-122"/>
                <a:ea typeface="微软雅黑" panose="020B0503020204020204" pitchFamily="34" charset="-122"/>
                <a:cs typeface="Times New Roman" panose="02020603050405020304" pitchFamily="18" charset="0"/>
              </a:rPr>
              <a:t>       4.</a:t>
            </a:r>
            <a:r>
              <a:rPr lang="zh-CN" altLang="zh-CN" sz="2400" b="1" kern="100" dirty="0">
                <a:solidFill>
                  <a:srgbClr val="181717"/>
                </a:solidFill>
                <a:effectLst/>
                <a:latin typeface="微软雅黑" panose="020B0503020204020204" pitchFamily="34" charset="-122"/>
                <a:ea typeface="微软雅黑" panose="020B0503020204020204" pitchFamily="34" charset="-122"/>
                <a:cs typeface="Times New Roman" panose="02020603050405020304" pitchFamily="18" charset="0"/>
              </a:rPr>
              <a:t>财务状况（行政事业单位填报）（</a:t>
            </a:r>
            <a:r>
              <a:rPr lang="en-US" altLang="zh-CN" sz="2400" b="1" kern="100" dirty="0">
                <a:solidFill>
                  <a:srgbClr val="181717"/>
                </a:solidFill>
                <a:effectLst/>
                <a:latin typeface="微软雅黑" panose="020B0503020204020204" pitchFamily="34" charset="-122"/>
                <a:ea typeface="微软雅黑" panose="020B0503020204020204" pitchFamily="34" charset="-122"/>
                <a:cs typeface="Times New Roman" panose="02020603050405020304" pitchFamily="18" charset="0"/>
              </a:rPr>
              <a:t>BJJ203-4</a:t>
            </a:r>
            <a:r>
              <a:rPr lang="zh-CN" altLang="zh-CN" sz="2400" b="1" kern="100" dirty="0">
                <a:solidFill>
                  <a:srgbClr val="181717"/>
                </a:solidFill>
                <a:effectLst/>
                <a:latin typeface="微软雅黑" panose="020B0503020204020204" pitchFamily="34" charset="-122"/>
                <a:ea typeface="微软雅黑" panose="020B0503020204020204" pitchFamily="34" charset="-122"/>
                <a:cs typeface="Times New Roman" panose="02020603050405020304" pitchFamily="18" charset="0"/>
              </a:rPr>
              <a:t>表）</a:t>
            </a:r>
          </a:p>
        </p:txBody>
      </p:sp>
    </p:spTree>
    <p:custDataLst>
      <p:tags r:id="rId1"/>
    </p:custData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圆角矩形 144"/>
          <p:cNvSpPr/>
          <p:nvPr/>
        </p:nvSpPr>
        <p:spPr>
          <a:xfrm>
            <a:off x="612775" y="965835"/>
            <a:ext cx="10943446" cy="462915"/>
          </a:xfrm>
          <a:prstGeom prst="roundRect">
            <a:avLst/>
          </a:prstGeom>
          <a:solidFill>
            <a:srgbClr val="256B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sz="2400" b="1" dirty="0">
                <a:solidFill>
                  <a:schemeClr val="bg1"/>
                </a:solidFill>
                <a:latin typeface="微软雅黑" panose="020B0503020204020204" pitchFamily="34" charset="-122"/>
                <a:ea typeface="微软雅黑" panose="020B0503020204020204" pitchFamily="34" charset="-122"/>
                <a:cs typeface="宋体" panose="02010600030101010101" pitchFamily="2" charset="-122"/>
              </a:rPr>
              <a:t>（二）金融业报表统计范围</a:t>
            </a:r>
          </a:p>
        </p:txBody>
      </p:sp>
      <p:sp>
        <p:nvSpPr>
          <p:cNvPr id="2" name="文本框 1"/>
          <p:cNvSpPr txBox="1"/>
          <p:nvPr/>
        </p:nvSpPr>
        <p:spPr>
          <a:xfrm>
            <a:off x="624277" y="1428750"/>
            <a:ext cx="10943446" cy="2030095"/>
          </a:xfrm>
          <a:prstGeom prst="rect">
            <a:avLst/>
          </a:prstGeom>
          <a:solidFill>
            <a:schemeClr val="bg2"/>
          </a:solidFill>
          <a:ln>
            <a:noFill/>
          </a:ln>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defRPr/>
            </a:pPr>
            <a:r>
              <a:rPr kumimoji="0" lang="zh-CN" altLang="en-US" b="1" i="0" u="none" strike="noStrike" kern="1200" cap="none" spc="0" normalizeH="0" baseline="0" noProof="0" dirty="0">
                <a:ln>
                  <a:noFill/>
                </a:ln>
                <a:solidFill>
                  <a:srgbClr val="181717"/>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本报表制度的统计范围为辖区内规模以上金融业法人单位、视同法人单位、产业活动单位及从事互联网金融业务的其他法人单位。具体包括：</a:t>
            </a:r>
            <a:endParaRPr kumimoji="0" lang="en-US" altLang="zh-CN" b="1" i="0" u="none" strike="noStrike" kern="1200" cap="none" spc="0" normalizeH="0" baseline="0" noProof="0" dirty="0">
              <a:ln>
                <a:noFill/>
              </a:ln>
              <a:solidFill>
                <a:srgbClr val="181717"/>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a:p>
            <a:pPr marL="0" marR="0" lvl="0" indent="0" algn="just" defTabSz="914400" rtl="0" eaLnBrk="1" fontAlgn="auto" latinLnBrk="0" hangingPunct="1">
              <a:lnSpc>
                <a:spcPct val="100000"/>
              </a:lnSpc>
              <a:spcBef>
                <a:spcPts val="0"/>
              </a:spcBef>
              <a:spcAft>
                <a:spcPts val="0"/>
              </a:spcAft>
              <a:buClrTx/>
              <a:buSzTx/>
              <a:buFontTx/>
              <a:buNone/>
              <a:defRPr/>
            </a:pPr>
            <a:r>
              <a:rPr kumimoji="0" lang="en-US" altLang="zh-CN" b="1" i="0" u="none" strike="noStrike" kern="1200" cap="none" spc="0" normalizeH="0" baseline="0" noProof="0" dirty="0">
                <a:ln>
                  <a:noFill/>
                </a:ln>
                <a:solidFill>
                  <a:srgbClr val="181717"/>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1.</a:t>
            </a:r>
            <a:r>
              <a:rPr kumimoji="0" lang="zh-CN" altLang="en-US" b="1" i="0" u="none" strike="noStrike" kern="1200" cap="none" spc="0" normalizeH="0" baseline="0" noProof="0" dirty="0">
                <a:ln>
                  <a:noFill/>
                </a:ln>
                <a:solidFill>
                  <a:srgbClr val="181717"/>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全部金融监管法人单位。即属于人民银行、金融监管总局、证监会及其下属分支机构监管范围的金融业法人单位、视同法人单位及产业活动单位，以及属于市金融监管局审批、备案范围的金融业法人单位。。</a:t>
            </a:r>
          </a:p>
          <a:p>
            <a:pPr marL="0" marR="0" lvl="0" indent="0" algn="just" defTabSz="914400" rtl="0" eaLnBrk="1" fontAlgn="auto" latinLnBrk="0" hangingPunct="1">
              <a:lnSpc>
                <a:spcPct val="100000"/>
              </a:lnSpc>
              <a:spcBef>
                <a:spcPts val="0"/>
              </a:spcBef>
              <a:spcAft>
                <a:spcPts val="0"/>
              </a:spcAft>
              <a:buClrTx/>
              <a:buSzTx/>
              <a:buFontTx/>
              <a:buNone/>
              <a:defRPr/>
            </a:pPr>
            <a:r>
              <a:rPr kumimoji="0" lang="en-US" altLang="zh-CN" b="1" i="0" u="none" strike="noStrike" kern="1200" cap="none" spc="0" normalizeH="0" baseline="0" noProof="0" dirty="0">
                <a:ln>
                  <a:noFill/>
                </a:ln>
                <a:solidFill>
                  <a:srgbClr val="181717"/>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2.</a:t>
            </a:r>
            <a:r>
              <a:rPr kumimoji="0" lang="zh-CN" altLang="en-US" b="1" i="0" u="none" strike="noStrike" kern="1200" cap="none" spc="0" normalizeH="0" baseline="0" noProof="0" dirty="0">
                <a:ln>
                  <a:noFill/>
                </a:ln>
                <a:solidFill>
                  <a:srgbClr val="181717"/>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年营业收入（或收入合计）</a:t>
            </a:r>
            <a:r>
              <a:rPr kumimoji="0" lang="en-US" altLang="zh-CN" b="1" i="0" u="none" strike="noStrike" kern="1200" cap="none" spc="0" normalizeH="0" baseline="0" noProof="0" dirty="0">
                <a:ln>
                  <a:noFill/>
                </a:ln>
                <a:solidFill>
                  <a:srgbClr val="181717"/>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2000</a:t>
            </a:r>
            <a:r>
              <a:rPr kumimoji="0" lang="zh-CN" altLang="en-US" b="1" i="0" u="none" strike="noStrike" kern="1200" cap="none" spc="0" normalizeH="0" baseline="0" noProof="0" dirty="0">
                <a:ln>
                  <a:noFill/>
                </a:ln>
                <a:solidFill>
                  <a:srgbClr val="181717"/>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万元及以上或资产总计</a:t>
            </a:r>
            <a:r>
              <a:rPr kumimoji="0" lang="en-US" altLang="zh-CN" b="1" i="0" u="none" strike="noStrike" kern="1200" cap="none" spc="0" normalizeH="0" baseline="0" noProof="0" dirty="0">
                <a:ln>
                  <a:noFill/>
                </a:ln>
                <a:solidFill>
                  <a:srgbClr val="181717"/>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5</a:t>
            </a:r>
            <a:r>
              <a:rPr kumimoji="0" lang="zh-CN" altLang="en-US" b="1" i="0" u="none" strike="noStrike" kern="1200" cap="none" spc="0" normalizeH="0" baseline="0" noProof="0" dirty="0">
                <a:ln>
                  <a:noFill/>
                </a:ln>
                <a:solidFill>
                  <a:srgbClr val="181717"/>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亿元及以上的非金融监管的金融业法人单位。</a:t>
            </a:r>
          </a:p>
          <a:p>
            <a:pPr marL="0" marR="0" lvl="0" indent="0" algn="just" defTabSz="914400" rtl="0" eaLnBrk="1" fontAlgn="auto" latinLnBrk="0" hangingPunct="1">
              <a:lnSpc>
                <a:spcPct val="100000"/>
              </a:lnSpc>
              <a:spcBef>
                <a:spcPts val="0"/>
              </a:spcBef>
              <a:spcAft>
                <a:spcPts val="0"/>
              </a:spcAft>
              <a:buClrTx/>
              <a:buSzTx/>
              <a:buFontTx/>
              <a:buNone/>
              <a:defRPr/>
            </a:pPr>
            <a:r>
              <a:rPr kumimoji="0" lang="en-US" altLang="zh-CN" b="1" i="0" u="none" strike="noStrike" kern="1200" cap="none" spc="0" normalizeH="0" baseline="0" noProof="0" dirty="0">
                <a:ln>
                  <a:noFill/>
                </a:ln>
                <a:solidFill>
                  <a:srgbClr val="181717"/>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3.</a:t>
            </a:r>
            <a:r>
              <a:rPr kumimoji="0" lang="zh-CN" altLang="en-US" b="1" i="0" u="none" strike="noStrike" kern="1200" cap="none" spc="0" normalizeH="0" baseline="0" noProof="0" dirty="0">
                <a:ln>
                  <a:noFill/>
                </a:ln>
                <a:solidFill>
                  <a:srgbClr val="181717"/>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从事互联网金融业务的其他法人单位。</a:t>
            </a:r>
          </a:p>
          <a:p>
            <a:pPr marL="0" marR="0" lvl="0" indent="0" algn="just" defTabSz="914400" rtl="0" eaLnBrk="1" fontAlgn="auto" latinLnBrk="0" hangingPunct="1">
              <a:lnSpc>
                <a:spcPct val="100000"/>
              </a:lnSpc>
              <a:spcBef>
                <a:spcPts val="0"/>
              </a:spcBef>
              <a:spcAft>
                <a:spcPts val="0"/>
              </a:spcAft>
              <a:buClrTx/>
              <a:buSzTx/>
              <a:buFontTx/>
              <a:buNone/>
              <a:defRPr/>
            </a:pPr>
            <a:r>
              <a:rPr kumimoji="0" lang="zh-CN" altLang="en-US" b="1" i="0" u="none" strike="noStrike" kern="1200" cap="none" spc="0" normalizeH="0" baseline="0" noProof="0" dirty="0">
                <a:ln>
                  <a:noFill/>
                </a:ln>
                <a:solidFill>
                  <a:srgbClr val="181717"/>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各表具体统计范围详见制度“三、报表目录”。</a:t>
            </a:r>
          </a:p>
        </p:txBody>
      </p:sp>
      <p:sp>
        <p:nvSpPr>
          <p:cNvPr id="6" name="圆角矩形 144"/>
          <p:cNvSpPr/>
          <p:nvPr/>
        </p:nvSpPr>
        <p:spPr>
          <a:xfrm>
            <a:off x="612775" y="3789363"/>
            <a:ext cx="10943446" cy="462915"/>
          </a:xfrm>
          <a:prstGeom prst="roundRect">
            <a:avLst/>
          </a:prstGeom>
          <a:solidFill>
            <a:srgbClr val="256B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sz="2400" b="1" dirty="0">
                <a:solidFill>
                  <a:schemeClr val="bg1"/>
                </a:solidFill>
                <a:latin typeface="微软雅黑" panose="020B0503020204020204" pitchFamily="34" charset="-122"/>
                <a:ea typeface="微软雅黑" panose="020B0503020204020204" pitchFamily="34" charset="-122"/>
                <a:cs typeface="宋体" panose="02010600030101010101" pitchFamily="2" charset="-122"/>
              </a:rPr>
              <a:t>（三）金融业报表单位填报数据口径范围</a:t>
            </a:r>
          </a:p>
        </p:txBody>
      </p:sp>
      <p:sp>
        <p:nvSpPr>
          <p:cNvPr id="8" name="文本框 7"/>
          <p:cNvSpPr txBox="1"/>
          <p:nvPr/>
        </p:nvSpPr>
        <p:spPr>
          <a:xfrm>
            <a:off x="624277" y="4252278"/>
            <a:ext cx="10943446" cy="2031325"/>
          </a:xfrm>
          <a:prstGeom prst="rect">
            <a:avLst/>
          </a:prstGeom>
          <a:solidFill>
            <a:schemeClr val="bg2"/>
          </a:solidFill>
          <a:ln>
            <a:noFill/>
          </a:ln>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defRPr/>
            </a:pPr>
            <a:r>
              <a:rPr lang="zh-CN" altLang="en-US" sz="1800" dirty="0">
                <a:ln>
                  <a:solidFill>
                    <a:schemeClr val="bg1"/>
                  </a:solidFill>
                </a:ln>
                <a:solidFill>
                  <a:srgbClr val="C00000"/>
                </a:solidFill>
                <a:latin typeface="Arial" panose="020B0604020202020204" pitchFamily="34" charset="0"/>
                <a:ea typeface="微软雅黑" panose="020B0503020204020204" pitchFamily="34" charset="-122"/>
                <a:sym typeface="Wingdings" panose="05000000000000000000" charset="0"/>
              </a:rPr>
              <a:t></a:t>
            </a:r>
            <a:r>
              <a:rPr kumimoji="0" lang="zh-CN" altLang="en-US" b="1" i="0" u="none" strike="noStrike" kern="1200" cap="none" spc="0" normalizeH="0" baseline="0" noProof="0" dirty="0">
                <a:ln>
                  <a:noFill/>
                </a:ln>
                <a:solidFill>
                  <a:srgbClr val="C00000"/>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证券公司（有下属营业部）、四大资产管理公司除填报法人全口径财务数据外，还需要填报法人本级财务数据（分别以法人代码登陆和法人本级产业活动机构代码登陆）。 </a:t>
            </a:r>
          </a:p>
          <a:p>
            <a:pPr marL="0" marR="0" lvl="0" indent="0" algn="just" defTabSz="914400" rtl="0" eaLnBrk="1" fontAlgn="auto" latinLnBrk="0" hangingPunct="1">
              <a:lnSpc>
                <a:spcPct val="100000"/>
              </a:lnSpc>
              <a:spcBef>
                <a:spcPts val="0"/>
              </a:spcBef>
              <a:spcAft>
                <a:spcPts val="0"/>
              </a:spcAft>
              <a:buClrTx/>
              <a:buSzTx/>
              <a:buFontTx/>
              <a:buNone/>
              <a:defRPr/>
            </a:pPr>
            <a:r>
              <a:rPr kumimoji="0" lang="zh-CN" altLang="en-US" b="1" i="0" u="none" strike="noStrike" kern="1200" cap="none" spc="0" normalizeH="0" baseline="0" noProof="0" dirty="0">
                <a:ln>
                  <a:noFill/>
                </a:ln>
                <a:solidFill>
                  <a:srgbClr val="181717"/>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例：**证券**公司（</a:t>
            </a:r>
            <a:r>
              <a:rPr kumimoji="0" lang="en-US" altLang="zh-CN" b="1" i="0" u="none" strike="noStrike" kern="1200" cap="none" spc="0" normalizeH="0" baseline="0" noProof="0" dirty="0">
                <a:ln>
                  <a:noFill/>
                </a:ln>
                <a:solidFill>
                  <a:srgbClr val="181717"/>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123456789</a:t>
            </a:r>
            <a:r>
              <a:rPr kumimoji="0" lang="zh-CN" altLang="en-US" b="1" i="0" u="none" strike="noStrike" kern="1200" cap="none" spc="0" normalizeH="0" baseline="0" noProof="0" dirty="0">
                <a:ln>
                  <a:noFill/>
                </a:ln>
                <a:solidFill>
                  <a:srgbClr val="181717"/>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），**证券**公司（本部）（</a:t>
            </a:r>
            <a:r>
              <a:rPr kumimoji="0" lang="en-US" altLang="zh-CN" b="1" i="0" u="none" strike="noStrike" kern="1200" cap="none" spc="0" normalizeH="0" baseline="0" noProof="0" dirty="0">
                <a:ln>
                  <a:noFill/>
                </a:ln>
                <a:solidFill>
                  <a:srgbClr val="181717"/>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12345678B</a:t>
            </a:r>
            <a:r>
              <a:rPr kumimoji="0" lang="zh-CN" altLang="en-US" b="1" i="0" u="none" strike="noStrike" kern="1200" cap="none" spc="0" normalizeH="0" baseline="0" noProof="0" dirty="0">
                <a:ln>
                  <a:noFill/>
                </a:ln>
                <a:solidFill>
                  <a:srgbClr val="181717"/>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a:t>
            </a:r>
            <a:endParaRPr kumimoji="0" lang="en-US" altLang="zh-CN" b="1" i="0" u="none" strike="noStrike" kern="1200" cap="none" spc="0" normalizeH="0" baseline="0" noProof="0" dirty="0">
              <a:ln>
                <a:noFill/>
              </a:ln>
              <a:solidFill>
                <a:srgbClr val="181717"/>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a:p>
            <a:pPr marL="0" marR="0" lvl="0" indent="0" algn="just" defTabSz="914400" rtl="0" eaLnBrk="1" fontAlgn="auto" latinLnBrk="0" hangingPunct="1">
              <a:lnSpc>
                <a:spcPct val="100000"/>
              </a:lnSpc>
              <a:spcBef>
                <a:spcPts val="0"/>
              </a:spcBef>
              <a:spcAft>
                <a:spcPts val="0"/>
              </a:spcAft>
              <a:buClrTx/>
              <a:buSzTx/>
              <a:buFontTx/>
              <a:buNone/>
              <a:defRPr/>
            </a:pPr>
            <a:r>
              <a:rPr lang="zh-CN" altLang="en-US" sz="1800" dirty="0">
                <a:ln>
                  <a:solidFill>
                    <a:schemeClr val="bg1"/>
                  </a:solidFill>
                </a:ln>
                <a:solidFill>
                  <a:srgbClr val="C00000"/>
                </a:solidFill>
                <a:latin typeface="Arial" panose="020B0604020202020204" pitchFamily="34" charset="0"/>
                <a:ea typeface="微软雅黑" panose="020B0503020204020204" pitchFamily="34" charset="-122"/>
                <a:sym typeface="Wingdings" panose="05000000000000000000" charset="0"/>
              </a:rPr>
              <a:t></a:t>
            </a:r>
            <a:r>
              <a:rPr kumimoji="0" lang="zh-CN" altLang="en-US" b="1" i="0" u="none" strike="noStrike" kern="1200" cap="none" spc="0" normalizeH="0" baseline="0" noProof="0" dirty="0">
                <a:ln>
                  <a:noFill/>
                </a:ln>
                <a:solidFill>
                  <a:srgbClr val="C00000"/>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证券分公司和营业部、四大资产管理公司北京分公司或办事处填报自身财务数据。</a:t>
            </a:r>
          </a:p>
          <a:p>
            <a:pPr marL="0" marR="0" lvl="0" indent="0" algn="just" defTabSz="914400" rtl="0" eaLnBrk="1" fontAlgn="auto" latinLnBrk="0" hangingPunct="1">
              <a:lnSpc>
                <a:spcPct val="100000"/>
              </a:lnSpc>
              <a:spcBef>
                <a:spcPts val="0"/>
              </a:spcBef>
              <a:spcAft>
                <a:spcPts val="0"/>
              </a:spcAft>
              <a:buClrTx/>
              <a:buSzTx/>
              <a:buFontTx/>
              <a:buNone/>
              <a:defRPr/>
            </a:pPr>
            <a:r>
              <a:rPr lang="zh-CN" altLang="en-US" sz="1800" dirty="0">
                <a:ln>
                  <a:solidFill>
                    <a:schemeClr val="bg1"/>
                  </a:solidFill>
                </a:ln>
                <a:solidFill>
                  <a:srgbClr val="C00000"/>
                </a:solidFill>
                <a:latin typeface="Arial" panose="020B0604020202020204" pitchFamily="34" charset="0"/>
                <a:ea typeface="微软雅黑" panose="020B0503020204020204" pitchFamily="34" charset="-122"/>
                <a:sym typeface="Wingdings" panose="05000000000000000000" charset="0"/>
              </a:rPr>
              <a:t></a:t>
            </a:r>
            <a:r>
              <a:rPr kumimoji="0" lang="zh-CN" altLang="en-US" b="1" i="0" u="none" strike="noStrike" kern="1200" cap="none" spc="0" normalizeH="0" baseline="0" noProof="0" dirty="0">
                <a:ln>
                  <a:noFill/>
                </a:ln>
                <a:solidFill>
                  <a:srgbClr val="C00000"/>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银行总行只报送本级财务数据（不含各省分行数据）</a:t>
            </a:r>
            <a:r>
              <a:rPr kumimoji="0" lang="en-US" altLang="zh-CN" b="1" i="0" u="none" strike="noStrike" kern="1200" cap="none" spc="0" normalizeH="0" baseline="0" noProof="0" dirty="0">
                <a:ln>
                  <a:noFill/>
                </a:ln>
                <a:solidFill>
                  <a:srgbClr val="C00000"/>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a:t>
            </a:r>
          </a:p>
          <a:p>
            <a:pPr marL="0" marR="0" lvl="0" indent="0" algn="just" defTabSz="914400" rtl="0" eaLnBrk="1" fontAlgn="auto" latinLnBrk="0" hangingPunct="1">
              <a:lnSpc>
                <a:spcPct val="100000"/>
              </a:lnSpc>
              <a:spcBef>
                <a:spcPts val="0"/>
              </a:spcBef>
              <a:spcAft>
                <a:spcPts val="0"/>
              </a:spcAft>
              <a:buClrTx/>
              <a:buSzTx/>
              <a:buFontTx/>
              <a:buNone/>
              <a:defRPr/>
            </a:pPr>
            <a:r>
              <a:rPr lang="en-US" altLang="zh-CN" b="1" dirty="0">
                <a:solidFill>
                  <a:srgbClr val="C00000"/>
                </a:solidFill>
                <a:latin typeface="Arial" panose="020B0604020202020204" pitchFamily="34" charset="0"/>
                <a:ea typeface="微软雅黑" panose="020B0503020204020204" pitchFamily="34" charset="-122"/>
                <a:sym typeface="Arial" panose="020B0604020202020204" pitchFamily="34" charset="0"/>
              </a:rPr>
              <a:t>    </a:t>
            </a:r>
            <a:r>
              <a:rPr kumimoji="0" lang="zh-CN" altLang="en-US" b="1" i="0" u="none" strike="noStrike" kern="1200" cap="none" spc="0" normalizeH="0" baseline="0" noProof="0" dirty="0">
                <a:ln>
                  <a:noFill/>
                </a:ln>
                <a:solidFill>
                  <a:srgbClr val="C00000"/>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保险总公司只填报本级数据（不含各省分公司数据）。</a:t>
            </a:r>
          </a:p>
          <a:p>
            <a:pPr marL="0" marR="0" lvl="0" indent="0" algn="just" defTabSz="914400" rtl="0" eaLnBrk="1" fontAlgn="auto" latinLnBrk="0" hangingPunct="1">
              <a:lnSpc>
                <a:spcPct val="100000"/>
              </a:lnSpc>
              <a:spcBef>
                <a:spcPts val="0"/>
              </a:spcBef>
              <a:spcAft>
                <a:spcPts val="0"/>
              </a:spcAft>
              <a:buClrTx/>
              <a:buSzTx/>
              <a:buFontTx/>
              <a:buNone/>
              <a:defRPr/>
            </a:pPr>
            <a:r>
              <a:rPr lang="zh-CN" altLang="en-US" sz="1800" dirty="0">
                <a:ln>
                  <a:solidFill>
                    <a:schemeClr val="bg1"/>
                  </a:solidFill>
                </a:ln>
                <a:solidFill>
                  <a:srgbClr val="C00000"/>
                </a:solidFill>
                <a:latin typeface="Arial" panose="020B0604020202020204" pitchFamily="34" charset="0"/>
                <a:ea typeface="微软雅黑" panose="020B0503020204020204" pitchFamily="34" charset="-122"/>
                <a:sym typeface="Wingdings" panose="05000000000000000000" charset="0"/>
              </a:rPr>
              <a:t></a:t>
            </a:r>
            <a:r>
              <a:rPr kumimoji="0" lang="zh-CN" altLang="en-US" b="1" i="0" u="none" strike="noStrike" kern="1200" cap="none" spc="0" normalizeH="0" baseline="0" noProof="0" dirty="0">
                <a:ln>
                  <a:noFill/>
                </a:ln>
                <a:solidFill>
                  <a:srgbClr val="C00000"/>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除上述特殊要求外，其他法人单位均按法人全口径报送财务数据。</a:t>
            </a:r>
          </a:p>
        </p:txBody>
      </p:sp>
    </p:spTree>
    <p:custDataLst>
      <p:tags r:id="rId1"/>
    </p:custData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圆角矩形 144"/>
          <p:cNvSpPr/>
          <p:nvPr/>
        </p:nvSpPr>
        <p:spPr>
          <a:xfrm>
            <a:off x="612775" y="965835"/>
            <a:ext cx="10853689" cy="462915"/>
          </a:xfrm>
          <a:prstGeom prst="roundRect">
            <a:avLst/>
          </a:prstGeom>
          <a:solidFill>
            <a:srgbClr val="256B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sz="2400" b="1" dirty="0">
                <a:solidFill>
                  <a:schemeClr val="bg1"/>
                </a:solidFill>
                <a:latin typeface="微软雅黑" panose="020B0503020204020204" pitchFamily="34" charset="-122"/>
                <a:ea typeface="微软雅黑" panose="020B0503020204020204" pitchFamily="34" charset="-122"/>
                <a:cs typeface="宋体" panose="02010600030101010101" pitchFamily="2" charset="-122"/>
              </a:rPr>
              <a:t>（四）金融业财务表填报报表选择</a:t>
            </a:r>
          </a:p>
        </p:txBody>
      </p:sp>
      <p:sp>
        <p:nvSpPr>
          <p:cNvPr id="4" name="文本框 3"/>
          <p:cNvSpPr txBox="1"/>
          <p:nvPr/>
        </p:nvSpPr>
        <p:spPr>
          <a:xfrm>
            <a:off x="612775" y="1542117"/>
            <a:ext cx="4643624" cy="400110"/>
          </a:xfrm>
          <a:prstGeom prst="rect">
            <a:avLst/>
          </a:prstGeom>
          <a:solidFill>
            <a:srgbClr val="C00000"/>
          </a:solidFill>
          <a:ln>
            <a:noFill/>
          </a:ln>
        </p:spPr>
        <p:txBody>
          <a:bodyPr wrap="square" rtlCol="0">
            <a:spAutoFit/>
          </a:bodyPr>
          <a:lstStyle/>
          <a:p>
            <a:pPr marL="0" marR="0" lvl="0" indent="0" defTabSz="914400" rtl="0" eaLnBrk="1" fontAlgn="auto" latinLnBrk="0" hangingPunct="1">
              <a:lnSpc>
                <a:spcPct val="100000"/>
              </a:lnSpc>
              <a:spcBef>
                <a:spcPts val="0"/>
              </a:spcBef>
              <a:spcAft>
                <a:spcPts val="0"/>
              </a:spcAft>
              <a:buClrTx/>
              <a:buSzTx/>
              <a:buFontTx/>
              <a:buNone/>
              <a:defRPr/>
            </a:pPr>
            <a:r>
              <a:rPr lang="zh-CN" altLang="en-US" sz="2000" dirty="0">
                <a:ln>
                  <a:solidFill>
                    <a:schemeClr val="bg1"/>
                  </a:solidFill>
                </a:ln>
                <a:solidFill>
                  <a:schemeClr val="bg1"/>
                </a:solidFill>
                <a:latin typeface="Arial" panose="020B0604020202020204" pitchFamily="34" charset="0"/>
                <a:ea typeface="微软雅黑" panose="020B0503020204020204" pitchFamily="34" charset="-122"/>
                <a:sym typeface="Wingdings" panose="05000000000000000000" charset="0"/>
              </a:rPr>
              <a:t></a:t>
            </a:r>
            <a:r>
              <a:rPr lang="en-US" altLang="zh-CN" sz="2000" dirty="0">
                <a:ln>
                  <a:solidFill>
                    <a:schemeClr val="bg1"/>
                  </a:solidFill>
                </a:ln>
                <a:solidFill>
                  <a:schemeClr val="bg1"/>
                </a:solidFill>
                <a:latin typeface="Arial" panose="020B0604020202020204" pitchFamily="34" charset="0"/>
                <a:ea typeface="微软雅黑" panose="020B0503020204020204" pitchFamily="34" charset="-122"/>
                <a:sym typeface="Arial" panose="020B0604020202020204" pitchFamily="34" charset="0"/>
              </a:rPr>
              <a:t>1</a:t>
            </a:r>
            <a:r>
              <a:rPr lang="zh-CN" altLang="en-US" sz="2000" dirty="0">
                <a:ln>
                  <a:solidFill>
                    <a:schemeClr val="bg1"/>
                  </a:solidFill>
                </a:ln>
                <a:solidFill>
                  <a:schemeClr val="bg1"/>
                </a:solidFill>
                <a:latin typeface="Arial" panose="020B0604020202020204" pitchFamily="34" charset="0"/>
                <a:ea typeface="微软雅黑" panose="020B0503020204020204" pitchFamily="34" charset="-122"/>
                <a:sym typeface="Arial" panose="020B0604020202020204" pitchFamily="34" charset="0"/>
              </a:rPr>
              <a:t>表：执行金融业会计制度单位填报</a:t>
            </a:r>
          </a:p>
        </p:txBody>
      </p:sp>
      <p:sp>
        <p:nvSpPr>
          <p:cNvPr id="2" name="文本框 1"/>
          <p:cNvSpPr txBox="1"/>
          <p:nvPr/>
        </p:nvSpPr>
        <p:spPr>
          <a:xfrm>
            <a:off x="6766743" y="1542117"/>
            <a:ext cx="4643624" cy="400110"/>
          </a:xfrm>
          <a:prstGeom prst="rect">
            <a:avLst/>
          </a:prstGeom>
          <a:solidFill>
            <a:srgbClr val="C00000"/>
          </a:solidFill>
          <a:ln>
            <a:noFill/>
          </a:ln>
        </p:spPr>
        <p:txBody>
          <a:bodyPr wrap="square" rtlCol="0">
            <a:spAutoFit/>
          </a:bodyPr>
          <a:lstStyle/>
          <a:p>
            <a:pPr marL="0" marR="0" lvl="0" indent="0" defTabSz="914400" rtl="0" eaLnBrk="1" fontAlgn="auto" latinLnBrk="0" hangingPunct="1">
              <a:lnSpc>
                <a:spcPct val="100000"/>
              </a:lnSpc>
              <a:spcBef>
                <a:spcPts val="0"/>
              </a:spcBef>
              <a:spcAft>
                <a:spcPts val="0"/>
              </a:spcAft>
              <a:buClrTx/>
              <a:buSzTx/>
              <a:buFontTx/>
              <a:buNone/>
              <a:defRPr/>
            </a:pPr>
            <a:r>
              <a:rPr lang="zh-CN" altLang="en-US" sz="2000" dirty="0">
                <a:ln>
                  <a:solidFill>
                    <a:schemeClr val="bg1"/>
                  </a:solidFill>
                </a:ln>
                <a:solidFill>
                  <a:schemeClr val="bg1"/>
                </a:solidFill>
                <a:latin typeface="Arial" panose="020B0604020202020204" pitchFamily="34" charset="0"/>
                <a:ea typeface="微软雅黑" panose="020B0503020204020204" pitchFamily="34" charset="-122"/>
                <a:sym typeface="Wingdings" panose="05000000000000000000" charset="0"/>
              </a:rPr>
              <a:t></a:t>
            </a:r>
            <a:r>
              <a:rPr lang="en-US" altLang="zh-CN" sz="2000" dirty="0">
                <a:ln>
                  <a:solidFill>
                    <a:schemeClr val="bg1"/>
                  </a:solidFill>
                </a:ln>
                <a:solidFill>
                  <a:schemeClr val="bg1"/>
                </a:solidFill>
                <a:latin typeface="Arial" panose="020B0604020202020204" pitchFamily="34" charset="0"/>
                <a:ea typeface="微软雅黑" panose="020B0503020204020204" pitchFamily="34" charset="-122"/>
                <a:sym typeface="Arial" panose="020B0604020202020204" pitchFamily="34" charset="0"/>
              </a:rPr>
              <a:t>2</a:t>
            </a:r>
            <a:r>
              <a:rPr lang="zh-CN" altLang="en-US" sz="2000" dirty="0">
                <a:ln>
                  <a:solidFill>
                    <a:schemeClr val="bg1"/>
                  </a:solidFill>
                </a:ln>
                <a:solidFill>
                  <a:schemeClr val="bg1"/>
                </a:solidFill>
                <a:latin typeface="Arial" panose="020B0604020202020204" pitchFamily="34" charset="0"/>
                <a:ea typeface="微软雅黑" panose="020B0503020204020204" pitchFamily="34" charset="-122"/>
                <a:sym typeface="Arial" panose="020B0604020202020204" pitchFamily="34" charset="0"/>
              </a:rPr>
              <a:t>表：执行保险业会计制度单位填报</a:t>
            </a:r>
          </a:p>
        </p:txBody>
      </p:sp>
      <p:sp>
        <p:nvSpPr>
          <p:cNvPr id="6" name="文本框 5"/>
          <p:cNvSpPr txBox="1"/>
          <p:nvPr/>
        </p:nvSpPr>
        <p:spPr>
          <a:xfrm>
            <a:off x="612775" y="4404058"/>
            <a:ext cx="4643624" cy="400110"/>
          </a:xfrm>
          <a:prstGeom prst="rect">
            <a:avLst/>
          </a:prstGeom>
          <a:solidFill>
            <a:srgbClr val="C00000"/>
          </a:solidFill>
          <a:ln>
            <a:noFill/>
          </a:ln>
        </p:spPr>
        <p:txBody>
          <a:bodyPr wrap="square" rtlCol="0">
            <a:spAutoFit/>
          </a:bodyPr>
          <a:lstStyle/>
          <a:p>
            <a:pPr marL="0" marR="0" lvl="0" indent="0" defTabSz="914400" rtl="0" eaLnBrk="1" fontAlgn="auto" latinLnBrk="0" hangingPunct="1">
              <a:lnSpc>
                <a:spcPct val="100000"/>
              </a:lnSpc>
              <a:spcBef>
                <a:spcPts val="0"/>
              </a:spcBef>
              <a:spcAft>
                <a:spcPts val="0"/>
              </a:spcAft>
              <a:buClrTx/>
              <a:buSzTx/>
              <a:buFontTx/>
              <a:buNone/>
              <a:defRPr/>
            </a:pPr>
            <a:r>
              <a:rPr lang="zh-CN" altLang="en-US" sz="2000" dirty="0">
                <a:ln>
                  <a:solidFill>
                    <a:schemeClr val="bg1"/>
                  </a:solidFill>
                </a:ln>
                <a:solidFill>
                  <a:schemeClr val="bg1"/>
                </a:solidFill>
                <a:latin typeface="Arial" panose="020B0604020202020204" pitchFamily="34" charset="0"/>
                <a:ea typeface="微软雅黑" panose="020B0503020204020204" pitchFamily="34" charset="-122"/>
                <a:sym typeface="Wingdings" panose="05000000000000000000" charset="0"/>
              </a:rPr>
              <a:t></a:t>
            </a:r>
            <a:r>
              <a:rPr lang="en-US" altLang="zh-CN" sz="2000" dirty="0">
                <a:ln>
                  <a:solidFill>
                    <a:schemeClr val="bg1"/>
                  </a:solidFill>
                </a:ln>
                <a:solidFill>
                  <a:schemeClr val="bg1"/>
                </a:solidFill>
                <a:latin typeface="Arial" panose="020B0604020202020204" pitchFamily="34" charset="0"/>
                <a:ea typeface="微软雅黑" panose="020B0503020204020204" pitchFamily="34" charset="-122"/>
                <a:sym typeface="Arial" panose="020B0604020202020204" pitchFamily="34" charset="0"/>
              </a:rPr>
              <a:t>3</a:t>
            </a:r>
            <a:r>
              <a:rPr lang="zh-CN" altLang="en-US" sz="2000" dirty="0">
                <a:ln>
                  <a:solidFill>
                    <a:schemeClr val="bg1"/>
                  </a:solidFill>
                </a:ln>
                <a:solidFill>
                  <a:schemeClr val="bg1"/>
                </a:solidFill>
                <a:latin typeface="Arial" panose="020B0604020202020204" pitchFamily="34" charset="0"/>
                <a:ea typeface="微软雅黑" panose="020B0503020204020204" pitchFamily="34" charset="-122"/>
                <a:sym typeface="Arial" panose="020B0604020202020204" pitchFamily="34" charset="0"/>
              </a:rPr>
              <a:t>表：执行企业会计制度单位填报</a:t>
            </a:r>
          </a:p>
        </p:txBody>
      </p:sp>
      <p:sp>
        <p:nvSpPr>
          <p:cNvPr id="8" name="文本框 7"/>
          <p:cNvSpPr txBox="1"/>
          <p:nvPr/>
        </p:nvSpPr>
        <p:spPr>
          <a:xfrm>
            <a:off x="6766743" y="4404279"/>
            <a:ext cx="4643624" cy="400110"/>
          </a:xfrm>
          <a:prstGeom prst="rect">
            <a:avLst/>
          </a:prstGeom>
          <a:solidFill>
            <a:srgbClr val="C00000"/>
          </a:solidFill>
          <a:ln>
            <a:noFill/>
          </a:ln>
        </p:spPr>
        <p:txBody>
          <a:bodyPr wrap="square" rtlCol="0">
            <a:spAutoFit/>
          </a:bodyPr>
          <a:lstStyle/>
          <a:p>
            <a:pPr marL="0" marR="0" lvl="0" indent="0" defTabSz="914400" rtl="0" eaLnBrk="1" fontAlgn="auto" latinLnBrk="0" hangingPunct="1">
              <a:lnSpc>
                <a:spcPct val="100000"/>
              </a:lnSpc>
              <a:spcBef>
                <a:spcPts val="0"/>
              </a:spcBef>
              <a:spcAft>
                <a:spcPts val="0"/>
              </a:spcAft>
              <a:buClrTx/>
              <a:buSzTx/>
              <a:buFontTx/>
              <a:buNone/>
              <a:defRPr/>
            </a:pPr>
            <a:r>
              <a:rPr lang="zh-CN" altLang="en-US" sz="2000" dirty="0">
                <a:ln>
                  <a:solidFill>
                    <a:schemeClr val="bg1"/>
                  </a:solidFill>
                </a:ln>
                <a:solidFill>
                  <a:schemeClr val="bg1"/>
                </a:solidFill>
                <a:latin typeface="Arial" panose="020B0604020202020204" pitchFamily="34" charset="0"/>
                <a:ea typeface="微软雅黑" panose="020B0503020204020204" pitchFamily="34" charset="-122"/>
                <a:sym typeface="Wingdings" panose="05000000000000000000" charset="0"/>
              </a:rPr>
              <a:t></a:t>
            </a:r>
            <a:r>
              <a:rPr lang="en-US" altLang="zh-CN" sz="2000" dirty="0">
                <a:ln>
                  <a:solidFill>
                    <a:schemeClr val="bg1"/>
                  </a:solidFill>
                </a:ln>
                <a:solidFill>
                  <a:schemeClr val="bg1"/>
                </a:solidFill>
                <a:latin typeface="Arial" panose="020B0604020202020204" pitchFamily="34" charset="0"/>
                <a:ea typeface="微软雅黑" panose="020B0503020204020204" pitchFamily="34" charset="-122"/>
                <a:sym typeface="Arial" panose="020B0604020202020204" pitchFamily="34" charset="0"/>
              </a:rPr>
              <a:t>4</a:t>
            </a:r>
            <a:r>
              <a:rPr lang="zh-CN" altLang="en-US" sz="2000" dirty="0">
                <a:ln>
                  <a:solidFill>
                    <a:schemeClr val="bg1"/>
                  </a:solidFill>
                </a:ln>
                <a:solidFill>
                  <a:schemeClr val="bg1"/>
                </a:solidFill>
                <a:latin typeface="Arial" panose="020B0604020202020204" pitchFamily="34" charset="0"/>
                <a:ea typeface="微软雅黑" panose="020B0503020204020204" pitchFamily="34" charset="-122"/>
                <a:sym typeface="Arial" panose="020B0604020202020204" pitchFamily="34" charset="0"/>
              </a:rPr>
              <a:t>表：行政事业单位填报</a:t>
            </a:r>
          </a:p>
        </p:txBody>
      </p:sp>
      <p:sp>
        <p:nvSpPr>
          <p:cNvPr id="9" name="文本框 8"/>
          <p:cNvSpPr txBox="1"/>
          <p:nvPr/>
        </p:nvSpPr>
        <p:spPr>
          <a:xfrm>
            <a:off x="612775" y="2153888"/>
            <a:ext cx="4643624" cy="1568450"/>
          </a:xfrm>
          <a:prstGeom prst="rect">
            <a:avLst/>
          </a:prstGeom>
          <a:solidFill>
            <a:schemeClr val="bg2"/>
          </a:solidFill>
          <a:ln>
            <a:noFill/>
          </a:ln>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defRPr/>
            </a:pPr>
            <a:r>
              <a:rPr lang="zh-CN" altLang="en-US" sz="1600" b="1" dirty="0">
                <a:solidFill>
                  <a:srgbClr val="C00000"/>
                </a:solidFill>
                <a:latin typeface="Arial" panose="020B0604020202020204" pitchFamily="34" charset="0"/>
                <a:ea typeface="微软雅黑" panose="020B0503020204020204" pitchFamily="34" charset="-122"/>
                <a:sym typeface="Arial" panose="020B0604020202020204" pitchFamily="34" charset="0"/>
              </a:rPr>
              <a:t>国家金融监督管理总局、证监会监管的金融业调查单位</a:t>
            </a:r>
            <a:endParaRPr kumimoji="0" lang="en-US" altLang="zh-CN" sz="1600" b="1" i="0" u="none" strike="noStrike" kern="1200" cap="none" spc="0" normalizeH="0" baseline="0" noProof="0" dirty="0">
              <a:ln>
                <a:noFill/>
              </a:ln>
              <a:solidFill>
                <a:srgbClr val="C00000"/>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a:p>
            <a:pPr marL="0" marR="0" lvl="0" indent="0" algn="just" defTabSz="914400" rtl="0" eaLnBrk="1" fontAlgn="auto" latinLnBrk="0" hangingPunct="1">
              <a:lnSpc>
                <a:spcPct val="100000"/>
              </a:lnSpc>
              <a:spcBef>
                <a:spcPts val="0"/>
              </a:spcBef>
              <a:spcAft>
                <a:spcPts val="0"/>
              </a:spcAft>
              <a:buClrTx/>
              <a:buSzTx/>
              <a:buFontTx/>
              <a:buNone/>
              <a:defRPr/>
            </a:pPr>
            <a:r>
              <a:rPr kumimoji="0" lang="zh-CN" altLang="en-US" sz="1600" b="1" i="0" u="none" strike="noStrike" kern="1200" cap="none" spc="0" normalizeH="0" baseline="0" noProof="0" dirty="0">
                <a:ln>
                  <a:noFill/>
                </a:ln>
                <a:solidFill>
                  <a:srgbClr val="181717"/>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银行、融资租赁、财务公司、典当、汽车金融、小额贷款、消费金融等货币金融服务公司</a:t>
            </a:r>
          </a:p>
          <a:p>
            <a:pPr marL="0" marR="0" lvl="0" indent="0" algn="just" defTabSz="914400" rtl="0" eaLnBrk="1" fontAlgn="auto" latinLnBrk="0" hangingPunct="1">
              <a:lnSpc>
                <a:spcPct val="100000"/>
              </a:lnSpc>
              <a:spcBef>
                <a:spcPts val="0"/>
              </a:spcBef>
              <a:spcAft>
                <a:spcPts val="0"/>
              </a:spcAft>
              <a:buClrTx/>
              <a:buSzTx/>
              <a:buFontTx/>
              <a:buNone/>
              <a:defRPr/>
            </a:pPr>
            <a:r>
              <a:rPr kumimoji="0" lang="zh-CN" altLang="en-US" sz="1600" b="1" i="0" u="none" strike="noStrike" kern="1200" cap="none" spc="0" normalizeH="0" baseline="0" noProof="0" dirty="0">
                <a:ln>
                  <a:noFill/>
                </a:ln>
                <a:solidFill>
                  <a:srgbClr val="181717"/>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包括证券公司法人本部、在京证券分公司和证券营业部</a:t>
            </a:r>
            <a:endParaRPr kumimoji="0" lang="en-US" altLang="zh-CN" sz="1600" b="1" i="0" u="none" strike="noStrike" kern="1200" cap="none" spc="0" normalizeH="0" baseline="0" noProof="0" dirty="0">
              <a:ln>
                <a:noFill/>
              </a:ln>
              <a:solidFill>
                <a:srgbClr val="181717"/>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10" name="文本框 9"/>
          <p:cNvSpPr txBox="1"/>
          <p:nvPr/>
        </p:nvSpPr>
        <p:spPr>
          <a:xfrm>
            <a:off x="6766743" y="2153888"/>
            <a:ext cx="4643624" cy="583565"/>
          </a:xfrm>
          <a:prstGeom prst="rect">
            <a:avLst/>
          </a:prstGeom>
          <a:solidFill>
            <a:schemeClr val="bg2"/>
          </a:solidFill>
          <a:ln>
            <a:noFill/>
          </a:ln>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defRPr/>
            </a:pPr>
            <a:r>
              <a:rPr kumimoji="0" lang="zh-CN" altLang="en-US" sz="1600" b="1" i="0" u="none" strike="noStrike" kern="1200" cap="none" spc="0" normalizeH="0" baseline="0" noProof="0" dirty="0">
                <a:ln>
                  <a:noFill/>
                </a:ln>
                <a:solidFill>
                  <a:srgbClr val="C00000"/>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从事人寿险、财产险、再保险等保险业务的保险总公司和北京分公司填报</a:t>
            </a:r>
          </a:p>
        </p:txBody>
      </p:sp>
      <p:sp>
        <p:nvSpPr>
          <p:cNvPr id="11" name="文本框 10"/>
          <p:cNvSpPr txBox="1"/>
          <p:nvPr/>
        </p:nvSpPr>
        <p:spPr>
          <a:xfrm>
            <a:off x="612775" y="4978698"/>
            <a:ext cx="4643624" cy="1076325"/>
          </a:xfrm>
          <a:prstGeom prst="rect">
            <a:avLst/>
          </a:prstGeom>
          <a:solidFill>
            <a:schemeClr val="bg2"/>
          </a:solidFill>
          <a:ln>
            <a:noFill/>
          </a:ln>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defRPr/>
            </a:pPr>
            <a:r>
              <a:rPr kumimoji="0" lang="zh-CN" altLang="en-US" sz="1600" b="1" i="0" u="none" strike="noStrike" kern="1200" cap="none" spc="0" normalizeH="0" baseline="0" noProof="0" dirty="0">
                <a:ln>
                  <a:noFill/>
                </a:ln>
                <a:solidFill>
                  <a:srgbClr val="C00000"/>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执行一般企业财务报表格式的金融业调查单位</a:t>
            </a:r>
            <a:endParaRPr kumimoji="0" lang="en-US" altLang="zh-CN" sz="1600" b="1" i="0" u="none" strike="noStrike" kern="1200" cap="none" spc="0" normalizeH="0" baseline="0" noProof="0" dirty="0">
              <a:ln>
                <a:noFill/>
              </a:ln>
              <a:solidFill>
                <a:srgbClr val="C00000"/>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a:p>
            <a:pPr marL="0" marR="0" lvl="0" indent="0" algn="just" defTabSz="914400" rtl="0" eaLnBrk="1" fontAlgn="auto" latinLnBrk="0" hangingPunct="1">
              <a:lnSpc>
                <a:spcPct val="100000"/>
              </a:lnSpc>
              <a:spcBef>
                <a:spcPts val="0"/>
              </a:spcBef>
              <a:spcAft>
                <a:spcPts val="0"/>
              </a:spcAft>
              <a:buClrTx/>
              <a:buSzTx/>
              <a:buFontTx/>
              <a:buNone/>
              <a:defRPr/>
            </a:pPr>
            <a:r>
              <a:rPr kumimoji="0" lang="zh-CN" altLang="en-US" sz="1600" b="1" i="0" u="none" strike="noStrike" kern="1200" cap="none" spc="0" normalizeH="0" baseline="0" noProof="0" dirty="0">
                <a:ln>
                  <a:noFill/>
                </a:ln>
                <a:solidFill>
                  <a:srgbClr val="181717"/>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包括保险中介、第三方支付等</a:t>
            </a:r>
            <a:endParaRPr kumimoji="0" lang="en-US" altLang="zh-CN" sz="1600" b="1" i="0" u="none" strike="noStrike" kern="1200" cap="none" spc="0" normalizeH="0" baseline="0" noProof="0" dirty="0">
              <a:ln>
                <a:noFill/>
              </a:ln>
              <a:solidFill>
                <a:srgbClr val="181717"/>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a:p>
            <a:pPr marL="0" marR="0" lvl="0" indent="0" algn="just" defTabSz="914400" rtl="0" eaLnBrk="1" fontAlgn="auto" latinLnBrk="0" hangingPunct="1">
              <a:lnSpc>
                <a:spcPct val="100000"/>
              </a:lnSpc>
              <a:spcBef>
                <a:spcPts val="0"/>
              </a:spcBef>
              <a:spcAft>
                <a:spcPts val="0"/>
              </a:spcAft>
              <a:buClrTx/>
              <a:buSzTx/>
              <a:buFontTx/>
              <a:buNone/>
              <a:defRPr/>
            </a:pPr>
            <a:r>
              <a:rPr lang="zh-CN" altLang="en-US" sz="1600" b="1" dirty="0">
                <a:solidFill>
                  <a:srgbClr val="181717"/>
                </a:solidFill>
                <a:latin typeface="Arial" panose="020B0604020202020204" pitchFamily="34" charset="0"/>
                <a:ea typeface="微软雅黑" panose="020B0503020204020204" pitchFamily="34" charset="-122"/>
                <a:sym typeface="Arial" panose="020B0604020202020204" pitchFamily="34" charset="0"/>
              </a:rPr>
              <a:t>特征：企业财务账包括管理费用、财务费用、销售费用三项费用</a:t>
            </a:r>
            <a:endParaRPr kumimoji="0" lang="zh-CN" altLang="en-US" sz="1600" b="1" i="0" u="none" strike="noStrike" kern="1200" cap="none" spc="0" normalizeH="0" baseline="0" noProof="0" dirty="0">
              <a:ln>
                <a:noFill/>
              </a:ln>
              <a:solidFill>
                <a:srgbClr val="181717"/>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12" name="文本框 11"/>
          <p:cNvSpPr txBox="1"/>
          <p:nvPr/>
        </p:nvSpPr>
        <p:spPr>
          <a:xfrm>
            <a:off x="6766743" y="5091183"/>
            <a:ext cx="4643624" cy="583565"/>
          </a:xfrm>
          <a:prstGeom prst="rect">
            <a:avLst/>
          </a:prstGeom>
          <a:solidFill>
            <a:schemeClr val="bg2"/>
          </a:solidFill>
          <a:ln>
            <a:noFill/>
          </a:ln>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defRPr/>
            </a:pPr>
            <a:r>
              <a:rPr kumimoji="0" lang="zh-CN" altLang="en-US" sz="1600" b="1" i="0" u="none" strike="noStrike" kern="1200" cap="none" spc="0" normalizeH="0" baseline="0" noProof="0" dirty="0">
                <a:ln>
                  <a:noFill/>
                </a:ln>
                <a:solidFill>
                  <a:srgbClr val="C00000"/>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人行、人行北京分行、证监会、国家金融监督管理总局和行业协会等金融业监管的行政事业单位</a:t>
            </a:r>
          </a:p>
        </p:txBody>
      </p:sp>
    </p:spTree>
    <p:custDataLst>
      <p:tags r:id="rId1"/>
    </p:custData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圆角矩形 144"/>
          <p:cNvSpPr/>
          <p:nvPr/>
        </p:nvSpPr>
        <p:spPr>
          <a:xfrm>
            <a:off x="572201" y="965835"/>
            <a:ext cx="10352974" cy="462915"/>
          </a:xfrm>
          <a:prstGeom prst="roundRect">
            <a:avLst/>
          </a:prstGeom>
          <a:solidFill>
            <a:srgbClr val="256B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sz="2400" b="1" dirty="0">
                <a:solidFill>
                  <a:schemeClr val="bg1"/>
                </a:solidFill>
                <a:latin typeface="微软雅黑" panose="020B0503020204020204" pitchFamily="34" charset="-122"/>
                <a:ea typeface="微软雅黑" panose="020B0503020204020204" pitchFamily="34" charset="-122"/>
                <a:cs typeface="宋体" panose="02010600030101010101" pitchFamily="2" charset="-122"/>
              </a:rPr>
              <a:t>（五）金融业财务表主要框架</a:t>
            </a:r>
            <a:r>
              <a:rPr lang="en-US" altLang="zh-CN" sz="2400" b="1" dirty="0">
                <a:solidFill>
                  <a:schemeClr val="bg1"/>
                </a:solidFill>
                <a:latin typeface="微软雅黑" panose="020B0503020204020204" pitchFamily="34" charset="-122"/>
                <a:ea typeface="微软雅黑" panose="020B0503020204020204" pitchFamily="34" charset="-122"/>
                <a:cs typeface="宋体" panose="02010600030101010101" pitchFamily="2" charset="-122"/>
              </a:rPr>
              <a:t>【1/</a:t>
            </a:r>
            <a:r>
              <a:rPr lang="en-US" altLang="zh-CN" sz="2400" b="1" dirty="0">
                <a:solidFill>
                  <a:schemeClr val="bg1"/>
                </a:solidFill>
                <a:latin typeface="微软雅黑" panose="020B0503020204020204" pitchFamily="34" charset="-122"/>
                <a:ea typeface="微软雅黑" panose="020B0503020204020204" pitchFamily="34" charset="-122"/>
                <a:cs typeface="宋体" panose="02010600030101010101" pitchFamily="2" charset="-122"/>
                <a:sym typeface="+mn-ea"/>
              </a:rPr>
              <a:t>2/3/4</a:t>
            </a:r>
            <a:r>
              <a:rPr lang="zh-CN" altLang="en-US" sz="2400" b="1" dirty="0">
                <a:solidFill>
                  <a:schemeClr val="bg1"/>
                </a:solidFill>
                <a:latin typeface="微软雅黑" panose="020B0503020204020204" pitchFamily="34" charset="-122"/>
                <a:ea typeface="微软雅黑" panose="020B0503020204020204" pitchFamily="34" charset="-122"/>
                <a:cs typeface="宋体" panose="02010600030101010101" pitchFamily="2" charset="-122"/>
                <a:sym typeface="+mn-ea"/>
              </a:rPr>
              <a:t>表</a:t>
            </a:r>
            <a:r>
              <a:rPr lang="en-US" altLang="zh-CN" sz="2400" b="1" dirty="0">
                <a:solidFill>
                  <a:schemeClr val="bg1"/>
                </a:solidFill>
                <a:latin typeface="微软雅黑" panose="020B0503020204020204" pitchFamily="34" charset="-122"/>
                <a:ea typeface="微软雅黑" panose="020B0503020204020204" pitchFamily="34" charset="-122"/>
                <a:cs typeface="宋体" panose="02010600030101010101" pitchFamily="2" charset="-122"/>
              </a:rPr>
              <a:t>】</a:t>
            </a:r>
            <a:endParaRPr lang="zh-CN" altLang="en-US" sz="2400" b="1" dirty="0">
              <a:solidFill>
                <a:schemeClr val="bg1"/>
              </a:solidFill>
              <a:latin typeface="微软雅黑" panose="020B0503020204020204" pitchFamily="34" charset="-122"/>
              <a:ea typeface="微软雅黑" panose="020B0503020204020204" pitchFamily="34" charset="-122"/>
              <a:cs typeface="宋体" panose="02010600030101010101" pitchFamily="2" charset="-122"/>
            </a:endParaRPr>
          </a:p>
        </p:txBody>
      </p:sp>
      <p:grpSp>
        <p:nvGrpSpPr>
          <p:cNvPr id="21" name="组合 20"/>
          <p:cNvGrpSpPr/>
          <p:nvPr/>
        </p:nvGrpSpPr>
        <p:grpSpPr>
          <a:xfrm>
            <a:off x="6560820" y="1671320"/>
            <a:ext cx="4364355" cy="4503951"/>
            <a:chOff x="1070" y="2737"/>
            <a:chExt cx="6873" cy="7689"/>
          </a:xfrm>
        </p:grpSpPr>
        <p:sp>
          <p:nvSpPr>
            <p:cNvPr id="71" name="文本框 70"/>
            <p:cNvSpPr txBox="1"/>
            <p:nvPr/>
          </p:nvSpPr>
          <p:spPr>
            <a:xfrm>
              <a:off x="2135" y="2737"/>
              <a:ext cx="5808" cy="576"/>
            </a:xfrm>
            <a:prstGeom prst="rect">
              <a:avLst/>
            </a:prstGeom>
            <a:solidFill>
              <a:schemeClr val="bg2"/>
            </a:solidFill>
            <a:ln>
              <a:no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600" b="1" i="0" u="none" strike="noStrike" kern="1200" cap="none" spc="0" normalizeH="0" baseline="0" noProof="0" dirty="0">
                  <a:ln>
                    <a:noFill/>
                  </a:ln>
                  <a:solidFill>
                    <a:srgbClr val="C00000"/>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应付职工薪酬（本期贷方累计发生额）</a:t>
              </a:r>
            </a:p>
          </p:txBody>
        </p:sp>
        <p:sp>
          <p:nvSpPr>
            <p:cNvPr id="11" name="文本框 10"/>
            <p:cNvSpPr txBox="1"/>
            <p:nvPr/>
          </p:nvSpPr>
          <p:spPr>
            <a:xfrm>
              <a:off x="2039" y="3869"/>
              <a:ext cx="5808" cy="576"/>
            </a:xfrm>
            <a:prstGeom prst="rect">
              <a:avLst/>
            </a:prstGeom>
            <a:solidFill>
              <a:schemeClr val="bg2"/>
            </a:solidFill>
            <a:ln>
              <a:no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600" b="1" i="0" u="none" strike="noStrike" kern="1200" cap="none" spc="0" normalizeH="0" baseline="0" noProof="0" dirty="0">
                  <a:ln>
                    <a:noFill/>
                  </a:ln>
                  <a:solidFill>
                    <a:srgbClr val="C00000"/>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应交增值税（本期累计发生额）</a:t>
              </a:r>
            </a:p>
          </p:txBody>
        </p:sp>
        <p:sp>
          <p:nvSpPr>
            <p:cNvPr id="12" name="文本框 11"/>
            <p:cNvSpPr txBox="1"/>
            <p:nvPr/>
          </p:nvSpPr>
          <p:spPr>
            <a:xfrm>
              <a:off x="2135" y="5000"/>
              <a:ext cx="5808" cy="576"/>
            </a:xfrm>
            <a:prstGeom prst="rect">
              <a:avLst/>
            </a:prstGeom>
            <a:solidFill>
              <a:schemeClr val="bg2"/>
            </a:solidFill>
            <a:ln>
              <a:no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600" b="1" i="0" u="none" strike="noStrike" kern="1200" cap="none" spc="0" normalizeH="0" baseline="0" noProof="0" dirty="0">
                  <a:ln>
                    <a:noFill/>
                  </a:ln>
                  <a:solidFill>
                    <a:srgbClr val="C00000"/>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从业人员平均人数（人）</a:t>
              </a:r>
            </a:p>
          </p:txBody>
        </p:sp>
        <p:sp>
          <p:nvSpPr>
            <p:cNvPr id="13" name="文本框 12"/>
            <p:cNvSpPr txBox="1"/>
            <p:nvPr/>
          </p:nvSpPr>
          <p:spPr>
            <a:xfrm>
              <a:off x="2135" y="6053"/>
              <a:ext cx="5808" cy="576"/>
            </a:xfrm>
            <a:prstGeom prst="rect">
              <a:avLst/>
            </a:prstGeom>
            <a:solidFill>
              <a:schemeClr val="bg2"/>
            </a:solidFill>
            <a:ln>
              <a:no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600" b="1" i="0" u="none" strike="noStrike" kern="1200" cap="none" spc="0" normalizeH="0" baseline="0" noProof="0" dirty="0">
                  <a:ln>
                    <a:noFill/>
                  </a:ln>
                  <a:solidFill>
                    <a:srgbClr val="C00000"/>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从业人员期末人数（人）</a:t>
              </a:r>
            </a:p>
          </p:txBody>
        </p:sp>
        <p:sp>
          <p:nvSpPr>
            <p:cNvPr id="14" name="文本框 13"/>
            <p:cNvSpPr txBox="1"/>
            <p:nvPr/>
          </p:nvSpPr>
          <p:spPr>
            <a:xfrm>
              <a:off x="2135" y="7351"/>
              <a:ext cx="5808" cy="576"/>
            </a:xfrm>
            <a:prstGeom prst="rect">
              <a:avLst/>
            </a:prstGeom>
            <a:solidFill>
              <a:schemeClr val="bg2"/>
            </a:solidFill>
            <a:ln>
              <a:no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600" b="1" i="0" u="none" strike="noStrike" kern="1200" cap="none" spc="0" normalizeH="0" baseline="0" noProof="0" dirty="0">
                  <a:ln>
                    <a:noFill/>
                  </a:ln>
                  <a:solidFill>
                    <a:srgbClr val="C00000"/>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固定资产原价</a:t>
              </a:r>
            </a:p>
          </p:txBody>
        </p:sp>
        <p:sp>
          <p:nvSpPr>
            <p:cNvPr id="16" name="文本框 15"/>
            <p:cNvSpPr txBox="1"/>
            <p:nvPr/>
          </p:nvSpPr>
          <p:spPr>
            <a:xfrm>
              <a:off x="2135" y="8564"/>
              <a:ext cx="5808" cy="576"/>
            </a:xfrm>
            <a:prstGeom prst="rect">
              <a:avLst/>
            </a:prstGeom>
            <a:solidFill>
              <a:schemeClr val="bg2"/>
            </a:solidFill>
            <a:ln>
              <a:no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600" b="1" i="0" u="none" strike="noStrike" kern="1200" cap="none" spc="0" normalizeH="0" baseline="0" noProof="0" dirty="0">
                  <a:ln>
                    <a:noFill/>
                  </a:ln>
                  <a:solidFill>
                    <a:srgbClr val="C00000"/>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信用减值损失（损失以</a:t>
              </a:r>
              <a:r>
                <a:rPr kumimoji="0" lang="en-US" altLang="zh-CN" sz="1600" b="1" i="0" u="none" strike="noStrike" kern="1200" cap="none" spc="0" normalizeH="0" baseline="0" noProof="0" dirty="0">
                  <a:ln>
                    <a:noFill/>
                  </a:ln>
                  <a:solidFill>
                    <a:srgbClr val="C00000"/>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a:t>
              </a:r>
              <a:r>
                <a:rPr kumimoji="0" lang="zh-CN" altLang="en-US" sz="1600" b="1" i="0" u="none" strike="noStrike" kern="1200" cap="none" spc="0" normalizeH="0" baseline="0" noProof="0" dirty="0">
                  <a:ln>
                    <a:noFill/>
                  </a:ln>
                  <a:solidFill>
                    <a:srgbClr val="C00000"/>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号记）</a:t>
              </a:r>
            </a:p>
          </p:txBody>
        </p:sp>
        <p:sp>
          <p:nvSpPr>
            <p:cNvPr id="17" name="文本框 16"/>
            <p:cNvSpPr txBox="1"/>
            <p:nvPr/>
          </p:nvSpPr>
          <p:spPr>
            <a:xfrm>
              <a:off x="2135" y="9850"/>
              <a:ext cx="5808" cy="576"/>
            </a:xfrm>
            <a:prstGeom prst="rect">
              <a:avLst/>
            </a:prstGeom>
            <a:solidFill>
              <a:schemeClr val="bg2"/>
            </a:solidFill>
            <a:ln>
              <a:no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600" b="1" i="0" u="none" strike="noStrike" kern="1200" cap="none" spc="0" normalizeH="0" baseline="0" noProof="0" dirty="0">
                  <a:ln>
                    <a:noFill/>
                  </a:ln>
                  <a:solidFill>
                    <a:srgbClr val="C00000"/>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资产减值损失</a:t>
              </a:r>
              <a:r>
                <a:rPr lang="zh-CN" altLang="en-US" sz="1600" b="1" noProof="0" dirty="0">
                  <a:ln>
                    <a:noFill/>
                  </a:ln>
                  <a:solidFill>
                    <a:srgbClr val="C00000"/>
                  </a:solidFill>
                  <a:effectLst/>
                  <a:uLnTx/>
                  <a:uFillTx/>
                  <a:sym typeface="Arial" panose="020B0604020202020204" pitchFamily="34" charset="0"/>
                </a:rPr>
                <a:t>（损失以</a:t>
              </a:r>
              <a:r>
                <a:rPr lang="en-US" altLang="zh-CN" sz="1600" b="1" noProof="0" dirty="0">
                  <a:ln>
                    <a:noFill/>
                  </a:ln>
                  <a:solidFill>
                    <a:srgbClr val="C00000"/>
                  </a:solidFill>
                  <a:effectLst/>
                  <a:uLnTx/>
                  <a:uFillTx/>
                  <a:sym typeface="Arial" panose="020B0604020202020204" pitchFamily="34" charset="0"/>
                </a:rPr>
                <a:t>“-”</a:t>
              </a:r>
              <a:r>
                <a:rPr lang="zh-CN" altLang="en-US" sz="1600" b="1" noProof="0" dirty="0">
                  <a:ln>
                    <a:noFill/>
                  </a:ln>
                  <a:solidFill>
                    <a:srgbClr val="C00000"/>
                  </a:solidFill>
                  <a:effectLst/>
                  <a:uLnTx/>
                  <a:uFillTx/>
                  <a:sym typeface="Arial" panose="020B0604020202020204" pitchFamily="34" charset="0"/>
                </a:rPr>
                <a:t>号记）</a:t>
              </a:r>
              <a:endParaRPr kumimoji="0" lang="zh-CN" altLang="en-US" sz="1600" b="1" i="0" u="none" strike="noStrike" kern="1200" cap="none" spc="0" normalizeH="0" baseline="0" noProof="0" dirty="0">
                <a:ln>
                  <a:noFill/>
                </a:ln>
                <a:solidFill>
                  <a:srgbClr val="C00000"/>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19" name="文本框 18"/>
            <p:cNvSpPr txBox="1"/>
            <p:nvPr/>
          </p:nvSpPr>
          <p:spPr>
            <a:xfrm>
              <a:off x="1070" y="2737"/>
              <a:ext cx="724" cy="7643"/>
            </a:xfrm>
            <a:prstGeom prst="rect">
              <a:avLst/>
            </a:prstGeom>
            <a:solidFill>
              <a:srgbClr val="E3CCCC"/>
            </a:solidFill>
          </p:spPr>
          <p:txBody>
            <a:bodyPr vert="eaVert" wrap="square" rtlCol="0">
              <a:spAutoFit/>
            </a:bodyPr>
            <a:lstStyle/>
            <a:p>
              <a:pPr algn="ctr"/>
              <a:r>
                <a:rPr lang="zh-CN" altLang="en-US" b="1" dirty="0">
                  <a:solidFill>
                    <a:srgbClr val="181717"/>
                  </a:solidFill>
                  <a:latin typeface="微软雅黑" panose="020B0503020204020204" pitchFamily="34" charset="-122"/>
                  <a:ea typeface="微软雅黑" panose="020B0503020204020204" pitchFamily="34" charset="-122"/>
                </a:rPr>
                <a:t>三、其他资料</a:t>
              </a:r>
            </a:p>
          </p:txBody>
        </p:sp>
      </p:grpSp>
      <p:grpSp>
        <p:nvGrpSpPr>
          <p:cNvPr id="25" name="组合 24"/>
          <p:cNvGrpSpPr/>
          <p:nvPr/>
        </p:nvGrpSpPr>
        <p:grpSpPr>
          <a:xfrm>
            <a:off x="612775" y="1807845"/>
            <a:ext cx="4431030" cy="1805940"/>
            <a:chOff x="1533" y="2806"/>
            <a:chExt cx="6978" cy="2844"/>
          </a:xfrm>
        </p:grpSpPr>
        <p:sp>
          <p:nvSpPr>
            <p:cNvPr id="20" name="文本框 19"/>
            <p:cNvSpPr txBox="1"/>
            <p:nvPr/>
          </p:nvSpPr>
          <p:spPr>
            <a:xfrm>
              <a:off x="1533" y="2806"/>
              <a:ext cx="724" cy="2844"/>
            </a:xfrm>
            <a:prstGeom prst="rect">
              <a:avLst/>
            </a:prstGeom>
            <a:solidFill>
              <a:srgbClr val="E3CCCC"/>
            </a:solidFill>
          </p:spPr>
          <p:txBody>
            <a:bodyPr vert="eaVert" wrap="square" rtlCol="0">
              <a:spAutoFit/>
            </a:bodyPr>
            <a:lstStyle/>
            <a:p>
              <a:pPr algn="ctr"/>
              <a:r>
                <a:rPr lang="zh-CN" altLang="en-US" b="1" dirty="0">
                  <a:solidFill>
                    <a:srgbClr val="181717"/>
                  </a:solidFill>
                  <a:latin typeface="微软雅黑" panose="020B0503020204020204" pitchFamily="34" charset="-122"/>
                  <a:ea typeface="微软雅黑" panose="020B0503020204020204" pitchFamily="34" charset="-122"/>
                </a:rPr>
                <a:t>一、资产负债</a:t>
              </a:r>
            </a:p>
          </p:txBody>
        </p:sp>
        <p:sp>
          <p:nvSpPr>
            <p:cNvPr id="22" name="文本框 21"/>
            <p:cNvSpPr txBox="1"/>
            <p:nvPr/>
          </p:nvSpPr>
          <p:spPr>
            <a:xfrm>
              <a:off x="2703" y="2807"/>
              <a:ext cx="5808" cy="531"/>
            </a:xfrm>
            <a:prstGeom prst="rect">
              <a:avLst/>
            </a:prstGeom>
            <a:solidFill>
              <a:schemeClr val="bg2"/>
            </a:solidFill>
            <a:ln>
              <a:no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600" b="1" i="0" u="none" strike="noStrike" kern="1200" cap="none" spc="0" normalizeH="0" baseline="0" noProof="0" dirty="0">
                  <a:ln>
                    <a:noFill/>
                  </a:ln>
                  <a:solidFill>
                    <a:srgbClr val="C00000"/>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资产总计等资产类指标</a:t>
              </a:r>
            </a:p>
          </p:txBody>
        </p:sp>
        <p:sp>
          <p:nvSpPr>
            <p:cNvPr id="23" name="文本框 22"/>
            <p:cNvSpPr txBox="1"/>
            <p:nvPr/>
          </p:nvSpPr>
          <p:spPr>
            <a:xfrm>
              <a:off x="2703" y="3907"/>
              <a:ext cx="5808" cy="531"/>
            </a:xfrm>
            <a:prstGeom prst="rect">
              <a:avLst/>
            </a:prstGeom>
            <a:solidFill>
              <a:schemeClr val="bg2"/>
            </a:solidFill>
            <a:ln>
              <a:no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600" b="1" i="0" u="none" strike="noStrike" kern="1200" cap="none" spc="0" normalizeH="0" baseline="0" noProof="0" dirty="0">
                  <a:ln>
                    <a:noFill/>
                  </a:ln>
                  <a:solidFill>
                    <a:srgbClr val="C00000"/>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负债合计等负债类指标</a:t>
              </a:r>
            </a:p>
          </p:txBody>
        </p:sp>
        <p:sp>
          <p:nvSpPr>
            <p:cNvPr id="24" name="文本框 23"/>
            <p:cNvSpPr txBox="1"/>
            <p:nvPr/>
          </p:nvSpPr>
          <p:spPr>
            <a:xfrm>
              <a:off x="2703" y="5007"/>
              <a:ext cx="5808" cy="531"/>
            </a:xfrm>
            <a:prstGeom prst="rect">
              <a:avLst/>
            </a:prstGeom>
            <a:solidFill>
              <a:schemeClr val="bg2"/>
            </a:solidFill>
            <a:ln>
              <a:no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600" b="1" i="0" u="none" strike="noStrike" kern="1200" cap="none" spc="0" normalizeH="0" baseline="0" noProof="0" dirty="0">
                  <a:ln>
                    <a:noFill/>
                  </a:ln>
                  <a:solidFill>
                    <a:srgbClr val="C00000"/>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所有者权益合计等权益类指标</a:t>
              </a:r>
            </a:p>
          </p:txBody>
        </p:sp>
      </p:grpSp>
      <p:grpSp>
        <p:nvGrpSpPr>
          <p:cNvPr id="26" name="组合 25"/>
          <p:cNvGrpSpPr/>
          <p:nvPr/>
        </p:nvGrpSpPr>
        <p:grpSpPr>
          <a:xfrm>
            <a:off x="612775" y="4285615"/>
            <a:ext cx="4431030" cy="1906270"/>
            <a:chOff x="1533" y="2806"/>
            <a:chExt cx="6978" cy="3002"/>
          </a:xfrm>
        </p:grpSpPr>
        <p:sp>
          <p:nvSpPr>
            <p:cNvPr id="27" name="文本框 26"/>
            <p:cNvSpPr txBox="1"/>
            <p:nvPr/>
          </p:nvSpPr>
          <p:spPr>
            <a:xfrm>
              <a:off x="1533" y="2806"/>
              <a:ext cx="724" cy="3002"/>
            </a:xfrm>
            <a:prstGeom prst="rect">
              <a:avLst/>
            </a:prstGeom>
            <a:solidFill>
              <a:srgbClr val="E3CCCC"/>
            </a:solidFill>
          </p:spPr>
          <p:txBody>
            <a:bodyPr vert="eaVert" wrap="square" rtlCol="0">
              <a:spAutoFit/>
            </a:bodyPr>
            <a:lstStyle/>
            <a:p>
              <a:pPr algn="ctr"/>
              <a:r>
                <a:rPr lang="zh-CN" altLang="en-US" b="1" dirty="0">
                  <a:solidFill>
                    <a:srgbClr val="181717"/>
                  </a:solidFill>
                  <a:latin typeface="微软雅黑" panose="020B0503020204020204" pitchFamily="34" charset="-122"/>
                  <a:ea typeface="微软雅黑" panose="020B0503020204020204" pitchFamily="34" charset="-122"/>
                </a:rPr>
                <a:t>二、利润及分配</a:t>
              </a:r>
            </a:p>
          </p:txBody>
        </p:sp>
        <p:sp>
          <p:nvSpPr>
            <p:cNvPr id="32" name="文本框 31"/>
            <p:cNvSpPr txBox="1"/>
            <p:nvPr/>
          </p:nvSpPr>
          <p:spPr>
            <a:xfrm>
              <a:off x="2703" y="2807"/>
              <a:ext cx="5808" cy="531"/>
            </a:xfrm>
            <a:prstGeom prst="rect">
              <a:avLst/>
            </a:prstGeom>
            <a:solidFill>
              <a:schemeClr val="bg2"/>
            </a:solidFill>
            <a:ln>
              <a:no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600" b="1" i="0" u="none" strike="noStrike" kern="1200" cap="none" spc="0" normalizeH="0" baseline="0" noProof="0" dirty="0">
                  <a:ln>
                    <a:noFill/>
                  </a:ln>
                  <a:solidFill>
                    <a:srgbClr val="C00000"/>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 营业收入等收入类指标</a:t>
              </a:r>
            </a:p>
          </p:txBody>
        </p:sp>
        <p:sp>
          <p:nvSpPr>
            <p:cNvPr id="33" name="文本框 32"/>
            <p:cNvSpPr txBox="1"/>
            <p:nvPr/>
          </p:nvSpPr>
          <p:spPr>
            <a:xfrm>
              <a:off x="2703" y="3982"/>
              <a:ext cx="5808" cy="531"/>
            </a:xfrm>
            <a:prstGeom prst="rect">
              <a:avLst/>
            </a:prstGeom>
            <a:solidFill>
              <a:schemeClr val="bg2"/>
            </a:solidFill>
            <a:ln>
              <a:no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600" b="1" i="0" u="none" strike="noStrike" kern="1200" cap="none" spc="0" normalizeH="0" baseline="0" noProof="0" dirty="0">
                  <a:ln>
                    <a:noFill/>
                  </a:ln>
                  <a:solidFill>
                    <a:srgbClr val="C00000"/>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营业成本等成本类指标</a:t>
              </a:r>
            </a:p>
          </p:txBody>
        </p:sp>
        <p:sp>
          <p:nvSpPr>
            <p:cNvPr id="34" name="文本框 33"/>
            <p:cNvSpPr txBox="1"/>
            <p:nvPr/>
          </p:nvSpPr>
          <p:spPr>
            <a:xfrm>
              <a:off x="2703" y="5156"/>
              <a:ext cx="5808" cy="531"/>
            </a:xfrm>
            <a:prstGeom prst="rect">
              <a:avLst/>
            </a:prstGeom>
            <a:solidFill>
              <a:schemeClr val="bg2"/>
            </a:solidFill>
            <a:ln>
              <a:no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600" b="1" i="0" u="none" strike="noStrike" kern="1200" cap="none" spc="0" normalizeH="0" baseline="0" noProof="0" dirty="0">
                  <a:ln>
                    <a:noFill/>
                  </a:ln>
                  <a:solidFill>
                    <a:srgbClr val="C00000"/>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利润总额等利润类指标</a:t>
              </a:r>
            </a:p>
          </p:txBody>
        </p:sp>
      </p:grpSp>
      <p:sp>
        <p:nvSpPr>
          <p:cNvPr id="35" name="文本框 34"/>
          <p:cNvSpPr txBox="1"/>
          <p:nvPr/>
        </p:nvSpPr>
        <p:spPr>
          <a:xfrm>
            <a:off x="612775" y="3613785"/>
            <a:ext cx="4294505" cy="368300"/>
          </a:xfrm>
          <a:prstGeom prst="rect">
            <a:avLst/>
          </a:prstGeom>
          <a:noFill/>
        </p:spPr>
        <p:txBody>
          <a:bodyPr wrap="square" rtlCol="0">
            <a:spAutoFit/>
          </a:bodyPr>
          <a:lstStyle/>
          <a:p>
            <a:r>
              <a:rPr lang="zh-CN" altLang="en-US">
                <a:solidFill>
                  <a:srgbClr val="181717"/>
                </a:solidFill>
              </a:rPr>
              <a:t>数据填报来源：企业资产负债表</a:t>
            </a:r>
          </a:p>
        </p:txBody>
      </p:sp>
      <p:sp>
        <p:nvSpPr>
          <p:cNvPr id="36" name="文本框 35"/>
          <p:cNvSpPr txBox="1"/>
          <p:nvPr/>
        </p:nvSpPr>
        <p:spPr>
          <a:xfrm>
            <a:off x="612775" y="6267450"/>
            <a:ext cx="4294505" cy="368300"/>
          </a:xfrm>
          <a:prstGeom prst="rect">
            <a:avLst/>
          </a:prstGeom>
          <a:noFill/>
        </p:spPr>
        <p:txBody>
          <a:bodyPr wrap="square" rtlCol="0">
            <a:spAutoFit/>
          </a:bodyPr>
          <a:lstStyle/>
          <a:p>
            <a:r>
              <a:rPr lang="zh-CN" altLang="en-US">
                <a:solidFill>
                  <a:srgbClr val="181717"/>
                </a:solidFill>
              </a:rPr>
              <a:t>数据填报来源：企业利润表</a:t>
            </a:r>
          </a:p>
        </p:txBody>
      </p:sp>
      <p:sp>
        <p:nvSpPr>
          <p:cNvPr id="37" name="文本框 36"/>
          <p:cNvSpPr txBox="1"/>
          <p:nvPr/>
        </p:nvSpPr>
        <p:spPr>
          <a:xfrm>
            <a:off x="6560820" y="6289040"/>
            <a:ext cx="5630545" cy="368300"/>
          </a:xfrm>
          <a:prstGeom prst="rect">
            <a:avLst/>
          </a:prstGeom>
          <a:noFill/>
        </p:spPr>
        <p:txBody>
          <a:bodyPr wrap="square" rtlCol="0">
            <a:spAutoFit/>
          </a:bodyPr>
          <a:lstStyle/>
          <a:p>
            <a:r>
              <a:rPr lang="zh-CN" altLang="en-US">
                <a:solidFill>
                  <a:srgbClr val="181717"/>
                </a:solidFill>
              </a:rPr>
              <a:t>数据填报来源：根据企业会计明细科目表等计算取得</a:t>
            </a:r>
          </a:p>
        </p:txBody>
      </p:sp>
    </p:spTree>
    <p:custDataLst>
      <p:tags r:id="rId1"/>
    </p:custData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圆角矩形 144"/>
          <p:cNvSpPr/>
          <p:nvPr/>
        </p:nvSpPr>
        <p:spPr>
          <a:xfrm>
            <a:off x="-635" y="929640"/>
            <a:ext cx="12192635" cy="474345"/>
          </a:xfrm>
          <a:prstGeom prst="roundRect">
            <a:avLst/>
          </a:prstGeom>
          <a:solidFill>
            <a:srgbClr val="256B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en-US" sz="2400" b="1" dirty="0">
                <a:solidFill>
                  <a:schemeClr val="bg1"/>
                </a:solidFill>
                <a:latin typeface="微软雅黑" panose="020B0503020204020204" pitchFamily="34" charset="-122"/>
                <a:ea typeface="微软雅黑" panose="020B0503020204020204" pitchFamily="34" charset="-122"/>
                <a:cs typeface="宋体" panose="02010600030101010101" pitchFamily="2" charset="-122"/>
              </a:rPr>
              <a:t>1.</a:t>
            </a:r>
            <a:r>
              <a:rPr sz="2400" b="1" dirty="0">
                <a:solidFill>
                  <a:schemeClr val="bg1"/>
                </a:solidFill>
                <a:latin typeface="微软雅黑" panose="020B0503020204020204" pitchFamily="34" charset="-122"/>
                <a:ea typeface="微软雅黑" panose="020B0503020204020204" pitchFamily="34" charset="-122"/>
                <a:cs typeface="宋体" panose="02010600030101010101" pitchFamily="2" charset="-122"/>
              </a:rPr>
              <a:t>从业人员平均人数</a:t>
            </a:r>
            <a:r>
              <a:rPr lang="en-US" altLang="zh-CN" sz="2400" b="1" dirty="0">
                <a:solidFill>
                  <a:schemeClr val="bg1"/>
                </a:solidFill>
                <a:latin typeface="微软雅黑" panose="020B0503020204020204" pitchFamily="34" charset="-122"/>
                <a:ea typeface="微软雅黑" panose="020B0503020204020204" pitchFamily="34" charset="-122"/>
                <a:cs typeface="宋体" panose="02010600030101010101" pitchFamily="2" charset="-122"/>
              </a:rPr>
              <a:t>【1/</a:t>
            </a:r>
            <a:r>
              <a:rPr lang="en-US" altLang="zh-CN" sz="2400" b="1" dirty="0">
                <a:solidFill>
                  <a:schemeClr val="bg1"/>
                </a:solidFill>
                <a:latin typeface="微软雅黑" panose="020B0503020204020204" pitchFamily="34" charset="-122"/>
                <a:ea typeface="微软雅黑" panose="020B0503020204020204" pitchFamily="34" charset="-122"/>
                <a:cs typeface="宋体" panose="02010600030101010101" pitchFamily="2" charset="-122"/>
                <a:sym typeface="+mn-ea"/>
              </a:rPr>
              <a:t>2/3/4</a:t>
            </a:r>
            <a:r>
              <a:rPr lang="zh-CN" altLang="en-US" sz="2400" b="1" dirty="0">
                <a:solidFill>
                  <a:schemeClr val="bg1"/>
                </a:solidFill>
                <a:latin typeface="微软雅黑" panose="020B0503020204020204" pitchFamily="34" charset="-122"/>
                <a:ea typeface="微软雅黑" panose="020B0503020204020204" pitchFamily="34" charset="-122"/>
                <a:cs typeface="宋体" panose="02010600030101010101" pitchFamily="2" charset="-122"/>
                <a:sym typeface="+mn-ea"/>
              </a:rPr>
              <a:t>表</a:t>
            </a:r>
            <a:r>
              <a:rPr lang="en-US" altLang="zh-CN" sz="2400" b="1" dirty="0">
                <a:solidFill>
                  <a:schemeClr val="bg1"/>
                </a:solidFill>
                <a:latin typeface="微软雅黑" panose="020B0503020204020204" pitchFamily="34" charset="-122"/>
                <a:ea typeface="微软雅黑" panose="020B0503020204020204" pitchFamily="34" charset="-122"/>
                <a:cs typeface="宋体" panose="02010600030101010101" pitchFamily="2" charset="-122"/>
              </a:rPr>
              <a:t>】</a:t>
            </a:r>
            <a:endParaRPr lang="zh-CN" altLang="en-US" sz="2400" b="1" dirty="0">
              <a:solidFill>
                <a:schemeClr val="bg1"/>
              </a:solidFill>
              <a:latin typeface="微软雅黑" panose="020B0503020204020204" pitchFamily="34" charset="-122"/>
              <a:ea typeface="微软雅黑" panose="020B0503020204020204" pitchFamily="34" charset="-122"/>
              <a:cs typeface="宋体" panose="02010600030101010101" pitchFamily="2" charset="-122"/>
            </a:endParaRPr>
          </a:p>
        </p:txBody>
      </p:sp>
      <p:sp>
        <p:nvSpPr>
          <p:cNvPr id="2" name="文本框 1"/>
          <p:cNvSpPr txBox="1"/>
          <p:nvPr/>
        </p:nvSpPr>
        <p:spPr>
          <a:xfrm>
            <a:off x="3251835" y="1471295"/>
            <a:ext cx="5688965" cy="398780"/>
          </a:xfrm>
          <a:prstGeom prst="rect">
            <a:avLst/>
          </a:prstGeom>
          <a:solidFill>
            <a:srgbClr val="C00000"/>
          </a:solidFill>
          <a:ln>
            <a:no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2000" dirty="0">
                <a:ln>
                  <a:solidFill>
                    <a:schemeClr val="bg1"/>
                  </a:solidFill>
                </a:ln>
                <a:solidFill>
                  <a:schemeClr val="bg1"/>
                </a:solidFill>
                <a:latin typeface="Arial" panose="020B0604020202020204" pitchFamily="34" charset="0"/>
                <a:ea typeface="微软雅黑" panose="020B0503020204020204" pitchFamily="34" charset="-122"/>
                <a:sym typeface="Arial" panose="020B0604020202020204" pitchFamily="34" charset="0"/>
              </a:rPr>
              <a:t>从业人员统计口径</a:t>
            </a:r>
          </a:p>
        </p:txBody>
      </p:sp>
      <p:sp>
        <p:nvSpPr>
          <p:cNvPr id="11" name="文本框 10"/>
          <p:cNvSpPr txBox="1"/>
          <p:nvPr/>
        </p:nvSpPr>
        <p:spPr>
          <a:xfrm>
            <a:off x="716915" y="5366385"/>
            <a:ext cx="11341735" cy="337185"/>
          </a:xfrm>
          <a:prstGeom prst="rect">
            <a:avLst/>
          </a:prstGeom>
          <a:solidFill>
            <a:schemeClr val="bg2"/>
          </a:solidFill>
          <a:ln>
            <a:no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600" b="1" i="0" u="none" strike="noStrike" kern="1200" cap="none" spc="0" normalizeH="0" baseline="0" noProof="0" dirty="0">
                <a:ln>
                  <a:noFill/>
                </a:ln>
                <a:solidFill>
                  <a:srgbClr val="181717"/>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离开本单位仍保留劳动关系，并定期领取生活费的人员</a:t>
            </a:r>
          </a:p>
        </p:txBody>
      </p:sp>
      <p:sp>
        <p:nvSpPr>
          <p:cNvPr id="12" name="文本框 11"/>
          <p:cNvSpPr txBox="1"/>
          <p:nvPr/>
        </p:nvSpPr>
        <p:spPr>
          <a:xfrm>
            <a:off x="716915" y="5822315"/>
            <a:ext cx="11342370" cy="337185"/>
          </a:xfrm>
          <a:prstGeom prst="rect">
            <a:avLst/>
          </a:prstGeom>
          <a:solidFill>
            <a:schemeClr val="bg2"/>
          </a:solidFill>
          <a:ln>
            <a:no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600" b="1" i="0" u="none" strike="noStrike" kern="1200" cap="none" spc="0" normalizeH="0" baseline="0" noProof="0" dirty="0">
                <a:ln>
                  <a:noFill/>
                </a:ln>
                <a:solidFill>
                  <a:srgbClr val="181717"/>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在本单位实习的各类在校学生</a:t>
            </a:r>
          </a:p>
        </p:txBody>
      </p:sp>
      <p:sp>
        <p:nvSpPr>
          <p:cNvPr id="13" name="文本框 12"/>
          <p:cNvSpPr txBox="1"/>
          <p:nvPr/>
        </p:nvSpPr>
        <p:spPr>
          <a:xfrm>
            <a:off x="716915" y="6278245"/>
            <a:ext cx="11341735" cy="337185"/>
          </a:xfrm>
          <a:prstGeom prst="rect">
            <a:avLst/>
          </a:prstGeom>
          <a:solidFill>
            <a:schemeClr val="bg2"/>
          </a:solidFill>
          <a:ln>
            <a:no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600" b="1" i="0" u="none" strike="noStrike" kern="1200" cap="none" spc="0" normalizeH="0" baseline="0" noProof="0" dirty="0">
                <a:ln>
                  <a:noFill/>
                </a:ln>
                <a:solidFill>
                  <a:srgbClr val="181717"/>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本单位因劳务外包而使用的人员（保洁、保安、食堂等）</a:t>
            </a:r>
          </a:p>
        </p:txBody>
      </p:sp>
      <p:sp>
        <p:nvSpPr>
          <p:cNvPr id="27" name="文本框 26"/>
          <p:cNvSpPr txBox="1"/>
          <p:nvPr/>
        </p:nvSpPr>
        <p:spPr>
          <a:xfrm>
            <a:off x="179705" y="1937385"/>
            <a:ext cx="459740" cy="3117215"/>
          </a:xfrm>
          <a:prstGeom prst="rect">
            <a:avLst/>
          </a:prstGeom>
          <a:solidFill>
            <a:srgbClr val="E3CCCC"/>
          </a:solidFill>
        </p:spPr>
        <p:txBody>
          <a:bodyPr vert="eaVert" wrap="square" rtlCol="0">
            <a:spAutoFit/>
          </a:bodyPr>
          <a:lstStyle/>
          <a:p>
            <a:pPr algn="ctr"/>
            <a:r>
              <a:rPr lang="zh-CN" altLang="en-US" b="1" dirty="0">
                <a:solidFill>
                  <a:srgbClr val="C00000"/>
                </a:solidFill>
                <a:latin typeface="微软雅黑" panose="020B0503020204020204" pitchFamily="34" charset="-122"/>
                <a:ea typeface="微软雅黑" panose="020B0503020204020204" pitchFamily="34" charset="-122"/>
              </a:rPr>
              <a:t>包括：</a:t>
            </a:r>
          </a:p>
        </p:txBody>
      </p:sp>
      <p:sp>
        <p:nvSpPr>
          <p:cNvPr id="6" name="文本框 5"/>
          <p:cNvSpPr txBox="1"/>
          <p:nvPr/>
        </p:nvSpPr>
        <p:spPr>
          <a:xfrm>
            <a:off x="179705" y="5366385"/>
            <a:ext cx="459740" cy="1249045"/>
          </a:xfrm>
          <a:prstGeom prst="rect">
            <a:avLst/>
          </a:prstGeom>
          <a:solidFill>
            <a:schemeClr val="bg2"/>
          </a:solidFill>
        </p:spPr>
        <p:txBody>
          <a:bodyPr vert="eaVert" wrap="square" rtlCol="0">
            <a:spAutoFit/>
          </a:bodyPr>
          <a:lstStyle/>
          <a:p>
            <a:pPr algn="ctr"/>
            <a:r>
              <a:rPr lang="zh-CN" altLang="en-US" b="1" dirty="0">
                <a:solidFill>
                  <a:srgbClr val="181717"/>
                </a:solidFill>
                <a:latin typeface="微软雅黑" panose="020B0503020204020204" pitchFamily="34" charset="-122"/>
                <a:ea typeface="微软雅黑" panose="020B0503020204020204" pitchFamily="34" charset="-122"/>
              </a:rPr>
              <a:t>不包括：</a:t>
            </a:r>
          </a:p>
        </p:txBody>
      </p:sp>
      <p:sp>
        <p:nvSpPr>
          <p:cNvPr id="7" name="文本框 6"/>
          <p:cNvSpPr txBox="1"/>
          <p:nvPr/>
        </p:nvSpPr>
        <p:spPr>
          <a:xfrm>
            <a:off x="820420" y="1937385"/>
            <a:ext cx="11238230" cy="1322070"/>
          </a:xfrm>
          <a:prstGeom prst="rect">
            <a:avLst/>
          </a:prstGeom>
          <a:solidFill>
            <a:srgbClr val="E3CCCC"/>
          </a:solidFill>
          <a:ln>
            <a:no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1600" b="1" noProof="0" dirty="0">
                <a:ln>
                  <a:noFill/>
                </a:ln>
                <a:solidFill>
                  <a:srgbClr val="C00000"/>
                </a:solidFill>
                <a:effectLst/>
                <a:uLnTx/>
                <a:uFillTx/>
                <a:latin typeface="Arial" panose="020B0604020202020204" pitchFamily="34" charset="0"/>
                <a:ea typeface="微软雅黑" panose="020B0503020204020204" pitchFamily="34" charset="-122"/>
                <a:sym typeface="Wingdings" panose="05000000000000000000" charset="0"/>
              </a:rPr>
              <a:t></a:t>
            </a:r>
            <a:r>
              <a:rPr kumimoji="0" lang="zh-CN" altLang="en-US" sz="1600" b="1" i="0" u="none" strike="noStrike" kern="1200" cap="none" spc="0" normalizeH="0" baseline="0" noProof="0" dirty="0">
                <a:ln>
                  <a:noFill/>
                </a:ln>
                <a:solidFill>
                  <a:srgbClr val="C00000"/>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在岗职工：</a:t>
            </a:r>
            <a:r>
              <a:rPr lang="zh-CN" altLang="en-US" sz="1600" b="1">
                <a:ln>
                  <a:noFill/>
                </a:ln>
                <a:solidFill>
                  <a:schemeClr val="bg1"/>
                </a:solidFill>
                <a:effectLst/>
                <a:uLnTx/>
                <a:uFillTx/>
                <a:latin typeface="微软雅黑" panose="020B0503020204020204" pitchFamily="34" charset="-122"/>
                <a:ea typeface="微软雅黑" panose="020B0503020204020204" pitchFamily="34" charset="-122"/>
                <a:sym typeface="黑体" panose="02010609060101010101" charset="-122"/>
              </a:rPr>
              <a:t>谁发工资谁统计</a:t>
            </a:r>
            <a:endParaRPr kumimoji="0" lang="zh-CN" altLang="en-US" sz="1600" b="0" i="0" u="none" strike="noStrike" kern="1200" cap="none" spc="0" normalizeH="0" baseline="0" noProof="1">
              <a:ln>
                <a:noFill/>
              </a:ln>
              <a:solidFill>
                <a:schemeClr val="lt1"/>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600" b="1" i="0" u="none" strike="noStrike" kern="1200" cap="none" spc="0" normalizeH="0" baseline="0" noProof="0" dirty="0">
                <a:ln>
                  <a:noFill/>
                </a:ln>
                <a:solidFill>
                  <a:srgbClr val="181717"/>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指在本单位工作且与本单位签订劳动合同，并由单位支付各项工资和社会保险、住房公积金的人员，以及上述人员中由于学习、病伤、产假等原因暂未工作仍由单位支付工资的人员。</a:t>
            </a:r>
          </a:p>
          <a:p>
            <a:pPr marL="0" marR="0" lvl="0" indent="0" algn="l" defTabSz="914400" rtl="0" eaLnBrk="1" fontAlgn="auto" latinLnBrk="0" hangingPunct="1">
              <a:lnSpc>
                <a:spcPct val="100000"/>
              </a:lnSpc>
              <a:spcBef>
                <a:spcPts val="0"/>
              </a:spcBef>
              <a:spcAft>
                <a:spcPts val="0"/>
              </a:spcAft>
              <a:buClrTx/>
              <a:buSzTx/>
              <a:buFontTx/>
              <a:buNone/>
              <a:defRPr/>
            </a:pPr>
            <a:r>
              <a:rPr lang="zh-CN" altLang="en-US" sz="1600" b="1" noProof="0" dirty="0">
                <a:ln>
                  <a:noFill/>
                </a:ln>
                <a:solidFill>
                  <a:srgbClr val="181717"/>
                </a:solidFill>
                <a:effectLst/>
                <a:uLnTx/>
                <a:uFillTx/>
                <a:latin typeface="Arial" panose="020B0604020202020204" pitchFamily="34" charset="0"/>
                <a:ea typeface="微软雅黑" panose="020B0503020204020204" pitchFamily="34" charset="-122"/>
                <a:sym typeface="Wingdings" panose="05000000000000000000" charset="0"/>
              </a:rPr>
              <a:t></a:t>
            </a:r>
            <a:r>
              <a:rPr kumimoji="0" lang="zh-CN" altLang="en-US" sz="1600" b="1" i="0" u="none" strike="noStrike" kern="1200" cap="none" spc="0" normalizeH="0" baseline="0" noProof="0" dirty="0">
                <a:ln>
                  <a:noFill/>
                </a:ln>
                <a:solidFill>
                  <a:srgbClr val="181717"/>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应订立劳动合同而未订立劳动合同人员。</a:t>
            </a:r>
            <a:r>
              <a:rPr kumimoji="0" lang="en-US" altLang="zh-CN" sz="1600" b="1" i="0" u="none" strike="noStrike" kern="1200" cap="none" spc="0" normalizeH="0" baseline="0" noProof="0" dirty="0">
                <a:ln>
                  <a:noFill/>
                </a:ln>
                <a:solidFill>
                  <a:srgbClr val="181717"/>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                                       </a:t>
            </a:r>
            <a:r>
              <a:rPr lang="zh-CN" altLang="en-US" sz="1600" b="1" noProof="0" dirty="0">
                <a:ln>
                  <a:noFill/>
                </a:ln>
                <a:solidFill>
                  <a:srgbClr val="181717"/>
                </a:solidFill>
                <a:effectLst/>
                <a:uLnTx/>
                <a:uFillTx/>
                <a:latin typeface="Arial" panose="020B0604020202020204" pitchFamily="34" charset="0"/>
                <a:ea typeface="微软雅黑" panose="020B0503020204020204" pitchFamily="34" charset="-122"/>
                <a:sym typeface="Wingdings" panose="05000000000000000000" charset="0"/>
              </a:rPr>
              <a:t></a:t>
            </a:r>
            <a:r>
              <a:rPr kumimoji="0" lang="zh-CN" altLang="en-US" sz="1600" b="1" i="0" u="none" strike="noStrike" kern="1200" cap="none" spc="0" normalizeH="0" baseline="0" noProof="0" dirty="0">
                <a:ln>
                  <a:noFill/>
                </a:ln>
                <a:solidFill>
                  <a:srgbClr val="181717"/>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试用期（见习期）的人员。</a:t>
            </a:r>
          </a:p>
          <a:p>
            <a:pPr marL="0" marR="0" lvl="0" indent="0" algn="l" defTabSz="914400" rtl="0" eaLnBrk="1" fontAlgn="auto" latinLnBrk="0" hangingPunct="1">
              <a:lnSpc>
                <a:spcPct val="100000"/>
              </a:lnSpc>
              <a:spcBef>
                <a:spcPts val="0"/>
              </a:spcBef>
              <a:spcAft>
                <a:spcPts val="0"/>
              </a:spcAft>
              <a:buClrTx/>
              <a:buSzTx/>
              <a:buFontTx/>
              <a:buNone/>
              <a:defRPr/>
            </a:pPr>
            <a:r>
              <a:rPr lang="zh-CN" altLang="en-US" sz="1600" b="1" noProof="0" dirty="0">
                <a:ln>
                  <a:noFill/>
                </a:ln>
                <a:solidFill>
                  <a:srgbClr val="181717"/>
                </a:solidFill>
                <a:effectLst/>
                <a:uLnTx/>
                <a:uFillTx/>
                <a:latin typeface="Arial" panose="020B0604020202020204" pitchFamily="34" charset="0"/>
                <a:ea typeface="微软雅黑" panose="020B0503020204020204" pitchFamily="34" charset="-122"/>
                <a:sym typeface="Wingdings" panose="05000000000000000000" charset="0"/>
              </a:rPr>
              <a:t></a:t>
            </a:r>
            <a:r>
              <a:rPr lang="zh-CN" altLang="en-US" sz="1600" b="1" noProof="0" dirty="0">
                <a:ln>
                  <a:noFill/>
                </a:ln>
                <a:solidFill>
                  <a:srgbClr val="181717"/>
                </a:solidFill>
                <a:effectLst/>
                <a:uLnTx/>
                <a:uFillTx/>
                <a:latin typeface="Arial" panose="020B0604020202020204" pitchFamily="34" charset="0"/>
                <a:ea typeface="微软雅黑" panose="020B0503020204020204" pitchFamily="34" charset="-122"/>
                <a:sym typeface="黑体" panose="02010609060101010101" charset="-122"/>
              </a:rPr>
              <a:t>编制外招用的人员。</a:t>
            </a:r>
            <a:r>
              <a:rPr lang="en-US" altLang="zh-CN" sz="1600" b="1" noProof="0" dirty="0">
                <a:ln>
                  <a:noFill/>
                </a:ln>
                <a:solidFill>
                  <a:srgbClr val="181717"/>
                </a:solidFill>
                <a:effectLst/>
                <a:uLnTx/>
                <a:uFillTx/>
                <a:latin typeface="Arial" panose="020B0604020202020204" pitchFamily="34" charset="0"/>
                <a:ea typeface="微软雅黑" panose="020B0503020204020204" pitchFamily="34" charset="-122"/>
                <a:sym typeface="黑体" panose="02010609060101010101" charset="-122"/>
              </a:rPr>
              <a:t>                                                                       </a:t>
            </a:r>
            <a:r>
              <a:rPr lang="zh-CN" altLang="en-US" sz="1600" b="1" noProof="0" dirty="0">
                <a:ln>
                  <a:noFill/>
                </a:ln>
                <a:solidFill>
                  <a:srgbClr val="181717"/>
                </a:solidFill>
                <a:effectLst/>
                <a:uLnTx/>
                <a:uFillTx/>
                <a:latin typeface="Arial" panose="020B0604020202020204" pitchFamily="34" charset="0"/>
                <a:ea typeface="微软雅黑" panose="020B0503020204020204" pitchFamily="34" charset="-122"/>
                <a:sym typeface="Wingdings" panose="05000000000000000000" charset="0"/>
              </a:rPr>
              <a:t></a:t>
            </a:r>
            <a:r>
              <a:rPr kumimoji="0" lang="zh-CN" altLang="en-US" sz="1600" b="1" i="0" u="none" strike="noStrike" kern="1200" cap="none" spc="0" normalizeH="0" baseline="0" noProof="0" dirty="0">
                <a:ln>
                  <a:noFill/>
                </a:ln>
                <a:solidFill>
                  <a:srgbClr val="181717"/>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派往外单位工作，但工资仍由本单位发放的人员。</a:t>
            </a:r>
          </a:p>
        </p:txBody>
      </p:sp>
      <p:sp>
        <p:nvSpPr>
          <p:cNvPr id="3" name="文本框 2"/>
          <p:cNvSpPr txBox="1"/>
          <p:nvPr/>
        </p:nvSpPr>
        <p:spPr>
          <a:xfrm>
            <a:off x="820420" y="3326765"/>
            <a:ext cx="11238230" cy="829945"/>
          </a:xfrm>
          <a:prstGeom prst="rect">
            <a:avLst/>
          </a:prstGeom>
          <a:solidFill>
            <a:srgbClr val="E3CCCC"/>
          </a:solidFill>
          <a:ln>
            <a:no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1600" b="1" noProof="0" dirty="0">
                <a:ln>
                  <a:noFill/>
                </a:ln>
                <a:solidFill>
                  <a:srgbClr val="C00000"/>
                </a:solidFill>
                <a:effectLst/>
                <a:uLnTx/>
                <a:uFillTx/>
                <a:latin typeface="Arial" panose="020B0604020202020204" pitchFamily="34" charset="0"/>
                <a:ea typeface="微软雅黑" panose="020B0503020204020204" pitchFamily="34" charset="-122"/>
                <a:sym typeface="Wingdings" panose="05000000000000000000" charset="0"/>
              </a:rPr>
              <a:t></a:t>
            </a:r>
            <a:r>
              <a:rPr kumimoji="0" lang="zh-CN" altLang="en-US" sz="1600" b="1" i="0" u="none" strike="noStrike" kern="1200" cap="none" spc="0" normalizeH="0" baseline="0" noProof="0" dirty="0">
                <a:ln>
                  <a:noFill/>
                </a:ln>
                <a:solidFill>
                  <a:srgbClr val="C00000"/>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劳务派遣人员：</a:t>
            </a:r>
            <a:r>
              <a:rPr lang="zh-CN" altLang="en-US" sz="1600" b="1">
                <a:ln>
                  <a:noFill/>
                </a:ln>
                <a:solidFill>
                  <a:schemeClr val="bg1"/>
                </a:solidFill>
                <a:effectLst/>
                <a:uLnTx/>
                <a:uFillTx/>
                <a:latin typeface="微软雅黑" panose="020B0503020204020204" pitchFamily="34" charset="-122"/>
                <a:ea typeface="微软雅黑" panose="020B0503020204020204" pitchFamily="34" charset="-122"/>
                <a:sym typeface="黑体" panose="02010609060101010101" charset="-122"/>
              </a:rPr>
              <a:t>谁使用谁统计</a:t>
            </a:r>
            <a:endParaRPr lang="zh-CN" altLang="en-US" sz="1600" b="1">
              <a:ln>
                <a:noFill/>
              </a:ln>
              <a:solidFill>
                <a:srgbClr val="181717"/>
              </a:solidFill>
              <a:effectLst/>
              <a:uLnTx/>
              <a:uFillTx/>
              <a:latin typeface="微软雅黑" panose="020B0503020204020204" pitchFamily="34" charset="-122"/>
              <a:ea typeface="微软雅黑" panose="020B0503020204020204" pitchFamily="34" charset="-122"/>
              <a:sym typeface="黑体" panose="02010609060101010101" charset="-122"/>
            </a:endParaRPr>
          </a:p>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600" b="1" i="0" u="none" strike="noStrike" kern="1200" cap="none" spc="0" normalizeH="0" baseline="0" noProof="0" dirty="0">
                <a:ln>
                  <a:noFill/>
                </a:ln>
                <a:solidFill>
                  <a:srgbClr val="181717"/>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指与劳务派遣单位签订劳动合同，并被劳务派遣单位派遣到实际用工单位工作，且劳务派遣单位与实际用工单位签订《劳务派遣协议》的人员。</a:t>
            </a:r>
          </a:p>
        </p:txBody>
      </p:sp>
      <p:sp>
        <p:nvSpPr>
          <p:cNvPr id="4" name="文本框 3"/>
          <p:cNvSpPr txBox="1"/>
          <p:nvPr/>
        </p:nvSpPr>
        <p:spPr>
          <a:xfrm>
            <a:off x="820420" y="4224020"/>
            <a:ext cx="11238230" cy="829945"/>
          </a:xfrm>
          <a:prstGeom prst="rect">
            <a:avLst/>
          </a:prstGeom>
          <a:solidFill>
            <a:srgbClr val="E3CCCC"/>
          </a:solidFill>
          <a:ln>
            <a:no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1600" b="1" noProof="0" dirty="0">
                <a:ln>
                  <a:noFill/>
                </a:ln>
                <a:solidFill>
                  <a:srgbClr val="C00000"/>
                </a:solidFill>
                <a:effectLst/>
                <a:uLnTx/>
                <a:uFillTx/>
                <a:latin typeface="Arial" panose="020B0604020202020204" pitchFamily="34" charset="0"/>
                <a:ea typeface="微软雅黑" panose="020B0503020204020204" pitchFamily="34" charset="-122"/>
                <a:sym typeface="Wingdings" panose="05000000000000000000" charset="0"/>
              </a:rPr>
              <a:t></a:t>
            </a:r>
            <a:r>
              <a:rPr kumimoji="0" lang="zh-CN" altLang="en-US" sz="1600" b="1" i="0" u="none" strike="noStrike" kern="1200" cap="none" spc="0" normalizeH="0" baseline="0" noProof="0" dirty="0">
                <a:ln>
                  <a:noFill/>
                </a:ln>
                <a:solidFill>
                  <a:srgbClr val="C00000"/>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其他从业人员：</a:t>
            </a:r>
            <a:r>
              <a:rPr lang="zh-CN" altLang="en-US" sz="1600" b="1">
                <a:ln>
                  <a:noFill/>
                </a:ln>
                <a:solidFill>
                  <a:schemeClr val="bg1"/>
                </a:solidFill>
                <a:effectLst/>
                <a:uLnTx/>
                <a:uFillTx/>
                <a:latin typeface="微软雅黑" panose="020B0503020204020204" pitchFamily="34" charset="-122"/>
                <a:ea typeface="微软雅黑" panose="020B0503020204020204" pitchFamily="34" charset="-122"/>
                <a:sym typeface="黑体" panose="02010609060101010101" charset="-122"/>
              </a:rPr>
              <a:t>谁使用谁统计</a:t>
            </a:r>
            <a:endParaRPr lang="zh-CN" altLang="en-US" sz="1600" b="1">
              <a:ln>
                <a:noFill/>
              </a:ln>
              <a:solidFill>
                <a:srgbClr val="181717"/>
              </a:solidFill>
              <a:effectLst/>
              <a:uLnTx/>
              <a:uFillTx/>
              <a:latin typeface="微软雅黑" panose="020B0503020204020204" pitchFamily="34" charset="-122"/>
              <a:ea typeface="微软雅黑" panose="020B0503020204020204" pitchFamily="34" charset="-122"/>
              <a:sym typeface="黑体" panose="02010609060101010101" charset="-122"/>
            </a:endParaRPr>
          </a:p>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600" b="1" i="0" u="none" strike="noStrike" kern="1200" cap="none" spc="0" normalizeH="0" baseline="0" noProof="0" dirty="0">
                <a:ln>
                  <a:noFill/>
                </a:ln>
                <a:solidFill>
                  <a:srgbClr val="181717"/>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指在本单位工作，不能归到在岗职工、劳务派遣人员的人员，实际参加本单位生产或工作并从本单位取得劳动报酬。</a:t>
            </a:r>
          </a:p>
          <a:p>
            <a:pPr marL="0" marR="0" lvl="0" indent="0" algn="l" defTabSz="914400" rtl="0" eaLnBrk="1" fontAlgn="auto" latinLnBrk="0" hangingPunct="1">
              <a:lnSpc>
                <a:spcPct val="100000"/>
              </a:lnSpc>
              <a:spcBef>
                <a:spcPts val="0"/>
              </a:spcBef>
              <a:spcAft>
                <a:spcPts val="0"/>
              </a:spcAft>
              <a:buClrTx/>
              <a:buSzTx/>
              <a:buFontTx/>
              <a:buNone/>
              <a:defRPr/>
            </a:pPr>
            <a:r>
              <a:rPr lang="zh-CN" altLang="en-US" sz="1600" b="1" noProof="0" dirty="0">
                <a:ln>
                  <a:noFill/>
                </a:ln>
                <a:solidFill>
                  <a:srgbClr val="181717"/>
                </a:solidFill>
                <a:effectLst/>
                <a:uLnTx/>
                <a:uFillTx/>
                <a:latin typeface="Arial" panose="020B0604020202020204" pitchFamily="34" charset="0"/>
                <a:ea typeface="微软雅黑" panose="020B0503020204020204" pitchFamily="34" charset="-122"/>
                <a:sym typeface="Wingdings" panose="05000000000000000000" charset="0"/>
              </a:rPr>
              <a:t></a:t>
            </a:r>
            <a:r>
              <a:rPr kumimoji="0" lang="zh-CN" altLang="en-US" sz="1600" b="1" i="0" u="none" strike="noStrike" kern="1200" cap="none" spc="0" normalizeH="0" baseline="0" noProof="0" dirty="0">
                <a:ln>
                  <a:noFill/>
                </a:ln>
                <a:solidFill>
                  <a:srgbClr val="181717"/>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非全日制人员</a:t>
            </a:r>
            <a:r>
              <a:rPr kumimoji="0" lang="en-US" altLang="zh-CN" sz="1600" b="1" i="0" u="none" strike="noStrike" kern="1200" cap="none" spc="0" normalizeH="0" baseline="0" noProof="0" dirty="0">
                <a:ln>
                  <a:noFill/>
                </a:ln>
                <a:solidFill>
                  <a:srgbClr val="181717"/>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         </a:t>
            </a:r>
            <a:r>
              <a:rPr lang="zh-CN" altLang="en-US" sz="1600" b="1" noProof="0" dirty="0">
                <a:ln>
                  <a:noFill/>
                </a:ln>
                <a:solidFill>
                  <a:srgbClr val="181717"/>
                </a:solidFill>
                <a:effectLst/>
                <a:uLnTx/>
                <a:uFillTx/>
                <a:latin typeface="Arial" panose="020B0604020202020204" pitchFamily="34" charset="0"/>
                <a:ea typeface="微软雅黑" panose="020B0503020204020204" pitchFamily="34" charset="-122"/>
                <a:sym typeface="Wingdings" panose="05000000000000000000" charset="0"/>
              </a:rPr>
              <a:t></a:t>
            </a:r>
            <a:r>
              <a:rPr kumimoji="0" lang="en-US" altLang="zh-CN" sz="1600" b="1" i="0" u="none" strike="noStrike" kern="1200" cap="none" spc="0" normalizeH="0" baseline="0" noProof="0" dirty="0">
                <a:ln>
                  <a:noFill/>
                </a:ln>
                <a:solidFill>
                  <a:srgbClr val="181717"/>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聘用的正式离退休人员           </a:t>
            </a:r>
            <a:r>
              <a:rPr lang="zh-CN" altLang="en-US" sz="1600" b="1" noProof="0" dirty="0">
                <a:ln>
                  <a:noFill/>
                </a:ln>
                <a:solidFill>
                  <a:srgbClr val="181717"/>
                </a:solidFill>
                <a:effectLst/>
                <a:uLnTx/>
                <a:uFillTx/>
                <a:latin typeface="Arial" panose="020B0604020202020204" pitchFamily="34" charset="0"/>
                <a:ea typeface="微软雅黑" panose="020B0503020204020204" pitchFamily="34" charset="-122"/>
                <a:sym typeface="Wingdings" panose="05000000000000000000" charset="0"/>
              </a:rPr>
              <a:t></a:t>
            </a:r>
            <a:r>
              <a:rPr kumimoji="0" lang="en-US" altLang="zh-CN" sz="1600" b="1" i="0" u="none" strike="noStrike" kern="1200" cap="none" spc="0" normalizeH="0" baseline="0" noProof="0" dirty="0">
                <a:ln>
                  <a:noFill/>
                </a:ln>
                <a:solidFill>
                  <a:srgbClr val="181717"/>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兼职人员和第二职业者           </a:t>
            </a:r>
            <a:r>
              <a:rPr lang="zh-CN" altLang="en-US" sz="1600" b="1" noProof="0" dirty="0">
                <a:ln>
                  <a:noFill/>
                </a:ln>
                <a:solidFill>
                  <a:srgbClr val="181717"/>
                </a:solidFill>
                <a:effectLst/>
                <a:uLnTx/>
                <a:uFillTx/>
                <a:latin typeface="Arial" panose="020B0604020202020204" pitchFamily="34" charset="0"/>
                <a:ea typeface="微软雅黑" panose="020B0503020204020204" pitchFamily="34" charset="-122"/>
                <a:sym typeface="Wingdings" panose="05000000000000000000" charset="0"/>
              </a:rPr>
              <a:t></a:t>
            </a:r>
            <a:r>
              <a:rPr kumimoji="0" lang="en-US" altLang="zh-CN" sz="1600" b="1" i="0" u="none" strike="noStrike" kern="1200" cap="none" spc="0" normalizeH="0" baseline="0" noProof="0" dirty="0">
                <a:ln>
                  <a:noFill/>
                </a:ln>
                <a:solidFill>
                  <a:srgbClr val="181717"/>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在本单位工作的外籍和港澳台方人员</a:t>
            </a:r>
          </a:p>
        </p:txBody>
      </p:sp>
      <p:sp>
        <p:nvSpPr>
          <p:cNvPr id="9" name="标题 30"/>
          <p:cNvSpPr>
            <a:spLocks noGrp="1"/>
          </p:cNvSpPr>
          <p:nvPr>
            <p:ph type="title"/>
          </p:nvPr>
        </p:nvSpPr>
        <p:spPr>
          <a:xfrm>
            <a:off x="1355998" y="133339"/>
            <a:ext cx="10531201" cy="589280"/>
          </a:xfrm>
        </p:spPr>
        <p:txBody>
          <a:bodyPr/>
          <a:lstStyle/>
          <a:p>
            <a:r>
              <a:rPr lang="zh-CN" altLang="en-US" sz="3600" dirty="0"/>
              <a:t>（三）重点指标讲解</a:t>
            </a:r>
            <a:r>
              <a:rPr lang="en-US" altLang="zh-CN" sz="3600" dirty="0"/>
              <a:t>  </a:t>
            </a:r>
            <a:endParaRPr lang="zh-CN" altLang="en-US" sz="3600" dirty="0"/>
          </a:p>
        </p:txBody>
      </p:sp>
    </p:spTree>
    <p:custDataLst>
      <p:tags r:id="rId1"/>
    </p:custData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圆角矩形 144"/>
          <p:cNvSpPr/>
          <p:nvPr/>
        </p:nvSpPr>
        <p:spPr>
          <a:xfrm>
            <a:off x="-635" y="907201"/>
            <a:ext cx="12192635" cy="474345"/>
          </a:xfrm>
          <a:prstGeom prst="roundRect">
            <a:avLst/>
          </a:prstGeom>
          <a:solidFill>
            <a:srgbClr val="256B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en-US" sz="2400" b="1" dirty="0">
                <a:solidFill>
                  <a:schemeClr val="bg1"/>
                </a:solidFill>
                <a:latin typeface="微软雅黑" panose="020B0503020204020204" pitchFamily="34" charset="-122"/>
                <a:ea typeface="微软雅黑" panose="020B0503020204020204" pitchFamily="34" charset="-122"/>
                <a:cs typeface="宋体" panose="02010600030101010101" pitchFamily="2" charset="-122"/>
              </a:rPr>
              <a:t>1.</a:t>
            </a:r>
            <a:r>
              <a:rPr sz="2400" b="1" dirty="0">
                <a:solidFill>
                  <a:schemeClr val="bg1"/>
                </a:solidFill>
                <a:latin typeface="微软雅黑" panose="020B0503020204020204" pitchFamily="34" charset="-122"/>
                <a:ea typeface="微软雅黑" panose="020B0503020204020204" pitchFamily="34" charset="-122"/>
                <a:cs typeface="宋体" panose="02010600030101010101" pitchFamily="2" charset="-122"/>
              </a:rPr>
              <a:t>从业人员平均人数</a:t>
            </a:r>
            <a:r>
              <a:rPr lang="en-US" altLang="zh-CN" sz="2400" b="1" dirty="0">
                <a:solidFill>
                  <a:schemeClr val="bg1"/>
                </a:solidFill>
                <a:latin typeface="微软雅黑" panose="020B0503020204020204" pitchFamily="34" charset="-122"/>
                <a:ea typeface="微软雅黑" panose="020B0503020204020204" pitchFamily="34" charset="-122"/>
                <a:cs typeface="宋体" panose="02010600030101010101" pitchFamily="2" charset="-122"/>
              </a:rPr>
              <a:t>【1/</a:t>
            </a:r>
            <a:r>
              <a:rPr lang="en-US" altLang="zh-CN" sz="2400" b="1" dirty="0">
                <a:solidFill>
                  <a:schemeClr val="bg1"/>
                </a:solidFill>
                <a:latin typeface="微软雅黑" panose="020B0503020204020204" pitchFamily="34" charset="-122"/>
                <a:ea typeface="微软雅黑" panose="020B0503020204020204" pitchFamily="34" charset="-122"/>
                <a:cs typeface="宋体" panose="02010600030101010101" pitchFamily="2" charset="-122"/>
                <a:sym typeface="+mn-ea"/>
              </a:rPr>
              <a:t>2/3/4</a:t>
            </a:r>
            <a:r>
              <a:rPr lang="zh-CN" altLang="en-US" sz="2400" b="1" dirty="0">
                <a:solidFill>
                  <a:schemeClr val="bg1"/>
                </a:solidFill>
                <a:latin typeface="微软雅黑" panose="020B0503020204020204" pitchFamily="34" charset="-122"/>
                <a:ea typeface="微软雅黑" panose="020B0503020204020204" pitchFamily="34" charset="-122"/>
                <a:cs typeface="宋体" panose="02010600030101010101" pitchFamily="2" charset="-122"/>
                <a:sym typeface="+mn-ea"/>
              </a:rPr>
              <a:t>表</a:t>
            </a:r>
            <a:r>
              <a:rPr lang="en-US" altLang="zh-CN" sz="2400" b="1" dirty="0">
                <a:solidFill>
                  <a:schemeClr val="bg1"/>
                </a:solidFill>
                <a:latin typeface="微软雅黑" panose="020B0503020204020204" pitchFamily="34" charset="-122"/>
                <a:ea typeface="微软雅黑" panose="020B0503020204020204" pitchFamily="34" charset="-122"/>
                <a:cs typeface="宋体" panose="02010600030101010101" pitchFamily="2" charset="-122"/>
              </a:rPr>
              <a:t>】</a:t>
            </a:r>
            <a:endParaRPr lang="zh-CN" altLang="en-US" sz="2400" b="1" dirty="0">
              <a:solidFill>
                <a:schemeClr val="bg1"/>
              </a:solidFill>
              <a:latin typeface="微软雅黑" panose="020B0503020204020204" pitchFamily="34" charset="-122"/>
              <a:ea typeface="微软雅黑" panose="020B0503020204020204" pitchFamily="34" charset="-122"/>
              <a:cs typeface="宋体" panose="02010600030101010101" pitchFamily="2" charset="-122"/>
            </a:endParaRPr>
          </a:p>
        </p:txBody>
      </p:sp>
      <p:sp>
        <p:nvSpPr>
          <p:cNvPr id="2" name="文本框 1"/>
          <p:cNvSpPr txBox="1"/>
          <p:nvPr/>
        </p:nvSpPr>
        <p:spPr>
          <a:xfrm>
            <a:off x="3251835" y="1390015"/>
            <a:ext cx="5688965" cy="398780"/>
          </a:xfrm>
          <a:prstGeom prst="rect">
            <a:avLst/>
          </a:prstGeom>
          <a:solidFill>
            <a:srgbClr val="C00000"/>
          </a:solidFill>
          <a:ln>
            <a:no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2000" dirty="0">
                <a:ln>
                  <a:solidFill>
                    <a:schemeClr val="bg1"/>
                  </a:solidFill>
                </a:ln>
                <a:solidFill>
                  <a:schemeClr val="bg1"/>
                </a:solidFill>
                <a:latin typeface="Arial" panose="020B0604020202020204" pitchFamily="34" charset="0"/>
                <a:ea typeface="微软雅黑" panose="020B0503020204020204" pitchFamily="34" charset="-122"/>
                <a:sym typeface="Arial" panose="020B0604020202020204" pitchFamily="34" charset="0"/>
              </a:rPr>
              <a:t>从业人员统计口径</a:t>
            </a:r>
          </a:p>
        </p:txBody>
      </p:sp>
      <p:sp>
        <p:nvSpPr>
          <p:cNvPr id="14" name="文本框 13"/>
          <p:cNvSpPr txBox="1"/>
          <p:nvPr/>
        </p:nvSpPr>
        <p:spPr>
          <a:xfrm>
            <a:off x="180975" y="1797050"/>
            <a:ext cx="4446270" cy="398780"/>
          </a:xfrm>
          <a:prstGeom prst="rect">
            <a:avLst/>
          </a:prstGeom>
          <a:solidFill>
            <a:srgbClr val="C00000"/>
          </a:solidFill>
          <a:ln>
            <a:no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2000" dirty="0">
                <a:ln>
                  <a:solidFill>
                    <a:schemeClr val="bg1"/>
                  </a:solidFill>
                </a:ln>
                <a:solidFill>
                  <a:schemeClr val="bg1"/>
                </a:solidFill>
                <a:latin typeface="Arial" panose="020B0604020202020204" pitchFamily="34" charset="0"/>
                <a:ea typeface="微软雅黑" panose="020B0503020204020204" pitchFamily="34" charset="-122"/>
                <a:sym typeface="Wingdings" panose="05000000000000000000" charset="0"/>
              </a:rPr>
              <a:t>特殊情形</a:t>
            </a:r>
            <a:r>
              <a:rPr lang="zh-CN" altLang="en-US" sz="2000" dirty="0">
                <a:ln>
                  <a:solidFill>
                    <a:schemeClr val="bg1"/>
                  </a:solidFill>
                </a:ln>
                <a:solidFill>
                  <a:schemeClr val="bg1"/>
                </a:solidFill>
                <a:latin typeface="Arial" panose="020B0604020202020204" pitchFamily="34" charset="0"/>
                <a:ea typeface="微软雅黑" panose="020B0503020204020204" pitchFamily="34" charset="-122"/>
                <a:sym typeface="Arial" panose="020B0604020202020204" pitchFamily="34" charset="0"/>
              </a:rPr>
              <a:t>：保险营销人员如何统计？</a:t>
            </a:r>
          </a:p>
        </p:txBody>
      </p:sp>
      <p:sp>
        <p:nvSpPr>
          <p:cNvPr id="8" name="文本框 7"/>
          <p:cNvSpPr txBox="1"/>
          <p:nvPr/>
        </p:nvSpPr>
        <p:spPr>
          <a:xfrm>
            <a:off x="180975" y="2169160"/>
            <a:ext cx="11677015" cy="2553335"/>
          </a:xfrm>
          <a:prstGeom prst="rect">
            <a:avLst/>
          </a:prstGeom>
          <a:solidFill>
            <a:srgbClr val="E3CCCC"/>
          </a:solidFill>
          <a:ln>
            <a:noFill/>
          </a:ln>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defRPr/>
            </a:pPr>
            <a:r>
              <a:rPr lang="zh-CN" altLang="en-US" sz="2000" b="1" noProof="0" dirty="0">
                <a:ln>
                  <a:noFill/>
                </a:ln>
                <a:solidFill>
                  <a:srgbClr val="C00000"/>
                </a:solidFill>
                <a:effectLst/>
                <a:uLnTx/>
                <a:uFillTx/>
                <a:latin typeface="Arial" panose="020B0604020202020204" pitchFamily="34" charset="0"/>
                <a:ea typeface="微软雅黑" panose="020B0503020204020204" pitchFamily="34" charset="-122"/>
                <a:sym typeface="Wingdings" panose="05000000000000000000" charset="0"/>
              </a:rPr>
              <a:t>国家统计局对保险营销人员规范口径如下：</a:t>
            </a:r>
            <a:endParaRPr lang="en-US" altLang="zh-CN" sz="2000" b="1" noProof="0" dirty="0">
              <a:ln>
                <a:noFill/>
              </a:ln>
              <a:solidFill>
                <a:srgbClr val="C00000"/>
              </a:solidFill>
              <a:effectLst/>
              <a:uLnTx/>
              <a:uFillTx/>
              <a:latin typeface="Arial" panose="020B0604020202020204" pitchFamily="34" charset="0"/>
              <a:ea typeface="微软雅黑" panose="020B0503020204020204" pitchFamily="34" charset="-122"/>
              <a:sym typeface="Wingdings" panose="05000000000000000000" charset="0"/>
            </a:endParaRPr>
          </a:p>
          <a:p>
            <a:pPr marL="0" marR="0" lvl="0" indent="0" algn="just" defTabSz="914400" rtl="0" eaLnBrk="1" fontAlgn="auto" latinLnBrk="0" hangingPunct="1">
              <a:lnSpc>
                <a:spcPct val="100000"/>
              </a:lnSpc>
              <a:spcBef>
                <a:spcPts val="0"/>
              </a:spcBef>
              <a:spcAft>
                <a:spcPts val="0"/>
              </a:spcAft>
              <a:buClrTx/>
              <a:buSzTx/>
              <a:buFontTx/>
              <a:buNone/>
              <a:defRPr/>
            </a:pPr>
            <a:r>
              <a:rPr lang="zh-CN" altLang="en-US" sz="2000" b="1" noProof="0" dirty="0">
                <a:ln>
                  <a:noFill/>
                </a:ln>
                <a:solidFill>
                  <a:srgbClr val="181717"/>
                </a:solidFill>
                <a:effectLst/>
                <a:uLnTx/>
                <a:uFillTx/>
                <a:latin typeface="Arial" panose="020B0604020202020204" pitchFamily="34" charset="0"/>
                <a:ea typeface="微软雅黑" panose="020B0503020204020204" pitchFamily="34" charset="-122"/>
                <a:sym typeface="Wingdings" panose="05000000000000000000" charset="0"/>
              </a:rPr>
              <a:t></a:t>
            </a:r>
            <a:r>
              <a:rPr lang="zh-CN" altLang="en-US" sz="2000" b="1" dirty="0">
                <a:ln>
                  <a:noFill/>
                </a:ln>
                <a:solidFill>
                  <a:srgbClr val="181717"/>
                </a:solidFill>
                <a:effectLst/>
                <a:uLnTx/>
                <a:uFillTx/>
                <a:ea typeface="微软雅黑" panose="020B0503020204020204" pitchFamily="34" charset="-122"/>
              </a:rPr>
              <a:t>与保险公司、保险代理公司和保险经纪公司签定劳动合同的保险营销人员统计为从业人员中的在岗职工，</a:t>
            </a:r>
            <a:r>
              <a:rPr lang="zh-CN" altLang="en-US" sz="2000" b="1" dirty="0">
                <a:ln>
                  <a:noFill/>
                </a:ln>
                <a:solidFill>
                  <a:srgbClr val="C00000"/>
                </a:solidFill>
                <a:effectLst/>
                <a:uLnTx/>
                <a:uFillTx/>
                <a:ea typeface="微软雅黑" panose="020B0503020204020204" pitchFamily="34" charset="-122"/>
              </a:rPr>
              <a:t>应付职工薪酬统计范围应包括这些人员的薪酬</a:t>
            </a:r>
            <a:r>
              <a:rPr lang="zh-CN" altLang="en-US" sz="2000" b="1" dirty="0">
                <a:ln>
                  <a:noFill/>
                </a:ln>
                <a:solidFill>
                  <a:srgbClr val="181717"/>
                </a:solidFill>
                <a:effectLst/>
                <a:uLnTx/>
                <a:uFillTx/>
                <a:ea typeface="微软雅黑" panose="020B0503020204020204" pitchFamily="34" charset="-122"/>
              </a:rPr>
              <a:t>。</a:t>
            </a:r>
          </a:p>
          <a:p>
            <a:pPr marL="0" marR="0" lvl="0" indent="0" algn="just" defTabSz="914400" rtl="0" eaLnBrk="1" fontAlgn="auto" latinLnBrk="0" hangingPunct="1">
              <a:lnSpc>
                <a:spcPct val="100000"/>
              </a:lnSpc>
              <a:spcBef>
                <a:spcPts val="0"/>
              </a:spcBef>
              <a:spcAft>
                <a:spcPts val="0"/>
              </a:spcAft>
              <a:buClrTx/>
              <a:buSzTx/>
              <a:buFontTx/>
              <a:buNone/>
              <a:defRPr/>
            </a:pPr>
            <a:r>
              <a:rPr lang="zh-CN" altLang="en-US" sz="2000" b="1" noProof="0" dirty="0">
                <a:ln>
                  <a:noFill/>
                </a:ln>
                <a:solidFill>
                  <a:srgbClr val="181717"/>
                </a:solidFill>
                <a:effectLst/>
                <a:uLnTx/>
                <a:uFillTx/>
                <a:latin typeface="Arial" panose="020B0604020202020204" pitchFamily="34" charset="0"/>
                <a:ea typeface="微软雅黑" panose="020B0503020204020204" pitchFamily="34" charset="-122"/>
                <a:sym typeface="Wingdings" panose="05000000000000000000" charset="0"/>
              </a:rPr>
              <a:t></a:t>
            </a:r>
            <a:r>
              <a:rPr lang="zh-CN" altLang="en-US" sz="2000" b="1" dirty="0">
                <a:ln>
                  <a:noFill/>
                </a:ln>
                <a:solidFill>
                  <a:srgbClr val="181717"/>
                </a:solidFill>
                <a:effectLst/>
                <a:uLnTx/>
                <a:uFillTx/>
                <a:ea typeface="微软雅黑" panose="020B0503020204020204" pitchFamily="34" charset="-122"/>
              </a:rPr>
              <a:t>签订其他非劳动合同协议（如</a:t>
            </a:r>
            <a:r>
              <a:rPr lang="zh-CN" altLang="en-US" sz="2000" b="1" dirty="0">
                <a:ln>
                  <a:noFill/>
                </a:ln>
                <a:solidFill>
                  <a:srgbClr val="181717"/>
                </a:solidFill>
                <a:effectLst/>
                <a:uLnTx/>
                <a:uFillTx/>
                <a:ea typeface="微软雅黑" panose="020B0503020204020204" pitchFamily="34" charset="-122"/>
                <a:sym typeface="+mn-ea"/>
              </a:rPr>
              <a:t>《保险代理人协议》</a:t>
            </a:r>
            <a:r>
              <a:rPr lang="zh-CN" altLang="en-US" sz="2000" b="1" dirty="0">
                <a:ln>
                  <a:noFill/>
                </a:ln>
                <a:solidFill>
                  <a:srgbClr val="181717"/>
                </a:solidFill>
                <a:effectLst/>
                <a:uLnTx/>
                <a:uFillTx/>
                <a:ea typeface="微软雅黑" panose="020B0503020204020204" pitchFamily="34" charset="-122"/>
              </a:rPr>
              <a:t>）的保险营销人员存在底薪+提成或只有提成的两种劳动报酬形式：</a:t>
            </a:r>
          </a:p>
          <a:p>
            <a:pPr marL="0" marR="0" lvl="0" indent="0" algn="just" defTabSz="914400" rtl="0" eaLnBrk="1" fontAlgn="auto" latinLnBrk="0" hangingPunct="1">
              <a:lnSpc>
                <a:spcPct val="100000"/>
              </a:lnSpc>
              <a:spcBef>
                <a:spcPts val="0"/>
              </a:spcBef>
              <a:spcAft>
                <a:spcPts val="0"/>
              </a:spcAft>
              <a:buClrTx/>
              <a:buSzTx/>
              <a:buFontTx/>
              <a:buNone/>
              <a:defRPr/>
            </a:pPr>
            <a:r>
              <a:rPr lang="zh-CN" altLang="en-US" sz="2000" b="1" dirty="0">
                <a:ln>
                  <a:noFill/>
                </a:ln>
                <a:solidFill>
                  <a:srgbClr val="C00000"/>
                </a:solidFill>
                <a:effectLst/>
                <a:uLnTx/>
                <a:uFillTx/>
                <a:ea typeface="微软雅黑" panose="020B0503020204020204" pitchFamily="34" charset="-122"/>
              </a:rPr>
              <a:t>有底薪</a:t>
            </a:r>
            <a:r>
              <a:rPr lang="zh-CN" altLang="en-US" sz="2000" b="1" dirty="0">
                <a:ln>
                  <a:noFill/>
                </a:ln>
                <a:solidFill>
                  <a:srgbClr val="181717"/>
                </a:solidFill>
                <a:effectLst/>
                <a:uLnTx/>
                <a:uFillTx/>
                <a:ea typeface="微软雅黑" panose="020B0503020204020204" pitchFamily="34" charset="-122"/>
              </a:rPr>
              <a:t>的保险营销人员统计为从业人员；</a:t>
            </a:r>
          </a:p>
          <a:p>
            <a:pPr marL="0" marR="0" lvl="0" indent="0" algn="just" defTabSz="914400" rtl="0" eaLnBrk="1" fontAlgn="auto" latinLnBrk="0" hangingPunct="1">
              <a:lnSpc>
                <a:spcPct val="100000"/>
              </a:lnSpc>
              <a:spcBef>
                <a:spcPts val="0"/>
              </a:spcBef>
              <a:spcAft>
                <a:spcPts val="0"/>
              </a:spcAft>
              <a:buClrTx/>
              <a:buSzTx/>
              <a:buFontTx/>
              <a:buNone/>
              <a:defRPr/>
            </a:pPr>
            <a:r>
              <a:rPr lang="zh-CN" altLang="en-US" sz="2000" b="1" dirty="0">
                <a:ln>
                  <a:noFill/>
                </a:ln>
                <a:solidFill>
                  <a:srgbClr val="00B050"/>
                </a:solidFill>
                <a:effectLst/>
                <a:uLnTx/>
                <a:uFillTx/>
                <a:ea typeface="微软雅黑" panose="020B0503020204020204" pitchFamily="34" charset="-122"/>
              </a:rPr>
              <a:t>无底薪</a:t>
            </a:r>
            <a:r>
              <a:rPr lang="zh-CN" altLang="en-US" sz="2000" b="1" dirty="0">
                <a:ln>
                  <a:noFill/>
                </a:ln>
                <a:solidFill>
                  <a:srgbClr val="181717"/>
                </a:solidFill>
                <a:effectLst/>
                <a:uLnTx/>
                <a:uFillTx/>
                <a:ea typeface="微软雅黑" panose="020B0503020204020204" pitchFamily="34" charset="-122"/>
              </a:rPr>
              <a:t>的</a:t>
            </a:r>
            <a:r>
              <a:rPr lang="zh-CN" altLang="en-US" sz="2000" b="1" dirty="0">
                <a:ln>
                  <a:noFill/>
                </a:ln>
                <a:solidFill>
                  <a:srgbClr val="181717"/>
                </a:solidFill>
                <a:effectLst/>
                <a:uLnTx/>
                <a:uFillTx/>
                <a:ea typeface="微软雅黑" panose="020B0503020204020204" pitchFamily="34" charset="-122"/>
                <a:sym typeface="+mn-ea"/>
              </a:rPr>
              <a:t>保险营销人员</a:t>
            </a:r>
            <a:r>
              <a:rPr lang="zh-CN" altLang="en-US" sz="2000" b="1" dirty="0">
                <a:ln>
                  <a:noFill/>
                </a:ln>
                <a:solidFill>
                  <a:srgbClr val="181717"/>
                </a:solidFill>
                <a:effectLst/>
                <a:uLnTx/>
                <a:uFillTx/>
                <a:ea typeface="微软雅黑" panose="020B0503020204020204" pitchFamily="34" charset="-122"/>
              </a:rPr>
              <a:t>，按照当月实际领取过提成的人数统计为当月的从业人员。（哪个月领取提成哪个月就统计）</a:t>
            </a:r>
          </a:p>
        </p:txBody>
      </p:sp>
      <p:sp>
        <p:nvSpPr>
          <p:cNvPr id="9" name="文本框 8"/>
          <p:cNvSpPr txBox="1"/>
          <p:nvPr/>
        </p:nvSpPr>
        <p:spPr>
          <a:xfrm>
            <a:off x="180975" y="5328920"/>
            <a:ext cx="11770995" cy="1322070"/>
          </a:xfrm>
          <a:prstGeom prst="rect">
            <a:avLst/>
          </a:prstGeom>
          <a:solidFill>
            <a:schemeClr val="bg2"/>
          </a:solidFill>
          <a:ln>
            <a:no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2000" b="1" noProof="0" dirty="0">
                <a:ln>
                  <a:noFill/>
                </a:ln>
                <a:solidFill>
                  <a:srgbClr val="C00000"/>
                </a:solidFill>
                <a:effectLst/>
                <a:uLnTx/>
                <a:uFillTx/>
                <a:latin typeface="Arial" panose="020B0604020202020204" pitchFamily="34" charset="0"/>
                <a:ea typeface="微软雅黑" panose="020B0503020204020204" pitchFamily="34" charset="-122"/>
                <a:sym typeface="Wingdings" panose="05000000000000000000" charset="0"/>
              </a:rPr>
              <a:t></a:t>
            </a:r>
            <a:r>
              <a:rPr lang="zh-CN" altLang="en-US" sz="2000" b="1">
                <a:ln>
                  <a:noFill/>
                </a:ln>
                <a:solidFill>
                  <a:srgbClr val="181717"/>
                </a:solidFill>
                <a:effectLst/>
                <a:uLnTx/>
                <a:uFillTx/>
                <a:ea typeface="微软雅黑" panose="020B0503020204020204" pitchFamily="34" charset="-122"/>
              </a:rPr>
              <a:t>从业人员填报易错点：</a:t>
            </a:r>
          </a:p>
          <a:p>
            <a:pPr marL="0" marR="0" lvl="0" indent="0" algn="l" defTabSz="914400" rtl="0" eaLnBrk="1" fontAlgn="auto" latinLnBrk="0" hangingPunct="1">
              <a:lnSpc>
                <a:spcPct val="100000"/>
              </a:lnSpc>
              <a:spcBef>
                <a:spcPts val="0"/>
              </a:spcBef>
              <a:spcAft>
                <a:spcPts val="0"/>
              </a:spcAft>
              <a:buClrTx/>
              <a:buSzTx/>
              <a:buFontTx/>
              <a:buNone/>
              <a:defRPr/>
            </a:pPr>
            <a:r>
              <a:rPr lang="en-US" altLang="zh-CN" sz="2000" b="1">
                <a:ln>
                  <a:noFill/>
                </a:ln>
                <a:solidFill>
                  <a:srgbClr val="181717"/>
                </a:solidFill>
                <a:effectLst/>
                <a:uLnTx/>
                <a:uFillTx/>
                <a:ea typeface="微软雅黑" panose="020B0503020204020204" pitchFamily="34" charset="-122"/>
                <a:sym typeface="Wingdings" panose="05000000000000000000" charset="0"/>
              </a:rPr>
              <a:t>    </a:t>
            </a:r>
            <a:r>
              <a:rPr lang="zh-CN" altLang="en-US" sz="2000" b="1" noProof="0" dirty="0">
                <a:ln>
                  <a:noFill/>
                </a:ln>
                <a:solidFill>
                  <a:srgbClr val="181717"/>
                </a:solidFill>
                <a:effectLst/>
                <a:uLnTx/>
                <a:uFillTx/>
                <a:sym typeface="Wingdings" panose="05000000000000000000" charset="0"/>
              </a:rPr>
              <a:t></a:t>
            </a:r>
            <a:r>
              <a:rPr lang="en-US" altLang="zh-CN" sz="2000" b="1">
                <a:ln>
                  <a:noFill/>
                </a:ln>
                <a:solidFill>
                  <a:srgbClr val="181717"/>
                </a:solidFill>
                <a:effectLst/>
                <a:uLnTx/>
                <a:uFillTx/>
                <a:ea typeface="微软雅黑" panose="020B0503020204020204" pitchFamily="34" charset="-122"/>
                <a:sym typeface="Wingdings" panose="05000000000000000000" charset="0"/>
              </a:rPr>
              <a:t> </a:t>
            </a:r>
            <a:r>
              <a:rPr lang="zh-CN" altLang="en-US" sz="2000" b="1">
                <a:ln>
                  <a:noFill/>
                </a:ln>
                <a:solidFill>
                  <a:srgbClr val="181717"/>
                </a:solidFill>
                <a:effectLst/>
                <a:uLnTx/>
                <a:uFillTx/>
                <a:ea typeface="微软雅黑" panose="020B0503020204020204" pitchFamily="34" charset="-122"/>
              </a:rPr>
              <a:t>证券营业部不要漏填证券经纪人</a:t>
            </a:r>
          </a:p>
          <a:p>
            <a:pPr marL="0" marR="0" lvl="0" indent="0" algn="l" defTabSz="914400" rtl="0" eaLnBrk="1" fontAlgn="auto" latinLnBrk="0" hangingPunct="1">
              <a:lnSpc>
                <a:spcPct val="100000"/>
              </a:lnSpc>
              <a:spcBef>
                <a:spcPts val="0"/>
              </a:spcBef>
              <a:spcAft>
                <a:spcPts val="0"/>
              </a:spcAft>
              <a:buClrTx/>
              <a:buSzTx/>
              <a:buFontTx/>
              <a:buNone/>
              <a:defRPr/>
            </a:pPr>
            <a:r>
              <a:rPr lang="en-US" altLang="zh-CN" sz="2000" b="1">
                <a:ln>
                  <a:noFill/>
                </a:ln>
                <a:solidFill>
                  <a:srgbClr val="181717"/>
                </a:solidFill>
                <a:effectLst/>
                <a:uLnTx/>
                <a:uFillTx/>
                <a:ea typeface="微软雅黑" panose="020B0503020204020204" pitchFamily="34" charset="-122"/>
                <a:sym typeface="Wingdings" panose="05000000000000000000" charset="0"/>
              </a:rPr>
              <a:t>    </a:t>
            </a:r>
            <a:r>
              <a:rPr lang="zh-CN" altLang="en-US" sz="2000" b="1" noProof="0" dirty="0">
                <a:ln>
                  <a:noFill/>
                </a:ln>
                <a:solidFill>
                  <a:srgbClr val="181717"/>
                </a:solidFill>
                <a:effectLst/>
                <a:uLnTx/>
                <a:uFillTx/>
                <a:sym typeface="Wingdings" panose="05000000000000000000" charset="0"/>
              </a:rPr>
              <a:t></a:t>
            </a:r>
            <a:r>
              <a:rPr lang="en-US" altLang="zh-CN" sz="2000" b="1">
                <a:ln>
                  <a:noFill/>
                </a:ln>
                <a:solidFill>
                  <a:srgbClr val="181717"/>
                </a:solidFill>
                <a:effectLst/>
                <a:uLnTx/>
                <a:uFillTx/>
                <a:ea typeface="微软雅黑" panose="020B0503020204020204" pitchFamily="34" charset="-122"/>
                <a:sym typeface="Wingdings" panose="05000000000000000000" charset="0"/>
              </a:rPr>
              <a:t> </a:t>
            </a:r>
            <a:r>
              <a:rPr lang="zh-CN" altLang="en-US" sz="2000" b="1">
                <a:ln>
                  <a:noFill/>
                </a:ln>
                <a:solidFill>
                  <a:srgbClr val="181717"/>
                </a:solidFill>
                <a:effectLst/>
                <a:uLnTx/>
                <a:uFillTx/>
                <a:ea typeface="微软雅黑" panose="020B0503020204020204" pitchFamily="34" charset="-122"/>
              </a:rPr>
              <a:t>保险公司</a:t>
            </a:r>
            <a:r>
              <a:rPr lang="zh-CN" altLang="en-US" sz="2000" b="1">
                <a:ln>
                  <a:noFill/>
                </a:ln>
                <a:solidFill>
                  <a:srgbClr val="181717"/>
                </a:solidFill>
                <a:effectLst/>
                <a:uLnTx/>
                <a:uFillTx/>
                <a:sym typeface="+mn-ea"/>
              </a:rPr>
              <a:t>不要</a:t>
            </a:r>
            <a:r>
              <a:rPr lang="zh-CN" altLang="en-US" sz="2000" b="1">
                <a:ln>
                  <a:noFill/>
                </a:ln>
                <a:solidFill>
                  <a:srgbClr val="181717"/>
                </a:solidFill>
                <a:effectLst/>
                <a:uLnTx/>
                <a:uFillTx/>
                <a:ea typeface="微软雅黑" panose="020B0503020204020204" pitchFamily="34" charset="-122"/>
              </a:rPr>
              <a:t>漏填兼职保险营销员</a:t>
            </a:r>
          </a:p>
          <a:p>
            <a:pPr marL="0" marR="0" lvl="0" indent="0" algn="l" defTabSz="914400" rtl="0" eaLnBrk="1" fontAlgn="auto" latinLnBrk="0" hangingPunct="1">
              <a:lnSpc>
                <a:spcPct val="100000"/>
              </a:lnSpc>
              <a:spcBef>
                <a:spcPts val="0"/>
              </a:spcBef>
              <a:spcAft>
                <a:spcPts val="0"/>
              </a:spcAft>
              <a:buClrTx/>
              <a:buSzTx/>
              <a:buFontTx/>
              <a:buNone/>
              <a:defRPr/>
            </a:pPr>
            <a:r>
              <a:rPr lang="en-US" altLang="zh-CN" sz="2000" b="1">
                <a:ln>
                  <a:noFill/>
                </a:ln>
                <a:solidFill>
                  <a:srgbClr val="181717"/>
                </a:solidFill>
                <a:effectLst/>
                <a:uLnTx/>
                <a:uFillTx/>
                <a:ea typeface="微软雅黑" panose="020B0503020204020204" pitchFamily="34" charset="-122"/>
                <a:sym typeface="Wingdings" panose="05000000000000000000" charset="0"/>
              </a:rPr>
              <a:t>    </a:t>
            </a:r>
            <a:r>
              <a:rPr lang="zh-CN" altLang="en-US" sz="2000" b="1" noProof="0" dirty="0">
                <a:ln>
                  <a:noFill/>
                </a:ln>
                <a:solidFill>
                  <a:srgbClr val="181717"/>
                </a:solidFill>
                <a:effectLst/>
                <a:uLnTx/>
                <a:uFillTx/>
                <a:sym typeface="Wingdings" panose="05000000000000000000" charset="0"/>
              </a:rPr>
              <a:t></a:t>
            </a:r>
            <a:r>
              <a:rPr lang="en-US" altLang="zh-CN" sz="2000" b="1">
                <a:ln>
                  <a:noFill/>
                </a:ln>
                <a:solidFill>
                  <a:srgbClr val="181717"/>
                </a:solidFill>
                <a:effectLst/>
                <a:uLnTx/>
                <a:uFillTx/>
                <a:ea typeface="微软雅黑" panose="020B0503020204020204" pitchFamily="34" charset="-122"/>
                <a:sym typeface="Wingdings" panose="05000000000000000000" charset="0"/>
              </a:rPr>
              <a:t> </a:t>
            </a:r>
            <a:r>
              <a:rPr lang="zh-CN" altLang="en-US" sz="2000" b="1">
                <a:ln>
                  <a:noFill/>
                </a:ln>
                <a:solidFill>
                  <a:srgbClr val="181717"/>
                </a:solidFill>
                <a:effectLst/>
                <a:uLnTx/>
                <a:uFillTx/>
                <a:ea typeface="微软雅黑" panose="020B0503020204020204" pitchFamily="34" charset="-122"/>
              </a:rPr>
              <a:t>企业不要填成上社保人数</a:t>
            </a:r>
          </a:p>
        </p:txBody>
      </p:sp>
      <p:sp>
        <p:nvSpPr>
          <p:cNvPr id="5" name="文本框 4"/>
          <p:cNvSpPr txBox="1"/>
          <p:nvPr/>
        </p:nvSpPr>
        <p:spPr>
          <a:xfrm>
            <a:off x="180975" y="4930140"/>
            <a:ext cx="1876425" cy="398780"/>
          </a:xfrm>
          <a:prstGeom prst="rect">
            <a:avLst/>
          </a:prstGeom>
          <a:solidFill>
            <a:srgbClr val="C00000"/>
          </a:solidFill>
          <a:ln>
            <a:no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2000" dirty="0">
                <a:ln>
                  <a:solidFill>
                    <a:schemeClr val="bg1"/>
                  </a:solidFill>
                </a:ln>
                <a:solidFill>
                  <a:schemeClr val="bg1"/>
                </a:solidFill>
                <a:latin typeface="Arial" panose="020B0604020202020204" pitchFamily="34" charset="0"/>
                <a:ea typeface="微软雅黑" panose="020B0503020204020204" pitchFamily="34" charset="-122"/>
                <a:sym typeface="Wingdings" panose="05000000000000000000" charset="0"/>
              </a:rPr>
              <a:t></a:t>
            </a:r>
            <a:r>
              <a:rPr lang="zh-CN" altLang="en-US" sz="2000" dirty="0">
                <a:ln>
                  <a:solidFill>
                    <a:schemeClr val="bg1"/>
                  </a:solidFill>
                </a:ln>
                <a:solidFill>
                  <a:schemeClr val="bg1"/>
                </a:solidFill>
                <a:latin typeface="Arial" panose="020B0604020202020204" pitchFamily="34" charset="0"/>
                <a:ea typeface="微软雅黑" panose="020B0503020204020204" pitchFamily="34" charset="-122"/>
                <a:sym typeface="Arial" panose="020B0604020202020204" pitchFamily="34" charset="0"/>
              </a:rPr>
              <a:t>注意事项</a:t>
            </a:r>
          </a:p>
        </p:txBody>
      </p:sp>
    </p:spTree>
    <p:custDataLst>
      <p:tags r:id="rId1"/>
    </p:custData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圆角矩形 144"/>
          <p:cNvSpPr/>
          <p:nvPr/>
        </p:nvSpPr>
        <p:spPr>
          <a:xfrm>
            <a:off x="-635" y="929640"/>
            <a:ext cx="12192635" cy="474345"/>
          </a:xfrm>
          <a:prstGeom prst="roundRect">
            <a:avLst/>
          </a:prstGeom>
          <a:solidFill>
            <a:srgbClr val="256B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en-US" sz="2400" b="1" dirty="0">
                <a:solidFill>
                  <a:schemeClr val="bg1"/>
                </a:solidFill>
                <a:latin typeface="微软雅黑" panose="020B0503020204020204" pitchFamily="34" charset="-122"/>
                <a:ea typeface="微软雅黑" panose="020B0503020204020204" pitchFamily="34" charset="-122"/>
                <a:cs typeface="宋体" panose="02010600030101010101" pitchFamily="2" charset="-122"/>
              </a:rPr>
              <a:t>1.</a:t>
            </a:r>
            <a:r>
              <a:rPr sz="2400" b="1" dirty="0">
                <a:solidFill>
                  <a:schemeClr val="bg1"/>
                </a:solidFill>
                <a:latin typeface="微软雅黑" panose="020B0503020204020204" pitchFamily="34" charset="-122"/>
                <a:ea typeface="微软雅黑" panose="020B0503020204020204" pitchFamily="34" charset="-122"/>
                <a:cs typeface="宋体" panose="02010600030101010101" pitchFamily="2" charset="-122"/>
              </a:rPr>
              <a:t>从业人员平均人数</a:t>
            </a:r>
            <a:r>
              <a:rPr lang="en-US" altLang="zh-CN" sz="2400" b="1" dirty="0">
                <a:solidFill>
                  <a:schemeClr val="bg1"/>
                </a:solidFill>
                <a:latin typeface="微软雅黑" panose="020B0503020204020204" pitchFamily="34" charset="-122"/>
                <a:ea typeface="微软雅黑" panose="020B0503020204020204" pitchFamily="34" charset="-122"/>
                <a:cs typeface="宋体" panose="02010600030101010101" pitchFamily="2" charset="-122"/>
              </a:rPr>
              <a:t>【1/</a:t>
            </a:r>
            <a:r>
              <a:rPr lang="en-US" altLang="zh-CN" sz="2400" b="1" dirty="0">
                <a:solidFill>
                  <a:schemeClr val="bg1"/>
                </a:solidFill>
                <a:latin typeface="微软雅黑" panose="020B0503020204020204" pitchFamily="34" charset="-122"/>
                <a:ea typeface="微软雅黑" panose="020B0503020204020204" pitchFamily="34" charset="-122"/>
                <a:cs typeface="宋体" panose="02010600030101010101" pitchFamily="2" charset="-122"/>
                <a:sym typeface="+mn-ea"/>
              </a:rPr>
              <a:t>2/3/4</a:t>
            </a:r>
            <a:r>
              <a:rPr lang="zh-CN" altLang="en-US" sz="2400" b="1" dirty="0">
                <a:solidFill>
                  <a:schemeClr val="bg1"/>
                </a:solidFill>
                <a:latin typeface="微软雅黑" panose="020B0503020204020204" pitchFamily="34" charset="-122"/>
                <a:ea typeface="微软雅黑" panose="020B0503020204020204" pitchFamily="34" charset="-122"/>
                <a:cs typeface="宋体" panose="02010600030101010101" pitchFamily="2" charset="-122"/>
                <a:sym typeface="+mn-ea"/>
              </a:rPr>
              <a:t>表</a:t>
            </a:r>
            <a:r>
              <a:rPr lang="en-US" altLang="zh-CN" sz="2400" b="1" dirty="0">
                <a:solidFill>
                  <a:schemeClr val="bg1"/>
                </a:solidFill>
                <a:latin typeface="微软雅黑" panose="020B0503020204020204" pitchFamily="34" charset="-122"/>
                <a:ea typeface="微软雅黑" panose="020B0503020204020204" pitchFamily="34" charset="-122"/>
                <a:cs typeface="宋体" panose="02010600030101010101" pitchFamily="2" charset="-122"/>
              </a:rPr>
              <a:t>】</a:t>
            </a:r>
            <a:endParaRPr lang="zh-CN" altLang="en-US" sz="2400" b="1" dirty="0">
              <a:solidFill>
                <a:schemeClr val="bg1"/>
              </a:solidFill>
              <a:latin typeface="微软雅黑" panose="020B0503020204020204" pitchFamily="34" charset="-122"/>
              <a:ea typeface="微软雅黑" panose="020B0503020204020204" pitchFamily="34" charset="-122"/>
              <a:cs typeface="宋体" panose="02010600030101010101" pitchFamily="2" charset="-122"/>
            </a:endParaRPr>
          </a:p>
        </p:txBody>
      </p:sp>
      <p:sp>
        <p:nvSpPr>
          <p:cNvPr id="2" name="文本框 1"/>
          <p:cNvSpPr txBox="1"/>
          <p:nvPr/>
        </p:nvSpPr>
        <p:spPr>
          <a:xfrm>
            <a:off x="722630" y="1482090"/>
            <a:ext cx="5145405" cy="398780"/>
          </a:xfrm>
          <a:prstGeom prst="rect">
            <a:avLst/>
          </a:prstGeom>
          <a:solidFill>
            <a:srgbClr val="C00000"/>
          </a:solidFill>
          <a:ln>
            <a:no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2000" dirty="0">
                <a:ln>
                  <a:solidFill>
                    <a:schemeClr val="bg1"/>
                  </a:solidFill>
                </a:ln>
                <a:solidFill>
                  <a:schemeClr val="bg1"/>
                </a:solidFill>
                <a:latin typeface="Arial" panose="020B0604020202020204" pitchFamily="34" charset="0"/>
                <a:ea typeface="微软雅黑" panose="020B0503020204020204" pitchFamily="34" charset="-122"/>
                <a:sym typeface="Arial" panose="020B0604020202020204" pitchFamily="34" charset="0"/>
              </a:rPr>
              <a:t>从业人员平均人数计算方法</a:t>
            </a:r>
          </a:p>
        </p:txBody>
      </p:sp>
      <p:sp>
        <p:nvSpPr>
          <p:cNvPr id="7" name="文本框 6"/>
          <p:cNvSpPr txBox="1"/>
          <p:nvPr/>
        </p:nvSpPr>
        <p:spPr>
          <a:xfrm>
            <a:off x="88265" y="2103755"/>
            <a:ext cx="6457315" cy="1322070"/>
          </a:xfrm>
          <a:prstGeom prst="rect">
            <a:avLst/>
          </a:prstGeom>
          <a:solidFill>
            <a:srgbClr val="E3CCCC"/>
          </a:solidFill>
          <a:ln>
            <a:no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1600" b="1" noProof="0" dirty="0">
                <a:ln>
                  <a:noFill/>
                </a:ln>
                <a:solidFill>
                  <a:srgbClr val="C00000"/>
                </a:solidFill>
                <a:effectLst/>
                <a:uLnTx/>
                <a:uFillTx/>
                <a:latin typeface="Arial" panose="020B0604020202020204" pitchFamily="34" charset="0"/>
                <a:ea typeface="微软雅黑" panose="020B0503020204020204" pitchFamily="34" charset="-122"/>
                <a:sym typeface="Wingdings" panose="05000000000000000000" charset="0"/>
              </a:rPr>
              <a:t>第一步算</a:t>
            </a:r>
            <a:r>
              <a:rPr lang="zh-CN" altLang="en-US" sz="1600" b="1">
                <a:ln>
                  <a:noFill/>
                </a:ln>
                <a:solidFill>
                  <a:srgbClr val="C00000"/>
                </a:solidFill>
                <a:effectLst/>
                <a:uLnTx/>
                <a:uFillTx/>
                <a:ea typeface="微软雅黑" panose="020B0503020204020204" pitchFamily="34" charset="-122"/>
              </a:rPr>
              <a:t>月平均人数</a:t>
            </a:r>
          </a:p>
          <a:p>
            <a:pPr marL="0" marR="0" lvl="0" indent="0" algn="l" defTabSz="914400" rtl="0" eaLnBrk="1" fontAlgn="auto" latinLnBrk="0" hangingPunct="1">
              <a:lnSpc>
                <a:spcPct val="100000"/>
              </a:lnSpc>
              <a:spcBef>
                <a:spcPts val="0"/>
              </a:spcBef>
              <a:spcAft>
                <a:spcPts val="0"/>
              </a:spcAft>
              <a:buClrTx/>
              <a:buSzTx/>
              <a:buFontTx/>
              <a:buNone/>
              <a:defRPr/>
            </a:pPr>
            <a:r>
              <a:rPr lang="zh-CN" altLang="en-US" sz="1600" b="1">
                <a:ln>
                  <a:noFill/>
                </a:ln>
                <a:solidFill>
                  <a:srgbClr val="181717"/>
                </a:solidFill>
                <a:effectLst/>
                <a:uLnTx/>
                <a:uFillTx/>
                <a:ea typeface="微软雅黑" panose="020B0503020204020204" pitchFamily="34" charset="-122"/>
              </a:rPr>
              <a:t>公式一：</a:t>
            </a:r>
          </a:p>
          <a:p>
            <a:pPr marL="0" marR="0" lvl="0" indent="0" algn="l" defTabSz="914400" rtl="0" eaLnBrk="1" fontAlgn="auto" latinLnBrk="0" hangingPunct="1">
              <a:lnSpc>
                <a:spcPct val="100000"/>
              </a:lnSpc>
              <a:spcBef>
                <a:spcPts val="0"/>
              </a:spcBef>
              <a:spcAft>
                <a:spcPts val="0"/>
              </a:spcAft>
              <a:buClrTx/>
              <a:buSzTx/>
              <a:buFontTx/>
              <a:buNone/>
              <a:defRPr/>
            </a:pPr>
            <a:r>
              <a:rPr lang="zh-CN" altLang="en-US" sz="1600" b="1">
                <a:ln>
                  <a:noFill/>
                </a:ln>
                <a:solidFill>
                  <a:srgbClr val="181717"/>
                </a:solidFill>
                <a:effectLst/>
                <a:uLnTx/>
                <a:uFillTx/>
                <a:ea typeface="微软雅黑" panose="020B0503020204020204" pitchFamily="34" charset="-122"/>
              </a:rPr>
              <a:t>月平均人数＝报告月内每天实有的全部人数之和/报告月的日历日数</a:t>
            </a:r>
          </a:p>
          <a:p>
            <a:pPr marL="0" marR="0" lvl="0" indent="0" algn="l" defTabSz="914400" rtl="0" eaLnBrk="1" fontAlgn="auto" latinLnBrk="0" hangingPunct="1">
              <a:lnSpc>
                <a:spcPct val="100000"/>
              </a:lnSpc>
              <a:spcBef>
                <a:spcPts val="0"/>
              </a:spcBef>
              <a:spcAft>
                <a:spcPts val="0"/>
              </a:spcAft>
              <a:buClrTx/>
              <a:buSzTx/>
              <a:buFontTx/>
              <a:buNone/>
              <a:defRPr/>
            </a:pPr>
            <a:r>
              <a:rPr lang="zh-CN" altLang="en-US" sz="1600" b="1">
                <a:ln>
                  <a:noFill/>
                </a:ln>
                <a:solidFill>
                  <a:srgbClr val="181717"/>
                </a:solidFill>
                <a:effectLst/>
                <a:uLnTx/>
                <a:uFillTx/>
                <a:ea typeface="微软雅黑" panose="020B0503020204020204" pitchFamily="34" charset="-122"/>
              </a:rPr>
              <a:t>公式二：</a:t>
            </a:r>
          </a:p>
          <a:p>
            <a:pPr marL="0" marR="0" lvl="0" indent="0" algn="l" defTabSz="914400" rtl="0" eaLnBrk="1" fontAlgn="auto" latinLnBrk="0" hangingPunct="1">
              <a:lnSpc>
                <a:spcPct val="100000"/>
              </a:lnSpc>
              <a:spcBef>
                <a:spcPts val="0"/>
              </a:spcBef>
              <a:spcAft>
                <a:spcPts val="0"/>
              </a:spcAft>
              <a:buClrTx/>
              <a:buSzTx/>
              <a:buFontTx/>
              <a:buNone/>
              <a:defRPr/>
            </a:pPr>
            <a:r>
              <a:rPr lang="zh-CN" altLang="en-US" sz="1600" b="1">
                <a:ln>
                  <a:noFill/>
                </a:ln>
                <a:solidFill>
                  <a:srgbClr val="181717"/>
                </a:solidFill>
                <a:effectLst/>
                <a:uLnTx/>
                <a:uFillTx/>
                <a:ea typeface="微软雅黑" panose="020B0503020204020204" pitchFamily="34" charset="-122"/>
                <a:sym typeface="+mn-ea"/>
              </a:rPr>
              <a:t>月平均人数＝</a:t>
            </a:r>
            <a:r>
              <a:rPr lang="en-US" altLang="zh-CN" sz="1600" b="1">
                <a:ln>
                  <a:noFill/>
                </a:ln>
                <a:solidFill>
                  <a:srgbClr val="181717"/>
                </a:solidFill>
                <a:effectLst/>
                <a:uLnTx/>
                <a:uFillTx/>
                <a:ea typeface="微软雅黑" panose="020B0503020204020204" pitchFamily="34" charset="-122"/>
              </a:rPr>
              <a:t>(月初人数+月末人数) / 2</a:t>
            </a:r>
            <a:r>
              <a:rPr lang="zh-CN" altLang="en-US" sz="1600" b="1">
                <a:ln>
                  <a:noFill/>
                </a:ln>
                <a:solidFill>
                  <a:srgbClr val="C00000"/>
                </a:solidFill>
                <a:effectLst/>
                <a:uLnTx/>
                <a:uFillTx/>
                <a:ea typeface="微软雅黑" panose="020B0503020204020204" pitchFamily="34" charset="-122"/>
              </a:rPr>
              <a:t>（推荐）</a:t>
            </a:r>
          </a:p>
        </p:txBody>
      </p:sp>
      <p:sp>
        <p:nvSpPr>
          <p:cNvPr id="5" name="文本框 4"/>
          <p:cNvSpPr txBox="1"/>
          <p:nvPr/>
        </p:nvSpPr>
        <p:spPr>
          <a:xfrm>
            <a:off x="89535" y="4457065"/>
            <a:ext cx="6456045" cy="337185"/>
          </a:xfrm>
          <a:prstGeom prst="rect">
            <a:avLst/>
          </a:prstGeom>
          <a:solidFill>
            <a:srgbClr val="E3CCCC"/>
          </a:solidFill>
          <a:ln>
            <a:no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1600" b="1" noProof="0" dirty="0">
                <a:ln>
                  <a:noFill/>
                </a:ln>
                <a:solidFill>
                  <a:srgbClr val="C00000"/>
                </a:solidFill>
                <a:effectLst/>
                <a:uLnTx/>
                <a:uFillTx/>
                <a:latin typeface="Arial" panose="020B0604020202020204" pitchFamily="34" charset="0"/>
                <a:ea typeface="微软雅黑" panose="020B0503020204020204" pitchFamily="34" charset="-122"/>
                <a:sym typeface="Wingdings" panose="05000000000000000000" charset="0"/>
              </a:rPr>
              <a:t></a:t>
            </a:r>
            <a:r>
              <a:rPr lang="zh-CN" altLang="en-US" sz="1600" b="1">
                <a:ln>
                  <a:noFill/>
                </a:ln>
                <a:solidFill>
                  <a:srgbClr val="C00000"/>
                </a:solidFill>
                <a:effectLst/>
                <a:uLnTx/>
                <a:uFillTx/>
                <a:ea typeface="微软雅黑" panose="020B0503020204020204" pitchFamily="34" charset="-122"/>
              </a:rPr>
              <a:t>年平均人数</a:t>
            </a:r>
            <a:r>
              <a:rPr lang="zh-CN" altLang="en-US" sz="1600" b="1">
                <a:ln>
                  <a:noFill/>
                </a:ln>
                <a:solidFill>
                  <a:srgbClr val="181717"/>
                </a:solidFill>
                <a:effectLst/>
                <a:uLnTx/>
                <a:uFillTx/>
                <a:ea typeface="微软雅黑" panose="020B0503020204020204" pitchFamily="34" charset="-122"/>
              </a:rPr>
              <a:t>＝报告年内各月平均人数之和/12</a:t>
            </a:r>
          </a:p>
        </p:txBody>
      </p:sp>
      <p:sp>
        <p:nvSpPr>
          <p:cNvPr id="9" name="文本框 8"/>
          <p:cNvSpPr txBox="1"/>
          <p:nvPr/>
        </p:nvSpPr>
        <p:spPr>
          <a:xfrm>
            <a:off x="89535" y="3649345"/>
            <a:ext cx="6456045" cy="583565"/>
          </a:xfrm>
          <a:prstGeom prst="rect">
            <a:avLst/>
          </a:prstGeom>
          <a:solidFill>
            <a:srgbClr val="E3CCCC"/>
          </a:solidFill>
          <a:ln>
            <a:no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1600" b="1" noProof="0" dirty="0">
                <a:ln>
                  <a:noFill/>
                </a:ln>
                <a:solidFill>
                  <a:srgbClr val="C00000"/>
                </a:solidFill>
                <a:effectLst/>
                <a:uLnTx/>
                <a:uFillTx/>
                <a:latin typeface="Arial" panose="020B0604020202020204" pitchFamily="34" charset="0"/>
                <a:ea typeface="微软雅黑" panose="020B0503020204020204" pitchFamily="34" charset="-122"/>
                <a:sym typeface="Wingdings" panose="05000000000000000000" charset="0"/>
              </a:rPr>
              <a:t>第二步算</a:t>
            </a:r>
            <a:r>
              <a:rPr lang="zh-CN" altLang="en-US" sz="1600" b="1">
                <a:ln>
                  <a:noFill/>
                </a:ln>
                <a:solidFill>
                  <a:srgbClr val="C00000"/>
                </a:solidFill>
                <a:effectLst/>
                <a:uLnTx/>
                <a:uFillTx/>
                <a:ea typeface="微软雅黑" panose="020B0503020204020204" pitchFamily="34" charset="-122"/>
                <a:sym typeface="+mn-ea"/>
              </a:rPr>
              <a:t>1-本月平均人数</a:t>
            </a:r>
            <a:endParaRPr lang="zh-CN" altLang="en-US" sz="1600" b="1" noProof="0" dirty="0">
              <a:ln>
                <a:noFill/>
              </a:ln>
              <a:solidFill>
                <a:srgbClr val="C00000"/>
              </a:solidFill>
              <a:effectLst/>
              <a:uLnTx/>
              <a:uFillTx/>
              <a:latin typeface="Arial" panose="020B0604020202020204" pitchFamily="34" charset="0"/>
              <a:ea typeface="微软雅黑" panose="020B0503020204020204" pitchFamily="34" charset="-122"/>
              <a:sym typeface="Wingdings" panose="05000000000000000000" charset="0"/>
            </a:endParaRPr>
          </a:p>
          <a:p>
            <a:pPr marL="0" marR="0" lvl="0" indent="0" algn="l" defTabSz="914400" rtl="0" eaLnBrk="1" fontAlgn="auto" latinLnBrk="0" hangingPunct="1">
              <a:lnSpc>
                <a:spcPct val="100000"/>
              </a:lnSpc>
              <a:spcBef>
                <a:spcPts val="0"/>
              </a:spcBef>
              <a:spcAft>
                <a:spcPts val="0"/>
              </a:spcAft>
              <a:buClrTx/>
              <a:buSzTx/>
              <a:buFontTx/>
              <a:buNone/>
              <a:defRPr/>
            </a:pPr>
            <a:r>
              <a:rPr lang="zh-CN" altLang="en-US" sz="1600" b="1">
                <a:ln>
                  <a:noFill/>
                </a:ln>
                <a:solidFill>
                  <a:srgbClr val="C00000"/>
                </a:solidFill>
                <a:effectLst/>
                <a:uLnTx/>
                <a:uFillTx/>
                <a:ea typeface="微软雅黑" panose="020B0503020204020204" pitchFamily="34" charset="-122"/>
              </a:rPr>
              <a:t>1-本月平均人数</a:t>
            </a:r>
            <a:r>
              <a:rPr lang="zh-CN" altLang="en-US" sz="1600" b="1">
                <a:ln>
                  <a:noFill/>
                </a:ln>
                <a:solidFill>
                  <a:srgbClr val="181717"/>
                </a:solidFill>
                <a:effectLst/>
                <a:uLnTx/>
                <a:uFillTx/>
                <a:ea typeface="微软雅黑" panose="020B0503020204020204" pitchFamily="34" charset="-122"/>
              </a:rPr>
              <a:t>＝报告期内各月平均人数之和/报告期月数</a:t>
            </a:r>
          </a:p>
        </p:txBody>
      </p:sp>
      <p:pic>
        <p:nvPicPr>
          <p:cNvPr id="10" name="图片 9"/>
          <p:cNvPicPr>
            <a:picLocks noChangeAspect="1"/>
          </p:cNvPicPr>
          <p:nvPr/>
        </p:nvPicPr>
        <p:blipFill>
          <a:blip r:embed="rId4"/>
          <a:srcRect l="783" r="1566"/>
          <a:stretch>
            <a:fillRect/>
          </a:stretch>
        </p:blipFill>
        <p:spPr>
          <a:xfrm>
            <a:off x="6784975" y="1958975"/>
            <a:ext cx="5146040" cy="4899025"/>
          </a:xfrm>
          <a:prstGeom prst="rect">
            <a:avLst/>
          </a:prstGeom>
        </p:spPr>
      </p:pic>
      <p:sp>
        <p:nvSpPr>
          <p:cNvPr id="14" name="文本框 13"/>
          <p:cNvSpPr txBox="1"/>
          <p:nvPr/>
        </p:nvSpPr>
        <p:spPr>
          <a:xfrm>
            <a:off x="6784975" y="1482090"/>
            <a:ext cx="5145405" cy="398780"/>
          </a:xfrm>
          <a:prstGeom prst="rect">
            <a:avLst/>
          </a:prstGeom>
          <a:solidFill>
            <a:srgbClr val="C00000"/>
          </a:solidFill>
          <a:ln>
            <a:no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2000" dirty="0">
                <a:ln>
                  <a:solidFill>
                    <a:schemeClr val="bg1"/>
                  </a:solidFill>
                </a:ln>
                <a:solidFill>
                  <a:schemeClr val="bg1"/>
                </a:solidFill>
                <a:latin typeface="Arial" panose="020B0604020202020204" pitchFamily="34" charset="0"/>
                <a:ea typeface="微软雅黑" panose="020B0503020204020204" pitchFamily="34" charset="-122"/>
                <a:sym typeface="Wingdings" panose="05000000000000000000" charset="0"/>
              </a:rPr>
              <a:t></a:t>
            </a:r>
            <a:r>
              <a:rPr lang="zh-CN" altLang="en-US" sz="2000" dirty="0">
                <a:ln>
                  <a:solidFill>
                    <a:schemeClr val="bg1"/>
                  </a:solidFill>
                </a:ln>
                <a:solidFill>
                  <a:schemeClr val="bg1"/>
                </a:solidFill>
                <a:latin typeface="Arial" panose="020B0604020202020204" pitchFamily="34" charset="0"/>
                <a:ea typeface="微软雅黑" panose="020B0503020204020204" pitchFamily="34" charset="-122"/>
                <a:sym typeface="Arial" panose="020B0604020202020204" pitchFamily="34" charset="0"/>
              </a:rPr>
              <a:t>从业人员平均人数电子台账</a:t>
            </a:r>
          </a:p>
        </p:txBody>
      </p:sp>
      <p:sp>
        <p:nvSpPr>
          <p:cNvPr id="8" name="文本框 7"/>
          <p:cNvSpPr txBox="1"/>
          <p:nvPr/>
        </p:nvSpPr>
        <p:spPr>
          <a:xfrm>
            <a:off x="88900" y="5086985"/>
            <a:ext cx="6546215" cy="1229995"/>
          </a:xfrm>
          <a:prstGeom prst="rect">
            <a:avLst/>
          </a:prstGeom>
          <a:solidFill>
            <a:srgbClr val="E3CCCC"/>
          </a:solidFill>
          <a:ln>
            <a:no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2000" b="1" noProof="0" dirty="0">
                <a:ln>
                  <a:noFill/>
                </a:ln>
                <a:solidFill>
                  <a:srgbClr val="C00000"/>
                </a:solidFill>
                <a:effectLst/>
                <a:uLnTx/>
                <a:uFillTx/>
                <a:latin typeface="Arial" panose="020B0604020202020204" pitchFamily="34" charset="0"/>
                <a:ea typeface="微软雅黑" panose="020B0503020204020204" pitchFamily="34" charset="-122"/>
                <a:sym typeface="Wingdings" panose="05000000000000000000" charset="0"/>
              </a:rPr>
              <a:t></a:t>
            </a:r>
            <a:r>
              <a:rPr lang="zh-CN" altLang="en-US" sz="2000" b="1">
                <a:ln>
                  <a:noFill/>
                </a:ln>
                <a:solidFill>
                  <a:srgbClr val="C00000"/>
                </a:solidFill>
                <a:effectLst/>
                <a:uLnTx/>
                <a:uFillTx/>
                <a:ea typeface="微软雅黑" panose="020B0503020204020204" pitchFamily="34" charset="-122"/>
              </a:rPr>
              <a:t>简化示例：</a:t>
            </a:r>
          </a:p>
          <a:p>
            <a:pPr marL="0" marR="0" lvl="0" indent="0" algn="l" defTabSz="914400" rtl="0" eaLnBrk="1" fontAlgn="auto" latinLnBrk="0" hangingPunct="1">
              <a:lnSpc>
                <a:spcPct val="100000"/>
              </a:lnSpc>
              <a:spcBef>
                <a:spcPts val="0"/>
              </a:spcBef>
              <a:spcAft>
                <a:spcPts val="0"/>
              </a:spcAft>
              <a:buClrTx/>
              <a:buSzTx/>
              <a:buFontTx/>
              <a:buNone/>
              <a:defRPr/>
            </a:pPr>
            <a:r>
              <a:rPr lang="en-US" altLang="zh-CN" b="1">
                <a:ln>
                  <a:noFill/>
                </a:ln>
                <a:solidFill>
                  <a:srgbClr val="C00000"/>
                </a:solidFill>
                <a:effectLst/>
                <a:uLnTx/>
                <a:uFillTx/>
                <a:ea typeface="微软雅黑" panose="020B0503020204020204" pitchFamily="34" charset="-122"/>
              </a:rPr>
              <a:t>2</a:t>
            </a:r>
            <a:r>
              <a:rPr lang="zh-CN" altLang="en-US" b="1">
                <a:ln>
                  <a:noFill/>
                </a:ln>
                <a:solidFill>
                  <a:srgbClr val="C00000"/>
                </a:solidFill>
                <a:effectLst/>
                <a:uLnTx/>
                <a:uFillTx/>
                <a:ea typeface="微软雅黑" panose="020B0503020204020204" pitchFamily="34" charset="-122"/>
              </a:rPr>
              <a:t>月定报：</a:t>
            </a:r>
            <a:r>
              <a:rPr lang="zh-CN" altLang="en-US" b="1">
                <a:ln>
                  <a:noFill/>
                </a:ln>
                <a:effectLst/>
                <a:uLnTx/>
                <a:uFillTx/>
                <a:ea typeface="微软雅黑" panose="020B0503020204020204" pitchFamily="34" charset="-122"/>
              </a:rPr>
              <a:t>        </a:t>
            </a:r>
            <a:r>
              <a:rPr lang="zh-CN" altLang="en-US" b="1">
                <a:ln>
                  <a:noFill/>
                </a:ln>
                <a:solidFill>
                  <a:srgbClr val="181717"/>
                </a:solidFill>
                <a:effectLst/>
                <a:uLnTx/>
                <a:uFillTx/>
                <a:ea typeface="微软雅黑" panose="020B0503020204020204" pitchFamily="34" charset="-122"/>
              </a:rPr>
              <a:t> </a:t>
            </a:r>
            <a:r>
              <a:rPr lang="zh-CN" altLang="en-US" b="1">
                <a:ln>
                  <a:noFill/>
                </a:ln>
                <a:solidFill>
                  <a:srgbClr val="181717"/>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 （</a:t>
            </a:r>
            <a:r>
              <a:rPr lang="en-US" altLang="zh-CN" b="1" dirty="0">
                <a:solidFill>
                  <a:srgbClr val="181717"/>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b="1" dirty="0">
                <a:solidFill>
                  <a:srgbClr val="181717"/>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月平均人数</a:t>
            </a:r>
            <a:r>
              <a:rPr lang="en-US" altLang="zh-CN" b="1" dirty="0">
                <a:solidFill>
                  <a:srgbClr val="181717"/>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+2</a:t>
            </a:r>
            <a:r>
              <a:rPr lang="zh-CN" altLang="en-US" b="1" dirty="0">
                <a:solidFill>
                  <a:srgbClr val="181717"/>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月平均人数）</a:t>
            </a:r>
            <a:r>
              <a:rPr lang="en-US" altLang="zh-CN" b="1" dirty="0">
                <a:solidFill>
                  <a:srgbClr val="181717"/>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/2</a:t>
            </a:r>
          </a:p>
          <a:p>
            <a:pPr marL="0" marR="0" lvl="0" indent="0" algn="l" defTabSz="914400" rtl="0" eaLnBrk="1" fontAlgn="auto" latinLnBrk="0" hangingPunct="1">
              <a:lnSpc>
                <a:spcPct val="100000"/>
              </a:lnSpc>
              <a:spcBef>
                <a:spcPts val="0"/>
              </a:spcBef>
              <a:spcAft>
                <a:spcPts val="0"/>
              </a:spcAft>
              <a:buClrTx/>
              <a:buSzTx/>
              <a:buFontTx/>
              <a:buNone/>
              <a:defRPr/>
            </a:pPr>
            <a:r>
              <a:rPr lang="en-US" altLang="zh-CN" b="1">
                <a:ln>
                  <a:noFill/>
                </a:ln>
                <a:solidFill>
                  <a:srgbClr val="C00000"/>
                </a:solidFill>
                <a:effectLst/>
                <a:uLnTx/>
                <a:uFillTx/>
                <a:ea typeface="微软雅黑" panose="020B0503020204020204" pitchFamily="34" charset="-122"/>
                <a:sym typeface="+mn-ea"/>
              </a:rPr>
              <a:t>3</a:t>
            </a:r>
            <a:r>
              <a:rPr lang="zh-CN" altLang="en-US" b="1">
                <a:ln>
                  <a:noFill/>
                </a:ln>
                <a:solidFill>
                  <a:srgbClr val="C00000"/>
                </a:solidFill>
                <a:effectLst/>
                <a:uLnTx/>
                <a:uFillTx/>
                <a:ea typeface="微软雅黑" panose="020B0503020204020204" pitchFamily="34" charset="-122"/>
                <a:sym typeface="+mn-ea"/>
              </a:rPr>
              <a:t>月定报：</a:t>
            </a:r>
            <a:r>
              <a:rPr lang="zh-CN" altLang="en-US" b="1">
                <a:ln>
                  <a:noFill/>
                </a:ln>
                <a:effectLst/>
                <a:uLnTx/>
                <a:uFillTx/>
                <a:ea typeface="微软雅黑" panose="020B0503020204020204" pitchFamily="34" charset="-122"/>
                <a:sym typeface="+mn-ea"/>
              </a:rPr>
              <a:t> </a:t>
            </a:r>
            <a:r>
              <a:rPr lang="zh-CN" altLang="en-US" b="1">
                <a:ln>
                  <a:noFill/>
                </a:ln>
                <a:solidFill>
                  <a:srgbClr val="181717"/>
                </a:solidFill>
                <a:effectLst/>
                <a:uLnTx/>
                <a:uFillTx/>
                <a:ea typeface="微软雅黑" panose="020B0503020204020204" pitchFamily="34" charset="-122"/>
                <a:sym typeface="+mn-ea"/>
              </a:rPr>
              <a:t>（</a:t>
            </a:r>
            <a:r>
              <a:rPr lang="en-US" altLang="zh-CN" b="1" dirty="0">
                <a:solidFill>
                  <a:srgbClr val="181717"/>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b="1" dirty="0">
                <a:solidFill>
                  <a:srgbClr val="181717"/>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月平均人数</a:t>
            </a:r>
            <a:r>
              <a:rPr lang="en-US" altLang="zh-CN" b="1" dirty="0">
                <a:solidFill>
                  <a:srgbClr val="181717"/>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+2</a:t>
            </a:r>
            <a:r>
              <a:rPr lang="zh-CN" altLang="en-US" b="1" dirty="0">
                <a:solidFill>
                  <a:srgbClr val="181717"/>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月平均人数</a:t>
            </a:r>
            <a:r>
              <a:rPr lang="en-US" altLang="zh-CN" b="1" dirty="0">
                <a:solidFill>
                  <a:srgbClr val="181717"/>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+3</a:t>
            </a:r>
            <a:r>
              <a:rPr lang="zh-CN" altLang="en-US" b="1" dirty="0">
                <a:solidFill>
                  <a:srgbClr val="181717"/>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月平均人数）</a:t>
            </a:r>
            <a:r>
              <a:rPr lang="en-US" altLang="zh-CN" b="1" dirty="0">
                <a:solidFill>
                  <a:srgbClr val="181717"/>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/3</a:t>
            </a:r>
          </a:p>
          <a:p>
            <a:pPr marL="0" marR="0" lvl="0" indent="0" algn="l" defTabSz="914400" rtl="0" eaLnBrk="1" fontAlgn="auto" latinLnBrk="0" hangingPunct="1">
              <a:lnSpc>
                <a:spcPct val="100000"/>
              </a:lnSpc>
              <a:spcBef>
                <a:spcPts val="0"/>
              </a:spcBef>
              <a:spcAft>
                <a:spcPts val="0"/>
              </a:spcAft>
              <a:buClrTx/>
              <a:buSzTx/>
              <a:buFontTx/>
              <a:buNone/>
              <a:defRPr/>
            </a:pPr>
            <a:r>
              <a:rPr lang="en-US" altLang="zh-CN" b="1" dirty="0">
                <a:ln>
                  <a:noFill/>
                </a:ln>
                <a:solidFill>
                  <a:srgbClr val="C00000"/>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12</a:t>
            </a:r>
            <a:r>
              <a:rPr lang="zh-CN" altLang="en-US" b="1" dirty="0">
                <a:ln>
                  <a:noFill/>
                </a:ln>
                <a:solidFill>
                  <a:srgbClr val="C00000"/>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月定报及年报：</a:t>
            </a:r>
            <a:r>
              <a:rPr lang="zh-CN" altLang="en-US" b="1">
                <a:ln>
                  <a:noFill/>
                </a:ln>
                <a:solidFill>
                  <a:srgbClr val="181717"/>
                </a:solidFill>
                <a:effectLst/>
                <a:uLnTx/>
                <a:uFillTx/>
                <a:ea typeface="微软雅黑" panose="020B0503020204020204" pitchFamily="34" charset="-122"/>
                <a:sym typeface="+mn-ea"/>
              </a:rPr>
              <a:t>（</a:t>
            </a:r>
            <a:r>
              <a:rPr lang="zh-CN" altLang="en-US" b="1" dirty="0">
                <a:solidFill>
                  <a:srgbClr val="181717"/>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报告年内</a:t>
            </a:r>
            <a:r>
              <a:rPr lang="en-US" altLang="zh-CN" b="1" dirty="0">
                <a:solidFill>
                  <a:srgbClr val="181717"/>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12</a:t>
            </a:r>
            <a:r>
              <a:rPr lang="zh-CN" altLang="en-US" b="1" dirty="0">
                <a:solidFill>
                  <a:srgbClr val="181717"/>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个月平均人数之和）</a:t>
            </a:r>
            <a:r>
              <a:rPr lang="en-US" altLang="zh-CN" b="1" dirty="0">
                <a:solidFill>
                  <a:srgbClr val="181717"/>
                </a:solidFill>
                <a:uFillTx/>
                <a:latin typeface="微软雅黑" panose="020B0503020204020204" pitchFamily="34" charset="-122"/>
                <a:ea typeface="微软雅黑" panose="020B0503020204020204" pitchFamily="34" charset="-122"/>
                <a:cs typeface="微软雅黑" panose="020B0503020204020204" pitchFamily="34" charset="-122"/>
                <a:sym typeface="+mn-ea"/>
              </a:rPr>
              <a:t>/12</a:t>
            </a:r>
            <a:endParaRPr lang="en-US" altLang="zh-CN" b="1" dirty="0">
              <a:ln>
                <a:noFill/>
              </a:ln>
              <a:solidFill>
                <a:srgbClr val="181717"/>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3" name="矩形 2"/>
          <p:cNvSpPr/>
          <p:nvPr/>
        </p:nvSpPr>
        <p:spPr>
          <a:xfrm>
            <a:off x="8448040" y="3260090"/>
            <a:ext cx="962660" cy="3597275"/>
          </a:xfrm>
          <a:prstGeom prst="rect">
            <a:avLst/>
          </a:prstGeom>
          <a:noFill/>
          <a:ln w="28575">
            <a:solidFill>
              <a:srgbClr val="C00000"/>
            </a:solidFill>
          </a:ln>
          <a:extLst>
            <a:ext uri="{909E8E84-426E-40DD-AFC4-6F175D3DCCD1}">
              <a14:hiddenFill xmlns:a14="http://schemas.microsoft.com/office/drawing/2010/main">
                <a:solidFill>
                  <a:srgbClr val="0070C0">
                    <a:alpha val="42000"/>
                  </a:srgbClr>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zh-CN" altLang="zh-CN" sz="1200" b="1" dirty="0">
              <a:solidFill>
                <a:schemeClr val="bg2">
                  <a:lumMod val="10000"/>
                </a:schemeClr>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8699500" y="4277995"/>
            <a:ext cx="459740" cy="2361565"/>
          </a:xfrm>
          <a:prstGeom prst="rect">
            <a:avLst/>
          </a:prstGeom>
          <a:noFill/>
        </p:spPr>
        <p:txBody>
          <a:bodyPr vert="eaVert" wrap="square" rtlCol="0">
            <a:spAutoFit/>
          </a:bodyPr>
          <a:lstStyle/>
          <a:p>
            <a:r>
              <a:rPr lang="zh-CN" altLang="en-US">
                <a:solidFill>
                  <a:srgbClr val="C00000"/>
                </a:solidFill>
                <a:latin typeface="微软雅黑" panose="020B0503020204020204" pitchFamily="34" charset="-122"/>
                <a:ea typeface="微软雅黑" panose="020B0503020204020204" pitchFamily="34" charset="-122"/>
              </a:rPr>
              <a:t>输入列</a:t>
            </a:r>
          </a:p>
        </p:txBody>
      </p:sp>
    </p:spTree>
    <p:custDataLst>
      <p:tags r:id="rId1"/>
    </p:custData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圆角矩形 144"/>
          <p:cNvSpPr/>
          <p:nvPr/>
        </p:nvSpPr>
        <p:spPr>
          <a:xfrm>
            <a:off x="-635" y="929640"/>
            <a:ext cx="12192635" cy="474345"/>
          </a:xfrm>
          <a:prstGeom prst="roundRect">
            <a:avLst/>
          </a:prstGeom>
          <a:solidFill>
            <a:srgbClr val="256B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en-US" sz="2400" b="1" dirty="0">
                <a:solidFill>
                  <a:schemeClr val="bg1"/>
                </a:solidFill>
                <a:latin typeface="微软雅黑" panose="020B0503020204020204" pitchFamily="34" charset="-122"/>
                <a:ea typeface="微软雅黑" panose="020B0503020204020204" pitchFamily="34" charset="-122"/>
                <a:cs typeface="宋体" panose="02010600030101010101" pitchFamily="2" charset="-122"/>
              </a:rPr>
              <a:t>1.</a:t>
            </a:r>
            <a:r>
              <a:rPr sz="2400" b="1" dirty="0">
                <a:solidFill>
                  <a:schemeClr val="bg1"/>
                </a:solidFill>
                <a:latin typeface="微软雅黑" panose="020B0503020204020204" pitchFamily="34" charset="-122"/>
                <a:ea typeface="微软雅黑" panose="020B0503020204020204" pitchFamily="34" charset="-122"/>
                <a:cs typeface="宋体" panose="02010600030101010101" pitchFamily="2" charset="-122"/>
              </a:rPr>
              <a:t>从业人员平均人数</a:t>
            </a:r>
            <a:r>
              <a:rPr lang="en-US" altLang="zh-CN" sz="2400" b="1" dirty="0">
                <a:solidFill>
                  <a:schemeClr val="bg1"/>
                </a:solidFill>
                <a:latin typeface="微软雅黑" panose="020B0503020204020204" pitchFamily="34" charset="-122"/>
                <a:ea typeface="微软雅黑" panose="020B0503020204020204" pitchFamily="34" charset="-122"/>
                <a:cs typeface="宋体" panose="02010600030101010101" pitchFamily="2" charset="-122"/>
              </a:rPr>
              <a:t>【1/</a:t>
            </a:r>
            <a:r>
              <a:rPr lang="en-US" altLang="zh-CN" sz="2400" b="1" dirty="0">
                <a:solidFill>
                  <a:schemeClr val="bg1"/>
                </a:solidFill>
                <a:latin typeface="微软雅黑" panose="020B0503020204020204" pitchFamily="34" charset="-122"/>
                <a:ea typeface="微软雅黑" panose="020B0503020204020204" pitchFamily="34" charset="-122"/>
                <a:cs typeface="宋体" panose="02010600030101010101" pitchFamily="2" charset="-122"/>
                <a:sym typeface="+mn-ea"/>
              </a:rPr>
              <a:t>2/3/4</a:t>
            </a:r>
            <a:r>
              <a:rPr lang="zh-CN" altLang="en-US" sz="2400" b="1" dirty="0">
                <a:solidFill>
                  <a:schemeClr val="bg1"/>
                </a:solidFill>
                <a:latin typeface="微软雅黑" panose="020B0503020204020204" pitchFamily="34" charset="-122"/>
                <a:ea typeface="微软雅黑" panose="020B0503020204020204" pitchFamily="34" charset="-122"/>
                <a:cs typeface="宋体" panose="02010600030101010101" pitchFamily="2" charset="-122"/>
                <a:sym typeface="+mn-ea"/>
              </a:rPr>
              <a:t>表</a:t>
            </a:r>
            <a:r>
              <a:rPr lang="en-US" altLang="zh-CN" sz="2400" b="1" dirty="0">
                <a:solidFill>
                  <a:schemeClr val="bg1"/>
                </a:solidFill>
                <a:latin typeface="微软雅黑" panose="020B0503020204020204" pitchFamily="34" charset="-122"/>
                <a:ea typeface="微软雅黑" panose="020B0503020204020204" pitchFamily="34" charset="-122"/>
                <a:cs typeface="宋体" panose="02010600030101010101" pitchFamily="2" charset="-122"/>
              </a:rPr>
              <a:t>】</a:t>
            </a:r>
            <a:endParaRPr lang="zh-CN" altLang="en-US" sz="2400" b="1" dirty="0">
              <a:solidFill>
                <a:schemeClr val="bg1"/>
              </a:solidFill>
              <a:latin typeface="微软雅黑" panose="020B0503020204020204" pitchFamily="34" charset="-122"/>
              <a:ea typeface="微软雅黑" panose="020B0503020204020204" pitchFamily="34" charset="-122"/>
              <a:cs typeface="宋体" panose="02010600030101010101" pitchFamily="2" charset="-122"/>
            </a:endParaRPr>
          </a:p>
        </p:txBody>
      </p:sp>
      <p:sp>
        <p:nvSpPr>
          <p:cNvPr id="14" name="文本框 13"/>
          <p:cNvSpPr txBox="1"/>
          <p:nvPr/>
        </p:nvSpPr>
        <p:spPr>
          <a:xfrm>
            <a:off x="71120" y="1471295"/>
            <a:ext cx="3070860" cy="398780"/>
          </a:xfrm>
          <a:prstGeom prst="rect">
            <a:avLst/>
          </a:prstGeom>
          <a:solidFill>
            <a:srgbClr val="C00000"/>
          </a:solidFill>
          <a:ln>
            <a:no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2000" dirty="0">
                <a:ln>
                  <a:solidFill>
                    <a:schemeClr val="bg1"/>
                  </a:solidFill>
                </a:ln>
                <a:solidFill>
                  <a:schemeClr val="bg1"/>
                </a:solidFill>
                <a:latin typeface="Arial" panose="020B0604020202020204" pitchFamily="34" charset="0"/>
                <a:ea typeface="微软雅黑" panose="020B0503020204020204" pitchFamily="34" charset="-122"/>
                <a:sym typeface="Wingdings" panose="05000000000000000000" charset="0"/>
              </a:rPr>
              <a:t>特殊情形</a:t>
            </a:r>
            <a:r>
              <a:rPr lang="zh-CN" altLang="en-US" sz="2000" dirty="0">
                <a:ln>
                  <a:solidFill>
                    <a:schemeClr val="bg1"/>
                  </a:solidFill>
                </a:ln>
                <a:solidFill>
                  <a:schemeClr val="bg1"/>
                </a:solidFill>
                <a:latin typeface="Arial" panose="020B0604020202020204" pitchFamily="34" charset="0"/>
                <a:ea typeface="微软雅黑" panose="020B0503020204020204" pitchFamily="34" charset="-122"/>
                <a:sym typeface="Arial" panose="020B0604020202020204" pitchFamily="34" charset="0"/>
              </a:rPr>
              <a:t>：</a:t>
            </a:r>
          </a:p>
        </p:txBody>
      </p:sp>
      <p:sp>
        <p:nvSpPr>
          <p:cNvPr id="2" name="圆角矩形 144"/>
          <p:cNvSpPr/>
          <p:nvPr/>
        </p:nvSpPr>
        <p:spPr>
          <a:xfrm>
            <a:off x="-635" y="3564255"/>
            <a:ext cx="12192635" cy="474345"/>
          </a:xfrm>
          <a:prstGeom prst="roundRect">
            <a:avLst/>
          </a:prstGeom>
          <a:solidFill>
            <a:srgbClr val="256B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en-US" sz="2400" b="1" dirty="0">
                <a:solidFill>
                  <a:schemeClr val="bg1"/>
                </a:solidFill>
                <a:latin typeface="微软雅黑" panose="020B0503020204020204" pitchFamily="34" charset="-122"/>
                <a:ea typeface="微软雅黑" panose="020B0503020204020204" pitchFamily="34" charset="-122"/>
                <a:cs typeface="宋体" panose="02010600030101010101" pitchFamily="2" charset="-122"/>
              </a:rPr>
              <a:t>2.</a:t>
            </a:r>
            <a:r>
              <a:rPr sz="2400" b="1" dirty="0">
                <a:solidFill>
                  <a:schemeClr val="bg1"/>
                </a:solidFill>
                <a:latin typeface="微软雅黑" panose="020B0503020204020204" pitchFamily="34" charset="-122"/>
                <a:ea typeface="微软雅黑" panose="020B0503020204020204" pitchFamily="34" charset="-122"/>
                <a:cs typeface="宋体" panose="02010600030101010101" pitchFamily="2" charset="-122"/>
              </a:rPr>
              <a:t>从业人员</a:t>
            </a:r>
            <a:r>
              <a:rPr lang="zh-CN" sz="2400" b="1" dirty="0">
                <a:solidFill>
                  <a:schemeClr val="bg1"/>
                </a:solidFill>
                <a:latin typeface="微软雅黑" panose="020B0503020204020204" pitchFamily="34" charset="-122"/>
                <a:ea typeface="微软雅黑" panose="020B0503020204020204" pitchFamily="34" charset="-122"/>
                <a:cs typeface="宋体" panose="02010600030101010101" pitchFamily="2" charset="-122"/>
              </a:rPr>
              <a:t>期末</a:t>
            </a:r>
            <a:r>
              <a:rPr sz="2400" b="1" dirty="0">
                <a:solidFill>
                  <a:schemeClr val="bg1"/>
                </a:solidFill>
                <a:latin typeface="微软雅黑" panose="020B0503020204020204" pitchFamily="34" charset="-122"/>
                <a:ea typeface="微软雅黑" panose="020B0503020204020204" pitchFamily="34" charset="-122"/>
                <a:cs typeface="宋体" panose="02010600030101010101" pitchFamily="2" charset="-122"/>
              </a:rPr>
              <a:t>人数</a:t>
            </a:r>
            <a:r>
              <a:rPr lang="en-US" altLang="zh-CN" sz="2400" b="1" dirty="0">
                <a:solidFill>
                  <a:schemeClr val="bg1"/>
                </a:solidFill>
                <a:latin typeface="微软雅黑" panose="020B0503020204020204" pitchFamily="34" charset="-122"/>
                <a:ea typeface="微软雅黑" panose="020B0503020204020204" pitchFamily="34" charset="-122"/>
                <a:cs typeface="宋体" panose="02010600030101010101" pitchFamily="2" charset="-122"/>
              </a:rPr>
              <a:t>【1/</a:t>
            </a:r>
            <a:r>
              <a:rPr lang="en-US" altLang="zh-CN" sz="2400" b="1" dirty="0">
                <a:solidFill>
                  <a:schemeClr val="bg1"/>
                </a:solidFill>
                <a:latin typeface="微软雅黑" panose="020B0503020204020204" pitchFamily="34" charset="-122"/>
                <a:ea typeface="微软雅黑" panose="020B0503020204020204" pitchFamily="34" charset="-122"/>
                <a:cs typeface="宋体" panose="02010600030101010101" pitchFamily="2" charset="-122"/>
                <a:sym typeface="+mn-ea"/>
              </a:rPr>
              <a:t>2/3/4</a:t>
            </a:r>
            <a:r>
              <a:rPr lang="zh-CN" altLang="en-US" sz="2400" b="1" dirty="0">
                <a:solidFill>
                  <a:schemeClr val="bg1"/>
                </a:solidFill>
                <a:latin typeface="微软雅黑" panose="020B0503020204020204" pitchFamily="34" charset="-122"/>
                <a:ea typeface="微软雅黑" panose="020B0503020204020204" pitchFamily="34" charset="-122"/>
                <a:cs typeface="宋体" panose="02010600030101010101" pitchFamily="2" charset="-122"/>
                <a:sym typeface="+mn-ea"/>
              </a:rPr>
              <a:t>表</a:t>
            </a:r>
            <a:r>
              <a:rPr lang="en-US" altLang="zh-CN" sz="2400" b="1" dirty="0">
                <a:solidFill>
                  <a:schemeClr val="bg1"/>
                </a:solidFill>
                <a:latin typeface="微软雅黑" panose="020B0503020204020204" pitchFamily="34" charset="-122"/>
                <a:ea typeface="微软雅黑" panose="020B0503020204020204" pitchFamily="34" charset="-122"/>
                <a:cs typeface="宋体" panose="02010600030101010101" pitchFamily="2" charset="-122"/>
              </a:rPr>
              <a:t>】</a:t>
            </a:r>
            <a:endParaRPr lang="zh-CN" altLang="en-US" sz="2400" b="1" dirty="0">
              <a:solidFill>
                <a:schemeClr val="bg1"/>
              </a:solidFill>
              <a:latin typeface="微软雅黑" panose="020B0503020204020204" pitchFamily="34" charset="-122"/>
              <a:ea typeface="微软雅黑" panose="020B0503020204020204" pitchFamily="34" charset="-122"/>
              <a:cs typeface="宋体" panose="02010600030101010101" pitchFamily="2" charset="-122"/>
            </a:endParaRPr>
          </a:p>
        </p:txBody>
      </p:sp>
      <p:sp>
        <p:nvSpPr>
          <p:cNvPr id="7" name="文本框 6"/>
          <p:cNvSpPr txBox="1"/>
          <p:nvPr/>
        </p:nvSpPr>
        <p:spPr>
          <a:xfrm>
            <a:off x="71120" y="4107180"/>
            <a:ext cx="11620500" cy="1014730"/>
          </a:xfrm>
          <a:prstGeom prst="rect">
            <a:avLst/>
          </a:prstGeom>
          <a:solidFill>
            <a:srgbClr val="E3CCCC"/>
          </a:solidFill>
          <a:ln>
            <a:no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2000" b="1" noProof="0" dirty="0">
                <a:ln>
                  <a:noFill/>
                </a:ln>
                <a:solidFill>
                  <a:srgbClr val="C00000"/>
                </a:solidFill>
                <a:effectLst/>
                <a:uLnTx/>
                <a:uFillTx/>
                <a:latin typeface="Arial" panose="020B0604020202020204" pitchFamily="34" charset="0"/>
                <a:ea typeface="微软雅黑" panose="020B0503020204020204" pitchFamily="34" charset="-122"/>
                <a:sym typeface="Wingdings" panose="05000000000000000000" charset="0"/>
              </a:rPr>
              <a:t></a:t>
            </a:r>
            <a:r>
              <a:rPr lang="zh-CN" altLang="en-US" sz="2000" b="1">
                <a:ln>
                  <a:noFill/>
                </a:ln>
                <a:solidFill>
                  <a:srgbClr val="181717"/>
                </a:solidFill>
                <a:effectLst/>
                <a:uLnTx/>
                <a:uFillTx/>
                <a:ea typeface="微软雅黑" panose="020B0503020204020204" pitchFamily="34" charset="-122"/>
              </a:rPr>
              <a:t>指</a:t>
            </a:r>
            <a:r>
              <a:rPr lang="zh-CN" altLang="en-US" sz="2000" b="1">
                <a:ln>
                  <a:noFill/>
                </a:ln>
                <a:solidFill>
                  <a:srgbClr val="C00000"/>
                </a:solidFill>
                <a:effectLst/>
                <a:uLnTx/>
                <a:uFillTx/>
                <a:ea typeface="微软雅黑" panose="020B0503020204020204" pitchFamily="34" charset="-122"/>
              </a:rPr>
              <a:t>月度或年度最后一日</a:t>
            </a:r>
            <a:r>
              <a:rPr lang="zh-CN" altLang="en-US" sz="2000" b="1">
                <a:ln>
                  <a:noFill/>
                </a:ln>
                <a:solidFill>
                  <a:srgbClr val="181717"/>
                </a:solidFill>
                <a:effectLst/>
                <a:uLnTx/>
                <a:uFillTx/>
                <a:ea typeface="微软雅黑" panose="020B0503020204020204" pitchFamily="34" charset="-122"/>
              </a:rPr>
              <a:t>在本单位工作，并取得工资或其他形式劳动报酬的人员数</a:t>
            </a:r>
          </a:p>
          <a:p>
            <a:pPr marL="0" marR="0" lvl="0" indent="0" algn="l" defTabSz="914400" rtl="0" eaLnBrk="1" fontAlgn="auto" latinLnBrk="0" hangingPunct="1">
              <a:lnSpc>
                <a:spcPct val="100000"/>
              </a:lnSpc>
              <a:spcBef>
                <a:spcPts val="0"/>
              </a:spcBef>
              <a:spcAft>
                <a:spcPts val="0"/>
              </a:spcAft>
              <a:buClrTx/>
              <a:buSzTx/>
              <a:buFontTx/>
              <a:buNone/>
              <a:defRPr/>
            </a:pPr>
            <a:r>
              <a:rPr lang="zh-CN" altLang="en-US" sz="2000" b="1" noProof="0" dirty="0">
                <a:ln>
                  <a:noFill/>
                </a:ln>
                <a:solidFill>
                  <a:srgbClr val="C00000"/>
                </a:solidFill>
                <a:effectLst/>
                <a:uLnTx/>
                <a:uFillTx/>
                <a:latin typeface="Arial" panose="020B0604020202020204" pitchFamily="34" charset="0"/>
                <a:ea typeface="微软雅黑" panose="020B0503020204020204" pitchFamily="34" charset="-122"/>
                <a:sym typeface="Wingdings" panose="05000000000000000000" charset="0"/>
              </a:rPr>
              <a:t></a:t>
            </a:r>
            <a:r>
              <a:rPr lang="zh-CN" altLang="en-US" sz="2000" b="1">
                <a:ln>
                  <a:noFill/>
                </a:ln>
                <a:solidFill>
                  <a:srgbClr val="181717"/>
                </a:solidFill>
                <a:effectLst/>
                <a:uLnTx/>
                <a:uFillTx/>
                <a:ea typeface="微软雅黑" panose="020B0503020204020204" pitchFamily="34" charset="-122"/>
              </a:rPr>
              <a:t>不包括最后一日当天及以前已经与单位解除劳动合同关系的人员</a:t>
            </a:r>
          </a:p>
          <a:p>
            <a:pPr marL="0" marR="0" lvl="0" indent="0" algn="l" defTabSz="914400" rtl="0" eaLnBrk="1" fontAlgn="auto" latinLnBrk="0" hangingPunct="1">
              <a:lnSpc>
                <a:spcPct val="100000"/>
              </a:lnSpc>
              <a:spcBef>
                <a:spcPts val="0"/>
              </a:spcBef>
              <a:spcAft>
                <a:spcPts val="0"/>
              </a:spcAft>
              <a:buClrTx/>
              <a:buSzTx/>
              <a:buFontTx/>
              <a:buNone/>
              <a:defRPr/>
            </a:pPr>
            <a:r>
              <a:rPr lang="zh-CN" altLang="en-US" sz="2000" b="1" noProof="0" dirty="0">
                <a:ln>
                  <a:noFill/>
                </a:ln>
                <a:solidFill>
                  <a:srgbClr val="C00000"/>
                </a:solidFill>
                <a:effectLst/>
                <a:uLnTx/>
                <a:uFillTx/>
                <a:latin typeface="Arial" panose="020B0604020202020204" pitchFamily="34" charset="0"/>
                <a:ea typeface="微软雅黑" panose="020B0503020204020204" pitchFamily="34" charset="-122"/>
                <a:sym typeface="Wingdings" panose="05000000000000000000" charset="0"/>
              </a:rPr>
              <a:t>时点指标</a:t>
            </a:r>
          </a:p>
        </p:txBody>
      </p:sp>
      <p:sp>
        <p:nvSpPr>
          <p:cNvPr id="3" name="文本框 2"/>
          <p:cNvSpPr txBox="1"/>
          <p:nvPr/>
        </p:nvSpPr>
        <p:spPr>
          <a:xfrm>
            <a:off x="71120" y="5291455"/>
            <a:ext cx="1839595" cy="398780"/>
          </a:xfrm>
          <a:prstGeom prst="rect">
            <a:avLst/>
          </a:prstGeom>
          <a:solidFill>
            <a:srgbClr val="C00000"/>
          </a:solidFill>
          <a:ln>
            <a:no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2000" dirty="0">
                <a:ln>
                  <a:solidFill>
                    <a:schemeClr val="bg1"/>
                  </a:solidFill>
                </a:ln>
                <a:solidFill>
                  <a:schemeClr val="bg1"/>
                </a:solidFill>
                <a:latin typeface="Arial" panose="020B0604020202020204" pitchFamily="34" charset="0"/>
                <a:ea typeface="微软雅黑" panose="020B0503020204020204" pitchFamily="34" charset="-122"/>
                <a:sym typeface="Wingdings" panose="05000000000000000000" charset="0"/>
              </a:rPr>
              <a:t></a:t>
            </a:r>
            <a:r>
              <a:rPr lang="zh-CN" altLang="en-US" sz="2000" dirty="0">
                <a:ln>
                  <a:solidFill>
                    <a:schemeClr val="bg1"/>
                  </a:solidFill>
                </a:ln>
                <a:solidFill>
                  <a:schemeClr val="bg1"/>
                </a:solidFill>
                <a:latin typeface="Arial" panose="020B0604020202020204" pitchFamily="34" charset="0"/>
                <a:ea typeface="微软雅黑" panose="020B0503020204020204" pitchFamily="34" charset="-122"/>
                <a:sym typeface="Arial" panose="020B0604020202020204" pitchFamily="34" charset="0"/>
              </a:rPr>
              <a:t>注意事项</a:t>
            </a:r>
          </a:p>
        </p:txBody>
      </p:sp>
      <p:sp>
        <p:nvSpPr>
          <p:cNvPr id="9" name="文本框 8"/>
          <p:cNvSpPr txBox="1"/>
          <p:nvPr/>
        </p:nvSpPr>
        <p:spPr>
          <a:xfrm>
            <a:off x="71120" y="5859780"/>
            <a:ext cx="11538585" cy="398780"/>
          </a:xfrm>
          <a:prstGeom prst="rect">
            <a:avLst/>
          </a:prstGeom>
          <a:solidFill>
            <a:schemeClr val="bg2"/>
          </a:solidFill>
          <a:ln>
            <a:no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2000" b="1" noProof="0" dirty="0">
                <a:ln>
                  <a:noFill/>
                </a:ln>
                <a:solidFill>
                  <a:srgbClr val="C00000"/>
                </a:solidFill>
                <a:effectLst/>
                <a:uLnTx/>
                <a:uFillTx/>
                <a:latin typeface="Arial" panose="020B0604020202020204" pitchFamily="34" charset="0"/>
                <a:ea typeface="微软雅黑" panose="020B0503020204020204" pitchFamily="34" charset="-122"/>
                <a:sym typeface="Wingdings" panose="05000000000000000000" charset="0"/>
              </a:rPr>
              <a:t></a:t>
            </a:r>
            <a:r>
              <a:rPr lang="zh-CN" altLang="en-US" sz="2000" b="1">
                <a:ln>
                  <a:noFill/>
                </a:ln>
                <a:solidFill>
                  <a:srgbClr val="181717"/>
                </a:solidFill>
                <a:effectLst/>
                <a:uLnTx/>
                <a:uFillTx/>
                <a:ea typeface="微软雅黑" panose="020B0503020204020204" pitchFamily="34" charset="-122"/>
              </a:rPr>
              <a:t>从业人员期末人数为时点数，从业人员平均人数为计算值，一般情况下二者不相等</a:t>
            </a:r>
          </a:p>
        </p:txBody>
      </p:sp>
      <p:sp>
        <p:nvSpPr>
          <p:cNvPr id="4" name="文本框 3"/>
          <p:cNvSpPr txBox="1"/>
          <p:nvPr/>
        </p:nvSpPr>
        <p:spPr>
          <a:xfrm>
            <a:off x="-635" y="1927225"/>
            <a:ext cx="11775440" cy="1198880"/>
          </a:xfrm>
          <a:prstGeom prst="rect">
            <a:avLst/>
          </a:prstGeom>
          <a:solidFill>
            <a:srgbClr val="E3CCCC"/>
          </a:solidFill>
          <a:ln>
            <a:no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1600" b="1" noProof="0" dirty="0">
                <a:ln>
                  <a:noFill/>
                </a:ln>
                <a:solidFill>
                  <a:srgbClr val="C00000"/>
                </a:solidFill>
                <a:effectLst/>
                <a:uLnTx/>
                <a:uFillTx/>
                <a:latin typeface="Arial" panose="020B0604020202020204" pitchFamily="34" charset="0"/>
                <a:ea typeface="微软雅黑" panose="020B0503020204020204" pitchFamily="34" charset="-122"/>
                <a:sym typeface="Wingdings" panose="05000000000000000000" charset="0"/>
              </a:rPr>
              <a:t></a:t>
            </a:r>
            <a:r>
              <a:rPr lang="zh-CN" altLang="en-US" sz="1800" b="1">
                <a:ln>
                  <a:noFill/>
                </a:ln>
                <a:solidFill>
                  <a:srgbClr val="C00000"/>
                </a:solidFill>
                <a:effectLst/>
                <a:uLnTx/>
                <a:uFillTx/>
                <a:ea typeface="微软雅黑" panose="020B0503020204020204" pitchFamily="34" charset="-122"/>
              </a:rPr>
              <a:t>对于新成立的单位：（分母不变）</a:t>
            </a:r>
            <a:endParaRPr lang="zh-CN" altLang="en-US" sz="1800" b="1">
              <a:ln>
                <a:noFill/>
              </a:ln>
              <a:effectLst/>
              <a:uLnTx/>
              <a:uFillTx/>
              <a:ea typeface="微软雅黑" panose="020B0503020204020204" pitchFamily="34" charset="-122"/>
            </a:endParaRPr>
          </a:p>
          <a:p>
            <a:pPr marL="0" marR="0" lvl="0" indent="0" algn="l" defTabSz="914400" rtl="0" eaLnBrk="1" fontAlgn="auto" latinLnBrk="0" hangingPunct="1">
              <a:lnSpc>
                <a:spcPct val="100000"/>
              </a:lnSpc>
              <a:spcBef>
                <a:spcPts val="0"/>
              </a:spcBef>
              <a:spcAft>
                <a:spcPts val="0"/>
              </a:spcAft>
              <a:buClrTx/>
              <a:buSzTx/>
              <a:buFontTx/>
              <a:buNone/>
              <a:defRPr/>
            </a:pPr>
            <a:r>
              <a:rPr lang="zh-CN" altLang="en-US" sz="1800" b="1">
                <a:ln>
                  <a:noFill/>
                </a:ln>
                <a:effectLst/>
                <a:uLnTx/>
                <a:uFillTx/>
                <a:ea typeface="微软雅黑" panose="020B0503020204020204" pitchFamily="34" charset="-122"/>
              </a:rPr>
              <a:t>        </a:t>
            </a:r>
            <a:r>
              <a:rPr lang="zh-CN" altLang="en-US" sz="1800" b="1">
                <a:ln>
                  <a:noFill/>
                </a:ln>
                <a:solidFill>
                  <a:srgbClr val="181717"/>
                </a:solidFill>
                <a:effectLst/>
                <a:uLnTx/>
                <a:uFillTx/>
                <a:ea typeface="微软雅黑" panose="020B0503020204020204" pitchFamily="34" charset="-122"/>
              </a:rPr>
              <a:t>  对新建立不满整月的单位（月中或月末建立），在计算报告月的平均人数时，应以其建立后各天实有人数之和，除以</a:t>
            </a:r>
            <a:r>
              <a:rPr lang="zh-CN" altLang="en-US" sz="1800" b="1">
                <a:ln>
                  <a:noFill/>
                </a:ln>
                <a:solidFill>
                  <a:srgbClr val="C00000"/>
                </a:solidFill>
                <a:effectLst/>
                <a:uLnTx/>
                <a:uFillTx/>
                <a:ea typeface="微软雅黑" panose="020B0503020204020204" pitchFamily="34" charset="-122"/>
              </a:rPr>
              <a:t>报告期日历日数</a:t>
            </a:r>
            <a:r>
              <a:rPr lang="zh-CN" altLang="en-US" sz="1800" b="1">
                <a:ln>
                  <a:noFill/>
                </a:ln>
                <a:solidFill>
                  <a:srgbClr val="181717"/>
                </a:solidFill>
                <a:effectLst/>
                <a:uLnTx/>
                <a:uFillTx/>
                <a:ea typeface="微软雅黑" panose="020B0503020204020204" pitchFamily="34" charset="-122"/>
              </a:rPr>
              <a:t>求得，而不能除以该单位建立的天数。</a:t>
            </a:r>
          </a:p>
          <a:p>
            <a:pPr marL="0" marR="0" lvl="0" indent="0" algn="l" defTabSz="914400" rtl="0" eaLnBrk="1" fontAlgn="auto" latinLnBrk="0" hangingPunct="1">
              <a:lnSpc>
                <a:spcPct val="100000"/>
              </a:lnSpc>
              <a:spcBef>
                <a:spcPts val="0"/>
              </a:spcBef>
              <a:spcAft>
                <a:spcPts val="0"/>
              </a:spcAft>
              <a:buClrTx/>
              <a:buSzTx/>
              <a:buFontTx/>
              <a:buNone/>
              <a:defRPr/>
            </a:pPr>
            <a:r>
              <a:rPr lang="zh-CN" altLang="en-US" sz="1800" b="1">
                <a:ln>
                  <a:noFill/>
                </a:ln>
                <a:solidFill>
                  <a:srgbClr val="181717"/>
                </a:solidFill>
                <a:effectLst/>
                <a:uLnTx/>
                <a:uFillTx/>
                <a:ea typeface="微软雅黑" panose="020B0503020204020204" pitchFamily="34" charset="-122"/>
              </a:rPr>
              <a:t>          在年内新成立的单位，年平均人数计算方法为：从实际开工之月起到年底的月平均人数相加除以</a:t>
            </a:r>
            <a:r>
              <a:rPr lang="en-US" altLang="zh-CN" sz="1800" b="1">
                <a:ln>
                  <a:noFill/>
                </a:ln>
                <a:solidFill>
                  <a:srgbClr val="C00000"/>
                </a:solidFill>
                <a:effectLst/>
                <a:uLnTx/>
                <a:uFillTx/>
                <a:ea typeface="微软雅黑" panose="020B0503020204020204" pitchFamily="34" charset="-122"/>
              </a:rPr>
              <a:t>12</a:t>
            </a:r>
            <a:r>
              <a:rPr lang="zh-CN" altLang="en-US" sz="1800" b="1">
                <a:ln>
                  <a:noFill/>
                </a:ln>
                <a:solidFill>
                  <a:srgbClr val="C00000"/>
                </a:solidFill>
                <a:effectLst/>
                <a:uLnTx/>
                <a:uFillTx/>
                <a:ea typeface="微软雅黑" panose="020B0503020204020204" pitchFamily="34" charset="-122"/>
              </a:rPr>
              <a:t>个月</a:t>
            </a:r>
            <a:r>
              <a:rPr lang="zh-CN" altLang="en-US" sz="1800" b="1">
                <a:ln>
                  <a:noFill/>
                </a:ln>
                <a:solidFill>
                  <a:srgbClr val="181717"/>
                </a:solidFill>
                <a:effectLst/>
                <a:uLnTx/>
                <a:uFillTx/>
                <a:ea typeface="微软雅黑" panose="020B0503020204020204" pitchFamily="34" charset="-122"/>
              </a:rPr>
              <a:t>。</a:t>
            </a:r>
          </a:p>
        </p:txBody>
      </p:sp>
    </p:spTree>
    <p:custDataLst>
      <p:tags r:id="rId1"/>
    </p:custData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圆角矩形 144"/>
          <p:cNvSpPr/>
          <p:nvPr/>
        </p:nvSpPr>
        <p:spPr>
          <a:xfrm>
            <a:off x="-635" y="929640"/>
            <a:ext cx="12192635" cy="474345"/>
          </a:xfrm>
          <a:prstGeom prst="roundRect">
            <a:avLst/>
          </a:prstGeom>
          <a:solidFill>
            <a:srgbClr val="256B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en-US" sz="2400" b="1" dirty="0">
                <a:solidFill>
                  <a:schemeClr val="bg1"/>
                </a:solidFill>
                <a:latin typeface="微软雅黑" panose="020B0503020204020204" pitchFamily="34" charset="-122"/>
                <a:ea typeface="微软雅黑" panose="020B0503020204020204" pitchFamily="34" charset="-122"/>
                <a:cs typeface="宋体" panose="02010600030101010101" pitchFamily="2" charset="-122"/>
              </a:rPr>
              <a:t>3.</a:t>
            </a:r>
            <a:r>
              <a:rPr sz="2400" b="1" dirty="0">
                <a:solidFill>
                  <a:schemeClr val="bg1"/>
                </a:solidFill>
                <a:latin typeface="微软雅黑" panose="020B0503020204020204" pitchFamily="34" charset="-122"/>
                <a:ea typeface="微软雅黑" panose="020B0503020204020204" pitchFamily="34" charset="-122"/>
                <a:cs typeface="宋体" panose="02010600030101010101" pitchFamily="2" charset="-122"/>
              </a:rPr>
              <a:t>应收账款</a:t>
            </a:r>
            <a:r>
              <a:rPr lang="en-US" altLang="zh-CN" sz="2400" b="1" dirty="0">
                <a:solidFill>
                  <a:schemeClr val="bg1"/>
                </a:solidFill>
                <a:latin typeface="微软雅黑" panose="020B0503020204020204" pitchFamily="34" charset="-122"/>
                <a:ea typeface="微软雅黑" panose="020B0503020204020204" pitchFamily="34" charset="-122"/>
                <a:cs typeface="宋体" panose="02010600030101010101" pitchFamily="2" charset="-122"/>
              </a:rPr>
              <a:t>【1/</a:t>
            </a:r>
            <a:r>
              <a:rPr lang="en-US" altLang="zh-CN" sz="2400" b="1" dirty="0">
                <a:solidFill>
                  <a:schemeClr val="bg1"/>
                </a:solidFill>
                <a:latin typeface="微软雅黑" panose="020B0503020204020204" pitchFamily="34" charset="-122"/>
                <a:ea typeface="微软雅黑" panose="020B0503020204020204" pitchFamily="34" charset="-122"/>
                <a:cs typeface="宋体" panose="02010600030101010101" pitchFamily="2" charset="-122"/>
                <a:sym typeface="+mn-ea"/>
              </a:rPr>
              <a:t>2/3</a:t>
            </a:r>
            <a:r>
              <a:rPr lang="zh-CN" altLang="en-US" sz="2400" b="1" dirty="0">
                <a:solidFill>
                  <a:schemeClr val="bg1"/>
                </a:solidFill>
                <a:latin typeface="微软雅黑" panose="020B0503020204020204" pitchFamily="34" charset="-122"/>
                <a:ea typeface="微软雅黑" panose="020B0503020204020204" pitchFamily="34" charset="-122"/>
                <a:cs typeface="宋体" panose="02010600030101010101" pitchFamily="2" charset="-122"/>
                <a:sym typeface="+mn-ea"/>
              </a:rPr>
              <a:t>表</a:t>
            </a:r>
            <a:r>
              <a:rPr lang="en-US" altLang="zh-CN" sz="2400" b="1" dirty="0">
                <a:solidFill>
                  <a:schemeClr val="bg1"/>
                </a:solidFill>
                <a:latin typeface="微软雅黑" panose="020B0503020204020204" pitchFamily="34" charset="-122"/>
                <a:ea typeface="微软雅黑" panose="020B0503020204020204" pitchFamily="34" charset="-122"/>
                <a:cs typeface="宋体" panose="02010600030101010101" pitchFamily="2" charset="-122"/>
              </a:rPr>
              <a:t>】</a:t>
            </a:r>
            <a:endParaRPr lang="zh-CN" altLang="en-US" sz="2400" b="1" dirty="0">
              <a:solidFill>
                <a:schemeClr val="bg1"/>
              </a:solidFill>
              <a:latin typeface="微软雅黑" panose="020B0503020204020204" pitchFamily="34" charset="-122"/>
              <a:ea typeface="微软雅黑" panose="020B0503020204020204" pitchFamily="34" charset="-122"/>
              <a:cs typeface="宋体" panose="02010600030101010101" pitchFamily="2" charset="-122"/>
            </a:endParaRPr>
          </a:p>
        </p:txBody>
      </p:sp>
      <p:sp>
        <p:nvSpPr>
          <p:cNvPr id="7" name="文本框 6"/>
          <p:cNvSpPr txBox="1"/>
          <p:nvPr/>
        </p:nvSpPr>
        <p:spPr>
          <a:xfrm>
            <a:off x="170815" y="1700530"/>
            <a:ext cx="11836400" cy="706755"/>
          </a:xfrm>
          <a:prstGeom prst="rect">
            <a:avLst/>
          </a:prstGeom>
          <a:solidFill>
            <a:srgbClr val="E3CCCC"/>
          </a:solidFill>
          <a:ln>
            <a:no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2000" b="1" noProof="0" dirty="0">
                <a:ln>
                  <a:noFill/>
                </a:ln>
                <a:solidFill>
                  <a:srgbClr val="C00000"/>
                </a:solidFill>
                <a:effectLst/>
                <a:uLnTx/>
                <a:uFillTx/>
                <a:latin typeface="Arial" panose="020B0604020202020204" pitchFamily="34" charset="0"/>
                <a:ea typeface="微软雅黑" panose="020B0503020204020204" pitchFamily="34" charset="-122"/>
                <a:sym typeface="Wingdings" panose="05000000000000000000" charset="0"/>
              </a:rPr>
              <a:t></a:t>
            </a:r>
            <a:r>
              <a:rPr lang="zh-CN" altLang="en-US" sz="2000" b="1">
                <a:ln>
                  <a:noFill/>
                </a:ln>
                <a:solidFill>
                  <a:srgbClr val="181717"/>
                </a:solidFill>
                <a:effectLst/>
                <a:uLnTx/>
                <a:uFillTx/>
                <a:ea typeface="微软雅黑" panose="020B0503020204020204" pitchFamily="34" charset="-122"/>
              </a:rPr>
              <a:t>指资产负债表以摊余成本计量的、企业因销售商品、提供服务等经营活动应收取的款项。</a:t>
            </a:r>
            <a:endParaRPr lang="zh-CN" altLang="en-US" sz="2000" b="1">
              <a:ln>
                <a:noFill/>
              </a:ln>
              <a:effectLst/>
              <a:uLnTx/>
              <a:uFillTx/>
              <a:ea typeface="微软雅黑" panose="020B0503020204020204" pitchFamily="34" charset="-122"/>
            </a:endParaRPr>
          </a:p>
          <a:p>
            <a:pPr marL="0" marR="0" lvl="0" indent="0" algn="l" defTabSz="914400" rtl="0" eaLnBrk="1" fontAlgn="auto" latinLnBrk="0" hangingPunct="1">
              <a:lnSpc>
                <a:spcPct val="100000"/>
              </a:lnSpc>
              <a:spcBef>
                <a:spcPts val="0"/>
              </a:spcBef>
              <a:spcAft>
                <a:spcPts val="0"/>
              </a:spcAft>
              <a:buClrTx/>
              <a:buSzTx/>
              <a:buFontTx/>
              <a:buNone/>
              <a:defRPr/>
            </a:pPr>
            <a:r>
              <a:rPr lang="zh-CN" altLang="en-US" sz="2000" b="1" noProof="0" dirty="0">
                <a:ln>
                  <a:noFill/>
                </a:ln>
                <a:solidFill>
                  <a:srgbClr val="C00000"/>
                </a:solidFill>
                <a:effectLst/>
                <a:uLnTx/>
                <a:uFillTx/>
                <a:latin typeface="Arial" panose="020B0604020202020204" pitchFamily="34" charset="0"/>
                <a:ea typeface="微软雅黑" panose="020B0503020204020204" pitchFamily="34" charset="-122"/>
                <a:sym typeface="Wingdings" panose="05000000000000000000" charset="0"/>
              </a:rPr>
              <a:t>填报方法：</a:t>
            </a:r>
            <a:r>
              <a:rPr lang="zh-CN" altLang="en-US" sz="2000" b="1">
                <a:ln>
                  <a:noFill/>
                </a:ln>
                <a:solidFill>
                  <a:srgbClr val="181717"/>
                </a:solidFill>
                <a:effectLst/>
                <a:uLnTx/>
                <a:uFillTx/>
                <a:ea typeface="微软雅黑" panose="020B0503020204020204" pitchFamily="34" charset="-122"/>
              </a:rPr>
              <a:t>根据会计“资产负债表”中</a:t>
            </a:r>
            <a:r>
              <a:rPr lang="zh-CN" altLang="en-US" sz="2000" b="1">
                <a:ln>
                  <a:noFill/>
                </a:ln>
                <a:solidFill>
                  <a:srgbClr val="C00000"/>
                </a:solidFill>
                <a:effectLst/>
                <a:uLnTx/>
                <a:uFillTx/>
                <a:ea typeface="微软雅黑" panose="020B0503020204020204" pitchFamily="34" charset="-122"/>
              </a:rPr>
              <a:t>“应收账款”</a:t>
            </a:r>
            <a:r>
              <a:rPr lang="zh-CN" altLang="en-US" sz="2000" b="1">
                <a:ln>
                  <a:noFill/>
                </a:ln>
                <a:solidFill>
                  <a:srgbClr val="181717"/>
                </a:solidFill>
                <a:effectLst/>
                <a:uLnTx/>
                <a:uFillTx/>
                <a:ea typeface="微软雅黑" panose="020B0503020204020204" pitchFamily="34" charset="-122"/>
              </a:rPr>
              <a:t>项目的</a:t>
            </a:r>
            <a:r>
              <a:rPr lang="zh-CN" altLang="en-US" sz="2000" b="1">
                <a:ln>
                  <a:noFill/>
                </a:ln>
                <a:solidFill>
                  <a:srgbClr val="C00000"/>
                </a:solidFill>
                <a:effectLst/>
                <a:uLnTx/>
                <a:uFillTx/>
                <a:ea typeface="微软雅黑" panose="020B0503020204020204" pitchFamily="34" charset="-122"/>
              </a:rPr>
              <a:t>期末余额数</a:t>
            </a:r>
            <a:r>
              <a:rPr lang="zh-CN" altLang="en-US" sz="2000" b="1">
                <a:ln>
                  <a:noFill/>
                </a:ln>
                <a:solidFill>
                  <a:srgbClr val="181717"/>
                </a:solidFill>
                <a:effectLst/>
                <a:uLnTx/>
                <a:uFillTx/>
                <a:ea typeface="微软雅黑" panose="020B0503020204020204" pitchFamily="34" charset="-122"/>
              </a:rPr>
              <a:t>填报。</a:t>
            </a:r>
          </a:p>
        </p:txBody>
      </p:sp>
      <p:sp>
        <p:nvSpPr>
          <p:cNvPr id="14" name="文本框 13"/>
          <p:cNvSpPr txBox="1"/>
          <p:nvPr/>
        </p:nvSpPr>
        <p:spPr>
          <a:xfrm>
            <a:off x="170815" y="3140710"/>
            <a:ext cx="1839595" cy="398780"/>
          </a:xfrm>
          <a:prstGeom prst="rect">
            <a:avLst/>
          </a:prstGeom>
          <a:solidFill>
            <a:srgbClr val="C00000"/>
          </a:solidFill>
          <a:ln>
            <a:no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2000" dirty="0">
                <a:ln>
                  <a:solidFill>
                    <a:schemeClr val="bg1"/>
                  </a:solidFill>
                </a:ln>
                <a:solidFill>
                  <a:schemeClr val="bg1"/>
                </a:solidFill>
                <a:latin typeface="Arial" panose="020B0604020202020204" pitchFamily="34" charset="0"/>
                <a:ea typeface="微软雅黑" panose="020B0503020204020204" pitchFamily="34" charset="-122"/>
                <a:sym typeface="Wingdings" panose="05000000000000000000" charset="0"/>
              </a:rPr>
              <a:t></a:t>
            </a:r>
            <a:r>
              <a:rPr lang="zh-CN" altLang="en-US" sz="2000" dirty="0">
                <a:ln>
                  <a:solidFill>
                    <a:schemeClr val="bg1"/>
                  </a:solidFill>
                </a:ln>
                <a:solidFill>
                  <a:schemeClr val="bg1"/>
                </a:solidFill>
                <a:latin typeface="Arial" panose="020B0604020202020204" pitchFamily="34" charset="0"/>
                <a:ea typeface="微软雅黑" panose="020B0503020204020204" pitchFamily="34" charset="-122"/>
                <a:sym typeface="Arial" panose="020B0604020202020204" pitchFamily="34" charset="0"/>
              </a:rPr>
              <a:t>特殊情形</a:t>
            </a:r>
          </a:p>
        </p:txBody>
      </p:sp>
      <p:sp>
        <p:nvSpPr>
          <p:cNvPr id="9" name="文本框 8"/>
          <p:cNvSpPr txBox="1"/>
          <p:nvPr/>
        </p:nvSpPr>
        <p:spPr>
          <a:xfrm>
            <a:off x="119380" y="3860800"/>
            <a:ext cx="11836400" cy="1630045"/>
          </a:xfrm>
          <a:prstGeom prst="rect">
            <a:avLst/>
          </a:prstGeom>
          <a:solidFill>
            <a:schemeClr val="bg2"/>
          </a:solidFill>
          <a:ln>
            <a:no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2000" b="1" noProof="0" dirty="0">
                <a:ln>
                  <a:noFill/>
                </a:ln>
                <a:solidFill>
                  <a:srgbClr val="181717"/>
                </a:solidFill>
                <a:effectLst/>
                <a:uLnTx/>
                <a:uFillTx/>
                <a:latin typeface="Arial" panose="020B0604020202020204" pitchFamily="34" charset="0"/>
                <a:ea typeface="微软雅黑" panose="020B0503020204020204" pitchFamily="34" charset="-122"/>
                <a:sym typeface="Wingdings" panose="05000000000000000000" charset="0"/>
              </a:rPr>
              <a:t>请各区查询“应收账款”为0的企业，提醒企业如果有以下情况，需要填报到“应收账款”项下。</a:t>
            </a:r>
          </a:p>
          <a:p>
            <a:pPr marL="0" marR="0" lvl="0" indent="0" algn="l" defTabSz="914400" rtl="0" eaLnBrk="1" fontAlgn="auto" latinLnBrk="0" hangingPunct="1">
              <a:lnSpc>
                <a:spcPct val="100000"/>
              </a:lnSpc>
              <a:spcBef>
                <a:spcPts val="0"/>
              </a:spcBef>
              <a:spcAft>
                <a:spcPts val="0"/>
              </a:spcAft>
              <a:buClrTx/>
              <a:buSzTx/>
              <a:buFontTx/>
              <a:buNone/>
              <a:defRPr/>
            </a:pPr>
            <a:r>
              <a:rPr lang="zh-CN" altLang="en-US" sz="2000" b="1" noProof="0" dirty="0">
                <a:ln>
                  <a:noFill/>
                </a:ln>
                <a:solidFill>
                  <a:srgbClr val="C00000"/>
                </a:solidFill>
                <a:effectLst/>
                <a:uLnTx/>
                <a:uFillTx/>
                <a:latin typeface="Arial" panose="020B0604020202020204" pitchFamily="34" charset="0"/>
                <a:ea typeface="微软雅黑" panose="020B0503020204020204" pitchFamily="34" charset="-122"/>
                <a:sym typeface="Wingdings" panose="05000000000000000000" charset="0"/>
              </a:rPr>
              <a:t>【</a:t>
            </a:r>
            <a:r>
              <a:rPr lang="en-US" altLang="zh-CN" sz="2000" b="1" noProof="0" dirty="0">
                <a:ln>
                  <a:noFill/>
                </a:ln>
                <a:solidFill>
                  <a:srgbClr val="C00000"/>
                </a:solidFill>
                <a:effectLst/>
                <a:uLnTx/>
                <a:uFillTx/>
                <a:latin typeface="Arial" panose="020B0604020202020204" pitchFamily="34" charset="0"/>
                <a:ea typeface="微软雅黑" panose="020B0503020204020204" pitchFamily="34" charset="-122"/>
                <a:sym typeface="Wingdings" panose="05000000000000000000" charset="0"/>
              </a:rPr>
              <a:t>1</a:t>
            </a:r>
            <a:r>
              <a:rPr lang="zh-CN" altLang="en-US" sz="2000" b="1" noProof="0" dirty="0">
                <a:ln>
                  <a:noFill/>
                </a:ln>
                <a:solidFill>
                  <a:srgbClr val="C00000"/>
                </a:solidFill>
                <a:effectLst/>
                <a:uLnTx/>
                <a:uFillTx/>
                <a:latin typeface="Arial" panose="020B0604020202020204" pitchFamily="34" charset="0"/>
                <a:ea typeface="微软雅黑" panose="020B0503020204020204" pitchFamily="34" charset="-122"/>
                <a:sym typeface="Wingdings" panose="05000000000000000000" charset="0"/>
              </a:rPr>
              <a:t>表】：“应收账款”要包括“应收款项”数据</a:t>
            </a:r>
          </a:p>
          <a:p>
            <a:pPr marL="0" marR="0" lvl="0" indent="0" algn="l" defTabSz="914400" rtl="0" eaLnBrk="1" fontAlgn="auto" latinLnBrk="0" hangingPunct="1">
              <a:lnSpc>
                <a:spcPct val="100000"/>
              </a:lnSpc>
              <a:spcBef>
                <a:spcPts val="0"/>
              </a:spcBef>
              <a:spcAft>
                <a:spcPts val="0"/>
              </a:spcAft>
              <a:buClrTx/>
              <a:buSzTx/>
              <a:buFontTx/>
              <a:buNone/>
              <a:defRPr/>
            </a:pPr>
            <a:r>
              <a:rPr lang="zh-CN" altLang="en-US" sz="2000" b="1" noProof="0" dirty="0">
                <a:ln>
                  <a:noFill/>
                </a:ln>
                <a:solidFill>
                  <a:srgbClr val="C00000"/>
                </a:solidFill>
                <a:effectLst/>
                <a:uLnTx/>
                <a:uFillTx/>
                <a:latin typeface="Arial" panose="020B0604020202020204" pitchFamily="34" charset="0"/>
                <a:ea typeface="微软雅黑" panose="020B0503020204020204" pitchFamily="34" charset="-122"/>
                <a:sym typeface="Wingdings" panose="05000000000000000000" charset="0"/>
              </a:rPr>
              <a:t>【</a:t>
            </a:r>
            <a:r>
              <a:rPr lang="en-US" altLang="zh-CN" sz="2000" b="1" noProof="0" dirty="0">
                <a:ln>
                  <a:noFill/>
                </a:ln>
                <a:solidFill>
                  <a:srgbClr val="C00000"/>
                </a:solidFill>
                <a:effectLst/>
                <a:uLnTx/>
                <a:uFillTx/>
                <a:latin typeface="Arial" panose="020B0604020202020204" pitchFamily="34" charset="0"/>
                <a:ea typeface="微软雅黑" panose="020B0503020204020204" pitchFamily="34" charset="-122"/>
                <a:sym typeface="Wingdings" panose="05000000000000000000" charset="0"/>
              </a:rPr>
              <a:t>2</a:t>
            </a:r>
            <a:r>
              <a:rPr lang="zh-CN" altLang="en-US" sz="2000" b="1" noProof="0" dirty="0">
                <a:ln>
                  <a:noFill/>
                </a:ln>
                <a:solidFill>
                  <a:srgbClr val="C00000"/>
                </a:solidFill>
                <a:effectLst/>
                <a:uLnTx/>
                <a:uFillTx/>
                <a:latin typeface="Arial" panose="020B0604020202020204" pitchFamily="34" charset="0"/>
                <a:ea typeface="微软雅黑" panose="020B0503020204020204" pitchFamily="34" charset="-122"/>
                <a:sym typeface="Wingdings" panose="05000000000000000000" charset="0"/>
              </a:rPr>
              <a:t>表】：保险公司”应收账款”要包括“应收保费”数据。</a:t>
            </a:r>
          </a:p>
          <a:p>
            <a:pPr marL="0" marR="0" lvl="0" indent="0" algn="l" defTabSz="914400" rtl="0" eaLnBrk="1" fontAlgn="auto" latinLnBrk="0" hangingPunct="1">
              <a:lnSpc>
                <a:spcPct val="100000"/>
              </a:lnSpc>
              <a:spcBef>
                <a:spcPts val="0"/>
              </a:spcBef>
              <a:spcAft>
                <a:spcPts val="0"/>
              </a:spcAft>
              <a:buClrTx/>
              <a:buSzTx/>
              <a:buFontTx/>
              <a:buNone/>
              <a:defRPr/>
            </a:pPr>
            <a:r>
              <a:rPr lang="zh-CN" altLang="en-US" sz="2000" b="1" noProof="0" dirty="0">
                <a:ln>
                  <a:noFill/>
                </a:ln>
                <a:solidFill>
                  <a:srgbClr val="C00000"/>
                </a:solidFill>
                <a:effectLst/>
                <a:uLnTx/>
                <a:uFillTx/>
                <a:latin typeface="Arial" panose="020B0604020202020204" pitchFamily="34" charset="0"/>
                <a:ea typeface="微软雅黑" panose="020B0503020204020204" pitchFamily="34" charset="-122"/>
                <a:sym typeface="Wingdings" panose="05000000000000000000" charset="0"/>
              </a:rPr>
              <a:t>【</a:t>
            </a:r>
            <a:r>
              <a:rPr lang="en-US" altLang="zh-CN" sz="2000" b="1" noProof="0" dirty="0">
                <a:ln>
                  <a:noFill/>
                </a:ln>
                <a:solidFill>
                  <a:srgbClr val="C00000"/>
                </a:solidFill>
                <a:effectLst/>
                <a:uLnTx/>
                <a:uFillTx/>
                <a:latin typeface="Arial" panose="020B0604020202020204" pitchFamily="34" charset="0"/>
                <a:ea typeface="微软雅黑" panose="020B0503020204020204" pitchFamily="34" charset="-122"/>
                <a:sym typeface="Wingdings" panose="05000000000000000000" charset="0"/>
              </a:rPr>
              <a:t>3</a:t>
            </a:r>
            <a:r>
              <a:rPr lang="zh-CN" altLang="en-US" sz="2000" b="1" noProof="0" dirty="0">
                <a:ln>
                  <a:noFill/>
                </a:ln>
                <a:solidFill>
                  <a:srgbClr val="C00000"/>
                </a:solidFill>
                <a:effectLst/>
                <a:uLnTx/>
                <a:uFillTx/>
                <a:latin typeface="Arial" panose="020B0604020202020204" pitchFamily="34" charset="0"/>
                <a:ea typeface="微软雅黑" panose="020B0503020204020204" pitchFamily="34" charset="-122"/>
                <a:sym typeface="Wingdings" panose="05000000000000000000" charset="0"/>
              </a:rPr>
              <a:t>表】：保险中介机构（保险经纪、保险代理）填报“应收账款”时，“应收账款”中包含“应收保费”或“垫付保费”。</a:t>
            </a:r>
          </a:p>
        </p:txBody>
      </p:sp>
    </p:spTree>
    <p:custDataLst>
      <p:tags r:id="rId1"/>
    </p:custData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144"/>
          <p:cNvSpPr/>
          <p:nvPr/>
        </p:nvSpPr>
        <p:spPr>
          <a:xfrm>
            <a:off x="0" y="1916430"/>
            <a:ext cx="12192635" cy="474345"/>
          </a:xfrm>
          <a:prstGeom prst="roundRect">
            <a:avLst/>
          </a:prstGeom>
          <a:solidFill>
            <a:srgbClr val="256B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en-US" sz="2400" b="1" dirty="0">
                <a:solidFill>
                  <a:schemeClr val="bg1"/>
                </a:solidFill>
                <a:latin typeface="微软雅黑" panose="020B0503020204020204" pitchFamily="34" charset="-122"/>
                <a:ea typeface="微软雅黑" panose="020B0503020204020204" pitchFamily="34" charset="-122"/>
                <a:cs typeface="宋体" panose="02010600030101010101" pitchFamily="2" charset="-122"/>
              </a:rPr>
              <a:t>4.</a:t>
            </a:r>
            <a:r>
              <a:rPr sz="2400" b="1" dirty="0">
                <a:latin typeface="微软雅黑" panose="020B0503020204020204" pitchFamily="34" charset="-122"/>
                <a:ea typeface="微软雅黑" panose="020B0503020204020204" pitchFamily="34" charset="-122"/>
                <a:cs typeface="宋体" panose="02010600030101010101" pitchFamily="2" charset="-122"/>
              </a:rPr>
              <a:t>其他业务收入</a:t>
            </a:r>
            <a:r>
              <a:rPr lang="en-US" altLang="zh-CN" sz="2400" b="1" dirty="0">
                <a:solidFill>
                  <a:schemeClr val="bg1"/>
                </a:solidFill>
                <a:latin typeface="微软雅黑" panose="020B0503020204020204" pitchFamily="34" charset="-122"/>
                <a:ea typeface="微软雅黑" panose="020B0503020204020204" pitchFamily="34" charset="-122"/>
                <a:cs typeface="宋体" panose="02010600030101010101" pitchFamily="2" charset="-122"/>
              </a:rPr>
              <a:t>【1/2</a:t>
            </a:r>
            <a:r>
              <a:rPr lang="zh-CN" altLang="en-US" sz="2400" b="1" dirty="0">
                <a:solidFill>
                  <a:schemeClr val="bg1"/>
                </a:solidFill>
                <a:latin typeface="微软雅黑" panose="020B0503020204020204" pitchFamily="34" charset="-122"/>
                <a:ea typeface="微软雅黑" panose="020B0503020204020204" pitchFamily="34" charset="-122"/>
                <a:cs typeface="宋体" panose="02010600030101010101" pitchFamily="2" charset="-122"/>
                <a:sym typeface="+mn-ea"/>
              </a:rPr>
              <a:t>表</a:t>
            </a:r>
            <a:r>
              <a:rPr lang="en-US" altLang="zh-CN" sz="2400" b="1" dirty="0">
                <a:solidFill>
                  <a:schemeClr val="bg1"/>
                </a:solidFill>
                <a:latin typeface="微软雅黑" panose="020B0503020204020204" pitchFamily="34" charset="-122"/>
                <a:ea typeface="微软雅黑" panose="020B0503020204020204" pitchFamily="34" charset="-122"/>
                <a:cs typeface="宋体" panose="02010600030101010101" pitchFamily="2" charset="-122"/>
              </a:rPr>
              <a:t>】</a:t>
            </a:r>
            <a:endParaRPr lang="zh-CN" altLang="en-US" sz="2400" b="1" dirty="0">
              <a:solidFill>
                <a:schemeClr val="bg1"/>
              </a:solidFill>
              <a:latin typeface="微软雅黑" panose="020B0503020204020204" pitchFamily="34" charset="-122"/>
              <a:ea typeface="微软雅黑" panose="020B0503020204020204" pitchFamily="34" charset="-122"/>
              <a:cs typeface="宋体" panose="02010600030101010101" pitchFamily="2" charset="-122"/>
            </a:endParaRPr>
          </a:p>
        </p:txBody>
      </p:sp>
      <p:sp>
        <p:nvSpPr>
          <p:cNvPr id="9" name="文本框 8"/>
          <p:cNvSpPr txBox="1"/>
          <p:nvPr/>
        </p:nvSpPr>
        <p:spPr>
          <a:xfrm>
            <a:off x="-635" y="2503170"/>
            <a:ext cx="12193270" cy="398780"/>
          </a:xfrm>
          <a:prstGeom prst="rect">
            <a:avLst/>
          </a:prstGeom>
          <a:solidFill>
            <a:srgbClr val="E3CCCC"/>
          </a:solidFill>
          <a:ln>
            <a:no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2000" b="1" noProof="0" dirty="0">
                <a:ln>
                  <a:noFill/>
                </a:ln>
                <a:solidFill>
                  <a:srgbClr val="C00000"/>
                </a:solidFill>
                <a:effectLst/>
                <a:uLnTx/>
                <a:uFillTx/>
                <a:latin typeface="Arial" panose="020B0604020202020204" pitchFamily="34" charset="0"/>
                <a:ea typeface="微软雅黑" panose="020B0503020204020204" pitchFamily="34" charset="-122"/>
                <a:sym typeface="Wingdings" panose="05000000000000000000" charset="0"/>
              </a:rPr>
              <a:t></a:t>
            </a:r>
            <a:r>
              <a:rPr lang="zh-CN" altLang="en-US" sz="2000" b="1">
                <a:ln>
                  <a:noFill/>
                </a:ln>
                <a:solidFill>
                  <a:srgbClr val="181717"/>
                </a:solidFill>
                <a:effectLst/>
                <a:uLnTx/>
                <a:uFillTx/>
                <a:ea typeface="微软雅黑" panose="020B0503020204020204" pitchFamily="34" charset="-122"/>
              </a:rPr>
              <a:t>本指标为归集指标，包含本表中未列出的除营业外收入外的所有收入科目合计。</a:t>
            </a:r>
          </a:p>
        </p:txBody>
      </p:sp>
      <p:sp>
        <p:nvSpPr>
          <p:cNvPr id="10" name="圆角矩形 144"/>
          <p:cNvSpPr/>
          <p:nvPr/>
        </p:nvSpPr>
        <p:spPr>
          <a:xfrm>
            <a:off x="-1905" y="3134360"/>
            <a:ext cx="12192635" cy="474345"/>
          </a:xfrm>
          <a:prstGeom prst="roundRect">
            <a:avLst/>
          </a:prstGeom>
          <a:solidFill>
            <a:srgbClr val="256B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en-US" sz="2400" b="1" dirty="0">
                <a:solidFill>
                  <a:schemeClr val="bg1"/>
                </a:solidFill>
                <a:latin typeface="微软雅黑" panose="020B0503020204020204" pitchFamily="34" charset="-122"/>
                <a:ea typeface="微软雅黑" panose="020B0503020204020204" pitchFamily="34" charset="-122"/>
                <a:cs typeface="宋体" panose="02010600030101010101" pitchFamily="2" charset="-122"/>
              </a:rPr>
              <a:t>5.</a:t>
            </a:r>
            <a:r>
              <a:rPr sz="2400" b="1" dirty="0">
                <a:latin typeface="微软雅黑" panose="020B0503020204020204" pitchFamily="34" charset="-122"/>
                <a:ea typeface="微软雅黑" panose="020B0503020204020204" pitchFamily="34" charset="-122"/>
                <a:cs typeface="宋体" panose="02010600030101010101" pitchFamily="2" charset="-122"/>
              </a:rPr>
              <a:t>其他业务支出</a:t>
            </a:r>
            <a:r>
              <a:rPr lang="en-US" altLang="zh-CN" sz="2400" b="1" dirty="0">
                <a:solidFill>
                  <a:schemeClr val="bg1"/>
                </a:solidFill>
                <a:latin typeface="微软雅黑" panose="020B0503020204020204" pitchFamily="34" charset="-122"/>
                <a:ea typeface="微软雅黑" panose="020B0503020204020204" pitchFamily="34" charset="-122"/>
                <a:cs typeface="宋体" panose="02010600030101010101" pitchFamily="2" charset="-122"/>
              </a:rPr>
              <a:t>【1/2</a:t>
            </a:r>
            <a:r>
              <a:rPr lang="zh-CN" altLang="en-US" sz="2400" b="1" dirty="0">
                <a:solidFill>
                  <a:schemeClr val="bg1"/>
                </a:solidFill>
                <a:latin typeface="微软雅黑" panose="020B0503020204020204" pitchFamily="34" charset="-122"/>
                <a:ea typeface="微软雅黑" panose="020B0503020204020204" pitchFamily="34" charset="-122"/>
                <a:cs typeface="宋体" panose="02010600030101010101" pitchFamily="2" charset="-122"/>
                <a:sym typeface="+mn-ea"/>
              </a:rPr>
              <a:t>表</a:t>
            </a:r>
            <a:r>
              <a:rPr lang="en-US" altLang="zh-CN" sz="2400" b="1" dirty="0">
                <a:solidFill>
                  <a:schemeClr val="bg1"/>
                </a:solidFill>
                <a:latin typeface="微软雅黑" panose="020B0503020204020204" pitchFamily="34" charset="-122"/>
                <a:ea typeface="微软雅黑" panose="020B0503020204020204" pitchFamily="34" charset="-122"/>
                <a:cs typeface="宋体" panose="02010600030101010101" pitchFamily="2" charset="-122"/>
              </a:rPr>
              <a:t>】</a:t>
            </a:r>
            <a:endParaRPr lang="zh-CN" altLang="en-US" sz="2400" b="1" dirty="0">
              <a:solidFill>
                <a:schemeClr val="bg1"/>
              </a:solidFill>
              <a:latin typeface="微软雅黑" panose="020B0503020204020204" pitchFamily="34" charset="-122"/>
              <a:ea typeface="微软雅黑" panose="020B0503020204020204" pitchFamily="34" charset="-122"/>
              <a:cs typeface="宋体" panose="02010600030101010101" pitchFamily="2" charset="-122"/>
            </a:endParaRPr>
          </a:p>
        </p:txBody>
      </p:sp>
      <p:sp>
        <p:nvSpPr>
          <p:cNvPr id="11" name="文本框 10"/>
          <p:cNvSpPr txBox="1"/>
          <p:nvPr/>
        </p:nvSpPr>
        <p:spPr>
          <a:xfrm>
            <a:off x="-2540" y="3721100"/>
            <a:ext cx="12193270" cy="398780"/>
          </a:xfrm>
          <a:prstGeom prst="rect">
            <a:avLst/>
          </a:prstGeom>
          <a:solidFill>
            <a:srgbClr val="E3CCCC"/>
          </a:solidFill>
          <a:ln>
            <a:no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2000" b="1" noProof="0" dirty="0">
                <a:ln>
                  <a:noFill/>
                </a:ln>
                <a:solidFill>
                  <a:srgbClr val="C00000"/>
                </a:solidFill>
                <a:effectLst/>
                <a:uLnTx/>
                <a:uFillTx/>
                <a:latin typeface="Arial" panose="020B0604020202020204" pitchFamily="34" charset="0"/>
                <a:ea typeface="微软雅黑" panose="020B0503020204020204" pitchFamily="34" charset="-122"/>
                <a:sym typeface="Wingdings" panose="05000000000000000000" charset="0"/>
              </a:rPr>
              <a:t></a:t>
            </a:r>
            <a:r>
              <a:rPr lang="zh-CN" altLang="en-US" sz="2000" b="1" dirty="0">
                <a:ln>
                  <a:noFill/>
                </a:ln>
                <a:solidFill>
                  <a:srgbClr val="181717"/>
                </a:solidFill>
                <a:effectLst/>
                <a:uLnTx/>
                <a:uFillTx/>
                <a:ea typeface="微软雅黑" panose="020B0503020204020204" pitchFamily="34" charset="-122"/>
              </a:rPr>
              <a:t>本指标为归集指标，包含本表中未列出的除营业外支出外的所有支出科目合计。</a:t>
            </a:r>
          </a:p>
        </p:txBody>
      </p:sp>
      <p:sp>
        <p:nvSpPr>
          <p:cNvPr id="12" name="文本框 11"/>
          <p:cNvSpPr txBox="1"/>
          <p:nvPr/>
        </p:nvSpPr>
        <p:spPr>
          <a:xfrm>
            <a:off x="3175" y="4469632"/>
            <a:ext cx="1839595" cy="398780"/>
          </a:xfrm>
          <a:prstGeom prst="rect">
            <a:avLst/>
          </a:prstGeom>
          <a:solidFill>
            <a:srgbClr val="C00000"/>
          </a:solidFill>
          <a:ln>
            <a:no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2000" dirty="0">
                <a:ln>
                  <a:solidFill>
                    <a:schemeClr val="bg1"/>
                  </a:solidFill>
                </a:ln>
                <a:solidFill>
                  <a:schemeClr val="bg1"/>
                </a:solidFill>
                <a:latin typeface="Arial" panose="020B0604020202020204" pitchFamily="34" charset="0"/>
                <a:ea typeface="微软雅黑" panose="020B0503020204020204" pitchFamily="34" charset="-122"/>
                <a:sym typeface="Wingdings" panose="05000000000000000000" charset="0"/>
              </a:rPr>
              <a:t></a:t>
            </a:r>
            <a:r>
              <a:rPr lang="zh-CN" altLang="en-US" sz="2000" dirty="0">
                <a:ln>
                  <a:solidFill>
                    <a:schemeClr val="bg1"/>
                  </a:solidFill>
                </a:ln>
                <a:solidFill>
                  <a:schemeClr val="bg1"/>
                </a:solidFill>
                <a:latin typeface="Arial" panose="020B0604020202020204" pitchFamily="34" charset="0"/>
                <a:ea typeface="微软雅黑" panose="020B0503020204020204" pitchFamily="34" charset="-122"/>
                <a:sym typeface="Arial" panose="020B0604020202020204" pitchFamily="34" charset="0"/>
              </a:rPr>
              <a:t>注意事项</a:t>
            </a:r>
          </a:p>
        </p:txBody>
      </p:sp>
      <p:sp>
        <p:nvSpPr>
          <p:cNvPr id="13" name="文本框 12"/>
          <p:cNvSpPr txBox="1"/>
          <p:nvPr/>
        </p:nvSpPr>
        <p:spPr>
          <a:xfrm>
            <a:off x="3175" y="4877435"/>
            <a:ext cx="12200890" cy="398780"/>
          </a:xfrm>
          <a:prstGeom prst="rect">
            <a:avLst/>
          </a:prstGeom>
          <a:solidFill>
            <a:schemeClr val="bg2"/>
          </a:solidFill>
          <a:ln>
            <a:no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2000" b="1" noProof="0" dirty="0">
                <a:ln>
                  <a:noFill/>
                </a:ln>
                <a:solidFill>
                  <a:srgbClr val="C00000"/>
                </a:solidFill>
                <a:effectLst/>
                <a:uLnTx/>
                <a:uFillTx/>
                <a:latin typeface="Arial" panose="020B0604020202020204" pitchFamily="34" charset="0"/>
                <a:ea typeface="微软雅黑" panose="020B0503020204020204" pitchFamily="34" charset="-122"/>
                <a:sym typeface="Wingdings" panose="05000000000000000000" charset="0"/>
              </a:rPr>
              <a:t></a:t>
            </a:r>
            <a:r>
              <a:rPr lang="zh-CN" altLang="en-US" sz="2000" b="1" dirty="0">
                <a:ln>
                  <a:noFill/>
                </a:ln>
                <a:solidFill>
                  <a:srgbClr val="C00000"/>
                </a:solidFill>
                <a:effectLst/>
                <a:uLnTx/>
                <a:uFillTx/>
                <a:ea typeface="微软雅黑" panose="020B0503020204020204" pitchFamily="34" charset="-122"/>
              </a:rPr>
              <a:t>请调查单位加总所有未列出科目，而不是直接倒减！这样可以对填报数据进行验证。</a:t>
            </a:r>
          </a:p>
        </p:txBody>
      </p:sp>
    </p:spTree>
    <p:custDataLst>
      <p:tags r:id="rId1"/>
    </p:custData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9" name="图片 17"/>
          <p:cNvPicPr>
            <a:picLocks noChangeAspect="1"/>
          </p:cNvPicPr>
          <p:nvPr/>
        </p:nvPicPr>
        <p:blipFill>
          <a:blip r:embed="rId2"/>
          <a:stretch>
            <a:fillRect/>
          </a:stretch>
        </p:blipFill>
        <p:spPr>
          <a:xfrm>
            <a:off x="8610600" y="0"/>
            <a:ext cx="3581400" cy="1006475"/>
          </a:xfrm>
          <a:prstGeom prst="rect">
            <a:avLst/>
          </a:prstGeom>
          <a:noFill/>
          <a:ln w="9525">
            <a:noFill/>
          </a:ln>
        </p:spPr>
      </p:pic>
      <p:sp>
        <p:nvSpPr>
          <p:cNvPr id="25" name="矩形 24"/>
          <p:cNvSpPr/>
          <p:nvPr/>
        </p:nvSpPr>
        <p:spPr>
          <a:xfrm>
            <a:off x="0" y="6724650"/>
            <a:ext cx="12192000" cy="133350"/>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pic>
        <p:nvPicPr>
          <p:cNvPr id="7" name="图片 6" descr="五经普LOGO透明底（长）"/>
          <p:cNvPicPr>
            <a:picLocks noChangeAspect="1"/>
          </p:cNvPicPr>
          <p:nvPr/>
        </p:nvPicPr>
        <p:blipFill>
          <a:blip r:embed="rId3" cstate="print"/>
          <a:srcRect r="77058"/>
          <a:stretch>
            <a:fillRect/>
          </a:stretch>
        </p:blipFill>
        <p:spPr>
          <a:xfrm>
            <a:off x="-76200" y="-225425"/>
            <a:ext cx="847725" cy="1155065"/>
          </a:xfrm>
          <a:prstGeom prst="rect">
            <a:avLst/>
          </a:prstGeom>
        </p:spPr>
      </p:pic>
      <p:cxnSp>
        <p:nvCxnSpPr>
          <p:cNvPr id="8" name="直接连接符 7"/>
          <p:cNvCxnSpPr/>
          <p:nvPr/>
        </p:nvCxnSpPr>
        <p:spPr>
          <a:xfrm>
            <a:off x="0" y="696913"/>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sp>
        <p:nvSpPr>
          <p:cNvPr id="6" name="灯片编号占位符 5"/>
          <p:cNvSpPr>
            <a:spLocks noGrp="1"/>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t>8</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31" name="圆角矩形 144">
            <a:extLst>
              <a:ext uri="{FF2B5EF4-FFF2-40B4-BE49-F238E27FC236}">
                <a16:creationId xmlns:a16="http://schemas.microsoft.com/office/drawing/2014/main" id="{CAF0ABB7-88D1-6192-C14C-579435836DBB}"/>
              </a:ext>
            </a:extLst>
          </p:cNvPr>
          <p:cNvSpPr/>
          <p:nvPr/>
        </p:nvSpPr>
        <p:spPr>
          <a:xfrm>
            <a:off x="7621" y="873611"/>
            <a:ext cx="12184377" cy="462915"/>
          </a:xfrm>
          <a:prstGeom prst="roundRect">
            <a:avLst/>
          </a:prstGeom>
          <a:solidFill>
            <a:srgbClr val="256B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sz="2400" b="1" dirty="0">
                <a:solidFill>
                  <a:schemeClr val="bg1"/>
                </a:solidFill>
                <a:latin typeface="微软雅黑" panose="020B0503020204020204" pitchFamily="34" charset="-122"/>
                <a:ea typeface="微软雅黑" panose="020B0503020204020204" pitchFamily="34" charset="-122"/>
                <a:cs typeface="宋体" pitchFamily="2" charset="-122"/>
              </a:rPr>
              <a:t>资产负债、利润部分</a:t>
            </a:r>
            <a:endParaRPr lang="en-US" altLang="zh-CN" sz="2400" b="1" dirty="0">
              <a:solidFill>
                <a:schemeClr val="bg1"/>
              </a:solidFill>
              <a:latin typeface="微软雅黑" panose="020B0503020204020204" pitchFamily="34" charset="-122"/>
              <a:ea typeface="微软雅黑" panose="020B0503020204020204" pitchFamily="34" charset="-122"/>
              <a:cs typeface="宋体" pitchFamily="2" charset="-122"/>
            </a:endParaRPr>
          </a:p>
        </p:txBody>
      </p:sp>
      <p:sp>
        <p:nvSpPr>
          <p:cNvPr id="32" name="圆角矩形 144">
            <a:extLst>
              <a:ext uri="{FF2B5EF4-FFF2-40B4-BE49-F238E27FC236}">
                <a16:creationId xmlns:a16="http://schemas.microsoft.com/office/drawing/2014/main" id="{AD695BD5-00AA-1FEA-0F06-889AD4113D0D}"/>
              </a:ext>
            </a:extLst>
          </p:cNvPr>
          <p:cNvSpPr/>
          <p:nvPr/>
        </p:nvSpPr>
        <p:spPr>
          <a:xfrm>
            <a:off x="771524" y="119063"/>
            <a:ext cx="11420475" cy="462915"/>
          </a:xfrm>
          <a:prstGeom prst="roundRect">
            <a:avLst/>
          </a:prstGeom>
          <a:solidFill>
            <a:srgbClr val="256B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en-US" altLang="zh-CN" sz="2400" b="1" dirty="0">
                <a:solidFill>
                  <a:schemeClr val="bg1"/>
                </a:solidFill>
                <a:latin typeface="微软雅黑" panose="020B0503020204020204" pitchFamily="34" charset="-122"/>
                <a:ea typeface="微软雅黑" panose="020B0503020204020204" pitchFamily="34" charset="-122"/>
                <a:cs typeface="宋体" pitchFamily="2" charset="-122"/>
              </a:rPr>
              <a:t>2023</a:t>
            </a:r>
            <a:r>
              <a:rPr lang="zh-CN" altLang="en-US" sz="2400" b="1" dirty="0">
                <a:solidFill>
                  <a:schemeClr val="bg1"/>
                </a:solidFill>
                <a:latin typeface="微软雅黑" panose="020B0503020204020204" pitchFamily="34" charset="-122"/>
                <a:ea typeface="微软雅黑" panose="020B0503020204020204" pitchFamily="34" charset="-122"/>
                <a:cs typeface="宋体" pitchFamily="2" charset="-122"/>
              </a:rPr>
              <a:t>年</a:t>
            </a:r>
            <a:r>
              <a:rPr lang="en-US" altLang="zh-CN" sz="2400" b="1" dirty="0">
                <a:solidFill>
                  <a:schemeClr val="bg1"/>
                </a:solidFill>
                <a:latin typeface="微软雅黑" panose="020B0503020204020204" pitchFamily="34" charset="-122"/>
                <a:ea typeface="微软雅黑" panose="020B0503020204020204" pitchFamily="34" charset="-122"/>
                <a:cs typeface="宋体" pitchFamily="2" charset="-122"/>
              </a:rPr>
              <a:t>12</a:t>
            </a:r>
            <a:r>
              <a:rPr lang="zh-CN" altLang="en-US" sz="2400" b="1" dirty="0">
                <a:solidFill>
                  <a:schemeClr val="bg1"/>
                </a:solidFill>
                <a:latin typeface="微软雅黑" panose="020B0503020204020204" pitchFamily="34" charset="-122"/>
                <a:ea typeface="微软雅黑" panose="020B0503020204020204" pitchFamily="34" charset="-122"/>
                <a:cs typeface="宋体" pitchFamily="2" charset="-122"/>
              </a:rPr>
              <a:t>月定报财务状况</a:t>
            </a:r>
          </a:p>
        </p:txBody>
      </p:sp>
      <p:sp>
        <p:nvSpPr>
          <p:cNvPr id="18" name="圆角矩形 144">
            <a:extLst>
              <a:ext uri="{FF2B5EF4-FFF2-40B4-BE49-F238E27FC236}">
                <a16:creationId xmlns:a16="http://schemas.microsoft.com/office/drawing/2014/main" id="{FFD49345-1D2A-37B6-9B02-03F72D40AC1A}"/>
              </a:ext>
            </a:extLst>
          </p:cNvPr>
          <p:cNvSpPr/>
          <p:nvPr/>
        </p:nvSpPr>
        <p:spPr>
          <a:xfrm>
            <a:off x="7621" y="1446432"/>
            <a:ext cx="3496091" cy="474345"/>
          </a:xfrm>
          <a:prstGeom prst="roundRect">
            <a:avLst/>
          </a:prstGeom>
          <a:solidFill>
            <a:srgbClr val="256B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en-US" sz="2400" b="1" dirty="0">
                <a:solidFill>
                  <a:schemeClr val="bg1"/>
                </a:solidFill>
                <a:latin typeface="微软雅黑" panose="020B0503020204020204" pitchFamily="34" charset="-122"/>
                <a:ea typeface="微软雅黑" panose="020B0503020204020204" pitchFamily="34" charset="-122"/>
                <a:cs typeface="宋体" pitchFamily="2" charset="-122"/>
              </a:rPr>
              <a:t>1.</a:t>
            </a:r>
            <a:r>
              <a:rPr sz="2400" b="1" dirty="0">
                <a:solidFill>
                  <a:schemeClr val="bg1"/>
                </a:solidFill>
                <a:latin typeface="微软雅黑" panose="020B0503020204020204" pitchFamily="34" charset="-122"/>
                <a:ea typeface="微软雅黑" panose="020B0503020204020204" pitchFamily="34" charset="-122"/>
                <a:cs typeface="宋体" pitchFamily="2" charset="-122"/>
              </a:rPr>
              <a:t>应收账款</a:t>
            </a:r>
            <a:r>
              <a:rPr lang="en-US" altLang="zh-CN" sz="2400" b="1" dirty="0">
                <a:solidFill>
                  <a:schemeClr val="bg1"/>
                </a:solidFill>
                <a:latin typeface="微软雅黑" panose="020B0503020204020204" pitchFamily="34" charset="-122"/>
                <a:ea typeface="微软雅黑" panose="020B0503020204020204" pitchFamily="34" charset="-122"/>
                <a:cs typeface="宋体" pitchFamily="2" charset="-122"/>
              </a:rPr>
              <a:t>【1/</a:t>
            </a:r>
            <a:r>
              <a:rPr lang="en-US" altLang="zh-CN" sz="2400" b="1" dirty="0">
                <a:solidFill>
                  <a:schemeClr val="bg1"/>
                </a:solidFill>
                <a:latin typeface="微软雅黑" panose="020B0503020204020204" pitchFamily="34" charset="-122"/>
                <a:ea typeface="微软雅黑" panose="020B0503020204020204" pitchFamily="34" charset="-122"/>
                <a:cs typeface="宋体" pitchFamily="2" charset="-122"/>
                <a:sym typeface="+mn-ea"/>
              </a:rPr>
              <a:t>2/3</a:t>
            </a:r>
            <a:r>
              <a:rPr lang="zh-CN" altLang="en-US" sz="2400" b="1" dirty="0">
                <a:solidFill>
                  <a:schemeClr val="bg1"/>
                </a:solidFill>
                <a:latin typeface="微软雅黑" panose="020B0503020204020204" pitchFamily="34" charset="-122"/>
                <a:ea typeface="微软雅黑" panose="020B0503020204020204" pitchFamily="34" charset="-122"/>
                <a:cs typeface="宋体" pitchFamily="2" charset="-122"/>
                <a:sym typeface="+mn-ea"/>
              </a:rPr>
              <a:t>表</a:t>
            </a:r>
            <a:r>
              <a:rPr lang="en-US" altLang="zh-CN" sz="2400" b="1" dirty="0">
                <a:solidFill>
                  <a:schemeClr val="bg1"/>
                </a:solidFill>
                <a:latin typeface="微软雅黑" panose="020B0503020204020204" pitchFamily="34" charset="-122"/>
                <a:ea typeface="微软雅黑" panose="020B0503020204020204" pitchFamily="34" charset="-122"/>
                <a:cs typeface="宋体" pitchFamily="2" charset="-122"/>
              </a:rPr>
              <a:t>】</a:t>
            </a:r>
            <a:endParaRPr lang="zh-CN" altLang="en-US" sz="2400" b="1" dirty="0">
              <a:solidFill>
                <a:schemeClr val="bg1"/>
              </a:solidFill>
              <a:latin typeface="微软雅黑" panose="020B0503020204020204" pitchFamily="34" charset="-122"/>
              <a:ea typeface="微软雅黑" panose="020B0503020204020204" pitchFamily="34" charset="-122"/>
              <a:cs typeface="宋体" pitchFamily="2" charset="-122"/>
            </a:endParaRPr>
          </a:p>
        </p:txBody>
      </p:sp>
      <p:sp>
        <p:nvSpPr>
          <p:cNvPr id="20" name="文本框 19">
            <a:extLst>
              <a:ext uri="{FF2B5EF4-FFF2-40B4-BE49-F238E27FC236}">
                <a16:creationId xmlns:a16="http://schemas.microsoft.com/office/drawing/2014/main" id="{B16C186E-6672-1AA4-5F82-7B073E202D79}"/>
              </a:ext>
            </a:extLst>
          </p:cNvPr>
          <p:cNvSpPr txBox="1"/>
          <p:nvPr/>
        </p:nvSpPr>
        <p:spPr>
          <a:xfrm>
            <a:off x="-74360" y="2061847"/>
            <a:ext cx="12266360" cy="706755"/>
          </a:xfrm>
          <a:prstGeom prst="rect">
            <a:avLst/>
          </a:prstGeom>
          <a:solidFill>
            <a:srgbClr val="E3CCCC"/>
          </a:solidFill>
          <a:ln>
            <a:no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2000" b="1" noProof="0" dirty="0">
                <a:ln>
                  <a:noFill/>
                </a:ln>
                <a:solidFill>
                  <a:srgbClr val="C00000"/>
                </a:solidFill>
                <a:effectLst/>
                <a:uLnTx/>
                <a:uFillTx/>
                <a:latin typeface="Arial" panose="020B0604020202020204" pitchFamily="34" charset="0"/>
                <a:ea typeface="微软雅黑" panose="020B0503020204020204" pitchFamily="34" charset="-122"/>
                <a:sym typeface="Wingdings" panose="05000000000000000000" charset="0"/>
              </a:rPr>
              <a:t></a:t>
            </a:r>
            <a:r>
              <a:rPr lang="zh-CN" altLang="en-US" sz="2000" b="1">
                <a:ln>
                  <a:noFill/>
                </a:ln>
                <a:solidFill>
                  <a:srgbClr val="181717"/>
                </a:solidFill>
                <a:effectLst/>
                <a:uLnTx/>
                <a:uFillTx/>
                <a:ea typeface="微软雅黑" panose="020B0503020204020204" pitchFamily="34" charset="-122"/>
              </a:rPr>
              <a:t>指资产负债表以摊余成本计量的、企业因销售商品、提供服务等经营活动应收取的款项。</a:t>
            </a:r>
            <a:endParaRPr lang="zh-CN" altLang="en-US" sz="2000" b="1">
              <a:ln>
                <a:noFill/>
              </a:ln>
              <a:effectLst/>
              <a:uLnTx/>
              <a:uFillTx/>
              <a:ea typeface="微软雅黑" panose="020B0503020204020204" pitchFamily="34" charset="-122"/>
            </a:endParaRPr>
          </a:p>
          <a:p>
            <a:pPr marL="0" marR="0" lvl="0" indent="0" algn="l" defTabSz="914400" rtl="0" eaLnBrk="1" fontAlgn="auto" latinLnBrk="0" hangingPunct="1">
              <a:lnSpc>
                <a:spcPct val="100000"/>
              </a:lnSpc>
              <a:spcBef>
                <a:spcPts val="0"/>
              </a:spcBef>
              <a:spcAft>
                <a:spcPts val="0"/>
              </a:spcAft>
              <a:buClrTx/>
              <a:buSzTx/>
              <a:buFontTx/>
              <a:buNone/>
              <a:defRPr/>
            </a:pPr>
            <a:r>
              <a:rPr lang="zh-CN" altLang="en-US" sz="2000" b="1" noProof="0" dirty="0">
                <a:ln>
                  <a:noFill/>
                </a:ln>
                <a:solidFill>
                  <a:srgbClr val="C00000"/>
                </a:solidFill>
                <a:effectLst/>
                <a:uLnTx/>
                <a:uFillTx/>
                <a:latin typeface="Arial" panose="020B0604020202020204" pitchFamily="34" charset="0"/>
                <a:ea typeface="微软雅黑" panose="020B0503020204020204" pitchFamily="34" charset="-122"/>
                <a:sym typeface="Wingdings" panose="05000000000000000000" charset="0"/>
              </a:rPr>
              <a:t>计算方法：</a:t>
            </a:r>
            <a:r>
              <a:rPr lang="zh-CN" altLang="en-US" sz="2000" b="1">
                <a:ln>
                  <a:noFill/>
                </a:ln>
                <a:solidFill>
                  <a:srgbClr val="181717"/>
                </a:solidFill>
                <a:effectLst/>
                <a:uLnTx/>
                <a:uFillTx/>
                <a:ea typeface="微软雅黑" panose="020B0503020204020204" pitchFamily="34" charset="-122"/>
              </a:rPr>
              <a:t>根据会计“资产负债表”中</a:t>
            </a:r>
            <a:r>
              <a:rPr lang="zh-CN" altLang="en-US" sz="2000" b="1">
                <a:ln>
                  <a:noFill/>
                </a:ln>
                <a:solidFill>
                  <a:srgbClr val="C00000"/>
                </a:solidFill>
                <a:effectLst/>
                <a:uLnTx/>
                <a:uFillTx/>
                <a:ea typeface="微软雅黑" panose="020B0503020204020204" pitchFamily="34" charset="-122"/>
              </a:rPr>
              <a:t>“应收账款”</a:t>
            </a:r>
            <a:r>
              <a:rPr lang="zh-CN" altLang="en-US" sz="2000" b="1">
                <a:ln>
                  <a:noFill/>
                </a:ln>
                <a:solidFill>
                  <a:srgbClr val="181717"/>
                </a:solidFill>
                <a:effectLst/>
                <a:uLnTx/>
                <a:uFillTx/>
                <a:ea typeface="微软雅黑" panose="020B0503020204020204" pitchFamily="34" charset="-122"/>
              </a:rPr>
              <a:t>项目的</a:t>
            </a:r>
            <a:r>
              <a:rPr lang="zh-CN" altLang="en-US" sz="2000" b="1">
                <a:ln>
                  <a:noFill/>
                </a:ln>
                <a:solidFill>
                  <a:srgbClr val="C00000"/>
                </a:solidFill>
                <a:effectLst/>
                <a:uLnTx/>
                <a:uFillTx/>
                <a:ea typeface="微软雅黑" panose="020B0503020204020204" pitchFamily="34" charset="-122"/>
              </a:rPr>
              <a:t>期末余额数</a:t>
            </a:r>
            <a:r>
              <a:rPr lang="zh-CN" altLang="en-US" sz="2000" b="1">
                <a:ln>
                  <a:noFill/>
                </a:ln>
                <a:solidFill>
                  <a:srgbClr val="181717"/>
                </a:solidFill>
                <a:effectLst/>
                <a:uLnTx/>
                <a:uFillTx/>
                <a:ea typeface="微软雅黑" panose="020B0503020204020204" pitchFamily="34" charset="-122"/>
              </a:rPr>
              <a:t>填报。</a:t>
            </a:r>
          </a:p>
        </p:txBody>
      </p:sp>
      <p:sp>
        <p:nvSpPr>
          <p:cNvPr id="21" name="文本框 20">
            <a:extLst>
              <a:ext uri="{FF2B5EF4-FFF2-40B4-BE49-F238E27FC236}">
                <a16:creationId xmlns:a16="http://schemas.microsoft.com/office/drawing/2014/main" id="{408E8363-7250-414D-88BA-D370F665D159}"/>
              </a:ext>
            </a:extLst>
          </p:cNvPr>
          <p:cNvSpPr txBox="1"/>
          <p:nvPr/>
        </p:nvSpPr>
        <p:spPr>
          <a:xfrm>
            <a:off x="-14415" y="2967992"/>
            <a:ext cx="1839595" cy="398780"/>
          </a:xfrm>
          <a:prstGeom prst="rect">
            <a:avLst/>
          </a:prstGeom>
          <a:solidFill>
            <a:srgbClr val="C00000"/>
          </a:solidFill>
          <a:ln>
            <a:no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2000" dirty="0">
                <a:ln>
                  <a:solidFill>
                    <a:schemeClr val="bg1"/>
                  </a:solidFill>
                </a:ln>
                <a:solidFill>
                  <a:schemeClr val="bg1"/>
                </a:solidFill>
                <a:latin typeface="Arial" panose="020B0604020202020204" pitchFamily="34" charset="0"/>
                <a:ea typeface="微软雅黑" panose="020B0503020204020204" pitchFamily="34" charset="-122"/>
                <a:sym typeface="Wingdings" panose="05000000000000000000" charset="0"/>
              </a:rPr>
              <a:t></a:t>
            </a:r>
            <a:r>
              <a:rPr lang="zh-CN" altLang="en-US" sz="2000" dirty="0">
                <a:ln>
                  <a:solidFill>
                    <a:schemeClr val="bg1"/>
                  </a:solidFill>
                </a:ln>
                <a:solidFill>
                  <a:schemeClr val="bg1"/>
                </a:solidFill>
                <a:latin typeface="Arial" panose="020B0604020202020204" pitchFamily="34" charset="0"/>
                <a:ea typeface="微软雅黑" panose="020B0503020204020204" pitchFamily="34" charset="-122"/>
                <a:sym typeface="Arial" panose="020B0604020202020204" pitchFamily="34" charset="0"/>
              </a:rPr>
              <a:t>特殊情形</a:t>
            </a:r>
          </a:p>
        </p:txBody>
      </p:sp>
      <p:sp>
        <p:nvSpPr>
          <p:cNvPr id="22" name="文本框 21">
            <a:extLst>
              <a:ext uri="{FF2B5EF4-FFF2-40B4-BE49-F238E27FC236}">
                <a16:creationId xmlns:a16="http://schemas.microsoft.com/office/drawing/2014/main" id="{857689D5-807A-DCEE-2183-198952A4434B}"/>
              </a:ext>
            </a:extLst>
          </p:cNvPr>
          <p:cNvSpPr txBox="1"/>
          <p:nvPr/>
        </p:nvSpPr>
        <p:spPr>
          <a:xfrm>
            <a:off x="0" y="3366772"/>
            <a:ext cx="12192000" cy="1938992"/>
          </a:xfrm>
          <a:prstGeom prst="rect">
            <a:avLst/>
          </a:prstGeom>
          <a:solidFill>
            <a:schemeClr val="bg2"/>
          </a:solidFill>
          <a:ln>
            <a:no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2000" b="1" noProof="0" dirty="0">
                <a:ln>
                  <a:noFill/>
                </a:ln>
                <a:solidFill>
                  <a:srgbClr val="181717"/>
                </a:solidFill>
                <a:effectLst/>
                <a:uLnTx/>
                <a:uFillTx/>
                <a:latin typeface="Arial" panose="020B0604020202020204" pitchFamily="34" charset="0"/>
                <a:ea typeface="微软雅黑" panose="020B0503020204020204" pitchFamily="34" charset="-122"/>
                <a:sym typeface="Wingdings" panose="05000000000000000000" charset="0"/>
              </a:rPr>
              <a:t>“应收账款”需要注意：</a:t>
            </a:r>
            <a:endParaRPr lang="en-US" altLang="zh-CN" sz="2000" b="1" noProof="0" dirty="0">
              <a:ln>
                <a:noFill/>
              </a:ln>
              <a:solidFill>
                <a:srgbClr val="181717"/>
              </a:solidFill>
              <a:effectLst/>
              <a:uLnTx/>
              <a:uFillTx/>
              <a:latin typeface="Arial" panose="020B0604020202020204" pitchFamily="34" charset="0"/>
              <a:ea typeface="微软雅黑" panose="020B0503020204020204" pitchFamily="34" charset="-122"/>
              <a:sym typeface="Wingdings" panose="05000000000000000000" charset="0"/>
            </a:endParaRPr>
          </a:p>
          <a:p>
            <a:pPr marL="0" marR="0" lvl="0" indent="0" algn="l" defTabSz="914400" rtl="0" eaLnBrk="1" fontAlgn="auto" latinLnBrk="0" hangingPunct="1">
              <a:lnSpc>
                <a:spcPct val="100000"/>
              </a:lnSpc>
              <a:spcBef>
                <a:spcPts val="0"/>
              </a:spcBef>
              <a:spcAft>
                <a:spcPts val="0"/>
              </a:spcAft>
              <a:buClrTx/>
              <a:buSzTx/>
              <a:buFontTx/>
              <a:buNone/>
              <a:defRPr/>
            </a:pPr>
            <a:r>
              <a:rPr lang="zh-CN" altLang="en-US" sz="2000" b="1" noProof="0" dirty="0">
                <a:ln>
                  <a:noFill/>
                </a:ln>
                <a:solidFill>
                  <a:srgbClr val="C00000"/>
                </a:solidFill>
                <a:effectLst/>
                <a:uLnTx/>
                <a:uFillTx/>
                <a:latin typeface="Arial" panose="020B0604020202020204" pitchFamily="34" charset="0"/>
                <a:ea typeface="微软雅黑" panose="020B0503020204020204" pitchFamily="34" charset="-122"/>
                <a:sym typeface="Wingdings" panose="05000000000000000000" charset="0"/>
              </a:rPr>
              <a:t>【</a:t>
            </a:r>
            <a:r>
              <a:rPr lang="en-US" altLang="zh-CN" sz="2000" b="1" noProof="0" dirty="0">
                <a:ln>
                  <a:noFill/>
                </a:ln>
                <a:solidFill>
                  <a:srgbClr val="C00000"/>
                </a:solidFill>
                <a:effectLst/>
                <a:uLnTx/>
                <a:uFillTx/>
                <a:latin typeface="Arial" panose="020B0604020202020204" pitchFamily="34" charset="0"/>
                <a:ea typeface="微软雅黑" panose="020B0503020204020204" pitchFamily="34" charset="-122"/>
                <a:sym typeface="Wingdings" panose="05000000000000000000" charset="0"/>
              </a:rPr>
              <a:t>1</a:t>
            </a:r>
            <a:r>
              <a:rPr lang="zh-CN" altLang="en-US" sz="2000" b="1" noProof="0" dirty="0">
                <a:ln>
                  <a:noFill/>
                </a:ln>
                <a:solidFill>
                  <a:srgbClr val="C00000"/>
                </a:solidFill>
                <a:effectLst/>
                <a:uLnTx/>
                <a:uFillTx/>
                <a:latin typeface="Arial" panose="020B0604020202020204" pitchFamily="34" charset="0"/>
                <a:ea typeface="微软雅黑" panose="020B0503020204020204" pitchFamily="34" charset="-122"/>
                <a:sym typeface="Wingdings" panose="05000000000000000000" charset="0"/>
              </a:rPr>
              <a:t>表】：“应收账款”要包括“应收款项”数据</a:t>
            </a:r>
          </a:p>
          <a:p>
            <a:pPr marL="0" marR="0" lvl="0" indent="0" algn="l" defTabSz="914400" rtl="0" eaLnBrk="1" fontAlgn="auto" latinLnBrk="0" hangingPunct="1">
              <a:lnSpc>
                <a:spcPct val="100000"/>
              </a:lnSpc>
              <a:spcBef>
                <a:spcPts val="0"/>
              </a:spcBef>
              <a:spcAft>
                <a:spcPts val="0"/>
              </a:spcAft>
              <a:buClrTx/>
              <a:buSzTx/>
              <a:buFontTx/>
              <a:buNone/>
              <a:defRPr/>
            </a:pPr>
            <a:r>
              <a:rPr lang="zh-CN" altLang="en-US" sz="2000" b="1" noProof="0" dirty="0">
                <a:ln>
                  <a:noFill/>
                </a:ln>
                <a:solidFill>
                  <a:srgbClr val="C00000"/>
                </a:solidFill>
                <a:effectLst/>
                <a:uLnTx/>
                <a:uFillTx/>
                <a:latin typeface="Arial" panose="020B0604020202020204" pitchFamily="34" charset="0"/>
                <a:ea typeface="微软雅黑" panose="020B0503020204020204" pitchFamily="34" charset="-122"/>
                <a:sym typeface="Wingdings" panose="05000000000000000000" charset="0"/>
              </a:rPr>
              <a:t>【</a:t>
            </a:r>
            <a:r>
              <a:rPr lang="en-US" altLang="zh-CN" sz="2000" b="1" noProof="0" dirty="0">
                <a:ln>
                  <a:noFill/>
                </a:ln>
                <a:solidFill>
                  <a:srgbClr val="C00000"/>
                </a:solidFill>
                <a:effectLst/>
                <a:uLnTx/>
                <a:uFillTx/>
                <a:latin typeface="Arial" panose="020B0604020202020204" pitchFamily="34" charset="0"/>
                <a:ea typeface="微软雅黑" panose="020B0503020204020204" pitchFamily="34" charset="-122"/>
                <a:sym typeface="Wingdings" panose="05000000000000000000" charset="0"/>
              </a:rPr>
              <a:t>2</a:t>
            </a:r>
            <a:r>
              <a:rPr lang="zh-CN" altLang="en-US" sz="2000" b="1" noProof="0" dirty="0">
                <a:ln>
                  <a:noFill/>
                </a:ln>
                <a:solidFill>
                  <a:srgbClr val="C00000"/>
                </a:solidFill>
                <a:effectLst/>
                <a:uLnTx/>
                <a:uFillTx/>
                <a:latin typeface="Arial" panose="020B0604020202020204" pitchFamily="34" charset="0"/>
                <a:ea typeface="微软雅黑" panose="020B0503020204020204" pitchFamily="34" charset="-122"/>
                <a:sym typeface="Wingdings" panose="05000000000000000000" charset="0"/>
              </a:rPr>
              <a:t>表】：保险公司”应收账款”要包括“应收保费”数据。</a:t>
            </a:r>
          </a:p>
          <a:p>
            <a:pPr marL="0" marR="0" lvl="0" indent="0" algn="l" defTabSz="914400" rtl="0" eaLnBrk="1" fontAlgn="auto" latinLnBrk="0" hangingPunct="1">
              <a:lnSpc>
                <a:spcPct val="100000"/>
              </a:lnSpc>
              <a:spcBef>
                <a:spcPts val="0"/>
              </a:spcBef>
              <a:spcAft>
                <a:spcPts val="0"/>
              </a:spcAft>
              <a:buClrTx/>
              <a:buSzTx/>
              <a:buFontTx/>
              <a:buNone/>
              <a:defRPr/>
            </a:pPr>
            <a:r>
              <a:rPr lang="zh-CN" altLang="en-US" sz="2000" b="1" noProof="0" dirty="0">
                <a:ln>
                  <a:noFill/>
                </a:ln>
                <a:solidFill>
                  <a:srgbClr val="C00000"/>
                </a:solidFill>
                <a:effectLst/>
                <a:uLnTx/>
                <a:uFillTx/>
                <a:latin typeface="Arial" panose="020B0604020202020204" pitchFamily="34" charset="0"/>
                <a:ea typeface="微软雅黑" panose="020B0503020204020204" pitchFamily="34" charset="-122"/>
                <a:sym typeface="Wingdings" panose="05000000000000000000" charset="0"/>
              </a:rPr>
              <a:t>【</a:t>
            </a:r>
            <a:r>
              <a:rPr lang="en-US" altLang="zh-CN" sz="2000" b="1" noProof="0" dirty="0">
                <a:ln>
                  <a:noFill/>
                </a:ln>
                <a:solidFill>
                  <a:srgbClr val="C00000"/>
                </a:solidFill>
                <a:effectLst/>
                <a:uLnTx/>
                <a:uFillTx/>
                <a:latin typeface="Arial" panose="020B0604020202020204" pitchFamily="34" charset="0"/>
                <a:ea typeface="微软雅黑" panose="020B0503020204020204" pitchFamily="34" charset="-122"/>
                <a:sym typeface="Wingdings" panose="05000000000000000000" charset="0"/>
              </a:rPr>
              <a:t>3</a:t>
            </a:r>
            <a:r>
              <a:rPr lang="zh-CN" altLang="en-US" sz="2000" b="1" noProof="0" dirty="0">
                <a:ln>
                  <a:noFill/>
                </a:ln>
                <a:solidFill>
                  <a:srgbClr val="C00000"/>
                </a:solidFill>
                <a:effectLst/>
                <a:uLnTx/>
                <a:uFillTx/>
                <a:latin typeface="Arial" panose="020B0604020202020204" pitchFamily="34" charset="0"/>
                <a:ea typeface="微软雅黑" panose="020B0503020204020204" pitchFamily="34" charset="-122"/>
                <a:sym typeface="Wingdings" panose="05000000000000000000" charset="0"/>
              </a:rPr>
              <a:t>表】：针对保险中介机构（保险经纪、保险代理），要求企业填报“应收账款”和“应付账款”时，按照上报银保监局的口径填报，即“应收账款”中包含“应收保费”或“垫付保费”，“应付账款”中包含“代收保费”。</a:t>
            </a:r>
          </a:p>
        </p:txBody>
      </p:sp>
    </p:spTree>
    <p:extLst>
      <p:ext uri="{BB962C8B-B14F-4D97-AF65-F5344CB8AC3E}">
        <p14:creationId xmlns:p14="http://schemas.microsoft.com/office/powerpoint/2010/main" val="3529293346"/>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圆角矩形 144"/>
          <p:cNvSpPr/>
          <p:nvPr/>
        </p:nvSpPr>
        <p:spPr>
          <a:xfrm>
            <a:off x="-635" y="1007745"/>
            <a:ext cx="12192635" cy="474345"/>
          </a:xfrm>
          <a:prstGeom prst="roundRect">
            <a:avLst/>
          </a:prstGeom>
          <a:solidFill>
            <a:srgbClr val="256B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sz="2400" b="1" dirty="0">
                <a:solidFill>
                  <a:schemeClr val="bg1"/>
                </a:solidFill>
                <a:latin typeface="微软雅黑" panose="020B0503020204020204" pitchFamily="34" charset="-122"/>
                <a:ea typeface="微软雅黑" panose="020B0503020204020204" pitchFamily="34" charset="-122"/>
                <a:cs typeface="宋体" panose="02010600030101010101" pitchFamily="2" charset="-122"/>
              </a:rPr>
              <a:t>（一）需要注意的平衡关系</a:t>
            </a:r>
          </a:p>
        </p:txBody>
      </p:sp>
      <p:sp>
        <p:nvSpPr>
          <p:cNvPr id="6" name="文本框 5"/>
          <p:cNvSpPr txBox="1"/>
          <p:nvPr/>
        </p:nvSpPr>
        <p:spPr>
          <a:xfrm>
            <a:off x="46990" y="1916430"/>
            <a:ext cx="3081020" cy="398780"/>
          </a:xfrm>
          <a:prstGeom prst="rect">
            <a:avLst/>
          </a:prstGeom>
          <a:solidFill>
            <a:srgbClr val="C00000"/>
          </a:solidFill>
          <a:ln>
            <a:no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2000" dirty="0">
                <a:ln>
                  <a:solidFill>
                    <a:schemeClr val="bg1"/>
                  </a:solidFill>
                </a:ln>
                <a:solidFill>
                  <a:schemeClr val="bg1"/>
                </a:solidFill>
                <a:latin typeface="Arial" panose="020B0604020202020204" pitchFamily="34" charset="0"/>
                <a:ea typeface="微软雅黑" panose="020B0503020204020204" pitchFamily="34" charset="-122"/>
                <a:sym typeface="Wingdings" panose="05000000000000000000" charset="0"/>
              </a:rPr>
              <a:t></a:t>
            </a:r>
            <a:r>
              <a:rPr lang="zh-CN" altLang="en-US" sz="2000" dirty="0">
                <a:ln>
                  <a:solidFill>
                    <a:schemeClr val="bg1"/>
                  </a:solidFill>
                </a:ln>
                <a:solidFill>
                  <a:schemeClr val="bg1"/>
                </a:solidFill>
                <a:latin typeface="Arial" panose="020B0604020202020204" pitchFamily="34" charset="0"/>
                <a:ea typeface="微软雅黑" panose="020B0503020204020204" pitchFamily="34" charset="-122"/>
                <a:sym typeface="Arial" panose="020B0604020202020204" pitchFamily="34" charset="0"/>
              </a:rPr>
              <a:t>“营业利润 ”平衡关系</a:t>
            </a:r>
          </a:p>
        </p:txBody>
      </p:sp>
      <p:sp>
        <p:nvSpPr>
          <p:cNvPr id="8" name="文本框 7"/>
          <p:cNvSpPr txBox="1"/>
          <p:nvPr/>
        </p:nvSpPr>
        <p:spPr>
          <a:xfrm>
            <a:off x="46990" y="2493010"/>
            <a:ext cx="12099925" cy="2245360"/>
          </a:xfrm>
          <a:prstGeom prst="rect">
            <a:avLst/>
          </a:prstGeom>
          <a:solidFill>
            <a:schemeClr val="bg2"/>
          </a:solidFill>
          <a:ln>
            <a:no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2000" b="1" noProof="0" dirty="0">
                <a:ln>
                  <a:noFill/>
                </a:ln>
                <a:solidFill>
                  <a:srgbClr val="C00000"/>
                </a:solidFill>
                <a:effectLst/>
                <a:uLnTx/>
                <a:uFillTx/>
                <a:latin typeface="Arial" panose="020B0604020202020204" pitchFamily="34" charset="0"/>
                <a:ea typeface="微软雅黑" panose="020B0503020204020204" pitchFamily="34" charset="-122"/>
                <a:sym typeface="Wingdings" panose="05000000000000000000" charset="0"/>
              </a:rPr>
              <a:t></a:t>
            </a:r>
            <a:r>
              <a:rPr lang="zh-CN" altLang="en-US" sz="2000" b="1" dirty="0">
                <a:solidFill>
                  <a:srgbClr val="181717"/>
                </a:solidFill>
                <a:ea typeface="微软雅黑" panose="020B0503020204020204" pitchFamily="34" charset="-122"/>
                <a:sym typeface="Wingdings" panose="05000000000000000000" charset="0"/>
              </a:rPr>
              <a:t>营业利润</a:t>
            </a:r>
            <a:r>
              <a:rPr lang="zh-CN" altLang="en-US" sz="2000" b="1" dirty="0">
                <a:ln>
                  <a:noFill/>
                </a:ln>
                <a:solidFill>
                  <a:srgbClr val="181717"/>
                </a:solidFill>
                <a:effectLst/>
                <a:uLnTx/>
                <a:uFillTx/>
                <a:ea typeface="微软雅黑" panose="020B0503020204020204" pitchFamily="34" charset="-122"/>
              </a:rPr>
              <a:t>指标解释是个各专业通用解释，但各表营业利润计算公式略有不同</a:t>
            </a:r>
            <a:endParaRPr lang="en-US" altLang="zh-CN" sz="2000" b="1" dirty="0">
              <a:ln>
                <a:noFill/>
              </a:ln>
              <a:solidFill>
                <a:srgbClr val="181717"/>
              </a:solidFill>
              <a:effectLst/>
              <a:uLnTx/>
              <a:uFillTx/>
              <a:ea typeface="微软雅黑" panose="020B0503020204020204" pitchFamily="34" charset="-122"/>
            </a:endParaRPr>
          </a:p>
          <a:p>
            <a:pPr marL="0" marR="0" lvl="0" indent="0" algn="l" defTabSz="914400" rtl="0" eaLnBrk="1" fontAlgn="auto" latinLnBrk="0" hangingPunct="1">
              <a:lnSpc>
                <a:spcPct val="100000"/>
              </a:lnSpc>
              <a:spcBef>
                <a:spcPts val="0"/>
              </a:spcBef>
              <a:spcAft>
                <a:spcPts val="0"/>
              </a:spcAft>
              <a:buClrTx/>
              <a:buSzTx/>
              <a:buFontTx/>
              <a:buNone/>
              <a:defRPr/>
            </a:pPr>
            <a:endParaRPr lang="en-US" altLang="zh-CN" sz="2000" b="1" dirty="0">
              <a:ln>
                <a:noFill/>
              </a:ln>
              <a:solidFill>
                <a:srgbClr val="C00000"/>
              </a:solidFill>
              <a:effectLst/>
              <a:uLnTx/>
              <a:uFillTx/>
              <a:ea typeface="微软雅黑" panose="020B0503020204020204" pitchFamily="34" charset="-122"/>
            </a:endParaRPr>
          </a:p>
          <a:p>
            <a:pPr marL="0" marR="0" lvl="0" indent="0" algn="l" defTabSz="914400" rtl="0" eaLnBrk="1" fontAlgn="auto" latinLnBrk="0" hangingPunct="1">
              <a:lnSpc>
                <a:spcPct val="100000"/>
              </a:lnSpc>
              <a:spcBef>
                <a:spcPts val="0"/>
              </a:spcBef>
              <a:spcAft>
                <a:spcPts val="0"/>
              </a:spcAft>
              <a:buClrTx/>
              <a:buSzTx/>
              <a:buFontTx/>
              <a:buNone/>
              <a:defRPr/>
            </a:pPr>
            <a:r>
              <a:rPr lang="en-US" altLang="zh-CN" sz="2000" b="1" dirty="0">
                <a:ln>
                  <a:noFill/>
                </a:ln>
                <a:solidFill>
                  <a:srgbClr val="C00000"/>
                </a:solidFill>
                <a:effectLst/>
                <a:uLnTx/>
                <a:uFillTx/>
                <a:ea typeface="微软雅黑" panose="020B0503020204020204" pitchFamily="34" charset="-122"/>
              </a:rPr>
              <a:t>【1</a:t>
            </a:r>
            <a:r>
              <a:rPr lang="en-US" altLang="zh-CN" sz="2000" b="1" dirty="0">
                <a:solidFill>
                  <a:srgbClr val="C00000"/>
                </a:solidFill>
                <a:ea typeface="微软雅黑" panose="020B0503020204020204" pitchFamily="34" charset="-122"/>
              </a:rPr>
              <a:t>/2</a:t>
            </a:r>
            <a:r>
              <a:rPr lang="zh-CN" altLang="en-US" sz="2000" b="1" dirty="0">
                <a:solidFill>
                  <a:srgbClr val="C00000"/>
                </a:solidFill>
                <a:ea typeface="微软雅黑" panose="020B0503020204020204" pitchFamily="34" charset="-122"/>
              </a:rPr>
              <a:t>表</a:t>
            </a:r>
            <a:r>
              <a:rPr lang="en-US" altLang="zh-CN" sz="2000" b="1" dirty="0">
                <a:ln>
                  <a:noFill/>
                </a:ln>
                <a:solidFill>
                  <a:srgbClr val="C00000"/>
                </a:solidFill>
                <a:effectLst/>
                <a:uLnTx/>
                <a:uFillTx/>
                <a:ea typeface="微软雅黑" panose="020B0503020204020204" pitchFamily="34" charset="-122"/>
              </a:rPr>
              <a:t>】</a:t>
            </a:r>
            <a:r>
              <a:rPr lang="zh-CN" altLang="en-US" sz="2000" b="1" dirty="0">
                <a:ln>
                  <a:noFill/>
                </a:ln>
                <a:solidFill>
                  <a:srgbClr val="C00000"/>
                </a:solidFill>
                <a:effectLst/>
                <a:uLnTx/>
                <a:uFillTx/>
                <a:ea typeface="微软雅黑" panose="020B0503020204020204" pitchFamily="34" charset="-122"/>
              </a:rPr>
              <a:t>中：</a:t>
            </a:r>
            <a:r>
              <a:rPr lang="zh-CN" altLang="en-US" sz="2000" b="1" dirty="0">
                <a:ln>
                  <a:noFill/>
                </a:ln>
                <a:solidFill>
                  <a:srgbClr val="181717"/>
                </a:solidFill>
                <a:effectLst/>
                <a:uLnTx/>
                <a:uFillTx/>
                <a:ea typeface="微软雅黑" panose="020B0503020204020204" pitchFamily="34" charset="-122"/>
              </a:rPr>
              <a:t>营业利润</a:t>
            </a:r>
            <a:r>
              <a:rPr lang="en-US" altLang="zh-CN" sz="2000" b="1" dirty="0">
                <a:ln>
                  <a:noFill/>
                </a:ln>
                <a:solidFill>
                  <a:srgbClr val="181717"/>
                </a:solidFill>
                <a:effectLst/>
                <a:uLnTx/>
                <a:uFillTx/>
                <a:ea typeface="微软雅黑" panose="020B0503020204020204" pitchFamily="34" charset="-122"/>
              </a:rPr>
              <a:t>=</a:t>
            </a:r>
            <a:r>
              <a:rPr lang="zh-CN" altLang="en-US" sz="2000" b="1" dirty="0">
                <a:ln>
                  <a:noFill/>
                </a:ln>
                <a:solidFill>
                  <a:srgbClr val="181717"/>
                </a:solidFill>
                <a:effectLst/>
                <a:uLnTx/>
                <a:uFillTx/>
                <a:ea typeface="微软雅黑" panose="020B0503020204020204" pitchFamily="34" charset="-122"/>
              </a:rPr>
              <a:t>营业收入</a:t>
            </a:r>
            <a:r>
              <a:rPr lang="en-US" altLang="zh-CN" sz="2000" b="1" dirty="0">
                <a:ln>
                  <a:noFill/>
                </a:ln>
                <a:solidFill>
                  <a:srgbClr val="181717"/>
                </a:solidFill>
                <a:effectLst/>
                <a:uLnTx/>
                <a:uFillTx/>
                <a:ea typeface="微软雅黑" panose="020B0503020204020204" pitchFamily="34" charset="-122"/>
              </a:rPr>
              <a:t>-</a:t>
            </a:r>
            <a:r>
              <a:rPr lang="zh-CN" altLang="en-US" sz="2000" b="1" dirty="0">
                <a:ln>
                  <a:noFill/>
                </a:ln>
                <a:solidFill>
                  <a:srgbClr val="181717"/>
                </a:solidFill>
                <a:effectLst/>
                <a:uLnTx/>
                <a:uFillTx/>
                <a:ea typeface="微软雅黑" panose="020B0503020204020204" pitchFamily="34" charset="-122"/>
              </a:rPr>
              <a:t>营业支出</a:t>
            </a:r>
          </a:p>
          <a:p>
            <a:pPr marL="0" marR="0" lvl="0" indent="0" algn="l" defTabSz="914400" rtl="0" eaLnBrk="1" fontAlgn="auto" latinLnBrk="0" hangingPunct="1">
              <a:lnSpc>
                <a:spcPct val="100000"/>
              </a:lnSpc>
              <a:spcBef>
                <a:spcPts val="0"/>
              </a:spcBef>
              <a:spcAft>
                <a:spcPts val="0"/>
              </a:spcAft>
              <a:buClrTx/>
              <a:buSzTx/>
              <a:buFontTx/>
              <a:buNone/>
              <a:defRPr/>
            </a:pPr>
            <a:endParaRPr lang="en-US" altLang="zh-CN" sz="2000" b="1" dirty="0">
              <a:ln>
                <a:noFill/>
              </a:ln>
              <a:solidFill>
                <a:srgbClr val="C00000"/>
              </a:solidFill>
              <a:effectLst/>
              <a:uLnTx/>
              <a:uFillTx/>
              <a:ea typeface="微软雅黑" panose="020B0503020204020204" pitchFamily="34" charset="-122"/>
            </a:endParaRPr>
          </a:p>
          <a:p>
            <a:pPr marL="0" marR="0" lvl="0" indent="0" algn="l" defTabSz="914400" rtl="0" eaLnBrk="1" fontAlgn="auto" latinLnBrk="0" hangingPunct="1">
              <a:lnSpc>
                <a:spcPct val="100000"/>
              </a:lnSpc>
              <a:spcBef>
                <a:spcPts val="0"/>
              </a:spcBef>
              <a:spcAft>
                <a:spcPts val="0"/>
              </a:spcAft>
              <a:buClrTx/>
              <a:buSzTx/>
              <a:buFontTx/>
              <a:buNone/>
              <a:defRPr/>
            </a:pPr>
            <a:r>
              <a:rPr lang="en-US" altLang="zh-CN" sz="2000" b="1" dirty="0">
                <a:ln>
                  <a:noFill/>
                </a:ln>
                <a:solidFill>
                  <a:srgbClr val="C00000"/>
                </a:solidFill>
                <a:effectLst/>
                <a:uLnTx/>
                <a:uFillTx/>
                <a:ea typeface="微软雅黑" panose="020B0503020204020204" pitchFamily="34" charset="-122"/>
              </a:rPr>
              <a:t>【3</a:t>
            </a:r>
            <a:r>
              <a:rPr lang="zh-CN" altLang="en-US" sz="2000" b="1" dirty="0">
                <a:solidFill>
                  <a:srgbClr val="C00000"/>
                </a:solidFill>
                <a:ea typeface="微软雅黑" panose="020B0503020204020204" pitchFamily="34" charset="-122"/>
              </a:rPr>
              <a:t>表</a:t>
            </a:r>
            <a:r>
              <a:rPr lang="en-US" altLang="zh-CN" sz="2000" b="1" dirty="0">
                <a:ln>
                  <a:noFill/>
                </a:ln>
                <a:solidFill>
                  <a:srgbClr val="C00000"/>
                </a:solidFill>
                <a:effectLst/>
                <a:uLnTx/>
                <a:uFillTx/>
                <a:ea typeface="微软雅黑" panose="020B0503020204020204" pitchFamily="34" charset="-122"/>
              </a:rPr>
              <a:t>】</a:t>
            </a:r>
            <a:r>
              <a:rPr lang="zh-CN" altLang="en-US" sz="2000" b="1" dirty="0">
                <a:ln>
                  <a:noFill/>
                </a:ln>
                <a:solidFill>
                  <a:srgbClr val="C00000"/>
                </a:solidFill>
                <a:effectLst/>
                <a:uLnTx/>
                <a:uFillTx/>
                <a:ea typeface="微软雅黑" panose="020B0503020204020204" pitchFamily="34" charset="-122"/>
              </a:rPr>
              <a:t>中：   </a:t>
            </a:r>
            <a:r>
              <a:rPr lang="zh-CN" altLang="en-US" sz="2000" b="1" dirty="0">
                <a:ln>
                  <a:noFill/>
                </a:ln>
                <a:solidFill>
                  <a:srgbClr val="181717"/>
                </a:solidFill>
                <a:effectLst/>
                <a:uLnTx/>
                <a:uFillTx/>
                <a:ea typeface="微软雅黑" panose="020B0503020204020204" pitchFamily="34" charset="-122"/>
              </a:rPr>
              <a:t>营业利润</a:t>
            </a:r>
            <a:r>
              <a:rPr lang="en-US" altLang="zh-CN" sz="2000" b="1" dirty="0">
                <a:ln>
                  <a:noFill/>
                </a:ln>
                <a:solidFill>
                  <a:srgbClr val="181717"/>
                </a:solidFill>
                <a:effectLst/>
                <a:uLnTx/>
                <a:uFillTx/>
                <a:ea typeface="微软雅黑" panose="020B0503020204020204" pitchFamily="34" charset="-122"/>
              </a:rPr>
              <a:t>=</a:t>
            </a:r>
            <a:r>
              <a:rPr lang="zh-CN" altLang="en-US" sz="2000" b="1" dirty="0">
                <a:ln>
                  <a:noFill/>
                </a:ln>
                <a:solidFill>
                  <a:srgbClr val="181717"/>
                </a:solidFill>
                <a:effectLst/>
                <a:uLnTx/>
                <a:uFillTx/>
                <a:ea typeface="微软雅黑" panose="020B0503020204020204" pitchFamily="34" charset="-122"/>
              </a:rPr>
              <a:t>营业收入－营业成本－税金及附加－销售费用－管理费用－研发费用－财务费用＋信用减值损失＋资产减值损失＋公允价值变动收益＋资产处置收益＋投资收益＋净敞口套期收益＋其他收益</a:t>
            </a:r>
          </a:p>
        </p:txBody>
      </p:sp>
      <p:sp>
        <p:nvSpPr>
          <p:cNvPr id="11" name="标题 30"/>
          <p:cNvSpPr>
            <a:spLocks noGrp="1"/>
          </p:cNvSpPr>
          <p:nvPr>
            <p:ph type="title"/>
          </p:nvPr>
        </p:nvSpPr>
        <p:spPr>
          <a:xfrm>
            <a:off x="1378437" y="149670"/>
            <a:ext cx="10531201" cy="589280"/>
          </a:xfrm>
        </p:spPr>
        <p:txBody>
          <a:bodyPr/>
          <a:lstStyle/>
          <a:p>
            <a:r>
              <a:rPr lang="zh-CN" altLang="en-US" sz="3600" dirty="0"/>
              <a:t>（四）填报注意事项</a:t>
            </a:r>
          </a:p>
        </p:txBody>
      </p:sp>
    </p:spTree>
    <p:custDataLst>
      <p:tags r:id="rId1"/>
    </p:custData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圆角矩形 144"/>
          <p:cNvSpPr/>
          <p:nvPr/>
        </p:nvSpPr>
        <p:spPr>
          <a:xfrm>
            <a:off x="-635" y="1007745"/>
            <a:ext cx="12192635" cy="474345"/>
          </a:xfrm>
          <a:prstGeom prst="roundRect">
            <a:avLst/>
          </a:prstGeom>
          <a:solidFill>
            <a:srgbClr val="256B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sz="2400" b="1" dirty="0">
                <a:solidFill>
                  <a:schemeClr val="bg1"/>
                </a:solidFill>
                <a:latin typeface="微软雅黑" panose="020B0503020204020204" pitchFamily="34" charset="-122"/>
                <a:ea typeface="微软雅黑" panose="020B0503020204020204" pitchFamily="34" charset="-122"/>
                <a:cs typeface="宋体" panose="02010600030101010101" pitchFamily="2" charset="-122"/>
              </a:rPr>
              <a:t>（二）其他注意事项</a:t>
            </a:r>
          </a:p>
        </p:txBody>
      </p:sp>
      <p:sp>
        <p:nvSpPr>
          <p:cNvPr id="11" name="标题 30"/>
          <p:cNvSpPr>
            <a:spLocks noGrp="1"/>
          </p:cNvSpPr>
          <p:nvPr>
            <p:ph type="title"/>
          </p:nvPr>
        </p:nvSpPr>
        <p:spPr>
          <a:xfrm>
            <a:off x="1378437" y="149670"/>
            <a:ext cx="10531201" cy="589280"/>
          </a:xfrm>
        </p:spPr>
        <p:txBody>
          <a:bodyPr/>
          <a:lstStyle/>
          <a:p>
            <a:r>
              <a:rPr lang="zh-CN" altLang="en-US" sz="3600" dirty="0">
                <a:sym typeface="+mn-ea"/>
              </a:rPr>
              <a:t>（四）</a:t>
            </a:r>
            <a:r>
              <a:rPr lang="zh-CN" altLang="en-US" sz="3600" dirty="0"/>
              <a:t>填报注意事项</a:t>
            </a:r>
          </a:p>
        </p:txBody>
      </p:sp>
      <p:sp>
        <p:nvSpPr>
          <p:cNvPr id="9" name="文本框 8"/>
          <p:cNvSpPr txBox="1"/>
          <p:nvPr/>
        </p:nvSpPr>
        <p:spPr>
          <a:xfrm>
            <a:off x="17780" y="1818441"/>
            <a:ext cx="1915795" cy="460375"/>
          </a:xfrm>
          <a:prstGeom prst="rect">
            <a:avLst/>
          </a:prstGeom>
          <a:solidFill>
            <a:srgbClr val="C00000"/>
          </a:solidFill>
          <a:ln>
            <a:noFill/>
          </a:ln>
        </p:spPr>
        <p:txBody>
          <a:bodyPr wrap="square" rtlCol="0">
            <a:spAutoFit/>
          </a:bodyPr>
          <a:lstStyle/>
          <a:p>
            <a:pPr marL="0" marR="0" lvl="0" indent="0" defTabSz="914400" rtl="0" eaLnBrk="1" fontAlgn="auto" latinLnBrk="0" hangingPunct="1">
              <a:lnSpc>
                <a:spcPct val="100000"/>
              </a:lnSpc>
              <a:spcBef>
                <a:spcPts val="0"/>
              </a:spcBef>
              <a:spcAft>
                <a:spcPts val="0"/>
              </a:spcAft>
              <a:buClrTx/>
              <a:buSzTx/>
              <a:buFontTx/>
              <a:buNone/>
              <a:defRPr/>
            </a:pPr>
            <a:r>
              <a:rPr lang="en-US" altLang="zh-CN" sz="2400" dirty="0">
                <a:ln>
                  <a:solidFill>
                    <a:schemeClr val="bg1"/>
                  </a:solidFill>
                </a:ln>
                <a:solidFill>
                  <a:schemeClr val="bg1"/>
                </a:solidFill>
                <a:latin typeface="Arial" panose="020B0604020202020204" pitchFamily="34" charset="0"/>
                <a:ea typeface="微软雅黑" panose="020B0503020204020204" pitchFamily="34" charset="-122"/>
                <a:sym typeface="Wingdings" panose="05000000000000000000" charset="0"/>
              </a:rPr>
              <a:t>1.</a:t>
            </a:r>
            <a:r>
              <a:rPr lang="zh-CN" altLang="en-US" sz="2400" dirty="0">
                <a:ln>
                  <a:solidFill>
                    <a:schemeClr val="bg1"/>
                  </a:solidFill>
                </a:ln>
                <a:solidFill>
                  <a:schemeClr val="bg1"/>
                </a:solidFill>
                <a:latin typeface="Arial" panose="020B0604020202020204" pitchFamily="34" charset="0"/>
                <a:ea typeface="微软雅黑" panose="020B0503020204020204" pitchFamily="34" charset="-122"/>
                <a:sym typeface="Wingdings" panose="05000000000000000000" charset="0"/>
              </a:rPr>
              <a:t>计量单位</a:t>
            </a:r>
          </a:p>
        </p:txBody>
      </p:sp>
      <p:sp>
        <p:nvSpPr>
          <p:cNvPr id="10" name="文本框 9"/>
          <p:cNvSpPr txBox="1"/>
          <p:nvPr/>
        </p:nvSpPr>
        <p:spPr>
          <a:xfrm>
            <a:off x="17780" y="2390001"/>
            <a:ext cx="12200890" cy="460375"/>
          </a:xfrm>
          <a:prstGeom prst="rect">
            <a:avLst/>
          </a:prstGeom>
          <a:solidFill>
            <a:schemeClr val="bg2"/>
          </a:solidFill>
          <a:ln>
            <a:no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2400" b="1" noProof="0" dirty="0">
                <a:ln>
                  <a:noFill/>
                </a:ln>
                <a:solidFill>
                  <a:srgbClr val="C00000"/>
                </a:solidFill>
                <a:effectLst/>
                <a:uLnTx/>
                <a:uFillTx/>
                <a:latin typeface="Arial" panose="020B0604020202020204" pitchFamily="34" charset="0"/>
                <a:ea typeface="微软雅黑" panose="020B0503020204020204" pitchFamily="34" charset="-122"/>
                <a:sym typeface="Wingdings" panose="05000000000000000000" charset="0"/>
              </a:rPr>
              <a:t></a:t>
            </a:r>
            <a:r>
              <a:rPr lang="zh-CN" altLang="en-US" sz="2400" b="1" noProof="0" dirty="0">
                <a:ln>
                  <a:noFill/>
                </a:ln>
                <a:solidFill>
                  <a:srgbClr val="181717"/>
                </a:solidFill>
                <a:effectLst/>
                <a:uLnTx/>
                <a:uFillTx/>
                <a:latin typeface="Arial" panose="020B0604020202020204" pitchFamily="34" charset="0"/>
                <a:ea typeface="微软雅黑" panose="020B0503020204020204" pitchFamily="34" charset="-122"/>
                <a:sym typeface="Wingdings" panose="05000000000000000000" charset="0"/>
              </a:rPr>
              <a:t>财务表所有价值量指标单位均为“千元”，四舍五入取整。</a:t>
            </a:r>
          </a:p>
        </p:txBody>
      </p:sp>
      <p:sp>
        <p:nvSpPr>
          <p:cNvPr id="3" name="文本框 2"/>
          <p:cNvSpPr txBox="1"/>
          <p:nvPr/>
        </p:nvSpPr>
        <p:spPr>
          <a:xfrm>
            <a:off x="8890" y="3256595"/>
            <a:ext cx="1924685" cy="460375"/>
          </a:xfrm>
          <a:prstGeom prst="rect">
            <a:avLst/>
          </a:prstGeom>
          <a:solidFill>
            <a:srgbClr val="C00000"/>
          </a:solidFill>
          <a:ln>
            <a:noFill/>
          </a:ln>
        </p:spPr>
        <p:txBody>
          <a:bodyPr wrap="square" rtlCol="0">
            <a:spAutoFit/>
          </a:bodyPr>
          <a:lstStyle/>
          <a:p>
            <a:pPr marL="0" marR="0" lvl="0" indent="0" defTabSz="914400" rtl="0" eaLnBrk="1" fontAlgn="auto" latinLnBrk="0" hangingPunct="1">
              <a:lnSpc>
                <a:spcPct val="100000"/>
              </a:lnSpc>
              <a:spcBef>
                <a:spcPts val="0"/>
              </a:spcBef>
              <a:spcAft>
                <a:spcPts val="0"/>
              </a:spcAft>
              <a:buClrTx/>
              <a:buSzTx/>
              <a:buFontTx/>
              <a:buNone/>
              <a:defRPr/>
            </a:pPr>
            <a:r>
              <a:rPr lang="en-US" altLang="zh-CN" sz="2400" dirty="0">
                <a:ln>
                  <a:solidFill>
                    <a:schemeClr val="bg1"/>
                  </a:solidFill>
                </a:ln>
                <a:solidFill>
                  <a:schemeClr val="bg1"/>
                </a:solidFill>
                <a:latin typeface="Arial" panose="020B0604020202020204" pitchFamily="34" charset="0"/>
                <a:ea typeface="微软雅黑" panose="020B0503020204020204" pitchFamily="34" charset="-122"/>
                <a:sym typeface="Wingdings" panose="05000000000000000000" charset="0"/>
              </a:rPr>
              <a:t>2.</a:t>
            </a:r>
            <a:r>
              <a:rPr lang="zh-CN" altLang="en-US" sz="2400" dirty="0">
                <a:ln>
                  <a:solidFill>
                    <a:schemeClr val="bg1"/>
                  </a:solidFill>
                </a:ln>
                <a:solidFill>
                  <a:schemeClr val="bg1"/>
                </a:solidFill>
                <a:latin typeface="Arial" panose="020B0604020202020204" pitchFamily="34" charset="0"/>
                <a:ea typeface="微软雅黑" panose="020B0503020204020204" pitchFamily="34" charset="-122"/>
                <a:sym typeface="Wingdings" panose="05000000000000000000" charset="0"/>
              </a:rPr>
              <a:t>累计数</a:t>
            </a:r>
          </a:p>
        </p:txBody>
      </p:sp>
      <p:sp>
        <p:nvSpPr>
          <p:cNvPr id="5" name="文本框 4"/>
          <p:cNvSpPr txBox="1"/>
          <p:nvPr/>
        </p:nvSpPr>
        <p:spPr>
          <a:xfrm>
            <a:off x="0" y="3697327"/>
            <a:ext cx="12200890" cy="460375"/>
          </a:xfrm>
          <a:prstGeom prst="rect">
            <a:avLst/>
          </a:prstGeom>
          <a:solidFill>
            <a:schemeClr val="bg2"/>
          </a:solidFill>
          <a:ln>
            <a:no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2400" b="1" noProof="0" dirty="0">
                <a:ln>
                  <a:noFill/>
                </a:ln>
                <a:solidFill>
                  <a:srgbClr val="C00000"/>
                </a:solidFill>
                <a:effectLst/>
                <a:uLnTx/>
                <a:uFillTx/>
                <a:latin typeface="Arial" panose="020B0604020202020204" pitchFamily="34" charset="0"/>
                <a:ea typeface="微软雅黑" panose="020B0503020204020204" pitchFamily="34" charset="-122"/>
                <a:sym typeface="Wingdings" panose="05000000000000000000" charset="0"/>
              </a:rPr>
              <a:t></a:t>
            </a:r>
            <a:r>
              <a:rPr lang="zh-CN" altLang="en-US" sz="2400" b="1" noProof="0" dirty="0">
                <a:ln>
                  <a:noFill/>
                </a:ln>
                <a:solidFill>
                  <a:srgbClr val="181717"/>
                </a:solidFill>
                <a:effectLst/>
                <a:uLnTx/>
                <a:uFillTx/>
                <a:latin typeface="Arial" panose="020B0604020202020204" pitchFamily="34" charset="0"/>
                <a:ea typeface="微软雅黑" panose="020B0503020204020204" pitchFamily="34" charset="-122"/>
                <a:sym typeface="Wingdings" panose="05000000000000000000" charset="0"/>
              </a:rPr>
              <a:t>财务表价值量指标均为累计数，注意不要误填成当月数。</a:t>
            </a:r>
          </a:p>
        </p:txBody>
      </p:sp>
      <p:sp>
        <p:nvSpPr>
          <p:cNvPr id="7" name="文本框 6"/>
          <p:cNvSpPr txBox="1"/>
          <p:nvPr/>
        </p:nvSpPr>
        <p:spPr>
          <a:xfrm>
            <a:off x="0" y="4799130"/>
            <a:ext cx="1933575" cy="829945"/>
          </a:xfrm>
          <a:prstGeom prst="rect">
            <a:avLst/>
          </a:prstGeom>
          <a:solidFill>
            <a:srgbClr val="C00000"/>
          </a:solidFill>
          <a:ln>
            <a:noFill/>
          </a:ln>
        </p:spPr>
        <p:txBody>
          <a:bodyPr wrap="square" rtlCol="0">
            <a:spAutoFit/>
          </a:bodyPr>
          <a:lstStyle/>
          <a:p>
            <a:pPr marL="0" marR="0" lvl="0" indent="0" defTabSz="914400" rtl="0" eaLnBrk="1" fontAlgn="auto" latinLnBrk="0" hangingPunct="1">
              <a:lnSpc>
                <a:spcPct val="100000"/>
              </a:lnSpc>
              <a:spcBef>
                <a:spcPts val="0"/>
              </a:spcBef>
              <a:spcAft>
                <a:spcPts val="0"/>
              </a:spcAft>
              <a:buClrTx/>
              <a:buSzTx/>
              <a:buFontTx/>
              <a:buNone/>
              <a:defRPr/>
            </a:pPr>
            <a:r>
              <a:rPr lang="en-US" altLang="zh-CN" sz="2400" dirty="0">
                <a:ln>
                  <a:solidFill>
                    <a:schemeClr val="bg1"/>
                  </a:solidFill>
                </a:ln>
                <a:solidFill>
                  <a:schemeClr val="bg1"/>
                </a:solidFill>
                <a:latin typeface="Arial" panose="020B0604020202020204" pitchFamily="34" charset="0"/>
                <a:ea typeface="微软雅黑" panose="020B0503020204020204" pitchFamily="34" charset="-122"/>
                <a:sym typeface="Wingdings" panose="05000000000000000000" charset="0"/>
              </a:rPr>
              <a:t>3.</a:t>
            </a:r>
            <a:r>
              <a:rPr lang="zh-CN" altLang="en-US" sz="2400" dirty="0">
                <a:ln>
                  <a:solidFill>
                    <a:schemeClr val="bg1"/>
                  </a:solidFill>
                </a:ln>
                <a:solidFill>
                  <a:schemeClr val="bg1"/>
                </a:solidFill>
                <a:latin typeface="Arial" panose="020B0604020202020204" pitchFamily="34" charset="0"/>
                <a:ea typeface="微软雅黑" panose="020B0503020204020204" pitchFamily="34" charset="-122"/>
                <a:sym typeface="Wingdings" panose="05000000000000000000" charset="0"/>
              </a:rPr>
              <a:t>上年同期数</a:t>
            </a:r>
          </a:p>
        </p:txBody>
      </p:sp>
      <p:sp>
        <p:nvSpPr>
          <p:cNvPr id="12" name="文本框 11"/>
          <p:cNvSpPr txBox="1"/>
          <p:nvPr/>
        </p:nvSpPr>
        <p:spPr>
          <a:xfrm>
            <a:off x="-8890" y="5239862"/>
            <a:ext cx="12200890" cy="1198880"/>
          </a:xfrm>
          <a:prstGeom prst="rect">
            <a:avLst/>
          </a:prstGeom>
          <a:solidFill>
            <a:schemeClr val="bg2"/>
          </a:solidFill>
          <a:ln>
            <a:no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2400" b="1" noProof="0" dirty="0">
                <a:ln>
                  <a:noFill/>
                </a:ln>
                <a:solidFill>
                  <a:srgbClr val="C00000"/>
                </a:solidFill>
                <a:effectLst/>
                <a:uLnTx/>
                <a:uFillTx/>
                <a:latin typeface="Arial" panose="020B0604020202020204" pitchFamily="34" charset="0"/>
                <a:ea typeface="微软雅黑" panose="020B0503020204020204" pitchFamily="34" charset="-122"/>
                <a:sym typeface="Wingdings" panose="05000000000000000000" charset="0"/>
              </a:rPr>
              <a:t></a:t>
            </a:r>
            <a:r>
              <a:rPr lang="zh-CN" altLang="en-US" sz="2400" b="1" noProof="0" dirty="0">
                <a:ln>
                  <a:noFill/>
                </a:ln>
                <a:solidFill>
                  <a:srgbClr val="181717"/>
                </a:solidFill>
                <a:effectLst/>
                <a:uLnTx/>
                <a:uFillTx/>
                <a:latin typeface="Arial" panose="020B0604020202020204" pitchFamily="34" charset="0"/>
                <a:ea typeface="微软雅黑" panose="020B0503020204020204" pitchFamily="34" charset="-122"/>
                <a:sym typeface="Wingdings" panose="05000000000000000000" charset="0"/>
              </a:rPr>
              <a:t>新增指标需要企业自行填报上年同期数据；</a:t>
            </a:r>
            <a:endParaRPr lang="zh-CN" altLang="en-US" sz="2400" b="1" noProof="0" dirty="0">
              <a:ln>
                <a:noFill/>
              </a:ln>
              <a:solidFill>
                <a:srgbClr val="C00000"/>
              </a:solidFill>
              <a:effectLst/>
              <a:uLnTx/>
              <a:uFillTx/>
              <a:latin typeface="Arial" panose="020B0604020202020204" pitchFamily="34" charset="0"/>
              <a:ea typeface="微软雅黑" panose="020B0503020204020204" pitchFamily="34" charset="-122"/>
              <a:sym typeface="Wingdings" panose="05000000000000000000" charset="0"/>
            </a:endParaRPr>
          </a:p>
          <a:p>
            <a:pPr marL="0" marR="0" lvl="0" indent="0" algn="l" defTabSz="914400" rtl="0" eaLnBrk="1" fontAlgn="auto" latinLnBrk="0" hangingPunct="1">
              <a:lnSpc>
                <a:spcPct val="100000"/>
              </a:lnSpc>
              <a:spcBef>
                <a:spcPts val="0"/>
              </a:spcBef>
              <a:spcAft>
                <a:spcPts val="0"/>
              </a:spcAft>
              <a:buClrTx/>
              <a:buSzTx/>
              <a:buFontTx/>
              <a:buNone/>
              <a:defRPr/>
            </a:pPr>
            <a:r>
              <a:rPr lang="zh-CN" altLang="en-US" sz="2400" b="1" noProof="0" dirty="0">
                <a:ln>
                  <a:noFill/>
                </a:ln>
                <a:solidFill>
                  <a:srgbClr val="C00000"/>
                </a:solidFill>
                <a:effectLst/>
                <a:uLnTx/>
                <a:uFillTx/>
                <a:latin typeface="Arial" panose="020B0604020202020204" pitchFamily="34" charset="0"/>
                <a:ea typeface="微软雅黑" panose="020B0503020204020204" pitchFamily="34" charset="-122"/>
                <a:sym typeface="Wingdings" panose="05000000000000000000" charset="0"/>
              </a:rPr>
              <a:t></a:t>
            </a:r>
            <a:r>
              <a:rPr lang="zh-CN" altLang="en-US" sz="2400" b="1" noProof="0" dirty="0">
                <a:ln>
                  <a:noFill/>
                </a:ln>
                <a:solidFill>
                  <a:srgbClr val="181717"/>
                </a:solidFill>
                <a:effectLst/>
                <a:uLnTx/>
                <a:uFillTx/>
                <a:latin typeface="Arial" panose="020B0604020202020204" pitchFamily="34" charset="0"/>
                <a:ea typeface="微软雅黑" panose="020B0503020204020204" pitchFamily="34" charset="-122"/>
                <a:sym typeface="Wingdings" panose="05000000000000000000" charset="0"/>
              </a:rPr>
              <a:t>新增调查单位需自行填报“上年同期”数据；其余均由系统自动带出，企业可以自行修改。</a:t>
            </a:r>
          </a:p>
        </p:txBody>
      </p:sp>
    </p:spTree>
    <p:custDataLst>
      <p:tags r:id="rId1"/>
    </p:custData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9" name="图片 17"/>
          <p:cNvPicPr>
            <a:picLocks noChangeAspect="1"/>
          </p:cNvPicPr>
          <p:nvPr/>
        </p:nvPicPr>
        <p:blipFill>
          <a:blip r:embed="rId3"/>
          <a:stretch>
            <a:fillRect/>
          </a:stretch>
        </p:blipFill>
        <p:spPr>
          <a:xfrm>
            <a:off x="8610600" y="0"/>
            <a:ext cx="3581400" cy="1006475"/>
          </a:xfrm>
          <a:prstGeom prst="rect">
            <a:avLst/>
          </a:prstGeom>
          <a:noFill/>
          <a:ln w="9525">
            <a:noFill/>
          </a:ln>
        </p:spPr>
      </p:pic>
      <p:sp>
        <p:nvSpPr>
          <p:cNvPr id="25" name="矩形 24"/>
          <p:cNvSpPr/>
          <p:nvPr/>
        </p:nvSpPr>
        <p:spPr>
          <a:xfrm>
            <a:off x="0" y="6724650"/>
            <a:ext cx="12192000" cy="133350"/>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pic>
        <p:nvPicPr>
          <p:cNvPr id="7" name="图片 6" descr="五经普LOGO透明底（长）"/>
          <p:cNvPicPr>
            <a:picLocks noChangeAspect="1"/>
          </p:cNvPicPr>
          <p:nvPr/>
        </p:nvPicPr>
        <p:blipFill>
          <a:blip r:embed="rId4" cstate="print"/>
          <a:srcRect r="77058"/>
          <a:stretch>
            <a:fillRect/>
          </a:stretch>
        </p:blipFill>
        <p:spPr>
          <a:xfrm>
            <a:off x="-76200" y="-225425"/>
            <a:ext cx="847725" cy="1155065"/>
          </a:xfrm>
          <a:prstGeom prst="rect">
            <a:avLst/>
          </a:prstGeom>
        </p:spPr>
      </p:pic>
      <p:cxnSp>
        <p:nvCxnSpPr>
          <p:cNvPr id="8" name="直接连接符 7"/>
          <p:cNvCxnSpPr/>
          <p:nvPr/>
        </p:nvCxnSpPr>
        <p:spPr>
          <a:xfrm>
            <a:off x="0" y="696913"/>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sp>
        <p:nvSpPr>
          <p:cNvPr id="142" name="文本框 141"/>
          <p:cNvSpPr txBox="1"/>
          <p:nvPr>
            <p:custDataLst>
              <p:tags r:id="rId1"/>
            </p:custDataLst>
          </p:nvPr>
        </p:nvSpPr>
        <p:spPr>
          <a:xfrm>
            <a:off x="8086414" y="1322944"/>
            <a:ext cx="2182944" cy="559468"/>
          </a:xfrm>
          <a:prstGeom prst="rect">
            <a:avLst/>
          </a:prstGeom>
          <a:noFill/>
        </p:spPr>
        <p:txBody>
          <a:bodyPr wrap="square" lIns="91440" tIns="45720" rIns="91440" bIns="45720" rtlCol="0" anchor="ctr">
            <a:normAutofit fontScale="90000"/>
          </a:bodyPr>
          <a:lstStyle/>
          <a:p>
            <a:pPr algn="ctr">
              <a:lnSpc>
                <a:spcPct val="120000"/>
              </a:lnSpc>
            </a:pPr>
            <a:r>
              <a:rPr lang="zh-CN" altLang="en-US" b="1" spc="300" dirty="0">
                <a:solidFill>
                  <a:schemeClr val="bg1"/>
                </a:solidFill>
                <a:latin typeface="Arial" panose="020B0604020202020204" pitchFamily="34" charset="0"/>
                <a:ea typeface="微软雅黑" panose="020B0503020204020204" pitchFamily="34" charset="-122"/>
                <a:sym typeface="Arial" panose="020B0604020202020204" pitchFamily="34" charset="0"/>
              </a:rPr>
              <a:t>普查数据处理系统</a:t>
            </a:r>
          </a:p>
        </p:txBody>
      </p:sp>
      <p:sp>
        <p:nvSpPr>
          <p:cNvPr id="9" name="标题 1"/>
          <p:cNvSpPr txBox="1"/>
          <p:nvPr/>
        </p:nvSpPr>
        <p:spPr>
          <a:xfrm>
            <a:off x="839471" y="1988821"/>
            <a:ext cx="10363200" cy="2524131"/>
          </a:xfrm>
          <a:prstGeom prst="rect">
            <a:avLst/>
          </a:prstGeom>
        </p:spPr>
        <p:txBody>
          <a:bodyPr lIns="121917" tIns="60958" rIns="121917" bIns="60958">
            <a:noAutofit/>
            <a:scene3d>
              <a:camera prst="orthographicFront"/>
              <a:lightRig rig="glow" dir="tl">
                <a:rot lat="0" lon="0" rev="5400000"/>
              </a:lightRig>
            </a:scene3d>
            <a:sp3d contourW="12700">
              <a:bevelT w="25400" h="25400"/>
              <a:contourClr>
                <a:schemeClr val="accent6">
                  <a:shade val="73000"/>
                </a:schemeClr>
              </a:contourClr>
            </a:sp3d>
          </a:bodyPr>
          <a:lstStyle/>
          <a:p>
            <a:pPr marL="0" marR="0" lvl="0" indent="0" algn="ctr" defTabSz="914400" rtl="0" eaLnBrk="1" fontAlgn="base" latinLnBrk="0" hangingPunct="1">
              <a:lnSpc>
                <a:spcPct val="90000"/>
              </a:lnSpc>
              <a:spcBef>
                <a:spcPct val="0"/>
              </a:spcBef>
              <a:spcAft>
                <a:spcPct val="0"/>
              </a:spcAft>
              <a:buClrTx/>
              <a:buSzTx/>
              <a:buFontTx/>
              <a:buNone/>
              <a:defRPr/>
            </a:pPr>
            <a:r>
              <a:rPr kumimoji="0" lang="zh-CN" altLang="en-US" sz="8000" b="0" i="0" u="none" strike="noStrike" kern="1200" cap="none" spc="0" normalizeH="0" baseline="0" noProof="0" dirty="0">
                <a:ln w="11430"/>
                <a:solidFill>
                  <a:srgbClr val="FF0000"/>
                </a:solidFill>
                <a:effectLst/>
                <a:uLnTx/>
                <a:uFillTx/>
                <a:latin typeface="+mj-lt"/>
                <a:ea typeface="+mj-ea"/>
                <a:cs typeface="+mj-cs"/>
              </a:rPr>
              <a:t>★最终解释以制度</a:t>
            </a:r>
            <a:br>
              <a:rPr kumimoji="0" lang="en-US" altLang="zh-CN" sz="8000" b="0" i="0" u="none" strike="noStrike" kern="1200" cap="none" spc="0" normalizeH="0" baseline="0" noProof="0" dirty="0">
                <a:ln w="11430"/>
                <a:solidFill>
                  <a:srgbClr val="FF0000"/>
                </a:solidFill>
                <a:effectLst/>
                <a:uLnTx/>
                <a:uFillTx/>
                <a:latin typeface="+mj-lt"/>
                <a:ea typeface="+mj-ea"/>
                <a:cs typeface="+mj-cs"/>
              </a:rPr>
            </a:br>
            <a:r>
              <a:rPr kumimoji="0" lang="zh-CN" altLang="en-US" sz="8000" b="0" i="0" u="none" strike="noStrike" kern="1200" cap="none" spc="0" normalizeH="0" baseline="0" noProof="0" dirty="0">
                <a:ln w="11430"/>
                <a:solidFill>
                  <a:srgbClr val="FF0000"/>
                </a:solidFill>
                <a:effectLst/>
                <a:uLnTx/>
                <a:uFillTx/>
                <a:latin typeface="+mj-lt"/>
                <a:ea typeface="+mj-ea"/>
                <a:cs typeface="+mj-cs"/>
              </a:rPr>
              <a:t>印发版为准</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9" name="图片 17"/>
          <p:cNvPicPr>
            <a:picLocks noChangeAspect="1"/>
          </p:cNvPicPr>
          <p:nvPr/>
        </p:nvPicPr>
        <p:blipFill>
          <a:blip r:embed="rId2"/>
          <a:stretch>
            <a:fillRect/>
          </a:stretch>
        </p:blipFill>
        <p:spPr>
          <a:xfrm>
            <a:off x="8610600" y="0"/>
            <a:ext cx="3581400" cy="1006475"/>
          </a:xfrm>
          <a:prstGeom prst="rect">
            <a:avLst/>
          </a:prstGeom>
          <a:noFill/>
          <a:ln w="9525">
            <a:noFill/>
          </a:ln>
        </p:spPr>
      </p:pic>
      <p:sp>
        <p:nvSpPr>
          <p:cNvPr id="25" name="矩形 24"/>
          <p:cNvSpPr/>
          <p:nvPr/>
        </p:nvSpPr>
        <p:spPr>
          <a:xfrm>
            <a:off x="0" y="6724650"/>
            <a:ext cx="12192000" cy="133350"/>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pic>
        <p:nvPicPr>
          <p:cNvPr id="7" name="图片 6" descr="五经普LOGO透明底（长）"/>
          <p:cNvPicPr>
            <a:picLocks noChangeAspect="1"/>
          </p:cNvPicPr>
          <p:nvPr/>
        </p:nvPicPr>
        <p:blipFill>
          <a:blip r:embed="rId3" cstate="print"/>
          <a:srcRect r="77058"/>
          <a:stretch>
            <a:fillRect/>
          </a:stretch>
        </p:blipFill>
        <p:spPr>
          <a:xfrm>
            <a:off x="-76200" y="-225425"/>
            <a:ext cx="847725" cy="1155065"/>
          </a:xfrm>
          <a:prstGeom prst="rect">
            <a:avLst/>
          </a:prstGeom>
        </p:spPr>
      </p:pic>
      <p:cxnSp>
        <p:nvCxnSpPr>
          <p:cNvPr id="8" name="直接连接符 7"/>
          <p:cNvCxnSpPr/>
          <p:nvPr/>
        </p:nvCxnSpPr>
        <p:spPr>
          <a:xfrm>
            <a:off x="0" y="696913"/>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sp>
        <p:nvSpPr>
          <p:cNvPr id="6" name="灯片编号占位符 5"/>
          <p:cNvSpPr>
            <a:spLocks noGrp="1"/>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t>9</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32" name="圆角矩形 144">
            <a:extLst>
              <a:ext uri="{FF2B5EF4-FFF2-40B4-BE49-F238E27FC236}">
                <a16:creationId xmlns:a16="http://schemas.microsoft.com/office/drawing/2014/main" id="{AD695BD5-00AA-1FEA-0F06-889AD4113D0D}"/>
              </a:ext>
            </a:extLst>
          </p:cNvPr>
          <p:cNvSpPr/>
          <p:nvPr/>
        </p:nvSpPr>
        <p:spPr>
          <a:xfrm>
            <a:off x="771524" y="119063"/>
            <a:ext cx="11420475" cy="462915"/>
          </a:xfrm>
          <a:prstGeom prst="roundRect">
            <a:avLst/>
          </a:prstGeom>
          <a:solidFill>
            <a:srgbClr val="256B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en-US" altLang="zh-CN" sz="2400" b="1" dirty="0">
                <a:solidFill>
                  <a:schemeClr val="bg1"/>
                </a:solidFill>
                <a:latin typeface="微软雅黑" panose="020B0503020204020204" pitchFamily="34" charset="-122"/>
                <a:ea typeface="微软雅黑" panose="020B0503020204020204" pitchFamily="34" charset="-122"/>
                <a:cs typeface="宋体" pitchFamily="2" charset="-122"/>
              </a:rPr>
              <a:t>2023</a:t>
            </a:r>
            <a:r>
              <a:rPr lang="zh-CN" altLang="en-US" sz="2400" b="1" dirty="0">
                <a:solidFill>
                  <a:schemeClr val="bg1"/>
                </a:solidFill>
                <a:latin typeface="微软雅黑" panose="020B0503020204020204" pitchFamily="34" charset="-122"/>
                <a:ea typeface="微软雅黑" panose="020B0503020204020204" pitchFamily="34" charset="-122"/>
                <a:cs typeface="宋体" pitchFamily="2" charset="-122"/>
              </a:rPr>
              <a:t>年</a:t>
            </a:r>
            <a:r>
              <a:rPr lang="en-US" altLang="zh-CN" sz="2400" b="1" dirty="0">
                <a:solidFill>
                  <a:schemeClr val="bg1"/>
                </a:solidFill>
                <a:latin typeface="微软雅黑" panose="020B0503020204020204" pitchFamily="34" charset="-122"/>
                <a:ea typeface="微软雅黑" panose="020B0503020204020204" pitchFamily="34" charset="-122"/>
                <a:cs typeface="宋体" pitchFamily="2" charset="-122"/>
              </a:rPr>
              <a:t>12</a:t>
            </a:r>
            <a:r>
              <a:rPr lang="zh-CN" altLang="en-US" sz="2400" b="1" dirty="0">
                <a:solidFill>
                  <a:schemeClr val="bg1"/>
                </a:solidFill>
                <a:latin typeface="微软雅黑" panose="020B0503020204020204" pitchFamily="34" charset="-122"/>
                <a:ea typeface="微软雅黑" panose="020B0503020204020204" pitchFamily="34" charset="-122"/>
                <a:cs typeface="宋体" pitchFamily="2" charset="-122"/>
              </a:rPr>
              <a:t>月定报财务状况</a:t>
            </a:r>
          </a:p>
        </p:txBody>
      </p:sp>
      <p:sp>
        <p:nvSpPr>
          <p:cNvPr id="28" name="圆角矩形 144">
            <a:extLst>
              <a:ext uri="{FF2B5EF4-FFF2-40B4-BE49-F238E27FC236}">
                <a16:creationId xmlns:a16="http://schemas.microsoft.com/office/drawing/2014/main" id="{65F0CE8E-C240-7DAD-ACDF-D0DE454580F6}"/>
              </a:ext>
            </a:extLst>
          </p:cNvPr>
          <p:cNvSpPr/>
          <p:nvPr/>
        </p:nvSpPr>
        <p:spPr>
          <a:xfrm>
            <a:off x="24044" y="919480"/>
            <a:ext cx="12184377" cy="462915"/>
          </a:xfrm>
          <a:prstGeom prst="roundRect">
            <a:avLst/>
          </a:prstGeom>
          <a:solidFill>
            <a:srgbClr val="256B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sz="2400" b="1" dirty="0">
                <a:solidFill>
                  <a:schemeClr val="bg1"/>
                </a:solidFill>
                <a:latin typeface="微软雅黑" panose="020B0503020204020204" pitchFamily="34" charset="-122"/>
                <a:ea typeface="微软雅黑" panose="020B0503020204020204" pitchFamily="34" charset="-122"/>
                <a:cs typeface="宋体" pitchFamily="2" charset="-122"/>
              </a:rPr>
              <a:t>资产负债、利润部分</a:t>
            </a:r>
            <a:endParaRPr lang="en-US" altLang="zh-CN" sz="2400" b="1" dirty="0">
              <a:solidFill>
                <a:schemeClr val="bg1"/>
              </a:solidFill>
              <a:latin typeface="微软雅黑" panose="020B0503020204020204" pitchFamily="34" charset="-122"/>
              <a:ea typeface="微软雅黑" panose="020B0503020204020204" pitchFamily="34" charset="-122"/>
              <a:cs typeface="宋体" pitchFamily="2" charset="-122"/>
            </a:endParaRPr>
          </a:p>
        </p:txBody>
      </p:sp>
      <p:sp>
        <p:nvSpPr>
          <p:cNvPr id="2" name="圆角矩形 144">
            <a:extLst>
              <a:ext uri="{FF2B5EF4-FFF2-40B4-BE49-F238E27FC236}">
                <a16:creationId xmlns:a16="http://schemas.microsoft.com/office/drawing/2014/main" id="{18861884-3295-AFF2-908F-6E17A47352DC}"/>
              </a:ext>
            </a:extLst>
          </p:cNvPr>
          <p:cNvSpPr/>
          <p:nvPr/>
        </p:nvSpPr>
        <p:spPr>
          <a:xfrm>
            <a:off x="15786" y="1462405"/>
            <a:ext cx="12192635" cy="474345"/>
          </a:xfrm>
          <a:prstGeom prst="roundRect">
            <a:avLst/>
          </a:prstGeom>
          <a:solidFill>
            <a:srgbClr val="256B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en-US" sz="2400" b="1" dirty="0">
                <a:solidFill>
                  <a:schemeClr val="bg1"/>
                </a:solidFill>
                <a:latin typeface="微软雅黑" panose="020B0503020204020204" pitchFamily="34" charset="-122"/>
                <a:ea typeface="微软雅黑" panose="020B0503020204020204" pitchFamily="34" charset="-122"/>
                <a:cs typeface="宋体" pitchFamily="2" charset="-122"/>
              </a:rPr>
              <a:t>2.</a:t>
            </a:r>
            <a:r>
              <a:rPr sz="2400" b="1" dirty="0">
                <a:solidFill>
                  <a:schemeClr val="bg1"/>
                </a:solidFill>
                <a:latin typeface="微软雅黑" panose="020B0503020204020204" pitchFamily="34" charset="-122"/>
                <a:ea typeface="微软雅黑" panose="020B0503020204020204" pitchFamily="34" charset="-122"/>
                <a:cs typeface="宋体" pitchFamily="2" charset="-122"/>
              </a:rPr>
              <a:t>货币资金</a:t>
            </a:r>
            <a:r>
              <a:rPr lang="en-US" altLang="zh-CN" sz="2400" b="1" dirty="0">
                <a:solidFill>
                  <a:schemeClr val="bg1"/>
                </a:solidFill>
                <a:latin typeface="微软雅黑" panose="020B0503020204020204" pitchFamily="34" charset="-122"/>
                <a:ea typeface="微软雅黑" panose="020B0503020204020204" pitchFamily="34" charset="-122"/>
                <a:cs typeface="宋体" pitchFamily="2" charset="-122"/>
              </a:rPr>
              <a:t>【1/</a:t>
            </a:r>
            <a:r>
              <a:rPr lang="en-US" altLang="zh-CN" sz="2400" b="1" dirty="0">
                <a:solidFill>
                  <a:schemeClr val="bg1"/>
                </a:solidFill>
                <a:latin typeface="微软雅黑" panose="020B0503020204020204" pitchFamily="34" charset="-122"/>
                <a:ea typeface="微软雅黑" panose="020B0503020204020204" pitchFamily="34" charset="-122"/>
                <a:cs typeface="宋体" pitchFamily="2" charset="-122"/>
                <a:sym typeface="+mn-ea"/>
              </a:rPr>
              <a:t>2/3</a:t>
            </a:r>
            <a:r>
              <a:rPr lang="zh-CN" altLang="en-US" sz="2400" b="1" dirty="0">
                <a:solidFill>
                  <a:schemeClr val="bg1"/>
                </a:solidFill>
                <a:latin typeface="微软雅黑" panose="020B0503020204020204" pitchFamily="34" charset="-122"/>
                <a:ea typeface="微软雅黑" panose="020B0503020204020204" pitchFamily="34" charset="-122"/>
                <a:cs typeface="宋体" pitchFamily="2" charset="-122"/>
                <a:sym typeface="+mn-ea"/>
              </a:rPr>
              <a:t>表</a:t>
            </a:r>
            <a:r>
              <a:rPr lang="en-US" altLang="zh-CN" sz="2400" b="1" dirty="0">
                <a:solidFill>
                  <a:schemeClr val="bg1"/>
                </a:solidFill>
                <a:latin typeface="微软雅黑" panose="020B0503020204020204" pitchFamily="34" charset="-122"/>
                <a:ea typeface="微软雅黑" panose="020B0503020204020204" pitchFamily="34" charset="-122"/>
                <a:cs typeface="宋体" pitchFamily="2" charset="-122"/>
              </a:rPr>
              <a:t>】</a:t>
            </a:r>
            <a:endParaRPr lang="zh-CN" altLang="en-US" sz="2400" b="1" dirty="0">
              <a:solidFill>
                <a:schemeClr val="bg1"/>
              </a:solidFill>
              <a:latin typeface="微软雅黑" panose="020B0503020204020204" pitchFamily="34" charset="-122"/>
              <a:ea typeface="微软雅黑" panose="020B0503020204020204" pitchFamily="34" charset="-122"/>
              <a:cs typeface="宋体" pitchFamily="2" charset="-122"/>
            </a:endParaRPr>
          </a:p>
        </p:txBody>
      </p:sp>
      <p:sp>
        <p:nvSpPr>
          <p:cNvPr id="3" name="文本框 2">
            <a:extLst>
              <a:ext uri="{FF2B5EF4-FFF2-40B4-BE49-F238E27FC236}">
                <a16:creationId xmlns:a16="http://schemas.microsoft.com/office/drawing/2014/main" id="{B87C042C-D9E5-503B-F378-7F4920959ECF}"/>
              </a:ext>
            </a:extLst>
          </p:cNvPr>
          <p:cNvSpPr txBox="1"/>
          <p:nvPr/>
        </p:nvSpPr>
        <p:spPr>
          <a:xfrm>
            <a:off x="8304" y="1915160"/>
            <a:ext cx="12192000" cy="706755"/>
          </a:xfrm>
          <a:prstGeom prst="rect">
            <a:avLst/>
          </a:prstGeom>
          <a:solidFill>
            <a:srgbClr val="E3CCCC"/>
          </a:solidFill>
          <a:ln>
            <a:no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2000" b="1" noProof="0" dirty="0">
                <a:ln>
                  <a:noFill/>
                </a:ln>
                <a:solidFill>
                  <a:srgbClr val="C00000"/>
                </a:solidFill>
                <a:effectLst/>
                <a:uLnTx/>
                <a:uFillTx/>
                <a:latin typeface="Arial" panose="020B0604020202020204" pitchFamily="34" charset="0"/>
                <a:ea typeface="微软雅黑" panose="020B0503020204020204" pitchFamily="34" charset="-122"/>
                <a:sym typeface="Wingdings" panose="05000000000000000000" charset="0"/>
              </a:rPr>
              <a:t></a:t>
            </a:r>
            <a:r>
              <a:rPr lang="zh-CN" altLang="en-US" sz="2000" b="1">
                <a:ln>
                  <a:noFill/>
                </a:ln>
                <a:solidFill>
                  <a:srgbClr val="181717"/>
                </a:solidFill>
                <a:effectLst/>
                <a:uLnTx/>
                <a:uFillTx/>
                <a:ea typeface="微软雅黑" panose="020B0503020204020204" pitchFamily="34" charset="-122"/>
              </a:rPr>
              <a:t>指企业的</a:t>
            </a:r>
            <a:r>
              <a:rPr lang="zh-CN" altLang="en-US" sz="2000" b="1">
                <a:ln>
                  <a:noFill/>
                </a:ln>
                <a:solidFill>
                  <a:srgbClr val="C00000"/>
                </a:solidFill>
                <a:effectLst/>
                <a:uLnTx/>
                <a:uFillTx/>
                <a:ea typeface="微软雅黑" panose="020B0503020204020204" pitchFamily="34" charset="-122"/>
              </a:rPr>
              <a:t>现金、银行存款、存放中央银行款项、其他货币资金、长期存款</a:t>
            </a:r>
            <a:r>
              <a:rPr lang="zh-CN" altLang="en-US" sz="2000" b="1">
                <a:ln>
                  <a:noFill/>
                </a:ln>
                <a:solidFill>
                  <a:srgbClr val="181717"/>
                </a:solidFill>
                <a:effectLst/>
                <a:uLnTx/>
                <a:uFillTx/>
                <a:ea typeface="微软雅黑" panose="020B0503020204020204" pitchFamily="34" charset="-122"/>
              </a:rPr>
              <a:t>等科目。</a:t>
            </a:r>
            <a:endParaRPr lang="zh-CN" altLang="en-US" sz="2000" b="1">
              <a:ln>
                <a:noFill/>
              </a:ln>
              <a:effectLst/>
              <a:uLnTx/>
              <a:uFillTx/>
              <a:ea typeface="微软雅黑" panose="020B0503020204020204" pitchFamily="34" charset="-122"/>
            </a:endParaRPr>
          </a:p>
          <a:p>
            <a:pPr marL="0" marR="0" lvl="0" indent="0" algn="l" defTabSz="914400" rtl="0" eaLnBrk="1" fontAlgn="auto" latinLnBrk="0" hangingPunct="1">
              <a:lnSpc>
                <a:spcPct val="100000"/>
              </a:lnSpc>
              <a:spcBef>
                <a:spcPts val="0"/>
              </a:spcBef>
              <a:spcAft>
                <a:spcPts val="0"/>
              </a:spcAft>
              <a:buClrTx/>
              <a:buSzTx/>
              <a:buFontTx/>
              <a:buNone/>
              <a:defRPr/>
            </a:pPr>
            <a:r>
              <a:rPr lang="zh-CN" altLang="en-US" sz="2000" b="1" noProof="0" dirty="0">
                <a:ln>
                  <a:noFill/>
                </a:ln>
                <a:solidFill>
                  <a:srgbClr val="C00000"/>
                </a:solidFill>
                <a:effectLst/>
                <a:uLnTx/>
                <a:uFillTx/>
                <a:latin typeface="Arial" panose="020B0604020202020204" pitchFamily="34" charset="0"/>
                <a:ea typeface="微软雅黑" panose="020B0503020204020204" pitchFamily="34" charset="-122"/>
                <a:sym typeface="Wingdings" panose="05000000000000000000" charset="0"/>
              </a:rPr>
              <a:t>计算方法：</a:t>
            </a:r>
            <a:r>
              <a:rPr lang="zh-CN" altLang="en-US" sz="2000" b="1">
                <a:ln>
                  <a:noFill/>
                </a:ln>
                <a:solidFill>
                  <a:srgbClr val="181717"/>
                </a:solidFill>
                <a:effectLst/>
                <a:uLnTx/>
                <a:uFillTx/>
                <a:ea typeface="微软雅黑" panose="020B0503020204020204" pitchFamily="34" charset="-122"/>
              </a:rPr>
              <a:t>根据会计“资产负债表”中相关项目的</a:t>
            </a:r>
            <a:r>
              <a:rPr lang="zh-CN" altLang="en-US" sz="2000" b="1">
                <a:ln>
                  <a:noFill/>
                </a:ln>
                <a:solidFill>
                  <a:srgbClr val="C00000"/>
                </a:solidFill>
                <a:effectLst/>
                <a:uLnTx/>
                <a:uFillTx/>
                <a:ea typeface="微软雅黑" panose="020B0503020204020204" pitchFamily="34" charset="-122"/>
              </a:rPr>
              <a:t>期末余额数</a:t>
            </a:r>
            <a:r>
              <a:rPr lang="zh-CN" altLang="en-US" sz="2000" b="1">
                <a:ln>
                  <a:noFill/>
                </a:ln>
                <a:solidFill>
                  <a:srgbClr val="181717"/>
                </a:solidFill>
                <a:effectLst/>
                <a:uLnTx/>
                <a:uFillTx/>
                <a:ea typeface="微软雅黑" panose="020B0503020204020204" pitchFamily="34" charset="-122"/>
              </a:rPr>
              <a:t>填报。</a:t>
            </a:r>
          </a:p>
        </p:txBody>
      </p:sp>
      <p:sp>
        <p:nvSpPr>
          <p:cNvPr id="4" name="圆角矩形 144">
            <a:extLst>
              <a:ext uri="{FF2B5EF4-FFF2-40B4-BE49-F238E27FC236}">
                <a16:creationId xmlns:a16="http://schemas.microsoft.com/office/drawing/2014/main" id="{1DE2E82A-77EB-53E4-5F1D-BDA3323DC4AB}"/>
              </a:ext>
            </a:extLst>
          </p:cNvPr>
          <p:cNvSpPr/>
          <p:nvPr/>
        </p:nvSpPr>
        <p:spPr>
          <a:xfrm>
            <a:off x="-7303" y="3930966"/>
            <a:ext cx="12192635" cy="474345"/>
          </a:xfrm>
          <a:prstGeom prst="roundRect">
            <a:avLst/>
          </a:prstGeom>
          <a:solidFill>
            <a:srgbClr val="256B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en-US" sz="2400" b="1" dirty="0">
                <a:solidFill>
                  <a:schemeClr val="bg1"/>
                </a:solidFill>
                <a:latin typeface="微软雅黑" panose="020B0503020204020204" pitchFamily="34" charset="-122"/>
                <a:ea typeface="微软雅黑" panose="020B0503020204020204" pitchFamily="34" charset="-122"/>
                <a:cs typeface="宋体" pitchFamily="2" charset="-122"/>
              </a:rPr>
              <a:t>3.</a:t>
            </a:r>
            <a:r>
              <a:rPr sz="2400" b="1" dirty="0">
                <a:solidFill>
                  <a:schemeClr val="bg1"/>
                </a:solidFill>
                <a:latin typeface="微软雅黑" panose="020B0503020204020204" pitchFamily="34" charset="-122"/>
                <a:ea typeface="微软雅黑" panose="020B0503020204020204" pitchFamily="34" charset="-122"/>
                <a:cs typeface="宋体" pitchFamily="2" charset="-122"/>
              </a:rPr>
              <a:t>银行存款</a:t>
            </a:r>
            <a:r>
              <a:rPr lang="en-US" altLang="zh-CN" sz="2400" b="1" dirty="0">
                <a:solidFill>
                  <a:schemeClr val="bg1"/>
                </a:solidFill>
                <a:latin typeface="微软雅黑" panose="020B0503020204020204" pitchFamily="34" charset="-122"/>
                <a:ea typeface="微软雅黑" panose="020B0503020204020204" pitchFamily="34" charset="-122"/>
                <a:cs typeface="宋体" pitchFamily="2" charset="-122"/>
              </a:rPr>
              <a:t>【1/</a:t>
            </a:r>
            <a:r>
              <a:rPr lang="en-US" altLang="zh-CN" sz="2400" b="1" dirty="0">
                <a:solidFill>
                  <a:schemeClr val="bg1"/>
                </a:solidFill>
                <a:latin typeface="微软雅黑" panose="020B0503020204020204" pitchFamily="34" charset="-122"/>
                <a:ea typeface="微软雅黑" panose="020B0503020204020204" pitchFamily="34" charset="-122"/>
                <a:cs typeface="宋体" pitchFamily="2" charset="-122"/>
                <a:sym typeface="+mn-ea"/>
              </a:rPr>
              <a:t>2/3</a:t>
            </a:r>
            <a:r>
              <a:rPr lang="zh-CN" altLang="en-US" sz="2400" b="1" dirty="0">
                <a:solidFill>
                  <a:schemeClr val="bg1"/>
                </a:solidFill>
                <a:latin typeface="微软雅黑" panose="020B0503020204020204" pitchFamily="34" charset="-122"/>
                <a:ea typeface="微软雅黑" panose="020B0503020204020204" pitchFamily="34" charset="-122"/>
                <a:cs typeface="宋体" pitchFamily="2" charset="-122"/>
                <a:sym typeface="+mn-ea"/>
              </a:rPr>
              <a:t>表</a:t>
            </a:r>
            <a:r>
              <a:rPr lang="en-US" altLang="zh-CN" sz="2400" b="1" dirty="0">
                <a:solidFill>
                  <a:schemeClr val="bg1"/>
                </a:solidFill>
                <a:latin typeface="微软雅黑" panose="020B0503020204020204" pitchFamily="34" charset="-122"/>
                <a:ea typeface="微软雅黑" panose="020B0503020204020204" pitchFamily="34" charset="-122"/>
                <a:cs typeface="宋体" pitchFamily="2" charset="-122"/>
              </a:rPr>
              <a:t>】</a:t>
            </a:r>
            <a:endParaRPr lang="zh-CN" altLang="en-US" sz="2400" b="1" dirty="0">
              <a:solidFill>
                <a:schemeClr val="bg1"/>
              </a:solidFill>
              <a:latin typeface="微软雅黑" panose="020B0503020204020204" pitchFamily="34" charset="-122"/>
              <a:ea typeface="微软雅黑" panose="020B0503020204020204" pitchFamily="34" charset="-122"/>
              <a:cs typeface="宋体" pitchFamily="2" charset="-122"/>
            </a:endParaRPr>
          </a:p>
        </p:txBody>
      </p:sp>
      <p:sp>
        <p:nvSpPr>
          <p:cNvPr id="5" name="文本框 4">
            <a:extLst>
              <a:ext uri="{FF2B5EF4-FFF2-40B4-BE49-F238E27FC236}">
                <a16:creationId xmlns:a16="http://schemas.microsoft.com/office/drawing/2014/main" id="{0CC59248-258B-4863-A9FF-F44FE3429F63}"/>
              </a:ext>
            </a:extLst>
          </p:cNvPr>
          <p:cNvSpPr txBox="1"/>
          <p:nvPr/>
        </p:nvSpPr>
        <p:spPr>
          <a:xfrm>
            <a:off x="8304" y="4396739"/>
            <a:ext cx="12159652" cy="706755"/>
          </a:xfrm>
          <a:prstGeom prst="rect">
            <a:avLst/>
          </a:prstGeom>
          <a:solidFill>
            <a:srgbClr val="E3CCCC"/>
          </a:solidFill>
          <a:ln>
            <a:no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2000" b="1" noProof="0" dirty="0">
                <a:ln>
                  <a:noFill/>
                </a:ln>
                <a:solidFill>
                  <a:srgbClr val="C00000"/>
                </a:solidFill>
                <a:effectLst/>
                <a:uLnTx/>
                <a:uFillTx/>
                <a:latin typeface="Arial" panose="020B0604020202020204" pitchFamily="34" charset="0"/>
                <a:ea typeface="微软雅黑" panose="020B0503020204020204" pitchFamily="34" charset="-122"/>
                <a:sym typeface="Wingdings" panose="05000000000000000000" charset="0"/>
              </a:rPr>
              <a:t></a:t>
            </a:r>
            <a:r>
              <a:rPr lang="zh-CN" altLang="en-US" sz="2000" b="1" dirty="0">
                <a:ln>
                  <a:noFill/>
                </a:ln>
                <a:solidFill>
                  <a:srgbClr val="181717"/>
                </a:solidFill>
                <a:effectLst/>
                <a:uLnTx/>
                <a:uFillTx/>
                <a:ea typeface="微软雅黑" panose="020B0503020204020204" pitchFamily="34" charset="-122"/>
              </a:rPr>
              <a:t>指企业储存在银行和其他金融机构的款项。</a:t>
            </a:r>
          </a:p>
          <a:p>
            <a:pPr marL="0" marR="0" lvl="0" indent="0" algn="l" defTabSz="914400" rtl="0" eaLnBrk="1" fontAlgn="auto" latinLnBrk="0" hangingPunct="1">
              <a:lnSpc>
                <a:spcPct val="100000"/>
              </a:lnSpc>
              <a:spcBef>
                <a:spcPts val="0"/>
              </a:spcBef>
              <a:spcAft>
                <a:spcPts val="0"/>
              </a:spcAft>
              <a:buClrTx/>
              <a:buSzTx/>
              <a:buFontTx/>
              <a:buNone/>
              <a:defRPr/>
            </a:pPr>
            <a:r>
              <a:rPr lang="zh-CN" altLang="en-US" sz="2000" b="1" noProof="0" dirty="0">
                <a:ln>
                  <a:noFill/>
                </a:ln>
                <a:solidFill>
                  <a:srgbClr val="C00000"/>
                </a:solidFill>
                <a:effectLst/>
                <a:uLnTx/>
                <a:uFillTx/>
                <a:latin typeface="Arial" panose="020B0604020202020204" pitchFamily="34" charset="0"/>
                <a:ea typeface="微软雅黑" panose="020B0503020204020204" pitchFamily="34" charset="-122"/>
                <a:sym typeface="Wingdings" panose="05000000000000000000" charset="0"/>
              </a:rPr>
              <a:t>计算方法：</a:t>
            </a:r>
            <a:r>
              <a:rPr lang="zh-CN" altLang="en-US" b="1" dirty="0">
                <a:ln>
                  <a:noFill/>
                </a:ln>
                <a:solidFill>
                  <a:srgbClr val="181717"/>
                </a:solidFill>
                <a:effectLst/>
                <a:uLnTx/>
                <a:uFillTx/>
                <a:ea typeface="微软雅黑" panose="020B0503020204020204" pitchFamily="34" charset="-122"/>
              </a:rPr>
              <a:t>根据会计明细账</a:t>
            </a:r>
            <a:r>
              <a:rPr lang="zh-CN" altLang="en-US" b="1" dirty="0">
                <a:ln>
                  <a:noFill/>
                </a:ln>
                <a:solidFill>
                  <a:srgbClr val="C00000"/>
                </a:solidFill>
                <a:effectLst/>
                <a:uLnTx/>
                <a:uFillTx/>
                <a:ea typeface="微软雅黑" panose="020B0503020204020204" pitchFamily="34" charset="-122"/>
              </a:rPr>
              <a:t>“银行存款”科目的期末余额数</a:t>
            </a:r>
            <a:r>
              <a:rPr lang="zh-CN" altLang="en-US" b="1" dirty="0">
                <a:ln>
                  <a:noFill/>
                </a:ln>
                <a:solidFill>
                  <a:srgbClr val="181717"/>
                </a:solidFill>
                <a:effectLst/>
                <a:uLnTx/>
                <a:uFillTx/>
                <a:ea typeface="微软雅黑" panose="020B0503020204020204" pitchFamily="34" charset="-122"/>
              </a:rPr>
              <a:t>填报。</a:t>
            </a:r>
          </a:p>
        </p:txBody>
      </p:sp>
      <p:sp>
        <p:nvSpPr>
          <p:cNvPr id="9" name="文本框 8">
            <a:extLst>
              <a:ext uri="{FF2B5EF4-FFF2-40B4-BE49-F238E27FC236}">
                <a16:creationId xmlns:a16="http://schemas.microsoft.com/office/drawing/2014/main" id="{03EB8273-CFBB-9C44-88BC-5E31280D4668}"/>
              </a:ext>
            </a:extLst>
          </p:cNvPr>
          <p:cNvSpPr txBox="1"/>
          <p:nvPr/>
        </p:nvSpPr>
        <p:spPr>
          <a:xfrm>
            <a:off x="24044" y="2779713"/>
            <a:ext cx="12167956" cy="1014730"/>
          </a:xfrm>
          <a:prstGeom prst="rect">
            <a:avLst/>
          </a:prstGeom>
          <a:solidFill>
            <a:schemeClr val="bg2"/>
          </a:solidFill>
          <a:ln>
            <a:no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2000" b="1" noProof="0" dirty="0">
                <a:ln>
                  <a:noFill/>
                </a:ln>
                <a:solidFill>
                  <a:srgbClr val="C00000"/>
                </a:solidFill>
                <a:effectLst/>
                <a:uLnTx/>
                <a:uFillTx/>
                <a:latin typeface="Arial" panose="020B0604020202020204" pitchFamily="34" charset="0"/>
                <a:ea typeface="微软雅黑" panose="020B0503020204020204" pitchFamily="34" charset="-122"/>
                <a:sym typeface="Wingdings" panose="05000000000000000000" charset="0"/>
              </a:rPr>
              <a:t></a:t>
            </a:r>
            <a:r>
              <a:rPr lang="zh-CN" altLang="en-US" sz="2000" b="1" dirty="0">
                <a:ln>
                  <a:noFill/>
                </a:ln>
                <a:solidFill>
                  <a:srgbClr val="181717"/>
                </a:solidFill>
                <a:effectLst/>
                <a:uLnTx/>
                <a:uFillTx/>
                <a:ea typeface="微软雅黑" panose="020B0503020204020204" pitchFamily="34" charset="-122"/>
              </a:rPr>
              <a:t>银行、消费金融公司、汽车金融公司、财务公司、信托公司、四大金融资产管理公司的资产负债表中可能没有这个科目，这种情况下</a:t>
            </a:r>
            <a:r>
              <a:rPr lang="zh-CN" altLang="en-US" sz="2000" b="1" dirty="0">
                <a:ln>
                  <a:noFill/>
                </a:ln>
                <a:solidFill>
                  <a:srgbClr val="C00000"/>
                </a:solidFill>
                <a:effectLst/>
                <a:uLnTx/>
                <a:uFillTx/>
                <a:ea typeface="微软雅黑" panose="020B0503020204020204" pitchFamily="34" charset="-122"/>
              </a:rPr>
              <a:t>需要根据指标解释的要求将相关科目归并填报</a:t>
            </a:r>
            <a:r>
              <a:rPr lang="zh-CN" altLang="en-US" sz="2000" b="1" dirty="0">
                <a:ln>
                  <a:noFill/>
                </a:ln>
                <a:solidFill>
                  <a:srgbClr val="181717"/>
                </a:solidFill>
                <a:effectLst/>
                <a:uLnTx/>
                <a:uFillTx/>
                <a:ea typeface="微软雅黑" panose="020B0503020204020204" pitchFamily="34" charset="-122"/>
              </a:rPr>
              <a:t>。其他机构直接取资产负债表中</a:t>
            </a:r>
            <a:r>
              <a:rPr lang="zh-CN" altLang="en-US" sz="2000" b="1" dirty="0">
                <a:ln>
                  <a:noFill/>
                </a:ln>
                <a:solidFill>
                  <a:srgbClr val="C00000"/>
                </a:solidFill>
                <a:effectLst/>
                <a:uLnTx/>
                <a:uFillTx/>
                <a:ea typeface="微软雅黑" panose="020B0503020204020204" pitchFamily="34" charset="-122"/>
              </a:rPr>
              <a:t>“货币资金”科目的期末余额数</a:t>
            </a:r>
            <a:r>
              <a:rPr lang="zh-CN" altLang="en-US" sz="2000" b="1" dirty="0">
                <a:ln>
                  <a:noFill/>
                </a:ln>
                <a:solidFill>
                  <a:srgbClr val="181717"/>
                </a:solidFill>
                <a:effectLst/>
                <a:uLnTx/>
                <a:uFillTx/>
                <a:ea typeface="微软雅黑" panose="020B0503020204020204" pitchFamily="34" charset="-122"/>
              </a:rPr>
              <a:t>填报。</a:t>
            </a:r>
          </a:p>
        </p:txBody>
      </p:sp>
      <p:sp>
        <p:nvSpPr>
          <p:cNvPr id="10" name="文本框 9">
            <a:extLst>
              <a:ext uri="{FF2B5EF4-FFF2-40B4-BE49-F238E27FC236}">
                <a16:creationId xmlns:a16="http://schemas.microsoft.com/office/drawing/2014/main" id="{A1860C9F-96F4-A5A7-8520-87B193552874}"/>
              </a:ext>
            </a:extLst>
          </p:cNvPr>
          <p:cNvSpPr txBox="1"/>
          <p:nvPr/>
        </p:nvSpPr>
        <p:spPr>
          <a:xfrm>
            <a:off x="24044" y="5355430"/>
            <a:ext cx="1839595" cy="398780"/>
          </a:xfrm>
          <a:prstGeom prst="rect">
            <a:avLst/>
          </a:prstGeom>
          <a:solidFill>
            <a:srgbClr val="C00000"/>
          </a:solidFill>
          <a:ln>
            <a:no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lang="zh-CN" altLang="en-US" sz="2000" dirty="0">
                <a:ln>
                  <a:solidFill>
                    <a:schemeClr val="bg1"/>
                  </a:solidFill>
                </a:ln>
                <a:solidFill>
                  <a:schemeClr val="bg1"/>
                </a:solidFill>
                <a:latin typeface="Arial" panose="020B0604020202020204" pitchFamily="34" charset="0"/>
                <a:ea typeface="微软雅黑" panose="020B0503020204020204" pitchFamily="34" charset="-122"/>
                <a:sym typeface="Wingdings" panose="05000000000000000000" charset="0"/>
              </a:rPr>
              <a:t></a:t>
            </a:r>
            <a:r>
              <a:rPr lang="zh-CN" altLang="en-US" sz="2000" dirty="0">
                <a:ln>
                  <a:solidFill>
                    <a:schemeClr val="bg1"/>
                  </a:solidFill>
                </a:ln>
                <a:solidFill>
                  <a:schemeClr val="bg1"/>
                </a:solidFill>
                <a:latin typeface="Arial" panose="020B0604020202020204" pitchFamily="34" charset="0"/>
                <a:ea typeface="微软雅黑" panose="020B0503020204020204" pitchFamily="34" charset="-122"/>
                <a:sym typeface="Arial" panose="020B0604020202020204" pitchFamily="34" charset="0"/>
              </a:rPr>
              <a:t>特殊情形</a:t>
            </a:r>
          </a:p>
        </p:txBody>
      </p:sp>
      <p:sp>
        <p:nvSpPr>
          <p:cNvPr id="11" name="文本框 10">
            <a:extLst>
              <a:ext uri="{FF2B5EF4-FFF2-40B4-BE49-F238E27FC236}">
                <a16:creationId xmlns:a16="http://schemas.microsoft.com/office/drawing/2014/main" id="{77A7A930-3893-730A-E43F-6A82B897C6FA}"/>
              </a:ext>
            </a:extLst>
          </p:cNvPr>
          <p:cNvSpPr txBox="1"/>
          <p:nvPr/>
        </p:nvSpPr>
        <p:spPr>
          <a:xfrm>
            <a:off x="24044" y="5754210"/>
            <a:ext cx="12143912" cy="398780"/>
          </a:xfrm>
          <a:prstGeom prst="rect">
            <a:avLst/>
          </a:prstGeom>
          <a:solidFill>
            <a:schemeClr val="bg2"/>
          </a:solidFill>
          <a:ln>
            <a:no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2000" b="1" noProof="0" dirty="0">
                <a:ln>
                  <a:noFill/>
                </a:ln>
                <a:solidFill>
                  <a:srgbClr val="C00000"/>
                </a:solidFill>
                <a:effectLst/>
                <a:uLnTx/>
                <a:uFillTx/>
                <a:latin typeface="Arial" panose="020B0604020202020204" pitchFamily="34" charset="0"/>
                <a:ea typeface="微软雅黑" panose="020B0503020204020204" pitchFamily="34" charset="-122"/>
                <a:sym typeface="Wingdings" panose="05000000000000000000" charset="0"/>
              </a:rPr>
              <a:t></a:t>
            </a:r>
            <a:r>
              <a:rPr lang="zh-CN" altLang="en-US" sz="2000" b="1" dirty="0">
                <a:ln>
                  <a:noFill/>
                </a:ln>
                <a:solidFill>
                  <a:srgbClr val="181717"/>
                </a:solidFill>
                <a:effectLst/>
                <a:uLnTx/>
                <a:uFillTx/>
                <a:ea typeface="微软雅黑" panose="020B0503020204020204" pitchFamily="34" charset="-122"/>
              </a:rPr>
              <a:t>银行也有“银行存款”，区别于“存放中央银行款项”和“存放、拆放金融机构款项”。</a:t>
            </a:r>
          </a:p>
        </p:txBody>
      </p:sp>
    </p:spTree>
    <p:extLst>
      <p:ext uri="{BB962C8B-B14F-4D97-AF65-F5344CB8AC3E}">
        <p14:creationId xmlns:p14="http://schemas.microsoft.com/office/powerpoint/2010/main" val="1446282927"/>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COMMONDATA" val="eyJoZGlkIjoiMzc4YzNiMDA5MTI1YWE4MTc1NjJlNWU5ZTBkZGVhN2QifQ=="/>
</p:tagLst>
</file>

<file path=ppt/tags/tag10.xml><?xml version="1.0" encoding="utf-8"?>
<p:tagLst xmlns:a="http://schemas.openxmlformats.org/drawingml/2006/main" xmlns:r="http://schemas.openxmlformats.org/officeDocument/2006/relationships" xmlns:p="http://schemas.openxmlformats.org/presentationml/2006/main">
  <p:tag name="ISLIDE.ICON" val="#154559;#168329;"/>
  <p:tag name="ISLIDE.PICTURE" val="#231682;#231682;#746246;#223335;"/>
</p:tagLst>
</file>

<file path=ppt/tags/tag11.xml><?xml version="1.0" encoding="utf-8"?>
<p:tagLst xmlns:a="http://schemas.openxmlformats.org/drawingml/2006/main" xmlns:r="http://schemas.openxmlformats.org/officeDocument/2006/relationships" xmlns:p="http://schemas.openxmlformats.org/presentationml/2006/main">
  <p:tag name="ISLIDE.ICON" val="#154559;#168329;"/>
  <p:tag name="ISLIDE.PICTURE" val="#231682;#231682;#746246;#223335;"/>
</p:tagLst>
</file>

<file path=ppt/tags/tag12.xml><?xml version="1.0" encoding="utf-8"?>
<p:tagLst xmlns:a="http://schemas.openxmlformats.org/drawingml/2006/main" xmlns:r="http://schemas.openxmlformats.org/officeDocument/2006/relationships" xmlns:p="http://schemas.openxmlformats.org/presentationml/2006/main">
  <p:tag name="TABLE_ENDDRAG_ORIGIN_RECT" val="643*160"/>
  <p:tag name="TABLE_ENDDRAG_RECT" val="13*379*643*160"/>
</p:tagLst>
</file>

<file path=ppt/tags/tag13.xml><?xml version="1.0" encoding="utf-8"?>
<p:tagLst xmlns:a="http://schemas.openxmlformats.org/drawingml/2006/main" xmlns:r="http://schemas.openxmlformats.org/officeDocument/2006/relationships" xmlns:p="http://schemas.openxmlformats.org/presentationml/2006/main">
  <p:tag name="TABLE_ENDDRAG_ORIGIN_RECT" val="443*66"/>
  <p:tag name="TABLE_ENDDRAG_RECT" val="60*453*443*66"/>
</p:tagLst>
</file>

<file path=ppt/tags/tag14.xml><?xml version="1.0" encoding="utf-8"?>
<p:tagLst xmlns:a="http://schemas.openxmlformats.org/drawingml/2006/main" xmlns:r="http://schemas.openxmlformats.org/officeDocument/2006/relationships" xmlns:p="http://schemas.openxmlformats.org/presentationml/2006/main">
  <p:tag name="TABLE_ENDDRAG_ORIGIN_RECT" val="643*160"/>
  <p:tag name="TABLE_ENDDRAG_RECT" val="13*379*643*160"/>
</p:tagLst>
</file>

<file path=ppt/tags/tag15.xml><?xml version="1.0" encoding="utf-8"?>
<p:tagLst xmlns:a="http://schemas.openxmlformats.org/drawingml/2006/main" xmlns:r="http://schemas.openxmlformats.org/officeDocument/2006/relationships" xmlns:p="http://schemas.openxmlformats.org/presentationml/2006/main">
  <p:tag name="TABLE_ENDDRAG_ORIGIN_RECT" val="367*346"/>
  <p:tag name="TABLE_ENDDRAG_RECT" val="533*173*367*346"/>
</p:tagLst>
</file>

<file path=ppt/tags/tag16.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7"/>
  <p:tag name="KSO_WM_UNIT_HIGHLIGHT" val="0"/>
  <p:tag name="KSO_WM_UNIT_COMPATIBLE" val="0"/>
  <p:tag name="KSO_WM_UNIT_DIAGRAM_ISNUMVISUAL" val="0"/>
  <p:tag name="KSO_WM_UNIT_DIAGRAM_ISREFERUNIT" val="0"/>
  <p:tag name="KSO_WM_DIAGRAM_GROUP_CODE" val="l1-1"/>
  <p:tag name="KSO_WM_UNIT_TYPE" val="l_h_a"/>
  <p:tag name="KSO_WM_UNIT_INDEX" val="448_1_1"/>
  <p:tag name="KSO_WM_UNIT_ID" val="diagram20168780_1*l_h_a*448_1_1"/>
  <p:tag name="KSO_WM_TEMPLATE_CATEGORY" val="diagram"/>
  <p:tag name="KSO_WM_TEMPLATE_INDEX" val="20168780"/>
  <p:tag name="KSO_WM_UNIT_LAYERLEVEL" val="1_1_1"/>
  <p:tag name="KSO_WM_TAG_VERSION" val="1.0"/>
  <p:tag name="KSO_WM_BEAUTIFY_FLAG" val="#wm#"/>
  <p:tag name="KSO_WM_UNIT_PRESET_TEXT" val="添加标题"/>
  <p:tag name="KSO_WM_UNIT_TEXT_FILL_FORE_SCHEMECOLOR_INDEX" val="14"/>
  <p:tag name="KSO_WM_UNIT_TEXT_FILL_TYPE" val="1"/>
  <p:tag name="KSO_WM_UNIT_USESOURCEFORMAT_APPLY" val="0"/>
</p:tagLst>
</file>

<file path=ppt/tags/tag17.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7"/>
  <p:tag name="KSO_WM_UNIT_HIGHLIGHT" val="0"/>
  <p:tag name="KSO_WM_UNIT_COMPATIBLE" val="0"/>
  <p:tag name="KSO_WM_UNIT_DIAGRAM_ISNUMVISUAL" val="0"/>
  <p:tag name="KSO_WM_UNIT_DIAGRAM_ISREFERUNIT" val="0"/>
  <p:tag name="KSO_WM_DIAGRAM_GROUP_CODE" val="l1-1"/>
  <p:tag name="KSO_WM_UNIT_TYPE" val="l_h_a"/>
  <p:tag name="KSO_WM_UNIT_INDEX" val="448_1_1"/>
  <p:tag name="KSO_WM_UNIT_ID" val="diagram20168780_1*l_h_a*448_1_1"/>
  <p:tag name="KSO_WM_TEMPLATE_CATEGORY" val="diagram"/>
  <p:tag name="KSO_WM_TEMPLATE_INDEX" val="20168780"/>
  <p:tag name="KSO_WM_UNIT_LAYERLEVEL" val="1_1_1"/>
  <p:tag name="KSO_WM_TAG_VERSION" val="1.0"/>
  <p:tag name="KSO_WM_BEAUTIFY_FLAG" val="#wm#"/>
  <p:tag name="KSO_WM_UNIT_PRESET_TEXT" val="添加标题"/>
  <p:tag name="KSO_WM_UNIT_TEXT_FILL_FORE_SCHEMECOLOR_INDEX" val="14"/>
  <p:tag name="KSO_WM_UNIT_TEXT_FILL_TYPE" val="1"/>
  <p:tag name="KSO_WM_UNIT_USESOURCEFORMAT_APPLY" val="0"/>
</p:tagLst>
</file>

<file path=ppt/tags/tag18.xml><?xml version="1.0" encoding="utf-8"?>
<p:tagLst xmlns:a="http://schemas.openxmlformats.org/drawingml/2006/main" xmlns:r="http://schemas.openxmlformats.org/officeDocument/2006/relationships" xmlns:p="http://schemas.openxmlformats.org/presentationml/2006/main">
  <p:tag name="TABLE_ENDDRAG_ORIGIN_RECT" val="784*280"/>
  <p:tag name="TABLE_ENDDRAG_RECT" val="98*248*784*280"/>
</p:tagLst>
</file>

<file path=ppt/tags/tag19.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7"/>
  <p:tag name="KSO_WM_UNIT_HIGHLIGHT" val="0"/>
  <p:tag name="KSO_WM_UNIT_COMPATIBLE" val="0"/>
  <p:tag name="KSO_WM_UNIT_DIAGRAM_ISNUMVISUAL" val="0"/>
  <p:tag name="KSO_WM_UNIT_DIAGRAM_ISREFERUNIT" val="0"/>
  <p:tag name="KSO_WM_DIAGRAM_GROUP_CODE" val="l1-1"/>
  <p:tag name="KSO_WM_UNIT_TYPE" val="l_h_a"/>
  <p:tag name="KSO_WM_UNIT_INDEX" val="448_1_1"/>
  <p:tag name="KSO_WM_UNIT_ID" val="diagram20168780_1*l_h_a*448_1_1"/>
  <p:tag name="KSO_WM_TEMPLATE_CATEGORY" val="diagram"/>
  <p:tag name="KSO_WM_TEMPLATE_INDEX" val="20168780"/>
  <p:tag name="KSO_WM_UNIT_LAYERLEVEL" val="1_1_1"/>
  <p:tag name="KSO_WM_TAG_VERSION" val="1.0"/>
  <p:tag name="KSO_WM_BEAUTIFY_FLAG" val="#wm#"/>
  <p:tag name="KSO_WM_UNIT_PRESET_TEXT" val="添加标题"/>
  <p:tag name="KSO_WM_UNIT_TEXT_FILL_FORE_SCHEMECOLOR_INDEX" val="14"/>
  <p:tag name="KSO_WM_UNIT_TEXT_FILL_TYPE" val="1"/>
  <p:tag name="KSO_WM_UNIT_USESOURCEFORMAT_APPLY" val="0"/>
</p:tagLst>
</file>

<file path=ppt/tags/tag2.xml><?xml version="1.0" encoding="utf-8"?>
<p:tagLst xmlns:a="http://schemas.openxmlformats.org/drawingml/2006/main" xmlns:r="http://schemas.openxmlformats.org/officeDocument/2006/relationships" xmlns:p="http://schemas.openxmlformats.org/presentationml/2006/main">
  <p:tag name="ISLIDE.ICON" val="#154559;#168329;"/>
  <p:tag name="ISLIDE.PICTURE" val="#231682;#231682;#746246;#223335;"/>
</p:tagLst>
</file>

<file path=ppt/tags/tag20.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7"/>
  <p:tag name="KSO_WM_UNIT_HIGHLIGHT" val="0"/>
  <p:tag name="KSO_WM_UNIT_COMPATIBLE" val="0"/>
  <p:tag name="KSO_WM_UNIT_DIAGRAM_ISNUMVISUAL" val="0"/>
  <p:tag name="KSO_WM_UNIT_DIAGRAM_ISREFERUNIT" val="0"/>
  <p:tag name="KSO_WM_DIAGRAM_GROUP_CODE" val="l1-1"/>
  <p:tag name="KSO_WM_UNIT_TYPE" val="l_h_a"/>
  <p:tag name="KSO_WM_UNIT_INDEX" val="448_1_1"/>
  <p:tag name="KSO_WM_UNIT_ID" val="diagram20168780_1*l_h_a*448_1_1"/>
  <p:tag name="KSO_WM_TEMPLATE_CATEGORY" val="diagram"/>
  <p:tag name="KSO_WM_TEMPLATE_INDEX" val="20168780"/>
  <p:tag name="KSO_WM_UNIT_LAYERLEVEL" val="1_1_1"/>
  <p:tag name="KSO_WM_TAG_VERSION" val="1.0"/>
  <p:tag name="KSO_WM_BEAUTIFY_FLAG" val="#wm#"/>
  <p:tag name="KSO_WM_UNIT_PRESET_TEXT" val="添加标题"/>
  <p:tag name="KSO_WM_UNIT_TEXT_FILL_FORE_SCHEMECOLOR_INDEX" val="14"/>
  <p:tag name="KSO_WM_UNIT_TEXT_FILL_TYPE" val="1"/>
  <p:tag name="KSO_WM_UNIT_USESOURCEFORMAT_APPLY" val="0"/>
</p:tagLst>
</file>

<file path=ppt/tags/tag21.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7"/>
  <p:tag name="KSO_WM_UNIT_HIGHLIGHT" val="0"/>
  <p:tag name="KSO_WM_UNIT_COMPATIBLE" val="0"/>
  <p:tag name="KSO_WM_UNIT_DIAGRAM_ISNUMVISUAL" val="0"/>
  <p:tag name="KSO_WM_UNIT_DIAGRAM_ISREFERUNIT" val="0"/>
  <p:tag name="KSO_WM_DIAGRAM_GROUP_CODE" val="l1-1"/>
  <p:tag name="KSO_WM_UNIT_TYPE" val="l_h_a"/>
  <p:tag name="KSO_WM_UNIT_INDEX" val="448_1_1"/>
  <p:tag name="KSO_WM_UNIT_ID" val="diagram20168780_1*l_h_a*448_1_1"/>
  <p:tag name="KSO_WM_TEMPLATE_CATEGORY" val="diagram"/>
  <p:tag name="KSO_WM_TEMPLATE_INDEX" val="20168780"/>
  <p:tag name="KSO_WM_UNIT_LAYERLEVEL" val="1_1_1"/>
  <p:tag name="KSO_WM_TAG_VERSION" val="1.0"/>
  <p:tag name="KSO_WM_BEAUTIFY_FLAG" val="#wm#"/>
  <p:tag name="KSO_WM_UNIT_PRESET_TEXT" val="添加标题"/>
  <p:tag name="KSO_WM_UNIT_TEXT_FILL_FORE_SCHEMECOLOR_INDEX" val="14"/>
  <p:tag name="KSO_WM_UNIT_TEXT_FILL_TYPE" val="1"/>
  <p:tag name="KSO_WM_UNIT_USESOURCEFORMAT_APPLY" val="0"/>
</p:tagLst>
</file>

<file path=ppt/tags/tag22.xml><?xml version="1.0" encoding="utf-8"?>
<p:tagLst xmlns:a="http://schemas.openxmlformats.org/drawingml/2006/main" xmlns:r="http://schemas.openxmlformats.org/officeDocument/2006/relationships" xmlns:p="http://schemas.openxmlformats.org/presentationml/2006/main">
  <p:tag name="ISLIDE.ICON" val="#154559;#168329;"/>
  <p:tag name="ISLIDE.PICTURE" val="#231682;#231682;#746246;#223335;"/>
</p:tagLst>
</file>

<file path=ppt/tags/tag23.xml><?xml version="1.0" encoding="utf-8"?>
<p:tagLst xmlns:a="http://schemas.openxmlformats.org/drawingml/2006/main" xmlns:r="http://schemas.openxmlformats.org/officeDocument/2006/relationships" xmlns:p="http://schemas.openxmlformats.org/presentationml/2006/main">
  <p:tag name="ISLIDE.ICON" val="#154559;#168329;"/>
  <p:tag name="ISLIDE.PICTURE" val="#231682;#231682;#746246;#223335;"/>
</p:tagLst>
</file>

<file path=ppt/tags/tag24.xml><?xml version="1.0" encoding="utf-8"?>
<p:tagLst xmlns:a="http://schemas.openxmlformats.org/drawingml/2006/main" xmlns:r="http://schemas.openxmlformats.org/officeDocument/2006/relationships" xmlns:p="http://schemas.openxmlformats.org/presentationml/2006/main">
  <p:tag name="ISLIDE.ICON" val="#154559;#168329;"/>
  <p:tag name="ISLIDE.PICTURE" val="#231682;#231682;#746246;#223335;"/>
</p:tagLst>
</file>

<file path=ppt/tags/tag25.xml><?xml version="1.0" encoding="utf-8"?>
<p:tagLst xmlns:a="http://schemas.openxmlformats.org/drawingml/2006/main" xmlns:r="http://schemas.openxmlformats.org/officeDocument/2006/relationships" xmlns:p="http://schemas.openxmlformats.org/presentationml/2006/main">
  <p:tag name="ISLIDE.ICON" val="#154559;#168329;"/>
  <p:tag name="ISLIDE.PICTURE" val="#231682;#231682;#746246;#223335;"/>
</p:tagLst>
</file>

<file path=ppt/tags/tag26.xml><?xml version="1.0" encoding="utf-8"?>
<p:tagLst xmlns:a="http://schemas.openxmlformats.org/drawingml/2006/main" xmlns:r="http://schemas.openxmlformats.org/officeDocument/2006/relationships" xmlns:p="http://schemas.openxmlformats.org/presentationml/2006/main">
  <p:tag name="ISLIDE.ICON" val="#154559;#168329;"/>
  <p:tag name="ISLIDE.PICTURE" val="#231682;#231682;#746246;#223335;"/>
</p:tagLst>
</file>

<file path=ppt/tags/tag27.xml><?xml version="1.0" encoding="utf-8"?>
<p:tagLst xmlns:a="http://schemas.openxmlformats.org/drawingml/2006/main" xmlns:r="http://schemas.openxmlformats.org/officeDocument/2006/relationships" xmlns:p="http://schemas.openxmlformats.org/presentationml/2006/main">
  <p:tag name="ISLIDE.ICON" val="#154559;#168329;"/>
  <p:tag name="ISLIDE.PICTURE" val="#231682;#231682;#746246;#223335;"/>
</p:tagLst>
</file>

<file path=ppt/tags/tag28.xml><?xml version="1.0" encoding="utf-8"?>
<p:tagLst xmlns:a="http://schemas.openxmlformats.org/drawingml/2006/main" xmlns:r="http://schemas.openxmlformats.org/officeDocument/2006/relationships" xmlns:p="http://schemas.openxmlformats.org/presentationml/2006/main">
  <p:tag name="ISLIDE.ICON" val="#154559;#168329;"/>
  <p:tag name="ISLIDE.PICTURE" val="#231682;#231682;#746246;#223335;"/>
</p:tagLst>
</file>

<file path=ppt/tags/tag29.xml><?xml version="1.0" encoding="utf-8"?>
<p:tagLst xmlns:a="http://schemas.openxmlformats.org/drawingml/2006/main" xmlns:r="http://schemas.openxmlformats.org/officeDocument/2006/relationships" xmlns:p="http://schemas.openxmlformats.org/presentationml/2006/main">
  <p:tag name="ISLIDE.ICON" val="#154559;#168329;"/>
  <p:tag name="ISLIDE.PICTURE" val="#231682;#231682;#746246;#223335;"/>
</p:tagLst>
</file>

<file path=ppt/tags/tag3.xml><?xml version="1.0" encoding="utf-8"?>
<p:tagLst xmlns:a="http://schemas.openxmlformats.org/drawingml/2006/main" xmlns:r="http://schemas.openxmlformats.org/officeDocument/2006/relationships" xmlns:p="http://schemas.openxmlformats.org/presentationml/2006/main">
  <p:tag name="TABLE_ENDDRAG_ORIGIN_RECT" val="280*173"/>
  <p:tag name="TABLE_ENDDRAG_RECT" val="516*314*280*173"/>
</p:tagLst>
</file>

<file path=ppt/tags/tag30.xml><?xml version="1.0" encoding="utf-8"?>
<p:tagLst xmlns:a="http://schemas.openxmlformats.org/drawingml/2006/main" xmlns:r="http://schemas.openxmlformats.org/officeDocument/2006/relationships" xmlns:p="http://schemas.openxmlformats.org/presentationml/2006/main">
  <p:tag name="ISLIDE.ICON" val="#154559;#168329;"/>
  <p:tag name="ISLIDE.PICTURE" val="#231682;#231682;#746246;#223335;"/>
</p:tagLst>
</file>

<file path=ppt/tags/tag31.xml><?xml version="1.0" encoding="utf-8"?>
<p:tagLst xmlns:a="http://schemas.openxmlformats.org/drawingml/2006/main" xmlns:r="http://schemas.openxmlformats.org/officeDocument/2006/relationships" xmlns:p="http://schemas.openxmlformats.org/presentationml/2006/main">
  <p:tag name="ISLIDE.ICON" val="#154559;#168329;"/>
  <p:tag name="ISLIDE.PICTURE" val="#231682;#231682;#746246;#223335;"/>
</p:tagLst>
</file>

<file path=ppt/tags/tag32.xml><?xml version="1.0" encoding="utf-8"?>
<p:tagLst xmlns:a="http://schemas.openxmlformats.org/drawingml/2006/main" xmlns:r="http://schemas.openxmlformats.org/officeDocument/2006/relationships" xmlns:p="http://schemas.openxmlformats.org/presentationml/2006/main">
  <p:tag name="ISLIDE.ICON" val="#154559;#168329;"/>
  <p:tag name="ISLIDE.PICTURE" val="#231682;#231682;#746246;#223335;"/>
</p:tagLst>
</file>

<file path=ppt/tags/tag33.xml><?xml version="1.0" encoding="utf-8"?>
<p:tagLst xmlns:a="http://schemas.openxmlformats.org/drawingml/2006/main" xmlns:r="http://schemas.openxmlformats.org/officeDocument/2006/relationships" xmlns:p="http://schemas.openxmlformats.org/presentationml/2006/main">
  <p:tag name="ISLIDE.ICON" val="#154559;#168329;"/>
  <p:tag name="ISLIDE.PICTURE" val="#231682;#231682;#746246;#223335;"/>
</p:tagLst>
</file>

<file path=ppt/tags/tag34.xml><?xml version="1.0" encoding="utf-8"?>
<p:tagLst xmlns:a="http://schemas.openxmlformats.org/drawingml/2006/main" xmlns:r="http://schemas.openxmlformats.org/officeDocument/2006/relationships" xmlns:p="http://schemas.openxmlformats.org/presentationml/2006/main">
  <p:tag name="ISLIDE.ICON" val="#154559;#168329;"/>
  <p:tag name="ISLIDE.PICTURE" val="#231682;#231682;#746246;#223335;"/>
</p:tagLst>
</file>

<file path=ppt/tags/tag35.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7"/>
  <p:tag name="KSO_WM_UNIT_HIGHLIGHT" val="0"/>
  <p:tag name="KSO_WM_UNIT_COMPATIBLE" val="0"/>
  <p:tag name="KSO_WM_UNIT_DIAGRAM_ISNUMVISUAL" val="0"/>
  <p:tag name="KSO_WM_UNIT_DIAGRAM_ISREFERUNIT" val="0"/>
  <p:tag name="KSO_WM_DIAGRAM_GROUP_CODE" val="l1-1"/>
  <p:tag name="KSO_WM_UNIT_TYPE" val="l_h_a"/>
  <p:tag name="KSO_WM_UNIT_INDEX" val="448_1_1"/>
  <p:tag name="KSO_WM_UNIT_ID" val="diagram20168780_1*l_h_a*448_1_1"/>
  <p:tag name="KSO_WM_TEMPLATE_CATEGORY" val="diagram"/>
  <p:tag name="KSO_WM_TEMPLATE_INDEX" val="20168780"/>
  <p:tag name="KSO_WM_UNIT_LAYERLEVEL" val="1_1_1"/>
  <p:tag name="KSO_WM_TAG_VERSION" val="1.0"/>
  <p:tag name="KSO_WM_BEAUTIFY_FLAG" val="#wm#"/>
  <p:tag name="KSO_WM_UNIT_PRESET_TEXT" val="添加标题"/>
  <p:tag name="KSO_WM_UNIT_TEXT_FILL_FORE_SCHEMECOLOR_INDEX" val="14"/>
  <p:tag name="KSO_WM_UNIT_TEXT_FILL_TYPE" val="1"/>
  <p:tag name="KSO_WM_UNIT_USESOURCEFORMAT_APPLY" val="0"/>
</p:tagLst>
</file>

<file path=ppt/tags/tag4.xml><?xml version="1.0" encoding="utf-8"?>
<p:tagLst xmlns:a="http://schemas.openxmlformats.org/drawingml/2006/main" xmlns:r="http://schemas.openxmlformats.org/officeDocument/2006/relationships" xmlns:p="http://schemas.openxmlformats.org/presentationml/2006/main">
  <p:tag name="TABLE_ENDDRAG_ORIGIN_RECT" val="784*280"/>
  <p:tag name="TABLE_ENDDRAG_RECT" val="98*248*784*280"/>
</p:tagLst>
</file>

<file path=ppt/tags/tag5.xml><?xml version="1.0" encoding="utf-8"?>
<p:tagLst xmlns:a="http://schemas.openxmlformats.org/drawingml/2006/main" xmlns:r="http://schemas.openxmlformats.org/officeDocument/2006/relationships" xmlns:p="http://schemas.openxmlformats.org/presentationml/2006/main">
  <p:tag name="ISLIDE.ICON" val="#154559;#168329;"/>
  <p:tag name="ISLIDE.PICTURE" val="#231682;#231682;#746246;#223335;"/>
</p:tagLst>
</file>

<file path=ppt/tags/tag6.xml><?xml version="1.0" encoding="utf-8"?>
<p:tagLst xmlns:a="http://schemas.openxmlformats.org/drawingml/2006/main" xmlns:r="http://schemas.openxmlformats.org/officeDocument/2006/relationships" xmlns:p="http://schemas.openxmlformats.org/presentationml/2006/main">
  <p:tag name="ISLIDE.ICON" val="#154559;#168329;"/>
  <p:tag name="ISLIDE.PICTURE" val="#231682;#231682;#746246;#223335;"/>
</p:tagLst>
</file>

<file path=ppt/tags/tag7.xml><?xml version="1.0" encoding="utf-8"?>
<p:tagLst xmlns:a="http://schemas.openxmlformats.org/drawingml/2006/main" xmlns:r="http://schemas.openxmlformats.org/officeDocument/2006/relationships" xmlns:p="http://schemas.openxmlformats.org/presentationml/2006/main">
  <p:tag name="ISLIDE.ICON" val="#154559;#168329;"/>
  <p:tag name="ISLIDE.PICTURE" val="#231682;#231682;#746246;#223335;"/>
</p:tagLst>
</file>

<file path=ppt/tags/tag8.xml><?xml version="1.0" encoding="utf-8"?>
<p:tagLst xmlns:a="http://schemas.openxmlformats.org/drawingml/2006/main" xmlns:r="http://schemas.openxmlformats.org/officeDocument/2006/relationships" xmlns:p="http://schemas.openxmlformats.org/presentationml/2006/main">
  <p:tag name="ISLIDE.ICON" val="#154559;#168329;"/>
  <p:tag name="ISLIDE.PICTURE" val="#231682;#231682;#746246;#223335;"/>
</p:tagLst>
</file>

<file path=ppt/tags/tag9.xml><?xml version="1.0" encoding="utf-8"?>
<p:tagLst xmlns:a="http://schemas.openxmlformats.org/drawingml/2006/main" xmlns:r="http://schemas.openxmlformats.org/officeDocument/2006/relationships" xmlns:p="http://schemas.openxmlformats.org/presentationml/2006/main">
  <p:tag name="ISLIDE.ICON" val="#154559;#168329;"/>
  <p:tag name="ISLIDE.PICTURE" val="#231682;#231682;#746246;#223335;"/>
</p:tagLst>
</file>

<file path=ppt/theme/theme1.xml><?xml version="1.0" encoding="utf-8"?>
<a:theme xmlns:a="http://schemas.openxmlformats.org/drawingml/2006/main" name="Office 主题">
  <a:themeElements>
    <a:clrScheme name="自定义 3">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4E67C8"/>
      </a:accent6>
      <a:hlink>
        <a:srgbClr val="56C7AA"/>
      </a:hlink>
      <a:folHlink>
        <a:srgbClr val="59A8D1"/>
      </a:folHlink>
    </a:clrScheme>
    <a:fontScheme name="自定义 3">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0.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自定义 3">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4E67C8"/>
      </a:accent6>
      <a:hlink>
        <a:srgbClr val="56C7AA"/>
      </a:hlink>
      <a:folHlink>
        <a:srgbClr val="59A8D1"/>
      </a:folHlink>
    </a:clrScheme>
    <a:fontScheme name="自定义 3">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Office 主题">
  <a:themeElements>
    <a:clrScheme name="自定义 3">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4E67C8"/>
      </a:accent6>
      <a:hlink>
        <a:srgbClr val="56C7AA"/>
      </a:hlink>
      <a:folHlink>
        <a:srgbClr val="59A8D1"/>
      </a:folHlink>
    </a:clrScheme>
    <a:fontScheme name="自定义 3">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3_Office 主题">
  <a:themeElements>
    <a:clrScheme name="自定义 3">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4E67C8"/>
      </a:accent6>
      <a:hlink>
        <a:srgbClr val="56C7AA"/>
      </a:hlink>
      <a:folHlink>
        <a:srgbClr val="59A8D1"/>
      </a:folHlink>
    </a:clrScheme>
    <a:fontScheme name="自定义 3">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4_Office 主题">
  <a:themeElements>
    <a:clrScheme name="自定义 3">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4E67C8"/>
      </a:accent6>
      <a:hlink>
        <a:srgbClr val="56C7AA"/>
      </a:hlink>
      <a:folHlink>
        <a:srgbClr val="59A8D1"/>
      </a:folHlink>
    </a:clrScheme>
    <a:fontScheme name="自定义 3">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5_Office 主题">
  <a:themeElements>
    <a:clrScheme name="自定义 3">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4E67C8"/>
      </a:accent6>
      <a:hlink>
        <a:srgbClr val="56C7AA"/>
      </a:hlink>
      <a:folHlink>
        <a:srgbClr val="59A8D1"/>
      </a:folHlink>
    </a:clrScheme>
    <a:fontScheme name="自定义 3">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1_Office 主题​​">
  <a:themeElements>
    <a:clrScheme name="自定义 324">
      <a:dk1>
        <a:srgbClr val="256BB0"/>
      </a:dk1>
      <a:lt1>
        <a:sysClr val="window" lastClr="FFFFFF"/>
      </a:lt1>
      <a:dk2>
        <a:srgbClr val="5F5F5F"/>
      </a:dk2>
      <a:lt2>
        <a:srgbClr val="E7E6E6"/>
      </a:lt2>
      <a:accent1>
        <a:srgbClr val="256BB0"/>
      </a:accent1>
      <a:accent2>
        <a:srgbClr val="79AFDA"/>
      </a:accent2>
      <a:accent3>
        <a:srgbClr val="256BB0"/>
      </a:accent3>
      <a:accent4>
        <a:srgbClr val="79AFDA"/>
      </a:accent4>
      <a:accent5>
        <a:srgbClr val="256BB0"/>
      </a:accent5>
      <a:accent6>
        <a:srgbClr val="79AFDA"/>
      </a:accent6>
      <a:hlink>
        <a:srgbClr val="FFFFFF"/>
      </a:hlink>
      <a:folHlink>
        <a:srgbClr val="FFFFFF"/>
      </a:folHlink>
    </a:clrScheme>
    <a:fontScheme name="模板主题字">
      <a:majorFont>
        <a:latin typeface="Arial"/>
        <a:ea typeface="思源黑体 CN Heavy"/>
        <a:cs typeface="Helvetica"/>
      </a:majorFont>
      <a:minorFont>
        <a:latin typeface="Arial"/>
        <a:ea typeface="思源黑体 CN Light"/>
        <a:cs typeface="Calibri"/>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0070C0">
            <a:alpha val="42000"/>
          </a:srgbClr>
        </a:solidFill>
        <a:ln>
          <a:noFill/>
        </a:ln>
      </a:spPr>
      <a:bodyPr rtlCol="0" anchor="ctr"/>
      <a:lstStyle>
        <a:defPPr algn="just">
          <a:lnSpc>
            <a:spcPct val="120000"/>
          </a:lnSpc>
          <a:defRPr lang="zh-CN" altLang="zh-CN" sz="1200" b="1" dirty="0">
            <a:solidFill>
              <a:schemeClr val="bg2">
                <a:lumMod val="10000"/>
              </a:schemeClr>
            </a:solidFill>
            <a:latin typeface="微软雅黑" panose="020B0503020204020204" pitchFamily="34" charset="-122"/>
            <a:ea typeface="微软雅黑" panose="020B0503020204020204" pitchFamily="34" charset="-122"/>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6_Office 主题">
  <a:themeElements>
    <a:clrScheme name="自定义 3">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4E67C8"/>
      </a:accent6>
      <a:hlink>
        <a:srgbClr val="56C7AA"/>
      </a:hlink>
      <a:folHlink>
        <a:srgbClr val="59A8D1"/>
      </a:folHlink>
    </a:clrScheme>
    <a:fontScheme name="自定义 3">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9.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3651</TotalTime>
  <Words>11774</Words>
  <Application>Microsoft Office PowerPoint</Application>
  <PresentationFormat>宽屏</PresentationFormat>
  <Paragraphs>1255</Paragraphs>
  <Slides>82</Slides>
  <Notes>26</Notes>
  <HiddenSlides>0</HiddenSlides>
  <MMClips>0</MMClips>
  <ScaleCrop>false</ScaleCrop>
  <HeadingPairs>
    <vt:vector size="8" baseType="variant">
      <vt:variant>
        <vt:lpstr>已用的字体</vt:lpstr>
      </vt:variant>
      <vt:variant>
        <vt:i4>11</vt:i4>
      </vt:variant>
      <vt:variant>
        <vt:lpstr>主题</vt:lpstr>
      </vt:variant>
      <vt:variant>
        <vt:i4>8</vt:i4>
      </vt:variant>
      <vt:variant>
        <vt:lpstr>嵌入 OLE 服务器</vt:lpstr>
      </vt:variant>
      <vt:variant>
        <vt:i4>2</vt:i4>
      </vt:variant>
      <vt:variant>
        <vt:lpstr>幻灯片标题</vt:lpstr>
      </vt:variant>
      <vt:variant>
        <vt:i4>82</vt:i4>
      </vt:variant>
    </vt:vector>
  </HeadingPairs>
  <TitlesOfParts>
    <vt:vector size="103" baseType="lpstr">
      <vt:lpstr>Nimbus Roman No9 L</vt:lpstr>
      <vt:lpstr>方正小标宋简体</vt:lpstr>
      <vt:lpstr>黑体</vt:lpstr>
      <vt:lpstr>思源宋体 CN Medium</vt:lpstr>
      <vt:lpstr>思源宋体 CN SemiBold</vt:lpstr>
      <vt:lpstr>宋体</vt:lpstr>
      <vt:lpstr>微软雅黑</vt:lpstr>
      <vt:lpstr>Arial</vt:lpstr>
      <vt:lpstr>Calibri</vt:lpstr>
      <vt:lpstr>Times New Roman</vt:lpstr>
      <vt:lpstr>Wingdings</vt:lpstr>
      <vt:lpstr>Office 主题</vt:lpstr>
      <vt:lpstr>1_Office 主题</vt:lpstr>
      <vt:lpstr>2_Office 主题</vt:lpstr>
      <vt:lpstr>3_Office 主题</vt:lpstr>
      <vt:lpstr>4_Office 主题</vt:lpstr>
      <vt:lpstr>5_Office 主题</vt:lpstr>
      <vt:lpstr>1_Office 主题​​</vt:lpstr>
      <vt:lpstr>6_Office 主题</vt:lpstr>
      <vt:lpstr>BMP 图像</vt:lpstr>
      <vt:lpstr>Paintbrush Picture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（三）重点指标讲解  </vt:lpstr>
      <vt:lpstr>PowerPoint 演示文稿</vt:lpstr>
      <vt:lpstr>PowerPoint 演示文稿</vt:lpstr>
      <vt:lpstr>PowerPoint 演示文稿</vt:lpstr>
      <vt:lpstr>PowerPoint 演示文稿</vt:lpstr>
      <vt:lpstr>PowerPoint 演示文稿</vt:lpstr>
      <vt:lpstr>（四）填报注意事项</vt:lpstr>
      <vt:lpstr>（四）填报注意事项</vt:lpstr>
      <vt:lpstr>PowerPoint 演示文稿</vt:lpstr>
    </vt:vector>
  </TitlesOfParts>
  <Company>Microsoft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PC</dc:creator>
  <cp:lastModifiedBy>Myrra Wang</cp:lastModifiedBy>
  <cp:revision>1034</cp:revision>
  <dcterms:created xsi:type="dcterms:W3CDTF">2023-06-16T10:16:00Z</dcterms:created>
  <dcterms:modified xsi:type="dcterms:W3CDTF">2024-01-08T08:14:41Z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2052-11.8.2.11707</vt:lpwstr>
  </property>
  <property fmtid="{D5CDD505-2E9C-101B-9397-08002B2CF9AE}" pid="3" name="ICV">
    <vt:lpwstr>3D43C6C17132478F9E3B033315981197</vt:lpwstr>
  </property>
</Properties>
</file>