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0"/>
  </p:notesMasterIdLst>
  <p:sldIdLst>
    <p:sldId id="259" r:id="rId4"/>
    <p:sldId id="262" r:id="rId5"/>
    <p:sldId id="289" r:id="rId6"/>
    <p:sldId id="266" r:id="rId7"/>
    <p:sldId id="366" r:id="rId8"/>
    <p:sldId id="283" r:id="rId9"/>
    <p:sldId id="284" r:id="rId11"/>
    <p:sldId id="285" r:id="rId12"/>
    <p:sldId id="286" r:id="rId13"/>
    <p:sldId id="287" r:id="rId14"/>
    <p:sldId id="258" r:id="rId15"/>
    <p:sldId id="279" r:id="rId16"/>
    <p:sldId id="295" r:id="rId17"/>
    <p:sldId id="281" r:id="rId18"/>
    <p:sldId id="291" r:id="rId19"/>
    <p:sldId id="268" r:id="rId20"/>
    <p:sldId id="367" r:id="rId21"/>
    <p:sldId id="358" r:id="rId22"/>
    <p:sldId id="297" r:id="rId23"/>
    <p:sldId id="359" r:id="rId24"/>
    <p:sldId id="326" r:id="rId25"/>
    <p:sldId id="327" r:id="rId26"/>
    <p:sldId id="360" r:id="rId27"/>
    <p:sldId id="328" r:id="rId28"/>
    <p:sldId id="361" r:id="rId29"/>
  </p:sldIdLst>
  <p:sldSz cx="9144000" cy="6858000" type="screen4x3"/>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DBF1"/>
    <a:srgbClr val="D2E2F4"/>
    <a:srgbClr val="1D41D5"/>
    <a:srgbClr val="D4D4D4"/>
    <a:srgbClr val="DBDBDB"/>
    <a:srgbClr val="E3E3E3"/>
    <a:srgbClr val="EBEBEB"/>
    <a:srgbClr val="E0E0E0"/>
    <a:srgbClr val="CADBF2"/>
    <a:srgbClr val="FCE4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7" d="100"/>
          <a:sy n="67" d="100"/>
        </p:scale>
        <p:origin x="-1243" y="-86"/>
      </p:cViewPr>
      <p:guideLst>
        <p:guide orient="horz" pos="214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3-10-24T06:24:57"/>
    </inkml:context>
    <inkml:brush xml:id="br0">
      <inkml:brushProperty name="width" value="0.35" units="cm"/>
      <inkml:brushProperty name="height" value="0.35" units="cm"/>
      <inkml:brushProperty name="color" value="#ffffff"/>
    </inkml:brush>
  </inkml:definitions>
  <inkml:trace contextRef="#ctx0" brushRef="#br0">1 13 24575,'106'2'0,"134"20"0,205 13 0,3-33 0,-231-3 0,-190-1 0,0 0 0,35-9 0,21-2 0,8-2 0,-63 9 0,51-4 0,-52 8-682,45-9-1</inkml:trace>
</inkml:ink>
</file>

<file path=ppt/ink/ink2.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3-10-24T06:24:58"/>
    </inkml:context>
    <inkml:brush xml:id="br0">
      <inkml:brushProperty name="width" value="0.35" units="cm"/>
      <inkml:brushProperty name="height" value="0.35" units="cm"/>
      <inkml:brushProperty name="color" value="#ffffff"/>
    </inkml:brush>
  </inkml:definitions>
  <inkml:trace contextRef="#ctx0" brushRef="#br0">0 32 24575,'27'-2'0,"0"0"0,31-8 0,35-3 0,350 9 145,-250 6-1655</inkml:trace>
</inkml:ink>
</file>

<file path=ppt/ink/ink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3-10-24T06:25:00"/>
    </inkml:context>
    <inkml:brush xml:id="br0">
      <inkml:brushProperty name="width" value="0.35" units="cm"/>
      <inkml:brushProperty name="height" value="0.35" units="cm"/>
      <inkml:brushProperty name="color" value="#ffffff"/>
    </inkml:brush>
  </inkml:definitions>
  <inkml:trace contextRef="#ctx0" brushRef="#br0">0 177 24575,'0'-9'0,"0"-9"0,0-6 0,10 1 0,4-1 0,-2-1 0,4-1 0,-3-1 0</inkml:trace>
</inkml:ink>
</file>

<file path=ppt/ink/ink4.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3-10-24T06:25:02"/>
    </inkml:context>
    <inkml:brush xml:id="br0">
      <inkml:brushProperty name="width" value="0.35" units="cm"/>
      <inkml:brushProperty name="height" value="0.35" units="cm"/>
      <inkml:brushProperty name="color" value="#ffffff"/>
    </inkml:brush>
  </inkml:definitions>
  <inkml:trace contextRef="#ctx0" brushRef="#br0">23 1 24575,'0'5'0,"0"6"0,-5 12 0,-1 7 0,0 2 0,1 7 0,6-4 0,8-7 0,8-10 0,5-6 0,5-7 0,-3-8 0,5-8 0,-3-9 0,-1 1 0,-5-2 0,-5-3 0</inkml:trace>
</inkml:ink>
</file>

<file path=ppt/ink/ink5.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3-10-24T06:25:04"/>
    </inkml:context>
    <inkml:brush xml:id="br0">
      <inkml:brushProperty name="width" value="0.35" units="cm"/>
      <inkml:brushProperty name="height" value="0.35" units="cm"/>
      <inkml:brushProperty name="color" value="#ffffff"/>
    </inkml:brush>
  </inkml:definitions>
  <inkml:trace contextRef="#ctx0" brushRef="#br0">0 1 24575,'0'5'0,"0"6"0,0 7 0,0 5 0,0 9 0,0-7 0,5-7 0,2-11 0,9-13 0,7-9 0,0-8 0</inkml:trace>
</inkml:ink>
</file>

<file path=ppt/ink/ink6.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3-10-24T06:25:06"/>
    </inkml:context>
    <inkml:brush xml:id="br0">
      <inkml:brushProperty name="width" value="0.35" units="cm"/>
      <inkml:brushProperty name="height" value="0.35" units="cm"/>
      <inkml:brushProperty name="color" value="#ffffff"/>
    </inkml:brush>
  </inkml:definitions>
  <inkml:trace contextRef="#ctx0" brushRef="#br0">0 1 24575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38A12AA2-3F8A-4647-8563-407F411442C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95363" y="768350"/>
            <a:ext cx="5113337"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489B349D-0209-4EC7-A1A4-6C01737EA67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9B349D-0209-4EC7-A1A4-6C01737EA67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pic>
        <p:nvPicPr>
          <p:cNvPr id="2050" name="Picture 4"/>
          <p:cNvPicPr>
            <a:picLocks noChangeAspect="1"/>
          </p:cNvPicPr>
          <p:nvPr/>
        </p:nvPicPr>
        <p:blipFill>
          <a:blip r:embed="rId2"/>
          <a:stretch>
            <a:fillRect/>
          </a:stretch>
        </p:blipFill>
        <p:spPr>
          <a:xfrm>
            <a:off x="0" y="-11112"/>
            <a:ext cx="9163180" cy="6869112"/>
          </a:xfrm>
          <a:prstGeom prst="rect">
            <a:avLst/>
          </a:prstGeom>
          <a:noFill/>
          <a:ln w="9525">
            <a:noFill/>
          </a:ln>
        </p:spPr>
      </p:pic>
      <p:sp>
        <p:nvSpPr>
          <p:cNvPr id="2051" name="标题 2050"/>
          <p:cNvSpPr>
            <a:spLocks noGrp="1"/>
          </p:cNvSpPr>
          <p:nvPr>
            <p:ph type="ctrTitle"/>
          </p:nvPr>
        </p:nvSpPr>
        <p:spPr>
          <a:xfrm>
            <a:off x="1116029" y="1196975"/>
            <a:ext cx="6908898" cy="1082675"/>
          </a:xfrm>
          <a:prstGeom prst="rect">
            <a:avLst/>
          </a:prstGeom>
          <a:noFill/>
          <a:ln w="9525">
            <a:noFill/>
          </a:ln>
        </p:spPr>
        <p:txBody>
          <a:bodyPr anchor="ctr"/>
          <a:lstStyle>
            <a:lvl1pPr lvl="0" algn="ctr">
              <a:buClrTx/>
              <a:buSzTx/>
              <a:buFontTx/>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116029" y="2422525"/>
            <a:ext cx="6913660" cy="1752600"/>
          </a:xfrm>
          <a:prstGeom prst="rect">
            <a:avLst/>
          </a:prstGeom>
          <a:noFill/>
          <a:ln w="9525">
            <a:noFill/>
          </a:ln>
        </p:spPr>
        <p:txBody>
          <a:bodyPr anchor="t"/>
          <a:lstStyle>
            <a:lvl1pPr marL="0" lvl="0" indent="0" algn="ctr">
              <a:buClrTx/>
              <a:buSzTx/>
              <a:buFontTx/>
              <a:buNone/>
              <a:defRPr>
                <a:solidFill>
                  <a:schemeClr val="tx1"/>
                </a:solidFill>
              </a:defRPr>
            </a:lvl1pPr>
            <a:lvl2pPr marL="457200" lvl="1" indent="0" algn="ctr">
              <a:buClrTx/>
              <a:buSzTx/>
              <a:buFontTx/>
              <a:buNone/>
              <a:defRPr>
                <a:solidFill>
                  <a:schemeClr val="tx1"/>
                </a:solidFill>
              </a:defRPr>
            </a:lvl2pPr>
            <a:lvl3pPr marL="914400" lvl="2" indent="0" algn="ctr">
              <a:buClrTx/>
              <a:buSzTx/>
              <a:buFontTx/>
              <a:buNone/>
              <a:defRPr>
                <a:solidFill>
                  <a:schemeClr val="tx1"/>
                </a:solidFill>
              </a:defRPr>
            </a:lvl3pPr>
            <a:lvl4pPr marL="1371600" lvl="3" indent="0" algn="ctr">
              <a:buClrTx/>
              <a:buSzTx/>
              <a:buFontTx/>
              <a:buNone/>
              <a:defRPr>
                <a:solidFill>
                  <a:schemeClr val="tx1"/>
                </a:solidFill>
              </a:defRPr>
            </a:lvl4pPr>
            <a:lvl5pPr marL="1828800" lvl="4" indent="0" algn="ctr">
              <a:buClrTx/>
              <a:buSzTx/>
              <a:buFontTx/>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6" y="6245225"/>
            <a:ext cx="2133630" cy="476250"/>
          </a:xfrm>
          <a:prstGeom prst="rect">
            <a:avLst/>
          </a:prstGeom>
          <a:noFill/>
          <a:ln w="9525">
            <a:noFill/>
          </a:ln>
        </p:spPr>
        <p:txBody>
          <a:bodyPr anchor="t"/>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4" name="页脚占位符 2053"/>
          <p:cNvSpPr>
            <a:spLocks noGrp="1"/>
          </p:cNvSpPr>
          <p:nvPr>
            <p:ph type="ftr" sz="quarter" idx="3"/>
          </p:nvPr>
        </p:nvSpPr>
        <p:spPr>
          <a:xfrm>
            <a:off x="3124244" y="6245225"/>
            <a:ext cx="2895641" cy="476250"/>
          </a:xfrm>
          <a:prstGeom prst="rect">
            <a:avLst/>
          </a:prstGeom>
          <a:noFill/>
          <a:ln w="9525">
            <a:noFill/>
          </a:ln>
        </p:spPr>
        <p:txBody>
          <a:bodyPr anchor="t"/>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5" name="灯片编号占位符 2054"/>
          <p:cNvSpPr>
            <a:spLocks noGrp="1"/>
          </p:cNvSpPr>
          <p:nvPr>
            <p:ph type="sldNum" sz="quarter" idx="4"/>
          </p:nvPr>
        </p:nvSpPr>
        <p:spPr>
          <a:xfrm>
            <a:off x="6553293" y="6245225"/>
            <a:ext cx="2133630" cy="476250"/>
          </a:xfrm>
          <a:prstGeom prst="rect">
            <a:avLst/>
          </a:prstGeom>
          <a:noFill/>
          <a:ln w="9525">
            <a:noFill/>
          </a:ln>
        </p:spPr>
        <p:txBody>
          <a:bodyPr anchor="t"/>
          <a:lstStyle>
            <a:lvl1pPr algn="r">
              <a:defRPr sz="1400"/>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94" y="190500"/>
            <a:ext cx="2057429"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6" y="190500"/>
            <a:ext cx="6053016"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2"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3"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4"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5"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timing>
    <p:tnLst>
      <p:par>
        <p:cTn id="1" dur="indefinite" restart="never" nodeType="tmRoot"/>
      </p:par>
    </p:tnLst>
  </p:timing>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0" name="Freeform 18"/>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1" name="Freeform 22"/>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2" name="Freeform 26"/>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3" name="Freeform 10"/>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Date Placeholder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Footer Placeholder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Slide Number Placeholder 6"/>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fld>
            <a:endParaRPr lang="zh-CN" altLang="en-US">
              <a:latin typeface="Arial" panose="020B0604020202020204" pitchFamily="34" charset="0"/>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26"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27"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8"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9" name="Freeform 28"/>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1"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2"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3"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4"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Footer Placeholder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Slide Number Placeholder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fld>
            <a:endParaRPr lang="zh-CN" altLang="en-US">
              <a:latin typeface="Arial" panose="020B0604020202020204" pitchFamily="34" charset="0"/>
            </a:endParaRP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7"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8"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9"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0" name="Freeform 19"/>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97" y="1709738"/>
            <a:ext cx="7886812"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97" y="4589463"/>
            <a:ext cx="7886812"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6" y="1174750"/>
            <a:ext cx="4032561"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362" y="1174750"/>
            <a:ext cx="4032561"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50" y="365125"/>
            <a:ext cx="788681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94" y="1778438"/>
            <a:ext cx="3655233"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94" y="2665379"/>
            <a:ext cx="3655233"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70" y="1778438"/>
            <a:ext cx="367323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70" y="2665379"/>
            <a:ext cx="367323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50" y="457200"/>
            <a:ext cx="2949220"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446" y="987425"/>
            <a:ext cx="4629216"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50" y="2057400"/>
            <a:ext cx="2949220"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50" y="457200"/>
            <a:ext cx="3124056"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446" y="457201"/>
            <a:ext cx="4629216"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50" y="2057400"/>
            <a:ext cx="3124056"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pic>
        <p:nvPicPr>
          <p:cNvPr id="1026" name="Picture 5"/>
          <p:cNvPicPr>
            <a:picLocks noChangeAspect="1"/>
          </p:cNvPicPr>
          <p:nvPr/>
        </p:nvPicPr>
        <p:blipFill>
          <a:blip r:embed="rId13"/>
          <a:stretch>
            <a:fillRect/>
          </a:stretch>
        </p:blipFill>
        <p:spPr>
          <a:xfrm>
            <a:off x="0" y="0"/>
            <a:ext cx="9144129" cy="6858000"/>
          </a:xfrm>
          <a:prstGeom prst="rect">
            <a:avLst/>
          </a:prstGeom>
          <a:noFill/>
          <a:ln w="9525">
            <a:noFill/>
          </a:ln>
        </p:spPr>
      </p:pic>
      <p:sp>
        <p:nvSpPr>
          <p:cNvPr id="1027" name="标题 1026"/>
          <p:cNvSpPr>
            <a:spLocks noGrp="1"/>
          </p:cNvSpPr>
          <p:nvPr>
            <p:ph type="title"/>
          </p:nvPr>
        </p:nvSpPr>
        <p:spPr>
          <a:xfrm>
            <a:off x="457206" y="190500"/>
            <a:ext cx="8229716" cy="582613"/>
          </a:xfrm>
          <a:prstGeom prst="rect">
            <a:avLst/>
          </a:prstGeom>
          <a:noFill/>
          <a:ln w="9525">
            <a:noFill/>
          </a:ln>
        </p:spPr>
        <p:txBody>
          <a:bodyPr anchor="ctr"/>
          <a:lstStyle/>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6" y="1174750"/>
            <a:ext cx="8229716" cy="49530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6" y="6245225"/>
            <a:ext cx="213363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30" name="页脚占位符 1029"/>
          <p:cNvSpPr>
            <a:spLocks noGrp="1"/>
          </p:cNvSpPr>
          <p:nvPr>
            <p:ph type="ftr" sz="quarter" idx="3"/>
          </p:nvPr>
        </p:nvSpPr>
        <p:spPr>
          <a:xfrm>
            <a:off x="3124244" y="6245225"/>
            <a:ext cx="2895641" cy="476250"/>
          </a:xfrm>
          <a:prstGeom prst="rect">
            <a:avLst/>
          </a:prstGeom>
          <a:noFill/>
          <a:ln w="9525">
            <a:noFill/>
          </a:ln>
        </p:spPr>
        <p:txBody>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31" name="灯片编号占位符 1030"/>
          <p:cNvSpPr>
            <a:spLocks noGrp="1"/>
          </p:cNvSpPr>
          <p:nvPr>
            <p:ph type="sldNum" sz="quarter" idx="4"/>
          </p:nvPr>
        </p:nvSpPr>
        <p:spPr>
          <a:xfrm>
            <a:off x="6553293" y="6245225"/>
            <a:ext cx="2133630" cy="476250"/>
          </a:xfrm>
          <a:prstGeom prst="rect">
            <a:avLst/>
          </a:prstGeom>
          <a:noFill/>
          <a:ln w="9525">
            <a:noFill/>
          </a:ln>
        </p:spPr>
        <p:txBody>
          <a:bodyPr/>
          <a:lstStyle>
            <a:lvl1pPr algn="r">
              <a:defRPr sz="1400"/>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2050" name="Picture 2" descr="2"/>
          <p:cNvPicPr>
            <a:picLocks noChangeAspect="1"/>
          </p:cNvPicPr>
          <p:nvPr userDrawn="1"/>
        </p:nvPicPr>
        <p:blipFill>
          <a:blip r:embed="rId14"/>
          <a:stretch>
            <a:fillRect/>
          </a:stretch>
        </p:blipFill>
        <p:spPr>
          <a:xfrm>
            <a:off x="0" y="0"/>
            <a:ext cx="9144129"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776972C-9865-44E9-A297-64C11E13FDBE}"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pPr lvl="0" eaLnBrk="1" hangingPunct="1">
              <a:buNone/>
            </a:pPr>
            <a:fld id="{9A0DB2DC-4C9A-4742-B13C-FB6460FD3503}" type="slidenum">
              <a:rPr lang="zh-CN" altLang="en-US" smtClean="0">
                <a:latin typeface="Times New Roman" panose="02020603050405020304" pitchFamily="18" charset="0"/>
              </a:rPr>
            </a:fld>
            <a:endParaRPr lang="zh-CN" altLang="en-US" dirty="0">
              <a:latin typeface="Times New Roman" panose="02020603050405020304" pitchFamily="18" charset="0"/>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customXml" Target="../ink/ink4.xml"/><Relationship Id="rId7" Type="http://schemas.openxmlformats.org/officeDocument/2006/relationships/image" Target="../media/image8.png"/><Relationship Id="rId6" Type="http://schemas.openxmlformats.org/officeDocument/2006/relationships/customXml" Target="../ink/ink3.xml"/><Relationship Id="rId5" Type="http://schemas.openxmlformats.org/officeDocument/2006/relationships/image" Target="../media/image7.png"/><Relationship Id="rId4" Type="http://schemas.openxmlformats.org/officeDocument/2006/relationships/customXml" Target="../ink/ink2.xml"/><Relationship Id="rId3" Type="http://schemas.openxmlformats.org/officeDocument/2006/relationships/image" Target="../media/image6.png"/><Relationship Id="rId2" Type="http://schemas.openxmlformats.org/officeDocument/2006/relationships/customXml" Target="../ink/ink1.xml"/><Relationship Id="rId14" Type="http://schemas.openxmlformats.org/officeDocument/2006/relationships/slideLayout" Target="../slideLayouts/slideLayout14.xml"/><Relationship Id="rId13" Type="http://schemas.openxmlformats.org/officeDocument/2006/relationships/image" Target="../media/image11.png"/><Relationship Id="rId12" Type="http://schemas.openxmlformats.org/officeDocument/2006/relationships/customXml" Target="../ink/ink6.xml"/><Relationship Id="rId11" Type="http://schemas.openxmlformats.org/officeDocument/2006/relationships/image" Target="../media/image10.png"/><Relationship Id="rId10" Type="http://schemas.openxmlformats.org/officeDocument/2006/relationships/customXml" Target="../ink/ink5.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991519" y="1056798"/>
            <a:ext cx="5385571" cy="1137763"/>
          </a:xfrm>
        </p:spPr>
        <p:txBody>
          <a:bodyPr vert="horz" wrap="square" lIns="63320" tIns="31660" rIns="63320" bIns="31660" anchor="ctr"/>
          <a:lstStyle/>
          <a:p>
            <a:pPr algn="ctr" defTabSz="914400" eaLnBrk="1" hangingPunct="1">
              <a:buClrTx/>
              <a:buSzTx/>
              <a:buFontTx/>
              <a:defRPr/>
            </a:pPr>
            <a:r>
              <a:rPr lang="zh-CN" altLang="en-US" sz="3200" b="1" kern="1200" dirty="0">
                <a:solidFill>
                  <a:srgbClr val="FFFF00"/>
                </a:solidFill>
                <a:latin typeface="华文楷体" panose="02010600040101010101" pitchFamily="2" charset="-122"/>
                <a:ea typeface="华文楷体" panose="02010600040101010101" pitchFamily="2" charset="-122"/>
                <a:cs typeface="+mn-cs"/>
              </a:rPr>
              <a:t>202</a:t>
            </a:r>
            <a:r>
              <a:rPr lang="en-US" altLang="zh-CN" sz="3200" b="1" kern="1200" dirty="0">
                <a:solidFill>
                  <a:srgbClr val="FFFF00"/>
                </a:solidFill>
                <a:latin typeface="华文楷体" panose="02010600040101010101" pitchFamily="2" charset="-122"/>
                <a:ea typeface="华文楷体" panose="02010600040101010101" pitchFamily="2" charset="-122"/>
                <a:cs typeface="+mn-cs"/>
              </a:rPr>
              <a:t>3</a:t>
            </a:r>
            <a:r>
              <a:rPr lang="zh-CN" altLang="en-US" sz="3200" b="1" kern="1200" dirty="0">
                <a:solidFill>
                  <a:srgbClr val="FFFF00"/>
                </a:solidFill>
                <a:latin typeface="华文楷体" panose="02010600040101010101" pitchFamily="2" charset="-122"/>
                <a:ea typeface="华文楷体" panose="02010600040101010101" pitchFamily="2" charset="-122"/>
                <a:cs typeface="+mn-cs"/>
              </a:rPr>
              <a:t>年年报和202</a:t>
            </a:r>
            <a:r>
              <a:rPr lang="en-US" altLang="zh-CN" sz="3200" b="1" kern="1200" dirty="0">
                <a:solidFill>
                  <a:srgbClr val="FFFF00"/>
                </a:solidFill>
                <a:latin typeface="华文楷体" panose="02010600040101010101" pitchFamily="2" charset="-122"/>
                <a:ea typeface="华文楷体" panose="02010600040101010101" pitchFamily="2" charset="-122"/>
                <a:cs typeface="+mn-cs"/>
              </a:rPr>
              <a:t>4</a:t>
            </a:r>
            <a:r>
              <a:rPr lang="zh-CN" altLang="en-US" sz="3200" b="1" kern="1200" dirty="0">
                <a:solidFill>
                  <a:srgbClr val="FFFF00"/>
                </a:solidFill>
                <a:latin typeface="华文楷体" panose="02010600040101010101" pitchFamily="2" charset="-122"/>
                <a:ea typeface="华文楷体" panose="02010600040101010101" pitchFamily="2" charset="-122"/>
                <a:cs typeface="+mn-cs"/>
              </a:rPr>
              <a:t>年定期</a:t>
            </a:r>
            <a:br>
              <a:rPr lang="zh-CN" altLang="en-US" sz="3200" b="1" kern="1200" dirty="0">
                <a:solidFill>
                  <a:srgbClr val="FFFF00"/>
                </a:solidFill>
                <a:latin typeface="华文楷体" panose="02010600040101010101" pitchFamily="2" charset="-122"/>
                <a:ea typeface="华文楷体" panose="02010600040101010101" pitchFamily="2" charset="-122"/>
                <a:cs typeface="+mn-cs"/>
              </a:rPr>
            </a:br>
            <a:r>
              <a:rPr lang="zh-CN" altLang="en-US" sz="3200" b="1" kern="1200" dirty="0">
                <a:solidFill>
                  <a:srgbClr val="FFFF00"/>
                </a:solidFill>
                <a:latin typeface="华文楷体" panose="02010600040101010101" pitchFamily="2" charset="-122"/>
                <a:ea typeface="华文楷体" panose="02010600040101010101" pitchFamily="2" charset="-122"/>
                <a:cs typeface="+mn-cs"/>
              </a:rPr>
              <a:t>统计报表制度培训</a:t>
            </a:r>
            <a:endParaRPr lang="zh-CN" altLang="en-US" sz="3200" b="1" kern="1200" dirty="0">
              <a:solidFill>
                <a:srgbClr val="FFFF00"/>
              </a:solidFill>
              <a:latin typeface="华文楷体" panose="02010600040101010101" pitchFamily="2" charset="-122"/>
              <a:ea typeface="华文楷体" panose="02010600040101010101" pitchFamily="2" charset="-122"/>
              <a:cs typeface="+mn-cs"/>
            </a:endParaRPr>
          </a:p>
        </p:txBody>
      </p:sp>
      <p:sp>
        <p:nvSpPr>
          <p:cNvPr id="4099" name="矩形 3"/>
          <p:cNvSpPr/>
          <p:nvPr/>
        </p:nvSpPr>
        <p:spPr>
          <a:xfrm>
            <a:off x="1499870" y="2726690"/>
            <a:ext cx="6367780" cy="768350"/>
          </a:xfrm>
          <a:prstGeom prst="rect">
            <a:avLst/>
          </a:prstGeom>
          <a:noFill/>
          <a:ln w="9525">
            <a:noFill/>
          </a:ln>
        </p:spPr>
        <p:txBody>
          <a:bodyPr wrap="square">
            <a:spAutoFit/>
          </a:bodyPr>
          <a:lstStyle/>
          <a:p>
            <a:pPr algn="ctr" eaLnBrk="0" hangingPunct="0"/>
            <a:r>
              <a:rPr lang="zh-CN" altLang="en-US" sz="4400" dirty="0">
                <a:solidFill>
                  <a:schemeClr val="tx1"/>
                </a:solidFill>
                <a:latin typeface="华文新魏" panose="02010800040101010101" pitchFamily="2" charset="-122"/>
                <a:ea typeface="华文新魏" panose="02010800040101010101" pitchFamily="2" charset="-122"/>
              </a:rPr>
              <a:t>能源生产与单位产品能耗</a:t>
            </a:r>
            <a:endParaRPr lang="zh-CN" altLang="en-US" sz="4400" dirty="0">
              <a:solidFill>
                <a:schemeClr val="tx1"/>
              </a:solidFill>
              <a:latin typeface="华文新魏" panose="02010800040101010101" pitchFamily="2" charset="-122"/>
              <a:ea typeface="华文新魏" panose="02010800040101010101" pitchFamily="2" charset="-122"/>
            </a:endParaRPr>
          </a:p>
        </p:txBody>
      </p:sp>
      <p:sp>
        <p:nvSpPr>
          <p:cNvPr id="3" name="灯片编号占位符 2"/>
          <p:cNvSpPr>
            <a:spLocks noGrp="1"/>
          </p:cNvSpPr>
          <p:nvPr>
            <p:ph type="sldNum" sz="quarter" idx="12"/>
          </p:nvPr>
        </p:nvSpPr>
        <p:spPr/>
        <p:txBody>
          <a:body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205-6</a:t>
            </a:r>
            <a:r>
              <a:rPr lang="zh-CN" altLang="en-US" dirty="0" smtClean="0"/>
              <a:t>表指标解释</a:t>
            </a:r>
            <a:endParaRPr lang="zh-CN" altLang="en-US" dirty="0"/>
          </a:p>
        </p:txBody>
      </p:sp>
      <p:sp>
        <p:nvSpPr>
          <p:cNvPr id="5" name="矩形 4"/>
          <p:cNvSpPr/>
          <p:nvPr/>
        </p:nvSpPr>
        <p:spPr>
          <a:xfrm>
            <a:off x="3168209" y="2355224"/>
            <a:ext cx="5345202" cy="3136723"/>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fontAlgn="auto">
              <a:lnSpc>
                <a:spcPts val="2500"/>
              </a:lnSpc>
              <a:spcBef>
                <a:spcPts val="800"/>
              </a:spcBef>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本指标包括企业自用量和其他两部分。</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a:p>
            <a:pPr marL="171450" indent="-171450" algn="just" fontAlgn="auto">
              <a:lnSpc>
                <a:spcPts val="2500"/>
              </a:lnSpc>
              <a:spcBef>
                <a:spcPts val="1800"/>
              </a:spcBef>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企业自用量又称企业自产自用量，指企业在报告期内生产的、已作本企业产量统计的、又为本企业使用的产品的数量。</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a:p>
            <a:pPr marL="171450" indent="-171450" algn="just" fontAlgn="auto">
              <a:lnSpc>
                <a:spcPts val="2500"/>
              </a:lnSpc>
              <a:spcBef>
                <a:spcPts val="1800"/>
              </a:spcBef>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其他是指企业在报告期内将产品用于展览、捐赠、借出以及报废等方面的产品数量和盘盈盘亏的数量。</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6" name="标注: 弯曲线形(无边框) 13"/>
          <p:cNvSpPr/>
          <p:nvPr/>
        </p:nvSpPr>
        <p:spPr>
          <a:xfrm>
            <a:off x="3320136" y="2619886"/>
            <a:ext cx="1186424" cy="921119"/>
          </a:xfrm>
          <a:prstGeom prst="callout2">
            <a:avLst>
              <a:gd name="adj1" fmla="val 6405"/>
              <a:gd name="adj2" fmla="val -14718"/>
              <a:gd name="adj3" fmla="val 6406"/>
              <a:gd name="adj4" fmla="val -32143"/>
              <a:gd name="adj5" fmla="val 379983"/>
              <a:gd name="adj6" fmla="val -8627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468613" y="2511974"/>
            <a:ext cx="1781549" cy="647831"/>
            <a:chOff x="1825930" y="4131970"/>
            <a:chExt cx="1958047" cy="921848"/>
          </a:xfrm>
        </p:grpSpPr>
        <p:grpSp>
          <p:nvGrpSpPr>
            <p:cNvPr id="8" name="组合 7"/>
            <p:cNvGrpSpPr/>
            <p:nvPr/>
          </p:nvGrpSpPr>
          <p:grpSpPr>
            <a:xfrm>
              <a:off x="1825930" y="4131970"/>
              <a:ext cx="1958047" cy="921848"/>
              <a:chOff x="685800" y="3118321"/>
              <a:chExt cx="1447800" cy="617963"/>
            </a:xfrm>
          </p:grpSpPr>
          <p:sp>
            <p:nvSpPr>
              <p:cNvPr id="1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9" name="TextBox 109"/>
            <p:cNvSpPr txBox="1"/>
            <p:nvPr/>
          </p:nvSpPr>
          <p:spPr>
            <a:xfrm>
              <a:off x="1899334" y="4365293"/>
              <a:ext cx="1811219" cy="676788"/>
            </a:xfrm>
            <a:prstGeom prst="rect">
              <a:avLst/>
            </a:prstGeom>
            <a:noFill/>
          </p:spPr>
          <p:txBody>
            <a:bodyPr wrap="square" rtlCol="0">
              <a:spAutoFit/>
            </a:bodyPr>
            <a:lstStyle/>
            <a:p>
              <a:pPr algn="ctr">
                <a:lnSpc>
                  <a:spcPts val="3000"/>
                </a:lnSpc>
              </a:pPr>
              <a:r>
                <a:rPr lang="zh-CN" altLang="en-US" sz="1500" b="1" dirty="0">
                  <a:solidFill>
                    <a:srgbClr val="0070C0"/>
                  </a:solidFill>
                  <a:latin typeface="微软雅黑" panose="020B0503020204020204" charset="-122"/>
                  <a:ea typeface="微软雅黑" panose="020B0503020204020204" charset="-122"/>
                </a:rPr>
                <a:t>产成品库存量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2" name="组合 11"/>
          <p:cNvGrpSpPr/>
          <p:nvPr/>
        </p:nvGrpSpPr>
        <p:grpSpPr>
          <a:xfrm>
            <a:off x="468613" y="3321853"/>
            <a:ext cx="1781536" cy="647831"/>
            <a:chOff x="1825930" y="4131970"/>
            <a:chExt cx="1958047" cy="921848"/>
          </a:xfrm>
        </p:grpSpPr>
        <p:grpSp>
          <p:nvGrpSpPr>
            <p:cNvPr id="13" name="组合 12"/>
            <p:cNvGrpSpPr/>
            <p:nvPr/>
          </p:nvGrpSpPr>
          <p:grpSpPr>
            <a:xfrm>
              <a:off x="1825930" y="4131970"/>
              <a:ext cx="1958047" cy="921848"/>
              <a:chOff x="685800" y="3118321"/>
              <a:chExt cx="1447800" cy="617963"/>
            </a:xfrm>
          </p:grpSpPr>
          <p:sp>
            <p:nvSpPr>
              <p:cNvPr id="1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4" name="TextBox 109"/>
            <p:cNvSpPr txBox="1"/>
            <p:nvPr/>
          </p:nvSpPr>
          <p:spPr>
            <a:xfrm>
              <a:off x="1854650" y="4322603"/>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生产量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7" name="组合 16"/>
          <p:cNvGrpSpPr/>
          <p:nvPr/>
        </p:nvGrpSpPr>
        <p:grpSpPr>
          <a:xfrm>
            <a:off x="468613" y="4131732"/>
            <a:ext cx="1781536" cy="647831"/>
            <a:chOff x="1825930" y="4131970"/>
            <a:chExt cx="1958047" cy="921848"/>
          </a:xfrm>
        </p:grpSpPr>
        <p:grpSp>
          <p:nvGrpSpPr>
            <p:cNvPr id="18" name="组合 17"/>
            <p:cNvGrpSpPr/>
            <p:nvPr/>
          </p:nvGrpSpPr>
          <p:grpSpPr>
            <a:xfrm>
              <a:off x="1825930" y="4131970"/>
              <a:ext cx="1958047" cy="921848"/>
              <a:chOff x="685800" y="3118321"/>
              <a:chExt cx="1447800" cy="617963"/>
            </a:xfrm>
          </p:grpSpPr>
          <p:sp>
            <p:nvSpPr>
              <p:cNvPr id="2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销售量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2" name="组合 21"/>
          <p:cNvGrpSpPr/>
          <p:nvPr/>
        </p:nvGrpSpPr>
        <p:grpSpPr>
          <a:xfrm>
            <a:off x="468613" y="4995531"/>
            <a:ext cx="1781536" cy="647831"/>
            <a:chOff x="1825930" y="4131970"/>
            <a:chExt cx="1958047" cy="921848"/>
          </a:xfrm>
        </p:grpSpPr>
        <p:grpSp>
          <p:nvGrpSpPr>
            <p:cNvPr id="23" name="组合 22"/>
            <p:cNvGrpSpPr/>
            <p:nvPr/>
          </p:nvGrpSpPr>
          <p:grpSpPr>
            <a:xfrm>
              <a:off x="1825930" y="4131970"/>
              <a:ext cx="1958047" cy="921848"/>
              <a:chOff x="685800" y="3118321"/>
              <a:chExt cx="1447800" cy="617963"/>
            </a:xfrm>
          </p:grpSpPr>
          <p:sp>
            <p:nvSpPr>
              <p:cNvPr id="2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4"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销往省外量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7" name="组合 26"/>
          <p:cNvGrpSpPr/>
          <p:nvPr/>
        </p:nvGrpSpPr>
        <p:grpSpPr>
          <a:xfrm>
            <a:off x="468611" y="5805410"/>
            <a:ext cx="1781536" cy="647831"/>
            <a:chOff x="1825930" y="4131970"/>
            <a:chExt cx="1958047" cy="921848"/>
          </a:xfrm>
        </p:grpSpPr>
        <p:grpSp>
          <p:nvGrpSpPr>
            <p:cNvPr id="28" name="组合 27"/>
            <p:cNvGrpSpPr/>
            <p:nvPr/>
          </p:nvGrpSpPr>
          <p:grpSpPr>
            <a:xfrm>
              <a:off x="1825930" y="4131970"/>
              <a:ext cx="1958047" cy="921848"/>
              <a:chOff x="685800" y="3118321"/>
              <a:chExt cx="1447800" cy="617963"/>
            </a:xfrm>
          </p:grpSpPr>
          <p:sp>
            <p:nvSpPr>
              <p:cNvPr id="3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3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企业自用及其他</a:t>
              </a:r>
              <a:endParaRPr lang="zh-CN" altLang="en-US" sz="1500" b="1" dirty="0">
                <a:solidFill>
                  <a:srgbClr val="0070C0"/>
                </a:solidFill>
                <a:latin typeface="微软雅黑" panose="020B0503020204020204" charset="-122"/>
                <a:ea typeface="微软雅黑" panose="020B0503020204020204" charset="-122"/>
              </a:endParaRPr>
            </a:p>
          </p:txBody>
        </p:sp>
      </p:grpSp>
      <p:sp>
        <p:nvSpPr>
          <p:cNvPr id="2" name="灯片编号占位符 1"/>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1855" y="2675255"/>
            <a:ext cx="7408545" cy="3648075"/>
          </a:xfrm>
        </p:spPr>
        <p:txBody>
          <a:bodyPr>
            <a:normAutofit lnSpcReduction="10000"/>
          </a:bodyPr>
          <a:lstStyle/>
          <a:p>
            <a:r>
              <a:rPr lang="zh-CN" altLang="en-US" dirty="0"/>
              <a:t>发电量</a:t>
            </a:r>
            <a:r>
              <a:rPr lang="zh-CN" altLang="en-US" dirty="0" smtClean="0"/>
              <a:t>： </a:t>
            </a:r>
            <a:endParaRPr lang="en-US" altLang="zh-CN" dirty="0" smtClean="0"/>
          </a:p>
          <a:p>
            <a:pPr lvl="1"/>
            <a:r>
              <a:rPr lang="zh-CN" altLang="en-US" sz="1800" dirty="0">
                <a:solidFill>
                  <a:schemeClr val="accent2">
                    <a:lumMod val="50000"/>
                  </a:schemeClr>
                </a:solidFill>
                <a:sym typeface="+mn-ea"/>
              </a:rPr>
              <a:t>指电厂（发电机组）在报告期内生产的电能量。包括全部电力工业企业、自备电厂的产量</a:t>
            </a:r>
            <a:r>
              <a:rPr lang="zh-CN" altLang="en-US" sz="1800" dirty="0" smtClean="0">
                <a:solidFill>
                  <a:schemeClr val="accent2">
                    <a:lumMod val="50000"/>
                  </a:schemeClr>
                </a:solidFill>
                <a:sym typeface="+mn-ea"/>
              </a:rPr>
              <a:t>。</a:t>
            </a:r>
            <a:endParaRPr lang="en-US" altLang="zh-CN" sz="1800" dirty="0" smtClean="0">
              <a:solidFill>
                <a:schemeClr val="accent2">
                  <a:lumMod val="50000"/>
                </a:schemeClr>
              </a:solidFill>
              <a:sym typeface="+mn-ea"/>
            </a:endParaRPr>
          </a:p>
          <a:p>
            <a:pPr lvl="1"/>
            <a:r>
              <a:rPr lang="zh-CN" altLang="en-US" sz="1800" b="1" dirty="0" smtClean="0">
                <a:solidFill>
                  <a:schemeClr val="accent2">
                    <a:lumMod val="50000"/>
                  </a:schemeClr>
                </a:solidFill>
                <a:sym typeface="+mn-ea"/>
              </a:rPr>
              <a:t>新装</a:t>
            </a:r>
            <a:r>
              <a:rPr lang="zh-CN" altLang="en-US" sz="1800" b="1" dirty="0">
                <a:solidFill>
                  <a:schemeClr val="accent2">
                    <a:lumMod val="50000"/>
                  </a:schemeClr>
                </a:solidFill>
                <a:sym typeface="+mn-ea"/>
              </a:rPr>
              <a:t>发电设备在未正式投入生产以前所发的电量，以及发电设备大修或改进后试运转期间所发的电量，凡被本厂或用户利用的，均应计入发电量中，未被利用的，则不应计入</a:t>
            </a:r>
            <a:r>
              <a:rPr lang="zh-CN" altLang="en-US" sz="1800" b="1" dirty="0" smtClean="0">
                <a:solidFill>
                  <a:schemeClr val="accent2">
                    <a:lumMod val="50000"/>
                  </a:schemeClr>
                </a:solidFill>
                <a:sym typeface="+mn-ea"/>
              </a:rPr>
              <a:t>。</a:t>
            </a:r>
            <a:endParaRPr lang="en-US" altLang="zh-CN" sz="1800" dirty="0" smtClean="0">
              <a:solidFill>
                <a:schemeClr val="accent2">
                  <a:lumMod val="50000"/>
                </a:schemeClr>
              </a:solidFill>
              <a:sym typeface="+mn-ea"/>
            </a:endParaRPr>
          </a:p>
          <a:p>
            <a:pPr lvl="1"/>
            <a:r>
              <a:rPr lang="zh-CN" altLang="en-US" sz="1800" dirty="0" smtClean="0">
                <a:solidFill>
                  <a:schemeClr val="accent2">
                    <a:lumMod val="50000"/>
                  </a:schemeClr>
                </a:solidFill>
                <a:sym typeface="+mn-ea"/>
              </a:rPr>
              <a:t>发电量</a:t>
            </a:r>
            <a:r>
              <a:rPr lang="zh-CN" altLang="en-US" sz="1800" dirty="0">
                <a:solidFill>
                  <a:schemeClr val="accent2">
                    <a:lumMod val="50000"/>
                  </a:schemeClr>
                </a:solidFill>
                <a:sym typeface="+mn-ea"/>
              </a:rPr>
              <a:t>中不包括电动的交直流变换、励磁机和周波变换的电量。</a:t>
            </a:r>
            <a:endParaRPr lang="zh-CN" altLang="en-US" sz="1800" dirty="0">
              <a:solidFill>
                <a:schemeClr val="accent2">
                  <a:lumMod val="50000"/>
                </a:schemeClr>
              </a:solidFill>
              <a:sym typeface="+mn-ea"/>
            </a:endParaRPr>
          </a:p>
          <a:p>
            <a:pPr lvl="1"/>
            <a:endParaRPr lang="zh-CN" altLang="en-US" sz="1800" dirty="0">
              <a:solidFill>
                <a:schemeClr val="accent2">
                  <a:lumMod val="50000"/>
                </a:schemeClr>
              </a:solidFill>
              <a:latin typeface="微软雅黑" panose="020B0503020204020204" charset="-122"/>
              <a:ea typeface="微软雅黑" panose="020B0503020204020204" charset="-122"/>
            </a:endParaRPr>
          </a:p>
          <a:p>
            <a:pPr lvl="0"/>
            <a:r>
              <a:rPr lang="zh-CN" altLang="en-US" sz="2400" dirty="0">
                <a:sym typeface="+mn-ea"/>
              </a:rPr>
              <a:t>火力发电：</a:t>
            </a:r>
            <a:endParaRPr lang="zh-CN" altLang="en-US" sz="2400" dirty="0">
              <a:solidFill>
                <a:schemeClr val="accent2">
                  <a:lumMod val="50000"/>
                </a:schemeClr>
              </a:solidFill>
              <a:sym typeface="+mn-ea"/>
            </a:endParaRPr>
          </a:p>
          <a:p>
            <a:pPr lvl="1" algn="l">
              <a:buSzTx/>
            </a:pPr>
            <a:r>
              <a:rPr lang="zh-CN" altLang="en-US" sz="1800" dirty="0">
                <a:solidFill>
                  <a:schemeClr val="accent2">
                    <a:lumMod val="50000"/>
                  </a:schemeClr>
                </a:solidFill>
                <a:sym typeface="+mn-ea"/>
              </a:rPr>
              <a:t>指利用煤炭、燃油、燃气、生物质等燃料燃烧时产生的热能，通过火电动力装置转换成电能的发电方式，包括燃煤发电，燃气发电，燃油发电，余热、余压、余气发电，生物质发电等。</a:t>
            </a:r>
            <a:endParaRPr lang="zh-CN" altLang="en-US" sz="1800" dirty="0"/>
          </a:p>
        </p:txBody>
      </p:sp>
      <p:sp>
        <p:nvSpPr>
          <p:cNvPr id="2" name="标题 1"/>
          <p:cNvSpPr>
            <a:spLocks noGrp="1"/>
          </p:cNvSpPr>
          <p:nvPr>
            <p:ph type="title"/>
          </p:nvPr>
        </p:nvSpPr>
        <p:spPr/>
        <p:txBody>
          <a:bodyPr/>
          <a:lstStyle/>
          <a:p>
            <a:r>
              <a:rPr lang="en-US" altLang="zh-CN" dirty="0" smtClean="0"/>
              <a:t>205-6</a:t>
            </a:r>
            <a:r>
              <a:rPr lang="zh-CN" altLang="en-US" dirty="0"/>
              <a:t>表能源品种</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73045"/>
            <a:ext cx="7408333" cy="3953118"/>
          </a:xfrm>
        </p:spPr>
        <p:txBody>
          <a:bodyPr>
            <a:normAutofit/>
          </a:bodyPr>
          <a:lstStyle/>
          <a:p>
            <a:r>
              <a:rPr lang="zh-CN" altLang="en-US" dirty="0"/>
              <a:t>热力：</a:t>
            </a:r>
            <a:endParaRPr lang="zh-CN" altLang="en-US" dirty="0"/>
          </a:p>
          <a:p>
            <a:pPr lvl="1"/>
            <a:r>
              <a:rPr lang="zh-CN" altLang="en-US" dirty="0"/>
              <a:t>指企业在报告期内产出的热能。凡被本企业或用户利用的热能，均应计入热力产量中。包括可提供热源的热水、蒸汽和其他生产过程中释放的热能等。</a:t>
            </a:r>
            <a:endParaRPr lang="en-US" altLang="zh-CN" dirty="0" smtClean="0">
              <a:solidFill>
                <a:srgbClr val="FF0000"/>
              </a:solidFill>
            </a:endParaRPr>
          </a:p>
          <a:p>
            <a:pPr lvl="2"/>
            <a:r>
              <a:rPr lang="zh-CN" altLang="en-US" dirty="0">
                <a:sym typeface="+mn-ea"/>
              </a:rPr>
              <a:t>化石燃料</a:t>
            </a:r>
            <a:r>
              <a:rPr lang="zh-CN" altLang="en-US" dirty="0" smtClean="0">
                <a:sym typeface="+mn-ea"/>
              </a:rPr>
              <a:t>供热、电热锅炉供热、</a:t>
            </a:r>
            <a:r>
              <a:rPr lang="zh-CN" altLang="en-US" dirty="0">
                <a:sym typeface="+mn-ea"/>
              </a:rPr>
              <a:t>热泵</a:t>
            </a:r>
            <a:r>
              <a:rPr lang="zh-CN" altLang="en-US" dirty="0" smtClean="0">
                <a:sym typeface="+mn-ea"/>
              </a:rPr>
              <a:t>供热、</a:t>
            </a:r>
            <a:r>
              <a:rPr lang="zh-CN" altLang="en-US" dirty="0">
                <a:sym typeface="+mn-ea"/>
              </a:rPr>
              <a:t>余热余压</a:t>
            </a:r>
            <a:r>
              <a:rPr lang="zh-CN" altLang="en-US" dirty="0" smtClean="0">
                <a:sym typeface="+mn-ea"/>
              </a:rPr>
              <a:t>供热</a:t>
            </a:r>
            <a:endParaRPr lang="zh-CN" altLang="en-US" dirty="0" smtClean="0">
              <a:sym typeface="+mn-ea"/>
            </a:endParaRPr>
          </a:p>
          <a:p>
            <a:pPr lvl="2"/>
            <a:r>
              <a:rPr lang="zh-CN" altLang="en-US" dirty="0" smtClean="0">
                <a:sym typeface="+mn-ea"/>
              </a:rPr>
              <a:t>太阳能</a:t>
            </a:r>
            <a:r>
              <a:rPr lang="zh-CN" altLang="en-US" dirty="0">
                <a:sym typeface="+mn-ea"/>
              </a:rPr>
              <a:t>供热、</a:t>
            </a:r>
            <a:r>
              <a:rPr lang="zh-CN" altLang="en-US" dirty="0"/>
              <a:t>生物质能供热、地热能供热、</a:t>
            </a:r>
            <a:r>
              <a:rPr lang="zh-CN" altLang="en-US" dirty="0" smtClean="0"/>
              <a:t>废料燃烧供热、其他能源供热</a:t>
            </a:r>
            <a:endParaRPr lang="zh-CN" altLang="en-US" dirty="0" smtClean="0"/>
          </a:p>
          <a:p>
            <a:pPr marL="759460" lvl="2" indent="0">
              <a:buNone/>
            </a:pPr>
            <a:endParaRPr lang="zh-CN" altLang="en-US" dirty="0" smtClean="0"/>
          </a:p>
        </p:txBody>
      </p:sp>
      <p:sp>
        <p:nvSpPr>
          <p:cNvPr id="3" name="标题 2"/>
          <p:cNvSpPr>
            <a:spLocks noGrp="1"/>
          </p:cNvSpPr>
          <p:nvPr>
            <p:ph type="title"/>
          </p:nvPr>
        </p:nvSpPr>
        <p:spPr/>
        <p:txBody>
          <a:bodyPr/>
          <a:lstStyle/>
          <a:p>
            <a:r>
              <a:rPr lang="en-US" altLang="zh-CN" dirty="0" smtClean="0"/>
              <a:t>205-6</a:t>
            </a:r>
            <a:r>
              <a:rPr lang="zh-CN" altLang="en-US" dirty="0"/>
              <a:t>表能源品种</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855" y="2463800"/>
            <a:ext cx="6047105" cy="3808730"/>
          </a:xfrm>
        </p:spPr>
        <p:txBody>
          <a:bodyPr>
            <a:normAutofit fontScale="92500" lnSpcReduction="20000"/>
          </a:bodyPr>
          <a:lstStyle/>
          <a:p>
            <a:pPr marL="0" indent="0">
              <a:buNone/>
            </a:pPr>
            <a:r>
              <a:rPr lang="en-US" altLang="zh-CN" sz="2600" dirty="0" smtClean="0"/>
              <a:t>205-6</a:t>
            </a:r>
            <a:r>
              <a:rPr lang="zh-CN" altLang="en-US" sz="2600" dirty="0" smtClean="0"/>
              <a:t>表内审核</a:t>
            </a:r>
            <a:endParaRPr lang="zh-CN" altLang="en-US" sz="2600" dirty="0"/>
          </a:p>
          <a:p>
            <a:pPr lvl="1"/>
            <a:r>
              <a:rPr lang="zh-CN" altLang="en-US" dirty="0" smtClean="0"/>
              <a:t>本月累计</a:t>
            </a:r>
            <a:r>
              <a:rPr lang="zh-CN" altLang="en-US" dirty="0"/>
              <a:t>≥上月累计</a:t>
            </a:r>
            <a:endParaRPr lang="zh-CN" altLang="en-US" dirty="0"/>
          </a:p>
          <a:p>
            <a:pPr lvl="1"/>
            <a:r>
              <a:rPr lang="zh-CN" altLang="en-US" dirty="0"/>
              <a:t>本月累计产量</a:t>
            </a:r>
            <a:r>
              <a:rPr lang="en-US" altLang="zh-CN" dirty="0"/>
              <a:t>=</a:t>
            </a:r>
            <a:r>
              <a:rPr lang="zh-CN" altLang="en-US" dirty="0"/>
              <a:t>本月产量</a:t>
            </a:r>
            <a:r>
              <a:rPr lang="en-US" altLang="zh-CN" dirty="0"/>
              <a:t>+</a:t>
            </a:r>
            <a:r>
              <a:rPr lang="zh-CN" altLang="en-US" dirty="0"/>
              <a:t>上月累计产量</a:t>
            </a:r>
            <a:endParaRPr lang="zh-CN" altLang="en-US" dirty="0"/>
          </a:p>
          <a:p>
            <a:pPr lvl="1"/>
            <a:endParaRPr lang="zh-CN" altLang="en-US" dirty="0"/>
          </a:p>
          <a:p>
            <a:pPr lvl="1"/>
            <a:r>
              <a:rPr lang="zh-CN" altLang="en-US" dirty="0"/>
              <a:t>本月（或累计）增速</a:t>
            </a:r>
            <a:r>
              <a:rPr lang="zh-CN" altLang="en-US" dirty="0" smtClean="0"/>
              <a:t>超范围</a:t>
            </a:r>
            <a:endParaRPr lang="en-US" altLang="zh-CN" dirty="0" smtClean="0"/>
          </a:p>
          <a:p>
            <a:pPr lvl="1"/>
            <a:r>
              <a:rPr lang="zh-CN" altLang="en-US" dirty="0" smtClean="0"/>
              <a:t>本月</a:t>
            </a:r>
            <a:r>
              <a:rPr lang="zh-CN" altLang="en-US" dirty="0"/>
              <a:t>（或累计）增速比上月增速变动过大</a:t>
            </a:r>
            <a:endParaRPr lang="zh-CN" altLang="en-US" dirty="0"/>
          </a:p>
          <a:p>
            <a:pPr lvl="1"/>
            <a:endParaRPr lang="zh-CN" altLang="en-US" dirty="0"/>
          </a:p>
          <a:p>
            <a:pPr lvl="1"/>
            <a:r>
              <a:rPr lang="zh-CN" altLang="en-US" dirty="0"/>
              <a:t>累计不衔接：当月</a:t>
            </a:r>
            <a:r>
              <a:rPr lang="en-US" altLang="zh-CN" dirty="0"/>
              <a:t>+</a:t>
            </a:r>
            <a:r>
              <a:rPr lang="zh-CN" altLang="en-US" dirty="0"/>
              <a:t>上期累计≠当期累计</a:t>
            </a:r>
            <a:endParaRPr lang="zh-CN" altLang="en-US" dirty="0"/>
          </a:p>
          <a:p>
            <a:pPr lvl="1"/>
            <a:r>
              <a:rPr lang="zh-CN" altLang="en-US" dirty="0"/>
              <a:t>增速不衔接：本期累计增速不在上期累计增速和当月增速的区间内</a:t>
            </a:r>
            <a:endParaRPr lang="zh-CN" altLang="en-US" dirty="0"/>
          </a:p>
          <a:p>
            <a:pPr lvl="1"/>
            <a:endParaRPr lang="zh-CN" altLang="en-US" dirty="0"/>
          </a:p>
          <a:p>
            <a:pPr lvl="1"/>
            <a:r>
              <a:rPr lang="zh-CN" altLang="en-US" dirty="0"/>
              <a:t>库存量与年初变动幅度过大</a:t>
            </a:r>
            <a:endParaRPr lang="zh-CN" altLang="en-US" dirty="0"/>
          </a:p>
        </p:txBody>
      </p:sp>
      <p:sp>
        <p:nvSpPr>
          <p:cNvPr id="3" name="标题 2"/>
          <p:cNvSpPr>
            <a:spLocks noGrp="1"/>
          </p:cNvSpPr>
          <p:nvPr>
            <p:ph type="title"/>
          </p:nvPr>
        </p:nvSpPr>
        <p:spPr/>
        <p:txBody>
          <a:bodyPr/>
          <a:lstStyle/>
          <a:p>
            <a:r>
              <a:rPr lang="en-US" altLang="zh-CN" dirty="0" smtClean="0"/>
              <a:t>205-6</a:t>
            </a:r>
            <a:r>
              <a:rPr lang="zh-CN" altLang="en-US" dirty="0" smtClean="0"/>
              <a:t>表审核</a:t>
            </a:r>
            <a:endParaRPr lang="zh-CN" altLang="en-US" dirty="0"/>
          </a:p>
        </p:txBody>
      </p:sp>
      <p:grpSp>
        <p:nvGrpSpPr>
          <p:cNvPr id="6" name="组合 5"/>
          <p:cNvGrpSpPr/>
          <p:nvPr/>
        </p:nvGrpSpPr>
        <p:grpSpPr>
          <a:xfrm>
            <a:off x="6486525" y="4459605"/>
            <a:ext cx="1927225" cy="975995"/>
            <a:chOff x="10215" y="7023"/>
            <a:chExt cx="3035" cy="1537"/>
          </a:xfrm>
        </p:grpSpPr>
        <p:sp>
          <p:nvSpPr>
            <p:cNvPr id="4" name="左箭头标注 3"/>
            <p:cNvSpPr/>
            <p:nvPr/>
          </p:nvSpPr>
          <p:spPr>
            <a:xfrm>
              <a:off x="10215" y="7023"/>
              <a:ext cx="3034" cy="1537"/>
            </a:xfrm>
            <a:prstGeom prst="leftArrowCallout">
              <a:avLst>
                <a:gd name="adj1" fmla="val 25000"/>
                <a:gd name="adj2" fmla="val 25000"/>
                <a:gd name="adj3" fmla="val 25000"/>
                <a:gd name="adj4" fmla="val 7783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5" name="文本框 4"/>
            <p:cNvSpPr txBox="1"/>
            <p:nvPr/>
          </p:nvSpPr>
          <p:spPr>
            <a:xfrm>
              <a:off x="10802" y="7108"/>
              <a:ext cx="2448" cy="1452"/>
            </a:xfrm>
            <a:prstGeom prst="rect">
              <a:avLst/>
            </a:prstGeom>
            <a:noFill/>
          </p:spPr>
          <p:txBody>
            <a:bodyPr wrap="none" rtlCol="0">
              <a:spAutoFit/>
            </a:bodyPr>
            <a:lstStyle/>
            <a:p>
              <a:pPr algn="l"/>
              <a:r>
                <a:rPr lang="zh-CN" altLang="en-US">
                  <a:solidFill>
                    <a:schemeClr val="bg1"/>
                  </a:solidFill>
                </a:rPr>
                <a:t>新增企业影响</a:t>
              </a:r>
              <a:endParaRPr lang="zh-CN" altLang="en-US">
                <a:solidFill>
                  <a:schemeClr val="bg1"/>
                </a:solidFill>
              </a:endParaRPr>
            </a:p>
            <a:p>
              <a:pPr algn="l"/>
              <a:r>
                <a:rPr lang="zh-CN" altLang="en-US">
                  <a:solidFill>
                    <a:schemeClr val="bg1"/>
                  </a:solidFill>
                </a:rPr>
                <a:t>数据报错影响</a:t>
              </a:r>
              <a:endParaRPr lang="zh-CN" altLang="en-US">
                <a:solidFill>
                  <a:schemeClr val="bg1"/>
                </a:solidFill>
              </a:endParaRPr>
            </a:p>
            <a:p>
              <a:pPr algn="l"/>
              <a:r>
                <a:rPr lang="zh-CN" altLang="en-US">
                  <a:solidFill>
                    <a:schemeClr val="bg1"/>
                  </a:solidFill>
                </a:rPr>
                <a:t>同期数影响</a:t>
              </a:r>
              <a:endParaRPr lang="zh-CN" altLang="en-US">
                <a:solidFill>
                  <a:schemeClr val="bg1"/>
                </a:solidFill>
              </a:endParaRPr>
            </a:p>
          </p:txBody>
        </p:sp>
      </p:gr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855" y="2675255"/>
            <a:ext cx="7408545" cy="3677285"/>
          </a:xfrm>
        </p:spPr>
        <p:txBody>
          <a:bodyPr>
            <a:normAutofit/>
          </a:bodyPr>
          <a:lstStyle/>
          <a:p>
            <a:pPr marL="0" indent="0">
              <a:buNone/>
            </a:pPr>
            <a:r>
              <a:rPr lang="en-US" altLang="zh-CN" dirty="0"/>
              <a:t>205-6</a:t>
            </a:r>
            <a:r>
              <a:rPr lang="zh-CN" altLang="en-US" dirty="0"/>
              <a:t>表与</a:t>
            </a:r>
            <a:r>
              <a:rPr lang="en-US" altLang="zh-CN" dirty="0" smtClean="0"/>
              <a:t>205-1</a:t>
            </a:r>
            <a:r>
              <a:rPr lang="zh-CN" altLang="en-US" dirty="0" smtClean="0"/>
              <a:t>、</a:t>
            </a:r>
            <a:r>
              <a:rPr lang="en-US" altLang="zh-CN" dirty="0" smtClean="0"/>
              <a:t>205-2</a:t>
            </a:r>
            <a:r>
              <a:rPr lang="zh-CN" altLang="en-US" dirty="0" smtClean="0"/>
              <a:t>表的跨表审核</a:t>
            </a:r>
            <a:endParaRPr lang="en-US" altLang="zh-CN" dirty="0" smtClean="0"/>
          </a:p>
          <a:p>
            <a:pPr marL="0" indent="0">
              <a:buNone/>
            </a:pPr>
            <a:endParaRPr lang="zh-CN" altLang="en-US" dirty="0"/>
          </a:p>
          <a:p>
            <a:pPr lvl="1"/>
            <a:r>
              <a:rPr lang="en-US" altLang="zh-CN" dirty="0" smtClean="0">
                <a:sym typeface="+mn-ea"/>
              </a:rPr>
              <a:t>205-6</a:t>
            </a:r>
            <a:r>
              <a:rPr lang="zh-CN" altLang="en-US" dirty="0">
                <a:sym typeface="+mn-ea"/>
              </a:rPr>
              <a:t>表累计火力发电量应与</a:t>
            </a:r>
            <a:r>
              <a:rPr lang="en-US" altLang="zh-CN" dirty="0">
                <a:sym typeface="+mn-ea"/>
              </a:rPr>
              <a:t>205-2</a:t>
            </a:r>
            <a:r>
              <a:rPr lang="zh-CN" altLang="en-US" dirty="0">
                <a:sym typeface="+mn-ea"/>
              </a:rPr>
              <a:t>表电力产出</a:t>
            </a:r>
            <a:r>
              <a:rPr lang="zh-CN" altLang="en-US" dirty="0" smtClean="0">
                <a:sym typeface="+mn-ea"/>
              </a:rPr>
              <a:t>一致</a:t>
            </a:r>
            <a:endParaRPr lang="zh-CN" altLang="en-US" dirty="0" smtClean="0">
              <a:sym typeface="+mn-ea"/>
            </a:endParaRPr>
          </a:p>
          <a:p>
            <a:pPr lvl="1"/>
            <a:r>
              <a:rPr lang="en-US" altLang="zh-CN" dirty="0"/>
              <a:t>205-6</a:t>
            </a:r>
            <a:r>
              <a:rPr lang="zh-CN" altLang="en-US" dirty="0"/>
              <a:t>表同期累计火力发电量应与</a:t>
            </a:r>
            <a:r>
              <a:rPr lang="en-US" altLang="zh-CN" dirty="0"/>
              <a:t>205-1</a:t>
            </a:r>
            <a:r>
              <a:rPr lang="zh-CN" altLang="en-US" dirty="0"/>
              <a:t>表补充资料的上年同期电力产出（</a:t>
            </a:r>
            <a:r>
              <a:rPr lang="en-US" altLang="zh-CN" dirty="0"/>
              <a:t>46</a:t>
            </a:r>
            <a:r>
              <a:rPr lang="zh-CN" altLang="en-US" dirty="0"/>
              <a:t>）</a:t>
            </a:r>
            <a:r>
              <a:rPr lang="zh-CN" altLang="en-US" dirty="0" smtClean="0"/>
              <a:t>一致</a:t>
            </a:r>
            <a:endParaRPr lang="zh-CN" altLang="en-US" dirty="0" smtClean="0"/>
          </a:p>
          <a:p>
            <a:pPr lvl="1">
              <a:buNone/>
            </a:pPr>
            <a:endParaRPr lang="zh-CN" altLang="en-US" dirty="0"/>
          </a:p>
        </p:txBody>
      </p:sp>
      <p:sp>
        <p:nvSpPr>
          <p:cNvPr id="3" name="标题 2"/>
          <p:cNvSpPr>
            <a:spLocks noGrp="1"/>
          </p:cNvSpPr>
          <p:nvPr>
            <p:ph type="title"/>
          </p:nvPr>
        </p:nvSpPr>
        <p:spPr/>
        <p:txBody>
          <a:bodyPr/>
          <a:lstStyle/>
          <a:p>
            <a:r>
              <a:rPr lang="en-US" altLang="zh-CN" dirty="0" smtClean="0"/>
              <a:t>205-6</a:t>
            </a:r>
            <a:r>
              <a:rPr lang="zh-CN" altLang="en-US" dirty="0" smtClean="0"/>
              <a:t>表审核</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412" y="2660862"/>
            <a:ext cx="7408333" cy="3757606"/>
          </a:xfrm>
        </p:spPr>
        <p:txBody>
          <a:bodyPr>
            <a:normAutofit/>
          </a:bodyPr>
          <a:lstStyle/>
          <a:p>
            <a:pPr marL="0" indent="0">
              <a:buNone/>
            </a:pPr>
            <a:r>
              <a:rPr lang="zh-CN" altLang="en-US" sz="2200" dirty="0" smtClean="0"/>
              <a:t>同时填报</a:t>
            </a:r>
            <a:r>
              <a:rPr lang="en-US" altLang="zh-CN" sz="2200" dirty="0" smtClean="0"/>
              <a:t>205-6</a:t>
            </a:r>
            <a:r>
              <a:rPr lang="zh-CN" altLang="en-US" sz="2200" dirty="0"/>
              <a:t>表与</a:t>
            </a:r>
            <a:r>
              <a:rPr lang="en-US" altLang="zh-CN" sz="2200" dirty="0"/>
              <a:t>205-1</a:t>
            </a:r>
            <a:r>
              <a:rPr lang="zh-CN" altLang="en-US" sz="2200" dirty="0" smtClean="0"/>
              <a:t>表的工业企业，需满足的平衡关系：</a:t>
            </a:r>
            <a:endParaRPr lang="en-US" altLang="zh-CN" sz="2200" dirty="0" smtClean="0"/>
          </a:p>
          <a:p>
            <a:pPr marL="0" indent="0">
              <a:buNone/>
            </a:pPr>
            <a:endParaRPr lang="en-US" altLang="zh-CN" sz="2200" dirty="0"/>
          </a:p>
          <a:p>
            <a:pPr marL="0" indent="0">
              <a:buNone/>
            </a:pPr>
            <a:r>
              <a:rPr lang="zh-CN" altLang="en-US" sz="2200" dirty="0" smtClean="0"/>
              <a:t>无库存企业：</a:t>
            </a:r>
            <a:endParaRPr lang="en-US" altLang="zh-CN" sz="2200" dirty="0" smtClean="0"/>
          </a:p>
          <a:p>
            <a:pPr marL="0" indent="0">
              <a:buNone/>
            </a:pPr>
            <a:endParaRPr lang="en-US" altLang="zh-CN" sz="2200" dirty="0"/>
          </a:p>
          <a:p>
            <a:pPr marL="0" indent="0">
              <a:buNone/>
            </a:pPr>
            <a:endParaRPr lang="en-US" altLang="zh-CN" sz="2200" dirty="0" smtClean="0"/>
          </a:p>
          <a:p>
            <a:pPr marL="0" indent="0">
              <a:buNone/>
            </a:pPr>
            <a:endParaRPr lang="en-US" altLang="zh-CN" sz="2200" dirty="0" smtClean="0"/>
          </a:p>
          <a:p>
            <a:pPr marL="0" indent="0">
              <a:buNone/>
            </a:pPr>
            <a:r>
              <a:rPr lang="zh-CN" altLang="en-US" sz="2200" dirty="0" smtClean="0"/>
              <a:t>有库存企业：</a:t>
            </a:r>
            <a:endParaRPr lang="en-US" altLang="zh-CN" sz="2200" dirty="0"/>
          </a:p>
        </p:txBody>
      </p:sp>
      <p:sp>
        <p:nvSpPr>
          <p:cNvPr id="3" name="标题 2"/>
          <p:cNvSpPr>
            <a:spLocks noGrp="1"/>
          </p:cNvSpPr>
          <p:nvPr>
            <p:ph type="title"/>
          </p:nvPr>
        </p:nvSpPr>
        <p:spPr/>
        <p:txBody>
          <a:bodyPr/>
          <a:lstStyle/>
          <a:p>
            <a:r>
              <a:rPr lang="en-US" altLang="zh-CN" dirty="0"/>
              <a:t>205-6</a:t>
            </a:r>
            <a:r>
              <a:rPr lang="zh-CN" altLang="en-US" dirty="0" smtClean="0"/>
              <a:t>表审核</a:t>
            </a:r>
            <a:endParaRPr lang="zh-CN" altLang="en-US" dirty="0"/>
          </a:p>
        </p:txBody>
      </p:sp>
      <p:grpSp>
        <p:nvGrpSpPr>
          <p:cNvPr id="4" name="组合 3"/>
          <p:cNvGrpSpPr/>
          <p:nvPr/>
        </p:nvGrpSpPr>
        <p:grpSpPr>
          <a:xfrm>
            <a:off x="2231390" y="4778375"/>
            <a:ext cx="6062345" cy="1638300"/>
            <a:chOff x="3511" y="5084"/>
            <a:chExt cx="9547" cy="2580"/>
          </a:xfrm>
        </p:grpSpPr>
        <p:grpSp>
          <p:nvGrpSpPr>
            <p:cNvPr id="5" name="组合 4"/>
            <p:cNvGrpSpPr>
              <a:grpSpLocks noChangeAspect="1"/>
            </p:cNvGrpSpPr>
            <p:nvPr/>
          </p:nvGrpSpPr>
          <p:grpSpPr>
            <a:xfrm>
              <a:off x="7799" y="5862"/>
              <a:ext cx="953" cy="953"/>
              <a:chOff x="7992890" y="1144275"/>
              <a:chExt cx="836924" cy="836924"/>
            </a:xfrm>
          </p:grpSpPr>
          <p:sp>
            <p:nvSpPr>
              <p:cNvPr id="6" name="等于号 5"/>
              <p:cNvSpPr/>
              <p:nvPr/>
            </p:nvSpPr>
            <p:spPr>
              <a:xfrm>
                <a:off x="7992890" y="1144275"/>
                <a:ext cx="836924" cy="836924"/>
              </a:xfrm>
              <a:prstGeom prst="mathEqual">
                <a:avLst/>
              </a:prstGeom>
              <a:solidFill>
                <a:srgbClr val="6C6FA8"/>
              </a:solidFill>
              <a:ln>
                <a:noFill/>
              </a:ln>
              <a:effectLst/>
            </p:spPr>
          </p:sp>
          <p:sp>
            <p:nvSpPr>
              <p:cNvPr id="7" name="等于号 4"/>
              <p:cNvSpPr/>
              <p:nvPr/>
            </p:nvSpPr>
            <p:spPr>
              <a:xfrm>
                <a:off x="8103824" y="1316681"/>
                <a:ext cx="615056" cy="492112"/>
              </a:xfrm>
              <a:prstGeom prst="rect">
                <a:avLst/>
              </a:prstGeom>
              <a:noFill/>
              <a:ln>
                <a:noFill/>
              </a:ln>
              <a:effectLst/>
            </p:spPr>
            <p:txBody>
              <a:bodyPr spcFirstLastPara="0" vert="horz" wrap="square" lIns="0" tIns="0" rIns="0" bIns="0" numCol="1" spcCol="1270" anchor="ctr" anchorCtr="0">
                <a:noAutofit/>
              </a:bodyPr>
              <a:lstStyle/>
              <a:p>
                <a:pPr algn="ctr" defTabSz="532765">
                  <a:lnSpc>
                    <a:spcPct val="90000"/>
                  </a:lnSpc>
                  <a:spcBef>
                    <a:spcPct val="0"/>
                  </a:spcBef>
                  <a:spcAft>
                    <a:spcPct val="35000"/>
                  </a:spcAft>
                  <a:defRPr/>
                </a:pPr>
                <a:endParaRPr lang="zh-CN" altLang="en-US" sz="1600" kern="0">
                  <a:solidFill>
                    <a:srgbClr val="6C6FA8"/>
                  </a:solidFill>
                  <a:latin typeface="微软雅黑" panose="020B0503020204020204" charset="-122"/>
                  <a:ea typeface="微软雅黑" panose="020B0503020204020204" charset="-122"/>
                </a:endParaRPr>
              </a:p>
            </p:txBody>
          </p:sp>
        </p:grpSp>
        <p:sp>
          <p:nvSpPr>
            <p:cNvPr id="8" name="圆角矩形 7"/>
            <p:cNvSpPr/>
            <p:nvPr/>
          </p:nvSpPr>
          <p:spPr>
            <a:xfrm>
              <a:off x="3521" y="5084"/>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205-1</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年初库存</a:t>
              </a:r>
              <a:endParaRPr lang="zh-CN" altLang="en-US" sz="1600" kern="0" dirty="0">
                <a:solidFill>
                  <a:prstClr val="white"/>
                </a:solidFill>
                <a:latin typeface="微软雅黑" panose="020B0503020204020204" charset="-122"/>
                <a:ea typeface="微软雅黑" panose="020B0503020204020204" charset="-122"/>
              </a:endParaRPr>
            </a:p>
          </p:txBody>
        </p:sp>
        <p:sp>
          <p:nvSpPr>
            <p:cNvPr id="9" name="圆角矩形 8"/>
            <p:cNvSpPr/>
            <p:nvPr/>
          </p:nvSpPr>
          <p:spPr>
            <a:xfrm>
              <a:off x="5708" y="5086"/>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205-6</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年初库存</a:t>
              </a:r>
              <a:endParaRPr lang="zh-CN" altLang="en-US" sz="1600" kern="0" dirty="0">
                <a:solidFill>
                  <a:prstClr val="white"/>
                </a:solidFill>
                <a:latin typeface="微软雅黑" panose="020B0503020204020204" charset="-122"/>
                <a:ea typeface="微软雅黑" panose="020B0503020204020204" charset="-122"/>
              </a:endParaRPr>
            </a:p>
          </p:txBody>
        </p:sp>
        <p:sp>
          <p:nvSpPr>
            <p:cNvPr id="10" name="圆角矩形 9"/>
            <p:cNvSpPr/>
            <p:nvPr/>
          </p:nvSpPr>
          <p:spPr>
            <a:xfrm>
              <a:off x="3511" y="6558"/>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205-1</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购进量</a:t>
              </a:r>
              <a:endParaRPr lang="zh-CN" altLang="en-US" sz="1600" kern="0" dirty="0">
                <a:solidFill>
                  <a:prstClr val="white"/>
                </a:solidFill>
                <a:latin typeface="微软雅黑" panose="020B0503020204020204" charset="-122"/>
                <a:ea typeface="微软雅黑" panose="020B0503020204020204" charset="-122"/>
              </a:endParaRPr>
            </a:p>
          </p:txBody>
        </p:sp>
        <p:sp>
          <p:nvSpPr>
            <p:cNvPr id="11" name="圆角矩形 10"/>
            <p:cNvSpPr/>
            <p:nvPr/>
          </p:nvSpPr>
          <p:spPr>
            <a:xfrm>
              <a:off x="5712" y="6558"/>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205-6</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生产量</a:t>
              </a:r>
              <a:endParaRPr lang="zh-CN" altLang="en-US" sz="1600" kern="0" dirty="0">
                <a:solidFill>
                  <a:prstClr val="white"/>
                </a:solidFill>
                <a:latin typeface="微软雅黑" panose="020B0503020204020204" charset="-122"/>
                <a:ea typeface="微软雅黑" panose="020B0503020204020204" charset="-122"/>
              </a:endParaRPr>
            </a:p>
          </p:txBody>
        </p:sp>
        <p:sp>
          <p:nvSpPr>
            <p:cNvPr id="12" name="任意多边形 11"/>
            <p:cNvSpPr>
              <a:spLocks noChangeAspect="1"/>
            </p:cNvSpPr>
            <p:nvPr/>
          </p:nvSpPr>
          <p:spPr>
            <a:xfrm>
              <a:off x="5092" y="5866"/>
              <a:ext cx="976" cy="976"/>
            </a:xfrm>
            <a:custGeom>
              <a:avLst/>
              <a:gdLst>
                <a:gd name="connsiteX0" fmla="*/ 0 w 1430315"/>
                <a:gd name="connsiteY0" fmla="*/ 715158 h 1430315"/>
                <a:gd name="connsiteX1" fmla="*/ 715158 w 1430315"/>
                <a:gd name="connsiteY1" fmla="*/ 0 h 1430315"/>
                <a:gd name="connsiteX2" fmla="*/ 1430316 w 1430315"/>
                <a:gd name="connsiteY2" fmla="*/ 715158 h 1430315"/>
                <a:gd name="connsiteX3" fmla="*/ 715158 w 1430315"/>
                <a:gd name="connsiteY3" fmla="*/ 1430316 h 1430315"/>
                <a:gd name="connsiteX4" fmla="*/ 0 w 1430315"/>
                <a:gd name="connsiteY4" fmla="*/ 715158 h 143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15" h="1430315">
                  <a:moveTo>
                    <a:pt x="0" y="715158"/>
                  </a:moveTo>
                  <a:cubicBezTo>
                    <a:pt x="0" y="320187"/>
                    <a:pt x="320187" y="0"/>
                    <a:pt x="715158" y="0"/>
                  </a:cubicBezTo>
                  <a:cubicBezTo>
                    <a:pt x="1110129" y="0"/>
                    <a:pt x="1430316" y="320187"/>
                    <a:pt x="1430316" y="715158"/>
                  </a:cubicBezTo>
                  <a:cubicBezTo>
                    <a:pt x="1430316" y="1110129"/>
                    <a:pt x="1110129" y="1430316"/>
                    <a:pt x="715158" y="1430316"/>
                  </a:cubicBezTo>
                  <a:cubicBezTo>
                    <a:pt x="320187" y="1430316"/>
                    <a:pt x="0" y="1110129"/>
                    <a:pt x="0" y="715158"/>
                  </a:cubicBezTo>
                  <a:close/>
                </a:path>
              </a:pathLst>
            </a:custGeom>
            <a:solidFill>
              <a:sysClr val="window" lastClr="FFFFFF"/>
            </a:solidFill>
            <a:ln w="25400" cap="flat" cmpd="sng" algn="ctr">
              <a:noFill/>
              <a:prstDash val="solid"/>
            </a:ln>
            <a:effectLst/>
          </p:spPr>
          <p:txBody>
            <a:bodyPr spcFirstLastPara="0" vert="horz" wrap="square" lIns="174198" tIns="174198" rIns="174198" bIns="174198" numCol="1" spcCol="1270" anchor="ctr" anchorCtr="0">
              <a:noAutofit/>
            </a:bodyPr>
            <a:lstStyle/>
            <a:p>
              <a:pPr algn="ctr" defTabSz="799465">
                <a:lnSpc>
                  <a:spcPct val="90000"/>
                </a:lnSpc>
                <a:spcBef>
                  <a:spcPct val="0"/>
                </a:spcBef>
                <a:spcAft>
                  <a:spcPct val="35000"/>
                </a:spcAft>
                <a:defRPr/>
              </a:pPr>
              <a:endParaRPr lang="zh-CN" altLang="en-US" sz="1600" kern="0" dirty="0">
                <a:solidFill>
                  <a:prstClr val="white"/>
                </a:solidFill>
                <a:latin typeface="微软雅黑" panose="020B0503020204020204" charset="-122"/>
                <a:ea typeface="微软雅黑" panose="020B0503020204020204" charset="-122"/>
              </a:endParaRPr>
            </a:p>
          </p:txBody>
        </p:sp>
        <p:sp>
          <p:nvSpPr>
            <p:cNvPr id="13" name="任意多边形 12"/>
            <p:cNvSpPr>
              <a:spLocks noChangeAspect="1"/>
            </p:cNvSpPr>
            <p:nvPr/>
          </p:nvSpPr>
          <p:spPr>
            <a:xfrm>
              <a:off x="5152" y="5928"/>
              <a:ext cx="851" cy="851"/>
            </a:xfrm>
            <a:custGeom>
              <a:avLst/>
              <a:gdLst>
                <a:gd name="connsiteX0" fmla="*/ 110934 w 836924"/>
                <a:gd name="connsiteY0" fmla="*/ 320040 h 836924"/>
                <a:gd name="connsiteX1" fmla="*/ 320040 w 836924"/>
                <a:gd name="connsiteY1" fmla="*/ 320040 h 836924"/>
                <a:gd name="connsiteX2" fmla="*/ 320040 w 836924"/>
                <a:gd name="connsiteY2" fmla="*/ 110934 h 836924"/>
                <a:gd name="connsiteX3" fmla="*/ 516884 w 836924"/>
                <a:gd name="connsiteY3" fmla="*/ 110934 h 836924"/>
                <a:gd name="connsiteX4" fmla="*/ 516884 w 836924"/>
                <a:gd name="connsiteY4" fmla="*/ 320040 h 836924"/>
                <a:gd name="connsiteX5" fmla="*/ 725990 w 836924"/>
                <a:gd name="connsiteY5" fmla="*/ 320040 h 836924"/>
                <a:gd name="connsiteX6" fmla="*/ 725990 w 836924"/>
                <a:gd name="connsiteY6" fmla="*/ 516884 h 836924"/>
                <a:gd name="connsiteX7" fmla="*/ 516884 w 836924"/>
                <a:gd name="connsiteY7" fmla="*/ 516884 h 836924"/>
                <a:gd name="connsiteX8" fmla="*/ 516884 w 836924"/>
                <a:gd name="connsiteY8" fmla="*/ 725990 h 836924"/>
                <a:gd name="connsiteX9" fmla="*/ 320040 w 836924"/>
                <a:gd name="connsiteY9" fmla="*/ 725990 h 836924"/>
                <a:gd name="connsiteX10" fmla="*/ 320040 w 836924"/>
                <a:gd name="connsiteY10" fmla="*/ 516884 h 836924"/>
                <a:gd name="connsiteX11" fmla="*/ 110934 w 836924"/>
                <a:gd name="connsiteY11" fmla="*/ 516884 h 836924"/>
                <a:gd name="connsiteX12" fmla="*/ 110934 w 836924"/>
                <a:gd name="connsiteY12" fmla="*/ 320040 h 8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4" h="836924">
                  <a:moveTo>
                    <a:pt x="110934" y="320040"/>
                  </a:moveTo>
                  <a:lnTo>
                    <a:pt x="320040" y="320040"/>
                  </a:lnTo>
                  <a:lnTo>
                    <a:pt x="320040" y="110934"/>
                  </a:lnTo>
                  <a:lnTo>
                    <a:pt x="516884" y="110934"/>
                  </a:lnTo>
                  <a:lnTo>
                    <a:pt x="516884" y="320040"/>
                  </a:lnTo>
                  <a:lnTo>
                    <a:pt x="725990" y="320040"/>
                  </a:lnTo>
                  <a:lnTo>
                    <a:pt x="725990" y="516884"/>
                  </a:lnTo>
                  <a:lnTo>
                    <a:pt x="516884" y="516884"/>
                  </a:lnTo>
                  <a:lnTo>
                    <a:pt x="516884" y="725990"/>
                  </a:lnTo>
                  <a:lnTo>
                    <a:pt x="320040" y="725990"/>
                  </a:lnTo>
                  <a:lnTo>
                    <a:pt x="320040" y="516884"/>
                  </a:lnTo>
                  <a:lnTo>
                    <a:pt x="110934" y="516884"/>
                  </a:lnTo>
                  <a:lnTo>
                    <a:pt x="110934" y="320040"/>
                  </a:lnTo>
                  <a:close/>
                </a:path>
              </a:pathLst>
            </a:custGeom>
            <a:solidFill>
              <a:srgbClr val="6C6FA8"/>
            </a:solidFill>
            <a:ln>
              <a:noFill/>
            </a:ln>
            <a:effectLst/>
          </p:spPr>
          <p:txBody>
            <a:bodyPr spcFirstLastPara="0" vert="horz" wrap="square" lIns="83178" tIns="239967" rIns="83178" bIns="239967" numCol="1" spcCol="1270" anchor="ctr" anchorCtr="0">
              <a:noAutofit/>
            </a:bodyPr>
            <a:lstStyle/>
            <a:p>
              <a:pPr algn="ctr" defTabSz="488315">
                <a:lnSpc>
                  <a:spcPct val="90000"/>
                </a:lnSpc>
                <a:spcBef>
                  <a:spcPct val="0"/>
                </a:spcBef>
                <a:spcAft>
                  <a:spcPct val="35000"/>
                </a:spcAft>
                <a:defRPr/>
              </a:pPr>
              <a:endParaRPr lang="zh-CN" altLang="en-US" sz="1600" kern="0">
                <a:solidFill>
                  <a:prstClr val="white"/>
                </a:solidFill>
                <a:latin typeface="微软雅黑" panose="020B0503020204020204" charset="-122"/>
                <a:ea typeface="微软雅黑" panose="020B0503020204020204" charset="-122"/>
              </a:endParaRPr>
            </a:p>
          </p:txBody>
        </p:sp>
        <p:sp>
          <p:nvSpPr>
            <p:cNvPr id="14" name="圆角矩形 13"/>
            <p:cNvSpPr/>
            <p:nvPr/>
          </p:nvSpPr>
          <p:spPr>
            <a:xfrm>
              <a:off x="8913" y="5086"/>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205-1</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期末库存</a:t>
              </a:r>
              <a:endParaRPr lang="zh-CN" altLang="en-US" sz="1600" kern="0" dirty="0">
                <a:solidFill>
                  <a:prstClr val="white"/>
                </a:solidFill>
                <a:latin typeface="微软雅黑" panose="020B0503020204020204" charset="-122"/>
                <a:ea typeface="微软雅黑" panose="020B0503020204020204" charset="-122"/>
              </a:endParaRPr>
            </a:p>
          </p:txBody>
        </p:sp>
        <p:sp>
          <p:nvSpPr>
            <p:cNvPr id="15" name="圆角矩形 14"/>
            <p:cNvSpPr/>
            <p:nvPr/>
          </p:nvSpPr>
          <p:spPr>
            <a:xfrm>
              <a:off x="11099" y="5088"/>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205-6</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期末库存</a:t>
              </a:r>
              <a:endParaRPr lang="zh-CN" altLang="en-US" sz="1600" kern="0" dirty="0">
                <a:solidFill>
                  <a:prstClr val="white"/>
                </a:solidFill>
                <a:latin typeface="微软雅黑" panose="020B0503020204020204" charset="-122"/>
                <a:ea typeface="微软雅黑" panose="020B0503020204020204" charset="-122"/>
              </a:endParaRPr>
            </a:p>
          </p:txBody>
        </p:sp>
        <p:sp>
          <p:nvSpPr>
            <p:cNvPr id="16" name="圆角矩形 15"/>
            <p:cNvSpPr/>
            <p:nvPr/>
          </p:nvSpPr>
          <p:spPr>
            <a:xfrm>
              <a:off x="8902" y="6560"/>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205-1</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消费量</a:t>
              </a:r>
              <a:endParaRPr lang="zh-CN" altLang="en-US" sz="1600" kern="0" dirty="0">
                <a:solidFill>
                  <a:prstClr val="white"/>
                </a:solidFill>
                <a:latin typeface="微软雅黑" panose="020B0503020204020204" charset="-122"/>
                <a:ea typeface="微软雅黑" panose="020B0503020204020204" charset="-122"/>
              </a:endParaRPr>
            </a:p>
          </p:txBody>
        </p:sp>
        <p:sp>
          <p:nvSpPr>
            <p:cNvPr id="17" name="圆角矩形 16"/>
            <p:cNvSpPr/>
            <p:nvPr/>
          </p:nvSpPr>
          <p:spPr>
            <a:xfrm>
              <a:off x="11104" y="6560"/>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205-6</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销售量</a:t>
              </a:r>
              <a:endParaRPr lang="zh-CN" altLang="en-US" sz="1600" kern="0" dirty="0">
                <a:solidFill>
                  <a:prstClr val="white"/>
                </a:solidFill>
                <a:latin typeface="微软雅黑" panose="020B0503020204020204" charset="-122"/>
                <a:ea typeface="微软雅黑" panose="020B0503020204020204" charset="-122"/>
              </a:endParaRPr>
            </a:p>
          </p:txBody>
        </p:sp>
        <p:sp>
          <p:nvSpPr>
            <p:cNvPr id="18" name="任意多边形 17"/>
            <p:cNvSpPr>
              <a:spLocks noChangeAspect="1"/>
            </p:cNvSpPr>
            <p:nvPr/>
          </p:nvSpPr>
          <p:spPr>
            <a:xfrm>
              <a:off x="10484" y="5868"/>
              <a:ext cx="976" cy="976"/>
            </a:xfrm>
            <a:custGeom>
              <a:avLst/>
              <a:gdLst>
                <a:gd name="connsiteX0" fmla="*/ 0 w 1430315"/>
                <a:gd name="connsiteY0" fmla="*/ 715158 h 1430315"/>
                <a:gd name="connsiteX1" fmla="*/ 715158 w 1430315"/>
                <a:gd name="connsiteY1" fmla="*/ 0 h 1430315"/>
                <a:gd name="connsiteX2" fmla="*/ 1430316 w 1430315"/>
                <a:gd name="connsiteY2" fmla="*/ 715158 h 1430315"/>
                <a:gd name="connsiteX3" fmla="*/ 715158 w 1430315"/>
                <a:gd name="connsiteY3" fmla="*/ 1430316 h 1430315"/>
                <a:gd name="connsiteX4" fmla="*/ 0 w 1430315"/>
                <a:gd name="connsiteY4" fmla="*/ 715158 h 143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15" h="1430315">
                  <a:moveTo>
                    <a:pt x="0" y="715158"/>
                  </a:moveTo>
                  <a:cubicBezTo>
                    <a:pt x="0" y="320187"/>
                    <a:pt x="320187" y="0"/>
                    <a:pt x="715158" y="0"/>
                  </a:cubicBezTo>
                  <a:cubicBezTo>
                    <a:pt x="1110129" y="0"/>
                    <a:pt x="1430316" y="320187"/>
                    <a:pt x="1430316" y="715158"/>
                  </a:cubicBezTo>
                  <a:cubicBezTo>
                    <a:pt x="1430316" y="1110129"/>
                    <a:pt x="1110129" y="1430316"/>
                    <a:pt x="715158" y="1430316"/>
                  </a:cubicBezTo>
                  <a:cubicBezTo>
                    <a:pt x="320187" y="1430316"/>
                    <a:pt x="0" y="1110129"/>
                    <a:pt x="0" y="715158"/>
                  </a:cubicBezTo>
                  <a:close/>
                </a:path>
              </a:pathLst>
            </a:custGeom>
            <a:solidFill>
              <a:sysClr val="window" lastClr="FFFFFF"/>
            </a:solidFill>
            <a:ln w="25400" cap="flat" cmpd="sng" algn="ctr">
              <a:noFill/>
              <a:prstDash val="solid"/>
            </a:ln>
            <a:effectLst/>
          </p:spPr>
          <p:txBody>
            <a:bodyPr spcFirstLastPara="0" vert="horz" wrap="square" lIns="174198" tIns="174198" rIns="174198" bIns="174198" numCol="1" spcCol="1270" anchor="ctr" anchorCtr="0">
              <a:noAutofit/>
            </a:bodyPr>
            <a:lstStyle/>
            <a:p>
              <a:pPr algn="ctr" defTabSz="799465">
                <a:lnSpc>
                  <a:spcPct val="90000"/>
                </a:lnSpc>
                <a:spcBef>
                  <a:spcPct val="0"/>
                </a:spcBef>
                <a:spcAft>
                  <a:spcPct val="35000"/>
                </a:spcAft>
                <a:defRPr/>
              </a:pPr>
              <a:endParaRPr lang="zh-CN" altLang="en-US" sz="1600" kern="0" dirty="0">
                <a:solidFill>
                  <a:prstClr val="white"/>
                </a:solidFill>
                <a:latin typeface="微软雅黑" panose="020B0503020204020204" charset="-122"/>
                <a:ea typeface="微软雅黑" panose="020B0503020204020204" charset="-122"/>
              </a:endParaRPr>
            </a:p>
          </p:txBody>
        </p:sp>
        <p:sp>
          <p:nvSpPr>
            <p:cNvPr id="19" name="任意多边形 18"/>
            <p:cNvSpPr>
              <a:spLocks noChangeAspect="1"/>
            </p:cNvSpPr>
            <p:nvPr/>
          </p:nvSpPr>
          <p:spPr>
            <a:xfrm>
              <a:off x="10543" y="5931"/>
              <a:ext cx="851" cy="851"/>
            </a:xfrm>
            <a:custGeom>
              <a:avLst/>
              <a:gdLst>
                <a:gd name="connsiteX0" fmla="*/ 110934 w 836924"/>
                <a:gd name="connsiteY0" fmla="*/ 320040 h 836924"/>
                <a:gd name="connsiteX1" fmla="*/ 320040 w 836924"/>
                <a:gd name="connsiteY1" fmla="*/ 320040 h 836924"/>
                <a:gd name="connsiteX2" fmla="*/ 320040 w 836924"/>
                <a:gd name="connsiteY2" fmla="*/ 110934 h 836924"/>
                <a:gd name="connsiteX3" fmla="*/ 516884 w 836924"/>
                <a:gd name="connsiteY3" fmla="*/ 110934 h 836924"/>
                <a:gd name="connsiteX4" fmla="*/ 516884 w 836924"/>
                <a:gd name="connsiteY4" fmla="*/ 320040 h 836924"/>
                <a:gd name="connsiteX5" fmla="*/ 725990 w 836924"/>
                <a:gd name="connsiteY5" fmla="*/ 320040 h 836924"/>
                <a:gd name="connsiteX6" fmla="*/ 725990 w 836924"/>
                <a:gd name="connsiteY6" fmla="*/ 516884 h 836924"/>
                <a:gd name="connsiteX7" fmla="*/ 516884 w 836924"/>
                <a:gd name="connsiteY7" fmla="*/ 516884 h 836924"/>
                <a:gd name="connsiteX8" fmla="*/ 516884 w 836924"/>
                <a:gd name="connsiteY8" fmla="*/ 725990 h 836924"/>
                <a:gd name="connsiteX9" fmla="*/ 320040 w 836924"/>
                <a:gd name="connsiteY9" fmla="*/ 725990 h 836924"/>
                <a:gd name="connsiteX10" fmla="*/ 320040 w 836924"/>
                <a:gd name="connsiteY10" fmla="*/ 516884 h 836924"/>
                <a:gd name="connsiteX11" fmla="*/ 110934 w 836924"/>
                <a:gd name="connsiteY11" fmla="*/ 516884 h 836924"/>
                <a:gd name="connsiteX12" fmla="*/ 110934 w 836924"/>
                <a:gd name="connsiteY12" fmla="*/ 320040 h 8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4" h="836924">
                  <a:moveTo>
                    <a:pt x="110934" y="320040"/>
                  </a:moveTo>
                  <a:lnTo>
                    <a:pt x="320040" y="320040"/>
                  </a:lnTo>
                  <a:lnTo>
                    <a:pt x="320040" y="110934"/>
                  </a:lnTo>
                  <a:lnTo>
                    <a:pt x="516884" y="110934"/>
                  </a:lnTo>
                  <a:lnTo>
                    <a:pt x="516884" y="320040"/>
                  </a:lnTo>
                  <a:lnTo>
                    <a:pt x="725990" y="320040"/>
                  </a:lnTo>
                  <a:lnTo>
                    <a:pt x="725990" y="516884"/>
                  </a:lnTo>
                  <a:lnTo>
                    <a:pt x="516884" y="516884"/>
                  </a:lnTo>
                  <a:lnTo>
                    <a:pt x="516884" y="725990"/>
                  </a:lnTo>
                  <a:lnTo>
                    <a:pt x="320040" y="725990"/>
                  </a:lnTo>
                  <a:lnTo>
                    <a:pt x="320040" y="516884"/>
                  </a:lnTo>
                  <a:lnTo>
                    <a:pt x="110934" y="516884"/>
                  </a:lnTo>
                  <a:lnTo>
                    <a:pt x="110934" y="320040"/>
                  </a:lnTo>
                  <a:close/>
                </a:path>
              </a:pathLst>
            </a:custGeom>
            <a:solidFill>
              <a:srgbClr val="6C6FA8"/>
            </a:solidFill>
            <a:ln>
              <a:noFill/>
            </a:ln>
            <a:effectLst/>
          </p:spPr>
          <p:txBody>
            <a:bodyPr spcFirstLastPara="0" vert="horz" wrap="square" lIns="83178" tIns="239967" rIns="83178" bIns="239967" numCol="1" spcCol="1270" anchor="ctr" anchorCtr="0">
              <a:noAutofit/>
            </a:bodyPr>
            <a:lstStyle/>
            <a:p>
              <a:pPr algn="ctr" defTabSz="488315">
                <a:lnSpc>
                  <a:spcPct val="90000"/>
                </a:lnSpc>
                <a:spcBef>
                  <a:spcPct val="0"/>
                </a:spcBef>
                <a:spcAft>
                  <a:spcPct val="35000"/>
                </a:spcAft>
                <a:defRPr/>
              </a:pPr>
              <a:endParaRPr lang="zh-CN" altLang="en-US" sz="1600" kern="0">
                <a:solidFill>
                  <a:prstClr val="white"/>
                </a:solidFill>
                <a:latin typeface="微软雅黑" panose="020B0503020204020204" charset="-122"/>
                <a:ea typeface="微软雅黑" panose="020B0503020204020204" charset="-122"/>
              </a:endParaRPr>
            </a:p>
          </p:txBody>
        </p:sp>
      </p:grpSp>
      <p:grpSp>
        <p:nvGrpSpPr>
          <p:cNvPr id="20" name="组合 19"/>
          <p:cNvGrpSpPr/>
          <p:nvPr/>
        </p:nvGrpSpPr>
        <p:grpSpPr>
          <a:xfrm>
            <a:off x="2237740" y="3335655"/>
            <a:ext cx="6062980" cy="702945"/>
            <a:chOff x="3530" y="8999"/>
            <a:chExt cx="9548" cy="1107"/>
          </a:xfrm>
        </p:grpSpPr>
        <p:grpSp>
          <p:nvGrpSpPr>
            <p:cNvPr id="21" name="组合 20"/>
            <p:cNvGrpSpPr>
              <a:grpSpLocks noChangeAspect="1"/>
            </p:cNvGrpSpPr>
            <p:nvPr/>
          </p:nvGrpSpPr>
          <p:grpSpPr>
            <a:xfrm>
              <a:off x="7819" y="9117"/>
              <a:ext cx="953" cy="953"/>
              <a:chOff x="7992890" y="1144275"/>
              <a:chExt cx="836924" cy="836924"/>
            </a:xfrm>
          </p:grpSpPr>
          <p:sp>
            <p:nvSpPr>
              <p:cNvPr id="22" name="等于号 21"/>
              <p:cNvSpPr/>
              <p:nvPr/>
            </p:nvSpPr>
            <p:spPr>
              <a:xfrm>
                <a:off x="7992890" y="1144275"/>
                <a:ext cx="836924" cy="836924"/>
              </a:xfrm>
              <a:prstGeom prst="mathEqual">
                <a:avLst/>
              </a:prstGeom>
              <a:solidFill>
                <a:srgbClr val="6C6FA8"/>
              </a:solidFill>
              <a:ln>
                <a:noFill/>
              </a:ln>
              <a:effectLst/>
            </p:spPr>
          </p:sp>
          <p:sp>
            <p:nvSpPr>
              <p:cNvPr id="23" name="等于号 4"/>
              <p:cNvSpPr/>
              <p:nvPr/>
            </p:nvSpPr>
            <p:spPr>
              <a:xfrm>
                <a:off x="8103824" y="1316681"/>
                <a:ext cx="615056" cy="492112"/>
              </a:xfrm>
              <a:prstGeom prst="rect">
                <a:avLst/>
              </a:prstGeom>
              <a:noFill/>
              <a:ln>
                <a:noFill/>
              </a:ln>
              <a:effectLst/>
            </p:spPr>
            <p:txBody>
              <a:bodyPr spcFirstLastPara="0" vert="horz" wrap="square" lIns="0" tIns="0" rIns="0" bIns="0" numCol="1" spcCol="1270" anchor="ctr" anchorCtr="0">
                <a:noAutofit/>
              </a:bodyPr>
              <a:lstStyle/>
              <a:p>
                <a:pPr algn="ctr" defTabSz="532765">
                  <a:lnSpc>
                    <a:spcPct val="90000"/>
                  </a:lnSpc>
                  <a:spcBef>
                    <a:spcPct val="0"/>
                  </a:spcBef>
                  <a:spcAft>
                    <a:spcPct val="35000"/>
                  </a:spcAft>
                  <a:defRPr/>
                </a:pPr>
                <a:endParaRPr lang="zh-CN" altLang="en-US" sz="1600" kern="0">
                  <a:solidFill>
                    <a:srgbClr val="6C6FA8"/>
                  </a:solidFill>
                  <a:latin typeface="微软雅黑" panose="020B0503020204020204" charset="-122"/>
                  <a:ea typeface="微软雅黑" panose="020B0503020204020204" charset="-122"/>
                </a:endParaRPr>
              </a:p>
            </p:txBody>
          </p:sp>
        </p:grpSp>
        <p:sp>
          <p:nvSpPr>
            <p:cNvPr id="24" name="圆角矩形 23"/>
            <p:cNvSpPr/>
            <p:nvPr/>
          </p:nvSpPr>
          <p:spPr>
            <a:xfrm>
              <a:off x="3530" y="8999"/>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205-1</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购进量</a:t>
              </a:r>
              <a:endParaRPr lang="zh-CN" altLang="en-US" sz="1600" kern="0" dirty="0">
                <a:solidFill>
                  <a:prstClr val="white"/>
                </a:solidFill>
                <a:latin typeface="微软雅黑" panose="020B0503020204020204" charset="-122"/>
                <a:ea typeface="微软雅黑" panose="020B0503020204020204" charset="-122"/>
              </a:endParaRPr>
            </a:p>
          </p:txBody>
        </p:sp>
        <p:sp>
          <p:nvSpPr>
            <p:cNvPr id="25" name="圆角矩形 24"/>
            <p:cNvSpPr/>
            <p:nvPr/>
          </p:nvSpPr>
          <p:spPr>
            <a:xfrm>
              <a:off x="5732" y="8999"/>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205-6</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生产量</a:t>
              </a:r>
              <a:endParaRPr lang="zh-CN" altLang="en-US" sz="1600" kern="0" dirty="0">
                <a:solidFill>
                  <a:prstClr val="white"/>
                </a:solidFill>
                <a:latin typeface="微软雅黑" panose="020B0503020204020204" charset="-122"/>
                <a:ea typeface="微软雅黑" panose="020B0503020204020204" charset="-122"/>
              </a:endParaRPr>
            </a:p>
          </p:txBody>
        </p:sp>
        <p:sp>
          <p:nvSpPr>
            <p:cNvPr id="27" name="圆角矩形 26"/>
            <p:cNvSpPr/>
            <p:nvPr/>
          </p:nvSpPr>
          <p:spPr>
            <a:xfrm>
              <a:off x="8922" y="9002"/>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205-1</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消费量</a:t>
              </a:r>
              <a:endParaRPr lang="zh-CN" altLang="en-US" sz="1600" kern="0" dirty="0">
                <a:solidFill>
                  <a:prstClr val="white"/>
                </a:solidFill>
                <a:latin typeface="微软雅黑" panose="020B0503020204020204" charset="-122"/>
                <a:ea typeface="微软雅黑" panose="020B0503020204020204" charset="-122"/>
              </a:endParaRPr>
            </a:p>
          </p:txBody>
        </p:sp>
        <p:sp>
          <p:nvSpPr>
            <p:cNvPr id="28" name="圆角矩形 27"/>
            <p:cNvSpPr/>
            <p:nvPr/>
          </p:nvSpPr>
          <p:spPr>
            <a:xfrm>
              <a:off x="11124" y="9002"/>
              <a:ext cx="1955" cy="1105"/>
            </a:xfrm>
            <a:prstGeom prst="roundRect">
              <a:avLst/>
            </a:prstGeom>
            <a:solidFill>
              <a:srgbClr val="005DA2"/>
            </a:solidFill>
            <a:ln w="25400" cap="flat" cmpd="sng" algn="ctr">
              <a:noFill/>
              <a:prstDash val="solid"/>
            </a:ln>
            <a:effectLst/>
          </p:spPr>
          <p:txBody>
            <a:bodyPr rtlCol="0" anchor="ctr"/>
            <a:lstStyle/>
            <a:p>
              <a:pPr algn="ctr">
                <a:defRPr/>
              </a:pPr>
              <a:r>
                <a:rPr lang="en-US" altLang="en-US" sz="1600" kern="0" dirty="0">
                  <a:solidFill>
                    <a:prstClr val="white"/>
                  </a:solidFill>
                  <a:latin typeface="微软雅黑" panose="020B0503020204020204" charset="-122"/>
                  <a:ea typeface="微软雅黑" panose="020B0503020204020204" charset="-122"/>
                </a:rPr>
                <a:t>205-6</a:t>
              </a:r>
              <a:endParaRPr lang="en-US" altLang="en-US" sz="1600" kern="0" dirty="0">
                <a:solidFill>
                  <a:prstClr val="white"/>
                </a:solidFill>
                <a:latin typeface="微软雅黑" panose="020B0503020204020204" charset="-122"/>
                <a:ea typeface="微软雅黑" panose="020B0503020204020204" charset="-122"/>
              </a:endParaRPr>
            </a:p>
            <a:p>
              <a:pPr algn="ctr">
                <a:defRPr/>
              </a:pPr>
              <a:r>
                <a:rPr lang="zh-CN" altLang="en-US" sz="1600" kern="0" dirty="0">
                  <a:solidFill>
                    <a:prstClr val="white"/>
                  </a:solidFill>
                  <a:latin typeface="微软雅黑" panose="020B0503020204020204" charset="-122"/>
                  <a:ea typeface="微软雅黑" panose="020B0503020204020204" charset="-122"/>
                </a:rPr>
                <a:t>销售量</a:t>
              </a:r>
              <a:endParaRPr lang="zh-CN" altLang="en-US" sz="1600" kern="0" dirty="0">
                <a:solidFill>
                  <a:prstClr val="white"/>
                </a:solidFill>
                <a:latin typeface="微软雅黑" panose="020B0503020204020204" charset="-122"/>
                <a:ea typeface="微软雅黑" panose="020B0503020204020204" charset="-122"/>
              </a:endParaRPr>
            </a:p>
          </p:txBody>
        </p:sp>
        <p:sp>
          <p:nvSpPr>
            <p:cNvPr id="31" name="任意多边形 30"/>
            <p:cNvSpPr>
              <a:spLocks noChangeAspect="1"/>
            </p:cNvSpPr>
            <p:nvPr/>
          </p:nvSpPr>
          <p:spPr>
            <a:xfrm>
              <a:off x="5095" y="9053"/>
              <a:ext cx="976" cy="976"/>
            </a:xfrm>
            <a:custGeom>
              <a:avLst/>
              <a:gdLst>
                <a:gd name="connsiteX0" fmla="*/ 0 w 1430315"/>
                <a:gd name="connsiteY0" fmla="*/ 715158 h 1430315"/>
                <a:gd name="connsiteX1" fmla="*/ 715158 w 1430315"/>
                <a:gd name="connsiteY1" fmla="*/ 0 h 1430315"/>
                <a:gd name="connsiteX2" fmla="*/ 1430316 w 1430315"/>
                <a:gd name="connsiteY2" fmla="*/ 715158 h 1430315"/>
                <a:gd name="connsiteX3" fmla="*/ 715158 w 1430315"/>
                <a:gd name="connsiteY3" fmla="*/ 1430316 h 1430315"/>
                <a:gd name="connsiteX4" fmla="*/ 0 w 1430315"/>
                <a:gd name="connsiteY4" fmla="*/ 715158 h 143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15" h="1430315">
                  <a:moveTo>
                    <a:pt x="0" y="715158"/>
                  </a:moveTo>
                  <a:cubicBezTo>
                    <a:pt x="0" y="320187"/>
                    <a:pt x="320187" y="0"/>
                    <a:pt x="715158" y="0"/>
                  </a:cubicBezTo>
                  <a:cubicBezTo>
                    <a:pt x="1110129" y="0"/>
                    <a:pt x="1430316" y="320187"/>
                    <a:pt x="1430316" y="715158"/>
                  </a:cubicBezTo>
                  <a:cubicBezTo>
                    <a:pt x="1430316" y="1110129"/>
                    <a:pt x="1110129" y="1430316"/>
                    <a:pt x="715158" y="1430316"/>
                  </a:cubicBezTo>
                  <a:cubicBezTo>
                    <a:pt x="320187" y="1430316"/>
                    <a:pt x="0" y="1110129"/>
                    <a:pt x="0" y="715158"/>
                  </a:cubicBezTo>
                  <a:close/>
                </a:path>
              </a:pathLst>
            </a:custGeom>
            <a:solidFill>
              <a:sysClr val="window" lastClr="FFFFFF"/>
            </a:solidFill>
            <a:ln w="25400" cap="flat" cmpd="sng" algn="ctr">
              <a:noFill/>
              <a:prstDash val="solid"/>
            </a:ln>
            <a:effectLst/>
          </p:spPr>
          <p:txBody>
            <a:bodyPr spcFirstLastPara="0" vert="horz" wrap="square" lIns="174198" tIns="174198" rIns="174198" bIns="174198" numCol="1" spcCol="1270" anchor="ctr" anchorCtr="0">
              <a:noAutofit/>
            </a:bodyPr>
            <a:lstStyle/>
            <a:p>
              <a:pPr algn="ctr" defTabSz="799465">
                <a:lnSpc>
                  <a:spcPct val="90000"/>
                </a:lnSpc>
                <a:spcBef>
                  <a:spcPct val="0"/>
                </a:spcBef>
                <a:spcAft>
                  <a:spcPct val="35000"/>
                </a:spcAft>
                <a:defRPr/>
              </a:pPr>
              <a:endParaRPr lang="zh-CN" altLang="en-US" sz="1600" kern="0" dirty="0">
                <a:solidFill>
                  <a:prstClr val="white"/>
                </a:solidFill>
                <a:latin typeface="微软雅黑" panose="020B0503020204020204" charset="-122"/>
                <a:ea typeface="微软雅黑" panose="020B0503020204020204" charset="-122"/>
              </a:endParaRPr>
            </a:p>
          </p:txBody>
        </p:sp>
        <p:sp>
          <p:nvSpPr>
            <p:cNvPr id="32" name="任意多边形 31"/>
            <p:cNvSpPr>
              <a:spLocks noChangeAspect="1"/>
            </p:cNvSpPr>
            <p:nvPr/>
          </p:nvSpPr>
          <p:spPr>
            <a:xfrm>
              <a:off x="5154" y="9115"/>
              <a:ext cx="851" cy="851"/>
            </a:xfrm>
            <a:custGeom>
              <a:avLst/>
              <a:gdLst>
                <a:gd name="connsiteX0" fmla="*/ 110934 w 836924"/>
                <a:gd name="connsiteY0" fmla="*/ 320040 h 836924"/>
                <a:gd name="connsiteX1" fmla="*/ 320040 w 836924"/>
                <a:gd name="connsiteY1" fmla="*/ 320040 h 836924"/>
                <a:gd name="connsiteX2" fmla="*/ 320040 w 836924"/>
                <a:gd name="connsiteY2" fmla="*/ 110934 h 836924"/>
                <a:gd name="connsiteX3" fmla="*/ 516884 w 836924"/>
                <a:gd name="connsiteY3" fmla="*/ 110934 h 836924"/>
                <a:gd name="connsiteX4" fmla="*/ 516884 w 836924"/>
                <a:gd name="connsiteY4" fmla="*/ 320040 h 836924"/>
                <a:gd name="connsiteX5" fmla="*/ 725990 w 836924"/>
                <a:gd name="connsiteY5" fmla="*/ 320040 h 836924"/>
                <a:gd name="connsiteX6" fmla="*/ 725990 w 836924"/>
                <a:gd name="connsiteY6" fmla="*/ 516884 h 836924"/>
                <a:gd name="connsiteX7" fmla="*/ 516884 w 836924"/>
                <a:gd name="connsiteY7" fmla="*/ 516884 h 836924"/>
                <a:gd name="connsiteX8" fmla="*/ 516884 w 836924"/>
                <a:gd name="connsiteY8" fmla="*/ 725990 h 836924"/>
                <a:gd name="connsiteX9" fmla="*/ 320040 w 836924"/>
                <a:gd name="connsiteY9" fmla="*/ 725990 h 836924"/>
                <a:gd name="connsiteX10" fmla="*/ 320040 w 836924"/>
                <a:gd name="connsiteY10" fmla="*/ 516884 h 836924"/>
                <a:gd name="connsiteX11" fmla="*/ 110934 w 836924"/>
                <a:gd name="connsiteY11" fmla="*/ 516884 h 836924"/>
                <a:gd name="connsiteX12" fmla="*/ 110934 w 836924"/>
                <a:gd name="connsiteY12" fmla="*/ 320040 h 8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4" h="836924">
                  <a:moveTo>
                    <a:pt x="110934" y="320040"/>
                  </a:moveTo>
                  <a:lnTo>
                    <a:pt x="320040" y="320040"/>
                  </a:lnTo>
                  <a:lnTo>
                    <a:pt x="320040" y="110934"/>
                  </a:lnTo>
                  <a:lnTo>
                    <a:pt x="516884" y="110934"/>
                  </a:lnTo>
                  <a:lnTo>
                    <a:pt x="516884" y="320040"/>
                  </a:lnTo>
                  <a:lnTo>
                    <a:pt x="725990" y="320040"/>
                  </a:lnTo>
                  <a:lnTo>
                    <a:pt x="725990" y="516884"/>
                  </a:lnTo>
                  <a:lnTo>
                    <a:pt x="516884" y="516884"/>
                  </a:lnTo>
                  <a:lnTo>
                    <a:pt x="516884" y="725990"/>
                  </a:lnTo>
                  <a:lnTo>
                    <a:pt x="320040" y="725990"/>
                  </a:lnTo>
                  <a:lnTo>
                    <a:pt x="320040" y="516884"/>
                  </a:lnTo>
                  <a:lnTo>
                    <a:pt x="110934" y="516884"/>
                  </a:lnTo>
                  <a:lnTo>
                    <a:pt x="110934" y="320040"/>
                  </a:lnTo>
                  <a:close/>
                </a:path>
              </a:pathLst>
            </a:custGeom>
            <a:solidFill>
              <a:srgbClr val="6C6FA8"/>
            </a:solidFill>
            <a:ln>
              <a:noFill/>
            </a:ln>
            <a:effectLst/>
          </p:spPr>
          <p:txBody>
            <a:bodyPr spcFirstLastPara="0" vert="horz" wrap="square" lIns="83178" tIns="239967" rIns="83178" bIns="239967" numCol="1" spcCol="1270" anchor="ctr" anchorCtr="0">
              <a:noAutofit/>
            </a:bodyPr>
            <a:lstStyle/>
            <a:p>
              <a:pPr algn="ctr" defTabSz="488315">
                <a:lnSpc>
                  <a:spcPct val="90000"/>
                </a:lnSpc>
                <a:spcBef>
                  <a:spcPct val="0"/>
                </a:spcBef>
                <a:spcAft>
                  <a:spcPct val="35000"/>
                </a:spcAft>
                <a:defRPr/>
              </a:pPr>
              <a:endParaRPr lang="zh-CN" altLang="en-US" sz="1600" kern="0">
                <a:solidFill>
                  <a:prstClr val="white"/>
                </a:solidFill>
                <a:latin typeface="微软雅黑" panose="020B0503020204020204" charset="-122"/>
                <a:ea typeface="微软雅黑" panose="020B0503020204020204" charset="-122"/>
              </a:endParaRPr>
            </a:p>
          </p:txBody>
        </p:sp>
        <p:sp>
          <p:nvSpPr>
            <p:cNvPr id="33" name="任意多边形 32"/>
            <p:cNvSpPr>
              <a:spLocks noChangeAspect="1"/>
            </p:cNvSpPr>
            <p:nvPr/>
          </p:nvSpPr>
          <p:spPr>
            <a:xfrm>
              <a:off x="10533" y="9069"/>
              <a:ext cx="976" cy="976"/>
            </a:xfrm>
            <a:custGeom>
              <a:avLst/>
              <a:gdLst>
                <a:gd name="connsiteX0" fmla="*/ 0 w 1430315"/>
                <a:gd name="connsiteY0" fmla="*/ 715158 h 1430315"/>
                <a:gd name="connsiteX1" fmla="*/ 715158 w 1430315"/>
                <a:gd name="connsiteY1" fmla="*/ 0 h 1430315"/>
                <a:gd name="connsiteX2" fmla="*/ 1430316 w 1430315"/>
                <a:gd name="connsiteY2" fmla="*/ 715158 h 1430315"/>
                <a:gd name="connsiteX3" fmla="*/ 715158 w 1430315"/>
                <a:gd name="connsiteY3" fmla="*/ 1430316 h 1430315"/>
                <a:gd name="connsiteX4" fmla="*/ 0 w 1430315"/>
                <a:gd name="connsiteY4" fmla="*/ 715158 h 143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15" h="1430315">
                  <a:moveTo>
                    <a:pt x="0" y="715158"/>
                  </a:moveTo>
                  <a:cubicBezTo>
                    <a:pt x="0" y="320187"/>
                    <a:pt x="320187" y="0"/>
                    <a:pt x="715158" y="0"/>
                  </a:cubicBezTo>
                  <a:cubicBezTo>
                    <a:pt x="1110129" y="0"/>
                    <a:pt x="1430316" y="320187"/>
                    <a:pt x="1430316" y="715158"/>
                  </a:cubicBezTo>
                  <a:cubicBezTo>
                    <a:pt x="1430316" y="1110129"/>
                    <a:pt x="1110129" y="1430316"/>
                    <a:pt x="715158" y="1430316"/>
                  </a:cubicBezTo>
                  <a:cubicBezTo>
                    <a:pt x="320187" y="1430316"/>
                    <a:pt x="0" y="1110129"/>
                    <a:pt x="0" y="715158"/>
                  </a:cubicBezTo>
                  <a:close/>
                </a:path>
              </a:pathLst>
            </a:custGeom>
            <a:solidFill>
              <a:sysClr val="window" lastClr="FFFFFF"/>
            </a:solidFill>
            <a:ln w="25400" cap="flat" cmpd="sng" algn="ctr">
              <a:noFill/>
              <a:prstDash val="solid"/>
            </a:ln>
            <a:effectLst/>
          </p:spPr>
          <p:txBody>
            <a:bodyPr spcFirstLastPara="0" vert="horz" wrap="square" lIns="174198" tIns="174198" rIns="174198" bIns="174198" numCol="1" spcCol="1270" anchor="ctr" anchorCtr="0">
              <a:noAutofit/>
            </a:bodyPr>
            <a:lstStyle/>
            <a:p>
              <a:pPr algn="ctr" defTabSz="799465">
                <a:lnSpc>
                  <a:spcPct val="90000"/>
                </a:lnSpc>
                <a:spcBef>
                  <a:spcPct val="0"/>
                </a:spcBef>
                <a:spcAft>
                  <a:spcPct val="35000"/>
                </a:spcAft>
                <a:defRPr/>
              </a:pPr>
              <a:endParaRPr lang="zh-CN" altLang="en-US" sz="1600" kern="0" dirty="0">
                <a:solidFill>
                  <a:prstClr val="white"/>
                </a:solidFill>
                <a:latin typeface="微软雅黑" panose="020B0503020204020204" charset="-122"/>
                <a:ea typeface="微软雅黑" panose="020B0503020204020204" charset="-122"/>
              </a:endParaRPr>
            </a:p>
          </p:txBody>
        </p:sp>
        <p:sp>
          <p:nvSpPr>
            <p:cNvPr id="34" name="任意多边形 33"/>
            <p:cNvSpPr>
              <a:spLocks noChangeAspect="1"/>
            </p:cNvSpPr>
            <p:nvPr/>
          </p:nvSpPr>
          <p:spPr>
            <a:xfrm>
              <a:off x="10593" y="9132"/>
              <a:ext cx="851" cy="851"/>
            </a:xfrm>
            <a:custGeom>
              <a:avLst/>
              <a:gdLst>
                <a:gd name="connsiteX0" fmla="*/ 110934 w 836924"/>
                <a:gd name="connsiteY0" fmla="*/ 320040 h 836924"/>
                <a:gd name="connsiteX1" fmla="*/ 320040 w 836924"/>
                <a:gd name="connsiteY1" fmla="*/ 320040 h 836924"/>
                <a:gd name="connsiteX2" fmla="*/ 320040 w 836924"/>
                <a:gd name="connsiteY2" fmla="*/ 110934 h 836924"/>
                <a:gd name="connsiteX3" fmla="*/ 516884 w 836924"/>
                <a:gd name="connsiteY3" fmla="*/ 110934 h 836924"/>
                <a:gd name="connsiteX4" fmla="*/ 516884 w 836924"/>
                <a:gd name="connsiteY4" fmla="*/ 320040 h 836924"/>
                <a:gd name="connsiteX5" fmla="*/ 725990 w 836924"/>
                <a:gd name="connsiteY5" fmla="*/ 320040 h 836924"/>
                <a:gd name="connsiteX6" fmla="*/ 725990 w 836924"/>
                <a:gd name="connsiteY6" fmla="*/ 516884 h 836924"/>
                <a:gd name="connsiteX7" fmla="*/ 516884 w 836924"/>
                <a:gd name="connsiteY7" fmla="*/ 516884 h 836924"/>
                <a:gd name="connsiteX8" fmla="*/ 516884 w 836924"/>
                <a:gd name="connsiteY8" fmla="*/ 725990 h 836924"/>
                <a:gd name="connsiteX9" fmla="*/ 320040 w 836924"/>
                <a:gd name="connsiteY9" fmla="*/ 725990 h 836924"/>
                <a:gd name="connsiteX10" fmla="*/ 320040 w 836924"/>
                <a:gd name="connsiteY10" fmla="*/ 516884 h 836924"/>
                <a:gd name="connsiteX11" fmla="*/ 110934 w 836924"/>
                <a:gd name="connsiteY11" fmla="*/ 516884 h 836924"/>
                <a:gd name="connsiteX12" fmla="*/ 110934 w 836924"/>
                <a:gd name="connsiteY12" fmla="*/ 320040 h 8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4" h="836924">
                  <a:moveTo>
                    <a:pt x="110934" y="320040"/>
                  </a:moveTo>
                  <a:lnTo>
                    <a:pt x="320040" y="320040"/>
                  </a:lnTo>
                  <a:lnTo>
                    <a:pt x="320040" y="110934"/>
                  </a:lnTo>
                  <a:lnTo>
                    <a:pt x="516884" y="110934"/>
                  </a:lnTo>
                  <a:lnTo>
                    <a:pt x="516884" y="320040"/>
                  </a:lnTo>
                  <a:lnTo>
                    <a:pt x="725990" y="320040"/>
                  </a:lnTo>
                  <a:lnTo>
                    <a:pt x="725990" y="516884"/>
                  </a:lnTo>
                  <a:lnTo>
                    <a:pt x="516884" y="516884"/>
                  </a:lnTo>
                  <a:lnTo>
                    <a:pt x="516884" y="725990"/>
                  </a:lnTo>
                  <a:lnTo>
                    <a:pt x="320040" y="725990"/>
                  </a:lnTo>
                  <a:lnTo>
                    <a:pt x="320040" y="516884"/>
                  </a:lnTo>
                  <a:lnTo>
                    <a:pt x="110934" y="516884"/>
                  </a:lnTo>
                  <a:lnTo>
                    <a:pt x="110934" y="320040"/>
                  </a:lnTo>
                  <a:close/>
                </a:path>
              </a:pathLst>
            </a:custGeom>
            <a:solidFill>
              <a:srgbClr val="6C6FA8"/>
            </a:solidFill>
            <a:ln>
              <a:noFill/>
            </a:ln>
            <a:effectLst/>
          </p:spPr>
          <p:txBody>
            <a:bodyPr spcFirstLastPara="0" vert="horz" wrap="square" lIns="83178" tIns="239967" rIns="83178" bIns="239967" numCol="1" spcCol="1270" anchor="ctr" anchorCtr="0">
              <a:noAutofit/>
            </a:bodyPr>
            <a:lstStyle/>
            <a:p>
              <a:pPr algn="ctr" defTabSz="488315">
                <a:lnSpc>
                  <a:spcPct val="90000"/>
                </a:lnSpc>
                <a:spcBef>
                  <a:spcPct val="0"/>
                </a:spcBef>
                <a:spcAft>
                  <a:spcPct val="35000"/>
                </a:spcAft>
                <a:defRPr/>
              </a:pPr>
              <a:endParaRPr lang="zh-CN" altLang="en-US" sz="1600" kern="0">
                <a:solidFill>
                  <a:prstClr val="white"/>
                </a:solidFill>
                <a:latin typeface="微软雅黑" panose="020B0503020204020204" charset="-122"/>
                <a:ea typeface="微软雅黑" panose="020B0503020204020204" charset="-122"/>
              </a:endParaRPr>
            </a:p>
          </p:txBody>
        </p:sp>
      </p:grpSp>
      <p:sp>
        <p:nvSpPr>
          <p:cNvPr id="26" name="灯片编号占位符 2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71855" y="1600200"/>
            <a:ext cx="7441565" cy="1779905"/>
          </a:xfrm>
        </p:spPr>
        <p:txBody>
          <a:bodyPr>
            <a:normAutofit/>
          </a:bodyPr>
          <a:lstStyle/>
          <a:p>
            <a:r>
              <a:rPr lang="zh-CN" altLang="en-US" dirty="0">
                <a:sym typeface="+mn-ea"/>
              </a:rPr>
              <a:t>主要耗能工业企业单位产品能源消费情况（</a:t>
            </a:r>
            <a:r>
              <a:rPr lang="en-US" altLang="zh-CN" dirty="0">
                <a:sym typeface="+mn-ea"/>
              </a:rPr>
              <a:t>205-3</a:t>
            </a:r>
            <a:r>
              <a:rPr lang="zh-CN" altLang="en-US" dirty="0">
                <a:sym typeface="+mn-ea"/>
              </a:rPr>
              <a:t>表</a:t>
            </a:r>
            <a:r>
              <a:rPr lang="zh-CN" altLang="en-US" dirty="0" smtClean="0">
                <a:sym typeface="+mn-ea"/>
              </a:rPr>
              <a:t>）</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en-US" altLang="zh-CN"/>
              <a:t>205-3</a:t>
            </a:r>
            <a:r>
              <a:rPr lang="zh-CN" altLang="en-US"/>
              <a:t>表指标</a:t>
            </a:r>
            <a:endParaRPr lang="zh-CN" altLang="en-US"/>
          </a:p>
        </p:txBody>
      </p:sp>
      <p:pic>
        <p:nvPicPr>
          <p:cNvPr id="4" name="内容占位符 3" descr="2"/>
          <p:cNvPicPr>
            <a:picLocks noChangeAspect="1"/>
          </p:cNvPicPr>
          <p:nvPr>
            <p:ph idx="1"/>
          </p:nvPr>
        </p:nvPicPr>
        <p:blipFill>
          <a:blip r:embed="rId1"/>
          <a:stretch>
            <a:fillRect/>
          </a:stretch>
        </p:blipFill>
        <p:spPr>
          <a:xfrm>
            <a:off x="1485900" y="1903571"/>
            <a:ext cx="6232684" cy="2784158"/>
          </a:xfrm>
          <a:prstGeom prst="rect">
            <a:avLst/>
          </a:prstGeom>
          <a:effectLst>
            <a:outerShdw blurRad="50800" dist="38100" dir="2700000" algn="tl" rotWithShape="0">
              <a:prstClr val="black">
                <a:alpha val="40000"/>
              </a:prstClr>
            </a:outerShdw>
          </a:effectLst>
        </p:spPr>
      </p:pic>
      <p:grpSp>
        <p:nvGrpSpPr>
          <p:cNvPr id="11" name="组合 10"/>
          <p:cNvGrpSpPr/>
          <p:nvPr/>
        </p:nvGrpSpPr>
        <p:grpSpPr>
          <a:xfrm>
            <a:off x="5014436" y="3517583"/>
            <a:ext cx="408146" cy="1400651"/>
            <a:chOff x="8083" y="7776"/>
            <a:chExt cx="857" cy="2726"/>
          </a:xfrm>
        </p:grpSpPr>
        <p:sp>
          <p:nvSpPr>
            <p:cNvPr id="6" name="上箭头标注 5"/>
            <p:cNvSpPr/>
            <p:nvPr/>
          </p:nvSpPr>
          <p:spPr>
            <a:xfrm>
              <a:off x="8142" y="7776"/>
              <a:ext cx="798" cy="2726"/>
            </a:xfrm>
            <a:prstGeom prst="upArrowCallout">
              <a:avLst>
                <a:gd name="adj1" fmla="val 25000"/>
                <a:gd name="adj2" fmla="val 25000"/>
                <a:gd name="adj3" fmla="val 25000"/>
                <a:gd name="adj4" fmla="val 74944"/>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350"/>
            </a:p>
          </p:txBody>
        </p:sp>
        <p:sp>
          <p:nvSpPr>
            <p:cNvPr id="8" name="文本框 7"/>
            <p:cNvSpPr txBox="1"/>
            <p:nvPr/>
          </p:nvSpPr>
          <p:spPr>
            <a:xfrm>
              <a:off x="8083" y="8439"/>
              <a:ext cx="820" cy="1949"/>
            </a:xfrm>
            <a:prstGeom prst="rect">
              <a:avLst/>
            </a:prstGeom>
            <a:noFill/>
          </p:spPr>
          <p:txBody>
            <a:bodyPr vert="eaVert" wrap="square" rtlCol="0">
              <a:spAutoFit/>
            </a:bodyPr>
            <a:p>
              <a:r>
                <a:rPr lang="zh-CN" altLang="en-US" sz="1350" b="1">
                  <a:solidFill>
                    <a:schemeClr val="bg1"/>
                  </a:solidFill>
                </a:rPr>
                <a:t>能源消费量</a:t>
              </a:r>
              <a:endParaRPr lang="zh-CN" altLang="en-US" sz="1350" b="1">
                <a:solidFill>
                  <a:schemeClr val="bg1"/>
                </a:solidFill>
              </a:endParaRPr>
            </a:p>
          </p:txBody>
        </p:sp>
      </p:grpSp>
      <p:grpSp>
        <p:nvGrpSpPr>
          <p:cNvPr id="12" name="组合 11"/>
          <p:cNvGrpSpPr/>
          <p:nvPr/>
        </p:nvGrpSpPr>
        <p:grpSpPr>
          <a:xfrm>
            <a:off x="5552599" y="3520440"/>
            <a:ext cx="408146" cy="1339285"/>
            <a:chOff x="9259" y="7752"/>
            <a:chExt cx="857" cy="2451"/>
          </a:xfrm>
        </p:grpSpPr>
        <p:sp>
          <p:nvSpPr>
            <p:cNvPr id="9" name="上箭头标注 8"/>
            <p:cNvSpPr/>
            <p:nvPr/>
          </p:nvSpPr>
          <p:spPr>
            <a:xfrm>
              <a:off x="9318" y="7752"/>
              <a:ext cx="798" cy="2451"/>
            </a:xfrm>
            <a:prstGeom prst="upArrowCallout">
              <a:avLst>
                <a:gd name="adj1" fmla="val 25000"/>
                <a:gd name="adj2" fmla="val 25000"/>
                <a:gd name="adj3" fmla="val 25000"/>
                <a:gd name="adj4" fmla="val 74944"/>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350"/>
            </a:p>
          </p:txBody>
        </p:sp>
        <p:sp>
          <p:nvSpPr>
            <p:cNvPr id="10" name="文本框 9"/>
            <p:cNvSpPr txBox="1"/>
            <p:nvPr/>
          </p:nvSpPr>
          <p:spPr>
            <a:xfrm>
              <a:off x="9259" y="8415"/>
              <a:ext cx="820" cy="1588"/>
            </a:xfrm>
            <a:prstGeom prst="rect">
              <a:avLst/>
            </a:prstGeom>
            <a:noFill/>
          </p:spPr>
          <p:txBody>
            <a:bodyPr vert="eaVert" wrap="square" rtlCol="0">
              <a:spAutoFit/>
            </a:bodyPr>
            <a:p>
              <a:r>
                <a:rPr lang="zh-CN" altLang="en-US" sz="1350" b="1">
                  <a:solidFill>
                    <a:schemeClr val="bg1"/>
                  </a:solidFill>
                </a:rPr>
                <a:t>产品产量</a:t>
              </a:r>
              <a:endParaRPr lang="zh-CN" altLang="en-US" sz="1350" b="1">
                <a:solidFill>
                  <a:schemeClr val="bg1"/>
                </a:solidFill>
              </a:endParaRPr>
            </a:p>
          </p:txBody>
        </p:sp>
      </p:grpSp>
      <p:grpSp>
        <p:nvGrpSpPr>
          <p:cNvPr id="16" name="组合 15"/>
          <p:cNvGrpSpPr/>
          <p:nvPr/>
        </p:nvGrpSpPr>
        <p:grpSpPr>
          <a:xfrm>
            <a:off x="4451509" y="3524250"/>
            <a:ext cx="408146" cy="1106866"/>
            <a:chOff x="6947" y="7760"/>
            <a:chExt cx="857" cy="2061"/>
          </a:xfrm>
        </p:grpSpPr>
        <p:sp>
          <p:nvSpPr>
            <p:cNvPr id="14" name="上箭头标注 13"/>
            <p:cNvSpPr/>
            <p:nvPr/>
          </p:nvSpPr>
          <p:spPr>
            <a:xfrm>
              <a:off x="7006" y="7760"/>
              <a:ext cx="798" cy="2061"/>
            </a:xfrm>
            <a:prstGeom prst="upArrowCallout">
              <a:avLst>
                <a:gd name="adj1" fmla="val 25000"/>
                <a:gd name="adj2" fmla="val 25000"/>
                <a:gd name="adj3" fmla="val 25000"/>
                <a:gd name="adj4" fmla="val 70014"/>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350"/>
            </a:p>
          </p:txBody>
        </p:sp>
        <p:sp>
          <p:nvSpPr>
            <p:cNvPr id="15" name="文本框 14"/>
            <p:cNvSpPr txBox="1"/>
            <p:nvPr/>
          </p:nvSpPr>
          <p:spPr>
            <a:xfrm>
              <a:off x="6947" y="8439"/>
              <a:ext cx="820" cy="1227"/>
            </a:xfrm>
            <a:prstGeom prst="rect">
              <a:avLst/>
            </a:prstGeom>
            <a:noFill/>
          </p:spPr>
          <p:txBody>
            <a:bodyPr vert="eaVert" wrap="square" rtlCol="0">
              <a:spAutoFit/>
            </a:bodyPr>
            <a:p>
              <a:r>
                <a:rPr lang="zh-CN" altLang="en-US" sz="1350" b="1">
                  <a:solidFill>
                    <a:schemeClr val="bg1"/>
                  </a:solidFill>
                </a:rPr>
                <a:t>计算值</a:t>
              </a:r>
              <a:endParaRPr lang="zh-CN" altLang="en-US" sz="1350" b="1">
                <a:solidFill>
                  <a:schemeClr val="bg1"/>
                </a:solidFill>
              </a:endParaRPr>
            </a:p>
          </p:txBody>
        </p:sp>
      </p:grpSp>
      <p:sp>
        <p:nvSpPr>
          <p:cNvPr id="18" name="文本框 17"/>
          <p:cNvSpPr txBox="1"/>
          <p:nvPr/>
        </p:nvSpPr>
        <p:spPr>
          <a:xfrm>
            <a:off x="1568291" y="4916805"/>
            <a:ext cx="5166995" cy="414020"/>
          </a:xfrm>
          <a:prstGeom prst="rect">
            <a:avLst/>
          </a:prstGeom>
          <a:noFill/>
        </p:spPr>
        <p:txBody>
          <a:bodyPr wrap="none" rtlCol="0">
            <a:spAutoFit/>
          </a:bodyPr>
          <a:p>
            <a:pPr marL="576580" lvl="1" indent="-274320" algn="l">
              <a:spcBef>
                <a:spcPct val="20000"/>
              </a:spcBef>
              <a:buClr>
                <a:schemeClr val="accent1"/>
              </a:buClr>
              <a:buSzTx/>
              <a:buFont typeface="Symbol" panose="05050102010706020507" pitchFamily="18" charset="2"/>
              <a:buChar char=""/>
            </a:pPr>
            <a:r>
              <a:rPr lang="zh-CN" altLang="en-US" sz="2100" dirty="0">
                <a:solidFill>
                  <a:schemeClr val="tx2"/>
                </a:solidFill>
              </a:rPr>
              <a:t>指标值 = 子项值 / 母项值 </a:t>
            </a:r>
            <a:r>
              <a:rPr lang="zh-CN" altLang="en-US" sz="1650" dirty="0">
                <a:solidFill>
                  <a:schemeClr val="tx2"/>
                </a:solidFill>
              </a:rPr>
              <a:t>× 单位换算系数</a:t>
            </a:r>
            <a:endParaRPr lang="zh-CN" altLang="en-US" sz="1650" dirty="0">
              <a:solidFill>
                <a:schemeClr val="tx2"/>
              </a:solidFill>
            </a:endParaRPr>
          </a:p>
        </p:txBody>
      </p:sp>
      <p:sp>
        <p:nvSpPr>
          <p:cNvPr id="19" name="上箭头标注 18"/>
          <p:cNvSpPr/>
          <p:nvPr/>
        </p:nvSpPr>
        <p:spPr>
          <a:xfrm>
            <a:off x="3014446" y="5277299"/>
            <a:ext cx="1121485" cy="492163"/>
          </a:xfrm>
          <a:prstGeom prst="upArrow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zh-CN" altLang="en-US" sz="1350" dirty="0" smtClean="0"/>
              <a:t>能源消费量</a:t>
            </a:r>
            <a:endParaRPr lang="zh-CN" altLang="en-US" sz="1350" dirty="0"/>
          </a:p>
        </p:txBody>
      </p:sp>
      <p:sp>
        <p:nvSpPr>
          <p:cNvPr id="20" name="上箭头标注 19"/>
          <p:cNvSpPr/>
          <p:nvPr/>
        </p:nvSpPr>
        <p:spPr>
          <a:xfrm>
            <a:off x="4246878" y="5277211"/>
            <a:ext cx="845786" cy="492163"/>
          </a:xfrm>
          <a:prstGeom prst="upArrow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zh-CN" altLang="en-US" sz="1350" dirty="0" smtClean="0"/>
              <a:t>产品产量</a:t>
            </a:r>
            <a:endParaRPr lang="zh-CN" altLang="en-US" sz="1350" dirty="0"/>
          </a:p>
        </p:txBody>
      </p:sp>
      <p:sp>
        <p:nvSpPr>
          <p:cNvPr id="21" name="上箭头标注 20"/>
          <p:cNvSpPr/>
          <p:nvPr/>
        </p:nvSpPr>
        <p:spPr>
          <a:xfrm>
            <a:off x="1672114" y="5277326"/>
            <a:ext cx="1211580" cy="491966"/>
          </a:xfrm>
          <a:prstGeom prst="upArrowCallout">
            <a:avLst>
              <a:gd name="adj1" fmla="val 22168"/>
              <a:gd name="adj2" fmla="val 25000"/>
              <a:gd name="adj3" fmla="val 25000"/>
              <a:gd name="adj4" fmla="val 6497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zh-CN" altLang="en-US" sz="1350" dirty="0"/>
              <a:t>单位产品能耗</a:t>
            </a:r>
            <a:endParaRPr lang="zh-CN" altLang="en-US" sz="1350" dirty="0"/>
          </a:p>
        </p:txBody>
      </p:sp>
      <p:sp>
        <p:nvSpPr>
          <p:cNvPr id="22" name="椭圆 21"/>
          <p:cNvSpPr/>
          <p:nvPr/>
        </p:nvSpPr>
        <p:spPr>
          <a:xfrm>
            <a:off x="4395311" y="3218974"/>
            <a:ext cx="1674019" cy="380048"/>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灯片编号占位符 1"/>
          <p:cNvSpPr>
            <a:spLocks noGrp="1"/>
          </p:cNvSpPr>
          <p:nvPr>
            <p:ph type="sldNum" sz="quarter" idx="12"/>
          </p:nvPr>
        </p:nvSpPr>
        <p:spPr>
          <a:xfrm>
            <a:off x="6411867" y="5544872"/>
            <a:ext cx="1161826" cy="273844"/>
          </a:xfrm>
        </p:spPr>
        <p:txBody>
          <a:bodyPr/>
          <a:p>
            <a:fld id="{7D9BB5D0-35E4-459D-AEF3-FE4D7C45CC19}" type="slidenum">
              <a:rPr lang="zh-CN" altLang="en-US" sz="750" smtClean="0"/>
            </a:fld>
            <a:endParaRPr lang="zh-CN" altLang="en-US" sz="750"/>
          </a:p>
        </p:txBody>
      </p:sp>
      <p:sp>
        <p:nvSpPr>
          <p:cNvPr id="5" name="矩形 4"/>
          <p:cNvSpPr/>
          <p:nvPr/>
        </p:nvSpPr>
        <p:spPr>
          <a:xfrm>
            <a:off x="4566761" y="2864644"/>
            <a:ext cx="287655" cy="95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7" name="矩形 6"/>
          <p:cNvSpPr/>
          <p:nvPr/>
        </p:nvSpPr>
        <p:spPr>
          <a:xfrm>
            <a:off x="6787039" y="2864644"/>
            <a:ext cx="191453" cy="119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3" name="矩形 12"/>
          <p:cNvSpPr/>
          <p:nvPr/>
        </p:nvSpPr>
        <p:spPr>
          <a:xfrm>
            <a:off x="7032308" y="2681764"/>
            <a:ext cx="382429" cy="119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anim calcmode="lin" valueType="num">
                                      <p:cBhvr>
                                        <p:cTn id="22" dur="500" fill="hold"/>
                                        <p:tgtEl>
                                          <p:spTgt spid="16"/>
                                        </p:tgtEl>
                                        <p:attrNameLst>
                                          <p:attrName>ppt_x</p:attrName>
                                        </p:attrNameLst>
                                      </p:cBhvr>
                                      <p:tavLst>
                                        <p:tav tm="0">
                                          <p:val>
                                            <p:strVal val="#ppt_x"/>
                                          </p:val>
                                        </p:tav>
                                        <p:tav tm="100000">
                                          <p:val>
                                            <p:strVal val="#ppt_x"/>
                                          </p:val>
                                        </p:tav>
                                      </p:tavLst>
                                    </p:anim>
                                    <p:anim calcmode="lin" valueType="num">
                                      <p:cBhvr>
                                        <p:cTn id="2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anim calcmode="lin" valueType="num">
                                      <p:cBhvr>
                                        <p:cTn id="29" dur="500" fill="hold"/>
                                        <p:tgtEl>
                                          <p:spTgt spid="19"/>
                                        </p:tgtEl>
                                        <p:attrNameLst>
                                          <p:attrName>ppt_x</p:attrName>
                                        </p:attrNameLst>
                                      </p:cBhvr>
                                      <p:tavLst>
                                        <p:tav tm="0">
                                          <p:val>
                                            <p:strVal val="#ppt_x"/>
                                          </p:val>
                                        </p:tav>
                                        <p:tav tm="100000">
                                          <p:val>
                                            <p:strVal val="#ppt_x"/>
                                          </p:val>
                                        </p:tav>
                                      </p:tavLst>
                                    </p:anim>
                                    <p:anim calcmode="lin" valueType="num">
                                      <p:cBhvr>
                                        <p:cTn id="30" dur="5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anim calcmode="lin" valueType="num">
                                      <p:cBhvr>
                                        <p:cTn id="34" dur="500" fill="hold"/>
                                        <p:tgtEl>
                                          <p:spTgt spid="20"/>
                                        </p:tgtEl>
                                        <p:attrNameLst>
                                          <p:attrName>ppt_x</p:attrName>
                                        </p:attrNameLst>
                                      </p:cBhvr>
                                      <p:tavLst>
                                        <p:tav tm="0">
                                          <p:val>
                                            <p:strVal val="#ppt_x"/>
                                          </p:val>
                                        </p:tav>
                                        <p:tav tm="100000">
                                          <p:val>
                                            <p:strVal val="#ppt_x"/>
                                          </p:val>
                                        </p:tav>
                                      </p:tavLst>
                                    </p:anim>
                                    <p:anim calcmode="lin" valueType="num">
                                      <p:cBhvr>
                                        <p:cTn id="35" dur="5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anim calcmode="lin" valueType="num">
                                      <p:cBhvr>
                                        <p:cTn id="39" dur="500" fill="hold"/>
                                        <p:tgtEl>
                                          <p:spTgt spid="21"/>
                                        </p:tgtEl>
                                        <p:attrNameLst>
                                          <p:attrName>ppt_x</p:attrName>
                                        </p:attrNameLst>
                                      </p:cBhvr>
                                      <p:tavLst>
                                        <p:tav tm="0">
                                          <p:val>
                                            <p:strVal val="#ppt_x"/>
                                          </p:val>
                                        </p:tav>
                                        <p:tav tm="100000">
                                          <p:val>
                                            <p:strVal val="#ppt_x"/>
                                          </p:val>
                                        </p:tav>
                                      </p:tavLst>
                                    </p:anim>
                                    <p:anim calcmode="lin" valueType="num">
                                      <p:cBhvr>
                                        <p:cTn id="4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buNone/>
            </a:pPr>
            <a:r>
              <a:rPr lang="en-US" altLang="zh-CN" dirty="0" smtClean="0"/>
              <a:t>1. </a:t>
            </a:r>
            <a:r>
              <a:rPr lang="zh-CN" altLang="en-US" dirty="0" smtClean="0"/>
              <a:t>指标值</a:t>
            </a:r>
            <a:r>
              <a:rPr lang="en-US" altLang="zh-CN" dirty="0" smtClean="0"/>
              <a:t>——</a:t>
            </a:r>
            <a:r>
              <a:rPr lang="zh-CN" altLang="zh-CN" dirty="0" smtClean="0"/>
              <a:t>单位产品能耗</a:t>
            </a:r>
            <a:endParaRPr lang="en-US" altLang="zh-CN" dirty="0" smtClean="0"/>
          </a:p>
          <a:p>
            <a:pPr lvl="1"/>
            <a:r>
              <a:rPr lang="zh-CN" altLang="en-US" dirty="0"/>
              <a:t>指生产一个计量单位的产品所消费的能源。</a:t>
            </a:r>
            <a:endParaRPr lang="zh-CN" altLang="en-US" dirty="0"/>
          </a:p>
          <a:p>
            <a:pPr lvl="1"/>
            <a:r>
              <a:rPr lang="zh-CN" altLang="en-US" dirty="0"/>
              <a:t>是反映行业生产工艺水平和能源利用效率的重要指标，通常用以反映直接节能的效果</a:t>
            </a:r>
            <a:r>
              <a:rPr lang="zh-CN" altLang="en-US" dirty="0" smtClean="0"/>
              <a:t>。</a:t>
            </a:r>
            <a:endParaRPr lang="en-US" altLang="zh-CN" dirty="0" smtClean="0"/>
          </a:p>
          <a:p>
            <a:pPr lvl="1"/>
            <a:endParaRPr lang="en-US" altLang="zh-CN" dirty="0" smtClean="0"/>
          </a:p>
          <a:p>
            <a:endParaRPr lang="zh-CN" altLang="en-US" dirty="0"/>
          </a:p>
        </p:txBody>
      </p:sp>
      <p:sp>
        <p:nvSpPr>
          <p:cNvPr id="3" name="标题 2"/>
          <p:cNvSpPr>
            <a:spLocks noGrp="1"/>
          </p:cNvSpPr>
          <p:nvPr>
            <p:ph type="title"/>
          </p:nvPr>
        </p:nvSpPr>
        <p:spPr/>
        <p:txBody>
          <a:bodyPr/>
          <a:lstStyle/>
          <a:p>
            <a:r>
              <a:rPr lang="en-US" altLang="zh-CN" dirty="0" smtClean="0"/>
              <a:t>205-3</a:t>
            </a:r>
            <a:r>
              <a:rPr lang="zh-CN" altLang="en-US" dirty="0" smtClean="0"/>
              <a:t>表指标</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72465" y="2686050"/>
            <a:ext cx="7947660" cy="3450590"/>
          </a:xfrm>
        </p:spPr>
        <p:txBody>
          <a:bodyPr>
            <a:normAutofit/>
          </a:bodyPr>
          <a:lstStyle/>
          <a:p>
            <a:r>
              <a:rPr lang="zh-CN" altLang="en-US" dirty="0" smtClean="0"/>
              <a:t>单位产品能耗通常</a:t>
            </a:r>
            <a:r>
              <a:rPr lang="zh-CN" altLang="en-US" dirty="0"/>
              <a:t>分为单位产品</a:t>
            </a:r>
            <a:r>
              <a:rPr lang="zh-CN" altLang="en-US" b="1" dirty="0"/>
              <a:t>综合能耗</a:t>
            </a:r>
            <a:r>
              <a:rPr lang="zh-CN" altLang="en-US" dirty="0"/>
              <a:t>和</a:t>
            </a:r>
            <a:r>
              <a:rPr lang="zh-CN" altLang="en-US" b="1" dirty="0"/>
              <a:t>单项能耗</a:t>
            </a:r>
            <a:r>
              <a:rPr lang="zh-CN" altLang="en-US" dirty="0"/>
              <a:t>。</a:t>
            </a:r>
            <a:endParaRPr lang="zh-CN" altLang="en-US" dirty="0"/>
          </a:p>
          <a:p>
            <a:pPr lvl="1"/>
            <a:endParaRPr lang="zh-CN" altLang="en-US" dirty="0" smtClean="0"/>
          </a:p>
          <a:p>
            <a:pPr lvl="1"/>
            <a:r>
              <a:rPr lang="zh-CN" altLang="en-US" sz="2000" dirty="0" smtClean="0"/>
              <a:t>综合能耗：指</a:t>
            </a:r>
            <a:r>
              <a:rPr lang="zh-CN" altLang="en-US" sz="2000" dirty="0"/>
              <a:t>生产一个计量单位的产品消费的各种能源的合计。如：</a:t>
            </a:r>
            <a:r>
              <a:rPr lang="en-US" altLang="zh-CN" sz="2000" dirty="0"/>
              <a:t>3005</a:t>
            </a:r>
            <a:r>
              <a:rPr lang="zh-CN" altLang="en-US" sz="2000" dirty="0"/>
              <a:t>吨水泥综合能耗</a:t>
            </a:r>
            <a:endParaRPr lang="zh-CN" altLang="en-US" sz="2000" dirty="0"/>
          </a:p>
          <a:p>
            <a:pPr lvl="1"/>
            <a:endParaRPr lang="zh-CN" altLang="en-US" sz="2000" dirty="0"/>
          </a:p>
          <a:p>
            <a:pPr lvl="1"/>
            <a:r>
              <a:rPr lang="zh-CN" altLang="en-US" sz="2000" dirty="0"/>
              <a:t>单项</a:t>
            </a:r>
            <a:r>
              <a:rPr lang="zh-CN" altLang="en-US" sz="2000" dirty="0" smtClean="0"/>
              <a:t>能耗：指</a:t>
            </a:r>
            <a:r>
              <a:rPr lang="zh-CN" altLang="en-US" sz="2000" dirty="0"/>
              <a:t>生产一个计量单位的产品消费的某一种能源的合计。如：</a:t>
            </a:r>
            <a:r>
              <a:rPr lang="en-US" altLang="zh-CN" sz="2000" dirty="0"/>
              <a:t>3007</a:t>
            </a:r>
            <a:r>
              <a:rPr lang="zh-CN" altLang="en-US" sz="2000" dirty="0"/>
              <a:t>吨水泥综合</a:t>
            </a:r>
            <a:r>
              <a:rPr lang="zh-CN" altLang="en-US" sz="2000" b="1" dirty="0"/>
              <a:t>电</a:t>
            </a:r>
            <a:r>
              <a:rPr lang="zh-CN" altLang="en-US" sz="2000" dirty="0"/>
              <a:t>耗</a:t>
            </a:r>
            <a:endParaRPr lang="zh-CN" altLang="en-US" sz="2000" dirty="0"/>
          </a:p>
        </p:txBody>
      </p:sp>
      <p:sp>
        <p:nvSpPr>
          <p:cNvPr id="3" name="标题 2"/>
          <p:cNvSpPr>
            <a:spLocks noGrp="1"/>
          </p:cNvSpPr>
          <p:nvPr>
            <p:ph type="title"/>
          </p:nvPr>
        </p:nvSpPr>
        <p:spPr/>
        <p:txBody>
          <a:bodyPr/>
          <a:lstStyle/>
          <a:p>
            <a:r>
              <a:rPr lang="en-US" altLang="zh-CN" dirty="0" smtClean="0"/>
              <a:t>205-3</a:t>
            </a:r>
            <a:r>
              <a:rPr lang="zh-CN" altLang="en-US" dirty="0" smtClean="0"/>
              <a:t>表指标</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1065" y="2675467"/>
            <a:ext cx="8100508" cy="3450696"/>
          </a:xfrm>
        </p:spPr>
        <p:txBody>
          <a:bodyPr/>
          <a:lstStyle/>
          <a:p>
            <a:r>
              <a:rPr lang="zh-CN" altLang="en-US" dirty="0">
                <a:sym typeface="+mn-ea"/>
              </a:rPr>
              <a:t>能源生产、销售与库存（</a:t>
            </a:r>
            <a:r>
              <a:rPr lang="en-US" altLang="zh-CN" dirty="0">
                <a:sym typeface="+mn-ea"/>
              </a:rPr>
              <a:t>205-6</a:t>
            </a:r>
            <a:r>
              <a:rPr lang="zh-CN" altLang="en-US" dirty="0">
                <a:sym typeface="+mn-ea"/>
              </a:rPr>
              <a:t>表）</a:t>
            </a:r>
            <a:br>
              <a:rPr lang="zh-CN" altLang="en-US" dirty="0">
                <a:sym typeface="+mn-ea"/>
              </a:rPr>
            </a:br>
            <a:endParaRPr lang="zh-CN" altLang="en-US" dirty="0">
              <a:sym typeface="+mn-ea"/>
            </a:endParaRPr>
          </a:p>
          <a:p>
            <a:r>
              <a:rPr lang="zh-CN" altLang="en-US" dirty="0">
                <a:sym typeface="+mn-ea"/>
              </a:rPr>
              <a:t>四下企业主要能源产品产量（</a:t>
            </a:r>
            <a:r>
              <a:rPr lang="en-US" altLang="zh-CN" dirty="0">
                <a:sym typeface="+mn-ea"/>
              </a:rPr>
              <a:t>P206</a:t>
            </a:r>
            <a:r>
              <a:rPr lang="zh-CN" altLang="en-US" dirty="0">
                <a:sym typeface="+mn-ea"/>
              </a:rPr>
              <a:t>表）</a:t>
            </a:r>
            <a:br>
              <a:rPr lang="zh-CN" altLang="en-US" dirty="0">
                <a:sym typeface="+mn-ea"/>
              </a:rPr>
            </a:br>
            <a:endParaRPr lang="zh-CN" altLang="en-US" dirty="0">
              <a:sym typeface="+mn-ea"/>
            </a:endParaRPr>
          </a:p>
          <a:p>
            <a:r>
              <a:rPr lang="zh-CN" altLang="en-US" sz="2600" dirty="0">
                <a:sym typeface="+mn-ea"/>
              </a:rPr>
              <a:t>主要耗能工业企业单位产品能源消费情况（</a:t>
            </a:r>
            <a:r>
              <a:rPr lang="en-US" altLang="zh-CN" sz="2600" dirty="0">
                <a:sym typeface="+mn-ea"/>
              </a:rPr>
              <a:t>205-3</a:t>
            </a:r>
            <a:r>
              <a:rPr lang="zh-CN" altLang="en-US" sz="2600" dirty="0">
                <a:sym typeface="+mn-ea"/>
              </a:rPr>
              <a:t>表）</a:t>
            </a:r>
            <a:endParaRPr lang="zh-CN" altLang="en-US" sz="2600" dirty="0"/>
          </a:p>
          <a:p>
            <a:endParaRPr lang="zh-CN" altLang="en-US" sz="2600" dirty="0"/>
          </a:p>
        </p:txBody>
      </p:sp>
      <p:sp>
        <p:nvSpPr>
          <p:cNvPr id="2" name="标题 1"/>
          <p:cNvSpPr>
            <a:spLocks noGrp="1"/>
          </p:cNvSpPr>
          <p:nvPr>
            <p:ph type="title"/>
          </p:nvPr>
        </p:nvSpPr>
        <p:spPr/>
        <p:txBody>
          <a:bodyPr/>
          <a:lstStyle/>
          <a:p>
            <a:pPr algn="ctr"/>
            <a:r>
              <a:rPr lang="zh-CN" altLang="en-US" dirty="0"/>
              <a:t>主要内容</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855" y="2221865"/>
            <a:ext cx="7408545" cy="4324985"/>
          </a:xfrm>
        </p:spPr>
        <p:txBody>
          <a:bodyPr>
            <a:noAutofit/>
          </a:bodyPr>
          <a:lstStyle/>
          <a:p>
            <a:pPr marL="0" indent="0">
              <a:buNone/>
            </a:pPr>
            <a:r>
              <a:rPr lang="en-US" altLang="zh-CN"/>
              <a:t>2. </a:t>
            </a:r>
            <a:r>
              <a:rPr lang="zh-CN" altLang="en-US"/>
              <a:t>母项值</a:t>
            </a:r>
            <a:r>
              <a:rPr lang="en-US" altLang="zh-CN"/>
              <a:t>——</a:t>
            </a:r>
            <a:r>
              <a:rPr lang="zh-CN" altLang="en-US"/>
              <a:t>产品产量</a:t>
            </a:r>
            <a:endParaRPr lang="zh-CN" altLang="en-US"/>
          </a:p>
          <a:p>
            <a:pPr lvl="1"/>
            <a:r>
              <a:rPr lang="zh-CN" altLang="en-US"/>
              <a:t>产品产量是指符合质量要求的合格产品产量。</a:t>
            </a:r>
            <a:endParaRPr lang="zh-CN" altLang="en-US"/>
          </a:p>
          <a:p>
            <a:pPr lvl="1"/>
            <a:r>
              <a:rPr lang="zh-CN" altLang="en-US">
                <a:sym typeface="+mn-ea"/>
              </a:rPr>
              <a:t>计入产品产量是指办理入库手续并已入库的产品。</a:t>
            </a:r>
            <a:endParaRPr lang="zh-CN" altLang="en-US">
              <a:sym typeface="+mn-ea"/>
            </a:endParaRPr>
          </a:p>
          <a:p>
            <a:pPr lvl="1"/>
            <a:r>
              <a:rPr lang="zh-CN" altLang="en-US">
                <a:solidFill>
                  <a:srgbClr val="FF0000"/>
                </a:solidFill>
              </a:rPr>
              <a:t>不包括</a:t>
            </a:r>
            <a:r>
              <a:rPr lang="zh-CN" altLang="en-US"/>
              <a:t>废品、次品。</a:t>
            </a:r>
            <a:endParaRPr lang="zh-CN" altLang="en-US"/>
          </a:p>
          <a:p>
            <a:pPr lvl="1"/>
            <a:r>
              <a:rPr lang="zh-CN" altLang="en-US"/>
              <a:t>外购的成品或半成品，未经企业加工的</a:t>
            </a:r>
            <a:r>
              <a:rPr lang="zh-CN" altLang="en-US">
                <a:solidFill>
                  <a:srgbClr val="FF0000"/>
                </a:solidFill>
              </a:rPr>
              <a:t>不计入</a:t>
            </a:r>
            <a:r>
              <a:rPr lang="zh-CN" altLang="en-US"/>
              <a:t>产量。</a:t>
            </a:r>
            <a:endParaRPr lang="zh-CN" altLang="en-US"/>
          </a:p>
          <a:p>
            <a:pPr lvl="1"/>
            <a:endParaRPr lang="zh-CN" altLang="en-US"/>
          </a:p>
          <a:p>
            <a:pPr marL="302260" lvl="1" indent="0">
              <a:buNone/>
            </a:pPr>
            <a:r>
              <a:rPr lang="zh-CN" altLang="en-US"/>
              <a:t>数据来源：</a:t>
            </a:r>
            <a:endParaRPr lang="zh-CN" altLang="en-US"/>
          </a:p>
          <a:p>
            <a:pPr lvl="1"/>
            <a:r>
              <a:rPr lang="zh-CN" altLang="en-US"/>
              <a:t>工业企业生产月报（B204-1表）和能源生产、销售与库存（205-6表）。</a:t>
            </a:r>
            <a:endParaRPr lang="zh-CN" altLang="en-US"/>
          </a:p>
        </p:txBody>
      </p:sp>
      <p:sp>
        <p:nvSpPr>
          <p:cNvPr id="3" name="标题 2"/>
          <p:cNvSpPr>
            <a:spLocks noGrp="1"/>
          </p:cNvSpPr>
          <p:nvPr>
            <p:ph type="title"/>
          </p:nvPr>
        </p:nvSpPr>
        <p:spPr/>
        <p:txBody>
          <a:bodyPr/>
          <a:lstStyle/>
          <a:p>
            <a:r>
              <a:rPr lang="en-US" altLang="zh-CN"/>
              <a:t>205-3</a:t>
            </a:r>
            <a:r>
              <a:rPr lang="zh-CN" altLang="en-US"/>
              <a:t>表指标</a:t>
            </a:r>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855" y="2221865"/>
            <a:ext cx="7408545" cy="4324985"/>
          </a:xfrm>
        </p:spPr>
        <p:txBody>
          <a:bodyPr>
            <a:noAutofit/>
          </a:bodyPr>
          <a:lstStyle/>
          <a:p>
            <a:pPr marL="0" indent="0">
              <a:buNone/>
            </a:pPr>
            <a:r>
              <a:rPr lang="en-US" altLang="zh-CN"/>
              <a:t>3. </a:t>
            </a:r>
            <a:r>
              <a:rPr lang="zh-CN" altLang="en-US"/>
              <a:t>子项值</a:t>
            </a:r>
            <a:r>
              <a:rPr lang="en-US" altLang="zh-CN"/>
              <a:t>——</a:t>
            </a:r>
            <a:r>
              <a:rPr lang="zh-CN" altLang="en-US"/>
              <a:t>产品的能源消费量</a:t>
            </a:r>
            <a:endParaRPr lang="zh-CN" altLang="en-US"/>
          </a:p>
          <a:p>
            <a:pPr lvl="1"/>
            <a:r>
              <a:rPr lang="zh-CN" altLang="en-US" sz="1900"/>
              <a:t>从投料开始到制成产品验收合格入库整个生产过程中，直接用于该产品的原料、燃料、动力和工艺所消费的能源。包括：</a:t>
            </a:r>
            <a:endParaRPr lang="zh-CN" altLang="en-US" sz="1900"/>
          </a:p>
          <a:p>
            <a:pPr lvl="1"/>
            <a:r>
              <a:rPr lang="zh-CN" altLang="en-US" sz="1900" b="1"/>
              <a:t>基本生产系统、辅助生产系统、附属生产系统</a:t>
            </a:r>
            <a:r>
              <a:rPr lang="zh-CN" altLang="en-US" sz="1900"/>
              <a:t>所消费的各种能源。</a:t>
            </a:r>
            <a:endParaRPr lang="zh-CN" altLang="en-US" sz="1900"/>
          </a:p>
          <a:p>
            <a:pPr lvl="1"/>
            <a:r>
              <a:rPr lang="zh-CN" altLang="en-US" sz="1900" b="1"/>
              <a:t>工艺性能源损耗量</a:t>
            </a:r>
            <a:r>
              <a:rPr lang="zh-CN" altLang="en-US" sz="1900"/>
              <a:t>。是指生产过程中由于工艺技术上的原因不可避免的能量损耗量，如余热余能等。</a:t>
            </a:r>
            <a:endParaRPr lang="zh-CN" altLang="en-US" sz="1900"/>
          </a:p>
          <a:p>
            <a:pPr lvl="1"/>
            <a:r>
              <a:rPr lang="zh-CN" altLang="en-US" sz="1900" b="1"/>
              <a:t>非工艺性能源损失量</a:t>
            </a:r>
            <a:r>
              <a:rPr lang="zh-CN" altLang="en-US" sz="1900"/>
              <a:t>。是指由于生产管理不善和生产技术水平低所造成的跑、冒、滴、漏等。</a:t>
            </a:r>
            <a:endParaRPr lang="zh-CN" altLang="en-US" sz="1900"/>
          </a:p>
          <a:p>
            <a:pPr lvl="1"/>
            <a:r>
              <a:rPr lang="zh-CN" altLang="en-US" sz="1900" b="1"/>
              <a:t>废品和次品</a:t>
            </a:r>
            <a:r>
              <a:rPr lang="zh-CN" altLang="en-US" sz="1900"/>
              <a:t>所消费的能源。</a:t>
            </a:r>
            <a:endParaRPr lang="zh-CN" altLang="en-US" sz="1900"/>
          </a:p>
          <a:p>
            <a:pPr lvl="1"/>
            <a:r>
              <a:rPr lang="zh-CN" altLang="en-US" sz="1900" b="1">
                <a:solidFill>
                  <a:srgbClr val="FF0000"/>
                </a:solidFill>
              </a:rPr>
              <a:t>不包括</a:t>
            </a:r>
            <a:r>
              <a:rPr lang="zh-CN" altLang="en-US" sz="1900"/>
              <a:t>与生产无关的用于生活目的的能源，如职工宿舍、子弟学校、幼儿园、商店等所消费的能源，也</a:t>
            </a:r>
            <a:r>
              <a:rPr lang="zh-CN" altLang="en-US" sz="1900" b="1">
                <a:solidFill>
                  <a:srgbClr val="FF0000"/>
                </a:solidFill>
              </a:rPr>
              <a:t>不包括</a:t>
            </a:r>
            <a:r>
              <a:rPr lang="zh-CN" altLang="en-US" sz="1900"/>
              <a:t>基本建设单位消费的能源及企业内部回收利用的余热余气。</a:t>
            </a:r>
            <a:endParaRPr lang="zh-CN" altLang="en-US" sz="1900"/>
          </a:p>
        </p:txBody>
      </p:sp>
      <p:sp>
        <p:nvSpPr>
          <p:cNvPr id="3" name="标题 2"/>
          <p:cNvSpPr>
            <a:spLocks noGrp="1"/>
          </p:cNvSpPr>
          <p:nvPr>
            <p:ph type="title"/>
          </p:nvPr>
        </p:nvSpPr>
        <p:spPr/>
        <p:txBody>
          <a:bodyPr/>
          <a:lstStyle/>
          <a:p>
            <a:r>
              <a:rPr lang="en-US" altLang="zh-CN"/>
              <a:t>205-3</a:t>
            </a:r>
            <a:r>
              <a:rPr lang="zh-CN" altLang="en-US"/>
              <a:t>表指标</a:t>
            </a:r>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855" y="2541270"/>
            <a:ext cx="7408545" cy="3584575"/>
          </a:xfrm>
        </p:spPr>
        <p:txBody>
          <a:bodyPr>
            <a:normAutofit lnSpcReduction="10000"/>
          </a:bodyPr>
          <a:lstStyle/>
          <a:p>
            <a:r>
              <a:rPr lang="zh-CN" altLang="en-US">
                <a:sym typeface="+mn-ea"/>
              </a:rPr>
              <a:t>子项值与母项值的对应原则</a:t>
            </a:r>
            <a:endParaRPr lang="zh-CN" altLang="en-US">
              <a:sym typeface="+mn-ea"/>
            </a:endParaRPr>
          </a:p>
          <a:p>
            <a:pPr lvl="1"/>
            <a:r>
              <a:rPr lang="en-US" altLang="zh-CN"/>
              <a:t>1. </a:t>
            </a:r>
            <a:r>
              <a:rPr lang="zh-CN" altLang="en-US"/>
              <a:t>口径一致。即能源消费量必须是生产该产品实际消的能源。计算了产量就要计算相应能耗，不包括与该产品生产无关的能源消费。</a:t>
            </a:r>
            <a:endParaRPr lang="zh-CN" altLang="en-US"/>
          </a:p>
          <a:p>
            <a:pPr lvl="1"/>
            <a:r>
              <a:rPr lang="en-US" altLang="zh-CN"/>
              <a:t>2. </a:t>
            </a:r>
            <a:r>
              <a:rPr lang="zh-CN" altLang="en-US"/>
              <a:t>合理分摊。使用同一种能源生产多种产品，或者使用同一套生产系统生产多种产品，各产品的能耗应有根据地按一定比例合理分摊。</a:t>
            </a:r>
            <a:endParaRPr lang="zh-CN" altLang="en-US"/>
          </a:p>
          <a:p>
            <a:pPr lvl="1" algn="l">
              <a:buSzTx/>
            </a:pPr>
            <a:r>
              <a:rPr lang="en-US" altLang="zh-CN"/>
              <a:t>3. </a:t>
            </a:r>
            <a:r>
              <a:rPr lang="zh-CN" altLang="en-US"/>
              <a:t>有自备电厂和其它能源加工转换分厂或车间的企业，在计算综合能耗时应扣除自产自用的二次能源重复计算部分。</a:t>
            </a:r>
            <a:endParaRPr lang="zh-CN" altLang="en-US"/>
          </a:p>
          <a:p>
            <a:pPr lvl="1"/>
            <a:endParaRPr lang="zh-CN" altLang="en-US"/>
          </a:p>
        </p:txBody>
      </p:sp>
      <p:sp>
        <p:nvSpPr>
          <p:cNvPr id="3" name="标题 2"/>
          <p:cNvSpPr>
            <a:spLocks noGrp="1"/>
          </p:cNvSpPr>
          <p:nvPr>
            <p:ph type="title"/>
          </p:nvPr>
        </p:nvSpPr>
        <p:spPr/>
        <p:txBody>
          <a:bodyPr/>
          <a:lstStyle/>
          <a:p>
            <a:r>
              <a:rPr lang="en-US" altLang="zh-CN"/>
              <a:t>205-3</a:t>
            </a:r>
            <a:r>
              <a:rPr lang="zh-CN" altLang="en-US"/>
              <a:t>表指标</a:t>
            </a:r>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a:t>余热利用能耗的计算原则</a:t>
            </a:r>
            <a:endParaRPr lang="zh-CN" altLang="en-US"/>
          </a:p>
          <a:p>
            <a:pPr lvl="1"/>
            <a:r>
              <a:rPr lang="zh-CN" altLang="en-US"/>
              <a:t>对于本生产过程中反复循环使用的能源只计算一次，消费量不能重复计算（如余热、余能回收利用的蒸汽、热风、发电等）。</a:t>
            </a:r>
            <a:endParaRPr lang="zh-CN" altLang="en-US"/>
          </a:p>
          <a:p>
            <a:pPr lvl="1"/>
            <a:r>
              <a:rPr lang="zh-CN" altLang="en-US"/>
              <a:t>余热利用装置用能量计入本工序。</a:t>
            </a:r>
            <a:endParaRPr lang="zh-CN" altLang="en-US"/>
          </a:p>
        </p:txBody>
      </p:sp>
      <p:sp>
        <p:nvSpPr>
          <p:cNvPr id="3" name="标题 2"/>
          <p:cNvSpPr>
            <a:spLocks noGrp="1"/>
          </p:cNvSpPr>
          <p:nvPr>
            <p:ph type="title"/>
          </p:nvPr>
        </p:nvSpPr>
        <p:spPr/>
        <p:txBody>
          <a:bodyPr/>
          <a:lstStyle/>
          <a:p>
            <a:r>
              <a:rPr lang="en-US" altLang="zh-CN">
                <a:sym typeface="+mn-ea"/>
              </a:rPr>
              <a:t>205-3</a:t>
            </a:r>
            <a:r>
              <a:rPr lang="zh-CN" altLang="en-US">
                <a:sym typeface="+mn-ea"/>
              </a:rPr>
              <a:t>表指标</a:t>
            </a:r>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8045" y="2326640"/>
            <a:ext cx="7408545" cy="4032250"/>
          </a:xfrm>
        </p:spPr>
        <p:txBody>
          <a:bodyPr>
            <a:normAutofit fontScale="90000"/>
          </a:bodyPr>
          <a:lstStyle/>
          <a:p>
            <a:r>
              <a:rPr lang="zh-CN" altLang="en-US"/>
              <a:t>火力发电</a:t>
            </a:r>
            <a:endParaRPr lang="zh-CN" altLang="en-US"/>
          </a:p>
          <a:p>
            <a:pPr lvl="1"/>
            <a:r>
              <a:rPr lang="zh-CN" altLang="en-US"/>
              <a:t>电厂火力发电标准煤耗</a:t>
            </a:r>
            <a:endParaRPr lang="zh-CN" altLang="en-US"/>
          </a:p>
          <a:p>
            <a:pPr lvl="1"/>
            <a:r>
              <a:rPr lang="zh-CN" altLang="en-US"/>
              <a:t>电厂火力供电标准煤耗</a:t>
            </a:r>
            <a:endParaRPr lang="zh-CN" altLang="en-US"/>
          </a:p>
          <a:p>
            <a:pPr lvl="1"/>
            <a:r>
              <a:rPr lang="zh-CN" altLang="en-US"/>
              <a:t>发电厂用电率</a:t>
            </a:r>
            <a:endParaRPr lang="zh-CN" altLang="en-US"/>
          </a:p>
          <a:p>
            <a:pPr marL="0" indent="0">
              <a:buNone/>
            </a:pPr>
            <a:endParaRPr lang="zh-CN" altLang="en-US" sz="2000">
              <a:sym typeface="+mn-ea"/>
            </a:endParaRPr>
          </a:p>
          <a:p>
            <a:pPr marL="0" indent="0">
              <a:buNone/>
            </a:pPr>
            <a:r>
              <a:rPr lang="zh-CN" altLang="en-US" sz="2000">
                <a:sym typeface="+mn-ea"/>
              </a:rPr>
              <a:t>注意区别：</a:t>
            </a:r>
            <a:endParaRPr lang="zh-CN" altLang="en-US" sz="2000">
              <a:sym typeface="+mn-ea"/>
            </a:endParaRPr>
          </a:p>
          <a:p>
            <a:pPr marL="0" indent="0">
              <a:buNone/>
            </a:pPr>
            <a:r>
              <a:rPr lang="en-US" altLang="zh-CN" sz="2000">
                <a:solidFill>
                  <a:srgbClr val="FF0000"/>
                </a:solidFill>
                <a:sym typeface="+mn-ea"/>
              </a:rPr>
              <a:t>205-3</a:t>
            </a:r>
            <a:r>
              <a:rPr lang="zh-CN" altLang="en-US" sz="2000">
                <a:sym typeface="+mn-ea"/>
              </a:rPr>
              <a:t>表火力发电的子项值和母项值，</a:t>
            </a:r>
            <a:r>
              <a:rPr lang="zh-CN" altLang="en-US" sz="2000">
                <a:solidFill>
                  <a:srgbClr val="FF0000"/>
                </a:solidFill>
                <a:sym typeface="+mn-ea"/>
              </a:rPr>
              <a:t>不包括</a:t>
            </a:r>
            <a:r>
              <a:rPr lang="zh-CN" altLang="en-US" sz="2000">
                <a:sym typeface="+mn-ea"/>
              </a:rPr>
              <a:t>：新设备在未移交生产前的带负荷试运行期间的用能；计划大修以及基建、更改工程施工的用能。（详见制度</a:t>
            </a:r>
            <a:r>
              <a:rPr lang="en-US" altLang="zh-CN" sz="2000">
                <a:sym typeface="+mn-ea"/>
              </a:rPr>
              <a:t>205-3</a:t>
            </a:r>
            <a:r>
              <a:rPr lang="zh-CN" altLang="en-US" sz="2000">
                <a:sym typeface="+mn-ea"/>
              </a:rPr>
              <a:t>表指标解释）</a:t>
            </a:r>
            <a:endParaRPr lang="zh-CN" altLang="en-US" sz="2000"/>
          </a:p>
          <a:p>
            <a:pPr marL="0" algn="l">
              <a:buSzTx/>
              <a:buNone/>
            </a:pPr>
            <a:r>
              <a:rPr lang="zh-CN" altLang="en-US" sz="2000">
                <a:solidFill>
                  <a:srgbClr val="FF0000"/>
                </a:solidFill>
              </a:rPr>
              <a:t>205-6</a:t>
            </a:r>
            <a:r>
              <a:rPr lang="zh-CN" altLang="en-US" sz="2000"/>
              <a:t>表发电量指标：新装发电设备在未正式投入生产以前所发的电量，以及发电设备大修或改进后试运转期间所发的电量，凡被本厂或用户利用的，均应</a:t>
            </a:r>
            <a:r>
              <a:rPr lang="zh-CN" altLang="en-US" sz="2000">
                <a:solidFill>
                  <a:srgbClr val="FF0000"/>
                </a:solidFill>
              </a:rPr>
              <a:t>计入</a:t>
            </a:r>
            <a:r>
              <a:rPr lang="zh-CN" altLang="en-US" sz="2000"/>
              <a:t>发电量。</a:t>
            </a:r>
            <a:r>
              <a:rPr lang="zh-CN" altLang="en-US" sz="2000">
                <a:sym typeface="+mn-ea"/>
              </a:rPr>
              <a:t>（详见制度</a:t>
            </a:r>
            <a:r>
              <a:rPr lang="en-US" altLang="zh-CN" sz="2000">
                <a:sym typeface="+mn-ea"/>
              </a:rPr>
              <a:t>205-6</a:t>
            </a:r>
            <a:r>
              <a:rPr lang="zh-CN" altLang="en-US" sz="2000">
                <a:sym typeface="+mn-ea"/>
              </a:rPr>
              <a:t>表指标解释）</a:t>
            </a:r>
            <a:endParaRPr lang="zh-CN" altLang="en-US" sz="2000"/>
          </a:p>
        </p:txBody>
      </p:sp>
      <p:sp>
        <p:nvSpPr>
          <p:cNvPr id="3" name="标题 2"/>
          <p:cNvSpPr>
            <a:spLocks noGrp="1"/>
          </p:cNvSpPr>
          <p:nvPr>
            <p:ph type="title"/>
          </p:nvPr>
        </p:nvSpPr>
        <p:spPr/>
        <p:txBody>
          <a:bodyPr/>
          <a:lstStyle/>
          <a:p>
            <a:r>
              <a:rPr lang="en-US" altLang="zh-CN"/>
              <a:t>205-3</a:t>
            </a:r>
            <a:r>
              <a:rPr lang="zh-CN" altLang="en-US"/>
              <a:t>表指标</a:t>
            </a:r>
            <a:endParaRPr lang="zh-CN" altLang="en-US"/>
          </a:p>
        </p:txBody>
      </p:sp>
      <p:sp>
        <p:nvSpPr>
          <p:cNvPr id="4" name="对角圆角矩形 3"/>
          <p:cNvSpPr/>
          <p:nvPr/>
        </p:nvSpPr>
        <p:spPr>
          <a:xfrm>
            <a:off x="722630" y="4104640"/>
            <a:ext cx="7698740" cy="2254250"/>
          </a:xfrm>
          <a:prstGeom prst="round2DiagRect">
            <a:avLst/>
          </a:prstGeom>
          <a:noFill/>
          <a:ln cmpd="sng">
            <a:solidFill>
              <a:schemeClr val="bg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855" y="2880360"/>
            <a:ext cx="7408545" cy="3245485"/>
          </a:xfrm>
        </p:spPr>
        <p:txBody>
          <a:bodyPr>
            <a:normAutofit/>
          </a:bodyPr>
          <a:lstStyle/>
          <a:p>
            <a:pPr lvl="1"/>
            <a:r>
              <a:rPr lang="en-US" altLang="zh-CN" dirty="0" smtClean="0"/>
              <a:t>1</a:t>
            </a:r>
            <a:r>
              <a:rPr lang="en-US" altLang="zh-CN" dirty="0"/>
              <a:t>. </a:t>
            </a:r>
            <a:r>
              <a:rPr lang="zh-CN" altLang="en-US" dirty="0"/>
              <a:t>指标代码选择正确</a:t>
            </a:r>
            <a:endParaRPr lang="zh-CN" altLang="en-US" dirty="0"/>
          </a:p>
          <a:p>
            <a:pPr lvl="1"/>
            <a:r>
              <a:rPr lang="en-US" altLang="zh-CN" dirty="0"/>
              <a:t>2. </a:t>
            </a:r>
            <a:r>
              <a:rPr lang="zh-CN" altLang="en-US" dirty="0"/>
              <a:t>解释说明合理、清</a:t>
            </a:r>
            <a:r>
              <a:rPr lang="zh-CN" altLang="en-US" dirty="0">
                <a:sym typeface="+mn-ea"/>
              </a:rPr>
              <a:t>楚，说明不合理需返回修改</a:t>
            </a:r>
            <a:endParaRPr lang="zh-CN" altLang="en-US" dirty="0"/>
          </a:p>
          <a:p>
            <a:pPr lvl="2"/>
            <a:r>
              <a:rPr lang="zh-CN" altLang="en-US" dirty="0"/>
              <a:t>对于</a:t>
            </a:r>
            <a:r>
              <a:rPr lang="zh-CN" altLang="en-US" b="1" dirty="0"/>
              <a:t>指标值</a:t>
            </a:r>
            <a:r>
              <a:rPr lang="zh-CN" altLang="en-US" dirty="0"/>
              <a:t>（单位产品能耗）变动的解释，需从子项值（能耗）与母项值（产量）两方面分析变动趋势，如能源品种消费变化、产品结构调整、生产工业变化等影响因素</a:t>
            </a:r>
            <a:endParaRPr lang="zh-CN" altLang="en-US" dirty="0"/>
          </a:p>
          <a:p>
            <a:pPr lvl="1"/>
            <a:r>
              <a:rPr lang="en-US" altLang="zh-CN" dirty="0"/>
              <a:t>3. </a:t>
            </a:r>
            <a:r>
              <a:rPr lang="zh-CN" altLang="en-US" dirty="0"/>
              <a:t>所有数据均为累计数，不应出现本季值小于上季值的情况</a:t>
            </a:r>
            <a:endParaRPr lang="zh-CN" altLang="en-US" dirty="0"/>
          </a:p>
        </p:txBody>
      </p:sp>
      <p:sp>
        <p:nvSpPr>
          <p:cNvPr id="3" name="标题 2"/>
          <p:cNvSpPr>
            <a:spLocks noGrp="1"/>
          </p:cNvSpPr>
          <p:nvPr>
            <p:ph type="title"/>
          </p:nvPr>
        </p:nvSpPr>
        <p:spPr/>
        <p:txBody>
          <a:bodyPr/>
          <a:lstStyle/>
          <a:p>
            <a:r>
              <a:rPr lang="en-US" altLang="zh-CN" dirty="0" smtClean="0">
                <a:sym typeface="+mn-ea"/>
              </a:rPr>
              <a:t>205-3</a:t>
            </a:r>
            <a:r>
              <a:rPr lang="zh-CN" altLang="en-US" dirty="0" smtClean="0">
                <a:sym typeface="+mn-ea"/>
              </a:rPr>
              <a:t>表工作要求</a:t>
            </a:r>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408940" y="1988820"/>
          <a:ext cx="8240395" cy="4174490"/>
        </p:xfrm>
        <a:graphic>
          <a:graphicData uri="http://schemas.openxmlformats.org/drawingml/2006/table">
            <a:tbl>
              <a:tblPr firstRow="1" bandRow="1">
                <a:tableStyleId>{073A0DAA-6AF3-43AB-8588-CEC1D06C72B9}</a:tableStyleId>
              </a:tblPr>
              <a:tblGrid>
                <a:gridCol w="877570"/>
                <a:gridCol w="875665"/>
                <a:gridCol w="2528570"/>
                <a:gridCol w="3958590"/>
              </a:tblGrid>
              <a:tr h="422275">
                <a:tc>
                  <a:txBody>
                    <a:bodyPr/>
                    <a:lstStyle/>
                    <a:p>
                      <a:pPr algn="ctr"/>
                      <a:r>
                        <a:rPr lang="zh-CN" altLang="en-US" sz="2000" dirty="0"/>
                        <a:t>期别</a:t>
                      </a:r>
                      <a:endParaRPr lang="zh-CN" altLang="en-US" sz="2000" dirty="0"/>
                    </a:p>
                  </a:txBody>
                  <a:tcPr>
                    <a:solidFill>
                      <a:schemeClr val="accent2">
                        <a:lumMod val="75000"/>
                      </a:schemeClr>
                    </a:solidFill>
                  </a:tcPr>
                </a:tc>
                <a:tc>
                  <a:txBody>
                    <a:bodyPr/>
                    <a:lstStyle/>
                    <a:p>
                      <a:pPr algn="ctr"/>
                      <a:r>
                        <a:rPr lang="zh-CN" altLang="en-US" sz="2000" dirty="0" smtClean="0"/>
                        <a:t>表号</a:t>
                      </a:r>
                      <a:endParaRPr lang="zh-CN" altLang="en-US" sz="2000" dirty="0"/>
                    </a:p>
                  </a:txBody>
                  <a:tcPr>
                    <a:solidFill>
                      <a:schemeClr val="accent2">
                        <a:lumMod val="75000"/>
                      </a:schemeClr>
                    </a:solidFill>
                  </a:tcPr>
                </a:tc>
                <a:tc>
                  <a:txBody>
                    <a:bodyPr/>
                    <a:lstStyle/>
                    <a:p>
                      <a:pPr algn="ctr"/>
                      <a:r>
                        <a:rPr lang="zh-CN" altLang="en-US" sz="2000" dirty="0" smtClean="0"/>
                        <a:t>表名</a:t>
                      </a:r>
                      <a:endParaRPr lang="zh-CN" altLang="en-US" sz="2000" dirty="0"/>
                    </a:p>
                  </a:txBody>
                  <a:tcPr>
                    <a:solidFill>
                      <a:schemeClr val="accent2">
                        <a:lumMod val="75000"/>
                      </a:schemeClr>
                    </a:solidFill>
                  </a:tcPr>
                </a:tc>
                <a:tc>
                  <a:txBody>
                    <a:bodyPr/>
                    <a:lstStyle/>
                    <a:p>
                      <a:pPr algn="ctr"/>
                      <a:r>
                        <a:rPr lang="zh-CN" altLang="en-US" sz="2000" dirty="0" smtClean="0"/>
                        <a:t>填报范围</a:t>
                      </a:r>
                      <a:endParaRPr lang="zh-CN" altLang="en-US" sz="2000" dirty="0"/>
                    </a:p>
                  </a:txBody>
                  <a:tcPr>
                    <a:solidFill>
                      <a:schemeClr val="accent2">
                        <a:lumMod val="75000"/>
                      </a:schemeClr>
                    </a:solidFill>
                  </a:tcPr>
                </a:tc>
              </a:tr>
              <a:tr h="1310640">
                <a:tc>
                  <a:txBody>
                    <a:bodyPr/>
                    <a:lstStyle/>
                    <a:p>
                      <a:pPr algn="ctr"/>
                      <a:r>
                        <a:rPr lang="zh-CN" altLang="en-US" dirty="0" smtClean="0"/>
                        <a:t>月报</a:t>
                      </a:r>
                      <a:endParaRPr lang="zh-CN" altLang="en-US" dirty="0"/>
                    </a:p>
                  </a:txBody>
                  <a:tcPr anchor="ctr">
                    <a:solidFill>
                      <a:schemeClr val="accent2">
                        <a:lumMod val="20000"/>
                        <a:lumOff val="80000"/>
                      </a:schemeClr>
                    </a:solidFill>
                  </a:tcPr>
                </a:tc>
                <a:tc>
                  <a:txBody>
                    <a:bodyPr/>
                    <a:lstStyle/>
                    <a:p>
                      <a:pPr algn="ctr"/>
                      <a:r>
                        <a:rPr lang="en-US" altLang="zh-CN" dirty="0" smtClean="0"/>
                        <a:t>205-6</a:t>
                      </a:r>
                      <a:endParaRPr lang="zh-CN" altLang="en-US" dirty="0"/>
                    </a:p>
                  </a:txBody>
                  <a:tcPr anchor="ctr">
                    <a:solidFill>
                      <a:schemeClr val="accent2">
                        <a:lumMod val="20000"/>
                        <a:lumOff val="80000"/>
                      </a:schemeClr>
                    </a:solidFill>
                  </a:tcPr>
                </a:tc>
                <a:tc>
                  <a:txBody>
                    <a:bodyPr/>
                    <a:lstStyle/>
                    <a:p>
                      <a:r>
                        <a:rPr lang="zh-CN" altLang="en-US" dirty="0" smtClean="0"/>
                        <a:t>能源生产、销售与库存</a:t>
                      </a:r>
                      <a:endParaRPr lang="zh-CN" altLang="en-US" dirty="0"/>
                    </a:p>
                  </a:txBody>
                  <a:tcPr anchor="ctr">
                    <a:solidFill>
                      <a:schemeClr val="accent2">
                        <a:lumMod val="20000"/>
                        <a:lumOff val="80000"/>
                      </a:schemeClr>
                    </a:solidFill>
                  </a:tcPr>
                </a:tc>
                <a:tc>
                  <a:txBody>
                    <a:bodyPr/>
                    <a:lstStyle/>
                    <a:p>
                      <a:r>
                        <a:rPr lang="zh-CN" altLang="en-US" dirty="0" smtClean="0"/>
                        <a:t>规模以上工业、有资质的建筑业、限额以上批发和零售业、限额以上住宿和餐饮业、有开发经营活动的全部房地产开发经营业和规模以上服务业法人单位</a:t>
                      </a:r>
                      <a:endParaRPr lang="zh-CN" altLang="en-US" dirty="0"/>
                    </a:p>
                  </a:txBody>
                  <a:tcPr anchor="ctr">
                    <a:solidFill>
                      <a:schemeClr val="accent2">
                        <a:lumMod val="20000"/>
                        <a:lumOff val="80000"/>
                      </a:schemeClr>
                    </a:solidFill>
                  </a:tcPr>
                </a:tc>
              </a:tr>
              <a:tr h="799465">
                <a:tc>
                  <a:txBody>
                    <a:bodyPr/>
                    <a:lstStyle/>
                    <a:p>
                      <a:pPr algn="ctr"/>
                      <a:r>
                        <a:rPr lang="zh-CN" altLang="en-US" dirty="0"/>
                        <a:t>半年报</a:t>
                      </a:r>
                      <a:endParaRPr lang="zh-CN" altLang="en-US" dirty="0"/>
                    </a:p>
                  </a:txBody>
                  <a:tcPr anchor="ctr">
                    <a:solidFill>
                      <a:srgbClr val="C6DBF1"/>
                    </a:solidFill>
                  </a:tcPr>
                </a:tc>
                <a:tc>
                  <a:txBody>
                    <a:bodyPr/>
                    <a:lstStyle/>
                    <a:p>
                      <a:pPr algn="ctr"/>
                      <a:r>
                        <a:rPr lang="en-US" altLang="zh-CN" dirty="0" smtClean="0"/>
                        <a:t>P206</a:t>
                      </a:r>
                      <a:endParaRPr lang="zh-CN" altLang="en-US" dirty="0"/>
                    </a:p>
                  </a:txBody>
                  <a:tcPr anchor="ctr">
                    <a:solidFill>
                      <a:srgbClr val="C6DBF1"/>
                    </a:solidFill>
                  </a:tcPr>
                </a:tc>
                <a:tc>
                  <a:txBody>
                    <a:bodyPr/>
                    <a:lstStyle/>
                    <a:p>
                      <a:pPr>
                        <a:buNone/>
                      </a:pPr>
                      <a:r>
                        <a:rPr lang="zh-CN" altLang="en-US" dirty="0"/>
                        <a:t>四下企业主要能源产品产量</a:t>
                      </a:r>
                      <a:endParaRPr lang="zh-CN" altLang="en-US" dirty="0"/>
                    </a:p>
                  </a:txBody>
                  <a:tcPr anchor="ctr">
                    <a:solidFill>
                      <a:srgbClr val="C6DBF1"/>
                    </a:solidFill>
                  </a:tcPr>
                </a:tc>
                <a:tc>
                  <a:txBody>
                    <a:bodyPr/>
                    <a:lstStyle/>
                    <a:p>
                      <a:pPr>
                        <a:buNone/>
                      </a:pPr>
                      <a:r>
                        <a:rPr lang="zh-CN" altLang="en-US" dirty="0"/>
                        <a:t>辖区内有原煤、天然气和火电生产的规模以下工业、资质外的建筑业、限额以下批发和零售业、限额以下住宿和餐饮业和规模以下服务业等重点法人单位</a:t>
                      </a:r>
                      <a:endParaRPr lang="zh-CN" altLang="en-US" dirty="0"/>
                    </a:p>
                  </a:txBody>
                  <a:tcPr anchor="ctr">
                    <a:solidFill>
                      <a:srgbClr val="C6DBF1"/>
                    </a:solidFill>
                  </a:tcPr>
                </a:tc>
              </a:tr>
              <a:tr h="681990">
                <a:tc>
                  <a:txBody>
                    <a:bodyPr/>
                    <a:lstStyle/>
                    <a:p>
                      <a:pPr algn="ctr">
                        <a:buNone/>
                      </a:pPr>
                      <a:r>
                        <a:rPr lang="zh-CN" altLang="en-US" sz="1800">
                          <a:sym typeface="+mn-ea"/>
                        </a:rPr>
                        <a:t>半年报</a:t>
                      </a:r>
                      <a:endParaRPr lang="zh-CN" altLang="en-US" dirty="0"/>
                    </a:p>
                  </a:txBody>
                  <a:tcPr anchor="ctr">
                    <a:solidFill>
                      <a:schemeClr val="accent2">
                        <a:lumMod val="20000"/>
                        <a:lumOff val="80000"/>
                      </a:schemeClr>
                    </a:solidFill>
                  </a:tcPr>
                </a:tc>
                <a:tc>
                  <a:txBody>
                    <a:bodyPr/>
                    <a:lstStyle/>
                    <a:p>
                      <a:pPr algn="ctr"/>
                      <a:r>
                        <a:rPr lang="en-US" altLang="zh-CN" dirty="0" smtClean="0"/>
                        <a:t>205-3</a:t>
                      </a:r>
                      <a:endParaRPr lang="zh-CN" altLang="en-US" dirty="0"/>
                    </a:p>
                  </a:txBody>
                  <a:tcPr anchor="ctr">
                    <a:solidFill>
                      <a:schemeClr val="accent2">
                        <a:lumMod val="20000"/>
                        <a:lumOff val="80000"/>
                      </a:schemeClr>
                    </a:solidFill>
                  </a:tcPr>
                </a:tc>
                <a:tc>
                  <a:txBody>
                    <a:bodyPr/>
                    <a:lstStyle/>
                    <a:p>
                      <a:r>
                        <a:rPr lang="zh-CN" altLang="en-US" dirty="0" smtClean="0"/>
                        <a:t>主要耗能工业企业单位产品能源消费情况</a:t>
                      </a:r>
                      <a:endParaRPr lang="zh-CN" altLang="en-US" dirty="0"/>
                    </a:p>
                  </a:txBody>
                  <a:tcPr anchor="ctr">
                    <a:solidFill>
                      <a:schemeClr val="accent2">
                        <a:lumMod val="20000"/>
                        <a:lumOff val="80000"/>
                      </a:schemeClr>
                    </a:solidFill>
                  </a:tcPr>
                </a:tc>
                <a:tc>
                  <a:txBody>
                    <a:bodyPr/>
                    <a:lstStyle/>
                    <a:p>
                      <a:r>
                        <a:rPr lang="zh-CN" altLang="en-US" sz="1800">
                          <a:sym typeface="+mn-ea"/>
                        </a:rPr>
                        <a:t>辖区内年综合能源消费量1万吨标准煤及以上的规模以上工业法人单位</a:t>
                      </a:r>
                      <a:endParaRPr lang="zh-CN" altLang="en-US" dirty="0"/>
                    </a:p>
                  </a:txBody>
                  <a:tcPr anchor="ctr">
                    <a:solidFill>
                      <a:schemeClr val="accent2">
                        <a:lumMod val="20000"/>
                        <a:lumOff val="80000"/>
                      </a:schemeClr>
                    </a:solidFill>
                  </a:tcPr>
                </a:tc>
              </a:tr>
            </a:tbl>
          </a:graphicData>
        </a:graphic>
      </p:graphicFrame>
      <p:sp>
        <p:nvSpPr>
          <p:cNvPr id="3" name="标题 1"/>
          <p:cNvSpPr>
            <a:spLocks noGrp="1"/>
          </p:cNvSpPr>
          <p:nvPr>
            <p:ph type="title"/>
          </p:nvPr>
        </p:nvSpPr>
        <p:spPr>
          <a:xfrm>
            <a:off x="457200" y="338328"/>
            <a:ext cx="8229600" cy="1252728"/>
          </a:xfrm>
        </p:spPr>
        <p:txBody>
          <a:bodyPr/>
          <a:lstStyle/>
          <a:p>
            <a:pPr algn="ctr"/>
            <a:r>
              <a:rPr lang="zh-CN" altLang="en-US" dirty="0"/>
              <a:t>主要内容</a:t>
            </a:r>
            <a:endParaRPr lang="zh-CN" altLang="en-US" dirty="0"/>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a:bodyPr>
          <a:lstStyle/>
          <a:p>
            <a:r>
              <a:rPr lang="zh-CN" altLang="en-US" dirty="0">
                <a:sym typeface="+mn-ea"/>
              </a:rPr>
              <a:t>能源生产、销售与</a:t>
            </a:r>
            <a:r>
              <a:rPr lang="zh-CN" altLang="en-US" dirty="0" smtClean="0">
                <a:sym typeface="+mn-ea"/>
              </a:rPr>
              <a:t>库存</a:t>
            </a:r>
            <a:br>
              <a:rPr lang="en-US" altLang="zh-CN" dirty="0" smtClean="0">
                <a:sym typeface="+mn-ea"/>
              </a:rPr>
            </a:br>
            <a:r>
              <a:rPr lang="zh-CN" altLang="en-US" dirty="0" smtClean="0">
                <a:sym typeface="+mn-ea"/>
              </a:rPr>
              <a:t>（</a:t>
            </a:r>
            <a:r>
              <a:rPr lang="en-US" altLang="zh-CN" dirty="0">
                <a:sym typeface="+mn-ea"/>
              </a:rPr>
              <a:t>205-6</a:t>
            </a:r>
            <a:r>
              <a:rPr lang="zh-CN" altLang="en-US" dirty="0">
                <a:sym typeface="+mn-ea"/>
              </a:rPr>
              <a:t>表）</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205-6</a:t>
            </a:r>
            <a:r>
              <a:rPr lang="zh-CN" altLang="en-US" dirty="0">
                <a:ea typeface="宋体" panose="02010600030101010101" pitchFamily="2" charset="-122"/>
              </a:rPr>
              <a:t>表式</a:t>
            </a:r>
            <a:endParaRPr lang="zh-CN" altLang="en-US" dirty="0">
              <a:solidFill>
                <a:srgbClr val="0070C0"/>
              </a:solidFill>
              <a:ea typeface="宋体" panose="02010600030101010101" pitchFamily="2" charset="-122"/>
            </a:endParaRPr>
          </a:p>
        </p:txBody>
      </p:sp>
      <p:sp>
        <p:nvSpPr>
          <p:cNvPr id="8" name="灯片编号占位符 7"/>
          <p:cNvSpPr>
            <a:spLocks noGrp="1"/>
          </p:cNvSpPr>
          <p:nvPr>
            <p:ph type="sldNum" sz="quarter" idx="12"/>
          </p:nvPr>
        </p:nvSpPr>
        <p:spPr/>
        <p:txBody>
          <a:bodyPr/>
          <a:lstStyle/>
          <a:p>
            <a:fld id="{49AE70B2-8BF9-45C0-BB95-33D1B9D3A854}" type="slidenum">
              <a:rPr lang="zh-CN" altLang="en-US" sz="565" smtClean="0"/>
            </a:fld>
            <a:endParaRPr lang="zh-CN" altLang="en-US" sz="565"/>
          </a:p>
        </p:txBody>
      </p:sp>
      <p:pic>
        <p:nvPicPr>
          <p:cNvPr id="2" name="图片 1"/>
          <p:cNvPicPr>
            <a:picLocks noChangeAspect="1"/>
          </p:cNvPicPr>
          <p:nvPr/>
        </p:nvPicPr>
        <p:blipFill>
          <a:blip r:embed="rId1"/>
          <a:stretch>
            <a:fillRect/>
          </a:stretch>
        </p:blipFill>
        <p:spPr>
          <a:xfrm>
            <a:off x="1393984" y="2335530"/>
            <a:ext cx="6319361" cy="3129915"/>
          </a:xfrm>
          <a:prstGeom prst="rect">
            <a:avLst/>
          </a:prstGeom>
        </p:spPr>
      </p:pic>
      <p:sp>
        <p:nvSpPr>
          <p:cNvPr id="3" name="矩形: 圆角 2"/>
          <p:cNvSpPr/>
          <p:nvPr/>
        </p:nvSpPr>
        <p:spPr>
          <a:xfrm>
            <a:off x="2753405" y="3320007"/>
            <a:ext cx="320156" cy="740035"/>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015"/>
          </a:p>
        </p:txBody>
      </p:sp>
      <p:sp>
        <p:nvSpPr>
          <p:cNvPr id="5" name="矩形: 圆角 4"/>
          <p:cNvSpPr/>
          <p:nvPr/>
        </p:nvSpPr>
        <p:spPr>
          <a:xfrm>
            <a:off x="7020887" y="3141112"/>
            <a:ext cx="580830" cy="362146"/>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015"/>
          </a:p>
        </p:txBody>
      </p:sp>
      <p:sp>
        <p:nvSpPr>
          <p:cNvPr id="6" name="矩形: 圆角 5"/>
          <p:cNvSpPr/>
          <p:nvPr/>
        </p:nvSpPr>
        <p:spPr>
          <a:xfrm>
            <a:off x="3552758" y="3197745"/>
            <a:ext cx="680552" cy="281264"/>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015"/>
          </a:p>
        </p:txBody>
      </p:sp>
      <p:sp>
        <p:nvSpPr>
          <p:cNvPr id="7" name="矩形: 圆角 6"/>
          <p:cNvSpPr/>
          <p:nvPr/>
        </p:nvSpPr>
        <p:spPr>
          <a:xfrm>
            <a:off x="4720601" y="3189649"/>
            <a:ext cx="638563" cy="281264"/>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015"/>
          </a:p>
        </p:txBody>
      </p:sp>
      <p:sp>
        <p:nvSpPr>
          <p:cNvPr id="11" name="矩形: 圆角 10"/>
          <p:cNvSpPr/>
          <p:nvPr/>
        </p:nvSpPr>
        <p:spPr>
          <a:xfrm>
            <a:off x="6267023" y="3149208"/>
            <a:ext cx="580830" cy="362146"/>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015"/>
          </a:p>
        </p:txBody>
      </p:sp>
      <p:sp>
        <p:nvSpPr>
          <p:cNvPr id="12" name="矩形: 圆角 11"/>
          <p:cNvSpPr/>
          <p:nvPr/>
        </p:nvSpPr>
        <p:spPr>
          <a:xfrm>
            <a:off x="1482566" y="4567022"/>
            <a:ext cx="1134544" cy="594827"/>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015" b="1" dirty="0">
                <a:latin typeface="微软雅黑" panose="020B0503020204020204" charset="-122"/>
                <a:ea typeface="微软雅黑" panose="020B0503020204020204" charset="-122"/>
              </a:rPr>
              <a:t>取自</a:t>
            </a:r>
            <a:r>
              <a:rPr lang="en-US" altLang="zh-CN" sz="1015" b="1" dirty="0">
                <a:latin typeface="微软雅黑" panose="020B0503020204020204" charset="-122"/>
                <a:ea typeface="微软雅黑" panose="020B0503020204020204" charset="-122"/>
              </a:rPr>
              <a:t>《</a:t>
            </a:r>
            <a:r>
              <a:rPr lang="zh-CN" altLang="en-US" sz="1015" b="1" dirty="0">
                <a:latin typeface="微软雅黑" panose="020B0503020204020204" charset="-122"/>
                <a:ea typeface="微软雅黑" panose="020B0503020204020204" charset="-122"/>
              </a:rPr>
              <a:t>能源生产、销售与库存目录</a:t>
            </a:r>
            <a:r>
              <a:rPr lang="en-US" altLang="zh-CN" sz="1015" b="1" dirty="0">
                <a:latin typeface="微软雅黑" panose="020B0503020204020204" charset="-122"/>
                <a:ea typeface="微软雅黑" panose="020B0503020204020204" charset="-122"/>
              </a:rPr>
              <a:t>》</a:t>
            </a:r>
            <a:endParaRPr lang="zh-CN" altLang="en-US" sz="1015" b="1" dirty="0">
              <a:latin typeface="微软雅黑" panose="020B0503020204020204" charset="-122"/>
              <a:ea typeface="微软雅黑" panose="020B0503020204020204" charset="-122"/>
            </a:endParaRPr>
          </a:p>
        </p:txBody>
      </p:sp>
      <p:sp>
        <p:nvSpPr>
          <p:cNvPr id="13" name="矩形: 圆角 12"/>
          <p:cNvSpPr/>
          <p:nvPr/>
        </p:nvSpPr>
        <p:spPr>
          <a:xfrm>
            <a:off x="5550344" y="3551834"/>
            <a:ext cx="451369" cy="340329"/>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sz="1015"/>
          </a:p>
        </p:txBody>
      </p:sp>
      <p:grpSp>
        <p:nvGrpSpPr>
          <p:cNvPr id="18" name="组合 17"/>
          <p:cNvGrpSpPr/>
          <p:nvPr/>
        </p:nvGrpSpPr>
        <p:grpSpPr>
          <a:xfrm>
            <a:off x="6588837" y="2968648"/>
            <a:ext cx="395685" cy="36248"/>
            <a:chOff x="8965208" y="2290556"/>
            <a:chExt cx="703440" cy="64440"/>
          </a:xfrm>
        </p:grpSpPr>
        <mc:AlternateContent xmlns:mc="http://schemas.openxmlformats.org/markup-compatibility/2006" xmlns:p14="http://schemas.microsoft.com/office/powerpoint/2010/main">
          <mc:Choice Requires="p14">
            <p:contentPart r:id="rId2" p14:bwMode="auto">
              <p14:nvContentPartPr>
                <p14:cNvPr id="16" name="墨迹 15"/>
                <p14:cNvContentPartPr/>
                <p14:nvPr/>
              </p14:nvContentPartPr>
              <p14:xfrm>
                <a:off x="8965208" y="2328356"/>
                <a:ext cx="703440" cy="26640"/>
              </p14:xfrm>
            </p:contentPart>
          </mc:Choice>
          <mc:Fallback xmlns="">
            <p:pic>
              <p:nvPicPr>
                <p:cNvPr id="16" name="墨迹 15"/>
              </p:nvPicPr>
              <p:blipFill>
                <a:blip r:embed="rId3"/>
              </p:blipFill>
              <p:spPr>
                <a:xfrm>
                  <a:off x="8965208" y="2328356"/>
                  <a:ext cx="703440" cy="2664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17" name="墨迹 16"/>
                <p14:cNvContentPartPr/>
                <p14:nvPr/>
              </p14:nvContentPartPr>
              <p14:xfrm>
                <a:off x="9259688" y="2290556"/>
                <a:ext cx="303120" cy="11520"/>
              </p14:xfrm>
            </p:contentPart>
          </mc:Choice>
          <mc:Fallback xmlns="">
            <p:pic>
              <p:nvPicPr>
                <p:cNvPr id="17" name="墨迹 16"/>
              </p:nvPicPr>
              <p:blipFill>
                <a:blip r:embed="rId5"/>
              </p:blipFill>
              <p:spPr>
                <a:xfrm>
                  <a:off x="9259688" y="2290556"/>
                  <a:ext cx="303120" cy="11520"/>
                </a:xfrm>
                <a:prstGeom prst="rect"/>
              </p:spPr>
            </p:pic>
          </mc:Fallback>
        </mc:AlternateContent>
      </p:grpSp>
      <mc:AlternateContent xmlns:mc="http://schemas.openxmlformats.org/markup-compatibility/2006" xmlns:p14="http://schemas.microsoft.com/office/powerpoint/2010/main">
        <mc:Choice Requires="p14">
          <p:contentPart r:id="rId6" p14:bwMode="auto">
            <p14:nvContentPartPr>
              <p14:cNvPr id="19" name="墨迹 18"/>
              <p14:cNvContentPartPr/>
              <p14:nvPr/>
            </p14:nvContentPartPr>
            <p14:xfrm>
              <a:off x="7354152" y="2973845"/>
              <a:ext cx="13365" cy="36045"/>
            </p14:xfrm>
          </p:contentPart>
        </mc:Choice>
        <mc:Fallback xmlns="">
          <p:pic>
            <p:nvPicPr>
              <p:cNvPr id="19" name="墨迹 18"/>
            </p:nvPicPr>
            <p:blipFill>
              <a:blip r:embed="rId7"/>
            </p:blipFill>
            <p:spPr>
              <a:xfrm>
                <a:off x="7354152" y="2973845"/>
                <a:ext cx="13365" cy="36045"/>
              </a:xfrm>
              <a:prstGeom prst="rect"/>
            </p:spPr>
          </p:pic>
        </mc:Fallback>
      </mc:AlternateContent>
      <p:grpSp>
        <p:nvGrpSpPr>
          <p:cNvPr id="23" name="组合 22"/>
          <p:cNvGrpSpPr/>
          <p:nvPr/>
        </p:nvGrpSpPr>
        <p:grpSpPr>
          <a:xfrm>
            <a:off x="7139300" y="2777690"/>
            <a:ext cx="257985" cy="48600"/>
            <a:chOff x="9974288" y="1996796"/>
            <a:chExt cx="458640" cy="86400"/>
          </a:xfrm>
        </p:grpSpPr>
        <mc:AlternateContent xmlns:mc="http://schemas.openxmlformats.org/markup-compatibility/2006" xmlns:p14="http://schemas.microsoft.com/office/powerpoint/2010/main">
          <mc:Choice Requires="p14">
            <p:contentPart r:id="rId8" p14:bwMode="auto">
              <p14:nvContentPartPr>
                <p14:cNvPr id="20" name="墨迹 19"/>
                <p14:cNvContentPartPr/>
                <p14:nvPr/>
              </p14:nvContentPartPr>
              <p14:xfrm>
                <a:off x="10354808" y="1996796"/>
                <a:ext cx="78120" cy="86400"/>
              </p14:xfrm>
            </p:contentPart>
          </mc:Choice>
          <mc:Fallback xmlns="">
            <p:pic>
              <p:nvPicPr>
                <p:cNvPr id="20" name="墨迹 19"/>
              </p:nvPicPr>
              <p:blipFill>
                <a:blip r:embed="rId9"/>
              </p:blipFill>
              <p:spPr>
                <a:xfrm>
                  <a:off x="10354808" y="1996796"/>
                  <a:ext cx="78120" cy="8640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21" name="墨迹 20"/>
                <p14:cNvContentPartPr/>
                <p14:nvPr/>
              </p14:nvContentPartPr>
              <p14:xfrm>
                <a:off x="9974288" y="2017676"/>
                <a:ext cx="27000" cy="50400"/>
              </p14:xfrm>
            </p:contentPart>
          </mc:Choice>
          <mc:Fallback xmlns="">
            <p:pic>
              <p:nvPicPr>
                <p:cNvPr id="21" name="墨迹 20"/>
              </p:nvPicPr>
              <p:blipFill>
                <a:blip r:embed="rId11"/>
              </p:blipFill>
              <p:spPr>
                <a:xfrm>
                  <a:off x="9974288" y="2017676"/>
                  <a:ext cx="27000" cy="5040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22" name="墨迹 21"/>
                <p14:cNvContentPartPr/>
                <p14:nvPr/>
              </p14:nvContentPartPr>
              <p14:xfrm>
                <a:off x="10047728" y="1996796"/>
                <a:ext cx="360" cy="360"/>
              </p14:xfrm>
            </p:contentPart>
          </mc:Choice>
          <mc:Fallback xmlns="">
            <p:pic>
              <p:nvPicPr>
                <p:cNvPr id="22" name="墨迹 21"/>
              </p:nvPicPr>
              <p:blipFill>
                <a:blip r:embed="rId13"/>
              </p:blipFill>
              <p:spPr>
                <a:xfrm>
                  <a:off x="10047728" y="1996796"/>
                  <a:ext cx="360" cy="360"/>
                </a:xfrm>
                <a:prstGeom prst="rect"/>
              </p:spPr>
            </p:pic>
          </mc:Fallback>
        </mc:AlternateContent>
      </p:grpSp>
      <p:sp>
        <p:nvSpPr>
          <p:cNvPr id="9" name="文本框 8"/>
          <p:cNvSpPr txBox="1"/>
          <p:nvPr/>
        </p:nvSpPr>
        <p:spPr>
          <a:xfrm>
            <a:off x="561975" y="2050733"/>
            <a:ext cx="3429000" cy="414020"/>
          </a:xfrm>
          <a:prstGeom prst="rect">
            <a:avLst/>
          </a:prstGeom>
          <a:noFill/>
        </p:spPr>
        <p:txBody>
          <a:bodyPr wrap="square" rtlCol="0" anchor="t">
            <a:spAutoFit/>
          </a:bodyPr>
          <a:p>
            <a:r>
              <a:rPr lang="zh-CN" altLang="en-US" sz="2100" dirty="0">
                <a:solidFill>
                  <a:srgbClr val="0070C0"/>
                </a:solidFill>
                <a:sym typeface="+mn-ea"/>
              </a:rPr>
              <a:t>表式本年无变化</a:t>
            </a:r>
            <a:endParaRPr lang="zh-CN" altLang="en-US" sz="2100" dirty="0">
              <a:solidFill>
                <a:srgbClr val="0070C0"/>
              </a:solidFill>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205-6</a:t>
            </a:r>
            <a:r>
              <a:rPr lang="zh-CN" altLang="en-US" dirty="0" smtClean="0"/>
              <a:t>表指标解释</a:t>
            </a:r>
            <a:endParaRPr lang="zh-CN" altLang="en-US" dirty="0"/>
          </a:p>
        </p:txBody>
      </p:sp>
      <p:sp>
        <p:nvSpPr>
          <p:cNvPr id="5" name="矩形 4"/>
          <p:cNvSpPr/>
          <p:nvPr/>
        </p:nvSpPr>
        <p:spPr>
          <a:xfrm>
            <a:off x="3131185" y="2268855"/>
            <a:ext cx="5561330" cy="3482975"/>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指企业在期初、期末时点上，由本企业生产、办理了入库手续而暂未售出的产品的实物数量。</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171450" indent="-171450" algn="just" fontAlgn="auto">
              <a:lnSpc>
                <a:spcPts val="2500"/>
              </a:lnSpc>
              <a:buFont typeface="Arial" panose="020B0604020202020204" pitchFamily="34" charset="0"/>
              <a:buChar char="•"/>
            </a:pP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填报原则：</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处于“实际库存”状态的产品，即产品已经检验合格并办理入库手续</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计入库存量的产品必须是本企业有权销售的产品</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盘盈盘亏可在库存量中调整，但不能出现</a:t>
            </a: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负数</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6" name="标注: 弯曲线形(无边框) 13"/>
          <p:cNvSpPr/>
          <p:nvPr/>
        </p:nvSpPr>
        <p:spPr>
          <a:xfrm>
            <a:off x="3276194" y="2311131"/>
            <a:ext cx="1186424" cy="921119"/>
          </a:xfrm>
          <a:prstGeom prst="callout2">
            <a:avLst>
              <a:gd name="adj1" fmla="val 6405"/>
              <a:gd name="adj2" fmla="val -14718"/>
              <a:gd name="adj3" fmla="val 6406"/>
              <a:gd name="adj4" fmla="val -32143"/>
              <a:gd name="adj5" fmla="val 51235"/>
              <a:gd name="adj6" fmla="val -85669"/>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468613" y="2458184"/>
            <a:ext cx="1781549" cy="647831"/>
            <a:chOff x="1825930" y="4131970"/>
            <a:chExt cx="1958047" cy="921848"/>
          </a:xfrm>
        </p:grpSpPr>
        <p:grpSp>
          <p:nvGrpSpPr>
            <p:cNvPr id="8" name="组合 7"/>
            <p:cNvGrpSpPr/>
            <p:nvPr/>
          </p:nvGrpSpPr>
          <p:grpSpPr>
            <a:xfrm>
              <a:off x="1825930" y="4131970"/>
              <a:ext cx="1958047" cy="921848"/>
              <a:chOff x="685800" y="3118321"/>
              <a:chExt cx="1447800" cy="617963"/>
            </a:xfrm>
          </p:grpSpPr>
          <p:sp>
            <p:nvSpPr>
              <p:cNvPr id="1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9" name="TextBox 109"/>
            <p:cNvSpPr txBox="1"/>
            <p:nvPr/>
          </p:nvSpPr>
          <p:spPr>
            <a:xfrm>
              <a:off x="1899334" y="4365293"/>
              <a:ext cx="1811219" cy="676788"/>
            </a:xfrm>
            <a:prstGeom prst="rect">
              <a:avLst/>
            </a:prstGeom>
            <a:noFill/>
          </p:spPr>
          <p:txBody>
            <a:bodyPr wrap="square" rtlCol="0">
              <a:spAutoFit/>
            </a:bodyPr>
            <a:lstStyle/>
            <a:p>
              <a:pPr algn="ctr">
                <a:lnSpc>
                  <a:spcPts val="3000"/>
                </a:lnSpc>
              </a:pPr>
              <a:r>
                <a:rPr lang="zh-CN" altLang="en-US" sz="1500" b="1" dirty="0">
                  <a:solidFill>
                    <a:srgbClr val="0070C0"/>
                  </a:solidFill>
                  <a:latin typeface="微软雅黑" panose="020B0503020204020204" charset="-122"/>
                  <a:ea typeface="微软雅黑" panose="020B0503020204020204" charset="-122"/>
                </a:rPr>
                <a:t>产成品库存量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2" name="组合 11"/>
          <p:cNvGrpSpPr/>
          <p:nvPr/>
        </p:nvGrpSpPr>
        <p:grpSpPr>
          <a:xfrm>
            <a:off x="468613" y="3268063"/>
            <a:ext cx="1781536" cy="647831"/>
            <a:chOff x="1825930" y="4131970"/>
            <a:chExt cx="1958047" cy="921848"/>
          </a:xfrm>
        </p:grpSpPr>
        <p:grpSp>
          <p:nvGrpSpPr>
            <p:cNvPr id="13" name="组合 12"/>
            <p:cNvGrpSpPr/>
            <p:nvPr/>
          </p:nvGrpSpPr>
          <p:grpSpPr>
            <a:xfrm>
              <a:off x="1825930" y="4131970"/>
              <a:ext cx="1958047" cy="921848"/>
              <a:chOff x="685800" y="3118321"/>
              <a:chExt cx="1447800" cy="617963"/>
            </a:xfrm>
          </p:grpSpPr>
          <p:sp>
            <p:nvSpPr>
              <p:cNvPr id="1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4" name="TextBox 109"/>
            <p:cNvSpPr txBox="1"/>
            <p:nvPr/>
          </p:nvSpPr>
          <p:spPr>
            <a:xfrm>
              <a:off x="1854650" y="4322603"/>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生产量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7" name="组合 16"/>
          <p:cNvGrpSpPr/>
          <p:nvPr/>
        </p:nvGrpSpPr>
        <p:grpSpPr>
          <a:xfrm>
            <a:off x="468613" y="4077942"/>
            <a:ext cx="1781536" cy="647831"/>
            <a:chOff x="1825930" y="4131970"/>
            <a:chExt cx="1958047" cy="921848"/>
          </a:xfrm>
        </p:grpSpPr>
        <p:grpSp>
          <p:nvGrpSpPr>
            <p:cNvPr id="18" name="组合 17"/>
            <p:cNvGrpSpPr/>
            <p:nvPr/>
          </p:nvGrpSpPr>
          <p:grpSpPr>
            <a:xfrm>
              <a:off x="1825930" y="4131970"/>
              <a:ext cx="1958047" cy="921848"/>
              <a:chOff x="685800" y="3118321"/>
              <a:chExt cx="1447800" cy="617963"/>
            </a:xfrm>
          </p:grpSpPr>
          <p:sp>
            <p:nvSpPr>
              <p:cNvPr id="2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销售量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2" name="组合 21"/>
          <p:cNvGrpSpPr/>
          <p:nvPr/>
        </p:nvGrpSpPr>
        <p:grpSpPr>
          <a:xfrm>
            <a:off x="468613" y="4941741"/>
            <a:ext cx="1781536" cy="647831"/>
            <a:chOff x="1825930" y="4131970"/>
            <a:chExt cx="1958047" cy="921848"/>
          </a:xfrm>
        </p:grpSpPr>
        <p:grpSp>
          <p:nvGrpSpPr>
            <p:cNvPr id="23" name="组合 22"/>
            <p:cNvGrpSpPr/>
            <p:nvPr/>
          </p:nvGrpSpPr>
          <p:grpSpPr>
            <a:xfrm>
              <a:off x="1825930" y="4131970"/>
              <a:ext cx="1958047" cy="921848"/>
              <a:chOff x="685800" y="3118321"/>
              <a:chExt cx="1447800" cy="617963"/>
            </a:xfrm>
          </p:grpSpPr>
          <p:sp>
            <p:nvSpPr>
              <p:cNvPr id="2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4"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销往省外量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7" name="组合 26"/>
          <p:cNvGrpSpPr/>
          <p:nvPr/>
        </p:nvGrpSpPr>
        <p:grpSpPr>
          <a:xfrm>
            <a:off x="468611" y="5751620"/>
            <a:ext cx="1781536" cy="647831"/>
            <a:chOff x="1825930" y="4131970"/>
            <a:chExt cx="1958047" cy="921848"/>
          </a:xfrm>
        </p:grpSpPr>
        <p:grpSp>
          <p:nvGrpSpPr>
            <p:cNvPr id="28" name="组合 27"/>
            <p:cNvGrpSpPr/>
            <p:nvPr/>
          </p:nvGrpSpPr>
          <p:grpSpPr>
            <a:xfrm>
              <a:off x="1825930" y="4131970"/>
              <a:ext cx="1958047" cy="921848"/>
              <a:chOff x="685800" y="3118321"/>
              <a:chExt cx="1447800" cy="617963"/>
            </a:xfrm>
          </p:grpSpPr>
          <p:sp>
            <p:nvSpPr>
              <p:cNvPr id="3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3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企业自用及其他</a:t>
              </a:r>
              <a:endParaRPr lang="zh-CN" altLang="en-US" sz="1500" b="1" dirty="0">
                <a:solidFill>
                  <a:srgbClr val="0070C0"/>
                </a:solidFill>
                <a:latin typeface="微软雅黑" panose="020B0503020204020204" charset="-122"/>
                <a:ea typeface="微软雅黑" panose="020B0503020204020204" charset="-122"/>
              </a:endParaRPr>
            </a:p>
          </p:txBody>
        </p:sp>
      </p:grpSp>
      <p:sp>
        <p:nvSpPr>
          <p:cNvPr id="2" name="灯片编号占位符 1"/>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205-6</a:t>
            </a:r>
            <a:r>
              <a:rPr lang="zh-CN" altLang="en-US" dirty="0" smtClean="0"/>
              <a:t>表指标解释</a:t>
            </a:r>
            <a:endParaRPr lang="zh-CN" altLang="en-US" dirty="0"/>
          </a:p>
        </p:txBody>
      </p:sp>
      <p:sp>
        <p:nvSpPr>
          <p:cNvPr id="5" name="矩形 4"/>
          <p:cNvSpPr/>
          <p:nvPr/>
        </p:nvSpPr>
        <p:spPr>
          <a:xfrm>
            <a:off x="3222202" y="2194712"/>
            <a:ext cx="5345202" cy="3657331"/>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指企业在报告期内生产的并符合产品质量要求的实物数量，包括商品量和自用量两部分。</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包括试生产的合格品</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不包括盘盈的</a:t>
            </a: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库存量</a:t>
            </a:r>
            <a:endParaRPr lang="en-US" altLang="zh-CN" dirty="0" smtClean="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统计时间：报告期内生产的产品</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171450" indent="-171450" algn="just" fontAlgn="auto">
              <a:lnSpc>
                <a:spcPts val="2500"/>
              </a:lnSpc>
              <a:spcBef>
                <a:spcPts val="1800"/>
              </a:spcBef>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用订货者来料加工生产的产品：</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订货者是境内非工业企业和境外企业，其产品生产量由加工企业统计；</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订货者是境内工业企业，产品生产量由委托企业（即发包企业）统计。</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6" name="标注: 弯曲线形(无边框) 13"/>
          <p:cNvSpPr/>
          <p:nvPr/>
        </p:nvSpPr>
        <p:spPr>
          <a:xfrm>
            <a:off x="3349414" y="2289615"/>
            <a:ext cx="1186424" cy="921119"/>
          </a:xfrm>
          <a:prstGeom prst="callout2">
            <a:avLst>
              <a:gd name="adj1" fmla="val 6405"/>
              <a:gd name="adj2" fmla="val -14718"/>
              <a:gd name="adj3" fmla="val 6406"/>
              <a:gd name="adj4" fmla="val -32143"/>
              <a:gd name="adj5" fmla="val 139625"/>
              <a:gd name="adj6" fmla="val -8627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468613" y="2436668"/>
            <a:ext cx="1781549" cy="647831"/>
            <a:chOff x="1825930" y="4131970"/>
            <a:chExt cx="1958047" cy="921848"/>
          </a:xfrm>
        </p:grpSpPr>
        <p:grpSp>
          <p:nvGrpSpPr>
            <p:cNvPr id="8" name="组合 7"/>
            <p:cNvGrpSpPr/>
            <p:nvPr/>
          </p:nvGrpSpPr>
          <p:grpSpPr>
            <a:xfrm>
              <a:off x="1825930" y="4131970"/>
              <a:ext cx="1958047" cy="921848"/>
              <a:chOff x="685800" y="3118321"/>
              <a:chExt cx="1447800" cy="617963"/>
            </a:xfrm>
          </p:grpSpPr>
          <p:sp>
            <p:nvSpPr>
              <p:cNvPr id="1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9" name="TextBox 109"/>
            <p:cNvSpPr txBox="1"/>
            <p:nvPr/>
          </p:nvSpPr>
          <p:spPr>
            <a:xfrm>
              <a:off x="1899334" y="4365293"/>
              <a:ext cx="1811219" cy="676788"/>
            </a:xfrm>
            <a:prstGeom prst="rect">
              <a:avLst/>
            </a:prstGeom>
            <a:noFill/>
          </p:spPr>
          <p:txBody>
            <a:bodyPr wrap="square" rtlCol="0">
              <a:spAutoFit/>
            </a:bodyPr>
            <a:lstStyle/>
            <a:p>
              <a:pPr algn="ctr">
                <a:lnSpc>
                  <a:spcPts val="3000"/>
                </a:lnSpc>
              </a:pPr>
              <a:r>
                <a:rPr lang="zh-CN" altLang="en-US" sz="1500" b="1" dirty="0">
                  <a:solidFill>
                    <a:srgbClr val="0070C0"/>
                  </a:solidFill>
                  <a:latin typeface="微软雅黑" panose="020B0503020204020204" charset="-122"/>
                  <a:ea typeface="微软雅黑" panose="020B0503020204020204" charset="-122"/>
                </a:rPr>
                <a:t>产成品库存量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2" name="组合 11"/>
          <p:cNvGrpSpPr/>
          <p:nvPr/>
        </p:nvGrpSpPr>
        <p:grpSpPr>
          <a:xfrm>
            <a:off x="468613" y="3246547"/>
            <a:ext cx="1781536" cy="647831"/>
            <a:chOff x="1825930" y="4131970"/>
            <a:chExt cx="1958047" cy="921848"/>
          </a:xfrm>
        </p:grpSpPr>
        <p:grpSp>
          <p:nvGrpSpPr>
            <p:cNvPr id="13" name="组合 12"/>
            <p:cNvGrpSpPr/>
            <p:nvPr/>
          </p:nvGrpSpPr>
          <p:grpSpPr>
            <a:xfrm>
              <a:off x="1825930" y="4131970"/>
              <a:ext cx="1958047" cy="921848"/>
              <a:chOff x="685800" y="3118321"/>
              <a:chExt cx="1447800" cy="617963"/>
            </a:xfrm>
          </p:grpSpPr>
          <p:sp>
            <p:nvSpPr>
              <p:cNvPr id="1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4" name="TextBox 109"/>
            <p:cNvSpPr txBox="1"/>
            <p:nvPr/>
          </p:nvSpPr>
          <p:spPr>
            <a:xfrm>
              <a:off x="1854650" y="4322603"/>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生产量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7" name="组合 16"/>
          <p:cNvGrpSpPr/>
          <p:nvPr/>
        </p:nvGrpSpPr>
        <p:grpSpPr>
          <a:xfrm>
            <a:off x="468613" y="4056426"/>
            <a:ext cx="1781536" cy="647831"/>
            <a:chOff x="1825930" y="4131970"/>
            <a:chExt cx="1958047" cy="921848"/>
          </a:xfrm>
        </p:grpSpPr>
        <p:grpSp>
          <p:nvGrpSpPr>
            <p:cNvPr id="18" name="组合 17"/>
            <p:cNvGrpSpPr/>
            <p:nvPr/>
          </p:nvGrpSpPr>
          <p:grpSpPr>
            <a:xfrm>
              <a:off x="1825930" y="4131970"/>
              <a:ext cx="1958047" cy="921848"/>
              <a:chOff x="685800" y="3118321"/>
              <a:chExt cx="1447800" cy="617963"/>
            </a:xfrm>
          </p:grpSpPr>
          <p:sp>
            <p:nvSpPr>
              <p:cNvPr id="2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销售量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2" name="组合 21"/>
          <p:cNvGrpSpPr/>
          <p:nvPr/>
        </p:nvGrpSpPr>
        <p:grpSpPr>
          <a:xfrm>
            <a:off x="468613" y="4920225"/>
            <a:ext cx="1781536" cy="647831"/>
            <a:chOff x="1825930" y="4131970"/>
            <a:chExt cx="1958047" cy="921848"/>
          </a:xfrm>
        </p:grpSpPr>
        <p:grpSp>
          <p:nvGrpSpPr>
            <p:cNvPr id="23" name="组合 22"/>
            <p:cNvGrpSpPr/>
            <p:nvPr/>
          </p:nvGrpSpPr>
          <p:grpSpPr>
            <a:xfrm>
              <a:off x="1825930" y="4131970"/>
              <a:ext cx="1958047" cy="921848"/>
              <a:chOff x="685800" y="3118321"/>
              <a:chExt cx="1447800" cy="617963"/>
            </a:xfrm>
          </p:grpSpPr>
          <p:sp>
            <p:nvSpPr>
              <p:cNvPr id="2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4"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销往省外量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7" name="组合 26"/>
          <p:cNvGrpSpPr/>
          <p:nvPr/>
        </p:nvGrpSpPr>
        <p:grpSpPr>
          <a:xfrm>
            <a:off x="468611" y="5730104"/>
            <a:ext cx="1781536" cy="647831"/>
            <a:chOff x="1825930" y="4131970"/>
            <a:chExt cx="1958047" cy="921848"/>
          </a:xfrm>
        </p:grpSpPr>
        <p:grpSp>
          <p:nvGrpSpPr>
            <p:cNvPr id="28" name="组合 27"/>
            <p:cNvGrpSpPr/>
            <p:nvPr/>
          </p:nvGrpSpPr>
          <p:grpSpPr>
            <a:xfrm>
              <a:off x="1825930" y="4131970"/>
              <a:ext cx="1958047" cy="921848"/>
              <a:chOff x="685800" y="3118321"/>
              <a:chExt cx="1447800" cy="617963"/>
            </a:xfrm>
          </p:grpSpPr>
          <p:sp>
            <p:nvSpPr>
              <p:cNvPr id="3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3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企业自用及其他</a:t>
              </a:r>
              <a:endParaRPr lang="zh-CN" altLang="en-US" sz="1500" b="1" dirty="0">
                <a:solidFill>
                  <a:srgbClr val="0070C0"/>
                </a:solidFill>
                <a:latin typeface="微软雅黑" panose="020B0503020204020204" charset="-122"/>
                <a:ea typeface="微软雅黑" panose="020B0503020204020204" charset="-122"/>
              </a:endParaRPr>
            </a:p>
          </p:txBody>
        </p:sp>
      </p:grpSp>
      <p:sp>
        <p:nvSpPr>
          <p:cNvPr id="2" name="灯片编号占位符 1"/>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205-6</a:t>
            </a:r>
            <a:r>
              <a:rPr lang="zh-CN" altLang="en-US" dirty="0" smtClean="0"/>
              <a:t>表指标解释</a:t>
            </a:r>
            <a:endParaRPr lang="zh-CN" altLang="en-US" dirty="0"/>
          </a:p>
        </p:txBody>
      </p:sp>
      <p:sp>
        <p:nvSpPr>
          <p:cNvPr id="5" name="矩形 4"/>
          <p:cNvSpPr/>
          <p:nvPr/>
        </p:nvSpPr>
        <p:spPr>
          <a:xfrm>
            <a:off x="3168209" y="1967513"/>
            <a:ext cx="5345202" cy="3254946"/>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指报告期内企业实际销售的由本企业生产（包括本期生产和非本期生产）的符合规定的质量标准或定货合同规定的技术条件的产品的实物数量。</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171450" indent="-171450" algn="just" fontAlgn="auto">
              <a:lnSpc>
                <a:spcPts val="2500"/>
              </a:lnSpc>
              <a:spcBef>
                <a:spcPts val="1800"/>
              </a:spcBef>
              <a:buFont typeface="Arial" panose="020B0604020202020204" pitchFamily="34" charset="0"/>
              <a:buChar char="•"/>
            </a:pPr>
            <a:r>
              <a:rPr lang="zh-CN" altLang="en-US" b="1" dirty="0">
                <a:solidFill>
                  <a:srgbClr val="FF0000"/>
                </a:solidFill>
                <a:latin typeface="华文楷体" panose="02010600040101010101" pitchFamily="2" charset="-122"/>
                <a:ea typeface="华文楷体" panose="02010600040101010101" pitchFamily="2" charset="-122"/>
              </a:rPr>
              <a:t>注意要点：</a:t>
            </a:r>
            <a:endParaRPr lang="en-US" altLang="zh-CN" b="1"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能源</a:t>
            </a:r>
            <a:r>
              <a:rPr lang="zh-CN" altLang="en-US" dirty="0">
                <a:solidFill>
                  <a:schemeClr val="accent2">
                    <a:lumMod val="50000"/>
                  </a:schemeClr>
                </a:solidFill>
                <a:latin typeface="华文楷体" panose="02010600040101010101" pitchFamily="2" charset="-122"/>
                <a:ea typeface="华文楷体" panose="02010600040101010101" pitchFamily="2" charset="-122"/>
              </a:rPr>
              <a:t>生产</a:t>
            </a: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企业若外购能源直接销售</a:t>
            </a:r>
            <a:r>
              <a:rPr lang="zh-CN" altLang="en-US" dirty="0">
                <a:solidFill>
                  <a:schemeClr val="accent2">
                    <a:lumMod val="50000"/>
                  </a:schemeClr>
                </a:solidFill>
                <a:latin typeface="华文楷体" panose="02010600040101010101" pitchFamily="2" charset="-122"/>
                <a:ea typeface="华文楷体" panose="02010600040101010101" pitchFamily="2" charset="-122"/>
              </a:rPr>
              <a:t>，则用于销售的外购量需填报销售量；</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无能源生产的工业企业若能源产品销</a:t>
            </a:r>
            <a:r>
              <a:rPr lang="zh-CN" altLang="en-US" dirty="0">
                <a:solidFill>
                  <a:schemeClr val="accent2">
                    <a:lumMod val="50000"/>
                  </a:schemeClr>
                </a:solidFill>
                <a:latin typeface="华文楷体" panose="02010600040101010101" pitchFamily="2" charset="-122"/>
                <a:ea typeface="华文楷体" panose="02010600040101010101" pitchFamily="2" charset="-122"/>
              </a:rPr>
              <a:t>往省</a:t>
            </a: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外量较大，需布置</a:t>
            </a:r>
            <a:r>
              <a:rPr lang="en-US" altLang="zh-CN" dirty="0">
                <a:solidFill>
                  <a:schemeClr val="accent2">
                    <a:lumMod val="50000"/>
                  </a:schemeClr>
                </a:solidFill>
                <a:latin typeface="华文楷体" panose="02010600040101010101" pitchFamily="2" charset="-122"/>
                <a:ea typeface="华文楷体" panose="02010600040101010101" pitchFamily="2" charset="-122"/>
              </a:rPr>
              <a:t>205-6</a:t>
            </a:r>
            <a:r>
              <a:rPr lang="zh-CN" altLang="en-US" dirty="0">
                <a:solidFill>
                  <a:schemeClr val="accent2">
                    <a:lumMod val="50000"/>
                  </a:schemeClr>
                </a:solidFill>
                <a:latin typeface="华文楷体" panose="02010600040101010101" pitchFamily="2" charset="-122"/>
                <a:ea typeface="华文楷体" panose="02010600040101010101" pitchFamily="2" charset="-122"/>
              </a:rPr>
              <a:t>表填报销售量和销往省外量。</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6" name="标注: 弯曲线形(无边框) 13"/>
          <p:cNvSpPr/>
          <p:nvPr/>
        </p:nvSpPr>
        <p:spPr>
          <a:xfrm>
            <a:off x="3330185" y="2321889"/>
            <a:ext cx="1186424" cy="921119"/>
          </a:xfrm>
          <a:prstGeom prst="callout2">
            <a:avLst>
              <a:gd name="adj1" fmla="val 6405"/>
              <a:gd name="adj2" fmla="val -14718"/>
              <a:gd name="adj3" fmla="val 6406"/>
              <a:gd name="adj4" fmla="val -32143"/>
              <a:gd name="adj5" fmla="val 226464"/>
              <a:gd name="adj6" fmla="val -8747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468613" y="2468942"/>
            <a:ext cx="1781549" cy="647831"/>
            <a:chOff x="1825930" y="4131970"/>
            <a:chExt cx="1958047" cy="921848"/>
          </a:xfrm>
        </p:grpSpPr>
        <p:grpSp>
          <p:nvGrpSpPr>
            <p:cNvPr id="8" name="组合 7"/>
            <p:cNvGrpSpPr/>
            <p:nvPr/>
          </p:nvGrpSpPr>
          <p:grpSpPr>
            <a:xfrm>
              <a:off x="1825930" y="4131970"/>
              <a:ext cx="1958047" cy="921848"/>
              <a:chOff x="685800" y="3118321"/>
              <a:chExt cx="1447800" cy="617963"/>
            </a:xfrm>
          </p:grpSpPr>
          <p:sp>
            <p:nvSpPr>
              <p:cNvPr id="1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9" name="TextBox 109"/>
            <p:cNvSpPr txBox="1"/>
            <p:nvPr/>
          </p:nvSpPr>
          <p:spPr>
            <a:xfrm>
              <a:off x="1899334" y="4365293"/>
              <a:ext cx="1811219" cy="676788"/>
            </a:xfrm>
            <a:prstGeom prst="rect">
              <a:avLst/>
            </a:prstGeom>
            <a:noFill/>
          </p:spPr>
          <p:txBody>
            <a:bodyPr wrap="square" rtlCol="0">
              <a:spAutoFit/>
            </a:bodyPr>
            <a:lstStyle/>
            <a:p>
              <a:pPr algn="ctr">
                <a:lnSpc>
                  <a:spcPts val="3000"/>
                </a:lnSpc>
              </a:pPr>
              <a:r>
                <a:rPr lang="zh-CN" altLang="en-US" sz="1500" b="1" dirty="0">
                  <a:solidFill>
                    <a:srgbClr val="0070C0"/>
                  </a:solidFill>
                  <a:latin typeface="微软雅黑" panose="020B0503020204020204" charset="-122"/>
                  <a:ea typeface="微软雅黑" panose="020B0503020204020204" charset="-122"/>
                </a:rPr>
                <a:t>产成品库存量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2" name="组合 11"/>
          <p:cNvGrpSpPr/>
          <p:nvPr/>
        </p:nvGrpSpPr>
        <p:grpSpPr>
          <a:xfrm>
            <a:off x="468613" y="3278821"/>
            <a:ext cx="1781536" cy="647831"/>
            <a:chOff x="1825930" y="4131970"/>
            <a:chExt cx="1958047" cy="921848"/>
          </a:xfrm>
        </p:grpSpPr>
        <p:grpSp>
          <p:nvGrpSpPr>
            <p:cNvPr id="13" name="组合 12"/>
            <p:cNvGrpSpPr/>
            <p:nvPr/>
          </p:nvGrpSpPr>
          <p:grpSpPr>
            <a:xfrm>
              <a:off x="1825930" y="4131970"/>
              <a:ext cx="1958047" cy="921848"/>
              <a:chOff x="685800" y="3118321"/>
              <a:chExt cx="1447800" cy="617963"/>
            </a:xfrm>
          </p:grpSpPr>
          <p:sp>
            <p:nvSpPr>
              <p:cNvPr id="1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4" name="TextBox 109"/>
            <p:cNvSpPr txBox="1"/>
            <p:nvPr/>
          </p:nvSpPr>
          <p:spPr>
            <a:xfrm>
              <a:off x="1854650" y="4322603"/>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生产量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7" name="组合 16"/>
          <p:cNvGrpSpPr/>
          <p:nvPr/>
        </p:nvGrpSpPr>
        <p:grpSpPr>
          <a:xfrm>
            <a:off x="468613" y="4088700"/>
            <a:ext cx="1781536" cy="647831"/>
            <a:chOff x="1825930" y="4131970"/>
            <a:chExt cx="1958047" cy="921848"/>
          </a:xfrm>
        </p:grpSpPr>
        <p:grpSp>
          <p:nvGrpSpPr>
            <p:cNvPr id="18" name="组合 17"/>
            <p:cNvGrpSpPr/>
            <p:nvPr/>
          </p:nvGrpSpPr>
          <p:grpSpPr>
            <a:xfrm>
              <a:off x="1825930" y="4131970"/>
              <a:ext cx="1958047" cy="921848"/>
              <a:chOff x="685800" y="3118321"/>
              <a:chExt cx="1447800" cy="617963"/>
            </a:xfrm>
          </p:grpSpPr>
          <p:sp>
            <p:nvSpPr>
              <p:cNvPr id="2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销售量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2" name="组合 21"/>
          <p:cNvGrpSpPr/>
          <p:nvPr/>
        </p:nvGrpSpPr>
        <p:grpSpPr>
          <a:xfrm>
            <a:off x="468613" y="4952499"/>
            <a:ext cx="1781536" cy="647831"/>
            <a:chOff x="1825930" y="4131970"/>
            <a:chExt cx="1958047" cy="921848"/>
          </a:xfrm>
        </p:grpSpPr>
        <p:grpSp>
          <p:nvGrpSpPr>
            <p:cNvPr id="23" name="组合 22"/>
            <p:cNvGrpSpPr/>
            <p:nvPr/>
          </p:nvGrpSpPr>
          <p:grpSpPr>
            <a:xfrm>
              <a:off x="1825930" y="4131970"/>
              <a:ext cx="1958047" cy="921848"/>
              <a:chOff x="685800" y="3118321"/>
              <a:chExt cx="1447800" cy="617963"/>
            </a:xfrm>
          </p:grpSpPr>
          <p:sp>
            <p:nvSpPr>
              <p:cNvPr id="2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4"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销往省外量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7" name="组合 26"/>
          <p:cNvGrpSpPr/>
          <p:nvPr/>
        </p:nvGrpSpPr>
        <p:grpSpPr>
          <a:xfrm>
            <a:off x="468611" y="5762378"/>
            <a:ext cx="1781536" cy="647831"/>
            <a:chOff x="1825930" y="4131970"/>
            <a:chExt cx="1958047" cy="921848"/>
          </a:xfrm>
        </p:grpSpPr>
        <p:grpSp>
          <p:nvGrpSpPr>
            <p:cNvPr id="28" name="组合 27"/>
            <p:cNvGrpSpPr/>
            <p:nvPr/>
          </p:nvGrpSpPr>
          <p:grpSpPr>
            <a:xfrm>
              <a:off x="1825930" y="4131970"/>
              <a:ext cx="1958047" cy="921848"/>
              <a:chOff x="685800" y="3118321"/>
              <a:chExt cx="1447800" cy="617963"/>
            </a:xfrm>
          </p:grpSpPr>
          <p:sp>
            <p:nvSpPr>
              <p:cNvPr id="3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3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企业自用及其他</a:t>
              </a:r>
              <a:endParaRPr lang="zh-CN" altLang="en-US" sz="1500" b="1" dirty="0">
                <a:solidFill>
                  <a:srgbClr val="0070C0"/>
                </a:solidFill>
                <a:latin typeface="微软雅黑" panose="020B0503020204020204" charset="-122"/>
                <a:ea typeface="微软雅黑" panose="020B0503020204020204" charset="-122"/>
              </a:endParaRPr>
            </a:p>
          </p:txBody>
        </p:sp>
      </p:grpSp>
      <p:sp>
        <p:nvSpPr>
          <p:cNvPr id="32" name="文本框 31"/>
          <p:cNvSpPr txBox="1"/>
          <p:nvPr/>
        </p:nvSpPr>
        <p:spPr>
          <a:xfrm>
            <a:off x="3168015" y="5411968"/>
            <a:ext cx="2404446" cy="1168400"/>
          </a:xfrm>
          <a:prstGeom prst="rect">
            <a:avLst/>
          </a:prstGeom>
          <a:noFill/>
          <a:ln w="15875">
            <a:solidFill>
              <a:schemeClr val="accent4">
                <a:lumMod val="75000"/>
              </a:schemeClr>
            </a:solidFill>
          </a:ln>
        </p:spPr>
        <p:txBody>
          <a:bodyPr wrap="square" rtlCol="0">
            <a:spAutoFit/>
          </a:bodyPr>
          <a:lstStyle/>
          <a:p>
            <a:pPr>
              <a:lnSpc>
                <a:spcPts val="2800"/>
              </a:lnSpc>
            </a:pPr>
            <a:r>
              <a:rPr lang="zh-CN" altLang="en-US" sz="1600" b="1" dirty="0">
                <a:solidFill>
                  <a:schemeClr val="accent2">
                    <a:lumMod val="50000"/>
                  </a:schemeClr>
                </a:solidFill>
                <a:latin typeface="+mn-ea"/>
              </a:rPr>
              <a:t>工业生产企业：</a:t>
            </a:r>
            <a:endParaRPr lang="en-US" altLang="zh-CN" sz="1600" b="1" dirty="0">
              <a:solidFill>
                <a:schemeClr val="accent2">
                  <a:lumMod val="50000"/>
                </a:schemeClr>
              </a:solidFill>
              <a:latin typeface="+mn-ea"/>
            </a:endParaRPr>
          </a:p>
          <a:p>
            <a:pPr>
              <a:lnSpc>
                <a:spcPts val="2800"/>
              </a:lnSpc>
            </a:pPr>
            <a:r>
              <a:rPr lang="en-US" altLang="zh-CN" sz="1600" dirty="0">
                <a:solidFill>
                  <a:schemeClr val="accent2">
                    <a:lumMod val="50000"/>
                  </a:schemeClr>
                </a:solidFill>
                <a:latin typeface="+mn-ea"/>
              </a:rPr>
              <a:t>205-6</a:t>
            </a:r>
            <a:r>
              <a:rPr lang="zh-CN" altLang="en-US" sz="1600" dirty="0">
                <a:solidFill>
                  <a:schemeClr val="accent2">
                    <a:lumMod val="50000"/>
                  </a:schemeClr>
                </a:solidFill>
                <a:latin typeface="+mn-ea"/>
              </a:rPr>
              <a:t>表填报所有销售量</a:t>
            </a:r>
            <a:endParaRPr lang="en-US" altLang="zh-CN" sz="1600" dirty="0">
              <a:solidFill>
                <a:schemeClr val="accent2">
                  <a:lumMod val="50000"/>
                </a:schemeClr>
              </a:solidFill>
              <a:latin typeface="+mn-ea"/>
            </a:endParaRPr>
          </a:p>
          <a:p>
            <a:pPr>
              <a:lnSpc>
                <a:spcPts val="2800"/>
              </a:lnSpc>
            </a:pPr>
            <a:r>
              <a:rPr lang="en-US" altLang="zh-CN" sz="1600" dirty="0">
                <a:solidFill>
                  <a:schemeClr val="accent2">
                    <a:lumMod val="50000"/>
                  </a:schemeClr>
                </a:solidFill>
                <a:latin typeface="+mn-ea"/>
              </a:rPr>
              <a:t>205-1</a:t>
            </a:r>
            <a:r>
              <a:rPr lang="zh-CN" altLang="en-US" sz="1600" dirty="0">
                <a:solidFill>
                  <a:schemeClr val="accent2">
                    <a:lumMod val="50000"/>
                  </a:schemeClr>
                </a:solidFill>
                <a:latin typeface="+mn-ea"/>
              </a:rPr>
              <a:t>表填报所有购入量</a:t>
            </a:r>
            <a:endParaRPr lang="zh-CN" altLang="en-US" sz="1600" dirty="0">
              <a:solidFill>
                <a:schemeClr val="accent2">
                  <a:lumMod val="50000"/>
                </a:schemeClr>
              </a:solidFill>
              <a:latin typeface="+mn-ea"/>
            </a:endParaRPr>
          </a:p>
        </p:txBody>
      </p:sp>
      <p:sp>
        <p:nvSpPr>
          <p:cNvPr id="33" name="文本框 32"/>
          <p:cNvSpPr txBox="1"/>
          <p:nvPr/>
        </p:nvSpPr>
        <p:spPr>
          <a:xfrm>
            <a:off x="5760085" y="5411968"/>
            <a:ext cx="2753326" cy="1168400"/>
          </a:xfrm>
          <a:prstGeom prst="rect">
            <a:avLst/>
          </a:prstGeom>
          <a:noFill/>
          <a:ln w="15875">
            <a:solidFill>
              <a:schemeClr val="accent4">
                <a:lumMod val="75000"/>
              </a:schemeClr>
            </a:solidFill>
          </a:ln>
        </p:spPr>
        <p:txBody>
          <a:bodyPr wrap="square" rtlCol="0">
            <a:spAutoFit/>
          </a:bodyPr>
          <a:lstStyle/>
          <a:p>
            <a:pPr>
              <a:lnSpc>
                <a:spcPts val="2800"/>
              </a:lnSpc>
            </a:pPr>
            <a:r>
              <a:rPr lang="zh-CN" altLang="en-US" sz="1600" b="1" dirty="0">
                <a:solidFill>
                  <a:schemeClr val="accent2">
                    <a:lumMod val="50000"/>
                  </a:schemeClr>
                </a:solidFill>
                <a:latin typeface="+mn-ea"/>
              </a:rPr>
              <a:t>非工业有生产的企业</a:t>
            </a:r>
            <a:endParaRPr lang="en-US" altLang="zh-CN" sz="1600" b="1" dirty="0">
              <a:solidFill>
                <a:srgbClr val="FF0000"/>
              </a:solidFill>
              <a:latin typeface="+mn-ea"/>
            </a:endParaRPr>
          </a:p>
          <a:p>
            <a:pPr>
              <a:lnSpc>
                <a:spcPts val="2800"/>
              </a:lnSpc>
            </a:pPr>
            <a:r>
              <a:rPr lang="en-US" altLang="zh-CN" sz="1600" dirty="0">
                <a:solidFill>
                  <a:schemeClr val="accent2">
                    <a:lumMod val="50000"/>
                  </a:schemeClr>
                </a:solidFill>
                <a:latin typeface="+mn-ea"/>
              </a:rPr>
              <a:t>205-6</a:t>
            </a:r>
            <a:r>
              <a:rPr lang="zh-CN" altLang="en-US" sz="1600" dirty="0">
                <a:solidFill>
                  <a:schemeClr val="accent2">
                    <a:lumMod val="50000"/>
                  </a:schemeClr>
                </a:solidFill>
                <a:latin typeface="+mn-ea"/>
              </a:rPr>
              <a:t>表填报自产自销部分</a:t>
            </a:r>
            <a:endParaRPr lang="en-US" altLang="zh-CN" sz="1600" dirty="0">
              <a:solidFill>
                <a:schemeClr val="accent2">
                  <a:lumMod val="50000"/>
                </a:schemeClr>
              </a:solidFill>
              <a:latin typeface="+mn-ea"/>
            </a:endParaRPr>
          </a:p>
          <a:p>
            <a:pPr>
              <a:lnSpc>
                <a:spcPts val="2800"/>
              </a:lnSpc>
            </a:pPr>
            <a:r>
              <a:rPr lang="en-US" altLang="zh-CN" sz="1600" dirty="0">
                <a:solidFill>
                  <a:schemeClr val="accent2">
                    <a:lumMod val="50000"/>
                  </a:schemeClr>
                </a:solidFill>
                <a:latin typeface="+mn-ea"/>
              </a:rPr>
              <a:t>205-7</a:t>
            </a:r>
            <a:r>
              <a:rPr lang="zh-CN" altLang="en-US" sz="1600" dirty="0">
                <a:solidFill>
                  <a:schemeClr val="accent2">
                    <a:lumMod val="50000"/>
                  </a:schemeClr>
                </a:solidFill>
                <a:latin typeface="+mn-ea"/>
              </a:rPr>
              <a:t>表填报非自产自销部分</a:t>
            </a:r>
            <a:endParaRPr lang="zh-CN" altLang="en-US" sz="1600" dirty="0">
              <a:solidFill>
                <a:schemeClr val="accent2">
                  <a:lumMod val="50000"/>
                </a:schemeClr>
              </a:solidFill>
              <a:latin typeface="+mn-ea"/>
            </a:endParaRPr>
          </a:p>
        </p:txBody>
      </p:sp>
      <p:sp>
        <p:nvSpPr>
          <p:cNvPr id="2" name="灯片编号占位符 1"/>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205-6</a:t>
            </a:r>
            <a:r>
              <a:rPr lang="zh-CN" altLang="en-US" dirty="0" smtClean="0"/>
              <a:t>表指标解释</a:t>
            </a:r>
            <a:endParaRPr lang="zh-CN" altLang="en-US" dirty="0"/>
          </a:p>
        </p:txBody>
      </p:sp>
      <p:sp>
        <p:nvSpPr>
          <p:cNvPr id="5" name="矩形 4"/>
          <p:cNvSpPr/>
          <p:nvPr/>
        </p:nvSpPr>
        <p:spPr>
          <a:xfrm>
            <a:off x="3168209" y="1943310"/>
            <a:ext cx="5345202" cy="3632817"/>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指企业在报告期内销</a:t>
            </a: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往本省（自治区、直辖市）以外（</a:t>
            </a:r>
            <a:r>
              <a:rPr lang="zh-CN" altLang="en-US" dirty="0">
                <a:solidFill>
                  <a:schemeClr val="accent2">
                    <a:lumMod val="50000"/>
                  </a:schemeClr>
                </a:solidFill>
                <a:latin typeface="华文楷体" panose="02010600040101010101" pitchFamily="2" charset="-122"/>
                <a:ea typeface="华文楷体" panose="02010600040101010101" pitchFamily="2" charset="-122"/>
              </a:rPr>
              <a:t>包括出口）的数量。</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171450"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判断原则：</a:t>
            </a:r>
            <a:endParaRPr lang="en-US" altLang="zh-CN" dirty="0">
              <a:solidFill>
                <a:schemeClr val="accent2">
                  <a:lumMod val="50000"/>
                </a:schemeClr>
              </a:solidFill>
              <a:latin typeface="华文楷体" panose="02010600040101010101" pitchFamily="2" charset="-122"/>
              <a:ea typeface="华文楷体" panose="02010600040101010101" pitchFamily="2" charset="-122"/>
            </a:endParaRPr>
          </a:p>
          <a:p>
            <a:pPr marL="628650" lvl="1" indent="-171450" algn="just" fontAlgn="auto">
              <a:lnSpc>
                <a:spcPts val="2500"/>
              </a:lnSpc>
              <a:buFont typeface="Arial" panose="020B0604020202020204" pitchFamily="34" charset="0"/>
              <a:buChar char="•"/>
            </a:pPr>
            <a:r>
              <a:rPr lang="zh-CN" altLang="en-US" dirty="0">
                <a:solidFill>
                  <a:schemeClr val="accent2">
                    <a:lumMod val="50000"/>
                  </a:schemeClr>
                </a:solidFill>
                <a:latin typeface="华文楷体" panose="02010600040101010101" pitchFamily="2" charset="-122"/>
                <a:ea typeface="华文楷体" panose="02010600040101010101" pitchFamily="2" charset="-122"/>
              </a:rPr>
              <a:t>以结算用增值税发票为准，若购货单位纳税人识别号第</a:t>
            </a:r>
            <a:r>
              <a:rPr lang="en-US" altLang="zh-CN" dirty="0">
                <a:solidFill>
                  <a:schemeClr val="accent2">
                    <a:lumMod val="50000"/>
                  </a:schemeClr>
                </a:solidFill>
                <a:latin typeface="华文楷体" panose="02010600040101010101" pitchFamily="2" charset="-122"/>
                <a:ea typeface="华文楷体" panose="02010600040101010101" pitchFamily="2" charset="-122"/>
              </a:rPr>
              <a:t>3</a:t>
            </a:r>
            <a:r>
              <a:rPr lang="zh-CN" altLang="en-US" dirty="0">
                <a:solidFill>
                  <a:schemeClr val="accent2">
                    <a:lumMod val="50000"/>
                  </a:schemeClr>
                </a:solidFill>
                <a:latin typeface="华文楷体" panose="02010600040101010101" pitchFamily="2" charset="-122"/>
                <a:ea typeface="华文楷体" panose="02010600040101010101" pitchFamily="2" charset="-122"/>
              </a:rPr>
              <a:t>、</a:t>
            </a:r>
            <a:r>
              <a:rPr lang="en-US" altLang="zh-CN" dirty="0">
                <a:solidFill>
                  <a:schemeClr val="accent2">
                    <a:lumMod val="50000"/>
                  </a:schemeClr>
                </a:solidFill>
                <a:latin typeface="华文楷体" panose="02010600040101010101" pitchFamily="2" charset="-122"/>
                <a:ea typeface="华文楷体" panose="02010600040101010101" pitchFamily="2" charset="-122"/>
              </a:rPr>
              <a:t>4</a:t>
            </a:r>
            <a:r>
              <a:rPr lang="zh-CN" altLang="en-US" dirty="0">
                <a:solidFill>
                  <a:schemeClr val="accent2">
                    <a:lumMod val="50000"/>
                  </a:schemeClr>
                </a:solidFill>
                <a:latin typeface="华文楷体" panose="02010600040101010101" pitchFamily="2" charset="-122"/>
                <a:ea typeface="华文楷体" panose="02010600040101010101" pitchFamily="2" charset="-122"/>
              </a:rPr>
              <a:t>位表示省级区划的代码不是“</a:t>
            </a:r>
            <a:r>
              <a:rPr lang="en-US" altLang="zh-CN" dirty="0">
                <a:solidFill>
                  <a:schemeClr val="accent2">
                    <a:lumMod val="50000"/>
                  </a:schemeClr>
                </a:solidFill>
                <a:latin typeface="华文楷体" panose="02010600040101010101" pitchFamily="2" charset="-122"/>
                <a:ea typeface="华文楷体" panose="02010600040101010101" pitchFamily="2" charset="-122"/>
              </a:rPr>
              <a:t>11</a:t>
            </a:r>
            <a:r>
              <a:rPr lang="en-US" altLang="zh-CN" dirty="0" smtClean="0">
                <a:solidFill>
                  <a:schemeClr val="accent2">
                    <a:lumMod val="50000"/>
                  </a:schemeClr>
                </a:solidFill>
                <a:latin typeface="华文楷体" panose="02010600040101010101" pitchFamily="2" charset="-122"/>
                <a:ea typeface="华文楷体" panose="02010600040101010101" pitchFamily="2" charset="-122"/>
              </a:rPr>
              <a:t>”</a:t>
            </a:r>
            <a:r>
              <a:rPr lang="zh-CN" altLang="en-US" dirty="0" smtClean="0">
                <a:solidFill>
                  <a:schemeClr val="accent2">
                    <a:lumMod val="50000"/>
                  </a:schemeClr>
                </a:solidFill>
                <a:latin typeface="华文楷体" panose="02010600040101010101" pitchFamily="2" charset="-122"/>
                <a:ea typeface="华文楷体" panose="02010600040101010101" pitchFamily="2" charset="-122"/>
              </a:rPr>
              <a:t>，</a:t>
            </a:r>
            <a:r>
              <a:rPr lang="zh-CN" altLang="en-US" dirty="0">
                <a:solidFill>
                  <a:schemeClr val="accent2">
                    <a:lumMod val="50000"/>
                  </a:schemeClr>
                </a:solidFill>
                <a:latin typeface="华文楷体" panose="02010600040101010101" pitchFamily="2" charset="-122"/>
                <a:ea typeface="华文楷体" panose="02010600040101010101" pitchFamily="2" charset="-122"/>
              </a:rPr>
              <a:t>则填报销往省外量。</a:t>
            </a:r>
            <a:endParaRPr lang="zh-CN" altLang="en-US"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6" name="标注: 弯曲线形(无边框) 13"/>
          <p:cNvSpPr/>
          <p:nvPr/>
        </p:nvSpPr>
        <p:spPr>
          <a:xfrm>
            <a:off x="3330185" y="2387420"/>
            <a:ext cx="1186424" cy="921119"/>
          </a:xfrm>
          <a:prstGeom prst="callout2">
            <a:avLst>
              <a:gd name="adj1" fmla="val 6405"/>
              <a:gd name="adj2" fmla="val -14718"/>
              <a:gd name="adj3" fmla="val 6406"/>
              <a:gd name="adj4" fmla="val -32143"/>
              <a:gd name="adj5" fmla="val 313303"/>
              <a:gd name="adj6" fmla="val -8747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468613" y="2444740"/>
            <a:ext cx="1781549" cy="647831"/>
            <a:chOff x="1825930" y="4131970"/>
            <a:chExt cx="1958047" cy="921848"/>
          </a:xfrm>
        </p:grpSpPr>
        <p:grpSp>
          <p:nvGrpSpPr>
            <p:cNvPr id="8" name="组合 7"/>
            <p:cNvGrpSpPr/>
            <p:nvPr/>
          </p:nvGrpSpPr>
          <p:grpSpPr>
            <a:xfrm>
              <a:off x="1825930" y="4131970"/>
              <a:ext cx="1958047" cy="921848"/>
              <a:chOff x="685800" y="3118321"/>
              <a:chExt cx="1447800" cy="617963"/>
            </a:xfrm>
          </p:grpSpPr>
          <p:sp>
            <p:nvSpPr>
              <p:cNvPr id="1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9" name="TextBox 109"/>
            <p:cNvSpPr txBox="1"/>
            <p:nvPr/>
          </p:nvSpPr>
          <p:spPr>
            <a:xfrm>
              <a:off x="1899334" y="4365293"/>
              <a:ext cx="1811219" cy="676788"/>
            </a:xfrm>
            <a:prstGeom prst="rect">
              <a:avLst/>
            </a:prstGeom>
            <a:noFill/>
          </p:spPr>
          <p:txBody>
            <a:bodyPr wrap="square" rtlCol="0">
              <a:spAutoFit/>
            </a:bodyPr>
            <a:lstStyle/>
            <a:p>
              <a:pPr algn="ctr">
                <a:lnSpc>
                  <a:spcPts val="3000"/>
                </a:lnSpc>
              </a:pPr>
              <a:r>
                <a:rPr lang="zh-CN" altLang="en-US" sz="1500" b="1" dirty="0">
                  <a:solidFill>
                    <a:srgbClr val="0070C0"/>
                  </a:solidFill>
                  <a:latin typeface="微软雅黑" panose="020B0503020204020204" charset="-122"/>
                  <a:ea typeface="微软雅黑" panose="020B0503020204020204" charset="-122"/>
                </a:rPr>
                <a:t>产成品库存量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2" name="组合 11"/>
          <p:cNvGrpSpPr/>
          <p:nvPr/>
        </p:nvGrpSpPr>
        <p:grpSpPr>
          <a:xfrm>
            <a:off x="468613" y="3254619"/>
            <a:ext cx="1781536" cy="647831"/>
            <a:chOff x="1825930" y="4131970"/>
            <a:chExt cx="1958047" cy="921848"/>
          </a:xfrm>
        </p:grpSpPr>
        <p:grpSp>
          <p:nvGrpSpPr>
            <p:cNvPr id="13" name="组合 12"/>
            <p:cNvGrpSpPr/>
            <p:nvPr/>
          </p:nvGrpSpPr>
          <p:grpSpPr>
            <a:xfrm>
              <a:off x="1825930" y="4131970"/>
              <a:ext cx="1958047" cy="921848"/>
              <a:chOff x="685800" y="3118321"/>
              <a:chExt cx="1447800" cy="617963"/>
            </a:xfrm>
          </p:grpSpPr>
          <p:sp>
            <p:nvSpPr>
              <p:cNvPr id="1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1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4" name="TextBox 109"/>
            <p:cNvSpPr txBox="1"/>
            <p:nvPr/>
          </p:nvSpPr>
          <p:spPr>
            <a:xfrm>
              <a:off x="1854650" y="4322603"/>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生产量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17" name="组合 16"/>
          <p:cNvGrpSpPr/>
          <p:nvPr/>
        </p:nvGrpSpPr>
        <p:grpSpPr>
          <a:xfrm>
            <a:off x="468613" y="4064498"/>
            <a:ext cx="1781536" cy="647831"/>
            <a:chOff x="1825930" y="4131970"/>
            <a:chExt cx="1958047" cy="921848"/>
          </a:xfrm>
        </p:grpSpPr>
        <p:grpSp>
          <p:nvGrpSpPr>
            <p:cNvPr id="18" name="组合 17"/>
            <p:cNvGrpSpPr/>
            <p:nvPr/>
          </p:nvGrpSpPr>
          <p:grpSpPr>
            <a:xfrm>
              <a:off x="1825930" y="4131970"/>
              <a:ext cx="1958047" cy="921848"/>
              <a:chOff x="685800" y="3118321"/>
              <a:chExt cx="1447800" cy="617963"/>
            </a:xfrm>
          </p:grpSpPr>
          <p:sp>
            <p:nvSpPr>
              <p:cNvPr id="2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1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销售量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2" name="组合 21"/>
          <p:cNvGrpSpPr/>
          <p:nvPr/>
        </p:nvGrpSpPr>
        <p:grpSpPr>
          <a:xfrm>
            <a:off x="468613" y="4928297"/>
            <a:ext cx="1781536" cy="647831"/>
            <a:chOff x="1825930" y="4131970"/>
            <a:chExt cx="1958047" cy="921848"/>
          </a:xfrm>
        </p:grpSpPr>
        <p:grpSp>
          <p:nvGrpSpPr>
            <p:cNvPr id="23" name="组合 22"/>
            <p:cNvGrpSpPr/>
            <p:nvPr/>
          </p:nvGrpSpPr>
          <p:grpSpPr>
            <a:xfrm>
              <a:off x="1825930" y="4131970"/>
              <a:ext cx="1958047" cy="921848"/>
              <a:chOff x="685800" y="3118321"/>
              <a:chExt cx="1447800" cy="617963"/>
            </a:xfrm>
          </p:grpSpPr>
          <p:sp>
            <p:nvSpPr>
              <p:cNvPr id="25"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26"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4"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销往省外量</a:t>
              </a:r>
              <a:endParaRPr lang="zh-CN" altLang="en-US" sz="1500" b="1" dirty="0">
                <a:solidFill>
                  <a:srgbClr val="0070C0"/>
                </a:solidFill>
                <a:latin typeface="微软雅黑" panose="020B0503020204020204" charset="-122"/>
                <a:ea typeface="微软雅黑" panose="020B0503020204020204" charset="-122"/>
              </a:endParaRPr>
            </a:p>
          </p:txBody>
        </p:sp>
      </p:grpSp>
      <p:grpSp>
        <p:nvGrpSpPr>
          <p:cNvPr id="27" name="组合 26"/>
          <p:cNvGrpSpPr/>
          <p:nvPr/>
        </p:nvGrpSpPr>
        <p:grpSpPr>
          <a:xfrm>
            <a:off x="468611" y="5738176"/>
            <a:ext cx="1781536" cy="647831"/>
            <a:chOff x="1825930" y="4131970"/>
            <a:chExt cx="1958047" cy="921848"/>
          </a:xfrm>
        </p:grpSpPr>
        <p:grpSp>
          <p:nvGrpSpPr>
            <p:cNvPr id="28" name="组合 27"/>
            <p:cNvGrpSpPr/>
            <p:nvPr/>
          </p:nvGrpSpPr>
          <p:grpSpPr>
            <a:xfrm>
              <a:off x="1825930" y="4131970"/>
              <a:ext cx="1958047" cy="921848"/>
              <a:chOff x="685800" y="3118321"/>
              <a:chExt cx="1447800" cy="617963"/>
            </a:xfrm>
          </p:grpSpPr>
          <p:sp>
            <p:nvSpPr>
              <p:cNvPr id="30"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sp>
            <p:nvSpPr>
              <p:cNvPr id="31"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pPr>
                <a:endParaRPr lang="zh-CN" altLang="en-US" sz="1350">
                  <a:solidFill>
                    <a:srgbClr val="00B0F0"/>
                  </a:solidFill>
                  <a:latin typeface="微软雅黑" panose="020B0503020204020204" charset="-122"/>
                  <a:ea typeface="微软雅黑" panose="020B0503020204020204" charset="-122"/>
                </a:endParaRPr>
              </a:p>
            </p:txBody>
          </p:sp>
        </p:grpSp>
        <p:sp>
          <p:nvSpPr>
            <p:cNvPr id="29" name="TextBox 109"/>
            <p:cNvSpPr txBox="1"/>
            <p:nvPr/>
          </p:nvSpPr>
          <p:spPr>
            <a:xfrm>
              <a:off x="1869015" y="4305485"/>
              <a:ext cx="1900600" cy="622573"/>
            </a:xfrm>
            <a:prstGeom prst="rect">
              <a:avLst/>
            </a:prstGeom>
            <a:noFill/>
          </p:spPr>
          <p:txBody>
            <a:bodyPr wrap="square" rtlCol="0">
              <a:spAutoFit/>
            </a:bodyPr>
            <a:lstStyle/>
            <a:p>
              <a:pPr algn="ctr">
                <a:lnSpc>
                  <a:spcPct val="150000"/>
                </a:lnSpc>
              </a:pPr>
              <a:r>
                <a:rPr lang="zh-CN" altLang="en-US" sz="1500" b="1" dirty="0">
                  <a:solidFill>
                    <a:srgbClr val="0070C0"/>
                  </a:solidFill>
                  <a:latin typeface="微软雅黑" panose="020B0503020204020204" charset="-122"/>
                  <a:ea typeface="微软雅黑" panose="020B0503020204020204" charset="-122"/>
                </a:rPr>
                <a:t>企业自用及其他</a:t>
              </a:r>
              <a:endParaRPr lang="zh-CN" altLang="en-US" sz="1500" b="1" dirty="0">
                <a:solidFill>
                  <a:srgbClr val="0070C0"/>
                </a:solidFill>
                <a:latin typeface="微软雅黑" panose="020B0503020204020204" charset="-122"/>
                <a:ea typeface="微软雅黑" panose="020B0503020204020204" charset="-122"/>
              </a:endParaRPr>
            </a:p>
          </p:txBody>
        </p:sp>
      </p:grpSp>
      <p:sp>
        <p:nvSpPr>
          <p:cNvPr id="2" name="灯片编号占位符 1"/>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ABLE_BEAUTIFY" val="smartTable{79c87854-6c37-4d25-9969-2fed6bd8eddb}"/>
</p:tagLst>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1_蓝色背景">
  <a:themeElements>
    <a:clrScheme name="">
      <a:dk1>
        <a:srgbClr val="FFFFFF"/>
      </a:dk1>
      <a:lt1>
        <a:srgbClr val="000000"/>
      </a:lt1>
      <a:dk2>
        <a:srgbClr val="E3EBF1"/>
      </a:dk2>
      <a:lt2>
        <a:srgbClr val="336699"/>
      </a:lt2>
      <a:accent1>
        <a:srgbClr val="DDDDDD"/>
      </a:accent1>
      <a:accent2>
        <a:srgbClr val="B2B2B2"/>
      </a:accent2>
      <a:accent3>
        <a:srgbClr val="AAAAAA"/>
      </a:accent3>
      <a:accent4>
        <a:srgbClr val="DCDCDC"/>
      </a:accent4>
      <a:accent5>
        <a:srgbClr val="EBEBEB"/>
      </a:accent5>
      <a:accent6>
        <a:srgbClr val="9F9F9F"/>
      </a:accent6>
      <a:hlink>
        <a:srgbClr val="0099FF"/>
      </a:hlink>
      <a:folHlink>
        <a:srgbClr val="0066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DDDDDD"/>
        </a:accent1>
        <a:accent2>
          <a:srgbClr val="B2B2B2"/>
        </a:accent2>
        <a:accent3>
          <a:srgbClr val="AAAAAA"/>
        </a:accent3>
        <a:accent4>
          <a:srgbClr val="DCDCDC"/>
        </a:accent4>
        <a:accent5>
          <a:srgbClr val="EBEBEB"/>
        </a:accent5>
        <a:accent6>
          <a:srgbClr val="9F9F9F"/>
        </a:accent6>
        <a:hlink>
          <a:srgbClr val="0099FF"/>
        </a:hlink>
        <a:folHlink>
          <a:srgbClr val="00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objectDefaults>
    <a:spDef>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0</TotalTime>
  <Words>3393</Words>
  <Application>WPS 演示</Application>
  <PresentationFormat>全屏显示(4:3)</PresentationFormat>
  <Paragraphs>371</Paragraphs>
  <Slides>25</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宋体</vt:lpstr>
      <vt:lpstr>Wingdings</vt:lpstr>
      <vt:lpstr>Times New Roman</vt:lpstr>
      <vt:lpstr>Symbol</vt:lpstr>
      <vt:lpstr>华文楷体</vt:lpstr>
      <vt:lpstr>华文新魏</vt:lpstr>
      <vt:lpstr>微软雅黑</vt:lpstr>
      <vt:lpstr>Arial Unicode MS</vt:lpstr>
      <vt:lpstr>Calibri</vt:lpstr>
      <vt:lpstr>Candara</vt:lpstr>
      <vt:lpstr>1_蓝色背景</vt:lpstr>
      <vt:lpstr>波形</vt:lpstr>
      <vt:lpstr>2022年年报和2023年定期 统计报表制度培训</vt:lpstr>
      <vt:lpstr>主要内容</vt:lpstr>
      <vt:lpstr>主要内容</vt:lpstr>
      <vt:lpstr>能源生产、销售与库存 （205-6表）</vt:lpstr>
      <vt:lpstr>205-6表式</vt:lpstr>
      <vt:lpstr>205-6表指标解释</vt:lpstr>
      <vt:lpstr>205-6表指标解释</vt:lpstr>
      <vt:lpstr>205-6表指标解释</vt:lpstr>
      <vt:lpstr>205-6表指标解释</vt:lpstr>
      <vt:lpstr>205-6表指标解释</vt:lpstr>
      <vt:lpstr>205-6表能源品种</vt:lpstr>
      <vt:lpstr>205-6表能源品种</vt:lpstr>
      <vt:lpstr>205-6表审核</vt:lpstr>
      <vt:lpstr>205-6表审核</vt:lpstr>
      <vt:lpstr>205-6表审核</vt:lpstr>
      <vt:lpstr>主要耗能工业企业单位产品能源消费情况（205-3表）</vt:lpstr>
      <vt:lpstr>205-3表指标</vt:lpstr>
      <vt:lpstr>205-3表指标</vt:lpstr>
      <vt:lpstr>205-3表指标</vt:lpstr>
      <vt:lpstr>205-3表指标</vt:lpstr>
      <vt:lpstr>205-3表指标</vt:lpstr>
      <vt:lpstr>205-3表指标</vt:lpstr>
      <vt:lpstr>205-3表指标</vt:lpstr>
      <vt:lpstr>205-3表指标</vt:lpstr>
      <vt:lpstr>205-3表工作要求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wangyang</dc:creator>
  <cp:lastModifiedBy>Administrator</cp:lastModifiedBy>
  <cp:revision>149</cp:revision>
  <dcterms:created xsi:type="dcterms:W3CDTF">2021-11-11T07:41:00Z</dcterms:created>
  <dcterms:modified xsi:type="dcterms:W3CDTF">2023-11-30T07:38:06Z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C7C038D4BD9946FE9020B041B762A4B7</vt:lpwstr>
  </property>
</Properties>
</file>