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22"/>
  </p:notesMasterIdLst>
  <p:handoutMasterIdLst>
    <p:handoutMasterId r:id="rId23"/>
  </p:handoutMasterIdLst>
  <p:sldIdLst>
    <p:sldId id="1555" r:id="rId6"/>
    <p:sldId id="1556" r:id="rId7"/>
    <p:sldId id="1561" r:id="rId8"/>
    <p:sldId id="1562" r:id="rId9"/>
    <p:sldId id="1563" r:id="rId10"/>
    <p:sldId id="1564" r:id="rId11"/>
    <p:sldId id="1568" r:id="rId12"/>
    <p:sldId id="1572" r:id="rId13"/>
    <p:sldId id="1613" r:id="rId14"/>
    <p:sldId id="1567" r:id="rId15"/>
    <p:sldId id="1569" r:id="rId16"/>
    <p:sldId id="1565" r:id="rId17"/>
    <p:sldId id="1570" r:id="rId18"/>
    <p:sldId id="1571" r:id="rId19"/>
    <p:sldId id="1611" r:id="rId20"/>
    <p:sldId id="1539" r:id="rId21"/>
  </p:sldIdLst>
  <p:sldSz cx="9906000" cy="6858000" type="A4"/>
  <p:notesSz cx="6797675" cy="9926320"/>
  <p:kinsoku lang="zh-CN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8BC7"/>
    <a:srgbClr val="D5A2F4"/>
    <a:srgbClr val="484476"/>
    <a:srgbClr val="5A5595"/>
    <a:srgbClr val="716DAB"/>
    <a:srgbClr val="9BBADD"/>
    <a:srgbClr val="CCECFF"/>
    <a:srgbClr val="532476"/>
    <a:srgbClr val="B17ED8"/>
    <a:srgbClr val="F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573" autoAdjust="0"/>
    <p:restoredTop sz="88859" autoAdjust="0"/>
  </p:normalViewPr>
  <p:slideViewPr>
    <p:cSldViewPr>
      <p:cViewPr>
        <p:scale>
          <a:sx n="78" d="100"/>
          <a:sy n="78" d="100"/>
        </p:scale>
        <p:origin x="-1374" y="-78"/>
      </p:cViewPr>
      <p:guideLst>
        <p:guide orient="horz" pos="2159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48"/>
    </p:cViewPr>
  </p:sorterViewPr>
  <p:notesViewPr>
    <p:cSldViewPr>
      <p:cViewPr>
        <p:scale>
          <a:sx n="66" d="100"/>
          <a:sy n="66" d="100"/>
        </p:scale>
        <p:origin x="-72" y="-6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7" y="4715952"/>
            <a:ext cx="4987925" cy="446858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83" tIns="44938" rIns="91483" bIns="44938" numCol="1" anchor="t" anchorCtr="0" compatLnSpc="1"/>
          <a:lstStyle/>
          <a:p>
            <a:pPr lvl="0"/>
            <a:r>
              <a:rPr lang="en-US" altLang="zh-CN" noProof="0"/>
              <a:t>Click to edit Master notes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49507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2950"/>
            <a:ext cx="5375275" cy="3722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09414-86E1-41D3-8146-B9B06FFB88F1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72CAB-B661-4F01-ABF8-6D94EE1F821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25D1E-3871-462F-9A3D-15280CC8AEB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5875A-365D-44EE-B8C5-2254F615BDB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07DB5-186D-4722-A1E2-9561DE8BEF2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F16FD-8569-40F4-84F6-7BF3DFE4D3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55700" y="1981200"/>
            <a:ext cx="39274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35575" y="1981200"/>
            <a:ext cx="39274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F684F-6D99-4633-8654-8344F3D4AD0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91A0F-7A50-41CF-B087-92C298AE1BB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9A566-F317-4140-8116-94FDBE8E2CE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08661-1FFE-4EED-9E56-BEC597B3B2B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03DC-95D2-42B6-95DC-2F86D522D50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0957E-9C8F-4CEF-A463-A4D6E001D5D7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58F72-8496-4CEF-957E-51AEF1CEE13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067DB-5743-45E6-91C4-416EDAB17AE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61213" y="609600"/>
            <a:ext cx="2001837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5700" y="609600"/>
            <a:ext cx="5853113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1BB92-5ED3-4AE0-BF26-9ABD1AE26A9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76A90-E1CA-4CBE-AC6B-A236E028A7C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990600"/>
            <a:ext cx="84201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82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68450" y="3429000"/>
            <a:ext cx="7594600" cy="16002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300" y="6248400"/>
            <a:ext cx="20637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5AF8D-193A-4BA8-BB68-C92CF892A5CE}" type="slidenum">
              <a:rPr lang="zh-CN" altLang="en-US"/>
            </a:fld>
            <a:endParaRPr lang="en-US" altLang="zh-CN" dirty="0"/>
          </a:p>
        </p:txBody>
      </p:sp>
      <p:sp>
        <p:nvSpPr>
          <p:cNvPr id="8" name="AutoShape 4"/>
          <p:cNvSpPr>
            <a:spLocks noChangeArrowheads="1"/>
          </p:cNvSpPr>
          <p:nvPr userDrawn="1"/>
        </p:nvSpPr>
        <p:spPr bwMode="auto">
          <a:xfrm>
            <a:off x="631825" y="2492896"/>
            <a:ext cx="8621713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70C0"/>
          </a:solidFill>
          <a:ln w="9525">
            <a:solidFill>
              <a:srgbClr val="0070C0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33E0A-2279-47D2-AB8F-3C4B489818B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52A49-DEDF-4CFD-B8E9-384569B604C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36C2F-AB04-4DFE-A39F-3421BEFF59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97805-0293-47B4-BF0E-D752DB9BE28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55B05-AF18-4103-B4A2-8A4791D7C51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FB685-AA6C-410B-88C5-852142FDAE1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300BF-4B88-43B0-9151-548F54896D0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BA38A-B929-431F-AA4A-EC728DA6EF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08825" y="304800"/>
            <a:ext cx="21812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0388" y="304800"/>
            <a:ext cx="6396037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6C6B3-F35F-445A-AE9A-53B6C08DBB71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60388" y="304800"/>
            <a:ext cx="8729662" cy="5715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46B49-4BD1-44D1-8096-3085FF969C01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50" y="304800"/>
            <a:ext cx="7289800" cy="603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0388" y="1268413"/>
            <a:ext cx="4284662" cy="47513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7450" y="1268413"/>
            <a:ext cx="4284663" cy="47513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53A31-62ED-4F36-ACDB-63045C76E2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50" y="304800"/>
            <a:ext cx="7289800" cy="603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60388" y="1268413"/>
            <a:ext cx="8721725" cy="4751387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BBBD4-20DB-44F9-8FDF-8A6F52E6793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DAFBE-0EFC-4A2D-90E5-8DC683D734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C1E4A-A12B-48BF-A07C-28BC51771B2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2368F-90FB-4745-AA8D-A8BE3FE495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A0302-E2E9-4E08-B866-1FAF752F3AB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5DB9C-E32C-4A08-BBC8-FE22CD2F233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07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 b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07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 b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07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 b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BD53AB0-8309-4DCA-8CF8-544D6724CA3A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55700" y="609600"/>
            <a:ext cx="80073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55700" y="1981200"/>
            <a:ext cx="800735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355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55700" y="6248400"/>
            <a:ext cx="19812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 b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5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14750" y="6248400"/>
            <a:ext cx="31369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 b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5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 b="0">
                <a:latin typeface="+mn-lt"/>
              </a:defRPr>
            </a:lvl1pPr>
          </a:lstStyle>
          <a:p>
            <a:pPr>
              <a:defRPr/>
            </a:pPr>
            <a:fld id="{E70662B7-D6DC-4BD3-8C93-2A5FC6BC36E8}" type="slidenum">
              <a:rPr lang="zh-CN" altLang="en-US"/>
            </a:fld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5A30F-607D-4A6B-9BBA-4FF8A2688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B041E-C14A-4200-A2A0-B78B330E8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00250" y="304800"/>
            <a:ext cx="7289800" cy="60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0388" y="1268413"/>
            <a:ext cx="8721725" cy="4751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AutoShape 4"/>
          <p:cNvSpPr>
            <a:spLocks noChangeArrowheads="1"/>
          </p:cNvSpPr>
          <p:nvPr userDrawn="1"/>
        </p:nvSpPr>
        <p:spPr bwMode="auto">
          <a:xfrm>
            <a:off x="631825" y="1016000"/>
            <a:ext cx="8621713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70C0"/>
          </a:solidFill>
          <a:ln w="9525">
            <a:solidFill>
              <a:srgbClr val="0070C0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1920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20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20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>
              <a:defRPr/>
            </a:pPr>
            <a:fld id="{47A4D102-D42F-461D-B629-A71CE83243C0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7370" y="1024890"/>
            <a:ext cx="8420100" cy="1371600"/>
          </a:xfrm>
        </p:spPr>
        <p:txBody>
          <a:bodyPr/>
          <a:lstStyle/>
          <a:p>
            <a:pPr>
              <a:defRPr/>
            </a:pPr>
            <a:r>
              <a:rPr lang="en-US" altLang="zh-CN" sz="3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2023</a:t>
            </a:r>
            <a:r>
              <a:rPr lang="zh-CN" altLang="en-US" sz="3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年电子统计台账</a:t>
            </a:r>
            <a:r>
              <a:rPr lang="zh-CN" altLang="en-US" sz="3600" dirty="0">
                <a:solidFill>
                  <a:schemeClr val="tx2">
                    <a:lumMod val="65000"/>
                    <a:lumOff val="3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培训</a:t>
            </a:r>
            <a:endParaRPr lang="zh-CN" altLang="en-US" sz="3600" dirty="0">
              <a:solidFill>
                <a:schemeClr val="tx2">
                  <a:lumMod val="65000"/>
                  <a:lumOff val="3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1470422" y="3286124"/>
            <a:ext cx="7697419" cy="100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304925" indent="-3956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4230" indent="-39878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514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0086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658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9230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>
              <a:defRPr/>
            </a:pPr>
            <a:r>
              <a:rPr lang="zh-CN" altLang="en-US" sz="48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工业能源购消存</a:t>
            </a:r>
            <a:r>
              <a:rPr lang="zh-CN" altLang="en-US" sz="4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账页</a:t>
            </a:r>
            <a:endParaRPr lang="zh-CN" altLang="en-US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5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3990" y="110490"/>
            <a:ext cx="10233025" cy="6602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1408430" y="3332480"/>
            <a:ext cx="5919470" cy="189801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提示必填</a:t>
            </a:r>
            <a:r>
              <a:rPr lang="en-US" altLang="zh-CN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lang="zh-CN" altLang="en-US" sz="16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消费指标互为校验；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与购进、库存互为提示。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2055" y="3341370"/>
            <a:ext cx="974090" cy="188912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提示必填</a:t>
            </a:r>
            <a:r>
              <a:rPr lang="en-US" altLang="zh-CN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与购进、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消费互为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提示。取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最后一条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记录。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5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2075" y="591820"/>
            <a:ext cx="10314940" cy="580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5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350" y="568325"/>
            <a:ext cx="10253345" cy="5766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5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5905" y="499745"/>
            <a:ext cx="10478770" cy="589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5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985" y="568325"/>
            <a:ext cx="10213340" cy="5743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图片_20220831125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-12700"/>
            <a:ext cx="10058400" cy="62579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648057" y="1448738"/>
            <a:ext cx="5113338" cy="1584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zh-CN" altLang="en-US" sz="9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</a:t>
            </a:r>
            <a:endParaRPr kumimoji="0" lang="zh-CN" altLang="en-US" sz="9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华文彩云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115" y="626110"/>
            <a:ext cx="10191750" cy="5731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38785" y="5385435"/>
            <a:ext cx="1846580" cy="360045"/>
          </a:xfrm>
          <a:prstGeom prst="rect">
            <a:avLst/>
          </a:prstGeom>
          <a:noFill/>
          <a:ln w="41275" cap="flat" cmpd="sng" algn="ctr">
            <a:solidFill>
              <a:srgbClr val="FF4343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6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4315" y="270510"/>
            <a:ext cx="10518140" cy="6684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789305" y="3644900"/>
            <a:ext cx="777240" cy="185610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必填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自用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能源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名称</a:t>
            </a:r>
            <a:endParaRPr kumimoji="0" lang="en-US" alt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36140" y="3628390"/>
            <a:ext cx="777240" cy="187261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必填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自用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计量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单位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4690" y="3623945"/>
            <a:ext cx="753745" cy="187706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非必填</a:t>
            </a:r>
            <a:r>
              <a:rPr lang="en-US" altLang="zh-CN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16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自用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编码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7015" y="3611880"/>
            <a:ext cx="777240" cy="188912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必填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点选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标准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名称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5075" y="3595370"/>
            <a:ext cx="777240" cy="192214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带出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标准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计量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单位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06135" y="3595370"/>
            <a:ext cx="777240" cy="192151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带出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标准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代码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20840" y="3620135"/>
            <a:ext cx="1958975" cy="189738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12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企业计量单位≠标准计量单位</a:t>
            </a:r>
            <a:endParaRPr sz="12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12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时，计算单位换算系数为</a:t>
            </a:r>
            <a:endParaRPr sz="12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12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必填项，不能为空</a:t>
            </a:r>
            <a:r>
              <a:rPr lang="zh-CN" sz="12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。</a:t>
            </a:r>
            <a:endParaRPr lang="zh-CN" sz="12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12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企业计量单位=标准计量单位</a:t>
            </a:r>
            <a:endParaRPr sz="12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12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时，计算单位换算系数</a:t>
            </a:r>
            <a:endParaRPr sz="12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12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为非必填项</a:t>
            </a:r>
            <a:endParaRPr sz="12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51570" y="3611880"/>
            <a:ext cx="777240" cy="190563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必填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51570" y="1753870"/>
            <a:ext cx="1040130" cy="360045"/>
          </a:xfrm>
          <a:prstGeom prst="rect">
            <a:avLst/>
          </a:prstGeom>
          <a:noFill/>
          <a:ln w="41275" cap="flat" cmpd="sng" algn="ctr">
            <a:solidFill>
              <a:srgbClr val="FF4343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 rot="5400000">
            <a:off x="2270125" y="1898650"/>
            <a:ext cx="283845" cy="2473325"/>
          </a:xfrm>
          <a:prstGeom prst="leftBrace">
            <a:avLst>
              <a:gd name="adj1" fmla="val 8333"/>
              <a:gd name="adj2" fmla="val 49460"/>
            </a:avLst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10105" y="2755900"/>
            <a:ext cx="10788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自用</a:t>
            </a:r>
            <a:endParaRPr lang="zh-CN" altLang="en-US" sz="1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左大括号 9"/>
          <p:cNvSpPr/>
          <p:nvPr/>
        </p:nvSpPr>
        <p:spPr>
          <a:xfrm rot="5400000">
            <a:off x="5304790" y="2102485"/>
            <a:ext cx="288290" cy="2059305"/>
          </a:xfrm>
          <a:prstGeom prst="leftBrace">
            <a:avLst>
              <a:gd name="adj1" fmla="val 8333"/>
              <a:gd name="adj2" fmla="val 49460"/>
            </a:avLst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79060" y="2739390"/>
            <a:ext cx="10788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标准</a:t>
            </a:r>
            <a:endParaRPr lang="zh-CN" altLang="en-US" sz="1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63180" y="2722880"/>
            <a:ext cx="10788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转换</a:t>
            </a:r>
            <a:endParaRPr lang="zh-CN" altLang="en-US" sz="1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5" grpId="0" animBg="1"/>
      <p:bldP spid="16" grpId="0" animBg="1"/>
      <p:bldP spid="17" grpId="0" animBg="1"/>
      <p:bldP spid="20" grpId="0" animBg="1"/>
      <p:bldP spid="6" grpId="1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5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638175"/>
            <a:ext cx="10314305" cy="5800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6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4315" y="511810"/>
            <a:ext cx="10253980" cy="5766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517775" y="2914650"/>
            <a:ext cx="1273175" cy="360045"/>
          </a:xfrm>
          <a:prstGeom prst="rect">
            <a:avLst/>
          </a:prstGeom>
          <a:noFill/>
          <a:ln w="41275" cap="flat" cmpd="sng" algn="ctr">
            <a:solidFill>
              <a:srgbClr val="FF4343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83100" y="2914650"/>
            <a:ext cx="1273175" cy="360045"/>
          </a:xfrm>
          <a:prstGeom prst="rect">
            <a:avLst/>
          </a:prstGeom>
          <a:noFill/>
          <a:ln w="41275" cap="flat" cmpd="sng" algn="ctr">
            <a:solidFill>
              <a:srgbClr val="FF4343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3025" y="602615"/>
            <a:ext cx="10294620" cy="5789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438015" y="1811655"/>
            <a:ext cx="1273175" cy="360045"/>
          </a:xfrm>
          <a:prstGeom prst="rect">
            <a:avLst/>
          </a:prstGeom>
          <a:noFill/>
          <a:ln w="41275" cap="flat" cmpd="sng" algn="ctr">
            <a:solidFill>
              <a:srgbClr val="FF4343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5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4945" y="349885"/>
            <a:ext cx="10480040" cy="6399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789305" y="3357880"/>
            <a:ext cx="777240" cy="185610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必填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同一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品种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可以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多条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记录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9735" y="3358515"/>
            <a:ext cx="777240" cy="186817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必填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支持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多种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格式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1935" y="1731010"/>
            <a:ext cx="1273175" cy="360045"/>
          </a:xfrm>
          <a:prstGeom prst="rect">
            <a:avLst/>
          </a:prstGeom>
          <a:noFill/>
          <a:ln w="41275" cap="flat" cmpd="sng" algn="ctr">
            <a:solidFill>
              <a:srgbClr val="FF4343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5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15" y="568960"/>
            <a:ext cx="10130790" cy="5697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482850" y="2741930"/>
            <a:ext cx="2065655" cy="1428115"/>
          </a:xfrm>
          <a:prstGeom prst="rect">
            <a:avLst/>
          </a:prstGeom>
          <a:noFill/>
          <a:ln w="41275" cap="flat" cmpd="sng" algn="ctr">
            <a:solidFill>
              <a:srgbClr val="FF4343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5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4945" y="349885"/>
            <a:ext cx="10480040" cy="6399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789305" y="3357880"/>
            <a:ext cx="777240" cy="185610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必填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同一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品种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可以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多条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记录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9735" y="3358515"/>
            <a:ext cx="777240" cy="186817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必填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支持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多种</a:t>
            </a:r>
            <a:endParaRPr lang="zh-CN" altLang="en-US" sz="20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格式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0165" y="3357880"/>
            <a:ext cx="786130" cy="186817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必填</a:t>
            </a:r>
            <a:r>
              <a:rPr lang="en-US" altLang="zh-CN" sz="20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29330" y="3341370"/>
            <a:ext cx="745490" cy="188912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非必填</a:t>
            </a:r>
            <a:r>
              <a:rPr lang="en-US" altLang="zh-CN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kumimoji="0" lang="zh-CN" altLang="en-US" sz="16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16095" y="3332480"/>
            <a:ext cx="2759075" cy="189801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(</a:t>
            </a:r>
            <a:r>
              <a:rPr lang="zh-CN" altLang="en-US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提示必填</a:t>
            </a:r>
            <a:r>
              <a:rPr lang="en-US" altLang="zh-CN" sz="160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)</a:t>
            </a:r>
            <a:endParaRPr lang="zh-CN" altLang="en-US" sz="160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购进指标互为校验；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</a:rPr>
              <a:t>与消费、库存互为提示。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1935" y="1731010"/>
            <a:ext cx="1273175" cy="360045"/>
          </a:xfrm>
          <a:prstGeom prst="rect">
            <a:avLst/>
          </a:prstGeom>
          <a:noFill/>
          <a:ln w="41275" cap="flat" cmpd="sng" algn="ctr">
            <a:solidFill>
              <a:srgbClr val="FF4343"/>
            </a:solidFill>
            <a:prstDash val="solid"/>
            <a:round/>
            <a:headEnd type="none" w="sm" len="sm"/>
            <a:tailEnd type="none" w="sm" len="sm"/>
          </a:ln>
        </p:spPr>
        <p:txBody>
          <a:bodyPr vert="horz" wrap="non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国家">
  <a:themeElements>
    <a:clrScheme name="国家 8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FF99"/>
      </a:hlink>
      <a:folHlink>
        <a:srgbClr val="969696"/>
      </a:folHlink>
    </a:clrScheme>
    <a:fontScheme name="国家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国家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国家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8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FF99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Profile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Proposal</Template>
  <TotalTime>0</TotalTime>
  <Words>286</Words>
  <Application>WPS 演示</Application>
  <PresentationFormat>A4 纸张(210x297 毫米)</PresentationFormat>
  <Paragraphs>97</Paragraphs>
  <Slides>16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Verdana</vt:lpstr>
      <vt:lpstr>Times New Roman</vt:lpstr>
      <vt:lpstr>黑体</vt:lpstr>
      <vt:lpstr>Calibri</vt:lpstr>
      <vt:lpstr>仿宋_GB2312</vt:lpstr>
      <vt:lpstr>仿宋</vt:lpstr>
      <vt:lpstr>微软雅黑</vt:lpstr>
      <vt:lpstr>华文彩云</vt:lpstr>
      <vt:lpstr>Arial Unicode MS</vt:lpstr>
      <vt:lpstr>1_自定义设计方案</vt:lpstr>
      <vt:lpstr>国家</vt:lpstr>
      <vt:lpstr>自定义设计方案</vt:lpstr>
      <vt:lpstr>1_Profile</vt:lpstr>
      <vt:lpstr>2023年电子统计台账培训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导向科技</Company>
  <LinksUpToDate>false</LinksUpToDate>
  <SharedDoc>false</SharedDoc>
  <HyperlinksChanged>false</HyperlinksChanged>
  <AppVersion>14.0000</AppVersion>
  <Pages>44</Page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导向科技</dc:title>
  <dc:creator>导向科技</dc:creator>
  <cp:keywords>导向科技</cp:keywords>
  <dc:subject>导向科技</dc:subject>
  <cp:category>导向科技</cp:category>
  <cp:lastModifiedBy>Administrator</cp:lastModifiedBy>
  <cp:revision>2018</cp:revision>
  <cp:lastPrinted>1999-12-28T05:53:00Z</cp:lastPrinted>
  <dcterms:created xsi:type="dcterms:W3CDTF">1999-07-29T05:28:00Z</dcterms:created>
  <dcterms:modified xsi:type="dcterms:W3CDTF">2023-12-12T09:10:50Z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