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4"/>
  </p:notesMasterIdLst>
  <p:sldIdLst>
    <p:sldId id="256" r:id="rId3"/>
    <p:sldId id="959" r:id="rId5"/>
    <p:sldId id="958" r:id="rId6"/>
    <p:sldId id="258" r:id="rId7"/>
    <p:sldId id="414" r:id="rId8"/>
    <p:sldId id="886" r:id="rId9"/>
    <p:sldId id="962" r:id="rId10"/>
    <p:sldId id="887" r:id="rId11"/>
    <p:sldId id="888" r:id="rId12"/>
    <p:sldId id="417" r:id="rId13"/>
    <p:sldId id="890" r:id="rId14"/>
    <p:sldId id="889" r:id="rId15"/>
    <p:sldId id="413" r:id="rId16"/>
    <p:sldId id="313" r:id="rId17"/>
    <p:sldId id="314" r:id="rId18"/>
    <p:sldId id="316" r:id="rId19"/>
    <p:sldId id="525" r:id="rId20"/>
    <p:sldId id="526" r:id="rId21"/>
    <p:sldId id="324" r:id="rId22"/>
    <p:sldId id="325" r:id="rId23"/>
    <p:sldId id="326" r:id="rId24"/>
    <p:sldId id="1034" r:id="rId25"/>
    <p:sldId id="328" r:id="rId26"/>
    <p:sldId id="752" r:id="rId27"/>
    <p:sldId id="528" r:id="rId28"/>
    <p:sldId id="531" r:id="rId29"/>
    <p:sldId id="342" r:id="rId30"/>
    <p:sldId id="343" r:id="rId31"/>
    <p:sldId id="344" r:id="rId32"/>
    <p:sldId id="345" r:id="rId33"/>
    <p:sldId id="346" r:id="rId34"/>
    <p:sldId id="347" r:id="rId35"/>
    <p:sldId id="348" r:id="rId36"/>
    <p:sldId id="349" r:id="rId37"/>
    <p:sldId id="350" r:id="rId38"/>
    <p:sldId id="351" r:id="rId39"/>
    <p:sldId id="352" r:id="rId40"/>
    <p:sldId id="353" r:id="rId41"/>
    <p:sldId id="354" r:id="rId42"/>
    <p:sldId id="630" r:id="rId43"/>
    <p:sldId id="355" r:id="rId44"/>
    <p:sldId id="699" r:id="rId45"/>
    <p:sldId id="701" r:id="rId46"/>
    <p:sldId id="356" r:id="rId47"/>
    <p:sldId id="357" r:id="rId48"/>
    <p:sldId id="358" r:id="rId49"/>
    <p:sldId id="359" r:id="rId50"/>
    <p:sldId id="360" r:id="rId51"/>
    <p:sldId id="361" r:id="rId52"/>
    <p:sldId id="362" r:id="rId53"/>
    <p:sldId id="702" r:id="rId54"/>
    <p:sldId id="363" r:id="rId55"/>
    <p:sldId id="365" r:id="rId56"/>
    <p:sldId id="366" r:id="rId57"/>
    <p:sldId id="369" r:id="rId58"/>
    <p:sldId id="370" r:id="rId59"/>
    <p:sldId id="371" r:id="rId60"/>
    <p:sldId id="372" r:id="rId61"/>
    <p:sldId id="374" r:id="rId62"/>
    <p:sldId id="375" r:id="rId63"/>
    <p:sldId id="376" r:id="rId64"/>
    <p:sldId id="377" r:id="rId65"/>
    <p:sldId id="743" r:id="rId66"/>
    <p:sldId id="378" r:id="rId67"/>
    <p:sldId id="606" r:id="rId68"/>
    <p:sldId id="380" r:id="rId69"/>
    <p:sldId id="895" r:id="rId70"/>
    <p:sldId id="954" r:id="rId71"/>
    <p:sldId id="963" r:id="rId72"/>
    <p:sldId id="892" r:id="rId73"/>
    <p:sldId id="894" r:id="rId74"/>
    <p:sldId id="271" r:id="rId7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C56A6"/>
    <a:srgbClr val="FBD37B"/>
    <a:srgbClr val="CC9643"/>
    <a:srgbClr val="809DAC"/>
    <a:srgbClr val="E3B2B8"/>
    <a:srgbClr val="535B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p:scale>
          <a:sx n="66" d="100"/>
          <a:sy n="66" d="100"/>
        </p:scale>
        <p:origin x="906" y="1146"/>
      </p:cViewPr>
      <p:guideLst>
        <p:guide orient="horz" pos="2043"/>
        <p:guide pos="3839"/>
        <p:guide orient="horz" pos="4004"/>
        <p:guide orient="horz" pos="365"/>
        <p:guide orient="horz" pos="853"/>
        <p:guide pos="7481"/>
        <p:guide pos="28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9" Type="http://schemas.openxmlformats.org/officeDocument/2006/relationships/commentAuthors" Target="commentAuthors.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EB1D179-D23D-41D4-AEEF-E4B9FEB06903}" type="doc">
      <dgm:prSet loTypeId="process" loCatId="process" qsTypeId="urn:microsoft.com/office/officeart/2005/8/quickstyle/simple3" qsCatId="simple" csTypeId="urn:microsoft.com/office/officeart/2005/8/colors/accent1_2" csCatId="accent1" phldr="0"/>
      <dgm:spPr/>
    </dgm:pt>
    <dgm:pt modelId="{3F25DA44-7F3E-4C17-A40B-7F663FDBEA65}">
      <dgm:prSet phldrT="[文本]" phldr="0" custT="0"/>
      <dgm:spPr/>
      <dgm:t>
        <a:bodyPr vert="horz" wrap="square"/>
        <a:p>
          <a:pPr>
            <a:lnSpc>
              <a:spcPct val="100000"/>
            </a:lnSpc>
            <a:spcBef>
              <a:spcPct val="0"/>
            </a:spcBef>
            <a:spcAft>
              <a:spcPct val="35000"/>
            </a:spcAft>
          </a:pPr>
          <a:r>
            <a:rPr lang="zh-CN" altLang="en-US" b="1">
              <a:latin typeface="微软雅黑" panose="020B0503020204020204" pitchFamily="34" charset="-122"/>
              <a:ea typeface="微软雅黑" panose="020B0503020204020204" pitchFamily="34" charset="-122"/>
            </a:rPr>
            <a:t>公司决定立项（立项决议文件）</a:t>
          </a:r>
          <a:r>
            <a:rPr lang="zh-CN" altLang="en-US" b="1">
              <a:latin typeface="微软雅黑" panose="020B0503020204020204" pitchFamily="34" charset="-122"/>
              <a:ea typeface="微软雅黑" panose="020B0503020204020204" pitchFamily="34" charset="-122"/>
            </a:rPr>
            <a:t/>
          </a:r>
          <a:endParaRPr lang="zh-CN" altLang="en-US" b="1">
            <a:latin typeface="微软雅黑" panose="020B0503020204020204" pitchFamily="34" charset="-122"/>
            <a:ea typeface="微软雅黑" panose="020B0503020204020204" pitchFamily="34" charset="-122"/>
          </a:endParaRPr>
        </a:p>
      </dgm:t>
    </dgm:pt>
    <dgm:pt modelId="{EE9066D1-3403-4469-8E8C-0D40A82430F2}" cxnId="{1642D328-E566-4928-997A-35E2A79D34A4}" type="parTrans">
      <dgm:prSet/>
      <dgm:spPr/>
    </dgm:pt>
    <dgm:pt modelId="{8EC5AF5E-9C9F-410A-A755-A3EA5186F948}" cxnId="{1642D328-E566-4928-997A-35E2A79D34A4}" type="sibTrans">
      <dgm:prSet/>
      <dgm:spPr/>
      <dgm:t>
        <a:bodyPr/>
        <a:p>
          <a:endParaRPr lang="zh-CN" altLang="en-US"/>
        </a:p>
      </dgm:t>
    </dgm:pt>
    <dgm:pt modelId="{2E2F4D3A-969C-4DB2-9FA9-5C4A40369351}">
      <dgm:prSet phldrT="[文本]" phldr="0" custT="0"/>
      <dgm:spPr/>
      <dgm:t>
        <a:bodyPr vert="horz" wrap="square"/>
        <a:p>
          <a:pPr>
            <a:lnSpc>
              <a:spcPct val="100000"/>
            </a:lnSpc>
            <a:spcBef>
              <a:spcPct val="0"/>
            </a:spcBef>
            <a:spcAft>
              <a:spcPct val="35000"/>
            </a:spcAft>
          </a:pPr>
          <a:r>
            <a:rPr lang="zh-CN" altLang="en-US" b="1">
              <a:latin typeface="微软雅黑" panose="020B0503020204020204" pitchFamily="34" charset="-122"/>
              <a:ea typeface="微软雅黑" panose="020B0503020204020204" pitchFamily="34" charset="-122"/>
            </a:rPr>
            <a:t>委托、合作研发项目签订合同并在科技部门进行登记</a:t>
          </a:r>
          <a:r>
            <a:rPr lang="zh-CN" altLang="en-US" b="1">
              <a:latin typeface="微软雅黑" panose="020B0503020204020204" pitchFamily="34" charset="-122"/>
              <a:ea typeface="微软雅黑" panose="020B0503020204020204" pitchFamily="34" charset="-122"/>
            </a:rPr>
            <a:t/>
          </a:r>
          <a:endParaRPr lang="zh-CN" altLang="en-US" b="1">
            <a:latin typeface="微软雅黑" panose="020B0503020204020204" pitchFamily="34" charset="-122"/>
            <a:ea typeface="微软雅黑" panose="020B0503020204020204" pitchFamily="34" charset="-122"/>
          </a:endParaRPr>
        </a:p>
      </dgm:t>
    </dgm:pt>
    <dgm:pt modelId="{1E934BFE-4D40-486C-8784-F698A10C4CF5}" cxnId="{E133911D-41EB-4F2F-A813-05AC691DF542}" type="parTrans">
      <dgm:prSet/>
      <dgm:spPr/>
    </dgm:pt>
    <dgm:pt modelId="{EC1AFF77-9232-4EEB-95CB-85CEAB3B1FC0}" cxnId="{E133911D-41EB-4F2F-A813-05AC691DF542}" type="sibTrans">
      <dgm:prSet/>
      <dgm:spPr/>
      <dgm:t>
        <a:bodyPr/>
        <a:p>
          <a:endParaRPr lang="zh-CN" altLang="en-US"/>
        </a:p>
      </dgm:t>
    </dgm:pt>
    <dgm:pt modelId="{37B86CFA-59B5-46FA-8A6B-9FB187CE14DF}">
      <dgm:prSet phldrT="[文本]" phldr="0" custT="0"/>
      <dgm:spPr/>
      <dgm:t>
        <a:bodyPr vert="horz" wrap="square"/>
        <a:p>
          <a:pPr>
            <a:lnSpc>
              <a:spcPct val="100000"/>
            </a:lnSpc>
            <a:spcBef>
              <a:spcPct val="0"/>
            </a:spcBef>
            <a:spcAft>
              <a:spcPct val="35000"/>
            </a:spcAft>
          </a:pPr>
          <a:r>
            <a:rPr lang="zh-CN" altLang="en-US" b="1">
              <a:latin typeface="微软雅黑" panose="020B0503020204020204" pitchFamily="34" charset="-122"/>
              <a:ea typeface="微软雅黑" panose="020B0503020204020204" pitchFamily="34" charset="-122"/>
            </a:rPr>
            <a:t>设立会计科目（研发支出科目及该项目子科目）</a:t>
          </a:r>
          <a:r>
            <a:rPr lang="zh-CN" altLang="en-US" b="1">
              <a:latin typeface="微软雅黑" panose="020B0503020204020204" pitchFamily="34" charset="-122"/>
              <a:ea typeface="微软雅黑" panose="020B0503020204020204" pitchFamily="34" charset="-122"/>
            </a:rPr>
            <a:t/>
          </a:r>
          <a:endParaRPr lang="zh-CN" altLang="en-US" b="1">
            <a:latin typeface="微软雅黑" panose="020B0503020204020204" pitchFamily="34" charset="-122"/>
            <a:ea typeface="微软雅黑" panose="020B0503020204020204" pitchFamily="34" charset="-122"/>
          </a:endParaRPr>
        </a:p>
      </dgm:t>
    </dgm:pt>
    <dgm:pt modelId="{9DABF4F3-A9E6-40B1-A863-AC9409CC14BB}" cxnId="{0A41A6CE-4CEF-4A24-B271-8D6A1767458C}" type="parTrans">
      <dgm:prSet/>
      <dgm:spPr/>
    </dgm:pt>
    <dgm:pt modelId="{18EFF3C3-47F9-402B-A3F3-E9310EA281B4}" cxnId="{0A41A6CE-4CEF-4A24-B271-8D6A1767458C}" type="sibTrans">
      <dgm:prSet/>
      <dgm:spPr/>
    </dgm:pt>
    <dgm:pt modelId="{9B270B46-1A52-4EF6-943E-67B4A53A492E}">
      <dgm:prSet phldr="0" custT="0"/>
      <dgm:spPr/>
      <dgm:t>
        <a:bodyPr vert="horz" wrap="square"/>
        <a:p>
          <a:pPr>
            <a:lnSpc>
              <a:spcPct val="100000"/>
            </a:lnSpc>
            <a:spcBef>
              <a:spcPct val="0"/>
            </a:spcBef>
            <a:spcAft>
              <a:spcPct val="35000"/>
            </a:spcAft>
          </a:pPr>
          <a:r>
            <a:rPr lang="zh-CN" b="1">
              <a:latin typeface="微软雅黑" panose="020B0503020204020204" pitchFamily="34" charset="-122"/>
              <a:ea typeface="微软雅黑" panose="020B0503020204020204" pitchFamily="34" charset="-122"/>
            </a:rPr>
            <a:t>设立该项目研发支出辅助账</a:t>
          </a:r>
          <a:r>
            <a:rPr lang="zh-CN" b="1">
              <a:latin typeface="微软雅黑" panose="020B0503020204020204" pitchFamily="34" charset="-122"/>
              <a:ea typeface="微软雅黑" panose="020B0503020204020204" pitchFamily="34" charset="-122"/>
            </a:rPr>
            <a:t/>
          </a:r>
          <a:endParaRPr lang="zh-CN" b="1">
            <a:latin typeface="微软雅黑" panose="020B0503020204020204" pitchFamily="34" charset="-122"/>
            <a:ea typeface="微软雅黑" panose="020B0503020204020204" pitchFamily="34" charset="-122"/>
          </a:endParaRPr>
        </a:p>
      </dgm:t>
    </dgm:pt>
    <dgm:pt modelId="{4C3D40FD-1486-40DD-BABE-384E342650F2}" cxnId="{0EC4348E-BAEA-4ABF-89C6-6A4B02F92329}" type="parTrans">
      <dgm:prSet/>
      <dgm:spPr/>
    </dgm:pt>
    <dgm:pt modelId="{50DAF04C-7BF6-4BB0-A2DA-F612DFB95072}" cxnId="{0EC4348E-BAEA-4ABF-89C6-6A4B02F92329}" type="sibTrans">
      <dgm:prSet/>
      <dgm:spPr/>
    </dgm:pt>
    <dgm:pt modelId="{BF708676-7EFC-4C81-9D3A-3E677EAC1C7B}" type="pres">
      <dgm:prSet presAssocID="{8EB1D179-D23D-41D4-AEEF-E4B9FEB06903}" presName="Name0" presStyleCnt="0">
        <dgm:presLayoutVars>
          <dgm:dir/>
          <dgm:resizeHandles val="exact"/>
        </dgm:presLayoutVars>
      </dgm:prSet>
      <dgm:spPr/>
    </dgm:pt>
    <dgm:pt modelId="{111DEAC9-5D4C-4A6A-A44E-082A26F60596}" type="pres">
      <dgm:prSet presAssocID="{3F25DA44-7F3E-4C17-A40B-7F663FDBEA65}" presName="node" presStyleLbl="node1" presStyleIdx="0" presStyleCnt="4">
        <dgm:presLayoutVars>
          <dgm:bulletEnabled val="1"/>
        </dgm:presLayoutVars>
      </dgm:prSet>
      <dgm:spPr/>
    </dgm:pt>
    <dgm:pt modelId="{8A5CF0CE-3323-464D-9C63-05C1BDB053F5}" type="pres">
      <dgm:prSet presAssocID="{8EC5AF5E-9C9F-410A-A755-A3EA5186F948}" presName="sibTrans" presStyleLbl="sibTrans2D1" presStyleIdx="0" presStyleCnt="3"/>
      <dgm:spPr/>
    </dgm:pt>
    <dgm:pt modelId="{5FA465F6-7607-499F-BFB2-52F4E071FB67}" type="pres">
      <dgm:prSet presAssocID="{8EC5AF5E-9C9F-410A-A755-A3EA5186F948}" presName="connectorText" presStyleCnt="0"/>
      <dgm:spPr/>
    </dgm:pt>
    <dgm:pt modelId="{552FB8E7-A5FB-4CC3-94C3-CE0BDF19F9F1}" type="pres">
      <dgm:prSet presAssocID="{2E2F4D3A-969C-4DB2-9FA9-5C4A40369351}" presName="node" presStyleLbl="node1" presStyleIdx="1" presStyleCnt="4">
        <dgm:presLayoutVars>
          <dgm:bulletEnabled val="1"/>
        </dgm:presLayoutVars>
      </dgm:prSet>
      <dgm:spPr/>
    </dgm:pt>
    <dgm:pt modelId="{353C3794-50AA-4D44-83C9-CE28317C3317}" type="pres">
      <dgm:prSet presAssocID="{EC1AFF77-9232-4EEB-95CB-85CEAB3B1FC0}" presName="sibTrans" presStyleLbl="sibTrans2D1" presStyleIdx="1" presStyleCnt="3"/>
      <dgm:spPr/>
    </dgm:pt>
    <dgm:pt modelId="{5AFF040D-0639-4120-9E39-DA822CF9F321}" type="pres">
      <dgm:prSet presAssocID="{EC1AFF77-9232-4EEB-95CB-85CEAB3B1FC0}" presName="connectorText" presStyleCnt="0"/>
      <dgm:spPr/>
    </dgm:pt>
    <dgm:pt modelId="{A1E15D63-E1FF-4A28-A04F-A2B65927BC31}" type="pres">
      <dgm:prSet presAssocID="{37B86CFA-59B5-46FA-8A6B-9FB187CE14DF}" presName="node" presStyleLbl="node1" presStyleIdx="2" presStyleCnt="4">
        <dgm:presLayoutVars>
          <dgm:bulletEnabled val="1"/>
        </dgm:presLayoutVars>
      </dgm:prSet>
      <dgm:spPr/>
    </dgm:pt>
    <dgm:pt modelId="{B5022172-7E3A-4D51-B63D-FD9882C303D6}" type="pres">
      <dgm:prSet presAssocID="{18EFF3C3-47F9-402B-A3F3-E9310EA281B4}" presName="sibTrans" presStyleLbl="sibTrans2D1" presStyleIdx="2" presStyleCnt="3"/>
      <dgm:spPr/>
    </dgm:pt>
    <dgm:pt modelId="{0480E340-04C7-4B9B-B714-EF9CF352DDBA}" type="pres">
      <dgm:prSet presAssocID="{18EFF3C3-47F9-402B-A3F3-E9310EA281B4}" presName="connectorText" presStyleCnt="0"/>
      <dgm:spPr/>
    </dgm:pt>
    <dgm:pt modelId="{DC6ADD7F-384B-45F6-82E8-F1915D7DB8CE}" type="pres">
      <dgm:prSet presAssocID="{9B270B46-1A52-4EF6-943E-67B4A53A492E}" presName="node" presStyleLbl="node1" presStyleIdx="3" presStyleCnt="4">
        <dgm:presLayoutVars>
          <dgm:bulletEnabled val="1"/>
        </dgm:presLayoutVars>
      </dgm:prSet>
      <dgm:spPr/>
    </dgm:pt>
  </dgm:ptLst>
  <dgm:cxnLst>
    <dgm:cxn modelId="{1642D328-E566-4928-997A-35E2A79D34A4}" srcId="{8EB1D179-D23D-41D4-AEEF-E4B9FEB06903}" destId="{3F25DA44-7F3E-4C17-A40B-7F663FDBEA65}" srcOrd="0" destOrd="0" parTransId="{EE9066D1-3403-4469-8E8C-0D40A82430F2}" sibTransId="{8EC5AF5E-9C9F-410A-A755-A3EA5186F948}"/>
    <dgm:cxn modelId="{E133911D-41EB-4F2F-A813-05AC691DF542}" srcId="{8EB1D179-D23D-41D4-AEEF-E4B9FEB06903}" destId="{2E2F4D3A-969C-4DB2-9FA9-5C4A40369351}" srcOrd="1" destOrd="0" parTransId="{1E934BFE-4D40-486C-8784-F698A10C4CF5}" sibTransId="{EC1AFF77-9232-4EEB-95CB-85CEAB3B1FC0}"/>
    <dgm:cxn modelId="{0A41A6CE-4CEF-4A24-B271-8D6A1767458C}" srcId="{8EB1D179-D23D-41D4-AEEF-E4B9FEB06903}" destId="{37B86CFA-59B5-46FA-8A6B-9FB187CE14DF}" srcOrd="2" destOrd="0" parTransId="{9DABF4F3-A9E6-40B1-A863-AC9409CC14BB}" sibTransId="{18EFF3C3-47F9-402B-A3F3-E9310EA281B4}"/>
    <dgm:cxn modelId="{0EC4348E-BAEA-4ABF-89C6-6A4B02F92329}" srcId="{8EB1D179-D23D-41D4-AEEF-E4B9FEB06903}" destId="{9B270B46-1A52-4EF6-943E-67B4A53A492E}" srcOrd="3" destOrd="0" parTransId="{4C3D40FD-1486-40DD-BABE-384E342650F2}" sibTransId="{50DAF04C-7BF6-4BB0-A2DA-F612DFB95072}"/>
    <dgm:cxn modelId="{2B0A94B4-6F50-44DD-82DB-0CF9F30F5928}" type="presOf" srcId="{8EB1D179-D23D-41D4-AEEF-E4B9FEB06903}" destId="{BF708676-7EFC-4C81-9D3A-3E677EAC1C7B}" srcOrd="0" destOrd="0" presId="urn:microsoft.com/office/officeart/2005/8/layout/process1"/>
    <dgm:cxn modelId="{022F6ADB-458E-44B0-9D26-F0211FDCFA7F}" type="presParOf" srcId="{BF708676-7EFC-4C81-9D3A-3E677EAC1C7B}" destId="{111DEAC9-5D4C-4A6A-A44E-082A26F60596}" srcOrd="0" destOrd="0" presId="urn:microsoft.com/office/officeart/2005/8/layout/process1"/>
    <dgm:cxn modelId="{4C74412E-6442-4CB3-89FE-19621E3691B0}" type="presOf" srcId="{3F25DA44-7F3E-4C17-A40B-7F663FDBEA65}" destId="{111DEAC9-5D4C-4A6A-A44E-082A26F60596}" srcOrd="0" destOrd="0" presId="urn:microsoft.com/office/officeart/2005/8/layout/process1"/>
    <dgm:cxn modelId="{20594AAE-632C-431C-B968-214FD87B3726}" type="presParOf" srcId="{BF708676-7EFC-4C81-9D3A-3E677EAC1C7B}" destId="{8A5CF0CE-3323-464D-9C63-05C1BDB053F5}" srcOrd="1" destOrd="0" presId="urn:microsoft.com/office/officeart/2005/8/layout/process1"/>
    <dgm:cxn modelId="{286DE5A3-61FD-4178-83CE-D77835D1F6DF}" type="presOf" srcId="{8EC5AF5E-9C9F-410A-A755-A3EA5186F948}" destId="{8A5CF0CE-3323-464D-9C63-05C1BDB053F5}" srcOrd="0" destOrd="0" presId="urn:microsoft.com/office/officeart/2005/8/layout/process1"/>
    <dgm:cxn modelId="{306DB1C5-CEBB-4872-9C6A-705F6DF241BC}" type="presParOf" srcId="{8A5CF0CE-3323-464D-9C63-05C1BDB053F5}" destId="{5FA465F6-7607-499F-BFB2-52F4E071FB67}" srcOrd="0" destOrd="1" presId="urn:microsoft.com/office/officeart/2005/8/layout/process1"/>
    <dgm:cxn modelId="{A9AD23EB-E497-44EB-B279-6A5A3FB12717}" type="presOf" srcId="{8EC5AF5E-9C9F-410A-A755-A3EA5186F948}" destId="{5FA465F6-7607-499F-BFB2-52F4E071FB67}" srcOrd="1" destOrd="0" presId="urn:microsoft.com/office/officeart/2005/8/layout/process1"/>
    <dgm:cxn modelId="{FAB9B6CB-6C6F-4382-B455-7476AEE89BBB}" type="presParOf" srcId="{BF708676-7EFC-4C81-9D3A-3E677EAC1C7B}" destId="{552FB8E7-A5FB-4CC3-94C3-CE0BDF19F9F1}" srcOrd="2" destOrd="0" presId="urn:microsoft.com/office/officeart/2005/8/layout/process1"/>
    <dgm:cxn modelId="{DA52644C-9B7C-4319-A44C-7416DE54F58A}" type="presOf" srcId="{2E2F4D3A-969C-4DB2-9FA9-5C4A40369351}" destId="{552FB8E7-A5FB-4CC3-94C3-CE0BDF19F9F1}" srcOrd="0" destOrd="0" presId="urn:microsoft.com/office/officeart/2005/8/layout/process1"/>
    <dgm:cxn modelId="{F42D0A32-9AAE-4BDC-916D-15E9FB2614CD}" type="presParOf" srcId="{BF708676-7EFC-4C81-9D3A-3E677EAC1C7B}" destId="{353C3794-50AA-4D44-83C9-CE28317C3317}" srcOrd="3" destOrd="0" presId="urn:microsoft.com/office/officeart/2005/8/layout/process1"/>
    <dgm:cxn modelId="{E1C526E7-1A54-45ED-A098-A46C3A326BC3}" type="presOf" srcId="{EC1AFF77-9232-4EEB-95CB-85CEAB3B1FC0}" destId="{353C3794-50AA-4D44-83C9-CE28317C3317}" srcOrd="0" destOrd="0" presId="urn:microsoft.com/office/officeart/2005/8/layout/process1"/>
    <dgm:cxn modelId="{A218CC66-CEEC-4C70-925C-26A21BD49FC7}" type="presParOf" srcId="{353C3794-50AA-4D44-83C9-CE28317C3317}" destId="{5AFF040D-0639-4120-9E39-DA822CF9F321}" srcOrd="0" destOrd="3" presId="urn:microsoft.com/office/officeart/2005/8/layout/process1"/>
    <dgm:cxn modelId="{4B8D02D3-2158-40A1-A0B3-22CF51D5F2CA}" type="presOf" srcId="{EC1AFF77-9232-4EEB-95CB-85CEAB3B1FC0}" destId="{5AFF040D-0639-4120-9E39-DA822CF9F321}" srcOrd="1" destOrd="0" presId="urn:microsoft.com/office/officeart/2005/8/layout/process1"/>
    <dgm:cxn modelId="{9F65B200-D4EE-49DD-93BE-FBC6305FB0F9}" type="presParOf" srcId="{BF708676-7EFC-4C81-9D3A-3E677EAC1C7B}" destId="{A1E15D63-E1FF-4A28-A04F-A2B65927BC31}" srcOrd="4" destOrd="0" presId="urn:microsoft.com/office/officeart/2005/8/layout/process1"/>
    <dgm:cxn modelId="{CBAA2A9B-4308-4C82-857A-076129ABC829}" type="presOf" srcId="{37B86CFA-59B5-46FA-8A6B-9FB187CE14DF}" destId="{A1E15D63-E1FF-4A28-A04F-A2B65927BC31}" srcOrd="0" destOrd="0" presId="urn:microsoft.com/office/officeart/2005/8/layout/process1"/>
    <dgm:cxn modelId="{3E2E6CF2-8D11-4C02-BD37-2DFE6B39851D}" type="presParOf" srcId="{BF708676-7EFC-4C81-9D3A-3E677EAC1C7B}" destId="{B5022172-7E3A-4D51-B63D-FD9882C303D6}" srcOrd="5" destOrd="0" presId="urn:microsoft.com/office/officeart/2005/8/layout/process1"/>
    <dgm:cxn modelId="{FF0F9170-DEFB-4F3F-909F-BBE8A80DF950}" type="presOf" srcId="{18EFF3C3-47F9-402B-A3F3-E9310EA281B4}" destId="{B5022172-7E3A-4D51-B63D-FD9882C303D6}" srcOrd="0" destOrd="0" presId="urn:microsoft.com/office/officeart/2005/8/layout/process1"/>
    <dgm:cxn modelId="{7EEFA7D8-9389-4A6C-9B44-732B15ED6319}" type="presParOf" srcId="{B5022172-7E3A-4D51-B63D-FD9882C303D6}" destId="{0480E340-04C7-4B9B-B714-EF9CF352DDBA}" srcOrd="0" destOrd="5" presId="urn:microsoft.com/office/officeart/2005/8/layout/process1"/>
    <dgm:cxn modelId="{E0093B82-F403-4ECD-B012-4EAC475C243D}" type="presOf" srcId="{18EFF3C3-47F9-402B-A3F3-E9310EA281B4}" destId="{0480E340-04C7-4B9B-B714-EF9CF352DDBA}" srcOrd="1" destOrd="0" presId="urn:microsoft.com/office/officeart/2005/8/layout/process1"/>
    <dgm:cxn modelId="{4A71F93F-8025-44F6-BF42-41F592A36D25}" type="presParOf" srcId="{BF708676-7EFC-4C81-9D3A-3E677EAC1C7B}" destId="{DC6ADD7F-384B-45F6-82E8-F1915D7DB8CE}" srcOrd="6" destOrd="0" presId="urn:microsoft.com/office/officeart/2005/8/layout/process1"/>
    <dgm:cxn modelId="{62850F42-E281-4372-88B0-43B9B33C1C5B}" type="presOf" srcId="{9B270B46-1A52-4EF6-943E-67B4A53A492E}" destId="{DC6ADD7F-384B-45F6-82E8-F1915D7DB8CE}"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EB1D179-D23D-41D4-AEEF-E4B9FEB06903}" type="doc">
      <dgm:prSet loTypeId="urn:microsoft.com/office/officeart/2005/8/layout/process1" loCatId="process" qsTypeId="urn:microsoft.com/office/officeart/2005/8/quickstyle/simple3" qsCatId="simple" csTypeId="urn:microsoft.com/office/officeart/2005/8/colors/accent1_2" csCatId="accent1" phldr="0"/>
      <dgm:spPr/>
    </dgm:pt>
    <dgm:pt modelId="{3F25DA44-7F3E-4C17-A40B-7F663FDBEA65}">
      <dgm:prSet phldrT="[文本]" phldr="0" custT="0"/>
      <dgm:spPr/>
      <dgm:t>
        <a:bodyPr vert="horz" wrap="square"/>
        <a:p>
          <a:pPr>
            <a:lnSpc>
              <a:spcPct val="100000"/>
            </a:lnSpc>
            <a:spcBef>
              <a:spcPct val="0"/>
            </a:spcBef>
            <a:spcAft>
              <a:spcPct val="35000"/>
            </a:spcAft>
          </a:pPr>
          <a:r>
            <a:rPr lang="zh-CN" altLang="en-US" b="1">
              <a:latin typeface="微软雅黑" panose="020B0503020204020204" pitchFamily="34" charset="-122"/>
              <a:ea typeface="微软雅黑" panose="020B0503020204020204" pitchFamily="34" charset="-122"/>
            </a:rPr>
            <a:t>对研发支出进行会计核算</a:t>
          </a:r>
          <a:r>
            <a:rPr lang="zh-CN" altLang="en-US" b="1">
              <a:latin typeface="微软雅黑" panose="020B0503020204020204" pitchFamily="34" charset="-122"/>
              <a:ea typeface="微软雅黑" panose="020B0503020204020204" pitchFamily="34" charset="-122"/>
            </a:rPr>
            <a:t/>
          </a:r>
          <a:endParaRPr lang="zh-CN" altLang="en-US" b="1">
            <a:latin typeface="微软雅黑" panose="020B0503020204020204" pitchFamily="34" charset="-122"/>
            <a:ea typeface="微软雅黑" panose="020B0503020204020204" pitchFamily="34" charset="-122"/>
          </a:endParaRPr>
        </a:p>
      </dgm:t>
    </dgm:pt>
    <dgm:pt modelId="{EE9066D1-3403-4469-8E8C-0D40A82430F2}" cxnId="{13BA8F83-DD5D-467B-BF23-88148ADA590C}" type="parTrans">
      <dgm:prSet/>
      <dgm:spPr/>
    </dgm:pt>
    <dgm:pt modelId="{8EC5AF5E-9C9F-410A-A755-A3EA5186F948}" cxnId="{13BA8F83-DD5D-467B-BF23-88148ADA590C}" type="sibTrans">
      <dgm:prSet/>
      <dgm:spPr/>
      <dgm:t>
        <a:bodyPr/>
        <a:p>
          <a:endParaRPr lang="zh-CN" altLang="en-US"/>
        </a:p>
      </dgm:t>
    </dgm:pt>
    <dgm:pt modelId="{2E2F4D3A-969C-4DB2-9FA9-5C4A40369351}">
      <dgm:prSet phldrT="[文本]" phldr="0" custT="0"/>
      <dgm:spPr/>
      <dgm:t>
        <a:bodyPr vert="horz" wrap="square"/>
        <a:p>
          <a:pPr>
            <a:lnSpc>
              <a:spcPct val="100000"/>
            </a:lnSpc>
            <a:spcBef>
              <a:spcPct val="0"/>
            </a:spcBef>
            <a:spcAft>
              <a:spcPct val="35000"/>
            </a:spcAft>
          </a:pPr>
          <a:r>
            <a:rPr lang="zh-CN" altLang="en-US" b="1">
              <a:latin typeface="微软雅黑" panose="020B0503020204020204" pitchFamily="34" charset="-122"/>
              <a:ea typeface="微软雅黑" panose="020B0503020204020204" pitchFamily="34" charset="-122"/>
              <a:cs typeface="微软雅黑" panose="020B0503020204020204" pitchFamily="34" charset="-122"/>
            </a:rPr>
            <a:t>按有关凭证填制</a:t>
          </a:r>
          <a:r>
            <a:rPr lang="en-US" altLang="zh-CN" b="1">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研发支出辅助账</a:t>
          </a:r>
          <a:r>
            <a:rPr lang="en-US" altLang="zh-CN" b="1">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b="1">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
          </a:r>
          <a:endParaRPr lang="en-US" altLang="zh-CN" b="1">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dgm:t>
    </dgm:pt>
    <dgm:pt modelId="{1E934BFE-4D40-486C-8784-F698A10C4CF5}" cxnId="{864E5FAA-5935-4080-ADED-E00C9E0DFCAA}" type="parTrans">
      <dgm:prSet/>
      <dgm:spPr/>
    </dgm:pt>
    <dgm:pt modelId="{EC1AFF77-9232-4EEB-95CB-85CEAB3B1FC0}" cxnId="{864E5FAA-5935-4080-ADED-E00C9E0DFCAA}" type="sibTrans">
      <dgm:prSet/>
      <dgm:spPr/>
      <dgm:t>
        <a:bodyPr/>
        <a:p>
          <a:endParaRPr lang="zh-CN" altLang="en-US"/>
        </a:p>
      </dgm:t>
    </dgm:pt>
    <dgm:pt modelId="{BF708676-7EFC-4C81-9D3A-3E677EAC1C7B}" type="pres">
      <dgm:prSet presAssocID="{8EB1D179-D23D-41D4-AEEF-E4B9FEB06903}" presName="Name0" presStyleCnt="0">
        <dgm:presLayoutVars>
          <dgm:dir/>
          <dgm:resizeHandles val="exact"/>
        </dgm:presLayoutVars>
      </dgm:prSet>
      <dgm:spPr/>
    </dgm:pt>
    <dgm:pt modelId="{111DEAC9-5D4C-4A6A-A44E-082A26F60596}" type="pres">
      <dgm:prSet presAssocID="{3F25DA44-7F3E-4C17-A40B-7F663FDBEA65}" presName="node" presStyleLbl="node1" presStyleIdx="0" presStyleCnt="2">
        <dgm:presLayoutVars>
          <dgm:bulletEnabled val="1"/>
        </dgm:presLayoutVars>
      </dgm:prSet>
      <dgm:spPr/>
    </dgm:pt>
    <dgm:pt modelId="{8A5CF0CE-3323-464D-9C63-05C1BDB053F5}" type="pres">
      <dgm:prSet presAssocID="{8EC5AF5E-9C9F-410A-A755-A3EA5186F948}" presName="sibTrans" presStyleLbl="sibTrans2D1" presStyleIdx="0" presStyleCnt="1"/>
      <dgm:spPr/>
    </dgm:pt>
    <dgm:pt modelId="{5FA465F6-7607-499F-BFB2-52F4E071FB67}" type="pres">
      <dgm:prSet presAssocID="{8EC5AF5E-9C9F-410A-A755-A3EA5186F948}" presName="connectorText" presStyleCnt="0"/>
      <dgm:spPr/>
    </dgm:pt>
    <dgm:pt modelId="{552FB8E7-A5FB-4CC3-94C3-CE0BDF19F9F1}" type="pres">
      <dgm:prSet presAssocID="{2E2F4D3A-969C-4DB2-9FA9-5C4A40369351}" presName="node" presStyleLbl="node1" presStyleIdx="1" presStyleCnt="2">
        <dgm:presLayoutVars>
          <dgm:bulletEnabled val="1"/>
        </dgm:presLayoutVars>
      </dgm:prSet>
      <dgm:spPr/>
    </dgm:pt>
  </dgm:ptLst>
  <dgm:cxnLst>
    <dgm:cxn modelId="{13BA8F83-DD5D-467B-BF23-88148ADA590C}" srcId="{8EB1D179-D23D-41D4-AEEF-E4B9FEB06903}" destId="{3F25DA44-7F3E-4C17-A40B-7F663FDBEA65}" srcOrd="0" destOrd="0" parTransId="{EE9066D1-3403-4469-8E8C-0D40A82430F2}" sibTransId="{8EC5AF5E-9C9F-410A-A755-A3EA5186F948}"/>
    <dgm:cxn modelId="{864E5FAA-5935-4080-ADED-E00C9E0DFCAA}" srcId="{8EB1D179-D23D-41D4-AEEF-E4B9FEB06903}" destId="{2E2F4D3A-969C-4DB2-9FA9-5C4A40369351}" srcOrd="1" destOrd="0" parTransId="{1E934BFE-4D40-486C-8784-F698A10C4CF5}" sibTransId="{EC1AFF77-9232-4EEB-95CB-85CEAB3B1FC0}"/>
    <dgm:cxn modelId="{1FD9122B-DC7F-4059-80E1-76B7F4A4617E}" type="presOf" srcId="{8EB1D179-D23D-41D4-AEEF-E4B9FEB06903}" destId="{BF708676-7EFC-4C81-9D3A-3E677EAC1C7B}" srcOrd="0" destOrd="0" presId="urn:microsoft.com/office/officeart/2005/8/layout/process1"/>
    <dgm:cxn modelId="{4217A302-BC9C-4560-BDDE-F9F64F4C5A84}" type="presParOf" srcId="{BF708676-7EFC-4C81-9D3A-3E677EAC1C7B}" destId="{111DEAC9-5D4C-4A6A-A44E-082A26F60596}" srcOrd="0" destOrd="0" presId="urn:microsoft.com/office/officeart/2005/8/layout/process1"/>
    <dgm:cxn modelId="{B4DD79DE-D44A-4DB1-8E83-2E6DEC6831C6}" type="presOf" srcId="{3F25DA44-7F3E-4C17-A40B-7F663FDBEA65}" destId="{111DEAC9-5D4C-4A6A-A44E-082A26F60596}" srcOrd="0" destOrd="0" presId="urn:microsoft.com/office/officeart/2005/8/layout/process1"/>
    <dgm:cxn modelId="{4A63C917-454A-4B1B-8075-AFF8323601B6}" type="presParOf" srcId="{BF708676-7EFC-4C81-9D3A-3E677EAC1C7B}" destId="{8A5CF0CE-3323-464D-9C63-05C1BDB053F5}" srcOrd="1" destOrd="0" presId="urn:microsoft.com/office/officeart/2005/8/layout/process1"/>
    <dgm:cxn modelId="{88B59AAB-F902-430C-B079-28BB6739AA65}" type="presOf" srcId="{8EC5AF5E-9C9F-410A-A755-A3EA5186F948}" destId="{8A5CF0CE-3323-464D-9C63-05C1BDB053F5}" srcOrd="0" destOrd="0" presId="urn:microsoft.com/office/officeart/2005/8/layout/process1"/>
    <dgm:cxn modelId="{9BE6D333-158E-42E6-B3D2-290EEC20212B}" type="presParOf" srcId="{8A5CF0CE-3323-464D-9C63-05C1BDB053F5}" destId="{5FA465F6-7607-499F-BFB2-52F4E071FB67}" srcOrd="0" destOrd="1" presId="urn:microsoft.com/office/officeart/2005/8/layout/process1"/>
    <dgm:cxn modelId="{0270D9A4-2F1F-4610-BDEF-09A9242400C7}" type="presOf" srcId="{8EC5AF5E-9C9F-410A-A755-A3EA5186F948}" destId="{5FA465F6-7607-499F-BFB2-52F4E071FB67}" srcOrd="1" destOrd="0" presId="urn:microsoft.com/office/officeart/2005/8/layout/process1"/>
    <dgm:cxn modelId="{3E442A7A-D126-4C89-90B3-89D1125FD528}" type="presParOf" srcId="{BF708676-7EFC-4C81-9D3A-3E677EAC1C7B}" destId="{552FB8E7-A5FB-4CC3-94C3-CE0BDF19F9F1}" srcOrd="2" destOrd="0" presId="urn:microsoft.com/office/officeart/2005/8/layout/process1"/>
    <dgm:cxn modelId="{04B7A9CC-D9E0-438C-99A9-33AF0FCA076B}" type="presOf" srcId="{2E2F4D3A-969C-4DB2-9FA9-5C4A40369351}" destId="{552FB8E7-A5FB-4CC3-94C3-CE0BDF19F9F1}" srcOrd="0" destOrd="0" presId="urn:microsoft.com/office/officeart/2005/8/layout/process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EB1D179-D23D-41D4-AEEF-E4B9FEB06903}" type="doc">
      <dgm:prSet loTypeId="urn:microsoft.com/office/officeart/2005/8/layout/process1" loCatId="process" qsTypeId="urn:microsoft.com/office/officeart/2005/8/quickstyle/simple3" qsCatId="simple" csTypeId="urn:microsoft.com/office/officeart/2005/8/colors/accent1_2" csCatId="accent1" phldr="0"/>
      <dgm:spPr/>
    </dgm:pt>
    <dgm:pt modelId="{3F25DA44-7F3E-4C17-A40B-7F663FDBEA65}">
      <dgm:prSet phldrT="[文本]" phldr="0" custT="0"/>
      <dgm:spPr/>
      <dgm:t>
        <a:bodyPr vert="horz" wrap="square"/>
        <a:p>
          <a:pPr>
            <a:lnSpc>
              <a:spcPct val="100000"/>
            </a:lnSpc>
            <a:spcBef>
              <a:spcPct val="0"/>
            </a:spcBef>
            <a:spcAft>
              <a:spcPct val="35000"/>
            </a:spcAft>
          </a:pPr>
          <a:r>
            <a:rPr lang="zh-CN" altLang="en-US" b="1">
              <a:latin typeface="微软雅黑" panose="020B0503020204020204" pitchFamily="34" charset="-122"/>
              <a:ea typeface="微软雅黑" panose="020B0503020204020204" pitchFamily="34" charset="-122"/>
            </a:rPr>
            <a:t>根据选择的辅助账样式填报</a:t>
          </a:r>
          <a:r>
            <a:rPr lang="zh-CN" altLang="en-US" b="1">
              <a:solidFill>
                <a:srgbClr val="FFFF00"/>
              </a:solidFill>
              <a:latin typeface="微软雅黑" panose="020B0503020204020204" pitchFamily="34" charset="-122"/>
              <a:ea typeface="微软雅黑" panose="020B0503020204020204" pitchFamily="34" charset="-122"/>
            </a:rPr>
            <a:t>《研发支出辅助账汇总表》</a:t>
          </a:r>
          <a:r>
            <a:rPr lang="zh-CN" altLang="en-US" b="1">
              <a:solidFill>
                <a:srgbClr val="FFFF00"/>
              </a:solidFill>
              <a:latin typeface="微软雅黑" panose="020B0503020204020204" pitchFamily="34" charset="-122"/>
              <a:ea typeface="微软雅黑" panose="020B0503020204020204" pitchFamily="34" charset="-122"/>
            </a:rPr>
            <a:t/>
          </a:r>
          <a:endParaRPr lang="zh-CN" altLang="en-US" b="1">
            <a:solidFill>
              <a:srgbClr val="FFFF00"/>
            </a:solidFill>
            <a:latin typeface="微软雅黑" panose="020B0503020204020204" pitchFamily="34" charset="-122"/>
            <a:ea typeface="微软雅黑" panose="020B0503020204020204" pitchFamily="34" charset="-122"/>
          </a:endParaRPr>
        </a:p>
      </dgm:t>
    </dgm:pt>
    <dgm:pt modelId="{EE9066D1-3403-4469-8E8C-0D40A82430F2}" cxnId="{6CFC1809-5DC6-4B18-BF47-D2A9E24EAB59}" type="parTrans">
      <dgm:prSet/>
      <dgm:spPr/>
    </dgm:pt>
    <dgm:pt modelId="{8EC5AF5E-9C9F-410A-A755-A3EA5186F948}" cxnId="{6CFC1809-5DC6-4B18-BF47-D2A9E24EAB59}" type="sibTrans">
      <dgm:prSet/>
      <dgm:spPr/>
      <dgm:t>
        <a:bodyPr/>
        <a:p>
          <a:endParaRPr lang="zh-CN" altLang="en-US"/>
        </a:p>
      </dgm:t>
    </dgm:pt>
    <dgm:pt modelId="{BF708676-7EFC-4C81-9D3A-3E677EAC1C7B}" type="pres">
      <dgm:prSet presAssocID="{8EB1D179-D23D-41D4-AEEF-E4B9FEB06903}" presName="Name0" presStyleCnt="0">
        <dgm:presLayoutVars>
          <dgm:dir/>
          <dgm:resizeHandles val="exact"/>
        </dgm:presLayoutVars>
      </dgm:prSet>
      <dgm:spPr/>
    </dgm:pt>
    <dgm:pt modelId="{111DEAC9-5D4C-4A6A-A44E-082A26F60596}" type="pres">
      <dgm:prSet presAssocID="{3F25DA44-7F3E-4C17-A40B-7F663FDBEA65}" presName="node" presStyleLbl="node1" presStyleIdx="0" presStyleCnt="1">
        <dgm:presLayoutVars>
          <dgm:bulletEnabled val="1"/>
        </dgm:presLayoutVars>
      </dgm:prSet>
      <dgm:spPr/>
    </dgm:pt>
  </dgm:ptLst>
  <dgm:cxnLst>
    <dgm:cxn modelId="{6CFC1809-5DC6-4B18-BF47-D2A9E24EAB59}" srcId="{8EB1D179-D23D-41D4-AEEF-E4B9FEB06903}" destId="{3F25DA44-7F3E-4C17-A40B-7F663FDBEA65}" srcOrd="0" destOrd="0" parTransId="{EE9066D1-3403-4469-8E8C-0D40A82430F2}" sibTransId="{8EC5AF5E-9C9F-410A-A755-A3EA5186F948}"/>
    <dgm:cxn modelId="{0B0C78D7-6A94-4BCB-9D83-231109CA8020}" type="presOf" srcId="{8EB1D179-D23D-41D4-AEEF-E4B9FEB06903}" destId="{BF708676-7EFC-4C81-9D3A-3E677EAC1C7B}" srcOrd="0" destOrd="0" presId="urn:microsoft.com/office/officeart/2005/8/layout/process1"/>
    <dgm:cxn modelId="{E80AE830-ADE5-4A2C-83F0-C9A87B4F38C4}" type="presParOf" srcId="{BF708676-7EFC-4C81-9D3A-3E677EAC1C7B}" destId="{111DEAC9-5D4C-4A6A-A44E-082A26F60596}" srcOrd="0" destOrd="0" presId="urn:microsoft.com/office/officeart/2005/8/layout/process1"/>
    <dgm:cxn modelId="{170F2D7A-D091-4C23-95E7-61ED6CF77CA3}" type="presOf" srcId="{3F25DA44-7F3E-4C17-A40B-7F663FDBEA65}" destId="{111DEAC9-5D4C-4A6A-A44E-082A26F60596}" srcOrd="0" destOrd="0" presId="urn:microsoft.com/office/officeart/2005/8/layout/process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EB1D179-D23D-41D4-AEEF-E4B9FEB06903}" type="doc">
      <dgm:prSet loTypeId="process" loCatId="process" qsTypeId="urn:microsoft.com/office/officeart/2005/8/quickstyle/simple3" qsCatId="simple" csTypeId="urn:microsoft.com/office/officeart/2005/8/colors/accent1_2" csCatId="accent1" phldr="0"/>
      <dgm:spPr/>
    </dgm:pt>
    <dgm:pt modelId="{3F25DA44-7F3E-4C17-A40B-7F663FDBEA65}">
      <dgm:prSet phldrT="[文本]" phldr="0" custT="1"/>
      <dgm:spPr/>
      <dgm:t>
        <a:bodyPr vert="horz" wrap="square"/>
        <a:p>
          <a:pPr>
            <a:lnSpc>
              <a:spcPct val="100000"/>
            </a:lnSpc>
            <a:spcBef>
              <a:spcPct val="0"/>
            </a:spcBef>
            <a:spcAft>
              <a:spcPct val="35000"/>
            </a:spcAft>
          </a:pPr>
          <a:r>
            <a:rPr lang="zh-CN" altLang="en-US" sz="1400" b="1">
              <a:latin typeface="微软雅黑" panose="020B0503020204020204" pitchFamily="34" charset="-122"/>
              <a:ea typeface="微软雅黑" panose="020B0503020204020204" pitchFamily="34" charset="-122"/>
            </a:rPr>
            <a:t>收集</a:t>
          </a:r>
          <a:r>
            <a:rPr lang="zh-CN" altLang="en-US" sz="1400" b="1">
              <a:latin typeface="微软雅黑" panose="020B0503020204020204" pitchFamily="34" charset="-122"/>
              <a:ea typeface="微软雅黑" panose="020B0503020204020204" pitchFamily="34" charset="-122"/>
            </a:rPr>
            <a:t>准备留存备查资料</a:t>
          </a:r>
          <a:r>
            <a:rPr lang="zh-CN" altLang="en-US" sz="1400" b="1">
              <a:latin typeface="微软雅黑" panose="020B0503020204020204" pitchFamily="34" charset="-122"/>
              <a:ea typeface="微软雅黑" panose="020B0503020204020204" pitchFamily="34" charset="-122"/>
            </a:rPr>
            <a:t/>
          </a:r>
          <a:endParaRPr lang="zh-CN" altLang="en-US" sz="1400" b="1">
            <a:latin typeface="微软雅黑" panose="020B0503020204020204" pitchFamily="34" charset="-122"/>
            <a:ea typeface="微软雅黑" panose="020B0503020204020204" pitchFamily="34" charset="-122"/>
          </a:endParaRPr>
        </a:p>
      </dgm:t>
    </dgm:pt>
    <dgm:pt modelId="{EE9066D1-3403-4469-8E8C-0D40A82430F2}" cxnId="{F7953E02-3928-4BEC-8C73-8B137D4B5BF9}" type="parTrans">
      <dgm:prSet/>
      <dgm:spPr/>
    </dgm:pt>
    <dgm:pt modelId="{8EC5AF5E-9C9F-410A-A755-A3EA5186F948}" cxnId="{F7953E02-3928-4BEC-8C73-8B137D4B5BF9}" type="sibTrans">
      <dgm:prSet/>
      <dgm:spPr/>
      <dgm:t>
        <a:bodyPr/>
        <a:p>
          <a:endParaRPr lang="zh-CN" altLang="en-US"/>
        </a:p>
      </dgm:t>
    </dgm:pt>
    <dgm:pt modelId="{2E2F4D3A-969C-4DB2-9FA9-5C4A40369351}">
      <dgm:prSet phldrT="[文本]" phldr="0" custT="1"/>
      <dgm:spPr/>
      <dgm:t>
        <a:bodyPr vert="horz" wrap="square"/>
        <a:p>
          <a:pPr>
            <a:lnSpc>
              <a:spcPct val="100000"/>
            </a:lnSpc>
            <a:spcBef>
              <a:spcPct val="0"/>
            </a:spcBef>
            <a:spcAft>
              <a:spcPct val="35000"/>
            </a:spcAft>
          </a:pPr>
          <a:r>
            <a:rPr lang="zh-CN" altLang="en-US" sz="1400" b="1">
              <a:latin typeface="微软雅黑" panose="020B0503020204020204" pitchFamily="34" charset="-122"/>
              <a:ea typeface="微软雅黑" panose="020B0503020204020204" pitchFamily="34" charset="-122"/>
            </a:rPr>
            <a:t>进行</a:t>
          </a:r>
          <a:r>
            <a:rPr lang="zh-CN" altLang="en-US" sz="1400" b="1">
              <a:solidFill>
                <a:srgbClr val="FFFF00"/>
              </a:solidFill>
              <a:latin typeface="微软雅黑" panose="020B0503020204020204" pitchFamily="34" charset="-122"/>
              <a:ea typeface="微软雅黑" panose="020B0503020204020204" pitchFamily="34" charset="-122"/>
            </a:rPr>
            <a:t>预缴</a:t>
          </a:r>
          <a:r>
            <a:rPr lang="zh-CN" altLang="en-US" sz="1400" b="1">
              <a:latin typeface="微软雅黑" panose="020B0503020204020204" pitchFamily="34" charset="-122"/>
              <a:ea typeface="微软雅黑" panose="020B0503020204020204" pitchFamily="34" charset="-122"/>
            </a:rPr>
            <a:t>或年度申报</a:t>
          </a:r>
          <a:r>
            <a:rPr lang="zh-CN" altLang="en-US" sz="1400" b="1">
              <a:latin typeface="微软雅黑" panose="020B0503020204020204" pitchFamily="34" charset="-122"/>
              <a:ea typeface="微软雅黑" panose="020B0503020204020204" pitchFamily="34" charset="-122"/>
            </a:rPr>
            <a:t/>
          </a:r>
          <a:endParaRPr lang="zh-CN" altLang="en-US" sz="1400" b="1">
            <a:latin typeface="微软雅黑" panose="020B0503020204020204" pitchFamily="34" charset="-122"/>
            <a:ea typeface="微软雅黑" panose="020B0503020204020204" pitchFamily="34" charset="-122"/>
          </a:endParaRPr>
        </a:p>
        <a:p>
          <a:pPr>
            <a:lnSpc>
              <a:spcPct val="100000"/>
            </a:lnSpc>
            <a:spcBef>
              <a:spcPct val="0"/>
            </a:spcBef>
            <a:spcAft>
              <a:spcPct val="35000"/>
            </a:spcAft>
          </a:pPr>
          <a:r>
            <a:rPr lang="zh-CN" altLang="en-US" sz="1400" b="1">
              <a:latin typeface="微软雅黑" panose="020B0503020204020204" pitchFamily="34" charset="-122"/>
              <a:ea typeface="微软雅黑" panose="020B0503020204020204" pitchFamily="34" charset="-122"/>
            </a:rPr>
            <a:t>申报享受优惠政策</a:t>
          </a:r>
          <a:r>
            <a:rPr lang="zh-CN" altLang="en-US" sz="1400" b="1">
              <a:latin typeface="微软雅黑" panose="020B0503020204020204" pitchFamily="34" charset="-122"/>
              <a:ea typeface="微软雅黑" panose="020B0503020204020204" pitchFamily="34" charset="-122"/>
            </a:rPr>
            <a:t/>
          </a:r>
          <a:endParaRPr lang="zh-CN" altLang="en-US" sz="1400" b="1">
            <a:latin typeface="微软雅黑" panose="020B0503020204020204" pitchFamily="34" charset="-122"/>
            <a:ea typeface="微软雅黑" panose="020B0503020204020204" pitchFamily="34" charset="-122"/>
          </a:endParaRPr>
        </a:p>
      </dgm:t>
    </dgm:pt>
    <dgm:pt modelId="{1E934BFE-4D40-486C-8784-F698A10C4CF5}" cxnId="{C82FB983-582A-4C51-86FA-EE15B7C9E8B8}" type="parTrans">
      <dgm:prSet/>
      <dgm:spPr/>
    </dgm:pt>
    <dgm:pt modelId="{EC1AFF77-9232-4EEB-95CB-85CEAB3B1FC0}" cxnId="{C82FB983-582A-4C51-86FA-EE15B7C9E8B8}" type="sibTrans">
      <dgm:prSet/>
      <dgm:spPr/>
      <dgm:t>
        <a:bodyPr/>
        <a:p>
          <a:endParaRPr lang="zh-CN" altLang="en-US"/>
        </a:p>
      </dgm:t>
    </dgm:pt>
    <dgm:pt modelId="{BF708676-7EFC-4C81-9D3A-3E677EAC1C7B}" type="pres">
      <dgm:prSet presAssocID="{8EB1D179-D23D-41D4-AEEF-E4B9FEB06903}" presName="Name0" presStyleCnt="0">
        <dgm:presLayoutVars>
          <dgm:dir/>
          <dgm:resizeHandles val="exact"/>
        </dgm:presLayoutVars>
      </dgm:prSet>
      <dgm:spPr/>
    </dgm:pt>
    <dgm:pt modelId="{111DEAC9-5D4C-4A6A-A44E-082A26F60596}" type="pres">
      <dgm:prSet presAssocID="{3F25DA44-7F3E-4C17-A40B-7F663FDBEA65}" presName="node" presStyleLbl="node1" presStyleIdx="0" presStyleCnt="2">
        <dgm:presLayoutVars>
          <dgm:bulletEnabled val="1"/>
        </dgm:presLayoutVars>
      </dgm:prSet>
      <dgm:spPr/>
    </dgm:pt>
    <dgm:pt modelId="{8A5CF0CE-3323-464D-9C63-05C1BDB053F5}" type="pres">
      <dgm:prSet presAssocID="{8EC5AF5E-9C9F-410A-A755-A3EA5186F948}" presName="sibTrans" presStyleLbl="sibTrans2D1" presStyleIdx="0" presStyleCnt="1"/>
      <dgm:spPr/>
    </dgm:pt>
    <dgm:pt modelId="{5FA465F6-7607-499F-BFB2-52F4E071FB67}" type="pres">
      <dgm:prSet presAssocID="{8EC5AF5E-9C9F-410A-A755-A3EA5186F948}" presName="connectorText" presStyleCnt="0"/>
      <dgm:spPr/>
    </dgm:pt>
    <dgm:pt modelId="{552FB8E7-A5FB-4CC3-94C3-CE0BDF19F9F1}" type="pres">
      <dgm:prSet presAssocID="{2E2F4D3A-969C-4DB2-9FA9-5C4A40369351}" presName="node" presStyleLbl="node1" presStyleIdx="1" presStyleCnt="2">
        <dgm:presLayoutVars>
          <dgm:bulletEnabled val="1"/>
        </dgm:presLayoutVars>
      </dgm:prSet>
      <dgm:spPr/>
    </dgm:pt>
  </dgm:ptLst>
  <dgm:cxnLst>
    <dgm:cxn modelId="{F7953E02-3928-4BEC-8C73-8B137D4B5BF9}" srcId="{8EB1D179-D23D-41D4-AEEF-E4B9FEB06903}" destId="{3F25DA44-7F3E-4C17-A40B-7F663FDBEA65}" srcOrd="0" destOrd="0" parTransId="{EE9066D1-3403-4469-8E8C-0D40A82430F2}" sibTransId="{8EC5AF5E-9C9F-410A-A755-A3EA5186F948}"/>
    <dgm:cxn modelId="{C82FB983-582A-4C51-86FA-EE15B7C9E8B8}" srcId="{8EB1D179-D23D-41D4-AEEF-E4B9FEB06903}" destId="{2E2F4D3A-969C-4DB2-9FA9-5C4A40369351}" srcOrd="1" destOrd="0" parTransId="{1E934BFE-4D40-486C-8784-F698A10C4CF5}" sibTransId="{EC1AFF77-9232-4EEB-95CB-85CEAB3B1FC0}"/>
    <dgm:cxn modelId="{2B9D14B6-9E56-4F66-A95C-3830394F64A7}" type="presOf" srcId="{8EB1D179-D23D-41D4-AEEF-E4B9FEB06903}" destId="{BF708676-7EFC-4C81-9D3A-3E677EAC1C7B}" srcOrd="0" destOrd="0" presId="urn:microsoft.com/office/officeart/2005/8/layout/process1"/>
    <dgm:cxn modelId="{FFC7FFFB-DE5F-492B-BEE0-63AD2394AAA0}" type="presParOf" srcId="{BF708676-7EFC-4C81-9D3A-3E677EAC1C7B}" destId="{111DEAC9-5D4C-4A6A-A44E-082A26F60596}" srcOrd="0" destOrd="0" presId="urn:microsoft.com/office/officeart/2005/8/layout/process1"/>
    <dgm:cxn modelId="{67D794D5-5A7C-4B6E-8D4C-0BF59881756F}" type="presOf" srcId="{3F25DA44-7F3E-4C17-A40B-7F663FDBEA65}" destId="{111DEAC9-5D4C-4A6A-A44E-082A26F60596}" srcOrd="0" destOrd="0" presId="urn:microsoft.com/office/officeart/2005/8/layout/process1"/>
    <dgm:cxn modelId="{252C8D0D-093F-4C91-AE88-512113BDEB6A}" type="presParOf" srcId="{BF708676-7EFC-4C81-9D3A-3E677EAC1C7B}" destId="{8A5CF0CE-3323-464D-9C63-05C1BDB053F5}" srcOrd="1" destOrd="0" presId="urn:microsoft.com/office/officeart/2005/8/layout/process1"/>
    <dgm:cxn modelId="{F2E2463E-4C3C-461C-8491-F6F87D5817C9}" type="presOf" srcId="{8EC5AF5E-9C9F-410A-A755-A3EA5186F948}" destId="{8A5CF0CE-3323-464D-9C63-05C1BDB053F5}" srcOrd="0" destOrd="0" presId="urn:microsoft.com/office/officeart/2005/8/layout/process1"/>
    <dgm:cxn modelId="{99ABADC3-356F-4C80-BC11-62F820F7DAAC}" type="presParOf" srcId="{8A5CF0CE-3323-464D-9C63-05C1BDB053F5}" destId="{5FA465F6-7607-499F-BFB2-52F4E071FB67}" srcOrd="0" destOrd="1" presId="urn:microsoft.com/office/officeart/2005/8/layout/process1"/>
    <dgm:cxn modelId="{B5DB288F-7094-4786-AD7F-A28CF79C2746}" type="presOf" srcId="{8EC5AF5E-9C9F-410A-A755-A3EA5186F948}" destId="{5FA465F6-7607-499F-BFB2-52F4E071FB67}" srcOrd="1" destOrd="0" presId="urn:microsoft.com/office/officeart/2005/8/layout/process1"/>
    <dgm:cxn modelId="{F1E3C84C-C136-4A5C-A4EF-8F91316ED41A}" type="presParOf" srcId="{BF708676-7EFC-4C81-9D3A-3E677EAC1C7B}" destId="{552FB8E7-A5FB-4CC3-94C3-CE0BDF19F9F1}" srcOrd="2" destOrd="0" presId="urn:microsoft.com/office/officeart/2005/8/layout/process1"/>
    <dgm:cxn modelId="{7425DDD8-FE2D-41E4-919D-995AFB3A44C8}" type="presOf" srcId="{2E2F4D3A-969C-4DB2-9FA9-5C4A40369351}" destId="{552FB8E7-A5FB-4CC3-94C3-CE0BDF19F9F1}" srcOrd="0" destOrd="0" presId="urn:microsoft.com/office/officeart/2005/8/layout/process1"/>
  </dgm:cxnLst>
  <dgm:bg/>
  <dgm:whole/>
  <dgm:extLst>
    <a:ext uri="http://schemas.microsoft.com/office/drawing/2008/diagram">
      <dsp:dataModelExt xmlns:dsp="http://schemas.microsoft.com/office/drawing/2008/diagram" relId="rId2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EB1D179-D23D-41D4-AEEF-E4B9FEB06903}" type="doc">
      <dgm:prSet loTypeId="urn:microsoft.com/office/officeart/2005/8/layout/process1" loCatId="process" qsTypeId="urn:microsoft.com/office/officeart/2005/8/quickstyle/simple3" qsCatId="simple" csTypeId="urn:microsoft.com/office/officeart/2005/8/colors/accent1_2" csCatId="accent1" phldr="0"/>
      <dgm:spPr/>
    </dgm:pt>
    <dgm:pt modelId="{3F25DA44-7F3E-4C17-A40B-7F663FDBEA65}">
      <dgm:prSet phldrT="[文本]" phldr="0" custT="1"/>
      <dgm:spPr/>
      <dgm:t>
        <a:bodyPr vert="horz" wrap="square"/>
        <a:p>
          <a:pPr>
            <a:lnSpc>
              <a:spcPct val="100000"/>
            </a:lnSpc>
            <a:spcBef>
              <a:spcPct val="0"/>
            </a:spcBef>
            <a:spcAft>
              <a:spcPct val="35000"/>
            </a:spcAft>
          </a:pPr>
          <a:r>
            <a:rPr lang="zh-CN" altLang="en-US" sz="1400" b="1">
              <a:latin typeface="微软雅黑" panose="020B0503020204020204" pitchFamily="34" charset="-122"/>
              <a:ea typeface="微软雅黑" panose="020B0503020204020204" pitchFamily="34" charset="-122"/>
            </a:rPr>
            <a:t>留存有关材料配合税务机关后续管理</a:t>
          </a:r>
          <a:r>
            <a:rPr lang="zh-CN" altLang="en-US" sz="1400" b="1">
              <a:latin typeface="微软雅黑" panose="020B0503020204020204" pitchFamily="34" charset="-122"/>
              <a:ea typeface="微软雅黑" panose="020B0503020204020204" pitchFamily="34" charset="-122"/>
            </a:rPr>
            <a:t/>
          </a:r>
          <a:endParaRPr lang="zh-CN" altLang="en-US" sz="1400" b="1">
            <a:latin typeface="微软雅黑" panose="020B0503020204020204" pitchFamily="34" charset="-122"/>
            <a:ea typeface="微软雅黑" panose="020B0503020204020204" pitchFamily="34" charset="-122"/>
          </a:endParaRPr>
        </a:p>
      </dgm:t>
    </dgm:pt>
    <dgm:pt modelId="{EE9066D1-3403-4469-8E8C-0D40A82430F2}" cxnId="{98DA0A08-6886-466B-A01F-D62F6803571F}" type="parTrans">
      <dgm:prSet/>
      <dgm:spPr/>
    </dgm:pt>
    <dgm:pt modelId="{8EC5AF5E-9C9F-410A-A755-A3EA5186F948}" cxnId="{98DA0A08-6886-466B-A01F-D62F6803571F}" type="sibTrans">
      <dgm:prSet/>
      <dgm:spPr/>
      <dgm:t>
        <a:bodyPr/>
        <a:p>
          <a:endParaRPr lang="zh-CN" altLang="en-US"/>
        </a:p>
      </dgm:t>
    </dgm:pt>
    <dgm:pt modelId="{2E2F4D3A-969C-4DB2-9FA9-5C4A40369351}">
      <dgm:prSet phldrT="[文本]" phldr="0" custT="0"/>
      <dgm:spPr/>
      <dgm:t>
        <a:bodyPr vert="horz" wrap="square"/>
        <a:p>
          <a:pPr>
            <a:lnSpc>
              <a:spcPct val="100000"/>
            </a:lnSpc>
            <a:spcBef>
              <a:spcPct val="0"/>
            </a:spcBef>
            <a:spcAft>
              <a:spcPct val="35000"/>
            </a:spcAft>
          </a:pPr>
          <a:r>
            <a:rPr lang="zh-CN" altLang="en-US" b="1">
              <a:latin typeface="微软雅黑" panose="020B0503020204020204" pitchFamily="34" charset="-122"/>
              <a:ea typeface="微软雅黑" panose="020B0503020204020204" pitchFamily="34" charset="-122"/>
            </a:rPr>
            <a:t>结束</a:t>
          </a:r>
          <a:r>
            <a:rPr lang="zh-CN" altLang="en-US" b="1">
              <a:latin typeface="微软雅黑" panose="020B0503020204020204" pitchFamily="34" charset="-122"/>
              <a:ea typeface="微软雅黑" panose="020B0503020204020204" pitchFamily="34" charset="-122"/>
            </a:rPr>
            <a:t/>
          </a:r>
          <a:endParaRPr lang="zh-CN" altLang="en-US" b="1">
            <a:latin typeface="微软雅黑" panose="020B0503020204020204" pitchFamily="34" charset="-122"/>
            <a:ea typeface="微软雅黑" panose="020B0503020204020204" pitchFamily="34" charset="-122"/>
          </a:endParaRPr>
        </a:p>
      </dgm:t>
    </dgm:pt>
    <dgm:pt modelId="{1E934BFE-4D40-486C-8784-F698A10C4CF5}" cxnId="{6124DFC6-9461-46D4-9D96-6B3195C65DDC}" type="parTrans">
      <dgm:prSet/>
      <dgm:spPr/>
    </dgm:pt>
    <dgm:pt modelId="{EC1AFF77-9232-4EEB-95CB-85CEAB3B1FC0}" cxnId="{6124DFC6-9461-46D4-9D96-6B3195C65DDC}" type="sibTrans">
      <dgm:prSet/>
      <dgm:spPr/>
      <dgm:t>
        <a:bodyPr/>
        <a:p>
          <a:endParaRPr lang="zh-CN" altLang="en-US"/>
        </a:p>
      </dgm:t>
    </dgm:pt>
    <dgm:pt modelId="{BF708676-7EFC-4C81-9D3A-3E677EAC1C7B}" type="pres">
      <dgm:prSet presAssocID="{8EB1D179-D23D-41D4-AEEF-E4B9FEB06903}" presName="Name0" presStyleCnt="0">
        <dgm:presLayoutVars>
          <dgm:dir/>
          <dgm:resizeHandles val="exact"/>
        </dgm:presLayoutVars>
      </dgm:prSet>
      <dgm:spPr/>
    </dgm:pt>
    <dgm:pt modelId="{111DEAC9-5D4C-4A6A-A44E-082A26F60596}" type="pres">
      <dgm:prSet presAssocID="{3F25DA44-7F3E-4C17-A40B-7F663FDBEA65}" presName="node" presStyleLbl="node1" presStyleIdx="0" presStyleCnt="2">
        <dgm:presLayoutVars>
          <dgm:bulletEnabled val="1"/>
        </dgm:presLayoutVars>
      </dgm:prSet>
      <dgm:spPr/>
    </dgm:pt>
    <dgm:pt modelId="{8A5CF0CE-3323-464D-9C63-05C1BDB053F5}" type="pres">
      <dgm:prSet presAssocID="{8EC5AF5E-9C9F-410A-A755-A3EA5186F948}" presName="sibTrans" presStyleLbl="sibTrans2D1" presStyleIdx="0" presStyleCnt="1"/>
      <dgm:spPr/>
    </dgm:pt>
    <dgm:pt modelId="{5FA465F6-7607-499F-BFB2-52F4E071FB67}" type="pres">
      <dgm:prSet presAssocID="{8EC5AF5E-9C9F-410A-A755-A3EA5186F948}" presName="connectorText" presStyleCnt="0"/>
      <dgm:spPr/>
    </dgm:pt>
    <dgm:pt modelId="{552FB8E7-A5FB-4CC3-94C3-CE0BDF19F9F1}" type="pres">
      <dgm:prSet presAssocID="{2E2F4D3A-969C-4DB2-9FA9-5C4A40369351}" presName="node" presStyleLbl="node1" presStyleIdx="1" presStyleCnt="2">
        <dgm:presLayoutVars>
          <dgm:bulletEnabled val="1"/>
        </dgm:presLayoutVars>
      </dgm:prSet>
      <dgm:spPr/>
    </dgm:pt>
  </dgm:ptLst>
  <dgm:cxnLst>
    <dgm:cxn modelId="{98DA0A08-6886-466B-A01F-D62F6803571F}" srcId="{8EB1D179-D23D-41D4-AEEF-E4B9FEB06903}" destId="{3F25DA44-7F3E-4C17-A40B-7F663FDBEA65}" srcOrd="0" destOrd="0" parTransId="{EE9066D1-3403-4469-8E8C-0D40A82430F2}" sibTransId="{8EC5AF5E-9C9F-410A-A755-A3EA5186F948}"/>
    <dgm:cxn modelId="{6124DFC6-9461-46D4-9D96-6B3195C65DDC}" srcId="{8EB1D179-D23D-41D4-AEEF-E4B9FEB06903}" destId="{2E2F4D3A-969C-4DB2-9FA9-5C4A40369351}" srcOrd="1" destOrd="0" parTransId="{1E934BFE-4D40-486C-8784-F698A10C4CF5}" sibTransId="{EC1AFF77-9232-4EEB-95CB-85CEAB3B1FC0}"/>
    <dgm:cxn modelId="{FBB38043-3A6A-427C-876A-BFF2E51B2E75}" type="presOf" srcId="{8EB1D179-D23D-41D4-AEEF-E4B9FEB06903}" destId="{BF708676-7EFC-4C81-9D3A-3E677EAC1C7B}" srcOrd="0" destOrd="0" presId="urn:microsoft.com/office/officeart/2005/8/layout/process1"/>
    <dgm:cxn modelId="{EE7D82DB-E637-4AEE-8E85-C62E36716AF9}" type="presParOf" srcId="{BF708676-7EFC-4C81-9D3A-3E677EAC1C7B}" destId="{111DEAC9-5D4C-4A6A-A44E-082A26F60596}" srcOrd="0" destOrd="0" presId="urn:microsoft.com/office/officeart/2005/8/layout/process1"/>
    <dgm:cxn modelId="{FC89D296-21A6-42E8-A48C-71F353F8F36C}" type="presOf" srcId="{3F25DA44-7F3E-4C17-A40B-7F663FDBEA65}" destId="{111DEAC9-5D4C-4A6A-A44E-082A26F60596}" srcOrd="0" destOrd="0" presId="urn:microsoft.com/office/officeart/2005/8/layout/process1"/>
    <dgm:cxn modelId="{D869154C-278F-4062-8AA9-FBCDE8511D14}" type="presParOf" srcId="{BF708676-7EFC-4C81-9D3A-3E677EAC1C7B}" destId="{8A5CF0CE-3323-464D-9C63-05C1BDB053F5}" srcOrd="1" destOrd="0" presId="urn:microsoft.com/office/officeart/2005/8/layout/process1"/>
    <dgm:cxn modelId="{94AEB971-24F6-4B58-9499-00591B230E2C}" type="presOf" srcId="{8EC5AF5E-9C9F-410A-A755-A3EA5186F948}" destId="{8A5CF0CE-3323-464D-9C63-05C1BDB053F5}" srcOrd="0" destOrd="0" presId="urn:microsoft.com/office/officeart/2005/8/layout/process1"/>
    <dgm:cxn modelId="{6A1CDF07-B7F6-418F-8708-1970EAA5AC6F}" type="presParOf" srcId="{8A5CF0CE-3323-464D-9C63-05C1BDB053F5}" destId="{5FA465F6-7607-499F-BFB2-52F4E071FB67}" srcOrd="0" destOrd="1" presId="urn:microsoft.com/office/officeart/2005/8/layout/process1"/>
    <dgm:cxn modelId="{BC29F9D9-7CE6-4DD7-A308-E83456F1A42C}" type="presOf" srcId="{8EC5AF5E-9C9F-410A-A755-A3EA5186F948}" destId="{5FA465F6-7607-499F-BFB2-52F4E071FB67}" srcOrd="1" destOrd="0" presId="urn:microsoft.com/office/officeart/2005/8/layout/process1"/>
    <dgm:cxn modelId="{964212D8-2BC1-42C6-8512-83380011AA63}" type="presParOf" srcId="{BF708676-7EFC-4C81-9D3A-3E677EAC1C7B}" destId="{552FB8E7-A5FB-4CC3-94C3-CE0BDF19F9F1}" srcOrd="2" destOrd="0" presId="urn:microsoft.com/office/officeart/2005/8/layout/process1"/>
    <dgm:cxn modelId="{7D88179D-965D-4856-A55C-9B385B0CA3E7}" type="presOf" srcId="{2E2F4D3A-969C-4DB2-9FA9-5C4A40369351}" destId="{552FB8E7-A5FB-4CC3-94C3-CE0BDF19F9F1}" srcOrd="0" destOrd="0" presId="urn:microsoft.com/office/officeart/2005/8/layout/process1"/>
  </dgm:cxnLst>
  <dgm:bg/>
  <dgm:whole/>
  <dgm:extLst>
    <a:ext uri="http://schemas.microsoft.com/office/drawing/2008/diagram">
      <dsp:dataModelExt xmlns:dsp="http://schemas.microsoft.com/office/drawing/2008/diagram" relId="rId2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4CA7B40-9EB7-4C77-8556-119F053A3BC1}" type="doc">
      <dgm:prSet loTypeId="process" loCatId="process" qsTypeId="urn:microsoft.com/office/officeart/2005/8/quickstyle/simple1" qsCatId="simple" csTypeId="urn:microsoft.com/office/officeart/2005/8/colors/accent1_2" csCatId="accent1" phldr="0"/>
      <dgm:spPr/>
    </dgm:pt>
    <dgm:pt modelId="{7166A9DB-20D7-41DA-B6C7-4E91D46FE0EA}">
      <dgm:prSet phldrT="[文本]" phldr="0" custT="1"/>
      <dgm:spPr/>
      <dgm:t>
        <a:bodyPr vert="horz" wrap="square"/>
        <a:p>
          <a:pPr>
            <a:lnSpc>
              <a:spcPct val="100000"/>
            </a:lnSpc>
            <a:spcBef>
              <a:spcPct val="0"/>
            </a:spcBef>
            <a:spcAft>
              <a:spcPct val="35000"/>
            </a:spcAft>
          </a:pPr>
          <a:r>
            <a:rPr lang="zh-CN" altLang="en-US" sz="1400" b="1">
              <a:latin typeface="微软雅黑" panose="020B0503020204020204" pitchFamily="34" charset="-122"/>
              <a:ea typeface="微软雅黑" panose="020B0503020204020204" pitchFamily="34" charset="-122"/>
            </a:rPr>
            <a:t>立项时</a:t>
          </a:r>
          <a:r>
            <a:rPr lang="zh-CN" altLang="en-US" sz="1400" b="1">
              <a:latin typeface="微软雅黑" panose="020B0503020204020204" pitchFamily="34" charset="-122"/>
              <a:ea typeface="微软雅黑" panose="020B0503020204020204" pitchFamily="34" charset="-122"/>
            </a:rPr>
            <a:t/>
          </a:r>
          <a:endParaRPr lang="zh-CN" altLang="en-US" sz="1400" b="1">
            <a:latin typeface="微软雅黑" panose="020B0503020204020204" pitchFamily="34" charset="-122"/>
            <a:ea typeface="微软雅黑" panose="020B0503020204020204" pitchFamily="34" charset="-122"/>
          </a:endParaRPr>
        </a:p>
      </dgm:t>
    </dgm:pt>
    <dgm:pt modelId="{408890A2-EC03-4CB7-8006-30F7A6F0770D}" cxnId="{5882A555-D895-4E67-BF0D-2F6032195120}" type="parTrans">
      <dgm:prSet/>
      <dgm:spPr/>
    </dgm:pt>
    <dgm:pt modelId="{581D0B67-AC66-4DBF-B99A-8C26BE060068}" cxnId="{5882A555-D895-4E67-BF0D-2F6032195120}" type="sibTrans">
      <dgm:prSet/>
      <dgm:spPr/>
      <dgm:t>
        <a:bodyPr/>
        <a:p>
          <a:endParaRPr lang="zh-CN" altLang="en-US"/>
        </a:p>
      </dgm:t>
    </dgm:pt>
    <dgm:pt modelId="{6185F46A-CE7B-4D19-AD38-021F06F11723}">
      <dgm:prSet phldrT="[文本]" phldr="0" custT="1"/>
      <dgm:spPr/>
      <dgm:t>
        <a:bodyPr vert="horz" wrap="square"/>
        <a:p>
          <a:pPr>
            <a:lnSpc>
              <a:spcPct val="100000"/>
            </a:lnSpc>
            <a:spcBef>
              <a:spcPct val="0"/>
            </a:spcBef>
            <a:spcAft>
              <a:spcPct val="35000"/>
            </a:spcAft>
          </a:pPr>
          <a:r>
            <a:rPr lang="zh-CN" altLang="en-US" sz="1400" b="1">
              <a:latin typeface="微软雅黑" panose="020B0503020204020204" pitchFamily="34" charset="-122"/>
              <a:ea typeface="微软雅黑" panose="020B0503020204020204" pitchFamily="34" charset="-122"/>
            </a:rPr>
            <a:t>研发活动中</a:t>
          </a:r>
          <a:r>
            <a:rPr lang="zh-CN" altLang="en-US" sz="1400" b="1">
              <a:latin typeface="微软雅黑" panose="020B0503020204020204" pitchFamily="34" charset="-122"/>
              <a:ea typeface="微软雅黑" panose="020B0503020204020204" pitchFamily="34" charset="-122"/>
            </a:rPr>
            <a:t/>
          </a:r>
          <a:endParaRPr lang="zh-CN" altLang="en-US" sz="1400" b="1">
            <a:latin typeface="微软雅黑" panose="020B0503020204020204" pitchFamily="34" charset="-122"/>
            <a:ea typeface="微软雅黑" panose="020B0503020204020204" pitchFamily="34" charset="-122"/>
          </a:endParaRPr>
        </a:p>
      </dgm:t>
    </dgm:pt>
    <dgm:pt modelId="{ED707A62-C95F-489D-A288-204A854541E1}" cxnId="{D1A4E094-3949-4D05-9036-6A75B34CDDF1}" type="parTrans">
      <dgm:prSet/>
      <dgm:spPr/>
    </dgm:pt>
    <dgm:pt modelId="{209F9C23-F1DF-401B-A4AD-306C9EB4247C}" cxnId="{D1A4E094-3949-4D05-9036-6A75B34CDDF1}" type="sibTrans">
      <dgm:prSet/>
      <dgm:spPr/>
      <dgm:t>
        <a:bodyPr/>
        <a:p>
          <a:endParaRPr lang="zh-CN" altLang="en-US"/>
        </a:p>
      </dgm:t>
    </dgm:pt>
    <dgm:pt modelId="{67E3F12C-63FD-4CEE-BAE9-BD61650D028E}">
      <dgm:prSet phldr="0" custT="1"/>
      <dgm:spPr/>
      <dgm:t>
        <a:bodyPr vert="horz" wrap="square"/>
        <a:p>
          <a:pPr>
            <a:lnSpc>
              <a:spcPct val="100000"/>
            </a:lnSpc>
            <a:spcBef>
              <a:spcPct val="0"/>
            </a:spcBef>
            <a:spcAft>
              <a:spcPct val="35000"/>
            </a:spcAft>
          </a:pPr>
          <a:r>
            <a:rPr sz="1400" b="1">
              <a:latin typeface="微软雅黑" panose="020B0503020204020204" pitchFamily="34" charset="-122"/>
              <a:ea typeface="微软雅黑" panose="020B0503020204020204" pitchFamily="34" charset="-122"/>
              <a:sym typeface="+mn-ea"/>
            </a:rPr>
            <a:t>季</a:t>
          </a:r>
          <a:r>
            <a:rPr lang="zh-CN" altLang="en-US" sz="1400" b="1">
              <a:latin typeface="微软雅黑" panose="020B0503020204020204" pitchFamily="34" charset="-122"/>
              <a:ea typeface="微软雅黑" panose="020B0503020204020204" pitchFamily="34" charset="-122"/>
              <a:sym typeface="+mn-ea"/>
            </a:rPr>
            <a:t>度和年度终了</a:t>
          </a:r>
          <a:r>
            <a:rPr lang="zh-CN" altLang="en-US" sz="1400" b="1">
              <a:latin typeface="微软雅黑" panose="020B0503020204020204" pitchFamily="34" charset="-122"/>
              <a:ea typeface="微软雅黑" panose="020B0503020204020204" pitchFamily="34" charset="-122"/>
              <a:sym typeface="+mn-ea"/>
            </a:rPr>
            <a:t/>
          </a:r>
          <a:endParaRPr lang="zh-CN" altLang="en-US" sz="1400" b="1">
            <a:latin typeface="微软雅黑" panose="020B0503020204020204" pitchFamily="34" charset="-122"/>
            <a:ea typeface="微软雅黑" panose="020B0503020204020204" pitchFamily="34" charset="-122"/>
            <a:sym typeface="+mn-ea"/>
          </a:endParaRPr>
        </a:p>
      </dgm:t>
    </dgm:pt>
    <dgm:pt modelId="{15A1BFEB-7F25-405B-AE33-CCA87E3382A1}" cxnId="{8CF50F87-FC26-4776-B028-0A7CBF6A0520}" type="parTrans">
      <dgm:prSet/>
      <dgm:spPr/>
    </dgm:pt>
    <dgm:pt modelId="{D191193F-7B85-46CF-AF04-BDAA10CE09F0}" cxnId="{8CF50F87-FC26-4776-B028-0A7CBF6A0520}" type="sibTrans">
      <dgm:prSet/>
      <dgm:spPr/>
    </dgm:pt>
    <dgm:pt modelId="{9D4F7890-BC71-471E-AB1B-9F598D752858}">
      <dgm:prSet phldrT="[文本]" phldr="0" custT="1"/>
      <dgm:spPr/>
      <dgm:t>
        <a:bodyPr vert="horz" wrap="square"/>
        <a:p>
          <a:pPr>
            <a:lnSpc>
              <a:spcPct val="100000"/>
            </a:lnSpc>
            <a:spcBef>
              <a:spcPct val="0"/>
            </a:spcBef>
            <a:spcAft>
              <a:spcPct val="35000"/>
            </a:spcAft>
          </a:pPr>
          <a:r>
            <a:rPr lang="zh-CN" altLang="en-US" sz="1400" b="1">
              <a:latin typeface="微软雅黑" panose="020B0503020204020204" pitchFamily="34" charset="-122"/>
              <a:ea typeface="微软雅黑" panose="020B0503020204020204" pitchFamily="34" charset="-122"/>
            </a:rPr>
            <a:t>享受优惠时</a:t>
          </a:r>
          <a:r>
            <a:rPr lang="zh-CN" altLang="en-US" sz="1400" b="1">
              <a:latin typeface="微软雅黑" panose="020B0503020204020204" pitchFamily="34" charset="-122"/>
              <a:ea typeface="微软雅黑" panose="020B0503020204020204" pitchFamily="34" charset="-122"/>
            </a:rPr>
            <a:t/>
          </a:r>
          <a:endParaRPr lang="zh-CN" altLang="en-US" sz="1400" b="1">
            <a:latin typeface="微软雅黑" panose="020B0503020204020204" pitchFamily="34" charset="-122"/>
            <a:ea typeface="微软雅黑" panose="020B0503020204020204" pitchFamily="34" charset="-122"/>
          </a:endParaRPr>
        </a:p>
      </dgm:t>
    </dgm:pt>
    <dgm:pt modelId="{8A81A9A1-3D17-4B5E-823A-F4C61634A717}" cxnId="{DB27C1FD-9AFD-423E-9F34-70F33A2BF1AD}" type="parTrans">
      <dgm:prSet/>
      <dgm:spPr/>
    </dgm:pt>
    <dgm:pt modelId="{A02D4AB0-BE01-45C2-BD3E-6766ADB3B021}" cxnId="{DB27C1FD-9AFD-423E-9F34-70F33A2BF1AD}" type="sibTrans">
      <dgm:prSet/>
      <dgm:spPr/>
    </dgm:pt>
    <dgm:pt modelId="{FB1C3D77-B49A-4109-A288-D8CC0A6C03E5}">
      <dgm:prSet phldr="0" custT="1"/>
      <dgm:spPr/>
      <dgm:t>
        <a:bodyPr vert="horz" wrap="square"/>
        <a:p>
          <a:pPr>
            <a:lnSpc>
              <a:spcPct val="100000"/>
            </a:lnSpc>
            <a:spcBef>
              <a:spcPct val="0"/>
            </a:spcBef>
            <a:spcAft>
              <a:spcPct val="35000"/>
            </a:spcAft>
          </a:pPr>
          <a:r>
            <a:rPr lang="zh-CN" sz="1400" b="1">
              <a:latin typeface="微软雅黑" panose="020B0503020204020204" pitchFamily="34" charset="-122"/>
              <a:ea typeface="微软雅黑" panose="020B0503020204020204" pitchFamily="34" charset="-122"/>
            </a:rPr>
            <a:t>享受优惠后</a:t>
          </a:r>
          <a:r>
            <a:rPr lang="zh-CN" sz="1400" b="1">
              <a:latin typeface="微软雅黑" panose="020B0503020204020204" pitchFamily="34" charset="-122"/>
              <a:ea typeface="微软雅黑" panose="020B0503020204020204" pitchFamily="34" charset="-122"/>
            </a:rPr>
            <a:t/>
          </a:r>
          <a:endParaRPr lang="zh-CN" sz="1400" b="1">
            <a:latin typeface="微软雅黑" panose="020B0503020204020204" pitchFamily="34" charset="-122"/>
            <a:ea typeface="微软雅黑" panose="020B0503020204020204" pitchFamily="34" charset="-122"/>
          </a:endParaRPr>
        </a:p>
      </dgm:t>
    </dgm:pt>
    <dgm:pt modelId="{54BD665D-B645-4573-A196-E1B32A2C50AF}" cxnId="{C0D61606-2219-44FE-B18C-1825299EEB58}" type="parTrans">
      <dgm:prSet/>
      <dgm:spPr/>
    </dgm:pt>
    <dgm:pt modelId="{782BF943-3FFF-4FDD-993C-CEAD97B04EA8}" cxnId="{C0D61606-2219-44FE-B18C-1825299EEB58}" type="sibTrans">
      <dgm:prSet/>
      <dgm:spPr/>
    </dgm:pt>
    <dgm:pt modelId="{7E3F7EC5-1729-4088-BB09-36E02E33A0BF}" type="pres">
      <dgm:prSet presAssocID="{A4CA7B40-9EB7-4C77-8556-119F053A3BC1}" presName="linearFlow" presStyleCnt="0">
        <dgm:presLayoutVars>
          <dgm:resizeHandles val="exact"/>
        </dgm:presLayoutVars>
      </dgm:prSet>
      <dgm:spPr/>
    </dgm:pt>
    <dgm:pt modelId="{E17E57AF-0587-449A-A755-B1B96DEF2BD2}" type="pres">
      <dgm:prSet presAssocID="{7166A9DB-20D7-41DA-B6C7-4E91D46FE0EA}" presName="node" presStyleLbl="node1" presStyleIdx="0" presStyleCnt="5">
        <dgm:presLayoutVars>
          <dgm:bulletEnabled val="1"/>
        </dgm:presLayoutVars>
      </dgm:prSet>
      <dgm:spPr/>
    </dgm:pt>
    <dgm:pt modelId="{11477A19-6F59-488F-BD44-5E3FBE8E3386}" type="pres">
      <dgm:prSet presAssocID="{581D0B67-AC66-4DBF-B99A-8C26BE060068}" presName="sibTrans" presStyleLbl="sibTrans2D1" presStyleIdx="0" presStyleCnt="4"/>
      <dgm:spPr/>
    </dgm:pt>
    <dgm:pt modelId="{1FA9844B-FD2C-4DAF-BE12-A8E3C3B7E384}" type="pres">
      <dgm:prSet presAssocID="{581D0B67-AC66-4DBF-B99A-8C26BE060068}" presName="connectorText" presStyleCnt="0"/>
      <dgm:spPr/>
    </dgm:pt>
    <dgm:pt modelId="{353C71C7-5E8B-4565-86BF-B755B524B25E}" type="pres">
      <dgm:prSet presAssocID="{6185F46A-CE7B-4D19-AD38-021F06F11723}" presName="node" presStyleLbl="node1" presStyleIdx="1" presStyleCnt="5">
        <dgm:presLayoutVars>
          <dgm:bulletEnabled val="1"/>
        </dgm:presLayoutVars>
      </dgm:prSet>
      <dgm:spPr/>
    </dgm:pt>
    <dgm:pt modelId="{06ECC167-6368-4F79-84C6-65D90B9BC4A6}" type="pres">
      <dgm:prSet presAssocID="{209F9C23-F1DF-401B-A4AD-306C9EB4247C}" presName="sibTrans" presStyleLbl="sibTrans2D1" presStyleIdx="1" presStyleCnt="4"/>
      <dgm:spPr/>
    </dgm:pt>
    <dgm:pt modelId="{1AF533A8-48F1-4B19-9CD9-5A2DB7199B85}" type="pres">
      <dgm:prSet presAssocID="{209F9C23-F1DF-401B-A4AD-306C9EB4247C}" presName="connectorText" presStyleCnt="0"/>
      <dgm:spPr/>
    </dgm:pt>
    <dgm:pt modelId="{CCBF83EA-A8E6-434C-9D6B-333775AD116A}" type="pres">
      <dgm:prSet presAssocID="{67E3F12C-63FD-4CEE-BAE9-BD61650D028E}" presName="node" presStyleLbl="node1" presStyleIdx="2" presStyleCnt="5">
        <dgm:presLayoutVars>
          <dgm:bulletEnabled val="1"/>
        </dgm:presLayoutVars>
      </dgm:prSet>
      <dgm:spPr/>
    </dgm:pt>
    <dgm:pt modelId="{53BB9971-0A28-4E79-A622-7899180DFFC2}" type="pres">
      <dgm:prSet presAssocID="{D191193F-7B85-46CF-AF04-BDAA10CE09F0}" presName="sibTrans" presStyleLbl="sibTrans2D1" presStyleIdx="2" presStyleCnt="4"/>
      <dgm:spPr/>
    </dgm:pt>
    <dgm:pt modelId="{873CF7DA-BF33-4790-904F-CFE154636DAE}" type="pres">
      <dgm:prSet presAssocID="{D191193F-7B85-46CF-AF04-BDAA10CE09F0}" presName="connectorText" presStyleCnt="0"/>
      <dgm:spPr/>
    </dgm:pt>
    <dgm:pt modelId="{93DEFB83-998E-4F52-9267-01422D869D93}" type="pres">
      <dgm:prSet presAssocID="{9D4F7890-BC71-471E-AB1B-9F598D752858}" presName="node" presStyleLbl="node1" presStyleIdx="3" presStyleCnt="5">
        <dgm:presLayoutVars>
          <dgm:bulletEnabled val="1"/>
        </dgm:presLayoutVars>
      </dgm:prSet>
      <dgm:spPr/>
    </dgm:pt>
    <dgm:pt modelId="{3FF9F384-A6A1-470B-9EB4-29713805135C}" type="pres">
      <dgm:prSet presAssocID="{A02D4AB0-BE01-45C2-BD3E-6766ADB3B021}" presName="sibTrans" presStyleLbl="sibTrans2D1" presStyleIdx="3" presStyleCnt="4"/>
      <dgm:spPr/>
    </dgm:pt>
    <dgm:pt modelId="{6DE96527-3A0B-4E23-934B-2312C62947B3}" type="pres">
      <dgm:prSet presAssocID="{A02D4AB0-BE01-45C2-BD3E-6766ADB3B021}" presName="connectorText" presStyleCnt="0"/>
      <dgm:spPr/>
    </dgm:pt>
    <dgm:pt modelId="{21FC800C-5F26-49D3-9856-EAB6FB261991}" type="pres">
      <dgm:prSet presAssocID="{FB1C3D77-B49A-4109-A288-D8CC0A6C03E5}" presName="node" presStyleLbl="node1" presStyleIdx="4" presStyleCnt="5">
        <dgm:presLayoutVars>
          <dgm:bulletEnabled val="1"/>
        </dgm:presLayoutVars>
      </dgm:prSet>
      <dgm:spPr/>
    </dgm:pt>
  </dgm:ptLst>
  <dgm:cxnLst>
    <dgm:cxn modelId="{5882A555-D895-4E67-BF0D-2F6032195120}" srcId="{A4CA7B40-9EB7-4C77-8556-119F053A3BC1}" destId="{7166A9DB-20D7-41DA-B6C7-4E91D46FE0EA}" srcOrd="0" destOrd="0" parTransId="{408890A2-EC03-4CB7-8006-30F7A6F0770D}" sibTransId="{581D0B67-AC66-4DBF-B99A-8C26BE060068}"/>
    <dgm:cxn modelId="{D1A4E094-3949-4D05-9036-6A75B34CDDF1}" srcId="{A4CA7B40-9EB7-4C77-8556-119F053A3BC1}" destId="{6185F46A-CE7B-4D19-AD38-021F06F11723}" srcOrd="1" destOrd="0" parTransId="{ED707A62-C95F-489D-A288-204A854541E1}" sibTransId="{209F9C23-F1DF-401B-A4AD-306C9EB4247C}"/>
    <dgm:cxn modelId="{8CF50F87-FC26-4776-B028-0A7CBF6A0520}" srcId="{A4CA7B40-9EB7-4C77-8556-119F053A3BC1}" destId="{67E3F12C-63FD-4CEE-BAE9-BD61650D028E}" srcOrd="2" destOrd="0" parTransId="{15A1BFEB-7F25-405B-AE33-CCA87E3382A1}" sibTransId="{D191193F-7B85-46CF-AF04-BDAA10CE09F0}"/>
    <dgm:cxn modelId="{DB27C1FD-9AFD-423E-9F34-70F33A2BF1AD}" srcId="{A4CA7B40-9EB7-4C77-8556-119F053A3BC1}" destId="{9D4F7890-BC71-471E-AB1B-9F598D752858}" srcOrd="3" destOrd="0" parTransId="{8A81A9A1-3D17-4B5E-823A-F4C61634A717}" sibTransId="{A02D4AB0-BE01-45C2-BD3E-6766ADB3B021}"/>
    <dgm:cxn modelId="{C0D61606-2219-44FE-B18C-1825299EEB58}" srcId="{A4CA7B40-9EB7-4C77-8556-119F053A3BC1}" destId="{FB1C3D77-B49A-4109-A288-D8CC0A6C03E5}" srcOrd="4" destOrd="0" parTransId="{54BD665D-B645-4573-A196-E1B32A2C50AF}" sibTransId="{782BF943-3FFF-4FDD-993C-CEAD97B04EA8}"/>
    <dgm:cxn modelId="{6E7E55CD-A2B8-4A49-88EA-749B2B25AFF4}" type="presOf" srcId="{A4CA7B40-9EB7-4C77-8556-119F053A3BC1}" destId="{7E3F7EC5-1729-4088-BB09-36E02E33A0BF}" srcOrd="0" destOrd="0" presId="urn:microsoft.com/office/officeart/2005/8/layout/process2"/>
    <dgm:cxn modelId="{B0D678E9-D546-44C5-8D49-BC5714695A52}" type="presParOf" srcId="{7E3F7EC5-1729-4088-BB09-36E02E33A0BF}" destId="{E17E57AF-0587-449A-A755-B1B96DEF2BD2}" srcOrd="0" destOrd="0" presId="urn:microsoft.com/office/officeart/2005/8/layout/process2"/>
    <dgm:cxn modelId="{D0BFE30F-68F1-4EB6-8FCF-3F70E49312D0}" type="presOf" srcId="{7166A9DB-20D7-41DA-B6C7-4E91D46FE0EA}" destId="{E17E57AF-0587-449A-A755-B1B96DEF2BD2}" srcOrd="0" destOrd="0" presId="urn:microsoft.com/office/officeart/2005/8/layout/process2"/>
    <dgm:cxn modelId="{7DD58AC8-6954-4ED1-AC24-E224B5E7A737}" type="presParOf" srcId="{7E3F7EC5-1729-4088-BB09-36E02E33A0BF}" destId="{11477A19-6F59-488F-BD44-5E3FBE8E3386}" srcOrd="1" destOrd="0" presId="urn:microsoft.com/office/officeart/2005/8/layout/process2"/>
    <dgm:cxn modelId="{3A2B03BF-AA75-435F-AE47-E9E43A7F9023}" type="presOf" srcId="{581D0B67-AC66-4DBF-B99A-8C26BE060068}" destId="{11477A19-6F59-488F-BD44-5E3FBE8E3386}" srcOrd="0" destOrd="0" presId="urn:microsoft.com/office/officeart/2005/8/layout/process2"/>
    <dgm:cxn modelId="{FED903E9-3F2E-418A-B30C-D3DCC22C5A4E}" type="presParOf" srcId="{11477A19-6F59-488F-BD44-5E3FBE8E3386}" destId="{1FA9844B-FD2C-4DAF-BE12-A8E3C3B7E384}" srcOrd="0" destOrd="1" presId="urn:microsoft.com/office/officeart/2005/8/layout/process2"/>
    <dgm:cxn modelId="{CDA9FE80-4F72-4BBF-B2BC-B0FA138D5D61}" type="presOf" srcId="{581D0B67-AC66-4DBF-B99A-8C26BE060068}" destId="{1FA9844B-FD2C-4DAF-BE12-A8E3C3B7E384}" srcOrd="1" destOrd="0" presId="urn:microsoft.com/office/officeart/2005/8/layout/process2"/>
    <dgm:cxn modelId="{F1744FD8-E68E-4AE0-85FE-E46687B8B6FC}" type="presParOf" srcId="{7E3F7EC5-1729-4088-BB09-36E02E33A0BF}" destId="{353C71C7-5E8B-4565-86BF-B755B524B25E}" srcOrd="2" destOrd="0" presId="urn:microsoft.com/office/officeart/2005/8/layout/process2"/>
    <dgm:cxn modelId="{8295A133-C59D-48F1-9D93-7E639D5D2950}" type="presOf" srcId="{6185F46A-CE7B-4D19-AD38-021F06F11723}" destId="{353C71C7-5E8B-4565-86BF-B755B524B25E}" srcOrd="0" destOrd="0" presId="urn:microsoft.com/office/officeart/2005/8/layout/process2"/>
    <dgm:cxn modelId="{EA3797FD-3416-4414-9ADD-FC08B0E23ADA}" type="presParOf" srcId="{7E3F7EC5-1729-4088-BB09-36E02E33A0BF}" destId="{06ECC167-6368-4F79-84C6-65D90B9BC4A6}" srcOrd="3" destOrd="0" presId="urn:microsoft.com/office/officeart/2005/8/layout/process2"/>
    <dgm:cxn modelId="{943F47C6-FC25-433C-82B3-0877D44DC016}" type="presOf" srcId="{209F9C23-F1DF-401B-A4AD-306C9EB4247C}" destId="{06ECC167-6368-4F79-84C6-65D90B9BC4A6}" srcOrd="0" destOrd="0" presId="urn:microsoft.com/office/officeart/2005/8/layout/process2"/>
    <dgm:cxn modelId="{751EBCD8-1CF3-4540-AED3-7949FAB1EB7B}" type="presParOf" srcId="{06ECC167-6368-4F79-84C6-65D90B9BC4A6}" destId="{1AF533A8-48F1-4B19-9CD9-5A2DB7199B85}" srcOrd="0" destOrd="3" presId="urn:microsoft.com/office/officeart/2005/8/layout/process2"/>
    <dgm:cxn modelId="{BEDE6C12-5360-4F41-BD46-136679A715DD}" type="presOf" srcId="{209F9C23-F1DF-401B-A4AD-306C9EB4247C}" destId="{1AF533A8-48F1-4B19-9CD9-5A2DB7199B85}" srcOrd="1" destOrd="0" presId="urn:microsoft.com/office/officeart/2005/8/layout/process2"/>
    <dgm:cxn modelId="{B54B16E7-9848-4383-955B-384781664228}" type="presParOf" srcId="{7E3F7EC5-1729-4088-BB09-36E02E33A0BF}" destId="{CCBF83EA-A8E6-434C-9D6B-333775AD116A}" srcOrd="4" destOrd="0" presId="urn:microsoft.com/office/officeart/2005/8/layout/process2"/>
    <dgm:cxn modelId="{AAD74795-E8F2-4113-8E6E-3674DD08E3EA}" type="presOf" srcId="{67E3F12C-63FD-4CEE-BAE9-BD61650D028E}" destId="{CCBF83EA-A8E6-434C-9D6B-333775AD116A}" srcOrd="0" destOrd="0" presId="urn:microsoft.com/office/officeart/2005/8/layout/process2"/>
    <dgm:cxn modelId="{6755C0F8-7A58-43BD-B8B1-FD53704F5DB9}" type="presParOf" srcId="{7E3F7EC5-1729-4088-BB09-36E02E33A0BF}" destId="{53BB9971-0A28-4E79-A622-7899180DFFC2}" srcOrd="5" destOrd="0" presId="urn:microsoft.com/office/officeart/2005/8/layout/process2"/>
    <dgm:cxn modelId="{2CDDC7AE-7AD5-476B-813E-30E988700BB2}" type="presOf" srcId="{D191193F-7B85-46CF-AF04-BDAA10CE09F0}" destId="{53BB9971-0A28-4E79-A622-7899180DFFC2}" srcOrd="0" destOrd="0" presId="urn:microsoft.com/office/officeart/2005/8/layout/process2"/>
    <dgm:cxn modelId="{5A21E6D3-6D95-44D9-ABF8-DF7EF4D24E91}" type="presParOf" srcId="{53BB9971-0A28-4E79-A622-7899180DFFC2}" destId="{873CF7DA-BF33-4790-904F-CFE154636DAE}" srcOrd="0" destOrd="5" presId="urn:microsoft.com/office/officeart/2005/8/layout/process2"/>
    <dgm:cxn modelId="{80CFDADF-E5DB-4ABB-91E7-1916F198A4B2}" type="presOf" srcId="{D191193F-7B85-46CF-AF04-BDAA10CE09F0}" destId="{873CF7DA-BF33-4790-904F-CFE154636DAE}" srcOrd="1" destOrd="0" presId="urn:microsoft.com/office/officeart/2005/8/layout/process2"/>
    <dgm:cxn modelId="{ADCD516F-E616-4BB0-90A8-D6735770F8E9}" type="presParOf" srcId="{7E3F7EC5-1729-4088-BB09-36E02E33A0BF}" destId="{93DEFB83-998E-4F52-9267-01422D869D93}" srcOrd="6" destOrd="0" presId="urn:microsoft.com/office/officeart/2005/8/layout/process2"/>
    <dgm:cxn modelId="{546FA947-213B-4C83-B5F0-A444241B0F8E}" type="presOf" srcId="{9D4F7890-BC71-471E-AB1B-9F598D752858}" destId="{93DEFB83-998E-4F52-9267-01422D869D93}" srcOrd="0" destOrd="0" presId="urn:microsoft.com/office/officeart/2005/8/layout/process2"/>
    <dgm:cxn modelId="{5E507DAE-2542-46F5-8F08-D7E4A16D399C}" type="presParOf" srcId="{7E3F7EC5-1729-4088-BB09-36E02E33A0BF}" destId="{3FF9F384-A6A1-470B-9EB4-29713805135C}" srcOrd="7" destOrd="0" presId="urn:microsoft.com/office/officeart/2005/8/layout/process2"/>
    <dgm:cxn modelId="{E3DFFD54-8093-4027-9628-ECC34EA82EB8}" type="presOf" srcId="{A02D4AB0-BE01-45C2-BD3E-6766ADB3B021}" destId="{3FF9F384-A6A1-470B-9EB4-29713805135C}" srcOrd="0" destOrd="0" presId="urn:microsoft.com/office/officeart/2005/8/layout/process2"/>
    <dgm:cxn modelId="{6A12AAD4-BFCA-424E-AC54-0306529D49BB}" type="presParOf" srcId="{3FF9F384-A6A1-470B-9EB4-29713805135C}" destId="{6DE96527-3A0B-4E23-934B-2312C62947B3}" srcOrd="0" destOrd="7" presId="urn:microsoft.com/office/officeart/2005/8/layout/process2"/>
    <dgm:cxn modelId="{DC31C382-FED0-4040-9A07-259E5DBAA7AB}" type="presOf" srcId="{A02D4AB0-BE01-45C2-BD3E-6766ADB3B021}" destId="{6DE96527-3A0B-4E23-934B-2312C62947B3}" srcOrd="1" destOrd="0" presId="urn:microsoft.com/office/officeart/2005/8/layout/process2"/>
    <dgm:cxn modelId="{BFD390F0-BB52-4D3D-8A25-80A1825E8047}" type="presParOf" srcId="{7E3F7EC5-1729-4088-BB09-36E02E33A0BF}" destId="{21FC800C-5F26-49D3-9856-EAB6FB261991}" srcOrd="8" destOrd="0" presId="urn:microsoft.com/office/officeart/2005/8/layout/process2"/>
    <dgm:cxn modelId="{87E5C946-7846-41D9-B316-AEAB4BC3EDB1}" type="presOf" srcId="{FB1C3D77-B49A-4109-A288-D8CC0A6C03E5}" destId="{21FC800C-5F26-49D3-9856-EAB6FB261991}" srcOrd="0" destOrd="0" presId="urn:microsoft.com/office/officeart/2005/8/layout/process2"/>
  </dgm:cxnLst>
  <dgm:bg/>
  <dgm:whole/>
  <dgm:extLst>
    <a:ext uri="http://schemas.microsoft.com/office/drawing/2008/diagram">
      <dsp:dataModelExt xmlns:dsp="http://schemas.microsoft.com/office/drawing/2008/diagram" relId="rId3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235440" cy="883073"/>
        <a:chOff x="0" y="0"/>
        <a:chExt cx="9235440" cy="883073"/>
      </a:xfrm>
    </dsp:grpSpPr>
    <dsp:sp modelId="{111DEAC9-5D4C-4A6A-A44E-082A26F60596}">
      <dsp:nvSpPr>
        <dsp:cNvPr id="3" name="圆角矩形 2"/>
        <dsp:cNvSpPr/>
      </dsp:nvSpPr>
      <dsp:spPr bwMode="white">
        <a:xfrm>
          <a:off x="0" y="0"/>
          <a:ext cx="1776046" cy="883073"/>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57150" tIns="57150" rIns="57150" bIns="57150"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zh-CN" altLang="en-US" b="1">
              <a:latin typeface="微软雅黑" panose="020B0503020204020204" pitchFamily="34" charset="-122"/>
              <a:ea typeface="微软雅黑" panose="020B0503020204020204" pitchFamily="34" charset="-122"/>
            </a:rPr>
            <a:t>公司决定立项（立项决议文件）</a:t>
          </a:r>
          <a:endParaRPr lang="zh-CN" altLang="en-US" b="1">
            <a:latin typeface="微软雅黑" panose="020B0503020204020204" pitchFamily="34" charset="-122"/>
            <a:ea typeface="微软雅黑" panose="020B0503020204020204" pitchFamily="34" charset="-122"/>
          </a:endParaRPr>
        </a:p>
      </dsp:txBody>
      <dsp:txXfrm>
        <a:off x="0" y="0"/>
        <a:ext cx="1776046" cy="883073"/>
      </dsp:txXfrm>
    </dsp:sp>
    <dsp:sp modelId="{8A5CF0CE-3323-464D-9C63-05C1BDB053F5}">
      <dsp:nvSpPr>
        <dsp:cNvPr id="4" name="右箭头 3"/>
        <dsp:cNvSpPr/>
      </dsp:nvSpPr>
      <dsp:spPr bwMode="white">
        <a:xfrm>
          <a:off x="1942994" y="221307"/>
          <a:ext cx="376522" cy="440459"/>
        </a:xfrm>
        <a:prstGeom prst="rightArrow">
          <a:avLst>
            <a:gd name="adj1" fmla="val 60000"/>
            <a:gd name="adj2" fmla="val 50000"/>
          </a:avLst>
        </a:prstGeom>
      </dsp:spPr>
      <dsp:style>
        <a:lnRef idx="0">
          <a:schemeClr val="accent1">
            <a:tint val="60000"/>
          </a:schemeClr>
        </a:lnRef>
        <a:fillRef idx="2">
          <a:schemeClr val="accent1">
            <a:tint val="60000"/>
          </a:schemeClr>
        </a:fillRef>
        <a:effectRef idx="1">
          <a:scrgbClr r="0" g="0" b="0"/>
        </a:effectRef>
        <a:fontRef idx="minor">
          <a:schemeClr val="dk1"/>
        </a:fontRef>
      </dsp:style>
      <dsp:txBody>
        <a:bodyPr lIns="0" tIns="0" rIns="0" bIns="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942994" y="221307"/>
        <a:ext cx="376522" cy="440459"/>
      </dsp:txXfrm>
    </dsp:sp>
    <dsp:sp modelId="{552FB8E7-A5FB-4CC3-94C3-CE0BDF19F9F1}">
      <dsp:nvSpPr>
        <dsp:cNvPr id="5" name="圆角矩形 4"/>
        <dsp:cNvSpPr/>
      </dsp:nvSpPr>
      <dsp:spPr bwMode="white">
        <a:xfrm>
          <a:off x="2486465" y="0"/>
          <a:ext cx="1776046" cy="883073"/>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57150" tIns="57150" rIns="57150" bIns="57150"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zh-CN" altLang="en-US" b="1">
              <a:latin typeface="微软雅黑" panose="020B0503020204020204" pitchFamily="34" charset="-122"/>
              <a:ea typeface="微软雅黑" panose="020B0503020204020204" pitchFamily="34" charset="-122"/>
            </a:rPr>
            <a:t>委托、合作研发项目签订合同并在科技部门进行登记</a:t>
          </a:r>
          <a:endParaRPr lang="zh-CN" altLang="en-US" b="1">
            <a:latin typeface="微软雅黑" panose="020B0503020204020204" pitchFamily="34" charset="-122"/>
            <a:ea typeface="微软雅黑" panose="020B0503020204020204" pitchFamily="34" charset="-122"/>
          </a:endParaRPr>
        </a:p>
      </dsp:txBody>
      <dsp:txXfrm>
        <a:off x="2486465" y="0"/>
        <a:ext cx="1776046" cy="883073"/>
      </dsp:txXfrm>
    </dsp:sp>
    <dsp:sp modelId="{353C3794-50AA-4D44-83C9-CE28317C3317}">
      <dsp:nvSpPr>
        <dsp:cNvPr id="6" name="右箭头 5"/>
        <dsp:cNvSpPr/>
      </dsp:nvSpPr>
      <dsp:spPr bwMode="white">
        <a:xfrm>
          <a:off x="4429459" y="221307"/>
          <a:ext cx="376522" cy="440459"/>
        </a:xfrm>
        <a:prstGeom prst="rightArrow">
          <a:avLst>
            <a:gd name="adj1" fmla="val 60000"/>
            <a:gd name="adj2" fmla="val 50000"/>
          </a:avLst>
        </a:prstGeom>
      </dsp:spPr>
      <dsp:style>
        <a:lnRef idx="0">
          <a:schemeClr val="accent1">
            <a:tint val="60000"/>
          </a:schemeClr>
        </a:lnRef>
        <a:fillRef idx="2">
          <a:schemeClr val="accent1">
            <a:tint val="60000"/>
          </a:schemeClr>
        </a:fillRef>
        <a:effectRef idx="1">
          <a:scrgbClr r="0" g="0" b="0"/>
        </a:effectRef>
        <a:fontRef idx="minor">
          <a:schemeClr val="dk1"/>
        </a:fontRef>
      </dsp:style>
      <dsp:txBody>
        <a:bodyPr lIns="0" tIns="0" rIns="0" bIns="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4429459" y="221307"/>
        <a:ext cx="376522" cy="440459"/>
      </dsp:txXfrm>
    </dsp:sp>
    <dsp:sp modelId="{A1E15D63-E1FF-4A28-A04F-A2B65927BC31}">
      <dsp:nvSpPr>
        <dsp:cNvPr id="7" name="圆角矩形 6"/>
        <dsp:cNvSpPr/>
      </dsp:nvSpPr>
      <dsp:spPr bwMode="white">
        <a:xfrm>
          <a:off x="4972929" y="0"/>
          <a:ext cx="1776046" cy="883073"/>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57150" tIns="57150" rIns="57150" bIns="57150"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zh-CN" altLang="en-US" b="1">
              <a:latin typeface="微软雅黑" panose="020B0503020204020204" pitchFamily="34" charset="-122"/>
              <a:ea typeface="微软雅黑" panose="020B0503020204020204" pitchFamily="34" charset="-122"/>
            </a:rPr>
            <a:t>设立会计科目（研发支出科目及该项目子科目）</a:t>
          </a:r>
          <a:endParaRPr lang="zh-CN" altLang="en-US" b="1">
            <a:latin typeface="微软雅黑" panose="020B0503020204020204" pitchFamily="34" charset="-122"/>
            <a:ea typeface="微软雅黑" panose="020B0503020204020204" pitchFamily="34" charset="-122"/>
          </a:endParaRPr>
        </a:p>
      </dsp:txBody>
      <dsp:txXfrm>
        <a:off x="4972929" y="0"/>
        <a:ext cx="1776046" cy="883073"/>
      </dsp:txXfrm>
    </dsp:sp>
    <dsp:sp modelId="{B5022172-7E3A-4D51-B63D-FD9882C303D6}">
      <dsp:nvSpPr>
        <dsp:cNvPr id="8" name="右箭头 7"/>
        <dsp:cNvSpPr/>
      </dsp:nvSpPr>
      <dsp:spPr bwMode="white">
        <a:xfrm>
          <a:off x="6915924" y="221307"/>
          <a:ext cx="376522" cy="440459"/>
        </a:xfrm>
        <a:prstGeom prst="rightArrow">
          <a:avLst>
            <a:gd name="adj1" fmla="val 60000"/>
            <a:gd name="adj2" fmla="val 50000"/>
          </a:avLst>
        </a:prstGeom>
      </dsp:spPr>
      <dsp:style>
        <a:lnRef idx="0">
          <a:schemeClr val="accent1">
            <a:tint val="60000"/>
          </a:schemeClr>
        </a:lnRef>
        <a:fillRef idx="2">
          <a:schemeClr val="accent1">
            <a:tint val="60000"/>
          </a:schemeClr>
        </a:fillRef>
        <a:effectRef idx="1">
          <a:scrgbClr r="0" g="0" b="0"/>
        </a:effectRef>
        <a:fontRef idx="minor">
          <a:schemeClr val="dk1"/>
        </a:fontRef>
      </dsp:style>
      <dsp:txBody>
        <a:bodyPr lIns="0" tIns="0" rIns="0" bIns="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p>
      </dsp:txBody>
      <dsp:txXfrm>
        <a:off x="6915924" y="221307"/>
        <a:ext cx="376522" cy="440459"/>
      </dsp:txXfrm>
    </dsp:sp>
    <dsp:sp modelId="{DC6ADD7F-384B-45F6-82E8-F1915D7DB8CE}">
      <dsp:nvSpPr>
        <dsp:cNvPr id="9" name="圆角矩形 8"/>
        <dsp:cNvSpPr/>
      </dsp:nvSpPr>
      <dsp:spPr bwMode="white">
        <a:xfrm>
          <a:off x="7459394" y="0"/>
          <a:ext cx="1776046" cy="883073"/>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57150" tIns="57150" rIns="57150" bIns="57150"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zh-CN" b="1">
              <a:latin typeface="微软雅黑" panose="020B0503020204020204" pitchFamily="34" charset="-122"/>
              <a:ea typeface="微软雅黑" panose="020B0503020204020204" pitchFamily="34" charset="-122"/>
            </a:rPr>
            <a:t>设立该项目研发支出辅助账</a:t>
          </a:r>
          <a:endParaRPr lang="zh-CN" b="1">
            <a:latin typeface="微软雅黑" panose="020B0503020204020204" pitchFamily="34" charset="-122"/>
            <a:ea typeface="微软雅黑" panose="020B0503020204020204" pitchFamily="34" charset="-122"/>
          </a:endParaRPr>
        </a:p>
      </dsp:txBody>
      <dsp:txXfrm>
        <a:off x="7459394" y="0"/>
        <a:ext cx="1776046" cy="883073"/>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819813" cy="419100"/>
        <a:chOff x="0" y="0"/>
        <a:chExt cx="7819813" cy="419100"/>
      </a:xfrm>
    </dsp:grpSpPr>
    <dsp:sp modelId="{111DEAC9-5D4C-4A6A-A44E-082A26F60596}">
      <dsp:nvSpPr>
        <dsp:cNvPr id="3" name="圆角矩形 2"/>
        <dsp:cNvSpPr/>
      </dsp:nvSpPr>
      <dsp:spPr bwMode="white">
        <a:xfrm>
          <a:off x="0" y="0"/>
          <a:ext cx="3258255" cy="419100"/>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60960" tIns="60960" rIns="60960" bIns="6096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r>
            <a:rPr lang="zh-CN" altLang="en-US" b="1">
              <a:latin typeface="微软雅黑" panose="020B0503020204020204" pitchFamily="34" charset="-122"/>
              <a:ea typeface="微软雅黑" panose="020B0503020204020204" pitchFamily="34" charset="-122"/>
            </a:rPr>
            <a:t>对研发支出进行会计核算</a:t>
          </a:r>
          <a:endParaRPr lang="zh-CN" altLang="en-US" b="1">
            <a:latin typeface="微软雅黑" panose="020B0503020204020204" pitchFamily="34" charset="-122"/>
            <a:ea typeface="微软雅黑" panose="020B0503020204020204" pitchFamily="34" charset="-122"/>
          </a:endParaRPr>
        </a:p>
      </dsp:txBody>
      <dsp:txXfrm>
        <a:off x="0" y="0"/>
        <a:ext cx="3258255" cy="419100"/>
      </dsp:txXfrm>
    </dsp:sp>
    <dsp:sp modelId="{8A5CF0CE-3323-464D-9C63-05C1BDB053F5}">
      <dsp:nvSpPr>
        <dsp:cNvPr id="4" name="右箭头 3"/>
        <dsp:cNvSpPr/>
      </dsp:nvSpPr>
      <dsp:spPr bwMode="white">
        <a:xfrm>
          <a:off x="3564531" y="0"/>
          <a:ext cx="690750" cy="419100"/>
        </a:xfrm>
        <a:prstGeom prst="rightArrow">
          <a:avLst>
            <a:gd name="adj1" fmla="val 60000"/>
            <a:gd name="adj2" fmla="val 50000"/>
          </a:avLst>
        </a:prstGeom>
      </dsp:spPr>
      <dsp:style>
        <a:lnRef idx="0">
          <a:schemeClr val="accent1">
            <a:tint val="60000"/>
          </a:schemeClr>
        </a:lnRef>
        <a:fillRef idx="2">
          <a:schemeClr val="accent1">
            <a:tint val="60000"/>
          </a:schemeClr>
        </a:fillRef>
        <a:effectRef idx="1">
          <a:scrgbClr r="0" g="0" b="0"/>
        </a:effectRef>
        <a:fontRef idx="minor">
          <a:schemeClr val="dk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564531" y="0"/>
        <a:ext cx="690750" cy="419100"/>
      </dsp:txXfrm>
    </dsp:sp>
    <dsp:sp modelId="{552FB8E7-A5FB-4CC3-94C3-CE0BDF19F9F1}">
      <dsp:nvSpPr>
        <dsp:cNvPr id="5" name="圆角矩形 4"/>
        <dsp:cNvSpPr/>
      </dsp:nvSpPr>
      <dsp:spPr bwMode="white">
        <a:xfrm>
          <a:off x="4561558" y="0"/>
          <a:ext cx="3258255" cy="419100"/>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60960" tIns="60960" rIns="60960" bIns="6096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r>
            <a:rPr lang="zh-CN" altLang="en-US" b="1">
              <a:latin typeface="微软雅黑" panose="020B0503020204020204" pitchFamily="34" charset="-122"/>
              <a:ea typeface="微软雅黑" panose="020B0503020204020204" pitchFamily="34" charset="-122"/>
              <a:cs typeface="微软雅黑" panose="020B0503020204020204" pitchFamily="34" charset="-122"/>
            </a:rPr>
            <a:t>按有关凭证填制</a:t>
          </a:r>
          <a:r>
            <a:rPr lang="en-US" altLang="zh-CN" b="1">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研发支出辅助账</a:t>
          </a:r>
          <a:r>
            <a:rPr lang="en-US" altLang="zh-CN" b="1">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b="1">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dsp:txBody>
      <dsp:txXfrm>
        <a:off x="4561558" y="0"/>
        <a:ext cx="3258255" cy="41910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819813" cy="482600"/>
        <a:chOff x="0" y="0"/>
        <a:chExt cx="7819813" cy="482600"/>
      </a:xfrm>
    </dsp:grpSpPr>
    <dsp:sp modelId="{111DEAC9-5D4C-4A6A-A44E-082A26F60596}">
      <dsp:nvSpPr>
        <dsp:cNvPr id="3" name="圆角矩形 2"/>
        <dsp:cNvSpPr/>
      </dsp:nvSpPr>
      <dsp:spPr bwMode="white">
        <a:xfrm>
          <a:off x="0" y="0"/>
          <a:ext cx="7819813" cy="482600"/>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b="1">
              <a:latin typeface="微软雅黑" panose="020B0503020204020204" pitchFamily="34" charset="-122"/>
              <a:ea typeface="微软雅黑" panose="020B0503020204020204" pitchFamily="34" charset="-122"/>
            </a:rPr>
            <a:t>根据选择的辅助账样式填报</a:t>
          </a:r>
          <a:r>
            <a:rPr lang="zh-CN" altLang="en-US" b="1">
              <a:solidFill>
                <a:srgbClr val="FFFF00"/>
              </a:solidFill>
              <a:latin typeface="微软雅黑" panose="020B0503020204020204" pitchFamily="34" charset="-122"/>
              <a:ea typeface="微软雅黑" panose="020B0503020204020204" pitchFamily="34" charset="-122"/>
            </a:rPr>
            <a:t>《研发支出辅助账汇总表》</a:t>
          </a:r>
          <a:endParaRPr lang="zh-CN" altLang="en-US" b="1">
            <a:solidFill>
              <a:srgbClr val="FFFF00"/>
            </a:solidFill>
            <a:latin typeface="微软雅黑" panose="020B0503020204020204" pitchFamily="34" charset="-122"/>
            <a:ea typeface="微软雅黑" panose="020B0503020204020204" pitchFamily="34" charset="-122"/>
          </a:endParaRPr>
        </a:p>
      </dsp:txBody>
      <dsp:txXfrm>
        <a:off x="0" y="0"/>
        <a:ext cx="7819813" cy="482600"/>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819813" cy="556260"/>
        <a:chOff x="0" y="0"/>
        <a:chExt cx="7819813" cy="556260"/>
      </a:xfrm>
    </dsp:grpSpPr>
    <dsp:sp modelId="{111DEAC9-5D4C-4A6A-A44E-082A26F60596}">
      <dsp:nvSpPr>
        <dsp:cNvPr id="3" name="圆角矩形 2"/>
        <dsp:cNvSpPr/>
      </dsp:nvSpPr>
      <dsp:spPr bwMode="white">
        <a:xfrm>
          <a:off x="0" y="0"/>
          <a:ext cx="3258255" cy="556260"/>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400" b="1">
              <a:latin typeface="微软雅黑" panose="020B0503020204020204" pitchFamily="34" charset="-122"/>
              <a:ea typeface="微软雅黑" panose="020B0503020204020204" pitchFamily="34" charset="-122"/>
            </a:rPr>
            <a:t>收集</a:t>
          </a:r>
          <a:r>
            <a:rPr lang="zh-CN" altLang="en-US" sz="1400" b="1">
              <a:latin typeface="微软雅黑" panose="020B0503020204020204" pitchFamily="34" charset="-122"/>
              <a:ea typeface="微软雅黑" panose="020B0503020204020204" pitchFamily="34" charset="-122"/>
            </a:rPr>
            <a:t>准备留存备查资料</a:t>
          </a:r>
          <a:endParaRPr lang="zh-CN" altLang="en-US" sz="1400" b="1">
            <a:latin typeface="微软雅黑" panose="020B0503020204020204" pitchFamily="34" charset="-122"/>
            <a:ea typeface="微软雅黑" panose="020B0503020204020204" pitchFamily="34" charset="-122"/>
          </a:endParaRPr>
        </a:p>
      </dsp:txBody>
      <dsp:txXfrm>
        <a:off x="0" y="0"/>
        <a:ext cx="3258255" cy="556260"/>
      </dsp:txXfrm>
    </dsp:sp>
    <dsp:sp modelId="{8A5CF0CE-3323-464D-9C63-05C1BDB053F5}">
      <dsp:nvSpPr>
        <dsp:cNvPr id="4" name="右箭头 3"/>
        <dsp:cNvSpPr/>
      </dsp:nvSpPr>
      <dsp:spPr bwMode="white">
        <a:xfrm>
          <a:off x="3564531" y="0"/>
          <a:ext cx="690750" cy="556260"/>
        </a:xfrm>
        <a:prstGeom prst="rightArrow">
          <a:avLst>
            <a:gd name="adj1" fmla="val 60000"/>
            <a:gd name="adj2" fmla="val 50000"/>
          </a:avLst>
        </a:prstGeom>
      </dsp:spPr>
      <dsp:style>
        <a:lnRef idx="0">
          <a:schemeClr val="accent1">
            <a:tint val="60000"/>
          </a:schemeClr>
        </a:lnRef>
        <a:fillRef idx="2">
          <a:schemeClr val="accent1">
            <a:tint val="60000"/>
          </a:schemeClr>
        </a:fillRef>
        <a:effectRef idx="1">
          <a:scrgbClr r="0" g="0" b="0"/>
        </a:effectRef>
        <a:fontRef idx="minor">
          <a:schemeClr val="dk1"/>
        </a:fontRef>
      </dsp:style>
      <dsp:txBody>
        <a:bodyPr lIns="0" tIns="0" rIns="0" bIns="0" anchor="ctr"/>
        <a:lstStyle>
          <a:lvl1pPr algn="ctr">
            <a:defRPr sz="20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endParaRPr lang="zh-CN" altLang="en-US"/>
        </a:p>
      </dsp:txBody>
      <dsp:txXfrm>
        <a:off x="3564531" y="0"/>
        <a:ext cx="690750" cy="556260"/>
      </dsp:txXfrm>
    </dsp:sp>
    <dsp:sp modelId="{552FB8E7-A5FB-4CC3-94C3-CE0BDF19F9F1}">
      <dsp:nvSpPr>
        <dsp:cNvPr id="5" name="圆角矩形 4"/>
        <dsp:cNvSpPr/>
      </dsp:nvSpPr>
      <dsp:spPr bwMode="white">
        <a:xfrm>
          <a:off x="4561558" y="0"/>
          <a:ext cx="3258255" cy="556260"/>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400" b="1">
              <a:latin typeface="微软雅黑" panose="020B0503020204020204" pitchFamily="34" charset="-122"/>
              <a:ea typeface="微软雅黑" panose="020B0503020204020204" pitchFamily="34" charset="-122"/>
            </a:rPr>
            <a:t>进行</a:t>
          </a:r>
          <a:r>
            <a:rPr lang="zh-CN" altLang="en-US" sz="1400" b="1">
              <a:solidFill>
                <a:srgbClr val="FFFF00"/>
              </a:solidFill>
              <a:latin typeface="微软雅黑" panose="020B0503020204020204" pitchFamily="34" charset="-122"/>
              <a:ea typeface="微软雅黑" panose="020B0503020204020204" pitchFamily="34" charset="-122"/>
            </a:rPr>
            <a:t>预缴</a:t>
          </a:r>
          <a:r>
            <a:rPr lang="zh-CN" altLang="en-US" sz="1400" b="1">
              <a:latin typeface="微软雅黑" panose="020B0503020204020204" pitchFamily="34" charset="-122"/>
              <a:ea typeface="微软雅黑" panose="020B0503020204020204" pitchFamily="34" charset="-122"/>
            </a:rPr>
            <a:t>或年度申报</a:t>
          </a:r>
          <a:endParaRPr lang="zh-CN" altLang="en-US" sz="1400" b="1">
            <a:latin typeface="微软雅黑" panose="020B0503020204020204" pitchFamily="34" charset="-122"/>
            <a:ea typeface="微软雅黑" panose="020B0503020204020204" pitchFamily="34" charset="-122"/>
          </a:endParaRPr>
        </a:p>
        <a:p>
          <a:pPr lvl="0">
            <a:lnSpc>
              <a:spcPct val="100000"/>
            </a:lnSpc>
            <a:spcBef>
              <a:spcPct val="0"/>
            </a:spcBef>
            <a:spcAft>
              <a:spcPct val="35000"/>
            </a:spcAft>
          </a:pPr>
          <a:r>
            <a:rPr lang="zh-CN" altLang="en-US" sz="1400" b="1">
              <a:latin typeface="微软雅黑" panose="020B0503020204020204" pitchFamily="34" charset="-122"/>
              <a:ea typeface="微软雅黑" panose="020B0503020204020204" pitchFamily="34" charset="-122"/>
            </a:rPr>
            <a:t>申报享受优惠政策</a:t>
          </a:r>
          <a:endParaRPr lang="zh-CN" altLang="en-US" sz="1400" b="1">
            <a:latin typeface="微软雅黑" panose="020B0503020204020204" pitchFamily="34" charset="-122"/>
            <a:ea typeface="微软雅黑" panose="020B0503020204020204" pitchFamily="34" charset="-122"/>
          </a:endParaRPr>
        </a:p>
      </dsp:txBody>
      <dsp:txXfrm>
        <a:off x="4561558" y="0"/>
        <a:ext cx="3258255" cy="556260"/>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329507" cy="515620"/>
        <a:chOff x="0" y="0"/>
        <a:chExt cx="8329507" cy="515620"/>
      </a:xfrm>
    </dsp:grpSpPr>
    <dsp:sp modelId="{111DEAC9-5D4C-4A6A-A44E-082A26F60596}">
      <dsp:nvSpPr>
        <dsp:cNvPr id="3" name="圆角矩形 2"/>
        <dsp:cNvSpPr/>
      </dsp:nvSpPr>
      <dsp:spPr bwMode="white">
        <a:xfrm>
          <a:off x="0" y="0"/>
          <a:ext cx="3470628" cy="515620"/>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53340" tIns="53340" rIns="53340" bIns="5334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sz="1400" b="1">
              <a:latin typeface="微软雅黑" panose="020B0503020204020204" pitchFamily="34" charset="-122"/>
              <a:ea typeface="微软雅黑" panose="020B0503020204020204" pitchFamily="34" charset="-122"/>
            </a:rPr>
            <a:t>留存有关材料配合税务机关后续管理</a:t>
          </a:r>
          <a:endParaRPr lang="zh-CN" altLang="en-US" sz="1400" b="1">
            <a:latin typeface="微软雅黑" panose="020B0503020204020204" pitchFamily="34" charset="-122"/>
            <a:ea typeface="微软雅黑" panose="020B0503020204020204" pitchFamily="34" charset="-122"/>
          </a:endParaRPr>
        </a:p>
      </dsp:txBody>
      <dsp:txXfrm>
        <a:off x="0" y="0"/>
        <a:ext cx="3470628" cy="515620"/>
      </dsp:txXfrm>
    </dsp:sp>
    <dsp:sp modelId="{8A5CF0CE-3323-464D-9C63-05C1BDB053F5}">
      <dsp:nvSpPr>
        <dsp:cNvPr id="4" name="右箭头 3"/>
        <dsp:cNvSpPr/>
      </dsp:nvSpPr>
      <dsp:spPr bwMode="white">
        <a:xfrm>
          <a:off x="3796867" y="0"/>
          <a:ext cx="735773" cy="515620"/>
        </a:xfrm>
        <a:prstGeom prst="rightArrow">
          <a:avLst>
            <a:gd name="adj1" fmla="val 60000"/>
            <a:gd name="adj2" fmla="val 50000"/>
          </a:avLst>
        </a:prstGeom>
      </dsp:spPr>
      <dsp:style>
        <a:lnRef idx="0">
          <a:schemeClr val="accent1">
            <a:tint val="60000"/>
          </a:schemeClr>
        </a:lnRef>
        <a:fillRef idx="2">
          <a:schemeClr val="accent1">
            <a:tint val="60000"/>
          </a:schemeClr>
        </a:fillRef>
        <a:effectRef idx="1">
          <a:scrgbClr r="0" g="0" b="0"/>
        </a:effectRef>
        <a:fontRef idx="minor">
          <a:schemeClr val="dk1"/>
        </a:fontRef>
      </dsp:style>
      <dsp:txBody>
        <a:bodyPr lIns="0" tIns="0" rIns="0" bIns="0" anchor="ctr"/>
        <a:lstStyle>
          <a:lvl1pPr algn="ctr">
            <a:defRPr sz="19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endParaRPr lang="zh-CN" altLang="en-US"/>
        </a:p>
      </dsp:txBody>
      <dsp:txXfrm>
        <a:off x="3796867" y="0"/>
        <a:ext cx="735773" cy="515620"/>
      </dsp:txXfrm>
    </dsp:sp>
    <dsp:sp modelId="{552FB8E7-A5FB-4CC3-94C3-CE0BDF19F9F1}">
      <dsp:nvSpPr>
        <dsp:cNvPr id="5" name="圆角矩形 4"/>
        <dsp:cNvSpPr/>
      </dsp:nvSpPr>
      <dsp:spPr bwMode="white">
        <a:xfrm>
          <a:off x="4858879" y="0"/>
          <a:ext cx="3470628" cy="515620"/>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76200" tIns="76200" rIns="76200" bIns="762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b="1">
              <a:latin typeface="微软雅黑" panose="020B0503020204020204" pitchFamily="34" charset="-122"/>
              <a:ea typeface="微软雅黑" panose="020B0503020204020204" pitchFamily="34" charset="-122"/>
            </a:rPr>
            <a:t>结束</a:t>
          </a:r>
          <a:endParaRPr lang="zh-CN" altLang="en-US" b="1">
            <a:latin typeface="微软雅黑" panose="020B0503020204020204" pitchFamily="34" charset="-122"/>
            <a:ea typeface="微软雅黑" panose="020B0503020204020204" pitchFamily="34" charset="-122"/>
          </a:endParaRPr>
        </a:p>
      </dsp:txBody>
      <dsp:txXfrm>
        <a:off x="4858879" y="0"/>
        <a:ext cx="3470628" cy="515620"/>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50527" cy="4318847"/>
        <a:chOff x="0" y="0"/>
        <a:chExt cx="1250527" cy="4318847"/>
      </a:xfrm>
    </dsp:grpSpPr>
    <dsp:sp modelId="{E17E57AF-0587-449A-A755-B1B96DEF2BD2}">
      <dsp:nvSpPr>
        <dsp:cNvPr id="3" name="圆角矩形 2"/>
        <dsp:cNvSpPr/>
      </dsp:nvSpPr>
      <dsp:spPr bwMode="white">
        <a:xfrm>
          <a:off x="69983" y="0"/>
          <a:ext cx="1110561" cy="6169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400" b="1">
              <a:latin typeface="微软雅黑" panose="020B0503020204020204" pitchFamily="34" charset="-122"/>
              <a:ea typeface="微软雅黑" panose="020B0503020204020204" pitchFamily="34" charset="-122"/>
            </a:rPr>
            <a:t>立项时</a:t>
          </a:r>
          <a:endParaRPr lang="zh-CN" altLang="en-US" sz="1400" b="1">
            <a:latin typeface="微软雅黑" panose="020B0503020204020204" pitchFamily="34" charset="-122"/>
            <a:ea typeface="微软雅黑" panose="020B0503020204020204" pitchFamily="34" charset="-122"/>
          </a:endParaRPr>
        </a:p>
      </dsp:txBody>
      <dsp:txXfrm>
        <a:off x="69983" y="0"/>
        <a:ext cx="1110561" cy="616978"/>
      </dsp:txXfrm>
    </dsp:sp>
    <dsp:sp modelId="{11477A19-6F59-488F-BD44-5E3FBE8E3386}">
      <dsp:nvSpPr>
        <dsp:cNvPr id="4" name="右箭头 3"/>
        <dsp:cNvSpPr/>
      </dsp:nvSpPr>
      <dsp:spPr bwMode="white">
        <a:xfrm rot="5399999">
          <a:off x="509580" y="632403"/>
          <a:ext cx="231367" cy="277640"/>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rot="-5400000" lIns="0" tIns="0" rIns="0" bIns="0" anchor="ctr"/>
        <a:lstStyle>
          <a:lvl1pPr algn="ctr">
            <a:defRPr sz="1000"/>
          </a:lvl1pPr>
          <a:lvl2pPr marL="57150" indent="-57150" algn="ctr">
            <a:defRPr sz="800"/>
          </a:lvl2pPr>
          <a:lvl3pPr marL="114300" indent="-57150" algn="ctr">
            <a:defRPr sz="800"/>
          </a:lvl3pPr>
          <a:lvl4pPr marL="171450" indent="-57150" algn="ctr">
            <a:defRPr sz="800"/>
          </a:lvl4pPr>
          <a:lvl5pPr marL="228600" indent="-57150" algn="ctr">
            <a:defRPr sz="800"/>
          </a:lvl5pPr>
          <a:lvl6pPr marL="285750" indent="-57150" algn="ctr">
            <a:defRPr sz="800"/>
          </a:lvl6pPr>
          <a:lvl7pPr marL="342900" indent="-57150" algn="ctr">
            <a:defRPr sz="800"/>
          </a:lvl7pPr>
          <a:lvl8pPr marL="400050" indent="-57150" algn="ctr">
            <a:defRPr sz="800"/>
          </a:lvl8pPr>
          <a:lvl9pPr marL="457200" indent="-57150" algn="ctr">
            <a:defRPr sz="800"/>
          </a:lvl9pPr>
        </a:lstStyle>
        <a:p>
          <a:pPr lvl="0">
            <a:lnSpc>
              <a:spcPct val="100000"/>
            </a:lnSpc>
            <a:spcBef>
              <a:spcPct val="0"/>
            </a:spcBef>
            <a:spcAft>
              <a:spcPct val="35000"/>
            </a:spcAft>
          </a:pPr>
          <a:endParaRPr lang="zh-CN" altLang="en-US"/>
        </a:p>
      </dsp:txBody>
      <dsp:txXfrm rot="5399999">
        <a:off x="509580" y="632403"/>
        <a:ext cx="231367" cy="277640"/>
      </dsp:txXfrm>
    </dsp:sp>
    <dsp:sp modelId="{353C71C7-5E8B-4565-86BF-B755B524B25E}">
      <dsp:nvSpPr>
        <dsp:cNvPr id="5" name="圆角矩形 4"/>
        <dsp:cNvSpPr/>
      </dsp:nvSpPr>
      <dsp:spPr bwMode="white">
        <a:xfrm>
          <a:off x="69983" y="925467"/>
          <a:ext cx="1110561" cy="6169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400" b="1">
              <a:latin typeface="微软雅黑" panose="020B0503020204020204" pitchFamily="34" charset="-122"/>
              <a:ea typeface="微软雅黑" panose="020B0503020204020204" pitchFamily="34" charset="-122"/>
            </a:rPr>
            <a:t>研发活动中</a:t>
          </a:r>
          <a:endParaRPr lang="zh-CN" altLang="en-US" sz="1400" b="1">
            <a:latin typeface="微软雅黑" panose="020B0503020204020204" pitchFamily="34" charset="-122"/>
            <a:ea typeface="微软雅黑" panose="020B0503020204020204" pitchFamily="34" charset="-122"/>
          </a:endParaRPr>
        </a:p>
      </dsp:txBody>
      <dsp:txXfrm>
        <a:off x="69983" y="925467"/>
        <a:ext cx="1110561" cy="616978"/>
      </dsp:txXfrm>
    </dsp:sp>
    <dsp:sp modelId="{06ECC167-6368-4F79-84C6-65D90B9BC4A6}">
      <dsp:nvSpPr>
        <dsp:cNvPr id="6" name="右箭头 5"/>
        <dsp:cNvSpPr/>
      </dsp:nvSpPr>
      <dsp:spPr bwMode="white">
        <a:xfrm rot="5399999">
          <a:off x="509580" y="1557870"/>
          <a:ext cx="231367" cy="277640"/>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rot="-5400000" lIns="0" tIns="0" rIns="0" bIns="0" anchor="ctr"/>
        <a:lstStyle>
          <a:lvl1pPr algn="ctr">
            <a:defRPr sz="1000"/>
          </a:lvl1pPr>
          <a:lvl2pPr marL="57150" indent="-57150" algn="ctr">
            <a:defRPr sz="800"/>
          </a:lvl2pPr>
          <a:lvl3pPr marL="114300" indent="-57150" algn="ctr">
            <a:defRPr sz="800"/>
          </a:lvl3pPr>
          <a:lvl4pPr marL="171450" indent="-57150" algn="ctr">
            <a:defRPr sz="800"/>
          </a:lvl4pPr>
          <a:lvl5pPr marL="228600" indent="-57150" algn="ctr">
            <a:defRPr sz="800"/>
          </a:lvl5pPr>
          <a:lvl6pPr marL="285750" indent="-57150" algn="ctr">
            <a:defRPr sz="800"/>
          </a:lvl6pPr>
          <a:lvl7pPr marL="342900" indent="-57150" algn="ctr">
            <a:defRPr sz="800"/>
          </a:lvl7pPr>
          <a:lvl8pPr marL="400050" indent="-57150" algn="ctr">
            <a:defRPr sz="800"/>
          </a:lvl8pPr>
          <a:lvl9pPr marL="457200" indent="-57150" algn="ctr">
            <a:defRPr sz="800"/>
          </a:lvl9pPr>
        </a:lstStyle>
        <a:p>
          <a:pPr lvl="0">
            <a:lnSpc>
              <a:spcPct val="100000"/>
            </a:lnSpc>
            <a:spcBef>
              <a:spcPct val="0"/>
            </a:spcBef>
            <a:spcAft>
              <a:spcPct val="35000"/>
            </a:spcAft>
          </a:pPr>
          <a:endParaRPr lang="zh-CN" altLang="en-US"/>
        </a:p>
      </dsp:txBody>
      <dsp:txXfrm rot="5399999">
        <a:off x="509580" y="1557870"/>
        <a:ext cx="231367" cy="277640"/>
      </dsp:txXfrm>
    </dsp:sp>
    <dsp:sp modelId="{CCBF83EA-A8E6-434C-9D6B-333775AD116A}">
      <dsp:nvSpPr>
        <dsp:cNvPr id="7" name="圆角矩形 6"/>
        <dsp:cNvSpPr/>
      </dsp:nvSpPr>
      <dsp:spPr bwMode="white">
        <a:xfrm>
          <a:off x="69983" y="1850934"/>
          <a:ext cx="1110561" cy="6169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sz="1400" b="1">
              <a:latin typeface="微软雅黑" panose="020B0503020204020204" pitchFamily="34" charset="-122"/>
              <a:ea typeface="微软雅黑" panose="020B0503020204020204" pitchFamily="34" charset="-122"/>
              <a:sym typeface="+mn-ea"/>
            </a:rPr>
            <a:t>季</a:t>
          </a:r>
          <a:r>
            <a:rPr lang="zh-CN" altLang="en-US" sz="1400" b="1">
              <a:latin typeface="微软雅黑" panose="020B0503020204020204" pitchFamily="34" charset="-122"/>
              <a:ea typeface="微软雅黑" panose="020B0503020204020204" pitchFamily="34" charset="-122"/>
              <a:sym typeface="+mn-ea"/>
            </a:rPr>
            <a:t>度和年度终了</a:t>
          </a:r>
          <a:endParaRPr lang="zh-CN" altLang="en-US" sz="1400" b="1">
            <a:latin typeface="微软雅黑" panose="020B0503020204020204" pitchFamily="34" charset="-122"/>
            <a:ea typeface="微软雅黑" panose="020B0503020204020204" pitchFamily="34" charset="-122"/>
            <a:sym typeface="+mn-ea"/>
          </a:endParaRPr>
        </a:p>
      </dsp:txBody>
      <dsp:txXfrm>
        <a:off x="69983" y="1850934"/>
        <a:ext cx="1110561" cy="616978"/>
      </dsp:txXfrm>
    </dsp:sp>
    <dsp:sp modelId="{53BB9971-0A28-4E79-A622-7899180DFFC2}">
      <dsp:nvSpPr>
        <dsp:cNvPr id="8" name="右箭头 7"/>
        <dsp:cNvSpPr/>
      </dsp:nvSpPr>
      <dsp:spPr bwMode="white">
        <a:xfrm rot="5399999">
          <a:off x="509580" y="2483337"/>
          <a:ext cx="231367" cy="277640"/>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rot="-5400000" lIns="0" tIns="0" rIns="0" bIns="0" anchor="ctr"/>
        <a:lstStyle>
          <a:lvl1pPr algn="ctr">
            <a:defRPr sz="1000"/>
          </a:lvl1pPr>
          <a:lvl2pPr marL="57150" indent="-57150" algn="ctr">
            <a:defRPr sz="800"/>
          </a:lvl2pPr>
          <a:lvl3pPr marL="114300" indent="-57150" algn="ctr">
            <a:defRPr sz="800"/>
          </a:lvl3pPr>
          <a:lvl4pPr marL="171450" indent="-57150" algn="ctr">
            <a:defRPr sz="800"/>
          </a:lvl4pPr>
          <a:lvl5pPr marL="228600" indent="-57150" algn="ctr">
            <a:defRPr sz="800"/>
          </a:lvl5pPr>
          <a:lvl6pPr marL="285750" indent="-57150" algn="ctr">
            <a:defRPr sz="800"/>
          </a:lvl6pPr>
          <a:lvl7pPr marL="342900" indent="-57150" algn="ctr">
            <a:defRPr sz="800"/>
          </a:lvl7pPr>
          <a:lvl8pPr marL="400050" indent="-57150" algn="ctr">
            <a:defRPr sz="800"/>
          </a:lvl8pPr>
          <a:lvl9pPr marL="457200" indent="-57150" algn="ctr">
            <a:defRPr sz="800"/>
          </a:lvl9pPr>
        </a:lstStyle>
        <a:p>
          <a:pPr lvl="0">
            <a:lnSpc>
              <a:spcPct val="100000"/>
            </a:lnSpc>
            <a:spcBef>
              <a:spcPct val="0"/>
            </a:spcBef>
            <a:spcAft>
              <a:spcPct val="35000"/>
            </a:spcAft>
          </a:pPr>
        </a:p>
      </dsp:txBody>
      <dsp:txXfrm rot="5399999">
        <a:off x="509580" y="2483337"/>
        <a:ext cx="231367" cy="277640"/>
      </dsp:txXfrm>
    </dsp:sp>
    <dsp:sp modelId="{93DEFB83-998E-4F52-9267-01422D869D93}">
      <dsp:nvSpPr>
        <dsp:cNvPr id="9" name="圆角矩形 8"/>
        <dsp:cNvSpPr/>
      </dsp:nvSpPr>
      <dsp:spPr bwMode="white">
        <a:xfrm>
          <a:off x="69983" y="2776402"/>
          <a:ext cx="1110561" cy="6169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400" b="1">
              <a:latin typeface="微软雅黑" panose="020B0503020204020204" pitchFamily="34" charset="-122"/>
              <a:ea typeface="微软雅黑" panose="020B0503020204020204" pitchFamily="34" charset="-122"/>
            </a:rPr>
            <a:t>享受优惠时</a:t>
          </a:r>
          <a:endParaRPr lang="zh-CN" altLang="en-US" sz="1400" b="1">
            <a:latin typeface="微软雅黑" panose="020B0503020204020204" pitchFamily="34" charset="-122"/>
            <a:ea typeface="微软雅黑" panose="020B0503020204020204" pitchFamily="34" charset="-122"/>
          </a:endParaRPr>
        </a:p>
      </dsp:txBody>
      <dsp:txXfrm>
        <a:off x="69983" y="2776402"/>
        <a:ext cx="1110561" cy="616978"/>
      </dsp:txXfrm>
    </dsp:sp>
    <dsp:sp modelId="{3FF9F384-A6A1-470B-9EB4-29713805135C}">
      <dsp:nvSpPr>
        <dsp:cNvPr id="10" name="右箭头 9"/>
        <dsp:cNvSpPr/>
      </dsp:nvSpPr>
      <dsp:spPr bwMode="white">
        <a:xfrm rot="5399999">
          <a:off x="509580" y="3408804"/>
          <a:ext cx="231367" cy="277640"/>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rot="-5400000" lIns="0" tIns="0" rIns="0" bIns="0" anchor="ctr"/>
        <a:lstStyle>
          <a:lvl1pPr algn="ctr">
            <a:defRPr sz="1000"/>
          </a:lvl1pPr>
          <a:lvl2pPr marL="57150" indent="-57150" algn="ctr">
            <a:defRPr sz="800"/>
          </a:lvl2pPr>
          <a:lvl3pPr marL="114300" indent="-57150" algn="ctr">
            <a:defRPr sz="800"/>
          </a:lvl3pPr>
          <a:lvl4pPr marL="171450" indent="-57150" algn="ctr">
            <a:defRPr sz="800"/>
          </a:lvl4pPr>
          <a:lvl5pPr marL="228600" indent="-57150" algn="ctr">
            <a:defRPr sz="800"/>
          </a:lvl5pPr>
          <a:lvl6pPr marL="285750" indent="-57150" algn="ctr">
            <a:defRPr sz="800"/>
          </a:lvl6pPr>
          <a:lvl7pPr marL="342900" indent="-57150" algn="ctr">
            <a:defRPr sz="800"/>
          </a:lvl7pPr>
          <a:lvl8pPr marL="400050" indent="-57150" algn="ctr">
            <a:defRPr sz="800"/>
          </a:lvl8pPr>
          <a:lvl9pPr marL="457200" indent="-57150" algn="ctr">
            <a:defRPr sz="800"/>
          </a:lvl9pPr>
        </a:lstStyle>
        <a:p>
          <a:pPr lvl="0">
            <a:lnSpc>
              <a:spcPct val="100000"/>
            </a:lnSpc>
            <a:spcBef>
              <a:spcPct val="0"/>
            </a:spcBef>
            <a:spcAft>
              <a:spcPct val="35000"/>
            </a:spcAft>
          </a:pPr>
        </a:p>
      </dsp:txBody>
      <dsp:txXfrm rot="5399999">
        <a:off x="509580" y="3408804"/>
        <a:ext cx="231367" cy="277640"/>
      </dsp:txXfrm>
    </dsp:sp>
    <dsp:sp modelId="{21FC800C-5F26-49D3-9856-EAB6FB261991}">
      <dsp:nvSpPr>
        <dsp:cNvPr id="11" name="圆角矩形 10"/>
        <dsp:cNvSpPr/>
      </dsp:nvSpPr>
      <dsp:spPr bwMode="white">
        <a:xfrm>
          <a:off x="69983" y="3701869"/>
          <a:ext cx="1110561" cy="6169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1400" b="1">
              <a:latin typeface="微软雅黑" panose="020B0503020204020204" pitchFamily="34" charset="-122"/>
              <a:ea typeface="微软雅黑" panose="020B0503020204020204" pitchFamily="34" charset="-122"/>
            </a:rPr>
            <a:t>享受优惠后</a:t>
          </a:r>
          <a:endParaRPr lang="zh-CN" sz="1400" b="1">
            <a:latin typeface="微软雅黑" panose="020B0503020204020204" pitchFamily="34" charset="-122"/>
            <a:ea typeface="微软雅黑" panose="020B0503020204020204" pitchFamily="34" charset="-122"/>
          </a:endParaRPr>
        </a:p>
      </dsp:txBody>
      <dsp:txXfrm>
        <a:off x="69983" y="3701869"/>
        <a:ext cx="1110561" cy="616978"/>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extLst>
            <a:ext uri="{91240B29-F687-4F45-9708-019B960494DF}">
              <a14:hiddenLine xmlns:a14="http://schemas.microsoft.com/office/drawing/2010/main" w="1">
                <a:solidFill>
                  <a:schemeClr val="tx1"/>
                </a:solidFill>
                <a:miter lim="800000"/>
                <a:headEnd/>
                <a:tailEnd/>
              </a14:hiddenLine>
            </a:ext>
          </a:extLst>
        </p:spPr>
      </p:sp>
      <p:sp>
        <p:nvSpPr>
          <p:cNvPr id="26627" name="Rectangle 3"/>
          <p:cNvSpPr>
            <a:spLocks noGrp="1" noRot="1" noChangeArrowheads="1"/>
          </p:cNvSpPr>
          <p:nvPr>
            <p:ph type="body" idx="1"/>
          </p:nvPr>
        </p:nvSpPr>
        <p:spPr>
          <a:noFill/>
          <a:extLst>
            <a:ext uri="{91240B29-F687-4F45-9708-019B960494DF}">
              <a14:hiddenLine xmlns:a14="http://schemas.microsoft.com/office/drawing/2010/main" w="1">
                <a:solidFill>
                  <a:schemeClr val="tx1"/>
                </a:solidFill>
                <a:miter lim="800000"/>
                <a:headEnd/>
                <a:tailEnd/>
              </a14:hiddenLine>
            </a:ext>
          </a:extLst>
        </p:spPr>
        <p:txBody>
          <a:bodyPr/>
          <a:lstStyle/>
          <a:p>
            <a:pPr eaLnBrk="1" hangingPunct="1"/>
            <a:endParaRPr lang="en-US" altLang="zh-CN" sz="1400" dirty="0">
              <a:ea typeface="华文新魏" panose="02010800040101010101" pitchFamily="2" charset="-122"/>
            </a:endParaRPr>
          </a:p>
        </p:txBody>
      </p:sp>
      <p:sp>
        <p:nvSpPr>
          <p:cNvPr id="2" name="灯片编号占位符 1"/>
          <p:cNvSpPr>
            <a:spLocks noGrp="1"/>
          </p:cNvSpPr>
          <p:nvPr>
            <p:ph type="sldNum" sz="quarter" idx="5"/>
          </p:nvPr>
        </p:nvSpPr>
        <p:spPr/>
        <p:txBody>
          <a:bodyPr/>
          <a:p>
            <a:pPr>
              <a:defRPr/>
            </a:pPr>
            <a:fld id="{BB289731-BF32-4835-8E16-DE420D5032B5}" type="slidenum">
              <a:rPr lang="zh-CN" altLang="en-US"/>
            </a:fld>
            <a:endParaRPr lang="en-US"/>
          </a:p>
        </p:txBody>
      </p:sp>
    </p:spTree>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en-US" altLang="zh-CN"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en-US" altLang="zh-CN"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p>
            <a:pPr>
              <a:defRPr/>
            </a:pPr>
            <a:fld id="{BB289731-BF32-4835-8E16-DE420D5032B5}" type="slidenum">
              <a:rPr lang="zh-CN" alt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p>
            <a:pPr>
              <a:defRPr/>
            </a:pPr>
            <a:fld id="{BB289731-BF32-4835-8E16-DE420D5032B5}" type="slidenum">
              <a:rPr lang="zh-CN" alt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r>
              <a:rPr lang="zh-CN" altLang="en-US" dirty="0"/>
              <a:t>跨年进展阶段容易漏填</a:t>
            </a:r>
            <a:endParaRPr lang="zh-CN" altLang="en-US" dirty="0"/>
          </a:p>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r>
              <a:rPr lang="zh-CN" altLang="en-US" dirty="0"/>
              <a:t>审核照片</a:t>
            </a:r>
            <a:r>
              <a:rPr lang="en-US" altLang="zh-CN" dirty="0"/>
              <a:t> </a:t>
            </a:r>
            <a:r>
              <a:rPr lang="zh-CN" altLang="en-US" dirty="0"/>
              <a:t>大于人员</a:t>
            </a:r>
            <a:r>
              <a:rPr lang="en-US" altLang="zh-CN" dirty="0"/>
              <a:t>*12 </a:t>
            </a:r>
            <a:r>
              <a:rPr lang="zh-CN" altLang="en-US" dirty="0"/>
              <a:t>只能是整数</a:t>
            </a:r>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marR="0" indent="0" algn="just" defTabSz="685800" rtl="0" eaLnBrk="0" hangingPunct="0">
              <a:lnSpc>
                <a:spcPct val="100000"/>
              </a:lnSpc>
              <a:spcBef>
                <a:spcPct val="0"/>
              </a:spcBef>
              <a:spcAft>
                <a:spcPct val="0"/>
              </a:spcAft>
              <a:buClr>
                <a:srgbClr val="005BAC"/>
              </a:buClr>
              <a:buSzPct val="100000"/>
              <a:buFont typeface="Arial" panose="020B0604020202020204" pitchFamily="34" charset="0"/>
              <a:buNone/>
            </a:pPr>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p>
            <a:pPr>
              <a:defRPr/>
            </a:pPr>
            <a:fld id="{BB289731-BF32-4835-8E16-DE420D5032B5}" type="slidenum">
              <a:rPr lang="zh-CN" alt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en-US" altLang="zh-CN"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p>
            <a:pPr>
              <a:defRPr/>
            </a:pPr>
            <a:fld id="{BB289731-BF32-4835-8E16-DE420D5032B5}" type="slidenum">
              <a:rPr lang="zh-CN" alt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90488" y="744538"/>
            <a:ext cx="6616700" cy="3722687"/>
          </a:xfrm>
          <a:extLst>
            <a:ext uri="{91240B29-F687-4F45-9708-019B960494DF}">
              <a14:hiddenLine xmlns:a14="http://schemas.microsoft.com/office/drawing/2010/main" w="1">
                <a:solidFill>
                  <a:schemeClr val="tx1"/>
                </a:solidFill>
                <a:miter lim="800000"/>
                <a:headEnd/>
                <a:tailEnd/>
              </a14:hiddenLine>
            </a:ext>
          </a:extLst>
        </p:spPr>
      </p:sp>
      <p:sp>
        <p:nvSpPr>
          <p:cNvPr id="31747" name="Rectangle 3"/>
          <p:cNvSpPr>
            <a:spLocks noGrp="1" noRot="1" noChangeArrowheads="1"/>
          </p:cNvSpPr>
          <p:nvPr>
            <p:ph type="body" idx="1"/>
          </p:nvPr>
        </p:nvSpPr>
        <p:spPr>
          <a:noFill/>
          <a:extLst>
            <a:ext uri="{91240B29-F687-4F45-9708-019B960494DF}">
              <a14:hiddenLine xmlns:a14="http://schemas.microsoft.com/office/drawing/2010/main" w="1">
                <a:solidFill>
                  <a:schemeClr val="tx1"/>
                </a:solidFill>
                <a:miter lim="800000"/>
                <a:headEnd/>
                <a:tailEnd/>
              </a14:hiddenLine>
            </a:ext>
          </a:extLst>
        </p:spPr>
        <p:txBody>
          <a:bodyPr/>
          <a:lstStyle/>
          <a:p>
            <a:pPr eaLnBrk="1" hangingPunct="1"/>
            <a:endParaRPr lang="zh-CN" altLang="en-US" sz="1400" dirty="0">
              <a:ea typeface="华文新魏" panose="0201080004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p>
            <a:pPr>
              <a:defRPr/>
            </a:pPr>
            <a:fld id="{BB289731-BF32-4835-8E16-DE420D5032B5}" type="slidenum">
              <a:rPr lang="zh-CN" alt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marL="457200" indent="-457200">
              <a:lnSpc>
                <a:spcPct val="110000"/>
              </a:lnSpc>
              <a:buFont typeface="+mj-ea"/>
              <a:buAutoNum type="circleNumDbPlain"/>
            </a:pPr>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en-US" altLang="zh-CN"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r>
              <a:rPr lang="en-US" altLang="zh-CN" dirty="0"/>
              <a:t>xx</a:t>
            </a:r>
            <a:r>
              <a:rPr lang="zh-CN" altLang="en-US" dirty="0"/>
              <a:t>都在活动表里面</a:t>
            </a:r>
            <a:r>
              <a:rPr lang="en-US" altLang="zh-CN" dirty="0"/>
              <a:t> 8</a:t>
            </a:r>
            <a:r>
              <a:rPr lang="zh-CN" altLang="en-US" dirty="0"/>
              <a:t>部分</a:t>
            </a:r>
            <a:r>
              <a:rPr lang="en-US" altLang="zh-CN" dirty="0"/>
              <a:t> </a:t>
            </a:r>
            <a:r>
              <a:rPr lang="zh-CN" altLang="en-US" dirty="0"/>
              <a:t>多少个指标</a:t>
            </a:r>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幻灯片图像占位符 1"/>
          <p:cNvSpPr>
            <a:spLocks noGrp="1" noRot="1" noChangeAspect="1"/>
          </p:cNvSpPr>
          <p:nvPr>
            <p:ph type="sldImg"/>
          </p:nvPr>
        </p:nvSpPr>
        <p:spPr>
          <a:xfrm>
            <a:off x="2459038" y="550863"/>
            <a:ext cx="4924425" cy="2770187"/>
          </a:xfrm>
        </p:spPr>
      </p:sp>
      <p:sp>
        <p:nvSpPr>
          <p:cNvPr id="20482"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marL="457200" lvl="2" indent="0" latinLnBrk="0">
              <a:lnSpc>
                <a:spcPts val="3000"/>
              </a:lnSpc>
              <a:spcBef>
                <a:spcPts val="0"/>
              </a:spcBef>
              <a:spcAft>
                <a:spcPts val="0"/>
              </a:spcAft>
              <a:buFont typeface="Wingdings" panose="05000000000000000000" charset="0"/>
              <a:buNone/>
            </a:pP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p:cNvSpPr>
          <p:nvPr>
            <p:ph type="sldImg"/>
          </p:nvPr>
        </p:nvSpPr>
        <p:spPr>
          <a:xfrm>
            <a:off x="2459038" y="550863"/>
            <a:ext cx="4924425" cy="2770187"/>
          </a:xfrm>
        </p:spPr>
      </p:sp>
      <p:sp>
        <p:nvSpPr>
          <p:cNvPr id="24578" name="备注占位符 2"/>
          <p:cNvSpPr>
            <a:spLocks noGrp="1"/>
          </p:cNvSpPr>
          <p:nvPr>
            <p:ph type="body"/>
          </p:nvPr>
        </p:nvSpPr>
        <p:spPr/>
        <p:txBody>
          <a:bodyPr lIns="91440" tIns="45720" rIns="91440" bIns="45720" anchor="t"/>
          <a:p>
            <a:pPr lvl="0"/>
            <a:endParaRPr lang="zh-CN" altLang="en-US" dirty="0"/>
          </a:p>
        </p:txBody>
      </p:sp>
      <p:sp>
        <p:nvSpPr>
          <p:cNvPr id="4" name="页脚占位符 3"/>
          <p:cNvSpPr>
            <a:spLocks noGrp="1"/>
          </p:cNvSpPr>
          <p:nvPr>
            <p:ph type="ftr" sz="quarter" idx="10"/>
          </p:nvPr>
        </p:nvSpPr>
        <p:spPr/>
        <p:txBody>
          <a:bodyPr lIns="91440" tIns="45720" rIns="91440" bIns="45720" rtlCol="0"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000000"/>
              </a:solidFill>
              <a:effectLst/>
              <a:uLnTx/>
              <a:uFillTx/>
              <a:latin typeface="+mn-lt"/>
              <a:ea typeface="楷体_GB2312" panose="02010609030101010101" pitchFamily="49" charset="-122"/>
              <a:cs typeface="+mn-cs"/>
            </a:endParaRPr>
          </a:p>
        </p:txBody>
      </p:sp>
      <p:sp>
        <p:nvSpPr>
          <p:cNvPr id="5" name="灯片编号占位符 4"/>
          <p:cNvSpPr>
            <a:spLocks noGrp="1"/>
          </p:cNvSpPr>
          <p:nvPr>
            <p:ph type="sldNum" sz="quarter" idx="11"/>
          </p:nvPr>
        </p:nvSpPr>
        <p:spPr/>
        <p:txBody>
          <a:bodyPr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defRPr/>
            </a:pPr>
            <a:fld id="{7384648A-7540-4383-B01C-221018C0522B}" type="slidenum">
              <a:rPr kumimoji="0" lang="en-US" altLang="zh-CN" sz="1200" b="0" i="0" u="none" strike="noStrike" kern="1200" cap="none" spc="0" normalizeH="0" baseline="0" noProof="0" smtClean="0">
                <a:ln>
                  <a:noFill/>
                </a:ln>
                <a:solidFill>
                  <a:srgbClr val="000000"/>
                </a:solidFill>
                <a:effectLst/>
                <a:uLnTx/>
                <a:uFillTx/>
                <a:latin typeface="+mn-lt"/>
                <a:ea typeface="楷体_GB2312" panose="02010609030101010101" pitchFamily="49" charset="-122"/>
                <a:cs typeface="+mn-cs"/>
              </a:rPr>
            </a:fld>
            <a:endParaRPr kumimoji="0" lang="en-US" altLang="zh-CN" sz="1200" b="0" i="0" u="none" strike="noStrike" kern="1200" cap="none" spc="0" normalizeH="0" baseline="0" noProof="0" dirty="0">
              <a:ln>
                <a:noFill/>
              </a:ln>
              <a:solidFill>
                <a:srgbClr val="000000"/>
              </a:solidFill>
              <a:effectLst/>
              <a:uLnTx/>
              <a:uFillTx/>
              <a:latin typeface="+mn-lt"/>
              <a:ea typeface="楷体_GB2312" panose="02010609030101010101" pitchFamily="49"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image" Target="../media/image6.png"/><Relationship Id="rId4" Type="http://schemas.openxmlformats.org/officeDocument/2006/relationships/image" Target="../media/image5.emf"/><Relationship Id="rId3" Type="http://schemas.openxmlformats.org/officeDocument/2006/relationships/oleObject" Target="../embeddings/oleObject1.bin"/><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6" name="图片 5" descr="图层 1"/>
          <p:cNvPicPr>
            <a:picLocks noChangeAspect="1"/>
          </p:cNvPicPr>
          <p:nvPr userDrawn="1"/>
        </p:nvPicPr>
        <p:blipFill>
          <a:blip r:embed="rId2"/>
          <a:srcRect t="22631"/>
          <a:stretch>
            <a:fillRect/>
          </a:stretch>
        </p:blipFill>
        <p:spPr>
          <a:xfrm>
            <a:off x="0" y="3486785"/>
            <a:ext cx="12192635" cy="3371215"/>
          </a:xfrm>
          <a:prstGeom prst="rect">
            <a:avLst/>
          </a:prstGeom>
        </p:spPr>
      </p:pic>
      <p:pic>
        <p:nvPicPr>
          <p:cNvPr id="12290" name="图片 1"/>
          <p:cNvPicPr>
            <a:picLocks noChangeAspect="1"/>
          </p:cNvPicPr>
          <p:nvPr userDrawn="1"/>
        </p:nvPicPr>
        <p:blipFill>
          <a:blip r:embed="rId3"/>
          <a:stretch>
            <a:fillRect/>
          </a:stretch>
        </p:blipFill>
        <p:spPr>
          <a:xfrm>
            <a:off x="291704" y="183674"/>
            <a:ext cx="660797" cy="646510"/>
          </a:xfrm>
          <a:prstGeom prst="rect">
            <a:avLst/>
          </a:prstGeom>
          <a:noFill/>
          <a:ln w="9525">
            <a:noFill/>
          </a:ln>
        </p:spPr>
      </p:pic>
      <p:sp>
        <p:nvSpPr>
          <p:cNvPr id="4" name="灯片编号占位符 3"/>
          <p:cNvSpPr>
            <a:spLocks noGrp="1"/>
          </p:cNvSpPr>
          <p:nvPr>
            <p:ph type="sldNum" sz="quarter" idx="12"/>
          </p:nvPr>
        </p:nvSpPr>
        <p:spPr>
          <a:xfrm>
            <a:off x="8610600" y="6356350"/>
            <a:ext cx="2743200" cy="365125"/>
          </a:xfrm>
        </p:spPr>
        <p:txBody>
          <a:bodyPr/>
          <a:lstStyle>
            <a:lvl1pPr algn="r">
              <a:defRPr/>
            </a:lvl1p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6" name="图片 5" descr="图层 1"/>
          <p:cNvPicPr>
            <a:picLocks noChangeAspect="1"/>
          </p:cNvPicPr>
          <p:nvPr userDrawn="1"/>
        </p:nvPicPr>
        <p:blipFill>
          <a:blip r:embed="rId2"/>
          <a:srcRect t="22631" r="62901"/>
          <a:stretch>
            <a:fillRect/>
          </a:stretch>
        </p:blipFill>
        <p:spPr>
          <a:xfrm rot="16200000" flipH="1">
            <a:off x="6211570" y="877570"/>
            <a:ext cx="6853555" cy="5107305"/>
          </a:xfrm>
          <a:prstGeom prst="rect">
            <a:avLst/>
          </a:prstGeom>
        </p:spPr>
      </p:pic>
      <p:pic>
        <p:nvPicPr>
          <p:cNvPr id="12290" name="图片 1"/>
          <p:cNvPicPr>
            <a:picLocks noChangeAspect="1"/>
          </p:cNvPicPr>
          <p:nvPr userDrawn="1"/>
        </p:nvPicPr>
        <p:blipFill>
          <a:blip r:embed="rId3"/>
          <a:stretch>
            <a:fillRect/>
          </a:stretch>
        </p:blipFill>
        <p:spPr>
          <a:xfrm>
            <a:off x="291704" y="183674"/>
            <a:ext cx="660797" cy="646510"/>
          </a:xfrm>
          <a:prstGeom prst="rect">
            <a:avLst/>
          </a:prstGeom>
          <a:noFill/>
          <a:ln w="9525">
            <a:noFill/>
          </a:ln>
        </p:spPr>
      </p:pic>
      <p:sp>
        <p:nvSpPr>
          <p:cNvPr id="4" name="灯片编号占位符 3"/>
          <p:cNvSpPr>
            <a:spLocks noGrp="1"/>
          </p:cNvSpPr>
          <p:nvPr>
            <p:ph type="sldNum" sz="quarter" idx="12"/>
          </p:nvPr>
        </p:nvSpPr>
        <p:spPr>
          <a:xfrm>
            <a:off x="8610600" y="6356350"/>
            <a:ext cx="2743200" cy="365125"/>
          </a:xfrm>
        </p:spPr>
        <p:txBody>
          <a:bodyPr/>
          <a:lstStyle>
            <a:lvl1pPr algn="r">
              <a:defRPr/>
            </a:lvl1p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6" name="图片 5" descr="图层 1"/>
          <p:cNvPicPr>
            <a:picLocks noChangeAspect="1"/>
          </p:cNvPicPr>
          <p:nvPr userDrawn="1"/>
        </p:nvPicPr>
        <p:blipFill>
          <a:blip r:embed="rId2"/>
          <a:srcRect t="22631" r="62901" b="16599"/>
          <a:stretch>
            <a:fillRect/>
          </a:stretch>
        </p:blipFill>
        <p:spPr>
          <a:xfrm rot="10800000" flipH="1">
            <a:off x="0" y="0"/>
            <a:ext cx="3642995" cy="2302510"/>
          </a:xfrm>
          <a:prstGeom prst="rect">
            <a:avLst/>
          </a:prstGeom>
        </p:spPr>
      </p:pic>
      <p:pic>
        <p:nvPicPr>
          <p:cNvPr id="2" name="图片 1" descr="图层 1"/>
          <p:cNvPicPr>
            <a:picLocks noChangeAspect="1"/>
          </p:cNvPicPr>
          <p:nvPr userDrawn="1"/>
        </p:nvPicPr>
        <p:blipFill>
          <a:blip r:embed="rId2"/>
          <a:srcRect t="22631" r="62901" b="16599"/>
          <a:stretch>
            <a:fillRect/>
          </a:stretch>
        </p:blipFill>
        <p:spPr>
          <a:xfrm flipH="1">
            <a:off x="9766935" y="5325110"/>
            <a:ext cx="2425065" cy="1532890"/>
          </a:xfrm>
          <a:prstGeom prst="rect">
            <a:avLst/>
          </a:prstGeom>
        </p:spPr>
      </p:pic>
      <p:pic>
        <p:nvPicPr>
          <p:cNvPr id="12290" name="图片 1"/>
          <p:cNvPicPr>
            <a:picLocks noChangeAspect="1"/>
          </p:cNvPicPr>
          <p:nvPr userDrawn="1"/>
        </p:nvPicPr>
        <p:blipFill>
          <a:blip r:embed="rId3"/>
          <a:stretch>
            <a:fillRect/>
          </a:stretch>
        </p:blipFill>
        <p:spPr>
          <a:xfrm>
            <a:off x="11281014" y="231299"/>
            <a:ext cx="660797" cy="646510"/>
          </a:xfrm>
          <a:prstGeom prst="rect">
            <a:avLst/>
          </a:prstGeom>
          <a:noFill/>
          <a:ln w="9525">
            <a:noFill/>
          </a:ln>
        </p:spPr>
      </p:pic>
      <p:sp>
        <p:nvSpPr>
          <p:cNvPr id="3" name="页脚占位符 2"/>
          <p:cNvSpPr>
            <a:spLocks noGrp="1"/>
          </p:cNvSpPr>
          <p:nvPr>
            <p:ph type="ftr" sz="quarter" idx="11"/>
          </p:nvPr>
        </p:nvSpPr>
        <p:spPr>
          <a:xfrm>
            <a:off x="4038600" y="6356350"/>
            <a:ext cx="4114800" cy="365125"/>
          </a:xfrm>
        </p:spPr>
        <p:txBody>
          <a:bodyPr/>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lvl1pPr algn="r">
              <a:defRPr/>
            </a:lvl1p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正文3">
    <p:bg>
      <p:bgPr>
        <a:solidFill>
          <a:schemeClr val="bg1"/>
        </a:solidFill>
        <a:effectLst/>
      </p:bgPr>
    </p:bg>
    <p:spTree>
      <p:nvGrpSpPr>
        <p:cNvPr id="1" name=""/>
        <p:cNvGrpSpPr/>
        <p:nvPr/>
      </p:nvGrpSpPr>
      <p:grpSpPr>
        <a:xfrm>
          <a:off x="0" y="0"/>
          <a:ext cx="0" cy="0"/>
          <a:chOff x="0" y="0"/>
          <a:chExt cx="0" cy="0"/>
        </a:xfrm>
      </p:grpSpPr>
      <p:pic>
        <p:nvPicPr>
          <p:cNvPr id="6150" name="Picture 2" descr="C:\Users\niulin01\Desktop\图片1.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7" name="PA-矩形 118"/>
          <p:cNvSpPr/>
          <p:nvPr userDrawn="1">
            <p:custDataLst>
              <p:tags r:id="rId3"/>
            </p:custDataLst>
          </p:nvPr>
        </p:nvSpPr>
        <p:spPr>
          <a:xfrm>
            <a:off x="0" y="0"/>
            <a:ext cx="12192000" cy="6858000"/>
          </a:xfrm>
          <a:prstGeom prst="rect">
            <a:avLst/>
          </a:prstGeom>
          <a:gradFill flip="none" rotWithShape="1">
            <a:gsLst>
              <a:gs pos="7000">
                <a:schemeClr val="bg1"/>
              </a:gs>
              <a:gs pos="100000">
                <a:schemeClr val="bg1">
                  <a:alpha val="26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80" tIns="60938" rIns="121880" bIns="60938" rtlCol="0" anchor="ctr"/>
          <a:lstStyle/>
          <a:p>
            <a:pPr algn="ctr" fontAlgn="auto"/>
            <a:endParaRPr lang="zh-CN" altLang="en-US" sz="2400" strike="noStrike" noProof="1">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0"/>
          </p:nvPr>
        </p:nvSpPr>
        <p:spPr>
          <a:xfrm>
            <a:off x="10894484" y="6322484"/>
            <a:ext cx="622300" cy="364067"/>
          </a:xfrm>
          <a:prstGeom prst="rect">
            <a:avLst/>
          </a:prstGeom>
          <a:noFill/>
          <a:effectLst>
            <a:outerShdw blurRad="50800" dist="50800" dir="5400000" algn="ctr" rotWithShape="0">
              <a:schemeClr val="bg1"/>
            </a:outerShdw>
          </a:effectLst>
        </p:spPr>
        <p:txBody>
          <a:bodyPr vert="horz" lIns="45992" tIns="29206" rIns="45992" bIns="29206" rtlCol="0" anchor="ctr" anchorCtr="1"/>
          <a:p>
            <a:pPr fontAlgn="auto">
              <a:defRPr/>
            </a:pPr>
            <a:r>
              <a:rPr lang="en-US" altLang="zh-CN" strike="noStrike" noProof="1" dirty="0" smtClean="0">
                <a:latin typeface="Arial Unicode MS" panose="020B0604020202020204" charset="-122"/>
                <a:ea typeface="Arial Unicode MS" panose="020B0604020202020204" charset="-122"/>
                <a:cs typeface="Arial Unicode MS" panose="020B0604020202020204" charset="-122"/>
              </a:rPr>
              <a:t>-</a:t>
            </a:r>
            <a:fld id="{2105AAE9-2414-4E88-82AE-2A9C9C27F854}" type="slidenum">
              <a:rPr lang="zh-CN" altLang="en-US" strike="noStrike" noProof="1" dirty="0" smtClean="0">
                <a:solidFill>
                  <a:schemeClr val="tx1"/>
                </a:solidFill>
                <a:latin typeface="Arial Unicode MS" panose="020B0604020202020204" charset="-122"/>
                <a:ea typeface="Arial Unicode MS" panose="020B0604020202020204" charset="-122"/>
                <a:cs typeface="Arial Unicode MS" panose="020B0604020202020204" charset="-122"/>
              </a:rPr>
            </a:fld>
            <a:r>
              <a:rPr lang="en-US" altLang="zh-CN" strike="noStrike" noProof="1" dirty="0" smtClean="0">
                <a:latin typeface="Arial Unicode MS" panose="020B0604020202020204" charset="-122"/>
                <a:ea typeface="Arial Unicode MS" panose="020B0604020202020204" charset="-122"/>
                <a:cs typeface="Arial Unicode MS" panose="020B0604020202020204" charset="-122"/>
              </a:rPr>
              <a:t>-</a:t>
            </a:r>
            <a:endParaRPr lang="zh-CN" altLang="en-US" strike="noStrike" noProof="1" dirty="0"/>
          </a:p>
        </p:txBody>
      </p:sp>
    </p:spTree>
  </p:cSld>
  <p:clrMapOvr>
    <a:masterClrMapping/>
  </p:clrMapOvr>
  <p:transition spd="med">
    <p:fade/>
  </p:transition>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正文3">
    <p:bg>
      <p:bgPr>
        <a:solidFill>
          <a:schemeClr val="bg1"/>
        </a:solidFill>
        <a:effectLst/>
      </p:bgPr>
    </p:bg>
    <p:spTree>
      <p:nvGrpSpPr>
        <p:cNvPr id="1" name=""/>
        <p:cNvGrpSpPr/>
        <p:nvPr/>
      </p:nvGrpSpPr>
      <p:grpSpPr>
        <a:xfrm>
          <a:off x="0" y="0"/>
          <a:ext cx="0" cy="0"/>
          <a:chOff x="0" y="0"/>
          <a:chExt cx="0" cy="0"/>
        </a:xfrm>
      </p:grpSpPr>
      <p:pic>
        <p:nvPicPr>
          <p:cNvPr id="7174" name="Picture 3" descr="C:\Users\niulin01\Desktop\图片3.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4" name="矩形 3"/>
          <p:cNvSpPr/>
          <p:nvPr userDrawn="1"/>
        </p:nvSpPr>
        <p:spPr>
          <a:xfrm>
            <a:off x="0" y="0"/>
            <a:ext cx="12192000" cy="6858000"/>
          </a:xfrm>
          <a:prstGeom prst="rect">
            <a:avLst/>
          </a:prstGeom>
          <a:solidFill>
            <a:srgbClr val="ECF0FE">
              <a:alpha val="48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0"/>
          </p:nvPr>
        </p:nvSpPr>
        <p:spPr>
          <a:xfrm>
            <a:off x="10894484" y="6322484"/>
            <a:ext cx="622300" cy="364067"/>
          </a:xfrm>
          <a:prstGeom prst="rect">
            <a:avLst/>
          </a:prstGeom>
          <a:noFill/>
          <a:effectLst>
            <a:outerShdw blurRad="50800" dist="50800" dir="5400000" algn="ctr" rotWithShape="0">
              <a:schemeClr val="bg1"/>
            </a:outerShdw>
          </a:effectLst>
        </p:spPr>
        <p:txBody>
          <a:bodyPr vert="horz" lIns="45992" tIns="29206" rIns="45992" bIns="29206" rtlCol="0" anchor="ctr" anchorCtr="1"/>
          <a:p>
            <a:pPr fontAlgn="auto">
              <a:defRPr/>
            </a:pPr>
            <a:r>
              <a:rPr lang="en-US" altLang="zh-CN" strike="noStrike" noProof="1" dirty="0" smtClean="0">
                <a:latin typeface="Arial Unicode MS" panose="020B0604020202020204" charset="-122"/>
                <a:ea typeface="Arial Unicode MS" panose="020B0604020202020204" charset="-122"/>
                <a:cs typeface="Arial Unicode MS" panose="020B0604020202020204" charset="-122"/>
              </a:rPr>
              <a:t>-</a:t>
            </a:r>
            <a:fld id="{2105AAE9-2414-4E88-82AE-2A9C9C27F854}" type="slidenum">
              <a:rPr lang="zh-CN" altLang="en-US" strike="noStrike" noProof="1" dirty="0" smtClean="0">
                <a:solidFill>
                  <a:schemeClr val="tx1"/>
                </a:solidFill>
                <a:latin typeface="Arial Unicode MS" panose="020B0604020202020204" charset="-122"/>
                <a:ea typeface="Arial Unicode MS" panose="020B0604020202020204" charset="-122"/>
                <a:cs typeface="Arial Unicode MS" panose="020B0604020202020204" charset="-122"/>
              </a:rPr>
            </a:fld>
            <a:r>
              <a:rPr lang="en-US" altLang="zh-CN" strike="noStrike" noProof="1" dirty="0" smtClean="0">
                <a:latin typeface="Arial Unicode MS" panose="020B0604020202020204" charset="-122"/>
                <a:ea typeface="Arial Unicode MS" panose="020B0604020202020204" charset="-122"/>
                <a:cs typeface="Arial Unicode MS" panose="020B0604020202020204" charset="-122"/>
              </a:rPr>
              <a:t>-</a:t>
            </a:r>
            <a:endParaRPr lang="zh-CN" altLang="en-US" strike="noStrike" noProof="1" dirty="0"/>
          </a:p>
        </p:txBody>
      </p:sp>
    </p:spTree>
  </p:cSld>
  <p:clrMapOvr>
    <a:masterClrMapping/>
  </p:clrMapOvr>
  <p:transition spd="med">
    <p:fade/>
  </p:transition>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1_Content Page">
    <p:bg>
      <p:bgPr>
        <a:solidFill>
          <a:schemeClr val="bg1"/>
        </a:solidFill>
        <a:effectLst/>
      </p:bgPr>
    </p:bg>
    <p:spTree>
      <p:nvGrpSpPr>
        <p:cNvPr id="1" name=""/>
        <p:cNvGrpSpPr/>
        <p:nvPr/>
      </p:nvGrpSpPr>
      <p:grpSpPr>
        <a:xfrm>
          <a:off x="0" y="0"/>
          <a:ext cx="0" cy="0"/>
          <a:chOff x="0" y="0"/>
          <a:chExt cx="0" cy="0"/>
        </a:xfrm>
      </p:grpSpPr>
      <p:graphicFrame>
        <p:nvGraphicFramePr>
          <p:cNvPr id="8194" name="Object 2" hidden="1"/>
          <p:cNvGraphicFramePr>
            <a:graphicFrameLocks noChangeAspect="1"/>
          </p:cNvGraphicFramePr>
          <p:nvPr userDrawn="1">
            <p:custDataLst>
              <p:tags r:id="rId2"/>
            </p:custDataLst>
          </p:nvPr>
        </p:nvGraphicFramePr>
        <p:xfrm>
          <a:off x="2117" y="2117"/>
          <a:ext cx="2116" cy="2116"/>
        </p:xfrm>
        <a:graphic>
          <a:graphicData uri="http://schemas.openxmlformats.org/presentationml/2006/ole">
            <mc:AlternateContent xmlns:mc="http://schemas.openxmlformats.org/markup-compatibility/2006">
              <mc:Choice xmlns:v="urn:schemas-microsoft-com:vml" Requires="v">
                <p:oleObj spid="_x0000_s3077" name="" r:id="rId3" imgW="7620" imgH="7620" progId="">
                  <p:embed/>
                </p:oleObj>
              </mc:Choice>
              <mc:Fallback>
                <p:oleObj name="" r:id="rId3" imgW="7620" imgH="7620" progId="">
                  <p:embed/>
                  <p:pic>
                    <p:nvPicPr>
                      <p:cNvPr id="0" name="图片 3076"/>
                      <p:cNvPicPr/>
                      <p:nvPr/>
                    </p:nvPicPr>
                    <p:blipFill>
                      <a:blip r:embed="rId4"/>
                      <a:stretch>
                        <a:fillRect/>
                      </a:stretch>
                    </p:blipFill>
                    <p:spPr>
                      <a:xfrm>
                        <a:off x="2117" y="2117"/>
                        <a:ext cx="2116" cy="2116"/>
                      </a:xfrm>
                      <a:prstGeom prst="rect">
                        <a:avLst/>
                      </a:prstGeom>
                      <a:noFill/>
                      <a:ln w="38100">
                        <a:noFill/>
                        <a:miter/>
                      </a:ln>
                    </p:spPr>
                  </p:pic>
                </p:oleObj>
              </mc:Fallback>
            </mc:AlternateContent>
          </a:graphicData>
        </a:graphic>
      </p:graphicFrame>
      <p:pic>
        <p:nvPicPr>
          <p:cNvPr id="8195" name="图片 3"/>
          <p:cNvPicPr>
            <a:picLocks noChangeAspect="1"/>
          </p:cNvPicPr>
          <p:nvPr userDrawn="1"/>
        </p:nvPicPr>
        <p:blipFill>
          <a:blip r:embed="rId5"/>
          <a:stretch>
            <a:fillRect/>
          </a:stretch>
        </p:blipFill>
        <p:spPr>
          <a:xfrm>
            <a:off x="0" y="4233"/>
            <a:ext cx="12192000" cy="6853767"/>
          </a:xfrm>
          <a:prstGeom prst="rect">
            <a:avLst/>
          </a:prstGeom>
          <a:noFill/>
          <a:ln w="9525">
            <a:noFill/>
          </a:ln>
        </p:spPr>
      </p:pic>
    </p:spTree>
  </p:cSld>
  <p:clrMapOvr>
    <a:masterClrMapping/>
  </p:clrMapOvr>
  <p:transition>
    <p:fade/>
  </p:transition>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503086" y="274641"/>
            <a:ext cx="8079316" cy="561975"/>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609600" y="1484313"/>
            <a:ext cx="10972800" cy="4641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fade/>
  </p:transition>
  <p:hf hdr="0" ftr="0" dt="0"/>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21.xml.rels><?xml version="1.0" encoding="UTF-8" standalone="yes"?>
<Relationships xmlns="http://schemas.openxmlformats.org/package/2006/relationships"><Relationship Id="rId9" Type="http://schemas.openxmlformats.org/officeDocument/2006/relationships/diagramColors" Target="../diagrams/colors2.xml"/><Relationship Id="rId8" Type="http://schemas.openxmlformats.org/officeDocument/2006/relationships/diagramQuickStyle" Target="../diagrams/quickStyle2.xml"/><Relationship Id="rId7" Type="http://schemas.openxmlformats.org/officeDocument/2006/relationships/diagramLayout" Target="../diagrams/layout2.xml"/><Relationship Id="rId6" Type="http://schemas.openxmlformats.org/officeDocument/2006/relationships/diagramData" Target="../diagrams/data2.xml"/><Relationship Id="rId5" Type="http://schemas.microsoft.com/office/2007/relationships/diagramDrawing" Target="../diagrams/drawing1.xml"/><Relationship Id="rId4" Type="http://schemas.openxmlformats.org/officeDocument/2006/relationships/diagramColors" Target="../diagrams/colors1.xml"/><Relationship Id="rId32" Type="http://schemas.openxmlformats.org/officeDocument/2006/relationships/notesSlide" Target="../notesSlides/notesSlide18.xml"/><Relationship Id="rId31" Type="http://schemas.openxmlformats.org/officeDocument/2006/relationships/slideLayout" Target="../slideLayouts/slideLayout3.xml"/><Relationship Id="rId30" Type="http://schemas.microsoft.com/office/2007/relationships/diagramDrawing" Target="../diagrams/drawing6.xml"/><Relationship Id="rId3" Type="http://schemas.openxmlformats.org/officeDocument/2006/relationships/diagramQuickStyle" Target="../diagrams/quickStyle1.xml"/><Relationship Id="rId29" Type="http://schemas.openxmlformats.org/officeDocument/2006/relationships/diagramColors" Target="../diagrams/colors6.xml"/><Relationship Id="rId28" Type="http://schemas.openxmlformats.org/officeDocument/2006/relationships/diagramQuickStyle" Target="../diagrams/quickStyle6.xml"/><Relationship Id="rId27" Type="http://schemas.openxmlformats.org/officeDocument/2006/relationships/diagramLayout" Target="../diagrams/layout6.xml"/><Relationship Id="rId26" Type="http://schemas.openxmlformats.org/officeDocument/2006/relationships/diagramData" Target="../diagrams/data6.xml"/><Relationship Id="rId25" Type="http://schemas.microsoft.com/office/2007/relationships/diagramDrawing" Target="../diagrams/drawing5.xml"/><Relationship Id="rId24" Type="http://schemas.openxmlformats.org/officeDocument/2006/relationships/diagramColors" Target="../diagrams/colors5.xml"/><Relationship Id="rId23" Type="http://schemas.openxmlformats.org/officeDocument/2006/relationships/diagramQuickStyle" Target="../diagrams/quickStyle5.xml"/><Relationship Id="rId22" Type="http://schemas.openxmlformats.org/officeDocument/2006/relationships/diagramLayout" Target="../diagrams/layout5.xml"/><Relationship Id="rId21" Type="http://schemas.openxmlformats.org/officeDocument/2006/relationships/diagramData" Target="../diagrams/data5.xml"/><Relationship Id="rId20" Type="http://schemas.microsoft.com/office/2007/relationships/diagramDrawing" Target="../diagrams/drawing4.xml"/><Relationship Id="rId2" Type="http://schemas.openxmlformats.org/officeDocument/2006/relationships/diagramLayout" Target="../diagrams/layout1.xml"/><Relationship Id="rId19" Type="http://schemas.openxmlformats.org/officeDocument/2006/relationships/diagramColors" Target="../diagrams/colors4.xml"/><Relationship Id="rId18" Type="http://schemas.openxmlformats.org/officeDocument/2006/relationships/diagramQuickStyle" Target="../diagrams/quickStyle4.xml"/><Relationship Id="rId17" Type="http://schemas.openxmlformats.org/officeDocument/2006/relationships/diagramLayout" Target="../diagrams/layout4.xml"/><Relationship Id="rId16" Type="http://schemas.openxmlformats.org/officeDocument/2006/relationships/diagramData" Target="../diagrams/data4.xml"/><Relationship Id="rId15" Type="http://schemas.microsoft.com/office/2007/relationships/diagramDrawing" Target="../diagrams/drawing3.xml"/><Relationship Id="rId14" Type="http://schemas.openxmlformats.org/officeDocument/2006/relationships/diagramColors" Target="../diagrams/colors3.xml"/><Relationship Id="rId13" Type="http://schemas.openxmlformats.org/officeDocument/2006/relationships/diagramQuickStyle" Target="../diagrams/quickStyle3.xml"/><Relationship Id="rId12" Type="http://schemas.openxmlformats.org/officeDocument/2006/relationships/diagramLayout" Target="../diagrams/layout3.xml"/><Relationship Id="rId11" Type="http://schemas.openxmlformats.org/officeDocument/2006/relationships/diagramData" Target="../diagrams/data3.xml"/><Relationship Id="rId10" Type="http://schemas.microsoft.com/office/2007/relationships/diagramDrawing" Target="../diagrams/drawing2.xml"/><Relationship Id="rId1" Type="http://schemas.openxmlformats.org/officeDocument/2006/relationships/diagramData" Target="../diagrams/data1.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6.xml"/><Relationship Id="rId4" Type="http://schemas.openxmlformats.org/officeDocument/2006/relationships/hyperlink" Target="&#37329;&#31246;&#22235;&#26399;&#21152;&#35745;&#25187;&#38500;&#20248;&#24800;&#26126;&#32454;&#34920;.doc" TargetMode="Externa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xml"/><Relationship Id="rId2" Type="http://schemas.openxmlformats.org/officeDocument/2006/relationships/hyperlink" Target="2021&#29256;&#30740;&#21457;&#36153;&#21152;&#35745;&#25187;&#38500;&#36741;&#21161;&#36134;&#26679;&#24335;.xls" TargetMode="External"/><Relationship Id="rId1" Type="http://schemas.openxmlformats.org/officeDocument/2006/relationships/image" Target="../media/image16.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3.xml"/><Relationship Id="rId2" Type="http://schemas.openxmlformats.org/officeDocument/2006/relationships/tags" Target="../tags/tag7.xml"/><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3.xml"/><Relationship Id="rId2" Type="http://schemas.openxmlformats.org/officeDocument/2006/relationships/image" Target="../media/image21.png"/><Relationship Id="rId1" Type="http://schemas.openxmlformats.org/officeDocument/2006/relationships/image" Target="../media/image20.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3.xml"/><Relationship Id="rId2" Type="http://schemas.openxmlformats.org/officeDocument/2006/relationships/tags" Target="../tags/tag8.xml"/><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3.xml"/><Relationship Id="rId2" Type="http://schemas.openxmlformats.org/officeDocument/2006/relationships/tags" Target="../tags/tag10.xml"/><Relationship Id="rId1" Type="http://schemas.openxmlformats.org/officeDocument/2006/relationships/image" Target="../media/image23.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image" Target="../media/image25.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image" Target="../media/image27.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image" Target="../media/image27.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image" Target="../media/image29.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image" Target="../media/image29.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png"/></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6.xml"/><Relationship Id="rId2" Type="http://schemas.openxmlformats.org/officeDocument/2006/relationships/image" Target="../media/image31.png"/><Relationship Id="rId1" Type="http://schemas.openxmlformats.org/officeDocument/2006/relationships/image" Target="../media/image13.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tags" Target="../tags/tag4.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58260" y="4474210"/>
            <a:ext cx="4457065" cy="521970"/>
          </a:xfrm>
          <a:prstGeom prst="rect">
            <a:avLst/>
          </a:prstGeom>
          <a:noFill/>
          <a:extLst>
            <a:ext uri="{909E8E84-426E-40DD-AFC4-6F175D3DCCD1}">
              <a14:hiddenFill xmlns:a14="http://schemas.microsoft.com/office/drawing/2010/main">
                <a:grpFill/>
              </a14:hiddenFill>
            </a:ext>
          </a:extLst>
        </p:spPr>
        <p:txBody>
          <a:bodyPr wrap="none" rtlCol="0">
            <a:spAutoFit/>
          </a:bodyPr>
          <a:lstStyle/>
          <a:p>
            <a:pPr algn="ctr"/>
            <a:r>
              <a:rPr lang="zh-CN" altLang="zh-CN" sz="2800" b="1" spc="200" dirty="0">
                <a:solidFill>
                  <a:srgbClr val="1C56A6"/>
                </a:solidFill>
                <a:latin typeface="微软雅黑" panose="020B0503020204020204" pitchFamily="34" charset="-122"/>
                <a:ea typeface="微软雅黑" panose="020B0503020204020204" pitchFamily="34" charset="-122"/>
                <a:cs typeface="微软雅黑" panose="020B0503020204020204" pitchFamily="34" charset="-122"/>
                <a:sym typeface="+mn-lt"/>
              </a:rPr>
              <a:t>社会与科技科</a:t>
            </a:r>
            <a:r>
              <a:rPr lang="en-US" altLang="zh-CN" sz="2800" b="1" spc="200" dirty="0">
                <a:solidFill>
                  <a:srgbClr val="1C56A6"/>
                </a:solidFill>
                <a:latin typeface="微软雅黑" panose="020B0503020204020204" pitchFamily="34" charset="-122"/>
                <a:ea typeface="微软雅黑" panose="020B0503020204020204" pitchFamily="34" charset="-122"/>
                <a:cs typeface="微软雅黑" panose="020B0503020204020204" pitchFamily="34" charset="-122"/>
                <a:sym typeface="+mn-lt"/>
              </a:rPr>
              <a:t>   2025.12</a:t>
            </a:r>
            <a:endParaRPr lang="en-US" altLang="zh-CN" sz="2800" b="1" spc="200" dirty="0">
              <a:solidFill>
                <a:srgbClr val="1C56A6"/>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5" name="文本框 4"/>
          <p:cNvSpPr txBox="1"/>
          <p:nvPr/>
        </p:nvSpPr>
        <p:spPr>
          <a:xfrm>
            <a:off x="2278380" y="1603375"/>
            <a:ext cx="7827010" cy="1938020"/>
          </a:xfrm>
          <a:prstGeom prst="rect">
            <a:avLst/>
          </a:prstGeom>
          <a:noFill/>
        </p:spPr>
        <p:txBody>
          <a:bodyPr wrap="square" rtlCol="0" anchor="ctr">
            <a:spAutoFit/>
          </a:bodyPr>
          <a:lstStyle>
            <a:defPPr>
              <a:defRPr lang="zh-CN"/>
            </a:defPPr>
            <a:lvl1pPr algn="ctr">
              <a:defRPr sz="75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en-US" altLang="zh-CN" sz="6000" b="1" dirty="0">
                <a:solidFill>
                  <a:srgbClr val="1C56A6"/>
                </a:solidFill>
                <a:effectLst/>
                <a:latin typeface="+mn-lt"/>
                <a:ea typeface="+mn-ea"/>
                <a:cs typeface="+mn-ea"/>
                <a:sym typeface="+mn-lt"/>
              </a:rPr>
              <a:t>2025年规模以上企业研发活动统计</a:t>
            </a:r>
            <a:endParaRPr lang="en-US" altLang="zh-CN" sz="6000" b="1" dirty="0">
              <a:solidFill>
                <a:srgbClr val="1C56A6"/>
              </a:solidFill>
              <a:effectLst/>
              <a:latin typeface="+mn-lt"/>
              <a:ea typeface="+mn-ea"/>
              <a:cs typeface="+mn-ea"/>
              <a:sym typeface="+mn-lt"/>
            </a:endParaRPr>
          </a:p>
        </p:txBody>
      </p:sp>
      <p:pic>
        <p:nvPicPr>
          <p:cNvPr id="12290" name="图片 1"/>
          <p:cNvPicPr>
            <a:picLocks noChangeAspect="1"/>
          </p:cNvPicPr>
          <p:nvPr/>
        </p:nvPicPr>
        <p:blipFill>
          <a:blip r:embed="rId1"/>
          <a:stretch>
            <a:fillRect/>
          </a:stretch>
        </p:blipFill>
        <p:spPr>
          <a:xfrm>
            <a:off x="291704" y="183674"/>
            <a:ext cx="660797" cy="64651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890770" y="481330"/>
            <a:ext cx="2411730" cy="521970"/>
          </a:xfrm>
          <a:prstGeom prst="rect">
            <a:avLst/>
          </a:prstGeom>
        </p:spPr>
        <p:txBody>
          <a:bodyPr wrap="square">
            <a:spAutoFit/>
          </a:bodyPr>
          <a:p>
            <a:pPr algn="ctr"/>
            <a:r>
              <a:rPr lang="zh-CN" altLang="en-US" sz="2800" b="1" dirty="0">
                <a:solidFill>
                  <a:srgbClr val="1C56A6"/>
                </a:solidFill>
                <a:cs typeface="+mn-ea"/>
                <a:sym typeface="+mn-lt"/>
              </a:rPr>
              <a:t>套表设置</a:t>
            </a:r>
            <a:endParaRPr lang="zh-CN" altLang="en-US" sz="2800" b="1" dirty="0">
              <a:solidFill>
                <a:srgbClr val="1C56A6"/>
              </a:solidFill>
              <a:latin typeface="微软雅黑" panose="020B0503020204020204" pitchFamily="34" charset="-122"/>
              <a:ea typeface="微软雅黑" panose="020B0503020204020204" pitchFamily="34" charset="-122"/>
              <a:cs typeface="+mn-ea"/>
              <a:sym typeface="+mn-lt"/>
            </a:endParaRPr>
          </a:p>
        </p:txBody>
      </p:sp>
      <p:grpSp>
        <p:nvGrpSpPr>
          <p:cNvPr id="14" name="组合 13"/>
          <p:cNvGrpSpPr/>
          <p:nvPr/>
        </p:nvGrpSpPr>
        <p:grpSpPr>
          <a:xfrm>
            <a:off x="2618740" y="1401445"/>
            <a:ext cx="7705725" cy="4880610"/>
            <a:chOff x="4517" y="2301"/>
            <a:chExt cx="12135" cy="7686"/>
          </a:xfrm>
        </p:grpSpPr>
        <p:sp>
          <p:nvSpPr>
            <p:cNvPr id="16" name="Rectangle 9"/>
            <p:cNvSpPr>
              <a:spLocks noChangeArrowheads="1"/>
            </p:cNvSpPr>
            <p:nvPr/>
          </p:nvSpPr>
          <p:spPr bwMode="auto">
            <a:xfrm>
              <a:off x="7786" y="2301"/>
              <a:ext cx="4417" cy="1171"/>
            </a:xfrm>
            <a:prstGeom prst="rect">
              <a:avLst/>
            </a:prstGeom>
            <a:solidFill>
              <a:srgbClr val="BBE0E3"/>
            </a:solidFill>
            <a:ln w="9525">
              <a:solidFill>
                <a:srgbClr val="000000"/>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2400" dirty="0">
                  <a:latin typeface="黑体" panose="02010609060101010101" charset="-122"/>
                  <a:ea typeface="黑体" panose="02010609060101010101" charset="-122"/>
                </a:rPr>
                <a:t>企业研发统计</a:t>
              </a:r>
              <a:endParaRPr lang="zh-CN" altLang="en-US" sz="2400" dirty="0">
                <a:latin typeface="黑体" panose="02010609060101010101" charset="-122"/>
                <a:ea typeface="黑体" panose="02010609060101010101" charset="-122"/>
              </a:endParaRPr>
            </a:p>
            <a:p>
              <a:pPr algn="ctr"/>
              <a:r>
                <a:rPr lang="zh-CN" altLang="en-US" sz="2400" dirty="0">
                  <a:latin typeface="黑体" panose="02010609060101010101" charset="-122"/>
                  <a:ea typeface="黑体" panose="02010609060101010101" charset="-122"/>
                </a:rPr>
                <a:t>调查表式</a:t>
              </a:r>
              <a:endParaRPr lang="zh-CN" altLang="en-US" sz="2400" dirty="0">
                <a:latin typeface="黑体" panose="02010609060101010101" charset="-122"/>
                <a:ea typeface="黑体" panose="02010609060101010101" charset="-122"/>
              </a:endParaRPr>
            </a:p>
          </p:txBody>
        </p:sp>
        <p:sp>
          <p:nvSpPr>
            <p:cNvPr id="17" name="Rectangle 9"/>
            <p:cNvSpPr>
              <a:spLocks noChangeArrowheads="1"/>
            </p:cNvSpPr>
            <p:nvPr/>
          </p:nvSpPr>
          <p:spPr bwMode="auto">
            <a:xfrm>
              <a:off x="5366" y="4435"/>
              <a:ext cx="3515" cy="1556"/>
            </a:xfrm>
            <a:prstGeom prst="rect">
              <a:avLst/>
            </a:prstGeom>
            <a:solidFill>
              <a:srgbClr val="BBE0E3"/>
            </a:solidFill>
            <a:ln w="9525">
              <a:solidFill>
                <a:srgbClr val="000000"/>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2400" dirty="0">
                  <a:latin typeface="黑体" panose="02010609060101010101" charset="-122"/>
                  <a:ea typeface="黑体" panose="02010609060101010101" charset="-122"/>
                </a:rPr>
                <a:t>研究开发活动表</a:t>
              </a:r>
              <a:endParaRPr lang="en-US" altLang="zh-CN" sz="2400" dirty="0">
                <a:latin typeface="黑体" panose="02010609060101010101" charset="-122"/>
                <a:ea typeface="黑体" panose="02010609060101010101" charset="-122"/>
              </a:endParaRPr>
            </a:p>
            <a:p>
              <a:pPr algn="ctr"/>
              <a:r>
                <a:rPr lang="en-US" altLang="zh-CN" sz="2000" dirty="0">
                  <a:solidFill>
                    <a:srgbClr val="FF0000"/>
                  </a:solidFill>
                  <a:latin typeface="黑体" panose="02010609060101010101" charset="-122"/>
                  <a:ea typeface="黑体" panose="02010609060101010101" charset="-122"/>
                </a:rPr>
                <a:t>107-2</a:t>
              </a:r>
              <a:r>
                <a:rPr lang="zh-CN" altLang="en-US" sz="2000" dirty="0" smtClean="0">
                  <a:solidFill>
                    <a:srgbClr val="FF0000"/>
                  </a:solidFill>
                  <a:latin typeface="黑体" panose="02010609060101010101" charset="-122"/>
                  <a:ea typeface="黑体" panose="02010609060101010101" charset="-122"/>
                </a:rPr>
                <a:t>表</a:t>
              </a:r>
              <a:endParaRPr lang="zh-CN" altLang="en-US" sz="2000" dirty="0">
                <a:solidFill>
                  <a:srgbClr val="FF0000"/>
                </a:solidFill>
                <a:latin typeface="黑体" panose="02010609060101010101" charset="-122"/>
                <a:ea typeface="黑体" panose="02010609060101010101" charset="-122"/>
              </a:endParaRPr>
            </a:p>
          </p:txBody>
        </p:sp>
        <p:sp>
          <p:nvSpPr>
            <p:cNvPr id="18" name="Rectangle 9"/>
            <p:cNvSpPr>
              <a:spLocks noChangeArrowheads="1"/>
            </p:cNvSpPr>
            <p:nvPr/>
          </p:nvSpPr>
          <p:spPr bwMode="auto">
            <a:xfrm>
              <a:off x="11360" y="4435"/>
              <a:ext cx="3515" cy="1556"/>
            </a:xfrm>
            <a:prstGeom prst="rect">
              <a:avLst/>
            </a:prstGeom>
            <a:solidFill>
              <a:srgbClr val="BBE0E3"/>
            </a:solidFill>
            <a:ln w="9525">
              <a:solidFill>
                <a:srgbClr val="000000"/>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2400" dirty="0">
                  <a:latin typeface="黑体" panose="02010609060101010101" charset="-122"/>
                  <a:ea typeface="黑体" panose="02010609060101010101" charset="-122"/>
                </a:rPr>
                <a:t>研究开发项目表</a:t>
              </a:r>
              <a:endParaRPr lang="en-US" altLang="zh-CN" sz="2400" dirty="0">
                <a:latin typeface="黑体" panose="02010609060101010101" charset="-122"/>
                <a:ea typeface="黑体" panose="02010609060101010101" charset="-122"/>
              </a:endParaRPr>
            </a:p>
            <a:p>
              <a:pPr algn="ctr"/>
              <a:r>
                <a:rPr lang="en-US" altLang="zh-CN" sz="2000" dirty="0">
                  <a:solidFill>
                    <a:srgbClr val="FF0000"/>
                  </a:solidFill>
                  <a:latin typeface="黑体" panose="02010609060101010101" charset="-122"/>
                  <a:ea typeface="黑体" panose="02010609060101010101" charset="-122"/>
                </a:rPr>
                <a:t>107-1</a:t>
              </a:r>
              <a:r>
                <a:rPr lang="zh-CN" altLang="en-US" sz="2000" dirty="0" smtClean="0">
                  <a:solidFill>
                    <a:srgbClr val="FF0000"/>
                  </a:solidFill>
                  <a:latin typeface="黑体" panose="02010609060101010101" charset="-122"/>
                  <a:ea typeface="黑体" panose="02010609060101010101" charset="-122"/>
                  <a:sym typeface="黑体" panose="02010609060101010101" charset="-122"/>
                </a:rPr>
                <a:t>表</a:t>
              </a:r>
              <a:endParaRPr lang="zh-CN" altLang="en-US" sz="2000" dirty="0">
                <a:solidFill>
                  <a:srgbClr val="FF0000"/>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19" name="右大括号 18"/>
            <p:cNvSpPr/>
            <p:nvPr/>
          </p:nvSpPr>
          <p:spPr>
            <a:xfrm rot="16200000">
              <a:off x="9767" y="924"/>
              <a:ext cx="454" cy="6260"/>
            </a:xfrm>
            <a:prstGeom prst="rightBrace">
              <a:avLst/>
            </a:prstGeom>
            <a:solidFill>
              <a:srgbClr val="0070C0"/>
            </a:solidFill>
            <a:ln w="38100"/>
          </p:spPr>
          <p:style>
            <a:lnRef idx="1">
              <a:srgbClr val="000000"/>
            </a:lnRef>
            <a:fillRef idx="0">
              <a:srgbClr val="000000"/>
            </a:fillRef>
            <a:effectRef idx="0">
              <a:srgbClr val="000000"/>
            </a:effectRef>
            <a:fontRef idx="minor">
              <a:srgbClr val="000000"/>
            </a:fontRef>
          </p:style>
          <p:txBody>
            <a:bodyPr anchor="ctr"/>
            <a:lstStyle/>
            <a:p>
              <a:pPr algn="ctr" eaLnBrk="0" hangingPunct="0">
                <a:defRPr/>
              </a:pPr>
              <a:endParaRPr lang="zh-CN" altLang="en-US" sz="2400">
                <a:ln w="38100" cmpd="sng">
                  <a:solidFill>
                    <a:srgbClr val="FFFFFF"/>
                  </a:solidFill>
                  <a:prstDash val="solid"/>
                </a:ln>
                <a:solidFill>
                  <a:srgbClr val="FFFFFF"/>
                </a:solidFill>
                <a:effectLst>
                  <a:outerShdw blurRad="63500" dir="3600000" algn="tl" rotWithShape="0">
                    <a:srgbClr val="000000">
                      <a:alpha val="70000"/>
                    </a:srgbClr>
                  </a:outerShdw>
                </a:effectLst>
                <a:latin typeface="黑体" panose="02010609060101010101" charset="-122"/>
              </a:endParaRPr>
            </a:p>
          </p:txBody>
        </p:sp>
        <p:sp>
          <p:nvSpPr>
            <p:cNvPr id="20" name="Line 18"/>
            <p:cNvSpPr>
              <a:spLocks noChangeShapeType="1"/>
            </p:cNvSpPr>
            <p:nvPr/>
          </p:nvSpPr>
          <p:spPr bwMode="auto">
            <a:xfrm>
              <a:off x="6865" y="6129"/>
              <a:ext cx="0" cy="1122"/>
            </a:xfrm>
            <a:prstGeom prst="line">
              <a:avLst/>
            </a:prstGeom>
            <a:noFill/>
            <a:ln w="38100">
              <a:solidFill>
                <a:srgbClr val="0070C0"/>
              </a:solidFill>
              <a:round/>
            </a:ln>
            <a:extLst>
              <a:ext uri="{909E8E84-426E-40DD-AFC4-6F175D3DCCD1}">
                <a14:hiddenFill xmlns:a14="http://schemas.microsoft.com/office/drawing/2010/main">
                  <a:noFill/>
                </a14:hiddenFill>
              </a:ext>
            </a:extLst>
          </p:spPr>
          <p:txBody>
            <a:bodyPr/>
            <a:lstStyle/>
            <a:p>
              <a:endParaRPr lang="zh-CN" altLang="en-US" sz="2000">
                <a:latin typeface="黑体" panose="02010609060101010101" charset="-122"/>
                <a:ea typeface="黑体" panose="02010609060101010101" charset="-122"/>
              </a:endParaRPr>
            </a:p>
          </p:txBody>
        </p:sp>
        <p:sp>
          <p:nvSpPr>
            <p:cNvPr id="21" name="Line 18"/>
            <p:cNvSpPr>
              <a:spLocks noChangeShapeType="1"/>
            </p:cNvSpPr>
            <p:nvPr/>
          </p:nvSpPr>
          <p:spPr bwMode="auto">
            <a:xfrm>
              <a:off x="13407" y="6128"/>
              <a:ext cx="0" cy="1122"/>
            </a:xfrm>
            <a:prstGeom prst="line">
              <a:avLst/>
            </a:prstGeom>
            <a:noFill/>
            <a:ln w="38100">
              <a:solidFill>
                <a:srgbClr val="0070C0"/>
              </a:solidFill>
              <a:round/>
            </a:ln>
            <a:extLst>
              <a:ext uri="{909E8E84-426E-40DD-AFC4-6F175D3DCCD1}">
                <a14:hiddenFill xmlns:a14="http://schemas.microsoft.com/office/drawing/2010/main">
                  <a:noFill/>
                </a14:hiddenFill>
              </a:ext>
            </a:extLst>
          </p:spPr>
          <p:txBody>
            <a:bodyPr/>
            <a:lstStyle/>
            <a:p>
              <a:endParaRPr lang="zh-CN" altLang="en-US" sz="2000">
                <a:latin typeface="黑体" panose="02010609060101010101" charset="-122"/>
                <a:ea typeface="黑体" panose="02010609060101010101" charset="-122"/>
              </a:endParaRPr>
            </a:p>
          </p:txBody>
        </p:sp>
        <p:sp>
          <p:nvSpPr>
            <p:cNvPr id="22" name="Rectangle 9"/>
            <p:cNvSpPr>
              <a:spLocks noChangeArrowheads="1"/>
            </p:cNvSpPr>
            <p:nvPr/>
          </p:nvSpPr>
          <p:spPr bwMode="auto">
            <a:xfrm>
              <a:off x="5366" y="7574"/>
              <a:ext cx="3515" cy="1349"/>
            </a:xfrm>
            <a:prstGeom prst="rect">
              <a:avLst/>
            </a:prstGeom>
            <a:solidFill>
              <a:srgbClr val="BBE0E3"/>
            </a:solidFill>
            <a:ln w="9525">
              <a:solidFill>
                <a:srgbClr val="000000"/>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en-US" altLang="zh-CN" sz="2400" dirty="0">
                  <a:latin typeface="黑体" panose="02010609060101010101" charset="-122"/>
                  <a:ea typeface="黑体" panose="02010609060101010101" charset="-122"/>
                </a:rPr>
                <a:t>《</a:t>
              </a:r>
              <a:r>
                <a:rPr lang="zh-CN" altLang="en-US" sz="2400" dirty="0">
                  <a:solidFill>
                    <a:srgbClr val="000000"/>
                  </a:solidFill>
                  <a:latin typeface="黑体" panose="02010609060101010101" charset="-122"/>
                  <a:ea typeface="黑体" panose="02010609060101010101" charset="-122"/>
                </a:rPr>
                <a:t>会计账</a:t>
              </a:r>
              <a:r>
                <a:rPr lang="en-US" altLang="zh-CN" sz="2400" dirty="0">
                  <a:latin typeface="黑体" panose="02010609060101010101" charset="-122"/>
                  <a:ea typeface="黑体" panose="02010609060101010101" charset="-122"/>
                </a:rPr>
                <a:t>》</a:t>
              </a:r>
              <a:r>
                <a:rPr lang="zh-CN" altLang="en-US" sz="2400" dirty="0">
                  <a:latin typeface="黑体" panose="02010609060101010101" charset="-122"/>
                  <a:ea typeface="黑体" panose="02010609060101010101" charset="-122"/>
                </a:rPr>
                <a:t>等</a:t>
              </a:r>
              <a:endParaRPr lang="zh-CN" altLang="en-US" sz="2400" dirty="0">
                <a:latin typeface="黑体" panose="02010609060101010101" charset="-122"/>
                <a:ea typeface="黑体" panose="02010609060101010101" charset="-122"/>
              </a:endParaRPr>
            </a:p>
            <a:p>
              <a:pPr algn="ctr"/>
              <a:r>
                <a:rPr lang="zh-CN" altLang="en-US" sz="2400" dirty="0">
                  <a:latin typeface="黑体" panose="02010609060101010101" charset="-122"/>
                  <a:ea typeface="黑体" panose="02010609060101010101" charset="-122"/>
                </a:rPr>
                <a:t>财务资料</a:t>
              </a:r>
              <a:endParaRPr lang="zh-CN" altLang="en-US" sz="2400" dirty="0">
                <a:latin typeface="黑体" panose="02010609060101010101" charset="-122"/>
                <a:ea typeface="黑体" panose="02010609060101010101" charset="-122"/>
              </a:endParaRPr>
            </a:p>
          </p:txBody>
        </p:sp>
        <p:sp>
          <p:nvSpPr>
            <p:cNvPr id="23" name="Rectangle 9"/>
            <p:cNvSpPr>
              <a:spLocks noChangeArrowheads="1"/>
            </p:cNvSpPr>
            <p:nvPr/>
          </p:nvSpPr>
          <p:spPr bwMode="auto">
            <a:xfrm>
              <a:off x="11360" y="7574"/>
              <a:ext cx="3515" cy="1349"/>
            </a:xfrm>
            <a:prstGeom prst="rect">
              <a:avLst/>
            </a:prstGeom>
            <a:solidFill>
              <a:srgbClr val="BBE0E3"/>
            </a:solidFill>
            <a:ln w="9525">
              <a:solidFill>
                <a:srgbClr val="000000"/>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en-US" altLang="zh-CN" sz="2400" dirty="0">
                  <a:latin typeface="黑体" panose="02010609060101010101" charset="-122"/>
                  <a:ea typeface="黑体" panose="02010609060101010101" charset="-122"/>
                </a:rPr>
                <a:t>《</a:t>
              </a:r>
              <a:r>
                <a:rPr lang="zh-CN" altLang="en-US" sz="2400" dirty="0">
                  <a:latin typeface="黑体" panose="02010609060101010101" charset="-122"/>
                  <a:ea typeface="黑体" panose="02010609060101010101" charset="-122"/>
                </a:rPr>
                <a:t>立项书</a:t>
              </a:r>
              <a:r>
                <a:rPr lang="en-US" altLang="zh-CN" sz="2400" dirty="0">
                  <a:latin typeface="黑体" panose="02010609060101010101" charset="-122"/>
                  <a:ea typeface="黑体" panose="02010609060101010101" charset="-122"/>
                </a:rPr>
                <a:t>》</a:t>
              </a:r>
              <a:r>
                <a:rPr lang="zh-CN" altLang="en-US" sz="2400" dirty="0">
                  <a:latin typeface="黑体" panose="02010609060101010101" charset="-122"/>
                  <a:ea typeface="黑体" panose="02010609060101010101" charset="-122"/>
                </a:rPr>
                <a:t>等</a:t>
              </a:r>
              <a:endParaRPr lang="zh-CN" altLang="en-US" sz="2400" dirty="0">
                <a:latin typeface="黑体" panose="02010609060101010101" charset="-122"/>
                <a:ea typeface="黑体" panose="02010609060101010101" charset="-122"/>
              </a:endParaRPr>
            </a:p>
            <a:p>
              <a:pPr algn="ctr"/>
              <a:r>
                <a:rPr lang="zh-CN" altLang="en-US" sz="2400" dirty="0">
                  <a:latin typeface="黑体" panose="02010609060101010101" charset="-122"/>
                  <a:ea typeface="黑体" panose="02010609060101010101" charset="-122"/>
                </a:rPr>
                <a:t>项目资料</a:t>
              </a:r>
              <a:endParaRPr lang="zh-CN" altLang="en-US" sz="2400" dirty="0">
                <a:latin typeface="黑体" panose="02010609060101010101" charset="-122"/>
                <a:ea typeface="黑体" panose="02010609060101010101" charset="-122"/>
              </a:endParaRPr>
            </a:p>
          </p:txBody>
        </p:sp>
        <p:cxnSp>
          <p:nvCxnSpPr>
            <p:cNvPr id="24" name="直接连接符 23"/>
            <p:cNvCxnSpPr/>
            <p:nvPr/>
          </p:nvCxnSpPr>
          <p:spPr bwMode="auto">
            <a:xfrm flipV="1">
              <a:off x="4517" y="6599"/>
              <a:ext cx="12135" cy="16"/>
            </a:xfrm>
            <a:prstGeom prst="line">
              <a:avLst/>
            </a:prstGeom>
            <a:solidFill>
              <a:srgbClr val="BBE0E3"/>
            </a:solidFill>
            <a:ln w="28575" cap="flat" cmpd="sng" algn="ctr">
              <a:solidFill>
                <a:srgbClr val="0070C0"/>
              </a:solidFill>
              <a:prstDash val="dashDot"/>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6" name="文本框 25"/>
            <p:cNvSpPr txBox="1"/>
            <p:nvPr/>
          </p:nvSpPr>
          <p:spPr>
            <a:xfrm>
              <a:off x="8962" y="7781"/>
              <a:ext cx="2381" cy="628"/>
            </a:xfrm>
            <a:prstGeom prst="rect">
              <a:avLst/>
            </a:prstGeom>
            <a:noFill/>
          </p:spPr>
          <p:txBody>
            <a:bodyPr wrap="square" rtlCol="0">
              <a:spAutoFit/>
            </a:bodyPr>
            <a:lstStyle/>
            <a:p>
              <a:pPr algn="ctr"/>
              <a:r>
                <a:rPr lang="zh-CN" altLang="en-US" sz="2000" dirty="0">
                  <a:latin typeface="黑体" panose="02010609060101010101" charset="-122"/>
                  <a:ea typeface="黑体" panose="02010609060101010101" charset="-122"/>
                </a:rPr>
                <a:t>填报依据</a:t>
              </a:r>
              <a:endParaRPr lang="zh-CN" altLang="en-US" sz="2000" dirty="0">
                <a:latin typeface="黑体" panose="02010609060101010101" charset="-122"/>
                <a:ea typeface="黑体" panose="02010609060101010101" charset="-122"/>
              </a:endParaRPr>
            </a:p>
          </p:txBody>
        </p:sp>
        <p:sp>
          <p:nvSpPr>
            <p:cNvPr id="27" name="文本框 26"/>
            <p:cNvSpPr txBox="1"/>
            <p:nvPr/>
          </p:nvSpPr>
          <p:spPr>
            <a:xfrm>
              <a:off x="8929" y="4765"/>
              <a:ext cx="2381" cy="628"/>
            </a:xfrm>
            <a:prstGeom prst="rect">
              <a:avLst/>
            </a:prstGeom>
            <a:noFill/>
          </p:spPr>
          <p:txBody>
            <a:bodyPr wrap="square" rtlCol="0">
              <a:spAutoFit/>
            </a:bodyPr>
            <a:lstStyle/>
            <a:p>
              <a:pPr algn="ctr"/>
              <a:r>
                <a:rPr lang="zh-CN" altLang="en-US" sz="2000" dirty="0">
                  <a:latin typeface="黑体" panose="02010609060101010101" charset="-122"/>
                  <a:ea typeface="黑体" panose="02010609060101010101" charset="-122"/>
                </a:rPr>
                <a:t>统计报表</a:t>
              </a:r>
              <a:endParaRPr lang="zh-CN" altLang="en-US" sz="2000" dirty="0">
                <a:latin typeface="黑体" panose="02010609060101010101" charset="-122"/>
                <a:ea typeface="黑体" panose="02010609060101010101" charset="-122"/>
              </a:endParaRPr>
            </a:p>
          </p:txBody>
        </p:sp>
        <p:sp>
          <p:nvSpPr>
            <p:cNvPr id="28" name="文本框 27"/>
            <p:cNvSpPr txBox="1"/>
            <p:nvPr/>
          </p:nvSpPr>
          <p:spPr>
            <a:xfrm>
              <a:off x="8960" y="6300"/>
              <a:ext cx="2381" cy="628"/>
            </a:xfrm>
            <a:prstGeom prst="rect">
              <a:avLst/>
            </a:prstGeom>
            <a:noFill/>
          </p:spPr>
          <p:txBody>
            <a:bodyPr wrap="square" rtlCol="0">
              <a:spAutoFit/>
            </a:bodyPr>
            <a:lstStyle/>
            <a:p>
              <a:pPr algn="ctr"/>
              <a:r>
                <a:rPr lang="zh-CN" altLang="en-US" sz="2000" dirty="0">
                  <a:latin typeface="黑体" panose="02010609060101010101" charset="-122"/>
                  <a:ea typeface="黑体" panose="02010609060101010101" charset="-122"/>
                </a:rPr>
                <a:t>统计台账</a:t>
              </a:r>
              <a:endParaRPr lang="zh-CN" altLang="en-US" sz="2000" dirty="0">
                <a:latin typeface="黑体" panose="02010609060101010101" charset="-122"/>
                <a:ea typeface="黑体" panose="02010609060101010101" charset="-122"/>
              </a:endParaRPr>
            </a:p>
          </p:txBody>
        </p:sp>
        <p:sp>
          <p:nvSpPr>
            <p:cNvPr id="29" name="上箭头 28"/>
            <p:cNvSpPr/>
            <p:nvPr/>
          </p:nvSpPr>
          <p:spPr bwMode="auto">
            <a:xfrm>
              <a:off x="9802" y="6930"/>
              <a:ext cx="437" cy="684"/>
            </a:xfrm>
            <a:prstGeom prst="upArrow">
              <a:avLst/>
            </a:prstGeom>
            <a:solidFill>
              <a:srgbClr val="006699"/>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p:txBody>
        </p:sp>
        <p:sp>
          <p:nvSpPr>
            <p:cNvPr id="30" name="上箭头 29"/>
            <p:cNvSpPr/>
            <p:nvPr/>
          </p:nvSpPr>
          <p:spPr bwMode="auto">
            <a:xfrm>
              <a:off x="9738" y="5542"/>
              <a:ext cx="437" cy="684"/>
            </a:xfrm>
            <a:prstGeom prst="upArrow">
              <a:avLst/>
            </a:prstGeom>
            <a:solidFill>
              <a:srgbClr val="006699"/>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p:txBody>
        </p:sp>
        <p:sp>
          <p:nvSpPr>
            <p:cNvPr id="31" name="文本框 30"/>
            <p:cNvSpPr txBox="1"/>
            <p:nvPr/>
          </p:nvSpPr>
          <p:spPr>
            <a:xfrm>
              <a:off x="8989" y="9262"/>
              <a:ext cx="2262" cy="725"/>
            </a:xfrm>
            <a:prstGeom prst="rect">
              <a:avLst/>
            </a:prstGeom>
            <a:solidFill>
              <a:srgbClr val="DAEDEF"/>
            </a:solidFill>
          </p:spPr>
          <p:txBody>
            <a:bodyPr wrap="square" rtlCol="0" anchor="t">
              <a:spAutoFit/>
            </a:bodyPr>
            <a:lstStyle/>
            <a:p>
              <a:r>
                <a:rPr lang="zh-CN" altLang="en-US" sz="2400" b="1" dirty="0">
                  <a:latin typeface="黑体" panose="02010609060101010101" charset="-122"/>
                  <a:ea typeface="黑体" panose="02010609060101010101" charset="-122"/>
                  <a:sym typeface="黑体" panose="02010609060101010101" charset="-122"/>
                </a:rPr>
                <a:t>原始凭证</a:t>
              </a:r>
              <a:endParaRPr lang="zh-CN" altLang="en-US" sz="2400" b="1" dirty="0">
                <a:latin typeface="黑体" panose="02010609060101010101" charset="-122"/>
                <a:ea typeface="黑体" panose="02010609060101010101" charset="-122"/>
                <a:sym typeface="黑体" panose="02010609060101010101" charset="-122"/>
              </a:endParaRPr>
            </a:p>
          </p:txBody>
        </p:sp>
        <p:sp>
          <p:nvSpPr>
            <p:cNvPr id="32" name="上箭头 31"/>
            <p:cNvSpPr/>
            <p:nvPr/>
          </p:nvSpPr>
          <p:spPr bwMode="auto">
            <a:xfrm rot="18300000">
              <a:off x="8365" y="9063"/>
              <a:ext cx="437" cy="684"/>
            </a:xfrm>
            <a:prstGeom prst="upArrow">
              <a:avLst/>
            </a:prstGeom>
            <a:solidFill>
              <a:srgbClr val="006699"/>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p:txBody>
        </p:sp>
        <p:sp>
          <p:nvSpPr>
            <p:cNvPr id="33" name="上箭头 32"/>
            <p:cNvSpPr/>
            <p:nvPr/>
          </p:nvSpPr>
          <p:spPr bwMode="auto">
            <a:xfrm rot="3420000">
              <a:off x="11418" y="9072"/>
              <a:ext cx="437" cy="684"/>
            </a:xfrm>
            <a:prstGeom prst="upArrow">
              <a:avLst/>
            </a:prstGeom>
            <a:solidFill>
              <a:srgbClr val="006699"/>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rgbClr val="000000"/>
                </a:solidFill>
                <a:effectLst/>
                <a:latin typeface="Arial" panose="020B0604020202020204" pitchFamily="34" charset="0"/>
                <a:ea typeface="宋体" panose="02010600030101010101" pitchFamily="2" charset="-122"/>
              </a:endParaRPr>
            </a:p>
          </p:txBody>
        </p:sp>
      </p:gr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r="306" b="-2073"/>
          <a:stretch>
            <a:fillRect/>
          </a:stretch>
        </p:blipFill>
        <p:spPr>
          <a:xfrm>
            <a:off x="115570" y="3338830"/>
            <a:ext cx="4418965" cy="1177290"/>
          </a:xfrm>
          <a:prstGeom prst="rect">
            <a:avLst/>
          </a:prstGeom>
          <a:ln w="12700" cmpd="sng">
            <a:solidFill>
              <a:schemeClr val="accent1">
                <a:shade val="50000"/>
              </a:schemeClr>
            </a:solidFill>
            <a:prstDash val="solid"/>
          </a:ln>
        </p:spPr>
      </p:pic>
      <p:sp>
        <p:nvSpPr>
          <p:cNvPr id="5" name="文本框 4"/>
          <p:cNvSpPr txBox="1"/>
          <p:nvPr/>
        </p:nvSpPr>
        <p:spPr>
          <a:xfrm>
            <a:off x="555625" y="1012825"/>
            <a:ext cx="10964545" cy="1807210"/>
          </a:xfrm>
          <a:prstGeom prst="rect">
            <a:avLst/>
          </a:prstGeom>
          <a:noFill/>
        </p:spPr>
        <p:txBody>
          <a:bodyPr wrap="square" rtlCol="0" anchor="t">
            <a:noAutofit/>
          </a:bodyPr>
          <a:p>
            <a:pPr marL="457200" indent="-457200" fontAlgn="auto">
              <a:lnSpc>
                <a:spcPct val="100000"/>
              </a:lnSpc>
              <a:spcBef>
                <a:spcPts val="0"/>
              </a:spcBef>
              <a:buClr>
                <a:srgbClr val="005BAC"/>
              </a:buClr>
              <a:buSzTx/>
              <a:buFont typeface="Wingdings" panose="05000000000000000000" charset="0"/>
              <a:buChar char="l"/>
            </a:pPr>
            <a:r>
              <a:rPr sz="24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107-2表：</a:t>
            </a:r>
            <a:endParaRPr sz="24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indent="-457200" fontAlgn="auto">
              <a:lnSpc>
                <a:spcPct val="100000"/>
              </a:lnSpc>
              <a:spcBef>
                <a:spcPts val="0"/>
              </a:spcBef>
              <a:buClr>
                <a:srgbClr val="005BAC"/>
              </a:buClr>
              <a:buSzTx/>
              <a:buFont typeface="Arial" panose="020B0604020202020204" pitchFamily="34" charset="0"/>
              <a:buChar char="•"/>
            </a:pPr>
            <a:r>
              <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“申报加计扣除减免税的研究开发支出”调整为“2024年申报加计扣除减免税的研究开发支出”，并补充填报明细项，相关指标从表内调整到表底，作为补充资料填报，数据来源为</a:t>
            </a:r>
            <a:r>
              <a:rPr sz="2400" b="1" dirty="0" smtClean="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企业纳税申报表行政记录</a:t>
            </a:r>
            <a:r>
              <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矩形 13"/>
          <p:cNvSpPr/>
          <p:nvPr/>
        </p:nvSpPr>
        <p:spPr>
          <a:xfrm>
            <a:off x="4112895" y="342265"/>
            <a:ext cx="4440555" cy="521970"/>
          </a:xfrm>
          <a:prstGeom prst="rect">
            <a:avLst/>
          </a:prstGeom>
        </p:spPr>
        <p:txBody>
          <a:bodyPr wrap="square">
            <a:spAutoFit/>
          </a:bodyPr>
          <a:p>
            <a:pPr algn="ctr"/>
            <a:r>
              <a:rPr lang="zh-CN" altLang="en-US" sz="2800" b="1" dirty="0">
                <a:solidFill>
                  <a:srgbClr val="1C56A6"/>
                </a:solidFill>
                <a:cs typeface="+mn-ea"/>
                <a:sym typeface="+mn-lt"/>
              </a:rPr>
              <a:t>制度修订</a:t>
            </a:r>
            <a:r>
              <a:rPr lang="en-US" altLang="zh-CN" sz="2800" b="1" dirty="0">
                <a:solidFill>
                  <a:srgbClr val="1C56A6"/>
                </a:solidFill>
                <a:cs typeface="+mn-ea"/>
                <a:sym typeface="+mn-lt"/>
              </a:rPr>
              <a:t>-</a:t>
            </a:r>
            <a:r>
              <a:rPr lang="zh-CN" altLang="en-US" sz="2800" b="1" dirty="0">
                <a:solidFill>
                  <a:srgbClr val="1C56A6"/>
                </a:solidFill>
                <a:cs typeface="+mn-ea"/>
                <a:sym typeface="+mn-lt"/>
              </a:rPr>
              <a:t>调整指标</a:t>
            </a:r>
            <a:endParaRPr lang="zh-CN" altLang="en-US" sz="2800" b="1" dirty="0">
              <a:solidFill>
                <a:srgbClr val="1C56A6"/>
              </a:solidFill>
              <a:cs typeface="+mn-ea"/>
              <a:sym typeface="+mn-lt"/>
            </a:endParaRPr>
          </a:p>
        </p:txBody>
      </p:sp>
      <p:sp>
        <p:nvSpPr>
          <p:cNvPr id="8" name="矩形 7"/>
          <p:cNvSpPr/>
          <p:nvPr/>
        </p:nvSpPr>
        <p:spPr>
          <a:xfrm>
            <a:off x="360045" y="3660775"/>
            <a:ext cx="2773045" cy="217805"/>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6" name="文本框 27"/>
          <p:cNvSpPr txBox="1">
            <a:spLocks noChangeArrowheads="1"/>
          </p:cNvSpPr>
          <p:nvPr/>
        </p:nvSpPr>
        <p:spPr bwMode="auto">
          <a:xfrm>
            <a:off x="4755515" y="2820035"/>
            <a:ext cx="7436485" cy="3030855"/>
          </a:xfrm>
          <a:prstGeom prst="rect">
            <a:avLst/>
          </a:prstGeom>
          <a:solidFill>
            <a:srgbClr val="FFFFFF"/>
          </a:solidFill>
          <a:ln w="28575">
            <a:solidFill>
              <a:srgbClr val="006699"/>
            </a:solidFill>
            <a:miter lim="800000"/>
          </a:ln>
        </p:spPr>
        <p:txBody>
          <a:bodyPr vert="horz" wrap="square" lIns="91440" tIns="45720" rIns="91440" bIns="45720" numCol="1" anchor="t" anchorCtr="0" compatLnSpc="1"/>
          <a:p>
            <a:pPr marL="0" marR="0" lvl="0" indent="0" algn="l" defTabSz="914400" rtl="0" eaLnBrk="0" fontAlgn="base" latinLnBrk="0" hangingPunct="0">
              <a:lnSpc>
                <a:spcPct val="96000"/>
              </a:lnSpc>
              <a:spcBef>
                <a:spcPct val="0"/>
              </a:spcBef>
              <a:spcAft>
                <a:spcPts val="600"/>
              </a:spcAft>
              <a:buClrTx/>
              <a:buSzTx/>
              <a:buFontTx/>
              <a:buNone/>
            </a:pPr>
            <a:r>
              <a:rPr kumimoji="0" lang="en-US" altLang="zh-CN"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a:t>
            </a: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补充资料：</a:t>
            </a:r>
            <a:r>
              <a:rPr kumimoji="0" lang="en-US" altLang="zh-CN" sz="1400" b="0" i="0" u="none" strike="noStrike" cap="none" normalizeH="0" baseline="0" dirty="0" smtClean="0">
                <a:ln>
                  <a:noFill/>
                </a:ln>
                <a:solidFill>
                  <a:srgbClr val="FF0000"/>
                </a:solidFill>
                <a:effectLst/>
                <a:latin typeface="Times New Roman" panose="02020603050405020304" charset="0"/>
                <a:ea typeface="黑体" panose="02010609060101010101" charset="-122"/>
              </a:rPr>
              <a:t>2024</a:t>
            </a:r>
            <a:r>
              <a:rPr kumimoji="0" lang="zh-CN" altLang="en-US" sz="1400" b="0" i="0" u="none" strike="noStrike" cap="none" normalizeH="0" baseline="0" dirty="0" smtClean="0">
                <a:ln>
                  <a:noFill/>
                </a:ln>
                <a:solidFill>
                  <a:srgbClr val="FF0000"/>
                </a:solidFill>
                <a:effectLst/>
                <a:latin typeface="Times New Roman" panose="02020603050405020304" charset="0"/>
                <a:ea typeface="黑体" panose="02010609060101010101" charset="-122"/>
              </a:rPr>
              <a:t>年</a:t>
            </a: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申报研发加计扣除减免税政策情况（</a:t>
            </a:r>
            <a:r>
              <a:rPr kumimoji="0" lang="zh-CN" altLang="en-US" sz="1400" b="0" i="0" u="none" strike="noStrike" cap="none" normalizeH="0" baseline="0" dirty="0" smtClean="0">
                <a:ln>
                  <a:noFill/>
                </a:ln>
                <a:solidFill>
                  <a:srgbClr val="FF0000"/>
                </a:solidFill>
                <a:effectLst/>
                <a:latin typeface="黑体" panose="02010609060101010101" charset="-122"/>
                <a:ea typeface="黑体" panose="02010609060101010101" charset="-122"/>
              </a:rPr>
              <a:t>年度</a:t>
            </a:r>
            <a:r>
              <a:rPr kumimoji="0" lang="zh-CN" altLang="en-US" sz="1400" b="0" i="0" u="none" strike="noStrike" cap="none" normalizeH="0" baseline="0" dirty="0" smtClean="0">
                <a:ln>
                  <a:noFill/>
                </a:ln>
                <a:solidFill>
                  <a:schemeClr val="tx1"/>
                </a:solidFill>
                <a:effectLst/>
                <a:latin typeface="黑体" panose="02010609060101010101" charset="-122"/>
                <a:ea typeface="黑体" panose="02010609060101010101" charset="-122"/>
              </a:rPr>
              <a:t>汇缴优惠明细表</a:t>
            </a: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a:t>
            </a:r>
            <a:endPar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endParaRPr>
          </a:p>
          <a:p>
            <a:pPr marL="0" marR="0" lvl="0" indent="0" algn="l" defTabSz="914400" rtl="0" eaLnBrk="0" fontAlgn="base" latinLnBrk="0" hangingPunct="0">
              <a:lnSpc>
                <a:spcPct val="96000"/>
              </a:lnSpc>
              <a:spcBef>
                <a:spcPct val="0"/>
              </a:spcBef>
              <a:spcAft>
                <a:spcPts val="600"/>
              </a:spcAft>
              <a:buClrTx/>
              <a:buSzTx/>
              <a:buFontTx/>
              <a:buNone/>
            </a:pP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    </a:t>
            </a:r>
            <a:r>
              <a:rPr kumimoji="0" lang="en-US" altLang="zh-CN"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1.</a:t>
            </a: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自主研发、合作研发、集中研发费用（</a:t>
            </a:r>
            <a:r>
              <a:rPr kumimoji="0" lang="en-US" altLang="zh-CN"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60</a:t>
            </a: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a:t>
            </a:r>
            <a:r>
              <a:rPr kumimoji="0" lang="zh-CN" altLang="en-US" sz="1400" b="0" i="0" u="sng" strike="noStrike" cap="none" normalizeH="0" baseline="0" dirty="0" smtClean="0">
                <a:ln>
                  <a:noFill/>
                </a:ln>
                <a:solidFill>
                  <a:schemeClr val="tx1"/>
                </a:solidFill>
                <a:effectLst/>
                <a:latin typeface="Times New Roman" panose="02020603050405020304" charset="0"/>
                <a:ea typeface="宋体" panose="02010600030101010101" pitchFamily="2" charset="-122"/>
              </a:rPr>
              <a:t>                 </a:t>
            </a: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     </a:t>
            </a:r>
            <a:endPar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endParaRPr>
          </a:p>
          <a:p>
            <a:pPr marL="0" marR="0" lvl="0" indent="0" algn="l" defTabSz="914400" rtl="0" eaLnBrk="0" fontAlgn="base" latinLnBrk="0" hangingPunct="0">
              <a:lnSpc>
                <a:spcPct val="96000"/>
              </a:lnSpc>
              <a:spcBef>
                <a:spcPct val="0"/>
              </a:spcBef>
              <a:spcAft>
                <a:spcPts val="600"/>
              </a:spcAft>
              <a:buClrTx/>
              <a:buSzTx/>
              <a:buFontTx/>
              <a:buNone/>
            </a:pP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        其中：人员人工费用（</a:t>
            </a:r>
            <a:r>
              <a:rPr kumimoji="0" lang="en-US" altLang="zh-CN"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61</a:t>
            </a: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 </a:t>
            </a:r>
            <a:endPar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endParaRPr>
          </a:p>
          <a:p>
            <a:pPr marL="0" marR="0" lvl="0" indent="0" algn="l" defTabSz="914400" rtl="0" eaLnBrk="0" fontAlgn="base" latinLnBrk="0" hangingPunct="0">
              <a:lnSpc>
                <a:spcPct val="96000"/>
              </a:lnSpc>
              <a:spcBef>
                <a:spcPct val="0"/>
              </a:spcBef>
              <a:spcAft>
                <a:spcPts val="600"/>
              </a:spcAft>
              <a:buClrTx/>
              <a:buSzTx/>
              <a:buFontTx/>
              <a:buNone/>
            </a:pP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              直接投入费用（</a:t>
            </a:r>
            <a:r>
              <a:rPr kumimoji="0" lang="en-US" altLang="zh-CN"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62</a:t>
            </a: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a:t>
            </a:r>
            <a:endPar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endParaRPr>
          </a:p>
          <a:p>
            <a:pPr marL="0" marR="0" lvl="0" indent="0" algn="l" defTabSz="914400" rtl="0" eaLnBrk="0" fontAlgn="base" latinLnBrk="0" hangingPunct="0">
              <a:lnSpc>
                <a:spcPct val="96000"/>
              </a:lnSpc>
              <a:spcBef>
                <a:spcPct val="0"/>
              </a:spcBef>
              <a:spcAft>
                <a:spcPts val="600"/>
              </a:spcAft>
              <a:buClrTx/>
              <a:buSzTx/>
              <a:buFontTx/>
              <a:buNone/>
            </a:pP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    </a:t>
            </a:r>
            <a:r>
              <a:rPr kumimoji="0" lang="en-US" altLang="zh-CN"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2.</a:t>
            </a: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委托研发费用（</a:t>
            </a:r>
            <a:r>
              <a:rPr kumimoji="0" lang="en-US" altLang="zh-CN"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63</a:t>
            </a: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 </a:t>
            </a:r>
            <a:endPar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endParaRPr>
          </a:p>
          <a:p>
            <a:pPr marL="0" marR="0" lvl="0" indent="0" algn="l" defTabSz="914400" rtl="0" eaLnBrk="0" fontAlgn="base" latinLnBrk="0" hangingPunct="0">
              <a:lnSpc>
                <a:spcPct val="96000"/>
              </a:lnSpc>
              <a:spcBef>
                <a:spcPct val="0"/>
              </a:spcBef>
              <a:spcAft>
                <a:spcPts val="600"/>
              </a:spcAft>
              <a:buClrTx/>
              <a:buSzTx/>
              <a:buFontTx/>
              <a:buNone/>
            </a:pP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    </a:t>
            </a:r>
            <a:r>
              <a:rPr kumimoji="0" lang="en-US" altLang="zh-CN"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3.</a:t>
            </a: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允许扣除的研发费用合计（</a:t>
            </a:r>
            <a:r>
              <a:rPr kumimoji="0" lang="en-US" altLang="zh-CN"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64</a:t>
            </a: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 </a:t>
            </a:r>
            <a:endPar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endParaRPr>
          </a:p>
          <a:p>
            <a:pPr marL="0" marR="0" lvl="0" indent="0" algn="l" defTabSz="914400" rtl="0" eaLnBrk="0" fontAlgn="base" latinLnBrk="0" hangingPunct="0">
              <a:lnSpc>
                <a:spcPct val="96000"/>
              </a:lnSpc>
              <a:spcBef>
                <a:spcPct val="0"/>
              </a:spcBef>
              <a:spcAft>
                <a:spcPts val="600"/>
              </a:spcAft>
              <a:buClrTx/>
              <a:buSzTx/>
              <a:buFontTx/>
              <a:buNone/>
            </a:pP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      其中：</a:t>
            </a:r>
            <a:endParaRPr kumimoji="0" lang="en-US" altLang="zh-CN"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endParaRPr>
          </a:p>
          <a:p>
            <a:pPr marL="0" marR="0" lvl="0" indent="0" algn="l" defTabSz="914400" rtl="0" eaLnBrk="0" fontAlgn="base" latinLnBrk="0" hangingPunct="0">
              <a:lnSpc>
                <a:spcPct val="96000"/>
              </a:lnSpc>
              <a:spcBef>
                <a:spcPct val="0"/>
              </a:spcBef>
              <a:spcAft>
                <a:spcPts val="600"/>
              </a:spcAft>
              <a:buClrTx/>
              <a:buSzTx/>
              <a:buFontTx/>
              <a:buNone/>
            </a:pP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   ①特殊收入部分（</a:t>
            </a:r>
            <a:r>
              <a:rPr kumimoji="0" lang="en-US" altLang="zh-CN"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65</a:t>
            </a: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a:t>
            </a:r>
            <a:endPar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endParaRPr>
          </a:p>
          <a:p>
            <a:pPr marL="0" marR="0" lvl="0" indent="0" algn="l" defTabSz="914400" rtl="0" eaLnBrk="0" fontAlgn="base" latinLnBrk="0" hangingPunct="0">
              <a:lnSpc>
                <a:spcPct val="96000"/>
              </a:lnSpc>
              <a:spcBef>
                <a:spcPct val="0"/>
              </a:spcBef>
              <a:spcAft>
                <a:spcPts val="600"/>
              </a:spcAft>
              <a:buClrTx/>
              <a:buSzTx/>
              <a:buFontTx/>
              <a:buNone/>
            </a:pP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   ②当年销售研发活动直接形成产品（包括组成部分）对应的材料部分（</a:t>
            </a:r>
            <a:r>
              <a:rPr kumimoji="0" lang="en-US" altLang="zh-CN"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66</a:t>
            </a:r>
            <a:r>
              <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rPr>
              <a:t>）</a:t>
            </a:r>
            <a:endParaRPr kumimoji="0" lang="zh-CN" altLang="en-US" sz="1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endParaRPr>
          </a:p>
          <a:p>
            <a:pPr marL="0" marR="0" lvl="0" indent="0" algn="just"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smtClean="0">
                <a:ln>
                  <a:noFill/>
                </a:ln>
                <a:solidFill>
                  <a:schemeClr val="tx1"/>
                </a:solidFill>
                <a:effectLst/>
                <a:latin typeface="Calibri" panose="020F0502020204030204" charset="0"/>
                <a:ea typeface="宋体" panose="02010600030101010101" pitchFamily="2" charset="-122"/>
              </a:rPr>
              <a:t>  ③以前年度销售研发活动直接形成产品（包括组成部分）对应的材料部分结转金额（</a:t>
            </a:r>
            <a:r>
              <a:rPr lang="en-US" altLang="zh-CN" sz="1400" dirty="0" smtClean="0">
                <a:ln>
                  <a:noFill/>
                </a:ln>
                <a:effectLst/>
                <a:latin typeface="Times New Roman" panose="02020603050405020304" charset="0"/>
                <a:sym typeface="+mn-ea"/>
              </a:rPr>
              <a:t>67</a:t>
            </a:r>
            <a:r>
              <a:rPr kumimoji="0" lang="zh-CN" altLang="en-US" sz="1400" b="0" i="0" u="none" strike="noStrike" cap="none" normalizeH="0" baseline="0" dirty="0" smtClean="0">
                <a:ln>
                  <a:noFill/>
                </a:ln>
                <a:solidFill>
                  <a:schemeClr val="tx1"/>
                </a:solidFill>
                <a:effectLst/>
                <a:latin typeface="Calibri" panose="020F0502020204030204" charset="0"/>
                <a:ea typeface="宋体" panose="02010600030101010101" pitchFamily="2" charset="-122"/>
              </a:rPr>
              <a:t>）</a:t>
            </a:r>
            <a:endParaRPr kumimoji="0" lang="zh-CN" altLang="en-US" sz="1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31470" y="1619250"/>
            <a:ext cx="5209540" cy="4594225"/>
          </a:xfrm>
          <a:prstGeom prst="rect">
            <a:avLst/>
          </a:prstGeom>
          <a:noFill/>
        </p:spPr>
        <p:txBody>
          <a:bodyPr wrap="square" rtlCol="0" anchor="t">
            <a:noAutofit/>
          </a:bodyPr>
          <a:p>
            <a:pPr marL="457200" indent="-457200" fontAlgn="auto">
              <a:lnSpc>
                <a:spcPct val="100000"/>
              </a:lnSpc>
              <a:spcBef>
                <a:spcPts val="0"/>
              </a:spcBef>
              <a:buClr>
                <a:srgbClr val="005BAC"/>
              </a:buClr>
              <a:buSzTx/>
              <a:buFont typeface="Wingdings" panose="05000000000000000000" charset="0"/>
              <a:buChar char="l"/>
            </a:pPr>
            <a:r>
              <a:rPr sz="24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107-2表：</a:t>
            </a:r>
            <a:endParaRPr sz="24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indent="-457200" fontAlgn="auto">
              <a:lnSpc>
                <a:spcPct val="100000"/>
              </a:lnSpc>
              <a:spcBef>
                <a:spcPts val="0"/>
              </a:spcBef>
              <a:buClr>
                <a:srgbClr val="005BAC"/>
              </a:buClr>
              <a:buSzTx/>
              <a:buFont typeface="Arial" panose="020B0604020202020204" pitchFamily="34" charset="0"/>
              <a:buChar char="•"/>
            </a:pPr>
            <a:r>
              <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删除“外聘人员”指标；</a:t>
            </a:r>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indent="-457200" fontAlgn="auto">
              <a:lnSpc>
                <a:spcPct val="100000"/>
              </a:lnSpc>
              <a:spcBef>
                <a:spcPts val="0"/>
              </a:spcBef>
              <a:buClr>
                <a:srgbClr val="005BAC"/>
              </a:buClr>
              <a:buSzTx/>
              <a:buFont typeface="Arial" panose="020B0604020202020204" pitchFamily="34" charset="0"/>
              <a:buChar char="•"/>
            </a:pPr>
            <a:r>
              <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删除“四、研究开发支出资金来源”中“3.来自银行贷款”、“4.来自风险投资”和“5.来自其他渠道”三项指标；</a:t>
            </a:r>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indent="-457200" fontAlgn="auto">
              <a:lnSpc>
                <a:spcPct val="100000"/>
              </a:lnSpc>
              <a:spcBef>
                <a:spcPts val="0"/>
              </a:spcBef>
              <a:buClr>
                <a:srgbClr val="005BAC"/>
              </a:buClr>
              <a:buSzTx/>
              <a:buFont typeface="Arial" panose="020B0604020202020204" pitchFamily="34" charset="0"/>
              <a:buChar char="•"/>
            </a:pPr>
            <a:r>
              <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删除“七、研究开发产出及相关情况”中，“专利所有权转让及许可数”和“专利所有权转让及许可收入”两项指标。</a:t>
            </a:r>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矩形 13"/>
          <p:cNvSpPr/>
          <p:nvPr/>
        </p:nvSpPr>
        <p:spPr>
          <a:xfrm>
            <a:off x="4112895" y="342265"/>
            <a:ext cx="4440555" cy="521970"/>
          </a:xfrm>
          <a:prstGeom prst="rect">
            <a:avLst/>
          </a:prstGeom>
        </p:spPr>
        <p:txBody>
          <a:bodyPr wrap="square">
            <a:spAutoFit/>
          </a:bodyPr>
          <a:p>
            <a:pPr algn="ctr"/>
            <a:r>
              <a:rPr lang="zh-CN" altLang="en-US" sz="2800" b="1" dirty="0">
                <a:solidFill>
                  <a:srgbClr val="1C56A6"/>
                </a:solidFill>
                <a:cs typeface="+mn-ea"/>
                <a:sym typeface="+mn-lt"/>
              </a:rPr>
              <a:t>制度修订</a:t>
            </a:r>
            <a:r>
              <a:rPr lang="en-US" altLang="zh-CN" sz="2800" b="1" dirty="0">
                <a:solidFill>
                  <a:srgbClr val="1C56A6"/>
                </a:solidFill>
                <a:cs typeface="+mn-ea"/>
                <a:sym typeface="+mn-lt"/>
              </a:rPr>
              <a:t>-</a:t>
            </a:r>
            <a:r>
              <a:rPr lang="zh-CN" altLang="en-US" sz="2800" b="1" dirty="0">
                <a:solidFill>
                  <a:srgbClr val="1C56A6"/>
                </a:solidFill>
                <a:cs typeface="+mn-ea"/>
                <a:sym typeface="+mn-lt"/>
              </a:rPr>
              <a:t>删减指标</a:t>
            </a:r>
            <a:endParaRPr lang="zh-CN" altLang="en-US" sz="2800" b="1" dirty="0">
              <a:solidFill>
                <a:srgbClr val="1C56A6"/>
              </a:solidFill>
              <a:cs typeface="+mn-ea"/>
              <a:sym typeface="+mn-lt"/>
            </a:endParaRPr>
          </a:p>
        </p:txBody>
      </p:sp>
      <p:grpSp>
        <p:nvGrpSpPr>
          <p:cNvPr id="13" name="组合 12"/>
          <p:cNvGrpSpPr/>
          <p:nvPr/>
        </p:nvGrpSpPr>
        <p:grpSpPr>
          <a:xfrm>
            <a:off x="5750560" y="1085850"/>
            <a:ext cx="6113145" cy="5635625"/>
            <a:chOff x="5735677" y="620728"/>
            <a:chExt cx="6336704" cy="6084136"/>
          </a:xfrm>
        </p:grpSpPr>
        <p:grpSp>
          <p:nvGrpSpPr>
            <p:cNvPr id="4" name="组合 3"/>
            <p:cNvGrpSpPr/>
            <p:nvPr/>
          </p:nvGrpSpPr>
          <p:grpSpPr>
            <a:xfrm>
              <a:off x="5735677" y="620728"/>
              <a:ext cx="6336704" cy="6084136"/>
              <a:chOff x="-7" y="-40"/>
              <a:chExt cx="10277" cy="10551"/>
            </a:xfrm>
          </p:grpSpPr>
          <p:pic>
            <p:nvPicPr>
              <p:cNvPr id="6" name="图片 5"/>
              <p:cNvPicPr>
                <a:picLocks noChangeAspect="1"/>
              </p:cNvPicPr>
              <p:nvPr/>
            </p:nvPicPr>
            <p:blipFill>
              <a:blip r:embed="rId1"/>
              <a:srcRect l="26076" t="12407" r="30503" b="8352"/>
              <a:stretch>
                <a:fillRect/>
              </a:stretch>
            </p:blipFill>
            <p:spPr>
              <a:xfrm>
                <a:off x="-7" y="-40"/>
                <a:ext cx="10277" cy="10551"/>
              </a:xfrm>
              <a:prstGeom prst="rect">
                <a:avLst/>
              </a:prstGeom>
              <a:ln w="19050">
                <a:solidFill>
                  <a:srgbClr val="006699"/>
                </a:solidFill>
              </a:ln>
            </p:spPr>
          </p:pic>
          <p:sp>
            <p:nvSpPr>
              <p:cNvPr id="7" name="矩形 6"/>
              <p:cNvSpPr/>
              <p:nvPr/>
            </p:nvSpPr>
            <p:spPr>
              <a:xfrm>
                <a:off x="135" y="1833"/>
                <a:ext cx="4321" cy="343"/>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grpSp>
        <p:sp>
          <p:nvSpPr>
            <p:cNvPr id="11" name="矩形 10"/>
            <p:cNvSpPr/>
            <p:nvPr/>
          </p:nvSpPr>
          <p:spPr>
            <a:xfrm>
              <a:off x="5808081" y="6000133"/>
              <a:ext cx="2680280" cy="198120"/>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2" name="矩形 11"/>
            <p:cNvSpPr/>
            <p:nvPr/>
          </p:nvSpPr>
          <p:spPr>
            <a:xfrm>
              <a:off x="9120336" y="2852936"/>
              <a:ext cx="2664289" cy="432048"/>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灯片编号占位符 1"/>
          <p:cNvSpPr>
            <a:spLocks noGrp="1"/>
          </p:cNvSpPr>
          <p:nvPr>
            <p:ph type="sldNum" sz="quarter" idx="12"/>
          </p:nvPr>
        </p:nvSpPr>
        <p:spPr/>
        <p:txBody>
          <a:bodyPr/>
          <a:p>
            <a:fld id="{7D9BB5D0-35E4-459D-AEF3-FE4D7C45CC19}" type="slidenum">
              <a:rPr lang="zh-CN" altLang="en-US" smtClean="0"/>
            </a:fld>
            <a:endParaRPr lang="zh-CN" altLang="en-US"/>
          </a:p>
        </p:txBody>
      </p:sp>
      <p:sp>
        <p:nvSpPr>
          <p:cNvPr id="3" name="矩形 2"/>
          <p:cNvSpPr/>
          <p:nvPr/>
        </p:nvSpPr>
        <p:spPr>
          <a:xfrm>
            <a:off x="5835541" y="5461934"/>
            <a:ext cx="2570293" cy="466898"/>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5412740" y="1532255"/>
            <a:ext cx="1365885" cy="785495"/>
            <a:chOff x="7747" y="2996"/>
            <a:chExt cx="2151" cy="1237"/>
          </a:xfrm>
          <a:solidFill>
            <a:srgbClr val="FACB85"/>
          </a:solidFill>
        </p:grpSpPr>
        <p:sp>
          <p:nvSpPr>
            <p:cNvPr id="7" name="椭圆 6"/>
            <p:cNvSpPr/>
            <p:nvPr/>
          </p:nvSpPr>
          <p:spPr>
            <a:xfrm>
              <a:off x="8204" y="2996"/>
              <a:ext cx="1237" cy="1237"/>
            </a:xfrm>
            <a:prstGeom prst="ellipse">
              <a:avLst/>
            </a:prstGeom>
            <a:solidFill>
              <a:srgbClr val="1C56A6"/>
            </a:solidFill>
            <a:ln w="952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cs typeface="+mn-ea"/>
                <a:sym typeface="+mn-lt"/>
              </a:endParaRPr>
            </a:p>
          </p:txBody>
        </p:sp>
        <p:sp>
          <p:nvSpPr>
            <p:cNvPr id="8" name="文本框 9"/>
            <p:cNvSpPr txBox="1"/>
            <p:nvPr/>
          </p:nvSpPr>
          <p:spPr>
            <a:xfrm>
              <a:off x="7747" y="3178"/>
              <a:ext cx="2151" cy="872"/>
            </a:xfrm>
            <a:prstGeom prst="rect">
              <a:avLst/>
            </a:prstGeom>
            <a:noFill/>
            <a:extLst>
              <a:ext uri="{909E8E84-426E-40DD-AFC4-6F175D3DCCD1}">
                <a14:hiddenFill xmlns:a14="http://schemas.microsoft.com/office/drawing/2010/main">
                  <a:grpFill/>
                </a14:hiddenFill>
              </a:ext>
            </a:extLst>
          </p:spPr>
          <p:txBody>
            <a:bodyPr wrap="square" lIns="0" tIns="0" rIns="0" bIns="0" rtlCol="0">
              <a:spAutoFit/>
            </a:bodyPr>
            <a:p>
              <a:pPr marL="0" lvl="1" algn="ctr"/>
              <a:r>
                <a:rPr lang="en-US" altLang="zh-CN" sz="3600" dirty="0">
                  <a:solidFill>
                    <a:schemeClr val="bg1"/>
                  </a:solidFill>
                  <a:latin typeface="+mn-lt"/>
                  <a:ea typeface="+mn-ea"/>
                  <a:cs typeface="+mn-ea"/>
                  <a:sym typeface="+mn-lt"/>
                </a:rPr>
                <a:t>02</a:t>
              </a:r>
              <a:endParaRPr lang="en-US" altLang="zh-CN" sz="3600" dirty="0">
                <a:solidFill>
                  <a:schemeClr val="bg1"/>
                </a:solidFill>
                <a:latin typeface="+mn-lt"/>
                <a:ea typeface="+mn-ea"/>
                <a:cs typeface="+mn-ea"/>
                <a:sym typeface="+mn-lt"/>
              </a:endParaRPr>
            </a:p>
          </p:txBody>
        </p:sp>
      </p:grpSp>
      <p:sp>
        <p:nvSpPr>
          <p:cNvPr id="10" name="矩形 9"/>
          <p:cNvSpPr/>
          <p:nvPr/>
        </p:nvSpPr>
        <p:spPr>
          <a:xfrm>
            <a:off x="3031490" y="2733675"/>
            <a:ext cx="7386320" cy="768350"/>
          </a:xfrm>
          <a:prstGeom prst="rect">
            <a:avLst/>
          </a:prstGeom>
        </p:spPr>
        <p:txBody>
          <a:bodyPr wrap="square">
            <a:spAutoFit/>
          </a:bodyPr>
          <a:p>
            <a:pPr algn="ctr"/>
            <a:r>
              <a:rPr lang="zh-CN" altLang="en-US" sz="4400" b="1" dirty="0">
                <a:solidFill>
                  <a:srgbClr val="1C56A6"/>
                </a:solidFill>
                <a:cs typeface="+mn-ea"/>
                <a:sym typeface="+mn-lt"/>
              </a:rPr>
              <a:t>报表填报范围、原则及依据</a:t>
            </a:r>
            <a:endParaRPr lang="zh-CN" altLang="en-US" sz="4400" b="1" dirty="0">
              <a:solidFill>
                <a:srgbClr val="1C56A6"/>
              </a:solidFill>
              <a:cs typeface="+mn-ea"/>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Rectangle 9"/>
          <p:cNvSpPr>
            <a:spLocks noChangeArrowheads="1"/>
          </p:cNvSpPr>
          <p:nvPr/>
        </p:nvSpPr>
        <p:spPr bwMode="auto">
          <a:xfrm>
            <a:off x="3293533" y="1607820"/>
            <a:ext cx="4996180" cy="629920"/>
          </a:xfrm>
          <a:prstGeom prst="rect">
            <a:avLst/>
          </a:prstGeom>
          <a:solidFill>
            <a:schemeClr val="accent1"/>
          </a:solidFill>
          <a:ln w="9525">
            <a:noFill/>
            <a:miter lim="800000"/>
          </a:ln>
          <a:effectLst>
            <a:softEdge rad="38100"/>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665" dirty="0">
                <a:solidFill>
                  <a:schemeClr val="bg1"/>
                </a:solidFill>
                <a:latin typeface="+mn-ea"/>
                <a:ea typeface="+mn-ea"/>
              </a:rPr>
              <a:t>规模以上：全面</a:t>
            </a:r>
            <a:r>
              <a:rPr lang="zh-CN" altLang="en-US" sz="2665" dirty="0" smtClean="0">
                <a:solidFill>
                  <a:schemeClr val="bg1"/>
                </a:solidFill>
                <a:latin typeface="+mn-ea"/>
                <a:ea typeface="+mn-ea"/>
              </a:rPr>
              <a:t>调查</a:t>
            </a:r>
            <a:endParaRPr lang="zh-CN" altLang="en-US" sz="2665" dirty="0" smtClean="0">
              <a:solidFill>
                <a:schemeClr val="bg1"/>
              </a:solidFill>
              <a:latin typeface="+mn-ea"/>
              <a:ea typeface="+mn-ea"/>
            </a:endParaRPr>
          </a:p>
        </p:txBody>
      </p:sp>
      <p:sp>
        <p:nvSpPr>
          <p:cNvPr id="5" name="Rectangle 9"/>
          <p:cNvSpPr>
            <a:spLocks noChangeArrowheads="1"/>
          </p:cNvSpPr>
          <p:nvPr/>
        </p:nvSpPr>
        <p:spPr bwMode="auto">
          <a:xfrm>
            <a:off x="1905000" y="2762673"/>
            <a:ext cx="1177713" cy="629920"/>
          </a:xfrm>
          <a:prstGeom prst="rect">
            <a:avLst/>
          </a:prstGeom>
          <a:solidFill>
            <a:schemeClr val="accent1"/>
          </a:solidFill>
          <a:ln w="9525">
            <a:noFill/>
            <a:miter lim="800000"/>
          </a:ln>
          <a:effectLst>
            <a:softEdge rad="38100"/>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665" dirty="0">
                <a:solidFill>
                  <a:schemeClr val="bg1"/>
                </a:solidFill>
                <a:latin typeface="+mn-ea"/>
                <a:ea typeface="+mn-ea"/>
              </a:rPr>
              <a:t>工业</a:t>
            </a:r>
            <a:endParaRPr lang="zh-CN" altLang="en-US" sz="2665" dirty="0">
              <a:solidFill>
                <a:schemeClr val="bg1"/>
              </a:solidFill>
              <a:latin typeface="+mn-ea"/>
              <a:ea typeface="+mn-ea"/>
            </a:endParaRPr>
          </a:p>
        </p:txBody>
      </p:sp>
      <p:sp>
        <p:nvSpPr>
          <p:cNvPr id="19" name="Rectangle 9"/>
          <p:cNvSpPr>
            <a:spLocks noChangeArrowheads="1"/>
          </p:cNvSpPr>
          <p:nvPr/>
        </p:nvSpPr>
        <p:spPr bwMode="auto">
          <a:xfrm>
            <a:off x="3631353" y="2762673"/>
            <a:ext cx="1399540" cy="629920"/>
          </a:xfrm>
          <a:prstGeom prst="rect">
            <a:avLst/>
          </a:prstGeom>
          <a:solidFill>
            <a:schemeClr val="accent1"/>
          </a:solidFill>
          <a:ln w="9525">
            <a:noFill/>
            <a:miter lim="800000"/>
          </a:ln>
          <a:effectLst>
            <a:softEdge rad="38100"/>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665" dirty="0">
                <a:solidFill>
                  <a:schemeClr val="bg1"/>
                </a:solidFill>
                <a:latin typeface="+mn-ea"/>
                <a:ea typeface="+mn-ea"/>
              </a:rPr>
              <a:t>建筑业</a:t>
            </a:r>
            <a:endParaRPr lang="zh-CN" altLang="en-US" sz="2665" dirty="0">
              <a:solidFill>
                <a:schemeClr val="bg1"/>
              </a:solidFill>
              <a:latin typeface="+mn-ea"/>
              <a:ea typeface="+mn-ea"/>
            </a:endParaRPr>
          </a:p>
        </p:txBody>
      </p:sp>
      <p:sp>
        <p:nvSpPr>
          <p:cNvPr id="20" name="Rectangle 9"/>
          <p:cNvSpPr>
            <a:spLocks noChangeArrowheads="1"/>
          </p:cNvSpPr>
          <p:nvPr/>
        </p:nvSpPr>
        <p:spPr bwMode="auto">
          <a:xfrm>
            <a:off x="5563447" y="2762673"/>
            <a:ext cx="2069253" cy="629920"/>
          </a:xfrm>
          <a:prstGeom prst="rect">
            <a:avLst/>
          </a:prstGeom>
          <a:solidFill>
            <a:schemeClr val="accent1"/>
          </a:solidFill>
          <a:ln w="9525">
            <a:noFill/>
            <a:miter lim="800000"/>
          </a:ln>
          <a:effectLst>
            <a:softEdge rad="38100"/>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665">
                <a:solidFill>
                  <a:schemeClr val="bg1"/>
                </a:solidFill>
                <a:latin typeface="+mn-ea"/>
                <a:ea typeface="+mn-ea"/>
              </a:rPr>
              <a:t>重点服务业</a:t>
            </a:r>
            <a:endParaRPr lang="zh-CN" altLang="en-US" sz="2665">
              <a:solidFill>
                <a:schemeClr val="bg1"/>
              </a:solidFill>
              <a:latin typeface="+mn-ea"/>
              <a:ea typeface="+mn-ea"/>
            </a:endParaRPr>
          </a:p>
        </p:txBody>
      </p:sp>
      <p:sp>
        <p:nvSpPr>
          <p:cNvPr id="21" name="右大括号 20"/>
          <p:cNvSpPr/>
          <p:nvPr/>
        </p:nvSpPr>
        <p:spPr>
          <a:xfrm rot="16200000">
            <a:off x="5472853" y="-1141307"/>
            <a:ext cx="456353" cy="7261860"/>
          </a:xfrm>
          <a:prstGeom prst="rightBrace">
            <a:avLst>
              <a:gd name="adj1" fmla="val 8397"/>
              <a:gd name="adj2" fmla="val 50000"/>
            </a:avLst>
          </a:prstGeom>
          <a:noFill/>
          <a:ln w="28575">
            <a:solidFill>
              <a:srgbClr val="0070C0"/>
            </a:solidFill>
          </a:ln>
        </p:spPr>
        <p:style>
          <a:lnRef idx="1">
            <a:schemeClr val="dk1"/>
          </a:lnRef>
          <a:fillRef idx="0">
            <a:schemeClr val="dk1"/>
          </a:fillRef>
          <a:effectRef idx="0">
            <a:schemeClr val="dk1"/>
          </a:effectRef>
          <a:fontRef idx="minor">
            <a:schemeClr val="tx1"/>
          </a:fontRef>
        </p:style>
        <p:txBody>
          <a:bodyPr anchor="ctr"/>
          <a:lstStyle/>
          <a:p>
            <a:pPr algn="ctr" eaLnBrk="0" hangingPunct="0">
              <a:defRPr/>
            </a:pPr>
            <a:endParaRPr lang="zh-CN" altLang="en-US" sz="2665">
              <a:ln w="38100" cmpd="sng">
                <a:solidFill>
                  <a:srgbClr val="FFFFFF"/>
                </a:solidFill>
                <a:prstDash val="solid"/>
              </a:ln>
              <a:solidFill>
                <a:srgbClr val="FFFFFF"/>
              </a:solidFill>
              <a:effectLst>
                <a:outerShdw blurRad="63500" dir="3600000" algn="tl" rotWithShape="0">
                  <a:srgbClr val="000000">
                    <a:alpha val="70000"/>
                  </a:srgbClr>
                </a:outerShdw>
              </a:effectLst>
              <a:latin typeface="+mn-ea"/>
            </a:endParaRPr>
          </a:p>
        </p:txBody>
      </p:sp>
      <p:sp>
        <p:nvSpPr>
          <p:cNvPr id="30" name="文本框 29"/>
          <p:cNvSpPr txBox="1"/>
          <p:nvPr/>
        </p:nvSpPr>
        <p:spPr>
          <a:xfrm>
            <a:off x="4404360" y="3559387"/>
            <a:ext cx="3857413" cy="501650"/>
          </a:xfrm>
          <a:prstGeom prst="rect">
            <a:avLst/>
          </a:prstGeom>
          <a:noFill/>
        </p:spPr>
        <p:txBody>
          <a:bodyPr wrap="square" rtlCol="0">
            <a:spAutoFit/>
          </a:bodyPr>
          <a:lstStyle/>
          <a:p>
            <a:r>
              <a:rPr lang="zh-CN" altLang="en-US" sz="2665" dirty="0">
                <a:solidFill>
                  <a:srgbClr val="FF0000"/>
                </a:solidFill>
                <a:latin typeface="+mn-ea"/>
                <a:ea typeface="+mn-ea"/>
              </a:rPr>
              <a:t>不重不漏，动态补齐</a:t>
            </a:r>
            <a:endParaRPr lang="zh-CN" altLang="en-US" sz="2665" dirty="0">
              <a:solidFill>
                <a:srgbClr val="FF0000"/>
              </a:solidFill>
              <a:latin typeface="+mn-ea"/>
              <a:ea typeface="+mn-ea"/>
            </a:endParaRPr>
          </a:p>
        </p:txBody>
      </p:sp>
      <p:sp>
        <p:nvSpPr>
          <p:cNvPr id="6" name="Rectangle 9"/>
          <p:cNvSpPr>
            <a:spLocks noChangeArrowheads="1"/>
          </p:cNvSpPr>
          <p:nvPr/>
        </p:nvSpPr>
        <p:spPr bwMode="auto">
          <a:xfrm>
            <a:off x="8112760" y="2762673"/>
            <a:ext cx="2220807" cy="629920"/>
          </a:xfrm>
          <a:prstGeom prst="rect">
            <a:avLst/>
          </a:prstGeom>
          <a:solidFill>
            <a:schemeClr val="accent1"/>
          </a:solidFill>
          <a:ln w="9525">
            <a:noFill/>
            <a:miter lim="800000"/>
          </a:ln>
          <a:effectLst>
            <a:softEdge rad="38100"/>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665">
                <a:solidFill>
                  <a:schemeClr val="bg1"/>
                </a:solidFill>
                <a:latin typeface="+mn-ea"/>
                <a:ea typeface="+mn-ea"/>
              </a:rPr>
              <a:t>科研育种企业</a:t>
            </a:r>
            <a:endParaRPr lang="zh-CN" altLang="en-US" sz="2665">
              <a:solidFill>
                <a:schemeClr val="bg1"/>
              </a:solidFill>
              <a:latin typeface="+mn-ea"/>
              <a:ea typeface="+mn-ea"/>
            </a:endParaRPr>
          </a:p>
        </p:txBody>
      </p:sp>
      <p:sp>
        <p:nvSpPr>
          <p:cNvPr id="8" name="矩形 7"/>
          <p:cNvSpPr/>
          <p:nvPr/>
        </p:nvSpPr>
        <p:spPr>
          <a:xfrm>
            <a:off x="4112895" y="342265"/>
            <a:ext cx="4440555" cy="521970"/>
          </a:xfrm>
          <a:prstGeom prst="rect">
            <a:avLst/>
          </a:prstGeom>
        </p:spPr>
        <p:txBody>
          <a:bodyPr wrap="square">
            <a:spAutoFit/>
          </a:bodyPr>
          <a:p>
            <a:pPr algn="ctr"/>
            <a:r>
              <a:rPr lang="en-US" altLang="zh-CN" sz="2800" b="1" dirty="0">
                <a:solidFill>
                  <a:srgbClr val="1C56A6"/>
                </a:solidFill>
                <a:cs typeface="+mn-ea"/>
                <a:sym typeface="+mn-lt"/>
              </a:rPr>
              <a:t>1.</a:t>
            </a:r>
            <a:r>
              <a:rPr lang="zh-CN" altLang="en-US" sz="2800" b="1" dirty="0">
                <a:solidFill>
                  <a:srgbClr val="1C56A6"/>
                </a:solidFill>
                <a:cs typeface="+mn-ea"/>
                <a:sym typeface="+mn-lt"/>
              </a:rPr>
              <a:t>统计范围</a:t>
            </a:r>
            <a:r>
              <a:rPr lang="en-US" altLang="zh-CN" sz="2800" b="1" dirty="0">
                <a:solidFill>
                  <a:srgbClr val="1C56A6"/>
                </a:solidFill>
                <a:cs typeface="+mn-ea"/>
                <a:sym typeface="+mn-lt"/>
              </a:rPr>
              <a:t>-</a:t>
            </a:r>
            <a:r>
              <a:rPr lang="zh-CN" altLang="en-US" sz="2800" b="1" dirty="0">
                <a:solidFill>
                  <a:srgbClr val="1C56A6"/>
                </a:solidFill>
                <a:cs typeface="+mn-ea"/>
                <a:sym typeface="+mn-lt"/>
              </a:rPr>
              <a:t>调查行业门类</a:t>
            </a:r>
            <a:endParaRPr lang="zh-CN" altLang="en-US" sz="2800" b="1" dirty="0">
              <a:solidFill>
                <a:srgbClr val="1C56A6"/>
              </a:solidFill>
              <a:latin typeface="微软雅黑" panose="020B0503020204020204" pitchFamily="34" charset="-122"/>
              <a:ea typeface="微软雅黑" panose="020B0503020204020204" pitchFamily="34" charset="-122"/>
              <a:cs typeface="+mn-ea"/>
              <a:sym typeface="+mn-lt"/>
            </a:endParaRPr>
          </a:p>
        </p:txBody>
      </p:sp>
      <p:sp>
        <p:nvSpPr>
          <p:cNvPr id="2" name="灯片编号占位符 1"/>
          <p:cNvSpPr>
            <a:spLocks noGrp="1"/>
          </p:cNvSpPr>
          <p:nvPr>
            <p:ph type="sldNum" sz="quarter" idx="12"/>
          </p:nvPr>
        </p:nvSpPr>
        <p:spPr/>
        <p:txBody>
          <a:bodyPr/>
          <a:p>
            <a:fld id="{7D9BB5D0-35E4-459D-AEF3-FE4D7C45CC19}" type="slidenum">
              <a:rPr lang="zh-CN" altLang="en-US" smtClean="0"/>
            </a:fld>
            <a:endParaRPr lang="zh-CN" altLang="en-US"/>
          </a:p>
        </p:txBody>
      </p:sp>
      <p:sp>
        <p:nvSpPr>
          <p:cNvPr id="4" name="文本框 3"/>
          <p:cNvSpPr txBox="1"/>
          <p:nvPr/>
        </p:nvSpPr>
        <p:spPr>
          <a:xfrm>
            <a:off x="2154555" y="4717415"/>
            <a:ext cx="7777480" cy="829945"/>
          </a:xfrm>
          <a:prstGeom prst="rect">
            <a:avLst/>
          </a:prstGeom>
          <a:noFill/>
        </p:spPr>
        <p:txBody>
          <a:bodyPr wrap="square" rtlCol="0" anchor="t">
            <a:spAutoFit/>
          </a:bodyPr>
          <a:p>
            <a:r>
              <a:rPr lang="en-US" altLang="zh-CN" sz="2400" dirty="0">
                <a:latin typeface="楷体" panose="02010609060101010101" pitchFamily="49" charset="-122"/>
                <a:cs typeface="楷体" panose="02010609060101010101" pitchFamily="49" charset="-122"/>
                <a:sym typeface="+mn-ea"/>
              </a:rPr>
              <a:t>非普查年份，调查单位一般由</a:t>
            </a:r>
            <a:r>
              <a:rPr lang="zh-CN" altLang="en-US" sz="2400" b="1" dirty="0">
                <a:latin typeface="楷体" panose="02010609060101010101" pitchFamily="49" charset="-122"/>
                <a:cs typeface="楷体" panose="02010609060101010101" pitchFamily="49" charset="-122"/>
                <a:sym typeface="+mn-ea"/>
              </a:rPr>
              <a:t>国家统计局</a:t>
            </a:r>
            <a:r>
              <a:rPr lang="en-US" altLang="zh-CN" sz="2400" b="1" dirty="0">
                <a:latin typeface="楷体" panose="02010609060101010101" pitchFamily="49" charset="-122"/>
                <a:cs typeface="楷体" panose="02010609060101010101" pitchFamily="49" charset="-122"/>
                <a:sym typeface="+mn-ea"/>
              </a:rPr>
              <a:t>普查中心</a:t>
            </a:r>
            <a:r>
              <a:rPr lang="en-US" altLang="zh-CN" sz="2400" dirty="0">
                <a:latin typeface="楷体" panose="02010609060101010101" pitchFamily="49" charset="-122"/>
                <a:cs typeface="楷体" panose="02010609060101010101" pitchFamily="49" charset="-122"/>
                <a:sym typeface="+mn-ea"/>
              </a:rPr>
              <a:t>分两次加载，分别为1月20日前和2月初</a:t>
            </a:r>
            <a:endParaRPr lang="en-US" altLang="zh-CN" sz="2400" dirty="0">
              <a:latin typeface="楷体" panose="02010609060101010101" pitchFamily="49" charset="-122"/>
              <a:cs typeface="楷体" panose="02010609060101010101" pitchFamily="49" charset="-122"/>
              <a:sym typeface="+mn-ea"/>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1700318" y="1208617"/>
          <a:ext cx="8790940" cy="5428615"/>
        </p:xfrm>
        <a:graphic>
          <a:graphicData uri="http://schemas.openxmlformats.org/drawingml/2006/table">
            <a:tbl>
              <a:tblPr firstRow="1" bandRow="1">
                <a:tableStyleId>{7DF18680-E054-41AD-8BC1-D1AEF772440D}</a:tableStyleId>
              </a:tblPr>
              <a:tblGrid>
                <a:gridCol w="1586865"/>
                <a:gridCol w="3201670"/>
                <a:gridCol w="4002405"/>
              </a:tblGrid>
              <a:tr h="447675">
                <a:tc>
                  <a:txBody>
                    <a:bodyPr/>
                    <a:p>
                      <a:pPr algn="ctr" defTabSz="779145">
                        <a:buClrTx/>
                        <a:buSzTx/>
                        <a:buFontTx/>
                        <a:buNone/>
                      </a:pPr>
                      <a:r>
                        <a:rPr lang="zh-CN" altLang="en-US" sz="2135" dirty="0" smtClean="0"/>
                        <a:t>专业</a:t>
                      </a:r>
                      <a:endParaRPr lang="zh-CN" altLang="en-US" sz="2135" dirty="0" smtClean="0"/>
                    </a:p>
                  </a:txBody>
                  <a:tcPr marL="121920" marR="121920" marT="60960" marB="60960" anchor="ctr" anchorCtr="0"/>
                </a:tc>
                <a:tc>
                  <a:txBody>
                    <a:bodyPr/>
                    <a:p>
                      <a:pPr algn="ctr" defTabSz="779145">
                        <a:buClrTx/>
                        <a:buSzTx/>
                        <a:buFontTx/>
                        <a:buNone/>
                      </a:pPr>
                      <a:r>
                        <a:rPr lang="zh-CN" altLang="en-US" sz="2135" dirty="0" smtClean="0"/>
                        <a:t>单位规模</a:t>
                      </a:r>
                      <a:endParaRPr lang="zh-CN" altLang="en-US" sz="2135" dirty="0" smtClean="0"/>
                    </a:p>
                  </a:txBody>
                  <a:tcPr marL="121920" marR="121920" marT="60960" marB="60960" anchor="ctr" anchorCtr="0"/>
                </a:tc>
                <a:tc>
                  <a:txBody>
                    <a:bodyPr/>
                    <a:p>
                      <a:pPr algn="ctr" defTabSz="779145">
                        <a:buClrTx/>
                        <a:buSzTx/>
                        <a:buFontTx/>
                        <a:buNone/>
                      </a:pPr>
                      <a:r>
                        <a:rPr lang="zh-CN" altLang="en-US" sz="2135" dirty="0" smtClean="0"/>
                        <a:t>行业门类</a:t>
                      </a:r>
                      <a:endParaRPr lang="zh-CN" altLang="en-US" sz="2135" dirty="0" smtClean="0"/>
                    </a:p>
                  </a:txBody>
                  <a:tcPr marL="121920" marR="121920" marT="60960" marB="60960" anchor="ctr" anchorCtr="0"/>
                </a:tc>
              </a:tr>
              <a:tr h="365760">
                <a:tc rowSpan="3">
                  <a:txBody>
                    <a:bodyPr/>
                    <a:p>
                      <a:pPr algn="ctr">
                        <a:buNone/>
                      </a:pPr>
                      <a:r>
                        <a:rPr lang="zh-CN" altLang="en-US" sz="1600" dirty="0"/>
                        <a:t>工业</a:t>
                      </a:r>
                      <a:endParaRPr lang="zh-CN" altLang="en-US" sz="1600" dirty="0"/>
                    </a:p>
                  </a:txBody>
                  <a:tcPr marL="121920" marR="121920" marT="60960" marB="60960" anchor="ctr" anchorCtr="0"/>
                </a:tc>
                <a:tc rowSpan="3">
                  <a:txBody>
                    <a:bodyPr/>
                    <a:p>
                      <a:pPr algn="ctr">
                        <a:buNone/>
                      </a:pPr>
                      <a:r>
                        <a:rPr lang="zh-CN" altLang="en-US" sz="1600" dirty="0"/>
                        <a:t>规模以上</a:t>
                      </a:r>
                      <a:endParaRPr lang="zh-CN" altLang="en-US" sz="1600" dirty="0"/>
                    </a:p>
                  </a:txBody>
                  <a:tcPr marL="121920" marR="121920" marT="60960" marB="60960" anchor="ctr" anchorCtr="0"/>
                </a:tc>
                <a:tc>
                  <a:txBody>
                    <a:bodyPr/>
                    <a:p>
                      <a:pPr>
                        <a:buNone/>
                      </a:pPr>
                      <a:r>
                        <a:rPr lang="zh-CN" altLang="en-US" sz="1600" dirty="0"/>
                        <a:t>采矿业</a:t>
                      </a:r>
                      <a:endParaRPr lang="zh-CN" altLang="en-US" sz="1600" dirty="0"/>
                    </a:p>
                  </a:txBody>
                  <a:tcPr marL="121920" marR="121920" marT="60960" marB="60960" anchor="ctr" anchorCtr="0"/>
                </a:tc>
              </a:tr>
              <a:tr h="365760">
                <a:tc vMerge="1">
                  <a:tcPr/>
                </a:tc>
                <a:tc vMerge="1">
                  <a:tcPr/>
                </a:tc>
                <a:tc>
                  <a:txBody>
                    <a:bodyPr/>
                    <a:p>
                      <a:pPr>
                        <a:buNone/>
                      </a:pPr>
                      <a:r>
                        <a:rPr lang="zh-CN" altLang="en-US" sz="1600" dirty="0"/>
                        <a:t>制造业</a:t>
                      </a:r>
                      <a:endParaRPr lang="zh-CN" altLang="en-US" sz="1600" dirty="0"/>
                    </a:p>
                  </a:txBody>
                  <a:tcPr marL="121920" marR="121920" marT="60960" marB="60960" anchor="ctr" anchorCtr="0"/>
                </a:tc>
              </a:tr>
              <a:tr h="513715">
                <a:tc vMerge="1">
                  <a:tcPr/>
                </a:tc>
                <a:tc vMerge="1">
                  <a:tcPr/>
                </a:tc>
                <a:tc>
                  <a:txBody>
                    <a:bodyPr/>
                    <a:p>
                      <a:pPr>
                        <a:buNone/>
                      </a:pPr>
                      <a:r>
                        <a:rPr lang="zh-CN" altLang="en-US" sz="1600" dirty="0"/>
                        <a:t>电力、热力、燃气及水生产和供应业</a:t>
                      </a:r>
                      <a:endParaRPr lang="zh-CN" altLang="en-US" sz="1600" dirty="0"/>
                    </a:p>
                  </a:txBody>
                  <a:tcPr marL="121920" marR="121920" marT="60960" marB="60960" anchor="ctr" anchorCtr="0"/>
                </a:tc>
              </a:tr>
              <a:tr h="513715">
                <a:tc>
                  <a:txBody>
                    <a:bodyPr/>
                    <a:p>
                      <a:pPr algn="ctr">
                        <a:buNone/>
                      </a:pPr>
                      <a:r>
                        <a:rPr lang="zh-CN" altLang="en-US" sz="1600" dirty="0"/>
                        <a:t>建筑业</a:t>
                      </a:r>
                      <a:endParaRPr lang="zh-CN" altLang="en-US" sz="1600" dirty="0"/>
                    </a:p>
                  </a:txBody>
                  <a:tcPr marL="121920" marR="121920" marT="60960" marB="60960" anchor="ctr" anchorCtr="0"/>
                </a:tc>
                <a:tc>
                  <a:txBody>
                    <a:bodyPr/>
                    <a:p>
                      <a:pPr algn="ctr">
                        <a:buNone/>
                      </a:pPr>
                      <a:r>
                        <a:rPr lang="zh-CN" altLang="en-US" sz="1600" dirty="0"/>
                        <a:t>特、一级总承包，一级专业承包</a:t>
                      </a:r>
                      <a:endParaRPr lang="zh-CN" altLang="en-US" sz="1600" dirty="0"/>
                    </a:p>
                  </a:txBody>
                  <a:tcPr marL="121920" marR="121920" marT="60960" marB="60960" anchor="ctr" anchorCtr="0"/>
                </a:tc>
                <a:tc>
                  <a:txBody>
                    <a:bodyPr/>
                    <a:p>
                      <a:pPr>
                        <a:buNone/>
                      </a:pPr>
                      <a:r>
                        <a:rPr lang="zh-CN" altLang="en-US" sz="1600" dirty="0"/>
                        <a:t>建筑业</a:t>
                      </a:r>
                      <a:endParaRPr lang="zh-CN" altLang="en-US" sz="1600" dirty="0"/>
                    </a:p>
                  </a:txBody>
                  <a:tcPr marL="121920" marR="121920" marT="60960" marB="60960" anchor="ctr" anchorCtr="0"/>
                </a:tc>
              </a:tr>
              <a:tr h="365760">
                <a:tc rowSpan="7">
                  <a:txBody>
                    <a:bodyPr/>
                    <a:p>
                      <a:pPr algn="ctr">
                        <a:buNone/>
                      </a:pPr>
                      <a:r>
                        <a:rPr lang="zh-CN" altLang="en-US" sz="1600" dirty="0"/>
                        <a:t>服务业</a:t>
                      </a:r>
                      <a:endParaRPr lang="zh-CN" altLang="en-US" sz="1600" dirty="0"/>
                    </a:p>
                  </a:txBody>
                  <a:tcPr marL="121920" marR="121920" marT="60960" marB="60960" anchor="ctr" anchorCtr="0"/>
                </a:tc>
                <a:tc rowSpan="7">
                  <a:txBody>
                    <a:bodyPr/>
                    <a:p>
                      <a:pPr algn="ctr">
                        <a:buNone/>
                      </a:pPr>
                      <a:r>
                        <a:rPr lang="zh-CN" altLang="en-US" sz="1600" dirty="0"/>
                        <a:t>规模以上</a:t>
                      </a:r>
                      <a:endParaRPr lang="zh-CN" altLang="en-US" sz="1600" dirty="0"/>
                    </a:p>
                  </a:txBody>
                  <a:tcPr marL="121920" marR="121920" marT="60960" marB="60960" anchor="ctr" anchorCtr="0"/>
                </a:tc>
                <a:tc>
                  <a:txBody>
                    <a:bodyPr/>
                    <a:p>
                      <a:pPr>
                        <a:buNone/>
                      </a:pPr>
                      <a:r>
                        <a:rPr lang="zh-CN" altLang="en-US" sz="1600" dirty="0"/>
                        <a:t>交通运输、仓储和邮政业</a:t>
                      </a:r>
                      <a:endParaRPr lang="zh-CN" altLang="en-US" sz="1600" dirty="0"/>
                    </a:p>
                  </a:txBody>
                  <a:tcPr marL="121920" marR="121920" marT="60960" marB="60960" anchor="ctr" anchorCtr="0"/>
                </a:tc>
              </a:tr>
              <a:tr h="513715">
                <a:tc vMerge="1">
                  <a:tcPr/>
                </a:tc>
                <a:tc vMerge="1">
                  <a:tcPr/>
                </a:tc>
                <a:tc>
                  <a:txBody>
                    <a:bodyPr/>
                    <a:p>
                      <a:pPr>
                        <a:buNone/>
                      </a:pPr>
                      <a:r>
                        <a:rPr lang="zh-CN" altLang="en-US" sz="1600" dirty="0"/>
                        <a:t>信息传输、软件和信息技术服务业</a:t>
                      </a:r>
                      <a:endParaRPr lang="zh-CN" altLang="en-US" sz="1600" dirty="0"/>
                    </a:p>
                  </a:txBody>
                  <a:tcPr marL="121920" marR="121920" marT="60960" marB="60960" anchor="ctr" anchorCtr="0"/>
                </a:tc>
              </a:tr>
              <a:tr h="365760">
                <a:tc vMerge="1">
                  <a:tcPr/>
                </a:tc>
                <a:tc vMerge="1">
                  <a:tcPr/>
                </a:tc>
                <a:tc>
                  <a:txBody>
                    <a:bodyPr/>
                    <a:p>
                      <a:pPr>
                        <a:buNone/>
                      </a:pPr>
                      <a:r>
                        <a:rPr lang="zh-CN" altLang="en-US" sz="1600" dirty="0"/>
                        <a:t>租赁和商务服务业</a:t>
                      </a:r>
                      <a:endParaRPr lang="zh-CN" altLang="en-US" sz="1600" dirty="0"/>
                    </a:p>
                  </a:txBody>
                  <a:tcPr marL="121920" marR="121920" marT="60960" marB="60960" anchor="ctr" anchorCtr="0"/>
                </a:tc>
              </a:tr>
              <a:tr h="365760">
                <a:tc vMerge="1">
                  <a:tcPr/>
                </a:tc>
                <a:tc vMerge="1">
                  <a:tcPr/>
                </a:tc>
                <a:tc>
                  <a:txBody>
                    <a:bodyPr/>
                    <a:p>
                      <a:pPr>
                        <a:buNone/>
                      </a:pPr>
                      <a:r>
                        <a:rPr lang="zh-CN" altLang="en-US" sz="1600" dirty="0"/>
                        <a:t>科学研究和技术服务业</a:t>
                      </a:r>
                      <a:endParaRPr lang="zh-CN" altLang="en-US" sz="1600" dirty="0"/>
                    </a:p>
                  </a:txBody>
                  <a:tcPr marL="121920" marR="121920" marT="60960" marB="60960" anchor="ctr" anchorCtr="0"/>
                </a:tc>
              </a:tr>
              <a:tr h="365760">
                <a:tc vMerge="1">
                  <a:tcPr/>
                </a:tc>
                <a:tc vMerge="1">
                  <a:tcPr/>
                </a:tc>
                <a:tc>
                  <a:txBody>
                    <a:bodyPr/>
                    <a:p>
                      <a:pPr>
                        <a:buNone/>
                      </a:pPr>
                      <a:r>
                        <a:rPr lang="zh-CN" altLang="en-US" sz="1600" dirty="0"/>
                        <a:t>水利、环境和公共设施管理业</a:t>
                      </a:r>
                      <a:endParaRPr lang="zh-CN" altLang="en-US" sz="1600" dirty="0"/>
                    </a:p>
                  </a:txBody>
                  <a:tcPr marL="121920" marR="121920" marT="60960" marB="60960" anchor="ctr" anchorCtr="0"/>
                </a:tc>
              </a:tr>
              <a:tr h="365760">
                <a:tc vMerge="1">
                  <a:tcPr/>
                </a:tc>
                <a:tc vMerge="1">
                  <a:tcPr/>
                </a:tc>
                <a:tc>
                  <a:txBody>
                    <a:bodyPr/>
                    <a:p>
                      <a:pPr>
                        <a:buNone/>
                      </a:pPr>
                      <a:r>
                        <a:rPr lang="zh-CN" altLang="en-US" sz="1600" dirty="0"/>
                        <a:t>卫生和社会工作</a:t>
                      </a:r>
                      <a:endParaRPr lang="zh-CN" altLang="en-US" sz="1600" dirty="0"/>
                    </a:p>
                  </a:txBody>
                  <a:tcPr marL="121920" marR="121920" marT="60960" marB="60960" anchor="ctr" anchorCtr="0"/>
                </a:tc>
              </a:tr>
              <a:tr h="365760">
                <a:tc vMerge="1">
                  <a:tcPr/>
                </a:tc>
                <a:tc vMerge="1">
                  <a:tcPr/>
                </a:tc>
                <a:tc>
                  <a:txBody>
                    <a:bodyPr/>
                    <a:p>
                      <a:pPr>
                        <a:buNone/>
                      </a:pPr>
                      <a:r>
                        <a:rPr lang="zh-CN" altLang="en-US" sz="1600" dirty="0"/>
                        <a:t>文化、体育和娱乐业</a:t>
                      </a:r>
                      <a:endParaRPr lang="zh-CN" altLang="en-US" sz="1600" dirty="0"/>
                    </a:p>
                  </a:txBody>
                  <a:tcPr marL="121920" marR="121920" marT="60960" marB="60960" anchor="ctr" anchorCtr="0"/>
                </a:tc>
              </a:tr>
              <a:tr h="513715">
                <a:tc>
                  <a:txBody>
                    <a:bodyPr/>
                    <a:p>
                      <a:pPr algn="ctr">
                        <a:buNone/>
                      </a:pPr>
                      <a:r>
                        <a:rPr lang="zh-CN" altLang="en-US" sz="1600" dirty="0"/>
                        <a:t>科研育种相关</a:t>
                      </a:r>
                      <a:endParaRPr lang="zh-CN" altLang="en-US" sz="1600" dirty="0"/>
                    </a:p>
                  </a:txBody>
                  <a:tcPr marL="121920" marR="121920" marT="60960" marB="60960" anchor="ctr" anchorCtr="0"/>
                </a:tc>
                <a:tc>
                  <a:txBody>
                    <a:bodyPr/>
                    <a:p>
                      <a:pPr algn="ctr">
                        <a:buNone/>
                      </a:pPr>
                      <a:r>
                        <a:rPr lang="zh-CN" altLang="en-US" sz="1600" dirty="0"/>
                        <a:t>规模以上</a:t>
                      </a:r>
                      <a:endParaRPr lang="zh-CN" altLang="en-US" sz="1600" dirty="0"/>
                    </a:p>
                  </a:txBody>
                  <a:tcPr marL="121920" marR="121920" marT="60960" marB="60960" anchor="ctr" anchorCtr="0"/>
                </a:tc>
                <a:tc>
                  <a:txBody>
                    <a:bodyPr/>
                    <a:p>
                      <a:pPr>
                        <a:buNone/>
                      </a:pPr>
                      <a:r>
                        <a:rPr lang="zh-CN" altLang="en-US" sz="1600" dirty="0"/>
                        <a:t>部分批发零售业（国家下发）</a:t>
                      </a:r>
                      <a:endParaRPr lang="zh-CN" altLang="en-US" sz="1600" dirty="0"/>
                    </a:p>
                  </a:txBody>
                  <a:tcPr marL="121920" marR="121920" marT="60960" marB="60960" anchor="ctr" anchorCtr="0"/>
                </a:tc>
              </a:tr>
            </a:tbl>
          </a:graphicData>
        </a:graphic>
      </p:graphicFrame>
      <p:sp>
        <p:nvSpPr>
          <p:cNvPr id="8" name="矩形 7"/>
          <p:cNvSpPr/>
          <p:nvPr/>
        </p:nvSpPr>
        <p:spPr>
          <a:xfrm>
            <a:off x="4112895" y="342265"/>
            <a:ext cx="4440555" cy="521970"/>
          </a:xfrm>
          <a:prstGeom prst="rect">
            <a:avLst/>
          </a:prstGeom>
        </p:spPr>
        <p:txBody>
          <a:bodyPr wrap="square">
            <a:spAutoFit/>
          </a:bodyPr>
          <a:p>
            <a:pPr algn="ctr"/>
            <a:r>
              <a:rPr lang="en-US" altLang="zh-CN" sz="2800" b="1" dirty="0">
                <a:solidFill>
                  <a:srgbClr val="1C56A6"/>
                </a:solidFill>
                <a:cs typeface="+mn-ea"/>
                <a:sym typeface="+mn-lt"/>
              </a:rPr>
              <a:t>1.</a:t>
            </a:r>
            <a:r>
              <a:rPr lang="zh-CN" altLang="en-US" sz="2800" b="1" dirty="0">
                <a:solidFill>
                  <a:srgbClr val="1C56A6"/>
                </a:solidFill>
                <a:cs typeface="+mn-ea"/>
                <a:sym typeface="+mn-lt"/>
              </a:rPr>
              <a:t>统计范围</a:t>
            </a:r>
            <a:r>
              <a:rPr lang="en-US" altLang="zh-CN" sz="2800" b="1" dirty="0">
                <a:solidFill>
                  <a:srgbClr val="1C56A6"/>
                </a:solidFill>
                <a:cs typeface="+mn-ea"/>
                <a:sym typeface="+mn-lt"/>
              </a:rPr>
              <a:t>-</a:t>
            </a:r>
            <a:r>
              <a:rPr lang="zh-CN" altLang="en-US" sz="2800" b="1" dirty="0">
                <a:solidFill>
                  <a:srgbClr val="1C56A6"/>
                </a:solidFill>
                <a:cs typeface="+mn-ea"/>
                <a:sym typeface="+mn-lt"/>
              </a:rPr>
              <a:t>调查行业门类</a:t>
            </a:r>
            <a:endParaRPr lang="zh-CN" altLang="en-US" sz="2800" b="1" dirty="0">
              <a:solidFill>
                <a:srgbClr val="1C56A6"/>
              </a:solidFill>
              <a:latin typeface="微软雅黑" panose="020B0503020204020204" pitchFamily="34" charset="-122"/>
              <a:ea typeface="微软雅黑" panose="020B0503020204020204" pitchFamily="34" charset="-122"/>
              <a:cs typeface="+mn-ea"/>
              <a:sym typeface="+mn-lt"/>
            </a:endParaRPr>
          </a:p>
        </p:txBody>
      </p:sp>
      <p:sp>
        <p:nvSpPr>
          <p:cNvPr id="2" name="灯片编号占位符 1"/>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圆角矩形 14"/>
          <p:cNvSpPr/>
          <p:nvPr/>
        </p:nvSpPr>
        <p:spPr>
          <a:xfrm>
            <a:off x="8392795" y="3728085"/>
            <a:ext cx="2732405" cy="241681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4723765" y="3695700"/>
            <a:ext cx="2732405" cy="241681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圆角矩形 1"/>
          <p:cNvSpPr/>
          <p:nvPr/>
        </p:nvSpPr>
        <p:spPr>
          <a:xfrm>
            <a:off x="1286510" y="3695700"/>
            <a:ext cx="2732405" cy="241681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835660" y="973455"/>
            <a:ext cx="10195560" cy="3172460"/>
          </a:xfrm>
          <a:prstGeom prst="rect">
            <a:avLst/>
          </a:prstGeom>
          <a:noFill/>
        </p:spPr>
        <p:txBody>
          <a:bodyPr wrap="square" rtlCol="0" anchor="t">
            <a:noAutofit/>
          </a:bodyPr>
          <a:p>
            <a:pPr marL="457200" indent="-457200" algn="l" latinLnBrk="0">
              <a:lnSpc>
                <a:spcPct val="150000"/>
              </a:lnSpc>
              <a:spcBef>
                <a:spcPts val="0"/>
              </a:spcBef>
              <a:buClrTx/>
              <a:buSzTx/>
              <a:buFont typeface="Arial" panose="020B0604020202020204" pitchFamily="34" charset="0"/>
              <a:buChar char="•"/>
            </a:pPr>
            <a:r>
              <a:rPr lang="en-US" altLang="zh-CN" sz="2665" b="1" dirty="0">
                <a:solidFill>
                  <a:srgbClr val="005BAC"/>
                </a:solidFill>
                <a:latin typeface="楷体" panose="02010609060101010101" pitchFamily="49" charset="-122"/>
                <a:cs typeface="楷体" panose="02010609060101010101" pitchFamily="49" charset="-122"/>
                <a:sym typeface="+mn-ea"/>
              </a:rPr>
              <a:t>法人在地统计原则</a:t>
            </a:r>
            <a:r>
              <a:rPr lang="zh-CN" altLang="en-US" sz="2665" b="1" dirty="0">
                <a:solidFill>
                  <a:srgbClr val="005BAC"/>
                </a:solidFill>
                <a:latin typeface="楷体" panose="02010609060101010101" pitchFamily="49" charset="-122"/>
                <a:cs typeface="楷体" panose="02010609060101010101" pitchFamily="49" charset="-122"/>
                <a:sym typeface="+mn-ea"/>
              </a:rPr>
              <a:t>。</a:t>
            </a:r>
            <a:r>
              <a:rPr lang="en-US" altLang="zh-CN" sz="2665" dirty="0">
                <a:latin typeface="楷体" panose="02010609060101010101" pitchFamily="49" charset="-122"/>
                <a:cs typeface="楷体" panose="02010609060101010101" pitchFamily="49" charset="-122"/>
                <a:sym typeface="+mn-ea"/>
              </a:rPr>
              <a:t>即</a:t>
            </a:r>
            <a:r>
              <a:rPr lang="zh-CN" altLang="en-US" sz="2665" dirty="0">
                <a:latin typeface="楷体" panose="02010609060101010101" pitchFamily="49" charset="-122"/>
                <a:cs typeface="楷体" panose="02010609060101010101" pitchFamily="49" charset="-122"/>
                <a:sym typeface="+mn-ea"/>
              </a:rPr>
              <a:t>：</a:t>
            </a:r>
            <a:r>
              <a:rPr lang="en-US" altLang="zh-CN" sz="2665" dirty="0">
                <a:latin typeface="楷体" panose="02010609060101010101" pitchFamily="49" charset="-122"/>
                <a:cs typeface="楷体" panose="02010609060101010101" pitchFamily="49" charset="-122"/>
                <a:sym typeface="+mn-ea"/>
              </a:rPr>
              <a:t>企业填报的范围仅限法人和本法人下属产业活动单位的相关数据，不包括企业下属各类法人单位数据（视同法人单位填报</a:t>
            </a:r>
            <a:r>
              <a:rPr lang="zh-CN" altLang="en-US" sz="2665" dirty="0">
                <a:latin typeface="楷体" panose="02010609060101010101" pitchFamily="49" charset="-122"/>
                <a:cs typeface="楷体" panose="02010609060101010101" pitchFamily="49" charset="-122"/>
                <a:sym typeface="+mn-ea"/>
              </a:rPr>
              <a:t>情况与各专业保持一致</a:t>
            </a:r>
            <a:r>
              <a:rPr lang="en-US" altLang="zh-CN" sz="2665" dirty="0">
                <a:latin typeface="楷体" panose="02010609060101010101" pitchFamily="49" charset="-122"/>
                <a:cs typeface="楷体" panose="02010609060101010101" pitchFamily="49" charset="-122"/>
                <a:sym typeface="+mn-ea"/>
              </a:rPr>
              <a:t>）</a:t>
            </a:r>
            <a:r>
              <a:rPr kumimoji="0" lang="zh-CN" altLang="en-US" sz="2665" kern="1200" dirty="0">
                <a:latin typeface="楷体" panose="02010609060101010101" pitchFamily="49" charset="-122"/>
                <a:ea typeface="楷体" panose="02010609060101010101" pitchFamily="49" charset="-122"/>
                <a:cs typeface="楷体" panose="02010609060101010101" pitchFamily="49" charset="-122"/>
              </a:rPr>
              <a:t>。</a:t>
            </a:r>
            <a:endParaRPr kumimoji="0" lang="zh-CN" altLang="en-US" sz="2665" kern="1200" dirty="0">
              <a:latin typeface="楷体" panose="02010609060101010101" pitchFamily="49" charset="-122"/>
              <a:ea typeface="楷体" panose="02010609060101010101" pitchFamily="49" charset="-122"/>
              <a:cs typeface="楷体" panose="02010609060101010101" pitchFamily="49" charset="-122"/>
            </a:endParaRPr>
          </a:p>
          <a:p>
            <a:pPr marL="457200" indent="-457200" algn="l" latinLnBrk="0">
              <a:lnSpc>
                <a:spcPct val="150000"/>
              </a:lnSpc>
              <a:spcBef>
                <a:spcPts val="0"/>
              </a:spcBef>
              <a:buClrTx/>
              <a:buSzTx/>
              <a:buFont typeface="Arial" panose="020B0604020202020204" pitchFamily="34" charset="0"/>
              <a:buChar char="•"/>
            </a:pPr>
            <a:r>
              <a:rPr lang="en-US" altLang="zh-CN" sz="2665" b="1" dirty="0">
                <a:solidFill>
                  <a:srgbClr val="005BAC"/>
                </a:solidFill>
                <a:latin typeface="楷体" panose="02010609060101010101" pitchFamily="49" charset="-122"/>
                <a:cs typeface="楷体" panose="02010609060101010101" pitchFamily="49" charset="-122"/>
                <a:sym typeface="+mn-ea"/>
              </a:rPr>
              <a:t>真实研发原则。</a:t>
            </a:r>
            <a:r>
              <a:rPr lang="zh-CN" altLang="en-US" sz="2665" b="1" dirty="0">
                <a:solidFill>
                  <a:srgbClr val="FF0000"/>
                </a:solidFill>
                <a:latin typeface="楷体" panose="02010609060101010101" pitchFamily="49" charset="-122"/>
                <a:cs typeface="楷体" panose="02010609060101010101" pitchFamily="49" charset="-122"/>
                <a:sym typeface="+mn-ea"/>
              </a:rPr>
              <a:t>账账相符、账表相符、账实相符。</a:t>
            </a:r>
            <a:endParaRPr kumimoji="0" lang="zh-CN" altLang="en-US" sz="2665" b="1" kern="1200"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文本框 3"/>
          <p:cNvSpPr txBox="1"/>
          <p:nvPr/>
        </p:nvSpPr>
        <p:spPr>
          <a:xfrm>
            <a:off x="1362075" y="3728085"/>
            <a:ext cx="2470785" cy="2224405"/>
          </a:xfrm>
          <a:prstGeom prst="rect">
            <a:avLst/>
          </a:prstGeom>
          <a:noFill/>
        </p:spPr>
        <p:txBody>
          <a:bodyPr wrap="square" rtlCol="0">
            <a:noAutofit/>
          </a:bodyPr>
          <a:p>
            <a:pPr>
              <a:lnSpc>
                <a:spcPct val="100000"/>
              </a:lnSpc>
            </a:pPr>
            <a:r>
              <a:rPr lang="zh-CN" altLang="en-US" sz="2135" b="1" dirty="0" smtClean="0">
                <a:solidFill>
                  <a:schemeClr val="tx1"/>
                </a:solidFill>
                <a:latin typeface="+mn-ea"/>
                <a:ea typeface="+mn-ea"/>
                <a:sym typeface="+mn-ea"/>
              </a:rPr>
              <a:t>账账不符：</a:t>
            </a:r>
            <a:r>
              <a:rPr lang="zh-CN" altLang="en-US" sz="2135" b="1" dirty="0" smtClean="0">
                <a:solidFill>
                  <a:schemeClr val="accent2">
                    <a:lumMod val="75000"/>
                  </a:schemeClr>
                </a:solidFill>
                <a:latin typeface="楷体" panose="02010609060101010101" pitchFamily="49" charset="-122"/>
                <a:sym typeface="+mn-ea"/>
              </a:rPr>
              <a:t>大部分问题企业自行归集的辅助账与财务软件中的原始数据不一致，辅助账数据虚高，拼凑和作假嫌疑明显。</a:t>
            </a:r>
            <a:endParaRPr lang="zh-CN" altLang="en-US" sz="2135" b="1" dirty="0" smtClean="0">
              <a:solidFill>
                <a:schemeClr val="accent2">
                  <a:lumMod val="75000"/>
                </a:schemeClr>
              </a:solidFill>
              <a:latin typeface="楷体" panose="02010609060101010101" pitchFamily="49" charset="-122"/>
              <a:sym typeface="+mn-ea"/>
            </a:endParaRPr>
          </a:p>
        </p:txBody>
      </p:sp>
      <p:sp>
        <p:nvSpPr>
          <p:cNvPr id="10" name="文本框 9"/>
          <p:cNvSpPr txBox="1"/>
          <p:nvPr/>
        </p:nvSpPr>
        <p:spPr>
          <a:xfrm>
            <a:off x="4769485" y="3728085"/>
            <a:ext cx="2686685" cy="2224405"/>
          </a:xfrm>
          <a:prstGeom prst="rect">
            <a:avLst/>
          </a:prstGeom>
          <a:noFill/>
        </p:spPr>
        <p:txBody>
          <a:bodyPr wrap="square" rtlCol="0">
            <a:noAutofit/>
          </a:bodyPr>
          <a:p>
            <a:pPr>
              <a:lnSpc>
                <a:spcPct val="100000"/>
              </a:lnSpc>
            </a:pPr>
            <a:r>
              <a:rPr lang="zh-CN" altLang="zh-CN" sz="2135" b="1" dirty="0" smtClean="0">
                <a:solidFill>
                  <a:schemeClr val="tx1"/>
                </a:solidFill>
                <a:latin typeface="+mn-ea"/>
                <a:ea typeface="+mn-ea"/>
                <a:sym typeface="+mn-ea"/>
              </a:rPr>
              <a:t>账表不符：</a:t>
            </a:r>
            <a:r>
              <a:rPr lang="zh-CN" altLang="en-US" sz="2135" b="1" dirty="0" smtClean="0">
                <a:solidFill>
                  <a:schemeClr val="accent2">
                    <a:lumMod val="75000"/>
                  </a:schemeClr>
                </a:solidFill>
                <a:latin typeface="楷体" panose="02010609060101010101" pitchFamily="49" charset="-122"/>
                <a:ea typeface="+mn-ea"/>
                <a:sym typeface="+mn-ea"/>
              </a:rPr>
              <a:t>多数核查企业会计账未单独设置研发科目，企业仅根据自行归集且非税务认定的辅助账填表，缺少填报依据。</a:t>
            </a:r>
            <a:endParaRPr lang="zh-CN" altLang="en-US" sz="2135" b="1" dirty="0" smtClean="0">
              <a:solidFill>
                <a:schemeClr val="accent2">
                  <a:lumMod val="75000"/>
                </a:schemeClr>
              </a:solidFill>
              <a:latin typeface="楷体" panose="02010609060101010101" pitchFamily="49" charset="-122"/>
              <a:ea typeface="+mn-ea"/>
              <a:sym typeface="+mn-ea"/>
            </a:endParaRPr>
          </a:p>
        </p:txBody>
      </p:sp>
      <p:sp>
        <p:nvSpPr>
          <p:cNvPr id="13" name="文本框 12"/>
          <p:cNvSpPr txBox="1"/>
          <p:nvPr/>
        </p:nvSpPr>
        <p:spPr>
          <a:xfrm>
            <a:off x="8486775" y="3888105"/>
            <a:ext cx="2638425" cy="2224405"/>
          </a:xfrm>
          <a:prstGeom prst="rect">
            <a:avLst/>
          </a:prstGeom>
          <a:noFill/>
        </p:spPr>
        <p:txBody>
          <a:bodyPr wrap="square" rtlCol="0">
            <a:noAutofit/>
          </a:bodyPr>
          <a:p>
            <a:pPr algn="l">
              <a:lnSpc>
                <a:spcPct val="100000"/>
              </a:lnSpc>
              <a:buClrTx/>
              <a:buSzTx/>
              <a:buFontTx/>
            </a:pPr>
            <a:r>
              <a:rPr lang="zh-CN" altLang="en-US" sz="2135" b="1" dirty="0" smtClean="0">
                <a:solidFill>
                  <a:schemeClr val="tx1"/>
                </a:solidFill>
                <a:latin typeface="+mn-ea"/>
                <a:ea typeface="+mn-ea"/>
                <a:sym typeface="+mn-ea"/>
              </a:rPr>
              <a:t>账实不符：</a:t>
            </a:r>
            <a:r>
              <a:rPr lang="zh-CN" altLang="en-US" sz="2135" b="1" dirty="0" smtClean="0">
                <a:solidFill>
                  <a:schemeClr val="accent2">
                    <a:lumMod val="75000"/>
                  </a:schemeClr>
                </a:solidFill>
                <a:latin typeface="楷体" panose="02010609060101010101" pitchFamily="49" charset="-122"/>
                <a:ea typeface="+mn-ea"/>
                <a:sym typeface="+mn-ea"/>
              </a:rPr>
              <a:t>辅助账与实际活动相去甚远，企业根本不具备开展研发的条件，涉嫌无中生有。</a:t>
            </a:r>
            <a:endParaRPr lang="zh-CN" altLang="en-US" sz="2135" b="1" dirty="0" smtClean="0">
              <a:solidFill>
                <a:schemeClr val="accent2">
                  <a:lumMod val="75000"/>
                </a:schemeClr>
              </a:solidFill>
              <a:latin typeface="楷体" panose="02010609060101010101" pitchFamily="49" charset="-122"/>
              <a:ea typeface="+mn-ea"/>
              <a:sym typeface="+mn-ea"/>
            </a:endParaRPr>
          </a:p>
        </p:txBody>
      </p:sp>
      <p:sp>
        <p:nvSpPr>
          <p:cNvPr id="14" name="矩形 13"/>
          <p:cNvSpPr/>
          <p:nvPr/>
        </p:nvSpPr>
        <p:spPr>
          <a:xfrm>
            <a:off x="3713480" y="308610"/>
            <a:ext cx="4440555" cy="521970"/>
          </a:xfrm>
          <a:prstGeom prst="rect">
            <a:avLst/>
          </a:prstGeom>
        </p:spPr>
        <p:txBody>
          <a:bodyPr wrap="square">
            <a:spAutoFit/>
          </a:bodyPr>
          <a:p>
            <a:pPr algn="ctr"/>
            <a:r>
              <a:rPr lang="en-US" altLang="zh-CN" sz="2800" b="1" dirty="0">
                <a:solidFill>
                  <a:srgbClr val="1C56A6"/>
                </a:solidFill>
                <a:cs typeface="+mn-ea"/>
                <a:sym typeface="+mn-lt"/>
              </a:rPr>
              <a:t>2.</a:t>
            </a:r>
            <a:r>
              <a:rPr lang="zh-CN" altLang="en-US" sz="2800" b="1" dirty="0">
                <a:solidFill>
                  <a:srgbClr val="1C56A6"/>
                </a:solidFill>
                <a:cs typeface="+mn-ea"/>
                <a:sym typeface="+mn-lt"/>
              </a:rPr>
              <a:t>填报原则</a:t>
            </a:r>
            <a:endParaRPr lang="zh-CN" altLang="en-US" sz="2800" b="1" dirty="0">
              <a:solidFill>
                <a:srgbClr val="1C56A6"/>
              </a:solidFill>
              <a:latin typeface="微软雅黑" panose="020B0503020204020204" pitchFamily="34" charset="-122"/>
              <a:ea typeface="微软雅黑" panose="020B0503020204020204" pitchFamily="34" charset="-122"/>
              <a:cs typeface="+mn-ea"/>
              <a:sym typeface="+mn-lt"/>
            </a:endParaRPr>
          </a:p>
        </p:txBody>
      </p:sp>
      <p:sp>
        <p:nvSpPr>
          <p:cNvPr id="6" name="灯片编号占位符 5"/>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矩形 1"/>
          <p:cNvSpPr>
            <a:spLocks noChangeArrowheads="1"/>
          </p:cNvSpPr>
          <p:nvPr/>
        </p:nvSpPr>
        <p:spPr bwMode="auto">
          <a:xfrm>
            <a:off x="9191625" y="1"/>
            <a:ext cx="257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r>
              <a:rPr lang="en-US" altLang="zh-CN" sz="2400">
                <a:latin typeface="华文新魏" panose="02010800040101010101" pitchFamily="2" charset="-122"/>
                <a:ea typeface="华文新魏" panose="02010800040101010101" pitchFamily="2" charset="-122"/>
              </a:rPr>
              <a:t> </a:t>
            </a:r>
            <a:endParaRPr lang="zh-CN" altLang="en-US" sz="2400">
              <a:ea typeface="宋体" panose="02010600030101010101" pitchFamily="2" charset="-122"/>
            </a:endParaRPr>
          </a:p>
        </p:txBody>
      </p:sp>
      <p:sp>
        <p:nvSpPr>
          <p:cNvPr id="25605" name="灯片编号占位符 1"/>
          <p:cNvSpPr txBox="1"/>
          <p:nvPr/>
        </p:nvSpPr>
        <p:spPr bwMode="auto">
          <a:xfrm>
            <a:off x="8780780" y="630809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algn="r" eaLnBrk="1" hangingPunct="1">
              <a:spcBef>
                <a:spcPct val="0"/>
              </a:spcBef>
              <a:buFontTx/>
              <a:buNone/>
            </a:pPr>
            <a:fld id="{65CB9533-6A66-4104-A7B2-D56084161DBD}" type="slidenum">
              <a:rPr lang="zh-CN" altLang="en-US" sz="1800">
                <a:latin typeface="+mn-ea"/>
                <a:ea typeface="+mn-ea"/>
              </a:rPr>
            </a:fld>
            <a:endParaRPr lang="zh-CN" altLang="en-US" sz="1800">
              <a:latin typeface="+mn-ea"/>
              <a:ea typeface="+mn-ea"/>
            </a:endParaRPr>
          </a:p>
        </p:txBody>
      </p:sp>
      <p:sp>
        <p:nvSpPr>
          <p:cNvPr id="12" name="内容占位符 2"/>
          <p:cNvSpPr>
            <a:spLocks noGrp="1"/>
          </p:cNvSpPr>
          <p:nvPr>
            <p:ph idx="4294967295"/>
          </p:nvPr>
        </p:nvSpPr>
        <p:spPr>
          <a:xfrm>
            <a:off x="1771650" y="1880870"/>
            <a:ext cx="8844280" cy="3095625"/>
          </a:xfrm>
          <a:ln w="28575">
            <a:solidFill>
              <a:srgbClr val="0070C0"/>
            </a:solidFill>
          </a:ln>
        </p:spPr>
        <p:txBody>
          <a:bodyPr/>
          <a:lstStyle/>
          <a:p>
            <a:pPr marL="0" indent="0" latinLnBrk="0">
              <a:lnSpc>
                <a:spcPts val="5000"/>
              </a:lnSpc>
              <a:spcBef>
                <a:spcPts val="0"/>
              </a:spcBef>
              <a:buFont typeface="Wingdings" panose="05000000000000000000" charset="0"/>
              <a:buNone/>
            </a:pPr>
            <a:r>
              <a:rPr lang="zh-CN" altLang="en-US" sz="2600" dirty="0">
                <a:latin typeface="微软雅黑" panose="020B0503020204020204" pitchFamily="34" charset="-122"/>
                <a:ea typeface="微软雅黑" panose="020B0503020204020204" pitchFamily="34" charset="-122"/>
              </a:rPr>
              <a:t>企业研发报表填报依据：均为</a:t>
            </a:r>
            <a:r>
              <a:rPr lang="zh-CN" altLang="en-US" sz="2600" dirty="0">
                <a:solidFill>
                  <a:srgbClr val="FF0000"/>
                </a:solidFill>
                <a:latin typeface="微软雅黑" panose="020B0503020204020204" pitchFamily="34" charset="-122"/>
                <a:ea typeface="微软雅黑" panose="020B0503020204020204" pitchFamily="34" charset="-122"/>
              </a:rPr>
              <a:t>必要</a:t>
            </a:r>
            <a:r>
              <a:rPr lang="zh-CN" altLang="en-US" sz="2600" dirty="0">
                <a:latin typeface="微软雅黑" panose="020B0503020204020204" pitchFamily="34" charset="-122"/>
                <a:ea typeface="微软雅黑" panose="020B0503020204020204" pitchFamily="34" charset="-122"/>
              </a:rPr>
              <a:t>条件</a:t>
            </a:r>
            <a:endParaRPr lang="zh-CN" altLang="en-US" sz="2600" dirty="0">
              <a:latin typeface="微软雅黑" panose="020B0503020204020204" pitchFamily="34" charset="-122"/>
              <a:ea typeface="微软雅黑" panose="020B0503020204020204" pitchFamily="34" charset="-122"/>
            </a:endParaRPr>
          </a:p>
          <a:p>
            <a:pPr marL="0" lvl="1" indent="0">
              <a:lnSpc>
                <a:spcPct val="120000"/>
              </a:lnSpc>
              <a:spcBef>
                <a:spcPts val="0"/>
              </a:spcBef>
              <a:buNone/>
            </a:pPr>
            <a:r>
              <a:rPr lang="zh-CN" altLang="en-US" sz="2400" dirty="0">
                <a:latin typeface="微软雅黑" panose="020B0503020204020204" pitchFamily="34" charset="-122"/>
                <a:ea typeface="微软雅黑" panose="020B0503020204020204" pitchFamily="34" charset="-122"/>
              </a:rPr>
              <a:t>①企业会计账中的</a:t>
            </a:r>
            <a:r>
              <a:rPr lang="zh-CN" altLang="en-US" sz="2400" b="1" dirty="0">
                <a:solidFill>
                  <a:srgbClr val="0070C0"/>
                </a:solidFill>
                <a:latin typeface="微软雅黑" panose="020B0503020204020204" pitchFamily="34" charset="-122"/>
                <a:ea typeface="微软雅黑" panose="020B0503020204020204" pitchFamily="34" charset="-122"/>
              </a:rPr>
              <a:t>有关研究开发会计科目</a:t>
            </a:r>
            <a:r>
              <a:rPr lang="zh-CN" altLang="en-US" sz="2400" dirty="0">
                <a:latin typeface="微软雅黑" panose="020B0503020204020204" pitchFamily="34" charset="-122"/>
                <a:ea typeface="微软雅黑" panose="020B0503020204020204" pitchFamily="34" charset="-122"/>
              </a:rPr>
              <a:t>或向</a:t>
            </a:r>
            <a:r>
              <a:rPr lang="zh-CN" altLang="en-US" sz="2400" b="1" dirty="0">
                <a:solidFill>
                  <a:srgbClr val="0070C0"/>
                </a:solidFill>
                <a:latin typeface="微软雅黑" panose="020B0503020204020204" pitchFamily="34" charset="-122"/>
                <a:ea typeface="微软雅黑" panose="020B0503020204020204" pitchFamily="34" charset="-122"/>
              </a:rPr>
              <a:t>税务部门提供</a:t>
            </a:r>
            <a:r>
              <a:rPr lang="zh-CN" altLang="en-US" sz="2400" dirty="0">
                <a:latin typeface="微软雅黑" panose="020B0503020204020204" pitchFamily="34" charset="-122"/>
                <a:ea typeface="微软雅黑" panose="020B0503020204020204" pitchFamily="34" charset="-122"/>
              </a:rPr>
              <a:t>的有关研究开发</a:t>
            </a:r>
            <a:r>
              <a:rPr lang="zh-CN" altLang="en-US" sz="2400" b="1" dirty="0">
                <a:solidFill>
                  <a:srgbClr val="0070C0"/>
                </a:solidFill>
                <a:latin typeface="微软雅黑" panose="020B0503020204020204" pitchFamily="34" charset="-122"/>
                <a:ea typeface="微软雅黑" panose="020B0503020204020204" pitchFamily="34" charset="-122"/>
              </a:rPr>
              <a:t>辅助账</a:t>
            </a:r>
            <a:endParaRPr lang="zh-CN" altLang="en-US" sz="2400" dirty="0">
              <a:solidFill>
                <a:srgbClr val="0070C0"/>
              </a:solidFill>
              <a:latin typeface="微软雅黑" panose="020B0503020204020204" pitchFamily="34" charset="-122"/>
              <a:ea typeface="微软雅黑" panose="020B0503020204020204" pitchFamily="34" charset="-122"/>
            </a:endParaRPr>
          </a:p>
          <a:p>
            <a:pPr marL="0" lvl="2" indent="0">
              <a:lnSpc>
                <a:spcPct val="120000"/>
              </a:lnSpc>
              <a:spcBef>
                <a:spcPts val="0"/>
              </a:spcBef>
              <a:buNone/>
            </a:pPr>
            <a:r>
              <a:rPr lang="zh-CN" altLang="en-US" sz="2400" dirty="0">
                <a:latin typeface="微软雅黑" panose="020B0503020204020204" pitchFamily="34" charset="-122"/>
                <a:ea typeface="微软雅黑" panose="020B0503020204020204" pitchFamily="34" charset="-122"/>
                <a:sym typeface="+mn-ea"/>
              </a:rPr>
              <a:t>②符合规范、要素齐全的</a:t>
            </a:r>
            <a:r>
              <a:rPr lang="zh-CN" altLang="en-US" sz="2400" b="1" dirty="0">
                <a:solidFill>
                  <a:srgbClr val="0070C0"/>
                </a:solidFill>
                <a:latin typeface="微软雅黑" panose="020B0503020204020204" pitchFamily="34" charset="-122"/>
                <a:ea typeface="微软雅黑" panose="020B0503020204020204" pitchFamily="34" charset="-122"/>
                <a:sym typeface="+mn-ea"/>
              </a:rPr>
              <a:t>项目立项书、计划书、任务书</a:t>
            </a:r>
            <a:r>
              <a:rPr lang="zh-CN" altLang="en-US" sz="2400" dirty="0">
                <a:latin typeface="微软雅黑" panose="020B0503020204020204" pitchFamily="34" charset="-122"/>
                <a:ea typeface="微软雅黑" panose="020B0503020204020204" pitchFamily="34" charset="-122"/>
                <a:sym typeface="+mn-ea"/>
              </a:rPr>
              <a:t>等</a:t>
            </a:r>
            <a:endParaRPr lang="zh-CN" altLang="en-US" sz="2400" dirty="0">
              <a:latin typeface="微软雅黑" panose="020B0503020204020204" pitchFamily="34" charset="-122"/>
              <a:ea typeface="微软雅黑" panose="020B0503020204020204" pitchFamily="34" charset="-122"/>
              <a:sym typeface="+mn-ea"/>
            </a:endParaRPr>
          </a:p>
          <a:p>
            <a:pPr marL="0" lvl="2" indent="0">
              <a:lnSpc>
                <a:spcPct val="120000"/>
              </a:lnSpc>
              <a:spcBef>
                <a:spcPts val="0"/>
              </a:spcBef>
              <a:buNone/>
            </a:pPr>
            <a:r>
              <a:rPr lang="zh-CN" altLang="en-US" sz="2400" dirty="0">
                <a:latin typeface="微软雅黑" panose="020B0503020204020204" pitchFamily="34" charset="-122"/>
                <a:ea typeface="微软雅黑" panose="020B0503020204020204" pitchFamily="34" charset="-122"/>
                <a:sym typeface="+mn-ea"/>
              </a:rPr>
              <a:t>③开展研发活动的实际条件：场所、设备、人员等</a:t>
            </a:r>
            <a:endParaRPr lang="zh-CN" altLang="en-US" sz="2400" dirty="0">
              <a:latin typeface="微软雅黑" panose="020B0503020204020204" pitchFamily="34" charset="-122"/>
              <a:ea typeface="微软雅黑" panose="020B0503020204020204" pitchFamily="34" charset="-122"/>
              <a:sym typeface="+mn-ea"/>
            </a:endParaRPr>
          </a:p>
          <a:p>
            <a:pPr marL="0" lvl="2" indent="0">
              <a:lnSpc>
                <a:spcPct val="120000"/>
              </a:lnSpc>
              <a:spcBef>
                <a:spcPts val="0"/>
              </a:spcBef>
              <a:buNone/>
            </a:pPr>
            <a:r>
              <a:rPr lang="zh-CN" altLang="en-US" sz="2400" dirty="0">
                <a:solidFill>
                  <a:srgbClr val="FF0000"/>
                </a:solidFill>
                <a:latin typeface="微软雅黑" panose="020B0503020204020204" pitchFamily="34" charset="-122"/>
                <a:ea typeface="微软雅黑" panose="020B0503020204020204" pitchFamily="34" charset="-122"/>
                <a:sym typeface="+mn-ea"/>
              </a:rPr>
              <a:t>注意：高新技术企业资料不作为填报</a:t>
            </a:r>
            <a:r>
              <a:rPr lang="zh-CN" altLang="en-US" sz="2400" dirty="0" smtClean="0">
                <a:solidFill>
                  <a:srgbClr val="FF0000"/>
                </a:solidFill>
                <a:latin typeface="微软雅黑" panose="020B0503020204020204" pitchFamily="34" charset="-122"/>
                <a:ea typeface="微软雅黑" panose="020B0503020204020204" pitchFamily="34" charset="-122"/>
                <a:sym typeface="+mn-ea"/>
              </a:rPr>
              <a:t>依据</a:t>
            </a:r>
            <a:endParaRPr lang="zh-CN" altLang="en-US" sz="2400" dirty="0" smtClean="0">
              <a:solidFill>
                <a:srgbClr val="FF0000"/>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4112895" y="342265"/>
            <a:ext cx="4440555" cy="521970"/>
          </a:xfrm>
          <a:prstGeom prst="rect">
            <a:avLst/>
          </a:prstGeom>
        </p:spPr>
        <p:txBody>
          <a:bodyPr wrap="square">
            <a:spAutoFit/>
          </a:bodyPr>
          <a:p>
            <a:pPr algn="ctr"/>
            <a:r>
              <a:rPr lang="en-US" altLang="zh-CN" sz="2800" b="1" dirty="0">
                <a:solidFill>
                  <a:srgbClr val="1C56A6"/>
                </a:solidFill>
                <a:cs typeface="+mn-ea"/>
                <a:sym typeface="+mn-lt"/>
              </a:rPr>
              <a:t>3.</a:t>
            </a:r>
            <a:r>
              <a:rPr lang="zh-CN" altLang="en-US" sz="2800" b="1" dirty="0">
                <a:solidFill>
                  <a:srgbClr val="1C56A6"/>
                </a:solidFill>
                <a:cs typeface="+mn-ea"/>
                <a:sym typeface="+mn-lt"/>
              </a:rPr>
              <a:t>填报依据</a:t>
            </a:r>
            <a:endParaRPr lang="zh-CN" altLang="en-US" sz="2800" b="1" dirty="0">
              <a:solidFill>
                <a:srgbClr val="1C56A6"/>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112895" y="342265"/>
            <a:ext cx="4440555" cy="521970"/>
          </a:xfrm>
          <a:prstGeom prst="rect">
            <a:avLst/>
          </a:prstGeom>
        </p:spPr>
        <p:txBody>
          <a:bodyPr wrap="square">
            <a:spAutoFit/>
          </a:bodyPr>
          <a:p>
            <a:pPr algn="ctr"/>
            <a:r>
              <a:rPr lang="en-US" altLang="zh-CN" sz="2800" b="1" dirty="0">
                <a:solidFill>
                  <a:srgbClr val="1C56A6"/>
                </a:solidFill>
                <a:cs typeface="+mn-ea"/>
                <a:sym typeface="+mn-lt"/>
              </a:rPr>
              <a:t>3.</a:t>
            </a:r>
            <a:r>
              <a:rPr lang="zh-CN" altLang="en-US" sz="2800" b="1" dirty="0">
                <a:solidFill>
                  <a:srgbClr val="1C56A6"/>
                </a:solidFill>
                <a:cs typeface="+mn-ea"/>
                <a:sym typeface="+mn-lt"/>
              </a:rPr>
              <a:t>填报依据</a:t>
            </a:r>
            <a:r>
              <a:rPr lang="en-US" altLang="zh-CN" sz="2800" b="1" dirty="0">
                <a:solidFill>
                  <a:srgbClr val="1C56A6"/>
                </a:solidFill>
                <a:cs typeface="+mn-ea"/>
                <a:sym typeface="+mn-lt"/>
              </a:rPr>
              <a:t>-</a:t>
            </a:r>
            <a:r>
              <a:rPr lang="zh-CN" altLang="en-US" sz="2800" b="1" dirty="0">
                <a:solidFill>
                  <a:srgbClr val="1C56A6"/>
                </a:solidFill>
                <a:cs typeface="+mn-ea"/>
                <a:sym typeface="+mn-lt"/>
              </a:rPr>
              <a:t>会计科目</a:t>
            </a:r>
            <a:endParaRPr lang="zh-CN" altLang="en-US" sz="2800" b="1" dirty="0">
              <a:solidFill>
                <a:srgbClr val="1C56A6"/>
              </a:solidFill>
              <a:latin typeface="微软雅黑" panose="020B0503020204020204" pitchFamily="34" charset="-122"/>
              <a:ea typeface="微软雅黑" panose="020B0503020204020204" pitchFamily="34" charset="-122"/>
              <a:cs typeface="+mn-ea"/>
              <a:sym typeface="+mn-lt"/>
            </a:endParaRPr>
          </a:p>
        </p:txBody>
      </p:sp>
      <p:pic>
        <p:nvPicPr>
          <p:cNvPr id="4" name="图片 3" descr="京办_20251114152216"/>
          <p:cNvPicPr>
            <a:picLocks noChangeAspect="1"/>
          </p:cNvPicPr>
          <p:nvPr/>
        </p:nvPicPr>
        <p:blipFill>
          <a:blip r:embed="rId1"/>
          <a:stretch>
            <a:fillRect/>
          </a:stretch>
        </p:blipFill>
        <p:spPr>
          <a:xfrm>
            <a:off x="4051300" y="1082675"/>
            <a:ext cx="4228465" cy="5638800"/>
          </a:xfrm>
          <a:prstGeom prst="rect">
            <a:avLst/>
          </a:prstGeom>
        </p:spPr>
      </p:pic>
      <p:sp>
        <p:nvSpPr>
          <p:cNvPr id="5" name="灯片编号占位符 4"/>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1754293" y="1081044"/>
            <a:ext cx="10315617" cy="2992667"/>
            <a:chOff x="2640" y="2356"/>
            <a:chExt cx="15215" cy="3679"/>
          </a:xfrm>
        </p:grpSpPr>
        <p:sp>
          <p:nvSpPr>
            <p:cNvPr id="8" name="Rectangle 6"/>
            <p:cNvSpPr>
              <a:spLocks noChangeArrowheads="1"/>
            </p:cNvSpPr>
            <p:nvPr/>
          </p:nvSpPr>
          <p:spPr bwMode="auto">
            <a:xfrm>
              <a:off x="2640" y="2962"/>
              <a:ext cx="6078" cy="2268"/>
            </a:xfrm>
            <a:prstGeom prst="rect">
              <a:avLst/>
            </a:prstGeom>
            <a:solidFill>
              <a:schemeClr val="accent1">
                <a:lumMod val="40000"/>
                <a:lumOff val="60000"/>
              </a:schemeClr>
            </a:solidFill>
            <a:ln w="9525">
              <a:noFill/>
              <a:miter lim="800000"/>
            </a:ln>
            <a:effectLst>
              <a:softEdge rad="38100"/>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dirty="0" smtClean="0">
                  <a:latin typeface="+mn-ea"/>
                  <a:ea typeface="+mn-ea"/>
                </a:rPr>
                <a:t>研发活动</a:t>
              </a:r>
              <a:endParaRPr lang="zh-CN" altLang="en-US" sz="2400" dirty="0">
                <a:latin typeface="+mn-ea"/>
                <a:ea typeface="+mn-ea"/>
              </a:endParaRPr>
            </a:p>
            <a:p>
              <a:pPr algn="ctr"/>
              <a:r>
                <a:rPr lang="zh-CN" altLang="en-US" sz="2400" dirty="0">
                  <a:latin typeface="+mn-ea"/>
                  <a:ea typeface="+mn-ea"/>
                </a:rPr>
                <a:t>成本类</a:t>
              </a:r>
              <a:r>
                <a:rPr lang="zh-CN" altLang="en-US" sz="2400" b="1" dirty="0">
                  <a:latin typeface="+mn-ea"/>
                  <a:ea typeface="+mn-ea"/>
                </a:rPr>
                <a:t>研发支出（</a:t>
              </a:r>
              <a:r>
                <a:rPr lang="en-US" altLang="zh-CN" sz="2400" b="1" dirty="0">
                  <a:latin typeface="+mn-ea"/>
                  <a:ea typeface="+mn-ea"/>
                </a:rPr>
                <a:t>5301</a:t>
              </a:r>
              <a:r>
                <a:rPr lang="zh-CN" altLang="en-US" sz="2400" b="1" dirty="0" smtClean="0">
                  <a:latin typeface="+mn-ea"/>
                  <a:ea typeface="+mn-ea"/>
                </a:rPr>
                <a:t>）</a:t>
              </a:r>
              <a:endParaRPr lang="en-US" altLang="zh-CN" sz="2400" dirty="0" smtClean="0">
                <a:latin typeface="+mn-ea"/>
                <a:ea typeface="+mn-ea"/>
              </a:endParaRPr>
            </a:p>
            <a:p>
              <a:pPr algn="ctr"/>
              <a:r>
                <a:rPr lang="zh-CN" altLang="en-US" sz="2400" dirty="0" smtClean="0">
                  <a:latin typeface="+mn-ea"/>
                  <a:ea typeface="+mn-ea"/>
                </a:rPr>
                <a:t>核算</a:t>
              </a:r>
              <a:r>
                <a:rPr lang="zh-CN" altLang="en-US" sz="2400" dirty="0">
                  <a:latin typeface="+mn-ea"/>
                  <a:ea typeface="+mn-ea"/>
                </a:rPr>
                <a:t>企业进行</a:t>
              </a:r>
              <a:r>
                <a:rPr lang="zh-CN" altLang="en-US" sz="2400" dirty="0" smtClean="0">
                  <a:latin typeface="+mn-ea"/>
                  <a:ea typeface="+mn-ea"/>
                </a:rPr>
                <a:t>研究与开发</a:t>
              </a:r>
              <a:endParaRPr lang="en-US" altLang="zh-CN" sz="2400" dirty="0" smtClean="0">
                <a:latin typeface="+mn-ea"/>
                <a:ea typeface="+mn-ea"/>
              </a:endParaRPr>
            </a:p>
            <a:p>
              <a:pPr algn="ctr"/>
              <a:r>
                <a:rPr lang="zh-CN" altLang="en-US" sz="2400" dirty="0">
                  <a:latin typeface="+mn-ea"/>
                  <a:ea typeface="+mn-ea"/>
                </a:rPr>
                <a:t>过程中发生的各项</a:t>
              </a:r>
              <a:r>
                <a:rPr lang="zh-CN" altLang="en-US" sz="2400" dirty="0" smtClean="0">
                  <a:latin typeface="+mn-ea"/>
                  <a:ea typeface="+mn-ea"/>
                </a:rPr>
                <a:t>支出</a:t>
              </a:r>
              <a:r>
                <a:rPr lang="zh-CN" altLang="en-US" sz="2400" dirty="0" smtClean="0">
                  <a:solidFill>
                    <a:srgbClr val="FFFF66"/>
                  </a:solidFill>
                  <a:latin typeface="+mn-ea"/>
                  <a:ea typeface="+mn-ea"/>
                </a:rPr>
                <a:t> </a:t>
              </a:r>
              <a:r>
                <a:rPr lang="zh-CN" altLang="en-US" sz="2400" dirty="0">
                  <a:solidFill>
                    <a:srgbClr val="FFFF66"/>
                  </a:solidFill>
                  <a:latin typeface="+mn-ea"/>
                  <a:ea typeface="+mn-ea"/>
                </a:rPr>
                <a:t>　</a:t>
              </a:r>
              <a:endParaRPr lang="zh-CN" altLang="en-US" sz="2400" dirty="0">
                <a:solidFill>
                  <a:srgbClr val="FFFF66"/>
                </a:solidFill>
                <a:latin typeface="+mn-ea"/>
                <a:ea typeface="+mn-ea"/>
              </a:endParaRPr>
            </a:p>
          </p:txBody>
        </p:sp>
        <p:sp>
          <p:nvSpPr>
            <p:cNvPr id="10" name="Rectangle 9"/>
            <p:cNvSpPr>
              <a:spLocks noChangeArrowheads="1"/>
            </p:cNvSpPr>
            <p:nvPr/>
          </p:nvSpPr>
          <p:spPr bwMode="auto">
            <a:xfrm>
              <a:off x="9251" y="2356"/>
              <a:ext cx="7797" cy="1223"/>
            </a:xfrm>
            <a:prstGeom prst="rect">
              <a:avLst/>
            </a:prstGeom>
            <a:solidFill>
              <a:schemeClr val="accent1">
                <a:lumMod val="40000"/>
                <a:lumOff val="60000"/>
              </a:schemeClr>
            </a:solidFill>
            <a:ln w="9525">
              <a:noFill/>
              <a:miter lim="800000"/>
            </a:ln>
            <a:effectLst>
              <a:softEdge rad="38100"/>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dirty="0">
                  <a:latin typeface="+mn-ea"/>
                  <a:ea typeface="+mn-ea"/>
                </a:rPr>
                <a:t>研究阶段（费用化支出）</a:t>
              </a:r>
              <a:endParaRPr lang="zh-CN" altLang="en-US" sz="2400" dirty="0">
                <a:latin typeface="+mn-ea"/>
                <a:ea typeface="+mn-ea"/>
              </a:endParaRPr>
            </a:p>
            <a:p>
              <a:pPr algn="ctr"/>
              <a:r>
                <a:rPr lang="zh-CN" altLang="en-US" sz="2400" dirty="0" smtClean="0">
                  <a:latin typeface="+mn-ea"/>
                  <a:ea typeface="+mn-ea"/>
                </a:rPr>
                <a:t>利润表-当期损益-</a:t>
              </a:r>
              <a:r>
                <a:rPr lang="zh-CN" altLang="en-US" sz="2400" b="1" dirty="0" smtClean="0">
                  <a:latin typeface="+mn-ea"/>
                  <a:ea typeface="+mn-ea"/>
                </a:rPr>
                <a:t>研发费用（</a:t>
              </a:r>
              <a:r>
                <a:rPr lang="en-US" altLang="zh-CN" sz="2400" b="1" dirty="0">
                  <a:latin typeface="+mn-ea"/>
                  <a:ea typeface="+mn-ea"/>
                </a:rPr>
                <a:t>6602</a:t>
              </a:r>
              <a:r>
                <a:rPr lang="zh-CN" altLang="en-US" sz="2400" b="1" dirty="0">
                  <a:latin typeface="+mn-ea"/>
                  <a:ea typeface="+mn-ea"/>
                </a:rPr>
                <a:t>）</a:t>
              </a:r>
              <a:endParaRPr lang="zh-CN" altLang="en-US" sz="2400" b="1" dirty="0">
                <a:latin typeface="+mn-ea"/>
                <a:ea typeface="+mn-ea"/>
              </a:endParaRPr>
            </a:p>
          </p:txBody>
        </p:sp>
        <p:sp>
          <p:nvSpPr>
            <p:cNvPr id="11" name="Rectangle 10"/>
            <p:cNvSpPr>
              <a:spLocks noChangeArrowheads="1"/>
            </p:cNvSpPr>
            <p:nvPr/>
          </p:nvSpPr>
          <p:spPr bwMode="auto">
            <a:xfrm>
              <a:off x="9296" y="4822"/>
              <a:ext cx="8559" cy="1213"/>
            </a:xfrm>
            <a:prstGeom prst="rect">
              <a:avLst/>
            </a:prstGeom>
            <a:solidFill>
              <a:schemeClr val="accent1">
                <a:lumMod val="40000"/>
                <a:lumOff val="60000"/>
              </a:schemeClr>
            </a:solidFill>
            <a:ln w="9525">
              <a:noFill/>
              <a:miter lim="800000"/>
            </a:ln>
            <a:effectLst>
              <a:softEdge rad="38100"/>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dirty="0">
                  <a:latin typeface="+mn-ea"/>
                  <a:ea typeface="+mn-ea"/>
                </a:rPr>
                <a:t>开发阶段（资本化支出）</a:t>
              </a:r>
              <a:endParaRPr lang="zh-CN" altLang="en-US" sz="2400" dirty="0">
                <a:latin typeface="+mn-ea"/>
                <a:ea typeface="+mn-ea"/>
              </a:endParaRPr>
            </a:p>
            <a:p>
              <a:pPr algn="ctr"/>
              <a:r>
                <a:rPr lang="zh-CN" altLang="en-US" sz="2400" dirty="0">
                  <a:latin typeface="+mn-ea"/>
                  <a:ea typeface="+mn-ea"/>
                </a:rPr>
                <a:t>资产负债表-长期资产-</a:t>
              </a:r>
              <a:r>
                <a:rPr lang="zh-CN" altLang="en-US" sz="2400" b="1" dirty="0">
                  <a:latin typeface="+mn-ea"/>
                  <a:ea typeface="+mn-ea"/>
                </a:rPr>
                <a:t>无形资产（1701）</a:t>
              </a:r>
              <a:endParaRPr lang="zh-CN" altLang="en-US" sz="2400" b="1" dirty="0">
                <a:latin typeface="+mn-ea"/>
                <a:ea typeface="+mn-ea"/>
              </a:endParaRPr>
            </a:p>
          </p:txBody>
        </p:sp>
        <p:sp>
          <p:nvSpPr>
            <p:cNvPr id="12" name="左大括号 11"/>
            <p:cNvSpPr/>
            <p:nvPr/>
          </p:nvSpPr>
          <p:spPr>
            <a:xfrm>
              <a:off x="8796" y="2963"/>
              <a:ext cx="416" cy="2480"/>
            </a:xfrm>
            <a:prstGeom prst="leftBrace">
              <a:avLst/>
            </a:prstGeom>
            <a:ln w="28575">
              <a:solidFill>
                <a:srgbClr val="0070C0"/>
              </a:solidFill>
            </a:ln>
          </p:spPr>
          <p:style>
            <a:lnRef idx="3">
              <a:schemeClr val="accent4"/>
            </a:lnRef>
            <a:fillRef idx="0">
              <a:schemeClr val="accent4"/>
            </a:fillRef>
            <a:effectRef idx="2">
              <a:schemeClr val="accent4"/>
            </a:effectRef>
            <a:fontRef idx="minor">
              <a:schemeClr val="tx1"/>
            </a:fontRef>
          </p:style>
          <p:txBody>
            <a:bodyPr rtlCol="0" anchor="ctr"/>
            <a:lstStyle/>
            <a:p>
              <a:pPr algn="ctr"/>
              <a:endParaRPr lang="zh-CN" altLang="en-US" sz="1335"/>
            </a:p>
          </p:txBody>
        </p:sp>
      </p:grpSp>
      <p:sp>
        <p:nvSpPr>
          <p:cNvPr id="13" name="内容占位符 2"/>
          <p:cNvSpPr>
            <a:spLocks noGrp="1"/>
          </p:cNvSpPr>
          <p:nvPr/>
        </p:nvSpPr>
        <p:spPr>
          <a:xfrm>
            <a:off x="1278255" y="4333875"/>
            <a:ext cx="10244455" cy="1844040"/>
          </a:xfrm>
          <a:prstGeom prst="rect">
            <a:avLst/>
          </a:prstGeom>
          <a:noFill/>
          <a:ln w="28575">
            <a:solidFill>
              <a:srgbClr val="006699"/>
            </a:solidFill>
          </a:ln>
          <a:effectLst/>
        </p:spPr>
        <p:txBody>
          <a:bodyPr vert="horz" wrap="square" lIns="121920" tIns="60960" rIns="121920" bIns="60960" numCol="1" anchor="t" anchorCtr="0" compatLnSpc="1"/>
          <a:lstStyle>
            <a:lvl1pPr marL="342900" indent="-342900" algn="l" rtl="0" eaLnBrk="0" fontAlgn="base" hangingPunct="0">
              <a:spcBef>
                <a:spcPct val="20000"/>
              </a:spcBef>
              <a:spcAft>
                <a:spcPct val="0"/>
              </a:spcAft>
              <a:buChar char="•"/>
              <a:defRPr sz="16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600"/>
              </a:lnSpc>
              <a:spcBef>
                <a:spcPts val="0"/>
              </a:spcBef>
              <a:buFont typeface="Arial" panose="020B0604020202020204" pitchFamily="34" charset="0"/>
              <a:buChar char="•"/>
            </a:pPr>
            <a:r>
              <a:rPr lang="zh-CN" altLang="en-US" sz="2400" dirty="0">
                <a:solidFill>
                  <a:schemeClr val="tx1"/>
                </a:solidFill>
                <a:latin typeface="+mn-ea"/>
              </a:rPr>
              <a:t>成本类研发支出（5301）全部结转至研发费用（6602）</a:t>
            </a:r>
            <a:endParaRPr lang="zh-CN" altLang="en-US" sz="2400" dirty="0">
              <a:solidFill>
                <a:schemeClr val="tx1"/>
              </a:solidFill>
              <a:latin typeface="+mn-ea"/>
            </a:endParaRPr>
          </a:p>
          <a:p>
            <a:pPr>
              <a:lnSpc>
                <a:spcPts val="2600"/>
              </a:lnSpc>
              <a:spcBef>
                <a:spcPts val="0"/>
              </a:spcBef>
              <a:buFont typeface="Arial" panose="020B0604020202020204" pitchFamily="34" charset="0"/>
              <a:buChar char="•"/>
            </a:pPr>
            <a:r>
              <a:rPr lang="zh-CN" altLang="en-US" sz="2400" dirty="0" smtClean="0">
                <a:solidFill>
                  <a:schemeClr val="tx1"/>
                </a:solidFill>
                <a:latin typeface="+mn-ea"/>
              </a:rPr>
              <a:t>成本</a:t>
            </a:r>
            <a:r>
              <a:rPr lang="zh-CN" altLang="en-US" sz="2400" dirty="0">
                <a:solidFill>
                  <a:schemeClr val="tx1"/>
                </a:solidFill>
                <a:latin typeface="+mn-ea"/>
              </a:rPr>
              <a:t>类研发支出（</a:t>
            </a:r>
            <a:r>
              <a:rPr lang="en-US" altLang="zh-CN" sz="2400" dirty="0">
                <a:solidFill>
                  <a:schemeClr val="tx1"/>
                </a:solidFill>
                <a:latin typeface="+mn-ea"/>
              </a:rPr>
              <a:t>5301</a:t>
            </a:r>
            <a:r>
              <a:rPr lang="zh-CN" altLang="en-US" sz="2400" dirty="0" smtClean="0">
                <a:solidFill>
                  <a:schemeClr val="tx1"/>
                </a:solidFill>
                <a:latin typeface="+mn-ea"/>
              </a:rPr>
              <a:t>）形成研发费用（</a:t>
            </a:r>
            <a:r>
              <a:rPr lang="en-US" altLang="zh-CN" sz="2400" dirty="0">
                <a:solidFill>
                  <a:schemeClr val="tx1"/>
                </a:solidFill>
                <a:latin typeface="+mn-ea"/>
              </a:rPr>
              <a:t>6602</a:t>
            </a:r>
            <a:r>
              <a:rPr lang="zh-CN" altLang="en-US" sz="2400" dirty="0">
                <a:solidFill>
                  <a:schemeClr val="tx1"/>
                </a:solidFill>
                <a:latin typeface="+mn-ea"/>
              </a:rPr>
              <a:t>）和无形资产（</a:t>
            </a:r>
            <a:r>
              <a:rPr lang="en-US" altLang="zh-CN" sz="2400" dirty="0">
                <a:solidFill>
                  <a:schemeClr val="tx1"/>
                </a:solidFill>
                <a:latin typeface="+mn-ea"/>
              </a:rPr>
              <a:t>1701</a:t>
            </a:r>
            <a:r>
              <a:rPr lang="zh-CN" altLang="en-US" sz="2400" dirty="0" smtClean="0">
                <a:solidFill>
                  <a:schemeClr val="tx1"/>
                </a:solidFill>
                <a:latin typeface="+mn-ea"/>
              </a:rPr>
              <a:t>）</a:t>
            </a:r>
            <a:endParaRPr lang="en-US" altLang="zh-CN" sz="2400" dirty="0" smtClean="0">
              <a:solidFill>
                <a:schemeClr val="tx1"/>
              </a:solidFill>
              <a:latin typeface="+mn-ea"/>
            </a:endParaRPr>
          </a:p>
          <a:p>
            <a:pPr>
              <a:lnSpc>
                <a:spcPts val="2600"/>
              </a:lnSpc>
              <a:spcBef>
                <a:spcPts val="0"/>
              </a:spcBef>
              <a:buFont typeface="Arial" panose="020B0604020202020204" pitchFamily="34" charset="0"/>
              <a:buChar char="•"/>
            </a:pPr>
            <a:r>
              <a:rPr lang="zh-CN" altLang="en-US" sz="2400" dirty="0" smtClean="0">
                <a:solidFill>
                  <a:schemeClr val="tx1"/>
                </a:solidFill>
                <a:latin typeface="+mn-ea"/>
              </a:rPr>
              <a:t>不</a:t>
            </a:r>
            <a:r>
              <a:rPr lang="zh-CN" altLang="en-US" sz="2400" dirty="0">
                <a:solidFill>
                  <a:schemeClr val="tx1"/>
                </a:solidFill>
                <a:latin typeface="+mn-ea"/>
              </a:rPr>
              <a:t>经过成本类科目，直接计</a:t>
            </a:r>
            <a:r>
              <a:rPr lang="zh-CN" altLang="en-US" sz="2400" dirty="0" smtClean="0">
                <a:solidFill>
                  <a:schemeClr val="tx1"/>
                </a:solidFill>
                <a:latin typeface="+mn-ea"/>
              </a:rPr>
              <a:t>入研发费用（</a:t>
            </a:r>
            <a:r>
              <a:rPr lang="en-US" altLang="zh-CN" sz="2400" dirty="0">
                <a:solidFill>
                  <a:schemeClr val="tx1"/>
                </a:solidFill>
                <a:latin typeface="+mn-ea"/>
              </a:rPr>
              <a:t>6602</a:t>
            </a:r>
            <a:r>
              <a:rPr lang="zh-CN" altLang="en-US" sz="2400" dirty="0">
                <a:solidFill>
                  <a:schemeClr val="tx1"/>
                </a:solidFill>
                <a:latin typeface="+mn-ea"/>
              </a:rPr>
              <a:t>）</a:t>
            </a:r>
            <a:endParaRPr lang="zh-CN" altLang="en-US" sz="2400" dirty="0">
              <a:solidFill>
                <a:schemeClr val="tx1"/>
              </a:solidFill>
              <a:latin typeface="+mn-ea"/>
            </a:endParaRPr>
          </a:p>
          <a:p>
            <a:pPr>
              <a:lnSpc>
                <a:spcPts val="2600"/>
              </a:lnSpc>
              <a:spcBef>
                <a:spcPts val="0"/>
              </a:spcBef>
              <a:buFont typeface="Arial" panose="020B0604020202020204" pitchFamily="34" charset="0"/>
              <a:buChar char="•"/>
            </a:pPr>
            <a:r>
              <a:rPr lang="zh-CN" altLang="en-US" sz="2400" dirty="0" smtClean="0">
                <a:solidFill>
                  <a:schemeClr val="tx1"/>
                </a:solidFill>
                <a:latin typeface="+mn-ea"/>
              </a:rPr>
              <a:t>成本</a:t>
            </a:r>
            <a:r>
              <a:rPr lang="zh-CN" altLang="en-US" sz="2400" dirty="0">
                <a:solidFill>
                  <a:schemeClr val="tx1"/>
                </a:solidFill>
                <a:latin typeface="+mn-ea"/>
              </a:rPr>
              <a:t>类研发支出（</a:t>
            </a:r>
            <a:r>
              <a:rPr lang="en-US" altLang="zh-CN" sz="2400" dirty="0">
                <a:solidFill>
                  <a:schemeClr val="tx1"/>
                </a:solidFill>
                <a:latin typeface="+mn-ea"/>
              </a:rPr>
              <a:t>5301</a:t>
            </a:r>
            <a:r>
              <a:rPr lang="zh-CN" altLang="en-US" sz="2400" dirty="0">
                <a:solidFill>
                  <a:schemeClr val="tx1"/>
                </a:solidFill>
                <a:latin typeface="+mn-ea"/>
              </a:rPr>
              <a:t>）全部结转至管理费用</a:t>
            </a:r>
            <a:endParaRPr lang="zh-CN" altLang="en-US" sz="2400" dirty="0">
              <a:solidFill>
                <a:schemeClr val="tx1"/>
              </a:solidFill>
              <a:latin typeface="+mn-ea"/>
            </a:endParaRPr>
          </a:p>
          <a:p>
            <a:pPr>
              <a:lnSpc>
                <a:spcPts val="2600"/>
              </a:lnSpc>
              <a:spcBef>
                <a:spcPts val="0"/>
              </a:spcBef>
              <a:buFont typeface="Arial" panose="020B0604020202020204" pitchFamily="34" charset="0"/>
              <a:buChar char="•"/>
            </a:pPr>
            <a:r>
              <a:rPr lang="zh-CN" altLang="en-US" sz="2400" dirty="0" smtClean="0">
                <a:solidFill>
                  <a:schemeClr val="tx1"/>
                </a:solidFill>
                <a:latin typeface="+mn-ea"/>
              </a:rPr>
              <a:t>部分企业设置</a:t>
            </a:r>
            <a:r>
              <a:rPr lang="zh-CN" altLang="en-US" sz="2400" dirty="0">
                <a:solidFill>
                  <a:schemeClr val="tx1"/>
                </a:solidFill>
                <a:latin typeface="+mn-ea"/>
              </a:rPr>
              <a:t>了</a:t>
            </a:r>
            <a:r>
              <a:rPr lang="zh-CN" altLang="en-US" sz="2400" dirty="0" smtClean="0">
                <a:solidFill>
                  <a:schemeClr val="tx1"/>
                </a:solidFill>
                <a:latin typeface="+mn-ea"/>
              </a:rPr>
              <a:t>与费用类成本类科目平行的</a:t>
            </a:r>
            <a:r>
              <a:rPr lang="zh-CN" altLang="en-US" sz="2400" dirty="0" smtClean="0">
                <a:latin typeface="+mn-ea"/>
              </a:rPr>
              <a:t>研发支出</a:t>
            </a:r>
            <a:r>
              <a:rPr lang="zh-CN" altLang="en-US" sz="2400" dirty="0" smtClean="0">
                <a:solidFill>
                  <a:schemeClr val="tx1"/>
                </a:solidFill>
                <a:latin typeface="+mn-ea"/>
              </a:rPr>
              <a:t>科目</a:t>
            </a:r>
            <a:endParaRPr lang="zh-CN" altLang="en-US" sz="2400" dirty="0" smtClean="0">
              <a:solidFill>
                <a:schemeClr val="tx1"/>
              </a:solidFill>
              <a:latin typeface="+mn-ea"/>
            </a:endParaRPr>
          </a:p>
        </p:txBody>
      </p:sp>
      <p:sp>
        <p:nvSpPr>
          <p:cNvPr id="2" name="矩形 1"/>
          <p:cNvSpPr/>
          <p:nvPr/>
        </p:nvSpPr>
        <p:spPr>
          <a:xfrm>
            <a:off x="4112895" y="342265"/>
            <a:ext cx="4440555" cy="521970"/>
          </a:xfrm>
          <a:prstGeom prst="rect">
            <a:avLst/>
          </a:prstGeom>
        </p:spPr>
        <p:txBody>
          <a:bodyPr wrap="square">
            <a:spAutoFit/>
          </a:bodyPr>
          <a:p>
            <a:pPr algn="ctr"/>
            <a:r>
              <a:rPr lang="en-US" altLang="zh-CN" sz="2800" b="1" dirty="0">
                <a:solidFill>
                  <a:srgbClr val="1C56A6"/>
                </a:solidFill>
                <a:cs typeface="+mn-ea"/>
                <a:sym typeface="+mn-lt"/>
              </a:rPr>
              <a:t>3.</a:t>
            </a:r>
            <a:r>
              <a:rPr lang="zh-CN" altLang="en-US" sz="2800" b="1" dirty="0">
                <a:solidFill>
                  <a:srgbClr val="1C56A6"/>
                </a:solidFill>
                <a:cs typeface="+mn-ea"/>
                <a:sym typeface="+mn-lt"/>
              </a:rPr>
              <a:t>填报依据</a:t>
            </a:r>
            <a:r>
              <a:rPr lang="en-US" altLang="zh-CN" sz="2800" b="1" dirty="0">
                <a:solidFill>
                  <a:srgbClr val="1C56A6"/>
                </a:solidFill>
                <a:cs typeface="+mn-ea"/>
                <a:sym typeface="+mn-lt"/>
              </a:rPr>
              <a:t>-</a:t>
            </a:r>
            <a:r>
              <a:rPr lang="zh-CN" altLang="en-US" sz="2800" b="1" dirty="0">
                <a:solidFill>
                  <a:srgbClr val="1C56A6"/>
                </a:solidFill>
                <a:cs typeface="+mn-ea"/>
                <a:sym typeface="+mn-lt"/>
              </a:rPr>
              <a:t>会计科目</a:t>
            </a:r>
            <a:endParaRPr lang="zh-CN" altLang="en-US" sz="2800" b="1" dirty="0">
              <a:solidFill>
                <a:srgbClr val="1C56A6"/>
              </a:solidFill>
              <a:latin typeface="微软雅黑" panose="020B0503020204020204" pitchFamily="34" charset="-122"/>
              <a:ea typeface="微软雅黑" panose="020B0503020204020204" pitchFamily="34" charset="-122"/>
              <a:cs typeface="+mn-ea"/>
              <a:sym typeface="+mn-lt"/>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7D9BB5D0-35E4-459D-AEF3-FE4D7C45CC19}" type="slidenum">
              <a:rPr lang="zh-CN" altLang="en-US" smtClean="0"/>
            </a:fld>
            <a:endParaRPr lang="zh-CN" altLang="en-US"/>
          </a:p>
        </p:txBody>
      </p:sp>
      <p:sp>
        <p:nvSpPr>
          <p:cNvPr id="3" name="文本框 2"/>
          <p:cNvSpPr txBox="1"/>
          <p:nvPr/>
        </p:nvSpPr>
        <p:spPr>
          <a:xfrm>
            <a:off x="1042035" y="839470"/>
            <a:ext cx="10434955" cy="645160"/>
          </a:xfrm>
          <a:prstGeom prst="rect">
            <a:avLst/>
          </a:prstGeom>
          <a:noFill/>
        </p:spPr>
        <p:txBody>
          <a:bodyPr wrap="square" rtlCol="0">
            <a:spAutoFit/>
          </a:bodyPr>
          <a:p>
            <a:r>
              <a:rPr lang="zh-CN" altLang="en-US" sz="3600" b="1" dirty="0">
                <a:solidFill>
                  <a:schemeClr val="accent1"/>
                </a:solidFill>
                <a:latin typeface="+mn-ea"/>
                <a:cs typeface="华文楷体" panose="02010600040101010101" pitchFamily="2" charset="-122"/>
                <a:sym typeface="+mn-ea"/>
              </a:rPr>
              <a:t>研发报表中</a:t>
            </a:r>
            <a:r>
              <a:rPr lang="zh-CN" altLang="en-US" sz="3600" b="1">
                <a:solidFill>
                  <a:schemeClr val="accent1"/>
                </a:solidFill>
                <a:latin typeface="+mn-ea"/>
                <a:sym typeface="+mn-ea"/>
              </a:rPr>
              <a:t>的</a:t>
            </a:r>
            <a:r>
              <a:rPr lang="en-US" altLang="zh-CN" sz="3600" b="1">
                <a:solidFill>
                  <a:schemeClr val="accent1"/>
                </a:solidFill>
                <a:latin typeface="+mn-ea"/>
                <a:sym typeface="+mn-ea"/>
              </a:rPr>
              <a:t>”</a:t>
            </a:r>
            <a:r>
              <a:rPr lang="zh-CN" altLang="en-US" sz="3600" b="1">
                <a:solidFill>
                  <a:srgbClr val="FF0000"/>
                </a:solidFill>
                <a:latin typeface="+mn-ea"/>
                <a:sym typeface="+mn-ea"/>
              </a:rPr>
              <a:t>研究开发费用合计</a:t>
            </a:r>
            <a:r>
              <a:rPr lang="en-US" altLang="zh-CN" sz="3600" b="1">
                <a:solidFill>
                  <a:schemeClr val="accent1"/>
                </a:solidFill>
                <a:latin typeface="+mn-ea"/>
                <a:sym typeface="+mn-ea"/>
              </a:rPr>
              <a:t>“</a:t>
            </a:r>
            <a:r>
              <a:rPr lang="zh-CN" altLang="en-US" sz="3600" b="1">
                <a:solidFill>
                  <a:schemeClr val="accent1"/>
                </a:solidFill>
                <a:latin typeface="+mn-ea"/>
                <a:sym typeface="+mn-ea"/>
              </a:rPr>
              <a:t>指标填报依据</a:t>
            </a:r>
            <a:endParaRPr lang="zh-CN" altLang="en-US" sz="3600" b="1">
              <a:solidFill>
                <a:schemeClr val="accent1"/>
              </a:solidFill>
              <a:latin typeface="+mn-ea"/>
              <a:sym typeface="+mn-ea"/>
            </a:endParaRPr>
          </a:p>
        </p:txBody>
      </p:sp>
      <p:sp>
        <p:nvSpPr>
          <p:cNvPr id="4" name="文本框 3"/>
          <p:cNvSpPr txBox="1"/>
          <p:nvPr/>
        </p:nvSpPr>
        <p:spPr>
          <a:xfrm>
            <a:off x="979805" y="1962785"/>
            <a:ext cx="9946005" cy="3107690"/>
          </a:xfrm>
          <a:prstGeom prst="rect">
            <a:avLst/>
          </a:prstGeom>
          <a:noFill/>
        </p:spPr>
        <p:txBody>
          <a:bodyPr wrap="square" rtlCol="0">
            <a:spAutoFit/>
          </a:bodyPr>
          <a:p>
            <a:pPr marL="571500" indent="-571500">
              <a:buFont typeface="Wingdings" panose="05000000000000000000" charset="0"/>
              <a:buChar char="Ø"/>
            </a:pPr>
            <a:r>
              <a:rPr lang="zh-CN" altLang="en-US" sz="4000">
                <a:solidFill>
                  <a:schemeClr val="accent1"/>
                </a:solidFill>
              </a:rPr>
              <a:t>企业会计账中有关研究开发会计科目</a:t>
            </a:r>
            <a:endParaRPr lang="zh-CN" altLang="en-US" sz="4000">
              <a:solidFill>
                <a:schemeClr val="accent1"/>
              </a:solidFill>
            </a:endParaRPr>
          </a:p>
          <a:p>
            <a:pPr marL="571500" indent="-571500">
              <a:buFont typeface="Wingdings" panose="05000000000000000000" charset="0"/>
              <a:buChar char="Ø"/>
            </a:pPr>
            <a:r>
              <a:rPr lang="zh-CN" altLang="en-US" sz="4000">
                <a:solidFill>
                  <a:schemeClr val="accent1"/>
                </a:solidFill>
              </a:rPr>
              <a:t>税务部门认可的研发支出辅助账</a:t>
            </a:r>
            <a:endParaRPr lang="zh-CN" altLang="en-US" sz="4000"/>
          </a:p>
          <a:p>
            <a:pPr marL="571500" indent="-571500"/>
            <a:endParaRPr lang="zh-CN" altLang="en-US" sz="4000"/>
          </a:p>
          <a:p>
            <a:r>
              <a:rPr lang="zh-CN" altLang="en-US" sz="3600" b="1" dirty="0">
                <a:solidFill>
                  <a:srgbClr val="FF0000"/>
                </a:solidFill>
                <a:latin typeface="+mn-ea"/>
                <a:sym typeface="+mn-ea"/>
              </a:rPr>
              <a:t>注意：高新技术企业相关资料不作为填报依据。</a:t>
            </a:r>
            <a:endParaRPr lang="zh-CN" altLang="en-US" sz="4000"/>
          </a:p>
          <a:p>
            <a:endParaRPr lang="zh-CN" altLang="en-US" sz="40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4" name="Group 4"/>
          <p:cNvGraphicFramePr>
            <a:graphicFrameLocks noGrp="1"/>
          </p:cNvGraphicFramePr>
          <p:nvPr>
            <p:custDataLst>
              <p:tags r:id="rId1"/>
            </p:custDataLst>
          </p:nvPr>
        </p:nvGraphicFramePr>
        <p:xfrm>
          <a:off x="1157182" y="864023"/>
          <a:ext cx="9550400" cy="5767070"/>
        </p:xfrm>
        <a:graphic>
          <a:graphicData uri="http://schemas.openxmlformats.org/drawingml/2006/table">
            <a:tbl>
              <a:tblPr>
                <a:tableStyleId>{BDBED569-4797-4DF1-A0F4-6AAB3CD982D8}</a:tableStyleId>
              </a:tblPr>
              <a:tblGrid>
                <a:gridCol w="5161280"/>
                <a:gridCol w="4389120"/>
              </a:tblGrid>
              <a:tr h="500380">
                <a:tc>
                  <a:txBody>
                    <a:bodyPr/>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u="none" strike="noStrike" kern="1200" cap="none" normalizeH="0" baseline="0" dirty="0" smtClean="0">
                          <a:ln>
                            <a:noFill/>
                          </a:ln>
                          <a:effectLst/>
                        </a:rPr>
                        <a:t>表内指标</a:t>
                      </a:r>
                      <a:endParaRPr kumimoji="0" lang="zh-CN" altLang="en-US" sz="2400" u="none" strike="noStrike" kern="1200" cap="none" normalizeH="0" baseline="0" dirty="0" smtClean="0">
                        <a:ln>
                          <a:noFill/>
                        </a:ln>
                        <a:effectLst/>
                      </a:endParaRPr>
                    </a:p>
                  </a:txBody>
                  <a:tcPr marL="12701" marR="12701" marT="12702" marB="0" anchor="ctr" horzOverflow="overflow">
                    <a:solidFill>
                      <a:schemeClr val="accent1">
                        <a:lumMod val="40000"/>
                        <a:lumOff val="60000"/>
                      </a:schemeClr>
                    </a:solidFill>
                  </a:tcPr>
                </a:tc>
                <a:tc>
                  <a:txBody>
                    <a:bodyPr/>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u="none" strike="noStrike" kern="1200" cap="none" normalizeH="0" baseline="0" dirty="0" smtClean="0">
                          <a:ln>
                            <a:noFill/>
                          </a:ln>
                          <a:effectLst/>
                        </a:rPr>
                        <a:t>会计科目（全部费用化举例）</a:t>
                      </a:r>
                      <a:endParaRPr kumimoji="0" lang="zh-CN" altLang="en-US" sz="2400" u="none" strike="noStrike" kern="1200" cap="none" normalizeH="0" baseline="0" dirty="0" smtClean="0">
                        <a:ln>
                          <a:noFill/>
                        </a:ln>
                        <a:effectLst/>
                      </a:endParaRPr>
                    </a:p>
                  </a:txBody>
                  <a:tcPr marL="12701" marR="12701" marT="12702" marB="0" anchor="ctr" horzOverflow="overflow">
                    <a:solidFill>
                      <a:schemeClr val="accent1">
                        <a:lumMod val="40000"/>
                        <a:lumOff val="60000"/>
                      </a:schemeClr>
                    </a:solidFill>
                  </a:tcPr>
                </a:tc>
              </a:tr>
              <a:tr h="405130">
                <a:tc>
                  <a:txBody>
                    <a:bodyPr/>
                    <a:p>
                      <a:pPr marL="0" marR="0" lvl="0" indent="0" algn="just" defTabSz="914400" rtl="0" eaLnBrk="1" fontAlgn="ctr" latinLnBrk="0" hangingPunct="1">
                        <a:lnSpc>
                          <a:spcPct val="100000"/>
                        </a:lnSpc>
                        <a:spcBef>
                          <a:spcPct val="0"/>
                        </a:spcBef>
                        <a:spcAft>
                          <a:spcPct val="0"/>
                        </a:spcAft>
                        <a:buClrTx/>
                        <a:buSzTx/>
                        <a:buFontTx/>
                        <a:buNone/>
                      </a:pPr>
                      <a:r>
                        <a:rPr kumimoji="0" lang="zh-CN" altLang="en-US" sz="2135" u="none" strike="noStrike" cap="none" normalizeH="0" baseline="0" dirty="0" smtClean="0">
                          <a:ln>
                            <a:noFill/>
                          </a:ln>
                          <a:effectLst/>
                        </a:rPr>
                        <a:t>    研究开发费用合计</a:t>
                      </a:r>
                      <a:endParaRPr kumimoji="0" lang="zh-CN" altLang="en-US" sz="2135" u="none" strike="noStrike" cap="none" normalizeH="0" baseline="0" dirty="0" smtClean="0">
                        <a:ln>
                          <a:noFill/>
                        </a:ln>
                        <a:effectLst/>
                      </a:endParaRPr>
                    </a:p>
                  </a:txBody>
                  <a:tcPr marL="12701" marR="12701" marT="12702" marB="0" anchor="ctr" horzOverflow="overflow"/>
                </a:tc>
                <a:tc>
                  <a:txBody>
                    <a:bodyPr/>
                    <a:p>
                      <a:pPr marL="0" marR="0" lvl="0" indent="0" algn="l" defTabSz="914400" rtl="0" eaLnBrk="1" fontAlgn="ctr" latinLnBrk="0" hangingPunct="1">
                        <a:lnSpc>
                          <a:spcPct val="100000"/>
                        </a:lnSpc>
                        <a:spcBef>
                          <a:spcPct val="0"/>
                        </a:spcBef>
                        <a:spcAft>
                          <a:spcPct val="0"/>
                        </a:spcAft>
                        <a:buClrTx/>
                        <a:buSzTx/>
                        <a:buFontTx/>
                        <a:buNone/>
                        <a:defRPr/>
                      </a:pPr>
                      <a:r>
                        <a:rPr lang="en-US" altLang="zh-CN" sz="2135" u="none" strike="noStrike" dirty="0" smtClean="0"/>
                        <a:t>（5301）研发支出</a:t>
                      </a:r>
                      <a:endParaRPr kumimoji="0" lang="en-US" altLang="zh-CN" sz="2135" u="none" strike="noStrike" cap="none" normalizeH="0" baseline="0" dirty="0" smtClean="0">
                        <a:ln>
                          <a:noFill/>
                        </a:ln>
                        <a:effectLst/>
                      </a:endParaRPr>
                    </a:p>
                  </a:txBody>
                  <a:tcPr marL="12701" marR="12701" marT="12702" marB="0" anchor="ctr" horzOverflow="overflow"/>
                </a:tc>
              </a:tr>
              <a:tr h="405130">
                <a:tc>
                  <a:txBody>
                    <a:bodyPr/>
                    <a:p>
                      <a:pPr marL="0" marR="0" lvl="0" indent="0" algn="just" defTabSz="914400" rtl="0" eaLnBrk="1" fontAlgn="ctr" latinLnBrk="0" hangingPunct="1">
                        <a:lnSpc>
                          <a:spcPct val="100000"/>
                        </a:lnSpc>
                        <a:spcBef>
                          <a:spcPct val="0"/>
                        </a:spcBef>
                        <a:spcAft>
                          <a:spcPct val="0"/>
                        </a:spcAft>
                        <a:buClrTx/>
                        <a:buSzTx/>
                        <a:buFontTx/>
                        <a:buNone/>
                      </a:pPr>
                      <a:r>
                        <a:rPr kumimoji="0" lang="zh-CN" altLang="en-US" sz="2135" u="none" strike="noStrike" cap="none" normalizeH="0" baseline="0" dirty="0" smtClean="0">
                          <a:ln>
                            <a:noFill/>
                          </a:ln>
                          <a:effectLst/>
                        </a:rPr>
                        <a:t>      其中：</a:t>
                      </a:r>
                      <a:r>
                        <a:rPr kumimoji="0" lang="en-US" altLang="zh-CN" sz="2135" u="none" strike="noStrike" cap="none" normalizeH="0" baseline="0" dirty="0" smtClean="0">
                          <a:ln>
                            <a:noFill/>
                          </a:ln>
                          <a:effectLst/>
                        </a:rPr>
                        <a:t>1.</a:t>
                      </a:r>
                      <a:r>
                        <a:rPr kumimoji="0" lang="zh-CN" altLang="en-US" sz="2135" u="none" strike="noStrike" cap="none" normalizeH="0" baseline="0" dirty="0" smtClean="0">
                          <a:ln>
                            <a:noFill/>
                          </a:ln>
                          <a:effectLst/>
                        </a:rPr>
                        <a:t>人员人工费用</a:t>
                      </a:r>
                      <a:endParaRPr kumimoji="0" lang="zh-CN" altLang="en-US" sz="2135" u="none" strike="noStrike" cap="none" normalizeH="0" baseline="0" dirty="0" smtClean="0">
                        <a:ln>
                          <a:noFill/>
                        </a:ln>
                        <a:effectLst/>
                      </a:endParaRPr>
                    </a:p>
                  </a:txBody>
                  <a:tcPr marL="12701" marR="12701" marT="12702" marB="0" anchor="ctr" horzOverflow="overflow"/>
                </a:tc>
                <a:tc>
                  <a:txBody>
                    <a:bodyPr/>
                    <a:p>
                      <a:pPr marL="0" marR="0" lvl="0" indent="0" algn="just" defTabSz="914400" rtl="0" eaLnBrk="1" fontAlgn="ctr" latinLnBrk="0" hangingPunct="1">
                        <a:lnSpc>
                          <a:spcPct val="100000"/>
                        </a:lnSpc>
                        <a:spcBef>
                          <a:spcPct val="0"/>
                        </a:spcBef>
                        <a:spcAft>
                          <a:spcPct val="0"/>
                        </a:spcAft>
                        <a:buClrTx/>
                        <a:buSzTx/>
                        <a:buFontTx/>
                        <a:buNone/>
                      </a:pPr>
                      <a:r>
                        <a:rPr lang="en-US" altLang="zh-CN" sz="2135" u="none" strike="noStrike" dirty="0" smtClean="0"/>
                        <a:t>（530101）直接研发人员</a:t>
                      </a:r>
                      <a:endParaRPr kumimoji="0" lang="en-US" altLang="zh-CN" sz="2135" u="none" strike="noStrike" cap="none" normalizeH="0" baseline="0" dirty="0" smtClean="0">
                        <a:ln>
                          <a:noFill/>
                        </a:ln>
                        <a:effectLst/>
                      </a:endParaRPr>
                    </a:p>
                  </a:txBody>
                  <a:tcPr marL="12701" marR="12701" marT="12702" marB="0" anchor="ctr" horzOverflow="overflow"/>
                </a:tc>
              </a:tr>
              <a:tr h="405130">
                <a:tc>
                  <a:txBody>
                    <a:bodyPr/>
                    <a:p>
                      <a:pPr marL="0" marR="0" lvl="0" indent="0" algn="l" defTabSz="914400" rtl="0" eaLnBrk="1" fontAlgn="ctr" latinLnBrk="0" hangingPunct="1">
                        <a:lnSpc>
                          <a:spcPct val="100000"/>
                        </a:lnSpc>
                        <a:spcBef>
                          <a:spcPct val="0"/>
                        </a:spcBef>
                        <a:spcAft>
                          <a:spcPct val="0"/>
                        </a:spcAft>
                        <a:buClrTx/>
                        <a:buSzTx/>
                        <a:buFontTx/>
                        <a:buNone/>
                      </a:pPr>
                      <a:r>
                        <a:rPr kumimoji="0" lang="zh-CN" altLang="en-US" sz="2135" u="none" strike="noStrike" cap="none" normalizeH="0" baseline="0" dirty="0" smtClean="0">
                          <a:ln>
                            <a:noFill/>
                          </a:ln>
                          <a:effectLst/>
                        </a:rPr>
                        <a:t>                 </a:t>
                      </a:r>
                      <a:r>
                        <a:rPr kumimoji="0" lang="en-US" altLang="zh-CN" sz="2135" u="none" strike="noStrike" cap="none" normalizeH="0" baseline="0" dirty="0" smtClean="0">
                          <a:ln>
                            <a:noFill/>
                          </a:ln>
                          <a:effectLst/>
                        </a:rPr>
                        <a:t>2.</a:t>
                      </a:r>
                      <a:r>
                        <a:rPr kumimoji="0" lang="zh-CN" altLang="en-US" sz="2135" u="none" strike="noStrike" cap="none" normalizeH="0" baseline="0" dirty="0" smtClean="0">
                          <a:ln>
                            <a:noFill/>
                          </a:ln>
                          <a:effectLst/>
                        </a:rPr>
                        <a:t>直接投入费用</a:t>
                      </a:r>
                      <a:endParaRPr kumimoji="0" lang="zh-CN" altLang="en-US" sz="2135" u="none" strike="noStrike" cap="none" normalizeH="0" baseline="0" dirty="0" smtClean="0">
                        <a:ln>
                          <a:noFill/>
                        </a:ln>
                        <a:effectLst/>
                      </a:endParaRPr>
                    </a:p>
                  </a:txBody>
                  <a:tcPr marL="12701" marR="12701" marT="12702" marB="0" anchor="ctr" horzOverflow="overflow"/>
                </a:tc>
                <a:tc>
                  <a:txBody>
                    <a:bodyPr/>
                    <a:p>
                      <a:pPr marL="0" marR="0" lvl="0" indent="0" algn="just" defTabSz="914400" rtl="0" eaLnBrk="1" fontAlgn="ctr" latinLnBrk="0" hangingPunct="1">
                        <a:lnSpc>
                          <a:spcPct val="100000"/>
                        </a:lnSpc>
                        <a:spcBef>
                          <a:spcPct val="0"/>
                        </a:spcBef>
                        <a:spcAft>
                          <a:spcPct val="0"/>
                        </a:spcAft>
                        <a:buClrTx/>
                        <a:buSzTx/>
                        <a:buFontTx/>
                        <a:buNone/>
                        <a:defRPr/>
                      </a:pPr>
                      <a:r>
                        <a:rPr lang="en-US" altLang="zh-CN" sz="2135" u="none" strike="noStrike" dirty="0" smtClean="0"/>
                        <a:t>（530102）直接投入费用</a:t>
                      </a:r>
                      <a:endParaRPr kumimoji="0" lang="en-US" altLang="zh-CN" sz="2135" u="none" strike="noStrike" cap="none" normalizeH="0" baseline="0" dirty="0" smtClean="0">
                        <a:ln>
                          <a:noFill/>
                        </a:ln>
                        <a:effectLst/>
                      </a:endParaRPr>
                    </a:p>
                  </a:txBody>
                  <a:tcPr marL="12701" marR="12701" marT="12702" marB="0" anchor="ctr" horzOverflow="overflow"/>
                </a:tc>
              </a:tr>
              <a:tr h="405130">
                <a:tc>
                  <a:txBody>
                    <a:bodyPr/>
                    <a:p>
                      <a:pPr marL="0" marR="0" lvl="0" indent="0" algn="just" defTabSz="914400" rtl="0" eaLnBrk="1" fontAlgn="ctr" latinLnBrk="0" hangingPunct="1">
                        <a:lnSpc>
                          <a:spcPct val="100000"/>
                        </a:lnSpc>
                        <a:spcBef>
                          <a:spcPct val="0"/>
                        </a:spcBef>
                        <a:spcAft>
                          <a:spcPct val="0"/>
                        </a:spcAft>
                        <a:buClrTx/>
                        <a:buSzTx/>
                        <a:buFontTx/>
                        <a:buNone/>
                      </a:pPr>
                      <a:r>
                        <a:rPr kumimoji="0" lang="zh-CN" altLang="en-US" sz="2135" u="none" strike="noStrike" cap="none" normalizeH="0" baseline="0" dirty="0" smtClean="0">
                          <a:ln>
                            <a:noFill/>
                          </a:ln>
                          <a:effectLst/>
                        </a:rPr>
                        <a:t>                 </a:t>
                      </a:r>
                      <a:r>
                        <a:rPr kumimoji="0" lang="en-US" altLang="zh-CN" sz="2135" u="none" strike="noStrike" cap="none" normalizeH="0" baseline="0" dirty="0" smtClean="0">
                          <a:ln>
                            <a:noFill/>
                          </a:ln>
                          <a:effectLst/>
                        </a:rPr>
                        <a:t>3.</a:t>
                      </a:r>
                      <a:r>
                        <a:rPr kumimoji="0" lang="zh-CN" altLang="en-US" sz="2135" u="none" strike="noStrike" cap="none" normalizeH="0" baseline="0" dirty="0" smtClean="0">
                          <a:ln>
                            <a:noFill/>
                          </a:ln>
                          <a:effectLst/>
                        </a:rPr>
                        <a:t>折旧费用与长期待摊费用</a:t>
                      </a:r>
                      <a:endParaRPr kumimoji="0" lang="zh-CN" altLang="en-US" sz="2135" u="none" strike="noStrike" cap="none" normalizeH="0" baseline="0" dirty="0" smtClean="0">
                        <a:ln>
                          <a:noFill/>
                        </a:ln>
                        <a:effectLst/>
                      </a:endParaRPr>
                    </a:p>
                  </a:txBody>
                  <a:tcPr marL="12701" marR="12701" marT="12702" marB="0" anchor="ctr" horzOverflow="overflow"/>
                </a:tc>
                <a:tc>
                  <a:txBody>
                    <a:bodyPr/>
                    <a:p>
                      <a:pPr marL="0" marR="0" lvl="0" indent="0" algn="just" defTabSz="914400" rtl="0" eaLnBrk="1" fontAlgn="ctr" latinLnBrk="0" hangingPunct="1">
                        <a:lnSpc>
                          <a:spcPct val="100000"/>
                        </a:lnSpc>
                        <a:spcBef>
                          <a:spcPct val="0"/>
                        </a:spcBef>
                        <a:spcAft>
                          <a:spcPct val="0"/>
                        </a:spcAft>
                        <a:buClrTx/>
                        <a:buSzTx/>
                        <a:buFontTx/>
                        <a:buNone/>
                        <a:defRPr/>
                      </a:pPr>
                      <a:r>
                        <a:rPr lang="en-US" altLang="zh-CN" sz="2135" u="none" strike="noStrike" dirty="0" smtClean="0"/>
                        <a:t>（530103）</a:t>
                      </a:r>
                      <a:r>
                        <a:rPr lang="zh-CN" altLang="zh-CN" sz="2135" u="none" strike="noStrike" dirty="0" smtClean="0"/>
                        <a:t>累计折旧</a:t>
                      </a:r>
                      <a:endParaRPr kumimoji="0" lang="zh-CN" altLang="zh-CN" sz="2135" u="none" strike="noStrike" cap="none" normalizeH="0" baseline="0" dirty="0" smtClean="0">
                        <a:ln>
                          <a:noFill/>
                        </a:ln>
                        <a:effectLst/>
                      </a:endParaRPr>
                    </a:p>
                  </a:txBody>
                  <a:tcPr marL="12701" marR="12701" marT="12702" marB="0" anchor="ctr" horzOverflow="overflow"/>
                </a:tc>
              </a:tr>
              <a:tr h="405130">
                <a:tc>
                  <a:txBody>
                    <a:bodyPr/>
                    <a:p>
                      <a:pPr marL="0" marR="0" lvl="0" indent="0" algn="just" defTabSz="914400" rtl="0" eaLnBrk="1" fontAlgn="ctr" latinLnBrk="0" hangingPunct="1">
                        <a:lnSpc>
                          <a:spcPct val="100000"/>
                        </a:lnSpc>
                        <a:spcBef>
                          <a:spcPct val="0"/>
                        </a:spcBef>
                        <a:spcAft>
                          <a:spcPct val="0"/>
                        </a:spcAft>
                        <a:buClrTx/>
                        <a:buSzTx/>
                        <a:buFontTx/>
                        <a:buNone/>
                      </a:pPr>
                      <a:r>
                        <a:rPr kumimoji="0" lang="zh-CN" altLang="en-US" sz="2135" u="none" strike="noStrike" cap="none" normalizeH="0" baseline="0" dirty="0" smtClean="0">
                          <a:ln>
                            <a:noFill/>
                          </a:ln>
                          <a:effectLst/>
                        </a:rPr>
                        <a:t>                 </a:t>
                      </a:r>
                      <a:r>
                        <a:rPr kumimoji="0" lang="en-US" altLang="zh-CN" sz="2135" u="none" strike="noStrike" cap="none" normalizeH="0" baseline="0" dirty="0" smtClean="0">
                          <a:ln>
                            <a:noFill/>
                          </a:ln>
                          <a:effectLst/>
                        </a:rPr>
                        <a:t>4.</a:t>
                      </a:r>
                      <a:r>
                        <a:rPr kumimoji="0" lang="zh-CN" altLang="en-US" sz="2135" u="none" strike="noStrike" cap="none" normalizeH="0" baseline="0" dirty="0" smtClean="0">
                          <a:ln>
                            <a:noFill/>
                          </a:ln>
                          <a:effectLst/>
                        </a:rPr>
                        <a:t>无形资产摊销费用</a:t>
                      </a:r>
                      <a:endParaRPr kumimoji="0" lang="zh-CN" altLang="en-US" sz="2135" u="none" strike="noStrike" cap="none" normalizeH="0" baseline="0" dirty="0" smtClean="0">
                        <a:ln>
                          <a:noFill/>
                        </a:ln>
                        <a:effectLst/>
                      </a:endParaRPr>
                    </a:p>
                  </a:txBody>
                  <a:tcPr marL="12701" marR="12701" marT="12702" marB="0" anchor="ctr" horzOverflow="overflow"/>
                </a:tc>
                <a:tc>
                  <a:txBody>
                    <a:bodyPr/>
                    <a:p>
                      <a:pPr marL="0" marR="0" lvl="0" indent="0" algn="just" defTabSz="914400" rtl="0" eaLnBrk="1" fontAlgn="ctr" latinLnBrk="0" hangingPunct="1">
                        <a:lnSpc>
                          <a:spcPct val="100000"/>
                        </a:lnSpc>
                        <a:spcBef>
                          <a:spcPct val="0"/>
                        </a:spcBef>
                        <a:spcAft>
                          <a:spcPct val="0"/>
                        </a:spcAft>
                        <a:buClrTx/>
                        <a:buSzTx/>
                        <a:buFontTx/>
                        <a:buNone/>
                        <a:defRPr/>
                      </a:pPr>
                      <a:r>
                        <a:rPr lang="en-US" altLang="zh-CN" sz="2135" u="none" strike="noStrike" dirty="0" smtClean="0"/>
                        <a:t>（530104）</a:t>
                      </a:r>
                      <a:r>
                        <a:rPr lang="zh-CN" altLang="zh-CN" sz="2135" u="none" strike="noStrike" dirty="0" smtClean="0"/>
                        <a:t>无形资产摊销</a:t>
                      </a:r>
                      <a:endParaRPr kumimoji="0" lang="zh-CN" altLang="zh-CN" sz="2135" u="none" strike="noStrike" cap="none" normalizeH="0" baseline="0" dirty="0" smtClean="0">
                        <a:ln>
                          <a:noFill/>
                        </a:ln>
                        <a:effectLst/>
                      </a:endParaRPr>
                    </a:p>
                  </a:txBody>
                  <a:tcPr marL="12701" marR="12701" marT="12702" marB="0" anchor="ctr" horzOverflow="overflow"/>
                </a:tc>
              </a:tr>
              <a:tr h="405130">
                <a:tc>
                  <a:txBody>
                    <a:bodyPr/>
                    <a:p>
                      <a:pPr marL="0" marR="0" lvl="0" indent="0" algn="just" defTabSz="914400" rtl="0" eaLnBrk="1" fontAlgn="ctr" latinLnBrk="0" hangingPunct="1">
                        <a:lnSpc>
                          <a:spcPct val="100000"/>
                        </a:lnSpc>
                        <a:spcBef>
                          <a:spcPct val="0"/>
                        </a:spcBef>
                        <a:spcAft>
                          <a:spcPct val="0"/>
                        </a:spcAft>
                        <a:buClrTx/>
                        <a:buSzTx/>
                        <a:buFontTx/>
                        <a:buNone/>
                      </a:pPr>
                      <a:r>
                        <a:rPr kumimoji="0" lang="zh-CN" altLang="en-US" sz="2135" u="none" strike="noStrike" cap="none" normalizeH="0" baseline="0" dirty="0" smtClean="0">
                          <a:ln>
                            <a:noFill/>
                          </a:ln>
                          <a:effectLst/>
                        </a:rPr>
                        <a:t>                 </a:t>
                      </a:r>
                      <a:r>
                        <a:rPr kumimoji="0" lang="en-US" altLang="zh-CN" sz="2135" u="none" strike="noStrike" cap="none" normalizeH="0" baseline="0" dirty="0" smtClean="0">
                          <a:ln>
                            <a:noFill/>
                          </a:ln>
                          <a:effectLst/>
                        </a:rPr>
                        <a:t>5.</a:t>
                      </a:r>
                      <a:r>
                        <a:rPr kumimoji="0" lang="zh-CN" altLang="en-US" sz="2135" u="none" strike="noStrike" cap="none" normalizeH="0" baseline="0" dirty="0" smtClean="0">
                          <a:ln>
                            <a:noFill/>
                          </a:ln>
                          <a:effectLst/>
                        </a:rPr>
                        <a:t>设计费用</a:t>
                      </a:r>
                      <a:endParaRPr kumimoji="0" lang="zh-CN" altLang="en-US" sz="2135" u="none" strike="noStrike" cap="none" normalizeH="0" baseline="0" dirty="0" smtClean="0">
                        <a:ln>
                          <a:noFill/>
                        </a:ln>
                        <a:effectLst/>
                      </a:endParaRPr>
                    </a:p>
                  </a:txBody>
                  <a:tcPr marL="12701" marR="12701" marT="12702" marB="0" anchor="ctr" horzOverflow="overflow"/>
                </a:tc>
                <a:tc>
                  <a:txBody>
                    <a:bodyPr/>
                    <a:p>
                      <a:pPr marL="0" marR="0" lvl="0" indent="0" algn="just" defTabSz="914400" rtl="0" eaLnBrk="1" fontAlgn="ctr" latinLnBrk="0" hangingPunct="1">
                        <a:lnSpc>
                          <a:spcPct val="100000"/>
                        </a:lnSpc>
                        <a:spcBef>
                          <a:spcPct val="0"/>
                        </a:spcBef>
                        <a:spcAft>
                          <a:spcPct val="0"/>
                        </a:spcAft>
                        <a:buClrTx/>
                        <a:buSzTx/>
                        <a:buFontTx/>
                        <a:buNone/>
                        <a:defRPr/>
                      </a:pPr>
                      <a:r>
                        <a:rPr lang="en-US" altLang="zh-CN" sz="2135" u="none" strike="noStrike" dirty="0" smtClean="0"/>
                        <a:t>（53010501）+（53010502）</a:t>
                      </a:r>
                      <a:endParaRPr kumimoji="0" lang="en-US" altLang="zh-CN" sz="2135" u="none" strike="noStrike" cap="none" normalizeH="0" baseline="0" dirty="0" smtClean="0">
                        <a:ln>
                          <a:noFill/>
                        </a:ln>
                        <a:effectLst/>
                      </a:endParaRPr>
                    </a:p>
                  </a:txBody>
                  <a:tcPr marL="12701" marR="12701" marT="12702" marB="0" anchor="ctr" horzOverflow="overflow"/>
                </a:tc>
              </a:tr>
              <a:tr h="405130">
                <a:tc>
                  <a:txBody>
                    <a:bodyPr/>
                    <a:p>
                      <a:pPr marL="0" marR="0" lvl="0" indent="0" algn="just" defTabSz="914400" rtl="0" eaLnBrk="1" fontAlgn="ctr" latinLnBrk="0" hangingPunct="1">
                        <a:lnSpc>
                          <a:spcPct val="100000"/>
                        </a:lnSpc>
                        <a:spcBef>
                          <a:spcPct val="0"/>
                        </a:spcBef>
                        <a:spcAft>
                          <a:spcPct val="0"/>
                        </a:spcAft>
                        <a:buClrTx/>
                        <a:buSzTx/>
                        <a:buFontTx/>
                        <a:buNone/>
                      </a:pPr>
                      <a:r>
                        <a:rPr kumimoji="0" lang="zh-CN" altLang="en-US" sz="2135" u="none" strike="noStrike" cap="none" normalizeH="0" baseline="0" dirty="0" smtClean="0">
                          <a:ln>
                            <a:noFill/>
                          </a:ln>
                          <a:effectLst/>
                        </a:rPr>
                        <a:t>                 </a:t>
                      </a:r>
                      <a:r>
                        <a:rPr kumimoji="0" lang="en-US" altLang="zh-CN" sz="2135" u="none" strike="noStrike" cap="none" normalizeH="0" baseline="0" dirty="0" smtClean="0">
                          <a:ln>
                            <a:noFill/>
                          </a:ln>
                          <a:effectLst/>
                        </a:rPr>
                        <a:t>6.</a:t>
                      </a:r>
                      <a:r>
                        <a:rPr kumimoji="0" lang="zh-CN" altLang="en-US" sz="2135" u="none" strike="noStrike" cap="none" normalizeH="0" baseline="0" dirty="0" smtClean="0">
                          <a:ln>
                            <a:noFill/>
                          </a:ln>
                          <a:effectLst/>
                        </a:rPr>
                        <a:t>装备调试费用与试验费用</a:t>
                      </a:r>
                      <a:endParaRPr kumimoji="0" lang="zh-CN" altLang="en-US" sz="2135" u="none" strike="noStrike" cap="none" normalizeH="0" baseline="0" dirty="0" smtClean="0">
                        <a:ln>
                          <a:noFill/>
                        </a:ln>
                        <a:effectLst/>
                      </a:endParaRPr>
                    </a:p>
                  </a:txBody>
                  <a:tcPr marL="12701" marR="12701" marT="12702" marB="0" anchor="ctr" horzOverflow="overflow"/>
                </a:tc>
                <a:tc>
                  <a:txBody>
                    <a:bodyPr/>
                    <a:p>
                      <a:pPr marL="0" marR="0" lvl="0" indent="0" algn="just" defTabSz="914400" rtl="0" eaLnBrk="1" fontAlgn="ctr" latinLnBrk="0" hangingPunct="1">
                        <a:lnSpc>
                          <a:spcPct val="100000"/>
                        </a:lnSpc>
                        <a:spcBef>
                          <a:spcPct val="0"/>
                        </a:spcBef>
                        <a:spcAft>
                          <a:spcPct val="0"/>
                        </a:spcAft>
                        <a:buClrTx/>
                        <a:buSzTx/>
                        <a:buFontTx/>
                        <a:buNone/>
                        <a:defRPr/>
                      </a:pPr>
                      <a:r>
                        <a:rPr lang="en-US" altLang="zh-CN" sz="2135" u="none" strike="noStrike" dirty="0" smtClean="0"/>
                        <a:t>（53010503）+（53010504）</a:t>
                      </a:r>
                      <a:endParaRPr kumimoji="0" lang="en-US" altLang="zh-CN" sz="2135" u="none" strike="noStrike" cap="none" normalizeH="0" baseline="0" dirty="0" smtClean="0">
                        <a:ln>
                          <a:noFill/>
                        </a:ln>
                        <a:effectLst/>
                      </a:endParaRPr>
                    </a:p>
                  </a:txBody>
                  <a:tcPr marL="12701" marR="12701" marT="12702" marB="0" anchor="ctr" horzOverflow="overflow"/>
                </a:tc>
              </a:tr>
              <a:tr h="405130">
                <a:tc>
                  <a:txBody>
                    <a:bodyPr/>
                    <a:p>
                      <a:pPr marL="0" marR="0" lvl="0" indent="0" algn="just" defTabSz="914400" rtl="0" eaLnBrk="1" fontAlgn="ctr" latinLnBrk="0" hangingPunct="1">
                        <a:lnSpc>
                          <a:spcPct val="100000"/>
                        </a:lnSpc>
                        <a:spcBef>
                          <a:spcPct val="0"/>
                        </a:spcBef>
                        <a:spcAft>
                          <a:spcPct val="0"/>
                        </a:spcAft>
                        <a:buClrTx/>
                        <a:buSzTx/>
                        <a:buFontTx/>
                        <a:buNone/>
                      </a:pPr>
                      <a:r>
                        <a:rPr kumimoji="0" lang="zh-CN" altLang="en-US" sz="2135" u="none" strike="noStrike" cap="none" normalizeH="0" baseline="0" dirty="0" smtClean="0">
                          <a:ln>
                            <a:noFill/>
                          </a:ln>
                          <a:effectLst/>
                        </a:rPr>
                        <a:t>                 </a:t>
                      </a:r>
                      <a:r>
                        <a:rPr kumimoji="0" lang="en-US" altLang="zh-CN" sz="2135" u="none" strike="noStrike" cap="none" normalizeH="0" baseline="0" dirty="0" smtClean="0">
                          <a:ln>
                            <a:noFill/>
                          </a:ln>
                          <a:effectLst/>
                        </a:rPr>
                        <a:t>7.</a:t>
                      </a:r>
                      <a:r>
                        <a:rPr kumimoji="0" lang="zh-CN" altLang="en-US" sz="2135" u="none" strike="noStrike" cap="none" normalizeH="0" baseline="0" dirty="0" smtClean="0">
                          <a:ln>
                            <a:noFill/>
                          </a:ln>
                          <a:effectLst/>
                        </a:rPr>
                        <a:t>委托外部研究开发费用</a:t>
                      </a:r>
                      <a:endParaRPr kumimoji="0" lang="zh-CN" altLang="en-US" sz="2135" u="none" strike="noStrike" cap="none" normalizeH="0" baseline="0" dirty="0" smtClean="0">
                        <a:ln>
                          <a:noFill/>
                        </a:ln>
                        <a:effectLst/>
                      </a:endParaRPr>
                    </a:p>
                  </a:txBody>
                  <a:tcPr marL="12701" marR="12701" marT="12702" marB="0" anchor="ctr" horzOverflow="overflow"/>
                </a:tc>
                <a:tc>
                  <a:txBody>
                    <a:bodyPr/>
                    <a:p>
                      <a:pPr marL="0" marR="0" lvl="0" indent="0" algn="just" defTabSz="914400" rtl="0" eaLnBrk="1" fontAlgn="ctr" latinLnBrk="0" hangingPunct="1">
                        <a:lnSpc>
                          <a:spcPct val="100000"/>
                        </a:lnSpc>
                        <a:spcBef>
                          <a:spcPct val="0"/>
                        </a:spcBef>
                        <a:spcAft>
                          <a:spcPct val="0"/>
                        </a:spcAft>
                        <a:buClrTx/>
                        <a:buSzTx/>
                        <a:buFontTx/>
                        <a:buNone/>
                      </a:pPr>
                      <a:r>
                        <a:rPr kumimoji="0" lang="en-US" altLang="zh-CN" sz="2135" u="none" strike="noStrike" cap="none" normalizeH="0" baseline="0" dirty="0" smtClean="0">
                          <a:ln>
                            <a:noFill/>
                          </a:ln>
                          <a:effectLst/>
                        </a:rPr>
                        <a:t> </a:t>
                      </a:r>
                      <a:r>
                        <a:rPr kumimoji="0" lang="zh-CN" altLang="en-US" sz="2135" u="none" strike="noStrike" cap="none" normalizeH="0" baseline="0" dirty="0" smtClean="0">
                          <a:ln>
                            <a:noFill/>
                          </a:ln>
                          <a:effectLst/>
                        </a:rPr>
                        <a:t>单独提取</a:t>
                      </a:r>
                      <a:endParaRPr kumimoji="0" lang="zh-CN" altLang="en-US" sz="2135" u="none" strike="noStrike" cap="none" normalizeH="0" baseline="0" dirty="0" smtClean="0">
                        <a:ln>
                          <a:noFill/>
                        </a:ln>
                        <a:effectLst/>
                      </a:endParaRPr>
                    </a:p>
                  </a:txBody>
                  <a:tcPr marL="12701" marR="12701" marT="12702" marB="0" anchor="ctr" horzOverflow="overflow"/>
                </a:tc>
              </a:tr>
              <a:tr h="405130">
                <a:tc>
                  <a:txBody>
                    <a:bodyPr/>
                    <a:p>
                      <a:pPr marL="0" marR="0" lvl="0" indent="0" algn="just" defTabSz="914400" rtl="0" eaLnBrk="1" fontAlgn="ctr" latinLnBrk="0" hangingPunct="1">
                        <a:lnSpc>
                          <a:spcPct val="100000"/>
                        </a:lnSpc>
                        <a:spcBef>
                          <a:spcPct val="0"/>
                        </a:spcBef>
                        <a:spcAft>
                          <a:spcPct val="0"/>
                        </a:spcAft>
                        <a:buClrTx/>
                        <a:buSzTx/>
                        <a:buFontTx/>
                        <a:buNone/>
                      </a:pPr>
                      <a:r>
                        <a:rPr kumimoji="0" lang="zh-CN" altLang="en-US" sz="2135" u="none" strike="noStrike" cap="none" normalizeH="0" baseline="0" dirty="0" smtClean="0">
                          <a:ln>
                            <a:noFill/>
                          </a:ln>
                          <a:effectLst/>
                        </a:rPr>
                        <a:t>                  其中：对境内研究机构支出</a:t>
                      </a:r>
                      <a:endParaRPr kumimoji="0" lang="zh-CN" altLang="en-US" sz="2135" u="none" strike="noStrike" cap="none" normalizeH="0" baseline="0" dirty="0" smtClean="0">
                        <a:ln>
                          <a:noFill/>
                        </a:ln>
                        <a:effectLst/>
                      </a:endParaRPr>
                    </a:p>
                  </a:txBody>
                  <a:tcPr marL="12701" marR="12701" marT="12702" marB="0" anchor="ctr" horzOverflow="overflow"/>
                </a:tc>
                <a:tc>
                  <a:txBody>
                    <a:bodyPr/>
                    <a:p>
                      <a:pPr marL="0" marR="0" lvl="0" indent="0" algn="just" defTabSz="914400" rtl="0" eaLnBrk="1" fontAlgn="ctr" latinLnBrk="0" hangingPunct="1">
                        <a:lnSpc>
                          <a:spcPct val="100000"/>
                        </a:lnSpc>
                        <a:spcBef>
                          <a:spcPct val="0"/>
                        </a:spcBef>
                        <a:spcAft>
                          <a:spcPct val="0"/>
                        </a:spcAft>
                        <a:buClrTx/>
                        <a:buSzTx/>
                        <a:buFontTx/>
                        <a:buNone/>
                      </a:pPr>
                      <a:endParaRPr kumimoji="0" lang="zh-CN" altLang="en-US" sz="2135" u="none" strike="noStrike" cap="none" normalizeH="0" baseline="0" dirty="0" smtClean="0">
                        <a:ln>
                          <a:noFill/>
                        </a:ln>
                        <a:effectLst/>
                      </a:endParaRPr>
                    </a:p>
                  </a:txBody>
                  <a:tcPr marL="12701" marR="12701" marT="12702" marB="0" anchor="ctr" horzOverflow="overflow"/>
                </a:tc>
              </a:tr>
              <a:tr h="405130">
                <a:tc>
                  <a:txBody>
                    <a:bodyPr/>
                    <a:p>
                      <a:pPr marL="0" marR="0" lvl="0" indent="0" algn="just" defTabSz="914400" rtl="0" eaLnBrk="1" fontAlgn="ctr" latinLnBrk="0" hangingPunct="1">
                        <a:lnSpc>
                          <a:spcPct val="100000"/>
                        </a:lnSpc>
                        <a:spcBef>
                          <a:spcPct val="0"/>
                        </a:spcBef>
                        <a:spcAft>
                          <a:spcPct val="0"/>
                        </a:spcAft>
                        <a:buClrTx/>
                        <a:buSzTx/>
                        <a:buFontTx/>
                        <a:buNone/>
                      </a:pPr>
                      <a:r>
                        <a:rPr kumimoji="0" lang="zh-CN" altLang="en-US" sz="2135" u="none" strike="noStrike" cap="none" normalizeH="0" baseline="0" dirty="0" smtClean="0">
                          <a:ln>
                            <a:noFill/>
                          </a:ln>
                          <a:effectLst/>
                        </a:rPr>
                        <a:t>                        </a:t>
                      </a:r>
                      <a:r>
                        <a:rPr kumimoji="0" lang="en-US" altLang="zh-CN" sz="2135" u="none" strike="noStrike" cap="none" normalizeH="0" baseline="0" dirty="0" smtClean="0">
                          <a:ln>
                            <a:noFill/>
                          </a:ln>
                          <a:effectLst/>
                        </a:rPr>
                        <a:t>     </a:t>
                      </a:r>
                      <a:r>
                        <a:rPr kumimoji="0" lang="zh-CN" altLang="en-US" sz="2135" u="none" strike="noStrike" cap="none" normalizeH="0" baseline="0" dirty="0" smtClean="0">
                          <a:ln>
                            <a:noFill/>
                          </a:ln>
                          <a:effectLst/>
                        </a:rPr>
                        <a:t>对境内高等学校支出</a:t>
                      </a:r>
                      <a:endParaRPr kumimoji="0" lang="zh-CN" altLang="en-US" sz="2135" u="none" strike="noStrike" cap="none" normalizeH="0" baseline="0" dirty="0" smtClean="0">
                        <a:ln>
                          <a:noFill/>
                        </a:ln>
                        <a:effectLst/>
                      </a:endParaRPr>
                    </a:p>
                  </a:txBody>
                  <a:tcPr marL="12701" marR="12701" marT="12702" marB="0" anchor="ctr" horzOverflow="overflow"/>
                </a:tc>
                <a:tc>
                  <a:txBody>
                    <a:bodyPr/>
                    <a:p>
                      <a:pPr marL="0" marR="0" lvl="0" indent="0" algn="just" defTabSz="914400" rtl="0" eaLnBrk="1" fontAlgn="ctr" latinLnBrk="0" hangingPunct="1">
                        <a:lnSpc>
                          <a:spcPct val="100000"/>
                        </a:lnSpc>
                        <a:spcBef>
                          <a:spcPct val="0"/>
                        </a:spcBef>
                        <a:spcAft>
                          <a:spcPct val="0"/>
                        </a:spcAft>
                        <a:buClrTx/>
                        <a:buSzTx/>
                        <a:buFontTx/>
                        <a:buNone/>
                      </a:pPr>
                      <a:endParaRPr kumimoji="0" lang="zh-CN" altLang="en-US" sz="2135" u="none" strike="noStrike" cap="none" normalizeH="0" baseline="0" dirty="0" smtClean="0">
                        <a:ln>
                          <a:noFill/>
                        </a:ln>
                        <a:effectLst/>
                      </a:endParaRPr>
                    </a:p>
                  </a:txBody>
                  <a:tcPr marL="12701" marR="12701" marT="12702" marB="0" anchor="ctr" horzOverflow="overflow"/>
                </a:tc>
              </a:tr>
              <a:tr h="405130">
                <a:tc>
                  <a:txBody>
                    <a:bodyPr/>
                    <a:p>
                      <a:pPr marL="0" marR="0" lvl="0" indent="0" algn="just" defTabSz="914400" rtl="0" eaLnBrk="1" fontAlgn="ctr" latinLnBrk="0" hangingPunct="1">
                        <a:lnSpc>
                          <a:spcPct val="100000"/>
                        </a:lnSpc>
                        <a:spcBef>
                          <a:spcPct val="0"/>
                        </a:spcBef>
                        <a:spcAft>
                          <a:spcPct val="0"/>
                        </a:spcAft>
                        <a:buClrTx/>
                        <a:buSzTx/>
                        <a:buFontTx/>
                        <a:buNone/>
                      </a:pPr>
                      <a:r>
                        <a:rPr kumimoji="0" lang="zh-CN" altLang="en-US" sz="2135" u="none" strike="noStrike" cap="none" normalizeH="0" baseline="0" dirty="0" smtClean="0">
                          <a:ln>
                            <a:noFill/>
                          </a:ln>
                          <a:effectLst/>
                        </a:rPr>
                        <a:t>                         </a:t>
                      </a:r>
                      <a:r>
                        <a:rPr kumimoji="0" lang="en-US" altLang="zh-CN" sz="2135" u="none" strike="noStrike" cap="none" normalizeH="0" baseline="0" dirty="0" smtClean="0">
                          <a:ln>
                            <a:noFill/>
                          </a:ln>
                          <a:effectLst/>
                        </a:rPr>
                        <a:t>    </a:t>
                      </a:r>
                      <a:r>
                        <a:rPr kumimoji="0" lang="zh-CN" altLang="en-US" sz="2135" u="none" strike="noStrike" cap="none" normalizeH="0" baseline="0" dirty="0" smtClean="0">
                          <a:ln>
                            <a:noFill/>
                          </a:ln>
                          <a:effectLst/>
                        </a:rPr>
                        <a:t>对境内企业支出</a:t>
                      </a:r>
                      <a:endParaRPr kumimoji="0" lang="zh-CN" altLang="en-US" sz="2135" u="none" strike="noStrike" cap="none" normalizeH="0" baseline="0" dirty="0" smtClean="0">
                        <a:ln>
                          <a:noFill/>
                        </a:ln>
                        <a:effectLst/>
                      </a:endParaRPr>
                    </a:p>
                  </a:txBody>
                  <a:tcPr marL="12701" marR="12701" marT="12702" marB="0" anchor="ctr" horzOverflow="overflow"/>
                </a:tc>
                <a:tc>
                  <a:txBody>
                    <a:bodyPr/>
                    <a:p>
                      <a:pPr marL="0" marR="0" lvl="0" indent="0" algn="just" defTabSz="914400" rtl="0" eaLnBrk="1" fontAlgn="ctr" latinLnBrk="0" hangingPunct="1">
                        <a:lnSpc>
                          <a:spcPct val="100000"/>
                        </a:lnSpc>
                        <a:spcBef>
                          <a:spcPct val="0"/>
                        </a:spcBef>
                        <a:spcAft>
                          <a:spcPct val="0"/>
                        </a:spcAft>
                        <a:buClrTx/>
                        <a:buSzTx/>
                        <a:buFontTx/>
                        <a:buNone/>
                      </a:pPr>
                      <a:endParaRPr kumimoji="0" lang="zh-CN" altLang="en-US" sz="2135" u="none" strike="noStrike" cap="none" normalizeH="0" baseline="0" dirty="0" smtClean="0">
                        <a:ln>
                          <a:noFill/>
                        </a:ln>
                        <a:effectLst/>
                      </a:endParaRPr>
                    </a:p>
                  </a:txBody>
                  <a:tcPr marL="12701" marR="12701" marT="12702" marB="0" anchor="ctr" horzOverflow="overflow"/>
                </a:tc>
              </a:tr>
              <a:tr h="405130">
                <a:tc>
                  <a:txBody>
                    <a:bodyPr/>
                    <a:p>
                      <a:pPr marL="0" marR="0" lvl="0" indent="0" algn="just" defTabSz="914400" rtl="0" eaLnBrk="1" fontAlgn="ctr" latinLnBrk="0" hangingPunct="1">
                        <a:lnSpc>
                          <a:spcPct val="100000"/>
                        </a:lnSpc>
                        <a:spcBef>
                          <a:spcPct val="0"/>
                        </a:spcBef>
                        <a:spcAft>
                          <a:spcPct val="0"/>
                        </a:spcAft>
                        <a:buClrTx/>
                        <a:buSzTx/>
                        <a:buFontTx/>
                        <a:buNone/>
                      </a:pPr>
                      <a:r>
                        <a:rPr kumimoji="0" lang="zh-CN" altLang="en-US" sz="2135" u="none" strike="noStrike" cap="none" normalizeH="0" baseline="0" dirty="0" smtClean="0">
                          <a:ln>
                            <a:noFill/>
                          </a:ln>
                          <a:effectLst/>
                        </a:rPr>
                        <a:t>                        </a:t>
                      </a:r>
                      <a:r>
                        <a:rPr kumimoji="0" lang="en-US" altLang="zh-CN" sz="2135" u="none" strike="noStrike" cap="none" normalizeH="0" baseline="0" dirty="0" smtClean="0">
                          <a:ln>
                            <a:noFill/>
                          </a:ln>
                          <a:effectLst/>
                        </a:rPr>
                        <a:t>     </a:t>
                      </a:r>
                      <a:r>
                        <a:rPr kumimoji="0" lang="zh-CN" altLang="en-US" sz="2135" u="none" strike="noStrike" cap="none" normalizeH="0" baseline="0" dirty="0" smtClean="0">
                          <a:ln>
                            <a:noFill/>
                          </a:ln>
                          <a:effectLst/>
                        </a:rPr>
                        <a:t>对境外支出</a:t>
                      </a:r>
                      <a:endParaRPr kumimoji="0" lang="zh-CN" altLang="en-US" sz="2135" u="none" strike="noStrike" cap="none" normalizeH="0" baseline="0" dirty="0" smtClean="0">
                        <a:ln>
                          <a:noFill/>
                        </a:ln>
                        <a:effectLst/>
                      </a:endParaRPr>
                    </a:p>
                  </a:txBody>
                  <a:tcPr marL="12701" marR="12701" marT="12702" marB="0" anchor="ctr" horzOverflow="overflow"/>
                </a:tc>
                <a:tc>
                  <a:txBody>
                    <a:bodyPr/>
                    <a:p>
                      <a:pPr marL="0" marR="0" lvl="0" indent="0" algn="just" defTabSz="914400" rtl="0" eaLnBrk="1" fontAlgn="ctr" latinLnBrk="0" hangingPunct="1">
                        <a:lnSpc>
                          <a:spcPct val="100000"/>
                        </a:lnSpc>
                        <a:spcBef>
                          <a:spcPct val="0"/>
                        </a:spcBef>
                        <a:spcAft>
                          <a:spcPct val="0"/>
                        </a:spcAft>
                        <a:buClrTx/>
                        <a:buSzTx/>
                        <a:buFontTx/>
                        <a:buNone/>
                      </a:pPr>
                      <a:endParaRPr kumimoji="0" lang="zh-CN" altLang="en-US" sz="2135" u="none" strike="noStrike" cap="none" normalizeH="0" baseline="0" dirty="0" smtClean="0">
                        <a:ln>
                          <a:noFill/>
                        </a:ln>
                        <a:effectLst/>
                      </a:endParaRPr>
                    </a:p>
                  </a:txBody>
                  <a:tcPr marL="12701" marR="12701" marT="12702" marB="0" anchor="ctr" horzOverflow="overflow"/>
                </a:tc>
              </a:tr>
              <a:tr h="405130">
                <a:tc>
                  <a:txBody>
                    <a:bodyPr/>
                    <a:p>
                      <a:pPr marL="0" marR="0" lvl="0" indent="0" algn="just" defTabSz="914400" rtl="0" eaLnBrk="1" fontAlgn="ctr" latinLnBrk="0" hangingPunct="1">
                        <a:lnSpc>
                          <a:spcPct val="100000"/>
                        </a:lnSpc>
                        <a:spcBef>
                          <a:spcPct val="0"/>
                        </a:spcBef>
                        <a:spcAft>
                          <a:spcPct val="0"/>
                        </a:spcAft>
                        <a:buClrTx/>
                        <a:buSzTx/>
                        <a:buFontTx/>
                        <a:buNone/>
                      </a:pPr>
                      <a:r>
                        <a:rPr kumimoji="0" lang="zh-CN" altLang="en-US" sz="2135" u="none" strike="noStrike" cap="none" normalizeH="0" baseline="0" dirty="0" smtClean="0">
                          <a:ln>
                            <a:noFill/>
                          </a:ln>
                          <a:effectLst/>
                        </a:rPr>
                        <a:t>                 </a:t>
                      </a:r>
                      <a:r>
                        <a:rPr kumimoji="0" lang="en-US" altLang="zh-CN" sz="2135" u="none" strike="noStrike" cap="none" normalizeH="0" baseline="0" dirty="0" smtClean="0">
                          <a:ln>
                            <a:noFill/>
                          </a:ln>
                          <a:effectLst/>
                        </a:rPr>
                        <a:t>8.</a:t>
                      </a:r>
                      <a:r>
                        <a:rPr kumimoji="0" lang="zh-CN" altLang="en-US" sz="2135" u="none" strike="noStrike" cap="none" normalizeH="0" baseline="0" dirty="0" smtClean="0">
                          <a:ln>
                            <a:noFill/>
                          </a:ln>
                          <a:effectLst/>
                        </a:rPr>
                        <a:t>其他费用</a:t>
                      </a:r>
                      <a:endParaRPr kumimoji="0" lang="zh-CN" altLang="en-US" sz="2135" u="none" strike="noStrike" cap="none" normalizeH="0" baseline="0" dirty="0" smtClean="0">
                        <a:ln>
                          <a:noFill/>
                        </a:ln>
                        <a:effectLst/>
                      </a:endParaRPr>
                    </a:p>
                  </a:txBody>
                  <a:tcPr marL="12701" marR="12701" marT="12702" marB="0" anchor="ctr" horzOverflow="overflow"/>
                </a:tc>
                <a:tc>
                  <a:txBody>
                    <a:bodyPr/>
                    <a:p>
                      <a:pPr marL="0" marR="0" lvl="0" indent="0" algn="just" defTabSz="914400" rtl="0" eaLnBrk="1" fontAlgn="ctr" latinLnBrk="0" hangingPunct="1">
                        <a:lnSpc>
                          <a:spcPct val="100000"/>
                        </a:lnSpc>
                        <a:spcBef>
                          <a:spcPct val="0"/>
                        </a:spcBef>
                        <a:spcAft>
                          <a:spcPct val="0"/>
                        </a:spcAft>
                        <a:buClrTx/>
                        <a:buSzTx/>
                        <a:buFontTx/>
                        <a:buNone/>
                        <a:defRPr/>
                      </a:pPr>
                      <a:r>
                        <a:rPr lang="en-US" altLang="zh-CN" sz="2135" u="none" strike="noStrike" dirty="0" smtClean="0"/>
                        <a:t>（530106）</a:t>
                      </a:r>
                      <a:endParaRPr kumimoji="0" lang="en-US" altLang="zh-CN" sz="2135" u="none" strike="noStrike" cap="none" normalizeH="0" baseline="0" dirty="0" smtClean="0">
                        <a:ln>
                          <a:noFill/>
                        </a:ln>
                        <a:effectLst/>
                      </a:endParaRPr>
                    </a:p>
                  </a:txBody>
                  <a:tcPr marL="12701" marR="12701" marT="12702" marB="0" anchor="ctr" horzOverflow="overflow"/>
                </a:tc>
              </a:tr>
            </a:tbl>
          </a:graphicData>
        </a:graphic>
      </p:graphicFrame>
      <p:sp>
        <p:nvSpPr>
          <p:cNvPr id="2" name="矩形 1"/>
          <p:cNvSpPr/>
          <p:nvPr/>
        </p:nvSpPr>
        <p:spPr>
          <a:xfrm>
            <a:off x="4112895" y="342265"/>
            <a:ext cx="4440555" cy="521970"/>
          </a:xfrm>
          <a:prstGeom prst="rect">
            <a:avLst/>
          </a:prstGeom>
        </p:spPr>
        <p:txBody>
          <a:bodyPr wrap="square">
            <a:spAutoFit/>
          </a:bodyPr>
          <a:p>
            <a:pPr algn="ctr"/>
            <a:r>
              <a:rPr lang="en-US" altLang="zh-CN" sz="2800" b="1" dirty="0">
                <a:solidFill>
                  <a:srgbClr val="1C56A6"/>
                </a:solidFill>
                <a:cs typeface="+mn-ea"/>
                <a:sym typeface="+mn-lt"/>
              </a:rPr>
              <a:t>3.</a:t>
            </a:r>
            <a:r>
              <a:rPr lang="zh-CN" altLang="en-US" sz="2800" b="1" dirty="0">
                <a:solidFill>
                  <a:srgbClr val="1C56A6"/>
                </a:solidFill>
                <a:cs typeface="+mn-ea"/>
                <a:sym typeface="+mn-lt"/>
              </a:rPr>
              <a:t>填报依据</a:t>
            </a:r>
            <a:r>
              <a:rPr lang="en-US" altLang="zh-CN" sz="2800" b="1" dirty="0">
                <a:solidFill>
                  <a:srgbClr val="1C56A6"/>
                </a:solidFill>
                <a:cs typeface="+mn-ea"/>
                <a:sym typeface="+mn-lt"/>
              </a:rPr>
              <a:t>-</a:t>
            </a:r>
            <a:r>
              <a:rPr lang="zh-CN" altLang="en-US" sz="2800" b="1" dirty="0">
                <a:solidFill>
                  <a:srgbClr val="1C56A6"/>
                </a:solidFill>
                <a:cs typeface="+mn-ea"/>
                <a:sym typeface="+mn-lt"/>
              </a:rPr>
              <a:t>会计科目</a:t>
            </a:r>
            <a:endParaRPr lang="zh-CN" altLang="en-US" sz="2800" b="1" dirty="0">
              <a:solidFill>
                <a:srgbClr val="1C56A6"/>
              </a:solidFill>
              <a:latin typeface="微软雅黑" panose="020B0503020204020204" pitchFamily="34" charset="-122"/>
              <a:ea typeface="微软雅黑" panose="020B0503020204020204" pitchFamily="34" charset="-122"/>
              <a:cs typeface="+mn-ea"/>
              <a:sym typeface="+mn-lt"/>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图示 3"/>
          <p:cNvGraphicFramePr/>
          <p:nvPr/>
        </p:nvGraphicFramePr>
        <p:xfrm>
          <a:off x="1988820" y="2012527"/>
          <a:ext cx="9235440" cy="88307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5" name="图示 4"/>
          <p:cNvGraphicFramePr/>
          <p:nvPr/>
        </p:nvGraphicFramePr>
        <p:xfrm>
          <a:off x="2403687" y="3263053"/>
          <a:ext cx="7819813" cy="4191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7" name="图示 6"/>
          <p:cNvGraphicFramePr/>
          <p:nvPr/>
        </p:nvGraphicFramePr>
        <p:xfrm>
          <a:off x="2730500" y="4049607"/>
          <a:ext cx="7819813" cy="48260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graphicFrame>
        <p:nvGraphicFramePr>
          <p:cNvPr id="9" name="图示 8"/>
          <p:cNvGraphicFramePr/>
          <p:nvPr/>
        </p:nvGraphicFramePr>
        <p:xfrm>
          <a:off x="2777913" y="4899660"/>
          <a:ext cx="7819813" cy="556260"/>
        </p:xfrm>
        <a:graphic>
          <a:graphicData uri="http://schemas.openxmlformats.org/drawingml/2006/diagram">
            <dgm:relIds xmlns:dgm="http://schemas.openxmlformats.org/drawingml/2006/diagram" xmlns:r="http://schemas.openxmlformats.org/officeDocument/2006/relationships" r:dm="rId16" r:lo="rId17" r:qs="rId18" r:cs="rId19"/>
          </a:graphicData>
        </a:graphic>
      </p:graphicFrame>
      <p:graphicFrame>
        <p:nvGraphicFramePr>
          <p:cNvPr id="10" name="图示 9"/>
          <p:cNvGraphicFramePr/>
          <p:nvPr/>
        </p:nvGraphicFramePr>
        <p:xfrm>
          <a:off x="2403687" y="5823373"/>
          <a:ext cx="8329507" cy="515620"/>
        </p:xfrm>
        <a:graphic>
          <a:graphicData uri="http://schemas.openxmlformats.org/drawingml/2006/diagram">
            <dgm:relIds xmlns:dgm="http://schemas.openxmlformats.org/drawingml/2006/diagram" xmlns:r="http://schemas.openxmlformats.org/officeDocument/2006/relationships" r:dm="rId21" r:lo="rId22" r:qs="rId23" r:cs="rId24"/>
          </a:graphicData>
        </a:graphic>
      </p:graphicFrame>
      <p:graphicFrame>
        <p:nvGraphicFramePr>
          <p:cNvPr id="11" name="图示 10"/>
          <p:cNvGraphicFramePr/>
          <p:nvPr/>
        </p:nvGraphicFramePr>
        <p:xfrm>
          <a:off x="388620" y="2121747"/>
          <a:ext cx="1250527" cy="4318847"/>
        </p:xfrm>
        <a:graphic>
          <a:graphicData uri="http://schemas.openxmlformats.org/drawingml/2006/diagram">
            <dgm:relIds xmlns:dgm="http://schemas.openxmlformats.org/drawingml/2006/diagram" xmlns:r="http://schemas.openxmlformats.org/officeDocument/2006/relationships" r:dm="rId26" r:lo="rId27" r:qs="rId28" r:cs="rId29"/>
          </a:graphicData>
        </a:graphic>
      </p:graphicFrame>
      <p:sp>
        <p:nvSpPr>
          <p:cNvPr id="13" name="文本框 12"/>
          <p:cNvSpPr txBox="1"/>
          <p:nvPr/>
        </p:nvSpPr>
        <p:spPr>
          <a:xfrm>
            <a:off x="3784600" y="1184275"/>
            <a:ext cx="4622800" cy="460375"/>
          </a:xfrm>
          <a:prstGeom prst="rect">
            <a:avLst/>
          </a:prstGeom>
          <a:noFill/>
          <a:ln w="25400" cmpd="sng">
            <a:solidFill>
              <a:srgbClr val="0070C0"/>
            </a:solidFill>
            <a:prstDash val="dash"/>
          </a:ln>
        </p:spPr>
        <p:txBody>
          <a:bodyPr wrap="square" rtlCol="0">
            <a:spAutoFit/>
          </a:bodyPr>
          <a:p>
            <a:pPr algn="just"/>
            <a:r>
              <a:rPr lang="zh-CN" altLang="en-US" sz="2400">
                <a:latin typeface="方正小标宋简体" panose="03000509000000000000" charset="-122"/>
                <a:ea typeface="方正小标宋简体" panose="03000509000000000000" charset="-122"/>
              </a:rPr>
              <a:t>享受研发加计扣除政策基本流程</a:t>
            </a:r>
            <a:endParaRPr lang="zh-CN" altLang="en-US" sz="2400">
              <a:latin typeface="方正小标宋简体" panose="03000509000000000000" charset="-122"/>
              <a:ea typeface="方正小标宋简体" panose="03000509000000000000" charset="-122"/>
            </a:endParaRPr>
          </a:p>
        </p:txBody>
      </p:sp>
      <p:sp>
        <p:nvSpPr>
          <p:cNvPr id="2" name="矩形 1"/>
          <p:cNvSpPr/>
          <p:nvPr/>
        </p:nvSpPr>
        <p:spPr>
          <a:xfrm>
            <a:off x="4112895" y="342265"/>
            <a:ext cx="4440555" cy="521970"/>
          </a:xfrm>
          <a:prstGeom prst="rect">
            <a:avLst/>
          </a:prstGeom>
        </p:spPr>
        <p:txBody>
          <a:bodyPr wrap="square">
            <a:spAutoFit/>
          </a:bodyPr>
          <a:p>
            <a:pPr algn="ctr"/>
            <a:r>
              <a:rPr lang="en-US" altLang="zh-CN" sz="2800" b="1" dirty="0">
                <a:solidFill>
                  <a:srgbClr val="1C56A6"/>
                </a:solidFill>
                <a:cs typeface="+mn-ea"/>
                <a:sym typeface="+mn-lt"/>
              </a:rPr>
              <a:t>3.</a:t>
            </a:r>
            <a:r>
              <a:rPr lang="zh-CN" altLang="en-US" sz="2800" b="1" dirty="0">
                <a:solidFill>
                  <a:srgbClr val="1C56A6"/>
                </a:solidFill>
                <a:cs typeface="+mn-ea"/>
                <a:sym typeface="+mn-lt"/>
              </a:rPr>
              <a:t>填报依据</a:t>
            </a:r>
            <a:r>
              <a:rPr lang="en-US" altLang="zh-CN" sz="2800" b="1" dirty="0">
                <a:solidFill>
                  <a:srgbClr val="1C56A6"/>
                </a:solidFill>
                <a:cs typeface="+mn-ea"/>
                <a:sym typeface="+mn-lt"/>
              </a:rPr>
              <a:t>-</a:t>
            </a:r>
            <a:r>
              <a:rPr lang="zh-CN" altLang="en-US" sz="2800" b="1" dirty="0">
                <a:solidFill>
                  <a:srgbClr val="1C56A6"/>
                </a:solidFill>
                <a:cs typeface="+mn-ea"/>
                <a:sym typeface="+mn-lt"/>
              </a:rPr>
              <a:t>加计扣除</a:t>
            </a:r>
            <a:endParaRPr lang="zh-CN" altLang="en-US" sz="2800" b="1" dirty="0">
              <a:solidFill>
                <a:srgbClr val="1C56A6"/>
              </a:solidFill>
              <a:latin typeface="微软雅黑" panose="020B0503020204020204" pitchFamily="34" charset="-122"/>
              <a:ea typeface="微软雅黑" panose="020B0503020204020204" pitchFamily="34" charset="-122"/>
              <a:cs typeface="+mn-ea"/>
              <a:sym typeface="+mn-lt"/>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logo"/>
          <p:cNvPicPr>
            <a:picLocks noChangeAspect="1"/>
          </p:cNvPicPr>
          <p:nvPr/>
        </p:nvPicPr>
        <p:blipFill>
          <a:blip r:embed="rId1">
            <a:clrChange>
              <a:clrFrom>
                <a:srgbClr val="4375B4">
                  <a:alpha val="100000"/>
                </a:srgbClr>
              </a:clrFrom>
              <a:clrTo>
                <a:srgbClr val="4375B4">
                  <a:alpha val="100000"/>
                  <a:alpha val="0"/>
                </a:srgbClr>
              </a:clrTo>
            </a:clrChange>
            <a:lum bright="30000"/>
          </a:blip>
          <a:stretch>
            <a:fillRect/>
          </a:stretch>
        </p:blipFill>
        <p:spPr>
          <a:xfrm>
            <a:off x="11098105" y="209972"/>
            <a:ext cx="694267" cy="646007"/>
          </a:xfrm>
          <a:prstGeom prst="rect">
            <a:avLst/>
          </a:prstGeom>
          <a:effectLst>
            <a:softEdge rad="88900"/>
          </a:effectLst>
        </p:spPr>
      </p:pic>
      <p:pic>
        <p:nvPicPr>
          <p:cNvPr id="3" name="图片 2"/>
          <p:cNvPicPr>
            <a:picLocks noChangeAspect="1"/>
          </p:cNvPicPr>
          <p:nvPr/>
        </p:nvPicPr>
        <p:blipFill>
          <a:blip r:embed="rId2"/>
          <a:srcRect l="32337" t="12698" r="33059" b="10093"/>
          <a:stretch>
            <a:fillRect/>
          </a:stretch>
        </p:blipFill>
        <p:spPr>
          <a:xfrm>
            <a:off x="1472353" y="1512147"/>
            <a:ext cx="4137660" cy="5122333"/>
          </a:xfrm>
          <a:prstGeom prst="rect">
            <a:avLst/>
          </a:prstGeom>
          <a:ln w="28575">
            <a:solidFill>
              <a:srgbClr val="0070C0"/>
            </a:solidFill>
          </a:ln>
        </p:spPr>
      </p:pic>
      <p:pic>
        <p:nvPicPr>
          <p:cNvPr id="6" name="图片 5"/>
          <p:cNvPicPr>
            <a:picLocks noChangeAspect="1"/>
          </p:cNvPicPr>
          <p:nvPr/>
        </p:nvPicPr>
        <p:blipFill>
          <a:blip r:embed="rId3"/>
          <a:srcRect l="32566" t="9907" r="33240" b="13401"/>
          <a:stretch>
            <a:fillRect/>
          </a:stretch>
        </p:blipFill>
        <p:spPr>
          <a:xfrm>
            <a:off x="6388947" y="1498600"/>
            <a:ext cx="4070773" cy="5135880"/>
          </a:xfrm>
          <a:prstGeom prst="rect">
            <a:avLst/>
          </a:prstGeom>
          <a:ln w="28575">
            <a:solidFill>
              <a:srgbClr val="0070C0"/>
            </a:solidFill>
          </a:ln>
        </p:spPr>
      </p:pic>
      <p:sp>
        <p:nvSpPr>
          <p:cNvPr id="8" name="文本框 7">
            <a:hlinkClick r:id="rId4" action="ppaction://hlinkfile"/>
          </p:cNvPr>
          <p:cNvSpPr txBox="1"/>
          <p:nvPr/>
        </p:nvSpPr>
        <p:spPr>
          <a:xfrm>
            <a:off x="5046133" y="736600"/>
            <a:ext cx="2098887" cy="388620"/>
          </a:xfrm>
          <a:prstGeom prst="rect">
            <a:avLst/>
          </a:prstGeom>
          <a:noFill/>
        </p:spPr>
        <p:txBody>
          <a:bodyPr wrap="square" rtlCol="0">
            <a:noAutofit/>
          </a:bodyPr>
          <a:p>
            <a:r>
              <a:rPr lang="zh-CN" altLang="en-US" sz="2400">
                <a:latin typeface="黑体" panose="02010609060101010101" charset="-122"/>
                <a:ea typeface="黑体" panose="02010609060101010101" charset="-122"/>
                <a:cs typeface="黑体" panose="02010609060101010101" charset="-122"/>
              </a:rPr>
              <a:t>金税四期</a:t>
            </a:r>
            <a:r>
              <a:rPr lang="en-US" altLang="zh-CN" sz="2400">
                <a:latin typeface="黑体" panose="02010609060101010101" charset="-122"/>
                <a:ea typeface="黑体" panose="02010609060101010101" charset="-122"/>
                <a:cs typeface="黑体" panose="02010609060101010101" charset="-122"/>
              </a:rPr>
              <a:t>A107012</a:t>
            </a:r>
            <a:endParaRPr lang="en-US" altLang="zh-CN" sz="2400">
              <a:latin typeface="黑体" panose="02010609060101010101" charset="-122"/>
              <a:ea typeface="黑体" panose="02010609060101010101" charset="-122"/>
              <a:cs typeface="黑体" panose="02010609060101010101" charset="-122"/>
            </a:endParaRPr>
          </a:p>
        </p:txBody>
      </p:sp>
      <p:cxnSp>
        <p:nvCxnSpPr>
          <p:cNvPr id="12" name="直接连接符 11"/>
          <p:cNvCxnSpPr/>
          <p:nvPr/>
        </p:nvCxnSpPr>
        <p:spPr>
          <a:xfrm>
            <a:off x="1902460" y="2585720"/>
            <a:ext cx="1440000" cy="0"/>
          </a:xfrm>
          <a:prstGeom prst="line">
            <a:avLst/>
          </a:prstGeom>
          <a:solidFill>
            <a:schemeClr val="accent1"/>
          </a:solidFill>
          <a:ln w="28575" cap="flat" cmpd="sng" algn="ctr">
            <a:solidFill>
              <a:srgbClr val="FF0000"/>
            </a:solidFill>
            <a:prstDash val="solid"/>
            <a:round/>
            <a:headEnd type="none" w="med" len="med"/>
            <a:tailEnd type="none" w="med" len="med"/>
          </a:ln>
        </p:spPr>
      </p:cxnSp>
      <p:cxnSp>
        <p:nvCxnSpPr>
          <p:cNvPr id="16" name="直接连接符 15"/>
          <p:cNvCxnSpPr/>
          <p:nvPr/>
        </p:nvCxnSpPr>
        <p:spPr>
          <a:xfrm>
            <a:off x="1902460" y="3251200"/>
            <a:ext cx="1440000" cy="0"/>
          </a:xfrm>
          <a:prstGeom prst="line">
            <a:avLst/>
          </a:prstGeom>
          <a:solidFill>
            <a:schemeClr val="accent1"/>
          </a:solidFill>
          <a:ln w="28575" cap="flat" cmpd="sng" algn="ctr">
            <a:solidFill>
              <a:srgbClr val="FF0000"/>
            </a:solidFill>
            <a:prstDash val="solid"/>
            <a:round/>
            <a:headEnd type="none" w="med" len="med"/>
            <a:tailEnd type="none" w="med" len="med"/>
          </a:ln>
        </p:spPr>
      </p:cxnSp>
      <p:cxnSp>
        <p:nvCxnSpPr>
          <p:cNvPr id="17" name="直接连接符 16"/>
          <p:cNvCxnSpPr/>
          <p:nvPr/>
        </p:nvCxnSpPr>
        <p:spPr>
          <a:xfrm>
            <a:off x="1902460" y="4815840"/>
            <a:ext cx="1440000" cy="0"/>
          </a:xfrm>
          <a:prstGeom prst="line">
            <a:avLst/>
          </a:prstGeom>
          <a:solidFill>
            <a:schemeClr val="accent1"/>
          </a:solidFill>
          <a:ln w="28575" cap="flat" cmpd="sng" algn="ctr">
            <a:solidFill>
              <a:srgbClr val="FF0000"/>
            </a:solidFill>
            <a:prstDash val="solid"/>
            <a:round/>
            <a:headEnd type="none" w="med" len="med"/>
            <a:tailEnd type="none" w="med" len="med"/>
          </a:ln>
        </p:spPr>
      </p:cxnSp>
      <p:cxnSp>
        <p:nvCxnSpPr>
          <p:cNvPr id="18" name="直接连接符 17"/>
          <p:cNvCxnSpPr/>
          <p:nvPr/>
        </p:nvCxnSpPr>
        <p:spPr>
          <a:xfrm>
            <a:off x="1902460" y="5326380"/>
            <a:ext cx="1440000" cy="0"/>
          </a:xfrm>
          <a:prstGeom prst="line">
            <a:avLst/>
          </a:prstGeom>
          <a:solidFill>
            <a:schemeClr val="accent1"/>
          </a:solidFill>
          <a:ln w="28575" cap="flat" cmpd="sng" algn="ctr">
            <a:solidFill>
              <a:srgbClr val="FF0000"/>
            </a:solidFill>
            <a:prstDash val="solid"/>
            <a:round/>
            <a:headEnd type="none" w="med" len="med"/>
            <a:tailEnd type="none" w="med" len="med"/>
          </a:ln>
        </p:spPr>
      </p:cxnSp>
      <p:cxnSp>
        <p:nvCxnSpPr>
          <p:cNvPr id="19" name="直接连接符 18"/>
          <p:cNvCxnSpPr/>
          <p:nvPr/>
        </p:nvCxnSpPr>
        <p:spPr>
          <a:xfrm>
            <a:off x="1902460" y="6092613"/>
            <a:ext cx="1440000" cy="0"/>
          </a:xfrm>
          <a:prstGeom prst="line">
            <a:avLst/>
          </a:prstGeom>
          <a:solidFill>
            <a:schemeClr val="accent1"/>
          </a:solidFill>
          <a:ln w="28575" cap="flat" cmpd="sng" algn="ctr">
            <a:solidFill>
              <a:srgbClr val="FF0000"/>
            </a:solidFill>
            <a:prstDash val="solid"/>
            <a:round/>
            <a:headEnd type="none" w="med" len="med"/>
            <a:tailEnd type="none" w="med" len="med"/>
          </a:ln>
        </p:spPr>
      </p:cxnSp>
      <p:cxnSp>
        <p:nvCxnSpPr>
          <p:cNvPr id="20" name="直接连接符 19"/>
          <p:cNvCxnSpPr/>
          <p:nvPr/>
        </p:nvCxnSpPr>
        <p:spPr>
          <a:xfrm>
            <a:off x="6896100" y="1919393"/>
            <a:ext cx="1440000" cy="0"/>
          </a:xfrm>
          <a:prstGeom prst="line">
            <a:avLst/>
          </a:prstGeom>
          <a:solidFill>
            <a:schemeClr val="accent1"/>
          </a:solidFill>
          <a:ln w="28575" cap="flat" cmpd="sng" algn="ctr">
            <a:solidFill>
              <a:srgbClr val="FF0000"/>
            </a:solidFill>
            <a:prstDash val="solid"/>
            <a:round/>
            <a:headEnd type="none" w="med" len="med"/>
            <a:tailEnd type="none" w="med" len="med"/>
          </a:ln>
        </p:spPr>
      </p:cxnSp>
      <p:sp>
        <p:nvSpPr>
          <p:cNvPr id="5" name="矩形 4"/>
          <p:cNvSpPr/>
          <p:nvPr/>
        </p:nvSpPr>
        <p:spPr>
          <a:xfrm>
            <a:off x="401955" y="271780"/>
            <a:ext cx="4440555" cy="521970"/>
          </a:xfrm>
          <a:prstGeom prst="rect">
            <a:avLst/>
          </a:prstGeom>
        </p:spPr>
        <p:txBody>
          <a:bodyPr wrap="square">
            <a:spAutoFit/>
          </a:bodyPr>
          <a:p>
            <a:pPr algn="ctr"/>
            <a:r>
              <a:rPr lang="en-US" altLang="zh-CN" sz="2800" b="1" dirty="0">
                <a:solidFill>
                  <a:srgbClr val="1C56A6"/>
                </a:solidFill>
                <a:cs typeface="+mn-ea"/>
                <a:sym typeface="+mn-lt"/>
              </a:rPr>
              <a:t>3.</a:t>
            </a:r>
            <a:r>
              <a:rPr lang="zh-CN" altLang="en-US" sz="2800" b="1" dirty="0">
                <a:solidFill>
                  <a:srgbClr val="1C56A6"/>
                </a:solidFill>
                <a:cs typeface="+mn-ea"/>
                <a:sym typeface="+mn-lt"/>
              </a:rPr>
              <a:t>填报依据</a:t>
            </a:r>
            <a:r>
              <a:rPr lang="en-US" altLang="zh-CN" sz="2800" b="1" dirty="0">
                <a:solidFill>
                  <a:srgbClr val="1C56A6"/>
                </a:solidFill>
                <a:cs typeface="+mn-ea"/>
                <a:sym typeface="+mn-lt"/>
              </a:rPr>
              <a:t>-</a:t>
            </a:r>
            <a:r>
              <a:rPr lang="zh-CN" altLang="en-US" sz="2800" b="1" dirty="0">
                <a:solidFill>
                  <a:srgbClr val="1C56A6"/>
                </a:solidFill>
                <a:cs typeface="+mn-ea"/>
                <a:sym typeface="+mn-lt"/>
              </a:rPr>
              <a:t>加计扣除</a:t>
            </a:r>
            <a:endParaRPr lang="zh-CN" altLang="en-US" sz="2800" b="1" dirty="0">
              <a:solidFill>
                <a:srgbClr val="1C56A6"/>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5" name="内容占位符 3" descr="sendpix2"/>
          <p:cNvPicPr>
            <a:picLocks noGrp="1" noChangeAspect="1"/>
          </p:cNvPicPr>
          <p:nvPr/>
        </p:nvPicPr>
        <p:blipFill>
          <a:blip r:embed="rId1"/>
          <a:stretch>
            <a:fillRect/>
          </a:stretch>
        </p:blipFill>
        <p:spPr>
          <a:xfrm>
            <a:off x="1265767" y="1376680"/>
            <a:ext cx="9660467" cy="5356013"/>
          </a:xfrm>
          <a:prstGeom prst="rect">
            <a:avLst/>
          </a:prstGeom>
          <a:noFill/>
          <a:ln w="9525">
            <a:noFill/>
          </a:ln>
        </p:spPr>
      </p:pic>
      <p:sp>
        <p:nvSpPr>
          <p:cNvPr id="4" name="文本框 3">
            <a:hlinkClick r:id="rId2" action="ppaction://hlinkfile"/>
          </p:cNvPr>
          <p:cNvSpPr txBox="1"/>
          <p:nvPr/>
        </p:nvSpPr>
        <p:spPr>
          <a:xfrm>
            <a:off x="4316095" y="916305"/>
            <a:ext cx="4382770" cy="460375"/>
          </a:xfrm>
          <a:prstGeom prst="rect">
            <a:avLst/>
          </a:prstGeom>
          <a:noFill/>
        </p:spPr>
        <p:txBody>
          <a:bodyPr wrap="square" rtlCol="0">
            <a:spAutoFit/>
          </a:bodyPr>
          <a:p>
            <a:r>
              <a:rPr lang="en-US" altLang="zh-CN" sz="2400">
                <a:latin typeface="黑体" panose="02010609060101010101" charset="-122"/>
                <a:ea typeface="黑体" panose="02010609060101010101" charset="-122"/>
                <a:cs typeface="黑体" panose="02010609060101010101" charset="-122"/>
              </a:rPr>
              <a:t>2021</a:t>
            </a:r>
            <a:r>
              <a:rPr lang="zh-CN" altLang="en-US" sz="2400">
                <a:latin typeface="黑体" panose="02010609060101010101" charset="-122"/>
                <a:ea typeface="黑体" panose="02010609060101010101" charset="-122"/>
                <a:cs typeface="黑体" panose="02010609060101010101" charset="-122"/>
              </a:rPr>
              <a:t>版研发支出辅助账样式</a:t>
            </a:r>
            <a:endParaRPr lang="zh-CN" altLang="en-US" sz="2400">
              <a:latin typeface="黑体" panose="02010609060101010101" charset="-122"/>
              <a:ea typeface="黑体" panose="02010609060101010101" charset="-122"/>
              <a:cs typeface="黑体" panose="02010609060101010101" charset="-122"/>
            </a:endParaRPr>
          </a:p>
        </p:txBody>
      </p:sp>
      <p:sp>
        <p:nvSpPr>
          <p:cNvPr id="2" name="矩形 1"/>
          <p:cNvSpPr/>
          <p:nvPr/>
        </p:nvSpPr>
        <p:spPr>
          <a:xfrm>
            <a:off x="4102100" y="214630"/>
            <a:ext cx="4440555" cy="521970"/>
          </a:xfrm>
          <a:prstGeom prst="rect">
            <a:avLst/>
          </a:prstGeom>
        </p:spPr>
        <p:txBody>
          <a:bodyPr wrap="square">
            <a:spAutoFit/>
          </a:bodyPr>
          <a:p>
            <a:pPr algn="ctr"/>
            <a:r>
              <a:rPr lang="en-US" altLang="zh-CN" sz="2800" b="1" dirty="0">
                <a:solidFill>
                  <a:srgbClr val="1C56A6"/>
                </a:solidFill>
                <a:cs typeface="+mn-ea"/>
                <a:sym typeface="+mn-lt"/>
              </a:rPr>
              <a:t>3.</a:t>
            </a:r>
            <a:r>
              <a:rPr lang="zh-CN" altLang="en-US" sz="2800" b="1" dirty="0">
                <a:solidFill>
                  <a:srgbClr val="1C56A6"/>
                </a:solidFill>
                <a:cs typeface="+mn-ea"/>
                <a:sym typeface="+mn-lt"/>
              </a:rPr>
              <a:t>填报依据</a:t>
            </a:r>
            <a:r>
              <a:rPr lang="en-US" altLang="zh-CN" sz="2800" b="1" dirty="0">
                <a:solidFill>
                  <a:srgbClr val="1C56A6"/>
                </a:solidFill>
                <a:cs typeface="+mn-ea"/>
                <a:sym typeface="+mn-lt"/>
              </a:rPr>
              <a:t>-</a:t>
            </a:r>
            <a:r>
              <a:rPr lang="zh-CN" altLang="en-US" sz="2800" b="1" dirty="0">
                <a:solidFill>
                  <a:srgbClr val="1C56A6"/>
                </a:solidFill>
                <a:cs typeface="+mn-ea"/>
                <a:sym typeface="+mn-lt"/>
              </a:rPr>
              <a:t>加计扣除</a:t>
            </a:r>
            <a:endParaRPr lang="zh-CN" altLang="en-US" sz="2800" b="1" dirty="0">
              <a:solidFill>
                <a:srgbClr val="1C56A6"/>
              </a:solidFill>
              <a:latin typeface="微软雅黑" panose="020B0503020204020204" pitchFamily="34" charset="-122"/>
              <a:ea typeface="微软雅黑" panose="020B0503020204020204" pitchFamily="34" charset="-122"/>
              <a:cs typeface="+mn-ea"/>
              <a:sym typeface="+mn-lt"/>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02100" y="214630"/>
            <a:ext cx="4440555" cy="521970"/>
          </a:xfrm>
          <a:prstGeom prst="rect">
            <a:avLst/>
          </a:prstGeom>
        </p:spPr>
        <p:txBody>
          <a:bodyPr wrap="square">
            <a:spAutoFit/>
          </a:bodyPr>
          <a:p>
            <a:pPr algn="ctr"/>
            <a:r>
              <a:rPr lang="zh-CN" altLang="en-US" sz="2800" b="1" dirty="0">
                <a:solidFill>
                  <a:srgbClr val="1C56A6"/>
                </a:solidFill>
                <a:cs typeface="+mn-ea"/>
                <a:sym typeface="+mn-lt"/>
              </a:rPr>
              <a:t>填报依据</a:t>
            </a:r>
            <a:r>
              <a:rPr lang="en-US" altLang="zh-CN" sz="2800" b="1" dirty="0">
                <a:solidFill>
                  <a:srgbClr val="1C56A6"/>
                </a:solidFill>
                <a:cs typeface="+mn-ea"/>
                <a:sym typeface="+mn-lt"/>
              </a:rPr>
              <a:t>-</a:t>
            </a:r>
            <a:r>
              <a:rPr lang="zh-CN" altLang="en-US" sz="2800" b="1" dirty="0">
                <a:solidFill>
                  <a:srgbClr val="1C56A6"/>
                </a:solidFill>
                <a:cs typeface="+mn-ea"/>
                <a:sym typeface="+mn-lt"/>
              </a:rPr>
              <a:t>加计扣除</a:t>
            </a:r>
            <a:endParaRPr lang="zh-CN" altLang="en-US" sz="2800" b="1" dirty="0">
              <a:solidFill>
                <a:srgbClr val="1C56A6"/>
              </a:solidFill>
              <a:latin typeface="微软雅黑" panose="020B0503020204020204" pitchFamily="34" charset="-122"/>
              <a:ea typeface="微软雅黑" panose="020B0503020204020204" pitchFamily="34" charset="-122"/>
              <a:cs typeface="+mn-ea"/>
              <a:sym typeface="+mn-lt"/>
            </a:endParaRPr>
          </a:p>
        </p:txBody>
      </p:sp>
      <p:sp>
        <p:nvSpPr>
          <p:cNvPr id="5" name="灯片编号占位符 4"/>
          <p:cNvSpPr>
            <a:spLocks noGrp="1"/>
          </p:cNvSpPr>
          <p:nvPr>
            <p:ph type="sldNum" sz="quarter" idx="12"/>
          </p:nvPr>
        </p:nvSpPr>
        <p:spPr/>
        <p:txBody>
          <a:bodyPr/>
          <a:p>
            <a:fld id="{7D9BB5D0-35E4-459D-AEF3-FE4D7C45CC19}" type="slidenum">
              <a:rPr lang="zh-CN" altLang="en-US" smtClean="0"/>
            </a:fld>
            <a:endParaRPr lang="zh-CN" altLang="en-US"/>
          </a:p>
        </p:txBody>
      </p:sp>
      <p:pic>
        <p:nvPicPr>
          <p:cNvPr id="3" name="图片 2"/>
          <p:cNvPicPr>
            <a:picLocks noChangeAspect="1"/>
          </p:cNvPicPr>
          <p:nvPr/>
        </p:nvPicPr>
        <p:blipFill>
          <a:blip r:embed="rId1"/>
          <a:stretch>
            <a:fillRect/>
          </a:stretch>
        </p:blipFill>
        <p:spPr>
          <a:xfrm>
            <a:off x="436880" y="981075"/>
            <a:ext cx="5380355" cy="2299335"/>
          </a:xfrm>
          <a:prstGeom prst="rect">
            <a:avLst/>
          </a:prstGeom>
          <a:ln w="22225">
            <a:solidFill>
              <a:schemeClr val="accent1"/>
            </a:solidFill>
          </a:ln>
        </p:spPr>
      </p:pic>
      <p:sp>
        <p:nvSpPr>
          <p:cNvPr id="12" name="文本框 27"/>
          <p:cNvSpPr txBox="1">
            <a:spLocks noChangeArrowheads="1"/>
          </p:cNvSpPr>
          <p:nvPr/>
        </p:nvSpPr>
        <p:spPr bwMode="auto">
          <a:xfrm>
            <a:off x="6063739" y="981105"/>
            <a:ext cx="5688632" cy="4104456"/>
          </a:xfrm>
          <a:prstGeom prst="rect">
            <a:avLst/>
          </a:prstGeom>
          <a:solidFill>
            <a:srgbClr val="FFFFFF"/>
          </a:solidFill>
          <a:ln w="28575">
            <a:solidFill>
              <a:srgbClr val="006699"/>
            </a:solidFill>
            <a:miter lim="800000"/>
          </a:ln>
        </p:spPr>
        <p:txBody>
          <a:bodyPr vert="horz" wrap="square" lIns="91440" tIns="45720" rIns="91440" bIns="45720" numCol="1" anchor="t" anchorCtr="0" compatLnSpc="1"/>
          <a:p>
            <a:pPr marL="0" marR="0" lvl="0" indent="0" algn="l" defTabSz="914400" rtl="0" eaLnBrk="0" fontAlgn="base" latinLnBrk="0" hangingPunct="0">
              <a:spcBef>
                <a:spcPct val="0"/>
              </a:spcBef>
              <a:spcAft>
                <a:spcPts val="600"/>
              </a:spcAft>
              <a:buClrTx/>
              <a:buSzTx/>
              <a:buFontTx/>
              <a:buNone/>
            </a:pPr>
            <a:r>
              <a:rPr kumimoji="0" lang="en-US" altLang="zh-CN" sz="2000" b="0" i="0" u="none" strike="noStrike" cap="none" normalizeH="0" baseline="0" dirty="0" smtClean="0">
                <a:ln>
                  <a:noFill/>
                </a:ln>
                <a:solidFill>
                  <a:schemeClr val="tx1"/>
                </a:solidFill>
                <a:effectLst/>
                <a:latin typeface="+mn-ea"/>
                <a:ea typeface="+mn-ea"/>
              </a:rPr>
              <a:t>△</a:t>
            </a:r>
            <a:r>
              <a:rPr kumimoji="0" lang="zh-CN" altLang="en-US" sz="2000" b="0" i="0" u="none" strike="noStrike" cap="none" normalizeH="0" baseline="0" dirty="0" smtClean="0">
                <a:ln>
                  <a:noFill/>
                </a:ln>
                <a:solidFill>
                  <a:schemeClr val="tx1"/>
                </a:solidFill>
                <a:effectLst/>
                <a:latin typeface="+mn-ea"/>
                <a:ea typeface="+mn-ea"/>
              </a:rPr>
              <a:t>补充资料：</a:t>
            </a:r>
            <a:r>
              <a:rPr kumimoji="0" lang="en-US" altLang="zh-CN" sz="2000" b="0" i="0" u="none" strike="noStrike" cap="none" normalizeH="0" baseline="0" dirty="0" smtClean="0">
                <a:ln>
                  <a:noFill/>
                </a:ln>
                <a:solidFill>
                  <a:srgbClr val="FF0000"/>
                </a:solidFill>
                <a:effectLst/>
                <a:latin typeface="+mn-ea"/>
                <a:ea typeface="+mn-ea"/>
              </a:rPr>
              <a:t>2024</a:t>
            </a:r>
            <a:r>
              <a:rPr kumimoji="0" lang="zh-CN" altLang="en-US" sz="2000" b="0" i="0" u="none" strike="noStrike" cap="none" normalizeH="0" baseline="0" dirty="0" smtClean="0">
                <a:ln>
                  <a:noFill/>
                </a:ln>
                <a:solidFill>
                  <a:srgbClr val="FF0000"/>
                </a:solidFill>
                <a:effectLst/>
                <a:latin typeface="+mn-ea"/>
                <a:ea typeface="+mn-ea"/>
              </a:rPr>
              <a:t>年</a:t>
            </a:r>
            <a:r>
              <a:rPr kumimoji="0" lang="zh-CN" altLang="en-US" sz="2000" b="0" i="0" u="none" strike="noStrike" cap="none" normalizeH="0" baseline="0" dirty="0" smtClean="0">
                <a:ln>
                  <a:noFill/>
                </a:ln>
                <a:solidFill>
                  <a:schemeClr val="tx1"/>
                </a:solidFill>
                <a:effectLst/>
                <a:latin typeface="+mn-ea"/>
                <a:ea typeface="+mn-ea"/>
              </a:rPr>
              <a:t>申报研发加计扣除减免税政策情况（年度汇缴优惠明细表）</a:t>
            </a:r>
            <a:endParaRPr kumimoji="0" lang="zh-CN" altLang="en-US" sz="2000" b="0" i="0" u="none" strike="noStrike" cap="none" normalizeH="0" baseline="0" dirty="0" smtClean="0">
              <a:ln>
                <a:noFill/>
              </a:ln>
              <a:solidFill>
                <a:schemeClr val="tx1"/>
              </a:solidFill>
              <a:effectLst/>
              <a:latin typeface="+mn-ea"/>
              <a:ea typeface="+mn-ea"/>
            </a:endParaRPr>
          </a:p>
          <a:p>
            <a:pPr marL="0" marR="0" lvl="0" indent="0" algn="l" defTabSz="914400" rtl="0" eaLnBrk="0" fontAlgn="base" latinLnBrk="0" hangingPunct="0">
              <a:spcBef>
                <a:spcPct val="0"/>
              </a:spcBef>
              <a:spcAft>
                <a:spcPts val="600"/>
              </a:spcAft>
              <a:buClrTx/>
              <a:buSzTx/>
              <a:buFontTx/>
              <a:buNone/>
            </a:pPr>
            <a:r>
              <a:rPr kumimoji="0" lang="zh-CN" altLang="en-US" sz="1600" b="0" i="0" u="none" strike="noStrike" cap="none" normalizeH="0" baseline="0" dirty="0" smtClean="0">
                <a:ln>
                  <a:noFill/>
                </a:ln>
                <a:solidFill>
                  <a:schemeClr val="tx1"/>
                </a:solidFill>
                <a:effectLst/>
                <a:latin typeface="+mn-ea"/>
                <a:ea typeface="+mn-ea"/>
              </a:rPr>
              <a:t>    </a:t>
            </a:r>
            <a:r>
              <a:rPr kumimoji="0" lang="en-US" altLang="zh-CN" sz="1600" b="0" i="0" u="none" strike="noStrike" cap="none" normalizeH="0" baseline="0" dirty="0" smtClean="0">
                <a:ln>
                  <a:noFill/>
                </a:ln>
                <a:solidFill>
                  <a:schemeClr val="tx1"/>
                </a:solidFill>
                <a:effectLst/>
                <a:latin typeface="+mn-ea"/>
                <a:ea typeface="+mn-ea"/>
              </a:rPr>
              <a:t>1.</a:t>
            </a:r>
            <a:r>
              <a:rPr kumimoji="0" lang="zh-CN" altLang="en-US" sz="1600" b="0" i="0" u="none" strike="noStrike" cap="none" normalizeH="0" baseline="0" dirty="0" smtClean="0">
                <a:ln>
                  <a:noFill/>
                </a:ln>
                <a:solidFill>
                  <a:schemeClr val="tx1"/>
                </a:solidFill>
                <a:effectLst/>
                <a:latin typeface="+mn-ea"/>
                <a:ea typeface="+mn-ea"/>
              </a:rPr>
              <a:t>自主研发、合作研发、集中研发费用（</a:t>
            </a:r>
            <a:r>
              <a:rPr kumimoji="0" lang="en-US" altLang="zh-CN" sz="1600" b="0" i="0" u="none" strike="noStrike" cap="none" normalizeH="0" baseline="0" dirty="0" smtClean="0">
                <a:ln>
                  <a:noFill/>
                </a:ln>
                <a:solidFill>
                  <a:schemeClr val="tx1"/>
                </a:solidFill>
                <a:effectLst/>
                <a:latin typeface="+mn-ea"/>
                <a:ea typeface="+mn-ea"/>
              </a:rPr>
              <a:t>60</a:t>
            </a:r>
            <a:r>
              <a:rPr kumimoji="0" lang="zh-CN" altLang="en-US" sz="1600" b="0" i="0" u="none" strike="noStrike" cap="none" normalizeH="0" baseline="0" dirty="0" smtClean="0">
                <a:ln>
                  <a:noFill/>
                </a:ln>
                <a:solidFill>
                  <a:schemeClr val="tx1"/>
                </a:solidFill>
                <a:effectLst/>
                <a:latin typeface="+mn-ea"/>
                <a:ea typeface="+mn-ea"/>
              </a:rPr>
              <a:t>）</a:t>
            </a:r>
            <a:endParaRPr kumimoji="0" lang="zh-CN" altLang="en-US" sz="1600" b="0" i="0" u="none" strike="noStrike" cap="none" normalizeH="0" baseline="0" dirty="0" smtClean="0">
              <a:ln>
                <a:noFill/>
              </a:ln>
              <a:solidFill>
                <a:schemeClr val="tx1"/>
              </a:solidFill>
              <a:effectLst/>
              <a:latin typeface="+mn-ea"/>
              <a:ea typeface="+mn-ea"/>
            </a:endParaRPr>
          </a:p>
          <a:p>
            <a:pPr marL="0" marR="0" lvl="0" indent="0" algn="l" defTabSz="914400" rtl="0" eaLnBrk="0" fontAlgn="base" latinLnBrk="0" hangingPunct="0">
              <a:spcBef>
                <a:spcPct val="0"/>
              </a:spcBef>
              <a:spcAft>
                <a:spcPts val="600"/>
              </a:spcAft>
              <a:buClrTx/>
              <a:buSzTx/>
              <a:buFontTx/>
              <a:buNone/>
            </a:pPr>
            <a:r>
              <a:rPr kumimoji="0" lang="zh-CN" altLang="en-US" sz="1600" b="0" i="0" u="none" strike="noStrike" cap="none" normalizeH="0" baseline="0" dirty="0" smtClean="0">
                <a:ln>
                  <a:noFill/>
                </a:ln>
                <a:solidFill>
                  <a:schemeClr val="tx1"/>
                </a:solidFill>
                <a:effectLst/>
                <a:latin typeface="+mn-ea"/>
                <a:ea typeface="+mn-ea"/>
              </a:rPr>
              <a:t>        其中：人员人工费用（</a:t>
            </a:r>
            <a:r>
              <a:rPr kumimoji="0" lang="en-US" altLang="zh-CN" sz="1600" b="0" i="0" u="none" strike="noStrike" cap="none" normalizeH="0" baseline="0" dirty="0" smtClean="0">
                <a:ln>
                  <a:noFill/>
                </a:ln>
                <a:solidFill>
                  <a:schemeClr val="tx1"/>
                </a:solidFill>
                <a:effectLst/>
                <a:latin typeface="+mn-ea"/>
                <a:ea typeface="+mn-ea"/>
              </a:rPr>
              <a:t>61</a:t>
            </a:r>
            <a:r>
              <a:rPr kumimoji="0" lang="zh-CN" altLang="en-US" sz="1600" b="0" i="0" u="none" strike="noStrike" cap="none" normalizeH="0" baseline="0" dirty="0" smtClean="0">
                <a:ln>
                  <a:noFill/>
                </a:ln>
                <a:solidFill>
                  <a:schemeClr val="tx1"/>
                </a:solidFill>
                <a:effectLst/>
                <a:latin typeface="+mn-ea"/>
                <a:ea typeface="+mn-ea"/>
              </a:rPr>
              <a:t>） </a:t>
            </a:r>
            <a:endParaRPr kumimoji="0" lang="zh-CN" altLang="en-US" sz="1600" b="0" i="0" u="none" strike="noStrike" cap="none" normalizeH="0" baseline="0" dirty="0" smtClean="0">
              <a:ln>
                <a:noFill/>
              </a:ln>
              <a:solidFill>
                <a:schemeClr val="tx1"/>
              </a:solidFill>
              <a:effectLst/>
              <a:latin typeface="+mn-ea"/>
              <a:ea typeface="+mn-ea"/>
            </a:endParaRPr>
          </a:p>
          <a:p>
            <a:pPr marL="0" marR="0" lvl="0" indent="0" algn="l" defTabSz="914400" rtl="0" eaLnBrk="0" fontAlgn="base" latinLnBrk="0" hangingPunct="0">
              <a:spcBef>
                <a:spcPct val="0"/>
              </a:spcBef>
              <a:spcAft>
                <a:spcPts val="600"/>
              </a:spcAft>
              <a:buClrTx/>
              <a:buSzTx/>
              <a:buFontTx/>
              <a:buNone/>
            </a:pPr>
            <a:r>
              <a:rPr kumimoji="0" lang="zh-CN" altLang="en-US" sz="1600" b="0" i="0" u="none" strike="noStrike" cap="none" normalizeH="0" baseline="0" dirty="0" smtClean="0">
                <a:ln>
                  <a:noFill/>
                </a:ln>
                <a:solidFill>
                  <a:schemeClr val="tx1"/>
                </a:solidFill>
                <a:effectLst/>
                <a:latin typeface="+mn-ea"/>
                <a:ea typeface="+mn-ea"/>
              </a:rPr>
              <a:t>              直接投入费用（</a:t>
            </a:r>
            <a:r>
              <a:rPr kumimoji="0" lang="en-US" altLang="zh-CN" sz="1600" b="0" i="0" u="none" strike="noStrike" cap="none" normalizeH="0" baseline="0" dirty="0" smtClean="0">
                <a:ln>
                  <a:noFill/>
                </a:ln>
                <a:solidFill>
                  <a:schemeClr val="tx1"/>
                </a:solidFill>
                <a:effectLst/>
                <a:latin typeface="+mn-ea"/>
                <a:ea typeface="+mn-ea"/>
              </a:rPr>
              <a:t>62</a:t>
            </a:r>
            <a:r>
              <a:rPr kumimoji="0" lang="zh-CN" altLang="en-US" sz="1600" b="0" i="0" u="none" strike="noStrike" cap="none" normalizeH="0" baseline="0" dirty="0" smtClean="0">
                <a:ln>
                  <a:noFill/>
                </a:ln>
                <a:solidFill>
                  <a:schemeClr val="tx1"/>
                </a:solidFill>
                <a:effectLst/>
                <a:latin typeface="+mn-ea"/>
                <a:ea typeface="+mn-ea"/>
              </a:rPr>
              <a:t>）</a:t>
            </a:r>
            <a:endParaRPr kumimoji="0" lang="zh-CN" altLang="en-US" sz="1600" b="0" i="0" u="none" strike="noStrike" cap="none" normalizeH="0" baseline="0" dirty="0" smtClean="0">
              <a:ln>
                <a:noFill/>
              </a:ln>
              <a:solidFill>
                <a:schemeClr val="tx1"/>
              </a:solidFill>
              <a:effectLst/>
              <a:latin typeface="+mn-ea"/>
              <a:ea typeface="+mn-ea"/>
            </a:endParaRPr>
          </a:p>
          <a:p>
            <a:pPr marL="0" marR="0" lvl="0" indent="0" algn="l" defTabSz="914400" rtl="0" eaLnBrk="0" fontAlgn="base" latinLnBrk="0" hangingPunct="0">
              <a:spcBef>
                <a:spcPct val="0"/>
              </a:spcBef>
              <a:spcAft>
                <a:spcPts val="600"/>
              </a:spcAft>
              <a:buClrTx/>
              <a:buSzTx/>
              <a:buFontTx/>
              <a:buNone/>
            </a:pPr>
            <a:r>
              <a:rPr kumimoji="0" lang="zh-CN" altLang="en-US" sz="1600" b="0" i="0" u="none" strike="noStrike" cap="none" normalizeH="0" baseline="0" dirty="0" smtClean="0">
                <a:ln>
                  <a:noFill/>
                </a:ln>
                <a:solidFill>
                  <a:schemeClr val="tx1"/>
                </a:solidFill>
                <a:effectLst/>
                <a:latin typeface="+mn-ea"/>
                <a:ea typeface="+mn-ea"/>
              </a:rPr>
              <a:t>    </a:t>
            </a:r>
            <a:r>
              <a:rPr kumimoji="0" lang="en-US" altLang="zh-CN" sz="1600" b="0" i="0" u="none" strike="noStrike" cap="none" normalizeH="0" baseline="0" dirty="0" smtClean="0">
                <a:ln>
                  <a:noFill/>
                </a:ln>
                <a:solidFill>
                  <a:schemeClr val="tx1"/>
                </a:solidFill>
                <a:effectLst/>
                <a:latin typeface="+mn-ea"/>
                <a:ea typeface="+mn-ea"/>
              </a:rPr>
              <a:t>2.</a:t>
            </a:r>
            <a:r>
              <a:rPr kumimoji="0" lang="zh-CN" altLang="en-US" sz="1600" b="0" i="0" u="none" strike="noStrike" cap="none" normalizeH="0" baseline="0" dirty="0" smtClean="0">
                <a:ln>
                  <a:noFill/>
                </a:ln>
                <a:solidFill>
                  <a:schemeClr val="tx1"/>
                </a:solidFill>
                <a:effectLst/>
                <a:latin typeface="+mn-ea"/>
                <a:ea typeface="+mn-ea"/>
              </a:rPr>
              <a:t>委托研发费用（</a:t>
            </a:r>
            <a:r>
              <a:rPr kumimoji="0" lang="en-US" altLang="zh-CN" sz="1600" b="0" i="0" u="none" strike="noStrike" cap="none" normalizeH="0" baseline="0" dirty="0" smtClean="0">
                <a:ln>
                  <a:noFill/>
                </a:ln>
                <a:solidFill>
                  <a:schemeClr val="tx1"/>
                </a:solidFill>
                <a:effectLst/>
                <a:latin typeface="+mn-ea"/>
                <a:ea typeface="+mn-ea"/>
              </a:rPr>
              <a:t>63</a:t>
            </a:r>
            <a:r>
              <a:rPr kumimoji="0" lang="zh-CN" altLang="en-US" sz="1600" b="0" i="0" u="none" strike="noStrike" cap="none" normalizeH="0" baseline="0" dirty="0" smtClean="0">
                <a:ln>
                  <a:noFill/>
                </a:ln>
                <a:solidFill>
                  <a:schemeClr val="tx1"/>
                </a:solidFill>
                <a:effectLst/>
                <a:latin typeface="+mn-ea"/>
                <a:ea typeface="+mn-ea"/>
              </a:rPr>
              <a:t>） </a:t>
            </a:r>
            <a:endParaRPr kumimoji="0" lang="zh-CN" altLang="en-US" sz="1600" b="0" i="0" u="none" strike="noStrike" cap="none" normalizeH="0" baseline="0" dirty="0" smtClean="0">
              <a:ln>
                <a:noFill/>
              </a:ln>
              <a:solidFill>
                <a:schemeClr val="tx1"/>
              </a:solidFill>
              <a:effectLst/>
              <a:latin typeface="+mn-ea"/>
              <a:ea typeface="+mn-ea"/>
            </a:endParaRPr>
          </a:p>
          <a:p>
            <a:pPr marL="0" marR="0" lvl="0" indent="0" algn="l" defTabSz="914400" rtl="0" eaLnBrk="0" fontAlgn="base" latinLnBrk="0" hangingPunct="0">
              <a:spcBef>
                <a:spcPct val="0"/>
              </a:spcBef>
              <a:spcAft>
                <a:spcPts val="600"/>
              </a:spcAft>
              <a:buClrTx/>
              <a:buSzTx/>
              <a:buFontTx/>
              <a:buNone/>
            </a:pPr>
            <a:r>
              <a:rPr kumimoji="0" lang="zh-CN" altLang="en-US" sz="1600" b="0" i="0" u="none" strike="noStrike" cap="none" normalizeH="0" baseline="0" dirty="0" smtClean="0">
                <a:ln>
                  <a:noFill/>
                </a:ln>
                <a:solidFill>
                  <a:schemeClr val="tx1"/>
                </a:solidFill>
                <a:effectLst/>
                <a:latin typeface="+mn-ea"/>
                <a:ea typeface="+mn-ea"/>
              </a:rPr>
              <a:t>    </a:t>
            </a:r>
            <a:r>
              <a:rPr kumimoji="0" lang="en-US" altLang="zh-CN" sz="1600" b="0" i="0" u="none" strike="noStrike" cap="none" normalizeH="0" baseline="0" dirty="0" smtClean="0">
                <a:ln>
                  <a:noFill/>
                </a:ln>
                <a:solidFill>
                  <a:schemeClr val="tx1"/>
                </a:solidFill>
                <a:effectLst/>
                <a:latin typeface="+mn-ea"/>
                <a:ea typeface="+mn-ea"/>
              </a:rPr>
              <a:t>3.</a:t>
            </a:r>
            <a:r>
              <a:rPr kumimoji="0" lang="zh-CN" altLang="en-US" sz="1600" b="0" i="0" u="none" strike="noStrike" cap="none" normalizeH="0" baseline="0" dirty="0" smtClean="0">
                <a:ln>
                  <a:noFill/>
                </a:ln>
                <a:solidFill>
                  <a:schemeClr val="tx1"/>
                </a:solidFill>
                <a:effectLst/>
                <a:latin typeface="+mn-ea"/>
                <a:ea typeface="+mn-ea"/>
              </a:rPr>
              <a:t>允许扣除的研发费用合计（</a:t>
            </a:r>
            <a:r>
              <a:rPr kumimoji="0" lang="en-US" altLang="zh-CN" sz="1600" b="0" i="0" u="none" strike="noStrike" cap="none" normalizeH="0" baseline="0" dirty="0" smtClean="0">
                <a:ln>
                  <a:noFill/>
                </a:ln>
                <a:solidFill>
                  <a:schemeClr val="tx1"/>
                </a:solidFill>
                <a:effectLst/>
                <a:latin typeface="+mn-ea"/>
                <a:ea typeface="+mn-ea"/>
              </a:rPr>
              <a:t>64</a:t>
            </a:r>
            <a:r>
              <a:rPr kumimoji="0" lang="zh-CN" altLang="en-US" sz="1600" b="0" i="0" u="none" strike="noStrike" cap="none" normalizeH="0" baseline="0" dirty="0" smtClean="0">
                <a:ln>
                  <a:noFill/>
                </a:ln>
                <a:solidFill>
                  <a:schemeClr val="tx1"/>
                </a:solidFill>
                <a:effectLst/>
                <a:latin typeface="+mn-ea"/>
                <a:ea typeface="+mn-ea"/>
              </a:rPr>
              <a:t>） </a:t>
            </a:r>
            <a:endParaRPr kumimoji="0" lang="zh-CN" altLang="en-US" sz="1600" b="0" i="0" u="none" strike="noStrike" cap="none" normalizeH="0" baseline="0" dirty="0" smtClean="0">
              <a:ln>
                <a:noFill/>
              </a:ln>
              <a:solidFill>
                <a:schemeClr val="tx1"/>
              </a:solidFill>
              <a:effectLst/>
              <a:latin typeface="+mn-ea"/>
              <a:ea typeface="+mn-ea"/>
            </a:endParaRPr>
          </a:p>
          <a:p>
            <a:pPr marL="0" marR="0" lvl="0" indent="0" algn="l" defTabSz="914400" rtl="0" eaLnBrk="0" fontAlgn="base" latinLnBrk="0" hangingPunct="0">
              <a:spcBef>
                <a:spcPct val="0"/>
              </a:spcBef>
              <a:spcAft>
                <a:spcPts val="600"/>
              </a:spcAft>
              <a:buClrTx/>
              <a:buSzTx/>
              <a:buFontTx/>
              <a:buNone/>
            </a:pPr>
            <a:r>
              <a:rPr kumimoji="0" lang="zh-CN" altLang="en-US" sz="1600" b="0" i="0" u="none" strike="noStrike" cap="none" normalizeH="0" baseline="0" dirty="0" smtClean="0">
                <a:ln>
                  <a:noFill/>
                </a:ln>
                <a:solidFill>
                  <a:schemeClr val="tx1"/>
                </a:solidFill>
                <a:effectLst/>
                <a:latin typeface="+mn-ea"/>
                <a:ea typeface="+mn-ea"/>
              </a:rPr>
              <a:t>      其中：</a:t>
            </a:r>
            <a:endParaRPr kumimoji="0" lang="en-US" altLang="zh-CN" sz="1600" b="0" i="0" u="none" strike="noStrike" cap="none" normalizeH="0" baseline="0" dirty="0" smtClean="0">
              <a:ln>
                <a:noFill/>
              </a:ln>
              <a:solidFill>
                <a:schemeClr val="tx1"/>
              </a:solidFill>
              <a:effectLst/>
              <a:latin typeface="+mn-ea"/>
              <a:ea typeface="+mn-ea"/>
            </a:endParaRPr>
          </a:p>
          <a:p>
            <a:pPr marL="0" marR="0" lvl="0" indent="0" algn="l" defTabSz="914400" rtl="0" eaLnBrk="0" fontAlgn="base" latinLnBrk="0" hangingPunct="0">
              <a:spcBef>
                <a:spcPct val="0"/>
              </a:spcBef>
              <a:spcAft>
                <a:spcPts val="600"/>
              </a:spcAft>
              <a:buClrTx/>
              <a:buSzTx/>
              <a:buFontTx/>
              <a:buNone/>
            </a:pPr>
            <a:r>
              <a:rPr kumimoji="0" lang="zh-CN" altLang="en-US" sz="1600" b="0" i="0" u="none" strike="noStrike" cap="none" normalizeH="0" baseline="0" dirty="0" smtClean="0">
                <a:ln>
                  <a:noFill/>
                </a:ln>
                <a:solidFill>
                  <a:schemeClr val="tx1"/>
                </a:solidFill>
                <a:effectLst/>
                <a:latin typeface="+mn-ea"/>
                <a:ea typeface="+mn-ea"/>
              </a:rPr>
              <a:t>   ①特殊收入部分（</a:t>
            </a:r>
            <a:r>
              <a:rPr kumimoji="0" lang="en-US" altLang="zh-CN" sz="1600" b="0" i="0" u="none" strike="noStrike" cap="none" normalizeH="0" baseline="0" dirty="0" smtClean="0">
                <a:ln>
                  <a:noFill/>
                </a:ln>
                <a:solidFill>
                  <a:schemeClr val="tx1"/>
                </a:solidFill>
                <a:effectLst/>
                <a:latin typeface="+mn-ea"/>
                <a:ea typeface="+mn-ea"/>
              </a:rPr>
              <a:t>65</a:t>
            </a:r>
            <a:r>
              <a:rPr kumimoji="0" lang="zh-CN" altLang="en-US" sz="1600" b="0" i="0" u="none" strike="noStrike" cap="none" normalizeH="0" baseline="0" dirty="0" smtClean="0">
                <a:ln>
                  <a:noFill/>
                </a:ln>
                <a:solidFill>
                  <a:schemeClr val="tx1"/>
                </a:solidFill>
                <a:effectLst/>
                <a:latin typeface="+mn-ea"/>
                <a:ea typeface="+mn-ea"/>
              </a:rPr>
              <a:t>）</a:t>
            </a:r>
            <a:endParaRPr kumimoji="0" lang="zh-CN" altLang="en-US" sz="1600" b="0" i="0" u="none" strike="noStrike" cap="none" normalizeH="0" baseline="0" dirty="0" smtClean="0">
              <a:ln>
                <a:noFill/>
              </a:ln>
              <a:solidFill>
                <a:schemeClr val="tx1"/>
              </a:solidFill>
              <a:effectLst/>
              <a:latin typeface="+mn-ea"/>
              <a:ea typeface="+mn-ea"/>
            </a:endParaRPr>
          </a:p>
          <a:p>
            <a:pPr marL="0" marR="0" lvl="0" indent="0" algn="l" defTabSz="914400" rtl="0" eaLnBrk="0" fontAlgn="base" latinLnBrk="0" hangingPunct="0">
              <a:spcBef>
                <a:spcPct val="0"/>
              </a:spcBef>
              <a:spcAft>
                <a:spcPts val="600"/>
              </a:spcAft>
              <a:buClrTx/>
              <a:buSzTx/>
              <a:buFontTx/>
              <a:buNone/>
            </a:pPr>
            <a:r>
              <a:rPr kumimoji="0" lang="zh-CN" altLang="en-US" sz="1600" b="0" i="0" u="none" strike="noStrike" cap="none" normalizeH="0" baseline="0" dirty="0" smtClean="0">
                <a:ln>
                  <a:noFill/>
                </a:ln>
                <a:solidFill>
                  <a:schemeClr val="tx1"/>
                </a:solidFill>
                <a:effectLst/>
                <a:latin typeface="+mn-ea"/>
                <a:ea typeface="+mn-ea"/>
              </a:rPr>
              <a:t>   ②当年销售研发活动直接形成产品（包括组成部分）对应的材料部分（</a:t>
            </a:r>
            <a:r>
              <a:rPr kumimoji="0" lang="en-US" altLang="zh-CN" sz="1600" b="0" i="0" u="none" strike="noStrike" cap="none" normalizeH="0" baseline="0" dirty="0" smtClean="0">
                <a:ln>
                  <a:noFill/>
                </a:ln>
                <a:solidFill>
                  <a:schemeClr val="tx1"/>
                </a:solidFill>
                <a:effectLst/>
                <a:latin typeface="+mn-ea"/>
                <a:ea typeface="+mn-ea"/>
              </a:rPr>
              <a:t>66</a:t>
            </a:r>
            <a:r>
              <a:rPr kumimoji="0" lang="zh-CN" altLang="en-US" sz="1600" b="0" i="0" u="none" strike="noStrike" cap="none" normalizeH="0" baseline="0" dirty="0" smtClean="0">
                <a:ln>
                  <a:noFill/>
                </a:ln>
                <a:solidFill>
                  <a:schemeClr val="tx1"/>
                </a:solidFill>
                <a:effectLst/>
                <a:latin typeface="+mn-ea"/>
                <a:ea typeface="+mn-ea"/>
              </a:rPr>
              <a:t>）</a:t>
            </a:r>
            <a:endParaRPr kumimoji="0" lang="zh-CN" altLang="en-US" sz="1600" b="0" i="0" u="none" strike="noStrike" cap="none" normalizeH="0" baseline="0" dirty="0" smtClean="0">
              <a:ln>
                <a:noFill/>
              </a:ln>
              <a:solidFill>
                <a:schemeClr val="tx1"/>
              </a:solidFill>
              <a:effectLst/>
              <a:latin typeface="+mn-ea"/>
              <a:ea typeface="+mn-ea"/>
            </a:endParaRPr>
          </a:p>
          <a:p>
            <a:pPr marL="0" marR="0" lvl="0" indent="0" algn="just" defTabSz="914400" rtl="0" eaLnBrk="0" fontAlgn="base" latinLnBrk="0" hangingPunct="0">
              <a:spcBef>
                <a:spcPct val="0"/>
              </a:spcBef>
              <a:spcAft>
                <a:spcPct val="0"/>
              </a:spcAft>
              <a:buClrTx/>
              <a:buSzTx/>
              <a:buFontTx/>
              <a:buNone/>
            </a:pPr>
            <a:r>
              <a:rPr kumimoji="0" lang="zh-CN" altLang="en-US" sz="1600" b="0" i="0" u="none" strike="noStrike" cap="none" normalizeH="0" baseline="0" dirty="0" smtClean="0">
                <a:ln>
                  <a:noFill/>
                </a:ln>
                <a:solidFill>
                  <a:schemeClr val="tx1"/>
                </a:solidFill>
                <a:effectLst/>
                <a:latin typeface="+mn-ea"/>
                <a:ea typeface="+mn-ea"/>
              </a:rPr>
              <a:t>   ③以前年度销售研发活动直接形成产品（包括组成部分）对应的材料部分结转金额（</a:t>
            </a:r>
            <a:r>
              <a:rPr kumimoji="0" lang="en-US" altLang="zh-CN" sz="1600" b="0" i="0" u="none" strike="noStrike" cap="none" normalizeH="0" baseline="0" dirty="0" smtClean="0">
                <a:ln>
                  <a:noFill/>
                </a:ln>
                <a:solidFill>
                  <a:schemeClr val="tx1"/>
                </a:solidFill>
                <a:effectLst/>
                <a:latin typeface="+mn-ea"/>
                <a:ea typeface="+mn-ea"/>
              </a:rPr>
              <a:t>67</a:t>
            </a:r>
            <a:r>
              <a:rPr kumimoji="0" lang="zh-CN" altLang="en-US" sz="1600" b="0" i="0" u="none" strike="noStrike" cap="none" normalizeH="0" baseline="0" dirty="0" smtClean="0">
                <a:ln>
                  <a:noFill/>
                </a:ln>
                <a:solidFill>
                  <a:schemeClr val="tx1"/>
                </a:solidFill>
                <a:effectLst/>
                <a:latin typeface="+mn-ea"/>
                <a:ea typeface="+mn-ea"/>
              </a:rPr>
              <a:t>）</a:t>
            </a:r>
            <a:endParaRPr kumimoji="0" lang="zh-CN" sz="3600" b="0" i="0" u="none" strike="noStrike" cap="none" normalizeH="0" baseline="0" dirty="0" smtClean="0">
              <a:ln>
                <a:noFill/>
              </a:ln>
              <a:solidFill>
                <a:schemeClr val="tx1"/>
              </a:solidFill>
              <a:effectLst/>
              <a:latin typeface="+mn-ea"/>
              <a:ea typeface="+mn-ea"/>
            </a:endParaRPr>
          </a:p>
        </p:txBody>
      </p:sp>
      <p:graphicFrame>
        <p:nvGraphicFramePr>
          <p:cNvPr id="4" name="表格 3"/>
          <p:cNvGraphicFramePr/>
          <p:nvPr>
            <p:custDataLst>
              <p:tags r:id="rId2"/>
            </p:custDataLst>
          </p:nvPr>
        </p:nvGraphicFramePr>
        <p:xfrm>
          <a:off x="342900" y="3429635"/>
          <a:ext cx="5567680" cy="3291840"/>
        </p:xfrm>
        <a:graphic>
          <a:graphicData uri="http://schemas.openxmlformats.org/drawingml/2006/table">
            <a:tbl>
              <a:tblPr firstRow="1" bandRow="1">
                <a:tableStyleId>{5C22544A-7EE6-4342-B048-85BDC9FD1C3A}</a:tableStyleId>
              </a:tblPr>
              <a:tblGrid>
                <a:gridCol w="2783840"/>
                <a:gridCol w="2783840"/>
              </a:tblGrid>
              <a:tr h="365760">
                <a:tc>
                  <a:txBody>
                    <a:bodyPr/>
                    <a:p>
                      <a:pPr algn="ctr">
                        <a:buNone/>
                      </a:pPr>
                      <a:r>
                        <a:rPr lang="zh-CN" altLang="en-US"/>
                        <a:t>指标代码</a:t>
                      </a:r>
                      <a:endParaRPr lang="zh-CN" altLang="en-US"/>
                    </a:p>
                  </a:txBody>
                  <a:tcPr/>
                </a:tc>
                <a:tc>
                  <a:txBody>
                    <a:bodyPr/>
                    <a:p>
                      <a:pPr algn="ctr">
                        <a:buNone/>
                      </a:pPr>
                      <a:r>
                        <a:rPr lang="en-US" altLang="zh-CN"/>
                        <a:t>A107012</a:t>
                      </a:r>
                      <a:r>
                        <a:rPr lang="zh-CN" altLang="en-US"/>
                        <a:t>对应行次</a:t>
                      </a:r>
                      <a:endParaRPr lang="zh-CN" altLang="en-US"/>
                    </a:p>
                  </a:txBody>
                  <a:tcPr/>
                </a:tc>
              </a:tr>
              <a:tr h="365760">
                <a:tc>
                  <a:txBody>
                    <a:bodyPr/>
                    <a:p>
                      <a:pPr algn="ctr">
                        <a:buNone/>
                      </a:pPr>
                      <a:r>
                        <a:rPr lang="en-US" altLang="zh-CN"/>
                        <a:t>60</a:t>
                      </a:r>
                      <a:endParaRPr lang="en-US" altLang="zh-CN"/>
                    </a:p>
                  </a:txBody>
                  <a:tcPr/>
                </a:tc>
                <a:tc>
                  <a:txBody>
                    <a:bodyPr/>
                    <a:p>
                      <a:pPr algn="ctr">
                        <a:buNone/>
                      </a:pPr>
                      <a:r>
                        <a:rPr lang="en-US" altLang="zh-CN"/>
                        <a:t>2</a:t>
                      </a:r>
                      <a:endParaRPr lang="en-US" altLang="zh-CN"/>
                    </a:p>
                  </a:txBody>
                  <a:tcPr/>
                </a:tc>
              </a:tr>
              <a:tr h="365760">
                <a:tc>
                  <a:txBody>
                    <a:bodyPr/>
                    <a:p>
                      <a:pPr algn="ctr">
                        <a:buNone/>
                      </a:pPr>
                      <a:r>
                        <a:rPr lang="en-US" altLang="zh-CN"/>
                        <a:t>61</a:t>
                      </a:r>
                      <a:endParaRPr lang="en-US" altLang="zh-CN"/>
                    </a:p>
                  </a:txBody>
                  <a:tcPr/>
                </a:tc>
                <a:tc>
                  <a:txBody>
                    <a:bodyPr/>
                    <a:p>
                      <a:pPr algn="ctr">
                        <a:buNone/>
                      </a:pPr>
                      <a:r>
                        <a:rPr lang="en-US" altLang="zh-CN"/>
                        <a:t>3</a:t>
                      </a:r>
                      <a:endParaRPr lang="en-US" altLang="zh-CN"/>
                    </a:p>
                  </a:txBody>
                  <a:tcPr/>
                </a:tc>
              </a:tr>
              <a:tr h="365760">
                <a:tc>
                  <a:txBody>
                    <a:bodyPr/>
                    <a:p>
                      <a:pPr algn="ctr">
                        <a:buNone/>
                      </a:pPr>
                      <a:r>
                        <a:rPr lang="en-US" altLang="zh-CN"/>
                        <a:t>62</a:t>
                      </a:r>
                      <a:endParaRPr lang="en-US" altLang="zh-CN"/>
                    </a:p>
                  </a:txBody>
                  <a:tcPr/>
                </a:tc>
                <a:tc>
                  <a:txBody>
                    <a:bodyPr/>
                    <a:p>
                      <a:pPr algn="ctr">
                        <a:buNone/>
                      </a:pPr>
                      <a:r>
                        <a:rPr lang="en-US" altLang="zh-CN"/>
                        <a:t>7</a:t>
                      </a:r>
                      <a:endParaRPr lang="en-US" altLang="zh-CN"/>
                    </a:p>
                  </a:txBody>
                  <a:tcPr/>
                </a:tc>
              </a:tr>
              <a:tr h="365760">
                <a:tc>
                  <a:txBody>
                    <a:bodyPr/>
                    <a:p>
                      <a:pPr algn="ctr">
                        <a:buNone/>
                      </a:pPr>
                      <a:r>
                        <a:rPr lang="en-US" altLang="zh-CN"/>
                        <a:t>63</a:t>
                      </a:r>
                      <a:endParaRPr lang="en-US" altLang="zh-CN"/>
                    </a:p>
                  </a:txBody>
                  <a:tcPr/>
                </a:tc>
                <a:tc>
                  <a:txBody>
                    <a:bodyPr/>
                    <a:p>
                      <a:pPr algn="ctr">
                        <a:buNone/>
                      </a:pPr>
                      <a:r>
                        <a:rPr lang="en-US" altLang="zh-CN"/>
                        <a:t>35</a:t>
                      </a:r>
                      <a:endParaRPr lang="en-US" altLang="zh-CN"/>
                    </a:p>
                  </a:txBody>
                  <a:tcPr/>
                </a:tc>
              </a:tr>
              <a:tr h="365760">
                <a:tc>
                  <a:txBody>
                    <a:bodyPr/>
                    <a:p>
                      <a:pPr algn="ctr">
                        <a:buNone/>
                      </a:pPr>
                      <a:r>
                        <a:rPr lang="en-US" altLang="zh-CN"/>
                        <a:t>64</a:t>
                      </a:r>
                      <a:endParaRPr lang="en-US" altLang="zh-CN"/>
                    </a:p>
                  </a:txBody>
                  <a:tcPr/>
                </a:tc>
                <a:tc>
                  <a:txBody>
                    <a:bodyPr/>
                    <a:p>
                      <a:pPr algn="ctr">
                        <a:buNone/>
                      </a:pPr>
                      <a:r>
                        <a:rPr lang="en-US" altLang="zh-CN"/>
                        <a:t>45</a:t>
                      </a:r>
                      <a:endParaRPr lang="en-US" altLang="zh-CN"/>
                    </a:p>
                  </a:txBody>
                  <a:tcPr/>
                </a:tc>
              </a:tr>
              <a:tr h="365760">
                <a:tc>
                  <a:txBody>
                    <a:bodyPr/>
                    <a:p>
                      <a:pPr algn="ctr">
                        <a:buNone/>
                      </a:pPr>
                      <a:r>
                        <a:rPr lang="en-US" altLang="zh-CN"/>
                        <a:t>65</a:t>
                      </a:r>
                      <a:endParaRPr lang="en-US" altLang="zh-CN"/>
                    </a:p>
                  </a:txBody>
                  <a:tcPr/>
                </a:tc>
                <a:tc>
                  <a:txBody>
                    <a:bodyPr/>
                    <a:p>
                      <a:pPr algn="ctr">
                        <a:buNone/>
                      </a:pPr>
                      <a:r>
                        <a:rPr lang="en-US" altLang="zh-CN"/>
                        <a:t>46</a:t>
                      </a:r>
                      <a:endParaRPr lang="en-US" altLang="zh-CN"/>
                    </a:p>
                  </a:txBody>
                  <a:tcPr/>
                </a:tc>
              </a:tr>
              <a:tr h="365760">
                <a:tc>
                  <a:txBody>
                    <a:bodyPr/>
                    <a:p>
                      <a:pPr algn="ctr">
                        <a:buNone/>
                      </a:pPr>
                      <a:r>
                        <a:rPr lang="en-US" altLang="zh-CN"/>
                        <a:t>66</a:t>
                      </a:r>
                      <a:endParaRPr lang="en-US" altLang="zh-CN"/>
                    </a:p>
                  </a:txBody>
                  <a:tcPr/>
                </a:tc>
                <a:tc>
                  <a:txBody>
                    <a:bodyPr/>
                    <a:p>
                      <a:pPr algn="ctr">
                        <a:buNone/>
                      </a:pPr>
                      <a:r>
                        <a:rPr lang="en-US" altLang="zh-CN"/>
                        <a:t>48</a:t>
                      </a:r>
                      <a:endParaRPr lang="en-US" altLang="zh-CN"/>
                    </a:p>
                  </a:txBody>
                  <a:tcPr/>
                </a:tc>
              </a:tr>
              <a:tr h="365760">
                <a:tc>
                  <a:txBody>
                    <a:bodyPr/>
                    <a:p>
                      <a:pPr algn="ctr">
                        <a:buNone/>
                      </a:pPr>
                      <a:r>
                        <a:rPr lang="en-US" altLang="zh-CN"/>
                        <a:t>67</a:t>
                      </a:r>
                      <a:endParaRPr lang="en-US" altLang="zh-CN"/>
                    </a:p>
                  </a:txBody>
                  <a:tcPr/>
                </a:tc>
                <a:tc>
                  <a:txBody>
                    <a:bodyPr/>
                    <a:p>
                      <a:pPr algn="ctr">
                        <a:buNone/>
                      </a:pPr>
                      <a:r>
                        <a:rPr lang="en-US" altLang="zh-CN"/>
                        <a:t>49</a:t>
                      </a:r>
                      <a:endParaRPr lang="en-US" altLang="zh-CN"/>
                    </a:p>
                  </a:txBody>
                  <a:tcPr/>
                </a:tc>
              </a:tr>
            </a:tbl>
          </a:graphicData>
        </a:graphic>
      </p:graphicFrame>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02100" y="214630"/>
            <a:ext cx="4440555" cy="521970"/>
          </a:xfrm>
          <a:prstGeom prst="rect">
            <a:avLst/>
          </a:prstGeom>
        </p:spPr>
        <p:txBody>
          <a:bodyPr wrap="square">
            <a:spAutoFit/>
          </a:bodyPr>
          <a:p>
            <a:pPr algn="ctr"/>
            <a:r>
              <a:rPr lang="zh-CN" altLang="en-US" sz="2800" b="1" dirty="0">
                <a:solidFill>
                  <a:srgbClr val="1C56A6"/>
                </a:solidFill>
                <a:cs typeface="+mn-ea"/>
                <a:sym typeface="+mn-lt"/>
              </a:rPr>
              <a:t>填报依据</a:t>
            </a:r>
            <a:r>
              <a:rPr lang="en-US" altLang="zh-CN" sz="2800" b="1" dirty="0">
                <a:solidFill>
                  <a:srgbClr val="1C56A6"/>
                </a:solidFill>
                <a:cs typeface="+mn-ea"/>
                <a:sym typeface="+mn-lt"/>
              </a:rPr>
              <a:t>-</a:t>
            </a:r>
            <a:r>
              <a:rPr lang="zh-CN" altLang="en-US" sz="2800" b="1" dirty="0">
                <a:solidFill>
                  <a:srgbClr val="1C56A6"/>
                </a:solidFill>
                <a:cs typeface="+mn-ea"/>
                <a:sym typeface="+mn-lt"/>
              </a:rPr>
              <a:t>加计扣除</a:t>
            </a:r>
            <a:endParaRPr lang="zh-CN" altLang="en-US" sz="2800" b="1" dirty="0">
              <a:solidFill>
                <a:srgbClr val="1C56A6"/>
              </a:solidFill>
              <a:latin typeface="微软雅黑" panose="020B0503020204020204" pitchFamily="34" charset="-122"/>
              <a:ea typeface="微软雅黑" panose="020B0503020204020204" pitchFamily="34" charset="-122"/>
              <a:cs typeface="+mn-ea"/>
              <a:sym typeface="+mn-lt"/>
            </a:endParaRPr>
          </a:p>
        </p:txBody>
      </p:sp>
      <p:sp>
        <p:nvSpPr>
          <p:cNvPr id="5" name="灯片编号占位符 4"/>
          <p:cNvSpPr>
            <a:spLocks noGrp="1"/>
          </p:cNvSpPr>
          <p:nvPr>
            <p:ph type="sldNum" sz="quarter" idx="12"/>
          </p:nvPr>
        </p:nvSpPr>
        <p:spPr/>
        <p:txBody>
          <a:bodyPr/>
          <a:p>
            <a:fld id="{7D9BB5D0-35E4-459D-AEF3-FE4D7C45CC19}" type="slidenum">
              <a:rPr lang="zh-CN" altLang="en-US" smtClean="0"/>
            </a:fld>
            <a:endParaRPr lang="zh-CN" altLang="en-US"/>
          </a:p>
        </p:txBody>
      </p:sp>
      <p:pic>
        <p:nvPicPr>
          <p:cNvPr id="6" name="图片 5"/>
          <p:cNvPicPr>
            <a:picLocks noChangeAspect="1"/>
          </p:cNvPicPr>
          <p:nvPr/>
        </p:nvPicPr>
        <p:blipFill>
          <a:blip r:embed="rId1"/>
          <a:stretch>
            <a:fillRect/>
          </a:stretch>
        </p:blipFill>
        <p:spPr>
          <a:xfrm>
            <a:off x="1582420" y="1167765"/>
            <a:ext cx="9833610" cy="4382135"/>
          </a:xfrm>
          <a:prstGeom prst="rect">
            <a:avLst/>
          </a:prstGeom>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5412740" y="1532255"/>
            <a:ext cx="1365885" cy="785495"/>
            <a:chOff x="7747" y="2996"/>
            <a:chExt cx="2151" cy="1237"/>
          </a:xfrm>
          <a:solidFill>
            <a:srgbClr val="FACB85"/>
          </a:solidFill>
        </p:grpSpPr>
        <p:sp>
          <p:nvSpPr>
            <p:cNvPr id="7" name="椭圆 6"/>
            <p:cNvSpPr/>
            <p:nvPr/>
          </p:nvSpPr>
          <p:spPr>
            <a:xfrm>
              <a:off x="8204" y="2996"/>
              <a:ext cx="1237" cy="1237"/>
            </a:xfrm>
            <a:prstGeom prst="ellipse">
              <a:avLst/>
            </a:prstGeom>
            <a:solidFill>
              <a:srgbClr val="1C56A6"/>
            </a:solidFill>
            <a:ln w="952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cs typeface="+mn-ea"/>
                <a:sym typeface="+mn-lt"/>
              </a:endParaRPr>
            </a:p>
          </p:txBody>
        </p:sp>
        <p:sp>
          <p:nvSpPr>
            <p:cNvPr id="8" name="文本框 9"/>
            <p:cNvSpPr txBox="1"/>
            <p:nvPr/>
          </p:nvSpPr>
          <p:spPr>
            <a:xfrm>
              <a:off x="7747" y="3178"/>
              <a:ext cx="2151" cy="872"/>
            </a:xfrm>
            <a:prstGeom prst="rect">
              <a:avLst/>
            </a:prstGeom>
            <a:noFill/>
            <a:extLst>
              <a:ext uri="{909E8E84-426E-40DD-AFC4-6F175D3DCCD1}">
                <a14:hiddenFill xmlns:a14="http://schemas.microsoft.com/office/drawing/2010/main">
                  <a:grpFill/>
                </a14:hiddenFill>
              </a:ext>
            </a:extLst>
          </p:spPr>
          <p:txBody>
            <a:bodyPr wrap="square" lIns="0" tIns="0" rIns="0" bIns="0" rtlCol="0">
              <a:spAutoFit/>
            </a:bodyPr>
            <a:p>
              <a:pPr marL="0" lvl="1" algn="ctr"/>
              <a:r>
                <a:rPr lang="en-US" altLang="zh-CN" sz="3600" dirty="0">
                  <a:solidFill>
                    <a:schemeClr val="bg1"/>
                  </a:solidFill>
                  <a:latin typeface="+mn-lt"/>
                  <a:ea typeface="+mn-ea"/>
                  <a:cs typeface="+mn-ea"/>
                  <a:sym typeface="+mn-lt"/>
                </a:rPr>
                <a:t>03</a:t>
              </a:r>
              <a:endParaRPr lang="en-US" altLang="zh-CN" sz="3600" dirty="0">
                <a:solidFill>
                  <a:schemeClr val="bg1"/>
                </a:solidFill>
                <a:latin typeface="+mn-lt"/>
                <a:ea typeface="+mn-ea"/>
                <a:cs typeface="+mn-ea"/>
                <a:sym typeface="+mn-lt"/>
              </a:endParaRPr>
            </a:p>
          </p:txBody>
        </p:sp>
      </p:grpSp>
      <p:sp>
        <p:nvSpPr>
          <p:cNvPr id="10" name="矩形 9"/>
          <p:cNvSpPr/>
          <p:nvPr/>
        </p:nvSpPr>
        <p:spPr>
          <a:xfrm>
            <a:off x="3237230" y="2724785"/>
            <a:ext cx="5947410" cy="768350"/>
          </a:xfrm>
          <a:prstGeom prst="rect">
            <a:avLst/>
          </a:prstGeom>
        </p:spPr>
        <p:txBody>
          <a:bodyPr wrap="square">
            <a:spAutoFit/>
          </a:bodyPr>
          <a:p>
            <a:pPr algn="ctr"/>
            <a:r>
              <a:rPr lang="zh-CN" altLang="en-US" sz="4400" b="1" dirty="0">
                <a:solidFill>
                  <a:schemeClr val="accent1"/>
                </a:solidFill>
                <a:cs typeface="+mn-ea"/>
                <a:sym typeface="+mn-lt"/>
              </a:rPr>
              <a:t>重点指标及审核要点</a:t>
            </a:r>
            <a:endParaRPr lang="zh-CN" altLang="en-US" sz="4400" b="1" dirty="0">
              <a:solidFill>
                <a:schemeClr val="accent1"/>
              </a:solidFill>
              <a:cs typeface="+mn-ea"/>
              <a:sym typeface="+mn-l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home/kylin/桌面/截图-2023年10月20日 14时31分40秒.png截图-2023年10月20日 14时31分40秒"/>
          <p:cNvPicPr>
            <a:picLocks noChangeAspect="1"/>
          </p:cNvPicPr>
          <p:nvPr/>
        </p:nvPicPr>
        <p:blipFill>
          <a:blip r:embed="rId1"/>
          <a:srcRect t="34448" r="45744" b="21356"/>
          <a:stretch>
            <a:fillRect/>
          </a:stretch>
        </p:blipFill>
        <p:spPr>
          <a:xfrm>
            <a:off x="2171701" y="1441874"/>
            <a:ext cx="5683885" cy="2397760"/>
          </a:xfrm>
          <a:prstGeom prst="rect">
            <a:avLst/>
          </a:prstGeom>
          <a:ln w="28575" cmpd="sng">
            <a:solidFill>
              <a:schemeClr val="accent1">
                <a:shade val="50000"/>
              </a:schemeClr>
            </a:solidFill>
            <a:prstDash val="dashDot"/>
          </a:ln>
        </p:spPr>
      </p:pic>
      <p:sp>
        <p:nvSpPr>
          <p:cNvPr id="6" name="AutoShape 4"/>
          <p:cNvSpPr>
            <a:spLocks noChangeArrowheads="1"/>
          </p:cNvSpPr>
          <p:nvPr/>
        </p:nvSpPr>
        <p:spPr bwMode="auto">
          <a:xfrm>
            <a:off x="1134957" y="4094903"/>
            <a:ext cx="7465907" cy="2260600"/>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nSpc>
                <a:spcPct val="150000"/>
              </a:lnSpc>
              <a:buClr>
                <a:srgbClr val="005BAC"/>
              </a:buClr>
              <a:buFont typeface="Wingdings" panose="05000000000000000000" charset="0"/>
              <a:buNone/>
            </a:pPr>
            <a:r>
              <a:rPr lang="zh-CN" altLang="en-US" sz="2135" dirty="0">
                <a:latin typeface="微软雅黑" panose="020B0503020204020204" pitchFamily="34" charset="-122"/>
                <a:ea typeface="微软雅黑" panose="020B0503020204020204" pitchFamily="34" charset="-122"/>
              </a:rPr>
              <a:t>按企业</a:t>
            </a:r>
            <a:r>
              <a:rPr lang="zh-CN" altLang="en-US" sz="2135" dirty="0">
                <a:solidFill>
                  <a:srgbClr val="FF0000"/>
                </a:solidFill>
                <a:latin typeface="微软雅黑" panose="020B0503020204020204" pitchFamily="34" charset="-122"/>
                <a:ea typeface="微软雅黑" panose="020B0503020204020204" pitchFamily="34" charset="-122"/>
              </a:rPr>
              <a:t>规范的</a:t>
            </a:r>
            <a:r>
              <a:rPr lang="zh-CN" altLang="en-US" sz="2135" dirty="0">
                <a:latin typeface="微软雅黑" panose="020B0503020204020204" pitchFamily="34" charset="-122"/>
                <a:ea typeface="微软雅黑" panose="020B0503020204020204" pitchFamily="34" charset="-122"/>
              </a:rPr>
              <a:t>研究开发项目的立项计划书、项目任务书或项目合同书等有关立项资料中确定的项目名称填写，</a:t>
            </a:r>
            <a:r>
              <a:rPr lang="zh-CN" altLang="en-US" sz="2135" dirty="0">
                <a:solidFill>
                  <a:srgbClr val="0070C0"/>
                </a:solidFill>
                <a:latin typeface="微软雅黑" panose="020B0503020204020204" pitchFamily="34" charset="-122"/>
                <a:ea typeface="微软雅黑" panose="020B0503020204020204" pitchFamily="34" charset="-122"/>
              </a:rPr>
              <a:t>一般应与企业有关研究开发会计科目，或向税务部门提供的有关研发支出辅助账中归集的项目具体名称对应。</a:t>
            </a:r>
            <a:endParaRPr lang="zh-CN" altLang="en-US" sz="2135" dirty="0">
              <a:solidFill>
                <a:srgbClr val="0070C0"/>
              </a:solidFill>
              <a:latin typeface="微软雅黑" panose="020B0503020204020204" pitchFamily="34" charset="-122"/>
              <a:ea typeface="微软雅黑" panose="020B0503020204020204" pitchFamily="34" charset="-122"/>
            </a:endParaRPr>
          </a:p>
        </p:txBody>
      </p:sp>
      <p:sp>
        <p:nvSpPr>
          <p:cNvPr id="7" name="AutoShape 4"/>
          <p:cNvSpPr>
            <a:spLocks noChangeArrowheads="1"/>
          </p:cNvSpPr>
          <p:nvPr/>
        </p:nvSpPr>
        <p:spPr bwMode="auto">
          <a:xfrm>
            <a:off x="2929890" y="1924050"/>
            <a:ext cx="647700" cy="1087967"/>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8" name="直接连接符 7"/>
          <p:cNvCxnSpPr/>
          <p:nvPr/>
        </p:nvCxnSpPr>
        <p:spPr bwMode="auto">
          <a:xfrm>
            <a:off x="3253488" y="3012651"/>
            <a:ext cx="0" cy="1082887"/>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文本框 10"/>
          <p:cNvSpPr txBox="1"/>
          <p:nvPr/>
        </p:nvSpPr>
        <p:spPr>
          <a:xfrm>
            <a:off x="8100272" y="1442720"/>
            <a:ext cx="3153833" cy="2550795"/>
          </a:xfrm>
          <a:prstGeom prst="rect">
            <a:avLst/>
          </a:prstGeom>
          <a:noFill/>
          <a:ln w="25400" cmpd="sng">
            <a:solidFill>
              <a:srgbClr val="0070C0"/>
            </a:solidFill>
            <a:prstDash val="sysDot"/>
          </a:ln>
        </p:spPr>
        <p:txBody>
          <a:bodyPr wrap="square" rtlCol="0">
            <a:spAutoFit/>
          </a:bodyPr>
          <a:p>
            <a:pPr>
              <a:buClr>
                <a:srgbClr val="005BAC"/>
              </a:buClr>
              <a:buFont typeface="Wingdings" panose="05000000000000000000" charset="0"/>
            </a:pPr>
            <a:r>
              <a:rPr lang="zh-CN" altLang="en-US" sz="2665" b="1">
                <a:latin typeface="楷体" panose="02010609060101010101" pitchFamily="49" charset="-122"/>
              </a:rPr>
              <a:t>审核要点：</a:t>
            </a:r>
            <a:endParaRPr lang="zh-CN" altLang="en-US" sz="2665" b="1">
              <a:latin typeface="楷体" panose="02010609060101010101" pitchFamily="49" charset="-122"/>
            </a:endParaRPr>
          </a:p>
          <a:p>
            <a:pPr marL="457200" indent="-457200">
              <a:buClr>
                <a:srgbClr val="005BAC"/>
              </a:buClr>
              <a:buFont typeface="Arial" panose="020B0604020202020204" pitchFamily="34" charset="0"/>
              <a:buChar char="•"/>
            </a:pPr>
            <a:r>
              <a:rPr lang="zh-CN" altLang="en-US" sz="2665" dirty="0">
                <a:solidFill>
                  <a:schemeClr val="tx1"/>
                </a:solidFill>
                <a:latin typeface="楷体" panose="02010609060101010101" pitchFamily="49" charset="-122"/>
                <a:sym typeface="+mn-ea"/>
              </a:rPr>
              <a:t>项目名称没有固定格式或者套路，据实填写。</a:t>
            </a:r>
            <a:endParaRPr lang="zh-CN" altLang="en-US" sz="2665" dirty="0">
              <a:solidFill>
                <a:schemeClr val="tx1"/>
              </a:solidFill>
              <a:latin typeface="楷体" panose="02010609060101010101" pitchFamily="49" charset="-122"/>
              <a:sym typeface="+mn-ea"/>
            </a:endParaRPr>
          </a:p>
          <a:p>
            <a:pPr marL="457200" indent="-457200">
              <a:buClr>
                <a:srgbClr val="005BAC"/>
              </a:buClr>
              <a:buFont typeface="Arial" panose="020B0604020202020204" pitchFamily="34" charset="0"/>
              <a:buChar char="•"/>
            </a:pPr>
            <a:r>
              <a:rPr lang="zh-CN" altLang="en-US" sz="2660" dirty="0">
                <a:latin typeface="楷体" panose="02010609060101010101" pitchFamily="49" charset="-122"/>
                <a:sym typeface="+mn-ea"/>
              </a:rPr>
              <a:t>项目名称不能打包上报</a:t>
            </a:r>
            <a:endParaRPr lang="zh-CN" altLang="en-US" sz="2665">
              <a:solidFill>
                <a:schemeClr val="tx1"/>
              </a:solidFill>
              <a:highlight>
                <a:srgbClr val="000000">
                  <a:alpha val="0"/>
                </a:srgbClr>
              </a:highlight>
              <a:latin typeface="楷体" panose="02010609060101010101" pitchFamily="49" charset="-122"/>
            </a:endParaRPr>
          </a:p>
        </p:txBody>
      </p:sp>
      <p:sp>
        <p:nvSpPr>
          <p:cNvPr id="14" name="矩形 13"/>
          <p:cNvSpPr/>
          <p:nvPr/>
        </p:nvSpPr>
        <p:spPr>
          <a:xfrm>
            <a:off x="4124325" y="530225"/>
            <a:ext cx="4440555" cy="521970"/>
          </a:xfrm>
          <a:prstGeom prst="rect">
            <a:avLst/>
          </a:prstGeom>
        </p:spPr>
        <p:txBody>
          <a:bodyPr wrap="square">
            <a:spAutoFit/>
          </a:bodyPr>
          <a:p>
            <a:pPr algn="ctr"/>
            <a:r>
              <a:rPr lang="en-US" altLang="zh-CN" sz="2800" b="1" dirty="0">
                <a:solidFill>
                  <a:srgbClr val="1C56A6"/>
                </a:solidFill>
                <a:cs typeface="+mn-ea"/>
                <a:sym typeface="+mn-lt"/>
              </a:rPr>
              <a:t>107-1  </a:t>
            </a:r>
            <a:r>
              <a:rPr lang="zh-CN" altLang="en-US" sz="2800" b="1" dirty="0">
                <a:solidFill>
                  <a:srgbClr val="1C56A6"/>
                </a:solidFill>
                <a:cs typeface="+mn-ea"/>
                <a:sym typeface="+mn-lt"/>
              </a:rPr>
              <a:t>项目名称</a:t>
            </a:r>
            <a:endParaRPr lang="zh-CN" altLang="en-US" sz="2800" b="1" dirty="0">
              <a:solidFill>
                <a:srgbClr val="1C56A6"/>
              </a:solidFill>
              <a:cs typeface="+mn-ea"/>
              <a:sym typeface="+mn-lt"/>
            </a:endParaRPr>
          </a:p>
        </p:txBody>
      </p:sp>
      <p:sp>
        <p:nvSpPr>
          <p:cNvPr id="2" name="灯片编号占位符 1"/>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7432887" y="2205990"/>
            <a:ext cx="2400300" cy="3111500"/>
          </a:xfrm>
          <a:prstGeom prst="rect">
            <a:avLst/>
          </a:prstGeom>
        </p:spPr>
      </p:pic>
      <p:sp>
        <p:nvSpPr>
          <p:cNvPr id="11" name="文本框 10"/>
          <p:cNvSpPr txBox="1"/>
          <p:nvPr/>
        </p:nvSpPr>
        <p:spPr>
          <a:xfrm>
            <a:off x="7432887" y="1443990"/>
            <a:ext cx="3589867" cy="460375"/>
          </a:xfrm>
          <a:prstGeom prst="rect">
            <a:avLst/>
          </a:prstGeom>
          <a:noFill/>
        </p:spPr>
        <p:txBody>
          <a:bodyPr wrap="square" rtlCol="0">
            <a:spAutoFit/>
          </a:bodyPr>
          <a:p>
            <a:r>
              <a:rPr lang="zh-CN" altLang="en-US" sz="2400"/>
              <a:t>某室内设计公司填报：</a:t>
            </a:r>
            <a:endParaRPr lang="zh-CN" altLang="en-US" sz="2400"/>
          </a:p>
        </p:txBody>
      </p:sp>
      <p:pic>
        <p:nvPicPr>
          <p:cNvPr id="12" name="图片 11"/>
          <p:cNvPicPr>
            <a:picLocks noChangeAspect="1"/>
          </p:cNvPicPr>
          <p:nvPr/>
        </p:nvPicPr>
        <p:blipFill>
          <a:blip r:embed="rId2"/>
          <a:stretch>
            <a:fillRect/>
          </a:stretch>
        </p:blipFill>
        <p:spPr>
          <a:xfrm>
            <a:off x="2957407" y="1818217"/>
            <a:ext cx="2463800" cy="4959773"/>
          </a:xfrm>
          <a:prstGeom prst="rect">
            <a:avLst/>
          </a:prstGeom>
        </p:spPr>
      </p:pic>
      <p:sp>
        <p:nvSpPr>
          <p:cNvPr id="13" name="文本框 12"/>
          <p:cNvSpPr txBox="1"/>
          <p:nvPr/>
        </p:nvSpPr>
        <p:spPr>
          <a:xfrm>
            <a:off x="2957407" y="1271270"/>
            <a:ext cx="2463800" cy="460375"/>
          </a:xfrm>
          <a:prstGeom prst="rect">
            <a:avLst/>
          </a:prstGeom>
          <a:noFill/>
        </p:spPr>
        <p:txBody>
          <a:bodyPr wrap="square" rtlCol="0">
            <a:spAutoFit/>
          </a:bodyPr>
          <a:p>
            <a:r>
              <a:rPr lang="zh-CN" altLang="en-US" sz="2400"/>
              <a:t>某信息公司填报：</a:t>
            </a:r>
            <a:endParaRPr lang="zh-CN" altLang="en-US" sz="2400"/>
          </a:p>
        </p:txBody>
      </p:sp>
      <p:sp>
        <p:nvSpPr>
          <p:cNvPr id="14" name="文本框 13"/>
          <p:cNvSpPr txBox="1"/>
          <p:nvPr/>
        </p:nvSpPr>
        <p:spPr>
          <a:xfrm>
            <a:off x="3526367" y="3877310"/>
            <a:ext cx="1325880" cy="1440180"/>
          </a:xfrm>
          <a:prstGeom prst="rect">
            <a:avLst/>
          </a:prstGeom>
          <a:noFill/>
        </p:spPr>
        <p:txBody>
          <a:bodyPr wrap="none" rtlCol="0" anchor="t">
            <a:noAutofit/>
          </a:bodyPr>
          <a:p>
            <a:r>
              <a:rPr lang="zh-CN" altLang="en-US" sz="11735">
                <a:solidFill>
                  <a:srgbClr val="C00000"/>
                </a:solidFill>
                <a:latin typeface="微软雅黑" panose="020B0503020204020204" pitchFamily="34" charset="-122"/>
                <a:ea typeface="微软雅黑" panose="020B0503020204020204" pitchFamily="34" charset="-122"/>
              </a:rPr>
              <a:t>√</a:t>
            </a:r>
            <a:endParaRPr lang="zh-CN" altLang="en-US" sz="11735">
              <a:solidFill>
                <a:srgbClr val="C00000"/>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149167" y="3086523"/>
            <a:ext cx="1077595" cy="1897380"/>
          </a:xfrm>
          <a:prstGeom prst="rect">
            <a:avLst/>
          </a:prstGeom>
          <a:noFill/>
        </p:spPr>
        <p:txBody>
          <a:bodyPr wrap="none" rtlCol="0" anchor="t">
            <a:spAutoFit/>
          </a:bodyPr>
          <a:p>
            <a:r>
              <a:rPr lang="zh-CN" altLang="en-US" sz="11735">
                <a:solidFill>
                  <a:srgbClr val="C00000"/>
                </a:solidFill>
                <a:latin typeface="微软雅黑" panose="020B0503020204020204" pitchFamily="34" charset="-122"/>
                <a:ea typeface="微软雅黑" panose="020B0503020204020204" pitchFamily="34" charset="-122"/>
              </a:rPr>
              <a:t>╳</a:t>
            </a:r>
            <a:endParaRPr lang="zh-CN" altLang="en-US" sz="11735">
              <a:solidFill>
                <a:srgbClr val="C00000"/>
              </a:solidFill>
              <a:latin typeface="微软雅黑" panose="020B0503020204020204" pitchFamily="34" charset="-122"/>
              <a:ea typeface="微软雅黑" panose="020B0503020204020204" pitchFamily="34" charset="-122"/>
            </a:endParaRPr>
          </a:p>
        </p:txBody>
      </p:sp>
      <p:sp>
        <p:nvSpPr>
          <p:cNvPr id="3" name="矩形 2"/>
          <p:cNvSpPr/>
          <p:nvPr/>
        </p:nvSpPr>
        <p:spPr>
          <a:xfrm>
            <a:off x="4124325" y="530225"/>
            <a:ext cx="4440555" cy="521970"/>
          </a:xfrm>
          <a:prstGeom prst="rect">
            <a:avLst/>
          </a:prstGeom>
        </p:spPr>
        <p:txBody>
          <a:bodyPr wrap="square">
            <a:spAutoFit/>
          </a:bodyPr>
          <a:p>
            <a:pPr algn="ctr"/>
            <a:r>
              <a:rPr lang="en-US" altLang="zh-CN" sz="2800" b="1" dirty="0">
                <a:solidFill>
                  <a:srgbClr val="1C56A6"/>
                </a:solidFill>
                <a:cs typeface="+mn-ea"/>
                <a:sym typeface="+mn-lt"/>
              </a:rPr>
              <a:t>107-1  </a:t>
            </a:r>
            <a:r>
              <a:rPr lang="zh-CN" altLang="en-US" sz="2800" b="1" dirty="0">
                <a:solidFill>
                  <a:srgbClr val="1C56A6"/>
                </a:solidFill>
                <a:cs typeface="+mn-ea"/>
                <a:sym typeface="+mn-lt"/>
              </a:rPr>
              <a:t>项目名称</a:t>
            </a:r>
            <a:endParaRPr lang="zh-CN" altLang="en-US" sz="2800" b="1" dirty="0">
              <a:solidFill>
                <a:srgbClr val="1C56A6"/>
              </a:solidFill>
              <a:cs typeface="+mn-ea"/>
              <a:sym typeface="+mn-lt"/>
            </a:endParaRPr>
          </a:p>
        </p:txBody>
      </p:sp>
      <p:sp>
        <p:nvSpPr>
          <p:cNvPr id="2" name="灯片编号占位符 1"/>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bldLst>
      <p:bldP spid="14" grpId="0"/>
      <p:bldP spid="14" grpId="1"/>
      <p:bldP spid="15" grpId="0"/>
      <p:bldP spid="1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home/kylin/桌面/截图-2023年10月20日 14时31分40秒.png截图-2023年10月20日 14时31分40秒"/>
          <p:cNvPicPr>
            <a:picLocks noChangeAspect="1"/>
          </p:cNvPicPr>
          <p:nvPr/>
        </p:nvPicPr>
        <p:blipFill>
          <a:blip r:embed="rId1"/>
          <a:srcRect t="34448" r="45744" b="21356"/>
          <a:stretch>
            <a:fillRect/>
          </a:stretch>
        </p:blipFill>
        <p:spPr>
          <a:xfrm>
            <a:off x="1657351" y="1704764"/>
            <a:ext cx="5683885" cy="2397760"/>
          </a:xfrm>
          <a:prstGeom prst="rect">
            <a:avLst/>
          </a:prstGeom>
          <a:ln w="28575" cmpd="sng">
            <a:solidFill>
              <a:schemeClr val="accent1">
                <a:shade val="50000"/>
              </a:schemeClr>
            </a:solidFill>
            <a:prstDash val="dashDot"/>
          </a:ln>
        </p:spPr>
      </p:pic>
      <p:sp>
        <p:nvSpPr>
          <p:cNvPr id="6" name="AutoShape 4"/>
          <p:cNvSpPr>
            <a:spLocks noChangeArrowheads="1"/>
          </p:cNvSpPr>
          <p:nvPr/>
        </p:nvSpPr>
        <p:spPr bwMode="auto">
          <a:xfrm>
            <a:off x="620607" y="4357793"/>
            <a:ext cx="7055273" cy="2368973"/>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endParaRPr lang="zh-CN" altLang="en-US" sz="2200" dirty="0">
              <a:solidFill>
                <a:srgbClr val="0070C0"/>
              </a:solidFill>
              <a:latin typeface="黑体" panose="02010609060101010101" charset="-122"/>
              <a:ea typeface="黑体" panose="02010609060101010101" charset="-122"/>
            </a:endParaRPr>
          </a:p>
        </p:txBody>
      </p:sp>
      <p:sp>
        <p:nvSpPr>
          <p:cNvPr id="7" name="AutoShape 4"/>
          <p:cNvSpPr>
            <a:spLocks noChangeArrowheads="1"/>
          </p:cNvSpPr>
          <p:nvPr/>
        </p:nvSpPr>
        <p:spPr bwMode="auto">
          <a:xfrm>
            <a:off x="2900665" y="2095512"/>
            <a:ext cx="648072" cy="1453925"/>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8" name="直接连接符 7"/>
          <p:cNvCxnSpPr/>
          <p:nvPr/>
        </p:nvCxnSpPr>
        <p:spPr bwMode="auto">
          <a:xfrm>
            <a:off x="3223855" y="3595157"/>
            <a:ext cx="0" cy="717087"/>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12" name="表格 11"/>
          <p:cNvGraphicFramePr/>
          <p:nvPr>
            <p:custDataLst>
              <p:tags r:id="rId2"/>
            </p:custDataLst>
          </p:nvPr>
        </p:nvGraphicFramePr>
        <p:xfrm>
          <a:off x="1032933" y="4380653"/>
          <a:ext cx="6262370" cy="2297430"/>
        </p:xfrm>
        <a:graphic>
          <a:graphicData uri="http://schemas.openxmlformats.org/drawingml/2006/table">
            <a:tbl>
              <a:tblPr firstRow="1" bandRow="1">
                <a:tableStyleId>{5C22544A-7EE6-4342-B048-85BDC9FD1C3A}</a:tableStyleId>
              </a:tblPr>
              <a:tblGrid>
                <a:gridCol w="1363980"/>
                <a:gridCol w="4898390"/>
              </a:tblGrid>
              <a:tr h="382905">
                <a:tc>
                  <a:txBody>
                    <a:bodyPr/>
                    <a:p>
                      <a:pPr algn="ctr" defTabSz="779145">
                        <a:buClrTx/>
                        <a:buSzTx/>
                        <a:buFontTx/>
                        <a:buNone/>
                      </a:pPr>
                      <a:r>
                        <a:rPr lang="zh-CN" altLang="en-US" sz="2135" dirty="0" smtClean="0">
                          <a:latin typeface="+mn-ea"/>
                          <a:ea typeface="微软雅黑 Light" panose="020B0502040204020203" charset="-122"/>
                        </a:rPr>
                        <a:t>代码</a:t>
                      </a:r>
                      <a:endParaRPr lang="zh-CN" altLang="en-US" sz="2135" dirty="0" smtClean="0">
                        <a:latin typeface="+mn-ea"/>
                        <a:ea typeface="微软雅黑 Light" panose="020B0502040204020203" charset="-122"/>
                      </a:endParaRPr>
                    </a:p>
                  </a:txBody>
                  <a:tcPr marL="68581" marR="68581" marT="0" marB="0" anchor="ctr">
                    <a:solidFill>
                      <a:srgbClr val="00B0F0"/>
                    </a:solidFill>
                  </a:tcPr>
                </a:tc>
                <a:tc>
                  <a:txBody>
                    <a:bodyPr/>
                    <a:p>
                      <a:pPr algn="ctr" defTabSz="779145">
                        <a:buClrTx/>
                        <a:buSzTx/>
                        <a:buFontTx/>
                        <a:buNone/>
                      </a:pPr>
                      <a:r>
                        <a:rPr lang="zh-CN" altLang="en-US" sz="2135" dirty="0" smtClean="0">
                          <a:latin typeface="+mn-ea"/>
                          <a:ea typeface="微软雅黑 Light" panose="020B0502040204020203" charset="-122"/>
                        </a:rPr>
                        <a:t>研究开发项目来源</a:t>
                      </a:r>
                      <a:endParaRPr lang="zh-CN" altLang="en-US" sz="2135" dirty="0" smtClean="0">
                        <a:latin typeface="+mn-ea"/>
                        <a:ea typeface="微软雅黑 Light" panose="020B0502040204020203" charset="-122"/>
                      </a:endParaRPr>
                    </a:p>
                  </a:txBody>
                  <a:tcPr marL="68581" marR="68581" marT="0" marB="0" anchor="ctr">
                    <a:solidFill>
                      <a:srgbClr val="00B0F0"/>
                    </a:solidFill>
                  </a:tcPr>
                </a:tc>
              </a:tr>
              <a:tr h="382905">
                <a:tc>
                  <a:txBody>
                    <a:bodyPr/>
                    <a:p>
                      <a:pPr indent="0" algn="ctr">
                        <a:buNone/>
                      </a:pPr>
                      <a:r>
                        <a:rPr lang="en-US" sz="2135" b="0">
                          <a:solidFill>
                            <a:schemeClr val="tx1"/>
                          </a:solidFill>
                          <a:latin typeface="微软雅黑" panose="020B0503020204020204" pitchFamily="34" charset="-122"/>
                          <a:ea typeface="微软雅黑" panose="020B0503020204020204" pitchFamily="34" charset="-122"/>
                          <a:cs typeface="宋体" panose="02010600030101010101" pitchFamily="2" charset="-122"/>
                        </a:rPr>
                        <a:t>1</a:t>
                      </a:r>
                      <a:endParaRPr lang="en-US" altLang="en-US" sz="2135" b="0">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txBody>
                  <a:tcPr marL="68581" marR="68581" marT="0" marB="0" anchor="ctr"/>
                </a:tc>
                <a:tc>
                  <a:txBody>
                    <a:bodyPr/>
                    <a:p>
                      <a:pPr indent="0">
                        <a:buNone/>
                      </a:pPr>
                      <a:r>
                        <a:rPr lang="en-US" sz="2135"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本企业自选项目</a:t>
                      </a:r>
                      <a:endParaRPr lang="en-US" altLang="en-US" sz="2135"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1" marR="68581" marT="0" marB="0" anchor="ctr"/>
                </a:tc>
              </a:tr>
              <a:tr h="382905">
                <a:tc>
                  <a:txBody>
                    <a:bodyPr/>
                    <a:p>
                      <a:pPr indent="0" algn="ctr">
                        <a:buNone/>
                      </a:pPr>
                      <a:r>
                        <a:rPr lang="en-US" sz="2135" b="0">
                          <a:solidFill>
                            <a:schemeClr val="tx1"/>
                          </a:solidFill>
                          <a:latin typeface="微软雅黑" panose="020B0503020204020204" pitchFamily="34" charset="-122"/>
                          <a:ea typeface="微软雅黑" panose="020B0503020204020204" pitchFamily="34" charset="-122"/>
                          <a:cs typeface="宋体" panose="02010600030101010101" pitchFamily="2" charset="-122"/>
                        </a:rPr>
                        <a:t>2</a:t>
                      </a:r>
                      <a:endParaRPr lang="en-US" altLang="en-US" sz="2135" b="0">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txBody>
                  <a:tcPr marL="68581" marR="68581" marT="0" marB="0" anchor="ctr"/>
                </a:tc>
                <a:tc>
                  <a:txBody>
                    <a:bodyPr/>
                    <a:p>
                      <a:pPr indent="0">
                        <a:buNone/>
                      </a:pPr>
                      <a:r>
                        <a:rPr lang="en-US" sz="2135"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政府部门科技项目</a:t>
                      </a:r>
                      <a:endParaRPr lang="en-US" altLang="en-US" sz="2135"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1" marR="68581" marT="0" marB="0" anchor="ctr"/>
                </a:tc>
              </a:tr>
              <a:tr h="382905">
                <a:tc>
                  <a:txBody>
                    <a:bodyPr/>
                    <a:p>
                      <a:pPr indent="0" algn="ctr">
                        <a:buNone/>
                      </a:pPr>
                      <a:r>
                        <a:rPr lang="en-US" sz="2135" b="0">
                          <a:solidFill>
                            <a:schemeClr val="tx1"/>
                          </a:solidFill>
                          <a:latin typeface="微软雅黑" panose="020B0503020204020204" pitchFamily="34" charset="-122"/>
                          <a:ea typeface="微软雅黑" panose="020B0503020204020204" pitchFamily="34" charset="-122"/>
                          <a:cs typeface="宋体" panose="02010600030101010101" pitchFamily="2" charset="-122"/>
                        </a:rPr>
                        <a:t>3</a:t>
                      </a:r>
                      <a:endParaRPr lang="en-US" altLang="en-US" sz="2135" b="0">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txBody>
                  <a:tcPr marL="68581" marR="68581" marT="0" marB="0" anchor="ctr"/>
                </a:tc>
                <a:tc>
                  <a:txBody>
                    <a:bodyPr/>
                    <a:p>
                      <a:pPr indent="0">
                        <a:buNone/>
                      </a:pPr>
                      <a:r>
                        <a:rPr lang="en-US" sz="2135"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其他企业(单位)委托项目</a:t>
                      </a:r>
                      <a:endParaRPr lang="en-US" altLang="en-US" sz="2135"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1" marR="68581" marT="0" marB="0" anchor="ctr"/>
                </a:tc>
              </a:tr>
              <a:tr h="382905">
                <a:tc>
                  <a:txBody>
                    <a:bodyPr/>
                    <a:p>
                      <a:pPr indent="0" algn="ctr">
                        <a:buNone/>
                      </a:pPr>
                      <a:r>
                        <a:rPr lang="en-US" sz="2135" b="0">
                          <a:solidFill>
                            <a:schemeClr val="tx1"/>
                          </a:solidFill>
                          <a:latin typeface="微软雅黑" panose="020B0503020204020204" pitchFamily="34" charset="-122"/>
                          <a:ea typeface="微软雅黑" panose="020B0503020204020204" pitchFamily="34" charset="-122"/>
                          <a:cs typeface="宋体" panose="02010600030101010101" pitchFamily="2" charset="-122"/>
                        </a:rPr>
                        <a:t>4</a:t>
                      </a:r>
                      <a:endParaRPr lang="en-US" altLang="en-US" sz="2135" b="0">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txBody>
                  <a:tcPr marL="68581" marR="68581" marT="0" marB="0" anchor="ctr"/>
                </a:tc>
                <a:tc>
                  <a:txBody>
                    <a:bodyPr/>
                    <a:p>
                      <a:pPr indent="0">
                        <a:buNone/>
                      </a:pPr>
                      <a:r>
                        <a:rPr lang="en-US" sz="2135"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境外项目</a:t>
                      </a:r>
                      <a:endParaRPr lang="en-US" altLang="en-US" sz="2135"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1" marR="68581" marT="0" marB="0" anchor="ctr"/>
                </a:tc>
              </a:tr>
              <a:tr h="382905">
                <a:tc>
                  <a:txBody>
                    <a:bodyPr/>
                    <a:p>
                      <a:pPr indent="0" algn="ctr">
                        <a:buNone/>
                      </a:pPr>
                      <a:r>
                        <a:rPr lang="en-US" sz="2135" b="0">
                          <a:solidFill>
                            <a:schemeClr val="tx1"/>
                          </a:solidFill>
                          <a:latin typeface="微软雅黑" panose="020B0503020204020204" pitchFamily="34" charset="-122"/>
                          <a:ea typeface="微软雅黑" panose="020B0503020204020204" pitchFamily="34" charset="-122"/>
                          <a:cs typeface="宋体" panose="02010600030101010101" pitchFamily="2" charset="-122"/>
                        </a:rPr>
                        <a:t>5</a:t>
                      </a:r>
                      <a:endParaRPr lang="en-US" altLang="en-US" sz="2135" b="0">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txBody>
                  <a:tcPr marL="68581" marR="68581" marT="0" marB="0" anchor="ctr"/>
                </a:tc>
                <a:tc>
                  <a:txBody>
                    <a:bodyPr/>
                    <a:p>
                      <a:pPr indent="0">
                        <a:buNone/>
                      </a:pPr>
                      <a:r>
                        <a:rPr lang="en-US" sz="2135"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其他项目</a:t>
                      </a:r>
                      <a:endParaRPr lang="en-US" altLang="en-US" sz="2135"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1" marR="68581" marT="0" marB="0" anchor="ctr"/>
                </a:tc>
              </a:tr>
            </a:tbl>
          </a:graphicData>
        </a:graphic>
      </p:graphicFrame>
      <p:sp>
        <p:nvSpPr>
          <p:cNvPr id="16" name="文本框 15"/>
          <p:cNvSpPr txBox="1"/>
          <p:nvPr/>
        </p:nvSpPr>
        <p:spPr>
          <a:xfrm>
            <a:off x="7675245" y="1704975"/>
            <a:ext cx="4406265" cy="1844040"/>
          </a:xfrm>
          <a:prstGeom prst="rect">
            <a:avLst/>
          </a:prstGeom>
          <a:noFill/>
          <a:ln w="25400" cmpd="sng">
            <a:solidFill>
              <a:srgbClr val="0070C0"/>
            </a:solidFill>
            <a:prstDash val="sysDot"/>
          </a:ln>
        </p:spPr>
        <p:txBody>
          <a:bodyPr wrap="square" rtlCol="0">
            <a:noAutofit/>
          </a:bodyPr>
          <a:p>
            <a:pPr>
              <a:buClr>
                <a:srgbClr val="005BAC"/>
              </a:buClr>
              <a:buFont typeface="Wingdings" panose="05000000000000000000" charset="0"/>
            </a:pPr>
            <a:r>
              <a:rPr lang="zh-CN" altLang="en-US" sz="2665" b="1">
                <a:latin typeface="楷体" panose="02010609060101010101" pitchFamily="49" charset="-122"/>
              </a:rPr>
              <a:t>审核要点：</a:t>
            </a:r>
            <a:endParaRPr lang="zh-CN" altLang="en-US" sz="2665" b="1">
              <a:latin typeface="楷体" panose="02010609060101010101" pitchFamily="49" charset="-122"/>
            </a:endParaRPr>
          </a:p>
          <a:p>
            <a:pPr marL="457200" indent="-457200">
              <a:buClr>
                <a:srgbClr val="005BAC"/>
              </a:buClr>
              <a:buFont typeface="Arial" panose="020B0604020202020204" pitchFamily="34" charset="0"/>
              <a:buChar char="•"/>
            </a:pPr>
            <a:r>
              <a:rPr lang="zh-CN" altLang="en-US" sz="2665">
                <a:latin typeface="楷体" panose="02010609060101010101" pitchFamily="49" charset="-122"/>
                <a:cs typeface="楷体" panose="02010609060101010101" pitchFamily="49" charset="-122"/>
                <a:sym typeface="+mn-ea"/>
              </a:rPr>
              <a:t>若填报为</a:t>
            </a:r>
            <a:r>
              <a:rPr lang="en-US" altLang="zh-CN" sz="2665">
                <a:latin typeface="楷体" panose="02010609060101010101" pitchFamily="49" charset="-122"/>
                <a:cs typeface="楷体" panose="02010609060101010101" pitchFamily="49" charset="-122"/>
                <a:sym typeface="+mn-ea"/>
              </a:rPr>
              <a:t>2(</a:t>
            </a:r>
            <a:r>
              <a:rPr lang="zh-CN" altLang="zh-CN" sz="2665">
                <a:latin typeface="楷体" panose="02010609060101010101" pitchFamily="49" charset="-122"/>
                <a:cs typeface="楷体" panose="02010609060101010101" pitchFamily="49" charset="-122"/>
                <a:sym typeface="+mn-ea"/>
              </a:rPr>
              <a:t>政府项目）</a:t>
            </a:r>
            <a:r>
              <a:rPr lang="zh-CN" altLang="en-US" sz="2665">
                <a:latin typeface="楷体" panose="02010609060101010101" pitchFamily="49" charset="-122"/>
                <a:cs typeface="楷体" panose="02010609060101010101" pitchFamily="49" charset="-122"/>
                <a:sym typeface="+mn-ea"/>
              </a:rPr>
              <a:t>，则该项目的政府资金一般应</a:t>
            </a:r>
            <a:r>
              <a:rPr lang="en-US" altLang="zh-CN" sz="2665">
                <a:latin typeface="楷体" panose="02010609060101010101" pitchFamily="49" charset="-122"/>
                <a:cs typeface="楷体" panose="02010609060101010101" pitchFamily="49" charset="-122"/>
                <a:sym typeface="+mn-ea"/>
              </a:rPr>
              <a:t>&gt;0</a:t>
            </a:r>
            <a:r>
              <a:rPr lang="zh-CN" altLang="en-US" sz="2665" dirty="0">
                <a:solidFill>
                  <a:schemeClr val="tx1"/>
                </a:solidFill>
                <a:latin typeface="楷体" panose="02010609060101010101" pitchFamily="49" charset="-122"/>
                <a:sym typeface="+mn-ea"/>
              </a:rPr>
              <a:t>。</a:t>
            </a:r>
            <a:endParaRPr lang="zh-CN" altLang="en-US" sz="2665">
              <a:solidFill>
                <a:schemeClr val="tx1"/>
              </a:solidFill>
              <a:latin typeface="楷体" panose="02010609060101010101" pitchFamily="49" charset="-122"/>
            </a:endParaRPr>
          </a:p>
        </p:txBody>
      </p:sp>
      <p:sp>
        <p:nvSpPr>
          <p:cNvPr id="2" name="矩形 1"/>
          <p:cNvSpPr/>
          <p:nvPr/>
        </p:nvSpPr>
        <p:spPr>
          <a:xfrm>
            <a:off x="4124325" y="530225"/>
            <a:ext cx="4440555" cy="521970"/>
          </a:xfrm>
          <a:prstGeom prst="rect">
            <a:avLst/>
          </a:prstGeom>
        </p:spPr>
        <p:txBody>
          <a:bodyPr wrap="square">
            <a:spAutoFit/>
          </a:bodyPr>
          <a:p>
            <a:pPr algn="ctr"/>
            <a:r>
              <a:rPr lang="en-US" altLang="zh-CN" sz="2800" b="1" dirty="0">
                <a:solidFill>
                  <a:srgbClr val="1C56A6"/>
                </a:solidFill>
                <a:cs typeface="+mn-ea"/>
                <a:sym typeface="+mn-lt"/>
              </a:rPr>
              <a:t>107-1  </a:t>
            </a:r>
            <a:r>
              <a:rPr lang="zh-CN" altLang="en-US" sz="2800" b="1" dirty="0">
                <a:solidFill>
                  <a:srgbClr val="1C56A6"/>
                </a:solidFill>
                <a:cs typeface="+mn-ea"/>
                <a:sym typeface="+mn-lt"/>
              </a:rPr>
              <a:t>项目来源</a:t>
            </a:r>
            <a:endParaRPr lang="zh-CN" altLang="en-US" sz="2800" b="1" dirty="0">
              <a:solidFill>
                <a:srgbClr val="1C56A6"/>
              </a:solidFill>
              <a:cs typeface="+mn-ea"/>
              <a:sym typeface="+mn-lt"/>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7D9BB5D0-35E4-459D-AEF3-FE4D7C45CC19}" type="slidenum">
              <a:rPr lang="zh-CN" altLang="en-US" smtClean="0"/>
            </a:fld>
            <a:endParaRPr lang="zh-CN" altLang="en-US"/>
          </a:p>
        </p:txBody>
      </p:sp>
      <p:sp>
        <p:nvSpPr>
          <p:cNvPr id="3" name="文本框 2"/>
          <p:cNvSpPr txBox="1"/>
          <p:nvPr/>
        </p:nvSpPr>
        <p:spPr>
          <a:xfrm>
            <a:off x="1081405" y="318770"/>
            <a:ext cx="7668895" cy="521970"/>
          </a:xfrm>
          <a:prstGeom prst="rect">
            <a:avLst/>
          </a:prstGeom>
          <a:noFill/>
        </p:spPr>
        <p:txBody>
          <a:bodyPr wrap="square" rtlCol="0">
            <a:spAutoFit/>
          </a:bodyPr>
          <a:p>
            <a:r>
              <a:rPr lang="zh-CN" altLang="zh-CN" sz="2800"/>
              <a:t>重点强调</a:t>
            </a:r>
            <a:endParaRPr lang="zh-CN" altLang="zh-CN" sz="2800"/>
          </a:p>
        </p:txBody>
      </p:sp>
      <p:sp>
        <p:nvSpPr>
          <p:cNvPr id="4" name="文本框 3"/>
          <p:cNvSpPr txBox="1"/>
          <p:nvPr/>
        </p:nvSpPr>
        <p:spPr>
          <a:xfrm>
            <a:off x="377190" y="1168400"/>
            <a:ext cx="11671300" cy="6523990"/>
          </a:xfrm>
          <a:prstGeom prst="rect">
            <a:avLst/>
          </a:prstGeom>
          <a:noFill/>
        </p:spPr>
        <p:txBody>
          <a:bodyPr wrap="square" rtlCol="0">
            <a:spAutoFit/>
          </a:bodyPr>
          <a:p>
            <a:pPr algn="l">
              <a:buNone/>
            </a:pPr>
            <a:r>
              <a:rPr lang="zh-CN" altLang="en-US" sz="3200" dirty="0">
                <a:solidFill>
                  <a:schemeClr val="accent1"/>
                </a:solidFill>
                <a:latin typeface="+mn-ea"/>
                <a:cs typeface="华文楷体" panose="02010600040101010101" pitchFamily="2" charset="-122"/>
                <a:sym typeface="+mn-ea"/>
              </a:rPr>
              <a:t>研发报表中</a:t>
            </a:r>
            <a:r>
              <a:rPr lang="zh-CN" altLang="en-US" sz="3200">
                <a:solidFill>
                  <a:schemeClr val="accent1"/>
                </a:solidFill>
                <a:latin typeface="+mn-ea"/>
                <a:sym typeface="+mn-ea"/>
              </a:rPr>
              <a:t>的</a:t>
            </a:r>
            <a:r>
              <a:rPr lang="en-US" altLang="zh-CN" sz="3200">
                <a:solidFill>
                  <a:schemeClr val="accent1"/>
                </a:solidFill>
                <a:latin typeface="+mn-ea"/>
                <a:sym typeface="+mn-ea"/>
              </a:rPr>
              <a:t>”</a:t>
            </a:r>
            <a:r>
              <a:rPr lang="zh-CN" altLang="en-US" sz="3200">
                <a:solidFill>
                  <a:srgbClr val="FF0000"/>
                </a:solidFill>
                <a:latin typeface="+mn-ea"/>
                <a:sym typeface="+mn-ea"/>
              </a:rPr>
              <a:t>研究开发费用合计</a:t>
            </a:r>
            <a:r>
              <a:rPr lang="en-US" altLang="zh-CN" sz="3200">
                <a:solidFill>
                  <a:schemeClr val="accent1"/>
                </a:solidFill>
                <a:latin typeface="+mn-ea"/>
                <a:sym typeface="+mn-ea"/>
              </a:rPr>
              <a:t>“</a:t>
            </a:r>
            <a:r>
              <a:rPr lang="zh-CN" altLang="en-US" sz="3200">
                <a:solidFill>
                  <a:schemeClr val="accent1"/>
                </a:solidFill>
                <a:latin typeface="+mn-ea"/>
                <a:sym typeface="+mn-ea"/>
              </a:rPr>
              <a:t>指标 </a:t>
            </a:r>
            <a:r>
              <a:rPr lang="zh-CN" altLang="en-US" sz="3200">
                <a:solidFill>
                  <a:srgbClr val="FF0000"/>
                </a:solidFill>
                <a:latin typeface="+mn-ea"/>
                <a:sym typeface="+mn-ea"/>
              </a:rPr>
              <a:t>不完全等于</a:t>
            </a:r>
            <a:r>
              <a:rPr lang="zh-CN" altLang="en-US" sz="3200">
                <a:solidFill>
                  <a:schemeClr val="accent1"/>
                </a:solidFill>
                <a:latin typeface="+mn-ea"/>
                <a:sym typeface="+mn-ea"/>
              </a:rPr>
              <a:t> 各专业财务表中的</a:t>
            </a:r>
            <a:r>
              <a:rPr lang="en-US" altLang="zh-CN" sz="3200">
                <a:solidFill>
                  <a:schemeClr val="accent1"/>
                </a:solidFill>
                <a:latin typeface="+mn-ea"/>
                <a:sym typeface="+mn-ea"/>
              </a:rPr>
              <a:t>“</a:t>
            </a:r>
            <a:r>
              <a:rPr lang="zh-CN" altLang="en-US" sz="3200">
                <a:solidFill>
                  <a:srgbClr val="FF0000"/>
                </a:solidFill>
                <a:latin typeface="+mn-ea"/>
                <a:sym typeface="+mn-ea"/>
              </a:rPr>
              <a:t>研发费用</a:t>
            </a:r>
            <a:r>
              <a:rPr lang="en-US" altLang="zh-CN" sz="3200">
                <a:solidFill>
                  <a:schemeClr val="accent1"/>
                </a:solidFill>
                <a:latin typeface="+mn-ea"/>
                <a:sym typeface="+mn-ea"/>
              </a:rPr>
              <a:t>”</a:t>
            </a:r>
            <a:r>
              <a:rPr lang="zh-CN" altLang="en-US" sz="3200" b="1">
                <a:solidFill>
                  <a:schemeClr val="accent1"/>
                </a:solidFill>
                <a:latin typeface="宋体" panose="02010600030101010101" pitchFamily="2" charset="-122"/>
                <a:ea typeface="宋体" panose="02010600030101010101" pitchFamily="2" charset="-122"/>
                <a:sym typeface="+mn-ea"/>
              </a:rPr>
              <a:t> ！！</a:t>
            </a:r>
            <a:endParaRPr lang="zh-CN" altLang="en-US" sz="3200" b="1">
              <a:solidFill>
                <a:schemeClr val="accent1"/>
              </a:solidFill>
              <a:latin typeface="宋体" panose="02010600030101010101" pitchFamily="2" charset="-122"/>
              <a:ea typeface="宋体" panose="02010600030101010101" pitchFamily="2" charset="-122"/>
              <a:sym typeface="+mn-ea"/>
            </a:endParaRPr>
          </a:p>
          <a:p>
            <a:pPr algn="l">
              <a:buNone/>
            </a:pPr>
            <a:endParaRPr lang="zh-CN" altLang="en-US" sz="3200" b="1" i="0">
              <a:solidFill>
                <a:srgbClr val="35398C"/>
              </a:solidFill>
              <a:latin typeface="宋体" panose="02010600030101010101" pitchFamily="2" charset="-122"/>
              <a:ea typeface="宋体" panose="02010600030101010101" pitchFamily="2" charset="-122"/>
            </a:endParaRPr>
          </a:p>
          <a:p>
            <a:pPr marL="457200" indent="-457200" algn="l">
              <a:buFont typeface="Wingdings" panose="05000000000000000000" charset="0"/>
              <a:buChar char="Ø"/>
            </a:pPr>
            <a:r>
              <a:rPr lang="zh-CN" altLang="en-US" sz="3200">
                <a:solidFill>
                  <a:srgbClr val="FF0000"/>
                </a:solidFill>
                <a:latin typeface="+mn-ea"/>
                <a:sym typeface="+mn-ea"/>
              </a:rPr>
              <a:t>研究开发费用合计</a:t>
            </a:r>
            <a:r>
              <a:rPr lang="zh-CN" altLang="en-US" sz="3200">
                <a:solidFill>
                  <a:schemeClr val="accent1"/>
                </a:solidFill>
                <a:latin typeface="+mn-ea"/>
                <a:sym typeface="+mn-ea"/>
              </a:rPr>
              <a:t>指标取自企业</a:t>
            </a:r>
            <a:r>
              <a:rPr lang="zh-CN" altLang="en-US" sz="3200">
                <a:solidFill>
                  <a:srgbClr val="FF0000"/>
                </a:solidFill>
                <a:latin typeface="+mn-ea"/>
                <a:sym typeface="+mn-ea"/>
              </a:rPr>
              <a:t>研发相关科目</a:t>
            </a:r>
            <a:r>
              <a:rPr lang="zh-CN" altLang="en-US" sz="3200">
                <a:solidFill>
                  <a:schemeClr val="accent1"/>
                </a:solidFill>
                <a:latin typeface="+mn-ea"/>
                <a:sym typeface="+mn-ea"/>
              </a:rPr>
              <a:t>（不论为几级科目），例如</a:t>
            </a:r>
            <a:r>
              <a:rPr lang="zh-CN" altLang="en-US" sz="3200">
                <a:solidFill>
                  <a:srgbClr val="FF0000"/>
                </a:solidFill>
                <a:latin typeface="+mn-ea"/>
                <a:sym typeface="+mn-ea"/>
              </a:rPr>
              <a:t>研发支出</a:t>
            </a:r>
            <a:r>
              <a:rPr lang="zh-CN" altLang="en-US" sz="3200">
                <a:solidFill>
                  <a:schemeClr val="accent1"/>
                </a:solidFill>
                <a:latin typeface="+mn-ea"/>
                <a:sym typeface="+mn-ea"/>
              </a:rPr>
              <a:t>、研发费用、研究、开发、</a:t>
            </a:r>
            <a:r>
              <a:rPr lang="en-US" altLang="zh-CN" sz="3200">
                <a:solidFill>
                  <a:schemeClr val="accent1"/>
                </a:solidFill>
                <a:latin typeface="+mn-ea"/>
                <a:sym typeface="+mn-ea"/>
              </a:rPr>
              <a:t>R&amp;D</a:t>
            </a:r>
            <a:r>
              <a:rPr lang="zh-CN" altLang="en-US" sz="3200">
                <a:solidFill>
                  <a:schemeClr val="accent1"/>
                </a:solidFill>
                <a:latin typeface="+mn-ea"/>
                <a:sym typeface="+mn-ea"/>
              </a:rPr>
              <a:t>等相关科目，包含</a:t>
            </a:r>
            <a:r>
              <a:rPr lang="zh-CN" altLang="en-US" sz="3200">
                <a:solidFill>
                  <a:srgbClr val="FF0000"/>
                </a:solidFill>
                <a:latin typeface="+mn-ea"/>
                <a:sym typeface="+mn-ea"/>
              </a:rPr>
              <a:t>资本化和费用化</a:t>
            </a:r>
            <a:r>
              <a:rPr lang="zh-CN" altLang="en-US" sz="3200">
                <a:solidFill>
                  <a:schemeClr val="accent1"/>
                </a:solidFill>
                <a:latin typeface="+mn-ea"/>
                <a:sym typeface="+mn-ea"/>
              </a:rPr>
              <a:t>两部分；</a:t>
            </a:r>
            <a:endParaRPr lang="zh-CN" altLang="en-US" sz="3200">
              <a:solidFill>
                <a:schemeClr val="accent1"/>
              </a:solidFill>
              <a:latin typeface="+mn-ea"/>
              <a:sym typeface="+mn-ea"/>
            </a:endParaRPr>
          </a:p>
          <a:p>
            <a:pPr marL="457200" indent="-457200" algn="l">
              <a:buFont typeface="Wingdings" panose="05000000000000000000" charset="0"/>
              <a:buChar char="Ø"/>
            </a:pPr>
            <a:endParaRPr lang="zh-CN" altLang="en-US" sz="3200">
              <a:solidFill>
                <a:schemeClr val="accent1"/>
              </a:solidFill>
              <a:latin typeface="+mn-ea"/>
              <a:sym typeface="+mn-ea"/>
            </a:endParaRPr>
          </a:p>
          <a:p>
            <a:pPr marL="457200" indent="-457200" algn="l">
              <a:buFont typeface="Wingdings" panose="05000000000000000000" charset="0"/>
              <a:buChar char="Ø"/>
            </a:pPr>
            <a:r>
              <a:rPr lang="zh-CN" altLang="en-US" sz="3200">
                <a:solidFill>
                  <a:schemeClr val="accent1"/>
                </a:solidFill>
                <a:latin typeface="+mn-ea"/>
                <a:sym typeface="+mn-ea"/>
              </a:rPr>
              <a:t>财务年报表中</a:t>
            </a:r>
            <a:r>
              <a:rPr lang="en-US" altLang="zh-CN" sz="3200">
                <a:solidFill>
                  <a:schemeClr val="accent1"/>
                </a:solidFill>
                <a:latin typeface="+mn-ea"/>
                <a:sym typeface="+mn-ea"/>
              </a:rPr>
              <a:t>“</a:t>
            </a:r>
            <a:r>
              <a:rPr lang="zh-CN" altLang="en-US" sz="3200">
                <a:solidFill>
                  <a:schemeClr val="accent1"/>
                </a:solidFill>
                <a:latin typeface="+mn-ea"/>
                <a:sym typeface="+mn-ea"/>
              </a:rPr>
              <a:t>研发费用</a:t>
            </a:r>
            <a:r>
              <a:rPr lang="en-US" altLang="zh-CN" sz="3200">
                <a:solidFill>
                  <a:schemeClr val="accent1"/>
                </a:solidFill>
                <a:latin typeface="+mn-ea"/>
                <a:sym typeface="+mn-ea"/>
              </a:rPr>
              <a:t>”</a:t>
            </a:r>
            <a:r>
              <a:rPr lang="zh-CN" altLang="en-US" sz="3200">
                <a:solidFill>
                  <a:schemeClr val="accent1"/>
                </a:solidFill>
                <a:latin typeface="+mn-ea"/>
                <a:sym typeface="+mn-ea"/>
              </a:rPr>
              <a:t>指标取自企业</a:t>
            </a:r>
            <a:r>
              <a:rPr lang="en-US" altLang="zh-CN" sz="3200">
                <a:solidFill>
                  <a:schemeClr val="accent1"/>
                </a:solidFill>
                <a:latin typeface="+mn-ea"/>
                <a:sym typeface="+mn-ea"/>
              </a:rPr>
              <a:t>“</a:t>
            </a:r>
            <a:r>
              <a:rPr lang="zh-CN" altLang="en-US" sz="3200">
                <a:solidFill>
                  <a:schemeClr val="accent1"/>
                </a:solidFill>
                <a:latin typeface="+mn-ea"/>
                <a:sym typeface="+mn-ea"/>
              </a:rPr>
              <a:t>研发费用</a:t>
            </a:r>
            <a:r>
              <a:rPr lang="en-US" altLang="zh-CN" sz="3200">
                <a:solidFill>
                  <a:schemeClr val="accent1"/>
                </a:solidFill>
                <a:latin typeface="+mn-ea"/>
                <a:sym typeface="+mn-ea"/>
              </a:rPr>
              <a:t>“</a:t>
            </a:r>
            <a:r>
              <a:rPr lang="zh-CN" altLang="en-US" sz="3200">
                <a:solidFill>
                  <a:schemeClr val="accent1"/>
                </a:solidFill>
                <a:latin typeface="+mn-ea"/>
                <a:sym typeface="+mn-ea"/>
              </a:rPr>
              <a:t>科目，只包含费用化部分。</a:t>
            </a:r>
            <a:endParaRPr lang="zh-CN" altLang="en-US" sz="3200" b="1" i="0">
              <a:solidFill>
                <a:srgbClr val="35398C"/>
              </a:solidFill>
              <a:latin typeface="宋体" panose="02010600030101010101" pitchFamily="2" charset="-122"/>
              <a:ea typeface="宋体" panose="02010600030101010101" pitchFamily="2" charset="-122"/>
            </a:endParaRPr>
          </a:p>
          <a:p>
            <a:pPr algn="l">
              <a:buNone/>
            </a:pPr>
            <a:endParaRPr lang="zh-CN" altLang="en-US" sz="1600" dirty="0">
              <a:solidFill>
                <a:schemeClr val="tx1"/>
              </a:solidFill>
              <a:latin typeface="+mn-ea"/>
              <a:cs typeface="华文楷体" panose="02010600040101010101" pitchFamily="2" charset="-122"/>
              <a:sym typeface="+mn-ea"/>
            </a:endParaRPr>
          </a:p>
          <a:p>
            <a:pPr algn="l">
              <a:buNone/>
            </a:pPr>
            <a:r>
              <a:rPr lang="zh-CN" altLang="en-US" sz="1600" dirty="0">
                <a:solidFill>
                  <a:schemeClr val="tx1"/>
                </a:solidFill>
                <a:latin typeface="+mn-ea"/>
                <a:cs typeface="华文楷体" panose="02010600040101010101" pitchFamily="2" charset="-122"/>
                <a:sym typeface="+mn-ea"/>
              </a:rPr>
              <a:t>研发相关报表涉及企业研究开发活动及相关情况</a:t>
            </a:r>
            <a:r>
              <a:rPr lang="en-US" altLang="zh-CN" sz="1600" dirty="0">
                <a:solidFill>
                  <a:schemeClr val="tx1"/>
                </a:solidFill>
                <a:latin typeface="+mn-ea"/>
                <a:cs typeface="华文楷体" panose="02010600040101010101" pitchFamily="2" charset="-122"/>
                <a:sym typeface="+mn-ea"/>
              </a:rPr>
              <a:t>107-2</a:t>
            </a:r>
            <a:r>
              <a:rPr lang="zh-CN" altLang="en-US" sz="1600" dirty="0">
                <a:solidFill>
                  <a:schemeClr val="tx1"/>
                </a:solidFill>
                <a:latin typeface="+mn-ea"/>
                <a:cs typeface="华文楷体" panose="02010600040101010101" pitchFamily="2" charset="-122"/>
                <a:sym typeface="+mn-ea"/>
              </a:rPr>
              <a:t>表、重点企业研究开发活动及相关情况</a:t>
            </a:r>
            <a:r>
              <a:rPr lang="zh-CN" altLang="en-US" sz="1600" dirty="0">
                <a:solidFill>
                  <a:schemeClr val="tx1"/>
                </a:solidFill>
                <a:latin typeface="+mn-ea"/>
                <a:cs typeface="黑体" panose="02010609060101010101" charset="-122"/>
                <a:sym typeface="+mn-ea"/>
              </a:rPr>
              <a:t>Ⅶ56</a:t>
            </a:r>
            <a:r>
              <a:rPr lang="en-US" altLang="zh-CN" sz="1600" dirty="0">
                <a:solidFill>
                  <a:schemeClr val="tx1"/>
                </a:solidFill>
                <a:latin typeface="+mn-ea"/>
                <a:cs typeface="黑体" panose="02010609060101010101" charset="-122"/>
                <a:sym typeface="+mn-ea"/>
              </a:rPr>
              <a:t>4</a:t>
            </a:r>
            <a:r>
              <a:rPr lang="zh-CN" altLang="en-US" sz="1600" dirty="0">
                <a:solidFill>
                  <a:schemeClr val="tx1"/>
                </a:solidFill>
                <a:latin typeface="+mn-ea"/>
                <a:cs typeface="黑体" panose="02010609060101010101" charset="-122"/>
                <a:sym typeface="+mn-ea"/>
              </a:rPr>
              <a:t>表</a:t>
            </a:r>
            <a:r>
              <a:rPr lang="zh-CN" altLang="en-US" sz="1600">
                <a:solidFill>
                  <a:schemeClr val="tx1"/>
                </a:solidFill>
                <a:latin typeface="+mn-ea"/>
                <a:sym typeface="+mn-ea"/>
              </a:rPr>
              <a:t>、企业研究开发活动及相关情况</a:t>
            </a:r>
            <a:r>
              <a:rPr lang="en-US" altLang="zh-CN" sz="1600">
                <a:solidFill>
                  <a:schemeClr val="tx1"/>
                </a:solidFill>
                <a:latin typeface="+mn-ea"/>
                <a:sym typeface="+mn-ea"/>
              </a:rPr>
              <a:t>BJ110-5</a:t>
            </a:r>
            <a:r>
              <a:rPr lang="zh-CN" altLang="en-US" sz="1600">
                <a:solidFill>
                  <a:schemeClr val="tx1"/>
                </a:solidFill>
                <a:latin typeface="+mn-ea"/>
                <a:sym typeface="+mn-ea"/>
              </a:rPr>
              <a:t>表 、经营财务及研究开发活动情况BJ210-1表</a:t>
            </a:r>
            <a:r>
              <a:rPr lang="zh-CN" altLang="en-US" sz="1600" dirty="0">
                <a:latin typeface="黑体" panose="02010609060101010101" charset="-122"/>
                <a:ea typeface="黑体" panose="02010609060101010101" charset="-122"/>
                <a:cs typeface="华文楷体" panose="02010600040101010101" pitchFamily="2" charset="-122"/>
                <a:sym typeface="+mn-ea"/>
              </a:rPr>
              <a:t>、重点企业研发及相关情况表式</a:t>
            </a:r>
            <a:r>
              <a:rPr lang="en-US" altLang="zh-CN" sz="1600" dirty="0">
                <a:latin typeface="黑体" panose="02010609060101010101" charset="-122"/>
                <a:ea typeface="黑体" panose="02010609060101010101" charset="-122"/>
                <a:cs typeface="华文楷体" panose="02010600040101010101" pitchFamily="2" charset="-122"/>
                <a:sym typeface="+mn-ea"/>
              </a:rPr>
              <a:t>L111</a:t>
            </a:r>
            <a:r>
              <a:rPr lang="zh-CN" altLang="en-US" sz="1600" dirty="0">
                <a:latin typeface="黑体" panose="02010609060101010101" charset="-122"/>
                <a:ea typeface="黑体" panose="02010609060101010101" charset="-122"/>
                <a:cs typeface="华文楷体" panose="02010600040101010101" pitchFamily="2" charset="-122"/>
                <a:sym typeface="+mn-ea"/>
              </a:rPr>
              <a:t>表等。</a:t>
            </a:r>
            <a:endParaRPr lang="zh-CN" altLang="en-US" sz="1600" b="0" dirty="0">
              <a:solidFill>
                <a:schemeClr val="tx1"/>
              </a:solidFill>
              <a:latin typeface="黑体" panose="02010609060101010101" charset="-122"/>
              <a:ea typeface="黑体" panose="02010609060101010101" charset="-122"/>
              <a:cs typeface="华文楷体" panose="02010600040101010101" pitchFamily="2" charset="-122"/>
            </a:endParaRPr>
          </a:p>
          <a:p>
            <a:pPr algn="l">
              <a:buNone/>
            </a:pPr>
            <a:endParaRPr lang="zh-CN" altLang="en-US" b="1" i="0">
              <a:solidFill>
                <a:schemeClr val="tx1"/>
              </a:solidFill>
              <a:latin typeface="宋体" panose="02010600030101010101" pitchFamily="2" charset="-122"/>
              <a:ea typeface="宋体" panose="02010600030101010101" pitchFamily="2" charset="-122"/>
            </a:endParaRPr>
          </a:p>
          <a:p>
            <a:pPr algn="l">
              <a:buNone/>
            </a:pPr>
            <a:endParaRPr lang="zh-CN" altLang="en-US" sz="3200" b="1" i="0">
              <a:solidFill>
                <a:srgbClr val="35398C"/>
              </a:solidFill>
              <a:latin typeface="宋体" panose="02010600030101010101" pitchFamily="2" charset="-122"/>
              <a:ea typeface="宋体" panose="02010600030101010101" pitchFamily="2" charset="-122"/>
            </a:endParaRPr>
          </a:p>
          <a:p>
            <a:pPr algn="l">
              <a:buNone/>
            </a:pPr>
            <a:endParaRPr lang="zh-CN" altLang="en-US" sz="3200" b="1" i="0" dirty="0">
              <a:solidFill>
                <a:srgbClr val="35398C"/>
              </a:solidFill>
              <a:latin typeface="宋体" panose="02010600030101010101" pitchFamily="2" charset="-122"/>
              <a:ea typeface="宋体" panose="02010600030101010101" pitchFamily="2" charset="-122"/>
              <a:cs typeface="华文楷体" panose="02010600040101010101" pitchFamily="2" charset="-122"/>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home/kylin/桌面/截图-2023年10月20日 14时31分40秒.png截图-2023年10月20日 14时31分40秒"/>
          <p:cNvPicPr>
            <a:picLocks noChangeAspect="1"/>
          </p:cNvPicPr>
          <p:nvPr/>
        </p:nvPicPr>
        <p:blipFill>
          <a:blip r:embed="rId1"/>
          <a:srcRect t="34448" r="45744" b="21356"/>
          <a:stretch>
            <a:fillRect/>
          </a:stretch>
        </p:blipFill>
        <p:spPr>
          <a:xfrm>
            <a:off x="1657351" y="1471507"/>
            <a:ext cx="5683885" cy="2397760"/>
          </a:xfrm>
          <a:prstGeom prst="rect">
            <a:avLst/>
          </a:prstGeom>
          <a:ln w="28575" cmpd="sng">
            <a:solidFill>
              <a:schemeClr val="accent1">
                <a:shade val="50000"/>
              </a:schemeClr>
            </a:solidFill>
            <a:prstDash val="dashDot"/>
          </a:ln>
        </p:spPr>
      </p:pic>
      <p:sp>
        <p:nvSpPr>
          <p:cNvPr id="7" name="AutoShape 4"/>
          <p:cNvSpPr>
            <a:spLocks noChangeArrowheads="1"/>
          </p:cNvSpPr>
          <p:nvPr/>
        </p:nvSpPr>
        <p:spPr bwMode="auto">
          <a:xfrm>
            <a:off x="5438987" y="1662430"/>
            <a:ext cx="1060027" cy="1453727"/>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8" name="直接连接符 7"/>
          <p:cNvCxnSpPr/>
          <p:nvPr/>
        </p:nvCxnSpPr>
        <p:spPr bwMode="auto">
          <a:xfrm flipH="1">
            <a:off x="5961128" y="3116367"/>
            <a:ext cx="7620" cy="90424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AutoShape 4"/>
          <p:cNvSpPr>
            <a:spLocks noChangeArrowheads="1"/>
          </p:cNvSpPr>
          <p:nvPr/>
        </p:nvSpPr>
        <p:spPr bwMode="auto">
          <a:xfrm>
            <a:off x="425873" y="4020397"/>
            <a:ext cx="7576820" cy="2260600"/>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nSpc>
                <a:spcPct val="150000"/>
              </a:lnSpc>
              <a:buClr>
                <a:srgbClr val="005BAC"/>
              </a:buClr>
              <a:buFont typeface="Wingdings" panose="05000000000000000000" charset="0"/>
              <a:buNone/>
            </a:pPr>
            <a:r>
              <a:rPr lang="zh-CN" altLang="en-US" sz="2135" dirty="0">
                <a:latin typeface="微软雅黑" panose="020B0503020204020204" pitchFamily="34" charset="-122"/>
                <a:ea typeface="微软雅黑" panose="020B0503020204020204" pitchFamily="34" charset="-122"/>
                <a:cs typeface="微软雅黑" panose="020B0503020204020204" pitchFamily="34" charset="-122"/>
              </a:rPr>
              <a:t>项目企业日期为</a:t>
            </a:r>
            <a:r>
              <a:rPr lang="en-US" altLang="zh-CN" sz="2135" dirty="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135" dirty="0">
                <a:latin typeface="微软雅黑" panose="020B0503020204020204" pitchFamily="34" charset="-122"/>
                <a:ea typeface="微软雅黑" panose="020B0503020204020204" pitchFamily="34" charset="-122"/>
                <a:cs typeface="微软雅黑" panose="020B0503020204020204" pitchFamily="34" charset="-122"/>
              </a:rPr>
              <a:t>位编码，其中前</a:t>
            </a:r>
            <a:r>
              <a:rPr lang="en-US" altLang="zh-CN" sz="2135"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135" dirty="0">
                <a:latin typeface="微软雅黑" panose="020B0503020204020204" pitchFamily="34" charset="-122"/>
                <a:ea typeface="微软雅黑" panose="020B0503020204020204" pitchFamily="34" charset="-122"/>
                <a:cs typeface="微软雅黑" panose="020B0503020204020204" pitchFamily="34" charset="-122"/>
              </a:rPr>
              <a:t>位为年份，后</a:t>
            </a:r>
            <a:r>
              <a:rPr lang="en-US" altLang="zh-CN" sz="2135"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135" dirty="0">
                <a:latin typeface="微软雅黑" panose="020B0503020204020204" pitchFamily="34" charset="-122"/>
                <a:ea typeface="微软雅黑" panose="020B0503020204020204" pitchFamily="34" charset="-122"/>
                <a:cs typeface="微软雅黑" panose="020B0503020204020204" pitchFamily="34" charset="-122"/>
              </a:rPr>
              <a:t>位为月份（</a:t>
            </a:r>
            <a:r>
              <a:rPr lang="en-US" altLang="zh-CN" sz="2135"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135" dirty="0">
                <a:latin typeface="微软雅黑" panose="020B0503020204020204" pitchFamily="34" charset="-122"/>
                <a:ea typeface="微软雅黑" panose="020B0503020204020204" pitchFamily="34" charset="-122"/>
                <a:cs typeface="微软雅黑" panose="020B0503020204020204" pitchFamily="34" charset="-122"/>
              </a:rPr>
              <a:t>月至</a:t>
            </a:r>
            <a:r>
              <a:rPr lang="en-US" altLang="zh-CN" sz="2135" dirty="0">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135" dirty="0">
                <a:latin typeface="微软雅黑" panose="020B0503020204020204" pitchFamily="34" charset="-122"/>
                <a:ea typeface="微软雅黑" panose="020B0503020204020204" pitchFamily="34" charset="-122"/>
                <a:cs typeface="微软雅黑" panose="020B0503020204020204" pitchFamily="34" charset="-122"/>
              </a:rPr>
              <a:t>月必须前补</a:t>
            </a:r>
            <a:r>
              <a:rPr lang="en-US" altLang="zh-CN" sz="2135" dirty="0">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2135" dirty="0">
                <a:latin typeface="微软雅黑" panose="020B0503020204020204" pitchFamily="34" charset="-122"/>
                <a:ea typeface="微软雅黑" panose="020B0503020204020204" pitchFamily="34" charset="-122"/>
                <a:cs typeface="微软雅黑" panose="020B0503020204020204" pitchFamily="34" charset="-122"/>
              </a:rPr>
              <a:t>）。如项目至当年底仍在继续进行，填写预期完成时间；如项目年内以失败告终，填写</a:t>
            </a:r>
            <a:r>
              <a:rPr lang="en-US" altLang="zh-CN" sz="2135" dirty="0">
                <a:latin typeface="微软雅黑" panose="020B0503020204020204" pitchFamily="34" charset="-122"/>
                <a:ea typeface="微软雅黑" panose="020B0503020204020204" pitchFamily="34" charset="-122"/>
                <a:cs typeface="微软雅黑" panose="020B0503020204020204" pitchFamily="34" charset="-122"/>
              </a:rPr>
              <a:t>000000</a:t>
            </a:r>
            <a:r>
              <a:rPr lang="zh-CN" altLang="en-US" sz="2135" dirty="0">
                <a:latin typeface="微软雅黑" panose="020B0503020204020204" pitchFamily="34" charset="-122"/>
                <a:ea typeface="微软雅黑" panose="020B0503020204020204" pitchFamily="34" charset="-122"/>
                <a:cs typeface="微软雅黑" panose="020B0503020204020204" pitchFamily="34" charset="-122"/>
              </a:rPr>
              <a:t>；如项目未鉴定就投产，填写投产使用时间。</a:t>
            </a:r>
            <a:endParaRPr lang="zh-CN" altLang="en-US" sz="2135"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8143875" y="1471295"/>
            <a:ext cx="3819525" cy="3419475"/>
          </a:xfrm>
          <a:prstGeom prst="rect">
            <a:avLst/>
          </a:prstGeom>
          <a:noFill/>
          <a:ln w="25400" cmpd="sng">
            <a:solidFill>
              <a:srgbClr val="0070C0"/>
            </a:solidFill>
            <a:prstDash val="sysDot"/>
          </a:ln>
        </p:spPr>
        <p:txBody>
          <a:bodyPr wrap="square" rtlCol="0">
            <a:noAutofit/>
          </a:bodyPr>
          <a:p>
            <a:pPr>
              <a:buClr>
                <a:srgbClr val="005BAC"/>
              </a:buClr>
              <a:buFont typeface="Wingdings" panose="05000000000000000000" charset="0"/>
            </a:pPr>
            <a:r>
              <a:rPr lang="zh-CN" altLang="en-US" sz="2665" b="1">
                <a:latin typeface="楷体" panose="02010609060101010101" pitchFamily="49" charset="-122"/>
              </a:rPr>
              <a:t>审核要点：</a:t>
            </a:r>
            <a:endParaRPr lang="zh-CN" altLang="en-US" sz="2665" b="1">
              <a:latin typeface="楷体" panose="02010609060101010101" pitchFamily="49" charset="-122"/>
            </a:endParaRPr>
          </a:p>
          <a:p>
            <a:pPr marL="457200" indent="-457200">
              <a:buClr>
                <a:srgbClr val="005BAC"/>
              </a:buClr>
              <a:buFont typeface="Arial" panose="020B0604020202020204" pitchFamily="34" charset="0"/>
              <a:buChar char="•"/>
            </a:pPr>
            <a:r>
              <a:rPr lang="zh-CN" altLang="en-US" sz="2665" dirty="0">
                <a:latin typeface="楷体" panose="02010609060101010101" pitchFamily="49" charset="-122"/>
                <a:cs typeface="楷体" panose="02010609060101010101" pitchFamily="49" charset="-122"/>
                <a:sym typeface="+mn-ea"/>
              </a:rPr>
              <a:t>起始和结束时间不得随意填报，应明确与项目实际开展时间一致。</a:t>
            </a:r>
            <a:endParaRPr lang="zh-CN" altLang="en-US" sz="2665" dirty="0">
              <a:latin typeface="楷体" panose="02010609060101010101" pitchFamily="49" charset="-122"/>
              <a:cs typeface="楷体" panose="02010609060101010101" pitchFamily="49" charset="-122"/>
              <a:sym typeface="+mn-ea"/>
            </a:endParaRPr>
          </a:p>
          <a:p>
            <a:pPr marL="457200" indent="-457200">
              <a:buClr>
                <a:srgbClr val="005BAC"/>
              </a:buClr>
              <a:buFont typeface="Arial" panose="020B0604020202020204" pitchFamily="34" charset="0"/>
              <a:buChar char="•"/>
            </a:pPr>
            <a:r>
              <a:rPr lang="zh-CN" altLang="en-US" sz="2665" dirty="0">
                <a:latin typeface="楷体" panose="02010609060101010101" pitchFamily="49" charset="-122"/>
                <a:cs typeface="楷体" panose="02010609060101010101" pitchFamily="49" charset="-122"/>
                <a:sym typeface="+mn-ea"/>
              </a:rPr>
              <a:t>起始日期应早于当年</a:t>
            </a:r>
            <a:r>
              <a:rPr lang="en-US" altLang="zh-CN" sz="2665" dirty="0">
                <a:latin typeface="楷体" panose="02010609060101010101" pitchFamily="49" charset="-122"/>
                <a:cs typeface="楷体" panose="02010609060101010101" pitchFamily="49" charset="-122"/>
                <a:sym typeface="+mn-ea"/>
              </a:rPr>
              <a:t>12</a:t>
            </a:r>
            <a:r>
              <a:rPr lang="zh-CN" altLang="en-US" sz="2665" dirty="0">
                <a:latin typeface="楷体" panose="02010609060101010101" pitchFamily="49" charset="-122"/>
                <a:cs typeface="楷体" panose="02010609060101010101" pitchFamily="49" charset="-122"/>
                <a:sym typeface="+mn-ea"/>
              </a:rPr>
              <a:t>月，结束时间应晚于当年</a:t>
            </a:r>
            <a:r>
              <a:rPr lang="en-US" altLang="zh-CN" sz="2665" dirty="0">
                <a:latin typeface="楷体" panose="02010609060101010101" pitchFamily="49" charset="-122"/>
                <a:cs typeface="楷体" panose="02010609060101010101" pitchFamily="49" charset="-122"/>
                <a:sym typeface="+mn-ea"/>
              </a:rPr>
              <a:t>1</a:t>
            </a:r>
            <a:r>
              <a:rPr lang="zh-CN" altLang="en-US" sz="2665" dirty="0">
                <a:latin typeface="楷体" panose="02010609060101010101" pitchFamily="49" charset="-122"/>
                <a:cs typeface="楷体" panose="02010609060101010101" pitchFamily="49" charset="-122"/>
                <a:sym typeface="+mn-ea"/>
              </a:rPr>
              <a:t>月。</a:t>
            </a:r>
            <a:endParaRPr lang="zh-CN" altLang="en-US" sz="2665" dirty="0">
              <a:latin typeface="楷体" panose="02010609060101010101" pitchFamily="49" charset="-122"/>
              <a:cs typeface="楷体" panose="02010609060101010101" pitchFamily="49" charset="-122"/>
              <a:sym typeface="+mn-ea"/>
            </a:endParaRPr>
          </a:p>
          <a:p>
            <a:pPr indent="0">
              <a:buClr>
                <a:srgbClr val="005BAC"/>
              </a:buClr>
              <a:buFont typeface="Arial" panose="020B0604020202020204" pitchFamily="34" charset="0"/>
              <a:buNone/>
            </a:pPr>
            <a:endParaRPr lang="zh-CN" altLang="en-US" sz="2665">
              <a:solidFill>
                <a:schemeClr val="tx1"/>
              </a:solidFill>
              <a:latin typeface="楷体" panose="02010609060101010101" pitchFamily="49" charset="-122"/>
            </a:endParaRPr>
          </a:p>
        </p:txBody>
      </p:sp>
      <p:sp>
        <p:nvSpPr>
          <p:cNvPr id="2" name="文本框 1"/>
          <p:cNvSpPr txBox="1"/>
          <p:nvPr/>
        </p:nvSpPr>
        <p:spPr>
          <a:xfrm>
            <a:off x="677545" y="512445"/>
            <a:ext cx="4064000" cy="368300"/>
          </a:xfrm>
          <a:prstGeom prst="rect">
            <a:avLst/>
          </a:prstGeom>
          <a:noFill/>
        </p:spPr>
        <p:txBody>
          <a:bodyPr wrap="square" rtlCol="0">
            <a:spAutoFit/>
          </a:bodyPr>
          <a:p>
            <a:endParaRPr lang="zh-CN" altLang="en-US"/>
          </a:p>
        </p:txBody>
      </p:sp>
      <p:sp>
        <p:nvSpPr>
          <p:cNvPr id="4" name="矩形 3"/>
          <p:cNvSpPr/>
          <p:nvPr/>
        </p:nvSpPr>
        <p:spPr>
          <a:xfrm>
            <a:off x="4124325" y="530225"/>
            <a:ext cx="4440555" cy="521970"/>
          </a:xfrm>
          <a:prstGeom prst="rect">
            <a:avLst/>
          </a:prstGeom>
        </p:spPr>
        <p:txBody>
          <a:bodyPr wrap="square">
            <a:spAutoFit/>
          </a:bodyPr>
          <a:p>
            <a:pPr algn="ctr"/>
            <a:r>
              <a:rPr lang="en-US" altLang="zh-CN" sz="2800" b="1" dirty="0">
                <a:solidFill>
                  <a:srgbClr val="1C56A6"/>
                </a:solidFill>
                <a:cs typeface="+mn-ea"/>
                <a:sym typeface="+mn-lt"/>
              </a:rPr>
              <a:t>107-1  </a:t>
            </a:r>
            <a:r>
              <a:rPr lang="zh-CN" altLang="en-US" sz="2800" b="1" dirty="0">
                <a:solidFill>
                  <a:srgbClr val="1C56A6"/>
                </a:solidFill>
                <a:cs typeface="+mn-ea"/>
                <a:sym typeface="+mn-lt"/>
              </a:rPr>
              <a:t>项目时间</a:t>
            </a:r>
            <a:endParaRPr lang="zh-CN" altLang="en-US" sz="2800" b="1" dirty="0">
              <a:solidFill>
                <a:srgbClr val="1C56A6"/>
              </a:solidFill>
              <a:cs typeface="+mn-ea"/>
              <a:sym typeface="+mn-lt"/>
            </a:endParaRPr>
          </a:p>
        </p:txBody>
      </p:sp>
      <p:sp>
        <p:nvSpPr>
          <p:cNvPr id="5" name="灯片编号占位符 4"/>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home/kylin/桌面/截图-2023年10月20日 14时31分40秒.png截图-2023年10月20日 14时31分40秒"/>
          <p:cNvPicPr>
            <a:picLocks noChangeAspect="1"/>
          </p:cNvPicPr>
          <p:nvPr/>
        </p:nvPicPr>
        <p:blipFill>
          <a:blip r:embed="rId1"/>
          <a:srcRect t="34448" r="45744" b="21356"/>
          <a:stretch>
            <a:fillRect/>
          </a:stretch>
        </p:blipFill>
        <p:spPr>
          <a:xfrm>
            <a:off x="1657351" y="1825837"/>
            <a:ext cx="5683885" cy="2397760"/>
          </a:xfrm>
          <a:prstGeom prst="rect">
            <a:avLst/>
          </a:prstGeom>
          <a:ln w="28575" cmpd="sng">
            <a:solidFill>
              <a:schemeClr val="accent1">
                <a:shade val="50000"/>
              </a:schemeClr>
            </a:solidFill>
            <a:prstDash val="dashDot"/>
          </a:ln>
        </p:spPr>
      </p:pic>
      <p:sp>
        <p:nvSpPr>
          <p:cNvPr id="6" name="AutoShape 4"/>
          <p:cNvSpPr>
            <a:spLocks noChangeArrowheads="1"/>
          </p:cNvSpPr>
          <p:nvPr/>
        </p:nvSpPr>
        <p:spPr bwMode="auto">
          <a:xfrm>
            <a:off x="1871133" y="4357793"/>
            <a:ext cx="6046893" cy="2260600"/>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endParaRPr lang="zh-CN" altLang="en-US" sz="2200" dirty="0">
              <a:solidFill>
                <a:srgbClr val="0070C0"/>
              </a:solidFill>
              <a:latin typeface="黑体" panose="02010609060101010101" charset="-122"/>
              <a:ea typeface="黑体" panose="02010609060101010101" charset="-122"/>
            </a:endParaRPr>
          </a:p>
        </p:txBody>
      </p:sp>
      <p:sp>
        <p:nvSpPr>
          <p:cNvPr id="7" name="AutoShape 4"/>
          <p:cNvSpPr>
            <a:spLocks noChangeArrowheads="1"/>
          </p:cNvSpPr>
          <p:nvPr/>
        </p:nvSpPr>
        <p:spPr bwMode="auto">
          <a:xfrm>
            <a:off x="6519333" y="1992207"/>
            <a:ext cx="822113" cy="1556173"/>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8" name="直接连接符 7"/>
          <p:cNvCxnSpPr/>
          <p:nvPr/>
        </p:nvCxnSpPr>
        <p:spPr bwMode="auto">
          <a:xfrm>
            <a:off x="6930561" y="3595157"/>
            <a:ext cx="0" cy="717087"/>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12" name="表格 11"/>
          <p:cNvGraphicFramePr/>
          <p:nvPr>
            <p:custDataLst>
              <p:tags r:id="rId2"/>
            </p:custDataLst>
          </p:nvPr>
        </p:nvGraphicFramePr>
        <p:xfrm>
          <a:off x="2159847" y="4555913"/>
          <a:ext cx="5424170" cy="1692275"/>
        </p:xfrm>
        <a:graphic>
          <a:graphicData uri="http://schemas.openxmlformats.org/drawingml/2006/table">
            <a:tbl>
              <a:tblPr firstRow="1" bandRow="1">
                <a:tableStyleId>{5C22544A-7EE6-4342-B048-85BDC9FD1C3A}</a:tableStyleId>
              </a:tblPr>
              <a:tblGrid>
                <a:gridCol w="1181100"/>
                <a:gridCol w="4243070"/>
              </a:tblGrid>
              <a:tr h="376555">
                <a:tc>
                  <a:txBody>
                    <a:bodyPr/>
                    <a:p>
                      <a:pPr algn="ctr" defTabSz="779145">
                        <a:buClrTx/>
                        <a:buSzTx/>
                        <a:buFontTx/>
                        <a:buNone/>
                      </a:pPr>
                      <a:r>
                        <a:rPr lang="zh-CN" altLang="en-US" sz="1865" dirty="0" smtClean="0">
                          <a:latin typeface="微软雅黑" panose="020B0503020204020204" pitchFamily="34" charset="-122"/>
                          <a:ea typeface="微软雅黑" panose="020B0503020204020204" pitchFamily="34" charset="-122"/>
                        </a:rPr>
                        <a:t>代码</a:t>
                      </a:r>
                      <a:endParaRPr lang="zh-CN" altLang="en-US" sz="1865" dirty="0" smtClean="0">
                        <a:latin typeface="微软雅黑" panose="020B0503020204020204" pitchFamily="34" charset="-122"/>
                        <a:ea typeface="微软雅黑" panose="020B0503020204020204" pitchFamily="34" charset="-122"/>
                      </a:endParaRPr>
                    </a:p>
                  </a:txBody>
                  <a:tcPr marL="68581" marR="68581" marT="0" marB="0" anchor="ctr">
                    <a:solidFill>
                      <a:srgbClr val="00B0F0"/>
                    </a:solidFill>
                  </a:tcPr>
                </a:tc>
                <a:tc>
                  <a:txBody>
                    <a:bodyPr/>
                    <a:p>
                      <a:pPr algn="ctr" defTabSz="779145">
                        <a:buClrTx/>
                        <a:buSzTx/>
                        <a:buFontTx/>
                        <a:buNone/>
                      </a:pPr>
                      <a:r>
                        <a:rPr lang="zh-CN" altLang="en-US" sz="1865" dirty="0" smtClean="0">
                          <a:latin typeface="微软雅黑" panose="020B0503020204020204" pitchFamily="34" charset="-122"/>
                          <a:ea typeface="微软雅黑" panose="020B0503020204020204" pitchFamily="34" charset="-122"/>
                          <a:sym typeface="+mn-ea"/>
                        </a:rPr>
                        <a:t>研究开发项目进展阶段</a:t>
                      </a:r>
                      <a:endParaRPr lang="zh-CN" altLang="en-US" sz="1865" dirty="0" smtClean="0">
                        <a:latin typeface="微软雅黑" panose="020B0503020204020204" pitchFamily="34" charset="-122"/>
                        <a:ea typeface="微软雅黑" panose="020B0503020204020204" pitchFamily="34" charset="-122"/>
                        <a:sym typeface="+mn-ea"/>
                      </a:endParaRPr>
                    </a:p>
                  </a:txBody>
                  <a:tcPr marL="68581" marR="68581" marT="0" marB="0" anchor="ctr">
                    <a:solidFill>
                      <a:srgbClr val="00B0F0"/>
                    </a:solidFill>
                  </a:tcPr>
                </a:tc>
              </a:tr>
              <a:tr h="325120">
                <a:tc>
                  <a:txBody>
                    <a:bodyPr/>
                    <a:p>
                      <a:pPr indent="0" algn="ctr">
                        <a:buNone/>
                      </a:pPr>
                      <a:r>
                        <a:rPr lang="zh-CN" altLang="en-US" sz="1865" b="0" dirty="0">
                          <a:solidFill>
                            <a:schemeClr val="tx1"/>
                          </a:solidFill>
                          <a:latin typeface="微软雅黑" panose="020B0503020204020204" pitchFamily="34" charset="-122"/>
                          <a:ea typeface="微软雅黑" panose="020B0503020204020204" pitchFamily="34" charset="-122"/>
                        </a:rPr>
                        <a:t>1</a:t>
                      </a:r>
                      <a:endParaRPr lang="zh-CN" altLang="en-US" sz="1865" b="0" dirty="0">
                        <a:solidFill>
                          <a:schemeClr val="tx1"/>
                        </a:solidFill>
                        <a:latin typeface="微软雅黑" panose="020B0503020204020204" pitchFamily="34" charset="-122"/>
                        <a:ea typeface="微软雅黑" panose="020B0503020204020204" pitchFamily="34" charset="-122"/>
                      </a:endParaRPr>
                    </a:p>
                  </a:txBody>
                  <a:tcPr marL="68581" marR="68581" marT="0" marB="0" anchor="ctr"/>
                </a:tc>
                <a:tc>
                  <a:txBody>
                    <a:bodyPr/>
                    <a:p>
                      <a:pPr indent="0" algn="ctr" fontAlgn="ctr">
                        <a:buNone/>
                      </a:pPr>
                      <a:r>
                        <a:rPr lang="zh-CN" altLang="en-US" sz="1865" dirty="0">
                          <a:solidFill>
                            <a:schemeClr val="tx1"/>
                          </a:solidFill>
                          <a:latin typeface="微软雅黑" panose="020B0503020204020204" pitchFamily="34" charset="-122"/>
                          <a:ea typeface="微软雅黑" panose="020B0503020204020204" pitchFamily="34" charset="-122"/>
                          <a:sym typeface="+mn-ea"/>
                        </a:rPr>
                        <a:t>研究阶段</a:t>
                      </a:r>
                      <a:endParaRPr lang="zh-CN" altLang="en-US" sz="1865" b="0" dirty="0">
                        <a:solidFill>
                          <a:schemeClr val="tx1"/>
                        </a:solidFill>
                        <a:latin typeface="微软雅黑" panose="020B0503020204020204" pitchFamily="34" charset="-122"/>
                        <a:ea typeface="微软雅黑" panose="020B0503020204020204" pitchFamily="34" charset="-122"/>
                        <a:sym typeface="+mn-ea"/>
                      </a:endParaRPr>
                    </a:p>
                  </a:txBody>
                  <a:tcPr marL="68581" marR="68581" marT="0" marB="0" anchor="ctr"/>
                </a:tc>
              </a:tr>
              <a:tr h="340995">
                <a:tc>
                  <a:txBody>
                    <a:bodyPr/>
                    <a:p>
                      <a:pPr indent="0" algn="ctr">
                        <a:buNone/>
                      </a:pPr>
                      <a:r>
                        <a:rPr lang="zh-CN" altLang="en-US" sz="1865" b="0" dirty="0">
                          <a:solidFill>
                            <a:schemeClr val="tx1"/>
                          </a:solidFill>
                          <a:latin typeface="微软雅黑" panose="020B0503020204020204" pitchFamily="34" charset="-122"/>
                          <a:ea typeface="微软雅黑" panose="020B0503020204020204" pitchFamily="34" charset="-122"/>
                        </a:rPr>
                        <a:t>2</a:t>
                      </a:r>
                      <a:endParaRPr lang="zh-CN" altLang="en-US" sz="1865" b="0" dirty="0">
                        <a:solidFill>
                          <a:schemeClr val="tx1"/>
                        </a:solidFill>
                        <a:latin typeface="微软雅黑" panose="020B0503020204020204" pitchFamily="34" charset="-122"/>
                        <a:ea typeface="微软雅黑" panose="020B0503020204020204" pitchFamily="34" charset="-122"/>
                      </a:endParaRPr>
                    </a:p>
                  </a:txBody>
                  <a:tcPr marL="68581" marR="68581" marT="0" marB="0" anchor="ctr"/>
                </a:tc>
                <a:tc>
                  <a:txBody>
                    <a:bodyPr/>
                    <a:p>
                      <a:pPr indent="0" algn="ctr" fontAlgn="ctr">
                        <a:lnSpc>
                          <a:spcPct val="100000"/>
                        </a:lnSpc>
                        <a:buNone/>
                      </a:pPr>
                      <a:r>
                        <a:rPr lang="zh-CN" altLang="en-US" sz="1865" dirty="0">
                          <a:solidFill>
                            <a:schemeClr val="tx1"/>
                          </a:solidFill>
                          <a:latin typeface="微软雅黑" panose="020B0503020204020204" pitchFamily="34" charset="-122"/>
                          <a:ea typeface="微软雅黑" panose="020B0503020204020204" pitchFamily="34" charset="-122"/>
                          <a:sym typeface="+mn-ea"/>
                        </a:rPr>
                        <a:t>小试阶段</a:t>
                      </a:r>
                      <a:endParaRPr lang="zh-CN" altLang="en-US" sz="1865" b="0" dirty="0">
                        <a:solidFill>
                          <a:schemeClr val="tx1"/>
                        </a:solidFill>
                        <a:latin typeface="微软雅黑" panose="020B0503020204020204" pitchFamily="34" charset="-122"/>
                        <a:ea typeface="微软雅黑" panose="020B0503020204020204" pitchFamily="34" charset="-122"/>
                        <a:sym typeface="+mn-ea"/>
                      </a:endParaRPr>
                    </a:p>
                  </a:txBody>
                  <a:tcPr marL="68581" marR="68581" marT="0" marB="0" anchor="ctr"/>
                </a:tc>
              </a:tr>
              <a:tr h="325120">
                <a:tc>
                  <a:txBody>
                    <a:bodyPr/>
                    <a:p>
                      <a:pPr indent="0" algn="ctr">
                        <a:buNone/>
                      </a:pPr>
                      <a:r>
                        <a:rPr lang="zh-CN" altLang="en-US" sz="1865" b="0" dirty="0">
                          <a:solidFill>
                            <a:schemeClr val="tx1"/>
                          </a:solidFill>
                          <a:latin typeface="微软雅黑" panose="020B0503020204020204" pitchFamily="34" charset="-122"/>
                          <a:ea typeface="微软雅黑" panose="020B0503020204020204" pitchFamily="34" charset="-122"/>
                        </a:rPr>
                        <a:t>3</a:t>
                      </a:r>
                      <a:endParaRPr lang="zh-CN" altLang="en-US" sz="1865" b="0" dirty="0">
                        <a:solidFill>
                          <a:schemeClr val="tx1"/>
                        </a:solidFill>
                        <a:latin typeface="微软雅黑" panose="020B0503020204020204" pitchFamily="34" charset="-122"/>
                        <a:ea typeface="微软雅黑" panose="020B0503020204020204" pitchFamily="34" charset="-122"/>
                      </a:endParaRPr>
                    </a:p>
                  </a:txBody>
                  <a:tcPr marL="68581" marR="68581" marT="0" marB="0" anchor="ctr"/>
                </a:tc>
                <a:tc>
                  <a:txBody>
                    <a:bodyPr/>
                    <a:p>
                      <a:pPr indent="0" algn="ctr" fontAlgn="ctr">
                        <a:buNone/>
                      </a:pPr>
                      <a:r>
                        <a:rPr lang="zh-CN" altLang="en-US" sz="1865" dirty="0">
                          <a:solidFill>
                            <a:schemeClr val="tx1"/>
                          </a:solidFill>
                          <a:latin typeface="微软雅黑" panose="020B0503020204020204" pitchFamily="34" charset="-122"/>
                          <a:ea typeface="微软雅黑" panose="020B0503020204020204" pitchFamily="34" charset="-122"/>
                          <a:sym typeface="+mn-ea"/>
                        </a:rPr>
                        <a:t>中试阶段</a:t>
                      </a:r>
                      <a:endParaRPr lang="zh-CN" altLang="en-US" sz="1865" b="0" dirty="0">
                        <a:solidFill>
                          <a:schemeClr val="tx1"/>
                        </a:solidFill>
                        <a:latin typeface="微软雅黑" panose="020B0503020204020204" pitchFamily="34" charset="-122"/>
                        <a:ea typeface="微软雅黑" panose="020B0503020204020204" pitchFamily="34" charset="-122"/>
                        <a:sym typeface="+mn-ea"/>
                      </a:endParaRPr>
                    </a:p>
                  </a:txBody>
                  <a:tcPr marL="68581" marR="68581" marT="0" marB="0" anchor="ctr"/>
                </a:tc>
              </a:tr>
              <a:tr h="324485">
                <a:tc>
                  <a:txBody>
                    <a:bodyPr/>
                    <a:p>
                      <a:pPr indent="0" algn="ctr">
                        <a:buNone/>
                      </a:pPr>
                      <a:r>
                        <a:rPr lang="zh-CN" altLang="en-US" sz="1865" b="0" dirty="0">
                          <a:solidFill>
                            <a:schemeClr val="tx1"/>
                          </a:solidFill>
                          <a:latin typeface="微软雅黑" panose="020B0503020204020204" pitchFamily="34" charset="-122"/>
                          <a:ea typeface="微软雅黑" panose="020B0503020204020204" pitchFamily="34" charset="-122"/>
                        </a:rPr>
                        <a:t>4</a:t>
                      </a:r>
                      <a:endParaRPr lang="zh-CN" altLang="en-US" sz="1865" b="0" dirty="0">
                        <a:solidFill>
                          <a:schemeClr val="tx1"/>
                        </a:solidFill>
                        <a:latin typeface="微软雅黑" panose="020B0503020204020204" pitchFamily="34" charset="-122"/>
                        <a:ea typeface="微软雅黑" panose="020B0503020204020204" pitchFamily="34" charset="-122"/>
                      </a:endParaRPr>
                    </a:p>
                  </a:txBody>
                  <a:tcPr marL="68581" marR="68581" marT="0" marB="0" anchor="ctr"/>
                </a:tc>
                <a:tc>
                  <a:txBody>
                    <a:bodyPr/>
                    <a:p>
                      <a:pPr indent="0" algn="ctr" fontAlgn="ctr">
                        <a:buNone/>
                      </a:pPr>
                      <a:r>
                        <a:rPr lang="zh-CN" altLang="en-US" sz="1865" dirty="0">
                          <a:solidFill>
                            <a:schemeClr val="tx1"/>
                          </a:solidFill>
                          <a:latin typeface="微软雅黑" panose="020B0503020204020204" pitchFamily="34" charset="-122"/>
                          <a:ea typeface="微软雅黑" panose="020B0503020204020204" pitchFamily="34" charset="-122"/>
                          <a:sym typeface="+mn-ea"/>
                        </a:rPr>
                        <a:t>试生产阶段</a:t>
                      </a:r>
                      <a:endParaRPr lang="zh-CN" altLang="en-US" sz="1865" b="0" dirty="0">
                        <a:solidFill>
                          <a:schemeClr val="tx1"/>
                        </a:solidFill>
                        <a:latin typeface="微软雅黑" panose="020B0503020204020204" pitchFamily="34" charset="-122"/>
                        <a:ea typeface="微软雅黑" panose="020B0503020204020204" pitchFamily="34" charset="-122"/>
                        <a:sym typeface="+mn-ea"/>
                      </a:endParaRPr>
                    </a:p>
                  </a:txBody>
                  <a:tcPr marL="68581" marR="68581" marT="0" marB="0" anchor="ctr"/>
                </a:tc>
              </a:tr>
            </a:tbl>
          </a:graphicData>
        </a:graphic>
      </p:graphicFrame>
      <p:sp>
        <p:nvSpPr>
          <p:cNvPr id="16" name="文本框 15"/>
          <p:cNvSpPr txBox="1"/>
          <p:nvPr/>
        </p:nvSpPr>
        <p:spPr>
          <a:xfrm>
            <a:off x="8134985" y="1825625"/>
            <a:ext cx="3781425" cy="4112895"/>
          </a:xfrm>
          <a:prstGeom prst="rect">
            <a:avLst/>
          </a:prstGeom>
          <a:noFill/>
          <a:ln w="25400" cmpd="sng">
            <a:solidFill>
              <a:srgbClr val="0070C0"/>
            </a:solidFill>
            <a:prstDash val="sysDot"/>
          </a:ln>
        </p:spPr>
        <p:txBody>
          <a:bodyPr wrap="square" rtlCol="0">
            <a:noAutofit/>
          </a:bodyPr>
          <a:p>
            <a:pPr>
              <a:buClr>
                <a:srgbClr val="005BAC"/>
              </a:buClr>
              <a:buFont typeface="Wingdings" panose="05000000000000000000" charset="0"/>
            </a:pPr>
            <a:r>
              <a:rPr lang="zh-CN" altLang="en-US" sz="2665" b="1">
                <a:latin typeface="楷体" panose="02010609060101010101" pitchFamily="49" charset="-122"/>
              </a:rPr>
              <a:t>审核要点：</a:t>
            </a:r>
            <a:endParaRPr lang="zh-CN" altLang="en-US" sz="2665" b="1">
              <a:latin typeface="楷体" panose="02010609060101010101" pitchFamily="49" charset="-122"/>
            </a:endParaRPr>
          </a:p>
          <a:p>
            <a:pPr marL="457200" indent="-457200">
              <a:buClr>
                <a:srgbClr val="005BAC"/>
              </a:buClr>
              <a:buFont typeface="Arial" panose="020B0604020202020204" pitchFamily="34" charset="0"/>
              <a:buChar char="•"/>
            </a:pPr>
            <a:r>
              <a:rPr lang="zh-CN" altLang="en-US" sz="2665" dirty="0">
                <a:latin typeface="楷体" panose="02010609060101010101" pitchFamily="49" charset="-122"/>
                <a:cs typeface="楷体" panose="02010609060101010101" pitchFamily="49" charset="-122"/>
                <a:sym typeface="+mn-ea"/>
              </a:rPr>
              <a:t>跨年项目</a:t>
            </a:r>
            <a:r>
              <a:rPr lang="en-US" altLang="zh-CN" sz="2665" dirty="0">
                <a:latin typeface="楷体" panose="02010609060101010101" pitchFamily="49" charset="-122"/>
                <a:cs typeface="楷体" panose="02010609060101010101" pitchFamily="49" charset="-122"/>
                <a:sym typeface="+mn-ea"/>
              </a:rPr>
              <a:t>，</a:t>
            </a:r>
            <a:r>
              <a:rPr lang="zh-CN" altLang="en-US" sz="2665" dirty="0">
                <a:latin typeface="楷体" panose="02010609060101010101" pitchFamily="49" charset="-122"/>
                <a:cs typeface="楷体" panose="02010609060101010101" pitchFamily="49" charset="-122"/>
                <a:sym typeface="+mn-ea"/>
              </a:rPr>
              <a:t>当年所处阶段不能漏填。</a:t>
            </a:r>
            <a:endParaRPr lang="zh-CN" altLang="en-US" sz="2665" dirty="0">
              <a:latin typeface="楷体" panose="02010609060101010101" pitchFamily="49" charset="-122"/>
              <a:cs typeface="楷体" panose="02010609060101010101" pitchFamily="49" charset="-122"/>
              <a:sym typeface="+mn-ea"/>
            </a:endParaRPr>
          </a:p>
          <a:p>
            <a:pPr marL="457200" indent="-457200">
              <a:buClr>
                <a:srgbClr val="005BAC"/>
              </a:buClr>
              <a:buFont typeface="Arial" panose="020B0604020202020204" pitchFamily="34" charset="0"/>
              <a:buChar char="•"/>
            </a:pPr>
            <a:r>
              <a:rPr lang="zh-CN" altLang="en-US" sz="2665">
                <a:sym typeface="+mn-ea"/>
              </a:rPr>
              <a:t>项目开展形式为</a:t>
            </a:r>
            <a:r>
              <a:rPr lang="zh-CN" altLang="en-US" sz="2665">
                <a:solidFill>
                  <a:srgbClr val="0070C0"/>
                </a:solidFill>
                <a:sym typeface="+mn-ea"/>
              </a:rPr>
              <a:t>31、32、33（委外）</a:t>
            </a:r>
            <a:r>
              <a:rPr lang="zh-CN" altLang="en-US" sz="2665">
                <a:sym typeface="+mn-ea"/>
              </a:rPr>
              <a:t>的，不用填报跨年项目当年所处主要进展阶段。</a:t>
            </a:r>
            <a:endParaRPr lang="zh-CN" altLang="en-US" sz="2665">
              <a:sym typeface="+mn-ea"/>
            </a:endParaRPr>
          </a:p>
          <a:p>
            <a:pPr marL="457200" indent="-457200">
              <a:buClr>
                <a:srgbClr val="005BAC"/>
              </a:buClr>
              <a:buFont typeface="Arial" panose="020B0604020202020204" pitchFamily="34" charset="0"/>
              <a:buChar char="•"/>
            </a:pPr>
            <a:r>
              <a:rPr lang="zh-CN" altLang="en-US" sz="2665">
                <a:sym typeface="+mn-ea"/>
              </a:rPr>
              <a:t>不跨年，当年完成不需要填写。</a:t>
            </a:r>
            <a:endParaRPr lang="zh-CN" altLang="en-US" sz="2665">
              <a:solidFill>
                <a:schemeClr val="tx1"/>
              </a:solidFill>
              <a:latin typeface="楷体" panose="02010609060101010101" pitchFamily="49" charset="-122"/>
            </a:endParaRPr>
          </a:p>
        </p:txBody>
      </p:sp>
      <p:sp>
        <p:nvSpPr>
          <p:cNvPr id="4" name="矩形 3"/>
          <p:cNvSpPr/>
          <p:nvPr/>
        </p:nvSpPr>
        <p:spPr>
          <a:xfrm>
            <a:off x="4124325" y="530225"/>
            <a:ext cx="4440555" cy="521970"/>
          </a:xfrm>
          <a:prstGeom prst="rect">
            <a:avLst/>
          </a:prstGeom>
        </p:spPr>
        <p:txBody>
          <a:bodyPr wrap="square">
            <a:spAutoFit/>
          </a:bodyPr>
          <a:p>
            <a:pPr algn="ctr"/>
            <a:r>
              <a:rPr lang="en-US" altLang="zh-CN" sz="2800" b="1" dirty="0">
                <a:solidFill>
                  <a:srgbClr val="1C56A6"/>
                </a:solidFill>
                <a:cs typeface="+mn-ea"/>
                <a:sym typeface="+mn-lt"/>
              </a:rPr>
              <a:t>107-1  </a:t>
            </a:r>
            <a:r>
              <a:rPr lang="zh-CN" altLang="en-US" sz="2800" b="1" dirty="0">
                <a:solidFill>
                  <a:srgbClr val="1C56A6"/>
                </a:solidFill>
                <a:cs typeface="+mn-ea"/>
                <a:sym typeface="+mn-lt"/>
              </a:rPr>
              <a:t>跨年项目进展阶段</a:t>
            </a:r>
            <a:endParaRPr lang="zh-CN" altLang="en-US" sz="2800" b="1" dirty="0">
              <a:solidFill>
                <a:srgbClr val="1C56A6"/>
              </a:solidFill>
              <a:cs typeface="+mn-ea"/>
              <a:sym typeface="+mn-lt"/>
            </a:endParaRPr>
          </a:p>
        </p:txBody>
      </p:sp>
      <p:sp>
        <p:nvSpPr>
          <p:cNvPr id="2" name="灯片编号占位符 1"/>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AutoShape 4"/>
          <p:cNvSpPr>
            <a:spLocks noChangeArrowheads="1"/>
          </p:cNvSpPr>
          <p:nvPr/>
        </p:nvSpPr>
        <p:spPr bwMode="auto">
          <a:xfrm>
            <a:off x="702733" y="4489873"/>
            <a:ext cx="5781887" cy="2260600"/>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nSpc>
                <a:spcPct val="150000"/>
              </a:lnSpc>
              <a:buClr>
                <a:srgbClr val="005BAC"/>
              </a:buClr>
              <a:buFont typeface="Wingdings" panose="05000000000000000000" charset="0"/>
              <a:buNone/>
            </a:pPr>
            <a:r>
              <a:rPr lang="zh-CN" altLang="en-US" sz="2135" dirty="0">
                <a:latin typeface="微软雅黑" panose="020B0503020204020204" pitchFamily="34" charset="-122"/>
                <a:ea typeface="微软雅黑" panose="020B0503020204020204" pitchFamily="34" charset="-122"/>
                <a:sym typeface="+mn-ea"/>
              </a:rPr>
              <a:t>指报告期内编入研究开发项目并实际从事研究开发活动的人员。</a:t>
            </a:r>
            <a:r>
              <a:rPr lang="zh-CN" altLang="en-US" sz="2135" dirty="0">
                <a:solidFill>
                  <a:srgbClr val="0070C0"/>
                </a:solidFill>
                <a:latin typeface="微软雅黑" panose="020B0503020204020204" pitchFamily="34" charset="-122"/>
                <a:ea typeface="微软雅黑" panose="020B0503020204020204" pitchFamily="34" charset="-122"/>
                <a:sym typeface="+mn-ea"/>
              </a:rPr>
              <a:t>该指标应与企业有关研究开发会计科目或辅助账中人员人工费子科目里参加该项目人员对应。</a:t>
            </a:r>
            <a:endParaRPr lang="zh-CN" altLang="en-US" sz="2135" dirty="0">
              <a:solidFill>
                <a:srgbClr val="0070C0"/>
              </a:solidFill>
              <a:latin typeface="微软雅黑" panose="020B0503020204020204" pitchFamily="34" charset="-122"/>
              <a:ea typeface="微软雅黑" panose="020B0503020204020204" pitchFamily="34" charset="-122"/>
              <a:sym typeface="+mn-ea"/>
            </a:endParaRPr>
          </a:p>
        </p:txBody>
      </p:sp>
      <p:pic>
        <p:nvPicPr>
          <p:cNvPr id="4" name="图片 3" descr="/home/kylin/桌面/截图-2023年10月20日 14时31分40秒.png截图-2023年10月20日 14时31分40秒"/>
          <p:cNvPicPr>
            <a:picLocks noChangeAspect="1"/>
          </p:cNvPicPr>
          <p:nvPr/>
        </p:nvPicPr>
        <p:blipFill>
          <a:blip r:embed="rId1"/>
          <a:srcRect l="54553" t="34448" r="513" b="21356"/>
          <a:stretch>
            <a:fillRect/>
          </a:stretch>
        </p:blipFill>
        <p:spPr>
          <a:xfrm>
            <a:off x="1640205" y="1607608"/>
            <a:ext cx="5233671" cy="2665731"/>
          </a:xfrm>
          <a:prstGeom prst="rect">
            <a:avLst/>
          </a:prstGeom>
          <a:ln w="28575" cmpd="sng">
            <a:solidFill>
              <a:schemeClr val="accent1">
                <a:shade val="50000"/>
              </a:schemeClr>
            </a:solidFill>
            <a:prstDash val="dashDot"/>
          </a:ln>
        </p:spPr>
      </p:pic>
      <p:sp>
        <p:nvSpPr>
          <p:cNvPr id="13" name="AutoShape 4"/>
          <p:cNvSpPr>
            <a:spLocks noChangeArrowheads="1"/>
          </p:cNvSpPr>
          <p:nvPr/>
        </p:nvSpPr>
        <p:spPr bwMode="auto">
          <a:xfrm>
            <a:off x="1640205" y="1935268"/>
            <a:ext cx="665480" cy="1613535"/>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4" name="直接连接符 13"/>
          <p:cNvCxnSpPr/>
          <p:nvPr/>
        </p:nvCxnSpPr>
        <p:spPr bwMode="auto">
          <a:xfrm flipH="1">
            <a:off x="1969306" y="3549226"/>
            <a:ext cx="7620" cy="944033"/>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文本框 15"/>
          <p:cNvSpPr txBox="1"/>
          <p:nvPr/>
        </p:nvSpPr>
        <p:spPr>
          <a:xfrm>
            <a:off x="7139305" y="1527810"/>
            <a:ext cx="4267835" cy="3348355"/>
          </a:xfrm>
          <a:prstGeom prst="rect">
            <a:avLst/>
          </a:prstGeom>
          <a:noFill/>
          <a:ln w="25400" cmpd="sng">
            <a:solidFill>
              <a:srgbClr val="0070C0"/>
            </a:solidFill>
            <a:prstDash val="sysDot"/>
          </a:ln>
        </p:spPr>
        <p:txBody>
          <a:bodyPr wrap="square" rtlCol="0">
            <a:noAutofit/>
          </a:bodyPr>
          <a:p>
            <a:pPr>
              <a:buClr>
                <a:srgbClr val="005BAC"/>
              </a:buClr>
              <a:buFont typeface="Wingdings" panose="05000000000000000000" charset="0"/>
            </a:pPr>
            <a:r>
              <a:rPr lang="zh-CN" altLang="en-US" sz="2665" b="1">
                <a:latin typeface="楷体" panose="02010609060101010101" pitchFamily="49" charset="-122"/>
              </a:rPr>
              <a:t>审核要点：</a:t>
            </a:r>
            <a:endParaRPr lang="zh-CN" altLang="en-US" sz="2665" b="1">
              <a:latin typeface="楷体" panose="02010609060101010101" pitchFamily="49" charset="-122"/>
            </a:endParaRPr>
          </a:p>
          <a:p>
            <a:pPr marL="457200" indent="-457200" algn="l">
              <a:lnSpc>
                <a:spcPct val="100000"/>
              </a:lnSpc>
              <a:buClr>
                <a:srgbClr val="005BAC"/>
              </a:buClr>
              <a:buSzTx/>
              <a:buFont typeface="Arial" panose="020B0604020202020204" pitchFamily="34" charset="0"/>
              <a:buChar char="•"/>
            </a:pPr>
            <a:r>
              <a:rPr lang="zh-CN" altLang="en-US" sz="2665" dirty="0">
                <a:solidFill>
                  <a:schemeClr val="tx1"/>
                </a:solidFill>
                <a:latin typeface="楷体" panose="02010609060101010101" pitchFamily="49" charset="-122"/>
                <a:cs typeface="楷体" panose="02010609060101010101" pitchFamily="49" charset="-122"/>
                <a:sym typeface="+mn-ea"/>
              </a:rPr>
              <a:t>若研究开发人员同时参加两个及以上研究开发项目，可重复填报。</a:t>
            </a:r>
            <a:endParaRPr lang="zh-CN" altLang="en-US" sz="2665" dirty="0">
              <a:solidFill>
                <a:schemeClr val="tx1"/>
              </a:solidFill>
              <a:latin typeface="楷体" panose="02010609060101010101" pitchFamily="49" charset="-122"/>
              <a:cs typeface="楷体" panose="02010609060101010101" pitchFamily="49" charset="-122"/>
              <a:sym typeface="+mn-ea"/>
            </a:endParaRPr>
          </a:p>
          <a:p>
            <a:pPr marL="285750" indent="-285750" algn="l">
              <a:lnSpc>
                <a:spcPct val="100000"/>
              </a:lnSpc>
              <a:buClr>
                <a:srgbClr val="005BAC"/>
              </a:buClr>
              <a:buSzTx/>
              <a:buFont typeface="Wingdings" panose="05000000000000000000" charset="0"/>
              <a:buChar char="Ø"/>
            </a:pPr>
            <a:endParaRPr lang="zh-CN" altLang="en-US" sz="2665" dirty="0">
              <a:solidFill>
                <a:schemeClr val="tx1"/>
              </a:solidFill>
              <a:latin typeface="楷体" panose="02010609060101010101" pitchFamily="49" charset="-122"/>
              <a:cs typeface="楷体" panose="02010609060101010101" pitchFamily="49" charset="-122"/>
              <a:sym typeface="+mn-ea"/>
            </a:endParaRPr>
          </a:p>
          <a:p>
            <a:pPr indent="-457200" algn="l" fontAlgn="auto">
              <a:lnSpc>
                <a:spcPct val="100000"/>
              </a:lnSpc>
              <a:buClr>
                <a:srgbClr val="005BAC"/>
              </a:buClr>
              <a:buSzTx/>
              <a:buFont typeface="Wingdings" panose="05000000000000000000" charset="0"/>
            </a:pPr>
            <a:r>
              <a:rPr lang="zh-CN" altLang="en-US" sz="2665" dirty="0">
                <a:solidFill>
                  <a:schemeClr val="tx1"/>
                </a:solidFill>
                <a:latin typeface="楷体" panose="02010609060101010101" pitchFamily="49" charset="-122"/>
                <a:cs typeface="楷体" panose="02010609060101010101" pitchFamily="49" charset="-122"/>
                <a:sym typeface="+mn-ea"/>
              </a:rPr>
              <a:t>比如： 2个研发人员实施了10个项目，项目表人员合计最高可为20人。</a:t>
            </a:r>
            <a:endParaRPr lang="zh-CN" altLang="en-US" sz="2665" dirty="0">
              <a:solidFill>
                <a:schemeClr val="tx1"/>
              </a:solidFill>
              <a:latin typeface="楷体" panose="02010609060101010101" pitchFamily="49" charset="-122"/>
              <a:cs typeface="楷体" panose="02010609060101010101" pitchFamily="49" charset="-122"/>
              <a:sym typeface="+mn-ea"/>
            </a:endParaRPr>
          </a:p>
        </p:txBody>
      </p:sp>
      <p:sp>
        <p:nvSpPr>
          <p:cNvPr id="2" name="矩形 1"/>
          <p:cNvSpPr/>
          <p:nvPr/>
        </p:nvSpPr>
        <p:spPr>
          <a:xfrm>
            <a:off x="4124325" y="530225"/>
            <a:ext cx="4440555" cy="521970"/>
          </a:xfrm>
          <a:prstGeom prst="rect">
            <a:avLst/>
          </a:prstGeom>
        </p:spPr>
        <p:txBody>
          <a:bodyPr wrap="square">
            <a:spAutoFit/>
          </a:bodyPr>
          <a:p>
            <a:pPr algn="ctr"/>
            <a:r>
              <a:rPr lang="en-US" altLang="zh-CN" sz="2800" b="1" dirty="0">
                <a:solidFill>
                  <a:srgbClr val="1C56A6"/>
                </a:solidFill>
                <a:cs typeface="+mn-ea"/>
                <a:sym typeface="+mn-lt"/>
              </a:rPr>
              <a:t>107-1  </a:t>
            </a:r>
            <a:r>
              <a:rPr lang="zh-CN" altLang="en-US" sz="2800" b="1" dirty="0">
                <a:solidFill>
                  <a:srgbClr val="1C56A6"/>
                </a:solidFill>
                <a:cs typeface="+mn-ea"/>
                <a:sym typeface="+mn-lt"/>
              </a:rPr>
              <a:t>项目研究开发人员</a:t>
            </a:r>
            <a:endParaRPr lang="zh-CN" altLang="en-US" sz="2800" b="1" dirty="0">
              <a:solidFill>
                <a:srgbClr val="1C56A6"/>
              </a:solidFill>
              <a:cs typeface="+mn-ea"/>
              <a:sym typeface="+mn-lt"/>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AutoShape 4"/>
          <p:cNvSpPr>
            <a:spLocks noChangeArrowheads="1"/>
          </p:cNvSpPr>
          <p:nvPr/>
        </p:nvSpPr>
        <p:spPr bwMode="auto">
          <a:xfrm>
            <a:off x="1540510" y="4822825"/>
            <a:ext cx="5333365" cy="1186815"/>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nSpc>
                <a:spcPct val="150000"/>
              </a:lnSpc>
              <a:buClr>
                <a:srgbClr val="005BAC"/>
              </a:buClr>
              <a:buFont typeface="Wingdings" panose="05000000000000000000" charset="0"/>
              <a:buNone/>
            </a:pPr>
            <a:r>
              <a:rPr lang="zh-CN" altLang="en-US" sz="2135" dirty="0">
                <a:latin typeface="微软雅黑" panose="020B0503020204020204" pitchFamily="34" charset="-122"/>
                <a:ea typeface="微软雅黑" panose="020B0503020204020204" pitchFamily="34" charset="-122"/>
                <a:cs typeface="黑体" panose="02010609060101010101" charset="-122"/>
                <a:sym typeface="微软雅黑" panose="020B0503020204020204" pitchFamily="34" charset="-122"/>
              </a:rPr>
              <a:t>指报告期内研究开发项目中研究开发人员实际工作的时间总和，按月计算。</a:t>
            </a:r>
            <a:endParaRPr lang="zh-CN" altLang="en-US" sz="2135" dirty="0">
              <a:latin typeface="微软雅黑" panose="020B0503020204020204" pitchFamily="34" charset="-122"/>
              <a:ea typeface="微软雅黑" panose="020B0503020204020204" pitchFamily="34" charset="-122"/>
              <a:cs typeface="黑体" panose="02010609060101010101" charset="-122"/>
              <a:sym typeface="微软雅黑" panose="020B0503020204020204" pitchFamily="34" charset="-122"/>
            </a:endParaRPr>
          </a:p>
          <a:p>
            <a:pPr>
              <a:lnSpc>
                <a:spcPct val="150000"/>
              </a:lnSpc>
            </a:pPr>
            <a:endParaRPr lang="zh-CN" altLang="en-US" sz="2135" dirty="0">
              <a:solidFill>
                <a:srgbClr val="0070C0"/>
              </a:solidFill>
              <a:latin typeface="微软雅黑" panose="020B0503020204020204" pitchFamily="34" charset="-122"/>
              <a:ea typeface="微软雅黑" panose="020B0503020204020204" pitchFamily="34" charset="-122"/>
              <a:cs typeface="黑体" panose="02010609060101010101" charset="-122"/>
              <a:sym typeface="微软雅黑" panose="020B0503020204020204" pitchFamily="34" charset="-122"/>
            </a:endParaRPr>
          </a:p>
        </p:txBody>
      </p:sp>
      <p:pic>
        <p:nvPicPr>
          <p:cNvPr id="4" name="图片 3" descr="/home/kylin/桌面/截图-2023年10月20日 14时31分40秒.png截图-2023年10月20日 14时31分40秒"/>
          <p:cNvPicPr>
            <a:picLocks noChangeAspect="1"/>
          </p:cNvPicPr>
          <p:nvPr/>
        </p:nvPicPr>
        <p:blipFill>
          <a:blip r:embed="rId1"/>
          <a:srcRect l="54553" t="34448" r="513" b="21356"/>
          <a:stretch>
            <a:fillRect/>
          </a:stretch>
        </p:blipFill>
        <p:spPr>
          <a:xfrm>
            <a:off x="1640205" y="1607608"/>
            <a:ext cx="5233671" cy="2665731"/>
          </a:xfrm>
          <a:prstGeom prst="rect">
            <a:avLst/>
          </a:prstGeom>
          <a:ln w="28575" cmpd="sng">
            <a:solidFill>
              <a:schemeClr val="accent1">
                <a:shade val="50000"/>
              </a:schemeClr>
            </a:solidFill>
            <a:prstDash val="dashDot"/>
          </a:ln>
        </p:spPr>
      </p:pic>
      <p:sp>
        <p:nvSpPr>
          <p:cNvPr id="13" name="AutoShape 4"/>
          <p:cNvSpPr>
            <a:spLocks noChangeArrowheads="1"/>
          </p:cNvSpPr>
          <p:nvPr/>
        </p:nvSpPr>
        <p:spPr bwMode="auto">
          <a:xfrm>
            <a:off x="2348653" y="1934633"/>
            <a:ext cx="908473" cy="1613747"/>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4" name="直接连接符 13"/>
          <p:cNvCxnSpPr/>
          <p:nvPr/>
        </p:nvCxnSpPr>
        <p:spPr bwMode="auto">
          <a:xfrm>
            <a:off x="2800521" y="3557904"/>
            <a:ext cx="5080" cy="1255607"/>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文本框 15"/>
          <p:cNvSpPr txBox="1"/>
          <p:nvPr/>
        </p:nvSpPr>
        <p:spPr>
          <a:xfrm>
            <a:off x="7198360" y="1607820"/>
            <a:ext cx="4432935" cy="2996565"/>
          </a:xfrm>
          <a:prstGeom prst="rect">
            <a:avLst/>
          </a:prstGeom>
          <a:noFill/>
          <a:ln w="25400" cmpd="sng">
            <a:solidFill>
              <a:srgbClr val="0070C0"/>
            </a:solidFill>
            <a:prstDash val="sysDot"/>
          </a:ln>
        </p:spPr>
        <p:txBody>
          <a:bodyPr wrap="square" rtlCol="0">
            <a:noAutofit/>
          </a:bodyPr>
          <a:p>
            <a:pPr>
              <a:buClr>
                <a:srgbClr val="005BAC"/>
              </a:buClr>
              <a:buFont typeface="Wingdings" panose="05000000000000000000" charset="0"/>
            </a:pPr>
            <a:r>
              <a:rPr lang="zh-CN" altLang="en-US" sz="2665" b="1">
                <a:latin typeface="楷体" panose="02010609060101010101" pitchFamily="49" charset="-122"/>
              </a:rPr>
              <a:t>审核要点：</a:t>
            </a:r>
            <a:endParaRPr lang="zh-CN" altLang="en-US" sz="2665" b="1">
              <a:latin typeface="楷体" panose="02010609060101010101" pitchFamily="49" charset="-122"/>
            </a:endParaRPr>
          </a:p>
          <a:p>
            <a:pPr marL="457200" indent="-457200" algn="l" defTabSz="685800">
              <a:lnSpc>
                <a:spcPct val="100000"/>
              </a:lnSpc>
              <a:buClr>
                <a:srgbClr val="005BAC"/>
              </a:buClr>
              <a:buSzTx/>
              <a:buFont typeface="Arial" panose="020B0604020202020204" pitchFamily="34" charset="0"/>
              <a:buChar char="•"/>
            </a:pPr>
            <a:r>
              <a:rPr lang="zh-CN" altLang="en-US" sz="2665" dirty="0">
                <a:latin typeface="楷体" panose="02010609060101010101" pitchFamily="49" charset="-122"/>
                <a:cs typeface="楷体" panose="02010609060101010101" pitchFamily="49" charset="-122"/>
                <a:sym typeface="微软雅黑" panose="020B0503020204020204" pitchFamily="34" charset="-122"/>
              </a:rPr>
              <a:t>例：研究员A工作3个月，B工作7个月，则该项目填报1*3+1*7。</a:t>
            </a:r>
            <a:endParaRPr lang="zh-CN" altLang="en-US" sz="2665" kern="1200" dirty="0">
              <a:solidFill>
                <a:schemeClr val="tx1"/>
              </a:solidFill>
              <a:latin typeface="楷体" panose="02010609060101010101" pitchFamily="49" charset="-122"/>
              <a:cs typeface="楷体" panose="02010609060101010101" pitchFamily="49" charset="-122"/>
              <a:sym typeface="微软雅黑" panose="020B0503020204020204" pitchFamily="34" charset="-122"/>
            </a:endParaRPr>
          </a:p>
          <a:p>
            <a:pPr marL="457200" indent="-457200" algn="l" defTabSz="685800">
              <a:lnSpc>
                <a:spcPct val="100000"/>
              </a:lnSpc>
              <a:buClr>
                <a:srgbClr val="005BAC"/>
              </a:buClr>
              <a:buSzTx/>
              <a:buFont typeface="Arial" panose="020B0604020202020204" pitchFamily="34" charset="0"/>
              <a:buChar char="•"/>
            </a:pPr>
            <a:r>
              <a:rPr lang="zh-CN" altLang="en-US" sz="2665" dirty="0">
                <a:latin typeface="楷体" panose="02010609060101010101" pitchFamily="49" charset="-122"/>
                <a:cs typeface="楷体" panose="02010609060101010101" pitchFamily="49" charset="-122"/>
                <a:sym typeface="微软雅黑" panose="020B0503020204020204" pitchFamily="34" charset="-122"/>
              </a:rPr>
              <a:t>工时不存在重复！2个研发人员最高只能有24个月的工时</a:t>
            </a:r>
            <a:r>
              <a:rPr lang="zh-CN" altLang="en-US" sz="2665" dirty="0">
                <a:latin typeface="楷体" panose="02010609060101010101" pitchFamily="49" charset="-122"/>
                <a:cs typeface="楷体" panose="02010609060101010101" pitchFamily="49" charset="-122"/>
                <a:sym typeface="+mn-ea"/>
              </a:rPr>
              <a:t>。</a:t>
            </a:r>
            <a:r>
              <a:rPr lang="zh-CN" altLang="en-US" sz="2665" dirty="0">
                <a:latin typeface="华文新魏" panose="02010800040101010101" pitchFamily="2" charset="-122"/>
                <a:ea typeface="华文新魏" panose="02010800040101010101" pitchFamily="2" charset="-122"/>
                <a:sym typeface="+mn-ea"/>
              </a:rPr>
              <a:t> </a:t>
            </a:r>
            <a:endParaRPr lang="zh-CN" altLang="en-US" sz="2665" dirty="0">
              <a:solidFill>
                <a:schemeClr val="tx1"/>
              </a:solidFill>
              <a:latin typeface="楷体" panose="02010609060101010101" pitchFamily="49" charset="-122"/>
              <a:cs typeface="楷体" panose="02010609060101010101" pitchFamily="49" charset="-122"/>
              <a:sym typeface="+mn-ea"/>
            </a:endParaRPr>
          </a:p>
        </p:txBody>
      </p:sp>
      <p:sp>
        <p:nvSpPr>
          <p:cNvPr id="2" name="矩形 1"/>
          <p:cNvSpPr/>
          <p:nvPr/>
        </p:nvSpPr>
        <p:spPr>
          <a:xfrm>
            <a:off x="3595370" y="546100"/>
            <a:ext cx="5275580" cy="521970"/>
          </a:xfrm>
          <a:prstGeom prst="rect">
            <a:avLst/>
          </a:prstGeom>
        </p:spPr>
        <p:txBody>
          <a:bodyPr wrap="square">
            <a:spAutoFit/>
          </a:bodyPr>
          <a:p>
            <a:pPr algn="ctr"/>
            <a:r>
              <a:rPr lang="en-US" altLang="zh-CN" sz="2800" b="1" dirty="0">
                <a:solidFill>
                  <a:srgbClr val="1C56A6"/>
                </a:solidFill>
                <a:cs typeface="+mn-ea"/>
                <a:sym typeface="+mn-lt"/>
              </a:rPr>
              <a:t>107-1  </a:t>
            </a:r>
            <a:r>
              <a:rPr lang="zh-CN" altLang="en-US" sz="2800" b="1" dirty="0">
                <a:solidFill>
                  <a:srgbClr val="1C56A6"/>
                </a:solidFill>
                <a:cs typeface="+mn-ea"/>
                <a:sym typeface="+mn-lt"/>
              </a:rPr>
              <a:t>项目人员实际工作时间</a:t>
            </a:r>
            <a:endParaRPr lang="zh-CN" altLang="en-US" sz="2800" b="1" dirty="0">
              <a:solidFill>
                <a:srgbClr val="1C56A6"/>
              </a:solidFill>
              <a:cs typeface="+mn-ea"/>
              <a:sym typeface="+mn-lt"/>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AutoShape 4"/>
          <p:cNvSpPr>
            <a:spLocks noChangeArrowheads="1"/>
          </p:cNvSpPr>
          <p:nvPr/>
        </p:nvSpPr>
        <p:spPr bwMode="auto">
          <a:xfrm>
            <a:off x="1437005" y="4383193"/>
            <a:ext cx="7044267" cy="2160693"/>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nSpc>
                <a:spcPct val="150000"/>
              </a:lnSpc>
              <a:buClr>
                <a:srgbClr val="005BAC"/>
              </a:buClr>
              <a:buFont typeface="Wingdings" panose="05000000000000000000" charset="0"/>
              <a:buNone/>
            </a:pPr>
            <a:r>
              <a:rPr lang="zh-CN" altLang="en-US" sz="2135" dirty="0">
                <a:latin typeface="微软雅黑" panose="020B0503020204020204" pitchFamily="34" charset="-122"/>
                <a:ea typeface="微软雅黑" panose="020B0503020204020204" pitchFamily="34" charset="-122"/>
                <a:cs typeface="黑体" panose="02010609060101010101" charset="-122"/>
                <a:sym typeface="微软雅黑" panose="020B0503020204020204" pitchFamily="34" charset="-122"/>
              </a:rPr>
              <a:t>指报告期内用于研究开发项目的实际经费支出，包括人员人工费用、直接投入费用、折旧费用与长期待摊费用、无形资产摊销费用、设计费用、装备调试费用与试验费用、委托外部研究开发费用及其他费用。</a:t>
            </a:r>
            <a:endParaRPr lang="zh-CN" altLang="en-US" sz="2135" dirty="0">
              <a:latin typeface="微软雅黑" panose="020B0503020204020204" pitchFamily="34" charset="-122"/>
              <a:ea typeface="微软雅黑" panose="020B0503020204020204" pitchFamily="34" charset="-122"/>
              <a:cs typeface="黑体" panose="02010609060101010101" charset="-122"/>
            </a:endParaRPr>
          </a:p>
        </p:txBody>
      </p:sp>
      <p:pic>
        <p:nvPicPr>
          <p:cNvPr id="4" name="图片 3" descr="/home/kylin/桌面/截图-2023年10月20日 14时31分40秒.png截图-2023年10月20日 14时31分40秒"/>
          <p:cNvPicPr>
            <a:picLocks noChangeAspect="1"/>
          </p:cNvPicPr>
          <p:nvPr/>
        </p:nvPicPr>
        <p:blipFill>
          <a:blip r:embed="rId1"/>
          <a:srcRect l="54553" t="34448" r="513" b="21356"/>
          <a:stretch>
            <a:fillRect/>
          </a:stretch>
        </p:blipFill>
        <p:spPr>
          <a:xfrm>
            <a:off x="1640205" y="1607608"/>
            <a:ext cx="5233671" cy="2665731"/>
          </a:xfrm>
          <a:prstGeom prst="rect">
            <a:avLst/>
          </a:prstGeom>
          <a:ln w="28575" cmpd="sng">
            <a:solidFill>
              <a:schemeClr val="accent1">
                <a:shade val="50000"/>
              </a:schemeClr>
            </a:solidFill>
            <a:prstDash val="dashDot"/>
          </a:ln>
        </p:spPr>
      </p:pic>
      <p:sp>
        <p:nvSpPr>
          <p:cNvPr id="13" name="AutoShape 4"/>
          <p:cNvSpPr>
            <a:spLocks noChangeArrowheads="1"/>
          </p:cNvSpPr>
          <p:nvPr/>
        </p:nvSpPr>
        <p:spPr bwMode="auto">
          <a:xfrm>
            <a:off x="3270673" y="1934633"/>
            <a:ext cx="751840" cy="1613747"/>
          </a:xfrm>
          <a:prstGeom prst="roundRect">
            <a:avLst>
              <a:gd name="adj" fmla="val 10000"/>
            </a:avLst>
          </a:prstGeom>
          <a:noFill/>
          <a:ln w="25400" cap="flat" cmpd="sng">
            <a:solidFill>
              <a:schemeClr val="accent2">
                <a:lumMod val="75000"/>
              </a:schemeClr>
            </a:solidFill>
            <a:prstDash val="solid"/>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4" name="直接连接符 13"/>
          <p:cNvCxnSpPr/>
          <p:nvPr/>
        </p:nvCxnSpPr>
        <p:spPr bwMode="auto">
          <a:xfrm>
            <a:off x="3595329" y="3548379"/>
            <a:ext cx="0" cy="834813"/>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文本框 6"/>
          <p:cNvSpPr txBox="1"/>
          <p:nvPr/>
        </p:nvSpPr>
        <p:spPr>
          <a:xfrm>
            <a:off x="7422727" y="1668992"/>
            <a:ext cx="3657600" cy="1732915"/>
          </a:xfrm>
          <a:prstGeom prst="rect">
            <a:avLst/>
          </a:prstGeom>
          <a:noFill/>
          <a:ln w="25400" cmpd="sng">
            <a:solidFill>
              <a:srgbClr val="0070C0"/>
            </a:solidFill>
            <a:prstDash val="sysDot"/>
          </a:ln>
        </p:spPr>
        <p:txBody>
          <a:bodyPr wrap="square" rtlCol="0">
            <a:spAutoFit/>
          </a:bodyPr>
          <a:p>
            <a:pPr>
              <a:buClr>
                <a:srgbClr val="005BAC"/>
              </a:buClr>
              <a:buFont typeface="Wingdings" panose="05000000000000000000" charset="0"/>
            </a:pPr>
            <a:r>
              <a:rPr lang="zh-CN" altLang="en-US" sz="2665" b="1">
                <a:latin typeface="楷体" panose="02010609060101010101" pitchFamily="49" charset="-122"/>
              </a:rPr>
              <a:t>审核要点：</a:t>
            </a:r>
            <a:endParaRPr lang="zh-CN" altLang="en-US" sz="2665" dirty="0">
              <a:latin typeface="华文新魏" panose="02010800040101010101" pitchFamily="2" charset="-122"/>
              <a:ea typeface="华文新魏" panose="02010800040101010101" pitchFamily="2" charset="-122"/>
              <a:sym typeface="+mn-ea"/>
            </a:endParaRPr>
          </a:p>
          <a:p>
            <a:pPr marL="457200" indent="-457200" algn="l" defTabSz="685800">
              <a:lnSpc>
                <a:spcPct val="100000"/>
              </a:lnSpc>
              <a:buClr>
                <a:srgbClr val="005BAC"/>
              </a:buClr>
              <a:buSzTx/>
              <a:buFont typeface="Arial" panose="020B0604020202020204" pitchFamily="34" charset="0"/>
              <a:buChar char="•"/>
            </a:pPr>
            <a:r>
              <a:rPr lang="zh-CN" altLang="en-US" sz="2665" dirty="0">
                <a:latin typeface="楷体" panose="02010609060101010101" pitchFamily="49" charset="-122"/>
                <a:cs typeface="楷体" panose="02010609060101010101" pitchFamily="49" charset="-122"/>
                <a:sym typeface="微软雅黑" panose="020B0503020204020204" pitchFamily="34" charset="-122"/>
              </a:rPr>
              <a:t>跨年项目只填报当年的相应支出。</a:t>
            </a:r>
            <a:endParaRPr lang="zh-CN" altLang="en-US" sz="2665" dirty="0">
              <a:latin typeface="华文新魏" panose="02010800040101010101" pitchFamily="2" charset="-122"/>
              <a:ea typeface="华文新魏" panose="02010800040101010101" pitchFamily="2" charset="-122"/>
              <a:sym typeface="+mn-ea"/>
            </a:endParaRPr>
          </a:p>
          <a:p>
            <a:pPr marL="457200" indent="-457200" algn="l" defTabSz="685800">
              <a:lnSpc>
                <a:spcPct val="100000"/>
              </a:lnSpc>
              <a:buClr>
                <a:srgbClr val="005BAC"/>
              </a:buClr>
              <a:buSzTx/>
              <a:buFont typeface="Arial" panose="020B0604020202020204" pitchFamily="34" charset="0"/>
              <a:buChar char="•"/>
            </a:pPr>
            <a:r>
              <a:rPr lang="zh-CN" altLang="en-US" sz="2665" dirty="0">
                <a:latin typeface="楷体" panose="02010609060101010101" pitchFamily="49" charset="-122"/>
                <a:cs typeface="楷体" panose="02010609060101010101" pitchFamily="49" charset="-122"/>
                <a:sym typeface="微软雅黑" panose="020B0503020204020204" pitchFamily="34" charset="-122"/>
              </a:rPr>
              <a:t>单位是千元。</a:t>
            </a:r>
            <a:endParaRPr lang="zh-CN" altLang="en-US" sz="2665" dirty="0">
              <a:solidFill>
                <a:schemeClr val="tx1"/>
              </a:solidFill>
              <a:latin typeface="黑体" panose="02010609060101010101" charset="-122"/>
              <a:ea typeface="黑体" panose="02010609060101010101" charset="-122"/>
              <a:cs typeface="黑体" panose="02010609060101010101" charset="-122"/>
              <a:sym typeface="微软雅黑" panose="020B0503020204020204" pitchFamily="34" charset="-122"/>
            </a:endParaRPr>
          </a:p>
        </p:txBody>
      </p:sp>
      <p:sp>
        <p:nvSpPr>
          <p:cNvPr id="2" name="矩形 1"/>
          <p:cNvSpPr/>
          <p:nvPr/>
        </p:nvSpPr>
        <p:spPr>
          <a:xfrm>
            <a:off x="3595370" y="546100"/>
            <a:ext cx="5275580" cy="521970"/>
          </a:xfrm>
          <a:prstGeom prst="rect">
            <a:avLst/>
          </a:prstGeom>
        </p:spPr>
        <p:txBody>
          <a:bodyPr wrap="square">
            <a:spAutoFit/>
          </a:bodyPr>
          <a:p>
            <a:pPr algn="ctr"/>
            <a:r>
              <a:rPr lang="en-US" altLang="zh-CN" sz="2800" b="1" dirty="0">
                <a:solidFill>
                  <a:srgbClr val="1C56A6"/>
                </a:solidFill>
                <a:cs typeface="+mn-ea"/>
                <a:sym typeface="+mn-lt"/>
              </a:rPr>
              <a:t>107-1  </a:t>
            </a:r>
            <a:r>
              <a:rPr lang="zh-CN" altLang="en-US" sz="2800" b="1" dirty="0">
                <a:solidFill>
                  <a:srgbClr val="1C56A6"/>
                </a:solidFill>
                <a:cs typeface="+mn-ea"/>
                <a:sym typeface="+mn-lt"/>
              </a:rPr>
              <a:t>项目经费支出</a:t>
            </a:r>
            <a:endParaRPr lang="zh-CN" altLang="en-US" sz="2800" b="1" dirty="0">
              <a:solidFill>
                <a:srgbClr val="1C56A6"/>
              </a:solidFill>
              <a:cs typeface="+mn-ea"/>
              <a:sym typeface="+mn-lt"/>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AutoShape 4"/>
          <p:cNvSpPr>
            <a:spLocks noChangeArrowheads="1"/>
          </p:cNvSpPr>
          <p:nvPr/>
        </p:nvSpPr>
        <p:spPr bwMode="auto">
          <a:xfrm>
            <a:off x="378460" y="4394200"/>
            <a:ext cx="6997065" cy="1501775"/>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a:lnSpc>
                <a:spcPct val="150000"/>
              </a:lnSpc>
              <a:buClr>
                <a:srgbClr val="005BAC"/>
              </a:buClr>
              <a:buFont typeface="Wingdings" panose="05000000000000000000" charset="0"/>
              <a:buChar char="Ø"/>
            </a:pPr>
            <a:endParaRPr lang="zh-CN" altLang="en-US" sz="2135" dirty="0">
              <a:latin typeface="楷体" panose="02010609060101010101" pitchFamily="49" charset="-122"/>
              <a:ea typeface="楷体" panose="02010609060101010101" pitchFamily="49" charset="-122"/>
              <a:cs typeface="黑体" panose="02010609060101010101" charset="-122"/>
            </a:endParaRPr>
          </a:p>
        </p:txBody>
      </p:sp>
      <p:pic>
        <p:nvPicPr>
          <p:cNvPr id="4" name="图片 3" descr="/home/kylin/桌面/截图-2023年10月20日 14时31分40秒.png截图-2023年10月20日 14时31分40秒"/>
          <p:cNvPicPr>
            <a:picLocks noChangeAspect="1"/>
          </p:cNvPicPr>
          <p:nvPr/>
        </p:nvPicPr>
        <p:blipFill>
          <a:blip r:embed="rId1"/>
          <a:srcRect l="54553" t="34448" r="513" b="21356"/>
          <a:stretch>
            <a:fillRect/>
          </a:stretch>
        </p:blipFill>
        <p:spPr>
          <a:xfrm>
            <a:off x="1640205" y="1607608"/>
            <a:ext cx="5233671" cy="2665731"/>
          </a:xfrm>
          <a:prstGeom prst="rect">
            <a:avLst/>
          </a:prstGeom>
          <a:ln w="28575" cmpd="sng">
            <a:solidFill>
              <a:schemeClr val="accent1">
                <a:shade val="50000"/>
              </a:schemeClr>
            </a:solidFill>
            <a:prstDash val="dashDot"/>
          </a:ln>
        </p:spPr>
      </p:pic>
      <p:sp>
        <p:nvSpPr>
          <p:cNvPr id="13" name="AutoShape 4"/>
          <p:cNvSpPr>
            <a:spLocks noChangeArrowheads="1"/>
          </p:cNvSpPr>
          <p:nvPr/>
        </p:nvSpPr>
        <p:spPr bwMode="auto">
          <a:xfrm>
            <a:off x="4713393" y="2044700"/>
            <a:ext cx="2049780" cy="1613747"/>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4" name="直接连接符 13"/>
          <p:cNvCxnSpPr/>
          <p:nvPr/>
        </p:nvCxnSpPr>
        <p:spPr bwMode="auto">
          <a:xfrm>
            <a:off x="5733374" y="3693582"/>
            <a:ext cx="10160" cy="69088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文本框 6"/>
          <p:cNvSpPr txBox="1"/>
          <p:nvPr/>
        </p:nvSpPr>
        <p:spPr>
          <a:xfrm>
            <a:off x="7598410" y="1528445"/>
            <a:ext cx="4079875" cy="3514090"/>
          </a:xfrm>
          <a:prstGeom prst="rect">
            <a:avLst/>
          </a:prstGeom>
          <a:noFill/>
          <a:ln w="25400" cmpd="sng">
            <a:solidFill>
              <a:srgbClr val="0070C0"/>
            </a:solidFill>
            <a:prstDash val="sysDot"/>
          </a:ln>
        </p:spPr>
        <p:txBody>
          <a:bodyPr wrap="square" rtlCol="0">
            <a:noAutofit/>
          </a:bodyPr>
          <a:p>
            <a:pPr>
              <a:buClr>
                <a:srgbClr val="005BAC"/>
              </a:buClr>
              <a:buFont typeface="Wingdings" panose="05000000000000000000" charset="0"/>
            </a:pPr>
            <a:r>
              <a:rPr lang="zh-CN" altLang="en-US" sz="2665" b="1">
                <a:latin typeface="楷体" panose="02010609060101010101" pitchFamily="49" charset="-122"/>
              </a:rPr>
              <a:t>审核要点：</a:t>
            </a:r>
            <a:endParaRPr lang="zh-CN" altLang="en-US" sz="2665" dirty="0">
              <a:latin typeface="华文新魏" panose="02010800040101010101" pitchFamily="2" charset="-122"/>
              <a:ea typeface="华文新魏" panose="02010800040101010101" pitchFamily="2" charset="-122"/>
              <a:sym typeface="+mn-ea"/>
            </a:endParaRPr>
          </a:p>
          <a:p>
            <a:pPr marL="342900" indent="-342900" algn="l" defTabSz="685800">
              <a:lnSpc>
                <a:spcPct val="100000"/>
              </a:lnSpc>
              <a:buClr>
                <a:srgbClr val="005BAC"/>
              </a:buClr>
              <a:buSzTx/>
              <a:buFont typeface="Arial" panose="020B0604020202020204" pitchFamily="34" charset="0"/>
              <a:buChar char="•"/>
            </a:pPr>
            <a:r>
              <a:rPr lang="zh-CN" altLang="en-US" sz="2400" dirty="0">
                <a:latin typeface="华文新魏" panose="02010800040101010101" pitchFamily="2" charset="-122"/>
                <a:ea typeface="华文新魏" panose="02010800040101010101" pitchFamily="2" charset="-122"/>
                <a:sym typeface="+mn-ea"/>
              </a:rPr>
              <a:t> </a:t>
            </a:r>
            <a:r>
              <a:rPr lang="zh-CN" altLang="en-US" sz="2400">
                <a:sym typeface="+mn-ea"/>
              </a:rPr>
              <a:t>带*部分指标仅限高技术制造业大型企业、软件和信息技术服务业大型企业法人单位，规模以上研究和试验发展行业企业法人单位，国家重点实验室所在企业法人单位和部分行业龙头企业法人单位填报。</a:t>
            </a:r>
            <a:endParaRPr lang="zh-CN" altLang="en-US" sz="2400"/>
          </a:p>
          <a:p>
            <a:pPr marL="285750" indent="-285750" algn="l" defTabSz="685800">
              <a:lnSpc>
                <a:spcPct val="100000"/>
              </a:lnSpc>
              <a:buClr>
                <a:srgbClr val="005BAC"/>
              </a:buClr>
              <a:buSzTx/>
              <a:buFont typeface="Wingdings" panose="05000000000000000000" charset="0"/>
              <a:buChar char="Ø"/>
            </a:pPr>
            <a:endParaRPr lang="zh-CN" altLang="en-US" sz="2400" dirty="0">
              <a:solidFill>
                <a:schemeClr val="tx1"/>
              </a:solidFill>
              <a:latin typeface="黑体" panose="02010609060101010101" charset="-122"/>
              <a:ea typeface="黑体" panose="02010609060101010101" charset="-122"/>
              <a:cs typeface="黑体" panose="02010609060101010101" charset="-122"/>
              <a:sym typeface="微软雅黑" panose="020B0503020204020204" pitchFamily="34" charset="-122"/>
            </a:endParaRPr>
          </a:p>
        </p:txBody>
      </p:sp>
      <p:sp>
        <p:nvSpPr>
          <p:cNvPr id="8" name="文本框 7"/>
          <p:cNvSpPr txBox="1"/>
          <p:nvPr/>
        </p:nvSpPr>
        <p:spPr>
          <a:xfrm>
            <a:off x="509905" y="4419600"/>
            <a:ext cx="6983730" cy="1433830"/>
          </a:xfrm>
          <a:prstGeom prst="rect">
            <a:avLst/>
          </a:prstGeom>
          <a:noFill/>
        </p:spPr>
        <p:txBody>
          <a:bodyPr wrap="square" rtlCol="0">
            <a:noAutofit/>
          </a:bodyPr>
          <a:p>
            <a:pPr indent="0">
              <a:buClr>
                <a:srgbClr val="0070C0"/>
              </a:buClr>
              <a:buFont typeface="Wingdings" panose="05000000000000000000" charset="0"/>
              <a:buNone/>
            </a:pPr>
            <a:r>
              <a:rPr lang="zh-CN" altLang="en-US" sz="2200">
                <a:sym typeface="微软雅黑" panose="020B0503020204020204" pitchFamily="34" charset="-122"/>
              </a:rPr>
              <a:t>指报告期内研究开发项目中用于开展相关基础理论（原理）研究的经费支出，包括纯理论研究项目的全部经费支出，也包括一般项目中涉及科学理论（原理）研究部分的支出</a:t>
            </a:r>
            <a:r>
              <a:rPr lang="zh-CN" altLang="en-US" sz="2665">
                <a:sym typeface="微软雅黑" panose="020B0503020204020204" pitchFamily="34" charset="-122"/>
              </a:rPr>
              <a:t>。</a:t>
            </a:r>
            <a:endParaRPr lang="zh-CN" altLang="en-US" sz="2665">
              <a:sym typeface="微软雅黑" panose="020B0503020204020204" pitchFamily="34" charset="-122"/>
            </a:endParaRPr>
          </a:p>
          <a:p>
            <a:endParaRPr lang="zh-CN" altLang="en-US" sz="2400"/>
          </a:p>
        </p:txBody>
      </p:sp>
      <p:sp>
        <p:nvSpPr>
          <p:cNvPr id="2" name="矩形 1"/>
          <p:cNvSpPr/>
          <p:nvPr/>
        </p:nvSpPr>
        <p:spPr>
          <a:xfrm>
            <a:off x="3595370" y="546100"/>
            <a:ext cx="5275580" cy="521970"/>
          </a:xfrm>
          <a:prstGeom prst="rect">
            <a:avLst/>
          </a:prstGeom>
        </p:spPr>
        <p:txBody>
          <a:bodyPr wrap="square">
            <a:spAutoFit/>
          </a:bodyPr>
          <a:p>
            <a:pPr algn="ctr"/>
            <a:r>
              <a:rPr lang="en-US" altLang="zh-CN" sz="2800" b="1" dirty="0">
                <a:solidFill>
                  <a:srgbClr val="1C56A6"/>
                </a:solidFill>
                <a:cs typeface="+mn-ea"/>
                <a:sym typeface="+mn-lt"/>
              </a:rPr>
              <a:t>107-1  </a:t>
            </a:r>
            <a:r>
              <a:rPr lang="zh-CN" altLang="en-US" sz="2800" b="1" dirty="0">
                <a:solidFill>
                  <a:srgbClr val="1C56A6"/>
                </a:solidFill>
                <a:cs typeface="+mn-ea"/>
                <a:sym typeface="+mn-lt"/>
              </a:rPr>
              <a:t>项目经费支出</a:t>
            </a:r>
            <a:endParaRPr lang="zh-CN" altLang="en-US" sz="2800" b="1" dirty="0">
              <a:solidFill>
                <a:srgbClr val="1C56A6"/>
              </a:solidFill>
              <a:cs typeface="+mn-ea"/>
              <a:sym typeface="+mn-lt"/>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C:\Users\Lenovo\Desktop\捕获.PNG捕获"/>
          <p:cNvPicPr>
            <a:picLocks noChangeAspect="1"/>
          </p:cNvPicPr>
          <p:nvPr/>
        </p:nvPicPr>
        <p:blipFill>
          <a:blip r:embed="rId1"/>
          <a:srcRect/>
          <a:stretch>
            <a:fillRect/>
          </a:stretch>
        </p:blipFill>
        <p:spPr>
          <a:xfrm>
            <a:off x="2390351" y="1737783"/>
            <a:ext cx="3886835" cy="2518410"/>
          </a:xfrm>
          <a:prstGeom prst="rect">
            <a:avLst/>
          </a:prstGeom>
          <a:ln w="28575" cmpd="sng">
            <a:solidFill>
              <a:schemeClr val="accent1">
                <a:shade val="50000"/>
              </a:schemeClr>
            </a:solidFill>
            <a:prstDash val="dashDot"/>
          </a:ln>
        </p:spPr>
      </p:pic>
      <p:sp>
        <p:nvSpPr>
          <p:cNvPr id="7" name="AutoShape 4"/>
          <p:cNvSpPr>
            <a:spLocks noChangeArrowheads="1"/>
          </p:cNvSpPr>
          <p:nvPr/>
        </p:nvSpPr>
        <p:spPr bwMode="auto">
          <a:xfrm>
            <a:off x="2162175" y="4729480"/>
            <a:ext cx="4260215" cy="1702435"/>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nSpc>
                <a:spcPct val="110000"/>
              </a:lnSpc>
              <a:buClr>
                <a:srgbClr val="005BAC"/>
              </a:buClr>
              <a:buFont typeface="Wingdings" panose="05000000000000000000" charset="0"/>
              <a:buNone/>
            </a:pPr>
            <a:r>
              <a:rPr lang="zh-CN" altLang="en-US" sz="2135" dirty="0">
                <a:latin typeface="微软雅黑" panose="020B0503020204020204" pitchFamily="34" charset="-122"/>
                <a:ea typeface="微软雅黑" panose="020B0503020204020204" pitchFamily="34" charset="-122"/>
                <a:cs typeface="黑体" panose="02010609060101010101" charset="-122"/>
                <a:sym typeface="+mn-ea"/>
              </a:rPr>
              <a:t>指报告期内企业参加研究开发活动的人员合计。应与会计科目或辅助账中人员人工费子科目涉及的全部人员对应。</a:t>
            </a:r>
            <a:endParaRPr lang="zh-CN" altLang="en-US" sz="2135" dirty="0">
              <a:latin typeface="微软雅黑" panose="020B0503020204020204" pitchFamily="34" charset="-122"/>
              <a:ea typeface="微软雅黑" panose="020B0503020204020204" pitchFamily="34" charset="-122"/>
              <a:cs typeface="黑体" panose="02010609060101010101" charset="-122"/>
            </a:endParaRPr>
          </a:p>
        </p:txBody>
      </p:sp>
      <p:sp>
        <p:nvSpPr>
          <p:cNvPr id="8" name="AutoShape 4"/>
          <p:cNvSpPr>
            <a:spLocks noChangeArrowheads="1"/>
          </p:cNvSpPr>
          <p:nvPr/>
        </p:nvSpPr>
        <p:spPr bwMode="auto">
          <a:xfrm>
            <a:off x="2540000" y="2008505"/>
            <a:ext cx="3223895" cy="447675"/>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9" name="直接连接符 8"/>
          <p:cNvCxnSpPr>
            <a:stCxn id="8" idx="2"/>
          </p:cNvCxnSpPr>
          <p:nvPr/>
        </p:nvCxnSpPr>
        <p:spPr bwMode="auto">
          <a:xfrm flipH="1">
            <a:off x="4099943" y="2456179"/>
            <a:ext cx="52070" cy="229870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组合 5"/>
          <p:cNvGrpSpPr/>
          <p:nvPr/>
        </p:nvGrpSpPr>
        <p:grpSpPr>
          <a:xfrm>
            <a:off x="586740" y="1867535"/>
            <a:ext cx="1129665" cy="2126615"/>
            <a:chOff x="212" y="4395"/>
            <a:chExt cx="1779" cy="3349"/>
          </a:xfrm>
        </p:grpSpPr>
        <p:sp>
          <p:nvSpPr>
            <p:cNvPr id="15" name="椭圆 14"/>
            <p:cNvSpPr/>
            <p:nvPr/>
          </p:nvSpPr>
          <p:spPr>
            <a:xfrm>
              <a:off x="212" y="4395"/>
              <a:ext cx="1710" cy="114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5865" b="1">
                <a:solidFill>
                  <a:schemeClr val="bg1"/>
                </a:solidFill>
                <a:latin typeface="黑体" panose="02010609060101010101" charset="-122"/>
                <a:ea typeface="黑体" panose="02010609060101010101" charset="-122"/>
              </a:endParaRPr>
            </a:p>
          </p:txBody>
        </p:sp>
        <p:sp>
          <p:nvSpPr>
            <p:cNvPr id="17" name="文本框 16"/>
            <p:cNvSpPr txBox="1"/>
            <p:nvPr/>
          </p:nvSpPr>
          <p:spPr>
            <a:xfrm>
              <a:off x="281" y="4703"/>
              <a:ext cx="1537" cy="468"/>
            </a:xfrm>
            <a:prstGeom prst="rect">
              <a:avLst/>
            </a:prstGeom>
            <a:noFill/>
          </p:spPr>
          <p:txBody>
            <a:bodyPr wrap="square" rtlCol="0">
              <a:spAutoFit/>
            </a:bodyPr>
            <a:p>
              <a:pPr algn="ctr"/>
              <a:r>
                <a:rPr lang="zh-CN" altLang="en-US" sz="1335" b="1">
                  <a:solidFill>
                    <a:schemeClr val="bg1"/>
                  </a:solidFill>
                  <a:latin typeface="黑体" panose="02010609060101010101" charset="-122"/>
                  <a:ea typeface="黑体" panose="02010609060101010101" charset="-122"/>
                </a:rPr>
                <a:t>项目人员</a:t>
              </a:r>
              <a:endParaRPr lang="zh-CN" altLang="en-US" sz="1335" b="1">
                <a:solidFill>
                  <a:schemeClr val="bg1"/>
                </a:solidFill>
                <a:latin typeface="黑体" panose="02010609060101010101" charset="-122"/>
                <a:ea typeface="黑体" panose="02010609060101010101" charset="-122"/>
              </a:endParaRPr>
            </a:p>
          </p:txBody>
        </p:sp>
        <p:grpSp>
          <p:nvGrpSpPr>
            <p:cNvPr id="5" name="组合 4"/>
            <p:cNvGrpSpPr/>
            <p:nvPr/>
          </p:nvGrpSpPr>
          <p:grpSpPr>
            <a:xfrm>
              <a:off x="281" y="6596"/>
              <a:ext cx="1710" cy="1148"/>
              <a:chOff x="2752" y="4395"/>
              <a:chExt cx="1710" cy="1148"/>
            </a:xfrm>
          </p:grpSpPr>
          <p:sp>
            <p:nvSpPr>
              <p:cNvPr id="16" name="椭圆 15"/>
              <p:cNvSpPr/>
              <p:nvPr/>
            </p:nvSpPr>
            <p:spPr>
              <a:xfrm>
                <a:off x="2752" y="4395"/>
                <a:ext cx="1710" cy="114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5865" b="1">
                  <a:solidFill>
                    <a:schemeClr val="bg1"/>
                  </a:solidFill>
                  <a:latin typeface="黑体" panose="02010609060101010101" charset="-122"/>
                  <a:ea typeface="黑体" panose="02010609060101010101" charset="-122"/>
                </a:endParaRPr>
              </a:p>
            </p:txBody>
          </p:sp>
          <p:sp>
            <p:nvSpPr>
              <p:cNvPr id="19" name="文本框 18"/>
              <p:cNvSpPr txBox="1"/>
              <p:nvPr/>
            </p:nvSpPr>
            <p:spPr>
              <a:xfrm>
                <a:off x="2864" y="4587"/>
                <a:ext cx="1488" cy="792"/>
              </a:xfrm>
              <a:prstGeom prst="rect">
                <a:avLst/>
              </a:prstGeom>
              <a:noFill/>
            </p:spPr>
            <p:txBody>
              <a:bodyPr wrap="square" rtlCol="0">
                <a:spAutoFit/>
              </a:bodyPr>
              <a:p>
                <a:pPr algn="ctr"/>
                <a:r>
                  <a:rPr lang="zh-CN" altLang="en-US" sz="1335" b="1">
                    <a:solidFill>
                      <a:schemeClr val="bg1"/>
                    </a:solidFill>
                    <a:latin typeface="黑体" panose="02010609060101010101" charset="-122"/>
                    <a:ea typeface="黑体" panose="02010609060101010101" charset="-122"/>
                  </a:rPr>
                  <a:t>管理服务人员</a:t>
                </a:r>
                <a:endParaRPr lang="zh-CN" altLang="en-US" sz="1335" b="1">
                  <a:solidFill>
                    <a:schemeClr val="bg1"/>
                  </a:solidFill>
                  <a:latin typeface="黑体" panose="02010609060101010101" charset="-122"/>
                  <a:ea typeface="黑体" panose="02010609060101010101" charset="-122"/>
                </a:endParaRPr>
              </a:p>
            </p:txBody>
          </p:sp>
        </p:grpSp>
        <p:sp>
          <p:nvSpPr>
            <p:cNvPr id="20" name="加号 19"/>
            <p:cNvSpPr/>
            <p:nvPr/>
          </p:nvSpPr>
          <p:spPr>
            <a:xfrm>
              <a:off x="634" y="5647"/>
              <a:ext cx="830" cy="643"/>
            </a:xfrm>
            <a:prstGeom prst="mathPlu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5865" b="1">
                <a:solidFill>
                  <a:schemeClr val="bg1"/>
                </a:solidFill>
                <a:latin typeface="黑体" panose="02010609060101010101" charset="-122"/>
                <a:ea typeface="黑体" panose="02010609060101010101" charset="-122"/>
              </a:endParaRPr>
            </a:p>
          </p:txBody>
        </p:sp>
      </p:grpSp>
      <p:sp>
        <p:nvSpPr>
          <p:cNvPr id="22" name="文本框 21"/>
          <p:cNvSpPr txBox="1"/>
          <p:nvPr/>
        </p:nvSpPr>
        <p:spPr>
          <a:xfrm>
            <a:off x="6630670" y="1483360"/>
            <a:ext cx="4909820" cy="3934460"/>
          </a:xfrm>
          <a:prstGeom prst="rect">
            <a:avLst/>
          </a:prstGeom>
          <a:noFill/>
          <a:ln w="25400" cmpd="sng">
            <a:solidFill>
              <a:srgbClr val="0070C0"/>
            </a:solidFill>
            <a:prstDash val="sysDot"/>
          </a:ln>
        </p:spPr>
        <p:txBody>
          <a:bodyPr wrap="square" rtlCol="0">
            <a:noAutofit/>
          </a:bodyPr>
          <a:p>
            <a:pPr>
              <a:buClr>
                <a:srgbClr val="005BAC"/>
              </a:buClr>
              <a:buFont typeface="Wingdings" panose="05000000000000000000" charset="0"/>
            </a:pPr>
            <a:r>
              <a:rPr lang="zh-CN" altLang="en-US" sz="2665" b="1">
                <a:latin typeface="楷体" panose="02010609060101010101" pitchFamily="49" charset="-122"/>
              </a:rPr>
              <a:t>审核要点：</a:t>
            </a:r>
            <a:endParaRPr lang="zh-CN" altLang="en-US" sz="2665" b="1">
              <a:latin typeface="楷体" panose="02010609060101010101" pitchFamily="49" charset="-122"/>
            </a:endParaRPr>
          </a:p>
          <a:p>
            <a:pPr marL="342900" indent="-342900">
              <a:buClr>
                <a:srgbClr val="005BAC"/>
              </a:buClr>
              <a:buFont typeface="Arial" panose="020B0604020202020204" pitchFamily="34" charset="0"/>
              <a:buChar char="•"/>
            </a:pPr>
            <a:r>
              <a:rPr lang="zh-CN" altLang="en-US" sz="2400" smtClean="0">
                <a:latin typeface="微软雅黑" panose="020B0503020204020204" pitchFamily="34" charset="-122"/>
                <a:ea typeface="微软雅黑" panose="020B0503020204020204" pitchFamily="34" charset="-122"/>
                <a:cs typeface="华文楷体" panose="02010600040101010101" pitchFamily="2" charset="-122"/>
                <a:sym typeface="+mn-ea"/>
              </a:rPr>
              <a:t>如项目人员工资从</a:t>
            </a:r>
            <a:r>
              <a:rPr lang="zh-CN" altLang="en-US" sz="2400" smtClean="0">
                <a:solidFill>
                  <a:srgbClr val="0070C0"/>
                </a:solidFill>
                <a:latin typeface="微软雅黑" panose="020B0503020204020204" pitchFamily="34" charset="-122"/>
                <a:ea typeface="微软雅黑" panose="020B0503020204020204" pitchFamily="34" charset="-122"/>
                <a:cs typeface="华文楷体" panose="02010600040101010101" pitchFamily="2" charset="-122"/>
                <a:sym typeface="+mn-ea"/>
              </a:rPr>
              <a:t>生产成本</a:t>
            </a:r>
            <a:r>
              <a:rPr lang="zh-CN" altLang="en-US" sz="2400" smtClean="0">
                <a:latin typeface="微软雅黑" panose="020B0503020204020204" pitchFamily="34" charset="-122"/>
                <a:ea typeface="微软雅黑" panose="020B0503020204020204" pitchFamily="34" charset="-122"/>
                <a:cs typeface="华文楷体" panose="02010600040101010101" pitchFamily="2" charset="-122"/>
                <a:sym typeface="+mn-ea"/>
              </a:rPr>
              <a:t>等非研发类科目列支，不计入。</a:t>
            </a:r>
            <a:endParaRPr lang="zh-CN" altLang="en-US" sz="2400" smtClean="0">
              <a:latin typeface="微软雅黑" panose="020B0503020204020204" pitchFamily="34" charset="-122"/>
              <a:ea typeface="微软雅黑" panose="020B0503020204020204" pitchFamily="34" charset="-122"/>
              <a:cs typeface="华文楷体" panose="02010600040101010101" pitchFamily="2" charset="-122"/>
              <a:sym typeface="+mn-ea"/>
            </a:endParaRPr>
          </a:p>
          <a:p>
            <a:pPr marL="342900" indent="-342900">
              <a:buClr>
                <a:srgbClr val="005BAC"/>
              </a:buClr>
              <a:buFont typeface="Arial" panose="020B0604020202020204" pitchFamily="34" charset="0"/>
              <a:buChar char="•"/>
            </a:pPr>
            <a:r>
              <a:rPr lang="zh-CN" altLang="en-US" sz="2400" smtClean="0">
                <a:latin typeface="微软雅黑" panose="020B0503020204020204" pitchFamily="34" charset="-122"/>
                <a:ea typeface="微软雅黑" panose="020B0503020204020204" pitchFamily="34" charset="-122"/>
                <a:cs typeface="华文楷体" panose="02010600040101010101" pitchFamily="2" charset="-122"/>
                <a:sym typeface="+mn-ea"/>
              </a:rPr>
              <a:t>管理和服务人员工资从</a:t>
            </a:r>
            <a:r>
              <a:rPr lang="zh-CN" altLang="en-US" sz="2400" smtClean="0">
                <a:solidFill>
                  <a:srgbClr val="0070C0"/>
                </a:solidFill>
                <a:latin typeface="微软雅黑" panose="020B0503020204020204" pitchFamily="34" charset="-122"/>
                <a:ea typeface="微软雅黑" panose="020B0503020204020204" pitchFamily="34" charset="-122"/>
                <a:cs typeface="华文楷体" panose="02010600040101010101" pitchFamily="2" charset="-122"/>
                <a:sym typeface="+mn-ea"/>
              </a:rPr>
              <a:t>管理费用、财务费用</a:t>
            </a:r>
            <a:r>
              <a:rPr lang="zh-CN" altLang="en-US" sz="2400" smtClean="0">
                <a:latin typeface="微软雅黑" panose="020B0503020204020204" pitchFamily="34" charset="-122"/>
                <a:ea typeface="微软雅黑" panose="020B0503020204020204" pitchFamily="34" charset="-122"/>
                <a:cs typeface="华文楷体" panose="02010600040101010101" pitchFamily="2" charset="-122"/>
                <a:sym typeface="+mn-ea"/>
              </a:rPr>
              <a:t>等非研发类科目列支，不计入。</a:t>
            </a:r>
            <a:endParaRPr lang="zh-CN" altLang="en-US" sz="2400" smtClean="0">
              <a:latin typeface="微软雅黑" panose="020B0503020204020204" pitchFamily="34" charset="-122"/>
              <a:ea typeface="微软雅黑" panose="020B0503020204020204" pitchFamily="34" charset="-122"/>
              <a:cs typeface="华文楷体" panose="02010600040101010101" pitchFamily="2" charset="-122"/>
              <a:sym typeface="+mn-ea"/>
            </a:endParaRPr>
          </a:p>
          <a:p>
            <a:pPr marL="342900" indent="-342900">
              <a:buClr>
                <a:srgbClr val="005BAC"/>
              </a:buClr>
              <a:buFont typeface="Arial" panose="020B0604020202020204" pitchFamily="34" charset="0"/>
              <a:buChar char="•"/>
            </a:pPr>
            <a:r>
              <a:rPr lang="en-US" sz="2400">
                <a:solidFill>
                  <a:srgbClr val="000000"/>
                </a:solidFill>
                <a:latin typeface="楷体" panose="02010609060101010101" pitchFamily="49" charset="-122"/>
                <a:cs typeface="楷体" panose="02010609060101010101" pitchFamily="49" charset="-122"/>
                <a:sym typeface="+mn-ea"/>
              </a:rPr>
              <a:t>研究开发人员合计(1)应≤102-1表“从业人员平均人数(08)” </a:t>
            </a:r>
            <a:r>
              <a:rPr lang="zh-CN" altLang="en-US" sz="2400">
                <a:solidFill>
                  <a:srgbClr val="000000"/>
                </a:solidFill>
                <a:latin typeface="楷体" panose="02010609060101010101" pitchFamily="49" charset="-122"/>
                <a:cs typeface="楷体" panose="02010609060101010101" pitchFamily="49" charset="-122"/>
                <a:sym typeface="+mn-ea"/>
              </a:rPr>
              <a:t>。</a:t>
            </a:r>
            <a:endParaRPr lang="zh-CN" altLang="en-US" sz="2400">
              <a:solidFill>
                <a:srgbClr val="000000"/>
              </a:solidFill>
              <a:latin typeface="楷体" panose="02010609060101010101" pitchFamily="49" charset="-122"/>
              <a:cs typeface="楷体" panose="02010609060101010101" pitchFamily="49" charset="-122"/>
              <a:sym typeface="+mn-ea"/>
            </a:endParaRPr>
          </a:p>
          <a:p>
            <a:pPr marL="342900" indent="-342900">
              <a:buClr>
                <a:srgbClr val="005BAC"/>
              </a:buClr>
              <a:buFont typeface="Arial" panose="020B0604020202020204" pitchFamily="34" charset="0"/>
              <a:buChar char="•"/>
            </a:pPr>
            <a:r>
              <a:rPr lang="en-US" altLang="en-US" sz="2400" b="1">
                <a:gradFill>
                  <a:gsLst>
                    <a:gs pos="0">
                      <a:srgbClr val="E30000"/>
                    </a:gs>
                    <a:gs pos="100000">
                      <a:srgbClr val="760303"/>
                    </a:gs>
                  </a:gsLst>
                  <a:lin scaled="0"/>
                </a:gradFill>
                <a:latin typeface="楷体" panose="02010609060101010101" pitchFamily="49" charset="-122"/>
                <a:cs typeface="楷体" panose="02010609060101010101" pitchFamily="49" charset="-122"/>
                <a:sym typeface="+mn-ea"/>
              </a:rPr>
              <a:t>离职不减员</a:t>
            </a:r>
            <a:r>
              <a:rPr lang="en-US" altLang="en-US" sz="2400">
                <a:solidFill>
                  <a:srgbClr val="000000"/>
                </a:solidFill>
                <a:latin typeface="楷体" panose="02010609060101010101" pitchFamily="49" charset="-122"/>
                <a:cs typeface="楷体" panose="02010609060101010101" pitchFamily="49" charset="-122"/>
                <a:sym typeface="+mn-ea"/>
              </a:rPr>
              <a:t>，此项指标非时点数，不能直接照抄报告期末的人数。</a:t>
            </a:r>
            <a:endParaRPr lang="zh-CN" altLang="en-US" sz="2400" dirty="0">
              <a:solidFill>
                <a:srgbClr val="000000"/>
              </a:solidFill>
              <a:highlight>
                <a:srgbClr val="FFFF00"/>
              </a:highlight>
              <a:latin typeface="楷体" panose="02010609060101010101" pitchFamily="49" charset="-122"/>
              <a:ea typeface="黑体" panose="02010609060101010101" charset="-122"/>
              <a:cs typeface="楷体" panose="02010609060101010101" pitchFamily="49" charset="-122"/>
              <a:sym typeface="+mn-ea"/>
            </a:endParaRPr>
          </a:p>
        </p:txBody>
      </p:sp>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研究开发人员</a:t>
            </a:r>
            <a:endParaRPr lang="zh-CN" altLang="en-US" sz="2800" b="1" dirty="0">
              <a:solidFill>
                <a:srgbClr val="1C56A6"/>
              </a:solidFill>
              <a:cs typeface="+mn-ea"/>
              <a:sym typeface="+mn-lt"/>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C:\Users\Lenovo\Desktop\捕获.PNG捕获"/>
          <p:cNvPicPr>
            <a:picLocks noChangeAspect="1"/>
          </p:cNvPicPr>
          <p:nvPr/>
        </p:nvPicPr>
        <p:blipFill>
          <a:blip r:embed="rId1"/>
          <a:srcRect/>
          <a:stretch>
            <a:fillRect/>
          </a:stretch>
        </p:blipFill>
        <p:spPr>
          <a:xfrm>
            <a:off x="1632161" y="1467696"/>
            <a:ext cx="3886835" cy="2518410"/>
          </a:xfrm>
          <a:prstGeom prst="rect">
            <a:avLst/>
          </a:prstGeom>
          <a:ln w="28575" cmpd="sng">
            <a:solidFill>
              <a:schemeClr val="accent1">
                <a:shade val="50000"/>
              </a:schemeClr>
            </a:solidFill>
            <a:prstDash val="dashDot"/>
          </a:ln>
        </p:spPr>
      </p:pic>
      <p:sp>
        <p:nvSpPr>
          <p:cNvPr id="7" name="AutoShape 4"/>
          <p:cNvSpPr>
            <a:spLocks noChangeArrowheads="1"/>
          </p:cNvSpPr>
          <p:nvPr/>
        </p:nvSpPr>
        <p:spPr bwMode="auto">
          <a:xfrm>
            <a:off x="1631950" y="4564380"/>
            <a:ext cx="4562475" cy="865505"/>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R="0" indent="0" algn="just" defTabSz="685800" rtl="0" eaLnBrk="0" latinLnBrk="0" hangingPunct="0">
              <a:lnSpc>
                <a:spcPct val="100000"/>
              </a:lnSpc>
              <a:spcBef>
                <a:spcPts val="0"/>
              </a:spcBef>
              <a:spcAft>
                <a:spcPct val="0"/>
              </a:spcAft>
              <a:buClr>
                <a:srgbClr val="005BAC"/>
              </a:buClr>
              <a:buSzPct val="100000"/>
              <a:buFont typeface="Wingdings" panose="05000000000000000000" charset="0"/>
              <a:buNone/>
            </a:pPr>
            <a:r>
              <a:rPr lang="zh-CN" altLang="en-US" sz="2135" dirty="0">
                <a:latin typeface="+mn-ea"/>
                <a:ea typeface="+mn-ea"/>
                <a:cs typeface="+mn-ea"/>
                <a:sym typeface="+mn-ea"/>
              </a:rPr>
              <a:t>指实际从事研究开发活动的时间占制度工作时间</a:t>
            </a:r>
            <a:r>
              <a:rPr lang="zh-CN" altLang="en-US" sz="2135" dirty="0">
                <a:solidFill>
                  <a:srgbClr val="C00000"/>
                </a:solidFill>
                <a:latin typeface="+mn-ea"/>
                <a:ea typeface="+mn-ea"/>
                <a:cs typeface="+mn-ea"/>
                <a:sym typeface="+mn-ea"/>
              </a:rPr>
              <a:t>90%</a:t>
            </a:r>
            <a:r>
              <a:rPr lang="zh-CN" altLang="en-US" sz="2135" dirty="0">
                <a:latin typeface="+mn-ea"/>
                <a:ea typeface="+mn-ea"/>
                <a:cs typeface="+mn-ea"/>
                <a:sym typeface="+mn-ea"/>
              </a:rPr>
              <a:t>及以上的人员 。</a:t>
            </a:r>
            <a:endParaRPr lang="zh-CN" altLang="en-US" sz="2135" dirty="0">
              <a:latin typeface="+mn-ea"/>
              <a:ea typeface="+mn-ea"/>
              <a:cs typeface="+mn-ea"/>
              <a:sym typeface="+mn-ea"/>
            </a:endParaRPr>
          </a:p>
        </p:txBody>
      </p:sp>
      <p:sp>
        <p:nvSpPr>
          <p:cNvPr id="8" name="AutoShape 4"/>
          <p:cNvSpPr>
            <a:spLocks noChangeArrowheads="1"/>
          </p:cNvSpPr>
          <p:nvPr/>
        </p:nvSpPr>
        <p:spPr bwMode="auto">
          <a:xfrm>
            <a:off x="2110105" y="3088428"/>
            <a:ext cx="2132753" cy="477520"/>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9" name="直接连接符 8"/>
          <p:cNvCxnSpPr>
            <a:stCxn id="8" idx="2"/>
          </p:cNvCxnSpPr>
          <p:nvPr/>
        </p:nvCxnSpPr>
        <p:spPr bwMode="auto">
          <a:xfrm>
            <a:off x="3176864" y="3565947"/>
            <a:ext cx="4445" cy="98933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文本框 21"/>
          <p:cNvSpPr txBox="1"/>
          <p:nvPr/>
        </p:nvSpPr>
        <p:spPr>
          <a:xfrm>
            <a:off x="6423237" y="1213062"/>
            <a:ext cx="4795520" cy="4564380"/>
          </a:xfrm>
          <a:prstGeom prst="rect">
            <a:avLst/>
          </a:prstGeom>
          <a:noFill/>
          <a:ln w="25400" cmpd="sng">
            <a:solidFill>
              <a:srgbClr val="0070C0"/>
            </a:solidFill>
            <a:prstDash val="sysDot"/>
          </a:ln>
        </p:spPr>
        <p:txBody>
          <a:bodyPr wrap="square" rtlCol="0">
            <a:spAutoFit/>
          </a:bodyPr>
          <a:p>
            <a:pPr>
              <a:buClr>
                <a:srgbClr val="005BAC"/>
              </a:buClr>
              <a:buFont typeface="Wingdings" panose="05000000000000000000" charset="0"/>
            </a:pPr>
            <a:r>
              <a:rPr lang="zh-CN" altLang="en-US" sz="2665" b="1">
                <a:latin typeface="楷体" panose="02010609060101010101" pitchFamily="49" charset="-122"/>
              </a:rPr>
              <a:t>审核要点：</a:t>
            </a:r>
            <a:endParaRPr lang="zh-CN" altLang="en-US" sz="2665" dirty="0">
              <a:latin typeface="华文新魏" panose="02010800040101010101" pitchFamily="2" charset="-122"/>
              <a:ea typeface="华文新魏" panose="02010800040101010101" pitchFamily="2" charset="-122"/>
              <a:sym typeface="+mn-ea"/>
            </a:endParaRPr>
          </a:p>
          <a:p>
            <a:pPr marL="342900" marR="0" indent="-342900" algn="just" defTabSz="685800" rtl="0" eaLnBrk="0" latinLnBrk="0" hangingPunct="0">
              <a:lnSpc>
                <a:spcPct val="100000"/>
              </a:lnSpc>
              <a:spcBef>
                <a:spcPts val="0"/>
              </a:spcBef>
              <a:spcAft>
                <a:spcPct val="0"/>
              </a:spcAft>
              <a:buClr>
                <a:srgbClr val="005BAC"/>
              </a:buClr>
              <a:buSzPct val="100000"/>
              <a:buFont typeface="Arial" panose="020B0604020202020204" pitchFamily="34" charset="0"/>
              <a:buChar char="•"/>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sym typeface="+mn-ea"/>
              </a:rPr>
              <a:t>工种为研发人员，但日常从事管理和财务的人员？  </a:t>
            </a:r>
            <a:r>
              <a:rPr lang="zh-CN" altLang="en-US" sz="2400" smtClean="0">
                <a:latin typeface="华文楷体" panose="02010600040101010101" pitchFamily="2" charset="-122"/>
                <a:ea typeface="华文楷体" panose="02010600040101010101" pitchFamily="2" charset="-122"/>
                <a:cs typeface="华文楷体" panose="02010600040101010101" pitchFamily="2" charset="-122"/>
                <a:sym typeface="+mn-ea"/>
              </a:rPr>
              <a:t>         </a:t>
            </a:r>
            <a:endParaRPr kumimoji="0" lang="zh-CN" altLang="en-US" sz="2400" b="0" i="0" u="none" strike="noStrike" kern="1200" cap="none" spc="0" normalizeH="0" baseline="0" noProof="1" smtClean="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marL="0" marR="0" indent="0" algn="just" defTabSz="685800" rtl="0" eaLnBrk="0" latinLnBrk="0" hangingPunct="0">
              <a:lnSpc>
                <a:spcPct val="100000"/>
              </a:lnSpc>
              <a:spcBef>
                <a:spcPts val="0"/>
              </a:spcBef>
              <a:spcAft>
                <a:spcPct val="0"/>
              </a:spcAft>
              <a:buClr>
                <a:schemeClr val="accent1"/>
              </a:buClr>
              <a:buSzPct val="50000"/>
              <a:buFont typeface="Wingdings" panose="05000000000000000000" pitchFamily="2" charset="2"/>
              <a:buNone/>
            </a:pPr>
            <a:r>
              <a:rPr lang="zh-CN" altLang="en-US" sz="2400" smtClean="0">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400" smtClean="0">
                <a:solidFill>
                  <a:schemeClr val="accent2">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不算，非实际从事 </a:t>
            </a:r>
            <a:endParaRPr lang="zh-CN" altLang="en-US" sz="240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algn="just" defTabSz="685800" rtl="0" eaLnBrk="0" latinLnBrk="0" hangingPunct="0">
              <a:lnSpc>
                <a:spcPct val="100000"/>
              </a:lnSpc>
              <a:spcBef>
                <a:spcPts val="0"/>
              </a:spcBef>
              <a:spcAft>
                <a:spcPct val="0"/>
              </a:spcAft>
              <a:buClr>
                <a:schemeClr val="accent1"/>
              </a:buClr>
              <a:buSzPct val="50000"/>
              <a:buFont typeface="Wingdings" panose="05000000000000000000" pitchFamily="2" charset="2"/>
              <a:buNone/>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marR="0" indent="-342900" algn="just" defTabSz="685800" rtl="0" eaLnBrk="0" latinLnBrk="0" hangingPunct="0">
              <a:lnSpc>
                <a:spcPct val="100000"/>
              </a:lnSpc>
              <a:spcBef>
                <a:spcPts val="0"/>
              </a:spcBef>
              <a:spcAft>
                <a:spcPct val="0"/>
              </a:spcAft>
              <a:buClr>
                <a:srgbClr val="005BAC"/>
              </a:buClr>
              <a:buSzPct val="100000"/>
              <a:buFont typeface="Arial" panose="020B0604020202020204" pitchFamily="34" charset="0"/>
              <a:buChar char="•"/>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sym typeface="+mn-ea"/>
              </a:rPr>
              <a:t>一年工作12个月，从事研发活动9个月的人员？           </a:t>
            </a:r>
            <a:endParaRPr kumimoji="0" lang="zh-CN" altLang="en-US" sz="2400" b="0" i="0" u="none" strike="noStrike" kern="1200" cap="none" spc="0" normalizeH="0" baseline="0" noProof="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algn="just" defTabSz="685800" rtl="0" eaLnBrk="0" latinLnBrk="0" hangingPunct="0">
              <a:lnSpc>
                <a:spcPct val="100000"/>
              </a:lnSpc>
              <a:spcBef>
                <a:spcPts val="0"/>
              </a:spcBef>
              <a:spcAft>
                <a:spcPct val="0"/>
              </a:spcAft>
              <a:buClr>
                <a:schemeClr val="accent1"/>
              </a:buClr>
              <a:buSzPct val="50000"/>
              <a:buFont typeface="Wingdings" panose="05000000000000000000" pitchFamily="2" charset="2"/>
              <a:buNone/>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smtClean="0">
                <a:solidFill>
                  <a:schemeClr val="accent2">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不算，时间占比不足90% </a:t>
            </a:r>
            <a:endParaRPr lang="zh-CN" altLang="en-US" sz="2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algn="just" defTabSz="685800" rtl="0" eaLnBrk="0" latinLnBrk="0" hangingPunct="0">
              <a:lnSpc>
                <a:spcPct val="100000"/>
              </a:lnSpc>
              <a:spcBef>
                <a:spcPts val="0"/>
              </a:spcBef>
              <a:spcAft>
                <a:spcPct val="0"/>
              </a:spcAft>
              <a:buClr>
                <a:schemeClr val="accent1"/>
              </a:buClr>
              <a:buSzPct val="50000"/>
              <a:buFont typeface="Wingdings" panose="05000000000000000000" pitchFamily="2" charset="2"/>
              <a:buNone/>
            </a:pPr>
            <a:endParaRPr kumimoji="0" lang="zh-CN" altLang="en-US" sz="2400" b="0" i="0" u="none" strike="noStrike" kern="1200" cap="none" spc="0" normalizeH="0" baseline="0" noProof="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marR="0" indent="-342900" algn="just" defTabSz="685800" rtl="0" eaLnBrk="0" latinLnBrk="0" hangingPunct="0">
              <a:lnSpc>
                <a:spcPct val="100000"/>
              </a:lnSpc>
              <a:spcBef>
                <a:spcPts val="0"/>
              </a:spcBef>
              <a:spcAft>
                <a:spcPct val="0"/>
              </a:spcAft>
              <a:buClr>
                <a:srgbClr val="005BAC"/>
              </a:buClr>
              <a:buSzPct val="100000"/>
              <a:buFont typeface="Arial" panose="020B0604020202020204" pitchFamily="34" charset="0"/>
              <a:buChar char="•"/>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sym typeface="+mn-ea"/>
              </a:rPr>
              <a:t>一年工作9个月，从事研发活动9个月的人员？                                    </a:t>
            </a:r>
            <a:endParaRPr kumimoji="0" lang="zh-CN" altLang="en-US" sz="2400" b="0" i="0" u="none" strike="noStrike" kern="1200" cap="none" spc="0" normalizeH="0" baseline="0" noProof="1"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algn="just" defTabSz="685800" rtl="0" eaLnBrk="0" latinLnBrk="0" hangingPunct="0">
              <a:lnSpc>
                <a:spcPct val="100000"/>
              </a:lnSpc>
              <a:spcBef>
                <a:spcPts val="0"/>
              </a:spcBef>
              <a:spcAft>
                <a:spcPct val="0"/>
              </a:spcAft>
              <a:buClr>
                <a:schemeClr val="accent1"/>
              </a:buClr>
              <a:buSzPct val="50000"/>
              <a:buFont typeface="Wingdings" panose="05000000000000000000" pitchFamily="2" charset="2"/>
              <a:buNone/>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smtClean="0">
                <a:solidFill>
                  <a:schemeClr val="accent2">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算 </a:t>
            </a:r>
            <a:endParaRPr lang="zh-CN" altLang="en-US" sz="2400" smtClean="0">
              <a:solidFill>
                <a:schemeClr val="accent2">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全职人员</a:t>
            </a:r>
            <a:endParaRPr lang="zh-CN" altLang="en-US" sz="2800" b="1" dirty="0">
              <a:solidFill>
                <a:srgbClr val="1C56A6"/>
              </a:solidFill>
              <a:cs typeface="+mn-ea"/>
              <a:sym typeface="+mn-lt"/>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AutoShape 4"/>
          <p:cNvSpPr>
            <a:spLocks noChangeArrowheads="1"/>
          </p:cNvSpPr>
          <p:nvPr/>
        </p:nvSpPr>
        <p:spPr bwMode="auto">
          <a:xfrm>
            <a:off x="117263" y="1893570"/>
            <a:ext cx="3822700" cy="4361180"/>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atinLnBrk="0">
              <a:lnSpc>
                <a:spcPct val="100000"/>
              </a:lnSpc>
            </a:pPr>
            <a:r>
              <a:rPr lang="en-US" altLang="zh-CN" sz="2200" dirty="0">
                <a:latin typeface="微软雅黑" panose="020B0503020204020204" pitchFamily="34" charset="-122"/>
                <a:ea typeface="微软雅黑" panose="020B0503020204020204" pitchFamily="34" charset="-122"/>
                <a:sym typeface="微软雅黑" panose="020B0503020204020204" pitchFamily="34" charset="-122"/>
              </a:rPr>
              <a:t>指报告期内企业用于研究开发活动的费用合计，</a:t>
            </a:r>
            <a:r>
              <a:rPr lang="en-US" altLang="zh-CN" sz="2200" dirty="0" smtClean="0">
                <a:latin typeface="+mn-ea"/>
                <a:ea typeface="+mn-ea"/>
                <a:sym typeface="+mn-ea"/>
              </a:rPr>
              <a:t>包括：</a:t>
            </a:r>
            <a:endParaRPr lang="en-US" altLang="zh-CN" sz="2200" dirty="0" smtClean="0">
              <a:latin typeface="+mn-ea"/>
              <a:ea typeface="+mn-ea"/>
              <a:sym typeface="+mn-ea"/>
            </a:endParaRPr>
          </a:p>
          <a:p>
            <a:pPr latinLnBrk="0">
              <a:lnSpc>
                <a:spcPct val="100000"/>
              </a:lnSpc>
            </a:pPr>
            <a:r>
              <a:rPr lang="en-US" altLang="zh-CN" sz="2200" dirty="0" smtClean="0">
                <a:latin typeface="+mn-ea"/>
                <a:ea typeface="+mn-ea"/>
                <a:sym typeface="+mn-ea"/>
              </a:rPr>
              <a:t>  1.人员人工费用</a:t>
            </a:r>
            <a:endParaRPr lang="en-US" altLang="zh-CN" sz="2200" dirty="0" smtClean="0">
              <a:latin typeface="+mn-ea"/>
              <a:ea typeface="+mn-ea"/>
              <a:sym typeface="+mn-ea"/>
            </a:endParaRPr>
          </a:p>
          <a:p>
            <a:pPr latinLnBrk="0">
              <a:lnSpc>
                <a:spcPct val="100000"/>
              </a:lnSpc>
            </a:pPr>
            <a:r>
              <a:rPr lang="en-US" altLang="zh-CN" sz="2200" dirty="0" smtClean="0">
                <a:latin typeface="+mn-ea"/>
                <a:ea typeface="+mn-ea"/>
                <a:sym typeface="+mn-ea"/>
              </a:rPr>
              <a:t>  2.直接投入费用</a:t>
            </a:r>
            <a:endParaRPr lang="en-US" altLang="zh-CN" sz="2200" dirty="0" smtClean="0">
              <a:latin typeface="+mn-ea"/>
              <a:ea typeface="+mn-ea"/>
              <a:sym typeface="+mn-ea"/>
            </a:endParaRPr>
          </a:p>
          <a:p>
            <a:pPr latinLnBrk="0">
              <a:lnSpc>
                <a:spcPct val="100000"/>
              </a:lnSpc>
            </a:pPr>
            <a:r>
              <a:rPr lang="en-US" altLang="zh-CN" sz="2200" dirty="0" smtClean="0">
                <a:latin typeface="+mn-ea"/>
                <a:ea typeface="+mn-ea"/>
                <a:sym typeface="+mn-ea"/>
              </a:rPr>
              <a:t>  3.折旧费用与长期待摊费用</a:t>
            </a:r>
            <a:endParaRPr lang="en-US" altLang="zh-CN" sz="2200" dirty="0" smtClean="0">
              <a:latin typeface="+mn-ea"/>
              <a:ea typeface="+mn-ea"/>
              <a:sym typeface="+mn-ea"/>
            </a:endParaRPr>
          </a:p>
          <a:p>
            <a:pPr latinLnBrk="0">
              <a:lnSpc>
                <a:spcPct val="100000"/>
              </a:lnSpc>
            </a:pPr>
            <a:r>
              <a:rPr lang="en-US" altLang="zh-CN" sz="2200" dirty="0" smtClean="0">
                <a:latin typeface="+mn-ea"/>
                <a:ea typeface="+mn-ea"/>
                <a:sym typeface="+mn-ea"/>
              </a:rPr>
              <a:t>  4.无形资产摊销费用</a:t>
            </a:r>
            <a:endParaRPr lang="en-US" altLang="zh-CN" sz="2200" dirty="0" smtClean="0">
              <a:latin typeface="+mn-ea"/>
              <a:ea typeface="+mn-ea"/>
              <a:sym typeface="+mn-ea"/>
            </a:endParaRPr>
          </a:p>
          <a:p>
            <a:pPr latinLnBrk="0">
              <a:lnSpc>
                <a:spcPct val="100000"/>
              </a:lnSpc>
            </a:pPr>
            <a:r>
              <a:rPr lang="en-US" altLang="zh-CN" sz="2200" dirty="0" smtClean="0">
                <a:latin typeface="+mn-ea"/>
                <a:ea typeface="+mn-ea"/>
                <a:sym typeface="+mn-ea"/>
              </a:rPr>
              <a:t>  5.设计费用</a:t>
            </a:r>
            <a:endParaRPr lang="en-US" altLang="zh-CN" sz="2200" dirty="0" smtClean="0">
              <a:latin typeface="+mn-ea"/>
              <a:ea typeface="+mn-ea"/>
              <a:sym typeface="+mn-ea"/>
            </a:endParaRPr>
          </a:p>
          <a:p>
            <a:pPr latinLnBrk="0">
              <a:lnSpc>
                <a:spcPct val="100000"/>
              </a:lnSpc>
            </a:pPr>
            <a:r>
              <a:rPr lang="en-US" altLang="zh-CN" sz="2200" dirty="0" smtClean="0">
                <a:latin typeface="+mn-ea"/>
                <a:ea typeface="+mn-ea"/>
                <a:sym typeface="+mn-ea"/>
              </a:rPr>
              <a:t>  6.装备调试费用与试验费用</a:t>
            </a:r>
            <a:endParaRPr lang="en-US" altLang="zh-CN" sz="2200" dirty="0" smtClean="0">
              <a:latin typeface="+mn-ea"/>
              <a:ea typeface="+mn-ea"/>
              <a:sym typeface="+mn-ea"/>
            </a:endParaRPr>
          </a:p>
          <a:p>
            <a:pPr latinLnBrk="0">
              <a:lnSpc>
                <a:spcPct val="100000"/>
              </a:lnSpc>
            </a:pPr>
            <a:r>
              <a:rPr lang="en-US" altLang="zh-CN" sz="2200" dirty="0" smtClean="0">
                <a:latin typeface="+mn-ea"/>
                <a:ea typeface="+mn-ea"/>
                <a:sym typeface="+mn-ea"/>
              </a:rPr>
              <a:t>  7.委托外部研究开发费用</a:t>
            </a:r>
            <a:endParaRPr lang="en-US" altLang="zh-CN" sz="2200" dirty="0" smtClean="0">
              <a:latin typeface="+mn-ea"/>
              <a:ea typeface="+mn-ea"/>
              <a:sym typeface="+mn-ea"/>
            </a:endParaRPr>
          </a:p>
          <a:p>
            <a:pPr latinLnBrk="0">
              <a:lnSpc>
                <a:spcPct val="100000"/>
              </a:lnSpc>
            </a:pPr>
            <a:r>
              <a:rPr lang="en-US" altLang="zh-CN" sz="2200" dirty="0" smtClean="0">
                <a:latin typeface="+mn-ea"/>
                <a:ea typeface="+mn-ea"/>
                <a:sym typeface="+mn-ea"/>
              </a:rPr>
              <a:t>  8.其他费用</a:t>
            </a:r>
            <a:endParaRPr lang="en-US" altLang="zh-CN" sz="2200" dirty="0" smtClean="0">
              <a:solidFill>
                <a:schemeClr val="tx1"/>
              </a:solidFill>
              <a:latin typeface="+mn-ea"/>
              <a:ea typeface="+mn-ea"/>
            </a:endParaRPr>
          </a:p>
          <a:p>
            <a:pPr marL="285750" marR="0" indent="-285750" algn="just" defTabSz="685800" rtl="0" eaLnBrk="0" latinLnBrk="0" hangingPunct="0">
              <a:lnSpc>
                <a:spcPct val="100000"/>
              </a:lnSpc>
              <a:spcBef>
                <a:spcPts val="0"/>
              </a:spcBef>
              <a:spcAft>
                <a:spcPct val="0"/>
              </a:spcAft>
              <a:buClr>
                <a:srgbClr val="005BAC"/>
              </a:buClr>
              <a:buSzPct val="100000"/>
              <a:buFont typeface="Wingdings" panose="05000000000000000000" charset="0"/>
              <a:buChar char="Ø"/>
            </a:pPr>
            <a:endParaRPr lang="zh-CN" altLang="en-US" sz="2200" dirty="0" smtClean="0">
              <a:solidFill>
                <a:srgbClr val="0070C0"/>
              </a:solidFill>
              <a:latin typeface="华文楷体" panose="02010600040101010101" pitchFamily="2" charset="-122"/>
              <a:ea typeface="华文楷体" panose="02010600040101010101" pitchFamily="2" charset="-122"/>
              <a:cs typeface="黑体" panose="02010609060101010101" charset="-122"/>
              <a:sym typeface="微软雅黑" panose="020B0503020204020204" pitchFamily="34" charset="-122"/>
            </a:endParaRPr>
          </a:p>
        </p:txBody>
      </p:sp>
      <p:sp>
        <p:nvSpPr>
          <p:cNvPr id="4" name="文本框 3"/>
          <p:cNvSpPr txBox="1"/>
          <p:nvPr/>
        </p:nvSpPr>
        <p:spPr>
          <a:xfrm>
            <a:off x="8098367" y="951653"/>
            <a:ext cx="3862493" cy="5302885"/>
          </a:xfrm>
          <a:prstGeom prst="rect">
            <a:avLst/>
          </a:prstGeom>
          <a:noFill/>
          <a:ln w="25400" cmpd="sng">
            <a:solidFill>
              <a:srgbClr val="005BAC"/>
            </a:solidFill>
            <a:prstDash val="sysDot"/>
          </a:ln>
        </p:spPr>
        <p:txBody>
          <a:bodyPr wrap="square" rtlCol="0">
            <a:spAutoFit/>
          </a:bodyPr>
          <a:p>
            <a:pPr indent="0" algn="l" fontAlgn="auto"/>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665" b="1">
              <a:solidFill>
                <a:schemeClr val="tx1"/>
              </a:solidFill>
              <a:latin typeface="楷体" panose="02010609060101010101" pitchFamily="49" charset="-122"/>
              <a:cs typeface="楷体" panose="02010609060101010101" pitchFamily="49" charset="-122"/>
              <a:sym typeface="+mn-ea"/>
            </a:endParaRPr>
          </a:p>
          <a:p>
            <a:pPr indent="0" algn="l" fontAlgn="auto"/>
            <a:r>
              <a:rPr lang="zh-CN" sz="2400">
                <a:solidFill>
                  <a:schemeClr val="accent2">
                    <a:lumMod val="75000"/>
                  </a:schemeClr>
                </a:solidFill>
                <a:latin typeface="楷体" panose="02010609060101010101" pitchFamily="49" charset="-122"/>
                <a:cs typeface="楷体" panose="02010609060101010101" pitchFamily="49" charset="-122"/>
                <a:sym typeface="+mn-ea"/>
              </a:rPr>
              <a:t>直接对应研发支出会计科目及其明细科目。</a:t>
            </a:r>
            <a:endParaRPr lang="zh-CN" sz="2400" b="1">
              <a:solidFill>
                <a:schemeClr val="accent2">
                  <a:lumMod val="75000"/>
                </a:schemeClr>
              </a:solidFill>
              <a:latin typeface="楷体" panose="02010609060101010101" pitchFamily="49" charset="-122"/>
              <a:cs typeface="楷体" panose="02010609060101010101" pitchFamily="49" charset="-122"/>
              <a:sym typeface="+mn-ea"/>
            </a:endParaRPr>
          </a:p>
          <a:p>
            <a:pPr marL="342900" indent="-342900" algn="l">
              <a:buClr>
                <a:srgbClr val="005BAC"/>
              </a:buClr>
              <a:buFont typeface="Arial" panose="020B0604020202020204" pitchFamily="34" charset="0"/>
              <a:buChar char="•"/>
            </a:pPr>
            <a:r>
              <a:rPr lang="zh-CN" altLang="en-US" sz="2400" dirty="0" smtClean="0">
                <a:latin typeface="楷体" panose="02010609060101010101" pitchFamily="49" charset="-122"/>
                <a:cs typeface="楷体" panose="02010609060101010101" pitchFamily="49" charset="-122"/>
                <a:sym typeface="+mn-ea"/>
              </a:rPr>
              <a:t>与项目表差距是否相对过大：</a:t>
            </a:r>
            <a:r>
              <a:rPr lang="zh-CN" sz="2400">
                <a:solidFill>
                  <a:srgbClr val="000000"/>
                </a:solidFill>
                <a:latin typeface="楷体" panose="02010609060101010101" pitchFamily="49" charset="-122"/>
                <a:cs typeface="楷体" panose="02010609060101010101" pitchFamily="49" charset="-122"/>
                <a:sym typeface="+mn-ea"/>
              </a:rPr>
              <a:t>研究开发费用合计(7)与107-1表本年项目经费支出(10)的合计之比一般应≤1.5倍。</a:t>
            </a:r>
            <a:endParaRPr lang="zh-CN" sz="2400">
              <a:solidFill>
                <a:srgbClr val="000000"/>
              </a:solidFill>
              <a:latin typeface="楷体" panose="02010609060101010101" pitchFamily="49" charset="-122"/>
              <a:cs typeface="楷体" panose="02010609060101010101" pitchFamily="49" charset="-122"/>
              <a:sym typeface="+mn-ea"/>
            </a:endParaRPr>
          </a:p>
          <a:p>
            <a:pPr marL="342900" indent="-342900" algn="l">
              <a:buClr>
                <a:srgbClr val="005BAC"/>
              </a:buClr>
              <a:buFont typeface="Arial" panose="020B0604020202020204" pitchFamily="34" charset="0"/>
              <a:buChar char="•"/>
            </a:pPr>
            <a:r>
              <a:rPr lang="zh-CN" altLang="en-US" sz="2400" dirty="0" smtClean="0">
                <a:latin typeface="楷体" panose="02010609060101010101" pitchFamily="49" charset="-122"/>
                <a:cs typeface="楷体" panose="02010609060101010101" pitchFamily="49" charset="-122"/>
                <a:sym typeface="+mn-ea"/>
              </a:rPr>
              <a:t>与上年是否差距过大。</a:t>
            </a:r>
            <a:endParaRPr lang="zh-CN" altLang="en-US" sz="2400" dirty="0" smtClean="0">
              <a:latin typeface="楷体" panose="02010609060101010101" pitchFamily="49" charset="-122"/>
              <a:cs typeface="楷体" panose="02010609060101010101" pitchFamily="49" charset="-122"/>
              <a:sym typeface="+mn-ea"/>
            </a:endParaRPr>
          </a:p>
          <a:p>
            <a:pPr marL="342900" indent="-342900" algn="l">
              <a:buClr>
                <a:srgbClr val="005BAC"/>
              </a:buClr>
              <a:buFont typeface="Arial" panose="020B0604020202020204" pitchFamily="34" charset="0"/>
              <a:buChar char="•"/>
            </a:pPr>
            <a:r>
              <a:rPr lang="zh-CN" altLang="en-US" sz="2400" dirty="0" smtClean="0">
                <a:latin typeface="楷体" panose="02010609060101010101" pitchFamily="49" charset="-122"/>
                <a:cs typeface="楷体" panose="02010609060101010101" pitchFamily="49" charset="-122"/>
                <a:sym typeface="+mn-ea"/>
              </a:rPr>
              <a:t>与财务报表差距极大。</a:t>
            </a:r>
            <a:endParaRPr lang="zh-CN" altLang="en-US" sz="2400" dirty="0" smtClean="0">
              <a:latin typeface="楷体" panose="02010609060101010101" pitchFamily="49" charset="-122"/>
              <a:cs typeface="楷体" panose="02010609060101010101" pitchFamily="49" charset="-122"/>
              <a:sym typeface="+mn-ea"/>
            </a:endParaRPr>
          </a:p>
          <a:p>
            <a:pPr marL="342900" indent="-342900" algn="l">
              <a:buClr>
                <a:srgbClr val="005BAC"/>
              </a:buClr>
              <a:buFont typeface="Arial" panose="020B0604020202020204" pitchFamily="34" charset="0"/>
              <a:buChar char="•"/>
            </a:pPr>
            <a:r>
              <a:rPr lang="en-US" altLang="zh-CN" sz="2400" dirty="0" smtClean="0">
                <a:latin typeface="楷体" panose="02010609060101010101" pitchFamily="49" charset="-122"/>
                <a:cs typeface="楷体" panose="02010609060101010101" pitchFamily="49" charset="-122"/>
                <a:sym typeface="+mn-ea"/>
              </a:rPr>
              <a:t>8</a:t>
            </a:r>
            <a:r>
              <a:rPr lang="zh-CN" altLang="en-US" sz="2400" dirty="0" smtClean="0">
                <a:latin typeface="楷体" panose="02010609060101010101" pitchFamily="49" charset="-122"/>
                <a:cs typeface="楷体" panose="02010609060101010101" pitchFamily="49" charset="-122"/>
                <a:sym typeface="+mn-ea"/>
              </a:rPr>
              <a:t>个分项之和应等于合计数：</a:t>
            </a:r>
            <a:r>
              <a:rPr lang="en-US" altLang="zh-CN" sz="2400">
                <a:sym typeface="+mn-ea"/>
              </a:rPr>
              <a:t>7=8+9+10+11+12+13+14+19</a:t>
            </a:r>
            <a:r>
              <a:rPr lang="zh-CN" altLang="en-US" sz="2400">
                <a:sym typeface="+mn-ea"/>
              </a:rPr>
              <a:t>。</a:t>
            </a:r>
            <a:endParaRPr lang="zh-CN" altLang="en-US" sz="2400">
              <a:sym typeface="+mn-ea"/>
            </a:endParaRPr>
          </a:p>
        </p:txBody>
      </p:sp>
      <p:pic>
        <p:nvPicPr>
          <p:cNvPr id="10" name="图片 9" descr="截图-2023年10月20日 16时20分27秒"/>
          <p:cNvPicPr>
            <a:picLocks noChangeAspect="1"/>
          </p:cNvPicPr>
          <p:nvPr/>
        </p:nvPicPr>
        <p:blipFill>
          <a:blip r:embed="rId1"/>
          <a:srcRect b="39084"/>
          <a:stretch>
            <a:fillRect/>
          </a:stretch>
        </p:blipFill>
        <p:spPr>
          <a:xfrm>
            <a:off x="4034367" y="1030182"/>
            <a:ext cx="3881120" cy="3613573"/>
          </a:xfrm>
          <a:prstGeom prst="rect">
            <a:avLst/>
          </a:prstGeom>
          <a:ln w="28575" cmpd="sng">
            <a:solidFill>
              <a:schemeClr val="accent1">
                <a:shade val="50000"/>
              </a:schemeClr>
            </a:solidFill>
            <a:prstDash val="dashDot"/>
          </a:ln>
        </p:spPr>
      </p:pic>
      <p:grpSp>
        <p:nvGrpSpPr>
          <p:cNvPr id="8" name="组合 7"/>
          <p:cNvGrpSpPr/>
          <p:nvPr/>
        </p:nvGrpSpPr>
        <p:grpSpPr>
          <a:xfrm>
            <a:off x="3950335" y="1260263"/>
            <a:ext cx="1967653" cy="1144693"/>
            <a:chOff x="4632" y="1664"/>
            <a:chExt cx="2324" cy="1352"/>
          </a:xfrm>
        </p:grpSpPr>
        <p:sp>
          <p:nvSpPr>
            <p:cNvPr id="6" name="AutoShape 4"/>
            <p:cNvSpPr>
              <a:spLocks noChangeArrowheads="1"/>
            </p:cNvSpPr>
            <p:nvPr/>
          </p:nvSpPr>
          <p:spPr bwMode="auto">
            <a:xfrm>
              <a:off x="5040" y="1664"/>
              <a:ext cx="1916" cy="394"/>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a:stCxn id="6" idx="2"/>
            </p:cNvCxnSpPr>
            <p:nvPr/>
          </p:nvCxnSpPr>
          <p:spPr bwMode="auto">
            <a:xfrm flipH="1">
              <a:off x="5992" y="2058"/>
              <a:ext cx="6" cy="958"/>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 name="直接连接符 2"/>
            <p:cNvCxnSpPr/>
            <p:nvPr/>
          </p:nvCxnSpPr>
          <p:spPr>
            <a:xfrm flipH="1">
              <a:off x="4632" y="3016"/>
              <a:ext cx="1348" cy="0"/>
            </a:xfrm>
            <a:prstGeom prst="line">
              <a:avLst/>
            </a:prstGeom>
            <a:solidFill>
              <a:schemeClr val="accent1"/>
            </a:solidFill>
            <a:ln w="25400" cap="flat" cmpd="sng" algn="ctr">
              <a:solidFill>
                <a:schemeClr val="accent2">
                  <a:lumMod val="75000"/>
                </a:schemeClr>
              </a:solidFill>
              <a:prstDash val="solid"/>
              <a:round/>
              <a:headEnd type="none" w="med" len="med"/>
              <a:tailEnd type="none" w="med" len="med"/>
            </a:ln>
          </p:spPr>
        </p:cxnSp>
      </p:grpSp>
      <p:sp>
        <p:nvSpPr>
          <p:cNvPr id="2" name="矩形 1"/>
          <p:cNvSpPr/>
          <p:nvPr/>
        </p:nvSpPr>
        <p:spPr>
          <a:xfrm>
            <a:off x="3642995" y="31750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研究开发费用</a:t>
            </a:r>
            <a:endParaRPr lang="zh-CN" altLang="en-US" sz="2800" b="1" dirty="0">
              <a:solidFill>
                <a:srgbClr val="1C56A6"/>
              </a:solidFill>
              <a:cs typeface="+mn-ea"/>
              <a:sym typeface="+mn-lt"/>
            </a:endParaRPr>
          </a:p>
        </p:txBody>
      </p:sp>
      <p:sp>
        <p:nvSpPr>
          <p:cNvPr id="5" name="灯片编号占位符 4"/>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6"/>
          <p:cNvSpPr txBox="1"/>
          <p:nvPr/>
        </p:nvSpPr>
        <p:spPr>
          <a:xfrm>
            <a:off x="509693" y="1055793"/>
            <a:ext cx="2127673" cy="420370"/>
          </a:xfrm>
          <a:prstGeom prst="rect">
            <a:avLst/>
          </a:prstGeom>
          <a:noFill/>
          <a:ln w="9525">
            <a:noFill/>
          </a:ln>
        </p:spPr>
        <p:txBody>
          <a:bodyPr wrap="square" anchor="t" anchorCtr="0">
            <a:spAutoFit/>
          </a:bodyPr>
          <a:p>
            <a:pPr algn="ctr"/>
            <a:r>
              <a:rPr lang="zh-CN" altLang="en-US" sz="2135" b="1" dirty="0">
                <a:solidFill>
                  <a:schemeClr val="bg1"/>
                </a:solidFill>
                <a:latin typeface="Arial" panose="020B0604020202020204" pitchFamily="34" charset="0"/>
                <a:ea typeface="微软雅黑" panose="020B0503020204020204" pitchFamily="34" charset="-122"/>
              </a:rPr>
              <a:t>人员人工费</a:t>
            </a:r>
            <a:endParaRPr lang="zh-CN" altLang="en-US" sz="2135" b="1" dirty="0">
              <a:solidFill>
                <a:schemeClr val="bg1"/>
              </a:solidFill>
              <a:latin typeface="Arial" panose="020B0604020202020204" pitchFamily="34" charset="0"/>
              <a:ea typeface="微软雅黑" panose="020B0503020204020204" pitchFamily="34" charset="-122"/>
            </a:endParaRPr>
          </a:p>
        </p:txBody>
      </p:sp>
      <p:sp>
        <p:nvSpPr>
          <p:cNvPr id="7" name="AutoShape 4"/>
          <p:cNvSpPr>
            <a:spLocks noChangeArrowheads="1"/>
          </p:cNvSpPr>
          <p:nvPr/>
        </p:nvSpPr>
        <p:spPr bwMode="auto">
          <a:xfrm>
            <a:off x="1734397" y="5081058"/>
            <a:ext cx="4848860" cy="1241213"/>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R="0" indent="0" algn="just" defTabSz="685800" rtl="0" eaLnBrk="0" latinLnBrk="0" hangingPunct="0">
              <a:lnSpc>
                <a:spcPct val="100000"/>
              </a:lnSpc>
              <a:spcBef>
                <a:spcPts val="0"/>
              </a:spcBef>
              <a:spcAft>
                <a:spcPct val="0"/>
              </a:spcAft>
              <a:buClr>
                <a:srgbClr val="005BAC"/>
              </a:buClr>
              <a:buSzPct val="100000"/>
              <a:buFont typeface="Wingdings" panose="05000000000000000000" charset="0"/>
              <a:buNone/>
            </a:pPr>
            <a:r>
              <a:rPr lang="en-US" altLang="zh-CN" sz="2200" dirty="0">
                <a:latin typeface="微软雅黑" panose="020B0503020204020204" pitchFamily="34" charset="-122"/>
                <a:ea typeface="微软雅黑" panose="020B0503020204020204" pitchFamily="34" charset="-122"/>
                <a:sym typeface="+mn-ea"/>
              </a:rPr>
              <a:t>指报告期内企业研究开发人员的工资薪金、五险一金，以及外聘研究开发人员的劳务费用等。</a:t>
            </a:r>
            <a:endParaRPr lang="en-US" altLang="zh-CN" sz="2200" dirty="0">
              <a:latin typeface="微软雅黑" panose="020B0503020204020204" pitchFamily="34" charset="-122"/>
              <a:ea typeface="微软雅黑" panose="020B0503020204020204" pitchFamily="34" charset="-122"/>
              <a:sym typeface="+mn-ea"/>
            </a:endParaRPr>
          </a:p>
        </p:txBody>
      </p:sp>
      <p:pic>
        <p:nvPicPr>
          <p:cNvPr id="10" name="图片 9" descr="截图-2023年10月20日 16时20分27秒"/>
          <p:cNvPicPr>
            <a:picLocks noChangeAspect="1"/>
          </p:cNvPicPr>
          <p:nvPr/>
        </p:nvPicPr>
        <p:blipFill>
          <a:blip r:embed="rId1"/>
          <a:srcRect b="39084"/>
          <a:stretch>
            <a:fillRect/>
          </a:stretch>
        </p:blipFill>
        <p:spPr>
          <a:xfrm>
            <a:off x="1734397" y="1114213"/>
            <a:ext cx="4962313" cy="3671147"/>
          </a:xfrm>
          <a:prstGeom prst="rect">
            <a:avLst/>
          </a:prstGeom>
          <a:ln w="28575" cmpd="sng">
            <a:solidFill>
              <a:schemeClr val="accent1">
                <a:shade val="50000"/>
              </a:schemeClr>
            </a:solidFill>
            <a:prstDash val="dashDot"/>
          </a:ln>
        </p:spPr>
      </p:pic>
      <p:sp>
        <p:nvSpPr>
          <p:cNvPr id="6" name="AutoShape 4"/>
          <p:cNvSpPr>
            <a:spLocks noChangeArrowheads="1"/>
          </p:cNvSpPr>
          <p:nvPr/>
        </p:nvSpPr>
        <p:spPr bwMode="auto">
          <a:xfrm>
            <a:off x="2167890" y="1576493"/>
            <a:ext cx="1778000" cy="333587"/>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p:nvPr/>
        </p:nvCxnSpPr>
        <p:spPr bwMode="auto">
          <a:xfrm>
            <a:off x="3041862" y="1909868"/>
            <a:ext cx="31327" cy="315722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文本框 2"/>
          <p:cNvSpPr txBox="1"/>
          <p:nvPr/>
        </p:nvSpPr>
        <p:spPr>
          <a:xfrm>
            <a:off x="7225242" y="1056217"/>
            <a:ext cx="4031827" cy="3456305"/>
          </a:xfrm>
          <a:prstGeom prst="rect">
            <a:avLst/>
          </a:prstGeom>
          <a:noFill/>
          <a:ln w="25400" cmpd="sng">
            <a:solidFill>
              <a:srgbClr val="005BAC"/>
            </a:solidFill>
            <a:prstDash val="sysDot"/>
          </a:ln>
        </p:spPr>
        <p:txBody>
          <a:bodyPr wrap="square" rtlCol="0">
            <a:spAutoFit/>
          </a:bodyPr>
          <a:p>
            <a:pPr indent="0" algn="l" fontAlgn="auto"/>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665" b="1">
              <a:solidFill>
                <a:schemeClr val="tx1"/>
              </a:solidFill>
              <a:latin typeface="楷体" panose="02010609060101010101" pitchFamily="49" charset="-122"/>
              <a:cs typeface="楷体" panose="02010609060101010101" pitchFamily="49" charset="-122"/>
              <a:sym typeface="+mn-ea"/>
            </a:endParaRPr>
          </a:p>
          <a:p>
            <a:pPr indent="0" algn="l" fontAlgn="auto"/>
            <a:r>
              <a:rPr lang="zh-CN" altLang="en-US" sz="2400" dirty="0">
                <a:solidFill>
                  <a:schemeClr val="accent2">
                    <a:lumMod val="75000"/>
                  </a:schemeClr>
                </a:solidFill>
                <a:latin typeface="楷体" panose="02010609060101010101" pitchFamily="49" charset="-122"/>
                <a:cs typeface="黑体" panose="02010609060101010101" charset="-122"/>
                <a:sym typeface="+mn-ea"/>
              </a:rPr>
              <a:t>与研发支出相关科目的子科目保持一致。</a:t>
            </a:r>
            <a:endParaRPr lang="zh-CN" altLang="en-US" sz="2400" dirty="0">
              <a:solidFill>
                <a:schemeClr val="accent2">
                  <a:lumMod val="75000"/>
                </a:schemeClr>
              </a:solidFill>
              <a:latin typeface="楷体" panose="02010609060101010101" pitchFamily="49" charset="-122"/>
              <a:cs typeface="黑体" panose="02010609060101010101" charset="-122"/>
              <a:sym typeface="+mn-ea"/>
            </a:endParaRPr>
          </a:p>
          <a:p>
            <a:pPr marL="342900" marR="0" indent="-342900" algn="just" defTabSz="685800" rtl="0" eaLnBrk="0" hangingPunct="0">
              <a:lnSpc>
                <a:spcPct val="100000"/>
              </a:lnSpc>
              <a:spcBef>
                <a:spcPct val="0"/>
              </a:spcBef>
              <a:spcAft>
                <a:spcPct val="0"/>
              </a:spcAft>
              <a:buClr>
                <a:srgbClr val="005BAC"/>
              </a:buClr>
              <a:buSzPct val="100000"/>
              <a:buFont typeface="Arial" panose="020B0604020202020204" pitchFamily="34" charset="0"/>
              <a:buChar char="•"/>
            </a:pPr>
            <a:r>
              <a:rPr lang="zh-CN" altLang="en-US" sz="2400" dirty="0">
                <a:latin typeface="楷体" panose="02010609060101010101" pitchFamily="49" charset="-122"/>
                <a:cs typeface="楷体" panose="02010609060101010101" pitchFamily="49" charset="-122"/>
                <a:sym typeface="+mn-ea"/>
              </a:rPr>
              <a:t>如会计科目中未设人员人工费，</a:t>
            </a:r>
            <a:r>
              <a:rPr lang="zh-CN" altLang="en-US" sz="2400" b="1" dirty="0">
                <a:solidFill>
                  <a:srgbClr val="FF0000"/>
                </a:solidFill>
                <a:latin typeface="楷体" panose="02010609060101010101" pitchFamily="49" charset="-122"/>
                <a:cs typeface="楷体" panose="02010609060101010101" pitchFamily="49" charset="-122"/>
                <a:sym typeface="+mn-ea"/>
              </a:rPr>
              <a:t>不得</a:t>
            </a:r>
            <a:r>
              <a:rPr lang="zh-CN" altLang="en-US" sz="2400" dirty="0">
                <a:latin typeface="楷体" panose="02010609060101010101" pitchFamily="49" charset="-122"/>
                <a:cs typeface="楷体" panose="02010609060101010101" pitchFamily="49" charset="-122"/>
                <a:sym typeface="+mn-ea"/>
              </a:rPr>
              <a:t>按个人理解自行将其他科目中人员工资分拆合并后填报。（</a:t>
            </a:r>
            <a:r>
              <a:rPr lang="en-US" altLang="zh-CN" sz="2400">
                <a:sym typeface="+mn-ea"/>
              </a:rPr>
              <a:t>A</a:t>
            </a:r>
            <a:r>
              <a:rPr lang="zh-CN" altLang="en-US" sz="2400">
                <a:sym typeface="+mn-ea"/>
              </a:rPr>
              <a:t>类审核：研发人员</a:t>
            </a:r>
            <a:r>
              <a:rPr lang="en-US" altLang="zh-CN" sz="2400">
                <a:sym typeface="+mn-ea"/>
              </a:rPr>
              <a:t>&gt;0</a:t>
            </a:r>
            <a:r>
              <a:rPr lang="zh-CN" altLang="en-US" sz="2400">
                <a:sym typeface="+mn-ea"/>
              </a:rPr>
              <a:t>，则人员人工费</a:t>
            </a:r>
            <a:r>
              <a:rPr lang="en-US" altLang="zh-CN" sz="2400">
                <a:sym typeface="+mn-ea"/>
              </a:rPr>
              <a:t>&gt;0</a:t>
            </a:r>
            <a:r>
              <a:rPr lang="zh-CN" altLang="en-US" sz="2400">
                <a:sym typeface="+mn-ea"/>
              </a:rPr>
              <a:t>。）</a:t>
            </a:r>
            <a:endParaRPr lang="zh-CN" altLang="en-US" sz="2400" dirty="0" smtClean="0">
              <a:highlight>
                <a:srgbClr val="FFFF00"/>
              </a:highlight>
              <a:latin typeface="楷体" panose="02010609060101010101" pitchFamily="49" charset="-122"/>
              <a:cs typeface="楷体" panose="02010609060101010101" pitchFamily="49" charset="-122"/>
              <a:sym typeface="+mn-ea"/>
            </a:endParaRPr>
          </a:p>
        </p:txBody>
      </p:sp>
      <p:sp>
        <p:nvSpPr>
          <p:cNvPr id="2" name="矩形 1"/>
          <p:cNvSpPr/>
          <p:nvPr/>
        </p:nvSpPr>
        <p:spPr>
          <a:xfrm>
            <a:off x="3458210" y="31115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人员人工费</a:t>
            </a:r>
            <a:endParaRPr lang="zh-CN" altLang="en-US" sz="2800" b="1" dirty="0">
              <a:solidFill>
                <a:srgbClr val="1C56A6"/>
              </a:solidFill>
              <a:cs typeface="+mn-ea"/>
              <a:sym typeface="+mn-lt"/>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94660" y="1375410"/>
            <a:ext cx="5746115" cy="4106545"/>
            <a:chOff x="10211" y="1550"/>
            <a:chExt cx="8858" cy="7230"/>
          </a:xfrm>
        </p:grpSpPr>
        <p:grpSp>
          <p:nvGrpSpPr>
            <p:cNvPr id="4" name="组合 3"/>
            <p:cNvGrpSpPr/>
            <p:nvPr/>
          </p:nvGrpSpPr>
          <p:grpSpPr>
            <a:xfrm rot="0">
              <a:off x="10211" y="1550"/>
              <a:ext cx="7532" cy="1023"/>
              <a:chOff x="3351" y="3543"/>
              <a:chExt cx="7532" cy="1023"/>
            </a:xfrm>
          </p:grpSpPr>
          <p:grpSp>
            <p:nvGrpSpPr>
              <p:cNvPr id="12" name="组合 11"/>
              <p:cNvGrpSpPr/>
              <p:nvPr/>
            </p:nvGrpSpPr>
            <p:grpSpPr>
              <a:xfrm>
                <a:off x="3351" y="3543"/>
                <a:ext cx="1023" cy="1023"/>
                <a:chOff x="910275" y="2123864"/>
                <a:chExt cx="792088" cy="792088"/>
              </a:xfrm>
            </p:grpSpPr>
            <p:sp>
              <p:nvSpPr>
                <p:cNvPr id="11" name="椭圆 10"/>
                <p:cNvSpPr/>
                <p:nvPr/>
              </p:nvSpPr>
              <p:spPr>
                <a:xfrm>
                  <a:off x="910275" y="2123864"/>
                  <a:ext cx="792088" cy="792088"/>
                </a:xfrm>
                <a:prstGeom prst="ellipse">
                  <a:avLst/>
                </a:prstGeom>
                <a:solidFill>
                  <a:srgbClr val="1C56A6"/>
                </a:solidFill>
                <a:ln w="952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b="1">
                    <a:solidFill>
                      <a:srgbClr val="2663A4"/>
                    </a:solidFill>
                    <a:cs typeface="+mn-ea"/>
                    <a:sym typeface="+mn-lt"/>
                  </a:endParaRPr>
                </a:p>
              </p:txBody>
            </p:sp>
            <p:sp>
              <p:nvSpPr>
                <p:cNvPr id="300" name="文本框 9"/>
                <p:cNvSpPr txBox="1"/>
                <p:nvPr/>
              </p:nvSpPr>
              <p:spPr>
                <a:xfrm>
                  <a:off x="1001314" y="2310639"/>
                  <a:ext cx="610011" cy="418966"/>
                </a:xfrm>
                <a:prstGeom prst="rect">
                  <a:avLst/>
                </a:prstGeom>
                <a:noFill/>
              </p:spPr>
              <p:txBody>
                <a:bodyPr wrap="square" lIns="0" tIns="0" rIns="0" bIns="0" rtlCol="0">
                  <a:spAutoFit/>
                </a:bodyPr>
                <a:p>
                  <a:pPr marL="0" lvl="1" algn="ctr"/>
                  <a:r>
                    <a:rPr lang="en-US" altLang="zh-CN" sz="2000" b="1" dirty="0">
                      <a:solidFill>
                        <a:schemeClr val="bg1"/>
                      </a:solidFill>
                      <a:latin typeface="+mn-lt"/>
                      <a:ea typeface="+mn-ea"/>
                      <a:cs typeface="+mn-ea"/>
                      <a:sym typeface="+mn-lt"/>
                    </a:rPr>
                    <a:t>01</a:t>
                  </a:r>
                  <a:endParaRPr lang="en-US" altLang="zh-CN" sz="2000" b="1" dirty="0">
                    <a:solidFill>
                      <a:schemeClr val="bg1"/>
                    </a:solidFill>
                    <a:latin typeface="+mn-lt"/>
                    <a:ea typeface="+mn-ea"/>
                    <a:cs typeface="+mn-ea"/>
                    <a:sym typeface="+mn-lt"/>
                  </a:endParaRPr>
                </a:p>
              </p:txBody>
            </p:sp>
          </p:grpSp>
          <p:sp>
            <p:nvSpPr>
              <p:cNvPr id="14" name="矩形 13"/>
              <p:cNvSpPr/>
              <p:nvPr/>
            </p:nvSpPr>
            <p:spPr>
              <a:xfrm>
                <a:off x="4899" y="3596"/>
                <a:ext cx="5984" cy="919"/>
              </a:xfrm>
              <a:prstGeom prst="rect">
                <a:avLst/>
              </a:prstGeom>
            </p:spPr>
            <p:txBody>
              <a:bodyPr wrap="square">
                <a:spAutoFit/>
              </a:bodyPr>
              <a:p>
                <a:r>
                  <a:rPr lang="zh-CN" altLang="en-US" sz="2800" b="1" dirty="0">
                    <a:solidFill>
                      <a:srgbClr val="1C56A6"/>
                    </a:solidFill>
                    <a:cs typeface="+mn-ea"/>
                    <a:sym typeface="+mn-lt"/>
                  </a:rPr>
                  <a:t>报表梳理及制度变化</a:t>
                </a:r>
                <a:endParaRPr lang="zh-CN" altLang="en-US" sz="2800" b="1" dirty="0">
                  <a:solidFill>
                    <a:srgbClr val="1C56A6"/>
                  </a:solidFill>
                  <a:cs typeface="+mn-ea"/>
                  <a:sym typeface="+mn-lt"/>
                </a:endParaRPr>
              </a:p>
            </p:txBody>
          </p:sp>
        </p:grpSp>
        <p:grpSp>
          <p:nvGrpSpPr>
            <p:cNvPr id="5" name="组合 4"/>
            <p:cNvGrpSpPr/>
            <p:nvPr/>
          </p:nvGrpSpPr>
          <p:grpSpPr>
            <a:xfrm rot="0">
              <a:off x="10211" y="3631"/>
              <a:ext cx="8858" cy="1022"/>
              <a:chOff x="3351" y="3603"/>
              <a:chExt cx="8858" cy="1023"/>
            </a:xfrm>
          </p:grpSpPr>
          <p:grpSp>
            <p:nvGrpSpPr>
              <p:cNvPr id="6" name="组合 5"/>
              <p:cNvGrpSpPr/>
              <p:nvPr/>
            </p:nvGrpSpPr>
            <p:grpSpPr>
              <a:xfrm>
                <a:off x="3351" y="3603"/>
                <a:ext cx="1023" cy="1023"/>
                <a:chOff x="910275" y="2170651"/>
                <a:chExt cx="792088" cy="792088"/>
              </a:xfrm>
            </p:grpSpPr>
            <p:sp>
              <p:nvSpPr>
                <p:cNvPr id="7" name="椭圆 6"/>
                <p:cNvSpPr/>
                <p:nvPr/>
              </p:nvSpPr>
              <p:spPr>
                <a:xfrm>
                  <a:off x="910275" y="2170651"/>
                  <a:ext cx="792088" cy="792088"/>
                </a:xfrm>
                <a:prstGeom prst="ellipse">
                  <a:avLst/>
                </a:prstGeom>
                <a:solidFill>
                  <a:srgbClr val="1C56A6"/>
                </a:solidFill>
                <a:ln w="952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b="1">
                    <a:solidFill>
                      <a:srgbClr val="2663A4"/>
                    </a:solidFill>
                    <a:cs typeface="+mn-ea"/>
                    <a:sym typeface="+mn-lt"/>
                  </a:endParaRPr>
                </a:p>
              </p:txBody>
            </p:sp>
            <p:sp>
              <p:nvSpPr>
                <p:cNvPr id="8" name="文本框 9"/>
                <p:cNvSpPr txBox="1"/>
                <p:nvPr/>
              </p:nvSpPr>
              <p:spPr>
                <a:xfrm>
                  <a:off x="1001314" y="2356520"/>
                  <a:ext cx="610011" cy="419376"/>
                </a:xfrm>
                <a:prstGeom prst="rect">
                  <a:avLst/>
                </a:prstGeom>
                <a:noFill/>
              </p:spPr>
              <p:txBody>
                <a:bodyPr wrap="square" lIns="0" tIns="0" rIns="0" bIns="0" rtlCol="0">
                  <a:spAutoFit/>
                </a:bodyPr>
                <a:p>
                  <a:pPr marL="0" lvl="1" algn="ctr"/>
                  <a:r>
                    <a:rPr lang="en-US" altLang="zh-CN" sz="2000" b="1" dirty="0">
                      <a:solidFill>
                        <a:schemeClr val="bg1"/>
                      </a:solidFill>
                      <a:latin typeface="+mn-lt"/>
                      <a:ea typeface="+mn-ea"/>
                      <a:cs typeface="+mn-ea"/>
                      <a:sym typeface="+mn-lt"/>
                    </a:rPr>
                    <a:t>02</a:t>
                  </a:r>
                  <a:endParaRPr lang="en-US" altLang="zh-CN" sz="2000" b="1" dirty="0">
                    <a:solidFill>
                      <a:schemeClr val="bg1"/>
                    </a:solidFill>
                    <a:latin typeface="+mn-lt"/>
                    <a:ea typeface="+mn-ea"/>
                    <a:cs typeface="+mn-ea"/>
                    <a:sym typeface="+mn-lt"/>
                  </a:endParaRPr>
                </a:p>
              </p:txBody>
            </p:sp>
          </p:grpSp>
          <p:sp>
            <p:nvSpPr>
              <p:cNvPr id="10" name="矩形 9"/>
              <p:cNvSpPr/>
              <p:nvPr/>
            </p:nvSpPr>
            <p:spPr>
              <a:xfrm>
                <a:off x="4899" y="3603"/>
                <a:ext cx="7310" cy="920"/>
              </a:xfrm>
              <a:prstGeom prst="rect">
                <a:avLst/>
              </a:prstGeom>
            </p:spPr>
            <p:txBody>
              <a:bodyPr wrap="square">
                <a:spAutoFit/>
              </a:bodyPr>
              <a:p>
                <a:r>
                  <a:rPr lang="zh-CN" altLang="en-US" sz="2800" b="1" dirty="0">
                    <a:solidFill>
                      <a:srgbClr val="1C56A6"/>
                    </a:solidFill>
                    <a:cs typeface="+mn-ea"/>
                    <a:sym typeface="+mn-lt"/>
                  </a:rPr>
                  <a:t>报表填报范围、原则及依据</a:t>
                </a:r>
                <a:endParaRPr lang="zh-CN" altLang="en-US" sz="2800" b="1" dirty="0">
                  <a:solidFill>
                    <a:srgbClr val="1C56A6"/>
                  </a:solidFill>
                  <a:cs typeface="+mn-ea"/>
                  <a:sym typeface="+mn-lt"/>
                </a:endParaRPr>
              </a:p>
            </p:txBody>
          </p:sp>
        </p:grpSp>
        <p:grpSp>
          <p:nvGrpSpPr>
            <p:cNvPr id="17" name="组合 16"/>
            <p:cNvGrpSpPr/>
            <p:nvPr/>
          </p:nvGrpSpPr>
          <p:grpSpPr>
            <a:xfrm rot="0">
              <a:off x="10211" y="5591"/>
              <a:ext cx="8367" cy="1023"/>
              <a:chOff x="3351" y="3543"/>
              <a:chExt cx="8367" cy="1023"/>
            </a:xfrm>
          </p:grpSpPr>
          <p:grpSp>
            <p:nvGrpSpPr>
              <p:cNvPr id="18" name="组合 17"/>
              <p:cNvGrpSpPr/>
              <p:nvPr/>
            </p:nvGrpSpPr>
            <p:grpSpPr>
              <a:xfrm>
                <a:off x="3351" y="3543"/>
                <a:ext cx="1023" cy="1023"/>
                <a:chOff x="910275" y="2123864"/>
                <a:chExt cx="792088" cy="792088"/>
              </a:xfrm>
            </p:grpSpPr>
            <p:sp>
              <p:nvSpPr>
                <p:cNvPr id="19" name="椭圆 18"/>
                <p:cNvSpPr/>
                <p:nvPr/>
              </p:nvSpPr>
              <p:spPr>
                <a:xfrm>
                  <a:off x="910275" y="2123864"/>
                  <a:ext cx="792088" cy="792088"/>
                </a:xfrm>
                <a:prstGeom prst="ellipse">
                  <a:avLst/>
                </a:prstGeom>
                <a:solidFill>
                  <a:srgbClr val="1C56A6"/>
                </a:solidFill>
                <a:ln w="952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b="1">
                    <a:solidFill>
                      <a:srgbClr val="2663A4"/>
                    </a:solidFill>
                    <a:cs typeface="+mn-ea"/>
                    <a:sym typeface="+mn-lt"/>
                  </a:endParaRPr>
                </a:p>
              </p:txBody>
            </p:sp>
            <p:sp>
              <p:nvSpPr>
                <p:cNvPr id="20" name="文本框 9"/>
                <p:cNvSpPr txBox="1"/>
                <p:nvPr/>
              </p:nvSpPr>
              <p:spPr>
                <a:xfrm>
                  <a:off x="1001314" y="2309773"/>
                  <a:ext cx="610011" cy="418966"/>
                </a:xfrm>
                <a:prstGeom prst="rect">
                  <a:avLst/>
                </a:prstGeom>
                <a:noFill/>
              </p:spPr>
              <p:txBody>
                <a:bodyPr wrap="square" lIns="0" tIns="0" rIns="0" bIns="0" rtlCol="0">
                  <a:spAutoFit/>
                </a:bodyPr>
                <a:p>
                  <a:pPr marL="0" lvl="1" algn="ctr"/>
                  <a:r>
                    <a:rPr lang="en-US" altLang="zh-CN" sz="2000" b="1" dirty="0">
                      <a:solidFill>
                        <a:schemeClr val="bg1"/>
                      </a:solidFill>
                      <a:latin typeface="+mn-lt"/>
                      <a:ea typeface="+mn-ea"/>
                      <a:cs typeface="+mn-ea"/>
                      <a:sym typeface="+mn-lt"/>
                    </a:rPr>
                    <a:t>03</a:t>
                  </a:r>
                  <a:endParaRPr lang="en-US" altLang="zh-CN" sz="2000" b="1" dirty="0">
                    <a:solidFill>
                      <a:schemeClr val="bg1"/>
                    </a:solidFill>
                    <a:latin typeface="+mn-lt"/>
                    <a:ea typeface="+mn-ea"/>
                    <a:cs typeface="+mn-ea"/>
                    <a:sym typeface="+mn-lt"/>
                  </a:endParaRPr>
                </a:p>
              </p:txBody>
            </p:sp>
          </p:grpSp>
          <p:sp>
            <p:nvSpPr>
              <p:cNvPr id="22" name="矩形 21"/>
              <p:cNvSpPr/>
              <p:nvPr/>
            </p:nvSpPr>
            <p:spPr>
              <a:xfrm>
                <a:off x="4899" y="3596"/>
                <a:ext cx="6819" cy="919"/>
              </a:xfrm>
              <a:prstGeom prst="rect">
                <a:avLst/>
              </a:prstGeom>
            </p:spPr>
            <p:txBody>
              <a:bodyPr wrap="square">
                <a:spAutoFit/>
              </a:bodyPr>
              <a:p>
                <a:r>
                  <a:rPr lang="zh-CN" altLang="en-US" sz="2800" b="1" dirty="0">
                    <a:solidFill>
                      <a:srgbClr val="1C56A6"/>
                    </a:solidFill>
                    <a:cs typeface="+mn-ea"/>
                    <a:sym typeface="+mn-lt"/>
                  </a:rPr>
                  <a:t>重点指标及审核要点</a:t>
                </a:r>
                <a:endParaRPr lang="zh-CN" altLang="en-US" sz="2800" b="1" dirty="0">
                  <a:solidFill>
                    <a:srgbClr val="1C56A6"/>
                  </a:solidFill>
                  <a:cs typeface="+mn-ea"/>
                  <a:sym typeface="+mn-lt"/>
                </a:endParaRPr>
              </a:p>
            </p:txBody>
          </p:sp>
        </p:grpSp>
        <p:grpSp>
          <p:nvGrpSpPr>
            <p:cNvPr id="24" name="组合 23"/>
            <p:cNvGrpSpPr/>
            <p:nvPr/>
          </p:nvGrpSpPr>
          <p:grpSpPr>
            <a:xfrm rot="0">
              <a:off x="10211" y="7758"/>
              <a:ext cx="8367" cy="1022"/>
              <a:chOff x="3351" y="3543"/>
              <a:chExt cx="8367" cy="1023"/>
            </a:xfrm>
          </p:grpSpPr>
          <p:grpSp>
            <p:nvGrpSpPr>
              <p:cNvPr id="25" name="组合 24"/>
              <p:cNvGrpSpPr/>
              <p:nvPr/>
            </p:nvGrpSpPr>
            <p:grpSpPr>
              <a:xfrm>
                <a:off x="3351" y="3543"/>
                <a:ext cx="1023" cy="1023"/>
                <a:chOff x="910275" y="2123864"/>
                <a:chExt cx="792088" cy="792088"/>
              </a:xfrm>
            </p:grpSpPr>
            <p:sp>
              <p:nvSpPr>
                <p:cNvPr id="26" name="椭圆 25"/>
                <p:cNvSpPr/>
                <p:nvPr/>
              </p:nvSpPr>
              <p:spPr>
                <a:xfrm>
                  <a:off x="910275" y="2123864"/>
                  <a:ext cx="792088" cy="792088"/>
                </a:xfrm>
                <a:prstGeom prst="ellipse">
                  <a:avLst/>
                </a:prstGeom>
                <a:solidFill>
                  <a:srgbClr val="1C56A6"/>
                </a:solidFill>
                <a:ln w="952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b="1">
                    <a:solidFill>
                      <a:srgbClr val="2663A4"/>
                    </a:solidFill>
                    <a:cs typeface="+mn-ea"/>
                    <a:sym typeface="+mn-lt"/>
                  </a:endParaRPr>
                </a:p>
              </p:txBody>
            </p:sp>
            <p:sp>
              <p:nvSpPr>
                <p:cNvPr id="27" name="文本框 9"/>
                <p:cNvSpPr txBox="1"/>
                <p:nvPr/>
              </p:nvSpPr>
              <p:spPr>
                <a:xfrm>
                  <a:off x="1001314" y="2310240"/>
                  <a:ext cx="610011" cy="419376"/>
                </a:xfrm>
                <a:prstGeom prst="rect">
                  <a:avLst/>
                </a:prstGeom>
                <a:noFill/>
              </p:spPr>
              <p:txBody>
                <a:bodyPr wrap="square" lIns="0" tIns="0" rIns="0" bIns="0" rtlCol="0">
                  <a:spAutoFit/>
                </a:bodyPr>
                <a:p>
                  <a:pPr marL="0" lvl="1" algn="ctr"/>
                  <a:r>
                    <a:rPr lang="en-US" altLang="zh-CN" sz="2000" b="1" dirty="0">
                      <a:solidFill>
                        <a:schemeClr val="bg1"/>
                      </a:solidFill>
                      <a:latin typeface="+mn-lt"/>
                      <a:ea typeface="+mn-ea"/>
                      <a:cs typeface="+mn-ea"/>
                      <a:sym typeface="+mn-lt"/>
                    </a:rPr>
                    <a:t>04</a:t>
                  </a:r>
                  <a:endParaRPr lang="en-US" altLang="zh-CN" sz="2000" b="1" dirty="0">
                    <a:solidFill>
                      <a:schemeClr val="bg1"/>
                    </a:solidFill>
                    <a:latin typeface="+mn-lt"/>
                    <a:ea typeface="+mn-ea"/>
                    <a:cs typeface="+mn-ea"/>
                    <a:sym typeface="+mn-lt"/>
                  </a:endParaRPr>
                </a:p>
              </p:txBody>
            </p:sp>
          </p:grpSp>
          <p:sp>
            <p:nvSpPr>
              <p:cNvPr id="29" name="矩形 28"/>
              <p:cNvSpPr/>
              <p:nvPr/>
            </p:nvSpPr>
            <p:spPr>
              <a:xfrm>
                <a:off x="4899" y="3594"/>
                <a:ext cx="6819" cy="920"/>
              </a:xfrm>
              <a:prstGeom prst="rect">
                <a:avLst/>
              </a:prstGeom>
            </p:spPr>
            <p:txBody>
              <a:bodyPr wrap="square">
                <a:spAutoFit/>
              </a:bodyPr>
              <a:p>
                <a:r>
                  <a:rPr lang="zh-CN" altLang="en-US" sz="2800" b="1" dirty="0">
                    <a:solidFill>
                      <a:srgbClr val="1C56A6"/>
                    </a:solidFill>
                    <a:cs typeface="+mn-ea"/>
                    <a:sym typeface="+mn-lt"/>
                  </a:rPr>
                  <a:t>数据质量易出现的问题</a:t>
                </a:r>
                <a:endParaRPr lang="zh-CN" altLang="en-US" sz="2800" b="1" dirty="0">
                  <a:solidFill>
                    <a:srgbClr val="1C56A6"/>
                  </a:solidFill>
                  <a:cs typeface="+mn-ea"/>
                  <a:sym typeface="+mn-lt"/>
                </a:endParaRPr>
              </a:p>
            </p:txBody>
          </p:sp>
        </p:grpSp>
      </p:grpSp>
      <p:sp>
        <p:nvSpPr>
          <p:cNvPr id="3" name="文本框 2"/>
          <p:cNvSpPr txBox="1"/>
          <p:nvPr userDrawn="1"/>
        </p:nvSpPr>
        <p:spPr>
          <a:xfrm>
            <a:off x="1315720" y="2070100"/>
            <a:ext cx="1290320" cy="2609215"/>
          </a:xfrm>
          <a:prstGeom prst="rect">
            <a:avLst/>
          </a:prstGeom>
          <a:noFill/>
        </p:spPr>
        <p:txBody>
          <a:bodyPr vert="eaVert" wrap="square" rtlCol="0">
            <a:spAutoFit/>
          </a:bodyPr>
          <a:p>
            <a:pPr algn="dist"/>
            <a:r>
              <a:rPr lang="zh-CN" altLang="en-US" sz="7200" b="1">
                <a:solidFill>
                  <a:srgbClr val="1C56A6"/>
                </a:solidFill>
                <a:effectLst/>
                <a:latin typeface="微软雅黑" panose="020B0503020204020204" pitchFamily="34" charset="-122"/>
                <a:ea typeface="微软雅黑" panose="020B0503020204020204" pitchFamily="34" charset="-122"/>
              </a:rPr>
              <a:t>目录</a:t>
            </a:r>
            <a:endParaRPr lang="zh-CN" altLang="en-US" sz="7200" b="1">
              <a:solidFill>
                <a:srgbClr val="1C56A6"/>
              </a:solidFill>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839470" y="1916430"/>
            <a:ext cx="5921375" cy="4378960"/>
          </a:xfrm>
          <a:ln w="28575">
            <a:solidFill>
              <a:srgbClr val="006699"/>
            </a:solidFill>
          </a:ln>
        </p:spPr>
        <p:txBody>
          <a:bodyPr/>
          <a:lstStyle/>
          <a:p>
            <a:pPr marL="0" lvl="0" indent="0" latinLnBrk="0">
              <a:lnSpc>
                <a:spcPts val="3500"/>
              </a:lnSpc>
              <a:spcBef>
                <a:spcPts val="0"/>
              </a:spcBef>
              <a:buFont typeface="+mj-ea"/>
              <a:buNone/>
            </a:pPr>
            <a:r>
              <a:rPr lang="zh-CN" altLang="en-US" sz="2400" dirty="0">
                <a:latin typeface="黑体" panose="02010609060101010101" charset="-122"/>
                <a:ea typeface="黑体" panose="02010609060101010101" charset="-122"/>
                <a:cs typeface="黑体" panose="02010609060101010101" charset="-122"/>
                <a:sym typeface="+mn-ea"/>
              </a:rPr>
              <a:t>①扩大研发人员人工费归集范围</a:t>
            </a:r>
            <a:endParaRPr lang="zh-CN" altLang="en-US" sz="2400" dirty="0">
              <a:latin typeface="黑体" panose="02010609060101010101" charset="-122"/>
              <a:ea typeface="黑体" panose="02010609060101010101" charset="-122"/>
              <a:cs typeface="黑体" panose="02010609060101010101" charset="-122"/>
              <a:sym typeface="+mn-ea"/>
            </a:endParaRPr>
          </a:p>
          <a:p>
            <a:pPr marL="0" lvl="0" indent="0" latinLnBrk="0">
              <a:lnSpc>
                <a:spcPts val="3500"/>
              </a:lnSpc>
              <a:spcBef>
                <a:spcPts val="0"/>
              </a:spcBef>
              <a:buFont typeface="+mj-ea"/>
              <a:buNone/>
            </a:pPr>
            <a:r>
              <a:rPr lang="zh-CN" altLang="en-US" sz="2400" dirty="0">
                <a:solidFill>
                  <a:srgbClr val="FF0000"/>
                </a:solidFill>
                <a:latin typeface="黑体" panose="02010609060101010101" charset="-122"/>
                <a:ea typeface="黑体" panose="02010609060101010101" charset="-122"/>
                <a:cs typeface="宋体" panose="02010600030101010101" pitchFamily="2" charset="-122"/>
              </a:rPr>
              <a:t>不直接</a:t>
            </a:r>
            <a:r>
              <a:rPr lang="zh-CN" altLang="en-US" sz="2400" dirty="0">
                <a:solidFill>
                  <a:schemeClr val="tx1"/>
                </a:solidFill>
                <a:latin typeface="黑体" panose="02010609060101010101" charset="-122"/>
                <a:ea typeface="黑体" panose="02010609060101010101" charset="-122"/>
                <a:cs typeface="宋体" panose="02010600030101010101" pitchFamily="2" charset="-122"/>
              </a:rPr>
              <a:t>参与研发活动</a:t>
            </a:r>
            <a:endParaRPr lang="zh-CN" altLang="en-US" sz="2400" dirty="0">
              <a:solidFill>
                <a:schemeClr val="tx1"/>
              </a:solidFill>
              <a:latin typeface="黑体" panose="02010609060101010101" charset="-122"/>
              <a:ea typeface="黑体" panose="02010609060101010101" charset="-122"/>
              <a:cs typeface="宋体" panose="02010600030101010101" pitchFamily="2" charset="-122"/>
            </a:endParaRPr>
          </a:p>
          <a:p>
            <a:pPr lvl="1" latinLnBrk="0">
              <a:lnSpc>
                <a:spcPts val="2500"/>
              </a:lnSpc>
              <a:spcBef>
                <a:spcPts val="0"/>
              </a:spcBef>
              <a:buFont typeface="Arial" panose="020B0604020202020204" pitchFamily="34" charset="0"/>
              <a:buChar char="•"/>
            </a:pPr>
            <a:r>
              <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rPr>
              <a:t>后勤服务人员</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（如文秘、安保）及其他与研发无直接关系的岗位人员</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1" latinLnBrk="0">
              <a:lnSpc>
                <a:spcPts val="2500"/>
              </a:lnSpc>
              <a:spcBef>
                <a:spcPts val="0"/>
              </a:spcBef>
              <a:buFont typeface="Arial" panose="020B0604020202020204" pitchFamily="34" charset="0"/>
              <a:buChar char="•"/>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部分服务业如互联网大厂、平台企业、软件企业</a:t>
            </a:r>
            <a:r>
              <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rPr>
              <a:t>提供专项或运维服务的人员</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1" latinLnBrk="0">
              <a:lnSpc>
                <a:spcPts val="2500"/>
              </a:lnSpc>
              <a:spcBef>
                <a:spcPts val="0"/>
              </a:spcBef>
              <a:buFont typeface="Arial" panose="020B0604020202020204" pitchFamily="34" charset="0"/>
              <a:buChar char="•"/>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通常负责战略决策及管理，不直接参与技术研发的</a:t>
            </a:r>
            <a:r>
              <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rPr>
              <a:t>企业高管</a:t>
            </a:r>
            <a:endPar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lvl="0" indent="0" latinLnBrk="0">
              <a:lnSpc>
                <a:spcPts val="3500"/>
              </a:lnSpc>
              <a:spcBef>
                <a:spcPts val="0"/>
              </a:spcBef>
              <a:buFont typeface="+mj-ea"/>
              <a:buNone/>
            </a:pPr>
            <a:r>
              <a:rPr lang="zh-CN" altLang="en-US" sz="2400" dirty="0">
                <a:latin typeface="黑体" panose="02010609060101010101" charset="-122"/>
                <a:ea typeface="黑体" panose="02010609060101010101" charset="-122"/>
                <a:cs typeface="黑体" panose="02010609060101010101" charset="-122"/>
                <a:sym typeface="+mn-ea"/>
              </a:rPr>
              <a:t>②非全职研发人员费用</a:t>
            </a:r>
            <a:r>
              <a:rPr lang="zh-CN" altLang="en-US" sz="2400" dirty="0">
                <a:solidFill>
                  <a:srgbClr val="FF0000"/>
                </a:solidFill>
                <a:latin typeface="黑体" panose="02010609060101010101" charset="-122"/>
                <a:ea typeface="黑体" panose="02010609060101010101" charset="-122"/>
                <a:cs typeface="黑体" panose="02010609060101010101" charset="-122"/>
                <a:sym typeface="+mn-ea"/>
              </a:rPr>
              <a:t>未合理分劈</a:t>
            </a:r>
            <a:endParaRPr lang="zh-CN" altLang="en-US" sz="2400" dirty="0">
              <a:latin typeface="黑体" panose="02010609060101010101" charset="-122"/>
              <a:ea typeface="黑体" panose="02010609060101010101" charset="-122"/>
              <a:cs typeface="黑体" panose="02010609060101010101" charset="-122"/>
              <a:sym typeface="+mn-ea"/>
            </a:endParaRPr>
          </a:p>
          <a:p>
            <a:pPr lvl="1" latinLnBrk="0">
              <a:lnSpc>
                <a:spcPts val="2500"/>
              </a:lnSpc>
              <a:spcBef>
                <a:spcPts val="0"/>
              </a:spcBef>
              <a:buFont typeface="Arial" panose="020B0604020202020204" pitchFamily="34" charset="0"/>
              <a:buChar char="•"/>
            </a:pP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项目任务书</a:t>
            </a:r>
            <a:endParaRPr lang="zh-CN" altLang="en-US" sz="2000" dirty="0">
              <a:latin typeface="宋体" panose="02010600030101010101" pitchFamily="2" charset="-122"/>
              <a:ea typeface="宋体" panose="02010600030101010101" pitchFamily="2" charset="-122"/>
              <a:cs typeface="宋体" panose="02010600030101010101" pitchFamily="2" charset="-122"/>
              <a:sym typeface="+mn-ea"/>
            </a:endParaRPr>
          </a:p>
          <a:p>
            <a:pPr lvl="1" latinLnBrk="0">
              <a:lnSpc>
                <a:spcPts val="2500"/>
              </a:lnSpc>
              <a:spcBef>
                <a:spcPts val="0"/>
              </a:spcBef>
              <a:buFont typeface="Arial" panose="020B0604020202020204" pitchFamily="34" charset="0"/>
              <a:buChar char="•"/>
            </a:pP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考勤记录</a:t>
            </a:r>
            <a:endParaRPr lang="zh-CN" altLang="en-US" sz="2000" dirty="0">
              <a:latin typeface="宋体" panose="02010600030101010101" pitchFamily="2" charset="-122"/>
              <a:ea typeface="宋体" panose="02010600030101010101" pitchFamily="2" charset="-122"/>
              <a:cs typeface="宋体" panose="02010600030101010101" pitchFamily="2" charset="-122"/>
              <a:sym typeface="+mn-ea"/>
            </a:endParaRPr>
          </a:p>
          <a:p>
            <a:pPr lvl="1" latinLnBrk="0">
              <a:lnSpc>
                <a:spcPts val="2500"/>
              </a:lnSpc>
              <a:spcBef>
                <a:spcPts val="0"/>
              </a:spcBef>
              <a:buFont typeface="Arial" panose="020B0604020202020204" pitchFamily="34" charset="0"/>
              <a:buChar char="•"/>
            </a:pP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工时管理记录</a:t>
            </a:r>
            <a:endPar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内容占位符 2"/>
          <p:cNvSpPr>
            <a:spLocks noGrp="1"/>
          </p:cNvSpPr>
          <p:nvPr/>
        </p:nvSpPr>
        <p:spPr>
          <a:xfrm>
            <a:off x="839470" y="1340485"/>
            <a:ext cx="10466070" cy="514985"/>
          </a:xfrm>
          <a:prstGeom prst="rect">
            <a:avLst/>
          </a:prstGeom>
          <a:solidFill>
            <a:schemeClr val="accent1">
              <a:alpha val="50000"/>
            </a:schemeClr>
          </a:solidFill>
          <a:ln>
            <a:noFill/>
          </a:ln>
          <a:effec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16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latinLnBrk="0">
              <a:lnSpc>
                <a:spcPts val="3500"/>
              </a:lnSpc>
              <a:spcBef>
                <a:spcPts val="0"/>
              </a:spcBef>
              <a:buFont typeface="Wingdings" panose="05000000000000000000" charset="0"/>
              <a:buChar char="l"/>
            </a:pPr>
            <a:r>
              <a:rPr lang="zh-CN" altLang="en-US" sz="2800" dirty="0">
                <a:latin typeface="黑体" panose="02010609060101010101" charset="-122"/>
                <a:ea typeface="黑体" panose="02010609060101010101" charset="-122"/>
                <a:cs typeface="黑体" panose="02010609060101010101" charset="-122"/>
                <a:sym typeface="+mn-ea"/>
              </a:rPr>
              <a:t>人员人工费归集过程中的误区：</a:t>
            </a:r>
            <a:endParaRPr lang="zh-CN" altLang="en-US" sz="2400" dirty="0">
              <a:solidFill>
                <a:schemeClr val="tx1"/>
              </a:solidFill>
              <a:latin typeface="黑体" panose="02010609060101010101" charset="-122"/>
              <a:ea typeface="黑体" panose="02010609060101010101" charset="-122"/>
              <a:cs typeface="黑体" panose="02010609060101010101" charset="-122"/>
            </a:endParaRPr>
          </a:p>
        </p:txBody>
      </p:sp>
      <p:sp>
        <p:nvSpPr>
          <p:cNvPr id="8" name="内容占位符 2"/>
          <p:cNvSpPr>
            <a:spLocks noGrp="1"/>
          </p:cNvSpPr>
          <p:nvPr/>
        </p:nvSpPr>
        <p:spPr>
          <a:xfrm>
            <a:off x="6927215" y="1917065"/>
            <a:ext cx="4377690" cy="4378325"/>
          </a:xfrm>
          <a:prstGeom prst="rect">
            <a:avLst/>
          </a:prstGeom>
          <a:noFill/>
          <a:ln w="28575">
            <a:solidFill>
              <a:srgbClr val="006699"/>
            </a:solidFill>
          </a:ln>
          <a:effec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16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spcBef>
                <a:spcPts val="0"/>
              </a:spcBef>
              <a:buClrTx/>
              <a:buSzTx/>
              <a:buFont typeface="+mj-ea"/>
              <a:buNone/>
            </a:pPr>
            <a:r>
              <a:rPr lang="zh-CN" altLang="en-US" sz="2400" dirty="0">
                <a:solidFill>
                  <a:schemeClr val="tx1"/>
                </a:solidFill>
                <a:latin typeface="黑体" panose="02010609060101010101" charset="-122"/>
                <a:ea typeface="黑体" panose="02010609060101010101" charset="-122"/>
                <a:cs typeface="黑体" panose="02010609060101010101" charset="-122"/>
              </a:rPr>
              <a:t>③研发人员的股权</a:t>
            </a:r>
            <a:r>
              <a:rPr lang="en-US" altLang="zh-CN" sz="2400" dirty="0">
                <a:solidFill>
                  <a:schemeClr val="tx1"/>
                </a:solidFill>
                <a:latin typeface="黑体" panose="02010609060101010101" charset="-122"/>
                <a:ea typeface="黑体" panose="02010609060101010101" charset="-122"/>
                <a:cs typeface="黑体" panose="02010609060101010101" charset="-122"/>
              </a:rPr>
              <a:t>/</a:t>
            </a:r>
            <a:r>
              <a:rPr lang="zh-CN" altLang="en-US" sz="2400" dirty="0">
                <a:solidFill>
                  <a:schemeClr val="tx1"/>
                </a:solidFill>
                <a:latin typeface="黑体" panose="02010609060101010101" charset="-122"/>
                <a:ea typeface="黑体" panose="02010609060101010101" charset="-122"/>
                <a:cs typeface="黑体" panose="02010609060101010101" charset="-122"/>
              </a:rPr>
              <a:t>期权激励</a:t>
            </a:r>
            <a:endParaRPr lang="zh-CN" altLang="en-US" sz="2400" dirty="0">
              <a:solidFill>
                <a:schemeClr val="tx1"/>
              </a:solidFill>
              <a:latin typeface="黑体" panose="02010609060101010101" charset="-122"/>
              <a:ea typeface="黑体" panose="02010609060101010101" charset="-122"/>
              <a:cs typeface="黑体" panose="02010609060101010101" charset="-122"/>
            </a:endParaRPr>
          </a:p>
          <a:p>
            <a:pPr lvl="1" algn="l">
              <a:lnSpc>
                <a:spcPct val="150000"/>
              </a:lnSpc>
              <a:spcBef>
                <a:spcPts val="0"/>
              </a:spcBef>
              <a:buClrTx/>
              <a:buSzTx/>
              <a:buFont typeface="Arial" panose="020B0604020202020204" pitchFamily="34" charset="0"/>
              <a:buChar char="•"/>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权益结算的股权激励</a:t>
            </a:r>
            <a:r>
              <a:rPr lang="en-US"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管理费用</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lvl="0" indent="0">
              <a:lnSpc>
                <a:spcPct val="150000"/>
              </a:lnSpc>
              <a:spcBef>
                <a:spcPts val="0"/>
              </a:spcBef>
              <a:buFont typeface="Wingdings" panose="05000000000000000000" charset="0"/>
              <a:buNone/>
            </a:pPr>
            <a:r>
              <a:rPr lang="zh-CN" altLang="en-US" sz="2400" dirty="0">
                <a:latin typeface="黑体" panose="02010609060101010101" charset="-122"/>
                <a:ea typeface="黑体" panose="02010609060101010101" charset="-122"/>
                <a:cs typeface="黑体" panose="02010609060101010101" charset="-122"/>
                <a:sym typeface="+mn-ea"/>
              </a:rPr>
              <a:t>④研发人员的股权分红</a:t>
            </a:r>
            <a:endParaRPr lang="zh-CN" altLang="en-US" sz="2400" dirty="0">
              <a:latin typeface="黑体" panose="02010609060101010101" charset="-122"/>
              <a:ea typeface="黑体" panose="02010609060101010101" charset="-122"/>
              <a:cs typeface="黑体" panose="02010609060101010101" charset="-122"/>
              <a:sym typeface="+mn-ea"/>
            </a:endParaRPr>
          </a:p>
          <a:p>
            <a:pPr lvl="1">
              <a:lnSpc>
                <a:spcPct val="150000"/>
              </a:lnSpc>
              <a:spcBef>
                <a:spcPts val="0"/>
              </a:spcBef>
              <a:buFont typeface="Arial" panose="020B0604020202020204" pitchFamily="34" charset="0"/>
              <a:buChar char="•"/>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利润分配</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应付股利</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lvl="0" algn="l">
              <a:lnSpc>
                <a:spcPct val="150000"/>
              </a:lnSpc>
              <a:spcBef>
                <a:spcPts val="0"/>
              </a:spcBef>
              <a:buClrTx/>
              <a:buSzTx/>
              <a:buFont typeface="Wingdings" panose="05000000000000000000" charset="0"/>
              <a:buNone/>
            </a:pPr>
            <a:r>
              <a:rPr lang="zh-CN" altLang="en-US" sz="2400" dirty="0">
                <a:solidFill>
                  <a:schemeClr val="tx1"/>
                </a:solidFill>
                <a:latin typeface="黑体" panose="02010609060101010101" charset="-122"/>
                <a:ea typeface="黑体" panose="02010609060101010101" charset="-122"/>
                <a:cs typeface="黑体" panose="02010609060101010101" charset="-122"/>
              </a:rPr>
              <a:t>⑤研发人员的奖金</a:t>
            </a:r>
            <a:endParaRPr lang="zh-CN" altLang="en-US" sz="2400" dirty="0">
              <a:solidFill>
                <a:schemeClr val="tx1"/>
              </a:solidFill>
              <a:latin typeface="黑体" panose="02010609060101010101" charset="-122"/>
              <a:ea typeface="黑体" panose="02010609060101010101" charset="-122"/>
              <a:cs typeface="黑体" panose="02010609060101010101" charset="-122"/>
            </a:endParaRPr>
          </a:p>
          <a:p>
            <a:pPr lvl="1" algn="l">
              <a:lnSpc>
                <a:spcPct val="150000"/>
              </a:lnSpc>
              <a:spcBef>
                <a:spcPts val="0"/>
              </a:spcBef>
              <a:buClrTx/>
              <a:buSzTx/>
              <a:buFont typeface="Arial" panose="020B0604020202020204" pitchFamily="34" charset="0"/>
              <a:buChar char="•"/>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rPr>
              <a:t>合理性原则：平均人员人工费过高</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3458210" y="31115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人员人工费</a:t>
            </a:r>
            <a:endParaRPr lang="zh-CN" altLang="en-US" sz="2800" b="1" dirty="0">
              <a:solidFill>
                <a:srgbClr val="1C56A6"/>
              </a:solidFill>
              <a:cs typeface="+mn-ea"/>
              <a:sym typeface="+mn-lt"/>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AutoShape 4"/>
          <p:cNvSpPr>
            <a:spLocks noChangeArrowheads="1"/>
          </p:cNvSpPr>
          <p:nvPr/>
        </p:nvSpPr>
        <p:spPr bwMode="auto">
          <a:xfrm>
            <a:off x="560917" y="4907068"/>
            <a:ext cx="11441007" cy="1823720"/>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gn="just" defTabSz="685800">
              <a:lnSpc>
                <a:spcPct val="100000"/>
              </a:lnSpc>
              <a:spcBef>
                <a:spcPct val="0"/>
              </a:spcBef>
              <a:buClr>
                <a:srgbClr val="005BAC"/>
              </a:buClr>
              <a:buSzPct val="100000"/>
              <a:buFont typeface="Wingdings" panose="05000000000000000000" charset="0"/>
              <a:buNone/>
            </a:pPr>
            <a:r>
              <a:rPr lang="en-US" altLang="zh-CN" sz="2200" dirty="0">
                <a:latin typeface="微软雅黑" panose="020B0503020204020204" pitchFamily="34" charset="-122"/>
                <a:ea typeface="微软雅黑" panose="020B0503020204020204" pitchFamily="34" charset="-122"/>
                <a:sym typeface="+mn-ea"/>
              </a:rPr>
              <a:t>指报告期内企业为实施研究开发活动而实际发生的相关支出。包括</a:t>
            </a:r>
            <a:r>
              <a:rPr lang="en-US" altLang="zh-CN" sz="2200" b="1" dirty="0">
                <a:solidFill>
                  <a:schemeClr val="accent2">
                    <a:lumMod val="75000"/>
                  </a:schemeClr>
                </a:solidFill>
                <a:latin typeface="微软雅黑" panose="020B0503020204020204" pitchFamily="34" charset="-122"/>
                <a:ea typeface="微软雅黑" panose="020B0503020204020204" pitchFamily="34" charset="-122"/>
                <a:sym typeface="+mn-ea"/>
              </a:rPr>
              <a:t>直接消耗</a:t>
            </a:r>
            <a:r>
              <a:rPr lang="en-US" altLang="zh-CN" sz="2200" dirty="0">
                <a:latin typeface="微软雅黑" panose="020B0503020204020204" pitchFamily="34" charset="-122"/>
                <a:ea typeface="微软雅黑" panose="020B0503020204020204" pitchFamily="34" charset="-122"/>
                <a:sym typeface="+mn-ea"/>
              </a:rPr>
              <a:t>的材料、燃料和动力费用；用于中间试验和产品试制的模具、工艺装备开发及制造费，不构成固定资产的样品、样机及一般测试手段购置费，试制产品的检验费；用于研究开发活动的仪器、设备的运行维护、调整、检验、检测、维修等费用，以及通过经营租赁方式租入的用于研究开发活动的固定资产租赁费等。</a:t>
            </a:r>
            <a:endParaRPr lang="en-US" altLang="zh-CN" sz="2200" dirty="0">
              <a:latin typeface="微软雅黑" panose="020B0503020204020204" pitchFamily="34" charset="-122"/>
              <a:ea typeface="微软雅黑" panose="020B0503020204020204" pitchFamily="34" charset="-122"/>
              <a:sym typeface="+mn-ea"/>
            </a:endParaRPr>
          </a:p>
        </p:txBody>
      </p:sp>
      <p:pic>
        <p:nvPicPr>
          <p:cNvPr id="10" name="图片 9" descr="截图-2023年10月20日 16时20分27秒"/>
          <p:cNvPicPr>
            <a:picLocks noChangeAspect="1"/>
          </p:cNvPicPr>
          <p:nvPr/>
        </p:nvPicPr>
        <p:blipFill>
          <a:blip r:embed="rId1"/>
          <a:srcRect b="39084"/>
          <a:stretch>
            <a:fillRect/>
          </a:stretch>
        </p:blipFill>
        <p:spPr>
          <a:xfrm>
            <a:off x="1427692" y="1041823"/>
            <a:ext cx="4962313" cy="3671147"/>
          </a:xfrm>
          <a:prstGeom prst="rect">
            <a:avLst/>
          </a:prstGeom>
          <a:ln w="28575" cmpd="sng">
            <a:solidFill>
              <a:schemeClr val="accent1">
                <a:shade val="50000"/>
              </a:schemeClr>
            </a:solidFill>
            <a:prstDash val="dashDot"/>
          </a:ln>
        </p:spPr>
      </p:pic>
      <p:sp>
        <p:nvSpPr>
          <p:cNvPr id="6" name="AutoShape 4"/>
          <p:cNvSpPr>
            <a:spLocks noChangeArrowheads="1"/>
          </p:cNvSpPr>
          <p:nvPr/>
        </p:nvSpPr>
        <p:spPr bwMode="auto">
          <a:xfrm>
            <a:off x="2072217" y="1814407"/>
            <a:ext cx="1557020" cy="333587"/>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p:nvPr/>
        </p:nvCxnSpPr>
        <p:spPr bwMode="auto">
          <a:xfrm>
            <a:off x="2856653" y="2176145"/>
            <a:ext cx="0" cy="270256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文本框 2"/>
          <p:cNvSpPr txBox="1"/>
          <p:nvPr/>
        </p:nvSpPr>
        <p:spPr>
          <a:xfrm>
            <a:off x="7047865" y="1042035"/>
            <a:ext cx="4518660" cy="3195320"/>
          </a:xfrm>
          <a:prstGeom prst="rect">
            <a:avLst/>
          </a:prstGeom>
          <a:noFill/>
          <a:ln w="25400" cmpd="sng">
            <a:solidFill>
              <a:srgbClr val="005BAC"/>
            </a:solidFill>
            <a:prstDash val="sysDot"/>
          </a:ln>
        </p:spPr>
        <p:txBody>
          <a:bodyPr wrap="square" rtlCol="0">
            <a:noAutofit/>
          </a:bodyPr>
          <a:p>
            <a:pPr indent="0" algn="l" fontAlgn="auto"/>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665" b="1">
              <a:solidFill>
                <a:schemeClr val="tx1"/>
              </a:solidFill>
              <a:latin typeface="楷体" panose="02010609060101010101" pitchFamily="49" charset="-122"/>
              <a:cs typeface="楷体" panose="02010609060101010101" pitchFamily="49" charset="-122"/>
              <a:sym typeface="+mn-ea"/>
            </a:endParaRPr>
          </a:p>
          <a:p>
            <a:pPr indent="0" algn="just" defTabSz="685800" fontAlgn="auto">
              <a:lnSpc>
                <a:spcPct val="100000"/>
              </a:lnSpc>
              <a:spcBef>
                <a:spcPct val="0"/>
              </a:spcBef>
              <a:buSzPct val="50000"/>
              <a:buFont typeface="Wingdings" panose="05000000000000000000" pitchFamily="2" charset="2"/>
              <a:buNone/>
            </a:pPr>
            <a:r>
              <a:rPr lang="zh-CN" altLang="en-US" sz="2400" dirty="0">
                <a:solidFill>
                  <a:schemeClr val="accent2">
                    <a:lumMod val="75000"/>
                  </a:schemeClr>
                </a:solidFill>
                <a:latin typeface="楷体" panose="02010609060101010101" pitchFamily="49" charset="-122"/>
                <a:cs typeface="黑体" panose="02010609060101010101" charset="-122"/>
                <a:sym typeface="+mn-ea"/>
              </a:rPr>
              <a:t>与研发支出相关科目的子科目保持一致。</a:t>
            </a:r>
            <a:endParaRPr lang="zh-CN" sz="2400" b="1">
              <a:solidFill>
                <a:schemeClr val="accent2">
                  <a:lumMod val="75000"/>
                </a:schemeClr>
              </a:solidFill>
              <a:latin typeface="楷体" panose="02010609060101010101" pitchFamily="49" charset="-122"/>
              <a:cs typeface="楷体" panose="02010609060101010101" pitchFamily="49" charset="-122"/>
              <a:sym typeface="+mn-ea"/>
            </a:endParaRPr>
          </a:p>
          <a:p>
            <a:pPr marL="342900" indent="-342900" algn="just" defTabSz="685800" eaLnBrk="0" hangingPunct="0">
              <a:lnSpc>
                <a:spcPct val="100000"/>
              </a:lnSpc>
              <a:buClr>
                <a:srgbClr val="005BAC"/>
              </a:buClr>
              <a:buSzTx/>
              <a:buFont typeface="Arial" panose="020B0604020202020204" pitchFamily="34" charset="0"/>
              <a:buChar char="•"/>
            </a:pPr>
            <a:r>
              <a:rPr lang="zh-CN" altLang="en-US" sz="2400" dirty="0">
                <a:latin typeface="楷体" panose="02010609060101010101" pitchFamily="49" charset="-122"/>
                <a:cs typeface="楷体" panose="02010609060101010101" pitchFamily="49" charset="-122"/>
                <a:sym typeface="+mn-ea"/>
              </a:rPr>
              <a:t>未将研发与生产活动区分开。</a:t>
            </a:r>
            <a:endParaRPr lang="zh-CN" altLang="en-US" sz="2400" dirty="0">
              <a:latin typeface="楷体" panose="02010609060101010101" pitchFamily="49" charset="-122"/>
              <a:cs typeface="楷体" panose="02010609060101010101" pitchFamily="49" charset="-122"/>
              <a:sym typeface="+mn-ea"/>
            </a:endParaRPr>
          </a:p>
          <a:p>
            <a:pPr marL="342900" indent="-342900" algn="just" defTabSz="685800" eaLnBrk="0" hangingPunct="0">
              <a:lnSpc>
                <a:spcPct val="100000"/>
              </a:lnSpc>
              <a:buClr>
                <a:srgbClr val="005BAC"/>
              </a:buClr>
              <a:buSzTx/>
              <a:buFont typeface="Arial" panose="020B0604020202020204" pitchFamily="34" charset="0"/>
              <a:buChar char="•"/>
            </a:pPr>
            <a:r>
              <a:rPr lang="zh-CN" altLang="en-US" sz="2400" dirty="0">
                <a:latin typeface="楷体" panose="02010609060101010101" pitchFamily="49" charset="-122"/>
                <a:cs typeface="楷体" panose="02010609060101010101" pitchFamily="49" charset="-122"/>
                <a:sym typeface="+mn-ea"/>
              </a:rPr>
              <a:t>缺乏原始凭证。</a:t>
            </a:r>
            <a:endParaRPr lang="zh-CN" altLang="en-US" sz="2400" dirty="0">
              <a:latin typeface="楷体" panose="02010609060101010101" pitchFamily="49" charset="-122"/>
              <a:cs typeface="楷体" panose="02010609060101010101" pitchFamily="49" charset="-122"/>
              <a:sym typeface="+mn-ea"/>
            </a:endParaRPr>
          </a:p>
          <a:p>
            <a:pPr marL="342900" indent="-342900" algn="just" defTabSz="685800" eaLnBrk="0" hangingPunct="0">
              <a:lnSpc>
                <a:spcPct val="100000"/>
              </a:lnSpc>
              <a:buClr>
                <a:srgbClr val="005BAC"/>
              </a:buClr>
              <a:buSzTx/>
              <a:buFont typeface="Arial" panose="020B0604020202020204" pitchFamily="34" charset="0"/>
              <a:buChar char="•"/>
            </a:pPr>
            <a:r>
              <a:rPr lang="zh-CN" altLang="en-US" sz="2400" dirty="0">
                <a:latin typeface="楷体" panose="02010609060101010101" pitchFamily="49" charset="-122"/>
                <a:cs typeface="楷体" panose="02010609060101010101" pitchFamily="49" charset="-122"/>
                <a:sym typeface="+mn-ea"/>
              </a:rPr>
              <a:t>不应包括固定资产的购置、使用成本。</a:t>
            </a:r>
            <a:endParaRPr lang="zh-CN" altLang="en-US" sz="2400" dirty="0">
              <a:latin typeface="楷体" panose="02010609060101010101" pitchFamily="49" charset="-122"/>
              <a:cs typeface="楷体" panose="02010609060101010101" pitchFamily="49" charset="-122"/>
              <a:sym typeface="+mn-ea"/>
            </a:endParaRPr>
          </a:p>
          <a:p>
            <a:pPr marL="342900" indent="-342900" algn="just" defTabSz="685800" eaLnBrk="0" hangingPunct="0">
              <a:lnSpc>
                <a:spcPct val="100000"/>
              </a:lnSpc>
              <a:buClr>
                <a:srgbClr val="005BAC"/>
              </a:buClr>
              <a:buSzTx/>
              <a:buFont typeface="Arial" panose="020B0604020202020204" pitchFamily="34" charset="0"/>
              <a:buChar char="•"/>
            </a:pPr>
            <a:r>
              <a:rPr lang="zh-CN" altLang="en-US" sz="2400" dirty="0">
                <a:latin typeface="楷体" panose="02010609060101010101" pitchFamily="49" charset="-122"/>
                <a:cs typeface="楷体" panose="02010609060101010101" pitchFamily="49" charset="-122"/>
                <a:sym typeface="+mn-ea"/>
              </a:rPr>
              <a:t>混淆直接投入和固定资产。</a:t>
            </a:r>
            <a:endParaRPr lang="zh-CN" altLang="en-US" sz="2400" dirty="0">
              <a:latin typeface="楷体" panose="02010609060101010101" pitchFamily="49" charset="-122"/>
              <a:cs typeface="楷体" panose="02010609060101010101" pitchFamily="49" charset="-122"/>
              <a:sym typeface="+mn-ea"/>
            </a:endParaRPr>
          </a:p>
        </p:txBody>
      </p:sp>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直接投入费用</a:t>
            </a:r>
            <a:endParaRPr lang="zh-CN" altLang="en-US" sz="2800" b="1" dirty="0">
              <a:solidFill>
                <a:srgbClr val="1C56A6"/>
              </a:solidFill>
              <a:cs typeface="+mn-ea"/>
              <a:sym typeface="+mn-lt"/>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839470" y="1916430"/>
            <a:ext cx="10137140" cy="4408805"/>
          </a:xfrm>
          <a:ln w="28575">
            <a:solidFill>
              <a:srgbClr val="006699"/>
            </a:solidFill>
          </a:ln>
        </p:spPr>
        <p:txBody>
          <a:bodyPr/>
          <a:lstStyle/>
          <a:p>
            <a:pPr marL="457200" lvl="1" indent="0" latinLnBrk="0">
              <a:lnSpc>
                <a:spcPts val="3000"/>
              </a:lnSpc>
              <a:spcBef>
                <a:spcPts val="0"/>
              </a:spcBef>
              <a:buFont typeface="Wingdings" panose="05000000000000000000" charset="0"/>
              <a:buNone/>
            </a:pPr>
            <a:r>
              <a:rPr lang="zh-CN" altLang="en-US" sz="2400" dirty="0">
                <a:latin typeface="黑体" panose="02010609060101010101" charset="-122"/>
                <a:ea typeface="黑体" panose="02010609060101010101" charset="-122"/>
                <a:cs typeface="黑体" panose="02010609060101010101" charset="-122"/>
                <a:sym typeface="+mn-ea"/>
              </a:rPr>
              <a:t>①</a:t>
            </a:r>
            <a:r>
              <a:rPr lang="zh-CN" altLang="en-US" sz="2400" dirty="0">
                <a:solidFill>
                  <a:srgbClr val="FF0000"/>
                </a:solidFill>
                <a:latin typeface="黑体" panose="02010609060101010101" charset="-122"/>
                <a:ea typeface="黑体" panose="02010609060101010101" charset="-122"/>
                <a:cs typeface="黑体" panose="02010609060101010101" charset="-122"/>
                <a:sym typeface="+mn-ea"/>
              </a:rPr>
              <a:t>不合理扩大</a:t>
            </a:r>
            <a:r>
              <a:rPr lang="zh-CN" altLang="en-US" sz="2400" dirty="0">
                <a:latin typeface="黑体" panose="02010609060101010101" charset="-122"/>
                <a:ea typeface="黑体" panose="02010609060101010101" charset="-122"/>
                <a:cs typeface="黑体" panose="02010609060101010101" charset="-122"/>
                <a:sym typeface="+mn-ea"/>
              </a:rPr>
              <a:t>直接投入费用归集范围</a:t>
            </a:r>
            <a:endParaRPr lang="zh-CN" altLang="en-US" sz="2400" dirty="0">
              <a:latin typeface="黑体" panose="02010609060101010101" charset="-122"/>
              <a:ea typeface="黑体" panose="02010609060101010101" charset="-122"/>
              <a:cs typeface="黑体" panose="02010609060101010101" charset="-122"/>
              <a:sym typeface="+mn-ea"/>
            </a:endParaRPr>
          </a:p>
          <a:p>
            <a:pPr lvl="2" algn="l" latinLnBrk="0">
              <a:lnSpc>
                <a:spcPts val="3000"/>
              </a:lnSpc>
              <a:spcBef>
                <a:spcPts val="0"/>
              </a:spcBef>
              <a:buClrTx/>
              <a:buSzTx/>
              <a:buFont typeface="Arial" panose="020B0604020202020204" pitchFamily="34" charset="0"/>
              <a:buChar char="•"/>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固定资产的购置成本、建设成本等</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lvl="2" algn="l" latinLnBrk="0">
              <a:lnSpc>
                <a:spcPts val="3000"/>
              </a:lnSpc>
              <a:spcBef>
                <a:spcPts val="0"/>
              </a:spcBef>
              <a:buClrTx/>
              <a:buSzTx/>
              <a:buFont typeface="Arial" panose="020B0604020202020204" pitchFamily="34" charset="0"/>
              <a:buChar char="•"/>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技术改造</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lvl="1" latinLnBrk="0">
              <a:lnSpc>
                <a:spcPts val="3000"/>
              </a:lnSpc>
              <a:spcBef>
                <a:spcPts val="0"/>
              </a:spcBef>
              <a:buFont typeface="Wingdings" panose="05000000000000000000" charset="0"/>
              <a:buNone/>
            </a:pPr>
            <a:r>
              <a:rPr lang="zh-CN" altLang="en-US" sz="2400" dirty="0">
                <a:latin typeface="黑体" panose="02010609060101010101" charset="-122"/>
                <a:ea typeface="黑体" panose="02010609060101010101" charset="-122"/>
                <a:cs typeface="黑体" panose="02010609060101010101" charset="-122"/>
                <a:sym typeface="+mn-ea"/>
              </a:rPr>
              <a:t>②研发活动与日常生产经营活动</a:t>
            </a:r>
            <a:r>
              <a:rPr lang="zh-CN" altLang="en-US" sz="2400" dirty="0">
                <a:solidFill>
                  <a:srgbClr val="FF0000"/>
                </a:solidFill>
                <a:latin typeface="黑体" panose="02010609060101010101" charset="-122"/>
                <a:ea typeface="黑体" panose="02010609060101010101" charset="-122"/>
                <a:cs typeface="黑体" panose="02010609060101010101" charset="-122"/>
                <a:sym typeface="+mn-ea"/>
              </a:rPr>
              <a:t>未合理分劈</a:t>
            </a:r>
            <a:endParaRPr lang="zh-CN" altLang="en-US" sz="2400" dirty="0">
              <a:latin typeface="黑体" panose="02010609060101010101" charset="-122"/>
              <a:ea typeface="黑体" panose="02010609060101010101" charset="-122"/>
              <a:cs typeface="黑体" panose="02010609060101010101" charset="-122"/>
              <a:sym typeface="+mn-ea"/>
            </a:endParaRPr>
          </a:p>
          <a:p>
            <a:pPr lvl="2" algn="l" latinLnBrk="0">
              <a:lnSpc>
                <a:spcPts val="3000"/>
              </a:lnSpc>
              <a:spcBef>
                <a:spcPts val="0"/>
              </a:spcBef>
              <a:buClrTx/>
              <a:buSzTx/>
              <a:buFont typeface="Arial" panose="020B0604020202020204" pitchFamily="34" charset="0"/>
              <a:buChar char="•"/>
            </a:pPr>
            <a:r>
              <a:rPr lang="zh-CN" altLang="en-US" sz="2400" dirty="0">
                <a:latin typeface="黑体" panose="02010609060101010101" charset="-122"/>
                <a:ea typeface="黑体" panose="02010609060101010101" charset="-122"/>
                <a:cs typeface="宋体" panose="02010600030101010101" pitchFamily="2" charset="-122"/>
                <a:sym typeface="+mn-ea"/>
              </a:rPr>
              <a:t>定制化产品开发支出</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：对于履行定制化产品客户合同过程中发生的研发支出，如研发成果</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仅可用</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于该合同、无法用于其他合同，最终计入</a:t>
            </a:r>
            <a:r>
              <a:rPr lang="zh-CN" altLang="en-US" sz="2400" dirty="0">
                <a:solidFill>
                  <a:schemeClr val="tx1"/>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营业成本</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2" algn="l" latinLnBrk="0">
              <a:lnSpc>
                <a:spcPts val="3000"/>
              </a:lnSpc>
              <a:spcBef>
                <a:spcPts val="0"/>
              </a:spcBef>
              <a:buClrTx/>
              <a:buSzTx/>
              <a:buFont typeface="Arial" panose="020B0604020202020204" pitchFamily="34" charset="0"/>
              <a:buChar char="•"/>
            </a:pPr>
            <a:r>
              <a:rPr lang="zh-CN" altLang="en-US" sz="2400" dirty="0">
                <a:highlight>
                  <a:srgbClr val="FFFF00"/>
                </a:highlight>
                <a:latin typeface="黑体" panose="02010609060101010101" charset="-122"/>
                <a:ea typeface="黑体" panose="02010609060101010101" charset="-122"/>
                <a:cs typeface="宋体" panose="02010600030101010101" pitchFamily="2" charset="-122"/>
                <a:sym typeface="+mn-ea"/>
              </a:rPr>
              <a:t>研产共线的情况处理</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dirty="0">
              <a:solidFill>
                <a:schemeClr val="tx1"/>
              </a:solidFill>
              <a:latin typeface="黑体" panose="02010609060101010101" charset="-122"/>
              <a:ea typeface="黑体" panose="02010609060101010101" charset="-122"/>
              <a:cs typeface="黑体" panose="02010609060101010101" charset="-122"/>
            </a:endParaRPr>
          </a:p>
          <a:p>
            <a:pPr lvl="3" latinLnBrk="0">
              <a:lnSpc>
                <a:spcPts val="3000"/>
              </a:lnSpc>
              <a:spcBef>
                <a:spcPts val="0"/>
              </a:spcBef>
              <a:buFont typeface="Wingdings" panose="05000000000000000000" charset="0"/>
              <a:buChar char="p"/>
            </a:pPr>
            <a:r>
              <a:rPr lang="zh-CN" altLang="en-US" sz="2400" dirty="0">
                <a:latin typeface="黑体" panose="02010609060101010101" charset="-122"/>
                <a:ea typeface="黑体" panose="02010609060101010101" charset="-122"/>
                <a:cs typeface="黑体" panose="02010609060101010101" charset="-122"/>
                <a:sym typeface="+mn-ea"/>
              </a:rPr>
              <a:t>制造业：</a:t>
            </a:r>
            <a:r>
              <a:rPr lang="zh-CN" altLang="en-US" sz="2400" dirty="0">
                <a:latin typeface="宋体" panose="02010600030101010101" pitchFamily="2" charset="-122"/>
                <a:ea typeface="宋体" panose="02010600030101010101" pitchFamily="2" charset="-122"/>
                <a:cs typeface="黑体" panose="02010609060101010101" charset="-122"/>
                <a:sym typeface="+mn-ea"/>
              </a:rPr>
              <a:t>工时记录、机器设备使用记录</a:t>
            </a:r>
            <a:endParaRPr lang="zh-CN" altLang="en-US" sz="2400" dirty="0">
              <a:latin typeface="黑体" panose="02010609060101010101" charset="-122"/>
              <a:ea typeface="黑体" panose="02010609060101010101" charset="-122"/>
              <a:cs typeface="黑体" panose="02010609060101010101" charset="-122"/>
              <a:sym typeface="+mn-ea"/>
            </a:endParaRPr>
          </a:p>
          <a:p>
            <a:pPr lvl="3" latinLnBrk="0">
              <a:lnSpc>
                <a:spcPts val="3000"/>
              </a:lnSpc>
              <a:spcBef>
                <a:spcPts val="0"/>
              </a:spcBef>
              <a:buFont typeface="Wingdings" panose="05000000000000000000" charset="0"/>
              <a:buChar char="p"/>
            </a:pPr>
            <a:r>
              <a:rPr lang="zh-CN" altLang="en-US" sz="2400" dirty="0">
                <a:latin typeface="黑体" panose="02010609060101010101" charset="-122"/>
                <a:ea typeface="黑体" panose="02010609060101010101" charset="-122"/>
                <a:cs typeface="黑体" panose="02010609060101010101" charset="-122"/>
                <a:sym typeface="+mn-ea"/>
              </a:rPr>
              <a:t>建筑业：</a:t>
            </a:r>
            <a:r>
              <a:rPr lang="zh-CN" altLang="en-US" sz="2400" dirty="0">
                <a:latin typeface="宋体" panose="02010600030101010101" pitchFamily="2" charset="-122"/>
                <a:ea typeface="宋体" panose="02010600030101010101" pitchFamily="2" charset="-122"/>
                <a:cs typeface="黑体" panose="02010609060101010101" charset="-122"/>
                <a:sym typeface="+mn-ea"/>
              </a:rPr>
              <a:t>试验段VS非试验段</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a:p>
            <a:pPr lvl="3" latinLnBrk="0">
              <a:lnSpc>
                <a:spcPts val="3000"/>
              </a:lnSpc>
              <a:spcBef>
                <a:spcPts val="0"/>
              </a:spcBef>
              <a:buFont typeface="Wingdings" panose="05000000000000000000" charset="0"/>
              <a:buChar char="p"/>
            </a:pPr>
            <a:r>
              <a:rPr lang="zh-CN" altLang="en-US" sz="2400" dirty="0">
                <a:latin typeface="黑体" panose="02010609060101010101" charset="-122"/>
                <a:ea typeface="黑体" panose="02010609060101010101" charset="-122"/>
                <a:cs typeface="黑体" panose="02010609060101010101" charset="-122"/>
                <a:sym typeface="+mn-ea"/>
              </a:rPr>
              <a:t>服务业：</a:t>
            </a:r>
            <a:r>
              <a:rPr lang="zh-CN" altLang="en-US" sz="2400" dirty="0">
                <a:latin typeface="宋体" panose="02010600030101010101" pitchFamily="2" charset="-122"/>
                <a:ea typeface="宋体" panose="02010600030101010101" pitchFamily="2" charset="-122"/>
                <a:cs typeface="黑体" panose="02010609060101010101" charset="-122"/>
                <a:sym typeface="+mn-ea"/>
              </a:rPr>
              <a:t>全新产品开发VS既有产品运维迭代</a:t>
            </a:r>
            <a:endPar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内容占位符 2"/>
          <p:cNvSpPr>
            <a:spLocks noGrp="1"/>
          </p:cNvSpPr>
          <p:nvPr/>
        </p:nvSpPr>
        <p:spPr>
          <a:xfrm>
            <a:off x="839470" y="1340485"/>
            <a:ext cx="10136505" cy="544195"/>
          </a:xfrm>
          <a:prstGeom prst="rect">
            <a:avLst/>
          </a:prstGeom>
          <a:solidFill>
            <a:schemeClr val="accent1">
              <a:alpha val="50000"/>
            </a:schemeClr>
          </a:solidFill>
          <a:ln>
            <a:noFill/>
          </a:ln>
          <a:effec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16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latinLnBrk="0">
              <a:lnSpc>
                <a:spcPts val="3500"/>
              </a:lnSpc>
              <a:spcBef>
                <a:spcPts val="0"/>
              </a:spcBef>
              <a:buFont typeface="Wingdings" panose="05000000000000000000" charset="0"/>
              <a:buChar char="l"/>
            </a:pPr>
            <a:r>
              <a:rPr lang="zh-CN" altLang="en-US" sz="2800" dirty="0">
                <a:latin typeface="黑体" panose="02010609060101010101" charset="-122"/>
                <a:ea typeface="黑体" panose="02010609060101010101" charset="-122"/>
                <a:cs typeface="黑体" panose="02010609060101010101" charset="-122"/>
                <a:sym typeface="+mn-ea"/>
              </a:rPr>
              <a:t>直接投入费用归集过程中的误区：</a:t>
            </a:r>
            <a:endParaRPr lang="zh-CN" altLang="en-US" sz="2800" dirty="0">
              <a:latin typeface="黑体" panose="02010609060101010101" charset="-122"/>
              <a:ea typeface="黑体" panose="02010609060101010101" charset="-122"/>
              <a:cs typeface="黑体" panose="02010609060101010101" charset="-122"/>
              <a:sym typeface="+mn-ea"/>
            </a:endParaRPr>
          </a:p>
        </p:txBody>
      </p:sp>
      <p:sp>
        <p:nvSpPr>
          <p:cNvPr id="2" name="矩形 1"/>
          <p:cNvSpPr/>
          <p:nvPr/>
        </p:nvSpPr>
        <p:spPr>
          <a:xfrm>
            <a:off x="3458210" y="577215"/>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直接投入费用</a:t>
            </a:r>
            <a:endParaRPr lang="zh-CN" altLang="en-US" sz="2800" b="1" dirty="0">
              <a:solidFill>
                <a:srgbClr val="1C56A6"/>
              </a:solidFill>
              <a:cs typeface="+mn-ea"/>
              <a:sym typeface="+mn-lt"/>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58210" y="62611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直接投入费用</a:t>
            </a:r>
            <a:endParaRPr lang="zh-CN" altLang="en-US" sz="2800" b="1" dirty="0">
              <a:solidFill>
                <a:srgbClr val="1C56A6"/>
              </a:solidFill>
              <a:cs typeface="+mn-ea"/>
              <a:sym typeface="+mn-lt"/>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
        <p:nvSpPr>
          <p:cNvPr id="6" name="内容占位符 2"/>
          <p:cNvSpPr>
            <a:spLocks noGrp="1"/>
          </p:cNvSpPr>
          <p:nvPr/>
        </p:nvSpPr>
        <p:spPr>
          <a:xfrm>
            <a:off x="1343660" y="1629410"/>
            <a:ext cx="9135745" cy="1870710"/>
          </a:xfrm>
          <a:prstGeom prst="rect">
            <a:avLst/>
          </a:prstGeom>
          <a:noFill/>
          <a:ln w="28575">
            <a:solidFill>
              <a:srgbClr val="006699"/>
            </a:solidFill>
          </a:ln>
          <a:effec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16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2" indent="-457200" latinLnBrk="0">
              <a:lnSpc>
                <a:spcPts val="3500"/>
              </a:lnSpc>
              <a:spcBef>
                <a:spcPts val="0"/>
              </a:spcBef>
              <a:buFont typeface="Arial" panose="020B0604020202020204" pitchFamily="34" charset="0"/>
              <a:buChar char="•"/>
            </a:pPr>
            <a:r>
              <a:rPr lang="zh-CN" altLang="en-US" sz="2800" dirty="0">
                <a:latin typeface="黑体" panose="02010609060101010101" charset="-122"/>
                <a:ea typeface="黑体" panose="02010609060101010101" charset="-122"/>
                <a:cs typeface="宋体" panose="02010600030101010101" pitchFamily="2" charset="-122"/>
                <a:sym typeface="+mn-ea"/>
              </a:rPr>
              <a:t>研产共线的情况处理</a:t>
            </a:r>
            <a:r>
              <a:rPr lang="zh-CN" altLang="en-US" sz="2800"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dirty="0">
              <a:solidFill>
                <a:schemeClr val="tx1"/>
              </a:solidFill>
              <a:latin typeface="黑体" panose="02010609060101010101" charset="-122"/>
              <a:ea typeface="黑体" panose="02010609060101010101" charset="-122"/>
              <a:cs typeface="黑体" panose="02010609060101010101" charset="-122"/>
            </a:endParaRPr>
          </a:p>
          <a:p>
            <a:pPr lvl="1" latinLnBrk="0">
              <a:lnSpc>
                <a:spcPts val="3500"/>
              </a:lnSpc>
              <a:spcBef>
                <a:spcPts val="0"/>
              </a:spcBef>
              <a:buFont typeface="Wingdings" panose="05000000000000000000" charset="0"/>
              <a:buChar char="p"/>
            </a:pPr>
            <a:r>
              <a:rPr lang="zh-CN" altLang="en-US" sz="2400" dirty="0">
                <a:latin typeface="宋体" panose="02010600030101010101" pitchFamily="2" charset="-122"/>
                <a:ea typeface="宋体" panose="02010600030101010101" pitchFamily="2" charset="-122"/>
                <a:cs typeface="黑体" panose="02010609060101010101" charset="-122"/>
                <a:sym typeface="+mn-ea"/>
              </a:rPr>
              <a:t>归集应有合同、发票及完整的材料验收、入库、出库单据；</a:t>
            </a:r>
            <a:endParaRPr lang="zh-CN" altLang="en-US" sz="2400" dirty="0">
              <a:latin typeface="宋体" panose="02010600030101010101" pitchFamily="2" charset="-122"/>
              <a:ea typeface="宋体" panose="02010600030101010101" pitchFamily="2" charset="-122"/>
              <a:cs typeface="黑体" panose="02010609060101010101" charset="-122"/>
              <a:sym typeface="+mn-ea"/>
            </a:endParaRPr>
          </a:p>
          <a:p>
            <a:pPr lvl="1" latinLnBrk="0">
              <a:lnSpc>
                <a:spcPts val="3500"/>
              </a:lnSpc>
              <a:spcBef>
                <a:spcPts val="0"/>
              </a:spcBef>
              <a:buFont typeface="Wingdings" panose="05000000000000000000" charset="0"/>
              <a:buChar char="p"/>
            </a:pPr>
            <a:r>
              <a:rPr lang="zh-CN" altLang="en-US" sz="2400" dirty="0">
                <a:latin typeface="宋体" panose="02010600030101010101" pitchFamily="2" charset="-122"/>
                <a:ea typeface="宋体" panose="02010600030101010101" pitchFamily="2" charset="-122"/>
                <a:cs typeface="黑体" panose="02010609060101010101" charset="-122"/>
                <a:sym typeface="+mn-ea"/>
              </a:rPr>
              <a:t>研发支出期末结转入</a:t>
            </a:r>
            <a:r>
              <a:rPr lang="zh-CN" altLang="en-US" sz="2400" dirty="0">
                <a:solidFill>
                  <a:srgbClr val="FF0000"/>
                </a:solidFill>
                <a:latin typeface="黑体" panose="02010609060101010101" charset="-122"/>
                <a:ea typeface="黑体" panose="02010609060101010101" charset="-122"/>
                <a:cs typeface="黑体" panose="02010609060101010101" charset="-122"/>
                <a:sym typeface="+mn-ea"/>
              </a:rPr>
              <a:t>生产成本</a:t>
            </a:r>
            <a:r>
              <a:rPr lang="en-US" altLang="zh-CN" sz="2400" dirty="0">
                <a:solidFill>
                  <a:schemeClr val="tx1"/>
                </a:solidFill>
                <a:latin typeface="黑体" panose="02010609060101010101" charset="-122"/>
                <a:ea typeface="黑体" panose="02010609060101010101" charset="-122"/>
                <a:cs typeface="黑体" panose="02010609060101010101" charset="-122"/>
                <a:sym typeface="+mn-ea"/>
              </a:rPr>
              <a:t>/</a:t>
            </a:r>
            <a:r>
              <a:rPr lang="zh-CN" altLang="en-US" sz="2400" dirty="0">
                <a:solidFill>
                  <a:srgbClr val="FF0000"/>
                </a:solidFill>
                <a:latin typeface="黑体" panose="02010609060101010101" charset="-122"/>
                <a:ea typeface="黑体" panose="02010609060101010101" charset="-122"/>
                <a:cs typeface="黑体" panose="02010609060101010101" charset="-122"/>
                <a:sym typeface="+mn-ea"/>
              </a:rPr>
              <a:t>营业成本</a:t>
            </a:r>
            <a:r>
              <a:rPr lang="en-US" altLang="zh-CN" sz="2400" dirty="0">
                <a:solidFill>
                  <a:schemeClr val="tx1"/>
                </a:solidFill>
                <a:latin typeface="黑体" panose="02010609060101010101" charset="-122"/>
                <a:ea typeface="黑体" panose="02010609060101010101" charset="-122"/>
                <a:cs typeface="黑体" panose="02010609060101010101" charset="-122"/>
                <a:sym typeface="+mn-ea"/>
              </a:rPr>
              <a:t>/</a:t>
            </a:r>
            <a:r>
              <a:rPr lang="zh-CN" altLang="en-US" sz="2400" dirty="0">
                <a:solidFill>
                  <a:srgbClr val="FF0000"/>
                </a:solidFill>
                <a:latin typeface="黑体" panose="02010609060101010101" charset="-122"/>
                <a:ea typeface="黑体" panose="02010609060101010101" charset="-122"/>
                <a:cs typeface="黑体" panose="02010609060101010101" charset="-122"/>
                <a:sym typeface="+mn-ea"/>
              </a:rPr>
              <a:t>存货</a:t>
            </a:r>
            <a:r>
              <a:rPr lang="zh-CN" altLang="en-US" sz="2400" dirty="0">
                <a:latin typeface="宋体" panose="02010600030101010101" pitchFamily="2" charset="-122"/>
                <a:ea typeface="宋体" panose="02010600030101010101" pitchFamily="2" charset="-122"/>
                <a:cs typeface="黑体" panose="02010609060101010101" charset="-122"/>
                <a:sym typeface="+mn-ea"/>
              </a:rPr>
              <a:t>或</a:t>
            </a:r>
            <a:r>
              <a:rPr lang="zh-CN" altLang="en-US" sz="2400" dirty="0">
                <a:solidFill>
                  <a:srgbClr val="FF0000"/>
                </a:solidFill>
                <a:latin typeface="黑体" panose="02010609060101010101" charset="-122"/>
                <a:ea typeface="黑体" panose="02010609060101010101" charset="-122"/>
                <a:cs typeface="黑体" panose="02010609060101010101" charset="-122"/>
                <a:sym typeface="+mn-ea"/>
              </a:rPr>
              <a:t>在建工程</a:t>
            </a:r>
            <a:r>
              <a:rPr lang="zh-CN" altLang="en-US" sz="2400" dirty="0">
                <a:latin typeface="黑体" panose="02010609060101010101" charset="-122"/>
                <a:ea typeface="黑体" panose="02010609060101010101" charset="-122"/>
                <a:cs typeface="黑体" panose="02010609060101010101" charset="-122"/>
                <a:sym typeface="+mn-ea"/>
              </a:rPr>
              <a:t>的</a:t>
            </a:r>
            <a:r>
              <a:rPr lang="zh-CN" altLang="en-US" sz="2400" dirty="0">
                <a:latin typeface="宋体" panose="02010600030101010101" pitchFamily="2" charset="-122"/>
                <a:ea typeface="宋体" panose="02010600030101010101" pitchFamily="2" charset="-122"/>
                <a:cs typeface="黑体" panose="02010609060101010101" charset="-122"/>
                <a:sym typeface="+mn-ea"/>
              </a:rPr>
              <a:t>投入不应作为研发投入的范畴。</a:t>
            </a:r>
            <a:endParaRPr lang="zh-CN" altLang="en-US" sz="2400" dirty="0">
              <a:latin typeface="宋体" panose="02010600030101010101" pitchFamily="2" charset="-122"/>
              <a:ea typeface="宋体" panose="02010600030101010101" pitchFamily="2" charset="-122"/>
              <a:cs typeface="黑体" panose="02010609060101010101" charset="-122"/>
              <a:sym typeface="+mn-ea"/>
            </a:endParaRPr>
          </a:p>
        </p:txBody>
      </p:sp>
      <p:sp>
        <p:nvSpPr>
          <p:cNvPr id="7" name="内容占位符 2"/>
          <p:cNvSpPr>
            <a:spLocks noGrp="1"/>
          </p:cNvSpPr>
          <p:nvPr/>
        </p:nvSpPr>
        <p:spPr>
          <a:xfrm>
            <a:off x="1343660" y="3645535"/>
            <a:ext cx="9136380" cy="2305685"/>
          </a:xfrm>
          <a:prstGeom prst="rect">
            <a:avLst/>
          </a:prstGeom>
          <a:solidFill>
            <a:schemeClr val="accent1">
              <a:alpha val="50000"/>
            </a:schemeClr>
          </a:solidFill>
          <a:ln>
            <a:noFill/>
          </a:ln>
          <a:effec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16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2" indent="-457200" algn="l">
              <a:lnSpc>
                <a:spcPts val="3500"/>
              </a:lnSpc>
              <a:spcBef>
                <a:spcPts val="0"/>
              </a:spcBef>
              <a:buClrTx/>
              <a:buSzTx/>
              <a:buFont typeface="Arial" panose="020B0604020202020204" pitchFamily="34" charset="0"/>
              <a:buChar char="•"/>
            </a:pPr>
            <a:r>
              <a:rPr lang="zh-CN" altLang="en-US" sz="2800" dirty="0">
                <a:latin typeface="黑体" panose="02010609060101010101" charset="-122"/>
                <a:ea typeface="黑体" panose="02010609060101010101" charset="-122"/>
                <a:cs typeface="宋体" panose="02010600030101010101" pitchFamily="2" charset="-122"/>
                <a:sym typeface="+mn-ea"/>
              </a:rPr>
              <a:t>合理的分配标准包括但不限于：</a:t>
            </a:r>
            <a:endParaRPr lang="zh-CN" altLang="en-US" sz="2800" b="0" dirty="0">
              <a:latin typeface="黑体" panose="02010609060101010101" charset="-122"/>
              <a:ea typeface="黑体" panose="02010609060101010101" charset="-122"/>
              <a:cs typeface="宋体" panose="02010600030101010101" pitchFamily="2" charset="-122"/>
            </a:endParaRPr>
          </a:p>
          <a:p>
            <a:pPr marL="800100" lvl="1" indent="-342900">
              <a:buFont typeface="Wingdings" panose="05000000000000000000" charset="0"/>
              <a:buChar char="p"/>
            </a:pPr>
            <a:r>
              <a:rPr lang="zh-CN" sz="2400">
                <a:latin typeface="宋体" panose="02010600030101010101" pitchFamily="2" charset="-122"/>
                <a:ea typeface="宋体" panose="02010600030101010101" pitchFamily="2" charset="-122"/>
                <a:cs typeface="宋体" panose="02010600030101010101" pitchFamily="2" charset="-122"/>
                <a:sym typeface="+mn-ea"/>
              </a:rPr>
              <a:t>从事生产活动、研发活动的</a:t>
            </a:r>
            <a:r>
              <a:rPr lang="zh-CN" sz="2400">
                <a:latin typeface="黑体" panose="02010609060101010101" charset="-122"/>
                <a:ea typeface="黑体" panose="02010609060101010101" charset="-122"/>
                <a:cs typeface="宋体" panose="02010600030101010101" pitchFamily="2" charset="-122"/>
                <a:sym typeface="+mn-ea"/>
              </a:rPr>
              <a:t>人员工时比例</a:t>
            </a:r>
            <a:r>
              <a:rPr lang="zh-CN" sz="2400">
                <a:latin typeface="宋体" panose="02010600030101010101" pitchFamily="2" charset="-122"/>
                <a:ea typeface="宋体" panose="02010600030101010101" pitchFamily="2" charset="-122"/>
                <a:cs typeface="宋体" panose="02010600030101010101" pitchFamily="2" charset="-122"/>
                <a:sym typeface="+mn-ea"/>
              </a:rPr>
              <a:t>；</a:t>
            </a:r>
            <a:endParaRPr lang="zh-CN" sz="2400" b="0">
              <a:latin typeface="宋体" panose="02010600030101010101" pitchFamily="2" charset="-122"/>
              <a:ea typeface="宋体" panose="02010600030101010101" pitchFamily="2" charset="-122"/>
              <a:cs typeface="宋体" panose="02010600030101010101" pitchFamily="2" charset="-122"/>
            </a:endParaRPr>
          </a:p>
          <a:p>
            <a:pPr marL="800100" lvl="1" indent="-342900">
              <a:buFont typeface="Wingdings" panose="05000000000000000000" charset="0"/>
              <a:buChar char="p"/>
            </a:pPr>
            <a:r>
              <a:rPr lang="zh-CN" sz="2400">
                <a:latin typeface="宋体" panose="02010600030101010101" pitchFamily="2" charset="-122"/>
                <a:ea typeface="宋体" panose="02010600030101010101" pitchFamily="2" charset="-122"/>
                <a:cs typeface="宋体" panose="02010600030101010101" pitchFamily="2" charset="-122"/>
                <a:sym typeface="+mn-ea"/>
              </a:rPr>
              <a:t>从事生产活动、研发活动的</a:t>
            </a:r>
            <a:r>
              <a:rPr lang="zh-CN" sz="2400">
                <a:latin typeface="黑体" panose="02010609060101010101" charset="-122"/>
                <a:ea typeface="黑体" panose="02010609060101010101" charset="-122"/>
                <a:cs typeface="宋体" panose="02010600030101010101" pitchFamily="2" charset="-122"/>
                <a:sym typeface="+mn-ea"/>
              </a:rPr>
              <a:t>设备机时比例</a:t>
            </a:r>
            <a:r>
              <a:rPr lang="zh-CN" sz="2400">
                <a:latin typeface="宋体" panose="02010600030101010101" pitchFamily="2" charset="-122"/>
                <a:ea typeface="宋体" panose="02010600030101010101" pitchFamily="2" charset="-122"/>
                <a:cs typeface="宋体" panose="02010600030101010101" pitchFamily="2" charset="-122"/>
                <a:sym typeface="+mn-ea"/>
              </a:rPr>
              <a:t>；</a:t>
            </a:r>
            <a:endParaRPr lang="zh-CN" sz="2400" b="0">
              <a:latin typeface="宋体" panose="02010600030101010101" pitchFamily="2" charset="-122"/>
              <a:ea typeface="宋体" panose="02010600030101010101" pitchFamily="2" charset="-122"/>
              <a:cs typeface="宋体" panose="02010600030101010101" pitchFamily="2" charset="-122"/>
            </a:endParaRPr>
          </a:p>
          <a:p>
            <a:pPr marL="800100" lvl="1" indent="-342900">
              <a:buFont typeface="Wingdings" panose="05000000000000000000" charset="0"/>
              <a:buChar char="p"/>
            </a:pPr>
            <a:r>
              <a:rPr lang="zh-CN" sz="2400">
                <a:latin typeface="宋体" panose="02010600030101010101" pitchFamily="2" charset="-122"/>
                <a:ea typeface="宋体" panose="02010600030101010101" pitchFamily="2" charset="-122"/>
                <a:cs typeface="宋体" panose="02010600030101010101" pitchFamily="2" charset="-122"/>
                <a:sym typeface="+mn-ea"/>
              </a:rPr>
              <a:t>从事生产活动、研发活动的</a:t>
            </a:r>
            <a:r>
              <a:rPr lang="zh-CN" sz="2400">
                <a:latin typeface="黑体" panose="02010609060101010101" charset="-122"/>
                <a:ea typeface="黑体" panose="02010609060101010101" charset="-122"/>
                <a:cs typeface="宋体" panose="02010600030101010101" pitchFamily="2" charset="-122"/>
                <a:sym typeface="+mn-ea"/>
              </a:rPr>
              <a:t>物料消耗比例</a:t>
            </a:r>
            <a:r>
              <a:rPr lang="zh-CN" sz="2400">
                <a:latin typeface="宋体" panose="02010600030101010101" pitchFamily="2" charset="-122"/>
                <a:ea typeface="宋体" panose="02010600030101010101" pitchFamily="2" charset="-122"/>
                <a:cs typeface="宋体" panose="02010600030101010101" pitchFamily="2" charset="-122"/>
                <a:sym typeface="+mn-ea"/>
              </a:rPr>
              <a:t>；</a:t>
            </a:r>
            <a:endParaRPr lang="zh-CN" sz="2400" b="0">
              <a:latin typeface="宋体" panose="02010600030101010101" pitchFamily="2" charset="-122"/>
              <a:ea typeface="宋体" panose="02010600030101010101" pitchFamily="2" charset="-122"/>
              <a:cs typeface="宋体" panose="02010600030101010101" pitchFamily="2" charset="-122"/>
            </a:endParaRPr>
          </a:p>
          <a:p>
            <a:pPr marL="800100" lvl="1" indent="-342900">
              <a:buFont typeface="Wingdings" panose="05000000000000000000" charset="0"/>
              <a:buChar char="p"/>
            </a:pPr>
            <a:r>
              <a:rPr lang="zh-CN" sz="2400">
                <a:latin typeface="宋体" panose="02010600030101010101" pitchFamily="2" charset="-122"/>
                <a:ea typeface="宋体" panose="02010600030101010101" pitchFamily="2" charset="-122"/>
                <a:cs typeface="宋体" panose="02010600030101010101" pitchFamily="2" charset="-122"/>
                <a:sym typeface="+mn-ea"/>
              </a:rPr>
              <a:t>从事生产活动、研发活动</a:t>
            </a:r>
            <a:r>
              <a:rPr lang="zh-CN" sz="2400">
                <a:latin typeface="黑体" panose="02010609060101010101" charset="-122"/>
                <a:ea typeface="黑体" panose="02010609060101010101" charset="-122"/>
                <a:cs typeface="宋体" panose="02010600030101010101" pitchFamily="2" charset="-122"/>
                <a:sym typeface="+mn-ea"/>
              </a:rPr>
              <a:t>所使用的建筑面积比例</a:t>
            </a:r>
            <a:r>
              <a:rPr lang="zh-CN"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AutoShape 4"/>
          <p:cNvSpPr>
            <a:spLocks noChangeArrowheads="1"/>
          </p:cNvSpPr>
          <p:nvPr/>
        </p:nvSpPr>
        <p:spPr bwMode="auto">
          <a:xfrm>
            <a:off x="1614805" y="5066665"/>
            <a:ext cx="6840855" cy="1258570"/>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gn="just" defTabSz="685800">
              <a:lnSpc>
                <a:spcPct val="100000"/>
              </a:lnSpc>
              <a:spcBef>
                <a:spcPct val="0"/>
              </a:spcBef>
              <a:buClr>
                <a:srgbClr val="005BAC"/>
              </a:buClr>
              <a:buSzPct val="100000"/>
              <a:buFont typeface="Wingdings" panose="05000000000000000000" charset="0"/>
              <a:buNone/>
            </a:pPr>
            <a:r>
              <a:rPr lang="en-US" altLang="zh-CN" sz="2200" dirty="0">
                <a:latin typeface="微软雅黑" panose="020B0503020204020204" pitchFamily="34" charset="-122"/>
                <a:ea typeface="微软雅黑" panose="020B0503020204020204" pitchFamily="34" charset="-122"/>
                <a:sym typeface="+mn-ea"/>
              </a:rPr>
              <a:t>指报告期内企业用于研究开发活动的仪器、设备和在用建筑物的折旧费，以及研究开发设施的改建、改装、装修和修理过程中发生的长期待摊费用等。</a:t>
            </a:r>
            <a:endParaRPr lang="en-US" altLang="zh-CN" sz="2200" dirty="0">
              <a:latin typeface="微软雅黑" panose="020B0503020204020204" pitchFamily="34" charset="-122"/>
              <a:ea typeface="微软雅黑" panose="020B0503020204020204" pitchFamily="34" charset="-122"/>
              <a:sym typeface="+mn-ea"/>
            </a:endParaRPr>
          </a:p>
        </p:txBody>
      </p:sp>
      <p:pic>
        <p:nvPicPr>
          <p:cNvPr id="10" name="图片 9" descr="截图-2023年10月20日 16时20分27秒"/>
          <p:cNvPicPr>
            <a:picLocks noChangeAspect="1"/>
          </p:cNvPicPr>
          <p:nvPr/>
        </p:nvPicPr>
        <p:blipFill>
          <a:blip r:embed="rId1"/>
          <a:srcRect b="39084"/>
          <a:stretch>
            <a:fillRect/>
          </a:stretch>
        </p:blipFill>
        <p:spPr>
          <a:xfrm>
            <a:off x="1615017" y="1114213"/>
            <a:ext cx="4962313" cy="3671147"/>
          </a:xfrm>
          <a:prstGeom prst="rect">
            <a:avLst/>
          </a:prstGeom>
          <a:ln w="28575" cmpd="sng">
            <a:solidFill>
              <a:schemeClr val="accent1">
                <a:shade val="50000"/>
              </a:schemeClr>
            </a:solidFill>
            <a:prstDash val="dashDot"/>
          </a:ln>
        </p:spPr>
      </p:pic>
      <p:sp>
        <p:nvSpPr>
          <p:cNvPr id="6" name="AutoShape 4"/>
          <p:cNvSpPr>
            <a:spLocks noChangeArrowheads="1"/>
          </p:cNvSpPr>
          <p:nvPr/>
        </p:nvSpPr>
        <p:spPr bwMode="auto">
          <a:xfrm>
            <a:off x="2227580" y="2147147"/>
            <a:ext cx="2387600" cy="263313"/>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a:stCxn id="6" idx="2"/>
          </p:cNvCxnSpPr>
          <p:nvPr/>
        </p:nvCxnSpPr>
        <p:spPr bwMode="auto">
          <a:xfrm>
            <a:off x="3421380" y="2410672"/>
            <a:ext cx="3387" cy="2632287"/>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文本框 2"/>
          <p:cNvSpPr txBox="1"/>
          <p:nvPr/>
        </p:nvSpPr>
        <p:spPr>
          <a:xfrm>
            <a:off x="7207885" y="1114425"/>
            <a:ext cx="3738880" cy="2059305"/>
          </a:xfrm>
          <a:prstGeom prst="rect">
            <a:avLst/>
          </a:prstGeom>
          <a:noFill/>
          <a:ln w="25400" cmpd="sng">
            <a:solidFill>
              <a:srgbClr val="005BAC"/>
            </a:solidFill>
            <a:prstDash val="sysDot"/>
          </a:ln>
        </p:spPr>
        <p:txBody>
          <a:bodyPr wrap="square" rtlCol="0">
            <a:noAutofit/>
          </a:bodyPr>
          <a:p>
            <a:pPr indent="0" algn="l" fontAlgn="auto"/>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665" b="1">
              <a:solidFill>
                <a:schemeClr val="tx1"/>
              </a:solidFill>
              <a:latin typeface="楷体" panose="02010609060101010101" pitchFamily="49" charset="-122"/>
              <a:cs typeface="楷体" panose="02010609060101010101" pitchFamily="49" charset="-122"/>
              <a:sym typeface="+mn-ea"/>
            </a:endParaRPr>
          </a:p>
          <a:p>
            <a:pPr marL="342900" indent="-342900" algn="just" defTabSz="685800" eaLnBrk="0" fontAlgn="auto" hangingPunct="0">
              <a:lnSpc>
                <a:spcPct val="100000"/>
              </a:lnSpc>
              <a:buClr>
                <a:srgbClr val="005BAC"/>
              </a:buClr>
              <a:buSzTx/>
              <a:buFont typeface="Arial" panose="020B0604020202020204" pitchFamily="34" charset="0"/>
              <a:buChar char="•"/>
            </a:pPr>
            <a:r>
              <a:rPr lang="zh-CN" altLang="en-US" sz="2400" dirty="0">
                <a:latin typeface="楷体" panose="02010609060101010101" pitchFamily="49" charset="-122"/>
                <a:cs typeface="楷体" panose="02010609060101010101" pitchFamily="49" charset="-122"/>
                <a:sym typeface="+mn-ea"/>
              </a:rPr>
              <a:t>当期的折旧摊销费用。如果当期有形成固定资产并开始摊销的，应有当期摊销费用。</a:t>
            </a:r>
            <a:endParaRPr lang="zh-CN" altLang="en-US" sz="2400" dirty="0">
              <a:latin typeface="楷体" panose="02010609060101010101" pitchFamily="49" charset="-122"/>
              <a:cs typeface="楷体" panose="02010609060101010101" pitchFamily="49" charset="-122"/>
              <a:sym typeface="+mn-ea"/>
            </a:endParaRPr>
          </a:p>
          <a:p>
            <a:pPr marL="342900" indent="-342900" algn="just" defTabSz="685800" eaLnBrk="0" hangingPunct="0">
              <a:lnSpc>
                <a:spcPct val="100000"/>
              </a:lnSpc>
              <a:buClr>
                <a:srgbClr val="005BAC"/>
              </a:buClr>
              <a:buSzTx/>
              <a:buFont typeface="Arial" panose="020B0604020202020204" pitchFamily="34" charset="0"/>
              <a:buChar char="•"/>
            </a:pPr>
            <a:endParaRPr lang="zh-CN" altLang="en-US" sz="2400" dirty="0">
              <a:latin typeface="楷体" panose="02010609060101010101" pitchFamily="49" charset="-122"/>
              <a:cs typeface="楷体" panose="02010609060101010101" pitchFamily="49" charset="-122"/>
              <a:sym typeface="+mn-ea"/>
            </a:endParaRPr>
          </a:p>
        </p:txBody>
      </p:sp>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折旧与摊销费</a:t>
            </a:r>
            <a:endParaRPr lang="zh-CN" altLang="en-US" sz="2800" b="1" dirty="0">
              <a:solidFill>
                <a:srgbClr val="1C56A6"/>
              </a:solidFill>
              <a:cs typeface="+mn-ea"/>
              <a:sym typeface="+mn-lt"/>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AutoShape 4"/>
          <p:cNvSpPr>
            <a:spLocks noChangeArrowheads="1"/>
          </p:cNvSpPr>
          <p:nvPr/>
        </p:nvSpPr>
        <p:spPr bwMode="auto">
          <a:xfrm>
            <a:off x="1398482" y="5080423"/>
            <a:ext cx="6754707" cy="1244600"/>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gn="just" defTabSz="685800">
              <a:lnSpc>
                <a:spcPct val="100000"/>
              </a:lnSpc>
              <a:spcBef>
                <a:spcPct val="0"/>
              </a:spcBef>
              <a:buClr>
                <a:srgbClr val="005BAC"/>
              </a:buClr>
              <a:buSzPct val="100000"/>
              <a:buFont typeface="Wingdings" panose="05000000000000000000" charset="0"/>
              <a:buNone/>
            </a:pPr>
            <a:r>
              <a:rPr lang="en-US" altLang="zh-CN" sz="2200" dirty="0">
                <a:latin typeface="微软雅黑" panose="020B0503020204020204" pitchFamily="34" charset="-122"/>
                <a:ea typeface="微软雅黑" panose="020B0503020204020204" pitchFamily="34" charset="-122"/>
                <a:sym typeface="+mn-ea"/>
              </a:rPr>
              <a:t>指报告期内企业用于研究开发活动的软件、知识产权、非专利技术（专有技术、许可证、设计和计算方法等）的摊销费用等。</a:t>
            </a:r>
            <a:endParaRPr lang="en-US" altLang="zh-CN" sz="2200" dirty="0">
              <a:latin typeface="微软雅黑" panose="020B0503020204020204" pitchFamily="34" charset="-122"/>
              <a:ea typeface="微软雅黑" panose="020B0503020204020204" pitchFamily="34" charset="-122"/>
              <a:sym typeface="+mn-ea"/>
            </a:endParaRPr>
          </a:p>
        </p:txBody>
      </p:sp>
      <p:pic>
        <p:nvPicPr>
          <p:cNvPr id="10" name="图片 9" descr="截图-2023年10月20日 16时20分27秒"/>
          <p:cNvPicPr>
            <a:picLocks noChangeAspect="1"/>
          </p:cNvPicPr>
          <p:nvPr/>
        </p:nvPicPr>
        <p:blipFill>
          <a:blip r:embed="rId1"/>
          <a:srcRect b="39084"/>
          <a:stretch>
            <a:fillRect/>
          </a:stretch>
        </p:blipFill>
        <p:spPr>
          <a:xfrm>
            <a:off x="1398482" y="1175173"/>
            <a:ext cx="4962313" cy="3671147"/>
          </a:xfrm>
          <a:prstGeom prst="rect">
            <a:avLst/>
          </a:prstGeom>
          <a:ln w="28575" cmpd="sng">
            <a:solidFill>
              <a:schemeClr val="accent1">
                <a:shade val="50000"/>
              </a:schemeClr>
            </a:solidFill>
            <a:prstDash val="dashDot"/>
          </a:ln>
        </p:spPr>
      </p:pic>
      <p:sp>
        <p:nvSpPr>
          <p:cNvPr id="6" name="AutoShape 4"/>
          <p:cNvSpPr>
            <a:spLocks noChangeArrowheads="1"/>
          </p:cNvSpPr>
          <p:nvPr/>
        </p:nvSpPr>
        <p:spPr bwMode="auto">
          <a:xfrm>
            <a:off x="2044700" y="2465070"/>
            <a:ext cx="1745615" cy="263525"/>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p:nvPr/>
        </p:nvCxnSpPr>
        <p:spPr bwMode="auto">
          <a:xfrm>
            <a:off x="3010958" y="2728383"/>
            <a:ext cx="3387" cy="235204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文本框 2"/>
          <p:cNvSpPr txBox="1"/>
          <p:nvPr/>
        </p:nvSpPr>
        <p:spPr>
          <a:xfrm>
            <a:off x="6948170" y="1175385"/>
            <a:ext cx="3710305" cy="2351405"/>
          </a:xfrm>
          <a:prstGeom prst="rect">
            <a:avLst/>
          </a:prstGeom>
          <a:noFill/>
          <a:ln w="25400" cmpd="sng">
            <a:solidFill>
              <a:srgbClr val="005BAC"/>
            </a:solidFill>
            <a:prstDash val="sysDot"/>
          </a:ln>
        </p:spPr>
        <p:txBody>
          <a:bodyPr wrap="square" rtlCol="0">
            <a:noAutofit/>
          </a:bodyPr>
          <a:p>
            <a:pPr marL="0" algn="l">
              <a:buClrTx/>
              <a:buSzTx/>
              <a:buFontTx/>
            </a:pPr>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665" b="1">
              <a:solidFill>
                <a:schemeClr val="tx1"/>
              </a:solidFill>
              <a:latin typeface="楷体" panose="02010609060101010101" pitchFamily="49" charset="-122"/>
              <a:cs typeface="楷体" panose="02010609060101010101" pitchFamily="49" charset="-122"/>
              <a:sym typeface="+mn-ea"/>
            </a:endParaRPr>
          </a:p>
          <a:p>
            <a:pPr marL="342900" indent="-342900" algn="just" defTabSz="685800" fontAlgn="auto">
              <a:lnSpc>
                <a:spcPct val="100000"/>
              </a:lnSpc>
              <a:spcBef>
                <a:spcPct val="0"/>
              </a:spcBef>
              <a:buClr>
                <a:srgbClr val="005BAC"/>
              </a:buClr>
              <a:buSzPct val="100000"/>
              <a:buFont typeface="Arial" panose="020B0604020202020204" pitchFamily="34" charset="0"/>
              <a:buChar char="•"/>
            </a:pPr>
            <a:r>
              <a:rPr lang="zh-CN" altLang="en-US" sz="2400" dirty="0">
                <a:latin typeface="楷体" panose="02010609060101010101" pitchFamily="49" charset="-122"/>
                <a:cs typeface="楷体" panose="02010609060101010101" pitchFamily="49" charset="-122"/>
                <a:sym typeface="+mn-ea"/>
              </a:rPr>
              <a:t>应与企业会计账中有关研究开发会计科目或向税务部门提供的研发支出辅助账中无形资产摊销费用对应。</a:t>
            </a:r>
            <a:endParaRPr lang="zh-CN" altLang="en-US" sz="2400" dirty="0">
              <a:latin typeface="楷体" panose="02010609060101010101" pitchFamily="49" charset="-122"/>
              <a:cs typeface="楷体" panose="02010609060101010101" pitchFamily="49" charset="-122"/>
              <a:sym typeface="+mn-ea"/>
            </a:endParaRPr>
          </a:p>
          <a:p>
            <a:pPr algn="just" defTabSz="685800">
              <a:lnSpc>
                <a:spcPct val="100000"/>
              </a:lnSpc>
              <a:spcBef>
                <a:spcPct val="0"/>
              </a:spcBef>
              <a:buClr>
                <a:srgbClr val="005BAC"/>
              </a:buClr>
              <a:buSzPct val="100000"/>
              <a:buFont typeface="Wingdings" panose="05000000000000000000" charset="0"/>
              <a:buChar char="Ø"/>
            </a:pPr>
            <a:endParaRPr lang="zh-CN" altLang="en-US" sz="2400"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无形资产摊销费用</a:t>
            </a:r>
            <a:endParaRPr lang="zh-CN" altLang="en-US" sz="2800" b="1" dirty="0">
              <a:solidFill>
                <a:srgbClr val="1C56A6"/>
              </a:solidFill>
              <a:cs typeface="+mn-ea"/>
              <a:sym typeface="+mn-lt"/>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AutoShape 4"/>
          <p:cNvSpPr>
            <a:spLocks noChangeArrowheads="1"/>
          </p:cNvSpPr>
          <p:nvPr/>
        </p:nvSpPr>
        <p:spPr bwMode="auto">
          <a:xfrm>
            <a:off x="1319530" y="5012690"/>
            <a:ext cx="6009640" cy="1765935"/>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gn="just" defTabSz="685800">
              <a:lnSpc>
                <a:spcPct val="100000"/>
              </a:lnSpc>
              <a:spcBef>
                <a:spcPct val="0"/>
              </a:spcBef>
              <a:buClr>
                <a:srgbClr val="005BAC"/>
              </a:buClr>
              <a:buSzPct val="100000"/>
              <a:buFont typeface="Wingdings" panose="05000000000000000000" charset="0"/>
              <a:buNone/>
            </a:pPr>
            <a:r>
              <a:rPr lang="en-US" altLang="zh-CN" sz="2200" dirty="0">
                <a:latin typeface="微软雅黑" panose="020B0503020204020204" pitchFamily="34" charset="-122"/>
                <a:ea typeface="微软雅黑" panose="020B0503020204020204" pitchFamily="34" charset="-122"/>
                <a:sym typeface="+mn-ea"/>
              </a:rPr>
              <a:t>指报告期内企业为新产品和新工艺进行构思、开发和制造，进行工序、技术规范、规程制定、操作特性方面的设计等发生的费用，包括为获得创新性、创意性、突破性产品进行的创意设计活动发生的相关费用等。</a:t>
            </a:r>
            <a:endParaRPr lang="en-US" altLang="zh-CN" sz="2200" dirty="0">
              <a:latin typeface="微软雅黑" panose="020B0503020204020204" pitchFamily="34" charset="-122"/>
              <a:ea typeface="微软雅黑" panose="020B0503020204020204" pitchFamily="34" charset="-122"/>
              <a:sym typeface="+mn-ea"/>
            </a:endParaRPr>
          </a:p>
        </p:txBody>
      </p:sp>
      <p:pic>
        <p:nvPicPr>
          <p:cNvPr id="10" name="图片 9" descr="截图-2023年10月20日 16时20分27秒"/>
          <p:cNvPicPr>
            <a:picLocks noChangeAspect="1"/>
          </p:cNvPicPr>
          <p:nvPr/>
        </p:nvPicPr>
        <p:blipFill>
          <a:blip r:embed="rId1"/>
          <a:srcRect b="39084"/>
          <a:stretch>
            <a:fillRect/>
          </a:stretch>
        </p:blipFill>
        <p:spPr>
          <a:xfrm>
            <a:off x="1319107" y="1147868"/>
            <a:ext cx="4962313" cy="3671147"/>
          </a:xfrm>
          <a:prstGeom prst="rect">
            <a:avLst/>
          </a:prstGeom>
          <a:ln w="28575" cmpd="sng">
            <a:solidFill>
              <a:schemeClr val="accent1">
                <a:shade val="50000"/>
              </a:schemeClr>
            </a:solidFill>
            <a:prstDash val="dashDot"/>
          </a:ln>
        </p:spPr>
      </p:pic>
      <p:sp>
        <p:nvSpPr>
          <p:cNvPr id="6" name="AutoShape 4"/>
          <p:cNvSpPr>
            <a:spLocks noChangeArrowheads="1"/>
          </p:cNvSpPr>
          <p:nvPr/>
        </p:nvSpPr>
        <p:spPr bwMode="auto">
          <a:xfrm>
            <a:off x="1996017" y="2673138"/>
            <a:ext cx="1089660" cy="263313"/>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a:stCxn id="6" idx="2"/>
          </p:cNvCxnSpPr>
          <p:nvPr/>
        </p:nvCxnSpPr>
        <p:spPr bwMode="auto">
          <a:xfrm>
            <a:off x="2540635" y="2936875"/>
            <a:ext cx="5927" cy="2055707"/>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文本框 2"/>
          <p:cNvSpPr txBox="1"/>
          <p:nvPr/>
        </p:nvSpPr>
        <p:spPr>
          <a:xfrm>
            <a:off x="6948805" y="1090930"/>
            <a:ext cx="4070985" cy="3742055"/>
          </a:xfrm>
          <a:prstGeom prst="rect">
            <a:avLst/>
          </a:prstGeom>
          <a:noFill/>
          <a:ln w="25400" cmpd="sng">
            <a:solidFill>
              <a:srgbClr val="005BAC"/>
            </a:solidFill>
            <a:prstDash val="sysDot"/>
          </a:ln>
        </p:spPr>
        <p:txBody>
          <a:bodyPr wrap="square" rtlCol="0">
            <a:noAutofit/>
          </a:bodyPr>
          <a:p>
            <a:pPr marL="0" algn="l">
              <a:buClrTx/>
              <a:buSzTx/>
              <a:buFontTx/>
            </a:pPr>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665" b="1">
              <a:solidFill>
                <a:schemeClr val="tx1"/>
              </a:solidFill>
              <a:latin typeface="楷体" panose="02010609060101010101" pitchFamily="49" charset="-122"/>
              <a:cs typeface="楷体" panose="02010609060101010101" pitchFamily="49" charset="-122"/>
              <a:sym typeface="+mn-ea"/>
            </a:endParaRPr>
          </a:p>
          <a:p>
            <a:pPr marL="342900" indent="-342900" algn="just" defTabSz="685800">
              <a:lnSpc>
                <a:spcPct val="100000"/>
              </a:lnSpc>
              <a:spcBef>
                <a:spcPct val="0"/>
              </a:spcBef>
              <a:buClr>
                <a:srgbClr val="005BAC"/>
              </a:buClr>
              <a:buSzPct val="100000"/>
              <a:buFont typeface="Arial" panose="020B0604020202020204" pitchFamily="34" charset="0"/>
              <a:buChar char="•"/>
            </a:pPr>
            <a:r>
              <a:rPr lang="zh-CN" altLang="en-US" sz="2400" dirty="0">
                <a:latin typeface="楷体" panose="02010609060101010101" pitchFamily="49" charset="-122"/>
                <a:cs typeface="楷体" panose="02010609060101010101" pitchFamily="49" charset="-122"/>
                <a:sym typeface="+mn-ea"/>
              </a:rPr>
              <a:t>应与企业会计账中有关研究开发会计科目或向税务部门提供的研发支出辅助账中设计费用对应。</a:t>
            </a:r>
            <a:endParaRPr lang="zh-CN" altLang="en-US" sz="2400" dirty="0">
              <a:latin typeface="楷体" panose="02010609060101010101" pitchFamily="49" charset="-122"/>
              <a:cs typeface="楷体" panose="02010609060101010101" pitchFamily="49" charset="-122"/>
              <a:sym typeface="+mn-ea"/>
            </a:endParaRPr>
          </a:p>
          <a:p>
            <a:pPr marL="342900" indent="-342900" algn="just" defTabSz="685800">
              <a:lnSpc>
                <a:spcPct val="100000"/>
              </a:lnSpc>
              <a:spcBef>
                <a:spcPct val="0"/>
              </a:spcBef>
              <a:buClr>
                <a:srgbClr val="005BAC"/>
              </a:buClr>
              <a:buSzPct val="100000"/>
              <a:buFont typeface="Arial" panose="020B0604020202020204" pitchFamily="34" charset="0"/>
              <a:buChar char="•"/>
            </a:pPr>
            <a:r>
              <a:rPr lang="zh-CN" altLang="en-US" sz="2400" dirty="0">
                <a:latin typeface="楷体" panose="02010609060101010101" pitchFamily="49" charset="-122"/>
                <a:cs typeface="楷体" panose="02010609060101010101" pitchFamily="49" charset="-122"/>
                <a:sym typeface="+mn-ea"/>
              </a:rPr>
              <a:t>对于按照研究开发费用加计扣除减免政策进行核算的企业，该指标应与其新产品设计费用和新工艺规程制定费用合计对应。</a:t>
            </a:r>
            <a:endParaRPr lang="zh-CN" altLang="en-US" sz="2400" dirty="0">
              <a:latin typeface="楷体" panose="02010609060101010101" pitchFamily="49" charset="-122"/>
              <a:cs typeface="楷体" panose="02010609060101010101" pitchFamily="49" charset="-122"/>
              <a:sym typeface="+mn-ea"/>
            </a:endParaRPr>
          </a:p>
          <a:p>
            <a:pPr algn="just" defTabSz="685800">
              <a:lnSpc>
                <a:spcPct val="100000"/>
              </a:lnSpc>
              <a:spcBef>
                <a:spcPct val="0"/>
              </a:spcBef>
              <a:buClr>
                <a:srgbClr val="005BAC"/>
              </a:buClr>
              <a:buSzPct val="100000"/>
              <a:buFont typeface="Wingdings" panose="05000000000000000000" charset="0"/>
              <a:buChar char="Ø"/>
            </a:pPr>
            <a:endParaRPr lang="zh-CN" altLang="en-US" sz="2400"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设计费用</a:t>
            </a:r>
            <a:endParaRPr lang="zh-CN" altLang="en-US" sz="2800" b="1" dirty="0">
              <a:solidFill>
                <a:srgbClr val="1C56A6"/>
              </a:solidFill>
              <a:cs typeface="+mn-ea"/>
              <a:sym typeface="+mn-lt"/>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AutoShape 4"/>
          <p:cNvSpPr>
            <a:spLocks noChangeArrowheads="1"/>
          </p:cNvSpPr>
          <p:nvPr/>
        </p:nvSpPr>
        <p:spPr bwMode="auto">
          <a:xfrm>
            <a:off x="1333712" y="4993005"/>
            <a:ext cx="7585287" cy="1811867"/>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gn="just" defTabSz="685800">
              <a:lnSpc>
                <a:spcPct val="100000"/>
              </a:lnSpc>
              <a:spcBef>
                <a:spcPct val="0"/>
              </a:spcBef>
              <a:buClr>
                <a:srgbClr val="005BAC"/>
              </a:buClr>
              <a:buSzPct val="100000"/>
              <a:buFont typeface="Wingdings" panose="05000000000000000000" charset="0"/>
              <a:buNone/>
            </a:pPr>
            <a:r>
              <a:rPr lang="en-US" altLang="zh-CN" sz="2200" dirty="0">
                <a:latin typeface="微软雅黑" panose="020B0503020204020204" pitchFamily="34" charset="-122"/>
                <a:ea typeface="微软雅黑" panose="020B0503020204020204" pitchFamily="34" charset="-122"/>
                <a:sym typeface="+mn-ea"/>
              </a:rPr>
              <a:t>装备调试费用指报告期内企业在工装准备过程中研究开发活动所发生的费用，包括研制特殊、专用的生产机器，改变生产和质量控制程序，或制定新方法及标准等活动所发生的费用。试验费用包括新药研制的临床试验费、勘探开发技术的现场试验费、田间试验费等。</a:t>
            </a:r>
            <a:endParaRPr lang="en-US" altLang="zh-CN" sz="2200" dirty="0">
              <a:latin typeface="微软雅黑" panose="020B0503020204020204" pitchFamily="34" charset="-122"/>
              <a:ea typeface="微软雅黑" panose="020B0503020204020204" pitchFamily="34" charset="-122"/>
              <a:sym typeface="+mn-ea"/>
            </a:endParaRPr>
          </a:p>
        </p:txBody>
      </p:sp>
      <p:pic>
        <p:nvPicPr>
          <p:cNvPr id="10" name="图片 9" descr="截图-2023年10月20日 16时20分27秒"/>
          <p:cNvPicPr>
            <a:picLocks noChangeAspect="1"/>
          </p:cNvPicPr>
          <p:nvPr/>
        </p:nvPicPr>
        <p:blipFill>
          <a:blip r:embed="rId1"/>
          <a:srcRect b="39084"/>
          <a:stretch>
            <a:fillRect/>
          </a:stretch>
        </p:blipFill>
        <p:spPr>
          <a:xfrm>
            <a:off x="1514052" y="1130723"/>
            <a:ext cx="4962313" cy="3671147"/>
          </a:xfrm>
          <a:prstGeom prst="rect">
            <a:avLst/>
          </a:prstGeom>
          <a:ln w="28575" cmpd="sng">
            <a:solidFill>
              <a:schemeClr val="accent1">
                <a:shade val="50000"/>
              </a:schemeClr>
            </a:solidFill>
            <a:prstDash val="dashDot"/>
          </a:ln>
        </p:spPr>
      </p:pic>
      <p:sp>
        <p:nvSpPr>
          <p:cNvPr id="6" name="AutoShape 4"/>
          <p:cNvSpPr>
            <a:spLocks noChangeArrowheads="1"/>
          </p:cNvSpPr>
          <p:nvPr/>
        </p:nvSpPr>
        <p:spPr bwMode="auto">
          <a:xfrm>
            <a:off x="2208318" y="2937087"/>
            <a:ext cx="2420620" cy="263313"/>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a:stCxn id="6" idx="2"/>
          </p:cNvCxnSpPr>
          <p:nvPr/>
        </p:nvCxnSpPr>
        <p:spPr bwMode="auto">
          <a:xfrm>
            <a:off x="3419052" y="3200400"/>
            <a:ext cx="3387" cy="1759373"/>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文本框 2"/>
          <p:cNvSpPr txBox="1"/>
          <p:nvPr/>
        </p:nvSpPr>
        <p:spPr>
          <a:xfrm>
            <a:off x="6710680" y="1076325"/>
            <a:ext cx="5092065" cy="2868295"/>
          </a:xfrm>
          <a:prstGeom prst="rect">
            <a:avLst/>
          </a:prstGeom>
          <a:noFill/>
          <a:ln w="25400" cmpd="sng">
            <a:solidFill>
              <a:srgbClr val="005BAC"/>
            </a:solidFill>
            <a:prstDash val="sysDot"/>
          </a:ln>
        </p:spPr>
        <p:txBody>
          <a:bodyPr wrap="square" rtlCol="0">
            <a:noAutofit/>
          </a:bodyPr>
          <a:p>
            <a:pPr marL="0" algn="l">
              <a:buClrTx/>
              <a:buSzTx/>
              <a:buFontTx/>
            </a:pPr>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665" b="1">
              <a:solidFill>
                <a:schemeClr val="tx1"/>
              </a:solidFill>
              <a:latin typeface="楷体" panose="02010609060101010101" pitchFamily="49" charset="-122"/>
              <a:cs typeface="楷体" panose="02010609060101010101" pitchFamily="49" charset="-122"/>
              <a:sym typeface="+mn-ea"/>
            </a:endParaRPr>
          </a:p>
          <a:p>
            <a:pPr marL="342900" indent="-342900" algn="just" defTabSz="685800">
              <a:lnSpc>
                <a:spcPct val="100000"/>
              </a:lnSpc>
              <a:spcBef>
                <a:spcPct val="0"/>
              </a:spcBef>
              <a:buClr>
                <a:srgbClr val="005BAC"/>
              </a:buClr>
              <a:buSzPct val="100000"/>
              <a:buFont typeface="Arial" panose="020B0604020202020204" pitchFamily="34" charset="0"/>
              <a:buChar char="•"/>
            </a:pPr>
            <a:r>
              <a:rPr lang="zh-CN" altLang="en-US" sz="2135" dirty="0">
                <a:latin typeface="楷体" panose="02010609060101010101" pitchFamily="49" charset="-122"/>
                <a:cs typeface="楷体" panose="02010609060101010101" pitchFamily="49" charset="-122"/>
                <a:sym typeface="+mn-ea"/>
              </a:rPr>
              <a:t>应与企业会计账中有关研究开发会计科目或向税务部门提供的研发支出辅助账中设计费用对应。</a:t>
            </a:r>
            <a:endParaRPr lang="zh-CN" altLang="en-US" sz="2135" dirty="0">
              <a:latin typeface="楷体" panose="02010609060101010101" pitchFamily="49" charset="-122"/>
              <a:cs typeface="楷体" panose="02010609060101010101" pitchFamily="49" charset="-122"/>
              <a:sym typeface="+mn-ea"/>
            </a:endParaRPr>
          </a:p>
          <a:p>
            <a:pPr marL="342900" indent="-342900" algn="just" defTabSz="685800">
              <a:lnSpc>
                <a:spcPct val="100000"/>
              </a:lnSpc>
              <a:spcBef>
                <a:spcPct val="0"/>
              </a:spcBef>
              <a:buClr>
                <a:srgbClr val="005BAC"/>
              </a:buClr>
              <a:buSzPct val="100000"/>
              <a:buFont typeface="Arial" panose="020B0604020202020204" pitchFamily="34" charset="0"/>
              <a:buChar char="•"/>
            </a:pPr>
            <a:r>
              <a:rPr lang="zh-CN" altLang="en-US" sz="2135" dirty="0">
                <a:latin typeface="楷体" panose="02010609060101010101" pitchFamily="49" charset="-122"/>
                <a:cs typeface="楷体" panose="02010609060101010101" pitchFamily="49" charset="-122"/>
                <a:sym typeface="+mn-ea"/>
              </a:rPr>
              <a:t>对于按照研究开发费用加计扣除减免政策进行核算的企业，该指标应与其新药研制的临床试验费和勘探开发技术的现场试验费合计对应。</a:t>
            </a:r>
            <a:endParaRPr lang="zh-CN" altLang="en-US" sz="2135" dirty="0">
              <a:latin typeface="楷体" panose="02010609060101010101" pitchFamily="49" charset="-122"/>
              <a:cs typeface="楷体" panose="02010609060101010101" pitchFamily="49" charset="-122"/>
              <a:sym typeface="+mn-ea"/>
            </a:endParaRPr>
          </a:p>
          <a:p>
            <a:pPr indent="0" algn="just" defTabSz="685800">
              <a:lnSpc>
                <a:spcPct val="100000"/>
              </a:lnSpc>
              <a:spcBef>
                <a:spcPct val="0"/>
              </a:spcBef>
              <a:buClr>
                <a:srgbClr val="005BAC"/>
              </a:buClr>
              <a:buSzPct val="100000"/>
              <a:buFont typeface="Wingdings" panose="05000000000000000000" charset="0"/>
              <a:buNone/>
            </a:pPr>
            <a:endParaRPr lang="zh-CN" altLang="en-US" sz="2135" dirty="0">
              <a:solidFill>
                <a:srgbClr val="FF0000"/>
              </a:solidFill>
              <a:latin typeface="楷体" panose="02010609060101010101" pitchFamily="49" charset="-122"/>
              <a:ea typeface="黑体" panose="02010609060101010101" charset="-122"/>
              <a:cs typeface="楷体" panose="02010609060101010101" pitchFamily="49" charset="-122"/>
              <a:sym typeface="+mn-ea"/>
            </a:endParaRPr>
          </a:p>
        </p:txBody>
      </p:sp>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装备调试与试验费用</a:t>
            </a:r>
            <a:endParaRPr lang="zh-CN" altLang="en-US" sz="2800" b="1" dirty="0">
              <a:solidFill>
                <a:srgbClr val="1C56A6"/>
              </a:solidFill>
              <a:cs typeface="+mn-ea"/>
              <a:sym typeface="+mn-lt"/>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AutoShape 4"/>
          <p:cNvSpPr>
            <a:spLocks noChangeArrowheads="1"/>
          </p:cNvSpPr>
          <p:nvPr/>
        </p:nvSpPr>
        <p:spPr bwMode="auto">
          <a:xfrm>
            <a:off x="1527810" y="5066665"/>
            <a:ext cx="4961890" cy="883920"/>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gn="just" defTabSz="685800">
              <a:lnSpc>
                <a:spcPct val="100000"/>
              </a:lnSpc>
              <a:spcBef>
                <a:spcPct val="0"/>
              </a:spcBef>
              <a:buClr>
                <a:srgbClr val="005BAC"/>
              </a:buClr>
              <a:buSzPct val="100000"/>
              <a:buFont typeface="Wingdings" panose="05000000000000000000" charset="0"/>
              <a:buNone/>
            </a:pPr>
            <a:r>
              <a:rPr lang="en-US" altLang="zh-CN" sz="2200" dirty="0">
                <a:latin typeface="微软雅黑" panose="020B0503020204020204" pitchFamily="34" charset="-122"/>
                <a:ea typeface="微软雅黑" panose="020B0503020204020204" pitchFamily="34" charset="-122"/>
                <a:sym typeface="+mn-ea"/>
              </a:rPr>
              <a:t>指报告期内企业委托境内外其他机构进行研究开发活动所发生的费用。</a:t>
            </a:r>
            <a:endParaRPr lang="en-US" altLang="zh-CN" sz="2200" dirty="0">
              <a:latin typeface="微软雅黑" panose="020B0503020204020204" pitchFamily="34" charset="-122"/>
              <a:ea typeface="微软雅黑" panose="020B0503020204020204" pitchFamily="34" charset="-122"/>
              <a:sym typeface="+mn-ea"/>
            </a:endParaRPr>
          </a:p>
        </p:txBody>
      </p:sp>
      <p:pic>
        <p:nvPicPr>
          <p:cNvPr id="10" name="图片 9" descr="截图-2023年10月20日 16时20分27秒"/>
          <p:cNvPicPr>
            <a:picLocks noChangeAspect="1"/>
          </p:cNvPicPr>
          <p:nvPr/>
        </p:nvPicPr>
        <p:blipFill>
          <a:blip r:embed="rId1"/>
          <a:srcRect b="39084"/>
          <a:stretch>
            <a:fillRect/>
          </a:stretch>
        </p:blipFill>
        <p:spPr>
          <a:xfrm>
            <a:off x="1528022" y="1114213"/>
            <a:ext cx="4962313" cy="3671147"/>
          </a:xfrm>
          <a:prstGeom prst="rect">
            <a:avLst/>
          </a:prstGeom>
          <a:ln w="28575" cmpd="sng">
            <a:solidFill>
              <a:schemeClr val="accent1">
                <a:shade val="50000"/>
              </a:schemeClr>
            </a:solidFill>
            <a:prstDash val="dashDot"/>
          </a:ln>
        </p:spPr>
      </p:pic>
      <p:sp>
        <p:nvSpPr>
          <p:cNvPr id="6" name="AutoShape 4"/>
          <p:cNvSpPr>
            <a:spLocks noChangeArrowheads="1"/>
          </p:cNvSpPr>
          <p:nvPr/>
        </p:nvSpPr>
        <p:spPr bwMode="auto">
          <a:xfrm>
            <a:off x="2148205" y="3141133"/>
            <a:ext cx="2187787" cy="333587"/>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a:stCxn id="6" idx="2"/>
          </p:cNvCxnSpPr>
          <p:nvPr/>
        </p:nvCxnSpPr>
        <p:spPr bwMode="auto">
          <a:xfrm>
            <a:off x="3242098" y="3474720"/>
            <a:ext cx="7620" cy="157988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文本框 2"/>
          <p:cNvSpPr txBox="1"/>
          <p:nvPr/>
        </p:nvSpPr>
        <p:spPr>
          <a:xfrm>
            <a:off x="7115175" y="1114425"/>
            <a:ext cx="3666913" cy="2717800"/>
          </a:xfrm>
          <a:prstGeom prst="rect">
            <a:avLst/>
          </a:prstGeom>
          <a:noFill/>
          <a:ln w="25400" cmpd="sng">
            <a:solidFill>
              <a:srgbClr val="005BAC"/>
            </a:solidFill>
            <a:prstDash val="sysDot"/>
          </a:ln>
        </p:spPr>
        <p:txBody>
          <a:bodyPr wrap="square" rtlCol="0">
            <a:spAutoFit/>
          </a:bodyPr>
          <a:p>
            <a:pPr marL="0" algn="l">
              <a:buClrTx/>
              <a:buSzTx/>
              <a:buFontTx/>
            </a:pPr>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400" b="1">
              <a:solidFill>
                <a:schemeClr val="tx1"/>
              </a:solidFill>
              <a:latin typeface="楷体" panose="02010609060101010101" pitchFamily="49" charset="-122"/>
              <a:cs typeface="楷体" panose="02010609060101010101" pitchFamily="49" charset="-122"/>
              <a:sym typeface="+mn-ea"/>
            </a:endParaRPr>
          </a:p>
          <a:p>
            <a:pPr marL="342900" indent="-342900" algn="just" defTabSz="685800" fontAlgn="auto">
              <a:lnSpc>
                <a:spcPct val="100000"/>
              </a:lnSpc>
              <a:spcBef>
                <a:spcPct val="0"/>
              </a:spcBef>
              <a:buClr>
                <a:srgbClr val="005BAC"/>
              </a:buClr>
              <a:buSzPct val="100000"/>
              <a:buFont typeface="Arial" panose="020B0604020202020204" pitchFamily="34" charset="0"/>
              <a:buChar char="•"/>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错填漏填：</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将原本属于委外费用的支出填入其他科目。</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defTabSz="685800" fontAlgn="auto">
              <a:lnSpc>
                <a:spcPct val="100000"/>
              </a:lnSpc>
              <a:spcBef>
                <a:spcPct val="0"/>
              </a:spcBef>
              <a:buClr>
                <a:srgbClr val="005BAC"/>
              </a:buClr>
              <a:buSzPct val="100000"/>
              <a:buFont typeface="Arial" panose="020B0604020202020204" pitchFamily="34" charset="0"/>
              <a:buChar cha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个分项之和应等于合计数，即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14=15+16+17+18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委外费用</a:t>
            </a:r>
            <a:endParaRPr lang="zh-CN" altLang="en-US" sz="2800" b="1" dirty="0">
              <a:solidFill>
                <a:srgbClr val="1C56A6"/>
              </a:solidFill>
              <a:cs typeface="+mn-ea"/>
              <a:sym typeface="+mn-lt"/>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AutoShape 4"/>
          <p:cNvSpPr>
            <a:spLocks noChangeArrowheads="1"/>
          </p:cNvSpPr>
          <p:nvPr/>
        </p:nvSpPr>
        <p:spPr bwMode="auto">
          <a:xfrm>
            <a:off x="1730587" y="4922308"/>
            <a:ext cx="7337213" cy="1788160"/>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gn="l">
              <a:buClr>
                <a:srgbClr val="005BAC"/>
              </a:buClr>
              <a:buFont typeface="Wingdings" panose="05000000000000000000" charset="0"/>
              <a:buNone/>
            </a:pPr>
            <a:r>
              <a:rPr lang="zh-CN" sz="2200">
                <a:latin typeface="+mn-ea"/>
                <a:ea typeface="+mn-ea"/>
                <a:cs typeface="宋体" panose="02010600030101010101" pitchFamily="2" charset="-122"/>
                <a:sym typeface="+mn-ea"/>
              </a:rPr>
              <a:t>指报告期内企业除上述费用之外</a:t>
            </a:r>
            <a:r>
              <a:rPr lang="zh-CN" sz="2200">
                <a:solidFill>
                  <a:schemeClr val="accent2">
                    <a:lumMod val="75000"/>
                  </a:schemeClr>
                </a:solidFill>
                <a:latin typeface="+mn-ea"/>
                <a:ea typeface="+mn-ea"/>
                <a:cs typeface="宋体" panose="02010600030101010101" pitchFamily="2" charset="-122"/>
                <a:sym typeface="+mn-ea"/>
              </a:rPr>
              <a:t>与研究开发活动直接相关</a:t>
            </a:r>
            <a:r>
              <a:rPr lang="zh-CN" sz="2200">
                <a:latin typeface="+mn-ea"/>
                <a:ea typeface="+mn-ea"/>
                <a:cs typeface="宋体" panose="02010600030101010101" pitchFamily="2" charset="-122"/>
                <a:sym typeface="+mn-ea"/>
              </a:rPr>
              <a:t>的其他费用，包括技术图书资料费、资料翻译费、专家咨询费、高新科技研发保险费，研发成果的检索、论证、评审、鉴定、验收费用，知识产权的申请费、注册费、代理费，会议费、差旅费、通讯费等。</a:t>
            </a:r>
            <a:endParaRPr lang="zh-CN" altLang="zh-CN" sz="2200" dirty="0" smtClean="0">
              <a:solidFill>
                <a:srgbClr val="0070C0"/>
              </a:solidFill>
              <a:latin typeface="黑体" panose="02010609060101010101" charset="-122"/>
              <a:ea typeface="黑体" panose="02010609060101010101" charset="-122"/>
              <a:cs typeface="黑体" panose="02010609060101010101" charset="-122"/>
              <a:sym typeface="+mn-ea"/>
            </a:endParaRPr>
          </a:p>
        </p:txBody>
      </p:sp>
      <p:pic>
        <p:nvPicPr>
          <p:cNvPr id="10" name="图片 9" descr="截图-2023年10月20日 16时20分27秒"/>
          <p:cNvPicPr>
            <a:picLocks noChangeAspect="1"/>
          </p:cNvPicPr>
          <p:nvPr/>
        </p:nvPicPr>
        <p:blipFill>
          <a:blip r:embed="rId1"/>
          <a:srcRect b="39084"/>
          <a:stretch>
            <a:fillRect/>
          </a:stretch>
        </p:blipFill>
        <p:spPr>
          <a:xfrm>
            <a:off x="1730587" y="1095798"/>
            <a:ext cx="4962313" cy="3671147"/>
          </a:xfrm>
          <a:prstGeom prst="rect">
            <a:avLst/>
          </a:prstGeom>
          <a:ln w="28575" cmpd="sng">
            <a:solidFill>
              <a:schemeClr val="accent1">
                <a:shade val="50000"/>
              </a:schemeClr>
            </a:solidFill>
            <a:prstDash val="dashDot"/>
          </a:ln>
        </p:spPr>
      </p:pic>
      <p:sp>
        <p:nvSpPr>
          <p:cNvPr id="6" name="AutoShape 4"/>
          <p:cNvSpPr>
            <a:spLocks noChangeArrowheads="1"/>
          </p:cNvSpPr>
          <p:nvPr/>
        </p:nvSpPr>
        <p:spPr bwMode="auto">
          <a:xfrm>
            <a:off x="2389293" y="4451773"/>
            <a:ext cx="1156547" cy="333587"/>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a:stCxn id="6" idx="2"/>
          </p:cNvCxnSpPr>
          <p:nvPr/>
        </p:nvCxnSpPr>
        <p:spPr bwMode="auto">
          <a:xfrm flipH="1">
            <a:off x="2963968" y="4785360"/>
            <a:ext cx="4233" cy="293793"/>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文本框 2"/>
          <p:cNvSpPr txBox="1"/>
          <p:nvPr/>
        </p:nvSpPr>
        <p:spPr>
          <a:xfrm>
            <a:off x="6893772" y="3437255"/>
            <a:ext cx="3666913" cy="1240155"/>
          </a:xfrm>
          <a:prstGeom prst="rect">
            <a:avLst/>
          </a:prstGeom>
          <a:noFill/>
          <a:ln w="25400" cmpd="sng">
            <a:solidFill>
              <a:srgbClr val="005BAC"/>
            </a:solidFill>
            <a:prstDash val="sysDot"/>
          </a:ln>
        </p:spPr>
        <p:txBody>
          <a:bodyPr wrap="square" rtlCol="0">
            <a:spAutoFit/>
          </a:bodyPr>
          <a:p>
            <a:pPr marL="0" algn="l">
              <a:buClrTx/>
              <a:buSzTx/>
              <a:buFontTx/>
            </a:pPr>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400" b="1">
              <a:solidFill>
                <a:schemeClr val="tx1"/>
              </a:solidFill>
              <a:latin typeface="楷体" panose="02010609060101010101" pitchFamily="49" charset="-122"/>
              <a:cs typeface="楷体" panose="02010609060101010101" pitchFamily="49" charset="-122"/>
              <a:sym typeface="+mn-ea"/>
            </a:endParaRPr>
          </a:p>
          <a:p>
            <a:pPr marL="342900" indent="-342900" algn="just" defTabSz="685800">
              <a:lnSpc>
                <a:spcPct val="100000"/>
              </a:lnSpc>
              <a:spcBef>
                <a:spcPct val="0"/>
              </a:spcBef>
              <a:buClr>
                <a:srgbClr val="005BAC"/>
              </a:buClr>
              <a:buSzPct val="100000"/>
              <a:buFont typeface="Arial" panose="020B0604020202020204" pitchFamily="34" charset="0"/>
              <a:buChar char="•"/>
            </a:pPr>
            <a:r>
              <a:rPr lang="zh-CN" altLang="en-US" sz="2400" dirty="0" smtClean="0">
                <a:latin typeface="微软雅黑" panose="020B0503020204020204" pitchFamily="34" charset="-122"/>
                <a:ea typeface="微软雅黑" panose="020B0503020204020204" pitchFamily="34" charset="-122"/>
                <a:sym typeface="+mn-ea"/>
              </a:rPr>
              <a:t>注意占比过高情况。</a:t>
            </a:r>
            <a:endParaRPr lang="zh-CN" altLang="en-US" sz="2400" dirty="0" smtClean="0">
              <a:latin typeface="微软雅黑" panose="020B0503020204020204" pitchFamily="34" charset="-122"/>
              <a:ea typeface="微软雅黑" panose="020B0503020204020204" pitchFamily="34" charset="-122"/>
              <a:sym typeface="+mn-ea"/>
            </a:endParaRPr>
          </a:p>
          <a:p>
            <a:pPr marL="342900" indent="-342900" algn="just" defTabSz="685800">
              <a:lnSpc>
                <a:spcPct val="100000"/>
              </a:lnSpc>
              <a:spcBef>
                <a:spcPct val="0"/>
              </a:spcBef>
              <a:buClr>
                <a:srgbClr val="005BAC"/>
              </a:buClr>
              <a:buSzPct val="100000"/>
              <a:buFont typeface="Arial" panose="020B0604020202020204" pitchFamily="34" charset="0"/>
              <a:buChar char="•"/>
            </a:pPr>
            <a:r>
              <a:rPr lang="zh-CN" altLang="en-US" sz="2400" dirty="0" smtClean="0">
                <a:latin typeface="微软雅黑" panose="020B0503020204020204" pitchFamily="34" charset="-122"/>
                <a:ea typeface="微软雅黑" panose="020B0503020204020204" pitchFamily="34" charset="-122"/>
                <a:sym typeface="+mn-ea"/>
              </a:rPr>
              <a:t>注意总量过大情况。</a:t>
            </a:r>
            <a:endParaRPr lang="zh-CN" altLang="en-US" sz="2400" dirty="0">
              <a:latin typeface="微软雅黑" panose="020B0503020204020204" pitchFamily="34" charset="-122"/>
              <a:ea typeface="微软雅黑" panose="020B0503020204020204" pitchFamily="34" charset="-122"/>
              <a:cs typeface="楷体" panose="02010609060101010101" pitchFamily="49" charset="-122"/>
              <a:sym typeface="+mn-ea"/>
            </a:endParaRPr>
          </a:p>
        </p:txBody>
      </p:sp>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其他费用</a:t>
            </a:r>
            <a:endParaRPr lang="zh-CN" altLang="en-US" sz="2800" b="1" dirty="0">
              <a:solidFill>
                <a:srgbClr val="1C56A6"/>
              </a:solidFill>
              <a:cs typeface="+mn-ea"/>
              <a:sym typeface="+mn-lt"/>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5412740" y="1532255"/>
            <a:ext cx="1365885" cy="785495"/>
            <a:chOff x="7747" y="2996"/>
            <a:chExt cx="2151" cy="1237"/>
          </a:xfrm>
          <a:solidFill>
            <a:srgbClr val="FACB85"/>
          </a:solidFill>
        </p:grpSpPr>
        <p:sp>
          <p:nvSpPr>
            <p:cNvPr id="7" name="椭圆 6"/>
            <p:cNvSpPr/>
            <p:nvPr/>
          </p:nvSpPr>
          <p:spPr>
            <a:xfrm>
              <a:off x="8204" y="2996"/>
              <a:ext cx="1237" cy="1237"/>
            </a:xfrm>
            <a:prstGeom prst="ellipse">
              <a:avLst/>
            </a:prstGeom>
            <a:solidFill>
              <a:srgbClr val="1C56A6"/>
            </a:solidFill>
            <a:ln w="952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cs typeface="+mn-ea"/>
                <a:sym typeface="+mn-lt"/>
              </a:endParaRPr>
            </a:p>
          </p:txBody>
        </p:sp>
        <p:sp>
          <p:nvSpPr>
            <p:cNvPr id="8" name="文本框 9"/>
            <p:cNvSpPr txBox="1"/>
            <p:nvPr/>
          </p:nvSpPr>
          <p:spPr>
            <a:xfrm>
              <a:off x="7747" y="3178"/>
              <a:ext cx="2151" cy="872"/>
            </a:xfrm>
            <a:prstGeom prst="rect">
              <a:avLst/>
            </a:prstGeom>
            <a:noFill/>
            <a:extLst>
              <a:ext uri="{909E8E84-426E-40DD-AFC4-6F175D3DCCD1}">
                <a14:hiddenFill xmlns:a14="http://schemas.microsoft.com/office/drawing/2010/main">
                  <a:grpFill/>
                </a14:hiddenFill>
              </a:ext>
            </a:extLst>
          </p:spPr>
          <p:txBody>
            <a:bodyPr wrap="square" lIns="0" tIns="0" rIns="0" bIns="0" rtlCol="0">
              <a:spAutoFit/>
            </a:bodyPr>
            <a:p>
              <a:pPr marL="0" lvl="1" algn="ctr"/>
              <a:r>
                <a:rPr lang="en-US" altLang="zh-CN" sz="3600" dirty="0">
                  <a:solidFill>
                    <a:schemeClr val="bg1"/>
                  </a:solidFill>
                  <a:latin typeface="+mn-lt"/>
                  <a:ea typeface="+mn-ea"/>
                  <a:cs typeface="+mn-ea"/>
                  <a:sym typeface="+mn-lt"/>
                </a:rPr>
                <a:t>01</a:t>
              </a:r>
              <a:endParaRPr lang="en-US" altLang="zh-CN" sz="3600" dirty="0">
                <a:solidFill>
                  <a:schemeClr val="bg1"/>
                </a:solidFill>
                <a:latin typeface="+mn-lt"/>
                <a:ea typeface="+mn-ea"/>
                <a:cs typeface="+mn-ea"/>
                <a:sym typeface="+mn-lt"/>
              </a:endParaRPr>
            </a:p>
          </p:txBody>
        </p:sp>
      </p:grpSp>
      <p:sp>
        <p:nvSpPr>
          <p:cNvPr id="10" name="矩形 9"/>
          <p:cNvSpPr/>
          <p:nvPr/>
        </p:nvSpPr>
        <p:spPr>
          <a:xfrm>
            <a:off x="3401695" y="2733675"/>
            <a:ext cx="5636260" cy="768350"/>
          </a:xfrm>
          <a:prstGeom prst="rect">
            <a:avLst/>
          </a:prstGeom>
        </p:spPr>
        <p:txBody>
          <a:bodyPr wrap="square">
            <a:spAutoFit/>
          </a:bodyPr>
          <a:p>
            <a:pPr algn="ctr"/>
            <a:r>
              <a:rPr lang="zh-CN" altLang="en-US" sz="4400" b="1" dirty="0">
                <a:solidFill>
                  <a:srgbClr val="1C56A6"/>
                </a:solidFill>
                <a:cs typeface="+mn-ea"/>
                <a:sym typeface="+mn-lt"/>
              </a:rPr>
              <a:t>报表梳理及制度变化</a:t>
            </a:r>
            <a:endParaRPr lang="zh-CN" altLang="en-US" sz="4400" b="1" dirty="0">
              <a:solidFill>
                <a:srgbClr val="1C56A6"/>
              </a:solidFill>
              <a:cs typeface="+mn-ea"/>
              <a:sym typeface="+mn-l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截图-2023年10月20日 16时20分27秒"/>
          <p:cNvPicPr>
            <a:picLocks noChangeAspect="1"/>
          </p:cNvPicPr>
          <p:nvPr/>
        </p:nvPicPr>
        <p:blipFill>
          <a:blip r:embed="rId1"/>
          <a:srcRect t="60452" r="-1689" b="13840"/>
          <a:stretch>
            <a:fillRect/>
          </a:stretch>
        </p:blipFill>
        <p:spPr>
          <a:xfrm>
            <a:off x="1551940" y="1209675"/>
            <a:ext cx="5046345" cy="1770380"/>
          </a:xfrm>
          <a:prstGeom prst="rect">
            <a:avLst/>
          </a:prstGeom>
          <a:ln w="28575" cmpd="sng">
            <a:solidFill>
              <a:schemeClr val="accent1">
                <a:shade val="50000"/>
              </a:schemeClr>
            </a:solidFill>
            <a:prstDash val="dashDot"/>
          </a:ln>
        </p:spPr>
      </p:pic>
      <p:sp>
        <p:nvSpPr>
          <p:cNvPr id="7" name="AutoShape 4"/>
          <p:cNvSpPr>
            <a:spLocks noChangeArrowheads="1"/>
          </p:cNvSpPr>
          <p:nvPr/>
        </p:nvSpPr>
        <p:spPr bwMode="auto">
          <a:xfrm>
            <a:off x="1551940" y="3638550"/>
            <a:ext cx="5151120" cy="1580515"/>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gn="l">
              <a:buClr>
                <a:srgbClr val="005BAC"/>
              </a:buClr>
              <a:buFont typeface="Wingdings" panose="05000000000000000000" charset="0"/>
              <a:buNone/>
            </a:pPr>
            <a:r>
              <a:rPr lang="en-US" altLang="zh-CN" sz="2200" dirty="0">
                <a:latin typeface="微软雅黑" panose="020B0503020204020204" pitchFamily="34" charset="-122"/>
                <a:ea typeface="微软雅黑" panose="020B0503020204020204" pitchFamily="34" charset="-122"/>
                <a:sym typeface="+mn-ea"/>
              </a:rPr>
              <a:t>指报告期内企业形成用于研究开发的固定资产原价，仪器和设备一般应按使用时间进行分摊，建筑物一般应按使用面积进行分摊。</a:t>
            </a:r>
            <a:endParaRPr lang="en-US" altLang="zh-CN" sz="2200" dirty="0">
              <a:latin typeface="微软雅黑" panose="020B0503020204020204" pitchFamily="34" charset="-122"/>
              <a:ea typeface="微软雅黑" panose="020B0503020204020204" pitchFamily="34" charset="-122"/>
              <a:sym typeface="+mn-ea"/>
            </a:endParaRPr>
          </a:p>
        </p:txBody>
      </p:sp>
      <p:sp>
        <p:nvSpPr>
          <p:cNvPr id="6" name="AutoShape 4"/>
          <p:cNvSpPr>
            <a:spLocks noChangeArrowheads="1"/>
          </p:cNvSpPr>
          <p:nvPr/>
        </p:nvSpPr>
        <p:spPr bwMode="auto">
          <a:xfrm>
            <a:off x="1709208" y="1532890"/>
            <a:ext cx="3252047" cy="333587"/>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a:stCxn id="6" idx="2"/>
          </p:cNvCxnSpPr>
          <p:nvPr/>
        </p:nvCxnSpPr>
        <p:spPr bwMode="auto">
          <a:xfrm flipH="1">
            <a:off x="3326553" y="1866265"/>
            <a:ext cx="8255" cy="178054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文本框 3"/>
          <p:cNvSpPr txBox="1"/>
          <p:nvPr/>
        </p:nvSpPr>
        <p:spPr>
          <a:xfrm>
            <a:off x="7132108" y="1108922"/>
            <a:ext cx="3976793" cy="5672455"/>
          </a:xfrm>
          <a:prstGeom prst="rect">
            <a:avLst/>
          </a:prstGeom>
          <a:noFill/>
          <a:ln w="25400" cmpd="sng">
            <a:solidFill>
              <a:srgbClr val="005BAC"/>
            </a:solidFill>
            <a:prstDash val="sysDot"/>
          </a:ln>
        </p:spPr>
        <p:txBody>
          <a:bodyPr wrap="square" rtlCol="0">
            <a:spAutoFit/>
          </a:bodyPr>
          <a:p>
            <a:pPr marL="0" algn="l">
              <a:buClrTx/>
              <a:buSzTx/>
              <a:buFontTx/>
            </a:pPr>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665" b="1">
              <a:solidFill>
                <a:schemeClr val="tx1"/>
              </a:solidFill>
              <a:latin typeface="楷体" panose="02010609060101010101" pitchFamily="49" charset="-122"/>
              <a:cs typeface="楷体" panose="02010609060101010101" pitchFamily="49" charset="-122"/>
              <a:sym typeface="+mn-ea"/>
            </a:endParaRPr>
          </a:p>
          <a:p>
            <a:pPr marL="342900" indent="-342900" algn="just" defTabSz="685800" fontAlgn="auto">
              <a:lnSpc>
                <a:spcPct val="100000"/>
              </a:lnSpc>
              <a:buClr>
                <a:srgbClr val="005BAC"/>
              </a:buClr>
              <a:buSzTx/>
              <a:buFont typeface="Arial" panose="020B0604020202020204" pitchFamily="34" charset="0"/>
              <a:buChar char="•"/>
            </a:pPr>
            <a:r>
              <a:rPr lang="zh-CN" altLang="en-US" sz="2400" dirty="0" smtClean="0">
                <a:solidFill>
                  <a:schemeClr val="accent2">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当年新增</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，而不是存量或累计 。</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just" defTabSz="685800" fontAlgn="auto">
              <a:lnSpc>
                <a:spcPct val="100000"/>
              </a:lnSpc>
              <a:buClr>
                <a:srgbClr val="005BAC"/>
              </a:buClr>
              <a:buSzTx/>
              <a:buFont typeface="Arial" panose="020B0604020202020204" pitchFamily="34" charset="0"/>
              <a:buChar char="•"/>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生产并行的需要进行</a:t>
            </a:r>
            <a:r>
              <a:rPr lang="zh-CN" altLang="en-US" sz="2400" dirty="0" smtClean="0">
                <a:solidFill>
                  <a:schemeClr val="accent2">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分摊</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just" fontAlgn="auto">
              <a:lnSpc>
                <a:spcPct val="100000"/>
              </a:lnSpc>
              <a:spcBef>
                <a:spcPts val="0"/>
              </a:spcBef>
              <a:buClr>
                <a:srgbClr val="005BAC"/>
              </a:buClr>
              <a:buSzTx/>
              <a:buFont typeface="Arial" panose="020B0604020202020204" pitchFamily="34" charset="0"/>
              <a:buChar char="•"/>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不能混淆直接投入和固定资产。</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just" fontAlgn="auto">
              <a:lnSpc>
                <a:spcPct val="100000"/>
              </a:lnSpc>
              <a:spcBef>
                <a:spcPts val="0"/>
              </a:spcBef>
              <a:buClr>
                <a:srgbClr val="005BAC"/>
              </a:buClr>
              <a:buSzTx/>
              <a:buFont typeface="Arial" panose="020B0604020202020204" pitchFamily="34" charset="0"/>
              <a:buChar char="•"/>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仅用于研发的固定资产</a:t>
            </a: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而不能错填成企业全部固定资产：与企业财务表（103）-</a:t>
            </a:r>
            <a:r>
              <a:rPr lang="zh-CN" altLang="en-US" sz="2400" dirty="0" smtClean="0">
                <a:solidFill>
                  <a:schemeClr val="accent2">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固定资产原价</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挂审。</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just" fontAlgn="auto">
              <a:lnSpc>
                <a:spcPct val="100000"/>
              </a:lnSpc>
              <a:spcBef>
                <a:spcPts val="0"/>
              </a:spcBef>
              <a:buClr>
                <a:srgbClr val="005BAC"/>
              </a:buClr>
              <a:buSzTx/>
              <a:buFont typeface="Arial" panose="020B0604020202020204" pitchFamily="34" charset="0"/>
              <a:buChar char="•"/>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与企业生产经营状况挂审：当年形成用于研究开发的固定资产支出不能高于企业</a:t>
            </a:r>
            <a:r>
              <a:rPr lang="zh-CN" altLang="en-US" sz="2400" dirty="0" smtClean="0">
                <a:solidFill>
                  <a:schemeClr val="accent2">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全部资产</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矩形 1"/>
          <p:cNvSpPr/>
          <p:nvPr/>
        </p:nvSpPr>
        <p:spPr>
          <a:xfrm>
            <a:off x="2503805" y="433070"/>
            <a:ext cx="6971665"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当年形成用于研究开发的固定资产</a:t>
            </a:r>
            <a:endParaRPr lang="zh-CN" altLang="en-US" sz="2800" b="1" dirty="0">
              <a:solidFill>
                <a:srgbClr val="1C56A6"/>
              </a:solidFill>
              <a:cs typeface="+mn-ea"/>
              <a:sym typeface="+mn-lt"/>
            </a:endParaRPr>
          </a:p>
        </p:txBody>
      </p:sp>
      <p:sp>
        <p:nvSpPr>
          <p:cNvPr id="5" name="灯片编号占位符 4"/>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503805" y="433070"/>
            <a:ext cx="6971665"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当年形成用于研究开发的固定资产</a:t>
            </a:r>
            <a:endParaRPr lang="zh-CN" altLang="en-US" sz="2800" b="1" dirty="0">
              <a:solidFill>
                <a:srgbClr val="1C56A6"/>
              </a:solidFill>
              <a:cs typeface="+mn-ea"/>
              <a:sym typeface="+mn-lt"/>
            </a:endParaRPr>
          </a:p>
        </p:txBody>
      </p:sp>
      <p:sp>
        <p:nvSpPr>
          <p:cNvPr id="5" name="灯片编号占位符 4"/>
          <p:cNvSpPr>
            <a:spLocks noGrp="1"/>
          </p:cNvSpPr>
          <p:nvPr>
            <p:ph type="sldNum" sz="quarter" idx="12"/>
          </p:nvPr>
        </p:nvSpPr>
        <p:spPr/>
        <p:txBody>
          <a:bodyPr/>
          <a:p>
            <a:fld id="{7D9BB5D0-35E4-459D-AEF3-FE4D7C45CC19}" type="slidenum">
              <a:rPr lang="zh-CN" altLang="en-US" smtClean="0"/>
            </a:fld>
            <a:endParaRPr lang="zh-CN" altLang="en-US"/>
          </a:p>
        </p:txBody>
      </p:sp>
      <p:sp>
        <p:nvSpPr>
          <p:cNvPr id="8" name="文本框 7"/>
          <p:cNvSpPr txBox="1"/>
          <p:nvPr/>
        </p:nvSpPr>
        <p:spPr>
          <a:xfrm>
            <a:off x="839470" y="1348740"/>
            <a:ext cx="6543675" cy="5015865"/>
          </a:xfrm>
          <a:prstGeom prst="rect">
            <a:avLst/>
          </a:prstGeom>
          <a:solidFill>
            <a:schemeClr val="accent5">
              <a:lumMod val="20000"/>
              <a:lumOff val="80000"/>
            </a:schemeClr>
          </a:solidFill>
          <a:ln>
            <a:solidFill>
              <a:schemeClr val="accent5">
                <a:lumMod val="20000"/>
                <a:lumOff val="80000"/>
              </a:schemeClr>
            </a:solidFill>
          </a:ln>
        </p:spPr>
        <p:txBody>
          <a:bodyPr wrap="square" rtlCol="0">
            <a:spAutoFit/>
          </a:bodyPr>
          <a:p>
            <a:pPr marL="457200" indent="-457200" latinLnBrk="0">
              <a:lnSpc>
                <a:spcPts val="3200"/>
              </a:lnSpc>
              <a:spcBef>
                <a:spcPts val="0"/>
              </a:spcBef>
              <a:buFont typeface="Wingdings" panose="05000000000000000000" charset="0"/>
              <a:buChar char="l"/>
            </a:pPr>
            <a:r>
              <a:rPr lang="zh-CN" altLang="en-US" sz="2600" dirty="0">
                <a:latin typeface="黑体" panose="02010609060101010101" charset="-122"/>
                <a:ea typeface="黑体" panose="02010609060101010101" charset="-122"/>
                <a:sym typeface="+mn-ea"/>
              </a:rPr>
              <a:t>当年形成用于研究开发的固定资产归集过程中存在主要问题：</a:t>
            </a:r>
            <a:endParaRPr lang="zh-CN" altLang="en-US" sz="2400" dirty="0">
              <a:latin typeface="黑体" panose="02010609060101010101" charset="-122"/>
              <a:ea typeface="黑体" panose="02010609060101010101" charset="-122"/>
              <a:sym typeface="+mn-ea"/>
            </a:endParaRPr>
          </a:p>
          <a:p>
            <a:pPr marL="800100" lvl="1" indent="-342900" latinLnBrk="0">
              <a:lnSpc>
                <a:spcPts val="3200"/>
              </a:lnSpc>
              <a:spcBef>
                <a:spcPts val="0"/>
              </a:spcBef>
              <a:buFont typeface="Arial" panose="020B0604020202020204" pitchFamily="34" charset="0"/>
              <a:buChar char="•"/>
            </a:pPr>
            <a:r>
              <a:rPr lang="zh-CN" altLang="en-US" sz="2400" b="1" dirty="0">
                <a:solidFill>
                  <a:srgbClr val="FF0000"/>
                </a:solidFill>
                <a:latin typeface="黑体" panose="02010609060101010101" charset="-122"/>
                <a:ea typeface="黑体" panose="02010609060101010101" charset="-122"/>
                <a:sym typeface="+mn-ea"/>
              </a:rPr>
              <a:t>重复填报</a:t>
            </a:r>
            <a:r>
              <a:rPr lang="zh-CN" altLang="en-US" sz="2400" dirty="0">
                <a:solidFill>
                  <a:srgbClr val="FF0000"/>
                </a:solidFill>
                <a:latin typeface="黑体" panose="02010609060101010101" charset="-122"/>
                <a:ea typeface="黑体" panose="02010609060101010101" charset="-122"/>
                <a:sym typeface="+mn-ea"/>
              </a:rPr>
              <a:t>：</a:t>
            </a:r>
            <a:endParaRPr lang="zh-CN" altLang="en-US" sz="2400" dirty="0">
              <a:latin typeface="黑体" panose="02010609060101010101" charset="-122"/>
              <a:ea typeface="黑体" panose="02010609060101010101" charset="-122"/>
              <a:sym typeface="+mn-ea"/>
            </a:endParaRPr>
          </a:p>
          <a:p>
            <a:pPr marL="1257300" lvl="2" indent="-342900" latinLnBrk="0">
              <a:lnSpc>
                <a:spcPts val="3200"/>
              </a:lnSpc>
              <a:spcBef>
                <a:spcPts val="0"/>
              </a:spcBef>
              <a:buFont typeface="Arial" panose="020B0604020202020204" pitchFamily="34" charset="0"/>
              <a:buChar char="•"/>
            </a:pPr>
            <a:r>
              <a:rPr lang="zh-CN" sz="2400">
                <a:sym typeface="+mn-ea"/>
              </a:rPr>
              <a:t>研究开发费用</a:t>
            </a:r>
            <a:r>
              <a:rPr lang="zh-CN" altLang="en-US" sz="2400">
                <a:sym typeface="+mn-ea"/>
              </a:rPr>
              <a:t>VS当年形成固定资产</a:t>
            </a:r>
            <a:endParaRPr lang="zh-CN" altLang="en-US" sz="2400">
              <a:sym typeface="+mn-ea"/>
            </a:endParaRPr>
          </a:p>
          <a:p>
            <a:pPr marL="1257300" lvl="2" indent="-342900" latinLnBrk="0">
              <a:lnSpc>
                <a:spcPts val="3200"/>
              </a:lnSpc>
              <a:spcBef>
                <a:spcPts val="0"/>
              </a:spcBef>
              <a:buFont typeface="Arial" panose="020B0604020202020204" pitchFamily="34" charset="0"/>
              <a:buChar char="•"/>
            </a:pPr>
            <a:r>
              <a:rPr lang="zh-CN" sz="2400">
                <a:sym typeface="+mn-ea"/>
              </a:rPr>
              <a:t>研究开发费用</a:t>
            </a:r>
            <a:r>
              <a:rPr lang="zh-CN" altLang="en-US" sz="2400">
                <a:sym typeface="+mn-ea"/>
              </a:rPr>
              <a:t>VS 折旧摊销</a:t>
            </a:r>
            <a:endParaRPr lang="zh-CN" altLang="en-US" sz="2400">
              <a:sym typeface="+mn-ea"/>
            </a:endParaRPr>
          </a:p>
          <a:p>
            <a:pPr marL="800100" lvl="1" indent="-342900" latinLnBrk="0">
              <a:lnSpc>
                <a:spcPts val="3200"/>
              </a:lnSpc>
              <a:spcBef>
                <a:spcPts val="0"/>
              </a:spcBef>
              <a:buFont typeface="Arial" panose="020B0604020202020204" pitchFamily="34" charset="0"/>
              <a:buChar char="•"/>
            </a:pPr>
            <a:r>
              <a:rPr lang="zh-CN" altLang="en-US" sz="2400" b="1" dirty="0">
                <a:solidFill>
                  <a:srgbClr val="FF0000"/>
                </a:solidFill>
                <a:latin typeface="黑体" panose="02010609060101010101" charset="-122"/>
                <a:ea typeface="黑体" panose="02010609060101010101" charset="-122"/>
                <a:sym typeface="+mn-ea"/>
              </a:rPr>
              <a:t>扩大口径</a:t>
            </a:r>
            <a:r>
              <a:rPr lang="zh-CN" altLang="en-US" sz="2400" dirty="0">
                <a:solidFill>
                  <a:srgbClr val="FF0000"/>
                </a:solidFill>
                <a:latin typeface="黑体" panose="02010609060101010101" charset="-122"/>
                <a:ea typeface="黑体" panose="02010609060101010101" charset="-122"/>
                <a:sym typeface="+mn-ea"/>
              </a:rPr>
              <a:t>：</a:t>
            </a:r>
            <a:endParaRPr lang="zh-CN" altLang="en-US" sz="2400" dirty="0">
              <a:solidFill>
                <a:srgbClr val="FF0000"/>
              </a:solidFill>
              <a:latin typeface="黑体" panose="02010609060101010101" charset="-122"/>
              <a:ea typeface="黑体" panose="02010609060101010101" charset="-122"/>
              <a:sym typeface="+mn-ea"/>
            </a:endParaRPr>
          </a:p>
          <a:p>
            <a:pPr marL="1257300" lvl="2" indent="-342900" latinLnBrk="0">
              <a:lnSpc>
                <a:spcPts val="3200"/>
              </a:lnSpc>
              <a:spcBef>
                <a:spcPts val="0"/>
              </a:spcBef>
              <a:buFont typeface="Arial" panose="020B0604020202020204" pitchFamily="34" charset="0"/>
              <a:buChar char="•"/>
            </a:pPr>
            <a:r>
              <a:rPr lang="zh-CN" sz="2400">
                <a:sym typeface="+mn-ea"/>
              </a:rPr>
              <a:t>用于</a:t>
            </a:r>
            <a:r>
              <a:rPr lang="zh-CN" sz="2400">
                <a:solidFill>
                  <a:srgbClr val="FF0000"/>
                </a:solidFill>
                <a:latin typeface="黑体" panose="02010609060101010101" charset="-122"/>
                <a:ea typeface="黑体" panose="02010609060101010101" charset="-122"/>
                <a:sym typeface="+mn-ea"/>
              </a:rPr>
              <a:t>研究开发</a:t>
            </a:r>
            <a:r>
              <a:rPr lang="zh-CN" sz="2400">
                <a:sym typeface="+mn-ea"/>
              </a:rPr>
              <a:t>的固定资产VS项目进行过程中购置的固定资产</a:t>
            </a:r>
            <a:endParaRPr lang="zh-CN" sz="2400">
              <a:sym typeface="+mn-ea"/>
            </a:endParaRPr>
          </a:p>
          <a:p>
            <a:pPr marL="1257300" lvl="2" indent="-342900" latinLnBrk="0">
              <a:lnSpc>
                <a:spcPts val="3200"/>
              </a:lnSpc>
              <a:spcBef>
                <a:spcPts val="0"/>
              </a:spcBef>
              <a:buFont typeface="Arial" panose="020B0604020202020204" pitchFamily="34" charset="0"/>
              <a:buChar char="•"/>
            </a:pPr>
            <a:r>
              <a:rPr lang="zh-CN" sz="2400">
                <a:sym typeface="+mn-ea"/>
              </a:rPr>
              <a:t>生产经营并行的未进行分摊：仪器和设备应按</a:t>
            </a:r>
            <a:r>
              <a:rPr lang="zh-CN" sz="2400">
                <a:solidFill>
                  <a:srgbClr val="FF0000"/>
                </a:solidFill>
                <a:latin typeface="黑体" panose="02010609060101010101" charset="-122"/>
                <a:ea typeface="黑体" panose="02010609060101010101" charset="-122"/>
                <a:sym typeface="+mn-ea"/>
              </a:rPr>
              <a:t>使用时间</a:t>
            </a:r>
            <a:r>
              <a:rPr lang="zh-CN" sz="2400">
                <a:sym typeface="+mn-ea"/>
              </a:rPr>
              <a:t>进行分摊，建筑物应按</a:t>
            </a:r>
            <a:r>
              <a:rPr lang="zh-CN" sz="2400">
                <a:solidFill>
                  <a:srgbClr val="FF0000"/>
                </a:solidFill>
                <a:latin typeface="黑体" panose="02010609060101010101" charset="-122"/>
                <a:ea typeface="黑体" panose="02010609060101010101" charset="-122"/>
                <a:sym typeface="+mn-ea"/>
              </a:rPr>
              <a:t>使用面积</a:t>
            </a:r>
            <a:r>
              <a:rPr lang="zh-CN" sz="2400">
                <a:sym typeface="+mn-ea"/>
              </a:rPr>
              <a:t>进行分摊</a:t>
            </a:r>
            <a:endParaRPr lang="zh-CN" sz="2400">
              <a:sym typeface="+mn-ea"/>
            </a:endParaRPr>
          </a:p>
          <a:p>
            <a:pPr marL="800100" lvl="1" indent="-342900" latinLnBrk="0">
              <a:lnSpc>
                <a:spcPts val="3200"/>
              </a:lnSpc>
              <a:spcBef>
                <a:spcPts val="0"/>
              </a:spcBef>
              <a:buFont typeface="Arial" panose="020B0604020202020204" pitchFamily="34" charset="0"/>
              <a:buChar char="•"/>
            </a:pPr>
            <a:r>
              <a:rPr lang="zh-CN" altLang="en-US" sz="2400" dirty="0">
                <a:solidFill>
                  <a:srgbClr val="FF0000"/>
                </a:solidFill>
                <a:latin typeface="黑体" panose="02010609060101010101" charset="-122"/>
                <a:ea typeface="黑体" panose="02010609060101010101" charset="-122"/>
                <a:sym typeface="+mn-ea"/>
              </a:rPr>
              <a:t>非当期购置，填成存量或累计</a:t>
            </a:r>
            <a:endParaRPr lang="zh-CN" altLang="en-US" sz="2400" dirty="0">
              <a:solidFill>
                <a:srgbClr val="FF0000"/>
              </a:solidFill>
              <a:latin typeface="黑体" panose="02010609060101010101" charset="-122"/>
              <a:ea typeface="黑体" panose="02010609060101010101" charset="-122"/>
              <a:sym typeface="+mn-ea"/>
            </a:endParaRPr>
          </a:p>
        </p:txBody>
      </p:sp>
      <p:sp>
        <p:nvSpPr>
          <p:cNvPr id="9" name="内容占位符 2"/>
          <p:cNvSpPr>
            <a:spLocks noGrp="1"/>
          </p:cNvSpPr>
          <p:nvPr/>
        </p:nvSpPr>
        <p:spPr>
          <a:xfrm>
            <a:off x="7576185" y="1676400"/>
            <a:ext cx="3929380" cy="4065905"/>
          </a:xfrm>
          <a:prstGeom prst="rect">
            <a:avLst/>
          </a:prstGeom>
          <a:noFill/>
          <a:ln w="28575">
            <a:solidFill>
              <a:srgbClr val="006699"/>
            </a:solidFill>
          </a:ln>
          <a:effec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16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zh-CN" altLang="en-US" sz="2400"/>
              <a:t>当年形成用于研究开发的固定资产的支撑资料：</a:t>
            </a:r>
            <a:endParaRPr lang="zh-CN" altLang="en-US" sz="2400"/>
          </a:p>
          <a:p>
            <a:pPr lvl="1">
              <a:buFont typeface="Arial" panose="020B0604020202020204" pitchFamily="34" charset="0"/>
              <a:buChar char="•"/>
            </a:pPr>
            <a:r>
              <a:rPr lang="zh-CN" altLang="en-US" sz="2000">
                <a:latin typeface="黑体" panose="02010609060101010101" charset="-122"/>
                <a:ea typeface="黑体" panose="02010609060101010101" charset="-122"/>
              </a:rPr>
              <a:t>购置合同</a:t>
            </a:r>
            <a:r>
              <a:rPr lang="zh-CN" altLang="en-US" sz="2000">
                <a:latin typeface="宋体" panose="02010600030101010101" pitchFamily="2" charset="-122"/>
                <a:ea typeface="宋体" panose="02010600030101010101" pitchFamily="2" charset="-122"/>
              </a:rPr>
              <a:t>：当期实际发生</a:t>
            </a:r>
            <a:endParaRPr lang="zh-CN" altLang="en-US" sz="2000">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2000">
                <a:latin typeface="黑体" panose="02010609060101010101" charset="-122"/>
                <a:ea typeface="黑体" panose="02010609060101010101" charset="-122"/>
              </a:rPr>
              <a:t>归属部门</a:t>
            </a:r>
            <a:r>
              <a:rPr lang="zh-CN" altLang="en-US" sz="2000">
                <a:latin typeface="宋体" panose="02010600030101010101" pitchFamily="2" charset="-122"/>
                <a:ea typeface="宋体" panose="02010600030101010101" pitchFamily="2" charset="-122"/>
              </a:rPr>
              <a:t>：研发部门</a:t>
            </a:r>
            <a:r>
              <a:rPr lang="en-US" altLang="zh-CN" sz="2000">
                <a:latin typeface="宋体" panose="02010600030101010101" pitchFamily="2" charset="-122"/>
                <a:ea typeface="宋体" panose="02010600030101010101" pitchFamily="2" charset="-122"/>
              </a:rPr>
              <a:t>/</a:t>
            </a:r>
            <a:r>
              <a:rPr lang="zh-CN" altLang="en-US" sz="2000">
                <a:latin typeface="宋体" panose="02010600030101010101" pitchFamily="2" charset="-122"/>
                <a:ea typeface="宋体" panose="02010600030101010101" pitchFamily="2" charset="-122"/>
              </a:rPr>
              <a:t>研发机构</a:t>
            </a:r>
            <a:endParaRPr lang="zh-CN" altLang="en-US" sz="2000">
              <a:latin typeface="宋体" panose="02010600030101010101" pitchFamily="2" charset="-122"/>
              <a:ea typeface="宋体" panose="02010600030101010101" pitchFamily="2" charset="-122"/>
            </a:endParaRPr>
          </a:p>
          <a:p>
            <a:pPr lvl="1">
              <a:buFont typeface="Arial" panose="020B0604020202020204" pitchFamily="34" charset="0"/>
              <a:buChar char="•"/>
            </a:pPr>
            <a:r>
              <a:rPr lang="zh-CN" altLang="en-US" sz="2000">
                <a:latin typeface="黑体" panose="02010609060101010101" charset="-122"/>
                <a:ea typeface="黑体" panose="02010609060101010101" charset="-122"/>
              </a:rPr>
              <a:t>主要用途</a:t>
            </a:r>
            <a:r>
              <a:rPr lang="zh-CN" altLang="en-US" sz="2000">
                <a:latin typeface="宋体" panose="02010600030101010101" pitchFamily="2" charset="-122"/>
                <a:ea typeface="宋体" panose="02010600030101010101" pitchFamily="2" charset="-122"/>
              </a:rPr>
              <a:t>：研发用（而不是生产经营用）</a:t>
            </a:r>
            <a:endParaRPr lang="zh-CN" altLang="en-US" sz="2000">
              <a:latin typeface="宋体" panose="02010600030101010101" pitchFamily="2" charset="-122"/>
              <a:ea typeface="宋体" panose="02010600030101010101" pitchFamily="2" charset="-122"/>
            </a:endParaRPr>
          </a:p>
          <a:p>
            <a:pPr marL="228600" lvl="2" indent="-457200">
              <a:buFont typeface="Arial" panose="020B0604020202020204" pitchFamily="34" charset="0"/>
              <a:buChar char="•"/>
            </a:pPr>
            <a:r>
              <a:rPr lang="zh-CN" sz="2400">
                <a:sym typeface="+mn-ea"/>
              </a:rPr>
              <a:t>生产经营共用固定资产的分摊：</a:t>
            </a:r>
            <a:endParaRPr lang="zh-CN" sz="2400">
              <a:sym typeface="+mn-ea"/>
            </a:endParaRPr>
          </a:p>
          <a:p>
            <a:pPr lvl="1" algn="l">
              <a:buClrTx/>
              <a:buSzTx/>
              <a:buFont typeface="Arial" panose="020B0604020202020204" pitchFamily="34" charset="0"/>
              <a:buChar char="•"/>
            </a:pPr>
            <a:r>
              <a:rPr lang="zh-CN" altLang="en-US" sz="2000">
                <a:latin typeface="宋体" panose="02010600030101010101" pitchFamily="2" charset="-122"/>
                <a:ea typeface="宋体" panose="02010600030101010101" pitchFamily="2" charset="-122"/>
                <a:sym typeface="+mn-ea"/>
              </a:rPr>
              <a:t>使用台账</a:t>
            </a:r>
            <a:endParaRPr lang="zh-CN" altLang="en-US" sz="2000">
              <a:latin typeface="宋体" panose="02010600030101010101" pitchFamily="2" charset="-122"/>
              <a:ea typeface="宋体" panose="02010600030101010101" pitchFamily="2" charset="-122"/>
              <a:sym typeface="+mn-ea"/>
            </a:endParaRPr>
          </a:p>
          <a:p>
            <a:pPr lvl="1" algn="l">
              <a:buClrTx/>
              <a:buSzTx/>
              <a:buFont typeface="Arial" panose="020B0604020202020204" pitchFamily="34" charset="0"/>
              <a:buChar char="•"/>
            </a:pPr>
            <a:r>
              <a:rPr lang="zh-CN" altLang="en-US" sz="2000">
                <a:latin typeface="宋体" panose="02010600030101010101" pitchFamily="2" charset="-122"/>
                <a:ea typeface="宋体" panose="02010600030101010101" pitchFamily="2" charset="-122"/>
              </a:rPr>
              <a:t>折旧期限</a:t>
            </a:r>
            <a:endParaRPr lang="zh-CN" altLang="en-US" sz="2000">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rcRect l="909" r="-237" b="4269"/>
          <a:stretch>
            <a:fillRect/>
          </a:stretch>
        </p:blipFill>
        <p:spPr>
          <a:xfrm>
            <a:off x="1602740" y="1953260"/>
            <a:ext cx="5063490" cy="2021840"/>
          </a:xfrm>
          <a:prstGeom prst="rect">
            <a:avLst/>
          </a:prstGeom>
          <a:ln w="28575" cmpd="sng">
            <a:solidFill>
              <a:schemeClr val="accent1">
                <a:shade val="50000"/>
              </a:schemeClr>
            </a:solidFill>
            <a:prstDash val="dashDot"/>
          </a:ln>
        </p:spPr>
      </p:pic>
      <p:sp>
        <p:nvSpPr>
          <p:cNvPr id="7" name="AutoShape 4"/>
          <p:cNvSpPr>
            <a:spLocks noChangeArrowheads="1"/>
          </p:cNvSpPr>
          <p:nvPr/>
        </p:nvSpPr>
        <p:spPr bwMode="auto">
          <a:xfrm>
            <a:off x="1602740" y="4776470"/>
            <a:ext cx="5275580" cy="851535"/>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gn="l">
              <a:buClr>
                <a:srgbClr val="005BAC"/>
              </a:buClr>
              <a:buFont typeface="Wingdings" panose="05000000000000000000" charset="0"/>
              <a:buNone/>
            </a:pPr>
            <a:r>
              <a:rPr lang="en-US" altLang="zh-CN" sz="2200" dirty="0">
                <a:latin typeface="微软雅黑" panose="020B0503020204020204" pitchFamily="34" charset="-122"/>
                <a:ea typeface="微软雅黑" panose="020B0503020204020204" pitchFamily="34" charset="-122"/>
                <a:sym typeface="+mn-ea"/>
              </a:rPr>
              <a:t>指报告期内企业从政府有关部门获得的研究开发经费合计。</a:t>
            </a:r>
            <a:endParaRPr lang="en-US" altLang="zh-CN" sz="2200" dirty="0">
              <a:latin typeface="微软雅黑" panose="020B0503020204020204" pitchFamily="34" charset="-122"/>
              <a:ea typeface="微软雅黑" panose="020B0503020204020204" pitchFamily="34" charset="-122"/>
              <a:sym typeface="+mn-ea"/>
            </a:endParaRPr>
          </a:p>
        </p:txBody>
      </p:sp>
      <p:sp>
        <p:nvSpPr>
          <p:cNvPr id="6" name="AutoShape 4"/>
          <p:cNvSpPr>
            <a:spLocks noChangeArrowheads="1"/>
          </p:cNvSpPr>
          <p:nvPr/>
        </p:nvSpPr>
        <p:spPr bwMode="auto">
          <a:xfrm>
            <a:off x="2486025" y="3641090"/>
            <a:ext cx="1613535" cy="334010"/>
          </a:xfrm>
          <a:prstGeom prst="roundRect">
            <a:avLst>
              <a:gd name="adj" fmla="val 5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a:stCxn id="6" idx="2"/>
          </p:cNvCxnSpPr>
          <p:nvPr/>
        </p:nvCxnSpPr>
        <p:spPr bwMode="auto">
          <a:xfrm>
            <a:off x="3293322" y="3975312"/>
            <a:ext cx="3810" cy="80137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文本框 3"/>
          <p:cNvSpPr txBox="1"/>
          <p:nvPr/>
        </p:nvSpPr>
        <p:spPr>
          <a:xfrm>
            <a:off x="7054850" y="1896745"/>
            <a:ext cx="4037330" cy="2021840"/>
          </a:xfrm>
          <a:prstGeom prst="rect">
            <a:avLst/>
          </a:prstGeom>
          <a:noFill/>
          <a:ln w="25400" cmpd="sng">
            <a:solidFill>
              <a:srgbClr val="005BAC"/>
            </a:solidFill>
            <a:prstDash val="sysDot"/>
          </a:ln>
        </p:spPr>
        <p:txBody>
          <a:bodyPr wrap="square" rtlCol="0">
            <a:noAutofit/>
          </a:bodyPr>
          <a:p>
            <a:pPr marL="0" algn="l">
              <a:buClrTx/>
              <a:buSzTx/>
              <a:buFontTx/>
            </a:pPr>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400" b="1">
              <a:solidFill>
                <a:schemeClr val="tx1"/>
              </a:solidFill>
              <a:latin typeface="楷体" panose="02010609060101010101" pitchFamily="49" charset="-122"/>
              <a:cs typeface="楷体" panose="02010609060101010101" pitchFamily="49" charset="-122"/>
              <a:sym typeface="+mn-ea"/>
            </a:endParaRPr>
          </a:p>
          <a:p>
            <a:pPr marL="342900" indent="-342900" algn="l">
              <a:buClr>
                <a:srgbClr val="005BAC"/>
              </a:buClr>
              <a:buFont typeface="Arial" panose="020B0604020202020204" pitchFamily="34" charset="0"/>
              <a:buChar char="•"/>
            </a:pPr>
            <a:r>
              <a:rPr lang="zh-CN" altLang="en-US" sz="2400" dirty="0" smtClean="0">
                <a:latin typeface="微软雅黑" panose="020B0503020204020204" pitchFamily="34" charset="-122"/>
                <a:ea typeface="微软雅黑" panose="020B0503020204020204" pitchFamily="34" charset="-122"/>
                <a:sym typeface="+mn-ea"/>
              </a:rPr>
              <a:t>当年获取的；而不是当年使用的。</a:t>
            </a:r>
            <a:endParaRPr lang="zh-CN" altLang="en-US" sz="2400" dirty="0" smtClean="0">
              <a:latin typeface="微软雅黑" panose="020B0503020204020204" pitchFamily="34" charset="-122"/>
              <a:ea typeface="微软雅黑" panose="020B0503020204020204" pitchFamily="34" charset="-122"/>
              <a:sym typeface="+mn-ea"/>
            </a:endParaRPr>
          </a:p>
          <a:p>
            <a:pPr marL="342900" indent="-342900" algn="l">
              <a:buClr>
                <a:srgbClr val="005BAC"/>
              </a:buClr>
              <a:buFont typeface="Arial" panose="020B0604020202020204" pitchFamily="34" charset="0"/>
              <a:buChar char="•"/>
            </a:pPr>
            <a:r>
              <a:rPr lang="zh-CN" altLang="en-US" sz="2400" dirty="0" smtClean="0">
                <a:latin typeface="微软雅黑" panose="020B0503020204020204" pitchFamily="34" charset="-122"/>
                <a:ea typeface="微软雅黑" panose="020B0503020204020204" pitchFamily="34" charset="-122"/>
                <a:sym typeface="+mn-ea"/>
              </a:rPr>
              <a:t>不包含政府提供的企业用于生产等其他目的资金</a:t>
            </a:r>
            <a:r>
              <a:rPr lang="en-US" altLang="zh-CN" sz="2400" dirty="0" smtClean="0">
                <a:latin typeface="微软雅黑" panose="020B0503020204020204" pitchFamily="34" charset="-122"/>
                <a:ea typeface="微软雅黑" panose="020B0503020204020204" pitchFamily="34" charset="-122"/>
                <a:sym typeface="+mn-ea"/>
              </a:rPr>
              <a:t>。</a:t>
            </a:r>
            <a:endParaRPr lang="zh-CN" altLang="en-US" sz="2400" dirty="0" smtClean="0">
              <a:latin typeface="微软雅黑" panose="020B0503020204020204" pitchFamily="34" charset="-122"/>
              <a:ea typeface="微软雅黑" panose="020B0503020204020204" pitchFamily="34" charset="-122"/>
              <a:sym typeface="+mn-ea"/>
            </a:endParaRPr>
          </a:p>
          <a:p>
            <a:pPr marL="285750" indent="-285750" algn="l">
              <a:buClr>
                <a:srgbClr val="005BAC"/>
              </a:buClr>
              <a:buFont typeface="Wingdings" panose="05000000000000000000" charset="0"/>
              <a:buChar char="Ø"/>
            </a:pPr>
            <a:endParaRPr lang="zh-CN" altLang="en-US" sz="2400" dirty="0" smtClean="0">
              <a:latin typeface="华文楷体" panose="02010600040101010101" pitchFamily="2" charset="-122"/>
              <a:ea typeface="华文楷体" panose="02010600040101010101" pitchFamily="2" charset="-122"/>
              <a:sym typeface="+mn-ea"/>
            </a:endParaRPr>
          </a:p>
          <a:p>
            <a:pPr marL="285750" indent="-285750" algn="l">
              <a:buClr>
                <a:srgbClr val="005BAC"/>
              </a:buClr>
              <a:buFont typeface="Wingdings" panose="05000000000000000000" charset="0"/>
              <a:buChar char="Ø"/>
            </a:pPr>
            <a:endParaRPr lang="zh-CN" altLang="en-US" sz="2400" dirty="0" smtClean="0">
              <a:latin typeface="华文楷体" panose="02010600040101010101" pitchFamily="2" charset="-122"/>
              <a:ea typeface="华文楷体" panose="02010600040101010101" pitchFamily="2" charset="-122"/>
              <a:sym typeface="+mn-ea"/>
            </a:endParaRPr>
          </a:p>
        </p:txBody>
      </p:sp>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来自政府部门</a:t>
            </a:r>
            <a:endParaRPr lang="zh-CN" altLang="en-US" sz="2800" b="1" dirty="0">
              <a:solidFill>
                <a:srgbClr val="1C56A6"/>
              </a:solidFill>
              <a:cs typeface="+mn-ea"/>
              <a:sym typeface="+mn-lt"/>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descr="截图-2023年10月20日 16时20分27秒"/>
          <p:cNvPicPr>
            <a:picLocks noChangeAspect="1"/>
          </p:cNvPicPr>
          <p:nvPr/>
        </p:nvPicPr>
        <p:blipFill>
          <a:blip r:embed="rId1"/>
          <a:srcRect b="39084"/>
          <a:stretch>
            <a:fillRect/>
          </a:stretch>
        </p:blipFill>
        <p:spPr>
          <a:xfrm>
            <a:off x="426932" y="1396153"/>
            <a:ext cx="4064847" cy="4385733"/>
          </a:xfrm>
          <a:prstGeom prst="rect">
            <a:avLst/>
          </a:prstGeom>
          <a:ln w="28575" cmpd="sng">
            <a:solidFill>
              <a:schemeClr val="accent1">
                <a:shade val="50000"/>
              </a:schemeClr>
            </a:solidFill>
            <a:prstDash val="dashDot"/>
          </a:ln>
        </p:spPr>
      </p:pic>
      <p:sp>
        <p:nvSpPr>
          <p:cNvPr id="3" name="文本框 2"/>
          <p:cNvSpPr txBox="1"/>
          <p:nvPr/>
        </p:nvSpPr>
        <p:spPr>
          <a:xfrm>
            <a:off x="8015605" y="1396365"/>
            <a:ext cx="4090035" cy="3501390"/>
          </a:xfrm>
          <a:prstGeom prst="rect">
            <a:avLst/>
          </a:prstGeom>
          <a:noFill/>
          <a:ln w="25400" cmpd="sng">
            <a:solidFill>
              <a:srgbClr val="005BAC"/>
            </a:solidFill>
            <a:prstDash val="sysDot"/>
          </a:ln>
        </p:spPr>
        <p:txBody>
          <a:bodyPr wrap="square" rtlCol="0">
            <a:noAutofit/>
          </a:bodyPr>
          <a:p>
            <a:pPr>
              <a:buClrTx/>
              <a:buSzTx/>
              <a:buFontTx/>
            </a:pPr>
            <a:r>
              <a:rPr lang="zh-CN" sz="2665" b="1">
                <a:latin typeface="楷体" panose="02010609060101010101" pitchFamily="49" charset="-122"/>
                <a:cs typeface="楷体" panose="02010609060101010101" pitchFamily="49" charset="-122"/>
                <a:sym typeface="+mn-ea"/>
              </a:rPr>
              <a:t>审核要点：</a:t>
            </a:r>
            <a:endParaRPr lang="zh-CN" sz="2400" b="1">
              <a:latin typeface="楷体" panose="02010609060101010101" pitchFamily="49" charset="-122"/>
              <a:cs typeface="楷体" panose="02010609060101010101" pitchFamily="49" charset="-122"/>
              <a:sym typeface="+mn-ea"/>
            </a:endParaRPr>
          </a:p>
          <a:p>
            <a:pPr marL="342900" indent="-342900" algn="just" defTabSz="685800">
              <a:buClr>
                <a:srgbClr val="005BAC"/>
              </a:buClr>
              <a:buSzPct val="100000"/>
              <a:buFont typeface="Arial" panose="020B0604020202020204" pitchFamily="34" charset="0"/>
              <a:buChar char="•"/>
            </a:pPr>
            <a:r>
              <a:rPr lang="zh-CN" altLang="en-US" sz="2400">
                <a:sym typeface="+mn-ea"/>
              </a:rPr>
              <a:t>区别于财务表研发费用指标。</a:t>
            </a:r>
            <a:endParaRPr lang="zh-CN" altLang="en-US" sz="2400">
              <a:sym typeface="+mn-ea"/>
            </a:endParaRPr>
          </a:p>
          <a:p>
            <a:pPr marL="342900" indent="-342900" algn="just" defTabSz="685800">
              <a:buClr>
                <a:srgbClr val="005BAC"/>
              </a:buClr>
              <a:buSzPct val="100000"/>
              <a:buFont typeface="Arial" panose="020B0604020202020204" pitchFamily="34" charset="0"/>
              <a:buChar char="•"/>
            </a:pPr>
            <a:r>
              <a:rPr lang="zh-CN" altLang="en-US" sz="2400">
                <a:sym typeface="+mn-ea"/>
              </a:rPr>
              <a:t>研发费用合计审核，各分项的归集方式是否正确。</a:t>
            </a:r>
            <a:endParaRPr lang="zh-CN" altLang="en-US" sz="2400">
              <a:sym typeface="+mn-ea"/>
            </a:endParaRPr>
          </a:p>
          <a:p>
            <a:pPr marL="342900" indent="-342900" algn="just" defTabSz="685800">
              <a:buClr>
                <a:srgbClr val="005BAC"/>
              </a:buClr>
              <a:buSzPct val="100000"/>
              <a:buFont typeface="Arial" panose="020B0604020202020204" pitchFamily="34" charset="0"/>
              <a:buChar char="•"/>
            </a:pPr>
            <a:r>
              <a:rPr lang="zh-CN" altLang="en-US" sz="2400">
                <a:sym typeface="+mn-ea"/>
              </a:rPr>
              <a:t>执法：研发费用和财务表费用差异过大。</a:t>
            </a:r>
            <a:endParaRPr lang="zh-CN" altLang="en-US" sz="2400" dirty="0" smtClean="0">
              <a:latin typeface="华文楷体" panose="02010600040101010101" pitchFamily="2" charset="-122"/>
              <a:ea typeface="华文楷体" panose="02010600040101010101" pitchFamily="2" charset="-122"/>
              <a:sym typeface="+mn-ea"/>
            </a:endParaRPr>
          </a:p>
          <a:p>
            <a:pPr marL="342900" indent="-342900" algn="just" defTabSz="685800">
              <a:buClr>
                <a:srgbClr val="005BAC"/>
              </a:buClr>
              <a:buSzPct val="100000"/>
              <a:buFont typeface="Arial" panose="020B0604020202020204" pitchFamily="34" charset="0"/>
              <a:buChar char="•"/>
            </a:pPr>
            <a:r>
              <a:rPr lang="zh-CN" altLang="en-US" sz="2400">
                <a:sym typeface="+mn-ea"/>
              </a:rPr>
              <a:t>各区根据具体情况、行业情况自行设置查询模板。</a:t>
            </a:r>
            <a:endParaRPr lang="zh-CN" altLang="en-US" sz="2400">
              <a:sym typeface="+mn-ea"/>
            </a:endParaRPr>
          </a:p>
        </p:txBody>
      </p:sp>
      <p:sp>
        <p:nvSpPr>
          <p:cNvPr id="6" name="文本框 5"/>
          <p:cNvSpPr txBox="1"/>
          <p:nvPr/>
        </p:nvSpPr>
        <p:spPr>
          <a:xfrm>
            <a:off x="4682067" y="1208193"/>
            <a:ext cx="3114887" cy="537633"/>
          </a:xfrm>
          <a:prstGeom prst="rect">
            <a:avLst/>
          </a:prstGeom>
          <a:noFill/>
        </p:spPr>
        <p:txBody>
          <a:bodyPr wrap="square" rtlCol="0">
            <a:noAutofit/>
          </a:bodyPr>
          <a:p>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年数据比重：</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4" name="表格 3"/>
          <p:cNvGraphicFramePr/>
          <p:nvPr>
            <p:custDataLst>
              <p:tags r:id="rId2"/>
            </p:custDataLst>
          </p:nvPr>
        </p:nvGraphicFramePr>
        <p:xfrm>
          <a:off x="4674870" y="1659255"/>
          <a:ext cx="3165475" cy="4122420"/>
        </p:xfrm>
        <a:graphic>
          <a:graphicData uri="http://schemas.openxmlformats.org/drawingml/2006/table">
            <a:tbl>
              <a:tblPr firstRow="1" bandRow="1">
                <a:tableStyleId>{5C22544A-7EE6-4342-B048-85BDC9FD1C3A}</a:tableStyleId>
              </a:tblPr>
              <a:tblGrid>
                <a:gridCol w="2449830"/>
                <a:gridCol w="715645"/>
              </a:tblGrid>
              <a:tr h="619125">
                <a:tc>
                  <a:txBody>
                    <a:bodyPr/>
                    <a:p>
                      <a:pPr indent="0" algn="ctr">
                        <a:buNone/>
                      </a:pPr>
                      <a:r>
                        <a:rPr lang="zh-CN" altLang="en-US" sz="1600" b="1">
                          <a:solidFill>
                            <a:schemeClr val="bg1"/>
                          </a:solidFill>
                          <a:latin typeface="微软雅黑" panose="020B0503020204020204" pitchFamily="34" charset="-122"/>
                          <a:ea typeface="微软雅黑" panose="020B0503020204020204" pitchFamily="34" charset="-122"/>
                        </a:rPr>
                        <a:t>费用分项</a:t>
                      </a:r>
                      <a:endParaRPr lang="zh-CN" altLang="en-US" sz="1600" b="1">
                        <a:solidFill>
                          <a:schemeClr val="bg1"/>
                        </a:solidFill>
                        <a:latin typeface="微软雅黑" panose="020B0503020204020204" pitchFamily="34" charset="-122"/>
                        <a:ea typeface="微软雅黑" panose="020B0503020204020204" pitchFamily="34" charset="-122"/>
                      </a:endParaRPr>
                    </a:p>
                  </a:txBody>
                  <a:tcPr marL="16933" marR="16933" marT="16933" marB="60960" vert="horz" anchor="ctr" anchorCtr="0">
                    <a:lnL w="12700">
                      <a:solidFill>
                        <a:srgbClr val="1C56A6"/>
                      </a:solidFill>
                      <a:prstDash val="solid"/>
                    </a:lnL>
                    <a:lnR w="19050">
                      <a:solidFill>
                        <a:schemeClr val="bg1"/>
                      </a:solidFill>
                      <a:prstDash val="solid"/>
                    </a:lnR>
                    <a:lnT w="12700" cap="flat">
                      <a:solidFill>
                        <a:srgbClr val="1C56A6"/>
                      </a:solidFill>
                      <a:prstDash val="solid"/>
                    </a:lnT>
                    <a:lnB w="19050" cap="flat">
                      <a:solidFill>
                        <a:schemeClr val="bg1"/>
                      </a:solidFill>
                      <a:prstDash val="solid"/>
                    </a:lnB>
                    <a:lnTlToBr>
                      <a:noFill/>
                    </a:lnTlToBr>
                    <a:lnBlToTr>
                      <a:noFill/>
                    </a:lnBlToTr>
                    <a:solidFill>
                      <a:srgbClr val="00B0F0"/>
                    </a:solidFill>
                  </a:tcPr>
                </a:tc>
                <a:tc>
                  <a:txBody>
                    <a:bodyPr/>
                    <a:p>
                      <a:pPr indent="0" algn="ctr">
                        <a:buNone/>
                      </a:pPr>
                      <a:r>
                        <a:rPr lang="zh-CN" altLang="en-US" sz="1600" b="1">
                          <a:solidFill>
                            <a:schemeClr val="bg1"/>
                          </a:solidFill>
                          <a:latin typeface="微软雅黑" panose="020B0503020204020204" pitchFamily="34" charset="-122"/>
                          <a:ea typeface="微软雅黑" panose="020B0503020204020204" pitchFamily="34" charset="-122"/>
                        </a:rPr>
                        <a:t>占比（</a:t>
                      </a:r>
                      <a:r>
                        <a:rPr lang="en-US" altLang="zh-CN" sz="1600" b="1">
                          <a:solidFill>
                            <a:schemeClr val="bg1"/>
                          </a:solidFill>
                          <a:latin typeface="微软雅黑" panose="020B0503020204020204" pitchFamily="34" charset="-122"/>
                          <a:ea typeface="微软雅黑" panose="020B0503020204020204" pitchFamily="34" charset="-122"/>
                        </a:rPr>
                        <a:t>%</a:t>
                      </a:r>
                      <a:r>
                        <a:rPr lang="zh-CN" altLang="en-US" sz="1600" b="1">
                          <a:solidFill>
                            <a:schemeClr val="bg1"/>
                          </a:solidFill>
                          <a:latin typeface="微软雅黑" panose="020B0503020204020204" pitchFamily="34" charset="-122"/>
                          <a:ea typeface="微软雅黑" panose="020B0503020204020204" pitchFamily="34" charset="-122"/>
                        </a:rPr>
                        <a:t>）</a:t>
                      </a:r>
                      <a:endParaRPr lang="zh-CN" altLang="en-US" sz="1600" b="1">
                        <a:solidFill>
                          <a:schemeClr val="bg1"/>
                        </a:solidFill>
                        <a:latin typeface="微软雅黑" panose="020B0503020204020204" pitchFamily="34" charset="-122"/>
                        <a:ea typeface="微软雅黑" panose="020B0503020204020204" pitchFamily="34" charset="-122"/>
                      </a:endParaRPr>
                    </a:p>
                  </a:txBody>
                  <a:tcPr marL="16933" marR="16933" marT="16933" marB="60960" vert="horz" anchor="ctr" anchorCtr="0">
                    <a:lnL w="19050">
                      <a:solidFill>
                        <a:schemeClr val="bg1"/>
                      </a:solidFill>
                      <a:prstDash val="solid"/>
                    </a:lnL>
                    <a:lnR w="12700" cap="flat">
                      <a:solidFill>
                        <a:srgbClr val="1C56A6"/>
                      </a:solidFill>
                      <a:prstDash val="solid"/>
                    </a:lnR>
                    <a:lnT w="12700" cap="flat">
                      <a:solidFill>
                        <a:srgbClr val="1C56A6"/>
                      </a:solidFill>
                      <a:prstDash val="solid"/>
                    </a:lnT>
                    <a:lnB w="19050" cap="flat">
                      <a:solidFill>
                        <a:schemeClr val="bg1"/>
                      </a:solidFill>
                      <a:prstDash val="solid"/>
                    </a:lnB>
                    <a:lnTlToBr>
                      <a:noFill/>
                    </a:lnTlToBr>
                    <a:lnBlToTr>
                      <a:noFill/>
                    </a:lnBlToTr>
                    <a:solidFill>
                      <a:srgbClr val="00B0F0"/>
                    </a:solidFill>
                  </a:tcPr>
                </a:tc>
              </a:tr>
              <a:tr h="389255">
                <a:tc>
                  <a:txBody>
                    <a:bodyPr/>
                    <a:p>
                      <a:pPr indent="0">
                        <a:buNone/>
                      </a:pPr>
                      <a:r>
                        <a:rPr lang="zh-CN" sz="1335" b="0">
                          <a:solidFill>
                            <a:srgbClr val="000000"/>
                          </a:solidFill>
                          <a:latin typeface="微软雅黑" panose="020B0503020204020204" pitchFamily="34" charset="-122"/>
                          <a:ea typeface="微软雅黑" panose="020B0503020204020204" pitchFamily="34" charset="-122"/>
                        </a:rPr>
                        <a:t>研究开发费用合计</a:t>
                      </a:r>
                      <a:endParaRPr lang="zh-CN" altLang="en-US" sz="1335" b="0">
                        <a:solidFill>
                          <a:srgbClr val="000000"/>
                        </a:solidFill>
                        <a:latin typeface="微软雅黑" panose="020B0503020204020204" pitchFamily="34" charset="-122"/>
                        <a:ea typeface="微软雅黑" panose="020B0503020204020204" pitchFamily="34" charset="-122"/>
                      </a:endParaRPr>
                    </a:p>
                  </a:txBody>
                  <a:tcPr marL="16933" marR="16933" marT="16933" marB="60960" vert="horz" anchor="ctr" anchorCtr="0">
                    <a:lnL w="12700">
                      <a:solidFill>
                        <a:srgbClr val="1C56A6"/>
                      </a:solidFill>
                      <a:prstDash val="solid"/>
                    </a:lnL>
                    <a:lnR w="19050">
                      <a:solidFill>
                        <a:schemeClr val="bg1"/>
                      </a:solidFill>
                      <a:prstDash val="solid"/>
                    </a:lnR>
                    <a:lnT w="19050" cap="flat">
                      <a:solidFill>
                        <a:schemeClr val="bg1"/>
                      </a:solidFill>
                      <a:prstDash val="solid"/>
                    </a:lnT>
                    <a:lnB w="19050" cap="flat">
                      <a:solidFill>
                        <a:schemeClr val="bg1"/>
                      </a:solidFill>
                      <a:prstDash val="solid"/>
                    </a:lnB>
                    <a:lnTlToBr>
                      <a:noFill/>
                    </a:lnTlToBr>
                    <a:lnBlToTr>
                      <a:noFill/>
                    </a:lnBlToTr>
                    <a:noFill/>
                  </a:tcPr>
                </a:tc>
                <a:tc>
                  <a:txBody>
                    <a:bodyPr/>
                    <a:p>
                      <a:pPr algn="l">
                        <a:buClrTx/>
                        <a:buSzTx/>
                        <a:buFontTx/>
                        <a:buNone/>
                      </a:pPr>
                      <a:r>
                        <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100</a:t>
                      </a:r>
                      <a:endPar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9050">
                      <a:solidFill>
                        <a:schemeClr val="bg1"/>
                      </a:solidFill>
                      <a:prstDash val="solid"/>
                    </a:lnL>
                    <a:lnR w="12700" cap="flat">
                      <a:solidFill>
                        <a:srgbClr val="1C56A6"/>
                      </a:solidFill>
                      <a:prstDash val="solid"/>
                    </a:lnR>
                    <a:lnT w="19050" cap="flat">
                      <a:solidFill>
                        <a:schemeClr val="bg1"/>
                      </a:solidFill>
                      <a:prstDash val="solid"/>
                    </a:lnT>
                    <a:lnB>
                      <a:noFill/>
                    </a:lnB>
                    <a:lnTlToBr>
                      <a:noFill/>
                    </a:lnTlToBr>
                    <a:lnBlToTr>
                      <a:noFill/>
                    </a:lnBlToTr>
                    <a:noFill/>
                  </a:tcPr>
                </a:tc>
              </a:tr>
              <a:tr h="389255">
                <a:tc>
                  <a:txBody>
                    <a:bodyPr/>
                    <a:p>
                      <a:pPr indent="0">
                        <a:buNone/>
                      </a:pPr>
                      <a:r>
                        <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1.人员人工费用</a:t>
                      </a:r>
                      <a:endParaRPr lang="zh-CN" altLang="en-US"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6933" marR="16933" marT="16933" marB="60960" vert="horz" anchor="ctr" anchorCtr="0">
                    <a:lnL w="12700">
                      <a:solidFill>
                        <a:srgbClr val="1C56A6"/>
                      </a:solidFill>
                      <a:prstDash val="solid"/>
                    </a:lnL>
                    <a:lnR>
                      <a:noFill/>
                    </a:lnR>
                    <a:lnT w="19050" cap="flat">
                      <a:solidFill>
                        <a:schemeClr val="bg1"/>
                      </a:solidFill>
                      <a:prstDash val="solid"/>
                    </a:lnT>
                    <a:lnB w="19050" cap="flat">
                      <a:solidFill>
                        <a:schemeClr val="bg1"/>
                      </a:solidFill>
                      <a:prstDash val="solid"/>
                    </a:lnB>
                    <a:lnTlToBr>
                      <a:noFill/>
                    </a:lnTlToBr>
                    <a:lnBlToTr>
                      <a:noFill/>
                    </a:lnBlToTr>
                    <a:noFill/>
                  </a:tcPr>
                </a:tc>
                <a:tc>
                  <a:txBody>
                    <a:bodyPr/>
                    <a:p>
                      <a:pPr algn="l">
                        <a:buClrTx/>
                        <a:buSzTx/>
                        <a:buFontTx/>
                        <a:buNone/>
                      </a:pPr>
                      <a:r>
                        <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51.7 </a:t>
                      </a:r>
                      <a:endPar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rgbClr val="1C56A6"/>
                      </a:solidFill>
                      <a:prstDash val="solid"/>
                    </a:lnR>
                    <a:lnT>
                      <a:noFill/>
                    </a:lnT>
                    <a:lnB>
                      <a:noFill/>
                    </a:lnB>
                    <a:lnTlToBr>
                      <a:noFill/>
                    </a:lnTlToBr>
                    <a:lnBlToTr>
                      <a:noFill/>
                    </a:lnBlToTr>
                    <a:noFill/>
                  </a:tcPr>
                </a:tc>
              </a:tr>
              <a:tr h="389255">
                <a:tc>
                  <a:txBody>
                    <a:bodyPr/>
                    <a:p>
                      <a:pPr indent="0">
                        <a:buNone/>
                      </a:pPr>
                      <a:r>
                        <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2.直接投入费用</a:t>
                      </a:r>
                      <a:endParaRPr lang="zh-CN" altLang="en-US"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6933" marR="16933" marT="16933" marB="60960" vert="horz" anchor="ctr" anchorCtr="0">
                    <a:lnL w="12700">
                      <a:solidFill>
                        <a:srgbClr val="1C56A6"/>
                      </a:solidFill>
                      <a:prstDash val="solid"/>
                    </a:lnL>
                    <a:lnR w="19050">
                      <a:solidFill>
                        <a:schemeClr val="bg1"/>
                      </a:solidFill>
                      <a:prstDash val="solid"/>
                    </a:lnR>
                    <a:lnT w="19050" cap="flat">
                      <a:solidFill>
                        <a:schemeClr val="bg1"/>
                      </a:solidFill>
                      <a:prstDash val="solid"/>
                    </a:lnT>
                    <a:lnB w="19050" cap="flat">
                      <a:solidFill>
                        <a:schemeClr val="bg1"/>
                      </a:solidFill>
                      <a:prstDash val="solid"/>
                    </a:lnB>
                    <a:lnTlToBr>
                      <a:noFill/>
                    </a:lnTlToBr>
                    <a:lnBlToTr>
                      <a:noFill/>
                    </a:lnBlToTr>
                    <a:noFill/>
                  </a:tcPr>
                </a:tc>
                <a:tc>
                  <a:txBody>
                    <a:bodyPr/>
                    <a:p>
                      <a:pPr algn="l">
                        <a:buClrTx/>
                        <a:buSzTx/>
                        <a:buFontTx/>
                        <a:buNone/>
                      </a:pPr>
                      <a:r>
                        <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14.9 </a:t>
                      </a:r>
                      <a:endPar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9050">
                      <a:solidFill>
                        <a:schemeClr val="bg1"/>
                      </a:solidFill>
                      <a:prstDash val="solid"/>
                    </a:lnL>
                    <a:lnR w="12700" cap="flat">
                      <a:solidFill>
                        <a:srgbClr val="1C56A6"/>
                      </a:solidFill>
                      <a:prstDash val="solid"/>
                    </a:lnR>
                    <a:lnT>
                      <a:noFill/>
                    </a:lnT>
                    <a:lnB w="19050" cap="flat">
                      <a:solidFill>
                        <a:schemeClr val="bg1"/>
                      </a:solidFill>
                      <a:prstDash val="solid"/>
                    </a:lnB>
                    <a:lnTlToBr>
                      <a:noFill/>
                    </a:lnTlToBr>
                    <a:lnBlToTr>
                      <a:noFill/>
                    </a:lnBlToTr>
                    <a:noFill/>
                  </a:tcPr>
                </a:tc>
              </a:tr>
              <a:tr h="389255">
                <a:tc>
                  <a:txBody>
                    <a:bodyPr/>
                    <a:p>
                      <a:pPr indent="0">
                        <a:buNone/>
                      </a:pPr>
                      <a:r>
                        <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3.折旧费用与长期待摊费用</a:t>
                      </a:r>
                      <a:endParaRPr lang="zh-CN" altLang="en-US"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6933" marR="16933" marT="16933" marB="60960" vert="horz" anchor="ctr" anchorCtr="0">
                    <a:lnL w="12700">
                      <a:solidFill>
                        <a:srgbClr val="1C56A6"/>
                      </a:solidFill>
                      <a:prstDash val="solid"/>
                    </a:lnL>
                    <a:lnR w="19050">
                      <a:solidFill>
                        <a:schemeClr val="bg1"/>
                      </a:solidFill>
                      <a:prstDash val="solid"/>
                    </a:lnR>
                    <a:lnT w="19050" cap="flat">
                      <a:solidFill>
                        <a:schemeClr val="bg1"/>
                      </a:solidFill>
                      <a:prstDash val="solid"/>
                    </a:lnT>
                    <a:lnB w="19050" cap="flat">
                      <a:solidFill>
                        <a:schemeClr val="bg1"/>
                      </a:solidFill>
                      <a:prstDash val="solid"/>
                    </a:lnB>
                    <a:lnTlToBr>
                      <a:noFill/>
                    </a:lnTlToBr>
                    <a:lnBlToTr>
                      <a:noFill/>
                    </a:lnBlToTr>
                    <a:noFill/>
                  </a:tcPr>
                </a:tc>
                <a:tc>
                  <a:txBody>
                    <a:bodyPr/>
                    <a:p>
                      <a:pPr algn="l">
                        <a:buClrTx/>
                        <a:buSzTx/>
                        <a:buFontTx/>
                        <a:buNone/>
                      </a:pPr>
                      <a:r>
                        <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2.5 </a:t>
                      </a:r>
                      <a:endPar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9050">
                      <a:solidFill>
                        <a:schemeClr val="bg1"/>
                      </a:solidFill>
                      <a:prstDash val="solid"/>
                    </a:lnL>
                    <a:lnR w="12700" cap="flat">
                      <a:solidFill>
                        <a:srgbClr val="1C56A6"/>
                      </a:solidFill>
                      <a:prstDash val="solid"/>
                    </a:lnR>
                    <a:lnT w="19050" cap="flat">
                      <a:solidFill>
                        <a:schemeClr val="bg1"/>
                      </a:solidFill>
                      <a:prstDash val="solid"/>
                    </a:lnT>
                    <a:lnB w="19050" cap="flat">
                      <a:solidFill>
                        <a:schemeClr val="bg1"/>
                      </a:solidFill>
                      <a:prstDash val="solid"/>
                    </a:lnB>
                    <a:lnTlToBr>
                      <a:noFill/>
                    </a:lnTlToBr>
                    <a:lnBlToTr>
                      <a:noFill/>
                    </a:lnBlToTr>
                    <a:noFill/>
                  </a:tcPr>
                </a:tc>
              </a:tr>
              <a:tr h="389255">
                <a:tc>
                  <a:txBody>
                    <a:bodyPr/>
                    <a:p>
                      <a:pPr indent="0">
                        <a:buNone/>
                      </a:pPr>
                      <a:r>
                        <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4.无形资产摊销费用</a:t>
                      </a:r>
                      <a:endParaRPr lang="zh-CN" altLang="en-US"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6933" marR="16933" marT="16933" marB="60960" vert="horz" anchor="ctr" anchorCtr="0">
                    <a:lnL w="12700">
                      <a:solidFill>
                        <a:srgbClr val="1C56A6"/>
                      </a:solidFill>
                      <a:prstDash val="solid"/>
                    </a:lnL>
                    <a:lnR w="19050">
                      <a:solidFill>
                        <a:schemeClr val="bg1"/>
                      </a:solidFill>
                      <a:prstDash val="solid"/>
                    </a:lnR>
                    <a:lnT w="19050" cap="flat">
                      <a:solidFill>
                        <a:schemeClr val="bg1"/>
                      </a:solidFill>
                      <a:prstDash val="solid"/>
                    </a:lnT>
                    <a:lnB w="19050" cap="flat">
                      <a:solidFill>
                        <a:schemeClr val="bg1"/>
                      </a:solidFill>
                      <a:prstDash val="solid"/>
                    </a:lnB>
                    <a:lnTlToBr>
                      <a:noFill/>
                    </a:lnTlToBr>
                    <a:lnBlToTr>
                      <a:noFill/>
                    </a:lnBlToTr>
                    <a:noFill/>
                  </a:tcPr>
                </a:tc>
                <a:tc>
                  <a:txBody>
                    <a:bodyPr/>
                    <a:p>
                      <a:pPr algn="l">
                        <a:buClrTx/>
                        <a:buSzTx/>
                        <a:buFontTx/>
                        <a:buNone/>
                      </a:pPr>
                      <a:r>
                        <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1.6 </a:t>
                      </a:r>
                      <a:endPar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9050">
                      <a:solidFill>
                        <a:schemeClr val="bg1"/>
                      </a:solidFill>
                      <a:prstDash val="solid"/>
                    </a:lnL>
                    <a:lnR w="12700" cap="flat">
                      <a:solidFill>
                        <a:srgbClr val="1C56A6"/>
                      </a:solidFill>
                      <a:prstDash val="solid"/>
                    </a:lnR>
                    <a:lnT w="19050" cap="flat">
                      <a:solidFill>
                        <a:schemeClr val="bg1"/>
                      </a:solidFill>
                      <a:prstDash val="solid"/>
                    </a:lnT>
                    <a:lnB w="19050" cap="flat">
                      <a:solidFill>
                        <a:schemeClr val="bg1"/>
                      </a:solidFill>
                      <a:prstDash val="solid"/>
                    </a:lnB>
                    <a:lnTlToBr>
                      <a:noFill/>
                    </a:lnTlToBr>
                    <a:lnBlToTr>
                      <a:noFill/>
                    </a:lnBlToTr>
                    <a:noFill/>
                  </a:tcPr>
                </a:tc>
              </a:tr>
              <a:tr h="389255">
                <a:tc>
                  <a:txBody>
                    <a:bodyPr/>
                    <a:p>
                      <a:pPr indent="0">
                        <a:buNone/>
                      </a:pPr>
                      <a:r>
                        <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5.设计费用</a:t>
                      </a:r>
                      <a:endParaRPr lang="zh-CN" altLang="en-US"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6933" marR="16933" marT="16933" marB="60960" vert="horz" anchor="ctr" anchorCtr="0">
                    <a:lnL w="12700">
                      <a:solidFill>
                        <a:srgbClr val="1C56A6"/>
                      </a:solidFill>
                      <a:prstDash val="solid"/>
                    </a:lnL>
                    <a:lnR w="19050">
                      <a:solidFill>
                        <a:schemeClr val="bg1"/>
                      </a:solidFill>
                      <a:prstDash val="solid"/>
                    </a:lnR>
                    <a:lnT w="19050" cap="flat">
                      <a:solidFill>
                        <a:schemeClr val="bg1"/>
                      </a:solidFill>
                      <a:prstDash val="solid"/>
                    </a:lnT>
                    <a:lnB w="19050" cap="flat">
                      <a:solidFill>
                        <a:schemeClr val="bg1"/>
                      </a:solidFill>
                      <a:prstDash val="solid"/>
                    </a:lnB>
                    <a:lnTlToBr>
                      <a:noFill/>
                    </a:lnTlToBr>
                    <a:lnBlToTr>
                      <a:noFill/>
                    </a:lnBlToTr>
                    <a:noFill/>
                  </a:tcPr>
                </a:tc>
                <a:tc>
                  <a:txBody>
                    <a:bodyPr/>
                    <a:p>
                      <a:pPr algn="l">
                        <a:buClrTx/>
                        <a:buSzTx/>
                        <a:buFontTx/>
                        <a:buNone/>
                      </a:pPr>
                      <a:r>
                        <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0.4 </a:t>
                      </a:r>
                      <a:endPar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9050">
                      <a:solidFill>
                        <a:schemeClr val="bg1"/>
                      </a:solidFill>
                      <a:prstDash val="solid"/>
                    </a:lnL>
                    <a:lnR w="12700" cap="flat">
                      <a:solidFill>
                        <a:srgbClr val="1C56A6"/>
                      </a:solidFill>
                      <a:prstDash val="solid"/>
                    </a:lnR>
                    <a:lnT w="19050" cap="flat">
                      <a:solidFill>
                        <a:schemeClr val="bg1"/>
                      </a:solidFill>
                      <a:prstDash val="solid"/>
                    </a:lnT>
                    <a:lnB w="19050" cap="flat">
                      <a:solidFill>
                        <a:schemeClr val="bg1"/>
                      </a:solidFill>
                      <a:prstDash val="solid"/>
                    </a:lnB>
                    <a:lnTlToBr>
                      <a:noFill/>
                    </a:lnTlToBr>
                    <a:lnBlToTr>
                      <a:noFill/>
                    </a:lnBlToTr>
                    <a:noFill/>
                  </a:tcPr>
                </a:tc>
              </a:tr>
              <a:tr h="389255">
                <a:tc>
                  <a:txBody>
                    <a:bodyPr/>
                    <a:p>
                      <a:pPr indent="0">
                        <a:buNone/>
                      </a:pPr>
                      <a:r>
                        <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6.装备调试费用与试验费用</a:t>
                      </a:r>
                      <a:endParaRPr lang="zh-CN" altLang="en-US"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6933" marR="16933" marT="16933" marB="60960" vert="horz" anchor="ctr" anchorCtr="0">
                    <a:lnL w="12700">
                      <a:solidFill>
                        <a:srgbClr val="1C56A6"/>
                      </a:solidFill>
                      <a:prstDash val="solid"/>
                    </a:lnL>
                    <a:lnR w="19050">
                      <a:solidFill>
                        <a:schemeClr val="bg1"/>
                      </a:solidFill>
                      <a:prstDash val="solid"/>
                    </a:lnR>
                    <a:lnT w="19050" cap="flat">
                      <a:solidFill>
                        <a:schemeClr val="bg1"/>
                      </a:solidFill>
                      <a:prstDash val="solid"/>
                    </a:lnT>
                    <a:lnB w="19050" cap="flat">
                      <a:solidFill>
                        <a:schemeClr val="bg1"/>
                      </a:solidFill>
                      <a:prstDash val="solid"/>
                    </a:lnB>
                    <a:lnTlToBr>
                      <a:noFill/>
                    </a:lnTlToBr>
                    <a:lnBlToTr>
                      <a:noFill/>
                    </a:lnBlToTr>
                    <a:noFill/>
                  </a:tcPr>
                </a:tc>
                <a:tc>
                  <a:txBody>
                    <a:bodyPr/>
                    <a:p>
                      <a:pPr algn="l">
                        <a:buClrTx/>
                        <a:buSzTx/>
                        <a:buFontTx/>
                        <a:buNone/>
                      </a:pPr>
                      <a:r>
                        <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1.1 </a:t>
                      </a:r>
                      <a:endPar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9050">
                      <a:solidFill>
                        <a:schemeClr val="bg1"/>
                      </a:solidFill>
                      <a:prstDash val="solid"/>
                    </a:lnL>
                    <a:lnR w="12700" cap="flat">
                      <a:solidFill>
                        <a:srgbClr val="1C56A6"/>
                      </a:solidFill>
                      <a:prstDash val="solid"/>
                    </a:lnR>
                    <a:lnT w="19050" cap="flat">
                      <a:solidFill>
                        <a:schemeClr val="bg1"/>
                      </a:solidFill>
                      <a:prstDash val="solid"/>
                    </a:lnT>
                    <a:lnB w="19050" cap="flat">
                      <a:solidFill>
                        <a:schemeClr val="bg1"/>
                      </a:solidFill>
                      <a:prstDash val="solid"/>
                    </a:lnB>
                    <a:lnTlToBr>
                      <a:noFill/>
                    </a:lnTlToBr>
                    <a:lnBlToTr>
                      <a:noFill/>
                    </a:lnBlToTr>
                    <a:noFill/>
                  </a:tcPr>
                </a:tc>
              </a:tr>
              <a:tr h="389255">
                <a:tc>
                  <a:txBody>
                    <a:bodyPr/>
                    <a:p>
                      <a:pPr indent="0">
                        <a:buNone/>
                      </a:pPr>
                      <a:r>
                        <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7.委托外部研究开发费用</a:t>
                      </a:r>
                      <a:endParaRPr lang="zh-CN" altLang="en-US"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6933" marR="16933" marT="16933" marB="60960" vert="horz" anchor="ctr" anchorCtr="0">
                    <a:lnL w="12700">
                      <a:solidFill>
                        <a:srgbClr val="1C56A6"/>
                      </a:solidFill>
                      <a:prstDash val="solid"/>
                    </a:lnL>
                    <a:lnR w="19050">
                      <a:solidFill>
                        <a:schemeClr val="bg1"/>
                      </a:solidFill>
                      <a:prstDash val="solid"/>
                    </a:lnR>
                    <a:lnT w="19050" cap="flat">
                      <a:solidFill>
                        <a:schemeClr val="bg1"/>
                      </a:solidFill>
                      <a:prstDash val="solid"/>
                    </a:lnT>
                    <a:lnB w="19050" cap="flat">
                      <a:solidFill>
                        <a:schemeClr val="bg1"/>
                      </a:solidFill>
                      <a:prstDash val="solid"/>
                    </a:lnB>
                    <a:lnTlToBr>
                      <a:noFill/>
                    </a:lnTlToBr>
                    <a:lnBlToTr>
                      <a:noFill/>
                    </a:lnBlToTr>
                    <a:noFill/>
                  </a:tcPr>
                </a:tc>
                <a:tc>
                  <a:txBody>
                    <a:bodyPr/>
                    <a:p>
                      <a:pPr algn="l">
                        <a:buClrTx/>
                        <a:buSzTx/>
                        <a:buFontTx/>
                        <a:buNone/>
                      </a:pPr>
                      <a:r>
                        <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20.2 </a:t>
                      </a:r>
                      <a:endPar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9050">
                      <a:solidFill>
                        <a:schemeClr val="bg1"/>
                      </a:solidFill>
                      <a:prstDash val="solid"/>
                    </a:lnL>
                    <a:lnR w="12700" cap="flat">
                      <a:solidFill>
                        <a:srgbClr val="1C56A6"/>
                      </a:solidFill>
                      <a:prstDash val="solid"/>
                    </a:lnR>
                    <a:lnT w="19050" cap="flat">
                      <a:solidFill>
                        <a:schemeClr val="bg1"/>
                      </a:solidFill>
                      <a:prstDash val="solid"/>
                    </a:lnT>
                    <a:lnB w="19050" cap="flat">
                      <a:solidFill>
                        <a:schemeClr val="bg1"/>
                      </a:solidFill>
                      <a:prstDash val="solid"/>
                    </a:lnB>
                    <a:lnTlToBr>
                      <a:noFill/>
                    </a:lnTlToBr>
                    <a:lnBlToTr>
                      <a:noFill/>
                    </a:lnBlToTr>
                    <a:noFill/>
                  </a:tcPr>
                </a:tc>
              </a:tr>
              <a:tr h="389255">
                <a:tc>
                  <a:txBody>
                    <a:bodyPr/>
                    <a:p>
                      <a:pPr indent="0">
                        <a:buNone/>
                      </a:pPr>
                      <a:r>
                        <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8.其他费用</a:t>
                      </a:r>
                      <a:endParaRPr lang="zh-CN" altLang="en-US"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6933" marR="16933" marT="16933" marB="60960" vert="horz" anchor="ctr" anchorCtr="0">
                    <a:lnL w="12700">
                      <a:solidFill>
                        <a:srgbClr val="1C56A6"/>
                      </a:solidFill>
                      <a:prstDash val="solid"/>
                    </a:lnL>
                    <a:lnR w="19050">
                      <a:solidFill>
                        <a:schemeClr val="bg1"/>
                      </a:solidFill>
                      <a:prstDash val="solid"/>
                    </a:lnR>
                    <a:lnT w="19050" cap="flat">
                      <a:solidFill>
                        <a:schemeClr val="bg1"/>
                      </a:solidFill>
                      <a:prstDash val="solid"/>
                    </a:lnT>
                    <a:lnB w="12700" cap="flat">
                      <a:solidFill>
                        <a:srgbClr val="1C56A6"/>
                      </a:solidFill>
                      <a:prstDash val="solid"/>
                    </a:lnB>
                    <a:lnTlToBr>
                      <a:noFill/>
                    </a:lnTlToBr>
                    <a:lnBlToTr>
                      <a:noFill/>
                    </a:lnBlToTr>
                    <a:noFill/>
                  </a:tcPr>
                </a:tc>
                <a:tc>
                  <a:txBody>
                    <a:bodyPr/>
                    <a:p>
                      <a:pPr algn="l">
                        <a:buClrTx/>
                        <a:buSzTx/>
                        <a:buFontTx/>
                        <a:buNone/>
                      </a:pPr>
                      <a:r>
                        <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7.6 </a:t>
                      </a:r>
                      <a:endParaRPr lang="en-US" altLang="zh-CN" sz="1335"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9050">
                      <a:solidFill>
                        <a:schemeClr val="bg1"/>
                      </a:solidFill>
                      <a:prstDash val="solid"/>
                    </a:lnL>
                    <a:lnR w="12700" cap="flat">
                      <a:solidFill>
                        <a:srgbClr val="1C56A6"/>
                      </a:solidFill>
                      <a:prstDash val="solid"/>
                    </a:lnR>
                    <a:lnT w="19050" cap="flat">
                      <a:solidFill>
                        <a:schemeClr val="bg1"/>
                      </a:solidFill>
                      <a:prstDash val="solid"/>
                    </a:lnT>
                    <a:lnB w="12700" cap="flat">
                      <a:solidFill>
                        <a:srgbClr val="1C56A6"/>
                      </a:solidFill>
                      <a:prstDash val="solid"/>
                    </a:lnB>
                    <a:lnTlToBr>
                      <a:noFill/>
                    </a:lnTlToBr>
                    <a:lnBlToTr>
                      <a:noFill/>
                    </a:lnBlToTr>
                    <a:noFill/>
                  </a:tcPr>
                </a:tc>
              </a:tr>
            </a:tbl>
          </a:graphicData>
        </a:graphic>
      </p:graphicFrame>
      <p:sp>
        <p:nvSpPr>
          <p:cNvPr id="7" name="矩形 6"/>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研究开发费用小结</a:t>
            </a:r>
            <a:endParaRPr lang="zh-CN" altLang="en-US" sz="2800" b="1" dirty="0">
              <a:solidFill>
                <a:srgbClr val="1C56A6"/>
              </a:solidFill>
              <a:cs typeface="+mn-ea"/>
              <a:sym typeface="+mn-lt"/>
            </a:endParaRPr>
          </a:p>
        </p:txBody>
      </p:sp>
      <p:sp>
        <p:nvSpPr>
          <p:cNvPr id="2" name="灯片编号占位符 1"/>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402080" y="1556385"/>
            <a:ext cx="9532620" cy="4184015"/>
          </a:xfrm>
          <a:prstGeom prst="rect">
            <a:avLst/>
          </a:prstGeom>
          <a:noFill/>
          <a:ln w="25400" cmpd="sng">
            <a:solidFill>
              <a:srgbClr val="005BAC"/>
            </a:solidFill>
            <a:prstDash val="solid"/>
          </a:ln>
        </p:spPr>
        <p:txBody>
          <a:bodyPr wrap="square" rtlCol="0">
            <a:noAutofit/>
          </a:bodyPr>
          <a:p>
            <a:pPr marL="0" indent="0" latinLnBrk="0">
              <a:lnSpc>
                <a:spcPts val="3200"/>
              </a:lnSpc>
              <a:spcBef>
                <a:spcPts val="0"/>
              </a:spcBef>
              <a:buNone/>
            </a:pPr>
            <a:r>
              <a:rPr lang="zh-CN" altLang="en-US" sz="2665" dirty="0" smtClean="0">
                <a:latin typeface="黑体" panose="02010609060101010101" charset="-122"/>
                <a:ea typeface="黑体" panose="02010609060101010101" charset="-122"/>
                <a:sym typeface="+mn-ea"/>
              </a:rPr>
              <a:t>研发支出会计资本化条件（</a:t>
            </a:r>
            <a:r>
              <a:rPr lang="zh-CN" altLang="en-US" sz="2665" dirty="0" smtClean="0">
                <a:solidFill>
                  <a:schemeClr val="accent2">
                    <a:lumMod val="75000"/>
                  </a:schemeClr>
                </a:solidFill>
                <a:latin typeface="黑体" panose="02010609060101010101" charset="-122"/>
                <a:ea typeface="黑体" panose="02010609060101010101" charset="-122"/>
                <a:sym typeface="+mn-ea"/>
              </a:rPr>
              <a:t>无形资产</a:t>
            </a:r>
            <a:r>
              <a:rPr lang="zh-CN" altLang="en-US" sz="2665" dirty="0" smtClean="0">
                <a:latin typeface="黑体" panose="02010609060101010101" charset="-122"/>
                <a:ea typeface="黑体" panose="02010609060101010101" charset="-122"/>
                <a:sym typeface="+mn-ea"/>
              </a:rPr>
              <a:t>）：</a:t>
            </a:r>
            <a:endParaRPr lang="en-US" altLang="zh-CN" sz="2665" dirty="0" smtClean="0">
              <a:solidFill>
                <a:schemeClr val="tx1"/>
              </a:solidFill>
              <a:latin typeface="黑体" panose="02010609060101010101" charset="-122"/>
              <a:ea typeface="黑体" panose="02010609060101010101" charset="-122"/>
            </a:endParaRPr>
          </a:p>
          <a:p>
            <a:pPr marL="457200" lvl="1" indent="0" latinLnBrk="0">
              <a:lnSpc>
                <a:spcPts val="3200"/>
              </a:lnSpc>
              <a:spcBef>
                <a:spcPts val="0"/>
              </a:spcBef>
              <a:buNone/>
            </a:pPr>
            <a:r>
              <a:rPr lang="zh-CN" altLang="en-US" sz="2400">
                <a:sym typeface="+mn-ea"/>
              </a:rPr>
              <a:t>①完成该无形资产以使其能够</a:t>
            </a:r>
            <a:r>
              <a:rPr lang="zh-CN" altLang="en-US" sz="2400">
                <a:solidFill>
                  <a:schemeClr val="accent2">
                    <a:lumMod val="75000"/>
                  </a:schemeClr>
                </a:solidFill>
                <a:sym typeface="+mn-ea"/>
              </a:rPr>
              <a:t>使用</a:t>
            </a:r>
            <a:r>
              <a:rPr lang="zh-CN" altLang="en-US" sz="2400">
                <a:sym typeface="+mn-ea"/>
              </a:rPr>
              <a:t>或</a:t>
            </a:r>
            <a:r>
              <a:rPr lang="zh-CN" altLang="en-US" sz="2400">
                <a:solidFill>
                  <a:schemeClr val="accent2">
                    <a:lumMod val="75000"/>
                  </a:schemeClr>
                </a:solidFill>
                <a:sym typeface="+mn-ea"/>
              </a:rPr>
              <a:t>出售</a:t>
            </a:r>
            <a:r>
              <a:rPr lang="zh-CN" altLang="en-US" sz="2400">
                <a:sym typeface="+mn-ea"/>
              </a:rPr>
              <a:t>在技术上具有可行性。</a:t>
            </a:r>
            <a:endParaRPr lang="zh-CN" altLang="en-US" sz="2400">
              <a:solidFill>
                <a:schemeClr val="tx1"/>
              </a:solidFill>
            </a:endParaRPr>
          </a:p>
          <a:p>
            <a:pPr marL="457200" lvl="1" indent="0" latinLnBrk="0">
              <a:lnSpc>
                <a:spcPts val="3200"/>
              </a:lnSpc>
              <a:spcBef>
                <a:spcPts val="0"/>
              </a:spcBef>
              <a:buNone/>
            </a:pPr>
            <a:r>
              <a:rPr lang="zh-CN" altLang="en-US" sz="2400">
                <a:sym typeface="+mn-ea"/>
              </a:rPr>
              <a:t>②具有完成该无形资产并使用或出售的意图。企业应该能够说明其开发无形资产的目的。</a:t>
            </a:r>
            <a:endParaRPr lang="zh-CN" altLang="en-US" sz="2400">
              <a:solidFill>
                <a:schemeClr val="tx1"/>
              </a:solidFill>
            </a:endParaRPr>
          </a:p>
          <a:p>
            <a:pPr marL="457200" lvl="1" indent="0" latinLnBrk="0">
              <a:lnSpc>
                <a:spcPts val="3200"/>
              </a:lnSpc>
              <a:spcBef>
                <a:spcPts val="0"/>
              </a:spcBef>
              <a:buNone/>
            </a:pPr>
            <a:r>
              <a:rPr lang="zh-CN" altLang="en-US" sz="2400">
                <a:sym typeface="+mn-ea"/>
              </a:rPr>
              <a:t>③无形资产</a:t>
            </a:r>
            <a:r>
              <a:rPr lang="zh-CN" altLang="en-US" sz="2400">
                <a:solidFill>
                  <a:schemeClr val="accent2">
                    <a:lumMod val="75000"/>
                  </a:schemeClr>
                </a:solidFill>
                <a:sym typeface="+mn-ea"/>
              </a:rPr>
              <a:t>产生经济利益</a:t>
            </a:r>
            <a:r>
              <a:rPr lang="zh-CN" altLang="en-US" sz="2400">
                <a:sym typeface="+mn-ea"/>
              </a:rPr>
              <a:t>的方式，包括能够证明运用该无形资产生产的产品存在市场或无形资产自身存在市场；无形资产将在内部使用的，应当证明其有用性。</a:t>
            </a:r>
            <a:endParaRPr lang="zh-CN" altLang="en-US" sz="2400">
              <a:solidFill>
                <a:schemeClr val="tx1"/>
              </a:solidFill>
            </a:endParaRPr>
          </a:p>
          <a:p>
            <a:pPr marL="457200" lvl="1" indent="0" latinLnBrk="0">
              <a:lnSpc>
                <a:spcPts val="3200"/>
              </a:lnSpc>
              <a:spcBef>
                <a:spcPts val="0"/>
              </a:spcBef>
              <a:buNone/>
            </a:pPr>
            <a:r>
              <a:rPr lang="zh-CN" altLang="en-US" sz="2400">
                <a:sym typeface="+mn-ea"/>
              </a:rPr>
              <a:t>④有足够的技术、财务资源和其他资源支持，以完成该无形资产的开发。</a:t>
            </a:r>
            <a:endParaRPr lang="zh-CN" altLang="en-US" sz="2400">
              <a:solidFill>
                <a:schemeClr val="tx1"/>
              </a:solidFill>
            </a:endParaRPr>
          </a:p>
          <a:p>
            <a:pPr marL="457200" lvl="1" indent="0" latinLnBrk="0">
              <a:lnSpc>
                <a:spcPts val="3200"/>
              </a:lnSpc>
              <a:spcBef>
                <a:spcPts val="0"/>
              </a:spcBef>
              <a:buNone/>
            </a:pPr>
            <a:r>
              <a:rPr lang="zh-CN" altLang="en-US" sz="2400">
                <a:sym typeface="+mn-ea"/>
              </a:rPr>
              <a:t>⑤归属于该无形资产开发阶段的支出能够</a:t>
            </a:r>
            <a:r>
              <a:rPr lang="zh-CN" altLang="en-US" sz="2400">
                <a:solidFill>
                  <a:schemeClr val="accent2">
                    <a:lumMod val="75000"/>
                  </a:schemeClr>
                </a:solidFill>
                <a:sym typeface="+mn-ea"/>
              </a:rPr>
              <a:t>可靠地计量</a:t>
            </a:r>
            <a:r>
              <a:rPr lang="zh-CN" altLang="en-US" sz="2400">
                <a:sym typeface="+mn-ea"/>
              </a:rPr>
              <a:t>。</a:t>
            </a:r>
            <a:endParaRPr lang="zh-CN" altLang="en-US" sz="2400">
              <a:sym typeface="+mn-ea"/>
            </a:endParaRPr>
          </a:p>
        </p:txBody>
      </p:sp>
      <p:sp>
        <p:nvSpPr>
          <p:cNvPr id="7" name="矩形 6"/>
          <p:cNvSpPr/>
          <p:nvPr/>
        </p:nvSpPr>
        <p:spPr>
          <a:xfrm>
            <a:off x="3556635" y="54864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研究开发费用小结</a:t>
            </a:r>
            <a:endParaRPr lang="zh-CN" altLang="en-US" sz="2800" b="1" dirty="0">
              <a:solidFill>
                <a:srgbClr val="1C56A6"/>
              </a:solidFill>
              <a:cs typeface="+mn-ea"/>
              <a:sym typeface="+mn-lt"/>
            </a:endParaRPr>
          </a:p>
        </p:txBody>
      </p:sp>
      <p:sp>
        <p:nvSpPr>
          <p:cNvPr id="2" name="灯片编号占位符 1"/>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101090" y="2721610"/>
            <a:ext cx="5474970" cy="1470660"/>
          </a:xfrm>
          <a:prstGeom prst="rect">
            <a:avLst/>
          </a:prstGeom>
          <a:ln w="28575">
            <a:solidFill>
              <a:schemeClr val="accent1"/>
            </a:solidFill>
            <a:prstDash val="dashDot"/>
          </a:ln>
        </p:spPr>
      </p:pic>
      <p:sp>
        <p:nvSpPr>
          <p:cNvPr id="7" name="AutoShape 4"/>
          <p:cNvSpPr>
            <a:spLocks noChangeArrowheads="1"/>
          </p:cNvSpPr>
          <p:nvPr/>
        </p:nvSpPr>
        <p:spPr bwMode="auto">
          <a:xfrm>
            <a:off x="1100878" y="4728422"/>
            <a:ext cx="5868247" cy="1261533"/>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buClr>
                <a:srgbClr val="005BAC"/>
              </a:buClr>
              <a:buFont typeface="Arial" panose="020B0604020202020204" pitchFamily="34" charset="0"/>
              <a:buChar char="•"/>
            </a:pPr>
            <a:r>
              <a:rPr lang="zh-CN" altLang="en-US" sz="2200" dirty="0">
                <a:latin typeface="+mn-ea"/>
                <a:ea typeface="+mn-ea"/>
                <a:sym typeface="+mn-ea"/>
              </a:rPr>
              <a:t>指报告期内企业按有关政策和税法规定税前加计扣除的研究开发活动费用</a:t>
            </a:r>
            <a:r>
              <a:rPr lang="zh-CN" altLang="en-US" sz="2200" b="1" dirty="0">
                <a:solidFill>
                  <a:srgbClr val="FF0000"/>
                </a:solidFill>
                <a:latin typeface="+mn-ea"/>
                <a:ea typeface="+mn-ea"/>
                <a:sym typeface="+mn-ea"/>
              </a:rPr>
              <a:t>所得税</a:t>
            </a:r>
            <a:r>
              <a:rPr lang="zh-CN" altLang="en-US" sz="2200" dirty="0">
                <a:latin typeface="+mn-ea"/>
                <a:ea typeface="+mn-ea"/>
                <a:sym typeface="+mn-ea"/>
              </a:rPr>
              <a:t>，按当年税务部门实际减免的</a:t>
            </a:r>
            <a:r>
              <a:rPr lang="zh-CN" altLang="en-US" sz="2200" b="1" dirty="0">
                <a:solidFill>
                  <a:srgbClr val="FF0000"/>
                </a:solidFill>
                <a:latin typeface="+mn-ea"/>
                <a:ea typeface="+mn-ea"/>
                <a:sym typeface="+mn-ea"/>
              </a:rPr>
              <a:t>税额</a:t>
            </a:r>
            <a:r>
              <a:rPr lang="zh-CN" altLang="en-US" sz="2200" dirty="0">
                <a:latin typeface="+mn-ea"/>
                <a:ea typeface="+mn-ea"/>
                <a:sym typeface="+mn-ea"/>
              </a:rPr>
              <a:t>填报。</a:t>
            </a:r>
            <a:endParaRPr lang="zh-CN" altLang="zh-CN" sz="2200" dirty="0" smtClean="0">
              <a:solidFill>
                <a:srgbClr val="0070C0"/>
              </a:solidFill>
              <a:latin typeface="黑体" panose="02010609060101010101" charset="-122"/>
              <a:ea typeface="黑体" panose="02010609060101010101" charset="-122"/>
              <a:cs typeface="黑体" panose="02010609060101010101" charset="-122"/>
              <a:sym typeface="+mn-ea"/>
            </a:endParaRPr>
          </a:p>
        </p:txBody>
      </p:sp>
      <p:sp>
        <p:nvSpPr>
          <p:cNvPr id="6" name="AutoShape 4"/>
          <p:cNvSpPr>
            <a:spLocks noChangeArrowheads="1"/>
          </p:cNvSpPr>
          <p:nvPr/>
        </p:nvSpPr>
        <p:spPr bwMode="auto">
          <a:xfrm>
            <a:off x="1100878" y="3071707"/>
            <a:ext cx="3593253" cy="433493"/>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a:stCxn id="6" idx="2"/>
          </p:cNvCxnSpPr>
          <p:nvPr/>
        </p:nvCxnSpPr>
        <p:spPr bwMode="auto">
          <a:xfrm>
            <a:off x="2898352" y="3504988"/>
            <a:ext cx="8467" cy="1223433"/>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文本框 2"/>
          <p:cNvSpPr txBox="1"/>
          <p:nvPr/>
        </p:nvSpPr>
        <p:spPr>
          <a:xfrm>
            <a:off x="7251065" y="2634403"/>
            <a:ext cx="3976793" cy="1609725"/>
          </a:xfrm>
          <a:prstGeom prst="rect">
            <a:avLst/>
          </a:prstGeom>
          <a:noFill/>
          <a:ln w="25400" cmpd="sng">
            <a:solidFill>
              <a:srgbClr val="005BAC"/>
            </a:solidFill>
            <a:prstDash val="sysDot"/>
          </a:ln>
        </p:spPr>
        <p:txBody>
          <a:bodyPr wrap="square" rtlCol="0">
            <a:spAutoFit/>
          </a:bodyPr>
          <a:p>
            <a:pPr marL="0" algn="l">
              <a:buClrTx/>
              <a:buSzTx/>
              <a:buFontTx/>
            </a:pPr>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665" b="1">
              <a:solidFill>
                <a:schemeClr val="tx1"/>
              </a:solidFill>
              <a:latin typeface="楷体" panose="02010609060101010101" pitchFamily="49" charset="-122"/>
              <a:cs typeface="楷体" panose="02010609060101010101" pitchFamily="49" charset="-122"/>
              <a:sym typeface="+mn-ea"/>
            </a:endParaRPr>
          </a:p>
          <a:p>
            <a:pPr marL="342900" indent="-342900">
              <a:buClr>
                <a:srgbClr val="005BAC"/>
              </a:buClr>
              <a:buFont typeface="Arial" panose="020B0604020202020204" pitchFamily="34" charset="0"/>
              <a:buChar char="•"/>
            </a:pPr>
            <a:r>
              <a:rPr lang="zh-CN" altLang="en-US" sz="2400" dirty="0">
                <a:latin typeface="+mn-ea"/>
                <a:ea typeface="+mn-ea"/>
                <a:sym typeface="+mn-ea"/>
              </a:rPr>
              <a:t>对尚未得到当年减免税额的企业，按上年实际减免税额填报。</a:t>
            </a:r>
            <a:endParaRPr lang="zh-CN" altLang="en-US" sz="2400" dirty="0">
              <a:latin typeface="+mn-ea"/>
              <a:ea typeface="+mn-ea"/>
              <a:sym typeface="+mn-ea"/>
            </a:endParaRPr>
          </a:p>
        </p:txBody>
      </p:sp>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相关政策落实情况</a:t>
            </a:r>
            <a:endParaRPr lang="zh-CN" altLang="en-US" sz="2800" b="1" dirty="0">
              <a:solidFill>
                <a:srgbClr val="1C56A6"/>
              </a:solidFill>
              <a:cs typeface="+mn-ea"/>
              <a:sym typeface="+mn-lt"/>
            </a:endParaRPr>
          </a:p>
        </p:txBody>
      </p:sp>
      <p:sp>
        <p:nvSpPr>
          <p:cNvPr id="5" name="灯片编号占位符 4"/>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home/kylin/桌面/截图-2023年10月20日 16时26分53秒.png截图-2023年10月20日 16时26分53秒"/>
          <p:cNvPicPr>
            <a:picLocks noChangeAspect="1"/>
          </p:cNvPicPr>
          <p:nvPr/>
        </p:nvPicPr>
        <p:blipFill>
          <a:blip r:embed="rId1"/>
          <a:srcRect/>
          <a:stretch>
            <a:fillRect/>
          </a:stretch>
        </p:blipFill>
        <p:spPr>
          <a:xfrm>
            <a:off x="673100" y="1651000"/>
            <a:ext cx="6357620" cy="2470573"/>
          </a:xfrm>
          <a:prstGeom prst="rect">
            <a:avLst/>
          </a:prstGeom>
          <a:ln w="28575" cmpd="sng">
            <a:solidFill>
              <a:schemeClr val="accent1">
                <a:shade val="50000"/>
              </a:schemeClr>
            </a:solidFill>
            <a:prstDash val="dashDot"/>
          </a:ln>
        </p:spPr>
      </p:pic>
      <p:sp>
        <p:nvSpPr>
          <p:cNvPr id="7" name="AutoShape 4"/>
          <p:cNvSpPr>
            <a:spLocks noChangeArrowheads="1"/>
          </p:cNvSpPr>
          <p:nvPr/>
        </p:nvSpPr>
        <p:spPr bwMode="auto">
          <a:xfrm>
            <a:off x="672888" y="4393777"/>
            <a:ext cx="5868247" cy="1256453"/>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buClr>
                <a:srgbClr val="005BAC"/>
              </a:buClr>
              <a:buFont typeface="Wingdings" panose="05000000000000000000" charset="0"/>
              <a:buNone/>
            </a:pPr>
            <a:r>
              <a:rPr lang="zh-CN" altLang="zh-CN" sz="2200" kern="100" dirty="0">
                <a:latin typeface="+mn-ea"/>
                <a:ea typeface="+mn-ea"/>
                <a:cs typeface="宋体" panose="02010600030101010101" pitchFamily="2" charset="-122"/>
                <a:sym typeface="+mn-ea"/>
              </a:rPr>
              <a:t>指企业自办（或与外单位合办），管理上同生产系统相对独立（或单独核算）的专门研究开发活动机构。</a:t>
            </a:r>
            <a:endParaRPr lang="zh-CN" altLang="zh-CN" sz="2200" kern="100" dirty="0">
              <a:latin typeface="+mn-ea"/>
              <a:ea typeface="+mn-ea"/>
              <a:cs typeface="宋体" panose="02010600030101010101" pitchFamily="2" charset="-122"/>
              <a:sym typeface="+mn-ea"/>
            </a:endParaRPr>
          </a:p>
        </p:txBody>
      </p:sp>
      <p:sp>
        <p:nvSpPr>
          <p:cNvPr id="6" name="AutoShape 4"/>
          <p:cNvSpPr>
            <a:spLocks noChangeArrowheads="1"/>
          </p:cNvSpPr>
          <p:nvPr/>
        </p:nvSpPr>
        <p:spPr bwMode="auto">
          <a:xfrm>
            <a:off x="702733" y="1915160"/>
            <a:ext cx="2350347" cy="433493"/>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a:stCxn id="6" idx="2"/>
          </p:cNvCxnSpPr>
          <p:nvPr/>
        </p:nvCxnSpPr>
        <p:spPr bwMode="auto">
          <a:xfrm flipH="1">
            <a:off x="1859703" y="2348865"/>
            <a:ext cx="18627" cy="2033693"/>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文本框 3"/>
          <p:cNvSpPr txBox="1"/>
          <p:nvPr/>
        </p:nvSpPr>
        <p:spPr>
          <a:xfrm>
            <a:off x="7418493" y="1651000"/>
            <a:ext cx="4373880" cy="4564380"/>
          </a:xfrm>
          <a:prstGeom prst="rect">
            <a:avLst/>
          </a:prstGeom>
          <a:noFill/>
          <a:ln w="25400" cmpd="sng">
            <a:solidFill>
              <a:srgbClr val="005BAC"/>
            </a:solidFill>
            <a:prstDash val="sysDot"/>
          </a:ln>
        </p:spPr>
        <p:txBody>
          <a:bodyPr wrap="square" rtlCol="0">
            <a:spAutoFit/>
          </a:bodyPr>
          <a:p>
            <a:pPr marL="0" algn="l">
              <a:buClrTx/>
              <a:buSzTx/>
              <a:buFontTx/>
            </a:pPr>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665" b="1">
              <a:solidFill>
                <a:schemeClr val="tx1"/>
              </a:solidFill>
              <a:latin typeface="楷体" panose="02010609060101010101" pitchFamily="49" charset="-122"/>
              <a:cs typeface="楷体" panose="02010609060101010101" pitchFamily="49" charset="-122"/>
              <a:sym typeface="+mn-ea"/>
            </a:endParaRPr>
          </a:p>
          <a:p>
            <a:pPr marL="0" indent="266700" algn="l"/>
            <a:endParaRPr lang="zh-CN" sz="2400" b="1">
              <a:solidFill>
                <a:schemeClr val="tx1"/>
              </a:solidFill>
              <a:latin typeface="楷体" panose="02010609060101010101" pitchFamily="49" charset="-122"/>
              <a:cs typeface="楷体" panose="02010609060101010101" pitchFamily="49" charset="-122"/>
              <a:sym typeface="+mn-ea"/>
            </a:endParaRPr>
          </a:p>
          <a:p>
            <a:pPr marL="342900" indent="-342900">
              <a:buClr>
                <a:srgbClr val="005BAC"/>
              </a:buClr>
              <a:buFont typeface="Arial" panose="020B0604020202020204" pitchFamily="34" charset="0"/>
              <a:buChar char="•"/>
            </a:pPr>
            <a:r>
              <a:rPr lang="zh-CN" altLang="en-US" sz="2400" dirty="0">
                <a:solidFill>
                  <a:schemeClr val="tx1"/>
                </a:solidFill>
                <a:latin typeface="+mn-ea"/>
                <a:ea typeface="+mn-ea"/>
                <a:sym typeface="+mn-ea"/>
              </a:rPr>
              <a:t>期末机构认定条件：</a:t>
            </a:r>
            <a:endParaRPr lang="zh-CN" altLang="en-US" sz="2400" dirty="0">
              <a:solidFill>
                <a:schemeClr val="tx1"/>
              </a:solidFill>
              <a:latin typeface="+mn-ea"/>
              <a:ea typeface="+mn-ea"/>
              <a:sym typeface="+mn-ea"/>
            </a:endParaRPr>
          </a:p>
          <a:p>
            <a:pPr marL="342900" indent="-342900">
              <a:buFont typeface="Wingdings" panose="05000000000000000000" charset="0"/>
              <a:buChar char=""/>
            </a:pPr>
            <a:r>
              <a:rPr lang="zh-CN" altLang="en-US" sz="2400" dirty="0">
                <a:solidFill>
                  <a:schemeClr val="tx1"/>
                </a:solidFill>
                <a:latin typeface="+mn-ea"/>
                <a:ea typeface="+mn-ea"/>
                <a:sym typeface="+mn-ea"/>
              </a:rPr>
              <a:t>1.与生产系统相独立</a:t>
            </a:r>
            <a:endParaRPr lang="zh-CN" altLang="en-US" sz="2400" dirty="0">
              <a:solidFill>
                <a:schemeClr val="tx1"/>
              </a:solidFill>
              <a:latin typeface="+mn-ea"/>
              <a:ea typeface="+mn-ea"/>
            </a:endParaRPr>
          </a:p>
          <a:p>
            <a:pPr marL="342900" indent="-342900">
              <a:buFont typeface="Wingdings" panose="05000000000000000000" charset="0"/>
              <a:buChar char=""/>
            </a:pPr>
            <a:r>
              <a:rPr lang="zh-CN" altLang="en-US" sz="2400" dirty="0">
                <a:solidFill>
                  <a:schemeClr val="tx1"/>
                </a:solidFill>
                <a:latin typeface="+mn-ea"/>
                <a:ea typeface="+mn-ea"/>
                <a:sym typeface="+mn-ea"/>
              </a:rPr>
              <a:t>2.出资方主要是本单位</a:t>
            </a:r>
            <a:endParaRPr lang="zh-CN" altLang="en-US" sz="2400" dirty="0">
              <a:solidFill>
                <a:schemeClr val="tx1"/>
              </a:solidFill>
              <a:latin typeface="+mn-ea"/>
              <a:ea typeface="+mn-ea"/>
            </a:endParaRPr>
          </a:p>
          <a:p>
            <a:pPr marL="342900" indent="-342900">
              <a:buFont typeface="Wingdings" panose="05000000000000000000" charset="0"/>
              <a:buChar char=""/>
            </a:pPr>
            <a:r>
              <a:rPr lang="zh-CN" altLang="en-US" sz="2400" dirty="0">
                <a:solidFill>
                  <a:schemeClr val="tx1"/>
                </a:solidFill>
                <a:latin typeface="+mn-ea"/>
                <a:ea typeface="+mn-ea"/>
                <a:sym typeface="+mn-ea"/>
              </a:rPr>
              <a:t>3.一个机构多块牌子认做一个</a:t>
            </a:r>
            <a:endParaRPr lang="zh-CN" altLang="en-US" sz="2400" dirty="0">
              <a:solidFill>
                <a:schemeClr val="tx1"/>
              </a:solidFill>
              <a:latin typeface="+mn-ea"/>
              <a:ea typeface="+mn-ea"/>
            </a:endParaRPr>
          </a:p>
          <a:p>
            <a:pPr marL="342900" indent="-342900">
              <a:buFont typeface="Wingdings" panose="05000000000000000000" charset="0"/>
              <a:buChar char=""/>
            </a:pPr>
            <a:r>
              <a:rPr lang="zh-CN" altLang="en-US" sz="2400" dirty="0">
                <a:solidFill>
                  <a:schemeClr val="tx1"/>
                </a:solidFill>
                <a:latin typeface="+mn-ea"/>
                <a:ea typeface="+mn-ea"/>
                <a:sym typeface="+mn-ea"/>
              </a:rPr>
              <a:t>4.</a:t>
            </a:r>
            <a:r>
              <a:rPr lang="zh-CN" altLang="en-US" sz="2400" u="sng" dirty="0">
                <a:solidFill>
                  <a:schemeClr val="tx1"/>
                </a:solidFill>
                <a:latin typeface="+mn-ea"/>
                <a:ea typeface="+mn-ea"/>
                <a:sym typeface="+mn-ea"/>
              </a:rPr>
              <a:t>会计一般能实现独立核算</a:t>
            </a:r>
            <a:endParaRPr lang="zh-CN" altLang="en-US" sz="2400" dirty="0">
              <a:solidFill>
                <a:schemeClr val="tx1"/>
              </a:solidFill>
              <a:latin typeface="+mn-ea"/>
              <a:ea typeface="+mn-ea"/>
            </a:endParaRPr>
          </a:p>
          <a:p>
            <a:pPr>
              <a:buFont typeface="Arial" panose="020B0604020202020204" pitchFamily="34" charset="0"/>
            </a:pPr>
            <a:endParaRPr lang="zh-CN" altLang="en-US" sz="2400" dirty="0" smtClean="0">
              <a:solidFill>
                <a:srgbClr val="FF0000"/>
              </a:solidFill>
              <a:latin typeface="+mn-ea"/>
              <a:ea typeface="+mn-ea"/>
              <a:sym typeface="+mn-ea"/>
            </a:endParaRPr>
          </a:p>
          <a:p>
            <a:pPr marL="342900" indent="-342900">
              <a:buClr>
                <a:srgbClr val="005BAC"/>
              </a:buClr>
              <a:buFont typeface="Arial" panose="020B0604020202020204" pitchFamily="34" charset="0"/>
              <a:buChar char="•"/>
            </a:pPr>
            <a:r>
              <a:rPr lang="zh-CN" altLang="en-US" sz="2400" dirty="0" smtClean="0">
                <a:solidFill>
                  <a:schemeClr val="accent2">
                    <a:lumMod val="75000"/>
                  </a:schemeClr>
                </a:solidFill>
                <a:latin typeface="+mn-ea"/>
                <a:ea typeface="+mn-ea"/>
                <a:sym typeface="+mn-ea"/>
              </a:rPr>
              <a:t>注意要求是境内开办，境外机构不填这里；后面有专门填报境外开办机构数。</a:t>
            </a:r>
            <a:endParaRPr lang="zh-CN" altLang="en-US" sz="2400" dirty="0" smtClean="0">
              <a:solidFill>
                <a:schemeClr val="accent2">
                  <a:lumMod val="75000"/>
                </a:schemeClr>
              </a:solidFill>
              <a:latin typeface="+mn-ea"/>
              <a:ea typeface="+mn-ea"/>
              <a:sym typeface="+mn-ea"/>
            </a:endParaRPr>
          </a:p>
        </p:txBody>
      </p:sp>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研究开发机构</a:t>
            </a:r>
            <a:endParaRPr lang="zh-CN" altLang="en-US" sz="2800" b="1" dirty="0">
              <a:solidFill>
                <a:srgbClr val="1C56A6"/>
              </a:solidFill>
              <a:cs typeface="+mn-ea"/>
              <a:sym typeface="+mn-lt"/>
            </a:endParaRPr>
          </a:p>
        </p:txBody>
      </p:sp>
      <p:sp>
        <p:nvSpPr>
          <p:cNvPr id="5" name="灯片编号占位符 4"/>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descr="C:\Users\Lenovo\Desktop\1.PNG1"/>
          <p:cNvPicPr>
            <a:picLocks noChangeAspect="1"/>
          </p:cNvPicPr>
          <p:nvPr/>
        </p:nvPicPr>
        <p:blipFill>
          <a:blip r:embed="rId1"/>
          <a:srcRect/>
          <a:stretch>
            <a:fillRect/>
          </a:stretch>
        </p:blipFill>
        <p:spPr>
          <a:xfrm>
            <a:off x="1630363" y="1614170"/>
            <a:ext cx="5239385" cy="2025650"/>
          </a:xfrm>
          <a:prstGeom prst="rect">
            <a:avLst/>
          </a:prstGeom>
          <a:ln w="28575" cmpd="sng">
            <a:solidFill>
              <a:schemeClr val="accent1">
                <a:shade val="50000"/>
              </a:schemeClr>
            </a:solidFill>
            <a:prstDash val="dashDot"/>
          </a:ln>
        </p:spPr>
      </p:pic>
      <p:sp>
        <p:nvSpPr>
          <p:cNvPr id="7" name="AutoShape 4"/>
          <p:cNvSpPr>
            <a:spLocks noChangeArrowheads="1"/>
          </p:cNvSpPr>
          <p:nvPr/>
        </p:nvSpPr>
        <p:spPr bwMode="auto">
          <a:xfrm>
            <a:off x="1273598" y="4711488"/>
            <a:ext cx="5868247" cy="1553633"/>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buClr>
                <a:srgbClr val="005BAC"/>
              </a:buClr>
              <a:buFont typeface="Wingdings" panose="05000000000000000000" charset="0"/>
              <a:buNone/>
            </a:pPr>
            <a:r>
              <a:rPr lang="zh-CN" altLang="en-US" sz="2200" dirty="0">
                <a:latin typeface="+mn-ea"/>
                <a:ea typeface="+mn-ea"/>
                <a:sym typeface="+mn-ea"/>
              </a:rPr>
              <a:t>指报告期内企业作为</a:t>
            </a:r>
            <a:r>
              <a:rPr lang="zh-CN" altLang="en-US" sz="2200" b="1" dirty="0">
                <a:solidFill>
                  <a:schemeClr val="accent2">
                    <a:lumMod val="75000"/>
                  </a:schemeClr>
                </a:solidFill>
                <a:latin typeface="+mn-ea"/>
                <a:ea typeface="+mn-ea"/>
                <a:sym typeface="+mn-ea"/>
              </a:rPr>
              <a:t>第一申请人</a:t>
            </a:r>
            <a:r>
              <a:rPr lang="zh-CN" altLang="en-US" sz="2200" dirty="0">
                <a:latin typeface="+mn-ea"/>
                <a:ea typeface="+mn-ea"/>
                <a:sym typeface="+mn-ea"/>
              </a:rPr>
              <a:t>向境内外知识产权行政部门提出专利申请并被受理后,按规定缴足申请费,符合进入初步审查阶段条件的件数。</a:t>
            </a:r>
            <a:endParaRPr lang="zh-CN" altLang="en-US" sz="2200" dirty="0">
              <a:latin typeface="+mn-ea"/>
              <a:ea typeface="+mn-ea"/>
              <a:sym typeface="+mn-ea"/>
            </a:endParaRPr>
          </a:p>
        </p:txBody>
      </p:sp>
      <p:sp>
        <p:nvSpPr>
          <p:cNvPr id="6" name="AutoShape 4"/>
          <p:cNvSpPr>
            <a:spLocks noChangeArrowheads="1"/>
          </p:cNvSpPr>
          <p:nvPr/>
        </p:nvSpPr>
        <p:spPr bwMode="auto">
          <a:xfrm>
            <a:off x="1716828" y="2203027"/>
            <a:ext cx="2350347" cy="433493"/>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a:stCxn id="6" idx="2"/>
          </p:cNvCxnSpPr>
          <p:nvPr/>
        </p:nvCxnSpPr>
        <p:spPr bwMode="auto">
          <a:xfrm flipH="1">
            <a:off x="2873587" y="2636520"/>
            <a:ext cx="18627" cy="2033693"/>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文本框 3"/>
          <p:cNvSpPr txBox="1"/>
          <p:nvPr/>
        </p:nvSpPr>
        <p:spPr>
          <a:xfrm>
            <a:off x="7418493" y="1524000"/>
            <a:ext cx="4373880" cy="2717800"/>
          </a:xfrm>
          <a:prstGeom prst="rect">
            <a:avLst/>
          </a:prstGeom>
          <a:noFill/>
          <a:ln w="25400" cmpd="sng">
            <a:solidFill>
              <a:srgbClr val="005BAC"/>
            </a:solidFill>
            <a:prstDash val="sysDot"/>
          </a:ln>
        </p:spPr>
        <p:txBody>
          <a:bodyPr wrap="square" rtlCol="0">
            <a:spAutoFit/>
          </a:bodyPr>
          <a:p>
            <a:pPr marL="0" algn="l">
              <a:buClrTx/>
              <a:buSzTx/>
              <a:buFontTx/>
            </a:pPr>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400" b="1">
              <a:solidFill>
                <a:schemeClr val="tx1"/>
              </a:solidFill>
              <a:latin typeface="楷体" panose="02010609060101010101" pitchFamily="49" charset="-122"/>
              <a:cs typeface="楷体" panose="02010609060101010101" pitchFamily="49" charset="-122"/>
              <a:sym typeface="+mn-ea"/>
            </a:endParaRPr>
          </a:p>
          <a:p>
            <a:pPr marL="342900" indent="-342900" algn="l" defTabSz="685800">
              <a:lnSpc>
                <a:spcPct val="100000"/>
              </a:lnSpc>
              <a:buClr>
                <a:srgbClr val="005BAC"/>
              </a:buClr>
              <a:buSzTx/>
              <a:buFont typeface="Arial" panose="020B0604020202020204" pitchFamily="34" charset="0"/>
              <a:buChar char="•"/>
            </a:pPr>
            <a:r>
              <a:rPr lang="zh-CN" altLang="en-US" sz="2400" dirty="0">
                <a:solidFill>
                  <a:schemeClr val="tx1"/>
                </a:solidFill>
                <a:latin typeface="+mn-ea"/>
                <a:ea typeface="+mn-ea"/>
                <a:sym typeface="+mn-ea"/>
              </a:rPr>
              <a:t>当年申报，而非累计</a:t>
            </a:r>
            <a:endParaRPr lang="zh-CN" altLang="en-US" sz="2400" dirty="0">
              <a:solidFill>
                <a:schemeClr val="tx1"/>
              </a:solidFill>
              <a:latin typeface="+mn-ea"/>
              <a:ea typeface="+mn-ea"/>
              <a:sym typeface="+mn-ea"/>
            </a:endParaRPr>
          </a:p>
          <a:p>
            <a:pPr marL="342900" indent="-342900" algn="l" defTabSz="685800">
              <a:lnSpc>
                <a:spcPct val="100000"/>
              </a:lnSpc>
              <a:buClr>
                <a:srgbClr val="005BAC"/>
              </a:buClr>
              <a:buSzTx/>
              <a:buFont typeface="Arial" panose="020B0604020202020204" pitchFamily="34" charset="0"/>
              <a:buChar char="•"/>
            </a:pPr>
            <a:r>
              <a:rPr lang="zh-CN" altLang="en-US" sz="2400" dirty="0">
                <a:solidFill>
                  <a:schemeClr val="tx1"/>
                </a:solidFill>
                <a:latin typeface="+mn-ea"/>
                <a:ea typeface="+mn-ea"/>
                <a:sym typeface="+mn-ea"/>
              </a:rPr>
              <a:t>已被受理，且缴足费用</a:t>
            </a:r>
            <a:endParaRPr lang="zh-CN" altLang="en-US" sz="2400" dirty="0">
              <a:solidFill>
                <a:schemeClr val="tx1"/>
              </a:solidFill>
              <a:latin typeface="+mn-ea"/>
              <a:ea typeface="+mn-ea"/>
              <a:sym typeface="+mn-ea"/>
            </a:endParaRPr>
          </a:p>
          <a:p>
            <a:pPr marL="342900" indent="-342900" algn="l" defTabSz="685800">
              <a:lnSpc>
                <a:spcPct val="100000"/>
              </a:lnSpc>
              <a:buClr>
                <a:srgbClr val="005BAC"/>
              </a:buClr>
              <a:buSzTx/>
              <a:buFont typeface="Arial" panose="020B0604020202020204" pitchFamily="34" charset="0"/>
              <a:buChar char="•"/>
            </a:pPr>
            <a:r>
              <a:rPr lang="zh-CN" altLang="en-US" sz="2400" b="1" dirty="0">
                <a:solidFill>
                  <a:schemeClr val="tx1"/>
                </a:solidFill>
                <a:latin typeface="+mn-ea"/>
                <a:ea typeface="+mn-ea"/>
                <a:sym typeface="+mn-ea"/>
              </a:rPr>
              <a:t>第一申请人</a:t>
            </a:r>
            <a:endParaRPr lang="zh-CN" altLang="en-US" sz="2400" b="1" dirty="0">
              <a:solidFill>
                <a:schemeClr val="tx1"/>
              </a:solidFill>
              <a:latin typeface="+mn-ea"/>
              <a:ea typeface="+mn-ea"/>
              <a:sym typeface="+mn-ea"/>
            </a:endParaRPr>
          </a:p>
          <a:p>
            <a:pPr marL="342900" indent="-342900" algn="l" defTabSz="685800">
              <a:lnSpc>
                <a:spcPct val="100000"/>
              </a:lnSpc>
              <a:buClr>
                <a:srgbClr val="005BAC"/>
              </a:buClr>
              <a:buSzTx/>
              <a:buFont typeface="Arial" panose="020B0604020202020204" pitchFamily="34" charset="0"/>
              <a:buChar char="•"/>
            </a:pPr>
            <a:r>
              <a:rPr lang="zh-CN" altLang="en-US" sz="2400" dirty="0">
                <a:solidFill>
                  <a:schemeClr val="tx1"/>
                </a:solidFill>
                <a:latin typeface="+mn-ea"/>
                <a:ea typeface="+mn-ea"/>
                <a:sym typeface="+mn-ea"/>
              </a:rPr>
              <a:t>具备相关资料佐证</a:t>
            </a:r>
            <a:endParaRPr lang="zh-CN" altLang="en-US" sz="2400" dirty="0">
              <a:solidFill>
                <a:schemeClr val="tx1"/>
              </a:solidFill>
              <a:latin typeface="+mn-ea"/>
              <a:ea typeface="+mn-ea"/>
              <a:sym typeface="+mn-ea"/>
            </a:endParaRPr>
          </a:p>
          <a:p>
            <a:pPr marL="342900" indent="-342900" algn="l" defTabSz="685800">
              <a:lnSpc>
                <a:spcPct val="100000"/>
              </a:lnSpc>
              <a:buClr>
                <a:srgbClr val="005BAC"/>
              </a:buClr>
              <a:buSzTx/>
              <a:buFont typeface="Arial" panose="020B0604020202020204" pitchFamily="34" charset="0"/>
              <a:buChar char="•"/>
            </a:pPr>
            <a:r>
              <a:rPr lang="zh-CN" altLang="en-US" sz="2400" dirty="0">
                <a:solidFill>
                  <a:schemeClr val="tx1"/>
                </a:solidFill>
                <a:latin typeface="+mn-ea"/>
                <a:ea typeface="+mn-ea"/>
                <a:sym typeface="+mn-ea"/>
              </a:rPr>
              <a:t>境内境外同时申报的，可算为2件</a:t>
            </a:r>
            <a:endParaRPr lang="zh-CN" altLang="en-US" sz="2400" dirty="0">
              <a:solidFill>
                <a:schemeClr val="tx1"/>
              </a:solidFill>
              <a:latin typeface="+mn-ea"/>
              <a:ea typeface="+mn-ea"/>
              <a:sym typeface="+mn-ea"/>
            </a:endParaRPr>
          </a:p>
        </p:txBody>
      </p:sp>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当年专利申请数</a:t>
            </a:r>
            <a:endParaRPr lang="zh-CN" altLang="en-US" sz="2800" b="1" dirty="0">
              <a:solidFill>
                <a:srgbClr val="1C56A6"/>
              </a:solidFill>
              <a:cs typeface="+mn-ea"/>
              <a:sym typeface="+mn-lt"/>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descr="C:\Users\Lenovo\Desktop\1.PNG1"/>
          <p:cNvPicPr>
            <a:picLocks noChangeAspect="1"/>
          </p:cNvPicPr>
          <p:nvPr/>
        </p:nvPicPr>
        <p:blipFill>
          <a:blip r:embed="rId1"/>
          <a:srcRect/>
          <a:stretch>
            <a:fillRect/>
          </a:stretch>
        </p:blipFill>
        <p:spPr>
          <a:xfrm>
            <a:off x="1571625" y="1614170"/>
            <a:ext cx="5332730" cy="2061845"/>
          </a:xfrm>
          <a:prstGeom prst="rect">
            <a:avLst/>
          </a:prstGeom>
          <a:ln w="28575" cmpd="sng">
            <a:solidFill>
              <a:schemeClr val="accent1">
                <a:shade val="50000"/>
              </a:schemeClr>
            </a:solidFill>
            <a:prstDash val="dashDot"/>
          </a:ln>
        </p:spPr>
      </p:pic>
      <p:sp>
        <p:nvSpPr>
          <p:cNvPr id="7" name="AutoShape 4"/>
          <p:cNvSpPr>
            <a:spLocks noChangeArrowheads="1"/>
          </p:cNvSpPr>
          <p:nvPr/>
        </p:nvSpPr>
        <p:spPr bwMode="auto">
          <a:xfrm>
            <a:off x="1273810" y="4682490"/>
            <a:ext cx="5868035" cy="1208405"/>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buClr>
                <a:srgbClr val="005BAC"/>
              </a:buClr>
              <a:buFont typeface="Wingdings" panose="05000000000000000000" charset="0"/>
              <a:buNone/>
            </a:pPr>
            <a:r>
              <a:rPr lang="zh-CN" altLang="en-US" sz="2200" dirty="0">
                <a:latin typeface="+mn-ea"/>
                <a:ea typeface="+mn-ea"/>
                <a:sym typeface="+mn-ea"/>
              </a:rPr>
              <a:t>指报告期末企业作为第一专利权人拥有的、经境内外知识产权行政部门授权且在有效期内的发明专利件数。</a:t>
            </a:r>
            <a:endParaRPr lang="zh-CN" altLang="en-US" sz="2200" dirty="0">
              <a:latin typeface="+mn-ea"/>
              <a:ea typeface="+mn-ea"/>
              <a:sym typeface="+mn-ea"/>
            </a:endParaRPr>
          </a:p>
        </p:txBody>
      </p:sp>
      <p:sp>
        <p:nvSpPr>
          <p:cNvPr id="6" name="AutoShape 4"/>
          <p:cNvSpPr>
            <a:spLocks noChangeArrowheads="1"/>
          </p:cNvSpPr>
          <p:nvPr/>
        </p:nvSpPr>
        <p:spPr bwMode="auto">
          <a:xfrm>
            <a:off x="1805940" y="2898987"/>
            <a:ext cx="2350347" cy="433493"/>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a:stCxn id="6" idx="2"/>
          </p:cNvCxnSpPr>
          <p:nvPr/>
        </p:nvCxnSpPr>
        <p:spPr bwMode="auto">
          <a:xfrm flipH="1">
            <a:off x="2970318" y="3332692"/>
            <a:ext cx="11007" cy="1355513"/>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文本框 3"/>
          <p:cNvSpPr txBox="1"/>
          <p:nvPr/>
        </p:nvSpPr>
        <p:spPr>
          <a:xfrm>
            <a:off x="7421668" y="1614170"/>
            <a:ext cx="2930313" cy="1609725"/>
          </a:xfrm>
          <a:prstGeom prst="rect">
            <a:avLst/>
          </a:prstGeom>
          <a:noFill/>
          <a:ln w="25400" cmpd="sng">
            <a:solidFill>
              <a:srgbClr val="005BAC"/>
            </a:solidFill>
            <a:prstDash val="sysDot"/>
          </a:ln>
        </p:spPr>
        <p:txBody>
          <a:bodyPr wrap="square" rtlCol="0">
            <a:spAutoFit/>
          </a:bodyPr>
          <a:p>
            <a:pPr marL="0" algn="l">
              <a:buClrTx/>
              <a:buSzTx/>
              <a:buFontTx/>
            </a:pPr>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400" b="1">
              <a:solidFill>
                <a:schemeClr val="tx1"/>
              </a:solidFill>
              <a:latin typeface="楷体" panose="02010609060101010101" pitchFamily="49" charset="-122"/>
              <a:cs typeface="楷体" panose="02010609060101010101" pitchFamily="49" charset="-122"/>
              <a:sym typeface="+mn-ea"/>
            </a:endParaRPr>
          </a:p>
          <a:p>
            <a:pPr marL="342900" indent="-342900" algn="l" defTabSz="685800">
              <a:lnSpc>
                <a:spcPct val="100000"/>
              </a:lnSpc>
              <a:buClr>
                <a:srgbClr val="005BAC"/>
              </a:buClr>
              <a:buSzTx/>
              <a:buFont typeface="Arial" panose="020B0604020202020204" pitchFamily="34" charset="0"/>
              <a:buChar char="•"/>
            </a:pPr>
            <a:r>
              <a:rPr lang="zh-CN" altLang="en-US" sz="2400" dirty="0">
                <a:solidFill>
                  <a:schemeClr val="tx1"/>
                </a:solidFill>
                <a:latin typeface="+mn-ea"/>
                <a:ea typeface="+mn-ea"/>
                <a:sym typeface="+mn-ea"/>
              </a:rPr>
              <a:t>累计</a:t>
            </a:r>
            <a:endParaRPr lang="zh-CN" altLang="en-US" sz="2400" dirty="0">
              <a:solidFill>
                <a:schemeClr val="tx1"/>
              </a:solidFill>
              <a:latin typeface="+mn-ea"/>
              <a:ea typeface="+mn-ea"/>
              <a:sym typeface="+mn-ea"/>
            </a:endParaRPr>
          </a:p>
          <a:p>
            <a:pPr marL="342900" indent="-342900" algn="l" defTabSz="685800">
              <a:lnSpc>
                <a:spcPct val="100000"/>
              </a:lnSpc>
              <a:buClr>
                <a:srgbClr val="005BAC"/>
              </a:buClr>
              <a:buSzTx/>
              <a:buFont typeface="Arial" panose="020B0604020202020204" pitchFamily="34" charset="0"/>
              <a:buChar char="•"/>
            </a:pPr>
            <a:r>
              <a:rPr lang="zh-CN" altLang="en-US" sz="2400" dirty="0">
                <a:solidFill>
                  <a:schemeClr val="tx1"/>
                </a:solidFill>
                <a:latin typeface="+mn-ea"/>
                <a:ea typeface="+mn-ea"/>
                <a:sym typeface="+mn-ea"/>
              </a:rPr>
              <a:t>有效期内</a:t>
            </a:r>
            <a:endParaRPr lang="zh-CN" altLang="en-US" sz="2400" dirty="0">
              <a:solidFill>
                <a:schemeClr val="tx1"/>
              </a:solidFill>
              <a:latin typeface="+mn-ea"/>
              <a:ea typeface="+mn-ea"/>
              <a:sym typeface="+mn-ea"/>
            </a:endParaRPr>
          </a:p>
          <a:p>
            <a:pPr marL="342900" indent="-342900" algn="l" defTabSz="685800">
              <a:lnSpc>
                <a:spcPct val="100000"/>
              </a:lnSpc>
              <a:buClr>
                <a:srgbClr val="005BAC"/>
              </a:buClr>
              <a:buSzTx/>
              <a:buFont typeface="Arial" panose="020B0604020202020204" pitchFamily="34" charset="0"/>
              <a:buChar char="•"/>
            </a:pPr>
            <a:r>
              <a:rPr lang="zh-CN" altLang="en-US" sz="2400" b="1" dirty="0">
                <a:solidFill>
                  <a:schemeClr val="tx1"/>
                </a:solidFill>
                <a:latin typeface="+mn-ea"/>
                <a:ea typeface="+mn-ea"/>
                <a:sym typeface="+mn-ea"/>
              </a:rPr>
              <a:t>第一专利权人</a:t>
            </a:r>
            <a:endParaRPr lang="zh-CN" altLang="en-US" sz="2400" b="1" dirty="0">
              <a:solidFill>
                <a:schemeClr val="tx1"/>
              </a:solidFill>
              <a:latin typeface="+mn-ea"/>
              <a:ea typeface="+mn-ea"/>
              <a:sym typeface="+mn-ea"/>
            </a:endParaRPr>
          </a:p>
        </p:txBody>
      </p:sp>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期末有效发明专利数</a:t>
            </a:r>
            <a:endParaRPr lang="zh-CN" altLang="en-US" sz="2800" b="1" dirty="0">
              <a:solidFill>
                <a:srgbClr val="1C56A6"/>
              </a:solidFill>
              <a:cs typeface="+mn-ea"/>
              <a:sym typeface="+mn-lt"/>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a:stretch>
            <a:fillRect/>
          </a:stretch>
        </p:blipFill>
        <p:spPr>
          <a:xfrm>
            <a:off x="1285240" y="1669627"/>
            <a:ext cx="5992707" cy="2468033"/>
          </a:xfrm>
          <a:prstGeom prst="rect">
            <a:avLst/>
          </a:prstGeom>
          <a:ln w="28575" cmpd="sng">
            <a:solidFill>
              <a:schemeClr val="accent1">
                <a:shade val="50000"/>
              </a:schemeClr>
            </a:solidFill>
            <a:prstDash val="dashDot"/>
          </a:ln>
        </p:spPr>
      </p:pic>
      <p:sp>
        <p:nvSpPr>
          <p:cNvPr id="7" name="AutoShape 4"/>
          <p:cNvSpPr>
            <a:spLocks noChangeArrowheads="1"/>
          </p:cNvSpPr>
          <p:nvPr/>
        </p:nvSpPr>
        <p:spPr bwMode="auto">
          <a:xfrm>
            <a:off x="1127548" y="4511252"/>
            <a:ext cx="7998460" cy="2177627"/>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defTabSz="685800">
              <a:lnSpc>
                <a:spcPct val="100000"/>
              </a:lnSpc>
              <a:spcBef>
                <a:spcPct val="0"/>
              </a:spcBef>
              <a:buClr>
                <a:srgbClr val="005BAC"/>
              </a:buClr>
              <a:buSzPct val="100000"/>
              <a:buFont typeface="Wingdings" panose="05000000000000000000" charset="0"/>
              <a:buNone/>
            </a:pPr>
            <a:r>
              <a:rPr lang="zh-CN" altLang="en-US" sz="2200" dirty="0">
                <a:latin typeface="+mn-ea"/>
                <a:ea typeface="+mn-ea"/>
                <a:sym typeface="+mn-ea"/>
              </a:rPr>
              <a:t>新产品是指企业采用新技术原理、新设计构思研制的全新产品，或是在已有产品的基础上，对结构、材料、工艺、性能等方面有较大改进，较原产品有突破性变革，显著提升产品性能的产品。新产品</a:t>
            </a:r>
            <a:r>
              <a:rPr lang="zh-CN" altLang="en-US" sz="2200" dirty="0">
                <a:highlight>
                  <a:srgbClr val="FFFF00"/>
                </a:highlight>
                <a:latin typeface="+mn-ea"/>
                <a:ea typeface="+mn-ea"/>
                <a:sym typeface="+mn-ea"/>
              </a:rPr>
              <a:t>既包括</a:t>
            </a:r>
            <a:r>
              <a:rPr lang="zh-CN" altLang="en-US" sz="2200" dirty="0">
                <a:latin typeface="+mn-ea"/>
                <a:ea typeface="+mn-ea"/>
                <a:sym typeface="+mn-ea"/>
              </a:rPr>
              <a:t>政府有关部门认定并在有效期内的新产品，</a:t>
            </a:r>
            <a:r>
              <a:rPr lang="zh-CN" altLang="en-US" sz="2200" dirty="0">
                <a:highlight>
                  <a:srgbClr val="FFFF00"/>
                </a:highlight>
                <a:latin typeface="+mn-ea"/>
                <a:ea typeface="+mn-ea"/>
                <a:sym typeface="+mn-ea"/>
              </a:rPr>
              <a:t>也包括</a:t>
            </a:r>
            <a:r>
              <a:rPr lang="zh-CN" altLang="en-US" sz="2200" dirty="0">
                <a:latin typeface="+mn-ea"/>
                <a:ea typeface="+mn-ea"/>
                <a:sym typeface="+mn-ea"/>
              </a:rPr>
              <a:t>企业自行研制开发，未经政府部门认定，从投产之日起</a:t>
            </a:r>
            <a:r>
              <a:rPr lang="zh-CN" altLang="en-US" sz="2200" b="1" dirty="0">
                <a:solidFill>
                  <a:schemeClr val="accent2">
                    <a:lumMod val="75000"/>
                  </a:schemeClr>
                </a:solidFill>
                <a:latin typeface="+mn-ea"/>
                <a:ea typeface="+mn-ea"/>
                <a:sym typeface="+mn-ea"/>
              </a:rPr>
              <a:t>2年</a:t>
            </a:r>
            <a:r>
              <a:rPr lang="zh-CN" altLang="en-US" sz="2200" dirty="0">
                <a:latin typeface="+mn-ea"/>
                <a:ea typeface="+mn-ea"/>
                <a:sym typeface="+mn-ea"/>
              </a:rPr>
              <a:t>之内的新产品。</a:t>
            </a:r>
            <a:endParaRPr lang="zh-CN" altLang="zh-CN" sz="2200" dirty="0" smtClean="0">
              <a:solidFill>
                <a:srgbClr val="0070C0"/>
              </a:solidFill>
              <a:latin typeface="黑体" panose="02010609060101010101" charset="-122"/>
              <a:ea typeface="黑体" panose="02010609060101010101" charset="-122"/>
              <a:cs typeface="黑体" panose="02010609060101010101" charset="-122"/>
              <a:sym typeface="+mn-ea"/>
            </a:endParaRPr>
          </a:p>
        </p:txBody>
      </p:sp>
      <p:sp>
        <p:nvSpPr>
          <p:cNvPr id="6" name="AutoShape 4"/>
          <p:cNvSpPr>
            <a:spLocks noChangeArrowheads="1"/>
          </p:cNvSpPr>
          <p:nvPr/>
        </p:nvSpPr>
        <p:spPr bwMode="auto">
          <a:xfrm>
            <a:off x="1671320" y="1960033"/>
            <a:ext cx="2350347" cy="433493"/>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p:nvPr/>
        </p:nvCxnSpPr>
        <p:spPr bwMode="auto">
          <a:xfrm>
            <a:off x="2843107" y="2393103"/>
            <a:ext cx="6773" cy="210312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文本框 3"/>
          <p:cNvSpPr txBox="1"/>
          <p:nvPr/>
        </p:nvSpPr>
        <p:spPr>
          <a:xfrm>
            <a:off x="7489825" y="1669415"/>
            <a:ext cx="4316095" cy="1775460"/>
          </a:xfrm>
          <a:prstGeom prst="rect">
            <a:avLst/>
          </a:prstGeom>
          <a:noFill/>
          <a:ln w="25400" cmpd="sng">
            <a:solidFill>
              <a:srgbClr val="005BAC"/>
            </a:solidFill>
            <a:prstDash val="sysDot"/>
          </a:ln>
        </p:spPr>
        <p:txBody>
          <a:bodyPr wrap="square" rtlCol="0">
            <a:noAutofit/>
          </a:bodyPr>
          <a:p>
            <a:pPr marL="0" algn="l">
              <a:buClrTx/>
              <a:buSzTx/>
              <a:buFontTx/>
            </a:pPr>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400" b="1">
              <a:solidFill>
                <a:schemeClr val="tx1"/>
              </a:solidFill>
              <a:latin typeface="楷体" panose="02010609060101010101" pitchFamily="49" charset="-122"/>
              <a:cs typeface="楷体" panose="02010609060101010101" pitchFamily="49" charset="-122"/>
              <a:sym typeface="+mn-ea"/>
            </a:endParaRPr>
          </a:p>
          <a:p>
            <a:pPr marL="342900" indent="-342900" algn="l" defTabSz="685800">
              <a:lnSpc>
                <a:spcPct val="100000"/>
              </a:lnSpc>
              <a:buClr>
                <a:srgbClr val="005BAC"/>
              </a:buClr>
              <a:buSzTx/>
              <a:buFont typeface="Arial" panose="020B0604020202020204" pitchFamily="34" charset="0"/>
              <a:buChar char="•"/>
            </a:pPr>
            <a:r>
              <a:rPr lang="zh-CN" altLang="en-US" sz="2400" dirty="0">
                <a:solidFill>
                  <a:schemeClr val="tx1"/>
                </a:solidFill>
                <a:latin typeface="+mn-ea"/>
                <a:ea typeface="+mn-ea"/>
                <a:sym typeface="+mn-ea"/>
              </a:rPr>
              <a:t>投产之日起2年之内的新产品。</a:t>
            </a:r>
            <a:endParaRPr lang="zh-CN" altLang="en-US" sz="2400" dirty="0">
              <a:solidFill>
                <a:schemeClr val="tx1"/>
              </a:solidFill>
              <a:latin typeface="+mn-ea"/>
              <a:ea typeface="+mn-ea"/>
              <a:sym typeface="+mn-ea"/>
            </a:endParaRPr>
          </a:p>
          <a:p>
            <a:pPr marL="342900" indent="-342900" algn="l" defTabSz="685800">
              <a:lnSpc>
                <a:spcPct val="100000"/>
              </a:lnSpc>
              <a:buClr>
                <a:srgbClr val="005BAC"/>
              </a:buClr>
              <a:buSzTx/>
              <a:buFont typeface="Arial" panose="020B0604020202020204" pitchFamily="34" charset="0"/>
              <a:buChar char="•"/>
            </a:pPr>
            <a:r>
              <a:rPr lang="zh-CN" altLang="en-US" sz="2400" dirty="0">
                <a:solidFill>
                  <a:schemeClr val="tx1"/>
                </a:solidFill>
                <a:latin typeface="+mn-ea"/>
                <a:ea typeface="+mn-ea"/>
                <a:sym typeface="+mn-ea"/>
              </a:rPr>
              <a:t>仅限</a:t>
            </a:r>
            <a:r>
              <a:rPr lang="zh-CN" altLang="en-US" sz="2400" b="1" dirty="0">
                <a:solidFill>
                  <a:schemeClr val="accent2">
                    <a:lumMod val="75000"/>
                  </a:schemeClr>
                </a:solidFill>
                <a:latin typeface="+mn-ea"/>
                <a:ea typeface="+mn-ea"/>
                <a:sym typeface="+mn-ea"/>
              </a:rPr>
              <a:t>工业</a:t>
            </a:r>
            <a:r>
              <a:rPr lang="zh-CN" altLang="en-US" sz="2400" dirty="0">
                <a:solidFill>
                  <a:schemeClr val="tx1"/>
                </a:solidFill>
                <a:latin typeface="+mn-ea"/>
                <a:ea typeface="+mn-ea"/>
                <a:sym typeface="+mn-ea"/>
              </a:rPr>
              <a:t>企业填报。</a:t>
            </a:r>
            <a:endParaRPr lang="zh-CN" altLang="en-US" sz="2400" dirty="0">
              <a:solidFill>
                <a:schemeClr val="tx1"/>
              </a:solidFill>
              <a:latin typeface="+mn-ea"/>
              <a:ea typeface="+mn-ea"/>
              <a:sym typeface="+mn-ea"/>
            </a:endParaRPr>
          </a:p>
        </p:txBody>
      </p:sp>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新产品销售收入</a:t>
            </a:r>
            <a:endParaRPr lang="zh-CN" altLang="en-US" sz="2800" b="1" dirty="0">
              <a:solidFill>
                <a:srgbClr val="1C56A6"/>
              </a:solidFill>
              <a:cs typeface="+mn-ea"/>
              <a:sym typeface="+mn-lt"/>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矩形 1"/>
          <p:cNvSpPr>
            <a:spLocks noChangeArrowheads="1"/>
          </p:cNvSpPr>
          <p:nvPr/>
        </p:nvSpPr>
        <p:spPr bwMode="auto">
          <a:xfrm>
            <a:off x="8417719" y="857252"/>
            <a:ext cx="23876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r>
              <a:rPr lang="en-US" altLang="zh-CN" sz="1800">
                <a:latin typeface="华文新魏" panose="02010800040101010101" pitchFamily="2" charset="-122"/>
                <a:ea typeface="华文新魏" panose="02010800040101010101" pitchFamily="2" charset="-122"/>
              </a:rPr>
              <a:t> </a:t>
            </a:r>
            <a:endParaRPr lang="zh-CN" altLang="en-US" sz="1800">
              <a:ea typeface="宋体" panose="02010600030101010101" pitchFamily="2" charset="-122"/>
            </a:endParaRPr>
          </a:p>
        </p:txBody>
      </p:sp>
      <p:sp>
        <p:nvSpPr>
          <p:cNvPr id="9" name="标题 1"/>
          <p:cNvSpPr txBox="1"/>
          <p:nvPr/>
        </p:nvSpPr>
        <p:spPr bwMode="auto">
          <a:xfrm>
            <a:off x="4295992" y="332961"/>
            <a:ext cx="6059487" cy="421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lstStyle>
            <a:lvl1pPr algn="r" rtl="0" eaLnBrk="0" fontAlgn="base" hangingPunct="0">
              <a:spcBef>
                <a:spcPct val="0"/>
              </a:spcBef>
              <a:spcAft>
                <a:spcPct val="0"/>
              </a:spcAft>
              <a:defRPr sz="2800" kern="1200">
                <a:solidFill>
                  <a:schemeClr val="bg1"/>
                </a:solidFill>
                <a:latin typeface="+mj-lt"/>
                <a:ea typeface="+mj-ea"/>
                <a:cs typeface="+mj-cs"/>
              </a:defRPr>
            </a:lvl1pPr>
            <a:lvl2pPr algn="r" rtl="0" eaLnBrk="0" fontAlgn="base" hangingPunct="0">
              <a:spcBef>
                <a:spcPct val="0"/>
              </a:spcBef>
              <a:spcAft>
                <a:spcPct val="0"/>
              </a:spcAft>
              <a:defRPr sz="2800">
                <a:solidFill>
                  <a:schemeClr val="bg1"/>
                </a:solidFill>
                <a:latin typeface="Arial" panose="020B0604020202020204" pitchFamily="34" charset="0"/>
                <a:ea typeface="黑体" panose="02010609060101010101" charset="-122"/>
              </a:defRPr>
            </a:lvl2pPr>
            <a:lvl3pPr algn="r" rtl="0" eaLnBrk="0" fontAlgn="base" hangingPunct="0">
              <a:spcBef>
                <a:spcPct val="0"/>
              </a:spcBef>
              <a:spcAft>
                <a:spcPct val="0"/>
              </a:spcAft>
              <a:defRPr sz="2800">
                <a:solidFill>
                  <a:schemeClr val="bg1"/>
                </a:solidFill>
                <a:latin typeface="Arial" panose="020B0604020202020204" pitchFamily="34" charset="0"/>
                <a:ea typeface="黑体" panose="02010609060101010101" charset="-122"/>
              </a:defRPr>
            </a:lvl3pPr>
            <a:lvl4pPr algn="r" rtl="0" eaLnBrk="0" fontAlgn="base" hangingPunct="0">
              <a:spcBef>
                <a:spcPct val="0"/>
              </a:spcBef>
              <a:spcAft>
                <a:spcPct val="0"/>
              </a:spcAft>
              <a:defRPr sz="2800">
                <a:solidFill>
                  <a:schemeClr val="bg1"/>
                </a:solidFill>
                <a:latin typeface="Arial" panose="020B0604020202020204" pitchFamily="34" charset="0"/>
                <a:ea typeface="黑体" panose="02010609060101010101" charset="-122"/>
              </a:defRPr>
            </a:lvl4pPr>
            <a:lvl5pPr algn="r" rtl="0" eaLnBrk="0" fontAlgn="base" hangingPunct="0">
              <a:spcBef>
                <a:spcPct val="0"/>
              </a:spcBef>
              <a:spcAft>
                <a:spcPct val="0"/>
              </a:spcAft>
              <a:defRPr sz="2800">
                <a:solidFill>
                  <a:schemeClr val="bg1"/>
                </a:solidFill>
                <a:latin typeface="Arial" panose="020B0604020202020204" pitchFamily="34" charset="0"/>
                <a:ea typeface="黑体" panose="02010609060101010101" charset="-122"/>
              </a:defRPr>
            </a:lvl5pPr>
            <a:lvl6pPr marL="457200" algn="r" rtl="0" fontAlgn="base">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r" rtl="0" fontAlgn="base">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r" rtl="0" fontAlgn="base">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r" rtl="0" fontAlgn="base">
              <a:spcBef>
                <a:spcPct val="0"/>
              </a:spcBef>
              <a:spcAft>
                <a:spcPct val="0"/>
              </a:spcAft>
              <a:defRPr sz="2800">
                <a:solidFill>
                  <a:schemeClr val="bg1"/>
                </a:solidFill>
                <a:latin typeface="Arial" panose="020B0604020202020204" pitchFamily="34" charset="0"/>
                <a:ea typeface="黑体" panose="02010609060101010101" charset="-122"/>
              </a:defRPr>
            </a:lvl9pPr>
          </a:lstStyle>
          <a:p>
            <a:endParaRPr lang="zh-CN" altLang="en-US" sz="2700" dirty="0"/>
          </a:p>
        </p:txBody>
      </p:sp>
      <p:graphicFrame>
        <p:nvGraphicFramePr>
          <p:cNvPr id="7" name="内容占位符 6"/>
          <p:cNvGraphicFramePr>
            <a:graphicFrameLocks noGrp="1"/>
          </p:cNvGraphicFramePr>
          <p:nvPr>
            <p:ph idx="1"/>
          </p:nvPr>
        </p:nvGraphicFramePr>
        <p:xfrm>
          <a:off x="518984" y="1041402"/>
          <a:ext cx="11028045" cy="5529580"/>
        </p:xfrm>
        <a:graphic>
          <a:graphicData uri="http://schemas.openxmlformats.org/drawingml/2006/table">
            <a:tbl>
              <a:tblPr firstRow="1" bandRow="1">
                <a:tableStyleId>{5C22544A-7EE6-4342-B048-85BDC9FD1C3A}</a:tableStyleId>
              </a:tblPr>
              <a:tblGrid>
                <a:gridCol w="1369060"/>
                <a:gridCol w="3017076"/>
                <a:gridCol w="889492"/>
                <a:gridCol w="1790182"/>
                <a:gridCol w="2111606"/>
                <a:gridCol w="1850390"/>
              </a:tblGrid>
              <a:tr h="754462">
                <a:tc>
                  <a:txBody>
                    <a:bodyPr/>
                    <a:lstStyle/>
                    <a:p>
                      <a:pPr algn="ctr">
                        <a:buNone/>
                      </a:pPr>
                      <a:r>
                        <a:rPr lang="zh-CN" altLang="en-US" sz="1800" b="0" dirty="0">
                          <a:solidFill>
                            <a:schemeClr val="tx1"/>
                          </a:solidFill>
                          <a:latin typeface="黑体" panose="02010609060101010101" charset="-122"/>
                          <a:ea typeface="黑体" panose="02010609060101010101" charset="-122"/>
                        </a:rPr>
                        <a:t>制度名称</a:t>
                      </a:r>
                      <a:endParaRPr lang="en-US" altLang="zh-CN" sz="1800" b="0" dirty="0">
                        <a:solidFill>
                          <a:schemeClr val="tx1"/>
                        </a:solidFill>
                        <a:latin typeface="黑体" panose="02010609060101010101" charset="-122"/>
                        <a:ea typeface="黑体" panose="02010609060101010101"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D7EA"/>
                    </a:solidFill>
                  </a:tcPr>
                </a:tc>
                <a:tc>
                  <a:txBody>
                    <a:bodyPr/>
                    <a:lstStyle/>
                    <a:p>
                      <a:pPr algn="ctr">
                        <a:buNone/>
                      </a:pPr>
                      <a:r>
                        <a:rPr lang="zh-CN" altLang="en-US" sz="1800" b="0" dirty="0">
                          <a:solidFill>
                            <a:schemeClr val="tx1"/>
                          </a:solidFill>
                          <a:latin typeface="黑体" panose="02010609060101010101" charset="-122"/>
                          <a:ea typeface="黑体" panose="02010609060101010101" charset="-122"/>
                        </a:rPr>
                        <a:t>报表名称</a:t>
                      </a:r>
                      <a:endParaRPr lang="zh-CN" altLang="en-US" sz="1800" b="0" dirty="0">
                        <a:solidFill>
                          <a:schemeClr val="tx1"/>
                        </a:solidFill>
                        <a:latin typeface="黑体" panose="02010609060101010101" charset="-122"/>
                        <a:ea typeface="黑体" panose="02010609060101010101"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D7EA"/>
                    </a:solidFill>
                  </a:tcPr>
                </a:tc>
                <a:tc>
                  <a:txBody>
                    <a:bodyPr/>
                    <a:lstStyle/>
                    <a:p>
                      <a:pPr algn="ctr">
                        <a:buNone/>
                      </a:pPr>
                      <a:r>
                        <a:rPr lang="zh-CN" altLang="en-US" sz="1800" b="0" dirty="0">
                          <a:solidFill>
                            <a:schemeClr val="tx1"/>
                          </a:solidFill>
                          <a:latin typeface="黑体" panose="02010609060101010101" charset="-122"/>
                          <a:ea typeface="黑体" panose="02010609060101010101" charset="-122"/>
                        </a:rPr>
                        <a:t>表号</a:t>
                      </a:r>
                      <a:endParaRPr lang="zh-CN" altLang="en-US" sz="1800" b="0" dirty="0">
                        <a:solidFill>
                          <a:schemeClr val="tx1"/>
                        </a:solidFill>
                        <a:latin typeface="黑体" panose="02010609060101010101" charset="-122"/>
                        <a:ea typeface="黑体" panose="02010609060101010101"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D7EA"/>
                    </a:solidFill>
                  </a:tcPr>
                </a:tc>
                <a:tc>
                  <a:txBody>
                    <a:bodyPr/>
                    <a:lstStyle/>
                    <a:p>
                      <a:pPr algn="ctr">
                        <a:buNone/>
                      </a:pPr>
                      <a:r>
                        <a:rPr lang="zh-CN" altLang="en-US" sz="1800" b="0" dirty="0">
                          <a:solidFill>
                            <a:schemeClr val="tx1"/>
                          </a:solidFill>
                          <a:latin typeface="黑体" panose="02010609060101010101" charset="-122"/>
                          <a:ea typeface="黑体" panose="02010609060101010101" charset="-122"/>
                        </a:rPr>
                        <a:t>归属制度</a:t>
                      </a:r>
                      <a:endParaRPr lang="zh-CN" altLang="en-US" sz="1800" b="0" dirty="0">
                        <a:solidFill>
                          <a:schemeClr val="tx1"/>
                        </a:solidFill>
                        <a:latin typeface="黑体" panose="02010609060101010101" charset="-122"/>
                        <a:ea typeface="黑体" panose="02010609060101010101"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D7EA"/>
                    </a:solidFill>
                  </a:tcPr>
                </a:tc>
                <a:tc>
                  <a:txBody>
                    <a:bodyPr/>
                    <a:lstStyle/>
                    <a:p>
                      <a:pPr algn="ctr">
                        <a:buNone/>
                      </a:pPr>
                      <a:r>
                        <a:rPr lang="zh-CN" altLang="en-US" sz="1800" b="0" dirty="0">
                          <a:solidFill>
                            <a:schemeClr val="tx1"/>
                          </a:solidFill>
                          <a:latin typeface="黑体" panose="02010609060101010101" charset="-122"/>
                          <a:ea typeface="黑体" panose="02010609060101010101" charset="-122"/>
                        </a:rPr>
                        <a:t>开网时间</a:t>
                      </a:r>
                      <a:endParaRPr lang="zh-CN" altLang="en-US" sz="1800" b="0" dirty="0">
                        <a:solidFill>
                          <a:schemeClr val="tx1"/>
                        </a:solidFill>
                        <a:latin typeface="黑体" panose="02010609060101010101" charset="-122"/>
                        <a:ea typeface="黑体" panose="02010609060101010101"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D7EA"/>
                    </a:solidFill>
                  </a:tcPr>
                </a:tc>
                <a:tc>
                  <a:txBody>
                    <a:bodyPr/>
                    <a:lstStyle/>
                    <a:p>
                      <a:pPr algn="ctr">
                        <a:buNone/>
                      </a:pPr>
                      <a:r>
                        <a:rPr lang="zh-CN" altLang="en-US" sz="1800" b="0" dirty="0">
                          <a:solidFill>
                            <a:schemeClr val="tx1"/>
                          </a:solidFill>
                          <a:latin typeface="黑体" panose="02010609060101010101" charset="-122"/>
                          <a:ea typeface="黑体" panose="02010609060101010101" charset="-122"/>
                        </a:rPr>
                        <a:t>企业填报截止时间</a:t>
                      </a:r>
                      <a:endParaRPr lang="zh-CN" altLang="en-US" sz="1800" b="0" dirty="0">
                        <a:solidFill>
                          <a:schemeClr val="tx1"/>
                        </a:solidFill>
                        <a:latin typeface="黑体" panose="02010609060101010101" charset="-122"/>
                        <a:ea typeface="黑体" panose="02010609060101010101"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D7EA"/>
                    </a:solidFill>
                  </a:tcPr>
                </a:tc>
              </a:tr>
              <a:tr h="426435">
                <a:tc rowSpan="4">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mn-ea"/>
                          <a:cs typeface="+mn-cs"/>
                        </a:rPr>
                        <a:t>企业(单位)研发活动统计报表制度</a:t>
                      </a: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mn-ea"/>
                        <a:cs typeface="+mn-cs"/>
                      </a:endParaRPr>
                    </a:p>
                    <a:p>
                      <a:r>
                        <a:rPr lang="en-US" altLang="zh-CN" sz="1800" dirty="0"/>
                        <a:t>(</a:t>
                      </a:r>
                      <a:r>
                        <a:rPr lang="zh-CN" altLang="zh-CN" sz="1800" dirty="0"/>
                        <a:t>年报</a:t>
                      </a:r>
                      <a:r>
                        <a:rPr lang="en-US" altLang="zh-CN" sz="1800" dirty="0"/>
                        <a:t>)</a:t>
                      </a:r>
                      <a:endParaRPr lang="en-US" altLang="zh-CN" sz="1800" dirty="0"/>
                    </a:p>
                  </a:txBody>
                  <a:tcPr anchor="ctr">
                    <a:lnL w="12700" cap="flat" cmpd="sng" algn="ctr">
                      <a:solidFill>
                        <a:schemeClr val="tx1"/>
                      </a:solidFill>
                      <a:prstDash val="solid"/>
                      <a:round/>
                      <a:headEnd type="none" w="med" len="med"/>
                      <a:tailEnd type="none" w="med" len="med"/>
                    </a:lnL>
                    <a:solidFill>
                      <a:srgbClr val="D6E6F2"/>
                    </a:solidFill>
                  </a:tcPr>
                </a:tc>
                <a:tc>
                  <a:txBody>
                    <a:bodyPr/>
                    <a:lstStyle/>
                    <a:p>
                      <a:pPr algn="l">
                        <a:buNone/>
                      </a:pPr>
                      <a:r>
                        <a:rPr lang="zh-CN" altLang="en-US" sz="1800" b="0" dirty="0">
                          <a:solidFill>
                            <a:srgbClr val="FF0000"/>
                          </a:solidFill>
                          <a:latin typeface="黑体" panose="02010609060101010101" charset="-122"/>
                          <a:ea typeface="黑体" panose="02010609060101010101" charset="-122"/>
                          <a:cs typeface="华文楷体" panose="02010600040101010101" pitchFamily="2" charset="-122"/>
                        </a:rPr>
                        <a:t>企业研究开发项目情况</a:t>
                      </a:r>
                      <a:endParaRPr lang="zh-CN" altLang="en-US" sz="1800" b="0" dirty="0">
                        <a:solidFill>
                          <a:srgbClr val="FF0000"/>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buNone/>
                      </a:pPr>
                      <a:r>
                        <a:rPr lang="en-US" altLang="zh-CN" sz="1800" b="0" dirty="0">
                          <a:solidFill>
                            <a:srgbClr val="FF0000"/>
                          </a:solidFill>
                          <a:latin typeface="黑体" panose="02010609060101010101" charset="-122"/>
                          <a:ea typeface="黑体" panose="02010609060101010101" charset="-122"/>
                          <a:cs typeface="华文楷体" panose="02010600040101010101" pitchFamily="2" charset="-122"/>
                        </a:rPr>
                        <a:t>107-1</a:t>
                      </a:r>
                      <a:endParaRPr lang="en-US" altLang="zh-CN" sz="1800" b="0" dirty="0">
                        <a:solidFill>
                          <a:srgbClr val="FF0000"/>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4">
                  <a:txBody>
                    <a:bodyPr/>
                    <a:lstStyle/>
                    <a:p>
                      <a:pPr algn="ctr">
                        <a:buNone/>
                      </a:pPr>
                      <a:r>
                        <a:rPr lang="zh-CN" altLang="en-US" b="0" dirty="0">
                          <a:solidFill>
                            <a:schemeClr val="tx1"/>
                          </a:solidFill>
                          <a:latin typeface="黑体" panose="02010609060101010101" charset="-122"/>
                          <a:ea typeface="黑体" panose="02010609060101010101" charset="-122"/>
                        </a:rPr>
                        <a:t>企业一套表统计调查制度</a:t>
                      </a:r>
                      <a:endParaRPr lang="zh-CN" altLang="en-US" sz="1800" b="0" dirty="0">
                        <a:solidFill>
                          <a:schemeClr val="tx1"/>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algn="ctr">
                        <a:buNone/>
                      </a:pPr>
                      <a:r>
                        <a:rPr lang="en-US" altLang="zh-CN" sz="1800" b="0" dirty="0">
                          <a:solidFill>
                            <a:schemeClr val="tx1"/>
                          </a:solidFill>
                          <a:latin typeface="黑体" panose="02010609060101010101" charset="-122"/>
                          <a:ea typeface="黑体" panose="02010609060101010101" charset="-122"/>
                          <a:cs typeface="华文楷体" panose="02010600040101010101" pitchFamily="2" charset="-122"/>
                        </a:rPr>
                        <a:t>2026</a:t>
                      </a:r>
                      <a:r>
                        <a:rPr lang="zh-CN" altLang="en-US" sz="1800" b="0" dirty="0">
                          <a:solidFill>
                            <a:schemeClr val="tx1"/>
                          </a:solidFill>
                          <a:latin typeface="黑体" panose="02010609060101010101" charset="-122"/>
                          <a:ea typeface="黑体" panose="02010609060101010101" charset="-122"/>
                          <a:cs typeface="华文楷体" panose="02010600040101010101" pitchFamily="2" charset="-122"/>
                        </a:rPr>
                        <a:t>年</a:t>
                      </a:r>
                      <a:r>
                        <a:rPr lang="en-US" altLang="zh-CN" sz="1800" b="0" dirty="0">
                          <a:solidFill>
                            <a:schemeClr val="tx1"/>
                          </a:solidFill>
                          <a:latin typeface="黑体" panose="02010609060101010101" charset="-122"/>
                          <a:ea typeface="黑体" panose="02010609060101010101" charset="-122"/>
                          <a:cs typeface="华文楷体" panose="02010600040101010101" pitchFamily="2" charset="-122"/>
                        </a:rPr>
                        <a:t>1</a:t>
                      </a:r>
                      <a:r>
                        <a:rPr lang="zh-CN" altLang="en-US" sz="1800" b="0" dirty="0">
                          <a:solidFill>
                            <a:schemeClr val="tx1"/>
                          </a:solidFill>
                          <a:latin typeface="黑体" panose="02010609060101010101" charset="-122"/>
                          <a:ea typeface="黑体" panose="02010609060101010101" charset="-122"/>
                          <a:cs typeface="华文楷体" panose="02010600040101010101" pitchFamily="2" charset="-122"/>
                        </a:rPr>
                        <a:t>月</a:t>
                      </a:r>
                      <a:r>
                        <a:rPr lang="en-US" altLang="zh-CN" sz="1800" b="0" dirty="0">
                          <a:solidFill>
                            <a:schemeClr val="tx1"/>
                          </a:solidFill>
                          <a:latin typeface="黑体" panose="02010609060101010101" charset="-122"/>
                          <a:ea typeface="黑体" panose="02010609060101010101" charset="-122"/>
                          <a:cs typeface="华文楷体" panose="02010600040101010101" pitchFamily="2" charset="-122"/>
                        </a:rPr>
                        <a:t>20</a:t>
                      </a:r>
                      <a:r>
                        <a:rPr lang="zh-CN" altLang="en-US" sz="1800" b="0" dirty="0">
                          <a:solidFill>
                            <a:schemeClr val="tx1"/>
                          </a:solidFill>
                          <a:latin typeface="黑体" panose="02010609060101010101" charset="-122"/>
                          <a:ea typeface="黑体" panose="02010609060101010101" charset="-122"/>
                          <a:cs typeface="华文楷体" panose="02010600040101010101" pitchFamily="2" charset="-122"/>
                        </a:rPr>
                        <a:t>日</a:t>
                      </a:r>
                      <a:endParaRPr lang="zh-CN" altLang="en-US" sz="1800" b="0" dirty="0">
                        <a:solidFill>
                          <a:schemeClr val="tx1"/>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algn="ctr">
                        <a:buNone/>
                      </a:pPr>
                      <a:r>
                        <a:rPr lang="en-US" altLang="zh-CN" sz="1800" b="0" dirty="0">
                          <a:solidFill>
                            <a:schemeClr val="tx1"/>
                          </a:solidFill>
                          <a:latin typeface="黑体" panose="02010609060101010101" charset="-122"/>
                          <a:ea typeface="黑体" panose="02010609060101010101" charset="-122"/>
                          <a:cs typeface="华文楷体" panose="02010600040101010101" pitchFamily="2" charset="-122"/>
                        </a:rPr>
                        <a:t>2026</a:t>
                      </a:r>
                      <a:r>
                        <a:rPr lang="zh-CN" altLang="en-US" sz="1800" b="0" dirty="0">
                          <a:solidFill>
                            <a:schemeClr val="tx1"/>
                          </a:solidFill>
                          <a:latin typeface="黑体" panose="02010609060101010101" charset="-122"/>
                          <a:ea typeface="黑体" panose="02010609060101010101" charset="-122"/>
                          <a:cs typeface="华文楷体" panose="02010600040101010101" pitchFamily="2" charset="-122"/>
                        </a:rPr>
                        <a:t>年</a:t>
                      </a:r>
                      <a:r>
                        <a:rPr lang="en-US" altLang="zh-CN" sz="1800" b="0" dirty="0">
                          <a:solidFill>
                            <a:srgbClr val="FF0000"/>
                          </a:solidFill>
                          <a:latin typeface="黑体" panose="02010609060101010101" charset="-122"/>
                          <a:ea typeface="黑体" panose="02010609060101010101" charset="-122"/>
                          <a:cs typeface="华文楷体" panose="02010600040101010101" pitchFamily="2" charset="-122"/>
                        </a:rPr>
                        <a:t>3</a:t>
                      </a:r>
                      <a:r>
                        <a:rPr lang="zh-CN" altLang="en-US" sz="1800" b="0" dirty="0">
                          <a:solidFill>
                            <a:srgbClr val="FF0000"/>
                          </a:solidFill>
                          <a:latin typeface="黑体" panose="02010609060101010101" charset="-122"/>
                          <a:ea typeface="黑体" panose="02010609060101010101" charset="-122"/>
                          <a:cs typeface="华文楷体" panose="02010600040101010101" pitchFamily="2" charset="-122"/>
                        </a:rPr>
                        <a:t>月</a:t>
                      </a:r>
                      <a:r>
                        <a:rPr lang="en-US" altLang="zh-CN" sz="1800" b="0" dirty="0">
                          <a:solidFill>
                            <a:srgbClr val="FF0000"/>
                          </a:solidFill>
                          <a:latin typeface="黑体" panose="02010609060101010101" charset="-122"/>
                          <a:ea typeface="黑体" panose="02010609060101010101" charset="-122"/>
                          <a:cs typeface="华文楷体" panose="02010600040101010101" pitchFamily="2" charset="-122"/>
                        </a:rPr>
                        <a:t>10</a:t>
                      </a:r>
                      <a:r>
                        <a:rPr lang="zh-CN" altLang="en-US" sz="1800" b="0" dirty="0">
                          <a:solidFill>
                            <a:srgbClr val="FF0000"/>
                          </a:solidFill>
                          <a:latin typeface="黑体" panose="02010609060101010101" charset="-122"/>
                          <a:ea typeface="黑体" panose="02010609060101010101" charset="-122"/>
                          <a:cs typeface="华文楷体" panose="02010600040101010101" pitchFamily="2" charset="-122"/>
                        </a:rPr>
                        <a:t>日</a:t>
                      </a:r>
                      <a:r>
                        <a:rPr lang="en-US" altLang="zh-CN" sz="1800" b="0" dirty="0">
                          <a:solidFill>
                            <a:srgbClr val="FF0000"/>
                          </a:solidFill>
                          <a:latin typeface="黑体" panose="02010609060101010101" charset="-122"/>
                          <a:ea typeface="黑体" panose="02010609060101010101" charset="-122"/>
                          <a:cs typeface="华文楷体" panose="02010600040101010101" pitchFamily="2" charset="-122"/>
                          <a:sym typeface="+mn-ea"/>
                        </a:rPr>
                        <a:t>24</a:t>
                      </a:r>
                      <a:r>
                        <a:rPr lang="zh-CN" altLang="en-US" sz="1800" b="0" dirty="0">
                          <a:solidFill>
                            <a:srgbClr val="FF0000"/>
                          </a:solidFill>
                          <a:latin typeface="黑体" panose="02010609060101010101" charset="-122"/>
                          <a:ea typeface="黑体" panose="02010609060101010101" charset="-122"/>
                          <a:cs typeface="华文楷体" panose="02010600040101010101" pitchFamily="2" charset="-122"/>
                          <a:sym typeface="+mn-ea"/>
                        </a:rPr>
                        <a:t>点（早于专业表截止时间）</a:t>
                      </a:r>
                      <a:endParaRPr lang="zh-CN" altLang="en-US" sz="1800" b="0" dirty="0">
                        <a:solidFill>
                          <a:srgbClr val="FF0000"/>
                        </a:solidFill>
                        <a:latin typeface="黑体" panose="02010609060101010101" charset="-122"/>
                        <a:ea typeface="黑体" panose="02010609060101010101" charset="-122"/>
                        <a:cs typeface="华文楷体" panose="02010600040101010101" pitchFamily="2" charset="-122"/>
                        <a:sym typeface="+mn-ea"/>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426435">
                <a:tc vMerge="1">
                  <a:tcPr/>
                </a:tc>
                <a:tc>
                  <a:txBody>
                    <a:bodyPr/>
                    <a:lstStyle/>
                    <a:p>
                      <a:pPr algn="l">
                        <a:buNone/>
                      </a:pPr>
                      <a:r>
                        <a:rPr lang="zh-CN" altLang="en-US" sz="1800" b="0" dirty="0">
                          <a:solidFill>
                            <a:srgbClr val="FF0000"/>
                          </a:solidFill>
                          <a:latin typeface="黑体" panose="02010609060101010101" charset="-122"/>
                          <a:ea typeface="黑体" panose="02010609060101010101" charset="-122"/>
                          <a:cs typeface="华文楷体" panose="02010600040101010101" pitchFamily="2" charset="-122"/>
                        </a:rPr>
                        <a:t>企业研究开发活动及相关情况</a:t>
                      </a:r>
                      <a:endParaRPr lang="zh-CN" altLang="en-US" sz="1800" b="0" dirty="0">
                        <a:solidFill>
                          <a:srgbClr val="FF0000"/>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buNone/>
                      </a:pPr>
                      <a:r>
                        <a:rPr lang="en-US" altLang="zh-CN" sz="1800" b="0" dirty="0">
                          <a:solidFill>
                            <a:srgbClr val="FF0000"/>
                          </a:solidFill>
                          <a:latin typeface="黑体" panose="02010609060101010101" charset="-122"/>
                          <a:ea typeface="黑体" panose="02010609060101010101" charset="-122"/>
                          <a:cs typeface="华文楷体" panose="02010600040101010101" pitchFamily="2" charset="-122"/>
                        </a:rPr>
                        <a:t>107-2</a:t>
                      </a:r>
                      <a:endParaRPr lang="en-US" altLang="zh-CN" sz="1800" b="0" dirty="0">
                        <a:solidFill>
                          <a:srgbClr val="FF0000"/>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r>
              <a:tr h="426720">
                <a:tc vMerge="1">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b="0" dirty="0">
                          <a:solidFill>
                            <a:schemeClr val="tx1"/>
                          </a:solidFill>
                          <a:latin typeface="黑体" panose="02010609060101010101" charset="-122"/>
                          <a:ea typeface="黑体" panose="02010609060101010101" charset="-122"/>
                          <a:cs typeface="黑体" panose="02010609060101010101" charset="-122"/>
                        </a:rPr>
                        <a:t>医院科研项目(课题)情况</a:t>
                      </a:r>
                      <a:endParaRPr lang="zh-CN" altLang="en-US" sz="1800" b="0" dirty="0">
                        <a:solidFill>
                          <a:schemeClr val="tx1"/>
                        </a:solidFill>
                        <a:latin typeface="黑体" panose="02010609060101010101" charset="-122"/>
                        <a:ea typeface="黑体" panose="02010609060101010101" charset="-122"/>
                        <a:cs typeface="黑体" panose="02010609060101010101"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buNone/>
                      </a:pPr>
                      <a:r>
                        <a:rPr lang="zh-CN" altLang="en-US" sz="1800" b="0" dirty="0">
                          <a:solidFill>
                            <a:schemeClr val="tx1"/>
                          </a:solidFill>
                          <a:latin typeface="黑体" panose="02010609060101010101" charset="-122"/>
                          <a:ea typeface="黑体" panose="02010609060101010101" charset="-122"/>
                          <a:cs typeface="华文楷体" panose="02010600040101010101" pitchFamily="2" charset="-122"/>
                        </a:rPr>
                        <a:t>107-4</a:t>
                      </a:r>
                      <a:endParaRPr lang="zh-CN" altLang="en-US" sz="1800" b="0" dirty="0">
                        <a:solidFill>
                          <a:schemeClr val="tx1"/>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marL="68580" marR="68580" marT="34290" marB="34290" anchor="ctr"/>
                </a:tc>
              </a:tr>
              <a:tr h="426435">
                <a:tc vMerge="1">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b="0" dirty="0">
                          <a:solidFill>
                            <a:schemeClr val="tx1"/>
                          </a:solidFill>
                          <a:latin typeface="黑体" panose="02010609060101010101" charset="-122"/>
                          <a:ea typeface="黑体" panose="02010609060101010101" charset="-122"/>
                          <a:cs typeface="华文楷体" panose="02010600040101010101" pitchFamily="2" charset="-122"/>
                        </a:rPr>
                        <a:t>医院科研活动及相关情况</a:t>
                      </a:r>
                      <a:endParaRPr lang="zh-CN" altLang="en-US" sz="1800" b="0" dirty="0">
                        <a:solidFill>
                          <a:schemeClr val="tx1"/>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buNone/>
                      </a:pPr>
                      <a:r>
                        <a:rPr lang="zh-CN" altLang="en-US" sz="1800" b="0" dirty="0">
                          <a:solidFill>
                            <a:schemeClr val="tx1"/>
                          </a:solidFill>
                          <a:latin typeface="黑体" panose="02010609060101010101" charset="-122"/>
                          <a:ea typeface="黑体" panose="02010609060101010101" charset="-122"/>
                          <a:cs typeface="华文楷体" panose="02010600040101010101" pitchFamily="2" charset="-122"/>
                        </a:rPr>
                        <a:t>107-5</a:t>
                      </a:r>
                      <a:endParaRPr lang="zh-CN" altLang="en-US" sz="1800" b="0" dirty="0">
                        <a:solidFill>
                          <a:schemeClr val="tx1"/>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vMerge="1">
                  <a:tcPr/>
                </a:tc>
              </a:tr>
              <a:tr h="598650">
                <a:tc rowSpan="2">
                  <a:txBody>
                    <a:bodyPr/>
                    <a:lstStyle/>
                    <a:p>
                      <a:pPr algn="ctr">
                        <a:buNone/>
                      </a:pPr>
                      <a:r>
                        <a:rPr lang="zh-CN" altLang="en-US" sz="1800" dirty="0">
                          <a:latin typeface="黑体" panose="02010609060101010101" charset="-122"/>
                          <a:sym typeface="黑体" panose="02010609060101010101" charset="-122"/>
                        </a:rPr>
                        <a:t>重点企业研发活动季度专项调查方案（定报）</a:t>
                      </a:r>
                      <a:endParaRPr lang="zh-CN" altLang="en-US" sz="1800" b="0" dirty="0">
                        <a:latin typeface="黑体" panose="02010609060101010101" charset="-122"/>
                        <a:ea typeface="黑体" panose="02010609060101010101" charset="-122"/>
                        <a:cs typeface="黑体" panose="02010609060101010101" charset="-122"/>
                        <a:sym typeface="+mn-ea"/>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6E6F2"/>
                    </a:solidFill>
                  </a:tcPr>
                </a:tc>
                <a:tc>
                  <a:txBody>
                    <a:bodyPr/>
                    <a:lstStyle/>
                    <a:p>
                      <a:pPr algn="l">
                        <a:buNone/>
                      </a:pPr>
                      <a:r>
                        <a:rPr lang="zh-CN" altLang="en-US" sz="1800" b="0" dirty="0">
                          <a:solidFill>
                            <a:srgbClr val="FF0000"/>
                          </a:solidFill>
                          <a:latin typeface="黑体" panose="02010609060101010101" charset="-122"/>
                          <a:ea typeface="黑体" panose="02010609060101010101" charset="-122"/>
                          <a:cs typeface="华文楷体" panose="02010600040101010101" pitchFamily="2" charset="-122"/>
                        </a:rPr>
                        <a:t>重点企业研究开发项目情况</a:t>
                      </a:r>
                      <a:endParaRPr lang="zh-CN" altLang="en-US" sz="1800" b="0" dirty="0">
                        <a:solidFill>
                          <a:srgbClr val="FF0000"/>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sz="1800" b="0" dirty="0">
                          <a:solidFill>
                            <a:srgbClr val="FF0000"/>
                          </a:solidFill>
                          <a:latin typeface="黑体" panose="02010609060101010101" charset="-122"/>
                          <a:ea typeface="黑体" panose="02010609060101010101" charset="-122"/>
                          <a:cs typeface="黑体" panose="02010609060101010101" charset="-122"/>
                          <a:sym typeface="+mn-ea"/>
                        </a:rPr>
                        <a:t>Ⅶ563</a:t>
                      </a:r>
                      <a:endParaRPr lang="zh-CN" altLang="en-US" sz="1800" b="0" dirty="0">
                        <a:solidFill>
                          <a:srgbClr val="FF0000"/>
                        </a:solidFill>
                        <a:latin typeface="黑体" panose="02010609060101010101" charset="-122"/>
                        <a:ea typeface="黑体" panose="02010609060101010101" charset="-122"/>
                        <a:cs typeface="黑体" panose="02010609060101010101" charset="-122"/>
                        <a:sym typeface="+mn-ea"/>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buNone/>
                      </a:pPr>
                      <a:r>
                        <a:rPr lang="zh-CN" altLang="en-US" sz="1800" b="0" dirty="0">
                          <a:solidFill>
                            <a:schemeClr val="tx1"/>
                          </a:solidFill>
                          <a:latin typeface="黑体" panose="02010609060101010101" charset="-122"/>
                          <a:ea typeface="黑体" panose="02010609060101010101" charset="-122"/>
                          <a:sym typeface="+mn-ea"/>
                        </a:rPr>
                        <a:t>企业一套表统计调查制度</a:t>
                      </a:r>
                      <a:endParaRPr lang="zh-CN" altLang="en-US" sz="1800" b="0" dirty="0">
                        <a:solidFill>
                          <a:schemeClr val="tx1"/>
                        </a:solidFill>
                        <a:latin typeface="黑体" panose="02010609060101010101" charset="-122"/>
                        <a:ea typeface="黑体" panose="02010609060101010101" charset="-122"/>
                        <a:cs typeface="华文楷体" panose="02010600040101010101" pitchFamily="2" charset="-122"/>
                        <a:sym typeface="+mn-ea"/>
                      </a:endParaRPr>
                    </a:p>
                    <a:p>
                      <a:pPr algn="ctr">
                        <a:buNone/>
                      </a:pPr>
                      <a:endParaRPr lang="zh-CN" altLang="en-US" sz="1800" b="0" dirty="0">
                        <a:solidFill>
                          <a:schemeClr val="tx1"/>
                        </a:solidFill>
                        <a:latin typeface="黑体" panose="02010609060101010101" charset="-122"/>
                        <a:ea typeface="黑体" panose="02010609060101010101" charset="-122"/>
                        <a:cs typeface="华文楷体" panose="02010600040101010101" pitchFamily="2" charset="-122"/>
                        <a:sym typeface="+mn-ea"/>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buNone/>
                      </a:pPr>
                      <a:r>
                        <a:rPr lang="en-US" altLang="zh-CN" sz="1800" b="0" dirty="0">
                          <a:solidFill>
                            <a:schemeClr val="tx1"/>
                          </a:solidFill>
                          <a:latin typeface="黑体" panose="02010609060101010101" charset="-122"/>
                          <a:ea typeface="黑体" panose="02010609060101010101" charset="-122"/>
                          <a:cs typeface="华文楷体" panose="02010600040101010101" pitchFamily="2" charset="-122"/>
                        </a:rPr>
                        <a:t>2026</a:t>
                      </a:r>
                      <a:r>
                        <a:rPr lang="zh-CN" altLang="en-US" sz="1800" b="0" dirty="0">
                          <a:solidFill>
                            <a:schemeClr val="tx1"/>
                          </a:solidFill>
                          <a:latin typeface="黑体" panose="02010609060101010101" charset="-122"/>
                          <a:ea typeface="黑体" panose="02010609060101010101" charset="-122"/>
                          <a:cs typeface="华文楷体" panose="02010600040101010101" pitchFamily="2" charset="-122"/>
                        </a:rPr>
                        <a:t>年</a:t>
                      </a:r>
                      <a:r>
                        <a:rPr lang="en-US" altLang="zh-CN" sz="1800" b="0" dirty="0">
                          <a:solidFill>
                            <a:schemeClr val="tx1"/>
                          </a:solidFill>
                          <a:latin typeface="黑体" panose="02010609060101010101" charset="-122"/>
                          <a:ea typeface="黑体" panose="02010609060101010101" charset="-122"/>
                          <a:cs typeface="华文楷体" panose="02010600040101010101" pitchFamily="2" charset="-122"/>
                        </a:rPr>
                        <a:t>1,2,3,4</a:t>
                      </a:r>
                      <a:r>
                        <a:rPr lang="zh-CN" altLang="en-US" sz="1800" b="0" dirty="0">
                          <a:solidFill>
                            <a:schemeClr val="tx1"/>
                          </a:solidFill>
                          <a:latin typeface="黑体" panose="02010609060101010101" charset="-122"/>
                          <a:ea typeface="黑体" panose="02010609060101010101" charset="-122"/>
                          <a:cs typeface="华文楷体" panose="02010600040101010101" pitchFamily="2" charset="-122"/>
                        </a:rPr>
                        <a:t>季度</a:t>
                      </a:r>
                      <a:endParaRPr lang="zh-CN" altLang="en-US" sz="1800" b="0" dirty="0">
                        <a:solidFill>
                          <a:schemeClr val="tx1"/>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buNone/>
                      </a:pPr>
                      <a:r>
                        <a:rPr lang="en-US" altLang="zh-CN" sz="1800" b="0" dirty="0">
                          <a:solidFill>
                            <a:schemeClr val="tx1"/>
                          </a:solidFill>
                          <a:latin typeface="黑体" panose="02010609060101010101" charset="-122"/>
                          <a:ea typeface="黑体" panose="02010609060101010101" charset="-122"/>
                          <a:cs typeface="华文楷体" panose="02010600040101010101" pitchFamily="2" charset="-122"/>
                        </a:rPr>
                        <a:t>-</a:t>
                      </a:r>
                      <a:endParaRPr lang="en-US" altLang="zh-CN" sz="1800" b="0" dirty="0">
                        <a:solidFill>
                          <a:schemeClr val="tx1"/>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580425">
                <a:tc vMerge="1">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b="0" dirty="0">
                          <a:solidFill>
                            <a:srgbClr val="FF0000"/>
                          </a:solidFill>
                          <a:latin typeface="黑体" panose="02010609060101010101" charset="-122"/>
                          <a:ea typeface="黑体" panose="02010609060101010101" charset="-122"/>
                          <a:cs typeface="华文楷体" panose="02010600040101010101" pitchFamily="2" charset="-122"/>
                        </a:rPr>
                        <a:t>重点企业研究开发活动及相关情况</a:t>
                      </a:r>
                      <a:endParaRPr lang="zh-CN" altLang="en-US" sz="1800" b="0" dirty="0">
                        <a:solidFill>
                          <a:srgbClr val="FF0000"/>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sz="1800" b="0" dirty="0">
                          <a:solidFill>
                            <a:srgbClr val="FF0000"/>
                          </a:solidFill>
                          <a:latin typeface="黑体" panose="02010609060101010101" charset="-122"/>
                          <a:ea typeface="黑体" panose="02010609060101010101" charset="-122"/>
                          <a:cs typeface="黑体" panose="02010609060101010101" charset="-122"/>
                          <a:sym typeface="+mn-ea"/>
                        </a:rPr>
                        <a:t>Ⅶ56</a:t>
                      </a:r>
                      <a:r>
                        <a:rPr lang="en-US" altLang="zh-CN" sz="1800" b="0" dirty="0">
                          <a:solidFill>
                            <a:srgbClr val="FF0000"/>
                          </a:solidFill>
                          <a:latin typeface="黑体" panose="02010609060101010101" charset="-122"/>
                          <a:ea typeface="黑体" panose="02010609060101010101" charset="-122"/>
                          <a:cs typeface="黑体" panose="02010609060101010101" charset="-122"/>
                          <a:sym typeface="+mn-ea"/>
                        </a:rPr>
                        <a:t>4</a:t>
                      </a:r>
                      <a:endParaRPr lang="en-US" altLang="zh-CN" sz="1800" b="0" dirty="0">
                        <a:solidFill>
                          <a:srgbClr val="FF0000"/>
                        </a:solidFill>
                        <a:latin typeface="黑体" panose="02010609060101010101" charset="-122"/>
                        <a:ea typeface="黑体" panose="02010609060101010101" charset="-122"/>
                        <a:cs typeface="黑体" panose="02010609060101010101" charset="-122"/>
                        <a:sym typeface="+mn-ea"/>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vMerge="1">
                  <a:tcPr/>
                </a:tc>
              </a:tr>
            </a:tbl>
          </a:graphicData>
        </a:graphic>
      </p:graphicFrame>
      <p:grpSp>
        <p:nvGrpSpPr>
          <p:cNvPr id="2" name="组合 1"/>
          <p:cNvGrpSpPr/>
          <p:nvPr/>
        </p:nvGrpSpPr>
        <p:grpSpPr>
          <a:xfrm>
            <a:off x="35560" y="-24130"/>
            <a:ext cx="13681710" cy="1688465"/>
            <a:chOff x="0" y="0"/>
            <a:chExt cx="21546" cy="2659"/>
          </a:xfrm>
        </p:grpSpPr>
        <p:pic>
          <p:nvPicPr>
            <p:cNvPr id="3" name="图片 10"/>
            <p:cNvPicPr>
              <a:picLocks noChangeAspect="1"/>
            </p:cNvPicPr>
            <p:nvPr/>
          </p:nvPicPr>
          <p:blipFill>
            <a:blip r:embed="rId1" cstate="print"/>
            <a:stretch>
              <a:fillRect/>
            </a:stretch>
          </p:blipFill>
          <p:spPr>
            <a:xfrm>
              <a:off x="12093" y="0"/>
              <a:ext cx="9453" cy="2659"/>
            </a:xfrm>
            <a:prstGeom prst="rect">
              <a:avLst/>
            </a:prstGeom>
            <a:noFill/>
            <a:ln w="9525">
              <a:noFill/>
            </a:ln>
          </p:spPr>
        </p:pic>
        <p:cxnSp>
          <p:nvCxnSpPr>
            <p:cNvPr id="4" name="直接连接符 3"/>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6" name="任意多边形 7"/>
          <p:cNvSpPr/>
          <p:nvPr/>
        </p:nvSpPr>
        <p:spPr bwMode="auto">
          <a:xfrm>
            <a:off x="263352" y="-24130"/>
            <a:ext cx="4327525" cy="826770"/>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a:noFill/>
          <a:ln w="28575">
            <a:noFill/>
          </a:ln>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3" tIns="24498" rIns="119463" bIns="24498" spcCol="1270" anchor="ctr">
            <a:scene3d>
              <a:camera prst="orthographicFront"/>
              <a:lightRig rig="threePt" dir="t"/>
            </a:scene3d>
          </a:bodyPr>
          <a:lstStyle/>
          <a:p>
            <a:pPr defTabSz="755650">
              <a:lnSpc>
                <a:spcPct val="90000"/>
              </a:lnSpc>
              <a:spcAft>
                <a:spcPct val="35000"/>
              </a:spcAft>
              <a:defRPr/>
            </a:pPr>
            <a:r>
              <a:rPr lang="zh-CN" altLang="en-US" sz="28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研发统计报表梳理</a:t>
            </a:r>
            <a:endParaRPr lang="zh-CN" altLang="en-US" sz="28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sp>
        <p:nvSpPr>
          <p:cNvPr id="5" name="灯片编号占位符 4"/>
          <p:cNvSpPr>
            <a:spLocks noGrp="1"/>
          </p:cNvSpPr>
          <p:nvPr>
            <p:ph type="sldNum" sz="quarter" idx="12"/>
          </p:nvPr>
        </p:nvSpPr>
        <p:spPr>
          <a:xfrm>
            <a:off x="8610600" y="6356350"/>
            <a:ext cx="2743200" cy="365125"/>
          </a:xfrm>
        </p:spPr>
        <p:txBody>
          <a:bodyPr/>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a:stretch>
            <a:fillRect/>
          </a:stretch>
        </p:blipFill>
        <p:spPr>
          <a:xfrm>
            <a:off x="1285240" y="1669627"/>
            <a:ext cx="5992707" cy="2468033"/>
          </a:xfrm>
          <a:prstGeom prst="rect">
            <a:avLst/>
          </a:prstGeom>
          <a:ln w="28575" cmpd="sng">
            <a:solidFill>
              <a:schemeClr val="accent1">
                <a:shade val="50000"/>
              </a:schemeClr>
            </a:solidFill>
            <a:prstDash val="dashDot"/>
          </a:ln>
        </p:spPr>
      </p:pic>
      <p:sp>
        <p:nvSpPr>
          <p:cNvPr id="7" name="AutoShape 4"/>
          <p:cNvSpPr>
            <a:spLocks noChangeArrowheads="1"/>
          </p:cNvSpPr>
          <p:nvPr/>
        </p:nvSpPr>
        <p:spPr bwMode="auto">
          <a:xfrm>
            <a:off x="1285240" y="4539615"/>
            <a:ext cx="4703445" cy="1145540"/>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defTabSz="685800">
              <a:lnSpc>
                <a:spcPct val="100000"/>
              </a:lnSpc>
              <a:spcBef>
                <a:spcPct val="0"/>
              </a:spcBef>
              <a:buClr>
                <a:srgbClr val="005BAC"/>
              </a:buClr>
              <a:buSzPct val="100000"/>
              <a:buFont typeface="Wingdings" panose="05000000000000000000" charset="0"/>
              <a:buNone/>
            </a:pPr>
            <a:r>
              <a:rPr lang="zh-CN" altLang="en-US" sz="2200" dirty="0">
                <a:latin typeface="+mn-ea"/>
                <a:ea typeface="+mn-ea"/>
                <a:sym typeface="+mn-ea"/>
              </a:rPr>
              <a:t>指报告期内企业在自主研究开发或自主知识产权基础上形成的经有关部门批准的国家或行业标准项数。</a:t>
            </a:r>
            <a:endParaRPr lang="zh-CN" altLang="en-US" sz="2200" dirty="0">
              <a:latin typeface="+mn-ea"/>
              <a:ea typeface="+mn-ea"/>
              <a:sym typeface="+mn-ea"/>
            </a:endParaRPr>
          </a:p>
        </p:txBody>
      </p:sp>
      <p:sp>
        <p:nvSpPr>
          <p:cNvPr id="6" name="AutoShape 4"/>
          <p:cNvSpPr>
            <a:spLocks noChangeArrowheads="1"/>
          </p:cNvSpPr>
          <p:nvPr/>
        </p:nvSpPr>
        <p:spPr bwMode="auto">
          <a:xfrm>
            <a:off x="1860127" y="3770207"/>
            <a:ext cx="2350347" cy="367453"/>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p:nvPr/>
        </p:nvCxnSpPr>
        <p:spPr bwMode="auto">
          <a:xfrm>
            <a:off x="3179233" y="4137660"/>
            <a:ext cx="6773" cy="333587"/>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文本框 3"/>
          <p:cNvSpPr txBox="1"/>
          <p:nvPr/>
        </p:nvSpPr>
        <p:spPr>
          <a:xfrm>
            <a:off x="7575338" y="1669415"/>
            <a:ext cx="4130040" cy="1978660"/>
          </a:xfrm>
          <a:prstGeom prst="rect">
            <a:avLst/>
          </a:prstGeom>
          <a:noFill/>
          <a:ln w="25400" cmpd="sng">
            <a:solidFill>
              <a:srgbClr val="005BAC"/>
            </a:solidFill>
            <a:prstDash val="sysDot"/>
          </a:ln>
        </p:spPr>
        <p:txBody>
          <a:bodyPr wrap="square" rtlCol="0">
            <a:spAutoFit/>
          </a:bodyPr>
          <a:p>
            <a:pPr marL="0" algn="l">
              <a:buClrTx/>
              <a:buSzTx/>
              <a:buFontTx/>
            </a:pPr>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400" b="1">
              <a:solidFill>
                <a:schemeClr val="tx1"/>
              </a:solidFill>
              <a:latin typeface="楷体" panose="02010609060101010101" pitchFamily="49" charset="-122"/>
              <a:cs typeface="楷体" panose="02010609060101010101" pitchFamily="49" charset="-122"/>
              <a:sym typeface="+mn-ea"/>
            </a:endParaRPr>
          </a:p>
          <a:p>
            <a:pPr marL="342900" indent="-342900" algn="l" defTabSz="685800">
              <a:lnSpc>
                <a:spcPct val="100000"/>
              </a:lnSpc>
              <a:buClr>
                <a:srgbClr val="005BAC"/>
              </a:buClr>
              <a:buSzTx/>
              <a:buFont typeface="Arial" panose="020B0604020202020204" pitchFamily="34" charset="0"/>
              <a:buChar char="•"/>
            </a:pPr>
            <a:r>
              <a:rPr lang="zh-CN" altLang="en-US" sz="2400" dirty="0">
                <a:solidFill>
                  <a:schemeClr val="tx1"/>
                </a:solidFill>
                <a:latin typeface="+mn-ea"/>
                <a:ea typeface="+mn-ea"/>
                <a:sym typeface="+mn-ea"/>
              </a:rPr>
              <a:t>参与修订一次也算形成一次。</a:t>
            </a:r>
            <a:endParaRPr lang="zh-CN" altLang="en-US" sz="2400" dirty="0">
              <a:solidFill>
                <a:schemeClr val="tx1"/>
              </a:solidFill>
              <a:latin typeface="+mn-ea"/>
              <a:ea typeface="+mn-ea"/>
              <a:sym typeface="+mn-ea"/>
            </a:endParaRPr>
          </a:p>
          <a:p>
            <a:pPr marL="342900" indent="-342900" algn="l" defTabSz="685800">
              <a:lnSpc>
                <a:spcPct val="100000"/>
              </a:lnSpc>
              <a:buClr>
                <a:srgbClr val="005BAC"/>
              </a:buClr>
              <a:buSzTx/>
              <a:buFont typeface="Arial" panose="020B0604020202020204" pitchFamily="34" charset="0"/>
              <a:buChar char="•"/>
            </a:pPr>
            <a:r>
              <a:rPr lang="zh-CN" altLang="en-US" sz="2400" dirty="0">
                <a:solidFill>
                  <a:schemeClr val="tx1"/>
                </a:solidFill>
                <a:latin typeface="+mn-ea"/>
                <a:ea typeface="+mn-ea"/>
                <a:sym typeface="+mn-ea"/>
              </a:rPr>
              <a:t>是</a:t>
            </a:r>
            <a:r>
              <a:rPr lang="zh-CN" altLang="en-US" sz="2400" b="1" dirty="0">
                <a:solidFill>
                  <a:schemeClr val="accent2">
                    <a:lumMod val="75000"/>
                  </a:schemeClr>
                </a:solidFill>
                <a:latin typeface="+mn-ea"/>
                <a:ea typeface="+mn-ea"/>
                <a:sym typeface="+mn-ea"/>
              </a:rPr>
              <a:t>当年</a:t>
            </a:r>
            <a:r>
              <a:rPr lang="zh-CN" altLang="en-US" sz="2400" dirty="0">
                <a:solidFill>
                  <a:schemeClr val="tx1"/>
                </a:solidFill>
                <a:latin typeface="+mn-ea"/>
                <a:ea typeface="+mn-ea"/>
                <a:sym typeface="+mn-ea"/>
              </a:rPr>
              <a:t>形成数据，非累计数。</a:t>
            </a:r>
            <a:endParaRPr lang="zh-CN" altLang="en-US" sz="2400" dirty="0">
              <a:solidFill>
                <a:schemeClr val="tx1"/>
              </a:solidFill>
              <a:latin typeface="+mn-ea"/>
              <a:ea typeface="+mn-ea"/>
              <a:sym typeface="+mn-ea"/>
            </a:endParaRPr>
          </a:p>
        </p:txBody>
      </p:sp>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形成国家或行业标准</a:t>
            </a:r>
            <a:endParaRPr lang="zh-CN" altLang="en-US" sz="2800" b="1" dirty="0">
              <a:solidFill>
                <a:srgbClr val="1C56A6"/>
              </a:solidFill>
              <a:cs typeface="+mn-ea"/>
              <a:sym typeface="+mn-lt"/>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424517" y="1027430"/>
            <a:ext cx="5575300" cy="3403600"/>
          </a:xfrm>
          <a:prstGeom prst="rect">
            <a:avLst/>
          </a:prstGeom>
          <a:ln w="28575" cmpd="sng">
            <a:solidFill>
              <a:schemeClr val="accent1">
                <a:shade val="50000"/>
              </a:schemeClr>
            </a:solidFill>
            <a:prstDash val="dashDot"/>
          </a:ln>
        </p:spPr>
      </p:pic>
      <p:sp>
        <p:nvSpPr>
          <p:cNvPr id="7" name="AutoShape 4"/>
          <p:cNvSpPr>
            <a:spLocks noChangeArrowheads="1"/>
          </p:cNvSpPr>
          <p:nvPr/>
        </p:nvSpPr>
        <p:spPr bwMode="auto">
          <a:xfrm>
            <a:off x="1219200" y="4626610"/>
            <a:ext cx="9489440" cy="1818640"/>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defTabSz="685800">
              <a:lnSpc>
                <a:spcPct val="100000"/>
              </a:lnSpc>
              <a:spcBef>
                <a:spcPct val="0"/>
              </a:spcBef>
              <a:buClr>
                <a:srgbClr val="005BAC"/>
              </a:buClr>
              <a:buSzPct val="100000"/>
              <a:buFont typeface="Wingdings" panose="05000000000000000000" charset="0"/>
              <a:buNone/>
            </a:pPr>
            <a:r>
              <a:rPr lang="zh-CN" altLang="en-US" sz="2200" dirty="0">
                <a:latin typeface="+mn-ea"/>
                <a:ea typeface="+mn-ea"/>
                <a:sym typeface="+mn-ea"/>
              </a:rPr>
              <a:t>指报告期内企业进行技术改造而发生的费用支出。</a:t>
            </a:r>
            <a:endParaRPr lang="zh-CN" altLang="en-US" sz="2200" dirty="0">
              <a:latin typeface="+mn-ea"/>
              <a:ea typeface="+mn-ea"/>
              <a:sym typeface="+mn-ea"/>
            </a:endParaRPr>
          </a:p>
          <a:p>
            <a:pPr indent="0" defTabSz="685800">
              <a:lnSpc>
                <a:spcPct val="100000"/>
              </a:lnSpc>
              <a:spcBef>
                <a:spcPct val="0"/>
              </a:spcBef>
              <a:buClr>
                <a:srgbClr val="005BAC"/>
              </a:buClr>
              <a:buSzPct val="100000"/>
              <a:buFont typeface="Wingdings" panose="05000000000000000000" charset="0"/>
              <a:buNone/>
            </a:pPr>
            <a:r>
              <a:rPr lang="zh-CN" altLang="en-US" sz="2200" kern="100" dirty="0" smtClean="0">
                <a:solidFill>
                  <a:srgbClr val="0070C0"/>
                </a:solidFill>
                <a:latin typeface="+mn-ea"/>
                <a:ea typeface="+mn-ea"/>
                <a:cs typeface="宋体" panose="02010600030101010101" pitchFamily="2" charset="-122"/>
                <a:sym typeface="+mn-ea"/>
              </a:rPr>
              <a:t>技术改造</a:t>
            </a:r>
            <a:r>
              <a:rPr lang="zh-CN" altLang="en-US" sz="2200" kern="100" dirty="0" smtClean="0">
                <a:latin typeface="+mn-ea"/>
                <a:ea typeface="+mn-ea"/>
                <a:cs typeface="宋体" panose="02010600030101010101" pitchFamily="2" charset="-122"/>
                <a:sym typeface="+mn-ea"/>
              </a:rPr>
              <a:t>指</a:t>
            </a:r>
            <a:r>
              <a:rPr lang="zh-CN" altLang="zh-CN" sz="2200" kern="100" dirty="0" smtClean="0">
                <a:latin typeface="+mn-ea"/>
                <a:ea typeface="+mn-ea"/>
                <a:cs typeface="宋体" panose="02010600030101010101" pitchFamily="2" charset="-122"/>
                <a:sym typeface="+mn-ea"/>
              </a:rPr>
              <a:t>将</a:t>
            </a:r>
            <a:r>
              <a:rPr lang="zh-CN" altLang="zh-CN" sz="2200" kern="100" dirty="0">
                <a:solidFill>
                  <a:schemeClr val="accent2">
                    <a:lumMod val="75000"/>
                  </a:schemeClr>
                </a:solidFill>
                <a:latin typeface="+mn-ea"/>
                <a:ea typeface="+mn-ea"/>
                <a:cs typeface="宋体" panose="02010600030101010101" pitchFamily="2" charset="-122"/>
                <a:sym typeface="+mn-ea"/>
              </a:rPr>
              <a:t>科技成果应用</a:t>
            </a:r>
            <a:r>
              <a:rPr lang="zh-CN" altLang="zh-CN" sz="2200" kern="100" dirty="0">
                <a:latin typeface="+mn-ea"/>
                <a:ea typeface="+mn-ea"/>
                <a:cs typeface="宋体" panose="02010600030101010101" pitchFamily="2" charset="-122"/>
                <a:sym typeface="+mn-ea"/>
              </a:rPr>
              <a:t>于生产的各个领域（产品、设备、工艺等），用先进工艺、设备代替落后工艺、设备，实现以内涵为主的扩大再生产，从而提高产品质量、促进产品更新换代、节约能源、降低消耗，全面提高综合经济效益。</a:t>
            </a:r>
            <a:endParaRPr lang="zh-CN" altLang="zh-CN" sz="2200" dirty="0" smtClean="0">
              <a:solidFill>
                <a:srgbClr val="0070C0"/>
              </a:solidFill>
              <a:latin typeface="黑体" panose="02010609060101010101" charset="-122"/>
              <a:ea typeface="黑体" panose="02010609060101010101" charset="-122"/>
              <a:cs typeface="黑体" panose="02010609060101010101" charset="-122"/>
              <a:sym typeface="+mn-ea"/>
            </a:endParaRPr>
          </a:p>
        </p:txBody>
      </p:sp>
      <p:sp>
        <p:nvSpPr>
          <p:cNvPr id="6" name="AutoShape 4"/>
          <p:cNvSpPr>
            <a:spLocks noChangeArrowheads="1"/>
          </p:cNvSpPr>
          <p:nvPr/>
        </p:nvSpPr>
        <p:spPr bwMode="auto">
          <a:xfrm>
            <a:off x="1982470" y="1610360"/>
            <a:ext cx="2350347" cy="433493"/>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a:stCxn id="6" idx="2"/>
          </p:cNvCxnSpPr>
          <p:nvPr/>
        </p:nvCxnSpPr>
        <p:spPr bwMode="auto">
          <a:xfrm>
            <a:off x="3158067" y="2043853"/>
            <a:ext cx="18627" cy="2539153"/>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文本框 3"/>
          <p:cNvSpPr txBox="1"/>
          <p:nvPr/>
        </p:nvSpPr>
        <p:spPr>
          <a:xfrm>
            <a:off x="7347585" y="1027430"/>
            <a:ext cx="2511213" cy="1240155"/>
          </a:xfrm>
          <a:prstGeom prst="rect">
            <a:avLst/>
          </a:prstGeom>
          <a:noFill/>
          <a:ln w="25400" cmpd="sng">
            <a:solidFill>
              <a:srgbClr val="005BAC"/>
            </a:solidFill>
            <a:prstDash val="sysDot"/>
          </a:ln>
        </p:spPr>
        <p:txBody>
          <a:bodyPr wrap="square" rtlCol="0">
            <a:spAutoFit/>
          </a:bodyPr>
          <a:p>
            <a:pPr marL="0" algn="l">
              <a:buClrTx/>
              <a:buSzTx/>
              <a:buFontTx/>
            </a:pPr>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665" b="1">
              <a:solidFill>
                <a:schemeClr val="tx1"/>
              </a:solidFill>
              <a:latin typeface="楷体" panose="02010609060101010101" pitchFamily="49" charset="-122"/>
              <a:cs typeface="楷体" panose="02010609060101010101" pitchFamily="49" charset="-122"/>
              <a:sym typeface="+mn-ea"/>
            </a:endParaRPr>
          </a:p>
          <a:p>
            <a:pPr marL="342900" indent="-342900" algn="l" defTabSz="685800">
              <a:lnSpc>
                <a:spcPct val="100000"/>
              </a:lnSpc>
              <a:buClr>
                <a:srgbClr val="005BAC"/>
              </a:buClr>
              <a:buSzTx/>
              <a:buFont typeface="Arial" panose="020B0604020202020204" pitchFamily="34" charset="0"/>
              <a:buChar char="•"/>
            </a:pPr>
            <a:r>
              <a:rPr lang="zh-CN" altLang="en-US" sz="2400" dirty="0">
                <a:solidFill>
                  <a:schemeClr val="tx1"/>
                </a:solidFill>
                <a:latin typeface="+mn-ea"/>
                <a:ea typeface="+mn-ea"/>
                <a:sym typeface="+mn-ea"/>
              </a:rPr>
              <a:t>关注极值</a:t>
            </a:r>
            <a:endParaRPr lang="zh-CN" altLang="en-US" sz="2400" dirty="0">
              <a:solidFill>
                <a:schemeClr val="tx1"/>
              </a:solidFill>
              <a:latin typeface="+mn-ea"/>
              <a:ea typeface="+mn-ea"/>
              <a:sym typeface="+mn-ea"/>
            </a:endParaRPr>
          </a:p>
          <a:p>
            <a:pPr marL="342900" indent="-342900" algn="l" defTabSz="685800">
              <a:lnSpc>
                <a:spcPct val="100000"/>
              </a:lnSpc>
              <a:buClr>
                <a:srgbClr val="005BAC"/>
              </a:buClr>
              <a:buSzTx/>
              <a:buFont typeface="Arial" panose="020B0604020202020204" pitchFamily="34" charset="0"/>
              <a:buChar char="•"/>
            </a:pPr>
            <a:r>
              <a:rPr lang="zh-CN" altLang="en-US" sz="2400" dirty="0">
                <a:solidFill>
                  <a:schemeClr val="tx1"/>
                </a:solidFill>
                <a:latin typeface="+mn-ea"/>
                <a:ea typeface="+mn-ea"/>
                <a:sym typeface="+mn-ea"/>
              </a:rPr>
              <a:t>正确理解</a:t>
            </a:r>
            <a:endParaRPr lang="zh-CN" altLang="en-US" sz="2400" dirty="0">
              <a:solidFill>
                <a:schemeClr val="tx1"/>
              </a:solidFill>
              <a:latin typeface="+mn-ea"/>
              <a:ea typeface="+mn-ea"/>
              <a:cs typeface="黑体" panose="02010609060101010101" charset="-122"/>
              <a:sym typeface="+mn-ea"/>
            </a:endParaRPr>
          </a:p>
        </p:txBody>
      </p:sp>
      <p:sp>
        <p:nvSpPr>
          <p:cNvPr id="2" name="矩形 1"/>
          <p:cNvSpPr/>
          <p:nvPr/>
        </p:nvSpPr>
        <p:spPr>
          <a:xfrm>
            <a:off x="3642995" y="44069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技术改造经费支出</a:t>
            </a:r>
            <a:endParaRPr lang="zh-CN" altLang="en-US" sz="2800" b="1" dirty="0">
              <a:solidFill>
                <a:srgbClr val="1C56A6"/>
              </a:solidFill>
              <a:cs typeface="+mn-ea"/>
              <a:sym typeface="+mn-lt"/>
            </a:endParaRPr>
          </a:p>
        </p:txBody>
      </p:sp>
      <p:sp>
        <p:nvSpPr>
          <p:cNvPr id="5" name="灯片编号占位符 4"/>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655657" y="1362710"/>
            <a:ext cx="5575300" cy="3403600"/>
          </a:xfrm>
          <a:prstGeom prst="rect">
            <a:avLst/>
          </a:prstGeom>
          <a:ln w="28575" cmpd="sng">
            <a:solidFill>
              <a:schemeClr val="accent1">
                <a:shade val="50000"/>
              </a:schemeClr>
            </a:solidFill>
            <a:prstDash val="dashDot"/>
          </a:ln>
        </p:spPr>
      </p:pic>
      <p:sp>
        <p:nvSpPr>
          <p:cNvPr id="7" name="AutoShape 4"/>
          <p:cNvSpPr>
            <a:spLocks noChangeArrowheads="1"/>
          </p:cNvSpPr>
          <p:nvPr/>
        </p:nvSpPr>
        <p:spPr bwMode="auto">
          <a:xfrm>
            <a:off x="1655233" y="5001683"/>
            <a:ext cx="7555653" cy="1204807"/>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gn="just">
              <a:buClr>
                <a:srgbClr val="005BAC"/>
              </a:buClr>
              <a:buFont typeface="Wingdings" panose="05000000000000000000" charset="0"/>
              <a:buNone/>
            </a:pPr>
            <a:r>
              <a:rPr lang="zh-CN" altLang="zh-CN" sz="2200" kern="100" dirty="0">
                <a:latin typeface="+mn-ea"/>
                <a:ea typeface="+mn-ea"/>
                <a:cs typeface="宋体" panose="02010600030101010101" pitchFamily="2" charset="-122"/>
                <a:sym typeface="+mn-ea"/>
              </a:rPr>
              <a:t>指报告期内企业为保障研发项目的资金需要，在开展研发活动前或研发过程中提前储备的专门用于研发项目、单独核算的资金。</a:t>
            </a:r>
            <a:endParaRPr lang="zh-CN" altLang="zh-CN" sz="2200" kern="100" dirty="0">
              <a:latin typeface="+mn-ea"/>
              <a:ea typeface="+mn-ea"/>
              <a:cs typeface="宋体" panose="02010600030101010101" pitchFamily="2" charset="-122"/>
              <a:sym typeface="+mn-ea"/>
            </a:endParaRPr>
          </a:p>
        </p:txBody>
      </p:sp>
      <p:sp>
        <p:nvSpPr>
          <p:cNvPr id="6" name="AutoShape 4"/>
          <p:cNvSpPr>
            <a:spLocks noChangeArrowheads="1"/>
          </p:cNvSpPr>
          <p:nvPr/>
        </p:nvSpPr>
        <p:spPr bwMode="auto">
          <a:xfrm>
            <a:off x="2533015" y="4332605"/>
            <a:ext cx="1469390" cy="285750"/>
          </a:xfrm>
          <a:prstGeom prst="roundRect">
            <a:avLst>
              <a:gd name="adj" fmla="val 10000"/>
            </a:avLst>
          </a:prstGeom>
          <a:noFill/>
          <a:ln w="25400">
            <a:solidFill>
              <a:schemeClr val="accent2">
                <a:lumMod val="75000"/>
              </a:scheme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11" name="直接连接符 10"/>
          <p:cNvCxnSpPr>
            <a:stCxn id="6" idx="2"/>
          </p:cNvCxnSpPr>
          <p:nvPr/>
        </p:nvCxnSpPr>
        <p:spPr bwMode="auto">
          <a:xfrm>
            <a:off x="3267498" y="4618355"/>
            <a:ext cx="0" cy="37592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文本框 3"/>
          <p:cNvSpPr txBox="1"/>
          <p:nvPr/>
        </p:nvSpPr>
        <p:spPr>
          <a:xfrm>
            <a:off x="7679055" y="1362710"/>
            <a:ext cx="3481705" cy="2348230"/>
          </a:xfrm>
          <a:prstGeom prst="rect">
            <a:avLst/>
          </a:prstGeom>
          <a:noFill/>
          <a:ln w="25400" cmpd="sng">
            <a:solidFill>
              <a:srgbClr val="005BAC"/>
            </a:solidFill>
            <a:prstDash val="sysDot"/>
          </a:ln>
        </p:spPr>
        <p:txBody>
          <a:bodyPr wrap="square" rtlCol="0">
            <a:spAutoFit/>
          </a:bodyPr>
          <a:p>
            <a:pPr marL="0" algn="l">
              <a:buClrTx/>
              <a:buSzTx/>
              <a:buFontTx/>
            </a:pPr>
            <a:r>
              <a:rPr lang="zh-CN" sz="2665" b="1">
                <a:solidFill>
                  <a:schemeClr val="tx1"/>
                </a:solidFill>
                <a:latin typeface="楷体" panose="02010609060101010101" pitchFamily="49" charset="-122"/>
                <a:cs typeface="楷体" panose="02010609060101010101" pitchFamily="49" charset="-122"/>
                <a:sym typeface="+mn-ea"/>
              </a:rPr>
              <a:t>审核要点：</a:t>
            </a:r>
            <a:endParaRPr lang="zh-CN" sz="2665" b="1">
              <a:solidFill>
                <a:schemeClr val="tx1"/>
              </a:solidFill>
              <a:latin typeface="楷体" panose="02010609060101010101" pitchFamily="49" charset="-122"/>
              <a:cs typeface="楷体" panose="02010609060101010101" pitchFamily="49" charset="-122"/>
              <a:sym typeface="+mn-ea"/>
            </a:endParaRPr>
          </a:p>
          <a:p>
            <a:pPr marL="342900" indent="-342900" algn="l">
              <a:buClrTx/>
              <a:buSzTx/>
              <a:buFont typeface="Arial" panose="020B0604020202020204" pitchFamily="34" charset="0"/>
              <a:buChar char="•"/>
            </a:pPr>
            <a:r>
              <a:rPr lang="en-US" altLang="zh-CN" sz="2400" dirty="0">
                <a:solidFill>
                  <a:schemeClr val="tx1"/>
                </a:solidFill>
                <a:latin typeface="+mn-ea"/>
                <a:ea typeface="+mn-ea"/>
                <a:sym typeface="+mn-ea"/>
              </a:rPr>
              <a:t>24</a:t>
            </a:r>
            <a:r>
              <a:rPr lang="zh-CN" altLang="en-US" sz="2400" dirty="0">
                <a:solidFill>
                  <a:schemeClr val="tx1"/>
                </a:solidFill>
                <a:latin typeface="+mn-ea"/>
                <a:ea typeface="+mn-ea"/>
                <a:sym typeface="+mn-ea"/>
              </a:rPr>
              <a:t>年新增指标，如有填报的单位请及时沟通。</a:t>
            </a:r>
            <a:endParaRPr lang="zh-CN" altLang="en-US" sz="2400" dirty="0">
              <a:solidFill>
                <a:schemeClr val="tx2"/>
              </a:solidFill>
              <a:latin typeface="+mn-ea"/>
              <a:ea typeface="+mn-ea"/>
              <a:sym typeface="+mn-ea"/>
            </a:endParaRPr>
          </a:p>
          <a:p>
            <a:pPr marL="342900" indent="-342900" algn="l" defTabSz="685800">
              <a:lnSpc>
                <a:spcPct val="100000"/>
              </a:lnSpc>
              <a:buClr>
                <a:srgbClr val="005BAC"/>
              </a:buClr>
              <a:buSzTx/>
              <a:buFont typeface="Arial" panose="020B0604020202020204" pitchFamily="34" charset="0"/>
              <a:buChar char="•"/>
            </a:pPr>
            <a:r>
              <a:rPr lang="zh-CN" altLang="en-US" sz="2400" dirty="0">
                <a:solidFill>
                  <a:schemeClr val="tx1"/>
                </a:solidFill>
                <a:latin typeface="+mn-ea"/>
                <a:sym typeface="+mn-ea"/>
              </a:rPr>
              <a:t>重点审核与当年研发费用差距过大。</a:t>
            </a:r>
            <a:endParaRPr lang="zh-CN" altLang="en-US" sz="2400" dirty="0">
              <a:solidFill>
                <a:schemeClr val="tx1"/>
              </a:solidFill>
              <a:highlight>
                <a:srgbClr val="000000">
                  <a:alpha val="0"/>
                </a:srgbClr>
              </a:highlight>
              <a:latin typeface="+mn-ea"/>
              <a:sym typeface="+mn-ea"/>
            </a:endParaRPr>
          </a:p>
        </p:txBody>
      </p:sp>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研发准备金</a:t>
            </a:r>
            <a:endParaRPr lang="zh-CN" altLang="en-US" sz="2800" b="1" dirty="0">
              <a:solidFill>
                <a:srgbClr val="1C56A6"/>
              </a:solidFill>
              <a:cs typeface="+mn-ea"/>
              <a:sym typeface="+mn-lt"/>
            </a:endParaRPr>
          </a:p>
        </p:txBody>
      </p:sp>
      <p:sp>
        <p:nvSpPr>
          <p:cNvPr id="5" name="灯片编号占位符 4"/>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642995" y="433070"/>
            <a:ext cx="5275580" cy="521970"/>
          </a:xfrm>
          <a:prstGeom prst="rect">
            <a:avLst/>
          </a:prstGeom>
        </p:spPr>
        <p:txBody>
          <a:bodyPr wrap="square">
            <a:spAutoFit/>
          </a:bodyPr>
          <a:p>
            <a:pPr algn="ctr"/>
            <a:r>
              <a:rPr lang="en-US" altLang="zh-CN" sz="2800" b="1" dirty="0">
                <a:solidFill>
                  <a:srgbClr val="1C56A6"/>
                </a:solidFill>
                <a:cs typeface="+mn-ea"/>
                <a:sym typeface="+mn-lt"/>
              </a:rPr>
              <a:t>107-2  </a:t>
            </a:r>
            <a:r>
              <a:rPr lang="zh-CN" altLang="en-US" sz="2800" b="1" dirty="0">
                <a:solidFill>
                  <a:srgbClr val="1C56A6"/>
                </a:solidFill>
                <a:cs typeface="+mn-ea"/>
                <a:sym typeface="+mn-lt"/>
              </a:rPr>
              <a:t>研发准备金</a:t>
            </a:r>
            <a:endParaRPr lang="zh-CN" altLang="en-US" sz="2800" b="1" dirty="0">
              <a:solidFill>
                <a:srgbClr val="1C56A6"/>
              </a:solidFill>
              <a:cs typeface="+mn-ea"/>
              <a:sym typeface="+mn-lt"/>
            </a:endParaRPr>
          </a:p>
        </p:txBody>
      </p:sp>
      <p:sp>
        <p:nvSpPr>
          <p:cNvPr id="5" name="灯片编号占位符 4"/>
          <p:cNvSpPr>
            <a:spLocks noGrp="1"/>
          </p:cNvSpPr>
          <p:nvPr>
            <p:ph type="sldNum" sz="quarter" idx="12"/>
          </p:nvPr>
        </p:nvSpPr>
        <p:spPr/>
        <p:txBody>
          <a:bodyPr/>
          <a:p>
            <a:fld id="{7D9BB5D0-35E4-459D-AEF3-FE4D7C45CC19}" type="slidenum">
              <a:rPr lang="zh-CN" altLang="en-US" smtClean="0"/>
            </a:fld>
            <a:endParaRPr lang="zh-CN" altLang="en-US"/>
          </a:p>
        </p:txBody>
      </p:sp>
      <p:sp>
        <p:nvSpPr>
          <p:cNvPr id="8" name="文本框 7"/>
          <p:cNvSpPr txBox="1"/>
          <p:nvPr/>
        </p:nvSpPr>
        <p:spPr>
          <a:xfrm>
            <a:off x="1173480" y="1196975"/>
            <a:ext cx="9451975" cy="3374390"/>
          </a:xfrm>
          <a:prstGeom prst="rect">
            <a:avLst/>
          </a:prstGeom>
          <a:solidFill>
            <a:schemeClr val="accent5">
              <a:lumMod val="20000"/>
              <a:lumOff val="80000"/>
            </a:schemeClr>
          </a:solidFill>
        </p:spPr>
        <p:txBody>
          <a:bodyPr wrap="square" rtlCol="0">
            <a:spAutoFit/>
          </a:bodyPr>
          <a:p>
            <a:pPr lvl="1" indent="-457200" latinLnBrk="0">
              <a:lnSpc>
                <a:spcPts val="3200"/>
              </a:lnSpc>
              <a:spcBef>
                <a:spcPts val="0"/>
              </a:spcBef>
              <a:buFont typeface="Wingdings" panose="05000000000000000000" charset="0"/>
              <a:buChar char="l"/>
            </a:pPr>
            <a:r>
              <a:rPr lang="zh-CN" sz="2600" dirty="0">
                <a:latin typeface="黑体" panose="02010609060101010101" charset="-122"/>
                <a:ea typeface="黑体" panose="02010609060101010101" charset="-122"/>
                <a:sym typeface="+mn-ea"/>
              </a:rPr>
              <a:t>当年企业研发准备金合计：</a:t>
            </a:r>
            <a:endParaRPr lang="zh-CN" sz="2600" dirty="0">
              <a:latin typeface="黑体" panose="02010609060101010101" charset="-122"/>
              <a:ea typeface="黑体" panose="02010609060101010101" charset="-122"/>
              <a:sym typeface="+mn-ea"/>
            </a:endParaRPr>
          </a:p>
          <a:p>
            <a:pPr marL="914400" lvl="1" indent="-457200" latinLnBrk="0">
              <a:lnSpc>
                <a:spcPts val="3200"/>
              </a:lnSpc>
              <a:spcBef>
                <a:spcPts val="0"/>
              </a:spcBef>
              <a:buFont typeface="Wingdings" panose="05000000000000000000" charset="0"/>
              <a:buChar char="p"/>
            </a:pPr>
            <a:r>
              <a:rPr lang="zh-CN" sz="2400" dirty="0">
                <a:latin typeface="宋体" panose="02010600030101010101" pitchFamily="2" charset="-122"/>
                <a:ea typeface="宋体" panose="02010600030101010101" pitchFamily="2" charset="-122"/>
                <a:sym typeface="+mn-ea"/>
              </a:rPr>
              <a:t>报告期内企业为保障研发项目资金需要，在开展研发活动前或研发过程中提前储备的专门用于研发项目、单独核算的资金。</a:t>
            </a:r>
            <a:endParaRPr sz="2400" dirty="0">
              <a:latin typeface="+mn-ea"/>
              <a:sym typeface="+mn-ea"/>
            </a:endParaRPr>
          </a:p>
          <a:p>
            <a:pPr marL="914400" lvl="1" indent="-457200" latinLnBrk="0">
              <a:lnSpc>
                <a:spcPts val="3200"/>
              </a:lnSpc>
              <a:spcBef>
                <a:spcPts val="0"/>
              </a:spcBef>
              <a:buFont typeface="Wingdings" panose="05000000000000000000" charset="0"/>
              <a:buChar char="p"/>
            </a:pPr>
            <a:r>
              <a:rPr sz="2400" dirty="0">
                <a:latin typeface="+mn-ea"/>
                <a:sym typeface="+mn-ea"/>
              </a:rPr>
              <a:t>‌研发准备金和研发费用在性质、用途和会计处理上存在显著差异。研发准备金是资金的提前安排，用于保障研发项目的资金需求；研发费用则是实际发生的成本支出，用于核算研发活动的具体成本。</a:t>
            </a:r>
            <a:endParaRPr sz="2400" dirty="0">
              <a:latin typeface="+mn-ea"/>
              <a:sym typeface="+mn-ea"/>
            </a:endParaRPr>
          </a:p>
          <a:p>
            <a:pPr marL="914400" lvl="1" indent="-457200" latinLnBrk="0">
              <a:lnSpc>
                <a:spcPts val="3200"/>
              </a:lnSpc>
              <a:spcBef>
                <a:spcPts val="0"/>
              </a:spcBef>
              <a:buFont typeface="Wingdings" panose="05000000000000000000" charset="0"/>
              <a:buChar char="p"/>
            </a:pPr>
            <a:r>
              <a:rPr sz="2400" dirty="0">
                <a:latin typeface="+mn-ea"/>
                <a:sym typeface="+mn-ea"/>
              </a:rPr>
              <a:t>研发准备金来源于税后利润，属于企业内部专项储备资金。</a:t>
            </a:r>
            <a:endParaRPr lang="zh-CN" altLang="en-US" sz="2400" dirty="0">
              <a:latin typeface="宋体" panose="02010600030101010101" pitchFamily="2" charset="-122"/>
              <a:ea typeface="宋体" panose="02010600030101010101" pitchFamily="2" charset="-122"/>
              <a:sym typeface="+mn-ea"/>
            </a:endParaRPr>
          </a:p>
        </p:txBody>
      </p:sp>
      <p:sp>
        <p:nvSpPr>
          <p:cNvPr id="9" name="内容占位符 3"/>
          <p:cNvSpPr>
            <a:spLocks noGrp="1"/>
          </p:cNvSpPr>
          <p:nvPr/>
        </p:nvSpPr>
        <p:spPr>
          <a:xfrm>
            <a:off x="1198880" y="4653280"/>
            <a:ext cx="9427210" cy="1445260"/>
          </a:xfrm>
          <a:prstGeom prst="rect">
            <a:avLst/>
          </a:prstGeom>
          <a:noFill/>
          <a:ln w="28575">
            <a:solidFill>
              <a:srgbClr val="006699"/>
            </a:solidFill>
          </a:ln>
          <a:effec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16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latinLnBrk="0">
              <a:lnSpc>
                <a:spcPts val="3500"/>
              </a:lnSpc>
              <a:spcBef>
                <a:spcPts val="0"/>
              </a:spcBef>
              <a:buNone/>
            </a:pPr>
            <a:r>
              <a:rPr sz="2400" dirty="0">
                <a:latin typeface="+mn-ea"/>
              </a:rPr>
              <a:t>‌研发准备金的账务处理</a:t>
            </a:r>
            <a:r>
              <a:rPr lang="zh-CN" sz="2400" dirty="0">
                <a:latin typeface="+mn-ea"/>
              </a:rPr>
              <a:t>：</a:t>
            </a:r>
            <a:r>
              <a:rPr sz="2400" dirty="0">
                <a:latin typeface="+mn-ea"/>
                <a:sym typeface="+mn-ea"/>
              </a:rPr>
              <a:t>“先计提、后使用”</a:t>
            </a:r>
            <a:endParaRPr sz="2400" dirty="0">
              <a:latin typeface="+mn-ea"/>
            </a:endParaRPr>
          </a:p>
          <a:p>
            <a:pPr lvl="1" latinLnBrk="0">
              <a:lnSpc>
                <a:spcPts val="3500"/>
              </a:lnSpc>
              <a:spcBef>
                <a:spcPts val="0"/>
              </a:spcBef>
              <a:buFont typeface="Wingdings" panose="05000000000000000000" charset="0"/>
              <a:buChar char="p"/>
            </a:pPr>
            <a:r>
              <a:rPr sz="2400" dirty="0">
                <a:latin typeface="+mn-ea"/>
              </a:rPr>
              <a:t>‌</a:t>
            </a:r>
            <a:r>
              <a:rPr lang="zh-CN" sz="2400" dirty="0">
                <a:latin typeface="宋体" panose="02010600030101010101" pitchFamily="2" charset="-122"/>
                <a:ea typeface="宋体" panose="02010600030101010101" pitchFamily="2" charset="-122"/>
              </a:rPr>
              <a:t>借：利润分配——提取任意盈余公积（研发准备金）‌</a:t>
            </a:r>
            <a:endParaRPr lang="zh-CN" sz="2400" dirty="0">
              <a:latin typeface="宋体" panose="02010600030101010101" pitchFamily="2" charset="-122"/>
              <a:ea typeface="宋体" panose="02010600030101010101" pitchFamily="2" charset="-122"/>
            </a:endParaRPr>
          </a:p>
          <a:p>
            <a:pPr marL="457200" lvl="1" indent="0" latinLnBrk="0">
              <a:lnSpc>
                <a:spcPts val="3500"/>
              </a:lnSpc>
              <a:spcBef>
                <a:spcPts val="0"/>
              </a:spcBef>
              <a:buNone/>
            </a:pPr>
            <a:r>
              <a:rPr lang="zh-CN" sz="2400" dirty="0">
                <a:latin typeface="宋体" panose="02010600030101010101" pitchFamily="2" charset="-122"/>
                <a:ea typeface="宋体" panose="02010600030101010101" pitchFamily="2" charset="-122"/>
              </a:rPr>
              <a:t>‌  贷：盈余公积——任意盈余公积（研发准备金）‌</a:t>
            </a:r>
            <a:endParaRPr sz="2400" dirty="0">
              <a:latin typeface="+mn-ea"/>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任意多边形: 形状 5"/>
          <p:cNvSpPr/>
          <p:nvPr/>
        </p:nvSpPr>
        <p:spPr>
          <a:xfrm>
            <a:off x="584200" y="491067"/>
            <a:ext cx="88900" cy="245533"/>
          </a:xfrm>
          <a:custGeom>
            <a:avLst/>
            <a:gdLst>
              <a:gd name="connsiteX0" fmla="*/ 0 w 438150"/>
              <a:gd name="connsiteY0" fmla="*/ 0 h 1200150"/>
              <a:gd name="connsiteX1" fmla="*/ 0 w 438150"/>
              <a:gd name="connsiteY1" fmla="*/ 1200150 h 1200150"/>
              <a:gd name="connsiteX2" fmla="*/ 438150 w 438150"/>
              <a:gd name="connsiteY2" fmla="*/ 937260 h 1200150"/>
              <a:gd name="connsiteX3" fmla="*/ 438150 w 438150"/>
              <a:gd name="connsiteY3" fmla="*/ 262890 h 1200150"/>
              <a:gd name="connsiteX4" fmla="*/ 0 w 438150"/>
              <a:gd name="connsiteY4" fmla="*/ 0 h 1200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150" h="1200150">
                <a:moveTo>
                  <a:pt x="0" y="0"/>
                </a:moveTo>
                <a:lnTo>
                  <a:pt x="0" y="1200150"/>
                </a:lnTo>
                <a:lnTo>
                  <a:pt x="438150" y="937260"/>
                </a:lnTo>
                <a:lnTo>
                  <a:pt x="438150" y="262890"/>
                </a:lnTo>
                <a:lnTo>
                  <a:pt x="0" y="0"/>
                </a:lnTo>
                <a:close/>
              </a:path>
            </a:pathLst>
          </a:custGeom>
          <a:solidFill>
            <a:srgbClr val="005BA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fontAlgn="auto"/>
            <a:endParaRPr lang="zh-CN" altLang="en-US" sz="2400" strike="noStrike" noProof="1">
              <a:latin typeface="微软雅黑" panose="020B0503020204020204" pitchFamily="34" charset="-122"/>
              <a:ea typeface="微软雅黑" panose="020B0503020204020204" pitchFamily="34" charset="-122"/>
            </a:endParaRPr>
          </a:p>
        </p:txBody>
      </p:sp>
      <p:sp>
        <p:nvSpPr>
          <p:cNvPr id="4" name="AutoShape 4"/>
          <p:cNvSpPr>
            <a:spLocks noChangeArrowheads="1"/>
          </p:cNvSpPr>
          <p:nvPr/>
        </p:nvSpPr>
        <p:spPr bwMode="auto">
          <a:xfrm>
            <a:off x="2904913" y="1540933"/>
            <a:ext cx="6410960" cy="4685453"/>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lnSpc>
                <a:spcPct val="150000"/>
              </a:lnSpc>
              <a:buFont typeface="Arial" panose="020B0604020202020204" pitchFamily="34" charset="0"/>
              <a:buChar char="•"/>
            </a:pPr>
            <a:r>
              <a:rPr lang="zh-CN" altLang="en-US" sz="2665" dirty="0">
                <a:solidFill>
                  <a:srgbClr val="0070C0"/>
                </a:solidFill>
                <a:latin typeface="楷体" panose="02010609060101010101" pitchFamily="49" charset="-122"/>
                <a:ea typeface="楷体" panose="02010609060101010101" pitchFamily="49" charset="-122"/>
                <a:cs typeface="楷体" panose="02010609060101010101" pitchFamily="49" charset="-122"/>
              </a:rPr>
              <a:t>互</a:t>
            </a:r>
            <a:r>
              <a:rPr lang="zh-CN" altLang="en-US" sz="2665" dirty="0" smtClean="0">
                <a:solidFill>
                  <a:srgbClr val="0070C0"/>
                </a:solidFill>
                <a:latin typeface="楷体" panose="02010609060101010101" pitchFamily="49" charset="-122"/>
                <a:ea typeface="楷体" panose="02010609060101010101" pitchFamily="49" charset="-122"/>
                <a:cs typeface="楷体" panose="02010609060101010101" pitchFamily="49" charset="-122"/>
              </a:rPr>
              <a:t>为套表（同报同返）</a:t>
            </a:r>
            <a:endParaRPr lang="en-US" altLang="zh-CN" sz="2665" dirty="0" smtClean="0">
              <a:solidFill>
                <a:srgbClr val="0070C0"/>
              </a:solidFill>
              <a:latin typeface="楷体" panose="02010609060101010101" pitchFamily="49" charset="-122"/>
              <a:ea typeface="楷体" panose="02010609060101010101" pitchFamily="49" charset="-122"/>
              <a:cs typeface="楷体" panose="02010609060101010101" pitchFamily="49" charset="-122"/>
            </a:endParaRPr>
          </a:p>
          <a:p>
            <a:pPr marL="342900" indent="-342900">
              <a:lnSpc>
                <a:spcPct val="150000"/>
              </a:lnSpc>
              <a:buFont typeface="Arial" panose="020B0604020202020204" pitchFamily="34" charset="0"/>
              <a:buChar char="•"/>
            </a:pPr>
            <a:r>
              <a:rPr lang="zh-CN" altLang="en-US" sz="2665" dirty="0">
                <a:solidFill>
                  <a:srgbClr val="0070C0"/>
                </a:solidFill>
                <a:latin typeface="楷体" panose="02010609060101010101" pitchFamily="49" charset="-122"/>
                <a:ea typeface="楷体" panose="02010609060101010101" pitchFamily="49" charset="-122"/>
                <a:cs typeface="楷体" panose="02010609060101010101" pitchFamily="49" charset="-122"/>
              </a:rPr>
              <a:t>表</a:t>
            </a:r>
            <a:r>
              <a:rPr lang="zh-CN" altLang="en-US" sz="2665" dirty="0" smtClean="0">
                <a:solidFill>
                  <a:srgbClr val="0070C0"/>
                </a:solidFill>
                <a:latin typeface="楷体" panose="02010609060101010101" pitchFamily="49" charset="-122"/>
                <a:ea typeface="楷体" panose="02010609060101010101" pitchFamily="49" charset="-122"/>
                <a:cs typeface="楷体" panose="02010609060101010101" pitchFamily="49" charset="-122"/>
              </a:rPr>
              <a:t>间审核</a:t>
            </a:r>
            <a:endParaRPr lang="en-US" altLang="zh-CN" sz="2665" dirty="0" smtClean="0">
              <a:solidFill>
                <a:srgbClr val="0070C0"/>
              </a:solidFill>
              <a:latin typeface="楷体" panose="02010609060101010101" pitchFamily="49" charset="-122"/>
              <a:ea typeface="楷体" panose="02010609060101010101" pitchFamily="49" charset="-122"/>
              <a:cs typeface="楷体" panose="02010609060101010101" pitchFamily="49" charset="-122"/>
            </a:endParaRPr>
          </a:p>
          <a:p>
            <a:r>
              <a:rPr lang="en-US" altLang="zh-CN" sz="2665" dirty="0" smtClean="0">
                <a:latin typeface="楷体" panose="02010609060101010101" pitchFamily="49" charset="-122"/>
                <a:ea typeface="楷体" panose="02010609060101010101" pitchFamily="49" charset="-122"/>
                <a:cs typeface="楷体" panose="02010609060101010101" pitchFamily="49" charset="-122"/>
              </a:rPr>
              <a:t>   (</a:t>
            </a:r>
            <a:r>
              <a:rPr lang="en-US" altLang="zh-CN" sz="2665" dirty="0">
                <a:latin typeface="楷体" panose="02010609060101010101" pitchFamily="49" charset="-122"/>
                <a:ea typeface="楷体" panose="02010609060101010101" pitchFamily="49" charset="-122"/>
                <a:cs typeface="楷体" panose="02010609060101010101" pitchFamily="49" charset="-122"/>
              </a:rPr>
              <a:t>1)107-1</a:t>
            </a:r>
            <a:r>
              <a:rPr lang="zh-CN" altLang="zh-CN" sz="2665" dirty="0">
                <a:latin typeface="楷体" panose="02010609060101010101" pitchFamily="49" charset="-122"/>
                <a:ea typeface="楷体" panose="02010609060101010101" pitchFamily="49" charset="-122"/>
                <a:cs typeface="楷体" panose="02010609060101010101" pitchFamily="49" charset="-122"/>
              </a:rPr>
              <a:t>表∑</a:t>
            </a:r>
            <a:r>
              <a:rPr lang="en-US" altLang="zh-CN" sz="2665" dirty="0">
                <a:latin typeface="楷体" panose="02010609060101010101" pitchFamily="49" charset="-122"/>
                <a:ea typeface="楷体" panose="02010609060101010101" pitchFamily="49" charset="-122"/>
                <a:cs typeface="楷体" panose="02010609060101010101" pitchFamily="49" charset="-122"/>
              </a:rPr>
              <a:t>(9)</a:t>
            </a:r>
            <a:r>
              <a:rPr lang="zh-CN" altLang="zh-CN" sz="2665" dirty="0">
                <a:latin typeface="楷体" panose="02010609060101010101" pitchFamily="49" charset="-122"/>
                <a:ea typeface="楷体" panose="02010609060101010101" pitchFamily="49" charset="-122"/>
                <a:cs typeface="楷体" panose="02010609060101010101" pitchFamily="49" charset="-122"/>
              </a:rPr>
              <a:t>≤</a:t>
            </a:r>
            <a:r>
              <a:rPr lang="en-US" altLang="zh-CN" sz="2665" dirty="0">
                <a:latin typeface="楷体" panose="02010609060101010101" pitchFamily="49" charset="-122"/>
                <a:ea typeface="楷体" panose="02010609060101010101" pitchFamily="49" charset="-122"/>
                <a:cs typeface="楷体" panose="02010609060101010101" pitchFamily="49" charset="-122"/>
              </a:rPr>
              <a:t>107-2</a:t>
            </a:r>
            <a:r>
              <a:rPr lang="zh-CN" altLang="zh-CN" sz="2665" dirty="0">
                <a:latin typeface="楷体" panose="02010609060101010101" pitchFamily="49" charset="-122"/>
                <a:ea typeface="楷体" panose="02010609060101010101" pitchFamily="49" charset="-122"/>
                <a:cs typeface="楷体" panose="02010609060101010101" pitchFamily="49" charset="-122"/>
              </a:rPr>
              <a:t>表</a:t>
            </a:r>
            <a:r>
              <a:rPr lang="en-US" altLang="zh-CN" sz="2665" dirty="0">
                <a:latin typeface="楷体" panose="02010609060101010101" pitchFamily="49" charset="-122"/>
                <a:ea typeface="楷体" panose="02010609060101010101" pitchFamily="49" charset="-122"/>
                <a:cs typeface="楷体" panose="02010609060101010101" pitchFamily="49" charset="-122"/>
              </a:rPr>
              <a:t>(1)*</a:t>
            </a:r>
            <a:r>
              <a:rPr lang="en-US" altLang="zh-CN" sz="2665" dirty="0" smtClean="0">
                <a:latin typeface="楷体" panose="02010609060101010101" pitchFamily="49" charset="-122"/>
                <a:ea typeface="楷体" panose="02010609060101010101" pitchFamily="49" charset="-122"/>
                <a:cs typeface="楷体" panose="02010609060101010101" pitchFamily="49" charset="-122"/>
              </a:rPr>
              <a:t>12</a:t>
            </a:r>
            <a:endParaRPr lang="en-US" altLang="zh-CN" sz="2665" dirty="0" smtClean="0">
              <a:latin typeface="楷体" panose="02010609060101010101" pitchFamily="49" charset="-122"/>
              <a:ea typeface="楷体" panose="02010609060101010101" pitchFamily="49" charset="-122"/>
              <a:cs typeface="楷体" panose="02010609060101010101" pitchFamily="49" charset="-122"/>
            </a:endParaRPr>
          </a:p>
          <a:p>
            <a:r>
              <a:rPr lang="en-US" altLang="zh-CN" sz="2665" dirty="0" smtClean="0">
                <a:solidFill>
                  <a:srgbClr val="0070C0"/>
                </a:solidFill>
                <a:latin typeface="楷体" panose="02010609060101010101" pitchFamily="49" charset="-122"/>
                <a:ea typeface="楷体" panose="02010609060101010101" pitchFamily="49" charset="-122"/>
                <a:cs typeface="楷体" panose="02010609060101010101" pitchFamily="49" charset="-122"/>
              </a:rPr>
              <a:t>——</a:t>
            </a:r>
            <a:r>
              <a:rPr lang="zh-CN" altLang="en-US" sz="2665" dirty="0" smtClean="0">
                <a:solidFill>
                  <a:srgbClr val="0070C0"/>
                </a:solidFill>
                <a:latin typeface="楷体" panose="02010609060101010101" pitchFamily="49" charset="-122"/>
                <a:ea typeface="楷体" panose="02010609060101010101" pitchFamily="49" charset="-122"/>
                <a:cs typeface="楷体" panose="02010609060101010101" pitchFamily="49" charset="-122"/>
              </a:rPr>
              <a:t>项目表项目人员实际工作时间（人月）小于等于活动表人员数*</a:t>
            </a:r>
            <a:r>
              <a:rPr lang="en-US" altLang="zh-CN" sz="2665" dirty="0" smtClean="0">
                <a:solidFill>
                  <a:srgbClr val="0070C0"/>
                </a:solidFill>
                <a:latin typeface="楷体" panose="02010609060101010101" pitchFamily="49" charset="-122"/>
                <a:ea typeface="楷体" panose="02010609060101010101" pitchFamily="49" charset="-122"/>
                <a:cs typeface="楷体" panose="02010609060101010101" pitchFamily="49" charset="-122"/>
              </a:rPr>
              <a:t>12</a:t>
            </a:r>
            <a:r>
              <a:rPr lang="zh-CN" altLang="en-US" sz="2665" dirty="0" smtClean="0">
                <a:solidFill>
                  <a:srgbClr val="0070C0"/>
                </a:solidFill>
                <a:latin typeface="楷体" panose="02010609060101010101" pitchFamily="49" charset="-122"/>
                <a:ea typeface="楷体" panose="02010609060101010101" pitchFamily="49" charset="-122"/>
                <a:cs typeface="楷体" panose="02010609060101010101" pitchFamily="49" charset="-122"/>
              </a:rPr>
              <a:t>个月</a:t>
            </a:r>
            <a:endParaRPr lang="en-US" altLang="zh-CN" sz="2665" dirty="0" smtClean="0">
              <a:solidFill>
                <a:srgbClr val="0070C0"/>
              </a:solidFill>
              <a:latin typeface="楷体" panose="02010609060101010101" pitchFamily="49" charset="-122"/>
              <a:ea typeface="楷体" panose="02010609060101010101" pitchFamily="49" charset="-122"/>
              <a:cs typeface="楷体" panose="02010609060101010101" pitchFamily="49" charset="-122"/>
            </a:endParaRPr>
          </a:p>
          <a:p>
            <a:r>
              <a:rPr lang="en-US" altLang="zh-CN" sz="2665" dirty="0" smtClean="0">
                <a:latin typeface="楷体" panose="02010609060101010101" pitchFamily="49" charset="-122"/>
                <a:ea typeface="楷体" panose="02010609060101010101" pitchFamily="49" charset="-122"/>
                <a:cs typeface="楷体" panose="02010609060101010101" pitchFamily="49" charset="-122"/>
              </a:rPr>
              <a:t> </a:t>
            </a:r>
            <a:endParaRPr lang="zh-CN" altLang="zh-CN" sz="2665" dirty="0">
              <a:latin typeface="楷体" panose="02010609060101010101" pitchFamily="49" charset="-122"/>
              <a:ea typeface="楷体" panose="02010609060101010101" pitchFamily="49" charset="-122"/>
              <a:cs typeface="楷体" panose="02010609060101010101" pitchFamily="49" charset="-122"/>
            </a:endParaRPr>
          </a:p>
          <a:p>
            <a:r>
              <a:rPr lang="en-US" altLang="zh-CN" sz="2665" dirty="0">
                <a:latin typeface="楷体" panose="02010609060101010101" pitchFamily="49" charset="-122"/>
                <a:ea typeface="楷体" panose="02010609060101010101" pitchFamily="49" charset="-122"/>
                <a:cs typeface="楷体" panose="02010609060101010101" pitchFamily="49" charset="-122"/>
              </a:rPr>
              <a:t>   (2)107-1</a:t>
            </a:r>
            <a:r>
              <a:rPr lang="zh-CN" altLang="zh-CN" sz="2665" dirty="0">
                <a:latin typeface="楷体" panose="02010609060101010101" pitchFamily="49" charset="-122"/>
                <a:ea typeface="楷体" panose="02010609060101010101" pitchFamily="49" charset="-122"/>
                <a:cs typeface="楷体" panose="02010609060101010101" pitchFamily="49" charset="-122"/>
              </a:rPr>
              <a:t>表∑</a:t>
            </a:r>
            <a:r>
              <a:rPr lang="en-US" altLang="zh-CN" sz="2665" dirty="0">
                <a:latin typeface="楷体" panose="02010609060101010101" pitchFamily="49" charset="-122"/>
                <a:ea typeface="楷体" panose="02010609060101010101" pitchFamily="49" charset="-122"/>
                <a:cs typeface="楷体" panose="02010609060101010101" pitchFamily="49" charset="-122"/>
              </a:rPr>
              <a:t>(10)</a:t>
            </a:r>
            <a:r>
              <a:rPr lang="zh-CN" altLang="zh-CN" sz="2665" dirty="0">
                <a:latin typeface="楷体" panose="02010609060101010101" pitchFamily="49" charset="-122"/>
                <a:ea typeface="楷体" panose="02010609060101010101" pitchFamily="49" charset="-122"/>
                <a:cs typeface="楷体" panose="02010609060101010101" pitchFamily="49" charset="-122"/>
              </a:rPr>
              <a:t>≤</a:t>
            </a:r>
            <a:r>
              <a:rPr lang="en-US" altLang="zh-CN" sz="2665" dirty="0">
                <a:latin typeface="楷体" panose="02010609060101010101" pitchFamily="49" charset="-122"/>
                <a:ea typeface="楷体" panose="02010609060101010101" pitchFamily="49" charset="-122"/>
                <a:cs typeface="楷体" panose="02010609060101010101" pitchFamily="49" charset="-122"/>
              </a:rPr>
              <a:t>107-2</a:t>
            </a:r>
            <a:r>
              <a:rPr lang="zh-CN" altLang="zh-CN" sz="2665" dirty="0">
                <a:latin typeface="楷体" panose="02010609060101010101" pitchFamily="49" charset="-122"/>
                <a:ea typeface="楷体" panose="02010609060101010101" pitchFamily="49" charset="-122"/>
                <a:cs typeface="楷体" panose="02010609060101010101" pitchFamily="49" charset="-122"/>
              </a:rPr>
              <a:t>表</a:t>
            </a:r>
            <a:r>
              <a:rPr lang="en-US" altLang="zh-CN" sz="2665" dirty="0">
                <a:latin typeface="楷体" panose="02010609060101010101" pitchFamily="49" charset="-122"/>
                <a:ea typeface="楷体" panose="02010609060101010101" pitchFamily="49" charset="-122"/>
                <a:cs typeface="楷体" panose="02010609060101010101" pitchFamily="49" charset="-122"/>
              </a:rPr>
              <a:t>(7</a:t>
            </a:r>
            <a:r>
              <a:rPr lang="en-US" altLang="zh-CN" sz="2665" dirty="0" smtClean="0">
                <a:latin typeface="楷体" panose="02010609060101010101" pitchFamily="49" charset="-122"/>
                <a:ea typeface="楷体" panose="02010609060101010101" pitchFamily="49" charset="-122"/>
                <a:cs typeface="楷体" panose="02010609060101010101" pitchFamily="49" charset="-122"/>
              </a:rPr>
              <a:t>)</a:t>
            </a:r>
            <a:endParaRPr lang="en-US" altLang="zh-CN" sz="2665" dirty="0" smtClean="0">
              <a:latin typeface="楷体" panose="02010609060101010101" pitchFamily="49" charset="-122"/>
              <a:ea typeface="楷体" panose="02010609060101010101" pitchFamily="49" charset="-122"/>
              <a:cs typeface="楷体" panose="02010609060101010101" pitchFamily="49" charset="-122"/>
            </a:endParaRPr>
          </a:p>
          <a:p>
            <a:r>
              <a:rPr lang="en-US" altLang="zh-CN" sz="2665" dirty="0" smtClean="0">
                <a:solidFill>
                  <a:srgbClr val="0070C0"/>
                </a:solidFill>
                <a:latin typeface="楷体" panose="02010609060101010101" pitchFamily="49" charset="-122"/>
                <a:ea typeface="楷体" panose="02010609060101010101" pitchFamily="49" charset="-122"/>
                <a:cs typeface="楷体" panose="02010609060101010101" pitchFamily="49" charset="-122"/>
              </a:rPr>
              <a:t>——</a:t>
            </a:r>
            <a:r>
              <a:rPr lang="zh-CN" altLang="en-US" sz="2665" dirty="0" smtClean="0">
                <a:solidFill>
                  <a:srgbClr val="0070C0"/>
                </a:solidFill>
                <a:latin typeface="楷体" panose="02010609060101010101" pitchFamily="49" charset="-122"/>
                <a:ea typeface="楷体" panose="02010609060101010101" pitchFamily="49" charset="-122"/>
                <a:cs typeface="楷体" panose="02010609060101010101" pitchFamily="49" charset="-122"/>
              </a:rPr>
              <a:t>项目表经费支出小于等于活动表费用支出合计</a:t>
            </a:r>
            <a:endParaRPr lang="zh-CN" altLang="zh-CN" sz="2665" dirty="0">
              <a:solidFill>
                <a:srgbClr val="0070C0"/>
              </a:solidFill>
              <a:latin typeface="楷体" panose="02010609060101010101" pitchFamily="49" charset="-122"/>
              <a:ea typeface="楷体" panose="02010609060101010101" pitchFamily="49" charset="-122"/>
              <a:cs typeface="楷体" panose="02010609060101010101" pitchFamily="49" charset="-122"/>
            </a:endParaRPr>
          </a:p>
          <a:p>
            <a:pPr>
              <a:lnSpc>
                <a:spcPct val="150000"/>
              </a:lnSpc>
            </a:pPr>
            <a:endParaRPr lang="zh-CN" altLang="zh-CN" sz="2665" dirty="0">
              <a:solidFill>
                <a:srgbClr val="0070C0"/>
              </a:solidFill>
              <a:latin typeface="楷体" panose="02010609060101010101" pitchFamily="49" charset="-122"/>
              <a:ea typeface="楷体" panose="02010609060101010101" pitchFamily="49" charset="-122"/>
              <a:cs typeface="楷体" panose="02010609060101010101" pitchFamily="49" charset="-122"/>
            </a:endParaRPr>
          </a:p>
        </p:txBody>
      </p:sp>
      <p:sp>
        <p:nvSpPr>
          <p:cNvPr id="8" name="任意多边形 7"/>
          <p:cNvSpPr/>
          <p:nvPr/>
        </p:nvSpPr>
        <p:spPr>
          <a:xfrm>
            <a:off x="3215640" y="1144693"/>
            <a:ext cx="5760720" cy="713740"/>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a:solidFill>
            <a:srgbClr val="005BAC"/>
          </a:solidFill>
          <a:effectLst>
            <a:softEdge rad="50800"/>
          </a:effectLst>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59284" tIns="32664" rIns="159284" bIns="32664" spcCol="1270" anchor="ctr"/>
          <a:lstStyle/>
          <a:p>
            <a:pPr algn="ctr" defTabSz="755650">
              <a:lnSpc>
                <a:spcPct val="90000"/>
              </a:lnSpc>
              <a:spcAft>
                <a:spcPct val="35000"/>
              </a:spcAft>
              <a:defRPr/>
            </a:pPr>
            <a:r>
              <a:rPr lang="en-US" altLang="zh-CN" sz="2665" dirty="0" smtClean="0">
                <a:latin typeface="黑体" panose="02010609060101010101" charset="-122"/>
                <a:ea typeface="黑体" panose="02010609060101010101" charset="-122"/>
                <a:cs typeface="黑体" panose="02010609060101010101" charset="-122"/>
              </a:rPr>
              <a:t>107-1</a:t>
            </a:r>
            <a:r>
              <a:rPr lang="zh-CN" altLang="en-US" sz="2665" dirty="0" smtClean="0">
                <a:latin typeface="黑体" panose="02010609060101010101" charset="-122"/>
                <a:ea typeface="黑体" panose="02010609060101010101" charset="-122"/>
                <a:cs typeface="黑体" panose="02010609060101010101" charset="-122"/>
              </a:rPr>
              <a:t>与</a:t>
            </a:r>
            <a:r>
              <a:rPr lang="en-US" altLang="zh-CN" sz="2665" dirty="0" smtClean="0">
                <a:latin typeface="黑体" panose="02010609060101010101" charset="-122"/>
                <a:ea typeface="黑体" panose="02010609060101010101" charset="-122"/>
                <a:cs typeface="黑体" panose="02010609060101010101" charset="-122"/>
              </a:rPr>
              <a:t>107-2</a:t>
            </a:r>
            <a:r>
              <a:rPr lang="zh-CN" altLang="en-US" sz="2665" dirty="0" smtClean="0">
                <a:latin typeface="黑体" panose="02010609060101010101" charset="-122"/>
                <a:ea typeface="黑体" panose="02010609060101010101" charset="-122"/>
                <a:cs typeface="黑体" panose="02010609060101010101" charset="-122"/>
              </a:rPr>
              <a:t>表逻辑关系</a:t>
            </a:r>
            <a:endParaRPr lang="zh-CN" altLang="en-US" sz="2665" b="1" dirty="0" smtClean="0">
              <a:solidFill>
                <a:schemeClr val="bg1"/>
              </a:solidFill>
              <a:latin typeface="黑体" panose="02010609060101010101" charset="-122"/>
              <a:ea typeface="黑体" panose="02010609060101010101" charset="-122"/>
              <a:cs typeface="黑体" panose="02010609060101010101" charset="-122"/>
            </a:endParaRPr>
          </a:p>
        </p:txBody>
      </p:sp>
      <p:sp>
        <p:nvSpPr>
          <p:cNvPr id="2" name="灯片编号占位符 1"/>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5412740" y="1532255"/>
            <a:ext cx="1365885" cy="785495"/>
            <a:chOff x="7747" y="2996"/>
            <a:chExt cx="2151" cy="1237"/>
          </a:xfrm>
          <a:solidFill>
            <a:srgbClr val="FACB85"/>
          </a:solidFill>
        </p:grpSpPr>
        <p:sp>
          <p:nvSpPr>
            <p:cNvPr id="7" name="椭圆 6"/>
            <p:cNvSpPr/>
            <p:nvPr/>
          </p:nvSpPr>
          <p:spPr>
            <a:xfrm>
              <a:off x="8204" y="2996"/>
              <a:ext cx="1237" cy="1237"/>
            </a:xfrm>
            <a:prstGeom prst="ellipse">
              <a:avLst/>
            </a:prstGeom>
            <a:solidFill>
              <a:srgbClr val="1C56A6"/>
            </a:solidFill>
            <a:ln w="952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cs typeface="+mn-ea"/>
                <a:sym typeface="+mn-lt"/>
              </a:endParaRPr>
            </a:p>
          </p:txBody>
        </p:sp>
        <p:sp>
          <p:nvSpPr>
            <p:cNvPr id="8" name="文本框 9"/>
            <p:cNvSpPr txBox="1"/>
            <p:nvPr/>
          </p:nvSpPr>
          <p:spPr>
            <a:xfrm>
              <a:off x="7747" y="3178"/>
              <a:ext cx="2151" cy="872"/>
            </a:xfrm>
            <a:prstGeom prst="rect">
              <a:avLst/>
            </a:prstGeom>
            <a:noFill/>
            <a:extLst>
              <a:ext uri="{909E8E84-426E-40DD-AFC4-6F175D3DCCD1}">
                <a14:hiddenFill xmlns:a14="http://schemas.microsoft.com/office/drawing/2010/main">
                  <a:grpFill/>
                </a14:hiddenFill>
              </a:ext>
            </a:extLst>
          </p:spPr>
          <p:txBody>
            <a:bodyPr wrap="square" lIns="0" tIns="0" rIns="0" bIns="0" rtlCol="0">
              <a:spAutoFit/>
            </a:bodyPr>
            <a:p>
              <a:pPr marL="0" lvl="1" algn="ctr"/>
              <a:r>
                <a:rPr lang="en-US" altLang="zh-CN" sz="3600" dirty="0">
                  <a:solidFill>
                    <a:schemeClr val="bg1"/>
                  </a:solidFill>
                  <a:latin typeface="+mn-lt"/>
                  <a:ea typeface="+mn-ea"/>
                  <a:cs typeface="+mn-ea"/>
                  <a:sym typeface="+mn-lt"/>
                </a:rPr>
                <a:t>04</a:t>
              </a:r>
              <a:endParaRPr lang="en-US" altLang="zh-CN" sz="3600" dirty="0">
                <a:solidFill>
                  <a:schemeClr val="bg1"/>
                </a:solidFill>
                <a:latin typeface="+mn-lt"/>
                <a:ea typeface="+mn-ea"/>
                <a:cs typeface="+mn-ea"/>
                <a:sym typeface="+mn-lt"/>
              </a:endParaRPr>
            </a:p>
          </p:txBody>
        </p:sp>
      </p:grpSp>
      <p:sp>
        <p:nvSpPr>
          <p:cNvPr id="10" name="矩形 9"/>
          <p:cNvSpPr/>
          <p:nvPr/>
        </p:nvSpPr>
        <p:spPr>
          <a:xfrm>
            <a:off x="3406775" y="2317750"/>
            <a:ext cx="6067425" cy="1445260"/>
          </a:xfrm>
          <a:prstGeom prst="rect">
            <a:avLst/>
          </a:prstGeom>
        </p:spPr>
        <p:txBody>
          <a:bodyPr wrap="square">
            <a:spAutoFit/>
          </a:bodyPr>
          <a:p>
            <a:pPr marL="0" marR="0" lvl="0" indent="0" algn="l" defTabSz="914400" rtl="0" eaLnBrk="1" fontAlgn="auto" latinLnBrk="0" hangingPunct="1">
              <a:lnSpc>
                <a:spcPct val="200000"/>
              </a:lnSpc>
              <a:spcBef>
                <a:spcPts val="0"/>
              </a:spcBef>
              <a:spcAft>
                <a:spcPts val="0"/>
              </a:spcAft>
              <a:buClrTx/>
              <a:buSzTx/>
              <a:buFontTx/>
              <a:buNone/>
              <a:defRPr/>
            </a:pPr>
            <a:r>
              <a:rPr lang="zh-CN" altLang="en-US" sz="4400" b="1" dirty="0" smtClean="0">
                <a:solidFill>
                  <a:schemeClr val="accent1"/>
                </a:solidFill>
                <a:latin typeface="微软雅黑" panose="020B0503020204020204" pitchFamily="34" charset="-122"/>
                <a:ea typeface="微软雅黑" panose="020B0503020204020204" pitchFamily="34" charset="-122"/>
                <a:cs typeface="+mn-ea"/>
                <a:sym typeface="+mn-ea"/>
              </a:rPr>
              <a:t>数据质量易出现的问题</a:t>
            </a:r>
            <a:endParaRPr lang="zh-CN" altLang="en-US" sz="4400" b="1" dirty="0" smtClean="0">
              <a:solidFill>
                <a:schemeClr val="accent1"/>
              </a:solidFill>
              <a:latin typeface="微软雅黑" panose="020B0503020204020204" pitchFamily="34" charset="-122"/>
              <a:ea typeface="微软雅黑" panose="020B0503020204020204" pitchFamily="34" charset="-122"/>
              <a:cs typeface="+mn-ea"/>
              <a:sym typeface="+mn-e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2"/>
          <p:cNvGrpSpPr/>
          <p:nvPr/>
        </p:nvGrpSpPr>
        <p:grpSpPr bwMode="auto">
          <a:xfrm>
            <a:off x="903605" y="781685"/>
            <a:ext cx="10384789" cy="2330450"/>
            <a:chOff x="1567540" y="2714979"/>
            <a:chExt cx="5576042" cy="9453660"/>
          </a:xfrm>
        </p:grpSpPr>
        <p:sp>
          <p:nvSpPr>
            <p:cNvPr id="3" name="任意多边形 2"/>
            <p:cNvSpPr/>
            <p:nvPr/>
          </p:nvSpPr>
          <p:spPr>
            <a:xfrm>
              <a:off x="1567540" y="3771110"/>
              <a:ext cx="5576042" cy="8397529"/>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noFill/>
            <a:ln>
              <a:solidFill>
                <a:srgbClr val="0070C0"/>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8562" tIns="354076" rIns="278562" bIns="120904"/>
            <a:lstStyle>
              <a:lvl1pPr marL="71755" indent="-71755">
                <a:spcBef>
                  <a:spcPct val="20000"/>
                </a:spcBef>
                <a:buChar char="•"/>
                <a:defRPr kumimoji="1" sz="3200">
                  <a:solidFill>
                    <a:schemeClr val="tx1"/>
                  </a:solidFill>
                  <a:latin typeface="Times New Roman" panose="02020603050405020304" charset="0"/>
                  <a:ea typeface="宋体" panose="02010600030101010101" pitchFamily="2" charset="-122"/>
                </a:defRPr>
              </a:lvl1pPr>
              <a:lvl2pPr>
                <a:spcBef>
                  <a:spcPct val="20000"/>
                </a:spcBef>
                <a:buChar char="–"/>
                <a:defRPr kumimoji="1" sz="2800">
                  <a:solidFill>
                    <a:schemeClr val="tx1"/>
                  </a:solidFill>
                  <a:latin typeface="Times New Roman" panose="02020603050405020304"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charset="0"/>
                  <a:ea typeface="宋体" panose="02010600030101010101" pitchFamily="2" charset="-122"/>
                </a:defRPr>
              </a:lvl9pPr>
            </a:lstStyle>
            <a:p>
              <a:pPr algn="just" fontAlgn="auto">
                <a:lnSpc>
                  <a:spcPct val="100000"/>
                </a:lnSpc>
                <a:spcBef>
                  <a:spcPct val="0"/>
                </a:spcBef>
                <a:buClr>
                  <a:srgbClr val="005BAC"/>
                </a:buClr>
                <a:buFont typeface="Arial" panose="020B0604020202020204" pitchFamily="34" charset="0"/>
                <a:buChar char="•"/>
                <a:defRPr/>
              </a:pPr>
              <a:r>
                <a:rPr kumimoji="0" lang="en-US" altLang="zh-CN"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未设立研究开发会计科目或无税务部门认可的辅助账的企业</a:t>
              </a:r>
              <a:r>
                <a:rPr kumimoji="0" lang="en-US" altLang="zh-CN" sz="26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依然填报了研发报表。特别是，部分在资格核实工作中已经认定为不具备填报研发报表资格的企业，在年报中仍继续填报研发报表。</a:t>
              </a:r>
              <a:endParaRPr kumimoji="0" lang="en-US" altLang="zh-CN" sz="26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00000"/>
                </a:lnSpc>
                <a:spcBef>
                  <a:spcPct val="0"/>
                </a:spcBef>
                <a:buClr>
                  <a:srgbClr val="005BAC"/>
                </a:buClr>
                <a:buFont typeface="Arial" panose="020B0604020202020204" pitchFamily="34" charset="0"/>
                <a:buChar char="•"/>
                <a:defRPr/>
              </a:pPr>
              <a:r>
                <a:rPr kumimoji="0" lang="en-US" altLang="zh-CN" sz="26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企业填报不及时，上报截止后补报、改报情况仍比较多。</a:t>
              </a:r>
              <a:endParaRPr kumimoji="0" lang="en-US" altLang="zh-CN" sz="26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lvl="1" indent="-342900">
                <a:lnSpc>
                  <a:spcPct val="90000"/>
                </a:lnSpc>
                <a:spcBef>
                  <a:spcPct val="0"/>
                </a:spcBef>
                <a:spcAft>
                  <a:spcPct val="15000"/>
                </a:spcAft>
                <a:defRPr/>
              </a:pPr>
              <a:endParaRPr kumimoji="0" lang="en-US" altLang="zh-CN" sz="26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任意多边形 7"/>
            <p:cNvSpPr/>
            <p:nvPr/>
          </p:nvSpPr>
          <p:spPr>
            <a:xfrm>
              <a:off x="1728642" y="2714979"/>
              <a:ext cx="1805264" cy="1922871"/>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a:solidFill>
              <a:srgbClr val="0070C0"/>
            </a:solidFill>
            <a:ln>
              <a:solidFill>
                <a:srgbClr val="0070C0"/>
              </a:solidFill>
            </a:ln>
            <a:effectLst>
              <a:softEdge rad="50800"/>
            </a:effectLst>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2" tIns="24497" rIns="119462" bIns="24497" spcCol="1270" anchor="ctr">
              <a:scene3d>
                <a:camera prst="orthographicFront"/>
                <a:lightRig rig="threePt" dir="t"/>
              </a:scene3d>
            </a:bodyPr>
            <a:lstStyle/>
            <a:p>
              <a:pPr algn="ctr" defTabSz="755650">
                <a:lnSpc>
                  <a:spcPct val="90000"/>
                </a:lnSpc>
                <a:spcAft>
                  <a:spcPct val="35000"/>
                </a:spcAft>
                <a:defRPr/>
              </a:pPr>
              <a:r>
                <a:rPr lang="zh-CN" altLang="en-US" sz="2800" dirty="0">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企业填报问题</a:t>
              </a:r>
              <a:endParaRPr lang="zh-CN" altLang="en-US" sz="2800" dirty="0">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grpSp>
      <p:sp>
        <p:nvSpPr>
          <p:cNvPr id="2" name="矩形 1"/>
          <p:cNvSpPr/>
          <p:nvPr/>
        </p:nvSpPr>
        <p:spPr>
          <a:xfrm>
            <a:off x="3642995" y="259715"/>
            <a:ext cx="5275580" cy="521970"/>
          </a:xfrm>
          <a:prstGeom prst="rect">
            <a:avLst/>
          </a:prstGeom>
        </p:spPr>
        <p:txBody>
          <a:bodyPr wrap="square">
            <a:spAutoFit/>
          </a:bodyPr>
          <a:p>
            <a:pPr algn="ctr"/>
            <a:r>
              <a:rPr lang="zh-CN" altLang="en-US" sz="2800" b="1" dirty="0">
                <a:solidFill>
                  <a:srgbClr val="1C56A6"/>
                </a:solidFill>
                <a:cs typeface="+mn-ea"/>
                <a:sym typeface="+mn-lt"/>
              </a:rPr>
              <a:t>填报问题</a:t>
            </a:r>
            <a:endParaRPr lang="zh-CN" altLang="en-US" sz="2800" b="1" dirty="0">
              <a:solidFill>
                <a:srgbClr val="1C56A6"/>
              </a:solidFill>
              <a:cs typeface="+mn-ea"/>
              <a:sym typeface="+mn-lt"/>
            </a:endParaRPr>
          </a:p>
        </p:txBody>
      </p:sp>
      <p:grpSp>
        <p:nvGrpSpPr>
          <p:cNvPr id="7" name="组合 2"/>
          <p:cNvGrpSpPr/>
          <p:nvPr/>
        </p:nvGrpSpPr>
        <p:grpSpPr bwMode="auto">
          <a:xfrm>
            <a:off x="902335" y="3244215"/>
            <a:ext cx="10386060" cy="2806700"/>
            <a:chOff x="1567540" y="2487192"/>
            <a:chExt cx="5568380" cy="11431305"/>
          </a:xfrm>
        </p:grpSpPr>
        <p:sp>
          <p:nvSpPr>
            <p:cNvPr id="9" name="任意多边形 8"/>
            <p:cNvSpPr/>
            <p:nvPr/>
          </p:nvSpPr>
          <p:spPr>
            <a:xfrm>
              <a:off x="1567540" y="3770635"/>
              <a:ext cx="5568380" cy="10147862"/>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noFill/>
            <a:ln>
              <a:solidFill>
                <a:srgbClr val="0070C0"/>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8562" tIns="354076" rIns="278562" bIns="120904"/>
            <a:lstStyle>
              <a:lvl1pPr marL="71755" indent="-71755">
                <a:spcBef>
                  <a:spcPct val="20000"/>
                </a:spcBef>
                <a:buChar char="•"/>
                <a:defRPr kumimoji="1" sz="3200">
                  <a:solidFill>
                    <a:schemeClr val="tx1"/>
                  </a:solidFill>
                  <a:latin typeface="Times New Roman" panose="02020603050405020304" charset="0"/>
                  <a:ea typeface="宋体" panose="02010600030101010101" pitchFamily="2" charset="-122"/>
                </a:defRPr>
              </a:lvl1pPr>
              <a:lvl2pPr>
                <a:spcBef>
                  <a:spcPct val="20000"/>
                </a:spcBef>
                <a:buChar char="–"/>
                <a:defRPr kumimoji="1" sz="2800">
                  <a:solidFill>
                    <a:schemeClr val="tx1"/>
                  </a:solidFill>
                  <a:latin typeface="Times New Roman" panose="02020603050405020304"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charset="0"/>
                  <a:ea typeface="宋体" panose="02010600030101010101" pitchFamily="2" charset="-122"/>
                </a:defRPr>
              </a:lvl9pPr>
            </a:lstStyle>
            <a:p>
              <a:pPr fontAlgn="auto">
                <a:lnSpc>
                  <a:spcPct val="100000"/>
                </a:lnSpc>
                <a:spcBef>
                  <a:spcPct val="0"/>
                </a:spcBef>
                <a:buClr>
                  <a:srgbClr val="005BAC"/>
                </a:buClr>
                <a:buFont typeface="Arial" panose="020B0604020202020204" pitchFamily="34" charset="0"/>
                <a:buChar char="•"/>
                <a:defRPr/>
              </a:pPr>
              <a:r>
                <a:rPr kumimoji="0" lang="en-US" altLang="zh-CN" sz="26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核实性审核说明填写过于简单。如仅填写“情况属实”而没有具体内容或者仅写研发投入力度加大等概括性表述。</a:t>
              </a:r>
              <a:endParaRPr kumimoji="0" lang="en-US" altLang="zh-CN" sz="26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auto">
                <a:lnSpc>
                  <a:spcPct val="100000"/>
                </a:lnSpc>
                <a:spcBef>
                  <a:spcPct val="0"/>
                </a:spcBef>
                <a:buClr>
                  <a:srgbClr val="005BAC"/>
                </a:buClr>
                <a:buFont typeface="Arial" panose="020B0604020202020204" pitchFamily="34" charset="0"/>
                <a:buChar char="•"/>
                <a:defRPr/>
              </a:pPr>
              <a:r>
                <a:rPr kumimoji="0" lang="en-US" altLang="zh-CN" sz="26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企业研发报表与企业营收、从业人员等指标变动趋势不匹配。</a:t>
              </a:r>
              <a:endParaRPr kumimoji="0" lang="en-US" altLang="zh-CN" sz="2665"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任意多边形 9"/>
            <p:cNvSpPr/>
            <p:nvPr/>
          </p:nvSpPr>
          <p:spPr>
            <a:xfrm>
              <a:off x="1728643" y="2487192"/>
              <a:ext cx="1805264" cy="2257155"/>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a:solidFill>
              <a:srgbClr val="0070C0"/>
            </a:solidFill>
            <a:ln>
              <a:solidFill>
                <a:srgbClr val="0070C0"/>
              </a:solidFill>
            </a:ln>
            <a:effectLst>
              <a:softEdge rad="50800"/>
            </a:effectLst>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2" tIns="24497" rIns="119462" bIns="24497" spcCol="1270" anchor="ctr">
              <a:scene3d>
                <a:camera prst="orthographicFront"/>
                <a:lightRig rig="threePt" dir="t"/>
              </a:scene3d>
            </a:bodyPr>
            <a:lstStyle/>
            <a:p>
              <a:pPr algn="ctr" defTabSz="755650">
                <a:lnSpc>
                  <a:spcPct val="90000"/>
                </a:lnSpc>
                <a:spcAft>
                  <a:spcPct val="35000"/>
                </a:spcAft>
                <a:defRPr/>
              </a:pPr>
              <a:r>
                <a:rPr lang="zh-CN" altLang="en-US" sz="2800" dirty="0">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说明问题</a:t>
              </a:r>
              <a:endParaRPr lang="zh-CN" altLang="en-US" sz="2800" dirty="0">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grpSp>
      <p:sp>
        <p:nvSpPr>
          <p:cNvPr id="5" name="灯片编号占位符 4"/>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08305" y="2264410"/>
            <a:ext cx="10878185" cy="1568450"/>
          </a:xfrm>
          <a:prstGeom prst="rect">
            <a:avLst/>
          </a:prstGeom>
          <a:noFill/>
        </p:spPr>
        <p:txBody>
          <a:bodyPr wrap="square" rtlCol="0" anchor="ctr">
            <a:spAutoFit/>
          </a:bodyPr>
          <a:lstStyle>
            <a:defPPr>
              <a:defRPr lang="zh-CN"/>
            </a:defPPr>
            <a:lvl1pPr algn="ctr">
              <a:defRPr sz="75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4800" b="1" dirty="0">
                <a:solidFill>
                  <a:schemeClr val="accent1"/>
                </a:solidFill>
                <a:effectLst/>
                <a:latin typeface="楷体" panose="02010609060101010101" pitchFamily="49" charset="-122"/>
                <a:cs typeface="楷体" panose="02010609060101010101" pitchFamily="49" charset="-122"/>
                <a:sym typeface="+mn-ea"/>
              </a:rPr>
              <a:t>重点企业研发季报</a:t>
            </a:r>
            <a:endParaRPr lang="zh-CN" altLang="en-US" sz="4800" b="1" dirty="0">
              <a:solidFill>
                <a:schemeClr val="accent1"/>
              </a:solidFill>
              <a:effectLst/>
              <a:latin typeface="楷体" panose="02010609060101010101" pitchFamily="49" charset="-122"/>
              <a:cs typeface="楷体" panose="02010609060101010101" pitchFamily="49" charset="-122"/>
              <a:sym typeface="+mn-ea"/>
            </a:endParaRPr>
          </a:p>
          <a:p>
            <a:pPr algn="ctr"/>
            <a:endParaRPr lang="zh-CN" altLang="en-US" sz="4800" b="1" dirty="0">
              <a:solidFill>
                <a:schemeClr val="accent1"/>
              </a:solidFill>
              <a:effectLst/>
              <a:latin typeface="楷体" panose="02010609060101010101" pitchFamily="49" charset="-122"/>
              <a:ea typeface="微软雅黑" panose="020B0503020204020204" pitchFamily="34" charset="-122"/>
              <a:cs typeface="楷体" panose="02010609060101010101" pitchFamily="49" charset="-122"/>
              <a:sym typeface="+mn-e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7D9BB5D0-35E4-459D-AEF3-FE4D7C45CC19}" type="slidenum">
              <a:rPr lang="zh-CN" altLang="en-US" smtClean="0"/>
            </a:fld>
            <a:endParaRPr lang="zh-CN" altLang="en-US"/>
          </a:p>
        </p:txBody>
      </p:sp>
      <p:graphicFrame>
        <p:nvGraphicFramePr>
          <p:cNvPr id="7" name="表格 6"/>
          <p:cNvGraphicFramePr>
            <a:graphicFrameLocks noGrp="1"/>
          </p:cNvGraphicFramePr>
          <p:nvPr/>
        </p:nvGraphicFramePr>
        <p:xfrm>
          <a:off x="1155700" y="1760220"/>
          <a:ext cx="10063480" cy="2519680"/>
        </p:xfrm>
        <a:graphic>
          <a:graphicData uri="http://schemas.openxmlformats.org/drawingml/2006/table">
            <a:tbl>
              <a:tblPr firstRow="1" bandRow="1">
                <a:tableStyleId>{5C22544A-7EE6-4342-B048-85BDC9FD1C3A}</a:tableStyleId>
              </a:tblPr>
              <a:tblGrid>
                <a:gridCol w="4337685"/>
                <a:gridCol w="1314450"/>
                <a:gridCol w="1792605"/>
                <a:gridCol w="2618740"/>
              </a:tblGrid>
              <a:tr h="925083">
                <a:tc>
                  <a:txBody>
                    <a:bodyPr/>
                    <a:p>
                      <a:pPr algn="ctr">
                        <a:buNone/>
                      </a:pPr>
                      <a:r>
                        <a:rPr lang="zh-CN" altLang="en-US" sz="1800" b="0" dirty="0">
                          <a:solidFill>
                            <a:schemeClr val="tx1"/>
                          </a:solidFill>
                          <a:latin typeface="黑体" panose="02010609060101010101" charset="-122"/>
                          <a:ea typeface="黑体" panose="02010609060101010101" charset="-122"/>
                        </a:rPr>
                        <a:t>报表名称</a:t>
                      </a:r>
                      <a:endParaRPr lang="zh-CN" altLang="en-US" sz="1800" b="0" dirty="0">
                        <a:solidFill>
                          <a:schemeClr val="tx1"/>
                        </a:solidFill>
                        <a:latin typeface="黑体" panose="02010609060101010101" charset="-122"/>
                        <a:ea typeface="黑体" panose="02010609060101010101"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D7EA"/>
                    </a:solidFill>
                  </a:tcPr>
                </a:tc>
                <a:tc>
                  <a:txBody>
                    <a:bodyPr/>
                    <a:p>
                      <a:pPr algn="ctr">
                        <a:buNone/>
                      </a:pPr>
                      <a:r>
                        <a:rPr lang="zh-CN" altLang="en-US" sz="1800" b="0" dirty="0">
                          <a:solidFill>
                            <a:schemeClr val="tx1"/>
                          </a:solidFill>
                          <a:latin typeface="黑体" panose="02010609060101010101" charset="-122"/>
                          <a:ea typeface="黑体" panose="02010609060101010101" charset="-122"/>
                        </a:rPr>
                        <a:t>表号</a:t>
                      </a:r>
                      <a:endParaRPr lang="zh-CN" altLang="en-US" sz="1800" b="0" dirty="0">
                        <a:solidFill>
                          <a:schemeClr val="tx1"/>
                        </a:solidFill>
                        <a:latin typeface="黑体" panose="02010609060101010101" charset="-122"/>
                        <a:ea typeface="黑体" panose="02010609060101010101"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D7EA"/>
                    </a:solidFill>
                  </a:tcPr>
                </a:tc>
                <a:tc>
                  <a:txBody>
                    <a:bodyPr/>
                    <a:p>
                      <a:pPr algn="ctr">
                        <a:buNone/>
                      </a:pPr>
                      <a:r>
                        <a:rPr lang="zh-CN" altLang="en-US" sz="1800" b="0" dirty="0">
                          <a:solidFill>
                            <a:schemeClr val="tx1"/>
                          </a:solidFill>
                          <a:latin typeface="黑体" panose="02010609060101010101" charset="-122"/>
                          <a:ea typeface="黑体" panose="02010609060101010101" charset="-122"/>
                        </a:rPr>
                        <a:t>开网时间</a:t>
                      </a:r>
                      <a:endParaRPr lang="zh-CN" altLang="en-US" sz="1800" b="0" dirty="0">
                        <a:solidFill>
                          <a:schemeClr val="tx1"/>
                        </a:solidFill>
                        <a:latin typeface="黑体" panose="02010609060101010101" charset="-122"/>
                        <a:ea typeface="黑体" panose="02010609060101010101"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D7EA"/>
                    </a:solidFill>
                  </a:tcPr>
                </a:tc>
                <a:tc>
                  <a:txBody>
                    <a:bodyPr/>
                    <a:p>
                      <a:pPr algn="ctr">
                        <a:buNone/>
                      </a:pPr>
                      <a:r>
                        <a:rPr lang="zh-CN" altLang="en-US" sz="1800" b="0" dirty="0">
                          <a:solidFill>
                            <a:schemeClr val="tx1"/>
                          </a:solidFill>
                          <a:latin typeface="黑体" panose="02010609060101010101" charset="-122"/>
                          <a:ea typeface="黑体" panose="02010609060101010101" charset="-122"/>
                        </a:rPr>
                        <a:t>企业报送</a:t>
                      </a:r>
                      <a:endParaRPr lang="en-US" altLang="zh-CN" sz="1800" b="0" dirty="0">
                        <a:solidFill>
                          <a:schemeClr val="tx1"/>
                        </a:solidFill>
                        <a:latin typeface="黑体" panose="02010609060101010101" charset="-122"/>
                        <a:ea typeface="黑体" panose="02010609060101010101" charset="-122"/>
                      </a:endParaRPr>
                    </a:p>
                    <a:p>
                      <a:pPr algn="ctr">
                        <a:buNone/>
                      </a:pPr>
                      <a:r>
                        <a:rPr lang="zh-CN" altLang="en-US" sz="1800" b="0" dirty="0">
                          <a:solidFill>
                            <a:schemeClr val="tx1"/>
                          </a:solidFill>
                          <a:latin typeface="黑体" panose="02010609060101010101" charset="-122"/>
                          <a:ea typeface="黑体" panose="02010609060101010101" charset="-122"/>
                        </a:rPr>
                        <a:t>截止时间</a:t>
                      </a:r>
                      <a:endParaRPr lang="zh-CN" altLang="en-US" sz="1800" b="0" dirty="0">
                        <a:solidFill>
                          <a:schemeClr val="tx1"/>
                        </a:solidFill>
                        <a:latin typeface="黑体" panose="02010609060101010101" charset="-122"/>
                        <a:ea typeface="黑体" panose="02010609060101010101"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D7EA"/>
                    </a:solidFill>
                  </a:tcPr>
                </a:tc>
              </a:tr>
              <a:tr h="924981">
                <a:tc>
                  <a:txBody>
                    <a:bodyPr/>
                    <a:p>
                      <a:pPr algn="l">
                        <a:buNone/>
                      </a:pPr>
                      <a:r>
                        <a:rPr lang="zh-CN" altLang="en-US" sz="1800" dirty="0">
                          <a:solidFill>
                            <a:schemeClr val="tx1"/>
                          </a:solidFill>
                          <a:latin typeface="黑体" panose="02010609060101010101" charset="-122"/>
                          <a:ea typeface="黑体" panose="02010609060101010101" charset="-122"/>
                          <a:cs typeface="华文楷体" panose="02010600040101010101" pitchFamily="2" charset="-122"/>
                          <a:sym typeface="+mn-ea"/>
                        </a:rPr>
                        <a:t>重点企业研究开发项目情况</a:t>
                      </a:r>
                      <a:endParaRPr lang="zh-CN" altLang="en-US" sz="1800" b="0" dirty="0">
                        <a:solidFill>
                          <a:schemeClr val="tx1"/>
                        </a:solidFill>
                        <a:latin typeface="黑体" panose="02010609060101010101" charset="-122"/>
                        <a:ea typeface="黑体" panose="02010609060101010101" charset="-122"/>
                        <a:cs typeface="黑体" panose="02010609060101010101"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p>
                      <a:pPr algn="ctr">
                        <a:buNone/>
                      </a:pPr>
                      <a:r>
                        <a:rPr lang="zh-CN" altLang="en-US" sz="1800" dirty="0">
                          <a:solidFill>
                            <a:schemeClr val="tx1"/>
                          </a:solidFill>
                          <a:latin typeface="黑体" panose="02010609060101010101" charset="-122"/>
                          <a:ea typeface="黑体" panose="02010609060101010101" charset="-122"/>
                          <a:cs typeface="黑体" panose="02010609060101010101" charset="-122"/>
                          <a:sym typeface="+mn-ea"/>
                        </a:rPr>
                        <a:t>Ⅶ563</a:t>
                      </a:r>
                      <a:endParaRPr lang="en-US" altLang="zh-CN" sz="1800" b="0" dirty="0">
                        <a:solidFill>
                          <a:schemeClr val="tx1"/>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p>
                      <a:pPr algn="ctr">
                        <a:buNone/>
                      </a:pPr>
                      <a:r>
                        <a:rPr lang="en-US" altLang="zh-CN" sz="1800" dirty="0">
                          <a:solidFill>
                            <a:schemeClr val="tx1"/>
                          </a:solidFill>
                          <a:latin typeface="黑体" panose="02010609060101010101" charset="-122"/>
                          <a:ea typeface="黑体" panose="02010609060101010101" charset="-122"/>
                          <a:cs typeface="华文楷体" panose="02010600040101010101" pitchFamily="2" charset="-122"/>
                          <a:sym typeface="+mn-ea"/>
                        </a:rPr>
                        <a:t>2026</a:t>
                      </a:r>
                      <a:r>
                        <a:rPr lang="zh-CN" altLang="en-US" sz="1800" dirty="0">
                          <a:solidFill>
                            <a:schemeClr val="tx1"/>
                          </a:solidFill>
                          <a:latin typeface="黑体" panose="02010609060101010101" charset="-122"/>
                          <a:ea typeface="黑体" panose="02010609060101010101" charset="-122"/>
                          <a:cs typeface="华文楷体" panose="02010600040101010101" pitchFamily="2" charset="-122"/>
                          <a:sym typeface="+mn-ea"/>
                        </a:rPr>
                        <a:t>年</a:t>
                      </a:r>
                      <a:endParaRPr lang="en-US" altLang="zh-CN" sz="1800" b="0" dirty="0">
                        <a:solidFill>
                          <a:schemeClr val="tx1"/>
                        </a:solidFill>
                        <a:latin typeface="黑体" panose="02010609060101010101" charset="-122"/>
                        <a:ea typeface="黑体" panose="02010609060101010101" charset="-122"/>
                        <a:cs typeface="华文楷体" panose="02010600040101010101" pitchFamily="2" charset="-122"/>
                        <a:sym typeface="+mn-ea"/>
                      </a:endParaRPr>
                    </a:p>
                    <a:p>
                      <a:pPr algn="ctr">
                        <a:buNone/>
                      </a:pPr>
                      <a:r>
                        <a:rPr lang="en-US" altLang="zh-CN" sz="1800" dirty="0">
                          <a:solidFill>
                            <a:schemeClr val="tx1"/>
                          </a:solidFill>
                          <a:latin typeface="黑体" panose="02010609060101010101" charset="-122"/>
                          <a:ea typeface="黑体" panose="02010609060101010101" charset="-122"/>
                          <a:cs typeface="华文楷体" panose="02010600040101010101" pitchFamily="2" charset="-122"/>
                          <a:sym typeface="+mn-ea"/>
                        </a:rPr>
                        <a:t>3/6/9/12</a:t>
                      </a:r>
                      <a:endParaRPr lang="zh-CN" altLang="en-US" sz="1800" b="0" dirty="0">
                        <a:solidFill>
                          <a:schemeClr val="tx1"/>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p>
                      <a:pPr algn="ctr">
                        <a:buNone/>
                      </a:pPr>
                      <a:r>
                        <a:rPr lang="en-US" altLang="zh-CN" sz="1800" dirty="0">
                          <a:solidFill>
                            <a:schemeClr val="tx1"/>
                          </a:solidFill>
                          <a:latin typeface="黑体" panose="02010609060101010101" charset="-122"/>
                          <a:ea typeface="黑体" panose="02010609060101010101" charset="-122"/>
                          <a:cs typeface="华文楷体" panose="02010600040101010101" pitchFamily="2" charset="-122"/>
                          <a:sym typeface="+mn-ea"/>
                        </a:rPr>
                        <a:t>2026</a:t>
                      </a:r>
                      <a:r>
                        <a:rPr lang="zh-CN" altLang="en-US" sz="1800" dirty="0">
                          <a:solidFill>
                            <a:schemeClr val="tx1"/>
                          </a:solidFill>
                          <a:latin typeface="黑体" panose="02010609060101010101" charset="-122"/>
                          <a:ea typeface="黑体" panose="02010609060101010101" charset="-122"/>
                          <a:cs typeface="华文楷体" panose="02010600040101010101" pitchFamily="2" charset="-122"/>
                          <a:sym typeface="+mn-ea"/>
                        </a:rPr>
                        <a:t>年</a:t>
                      </a:r>
                      <a:endParaRPr lang="en-US" altLang="zh-CN" sz="1800" b="0" dirty="0">
                        <a:solidFill>
                          <a:schemeClr val="tx1"/>
                        </a:solidFill>
                        <a:latin typeface="黑体" panose="02010609060101010101" charset="-122"/>
                        <a:ea typeface="黑体" panose="02010609060101010101" charset="-122"/>
                        <a:cs typeface="华文楷体" panose="02010600040101010101" pitchFamily="2" charset="-122"/>
                      </a:endParaRPr>
                    </a:p>
                    <a:p>
                      <a:pPr algn="ctr">
                        <a:buNone/>
                      </a:pPr>
                      <a:r>
                        <a:rPr lang="zh-CN" altLang="en-US" sz="1800" dirty="0">
                          <a:solidFill>
                            <a:schemeClr val="tx1"/>
                          </a:solidFill>
                          <a:latin typeface="黑体" panose="02010609060101010101" charset="-122"/>
                          <a:ea typeface="黑体" panose="02010609060101010101" charset="-122"/>
                          <a:cs typeface="华文楷体" panose="02010600040101010101" pitchFamily="2" charset="-122"/>
                          <a:sym typeface="+mn-ea"/>
                        </a:rPr>
                        <a:t>季度</a:t>
                      </a:r>
                      <a:r>
                        <a:rPr lang="en-US" altLang="zh-CN" sz="1800" dirty="0">
                          <a:solidFill>
                            <a:schemeClr val="tx1"/>
                          </a:solidFill>
                          <a:latin typeface="黑体" panose="02010609060101010101" charset="-122"/>
                          <a:ea typeface="黑体" panose="02010609060101010101" charset="-122"/>
                          <a:cs typeface="华文楷体" panose="02010600040101010101" pitchFamily="2" charset="-122"/>
                          <a:sym typeface="+mn-ea"/>
                        </a:rPr>
                        <a:t>18</a:t>
                      </a:r>
                      <a:r>
                        <a:rPr lang="zh-CN" altLang="en-US" sz="1800" dirty="0">
                          <a:solidFill>
                            <a:schemeClr val="tx1"/>
                          </a:solidFill>
                          <a:latin typeface="黑体" panose="02010609060101010101" charset="-122"/>
                          <a:ea typeface="黑体" panose="02010609060101010101" charset="-122"/>
                          <a:cs typeface="华文楷体" panose="02010600040101010101" pitchFamily="2" charset="-122"/>
                          <a:sym typeface="+mn-ea"/>
                        </a:rPr>
                        <a:t>日</a:t>
                      </a:r>
                      <a:endParaRPr lang="zh-CN" altLang="en-US" sz="1800" b="0" dirty="0">
                        <a:solidFill>
                          <a:srgbClr val="FF0000"/>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69657">
                <a:tc>
                  <a:txBody>
                    <a:bodyPr/>
                    <a:p>
                      <a:pPr algn="l">
                        <a:buNone/>
                      </a:pPr>
                      <a:r>
                        <a:rPr lang="zh-CN" altLang="en-US" sz="1800" dirty="0">
                          <a:solidFill>
                            <a:schemeClr val="tx1"/>
                          </a:solidFill>
                          <a:latin typeface="黑体" panose="02010609060101010101" charset="-122"/>
                          <a:ea typeface="黑体" panose="02010609060101010101" charset="-122"/>
                          <a:cs typeface="华文楷体" panose="02010600040101010101" pitchFamily="2" charset="-122"/>
                          <a:sym typeface="+mn-ea"/>
                        </a:rPr>
                        <a:t>重点企业研究开发活动及相关情况</a:t>
                      </a:r>
                      <a:endParaRPr lang="zh-CN" altLang="en-US" sz="1800" b="0" dirty="0">
                        <a:solidFill>
                          <a:schemeClr val="tx1"/>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p>
                      <a:pPr algn="ctr">
                        <a:buNone/>
                      </a:pPr>
                      <a:r>
                        <a:rPr lang="zh-CN" altLang="en-US" sz="1800" dirty="0">
                          <a:solidFill>
                            <a:schemeClr val="tx1"/>
                          </a:solidFill>
                          <a:latin typeface="黑体" panose="02010609060101010101" charset="-122"/>
                          <a:ea typeface="黑体" panose="02010609060101010101" charset="-122"/>
                          <a:cs typeface="黑体" panose="02010609060101010101" charset="-122"/>
                          <a:sym typeface="+mn-ea"/>
                        </a:rPr>
                        <a:t>Ⅶ56</a:t>
                      </a:r>
                      <a:r>
                        <a:rPr lang="en-US" altLang="zh-CN" sz="1800" dirty="0">
                          <a:solidFill>
                            <a:schemeClr val="tx1"/>
                          </a:solidFill>
                          <a:latin typeface="黑体" panose="02010609060101010101" charset="-122"/>
                          <a:ea typeface="黑体" panose="02010609060101010101" charset="-122"/>
                          <a:cs typeface="黑体" panose="02010609060101010101" charset="-122"/>
                          <a:sym typeface="+mn-ea"/>
                        </a:rPr>
                        <a:t>4</a:t>
                      </a:r>
                      <a:endParaRPr lang="en-US" altLang="zh-CN" sz="1800" b="0" dirty="0">
                        <a:solidFill>
                          <a:schemeClr val="tx1"/>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文本框 2"/>
          <p:cNvSpPr txBox="1"/>
          <p:nvPr/>
        </p:nvSpPr>
        <p:spPr>
          <a:xfrm>
            <a:off x="1155700" y="715645"/>
            <a:ext cx="8160385" cy="368300"/>
          </a:xfrm>
          <a:prstGeom prst="rect">
            <a:avLst/>
          </a:prstGeom>
          <a:noFill/>
        </p:spPr>
        <p:txBody>
          <a:bodyPr wrap="square" rtlCol="0">
            <a:spAutoFit/>
          </a:bodyPr>
          <a:p>
            <a:r>
              <a:rPr lang="zh-CN" altLang="en-US" b="1">
                <a:solidFill>
                  <a:schemeClr val="tx1"/>
                </a:solidFill>
              </a:rPr>
              <a:t>研发季报填报时间</a:t>
            </a:r>
            <a:endParaRPr lang="zh-CN" altLang="en-US" b="1">
              <a:solidFill>
                <a:schemeClr val="tx1"/>
              </a:solidFill>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7D9BB5D0-35E4-459D-AEF3-FE4D7C45CC19}" type="slidenum">
              <a:rPr lang="zh-CN" altLang="en-US" smtClean="0"/>
            </a:fld>
            <a:endParaRPr lang="zh-CN" altLang="en-US"/>
          </a:p>
        </p:txBody>
      </p:sp>
      <p:pic>
        <p:nvPicPr>
          <p:cNvPr id="3" name="图片 2" descr="京办_20251209164847"/>
          <p:cNvPicPr>
            <a:picLocks noChangeAspect="1"/>
          </p:cNvPicPr>
          <p:nvPr/>
        </p:nvPicPr>
        <p:blipFill>
          <a:blip r:embed="rId1"/>
          <a:stretch>
            <a:fillRect/>
          </a:stretch>
        </p:blipFill>
        <p:spPr>
          <a:xfrm>
            <a:off x="2900045" y="591820"/>
            <a:ext cx="6391910" cy="5647690"/>
          </a:xfrm>
          <a:prstGeom prst="rect">
            <a:avLst/>
          </a:prstGeom>
        </p:spPr>
      </p:pic>
      <p:sp>
        <p:nvSpPr>
          <p:cNvPr id="4" name="文本框 3"/>
          <p:cNvSpPr txBox="1"/>
          <p:nvPr/>
        </p:nvSpPr>
        <p:spPr>
          <a:xfrm>
            <a:off x="387350" y="1554480"/>
            <a:ext cx="2051685" cy="583565"/>
          </a:xfrm>
          <a:prstGeom prst="rect">
            <a:avLst/>
          </a:prstGeom>
          <a:noFill/>
        </p:spPr>
        <p:txBody>
          <a:bodyPr wrap="square" rtlCol="0">
            <a:spAutoFit/>
          </a:bodyPr>
          <a:p>
            <a:r>
              <a:rPr lang="zh-CN" altLang="en-US" sz="3200"/>
              <a:t>涉及单位：</a:t>
            </a:r>
            <a:endParaRPr lang="zh-CN" altLang="en-US" sz="32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7D9BB5D0-35E4-459D-AEF3-FE4D7C45CC19}" type="slidenum">
              <a:rPr lang="zh-CN" altLang="en-US" smtClean="0"/>
            </a:fld>
            <a:endParaRPr lang="zh-CN" altLang="en-US"/>
          </a:p>
        </p:txBody>
      </p:sp>
      <p:graphicFrame>
        <p:nvGraphicFramePr>
          <p:cNvPr id="7" name="表格 6"/>
          <p:cNvGraphicFramePr>
            <a:graphicFrameLocks noGrp="1"/>
          </p:cNvGraphicFramePr>
          <p:nvPr/>
        </p:nvGraphicFramePr>
        <p:xfrm>
          <a:off x="518984" y="1041402"/>
          <a:ext cx="3906520" cy="853440"/>
        </p:xfrm>
        <a:graphic>
          <a:graphicData uri="http://schemas.openxmlformats.org/drawingml/2006/table">
            <a:tbl>
              <a:tblPr firstRow="1" bandRow="1">
                <a:tableStyleId>{5C22544A-7EE6-4342-B048-85BDC9FD1C3A}</a:tableStyleId>
              </a:tblPr>
              <a:tblGrid>
                <a:gridCol w="3017076"/>
                <a:gridCol w="889492"/>
              </a:tblGrid>
              <a:tr h="426720">
                <a:tc>
                  <a:txBody>
                    <a:bodyPr/>
                    <a:p>
                      <a:pPr algn="l">
                        <a:buNone/>
                      </a:pPr>
                      <a:r>
                        <a:rPr lang="zh-CN" altLang="en-US" sz="1800" b="0" dirty="0">
                          <a:solidFill>
                            <a:schemeClr val="tx1"/>
                          </a:solidFill>
                          <a:latin typeface="黑体" panose="02010609060101010101" charset="-122"/>
                          <a:ea typeface="黑体" panose="02010609060101010101" charset="-122"/>
                          <a:cs typeface="黑体" panose="02010609060101010101" charset="-122"/>
                        </a:rPr>
                        <a:t>医院科研项目(课题)情况</a:t>
                      </a:r>
                      <a:endParaRPr lang="zh-CN" altLang="en-US" sz="1800" b="0" dirty="0">
                        <a:solidFill>
                          <a:schemeClr val="tx1"/>
                        </a:solidFill>
                        <a:latin typeface="黑体" panose="02010609060101010101" charset="-122"/>
                        <a:ea typeface="黑体" panose="02010609060101010101" charset="-122"/>
                        <a:cs typeface="黑体" panose="02010609060101010101"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p>
                      <a:pPr algn="ctr">
                        <a:buNone/>
                      </a:pPr>
                      <a:r>
                        <a:rPr lang="zh-CN" altLang="en-US" sz="1800" b="0" dirty="0">
                          <a:solidFill>
                            <a:schemeClr val="tx1"/>
                          </a:solidFill>
                          <a:latin typeface="黑体" panose="02010609060101010101" charset="-122"/>
                          <a:ea typeface="黑体" panose="02010609060101010101" charset="-122"/>
                          <a:cs typeface="华文楷体" panose="02010600040101010101" pitchFamily="2" charset="-122"/>
                        </a:rPr>
                        <a:t>107-4</a:t>
                      </a:r>
                      <a:endParaRPr lang="zh-CN" altLang="en-US" sz="1800" b="0" dirty="0">
                        <a:solidFill>
                          <a:schemeClr val="tx1"/>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435">
                <a:tc>
                  <a:txBody>
                    <a:bodyPr/>
                    <a:p>
                      <a:pPr algn="l">
                        <a:buNone/>
                      </a:pPr>
                      <a:r>
                        <a:rPr lang="zh-CN" altLang="en-US" sz="1800" b="0" dirty="0">
                          <a:solidFill>
                            <a:schemeClr val="tx1"/>
                          </a:solidFill>
                          <a:latin typeface="黑体" panose="02010609060101010101" charset="-122"/>
                          <a:ea typeface="黑体" panose="02010609060101010101" charset="-122"/>
                          <a:cs typeface="华文楷体" panose="02010600040101010101" pitchFamily="2" charset="-122"/>
                        </a:rPr>
                        <a:t>医院科研活动及相关情况</a:t>
                      </a:r>
                      <a:endParaRPr lang="zh-CN" altLang="en-US" sz="1800" b="0" dirty="0">
                        <a:solidFill>
                          <a:schemeClr val="tx1"/>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p>
                      <a:pPr algn="ctr">
                        <a:buNone/>
                      </a:pPr>
                      <a:r>
                        <a:rPr lang="zh-CN" altLang="en-US" sz="1800" b="0" dirty="0">
                          <a:solidFill>
                            <a:schemeClr val="tx1"/>
                          </a:solidFill>
                          <a:latin typeface="黑体" panose="02010609060101010101" charset="-122"/>
                          <a:ea typeface="黑体" panose="02010609060101010101" charset="-122"/>
                          <a:cs typeface="华文楷体" panose="02010600040101010101" pitchFamily="2" charset="-122"/>
                        </a:rPr>
                        <a:t>107-5</a:t>
                      </a:r>
                      <a:endParaRPr lang="zh-CN" altLang="en-US" sz="1800" b="0" dirty="0">
                        <a:solidFill>
                          <a:schemeClr val="tx1"/>
                        </a:solidFill>
                        <a:latin typeface="黑体" panose="02010609060101010101" charset="-122"/>
                        <a:ea typeface="黑体" panose="02010609060101010101" charset="-122"/>
                        <a:cs typeface="华文楷体" panose="02010600040101010101"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3" name="图片 2" descr="京办_20251209164226"/>
          <p:cNvPicPr>
            <a:picLocks noChangeAspect="1"/>
          </p:cNvPicPr>
          <p:nvPr/>
        </p:nvPicPr>
        <p:blipFill>
          <a:blip r:embed="rId1"/>
          <a:stretch>
            <a:fillRect/>
          </a:stretch>
        </p:blipFill>
        <p:spPr>
          <a:xfrm>
            <a:off x="518795" y="2592070"/>
            <a:ext cx="10236835" cy="1244600"/>
          </a:xfrm>
          <a:prstGeom prst="rect">
            <a:avLst/>
          </a:prstGeom>
        </p:spPr>
      </p:pic>
      <p:sp>
        <p:nvSpPr>
          <p:cNvPr id="4" name="文本框 3"/>
          <p:cNvSpPr txBox="1"/>
          <p:nvPr/>
        </p:nvSpPr>
        <p:spPr>
          <a:xfrm>
            <a:off x="4649470" y="1268730"/>
            <a:ext cx="8107680" cy="398780"/>
          </a:xfrm>
          <a:prstGeom prst="rect">
            <a:avLst/>
          </a:prstGeom>
          <a:noFill/>
        </p:spPr>
        <p:txBody>
          <a:bodyPr wrap="square" rtlCol="0">
            <a:spAutoFit/>
          </a:bodyPr>
          <a:p>
            <a:r>
              <a:rPr lang="zh-CN" altLang="en-US" sz="2000">
                <a:solidFill>
                  <a:srgbClr val="FF0000"/>
                </a:solidFill>
              </a:rPr>
              <a:t>单独任务</a:t>
            </a:r>
            <a:r>
              <a:rPr lang="zh-CN" altLang="en-US" sz="2000"/>
              <a:t>：企业研发活动统计报表制度（</a:t>
            </a:r>
            <a:r>
              <a:rPr lang="en-US" altLang="zh-CN" sz="2000"/>
              <a:t>2025</a:t>
            </a:r>
            <a:r>
              <a:rPr lang="zh-CN" altLang="en-US" sz="2000"/>
              <a:t>年统计年报）</a:t>
            </a:r>
            <a:endParaRPr lang="zh-CN" altLang="en-US" sz="200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99640" y="616162"/>
            <a:ext cx="7792720" cy="5831205"/>
          </a:xfrm>
          <a:prstGeom prst="rect">
            <a:avLst/>
          </a:prstGeom>
          <a:noFill/>
          <a:ln w="25400">
            <a:solidFill>
              <a:srgbClr val="005BAC"/>
            </a:solidFill>
          </a:ln>
        </p:spPr>
        <p:txBody>
          <a:bodyPr wrap="square" rtlCol="0">
            <a:spAutoFit/>
          </a:bodyPr>
          <a:p>
            <a:pPr marL="342900" indent="-342900">
              <a:buClr>
                <a:srgbClr val="0070C0"/>
              </a:buClr>
              <a:buFont typeface="Wingdings" panose="05000000000000000000" charset="0"/>
              <a:buChar char="Ø"/>
            </a:pPr>
            <a:endParaRPr sz="2665" dirty="0" smtClean="0">
              <a:solidFill>
                <a:srgbClr val="000000"/>
              </a:solidFill>
              <a:latin typeface="楷体" panose="02010609060101010101" pitchFamily="49" charset="-122"/>
              <a:cs typeface="楷体" panose="02010609060101010101" pitchFamily="49" charset="-122"/>
            </a:endParaRPr>
          </a:p>
          <a:p>
            <a:pPr marL="457200" lvl="0" indent="-457200" algn="l">
              <a:buFont typeface="Arial" panose="020B0604020202020204" pitchFamily="34" charset="0"/>
              <a:buChar char="•"/>
            </a:pPr>
            <a:r>
              <a:rPr sz="2665" dirty="0" smtClean="0">
                <a:solidFill>
                  <a:srgbClr val="000000"/>
                </a:solidFill>
                <a:latin typeface="楷体" panose="02010609060101010101" pitchFamily="49" charset="-122"/>
                <a:cs typeface="楷体" panose="02010609060101010101" pitchFamily="49" charset="-122"/>
              </a:rPr>
              <a:t>填报依据：</a:t>
            </a:r>
            <a:endParaRPr sz="2665" dirty="0" smtClean="0">
              <a:solidFill>
                <a:srgbClr val="000000"/>
              </a:solidFill>
              <a:latin typeface="楷体" panose="02010609060101010101" pitchFamily="49" charset="-122"/>
              <a:cs typeface="楷体" panose="02010609060101010101" pitchFamily="49" charset="-122"/>
            </a:endParaRPr>
          </a:p>
          <a:p>
            <a:pPr marL="457200" lvl="0" indent="-457200" algn="l">
              <a:buFont typeface="Arial" panose="020B0604020202020204" pitchFamily="34" charset="0"/>
              <a:buChar char="•"/>
            </a:pPr>
            <a:r>
              <a:rPr sz="266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研究开发费用</a:t>
            </a:r>
            <a:r>
              <a:rPr sz="266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—该指标应与企业会计账中有关研究开发会计科目中研究开发费用</a:t>
            </a:r>
            <a:r>
              <a:rPr lang="zh-CN" sz="266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或</a:t>
            </a:r>
            <a:r>
              <a:rPr lang="en-US" sz="266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申报税务部门加计扣除优惠的辅助账</a:t>
            </a:r>
            <a:r>
              <a:rPr sz="266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对应。</a:t>
            </a:r>
            <a:r>
              <a:rPr lang="en-US" sz="266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sz="266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优先会计账</a:t>
            </a:r>
            <a:r>
              <a:rPr lang="en-US" sz="266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endParaRPr sz="266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pPr marL="457200" lvl="0" indent="-457200" algn="l">
              <a:buFont typeface="Arial" panose="020B0604020202020204" pitchFamily="34" charset="0"/>
              <a:buChar char="•"/>
            </a:pPr>
            <a:r>
              <a:rPr sz="2660">
                <a:latin typeface="楷体" panose="02010609060101010101" pitchFamily="49" charset="-122"/>
                <a:ea typeface="楷体" panose="02010609060101010101" pitchFamily="49" charset="-122"/>
                <a:cs typeface="楷体" panose="02010609060101010101" pitchFamily="49" charset="-122"/>
                <a:sym typeface="+mn-ea"/>
              </a:rPr>
              <a:t>研究开发人员—与人员人工费科目对应。</a:t>
            </a:r>
            <a:endParaRPr sz="2665" dirty="0" smtClean="0">
              <a:solidFill>
                <a:srgbClr val="000000"/>
              </a:solidFill>
              <a:latin typeface="楷体" panose="02010609060101010101" pitchFamily="49" charset="-122"/>
              <a:cs typeface="楷体" panose="02010609060101010101" pitchFamily="49" charset="-122"/>
            </a:endParaRPr>
          </a:p>
          <a:p>
            <a:pPr marL="342900" indent="-342900">
              <a:buClr>
                <a:srgbClr val="0070C0"/>
              </a:buClr>
              <a:buFont typeface="Wingdings" panose="05000000000000000000" charset="0"/>
              <a:buChar char="Ø"/>
            </a:pPr>
            <a:endParaRPr sz="2665" dirty="0" smtClean="0">
              <a:solidFill>
                <a:srgbClr val="000000"/>
              </a:solidFill>
              <a:latin typeface="楷体" panose="02010609060101010101" pitchFamily="49" charset="-122"/>
              <a:cs typeface="楷体" panose="02010609060101010101" pitchFamily="49" charset="-122"/>
            </a:endParaRPr>
          </a:p>
          <a:p>
            <a:pPr marL="342900" indent="-342900">
              <a:buClr>
                <a:srgbClr val="0070C0"/>
              </a:buClr>
              <a:buFont typeface="Wingdings" panose="05000000000000000000" charset="0"/>
              <a:buChar char="Ø"/>
            </a:pPr>
            <a:r>
              <a:rPr sz="2665" dirty="0" smtClean="0">
                <a:solidFill>
                  <a:srgbClr val="000000"/>
                </a:solidFill>
                <a:latin typeface="楷体" panose="02010609060101010101" pitchFamily="49" charset="-122"/>
                <a:cs typeface="楷体" panose="02010609060101010101" pitchFamily="49" charset="-122"/>
                <a:sym typeface="+mn-ea"/>
              </a:rPr>
              <a:t>项目表：研发项目不要打捆，分劈</a:t>
            </a:r>
            <a:r>
              <a:rPr lang="zh-CN" sz="2665" dirty="0" smtClean="0">
                <a:solidFill>
                  <a:srgbClr val="000000"/>
                </a:solidFill>
                <a:latin typeface="楷体" panose="02010609060101010101" pitchFamily="49" charset="-122"/>
                <a:cs typeface="楷体" panose="02010609060101010101" pitchFamily="49" charset="-122"/>
                <a:sym typeface="+mn-ea"/>
              </a:rPr>
              <a:t>上报。</a:t>
            </a:r>
            <a:endParaRPr sz="2665" dirty="0" smtClean="0">
              <a:solidFill>
                <a:srgbClr val="000000"/>
              </a:solidFill>
              <a:latin typeface="楷体" panose="02010609060101010101" pitchFamily="49" charset="-122"/>
              <a:cs typeface="楷体" panose="02010609060101010101" pitchFamily="49" charset="-122"/>
              <a:sym typeface="+mn-ea"/>
            </a:endParaRPr>
          </a:p>
          <a:p>
            <a:pPr marL="342900" indent="-342900">
              <a:buClr>
                <a:srgbClr val="0070C0"/>
              </a:buClr>
              <a:buFont typeface="Wingdings" panose="05000000000000000000" charset="0"/>
              <a:buChar char="Ø"/>
            </a:pPr>
            <a:endParaRPr sz="2665" dirty="0" smtClean="0">
              <a:solidFill>
                <a:srgbClr val="000000"/>
              </a:solidFill>
              <a:latin typeface="楷体" panose="02010609060101010101" pitchFamily="49" charset="-122"/>
              <a:cs typeface="楷体" panose="02010609060101010101" pitchFamily="49" charset="-122"/>
              <a:sym typeface="+mn-ea"/>
            </a:endParaRPr>
          </a:p>
          <a:p>
            <a:pPr marL="342900" indent="-342900">
              <a:buClr>
                <a:srgbClr val="0070C0"/>
              </a:buClr>
              <a:buFont typeface="Wingdings" panose="05000000000000000000" charset="0"/>
              <a:buChar char="Ø"/>
            </a:pPr>
            <a:r>
              <a:rPr sz="2665" dirty="0" smtClean="0">
                <a:solidFill>
                  <a:srgbClr val="000000"/>
                </a:solidFill>
                <a:latin typeface="楷体" panose="02010609060101010101" pitchFamily="49" charset="-122"/>
                <a:cs typeface="楷体" panose="02010609060101010101" pitchFamily="49" charset="-122"/>
                <a:sym typeface="+mn-ea"/>
              </a:rPr>
              <a:t>研发人员：统计口径为实际参与研发活动的人员，注意区分研发部门和非研发部门人员。</a:t>
            </a:r>
            <a:endParaRPr sz="2665" dirty="0" smtClean="0">
              <a:solidFill>
                <a:srgbClr val="000000"/>
              </a:solidFill>
              <a:latin typeface="楷体" panose="02010609060101010101" pitchFamily="49" charset="-122"/>
              <a:cs typeface="楷体" panose="02010609060101010101" pitchFamily="49" charset="-122"/>
              <a:sym typeface="+mn-ea"/>
            </a:endParaRPr>
          </a:p>
          <a:p>
            <a:pPr marL="342900" indent="-342900">
              <a:buClr>
                <a:srgbClr val="0070C0"/>
              </a:buClr>
              <a:buFont typeface="Wingdings" panose="05000000000000000000" charset="0"/>
              <a:buChar char="Ø"/>
            </a:pPr>
            <a:endParaRPr sz="2665" dirty="0" smtClean="0">
              <a:solidFill>
                <a:srgbClr val="000000"/>
              </a:solidFill>
              <a:latin typeface="楷体" panose="02010609060101010101" pitchFamily="49" charset="-122"/>
              <a:cs typeface="楷体" panose="02010609060101010101" pitchFamily="49" charset="-122"/>
              <a:sym typeface="+mn-ea"/>
            </a:endParaRPr>
          </a:p>
          <a:p>
            <a:pPr marL="342900" indent="-342900">
              <a:buClr>
                <a:srgbClr val="0070C0"/>
              </a:buClr>
              <a:buFont typeface="Wingdings" panose="05000000000000000000" charset="0"/>
              <a:buChar char="Ø"/>
            </a:pPr>
            <a:r>
              <a:rPr sz="2665" dirty="0" smtClean="0">
                <a:solidFill>
                  <a:srgbClr val="000000"/>
                </a:solidFill>
                <a:latin typeface="楷体" panose="02010609060101010101" pitchFamily="49" charset="-122"/>
                <a:cs typeface="楷体" panose="02010609060101010101" pitchFamily="49" charset="-122"/>
                <a:sym typeface="+mn-ea"/>
              </a:rPr>
              <a:t>季度预缴：10月如有季度预缴不要漏填。</a:t>
            </a:r>
            <a:endParaRPr sz="2665" dirty="0" smtClean="0">
              <a:solidFill>
                <a:srgbClr val="000000"/>
              </a:solidFill>
              <a:latin typeface="楷体" panose="02010609060101010101" pitchFamily="49" charset="-122"/>
              <a:cs typeface="楷体" panose="02010609060101010101" pitchFamily="49" charset="-122"/>
              <a:sym typeface="+mn-ea"/>
            </a:endParaRPr>
          </a:p>
          <a:p>
            <a:pPr marL="342900" indent="-342900">
              <a:buClr>
                <a:srgbClr val="0070C0"/>
              </a:buClr>
              <a:buFont typeface="Wingdings" panose="05000000000000000000" charset="0"/>
              <a:buChar char="Ø"/>
            </a:pPr>
            <a:endParaRPr sz="2665" dirty="0" smtClean="0">
              <a:solidFill>
                <a:srgbClr val="000000"/>
              </a:solidFill>
              <a:latin typeface="楷体" panose="02010609060101010101" pitchFamily="49" charset="-122"/>
              <a:cs typeface="楷体" panose="02010609060101010101" pitchFamily="49" charset="-122"/>
            </a:endParaRPr>
          </a:p>
        </p:txBody>
      </p:sp>
      <p:sp>
        <p:nvSpPr>
          <p:cNvPr id="18" name="任意多边形: 形状 5"/>
          <p:cNvSpPr/>
          <p:nvPr/>
        </p:nvSpPr>
        <p:spPr>
          <a:xfrm>
            <a:off x="584200" y="491067"/>
            <a:ext cx="88900" cy="245533"/>
          </a:xfrm>
          <a:custGeom>
            <a:avLst/>
            <a:gdLst>
              <a:gd name="connsiteX0" fmla="*/ 0 w 438150"/>
              <a:gd name="connsiteY0" fmla="*/ 0 h 1200150"/>
              <a:gd name="connsiteX1" fmla="*/ 0 w 438150"/>
              <a:gd name="connsiteY1" fmla="*/ 1200150 h 1200150"/>
              <a:gd name="connsiteX2" fmla="*/ 438150 w 438150"/>
              <a:gd name="connsiteY2" fmla="*/ 937260 h 1200150"/>
              <a:gd name="connsiteX3" fmla="*/ 438150 w 438150"/>
              <a:gd name="connsiteY3" fmla="*/ 262890 h 1200150"/>
              <a:gd name="connsiteX4" fmla="*/ 0 w 438150"/>
              <a:gd name="connsiteY4" fmla="*/ 0 h 1200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150" h="1200150">
                <a:moveTo>
                  <a:pt x="0" y="0"/>
                </a:moveTo>
                <a:lnTo>
                  <a:pt x="0" y="1200150"/>
                </a:lnTo>
                <a:lnTo>
                  <a:pt x="438150" y="937260"/>
                </a:lnTo>
                <a:lnTo>
                  <a:pt x="438150" y="262890"/>
                </a:lnTo>
                <a:lnTo>
                  <a:pt x="0" y="0"/>
                </a:lnTo>
                <a:close/>
              </a:path>
            </a:pathLst>
          </a:custGeom>
          <a:solidFill>
            <a:srgbClr val="005BA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p>
            <a:pPr algn="ctr" fontAlgn="auto"/>
            <a:endParaRPr lang="zh-CN" altLang="en-US" sz="2400" strike="noStrike" noProof="1">
              <a:latin typeface="微软雅黑" panose="020B0503020204020204" pitchFamily="34" charset="-122"/>
              <a:ea typeface="微软雅黑" panose="020B0503020204020204" pitchFamily="34" charset="-122"/>
            </a:endParaRPr>
          </a:p>
        </p:txBody>
      </p:sp>
      <p:sp>
        <p:nvSpPr>
          <p:cNvPr id="23554" name="矩形 112"/>
          <p:cNvSpPr/>
          <p:nvPr/>
        </p:nvSpPr>
        <p:spPr>
          <a:xfrm>
            <a:off x="702733" y="412751"/>
            <a:ext cx="1270000" cy="420370"/>
          </a:xfrm>
          <a:prstGeom prst="rect">
            <a:avLst/>
          </a:prstGeom>
          <a:noFill/>
          <a:ln w="9525">
            <a:noFill/>
          </a:ln>
        </p:spPr>
        <p:txBody>
          <a:bodyPr wrap="none" lIns="91440" tIns="45720" rIns="91440" bIns="45720" anchor="t">
            <a:spAutoFit/>
          </a:bodyPr>
          <a:p>
            <a:pPr algn="l"/>
            <a:r>
              <a:rPr lang="zh-CN" sz="2135" b="1" dirty="0">
                <a:solidFill>
                  <a:srgbClr val="005BAC"/>
                </a:solidFill>
                <a:latin typeface="微软雅黑" panose="020B0503020204020204" pitchFamily="34" charset="-122"/>
                <a:ea typeface="微软雅黑" panose="020B0503020204020204" pitchFamily="34" charset="-122"/>
              </a:rPr>
              <a:t>研发季报</a:t>
            </a:r>
            <a:endParaRPr lang="zh-CN" sz="2135" b="1" dirty="0">
              <a:solidFill>
                <a:srgbClr val="005BAC"/>
              </a:solidFill>
              <a:latin typeface="微软雅黑" panose="020B0503020204020204" pitchFamily="34" charset="-122"/>
              <a:ea typeface="微软雅黑" panose="020B0503020204020204" pitchFamily="34" charset="-122"/>
              <a:sym typeface="+mn-ea"/>
            </a:endParaRPr>
          </a:p>
        </p:txBody>
      </p:sp>
      <p:pic>
        <p:nvPicPr>
          <p:cNvPr id="3" name="图片 2" descr="logo"/>
          <p:cNvPicPr>
            <a:picLocks noChangeAspect="1"/>
          </p:cNvPicPr>
          <p:nvPr/>
        </p:nvPicPr>
        <p:blipFill>
          <a:blip r:embed="rId1">
            <a:clrChange>
              <a:clrFrom>
                <a:srgbClr val="4375B4">
                  <a:alpha val="100000"/>
                </a:srgbClr>
              </a:clrFrom>
              <a:clrTo>
                <a:srgbClr val="4375B4">
                  <a:alpha val="100000"/>
                  <a:alpha val="0"/>
                </a:srgbClr>
              </a:clrTo>
            </a:clrChange>
            <a:lum bright="30000"/>
          </a:blip>
          <a:stretch>
            <a:fillRect/>
          </a:stretch>
        </p:blipFill>
        <p:spPr>
          <a:xfrm>
            <a:off x="11098105" y="209972"/>
            <a:ext cx="694267" cy="646007"/>
          </a:xfrm>
          <a:prstGeom prst="rect">
            <a:avLst/>
          </a:prstGeom>
          <a:effectLst>
            <a:softEdge rad="88900"/>
          </a:effectLst>
        </p:spPr>
      </p:pic>
    </p:spTree>
  </p:cSld>
  <p:clrMapOvr>
    <a:masterClrMapping/>
  </p:clrMapOvr>
  <p:transition spd="med">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任意多边形: 形状 5"/>
          <p:cNvSpPr/>
          <p:nvPr/>
        </p:nvSpPr>
        <p:spPr>
          <a:xfrm>
            <a:off x="584200" y="491067"/>
            <a:ext cx="88900" cy="245533"/>
          </a:xfrm>
          <a:custGeom>
            <a:avLst/>
            <a:gdLst>
              <a:gd name="connsiteX0" fmla="*/ 0 w 438150"/>
              <a:gd name="connsiteY0" fmla="*/ 0 h 1200150"/>
              <a:gd name="connsiteX1" fmla="*/ 0 w 438150"/>
              <a:gd name="connsiteY1" fmla="*/ 1200150 h 1200150"/>
              <a:gd name="connsiteX2" fmla="*/ 438150 w 438150"/>
              <a:gd name="connsiteY2" fmla="*/ 937260 h 1200150"/>
              <a:gd name="connsiteX3" fmla="*/ 438150 w 438150"/>
              <a:gd name="connsiteY3" fmla="*/ 262890 h 1200150"/>
              <a:gd name="connsiteX4" fmla="*/ 0 w 438150"/>
              <a:gd name="connsiteY4" fmla="*/ 0 h 1200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150" h="1200150">
                <a:moveTo>
                  <a:pt x="0" y="0"/>
                </a:moveTo>
                <a:lnTo>
                  <a:pt x="0" y="1200150"/>
                </a:lnTo>
                <a:lnTo>
                  <a:pt x="438150" y="937260"/>
                </a:lnTo>
                <a:lnTo>
                  <a:pt x="438150" y="262890"/>
                </a:lnTo>
                <a:lnTo>
                  <a:pt x="0" y="0"/>
                </a:lnTo>
                <a:close/>
              </a:path>
            </a:pathLst>
          </a:custGeom>
          <a:solidFill>
            <a:srgbClr val="005BA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fontAlgn="auto"/>
            <a:endParaRPr lang="zh-CN" altLang="en-US" sz="2400" strike="noStrike" noProof="1">
              <a:latin typeface="微软雅黑" panose="020B0503020204020204" pitchFamily="34" charset="-122"/>
              <a:ea typeface="微软雅黑" panose="020B0503020204020204" pitchFamily="34" charset="-122"/>
            </a:endParaRPr>
          </a:p>
        </p:txBody>
      </p:sp>
      <p:sp>
        <p:nvSpPr>
          <p:cNvPr id="19459" name="矩形 25"/>
          <p:cNvSpPr/>
          <p:nvPr/>
        </p:nvSpPr>
        <p:spPr>
          <a:xfrm>
            <a:off x="702733" y="412751"/>
            <a:ext cx="2085340" cy="420370"/>
          </a:xfrm>
          <a:prstGeom prst="rect">
            <a:avLst/>
          </a:prstGeom>
          <a:noFill/>
          <a:ln w="9525">
            <a:noFill/>
          </a:ln>
        </p:spPr>
        <p:txBody>
          <a:bodyPr wrap="none" lIns="91440" tIns="45720" rIns="91440" bIns="45720" anchor="t">
            <a:spAutoFit/>
          </a:bodyPr>
          <a:p>
            <a:pPr algn="l"/>
            <a:r>
              <a:rPr lang="zh-CN" altLang="en-US" sz="2135" b="1" dirty="0">
                <a:solidFill>
                  <a:srgbClr val="005BAC"/>
                </a:solidFill>
                <a:latin typeface="微软雅黑" panose="020B0503020204020204" pitchFamily="34" charset="-122"/>
                <a:ea typeface="微软雅黑" panose="020B0503020204020204" pitchFamily="34" charset="-122"/>
                <a:sym typeface="+mn-ea"/>
              </a:rPr>
              <a:t>统计云操作问题</a:t>
            </a:r>
            <a:endParaRPr lang="zh-CN" altLang="en-US" sz="2135" b="1" dirty="0">
              <a:solidFill>
                <a:srgbClr val="005BAC"/>
              </a:solidFill>
              <a:latin typeface="微软雅黑" panose="020B0503020204020204" pitchFamily="34" charset="-122"/>
              <a:ea typeface="微软雅黑" panose="020B0503020204020204" pitchFamily="34" charset="-122"/>
              <a:sym typeface="Times New Roman" panose="02020603050405020304"/>
            </a:endParaRPr>
          </a:p>
        </p:txBody>
      </p:sp>
      <p:pic>
        <p:nvPicPr>
          <p:cNvPr id="4" name="图片 3" descr="logo"/>
          <p:cNvPicPr>
            <a:picLocks noChangeAspect="1"/>
          </p:cNvPicPr>
          <p:nvPr/>
        </p:nvPicPr>
        <p:blipFill>
          <a:blip r:embed="rId1">
            <a:clrChange>
              <a:clrFrom>
                <a:srgbClr val="4375B4">
                  <a:alpha val="100000"/>
                </a:srgbClr>
              </a:clrFrom>
              <a:clrTo>
                <a:srgbClr val="4375B4">
                  <a:alpha val="100000"/>
                  <a:alpha val="0"/>
                </a:srgbClr>
              </a:clrTo>
            </a:clrChange>
            <a:lum bright="30000"/>
          </a:blip>
          <a:stretch>
            <a:fillRect/>
          </a:stretch>
        </p:blipFill>
        <p:spPr>
          <a:xfrm>
            <a:off x="11098105" y="209972"/>
            <a:ext cx="694267" cy="646007"/>
          </a:xfrm>
          <a:prstGeom prst="rect">
            <a:avLst/>
          </a:prstGeom>
          <a:effectLst>
            <a:softEdge rad="88900"/>
          </a:effectLst>
        </p:spPr>
      </p:pic>
      <p:sp>
        <p:nvSpPr>
          <p:cNvPr id="14" name="矩形 13"/>
          <p:cNvSpPr/>
          <p:nvPr/>
        </p:nvSpPr>
        <p:spPr bwMode="auto">
          <a:xfrm>
            <a:off x="584200" y="1269365"/>
            <a:ext cx="6772487" cy="4194810"/>
          </a:xfrm>
          <a:prstGeom prst="rect">
            <a:avLst/>
          </a:prstGeom>
          <a:noFill/>
          <a:ln w="28575" cap="flat" cmpd="sng" algn="ctr">
            <a:solidFill>
              <a:srgbClr val="0070C0"/>
            </a:solidFill>
            <a:prstDash val="solid"/>
            <a:round/>
            <a:headEnd type="none" w="med" len="med"/>
            <a:tailEnd type="none" w="med" len="med"/>
          </a:ln>
          <a:effectLst/>
        </p:spPr>
        <p:txBody>
          <a:bodyPr vert="horz" wrap="square" lIns="91440" tIns="45720" rIns="91440" bIns="45720" numCol="1" rtlCol="0" anchor="b" anchorCtr="1" compatLnSpc="1">
            <a:spAutoFit/>
          </a:bodyPr>
          <a:p>
            <a:pPr>
              <a:lnSpc>
                <a:spcPts val="4000"/>
              </a:lnSpc>
              <a:buClr>
                <a:srgbClr val="005BAC"/>
              </a:buClr>
              <a:buFont typeface="Wingdings" panose="05000000000000000000" charset="0"/>
            </a:pPr>
            <a:r>
              <a:rPr lang="zh-CN" altLang="zh-CN" sz="2400">
                <a:sym typeface="+mn-ea"/>
              </a:rPr>
              <a:t>企业端：</a:t>
            </a:r>
            <a:endParaRPr lang="zh-CN" altLang="zh-CN" sz="2400">
              <a:sym typeface="+mn-ea"/>
            </a:endParaRPr>
          </a:p>
          <a:p>
            <a:pPr marL="285750" indent="-285750">
              <a:lnSpc>
                <a:spcPts val="4000"/>
              </a:lnSpc>
              <a:buClr>
                <a:srgbClr val="005BAC"/>
              </a:buClr>
              <a:buFont typeface="Wingdings" panose="05000000000000000000" charset="0"/>
              <a:buChar char="Ø"/>
            </a:pPr>
            <a:r>
              <a:rPr lang="zh-CN" altLang="zh-CN" sz="2400">
                <a:sym typeface="+mn-ea"/>
              </a:rPr>
              <a:t>审核说明不见了：关闭浏览器的时候不要设置自动清理缓存。</a:t>
            </a:r>
            <a:endParaRPr lang="zh-CN" altLang="zh-CN" sz="2400"/>
          </a:p>
          <a:p>
            <a:pPr marL="285750" indent="-285750">
              <a:lnSpc>
                <a:spcPts val="4000"/>
              </a:lnSpc>
              <a:buClr>
                <a:srgbClr val="005BAC"/>
              </a:buClr>
              <a:buFont typeface="Wingdings" panose="05000000000000000000" charset="0"/>
              <a:buChar char="Ø"/>
            </a:pPr>
            <a:r>
              <a:rPr lang="zh-CN" altLang="zh-CN" sz="2400">
                <a:sym typeface="+mn-ea"/>
              </a:rPr>
              <a:t>套表切换后无数据：切换方式按图操作。</a:t>
            </a:r>
            <a:endParaRPr lang="zh-CN" altLang="zh-CN" sz="2400"/>
          </a:p>
          <a:p>
            <a:pPr marL="285750" indent="-285750">
              <a:lnSpc>
                <a:spcPts val="4000"/>
              </a:lnSpc>
              <a:buClr>
                <a:srgbClr val="005BAC"/>
              </a:buClr>
              <a:buFont typeface="Wingdings" panose="05000000000000000000" charset="0"/>
              <a:buChar char="Ø"/>
            </a:pPr>
            <a:r>
              <a:rPr lang="zh-CN" altLang="zh-CN" sz="2400">
                <a:sym typeface="+mn-ea"/>
              </a:rPr>
              <a:t>季报项目表不能导入上期数据：导出本期空表模板再导入，目前无法预置数据。有数据的表导出后不可编辑，请企业在填写时注意保存本地资料。</a:t>
            </a:r>
            <a:endParaRPr lang="zh-CN" altLang="en-US" sz="2400" dirty="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2" name="图片 1"/>
          <p:cNvPicPr>
            <a:picLocks noChangeAspect="1"/>
          </p:cNvPicPr>
          <p:nvPr/>
        </p:nvPicPr>
        <p:blipFill>
          <a:blip r:embed="rId2"/>
          <a:stretch>
            <a:fillRect/>
          </a:stretch>
        </p:blipFill>
        <p:spPr>
          <a:xfrm>
            <a:off x="7474373" y="832273"/>
            <a:ext cx="4495800" cy="5675207"/>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34340" y="3232785"/>
            <a:ext cx="10878185" cy="1322070"/>
          </a:xfrm>
          <a:prstGeom prst="rect">
            <a:avLst/>
          </a:prstGeom>
          <a:noFill/>
        </p:spPr>
        <p:txBody>
          <a:bodyPr wrap="square" rtlCol="0" anchor="ctr">
            <a:spAutoFit/>
          </a:bodyPr>
          <a:lstStyle>
            <a:defPPr>
              <a:defRPr lang="zh-CN"/>
            </a:defPPr>
            <a:lvl1pPr algn="ctr">
              <a:defRPr sz="75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4000" b="1" spc="15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lt"/>
              </a:rPr>
              <a:t>联系人：杨慧</a:t>
            </a:r>
            <a:endParaRPr lang="en-US" altLang="zh-CN" sz="4000" b="1" spc="15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ctr"/>
            <a:r>
              <a:rPr lang="zh-CN" altLang="en-US" sz="4000" b="1" spc="15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lt"/>
              </a:rPr>
              <a:t>联系电话</a:t>
            </a:r>
            <a:r>
              <a:rPr lang="en-US" altLang="zh-CN" sz="4000" b="1" spc="15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lt"/>
              </a:rPr>
              <a:t>：85412144</a:t>
            </a:r>
            <a:endParaRPr lang="en-US" altLang="zh-CN" sz="4000" b="1" spc="15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6" name="文本框 5"/>
          <p:cNvSpPr txBox="1"/>
          <p:nvPr/>
        </p:nvSpPr>
        <p:spPr>
          <a:xfrm>
            <a:off x="2601595" y="1559560"/>
            <a:ext cx="6840855" cy="1014730"/>
          </a:xfrm>
          <a:prstGeom prst="rect">
            <a:avLst/>
          </a:prstGeom>
          <a:noFill/>
        </p:spPr>
        <p:txBody>
          <a:bodyPr wrap="square" rtlCol="0">
            <a:spAutoFit/>
          </a:bodyPr>
          <a:p>
            <a:pPr algn="ctr"/>
            <a:r>
              <a:rPr lang="zh-CN" altLang="en-US" sz="6000" b="1">
                <a:solidFill>
                  <a:schemeClr val="tx1"/>
                </a:solidFill>
              </a:rPr>
              <a:t>感谢聆听</a:t>
            </a:r>
            <a:endParaRPr lang="zh-CN" altLang="en-US" sz="6000" b="1">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714587" y="1573530"/>
          <a:ext cx="10801350" cy="2234565"/>
        </p:xfrm>
        <a:graphic>
          <a:graphicData uri="http://schemas.openxmlformats.org/drawingml/2006/table">
            <a:tbl>
              <a:tblPr firstRow="1" bandRow="1">
                <a:tableStyleId>{5940675A-B579-460E-94D1-54222C63F5DA}</a:tableStyleId>
              </a:tblPr>
              <a:tblGrid>
                <a:gridCol w="528955"/>
                <a:gridCol w="447040"/>
                <a:gridCol w="586740"/>
                <a:gridCol w="614045"/>
                <a:gridCol w="698500"/>
                <a:gridCol w="697230"/>
                <a:gridCol w="641350"/>
                <a:gridCol w="557530"/>
                <a:gridCol w="866140"/>
                <a:gridCol w="753745"/>
                <a:gridCol w="837565"/>
                <a:gridCol w="697230"/>
                <a:gridCol w="698500"/>
                <a:gridCol w="668655"/>
                <a:gridCol w="728345"/>
                <a:gridCol w="779780"/>
              </a:tblGrid>
              <a:tr h="243840">
                <a:tc rowSpan="3">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序号</a:t>
                      </a:r>
                      <a:endParaRPr 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项目名称</a:t>
                      </a:r>
                      <a:endParaRPr 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项目来源</a:t>
                      </a:r>
                      <a:endParaRPr 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项目开展形式</a:t>
                      </a:r>
                      <a:endParaRPr 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项目当年成果形式</a:t>
                      </a:r>
                      <a:r>
                        <a:rPr lang="en-US" altLang="zh-CN" sz="1600">
                          <a:solidFill>
                            <a:srgbClr val="0C0C0C"/>
                          </a:solidFill>
                          <a:latin typeface="宋体" panose="02010600030101010101" pitchFamily="2" charset="-122"/>
                          <a:ea typeface="宋体" panose="02010600030101010101" pitchFamily="2" charset="-122"/>
                          <a:cs typeface="宋体" panose="02010600030101010101" pitchFamily="2" charset="-122"/>
                        </a:rPr>
                        <a:t> </a:t>
                      </a:r>
                      <a:endParaRPr lang="en-US" altLang="zh-CN"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项目技术经济目标</a:t>
                      </a:r>
                      <a:endParaRPr 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项目起始日期</a:t>
                      </a:r>
                      <a:endParaRPr 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项目完成日期</a:t>
                      </a:r>
                      <a:endParaRPr 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跨年项目当年所处主要进展阶段</a:t>
                      </a:r>
                      <a:endParaRPr lang="en-US" altLang="zh-CN" sz="1600">
                        <a:solidFill>
                          <a:srgbClr val="0C0C0C"/>
                        </a:solidFill>
                        <a:latin typeface="宋体" panose="02010600030101010101" pitchFamily="2" charset="-122"/>
                        <a:ea typeface="宋体" panose="02010600030101010101" pitchFamily="2" charset="-122"/>
                        <a:cs typeface="宋体" panose="02010600030101010101" pitchFamily="2" charset="-122"/>
                      </a:endParaRPr>
                    </a:p>
                    <a:p>
                      <a:pPr indent="0" algn="ctr" fontAlgn="ctr">
                        <a:buNone/>
                      </a:pPr>
                      <a:r>
                        <a:rPr lang="en-US" altLang="zh-CN" sz="1600">
                          <a:solidFill>
                            <a:srgbClr val="0C0C0C"/>
                          </a:solidFill>
                          <a:latin typeface="宋体" panose="02010600030101010101" pitchFamily="2" charset="-122"/>
                          <a:ea typeface="宋体" panose="02010600030101010101" pitchFamily="2" charset="-122"/>
                          <a:cs typeface="宋体" panose="02010600030101010101" pitchFamily="2" charset="-122"/>
                        </a:rPr>
                        <a:t> </a:t>
                      </a:r>
                      <a:endParaRPr lang="en-US" altLang="zh-CN"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项目研究开发人员 （人）</a:t>
                      </a:r>
                      <a:r>
                        <a:rPr lang="en-US" altLang="zh-CN" sz="1600">
                          <a:solidFill>
                            <a:srgbClr val="0C0C0C"/>
                          </a:solidFill>
                          <a:latin typeface="宋体" panose="02010600030101010101" pitchFamily="2" charset="-122"/>
                          <a:ea typeface="宋体" panose="02010600030101010101" pitchFamily="2" charset="-122"/>
                          <a:cs typeface="宋体" panose="02010600030101010101" pitchFamily="2" charset="-122"/>
                        </a:rPr>
                        <a:t> </a:t>
                      </a:r>
                      <a:endParaRPr lang="en-US" altLang="zh-CN" sz="1600">
                        <a:solidFill>
                          <a:srgbClr val="0C0C0C"/>
                        </a:solidFill>
                        <a:latin typeface="宋体" panose="02010600030101010101" pitchFamily="2" charset="-122"/>
                        <a:ea typeface="宋体" panose="02010600030101010101" pitchFamily="2" charset="-122"/>
                        <a:cs typeface="宋体" panose="02010600030101010101" pitchFamily="2" charset="-122"/>
                      </a:endParaRPr>
                    </a:p>
                    <a:p>
                      <a:pPr indent="0" algn="ctr" fontAlgn="ctr">
                        <a:buNone/>
                      </a:pPr>
                      <a:r>
                        <a:rPr lang="en-US" altLang="zh-CN" sz="1600">
                          <a:solidFill>
                            <a:srgbClr val="0C0C0C"/>
                          </a:solidFill>
                          <a:latin typeface="宋体" panose="02010600030101010101" pitchFamily="2" charset="-122"/>
                          <a:ea typeface="宋体" panose="02010600030101010101" pitchFamily="2" charset="-122"/>
                          <a:cs typeface="宋体" panose="02010600030101010101" pitchFamily="2" charset="-122"/>
                        </a:rPr>
                        <a:t> </a:t>
                      </a:r>
                      <a:endParaRPr lang="en-US" altLang="zh-CN"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项目人员实际工作时间 （人月）</a:t>
                      </a:r>
                      <a:r>
                        <a:rPr lang="en-US" altLang="zh-CN" sz="1600">
                          <a:solidFill>
                            <a:srgbClr val="0C0C0C"/>
                          </a:solidFill>
                          <a:latin typeface="宋体" panose="02010600030101010101" pitchFamily="2" charset="-122"/>
                          <a:ea typeface="宋体" panose="02010600030101010101" pitchFamily="2" charset="-122"/>
                          <a:cs typeface="宋体" panose="02010600030101010101" pitchFamily="2" charset="-122"/>
                        </a:rPr>
                        <a:t> </a:t>
                      </a:r>
                      <a:endParaRPr lang="en-US" altLang="zh-CN"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项目经费支出（千元）</a:t>
                      </a:r>
                      <a:endParaRPr 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vMerge="1">
                  <a:tcPr marL="0" marR="0" marT="0" marB="0" vert="horz" anchor="ctr" anchorCtr="0">
                    <a:lnL>
                      <a:noFill/>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rowSpan="2">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其中：政府资金 </a:t>
                      </a:r>
                      <a:r>
                        <a:rPr lang="en-US" altLang="zh-CN" sz="1600">
                          <a:solidFill>
                            <a:srgbClr val="0C0C0C"/>
                          </a:solidFill>
                          <a:latin typeface="宋体" panose="02010600030101010101" pitchFamily="2" charset="-122"/>
                          <a:ea typeface="宋体" panose="02010600030101010101" pitchFamily="2" charset="-122"/>
                          <a:cs typeface="宋体" panose="02010600030101010101" pitchFamily="2" charset="-122"/>
                        </a:rPr>
                        <a:t> </a:t>
                      </a:r>
                      <a:endParaRPr lang="en-US" altLang="zh-CN"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其中：用于科学原理的探索发现* </a:t>
                      </a:r>
                      <a:endParaRPr 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43330">
                <a:tc vMerge="1">
                  <a:tcPr marL="0" marR="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其中：企业自主开展*</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委托外单位开展*</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甲</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乙</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01</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02</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03</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04</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05</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06</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07</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08</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09</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10</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11</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12</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13</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14</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9715">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ctr">
                        <a:buNone/>
                      </a:pP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14">
                  <a:txBody>
                    <a:bodyPr/>
                    <a:p>
                      <a:pPr indent="0" algn="ctr" fontAlgn="ctr">
                        <a:buNone/>
                      </a:pPr>
                      <a:endParaRPr lang="en-US" altLang="en-US" sz="16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
        <p:nvSpPr>
          <p:cNvPr id="41" name="AutoShape 4"/>
          <p:cNvSpPr>
            <a:spLocks noChangeArrowheads="1"/>
          </p:cNvSpPr>
          <p:nvPr/>
        </p:nvSpPr>
        <p:spPr bwMode="auto">
          <a:xfrm>
            <a:off x="6399953" y="1673437"/>
            <a:ext cx="5116407" cy="1360593"/>
          </a:xfrm>
          <a:prstGeom prst="roundRect">
            <a:avLst>
              <a:gd name="adj" fmla="val 10000"/>
            </a:avLst>
          </a:prstGeom>
          <a:noFill/>
          <a:ln w="25400">
            <a:solidFill>
              <a:srgbClr val="FF0000"/>
            </a:solidFill>
            <a:prstDash val="sysDash"/>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sp>
        <p:nvSpPr>
          <p:cNvPr id="44" name="AutoShape 4"/>
          <p:cNvSpPr>
            <a:spLocks noChangeArrowheads="1"/>
          </p:cNvSpPr>
          <p:nvPr/>
        </p:nvSpPr>
        <p:spPr bwMode="auto">
          <a:xfrm>
            <a:off x="1223433" y="1672590"/>
            <a:ext cx="5122333" cy="1361440"/>
          </a:xfrm>
          <a:prstGeom prst="roundRect">
            <a:avLst>
              <a:gd name="adj" fmla="val 10000"/>
            </a:avLst>
          </a:prstGeom>
          <a:noFill/>
          <a:ln w="25400">
            <a:solidFill>
              <a:srgbClr val="FF0000"/>
            </a:solidFill>
            <a:prstDash val="sysDash"/>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sp>
        <p:nvSpPr>
          <p:cNvPr id="47" name="文本框 46"/>
          <p:cNvSpPr txBox="1"/>
          <p:nvPr/>
        </p:nvSpPr>
        <p:spPr>
          <a:xfrm>
            <a:off x="1229148" y="1746885"/>
            <a:ext cx="4573693" cy="398780"/>
          </a:xfrm>
          <a:prstGeom prst="rect">
            <a:avLst/>
          </a:prstGeom>
          <a:noFill/>
        </p:spPr>
        <p:txBody>
          <a:bodyPr wrap="square" rtlCol="0">
            <a:spAutoFit/>
          </a:bodyPr>
          <a:p>
            <a:r>
              <a:rPr lang="zh-CN" altLang="en-US" sz="2000" b="1" dirty="0">
                <a:solidFill>
                  <a:srgbClr val="FF0000"/>
                </a:solidFill>
                <a:latin typeface="楷体" panose="02010609060101010101" pitchFamily="49" charset="-122"/>
                <a:sym typeface="+mn-ea"/>
              </a:rPr>
              <a:t>项目属性指标，按照相关统计分类填写</a:t>
            </a:r>
            <a:endParaRPr lang="zh-CN" altLang="en-US" sz="2000" b="1" dirty="0">
              <a:solidFill>
                <a:srgbClr val="FF0000"/>
              </a:solidFill>
              <a:latin typeface="楷体" panose="02010609060101010101" pitchFamily="49" charset="-122"/>
              <a:sym typeface="+mn-ea"/>
            </a:endParaRPr>
          </a:p>
        </p:txBody>
      </p:sp>
      <p:sp>
        <p:nvSpPr>
          <p:cNvPr id="48" name="文本框 47"/>
          <p:cNvSpPr txBox="1"/>
          <p:nvPr/>
        </p:nvSpPr>
        <p:spPr>
          <a:xfrm>
            <a:off x="7821718" y="1746885"/>
            <a:ext cx="4064000" cy="368300"/>
          </a:xfrm>
          <a:prstGeom prst="rect">
            <a:avLst/>
          </a:prstGeom>
          <a:noFill/>
        </p:spPr>
        <p:txBody>
          <a:bodyPr wrap="square" rtlCol="0">
            <a:spAutoFit/>
          </a:bodyPr>
          <a:p>
            <a:r>
              <a:rPr lang="zh-CN" altLang="en-US" b="1" dirty="0">
                <a:solidFill>
                  <a:srgbClr val="FF0000"/>
                </a:solidFill>
                <a:latin typeface="楷体" panose="02010609060101010101" pitchFamily="49" charset="-122"/>
                <a:sym typeface="+mn-ea"/>
              </a:rPr>
              <a:t>项目定量指标</a:t>
            </a:r>
            <a:endParaRPr lang="zh-CN" altLang="en-US" b="1" dirty="0">
              <a:solidFill>
                <a:srgbClr val="FF0000"/>
              </a:solidFill>
              <a:latin typeface="楷体" panose="02010609060101010101" pitchFamily="49" charset="-122"/>
              <a:sym typeface="+mn-ea"/>
            </a:endParaRPr>
          </a:p>
        </p:txBody>
      </p:sp>
      <p:sp>
        <p:nvSpPr>
          <p:cNvPr id="49" name="文本框 48"/>
          <p:cNvSpPr txBox="1"/>
          <p:nvPr/>
        </p:nvSpPr>
        <p:spPr>
          <a:xfrm>
            <a:off x="820420" y="4012565"/>
            <a:ext cx="5250180" cy="525780"/>
          </a:xfrm>
          <a:prstGeom prst="rect">
            <a:avLst/>
          </a:prstGeom>
          <a:noFill/>
        </p:spPr>
        <p:txBody>
          <a:bodyPr wrap="square" rtlCol="0">
            <a:noAutofit/>
          </a:bodyPr>
          <a:p>
            <a:r>
              <a:rPr lang="zh-CN" altLang="en-US" sz="2000" b="1" dirty="0" smtClean="0">
                <a:solidFill>
                  <a:srgbClr val="FF0000"/>
                </a:solidFill>
                <a:latin typeface="楷体" panose="02010609060101010101" pitchFamily="49" charset="-122"/>
                <a:sym typeface="+mn-ea"/>
              </a:rPr>
              <a:t>二维不定</a:t>
            </a:r>
            <a:r>
              <a:rPr lang="zh-CN" altLang="en-US" sz="2000" b="1" dirty="0">
                <a:solidFill>
                  <a:srgbClr val="FF0000"/>
                </a:solidFill>
                <a:latin typeface="楷体" panose="02010609060101010101" pitchFamily="49" charset="-122"/>
                <a:sym typeface="+mn-ea"/>
              </a:rPr>
              <a:t>长表，有多少项目填多少行</a:t>
            </a:r>
            <a:endParaRPr lang="en-US" altLang="zh-CN" sz="2000" b="1" dirty="0">
              <a:solidFill>
                <a:srgbClr val="FF0000"/>
              </a:solidFill>
              <a:latin typeface="楷体" panose="02010609060101010101" pitchFamily="49" charset="-122"/>
              <a:ea typeface="楷体" panose="02010609060101010101" pitchFamily="49" charset="-122"/>
            </a:endParaRPr>
          </a:p>
          <a:p>
            <a:endParaRPr lang="en-US" altLang="zh-CN" sz="2000" b="1" dirty="0">
              <a:solidFill>
                <a:srgbClr val="FF0000"/>
              </a:solidFill>
              <a:latin typeface="楷体" panose="02010609060101010101" pitchFamily="49" charset="-122"/>
              <a:ea typeface="楷体" panose="02010609060101010101" pitchFamily="49" charset="-122"/>
            </a:endParaRPr>
          </a:p>
        </p:txBody>
      </p:sp>
      <p:sp>
        <p:nvSpPr>
          <p:cNvPr id="50" name="文本框 49"/>
          <p:cNvSpPr txBox="1"/>
          <p:nvPr/>
        </p:nvSpPr>
        <p:spPr>
          <a:xfrm>
            <a:off x="960755" y="4730750"/>
            <a:ext cx="5110480" cy="1428750"/>
          </a:xfrm>
          <a:prstGeom prst="rect">
            <a:avLst/>
          </a:prstGeom>
          <a:noFill/>
          <a:ln w="25400">
            <a:solidFill>
              <a:srgbClr val="0070C0"/>
            </a:solidFill>
            <a:prstDash val="sysDash"/>
          </a:ln>
        </p:spPr>
        <p:txBody>
          <a:bodyPr wrap="square" rtlCol="0" anchor="t">
            <a:noAutofit/>
          </a:bodyPr>
          <a:p>
            <a:pPr marL="0" indent="0" latinLnBrk="0">
              <a:lnSpc>
                <a:spcPts val="3500"/>
              </a:lnSpc>
              <a:spcBef>
                <a:spcPts val="0"/>
              </a:spcBef>
              <a:buNone/>
            </a:pPr>
            <a:r>
              <a:rPr lang="zh-CN" altLang="en-US" sz="2400" dirty="0" smtClean="0">
                <a:latin typeface="楷体" panose="02010609060101010101" pitchFamily="49" charset="-122"/>
                <a:cs typeface="黑体" panose="02010609060101010101" charset="-122"/>
                <a:sym typeface="+mn-ea"/>
              </a:rPr>
              <a:t>项目表设计结构：项目是在通过一定</a:t>
            </a:r>
            <a:r>
              <a:rPr lang="zh-CN" altLang="en-US" sz="2400" dirty="0" smtClean="0">
                <a:solidFill>
                  <a:srgbClr val="FF0000"/>
                </a:solidFill>
                <a:latin typeface="楷体" panose="02010609060101010101" pitchFamily="49" charset="-122"/>
                <a:cs typeface="黑体" panose="02010609060101010101" charset="-122"/>
                <a:sym typeface="+mn-ea"/>
              </a:rPr>
              <a:t>方式</a:t>
            </a:r>
            <a:r>
              <a:rPr lang="zh-CN" altLang="en-US" sz="2400" dirty="0" smtClean="0">
                <a:latin typeface="楷体" panose="02010609060101010101" pitchFamily="49" charset="-122"/>
                <a:cs typeface="黑体" panose="02010609060101010101" charset="-122"/>
                <a:sym typeface="+mn-ea"/>
              </a:rPr>
              <a:t>在一定</a:t>
            </a:r>
            <a:r>
              <a:rPr lang="zh-CN" altLang="en-US" sz="2400" dirty="0" smtClean="0">
                <a:solidFill>
                  <a:srgbClr val="FF0000"/>
                </a:solidFill>
                <a:latin typeface="楷体" panose="02010609060101010101" pitchFamily="49" charset="-122"/>
                <a:cs typeface="黑体" panose="02010609060101010101" charset="-122"/>
                <a:sym typeface="+mn-ea"/>
              </a:rPr>
              <a:t>时间</a:t>
            </a:r>
            <a:r>
              <a:rPr lang="zh-CN" altLang="en-US" sz="2400" dirty="0" smtClean="0">
                <a:latin typeface="楷体" panose="02010609060101010101" pitchFamily="49" charset="-122"/>
                <a:cs typeface="黑体" panose="02010609060101010101" charset="-122"/>
                <a:sym typeface="+mn-ea"/>
              </a:rPr>
              <a:t>、一定</a:t>
            </a:r>
            <a:r>
              <a:rPr lang="zh-CN" altLang="en-US" sz="2400" dirty="0" smtClean="0">
                <a:solidFill>
                  <a:srgbClr val="FF0000"/>
                </a:solidFill>
                <a:latin typeface="楷体" panose="02010609060101010101" pitchFamily="49" charset="-122"/>
                <a:cs typeface="黑体" panose="02010609060101010101" charset="-122"/>
                <a:sym typeface="+mn-ea"/>
              </a:rPr>
              <a:t>预算</a:t>
            </a:r>
            <a:r>
              <a:rPr lang="zh-CN" altLang="en-US" sz="2400" dirty="0" smtClean="0">
                <a:latin typeface="楷体" panose="02010609060101010101" pitchFamily="49" charset="-122"/>
                <a:cs typeface="黑体" panose="02010609060101010101" charset="-122"/>
                <a:sym typeface="+mn-ea"/>
              </a:rPr>
              <a:t>内要达到一定预期</a:t>
            </a:r>
            <a:r>
              <a:rPr lang="zh-CN" altLang="en-US" sz="2400" dirty="0" smtClean="0">
                <a:solidFill>
                  <a:srgbClr val="FF0000"/>
                </a:solidFill>
                <a:latin typeface="楷体" panose="02010609060101010101" pitchFamily="49" charset="-122"/>
                <a:cs typeface="黑体" panose="02010609060101010101" charset="-122"/>
                <a:sym typeface="+mn-ea"/>
              </a:rPr>
              <a:t>目的</a:t>
            </a:r>
            <a:r>
              <a:rPr lang="zh-CN" altLang="en-US" sz="2400" dirty="0" smtClean="0">
                <a:latin typeface="楷体" panose="02010609060101010101" pitchFamily="49" charset="-122"/>
                <a:cs typeface="黑体" panose="02010609060101010101" charset="-122"/>
                <a:sym typeface="+mn-ea"/>
              </a:rPr>
              <a:t>。</a:t>
            </a:r>
            <a:endParaRPr lang="zh-CN" altLang="en-US" sz="2400" dirty="0" smtClean="0">
              <a:latin typeface="楷体" panose="02010609060101010101" pitchFamily="49" charset="-122"/>
              <a:cs typeface="黑体" panose="02010609060101010101" charset="-122"/>
              <a:sym typeface="+mn-ea"/>
            </a:endParaRPr>
          </a:p>
        </p:txBody>
      </p:sp>
      <p:graphicFrame>
        <p:nvGraphicFramePr>
          <p:cNvPr id="54" name="表格 53"/>
          <p:cNvGraphicFramePr>
            <a:graphicFrameLocks noGrp="1"/>
          </p:cNvGraphicFramePr>
          <p:nvPr>
            <p:custDataLst>
              <p:tags r:id="rId2"/>
            </p:custDataLst>
          </p:nvPr>
        </p:nvGraphicFramePr>
        <p:xfrm>
          <a:off x="6332220" y="3909483"/>
          <a:ext cx="5202555" cy="2452370"/>
        </p:xfrm>
        <a:graphic>
          <a:graphicData uri="http://schemas.openxmlformats.org/drawingml/2006/table">
            <a:tbl>
              <a:tblPr firstRow="1" bandRow="1">
                <a:tableStyleId>{69012ECD-51FC-41F1-AA8D-1B2483CD663E}</a:tableStyleId>
              </a:tblPr>
              <a:tblGrid>
                <a:gridCol w="984885"/>
                <a:gridCol w="4217670"/>
              </a:tblGrid>
              <a:tr h="342900">
                <a:tc>
                  <a:txBody>
                    <a:bodyPr/>
                    <a:lstStyle>
                      <a:lvl1pPr marL="0" algn="l" defTabSz="779145" rtl="0" eaLnBrk="1" latinLnBrk="0" hangingPunct="1">
                        <a:defRPr sz="1500" b="1" kern="1200">
                          <a:solidFill>
                            <a:schemeClr val="lt1"/>
                          </a:solidFill>
                          <a:latin typeface="Times New Roman" panose="02020603050405020304"/>
                          <a:ea typeface="微软雅黑" panose="020B0503020204020204" pitchFamily="34" charset="-122"/>
                        </a:defRPr>
                      </a:lvl1pPr>
                      <a:lvl2pPr marL="389255" algn="l" defTabSz="779145" rtl="0" eaLnBrk="1" latinLnBrk="0" hangingPunct="1">
                        <a:defRPr sz="1500" b="1" kern="1200">
                          <a:solidFill>
                            <a:schemeClr val="lt1"/>
                          </a:solidFill>
                          <a:latin typeface="Times New Roman" panose="02020603050405020304"/>
                          <a:ea typeface="微软雅黑" panose="020B0503020204020204" pitchFamily="34" charset="-122"/>
                        </a:defRPr>
                      </a:lvl2pPr>
                      <a:lvl3pPr marL="779145" algn="l" defTabSz="779145" rtl="0" eaLnBrk="1" latinLnBrk="0" hangingPunct="1">
                        <a:defRPr sz="1500" b="1" kern="1200">
                          <a:solidFill>
                            <a:schemeClr val="lt1"/>
                          </a:solidFill>
                          <a:latin typeface="Times New Roman" panose="02020603050405020304"/>
                          <a:ea typeface="微软雅黑" panose="020B0503020204020204" pitchFamily="34" charset="-122"/>
                        </a:defRPr>
                      </a:lvl3pPr>
                      <a:lvl4pPr marL="1168400" algn="l" defTabSz="779145" rtl="0" eaLnBrk="1" latinLnBrk="0" hangingPunct="1">
                        <a:defRPr sz="1500" b="1" kern="1200">
                          <a:solidFill>
                            <a:schemeClr val="lt1"/>
                          </a:solidFill>
                          <a:latin typeface="Times New Roman" panose="02020603050405020304"/>
                          <a:ea typeface="微软雅黑" panose="020B0503020204020204" pitchFamily="34" charset="-122"/>
                        </a:defRPr>
                      </a:lvl4pPr>
                      <a:lvl5pPr marL="1557655" algn="l" defTabSz="779145" rtl="0" eaLnBrk="1" latinLnBrk="0" hangingPunct="1">
                        <a:defRPr sz="1500" b="1" kern="1200">
                          <a:solidFill>
                            <a:schemeClr val="lt1"/>
                          </a:solidFill>
                          <a:latin typeface="Times New Roman" panose="02020603050405020304"/>
                          <a:ea typeface="微软雅黑" panose="020B0503020204020204" pitchFamily="34" charset="-122"/>
                        </a:defRPr>
                      </a:lvl5pPr>
                      <a:lvl6pPr marL="1947545" algn="l" defTabSz="779145" rtl="0" eaLnBrk="1" latinLnBrk="0" hangingPunct="1">
                        <a:defRPr sz="1500" b="1" kern="1200">
                          <a:solidFill>
                            <a:schemeClr val="lt1"/>
                          </a:solidFill>
                          <a:latin typeface="Times New Roman" panose="02020603050405020304"/>
                          <a:ea typeface="微软雅黑" panose="020B0503020204020204" pitchFamily="34" charset="-122"/>
                        </a:defRPr>
                      </a:lvl6pPr>
                      <a:lvl7pPr marL="2336800" algn="l" defTabSz="779145" rtl="0" eaLnBrk="1" latinLnBrk="0" hangingPunct="1">
                        <a:defRPr sz="1500" b="1" kern="1200">
                          <a:solidFill>
                            <a:schemeClr val="lt1"/>
                          </a:solidFill>
                          <a:latin typeface="Times New Roman" panose="02020603050405020304"/>
                          <a:ea typeface="微软雅黑" panose="020B0503020204020204" pitchFamily="34" charset="-122"/>
                        </a:defRPr>
                      </a:lvl7pPr>
                      <a:lvl8pPr marL="2726690" algn="l" defTabSz="779145" rtl="0" eaLnBrk="1" latinLnBrk="0" hangingPunct="1">
                        <a:defRPr sz="1500" b="1" kern="1200">
                          <a:solidFill>
                            <a:schemeClr val="lt1"/>
                          </a:solidFill>
                          <a:latin typeface="Times New Roman" panose="02020603050405020304"/>
                          <a:ea typeface="微软雅黑" panose="020B0503020204020204" pitchFamily="34" charset="-122"/>
                        </a:defRPr>
                      </a:lvl8pPr>
                      <a:lvl9pPr marL="3115945" algn="l" defTabSz="779145" rtl="0" eaLnBrk="1" latinLnBrk="0" hangingPunct="1">
                        <a:defRPr sz="1500" b="1" kern="1200">
                          <a:solidFill>
                            <a:schemeClr val="lt1"/>
                          </a:solidFill>
                          <a:latin typeface="Times New Roman" panose="02020603050405020304"/>
                          <a:ea typeface="微软雅黑" panose="020B0503020204020204" pitchFamily="34" charset="-122"/>
                        </a:defRPr>
                      </a:lvl9pPr>
                    </a:lstStyle>
                    <a:p>
                      <a:pPr algn="ctr" fontAlgn="ctr"/>
                      <a:r>
                        <a:rPr lang="zh-CN" altLang="en-US" sz="1600" dirty="0" smtClean="0"/>
                        <a:t>结构</a:t>
                      </a:r>
                      <a:endParaRPr lang="zh-CN" altLang="en-US" sz="1600" dirty="0" smtClean="0"/>
                    </a:p>
                  </a:txBody>
                  <a:tcPr marL="98746" marR="98746" marT="49373" marB="49373" anchor="ctr" anchorCtr="0"/>
                </a:tc>
                <a:tc>
                  <a:txBody>
                    <a:bodyPr/>
                    <a:lstStyle>
                      <a:lvl1pPr marL="0" algn="l" defTabSz="779145" rtl="0" eaLnBrk="1" latinLnBrk="0" hangingPunct="1">
                        <a:defRPr sz="1500" b="1" kern="1200">
                          <a:solidFill>
                            <a:schemeClr val="lt1"/>
                          </a:solidFill>
                          <a:latin typeface="Times New Roman" panose="02020603050405020304"/>
                          <a:ea typeface="微软雅黑" panose="020B0503020204020204" pitchFamily="34" charset="-122"/>
                        </a:defRPr>
                      </a:lvl1pPr>
                      <a:lvl2pPr marL="389255" algn="l" defTabSz="779145" rtl="0" eaLnBrk="1" latinLnBrk="0" hangingPunct="1">
                        <a:defRPr sz="1500" b="1" kern="1200">
                          <a:solidFill>
                            <a:schemeClr val="lt1"/>
                          </a:solidFill>
                          <a:latin typeface="Times New Roman" panose="02020603050405020304"/>
                          <a:ea typeface="微软雅黑" panose="020B0503020204020204" pitchFamily="34" charset="-122"/>
                        </a:defRPr>
                      </a:lvl2pPr>
                      <a:lvl3pPr marL="779145" algn="l" defTabSz="779145" rtl="0" eaLnBrk="1" latinLnBrk="0" hangingPunct="1">
                        <a:defRPr sz="1500" b="1" kern="1200">
                          <a:solidFill>
                            <a:schemeClr val="lt1"/>
                          </a:solidFill>
                          <a:latin typeface="Times New Roman" panose="02020603050405020304"/>
                          <a:ea typeface="微软雅黑" panose="020B0503020204020204" pitchFamily="34" charset="-122"/>
                        </a:defRPr>
                      </a:lvl3pPr>
                      <a:lvl4pPr marL="1168400" algn="l" defTabSz="779145" rtl="0" eaLnBrk="1" latinLnBrk="0" hangingPunct="1">
                        <a:defRPr sz="1500" b="1" kern="1200">
                          <a:solidFill>
                            <a:schemeClr val="lt1"/>
                          </a:solidFill>
                          <a:latin typeface="Times New Roman" panose="02020603050405020304"/>
                          <a:ea typeface="微软雅黑" panose="020B0503020204020204" pitchFamily="34" charset="-122"/>
                        </a:defRPr>
                      </a:lvl4pPr>
                      <a:lvl5pPr marL="1557655" algn="l" defTabSz="779145" rtl="0" eaLnBrk="1" latinLnBrk="0" hangingPunct="1">
                        <a:defRPr sz="1500" b="1" kern="1200">
                          <a:solidFill>
                            <a:schemeClr val="lt1"/>
                          </a:solidFill>
                          <a:latin typeface="Times New Roman" panose="02020603050405020304"/>
                          <a:ea typeface="微软雅黑" panose="020B0503020204020204" pitchFamily="34" charset="-122"/>
                        </a:defRPr>
                      </a:lvl5pPr>
                      <a:lvl6pPr marL="1947545" algn="l" defTabSz="779145" rtl="0" eaLnBrk="1" latinLnBrk="0" hangingPunct="1">
                        <a:defRPr sz="1500" b="1" kern="1200">
                          <a:solidFill>
                            <a:schemeClr val="lt1"/>
                          </a:solidFill>
                          <a:latin typeface="Times New Roman" panose="02020603050405020304"/>
                          <a:ea typeface="微软雅黑" panose="020B0503020204020204" pitchFamily="34" charset="-122"/>
                        </a:defRPr>
                      </a:lvl6pPr>
                      <a:lvl7pPr marL="2336800" algn="l" defTabSz="779145" rtl="0" eaLnBrk="1" latinLnBrk="0" hangingPunct="1">
                        <a:defRPr sz="1500" b="1" kern="1200">
                          <a:solidFill>
                            <a:schemeClr val="lt1"/>
                          </a:solidFill>
                          <a:latin typeface="Times New Roman" panose="02020603050405020304"/>
                          <a:ea typeface="微软雅黑" panose="020B0503020204020204" pitchFamily="34" charset="-122"/>
                        </a:defRPr>
                      </a:lvl7pPr>
                      <a:lvl8pPr marL="2726690" algn="l" defTabSz="779145" rtl="0" eaLnBrk="1" latinLnBrk="0" hangingPunct="1">
                        <a:defRPr sz="1500" b="1" kern="1200">
                          <a:solidFill>
                            <a:schemeClr val="lt1"/>
                          </a:solidFill>
                          <a:latin typeface="Times New Roman" panose="02020603050405020304"/>
                          <a:ea typeface="微软雅黑" panose="020B0503020204020204" pitchFamily="34" charset="-122"/>
                        </a:defRPr>
                      </a:lvl8pPr>
                      <a:lvl9pPr marL="3115945" algn="l" defTabSz="779145" rtl="0" eaLnBrk="1" latinLnBrk="0" hangingPunct="1">
                        <a:defRPr sz="1500" b="1" kern="1200">
                          <a:solidFill>
                            <a:schemeClr val="lt1"/>
                          </a:solidFill>
                          <a:latin typeface="Times New Roman" panose="02020603050405020304"/>
                          <a:ea typeface="微软雅黑" panose="020B0503020204020204" pitchFamily="34" charset="-122"/>
                        </a:defRPr>
                      </a:lvl9pPr>
                    </a:lstStyle>
                    <a:p>
                      <a:pPr algn="ctr" fontAlgn="ctr"/>
                      <a:r>
                        <a:rPr lang="zh-CN" altLang="en-US" sz="1600" dirty="0"/>
                        <a:t>指标</a:t>
                      </a:r>
                      <a:endParaRPr lang="zh-CN" altLang="en-US" sz="1600" dirty="0"/>
                    </a:p>
                  </a:txBody>
                  <a:tcPr marL="98746" marR="98746" marT="49373" marB="49373" anchor="ctr" anchorCtr="0"/>
                </a:tc>
              </a:tr>
              <a:tr h="335280">
                <a:tc>
                  <a:txBody>
                    <a:bodyPr/>
                    <a:lstStyle>
                      <a:lvl1pPr marL="0" algn="l" defTabSz="779145" rtl="0" eaLnBrk="1" latinLnBrk="0" hangingPunct="1">
                        <a:defRPr sz="1500" kern="1200">
                          <a:solidFill>
                            <a:schemeClr val="dk1"/>
                          </a:solidFill>
                          <a:latin typeface="Times New Roman" panose="02020603050405020304"/>
                          <a:ea typeface="微软雅黑" panose="020B0503020204020204" pitchFamily="34" charset="-122"/>
                        </a:defRPr>
                      </a:lvl1pPr>
                      <a:lvl2pPr marL="389255" algn="l" defTabSz="779145" rtl="0" eaLnBrk="1" latinLnBrk="0" hangingPunct="1">
                        <a:defRPr sz="1500" kern="1200">
                          <a:solidFill>
                            <a:schemeClr val="dk1"/>
                          </a:solidFill>
                          <a:latin typeface="Times New Roman" panose="02020603050405020304"/>
                          <a:ea typeface="微软雅黑" panose="020B0503020204020204" pitchFamily="34" charset="-122"/>
                        </a:defRPr>
                      </a:lvl2pPr>
                      <a:lvl3pPr marL="779145" algn="l" defTabSz="779145" rtl="0" eaLnBrk="1" latinLnBrk="0" hangingPunct="1">
                        <a:defRPr sz="1500" kern="1200">
                          <a:solidFill>
                            <a:schemeClr val="dk1"/>
                          </a:solidFill>
                          <a:latin typeface="Times New Roman" panose="02020603050405020304"/>
                          <a:ea typeface="微软雅黑" panose="020B0503020204020204" pitchFamily="34" charset="-122"/>
                        </a:defRPr>
                      </a:lvl3pPr>
                      <a:lvl4pPr marL="1168400" algn="l" defTabSz="779145" rtl="0" eaLnBrk="1" latinLnBrk="0" hangingPunct="1">
                        <a:defRPr sz="1500" kern="1200">
                          <a:solidFill>
                            <a:schemeClr val="dk1"/>
                          </a:solidFill>
                          <a:latin typeface="Times New Roman" panose="02020603050405020304"/>
                          <a:ea typeface="微软雅黑" panose="020B0503020204020204" pitchFamily="34" charset="-122"/>
                        </a:defRPr>
                      </a:lvl4pPr>
                      <a:lvl5pPr marL="1557655" algn="l" defTabSz="779145" rtl="0" eaLnBrk="1" latinLnBrk="0" hangingPunct="1">
                        <a:defRPr sz="1500" kern="1200">
                          <a:solidFill>
                            <a:schemeClr val="dk1"/>
                          </a:solidFill>
                          <a:latin typeface="Times New Roman" panose="02020603050405020304"/>
                          <a:ea typeface="微软雅黑" panose="020B0503020204020204" pitchFamily="34" charset="-122"/>
                        </a:defRPr>
                      </a:lvl5pPr>
                      <a:lvl6pPr marL="1947545" algn="l" defTabSz="779145" rtl="0" eaLnBrk="1" latinLnBrk="0" hangingPunct="1">
                        <a:defRPr sz="1500" kern="1200">
                          <a:solidFill>
                            <a:schemeClr val="dk1"/>
                          </a:solidFill>
                          <a:latin typeface="Times New Roman" panose="02020603050405020304"/>
                          <a:ea typeface="微软雅黑" panose="020B0503020204020204" pitchFamily="34" charset="-122"/>
                        </a:defRPr>
                      </a:lvl6pPr>
                      <a:lvl7pPr marL="2336800" algn="l" defTabSz="779145" rtl="0" eaLnBrk="1" latinLnBrk="0" hangingPunct="1">
                        <a:defRPr sz="1500" kern="1200">
                          <a:solidFill>
                            <a:schemeClr val="dk1"/>
                          </a:solidFill>
                          <a:latin typeface="Times New Roman" panose="02020603050405020304"/>
                          <a:ea typeface="微软雅黑" panose="020B0503020204020204" pitchFamily="34" charset="-122"/>
                        </a:defRPr>
                      </a:lvl7pPr>
                      <a:lvl8pPr marL="2726690" algn="l" defTabSz="779145" rtl="0" eaLnBrk="1" latinLnBrk="0" hangingPunct="1">
                        <a:defRPr sz="1500" kern="1200">
                          <a:solidFill>
                            <a:schemeClr val="dk1"/>
                          </a:solidFill>
                          <a:latin typeface="Times New Roman" panose="02020603050405020304"/>
                          <a:ea typeface="微软雅黑" panose="020B0503020204020204" pitchFamily="34" charset="-122"/>
                        </a:defRPr>
                      </a:lvl8pPr>
                      <a:lvl9pPr marL="3115945" algn="l" defTabSz="779145" rtl="0" eaLnBrk="1" latinLnBrk="0" hangingPunct="1">
                        <a:defRPr sz="1500" kern="1200">
                          <a:solidFill>
                            <a:schemeClr val="dk1"/>
                          </a:solidFill>
                          <a:latin typeface="Times New Roman" panose="02020603050405020304"/>
                          <a:ea typeface="微软雅黑" panose="020B0503020204020204" pitchFamily="34" charset="-122"/>
                        </a:defRPr>
                      </a:lvl9pPr>
                    </a:lstStyle>
                    <a:p>
                      <a:pPr algn="ctr" fontAlgn="ctr">
                        <a:buNone/>
                      </a:pPr>
                      <a:r>
                        <a:rPr lang="zh-CN" altLang="en-US" sz="1600" dirty="0"/>
                        <a:t>方式</a:t>
                      </a:r>
                      <a:endParaRPr lang="zh-CN" altLang="en-US" sz="1600" dirty="0"/>
                    </a:p>
                  </a:txBody>
                  <a:tcPr anchor="ctr" anchorCtr="0"/>
                </a:tc>
                <a:tc>
                  <a:txBody>
                    <a:bodyPr/>
                    <a:lstStyle>
                      <a:lvl1pPr marL="0" algn="l" defTabSz="779145" rtl="0" eaLnBrk="1" latinLnBrk="0" hangingPunct="1">
                        <a:defRPr sz="1500" kern="1200">
                          <a:solidFill>
                            <a:schemeClr val="dk1"/>
                          </a:solidFill>
                          <a:latin typeface="Times New Roman" panose="02020603050405020304"/>
                          <a:ea typeface="微软雅黑" panose="020B0503020204020204" pitchFamily="34" charset="-122"/>
                        </a:defRPr>
                      </a:lvl1pPr>
                      <a:lvl2pPr marL="389255" algn="l" defTabSz="779145" rtl="0" eaLnBrk="1" latinLnBrk="0" hangingPunct="1">
                        <a:defRPr sz="1500" kern="1200">
                          <a:solidFill>
                            <a:schemeClr val="dk1"/>
                          </a:solidFill>
                          <a:latin typeface="Times New Roman" panose="02020603050405020304"/>
                          <a:ea typeface="微软雅黑" panose="020B0503020204020204" pitchFamily="34" charset="-122"/>
                        </a:defRPr>
                      </a:lvl2pPr>
                      <a:lvl3pPr marL="779145" algn="l" defTabSz="779145" rtl="0" eaLnBrk="1" latinLnBrk="0" hangingPunct="1">
                        <a:defRPr sz="1500" kern="1200">
                          <a:solidFill>
                            <a:schemeClr val="dk1"/>
                          </a:solidFill>
                          <a:latin typeface="Times New Roman" panose="02020603050405020304"/>
                          <a:ea typeface="微软雅黑" panose="020B0503020204020204" pitchFamily="34" charset="-122"/>
                        </a:defRPr>
                      </a:lvl3pPr>
                      <a:lvl4pPr marL="1168400" algn="l" defTabSz="779145" rtl="0" eaLnBrk="1" latinLnBrk="0" hangingPunct="1">
                        <a:defRPr sz="1500" kern="1200">
                          <a:solidFill>
                            <a:schemeClr val="dk1"/>
                          </a:solidFill>
                          <a:latin typeface="Times New Roman" panose="02020603050405020304"/>
                          <a:ea typeface="微软雅黑" panose="020B0503020204020204" pitchFamily="34" charset="-122"/>
                        </a:defRPr>
                      </a:lvl4pPr>
                      <a:lvl5pPr marL="1557655" algn="l" defTabSz="779145" rtl="0" eaLnBrk="1" latinLnBrk="0" hangingPunct="1">
                        <a:defRPr sz="1500" kern="1200">
                          <a:solidFill>
                            <a:schemeClr val="dk1"/>
                          </a:solidFill>
                          <a:latin typeface="Times New Roman" panose="02020603050405020304"/>
                          <a:ea typeface="微软雅黑" panose="020B0503020204020204" pitchFamily="34" charset="-122"/>
                        </a:defRPr>
                      </a:lvl5pPr>
                      <a:lvl6pPr marL="1947545" algn="l" defTabSz="779145" rtl="0" eaLnBrk="1" latinLnBrk="0" hangingPunct="1">
                        <a:defRPr sz="1500" kern="1200">
                          <a:solidFill>
                            <a:schemeClr val="dk1"/>
                          </a:solidFill>
                          <a:latin typeface="Times New Roman" panose="02020603050405020304"/>
                          <a:ea typeface="微软雅黑" panose="020B0503020204020204" pitchFamily="34" charset="-122"/>
                        </a:defRPr>
                      </a:lvl6pPr>
                      <a:lvl7pPr marL="2336800" algn="l" defTabSz="779145" rtl="0" eaLnBrk="1" latinLnBrk="0" hangingPunct="1">
                        <a:defRPr sz="1500" kern="1200">
                          <a:solidFill>
                            <a:schemeClr val="dk1"/>
                          </a:solidFill>
                          <a:latin typeface="Times New Roman" panose="02020603050405020304"/>
                          <a:ea typeface="微软雅黑" panose="020B0503020204020204" pitchFamily="34" charset="-122"/>
                        </a:defRPr>
                      </a:lvl7pPr>
                      <a:lvl8pPr marL="2726690" algn="l" defTabSz="779145" rtl="0" eaLnBrk="1" latinLnBrk="0" hangingPunct="1">
                        <a:defRPr sz="1500" kern="1200">
                          <a:solidFill>
                            <a:schemeClr val="dk1"/>
                          </a:solidFill>
                          <a:latin typeface="Times New Roman" panose="02020603050405020304"/>
                          <a:ea typeface="微软雅黑" panose="020B0503020204020204" pitchFamily="34" charset="-122"/>
                        </a:defRPr>
                      </a:lvl8pPr>
                      <a:lvl9pPr marL="3115945" algn="l" defTabSz="779145" rtl="0" eaLnBrk="1" latinLnBrk="0" hangingPunct="1">
                        <a:defRPr sz="1500" kern="1200">
                          <a:solidFill>
                            <a:schemeClr val="dk1"/>
                          </a:solidFill>
                          <a:latin typeface="Times New Roman" panose="02020603050405020304"/>
                          <a:ea typeface="微软雅黑" panose="020B0503020204020204" pitchFamily="34" charset="-122"/>
                        </a:defRPr>
                      </a:lvl9pPr>
                    </a:lstStyle>
                    <a:p>
                      <a:pPr algn="ctr" fontAlgn="ctr">
                        <a:buNone/>
                      </a:pPr>
                      <a:r>
                        <a:rPr lang="zh-CN" altLang="en-US" sz="1600" dirty="0"/>
                        <a:t>项目来源、项目开展形式</a:t>
                      </a:r>
                      <a:endParaRPr lang="zh-CN" altLang="en-US" sz="1600" dirty="0"/>
                    </a:p>
                  </a:txBody>
                  <a:tcPr anchor="ctr" anchorCtr="0"/>
                </a:tc>
              </a:tr>
              <a:tr h="579120">
                <a:tc>
                  <a:txBody>
                    <a:bodyPr/>
                    <a:p>
                      <a:pPr algn="ctr" fontAlgn="ctr">
                        <a:buNone/>
                      </a:pPr>
                      <a:r>
                        <a:rPr lang="zh-CN" altLang="en-US" sz="1600" dirty="0"/>
                        <a:t>时间</a:t>
                      </a:r>
                      <a:endParaRPr lang="zh-CN" altLang="en-US" sz="1600" dirty="0"/>
                    </a:p>
                  </a:txBody>
                  <a:tcPr anchor="ctr" anchorCtr="0"/>
                </a:tc>
                <a:tc>
                  <a:txBody>
                    <a:bodyPr/>
                    <a:p>
                      <a:pPr algn="ctr" fontAlgn="ctr">
                        <a:buNone/>
                      </a:pPr>
                      <a:r>
                        <a:rPr lang="zh-CN" altLang="en-US" sz="1600" dirty="0"/>
                        <a:t>项目起始时间、项目结束时间、</a:t>
                      </a:r>
                      <a:endParaRPr lang="zh-CN" altLang="en-US" sz="1600" dirty="0"/>
                    </a:p>
                    <a:p>
                      <a:pPr algn="ctr" fontAlgn="ctr">
                        <a:buNone/>
                      </a:pPr>
                      <a:r>
                        <a:rPr lang="zh-CN" altLang="en-US" sz="1600" dirty="0"/>
                        <a:t>跨年项目当年所处主要进展阶段</a:t>
                      </a:r>
                      <a:endParaRPr lang="zh-CN" altLang="en-US" sz="1600" dirty="0"/>
                    </a:p>
                  </a:txBody>
                  <a:tcPr anchor="ctr" anchorCtr="0"/>
                </a:tc>
              </a:tr>
              <a:tr h="701675">
                <a:tc>
                  <a:txBody>
                    <a:bodyPr/>
                    <a:p>
                      <a:pPr algn="ctr" fontAlgn="ctr">
                        <a:buNone/>
                      </a:pPr>
                      <a:r>
                        <a:rPr lang="zh-CN" altLang="en-US" sz="1600" dirty="0"/>
                        <a:t>预算</a:t>
                      </a:r>
                      <a:endParaRPr lang="zh-CN" altLang="en-US" sz="1600" dirty="0"/>
                    </a:p>
                  </a:txBody>
                  <a:tcPr anchor="ctr" anchorCtr="0"/>
                </a:tc>
                <a:tc>
                  <a:txBody>
                    <a:bodyPr/>
                    <a:p>
                      <a:pPr algn="ctr" fontAlgn="ctr">
                        <a:buNone/>
                      </a:pPr>
                      <a:r>
                        <a:rPr lang="zh-CN" altLang="en-US" sz="1600" dirty="0"/>
                        <a:t>项目研究开发人员、项目人员实际工作时间、</a:t>
                      </a:r>
                      <a:endParaRPr lang="zh-CN" altLang="en-US" sz="1600" dirty="0"/>
                    </a:p>
                    <a:p>
                      <a:pPr algn="ctr" fontAlgn="ctr">
                        <a:buNone/>
                      </a:pPr>
                      <a:r>
                        <a:rPr lang="zh-CN" altLang="en-US" sz="1600" dirty="0"/>
                        <a:t>项目经费支出、政府资金等……</a:t>
                      </a:r>
                      <a:endParaRPr lang="zh-CN" altLang="en-US" sz="1600" dirty="0"/>
                    </a:p>
                  </a:txBody>
                  <a:tcPr anchor="ctr" anchorCtr="0"/>
                </a:tc>
              </a:tr>
              <a:tr h="493395">
                <a:tc>
                  <a:txBody>
                    <a:bodyPr/>
                    <a:p>
                      <a:pPr algn="ctr" fontAlgn="ctr">
                        <a:buNone/>
                      </a:pPr>
                      <a:r>
                        <a:rPr lang="zh-CN" altLang="en-US" sz="1600" dirty="0"/>
                        <a:t>目的</a:t>
                      </a:r>
                      <a:endParaRPr lang="zh-CN" altLang="en-US" sz="1600" dirty="0"/>
                    </a:p>
                  </a:txBody>
                  <a:tcPr anchor="ctr" anchorCtr="0"/>
                </a:tc>
                <a:tc>
                  <a:txBody>
                    <a:bodyPr/>
                    <a:p>
                      <a:pPr algn="ctr" fontAlgn="ctr">
                        <a:buNone/>
                      </a:pPr>
                      <a:r>
                        <a:rPr lang="zh-CN" altLang="en-US" sz="1600" dirty="0"/>
                        <a:t>项目当年成果形式、项目技术经济目标</a:t>
                      </a:r>
                      <a:endParaRPr lang="zh-CN" altLang="en-US" sz="1600" dirty="0"/>
                    </a:p>
                  </a:txBody>
                  <a:tcPr anchor="ctr" anchorCtr="0"/>
                </a:tc>
              </a:tr>
            </a:tbl>
          </a:graphicData>
        </a:graphic>
      </p:graphicFrame>
      <p:sp>
        <p:nvSpPr>
          <p:cNvPr id="2" name="矩形 1"/>
          <p:cNvSpPr/>
          <p:nvPr/>
        </p:nvSpPr>
        <p:spPr>
          <a:xfrm>
            <a:off x="4072255" y="214630"/>
            <a:ext cx="4440555" cy="521970"/>
          </a:xfrm>
          <a:prstGeom prst="rect">
            <a:avLst/>
          </a:prstGeom>
        </p:spPr>
        <p:txBody>
          <a:bodyPr wrap="square">
            <a:spAutoFit/>
          </a:bodyPr>
          <a:p>
            <a:pPr algn="ctr"/>
            <a:r>
              <a:rPr lang="zh-CN" altLang="en-US" sz="2800" b="1" dirty="0">
                <a:solidFill>
                  <a:srgbClr val="1C56A6"/>
                </a:solidFill>
                <a:cs typeface="+mn-ea"/>
                <a:sym typeface="+mn-lt"/>
              </a:rPr>
              <a:t>统计表式</a:t>
            </a:r>
            <a:r>
              <a:rPr lang="en-US" altLang="zh-CN" sz="2800" b="1" dirty="0">
                <a:solidFill>
                  <a:srgbClr val="1C56A6"/>
                </a:solidFill>
                <a:cs typeface="+mn-ea"/>
                <a:sym typeface="+mn-lt"/>
              </a:rPr>
              <a:t>-</a:t>
            </a:r>
            <a:r>
              <a:rPr lang="zh-CN" altLang="en-US" sz="2800" b="1" dirty="0">
                <a:solidFill>
                  <a:srgbClr val="1C56A6"/>
                </a:solidFill>
                <a:cs typeface="+mn-ea"/>
                <a:sym typeface="+mn-lt"/>
              </a:rPr>
              <a:t>项目表（</a:t>
            </a:r>
            <a:r>
              <a:rPr lang="en-US" altLang="zh-CN" sz="2800" b="1" dirty="0">
                <a:solidFill>
                  <a:srgbClr val="1C56A6"/>
                </a:solidFill>
                <a:cs typeface="+mn-ea"/>
                <a:sym typeface="+mn-lt"/>
              </a:rPr>
              <a:t>107-1</a:t>
            </a:r>
            <a:r>
              <a:rPr lang="zh-CN" altLang="en-US" sz="2800" b="1" dirty="0">
                <a:solidFill>
                  <a:srgbClr val="1C56A6"/>
                </a:solidFill>
                <a:cs typeface="+mn-ea"/>
                <a:sym typeface="+mn-lt"/>
              </a:rPr>
              <a:t>）</a:t>
            </a:r>
            <a:endParaRPr lang="zh-CN" altLang="en-US" sz="2800" b="1" dirty="0">
              <a:solidFill>
                <a:srgbClr val="1C56A6"/>
              </a:solidFill>
              <a:cs typeface="+mn-ea"/>
              <a:sym typeface="+mn-lt"/>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bldLst>
      <p:bldP spid="47" grpId="0"/>
      <p:bldP spid="44" grpId="0" bldLvl="0" animBg="1"/>
      <p:bldP spid="47" grpId="1"/>
      <p:bldP spid="44" grpId="1" animBg="1"/>
      <p:bldP spid="48" grpId="0"/>
      <p:bldP spid="41" grpId="0" bldLvl="0" animBg="1"/>
      <p:bldP spid="48" grpId="1"/>
      <p:bldP spid="41" grpId="1" animBg="1"/>
      <p:bldP spid="49" grpId="0"/>
      <p:bldP spid="49" grpId="1"/>
      <p:bldP spid="50" grpId="0" bldLvl="0" animBg="1"/>
      <p:bldP spid="50"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072255" y="214630"/>
            <a:ext cx="4440555" cy="521970"/>
          </a:xfrm>
          <a:prstGeom prst="rect">
            <a:avLst/>
          </a:prstGeom>
        </p:spPr>
        <p:txBody>
          <a:bodyPr wrap="square">
            <a:spAutoFit/>
          </a:bodyPr>
          <a:p>
            <a:pPr algn="ctr"/>
            <a:r>
              <a:rPr lang="zh-CN" altLang="en-US" sz="2800" b="1" dirty="0">
                <a:solidFill>
                  <a:srgbClr val="1C56A6"/>
                </a:solidFill>
                <a:cs typeface="+mn-ea"/>
                <a:sym typeface="+mn-lt"/>
              </a:rPr>
              <a:t>统计表式</a:t>
            </a:r>
            <a:r>
              <a:rPr lang="en-US" altLang="zh-CN" sz="2800" b="1" dirty="0">
                <a:solidFill>
                  <a:srgbClr val="1C56A6"/>
                </a:solidFill>
                <a:cs typeface="+mn-ea"/>
                <a:sym typeface="+mn-lt"/>
              </a:rPr>
              <a:t>-</a:t>
            </a:r>
            <a:r>
              <a:rPr lang="zh-CN" altLang="en-US" sz="2800" b="1" dirty="0">
                <a:solidFill>
                  <a:srgbClr val="1C56A6"/>
                </a:solidFill>
                <a:cs typeface="+mn-ea"/>
                <a:sym typeface="+mn-lt"/>
              </a:rPr>
              <a:t>活动表（</a:t>
            </a:r>
            <a:r>
              <a:rPr lang="en-US" altLang="zh-CN" sz="2800" b="1" dirty="0">
                <a:solidFill>
                  <a:srgbClr val="1C56A6"/>
                </a:solidFill>
                <a:cs typeface="+mn-ea"/>
                <a:sym typeface="+mn-lt"/>
              </a:rPr>
              <a:t>107-2</a:t>
            </a:r>
            <a:r>
              <a:rPr lang="zh-CN" altLang="en-US" sz="2800" b="1" dirty="0">
                <a:solidFill>
                  <a:srgbClr val="1C56A6"/>
                </a:solidFill>
                <a:cs typeface="+mn-ea"/>
                <a:sym typeface="+mn-lt"/>
              </a:rPr>
              <a:t>）</a:t>
            </a:r>
            <a:endParaRPr lang="zh-CN" altLang="en-US" sz="2800" b="1" dirty="0">
              <a:solidFill>
                <a:srgbClr val="1C56A6"/>
              </a:solidFill>
              <a:cs typeface="+mn-ea"/>
              <a:sym typeface="+mn-lt"/>
            </a:endParaRPr>
          </a:p>
        </p:txBody>
      </p:sp>
      <p:grpSp>
        <p:nvGrpSpPr>
          <p:cNvPr id="80" name="组合 79"/>
          <p:cNvGrpSpPr/>
          <p:nvPr/>
        </p:nvGrpSpPr>
        <p:grpSpPr>
          <a:xfrm>
            <a:off x="5554345" y="736600"/>
            <a:ext cx="5334095" cy="5930818"/>
            <a:chOff x="8654" y="-157"/>
            <a:chExt cx="10347" cy="10927"/>
          </a:xfrm>
        </p:grpSpPr>
        <p:pic>
          <p:nvPicPr>
            <p:cNvPr id="70" name="图片 69"/>
            <p:cNvPicPr>
              <a:picLocks noChangeAspect="1"/>
            </p:cNvPicPr>
            <p:nvPr/>
          </p:nvPicPr>
          <p:blipFill rotWithShape="1">
            <a:blip r:embed="rId1"/>
            <a:srcRect l="30319" t="16100" r="31881" b="7700"/>
            <a:stretch>
              <a:fillRect/>
            </a:stretch>
          </p:blipFill>
          <p:spPr>
            <a:xfrm>
              <a:off x="8936" y="-25"/>
              <a:ext cx="10065" cy="10795"/>
            </a:xfrm>
            <a:prstGeom prst="rect">
              <a:avLst/>
            </a:prstGeom>
            <a:ln w="19050">
              <a:solidFill>
                <a:srgbClr val="006699"/>
              </a:solidFill>
            </a:ln>
          </p:spPr>
        </p:pic>
        <p:sp>
          <p:nvSpPr>
            <p:cNvPr id="71" name="文本框 70"/>
            <p:cNvSpPr txBox="1"/>
            <p:nvPr/>
          </p:nvSpPr>
          <p:spPr>
            <a:xfrm>
              <a:off x="8657" y="-157"/>
              <a:ext cx="716" cy="848"/>
            </a:xfrm>
            <a:prstGeom prst="rect">
              <a:avLst/>
            </a:prstGeom>
            <a:noFill/>
          </p:spPr>
          <p:txBody>
            <a:bodyPr wrap="square" rtlCol="0" anchor="t">
              <a:spAutoFit/>
            </a:bodyPr>
            <a:p>
              <a:r>
                <a:rPr lang="zh-CN" altLang="en-US" sz="2400" dirty="0">
                  <a:solidFill>
                    <a:srgbClr val="FF0000"/>
                  </a:solidFill>
                  <a:latin typeface="Wingdings 2" panose="05020102010507070707" charset="0"/>
                  <a:cs typeface="Wingdings 2" panose="05020102010507070707" charset="0"/>
                </a:rPr>
                <a:t>u</a:t>
              </a:r>
              <a:endParaRPr lang="zh-CN" altLang="en-US" sz="2400" dirty="0">
                <a:solidFill>
                  <a:srgbClr val="FF0000"/>
                </a:solidFill>
                <a:latin typeface="Wingdings 2" panose="05020102010507070707" charset="0"/>
                <a:cs typeface="Wingdings 2" panose="05020102010507070707" charset="0"/>
              </a:endParaRPr>
            </a:p>
          </p:txBody>
        </p:sp>
        <p:sp>
          <p:nvSpPr>
            <p:cNvPr id="72" name="矩形 71"/>
            <p:cNvSpPr/>
            <p:nvPr/>
          </p:nvSpPr>
          <p:spPr>
            <a:xfrm>
              <a:off x="8693" y="1453"/>
              <a:ext cx="716" cy="848"/>
            </a:xfrm>
            <a:prstGeom prst="rect">
              <a:avLst/>
            </a:prstGeom>
          </p:spPr>
          <p:txBody>
            <a:bodyPr wrap="square">
              <a:spAutoFit/>
            </a:bodyPr>
            <a:p>
              <a:r>
                <a:rPr lang="zh-CN" altLang="en-US" sz="2400" dirty="0">
                  <a:solidFill>
                    <a:srgbClr val="FF0000"/>
                  </a:solidFill>
                  <a:latin typeface="Wingdings 2" panose="05020102010507070707" charset="0"/>
                  <a:ea typeface="东文宋体" charset="0"/>
                  <a:cs typeface="Wingdings 2" panose="05020102010507070707" charset="0"/>
                </a:rPr>
                <a:t>v</a:t>
              </a:r>
              <a:endParaRPr lang="zh-CN" altLang="en-US" sz="2400" dirty="0">
                <a:solidFill>
                  <a:srgbClr val="FF0000"/>
                </a:solidFill>
              </a:endParaRPr>
            </a:p>
          </p:txBody>
        </p:sp>
        <p:sp>
          <p:nvSpPr>
            <p:cNvPr id="73" name="矩形 72"/>
            <p:cNvSpPr/>
            <p:nvPr/>
          </p:nvSpPr>
          <p:spPr>
            <a:xfrm>
              <a:off x="8654" y="5237"/>
              <a:ext cx="722" cy="848"/>
            </a:xfrm>
            <a:prstGeom prst="rect">
              <a:avLst/>
            </a:prstGeom>
          </p:spPr>
          <p:txBody>
            <a:bodyPr wrap="square">
              <a:spAutoFit/>
            </a:bodyPr>
            <a:p>
              <a:r>
                <a:rPr lang="zh-CN" altLang="en-US" sz="2400" dirty="0">
                  <a:solidFill>
                    <a:srgbClr val="FF0000"/>
                  </a:solidFill>
                  <a:latin typeface="Wingdings 2" panose="05020102010507070707" charset="0"/>
                  <a:cs typeface="Wingdings 2" panose="05020102010507070707" charset="0"/>
                </a:rPr>
                <a:t>w</a:t>
              </a:r>
              <a:endParaRPr lang="zh-CN" altLang="en-US" sz="2400" dirty="0">
                <a:solidFill>
                  <a:srgbClr val="FF0000"/>
                </a:solidFill>
                <a:latin typeface="Wingdings 2" panose="05020102010507070707" charset="0"/>
                <a:cs typeface="Wingdings 2" panose="05020102010507070707" charset="0"/>
              </a:endParaRPr>
            </a:p>
          </p:txBody>
        </p:sp>
        <p:sp>
          <p:nvSpPr>
            <p:cNvPr id="74" name="矩形 73"/>
            <p:cNvSpPr/>
            <p:nvPr/>
          </p:nvSpPr>
          <p:spPr>
            <a:xfrm>
              <a:off x="8693" y="6029"/>
              <a:ext cx="722" cy="848"/>
            </a:xfrm>
            <a:prstGeom prst="rect">
              <a:avLst/>
            </a:prstGeom>
          </p:spPr>
          <p:txBody>
            <a:bodyPr wrap="square">
              <a:spAutoFit/>
            </a:bodyPr>
            <a:p>
              <a:r>
                <a:rPr lang="zh-CN" altLang="en-US" sz="2400" dirty="0">
                  <a:solidFill>
                    <a:srgbClr val="FF0000"/>
                  </a:solidFill>
                  <a:latin typeface="Wingdings 2" panose="05020102010507070707" charset="0"/>
                  <a:ea typeface="东文宋体" charset="0"/>
                  <a:cs typeface="Wingdings 2" panose="05020102010507070707" charset="0"/>
                </a:rPr>
                <a:t>x</a:t>
              </a:r>
              <a:endParaRPr lang="zh-CN" altLang="en-US" sz="2400" dirty="0">
                <a:solidFill>
                  <a:srgbClr val="FF0000"/>
                </a:solidFill>
                <a:latin typeface="Wingdings 2" panose="05020102010507070707" charset="0"/>
                <a:ea typeface="东文宋体" charset="0"/>
                <a:cs typeface="Wingdings 2" panose="05020102010507070707" charset="0"/>
              </a:endParaRPr>
            </a:p>
          </p:txBody>
        </p:sp>
        <p:sp>
          <p:nvSpPr>
            <p:cNvPr id="75" name="文本框 74"/>
            <p:cNvSpPr txBox="1"/>
            <p:nvPr/>
          </p:nvSpPr>
          <p:spPr>
            <a:xfrm>
              <a:off x="8673" y="6855"/>
              <a:ext cx="716" cy="848"/>
            </a:xfrm>
            <a:prstGeom prst="rect">
              <a:avLst/>
            </a:prstGeom>
            <a:noFill/>
          </p:spPr>
          <p:txBody>
            <a:bodyPr wrap="square" rtlCol="0" anchor="t">
              <a:spAutoFit/>
            </a:bodyPr>
            <a:p>
              <a:r>
                <a:rPr lang="zh-CN" altLang="en-US" sz="2400" dirty="0">
                  <a:solidFill>
                    <a:srgbClr val="FF0000"/>
                  </a:solidFill>
                  <a:latin typeface="Wingdings 2" panose="05020102010507070707" charset="0"/>
                  <a:cs typeface="Wingdings 2" panose="05020102010507070707" charset="0"/>
                </a:rPr>
                <a:t>y</a:t>
              </a:r>
              <a:endParaRPr lang="zh-CN" altLang="en-US" sz="2400" dirty="0">
                <a:solidFill>
                  <a:srgbClr val="FF0000"/>
                </a:solidFill>
                <a:latin typeface="Wingdings 2" panose="05020102010507070707" charset="0"/>
                <a:cs typeface="Wingdings 2" panose="05020102010507070707" charset="0"/>
              </a:endParaRPr>
            </a:p>
          </p:txBody>
        </p:sp>
        <p:sp>
          <p:nvSpPr>
            <p:cNvPr id="76" name="矩形 75"/>
            <p:cNvSpPr/>
            <p:nvPr/>
          </p:nvSpPr>
          <p:spPr>
            <a:xfrm>
              <a:off x="13604" y="-67"/>
              <a:ext cx="722" cy="848"/>
            </a:xfrm>
            <a:prstGeom prst="rect">
              <a:avLst/>
            </a:prstGeom>
          </p:spPr>
          <p:txBody>
            <a:bodyPr wrap="square">
              <a:spAutoFit/>
            </a:bodyPr>
            <a:p>
              <a:r>
                <a:rPr lang="zh-CN" altLang="en-US" sz="2400" dirty="0">
                  <a:solidFill>
                    <a:srgbClr val="FF0000"/>
                  </a:solidFill>
                  <a:latin typeface="Wingdings 2" panose="05020102010507070707" charset="0"/>
                  <a:cs typeface="Wingdings 2" panose="05020102010507070707" charset="0"/>
                </a:rPr>
                <a:t>z</a:t>
              </a:r>
              <a:endParaRPr lang="zh-CN" altLang="en-US" sz="2400" dirty="0">
                <a:solidFill>
                  <a:srgbClr val="FF0000"/>
                </a:solidFill>
                <a:latin typeface="Wingdings 2" panose="05020102010507070707" charset="0"/>
                <a:cs typeface="Wingdings 2" panose="05020102010507070707" charset="0"/>
              </a:endParaRPr>
            </a:p>
          </p:txBody>
        </p:sp>
        <p:sp>
          <p:nvSpPr>
            <p:cNvPr id="77" name="文本框 76"/>
            <p:cNvSpPr txBox="1"/>
            <p:nvPr/>
          </p:nvSpPr>
          <p:spPr>
            <a:xfrm>
              <a:off x="13611" y="1771"/>
              <a:ext cx="716" cy="848"/>
            </a:xfrm>
            <a:prstGeom prst="rect">
              <a:avLst/>
            </a:prstGeom>
            <a:noFill/>
          </p:spPr>
          <p:txBody>
            <a:bodyPr wrap="square" rtlCol="0" anchor="t">
              <a:spAutoFit/>
            </a:bodyPr>
            <a:p>
              <a:r>
                <a:rPr lang="zh-CN" altLang="en-US" sz="2400" dirty="0">
                  <a:solidFill>
                    <a:srgbClr val="FF0000"/>
                  </a:solidFill>
                  <a:latin typeface="Wingdings 2" panose="05020102010507070707" charset="0"/>
                  <a:cs typeface="Wingdings 2" panose="05020102010507070707" charset="0"/>
                </a:rPr>
                <a:t>{</a:t>
              </a:r>
              <a:endParaRPr lang="zh-CN" altLang="en-US" sz="2400" dirty="0">
                <a:solidFill>
                  <a:srgbClr val="FF0000"/>
                </a:solidFill>
                <a:latin typeface="Wingdings 2" panose="05020102010507070707" charset="0"/>
                <a:cs typeface="Wingdings 2" panose="05020102010507070707" charset="0"/>
              </a:endParaRPr>
            </a:p>
          </p:txBody>
        </p:sp>
        <p:sp>
          <p:nvSpPr>
            <p:cNvPr id="78" name="文本框 77"/>
            <p:cNvSpPr txBox="1"/>
            <p:nvPr/>
          </p:nvSpPr>
          <p:spPr>
            <a:xfrm>
              <a:off x="13604" y="5240"/>
              <a:ext cx="716" cy="848"/>
            </a:xfrm>
            <a:prstGeom prst="rect">
              <a:avLst/>
            </a:prstGeom>
            <a:noFill/>
          </p:spPr>
          <p:txBody>
            <a:bodyPr wrap="square" rtlCol="0" anchor="t">
              <a:spAutoFit/>
            </a:bodyPr>
            <a:p>
              <a:r>
                <a:rPr lang="zh-CN" altLang="en-US" sz="2400" dirty="0">
                  <a:solidFill>
                    <a:srgbClr val="FF0000"/>
                  </a:solidFill>
                  <a:latin typeface="Wingdings 2" panose="05020102010507070707" charset="0"/>
                  <a:cs typeface="Wingdings 2" panose="05020102010507070707" charset="0"/>
                </a:rPr>
                <a:t>|</a:t>
              </a:r>
              <a:endParaRPr lang="zh-CN" altLang="en-US" sz="2400" dirty="0">
                <a:solidFill>
                  <a:srgbClr val="FF0000"/>
                </a:solidFill>
                <a:latin typeface="Wingdings 2" panose="05020102010507070707" charset="0"/>
                <a:cs typeface="Wingdings 2" panose="05020102010507070707" charset="0"/>
              </a:endParaRPr>
            </a:p>
          </p:txBody>
        </p:sp>
        <p:sp>
          <p:nvSpPr>
            <p:cNvPr id="79" name="线形标注 2 78"/>
            <p:cNvSpPr/>
            <p:nvPr/>
          </p:nvSpPr>
          <p:spPr bwMode="auto">
            <a:xfrm>
              <a:off x="9031" y="8122"/>
              <a:ext cx="9958" cy="2417"/>
            </a:xfrm>
            <a:prstGeom prst="borderCallout2">
              <a:avLst>
                <a:gd name="adj1" fmla="val 53594"/>
                <a:gd name="adj2" fmla="val -380"/>
                <a:gd name="adj3" fmla="val 34281"/>
                <a:gd name="adj4" fmla="val -3064"/>
                <a:gd name="adj5" fmla="val -30176"/>
                <a:gd name="adj6" fmla="val -826"/>
              </a:avLst>
            </a:prstGeom>
            <a:noFill/>
            <a:ln w="19050" cap="flat" cmpd="sng" algn="ctr">
              <a:solidFill>
                <a:srgbClr val="FF0000"/>
              </a:solidFill>
              <a:prstDash val="solid"/>
              <a:round/>
              <a:headEnd type="none" w="med" len="med"/>
              <a:tailEnd type="none" w="med" len="med"/>
            </a:ln>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121" name="组合 120"/>
          <p:cNvGrpSpPr/>
          <p:nvPr/>
        </p:nvGrpSpPr>
        <p:grpSpPr>
          <a:xfrm>
            <a:off x="983615" y="908685"/>
            <a:ext cx="4178935" cy="5354320"/>
            <a:chOff x="1549" y="1431"/>
            <a:chExt cx="6581" cy="8432"/>
          </a:xfrm>
        </p:grpSpPr>
        <p:grpSp>
          <p:nvGrpSpPr>
            <p:cNvPr id="122" name="组合 121"/>
            <p:cNvGrpSpPr/>
            <p:nvPr/>
          </p:nvGrpSpPr>
          <p:grpSpPr>
            <a:xfrm>
              <a:off x="1549" y="1431"/>
              <a:ext cx="6219" cy="8208"/>
              <a:chOff x="3080" y="3135"/>
              <a:chExt cx="14057" cy="6264"/>
            </a:xfrm>
          </p:grpSpPr>
          <p:sp>
            <p:nvSpPr>
              <p:cNvPr id="123" name="Rectangle 9"/>
              <p:cNvSpPr>
                <a:spLocks noChangeArrowheads="1"/>
              </p:cNvSpPr>
              <p:nvPr/>
            </p:nvSpPr>
            <p:spPr bwMode="auto">
              <a:xfrm>
                <a:off x="7845" y="3135"/>
                <a:ext cx="4417" cy="693"/>
              </a:xfrm>
              <a:prstGeom prst="rect">
                <a:avLst/>
              </a:prstGeom>
              <a:solidFill>
                <a:srgbClr val="BBE0E3"/>
              </a:solidFill>
              <a:ln w="9525">
                <a:solidFill>
                  <a:srgbClr val="000000"/>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1800" dirty="0">
                    <a:latin typeface="黑体" panose="02010609060101010101" charset="-122"/>
                    <a:ea typeface="黑体" panose="02010609060101010101" charset="-122"/>
                  </a:rPr>
                  <a:t>研发统计</a:t>
                </a:r>
                <a:endParaRPr lang="zh-CN" altLang="en-US" sz="1800" dirty="0">
                  <a:latin typeface="黑体" panose="02010609060101010101" charset="-122"/>
                  <a:ea typeface="黑体" panose="02010609060101010101" charset="-122"/>
                </a:endParaRPr>
              </a:p>
              <a:p>
                <a:pPr algn="ctr"/>
                <a:r>
                  <a:rPr lang="zh-CN" altLang="en-US" sz="1800" dirty="0">
                    <a:latin typeface="黑体" panose="02010609060101010101" charset="-122"/>
                    <a:ea typeface="黑体" panose="02010609060101010101" charset="-122"/>
                  </a:rPr>
                  <a:t>指标体系</a:t>
                </a:r>
                <a:endParaRPr lang="zh-CN" altLang="en-US" sz="1800" dirty="0">
                  <a:latin typeface="黑体" panose="02010609060101010101" charset="-122"/>
                  <a:ea typeface="黑体" panose="02010609060101010101" charset="-122"/>
                </a:endParaRPr>
              </a:p>
            </p:txBody>
          </p:sp>
          <p:sp>
            <p:nvSpPr>
              <p:cNvPr id="124" name="Rectangle 9"/>
              <p:cNvSpPr>
                <a:spLocks noChangeArrowheads="1"/>
              </p:cNvSpPr>
              <p:nvPr/>
            </p:nvSpPr>
            <p:spPr bwMode="auto">
              <a:xfrm>
                <a:off x="4747" y="4330"/>
                <a:ext cx="2923" cy="1020"/>
              </a:xfrm>
              <a:prstGeom prst="rect">
                <a:avLst/>
              </a:prstGeom>
              <a:solidFill>
                <a:srgbClr val="BBE0E3"/>
              </a:solidFill>
              <a:ln w="9525">
                <a:solidFill>
                  <a:srgbClr val="000000"/>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1600" dirty="0">
                    <a:latin typeface="黑体" panose="02010609060101010101" charset="-122"/>
                    <a:ea typeface="黑体" panose="02010609060101010101" charset="-122"/>
                  </a:rPr>
                  <a:t>研究开发</a:t>
                </a:r>
                <a:endParaRPr lang="zh-CN" altLang="en-US" sz="1600" dirty="0">
                  <a:latin typeface="黑体" panose="02010609060101010101" charset="-122"/>
                  <a:ea typeface="黑体" panose="02010609060101010101" charset="-122"/>
                </a:endParaRPr>
              </a:p>
              <a:p>
                <a:pPr algn="ctr"/>
                <a:r>
                  <a:rPr lang="zh-CN" altLang="en-US" sz="1600" dirty="0">
                    <a:latin typeface="黑体" panose="02010609060101010101" charset="-122"/>
                    <a:ea typeface="黑体" panose="02010609060101010101" charset="-122"/>
                  </a:rPr>
                  <a:t>投入</a:t>
                </a:r>
                <a:endParaRPr lang="zh-CN" altLang="en-US" sz="1600" dirty="0">
                  <a:latin typeface="黑体" panose="02010609060101010101" charset="-122"/>
                  <a:ea typeface="黑体" panose="02010609060101010101" charset="-122"/>
                </a:endParaRPr>
              </a:p>
            </p:txBody>
          </p:sp>
          <p:sp>
            <p:nvSpPr>
              <p:cNvPr id="125" name="Rectangle 9"/>
              <p:cNvSpPr>
                <a:spLocks noChangeArrowheads="1"/>
              </p:cNvSpPr>
              <p:nvPr/>
            </p:nvSpPr>
            <p:spPr bwMode="auto">
              <a:xfrm>
                <a:off x="8291" y="4330"/>
                <a:ext cx="2978" cy="1020"/>
              </a:xfrm>
              <a:prstGeom prst="rect">
                <a:avLst/>
              </a:prstGeom>
              <a:solidFill>
                <a:srgbClr val="BBE0E3"/>
              </a:solidFill>
              <a:ln w="38100">
                <a:solidFill>
                  <a:srgbClr val="9900CC"/>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1600" dirty="0">
                    <a:latin typeface="黑体" panose="02010609060101010101" charset="-122"/>
                    <a:ea typeface="黑体" panose="02010609060101010101" charset="-122"/>
                  </a:rPr>
                  <a:t>研究开发</a:t>
                </a:r>
                <a:endParaRPr lang="zh-CN" altLang="en-US" sz="1600" dirty="0">
                  <a:latin typeface="黑体" panose="02010609060101010101" charset="-122"/>
                  <a:ea typeface="黑体" panose="02010609060101010101" charset="-122"/>
                </a:endParaRPr>
              </a:p>
              <a:p>
                <a:pPr algn="ctr"/>
                <a:r>
                  <a:rPr lang="zh-CN" altLang="en-US" sz="1600" dirty="0">
                    <a:latin typeface="黑体" panose="02010609060101010101" charset="-122"/>
                    <a:ea typeface="黑体" panose="02010609060101010101" charset="-122"/>
                  </a:rPr>
                  <a:t>产出</a:t>
                </a:r>
                <a:endParaRPr lang="zh-CN" altLang="en-US" sz="1600" dirty="0">
                  <a:latin typeface="黑体" panose="02010609060101010101" charset="-122"/>
                  <a:ea typeface="黑体" panose="02010609060101010101" charset="-122"/>
                </a:endParaRPr>
              </a:p>
            </p:txBody>
          </p:sp>
          <p:sp>
            <p:nvSpPr>
              <p:cNvPr id="126" name="Rectangle 9"/>
              <p:cNvSpPr>
                <a:spLocks noChangeArrowheads="1"/>
              </p:cNvSpPr>
              <p:nvPr/>
            </p:nvSpPr>
            <p:spPr bwMode="auto">
              <a:xfrm>
                <a:off x="12551" y="4310"/>
                <a:ext cx="2819" cy="1020"/>
              </a:xfrm>
              <a:prstGeom prst="rect">
                <a:avLst/>
              </a:prstGeom>
              <a:solidFill>
                <a:srgbClr val="BBE0E3"/>
              </a:solidFill>
              <a:ln w="9525">
                <a:solidFill>
                  <a:srgbClr val="000000"/>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1600" dirty="0">
                    <a:latin typeface="黑体" panose="02010609060101010101" charset="-122"/>
                    <a:ea typeface="黑体" panose="02010609060101010101" charset="-122"/>
                  </a:rPr>
                  <a:t>研究开发</a:t>
                </a:r>
                <a:endParaRPr lang="zh-CN" altLang="en-US" sz="1600" dirty="0">
                  <a:latin typeface="黑体" panose="02010609060101010101" charset="-122"/>
                  <a:ea typeface="黑体" panose="02010609060101010101" charset="-122"/>
                </a:endParaRPr>
              </a:p>
              <a:p>
                <a:pPr algn="ctr"/>
                <a:r>
                  <a:rPr lang="zh-CN" altLang="en-US" sz="1600" dirty="0">
                    <a:latin typeface="黑体" panose="02010609060101010101" charset="-122"/>
                    <a:ea typeface="黑体" panose="02010609060101010101" charset="-122"/>
                  </a:rPr>
                  <a:t>环境</a:t>
                </a:r>
                <a:endParaRPr lang="zh-CN" altLang="en-US" sz="1600" dirty="0">
                  <a:latin typeface="黑体" panose="02010609060101010101" charset="-122"/>
                  <a:ea typeface="黑体" panose="02010609060101010101" charset="-122"/>
                </a:endParaRPr>
              </a:p>
            </p:txBody>
          </p:sp>
          <p:sp>
            <p:nvSpPr>
              <p:cNvPr id="127" name="右大括号 126"/>
              <p:cNvSpPr/>
              <p:nvPr/>
            </p:nvSpPr>
            <p:spPr>
              <a:xfrm rot="16200000">
                <a:off x="9857" y="411"/>
                <a:ext cx="216" cy="7432"/>
              </a:xfrm>
              <a:prstGeom prst="rightBrace">
                <a:avLst/>
              </a:prstGeom>
              <a:solidFill>
                <a:srgbClr val="0070C0"/>
              </a:solidFill>
              <a:ln w="38100"/>
            </p:spPr>
            <p:style>
              <a:lnRef idx="1">
                <a:srgbClr val="000000"/>
              </a:lnRef>
              <a:fillRef idx="0">
                <a:srgbClr val="000000"/>
              </a:fillRef>
              <a:effectRef idx="0">
                <a:srgbClr val="000000"/>
              </a:effectRef>
              <a:fontRef idx="minor">
                <a:srgbClr val="000000"/>
              </a:fontRef>
            </p:style>
            <p:txBody>
              <a:bodyPr anchor="ctr"/>
              <a:lstStyle/>
              <a:p>
                <a:pPr algn="ctr" eaLnBrk="0" hangingPunct="0">
                  <a:defRPr/>
                </a:pPr>
                <a:endParaRPr lang="zh-CN" altLang="en-US" sz="1600">
                  <a:ln w="38100" cmpd="sng">
                    <a:solidFill>
                      <a:srgbClr val="FFFFFF"/>
                    </a:solidFill>
                    <a:prstDash val="solid"/>
                  </a:ln>
                  <a:solidFill>
                    <a:srgbClr val="FFFFFF"/>
                  </a:solidFill>
                  <a:effectLst>
                    <a:outerShdw blurRad="63500" dir="3600000" algn="tl" rotWithShape="0">
                      <a:srgbClr val="000000">
                        <a:alpha val="70000"/>
                      </a:srgbClr>
                    </a:outerShdw>
                  </a:effectLst>
                  <a:latin typeface="黑体" panose="02010609060101010101" charset="-122"/>
                </a:endParaRPr>
              </a:p>
            </p:txBody>
          </p:sp>
          <p:sp>
            <p:nvSpPr>
              <p:cNvPr id="128" name="Rectangle 9"/>
              <p:cNvSpPr>
                <a:spLocks noChangeArrowheads="1"/>
              </p:cNvSpPr>
              <p:nvPr/>
            </p:nvSpPr>
            <p:spPr bwMode="auto">
              <a:xfrm>
                <a:off x="3082" y="6004"/>
                <a:ext cx="2352" cy="462"/>
              </a:xfrm>
              <a:prstGeom prst="rect">
                <a:avLst/>
              </a:prstGeom>
              <a:solidFill>
                <a:srgbClr val="FF0000">
                  <a:alpha val="20000"/>
                </a:srgbClr>
              </a:solidFill>
              <a:ln w="28575">
                <a:solidFill>
                  <a:srgbClr val="FF0000"/>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2400">
                    <a:latin typeface="黑体" panose="02010609060101010101" charset="-122"/>
                    <a:ea typeface="黑体" panose="02010609060101010101" charset="-122"/>
                  </a:rPr>
                  <a:t>人员</a:t>
                </a:r>
                <a:endParaRPr lang="zh-CN" altLang="en-US" sz="2400">
                  <a:latin typeface="黑体" panose="02010609060101010101" charset="-122"/>
                  <a:ea typeface="黑体" panose="02010609060101010101" charset="-122"/>
                </a:endParaRPr>
              </a:p>
            </p:txBody>
          </p:sp>
          <p:sp>
            <p:nvSpPr>
              <p:cNvPr id="129" name="Rectangle 9"/>
              <p:cNvSpPr>
                <a:spLocks noChangeArrowheads="1"/>
              </p:cNvSpPr>
              <p:nvPr/>
            </p:nvSpPr>
            <p:spPr bwMode="auto">
              <a:xfrm>
                <a:off x="9877" y="7302"/>
                <a:ext cx="2095" cy="462"/>
              </a:xfrm>
              <a:prstGeom prst="rect">
                <a:avLst/>
              </a:prstGeom>
              <a:solidFill>
                <a:srgbClr val="CC99FF">
                  <a:alpha val="50000"/>
                </a:srgbClr>
              </a:solidFill>
              <a:ln w="38100">
                <a:solidFill>
                  <a:srgbClr val="9900CC"/>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1600">
                    <a:latin typeface="黑体" panose="02010609060101010101" charset="-122"/>
                    <a:ea typeface="黑体" panose="02010609060101010101" charset="-122"/>
                  </a:rPr>
                  <a:t>新产品</a:t>
                </a:r>
                <a:endParaRPr lang="zh-CN" altLang="en-US" sz="1600">
                  <a:latin typeface="黑体" panose="02010609060101010101" charset="-122"/>
                  <a:ea typeface="黑体" panose="02010609060101010101" charset="-122"/>
                </a:endParaRPr>
              </a:p>
            </p:txBody>
          </p:sp>
          <p:sp>
            <p:nvSpPr>
              <p:cNvPr id="130" name="Rectangle 9"/>
              <p:cNvSpPr>
                <a:spLocks noChangeArrowheads="1"/>
              </p:cNvSpPr>
              <p:nvPr/>
            </p:nvSpPr>
            <p:spPr bwMode="auto">
              <a:xfrm>
                <a:off x="3082" y="7480"/>
                <a:ext cx="2352" cy="462"/>
              </a:xfrm>
              <a:prstGeom prst="rect">
                <a:avLst/>
              </a:prstGeom>
              <a:solidFill>
                <a:srgbClr val="0000FF">
                  <a:alpha val="21000"/>
                </a:srgbClr>
              </a:solidFill>
              <a:ln w="28575">
                <a:solidFill>
                  <a:srgbClr val="0000FF"/>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2400">
                    <a:latin typeface="黑体" panose="02010609060101010101" charset="-122"/>
                    <a:ea typeface="黑体" panose="02010609060101010101" charset="-122"/>
                  </a:rPr>
                  <a:t>费用</a:t>
                </a:r>
                <a:endParaRPr lang="zh-CN" altLang="en-US" sz="2400">
                  <a:latin typeface="黑体" panose="02010609060101010101" charset="-122"/>
                  <a:ea typeface="黑体" panose="02010609060101010101" charset="-122"/>
                </a:endParaRPr>
              </a:p>
            </p:txBody>
          </p:sp>
          <p:sp>
            <p:nvSpPr>
              <p:cNvPr id="131" name="Rectangle 9"/>
              <p:cNvSpPr>
                <a:spLocks noChangeArrowheads="1"/>
              </p:cNvSpPr>
              <p:nvPr/>
            </p:nvSpPr>
            <p:spPr bwMode="auto">
              <a:xfrm>
                <a:off x="3080" y="8894"/>
                <a:ext cx="2352" cy="462"/>
              </a:xfrm>
              <a:prstGeom prst="rect">
                <a:avLst/>
              </a:prstGeom>
              <a:solidFill>
                <a:srgbClr val="00B050">
                  <a:alpha val="20000"/>
                </a:srgbClr>
              </a:solidFill>
              <a:ln w="28575">
                <a:solidFill>
                  <a:srgbClr val="92D050"/>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2400" dirty="0">
                    <a:latin typeface="黑体" panose="02010609060101010101" charset="-122"/>
                    <a:ea typeface="黑体" panose="02010609060101010101" charset="-122"/>
                  </a:rPr>
                  <a:t>资产</a:t>
                </a:r>
                <a:endParaRPr lang="zh-CN" altLang="en-US" sz="2400" dirty="0">
                  <a:latin typeface="黑体" panose="02010609060101010101" charset="-122"/>
                  <a:ea typeface="黑体" panose="02010609060101010101" charset="-122"/>
                </a:endParaRPr>
              </a:p>
            </p:txBody>
          </p:sp>
          <p:sp>
            <p:nvSpPr>
              <p:cNvPr id="132" name="Rectangle 9"/>
              <p:cNvSpPr>
                <a:spLocks noChangeArrowheads="1"/>
              </p:cNvSpPr>
              <p:nvPr/>
            </p:nvSpPr>
            <p:spPr bwMode="auto">
              <a:xfrm>
                <a:off x="9879" y="5912"/>
                <a:ext cx="1815" cy="462"/>
              </a:xfrm>
              <a:prstGeom prst="rect">
                <a:avLst/>
              </a:prstGeom>
              <a:solidFill>
                <a:srgbClr val="CC99FF">
                  <a:alpha val="50000"/>
                </a:srgbClr>
              </a:solidFill>
              <a:ln w="38100">
                <a:solidFill>
                  <a:srgbClr val="9900CC"/>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1600">
                    <a:latin typeface="黑体" panose="02010609060101010101" charset="-122"/>
                    <a:ea typeface="黑体" panose="02010609060101010101" charset="-122"/>
                  </a:rPr>
                  <a:t>专利</a:t>
                </a:r>
                <a:endParaRPr lang="zh-CN" altLang="en-US" sz="1600">
                  <a:latin typeface="黑体" panose="02010609060101010101" charset="-122"/>
                  <a:ea typeface="黑体" panose="02010609060101010101" charset="-122"/>
                </a:endParaRPr>
              </a:p>
            </p:txBody>
          </p:sp>
          <p:sp>
            <p:nvSpPr>
              <p:cNvPr id="133" name="Rectangle 9"/>
              <p:cNvSpPr>
                <a:spLocks noChangeArrowheads="1"/>
              </p:cNvSpPr>
              <p:nvPr/>
            </p:nvSpPr>
            <p:spPr bwMode="auto">
              <a:xfrm>
                <a:off x="9876" y="8917"/>
                <a:ext cx="1815" cy="462"/>
              </a:xfrm>
              <a:prstGeom prst="rect">
                <a:avLst/>
              </a:prstGeom>
              <a:solidFill>
                <a:srgbClr val="CC99FF">
                  <a:alpha val="50000"/>
                </a:srgbClr>
              </a:solidFill>
              <a:ln w="38100">
                <a:solidFill>
                  <a:srgbClr val="9900CC"/>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1600">
                    <a:latin typeface="黑体" panose="02010609060101010101" charset="-122"/>
                    <a:ea typeface="黑体" panose="02010609060101010101" charset="-122"/>
                  </a:rPr>
                  <a:t>其他</a:t>
                </a:r>
                <a:endParaRPr lang="zh-CN" altLang="en-US" sz="1600">
                  <a:latin typeface="黑体" panose="02010609060101010101" charset="-122"/>
                  <a:ea typeface="黑体" panose="02010609060101010101" charset="-122"/>
                </a:endParaRPr>
              </a:p>
            </p:txBody>
          </p:sp>
          <p:sp>
            <p:nvSpPr>
              <p:cNvPr id="134" name="Rectangle 9"/>
              <p:cNvSpPr>
                <a:spLocks noChangeArrowheads="1"/>
              </p:cNvSpPr>
              <p:nvPr/>
            </p:nvSpPr>
            <p:spPr bwMode="auto">
              <a:xfrm>
                <a:off x="14011" y="5912"/>
                <a:ext cx="3126" cy="462"/>
              </a:xfrm>
              <a:prstGeom prst="rect">
                <a:avLst/>
              </a:prstGeom>
              <a:noFill/>
              <a:ln w="9525">
                <a:solidFill>
                  <a:srgbClr val="000000"/>
                </a:solidFill>
                <a:miter lim="800000"/>
              </a:ln>
              <a:extLst>
                <a:ext uri="{909E8E84-426E-40DD-AFC4-6F175D3DCCD1}">
                  <a14:hiddenFill xmlns:a14="http://schemas.microsoft.com/office/drawing/2010/main">
                    <a:solidFill>
                      <a:srgbClr val="DAEDEF">
                        <a:alpha val="50000"/>
                      </a:srgbClr>
                    </a:solidFill>
                  </a14:hiddenFill>
                </a:ext>
              </a:extLst>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1600">
                    <a:latin typeface="黑体" panose="02010609060101010101" charset="-122"/>
                    <a:ea typeface="黑体" panose="02010609060101010101" charset="-122"/>
                  </a:rPr>
                  <a:t>政府资金</a:t>
                </a:r>
                <a:endParaRPr lang="zh-CN" altLang="en-US" sz="1600">
                  <a:latin typeface="黑体" panose="02010609060101010101" charset="-122"/>
                  <a:ea typeface="黑体" panose="02010609060101010101" charset="-122"/>
                </a:endParaRPr>
              </a:p>
            </p:txBody>
          </p:sp>
          <p:sp>
            <p:nvSpPr>
              <p:cNvPr id="135" name="Rectangle 9"/>
              <p:cNvSpPr>
                <a:spLocks noChangeArrowheads="1"/>
              </p:cNvSpPr>
              <p:nvPr/>
            </p:nvSpPr>
            <p:spPr bwMode="auto">
              <a:xfrm>
                <a:off x="6362" y="6445"/>
                <a:ext cx="1815" cy="462"/>
              </a:xfrm>
              <a:prstGeom prst="rect">
                <a:avLst/>
              </a:prstGeom>
              <a:noFill/>
              <a:ln w="9525">
                <a:solidFill>
                  <a:srgbClr val="000000"/>
                </a:solidFill>
                <a:miter lim="800000"/>
              </a:ln>
              <a:extLst>
                <a:ext uri="{909E8E84-426E-40DD-AFC4-6F175D3DCCD1}">
                  <a14:hiddenFill xmlns:a14="http://schemas.microsoft.com/office/drawing/2010/main">
                    <a:solidFill>
                      <a:srgbClr val="DAEDEF">
                        <a:alpha val="50000"/>
                      </a:srgbClr>
                    </a:solidFill>
                  </a14:hiddenFill>
                </a:ext>
              </a:extLst>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1600">
                    <a:latin typeface="黑体" panose="02010609060101010101" charset="-122"/>
                    <a:ea typeface="黑体" panose="02010609060101010101" charset="-122"/>
                  </a:rPr>
                  <a:t>项目</a:t>
                </a:r>
                <a:endParaRPr lang="zh-CN" altLang="en-US" sz="1600">
                  <a:latin typeface="黑体" panose="02010609060101010101" charset="-122"/>
                  <a:ea typeface="黑体" panose="02010609060101010101" charset="-122"/>
                </a:endParaRPr>
              </a:p>
            </p:txBody>
          </p:sp>
          <p:sp>
            <p:nvSpPr>
              <p:cNvPr id="136" name="Line 18"/>
              <p:cNvSpPr>
                <a:spLocks noChangeShapeType="1"/>
              </p:cNvSpPr>
              <p:nvPr/>
            </p:nvSpPr>
            <p:spPr bwMode="auto">
              <a:xfrm flipH="1">
                <a:off x="5910" y="5387"/>
                <a:ext cx="0" cy="3857"/>
              </a:xfrm>
              <a:prstGeom prst="line">
                <a:avLst/>
              </a:prstGeom>
              <a:noFill/>
              <a:ln w="38100">
                <a:solidFill>
                  <a:srgbClr val="0070C0"/>
                </a:solidFill>
                <a:round/>
              </a:ln>
              <a:extLst>
                <a:ext uri="{909E8E84-426E-40DD-AFC4-6F175D3DCCD1}">
                  <a14:hiddenFill xmlns:a14="http://schemas.microsoft.com/office/drawing/2010/main">
                    <a:noFill/>
                  </a14:hiddenFill>
                </a:ext>
              </a:extLst>
            </p:spPr>
            <p:txBody>
              <a:bodyPr/>
              <a:lstStyle/>
              <a:p>
                <a:endParaRPr lang="zh-CN" altLang="en-US" sz="2000">
                  <a:latin typeface="黑体" panose="02010609060101010101" charset="-122"/>
                  <a:ea typeface="黑体" panose="02010609060101010101" charset="-122"/>
                </a:endParaRPr>
              </a:p>
            </p:txBody>
          </p:sp>
          <p:sp>
            <p:nvSpPr>
              <p:cNvPr id="137" name="Line 16"/>
              <p:cNvSpPr>
                <a:spLocks noChangeShapeType="1"/>
              </p:cNvSpPr>
              <p:nvPr/>
            </p:nvSpPr>
            <p:spPr bwMode="auto">
              <a:xfrm flipH="1">
                <a:off x="5910" y="6748"/>
                <a:ext cx="453" cy="0"/>
              </a:xfrm>
              <a:prstGeom prst="line">
                <a:avLst/>
              </a:prstGeom>
              <a:noFill/>
              <a:ln w="38100">
                <a:solidFill>
                  <a:srgbClr val="0070C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000">
                  <a:latin typeface="黑体" panose="02010609060101010101" charset="-122"/>
                  <a:ea typeface="黑体" panose="02010609060101010101" charset="-122"/>
                </a:endParaRPr>
              </a:p>
            </p:txBody>
          </p:sp>
          <p:sp>
            <p:nvSpPr>
              <p:cNvPr id="138" name="Line 16"/>
              <p:cNvSpPr>
                <a:spLocks noChangeShapeType="1"/>
              </p:cNvSpPr>
              <p:nvPr/>
            </p:nvSpPr>
            <p:spPr bwMode="auto">
              <a:xfrm flipH="1">
                <a:off x="5912" y="8562"/>
                <a:ext cx="453" cy="0"/>
              </a:xfrm>
              <a:prstGeom prst="line">
                <a:avLst/>
              </a:prstGeom>
              <a:noFill/>
              <a:ln w="38100">
                <a:solidFill>
                  <a:srgbClr val="0070C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000">
                  <a:latin typeface="黑体" panose="02010609060101010101" charset="-122"/>
                  <a:ea typeface="黑体" panose="02010609060101010101" charset="-122"/>
                </a:endParaRPr>
              </a:p>
            </p:txBody>
          </p:sp>
          <p:sp>
            <p:nvSpPr>
              <p:cNvPr id="139" name="Line 16"/>
              <p:cNvSpPr>
                <a:spLocks noChangeShapeType="1"/>
              </p:cNvSpPr>
              <p:nvPr/>
            </p:nvSpPr>
            <p:spPr bwMode="auto">
              <a:xfrm>
                <a:off x="5459" y="6238"/>
                <a:ext cx="453" cy="0"/>
              </a:xfrm>
              <a:prstGeom prst="line">
                <a:avLst/>
              </a:prstGeom>
              <a:noFill/>
              <a:ln w="38100">
                <a:solidFill>
                  <a:srgbClr val="0070C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000">
                  <a:latin typeface="黑体" panose="02010609060101010101" charset="-122"/>
                  <a:ea typeface="黑体" panose="02010609060101010101" charset="-122"/>
                </a:endParaRPr>
              </a:p>
            </p:txBody>
          </p:sp>
          <p:sp>
            <p:nvSpPr>
              <p:cNvPr id="140" name="Line 16"/>
              <p:cNvSpPr>
                <a:spLocks noChangeShapeType="1"/>
              </p:cNvSpPr>
              <p:nvPr/>
            </p:nvSpPr>
            <p:spPr bwMode="auto">
              <a:xfrm>
                <a:off x="5459" y="7714"/>
                <a:ext cx="453" cy="0"/>
              </a:xfrm>
              <a:prstGeom prst="line">
                <a:avLst/>
              </a:prstGeom>
              <a:noFill/>
              <a:ln w="38100">
                <a:solidFill>
                  <a:srgbClr val="0070C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000">
                  <a:latin typeface="黑体" panose="02010609060101010101" charset="-122"/>
                  <a:ea typeface="黑体" panose="02010609060101010101" charset="-122"/>
                </a:endParaRPr>
              </a:p>
            </p:txBody>
          </p:sp>
          <p:sp>
            <p:nvSpPr>
              <p:cNvPr id="141" name="Line 16"/>
              <p:cNvSpPr>
                <a:spLocks noChangeShapeType="1"/>
              </p:cNvSpPr>
              <p:nvPr/>
            </p:nvSpPr>
            <p:spPr bwMode="auto">
              <a:xfrm>
                <a:off x="5459" y="9244"/>
                <a:ext cx="453" cy="0"/>
              </a:xfrm>
              <a:prstGeom prst="line">
                <a:avLst/>
              </a:prstGeom>
              <a:noFill/>
              <a:ln w="38100">
                <a:solidFill>
                  <a:srgbClr val="0070C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000">
                  <a:latin typeface="黑体" panose="02010609060101010101" charset="-122"/>
                  <a:ea typeface="黑体" panose="02010609060101010101" charset="-122"/>
                </a:endParaRPr>
              </a:p>
            </p:txBody>
          </p:sp>
          <p:sp>
            <p:nvSpPr>
              <p:cNvPr id="142" name="Line 18"/>
              <p:cNvSpPr>
                <a:spLocks noChangeShapeType="1"/>
              </p:cNvSpPr>
              <p:nvPr/>
            </p:nvSpPr>
            <p:spPr bwMode="auto">
              <a:xfrm flipH="1">
                <a:off x="9426" y="5387"/>
                <a:ext cx="0" cy="3857"/>
              </a:xfrm>
              <a:prstGeom prst="line">
                <a:avLst/>
              </a:prstGeom>
              <a:noFill/>
              <a:ln w="38100">
                <a:solidFill>
                  <a:srgbClr val="0070C0"/>
                </a:solidFill>
                <a:round/>
              </a:ln>
              <a:extLst>
                <a:ext uri="{909E8E84-426E-40DD-AFC4-6F175D3DCCD1}">
                  <a14:hiddenFill xmlns:a14="http://schemas.microsoft.com/office/drawing/2010/main">
                    <a:noFill/>
                  </a14:hiddenFill>
                </a:ext>
              </a:extLst>
            </p:spPr>
            <p:txBody>
              <a:bodyPr/>
              <a:lstStyle/>
              <a:p>
                <a:endParaRPr lang="zh-CN" altLang="en-US" sz="2000">
                  <a:latin typeface="黑体" panose="02010609060101010101" charset="-122"/>
                  <a:ea typeface="黑体" panose="02010609060101010101" charset="-122"/>
                </a:endParaRPr>
              </a:p>
            </p:txBody>
          </p:sp>
          <p:sp>
            <p:nvSpPr>
              <p:cNvPr id="143" name="Line 16"/>
              <p:cNvSpPr>
                <a:spLocks noChangeShapeType="1"/>
              </p:cNvSpPr>
              <p:nvPr/>
            </p:nvSpPr>
            <p:spPr bwMode="auto">
              <a:xfrm>
                <a:off x="9429" y="6238"/>
                <a:ext cx="450" cy="0"/>
              </a:xfrm>
              <a:prstGeom prst="line">
                <a:avLst/>
              </a:prstGeom>
              <a:noFill/>
              <a:ln w="38100">
                <a:solidFill>
                  <a:srgbClr val="0070C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000">
                  <a:latin typeface="黑体" panose="02010609060101010101" charset="-122"/>
                  <a:ea typeface="黑体" panose="02010609060101010101" charset="-122"/>
                </a:endParaRPr>
              </a:p>
            </p:txBody>
          </p:sp>
          <p:sp>
            <p:nvSpPr>
              <p:cNvPr id="144" name="Line 16"/>
              <p:cNvSpPr>
                <a:spLocks noChangeShapeType="1"/>
              </p:cNvSpPr>
              <p:nvPr/>
            </p:nvSpPr>
            <p:spPr bwMode="auto">
              <a:xfrm>
                <a:off x="9430" y="7628"/>
                <a:ext cx="450" cy="0"/>
              </a:xfrm>
              <a:prstGeom prst="line">
                <a:avLst/>
              </a:prstGeom>
              <a:noFill/>
              <a:ln w="38100">
                <a:solidFill>
                  <a:srgbClr val="0070C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000">
                  <a:latin typeface="黑体" panose="02010609060101010101" charset="-122"/>
                  <a:ea typeface="黑体" panose="02010609060101010101" charset="-122"/>
                </a:endParaRPr>
              </a:p>
            </p:txBody>
          </p:sp>
          <p:sp>
            <p:nvSpPr>
              <p:cNvPr id="145" name="Line 16"/>
              <p:cNvSpPr>
                <a:spLocks noChangeShapeType="1"/>
              </p:cNvSpPr>
              <p:nvPr/>
            </p:nvSpPr>
            <p:spPr bwMode="auto">
              <a:xfrm>
                <a:off x="9427" y="9244"/>
                <a:ext cx="450" cy="0"/>
              </a:xfrm>
              <a:prstGeom prst="line">
                <a:avLst/>
              </a:prstGeom>
              <a:noFill/>
              <a:ln w="38100">
                <a:solidFill>
                  <a:srgbClr val="0070C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000">
                  <a:latin typeface="黑体" panose="02010609060101010101" charset="-122"/>
                  <a:ea typeface="黑体" panose="02010609060101010101" charset="-122"/>
                </a:endParaRPr>
              </a:p>
            </p:txBody>
          </p:sp>
          <p:sp>
            <p:nvSpPr>
              <p:cNvPr id="146" name="Line 18"/>
              <p:cNvSpPr>
                <a:spLocks noChangeShapeType="1"/>
              </p:cNvSpPr>
              <p:nvPr/>
            </p:nvSpPr>
            <p:spPr bwMode="auto">
              <a:xfrm flipH="1">
                <a:off x="12262" y="4241"/>
                <a:ext cx="0" cy="5149"/>
              </a:xfrm>
              <a:prstGeom prst="line">
                <a:avLst/>
              </a:prstGeom>
              <a:noFill/>
              <a:ln w="38100">
                <a:solidFill>
                  <a:srgbClr val="0070C0"/>
                </a:solidFill>
                <a:round/>
              </a:ln>
              <a:extLst>
                <a:ext uri="{909E8E84-426E-40DD-AFC4-6F175D3DCCD1}">
                  <a14:hiddenFill xmlns:a14="http://schemas.microsoft.com/office/drawing/2010/main">
                    <a:noFill/>
                  </a14:hiddenFill>
                </a:ext>
              </a:extLst>
            </p:spPr>
            <p:txBody>
              <a:bodyPr/>
              <a:lstStyle/>
              <a:p>
                <a:endParaRPr lang="zh-CN" altLang="en-US" sz="2000">
                  <a:latin typeface="黑体" panose="02010609060101010101" charset="-122"/>
                  <a:ea typeface="黑体" panose="02010609060101010101" charset="-122"/>
                </a:endParaRPr>
              </a:p>
            </p:txBody>
          </p:sp>
          <p:sp>
            <p:nvSpPr>
              <p:cNvPr id="147" name="Line 18"/>
              <p:cNvSpPr>
                <a:spLocks noChangeShapeType="1"/>
              </p:cNvSpPr>
              <p:nvPr/>
            </p:nvSpPr>
            <p:spPr bwMode="auto">
              <a:xfrm flipH="1">
                <a:off x="13622" y="5330"/>
                <a:ext cx="0" cy="2495"/>
              </a:xfrm>
              <a:prstGeom prst="line">
                <a:avLst/>
              </a:prstGeom>
              <a:noFill/>
              <a:ln w="38100">
                <a:solidFill>
                  <a:srgbClr val="0070C0"/>
                </a:solidFill>
                <a:round/>
              </a:ln>
              <a:extLst>
                <a:ext uri="{909E8E84-426E-40DD-AFC4-6F175D3DCCD1}">
                  <a14:hiddenFill xmlns:a14="http://schemas.microsoft.com/office/drawing/2010/main">
                    <a:noFill/>
                  </a14:hiddenFill>
                </a:ext>
              </a:extLst>
            </p:spPr>
            <p:txBody>
              <a:bodyPr/>
              <a:lstStyle/>
              <a:p>
                <a:endParaRPr lang="zh-CN" altLang="en-US" sz="2000">
                  <a:latin typeface="黑体" panose="02010609060101010101" charset="-122"/>
                  <a:ea typeface="黑体" panose="02010609060101010101" charset="-122"/>
                </a:endParaRPr>
              </a:p>
            </p:txBody>
          </p:sp>
          <p:sp>
            <p:nvSpPr>
              <p:cNvPr id="148" name="Line 16"/>
              <p:cNvSpPr>
                <a:spLocks noChangeShapeType="1"/>
              </p:cNvSpPr>
              <p:nvPr/>
            </p:nvSpPr>
            <p:spPr bwMode="auto">
              <a:xfrm>
                <a:off x="13622" y="6238"/>
                <a:ext cx="453" cy="0"/>
              </a:xfrm>
              <a:prstGeom prst="line">
                <a:avLst/>
              </a:prstGeom>
              <a:noFill/>
              <a:ln w="38100">
                <a:solidFill>
                  <a:srgbClr val="0070C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000">
                  <a:latin typeface="黑体" panose="02010609060101010101" charset="-122"/>
                  <a:ea typeface="黑体" panose="02010609060101010101" charset="-122"/>
                </a:endParaRPr>
              </a:p>
            </p:txBody>
          </p:sp>
          <p:sp>
            <p:nvSpPr>
              <p:cNvPr id="149" name="Line 16"/>
              <p:cNvSpPr>
                <a:spLocks noChangeShapeType="1"/>
              </p:cNvSpPr>
              <p:nvPr/>
            </p:nvSpPr>
            <p:spPr bwMode="auto">
              <a:xfrm>
                <a:off x="13624" y="7825"/>
                <a:ext cx="453" cy="0"/>
              </a:xfrm>
              <a:prstGeom prst="line">
                <a:avLst/>
              </a:prstGeom>
              <a:noFill/>
              <a:ln w="38100">
                <a:solidFill>
                  <a:srgbClr val="0070C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000">
                  <a:latin typeface="黑体" panose="02010609060101010101" charset="-122"/>
                  <a:ea typeface="黑体" panose="02010609060101010101" charset="-122"/>
                </a:endParaRPr>
              </a:p>
            </p:txBody>
          </p:sp>
          <p:sp>
            <p:nvSpPr>
              <p:cNvPr id="150" name="Line 16"/>
              <p:cNvSpPr>
                <a:spLocks noChangeShapeType="1"/>
              </p:cNvSpPr>
              <p:nvPr/>
            </p:nvSpPr>
            <p:spPr bwMode="auto">
              <a:xfrm>
                <a:off x="12262" y="9399"/>
                <a:ext cx="568" cy="0"/>
              </a:xfrm>
              <a:prstGeom prst="line">
                <a:avLst/>
              </a:prstGeom>
              <a:noFill/>
              <a:ln w="38100">
                <a:solidFill>
                  <a:srgbClr val="0070C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000">
                  <a:latin typeface="黑体" panose="02010609060101010101" charset="-122"/>
                  <a:ea typeface="黑体" panose="02010609060101010101" charset="-122"/>
                </a:endParaRPr>
              </a:p>
            </p:txBody>
          </p:sp>
        </p:grpSp>
        <p:sp>
          <p:nvSpPr>
            <p:cNvPr id="151" name="Rectangle 9"/>
            <p:cNvSpPr>
              <a:spLocks noChangeArrowheads="1"/>
            </p:cNvSpPr>
            <p:nvPr/>
          </p:nvSpPr>
          <p:spPr bwMode="auto">
            <a:xfrm>
              <a:off x="6385" y="7394"/>
              <a:ext cx="1588" cy="608"/>
            </a:xfrm>
            <a:prstGeom prst="rect">
              <a:avLst/>
            </a:prstGeom>
            <a:solidFill>
              <a:srgbClr val="00B050">
                <a:alpha val="20000"/>
              </a:srgbClr>
            </a:solidFill>
            <a:ln w="28575">
              <a:solidFill>
                <a:srgbClr val="00B050"/>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2000">
                  <a:latin typeface="黑体" panose="02010609060101010101" charset="-122"/>
                  <a:ea typeface="黑体" panose="02010609060101010101" charset="-122"/>
                </a:rPr>
                <a:t>税收减免</a:t>
              </a:r>
              <a:endParaRPr lang="zh-CN" altLang="en-US" sz="2000">
                <a:latin typeface="黑体" panose="02010609060101010101" charset="-122"/>
                <a:ea typeface="黑体" panose="02010609060101010101" charset="-122"/>
              </a:endParaRPr>
            </a:p>
          </p:txBody>
        </p:sp>
        <p:sp>
          <p:nvSpPr>
            <p:cNvPr id="152" name="Rectangle 9"/>
            <p:cNvSpPr>
              <a:spLocks noChangeArrowheads="1"/>
            </p:cNvSpPr>
            <p:nvPr/>
          </p:nvSpPr>
          <p:spPr bwMode="auto">
            <a:xfrm>
              <a:off x="3012" y="8238"/>
              <a:ext cx="874" cy="608"/>
            </a:xfrm>
            <a:prstGeom prst="rect">
              <a:avLst/>
            </a:prstGeom>
            <a:solidFill>
              <a:srgbClr val="006699">
                <a:alpha val="50000"/>
              </a:srgbClr>
            </a:solidFill>
            <a:ln w="28575">
              <a:solidFill>
                <a:srgbClr val="006699"/>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2000">
                  <a:latin typeface="黑体" panose="02010609060101010101" charset="-122"/>
                  <a:ea typeface="黑体" panose="02010609060101010101" charset="-122"/>
                </a:rPr>
                <a:t>机构</a:t>
              </a:r>
              <a:endParaRPr lang="zh-CN" altLang="en-US" sz="2000">
                <a:latin typeface="黑体" panose="02010609060101010101" charset="-122"/>
                <a:ea typeface="黑体" panose="02010609060101010101" charset="-122"/>
              </a:endParaRPr>
            </a:p>
          </p:txBody>
        </p:sp>
        <p:sp>
          <p:nvSpPr>
            <p:cNvPr id="153" name="Rectangle 9"/>
            <p:cNvSpPr>
              <a:spLocks noChangeArrowheads="1"/>
            </p:cNvSpPr>
            <p:nvPr/>
          </p:nvSpPr>
          <p:spPr bwMode="auto">
            <a:xfrm>
              <a:off x="5806" y="9255"/>
              <a:ext cx="2325" cy="608"/>
            </a:xfrm>
            <a:prstGeom prst="rect">
              <a:avLst/>
            </a:prstGeom>
            <a:solidFill>
              <a:srgbClr val="FFC000">
                <a:alpha val="20000"/>
              </a:srgbClr>
            </a:solidFill>
            <a:ln w="28575">
              <a:solidFill>
                <a:srgbClr val="FFC000"/>
              </a:solidFill>
              <a:miter lim="800000"/>
            </a:ln>
          </p:spPr>
          <p:txBody>
            <a:bodyPr wrap="none" anchor="ct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a:r>
                <a:rPr lang="zh-CN" altLang="en-US" sz="1800">
                  <a:latin typeface="黑体" panose="02010609060101010101" charset="-122"/>
                  <a:ea typeface="黑体" panose="02010609060101010101" charset="-122"/>
                </a:rPr>
                <a:t>技术引进改造</a:t>
              </a:r>
              <a:endParaRPr lang="zh-CN" altLang="en-US" sz="1800">
                <a:latin typeface="黑体" panose="02010609060101010101" charset="-122"/>
                <a:ea typeface="黑体" panose="02010609060101010101" charset="-122"/>
              </a:endParaRPr>
            </a:p>
          </p:txBody>
        </p:sp>
      </p:grpSp>
      <p:sp>
        <p:nvSpPr>
          <p:cNvPr id="154" name="文本框 153"/>
          <p:cNvSpPr txBox="1"/>
          <p:nvPr/>
        </p:nvSpPr>
        <p:spPr>
          <a:xfrm>
            <a:off x="983615" y="4908550"/>
            <a:ext cx="726440" cy="460375"/>
          </a:xfrm>
          <a:prstGeom prst="rect">
            <a:avLst/>
          </a:prstGeom>
          <a:noFill/>
        </p:spPr>
        <p:txBody>
          <a:bodyPr wrap="none" rtlCol="0" anchor="t">
            <a:spAutoFit/>
          </a:bodyPr>
          <a:lstStyle/>
          <a:p>
            <a:r>
              <a:rPr lang="zh-CN" altLang="en-US" sz="2400" dirty="0">
                <a:latin typeface="Wingdings 2" panose="05020102010507070707" charset="0"/>
                <a:ea typeface="东文宋体" charset="0"/>
                <a:cs typeface="Wingdings 2" panose="05020102010507070707" charset="0"/>
              </a:rPr>
              <a:t>vx</a:t>
            </a:r>
            <a:endParaRPr lang="zh-CN" altLang="en-US" sz="2400" dirty="0">
              <a:latin typeface="Wingdings 2" panose="05020102010507070707" charset="0"/>
              <a:ea typeface="东文宋体" charset="0"/>
              <a:cs typeface="Wingdings 2" panose="05020102010507070707" charset="0"/>
            </a:endParaRPr>
          </a:p>
        </p:txBody>
      </p:sp>
      <p:sp>
        <p:nvSpPr>
          <p:cNvPr id="155" name="文本框 154"/>
          <p:cNvSpPr txBox="1"/>
          <p:nvPr/>
        </p:nvSpPr>
        <p:spPr>
          <a:xfrm>
            <a:off x="1120775" y="3679190"/>
            <a:ext cx="454660" cy="460375"/>
          </a:xfrm>
          <a:prstGeom prst="rect">
            <a:avLst/>
          </a:prstGeom>
          <a:noFill/>
        </p:spPr>
        <p:txBody>
          <a:bodyPr wrap="none" rtlCol="0" anchor="t">
            <a:spAutoFit/>
          </a:bodyPr>
          <a:lstStyle/>
          <a:p>
            <a:r>
              <a:rPr lang="zh-CN" altLang="en-US" sz="2400" dirty="0">
                <a:latin typeface="Wingdings 2" panose="05020102010507070707" charset="0"/>
                <a:cs typeface="Wingdings 2" panose="05020102010507070707" charset="0"/>
              </a:rPr>
              <a:t>u</a:t>
            </a:r>
            <a:endParaRPr lang="zh-CN" altLang="en-US" sz="2400" dirty="0">
              <a:latin typeface="Wingdings 2" panose="05020102010507070707" charset="0"/>
              <a:cs typeface="Wingdings 2" panose="05020102010507070707" charset="0"/>
            </a:endParaRPr>
          </a:p>
        </p:txBody>
      </p:sp>
      <p:sp>
        <p:nvSpPr>
          <p:cNvPr id="156" name="文本框 155"/>
          <p:cNvSpPr txBox="1"/>
          <p:nvPr/>
        </p:nvSpPr>
        <p:spPr>
          <a:xfrm>
            <a:off x="1120775" y="6021705"/>
            <a:ext cx="454660" cy="460375"/>
          </a:xfrm>
          <a:prstGeom prst="rect">
            <a:avLst/>
          </a:prstGeom>
          <a:noFill/>
        </p:spPr>
        <p:txBody>
          <a:bodyPr wrap="none" rtlCol="0" anchor="t">
            <a:spAutoFit/>
          </a:bodyPr>
          <a:lstStyle/>
          <a:p>
            <a:r>
              <a:rPr lang="zh-CN" altLang="en-US" sz="2400" dirty="0">
                <a:latin typeface="Wingdings 2" panose="05020102010507070707" charset="0"/>
                <a:cs typeface="Wingdings 2" panose="05020102010507070707" charset="0"/>
              </a:rPr>
              <a:t>w</a:t>
            </a:r>
            <a:endParaRPr lang="zh-CN" altLang="en-US" sz="2400" dirty="0">
              <a:latin typeface="Wingdings 2" panose="05020102010507070707" charset="0"/>
              <a:cs typeface="Wingdings 2" panose="05020102010507070707" charset="0"/>
            </a:endParaRPr>
          </a:p>
        </p:txBody>
      </p:sp>
      <p:sp>
        <p:nvSpPr>
          <p:cNvPr id="157" name="文本框 156"/>
          <p:cNvSpPr txBox="1"/>
          <p:nvPr/>
        </p:nvSpPr>
        <p:spPr>
          <a:xfrm>
            <a:off x="4368165" y="5081905"/>
            <a:ext cx="454660" cy="460375"/>
          </a:xfrm>
          <a:prstGeom prst="rect">
            <a:avLst/>
          </a:prstGeom>
          <a:noFill/>
        </p:spPr>
        <p:txBody>
          <a:bodyPr wrap="none" rtlCol="0" anchor="t">
            <a:spAutoFit/>
          </a:bodyPr>
          <a:lstStyle/>
          <a:p>
            <a:r>
              <a:rPr lang="zh-CN" altLang="en-US" sz="2400" dirty="0">
                <a:latin typeface="Wingdings 2" panose="05020102010507070707" charset="0"/>
                <a:cs typeface="Wingdings 2" panose="05020102010507070707" charset="0"/>
              </a:rPr>
              <a:t>y</a:t>
            </a:r>
            <a:endParaRPr lang="zh-CN" altLang="en-US" sz="2400" dirty="0">
              <a:latin typeface="Wingdings 2" panose="05020102010507070707" charset="0"/>
              <a:cs typeface="Wingdings 2" panose="05020102010507070707" charset="0"/>
            </a:endParaRPr>
          </a:p>
        </p:txBody>
      </p:sp>
      <p:sp>
        <p:nvSpPr>
          <p:cNvPr id="158" name="文本框 157"/>
          <p:cNvSpPr txBox="1"/>
          <p:nvPr/>
        </p:nvSpPr>
        <p:spPr>
          <a:xfrm>
            <a:off x="2028825" y="5589270"/>
            <a:ext cx="454660" cy="460375"/>
          </a:xfrm>
          <a:prstGeom prst="rect">
            <a:avLst/>
          </a:prstGeom>
          <a:noFill/>
        </p:spPr>
        <p:txBody>
          <a:bodyPr wrap="none" rtlCol="0" anchor="t">
            <a:spAutoFit/>
          </a:bodyPr>
          <a:lstStyle/>
          <a:p>
            <a:r>
              <a:rPr lang="zh-CN" altLang="en-US" sz="2400" dirty="0">
                <a:latin typeface="Wingdings 2" panose="05020102010507070707" charset="0"/>
                <a:cs typeface="Wingdings 2" panose="05020102010507070707" charset="0"/>
              </a:rPr>
              <a:t>z</a:t>
            </a:r>
            <a:endParaRPr lang="zh-CN" altLang="en-US" sz="2400" dirty="0">
              <a:latin typeface="Wingdings 2" panose="05020102010507070707" charset="0"/>
              <a:cs typeface="Wingdings 2" panose="05020102010507070707" charset="0"/>
            </a:endParaRPr>
          </a:p>
        </p:txBody>
      </p:sp>
      <p:sp>
        <p:nvSpPr>
          <p:cNvPr id="159" name="文本框 158"/>
          <p:cNvSpPr txBox="1"/>
          <p:nvPr/>
        </p:nvSpPr>
        <p:spPr>
          <a:xfrm>
            <a:off x="2712085" y="2708910"/>
            <a:ext cx="454660" cy="460375"/>
          </a:xfrm>
          <a:prstGeom prst="rect">
            <a:avLst/>
          </a:prstGeom>
          <a:noFill/>
        </p:spPr>
        <p:txBody>
          <a:bodyPr wrap="none" rtlCol="0" anchor="t">
            <a:spAutoFit/>
          </a:bodyPr>
          <a:lstStyle/>
          <a:p>
            <a:r>
              <a:rPr lang="zh-CN" altLang="en-US" sz="2400" dirty="0">
                <a:latin typeface="Wingdings 2" panose="05020102010507070707" charset="0"/>
                <a:cs typeface="Wingdings 2" panose="05020102010507070707" charset="0"/>
              </a:rPr>
              <a:t>{</a:t>
            </a:r>
            <a:endParaRPr lang="zh-CN" altLang="en-US" sz="2400" dirty="0">
              <a:latin typeface="Wingdings 2" panose="05020102010507070707" charset="0"/>
              <a:cs typeface="Wingdings 2" panose="05020102010507070707" charset="0"/>
            </a:endParaRPr>
          </a:p>
        </p:txBody>
      </p:sp>
      <p:sp>
        <p:nvSpPr>
          <p:cNvPr id="160" name="文本框 159"/>
          <p:cNvSpPr txBox="1"/>
          <p:nvPr/>
        </p:nvSpPr>
        <p:spPr>
          <a:xfrm>
            <a:off x="4231005" y="6236970"/>
            <a:ext cx="454660" cy="460375"/>
          </a:xfrm>
          <a:prstGeom prst="rect">
            <a:avLst/>
          </a:prstGeom>
          <a:noFill/>
        </p:spPr>
        <p:txBody>
          <a:bodyPr wrap="none" rtlCol="0" anchor="t">
            <a:spAutoFit/>
          </a:bodyPr>
          <a:lstStyle/>
          <a:p>
            <a:r>
              <a:rPr lang="zh-CN" altLang="en-US" sz="2400" dirty="0">
                <a:latin typeface="Wingdings 2" panose="05020102010507070707" charset="0"/>
                <a:cs typeface="Wingdings 2" panose="05020102010507070707" charset="0"/>
              </a:rPr>
              <a:t>|</a:t>
            </a:r>
            <a:endParaRPr lang="zh-CN" altLang="en-US" sz="2400" dirty="0">
              <a:latin typeface="Wingdings 2" panose="05020102010507070707" charset="0"/>
              <a:cs typeface="Wingdings 2" panose="05020102010507070707" charset="0"/>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PA" val="v5.2.4"/>
</p:tagLst>
</file>

<file path=ppt/tags/tag10.xml><?xml version="1.0" encoding="utf-8"?>
<p:tagLst xmlns:p="http://schemas.openxmlformats.org/presentationml/2006/main">
  <p:tag name="TABLE_ENDDRAG_ORIGIN_RECT" val="186*220"/>
  <p:tag name="TABLE_ENDDRAG_RECT" val="275*145*186*220"/>
</p:tagLst>
</file>

<file path=ppt/tags/tag2.xml><?xml version="1.0" encoding="utf-8"?>
<p:tagLst xmlns:p="http://schemas.openxmlformats.org/presentationml/2006/main">
  <p:tag name="THINKCELLSHAPEDONOTDELETE" val="thinkcellActiveDocDoNotDelete"/>
</p:tagLst>
</file>

<file path=ppt/tags/tag3.xml><?xml version="1.0" encoding="utf-8"?>
<p:tagLst xmlns:p="http://schemas.openxmlformats.org/presentationml/2006/main">
  <p:tag name="TABLE_ENDDRAG_ORIGIN_RECT" val="307*128"/>
  <p:tag name="TABLE_ENDDRAG_RECT" val="366*254*307*128"/>
</p:tagLst>
</file>

<file path=ppt/tags/tag4.xml><?xml version="1.0" encoding="utf-8"?>
<p:tagLst xmlns:p="http://schemas.openxmlformats.org/presentationml/2006/main">
  <p:tag name="TABLE_ENDDRAG_ORIGIN_RECT" val="307*176"/>
  <p:tag name="TABLE_ENDDRAG_RECT" val="286*116*307*176"/>
</p:tagLst>
</file>

<file path=ppt/tags/tag5.xml><?xml version="1.0" encoding="utf-8"?>
<p:tagLst xmlns:p="http://schemas.openxmlformats.org/presentationml/2006/main">
  <p:tag name="TABLE_ENDDRAG_ORIGIN_RECT" val="506*262"/>
  <p:tag name="TABLE_ENDDRAG_RECT" val="136*57*506*262"/>
</p:tagLst>
</file>

<file path=ppt/tags/tag6.xml><?xml version="1.0" encoding="utf-8"?>
<p:tagLst xmlns:p="http://schemas.openxmlformats.org/presentationml/2006/main">
  <p:tag name="TABLE_ENDDRAG_ORIGIN_RECT" val="572*305"/>
  <p:tag name="TABLE_ENDDRAG_RECT" val="111*99*572*305"/>
</p:tagLst>
</file>

<file path=ppt/tags/tag7.xml><?xml version="1.0" encoding="utf-8"?>
<p:tagLst xmlns:p="http://schemas.openxmlformats.org/presentationml/2006/main">
  <p:tag name="TABLE_ENDDRAG_ORIGIN_RECT" val="438*139"/>
  <p:tag name="TABLE_ENDDRAG_RECT" val="19*302*438*139"/>
</p:tagLst>
</file>

<file path=ppt/tags/tag8.xml><?xml version="1.0" encoding="utf-8"?>
<p:tagLst xmlns:p="http://schemas.openxmlformats.org/presentationml/2006/main">
  <p:tag name="TABLE_ENDDRAG_ORIGIN_RECT" val="304*133"/>
  <p:tag name="TABLE_ENDDRAG_RECT" val="61*260*304*133"/>
</p:tagLst>
</file>

<file path=ppt/tags/tag9.xml><?xml version="1.0" encoding="utf-8"?>
<p:tagLst xmlns:p="http://schemas.openxmlformats.org/presentationml/2006/main">
  <p:tag name="TABLE_ENDDRAG_ORIGIN_RECT" val="320*117"/>
  <p:tag name="TABLE_ENDDRAG_RECT" val="127*265*320*11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1eyvzsk">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11099</Words>
  <Application>WPS 演示</Application>
  <PresentationFormat>宽屏</PresentationFormat>
  <Paragraphs>1437</Paragraphs>
  <Slides>72</Slides>
  <Notes>0</Notes>
  <HiddenSlides>0</HiddenSlides>
  <MMClips>0</MMClips>
  <ScaleCrop>false</ScaleCrop>
  <HeadingPairs>
    <vt:vector size="8" baseType="variant">
      <vt:variant>
        <vt:lpstr>已用的字体</vt:lpstr>
      </vt:variant>
      <vt:variant>
        <vt:i4>21</vt:i4>
      </vt:variant>
      <vt:variant>
        <vt:lpstr>主题</vt:lpstr>
      </vt:variant>
      <vt:variant>
        <vt:i4>1</vt:i4>
      </vt:variant>
      <vt:variant>
        <vt:lpstr>嵌入 OLE 服务器</vt:lpstr>
      </vt:variant>
      <vt:variant>
        <vt:i4>0</vt:i4>
      </vt:variant>
      <vt:variant>
        <vt:lpstr>幻灯片标题</vt:lpstr>
      </vt:variant>
      <vt:variant>
        <vt:i4>72</vt:i4>
      </vt:variant>
    </vt:vector>
  </HeadingPairs>
  <TitlesOfParts>
    <vt:vector size="94" baseType="lpstr">
      <vt:lpstr>Arial</vt:lpstr>
      <vt:lpstr>宋体</vt:lpstr>
      <vt:lpstr>Wingdings</vt:lpstr>
      <vt:lpstr>微软雅黑</vt:lpstr>
      <vt:lpstr>Arial Unicode MS</vt:lpstr>
      <vt:lpstr>DIN-BlackItalic</vt:lpstr>
      <vt:lpstr>华文楷体</vt:lpstr>
      <vt:lpstr>Wingdings</vt:lpstr>
      <vt:lpstr>黑体</vt:lpstr>
      <vt:lpstr>华文新魏</vt:lpstr>
      <vt:lpstr>楷体</vt:lpstr>
      <vt:lpstr>Times New Roman</vt:lpstr>
      <vt:lpstr>楷体_GB2312</vt:lpstr>
      <vt:lpstr>Wingdings 2</vt:lpstr>
      <vt:lpstr>东文宋体</vt:lpstr>
      <vt:lpstr>Segoe UI</vt:lpstr>
      <vt:lpstr>Calibri</vt:lpstr>
      <vt:lpstr>Times New Roman</vt:lpstr>
      <vt:lpstr>方正小标宋简体</vt:lpstr>
      <vt:lpstr>微软雅黑 Light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Sheng xia</dc:creator>
  <cp:lastModifiedBy>杨慧</cp:lastModifiedBy>
  <cp:revision>105</cp:revision>
  <dcterms:created xsi:type="dcterms:W3CDTF">2025-11-26T03:21:00Z</dcterms:created>
  <dcterms:modified xsi:type="dcterms:W3CDTF">2025-12-29T03:12:49Z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2052-10.8.0.6308</vt:lpwstr>
  </property>
  <property fmtid="{D5CDD505-2E9C-101B-9397-08002B2CF9AE}" pid="3" name="KSOTemplateUUID">
    <vt:lpwstr>v1.0_mb_nExWx4yflLJo75D2YYg1Fg==</vt:lpwstr>
  </property>
  <property fmtid="{D5CDD505-2E9C-101B-9397-08002B2CF9AE}" pid="4" name="ICV">
    <vt:lpwstr>04E6FA47A47B4277B42574A7C0185E25</vt:lpwstr>
  </property>
</Properties>
</file>